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4"/>
    <p:sldMasterId id="2147483869" r:id="rId5"/>
    <p:sldMasterId id="2147483886" r:id="rId6"/>
    <p:sldMasterId id="2147483913" r:id="rId7"/>
    <p:sldMasterId id="2147483948" r:id="rId8"/>
    <p:sldMasterId id="2147483981" r:id="rId9"/>
  </p:sldMasterIdLst>
  <p:notesMasterIdLst>
    <p:notesMasterId r:id="rId30"/>
  </p:notesMasterIdLst>
  <p:handoutMasterIdLst>
    <p:handoutMasterId r:id="rId31"/>
  </p:handoutMasterIdLst>
  <p:sldIdLst>
    <p:sldId id="2147471333" r:id="rId10"/>
    <p:sldId id="2147471309" r:id="rId11"/>
    <p:sldId id="2147471337" r:id="rId12"/>
    <p:sldId id="2147471338" r:id="rId13"/>
    <p:sldId id="2147471310" r:id="rId14"/>
    <p:sldId id="2147471339" r:id="rId15"/>
    <p:sldId id="2147471340" r:id="rId16"/>
    <p:sldId id="2147471341" r:id="rId17"/>
    <p:sldId id="2147471342" r:id="rId18"/>
    <p:sldId id="2147471343" r:id="rId19"/>
    <p:sldId id="2147471344" r:id="rId20"/>
    <p:sldId id="2147471345" r:id="rId21"/>
    <p:sldId id="2147471346" r:id="rId22"/>
    <p:sldId id="2147471347" r:id="rId23"/>
    <p:sldId id="2147471348" r:id="rId24"/>
    <p:sldId id="2147471349" r:id="rId25"/>
    <p:sldId id="2147471350" r:id="rId26"/>
    <p:sldId id="2147471351" r:id="rId27"/>
    <p:sldId id="2147471352" r:id="rId28"/>
    <p:sldId id="214747135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ders,Rich" initials="E" lastIdx="4" clrIdx="0">
    <p:extLst>
      <p:ext uri="{19B8F6BF-5375-455C-9EA6-DF929625EA0E}">
        <p15:presenceInfo xmlns:p15="http://schemas.microsoft.com/office/powerpoint/2012/main" userId="S::Rich.Enders@gartner.com::1ad872d4-5fa0-4d3e-b9bc-40fded2a6f6d" providerId="AD"/>
      </p:ext>
    </p:extLst>
  </p:cmAuthor>
  <p:cmAuthor id="2" name="Puleio,Michelle" initials="P" lastIdx="1" clrIdx="1">
    <p:extLst>
      <p:ext uri="{19B8F6BF-5375-455C-9EA6-DF929625EA0E}">
        <p15:presenceInfo xmlns:p15="http://schemas.microsoft.com/office/powerpoint/2012/main" userId="S::Michelle.Puleio@gartner.com::4d61dde0-08c5-41fb-925d-691e51c28e04" providerId="AD"/>
      </p:ext>
    </p:extLst>
  </p:cmAuthor>
  <p:cmAuthor id="3" name="Rafferty,Charles" initials="R" lastIdx="1" clrIdx="2">
    <p:extLst>
      <p:ext uri="{19B8F6BF-5375-455C-9EA6-DF929625EA0E}">
        <p15:presenceInfo xmlns:p15="http://schemas.microsoft.com/office/powerpoint/2012/main" userId="S::Charles.Rafferty@gartner.com::7a4208b7-acfc-4cce-8499-c63b78448d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E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autoAdjust="0"/>
    <p:restoredTop sz="90337" autoAdjust="0"/>
  </p:normalViewPr>
  <p:slideViewPr>
    <p:cSldViewPr snapToGrid="0">
      <p:cViewPr varScale="1">
        <p:scale>
          <a:sx n="68" d="100"/>
          <a:sy n="68" d="100"/>
        </p:scale>
        <p:origin x="1498" y="53"/>
      </p:cViewPr>
      <p:guideLst/>
    </p:cSldViewPr>
  </p:slideViewPr>
  <p:outlineViewPr>
    <p:cViewPr>
      <p:scale>
        <a:sx n="33" d="100"/>
        <a:sy n="33" d="100"/>
      </p:scale>
      <p:origin x="0" y="0"/>
    </p:cViewPr>
  </p:outlineViewPr>
  <p:notesTextViewPr>
    <p:cViewPr>
      <p:scale>
        <a:sx n="60" d="100"/>
        <a:sy n="60" d="100"/>
      </p:scale>
      <p:origin x="0" y="0"/>
    </p:cViewPr>
  </p:notesTextViewPr>
  <p:sorterViewPr>
    <p:cViewPr varScale="1">
      <p:scale>
        <a:sx n="110" d="100"/>
        <a:sy n="110" d="100"/>
      </p:scale>
      <p:origin x="0" y="0"/>
    </p:cViewPr>
  </p:sorterViewPr>
  <p:notesViewPr>
    <p:cSldViewPr snapToGrid="0">
      <p:cViewPr>
        <p:scale>
          <a:sx n="75" d="100"/>
          <a:sy n="75" d="100"/>
        </p:scale>
        <p:origin x="32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10/27/2023</a:t>
            </a:fld>
            <a:endParaRPr lang="en-US" dirty="0"/>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10" name="TextBox 9">
            <a:extLst>
              <a:ext uri="{FF2B5EF4-FFF2-40B4-BE49-F238E27FC236}">
                <a16:creationId xmlns:a16="http://schemas.microsoft.com/office/drawing/2014/main"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11" name="TextBox 10">
            <a:extLst>
              <a:ext uri="{FF2B5EF4-FFF2-40B4-BE49-F238E27FC236}">
                <a16:creationId xmlns:a16="http://schemas.microsoft.com/office/drawing/2014/main"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23" name="TextBox 22">
            <a:extLst>
              <a:ext uri="{FF2B5EF4-FFF2-40B4-BE49-F238E27FC236}">
                <a16:creationId xmlns:a16="http://schemas.microsoft.com/office/drawing/2014/main" id="{92C8F8D4-DFC9-4259-86F5-A4F987BA15DE}"/>
              </a:ext>
            </a:extLst>
          </p:cNvPr>
          <p:cNvSpPr txBox="1"/>
          <p:nvPr/>
        </p:nvSpPr>
        <p:spPr>
          <a:xfrm>
            <a:off x="246888" y="8887968"/>
            <a:ext cx="6290183"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2023 Gartner, Inc. and/or its affiliates. All rights reserved. Gartner is a registered trademark of Gartner, Inc. or its affiliates.</a:t>
            </a:r>
            <a:br>
              <a:rPr lang="en-US" sz="600" dirty="0"/>
            </a:br>
            <a:r>
              <a:rPr lang="en-US" sz="600" b="1" dirty="0"/>
              <a:t>INTERNAL — FOR INTERNAL USE ONLY or RESTRICTED [CHOOSE ONE — DELETE AS APPROPRIATE]</a:t>
            </a:r>
            <a:r>
              <a:rPr lang="en-US" sz="600" dirty="0"/>
              <a:t> | Version X.X | Last updated [insert date format: DD Month YYYY]</a:t>
            </a:r>
          </a:p>
        </p:txBody>
      </p:sp>
      <p:sp>
        <p:nvSpPr>
          <p:cNvPr id="26" name="TextBox 25">
            <a:extLst>
              <a:ext uri="{FF2B5EF4-FFF2-40B4-BE49-F238E27FC236}">
                <a16:creationId xmlns:a16="http://schemas.microsoft.com/office/drawing/2014/main"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dirty="0">
                <a:solidFill>
                  <a:schemeClr val="tx1"/>
                </a:solidFill>
              </a:rPr>
              <a:t>Presentation Title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0880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dirty="0">
                <a:latin typeface="Calibri"/>
                <a:ea typeface="Calibri"/>
                <a:cs typeface="Calibri"/>
              </a:rPr>
              <a:t>Analyst: Wellington Holbrook</a:t>
            </a:r>
          </a:p>
          <a:p>
            <a:endParaRPr lang="en-US" dirty="0">
              <a:latin typeface="Calibri"/>
              <a:ea typeface="Calibri"/>
              <a:cs typeface="Calibri"/>
            </a:endParaRPr>
          </a:p>
          <a:p>
            <a:r>
              <a:rPr lang="en-US" dirty="0">
                <a:latin typeface="Calibri"/>
                <a:ea typeface="Calibri"/>
                <a:cs typeface="Calibri"/>
              </a:rPr>
              <a:t>(1) As investment services firms have complex processes, this use case enables employees to more efficiently complete their work through knowledge discovery and management, and internal employees to generate content. Output can be delivered in text and nontext formats, and complex activities orchestrated to achieve an outcome.</a:t>
            </a:r>
          </a:p>
          <a:p>
            <a:endParaRPr lang="en-US" dirty="0">
              <a:latin typeface="Calibri"/>
              <a:ea typeface="Calibri"/>
              <a:cs typeface="Calibri"/>
            </a:endParaRPr>
          </a:p>
          <a:p>
            <a:r>
              <a:rPr lang="en-US" dirty="0">
                <a:latin typeface="Calibri"/>
                <a:ea typeface="Calibri"/>
                <a:cs typeface="Calibri"/>
              </a:rPr>
              <a:t>(2) This provides internal support to an advisor in generating financial plans, constructing portfolios, conducting research and completing proposals. It has the potential to dramatically increase the productivity of financial advisors by handling detailed activities that are not customer-facing.</a:t>
            </a:r>
          </a:p>
        </p:txBody>
      </p:sp>
    </p:spTree>
    <p:extLst>
      <p:ext uri="{BB962C8B-B14F-4D97-AF65-F5344CB8AC3E}">
        <p14:creationId xmlns:p14="http://schemas.microsoft.com/office/powerpoint/2010/main" val="2465632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t>Analyst: Dean Lacheca</a:t>
            </a:r>
            <a:endParaRPr lang="en-US" dirty="0">
              <a:cs typeface="Arial"/>
            </a:endParaRPr>
          </a:p>
        </p:txBody>
      </p:sp>
    </p:spTree>
    <p:extLst>
      <p:ext uri="{BB962C8B-B14F-4D97-AF65-F5344CB8AC3E}">
        <p14:creationId xmlns:p14="http://schemas.microsoft.com/office/powerpoint/2010/main" val="1338451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latin typeface="Calibri"/>
                <a:ea typeface="Calibri"/>
                <a:cs typeface="Calibri"/>
              </a:rPr>
              <a:t>Analysts: Ben Kaner, Dean Lacheca</a:t>
            </a:r>
          </a:p>
        </p:txBody>
      </p:sp>
    </p:spTree>
    <p:extLst>
      <p:ext uri="{BB962C8B-B14F-4D97-AF65-F5344CB8AC3E}">
        <p14:creationId xmlns:p14="http://schemas.microsoft.com/office/powerpoint/2010/main" val="1709966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latin typeface="Calibri"/>
                <a:ea typeface="Calibri"/>
                <a:cs typeface="Calibri"/>
              </a:rPr>
              <a:t>Analysts: Bill Finnerty, Michael Brown</a:t>
            </a:r>
          </a:p>
        </p:txBody>
      </p:sp>
    </p:spTree>
    <p:extLst>
      <p:ext uri="{BB962C8B-B14F-4D97-AF65-F5344CB8AC3E}">
        <p14:creationId xmlns:p14="http://schemas.microsoft.com/office/powerpoint/2010/main" val="2447594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latin typeface="Calibri"/>
                <a:ea typeface="Calibri"/>
                <a:cs typeface="Calibri"/>
              </a:rPr>
              <a:t>Analyst: Dean Lacheca</a:t>
            </a:r>
          </a:p>
        </p:txBody>
      </p:sp>
    </p:spTree>
    <p:extLst>
      <p:ext uri="{BB962C8B-B14F-4D97-AF65-F5344CB8AC3E}">
        <p14:creationId xmlns:p14="http://schemas.microsoft.com/office/powerpoint/2010/main" val="1184193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latin typeface="Calibri"/>
                <a:ea typeface="Calibri"/>
                <a:cs typeface="Calibri"/>
              </a:rPr>
              <a:t>Analyst: Healthcare and Life Sciences Research Team</a:t>
            </a:r>
          </a:p>
        </p:txBody>
      </p:sp>
    </p:spTree>
    <p:extLst>
      <p:ext uri="{BB962C8B-B14F-4D97-AF65-F5344CB8AC3E}">
        <p14:creationId xmlns:p14="http://schemas.microsoft.com/office/powerpoint/2010/main" val="1012437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latin typeface="Calibri"/>
                <a:ea typeface="Calibri"/>
                <a:cs typeface="Calibri"/>
              </a:rPr>
              <a:t>Analyst: Healthcare and Life Sciences Research Team</a:t>
            </a:r>
          </a:p>
        </p:txBody>
      </p:sp>
    </p:spTree>
    <p:extLst>
      <p:ext uri="{BB962C8B-B14F-4D97-AF65-F5344CB8AC3E}">
        <p14:creationId xmlns:p14="http://schemas.microsoft.com/office/powerpoint/2010/main" val="1614915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latin typeface="Calibri"/>
                <a:ea typeface="Calibri"/>
                <a:cs typeface="Calibri"/>
              </a:rPr>
              <a:t>Analysts: Reuben Harwood, Michael Shanler, Jeff Smith, Animesh Gandhi</a:t>
            </a:r>
          </a:p>
        </p:txBody>
      </p:sp>
    </p:spTree>
    <p:extLst>
      <p:ext uri="{BB962C8B-B14F-4D97-AF65-F5344CB8AC3E}">
        <p14:creationId xmlns:p14="http://schemas.microsoft.com/office/powerpoint/2010/main" val="2730300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latin typeface="Calibri"/>
                <a:ea typeface="Calibri"/>
                <a:cs typeface="Calibri"/>
              </a:rPr>
              <a:t>Analysts: Ellen Eichhorn, Sohard Aggarwal</a:t>
            </a:r>
          </a:p>
        </p:txBody>
      </p:sp>
    </p:spTree>
    <p:extLst>
      <p:ext uri="{BB962C8B-B14F-4D97-AF65-F5344CB8AC3E}">
        <p14:creationId xmlns:p14="http://schemas.microsoft.com/office/powerpoint/2010/main" val="2264848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latin typeface="Calibri"/>
                <a:ea typeface="Calibri"/>
                <a:cs typeface="Calibri"/>
              </a:rPr>
              <a:t>Analyst: Robert Hetu</a:t>
            </a:r>
          </a:p>
        </p:txBody>
      </p:sp>
    </p:spTree>
    <p:extLst>
      <p:ext uri="{BB962C8B-B14F-4D97-AF65-F5344CB8AC3E}">
        <p14:creationId xmlns:p14="http://schemas.microsoft.com/office/powerpoint/2010/main" val="417447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39172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dirty="0">
                <a:latin typeface="Calibri"/>
                <a:ea typeface="Calibri"/>
                <a:cs typeface="Calibri"/>
              </a:rPr>
              <a:t>Analysts: Pedro Pacheco, Shivani Palepu</a:t>
            </a:r>
          </a:p>
          <a:p>
            <a:r>
              <a:rPr lang="en-US" dirty="0">
                <a:latin typeface="Calibri"/>
                <a:ea typeface="Calibri"/>
                <a:cs typeface="Calibri"/>
              </a:rPr>
              <a:t> </a:t>
            </a:r>
          </a:p>
          <a:p>
            <a:r>
              <a:rPr lang="en-US" dirty="0">
                <a:latin typeface="Calibri"/>
                <a:ea typeface="Calibri"/>
                <a:cs typeface="Calibri"/>
              </a:rPr>
              <a:t>(1) GenAI can be used to enable improved image recognition — to be used on CCTV cameras for earlier detection of criminality in trains, buses and terminals. It can also be used to detect vehicle overcrowding and the operating condition of vehicles, stations and terminals, such as the level of cleanliness.</a:t>
            </a:r>
          </a:p>
          <a:p>
            <a:endParaRPr lang="en-US" dirty="0">
              <a:latin typeface="Calibri"/>
              <a:ea typeface="Calibri"/>
              <a:cs typeface="Calibri"/>
            </a:endParaRPr>
          </a:p>
          <a:p>
            <a:r>
              <a:rPr lang="en-US" dirty="0">
                <a:latin typeface="Calibri"/>
                <a:ea typeface="Calibri"/>
                <a:cs typeface="Calibri"/>
              </a:rPr>
              <a:t>(2) GenAI is used to identify and monitor dangerous aspects in transportation, such as irregular driver behavior, damaged infrastructure or other obstructions.</a:t>
            </a:r>
            <a:endParaRPr lang="en-US" dirty="0"/>
          </a:p>
        </p:txBody>
      </p:sp>
    </p:spTree>
    <p:extLst>
      <p:ext uri="{BB962C8B-B14F-4D97-AF65-F5344CB8AC3E}">
        <p14:creationId xmlns:p14="http://schemas.microsoft.com/office/powerpoint/2010/main" val="1979533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5997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2445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latin typeface="Calibri"/>
                <a:ea typeface="Calibri"/>
                <a:cs typeface="Calibri"/>
              </a:rPr>
              <a:t>Analysts: Pulkit Pandey, Ajit Patankar</a:t>
            </a:r>
          </a:p>
        </p:txBody>
      </p:sp>
    </p:spTree>
    <p:extLst>
      <p:ext uri="{BB962C8B-B14F-4D97-AF65-F5344CB8AC3E}">
        <p14:creationId xmlns:p14="http://schemas.microsoft.com/office/powerpoint/2010/main" val="1074107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latin typeface="Calibri"/>
                <a:ea typeface="Calibri"/>
                <a:cs typeface="Calibri"/>
              </a:rPr>
              <a:t>Analysts: Tony Sheehan, Grace Farrell, Marlena Brown, Kelly Calhoun Williams, Saher Mahmood, Paul Riley, Terri-Lynn Thayer, Robert Yanckello</a:t>
            </a:r>
          </a:p>
        </p:txBody>
      </p:sp>
    </p:spTree>
    <p:extLst>
      <p:ext uri="{BB962C8B-B14F-4D97-AF65-F5344CB8AC3E}">
        <p14:creationId xmlns:p14="http://schemas.microsoft.com/office/powerpoint/2010/main" val="3846265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latin typeface="Calibri"/>
                <a:ea typeface="Calibri"/>
                <a:cs typeface="Calibri"/>
              </a:rPr>
              <a:t>Analysts: Rich McAvey, Jo-Ann Clynch</a:t>
            </a:r>
          </a:p>
        </p:txBody>
      </p:sp>
    </p:spTree>
    <p:extLst>
      <p:ext uri="{BB962C8B-B14F-4D97-AF65-F5344CB8AC3E}">
        <p14:creationId xmlns:p14="http://schemas.microsoft.com/office/powerpoint/2010/main" val="267512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latin typeface="Calibri"/>
                <a:ea typeface="Calibri"/>
                <a:cs typeface="Calibri"/>
              </a:rPr>
              <a:t>Analysts: Jasleen Kaur Sindhu, Agustín Rubini, Moutusi Sau, Debbie Buckland</a:t>
            </a:r>
          </a:p>
        </p:txBody>
      </p:sp>
    </p:spTree>
    <p:extLst>
      <p:ext uri="{BB962C8B-B14F-4D97-AF65-F5344CB8AC3E}">
        <p14:creationId xmlns:p14="http://schemas.microsoft.com/office/powerpoint/2010/main" val="202996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latin typeface="Calibri"/>
                <a:ea typeface="Calibri"/>
                <a:cs typeface="Calibri"/>
              </a:rPr>
              <a:t>Analyst: Kimberly Harris-Ferrante</a:t>
            </a:r>
          </a:p>
        </p:txBody>
      </p:sp>
    </p:spTree>
    <p:extLst>
      <p:ext uri="{BB962C8B-B14F-4D97-AF65-F5344CB8AC3E}">
        <p14:creationId xmlns:p14="http://schemas.microsoft.com/office/powerpoint/2010/main" val="3299454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4.xml"/><Relationship Id="rId4"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8.png"/><Relationship Id="rId1" Type="http://schemas.openxmlformats.org/officeDocument/2006/relationships/slideMaster" Target="../slideMasters/slideMaster5.xml"/><Relationship Id="rId4" Type="http://schemas.openxmlformats.org/officeDocument/2006/relationships/hyperlink" Target="https://www.gartner.com/technology/about/ombudsman/omb_guide2.jsp" TargetMode="Externa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8.png"/><Relationship Id="rId1" Type="http://schemas.openxmlformats.org/officeDocument/2006/relationships/slideMaster" Target="../slideMasters/slideMaster6.xml"/><Relationship Id="rId4" Type="http://schemas.openxmlformats.org/officeDocument/2006/relationships/hyperlink" Target="https://www.gartner.com/technology/about/ombudsman/omb_guide2.jsp" TargetMode="Externa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vider_Tanger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135880443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ivider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158166371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ivider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196619699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009268"/>
            <a:ext cx="6060141" cy="4476115"/>
          </a:xfrm>
        </p:spPr>
        <p:txBody>
          <a:bodyPr anchor="ctr" anchorCtr="0"/>
          <a:lstStyle>
            <a:lvl1pPr marL="0" indent="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6" name="Text Placeholder 5">
            <a:extLst>
              <a:ext uri="{FF2B5EF4-FFF2-40B4-BE49-F238E27FC236}">
                <a16:creationId xmlns:a16="http://schemas.microsoft.com/office/drawing/2014/main" id="{B5A5ABB7-A574-4F00-8EBF-4F95BF5684D9}"/>
              </a:ext>
            </a:extLst>
          </p:cNvPr>
          <p:cNvSpPr>
            <a:spLocks noGrp="1"/>
          </p:cNvSpPr>
          <p:nvPr>
            <p:ph type="body" sz="quarter" idx="12" hasCustomPrompt="1"/>
          </p:nvPr>
        </p:nvSpPr>
        <p:spPr>
          <a:xfrm>
            <a:off x="457200" y="5485384"/>
            <a:ext cx="606014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51735857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Quote_larg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457199" y="1009268"/>
            <a:ext cx="8366761" cy="4476115"/>
          </a:xfrm>
        </p:spPr>
        <p:txBody>
          <a:bodyPr anchor="ctr" anchorCtr="0"/>
          <a:lstStyle>
            <a:lvl1pPr marL="0" indent="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457199" y="5485384"/>
            <a:ext cx="836676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66928373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A_Quote_Sky">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822407707"/>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_Quote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927719153"/>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A_Quote_Tangerin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lgn="l">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963594435"/>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A_Quote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585586180"/>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A_Quote_Surf">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61983982"/>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Key Issue - Takeaway1">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578134-C757-4EB6-8CBA-C93029B5AF5B}"/>
              </a:ext>
            </a:extLst>
          </p:cNvPr>
          <p:cNvSpPr txBox="1"/>
          <p:nvPr userDrawn="1"/>
        </p:nvSpPr>
        <p:spPr>
          <a:xfrm>
            <a:off x="1066135" y="1999536"/>
            <a:ext cx="9373265" cy="646331"/>
          </a:xfrm>
          <a:prstGeom prst="rect">
            <a:avLst/>
          </a:prstGeom>
          <a:noFill/>
        </p:spPr>
        <p:txBody>
          <a:bodyPr wrap="square" lIns="0" rtlCol="0">
            <a:spAutoFit/>
          </a:bodyPr>
          <a:lstStyle/>
          <a:p>
            <a:r>
              <a:rPr lang="en-US" sz="3600" dirty="0">
                <a:solidFill>
                  <a:srgbClr val="FF540A"/>
                </a:solidFill>
                <a:latin typeface="Arial Black" panose="020B0A04020102020204" pitchFamily="34" charset="0"/>
              </a:rPr>
              <a:t>Key Issue Take-Away:</a:t>
            </a:r>
          </a:p>
        </p:txBody>
      </p:sp>
      <p:sp>
        <p:nvSpPr>
          <p:cNvPr id="5" name="Text Placeholder 4">
            <a:extLst>
              <a:ext uri="{FF2B5EF4-FFF2-40B4-BE49-F238E27FC236}">
                <a16:creationId xmlns:a16="http://schemas.microsoft.com/office/drawing/2014/main" id="{9895260A-4283-47C2-8FAF-88F622DA4B99}"/>
              </a:ext>
            </a:extLst>
          </p:cNvPr>
          <p:cNvSpPr>
            <a:spLocks noGrp="1"/>
          </p:cNvSpPr>
          <p:nvPr>
            <p:ph type="body" sz="quarter" idx="10"/>
          </p:nvPr>
        </p:nvSpPr>
        <p:spPr>
          <a:xfrm>
            <a:off x="1061884" y="2664747"/>
            <a:ext cx="9377516" cy="1927225"/>
          </a:xfrm>
        </p:spPr>
        <p:txBody>
          <a:bodyPr/>
          <a:lstStyle>
            <a:lvl1pPr marL="0" indent="0">
              <a:buNone/>
              <a:defRPr sz="3600"/>
            </a:lvl1pPr>
            <a:lvl2pPr marL="365760" indent="0">
              <a:buNone/>
              <a:defRPr sz="3200"/>
            </a:lvl2pPr>
            <a:lvl3pPr marL="685800" indent="0">
              <a:buNone/>
              <a:defRPr sz="3200"/>
            </a:lvl3pPr>
            <a:lvl4pPr marL="1005840" indent="0">
              <a:buNone/>
              <a:defRPr sz="3200"/>
            </a:lvl4pPr>
            <a:lvl5pPr marL="1325880" indent="0">
              <a:buNone/>
              <a:defRPr sz="3200"/>
            </a:lvl5pPr>
          </a:lstStyle>
          <a:p>
            <a:pPr lvl="0"/>
            <a:r>
              <a:rPr lang="en-US" dirty="0"/>
              <a:t>Click to edit Master text styles</a:t>
            </a:r>
          </a:p>
        </p:txBody>
      </p:sp>
    </p:spTree>
    <p:extLst>
      <p:ext uri="{BB962C8B-B14F-4D97-AF65-F5344CB8AC3E}">
        <p14:creationId xmlns:p14="http://schemas.microsoft.com/office/powerpoint/2010/main" val="3107191"/>
      </p:ext>
    </p:extLst>
  </p:cSld>
  <p:clrMapOvr>
    <a:masterClrMapping/>
  </p:clrMapOvr>
  <p:extLst>
    <p:ext uri="{DCECCB84-F9BA-43D5-87BE-67443E8EF086}">
      <p15:sldGuideLst xmlns:p15="http://schemas.microsoft.com/office/powerpoint/2012/main"/>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Key Issue - Takeaway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5BE603-3E7D-4B30-B71E-D469C05829E1}"/>
              </a:ext>
            </a:extLst>
          </p:cNvPr>
          <p:cNvSpPr>
            <a:spLocks noGrp="1"/>
          </p:cNvSpPr>
          <p:nvPr>
            <p:ph type="title" hasCustomPrompt="1"/>
          </p:nvPr>
        </p:nvSpPr>
        <p:spPr>
          <a:xfrm>
            <a:off x="1994219" y="2508937"/>
            <a:ext cx="8445181" cy="443198"/>
          </a:xfrm>
        </p:spPr>
        <p:txBody>
          <a:bodyPr anchor="t" anchorCtr="0"/>
          <a:lstStyle>
            <a:lvl1pPr algn="l">
              <a:defRPr sz="3600">
                <a:solidFill>
                  <a:schemeClr val="tx2"/>
                </a:solidFill>
              </a:defRPr>
            </a:lvl1pPr>
          </a:lstStyle>
          <a:p>
            <a:r>
              <a:rPr lang="en-US" dirty="0"/>
              <a:t>Title Center Layout</a:t>
            </a:r>
          </a:p>
        </p:txBody>
      </p:sp>
      <p:sp>
        <p:nvSpPr>
          <p:cNvPr id="4" name="Graphic 4">
            <a:extLst>
              <a:ext uri="{FF2B5EF4-FFF2-40B4-BE49-F238E27FC236}">
                <a16:creationId xmlns:a16="http://schemas.microsoft.com/office/drawing/2014/main" id="{A03498A7-9B95-42BE-BF8D-3D7D59C7CBB6}"/>
              </a:ext>
            </a:extLst>
          </p:cNvPr>
          <p:cNvSpPr/>
          <p:nvPr userDrawn="1"/>
        </p:nvSpPr>
        <p:spPr>
          <a:xfrm>
            <a:off x="1100356" y="2418736"/>
            <a:ext cx="623600" cy="623600"/>
          </a:xfrm>
          <a:custGeom>
            <a:avLst/>
            <a:gdLst>
              <a:gd name="connsiteX0" fmla="*/ 266700 w 533400"/>
              <a:gd name="connsiteY0" fmla="*/ 0 h 533400"/>
              <a:gd name="connsiteX1" fmla="*/ 0 w 533400"/>
              <a:gd name="connsiteY1" fmla="*/ 266700 h 533400"/>
              <a:gd name="connsiteX2" fmla="*/ 266700 w 533400"/>
              <a:gd name="connsiteY2" fmla="*/ 533400 h 533400"/>
              <a:gd name="connsiteX3" fmla="*/ 533400 w 533400"/>
              <a:gd name="connsiteY3" fmla="*/ 266700 h 533400"/>
              <a:gd name="connsiteX4" fmla="*/ 266700 w 533400"/>
              <a:gd name="connsiteY4" fmla="*/ 0 h 533400"/>
              <a:gd name="connsiteX5" fmla="*/ 266700 w 533400"/>
              <a:gd name="connsiteY5" fmla="*/ 495300 h 533400"/>
              <a:gd name="connsiteX6" fmla="*/ 38100 w 533400"/>
              <a:gd name="connsiteY6" fmla="*/ 266700 h 533400"/>
              <a:gd name="connsiteX7" fmla="*/ 266700 w 533400"/>
              <a:gd name="connsiteY7" fmla="*/ 38100 h 533400"/>
              <a:gd name="connsiteX8" fmla="*/ 495300 w 533400"/>
              <a:gd name="connsiteY8" fmla="*/ 266700 h 533400"/>
              <a:gd name="connsiteX9" fmla="*/ 266700 w 533400"/>
              <a:gd name="connsiteY9" fmla="*/ 495300 h 533400"/>
              <a:gd name="connsiteX10" fmla="*/ 285750 w 533400"/>
              <a:gd name="connsiteY10" fmla="*/ 100013 h 533400"/>
              <a:gd name="connsiteX11" fmla="*/ 247650 w 533400"/>
              <a:gd name="connsiteY11" fmla="*/ 100013 h 533400"/>
              <a:gd name="connsiteX12" fmla="*/ 247650 w 533400"/>
              <a:gd name="connsiteY12" fmla="*/ 61913 h 533400"/>
              <a:gd name="connsiteX13" fmla="*/ 285750 w 533400"/>
              <a:gd name="connsiteY13" fmla="*/ 61913 h 533400"/>
              <a:gd name="connsiteX14" fmla="*/ 285750 w 533400"/>
              <a:gd name="connsiteY14" fmla="*/ 100013 h 533400"/>
              <a:gd name="connsiteX15" fmla="*/ 247650 w 533400"/>
              <a:gd name="connsiteY15" fmla="*/ 433388 h 533400"/>
              <a:gd name="connsiteX16" fmla="*/ 285750 w 533400"/>
              <a:gd name="connsiteY16" fmla="*/ 433388 h 533400"/>
              <a:gd name="connsiteX17" fmla="*/ 285750 w 533400"/>
              <a:gd name="connsiteY17" fmla="*/ 471488 h 533400"/>
              <a:gd name="connsiteX18" fmla="*/ 247650 w 533400"/>
              <a:gd name="connsiteY18" fmla="*/ 471488 h 533400"/>
              <a:gd name="connsiteX19" fmla="*/ 247650 w 533400"/>
              <a:gd name="connsiteY19" fmla="*/ 433388 h 533400"/>
              <a:gd name="connsiteX20" fmla="*/ 61913 w 533400"/>
              <a:gd name="connsiteY20" fmla="*/ 247650 h 533400"/>
              <a:gd name="connsiteX21" fmla="*/ 100013 w 533400"/>
              <a:gd name="connsiteY21" fmla="*/ 247650 h 533400"/>
              <a:gd name="connsiteX22" fmla="*/ 100013 w 533400"/>
              <a:gd name="connsiteY22" fmla="*/ 285750 h 533400"/>
              <a:gd name="connsiteX23" fmla="*/ 61913 w 533400"/>
              <a:gd name="connsiteY23" fmla="*/ 285750 h 533400"/>
              <a:gd name="connsiteX24" fmla="*/ 61913 w 533400"/>
              <a:gd name="connsiteY24" fmla="*/ 247650 h 533400"/>
              <a:gd name="connsiteX25" fmla="*/ 471488 w 533400"/>
              <a:gd name="connsiteY25" fmla="*/ 247650 h 533400"/>
              <a:gd name="connsiteX26" fmla="*/ 471488 w 533400"/>
              <a:gd name="connsiteY26" fmla="*/ 285750 h 533400"/>
              <a:gd name="connsiteX27" fmla="*/ 433388 w 533400"/>
              <a:gd name="connsiteY27" fmla="*/ 285750 h 533400"/>
              <a:gd name="connsiteX28" fmla="*/ 433388 w 533400"/>
              <a:gd name="connsiteY28" fmla="*/ 247650 h 533400"/>
              <a:gd name="connsiteX29" fmla="*/ 471488 w 533400"/>
              <a:gd name="connsiteY29" fmla="*/ 247650 h 533400"/>
              <a:gd name="connsiteX30" fmla="*/ 138113 w 533400"/>
              <a:gd name="connsiteY30" fmla="*/ 390525 h 533400"/>
              <a:gd name="connsiteX31" fmla="*/ 319088 w 533400"/>
              <a:gd name="connsiteY31" fmla="*/ 314325 h 533400"/>
              <a:gd name="connsiteX32" fmla="*/ 395288 w 533400"/>
              <a:gd name="connsiteY32" fmla="*/ 133350 h 533400"/>
              <a:gd name="connsiteX33" fmla="*/ 214313 w 533400"/>
              <a:gd name="connsiteY33" fmla="*/ 209550 h 533400"/>
              <a:gd name="connsiteX34" fmla="*/ 138113 w 533400"/>
              <a:gd name="connsiteY34" fmla="*/ 390525 h 533400"/>
              <a:gd name="connsiteX35" fmla="*/ 323879 w 533400"/>
              <a:gd name="connsiteY35" fmla="*/ 204759 h 533400"/>
              <a:gd name="connsiteX36" fmla="*/ 289989 w 533400"/>
              <a:gd name="connsiteY36" fmla="*/ 285236 h 533400"/>
              <a:gd name="connsiteX37" fmla="*/ 209512 w 533400"/>
              <a:gd name="connsiteY37" fmla="*/ 319126 h 533400"/>
              <a:gd name="connsiteX38" fmla="*/ 243402 w 533400"/>
              <a:gd name="connsiteY38" fmla="*/ 238649 h 533400"/>
              <a:gd name="connsiteX39" fmla="*/ 323879 w 533400"/>
              <a:gd name="connsiteY39" fmla="*/ 204759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33400" h="533400">
                <a:moveTo>
                  <a:pt x="266700" y="0"/>
                </a:moveTo>
                <a:cubicBezTo>
                  <a:pt x="119405" y="0"/>
                  <a:pt x="0" y="119405"/>
                  <a:pt x="0" y="266700"/>
                </a:cubicBezTo>
                <a:cubicBezTo>
                  <a:pt x="0" y="413995"/>
                  <a:pt x="119405" y="533400"/>
                  <a:pt x="266700" y="533400"/>
                </a:cubicBezTo>
                <a:cubicBezTo>
                  <a:pt x="413995" y="533400"/>
                  <a:pt x="533400" y="413995"/>
                  <a:pt x="533400" y="266700"/>
                </a:cubicBezTo>
                <a:cubicBezTo>
                  <a:pt x="533400" y="119405"/>
                  <a:pt x="413995" y="0"/>
                  <a:pt x="266700" y="0"/>
                </a:cubicBezTo>
                <a:close/>
                <a:moveTo>
                  <a:pt x="266700" y="495300"/>
                </a:moveTo>
                <a:cubicBezTo>
                  <a:pt x="140646" y="495300"/>
                  <a:pt x="38100" y="392754"/>
                  <a:pt x="38100" y="266700"/>
                </a:cubicBezTo>
                <a:cubicBezTo>
                  <a:pt x="38100" y="140646"/>
                  <a:pt x="140646" y="38100"/>
                  <a:pt x="266700" y="38100"/>
                </a:cubicBezTo>
                <a:cubicBezTo>
                  <a:pt x="392754" y="38100"/>
                  <a:pt x="495300" y="140646"/>
                  <a:pt x="495300" y="266700"/>
                </a:cubicBezTo>
                <a:cubicBezTo>
                  <a:pt x="495300" y="392754"/>
                  <a:pt x="392754" y="495300"/>
                  <a:pt x="266700" y="495300"/>
                </a:cubicBezTo>
                <a:close/>
                <a:moveTo>
                  <a:pt x="285750" y="100013"/>
                </a:moveTo>
                <a:lnTo>
                  <a:pt x="247650" y="100013"/>
                </a:lnTo>
                <a:lnTo>
                  <a:pt x="247650" y="61913"/>
                </a:lnTo>
                <a:lnTo>
                  <a:pt x="285750" y="61913"/>
                </a:lnTo>
                <a:lnTo>
                  <a:pt x="285750" y="100013"/>
                </a:lnTo>
                <a:close/>
                <a:moveTo>
                  <a:pt x="247650" y="433388"/>
                </a:moveTo>
                <a:lnTo>
                  <a:pt x="285750" y="433388"/>
                </a:lnTo>
                <a:lnTo>
                  <a:pt x="285750" y="471488"/>
                </a:lnTo>
                <a:lnTo>
                  <a:pt x="247650" y="471488"/>
                </a:lnTo>
                <a:lnTo>
                  <a:pt x="247650" y="433388"/>
                </a:lnTo>
                <a:close/>
                <a:moveTo>
                  <a:pt x="61913" y="247650"/>
                </a:moveTo>
                <a:lnTo>
                  <a:pt x="100013" y="247650"/>
                </a:lnTo>
                <a:lnTo>
                  <a:pt x="100013" y="285750"/>
                </a:lnTo>
                <a:lnTo>
                  <a:pt x="61913" y="285750"/>
                </a:lnTo>
                <a:lnTo>
                  <a:pt x="61913" y="247650"/>
                </a:lnTo>
                <a:close/>
                <a:moveTo>
                  <a:pt x="471488" y="247650"/>
                </a:moveTo>
                <a:lnTo>
                  <a:pt x="471488" y="285750"/>
                </a:lnTo>
                <a:lnTo>
                  <a:pt x="433388" y="285750"/>
                </a:lnTo>
                <a:lnTo>
                  <a:pt x="433388" y="247650"/>
                </a:lnTo>
                <a:lnTo>
                  <a:pt x="471488" y="247650"/>
                </a:lnTo>
                <a:close/>
                <a:moveTo>
                  <a:pt x="138113" y="390525"/>
                </a:moveTo>
                <a:lnTo>
                  <a:pt x="319088" y="314325"/>
                </a:lnTo>
                <a:lnTo>
                  <a:pt x="395288" y="133350"/>
                </a:lnTo>
                <a:lnTo>
                  <a:pt x="214313" y="209550"/>
                </a:lnTo>
                <a:lnTo>
                  <a:pt x="138113" y="390525"/>
                </a:lnTo>
                <a:close/>
                <a:moveTo>
                  <a:pt x="323879" y="204759"/>
                </a:moveTo>
                <a:lnTo>
                  <a:pt x="289989" y="285236"/>
                </a:lnTo>
                <a:lnTo>
                  <a:pt x="209512" y="319126"/>
                </a:lnTo>
                <a:lnTo>
                  <a:pt x="243402" y="238649"/>
                </a:lnTo>
                <a:lnTo>
                  <a:pt x="323879" y="204759"/>
                </a:lnTo>
                <a:close/>
              </a:path>
            </a:pathLst>
          </a:custGeom>
          <a:solidFill>
            <a:srgbClr val="FF540A"/>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1888608145"/>
      </p:ext>
    </p:extLst>
  </p:cSld>
  <p:clrMapOvr>
    <a:masterClrMapping/>
  </p:clrMapOvr>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1923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B1_Sky">
    <p:bg>
      <p:bgRef idx="1001">
        <a:schemeClr val="bg2"/>
      </p:bgRef>
    </p:bg>
    <p:spTree>
      <p:nvGrpSpPr>
        <p:cNvPr id="1" name=""/>
        <p:cNvGrpSpPr/>
        <p:nvPr/>
      </p:nvGrpSpPr>
      <p:grpSpPr>
        <a:xfrm>
          <a:off x="0" y="0"/>
          <a:ext cx="0" cy="0"/>
          <a:chOff x="0" y="0"/>
          <a:chExt cx="0" cy="0"/>
        </a:xfrm>
      </p:grpSpPr>
      <p:pic>
        <p:nvPicPr>
          <p:cNvPr id="4" name="Picture 3" descr="A view of a road&#10;&#10;Description automatically generated">
            <a:extLst>
              <a:ext uri="{FF2B5EF4-FFF2-40B4-BE49-F238E27FC236}">
                <a16:creationId xmlns:a16="http://schemas.microsoft.com/office/drawing/2014/main" id="{3A41BE42-4D87-AB4E-84C1-23EF39525A68}"/>
              </a:ext>
            </a:extLst>
          </p:cNvPr>
          <p:cNvPicPr>
            <a:picLocks noChangeAspect="1"/>
          </p:cNvPicPr>
          <p:nvPr userDrawn="1"/>
        </p:nvPicPr>
        <p:blipFill rotWithShape="1">
          <a:blip r:embed="rId2"/>
          <a:srcRect r="8434" b="8434"/>
          <a:stretch/>
        </p:blipFill>
        <p:spPr>
          <a:xfrm>
            <a:off x="-1" y="0"/>
            <a:ext cx="12192001" cy="6858000"/>
          </a:xfrm>
          <a:prstGeom prst="rect">
            <a:avLst/>
          </a:prstGeom>
        </p:spPr>
      </p:pic>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rgbClr val="FFFFFF"/>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solidFill>
                  <a:srgbClr val="FFFFFF"/>
                </a:solidFill>
              </a:defRPr>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3"/>
          <a:srcRect/>
          <a:stretch/>
        </p:blipFill>
        <p:spPr bwMode="black">
          <a:xfrm>
            <a:off x="9708530" y="5978488"/>
            <a:ext cx="2012673" cy="462915"/>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2020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180266261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3" name="Text Placeholder 2">
            <a:extLst>
              <a:ext uri="{FF2B5EF4-FFF2-40B4-BE49-F238E27FC236}">
                <a16:creationId xmlns:a16="http://schemas.microsoft.com/office/drawing/2014/main"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869F980-0D95-5E0A-7468-2BFF3EC9360A}"/>
              </a:ext>
            </a:extLst>
          </p:cNvPr>
          <p:cNvGrpSpPr/>
          <p:nvPr userDrawn="1"/>
        </p:nvGrpSpPr>
        <p:grpSpPr>
          <a:xfrm>
            <a:off x="2136030" y="390080"/>
            <a:ext cx="8509568" cy="6057809"/>
            <a:chOff x="2136030" y="390080"/>
            <a:chExt cx="8509568" cy="6057809"/>
          </a:xfrm>
        </p:grpSpPr>
        <p:grpSp>
          <p:nvGrpSpPr>
            <p:cNvPr id="4" name="Group 3">
              <a:extLst>
                <a:ext uri="{FF2B5EF4-FFF2-40B4-BE49-F238E27FC236}">
                  <a16:creationId xmlns:a16="http://schemas.microsoft.com/office/drawing/2014/main" id="{35EE191A-9003-5CE4-D932-B052FFED77F0}"/>
                </a:ext>
              </a:extLst>
            </p:cNvPr>
            <p:cNvGrpSpPr/>
            <p:nvPr/>
          </p:nvGrpSpPr>
          <p:grpSpPr>
            <a:xfrm>
              <a:off x="3410460" y="702257"/>
              <a:ext cx="5484416" cy="5479238"/>
              <a:chOff x="3890275" y="1181619"/>
              <a:chExt cx="4524786" cy="4520514"/>
            </a:xfrm>
          </p:grpSpPr>
          <p:sp>
            <p:nvSpPr>
              <p:cNvPr id="20" name="Pie 19">
                <a:extLst>
                  <a:ext uri="{FF2B5EF4-FFF2-40B4-BE49-F238E27FC236}">
                    <a16:creationId xmlns:a16="http://schemas.microsoft.com/office/drawing/2014/main" id="{F74E5835-42AD-2862-0D68-D12219B73A01}"/>
                  </a:ext>
                </a:extLst>
              </p:cNvPr>
              <p:cNvSpPr/>
              <p:nvPr/>
            </p:nvSpPr>
            <p:spPr>
              <a:xfrm>
                <a:off x="3890275" y="1181619"/>
                <a:ext cx="4518625" cy="4518625"/>
              </a:xfrm>
              <a:prstGeom prst="pie">
                <a:avLst>
                  <a:gd name="adj1" fmla="val 16178607"/>
                  <a:gd name="adj2" fmla="val 21577854"/>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Pie 20">
                <a:extLst>
                  <a:ext uri="{FF2B5EF4-FFF2-40B4-BE49-F238E27FC236}">
                    <a16:creationId xmlns:a16="http://schemas.microsoft.com/office/drawing/2014/main" id="{239C831C-E356-5C9C-3C1A-46400278CB5F}"/>
                  </a:ext>
                </a:extLst>
              </p:cNvPr>
              <p:cNvSpPr/>
              <p:nvPr/>
            </p:nvSpPr>
            <p:spPr>
              <a:xfrm>
                <a:off x="3896436" y="1181619"/>
                <a:ext cx="4518625" cy="4518625"/>
              </a:xfrm>
              <a:prstGeom prst="pie">
                <a:avLst>
                  <a:gd name="adj1" fmla="val 10816532"/>
                  <a:gd name="adj2" fmla="val 16185172"/>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Pie 21">
                <a:extLst>
                  <a:ext uri="{FF2B5EF4-FFF2-40B4-BE49-F238E27FC236}">
                    <a16:creationId xmlns:a16="http://schemas.microsoft.com/office/drawing/2014/main" id="{E3E29AA0-BB54-33B8-F08E-1C8287910F93}"/>
                  </a:ext>
                </a:extLst>
              </p:cNvPr>
              <p:cNvSpPr/>
              <p:nvPr/>
            </p:nvSpPr>
            <p:spPr>
              <a:xfrm>
                <a:off x="3890275" y="1183508"/>
                <a:ext cx="4518625" cy="4518625"/>
              </a:xfrm>
              <a:prstGeom prst="pie">
                <a:avLst>
                  <a:gd name="adj1" fmla="val 21568267"/>
                  <a:gd name="adj2" fmla="val 5413263"/>
                </a:avLst>
              </a:prstGeom>
              <a:solidFill>
                <a:srgbClr val="91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Pie 22">
                <a:extLst>
                  <a:ext uri="{FF2B5EF4-FFF2-40B4-BE49-F238E27FC236}">
                    <a16:creationId xmlns:a16="http://schemas.microsoft.com/office/drawing/2014/main" id="{4CB89550-71EB-CB33-FAB8-F7B8721839FF}"/>
                  </a:ext>
                </a:extLst>
              </p:cNvPr>
              <p:cNvSpPr/>
              <p:nvPr/>
            </p:nvSpPr>
            <p:spPr>
              <a:xfrm>
                <a:off x="3896436" y="1183508"/>
                <a:ext cx="4518625" cy="4518625"/>
              </a:xfrm>
              <a:prstGeom prst="pie">
                <a:avLst>
                  <a:gd name="adj1" fmla="val 5388901"/>
                  <a:gd name="adj2" fmla="val 10817269"/>
                </a:avLst>
              </a:prstGeom>
              <a:solidFill>
                <a:srgbClr val="95E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5" name="TextBox 4">
              <a:extLst>
                <a:ext uri="{FF2B5EF4-FFF2-40B4-BE49-F238E27FC236}">
                  <a16:creationId xmlns:a16="http://schemas.microsoft.com/office/drawing/2014/main" id="{58BF0DCD-65D4-8D62-F246-2C4877E43F38}"/>
                </a:ext>
              </a:extLst>
            </p:cNvPr>
            <p:cNvSpPr txBox="1"/>
            <p:nvPr/>
          </p:nvSpPr>
          <p:spPr>
            <a:xfrm rot="18832108">
              <a:off x="3544000" y="1502788"/>
              <a:ext cx="3197866" cy="1889442"/>
            </a:xfrm>
            <a:prstGeom prst="rect">
              <a:avLst/>
            </a:prstGeom>
            <a:noFill/>
          </p:spPr>
          <p:txBody>
            <a:bodyPr wrap="square" lIns="0" rIns="0" rtlCol="0">
              <a:prstTxWarp prst="textArchUp">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ea typeface="+mn-ea"/>
                  <a:cs typeface="+mn-cs"/>
                </a:rPr>
                <a:t>Front Office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ea typeface="+mn-ea"/>
                  <a:cs typeface="+mn-cs"/>
                </a:rPr>
                <a:t>CX, Sales/Mkt, Customer Service</a:t>
              </a:r>
            </a:p>
          </p:txBody>
        </p:sp>
        <p:sp>
          <p:nvSpPr>
            <p:cNvPr id="6" name="TextBox 5">
              <a:extLst>
                <a:ext uri="{FF2B5EF4-FFF2-40B4-BE49-F238E27FC236}">
                  <a16:creationId xmlns:a16="http://schemas.microsoft.com/office/drawing/2014/main" id="{70FFE0D5-360D-EAC3-34B8-74D60A5E92DA}"/>
                </a:ext>
              </a:extLst>
            </p:cNvPr>
            <p:cNvSpPr txBox="1"/>
            <p:nvPr/>
          </p:nvSpPr>
          <p:spPr>
            <a:xfrm rot="3327008">
              <a:off x="5718292" y="1688748"/>
              <a:ext cx="3197866" cy="1889442"/>
            </a:xfrm>
            <a:prstGeom prst="rect">
              <a:avLst/>
            </a:prstGeom>
            <a:noFill/>
          </p:spPr>
          <p:txBody>
            <a:bodyPr wrap="square" lIns="0" rIns="0" rtlCol="0">
              <a:prstTxWarp prst="textArchUp">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ea typeface="+mn-ea"/>
                  <a:cs typeface="+mn-cs"/>
                </a:rPr>
                <a:t>Product/Services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ea typeface="+mn-ea"/>
                  <a:cs typeface="+mn-cs"/>
                </a:rPr>
                <a:t>AI Enhanced, Value</a:t>
              </a:r>
              <a:r>
                <a:rPr kumimoji="0" lang="en-US" sz="1000" b="1" i="0" u="none" strike="noStrike" kern="1200" cap="none" spc="0" normalizeH="0" noProof="0" dirty="0">
                  <a:ln>
                    <a:noFill/>
                  </a:ln>
                  <a:effectLst/>
                  <a:uLnTx/>
                  <a:uFillTx/>
                  <a:ea typeface="+mn-ea"/>
                  <a:cs typeface="+mn-cs"/>
                </a:rPr>
                <a:t> Proposition</a:t>
              </a:r>
              <a:endParaRPr kumimoji="0" lang="en-US" sz="1000" b="1" i="0" u="none" strike="noStrike" kern="1200" cap="none" spc="0" normalizeH="0" baseline="0" noProof="0" dirty="0">
                <a:ln>
                  <a:noFill/>
                </a:ln>
                <a:effectLst/>
                <a:uLnTx/>
                <a:uFillTx/>
                <a:ea typeface="+mn-ea"/>
                <a:cs typeface="+mn-cs"/>
              </a:endParaRPr>
            </a:p>
          </p:txBody>
        </p:sp>
        <p:sp>
          <p:nvSpPr>
            <p:cNvPr id="7" name="TextBox 6">
              <a:extLst>
                <a:ext uri="{FF2B5EF4-FFF2-40B4-BE49-F238E27FC236}">
                  <a16:creationId xmlns:a16="http://schemas.microsoft.com/office/drawing/2014/main" id="{E3CF28A0-B3B9-6903-448E-DA865A82848C}"/>
                </a:ext>
              </a:extLst>
            </p:cNvPr>
            <p:cNvSpPr txBox="1"/>
            <p:nvPr/>
          </p:nvSpPr>
          <p:spPr>
            <a:xfrm rot="18832108">
              <a:off x="5617100" y="3465607"/>
              <a:ext cx="3197866" cy="1889442"/>
            </a:xfrm>
            <a:prstGeom prst="rect">
              <a:avLst/>
            </a:prstGeom>
            <a:noFill/>
          </p:spPr>
          <p:txBody>
            <a:bodyPr wrap="square" lIns="0" rIns="0" rtlCol="0">
              <a:prstTxWarp prst="textArchDown">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ea typeface="+mn-ea"/>
                  <a:cs typeface="+mn-cs"/>
                </a:rPr>
                <a:t>Core Capabilities</a:t>
              </a:r>
            </a:p>
            <a:p>
              <a:pPr lvl="0" algn="ctr">
                <a:defRPr/>
              </a:pPr>
              <a:r>
                <a:rPr lang="en-US" sz="1000" b="1" dirty="0"/>
                <a:t>R&amp;D, Supply Chain, Operations</a:t>
              </a:r>
              <a:endParaRPr kumimoji="0" lang="en-US" sz="1000" b="1" i="0" u="none" strike="noStrike" kern="1200" cap="none" spc="0" normalizeH="0" baseline="0" noProof="0" dirty="0">
                <a:ln>
                  <a:noFill/>
                </a:ln>
                <a:effectLst/>
                <a:uLnTx/>
                <a:uFillTx/>
                <a:ea typeface="+mn-ea"/>
                <a:cs typeface="+mn-cs"/>
              </a:endParaRPr>
            </a:p>
          </p:txBody>
        </p:sp>
        <p:sp>
          <p:nvSpPr>
            <p:cNvPr id="8" name="TextBox 7">
              <a:extLst>
                <a:ext uri="{FF2B5EF4-FFF2-40B4-BE49-F238E27FC236}">
                  <a16:creationId xmlns:a16="http://schemas.microsoft.com/office/drawing/2014/main" id="{8DBD85BD-80C6-0288-F230-35E970E39280}"/>
                </a:ext>
              </a:extLst>
            </p:cNvPr>
            <p:cNvSpPr txBox="1"/>
            <p:nvPr/>
          </p:nvSpPr>
          <p:spPr>
            <a:xfrm rot="2766662">
              <a:off x="3545608" y="3502379"/>
              <a:ext cx="3197866" cy="1889442"/>
            </a:xfrm>
            <a:prstGeom prst="rect">
              <a:avLst/>
            </a:prstGeom>
            <a:noFill/>
          </p:spPr>
          <p:txBody>
            <a:bodyPr wrap="square" lIns="0" rIns="0" rtlCol="0">
              <a:prstTxWarp prst="textArchDown">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ea typeface="+mn-ea"/>
                  <a:cs typeface="+mn-cs"/>
                </a:rPr>
                <a:t>Back Office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ea typeface="+mn-ea"/>
                  <a:cs typeface="+mn-cs"/>
                </a:rPr>
                <a:t>Admin, HR, Legal, Finance,</a:t>
              </a:r>
              <a:r>
                <a:rPr kumimoji="0" lang="en-US" sz="1000" b="1" i="0" u="none" strike="noStrike" kern="1200" cap="none" spc="0" normalizeH="0" noProof="0" dirty="0">
                  <a:ln>
                    <a:noFill/>
                  </a:ln>
                  <a:effectLst/>
                  <a:uLnTx/>
                  <a:uFillTx/>
                  <a:ea typeface="+mn-ea"/>
                  <a:cs typeface="+mn-cs"/>
                </a:rPr>
                <a:t> IT</a:t>
              </a:r>
              <a:endParaRPr kumimoji="0" lang="en-US" sz="1000" b="1" i="0" u="none" strike="noStrike" kern="1200" cap="none" spc="0" normalizeH="0" baseline="0" noProof="0" dirty="0">
                <a:ln>
                  <a:noFill/>
                </a:ln>
                <a:effectLst/>
                <a:uLnTx/>
                <a:uFillTx/>
                <a:ea typeface="+mn-ea"/>
                <a:cs typeface="+mn-cs"/>
              </a:endParaRPr>
            </a:p>
          </p:txBody>
        </p:sp>
        <p:grpSp>
          <p:nvGrpSpPr>
            <p:cNvPr id="9" name="Group 8">
              <a:extLst>
                <a:ext uri="{FF2B5EF4-FFF2-40B4-BE49-F238E27FC236}">
                  <a16:creationId xmlns:a16="http://schemas.microsoft.com/office/drawing/2014/main" id="{51C92DA8-AF10-0B7A-C991-E8D6D659FD94}"/>
                </a:ext>
              </a:extLst>
            </p:cNvPr>
            <p:cNvGrpSpPr/>
            <p:nvPr/>
          </p:nvGrpSpPr>
          <p:grpSpPr>
            <a:xfrm>
              <a:off x="4660929" y="1911051"/>
              <a:ext cx="2955233" cy="2955233"/>
              <a:chOff x="4154558" y="2205006"/>
              <a:chExt cx="2955233" cy="2955233"/>
            </a:xfrm>
          </p:grpSpPr>
          <p:sp>
            <p:nvSpPr>
              <p:cNvPr id="18" name="Oval 17">
                <a:extLst>
                  <a:ext uri="{FF2B5EF4-FFF2-40B4-BE49-F238E27FC236}">
                    <a16:creationId xmlns:a16="http://schemas.microsoft.com/office/drawing/2014/main" id="{DD27D638-4DEE-EAEC-E401-E9FFF0CDA015}"/>
                  </a:ext>
                </a:extLst>
              </p:cNvPr>
              <p:cNvSpPr/>
              <p:nvPr/>
            </p:nvSpPr>
            <p:spPr>
              <a:xfrm>
                <a:off x="4154558" y="2205006"/>
                <a:ext cx="2955233" cy="295523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9" name="Oval 18">
                <a:extLst>
                  <a:ext uri="{FF2B5EF4-FFF2-40B4-BE49-F238E27FC236}">
                    <a16:creationId xmlns:a16="http://schemas.microsoft.com/office/drawing/2014/main" id="{68562191-DFD3-E9BD-7333-36890B1C1C87}"/>
                  </a:ext>
                </a:extLst>
              </p:cNvPr>
              <p:cNvSpPr/>
              <p:nvPr/>
            </p:nvSpPr>
            <p:spPr>
              <a:xfrm>
                <a:off x="4925742" y="2979094"/>
                <a:ext cx="1412864" cy="1412864"/>
              </a:xfrm>
              <a:prstGeom prst="ellipse">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10" name="TextBox 9">
              <a:extLst>
                <a:ext uri="{FF2B5EF4-FFF2-40B4-BE49-F238E27FC236}">
                  <a16:creationId xmlns:a16="http://schemas.microsoft.com/office/drawing/2014/main" id="{DA5C3EF9-67B3-F47F-C03D-1CF8CBDFD2FA}"/>
                </a:ext>
              </a:extLst>
            </p:cNvPr>
            <p:cNvSpPr txBox="1"/>
            <p:nvPr/>
          </p:nvSpPr>
          <p:spPr>
            <a:xfrm>
              <a:off x="2136030" y="3288933"/>
              <a:ext cx="1211979" cy="307777"/>
            </a:xfrm>
            <a:prstGeom prst="rect">
              <a:avLst/>
            </a:prstGeom>
            <a:noFill/>
          </p:spPr>
          <p:txBody>
            <a:bodyPr wrap="square" lIns="0" rIns="0" rtlCol="0">
              <a:spAutoFit/>
            </a:bodyPr>
            <a:lstStyle/>
            <a:p>
              <a:pPr marL="0" marR="0" lvl="0" indent="0" algn="r" defTabSz="457200" rtl="0" eaLnBrk="1" fontAlgn="auto" latinLnBrk="0" hangingPunct="1">
                <a:lnSpc>
                  <a:spcPct val="100000"/>
                </a:lnSpc>
                <a:spcBef>
                  <a:spcPts val="600"/>
                </a:spcBef>
                <a:spcAft>
                  <a:spcPts val="0"/>
                </a:spcAft>
                <a:buClrTx/>
                <a:buSzTx/>
                <a:buFontTx/>
                <a:buNone/>
                <a:tabLst/>
                <a:defRPr/>
              </a:pPr>
              <a:r>
                <a:rPr kumimoji="0" lang="en-US" sz="1400" b="1" i="0" u="none" strike="noStrike" kern="1200" cap="none" spc="0" normalizeH="0" baseline="0" noProof="0" dirty="0">
                  <a:ln>
                    <a:noFill/>
                  </a:ln>
                  <a:solidFill>
                    <a:srgbClr val="002856"/>
                  </a:solidFill>
                  <a:effectLst/>
                  <a:uLnTx/>
                  <a:uFillTx/>
                  <a:latin typeface="Arial" panose="020B0604020202020204"/>
                  <a:ea typeface="+mn-ea"/>
                  <a:cs typeface="+mn-cs"/>
                </a:rPr>
                <a:t>Everyday AI</a:t>
              </a:r>
            </a:p>
          </p:txBody>
        </p:sp>
        <p:sp>
          <p:nvSpPr>
            <p:cNvPr id="11" name="TextBox 10">
              <a:extLst>
                <a:ext uri="{FF2B5EF4-FFF2-40B4-BE49-F238E27FC236}">
                  <a16:creationId xmlns:a16="http://schemas.microsoft.com/office/drawing/2014/main" id="{A4E3A3F5-3308-41C0-EE3D-900296B1717D}"/>
                </a:ext>
              </a:extLst>
            </p:cNvPr>
            <p:cNvSpPr txBox="1"/>
            <p:nvPr/>
          </p:nvSpPr>
          <p:spPr>
            <a:xfrm>
              <a:off x="8971643" y="3288933"/>
              <a:ext cx="1673955" cy="307777"/>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sz="1400" b="1" i="0" u="none" strike="noStrike" kern="1200" cap="none" spc="0" normalizeH="0" baseline="0" noProof="0" dirty="0">
                  <a:ln>
                    <a:noFill/>
                  </a:ln>
                  <a:solidFill>
                    <a:srgbClr val="002856"/>
                  </a:solidFill>
                  <a:effectLst/>
                  <a:uLnTx/>
                  <a:uFillTx/>
                  <a:latin typeface="Arial" panose="020B0604020202020204"/>
                  <a:ea typeface="+mn-ea"/>
                  <a:cs typeface="+mn-cs"/>
                </a:rPr>
                <a:t>Game-Changing AI</a:t>
              </a:r>
            </a:p>
          </p:txBody>
        </p:sp>
        <p:grpSp>
          <p:nvGrpSpPr>
            <p:cNvPr id="12" name="Group 11">
              <a:extLst>
                <a:ext uri="{FF2B5EF4-FFF2-40B4-BE49-F238E27FC236}">
                  <a16:creationId xmlns:a16="http://schemas.microsoft.com/office/drawing/2014/main" id="{F0092BA1-841C-A679-60E8-87C3880D0BBB}"/>
                </a:ext>
              </a:extLst>
            </p:cNvPr>
            <p:cNvGrpSpPr/>
            <p:nvPr/>
          </p:nvGrpSpPr>
          <p:grpSpPr>
            <a:xfrm>
              <a:off x="5049147" y="390080"/>
              <a:ext cx="2228174" cy="6057809"/>
              <a:chOff x="5049147" y="390080"/>
              <a:chExt cx="2228174" cy="6057809"/>
            </a:xfrm>
          </p:grpSpPr>
          <p:sp>
            <p:nvSpPr>
              <p:cNvPr id="16" name="TextBox 15">
                <a:extLst>
                  <a:ext uri="{FF2B5EF4-FFF2-40B4-BE49-F238E27FC236}">
                    <a16:creationId xmlns:a16="http://schemas.microsoft.com/office/drawing/2014/main" id="{6E42F03C-D091-D31A-BB6F-E9C919D62271}"/>
                  </a:ext>
                </a:extLst>
              </p:cNvPr>
              <p:cNvSpPr txBox="1"/>
              <p:nvPr/>
            </p:nvSpPr>
            <p:spPr>
              <a:xfrm>
                <a:off x="5343297" y="6140112"/>
                <a:ext cx="1639873" cy="307777"/>
              </a:xfrm>
              <a:prstGeom prst="rect">
                <a:avLst/>
              </a:prstGeom>
              <a:noFill/>
            </p:spPr>
            <p:txBody>
              <a:bodyPr wrap="none" lIns="0" rIns="0" rtlCol="0">
                <a:spAutoFit/>
              </a:bodyPr>
              <a:lstStyle/>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sz="1400" b="1" i="0" u="none" strike="noStrike" kern="1200" cap="none" spc="0" normalizeH="0" baseline="0" noProof="0" dirty="0">
                    <a:ln>
                      <a:noFill/>
                    </a:ln>
                    <a:solidFill>
                      <a:srgbClr val="002856"/>
                    </a:solidFill>
                    <a:effectLst/>
                    <a:uLnTx/>
                    <a:uFillTx/>
                    <a:latin typeface="Arial" panose="020B0604020202020204"/>
                    <a:ea typeface="+mn-ea"/>
                    <a:cs typeface="+mn-cs"/>
                  </a:rPr>
                  <a:t>Internal Operations</a:t>
                </a:r>
              </a:p>
            </p:txBody>
          </p:sp>
          <p:sp>
            <p:nvSpPr>
              <p:cNvPr id="17" name="TextBox 16">
                <a:extLst>
                  <a:ext uri="{FF2B5EF4-FFF2-40B4-BE49-F238E27FC236}">
                    <a16:creationId xmlns:a16="http://schemas.microsoft.com/office/drawing/2014/main" id="{4A6CE837-094C-2C9C-C6FE-E0D27C990E95}"/>
                  </a:ext>
                </a:extLst>
              </p:cNvPr>
              <p:cNvSpPr txBox="1"/>
              <p:nvPr/>
            </p:nvSpPr>
            <p:spPr>
              <a:xfrm>
                <a:off x="5049147" y="390080"/>
                <a:ext cx="2228174" cy="307777"/>
              </a:xfrm>
              <a:prstGeom prst="rect">
                <a:avLst/>
              </a:prstGeom>
              <a:noFill/>
            </p:spPr>
            <p:txBody>
              <a:bodyPr wrap="none" lIns="0" rIns="0" rtlCol="0">
                <a:spAutoFit/>
              </a:bodyPr>
              <a:lstStyle/>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sz="1400" b="1" i="0" u="none" strike="noStrike" kern="1200" cap="none" spc="0" normalizeH="0" baseline="0" noProof="0" dirty="0">
                    <a:ln>
                      <a:noFill/>
                    </a:ln>
                    <a:solidFill>
                      <a:srgbClr val="002856"/>
                    </a:solidFill>
                    <a:effectLst/>
                    <a:uLnTx/>
                    <a:uFillTx/>
                    <a:latin typeface="Arial" panose="020B0604020202020204"/>
                    <a:ea typeface="+mn-ea"/>
                    <a:cs typeface="+mn-cs"/>
                  </a:rPr>
                  <a:t>External Customer-Facing</a:t>
                </a:r>
              </a:p>
            </p:txBody>
          </p:sp>
        </p:grpSp>
        <p:cxnSp>
          <p:nvCxnSpPr>
            <p:cNvPr id="13" name="Straight Connector 12">
              <a:extLst>
                <a:ext uri="{FF2B5EF4-FFF2-40B4-BE49-F238E27FC236}">
                  <a16:creationId xmlns:a16="http://schemas.microsoft.com/office/drawing/2014/main" id="{6635AB12-4779-4BEA-FE6B-1806DEDA0484}"/>
                </a:ext>
              </a:extLst>
            </p:cNvPr>
            <p:cNvCxnSpPr>
              <a:cxnSpLocks/>
            </p:cNvCxnSpPr>
            <p:nvPr/>
          </p:nvCxnSpPr>
          <p:spPr>
            <a:xfrm>
              <a:off x="6163235" y="1075765"/>
              <a:ext cx="0" cy="4632511"/>
            </a:xfrm>
            <a:prstGeom prst="line">
              <a:avLst/>
            </a:prstGeom>
            <a:noFill/>
            <a:ln w="28575" cap="flat" cmpd="sng">
              <a:solidFill>
                <a:schemeClr val="bg1"/>
              </a:solidFill>
              <a:prstDash val="solid"/>
              <a:round/>
              <a:headEnd type="triangle" w="lg" len="med"/>
              <a:tailEnd type="triangle" w="lg" len="med"/>
            </a:ln>
          </p:spPr>
        </p:cxnSp>
        <p:cxnSp>
          <p:nvCxnSpPr>
            <p:cNvPr id="14" name="Straight Connector 13">
              <a:extLst>
                <a:ext uri="{FF2B5EF4-FFF2-40B4-BE49-F238E27FC236}">
                  <a16:creationId xmlns:a16="http://schemas.microsoft.com/office/drawing/2014/main" id="{6C77FC88-041D-24A1-2A55-53AE9CE56433}"/>
                </a:ext>
              </a:extLst>
            </p:cNvPr>
            <p:cNvCxnSpPr>
              <a:cxnSpLocks/>
            </p:cNvCxnSpPr>
            <p:nvPr/>
          </p:nvCxnSpPr>
          <p:spPr>
            <a:xfrm>
              <a:off x="3812674" y="3429000"/>
              <a:ext cx="4646863" cy="0"/>
            </a:xfrm>
            <a:prstGeom prst="line">
              <a:avLst/>
            </a:prstGeom>
            <a:noFill/>
            <a:ln w="28575" cap="flat" cmpd="sng">
              <a:solidFill>
                <a:schemeClr val="bg1"/>
              </a:solidFill>
              <a:prstDash val="solid"/>
              <a:round/>
              <a:headEnd type="triangle" w="lg" len="med"/>
              <a:tailEnd type="triangle" w="lg" len="med"/>
            </a:ln>
          </p:spPr>
        </p:cxnSp>
        <p:sp>
          <p:nvSpPr>
            <p:cNvPr id="15" name="Oval 14">
              <a:extLst>
                <a:ext uri="{FF2B5EF4-FFF2-40B4-BE49-F238E27FC236}">
                  <a16:creationId xmlns:a16="http://schemas.microsoft.com/office/drawing/2014/main" id="{D8BE3502-57A9-C61C-C757-AEF65BA21B39}"/>
                </a:ext>
              </a:extLst>
            </p:cNvPr>
            <p:cNvSpPr/>
            <p:nvPr/>
          </p:nvSpPr>
          <p:spPr>
            <a:xfrm>
              <a:off x="3979758" y="1229881"/>
              <a:ext cx="4317576" cy="431757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24" name="Title 1">
            <a:extLst>
              <a:ext uri="{FF2B5EF4-FFF2-40B4-BE49-F238E27FC236}">
                <a16:creationId xmlns:a16="http://schemas.microsoft.com/office/drawing/2014/main" id="{D34885CB-6F51-BAA3-F5A2-EA32FEBEC5D2}"/>
              </a:ext>
            </a:extLst>
          </p:cNvPr>
          <p:cNvSpPr>
            <a:spLocks noGrp="1"/>
          </p:cNvSpPr>
          <p:nvPr>
            <p:ph type="title"/>
          </p:nvPr>
        </p:nvSpPr>
        <p:spPr>
          <a:xfrm>
            <a:off x="457200" y="361951"/>
            <a:ext cx="3709378" cy="431168"/>
          </a:xfrm>
        </p:spPr>
        <p:txBody>
          <a:bodyPr/>
          <a:lstStyle/>
          <a:p>
            <a:r>
              <a:rPr lang="en-US" sz="2400" dirty="0"/>
              <a:t>AI Opportunity Radar</a:t>
            </a:r>
          </a:p>
        </p:txBody>
      </p:sp>
      <p:grpSp>
        <p:nvGrpSpPr>
          <p:cNvPr id="25" name="Group 24">
            <a:extLst>
              <a:ext uri="{FF2B5EF4-FFF2-40B4-BE49-F238E27FC236}">
                <a16:creationId xmlns:a16="http://schemas.microsoft.com/office/drawing/2014/main" id="{9DDE43E7-789F-2B10-3573-F74BC48E63E4}"/>
              </a:ext>
            </a:extLst>
          </p:cNvPr>
          <p:cNvGrpSpPr/>
          <p:nvPr userDrawn="1"/>
        </p:nvGrpSpPr>
        <p:grpSpPr>
          <a:xfrm>
            <a:off x="9973521" y="4274068"/>
            <a:ext cx="2547517" cy="1796728"/>
            <a:chOff x="9973521" y="4274068"/>
            <a:chExt cx="2547517" cy="1796728"/>
          </a:xfrm>
        </p:grpSpPr>
        <p:grpSp>
          <p:nvGrpSpPr>
            <p:cNvPr id="26" name="Group 25">
              <a:extLst>
                <a:ext uri="{FF2B5EF4-FFF2-40B4-BE49-F238E27FC236}">
                  <a16:creationId xmlns:a16="http://schemas.microsoft.com/office/drawing/2014/main" id="{31AAA37D-63CF-9D8D-83F2-3FF51D74796C}"/>
                </a:ext>
              </a:extLst>
            </p:cNvPr>
            <p:cNvGrpSpPr/>
            <p:nvPr/>
          </p:nvGrpSpPr>
          <p:grpSpPr>
            <a:xfrm>
              <a:off x="9973521" y="4274068"/>
              <a:ext cx="1040617" cy="1039635"/>
              <a:chOff x="3410460" y="702257"/>
              <a:chExt cx="5484416" cy="5479238"/>
            </a:xfrm>
          </p:grpSpPr>
          <p:grpSp>
            <p:nvGrpSpPr>
              <p:cNvPr id="35" name="Group 34">
                <a:extLst>
                  <a:ext uri="{FF2B5EF4-FFF2-40B4-BE49-F238E27FC236}">
                    <a16:creationId xmlns:a16="http://schemas.microsoft.com/office/drawing/2014/main" id="{B466E5AC-CA6D-8336-A9FA-CB2FEDE17E0E}"/>
                  </a:ext>
                </a:extLst>
              </p:cNvPr>
              <p:cNvGrpSpPr/>
              <p:nvPr/>
            </p:nvGrpSpPr>
            <p:grpSpPr>
              <a:xfrm>
                <a:off x="3410460" y="702257"/>
                <a:ext cx="5484416" cy="5479238"/>
                <a:chOff x="3890275" y="1181619"/>
                <a:chExt cx="4524786" cy="4520514"/>
              </a:xfrm>
            </p:grpSpPr>
            <p:sp>
              <p:nvSpPr>
                <p:cNvPr id="42" name="Pie 41">
                  <a:extLst>
                    <a:ext uri="{FF2B5EF4-FFF2-40B4-BE49-F238E27FC236}">
                      <a16:creationId xmlns:a16="http://schemas.microsoft.com/office/drawing/2014/main" id="{EB2EB2D8-A5E2-60C0-E7BD-671F783A20D5}"/>
                    </a:ext>
                  </a:extLst>
                </p:cNvPr>
                <p:cNvSpPr/>
                <p:nvPr/>
              </p:nvSpPr>
              <p:spPr>
                <a:xfrm>
                  <a:off x="3890275" y="1181619"/>
                  <a:ext cx="4518625" cy="4518625"/>
                </a:xfrm>
                <a:prstGeom prst="pie">
                  <a:avLst>
                    <a:gd name="adj1" fmla="val 16178607"/>
                    <a:gd name="adj2" fmla="val 21577854"/>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Pie 42">
                  <a:extLst>
                    <a:ext uri="{FF2B5EF4-FFF2-40B4-BE49-F238E27FC236}">
                      <a16:creationId xmlns:a16="http://schemas.microsoft.com/office/drawing/2014/main" id="{1861A1DC-8E65-1192-B5D3-F947D18489FD}"/>
                    </a:ext>
                  </a:extLst>
                </p:cNvPr>
                <p:cNvSpPr/>
                <p:nvPr/>
              </p:nvSpPr>
              <p:spPr>
                <a:xfrm>
                  <a:off x="3896436" y="1181619"/>
                  <a:ext cx="4518625" cy="4518625"/>
                </a:xfrm>
                <a:prstGeom prst="pie">
                  <a:avLst>
                    <a:gd name="adj1" fmla="val 10816532"/>
                    <a:gd name="adj2" fmla="val 16185172"/>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Pie 43">
                  <a:extLst>
                    <a:ext uri="{FF2B5EF4-FFF2-40B4-BE49-F238E27FC236}">
                      <a16:creationId xmlns:a16="http://schemas.microsoft.com/office/drawing/2014/main" id="{16A9E243-E2AE-030E-D008-CAF36D5F7344}"/>
                    </a:ext>
                  </a:extLst>
                </p:cNvPr>
                <p:cNvSpPr/>
                <p:nvPr/>
              </p:nvSpPr>
              <p:spPr>
                <a:xfrm>
                  <a:off x="3890275" y="1183508"/>
                  <a:ext cx="4518625" cy="4518625"/>
                </a:xfrm>
                <a:prstGeom prst="pie">
                  <a:avLst>
                    <a:gd name="adj1" fmla="val 21568267"/>
                    <a:gd name="adj2" fmla="val 5413263"/>
                  </a:avLst>
                </a:prstGeom>
                <a:solidFill>
                  <a:srgbClr val="91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Pie 44">
                  <a:extLst>
                    <a:ext uri="{FF2B5EF4-FFF2-40B4-BE49-F238E27FC236}">
                      <a16:creationId xmlns:a16="http://schemas.microsoft.com/office/drawing/2014/main" id="{944AEAA9-07B1-BF6A-20FB-1A542914E55F}"/>
                    </a:ext>
                  </a:extLst>
                </p:cNvPr>
                <p:cNvSpPr/>
                <p:nvPr/>
              </p:nvSpPr>
              <p:spPr>
                <a:xfrm>
                  <a:off x="3896436" y="1183508"/>
                  <a:ext cx="4518625" cy="4518625"/>
                </a:xfrm>
                <a:prstGeom prst="pie">
                  <a:avLst>
                    <a:gd name="adj1" fmla="val 5388901"/>
                    <a:gd name="adj2" fmla="val 10817269"/>
                  </a:avLst>
                </a:prstGeom>
                <a:solidFill>
                  <a:srgbClr val="95E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36" name="Group 35">
                <a:extLst>
                  <a:ext uri="{FF2B5EF4-FFF2-40B4-BE49-F238E27FC236}">
                    <a16:creationId xmlns:a16="http://schemas.microsoft.com/office/drawing/2014/main" id="{0390BCC6-7533-9A04-2CC6-5AFB23498D8C}"/>
                  </a:ext>
                </a:extLst>
              </p:cNvPr>
              <p:cNvGrpSpPr/>
              <p:nvPr/>
            </p:nvGrpSpPr>
            <p:grpSpPr>
              <a:xfrm>
                <a:off x="4660929" y="1911051"/>
                <a:ext cx="2955233" cy="2955233"/>
                <a:chOff x="4154558" y="2205006"/>
                <a:chExt cx="2955233" cy="2955233"/>
              </a:xfrm>
            </p:grpSpPr>
            <p:sp>
              <p:nvSpPr>
                <p:cNvPr id="40" name="Oval 39">
                  <a:extLst>
                    <a:ext uri="{FF2B5EF4-FFF2-40B4-BE49-F238E27FC236}">
                      <a16:creationId xmlns:a16="http://schemas.microsoft.com/office/drawing/2014/main" id="{B0F64FB2-BDE1-564C-C1EB-2D18CD6F08A5}"/>
                    </a:ext>
                  </a:extLst>
                </p:cNvPr>
                <p:cNvSpPr/>
                <p:nvPr/>
              </p:nvSpPr>
              <p:spPr>
                <a:xfrm>
                  <a:off x="4154558" y="2205006"/>
                  <a:ext cx="2955233" cy="295523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41" name="Oval 40">
                  <a:extLst>
                    <a:ext uri="{FF2B5EF4-FFF2-40B4-BE49-F238E27FC236}">
                      <a16:creationId xmlns:a16="http://schemas.microsoft.com/office/drawing/2014/main" id="{DC1BB2A8-A4E4-E98A-E169-61FA85547EC4}"/>
                    </a:ext>
                  </a:extLst>
                </p:cNvPr>
                <p:cNvSpPr/>
                <p:nvPr/>
              </p:nvSpPr>
              <p:spPr>
                <a:xfrm>
                  <a:off x="4925742" y="2979094"/>
                  <a:ext cx="1412864" cy="1412864"/>
                </a:xfrm>
                <a:prstGeom prst="ellipse">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cxnSp>
            <p:nvCxnSpPr>
              <p:cNvPr id="37" name="Straight Connector 36">
                <a:extLst>
                  <a:ext uri="{FF2B5EF4-FFF2-40B4-BE49-F238E27FC236}">
                    <a16:creationId xmlns:a16="http://schemas.microsoft.com/office/drawing/2014/main" id="{C919A396-4300-E13C-557F-BF91C2D6C54F}"/>
                  </a:ext>
                </a:extLst>
              </p:cNvPr>
              <p:cNvCxnSpPr>
                <a:cxnSpLocks/>
              </p:cNvCxnSpPr>
              <p:nvPr/>
            </p:nvCxnSpPr>
            <p:spPr>
              <a:xfrm>
                <a:off x="6163235" y="1075765"/>
                <a:ext cx="0" cy="4632511"/>
              </a:xfrm>
              <a:prstGeom prst="line">
                <a:avLst/>
              </a:prstGeom>
              <a:noFill/>
              <a:ln w="12700" cap="flat" cmpd="sng">
                <a:solidFill>
                  <a:schemeClr val="bg1"/>
                </a:solidFill>
                <a:prstDash val="solid"/>
                <a:round/>
                <a:headEnd type="triangle" w="lg" len="med"/>
                <a:tailEnd type="triangle" w="lg" len="med"/>
              </a:ln>
            </p:spPr>
          </p:cxnSp>
          <p:cxnSp>
            <p:nvCxnSpPr>
              <p:cNvPr id="38" name="Straight Connector 37">
                <a:extLst>
                  <a:ext uri="{FF2B5EF4-FFF2-40B4-BE49-F238E27FC236}">
                    <a16:creationId xmlns:a16="http://schemas.microsoft.com/office/drawing/2014/main" id="{80A5AE5B-8649-F153-E345-715DDCB555D8}"/>
                  </a:ext>
                </a:extLst>
              </p:cNvPr>
              <p:cNvCxnSpPr>
                <a:cxnSpLocks/>
              </p:cNvCxnSpPr>
              <p:nvPr/>
            </p:nvCxnSpPr>
            <p:spPr>
              <a:xfrm>
                <a:off x="3812674" y="3429000"/>
                <a:ext cx="4646863" cy="0"/>
              </a:xfrm>
              <a:prstGeom prst="line">
                <a:avLst/>
              </a:prstGeom>
              <a:noFill/>
              <a:ln w="12700" cap="flat" cmpd="sng">
                <a:solidFill>
                  <a:schemeClr val="bg1"/>
                </a:solidFill>
                <a:prstDash val="solid"/>
                <a:round/>
                <a:headEnd type="triangle" w="lg" len="med"/>
                <a:tailEnd type="triangle" w="lg" len="med"/>
              </a:ln>
            </p:spPr>
          </p:cxnSp>
          <p:sp>
            <p:nvSpPr>
              <p:cNvPr id="39" name="Oval 38">
                <a:extLst>
                  <a:ext uri="{FF2B5EF4-FFF2-40B4-BE49-F238E27FC236}">
                    <a16:creationId xmlns:a16="http://schemas.microsoft.com/office/drawing/2014/main" id="{1D771930-5C2E-61C1-6446-A56560781A63}"/>
                  </a:ext>
                </a:extLst>
              </p:cNvPr>
              <p:cNvSpPr/>
              <p:nvPr/>
            </p:nvSpPr>
            <p:spPr>
              <a:xfrm>
                <a:off x="3979758" y="1229881"/>
                <a:ext cx="4317576" cy="431757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grpSp>
          <p:nvGrpSpPr>
            <p:cNvPr id="27" name="Group 26">
              <a:extLst>
                <a:ext uri="{FF2B5EF4-FFF2-40B4-BE49-F238E27FC236}">
                  <a16:creationId xmlns:a16="http://schemas.microsoft.com/office/drawing/2014/main" id="{6D1AB1D4-7C70-8EE6-9253-14B257295F56}"/>
                </a:ext>
              </a:extLst>
            </p:cNvPr>
            <p:cNvGrpSpPr/>
            <p:nvPr/>
          </p:nvGrpSpPr>
          <p:grpSpPr>
            <a:xfrm>
              <a:off x="10005369" y="4342700"/>
              <a:ext cx="2515669" cy="1728096"/>
              <a:chOff x="9179837" y="545906"/>
              <a:chExt cx="2515669" cy="1728096"/>
            </a:xfrm>
          </p:grpSpPr>
          <p:sp>
            <p:nvSpPr>
              <p:cNvPr id="28" name="TextBox 27">
                <a:extLst>
                  <a:ext uri="{FF2B5EF4-FFF2-40B4-BE49-F238E27FC236}">
                    <a16:creationId xmlns:a16="http://schemas.microsoft.com/office/drawing/2014/main" id="{B036CB9F-47D5-FDAE-62F1-9FF1412CF28F}"/>
                  </a:ext>
                </a:extLst>
              </p:cNvPr>
              <p:cNvSpPr txBox="1"/>
              <p:nvPr/>
            </p:nvSpPr>
            <p:spPr>
              <a:xfrm>
                <a:off x="9179837" y="1566116"/>
                <a:ext cx="2515669" cy="707886"/>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sz="1000" b="1" i="0" u="none" strike="noStrike" kern="1200" cap="none" spc="0" normalizeH="0" baseline="0" noProof="0" dirty="0">
                    <a:ln>
                      <a:noFill/>
                    </a:ln>
                    <a:effectLst/>
                    <a:uLnTx/>
                    <a:uFillTx/>
                    <a:latin typeface="+mj-lt"/>
                    <a:ea typeface="+mn-ea"/>
                    <a:cs typeface="+mn-cs"/>
                  </a:rPr>
                  <a:t>Feasibility</a:t>
                </a: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rPr>
                  <a:t> is combination of</a:t>
                </a:r>
              </a:p>
              <a:p>
                <a:pPr marL="179388" marR="0" lvl="0" indent="-17938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rPr>
                  <a:t>Technical Feasibility</a:t>
                </a:r>
              </a:p>
              <a:p>
                <a:pPr marL="179388" marR="0" lvl="0" indent="-17938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rPr>
                  <a:t>Internal Readiness</a:t>
                </a:r>
              </a:p>
              <a:p>
                <a:pPr marL="179388" marR="0" lvl="0" indent="-17938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rPr>
                  <a:t>External Readiness</a:t>
                </a:r>
              </a:p>
            </p:txBody>
          </p:sp>
          <p:sp>
            <p:nvSpPr>
              <p:cNvPr id="29" name="TextBox 28">
                <a:extLst>
                  <a:ext uri="{FF2B5EF4-FFF2-40B4-BE49-F238E27FC236}">
                    <a16:creationId xmlns:a16="http://schemas.microsoft.com/office/drawing/2014/main" id="{ABD5E51A-E5CE-ED0E-B212-30731D992F1E}"/>
                  </a:ext>
                </a:extLst>
              </p:cNvPr>
              <p:cNvSpPr txBox="1"/>
              <p:nvPr/>
            </p:nvSpPr>
            <p:spPr>
              <a:xfrm>
                <a:off x="10381215" y="698111"/>
                <a:ext cx="455253" cy="246221"/>
              </a:xfrm>
              <a:prstGeom prst="rect">
                <a:avLst/>
              </a:prstGeom>
              <a:noFill/>
            </p:spPr>
            <p:txBody>
              <a:bodyPr wrap="none" lIns="0" rIns="0" rtlCol="0">
                <a:spAutoFit/>
              </a:bodyPr>
              <a:lstStyle/>
              <a:p>
                <a:pPr marL="0" marR="0" lvl="0" indent="0" defTabSz="457200" rtl="0" eaLnBrk="1" fontAlgn="auto"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rPr>
                  <a:t>Medium</a:t>
                </a:r>
              </a:p>
            </p:txBody>
          </p:sp>
          <p:sp>
            <p:nvSpPr>
              <p:cNvPr id="30" name="TextBox 29">
                <a:extLst>
                  <a:ext uri="{FF2B5EF4-FFF2-40B4-BE49-F238E27FC236}">
                    <a16:creationId xmlns:a16="http://schemas.microsoft.com/office/drawing/2014/main" id="{12802C81-7C13-4EDD-9DD7-B532F3EC7461}"/>
                  </a:ext>
                </a:extLst>
              </p:cNvPr>
              <p:cNvSpPr txBox="1"/>
              <p:nvPr/>
            </p:nvSpPr>
            <p:spPr>
              <a:xfrm>
                <a:off x="10381215" y="545906"/>
                <a:ext cx="234038" cy="246221"/>
              </a:xfrm>
              <a:prstGeom prst="rect">
                <a:avLst/>
              </a:prstGeom>
              <a:noFill/>
            </p:spPr>
            <p:txBody>
              <a:bodyPr wrap="none" lIns="0" rIns="0" rtlCol="0">
                <a:spAutoFit/>
              </a:bodyPr>
              <a:lstStyle/>
              <a:p>
                <a:pPr marL="0" marR="0" lvl="0" indent="0" defTabSz="457200" rtl="0" eaLnBrk="1" fontAlgn="auto"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rPr>
                  <a:t>Low</a:t>
                </a:r>
              </a:p>
            </p:txBody>
          </p:sp>
          <p:sp>
            <p:nvSpPr>
              <p:cNvPr id="31" name="TextBox 30">
                <a:extLst>
                  <a:ext uri="{FF2B5EF4-FFF2-40B4-BE49-F238E27FC236}">
                    <a16:creationId xmlns:a16="http://schemas.microsoft.com/office/drawing/2014/main" id="{7AA71D1E-4661-2873-7290-9EC0F9678F2A}"/>
                  </a:ext>
                </a:extLst>
              </p:cNvPr>
              <p:cNvSpPr txBox="1"/>
              <p:nvPr/>
            </p:nvSpPr>
            <p:spPr>
              <a:xfrm>
                <a:off x="10381215" y="868990"/>
                <a:ext cx="419235" cy="246221"/>
              </a:xfrm>
              <a:prstGeom prst="rect">
                <a:avLst/>
              </a:prstGeom>
              <a:noFill/>
            </p:spPr>
            <p:txBody>
              <a:bodyPr wrap="square" lIns="0" rIns="0" rtlCol="0">
                <a:spAutoFit/>
              </a:bodyPr>
              <a:lstStyle/>
              <a:p>
                <a:pPr marL="0" marR="0" lvl="0" indent="0" defTabSz="457200" rtl="0" eaLnBrk="1" fontAlgn="auto"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rPr>
                  <a:t>High</a:t>
                </a:r>
              </a:p>
            </p:txBody>
          </p:sp>
          <p:cxnSp>
            <p:nvCxnSpPr>
              <p:cNvPr id="32" name="Straight Arrow Connector 31">
                <a:extLst>
                  <a:ext uri="{FF2B5EF4-FFF2-40B4-BE49-F238E27FC236}">
                    <a16:creationId xmlns:a16="http://schemas.microsoft.com/office/drawing/2014/main" id="{B31D1A4E-27E2-0D42-B450-49D1D92BF468}"/>
                  </a:ext>
                </a:extLst>
              </p:cNvPr>
              <p:cNvCxnSpPr>
                <a:cxnSpLocks/>
              </p:cNvCxnSpPr>
              <p:nvPr/>
            </p:nvCxnSpPr>
            <p:spPr>
              <a:xfrm>
                <a:off x="9760181" y="672879"/>
                <a:ext cx="581462" cy="0"/>
              </a:xfrm>
              <a:prstGeom prst="straightConnector1">
                <a:avLst/>
              </a:prstGeom>
              <a:noFill/>
              <a:ln w="12700" cap="flat" cmpd="sng">
                <a:solidFill>
                  <a:srgbClr val="002856"/>
                </a:solidFill>
                <a:prstDash val="solid"/>
                <a:round/>
                <a:headEnd type="triangle" w="lg" len="med"/>
                <a:tailEnd type="none"/>
              </a:ln>
            </p:spPr>
          </p:cxnSp>
          <p:cxnSp>
            <p:nvCxnSpPr>
              <p:cNvPr id="33" name="Straight Arrow Connector 32">
                <a:extLst>
                  <a:ext uri="{FF2B5EF4-FFF2-40B4-BE49-F238E27FC236}">
                    <a16:creationId xmlns:a16="http://schemas.microsoft.com/office/drawing/2014/main" id="{D462911B-FDAF-4FC3-45C7-EBA2E6FEC3B0}"/>
                  </a:ext>
                </a:extLst>
              </p:cNvPr>
              <p:cNvCxnSpPr>
                <a:cxnSpLocks/>
              </p:cNvCxnSpPr>
              <p:nvPr/>
            </p:nvCxnSpPr>
            <p:spPr>
              <a:xfrm>
                <a:off x="9760181" y="819466"/>
                <a:ext cx="581462" cy="0"/>
              </a:xfrm>
              <a:prstGeom prst="straightConnector1">
                <a:avLst/>
              </a:prstGeom>
              <a:noFill/>
              <a:ln w="12700" cap="flat" cmpd="sng">
                <a:solidFill>
                  <a:srgbClr val="002856"/>
                </a:solidFill>
                <a:prstDash val="solid"/>
                <a:round/>
                <a:headEnd type="triangle" w="lg" len="med"/>
                <a:tailEnd type="none"/>
              </a:ln>
            </p:spPr>
          </p:cxnSp>
          <p:cxnSp>
            <p:nvCxnSpPr>
              <p:cNvPr id="34" name="Straight Arrow Connector 33">
                <a:extLst>
                  <a:ext uri="{FF2B5EF4-FFF2-40B4-BE49-F238E27FC236}">
                    <a16:creationId xmlns:a16="http://schemas.microsoft.com/office/drawing/2014/main" id="{0CBF1874-4EE4-4119-8CA7-B81901603D19}"/>
                  </a:ext>
                </a:extLst>
              </p:cNvPr>
              <p:cNvCxnSpPr>
                <a:cxnSpLocks/>
              </p:cNvCxnSpPr>
              <p:nvPr/>
            </p:nvCxnSpPr>
            <p:spPr>
              <a:xfrm>
                <a:off x="9754317" y="994648"/>
                <a:ext cx="587326" cy="0"/>
              </a:xfrm>
              <a:prstGeom prst="straightConnector1">
                <a:avLst/>
              </a:prstGeom>
              <a:noFill/>
              <a:ln w="12700" cap="flat" cmpd="sng">
                <a:solidFill>
                  <a:srgbClr val="002856"/>
                </a:solidFill>
                <a:prstDash val="solid"/>
                <a:round/>
                <a:headEnd type="triangle" w="lg" len="med"/>
                <a:tailEnd type="none"/>
              </a:ln>
            </p:spPr>
          </p:cxnSp>
        </p:grpSp>
      </p:grpSp>
    </p:spTree>
    <p:extLst>
      <p:ext uri="{BB962C8B-B14F-4D97-AF65-F5344CB8AC3E}">
        <p14:creationId xmlns:p14="http://schemas.microsoft.com/office/powerpoint/2010/main" val="3643420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W1_Stee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275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 W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07186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B1_Steel">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16364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7B2A32-F243-74E7-A145-693C303C1E6E}"/>
              </a:ext>
            </a:extLst>
          </p:cNvPr>
          <p:cNvPicPr>
            <a:picLocks noChangeAspect="1"/>
          </p:cNvPicPr>
          <p:nvPr userDrawn="1"/>
        </p:nvPicPr>
        <p:blipFill rotWithShape="1">
          <a:blip r:embed="rId2"/>
          <a:srcRect t="8186" r="18827"/>
          <a:stretch/>
        </p:blipFill>
        <p:spPr>
          <a:xfrm>
            <a:off x="7143178" y="0"/>
            <a:ext cx="5048822" cy="5727657"/>
          </a:xfrm>
          <a:prstGeom prst="rect">
            <a:avLst/>
          </a:prstGeom>
        </p:spPr>
      </p:pic>
      <p:pic>
        <p:nvPicPr>
          <p:cNvPr id="5" name="Picture 4">
            <a:extLst>
              <a:ext uri="{FF2B5EF4-FFF2-40B4-BE49-F238E27FC236}">
                <a16:creationId xmlns:a16="http://schemas.microsoft.com/office/drawing/2014/main" id="{D35AD134-DD8D-F141-7AA3-EF86E9DEACE2}"/>
              </a:ext>
            </a:extLst>
          </p:cNvPr>
          <p:cNvPicPr>
            <a:picLocks noChangeAspect="1"/>
          </p:cNvPicPr>
          <p:nvPr userDrawn="1"/>
        </p:nvPicPr>
        <p:blipFill>
          <a:blip r:embed="rId3"/>
          <a:stretch>
            <a:fillRect/>
          </a:stretch>
        </p:blipFill>
        <p:spPr>
          <a:xfrm rot="21443470">
            <a:off x="7048733" y="-1270756"/>
            <a:ext cx="6219896" cy="7154678"/>
          </a:xfrm>
          <a:prstGeom prst="rect">
            <a:avLst/>
          </a:prstGeom>
        </p:spPr>
      </p:pic>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B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932748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39011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998799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151080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572232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SummitCode_Title Slide">
    <p:bg>
      <p:bgRef idx="1001">
        <a:schemeClr val="bg2"/>
      </p:bgRef>
    </p:bg>
    <p:spTree>
      <p:nvGrpSpPr>
        <p:cNvPr id="1" name=""/>
        <p:cNvGrpSpPr/>
        <p:nvPr/>
      </p:nvGrpSpPr>
      <p:grpSpPr>
        <a:xfrm>
          <a:off x="0" y="0"/>
          <a:ext cx="0" cy="0"/>
          <a:chOff x="0" y="0"/>
          <a:chExt cx="0" cy="0"/>
        </a:xfrm>
      </p:grpSpPr>
      <p:pic>
        <p:nvPicPr>
          <p:cNvPr id="27" name="Gartner Logo"/>
          <p:cNvPicPr>
            <a:picLocks noChangeAspect="1"/>
          </p:cNvPicPr>
          <p:nvPr userDrawn="1"/>
        </p:nvPicPr>
        <p:blipFill>
          <a:blip r:embed="rId2"/>
          <a:srcRect/>
          <a:stretch/>
        </p:blipFill>
        <p:spPr bwMode="black">
          <a:xfrm>
            <a:off x="9688259" y="5975537"/>
            <a:ext cx="2053216" cy="468817"/>
          </a:xfrm>
          <a:prstGeom prst="rect">
            <a:avLst/>
          </a:prstGeom>
        </p:spPr>
      </p:pic>
      <p:sp>
        <p:nvSpPr>
          <p:cNvPr id="20" name="Text - Presenter Name"/>
          <p:cNvSpPr>
            <a:spLocks noGrp="1" noChangeArrowheads="1"/>
          </p:cNvSpPr>
          <p:nvPr>
            <p:ph type="subTitle" idx="1" hasCustomPrompt="1"/>
          </p:nvPr>
        </p:nvSpPr>
        <p:spPr bwMode="black">
          <a:xfrm>
            <a:off x="987462" y="4187546"/>
            <a:ext cx="7299287"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987463" y="2070748"/>
            <a:ext cx="7299287"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Arial Black" panose="020B0A04020102020204" pitchFamily="34" charset="0"/>
                <a:cs typeface="Arial"/>
              </a:defRPr>
            </a:lvl1pPr>
          </a:lstStyle>
          <a:p>
            <a:r>
              <a:rPr lang="en-US" dirty="0"/>
              <a:t>Click to Edit Title; Maximum of Four Lines; Reduce Font to Fit Focus Frame If Needed</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1">
                <a:solidFill>
                  <a:srgbClr val="BDBDB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1 – 2 Month 2019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10" name="Copyright Text">
            <a:extLst>
              <a:ext uri="{FF2B5EF4-FFF2-40B4-BE49-F238E27FC236}">
                <a16:creationId xmlns:a16="http://schemas.microsoft.com/office/drawing/2014/main" id="{CC1E8655-A643-4A64-93CB-E45163C0F10D}"/>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BDBDBD"/>
                </a:solidFill>
              </a:rPr>
              <a:t>© 2023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BDBDBD"/>
                </a:solidFill>
                <a:hlinkClick r:id="rId3">
                  <a:extLst>
                    <a:ext uri="{A12FA001-AC4F-418D-AE19-62706E023703}">
                      <ahyp:hlinkClr xmlns:ahyp="http://schemas.microsoft.com/office/drawing/2018/hyperlinkcolor" val="tx"/>
                    </a:ext>
                  </a:extLst>
                </a:hlinkClick>
              </a:rPr>
              <a:t>Gartner’s Usage Policy</a:t>
            </a:r>
            <a:r>
              <a:rPr lang="en-US" dirty="0">
                <a:solidFill>
                  <a:srgbClr val="BDBDB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BDBDBD"/>
                </a:solidFill>
                <a:hlinkClick r:id="rId4">
                  <a:extLst>
                    <a:ext uri="{A12FA001-AC4F-418D-AE19-62706E023703}">
                      <ahyp:hlinkClr xmlns:ahyp="http://schemas.microsoft.com/office/drawing/2018/hyperlinkcolor" val="tx"/>
                    </a:ext>
                  </a:extLst>
                </a:hlinkClick>
              </a:rPr>
              <a:t>Guiding Principles on Independence and Objectivity</a:t>
            </a:r>
            <a:r>
              <a:rPr lang="en-US" dirty="0">
                <a:solidFill>
                  <a:srgbClr val="BDBDBD"/>
                </a:solidFill>
              </a:rPr>
              <a:t>."</a:t>
            </a:r>
          </a:p>
        </p:txBody>
      </p:sp>
    </p:spTree>
    <p:extLst>
      <p:ext uri="{BB962C8B-B14F-4D97-AF65-F5344CB8AC3E}">
        <p14:creationId xmlns:p14="http://schemas.microsoft.com/office/powerpoint/2010/main" val="30453383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30160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029297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hasCustomPrompt="1"/>
          </p:nvPr>
        </p:nvSpPr>
        <p:spPr/>
        <p:txBody>
          <a:bodyPr/>
          <a:lstStyle>
            <a:lvl1pP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3343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Key Issu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hasCustomPrompt="1"/>
          </p:nvPr>
        </p:nvSpPr>
        <p:spPr/>
        <p:txBody>
          <a:bodyPr/>
          <a:lstStyle>
            <a:lvl1pPr marL="365760" indent="-365760">
              <a:buFont typeface="+mj-lt"/>
              <a:buAutoNum type="arabicPeriod"/>
              <a:defRPr/>
            </a:lvl1pPr>
            <a:lvl2pPr marL="859536">
              <a:defRPr/>
            </a:lvl2pPr>
            <a:lvl3pPr marL="1298448" indent="-246888">
              <a:defRPr/>
            </a:lvl3pPr>
            <a:lvl4pPr marL="1792224" indent="-320040">
              <a:defRPr/>
            </a:lvl4pPr>
            <a:lvl5pPr marL="2231136">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67511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hasCustomPrompt="1"/>
          </p:nvPr>
        </p:nvSpPr>
        <p:spPr/>
        <p:txBody>
          <a:bodyPr/>
          <a:lstStyle>
            <a:lvl1pPr marL="365760" indent="-365760">
              <a:buClrTx/>
              <a:buFont typeface="+mj-lt"/>
              <a:buAutoNum type="arabicPeriod"/>
              <a:defRPr>
                <a:solidFill>
                  <a:srgbClr val="979D9D"/>
                </a:solidFill>
              </a:defRPr>
            </a:lvl1pPr>
            <a:lvl2pPr marL="859536">
              <a:buClr>
                <a:srgbClr val="979D9D"/>
              </a:buClr>
              <a:defRPr>
                <a:solidFill>
                  <a:srgbClr val="979D9D"/>
                </a:solidFill>
              </a:defRPr>
            </a:lvl2pPr>
            <a:lvl3pPr marL="1298448">
              <a:buClr>
                <a:srgbClr val="979D9D"/>
              </a:buClr>
              <a:defRPr>
                <a:solidFill>
                  <a:srgbClr val="979D9D"/>
                </a:solidFill>
              </a:defRPr>
            </a:lvl3pPr>
            <a:lvl4pPr marL="1792224">
              <a:buClr>
                <a:srgbClr val="979D9D"/>
              </a:buClr>
              <a:defRPr>
                <a:solidFill>
                  <a:srgbClr val="979D9D"/>
                </a:solidFill>
              </a:defRPr>
            </a:lvl4pPr>
            <a:lvl5pPr marL="2231136">
              <a:buClr>
                <a:srgbClr val="979D9D"/>
              </a:buClr>
              <a:defRPr>
                <a:solidFill>
                  <a:srgbClr val="979D9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13824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0" hasCustomPrompt="1"/>
          </p:nvPr>
        </p:nvSpPr>
        <p:spPr>
          <a:xfrm>
            <a:off x="457200" y="1527175"/>
            <a:ext cx="5499100" cy="44608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63957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457200" y="1527175"/>
            <a:ext cx="5499100" cy="44608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hasCustomPrompt="1"/>
          </p:nvPr>
        </p:nvSpPr>
        <p:spPr>
          <a:xfrm>
            <a:off x="6234113" y="1527175"/>
            <a:ext cx="5499100" cy="4460875"/>
          </a:xfrm>
        </p:spPr>
        <p:txBody>
          <a:bodyPr/>
          <a:lstStyle>
            <a:lvl1pPr>
              <a:buClrTx/>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2939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PA Ba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457201" y="2193290"/>
            <a:ext cx="5499100" cy="3794760"/>
          </a:xfrm>
        </p:spPr>
        <p:txBody>
          <a:bodyPr>
            <a:noAutofit/>
          </a:bodyPr>
          <a:lstStyle>
            <a:lvl1pPr marL="0" indent="0">
              <a:buNone/>
              <a:defRPr sz="2400" b="1"/>
            </a:lvl1pPr>
            <a:lvl2pPr marL="246888" indent="-246888">
              <a:buClrTx/>
              <a:buSzPct val="100000"/>
              <a:buFont typeface="Arial" panose="020B0604020202020204" pitchFamily="34" charset="0"/>
              <a:buChar char="•"/>
              <a:defRPr sz="2400"/>
            </a:lvl2pPr>
            <a:lvl3pPr marL="740664" indent="-310896">
              <a:buFont typeface="Arial" panose="020B0604020202020204" pitchFamily="34" charset="0"/>
              <a:buChar char="–"/>
              <a:defRPr sz="2400"/>
            </a:lvl3pPr>
            <a:lvl4pPr marL="1179576" indent="-246888">
              <a:buSzPct val="100000"/>
              <a:buFont typeface="Arial" panose="020B0604020202020204" pitchFamily="34" charset="0"/>
              <a:buChar char="•"/>
              <a:defRPr sz="2400"/>
            </a:lvl4pPr>
            <a:lvl5pPr marL="1673352" indent="-320040">
              <a:buFont typeface="Arial" panose="020B0604020202020204" pitchFamily="34" charset="0"/>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5" hasCustomPrompt="1"/>
          </p:nvPr>
        </p:nvSpPr>
        <p:spPr bwMode="ltGray">
          <a:xfrm>
            <a:off x="457200" y="976313"/>
            <a:ext cx="11276013" cy="1047750"/>
          </a:xfrm>
          <a:solidFill>
            <a:srgbClr val="002856"/>
          </a:solidFill>
        </p:spPr>
        <p:txBody>
          <a:bodyPr lIns="137160" rIns="91440" anchor="ctr" anchorCtr="0"/>
          <a:lstStyle>
            <a:lvl1pPr marL="0" indent="0">
              <a:spcBef>
                <a:spcPts val="600"/>
              </a:spcBef>
              <a:buNone/>
              <a:defRPr sz="2400">
                <a:solidFill>
                  <a:srgbClr val="FFFFFF"/>
                </a:solidFill>
              </a:defRPr>
            </a:lvl1pPr>
          </a:lstStyle>
          <a:p>
            <a:pPr lvl="0"/>
            <a:r>
              <a:rPr lang="en-US" dirty="0"/>
              <a:t>Edit Master text styles</a:t>
            </a:r>
          </a:p>
        </p:txBody>
      </p:sp>
      <p:sp>
        <p:nvSpPr>
          <p:cNvPr id="7" name="Text Placeholder 11"/>
          <p:cNvSpPr>
            <a:spLocks noGrp="1"/>
          </p:cNvSpPr>
          <p:nvPr>
            <p:ph type="body" sz="quarter" idx="16" hasCustomPrompt="1"/>
          </p:nvPr>
        </p:nvSpPr>
        <p:spPr>
          <a:xfrm>
            <a:off x="6234113" y="2193290"/>
            <a:ext cx="5499100" cy="3794760"/>
          </a:xfrm>
        </p:spPr>
        <p:txBody>
          <a:bodyPr>
            <a:noAutofit/>
          </a:bodyPr>
          <a:lstStyle>
            <a:lvl1pPr marL="0" indent="0">
              <a:buNone/>
              <a:defRPr sz="2400" b="1"/>
            </a:lvl1pPr>
            <a:lvl2pPr marL="246888" indent="-246888">
              <a:buClrTx/>
              <a:buSzPct val="100000"/>
              <a:buFont typeface="Arial" panose="020B0604020202020204" pitchFamily="34" charset="0"/>
              <a:buChar char="•"/>
              <a:defRPr sz="2400"/>
            </a:lvl2pPr>
            <a:lvl3pPr marL="740664" indent="-310896">
              <a:buFont typeface="Arial" panose="020B0604020202020204" pitchFamily="34" charset="0"/>
              <a:buChar char="–"/>
              <a:defRPr sz="2400"/>
            </a:lvl3pPr>
            <a:lvl4pPr marL="1179576" indent="-246888">
              <a:buSzPct val="100000"/>
              <a:buFont typeface="Arial" panose="020B0604020202020204" pitchFamily="34" charset="0"/>
              <a:buChar char="•"/>
              <a:defRPr sz="2400"/>
            </a:lvl4pPr>
            <a:lvl5pPr marL="1673352" indent="-320040">
              <a:buFont typeface="Arial" panose="020B0604020202020204" pitchFamily="34" charset="0"/>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06628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E8D9AD6-0FE7-4371-839A-F97CD97F5DFF}"/>
              </a:ext>
            </a:extLst>
          </p:cNvPr>
          <p:cNvSpPr>
            <a:spLocks noGrp="1"/>
          </p:cNvSpPr>
          <p:nvPr>
            <p:ph type="body" sz="quarter" idx="10" hasCustomPrompt="1"/>
          </p:nvPr>
        </p:nvSpPr>
        <p:spPr/>
        <p:txBody>
          <a:bodyPr/>
          <a:lstStyle>
            <a:lvl1pPr marL="457200" indent="-457200">
              <a:buSzPct val="130000"/>
              <a:buFontTx/>
              <a:buBlip>
                <a:blip r:embed="rId2">
                  <a:extLst>
                    <a:ext uri="{96DAC541-7B7A-43D3-8B79-37D633B846F1}">
                      <asvg:svgBlip xmlns:asvg="http://schemas.microsoft.com/office/drawing/2016/SVG/main" r:embed="rId3"/>
                    </a:ext>
                  </a:extLst>
                </a:blip>
              </a:buBlip>
              <a:defRPr/>
            </a:lvl1pPr>
            <a:lvl2pPr marL="950976">
              <a:defRPr/>
            </a:lvl2pPr>
            <a:lvl3pPr marL="1389888">
              <a:defRPr/>
            </a:lvl3pPr>
            <a:lvl4pPr marL="1883664">
              <a:defRPr/>
            </a:lvl4pPr>
            <a:lvl5pPr marL="2322576">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7737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ction Pl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457201" y="1527175"/>
            <a:ext cx="11276012" cy="4460875"/>
          </a:xfrm>
        </p:spPr>
        <p:txBody>
          <a:bodyPr>
            <a:noAutofit/>
          </a:bodyPr>
          <a:lstStyle>
            <a:lvl1pPr marL="0" indent="0">
              <a:buNone/>
              <a:defRPr sz="2800" b="1"/>
            </a:lvl1pPr>
            <a:lvl2pPr marL="457200" indent="-246888">
              <a:buClrTx/>
              <a:buSzPct val="100000"/>
              <a:buFont typeface="Arial" panose="020B0604020202020204" pitchFamily="34" charset="0"/>
              <a:buChar char="•"/>
              <a:defRPr sz="2400"/>
            </a:lvl2pPr>
            <a:lvl3pPr marL="932688" indent="-310896">
              <a:buFont typeface="Arial" panose="020B0604020202020204" pitchFamily="34" charset="0"/>
              <a:buChar char="–"/>
              <a:defRPr sz="2400"/>
            </a:lvl3pPr>
            <a:lvl4pPr marL="1371600" indent="-246888">
              <a:buSzPct val="100000"/>
              <a:buFont typeface="Arial" panose="020B0604020202020204" pitchFamily="34" charset="0"/>
              <a:buChar char="•"/>
              <a:defRPr sz="2400"/>
            </a:lvl4pPr>
            <a:lvl5pPr marL="1874520" indent="-320040">
              <a:buFont typeface="Arial" panose="020B0604020202020204" pitchFamily="34" charset="0"/>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93574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dirty="0">
                <a:solidFill>
                  <a:srgbClr val="6F7878"/>
                </a:solidFill>
              </a:rPr>
              <a:t>Access to Gartner research is subject to entitlement. For information, please contact your Gartner representative.</a:t>
            </a:r>
          </a:p>
        </p:txBody>
      </p:sp>
    </p:spTree>
    <p:extLst>
      <p:ext uri="{BB962C8B-B14F-4D97-AF65-F5344CB8AC3E}">
        <p14:creationId xmlns:p14="http://schemas.microsoft.com/office/powerpoint/2010/main" val="531240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ction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57200" y="1527175"/>
            <a:ext cx="11276013" cy="3251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1" hasCustomPrompt="1"/>
          </p:nvPr>
        </p:nvSpPr>
        <p:spPr bwMode="ltGray">
          <a:xfrm>
            <a:off x="457200" y="4778375"/>
            <a:ext cx="11276013" cy="1209675"/>
          </a:xfrm>
          <a:solidFill>
            <a:srgbClr val="002856"/>
          </a:solidFill>
        </p:spPr>
        <p:txBody>
          <a:bodyPr lIns="137160" tIns="91440" rIns="91440" bIns="91440" anchor="ctr" anchorCtr="0"/>
          <a:lstStyle>
            <a:lvl1pPr marL="0" indent="0">
              <a:spcBef>
                <a:spcPts val="600"/>
              </a:spcBef>
              <a:buNone/>
              <a:defRPr>
                <a:solidFill>
                  <a:srgbClr val="FFFFFF"/>
                </a:solidFill>
              </a:defRPr>
            </a:lvl1pPr>
          </a:lstStyle>
          <a:p>
            <a:pPr lvl="0"/>
            <a:r>
              <a:rPr lang="en-US" dirty="0"/>
              <a:t>Edit Master text styles</a:t>
            </a:r>
          </a:p>
        </p:txBody>
      </p:sp>
    </p:spTree>
    <p:extLst>
      <p:ext uri="{BB962C8B-B14F-4D97-AF65-F5344CB8AC3E}">
        <p14:creationId xmlns:p14="http://schemas.microsoft.com/office/powerpoint/2010/main" val="2811997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a:xfrm>
            <a:off x="4424193"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Char char="•"/>
            </a:pPr>
            <a:r>
              <a:rPr lang="en-US" dirty="0"/>
              <a:t>Second level</a:t>
            </a:r>
          </a:p>
          <a:p>
            <a:pPr marL="740664" lvl="2" indent="-310896">
              <a:buChar char="–"/>
            </a:pPr>
            <a:r>
              <a:rPr lang="en-US" dirty="0"/>
              <a:t>Third level</a:t>
            </a:r>
          </a:p>
          <a:p>
            <a:pPr marL="1179576" lvl="3" indent="-246888">
              <a:buChar char="•"/>
            </a:pPr>
            <a:r>
              <a:rPr lang="en-US" dirty="0"/>
              <a:t>Fourth level</a:t>
            </a:r>
          </a:p>
          <a:p>
            <a:pPr marL="1673352" lvl="4">
              <a:buChar char="–"/>
            </a:pPr>
            <a:r>
              <a:rPr lang="en-US" dirty="0"/>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457200" y="1527175"/>
            <a:ext cx="3336925" cy="4460875"/>
          </a:xfrm>
        </p:spPr>
        <p:txBody>
          <a:bodyPr>
            <a:noAutofit/>
          </a:bodyPr>
          <a:lstStyle>
            <a:lvl1pPr marL="0" indent="0">
              <a:buNone/>
              <a:defRPr sz="2000" b="1"/>
            </a:lvl1pPr>
            <a:lvl2pPr marL="246888" indent="-246888">
              <a:buClrTx/>
              <a:buSzPct val="100000"/>
              <a:buFont typeface="Arial" panose="020B0604020202020204" pitchFamily="34" charset="0"/>
              <a:buChar char="•"/>
              <a:defRPr sz="2000"/>
            </a:lvl2pPr>
            <a:lvl3pPr marL="740664" indent="-310896">
              <a:buFont typeface="Arial" panose="020B0604020202020204" pitchFamily="34" charset="0"/>
              <a:buChar char="–"/>
              <a:defRPr sz="2000"/>
            </a:lvl3pPr>
            <a:lvl4pPr marL="1179576" indent="-246888">
              <a:buSzPct val="100000"/>
              <a:buFont typeface="Arial" panose="020B0604020202020204" pitchFamily="34" charset="0"/>
              <a:buChar char="•"/>
              <a:defRPr sz="2000"/>
            </a:lvl4pPr>
            <a:lvl5pPr marL="1673352" indent="-246888">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a:extLst>
              <a:ext uri="{FF2B5EF4-FFF2-40B4-BE49-F238E27FC236}">
                <a16:creationId xmlns:a16="http://schemas.microsoft.com/office/drawing/2014/main" id="{CC79DA94-4E9A-445A-BBBE-92C436B37B59}"/>
              </a:ext>
            </a:extLst>
          </p:cNvPr>
          <p:cNvSpPr>
            <a:spLocks noGrp="1"/>
          </p:cNvSpPr>
          <p:nvPr>
            <p:ph type="body" sz="quarter" idx="17" hasCustomPrompt="1"/>
          </p:nvPr>
        </p:nvSpPr>
        <p:spPr>
          <a:xfrm>
            <a:off x="8396288"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Char char="•"/>
            </a:pPr>
            <a:r>
              <a:rPr lang="en-US" dirty="0"/>
              <a:t>Second level</a:t>
            </a:r>
          </a:p>
          <a:p>
            <a:pPr marL="740664" lvl="2" indent="-310896">
              <a:buChar char="–"/>
            </a:pPr>
            <a:r>
              <a:rPr lang="en-US" dirty="0"/>
              <a:t>Third level</a:t>
            </a:r>
          </a:p>
          <a:p>
            <a:pPr marL="1179576" lvl="3" indent="-246888">
              <a:buChar char="•"/>
            </a:pPr>
            <a:r>
              <a:rPr lang="en-US" dirty="0"/>
              <a:t>Fourth level</a:t>
            </a:r>
          </a:p>
          <a:p>
            <a:pPr marL="1673352" lvl="4">
              <a:buChar char="–"/>
            </a:pPr>
            <a:r>
              <a:rPr lang="en-US" dirty="0"/>
              <a:t>Fifth level</a:t>
            </a:r>
          </a:p>
        </p:txBody>
      </p:sp>
    </p:spTree>
    <p:extLst>
      <p:ext uri="{BB962C8B-B14F-4D97-AF65-F5344CB8AC3E}">
        <p14:creationId xmlns:p14="http://schemas.microsoft.com/office/powerpoint/2010/main" val="33103736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a:xfrm>
            <a:off x="4424193" y="1527175"/>
            <a:ext cx="3336925" cy="4460875"/>
          </a:xfrm>
          <a:solidFill>
            <a:srgbClr val="D3D3D3"/>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Char char="•"/>
            </a:pPr>
            <a:r>
              <a:rPr lang="en-US" dirty="0"/>
              <a:t>Second level</a:t>
            </a:r>
          </a:p>
          <a:p>
            <a:pPr marL="740664" lvl="2" indent="-310896">
              <a:buChar char="–"/>
            </a:pPr>
            <a:r>
              <a:rPr lang="en-US" dirty="0"/>
              <a:t>Third level</a:t>
            </a:r>
          </a:p>
          <a:p>
            <a:pPr marL="1179576" lvl="3" indent="-246888">
              <a:buChar char="•"/>
            </a:pPr>
            <a:r>
              <a:rPr lang="en-US" dirty="0"/>
              <a:t>Fourth level</a:t>
            </a:r>
          </a:p>
          <a:p>
            <a:pPr marL="1673352" lvl="4" indent="-320040">
              <a:buChar char="–"/>
            </a:pPr>
            <a:r>
              <a:rPr lang="en-US" dirty="0"/>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457200" y="1527175"/>
            <a:ext cx="3336925" cy="4460875"/>
          </a:xfrm>
          <a:solidFill>
            <a:srgbClr val="D3D3D3"/>
          </a:solidFill>
        </p:spPr>
        <p:txBody>
          <a:bodyPr lIns="182880" tIns="182880" rIns="91440" bIns="182880">
            <a:noAutofit/>
          </a:bodyPr>
          <a:lstStyle>
            <a:lvl1pPr marL="0" indent="0">
              <a:buNone/>
              <a:defRPr sz="2000" b="1"/>
            </a:lvl1pPr>
            <a:lvl2pPr marL="246888" indent="-246888">
              <a:buClrTx/>
              <a:buSzPct val="100000"/>
              <a:buFont typeface="Arial" panose="020B0604020202020204" pitchFamily="34" charset="0"/>
              <a:buChar char="•"/>
              <a:defRPr sz="2000"/>
            </a:lvl2pPr>
            <a:lvl3pPr marL="740664" indent="-310896">
              <a:buFont typeface="Arial" panose="020B0604020202020204" pitchFamily="34" charset="0"/>
              <a:buChar char="–"/>
              <a:defRPr sz="2000"/>
            </a:lvl3pPr>
            <a:lvl4pPr marL="1179576" indent="-246888">
              <a:buSzPct val="100000"/>
              <a:buFont typeface="Arial" panose="020B0604020202020204" pitchFamily="34" charset="0"/>
              <a:buChar char="•"/>
              <a:defRPr sz="2000"/>
            </a:lvl4pPr>
            <a:lvl5pPr marL="1673352" indent="-32004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a:extLst>
              <a:ext uri="{FF2B5EF4-FFF2-40B4-BE49-F238E27FC236}">
                <a16:creationId xmlns:a16="http://schemas.microsoft.com/office/drawing/2014/main" id="{F7B06725-09F7-4703-BCE3-493A95404A76}"/>
              </a:ext>
            </a:extLst>
          </p:cNvPr>
          <p:cNvSpPr>
            <a:spLocks noGrp="1"/>
          </p:cNvSpPr>
          <p:nvPr>
            <p:ph type="body" sz="quarter" idx="17" hasCustomPrompt="1"/>
          </p:nvPr>
        </p:nvSpPr>
        <p:spPr>
          <a:xfrm>
            <a:off x="8396288" y="1527175"/>
            <a:ext cx="3336925" cy="4460875"/>
          </a:xfrm>
          <a:solidFill>
            <a:srgbClr val="D3D3D3"/>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Char char="•"/>
            </a:pPr>
            <a:r>
              <a:rPr lang="en-US" dirty="0"/>
              <a:t>Second level</a:t>
            </a:r>
          </a:p>
          <a:p>
            <a:pPr marL="740664" lvl="2" indent="-310896">
              <a:buChar char="–"/>
            </a:pPr>
            <a:r>
              <a:rPr lang="en-US" dirty="0"/>
              <a:t>Third level</a:t>
            </a:r>
          </a:p>
          <a:p>
            <a:pPr marL="1179576" lvl="3" indent="-246888">
              <a:buChar char="•"/>
            </a:pPr>
            <a:r>
              <a:rPr lang="en-US" dirty="0"/>
              <a:t>Fourth level</a:t>
            </a:r>
          </a:p>
          <a:p>
            <a:pPr marL="1673352" lvl="4" indent="-320040">
              <a:buChar char="–"/>
            </a:pPr>
            <a:r>
              <a:rPr lang="en-US" dirty="0"/>
              <a:t>Fifth level</a:t>
            </a:r>
          </a:p>
        </p:txBody>
      </p:sp>
    </p:spTree>
    <p:extLst>
      <p:ext uri="{BB962C8B-B14F-4D97-AF65-F5344CB8AC3E}">
        <p14:creationId xmlns:p14="http://schemas.microsoft.com/office/powerpoint/2010/main" val="25965464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Cen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5BE603-3E7D-4B30-B71E-D469C05829E1}"/>
              </a:ext>
            </a:extLst>
          </p:cNvPr>
          <p:cNvSpPr>
            <a:spLocks noGrp="1"/>
          </p:cNvSpPr>
          <p:nvPr>
            <p:ph type="title" hasCustomPrompt="1"/>
          </p:nvPr>
        </p:nvSpPr>
        <p:spPr>
          <a:xfrm>
            <a:off x="457200" y="2985802"/>
            <a:ext cx="11276013" cy="443198"/>
          </a:xfrm>
        </p:spPr>
        <p:txBody>
          <a:bodyPr anchor="ctr" anchorCtr="0"/>
          <a:lstStyle>
            <a:lvl1pPr algn="ctr">
              <a:defRPr sz="4000">
                <a:solidFill>
                  <a:schemeClr val="tx2"/>
                </a:solidFill>
              </a:defRPr>
            </a:lvl1pPr>
          </a:lstStyle>
          <a:p>
            <a:r>
              <a:rPr lang="en-US" dirty="0"/>
              <a:t>Title Center Layout</a:t>
            </a:r>
          </a:p>
        </p:txBody>
      </p:sp>
    </p:spTree>
    <p:extLst>
      <p:ext uri="{BB962C8B-B14F-4D97-AF65-F5344CB8AC3E}">
        <p14:creationId xmlns:p14="http://schemas.microsoft.com/office/powerpoint/2010/main" val="153167149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Top w Cent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96C7-DA47-4432-8469-F8EF70ADFA3C}"/>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DF1984C1-A142-A5B3-40FF-9DCEB13526F5}"/>
              </a:ext>
            </a:extLst>
          </p:cNvPr>
          <p:cNvSpPr>
            <a:spLocks noGrp="1"/>
          </p:cNvSpPr>
          <p:nvPr>
            <p:ph type="body" sz="quarter" idx="10"/>
          </p:nvPr>
        </p:nvSpPr>
        <p:spPr>
          <a:xfrm>
            <a:off x="457200" y="3152001"/>
            <a:ext cx="11276013" cy="553998"/>
          </a:xfrm>
        </p:spPr>
        <p:txBody>
          <a:bodyPr anchor="ctr" anchorCtr="0">
            <a:spAutoFit/>
          </a:bodyPr>
          <a:lstStyle>
            <a:lvl1pPr marL="0" indent="0" algn="ctr">
              <a:buFont typeface="Arial" panose="020B0604020202020204" pitchFamily="34" charset="0"/>
              <a:buChar char="​"/>
              <a:defRPr sz="4000">
                <a:solidFill>
                  <a:schemeClr val="tx2"/>
                </a:solidFill>
                <a:latin typeface="+mj-lt"/>
              </a:defRPr>
            </a:lvl1pPr>
            <a:lvl2pPr marL="0" indent="0" algn="ctr">
              <a:buFont typeface="Arial" panose="020B0604020202020204" pitchFamily="34" charset="0"/>
              <a:buChar char="​"/>
              <a:defRPr/>
            </a:lvl2pPr>
            <a:lvl3pPr marL="0" indent="0" algn="ctr">
              <a:buFont typeface="Arial" panose="020B0604020202020204" pitchFamily="34" charset="0"/>
              <a:buChar char="​"/>
              <a:defRPr/>
            </a:lvl3pPr>
            <a:lvl4pPr marL="0" indent="0" algn="ctr">
              <a:buFont typeface="Arial" panose="020B0604020202020204" pitchFamily="34" charset="0"/>
              <a:buChar char="​"/>
              <a:defRPr/>
            </a:lvl4pPr>
            <a:lvl5pPr marL="0" indent="0" algn="ctr">
              <a:buFont typeface="Arial" panose="020B0604020202020204" pitchFamily="34" charset="0"/>
              <a:buChar char="​"/>
              <a:defRPr/>
            </a:lvl5pPr>
          </a:lstStyle>
          <a:p>
            <a:pPr lvl="0"/>
            <a:r>
              <a:rPr lang="en-US" dirty="0"/>
              <a:t>Click to edit Master text styles</a:t>
            </a:r>
          </a:p>
        </p:txBody>
      </p:sp>
    </p:spTree>
    <p:extLst>
      <p:ext uri="{BB962C8B-B14F-4D97-AF65-F5344CB8AC3E}">
        <p14:creationId xmlns:p14="http://schemas.microsoft.com/office/powerpoint/2010/main" val="16793176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ltGray">
          <a:xfrm>
            <a:off x="7140899" y="1354039"/>
            <a:ext cx="5051100"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id="{73370145-84B9-6A4C-AABF-9DA2C2415A28}"/>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1">
                <a:solidFill>
                  <a:schemeClr val="tx2"/>
                </a:solidFill>
                <a:latin typeface="Arial Black" panose="020B0A04020102020204" pitchFamily="34" charset="0"/>
                <a:ea typeface="+mn-ea"/>
                <a:cs typeface="Arial Black" panose="020B0A04020102020204" pitchFamily="34" charset="0"/>
              </a:defRPr>
            </a:lvl1pPr>
          </a:lstStyle>
          <a:p>
            <a:pPr lvl="0">
              <a:spcBef>
                <a:spcPts val="0"/>
              </a:spcBef>
              <a:buClr>
                <a:schemeClr val="tx1"/>
              </a:buClr>
              <a:buSzPct val="90000"/>
              <a:buFont typeface="Wingdings" panose="05000000000000000000" pitchFamily="2" charset="2"/>
              <a:buNone/>
            </a:pPr>
            <a:r>
              <a:rPr lang="en-US" dirty="0"/>
              <a:t>Divider Slide</a:t>
            </a:r>
            <a:br>
              <a:rPr lang="en-US" dirty="0"/>
            </a:br>
            <a:r>
              <a:rPr lang="en-US" dirty="0"/>
              <a:t>30 Characters</a:t>
            </a:r>
            <a:br>
              <a:rPr lang="en-US" dirty="0"/>
            </a:br>
            <a:r>
              <a:rPr lang="en-US" dirty="0"/>
              <a:t>Lorem Ipsum</a:t>
            </a:r>
          </a:p>
        </p:txBody>
      </p:sp>
      <p:sp>
        <p:nvSpPr>
          <p:cNvPr id="14" name="Rectangle 13">
            <a:extLst>
              <a:ext uri="{FF2B5EF4-FFF2-40B4-BE49-F238E27FC236}">
                <a16:creationId xmlns:a16="http://schemas.microsoft.com/office/drawing/2014/main" id="{D3C73678-BC25-BB4A-A678-83DD136C7174}"/>
              </a:ext>
            </a:extLst>
          </p:cNvPr>
          <p:cNvSpPr/>
          <p:nvPr userDrawn="1"/>
        </p:nvSpPr>
        <p:spPr bwMode="ltGray">
          <a:xfrm>
            <a:off x="-2" y="1354039"/>
            <a:ext cx="1753954"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7210394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Divider_Sk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6783072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_Tanger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22546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142647472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3736129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ivider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56398079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009268"/>
            <a:ext cx="6060141" cy="4476115"/>
          </a:xfrm>
        </p:spPr>
        <p:txBody>
          <a:bodyPr anchor="ctr" anchorCtr="0"/>
          <a:lstStyle>
            <a:lvl1pPr marL="0" indent="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6" name="Text Placeholder 5">
            <a:extLst>
              <a:ext uri="{FF2B5EF4-FFF2-40B4-BE49-F238E27FC236}">
                <a16:creationId xmlns:a16="http://schemas.microsoft.com/office/drawing/2014/main" id="{B5A5ABB7-A574-4F00-8EBF-4F95BF5684D9}"/>
              </a:ext>
            </a:extLst>
          </p:cNvPr>
          <p:cNvSpPr>
            <a:spLocks noGrp="1"/>
          </p:cNvSpPr>
          <p:nvPr>
            <p:ph type="body" sz="quarter" idx="12" hasCustomPrompt="1"/>
          </p:nvPr>
        </p:nvSpPr>
        <p:spPr>
          <a:xfrm>
            <a:off x="457200" y="5485384"/>
            <a:ext cx="606014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55449578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Quote_larg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457199" y="1009268"/>
            <a:ext cx="8366761" cy="4476115"/>
          </a:xfrm>
        </p:spPr>
        <p:txBody>
          <a:bodyPr anchor="ctr" anchorCtr="0"/>
          <a:lstStyle>
            <a:lvl1pPr marL="0" indent="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457199" y="5485384"/>
            <a:ext cx="836676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48988111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_Quote_Sky">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132108834"/>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_Quote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8160455"/>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A_Quote_Tangerin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lgn="l">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669183283"/>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A_Quote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169435886"/>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A_Quote_Surf">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903576285"/>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Quote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8" name="Text Placeholder 5">
            <a:extLst>
              <a:ext uri="{FF2B5EF4-FFF2-40B4-BE49-F238E27FC236}">
                <a16:creationId xmlns:a16="http://schemas.microsoft.com/office/drawing/2014/main" id="{D1B48B9A-9E89-45DE-AC43-E19088669BDA}"/>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48392988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SummitCode_Title Slide">
    <p:spTree>
      <p:nvGrpSpPr>
        <p:cNvPr id="1" name=""/>
        <p:cNvGrpSpPr/>
        <p:nvPr/>
      </p:nvGrpSpPr>
      <p:grpSpPr>
        <a:xfrm>
          <a:off x="0" y="0"/>
          <a:ext cx="0" cy="0"/>
          <a:chOff x="0" y="0"/>
          <a:chExt cx="0" cy="0"/>
        </a:xfrm>
      </p:grpSpPr>
      <p:pic>
        <p:nvPicPr>
          <p:cNvPr id="27" name="Gartner Logo"/>
          <p:cNvPicPr>
            <a:picLocks noChangeAspect="1"/>
          </p:cNvPicPr>
          <p:nvPr userDrawn="1"/>
        </p:nvPicPr>
        <p:blipFill>
          <a:blip r:embed="rId2"/>
          <a:srcRect/>
          <a:stretch/>
        </p:blipFill>
        <p:spPr bwMode="black">
          <a:xfrm>
            <a:off x="9688259" y="5975537"/>
            <a:ext cx="2053216" cy="468817"/>
          </a:xfrm>
          <a:prstGeom prst="rect">
            <a:avLst/>
          </a:prstGeom>
        </p:spPr>
      </p:pic>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Arial Black" panose="020B0A04020102020204" pitchFamily="34" charset="0"/>
                <a:cs typeface="Arial"/>
              </a:defRPr>
            </a:lvl1pPr>
          </a:lstStyle>
          <a:p>
            <a:r>
              <a:rPr lang="en-US" dirty="0"/>
              <a:t>Title Here</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1">
                <a:solidFill>
                  <a:srgbClr val="BDBDB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1 – 2 Month 2020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10" name="Copyright Text">
            <a:extLst>
              <a:ext uri="{FF2B5EF4-FFF2-40B4-BE49-F238E27FC236}">
                <a16:creationId xmlns:a16="http://schemas.microsoft.com/office/drawing/2014/main" id="{CC1E8655-A643-4A64-93CB-E45163C0F10D}"/>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BDBDBD"/>
                </a:solidFill>
              </a:rPr>
              <a:t>© 2023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BDBDBD"/>
                </a:solidFill>
                <a:hlinkClick r:id="rId3">
                  <a:extLst>
                    <a:ext uri="{A12FA001-AC4F-418D-AE19-62706E023703}">
                      <ahyp:hlinkClr xmlns:ahyp="http://schemas.microsoft.com/office/drawing/2018/hyperlinkcolor" val="tx"/>
                    </a:ext>
                  </a:extLst>
                </a:hlinkClick>
              </a:rPr>
              <a:t>Gartner’s Usage Policy</a:t>
            </a:r>
            <a:r>
              <a:rPr lang="en-US" dirty="0">
                <a:solidFill>
                  <a:srgbClr val="BDBDB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BDBDBD"/>
                </a:solidFill>
                <a:hlinkClick r:id="rId4">
                  <a:extLst>
                    <a:ext uri="{A12FA001-AC4F-418D-AE19-62706E023703}">
                      <ahyp:hlinkClr xmlns:ahyp="http://schemas.microsoft.com/office/drawing/2018/hyperlinkcolor" val="tx"/>
                    </a:ext>
                  </a:extLst>
                </a:hlinkClick>
              </a:rPr>
              <a:t>Guiding Principles on Independence and Objectivity</a:t>
            </a:r>
            <a:r>
              <a:rPr lang="en-US" dirty="0">
                <a:solidFill>
                  <a:srgbClr val="BDBDBD"/>
                </a:solidFill>
              </a:rPr>
              <a:t>."</a:t>
            </a:r>
          </a:p>
        </p:txBody>
      </p:sp>
    </p:spTree>
    <p:extLst>
      <p:ext uri="{BB962C8B-B14F-4D97-AF65-F5344CB8AC3E}">
        <p14:creationId xmlns:p14="http://schemas.microsoft.com/office/powerpoint/2010/main" val="1760515196"/>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48191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93802354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marL="246888" lvl="0" indent="-246888"/>
            <a:r>
              <a:rPr lang="en-US" dirty="0"/>
              <a:t>Edit Master text styles</a:t>
            </a:r>
          </a:p>
          <a:p>
            <a:pPr marL="740664" lvl="1" indent="-310896">
              <a:buSzPct val="100000"/>
            </a:pPr>
            <a:r>
              <a:rPr lang="en-US" dirty="0"/>
              <a:t>Second level</a:t>
            </a:r>
          </a:p>
          <a:p>
            <a:pPr marL="1179576" lvl="2" indent="-246888"/>
            <a:r>
              <a:rPr lang="en-US" dirty="0"/>
              <a:t>Third level</a:t>
            </a:r>
          </a:p>
          <a:p>
            <a:pPr marL="1673352" lvl="3" indent="-320040">
              <a:buSzPct val="100000"/>
            </a:pPr>
            <a:r>
              <a:rPr lang="en-US" dirty="0"/>
              <a:t>Fourth level</a:t>
            </a:r>
          </a:p>
          <a:p>
            <a:pPr marL="2112264" lvl="4" indent="-246888"/>
            <a:r>
              <a:rPr lang="en-US" dirty="0"/>
              <a:t>Fifth level</a:t>
            </a:r>
          </a:p>
        </p:txBody>
      </p:sp>
    </p:spTree>
    <p:extLst>
      <p:ext uri="{BB962C8B-B14F-4D97-AF65-F5344CB8AC3E}">
        <p14:creationId xmlns:p14="http://schemas.microsoft.com/office/powerpoint/2010/main" val="288458885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Key Issu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marL="365760" lvl="0" indent="-365760">
              <a:buFont typeface="+mj-lt"/>
              <a:buAutoNum type="arabicPeriod"/>
            </a:pPr>
            <a:r>
              <a:rPr lang="en-US" dirty="0"/>
              <a:t>Edit Master text styles</a:t>
            </a:r>
          </a:p>
          <a:p>
            <a:pPr marL="859536" lvl="1" indent="-310896">
              <a:buSzPct val="100000"/>
            </a:pPr>
            <a:r>
              <a:rPr lang="en-US" dirty="0"/>
              <a:t>Second level</a:t>
            </a:r>
          </a:p>
          <a:p>
            <a:pPr marL="1298448" lvl="2" indent="-246888"/>
            <a:r>
              <a:rPr lang="en-US" dirty="0"/>
              <a:t>Third level</a:t>
            </a:r>
          </a:p>
          <a:p>
            <a:pPr marL="1792224" lvl="3" indent="-320040">
              <a:buSzPct val="100000"/>
            </a:pPr>
            <a:r>
              <a:rPr lang="en-US" dirty="0"/>
              <a:t>Fourth level</a:t>
            </a:r>
          </a:p>
          <a:p>
            <a:pPr marL="2231136" lvl="4" indent="-246888"/>
            <a:r>
              <a:rPr lang="en-US" dirty="0"/>
              <a:t>Fifth level</a:t>
            </a:r>
          </a:p>
        </p:txBody>
      </p:sp>
    </p:spTree>
    <p:extLst>
      <p:ext uri="{BB962C8B-B14F-4D97-AF65-F5344CB8AC3E}">
        <p14:creationId xmlns:p14="http://schemas.microsoft.com/office/powerpoint/2010/main" val="276348544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vert="horz" lIns="0" tIns="0" rIns="0" bIns="0" rtlCol="0">
            <a:noAutofit/>
          </a:bodyPr>
          <a:lstStyle>
            <a:lvl1pPr>
              <a:defRPr lang="en-US" dirty="0">
                <a:solidFill>
                  <a:srgbClr val="BDBDBD"/>
                </a:solidFill>
              </a:defRPr>
            </a:lvl1pPr>
            <a:lvl2pPr>
              <a:defRPr lang="en-US" dirty="0">
                <a:solidFill>
                  <a:srgbClr val="BDBDBD"/>
                </a:solidFill>
              </a:defRPr>
            </a:lvl2pPr>
            <a:lvl3pPr>
              <a:defRPr lang="en-US" dirty="0">
                <a:solidFill>
                  <a:srgbClr val="BDBDBD"/>
                </a:solidFill>
              </a:defRPr>
            </a:lvl3pPr>
            <a:lvl4pPr>
              <a:defRPr lang="en-US" dirty="0">
                <a:solidFill>
                  <a:srgbClr val="BDBDBD"/>
                </a:solidFill>
              </a:defRPr>
            </a:lvl4pPr>
            <a:lvl5pPr>
              <a:defRPr lang="en-US" dirty="0">
                <a:solidFill>
                  <a:srgbClr val="BDBDBD"/>
                </a:solidFill>
              </a:defRPr>
            </a:lvl5pPr>
          </a:lstStyle>
          <a:p>
            <a:pPr marL="365760" lvl="0" indent="-365760">
              <a:buFont typeface="+mj-lt"/>
              <a:buAutoNum type="arabicPeriod"/>
            </a:pPr>
            <a:r>
              <a:rPr lang="en-US" dirty="0"/>
              <a:t>Click to edit Master text styles</a:t>
            </a:r>
          </a:p>
          <a:p>
            <a:pPr marL="859536" lvl="1" indent="-310896">
              <a:buClr>
                <a:srgbClr val="979D9D"/>
              </a:buClr>
              <a:buSzPct val="100000"/>
            </a:pPr>
            <a:r>
              <a:rPr lang="en-US" dirty="0"/>
              <a:t>Second level</a:t>
            </a:r>
          </a:p>
          <a:p>
            <a:pPr marL="1298448" lvl="2" indent="-246888">
              <a:buClr>
                <a:srgbClr val="979D9D"/>
              </a:buClr>
            </a:pPr>
            <a:r>
              <a:rPr lang="en-US" dirty="0"/>
              <a:t>Third level</a:t>
            </a:r>
          </a:p>
          <a:p>
            <a:pPr marL="1792224" lvl="3" indent="-320040">
              <a:buClr>
                <a:srgbClr val="979D9D"/>
              </a:buClr>
              <a:buSzPct val="100000"/>
            </a:pPr>
            <a:r>
              <a:rPr lang="en-US" dirty="0"/>
              <a:t>Fourth level</a:t>
            </a:r>
          </a:p>
          <a:p>
            <a:pPr marL="2231136" lvl="4" indent="-246888">
              <a:buClr>
                <a:srgbClr val="979D9D"/>
              </a:buClr>
            </a:pPr>
            <a:r>
              <a:rPr lang="en-US" dirty="0"/>
              <a:t>Fifth level</a:t>
            </a:r>
          </a:p>
        </p:txBody>
      </p:sp>
    </p:spTree>
    <p:extLst>
      <p:ext uri="{BB962C8B-B14F-4D97-AF65-F5344CB8AC3E}">
        <p14:creationId xmlns:p14="http://schemas.microsoft.com/office/powerpoint/2010/main" val="175081593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0"/>
          </p:nvPr>
        </p:nvSpPr>
        <p:spPr>
          <a:xfrm>
            <a:off x="457200" y="1527175"/>
            <a:ext cx="5499100" cy="4460875"/>
          </a:xfrm>
        </p:spPr>
        <p:txBody>
          <a:bodyPr vert="horz" lIns="0" tIns="0" rIns="0" bIns="0" rtlCol="0">
            <a:noAutofit/>
          </a:bodyPr>
          <a:lstStyle>
            <a:lvl1pPr>
              <a:defRPr lang="en-US"/>
            </a:lvl1pPr>
            <a:lvl2pPr>
              <a:defRPr lang="en-US"/>
            </a:lvl2pPr>
            <a:lvl3pPr>
              <a:defRPr lang="en-US"/>
            </a:lvl3pPr>
            <a:lvl4pPr>
              <a:defRPr lang="en-US"/>
            </a:lvl4pPr>
            <a:lvl5pPr>
              <a:defRPr lang="en-US" dirty="0"/>
            </a:lvl5pPr>
          </a:lstStyle>
          <a:p>
            <a:pPr marL="246888" lvl="0" indent="-246888"/>
            <a:r>
              <a:rPr lang="en-US"/>
              <a:t>Edit Master text styles</a:t>
            </a:r>
          </a:p>
          <a:p>
            <a:pPr marL="740664" lvl="1" indent="-310896">
              <a:buSzPct val="100000"/>
            </a:pPr>
            <a:r>
              <a:rPr lang="en-US"/>
              <a:t>Second level</a:t>
            </a:r>
          </a:p>
          <a:p>
            <a:pPr marL="1179576" lvl="2" indent="-246888"/>
            <a:r>
              <a:rPr lang="en-US"/>
              <a:t>Third level</a:t>
            </a:r>
          </a:p>
          <a:p>
            <a:pPr marL="1673352" lvl="3" indent="-320040">
              <a:buSzPct val="100000"/>
            </a:pPr>
            <a:r>
              <a:rPr lang="en-US"/>
              <a:t>Fourth level</a:t>
            </a:r>
          </a:p>
          <a:p>
            <a:pPr marL="2112264" lvl="4" indent="-246888"/>
            <a:r>
              <a:rPr lang="en-US"/>
              <a:t>Fifth level</a:t>
            </a:r>
            <a:endParaRPr lang="en-US" dirty="0"/>
          </a:p>
        </p:txBody>
      </p:sp>
    </p:spTree>
    <p:extLst>
      <p:ext uri="{BB962C8B-B14F-4D97-AF65-F5344CB8AC3E}">
        <p14:creationId xmlns:p14="http://schemas.microsoft.com/office/powerpoint/2010/main" val="54759356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457200" y="1527175"/>
            <a:ext cx="5499100" cy="4460875"/>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marL="246888" lvl="0" indent="-246888"/>
            <a:r>
              <a:rPr lang="en-US" dirty="0"/>
              <a:t>Edit Master text styles</a:t>
            </a:r>
          </a:p>
          <a:p>
            <a:pPr marL="740664" lvl="1" indent="-310896">
              <a:buSzPct val="100000"/>
            </a:pPr>
            <a:r>
              <a:rPr lang="en-US" dirty="0"/>
              <a:t>Second level</a:t>
            </a:r>
          </a:p>
          <a:p>
            <a:pPr marL="1179576" lvl="2" indent="-246888"/>
            <a:r>
              <a:rPr lang="en-US" dirty="0"/>
              <a:t>Third level</a:t>
            </a:r>
          </a:p>
          <a:p>
            <a:pPr marL="1673352" lvl="3" indent="-320040">
              <a:buSzPct val="100000"/>
            </a:pPr>
            <a:r>
              <a:rPr lang="en-US" dirty="0"/>
              <a:t>Fourth level</a:t>
            </a:r>
          </a:p>
          <a:p>
            <a:pPr marL="2112264" lvl="4" indent="-246888"/>
            <a:r>
              <a:rPr lang="en-US" dirty="0"/>
              <a:t>Fifth level</a:t>
            </a:r>
          </a:p>
        </p:txBody>
      </p:sp>
      <p:sp>
        <p:nvSpPr>
          <p:cNvPr id="8" name="Text Placeholder 7"/>
          <p:cNvSpPr>
            <a:spLocks noGrp="1"/>
          </p:cNvSpPr>
          <p:nvPr>
            <p:ph type="body" sz="quarter" idx="11"/>
          </p:nvPr>
        </p:nvSpPr>
        <p:spPr>
          <a:xfrm>
            <a:off x="6234113" y="1527175"/>
            <a:ext cx="5499100" cy="4460875"/>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marL="246888" lvl="0" indent="-246888"/>
            <a:r>
              <a:rPr lang="en-US" dirty="0"/>
              <a:t>Edit Master text styles</a:t>
            </a:r>
          </a:p>
          <a:p>
            <a:pPr marL="740664" lvl="1" indent="-310896">
              <a:buSzPct val="100000"/>
            </a:pPr>
            <a:r>
              <a:rPr lang="en-US" dirty="0"/>
              <a:t>Second level</a:t>
            </a:r>
          </a:p>
          <a:p>
            <a:pPr marL="1179576" lvl="2" indent="-246888"/>
            <a:r>
              <a:rPr lang="en-US" dirty="0"/>
              <a:t>Third level</a:t>
            </a:r>
          </a:p>
          <a:p>
            <a:pPr marL="1673352" lvl="3" indent="-320040">
              <a:buSzPct val="100000"/>
            </a:pPr>
            <a:r>
              <a:rPr lang="en-US" dirty="0"/>
              <a:t>Fourth level</a:t>
            </a:r>
          </a:p>
          <a:p>
            <a:pPr marL="2112264" lvl="4" indent="-246888"/>
            <a:r>
              <a:rPr lang="en-US" dirty="0"/>
              <a:t>Fifth level</a:t>
            </a:r>
          </a:p>
        </p:txBody>
      </p:sp>
    </p:spTree>
    <p:extLst>
      <p:ext uri="{BB962C8B-B14F-4D97-AF65-F5344CB8AC3E}">
        <p14:creationId xmlns:p14="http://schemas.microsoft.com/office/powerpoint/2010/main" val="403377488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PA Ba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2" name="Text Placeholder 11"/>
          <p:cNvSpPr>
            <a:spLocks noGrp="1"/>
          </p:cNvSpPr>
          <p:nvPr>
            <p:ph type="body" sz="quarter" idx="13"/>
          </p:nvPr>
        </p:nvSpPr>
        <p:spPr>
          <a:xfrm>
            <a:off x="457201" y="2193290"/>
            <a:ext cx="5499100" cy="3794760"/>
          </a:xfrm>
        </p:spPr>
        <p:txBody>
          <a:bodyPr vert="horz" lIns="0" tIns="0" rIns="0" bIns="0" rtlCol="0">
            <a:noAutofit/>
          </a:bodyPr>
          <a:lstStyle>
            <a:lvl1pPr>
              <a:defRPr lang="en-US" sz="2400" b="1" dirty="0"/>
            </a:lvl1pPr>
            <a:lvl2pPr>
              <a:defRPr lang="en-US" dirty="0"/>
            </a:lvl2pPr>
            <a:lvl3pPr>
              <a:defRPr lang="en-US" dirty="0"/>
            </a:lvl3pPr>
            <a:lvl4pPr>
              <a:defRPr lang="en-US" dirty="0"/>
            </a:lvl4pPr>
            <a:lvl5pPr>
              <a:defRPr lang="en-US" dirty="0"/>
            </a:lvl5pPr>
          </a:lstStyle>
          <a:p>
            <a:pPr marL="0" lvl="0" indent="0">
              <a:buNone/>
            </a:pPr>
            <a:r>
              <a:rPr lang="en-US" dirty="0"/>
              <a:t>Edit Master text styles</a:t>
            </a:r>
          </a:p>
          <a:p>
            <a:pPr marL="246888" lvl="1" indent="-246888">
              <a:buClrTx/>
              <a:buSzPct val="100000"/>
              <a:buChar char="•"/>
            </a:pPr>
            <a:r>
              <a:rPr lang="en-US" dirty="0"/>
              <a:t>Second level</a:t>
            </a:r>
          </a:p>
          <a:p>
            <a:pPr marL="740664" lvl="2" indent="-310896">
              <a:buChar char="–"/>
            </a:pPr>
            <a:r>
              <a:rPr lang="en-US" dirty="0"/>
              <a:t>Third level</a:t>
            </a:r>
          </a:p>
          <a:p>
            <a:pPr marL="1179576" lvl="3" indent="-246888">
              <a:buSzPct val="100000"/>
              <a:buChar char="•"/>
            </a:pPr>
            <a:r>
              <a:rPr lang="en-US" dirty="0"/>
              <a:t>Fourth level</a:t>
            </a:r>
          </a:p>
          <a:p>
            <a:pPr marL="1673352" lvl="4" indent="-320040">
              <a:buChar char="–"/>
            </a:pPr>
            <a:r>
              <a:rPr lang="en-US" dirty="0"/>
              <a:t>Fifth level</a:t>
            </a:r>
          </a:p>
        </p:txBody>
      </p:sp>
      <p:sp>
        <p:nvSpPr>
          <p:cNvPr id="5" name="Text Placeholder 4"/>
          <p:cNvSpPr>
            <a:spLocks noGrp="1"/>
          </p:cNvSpPr>
          <p:nvPr>
            <p:ph type="body" sz="quarter" idx="15" hasCustomPrompt="1"/>
          </p:nvPr>
        </p:nvSpPr>
        <p:spPr bwMode="gray">
          <a:xfrm>
            <a:off x="457200" y="976313"/>
            <a:ext cx="11276013" cy="1047750"/>
          </a:xfrm>
          <a:solidFill>
            <a:srgbClr val="009AD7"/>
          </a:solidFill>
        </p:spPr>
        <p:txBody>
          <a:bodyPr lIns="137160" rIns="91440" anchor="ctr" anchorCtr="0"/>
          <a:lstStyle>
            <a:lvl1pPr marL="0" indent="0">
              <a:spcBef>
                <a:spcPts val="600"/>
              </a:spcBef>
              <a:buNone/>
              <a:defRPr sz="2400">
                <a:solidFill>
                  <a:srgbClr val="FFFFFF"/>
                </a:solidFill>
              </a:defRPr>
            </a:lvl1pPr>
          </a:lstStyle>
          <a:p>
            <a:pPr lvl="0"/>
            <a:r>
              <a:rPr lang="en-US" dirty="0"/>
              <a:t>Edit Master text styles</a:t>
            </a:r>
          </a:p>
        </p:txBody>
      </p:sp>
      <p:sp>
        <p:nvSpPr>
          <p:cNvPr id="7" name="Text Placeholder 11"/>
          <p:cNvSpPr>
            <a:spLocks noGrp="1"/>
          </p:cNvSpPr>
          <p:nvPr>
            <p:ph type="body" sz="quarter" idx="16"/>
          </p:nvPr>
        </p:nvSpPr>
        <p:spPr>
          <a:xfrm>
            <a:off x="6234113" y="2193290"/>
            <a:ext cx="5499100" cy="3794760"/>
          </a:xfrm>
        </p:spPr>
        <p:txBody>
          <a:bodyPr vert="horz" lIns="0" tIns="0" rIns="0" bIns="0" rtlCol="0">
            <a:noAutofit/>
          </a:bodyPr>
          <a:lstStyle>
            <a:lvl1pPr>
              <a:defRPr lang="en-US" sz="2400" b="1" dirty="0"/>
            </a:lvl1pPr>
            <a:lvl2pPr>
              <a:defRPr lang="en-US" dirty="0"/>
            </a:lvl2pPr>
            <a:lvl3pPr>
              <a:defRPr lang="en-US" dirty="0"/>
            </a:lvl3pPr>
            <a:lvl4pPr>
              <a:defRPr lang="en-US" dirty="0"/>
            </a:lvl4pPr>
            <a:lvl5pPr>
              <a:defRPr lang="en-US" dirty="0"/>
            </a:lvl5pPr>
          </a:lstStyle>
          <a:p>
            <a:pPr marL="0" lvl="0" indent="0">
              <a:buNone/>
            </a:pPr>
            <a:r>
              <a:rPr lang="en-US" dirty="0"/>
              <a:t>Edit Master text styles</a:t>
            </a:r>
          </a:p>
          <a:p>
            <a:pPr marL="246888" lvl="1" indent="-246888">
              <a:buClrTx/>
              <a:buSzPct val="100000"/>
              <a:buChar char="•"/>
            </a:pPr>
            <a:r>
              <a:rPr lang="en-US" dirty="0"/>
              <a:t>Second level</a:t>
            </a:r>
          </a:p>
          <a:p>
            <a:pPr marL="740664" lvl="2" indent="-310896">
              <a:buChar char="–"/>
            </a:pPr>
            <a:r>
              <a:rPr lang="en-US" dirty="0"/>
              <a:t>Third level</a:t>
            </a:r>
          </a:p>
          <a:p>
            <a:pPr marL="1179576" lvl="3" indent="-246888">
              <a:buSzPct val="100000"/>
              <a:buChar char="•"/>
            </a:pPr>
            <a:r>
              <a:rPr lang="en-US" dirty="0"/>
              <a:t>Fourth level</a:t>
            </a:r>
          </a:p>
          <a:p>
            <a:pPr marL="1673352" lvl="4" indent="-320040">
              <a:buChar char="–"/>
            </a:pPr>
            <a:r>
              <a:rPr lang="en-US" dirty="0"/>
              <a:t>Fifth level</a:t>
            </a:r>
          </a:p>
        </p:txBody>
      </p:sp>
    </p:spTree>
    <p:extLst>
      <p:ext uri="{BB962C8B-B14F-4D97-AF65-F5344CB8AC3E}">
        <p14:creationId xmlns:p14="http://schemas.microsoft.com/office/powerpoint/2010/main" val="1473440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PA Fu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11"/>
          <p:cNvSpPr>
            <a:spLocks noGrp="1"/>
          </p:cNvSpPr>
          <p:nvPr>
            <p:ph type="body" sz="quarter" idx="13"/>
          </p:nvPr>
        </p:nvSpPr>
        <p:spPr>
          <a:xfrm>
            <a:off x="457201" y="1527175"/>
            <a:ext cx="11276012" cy="4460875"/>
          </a:xfrm>
        </p:spPr>
        <p:txBody>
          <a:bodyPr vert="horz" lIns="0" tIns="0" rIns="0" bIns="0" rtlCol="0">
            <a:noAutofit/>
          </a:bodyPr>
          <a:lstStyle>
            <a:lvl1pPr>
              <a:defRPr lang="en-US" b="1" dirty="0"/>
            </a:lvl1pPr>
            <a:lvl2pPr>
              <a:defRPr lang="en-US" dirty="0"/>
            </a:lvl2pPr>
            <a:lvl3pPr>
              <a:defRPr lang="en-US" dirty="0"/>
            </a:lvl3pPr>
            <a:lvl4pPr>
              <a:defRPr lang="en-US" dirty="0"/>
            </a:lvl4pPr>
            <a:lvl5pPr>
              <a:defRPr lang="en-US" dirty="0"/>
            </a:lvl5pPr>
          </a:lstStyle>
          <a:p>
            <a:pPr marL="0" lvl="0" indent="0">
              <a:buNone/>
            </a:pPr>
            <a:r>
              <a:rPr lang="en-US" dirty="0"/>
              <a:t>Click to edit Master text styles</a:t>
            </a:r>
          </a:p>
          <a:p>
            <a:pPr marL="457200" lvl="1" indent="-246888">
              <a:buClrTx/>
              <a:buSzPct val="100000"/>
              <a:buChar char="•"/>
            </a:pPr>
            <a:r>
              <a:rPr lang="en-US" dirty="0"/>
              <a:t>Second level</a:t>
            </a:r>
          </a:p>
          <a:p>
            <a:pPr marL="932688" lvl="2" indent="-310896">
              <a:buChar char="–"/>
            </a:pPr>
            <a:r>
              <a:rPr lang="en-US" dirty="0"/>
              <a:t>Third level</a:t>
            </a:r>
          </a:p>
          <a:p>
            <a:pPr marL="1371600" lvl="3" indent="-246888">
              <a:buSzPct val="100000"/>
              <a:buChar char="•"/>
            </a:pPr>
            <a:r>
              <a:rPr lang="en-US" dirty="0"/>
              <a:t>Fourth level</a:t>
            </a:r>
          </a:p>
          <a:p>
            <a:pPr marL="1874520" lvl="4" indent="-320040">
              <a:buChar char="–"/>
            </a:pPr>
            <a:r>
              <a:rPr lang="en-US" dirty="0"/>
              <a:t>Fifth level</a:t>
            </a:r>
          </a:p>
        </p:txBody>
      </p:sp>
    </p:spTree>
    <p:extLst>
      <p:ext uri="{BB962C8B-B14F-4D97-AF65-F5344CB8AC3E}">
        <p14:creationId xmlns:p14="http://schemas.microsoft.com/office/powerpoint/2010/main" val="76433201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DE8D9AD6-0FE7-4371-839A-F97CD97F5DFF}"/>
              </a:ext>
            </a:extLst>
          </p:cNvPr>
          <p:cNvSpPr>
            <a:spLocks noGrp="1"/>
          </p:cNvSpPr>
          <p:nvPr>
            <p:ph type="body" sz="quarter" idx="10"/>
          </p:nvPr>
        </p:nvSpPr>
        <p:spPr/>
        <p:txBody>
          <a:bodyPr/>
          <a:lstStyle>
            <a:lvl1pPr marL="457200" indent="-457200">
              <a:buSzPct val="130000"/>
              <a:buFontTx/>
              <a:buBlip>
                <a:blip r:embed="rId2">
                  <a:extLst>
                    <a:ext uri="{96DAC541-7B7A-43D3-8B79-37D633B846F1}">
                      <asvg:svgBlip xmlns:asvg="http://schemas.microsoft.com/office/drawing/2016/SVG/main" r:embed="rId3"/>
                    </a:ext>
                  </a:extLst>
                </a:blip>
              </a:buBlip>
              <a:defRPr/>
            </a:lvl1pPr>
            <a:lvl2pPr marL="950976" indent="-310896">
              <a:defRPr/>
            </a:lvl2pPr>
            <a:lvl3pPr marL="1389888" indent="-246888">
              <a:defRPr/>
            </a:lvl3pPr>
            <a:lvl4pPr marL="1883664" indent="-320040">
              <a:defRPr/>
            </a:lvl4pPr>
            <a:lvl5pPr marL="2322576" indent="-24688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727889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Action Pl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1" y="1527175"/>
            <a:ext cx="11276012" cy="4460875"/>
          </a:xfrm>
        </p:spPr>
        <p:txBody>
          <a:bodyPr vert="horz" lIns="0" tIns="0" rIns="0" bIns="0" rtlCol="0">
            <a:noAutofit/>
          </a:bodyPr>
          <a:lstStyle>
            <a:lvl1pPr>
              <a:defRPr lang="en-US" b="1" dirty="0"/>
            </a:lvl1pPr>
            <a:lvl2pPr>
              <a:defRPr lang="en-US" dirty="0"/>
            </a:lvl2pPr>
            <a:lvl3pPr>
              <a:defRPr lang="en-US" dirty="0"/>
            </a:lvl3pPr>
            <a:lvl4pPr>
              <a:defRPr lang="en-US" dirty="0"/>
            </a:lvl4pPr>
            <a:lvl5pPr>
              <a:defRPr lang="en-US" dirty="0"/>
            </a:lvl5pPr>
          </a:lstStyle>
          <a:p>
            <a:pPr marL="0" lvl="0" indent="0">
              <a:buNone/>
            </a:pPr>
            <a:r>
              <a:rPr lang="en-US" dirty="0"/>
              <a:t>Edit Master text styles</a:t>
            </a:r>
          </a:p>
          <a:p>
            <a:pPr marL="457200" lvl="1" indent="-246888">
              <a:buClrTx/>
              <a:buSzPct val="100000"/>
              <a:buChar char="•"/>
            </a:pPr>
            <a:r>
              <a:rPr lang="en-US" dirty="0"/>
              <a:t>Second level</a:t>
            </a:r>
          </a:p>
          <a:p>
            <a:pPr marL="932688" lvl="2" indent="-310896">
              <a:buChar char="–"/>
            </a:pPr>
            <a:r>
              <a:rPr lang="en-US" dirty="0"/>
              <a:t>Third level</a:t>
            </a:r>
          </a:p>
          <a:p>
            <a:pPr marL="1371600" lvl="3" indent="-246888">
              <a:buSzPct val="100000"/>
              <a:buChar char="•"/>
            </a:pPr>
            <a:r>
              <a:rPr lang="en-US" dirty="0"/>
              <a:t>Fourth level</a:t>
            </a:r>
          </a:p>
          <a:p>
            <a:pPr marL="1874520" lvl="4" indent="-320040">
              <a:buChar char="–"/>
            </a:pPr>
            <a:r>
              <a:rPr lang="en-US" dirty="0"/>
              <a:t>Fifth level</a:t>
            </a:r>
          </a:p>
        </p:txBody>
      </p:sp>
    </p:spTree>
    <p:extLst>
      <p:ext uri="{BB962C8B-B14F-4D97-AF65-F5344CB8AC3E}">
        <p14:creationId xmlns:p14="http://schemas.microsoft.com/office/powerpoint/2010/main" val="112486037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Action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200" y="1527175"/>
            <a:ext cx="11276013" cy="32512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marL="246888" lvl="0" indent="-246888"/>
            <a:r>
              <a:rPr lang="en-US" dirty="0"/>
              <a:t>Edit Master text styles</a:t>
            </a:r>
          </a:p>
          <a:p>
            <a:pPr marL="740664" lvl="1" indent="-310896">
              <a:buSzPct val="100000"/>
            </a:pPr>
            <a:r>
              <a:rPr lang="en-US" dirty="0"/>
              <a:t>Second level</a:t>
            </a:r>
          </a:p>
          <a:p>
            <a:pPr marL="1179576" lvl="2" indent="-246888"/>
            <a:r>
              <a:rPr lang="en-US" dirty="0"/>
              <a:t>Third level</a:t>
            </a:r>
          </a:p>
          <a:p>
            <a:pPr marL="1673352" lvl="3" indent="-320040">
              <a:buSzPct val="100000"/>
            </a:pPr>
            <a:r>
              <a:rPr lang="en-US" dirty="0"/>
              <a:t>Fourth level</a:t>
            </a:r>
          </a:p>
          <a:p>
            <a:pPr marL="2112264" lvl="4" indent="-246888"/>
            <a:r>
              <a:rPr lang="en-US" dirty="0"/>
              <a:t>Fifth level</a:t>
            </a:r>
          </a:p>
        </p:txBody>
      </p:sp>
      <p:sp>
        <p:nvSpPr>
          <p:cNvPr id="5" name="Text Placeholder 6"/>
          <p:cNvSpPr>
            <a:spLocks noGrp="1"/>
          </p:cNvSpPr>
          <p:nvPr>
            <p:ph type="body" sz="quarter" idx="11"/>
          </p:nvPr>
        </p:nvSpPr>
        <p:spPr>
          <a:xfrm>
            <a:off x="457200" y="4778375"/>
            <a:ext cx="11276013" cy="1209675"/>
          </a:xfrm>
          <a:solidFill>
            <a:srgbClr val="009AD7"/>
          </a:solidFill>
        </p:spPr>
        <p:txBody>
          <a:bodyPr lIns="137160" tIns="91440" rIns="91440" bIns="91440" anchor="ctr" anchorCtr="0"/>
          <a:lstStyle>
            <a:lvl1pPr marL="0" indent="0">
              <a:spcBef>
                <a:spcPts val="600"/>
              </a:spcBef>
              <a:buNone/>
              <a:defRPr>
                <a:solidFill>
                  <a:srgbClr val="FFFFFF"/>
                </a:solidFill>
              </a:defRPr>
            </a:lvl1pPr>
          </a:lstStyle>
          <a:p>
            <a:pPr lvl="0"/>
            <a:r>
              <a:rPr lang="en-US"/>
              <a:t>Edit Master text styles</a:t>
            </a:r>
          </a:p>
        </p:txBody>
      </p:sp>
    </p:spTree>
    <p:extLst>
      <p:ext uri="{BB962C8B-B14F-4D97-AF65-F5344CB8AC3E}">
        <p14:creationId xmlns:p14="http://schemas.microsoft.com/office/powerpoint/2010/main" val="81407858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SzPct val="100000"/>
              <a:buChar char="•"/>
            </a:pPr>
            <a:r>
              <a:rPr lang="en-US" dirty="0"/>
              <a:t>Second level</a:t>
            </a:r>
          </a:p>
          <a:p>
            <a:pPr marL="740664" lvl="2" indent="-310896">
              <a:buChar char="–"/>
            </a:pPr>
            <a:r>
              <a:rPr lang="en-US" dirty="0"/>
              <a:t>Third level</a:t>
            </a:r>
          </a:p>
          <a:p>
            <a:pPr marL="1179576" lvl="3" indent="-246888">
              <a:buSzPct val="100000"/>
              <a:buChar char="•"/>
            </a:pPr>
            <a:r>
              <a:rPr lang="en-US" dirty="0"/>
              <a:t>Fourth level</a:t>
            </a:r>
          </a:p>
          <a:p>
            <a:pPr marL="1673352" lvl="4" indent="-246888">
              <a:buChar char="–"/>
            </a:pPr>
            <a:r>
              <a:rPr lang="en-US" dirty="0"/>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SzPct val="100000"/>
              <a:buChar char="•"/>
            </a:pPr>
            <a:r>
              <a:rPr lang="en-US" dirty="0"/>
              <a:t>Second level</a:t>
            </a:r>
          </a:p>
          <a:p>
            <a:pPr marL="740664" lvl="2" indent="-310896">
              <a:buChar char="–"/>
            </a:pPr>
            <a:r>
              <a:rPr lang="en-US" dirty="0"/>
              <a:t>Third level</a:t>
            </a:r>
          </a:p>
          <a:p>
            <a:pPr marL="1179576" lvl="3" indent="-246888">
              <a:buSzPct val="100000"/>
              <a:buChar char="•"/>
            </a:pPr>
            <a:r>
              <a:rPr lang="en-US" dirty="0"/>
              <a:t>Fourth level</a:t>
            </a:r>
          </a:p>
          <a:p>
            <a:pPr marL="1673352" lvl="4" indent="-246888">
              <a:buChar char="–"/>
            </a:pPr>
            <a:r>
              <a:rPr lang="en-US" dirty="0"/>
              <a:t>Fifth level</a:t>
            </a:r>
          </a:p>
        </p:txBody>
      </p:sp>
      <p:sp>
        <p:nvSpPr>
          <p:cNvPr id="8" name="Text Placeholder 11">
            <a:extLst>
              <a:ext uri="{FF2B5EF4-FFF2-40B4-BE49-F238E27FC236}">
                <a16:creationId xmlns:a16="http://schemas.microsoft.com/office/drawing/2014/main" id="{49681552-8EBF-4EC3-B323-EF2A28386B98}"/>
              </a:ext>
            </a:extLst>
          </p:cNvPr>
          <p:cNvSpPr>
            <a:spLocks noGrp="1"/>
          </p:cNvSpPr>
          <p:nvPr>
            <p:ph type="body" sz="quarter" idx="17"/>
          </p:nvPr>
        </p:nvSpPr>
        <p:spPr>
          <a:xfrm>
            <a:off x="8396288"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SzPct val="100000"/>
              <a:buChar char="•"/>
            </a:pPr>
            <a:r>
              <a:rPr lang="en-US" dirty="0"/>
              <a:t>Second level</a:t>
            </a:r>
          </a:p>
          <a:p>
            <a:pPr marL="740664" lvl="2" indent="-310896">
              <a:buChar char="–"/>
            </a:pPr>
            <a:r>
              <a:rPr lang="en-US" dirty="0"/>
              <a:t>Third level</a:t>
            </a:r>
          </a:p>
          <a:p>
            <a:pPr marL="1179576" lvl="3" indent="-246888">
              <a:buSzPct val="100000"/>
              <a:buChar char="•"/>
            </a:pPr>
            <a:r>
              <a:rPr lang="en-US" dirty="0"/>
              <a:t>Fourth level</a:t>
            </a:r>
          </a:p>
          <a:p>
            <a:pPr marL="1673352" lvl="4" indent="-246888">
              <a:buChar char="–"/>
            </a:pPr>
            <a:r>
              <a:rPr lang="en-US" dirty="0"/>
              <a:t>Fifth level</a:t>
            </a:r>
          </a:p>
        </p:txBody>
      </p:sp>
    </p:spTree>
    <p:extLst>
      <p:ext uri="{BB962C8B-B14F-4D97-AF65-F5344CB8AC3E}">
        <p14:creationId xmlns:p14="http://schemas.microsoft.com/office/powerpoint/2010/main" val="57676100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bwMode="invGray">
          <a:xfrm>
            <a:off x="4424193" y="1527175"/>
            <a:ext cx="3336925" cy="4460875"/>
          </a:xfrm>
          <a:solidFill>
            <a:srgbClr val="355578"/>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SzPct val="100000"/>
              <a:buChar char="•"/>
            </a:pPr>
            <a:r>
              <a:rPr lang="en-US" dirty="0"/>
              <a:t>Second level</a:t>
            </a:r>
          </a:p>
          <a:p>
            <a:pPr marL="740664" lvl="2" indent="-310896">
              <a:buChar char="–"/>
            </a:pPr>
            <a:r>
              <a:rPr lang="en-US" dirty="0"/>
              <a:t>Third level</a:t>
            </a:r>
          </a:p>
          <a:p>
            <a:pPr marL="1179576" lvl="3" indent="-246888">
              <a:buSzPct val="100000"/>
              <a:buChar char="•"/>
            </a:pPr>
            <a:r>
              <a:rPr lang="en-US" dirty="0"/>
              <a:t>Fourth level</a:t>
            </a:r>
          </a:p>
          <a:p>
            <a:pPr marL="1673352" lvl="4" indent="-320040">
              <a:buChar char="–"/>
            </a:pPr>
            <a:r>
              <a:rPr lang="en-US" dirty="0"/>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bwMode="invGray">
          <a:xfrm>
            <a:off x="457200" y="1527175"/>
            <a:ext cx="3336925" cy="4460875"/>
          </a:xfrm>
          <a:solidFill>
            <a:srgbClr val="355578"/>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SzPct val="100000"/>
              <a:buChar char="•"/>
            </a:pPr>
            <a:r>
              <a:rPr lang="en-US" dirty="0"/>
              <a:t>Second level</a:t>
            </a:r>
          </a:p>
          <a:p>
            <a:pPr marL="740664" lvl="2" indent="-310896">
              <a:buChar char="–"/>
            </a:pPr>
            <a:r>
              <a:rPr lang="en-US" dirty="0"/>
              <a:t>Third level</a:t>
            </a:r>
          </a:p>
          <a:p>
            <a:pPr marL="1179576" lvl="3" indent="-246888">
              <a:buSzPct val="100000"/>
              <a:buChar char="•"/>
            </a:pPr>
            <a:r>
              <a:rPr lang="en-US" dirty="0"/>
              <a:t>Fourth level</a:t>
            </a:r>
          </a:p>
          <a:p>
            <a:pPr marL="1673352" lvl="4" indent="-320040">
              <a:buChar char="–"/>
            </a:pPr>
            <a:r>
              <a:rPr lang="en-US" dirty="0"/>
              <a:t>Fifth level</a:t>
            </a:r>
          </a:p>
        </p:txBody>
      </p:sp>
      <p:sp>
        <p:nvSpPr>
          <p:cNvPr id="8" name="Text Placeholder 11">
            <a:extLst>
              <a:ext uri="{FF2B5EF4-FFF2-40B4-BE49-F238E27FC236}">
                <a16:creationId xmlns:a16="http://schemas.microsoft.com/office/drawing/2014/main" id="{4386A93C-4A1E-4D7D-8056-21E3069C963B}"/>
              </a:ext>
            </a:extLst>
          </p:cNvPr>
          <p:cNvSpPr>
            <a:spLocks noGrp="1"/>
          </p:cNvSpPr>
          <p:nvPr>
            <p:ph type="body" sz="quarter" idx="17" hasCustomPrompt="1"/>
          </p:nvPr>
        </p:nvSpPr>
        <p:spPr bwMode="invGray">
          <a:xfrm>
            <a:off x="8396288" y="1527175"/>
            <a:ext cx="3336925" cy="4460875"/>
          </a:xfrm>
          <a:solidFill>
            <a:srgbClr val="355578"/>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dirty="0"/>
              <a:t>Edit Master text styles</a:t>
            </a:r>
          </a:p>
          <a:p>
            <a:pPr marL="246888" lvl="1" indent="-246888">
              <a:buClrTx/>
              <a:buSzPct val="100000"/>
              <a:buChar char="•"/>
            </a:pPr>
            <a:r>
              <a:rPr lang="en-US" dirty="0"/>
              <a:t>Second level</a:t>
            </a:r>
          </a:p>
          <a:p>
            <a:pPr marL="740664" lvl="2" indent="-310896">
              <a:buChar char="–"/>
            </a:pPr>
            <a:r>
              <a:rPr lang="en-US" dirty="0"/>
              <a:t>Third level</a:t>
            </a:r>
          </a:p>
          <a:p>
            <a:pPr marL="1179576" lvl="3" indent="-246888">
              <a:buSzPct val="100000"/>
              <a:buChar char="•"/>
            </a:pPr>
            <a:r>
              <a:rPr lang="en-US" dirty="0"/>
              <a:t>Fourth level</a:t>
            </a:r>
          </a:p>
          <a:p>
            <a:pPr marL="1673352" lvl="4" indent="-320040">
              <a:buChar char="–"/>
            </a:pPr>
            <a:r>
              <a:rPr lang="en-US" dirty="0"/>
              <a:t>Fifth level</a:t>
            </a:r>
          </a:p>
        </p:txBody>
      </p:sp>
    </p:spTree>
    <p:extLst>
      <p:ext uri="{BB962C8B-B14F-4D97-AF65-F5344CB8AC3E}">
        <p14:creationId xmlns:p14="http://schemas.microsoft.com/office/powerpoint/2010/main" val="285495067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Cen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5BE603-3E7D-4B30-B71E-D469C05829E1}"/>
              </a:ext>
            </a:extLst>
          </p:cNvPr>
          <p:cNvSpPr>
            <a:spLocks noGrp="1"/>
          </p:cNvSpPr>
          <p:nvPr>
            <p:ph type="title" hasCustomPrompt="1"/>
          </p:nvPr>
        </p:nvSpPr>
        <p:spPr>
          <a:xfrm>
            <a:off x="457200" y="2985802"/>
            <a:ext cx="11276013" cy="443198"/>
          </a:xfrm>
        </p:spPr>
        <p:txBody>
          <a:bodyPr anchor="ctr" anchorCtr="0"/>
          <a:lstStyle>
            <a:lvl1pPr algn="ctr">
              <a:defRPr sz="4000">
                <a:solidFill>
                  <a:schemeClr val="tx2"/>
                </a:solidFill>
              </a:defRPr>
            </a:lvl1pPr>
          </a:lstStyle>
          <a:p>
            <a:r>
              <a:rPr lang="en-US" dirty="0"/>
              <a:t>Title Center Layout</a:t>
            </a:r>
          </a:p>
        </p:txBody>
      </p:sp>
    </p:spTree>
    <p:extLst>
      <p:ext uri="{BB962C8B-B14F-4D97-AF65-F5344CB8AC3E}">
        <p14:creationId xmlns:p14="http://schemas.microsoft.com/office/powerpoint/2010/main" val="236880396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Top w Cent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96C7-DA47-4432-8469-F8EF70ADFA3C}"/>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DF1984C1-A142-A5B3-40FF-9DCEB13526F5}"/>
              </a:ext>
            </a:extLst>
          </p:cNvPr>
          <p:cNvSpPr>
            <a:spLocks noGrp="1"/>
          </p:cNvSpPr>
          <p:nvPr>
            <p:ph type="body" sz="quarter" idx="10"/>
          </p:nvPr>
        </p:nvSpPr>
        <p:spPr>
          <a:xfrm>
            <a:off x="457200" y="3152001"/>
            <a:ext cx="11276013" cy="553998"/>
          </a:xfrm>
        </p:spPr>
        <p:txBody>
          <a:bodyPr anchor="ctr" anchorCtr="0">
            <a:spAutoFit/>
          </a:bodyPr>
          <a:lstStyle>
            <a:lvl1pPr marL="0" indent="0" algn="ctr">
              <a:buFont typeface="Arial" panose="020B0604020202020204" pitchFamily="34" charset="0"/>
              <a:buChar char="​"/>
              <a:defRPr sz="4000">
                <a:solidFill>
                  <a:schemeClr val="tx2"/>
                </a:solidFill>
                <a:latin typeface="+mj-lt"/>
              </a:defRPr>
            </a:lvl1pPr>
            <a:lvl2pPr marL="0" indent="0" algn="ctr">
              <a:buFont typeface="Arial" panose="020B0604020202020204" pitchFamily="34" charset="0"/>
              <a:buChar char="​"/>
              <a:defRPr/>
            </a:lvl2pPr>
            <a:lvl3pPr marL="0" indent="0" algn="ctr">
              <a:buFont typeface="Arial" panose="020B0604020202020204" pitchFamily="34" charset="0"/>
              <a:buChar char="​"/>
              <a:defRPr/>
            </a:lvl3pPr>
            <a:lvl4pPr marL="0" indent="0" algn="ctr">
              <a:buFont typeface="Arial" panose="020B0604020202020204" pitchFamily="34" charset="0"/>
              <a:buChar char="​"/>
              <a:defRPr/>
            </a:lvl4pPr>
            <a:lvl5pPr marL="0" indent="0" algn="ctr">
              <a:buFont typeface="Arial" panose="020B0604020202020204" pitchFamily="34" charset="0"/>
              <a:buChar char="​"/>
              <a:defRPr/>
            </a:lvl5pPr>
          </a:lstStyle>
          <a:p>
            <a:pPr lvl="0"/>
            <a:r>
              <a:rPr lang="en-US" dirty="0"/>
              <a:t>Click to edit Master text styles</a:t>
            </a:r>
          </a:p>
        </p:txBody>
      </p:sp>
    </p:spTree>
    <p:extLst>
      <p:ext uri="{BB962C8B-B14F-4D97-AF65-F5344CB8AC3E}">
        <p14:creationId xmlns:p14="http://schemas.microsoft.com/office/powerpoint/2010/main" val="57680739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ltGray">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id="{73370145-84B9-6A4C-AABF-9DA2C2415A28}"/>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1">
                <a:solidFill>
                  <a:schemeClr val="tx2"/>
                </a:solidFill>
                <a:latin typeface="Arial Black" panose="020B0A04020102020204" pitchFamily="34" charset="0"/>
                <a:ea typeface="+mn-ea"/>
                <a:cs typeface="Arial Black" panose="020B0A04020102020204" pitchFamily="34" charset="0"/>
              </a:defRPr>
            </a:lvl1pPr>
          </a:lstStyle>
          <a:p>
            <a:pPr lvl="0">
              <a:spcBef>
                <a:spcPts val="0"/>
              </a:spcBef>
              <a:buClr>
                <a:schemeClr val="tx1"/>
              </a:buClr>
              <a:buSzPct val="90000"/>
              <a:buFont typeface="Wingdings" panose="05000000000000000000" pitchFamily="2" charset="2"/>
              <a:buNone/>
            </a:pPr>
            <a:r>
              <a:rPr lang="en-US" dirty="0"/>
              <a:t>Divider Slide</a:t>
            </a:r>
            <a:br>
              <a:rPr lang="en-US" dirty="0"/>
            </a:br>
            <a:r>
              <a:rPr lang="en-US" dirty="0"/>
              <a:t>30 Characters</a:t>
            </a:r>
            <a:br>
              <a:rPr lang="en-US" dirty="0"/>
            </a:br>
            <a:r>
              <a:rPr lang="en-US" dirty="0"/>
              <a:t>Lorem Ipsum</a:t>
            </a:r>
          </a:p>
        </p:txBody>
      </p:sp>
      <p:sp>
        <p:nvSpPr>
          <p:cNvPr id="14" name="Rectangle 13">
            <a:extLst>
              <a:ext uri="{FF2B5EF4-FFF2-40B4-BE49-F238E27FC236}">
                <a16:creationId xmlns:a16="http://schemas.microsoft.com/office/drawing/2014/main" id="{D3C73678-BC25-BB4A-A678-83DD136C7174}"/>
              </a:ext>
            </a:extLst>
          </p:cNvPr>
          <p:cNvSpPr/>
          <p:nvPr userDrawn="1"/>
        </p:nvSpPr>
        <p:spPr bwMode="ltGray">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2883270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ivider_Sk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1975805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image" Target="../media/image1.png"/><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3.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image" Target="../media/image2.png"/><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heme" Target="../theme/theme4.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slideLayout" Target="../slideLayouts/slideLayout75.xml"/><Relationship Id="rId3" Type="http://schemas.openxmlformats.org/officeDocument/2006/relationships/slideLayout" Target="../slideLayouts/slideLayout52.xml"/><Relationship Id="rId21" Type="http://schemas.openxmlformats.org/officeDocument/2006/relationships/slideLayout" Target="../slideLayouts/slideLayout70.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33" Type="http://schemas.openxmlformats.org/officeDocument/2006/relationships/image" Target="../media/image7.png"/><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29" Type="http://schemas.openxmlformats.org/officeDocument/2006/relationships/slideLayout" Target="../slideLayouts/slideLayout78.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32" Type="http://schemas.openxmlformats.org/officeDocument/2006/relationships/theme" Target="../theme/theme5.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28" Type="http://schemas.openxmlformats.org/officeDocument/2006/relationships/slideLayout" Target="../slideLayouts/slideLayout77.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31" Type="http://schemas.openxmlformats.org/officeDocument/2006/relationships/slideLayout" Target="../slideLayouts/slideLayout80.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slideLayout" Target="../slideLayouts/slideLayout76.xml"/><Relationship Id="rId3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34" Type="http://schemas.openxmlformats.org/officeDocument/2006/relationships/image" Target="../media/image8.png"/><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33"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slideLayout" Target="../slideLayouts/slideLayout112.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slideLayout" Target="../slideLayouts/slideLayout111.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29" r:id="rId1"/>
    <p:sldLayoutId id="2147483852" r:id="rId2"/>
    <p:sldLayoutId id="2147484014" r:id="rId3"/>
    <p:sldLayoutId id="2147483854" r:id="rId4"/>
    <p:sldLayoutId id="2147483855" r:id="rId5"/>
    <p:sldLayoutId id="2147483856" r:id="rId6"/>
    <p:sldLayoutId id="2147483857" r:id="rId7"/>
    <p:sldLayoutId id="2147483858" r:id="rId8"/>
    <p:sldLayoutId id="2147483859" r:id="rId9"/>
    <p:sldLayoutId id="2147483860" r:id="rId10"/>
    <p:sldLayoutId id="2147483943" r:id="rId11"/>
    <p:sldLayoutId id="2147483944" r:id="rId12"/>
    <p:sldLayoutId id="2147483863" r:id="rId13"/>
    <p:sldLayoutId id="2147483864" r:id="rId14"/>
    <p:sldLayoutId id="2147483867" r:id="rId15"/>
    <p:sldLayoutId id="2147483941" r:id="rId16"/>
    <p:sldLayoutId id="2147483947" r:id="rId17"/>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8EFC24DA-563F-4E0A-8B89-C124930D7DCD}"/>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19" r:id="rId6"/>
    <p:sldLayoutId id="2147483920" r:id="rId7"/>
    <p:sldLayoutId id="2147483921" r:id="rId8"/>
    <p:sldLayoutId id="2147483922" r:id="rId9"/>
    <p:sldLayoutId id="2147483923"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pic>
        <p:nvPicPr>
          <p:cNvPr id="14" name="Gartner Logo"/>
          <p:cNvPicPr>
            <a:picLocks noChangeAspect="1"/>
          </p:cNvPicPr>
          <p:nvPr userDrawn="1"/>
        </p:nvPicPr>
        <p:blipFill>
          <a:blip r:embed="rId33"/>
          <a:srcRect/>
          <a:stretch/>
        </p:blipFill>
        <p:spPr>
          <a:xfrm>
            <a:off x="10452994" y="6241725"/>
            <a:ext cx="1280218" cy="292316"/>
          </a:xfrm>
          <a:prstGeom prst="rect">
            <a:avLst/>
          </a:prstGeom>
        </p:spPr>
      </p:pic>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pyright and Pg Num"/>
          <p:cNvSpPr txBox="1"/>
          <p:nvPr userDrawn="1"/>
        </p:nvSpPr>
        <p:spPr>
          <a:xfrm>
            <a:off x="457201" y="6408509"/>
            <a:ext cx="7181849" cy="138499"/>
          </a:xfrm>
          <a:prstGeom prst="rect">
            <a:avLst/>
          </a:prstGeom>
          <a:noFill/>
        </p:spPr>
        <p:txBody>
          <a:bodyPr wrap="square" lIns="0" tIns="0" rIns="0" bIns="0" rtlCol="0" anchor="b" anchorCtr="0">
            <a:spAutoFit/>
          </a:bodyPr>
          <a:lstStyle/>
          <a:p>
            <a:pPr marL="274320" marR="0" lvl="0" indent="-274320" algn="l" defTabSz="914400" rtl="0" eaLnBrk="1" fontAlgn="auto" latinLnBrk="0" hangingPunct="1">
              <a:lnSpc>
                <a:spcPct val="100000"/>
              </a:lnSpc>
              <a:spcBef>
                <a:spcPts val="0"/>
              </a:spcBef>
              <a:spcAft>
                <a:spcPts val="0"/>
              </a:spcAft>
              <a:buClrTx/>
              <a:buSzTx/>
              <a:buFontTx/>
              <a:buNone/>
              <a:tabLst>
                <a:tab pos="288925" algn="l"/>
              </a:tabLst>
              <a:defRPr/>
            </a:pPr>
            <a:fld id="{1CE9EA8B-DBE7-492B-893F-AD13AC039ED7}" type="slidenum">
              <a:rPr lang="en-US" sz="900" smtClean="0">
                <a:solidFill>
                  <a:srgbClr val="000000"/>
                </a:solidFill>
              </a:rPr>
              <a:pPr marL="274320" marR="0" lvl="0" indent="-274320" algn="l" defTabSz="914400" rtl="0" eaLnBrk="1" fontAlgn="auto" latinLnBrk="0" hangingPunct="1">
                <a:lnSpc>
                  <a:spcPct val="100000"/>
                </a:lnSpc>
                <a:spcBef>
                  <a:spcPts val="0"/>
                </a:spcBef>
                <a:spcAft>
                  <a:spcPts val="0"/>
                </a:spcAft>
                <a:buClrTx/>
                <a:buSzTx/>
                <a:buFontTx/>
                <a:buNone/>
                <a:tabLst>
                  <a:tab pos="288925" algn="l"/>
                </a:tabLst>
                <a:defRPr/>
              </a:pPr>
              <a:t>‹#›</a:t>
            </a:fld>
            <a:r>
              <a:rPr lang="en-US" sz="700" dirty="0">
                <a:solidFill>
                  <a:srgbClr val="6F7878"/>
                </a:solidFill>
              </a:rPr>
              <a:t>	© 2023 Gartner, Inc. and/or its affiliates. All rights reserved. Gartner is a registered trademark of Gartner, Inc. and its affiliates.</a:t>
            </a:r>
          </a:p>
        </p:txBody>
      </p:sp>
    </p:spTree>
    <p:extLst>
      <p:ext uri="{BB962C8B-B14F-4D97-AF65-F5344CB8AC3E}">
        <p14:creationId xmlns:p14="http://schemas.microsoft.com/office/powerpoint/2010/main" val="4055602354"/>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 id="2147483966" r:id="rId18"/>
    <p:sldLayoutId id="2147483967" r:id="rId19"/>
    <p:sldLayoutId id="2147483968" r:id="rId20"/>
    <p:sldLayoutId id="2147483969" r:id="rId21"/>
    <p:sldLayoutId id="2147483970" r:id="rId22"/>
    <p:sldLayoutId id="2147483971" r:id="rId23"/>
    <p:sldLayoutId id="2147483972" r:id="rId24"/>
    <p:sldLayoutId id="2147483973" r:id="rId25"/>
    <p:sldLayoutId id="2147483974" r:id="rId26"/>
    <p:sldLayoutId id="2147483975" r:id="rId27"/>
    <p:sldLayoutId id="2147483976" r:id="rId28"/>
    <p:sldLayoutId id="2147483977" r:id="rId29"/>
    <p:sldLayoutId id="2147483978" r:id="rId30"/>
    <p:sldLayoutId id="2147483979" r:id="rId31"/>
  </p:sldLayoutIdLst>
  <p:hf sldNum="0" hdr="0" ftr="0" dt="0"/>
  <p:txStyles>
    <p:titleStyle>
      <a:lvl1pPr algn="l" defTabSz="914400" rtl="0" eaLnBrk="1" latinLnBrk="0" hangingPunct="1">
        <a:lnSpc>
          <a:spcPct val="90000"/>
        </a:lnSpc>
        <a:spcBef>
          <a:spcPts val="1200"/>
        </a:spcBef>
        <a:spcAft>
          <a:spcPts val="0"/>
        </a:spcAft>
        <a:buNone/>
        <a:defRPr sz="3200" b="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ClrTx/>
        <a:buSzPct val="100000"/>
        <a:buFont typeface="Arial" panose="020B0604020202020204" pitchFamily="34" charset="0"/>
        <a:buChar char="•"/>
        <a:defRPr sz="28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3" pos="288">
          <p15:clr>
            <a:srgbClr val="5ACBF0"/>
          </p15:clr>
        </p15:guide>
        <p15:guide id="4" orient="horz" pos="2160">
          <p15:clr>
            <a:srgbClr val="A4A3A4"/>
          </p15:clr>
        </p15:guide>
        <p15:guide id="5" orient="horz" pos="231">
          <p15:clr>
            <a:srgbClr val="5ACBF0"/>
          </p15:clr>
        </p15:guide>
        <p15:guide id="6" pos="7391">
          <p15:clr>
            <a:srgbClr val="5ACBF0"/>
          </p15:clr>
        </p15:guide>
        <p15:guide id="7" orient="horz" pos="3772">
          <p15:clr>
            <a:srgbClr val="FBAE40"/>
          </p15:clr>
        </p15:guide>
        <p15:guide id="9" orient="horz" pos="4110">
          <p15:clr>
            <a:srgbClr val="5ACBF0"/>
          </p15:clr>
        </p15:guide>
        <p15:guide id="10" orient="horz" pos="537">
          <p15:clr>
            <a:srgbClr val="FDE53C"/>
          </p15:clr>
        </p15:guide>
        <p15:guide id="11" orient="horz" pos="846">
          <p15:clr>
            <a:srgbClr val="FDE53C"/>
          </p15:clr>
        </p15:guide>
        <p15:guide id="12" orient="horz" pos="962">
          <p15:clr>
            <a:srgbClr val="5ACBF0"/>
          </p15:clr>
        </p15:guide>
        <p15:guide id="13" orient="horz" pos="4002">
          <p15:clr>
            <a:srgbClr val="5ACBF0"/>
          </p15:clr>
        </p15:guide>
        <p15:guide id="14" pos="3752">
          <p15:clr>
            <a:srgbClr val="5ACBF0"/>
          </p15:clr>
        </p15:guide>
        <p15:guide id="15" pos="3927">
          <p15:clr>
            <a:srgbClr val="5ACBF0"/>
          </p15:clr>
        </p15:guide>
        <p15:guide id="16" pos="2655">
          <p15:clr>
            <a:srgbClr val="5ACBF0"/>
          </p15:clr>
        </p15:guide>
        <p15:guide id="17" pos="5024">
          <p15:clr>
            <a:srgbClr val="5ACBF0"/>
          </p15:clr>
        </p15:guide>
        <p15:guide id="18" orient="horz" pos="3969">
          <p15:clr>
            <a:srgbClr val="9FCC3B"/>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marL="246888" lvl="0" indent="-246888"/>
            <a:r>
              <a:rPr lang="en-US" dirty="0"/>
              <a:t>Edit Master text styles</a:t>
            </a:r>
          </a:p>
          <a:p>
            <a:pPr marL="740664" lvl="1" indent="-310896">
              <a:buSzPct val="100000"/>
            </a:pPr>
            <a:r>
              <a:rPr lang="en-US" dirty="0"/>
              <a:t>Second level</a:t>
            </a:r>
          </a:p>
          <a:p>
            <a:pPr marL="1179576" lvl="2" indent="-246888"/>
            <a:r>
              <a:rPr lang="en-US" dirty="0"/>
              <a:t>Third level</a:t>
            </a:r>
          </a:p>
          <a:p>
            <a:pPr marL="1673352" lvl="3" indent="-320040">
              <a:buSzPct val="100000"/>
            </a:pPr>
            <a:r>
              <a:rPr lang="en-US" dirty="0"/>
              <a:t>Fourth level</a:t>
            </a:r>
          </a:p>
          <a:p>
            <a:pPr marL="2112264" lvl="4" indent="-246888"/>
            <a:r>
              <a:rPr lang="en-US" dirty="0"/>
              <a:t>Fifth level</a:t>
            </a:r>
          </a:p>
        </p:txBody>
      </p:sp>
      <p:sp>
        <p:nvSpPr>
          <p:cNvPr id="10" name="Copyright and Pg Num"/>
          <p:cNvSpPr txBox="1"/>
          <p:nvPr userDrawn="1"/>
        </p:nvSpPr>
        <p:spPr>
          <a:xfrm>
            <a:off x="457201" y="6408509"/>
            <a:ext cx="7181849" cy="138499"/>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9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BDBDBD"/>
                </a:solidFill>
              </a:rPr>
              <a:t>	© 2023 Gartner, Inc. and/or its affiliates. All rights reserved. Gartner is a registered trademark of Gartner, Inc. and its affiliates.</a:t>
            </a:r>
          </a:p>
        </p:txBody>
      </p:sp>
      <p:pic>
        <p:nvPicPr>
          <p:cNvPr id="6" name="Gartner Logo">
            <a:extLst>
              <a:ext uri="{FF2B5EF4-FFF2-40B4-BE49-F238E27FC236}">
                <a16:creationId xmlns:a16="http://schemas.microsoft.com/office/drawing/2014/main" id="{70D83CAB-033A-4776-AB08-6451D3DAE8B9}"/>
              </a:ext>
            </a:extLst>
          </p:cNvPr>
          <p:cNvPicPr>
            <a:picLocks noChangeAspect="1"/>
          </p:cNvPicPr>
          <p:nvPr userDrawn="1"/>
        </p:nvPicPr>
        <p:blipFill>
          <a:blip r:embed="rId34"/>
          <a:srcRect/>
          <a:stretch/>
        </p:blipFill>
        <p:spPr bwMode="black">
          <a:xfrm>
            <a:off x="10452995" y="6241725"/>
            <a:ext cx="1280216" cy="292315"/>
          </a:xfrm>
          <a:prstGeom prst="rect">
            <a:avLst/>
          </a:prstGeom>
        </p:spPr>
      </p:pic>
    </p:spTree>
    <p:extLst>
      <p:ext uri="{BB962C8B-B14F-4D97-AF65-F5344CB8AC3E}">
        <p14:creationId xmlns:p14="http://schemas.microsoft.com/office/powerpoint/2010/main" val="718705774"/>
      </p:ext>
    </p:extLst>
  </p:cSld>
  <p:clrMap bg1="dk1" tx1="lt1" bg2="dk2" tx2="lt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 id="2147484007" r:id="rId26"/>
    <p:sldLayoutId id="2147484008" r:id="rId27"/>
    <p:sldLayoutId id="2147484009" r:id="rId28"/>
    <p:sldLayoutId id="2147484010" r:id="rId29"/>
    <p:sldLayoutId id="2147484011" r:id="rId30"/>
    <p:sldLayoutId id="2147484012" r:id="rId31"/>
    <p:sldLayoutId id="2147484013" r:id="rId32"/>
  </p:sldLayoutIdLst>
  <p:hf sldNum="0" hdr="0" ftr="0" dt="0"/>
  <p:txStyles>
    <p:titleStyle>
      <a:lvl1pPr algn="l" defTabSz="914400" rtl="0" eaLnBrk="1" latinLnBrk="0" hangingPunct="1">
        <a:lnSpc>
          <a:spcPct val="90000"/>
        </a:lnSpc>
        <a:spcBef>
          <a:spcPts val="1200"/>
        </a:spcBef>
        <a:spcAft>
          <a:spcPts val="0"/>
        </a:spcAft>
        <a:buNone/>
        <a:defRPr sz="3200" b="0" kern="1200">
          <a:solidFill>
            <a:schemeClr val="tx2"/>
          </a:solidFill>
          <a:latin typeface="Arial Black" panose="020B0A04020102020204" pitchFamily="34" charset="0"/>
          <a:ea typeface="+mj-ea"/>
          <a:cs typeface="+mj-cs"/>
        </a:defRPr>
      </a:lvl1pPr>
    </p:titleStyle>
    <p:bodyStyle>
      <a:lvl1pPr marL="274320" indent="-274320" algn="l" defTabSz="914400" rtl="0" eaLnBrk="1" latinLnBrk="0" hangingPunct="1">
        <a:lnSpc>
          <a:spcPct val="90000"/>
        </a:lnSpc>
        <a:spcBef>
          <a:spcPts val="1200"/>
        </a:spcBef>
        <a:spcAft>
          <a:spcPts val="0"/>
        </a:spcAft>
        <a:buClrTx/>
        <a:buSzPct val="100000"/>
        <a:buFont typeface="Arial" panose="020B0604020202020204" pitchFamily="34" charset="0"/>
        <a:buChar char="•"/>
        <a:defRPr lang="en-US" sz="2800" kern="1200" dirty="0">
          <a:solidFill>
            <a:schemeClr val="tx1"/>
          </a:solidFill>
          <a:latin typeface="+mn-lt"/>
          <a:ea typeface="+mn-ea"/>
          <a:cs typeface="+mn-cs"/>
        </a:defRPr>
      </a:lvl1pPr>
      <a:lvl2pPr marL="640080" indent="-274320" algn="l" defTabSz="914400" rtl="0" eaLnBrk="1" latinLnBrk="0" hangingPunct="1">
        <a:lnSpc>
          <a:spcPct val="90000"/>
        </a:lnSpc>
        <a:spcBef>
          <a:spcPts val="1200"/>
        </a:spcBef>
        <a:spcAft>
          <a:spcPts val="0"/>
        </a:spcAft>
        <a:buSzPct val="90000"/>
        <a:buFont typeface="Arial" panose="020B0604020202020204" pitchFamily="34" charset="0"/>
        <a:buChar char="–"/>
        <a:defRPr lang="en-US" sz="2400" kern="1200" dirty="0">
          <a:solidFill>
            <a:schemeClr val="tx1"/>
          </a:solidFill>
          <a:latin typeface="+mn-lt"/>
          <a:ea typeface="+mn-ea"/>
          <a:cs typeface="+mn-cs"/>
        </a:defRPr>
      </a:lvl2pPr>
      <a:lvl3pPr marL="914400" indent="-228600" algn="l" defTabSz="914400" rtl="0" eaLnBrk="1" latinLnBrk="0" hangingPunct="1">
        <a:lnSpc>
          <a:spcPct val="90000"/>
        </a:lnSpc>
        <a:spcBef>
          <a:spcPts val="1200"/>
        </a:spcBef>
        <a:spcAft>
          <a:spcPts val="0"/>
        </a:spcAft>
        <a:buSzPct val="100000"/>
        <a:buFont typeface="Arial" panose="020B0604020202020204" pitchFamily="34" charset="0"/>
        <a:buChar char="•"/>
        <a:defRPr lang="en-US" sz="2400" kern="1200" dirty="0">
          <a:solidFill>
            <a:schemeClr val="tx1"/>
          </a:solidFill>
          <a:latin typeface="+mn-lt"/>
          <a:ea typeface="+mn-ea"/>
          <a:cs typeface="+mn-cs"/>
        </a:defRPr>
      </a:lvl3pPr>
      <a:lvl4pPr marL="1280160" indent="-274320" algn="l" defTabSz="914400" rtl="0" eaLnBrk="1" latinLnBrk="0" hangingPunct="1">
        <a:lnSpc>
          <a:spcPct val="90000"/>
        </a:lnSpc>
        <a:spcBef>
          <a:spcPts val="1200"/>
        </a:spcBef>
        <a:spcAft>
          <a:spcPts val="0"/>
        </a:spcAft>
        <a:buSzPct val="90000"/>
        <a:buFont typeface="Arial" panose="020B0604020202020204" pitchFamily="34" charset="0"/>
        <a:buChar char="–"/>
        <a:defRPr lang="en-US" sz="2400" kern="1200" dirty="0">
          <a:solidFill>
            <a:schemeClr val="tx1"/>
          </a:solidFill>
          <a:latin typeface="+mn-lt"/>
          <a:ea typeface="+mn-ea"/>
          <a:cs typeface="+mn-cs"/>
        </a:defRPr>
      </a:lvl4pPr>
      <a:lvl5pPr marL="1554480" indent="-228600" algn="l" defTabSz="914400" rtl="0" eaLnBrk="1" latinLnBrk="0" hangingPunct="1">
        <a:lnSpc>
          <a:spcPct val="90000"/>
        </a:lnSpc>
        <a:spcBef>
          <a:spcPts val="1200"/>
        </a:spcBef>
        <a:spcAft>
          <a:spcPts val="0"/>
        </a:spcAft>
        <a:buSzPct val="100000"/>
        <a:buFont typeface="Arial" panose="020B0604020202020204" pitchFamily="34" charset="0"/>
        <a:buChar char="•"/>
        <a:defRPr lang="en-US" sz="24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3" pos="288">
          <p15:clr>
            <a:srgbClr val="5ACBF0"/>
          </p15:clr>
        </p15:guide>
        <p15:guide id="4" orient="horz" pos="2160">
          <p15:clr>
            <a:srgbClr val="A4A3A4"/>
          </p15:clr>
        </p15:guide>
        <p15:guide id="5" orient="horz" pos="231">
          <p15:clr>
            <a:srgbClr val="5ACBF0"/>
          </p15:clr>
        </p15:guide>
        <p15:guide id="6" pos="7391">
          <p15:clr>
            <a:srgbClr val="5ACBF0"/>
          </p15:clr>
        </p15:guide>
        <p15:guide id="7" orient="horz" pos="3772">
          <p15:clr>
            <a:srgbClr val="FBAE40"/>
          </p15:clr>
        </p15:guide>
        <p15:guide id="9" orient="horz" pos="4110">
          <p15:clr>
            <a:srgbClr val="5ACBF0"/>
          </p15:clr>
        </p15:guide>
        <p15:guide id="10" orient="horz" pos="537">
          <p15:clr>
            <a:srgbClr val="FDE53C"/>
          </p15:clr>
        </p15:guide>
        <p15:guide id="11" orient="horz" pos="846">
          <p15:clr>
            <a:srgbClr val="FDE53C"/>
          </p15:clr>
        </p15:guide>
        <p15:guide id="12" orient="horz" pos="962">
          <p15:clr>
            <a:srgbClr val="5ACBF0"/>
          </p15:clr>
        </p15:guide>
        <p15:guide id="13" orient="horz" pos="4002">
          <p15:clr>
            <a:srgbClr val="5ACBF0"/>
          </p15:clr>
        </p15:guide>
        <p15:guide id="14" pos="3752">
          <p15:clr>
            <a:srgbClr val="5ACBF0"/>
          </p15:clr>
        </p15:guide>
        <p15:guide id="15" pos="3927">
          <p15:clr>
            <a:srgbClr val="5ACBF0"/>
          </p15:clr>
        </p15:guide>
        <p15:guide id="16" pos="2655">
          <p15:clr>
            <a:srgbClr val="5ACBF0"/>
          </p15:clr>
        </p15:guide>
        <p15:guide id="17" pos="5024">
          <p15:clr>
            <a:srgbClr val="5ACBF0"/>
          </p15:clr>
        </p15:guide>
        <p15:guide id="18" orient="horz" pos="3969">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gartner.com/document/4609499"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gartner.com/document/4585799"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gartner.com/document/4605399"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gartner.com/document/4583099"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gartner.com/document/4585999"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gartner.com/document/4535399"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gartner.com/document/4582499"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gartner.com/document/4648099"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gartner.com/document/4527299"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gartner.com/document/4544899"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www.gartner.com/document/4510699"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gartner.com/document/4782731"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5.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hyperlink" Target="https://www.gartner.com/document/4544799"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gartner.com/document/4545299"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gartner.com/document/4671799"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gartner.com/document/4558699"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gartner.com/document/4595699"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BFE77-83A1-4040-A52B-C8F50683024D}"/>
              </a:ext>
            </a:extLst>
          </p:cNvPr>
          <p:cNvSpPr>
            <a:spLocks noGrp="1"/>
          </p:cNvSpPr>
          <p:nvPr>
            <p:ph type="ctrTitle"/>
          </p:nvPr>
        </p:nvSpPr>
        <p:spPr/>
        <p:txBody>
          <a:bodyPr/>
          <a:lstStyle/>
          <a:p>
            <a:r>
              <a:rPr lang="en-US" dirty="0"/>
              <a:t>AI Opportunity Radar: Template and Examples by Industry</a:t>
            </a:r>
          </a:p>
        </p:txBody>
      </p:sp>
    </p:spTree>
    <p:extLst>
      <p:ext uri="{BB962C8B-B14F-4D97-AF65-F5344CB8AC3E}">
        <p14:creationId xmlns:p14="http://schemas.microsoft.com/office/powerpoint/2010/main" val="2362436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AE21-0ACB-ACDA-D554-06EA70F757F5}"/>
              </a:ext>
            </a:extLst>
          </p:cNvPr>
          <p:cNvSpPr>
            <a:spLocks noGrp="1"/>
          </p:cNvSpPr>
          <p:nvPr>
            <p:ph type="title"/>
          </p:nvPr>
        </p:nvSpPr>
        <p:spPr/>
        <p:txBody>
          <a:bodyPr/>
          <a:lstStyle/>
          <a:p>
            <a:r>
              <a:rPr lang="en-US" sz="2400" dirty="0"/>
              <a:t>AI Opportunity Radar, Investment Services</a:t>
            </a:r>
          </a:p>
        </p:txBody>
      </p:sp>
      <p:sp>
        <p:nvSpPr>
          <p:cNvPr id="3" name="Oval 2">
            <a:extLst>
              <a:ext uri="{FF2B5EF4-FFF2-40B4-BE49-F238E27FC236}">
                <a16:creationId xmlns:a16="http://schemas.microsoft.com/office/drawing/2014/main" id="{7C0962BD-4B3E-8E51-C3FE-65303EE6436B}"/>
              </a:ext>
            </a:extLst>
          </p:cNvPr>
          <p:cNvSpPr/>
          <p:nvPr/>
        </p:nvSpPr>
        <p:spPr>
          <a:xfrm>
            <a:off x="5312078" y="2008748"/>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Oval 3">
            <a:extLst>
              <a:ext uri="{FF2B5EF4-FFF2-40B4-BE49-F238E27FC236}">
                <a16:creationId xmlns:a16="http://schemas.microsoft.com/office/drawing/2014/main" id="{47CC93A4-F228-DDFE-3284-FD342E659B17}"/>
              </a:ext>
            </a:extLst>
          </p:cNvPr>
          <p:cNvSpPr/>
          <p:nvPr/>
        </p:nvSpPr>
        <p:spPr>
          <a:xfrm>
            <a:off x="5847971" y="444866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Oval 4">
            <a:extLst>
              <a:ext uri="{FF2B5EF4-FFF2-40B4-BE49-F238E27FC236}">
                <a16:creationId xmlns:a16="http://schemas.microsoft.com/office/drawing/2014/main" id="{A2A96395-942B-A97B-1F46-D2C132823458}"/>
              </a:ext>
            </a:extLst>
          </p:cNvPr>
          <p:cNvSpPr/>
          <p:nvPr/>
        </p:nvSpPr>
        <p:spPr>
          <a:xfrm>
            <a:off x="6337345" y="266638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Oval 5">
            <a:extLst>
              <a:ext uri="{FF2B5EF4-FFF2-40B4-BE49-F238E27FC236}">
                <a16:creationId xmlns:a16="http://schemas.microsoft.com/office/drawing/2014/main" id="{C97C6485-5F6A-DF09-380A-8D6338DADFCD}"/>
              </a:ext>
            </a:extLst>
          </p:cNvPr>
          <p:cNvSpPr/>
          <p:nvPr/>
        </p:nvSpPr>
        <p:spPr>
          <a:xfrm>
            <a:off x="6286505" y="3743139"/>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a:extLst>
              <a:ext uri="{FF2B5EF4-FFF2-40B4-BE49-F238E27FC236}">
                <a16:creationId xmlns:a16="http://schemas.microsoft.com/office/drawing/2014/main" id="{93D04D81-854D-ED76-069C-7D9E6F0B1501}"/>
              </a:ext>
            </a:extLst>
          </p:cNvPr>
          <p:cNvSpPr txBox="1"/>
          <p:nvPr/>
        </p:nvSpPr>
        <p:spPr>
          <a:xfrm>
            <a:off x="4146813" y="3706696"/>
            <a:ext cx="2099934" cy="276999"/>
          </a:xfrm>
          <a:prstGeom prst="rect">
            <a:avLst/>
          </a:prstGeom>
          <a:noFill/>
        </p:spPr>
        <p:txBody>
          <a:bodyPr wrap="none" lIns="0" tIns="45720" rIns="0" bIns="45720" rtlCol="0" anchor="t">
            <a:spAutoFit/>
          </a:bodyPr>
          <a:lstStyle/>
          <a:p>
            <a:pPr algn="r">
              <a:spcBef>
                <a:spcPts val="600"/>
              </a:spcBef>
            </a:pPr>
            <a:r>
              <a:rPr lang="en-US" sz="1200" dirty="0"/>
              <a:t>Advisor Co-Pilot (Assistant) (2)</a:t>
            </a:r>
          </a:p>
        </p:txBody>
      </p:sp>
      <p:sp>
        <p:nvSpPr>
          <p:cNvPr id="8" name="Oval 7">
            <a:extLst>
              <a:ext uri="{FF2B5EF4-FFF2-40B4-BE49-F238E27FC236}">
                <a16:creationId xmlns:a16="http://schemas.microsoft.com/office/drawing/2014/main" id="{09FA308F-AA6B-D829-1642-24593480ED3B}"/>
              </a:ext>
            </a:extLst>
          </p:cNvPr>
          <p:cNvSpPr/>
          <p:nvPr/>
        </p:nvSpPr>
        <p:spPr>
          <a:xfrm>
            <a:off x="6286505" y="349777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878F1642-38D1-784F-2CE3-7A3CD81F5D6A}"/>
              </a:ext>
            </a:extLst>
          </p:cNvPr>
          <p:cNvSpPr txBox="1"/>
          <p:nvPr/>
        </p:nvSpPr>
        <p:spPr>
          <a:xfrm>
            <a:off x="4244146" y="3461329"/>
            <a:ext cx="2002601" cy="276999"/>
          </a:xfrm>
          <a:prstGeom prst="rect">
            <a:avLst/>
          </a:prstGeom>
          <a:noFill/>
        </p:spPr>
        <p:txBody>
          <a:bodyPr wrap="none" lIns="0" tIns="45720" rIns="0" bIns="45720" rtlCol="0" anchor="t">
            <a:spAutoFit/>
          </a:bodyPr>
          <a:lstStyle/>
          <a:p>
            <a:pPr algn="r">
              <a:spcBef>
                <a:spcPts val="600"/>
              </a:spcBef>
            </a:pPr>
            <a:r>
              <a:rPr lang="en-US" sz="1200" dirty="0"/>
              <a:t>Advisor Workflow Co-Pilot (1)</a:t>
            </a:r>
          </a:p>
        </p:txBody>
      </p:sp>
      <p:sp>
        <p:nvSpPr>
          <p:cNvPr id="10" name="Oval 9">
            <a:extLst>
              <a:ext uri="{FF2B5EF4-FFF2-40B4-BE49-F238E27FC236}">
                <a16:creationId xmlns:a16="http://schemas.microsoft.com/office/drawing/2014/main" id="{B950DD01-3325-27DB-61C6-E1F1A4F28812}"/>
              </a:ext>
            </a:extLst>
          </p:cNvPr>
          <p:cNvSpPr/>
          <p:nvPr/>
        </p:nvSpPr>
        <p:spPr>
          <a:xfrm>
            <a:off x="5217843" y="4250465"/>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a:extLst>
              <a:ext uri="{FF2B5EF4-FFF2-40B4-BE49-F238E27FC236}">
                <a16:creationId xmlns:a16="http://schemas.microsoft.com/office/drawing/2014/main" id="{BC14863C-43DC-0E5B-07F5-5228C3767B7E}"/>
              </a:ext>
            </a:extLst>
          </p:cNvPr>
          <p:cNvSpPr/>
          <p:nvPr/>
        </p:nvSpPr>
        <p:spPr>
          <a:xfrm>
            <a:off x="4777035" y="304264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a:extLst>
              <a:ext uri="{FF2B5EF4-FFF2-40B4-BE49-F238E27FC236}">
                <a16:creationId xmlns:a16="http://schemas.microsoft.com/office/drawing/2014/main" id="{919755B5-B431-4141-E1B1-F7389A770377}"/>
              </a:ext>
            </a:extLst>
          </p:cNvPr>
          <p:cNvSpPr/>
          <p:nvPr/>
        </p:nvSpPr>
        <p:spPr>
          <a:xfrm>
            <a:off x="5887584" y="396117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Oval 12">
            <a:extLst>
              <a:ext uri="{FF2B5EF4-FFF2-40B4-BE49-F238E27FC236}">
                <a16:creationId xmlns:a16="http://schemas.microsoft.com/office/drawing/2014/main" id="{9CCA2CC9-C063-E40F-52BE-D8A18F0AFF37}"/>
              </a:ext>
            </a:extLst>
          </p:cNvPr>
          <p:cNvSpPr/>
          <p:nvPr/>
        </p:nvSpPr>
        <p:spPr>
          <a:xfrm>
            <a:off x="6653482" y="3662196"/>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4097A147-958D-8F1C-CD33-56615F97BBB9}"/>
              </a:ext>
            </a:extLst>
          </p:cNvPr>
          <p:cNvSpPr txBox="1"/>
          <p:nvPr/>
        </p:nvSpPr>
        <p:spPr>
          <a:xfrm>
            <a:off x="6690504" y="2170590"/>
            <a:ext cx="914095" cy="830997"/>
          </a:xfrm>
          <a:prstGeom prst="rect">
            <a:avLst/>
          </a:prstGeom>
          <a:noFill/>
        </p:spPr>
        <p:txBody>
          <a:bodyPr wrap="square" lIns="0" tIns="45720" rIns="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Investor Assistant (Virtual Assistant)</a:t>
            </a:r>
          </a:p>
        </p:txBody>
      </p:sp>
      <p:sp>
        <p:nvSpPr>
          <p:cNvPr id="15" name="TextBox 14">
            <a:extLst>
              <a:ext uri="{FF2B5EF4-FFF2-40B4-BE49-F238E27FC236}">
                <a16:creationId xmlns:a16="http://schemas.microsoft.com/office/drawing/2014/main" id="{AA2CFA77-780D-9E66-718E-EF662B6E3A40}"/>
              </a:ext>
            </a:extLst>
          </p:cNvPr>
          <p:cNvSpPr txBox="1"/>
          <p:nvPr/>
        </p:nvSpPr>
        <p:spPr>
          <a:xfrm>
            <a:off x="5404731" y="1323991"/>
            <a:ext cx="914095" cy="646331"/>
          </a:xfrm>
          <a:prstGeom prst="rect">
            <a:avLst/>
          </a:prstGeom>
          <a:noFill/>
        </p:spPr>
        <p:txBody>
          <a:bodyPr wrap="square" lIns="0" tIns="45720" rIns="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Personalized Investment Strategies</a:t>
            </a:r>
            <a:endParaRPr lang="en-US" sz="1200" dirty="0">
              <a:cs typeface="Arial"/>
            </a:endParaRPr>
          </a:p>
        </p:txBody>
      </p:sp>
      <p:sp>
        <p:nvSpPr>
          <p:cNvPr id="16" name="TextBox 15">
            <a:extLst>
              <a:ext uri="{FF2B5EF4-FFF2-40B4-BE49-F238E27FC236}">
                <a16:creationId xmlns:a16="http://schemas.microsoft.com/office/drawing/2014/main" id="{1E74566A-482B-592C-78AF-668812C21578}"/>
              </a:ext>
            </a:extLst>
          </p:cNvPr>
          <p:cNvSpPr txBox="1"/>
          <p:nvPr/>
        </p:nvSpPr>
        <p:spPr>
          <a:xfrm>
            <a:off x="4331351" y="2250882"/>
            <a:ext cx="914095" cy="830997"/>
          </a:xfrm>
          <a:prstGeom prst="rect">
            <a:avLst/>
          </a:prstGeom>
          <a:noFill/>
        </p:spPr>
        <p:txBody>
          <a:bodyPr wrap="square" lIns="0" tIns="45720" rIns="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Investor Performance Reporting Visualization</a:t>
            </a:r>
          </a:p>
        </p:txBody>
      </p:sp>
      <p:sp>
        <p:nvSpPr>
          <p:cNvPr id="17" name="TextBox 16">
            <a:extLst>
              <a:ext uri="{FF2B5EF4-FFF2-40B4-BE49-F238E27FC236}">
                <a16:creationId xmlns:a16="http://schemas.microsoft.com/office/drawing/2014/main" id="{20F2AB73-AE6B-CF8A-16D6-120A0EF4C4C2}"/>
              </a:ext>
            </a:extLst>
          </p:cNvPr>
          <p:cNvSpPr txBox="1"/>
          <p:nvPr/>
        </p:nvSpPr>
        <p:spPr>
          <a:xfrm>
            <a:off x="4665019" y="4285706"/>
            <a:ext cx="914095" cy="646331"/>
          </a:xfrm>
          <a:prstGeom prst="rect">
            <a:avLst/>
          </a:prstGeom>
          <a:noFill/>
        </p:spPr>
        <p:txBody>
          <a:bodyPr wrap="square" lIns="0" tIns="45720" rIns="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Market Scenario Planner</a:t>
            </a:r>
          </a:p>
        </p:txBody>
      </p:sp>
      <p:sp>
        <p:nvSpPr>
          <p:cNvPr id="18" name="TextBox 17">
            <a:extLst>
              <a:ext uri="{FF2B5EF4-FFF2-40B4-BE49-F238E27FC236}">
                <a16:creationId xmlns:a16="http://schemas.microsoft.com/office/drawing/2014/main" id="{EF24AE2C-EC69-1D19-83D7-B40509CA666C}"/>
              </a:ext>
            </a:extLst>
          </p:cNvPr>
          <p:cNvSpPr txBox="1"/>
          <p:nvPr/>
        </p:nvSpPr>
        <p:spPr>
          <a:xfrm>
            <a:off x="6155370" y="3956768"/>
            <a:ext cx="1363950" cy="461665"/>
          </a:xfrm>
          <a:prstGeom prst="rect">
            <a:avLst/>
          </a:prstGeom>
          <a:noFill/>
        </p:spPr>
        <p:txBody>
          <a:bodyPr wrap="square" lIns="0" tIns="45720" rIns="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Investor Marketing and Promotion</a:t>
            </a:r>
          </a:p>
        </p:txBody>
      </p:sp>
      <p:sp>
        <p:nvSpPr>
          <p:cNvPr id="19" name="TextBox 18">
            <a:extLst>
              <a:ext uri="{FF2B5EF4-FFF2-40B4-BE49-F238E27FC236}">
                <a16:creationId xmlns:a16="http://schemas.microsoft.com/office/drawing/2014/main" id="{DADCB639-00D9-4EF1-BE2F-FB5EACEF6C33}"/>
              </a:ext>
            </a:extLst>
          </p:cNvPr>
          <p:cNvSpPr txBox="1"/>
          <p:nvPr/>
        </p:nvSpPr>
        <p:spPr>
          <a:xfrm>
            <a:off x="6899155" y="3528863"/>
            <a:ext cx="1363950" cy="461665"/>
          </a:xfrm>
          <a:prstGeom prst="rect">
            <a:avLst/>
          </a:prstGeom>
          <a:noFill/>
        </p:spPr>
        <p:txBody>
          <a:bodyPr wrap="square" lIns="0" tIns="45720" rIns="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AI-Managed Portfolios</a:t>
            </a:r>
            <a:endParaRPr lang="en-US" dirty="0"/>
          </a:p>
        </p:txBody>
      </p:sp>
      <p:sp>
        <p:nvSpPr>
          <p:cNvPr id="20" name="TextBox 19">
            <a:extLst>
              <a:ext uri="{FF2B5EF4-FFF2-40B4-BE49-F238E27FC236}">
                <a16:creationId xmlns:a16="http://schemas.microsoft.com/office/drawing/2014/main" id="{F5394A75-B8BC-B6E0-709B-335280EDA492}"/>
              </a:ext>
            </a:extLst>
          </p:cNvPr>
          <p:cNvSpPr txBox="1"/>
          <p:nvPr/>
        </p:nvSpPr>
        <p:spPr>
          <a:xfrm>
            <a:off x="6093752" y="4406040"/>
            <a:ext cx="1363950" cy="461665"/>
          </a:xfrm>
          <a:prstGeom prst="rect">
            <a:avLst/>
          </a:prstGeom>
          <a:noFill/>
        </p:spPr>
        <p:txBody>
          <a:bodyPr wrap="square" lIns="0" tIns="45720" rIns="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Financial Data Retrieval Service</a:t>
            </a:r>
          </a:p>
        </p:txBody>
      </p:sp>
      <p:sp>
        <p:nvSpPr>
          <p:cNvPr id="21" name="TextBox 20">
            <a:extLst>
              <a:ext uri="{FF2B5EF4-FFF2-40B4-BE49-F238E27FC236}">
                <a16:creationId xmlns:a16="http://schemas.microsoft.com/office/drawing/2014/main" id="{BA23F477-1C8C-BB0C-7AF2-F40A5817F7C5}"/>
              </a:ext>
            </a:extLst>
          </p:cNvPr>
          <p:cNvSpPr txBox="1"/>
          <p:nvPr/>
        </p:nvSpPr>
        <p:spPr>
          <a:xfrm>
            <a:off x="457200" y="5818577"/>
            <a:ext cx="2943811" cy="461665"/>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spcBef>
                <a:spcPts val="600"/>
              </a:spcBef>
            </a:pPr>
            <a:r>
              <a:rPr lang="en-US" sz="1200" dirty="0">
                <a:cs typeface="Arial"/>
              </a:rPr>
              <a:t>Source: </a:t>
            </a:r>
            <a:r>
              <a:rPr lang="en-US" sz="1200" dirty="0">
                <a:cs typeface="Arial"/>
                <a:hlinkClick r:id="rId3"/>
              </a:rPr>
              <a:t>Use-Case Prism: Generative </a:t>
            </a:r>
            <a:r>
              <a:rPr lang="en-US" sz="1200" dirty="0">
                <a:ea typeface="+mn-lt"/>
                <a:cs typeface="+mn-lt"/>
                <a:hlinkClick r:id="rId3"/>
              </a:rPr>
              <a:t>AI </a:t>
            </a:r>
            <a:r>
              <a:rPr lang="en-US" sz="1200" dirty="0">
                <a:cs typeface="Arial"/>
                <a:hlinkClick r:id="rId3"/>
              </a:rPr>
              <a:t>for Investment Services</a:t>
            </a:r>
            <a:endParaRPr lang="en-US" dirty="0">
              <a:cs typeface="Arial"/>
            </a:endParaRPr>
          </a:p>
        </p:txBody>
      </p:sp>
    </p:spTree>
    <p:extLst>
      <p:ext uri="{BB962C8B-B14F-4D97-AF65-F5344CB8AC3E}">
        <p14:creationId xmlns:p14="http://schemas.microsoft.com/office/powerpoint/2010/main" val="2905982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2CAC9-6F12-42EE-538A-42D355B09829}"/>
              </a:ext>
            </a:extLst>
          </p:cNvPr>
          <p:cNvSpPr>
            <a:spLocks noGrp="1"/>
          </p:cNvSpPr>
          <p:nvPr>
            <p:ph type="title"/>
          </p:nvPr>
        </p:nvSpPr>
        <p:spPr/>
        <p:txBody>
          <a:bodyPr/>
          <a:lstStyle/>
          <a:p>
            <a:r>
              <a:rPr lang="en-US" sz="2400" dirty="0"/>
              <a:t>AI Opportunity Radar, Government Contact Centers</a:t>
            </a:r>
          </a:p>
        </p:txBody>
      </p:sp>
      <p:sp>
        <p:nvSpPr>
          <p:cNvPr id="3" name="Oval 2">
            <a:extLst>
              <a:ext uri="{FF2B5EF4-FFF2-40B4-BE49-F238E27FC236}">
                <a16:creationId xmlns:a16="http://schemas.microsoft.com/office/drawing/2014/main" id="{E3523C7B-C99E-1777-06EC-DFA11160FE5F}"/>
              </a:ext>
            </a:extLst>
          </p:cNvPr>
          <p:cNvSpPr/>
          <p:nvPr/>
        </p:nvSpPr>
        <p:spPr>
          <a:xfrm>
            <a:off x="5113556" y="3866149"/>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a:extLst>
              <a:ext uri="{FF2B5EF4-FFF2-40B4-BE49-F238E27FC236}">
                <a16:creationId xmlns:a16="http://schemas.microsoft.com/office/drawing/2014/main" id="{C993D1FC-C883-4386-3650-F777557EA22E}"/>
              </a:ext>
            </a:extLst>
          </p:cNvPr>
          <p:cNvSpPr txBox="1"/>
          <p:nvPr/>
        </p:nvSpPr>
        <p:spPr>
          <a:xfrm>
            <a:off x="4852279" y="4166644"/>
            <a:ext cx="959330" cy="646331"/>
          </a:xfrm>
          <a:prstGeom prst="rect">
            <a:avLst/>
          </a:prstGeom>
          <a:noFill/>
        </p:spPr>
        <p:txBody>
          <a:bodyPr wrap="square" lIns="0" rIns="0" rtlCol="0">
            <a:spAutoFit/>
          </a:bodyPr>
          <a:lstStyle/>
          <a:p>
            <a:pPr>
              <a:spcBef>
                <a:spcPts val="600"/>
              </a:spcBef>
            </a:pPr>
            <a:r>
              <a:rPr lang="en-US" sz="1200" dirty="0"/>
              <a:t>Contact Center Staff Onboarding </a:t>
            </a:r>
          </a:p>
        </p:txBody>
      </p:sp>
      <p:sp>
        <p:nvSpPr>
          <p:cNvPr id="5" name="Oval 4">
            <a:extLst>
              <a:ext uri="{FF2B5EF4-FFF2-40B4-BE49-F238E27FC236}">
                <a16:creationId xmlns:a16="http://schemas.microsoft.com/office/drawing/2014/main" id="{D829EA62-0120-FD57-6FF1-BFD8256F0DBF}"/>
              </a:ext>
            </a:extLst>
          </p:cNvPr>
          <p:cNvSpPr/>
          <p:nvPr/>
        </p:nvSpPr>
        <p:spPr>
          <a:xfrm>
            <a:off x="4462276" y="3760197"/>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E5BB606C-869D-D797-D4C8-6512847C8C57}"/>
              </a:ext>
            </a:extLst>
          </p:cNvPr>
          <p:cNvSpPr txBox="1"/>
          <p:nvPr/>
        </p:nvSpPr>
        <p:spPr>
          <a:xfrm>
            <a:off x="4153631" y="3958636"/>
            <a:ext cx="959330" cy="646331"/>
          </a:xfrm>
          <a:prstGeom prst="rect">
            <a:avLst/>
          </a:prstGeom>
          <a:noFill/>
        </p:spPr>
        <p:txBody>
          <a:bodyPr wrap="square" lIns="0" rIns="0" rtlCol="0">
            <a:spAutoFit/>
          </a:bodyPr>
          <a:lstStyle/>
          <a:p>
            <a:pPr>
              <a:spcBef>
                <a:spcPts val="600"/>
              </a:spcBef>
            </a:pPr>
            <a:r>
              <a:rPr lang="en-US" sz="1200" dirty="0"/>
              <a:t>Legislation Virtual Assistant </a:t>
            </a:r>
          </a:p>
        </p:txBody>
      </p:sp>
      <p:sp>
        <p:nvSpPr>
          <p:cNvPr id="7" name="Oval 6">
            <a:extLst>
              <a:ext uri="{FF2B5EF4-FFF2-40B4-BE49-F238E27FC236}">
                <a16:creationId xmlns:a16="http://schemas.microsoft.com/office/drawing/2014/main" id="{C29E39B9-C2A7-670A-3B73-E78F227D13B2}"/>
              </a:ext>
            </a:extLst>
          </p:cNvPr>
          <p:cNvSpPr/>
          <p:nvPr/>
        </p:nvSpPr>
        <p:spPr>
          <a:xfrm>
            <a:off x="5697741" y="392821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a:extLst>
              <a:ext uri="{FF2B5EF4-FFF2-40B4-BE49-F238E27FC236}">
                <a16:creationId xmlns:a16="http://schemas.microsoft.com/office/drawing/2014/main" id="{3586C369-B608-D7B5-8778-1478CCF89F1C}"/>
              </a:ext>
            </a:extLst>
          </p:cNvPr>
          <p:cNvSpPr txBox="1"/>
          <p:nvPr/>
        </p:nvSpPr>
        <p:spPr>
          <a:xfrm>
            <a:off x="5704600" y="3466546"/>
            <a:ext cx="699538" cy="461665"/>
          </a:xfrm>
          <a:prstGeom prst="rect">
            <a:avLst/>
          </a:prstGeom>
          <a:noFill/>
        </p:spPr>
        <p:txBody>
          <a:bodyPr wrap="square" lIns="0" rIns="0" rtlCol="0">
            <a:spAutoFit/>
          </a:bodyPr>
          <a:lstStyle/>
          <a:p>
            <a:pPr>
              <a:spcBef>
                <a:spcPts val="600"/>
              </a:spcBef>
            </a:pPr>
            <a:r>
              <a:rPr lang="en-US" sz="1200" dirty="0"/>
              <a:t>File Noting</a:t>
            </a:r>
          </a:p>
        </p:txBody>
      </p:sp>
      <p:cxnSp>
        <p:nvCxnSpPr>
          <p:cNvPr id="9" name="Straight Connector 8">
            <a:extLst>
              <a:ext uri="{FF2B5EF4-FFF2-40B4-BE49-F238E27FC236}">
                <a16:creationId xmlns:a16="http://schemas.microsoft.com/office/drawing/2014/main" id="{9034549B-C543-267C-A8E7-427C7B6C1EEE}"/>
              </a:ext>
            </a:extLst>
          </p:cNvPr>
          <p:cNvCxnSpPr>
            <a:cxnSpLocks/>
            <a:stCxn id="3" idx="4"/>
          </p:cNvCxnSpPr>
          <p:nvPr/>
        </p:nvCxnSpPr>
        <p:spPr>
          <a:xfrm>
            <a:off x="5212948" y="4064932"/>
            <a:ext cx="0" cy="147968"/>
          </a:xfrm>
          <a:prstGeom prst="line">
            <a:avLst/>
          </a:prstGeom>
          <a:noFill/>
          <a:ln w="12700" cap="flat" cmpd="sng">
            <a:solidFill>
              <a:srgbClr val="6F7878"/>
            </a:solidFill>
            <a:prstDash val="solid"/>
            <a:round/>
            <a:headEnd type="none" w="lg" len="med"/>
            <a:tailEnd type="none" w="lg" len="med"/>
          </a:ln>
        </p:spPr>
      </p:cxnSp>
      <p:sp>
        <p:nvSpPr>
          <p:cNvPr id="11" name="Oval 10">
            <a:extLst>
              <a:ext uri="{FF2B5EF4-FFF2-40B4-BE49-F238E27FC236}">
                <a16:creationId xmlns:a16="http://schemas.microsoft.com/office/drawing/2014/main" id="{62A1B75D-9D13-0A16-AF0E-BD566AF03397}"/>
              </a:ext>
            </a:extLst>
          </p:cNvPr>
          <p:cNvSpPr/>
          <p:nvPr/>
        </p:nvSpPr>
        <p:spPr>
          <a:xfrm>
            <a:off x="5560352" y="2413367"/>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extBox 11">
            <a:extLst>
              <a:ext uri="{FF2B5EF4-FFF2-40B4-BE49-F238E27FC236}">
                <a16:creationId xmlns:a16="http://schemas.microsoft.com/office/drawing/2014/main" id="{98A5BABE-4705-CBF6-B0AC-1C1B7EB56E8D}"/>
              </a:ext>
            </a:extLst>
          </p:cNvPr>
          <p:cNvSpPr txBox="1"/>
          <p:nvPr/>
        </p:nvSpPr>
        <p:spPr>
          <a:xfrm>
            <a:off x="4415238" y="2106471"/>
            <a:ext cx="1098989" cy="461665"/>
          </a:xfrm>
          <a:prstGeom prst="rect">
            <a:avLst/>
          </a:prstGeom>
          <a:noFill/>
        </p:spPr>
        <p:txBody>
          <a:bodyPr wrap="square" lIns="0" rIns="0" rtlCol="0">
            <a:spAutoFit/>
          </a:bodyPr>
          <a:lstStyle/>
          <a:p>
            <a:pPr algn="r">
              <a:spcBef>
                <a:spcPts val="600"/>
              </a:spcBef>
            </a:pPr>
            <a:r>
              <a:rPr lang="en-US" sz="1200" dirty="0"/>
              <a:t>Contact Center Chatbot</a:t>
            </a:r>
          </a:p>
        </p:txBody>
      </p:sp>
      <p:sp>
        <p:nvSpPr>
          <p:cNvPr id="13" name="Oval 12">
            <a:extLst>
              <a:ext uri="{FF2B5EF4-FFF2-40B4-BE49-F238E27FC236}">
                <a16:creationId xmlns:a16="http://schemas.microsoft.com/office/drawing/2014/main" id="{76D6182D-44A9-24B3-68FE-B6DDB642D60A}"/>
              </a:ext>
            </a:extLst>
          </p:cNvPr>
          <p:cNvSpPr/>
          <p:nvPr/>
        </p:nvSpPr>
        <p:spPr>
          <a:xfrm>
            <a:off x="7606211" y="395345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991ABE39-5F51-DE83-1139-0F01624A3CF9}"/>
              </a:ext>
            </a:extLst>
          </p:cNvPr>
          <p:cNvSpPr txBox="1"/>
          <p:nvPr/>
        </p:nvSpPr>
        <p:spPr>
          <a:xfrm>
            <a:off x="6411851" y="4064932"/>
            <a:ext cx="1220349" cy="461665"/>
          </a:xfrm>
          <a:prstGeom prst="rect">
            <a:avLst/>
          </a:prstGeom>
          <a:noFill/>
        </p:spPr>
        <p:txBody>
          <a:bodyPr wrap="square" lIns="0" rIns="0" rtlCol="0">
            <a:spAutoFit/>
          </a:bodyPr>
          <a:lstStyle/>
          <a:p>
            <a:pPr algn="r">
              <a:spcBef>
                <a:spcPts val="600"/>
              </a:spcBef>
            </a:pPr>
            <a:r>
              <a:rPr lang="en-US" sz="1200" dirty="0"/>
              <a:t>Contact Center Change Modeling</a:t>
            </a:r>
          </a:p>
        </p:txBody>
      </p:sp>
      <p:sp>
        <p:nvSpPr>
          <p:cNvPr id="15" name="TextBox 14">
            <a:extLst>
              <a:ext uri="{FF2B5EF4-FFF2-40B4-BE49-F238E27FC236}">
                <a16:creationId xmlns:a16="http://schemas.microsoft.com/office/drawing/2014/main" id="{69FD8FBA-07C5-9B10-9124-938DA31626CB}"/>
              </a:ext>
            </a:extLst>
          </p:cNvPr>
          <p:cNvSpPr txBox="1"/>
          <p:nvPr/>
        </p:nvSpPr>
        <p:spPr>
          <a:xfrm>
            <a:off x="460962" y="5745132"/>
            <a:ext cx="2943811" cy="461665"/>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spcBef>
                <a:spcPts val="600"/>
              </a:spcBef>
            </a:pPr>
            <a:r>
              <a:rPr lang="en-US" sz="1200" dirty="0">
                <a:cs typeface="Arial"/>
              </a:rPr>
              <a:t>Source: </a:t>
            </a:r>
            <a:r>
              <a:rPr lang="en-US" sz="1200" dirty="0">
                <a:cs typeface="Arial"/>
                <a:hlinkClick r:id="rId3"/>
              </a:rPr>
              <a:t>Use-Case Prism: Generative </a:t>
            </a:r>
            <a:r>
              <a:rPr lang="en-US" sz="1200" dirty="0">
                <a:ea typeface="+mn-lt"/>
                <a:cs typeface="+mn-lt"/>
                <a:hlinkClick r:id="rId3"/>
              </a:rPr>
              <a:t>AI </a:t>
            </a:r>
            <a:r>
              <a:rPr lang="en-US" sz="1200" dirty="0">
                <a:cs typeface="Arial"/>
                <a:hlinkClick r:id="rId3"/>
              </a:rPr>
              <a:t>for Government Contact Centers</a:t>
            </a:r>
            <a:endParaRPr lang="en-US" dirty="0">
              <a:cs typeface="Arial"/>
            </a:endParaRPr>
          </a:p>
        </p:txBody>
      </p:sp>
    </p:spTree>
    <p:extLst>
      <p:ext uri="{BB962C8B-B14F-4D97-AF65-F5344CB8AC3E}">
        <p14:creationId xmlns:p14="http://schemas.microsoft.com/office/powerpoint/2010/main" val="22695135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1A4F-56B6-60CA-0A54-A77FFE859E53}"/>
              </a:ext>
            </a:extLst>
          </p:cNvPr>
          <p:cNvSpPr>
            <a:spLocks noGrp="1"/>
          </p:cNvSpPr>
          <p:nvPr>
            <p:ph type="title"/>
          </p:nvPr>
        </p:nvSpPr>
        <p:spPr/>
        <p:txBody>
          <a:bodyPr/>
          <a:lstStyle/>
          <a:p>
            <a:r>
              <a:rPr lang="en-US" sz="2400" dirty="0"/>
              <a:t>AI Opportunity Radar, Government — Human Services</a:t>
            </a:r>
          </a:p>
        </p:txBody>
      </p:sp>
      <p:sp>
        <p:nvSpPr>
          <p:cNvPr id="3" name="Oval 2">
            <a:extLst>
              <a:ext uri="{FF2B5EF4-FFF2-40B4-BE49-F238E27FC236}">
                <a16:creationId xmlns:a16="http://schemas.microsoft.com/office/drawing/2014/main" id="{47D475A3-BBC5-EB60-162E-E81B4CE6F444}"/>
              </a:ext>
            </a:extLst>
          </p:cNvPr>
          <p:cNvSpPr/>
          <p:nvPr/>
        </p:nvSpPr>
        <p:spPr>
          <a:xfrm>
            <a:off x="5050790" y="4619878"/>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Oval 3">
            <a:extLst>
              <a:ext uri="{FF2B5EF4-FFF2-40B4-BE49-F238E27FC236}">
                <a16:creationId xmlns:a16="http://schemas.microsoft.com/office/drawing/2014/main" id="{71C0E155-5C1D-9B14-84A0-F37A9A8EE4E5}"/>
              </a:ext>
            </a:extLst>
          </p:cNvPr>
          <p:cNvSpPr/>
          <p:nvPr/>
        </p:nvSpPr>
        <p:spPr>
          <a:xfrm>
            <a:off x="5904855" y="281509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Oval 4">
            <a:extLst>
              <a:ext uri="{FF2B5EF4-FFF2-40B4-BE49-F238E27FC236}">
                <a16:creationId xmlns:a16="http://schemas.microsoft.com/office/drawing/2014/main" id="{32574824-66D1-78BE-E222-5DC9B226E1CD}"/>
              </a:ext>
            </a:extLst>
          </p:cNvPr>
          <p:cNvSpPr/>
          <p:nvPr/>
        </p:nvSpPr>
        <p:spPr>
          <a:xfrm>
            <a:off x="5711742" y="354128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A5455BE9-9BB9-1CA7-9F93-502257721024}"/>
              </a:ext>
            </a:extLst>
          </p:cNvPr>
          <p:cNvSpPr txBox="1"/>
          <p:nvPr/>
        </p:nvSpPr>
        <p:spPr>
          <a:xfrm>
            <a:off x="5653033" y="3077834"/>
            <a:ext cx="838371" cy="276999"/>
          </a:xfrm>
          <a:prstGeom prst="rect">
            <a:avLst/>
          </a:prstGeom>
          <a:noFill/>
        </p:spPr>
        <p:txBody>
          <a:bodyPr wrap="none" lIns="0" tIns="45720" rIns="0" bIns="45720" rtlCol="0" anchor="t">
            <a:spAutoFit/>
          </a:bodyPr>
          <a:lstStyle/>
          <a:p>
            <a:pPr algn="r">
              <a:spcBef>
                <a:spcPts val="600"/>
              </a:spcBef>
            </a:pPr>
            <a:r>
              <a:rPr lang="en-US" sz="1200" dirty="0">
                <a:cs typeface="Arial"/>
              </a:rPr>
              <a:t>FOI Support</a:t>
            </a:r>
            <a:endParaRPr lang="en-US" dirty="0"/>
          </a:p>
        </p:txBody>
      </p:sp>
      <p:sp>
        <p:nvSpPr>
          <p:cNvPr id="7" name="Oval 6">
            <a:extLst>
              <a:ext uri="{FF2B5EF4-FFF2-40B4-BE49-F238E27FC236}">
                <a16:creationId xmlns:a16="http://schemas.microsoft.com/office/drawing/2014/main" id="{E06D010F-A968-296C-37DB-C0CB80139718}"/>
              </a:ext>
            </a:extLst>
          </p:cNvPr>
          <p:cNvSpPr/>
          <p:nvPr/>
        </p:nvSpPr>
        <p:spPr>
          <a:xfrm>
            <a:off x="5712778" y="4192124"/>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A12C6567-4B74-B5B9-6C78-85CABC8C925F}"/>
              </a:ext>
            </a:extLst>
          </p:cNvPr>
          <p:cNvSpPr/>
          <p:nvPr/>
        </p:nvSpPr>
        <p:spPr>
          <a:xfrm>
            <a:off x="5369790" y="483255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3E1B834F-330B-5F49-6BC4-7B316B81D609}"/>
              </a:ext>
            </a:extLst>
          </p:cNvPr>
          <p:cNvSpPr txBox="1"/>
          <p:nvPr/>
        </p:nvSpPr>
        <p:spPr>
          <a:xfrm>
            <a:off x="5615995" y="4796982"/>
            <a:ext cx="1629757" cy="461665"/>
          </a:xfrm>
          <a:prstGeom prst="rect">
            <a:avLst/>
          </a:prstGeom>
          <a:noFill/>
        </p:spPr>
        <p:txBody>
          <a:bodyPr wrap="square" lIns="0" tIns="45720" rIns="0" bIns="45720" rtlCol="0" anchor="t">
            <a:spAutoFit/>
          </a:bodyPr>
          <a:lstStyle/>
          <a:p>
            <a:pPr>
              <a:spcBef>
                <a:spcPts val="600"/>
              </a:spcBef>
            </a:pPr>
            <a:r>
              <a:rPr lang="en-US" sz="1200" dirty="0">
                <a:cs typeface="Arial"/>
              </a:rPr>
              <a:t>Integrated View of a Recipient</a:t>
            </a:r>
            <a:endParaRPr lang="en-US" dirty="0"/>
          </a:p>
        </p:txBody>
      </p:sp>
      <p:sp>
        <p:nvSpPr>
          <p:cNvPr id="10" name="Oval 9">
            <a:extLst>
              <a:ext uri="{FF2B5EF4-FFF2-40B4-BE49-F238E27FC236}">
                <a16:creationId xmlns:a16="http://schemas.microsoft.com/office/drawing/2014/main" id="{8D560A7F-AFB6-EDB2-9B9A-0014DACA1246}"/>
              </a:ext>
            </a:extLst>
          </p:cNvPr>
          <p:cNvSpPr/>
          <p:nvPr/>
        </p:nvSpPr>
        <p:spPr>
          <a:xfrm>
            <a:off x="5116862" y="368215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a:extLst>
              <a:ext uri="{FF2B5EF4-FFF2-40B4-BE49-F238E27FC236}">
                <a16:creationId xmlns:a16="http://schemas.microsoft.com/office/drawing/2014/main" id="{B3C72B84-38A8-008F-36CA-1FA91FC5D2AC}"/>
              </a:ext>
            </a:extLst>
          </p:cNvPr>
          <p:cNvSpPr/>
          <p:nvPr/>
        </p:nvSpPr>
        <p:spPr>
          <a:xfrm>
            <a:off x="5766610" y="2267813"/>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a:extLst>
              <a:ext uri="{FF2B5EF4-FFF2-40B4-BE49-F238E27FC236}">
                <a16:creationId xmlns:a16="http://schemas.microsoft.com/office/drawing/2014/main" id="{94C7DE1E-F6EE-DEE8-9BDC-17EADA086CB6}"/>
              </a:ext>
            </a:extLst>
          </p:cNvPr>
          <p:cNvSpPr/>
          <p:nvPr/>
        </p:nvSpPr>
        <p:spPr>
          <a:xfrm>
            <a:off x="5754434" y="3859683"/>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Oval 12">
            <a:extLst>
              <a:ext uri="{FF2B5EF4-FFF2-40B4-BE49-F238E27FC236}">
                <a16:creationId xmlns:a16="http://schemas.microsoft.com/office/drawing/2014/main" id="{62A731EE-4785-FB1D-7016-4422F4E8D40C}"/>
              </a:ext>
            </a:extLst>
          </p:cNvPr>
          <p:cNvSpPr/>
          <p:nvPr/>
        </p:nvSpPr>
        <p:spPr>
          <a:xfrm>
            <a:off x="5652274" y="1623483"/>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Oval 13">
            <a:extLst>
              <a:ext uri="{FF2B5EF4-FFF2-40B4-BE49-F238E27FC236}">
                <a16:creationId xmlns:a16="http://schemas.microsoft.com/office/drawing/2014/main" id="{205D7595-3DC2-AF33-3FFC-3B6F1930B0B5}"/>
              </a:ext>
            </a:extLst>
          </p:cNvPr>
          <p:cNvSpPr/>
          <p:nvPr/>
        </p:nvSpPr>
        <p:spPr>
          <a:xfrm>
            <a:off x="5401202" y="4380256"/>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a:extLst>
              <a:ext uri="{FF2B5EF4-FFF2-40B4-BE49-F238E27FC236}">
                <a16:creationId xmlns:a16="http://schemas.microsoft.com/office/drawing/2014/main" id="{C8F00C9C-D110-729B-B409-807D5BFB9B13}"/>
              </a:ext>
            </a:extLst>
          </p:cNvPr>
          <p:cNvSpPr txBox="1"/>
          <p:nvPr/>
        </p:nvSpPr>
        <p:spPr>
          <a:xfrm>
            <a:off x="5564933" y="4491716"/>
            <a:ext cx="1923604" cy="276999"/>
          </a:xfrm>
          <a:prstGeom prst="rect">
            <a:avLst/>
          </a:prstGeom>
          <a:noFill/>
        </p:spPr>
        <p:txBody>
          <a:bodyPr wrap="none" lIns="0" tIns="45720" rIns="0" bIns="45720" rtlCol="0" anchor="t">
            <a:spAutoFit/>
          </a:bodyPr>
          <a:lstStyle/>
          <a:p>
            <a:pPr algn="r">
              <a:spcBef>
                <a:spcPts val="600"/>
              </a:spcBef>
            </a:pPr>
            <a:r>
              <a:rPr lang="en-US" sz="1200" dirty="0"/>
              <a:t>Natural Language Reporting</a:t>
            </a:r>
            <a:endParaRPr lang="en-US" sz="1200" dirty="0">
              <a:cs typeface="Arial"/>
            </a:endParaRPr>
          </a:p>
        </p:txBody>
      </p:sp>
      <p:sp>
        <p:nvSpPr>
          <p:cNvPr id="16" name="Oval 15">
            <a:extLst>
              <a:ext uri="{FF2B5EF4-FFF2-40B4-BE49-F238E27FC236}">
                <a16:creationId xmlns:a16="http://schemas.microsoft.com/office/drawing/2014/main" id="{03426926-E60A-D95E-8BC1-DF5AAB7E9A45}"/>
              </a:ext>
            </a:extLst>
          </p:cNvPr>
          <p:cNvSpPr/>
          <p:nvPr/>
        </p:nvSpPr>
        <p:spPr>
          <a:xfrm>
            <a:off x="4786350" y="3502517"/>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Oval 16">
            <a:extLst>
              <a:ext uri="{FF2B5EF4-FFF2-40B4-BE49-F238E27FC236}">
                <a16:creationId xmlns:a16="http://schemas.microsoft.com/office/drawing/2014/main" id="{3981C3BB-DCEC-AA90-631D-6E7373990469}"/>
              </a:ext>
            </a:extLst>
          </p:cNvPr>
          <p:cNvSpPr/>
          <p:nvPr/>
        </p:nvSpPr>
        <p:spPr>
          <a:xfrm>
            <a:off x="5894261" y="3689139"/>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TextBox 17">
            <a:extLst>
              <a:ext uri="{FF2B5EF4-FFF2-40B4-BE49-F238E27FC236}">
                <a16:creationId xmlns:a16="http://schemas.microsoft.com/office/drawing/2014/main" id="{1960D868-E391-90D2-B894-8A7185445C50}"/>
              </a:ext>
            </a:extLst>
          </p:cNvPr>
          <p:cNvSpPr txBox="1"/>
          <p:nvPr/>
        </p:nvSpPr>
        <p:spPr>
          <a:xfrm>
            <a:off x="6199722" y="3514986"/>
            <a:ext cx="1288815" cy="276999"/>
          </a:xfrm>
          <a:prstGeom prst="rect">
            <a:avLst/>
          </a:prstGeom>
          <a:noFill/>
        </p:spPr>
        <p:txBody>
          <a:bodyPr wrap="none" lIns="0" tIns="45720" rIns="0" bIns="45720" rtlCol="0" anchor="t">
            <a:spAutoFit/>
          </a:bodyPr>
          <a:lstStyle/>
          <a:p>
            <a:pPr algn="r">
              <a:spcBef>
                <a:spcPts val="600"/>
              </a:spcBef>
            </a:pPr>
            <a:r>
              <a:rPr lang="en-US" sz="1200" dirty="0"/>
              <a:t>Synthetic Incidents</a:t>
            </a:r>
            <a:endParaRPr lang="en-US" dirty="0"/>
          </a:p>
        </p:txBody>
      </p:sp>
      <p:sp>
        <p:nvSpPr>
          <p:cNvPr id="19" name="TextBox 18">
            <a:extLst>
              <a:ext uri="{FF2B5EF4-FFF2-40B4-BE49-F238E27FC236}">
                <a16:creationId xmlns:a16="http://schemas.microsoft.com/office/drawing/2014/main" id="{72D55AC0-42FE-6AB3-447A-0696F17E2655}"/>
              </a:ext>
            </a:extLst>
          </p:cNvPr>
          <p:cNvSpPr txBox="1"/>
          <p:nvPr/>
        </p:nvSpPr>
        <p:spPr>
          <a:xfrm>
            <a:off x="4353464" y="3926316"/>
            <a:ext cx="1189516" cy="461665"/>
          </a:xfrm>
          <a:prstGeom prst="rect">
            <a:avLst/>
          </a:prstGeom>
          <a:noFill/>
        </p:spPr>
        <p:txBody>
          <a:bodyPr wrap="square" lIns="0" tIns="45720" rIns="0" bIns="45720" rtlCol="0" anchor="t">
            <a:spAutoFit/>
          </a:bodyPr>
          <a:lstStyle/>
          <a:p>
            <a:pPr algn="r"/>
            <a:r>
              <a:rPr lang="en-US" sz="1200" dirty="0"/>
              <a:t>Case Manager Training</a:t>
            </a:r>
          </a:p>
        </p:txBody>
      </p:sp>
      <p:sp>
        <p:nvSpPr>
          <p:cNvPr id="20" name="TextBox 19">
            <a:extLst>
              <a:ext uri="{FF2B5EF4-FFF2-40B4-BE49-F238E27FC236}">
                <a16:creationId xmlns:a16="http://schemas.microsoft.com/office/drawing/2014/main" id="{DD5EC94F-6BED-AA54-7435-4BAA2B96BC41}"/>
              </a:ext>
            </a:extLst>
          </p:cNvPr>
          <p:cNvSpPr txBox="1"/>
          <p:nvPr/>
        </p:nvSpPr>
        <p:spPr>
          <a:xfrm>
            <a:off x="5898212" y="1381209"/>
            <a:ext cx="1226239" cy="461665"/>
          </a:xfrm>
          <a:prstGeom prst="rect">
            <a:avLst/>
          </a:prstGeom>
          <a:noFill/>
        </p:spPr>
        <p:txBody>
          <a:bodyPr wrap="square" lIns="0" tIns="45720" rIns="0" bIns="45720" rtlCol="0" anchor="t">
            <a:spAutoFit/>
          </a:bodyPr>
          <a:lstStyle/>
          <a:p>
            <a:r>
              <a:rPr lang="en-US" sz="1200" dirty="0"/>
              <a:t>Multilingual Case Management</a:t>
            </a:r>
            <a:endParaRPr lang="en-US" dirty="0"/>
          </a:p>
        </p:txBody>
      </p:sp>
      <p:sp>
        <p:nvSpPr>
          <p:cNvPr id="21" name="TextBox 20">
            <a:extLst>
              <a:ext uri="{FF2B5EF4-FFF2-40B4-BE49-F238E27FC236}">
                <a16:creationId xmlns:a16="http://schemas.microsoft.com/office/drawing/2014/main" id="{9D3BCF43-2100-9B83-E8DF-9E5895C66580}"/>
              </a:ext>
            </a:extLst>
          </p:cNvPr>
          <p:cNvSpPr txBox="1"/>
          <p:nvPr/>
        </p:nvSpPr>
        <p:spPr>
          <a:xfrm>
            <a:off x="6039659" y="2220750"/>
            <a:ext cx="1538384" cy="461665"/>
          </a:xfrm>
          <a:prstGeom prst="rect">
            <a:avLst/>
          </a:prstGeom>
          <a:noFill/>
        </p:spPr>
        <p:txBody>
          <a:bodyPr wrap="square" lIns="0" tIns="45720" rIns="0" bIns="45720" rtlCol="0" anchor="t">
            <a:spAutoFit/>
          </a:bodyPr>
          <a:lstStyle/>
          <a:p>
            <a:r>
              <a:rPr lang="en-US" sz="1200" dirty="0"/>
              <a:t>Process Explanation for Service Recipients</a:t>
            </a:r>
          </a:p>
        </p:txBody>
      </p:sp>
      <p:sp>
        <p:nvSpPr>
          <p:cNvPr id="22" name="TextBox 21">
            <a:extLst>
              <a:ext uri="{FF2B5EF4-FFF2-40B4-BE49-F238E27FC236}">
                <a16:creationId xmlns:a16="http://schemas.microsoft.com/office/drawing/2014/main" id="{21AD9E78-3D37-D870-C3DE-A71FF38B8B75}"/>
              </a:ext>
            </a:extLst>
          </p:cNvPr>
          <p:cNvSpPr txBox="1"/>
          <p:nvPr/>
        </p:nvSpPr>
        <p:spPr>
          <a:xfrm>
            <a:off x="4328307" y="2581369"/>
            <a:ext cx="1538384" cy="461665"/>
          </a:xfrm>
          <a:prstGeom prst="rect">
            <a:avLst/>
          </a:prstGeom>
          <a:noFill/>
        </p:spPr>
        <p:txBody>
          <a:bodyPr wrap="square" lIns="0" tIns="45720" rIns="0" bIns="45720" rtlCol="0" anchor="t">
            <a:spAutoFit/>
          </a:bodyPr>
          <a:lstStyle/>
          <a:p>
            <a:pPr algn="r"/>
            <a:r>
              <a:rPr lang="en-US" sz="1200" dirty="0"/>
              <a:t>Personalization of Complex Interventions</a:t>
            </a:r>
          </a:p>
        </p:txBody>
      </p:sp>
      <p:sp>
        <p:nvSpPr>
          <p:cNvPr id="23" name="TextBox 22">
            <a:extLst>
              <a:ext uri="{FF2B5EF4-FFF2-40B4-BE49-F238E27FC236}">
                <a16:creationId xmlns:a16="http://schemas.microsoft.com/office/drawing/2014/main" id="{2C64BECB-E08B-8AA0-2319-450BB402D161}"/>
              </a:ext>
            </a:extLst>
          </p:cNvPr>
          <p:cNvSpPr txBox="1"/>
          <p:nvPr/>
        </p:nvSpPr>
        <p:spPr>
          <a:xfrm>
            <a:off x="4011370" y="3071651"/>
            <a:ext cx="1538384" cy="461665"/>
          </a:xfrm>
          <a:prstGeom prst="rect">
            <a:avLst/>
          </a:prstGeom>
          <a:noFill/>
        </p:spPr>
        <p:txBody>
          <a:bodyPr wrap="square" lIns="0" tIns="45720" rIns="0" bIns="45720" rtlCol="0" anchor="t">
            <a:spAutoFit/>
          </a:bodyPr>
          <a:lstStyle/>
          <a:p>
            <a:r>
              <a:rPr lang="en-US" sz="1200" dirty="0"/>
              <a:t>Case Manager Virtual Assistant</a:t>
            </a:r>
          </a:p>
        </p:txBody>
      </p:sp>
      <p:sp>
        <p:nvSpPr>
          <p:cNvPr id="24" name="TextBox 23">
            <a:extLst>
              <a:ext uri="{FF2B5EF4-FFF2-40B4-BE49-F238E27FC236}">
                <a16:creationId xmlns:a16="http://schemas.microsoft.com/office/drawing/2014/main" id="{FDE6F7DE-5C47-22F3-F6B6-DB72D508DFD6}"/>
              </a:ext>
            </a:extLst>
          </p:cNvPr>
          <p:cNvSpPr txBox="1"/>
          <p:nvPr/>
        </p:nvSpPr>
        <p:spPr>
          <a:xfrm>
            <a:off x="3839483" y="3581037"/>
            <a:ext cx="940098" cy="461665"/>
          </a:xfrm>
          <a:prstGeom prst="rect">
            <a:avLst/>
          </a:prstGeom>
          <a:noFill/>
        </p:spPr>
        <p:txBody>
          <a:bodyPr wrap="square" lIns="0" tIns="45720" rIns="0" bIns="45720" rtlCol="0" anchor="t">
            <a:spAutoFit/>
          </a:bodyPr>
          <a:lstStyle/>
          <a:p>
            <a:pPr algn="r"/>
            <a:r>
              <a:rPr lang="en-US" sz="1200" dirty="0"/>
              <a:t>Case Notes and Minutes</a:t>
            </a:r>
            <a:endParaRPr lang="en-US" dirty="0"/>
          </a:p>
        </p:txBody>
      </p:sp>
      <p:cxnSp>
        <p:nvCxnSpPr>
          <p:cNvPr id="25" name="Straight Connector 24">
            <a:extLst>
              <a:ext uri="{FF2B5EF4-FFF2-40B4-BE49-F238E27FC236}">
                <a16:creationId xmlns:a16="http://schemas.microsoft.com/office/drawing/2014/main" id="{5725B1BE-537A-F656-ED38-566060472D89}"/>
              </a:ext>
            </a:extLst>
          </p:cNvPr>
          <p:cNvCxnSpPr>
            <a:cxnSpLocks/>
          </p:cNvCxnSpPr>
          <p:nvPr/>
        </p:nvCxnSpPr>
        <p:spPr>
          <a:xfrm>
            <a:off x="4683071" y="3388842"/>
            <a:ext cx="157752" cy="163481"/>
          </a:xfrm>
          <a:prstGeom prst="line">
            <a:avLst/>
          </a:prstGeom>
          <a:noFill/>
          <a:ln w="12700" cap="flat" cmpd="sng">
            <a:solidFill>
              <a:srgbClr val="6F7878"/>
            </a:solidFill>
            <a:prstDash val="solid"/>
            <a:round/>
            <a:headEnd type="none" w="lg" len="med"/>
            <a:tailEnd type="none" w="lg" len="med"/>
          </a:ln>
        </p:spPr>
      </p:cxnSp>
      <p:cxnSp>
        <p:nvCxnSpPr>
          <p:cNvPr id="26" name="Straight Connector 25">
            <a:extLst>
              <a:ext uri="{FF2B5EF4-FFF2-40B4-BE49-F238E27FC236}">
                <a16:creationId xmlns:a16="http://schemas.microsoft.com/office/drawing/2014/main" id="{41647151-6899-52C3-3E92-1977B42D9857}"/>
              </a:ext>
            </a:extLst>
          </p:cNvPr>
          <p:cNvCxnSpPr>
            <a:cxnSpLocks/>
          </p:cNvCxnSpPr>
          <p:nvPr/>
        </p:nvCxnSpPr>
        <p:spPr>
          <a:xfrm flipV="1">
            <a:off x="5892569" y="3343172"/>
            <a:ext cx="138646" cy="183308"/>
          </a:xfrm>
          <a:prstGeom prst="line">
            <a:avLst/>
          </a:prstGeom>
          <a:noFill/>
          <a:ln w="12700" cap="flat" cmpd="sng">
            <a:solidFill>
              <a:srgbClr val="6F7878"/>
            </a:solidFill>
            <a:prstDash val="solid"/>
            <a:round/>
            <a:headEnd type="none" w="lg" len="med"/>
            <a:tailEnd type="none" w="lg" len="med"/>
          </a:ln>
        </p:spPr>
      </p:cxnSp>
      <p:cxnSp>
        <p:nvCxnSpPr>
          <p:cNvPr id="27" name="Straight Connector 26">
            <a:extLst>
              <a:ext uri="{FF2B5EF4-FFF2-40B4-BE49-F238E27FC236}">
                <a16:creationId xmlns:a16="http://schemas.microsoft.com/office/drawing/2014/main" id="{AB569668-8C53-2DCB-BB40-FF19CF20DB04}"/>
              </a:ext>
            </a:extLst>
          </p:cNvPr>
          <p:cNvCxnSpPr>
            <a:cxnSpLocks/>
          </p:cNvCxnSpPr>
          <p:nvPr/>
        </p:nvCxnSpPr>
        <p:spPr>
          <a:xfrm flipV="1">
            <a:off x="6072513" y="3642463"/>
            <a:ext cx="138645" cy="91502"/>
          </a:xfrm>
          <a:prstGeom prst="line">
            <a:avLst/>
          </a:prstGeom>
          <a:noFill/>
          <a:ln w="12700" cap="flat" cmpd="sng">
            <a:solidFill>
              <a:srgbClr val="6F7878"/>
            </a:solidFill>
            <a:prstDash val="solid"/>
            <a:round/>
            <a:headEnd type="none" w="lg" len="med"/>
            <a:tailEnd type="none" w="lg" len="med"/>
          </a:ln>
        </p:spPr>
      </p:cxnSp>
      <p:cxnSp>
        <p:nvCxnSpPr>
          <p:cNvPr id="28" name="Straight Connector 27">
            <a:extLst>
              <a:ext uri="{FF2B5EF4-FFF2-40B4-BE49-F238E27FC236}">
                <a16:creationId xmlns:a16="http://schemas.microsoft.com/office/drawing/2014/main" id="{DB0F4469-31D3-7A4F-5655-167C1CC1921C}"/>
              </a:ext>
            </a:extLst>
          </p:cNvPr>
          <p:cNvCxnSpPr>
            <a:cxnSpLocks/>
          </p:cNvCxnSpPr>
          <p:nvPr/>
        </p:nvCxnSpPr>
        <p:spPr>
          <a:xfrm flipV="1">
            <a:off x="5964716" y="4216781"/>
            <a:ext cx="131207" cy="50042"/>
          </a:xfrm>
          <a:prstGeom prst="line">
            <a:avLst/>
          </a:prstGeom>
          <a:noFill/>
          <a:ln w="12700" cap="flat" cmpd="sng">
            <a:solidFill>
              <a:srgbClr val="6F7878"/>
            </a:solidFill>
            <a:prstDash val="solid"/>
            <a:round/>
            <a:headEnd type="none" w="lg" len="med"/>
            <a:tailEnd type="none" w="lg" len="med"/>
          </a:ln>
        </p:spPr>
      </p:cxnSp>
      <p:sp>
        <p:nvSpPr>
          <p:cNvPr id="29" name="TextBox 28">
            <a:extLst>
              <a:ext uri="{FF2B5EF4-FFF2-40B4-BE49-F238E27FC236}">
                <a16:creationId xmlns:a16="http://schemas.microsoft.com/office/drawing/2014/main" id="{F3704672-A524-0332-2651-97B767FD7230}"/>
              </a:ext>
            </a:extLst>
          </p:cNvPr>
          <p:cNvSpPr txBox="1"/>
          <p:nvPr/>
        </p:nvSpPr>
        <p:spPr>
          <a:xfrm>
            <a:off x="6143697" y="4059166"/>
            <a:ext cx="1923973" cy="461665"/>
          </a:xfrm>
          <a:prstGeom prst="rect">
            <a:avLst/>
          </a:prstGeom>
          <a:noFill/>
        </p:spPr>
        <p:txBody>
          <a:bodyPr wrap="square" lIns="0" tIns="45720" rIns="0" bIns="45720" rtlCol="0" anchor="t">
            <a:spAutoFit/>
          </a:bodyPr>
          <a:lstStyle/>
          <a:p>
            <a:r>
              <a:rPr lang="en-US" sz="1200" dirty="0"/>
              <a:t>Synthesizing Policy and Case Reference Materials</a:t>
            </a:r>
          </a:p>
        </p:txBody>
      </p:sp>
      <p:sp>
        <p:nvSpPr>
          <p:cNvPr id="30" name="TextBox 29">
            <a:extLst>
              <a:ext uri="{FF2B5EF4-FFF2-40B4-BE49-F238E27FC236}">
                <a16:creationId xmlns:a16="http://schemas.microsoft.com/office/drawing/2014/main" id="{406178A5-F98A-5C36-1E7E-6B324AB05DF4}"/>
              </a:ext>
            </a:extLst>
          </p:cNvPr>
          <p:cNvSpPr txBox="1"/>
          <p:nvPr/>
        </p:nvSpPr>
        <p:spPr>
          <a:xfrm>
            <a:off x="4465552" y="4399382"/>
            <a:ext cx="1134433" cy="461665"/>
          </a:xfrm>
          <a:prstGeom prst="rect">
            <a:avLst/>
          </a:prstGeom>
          <a:noFill/>
        </p:spPr>
        <p:txBody>
          <a:bodyPr wrap="square" lIns="0" tIns="45720" rIns="0" bIns="45720" rtlCol="0" anchor="t">
            <a:spAutoFit/>
          </a:bodyPr>
          <a:lstStyle/>
          <a:p>
            <a:r>
              <a:rPr lang="en-US" sz="1200" dirty="0"/>
              <a:t>Caseworker Support</a:t>
            </a:r>
          </a:p>
        </p:txBody>
      </p:sp>
      <p:sp>
        <p:nvSpPr>
          <p:cNvPr id="31" name="TextBox 30">
            <a:extLst>
              <a:ext uri="{FF2B5EF4-FFF2-40B4-BE49-F238E27FC236}">
                <a16:creationId xmlns:a16="http://schemas.microsoft.com/office/drawing/2014/main" id="{C602725A-BC41-1581-E52A-908718BB538F}"/>
              </a:ext>
            </a:extLst>
          </p:cNvPr>
          <p:cNvSpPr txBox="1"/>
          <p:nvPr/>
        </p:nvSpPr>
        <p:spPr>
          <a:xfrm>
            <a:off x="460962" y="5736423"/>
            <a:ext cx="2943811" cy="461665"/>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spcBef>
                <a:spcPts val="600"/>
              </a:spcBef>
            </a:pPr>
            <a:r>
              <a:rPr lang="en-US" sz="1200" dirty="0">
                <a:cs typeface="Arial"/>
              </a:rPr>
              <a:t>Source: </a:t>
            </a:r>
            <a:r>
              <a:rPr lang="en-US" sz="1200" dirty="0">
                <a:cs typeface="Arial"/>
                <a:hlinkClick r:id="rId3"/>
              </a:rPr>
              <a:t>Use-Case Prism: </a:t>
            </a:r>
            <a:r>
              <a:rPr lang="en-US" sz="1200" dirty="0">
                <a:ea typeface="+mn-lt"/>
                <a:cs typeface="+mn-lt"/>
                <a:hlinkClick r:id="rId3"/>
              </a:rPr>
              <a:t>Generative</a:t>
            </a:r>
            <a:r>
              <a:rPr lang="en-US" sz="1200" dirty="0">
                <a:cs typeface="Arial"/>
                <a:hlinkClick r:id="rId3"/>
              </a:rPr>
              <a:t> </a:t>
            </a:r>
            <a:r>
              <a:rPr lang="en-US" sz="1200" dirty="0">
                <a:ea typeface="+mn-lt"/>
                <a:cs typeface="+mn-lt"/>
                <a:hlinkClick r:id="rId3"/>
              </a:rPr>
              <a:t>AI </a:t>
            </a:r>
            <a:r>
              <a:rPr lang="en-US" sz="1200" dirty="0">
                <a:cs typeface="Arial"/>
                <a:hlinkClick r:id="rId3"/>
              </a:rPr>
              <a:t>for Human Services</a:t>
            </a:r>
            <a:endParaRPr lang="en-US" dirty="0">
              <a:cs typeface="Arial"/>
            </a:endParaRPr>
          </a:p>
        </p:txBody>
      </p:sp>
      <p:cxnSp>
        <p:nvCxnSpPr>
          <p:cNvPr id="32" name="Straight Connector 31">
            <a:extLst>
              <a:ext uri="{FF2B5EF4-FFF2-40B4-BE49-F238E27FC236}">
                <a16:creationId xmlns:a16="http://schemas.microsoft.com/office/drawing/2014/main" id="{BCE2D2C5-134A-37BB-FE09-7212765A270F}"/>
              </a:ext>
            </a:extLst>
          </p:cNvPr>
          <p:cNvCxnSpPr>
            <a:cxnSpLocks/>
          </p:cNvCxnSpPr>
          <p:nvPr/>
        </p:nvCxnSpPr>
        <p:spPr>
          <a:xfrm flipV="1">
            <a:off x="4840823" y="3826996"/>
            <a:ext cx="283535" cy="23138"/>
          </a:xfrm>
          <a:prstGeom prst="line">
            <a:avLst/>
          </a:prstGeom>
          <a:noFill/>
          <a:ln w="12700" cap="flat" cmpd="sng">
            <a:solidFill>
              <a:srgbClr val="6F7878"/>
            </a:solidFill>
            <a:prstDash val="solid"/>
            <a:round/>
            <a:headEnd type="none" w="lg" len="med"/>
            <a:tailEnd type="none" w="lg" len="med"/>
          </a:ln>
        </p:spPr>
      </p:cxnSp>
      <p:cxnSp>
        <p:nvCxnSpPr>
          <p:cNvPr id="37" name="Straight Connector 36">
            <a:extLst>
              <a:ext uri="{FF2B5EF4-FFF2-40B4-BE49-F238E27FC236}">
                <a16:creationId xmlns:a16="http://schemas.microsoft.com/office/drawing/2014/main" id="{7913C45F-FF76-425E-E979-DEAB6F559267}"/>
              </a:ext>
            </a:extLst>
          </p:cNvPr>
          <p:cNvCxnSpPr>
            <a:cxnSpLocks/>
          </p:cNvCxnSpPr>
          <p:nvPr/>
        </p:nvCxnSpPr>
        <p:spPr>
          <a:xfrm flipV="1">
            <a:off x="5576078" y="3992660"/>
            <a:ext cx="131207" cy="50042"/>
          </a:xfrm>
          <a:prstGeom prst="line">
            <a:avLst/>
          </a:prstGeom>
          <a:noFill/>
          <a:ln w="12700" cap="flat" cmpd="sng">
            <a:solidFill>
              <a:srgbClr val="6F7878"/>
            </a:solidFill>
            <a:prstDash val="solid"/>
            <a:round/>
            <a:headEnd type="none" w="lg" len="med"/>
            <a:tailEnd type="none" w="lg" len="med"/>
          </a:ln>
        </p:spPr>
      </p:cxnSp>
    </p:spTree>
    <p:extLst>
      <p:ext uri="{BB962C8B-B14F-4D97-AF65-F5344CB8AC3E}">
        <p14:creationId xmlns:p14="http://schemas.microsoft.com/office/powerpoint/2010/main" val="3377929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FA71-7A3F-BE1F-B186-873810B9F420}"/>
              </a:ext>
            </a:extLst>
          </p:cNvPr>
          <p:cNvSpPr>
            <a:spLocks noGrp="1"/>
          </p:cNvSpPr>
          <p:nvPr>
            <p:ph type="title"/>
          </p:nvPr>
        </p:nvSpPr>
        <p:spPr/>
        <p:txBody>
          <a:bodyPr/>
          <a:lstStyle/>
          <a:p>
            <a:r>
              <a:rPr lang="en-US" sz="2400" dirty="0"/>
              <a:t>AI Opportunity Radar, Government — Public Safety</a:t>
            </a:r>
          </a:p>
        </p:txBody>
      </p:sp>
      <p:sp>
        <p:nvSpPr>
          <p:cNvPr id="3" name="Oval 2">
            <a:extLst>
              <a:ext uri="{FF2B5EF4-FFF2-40B4-BE49-F238E27FC236}">
                <a16:creationId xmlns:a16="http://schemas.microsoft.com/office/drawing/2014/main" id="{AC17DF69-0F70-0E12-0B87-8E45A456492A}"/>
              </a:ext>
            </a:extLst>
          </p:cNvPr>
          <p:cNvSpPr/>
          <p:nvPr/>
        </p:nvSpPr>
        <p:spPr>
          <a:xfrm>
            <a:off x="5813260" y="452790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Oval 3">
            <a:extLst>
              <a:ext uri="{FF2B5EF4-FFF2-40B4-BE49-F238E27FC236}">
                <a16:creationId xmlns:a16="http://schemas.microsoft.com/office/drawing/2014/main" id="{0F061953-0933-E4C9-B0C6-EC3048149D49}"/>
              </a:ext>
            </a:extLst>
          </p:cNvPr>
          <p:cNvSpPr/>
          <p:nvPr/>
        </p:nvSpPr>
        <p:spPr>
          <a:xfrm>
            <a:off x="5874174" y="2617747"/>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Oval 4">
            <a:extLst>
              <a:ext uri="{FF2B5EF4-FFF2-40B4-BE49-F238E27FC236}">
                <a16:creationId xmlns:a16="http://schemas.microsoft.com/office/drawing/2014/main" id="{7B9999D0-E2D6-39A6-6452-ED133EEE3878}"/>
              </a:ext>
            </a:extLst>
          </p:cNvPr>
          <p:cNvSpPr/>
          <p:nvPr/>
        </p:nvSpPr>
        <p:spPr>
          <a:xfrm>
            <a:off x="5654246" y="3759285"/>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FC810C1A-5C16-F200-1AF5-657F43E10206}"/>
              </a:ext>
            </a:extLst>
          </p:cNvPr>
          <p:cNvSpPr txBox="1"/>
          <p:nvPr/>
        </p:nvSpPr>
        <p:spPr>
          <a:xfrm>
            <a:off x="5899939" y="3722842"/>
            <a:ext cx="2000549" cy="276999"/>
          </a:xfrm>
          <a:prstGeom prst="rect">
            <a:avLst/>
          </a:prstGeom>
          <a:noFill/>
        </p:spPr>
        <p:txBody>
          <a:bodyPr wrap="none" lIns="0" tIns="45720" rIns="0" bIns="45720" rtlCol="0" anchor="t">
            <a:spAutoFit/>
          </a:bodyPr>
          <a:lstStyle/>
          <a:p>
            <a:pPr algn="r">
              <a:spcBef>
                <a:spcPts val="600"/>
              </a:spcBef>
            </a:pPr>
            <a:r>
              <a:rPr lang="en-US" sz="1200" dirty="0">
                <a:cs typeface="Arial"/>
              </a:rPr>
              <a:t>FOI Support for Public Safety</a:t>
            </a:r>
          </a:p>
        </p:txBody>
      </p:sp>
      <p:sp>
        <p:nvSpPr>
          <p:cNvPr id="7" name="Oval 6">
            <a:extLst>
              <a:ext uri="{FF2B5EF4-FFF2-40B4-BE49-F238E27FC236}">
                <a16:creationId xmlns:a16="http://schemas.microsoft.com/office/drawing/2014/main" id="{5820F88C-B7A6-0B70-B821-29A73B594EEA}"/>
              </a:ext>
            </a:extLst>
          </p:cNvPr>
          <p:cNvSpPr/>
          <p:nvPr/>
        </p:nvSpPr>
        <p:spPr>
          <a:xfrm>
            <a:off x="5094975" y="275769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216E4638-316B-AAEE-3A43-7E8201969242}"/>
              </a:ext>
            </a:extLst>
          </p:cNvPr>
          <p:cNvSpPr/>
          <p:nvPr/>
        </p:nvSpPr>
        <p:spPr>
          <a:xfrm>
            <a:off x="5581325" y="425974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Oval 8">
            <a:extLst>
              <a:ext uri="{FF2B5EF4-FFF2-40B4-BE49-F238E27FC236}">
                <a16:creationId xmlns:a16="http://schemas.microsoft.com/office/drawing/2014/main" id="{A960DDE7-4346-773D-870F-A6F34A7F91AF}"/>
              </a:ext>
            </a:extLst>
          </p:cNvPr>
          <p:cNvSpPr/>
          <p:nvPr/>
        </p:nvSpPr>
        <p:spPr>
          <a:xfrm>
            <a:off x="6905902" y="4183124"/>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FF2B5EF4-FFF2-40B4-BE49-F238E27FC236}">
                <a16:creationId xmlns:a16="http://schemas.microsoft.com/office/drawing/2014/main" id="{DF6707E7-0419-DBC9-D668-B4E9AB737433}"/>
              </a:ext>
            </a:extLst>
          </p:cNvPr>
          <p:cNvSpPr/>
          <p:nvPr/>
        </p:nvSpPr>
        <p:spPr>
          <a:xfrm>
            <a:off x="5424115" y="251898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a:extLst>
              <a:ext uri="{FF2B5EF4-FFF2-40B4-BE49-F238E27FC236}">
                <a16:creationId xmlns:a16="http://schemas.microsoft.com/office/drawing/2014/main" id="{488ADA51-BB01-0D79-CCF5-54C5096098F2}"/>
              </a:ext>
            </a:extLst>
          </p:cNvPr>
          <p:cNvSpPr/>
          <p:nvPr/>
        </p:nvSpPr>
        <p:spPr>
          <a:xfrm>
            <a:off x="5769152" y="234151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a:extLst>
              <a:ext uri="{FF2B5EF4-FFF2-40B4-BE49-F238E27FC236}">
                <a16:creationId xmlns:a16="http://schemas.microsoft.com/office/drawing/2014/main" id="{FBA1AD7D-C5E1-6542-C9FF-23D7FBF77E49}"/>
              </a:ext>
            </a:extLst>
          </p:cNvPr>
          <p:cNvSpPr/>
          <p:nvPr/>
        </p:nvSpPr>
        <p:spPr>
          <a:xfrm>
            <a:off x="5392508" y="3598406"/>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a:extLst>
              <a:ext uri="{FF2B5EF4-FFF2-40B4-BE49-F238E27FC236}">
                <a16:creationId xmlns:a16="http://schemas.microsoft.com/office/drawing/2014/main" id="{DABEC231-398C-5967-2E15-66FB57490249}"/>
              </a:ext>
            </a:extLst>
          </p:cNvPr>
          <p:cNvSpPr txBox="1"/>
          <p:nvPr/>
        </p:nvSpPr>
        <p:spPr>
          <a:xfrm>
            <a:off x="5652538" y="3517139"/>
            <a:ext cx="2053447" cy="276999"/>
          </a:xfrm>
          <a:prstGeom prst="rect">
            <a:avLst/>
          </a:prstGeom>
          <a:noFill/>
        </p:spPr>
        <p:txBody>
          <a:bodyPr wrap="none" lIns="0" tIns="45720" rIns="0" bIns="45720" rtlCol="0" anchor="t">
            <a:spAutoFit/>
          </a:bodyPr>
          <a:lstStyle/>
          <a:p>
            <a:pPr algn="r">
              <a:spcBef>
                <a:spcPts val="600"/>
              </a:spcBef>
            </a:pPr>
            <a:r>
              <a:rPr lang="en-US" sz="1200" dirty="0"/>
              <a:t>Incident Response Messaging</a:t>
            </a:r>
            <a:endParaRPr lang="en-US" dirty="0"/>
          </a:p>
        </p:txBody>
      </p:sp>
      <p:sp>
        <p:nvSpPr>
          <p:cNvPr id="14" name="Oval 13">
            <a:extLst>
              <a:ext uri="{FF2B5EF4-FFF2-40B4-BE49-F238E27FC236}">
                <a16:creationId xmlns:a16="http://schemas.microsoft.com/office/drawing/2014/main" id="{9128E285-62AF-F202-1B4E-F401FF83EE04}"/>
              </a:ext>
            </a:extLst>
          </p:cNvPr>
          <p:cNvSpPr/>
          <p:nvPr/>
        </p:nvSpPr>
        <p:spPr>
          <a:xfrm>
            <a:off x="5788191" y="428705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730CB367-4841-A007-F803-3737B08AE86D}"/>
              </a:ext>
            </a:extLst>
          </p:cNvPr>
          <p:cNvSpPr/>
          <p:nvPr/>
        </p:nvSpPr>
        <p:spPr>
          <a:xfrm>
            <a:off x="5291865" y="3493853"/>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Oval 15">
            <a:extLst>
              <a:ext uri="{FF2B5EF4-FFF2-40B4-BE49-F238E27FC236}">
                <a16:creationId xmlns:a16="http://schemas.microsoft.com/office/drawing/2014/main" id="{106723A9-7071-CC27-56AF-9543D2B5E7D0}"/>
              </a:ext>
            </a:extLst>
          </p:cNvPr>
          <p:cNvSpPr/>
          <p:nvPr/>
        </p:nvSpPr>
        <p:spPr>
          <a:xfrm>
            <a:off x="5749575" y="3928363"/>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TextBox 16">
            <a:extLst>
              <a:ext uri="{FF2B5EF4-FFF2-40B4-BE49-F238E27FC236}">
                <a16:creationId xmlns:a16="http://schemas.microsoft.com/office/drawing/2014/main" id="{37A9B559-3BC6-DC4D-FB44-D77A6F781F91}"/>
              </a:ext>
            </a:extLst>
          </p:cNvPr>
          <p:cNvSpPr txBox="1"/>
          <p:nvPr/>
        </p:nvSpPr>
        <p:spPr>
          <a:xfrm>
            <a:off x="5995268" y="3912958"/>
            <a:ext cx="1483932" cy="276999"/>
          </a:xfrm>
          <a:prstGeom prst="rect">
            <a:avLst/>
          </a:prstGeom>
          <a:noFill/>
        </p:spPr>
        <p:txBody>
          <a:bodyPr wrap="none" lIns="0" tIns="45720" rIns="0" bIns="45720" rtlCol="0" anchor="t">
            <a:spAutoFit/>
          </a:bodyPr>
          <a:lstStyle/>
          <a:p>
            <a:pPr algn="r">
              <a:spcBef>
                <a:spcPts val="600"/>
              </a:spcBef>
            </a:pPr>
            <a:r>
              <a:rPr lang="en-US" sz="1200" dirty="0"/>
              <a:t>Public Safety Training</a:t>
            </a:r>
            <a:endParaRPr lang="en-US" dirty="0"/>
          </a:p>
        </p:txBody>
      </p:sp>
      <p:cxnSp>
        <p:nvCxnSpPr>
          <p:cNvPr id="18" name="Straight Connector 17">
            <a:extLst>
              <a:ext uri="{FF2B5EF4-FFF2-40B4-BE49-F238E27FC236}">
                <a16:creationId xmlns:a16="http://schemas.microsoft.com/office/drawing/2014/main" id="{21F28494-3F11-5F37-7503-5002AA0280E0}"/>
              </a:ext>
            </a:extLst>
          </p:cNvPr>
          <p:cNvCxnSpPr>
            <a:cxnSpLocks/>
          </p:cNvCxnSpPr>
          <p:nvPr/>
        </p:nvCxnSpPr>
        <p:spPr>
          <a:xfrm flipH="1" flipV="1">
            <a:off x="5726347" y="4780250"/>
            <a:ext cx="11205" cy="1569"/>
          </a:xfrm>
          <a:prstGeom prst="line">
            <a:avLst/>
          </a:prstGeom>
          <a:noFill/>
          <a:ln w="12700" cap="flat" cmpd="sng">
            <a:solidFill>
              <a:srgbClr val="6F7878"/>
            </a:solidFill>
            <a:prstDash val="solid"/>
            <a:round/>
            <a:headEnd type="none" w="lg" len="med"/>
            <a:tailEnd type="none" w="lg" len="med"/>
          </a:ln>
        </p:spPr>
      </p:cxnSp>
      <p:cxnSp>
        <p:nvCxnSpPr>
          <p:cNvPr id="19" name="Straight Connector 18">
            <a:extLst>
              <a:ext uri="{FF2B5EF4-FFF2-40B4-BE49-F238E27FC236}">
                <a16:creationId xmlns:a16="http://schemas.microsoft.com/office/drawing/2014/main" id="{DEF31510-FE84-3275-2F65-7AD119DCD580}"/>
              </a:ext>
            </a:extLst>
          </p:cNvPr>
          <p:cNvCxnSpPr>
            <a:cxnSpLocks/>
          </p:cNvCxnSpPr>
          <p:nvPr/>
        </p:nvCxnSpPr>
        <p:spPr>
          <a:xfrm flipV="1">
            <a:off x="5507303" y="4631401"/>
            <a:ext cx="327085" cy="199892"/>
          </a:xfrm>
          <a:prstGeom prst="line">
            <a:avLst/>
          </a:prstGeom>
          <a:noFill/>
          <a:ln w="12700" cap="flat" cmpd="sng">
            <a:solidFill>
              <a:srgbClr val="6F7878"/>
            </a:solidFill>
            <a:prstDash val="solid"/>
            <a:round/>
            <a:headEnd type="none" w="lg" len="med"/>
            <a:tailEnd type="none" w="lg" len="med"/>
          </a:ln>
        </p:spPr>
      </p:cxnSp>
      <p:cxnSp>
        <p:nvCxnSpPr>
          <p:cNvPr id="20" name="Straight Connector 19">
            <a:extLst>
              <a:ext uri="{FF2B5EF4-FFF2-40B4-BE49-F238E27FC236}">
                <a16:creationId xmlns:a16="http://schemas.microsoft.com/office/drawing/2014/main" id="{060B8CDF-03F7-3FD7-2BEE-0684FBD4FF0B}"/>
              </a:ext>
            </a:extLst>
          </p:cNvPr>
          <p:cNvCxnSpPr>
            <a:cxnSpLocks/>
          </p:cNvCxnSpPr>
          <p:nvPr/>
        </p:nvCxnSpPr>
        <p:spPr>
          <a:xfrm flipH="1" flipV="1">
            <a:off x="6002012" y="4417181"/>
            <a:ext cx="168086" cy="203272"/>
          </a:xfrm>
          <a:prstGeom prst="line">
            <a:avLst/>
          </a:prstGeom>
          <a:noFill/>
          <a:ln w="12700" cap="flat" cmpd="sng">
            <a:solidFill>
              <a:srgbClr val="6F7878"/>
            </a:solidFill>
            <a:prstDash val="solid"/>
            <a:round/>
            <a:headEnd type="none" w="lg" len="med"/>
            <a:tailEnd type="none" w="lg" len="med"/>
          </a:ln>
        </p:spPr>
      </p:cxnSp>
      <p:sp>
        <p:nvSpPr>
          <p:cNvPr id="21" name="TextBox 20">
            <a:extLst>
              <a:ext uri="{FF2B5EF4-FFF2-40B4-BE49-F238E27FC236}">
                <a16:creationId xmlns:a16="http://schemas.microsoft.com/office/drawing/2014/main" id="{750001FB-C277-7A3D-AC6A-DA015ADB6217}"/>
              </a:ext>
            </a:extLst>
          </p:cNvPr>
          <p:cNvSpPr txBox="1"/>
          <p:nvPr/>
        </p:nvSpPr>
        <p:spPr>
          <a:xfrm>
            <a:off x="4976203" y="1472197"/>
            <a:ext cx="1122566" cy="461665"/>
          </a:xfrm>
          <a:prstGeom prst="rect">
            <a:avLst/>
          </a:prstGeom>
          <a:noFill/>
        </p:spPr>
        <p:txBody>
          <a:bodyPr wrap="square" lIns="0" tIns="45720" rIns="0" bIns="45720" rtlCol="0" anchor="t">
            <a:spAutoFit/>
          </a:bodyPr>
          <a:lstStyle/>
          <a:p>
            <a:r>
              <a:rPr lang="en-US" sz="1200" dirty="0"/>
              <a:t>Nonemergency Incident Chatbot</a:t>
            </a:r>
          </a:p>
        </p:txBody>
      </p:sp>
      <p:sp>
        <p:nvSpPr>
          <p:cNvPr id="22" name="TextBox 21">
            <a:extLst>
              <a:ext uri="{FF2B5EF4-FFF2-40B4-BE49-F238E27FC236}">
                <a16:creationId xmlns:a16="http://schemas.microsoft.com/office/drawing/2014/main" id="{623D238A-B2B1-82BE-EA93-0918A7AAE0A8}"/>
              </a:ext>
            </a:extLst>
          </p:cNvPr>
          <p:cNvSpPr txBox="1"/>
          <p:nvPr/>
        </p:nvSpPr>
        <p:spPr>
          <a:xfrm>
            <a:off x="6095459" y="2462276"/>
            <a:ext cx="1087322" cy="461665"/>
          </a:xfrm>
          <a:prstGeom prst="rect">
            <a:avLst/>
          </a:prstGeom>
          <a:noFill/>
        </p:spPr>
        <p:txBody>
          <a:bodyPr wrap="square" lIns="0" tIns="45720" rIns="0" bIns="45720" rtlCol="0" anchor="t">
            <a:spAutoFit/>
          </a:bodyPr>
          <a:lstStyle/>
          <a:p>
            <a:r>
              <a:rPr lang="en-US" sz="1200" dirty="0"/>
              <a:t>Real-Time Multilingual 911</a:t>
            </a:r>
            <a:endParaRPr lang="en-US" sz="1200" dirty="0">
              <a:cs typeface="Arial"/>
            </a:endParaRPr>
          </a:p>
        </p:txBody>
      </p:sp>
      <p:cxnSp>
        <p:nvCxnSpPr>
          <p:cNvPr id="23" name="Straight Connector 22">
            <a:extLst>
              <a:ext uri="{FF2B5EF4-FFF2-40B4-BE49-F238E27FC236}">
                <a16:creationId xmlns:a16="http://schemas.microsoft.com/office/drawing/2014/main" id="{ACE17510-A413-9ADA-7EFA-80EC9CAFA56D}"/>
              </a:ext>
            </a:extLst>
          </p:cNvPr>
          <p:cNvCxnSpPr>
            <a:cxnSpLocks/>
          </p:cNvCxnSpPr>
          <p:nvPr/>
        </p:nvCxnSpPr>
        <p:spPr>
          <a:xfrm flipH="1" flipV="1">
            <a:off x="5670845" y="1875906"/>
            <a:ext cx="120926" cy="437095"/>
          </a:xfrm>
          <a:prstGeom prst="line">
            <a:avLst/>
          </a:prstGeom>
          <a:noFill/>
          <a:ln w="12700" cap="flat" cmpd="sng">
            <a:solidFill>
              <a:srgbClr val="6F7878"/>
            </a:solidFill>
            <a:prstDash val="solid"/>
            <a:round/>
            <a:headEnd type="none" w="lg" len="med"/>
            <a:tailEnd type="none" w="lg" len="med"/>
          </a:ln>
        </p:spPr>
      </p:cxnSp>
      <p:sp>
        <p:nvSpPr>
          <p:cNvPr id="24" name="TextBox 23">
            <a:extLst>
              <a:ext uri="{FF2B5EF4-FFF2-40B4-BE49-F238E27FC236}">
                <a16:creationId xmlns:a16="http://schemas.microsoft.com/office/drawing/2014/main" id="{8A5F7836-BBF4-E9ED-08DA-03FB46879E82}"/>
              </a:ext>
            </a:extLst>
          </p:cNvPr>
          <p:cNvSpPr txBox="1"/>
          <p:nvPr/>
        </p:nvSpPr>
        <p:spPr>
          <a:xfrm>
            <a:off x="4230451" y="2156082"/>
            <a:ext cx="1230396" cy="461665"/>
          </a:xfrm>
          <a:prstGeom prst="rect">
            <a:avLst/>
          </a:prstGeom>
          <a:noFill/>
        </p:spPr>
        <p:txBody>
          <a:bodyPr wrap="square" lIns="0" tIns="45720" rIns="0" bIns="45720" rtlCol="0" anchor="t">
            <a:spAutoFit/>
          </a:bodyPr>
          <a:lstStyle/>
          <a:p>
            <a:pPr algn="r"/>
            <a:r>
              <a:rPr lang="en-US" sz="1200" dirty="0"/>
              <a:t>911 Call Contextualization</a:t>
            </a:r>
          </a:p>
        </p:txBody>
      </p:sp>
      <p:sp>
        <p:nvSpPr>
          <p:cNvPr id="26" name="TextBox 25">
            <a:extLst>
              <a:ext uri="{FF2B5EF4-FFF2-40B4-BE49-F238E27FC236}">
                <a16:creationId xmlns:a16="http://schemas.microsoft.com/office/drawing/2014/main" id="{BB41AFFF-E8B3-411D-E024-79A254A89AE4}"/>
              </a:ext>
            </a:extLst>
          </p:cNvPr>
          <p:cNvSpPr txBox="1"/>
          <p:nvPr/>
        </p:nvSpPr>
        <p:spPr>
          <a:xfrm>
            <a:off x="3817123" y="2737555"/>
            <a:ext cx="1230396" cy="461665"/>
          </a:xfrm>
          <a:prstGeom prst="rect">
            <a:avLst/>
          </a:prstGeom>
          <a:noFill/>
        </p:spPr>
        <p:txBody>
          <a:bodyPr wrap="square" lIns="0" tIns="45720" rIns="0" bIns="45720" rtlCol="0" anchor="t">
            <a:spAutoFit/>
          </a:bodyPr>
          <a:lstStyle/>
          <a:p>
            <a:pPr algn="r"/>
            <a:r>
              <a:rPr lang="en-US" sz="1200" dirty="0"/>
              <a:t>911 Call/Text Prescreening</a:t>
            </a:r>
          </a:p>
        </p:txBody>
      </p:sp>
      <p:sp>
        <p:nvSpPr>
          <p:cNvPr id="28" name="TextBox 27">
            <a:extLst>
              <a:ext uri="{FF2B5EF4-FFF2-40B4-BE49-F238E27FC236}">
                <a16:creationId xmlns:a16="http://schemas.microsoft.com/office/drawing/2014/main" id="{D6E72641-2A63-0A2F-001C-7DE9212D2993}"/>
              </a:ext>
            </a:extLst>
          </p:cNvPr>
          <p:cNvSpPr txBox="1"/>
          <p:nvPr/>
        </p:nvSpPr>
        <p:spPr>
          <a:xfrm>
            <a:off x="3692124" y="3386549"/>
            <a:ext cx="1568263" cy="461665"/>
          </a:xfrm>
          <a:prstGeom prst="rect">
            <a:avLst/>
          </a:prstGeom>
          <a:noFill/>
        </p:spPr>
        <p:txBody>
          <a:bodyPr wrap="square" lIns="0" tIns="45720" rIns="0" bIns="45720" rtlCol="0" anchor="t">
            <a:spAutoFit/>
          </a:bodyPr>
          <a:lstStyle/>
          <a:p>
            <a:pPr algn="r"/>
            <a:r>
              <a:rPr lang="en-US" sz="1200" dirty="0"/>
              <a:t>Public Awareness Campaign Content</a:t>
            </a:r>
          </a:p>
        </p:txBody>
      </p:sp>
      <p:sp>
        <p:nvSpPr>
          <p:cNvPr id="29" name="TextBox 28">
            <a:extLst>
              <a:ext uri="{FF2B5EF4-FFF2-40B4-BE49-F238E27FC236}">
                <a16:creationId xmlns:a16="http://schemas.microsoft.com/office/drawing/2014/main" id="{C4A26B05-F8A4-008E-A6B6-A550341F9637}"/>
              </a:ext>
            </a:extLst>
          </p:cNvPr>
          <p:cNvSpPr txBox="1"/>
          <p:nvPr/>
        </p:nvSpPr>
        <p:spPr>
          <a:xfrm>
            <a:off x="4302245" y="4110798"/>
            <a:ext cx="1230396" cy="468853"/>
          </a:xfrm>
          <a:prstGeom prst="rect">
            <a:avLst/>
          </a:prstGeom>
          <a:noFill/>
        </p:spPr>
        <p:txBody>
          <a:bodyPr wrap="square" lIns="0" tIns="45720" rIns="0" bIns="45720" rtlCol="0" anchor="t">
            <a:spAutoFit/>
          </a:bodyPr>
          <a:lstStyle/>
          <a:p>
            <a:pPr algn="r"/>
            <a:r>
              <a:rPr lang="en-US" sz="1200" dirty="0"/>
              <a:t>Regulatory and Grant Reporting</a:t>
            </a:r>
          </a:p>
        </p:txBody>
      </p:sp>
      <p:sp>
        <p:nvSpPr>
          <p:cNvPr id="30" name="TextBox 29">
            <a:extLst>
              <a:ext uri="{FF2B5EF4-FFF2-40B4-BE49-F238E27FC236}">
                <a16:creationId xmlns:a16="http://schemas.microsoft.com/office/drawing/2014/main" id="{B7983177-6003-1DEA-DFA6-8790653B88B6}"/>
              </a:ext>
            </a:extLst>
          </p:cNvPr>
          <p:cNvSpPr txBox="1"/>
          <p:nvPr/>
        </p:nvSpPr>
        <p:spPr>
          <a:xfrm>
            <a:off x="4490977" y="4729109"/>
            <a:ext cx="1139073" cy="461665"/>
          </a:xfrm>
          <a:prstGeom prst="rect">
            <a:avLst/>
          </a:prstGeom>
          <a:noFill/>
        </p:spPr>
        <p:txBody>
          <a:bodyPr wrap="square" lIns="0" tIns="45720" rIns="0" bIns="45720" rtlCol="0" anchor="t">
            <a:spAutoFit/>
          </a:bodyPr>
          <a:lstStyle/>
          <a:p>
            <a:pPr algn="r"/>
            <a:r>
              <a:rPr lang="en-US" sz="1200" dirty="0"/>
              <a:t>Incident Pattern Identification</a:t>
            </a:r>
          </a:p>
        </p:txBody>
      </p:sp>
      <p:sp>
        <p:nvSpPr>
          <p:cNvPr id="31" name="TextBox 30">
            <a:extLst>
              <a:ext uri="{FF2B5EF4-FFF2-40B4-BE49-F238E27FC236}">
                <a16:creationId xmlns:a16="http://schemas.microsoft.com/office/drawing/2014/main" id="{EB575B6D-0064-97D4-8CDC-4633FA04651F}"/>
              </a:ext>
            </a:extLst>
          </p:cNvPr>
          <p:cNvSpPr txBox="1"/>
          <p:nvPr/>
        </p:nvSpPr>
        <p:spPr>
          <a:xfrm>
            <a:off x="7135841" y="4089848"/>
            <a:ext cx="1230396" cy="461665"/>
          </a:xfrm>
          <a:prstGeom prst="rect">
            <a:avLst/>
          </a:prstGeom>
          <a:noFill/>
        </p:spPr>
        <p:txBody>
          <a:bodyPr wrap="square" lIns="0" tIns="45720" rIns="0" bIns="45720" rtlCol="0" anchor="t">
            <a:spAutoFit/>
          </a:bodyPr>
          <a:lstStyle/>
          <a:p>
            <a:r>
              <a:rPr lang="en-US" sz="1200" dirty="0"/>
              <a:t>Special Event Planning</a:t>
            </a:r>
          </a:p>
        </p:txBody>
      </p:sp>
      <p:sp>
        <p:nvSpPr>
          <p:cNvPr id="32" name="TextBox 31">
            <a:extLst>
              <a:ext uri="{FF2B5EF4-FFF2-40B4-BE49-F238E27FC236}">
                <a16:creationId xmlns:a16="http://schemas.microsoft.com/office/drawing/2014/main" id="{8D2E0218-DA36-6F95-D135-99A5BA667A46}"/>
              </a:ext>
            </a:extLst>
          </p:cNvPr>
          <p:cNvSpPr txBox="1"/>
          <p:nvPr/>
        </p:nvSpPr>
        <p:spPr>
          <a:xfrm>
            <a:off x="6225577" y="4405619"/>
            <a:ext cx="1230396" cy="461665"/>
          </a:xfrm>
          <a:prstGeom prst="rect">
            <a:avLst/>
          </a:prstGeom>
          <a:noFill/>
        </p:spPr>
        <p:txBody>
          <a:bodyPr wrap="square" lIns="0" tIns="45720" rIns="0" bIns="45720" rtlCol="0" anchor="t">
            <a:spAutoFit/>
          </a:bodyPr>
          <a:lstStyle/>
          <a:p>
            <a:r>
              <a:rPr lang="en-US" sz="1200" dirty="0"/>
              <a:t>911 Call-Taker Sentiment</a:t>
            </a:r>
          </a:p>
        </p:txBody>
      </p:sp>
      <p:sp>
        <p:nvSpPr>
          <p:cNvPr id="33" name="TextBox 32">
            <a:extLst>
              <a:ext uri="{FF2B5EF4-FFF2-40B4-BE49-F238E27FC236}">
                <a16:creationId xmlns:a16="http://schemas.microsoft.com/office/drawing/2014/main" id="{C26C74C3-5E88-F1C2-37E7-5EE65973CC1D}"/>
              </a:ext>
            </a:extLst>
          </p:cNvPr>
          <p:cNvSpPr txBox="1"/>
          <p:nvPr/>
        </p:nvSpPr>
        <p:spPr>
          <a:xfrm>
            <a:off x="460962" y="5727714"/>
            <a:ext cx="2943811" cy="461665"/>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spcBef>
                <a:spcPts val="600"/>
              </a:spcBef>
            </a:pPr>
            <a:r>
              <a:rPr lang="en-US" sz="1200" dirty="0">
                <a:cs typeface="Arial"/>
              </a:rPr>
              <a:t>Source: </a:t>
            </a:r>
            <a:r>
              <a:rPr lang="en-US" sz="1200" dirty="0">
                <a:cs typeface="Arial"/>
                <a:hlinkClick r:id="rId3"/>
              </a:rPr>
              <a:t>Use-Case Prism: Generative </a:t>
            </a:r>
            <a:r>
              <a:rPr lang="en-US" sz="1200" dirty="0">
                <a:ea typeface="+mn-lt"/>
                <a:cs typeface="+mn-lt"/>
                <a:hlinkClick r:id="rId3"/>
              </a:rPr>
              <a:t>AI </a:t>
            </a:r>
            <a:r>
              <a:rPr lang="en-US" sz="1200" dirty="0">
                <a:cs typeface="Arial"/>
                <a:hlinkClick r:id="rId3"/>
              </a:rPr>
              <a:t>for Public Safety</a:t>
            </a:r>
            <a:endParaRPr lang="en-US" dirty="0">
              <a:cs typeface="Arial"/>
            </a:endParaRPr>
          </a:p>
        </p:txBody>
      </p:sp>
    </p:spTree>
    <p:extLst>
      <p:ext uri="{BB962C8B-B14F-4D97-AF65-F5344CB8AC3E}">
        <p14:creationId xmlns:p14="http://schemas.microsoft.com/office/powerpoint/2010/main" val="393674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A4C8D-4574-2CF1-C257-D56C75FA85A7}"/>
              </a:ext>
            </a:extLst>
          </p:cNvPr>
          <p:cNvSpPr>
            <a:spLocks noGrp="1"/>
          </p:cNvSpPr>
          <p:nvPr>
            <p:ph type="title"/>
          </p:nvPr>
        </p:nvSpPr>
        <p:spPr/>
        <p:txBody>
          <a:bodyPr/>
          <a:lstStyle/>
          <a:p>
            <a:r>
              <a:rPr lang="en-US" sz="2400" dirty="0"/>
              <a:t>AI Opportunity Radar, Government — Regulatory and Compliance</a:t>
            </a:r>
          </a:p>
        </p:txBody>
      </p:sp>
      <p:sp>
        <p:nvSpPr>
          <p:cNvPr id="3" name="Oval 2">
            <a:extLst>
              <a:ext uri="{FF2B5EF4-FFF2-40B4-BE49-F238E27FC236}">
                <a16:creationId xmlns:a16="http://schemas.microsoft.com/office/drawing/2014/main" id="{CE18D4EA-D863-EB14-0C40-3CC7D1ACF4E6}"/>
              </a:ext>
            </a:extLst>
          </p:cNvPr>
          <p:cNvSpPr/>
          <p:nvPr/>
        </p:nvSpPr>
        <p:spPr>
          <a:xfrm>
            <a:off x="5685284" y="3891075"/>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Oval 3">
            <a:extLst>
              <a:ext uri="{FF2B5EF4-FFF2-40B4-BE49-F238E27FC236}">
                <a16:creationId xmlns:a16="http://schemas.microsoft.com/office/drawing/2014/main" id="{C4EF44D5-65DB-A030-0810-EE4FCAF7F235}"/>
              </a:ext>
            </a:extLst>
          </p:cNvPr>
          <p:cNvSpPr/>
          <p:nvPr/>
        </p:nvSpPr>
        <p:spPr>
          <a:xfrm>
            <a:off x="5173414" y="359246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Oval 4">
            <a:extLst>
              <a:ext uri="{FF2B5EF4-FFF2-40B4-BE49-F238E27FC236}">
                <a16:creationId xmlns:a16="http://schemas.microsoft.com/office/drawing/2014/main" id="{5A65CE0A-0129-9632-CD19-0FD574AB911A}"/>
              </a:ext>
            </a:extLst>
          </p:cNvPr>
          <p:cNvSpPr/>
          <p:nvPr/>
        </p:nvSpPr>
        <p:spPr>
          <a:xfrm>
            <a:off x="5956697" y="447007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6DB52307-1C22-403F-4704-E9A7C774218F}"/>
              </a:ext>
            </a:extLst>
          </p:cNvPr>
          <p:cNvSpPr txBox="1"/>
          <p:nvPr/>
        </p:nvSpPr>
        <p:spPr>
          <a:xfrm>
            <a:off x="6210046" y="4389835"/>
            <a:ext cx="1441100" cy="276999"/>
          </a:xfrm>
          <a:prstGeom prst="rect">
            <a:avLst/>
          </a:prstGeom>
          <a:noFill/>
        </p:spPr>
        <p:txBody>
          <a:bodyPr wrap="none" lIns="0" rIns="0" rtlCol="0">
            <a:spAutoFit/>
          </a:bodyPr>
          <a:lstStyle/>
          <a:p>
            <a:pPr algn="r">
              <a:spcBef>
                <a:spcPts val="600"/>
              </a:spcBef>
            </a:pPr>
            <a:r>
              <a:rPr lang="en-US" sz="1200" dirty="0"/>
              <a:t>Investigation Support</a:t>
            </a:r>
          </a:p>
        </p:txBody>
      </p:sp>
      <p:sp>
        <p:nvSpPr>
          <p:cNvPr id="7" name="Oval 6">
            <a:extLst>
              <a:ext uri="{FF2B5EF4-FFF2-40B4-BE49-F238E27FC236}">
                <a16:creationId xmlns:a16="http://schemas.microsoft.com/office/drawing/2014/main" id="{C27C44F0-90BF-B023-A1D6-E95CBF046447}"/>
              </a:ext>
            </a:extLst>
          </p:cNvPr>
          <p:cNvSpPr/>
          <p:nvPr/>
        </p:nvSpPr>
        <p:spPr>
          <a:xfrm>
            <a:off x="4389196" y="3516204"/>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372E6036-24B4-DDA0-8D32-832663602BF9}"/>
              </a:ext>
            </a:extLst>
          </p:cNvPr>
          <p:cNvSpPr/>
          <p:nvPr/>
        </p:nvSpPr>
        <p:spPr>
          <a:xfrm>
            <a:off x="5434314" y="3686994"/>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2FFC924B-AD02-B586-4CCA-94928F3F9929}"/>
              </a:ext>
            </a:extLst>
          </p:cNvPr>
          <p:cNvSpPr txBox="1"/>
          <p:nvPr/>
        </p:nvSpPr>
        <p:spPr>
          <a:xfrm>
            <a:off x="5639271" y="3562854"/>
            <a:ext cx="801502" cy="276999"/>
          </a:xfrm>
          <a:prstGeom prst="rect">
            <a:avLst/>
          </a:prstGeom>
          <a:noFill/>
        </p:spPr>
        <p:txBody>
          <a:bodyPr wrap="none" lIns="0" rIns="0" rtlCol="0">
            <a:spAutoFit/>
          </a:bodyPr>
          <a:lstStyle/>
          <a:p>
            <a:pPr algn="r">
              <a:spcBef>
                <a:spcPts val="600"/>
              </a:spcBef>
            </a:pPr>
            <a:r>
              <a:rPr lang="en-US" sz="1200" dirty="0"/>
              <a:t>Case Notes</a:t>
            </a:r>
          </a:p>
        </p:txBody>
      </p:sp>
      <p:sp>
        <p:nvSpPr>
          <p:cNvPr id="10" name="Oval 9">
            <a:extLst>
              <a:ext uri="{FF2B5EF4-FFF2-40B4-BE49-F238E27FC236}">
                <a16:creationId xmlns:a16="http://schemas.microsoft.com/office/drawing/2014/main" id="{C50B849E-C3DF-05F4-2ACD-A22A7B764936}"/>
              </a:ext>
            </a:extLst>
          </p:cNvPr>
          <p:cNvSpPr/>
          <p:nvPr/>
        </p:nvSpPr>
        <p:spPr>
          <a:xfrm>
            <a:off x="5916939" y="3786385"/>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a:extLst>
              <a:ext uri="{FF2B5EF4-FFF2-40B4-BE49-F238E27FC236}">
                <a16:creationId xmlns:a16="http://schemas.microsoft.com/office/drawing/2014/main" id="{1D18B296-FBDB-280B-3A33-5B01FBEE466A}"/>
              </a:ext>
            </a:extLst>
          </p:cNvPr>
          <p:cNvSpPr/>
          <p:nvPr/>
        </p:nvSpPr>
        <p:spPr>
          <a:xfrm>
            <a:off x="5817547" y="4156573"/>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extBox 11">
            <a:extLst>
              <a:ext uri="{FF2B5EF4-FFF2-40B4-BE49-F238E27FC236}">
                <a16:creationId xmlns:a16="http://schemas.microsoft.com/office/drawing/2014/main" id="{F811FD8D-F91F-F50C-D358-2A0FFE1F1BEF}"/>
              </a:ext>
            </a:extLst>
          </p:cNvPr>
          <p:cNvSpPr txBox="1"/>
          <p:nvPr/>
        </p:nvSpPr>
        <p:spPr>
          <a:xfrm>
            <a:off x="6050408" y="4108689"/>
            <a:ext cx="2013373" cy="276999"/>
          </a:xfrm>
          <a:prstGeom prst="rect">
            <a:avLst/>
          </a:prstGeom>
          <a:noFill/>
        </p:spPr>
        <p:txBody>
          <a:bodyPr wrap="none" lIns="0" rIns="0" rtlCol="0">
            <a:spAutoFit/>
          </a:bodyPr>
          <a:lstStyle/>
          <a:p>
            <a:pPr algn="r">
              <a:spcBef>
                <a:spcPts val="600"/>
              </a:spcBef>
            </a:pPr>
            <a:r>
              <a:rPr lang="en-US" sz="1200" dirty="0"/>
              <a:t>Synthetic Incident Generation</a:t>
            </a:r>
          </a:p>
        </p:txBody>
      </p:sp>
      <p:sp>
        <p:nvSpPr>
          <p:cNvPr id="13" name="Oval 12">
            <a:extLst>
              <a:ext uri="{FF2B5EF4-FFF2-40B4-BE49-F238E27FC236}">
                <a16:creationId xmlns:a16="http://schemas.microsoft.com/office/drawing/2014/main" id="{0AFE71BC-A81D-53D3-30D5-E0541FA5DEBF}"/>
              </a:ext>
            </a:extLst>
          </p:cNvPr>
          <p:cNvSpPr/>
          <p:nvPr/>
        </p:nvSpPr>
        <p:spPr>
          <a:xfrm>
            <a:off x="5335624" y="3446324"/>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47A24C77-7A97-1FAA-AE2E-57266D13964B}"/>
              </a:ext>
            </a:extLst>
          </p:cNvPr>
          <p:cNvSpPr txBox="1"/>
          <p:nvPr/>
        </p:nvSpPr>
        <p:spPr>
          <a:xfrm>
            <a:off x="5349697" y="3170701"/>
            <a:ext cx="838371" cy="276999"/>
          </a:xfrm>
          <a:prstGeom prst="rect">
            <a:avLst/>
          </a:prstGeom>
          <a:noFill/>
        </p:spPr>
        <p:txBody>
          <a:bodyPr wrap="none" lIns="0" rIns="0" rtlCol="0">
            <a:spAutoFit/>
          </a:bodyPr>
          <a:lstStyle/>
          <a:p>
            <a:pPr algn="r">
              <a:spcBef>
                <a:spcPts val="600"/>
              </a:spcBef>
            </a:pPr>
            <a:r>
              <a:rPr lang="en-US" sz="1200" dirty="0"/>
              <a:t>FOI Support</a:t>
            </a:r>
          </a:p>
        </p:txBody>
      </p:sp>
      <p:sp>
        <p:nvSpPr>
          <p:cNvPr id="15" name="Oval 14">
            <a:extLst>
              <a:ext uri="{FF2B5EF4-FFF2-40B4-BE49-F238E27FC236}">
                <a16:creationId xmlns:a16="http://schemas.microsoft.com/office/drawing/2014/main" id="{B65CA7B4-1BF8-222A-E838-F762515AE614}"/>
              </a:ext>
            </a:extLst>
          </p:cNvPr>
          <p:cNvSpPr/>
          <p:nvPr/>
        </p:nvSpPr>
        <p:spPr>
          <a:xfrm>
            <a:off x="5633097" y="431730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Oval 15">
            <a:extLst>
              <a:ext uri="{FF2B5EF4-FFF2-40B4-BE49-F238E27FC236}">
                <a16:creationId xmlns:a16="http://schemas.microsoft.com/office/drawing/2014/main" id="{5736D9F9-1F2F-6B84-0898-696635BBD4CA}"/>
              </a:ext>
            </a:extLst>
          </p:cNvPr>
          <p:cNvSpPr/>
          <p:nvPr/>
        </p:nvSpPr>
        <p:spPr>
          <a:xfrm>
            <a:off x="5732488" y="4597196"/>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TextBox 16">
            <a:extLst>
              <a:ext uri="{FF2B5EF4-FFF2-40B4-BE49-F238E27FC236}">
                <a16:creationId xmlns:a16="http://schemas.microsoft.com/office/drawing/2014/main" id="{CC5B8998-1684-4158-BA83-E997A1EF3B83}"/>
              </a:ext>
            </a:extLst>
          </p:cNvPr>
          <p:cNvSpPr txBox="1"/>
          <p:nvPr/>
        </p:nvSpPr>
        <p:spPr>
          <a:xfrm>
            <a:off x="6553886" y="3624686"/>
            <a:ext cx="1229405" cy="461665"/>
          </a:xfrm>
          <a:prstGeom prst="rect">
            <a:avLst/>
          </a:prstGeom>
          <a:noFill/>
        </p:spPr>
        <p:txBody>
          <a:bodyPr wrap="square" lIns="0" tIns="45720" rIns="0" bIns="45720" rtlCol="0" anchor="t">
            <a:spAutoFit/>
          </a:bodyPr>
          <a:lstStyle/>
          <a:p>
            <a:r>
              <a:rPr lang="en-US" sz="1200" dirty="0"/>
              <a:t>Communications Triaging</a:t>
            </a:r>
          </a:p>
        </p:txBody>
      </p:sp>
      <p:cxnSp>
        <p:nvCxnSpPr>
          <p:cNvPr id="18" name="Straight Connector 17">
            <a:extLst>
              <a:ext uri="{FF2B5EF4-FFF2-40B4-BE49-F238E27FC236}">
                <a16:creationId xmlns:a16="http://schemas.microsoft.com/office/drawing/2014/main" id="{2A3C284B-BE26-93A3-C4B6-5BE6E2703E5C}"/>
              </a:ext>
            </a:extLst>
          </p:cNvPr>
          <p:cNvCxnSpPr>
            <a:cxnSpLocks/>
          </p:cNvCxnSpPr>
          <p:nvPr/>
        </p:nvCxnSpPr>
        <p:spPr>
          <a:xfrm flipV="1">
            <a:off x="6188068" y="3851245"/>
            <a:ext cx="250443" cy="28321"/>
          </a:xfrm>
          <a:prstGeom prst="line">
            <a:avLst/>
          </a:prstGeom>
          <a:noFill/>
          <a:ln w="12700" cap="flat" cmpd="sng">
            <a:solidFill>
              <a:srgbClr val="6F7878"/>
            </a:solidFill>
            <a:prstDash val="solid"/>
            <a:round/>
            <a:headEnd type="none" w="lg" len="med"/>
            <a:tailEnd type="none" w="lg" len="med"/>
          </a:ln>
        </p:spPr>
      </p:cxnSp>
      <p:sp>
        <p:nvSpPr>
          <p:cNvPr id="19" name="TextBox 18">
            <a:extLst>
              <a:ext uri="{FF2B5EF4-FFF2-40B4-BE49-F238E27FC236}">
                <a16:creationId xmlns:a16="http://schemas.microsoft.com/office/drawing/2014/main" id="{5ED32608-2327-14F6-201C-EC99AE178AB6}"/>
              </a:ext>
            </a:extLst>
          </p:cNvPr>
          <p:cNvSpPr txBox="1"/>
          <p:nvPr/>
        </p:nvSpPr>
        <p:spPr>
          <a:xfrm>
            <a:off x="3970092" y="3782340"/>
            <a:ext cx="1229405" cy="461665"/>
          </a:xfrm>
          <a:prstGeom prst="rect">
            <a:avLst/>
          </a:prstGeom>
          <a:noFill/>
        </p:spPr>
        <p:txBody>
          <a:bodyPr wrap="square" lIns="0" tIns="45720" rIns="0" bIns="45720" rtlCol="0" anchor="t">
            <a:spAutoFit/>
          </a:bodyPr>
          <a:lstStyle/>
          <a:p>
            <a:r>
              <a:rPr lang="en-US" sz="1200" dirty="0"/>
              <a:t>Single View of Citizen/Business</a:t>
            </a:r>
          </a:p>
        </p:txBody>
      </p:sp>
      <p:cxnSp>
        <p:nvCxnSpPr>
          <p:cNvPr id="20" name="Straight Connector 19">
            <a:extLst>
              <a:ext uri="{FF2B5EF4-FFF2-40B4-BE49-F238E27FC236}">
                <a16:creationId xmlns:a16="http://schemas.microsoft.com/office/drawing/2014/main" id="{899CB6CE-0AD7-5B0E-7467-49B1CC243816}"/>
              </a:ext>
            </a:extLst>
          </p:cNvPr>
          <p:cNvCxnSpPr>
            <a:cxnSpLocks/>
          </p:cNvCxnSpPr>
          <p:nvPr/>
        </p:nvCxnSpPr>
        <p:spPr>
          <a:xfrm>
            <a:off x="5025327" y="3941393"/>
            <a:ext cx="607389" cy="55759"/>
          </a:xfrm>
          <a:prstGeom prst="line">
            <a:avLst/>
          </a:prstGeom>
          <a:noFill/>
          <a:ln w="12700" cap="flat" cmpd="sng">
            <a:solidFill>
              <a:srgbClr val="6F7878"/>
            </a:solidFill>
            <a:prstDash val="solid"/>
            <a:round/>
            <a:headEnd type="none" w="lg" len="med"/>
            <a:tailEnd type="none" w="lg" len="med"/>
          </a:ln>
        </p:spPr>
      </p:cxnSp>
      <p:sp>
        <p:nvSpPr>
          <p:cNvPr id="21" name="TextBox 20">
            <a:extLst>
              <a:ext uri="{FF2B5EF4-FFF2-40B4-BE49-F238E27FC236}">
                <a16:creationId xmlns:a16="http://schemas.microsoft.com/office/drawing/2014/main" id="{4E104132-341F-2B11-D294-4039486CDA99}"/>
              </a:ext>
            </a:extLst>
          </p:cNvPr>
          <p:cNvSpPr txBox="1"/>
          <p:nvPr/>
        </p:nvSpPr>
        <p:spPr>
          <a:xfrm>
            <a:off x="4825103" y="2655236"/>
            <a:ext cx="1229405" cy="461665"/>
          </a:xfrm>
          <a:prstGeom prst="rect">
            <a:avLst/>
          </a:prstGeom>
          <a:noFill/>
        </p:spPr>
        <p:txBody>
          <a:bodyPr wrap="square" lIns="0" tIns="45720" rIns="0" bIns="45720" rtlCol="0" anchor="t">
            <a:spAutoFit/>
          </a:bodyPr>
          <a:lstStyle/>
          <a:p>
            <a:r>
              <a:rPr lang="en-US" sz="1200" dirty="0"/>
              <a:t>Case Manager Training</a:t>
            </a:r>
          </a:p>
        </p:txBody>
      </p:sp>
      <p:cxnSp>
        <p:nvCxnSpPr>
          <p:cNvPr id="22" name="Straight Connector 21">
            <a:extLst>
              <a:ext uri="{FF2B5EF4-FFF2-40B4-BE49-F238E27FC236}">
                <a16:creationId xmlns:a16="http://schemas.microsoft.com/office/drawing/2014/main" id="{64D1ABC4-45E4-9E47-499C-D42A12EA4FFA}"/>
              </a:ext>
            </a:extLst>
          </p:cNvPr>
          <p:cNvCxnSpPr>
            <a:cxnSpLocks/>
          </p:cNvCxnSpPr>
          <p:nvPr/>
        </p:nvCxnSpPr>
        <p:spPr>
          <a:xfrm>
            <a:off x="5083304" y="3085807"/>
            <a:ext cx="116907" cy="549229"/>
          </a:xfrm>
          <a:prstGeom prst="line">
            <a:avLst/>
          </a:prstGeom>
          <a:noFill/>
          <a:ln w="12700" cap="flat" cmpd="sng">
            <a:solidFill>
              <a:srgbClr val="6F7878"/>
            </a:solidFill>
            <a:prstDash val="solid"/>
            <a:round/>
            <a:headEnd type="none" w="lg" len="med"/>
            <a:tailEnd type="none" w="lg" len="med"/>
          </a:ln>
        </p:spPr>
      </p:cxnSp>
      <p:sp>
        <p:nvSpPr>
          <p:cNvPr id="23" name="TextBox 22">
            <a:extLst>
              <a:ext uri="{FF2B5EF4-FFF2-40B4-BE49-F238E27FC236}">
                <a16:creationId xmlns:a16="http://schemas.microsoft.com/office/drawing/2014/main" id="{6C165304-6DAF-3438-50CC-D6DB5B157AA2}"/>
              </a:ext>
            </a:extLst>
          </p:cNvPr>
          <p:cNvSpPr txBox="1"/>
          <p:nvPr/>
        </p:nvSpPr>
        <p:spPr>
          <a:xfrm>
            <a:off x="3974652" y="3060070"/>
            <a:ext cx="756440" cy="470423"/>
          </a:xfrm>
          <a:prstGeom prst="rect">
            <a:avLst/>
          </a:prstGeom>
          <a:noFill/>
        </p:spPr>
        <p:txBody>
          <a:bodyPr wrap="square" lIns="0" tIns="45720" rIns="0" bIns="45720" rtlCol="0" anchor="t">
            <a:spAutoFit/>
          </a:bodyPr>
          <a:lstStyle/>
          <a:p>
            <a:r>
              <a:rPr lang="en-US" sz="1200" dirty="0"/>
              <a:t>Regulation Chatbot</a:t>
            </a:r>
          </a:p>
        </p:txBody>
      </p:sp>
      <p:sp>
        <p:nvSpPr>
          <p:cNvPr id="24" name="TextBox 23">
            <a:extLst>
              <a:ext uri="{FF2B5EF4-FFF2-40B4-BE49-F238E27FC236}">
                <a16:creationId xmlns:a16="http://schemas.microsoft.com/office/drawing/2014/main" id="{C8FD4FF2-3C75-3A83-F8A9-5E65638682DA}"/>
              </a:ext>
            </a:extLst>
          </p:cNvPr>
          <p:cNvSpPr txBox="1"/>
          <p:nvPr/>
        </p:nvSpPr>
        <p:spPr>
          <a:xfrm>
            <a:off x="5248848" y="4788821"/>
            <a:ext cx="1141819" cy="646331"/>
          </a:xfrm>
          <a:prstGeom prst="rect">
            <a:avLst/>
          </a:prstGeom>
          <a:noFill/>
        </p:spPr>
        <p:txBody>
          <a:bodyPr wrap="square" lIns="0" tIns="45720" rIns="0" bIns="45720" rtlCol="0" anchor="t">
            <a:spAutoFit/>
          </a:bodyPr>
          <a:lstStyle/>
          <a:p>
            <a:r>
              <a:rPr lang="en-US" sz="1200" dirty="0"/>
              <a:t>Records Management Support</a:t>
            </a:r>
          </a:p>
        </p:txBody>
      </p:sp>
      <p:sp>
        <p:nvSpPr>
          <p:cNvPr id="25" name="TextBox 24">
            <a:extLst>
              <a:ext uri="{FF2B5EF4-FFF2-40B4-BE49-F238E27FC236}">
                <a16:creationId xmlns:a16="http://schemas.microsoft.com/office/drawing/2014/main" id="{B0654774-D27E-7D58-6731-D7AA08E9948B}"/>
              </a:ext>
            </a:extLst>
          </p:cNvPr>
          <p:cNvSpPr txBox="1"/>
          <p:nvPr/>
        </p:nvSpPr>
        <p:spPr>
          <a:xfrm>
            <a:off x="4175086" y="4224708"/>
            <a:ext cx="1141819" cy="646331"/>
          </a:xfrm>
          <a:prstGeom prst="rect">
            <a:avLst/>
          </a:prstGeom>
          <a:noFill/>
        </p:spPr>
        <p:txBody>
          <a:bodyPr wrap="square" lIns="0" tIns="45720" rIns="0" bIns="45720" rtlCol="0" anchor="t">
            <a:spAutoFit/>
          </a:bodyPr>
          <a:lstStyle/>
          <a:p>
            <a:pPr algn="r"/>
            <a:r>
              <a:rPr lang="en-US" sz="1200" dirty="0"/>
              <a:t>Case Comparison and Review</a:t>
            </a:r>
          </a:p>
        </p:txBody>
      </p:sp>
      <p:cxnSp>
        <p:nvCxnSpPr>
          <p:cNvPr id="26" name="Straight Connector 25">
            <a:extLst>
              <a:ext uri="{FF2B5EF4-FFF2-40B4-BE49-F238E27FC236}">
                <a16:creationId xmlns:a16="http://schemas.microsoft.com/office/drawing/2014/main" id="{D668D7AA-80F9-FF55-4726-0D4747B6EDB6}"/>
              </a:ext>
            </a:extLst>
          </p:cNvPr>
          <p:cNvCxnSpPr>
            <a:cxnSpLocks/>
          </p:cNvCxnSpPr>
          <p:nvPr/>
        </p:nvCxnSpPr>
        <p:spPr>
          <a:xfrm flipV="1">
            <a:off x="5335624" y="4420552"/>
            <a:ext cx="297092" cy="95531"/>
          </a:xfrm>
          <a:prstGeom prst="line">
            <a:avLst/>
          </a:prstGeom>
          <a:noFill/>
          <a:ln w="12700" cap="flat" cmpd="sng">
            <a:solidFill>
              <a:srgbClr val="6F7878"/>
            </a:solidFill>
            <a:prstDash val="solid"/>
            <a:round/>
            <a:headEnd type="none" w="lg" len="med"/>
            <a:tailEnd type="none" w="lg" len="med"/>
          </a:ln>
        </p:spPr>
      </p:cxnSp>
      <p:sp>
        <p:nvSpPr>
          <p:cNvPr id="27" name="TextBox 26">
            <a:extLst>
              <a:ext uri="{FF2B5EF4-FFF2-40B4-BE49-F238E27FC236}">
                <a16:creationId xmlns:a16="http://schemas.microsoft.com/office/drawing/2014/main" id="{0962955F-CA59-A5AC-1883-0F417EF01CCF}"/>
              </a:ext>
            </a:extLst>
          </p:cNvPr>
          <p:cNvSpPr txBox="1"/>
          <p:nvPr/>
        </p:nvSpPr>
        <p:spPr>
          <a:xfrm>
            <a:off x="460962" y="5762550"/>
            <a:ext cx="2943811" cy="461665"/>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spcBef>
                <a:spcPts val="600"/>
              </a:spcBef>
            </a:pPr>
            <a:r>
              <a:rPr lang="en-US" sz="1200" dirty="0">
                <a:cs typeface="Arial"/>
              </a:rPr>
              <a:t>Source: </a:t>
            </a:r>
            <a:r>
              <a:rPr lang="en-US" sz="1200" dirty="0">
                <a:cs typeface="Arial"/>
                <a:hlinkClick r:id="rId3"/>
              </a:rPr>
              <a:t>Use-Case Prism: Generative </a:t>
            </a:r>
            <a:r>
              <a:rPr lang="en-US" sz="1200" dirty="0">
                <a:ea typeface="+mn-lt"/>
                <a:cs typeface="+mn-lt"/>
                <a:hlinkClick r:id="rId3"/>
              </a:rPr>
              <a:t>AI </a:t>
            </a:r>
            <a:r>
              <a:rPr lang="en-US" sz="1200" dirty="0">
                <a:cs typeface="Arial"/>
                <a:hlinkClick r:id="rId3"/>
              </a:rPr>
              <a:t>for Government Regulatory and Compliance</a:t>
            </a:r>
            <a:endParaRPr lang="en-US" dirty="0">
              <a:cs typeface="Arial"/>
            </a:endParaRPr>
          </a:p>
        </p:txBody>
      </p:sp>
    </p:spTree>
    <p:extLst>
      <p:ext uri="{BB962C8B-B14F-4D97-AF65-F5344CB8AC3E}">
        <p14:creationId xmlns:p14="http://schemas.microsoft.com/office/powerpoint/2010/main" val="3759186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EE23-3557-847D-2A05-18C75D16B893}"/>
              </a:ext>
            </a:extLst>
          </p:cNvPr>
          <p:cNvSpPr>
            <a:spLocks noGrp="1"/>
          </p:cNvSpPr>
          <p:nvPr>
            <p:ph type="title"/>
          </p:nvPr>
        </p:nvSpPr>
        <p:spPr/>
        <p:txBody>
          <a:bodyPr/>
          <a:lstStyle/>
          <a:p>
            <a:r>
              <a:rPr lang="en-US" sz="2400" dirty="0"/>
              <a:t>AI Opportunity Radar, U.S. Healthcare Payers</a:t>
            </a:r>
          </a:p>
        </p:txBody>
      </p:sp>
      <p:sp>
        <p:nvSpPr>
          <p:cNvPr id="3" name="Oval 2">
            <a:extLst>
              <a:ext uri="{FF2B5EF4-FFF2-40B4-BE49-F238E27FC236}">
                <a16:creationId xmlns:a16="http://schemas.microsoft.com/office/drawing/2014/main" id="{4542680C-9A9A-FD39-6069-82E71B80E4B6}"/>
              </a:ext>
            </a:extLst>
          </p:cNvPr>
          <p:cNvSpPr/>
          <p:nvPr/>
        </p:nvSpPr>
        <p:spPr>
          <a:xfrm>
            <a:off x="6793745" y="2488838"/>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a:extLst>
              <a:ext uri="{FF2B5EF4-FFF2-40B4-BE49-F238E27FC236}">
                <a16:creationId xmlns:a16="http://schemas.microsoft.com/office/drawing/2014/main" id="{858A0AB4-6019-E63D-0535-2207114C14E2}"/>
              </a:ext>
            </a:extLst>
          </p:cNvPr>
          <p:cNvSpPr txBox="1"/>
          <p:nvPr/>
        </p:nvSpPr>
        <p:spPr>
          <a:xfrm>
            <a:off x="5833862" y="2452395"/>
            <a:ext cx="920125" cy="276999"/>
          </a:xfrm>
          <a:prstGeom prst="rect">
            <a:avLst/>
          </a:prstGeom>
          <a:noFill/>
        </p:spPr>
        <p:txBody>
          <a:bodyPr wrap="none" lIns="0" rIns="0" rtlCol="0">
            <a:spAutoFit/>
          </a:bodyPr>
          <a:lstStyle/>
          <a:p>
            <a:pPr algn="r">
              <a:spcBef>
                <a:spcPts val="600"/>
              </a:spcBef>
            </a:pPr>
            <a:r>
              <a:rPr lang="en-US" sz="1200" dirty="0"/>
              <a:t>Digital Broker</a:t>
            </a:r>
          </a:p>
        </p:txBody>
      </p:sp>
      <p:sp>
        <p:nvSpPr>
          <p:cNvPr id="5" name="Oval 4">
            <a:extLst>
              <a:ext uri="{FF2B5EF4-FFF2-40B4-BE49-F238E27FC236}">
                <a16:creationId xmlns:a16="http://schemas.microsoft.com/office/drawing/2014/main" id="{5CC5F565-02DE-3C1A-5E0A-4403C7B362BE}"/>
              </a:ext>
            </a:extLst>
          </p:cNvPr>
          <p:cNvSpPr/>
          <p:nvPr/>
        </p:nvSpPr>
        <p:spPr>
          <a:xfrm>
            <a:off x="4933005" y="202770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C22DA9D4-0749-C837-9661-71FFFC550632}"/>
              </a:ext>
            </a:extLst>
          </p:cNvPr>
          <p:cNvSpPr txBox="1"/>
          <p:nvPr/>
        </p:nvSpPr>
        <p:spPr>
          <a:xfrm>
            <a:off x="4933005" y="1595150"/>
            <a:ext cx="1074144" cy="461665"/>
          </a:xfrm>
          <a:prstGeom prst="rect">
            <a:avLst/>
          </a:prstGeom>
          <a:noFill/>
        </p:spPr>
        <p:txBody>
          <a:bodyPr wrap="square" lIns="0" rIns="0" rtlCol="0">
            <a:spAutoFit/>
          </a:bodyPr>
          <a:lstStyle/>
          <a:p>
            <a:pPr>
              <a:spcBef>
                <a:spcPts val="600"/>
              </a:spcBef>
            </a:pPr>
            <a:r>
              <a:rPr lang="en-US" sz="1200" dirty="0"/>
              <a:t>Virtual Member Service</a:t>
            </a:r>
          </a:p>
        </p:txBody>
      </p:sp>
      <p:sp>
        <p:nvSpPr>
          <p:cNvPr id="7" name="Oval 6">
            <a:extLst>
              <a:ext uri="{FF2B5EF4-FFF2-40B4-BE49-F238E27FC236}">
                <a16:creationId xmlns:a16="http://schemas.microsoft.com/office/drawing/2014/main" id="{87C8572B-5303-5D8B-034A-E4DAA41F7A45}"/>
              </a:ext>
            </a:extLst>
          </p:cNvPr>
          <p:cNvSpPr/>
          <p:nvPr/>
        </p:nvSpPr>
        <p:spPr>
          <a:xfrm>
            <a:off x="5240822" y="435841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a:extLst>
              <a:ext uri="{FF2B5EF4-FFF2-40B4-BE49-F238E27FC236}">
                <a16:creationId xmlns:a16="http://schemas.microsoft.com/office/drawing/2014/main" id="{78A90AB6-9B46-A279-9ED7-88E288C52C1C}"/>
              </a:ext>
            </a:extLst>
          </p:cNvPr>
          <p:cNvSpPr txBox="1"/>
          <p:nvPr/>
        </p:nvSpPr>
        <p:spPr>
          <a:xfrm>
            <a:off x="4236542" y="3844615"/>
            <a:ext cx="1074144" cy="646331"/>
          </a:xfrm>
          <a:prstGeom prst="rect">
            <a:avLst/>
          </a:prstGeom>
          <a:noFill/>
        </p:spPr>
        <p:txBody>
          <a:bodyPr wrap="square" lIns="0" rIns="0" rtlCol="0">
            <a:spAutoFit/>
          </a:bodyPr>
          <a:lstStyle/>
          <a:p>
            <a:pPr>
              <a:spcBef>
                <a:spcPts val="600"/>
              </a:spcBef>
            </a:pPr>
            <a:r>
              <a:rPr lang="en-US" sz="1200" dirty="0"/>
              <a:t>Autonomous Underwriting and Actuarial </a:t>
            </a:r>
          </a:p>
        </p:txBody>
      </p:sp>
      <p:sp>
        <p:nvSpPr>
          <p:cNvPr id="9" name="Oval 8">
            <a:extLst>
              <a:ext uri="{FF2B5EF4-FFF2-40B4-BE49-F238E27FC236}">
                <a16:creationId xmlns:a16="http://schemas.microsoft.com/office/drawing/2014/main" id="{C59A6918-BB34-317C-C221-4CD9E8C77B69}"/>
              </a:ext>
            </a:extLst>
          </p:cNvPr>
          <p:cNvSpPr/>
          <p:nvPr/>
        </p:nvSpPr>
        <p:spPr>
          <a:xfrm>
            <a:off x="6992528" y="283577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extBox 9">
            <a:extLst>
              <a:ext uri="{FF2B5EF4-FFF2-40B4-BE49-F238E27FC236}">
                <a16:creationId xmlns:a16="http://schemas.microsoft.com/office/drawing/2014/main" id="{3031712F-D797-9460-D9FF-80ED09993A93}"/>
              </a:ext>
            </a:extLst>
          </p:cNvPr>
          <p:cNvSpPr txBox="1"/>
          <p:nvPr/>
        </p:nvSpPr>
        <p:spPr>
          <a:xfrm>
            <a:off x="7252164" y="2596982"/>
            <a:ext cx="1070153" cy="830997"/>
          </a:xfrm>
          <a:prstGeom prst="rect">
            <a:avLst/>
          </a:prstGeom>
          <a:noFill/>
        </p:spPr>
        <p:txBody>
          <a:bodyPr wrap="square" lIns="0" rIns="0" rtlCol="0">
            <a:spAutoFit/>
          </a:bodyPr>
          <a:lstStyle/>
          <a:p>
            <a:pPr>
              <a:spcBef>
                <a:spcPts val="600"/>
              </a:spcBef>
            </a:pPr>
            <a:r>
              <a:rPr lang="en-US" sz="1200" dirty="0"/>
              <a:t>Member EOB and Provider Bill Matching Tool</a:t>
            </a:r>
          </a:p>
        </p:txBody>
      </p:sp>
      <p:sp>
        <p:nvSpPr>
          <p:cNvPr id="11" name="Oval 10">
            <a:extLst>
              <a:ext uri="{FF2B5EF4-FFF2-40B4-BE49-F238E27FC236}">
                <a16:creationId xmlns:a16="http://schemas.microsoft.com/office/drawing/2014/main" id="{270CE217-A09C-2529-9FCA-11E56C2D36AE}"/>
              </a:ext>
            </a:extLst>
          </p:cNvPr>
          <p:cNvSpPr/>
          <p:nvPr/>
        </p:nvSpPr>
        <p:spPr>
          <a:xfrm>
            <a:off x="6702320" y="147442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extBox 11">
            <a:extLst>
              <a:ext uri="{FF2B5EF4-FFF2-40B4-BE49-F238E27FC236}">
                <a16:creationId xmlns:a16="http://schemas.microsoft.com/office/drawing/2014/main" id="{487FD1BC-69F1-F898-B3B3-82F5204481D8}"/>
              </a:ext>
            </a:extLst>
          </p:cNvPr>
          <p:cNvSpPr txBox="1"/>
          <p:nvPr/>
        </p:nvSpPr>
        <p:spPr>
          <a:xfrm>
            <a:off x="6702319" y="1680279"/>
            <a:ext cx="920125" cy="646331"/>
          </a:xfrm>
          <a:prstGeom prst="rect">
            <a:avLst/>
          </a:prstGeom>
          <a:noFill/>
        </p:spPr>
        <p:txBody>
          <a:bodyPr wrap="square" lIns="0" rIns="0" rtlCol="0">
            <a:spAutoFit/>
          </a:bodyPr>
          <a:lstStyle/>
          <a:p>
            <a:pPr>
              <a:spcBef>
                <a:spcPts val="600"/>
              </a:spcBef>
            </a:pPr>
            <a:r>
              <a:rPr lang="en-US" sz="1200" dirty="0"/>
              <a:t>Virtual 24-Hour Nurse Chat</a:t>
            </a:r>
          </a:p>
        </p:txBody>
      </p:sp>
      <p:sp>
        <p:nvSpPr>
          <p:cNvPr id="13" name="Oval 12">
            <a:extLst>
              <a:ext uri="{FF2B5EF4-FFF2-40B4-BE49-F238E27FC236}">
                <a16:creationId xmlns:a16="http://schemas.microsoft.com/office/drawing/2014/main" id="{4461E3C5-E666-24DB-C9BB-2617B5200ED6}"/>
              </a:ext>
            </a:extLst>
          </p:cNvPr>
          <p:cNvSpPr/>
          <p:nvPr/>
        </p:nvSpPr>
        <p:spPr>
          <a:xfrm>
            <a:off x="6577121" y="4071067"/>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5B213791-A423-7875-7BFF-F212F417C969}"/>
              </a:ext>
            </a:extLst>
          </p:cNvPr>
          <p:cNvSpPr txBox="1"/>
          <p:nvPr/>
        </p:nvSpPr>
        <p:spPr>
          <a:xfrm>
            <a:off x="6406237" y="4587283"/>
            <a:ext cx="1228381" cy="830997"/>
          </a:xfrm>
          <a:prstGeom prst="rect">
            <a:avLst/>
          </a:prstGeom>
          <a:noFill/>
        </p:spPr>
        <p:txBody>
          <a:bodyPr wrap="square" lIns="0" rIns="0" rtlCol="0">
            <a:spAutoFit/>
          </a:bodyPr>
          <a:lstStyle/>
          <a:p>
            <a:pPr>
              <a:spcBef>
                <a:spcPts val="600"/>
              </a:spcBef>
            </a:pPr>
            <a:r>
              <a:rPr lang="en-US" sz="1200" dirty="0"/>
              <a:t>GenAI Medical Records Search in Care Management</a:t>
            </a:r>
          </a:p>
        </p:txBody>
      </p:sp>
      <p:sp>
        <p:nvSpPr>
          <p:cNvPr id="15" name="Oval 14">
            <a:extLst>
              <a:ext uri="{FF2B5EF4-FFF2-40B4-BE49-F238E27FC236}">
                <a16:creationId xmlns:a16="http://schemas.microsoft.com/office/drawing/2014/main" id="{1C70BAC3-00C7-D409-12CB-F89954B463D9}"/>
              </a:ext>
            </a:extLst>
          </p:cNvPr>
          <p:cNvSpPr/>
          <p:nvPr/>
        </p:nvSpPr>
        <p:spPr>
          <a:xfrm>
            <a:off x="5389863" y="357481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TextBox 15">
            <a:extLst>
              <a:ext uri="{FF2B5EF4-FFF2-40B4-BE49-F238E27FC236}">
                <a16:creationId xmlns:a16="http://schemas.microsoft.com/office/drawing/2014/main" id="{D45D65F4-7DB0-D2A2-1AF7-A5783DF66E26}"/>
              </a:ext>
            </a:extLst>
          </p:cNvPr>
          <p:cNvSpPr txBox="1"/>
          <p:nvPr/>
        </p:nvSpPr>
        <p:spPr>
          <a:xfrm>
            <a:off x="4612893" y="2918955"/>
            <a:ext cx="1448718" cy="461665"/>
          </a:xfrm>
          <a:prstGeom prst="rect">
            <a:avLst/>
          </a:prstGeom>
          <a:noFill/>
        </p:spPr>
        <p:txBody>
          <a:bodyPr wrap="square" lIns="0" tIns="45720" rIns="0" bIns="45720" rtlCol="0" anchor="t">
            <a:spAutoFit/>
          </a:bodyPr>
          <a:lstStyle/>
          <a:p>
            <a:pPr>
              <a:spcBef>
                <a:spcPts val="600"/>
              </a:spcBef>
            </a:pPr>
            <a:r>
              <a:rPr lang="en-US" sz="1200" dirty="0"/>
              <a:t>First Draft Member Communications</a:t>
            </a:r>
            <a:endParaRPr lang="en-US" dirty="0"/>
          </a:p>
        </p:txBody>
      </p:sp>
      <p:sp>
        <p:nvSpPr>
          <p:cNvPr id="17" name="Oval 16">
            <a:extLst>
              <a:ext uri="{FF2B5EF4-FFF2-40B4-BE49-F238E27FC236}">
                <a16:creationId xmlns:a16="http://schemas.microsoft.com/office/drawing/2014/main" id="{E8FC08C6-0D16-DD84-6D3A-7853193D8478}"/>
              </a:ext>
            </a:extLst>
          </p:cNvPr>
          <p:cNvSpPr/>
          <p:nvPr/>
        </p:nvSpPr>
        <p:spPr>
          <a:xfrm>
            <a:off x="6862579" y="4152325"/>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TextBox 17">
            <a:extLst>
              <a:ext uri="{FF2B5EF4-FFF2-40B4-BE49-F238E27FC236}">
                <a16:creationId xmlns:a16="http://schemas.microsoft.com/office/drawing/2014/main" id="{71ED4F33-1B22-A136-2CD8-D88E8B03FF68}"/>
              </a:ext>
            </a:extLst>
          </p:cNvPr>
          <p:cNvSpPr txBox="1"/>
          <p:nvPr/>
        </p:nvSpPr>
        <p:spPr>
          <a:xfrm>
            <a:off x="7042390" y="3597020"/>
            <a:ext cx="1511365" cy="646331"/>
          </a:xfrm>
          <a:prstGeom prst="rect">
            <a:avLst/>
          </a:prstGeom>
          <a:noFill/>
        </p:spPr>
        <p:txBody>
          <a:bodyPr wrap="square" lIns="0" rIns="0" rtlCol="0">
            <a:spAutoFit/>
          </a:bodyPr>
          <a:lstStyle/>
          <a:p>
            <a:pPr>
              <a:spcBef>
                <a:spcPts val="600"/>
              </a:spcBef>
            </a:pPr>
            <a:r>
              <a:rPr lang="en-US" sz="1200" dirty="0"/>
              <a:t>GenAI Medical Records Search in Risk and Quality</a:t>
            </a:r>
          </a:p>
        </p:txBody>
      </p:sp>
      <p:cxnSp>
        <p:nvCxnSpPr>
          <p:cNvPr id="19" name="Straight Connector 18">
            <a:extLst>
              <a:ext uri="{FF2B5EF4-FFF2-40B4-BE49-F238E27FC236}">
                <a16:creationId xmlns:a16="http://schemas.microsoft.com/office/drawing/2014/main" id="{E38B97E7-4876-5D77-76D7-99205C387434}"/>
              </a:ext>
            </a:extLst>
          </p:cNvPr>
          <p:cNvCxnSpPr>
            <a:cxnSpLocks/>
            <a:stCxn id="13" idx="4"/>
          </p:cNvCxnSpPr>
          <p:nvPr/>
        </p:nvCxnSpPr>
        <p:spPr>
          <a:xfrm flipH="1">
            <a:off x="6667755" y="4269850"/>
            <a:ext cx="8758" cy="359206"/>
          </a:xfrm>
          <a:prstGeom prst="line">
            <a:avLst/>
          </a:prstGeom>
          <a:noFill/>
          <a:ln w="12700" cap="flat" cmpd="sng">
            <a:solidFill>
              <a:srgbClr val="6F7878"/>
            </a:solidFill>
            <a:prstDash val="solid"/>
            <a:round/>
            <a:headEnd type="none" w="lg" len="med"/>
            <a:tailEnd type="none" w="lg" len="med"/>
          </a:ln>
        </p:spPr>
      </p:cxnSp>
      <p:sp>
        <p:nvSpPr>
          <p:cNvPr id="20" name="Oval 19">
            <a:extLst>
              <a:ext uri="{FF2B5EF4-FFF2-40B4-BE49-F238E27FC236}">
                <a16:creationId xmlns:a16="http://schemas.microsoft.com/office/drawing/2014/main" id="{9B16AA9B-F8F3-1BAE-A724-DAF1ECD7377E}"/>
              </a:ext>
            </a:extLst>
          </p:cNvPr>
          <p:cNvSpPr/>
          <p:nvPr/>
        </p:nvSpPr>
        <p:spPr>
          <a:xfrm>
            <a:off x="5782425" y="4089936"/>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id="{DFABA061-82DB-DA10-5198-E74B785A3762}"/>
              </a:ext>
            </a:extLst>
          </p:cNvPr>
          <p:cNvSpPr txBox="1"/>
          <p:nvPr/>
        </p:nvSpPr>
        <p:spPr>
          <a:xfrm>
            <a:off x="5156416" y="4747822"/>
            <a:ext cx="1354891" cy="646331"/>
          </a:xfrm>
          <a:prstGeom prst="rect">
            <a:avLst/>
          </a:prstGeom>
          <a:noFill/>
        </p:spPr>
        <p:txBody>
          <a:bodyPr wrap="square" lIns="0" tIns="45720" rIns="0" bIns="45720" rtlCol="0" anchor="t">
            <a:spAutoFit/>
          </a:bodyPr>
          <a:lstStyle/>
          <a:p>
            <a:pPr>
              <a:spcBef>
                <a:spcPts val="600"/>
              </a:spcBef>
            </a:pPr>
            <a:r>
              <a:rPr lang="en-US" sz="1200" dirty="0"/>
              <a:t>Legacy Administrative Systems Coding</a:t>
            </a:r>
            <a:endParaRPr lang="en-US" dirty="0"/>
          </a:p>
        </p:txBody>
      </p:sp>
      <p:cxnSp>
        <p:nvCxnSpPr>
          <p:cNvPr id="22" name="Straight Connector 21">
            <a:extLst>
              <a:ext uri="{FF2B5EF4-FFF2-40B4-BE49-F238E27FC236}">
                <a16:creationId xmlns:a16="http://schemas.microsoft.com/office/drawing/2014/main" id="{6666AFA9-C8D3-229A-3972-9D182EC18D6E}"/>
              </a:ext>
            </a:extLst>
          </p:cNvPr>
          <p:cNvCxnSpPr>
            <a:cxnSpLocks/>
            <a:endCxn id="7" idx="1"/>
          </p:cNvCxnSpPr>
          <p:nvPr/>
        </p:nvCxnSpPr>
        <p:spPr>
          <a:xfrm>
            <a:off x="5170324" y="4288719"/>
            <a:ext cx="99609" cy="98802"/>
          </a:xfrm>
          <a:prstGeom prst="line">
            <a:avLst/>
          </a:prstGeom>
          <a:noFill/>
          <a:ln w="12700" cap="flat" cmpd="sng">
            <a:solidFill>
              <a:srgbClr val="6F7878"/>
            </a:solidFill>
            <a:prstDash val="solid"/>
            <a:round/>
            <a:headEnd type="none" w="lg" len="med"/>
            <a:tailEnd type="none" w="lg" len="med"/>
          </a:ln>
        </p:spPr>
      </p:cxnSp>
      <p:cxnSp>
        <p:nvCxnSpPr>
          <p:cNvPr id="23" name="Straight Connector 22">
            <a:extLst>
              <a:ext uri="{FF2B5EF4-FFF2-40B4-BE49-F238E27FC236}">
                <a16:creationId xmlns:a16="http://schemas.microsoft.com/office/drawing/2014/main" id="{B50E1883-77B2-54D9-F41B-49E6FC47CB57}"/>
              </a:ext>
            </a:extLst>
          </p:cNvPr>
          <p:cNvCxnSpPr>
            <a:cxnSpLocks/>
            <a:stCxn id="20" idx="4"/>
          </p:cNvCxnSpPr>
          <p:nvPr/>
        </p:nvCxnSpPr>
        <p:spPr>
          <a:xfrm flipH="1">
            <a:off x="5709650" y="4288719"/>
            <a:ext cx="172167" cy="657886"/>
          </a:xfrm>
          <a:prstGeom prst="line">
            <a:avLst/>
          </a:prstGeom>
          <a:noFill/>
          <a:ln w="12700" cap="flat" cmpd="sng">
            <a:solidFill>
              <a:srgbClr val="6F7878"/>
            </a:solidFill>
            <a:prstDash val="solid"/>
            <a:round/>
            <a:headEnd type="none" w="lg" len="med"/>
            <a:tailEnd type="none" w="lg" len="med"/>
          </a:ln>
        </p:spPr>
      </p:cxnSp>
      <p:sp>
        <p:nvSpPr>
          <p:cNvPr id="24" name="Oval 23">
            <a:extLst>
              <a:ext uri="{FF2B5EF4-FFF2-40B4-BE49-F238E27FC236}">
                <a16:creationId xmlns:a16="http://schemas.microsoft.com/office/drawing/2014/main" id="{1FB81A94-B8F2-CDDA-3C2B-7D60C28B210A}"/>
              </a:ext>
            </a:extLst>
          </p:cNvPr>
          <p:cNvSpPr/>
          <p:nvPr/>
        </p:nvSpPr>
        <p:spPr>
          <a:xfrm>
            <a:off x="5526280" y="4212819"/>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TextBox 24">
            <a:extLst>
              <a:ext uri="{FF2B5EF4-FFF2-40B4-BE49-F238E27FC236}">
                <a16:creationId xmlns:a16="http://schemas.microsoft.com/office/drawing/2014/main" id="{AD27BC7F-5376-0B40-A42B-2D6D44E6B61B}"/>
              </a:ext>
            </a:extLst>
          </p:cNvPr>
          <p:cNvSpPr txBox="1"/>
          <p:nvPr/>
        </p:nvSpPr>
        <p:spPr>
          <a:xfrm>
            <a:off x="5739210" y="3448392"/>
            <a:ext cx="1074144" cy="461665"/>
          </a:xfrm>
          <a:prstGeom prst="rect">
            <a:avLst/>
          </a:prstGeom>
          <a:noFill/>
        </p:spPr>
        <p:txBody>
          <a:bodyPr wrap="square" lIns="0" rIns="0" rtlCol="0">
            <a:spAutoFit/>
          </a:bodyPr>
          <a:lstStyle/>
          <a:p>
            <a:pPr>
              <a:spcBef>
                <a:spcPts val="600"/>
              </a:spcBef>
            </a:pPr>
            <a:r>
              <a:rPr lang="en-US" sz="1200" dirty="0"/>
              <a:t>Regulatory Summarization</a:t>
            </a:r>
          </a:p>
        </p:txBody>
      </p:sp>
      <p:cxnSp>
        <p:nvCxnSpPr>
          <p:cNvPr id="26" name="Straight Connector 25">
            <a:extLst>
              <a:ext uri="{FF2B5EF4-FFF2-40B4-BE49-F238E27FC236}">
                <a16:creationId xmlns:a16="http://schemas.microsoft.com/office/drawing/2014/main" id="{A7347171-1E22-956E-FBC7-A8994C4C7318}"/>
              </a:ext>
            </a:extLst>
          </p:cNvPr>
          <p:cNvCxnSpPr>
            <a:stCxn id="24" idx="0"/>
          </p:cNvCxnSpPr>
          <p:nvPr/>
        </p:nvCxnSpPr>
        <p:spPr>
          <a:xfrm flipV="1">
            <a:off x="5625672" y="3842395"/>
            <a:ext cx="99391" cy="370424"/>
          </a:xfrm>
          <a:prstGeom prst="line">
            <a:avLst/>
          </a:prstGeom>
          <a:noFill/>
          <a:ln w="12700" cap="flat" cmpd="sng">
            <a:solidFill>
              <a:srgbClr val="6F7878"/>
            </a:solidFill>
            <a:prstDash val="solid"/>
            <a:round/>
            <a:headEnd type="none" w="lg" len="med"/>
            <a:tailEnd type="none" w="lg" len="med"/>
          </a:ln>
        </p:spPr>
      </p:cxnSp>
      <p:cxnSp>
        <p:nvCxnSpPr>
          <p:cNvPr id="27" name="Straight Connector 26">
            <a:extLst>
              <a:ext uri="{FF2B5EF4-FFF2-40B4-BE49-F238E27FC236}">
                <a16:creationId xmlns:a16="http://schemas.microsoft.com/office/drawing/2014/main" id="{941A59BE-6EC1-E42F-4448-491CAEA410B4}"/>
              </a:ext>
            </a:extLst>
          </p:cNvPr>
          <p:cNvCxnSpPr>
            <a:cxnSpLocks/>
          </p:cNvCxnSpPr>
          <p:nvPr/>
        </p:nvCxnSpPr>
        <p:spPr>
          <a:xfrm flipH="1" flipV="1">
            <a:off x="5182029" y="3322395"/>
            <a:ext cx="242195" cy="291597"/>
          </a:xfrm>
          <a:prstGeom prst="line">
            <a:avLst/>
          </a:prstGeom>
          <a:noFill/>
          <a:ln w="12700" cap="flat" cmpd="sng">
            <a:solidFill>
              <a:srgbClr val="6F7878"/>
            </a:solidFill>
            <a:prstDash val="solid"/>
            <a:round/>
            <a:headEnd type="none" w="lg" len="med"/>
            <a:tailEnd type="none" w="lg" len="med"/>
          </a:ln>
        </p:spPr>
      </p:cxnSp>
      <p:sp>
        <p:nvSpPr>
          <p:cNvPr id="28" name="TextBox 27">
            <a:extLst>
              <a:ext uri="{FF2B5EF4-FFF2-40B4-BE49-F238E27FC236}">
                <a16:creationId xmlns:a16="http://schemas.microsoft.com/office/drawing/2014/main" id="{5B9C8712-3054-C6C9-2920-2BBB72BB10E8}"/>
              </a:ext>
            </a:extLst>
          </p:cNvPr>
          <p:cNvSpPr txBox="1"/>
          <p:nvPr/>
        </p:nvSpPr>
        <p:spPr>
          <a:xfrm>
            <a:off x="460962" y="5753841"/>
            <a:ext cx="2943811" cy="461665"/>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spcBef>
                <a:spcPts val="600"/>
              </a:spcBef>
            </a:pPr>
            <a:r>
              <a:rPr lang="en-US" sz="1200" dirty="0">
                <a:cs typeface="Arial"/>
              </a:rPr>
              <a:t>Source: </a:t>
            </a:r>
            <a:r>
              <a:rPr lang="en-US" sz="1200" dirty="0">
                <a:cs typeface="Arial"/>
                <a:hlinkClick r:id="rId3"/>
              </a:rPr>
              <a:t>Use-Case Prism: Generative </a:t>
            </a:r>
            <a:r>
              <a:rPr lang="en-US" sz="1200" dirty="0">
                <a:ea typeface="+mn-lt"/>
                <a:cs typeface="+mn-lt"/>
                <a:hlinkClick r:id="rId3"/>
              </a:rPr>
              <a:t>AI </a:t>
            </a:r>
            <a:r>
              <a:rPr lang="en-US" sz="1200" dirty="0">
                <a:cs typeface="Arial"/>
                <a:hlinkClick r:id="rId3"/>
              </a:rPr>
              <a:t>for U.S. Healthcare Payers</a:t>
            </a:r>
            <a:endParaRPr lang="en-US" dirty="0">
              <a:cs typeface="Arial"/>
            </a:endParaRPr>
          </a:p>
        </p:txBody>
      </p:sp>
    </p:spTree>
    <p:extLst>
      <p:ext uri="{BB962C8B-B14F-4D97-AF65-F5344CB8AC3E}">
        <p14:creationId xmlns:p14="http://schemas.microsoft.com/office/powerpoint/2010/main" val="2381797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4CD1-253D-2C56-6897-79D2380BEA63}"/>
              </a:ext>
            </a:extLst>
          </p:cNvPr>
          <p:cNvSpPr>
            <a:spLocks noGrp="1"/>
          </p:cNvSpPr>
          <p:nvPr>
            <p:ph type="title"/>
          </p:nvPr>
        </p:nvSpPr>
        <p:spPr/>
        <p:txBody>
          <a:bodyPr/>
          <a:lstStyle/>
          <a:p>
            <a:r>
              <a:rPr lang="en-US" sz="2400" dirty="0"/>
              <a:t>AI Opportunity Radar, Healthcare Providers</a:t>
            </a:r>
          </a:p>
        </p:txBody>
      </p:sp>
      <p:sp>
        <p:nvSpPr>
          <p:cNvPr id="3" name="TextBox 2">
            <a:extLst>
              <a:ext uri="{FF2B5EF4-FFF2-40B4-BE49-F238E27FC236}">
                <a16:creationId xmlns:a16="http://schemas.microsoft.com/office/drawing/2014/main" id="{3A2F60AD-07B5-76DD-4884-45A08E4EDC2B}"/>
              </a:ext>
            </a:extLst>
          </p:cNvPr>
          <p:cNvSpPr txBox="1"/>
          <p:nvPr/>
        </p:nvSpPr>
        <p:spPr>
          <a:xfrm>
            <a:off x="6276839" y="1677532"/>
            <a:ext cx="1379032" cy="461665"/>
          </a:xfrm>
          <a:prstGeom prst="rect">
            <a:avLst/>
          </a:prstGeom>
          <a:noFill/>
        </p:spPr>
        <p:txBody>
          <a:bodyPr wrap="none" lIns="0" rIns="0" rtlCol="0">
            <a:spAutoFit/>
          </a:bodyPr>
          <a:lstStyle/>
          <a:p>
            <a:r>
              <a:rPr lang="en-US" sz="1200" dirty="0"/>
              <a:t>Autonomous Virtual </a:t>
            </a:r>
          </a:p>
          <a:p>
            <a:r>
              <a:rPr lang="en-US" sz="1200" dirty="0"/>
              <a:t>Primary Care</a:t>
            </a:r>
          </a:p>
        </p:txBody>
      </p:sp>
      <p:cxnSp>
        <p:nvCxnSpPr>
          <p:cNvPr id="4" name="Straight Connector 3">
            <a:extLst>
              <a:ext uri="{FF2B5EF4-FFF2-40B4-BE49-F238E27FC236}">
                <a16:creationId xmlns:a16="http://schemas.microsoft.com/office/drawing/2014/main" id="{B4AB7DE3-DD7B-8A16-E29B-78839845C36A}"/>
              </a:ext>
            </a:extLst>
          </p:cNvPr>
          <p:cNvCxnSpPr>
            <a:cxnSpLocks/>
          </p:cNvCxnSpPr>
          <p:nvPr/>
        </p:nvCxnSpPr>
        <p:spPr>
          <a:xfrm>
            <a:off x="6455802" y="1603206"/>
            <a:ext cx="0" cy="104180"/>
          </a:xfrm>
          <a:prstGeom prst="line">
            <a:avLst/>
          </a:prstGeom>
          <a:noFill/>
          <a:ln w="12700" cap="flat" cmpd="sng">
            <a:solidFill>
              <a:schemeClr val="tx1"/>
            </a:solidFill>
            <a:prstDash val="solid"/>
            <a:round/>
            <a:headEnd type="none" w="lg" len="med"/>
            <a:tailEnd type="none" w="lg" len="med"/>
          </a:ln>
        </p:spPr>
      </p:cxnSp>
      <p:sp>
        <p:nvSpPr>
          <p:cNvPr id="5" name="TextBox 4">
            <a:extLst>
              <a:ext uri="{FF2B5EF4-FFF2-40B4-BE49-F238E27FC236}">
                <a16:creationId xmlns:a16="http://schemas.microsoft.com/office/drawing/2014/main" id="{AFE6E5F4-42DB-FA0E-7A23-7F55F505D8F2}"/>
              </a:ext>
            </a:extLst>
          </p:cNvPr>
          <p:cNvSpPr txBox="1"/>
          <p:nvPr/>
        </p:nvSpPr>
        <p:spPr>
          <a:xfrm>
            <a:off x="6073354" y="3530203"/>
            <a:ext cx="1681783" cy="276999"/>
          </a:xfrm>
          <a:prstGeom prst="rect">
            <a:avLst/>
          </a:prstGeom>
          <a:noFill/>
        </p:spPr>
        <p:txBody>
          <a:bodyPr wrap="square" lIns="0" tIns="45720" rIns="0" bIns="45720" rtlCol="0" anchor="t">
            <a:spAutoFit/>
          </a:bodyPr>
          <a:lstStyle/>
          <a:p>
            <a:pPr>
              <a:spcBef>
                <a:spcPts val="600"/>
              </a:spcBef>
            </a:pPr>
            <a:r>
              <a:rPr lang="en-US" sz="1200" dirty="0"/>
              <a:t>Ambient Digital Scribe</a:t>
            </a:r>
            <a:endParaRPr lang="en-US" dirty="0"/>
          </a:p>
        </p:txBody>
      </p:sp>
      <p:sp>
        <p:nvSpPr>
          <p:cNvPr id="6" name="TextBox 5">
            <a:extLst>
              <a:ext uri="{FF2B5EF4-FFF2-40B4-BE49-F238E27FC236}">
                <a16:creationId xmlns:a16="http://schemas.microsoft.com/office/drawing/2014/main" id="{EA42776B-0416-9B4C-B4F9-92D10DA80627}"/>
              </a:ext>
            </a:extLst>
          </p:cNvPr>
          <p:cNvSpPr txBox="1"/>
          <p:nvPr/>
        </p:nvSpPr>
        <p:spPr>
          <a:xfrm>
            <a:off x="4571182" y="2829738"/>
            <a:ext cx="1340110" cy="461665"/>
          </a:xfrm>
          <a:prstGeom prst="rect">
            <a:avLst/>
          </a:prstGeom>
          <a:noFill/>
        </p:spPr>
        <p:txBody>
          <a:bodyPr wrap="none" lIns="0" rIns="0" rtlCol="0">
            <a:spAutoFit/>
          </a:bodyPr>
          <a:lstStyle/>
          <a:p>
            <a:r>
              <a:rPr lang="en-US" sz="1200" dirty="0"/>
              <a:t>Automating Patient </a:t>
            </a:r>
          </a:p>
          <a:p>
            <a:r>
              <a:rPr lang="en-US" sz="1200" dirty="0"/>
              <a:t>Care Navigation</a:t>
            </a:r>
          </a:p>
        </p:txBody>
      </p:sp>
      <p:sp>
        <p:nvSpPr>
          <p:cNvPr id="7" name="TextBox 6">
            <a:extLst>
              <a:ext uri="{FF2B5EF4-FFF2-40B4-BE49-F238E27FC236}">
                <a16:creationId xmlns:a16="http://schemas.microsoft.com/office/drawing/2014/main" id="{A904B851-F191-7AE2-6EA6-F3E487E6CA15}"/>
              </a:ext>
            </a:extLst>
          </p:cNvPr>
          <p:cNvSpPr txBox="1"/>
          <p:nvPr/>
        </p:nvSpPr>
        <p:spPr>
          <a:xfrm>
            <a:off x="3564163" y="3473889"/>
            <a:ext cx="1234312" cy="461665"/>
          </a:xfrm>
          <a:prstGeom prst="rect">
            <a:avLst/>
          </a:prstGeom>
          <a:noFill/>
        </p:spPr>
        <p:txBody>
          <a:bodyPr wrap="none" lIns="0" tIns="45720" rIns="0" bIns="45720" rtlCol="0" anchor="t">
            <a:spAutoFit/>
          </a:bodyPr>
          <a:lstStyle/>
          <a:p>
            <a:pPr algn="r"/>
            <a:r>
              <a:rPr lang="en-US" sz="1200" dirty="0"/>
              <a:t>Autocomposing</a:t>
            </a:r>
          </a:p>
          <a:p>
            <a:pPr algn="r"/>
            <a:r>
              <a:rPr lang="en-US" sz="1200" dirty="0"/>
              <a:t>Clinical Messages</a:t>
            </a:r>
            <a:endParaRPr lang="en-US" sz="1200" dirty="0">
              <a:cs typeface="Arial"/>
            </a:endParaRPr>
          </a:p>
        </p:txBody>
      </p:sp>
      <p:sp>
        <p:nvSpPr>
          <p:cNvPr id="8" name="TextBox 7">
            <a:extLst>
              <a:ext uri="{FF2B5EF4-FFF2-40B4-BE49-F238E27FC236}">
                <a16:creationId xmlns:a16="http://schemas.microsoft.com/office/drawing/2014/main" id="{234B6856-228A-C666-4CD8-9848D6D5F691}"/>
              </a:ext>
            </a:extLst>
          </p:cNvPr>
          <p:cNvSpPr txBox="1"/>
          <p:nvPr/>
        </p:nvSpPr>
        <p:spPr>
          <a:xfrm>
            <a:off x="5862750" y="4189062"/>
            <a:ext cx="1439497" cy="461665"/>
          </a:xfrm>
          <a:prstGeom prst="rect">
            <a:avLst/>
          </a:prstGeom>
          <a:noFill/>
        </p:spPr>
        <p:txBody>
          <a:bodyPr wrap="none" lIns="0" rIns="0" rtlCol="0">
            <a:spAutoFit/>
          </a:bodyPr>
          <a:lstStyle/>
          <a:p>
            <a:r>
              <a:rPr lang="en-US" sz="1200" dirty="0"/>
              <a:t>Autonomous Clinical </a:t>
            </a:r>
          </a:p>
          <a:p>
            <a:r>
              <a:rPr lang="en-US" sz="1200" dirty="0"/>
              <a:t>Coding</a:t>
            </a:r>
          </a:p>
        </p:txBody>
      </p:sp>
      <p:sp>
        <p:nvSpPr>
          <p:cNvPr id="9" name="TextBox 8">
            <a:extLst>
              <a:ext uri="{FF2B5EF4-FFF2-40B4-BE49-F238E27FC236}">
                <a16:creationId xmlns:a16="http://schemas.microsoft.com/office/drawing/2014/main" id="{A3830A64-F98A-B190-8784-310C1C1080E0}"/>
              </a:ext>
            </a:extLst>
          </p:cNvPr>
          <p:cNvSpPr txBox="1"/>
          <p:nvPr/>
        </p:nvSpPr>
        <p:spPr>
          <a:xfrm>
            <a:off x="5897023" y="3789067"/>
            <a:ext cx="1617429" cy="461665"/>
          </a:xfrm>
          <a:prstGeom prst="rect">
            <a:avLst/>
          </a:prstGeom>
          <a:noFill/>
        </p:spPr>
        <p:txBody>
          <a:bodyPr wrap="none" lIns="0" rIns="0" rtlCol="0">
            <a:spAutoFit/>
          </a:bodyPr>
          <a:lstStyle/>
          <a:p>
            <a:r>
              <a:rPr lang="en-US" sz="1200" dirty="0"/>
              <a:t>Autogenerating Clinical </a:t>
            </a:r>
          </a:p>
          <a:p>
            <a:r>
              <a:rPr lang="en-US" sz="1200" dirty="0"/>
              <a:t>Documentation</a:t>
            </a:r>
          </a:p>
        </p:txBody>
      </p:sp>
      <p:sp>
        <p:nvSpPr>
          <p:cNvPr id="10" name="TextBox 9">
            <a:extLst>
              <a:ext uri="{FF2B5EF4-FFF2-40B4-BE49-F238E27FC236}">
                <a16:creationId xmlns:a16="http://schemas.microsoft.com/office/drawing/2014/main" id="{EC6A0568-FC45-91DD-E066-7D3EE98E161C}"/>
              </a:ext>
            </a:extLst>
          </p:cNvPr>
          <p:cNvSpPr txBox="1"/>
          <p:nvPr/>
        </p:nvSpPr>
        <p:spPr>
          <a:xfrm>
            <a:off x="6841064" y="2317346"/>
            <a:ext cx="1528442" cy="830997"/>
          </a:xfrm>
          <a:prstGeom prst="rect">
            <a:avLst/>
          </a:prstGeom>
          <a:noFill/>
        </p:spPr>
        <p:txBody>
          <a:bodyPr wrap="square" lIns="0" rIns="0" rtlCol="0">
            <a:spAutoFit/>
          </a:bodyPr>
          <a:lstStyle/>
          <a:p>
            <a:r>
              <a:rPr lang="en-US" sz="1200" dirty="0"/>
              <a:t>Autogenerating Personalized </a:t>
            </a:r>
          </a:p>
          <a:p>
            <a:r>
              <a:rPr lang="en-US" sz="1200" dirty="0"/>
              <a:t>Patient Education Materials</a:t>
            </a:r>
          </a:p>
        </p:txBody>
      </p:sp>
      <p:sp>
        <p:nvSpPr>
          <p:cNvPr id="11" name="TextBox 10">
            <a:extLst>
              <a:ext uri="{FF2B5EF4-FFF2-40B4-BE49-F238E27FC236}">
                <a16:creationId xmlns:a16="http://schemas.microsoft.com/office/drawing/2014/main" id="{16F47545-790D-C4DC-FBDA-5E3B3E67E951}"/>
              </a:ext>
            </a:extLst>
          </p:cNvPr>
          <p:cNvSpPr txBox="1"/>
          <p:nvPr/>
        </p:nvSpPr>
        <p:spPr>
          <a:xfrm>
            <a:off x="3981184" y="4045765"/>
            <a:ext cx="1194237" cy="461665"/>
          </a:xfrm>
          <a:prstGeom prst="rect">
            <a:avLst/>
          </a:prstGeom>
          <a:noFill/>
        </p:spPr>
        <p:txBody>
          <a:bodyPr wrap="none" lIns="0" rIns="0" rtlCol="0">
            <a:spAutoFit/>
          </a:bodyPr>
          <a:lstStyle/>
          <a:p>
            <a:pPr algn="r"/>
            <a:r>
              <a:rPr lang="en-US" sz="1200" dirty="0"/>
              <a:t>EHR Search and </a:t>
            </a:r>
          </a:p>
          <a:p>
            <a:pPr algn="r"/>
            <a:r>
              <a:rPr lang="en-US" sz="1200" dirty="0"/>
              <a:t>Summarization</a:t>
            </a:r>
          </a:p>
        </p:txBody>
      </p:sp>
      <p:sp>
        <p:nvSpPr>
          <p:cNvPr id="12" name="TextBox 11">
            <a:extLst>
              <a:ext uri="{FF2B5EF4-FFF2-40B4-BE49-F238E27FC236}">
                <a16:creationId xmlns:a16="http://schemas.microsoft.com/office/drawing/2014/main" id="{2FD4AD0A-529E-85B9-715C-DB069ED6DC98}"/>
              </a:ext>
            </a:extLst>
          </p:cNvPr>
          <p:cNvSpPr txBox="1"/>
          <p:nvPr/>
        </p:nvSpPr>
        <p:spPr>
          <a:xfrm>
            <a:off x="5370723" y="1293730"/>
            <a:ext cx="952701" cy="830997"/>
          </a:xfrm>
          <a:prstGeom prst="rect">
            <a:avLst/>
          </a:prstGeom>
          <a:noFill/>
        </p:spPr>
        <p:txBody>
          <a:bodyPr wrap="square" lIns="0" rIns="0" rtlCol="0">
            <a:spAutoFit/>
          </a:bodyPr>
          <a:lstStyle/>
          <a:p>
            <a:r>
              <a:rPr lang="en-US" sz="1200" dirty="0"/>
              <a:t>Healthcare Consumer </a:t>
            </a:r>
          </a:p>
          <a:p>
            <a:r>
              <a:rPr lang="en-US" sz="1200" dirty="0"/>
              <a:t>Language Translation</a:t>
            </a:r>
          </a:p>
        </p:txBody>
      </p:sp>
      <p:sp>
        <p:nvSpPr>
          <p:cNvPr id="13" name="Oval 12">
            <a:extLst>
              <a:ext uri="{FF2B5EF4-FFF2-40B4-BE49-F238E27FC236}">
                <a16:creationId xmlns:a16="http://schemas.microsoft.com/office/drawing/2014/main" id="{A9601265-B2EF-7C32-AEA3-AFC04994FED0}"/>
              </a:ext>
            </a:extLst>
          </p:cNvPr>
          <p:cNvSpPr/>
          <p:nvPr/>
        </p:nvSpPr>
        <p:spPr>
          <a:xfrm>
            <a:off x="5836749" y="356931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Oval 13">
            <a:extLst>
              <a:ext uri="{FF2B5EF4-FFF2-40B4-BE49-F238E27FC236}">
                <a16:creationId xmlns:a16="http://schemas.microsoft.com/office/drawing/2014/main" id="{BDB619E0-9E24-13E0-7A70-0B88E4B70BCD}"/>
              </a:ext>
            </a:extLst>
          </p:cNvPr>
          <p:cNvSpPr/>
          <p:nvPr/>
        </p:nvSpPr>
        <p:spPr>
          <a:xfrm>
            <a:off x="5147100" y="375178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640444AD-592A-AAFE-A5ED-B14C522BDB21}"/>
              </a:ext>
            </a:extLst>
          </p:cNvPr>
          <p:cNvSpPr/>
          <p:nvPr/>
        </p:nvSpPr>
        <p:spPr>
          <a:xfrm>
            <a:off x="5637966" y="4296964"/>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Oval 15">
            <a:extLst>
              <a:ext uri="{FF2B5EF4-FFF2-40B4-BE49-F238E27FC236}">
                <a16:creationId xmlns:a16="http://schemas.microsoft.com/office/drawing/2014/main" id="{EACF9617-D1B5-D926-0EF0-713E3910BEDE}"/>
              </a:ext>
            </a:extLst>
          </p:cNvPr>
          <p:cNvSpPr/>
          <p:nvPr/>
        </p:nvSpPr>
        <p:spPr>
          <a:xfrm>
            <a:off x="5623063" y="3865003"/>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Oval 16">
            <a:extLst>
              <a:ext uri="{FF2B5EF4-FFF2-40B4-BE49-F238E27FC236}">
                <a16:creationId xmlns:a16="http://schemas.microsoft.com/office/drawing/2014/main" id="{F3445843-1691-13B9-E30D-CCF86A2D5C5F}"/>
              </a:ext>
            </a:extLst>
          </p:cNvPr>
          <p:cNvSpPr/>
          <p:nvPr/>
        </p:nvSpPr>
        <p:spPr>
          <a:xfrm>
            <a:off x="7030105" y="469960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Oval 17">
            <a:extLst>
              <a:ext uri="{FF2B5EF4-FFF2-40B4-BE49-F238E27FC236}">
                <a16:creationId xmlns:a16="http://schemas.microsoft.com/office/drawing/2014/main" id="{FF1FD89B-4A30-C7E1-7878-D686B5949B87}"/>
              </a:ext>
            </a:extLst>
          </p:cNvPr>
          <p:cNvSpPr/>
          <p:nvPr/>
        </p:nvSpPr>
        <p:spPr>
          <a:xfrm>
            <a:off x="6563815" y="2288317"/>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FF2B5EF4-FFF2-40B4-BE49-F238E27FC236}">
                <a16:creationId xmlns:a16="http://schemas.microsoft.com/office/drawing/2014/main" id="{B9E23646-F931-8C6D-C1F0-07ACF5D1711C}"/>
              </a:ext>
            </a:extLst>
          </p:cNvPr>
          <p:cNvSpPr/>
          <p:nvPr/>
        </p:nvSpPr>
        <p:spPr>
          <a:xfrm>
            <a:off x="5226791" y="4146976"/>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Oval 19">
            <a:extLst>
              <a:ext uri="{FF2B5EF4-FFF2-40B4-BE49-F238E27FC236}">
                <a16:creationId xmlns:a16="http://schemas.microsoft.com/office/drawing/2014/main" id="{3212E515-05B3-912E-EC79-E856DC84F174}"/>
              </a:ext>
            </a:extLst>
          </p:cNvPr>
          <p:cNvSpPr/>
          <p:nvPr/>
        </p:nvSpPr>
        <p:spPr>
          <a:xfrm>
            <a:off x="5749595" y="215624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Oval 20">
            <a:extLst>
              <a:ext uri="{FF2B5EF4-FFF2-40B4-BE49-F238E27FC236}">
                <a16:creationId xmlns:a16="http://schemas.microsoft.com/office/drawing/2014/main" id="{874CD341-19EC-5DF3-EA6E-C6348C6EDC4C}"/>
              </a:ext>
            </a:extLst>
          </p:cNvPr>
          <p:cNvSpPr/>
          <p:nvPr/>
        </p:nvSpPr>
        <p:spPr>
          <a:xfrm>
            <a:off x="7666028" y="427296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Oval 23">
            <a:extLst>
              <a:ext uri="{FF2B5EF4-FFF2-40B4-BE49-F238E27FC236}">
                <a16:creationId xmlns:a16="http://schemas.microsoft.com/office/drawing/2014/main" id="{4B64CADB-234D-A9A9-028D-DC7A69A40EF2}"/>
              </a:ext>
            </a:extLst>
          </p:cNvPr>
          <p:cNvSpPr/>
          <p:nvPr/>
        </p:nvSpPr>
        <p:spPr>
          <a:xfrm>
            <a:off x="5456209" y="2306999"/>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5" name="Straight Connector 24">
            <a:extLst>
              <a:ext uri="{FF2B5EF4-FFF2-40B4-BE49-F238E27FC236}">
                <a16:creationId xmlns:a16="http://schemas.microsoft.com/office/drawing/2014/main" id="{6C0948CF-31E5-F286-3E8B-FB0766D7CAB2}"/>
              </a:ext>
            </a:extLst>
          </p:cNvPr>
          <p:cNvCxnSpPr>
            <a:cxnSpLocks/>
          </p:cNvCxnSpPr>
          <p:nvPr/>
        </p:nvCxnSpPr>
        <p:spPr>
          <a:xfrm flipH="1">
            <a:off x="5486984" y="2745739"/>
            <a:ext cx="364100" cy="151086"/>
          </a:xfrm>
          <a:prstGeom prst="line">
            <a:avLst/>
          </a:prstGeom>
          <a:noFill/>
          <a:ln w="12700" cap="flat" cmpd="sng">
            <a:solidFill>
              <a:schemeClr val="tx1"/>
            </a:solidFill>
            <a:prstDash val="solid"/>
            <a:round/>
            <a:headEnd type="none" w="lg" len="med"/>
            <a:tailEnd type="none" w="lg" len="med"/>
          </a:ln>
        </p:spPr>
      </p:cxnSp>
      <p:sp>
        <p:nvSpPr>
          <p:cNvPr id="26" name="Oval 25">
            <a:extLst>
              <a:ext uri="{FF2B5EF4-FFF2-40B4-BE49-F238E27FC236}">
                <a16:creationId xmlns:a16="http://schemas.microsoft.com/office/drawing/2014/main" id="{3CB8CC61-0C85-3780-43B3-F25622AFACB7}"/>
              </a:ext>
            </a:extLst>
          </p:cNvPr>
          <p:cNvSpPr/>
          <p:nvPr/>
        </p:nvSpPr>
        <p:spPr>
          <a:xfrm>
            <a:off x="5756222" y="2632324"/>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8" name="Straight Connector 27">
            <a:extLst>
              <a:ext uri="{FF2B5EF4-FFF2-40B4-BE49-F238E27FC236}">
                <a16:creationId xmlns:a16="http://schemas.microsoft.com/office/drawing/2014/main" id="{DC6455AF-7762-345B-3CF4-9ED95D989ED4}"/>
              </a:ext>
            </a:extLst>
          </p:cNvPr>
          <p:cNvCxnSpPr>
            <a:cxnSpLocks/>
          </p:cNvCxnSpPr>
          <p:nvPr/>
        </p:nvCxnSpPr>
        <p:spPr>
          <a:xfrm>
            <a:off x="6894604" y="2539928"/>
            <a:ext cx="0" cy="0"/>
          </a:xfrm>
          <a:prstGeom prst="line">
            <a:avLst/>
          </a:prstGeom>
          <a:noFill/>
          <a:ln w="12700" cap="flat" cmpd="sng">
            <a:solidFill>
              <a:srgbClr val="6F7878"/>
            </a:solidFill>
            <a:prstDash val="solid"/>
            <a:round/>
            <a:headEnd type="none" w="lg" len="med"/>
            <a:tailEnd type="none" w="lg" len="med"/>
          </a:ln>
        </p:spPr>
      </p:cxnSp>
      <p:sp>
        <p:nvSpPr>
          <p:cNvPr id="29" name="Oval 28">
            <a:extLst>
              <a:ext uri="{FF2B5EF4-FFF2-40B4-BE49-F238E27FC236}">
                <a16:creationId xmlns:a16="http://schemas.microsoft.com/office/drawing/2014/main" id="{6E245C8D-D32B-E9CF-0269-324E10AE9415}"/>
              </a:ext>
            </a:extLst>
          </p:cNvPr>
          <p:cNvSpPr/>
          <p:nvPr/>
        </p:nvSpPr>
        <p:spPr>
          <a:xfrm>
            <a:off x="6365032" y="1393725"/>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Oval 29">
            <a:extLst>
              <a:ext uri="{FF2B5EF4-FFF2-40B4-BE49-F238E27FC236}">
                <a16:creationId xmlns:a16="http://schemas.microsoft.com/office/drawing/2014/main" id="{969C91C5-5C14-F8A8-70ED-B9CE634ECA70}"/>
              </a:ext>
            </a:extLst>
          </p:cNvPr>
          <p:cNvSpPr/>
          <p:nvPr/>
        </p:nvSpPr>
        <p:spPr>
          <a:xfrm>
            <a:off x="5637965" y="471833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TextBox 30">
            <a:extLst>
              <a:ext uri="{FF2B5EF4-FFF2-40B4-BE49-F238E27FC236}">
                <a16:creationId xmlns:a16="http://schemas.microsoft.com/office/drawing/2014/main" id="{C29AD5B3-95CC-97A3-8893-16023CE9EDB7}"/>
              </a:ext>
            </a:extLst>
          </p:cNvPr>
          <p:cNvSpPr txBox="1"/>
          <p:nvPr/>
        </p:nvSpPr>
        <p:spPr>
          <a:xfrm>
            <a:off x="4430727" y="4647616"/>
            <a:ext cx="1194237" cy="646331"/>
          </a:xfrm>
          <a:prstGeom prst="rect">
            <a:avLst/>
          </a:prstGeom>
          <a:noFill/>
        </p:spPr>
        <p:txBody>
          <a:bodyPr wrap="square" lIns="0" rIns="0" rtlCol="0">
            <a:spAutoFit/>
          </a:bodyPr>
          <a:lstStyle/>
          <a:p>
            <a:pPr algn="r"/>
            <a:r>
              <a:rPr lang="en-US" sz="1200" dirty="0"/>
              <a:t>Clinician Performance </a:t>
            </a:r>
          </a:p>
          <a:p>
            <a:pPr algn="r"/>
            <a:r>
              <a:rPr lang="en-US" sz="1200" dirty="0"/>
              <a:t>Analysis</a:t>
            </a:r>
          </a:p>
        </p:txBody>
      </p:sp>
      <p:sp>
        <p:nvSpPr>
          <p:cNvPr id="33" name="TextBox 32">
            <a:extLst>
              <a:ext uri="{FF2B5EF4-FFF2-40B4-BE49-F238E27FC236}">
                <a16:creationId xmlns:a16="http://schemas.microsoft.com/office/drawing/2014/main" id="{AC11EEED-4870-9F52-5D1E-099BE81B5493}"/>
              </a:ext>
            </a:extLst>
          </p:cNvPr>
          <p:cNvSpPr txBox="1"/>
          <p:nvPr/>
        </p:nvSpPr>
        <p:spPr>
          <a:xfrm>
            <a:off x="4142635" y="1810748"/>
            <a:ext cx="1142074" cy="1015663"/>
          </a:xfrm>
          <a:prstGeom prst="rect">
            <a:avLst/>
          </a:prstGeom>
          <a:noFill/>
        </p:spPr>
        <p:txBody>
          <a:bodyPr wrap="square" lIns="0" tIns="45720" rIns="0" bIns="45720" rtlCol="0" anchor="t">
            <a:spAutoFit/>
          </a:bodyPr>
          <a:lstStyle/>
          <a:p>
            <a:pPr algn="r"/>
            <a:r>
              <a:rPr lang="en-US" sz="1200" dirty="0"/>
              <a:t>Automate Outbound Healthcare Consumer Messaging</a:t>
            </a:r>
            <a:endParaRPr lang="en-US" dirty="0">
              <a:cs typeface="Arial" panose="020B0604020202020204"/>
            </a:endParaRPr>
          </a:p>
        </p:txBody>
      </p:sp>
      <p:sp>
        <p:nvSpPr>
          <p:cNvPr id="34" name="TextBox 33">
            <a:extLst>
              <a:ext uri="{FF2B5EF4-FFF2-40B4-BE49-F238E27FC236}">
                <a16:creationId xmlns:a16="http://schemas.microsoft.com/office/drawing/2014/main" id="{3C045407-A977-2DAD-52C7-6C964CA00EB3}"/>
              </a:ext>
            </a:extLst>
          </p:cNvPr>
          <p:cNvSpPr txBox="1"/>
          <p:nvPr/>
        </p:nvSpPr>
        <p:spPr>
          <a:xfrm>
            <a:off x="5958251" y="4702614"/>
            <a:ext cx="1074144" cy="830997"/>
          </a:xfrm>
          <a:prstGeom prst="rect">
            <a:avLst/>
          </a:prstGeom>
          <a:noFill/>
        </p:spPr>
        <p:txBody>
          <a:bodyPr wrap="square" lIns="0" tIns="45720" rIns="0" bIns="45720" rtlCol="0" anchor="t">
            <a:spAutoFit/>
          </a:bodyPr>
          <a:lstStyle/>
          <a:p>
            <a:pPr algn="r"/>
            <a:r>
              <a:rPr lang="en-US" sz="1200" dirty="0"/>
              <a:t>Autogenerating Differential </a:t>
            </a:r>
            <a:endParaRPr lang="en-US" dirty="0"/>
          </a:p>
          <a:p>
            <a:pPr algn="r"/>
            <a:r>
              <a:rPr lang="en-US" sz="1200" dirty="0"/>
              <a:t>Diagnosis and Treatment Plan</a:t>
            </a:r>
            <a:endParaRPr lang="en-US" dirty="0">
              <a:cs typeface="Arial" panose="020B0604020202020204"/>
            </a:endParaRPr>
          </a:p>
        </p:txBody>
      </p:sp>
      <p:cxnSp>
        <p:nvCxnSpPr>
          <p:cNvPr id="36" name="Straight Connector 35">
            <a:extLst>
              <a:ext uri="{FF2B5EF4-FFF2-40B4-BE49-F238E27FC236}">
                <a16:creationId xmlns:a16="http://schemas.microsoft.com/office/drawing/2014/main" id="{4C818607-4507-ED8F-E7D1-F39DB00E479A}"/>
              </a:ext>
            </a:extLst>
          </p:cNvPr>
          <p:cNvCxnSpPr>
            <a:cxnSpLocks/>
          </p:cNvCxnSpPr>
          <p:nvPr/>
        </p:nvCxnSpPr>
        <p:spPr>
          <a:xfrm>
            <a:off x="4829987" y="3711423"/>
            <a:ext cx="319010" cy="70881"/>
          </a:xfrm>
          <a:prstGeom prst="line">
            <a:avLst/>
          </a:prstGeom>
          <a:noFill/>
          <a:ln w="12700" cap="flat" cmpd="sng">
            <a:solidFill>
              <a:schemeClr val="tx1"/>
            </a:solidFill>
            <a:prstDash val="solid"/>
            <a:round/>
            <a:headEnd type="none" w="lg" len="med"/>
            <a:tailEnd type="none" w="lg" len="med"/>
          </a:ln>
        </p:spPr>
      </p:cxnSp>
      <p:sp>
        <p:nvSpPr>
          <p:cNvPr id="37" name="TextBox 36">
            <a:extLst>
              <a:ext uri="{FF2B5EF4-FFF2-40B4-BE49-F238E27FC236}">
                <a16:creationId xmlns:a16="http://schemas.microsoft.com/office/drawing/2014/main" id="{AF403332-6EEB-29CA-0A44-FEC8C149A489}"/>
              </a:ext>
            </a:extLst>
          </p:cNvPr>
          <p:cNvSpPr txBox="1"/>
          <p:nvPr/>
        </p:nvSpPr>
        <p:spPr>
          <a:xfrm>
            <a:off x="7649607" y="3646732"/>
            <a:ext cx="886343" cy="646331"/>
          </a:xfrm>
          <a:prstGeom prst="rect">
            <a:avLst/>
          </a:prstGeom>
          <a:noFill/>
        </p:spPr>
        <p:txBody>
          <a:bodyPr wrap="square" lIns="0" tIns="45720" rIns="0" bIns="45720" rtlCol="0" anchor="t">
            <a:spAutoFit/>
          </a:bodyPr>
          <a:lstStyle/>
          <a:p>
            <a:r>
              <a:rPr lang="en-US" sz="1200" dirty="0"/>
              <a:t>Clinical Condition Diagnosis</a:t>
            </a:r>
            <a:endParaRPr lang="en-US" sz="1200" dirty="0">
              <a:cs typeface="Arial"/>
            </a:endParaRPr>
          </a:p>
        </p:txBody>
      </p:sp>
      <p:sp>
        <p:nvSpPr>
          <p:cNvPr id="39" name="TextBox 38">
            <a:extLst>
              <a:ext uri="{FF2B5EF4-FFF2-40B4-BE49-F238E27FC236}">
                <a16:creationId xmlns:a16="http://schemas.microsoft.com/office/drawing/2014/main" id="{102020D6-E760-D3E0-7D07-AD7E1D687C28}"/>
              </a:ext>
            </a:extLst>
          </p:cNvPr>
          <p:cNvSpPr txBox="1"/>
          <p:nvPr/>
        </p:nvSpPr>
        <p:spPr>
          <a:xfrm>
            <a:off x="460962" y="5753841"/>
            <a:ext cx="2943811" cy="461665"/>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spcBef>
                <a:spcPts val="600"/>
              </a:spcBef>
            </a:pPr>
            <a:r>
              <a:rPr lang="en-US" sz="1200" dirty="0">
                <a:cs typeface="Arial"/>
              </a:rPr>
              <a:t>Source: </a:t>
            </a:r>
            <a:r>
              <a:rPr lang="en-US" sz="1200" dirty="0">
                <a:cs typeface="Arial"/>
                <a:hlinkClick r:id="rId3"/>
              </a:rPr>
              <a:t>Use-Case Prism: Generative </a:t>
            </a:r>
            <a:r>
              <a:rPr lang="en-US" sz="1200" dirty="0">
                <a:ea typeface="+mn-lt"/>
                <a:cs typeface="+mn-lt"/>
                <a:hlinkClick r:id="rId3"/>
              </a:rPr>
              <a:t>AI </a:t>
            </a:r>
            <a:r>
              <a:rPr lang="en-US" sz="1200" dirty="0">
                <a:cs typeface="Arial"/>
                <a:hlinkClick r:id="rId3"/>
              </a:rPr>
              <a:t>for Healthcare Providers</a:t>
            </a:r>
            <a:endParaRPr lang="en-US" dirty="0">
              <a:cs typeface="Arial"/>
            </a:endParaRPr>
          </a:p>
        </p:txBody>
      </p:sp>
      <p:cxnSp>
        <p:nvCxnSpPr>
          <p:cNvPr id="45" name="Straight Connector 44">
            <a:extLst>
              <a:ext uri="{FF2B5EF4-FFF2-40B4-BE49-F238E27FC236}">
                <a16:creationId xmlns:a16="http://schemas.microsoft.com/office/drawing/2014/main" id="{6F8D9422-2424-07E0-C661-DC65566A5EFE}"/>
              </a:ext>
            </a:extLst>
          </p:cNvPr>
          <p:cNvCxnSpPr>
            <a:cxnSpLocks/>
          </p:cNvCxnSpPr>
          <p:nvPr/>
        </p:nvCxnSpPr>
        <p:spPr>
          <a:xfrm flipH="1">
            <a:off x="5280458" y="2406391"/>
            <a:ext cx="158390" cy="3327"/>
          </a:xfrm>
          <a:prstGeom prst="line">
            <a:avLst/>
          </a:prstGeom>
          <a:noFill/>
          <a:ln w="12700" cap="flat" cmpd="sng">
            <a:solidFill>
              <a:schemeClr val="tx1"/>
            </a:solidFill>
            <a:prstDash val="solid"/>
            <a:round/>
            <a:headEnd type="none" w="lg" len="med"/>
            <a:tailEnd type="none" w="lg" len="med"/>
          </a:ln>
        </p:spPr>
      </p:cxnSp>
      <p:cxnSp>
        <p:nvCxnSpPr>
          <p:cNvPr id="47" name="Straight Connector 46">
            <a:extLst>
              <a:ext uri="{FF2B5EF4-FFF2-40B4-BE49-F238E27FC236}">
                <a16:creationId xmlns:a16="http://schemas.microsoft.com/office/drawing/2014/main" id="{A46C5CC5-78F7-3076-E2E2-D249439B0221}"/>
              </a:ext>
            </a:extLst>
          </p:cNvPr>
          <p:cNvCxnSpPr>
            <a:cxnSpLocks/>
          </p:cNvCxnSpPr>
          <p:nvPr/>
        </p:nvCxnSpPr>
        <p:spPr>
          <a:xfrm>
            <a:off x="5866716" y="2035017"/>
            <a:ext cx="0" cy="104180"/>
          </a:xfrm>
          <a:prstGeom prst="line">
            <a:avLst/>
          </a:prstGeom>
          <a:noFill/>
          <a:ln w="12700" cap="flat" cmpd="sng">
            <a:solidFill>
              <a:schemeClr val="tx1"/>
            </a:solidFill>
            <a:prstDash val="solid"/>
            <a:round/>
            <a:headEnd type="none" w="lg" len="med"/>
            <a:tailEnd type="none" w="lg" len="med"/>
          </a:ln>
        </p:spPr>
      </p:cxnSp>
    </p:spTree>
    <p:extLst>
      <p:ext uri="{BB962C8B-B14F-4D97-AF65-F5344CB8AC3E}">
        <p14:creationId xmlns:p14="http://schemas.microsoft.com/office/powerpoint/2010/main" val="1889381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1534-2D3A-FD55-55B4-23E7B1E2A3E1}"/>
              </a:ext>
            </a:extLst>
          </p:cNvPr>
          <p:cNvSpPr>
            <a:spLocks noGrp="1"/>
          </p:cNvSpPr>
          <p:nvPr>
            <p:ph type="title"/>
          </p:nvPr>
        </p:nvSpPr>
        <p:spPr/>
        <p:txBody>
          <a:bodyPr/>
          <a:lstStyle/>
          <a:p>
            <a:r>
              <a:rPr lang="en-US" sz="2400" dirty="0"/>
              <a:t>AI Opportunity Radar, Life Sciences</a:t>
            </a:r>
          </a:p>
        </p:txBody>
      </p:sp>
      <p:sp>
        <p:nvSpPr>
          <p:cNvPr id="3" name="Oval 2">
            <a:extLst>
              <a:ext uri="{FF2B5EF4-FFF2-40B4-BE49-F238E27FC236}">
                <a16:creationId xmlns:a16="http://schemas.microsoft.com/office/drawing/2014/main" id="{32B3B265-A753-FD53-7A6D-314E0705CAD8}"/>
              </a:ext>
            </a:extLst>
          </p:cNvPr>
          <p:cNvSpPr/>
          <p:nvPr/>
        </p:nvSpPr>
        <p:spPr>
          <a:xfrm>
            <a:off x="6382725" y="3676279"/>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a:extLst>
              <a:ext uri="{FF2B5EF4-FFF2-40B4-BE49-F238E27FC236}">
                <a16:creationId xmlns:a16="http://schemas.microsoft.com/office/drawing/2014/main" id="{5134EEB0-5F08-7F3A-7C08-9D29EDB755B8}"/>
              </a:ext>
            </a:extLst>
          </p:cNvPr>
          <p:cNvSpPr txBox="1"/>
          <p:nvPr/>
        </p:nvSpPr>
        <p:spPr>
          <a:xfrm>
            <a:off x="6668356" y="3563800"/>
            <a:ext cx="1055008" cy="461665"/>
          </a:xfrm>
          <a:prstGeom prst="rect">
            <a:avLst/>
          </a:prstGeom>
          <a:noFill/>
        </p:spPr>
        <p:txBody>
          <a:bodyPr wrap="square" lIns="0" rIns="0" rtlCol="0">
            <a:spAutoFit/>
          </a:bodyPr>
          <a:lstStyle/>
          <a:p>
            <a:pPr>
              <a:spcBef>
                <a:spcPts val="600"/>
              </a:spcBef>
            </a:pPr>
            <a:r>
              <a:rPr lang="en-US" sz="1200" dirty="0"/>
              <a:t>Molecular Development </a:t>
            </a:r>
          </a:p>
        </p:txBody>
      </p:sp>
      <p:sp>
        <p:nvSpPr>
          <p:cNvPr id="5" name="Oval 4">
            <a:extLst>
              <a:ext uri="{FF2B5EF4-FFF2-40B4-BE49-F238E27FC236}">
                <a16:creationId xmlns:a16="http://schemas.microsoft.com/office/drawing/2014/main" id="{84020123-F415-39A5-6BFE-94CBE2102A04}"/>
              </a:ext>
            </a:extLst>
          </p:cNvPr>
          <p:cNvSpPr/>
          <p:nvPr/>
        </p:nvSpPr>
        <p:spPr>
          <a:xfrm>
            <a:off x="5362515" y="2463303"/>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420717CE-8BDB-FBC7-F697-EC820306D4C6}"/>
              </a:ext>
            </a:extLst>
          </p:cNvPr>
          <p:cNvSpPr txBox="1"/>
          <p:nvPr/>
        </p:nvSpPr>
        <p:spPr>
          <a:xfrm>
            <a:off x="4630181" y="1845126"/>
            <a:ext cx="1156771" cy="646331"/>
          </a:xfrm>
          <a:prstGeom prst="rect">
            <a:avLst/>
          </a:prstGeom>
          <a:noFill/>
        </p:spPr>
        <p:txBody>
          <a:bodyPr wrap="square" lIns="0" rIns="0" rtlCol="0">
            <a:spAutoFit/>
          </a:bodyPr>
          <a:lstStyle/>
          <a:p>
            <a:pPr algn="r">
              <a:spcBef>
                <a:spcPts val="600"/>
              </a:spcBef>
            </a:pPr>
            <a:r>
              <a:rPr lang="en-US" sz="1200" dirty="0"/>
              <a:t>Personalization for Healthcare Providers </a:t>
            </a:r>
          </a:p>
        </p:txBody>
      </p:sp>
      <p:sp>
        <p:nvSpPr>
          <p:cNvPr id="7" name="Oval 6">
            <a:extLst>
              <a:ext uri="{FF2B5EF4-FFF2-40B4-BE49-F238E27FC236}">
                <a16:creationId xmlns:a16="http://schemas.microsoft.com/office/drawing/2014/main" id="{AD78659D-C977-5050-D8E1-F8295FEC89FC}"/>
              </a:ext>
            </a:extLst>
          </p:cNvPr>
          <p:cNvSpPr/>
          <p:nvPr/>
        </p:nvSpPr>
        <p:spPr>
          <a:xfrm>
            <a:off x="5712786" y="390259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a:extLst>
              <a:ext uri="{FF2B5EF4-FFF2-40B4-BE49-F238E27FC236}">
                <a16:creationId xmlns:a16="http://schemas.microsoft.com/office/drawing/2014/main" id="{E631A051-1816-22C7-0218-AF22524726C8}"/>
              </a:ext>
            </a:extLst>
          </p:cNvPr>
          <p:cNvSpPr txBox="1"/>
          <p:nvPr/>
        </p:nvSpPr>
        <p:spPr>
          <a:xfrm>
            <a:off x="6057862" y="4197983"/>
            <a:ext cx="1550593" cy="646331"/>
          </a:xfrm>
          <a:prstGeom prst="rect">
            <a:avLst/>
          </a:prstGeom>
          <a:noFill/>
        </p:spPr>
        <p:txBody>
          <a:bodyPr wrap="square" lIns="0" rIns="0" rtlCol="0">
            <a:spAutoFit/>
          </a:bodyPr>
          <a:lstStyle/>
          <a:p>
            <a:pPr>
              <a:spcBef>
                <a:spcPts val="600"/>
              </a:spcBef>
            </a:pPr>
            <a:r>
              <a:rPr lang="en-US" sz="1200" dirty="0"/>
              <a:t>Commercial Analytics for Biopharmaceutical Products </a:t>
            </a:r>
          </a:p>
        </p:txBody>
      </p:sp>
      <p:sp>
        <p:nvSpPr>
          <p:cNvPr id="9" name="Oval 8">
            <a:extLst>
              <a:ext uri="{FF2B5EF4-FFF2-40B4-BE49-F238E27FC236}">
                <a16:creationId xmlns:a16="http://schemas.microsoft.com/office/drawing/2014/main" id="{A1D23DFB-C639-7538-417F-450483FA8471}"/>
              </a:ext>
            </a:extLst>
          </p:cNvPr>
          <p:cNvSpPr/>
          <p:nvPr/>
        </p:nvSpPr>
        <p:spPr>
          <a:xfrm>
            <a:off x="5934371" y="3593317"/>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extBox 9">
            <a:extLst>
              <a:ext uri="{FF2B5EF4-FFF2-40B4-BE49-F238E27FC236}">
                <a16:creationId xmlns:a16="http://schemas.microsoft.com/office/drawing/2014/main" id="{E2EE204F-B072-D155-DC1B-D9BE4F996D31}"/>
              </a:ext>
            </a:extLst>
          </p:cNvPr>
          <p:cNvSpPr txBox="1"/>
          <p:nvPr/>
        </p:nvSpPr>
        <p:spPr>
          <a:xfrm>
            <a:off x="6301573" y="3160763"/>
            <a:ext cx="1880744" cy="461665"/>
          </a:xfrm>
          <a:prstGeom prst="rect">
            <a:avLst/>
          </a:prstGeom>
          <a:noFill/>
        </p:spPr>
        <p:txBody>
          <a:bodyPr wrap="square" lIns="0" rIns="0" rtlCol="0">
            <a:spAutoFit/>
          </a:bodyPr>
          <a:lstStyle/>
          <a:p>
            <a:pPr>
              <a:spcBef>
                <a:spcPts val="600"/>
              </a:spcBef>
            </a:pPr>
            <a:r>
              <a:rPr lang="en-US" sz="1200" dirty="0"/>
              <a:t>Scientific, Clinical and Medical Literature Review</a:t>
            </a:r>
          </a:p>
        </p:txBody>
      </p:sp>
      <p:sp>
        <p:nvSpPr>
          <p:cNvPr id="11" name="Oval 10">
            <a:extLst>
              <a:ext uri="{FF2B5EF4-FFF2-40B4-BE49-F238E27FC236}">
                <a16:creationId xmlns:a16="http://schemas.microsoft.com/office/drawing/2014/main" id="{B4049668-4591-297C-3D62-8B9C3005E052}"/>
              </a:ext>
            </a:extLst>
          </p:cNvPr>
          <p:cNvSpPr/>
          <p:nvPr/>
        </p:nvSpPr>
        <p:spPr>
          <a:xfrm>
            <a:off x="5691520" y="364733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extBox 11">
            <a:extLst>
              <a:ext uri="{FF2B5EF4-FFF2-40B4-BE49-F238E27FC236}">
                <a16:creationId xmlns:a16="http://schemas.microsoft.com/office/drawing/2014/main" id="{2DA9D360-09D5-7CF9-3167-B399017FB4FA}"/>
              </a:ext>
            </a:extLst>
          </p:cNvPr>
          <p:cNvSpPr txBox="1"/>
          <p:nvPr/>
        </p:nvSpPr>
        <p:spPr>
          <a:xfrm>
            <a:off x="4301921" y="3512340"/>
            <a:ext cx="1085253" cy="461665"/>
          </a:xfrm>
          <a:prstGeom prst="rect">
            <a:avLst/>
          </a:prstGeom>
          <a:noFill/>
        </p:spPr>
        <p:txBody>
          <a:bodyPr wrap="square" lIns="0" rIns="0" rtlCol="0">
            <a:spAutoFit/>
          </a:bodyPr>
          <a:lstStyle/>
          <a:p>
            <a:pPr algn="r">
              <a:spcBef>
                <a:spcPts val="600"/>
              </a:spcBef>
            </a:pPr>
            <a:r>
              <a:rPr lang="en-US" sz="1200" dirty="0"/>
              <a:t>Regulatory Filing Drafting</a:t>
            </a:r>
          </a:p>
        </p:txBody>
      </p:sp>
      <p:cxnSp>
        <p:nvCxnSpPr>
          <p:cNvPr id="13" name="Straight Connector 12">
            <a:extLst>
              <a:ext uri="{FF2B5EF4-FFF2-40B4-BE49-F238E27FC236}">
                <a16:creationId xmlns:a16="http://schemas.microsoft.com/office/drawing/2014/main" id="{F70EB24A-D00F-C9A9-340A-72A7DFBEADE1}"/>
              </a:ext>
            </a:extLst>
          </p:cNvPr>
          <p:cNvCxnSpPr>
            <a:cxnSpLocks/>
            <a:stCxn id="12" idx="3"/>
            <a:endCxn id="11" idx="2"/>
          </p:cNvCxnSpPr>
          <p:nvPr/>
        </p:nvCxnSpPr>
        <p:spPr>
          <a:xfrm>
            <a:off x="5387174" y="3743173"/>
            <a:ext cx="304346" cy="3550"/>
          </a:xfrm>
          <a:prstGeom prst="line">
            <a:avLst/>
          </a:prstGeom>
          <a:noFill/>
          <a:ln w="12700" cap="flat" cmpd="sng">
            <a:solidFill>
              <a:srgbClr val="6F7878"/>
            </a:solidFill>
            <a:prstDash val="solid"/>
            <a:round/>
            <a:headEnd type="none" w="lg" len="med"/>
            <a:tailEnd type="none" w="lg" len="med"/>
          </a:ln>
        </p:spPr>
      </p:cxnSp>
      <p:cxnSp>
        <p:nvCxnSpPr>
          <p:cNvPr id="14" name="Straight Connector 13">
            <a:extLst>
              <a:ext uri="{FF2B5EF4-FFF2-40B4-BE49-F238E27FC236}">
                <a16:creationId xmlns:a16="http://schemas.microsoft.com/office/drawing/2014/main" id="{7224C031-808E-D621-EC23-B4168460BCB9}"/>
              </a:ext>
            </a:extLst>
          </p:cNvPr>
          <p:cNvCxnSpPr>
            <a:cxnSpLocks/>
          </p:cNvCxnSpPr>
          <p:nvPr/>
        </p:nvCxnSpPr>
        <p:spPr>
          <a:xfrm>
            <a:off x="5858838" y="4073449"/>
            <a:ext cx="168655" cy="181551"/>
          </a:xfrm>
          <a:prstGeom prst="line">
            <a:avLst/>
          </a:prstGeom>
          <a:noFill/>
          <a:ln w="12700" cap="flat" cmpd="sng">
            <a:solidFill>
              <a:srgbClr val="6F7878"/>
            </a:solidFill>
            <a:prstDash val="solid"/>
            <a:round/>
            <a:headEnd type="none" w="lg" len="med"/>
            <a:tailEnd type="none" w="lg" len="med"/>
          </a:ln>
        </p:spPr>
      </p:cxnSp>
      <p:sp>
        <p:nvSpPr>
          <p:cNvPr id="15" name="TextBox 14">
            <a:extLst>
              <a:ext uri="{FF2B5EF4-FFF2-40B4-BE49-F238E27FC236}">
                <a16:creationId xmlns:a16="http://schemas.microsoft.com/office/drawing/2014/main" id="{B3D4EEB3-9D9A-709F-1AA3-49058CC21E43}"/>
              </a:ext>
            </a:extLst>
          </p:cNvPr>
          <p:cNvSpPr txBox="1"/>
          <p:nvPr/>
        </p:nvSpPr>
        <p:spPr>
          <a:xfrm>
            <a:off x="3948661" y="2890072"/>
            <a:ext cx="1636913" cy="461665"/>
          </a:xfrm>
          <a:prstGeom prst="rect">
            <a:avLst/>
          </a:prstGeom>
          <a:noFill/>
        </p:spPr>
        <p:txBody>
          <a:bodyPr wrap="square" lIns="0" rIns="0" rtlCol="0">
            <a:spAutoFit/>
          </a:bodyPr>
          <a:lstStyle/>
          <a:p>
            <a:pPr algn="r">
              <a:spcBef>
                <a:spcPts val="600"/>
              </a:spcBef>
            </a:pPr>
            <a:r>
              <a:rPr lang="en-US" sz="1200" dirty="0"/>
              <a:t>Autonomous Decision Support for Sales</a:t>
            </a:r>
          </a:p>
        </p:txBody>
      </p:sp>
      <p:sp>
        <p:nvSpPr>
          <p:cNvPr id="16" name="Oval 15">
            <a:extLst>
              <a:ext uri="{FF2B5EF4-FFF2-40B4-BE49-F238E27FC236}">
                <a16:creationId xmlns:a16="http://schemas.microsoft.com/office/drawing/2014/main" id="{CA68976E-8480-18A3-8852-7C0140631561}"/>
              </a:ext>
            </a:extLst>
          </p:cNvPr>
          <p:cNvSpPr/>
          <p:nvPr/>
        </p:nvSpPr>
        <p:spPr>
          <a:xfrm>
            <a:off x="4794515" y="4459668"/>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TextBox 16">
            <a:extLst>
              <a:ext uri="{FF2B5EF4-FFF2-40B4-BE49-F238E27FC236}">
                <a16:creationId xmlns:a16="http://schemas.microsoft.com/office/drawing/2014/main" id="{EFDA439D-8B47-E353-3580-BDEBEA910B1D}"/>
              </a:ext>
            </a:extLst>
          </p:cNvPr>
          <p:cNvSpPr txBox="1"/>
          <p:nvPr/>
        </p:nvSpPr>
        <p:spPr>
          <a:xfrm>
            <a:off x="4269396" y="4001981"/>
            <a:ext cx="854812" cy="461665"/>
          </a:xfrm>
          <a:prstGeom prst="rect">
            <a:avLst/>
          </a:prstGeom>
          <a:noFill/>
        </p:spPr>
        <p:txBody>
          <a:bodyPr wrap="square" lIns="0" rIns="0" rtlCol="0">
            <a:spAutoFit/>
          </a:bodyPr>
          <a:lstStyle/>
          <a:p>
            <a:pPr algn="r">
              <a:spcBef>
                <a:spcPts val="600"/>
              </a:spcBef>
            </a:pPr>
            <a:r>
              <a:rPr lang="en-US" sz="1200" dirty="0"/>
              <a:t>Clinical Trial Participation </a:t>
            </a:r>
          </a:p>
        </p:txBody>
      </p:sp>
      <p:cxnSp>
        <p:nvCxnSpPr>
          <p:cNvPr id="18" name="Straight Connector 17">
            <a:extLst>
              <a:ext uri="{FF2B5EF4-FFF2-40B4-BE49-F238E27FC236}">
                <a16:creationId xmlns:a16="http://schemas.microsoft.com/office/drawing/2014/main" id="{E2DD7148-1937-4C12-9AE4-FBFCCB0C18B8}"/>
              </a:ext>
            </a:extLst>
          </p:cNvPr>
          <p:cNvCxnSpPr>
            <a:cxnSpLocks/>
          </p:cNvCxnSpPr>
          <p:nvPr/>
        </p:nvCxnSpPr>
        <p:spPr>
          <a:xfrm flipH="1" flipV="1">
            <a:off x="4639887" y="4405979"/>
            <a:ext cx="165261" cy="99916"/>
          </a:xfrm>
          <a:prstGeom prst="line">
            <a:avLst/>
          </a:prstGeom>
          <a:noFill/>
          <a:ln w="12700" cap="flat" cmpd="sng">
            <a:solidFill>
              <a:srgbClr val="6F7878"/>
            </a:solidFill>
            <a:prstDash val="solid"/>
            <a:round/>
            <a:headEnd type="none" w="lg" len="med"/>
            <a:tailEnd type="none" w="lg" len="med"/>
          </a:ln>
        </p:spPr>
      </p:cxnSp>
      <p:cxnSp>
        <p:nvCxnSpPr>
          <p:cNvPr id="19" name="Straight Connector 18">
            <a:extLst>
              <a:ext uri="{FF2B5EF4-FFF2-40B4-BE49-F238E27FC236}">
                <a16:creationId xmlns:a16="http://schemas.microsoft.com/office/drawing/2014/main" id="{C4207FBA-E948-9479-CD34-15D11F246B64}"/>
              </a:ext>
            </a:extLst>
          </p:cNvPr>
          <p:cNvCxnSpPr>
            <a:cxnSpLocks/>
            <a:stCxn id="10" idx="1"/>
            <a:endCxn id="9" idx="7"/>
          </p:cNvCxnSpPr>
          <p:nvPr/>
        </p:nvCxnSpPr>
        <p:spPr>
          <a:xfrm flipH="1">
            <a:off x="6104043" y="3391596"/>
            <a:ext cx="197530" cy="230832"/>
          </a:xfrm>
          <a:prstGeom prst="line">
            <a:avLst/>
          </a:prstGeom>
          <a:noFill/>
          <a:ln w="12700" cap="flat" cmpd="sng">
            <a:solidFill>
              <a:srgbClr val="6F7878"/>
            </a:solidFill>
            <a:prstDash val="solid"/>
            <a:round/>
            <a:headEnd type="none" w="lg" len="med"/>
            <a:tailEnd type="none" w="lg" len="med"/>
          </a:ln>
        </p:spPr>
      </p:cxnSp>
      <p:cxnSp>
        <p:nvCxnSpPr>
          <p:cNvPr id="20" name="Straight Connector 19">
            <a:extLst>
              <a:ext uri="{FF2B5EF4-FFF2-40B4-BE49-F238E27FC236}">
                <a16:creationId xmlns:a16="http://schemas.microsoft.com/office/drawing/2014/main" id="{F0052552-8223-AB64-9205-23FA40646D3B}"/>
              </a:ext>
            </a:extLst>
          </p:cNvPr>
          <p:cNvCxnSpPr>
            <a:cxnSpLocks/>
            <a:endCxn id="21" idx="1"/>
          </p:cNvCxnSpPr>
          <p:nvPr/>
        </p:nvCxnSpPr>
        <p:spPr>
          <a:xfrm>
            <a:off x="5381794" y="3331536"/>
            <a:ext cx="202910" cy="149451"/>
          </a:xfrm>
          <a:prstGeom prst="line">
            <a:avLst/>
          </a:prstGeom>
          <a:noFill/>
          <a:ln w="12700" cap="flat" cmpd="sng">
            <a:solidFill>
              <a:srgbClr val="6F7878"/>
            </a:solidFill>
            <a:prstDash val="solid"/>
            <a:round/>
            <a:headEnd type="none" w="lg" len="med"/>
            <a:tailEnd type="none" w="lg" len="med"/>
          </a:ln>
        </p:spPr>
      </p:cxnSp>
      <p:sp>
        <p:nvSpPr>
          <p:cNvPr id="21" name="Oval 20">
            <a:extLst>
              <a:ext uri="{FF2B5EF4-FFF2-40B4-BE49-F238E27FC236}">
                <a16:creationId xmlns:a16="http://schemas.microsoft.com/office/drawing/2014/main" id="{1CEA8EA3-C038-EEF4-96B1-729897A16BB0}"/>
              </a:ext>
            </a:extLst>
          </p:cNvPr>
          <p:cNvSpPr/>
          <p:nvPr/>
        </p:nvSpPr>
        <p:spPr>
          <a:xfrm>
            <a:off x="5555593" y="3451876"/>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a:extLst>
              <a:ext uri="{FF2B5EF4-FFF2-40B4-BE49-F238E27FC236}">
                <a16:creationId xmlns:a16="http://schemas.microsoft.com/office/drawing/2014/main" id="{E93DCE4F-06A8-9D1A-7CE0-FB38479F95AA}"/>
              </a:ext>
            </a:extLst>
          </p:cNvPr>
          <p:cNvSpPr txBox="1"/>
          <p:nvPr/>
        </p:nvSpPr>
        <p:spPr>
          <a:xfrm>
            <a:off x="460962" y="5753841"/>
            <a:ext cx="2943811" cy="461665"/>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spcBef>
                <a:spcPts val="600"/>
              </a:spcBef>
            </a:pPr>
            <a:r>
              <a:rPr lang="en-US" sz="1200" dirty="0">
                <a:cs typeface="Arial"/>
              </a:rPr>
              <a:t>Source: </a:t>
            </a:r>
            <a:r>
              <a:rPr lang="en-US" sz="1200" dirty="0">
                <a:cs typeface="Arial"/>
                <a:hlinkClick r:id="rId3"/>
              </a:rPr>
              <a:t>Use-Case Prism: Generative </a:t>
            </a:r>
            <a:r>
              <a:rPr lang="en-US" sz="1200" dirty="0">
                <a:ea typeface="+mn-lt"/>
                <a:cs typeface="+mn-lt"/>
                <a:hlinkClick r:id="rId3"/>
              </a:rPr>
              <a:t>AI </a:t>
            </a:r>
            <a:r>
              <a:rPr lang="en-US" sz="1200" dirty="0">
                <a:cs typeface="Arial"/>
                <a:hlinkClick r:id="rId3"/>
              </a:rPr>
              <a:t>for Life Sciences</a:t>
            </a:r>
            <a:endParaRPr lang="en-US" dirty="0">
              <a:cs typeface="Arial"/>
            </a:endParaRPr>
          </a:p>
        </p:txBody>
      </p:sp>
    </p:spTree>
    <p:extLst>
      <p:ext uri="{BB962C8B-B14F-4D97-AF65-F5344CB8AC3E}">
        <p14:creationId xmlns:p14="http://schemas.microsoft.com/office/powerpoint/2010/main" val="1929171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CDAD2-623F-4B1F-16B9-44909ACEA224}"/>
              </a:ext>
            </a:extLst>
          </p:cNvPr>
          <p:cNvSpPr>
            <a:spLocks noGrp="1"/>
          </p:cNvSpPr>
          <p:nvPr>
            <p:ph type="title"/>
          </p:nvPr>
        </p:nvSpPr>
        <p:spPr/>
        <p:txBody>
          <a:bodyPr/>
          <a:lstStyle/>
          <a:p>
            <a:r>
              <a:rPr lang="en-US" sz="2400" dirty="0"/>
              <a:t>AI Opportunity Radar, Manufacturing</a:t>
            </a:r>
          </a:p>
        </p:txBody>
      </p:sp>
      <p:sp>
        <p:nvSpPr>
          <p:cNvPr id="3" name="Oval 2">
            <a:extLst>
              <a:ext uri="{FF2B5EF4-FFF2-40B4-BE49-F238E27FC236}">
                <a16:creationId xmlns:a16="http://schemas.microsoft.com/office/drawing/2014/main" id="{29AA7542-1920-1D10-C2C4-A472112D74BA}"/>
              </a:ext>
            </a:extLst>
          </p:cNvPr>
          <p:cNvSpPr/>
          <p:nvPr/>
        </p:nvSpPr>
        <p:spPr>
          <a:xfrm>
            <a:off x="7051461" y="3181803"/>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a:extLst>
              <a:ext uri="{FF2B5EF4-FFF2-40B4-BE49-F238E27FC236}">
                <a16:creationId xmlns:a16="http://schemas.microsoft.com/office/drawing/2014/main" id="{B18B9AE9-E52F-BE71-88ED-5E531330C91D}"/>
              </a:ext>
            </a:extLst>
          </p:cNvPr>
          <p:cNvSpPr txBox="1"/>
          <p:nvPr/>
        </p:nvSpPr>
        <p:spPr>
          <a:xfrm>
            <a:off x="6895741" y="2684790"/>
            <a:ext cx="1474764" cy="276999"/>
          </a:xfrm>
          <a:prstGeom prst="rect">
            <a:avLst/>
          </a:prstGeom>
          <a:noFill/>
        </p:spPr>
        <p:txBody>
          <a:bodyPr wrap="none" lIns="0" rIns="0" rtlCol="0">
            <a:spAutoFit/>
          </a:bodyPr>
          <a:lstStyle/>
          <a:p>
            <a:pPr algn="r">
              <a:spcBef>
                <a:spcPts val="600"/>
              </a:spcBef>
            </a:pPr>
            <a:r>
              <a:rPr lang="en-US" sz="1200" dirty="0"/>
              <a:t>Product Development</a:t>
            </a:r>
          </a:p>
        </p:txBody>
      </p:sp>
      <p:sp>
        <p:nvSpPr>
          <p:cNvPr id="5" name="Oval 4">
            <a:extLst>
              <a:ext uri="{FF2B5EF4-FFF2-40B4-BE49-F238E27FC236}">
                <a16:creationId xmlns:a16="http://schemas.microsoft.com/office/drawing/2014/main" id="{DEA79E80-CE6B-79ED-783C-E0E9CB0B188F}"/>
              </a:ext>
            </a:extLst>
          </p:cNvPr>
          <p:cNvSpPr/>
          <p:nvPr/>
        </p:nvSpPr>
        <p:spPr>
          <a:xfrm>
            <a:off x="6504273" y="2516788"/>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Oval 5">
            <a:extLst>
              <a:ext uri="{FF2B5EF4-FFF2-40B4-BE49-F238E27FC236}">
                <a16:creationId xmlns:a16="http://schemas.microsoft.com/office/drawing/2014/main" id="{99E524B4-2CB5-FB33-7C41-EC4D987DD72B}"/>
              </a:ext>
            </a:extLst>
          </p:cNvPr>
          <p:cNvSpPr/>
          <p:nvPr/>
        </p:nvSpPr>
        <p:spPr>
          <a:xfrm>
            <a:off x="5634732" y="211950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6BDF0559-EA01-C0FB-5682-710FD8999396}"/>
              </a:ext>
            </a:extLst>
          </p:cNvPr>
          <p:cNvSpPr/>
          <p:nvPr/>
        </p:nvSpPr>
        <p:spPr>
          <a:xfrm>
            <a:off x="6649056" y="269925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1501E040-A534-95C2-C201-3667B3BD0785}"/>
              </a:ext>
            </a:extLst>
          </p:cNvPr>
          <p:cNvSpPr/>
          <p:nvPr/>
        </p:nvSpPr>
        <p:spPr>
          <a:xfrm>
            <a:off x="6665934" y="4442166"/>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9DC86564-F99C-133F-D3D9-51F3E8C527EB}"/>
              </a:ext>
            </a:extLst>
          </p:cNvPr>
          <p:cNvSpPr txBox="1"/>
          <p:nvPr/>
        </p:nvSpPr>
        <p:spPr>
          <a:xfrm>
            <a:off x="6728910" y="2461616"/>
            <a:ext cx="1867498" cy="276999"/>
          </a:xfrm>
          <a:prstGeom prst="rect">
            <a:avLst/>
          </a:prstGeom>
          <a:noFill/>
        </p:spPr>
        <p:txBody>
          <a:bodyPr wrap="none" lIns="0" rIns="0" rtlCol="0">
            <a:spAutoFit/>
          </a:bodyPr>
          <a:lstStyle/>
          <a:p>
            <a:pPr algn="r">
              <a:spcBef>
                <a:spcPts val="600"/>
              </a:spcBef>
            </a:pPr>
            <a:r>
              <a:rPr lang="en-US" sz="1200" dirty="0"/>
              <a:t>Product Quality Intelligence</a:t>
            </a:r>
          </a:p>
        </p:txBody>
      </p:sp>
      <p:sp>
        <p:nvSpPr>
          <p:cNvPr id="10" name="TextBox 9">
            <a:extLst>
              <a:ext uri="{FF2B5EF4-FFF2-40B4-BE49-F238E27FC236}">
                <a16:creationId xmlns:a16="http://schemas.microsoft.com/office/drawing/2014/main" id="{9C6C12F8-FBC3-00F7-716F-61D9007E3678}"/>
              </a:ext>
            </a:extLst>
          </p:cNvPr>
          <p:cNvSpPr txBox="1"/>
          <p:nvPr/>
        </p:nvSpPr>
        <p:spPr>
          <a:xfrm>
            <a:off x="4435149" y="1987662"/>
            <a:ext cx="1170728" cy="461665"/>
          </a:xfrm>
          <a:prstGeom prst="rect">
            <a:avLst/>
          </a:prstGeom>
          <a:noFill/>
        </p:spPr>
        <p:txBody>
          <a:bodyPr wrap="square" lIns="0" rIns="0" rtlCol="0">
            <a:spAutoFit/>
          </a:bodyPr>
          <a:lstStyle/>
          <a:p>
            <a:pPr algn="r">
              <a:spcBef>
                <a:spcPts val="600"/>
              </a:spcBef>
            </a:pPr>
            <a:r>
              <a:rPr lang="en-US" sz="1200" dirty="0"/>
              <a:t>Customer Self-Service</a:t>
            </a:r>
          </a:p>
        </p:txBody>
      </p:sp>
      <p:sp>
        <p:nvSpPr>
          <p:cNvPr id="11" name="TextBox 10">
            <a:extLst>
              <a:ext uri="{FF2B5EF4-FFF2-40B4-BE49-F238E27FC236}">
                <a16:creationId xmlns:a16="http://schemas.microsoft.com/office/drawing/2014/main" id="{9AB15B5E-74DE-F8F2-391F-63968238A80E}"/>
              </a:ext>
            </a:extLst>
          </p:cNvPr>
          <p:cNvSpPr txBox="1"/>
          <p:nvPr/>
        </p:nvSpPr>
        <p:spPr>
          <a:xfrm>
            <a:off x="6268310" y="2973616"/>
            <a:ext cx="1603270" cy="461665"/>
          </a:xfrm>
          <a:prstGeom prst="rect">
            <a:avLst/>
          </a:prstGeom>
          <a:noFill/>
        </p:spPr>
        <p:txBody>
          <a:bodyPr wrap="square" lIns="0" rIns="0" rtlCol="0">
            <a:spAutoFit/>
          </a:bodyPr>
          <a:lstStyle/>
          <a:p>
            <a:pPr algn="r">
              <a:spcBef>
                <a:spcPts val="600"/>
              </a:spcBef>
            </a:pPr>
            <a:r>
              <a:rPr lang="en-US" sz="1200" dirty="0"/>
              <a:t>Design-to-Make Process</a:t>
            </a:r>
          </a:p>
        </p:txBody>
      </p:sp>
      <p:sp>
        <p:nvSpPr>
          <p:cNvPr id="12" name="TextBox 11">
            <a:extLst>
              <a:ext uri="{FF2B5EF4-FFF2-40B4-BE49-F238E27FC236}">
                <a16:creationId xmlns:a16="http://schemas.microsoft.com/office/drawing/2014/main" id="{87615E20-A53F-55E9-AD14-78FC24752A93}"/>
              </a:ext>
            </a:extLst>
          </p:cNvPr>
          <p:cNvSpPr txBox="1"/>
          <p:nvPr/>
        </p:nvSpPr>
        <p:spPr>
          <a:xfrm>
            <a:off x="6974530" y="4385093"/>
            <a:ext cx="1310912" cy="646331"/>
          </a:xfrm>
          <a:prstGeom prst="rect">
            <a:avLst/>
          </a:prstGeom>
          <a:noFill/>
        </p:spPr>
        <p:txBody>
          <a:bodyPr wrap="square" lIns="0" rIns="0" rtlCol="0">
            <a:spAutoFit/>
          </a:bodyPr>
          <a:lstStyle/>
          <a:p>
            <a:r>
              <a:rPr lang="en-US" sz="1200" dirty="0"/>
              <a:t>Robots for Hazardous </a:t>
            </a:r>
          </a:p>
          <a:p>
            <a:r>
              <a:rPr lang="en-US" sz="1200" dirty="0"/>
              <a:t>Conditions</a:t>
            </a:r>
          </a:p>
        </p:txBody>
      </p:sp>
      <p:sp>
        <p:nvSpPr>
          <p:cNvPr id="13" name="TextBox 12">
            <a:extLst>
              <a:ext uri="{FF2B5EF4-FFF2-40B4-BE49-F238E27FC236}">
                <a16:creationId xmlns:a16="http://schemas.microsoft.com/office/drawing/2014/main" id="{D574CF24-7CF0-65FC-B079-751E99A15A94}"/>
              </a:ext>
            </a:extLst>
          </p:cNvPr>
          <p:cNvSpPr txBox="1"/>
          <p:nvPr/>
        </p:nvSpPr>
        <p:spPr>
          <a:xfrm>
            <a:off x="4439515" y="3524126"/>
            <a:ext cx="1328890" cy="276999"/>
          </a:xfrm>
          <a:prstGeom prst="rect">
            <a:avLst/>
          </a:prstGeom>
          <a:noFill/>
        </p:spPr>
        <p:txBody>
          <a:bodyPr wrap="none" lIns="0" rIns="0" rtlCol="0">
            <a:spAutoFit/>
          </a:bodyPr>
          <a:lstStyle/>
          <a:p>
            <a:pPr algn="r">
              <a:spcBef>
                <a:spcPts val="600"/>
              </a:spcBef>
            </a:pPr>
            <a:r>
              <a:rPr lang="en-US" sz="1200" dirty="0"/>
              <a:t>Workforce Training </a:t>
            </a:r>
          </a:p>
        </p:txBody>
      </p:sp>
      <p:sp>
        <p:nvSpPr>
          <p:cNvPr id="14" name="Oval 13">
            <a:extLst>
              <a:ext uri="{FF2B5EF4-FFF2-40B4-BE49-F238E27FC236}">
                <a16:creationId xmlns:a16="http://schemas.microsoft.com/office/drawing/2014/main" id="{9218952C-7391-411A-82A2-B751DF3B4A53}"/>
              </a:ext>
            </a:extLst>
          </p:cNvPr>
          <p:cNvSpPr/>
          <p:nvPr/>
        </p:nvSpPr>
        <p:spPr>
          <a:xfrm>
            <a:off x="5734124" y="305416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a:extLst>
              <a:ext uri="{FF2B5EF4-FFF2-40B4-BE49-F238E27FC236}">
                <a16:creationId xmlns:a16="http://schemas.microsoft.com/office/drawing/2014/main" id="{69C6409D-B512-ED18-40CA-5BDAB9FAA37D}"/>
              </a:ext>
            </a:extLst>
          </p:cNvPr>
          <p:cNvSpPr txBox="1"/>
          <p:nvPr/>
        </p:nvSpPr>
        <p:spPr>
          <a:xfrm>
            <a:off x="5186833" y="2797355"/>
            <a:ext cx="1242777" cy="276999"/>
          </a:xfrm>
          <a:prstGeom prst="rect">
            <a:avLst/>
          </a:prstGeom>
          <a:noFill/>
        </p:spPr>
        <p:txBody>
          <a:bodyPr wrap="none" lIns="0" rIns="0" rtlCol="0">
            <a:spAutoFit/>
          </a:bodyPr>
          <a:lstStyle/>
          <a:p>
            <a:pPr algn="r">
              <a:spcBef>
                <a:spcPts val="600"/>
              </a:spcBef>
            </a:pPr>
            <a:r>
              <a:rPr lang="en-US" sz="1200" dirty="0"/>
              <a:t>Avatar Generation</a:t>
            </a:r>
          </a:p>
        </p:txBody>
      </p:sp>
      <p:sp>
        <p:nvSpPr>
          <p:cNvPr id="16" name="Oval 15">
            <a:extLst>
              <a:ext uri="{FF2B5EF4-FFF2-40B4-BE49-F238E27FC236}">
                <a16:creationId xmlns:a16="http://schemas.microsoft.com/office/drawing/2014/main" id="{4B619F30-2B55-92AF-0294-F4E55C1AFD69}"/>
              </a:ext>
            </a:extLst>
          </p:cNvPr>
          <p:cNvSpPr/>
          <p:nvPr/>
        </p:nvSpPr>
        <p:spPr>
          <a:xfrm>
            <a:off x="6857332" y="391354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TextBox 16">
            <a:extLst>
              <a:ext uri="{FF2B5EF4-FFF2-40B4-BE49-F238E27FC236}">
                <a16:creationId xmlns:a16="http://schemas.microsoft.com/office/drawing/2014/main" id="{1CDDF4D6-5198-0C10-9EBB-F78AE37B1469}"/>
              </a:ext>
            </a:extLst>
          </p:cNvPr>
          <p:cNvSpPr txBox="1"/>
          <p:nvPr/>
        </p:nvSpPr>
        <p:spPr>
          <a:xfrm>
            <a:off x="7058068" y="3611164"/>
            <a:ext cx="1129651" cy="461665"/>
          </a:xfrm>
          <a:prstGeom prst="rect">
            <a:avLst/>
          </a:prstGeom>
          <a:noFill/>
        </p:spPr>
        <p:txBody>
          <a:bodyPr wrap="square" lIns="0" rIns="0" rtlCol="0">
            <a:spAutoFit/>
          </a:bodyPr>
          <a:lstStyle/>
          <a:p>
            <a:pPr>
              <a:spcBef>
                <a:spcPts val="600"/>
              </a:spcBef>
            </a:pPr>
            <a:r>
              <a:rPr lang="en-US" sz="1200" dirty="0"/>
              <a:t>Factory Asset Effectiveness</a:t>
            </a:r>
          </a:p>
        </p:txBody>
      </p:sp>
      <p:sp>
        <p:nvSpPr>
          <p:cNvPr id="18" name="TextBox 17">
            <a:extLst>
              <a:ext uri="{FF2B5EF4-FFF2-40B4-BE49-F238E27FC236}">
                <a16:creationId xmlns:a16="http://schemas.microsoft.com/office/drawing/2014/main" id="{3FB31C45-7EFF-C8BE-2088-802D8A05AD1A}"/>
              </a:ext>
            </a:extLst>
          </p:cNvPr>
          <p:cNvSpPr txBox="1"/>
          <p:nvPr/>
        </p:nvSpPr>
        <p:spPr>
          <a:xfrm>
            <a:off x="6645544" y="4111508"/>
            <a:ext cx="2035814" cy="276999"/>
          </a:xfrm>
          <a:prstGeom prst="rect">
            <a:avLst/>
          </a:prstGeom>
          <a:noFill/>
        </p:spPr>
        <p:txBody>
          <a:bodyPr wrap="none" lIns="0" rIns="0" rtlCol="0">
            <a:spAutoFit/>
          </a:bodyPr>
          <a:lstStyle/>
          <a:p>
            <a:pPr algn="r">
              <a:spcBef>
                <a:spcPts val="600"/>
              </a:spcBef>
            </a:pPr>
            <a:r>
              <a:rPr lang="en-US" sz="1200" dirty="0"/>
              <a:t>Guided Machine Maintenance</a:t>
            </a:r>
          </a:p>
        </p:txBody>
      </p:sp>
      <p:sp>
        <p:nvSpPr>
          <p:cNvPr id="19" name="TextBox 18">
            <a:extLst>
              <a:ext uri="{FF2B5EF4-FFF2-40B4-BE49-F238E27FC236}">
                <a16:creationId xmlns:a16="http://schemas.microsoft.com/office/drawing/2014/main" id="{B97AF69B-EEE3-9645-5B79-845B33184DEB}"/>
              </a:ext>
            </a:extLst>
          </p:cNvPr>
          <p:cNvSpPr txBox="1"/>
          <p:nvPr/>
        </p:nvSpPr>
        <p:spPr>
          <a:xfrm>
            <a:off x="4954056" y="4166493"/>
            <a:ext cx="1441100" cy="461665"/>
          </a:xfrm>
          <a:prstGeom prst="rect">
            <a:avLst/>
          </a:prstGeom>
          <a:noFill/>
        </p:spPr>
        <p:txBody>
          <a:bodyPr wrap="none" lIns="0" rIns="0" rtlCol="0">
            <a:spAutoFit/>
          </a:bodyPr>
          <a:lstStyle/>
          <a:p>
            <a:r>
              <a:rPr lang="en-US" sz="1200" dirty="0"/>
              <a:t>Industrial Equipment </a:t>
            </a:r>
          </a:p>
          <a:p>
            <a:r>
              <a:rPr lang="en-US" sz="1200" dirty="0"/>
              <a:t>Longevity</a:t>
            </a:r>
          </a:p>
        </p:txBody>
      </p:sp>
      <p:sp>
        <p:nvSpPr>
          <p:cNvPr id="20" name="Oval 19">
            <a:extLst>
              <a:ext uri="{FF2B5EF4-FFF2-40B4-BE49-F238E27FC236}">
                <a16:creationId xmlns:a16="http://schemas.microsoft.com/office/drawing/2014/main" id="{2D369B01-03A4-C174-3FC7-03E818E2C25B}"/>
              </a:ext>
            </a:extLst>
          </p:cNvPr>
          <p:cNvSpPr/>
          <p:nvPr/>
        </p:nvSpPr>
        <p:spPr>
          <a:xfrm>
            <a:off x="6430736" y="4341583"/>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Oval 20">
            <a:extLst>
              <a:ext uri="{FF2B5EF4-FFF2-40B4-BE49-F238E27FC236}">
                <a16:creationId xmlns:a16="http://schemas.microsoft.com/office/drawing/2014/main" id="{A120827E-4104-1D58-7D4C-980DE3AEDA13}"/>
              </a:ext>
            </a:extLst>
          </p:cNvPr>
          <p:cNvSpPr/>
          <p:nvPr/>
        </p:nvSpPr>
        <p:spPr>
          <a:xfrm>
            <a:off x="6530127" y="385724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a:extLst>
              <a:ext uri="{FF2B5EF4-FFF2-40B4-BE49-F238E27FC236}">
                <a16:creationId xmlns:a16="http://schemas.microsoft.com/office/drawing/2014/main" id="{0D8ED60A-D3F5-C31A-8A3F-2CFC62539749}"/>
              </a:ext>
            </a:extLst>
          </p:cNvPr>
          <p:cNvSpPr txBox="1"/>
          <p:nvPr/>
        </p:nvSpPr>
        <p:spPr>
          <a:xfrm>
            <a:off x="4358602" y="3815948"/>
            <a:ext cx="2121222" cy="276999"/>
          </a:xfrm>
          <a:prstGeom prst="rect">
            <a:avLst/>
          </a:prstGeom>
          <a:noFill/>
        </p:spPr>
        <p:txBody>
          <a:bodyPr wrap="none" lIns="0" rIns="0" rtlCol="0">
            <a:spAutoFit/>
          </a:bodyPr>
          <a:lstStyle/>
          <a:p>
            <a:pPr algn="r">
              <a:spcBef>
                <a:spcPts val="600"/>
              </a:spcBef>
            </a:pPr>
            <a:r>
              <a:rPr lang="en-US" sz="1200" dirty="0"/>
              <a:t>Materials Processing Efficiency</a:t>
            </a:r>
          </a:p>
        </p:txBody>
      </p:sp>
      <p:cxnSp>
        <p:nvCxnSpPr>
          <p:cNvPr id="23" name="Straight Connector 22">
            <a:extLst>
              <a:ext uri="{FF2B5EF4-FFF2-40B4-BE49-F238E27FC236}">
                <a16:creationId xmlns:a16="http://schemas.microsoft.com/office/drawing/2014/main" id="{C1F4A6C0-79BC-EAC0-502D-FCBC064EB9D5}"/>
              </a:ext>
            </a:extLst>
          </p:cNvPr>
          <p:cNvCxnSpPr>
            <a:cxnSpLocks/>
            <a:endCxn id="20" idx="2"/>
          </p:cNvCxnSpPr>
          <p:nvPr/>
        </p:nvCxnSpPr>
        <p:spPr>
          <a:xfrm flipV="1">
            <a:off x="5647356" y="4440975"/>
            <a:ext cx="783380" cy="0"/>
          </a:xfrm>
          <a:prstGeom prst="line">
            <a:avLst/>
          </a:prstGeom>
          <a:noFill/>
          <a:ln w="12700" cap="flat" cmpd="sng">
            <a:solidFill>
              <a:schemeClr val="tx1"/>
            </a:solidFill>
            <a:prstDash val="solid"/>
            <a:round/>
            <a:headEnd type="none" w="lg" len="med"/>
            <a:tailEnd type="none" w="lg" len="med"/>
          </a:ln>
        </p:spPr>
      </p:cxnSp>
      <p:cxnSp>
        <p:nvCxnSpPr>
          <p:cNvPr id="24" name="Straight Connector 23">
            <a:extLst>
              <a:ext uri="{FF2B5EF4-FFF2-40B4-BE49-F238E27FC236}">
                <a16:creationId xmlns:a16="http://schemas.microsoft.com/office/drawing/2014/main" id="{B190B612-412A-E2A6-3D09-28ACDF2E6880}"/>
              </a:ext>
            </a:extLst>
          </p:cNvPr>
          <p:cNvCxnSpPr>
            <a:cxnSpLocks/>
            <a:endCxn id="25" idx="3"/>
          </p:cNvCxnSpPr>
          <p:nvPr/>
        </p:nvCxnSpPr>
        <p:spPr>
          <a:xfrm flipH="1">
            <a:off x="6658787" y="4341418"/>
            <a:ext cx="199123" cy="169837"/>
          </a:xfrm>
          <a:prstGeom prst="line">
            <a:avLst/>
          </a:prstGeom>
          <a:noFill/>
          <a:ln w="12700" cap="flat" cmpd="sng">
            <a:solidFill>
              <a:schemeClr val="tx1"/>
            </a:solidFill>
            <a:prstDash val="solid"/>
            <a:round/>
            <a:headEnd type="none" w="lg" len="med"/>
            <a:tailEnd type="none" w="lg" len="med"/>
          </a:ln>
        </p:spPr>
      </p:cxnSp>
      <p:sp>
        <p:nvSpPr>
          <p:cNvPr id="25" name="Oval 24">
            <a:extLst>
              <a:ext uri="{FF2B5EF4-FFF2-40B4-BE49-F238E27FC236}">
                <a16:creationId xmlns:a16="http://schemas.microsoft.com/office/drawing/2014/main" id="{18D9E202-642F-63ED-90A5-A9F81DD21D87}"/>
              </a:ext>
            </a:extLst>
          </p:cNvPr>
          <p:cNvSpPr/>
          <p:nvPr/>
        </p:nvSpPr>
        <p:spPr>
          <a:xfrm>
            <a:off x="6629676" y="4341583"/>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6" name="Straight Connector 25">
            <a:extLst>
              <a:ext uri="{FF2B5EF4-FFF2-40B4-BE49-F238E27FC236}">
                <a16:creationId xmlns:a16="http://schemas.microsoft.com/office/drawing/2014/main" id="{FD12946D-5C7A-90C5-907B-F587F6C702ED}"/>
              </a:ext>
            </a:extLst>
          </p:cNvPr>
          <p:cNvCxnSpPr>
            <a:cxnSpLocks/>
          </p:cNvCxnSpPr>
          <p:nvPr/>
        </p:nvCxnSpPr>
        <p:spPr>
          <a:xfrm>
            <a:off x="6860827" y="4527859"/>
            <a:ext cx="102777" cy="0"/>
          </a:xfrm>
          <a:prstGeom prst="line">
            <a:avLst/>
          </a:prstGeom>
          <a:noFill/>
          <a:ln w="12700" cap="flat" cmpd="sng">
            <a:solidFill>
              <a:schemeClr val="tx1"/>
            </a:solidFill>
            <a:prstDash val="solid"/>
            <a:round/>
            <a:headEnd type="none" w="lg" len="med"/>
            <a:tailEnd type="none" w="lg" len="med"/>
          </a:ln>
        </p:spPr>
      </p:cxnSp>
      <p:sp>
        <p:nvSpPr>
          <p:cNvPr id="27" name="Oval 26">
            <a:extLst>
              <a:ext uri="{FF2B5EF4-FFF2-40B4-BE49-F238E27FC236}">
                <a16:creationId xmlns:a16="http://schemas.microsoft.com/office/drawing/2014/main" id="{21FDBF61-9C49-9705-38B9-17A806D970D3}"/>
              </a:ext>
            </a:extLst>
          </p:cNvPr>
          <p:cNvSpPr/>
          <p:nvPr/>
        </p:nvSpPr>
        <p:spPr>
          <a:xfrm>
            <a:off x="5766369" y="365258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TextBox 28">
            <a:extLst>
              <a:ext uri="{FF2B5EF4-FFF2-40B4-BE49-F238E27FC236}">
                <a16:creationId xmlns:a16="http://schemas.microsoft.com/office/drawing/2014/main" id="{8DD6E240-8972-56E2-7A55-AD26EADF5FA0}"/>
              </a:ext>
            </a:extLst>
          </p:cNvPr>
          <p:cNvSpPr txBox="1"/>
          <p:nvPr/>
        </p:nvSpPr>
        <p:spPr>
          <a:xfrm>
            <a:off x="460962" y="5753841"/>
            <a:ext cx="2943811" cy="461665"/>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spcBef>
                <a:spcPts val="600"/>
              </a:spcBef>
            </a:pPr>
            <a:r>
              <a:rPr lang="en-US" sz="1200" dirty="0">
                <a:cs typeface="Arial"/>
              </a:rPr>
              <a:t>Source: </a:t>
            </a:r>
            <a:r>
              <a:rPr lang="en-US" sz="1200" dirty="0">
                <a:cs typeface="Arial"/>
                <a:hlinkClick r:id="rId3"/>
              </a:rPr>
              <a:t>Use-Case Prism: Generative </a:t>
            </a:r>
            <a:r>
              <a:rPr lang="en-US" sz="1200" dirty="0">
                <a:ea typeface="+mn-lt"/>
                <a:cs typeface="+mn-lt"/>
                <a:hlinkClick r:id="rId3"/>
              </a:rPr>
              <a:t>AI </a:t>
            </a:r>
            <a:r>
              <a:rPr lang="en-US" sz="1200" dirty="0">
                <a:cs typeface="Arial"/>
                <a:hlinkClick r:id="rId3"/>
              </a:rPr>
              <a:t>for Manufacturing</a:t>
            </a:r>
            <a:endParaRPr lang="en-US" dirty="0">
              <a:cs typeface="Arial"/>
            </a:endParaRPr>
          </a:p>
        </p:txBody>
      </p:sp>
    </p:spTree>
    <p:extLst>
      <p:ext uri="{BB962C8B-B14F-4D97-AF65-F5344CB8AC3E}">
        <p14:creationId xmlns:p14="http://schemas.microsoft.com/office/powerpoint/2010/main" val="3910213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EB3C-6B93-C88B-25AB-FEA80C00B732}"/>
              </a:ext>
            </a:extLst>
          </p:cNvPr>
          <p:cNvSpPr>
            <a:spLocks noGrp="1"/>
          </p:cNvSpPr>
          <p:nvPr>
            <p:ph type="title"/>
          </p:nvPr>
        </p:nvSpPr>
        <p:spPr/>
        <p:txBody>
          <a:bodyPr/>
          <a:lstStyle/>
          <a:p>
            <a:r>
              <a:rPr lang="en-US" sz="2400" dirty="0"/>
              <a:t>AI Opportunity Radar, Retail</a:t>
            </a:r>
          </a:p>
        </p:txBody>
      </p:sp>
      <p:sp>
        <p:nvSpPr>
          <p:cNvPr id="3" name="Oval 2">
            <a:extLst>
              <a:ext uri="{FF2B5EF4-FFF2-40B4-BE49-F238E27FC236}">
                <a16:creationId xmlns:a16="http://schemas.microsoft.com/office/drawing/2014/main" id="{886CE8E5-D0FD-AF7C-9196-23624DF9C633}"/>
              </a:ext>
            </a:extLst>
          </p:cNvPr>
          <p:cNvSpPr/>
          <p:nvPr/>
        </p:nvSpPr>
        <p:spPr>
          <a:xfrm>
            <a:off x="5666171" y="369543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a:extLst>
              <a:ext uri="{FF2B5EF4-FFF2-40B4-BE49-F238E27FC236}">
                <a16:creationId xmlns:a16="http://schemas.microsoft.com/office/drawing/2014/main" id="{264F62EE-14CE-CF4D-B2B0-B77271359DFE}"/>
              </a:ext>
            </a:extLst>
          </p:cNvPr>
          <p:cNvSpPr txBox="1"/>
          <p:nvPr/>
        </p:nvSpPr>
        <p:spPr>
          <a:xfrm>
            <a:off x="4356539" y="3574327"/>
            <a:ext cx="1277778" cy="461665"/>
          </a:xfrm>
          <a:prstGeom prst="rect">
            <a:avLst/>
          </a:prstGeom>
          <a:noFill/>
        </p:spPr>
        <p:txBody>
          <a:bodyPr wrap="square" lIns="0" rIns="0" rtlCol="0">
            <a:spAutoFit/>
          </a:bodyPr>
          <a:lstStyle/>
          <a:p>
            <a:pPr algn="r">
              <a:spcBef>
                <a:spcPts val="600"/>
              </a:spcBef>
            </a:pPr>
            <a:r>
              <a:rPr lang="en-US" sz="1200" dirty="0"/>
              <a:t>Automated Text Creation</a:t>
            </a:r>
          </a:p>
        </p:txBody>
      </p:sp>
      <p:sp>
        <p:nvSpPr>
          <p:cNvPr id="5" name="Oval 4">
            <a:extLst>
              <a:ext uri="{FF2B5EF4-FFF2-40B4-BE49-F238E27FC236}">
                <a16:creationId xmlns:a16="http://schemas.microsoft.com/office/drawing/2014/main" id="{203D73CC-D2A8-8BE3-917C-A191E6BB018A}"/>
              </a:ext>
            </a:extLst>
          </p:cNvPr>
          <p:cNvSpPr/>
          <p:nvPr/>
        </p:nvSpPr>
        <p:spPr>
          <a:xfrm>
            <a:off x="5634317" y="4881177"/>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CEC974B4-22B0-8AF4-A6CD-DD83EF90CFF6}"/>
              </a:ext>
            </a:extLst>
          </p:cNvPr>
          <p:cNvSpPr txBox="1"/>
          <p:nvPr/>
        </p:nvSpPr>
        <p:spPr>
          <a:xfrm>
            <a:off x="5112387" y="5078100"/>
            <a:ext cx="1338508" cy="461665"/>
          </a:xfrm>
          <a:prstGeom prst="rect">
            <a:avLst/>
          </a:prstGeom>
          <a:noFill/>
        </p:spPr>
        <p:txBody>
          <a:bodyPr wrap="none" lIns="0" rIns="0" rtlCol="0">
            <a:spAutoFit/>
          </a:bodyPr>
          <a:lstStyle/>
          <a:p>
            <a:pPr algn="ctr"/>
            <a:r>
              <a:rPr lang="en-US" sz="1200" dirty="0"/>
              <a:t>Skills Management </a:t>
            </a:r>
          </a:p>
          <a:p>
            <a:pPr algn="ctr"/>
            <a:r>
              <a:rPr lang="en-US" sz="1200" dirty="0"/>
              <a:t>for Associates</a:t>
            </a:r>
          </a:p>
        </p:txBody>
      </p:sp>
      <p:sp>
        <p:nvSpPr>
          <p:cNvPr id="7" name="Oval 6">
            <a:extLst>
              <a:ext uri="{FF2B5EF4-FFF2-40B4-BE49-F238E27FC236}">
                <a16:creationId xmlns:a16="http://schemas.microsoft.com/office/drawing/2014/main" id="{58E533A3-356D-697A-3D91-C474F4C4E2A7}"/>
              </a:ext>
            </a:extLst>
          </p:cNvPr>
          <p:cNvSpPr/>
          <p:nvPr/>
        </p:nvSpPr>
        <p:spPr>
          <a:xfrm>
            <a:off x="5412943" y="429864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a:extLst>
              <a:ext uri="{FF2B5EF4-FFF2-40B4-BE49-F238E27FC236}">
                <a16:creationId xmlns:a16="http://schemas.microsoft.com/office/drawing/2014/main" id="{D8D10DAB-EDE3-BD8E-2751-A308330E2E4E}"/>
              </a:ext>
            </a:extLst>
          </p:cNvPr>
          <p:cNvSpPr txBox="1"/>
          <p:nvPr/>
        </p:nvSpPr>
        <p:spPr>
          <a:xfrm>
            <a:off x="4278414" y="4137437"/>
            <a:ext cx="1073411" cy="461665"/>
          </a:xfrm>
          <a:prstGeom prst="rect">
            <a:avLst/>
          </a:prstGeom>
          <a:noFill/>
        </p:spPr>
        <p:txBody>
          <a:bodyPr wrap="square" lIns="0" rIns="0" rtlCol="0">
            <a:spAutoFit/>
          </a:bodyPr>
          <a:lstStyle/>
          <a:p>
            <a:pPr algn="r">
              <a:spcBef>
                <a:spcPts val="600"/>
              </a:spcBef>
            </a:pPr>
            <a:r>
              <a:rPr lang="en-US" sz="1200" dirty="0"/>
              <a:t>Automated Image Creation</a:t>
            </a:r>
          </a:p>
        </p:txBody>
      </p:sp>
      <p:sp>
        <p:nvSpPr>
          <p:cNvPr id="9" name="Oval 8">
            <a:extLst>
              <a:ext uri="{FF2B5EF4-FFF2-40B4-BE49-F238E27FC236}">
                <a16:creationId xmlns:a16="http://schemas.microsoft.com/office/drawing/2014/main" id="{1D23141F-0659-1431-9570-F8BD74AAA697}"/>
              </a:ext>
            </a:extLst>
          </p:cNvPr>
          <p:cNvSpPr/>
          <p:nvPr/>
        </p:nvSpPr>
        <p:spPr>
          <a:xfrm>
            <a:off x="5840347" y="246941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extBox 9">
            <a:extLst>
              <a:ext uri="{FF2B5EF4-FFF2-40B4-BE49-F238E27FC236}">
                <a16:creationId xmlns:a16="http://schemas.microsoft.com/office/drawing/2014/main" id="{1C00B416-8144-2FFA-1348-AB1C1908C117}"/>
              </a:ext>
            </a:extLst>
          </p:cNvPr>
          <p:cNvSpPr txBox="1"/>
          <p:nvPr/>
        </p:nvSpPr>
        <p:spPr>
          <a:xfrm>
            <a:off x="4068458" y="2266772"/>
            <a:ext cx="1732628" cy="461665"/>
          </a:xfrm>
          <a:prstGeom prst="rect">
            <a:avLst/>
          </a:prstGeom>
          <a:noFill/>
        </p:spPr>
        <p:txBody>
          <a:bodyPr wrap="square" lIns="0" rIns="0" rtlCol="0">
            <a:spAutoFit/>
          </a:bodyPr>
          <a:lstStyle/>
          <a:p>
            <a:pPr algn="r">
              <a:spcBef>
                <a:spcPts val="600"/>
              </a:spcBef>
            </a:pPr>
            <a:r>
              <a:rPr lang="en-US" sz="1200" dirty="0"/>
              <a:t>Conversational Chat Interface</a:t>
            </a:r>
          </a:p>
        </p:txBody>
      </p:sp>
      <p:sp>
        <p:nvSpPr>
          <p:cNvPr id="11" name="Oval 10">
            <a:extLst>
              <a:ext uri="{FF2B5EF4-FFF2-40B4-BE49-F238E27FC236}">
                <a16:creationId xmlns:a16="http://schemas.microsoft.com/office/drawing/2014/main" id="{5BF8A2F5-B3EB-135F-A17B-ACB2B1B9517C}"/>
              </a:ext>
            </a:extLst>
          </p:cNvPr>
          <p:cNvSpPr/>
          <p:nvPr/>
        </p:nvSpPr>
        <p:spPr>
          <a:xfrm>
            <a:off x="6655069" y="4362575"/>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extBox 11">
            <a:extLst>
              <a:ext uri="{FF2B5EF4-FFF2-40B4-BE49-F238E27FC236}">
                <a16:creationId xmlns:a16="http://schemas.microsoft.com/office/drawing/2014/main" id="{BBD8C49E-F425-6CB2-CE17-4C377FD41C92}"/>
              </a:ext>
            </a:extLst>
          </p:cNvPr>
          <p:cNvSpPr txBox="1"/>
          <p:nvPr/>
        </p:nvSpPr>
        <p:spPr>
          <a:xfrm>
            <a:off x="7455982" y="3695430"/>
            <a:ext cx="1088716" cy="646331"/>
          </a:xfrm>
          <a:prstGeom prst="rect">
            <a:avLst/>
          </a:prstGeom>
          <a:noFill/>
        </p:spPr>
        <p:txBody>
          <a:bodyPr wrap="square" lIns="0" rIns="0" rtlCol="0">
            <a:spAutoFit/>
          </a:bodyPr>
          <a:lstStyle/>
          <a:p>
            <a:r>
              <a:rPr lang="en-US" sz="1200" dirty="0"/>
              <a:t>Customer-Centric </a:t>
            </a:r>
          </a:p>
          <a:p>
            <a:r>
              <a:rPr lang="en-US" sz="1200" dirty="0"/>
              <a:t>Merchandising</a:t>
            </a:r>
          </a:p>
        </p:txBody>
      </p:sp>
      <p:sp>
        <p:nvSpPr>
          <p:cNvPr id="13" name="Oval 12">
            <a:extLst>
              <a:ext uri="{FF2B5EF4-FFF2-40B4-BE49-F238E27FC236}">
                <a16:creationId xmlns:a16="http://schemas.microsoft.com/office/drawing/2014/main" id="{F5F16234-732D-E5EC-F149-B5D0F0EB01F8}"/>
              </a:ext>
            </a:extLst>
          </p:cNvPr>
          <p:cNvSpPr/>
          <p:nvPr/>
        </p:nvSpPr>
        <p:spPr>
          <a:xfrm>
            <a:off x="5693067" y="288026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A3ADA37D-A597-4E96-7704-32BB489BEC2F}"/>
              </a:ext>
            </a:extLst>
          </p:cNvPr>
          <p:cNvSpPr txBox="1"/>
          <p:nvPr/>
        </p:nvSpPr>
        <p:spPr>
          <a:xfrm>
            <a:off x="3822024" y="2675102"/>
            <a:ext cx="1848161" cy="461665"/>
          </a:xfrm>
          <a:prstGeom prst="rect">
            <a:avLst/>
          </a:prstGeom>
          <a:noFill/>
        </p:spPr>
        <p:txBody>
          <a:bodyPr wrap="square" lIns="0" rIns="0" rtlCol="0">
            <a:spAutoFit/>
          </a:bodyPr>
          <a:lstStyle/>
          <a:p>
            <a:pPr algn="r">
              <a:spcBef>
                <a:spcPts val="600"/>
              </a:spcBef>
            </a:pPr>
            <a:r>
              <a:rPr lang="en-US" sz="1200" dirty="0"/>
              <a:t>Enhanced Search and Upselling</a:t>
            </a:r>
          </a:p>
        </p:txBody>
      </p:sp>
      <p:sp>
        <p:nvSpPr>
          <p:cNvPr id="15" name="Oval 14">
            <a:extLst>
              <a:ext uri="{FF2B5EF4-FFF2-40B4-BE49-F238E27FC236}">
                <a16:creationId xmlns:a16="http://schemas.microsoft.com/office/drawing/2014/main" id="{701060FD-A99B-82D6-4229-2BAAEACAE483}"/>
              </a:ext>
            </a:extLst>
          </p:cNvPr>
          <p:cNvSpPr/>
          <p:nvPr/>
        </p:nvSpPr>
        <p:spPr>
          <a:xfrm>
            <a:off x="5926728" y="307632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TextBox 15">
            <a:extLst>
              <a:ext uri="{FF2B5EF4-FFF2-40B4-BE49-F238E27FC236}">
                <a16:creationId xmlns:a16="http://schemas.microsoft.com/office/drawing/2014/main" id="{EC0C3C8C-EFE8-CE41-43AA-E27C88D31A52}"/>
              </a:ext>
            </a:extLst>
          </p:cNvPr>
          <p:cNvSpPr txBox="1"/>
          <p:nvPr/>
        </p:nvSpPr>
        <p:spPr>
          <a:xfrm>
            <a:off x="3862756" y="3097125"/>
            <a:ext cx="2055050" cy="276999"/>
          </a:xfrm>
          <a:prstGeom prst="rect">
            <a:avLst/>
          </a:prstGeom>
          <a:noFill/>
        </p:spPr>
        <p:txBody>
          <a:bodyPr wrap="none" lIns="0" rIns="0" rtlCol="0">
            <a:spAutoFit/>
          </a:bodyPr>
          <a:lstStyle/>
          <a:p>
            <a:pPr algn="r">
              <a:spcBef>
                <a:spcPts val="600"/>
              </a:spcBef>
            </a:pPr>
            <a:r>
              <a:rPr lang="en-US" sz="1200" dirty="0"/>
              <a:t>Personalization for Customers</a:t>
            </a:r>
          </a:p>
        </p:txBody>
      </p:sp>
      <p:sp>
        <p:nvSpPr>
          <p:cNvPr id="17" name="Oval 16">
            <a:extLst>
              <a:ext uri="{FF2B5EF4-FFF2-40B4-BE49-F238E27FC236}">
                <a16:creationId xmlns:a16="http://schemas.microsoft.com/office/drawing/2014/main" id="{4956162B-566D-62EB-870D-68A0516A326F}"/>
              </a:ext>
            </a:extLst>
          </p:cNvPr>
          <p:cNvSpPr/>
          <p:nvPr/>
        </p:nvSpPr>
        <p:spPr>
          <a:xfrm>
            <a:off x="7119266" y="393171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TextBox 17">
            <a:extLst>
              <a:ext uri="{FF2B5EF4-FFF2-40B4-BE49-F238E27FC236}">
                <a16:creationId xmlns:a16="http://schemas.microsoft.com/office/drawing/2014/main" id="{AA554F1C-639C-FA14-6C41-099AC00D0B8B}"/>
              </a:ext>
            </a:extLst>
          </p:cNvPr>
          <p:cNvSpPr txBox="1"/>
          <p:nvPr/>
        </p:nvSpPr>
        <p:spPr>
          <a:xfrm>
            <a:off x="6914970" y="4232171"/>
            <a:ext cx="1430528" cy="646331"/>
          </a:xfrm>
          <a:prstGeom prst="rect">
            <a:avLst/>
          </a:prstGeom>
          <a:noFill/>
        </p:spPr>
        <p:txBody>
          <a:bodyPr wrap="square" lIns="0" rIns="0" rtlCol="0">
            <a:spAutoFit/>
          </a:bodyPr>
          <a:lstStyle/>
          <a:p>
            <a:r>
              <a:rPr lang="en-US" sz="1200" dirty="0"/>
              <a:t>Product Development, </a:t>
            </a:r>
          </a:p>
          <a:p>
            <a:r>
              <a:rPr lang="en-US" sz="1200" dirty="0"/>
              <a:t>Selection</a:t>
            </a:r>
          </a:p>
        </p:txBody>
      </p:sp>
      <p:sp>
        <p:nvSpPr>
          <p:cNvPr id="19" name="Oval 18">
            <a:extLst>
              <a:ext uri="{FF2B5EF4-FFF2-40B4-BE49-F238E27FC236}">
                <a16:creationId xmlns:a16="http://schemas.microsoft.com/office/drawing/2014/main" id="{6454E28A-2173-9B78-879B-172586B8196E}"/>
              </a:ext>
            </a:extLst>
          </p:cNvPr>
          <p:cNvSpPr/>
          <p:nvPr/>
        </p:nvSpPr>
        <p:spPr>
          <a:xfrm>
            <a:off x="6380481" y="2430839"/>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TextBox 19">
            <a:extLst>
              <a:ext uri="{FF2B5EF4-FFF2-40B4-BE49-F238E27FC236}">
                <a16:creationId xmlns:a16="http://schemas.microsoft.com/office/drawing/2014/main" id="{67BA6FB8-2804-2217-BC11-DC0068A5054A}"/>
              </a:ext>
            </a:extLst>
          </p:cNvPr>
          <p:cNvSpPr txBox="1"/>
          <p:nvPr/>
        </p:nvSpPr>
        <p:spPr>
          <a:xfrm>
            <a:off x="6614863" y="2428098"/>
            <a:ext cx="1806585" cy="461665"/>
          </a:xfrm>
          <a:prstGeom prst="rect">
            <a:avLst/>
          </a:prstGeom>
          <a:noFill/>
        </p:spPr>
        <p:txBody>
          <a:bodyPr wrap="square" lIns="0" rIns="0" rtlCol="0">
            <a:spAutoFit/>
          </a:bodyPr>
          <a:lstStyle/>
          <a:p>
            <a:pPr>
              <a:spcBef>
                <a:spcPts val="600"/>
              </a:spcBef>
            </a:pPr>
            <a:r>
              <a:rPr lang="en-US" sz="1200" dirty="0"/>
              <a:t>Customer Subscription Services</a:t>
            </a:r>
          </a:p>
        </p:txBody>
      </p:sp>
      <p:sp>
        <p:nvSpPr>
          <p:cNvPr id="21" name="Oval 20">
            <a:extLst>
              <a:ext uri="{FF2B5EF4-FFF2-40B4-BE49-F238E27FC236}">
                <a16:creationId xmlns:a16="http://schemas.microsoft.com/office/drawing/2014/main" id="{141EF7C1-BEF3-E57B-AC2B-60A3C3FDB854}"/>
              </a:ext>
            </a:extLst>
          </p:cNvPr>
          <p:cNvSpPr/>
          <p:nvPr/>
        </p:nvSpPr>
        <p:spPr>
          <a:xfrm>
            <a:off x="7649858" y="2216498"/>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a:extLst>
              <a:ext uri="{FF2B5EF4-FFF2-40B4-BE49-F238E27FC236}">
                <a16:creationId xmlns:a16="http://schemas.microsoft.com/office/drawing/2014/main" id="{F8AC1373-394D-E1F2-8DCD-87AA213EA021}"/>
              </a:ext>
            </a:extLst>
          </p:cNvPr>
          <p:cNvSpPr txBox="1"/>
          <p:nvPr/>
        </p:nvSpPr>
        <p:spPr>
          <a:xfrm>
            <a:off x="6613138" y="1970243"/>
            <a:ext cx="1212576" cy="276999"/>
          </a:xfrm>
          <a:prstGeom prst="rect">
            <a:avLst/>
          </a:prstGeom>
          <a:noFill/>
        </p:spPr>
        <p:txBody>
          <a:bodyPr wrap="none" lIns="0" rIns="0" rtlCol="0">
            <a:spAutoFit/>
          </a:bodyPr>
          <a:lstStyle/>
          <a:p>
            <a:pPr algn="r">
              <a:spcBef>
                <a:spcPts val="600"/>
              </a:spcBef>
            </a:pPr>
            <a:r>
              <a:rPr lang="en-US" sz="1200" dirty="0"/>
              <a:t>Real-Time Pricing</a:t>
            </a:r>
          </a:p>
        </p:txBody>
      </p:sp>
      <p:sp>
        <p:nvSpPr>
          <p:cNvPr id="23" name="Oval 22">
            <a:extLst>
              <a:ext uri="{FF2B5EF4-FFF2-40B4-BE49-F238E27FC236}">
                <a16:creationId xmlns:a16="http://schemas.microsoft.com/office/drawing/2014/main" id="{110C5CB0-BEF8-4022-F298-0E847AC0C9FC}"/>
              </a:ext>
            </a:extLst>
          </p:cNvPr>
          <p:cNvSpPr/>
          <p:nvPr/>
        </p:nvSpPr>
        <p:spPr>
          <a:xfrm>
            <a:off x="6384175" y="172771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TextBox 23">
            <a:extLst>
              <a:ext uri="{FF2B5EF4-FFF2-40B4-BE49-F238E27FC236}">
                <a16:creationId xmlns:a16="http://schemas.microsoft.com/office/drawing/2014/main" id="{32F7BB07-0D05-C5A3-6795-DAC4C12FAEE6}"/>
              </a:ext>
            </a:extLst>
          </p:cNvPr>
          <p:cNvSpPr txBox="1"/>
          <p:nvPr/>
        </p:nvSpPr>
        <p:spPr>
          <a:xfrm>
            <a:off x="5158195" y="1676715"/>
            <a:ext cx="1186222" cy="461665"/>
          </a:xfrm>
          <a:prstGeom prst="rect">
            <a:avLst/>
          </a:prstGeom>
          <a:noFill/>
        </p:spPr>
        <p:txBody>
          <a:bodyPr wrap="none" lIns="0" rIns="0" rtlCol="0">
            <a:spAutoFit/>
          </a:bodyPr>
          <a:lstStyle/>
          <a:p>
            <a:pPr algn="r"/>
            <a:r>
              <a:rPr lang="en-US" sz="1200" dirty="0"/>
              <a:t>Immersive Retail </a:t>
            </a:r>
          </a:p>
          <a:p>
            <a:pPr algn="r"/>
            <a:r>
              <a:rPr lang="en-US" sz="1200" dirty="0"/>
              <a:t>Experiences</a:t>
            </a:r>
          </a:p>
        </p:txBody>
      </p:sp>
      <p:sp>
        <p:nvSpPr>
          <p:cNvPr id="25" name="Oval 24">
            <a:extLst>
              <a:ext uri="{FF2B5EF4-FFF2-40B4-BE49-F238E27FC236}">
                <a16:creationId xmlns:a16="http://schemas.microsoft.com/office/drawing/2014/main" id="{C5B38058-900D-6576-E130-C157E7DE3365}"/>
              </a:ext>
            </a:extLst>
          </p:cNvPr>
          <p:cNvSpPr/>
          <p:nvPr/>
        </p:nvSpPr>
        <p:spPr>
          <a:xfrm>
            <a:off x="6854882" y="1471684"/>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TextBox 25">
            <a:extLst>
              <a:ext uri="{FF2B5EF4-FFF2-40B4-BE49-F238E27FC236}">
                <a16:creationId xmlns:a16="http://schemas.microsoft.com/office/drawing/2014/main" id="{3EFEB616-5162-C789-4BAA-C31D6A81534D}"/>
              </a:ext>
            </a:extLst>
          </p:cNvPr>
          <p:cNvSpPr txBox="1"/>
          <p:nvPr/>
        </p:nvSpPr>
        <p:spPr>
          <a:xfrm>
            <a:off x="5168839" y="1435241"/>
            <a:ext cx="1646285" cy="276999"/>
          </a:xfrm>
          <a:prstGeom prst="rect">
            <a:avLst/>
          </a:prstGeom>
          <a:noFill/>
        </p:spPr>
        <p:txBody>
          <a:bodyPr wrap="none" lIns="0" rIns="0" rtlCol="0">
            <a:spAutoFit/>
          </a:bodyPr>
          <a:lstStyle/>
          <a:p>
            <a:pPr algn="r">
              <a:spcBef>
                <a:spcPts val="600"/>
              </a:spcBef>
            </a:pPr>
            <a:r>
              <a:rPr lang="en-US" sz="1200" dirty="0"/>
              <a:t>Co-Creation of Products</a:t>
            </a:r>
          </a:p>
        </p:txBody>
      </p:sp>
      <p:sp>
        <p:nvSpPr>
          <p:cNvPr id="27" name="TextBox 26">
            <a:extLst>
              <a:ext uri="{FF2B5EF4-FFF2-40B4-BE49-F238E27FC236}">
                <a16:creationId xmlns:a16="http://schemas.microsoft.com/office/drawing/2014/main" id="{FC450EBD-6E7C-FEEB-29B6-A2D84FD42A3B}"/>
              </a:ext>
            </a:extLst>
          </p:cNvPr>
          <p:cNvSpPr txBox="1"/>
          <p:nvPr/>
        </p:nvSpPr>
        <p:spPr>
          <a:xfrm>
            <a:off x="6692349" y="3431129"/>
            <a:ext cx="1806585" cy="276999"/>
          </a:xfrm>
          <a:prstGeom prst="rect">
            <a:avLst/>
          </a:prstGeom>
          <a:noFill/>
        </p:spPr>
        <p:txBody>
          <a:bodyPr wrap="none" lIns="0" rIns="0" rtlCol="0">
            <a:spAutoFit/>
          </a:bodyPr>
          <a:lstStyle/>
          <a:p>
            <a:pPr algn="r">
              <a:spcBef>
                <a:spcPts val="600"/>
              </a:spcBef>
            </a:pPr>
            <a:r>
              <a:rPr lang="en-US" sz="1200" dirty="0"/>
              <a:t>Supply Chain Optimization</a:t>
            </a:r>
          </a:p>
        </p:txBody>
      </p:sp>
      <p:sp>
        <p:nvSpPr>
          <p:cNvPr id="28" name="Oval 27">
            <a:extLst>
              <a:ext uri="{FF2B5EF4-FFF2-40B4-BE49-F238E27FC236}">
                <a16:creationId xmlns:a16="http://schemas.microsoft.com/office/drawing/2014/main" id="{2355F185-5C91-633C-7DBD-2D70E3DD6635}"/>
              </a:ext>
            </a:extLst>
          </p:cNvPr>
          <p:cNvSpPr/>
          <p:nvPr/>
        </p:nvSpPr>
        <p:spPr>
          <a:xfrm>
            <a:off x="6447802" y="3468108"/>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TextBox 28">
            <a:extLst>
              <a:ext uri="{FF2B5EF4-FFF2-40B4-BE49-F238E27FC236}">
                <a16:creationId xmlns:a16="http://schemas.microsoft.com/office/drawing/2014/main" id="{AE2D968B-D91C-8C35-DEF9-D9FB8887F730}"/>
              </a:ext>
            </a:extLst>
          </p:cNvPr>
          <p:cNvSpPr txBox="1"/>
          <p:nvPr/>
        </p:nvSpPr>
        <p:spPr>
          <a:xfrm>
            <a:off x="508502" y="5921127"/>
            <a:ext cx="3626065" cy="276999"/>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dirty="0">
                <a:cs typeface="Arial"/>
              </a:rPr>
              <a:t>Source: </a:t>
            </a:r>
            <a:r>
              <a:rPr lang="en-US" sz="1200" dirty="0">
                <a:cs typeface="Arial"/>
                <a:hlinkClick r:id="rId3"/>
              </a:rPr>
              <a:t>Use-Case Prism: Generative </a:t>
            </a:r>
            <a:r>
              <a:rPr lang="en-US" sz="1200" dirty="0">
                <a:ea typeface="+mn-lt"/>
                <a:cs typeface="+mn-lt"/>
                <a:hlinkClick r:id="rId3"/>
              </a:rPr>
              <a:t>AI </a:t>
            </a:r>
            <a:r>
              <a:rPr lang="en-US" sz="1200" dirty="0">
                <a:cs typeface="Arial"/>
                <a:hlinkClick r:id="rId3"/>
              </a:rPr>
              <a:t>for Retail</a:t>
            </a:r>
            <a:endParaRPr lang="en-US" dirty="0">
              <a:cs typeface="Arial"/>
            </a:endParaRPr>
          </a:p>
        </p:txBody>
      </p:sp>
    </p:spTree>
    <p:extLst>
      <p:ext uri="{BB962C8B-B14F-4D97-AF65-F5344CB8AC3E}">
        <p14:creationId xmlns:p14="http://schemas.microsoft.com/office/powerpoint/2010/main" val="946157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33C293B4-DAD0-3F80-7A1E-D0E34F244E7A}"/>
              </a:ext>
            </a:extLst>
          </p:cNvPr>
          <p:cNvGrpSpPr/>
          <p:nvPr/>
        </p:nvGrpSpPr>
        <p:grpSpPr>
          <a:xfrm>
            <a:off x="2136030" y="390080"/>
            <a:ext cx="8509568" cy="6057809"/>
            <a:chOff x="2136030" y="390080"/>
            <a:chExt cx="8509568" cy="6057809"/>
          </a:xfrm>
        </p:grpSpPr>
        <p:grpSp>
          <p:nvGrpSpPr>
            <p:cNvPr id="114" name="Group 113">
              <a:extLst>
                <a:ext uri="{FF2B5EF4-FFF2-40B4-BE49-F238E27FC236}">
                  <a16:creationId xmlns:a16="http://schemas.microsoft.com/office/drawing/2014/main" id="{67F8E3F2-E214-5F5D-619B-3BB617462528}"/>
                </a:ext>
              </a:extLst>
            </p:cNvPr>
            <p:cNvGrpSpPr/>
            <p:nvPr/>
          </p:nvGrpSpPr>
          <p:grpSpPr>
            <a:xfrm>
              <a:off x="3410460" y="702257"/>
              <a:ext cx="5484416" cy="5479238"/>
              <a:chOff x="3890275" y="1181619"/>
              <a:chExt cx="4524786" cy="4520514"/>
            </a:xfrm>
          </p:grpSpPr>
          <p:sp>
            <p:nvSpPr>
              <p:cNvPr id="137" name="Pie 136">
                <a:extLst>
                  <a:ext uri="{FF2B5EF4-FFF2-40B4-BE49-F238E27FC236}">
                    <a16:creationId xmlns:a16="http://schemas.microsoft.com/office/drawing/2014/main" id="{ACEB0843-E55D-987E-7430-69763818955E}"/>
                  </a:ext>
                </a:extLst>
              </p:cNvPr>
              <p:cNvSpPr/>
              <p:nvPr/>
            </p:nvSpPr>
            <p:spPr>
              <a:xfrm>
                <a:off x="3890275" y="1181619"/>
                <a:ext cx="4518625" cy="4518625"/>
              </a:xfrm>
              <a:prstGeom prst="pie">
                <a:avLst>
                  <a:gd name="adj1" fmla="val 16178607"/>
                  <a:gd name="adj2" fmla="val 21577854"/>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8" name="Pie 137">
                <a:extLst>
                  <a:ext uri="{FF2B5EF4-FFF2-40B4-BE49-F238E27FC236}">
                    <a16:creationId xmlns:a16="http://schemas.microsoft.com/office/drawing/2014/main" id="{DE4B1D48-53C3-4988-2D58-0708051590DD}"/>
                  </a:ext>
                </a:extLst>
              </p:cNvPr>
              <p:cNvSpPr/>
              <p:nvPr/>
            </p:nvSpPr>
            <p:spPr>
              <a:xfrm>
                <a:off x="3896436" y="1181619"/>
                <a:ext cx="4518625" cy="4518625"/>
              </a:xfrm>
              <a:prstGeom prst="pie">
                <a:avLst>
                  <a:gd name="adj1" fmla="val 10816532"/>
                  <a:gd name="adj2" fmla="val 16185172"/>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9" name="Pie 138">
                <a:extLst>
                  <a:ext uri="{FF2B5EF4-FFF2-40B4-BE49-F238E27FC236}">
                    <a16:creationId xmlns:a16="http://schemas.microsoft.com/office/drawing/2014/main" id="{E7D893A7-A2F6-5D15-A9CB-A9FB42147760}"/>
                  </a:ext>
                </a:extLst>
              </p:cNvPr>
              <p:cNvSpPr/>
              <p:nvPr/>
            </p:nvSpPr>
            <p:spPr>
              <a:xfrm>
                <a:off x="3890275" y="1183508"/>
                <a:ext cx="4518625" cy="4518625"/>
              </a:xfrm>
              <a:prstGeom prst="pie">
                <a:avLst>
                  <a:gd name="adj1" fmla="val 21568267"/>
                  <a:gd name="adj2" fmla="val 5413263"/>
                </a:avLst>
              </a:prstGeom>
              <a:solidFill>
                <a:srgbClr val="91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0" name="Pie 139">
                <a:extLst>
                  <a:ext uri="{FF2B5EF4-FFF2-40B4-BE49-F238E27FC236}">
                    <a16:creationId xmlns:a16="http://schemas.microsoft.com/office/drawing/2014/main" id="{573509BD-46FD-0A87-D8C9-5466A7C1D305}"/>
                  </a:ext>
                </a:extLst>
              </p:cNvPr>
              <p:cNvSpPr/>
              <p:nvPr/>
            </p:nvSpPr>
            <p:spPr>
              <a:xfrm>
                <a:off x="3896436" y="1183508"/>
                <a:ext cx="4518625" cy="4518625"/>
              </a:xfrm>
              <a:prstGeom prst="pie">
                <a:avLst>
                  <a:gd name="adj1" fmla="val 5388901"/>
                  <a:gd name="adj2" fmla="val 10817269"/>
                </a:avLst>
              </a:prstGeom>
              <a:solidFill>
                <a:srgbClr val="95E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15" name="TextBox 114">
              <a:extLst>
                <a:ext uri="{FF2B5EF4-FFF2-40B4-BE49-F238E27FC236}">
                  <a16:creationId xmlns:a16="http://schemas.microsoft.com/office/drawing/2014/main" id="{2B803952-0C24-D2C4-10E4-4CD1B735D04C}"/>
                </a:ext>
              </a:extLst>
            </p:cNvPr>
            <p:cNvSpPr txBox="1"/>
            <p:nvPr/>
          </p:nvSpPr>
          <p:spPr>
            <a:xfrm rot="18832108">
              <a:off x="3544000" y="1502788"/>
              <a:ext cx="3197866" cy="1889442"/>
            </a:xfrm>
            <a:prstGeom prst="rect">
              <a:avLst/>
            </a:prstGeom>
            <a:noFill/>
          </p:spPr>
          <p:txBody>
            <a:bodyPr wrap="square" lIns="0" rIns="0" rtlCol="0">
              <a:prstTxWarp prst="textArchUp">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ea typeface="+mn-ea"/>
                  <a:cs typeface="+mn-cs"/>
                </a:rPr>
                <a:t>Front Office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ea typeface="+mn-ea"/>
                  <a:cs typeface="+mn-cs"/>
                </a:rPr>
                <a:t>CX, Sales/Mkt, Customer Service</a:t>
              </a:r>
            </a:p>
          </p:txBody>
        </p:sp>
        <p:sp>
          <p:nvSpPr>
            <p:cNvPr id="116" name="TextBox 115">
              <a:extLst>
                <a:ext uri="{FF2B5EF4-FFF2-40B4-BE49-F238E27FC236}">
                  <a16:creationId xmlns:a16="http://schemas.microsoft.com/office/drawing/2014/main" id="{CEBDB9C3-795E-13F7-607F-B62EB43C0E13}"/>
                </a:ext>
              </a:extLst>
            </p:cNvPr>
            <p:cNvSpPr txBox="1"/>
            <p:nvPr/>
          </p:nvSpPr>
          <p:spPr>
            <a:xfrm rot="3327008">
              <a:off x="5718292" y="1688748"/>
              <a:ext cx="3197866" cy="1889442"/>
            </a:xfrm>
            <a:prstGeom prst="rect">
              <a:avLst/>
            </a:prstGeom>
            <a:noFill/>
          </p:spPr>
          <p:txBody>
            <a:bodyPr wrap="square" lIns="0" rIns="0" rtlCol="0">
              <a:prstTxWarp prst="textArchUp">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ea typeface="+mn-ea"/>
                  <a:cs typeface="+mn-cs"/>
                </a:rPr>
                <a:t>Product/Services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ea typeface="+mn-ea"/>
                  <a:cs typeface="+mn-cs"/>
                </a:rPr>
                <a:t>AI Enhanced, Value</a:t>
              </a:r>
              <a:r>
                <a:rPr kumimoji="0" lang="en-US" sz="1000" b="1" i="0" u="none" strike="noStrike" kern="1200" cap="none" spc="0" normalizeH="0" noProof="0" dirty="0">
                  <a:ln>
                    <a:noFill/>
                  </a:ln>
                  <a:effectLst/>
                  <a:uLnTx/>
                  <a:uFillTx/>
                  <a:ea typeface="+mn-ea"/>
                  <a:cs typeface="+mn-cs"/>
                </a:rPr>
                <a:t> Proposition</a:t>
              </a:r>
              <a:endParaRPr kumimoji="0" lang="en-US" sz="1000" b="1" i="0" u="none" strike="noStrike" kern="1200" cap="none" spc="0" normalizeH="0" baseline="0" noProof="0" dirty="0">
                <a:ln>
                  <a:noFill/>
                </a:ln>
                <a:effectLst/>
                <a:uLnTx/>
                <a:uFillTx/>
                <a:ea typeface="+mn-ea"/>
                <a:cs typeface="+mn-cs"/>
              </a:endParaRPr>
            </a:p>
          </p:txBody>
        </p:sp>
        <p:sp>
          <p:nvSpPr>
            <p:cNvPr id="117" name="TextBox 116">
              <a:extLst>
                <a:ext uri="{FF2B5EF4-FFF2-40B4-BE49-F238E27FC236}">
                  <a16:creationId xmlns:a16="http://schemas.microsoft.com/office/drawing/2014/main" id="{FEA04E1D-8EAF-D7CF-C7B0-CEE921960A17}"/>
                </a:ext>
              </a:extLst>
            </p:cNvPr>
            <p:cNvSpPr txBox="1"/>
            <p:nvPr/>
          </p:nvSpPr>
          <p:spPr>
            <a:xfrm rot="18832108">
              <a:off x="5617100" y="3465607"/>
              <a:ext cx="3197866" cy="1889442"/>
            </a:xfrm>
            <a:prstGeom prst="rect">
              <a:avLst/>
            </a:prstGeom>
            <a:noFill/>
          </p:spPr>
          <p:txBody>
            <a:bodyPr wrap="square" lIns="0" rIns="0" rtlCol="0">
              <a:prstTxWarp prst="textArchDown">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ea typeface="+mn-ea"/>
                  <a:cs typeface="+mn-cs"/>
                </a:rPr>
                <a:t>Core Capabilities</a:t>
              </a:r>
            </a:p>
            <a:p>
              <a:pPr lvl="0" algn="ctr">
                <a:defRPr/>
              </a:pPr>
              <a:r>
                <a:rPr lang="en-US" sz="1000" b="1" dirty="0"/>
                <a:t>R&amp;D, Supply Chain, Operations</a:t>
              </a:r>
              <a:endParaRPr kumimoji="0" lang="en-US" sz="1000" b="1" i="0" u="none" strike="noStrike" kern="1200" cap="none" spc="0" normalizeH="0" baseline="0" noProof="0" dirty="0">
                <a:ln>
                  <a:noFill/>
                </a:ln>
                <a:effectLst/>
                <a:uLnTx/>
                <a:uFillTx/>
                <a:ea typeface="+mn-ea"/>
                <a:cs typeface="+mn-cs"/>
              </a:endParaRPr>
            </a:p>
          </p:txBody>
        </p:sp>
        <p:sp>
          <p:nvSpPr>
            <p:cNvPr id="118" name="TextBox 117">
              <a:extLst>
                <a:ext uri="{FF2B5EF4-FFF2-40B4-BE49-F238E27FC236}">
                  <a16:creationId xmlns:a16="http://schemas.microsoft.com/office/drawing/2014/main" id="{22B75F29-0242-3F28-F9EF-EEA7E667161F}"/>
                </a:ext>
              </a:extLst>
            </p:cNvPr>
            <p:cNvSpPr txBox="1"/>
            <p:nvPr/>
          </p:nvSpPr>
          <p:spPr>
            <a:xfrm rot="2766662">
              <a:off x="3545608" y="3502379"/>
              <a:ext cx="3197866" cy="1889442"/>
            </a:xfrm>
            <a:prstGeom prst="rect">
              <a:avLst/>
            </a:prstGeom>
            <a:noFill/>
          </p:spPr>
          <p:txBody>
            <a:bodyPr wrap="square" lIns="0" rIns="0" rtlCol="0">
              <a:prstTxWarp prst="textArchDown">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ea typeface="+mn-ea"/>
                  <a:cs typeface="+mn-cs"/>
                </a:rPr>
                <a:t>Back Office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effectLst/>
                  <a:uLnTx/>
                  <a:uFillTx/>
                  <a:ea typeface="+mn-ea"/>
                  <a:cs typeface="+mn-cs"/>
                </a:rPr>
                <a:t>Admin, HR, Legal, Finance,</a:t>
              </a:r>
              <a:r>
                <a:rPr kumimoji="0" lang="en-US" sz="1000" b="1" i="0" u="none" strike="noStrike" kern="1200" cap="none" spc="0" normalizeH="0" noProof="0" dirty="0">
                  <a:ln>
                    <a:noFill/>
                  </a:ln>
                  <a:effectLst/>
                  <a:uLnTx/>
                  <a:uFillTx/>
                  <a:ea typeface="+mn-ea"/>
                  <a:cs typeface="+mn-cs"/>
                </a:rPr>
                <a:t> IT</a:t>
              </a:r>
              <a:endParaRPr kumimoji="0" lang="en-US" sz="1000" b="1" i="0" u="none" strike="noStrike" kern="1200" cap="none" spc="0" normalizeH="0" baseline="0" noProof="0" dirty="0">
                <a:ln>
                  <a:noFill/>
                </a:ln>
                <a:effectLst/>
                <a:uLnTx/>
                <a:uFillTx/>
                <a:ea typeface="+mn-ea"/>
                <a:cs typeface="+mn-cs"/>
              </a:endParaRPr>
            </a:p>
          </p:txBody>
        </p:sp>
        <p:grpSp>
          <p:nvGrpSpPr>
            <p:cNvPr id="126" name="Group 125">
              <a:extLst>
                <a:ext uri="{FF2B5EF4-FFF2-40B4-BE49-F238E27FC236}">
                  <a16:creationId xmlns:a16="http://schemas.microsoft.com/office/drawing/2014/main" id="{0F7B320F-3015-BE4D-EE32-00C477C5369E}"/>
                </a:ext>
              </a:extLst>
            </p:cNvPr>
            <p:cNvGrpSpPr/>
            <p:nvPr/>
          </p:nvGrpSpPr>
          <p:grpSpPr>
            <a:xfrm>
              <a:off x="4660929" y="1911051"/>
              <a:ext cx="2955233" cy="2955233"/>
              <a:chOff x="4154558" y="2205006"/>
              <a:chExt cx="2955233" cy="2955233"/>
            </a:xfrm>
          </p:grpSpPr>
          <p:sp>
            <p:nvSpPr>
              <p:cNvPr id="135" name="Oval 134">
                <a:extLst>
                  <a:ext uri="{FF2B5EF4-FFF2-40B4-BE49-F238E27FC236}">
                    <a16:creationId xmlns:a16="http://schemas.microsoft.com/office/drawing/2014/main" id="{DE3D749E-69E2-2FDF-9022-F86DA9111F94}"/>
                  </a:ext>
                </a:extLst>
              </p:cNvPr>
              <p:cNvSpPr/>
              <p:nvPr/>
            </p:nvSpPr>
            <p:spPr>
              <a:xfrm>
                <a:off x="4154558" y="2205006"/>
                <a:ext cx="2955233" cy="295523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36" name="Oval 135">
                <a:extLst>
                  <a:ext uri="{FF2B5EF4-FFF2-40B4-BE49-F238E27FC236}">
                    <a16:creationId xmlns:a16="http://schemas.microsoft.com/office/drawing/2014/main" id="{41925CEF-73A0-21E4-473E-27EC7DAE4F2A}"/>
                  </a:ext>
                </a:extLst>
              </p:cNvPr>
              <p:cNvSpPr/>
              <p:nvPr/>
            </p:nvSpPr>
            <p:spPr>
              <a:xfrm>
                <a:off x="4925742" y="2979094"/>
                <a:ext cx="1412864" cy="1412864"/>
              </a:xfrm>
              <a:prstGeom prst="ellipse">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127" name="TextBox 126">
              <a:extLst>
                <a:ext uri="{FF2B5EF4-FFF2-40B4-BE49-F238E27FC236}">
                  <a16:creationId xmlns:a16="http://schemas.microsoft.com/office/drawing/2014/main" id="{534ED107-E30E-2060-F181-1AFB1F8944A7}"/>
                </a:ext>
              </a:extLst>
            </p:cNvPr>
            <p:cNvSpPr txBox="1"/>
            <p:nvPr/>
          </p:nvSpPr>
          <p:spPr>
            <a:xfrm>
              <a:off x="2136030" y="3288933"/>
              <a:ext cx="1211979" cy="307777"/>
            </a:xfrm>
            <a:prstGeom prst="rect">
              <a:avLst/>
            </a:prstGeom>
            <a:noFill/>
          </p:spPr>
          <p:txBody>
            <a:bodyPr wrap="square" lIns="0" rIns="0" rtlCol="0">
              <a:spAutoFit/>
            </a:bodyPr>
            <a:lstStyle/>
            <a:p>
              <a:pPr marL="0" marR="0" lvl="0" indent="0" algn="r" defTabSz="457200" rtl="0" eaLnBrk="1" fontAlgn="auto" latinLnBrk="0" hangingPunct="1">
                <a:lnSpc>
                  <a:spcPct val="100000"/>
                </a:lnSpc>
                <a:spcBef>
                  <a:spcPts val="600"/>
                </a:spcBef>
                <a:spcAft>
                  <a:spcPts val="0"/>
                </a:spcAft>
                <a:buClrTx/>
                <a:buSzTx/>
                <a:buFontTx/>
                <a:buNone/>
                <a:tabLst/>
                <a:defRPr/>
              </a:pPr>
              <a:r>
                <a:rPr kumimoji="0" lang="en-US" sz="1400" b="1" i="0" u="none" strike="noStrike" kern="1200" cap="none" spc="0" normalizeH="0" baseline="0" noProof="0" dirty="0">
                  <a:ln>
                    <a:noFill/>
                  </a:ln>
                  <a:solidFill>
                    <a:srgbClr val="002856"/>
                  </a:solidFill>
                  <a:effectLst/>
                  <a:uLnTx/>
                  <a:uFillTx/>
                  <a:latin typeface="Arial" panose="020B0604020202020204"/>
                  <a:ea typeface="+mn-ea"/>
                  <a:cs typeface="+mn-cs"/>
                </a:rPr>
                <a:t>Everyday AI</a:t>
              </a:r>
            </a:p>
          </p:txBody>
        </p:sp>
        <p:sp>
          <p:nvSpPr>
            <p:cNvPr id="128" name="TextBox 127">
              <a:extLst>
                <a:ext uri="{FF2B5EF4-FFF2-40B4-BE49-F238E27FC236}">
                  <a16:creationId xmlns:a16="http://schemas.microsoft.com/office/drawing/2014/main" id="{ED489335-C238-FBD5-7162-8E150BC4DC03}"/>
                </a:ext>
              </a:extLst>
            </p:cNvPr>
            <p:cNvSpPr txBox="1"/>
            <p:nvPr/>
          </p:nvSpPr>
          <p:spPr>
            <a:xfrm>
              <a:off x="8971643" y="3288933"/>
              <a:ext cx="1673955" cy="307777"/>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sz="1400" b="1" i="0" u="none" strike="noStrike" kern="1200" cap="none" spc="0" normalizeH="0" baseline="0" noProof="0" dirty="0">
                  <a:ln>
                    <a:noFill/>
                  </a:ln>
                  <a:solidFill>
                    <a:srgbClr val="002856"/>
                  </a:solidFill>
                  <a:effectLst/>
                  <a:uLnTx/>
                  <a:uFillTx/>
                  <a:latin typeface="Arial" panose="020B0604020202020204"/>
                  <a:ea typeface="+mn-ea"/>
                  <a:cs typeface="+mn-cs"/>
                </a:rPr>
                <a:t>Game-Changing AI</a:t>
              </a:r>
            </a:p>
          </p:txBody>
        </p:sp>
        <p:grpSp>
          <p:nvGrpSpPr>
            <p:cNvPr id="129" name="Group 128">
              <a:extLst>
                <a:ext uri="{FF2B5EF4-FFF2-40B4-BE49-F238E27FC236}">
                  <a16:creationId xmlns:a16="http://schemas.microsoft.com/office/drawing/2014/main" id="{1E13A6C2-2D12-B0E5-42C5-33017AFE9EAF}"/>
                </a:ext>
              </a:extLst>
            </p:cNvPr>
            <p:cNvGrpSpPr/>
            <p:nvPr/>
          </p:nvGrpSpPr>
          <p:grpSpPr>
            <a:xfrm>
              <a:off x="5049147" y="390080"/>
              <a:ext cx="2228174" cy="6057809"/>
              <a:chOff x="5049147" y="390080"/>
              <a:chExt cx="2228174" cy="6057809"/>
            </a:xfrm>
          </p:grpSpPr>
          <p:sp>
            <p:nvSpPr>
              <p:cNvPr id="133" name="TextBox 132">
                <a:extLst>
                  <a:ext uri="{FF2B5EF4-FFF2-40B4-BE49-F238E27FC236}">
                    <a16:creationId xmlns:a16="http://schemas.microsoft.com/office/drawing/2014/main" id="{8E39C878-D851-87EA-3FB4-FE2D0D47ECCE}"/>
                  </a:ext>
                </a:extLst>
              </p:cNvPr>
              <p:cNvSpPr txBox="1"/>
              <p:nvPr/>
            </p:nvSpPr>
            <p:spPr>
              <a:xfrm>
                <a:off x="5343297" y="6140112"/>
                <a:ext cx="1639873" cy="307777"/>
              </a:xfrm>
              <a:prstGeom prst="rect">
                <a:avLst/>
              </a:prstGeom>
              <a:noFill/>
            </p:spPr>
            <p:txBody>
              <a:bodyPr wrap="none" lIns="0" rIns="0" rtlCol="0">
                <a:spAutoFit/>
              </a:bodyPr>
              <a:lstStyle/>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sz="1400" b="1" i="0" u="none" strike="noStrike" kern="1200" cap="none" spc="0" normalizeH="0" baseline="0" noProof="0" dirty="0">
                    <a:ln>
                      <a:noFill/>
                    </a:ln>
                    <a:solidFill>
                      <a:srgbClr val="002856"/>
                    </a:solidFill>
                    <a:effectLst/>
                    <a:uLnTx/>
                    <a:uFillTx/>
                    <a:latin typeface="Arial" panose="020B0604020202020204"/>
                    <a:ea typeface="+mn-ea"/>
                    <a:cs typeface="+mn-cs"/>
                  </a:rPr>
                  <a:t>Internal Operations</a:t>
                </a:r>
              </a:p>
            </p:txBody>
          </p:sp>
          <p:sp>
            <p:nvSpPr>
              <p:cNvPr id="134" name="TextBox 133">
                <a:extLst>
                  <a:ext uri="{FF2B5EF4-FFF2-40B4-BE49-F238E27FC236}">
                    <a16:creationId xmlns:a16="http://schemas.microsoft.com/office/drawing/2014/main" id="{F9CC8CDF-FCC8-031A-51CD-381968DF8606}"/>
                  </a:ext>
                </a:extLst>
              </p:cNvPr>
              <p:cNvSpPr txBox="1"/>
              <p:nvPr/>
            </p:nvSpPr>
            <p:spPr>
              <a:xfrm>
                <a:off x="5049147" y="390080"/>
                <a:ext cx="2228174" cy="307777"/>
              </a:xfrm>
              <a:prstGeom prst="rect">
                <a:avLst/>
              </a:prstGeom>
              <a:noFill/>
            </p:spPr>
            <p:txBody>
              <a:bodyPr wrap="none" lIns="0" rIns="0" rtlCol="0">
                <a:spAutoFit/>
              </a:bodyPr>
              <a:lstStyle/>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sz="1400" b="1" i="0" u="none" strike="noStrike" kern="1200" cap="none" spc="0" normalizeH="0" baseline="0" noProof="0" dirty="0">
                    <a:ln>
                      <a:noFill/>
                    </a:ln>
                    <a:solidFill>
                      <a:srgbClr val="002856"/>
                    </a:solidFill>
                    <a:effectLst/>
                    <a:uLnTx/>
                    <a:uFillTx/>
                    <a:latin typeface="Arial" panose="020B0604020202020204"/>
                    <a:ea typeface="+mn-ea"/>
                    <a:cs typeface="+mn-cs"/>
                  </a:rPr>
                  <a:t>External Customer-Facing</a:t>
                </a:r>
              </a:p>
            </p:txBody>
          </p:sp>
        </p:grpSp>
        <p:cxnSp>
          <p:nvCxnSpPr>
            <p:cNvPr id="130" name="Straight Connector 129">
              <a:extLst>
                <a:ext uri="{FF2B5EF4-FFF2-40B4-BE49-F238E27FC236}">
                  <a16:creationId xmlns:a16="http://schemas.microsoft.com/office/drawing/2014/main" id="{C3F3D0A9-8D88-0DBB-0778-D7A0D4070970}"/>
                </a:ext>
              </a:extLst>
            </p:cNvPr>
            <p:cNvCxnSpPr>
              <a:cxnSpLocks/>
            </p:cNvCxnSpPr>
            <p:nvPr/>
          </p:nvCxnSpPr>
          <p:spPr>
            <a:xfrm>
              <a:off x="6163235" y="1075765"/>
              <a:ext cx="0" cy="4632511"/>
            </a:xfrm>
            <a:prstGeom prst="line">
              <a:avLst/>
            </a:prstGeom>
            <a:noFill/>
            <a:ln w="28575" cap="flat" cmpd="sng">
              <a:solidFill>
                <a:schemeClr val="bg1"/>
              </a:solidFill>
              <a:prstDash val="solid"/>
              <a:round/>
              <a:headEnd type="triangle" w="lg" len="med"/>
              <a:tailEnd type="triangle" w="lg" len="med"/>
            </a:ln>
          </p:spPr>
        </p:cxnSp>
        <p:cxnSp>
          <p:nvCxnSpPr>
            <p:cNvPr id="131" name="Straight Connector 130">
              <a:extLst>
                <a:ext uri="{FF2B5EF4-FFF2-40B4-BE49-F238E27FC236}">
                  <a16:creationId xmlns:a16="http://schemas.microsoft.com/office/drawing/2014/main" id="{2C3E097A-1588-26E2-559A-33EF5D7AD8D7}"/>
                </a:ext>
              </a:extLst>
            </p:cNvPr>
            <p:cNvCxnSpPr>
              <a:cxnSpLocks/>
            </p:cNvCxnSpPr>
            <p:nvPr/>
          </p:nvCxnSpPr>
          <p:spPr>
            <a:xfrm>
              <a:off x="3812674" y="3429000"/>
              <a:ext cx="4646863" cy="0"/>
            </a:xfrm>
            <a:prstGeom prst="line">
              <a:avLst/>
            </a:prstGeom>
            <a:noFill/>
            <a:ln w="28575" cap="flat" cmpd="sng">
              <a:solidFill>
                <a:schemeClr val="bg1"/>
              </a:solidFill>
              <a:prstDash val="solid"/>
              <a:round/>
              <a:headEnd type="triangle" w="lg" len="med"/>
              <a:tailEnd type="triangle" w="lg" len="med"/>
            </a:ln>
          </p:spPr>
        </p:cxnSp>
        <p:sp>
          <p:nvSpPr>
            <p:cNvPr id="132" name="Oval 131">
              <a:extLst>
                <a:ext uri="{FF2B5EF4-FFF2-40B4-BE49-F238E27FC236}">
                  <a16:creationId xmlns:a16="http://schemas.microsoft.com/office/drawing/2014/main" id="{ACD130D8-5883-0A83-DE6C-8014BA48BA9C}"/>
                </a:ext>
              </a:extLst>
            </p:cNvPr>
            <p:cNvSpPr/>
            <p:nvPr/>
          </p:nvSpPr>
          <p:spPr>
            <a:xfrm>
              <a:off x="3979758" y="1229881"/>
              <a:ext cx="4317576" cy="431757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9" name="Title 1">
            <a:extLst>
              <a:ext uri="{FF2B5EF4-FFF2-40B4-BE49-F238E27FC236}">
                <a16:creationId xmlns:a16="http://schemas.microsoft.com/office/drawing/2014/main" id="{DEAE477C-AA4C-84D2-A215-1C6880581574}"/>
              </a:ext>
            </a:extLst>
          </p:cNvPr>
          <p:cNvSpPr>
            <a:spLocks noGrp="1"/>
          </p:cNvSpPr>
          <p:nvPr>
            <p:ph type="title"/>
          </p:nvPr>
        </p:nvSpPr>
        <p:spPr>
          <a:xfrm>
            <a:off x="457200" y="361951"/>
            <a:ext cx="3709378" cy="431168"/>
          </a:xfrm>
        </p:spPr>
        <p:txBody>
          <a:bodyPr/>
          <a:lstStyle/>
          <a:p>
            <a:r>
              <a:rPr lang="en-US" sz="2400" dirty="0"/>
              <a:t>AI Opportunity Radar</a:t>
            </a:r>
          </a:p>
        </p:txBody>
      </p:sp>
      <p:grpSp>
        <p:nvGrpSpPr>
          <p:cNvPr id="71" name="Group 70">
            <a:extLst>
              <a:ext uri="{FF2B5EF4-FFF2-40B4-BE49-F238E27FC236}">
                <a16:creationId xmlns:a16="http://schemas.microsoft.com/office/drawing/2014/main" id="{5EA5F64F-6A00-6AEA-2143-461963272C47}"/>
              </a:ext>
            </a:extLst>
          </p:cNvPr>
          <p:cNvGrpSpPr/>
          <p:nvPr/>
        </p:nvGrpSpPr>
        <p:grpSpPr>
          <a:xfrm>
            <a:off x="9973521" y="4274068"/>
            <a:ext cx="2547517" cy="1796728"/>
            <a:chOff x="9973521" y="4274068"/>
            <a:chExt cx="2547517" cy="1796728"/>
          </a:xfrm>
        </p:grpSpPr>
        <p:grpSp>
          <p:nvGrpSpPr>
            <p:cNvPr id="72" name="Group 71">
              <a:extLst>
                <a:ext uri="{FF2B5EF4-FFF2-40B4-BE49-F238E27FC236}">
                  <a16:creationId xmlns:a16="http://schemas.microsoft.com/office/drawing/2014/main" id="{38C0FBC5-31C4-C3D5-0877-57791793602E}"/>
                </a:ext>
              </a:extLst>
            </p:cNvPr>
            <p:cNvGrpSpPr/>
            <p:nvPr/>
          </p:nvGrpSpPr>
          <p:grpSpPr>
            <a:xfrm>
              <a:off x="9973521" y="4274068"/>
              <a:ext cx="1040617" cy="1039635"/>
              <a:chOff x="3410460" y="702257"/>
              <a:chExt cx="5484416" cy="5479238"/>
            </a:xfrm>
          </p:grpSpPr>
          <p:grpSp>
            <p:nvGrpSpPr>
              <p:cNvPr id="81" name="Group 80">
                <a:extLst>
                  <a:ext uri="{FF2B5EF4-FFF2-40B4-BE49-F238E27FC236}">
                    <a16:creationId xmlns:a16="http://schemas.microsoft.com/office/drawing/2014/main" id="{F2803C4A-C681-1640-DBD8-010D636354BC}"/>
                  </a:ext>
                </a:extLst>
              </p:cNvPr>
              <p:cNvGrpSpPr/>
              <p:nvPr/>
            </p:nvGrpSpPr>
            <p:grpSpPr>
              <a:xfrm>
                <a:off x="3410460" y="702257"/>
                <a:ext cx="5484416" cy="5479238"/>
                <a:chOff x="3890275" y="1181619"/>
                <a:chExt cx="4524786" cy="4520514"/>
              </a:xfrm>
            </p:grpSpPr>
            <p:sp>
              <p:nvSpPr>
                <p:cNvPr id="88" name="Pie 87">
                  <a:extLst>
                    <a:ext uri="{FF2B5EF4-FFF2-40B4-BE49-F238E27FC236}">
                      <a16:creationId xmlns:a16="http://schemas.microsoft.com/office/drawing/2014/main" id="{379F9CCD-6C7D-031A-66F9-7278C0B10F99}"/>
                    </a:ext>
                  </a:extLst>
                </p:cNvPr>
                <p:cNvSpPr/>
                <p:nvPr/>
              </p:nvSpPr>
              <p:spPr>
                <a:xfrm>
                  <a:off x="3890275" y="1181619"/>
                  <a:ext cx="4518625" cy="4518625"/>
                </a:xfrm>
                <a:prstGeom prst="pie">
                  <a:avLst>
                    <a:gd name="adj1" fmla="val 16178607"/>
                    <a:gd name="adj2" fmla="val 21577854"/>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Pie 88">
                  <a:extLst>
                    <a:ext uri="{FF2B5EF4-FFF2-40B4-BE49-F238E27FC236}">
                      <a16:creationId xmlns:a16="http://schemas.microsoft.com/office/drawing/2014/main" id="{7BCC9DD7-C56A-DB26-502B-7C55ED6EE88D}"/>
                    </a:ext>
                  </a:extLst>
                </p:cNvPr>
                <p:cNvSpPr/>
                <p:nvPr/>
              </p:nvSpPr>
              <p:spPr>
                <a:xfrm>
                  <a:off x="3896436" y="1181619"/>
                  <a:ext cx="4518625" cy="4518625"/>
                </a:xfrm>
                <a:prstGeom prst="pie">
                  <a:avLst>
                    <a:gd name="adj1" fmla="val 10816532"/>
                    <a:gd name="adj2" fmla="val 16185172"/>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Pie 89">
                  <a:extLst>
                    <a:ext uri="{FF2B5EF4-FFF2-40B4-BE49-F238E27FC236}">
                      <a16:creationId xmlns:a16="http://schemas.microsoft.com/office/drawing/2014/main" id="{EE48F867-ADCB-266D-72CD-830CF38AE0A6}"/>
                    </a:ext>
                  </a:extLst>
                </p:cNvPr>
                <p:cNvSpPr/>
                <p:nvPr/>
              </p:nvSpPr>
              <p:spPr>
                <a:xfrm>
                  <a:off x="3890275" y="1183508"/>
                  <a:ext cx="4518625" cy="4518625"/>
                </a:xfrm>
                <a:prstGeom prst="pie">
                  <a:avLst>
                    <a:gd name="adj1" fmla="val 21568267"/>
                    <a:gd name="adj2" fmla="val 5413263"/>
                  </a:avLst>
                </a:prstGeom>
                <a:solidFill>
                  <a:srgbClr val="91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Pie 90">
                  <a:extLst>
                    <a:ext uri="{FF2B5EF4-FFF2-40B4-BE49-F238E27FC236}">
                      <a16:creationId xmlns:a16="http://schemas.microsoft.com/office/drawing/2014/main" id="{D1B85C04-E65E-A9B0-C557-A1B6F9812858}"/>
                    </a:ext>
                  </a:extLst>
                </p:cNvPr>
                <p:cNvSpPr/>
                <p:nvPr/>
              </p:nvSpPr>
              <p:spPr>
                <a:xfrm>
                  <a:off x="3896436" y="1183508"/>
                  <a:ext cx="4518625" cy="4518625"/>
                </a:xfrm>
                <a:prstGeom prst="pie">
                  <a:avLst>
                    <a:gd name="adj1" fmla="val 5388901"/>
                    <a:gd name="adj2" fmla="val 10817269"/>
                  </a:avLst>
                </a:prstGeom>
                <a:solidFill>
                  <a:srgbClr val="95E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82" name="Group 81">
                <a:extLst>
                  <a:ext uri="{FF2B5EF4-FFF2-40B4-BE49-F238E27FC236}">
                    <a16:creationId xmlns:a16="http://schemas.microsoft.com/office/drawing/2014/main" id="{47CB1217-0CE4-2612-D2E8-B35B8468D702}"/>
                  </a:ext>
                </a:extLst>
              </p:cNvPr>
              <p:cNvGrpSpPr/>
              <p:nvPr/>
            </p:nvGrpSpPr>
            <p:grpSpPr>
              <a:xfrm>
                <a:off x="4660929" y="1911051"/>
                <a:ext cx="2955233" cy="2955233"/>
                <a:chOff x="4154558" y="2205006"/>
                <a:chExt cx="2955233" cy="2955233"/>
              </a:xfrm>
            </p:grpSpPr>
            <p:sp>
              <p:nvSpPr>
                <p:cNvPr id="86" name="Oval 85">
                  <a:extLst>
                    <a:ext uri="{FF2B5EF4-FFF2-40B4-BE49-F238E27FC236}">
                      <a16:creationId xmlns:a16="http://schemas.microsoft.com/office/drawing/2014/main" id="{F6408080-078B-ED9F-007F-B011F1D4C2A0}"/>
                    </a:ext>
                  </a:extLst>
                </p:cNvPr>
                <p:cNvSpPr/>
                <p:nvPr/>
              </p:nvSpPr>
              <p:spPr>
                <a:xfrm>
                  <a:off x="4154558" y="2205006"/>
                  <a:ext cx="2955233" cy="295523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87" name="Oval 86">
                  <a:extLst>
                    <a:ext uri="{FF2B5EF4-FFF2-40B4-BE49-F238E27FC236}">
                      <a16:creationId xmlns:a16="http://schemas.microsoft.com/office/drawing/2014/main" id="{2D3159BC-BF88-80F2-59EE-30FBACCEB18B}"/>
                    </a:ext>
                  </a:extLst>
                </p:cNvPr>
                <p:cNvSpPr/>
                <p:nvPr/>
              </p:nvSpPr>
              <p:spPr>
                <a:xfrm>
                  <a:off x="4925742" y="2979094"/>
                  <a:ext cx="1412864" cy="1412864"/>
                </a:xfrm>
                <a:prstGeom prst="ellipse">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cxnSp>
            <p:nvCxnSpPr>
              <p:cNvPr id="83" name="Straight Connector 82">
                <a:extLst>
                  <a:ext uri="{FF2B5EF4-FFF2-40B4-BE49-F238E27FC236}">
                    <a16:creationId xmlns:a16="http://schemas.microsoft.com/office/drawing/2014/main" id="{C4FF4722-DBC1-DA6E-42DC-580677C581BB}"/>
                  </a:ext>
                </a:extLst>
              </p:cNvPr>
              <p:cNvCxnSpPr>
                <a:cxnSpLocks/>
              </p:cNvCxnSpPr>
              <p:nvPr/>
            </p:nvCxnSpPr>
            <p:spPr>
              <a:xfrm>
                <a:off x="6163235" y="1075765"/>
                <a:ext cx="0" cy="4632511"/>
              </a:xfrm>
              <a:prstGeom prst="line">
                <a:avLst/>
              </a:prstGeom>
              <a:noFill/>
              <a:ln w="12700" cap="flat" cmpd="sng">
                <a:solidFill>
                  <a:schemeClr val="bg1"/>
                </a:solidFill>
                <a:prstDash val="solid"/>
                <a:round/>
                <a:headEnd type="triangle" w="lg" len="med"/>
                <a:tailEnd type="triangle" w="lg" len="med"/>
              </a:ln>
            </p:spPr>
          </p:cxnSp>
          <p:cxnSp>
            <p:nvCxnSpPr>
              <p:cNvPr id="84" name="Straight Connector 83">
                <a:extLst>
                  <a:ext uri="{FF2B5EF4-FFF2-40B4-BE49-F238E27FC236}">
                    <a16:creationId xmlns:a16="http://schemas.microsoft.com/office/drawing/2014/main" id="{AD177CC2-FF5D-9969-669A-819712E2560E}"/>
                  </a:ext>
                </a:extLst>
              </p:cNvPr>
              <p:cNvCxnSpPr>
                <a:cxnSpLocks/>
              </p:cNvCxnSpPr>
              <p:nvPr/>
            </p:nvCxnSpPr>
            <p:spPr>
              <a:xfrm>
                <a:off x="3812674" y="3429000"/>
                <a:ext cx="4646863" cy="0"/>
              </a:xfrm>
              <a:prstGeom prst="line">
                <a:avLst/>
              </a:prstGeom>
              <a:noFill/>
              <a:ln w="12700" cap="flat" cmpd="sng">
                <a:solidFill>
                  <a:schemeClr val="bg1"/>
                </a:solidFill>
                <a:prstDash val="solid"/>
                <a:round/>
                <a:headEnd type="triangle" w="lg" len="med"/>
                <a:tailEnd type="triangle" w="lg" len="med"/>
              </a:ln>
            </p:spPr>
          </p:cxnSp>
          <p:sp>
            <p:nvSpPr>
              <p:cNvPr id="85" name="Oval 84">
                <a:extLst>
                  <a:ext uri="{FF2B5EF4-FFF2-40B4-BE49-F238E27FC236}">
                    <a16:creationId xmlns:a16="http://schemas.microsoft.com/office/drawing/2014/main" id="{ED4C09AD-86DC-C894-EE66-43E264644EE0}"/>
                  </a:ext>
                </a:extLst>
              </p:cNvPr>
              <p:cNvSpPr/>
              <p:nvPr/>
            </p:nvSpPr>
            <p:spPr>
              <a:xfrm>
                <a:off x="3979758" y="1229881"/>
                <a:ext cx="4317576" cy="431757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grpSp>
          <p:nvGrpSpPr>
            <p:cNvPr id="73" name="Group 72">
              <a:extLst>
                <a:ext uri="{FF2B5EF4-FFF2-40B4-BE49-F238E27FC236}">
                  <a16:creationId xmlns:a16="http://schemas.microsoft.com/office/drawing/2014/main" id="{1F85D6D2-A68E-DDEA-371F-3A44DB933C80}"/>
                </a:ext>
              </a:extLst>
            </p:cNvPr>
            <p:cNvGrpSpPr/>
            <p:nvPr/>
          </p:nvGrpSpPr>
          <p:grpSpPr>
            <a:xfrm>
              <a:off x="10005369" y="4342700"/>
              <a:ext cx="2515669" cy="1728096"/>
              <a:chOff x="9179837" y="545906"/>
              <a:chExt cx="2515669" cy="1728096"/>
            </a:xfrm>
          </p:grpSpPr>
          <p:sp>
            <p:nvSpPr>
              <p:cNvPr id="74" name="TextBox 73">
                <a:extLst>
                  <a:ext uri="{FF2B5EF4-FFF2-40B4-BE49-F238E27FC236}">
                    <a16:creationId xmlns:a16="http://schemas.microsoft.com/office/drawing/2014/main" id="{6F3AE596-F5FB-AE28-9E5B-0DE6764FD0AD}"/>
                  </a:ext>
                </a:extLst>
              </p:cNvPr>
              <p:cNvSpPr txBox="1"/>
              <p:nvPr/>
            </p:nvSpPr>
            <p:spPr>
              <a:xfrm>
                <a:off x="9179837" y="1566116"/>
                <a:ext cx="2515669" cy="707886"/>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sz="1000" b="1" i="0" u="none" strike="noStrike" kern="1200" cap="none" spc="0" normalizeH="0" baseline="0" noProof="0" dirty="0">
                    <a:ln>
                      <a:noFill/>
                    </a:ln>
                    <a:effectLst/>
                    <a:uLnTx/>
                    <a:uFillTx/>
                    <a:latin typeface="+mj-lt"/>
                    <a:ea typeface="+mn-ea"/>
                    <a:cs typeface="+mn-cs"/>
                  </a:rPr>
                  <a:t>Feasibility</a:t>
                </a: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rPr>
                  <a:t> is combination of</a:t>
                </a:r>
              </a:p>
              <a:p>
                <a:pPr marL="179388" marR="0" lvl="0" indent="-17938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rPr>
                  <a:t>Technical Feasibility</a:t>
                </a:r>
              </a:p>
              <a:p>
                <a:pPr marL="179388" marR="0" lvl="0" indent="-17938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rPr>
                  <a:t>Internal Readiness</a:t>
                </a:r>
              </a:p>
              <a:p>
                <a:pPr marL="179388" marR="0" lvl="0" indent="-17938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rPr>
                  <a:t>External Readiness</a:t>
                </a:r>
              </a:p>
            </p:txBody>
          </p:sp>
          <p:sp>
            <p:nvSpPr>
              <p:cNvPr id="75" name="TextBox 74">
                <a:extLst>
                  <a:ext uri="{FF2B5EF4-FFF2-40B4-BE49-F238E27FC236}">
                    <a16:creationId xmlns:a16="http://schemas.microsoft.com/office/drawing/2014/main" id="{9B564405-8303-55F5-0440-0A16E608E12C}"/>
                  </a:ext>
                </a:extLst>
              </p:cNvPr>
              <p:cNvSpPr txBox="1"/>
              <p:nvPr/>
            </p:nvSpPr>
            <p:spPr>
              <a:xfrm>
                <a:off x="10381215" y="698111"/>
                <a:ext cx="455253" cy="246221"/>
              </a:xfrm>
              <a:prstGeom prst="rect">
                <a:avLst/>
              </a:prstGeom>
              <a:noFill/>
            </p:spPr>
            <p:txBody>
              <a:bodyPr wrap="none" lIns="0" rIns="0" rtlCol="0">
                <a:spAutoFit/>
              </a:bodyPr>
              <a:lstStyle/>
              <a:p>
                <a:pPr marL="0" marR="0" lvl="0" indent="0" defTabSz="457200" rtl="0" eaLnBrk="1" fontAlgn="auto"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rPr>
                  <a:t>Medium</a:t>
                </a:r>
              </a:p>
            </p:txBody>
          </p:sp>
          <p:sp>
            <p:nvSpPr>
              <p:cNvPr id="76" name="TextBox 75">
                <a:extLst>
                  <a:ext uri="{FF2B5EF4-FFF2-40B4-BE49-F238E27FC236}">
                    <a16:creationId xmlns:a16="http://schemas.microsoft.com/office/drawing/2014/main" id="{2027E830-2535-B450-6831-010DE40926E3}"/>
                  </a:ext>
                </a:extLst>
              </p:cNvPr>
              <p:cNvSpPr txBox="1"/>
              <p:nvPr/>
            </p:nvSpPr>
            <p:spPr>
              <a:xfrm>
                <a:off x="10381215" y="545906"/>
                <a:ext cx="234038" cy="246221"/>
              </a:xfrm>
              <a:prstGeom prst="rect">
                <a:avLst/>
              </a:prstGeom>
              <a:noFill/>
            </p:spPr>
            <p:txBody>
              <a:bodyPr wrap="none" lIns="0" rIns="0" rtlCol="0">
                <a:spAutoFit/>
              </a:bodyPr>
              <a:lstStyle/>
              <a:p>
                <a:pPr marL="0" marR="0" lvl="0" indent="0" defTabSz="457200" rtl="0" eaLnBrk="1" fontAlgn="auto"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rPr>
                  <a:t>Low</a:t>
                </a:r>
              </a:p>
            </p:txBody>
          </p:sp>
          <p:sp>
            <p:nvSpPr>
              <p:cNvPr id="77" name="TextBox 76">
                <a:extLst>
                  <a:ext uri="{FF2B5EF4-FFF2-40B4-BE49-F238E27FC236}">
                    <a16:creationId xmlns:a16="http://schemas.microsoft.com/office/drawing/2014/main" id="{F2D52A69-CBB0-2D3B-9CE8-1953D36080AF}"/>
                  </a:ext>
                </a:extLst>
              </p:cNvPr>
              <p:cNvSpPr txBox="1"/>
              <p:nvPr/>
            </p:nvSpPr>
            <p:spPr>
              <a:xfrm>
                <a:off x="10381215" y="868990"/>
                <a:ext cx="419235" cy="246221"/>
              </a:xfrm>
              <a:prstGeom prst="rect">
                <a:avLst/>
              </a:prstGeom>
              <a:noFill/>
            </p:spPr>
            <p:txBody>
              <a:bodyPr wrap="square" lIns="0" rIns="0" rtlCol="0">
                <a:spAutoFit/>
              </a:bodyPr>
              <a:lstStyle/>
              <a:p>
                <a:pPr marL="0" marR="0" lvl="0" indent="0" defTabSz="457200" rtl="0" eaLnBrk="1" fontAlgn="auto"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rPr>
                  <a:t>High</a:t>
                </a:r>
              </a:p>
            </p:txBody>
          </p:sp>
          <p:cxnSp>
            <p:nvCxnSpPr>
              <p:cNvPr id="78" name="Straight Arrow Connector 77">
                <a:extLst>
                  <a:ext uri="{FF2B5EF4-FFF2-40B4-BE49-F238E27FC236}">
                    <a16:creationId xmlns:a16="http://schemas.microsoft.com/office/drawing/2014/main" id="{AB360F7F-6D4C-C6C4-63D1-2AF9F2698975}"/>
                  </a:ext>
                </a:extLst>
              </p:cNvPr>
              <p:cNvCxnSpPr>
                <a:cxnSpLocks/>
              </p:cNvCxnSpPr>
              <p:nvPr/>
            </p:nvCxnSpPr>
            <p:spPr>
              <a:xfrm>
                <a:off x="9760181" y="672879"/>
                <a:ext cx="581462" cy="0"/>
              </a:xfrm>
              <a:prstGeom prst="straightConnector1">
                <a:avLst/>
              </a:prstGeom>
              <a:noFill/>
              <a:ln w="12700" cap="flat" cmpd="sng">
                <a:solidFill>
                  <a:srgbClr val="002856"/>
                </a:solidFill>
                <a:prstDash val="solid"/>
                <a:round/>
                <a:headEnd type="triangle" w="lg" len="med"/>
                <a:tailEnd type="none"/>
              </a:ln>
            </p:spPr>
          </p:cxnSp>
          <p:cxnSp>
            <p:nvCxnSpPr>
              <p:cNvPr id="79" name="Straight Arrow Connector 78">
                <a:extLst>
                  <a:ext uri="{FF2B5EF4-FFF2-40B4-BE49-F238E27FC236}">
                    <a16:creationId xmlns:a16="http://schemas.microsoft.com/office/drawing/2014/main" id="{04C17A2D-8371-3391-92F2-9ACCCE0D1741}"/>
                  </a:ext>
                </a:extLst>
              </p:cNvPr>
              <p:cNvCxnSpPr>
                <a:cxnSpLocks/>
              </p:cNvCxnSpPr>
              <p:nvPr/>
            </p:nvCxnSpPr>
            <p:spPr>
              <a:xfrm>
                <a:off x="9760181" y="819466"/>
                <a:ext cx="581462" cy="0"/>
              </a:xfrm>
              <a:prstGeom prst="straightConnector1">
                <a:avLst/>
              </a:prstGeom>
              <a:noFill/>
              <a:ln w="12700" cap="flat" cmpd="sng">
                <a:solidFill>
                  <a:srgbClr val="002856"/>
                </a:solidFill>
                <a:prstDash val="solid"/>
                <a:round/>
                <a:headEnd type="triangle" w="lg" len="med"/>
                <a:tailEnd type="none"/>
              </a:ln>
            </p:spPr>
          </p:cxnSp>
          <p:cxnSp>
            <p:nvCxnSpPr>
              <p:cNvPr id="80" name="Straight Arrow Connector 79">
                <a:extLst>
                  <a:ext uri="{FF2B5EF4-FFF2-40B4-BE49-F238E27FC236}">
                    <a16:creationId xmlns:a16="http://schemas.microsoft.com/office/drawing/2014/main" id="{321BC772-5D26-7FAB-0901-C2AA19268CE3}"/>
                  </a:ext>
                </a:extLst>
              </p:cNvPr>
              <p:cNvCxnSpPr>
                <a:cxnSpLocks/>
              </p:cNvCxnSpPr>
              <p:nvPr/>
            </p:nvCxnSpPr>
            <p:spPr>
              <a:xfrm>
                <a:off x="9754317" y="994648"/>
                <a:ext cx="587326" cy="0"/>
              </a:xfrm>
              <a:prstGeom prst="straightConnector1">
                <a:avLst/>
              </a:prstGeom>
              <a:noFill/>
              <a:ln w="12700" cap="flat" cmpd="sng">
                <a:solidFill>
                  <a:srgbClr val="002856"/>
                </a:solidFill>
                <a:prstDash val="solid"/>
                <a:round/>
                <a:headEnd type="triangle" w="lg" len="med"/>
                <a:tailEnd type="none"/>
              </a:ln>
            </p:spPr>
          </p:cxnSp>
        </p:grpSp>
      </p:grpSp>
    </p:spTree>
    <p:extLst>
      <p:ext uri="{BB962C8B-B14F-4D97-AF65-F5344CB8AC3E}">
        <p14:creationId xmlns:p14="http://schemas.microsoft.com/office/powerpoint/2010/main" val="1479720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2F97-2722-A5F5-1A89-694A478C79B0}"/>
              </a:ext>
            </a:extLst>
          </p:cNvPr>
          <p:cNvSpPr>
            <a:spLocks noGrp="1"/>
          </p:cNvSpPr>
          <p:nvPr>
            <p:ph type="title"/>
          </p:nvPr>
        </p:nvSpPr>
        <p:spPr/>
        <p:txBody>
          <a:bodyPr/>
          <a:lstStyle/>
          <a:p>
            <a:r>
              <a:rPr lang="en-US" sz="2400" dirty="0"/>
              <a:t>AI Opportunity Radar, Transportation</a:t>
            </a:r>
          </a:p>
        </p:txBody>
      </p:sp>
      <p:sp>
        <p:nvSpPr>
          <p:cNvPr id="3" name="Oval 2">
            <a:extLst>
              <a:ext uri="{FF2B5EF4-FFF2-40B4-BE49-F238E27FC236}">
                <a16:creationId xmlns:a16="http://schemas.microsoft.com/office/drawing/2014/main" id="{6FC3092D-F7DF-A2D7-A7CC-D77D387EC73A}"/>
              </a:ext>
            </a:extLst>
          </p:cNvPr>
          <p:cNvSpPr/>
          <p:nvPr/>
        </p:nvSpPr>
        <p:spPr>
          <a:xfrm>
            <a:off x="6350370" y="389375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a:extLst>
              <a:ext uri="{FF2B5EF4-FFF2-40B4-BE49-F238E27FC236}">
                <a16:creationId xmlns:a16="http://schemas.microsoft.com/office/drawing/2014/main" id="{0F14761F-0998-9403-EC9B-CDB37DBC0BBF}"/>
              </a:ext>
            </a:extLst>
          </p:cNvPr>
          <p:cNvSpPr txBox="1"/>
          <p:nvPr/>
        </p:nvSpPr>
        <p:spPr>
          <a:xfrm>
            <a:off x="6482832" y="3677035"/>
            <a:ext cx="1562031" cy="276999"/>
          </a:xfrm>
          <a:prstGeom prst="rect">
            <a:avLst/>
          </a:prstGeom>
          <a:noFill/>
        </p:spPr>
        <p:txBody>
          <a:bodyPr wrap="none" lIns="0" rIns="0" rtlCol="0">
            <a:spAutoFit/>
          </a:bodyPr>
          <a:lstStyle/>
          <a:p>
            <a:pPr algn="r">
              <a:spcBef>
                <a:spcPts val="600"/>
              </a:spcBef>
            </a:pPr>
            <a:r>
              <a:rPr lang="en-US" sz="1200" dirty="0"/>
              <a:t>Transit Model Planning</a:t>
            </a:r>
          </a:p>
        </p:txBody>
      </p:sp>
      <p:sp>
        <p:nvSpPr>
          <p:cNvPr id="5" name="Oval 4">
            <a:extLst>
              <a:ext uri="{FF2B5EF4-FFF2-40B4-BE49-F238E27FC236}">
                <a16:creationId xmlns:a16="http://schemas.microsoft.com/office/drawing/2014/main" id="{779A7CEE-CCD2-E73F-93CE-000D7F8FE0C4}"/>
              </a:ext>
            </a:extLst>
          </p:cNvPr>
          <p:cNvSpPr/>
          <p:nvPr/>
        </p:nvSpPr>
        <p:spPr>
          <a:xfrm>
            <a:off x="5668579" y="2977796"/>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58A97222-58D6-75D3-E1CD-321A65C955D5}"/>
              </a:ext>
            </a:extLst>
          </p:cNvPr>
          <p:cNvSpPr txBox="1"/>
          <p:nvPr/>
        </p:nvSpPr>
        <p:spPr>
          <a:xfrm>
            <a:off x="3792917" y="2891889"/>
            <a:ext cx="1826826" cy="461665"/>
          </a:xfrm>
          <a:prstGeom prst="rect">
            <a:avLst/>
          </a:prstGeom>
          <a:noFill/>
        </p:spPr>
        <p:txBody>
          <a:bodyPr wrap="square" lIns="0" rIns="0" rtlCol="0">
            <a:spAutoFit/>
          </a:bodyPr>
          <a:lstStyle/>
          <a:p>
            <a:pPr algn="r"/>
            <a:r>
              <a:rPr lang="en-US" sz="1200" dirty="0"/>
              <a:t>Passenger Service and Support</a:t>
            </a:r>
          </a:p>
        </p:txBody>
      </p:sp>
      <p:sp>
        <p:nvSpPr>
          <p:cNvPr id="7" name="Oval 6">
            <a:extLst>
              <a:ext uri="{FF2B5EF4-FFF2-40B4-BE49-F238E27FC236}">
                <a16:creationId xmlns:a16="http://schemas.microsoft.com/office/drawing/2014/main" id="{5CB83DFB-1628-E205-C72E-45C86E07FDC0}"/>
              </a:ext>
            </a:extLst>
          </p:cNvPr>
          <p:cNvSpPr/>
          <p:nvPr/>
        </p:nvSpPr>
        <p:spPr>
          <a:xfrm>
            <a:off x="6284049" y="2305027"/>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a:extLst>
              <a:ext uri="{FF2B5EF4-FFF2-40B4-BE49-F238E27FC236}">
                <a16:creationId xmlns:a16="http://schemas.microsoft.com/office/drawing/2014/main" id="{C5ECE646-A175-3D35-DC52-1309761511F7}"/>
              </a:ext>
            </a:extLst>
          </p:cNvPr>
          <p:cNvSpPr txBox="1"/>
          <p:nvPr/>
        </p:nvSpPr>
        <p:spPr>
          <a:xfrm>
            <a:off x="6457887" y="2305027"/>
            <a:ext cx="1116868" cy="276999"/>
          </a:xfrm>
          <a:prstGeom prst="rect">
            <a:avLst/>
          </a:prstGeom>
          <a:noFill/>
        </p:spPr>
        <p:txBody>
          <a:bodyPr wrap="square" lIns="0" rIns="0" rtlCol="0">
            <a:spAutoFit/>
          </a:bodyPr>
          <a:lstStyle/>
          <a:p>
            <a:pPr algn="r">
              <a:spcBef>
                <a:spcPts val="600"/>
              </a:spcBef>
            </a:pPr>
            <a:r>
              <a:rPr lang="en-US" sz="1200" dirty="0"/>
              <a:t>Travel Planning</a:t>
            </a:r>
          </a:p>
        </p:txBody>
      </p:sp>
      <p:sp>
        <p:nvSpPr>
          <p:cNvPr id="9" name="TextBox 8">
            <a:extLst>
              <a:ext uri="{FF2B5EF4-FFF2-40B4-BE49-F238E27FC236}">
                <a16:creationId xmlns:a16="http://schemas.microsoft.com/office/drawing/2014/main" id="{6CD9B9E4-1A19-2ACE-4D8D-89279E49FFFF}"/>
              </a:ext>
            </a:extLst>
          </p:cNvPr>
          <p:cNvSpPr txBox="1"/>
          <p:nvPr/>
        </p:nvSpPr>
        <p:spPr>
          <a:xfrm>
            <a:off x="3755340" y="3840425"/>
            <a:ext cx="1254251" cy="646331"/>
          </a:xfrm>
          <a:prstGeom prst="rect">
            <a:avLst/>
          </a:prstGeom>
          <a:noFill/>
        </p:spPr>
        <p:txBody>
          <a:bodyPr wrap="square" lIns="0" tIns="45720" rIns="0" bIns="45720" rtlCol="0" anchor="t">
            <a:spAutoFit/>
          </a:bodyPr>
          <a:lstStyle/>
          <a:p>
            <a:pPr algn="r"/>
            <a:r>
              <a:rPr lang="en-US" sz="1200" dirty="0"/>
              <a:t>Mass Transit </a:t>
            </a:r>
          </a:p>
          <a:p>
            <a:pPr algn="r"/>
            <a:r>
              <a:rPr lang="en-US" sz="1200" dirty="0"/>
              <a:t>Safety Monitoring (1)</a:t>
            </a:r>
          </a:p>
        </p:txBody>
      </p:sp>
      <p:sp>
        <p:nvSpPr>
          <p:cNvPr id="10" name="TextBox 9">
            <a:extLst>
              <a:ext uri="{FF2B5EF4-FFF2-40B4-BE49-F238E27FC236}">
                <a16:creationId xmlns:a16="http://schemas.microsoft.com/office/drawing/2014/main" id="{1BF974D1-1802-62F2-AB88-A3BD6E222383}"/>
              </a:ext>
            </a:extLst>
          </p:cNvPr>
          <p:cNvSpPr txBox="1"/>
          <p:nvPr/>
        </p:nvSpPr>
        <p:spPr>
          <a:xfrm>
            <a:off x="5488766" y="4309760"/>
            <a:ext cx="2120773" cy="276999"/>
          </a:xfrm>
          <a:prstGeom prst="rect">
            <a:avLst/>
          </a:prstGeom>
          <a:noFill/>
        </p:spPr>
        <p:txBody>
          <a:bodyPr wrap="none" lIns="0" tIns="45720" rIns="0" bIns="45720" rtlCol="0" anchor="t">
            <a:spAutoFit/>
          </a:bodyPr>
          <a:lstStyle/>
          <a:p>
            <a:pPr algn="ctr"/>
            <a:r>
              <a:rPr lang="en-US" sz="1200" dirty="0"/>
              <a:t>Monitoring and Surveillance (2)</a:t>
            </a:r>
          </a:p>
        </p:txBody>
      </p:sp>
      <p:sp>
        <p:nvSpPr>
          <p:cNvPr id="11" name="Oval 10">
            <a:extLst>
              <a:ext uri="{FF2B5EF4-FFF2-40B4-BE49-F238E27FC236}">
                <a16:creationId xmlns:a16="http://schemas.microsoft.com/office/drawing/2014/main" id="{6D8B02A5-ADDB-9019-DCAE-DD2528D7E32C}"/>
              </a:ext>
            </a:extLst>
          </p:cNvPr>
          <p:cNvSpPr/>
          <p:nvPr/>
        </p:nvSpPr>
        <p:spPr>
          <a:xfrm>
            <a:off x="5420960" y="4028693"/>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extBox 11">
            <a:extLst>
              <a:ext uri="{FF2B5EF4-FFF2-40B4-BE49-F238E27FC236}">
                <a16:creationId xmlns:a16="http://schemas.microsoft.com/office/drawing/2014/main" id="{D4EDA961-9FD2-84AB-43A1-CE29263347F4}"/>
              </a:ext>
            </a:extLst>
          </p:cNvPr>
          <p:cNvSpPr txBox="1"/>
          <p:nvPr/>
        </p:nvSpPr>
        <p:spPr>
          <a:xfrm>
            <a:off x="5668579" y="4025092"/>
            <a:ext cx="2221185" cy="276999"/>
          </a:xfrm>
          <a:prstGeom prst="rect">
            <a:avLst/>
          </a:prstGeom>
          <a:noFill/>
        </p:spPr>
        <p:txBody>
          <a:bodyPr wrap="none" lIns="0" rIns="0" rtlCol="0">
            <a:spAutoFit/>
          </a:bodyPr>
          <a:lstStyle/>
          <a:p>
            <a:pPr algn="r">
              <a:spcBef>
                <a:spcPts val="600"/>
              </a:spcBef>
            </a:pPr>
            <a:r>
              <a:rPr lang="en-US" sz="1200" dirty="0"/>
              <a:t>Maintenance Technician Support</a:t>
            </a:r>
          </a:p>
        </p:txBody>
      </p:sp>
      <p:sp>
        <p:nvSpPr>
          <p:cNvPr id="13" name="Oval 12">
            <a:extLst>
              <a:ext uri="{FF2B5EF4-FFF2-40B4-BE49-F238E27FC236}">
                <a16:creationId xmlns:a16="http://schemas.microsoft.com/office/drawing/2014/main" id="{C56FA697-AE5B-0D48-A5D9-84E6CA1F6E3E}"/>
              </a:ext>
            </a:extLst>
          </p:cNvPr>
          <p:cNvSpPr/>
          <p:nvPr/>
        </p:nvSpPr>
        <p:spPr>
          <a:xfrm>
            <a:off x="5807729" y="226946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9B7B289A-3486-6B21-D996-1E753A779C74}"/>
              </a:ext>
            </a:extLst>
          </p:cNvPr>
          <p:cNvSpPr txBox="1"/>
          <p:nvPr/>
        </p:nvSpPr>
        <p:spPr>
          <a:xfrm>
            <a:off x="4488900" y="2085940"/>
            <a:ext cx="1279070" cy="461665"/>
          </a:xfrm>
          <a:prstGeom prst="rect">
            <a:avLst/>
          </a:prstGeom>
          <a:noFill/>
        </p:spPr>
        <p:txBody>
          <a:bodyPr wrap="square" lIns="0" rIns="0" rtlCol="0">
            <a:spAutoFit/>
          </a:bodyPr>
          <a:lstStyle/>
          <a:p>
            <a:pPr algn="r">
              <a:spcBef>
                <a:spcPts val="600"/>
              </a:spcBef>
            </a:pPr>
            <a:r>
              <a:rPr lang="en-US" sz="1200" dirty="0"/>
              <a:t>More-Precise Wayfinding</a:t>
            </a:r>
          </a:p>
        </p:txBody>
      </p:sp>
      <p:sp>
        <p:nvSpPr>
          <p:cNvPr id="15" name="Oval 14">
            <a:extLst>
              <a:ext uri="{FF2B5EF4-FFF2-40B4-BE49-F238E27FC236}">
                <a16:creationId xmlns:a16="http://schemas.microsoft.com/office/drawing/2014/main" id="{299DA49E-FA01-2FCD-F98E-E171C5D2E831}"/>
              </a:ext>
            </a:extLst>
          </p:cNvPr>
          <p:cNvSpPr/>
          <p:nvPr/>
        </p:nvSpPr>
        <p:spPr>
          <a:xfrm>
            <a:off x="5250716" y="4263304"/>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6" name="Straight Connector 15">
            <a:extLst>
              <a:ext uri="{FF2B5EF4-FFF2-40B4-BE49-F238E27FC236}">
                <a16:creationId xmlns:a16="http://schemas.microsoft.com/office/drawing/2014/main" id="{BBA2BB81-FB56-2D8E-6B60-6454AF83CB5A}"/>
              </a:ext>
            </a:extLst>
          </p:cNvPr>
          <p:cNvCxnSpPr/>
          <p:nvPr/>
        </p:nvCxnSpPr>
        <p:spPr>
          <a:xfrm>
            <a:off x="4063685" y="4710551"/>
            <a:ext cx="170121" cy="193726"/>
          </a:xfrm>
          <a:prstGeom prst="line">
            <a:avLst/>
          </a:prstGeom>
          <a:noFill/>
          <a:ln w="12700" cap="flat" cmpd="sng">
            <a:solidFill>
              <a:srgbClr val="6F7878"/>
            </a:solidFill>
            <a:prstDash val="solid"/>
            <a:round/>
            <a:headEnd type="none" w="lg" len="med"/>
            <a:tailEnd type="none" w="lg" len="med"/>
          </a:ln>
        </p:spPr>
      </p:cxnSp>
      <p:sp>
        <p:nvSpPr>
          <p:cNvPr id="17" name="Oval 16">
            <a:extLst>
              <a:ext uri="{FF2B5EF4-FFF2-40B4-BE49-F238E27FC236}">
                <a16:creationId xmlns:a16="http://schemas.microsoft.com/office/drawing/2014/main" id="{3AA201FF-6681-E250-1313-198B3D13986A}"/>
              </a:ext>
            </a:extLst>
          </p:cNvPr>
          <p:cNvSpPr/>
          <p:nvPr/>
        </p:nvSpPr>
        <p:spPr>
          <a:xfrm>
            <a:off x="4488901" y="433705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TextBox 17">
            <a:extLst>
              <a:ext uri="{FF2B5EF4-FFF2-40B4-BE49-F238E27FC236}">
                <a16:creationId xmlns:a16="http://schemas.microsoft.com/office/drawing/2014/main" id="{A1CFA13E-4C6B-4D80-7FFB-0ED7D599B8B5}"/>
              </a:ext>
            </a:extLst>
          </p:cNvPr>
          <p:cNvSpPr txBox="1"/>
          <p:nvPr/>
        </p:nvSpPr>
        <p:spPr>
          <a:xfrm>
            <a:off x="460962" y="5788677"/>
            <a:ext cx="2943811" cy="461665"/>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spcBef>
                <a:spcPts val="600"/>
              </a:spcBef>
            </a:pPr>
            <a:r>
              <a:rPr lang="en-US" sz="1200" dirty="0">
                <a:cs typeface="Arial"/>
              </a:rPr>
              <a:t>Source: </a:t>
            </a:r>
            <a:r>
              <a:rPr lang="en-US" sz="1200" dirty="0">
                <a:cs typeface="Arial"/>
                <a:hlinkClick r:id="rId3"/>
              </a:rPr>
              <a:t>Use-Case Prism: </a:t>
            </a:r>
            <a:r>
              <a:rPr lang="en-US" sz="1200" dirty="0">
                <a:ea typeface="+mn-lt"/>
                <a:cs typeface="+mn-lt"/>
                <a:hlinkClick r:id="rId3"/>
              </a:rPr>
              <a:t>Generative</a:t>
            </a:r>
            <a:r>
              <a:rPr lang="en-US" sz="1200" dirty="0">
                <a:cs typeface="Arial"/>
                <a:hlinkClick r:id="rId3"/>
              </a:rPr>
              <a:t> </a:t>
            </a:r>
            <a:r>
              <a:rPr lang="en-US" sz="1200" dirty="0">
                <a:ea typeface="+mn-lt"/>
                <a:cs typeface="+mn-lt"/>
                <a:hlinkClick r:id="rId3"/>
              </a:rPr>
              <a:t>AI </a:t>
            </a:r>
            <a:r>
              <a:rPr lang="en-US" sz="1200" dirty="0">
                <a:cs typeface="Arial"/>
                <a:hlinkClick r:id="rId3"/>
              </a:rPr>
              <a:t>for Transportation</a:t>
            </a:r>
            <a:endParaRPr lang="en-US" dirty="0">
              <a:cs typeface="Arial"/>
            </a:endParaRPr>
          </a:p>
        </p:txBody>
      </p:sp>
      <p:sp>
        <p:nvSpPr>
          <p:cNvPr id="19" name="TextBox 18">
            <a:extLst>
              <a:ext uri="{FF2B5EF4-FFF2-40B4-BE49-F238E27FC236}">
                <a16:creationId xmlns:a16="http://schemas.microsoft.com/office/drawing/2014/main" id="{776E4248-2895-A14E-EC5A-5B9E44E0C423}"/>
              </a:ext>
            </a:extLst>
          </p:cNvPr>
          <p:cNvSpPr txBox="1"/>
          <p:nvPr/>
        </p:nvSpPr>
        <p:spPr>
          <a:xfrm>
            <a:off x="8494055" y="5863961"/>
            <a:ext cx="1419812" cy="276999"/>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spcBef>
                <a:spcPts val="600"/>
              </a:spcBef>
            </a:pPr>
            <a:r>
              <a:rPr lang="en-US" sz="1200" dirty="0">
                <a:cs typeface="Arial"/>
              </a:rPr>
              <a:t>[Footnote in notes]</a:t>
            </a:r>
            <a:endParaRPr lang="en-US" dirty="0"/>
          </a:p>
        </p:txBody>
      </p:sp>
    </p:spTree>
    <p:extLst>
      <p:ext uri="{BB962C8B-B14F-4D97-AF65-F5344CB8AC3E}">
        <p14:creationId xmlns:p14="http://schemas.microsoft.com/office/powerpoint/2010/main" val="3126877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3970C-523B-3BD4-0E56-CC937F3DD7A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F1E4013-960E-C9F9-7A60-6E59ACD22F02}"/>
              </a:ext>
            </a:extLst>
          </p:cNvPr>
          <p:cNvSpPr>
            <a:spLocks noGrp="1"/>
          </p:cNvSpPr>
          <p:nvPr>
            <p:ph idx="1"/>
          </p:nvPr>
        </p:nvSpPr>
        <p:spPr>
          <a:xfrm>
            <a:off x="501502" y="1197864"/>
            <a:ext cx="11230250" cy="3697409"/>
          </a:xfrm>
        </p:spPr>
        <p:txBody>
          <a:bodyPr vert="horz" lIns="0" tIns="0" rIns="0" bIns="0" rtlCol="0" anchor="t">
            <a:noAutofit/>
          </a:bodyPr>
          <a:lstStyle/>
          <a:p>
            <a:pPr marL="0" indent="0">
              <a:buNone/>
            </a:pPr>
            <a:r>
              <a:rPr lang="en-US" sz="1800" b="1" dirty="0">
                <a:solidFill>
                  <a:schemeClr val="tx2"/>
                </a:solidFill>
                <a:cs typeface="Arial"/>
              </a:rPr>
              <a:t>Background</a:t>
            </a:r>
          </a:p>
          <a:p>
            <a:pPr marL="0" indent="0">
              <a:buNone/>
            </a:pPr>
            <a:r>
              <a:rPr lang="en-US" sz="1400" dirty="0">
                <a:cs typeface="Arial"/>
              </a:rPr>
              <a:t>This presentation is a series of industry-specific opportunity radars that display use cases for generative AI (GenAI) by their feasibility, their proximity to the customer and whether the use case is an example of everyday or game-changing AI.</a:t>
            </a:r>
          </a:p>
          <a:p>
            <a:pPr marL="0" indent="0">
              <a:buNone/>
            </a:pPr>
            <a:r>
              <a:rPr lang="en-US" sz="1400" dirty="0">
                <a:cs typeface="Arial"/>
              </a:rPr>
              <a:t>The analysis is based on a broader content series that articulates a range of use cases for GenAI by industry, and scores those uses based on business/organizational value and feasibility —i.e., the feasibility to implement the use case by the end of 2024. See </a:t>
            </a:r>
            <a:r>
              <a:rPr lang="en-US" sz="1400" dirty="0">
                <a:cs typeface="Arial"/>
                <a:hlinkClick r:id="rId3"/>
              </a:rPr>
              <a:t>Use-Case Prisms for Generative AI: A Guide to Emerging Opportunities in Industries</a:t>
            </a:r>
            <a:r>
              <a:rPr lang="en-US" sz="1400" dirty="0">
                <a:cs typeface="Arial"/>
              </a:rPr>
              <a:t> for more information.</a:t>
            </a:r>
          </a:p>
          <a:p>
            <a:pPr marL="0" indent="0">
              <a:buNone/>
            </a:pPr>
            <a:endParaRPr lang="en-US" sz="1800" b="1" dirty="0">
              <a:cs typeface="Arial"/>
            </a:endParaRPr>
          </a:p>
          <a:p>
            <a:pPr marL="0" indent="0">
              <a:buNone/>
            </a:pPr>
            <a:r>
              <a:rPr lang="en-US" sz="1800" b="1" dirty="0">
                <a:solidFill>
                  <a:schemeClr val="tx2"/>
                </a:solidFill>
                <a:cs typeface="Arial"/>
              </a:rPr>
              <a:t>Evidence</a:t>
            </a:r>
          </a:p>
          <a:p>
            <a:pPr marL="0" indent="0">
              <a:buNone/>
            </a:pPr>
            <a:r>
              <a:rPr lang="en-US" sz="1400" dirty="0">
                <a:cs typeface="Arial"/>
              </a:rPr>
              <a:t>These use cases have been defined and assessed by Gartner analysts using aggregated market intelligence as of July 2023. The assessment will vary over time and across markets and organizations.</a:t>
            </a:r>
          </a:p>
        </p:txBody>
      </p:sp>
    </p:spTree>
    <p:extLst>
      <p:ext uri="{BB962C8B-B14F-4D97-AF65-F5344CB8AC3E}">
        <p14:creationId xmlns:p14="http://schemas.microsoft.com/office/powerpoint/2010/main" val="823343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3970C-523B-3BD4-0E56-CC937F3DD7A5}"/>
              </a:ext>
            </a:extLst>
          </p:cNvPr>
          <p:cNvSpPr>
            <a:spLocks noGrp="1"/>
          </p:cNvSpPr>
          <p:nvPr>
            <p:ph type="title"/>
          </p:nvPr>
        </p:nvSpPr>
        <p:spPr/>
        <p:txBody>
          <a:bodyPr/>
          <a:lstStyle/>
          <a:p>
            <a:r>
              <a:rPr lang="en-US" dirty="0"/>
              <a:t>Quick Links to AI Opportunity Radars, by Industry</a:t>
            </a:r>
          </a:p>
        </p:txBody>
      </p:sp>
      <p:graphicFrame>
        <p:nvGraphicFramePr>
          <p:cNvPr id="4" name="Content Placeholder 3">
            <a:extLst>
              <a:ext uri="{FF2B5EF4-FFF2-40B4-BE49-F238E27FC236}">
                <a16:creationId xmlns:a16="http://schemas.microsoft.com/office/drawing/2014/main" id="{8D6FB5C9-1247-64BD-0E73-079805F308F1}"/>
              </a:ext>
            </a:extLst>
          </p:cNvPr>
          <p:cNvGraphicFramePr>
            <a:graphicFrameLocks noGrp="1"/>
          </p:cNvGraphicFramePr>
          <p:nvPr>
            <p:ph idx="1"/>
          </p:nvPr>
        </p:nvGraphicFramePr>
        <p:xfrm>
          <a:off x="475800" y="1508702"/>
          <a:ext cx="11274424" cy="2966708"/>
        </p:xfrm>
        <a:graphic>
          <a:graphicData uri="http://schemas.openxmlformats.org/drawingml/2006/table">
            <a:tbl>
              <a:tblPr firstRow="1" bandRow="1">
                <a:tableStyleId>{2D5ABB26-0587-4C30-8999-92F81FD0307C}</a:tableStyleId>
              </a:tblPr>
              <a:tblGrid>
                <a:gridCol w="5637212">
                  <a:extLst>
                    <a:ext uri="{9D8B030D-6E8A-4147-A177-3AD203B41FA5}">
                      <a16:colId xmlns:a16="http://schemas.microsoft.com/office/drawing/2014/main" val="2099012627"/>
                    </a:ext>
                  </a:extLst>
                </a:gridCol>
                <a:gridCol w="5637212">
                  <a:extLst>
                    <a:ext uri="{9D8B030D-6E8A-4147-A177-3AD203B41FA5}">
                      <a16:colId xmlns:a16="http://schemas.microsoft.com/office/drawing/2014/main" val="3276978350"/>
                    </a:ext>
                  </a:extLst>
                </a:gridCol>
              </a:tblGrid>
              <a:tr h="370839">
                <a:tc>
                  <a:txBody>
                    <a:bodyPr/>
                    <a:lstStyle/>
                    <a:p>
                      <a:r>
                        <a:rPr lang="en-US" dirty="0">
                          <a:hlinkClick r:id="rId3" action="ppaction://hlinksldjump"/>
                        </a:rPr>
                        <a:t>CSP</a:t>
                      </a:r>
                      <a:endParaRPr lang="en-US" dirty="0"/>
                    </a:p>
                  </a:txBody>
                  <a:tcPr/>
                </a:tc>
                <a:tc>
                  <a:txBody>
                    <a:bodyPr/>
                    <a:lstStyle/>
                    <a:p>
                      <a:pPr lvl="0">
                        <a:buNone/>
                      </a:pPr>
                      <a:r>
                        <a:rPr lang="en-US" sz="1800" b="0" i="0" u="none" strike="noStrike" noProof="0" dirty="0">
                          <a:solidFill>
                            <a:srgbClr val="000000"/>
                          </a:solidFill>
                          <a:latin typeface="Arial"/>
                          <a:hlinkClick r:id="" action="ppaction://noaction"/>
                        </a:rPr>
                        <a:t>Government — Public Safety</a:t>
                      </a:r>
                      <a:endParaRPr lang="en-US" dirty="0"/>
                    </a:p>
                  </a:txBody>
                  <a:tcPr/>
                </a:tc>
                <a:extLst>
                  <a:ext uri="{0D108BD9-81ED-4DB2-BD59-A6C34878D82A}">
                    <a16:rowId xmlns:a16="http://schemas.microsoft.com/office/drawing/2014/main" val="1583789402"/>
                  </a:ext>
                </a:extLst>
              </a:tr>
              <a:tr h="370840">
                <a:tc>
                  <a:txBody>
                    <a:bodyPr/>
                    <a:lstStyle/>
                    <a:p>
                      <a:r>
                        <a:rPr lang="en-US" dirty="0">
                          <a:hlinkClick r:id="rId4" action="ppaction://hlinksldjump"/>
                        </a:rPr>
                        <a:t>Education</a:t>
                      </a:r>
                      <a:endParaRPr lang="en-US" dirty="0"/>
                    </a:p>
                  </a:txBody>
                  <a:tcPr/>
                </a:tc>
                <a:tc>
                  <a:txBody>
                    <a:bodyPr/>
                    <a:lstStyle/>
                    <a:p>
                      <a:pPr lvl="0">
                        <a:buNone/>
                      </a:pPr>
                      <a:r>
                        <a:rPr lang="en-US" sz="1800" b="0" i="0" u="none" strike="noStrike" noProof="0" dirty="0">
                          <a:solidFill>
                            <a:srgbClr val="000000"/>
                          </a:solidFill>
                          <a:latin typeface="Arial"/>
                          <a:hlinkClick r:id="" action="ppaction://noaction"/>
                        </a:rPr>
                        <a:t>Government — </a:t>
                      </a:r>
                      <a:r>
                        <a:rPr lang="en-US" dirty="0">
                          <a:hlinkClick r:id="" action="ppaction://noaction"/>
                        </a:rPr>
                        <a:t>Regulatory and Compliance</a:t>
                      </a:r>
                      <a:endParaRPr lang="en-US" dirty="0"/>
                    </a:p>
                  </a:txBody>
                  <a:tcPr/>
                </a:tc>
                <a:extLst>
                  <a:ext uri="{0D108BD9-81ED-4DB2-BD59-A6C34878D82A}">
                    <a16:rowId xmlns:a16="http://schemas.microsoft.com/office/drawing/2014/main" val="2160242943"/>
                  </a:ext>
                </a:extLst>
              </a:tr>
              <a:tr h="370839">
                <a:tc>
                  <a:txBody>
                    <a:bodyPr/>
                    <a:lstStyle/>
                    <a:p>
                      <a:pPr lvl="0">
                        <a:buNone/>
                      </a:pPr>
                      <a:r>
                        <a:rPr lang="en-US" dirty="0">
                          <a:hlinkClick r:id="rId5" action="ppaction://hlinksldjump"/>
                        </a:rPr>
                        <a:t>Energy and Utilities</a:t>
                      </a:r>
                      <a:endParaRPr lang="en-US" dirty="0"/>
                    </a:p>
                  </a:txBody>
                  <a:tcPr/>
                </a:tc>
                <a:tc>
                  <a:txBody>
                    <a:bodyPr/>
                    <a:lstStyle/>
                    <a:p>
                      <a:pPr lvl="0">
                        <a:buNone/>
                      </a:pPr>
                      <a:r>
                        <a:rPr lang="en-US" dirty="0">
                          <a:hlinkClick r:id="" action="ppaction://noaction"/>
                        </a:rPr>
                        <a:t>U.S. </a:t>
                      </a:r>
                      <a:r>
                        <a:rPr lang="en-US" sz="1800" b="0" i="0" u="none" strike="noStrike" noProof="0" dirty="0">
                          <a:solidFill>
                            <a:srgbClr val="000000"/>
                          </a:solidFill>
                          <a:latin typeface="Arial"/>
                          <a:hlinkClick r:id="" action="ppaction://noaction"/>
                        </a:rPr>
                        <a:t>Healthcare </a:t>
                      </a:r>
                      <a:r>
                        <a:rPr lang="en-US" dirty="0">
                          <a:hlinkClick r:id="" action="ppaction://noaction"/>
                        </a:rPr>
                        <a:t>Payer</a:t>
                      </a:r>
                      <a:endParaRPr lang="en-US" dirty="0"/>
                    </a:p>
                  </a:txBody>
                  <a:tcPr/>
                </a:tc>
                <a:extLst>
                  <a:ext uri="{0D108BD9-81ED-4DB2-BD59-A6C34878D82A}">
                    <a16:rowId xmlns:a16="http://schemas.microsoft.com/office/drawing/2014/main" val="3046444221"/>
                  </a:ext>
                </a:extLst>
              </a:tr>
              <a:tr h="370838">
                <a:tc>
                  <a:txBody>
                    <a:bodyPr/>
                    <a:lstStyle/>
                    <a:p>
                      <a:pPr lvl="0">
                        <a:buNone/>
                      </a:pPr>
                      <a:r>
                        <a:rPr lang="en-US" dirty="0">
                          <a:hlinkClick r:id="rId6" action="ppaction://hlinksldjump"/>
                        </a:rPr>
                        <a:t>Financial Services — Banking</a:t>
                      </a:r>
                      <a:endParaRPr lang="en-US" dirty="0"/>
                    </a:p>
                  </a:txBody>
                  <a:tcPr/>
                </a:tc>
                <a:tc>
                  <a:txBody>
                    <a:bodyPr/>
                    <a:lstStyle/>
                    <a:p>
                      <a:pPr lvl="0">
                        <a:buNone/>
                      </a:pPr>
                      <a:r>
                        <a:rPr lang="en-US" dirty="0">
                          <a:hlinkClick r:id="" action="ppaction://noaction"/>
                        </a:rPr>
                        <a:t>Healthcare Provider</a:t>
                      </a:r>
                      <a:endParaRPr lang="en-US" dirty="0"/>
                    </a:p>
                  </a:txBody>
                  <a:tcPr/>
                </a:tc>
                <a:extLst>
                  <a:ext uri="{0D108BD9-81ED-4DB2-BD59-A6C34878D82A}">
                    <a16:rowId xmlns:a16="http://schemas.microsoft.com/office/drawing/2014/main" val="2540657714"/>
                  </a:ext>
                </a:extLst>
              </a:tr>
              <a:tr h="370838">
                <a:tc>
                  <a:txBody>
                    <a:bodyPr/>
                    <a:lstStyle/>
                    <a:p>
                      <a:pPr lvl="0">
                        <a:buNone/>
                      </a:pPr>
                      <a:r>
                        <a:rPr lang="en-US" sz="1800" b="0" i="0" u="none" strike="noStrike" noProof="0" dirty="0">
                          <a:solidFill>
                            <a:srgbClr val="000000"/>
                          </a:solidFill>
                          <a:latin typeface="Arial"/>
                          <a:hlinkClick r:id="rId7" action="ppaction://hlinksldjump"/>
                        </a:rPr>
                        <a:t>Financial Services — P&amp;C and Life </a:t>
                      </a:r>
                      <a:r>
                        <a:rPr lang="en-US" dirty="0">
                          <a:hlinkClick r:id="rId7" action="ppaction://hlinksldjump"/>
                        </a:rPr>
                        <a:t>Insurance</a:t>
                      </a:r>
                      <a:endParaRPr lang="en-US" dirty="0"/>
                    </a:p>
                  </a:txBody>
                  <a:tcPr/>
                </a:tc>
                <a:tc>
                  <a:txBody>
                    <a:bodyPr/>
                    <a:lstStyle/>
                    <a:p>
                      <a:pPr lvl="0">
                        <a:buNone/>
                      </a:pPr>
                      <a:r>
                        <a:rPr lang="en-US" dirty="0">
                          <a:hlinkClick r:id="" action="ppaction://noaction"/>
                        </a:rPr>
                        <a:t>Life Sciences</a:t>
                      </a:r>
                      <a:endParaRPr lang="en-US" dirty="0"/>
                    </a:p>
                  </a:txBody>
                  <a:tcPr/>
                </a:tc>
                <a:extLst>
                  <a:ext uri="{0D108BD9-81ED-4DB2-BD59-A6C34878D82A}">
                    <a16:rowId xmlns:a16="http://schemas.microsoft.com/office/drawing/2014/main" val="484756678"/>
                  </a:ext>
                </a:extLst>
              </a:tr>
              <a:tr h="370838">
                <a:tc>
                  <a:txBody>
                    <a:bodyPr/>
                    <a:lstStyle/>
                    <a:p>
                      <a:pPr lvl="0">
                        <a:buNone/>
                      </a:pPr>
                      <a:r>
                        <a:rPr lang="en-US" sz="1800" b="0" i="0" u="none" strike="noStrike" noProof="0" dirty="0">
                          <a:solidFill>
                            <a:srgbClr val="000000"/>
                          </a:solidFill>
                          <a:latin typeface="Arial"/>
                          <a:hlinkClick r:id="" action="ppaction://noaction"/>
                        </a:rPr>
                        <a:t>Financial Services — </a:t>
                      </a:r>
                      <a:r>
                        <a:rPr lang="en-US" dirty="0">
                          <a:hlinkClick r:id="" action="ppaction://noaction"/>
                        </a:rPr>
                        <a:t>Investment Services</a:t>
                      </a:r>
                      <a:endParaRPr lang="en-US" dirty="0"/>
                    </a:p>
                  </a:txBody>
                  <a:tcPr/>
                </a:tc>
                <a:tc>
                  <a:txBody>
                    <a:bodyPr/>
                    <a:lstStyle/>
                    <a:p>
                      <a:pPr lvl="0">
                        <a:buNone/>
                      </a:pPr>
                      <a:r>
                        <a:rPr lang="en-US" dirty="0">
                          <a:hlinkClick r:id="" action="ppaction://noaction"/>
                        </a:rPr>
                        <a:t>Manufacturing</a:t>
                      </a:r>
                      <a:endParaRPr lang="en-US" dirty="0"/>
                    </a:p>
                  </a:txBody>
                  <a:tcPr/>
                </a:tc>
                <a:extLst>
                  <a:ext uri="{0D108BD9-81ED-4DB2-BD59-A6C34878D82A}">
                    <a16:rowId xmlns:a16="http://schemas.microsoft.com/office/drawing/2014/main" val="1926850720"/>
                  </a:ext>
                </a:extLst>
              </a:tr>
              <a:tr h="370838">
                <a:tc>
                  <a:txBody>
                    <a:bodyPr/>
                    <a:lstStyle/>
                    <a:p>
                      <a:pPr lvl="0">
                        <a:buNone/>
                      </a:pPr>
                      <a:r>
                        <a:rPr lang="en-US" dirty="0">
                          <a:hlinkClick r:id="" action="ppaction://noaction"/>
                        </a:rPr>
                        <a:t>Government — Contact Centers</a:t>
                      </a:r>
                      <a:endParaRPr lang="en-US" dirty="0"/>
                    </a:p>
                  </a:txBody>
                  <a:tcPr/>
                </a:tc>
                <a:tc>
                  <a:txBody>
                    <a:bodyPr/>
                    <a:lstStyle/>
                    <a:p>
                      <a:pPr lvl="0">
                        <a:buNone/>
                      </a:pPr>
                      <a:r>
                        <a:rPr lang="en-US" dirty="0">
                          <a:hlinkClick r:id="" action="ppaction://noaction"/>
                        </a:rPr>
                        <a:t>Retail</a:t>
                      </a:r>
                      <a:endParaRPr lang="en-US" dirty="0"/>
                    </a:p>
                  </a:txBody>
                  <a:tcPr/>
                </a:tc>
                <a:extLst>
                  <a:ext uri="{0D108BD9-81ED-4DB2-BD59-A6C34878D82A}">
                    <a16:rowId xmlns:a16="http://schemas.microsoft.com/office/drawing/2014/main" val="2793142560"/>
                  </a:ext>
                </a:extLst>
              </a:tr>
              <a:tr h="370838">
                <a:tc>
                  <a:txBody>
                    <a:bodyPr/>
                    <a:lstStyle/>
                    <a:p>
                      <a:pPr lvl="0">
                        <a:buNone/>
                      </a:pPr>
                      <a:r>
                        <a:rPr lang="en-US" sz="1800" b="0" i="0" u="none" strike="noStrike" noProof="0" dirty="0">
                          <a:solidFill>
                            <a:srgbClr val="000000"/>
                          </a:solidFill>
                          <a:latin typeface="Arial"/>
                          <a:hlinkClick r:id="" action="ppaction://noaction"/>
                        </a:rPr>
                        <a:t>Government — </a:t>
                      </a:r>
                      <a:r>
                        <a:rPr lang="en-US" dirty="0">
                          <a:hlinkClick r:id="" action="ppaction://noaction"/>
                        </a:rPr>
                        <a:t>Human Services</a:t>
                      </a:r>
                      <a:endParaRPr lang="en-US" dirty="0"/>
                    </a:p>
                  </a:txBody>
                  <a:tcPr/>
                </a:tc>
                <a:tc>
                  <a:txBody>
                    <a:bodyPr/>
                    <a:lstStyle/>
                    <a:p>
                      <a:pPr lvl="0">
                        <a:buNone/>
                      </a:pPr>
                      <a:r>
                        <a:rPr lang="en-US" dirty="0">
                          <a:hlinkClick r:id="" action="ppaction://noaction"/>
                        </a:rPr>
                        <a:t>Transportation</a:t>
                      </a:r>
                      <a:endParaRPr lang="en-US" dirty="0"/>
                    </a:p>
                  </a:txBody>
                  <a:tcPr/>
                </a:tc>
                <a:extLst>
                  <a:ext uri="{0D108BD9-81ED-4DB2-BD59-A6C34878D82A}">
                    <a16:rowId xmlns:a16="http://schemas.microsoft.com/office/drawing/2014/main" val="3224176405"/>
                  </a:ext>
                </a:extLst>
              </a:tr>
            </a:tbl>
          </a:graphicData>
        </a:graphic>
      </p:graphicFrame>
    </p:spTree>
    <p:extLst>
      <p:ext uri="{BB962C8B-B14F-4D97-AF65-F5344CB8AC3E}">
        <p14:creationId xmlns:p14="http://schemas.microsoft.com/office/powerpoint/2010/main" val="2120070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82FEE-955D-BFF3-5B63-840A480C10A5}"/>
              </a:ext>
            </a:extLst>
          </p:cNvPr>
          <p:cNvSpPr>
            <a:spLocks noGrp="1"/>
          </p:cNvSpPr>
          <p:nvPr>
            <p:ph type="title"/>
          </p:nvPr>
        </p:nvSpPr>
        <p:spPr/>
        <p:txBody>
          <a:bodyPr/>
          <a:lstStyle/>
          <a:p>
            <a:r>
              <a:rPr lang="en-US" sz="2400" dirty="0"/>
              <a:t>AI Opportunity Radar, CSP</a:t>
            </a:r>
          </a:p>
        </p:txBody>
      </p:sp>
      <p:sp>
        <p:nvSpPr>
          <p:cNvPr id="74" name="TextBox 73">
            <a:extLst>
              <a:ext uri="{FF2B5EF4-FFF2-40B4-BE49-F238E27FC236}">
                <a16:creationId xmlns:a16="http://schemas.microsoft.com/office/drawing/2014/main" id="{03007421-807E-5987-2B7B-265043F28BD7}"/>
              </a:ext>
            </a:extLst>
          </p:cNvPr>
          <p:cNvSpPr txBox="1"/>
          <p:nvPr/>
        </p:nvSpPr>
        <p:spPr>
          <a:xfrm>
            <a:off x="4974462" y="3355181"/>
            <a:ext cx="1594987" cy="461665"/>
          </a:xfrm>
          <a:prstGeom prst="rect">
            <a:avLst/>
          </a:prstGeom>
          <a:noFill/>
        </p:spPr>
        <p:txBody>
          <a:bodyPr wrap="none" lIns="0" rIns="0" rtlCol="0">
            <a:spAutoFit/>
          </a:bodyPr>
          <a:lstStyle/>
          <a:p>
            <a:r>
              <a:rPr lang="en-US" sz="1200" dirty="0"/>
              <a:t>Software Development </a:t>
            </a:r>
          </a:p>
          <a:p>
            <a:r>
              <a:rPr lang="en-US" sz="1200" dirty="0"/>
              <a:t>Team Productivity</a:t>
            </a:r>
          </a:p>
        </p:txBody>
      </p:sp>
      <p:sp>
        <p:nvSpPr>
          <p:cNvPr id="75" name="TextBox 74">
            <a:extLst>
              <a:ext uri="{FF2B5EF4-FFF2-40B4-BE49-F238E27FC236}">
                <a16:creationId xmlns:a16="http://schemas.microsoft.com/office/drawing/2014/main" id="{17315F11-76C0-6B69-1D24-A988E7DD9533}"/>
              </a:ext>
            </a:extLst>
          </p:cNvPr>
          <p:cNvSpPr txBox="1"/>
          <p:nvPr/>
        </p:nvSpPr>
        <p:spPr>
          <a:xfrm>
            <a:off x="5348637" y="4353440"/>
            <a:ext cx="1979709" cy="276999"/>
          </a:xfrm>
          <a:prstGeom prst="rect">
            <a:avLst/>
          </a:prstGeom>
          <a:noFill/>
        </p:spPr>
        <p:txBody>
          <a:bodyPr wrap="square" lIns="0" rIns="0" rtlCol="0">
            <a:spAutoFit/>
          </a:bodyPr>
          <a:lstStyle/>
          <a:p>
            <a:pPr algn="r">
              <a:spcBef>
                <a:spcPts val="600"/>
              </a:spcBef>
            </a:pPr>
            <a:r>
              <a:rPr lang="en-US" sz="1200" dirty="0"/>
              <a:t>Sales, Marketing Productivity</a:t>
            </a:r>
          </a:p>
        </p:txBody>
      </p:sp>
      <p:sp>
        <p:nvSpPr>
          <p:cNvPr id="76" name="TextBox 75">
            <a:extLst>
              <a:ext uri="{FF2B5EF4-FFF2-40B4-BE49-F238E27FC236}">
                <a16:creationId xmlns:a16="http://schemas.microsoft.com/office/drawing/2014/main" id="{26709035-B146-85EF-A8D1-3F3C4EB1F178}"/>
              </a:ext>
            </a:extLst>
          </p:cNvPr>
          <p:cNvSpPr txBox="1"/>
          <p:nvPr/>
        </p:nvSpPr>
        <p:spPr>
          <a:xfrm>
            <a:off x="5999705" y="4690112"/>
            <a:ext cx="1376959" cy="830997"/>
          </a:xfrm>
          <a:prstGeom prst="rect">
            <a:avLst/>
          </a:prstGeom>
          <a:noFill/>
        </p:spPr>
        <p:txBody>
          <a:bodyPr wrap="square" lIns="0" rIns="0" rtlCol="0">
            <a:spAutoFit/>
          </a:bodyPr>
          <a:lstStyle/>
          <a:p>
            <a:r>
              <a:rPr lang="en-US" sz="1200" dirty="0"/>
              <a:t>Synthetic Data Generation </a:t>
            </a:r>
          </a:p>
          <a:p>
            <a:r>
              <a:rPr lang="en-US" sz="1200" dirty="0"/>
              <a:t>(Network Operations)</a:t>
            </a:r>
          </a:p>
        </p:txBody>
      </p:sp>
      <p:sp>
        <p:nvSpPr>
          <p:cNvPr id="77" name="TextBox 76">
            <a:extLst>
              <a:ext uri="{FF2B5EF4-FFF2-40B4-BE49-F238E27FC236}">
                <a16:creationId xmlns:a16="http://schemas.microsoft.com/office/drawing/2014/main" id="{1422E2D0-DBA0-A148-C411-93E34A6B0483}"/>
              </a:ext>
            </a:extLst>
          </p:cNvPr>
          <p:cNvSpPr txBox="1"/>
          <p:nvPr/>
        </p:nvSpPr>
        <p:spPr>
          <a:xfrm>
            <a:off x="6982582" y="3792942"/>
            <a:ext cx="1474763" cy="276999"/>
          </a:xfrm>
          <a:prstGeom prst="rect">
            <a:avLst/>
          </a:prstGeom>
          <a:noFill/>
        </p:spPr>
        <p:txBody>
          <a:bodyPr wrap="none" lIns="0" rIns="0" rtlCol="0">
            <a:spAutoFit/>
          </a:bodyPr>
          <a:lstStyle/>
          <a:p>
            <a:pPr algn="r">
              <a:spcBef>
                <a:spcPts val="600"/>
              </a:spcBef>
            </a:pPr>
            <a:r>
              <a:rPr lang="en-US" sz="1200" dirty="0"/>
              <a:t>Product Development</a:t>
            </a:r>
          </a:p>
        </p:txBody>
      </p:sp>
      <p:sp>
        <p:nvSpPr>
          <p:cNvPr id="78" name="TextBox 77">
            <a:extLst>
              <a:ext uri="{FF2B5EF4-FFF2-40B4-BE49-F238E27FC236}">
                <a16:creationId xmlns:a16="http://schemas.microsoft.com/office/drawing/2014/main" id="{932F24EB-9DCB-4AD5-0477-147128AFFDB2}"/>
              </a:ext>
            </a:extLst>
          </p:cNvPr>
          <p:cNvSpPr txBox="1"/>
          <p:nvPr/>
        </p:nvSpPr>
        <p:spPr>
          <a:xfrm>
            <a:off x="5391110" y="1979102"/>
            <a:ext cx="1158972" cy="276999"/>
          </a:xfrm>
          <a:prstGeom prst="rect">
            <a:avLst/>
          </a:prstGeom>
          <a:noFill/>
        </p:spPr>
        <p:txBody>
          <a:bodyPr wrap="none" lIns="0" rIns="0" rtlCol="0">
            <a:spAutoFit/>
          </a:bodyPr>
          <a:lstStyle/>
          <a:p>
            <a:pPr algn="r">
              <a:spcBef>
                <a:spcPts val="600"/>
              </a:spcBef>
            </a:pPr>
            <a:r>
              <a:rPr lang="en-US" sz="1200" dirty="0"/>
              <a:t>Chatbot Creation</a:t>
            </a:r>
          </a:p>
        </p:txBody>
      </p:sp>
      <p:sp>
        <p:nvSpPr>
          <p:cNvPr id="79" name="TextBox 78">
            <a:extLst>
              <a:ext uri="{FF2B5EF4-FFF2-40B4-BE49-F238E27FC236}">
                <a16:creationId xmlns:a16="http://schemas.microsoft.com/office/drawing/2014/main" id="{7FB311B1-326D-41EB-5B38-89FC10F87410}"/>
              </a:ext>
            </a:extLst>
          </p:cNvPr>
          <p:cNvSpPr txBox="1"/>
          <p:nvPr/>
        </p:nvSpPr>
        <p:spPr>
          <a:xfrm>
            <a:off x="9811694" y="2867991"/>
            <a:ext cx="64" cy="276999"/>
          </a:xfrm>
          <a:prstGeom prst="rect">
            <a:avLst/>
          </a:prstGeom>
          <a:noFill/>
        </p:spPr>
        <p:txBody>
          <a:bodyPr wrap="none" lIns="0" tIns="45720" rIns="0" bIns="45720" rtlCol="0" anchor="t">
            <a:spAutoFit/>
          </a:bodyPr>
          <a:lstStyle/>
          <a:p>
            <a:pPr algn="r">
              <a:spcBef>
                <a:spcPts val="600"/>
              </a:spcBef>
            </a:pPr>
            <a:endParaRPr lang="en-US" sz="1200" dirty="0">
              <a:cs typeface="Arial"/>
            </a:endParaRPr>
          </a:p>
        </p:txBody>
      </p:sp>
      <p:sp>
        <p:nvSpPr>
          <p:cNvPr id="80" name="TextBox 79">
            <a:extLst>
              <a:ext uri="{FF2B5EF4-FFF2-40B4-BE49-F238E27FC236}">
                <a16:creationId xmlns:a16="http://schemas.microsoft.com/office/drawing/2014/main" id="{B12D53E9-C3B0-0C85-4E07-0A3FCF56DD7C}"/>
              </a:ext>
            </a:extLst>
          </p:cNvPr>
          <p:cNvSpPr txBox="1"/>
          <p:nvPr/>
        </p:nvSpPr>
        <p:spPr>
          <a:xfrm>
            <a:off x="4715804" y="1655236"/>
            <a:ext cx="1132358" cy="830997"/>
          </a:xfrm>
          <a:prstGeom prst="rect">
            <a:avLst/>
          </a:prstGeom>
          <a:noFill/>
        </p:spPr>
        <p:txBody>
          <a:bodyPr wrap="square" lIns="0" tIns="45720" rIns="0" bIns="45720" rtlCol="0" anchor="t">
            <a:spAutoFit/>
          </a:bodyPr>
          <a:lstStyle/>
          <a:p>
            <a:r>
              <a:rPr lang="en-US" sz="1200" dirty="0"/>
              <a:t>Sales and Marketing </a:t>
            </a:r>
            <a:endParaRPr lang="en-US" dirty="0"/>
          </a:p>
          <a:p>
            <a:r>
              <a:rPr lang="en-US" sz="1200" dirty="0"/>
              <a:t>Content Generation</a:t>
            </a:r>
            <a:endParaRPr lang="en-US" sz="1200" dirty="0">
              <a:cs typeface="Arial" panose="020B0604020202020204"/>
            </a:endParaRPr>
          </a:p>
        </p:txBody>
      </p:sp>
      <p:sp>
        <p:nvSpPr>
          <p:cNvPr id="81" name="TextBox 80">
            <a:extLst>
              <a:ext uri="{FF2B5EF4-FFF2-40B4-BE49-F238E27FC236}">
                <a16:creationId xmlns:a16="http://schemas.microsoft.com/office/drawing/2014/main" id="{DACB18C5-7099-B1B4-EC66-CE08C0379942}"/>
              </a:ext>
            </a:extLst>
          </p:cNvPr>
          <p:cNvSpPr txBox="1"/>
          <p:nvPr/>
        </p:nvSpPr>
        <p:spPr>
          <a:xfrm>
            <a:off x="4277120" y="3772167"/>
            <a:ext cx="1304844" cy="461665"/>
          </a:xfrm>
          <a:prstGeom prst="rect">
            <a:avLst/>
          </a:prstGeom>
          <a:noFill/>
        </p:spPr>
        <p:txBody>
          <a:bodyPr wrap="none" lIns="0" rIns="0" rtlCol="0">
            <a:spAutoFit/>
          </a:bodyPr>
          <a:lstStyle/>
          <a:p>
            <a:r>
              <a:rPr lang="en-US" sz="1200" dirty="0"/>
              <a:t>Data Management </a:t>
            </a:r>
          </a:p>
          <a:p>
            <a:r>
              <a:rPr lang="en-US" sz="1200" dirty="0"/>
              <a:t>Productivity</a:t>
            </a:r>
          </a:p>
        </p:txBody>
      </p:sp>
      <p:sp>
        <p:nvSpPr>
          <p:cNvPr id="82" name="TextBox 81">
            <a:extLst>
              <a:ext uri="{FF2B5EF4-FFF2-40B4-BE49-F238E27FC236}">
                <a16:creationId xmlns:a16="http://schemas.microsoft.com/office/drawing/2014/main" id="{6EB3EC7F-1CA4-B8B0-1BE9-2775B9ECC1B3}"/>
              </a:ext>
            </a:extLst>
          </p:cNvPr>
          <p:cNvSpPr txBox="1"/>
          <p:nvPr/>
        </p:nvSpPr>
        <p:spPr>
          <a:xfrm>
            <a:off x="7328346" y="4036654"/>
            <a:ext cx="1069698" cy="461665"/>
          </a:xfrm>
          <a:prstGeom prst="rect">
            <a:avLst/>
          </a:prstGeom>
          <a:noFill/>
        </p:spPr>
        <p:txBody>
          <a:bodyPr wrap="square" lIns="0" rIns="0" rtlCol="0">
            <a:spAutoFit/>
          </a:bodyPr>
          <a:lstStyle/>
          <a:p>
            <a:pPr>
              <a:spcBef>
                <a:spcPts val="600"/>
              </a:spcBef>
            </a:pPr>
            <a:r>
              <a:rPr lang="en-US" sz="1200" dirty="0"/>
              <a:t>Network Optimization</a:t>
            </a:r>
          </a:p>
        </p:txBody>
      </p:sp>
      <p:sp>
        <p:nvSpPr>
          <p:cNvPr id="83" name="TextBox 82">
            <a:extLst>
              <a:ext uri="{FF2B5EF4-FFF2-40B4-BE49-F238E27FC236}">
                <a16:creationId xmlns:a16="http://schemas.microsoft.com/office/drawing/2014/main" id="{01B477CA-2D1C-AC4A-8967-F1861ED3A8A3}"/>
              </a:ext>
            </a:extLst>
          </p:cNvPr>
          <p:cNvSpPr txBox="1"/>
          <p:nvPr/>
        </p:nvSpPr>
        <p:spPr>
          <a:xfrm>
            <a:off x="4692844" y="2503426"/>
            <a:ext cx="65" cy="276999"/>
          </a:xfrm>
          <a:prstGeom prst="rect">
            <a:avLst/>
          </a:prstGeom>
          <a:noFill/>
        </p:spPr>
        <p:txBody>
          <a:bodyPr wrap="none" lIns="0" tIns="45720" rIns="0" bIns="45720" rtlCol="0" anchor="t">
            <a:spAutoFit/>
          </a:bodyPr>
          <a:lstStyle/>
          <a:p>
            <a:pPr algn="r">
              <a:spcBef>
                <a:spcPts val="600"/>
              </a:spcBef>
            </a:pPr>
            <a:endParaRPr lang="en-US" sz="1200" dirty="0">
              <a:cs typeface="Arial"/>
            </a:endParaRPr>
          </a:p>
        </p:txBody>
      </p:sp>
      <p:sp>
        <p:nvSpPr>
          <p:cNvPr id="84" name="Oval 83">
            <a:extLst>
              <a:ext uri="{FF2B5EF4-FFF2-40B4-BE49-F238E27FC236}">
                <a16:creationId xmlns:a16="http://schemas.microsoft.com/office/drawing/2014/main" id="{025669D6-3F05-C60B-98C6-82DDF46BCB07}"/>
              </a:ext>
            </a:extLst>
          </p:cNvPr>
          <p:cNvSpPr/>
          <p:nvPr/>
        </p:nvSpPr>
        <p:spPr>
          <a:xfrm>
            <a:off x="5755747" y="3729593"/>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85" name="Straight Connector 84">
            <a:extLst>
              <a:ext uri="{FF2B5EF4-FFF2-40B4-BE49-F238E27FC236}">
                <a16:creationId xmlns:a16="http://schemas.microsoft.com/office/drawing/2014/main" id="{87BF42B4-CD21-96CB-2219-EC85BC29B4C5}"/>
              </a:ext>
            </a:extLst>
          </p:cNvPr>
          <p:cNvCxnSpPr>
            <a:cxnSpLocks/>
          </p:cNvCxnSpPr>
          <p:nvPr/>
        </p:nvCxnSpPr>
        <p:spPr>
          <a:xfrm flipV="1">
            <a:off x="5165757" y="4491940"/>
            <a:ext cx="182880" cy="0"/>
          </a:xfrm>
          <a:prstGeom prst="line">
            <a:avLst/>
          </a:prstGeom>
          <a:noFill/>
          <a:ln w="12700" cap="flat" cmpd="sng">
            <a:solidFill>
              <a:srgbClr val="6F7878"/>
            </a:solidFill>
            <a:prstDash val="solid"/>
            <a:round/>
            <a:headEnd type="none" w="lg" len="med"/>
            <a:tailEnd type="none" w="lg" len="med"/>
          </a:ln>
        </p:spPr>
      </p:cxnSp>
      <p:sp>
        <p:nvSpPr>
          <p:cNvPr id="86" name="Oval 85">
            <a:extLst>
              <a:ext uri="{FF2B5EF4-FFF2-40B4-BE49-F238E27FC236}">
                <a16:creationId xmlns:a16="http://schemas.microsoft.com/office/drawing/2014/main" id="{D712563B-C627-6688-EF27-3C61067E0A4C}"/>
              </a:ext>
            </a:extLst>
          </p:cNvPr>
          <p:cNvSpPr/>
          <p:nvPr/>
        </p:nvSpPr>
        <p:spPr>
          <a:xfrm>
            <a:off x="5015778" y="4391835"/>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Oval 86">
            <a:extLst>
              <a:ext uri="{FF2B5EF4-FFF2-40B4-BE49-F238E27FC236}">
                <a16:creationId xmlns:a16="http://schemas.microsoft.com/office/drawing/2014/main" id="{4C55AA17-917A-9589-C650-CC731EE19E6F}"/>
              </a:ext>
            </a:extLst>
          </p:cNvPr>
          <p:cNvSpPr/>
          <p:nvPr/>
        </p:nvSpPr>
        <p:spPr>
          <a:xfrm>
            <a:off x="6387139" y="259595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Oval 88">
            <a:extLst>
              <a:ext uri="{FF2B5EF4-FFF2-40B4-BE49-F238E27FC236}">
                <a16:creationId xmlns:a16="http://schemas.microsoft.com/office/drawing/2014/main" id="{E56FC4EC-1316-72B4-AB42-F25524CF1B25}"/>
              </a:ext>
            </a:extLst>
          </p:cNvPr>
          <p:cNvSpPr/>
          <p:nvPr/>
        </p:nvSpPr>
        <p:spPr>
          <a:xfrm>
            <a:off x="4889781" y="289748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90" name="Straight Connector 89">
            <a:extLst>
              <a:ext uri="{FF2B5EF4-FFF2-40B4-BE49-F238E27FC236}">
                <a16:creationId xmlns:a16="http://schemas.microsoft.com/office/drawing/2014/main" id="{4A99DD73-D0A2-F6BC-E2CE-E16DA414BCF2}"/>
              </a:ext>
            </a:extLst>
          </p:cNvPr>
          <p:cNvCxnSpPr>
            <a:cxnSpLocks/>
          </p:cNvCxnSpPr>
          <p:nvPr/>
        </p:nvCxnSpPr>
        <p:spPr>
          <a:xfrm flipH="1" flipV="1">
            <a:off x="6781260" y="3939261"/>
            <a:ext cx="182880" cy="2217"/>
          </a:xfrm>
          <a:prstGeom prst="line">
            <a:avLst/>
          </a:prstGeom>
          <a:noFill/>
          <a:ln w="12700" cap="flat" cmpd="sng">
            <a:solidFill>
              <a:srgbClr val="6F7878"/>
            </a:solidFill>
            <a:prstDash val="solid"/>
            <a:round/>
            <a:headEnd type="none" w="lg" len="med"/>
            <a:tailEnd type="none" w="lg" len="med"/>
          </a:ln>
        </p:spPr>
      </p:cxnSp>
      <p:sp>
        <p:nvSpPr>
          <p:cNvPr id="91" name="Oval 90">
            <a:extLst>
              <a:ext uri="{FF2B5EF4-FFF2-40B4-BE49-F238E27FC236}">
                <a16:creationId xmlns:a16="http://schemas.microsoft.com/office/drawing/2014/main" id="{EC22EE76-D3B9-6481-36DF-47BE602392C4}"/>
              </a:ext>
            </a:extLst>
          </p:cNvPr>
          <p:cNvSpPr/>
          <p:nvPr/>
        </p:nvSpPr>
        <p:spPr>
          <a:xfrm>
            <a:off x="6700077" y="3831835"/>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92" name="Straight Connector 91">
            <a:extLst>
              <a:ext uri="{FF2B5EF4-FFF2-40B4-BE49-F238E27FC236}">
                <a16:creationId xmlns:a16="http://schemas.microsoft.com/office/drawing/2014/main" id="{82DA5CD0-9617-7544-B705-F2DEC509AF05}"/>
              </a:ext>
            </a:extLst>
          </p:cNvPr>
          <p:cNvCxnSpPr>
            <a:cxnSpLocks/>
          </p:cNvCxnSpPr>
          <p:nvPr/>
        </p:nvCxnSpPr>
        <p:spPr>
          <a:xfrm flipH="1" flipV="1">
            <a:off x="5800922" y="5105611"/>
            <a:ext cx="182880" cy="2217"/>
          </a:xfrm>
          <a:prstGeom prst="line">
            <a:avLst/>
          </a:prstGeom>
          <a:noFill/>
          <a:ln w="12700" cap="flat" cmpd="sng">
            <a:solidFill>
              <a:srgbClr val="6F7878"/>
            </a:solidFill>
            <a:prstDash val="solid"/>
            <a:round/>
            <a:headEnd type="none" w="lg" len="med"/>
            <a:tailEnd type="none" w="lg" len="med"/>
          </a:ln>
        </p:spPr>
      </p:cxnSp>
      <p:sp>
        <p:nvSpPr>
          <p:cNvPr id="93" name="Oval 92">
            <a:extLst>
              <a:ext uri="{FF2B5EF4-FFF2-40B4-BE49-F238E27FC236}">
                <a16:creationId xmlns:a16="http://schemas.microsoft.com/office/drawing/2014/main" id="{E162E884-90F6-29C7-9BE6-58E5568D900C}"/>
              </a:ext>
            </a:extLst>
          </p:cNvPr>
          <p:cNvSpPr/>
          <p:nvPr/>
        </p:nvSpPr>
        <p:spPr>
          <a:xfrm>
            <a:off x="5714700" y="498473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94" name="Straight Connector 93">
            <a:extLst>
              <a:ext uri="{FF2B5EF4-FFF2-40B4-BE49-F238E27FC236}">
                <a16:creationId xmlns:a16="http://schemas.microsoft.com/office/drawing/2014/main" id="{252A0CF1-01BA-E803-C919-C9723BAF7642}"/>
              </a:ext>
            </a:extLst>
          </p:cNvPr>
          <p:cNvCxnSpPr>
            <a:cxnSpLocks/>
            <a:stCxn id="80" idx="2"/>
          </p:cNvCxnSpPr>
          <p:nvPr/>
        </p:nvCxnSpPr>
        <p:spPr>
          <a:xfrm>
            <a:off x="5281983" y="2486233"/>
            <a:ext cx="108123" cy="173761"/>
          </a:xfrm>
          <a:prstGeom prst="line">
            <a:avLst/>
          </a:prstGeom>
          <a:noFill/>
          <a:ln w="12700" cap="flat" cmpd="sng">
            <a:solidFill>
              <a:srgbClr val="6F7878"/>
            </a:solidFill>
            <a:prstDash val="solid"/>
            <a:round/>
            <a:headEnd type="none" w="lg" len="med"/>
            <a:tailEnd type="none" w="lg" len="med"/>
          </a:ln>
        </p:spPr>
      </p:cxnSp>
      <p:sp>
        <p:nvSpPr>
          <p:cNvPr id="95" name="Oval 94">
            <a:extLst>
              <a:ext uri="{FF2B5EF4-FFF2-40B4-BE49-F238E27FC236}">
                <a16:creationId xmlns:a16="http://schemas.microsoft.com/office/drawing/2014/main" id="{5F0097A4-8EB3-E8D7-B812-F1D329CBE465}"/>
              </a:ext>
            </a:extLst>
          </p:cNvPr>
          <p:cNvSpPr/>
          <p:nvPr/>
        </p:nvSpPr>
        <p:spPr>
          <a:xfrm>
            <a:off x="5330001" y="2659048"/>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96" name="Straight Connector 95">
            <a:extLst>
              <a:ext uri="{FF2B5EF4-FFF2-40B4-BE49-F238E27FC236}">
                <a16:creationId xmlns:a16="http://schemas.microsoft.com/office/drawing/2014/main" id="{84955214-14AB-323A-C3A1-2E0BC5162EA8}"/>
              </a:ext>
            </a:extLst>
          </p:cNvPr>
          <p:cNvCxnSpPr>
            <a:cxnSpLocks/>
          </p:cNvCxnSpPr>
          <p:nvPr/>
        </p:nvCxnSpPr>
        <p:spPr>
          <a:xfrm flipV="1">
            <a:off x="5838870" y="2273137"/>
            <a:ext cx="9292" cy="421516"/>
          </a:xfrm>
          <a:prstGeom prst="line">
            <a:avLst/>
          </a:prstGeom>
          <a:noFill/>
          <a:ln w="12700" cap="flat" cmpd="sng">
            <a:solidFill>
              <a:srgbClr val="6F7878"/>
            </a:solidFill>
            <a:prstDash val="solid"/>
            <a:round/>
            <a:headEnd type="none" w="lg" len="med"/>
            <a:tailEnd type="none" w="lg" len="med"/>
          </a:ln>
        </p:spPr>
      </p:cxnSp>
      <p:sp>
        <p:nvSpPr>
          <p:cNvPr id="97" name="Oval 96">
            <a:extLst>
              <a:ext uri="{FF2B5EF4-FFF2-40B4-BE49-F238E27FC236}">
                <a16:creationId xmlns:a16="http://schemas.microsoft.com/office/drawing/2014/main" id="{91A2C3B4-DFA5-2833-6DD5-95A4398F77BF}"/>
              </a:ext>
            </a:extLst>
          </p:cNvPr>
          <p:cNvSpPr/>
          <p:nvPr/>
        </p:nvSpPr>
        <p:spPr>
          <a:xfrm>
            <a:off x="5748771" y="2657609"/>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9" name="Oval 98">
            <a:extLst>
              <a:ext uri="{FF2B5EF4-FFF2-40B4-BE49-F238E27FC236}">
                <a16:creationId xmlns:a16="http://schemas.microsoft.com/office/drawing/2014/main" id="{8B824DD1-4278-9115-215F-7A91A4FFB839}"/>
              </a:ext>
            </a:extLst>
          </p:cNvPr>
          <p:cNvSpPr/>
          <p:nvPr/>
        </p:nvSpPr>
        <p:spPr>
          <a:xfrm>
            <a:off x="4974462" y="2553347"/>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0" name="Straight Connector 99">
            <a:extLst>
              <a:ext uri="{FF2B5EF4-FFF2-40B4-BE49-F238E27FC236}">
                <a16:creationId xmlns:a16="http://schemas.microsoft.com/office/drawing/2014/main" id="{AC165C56-7C48-213E-8B1C-9C01D7A5619C}"/>
              </a:ext>
            </a:extLst>
          </p:cNvPr>
          <p:cNvCxnSpPr>
            <a:cxnSpLocks/>
          </p:cNvCxnSpPr>
          <p:nvPr/>
        </p:nvCxnSpPr>
        <p:spPr>
          <a:xfrm>
            <a:off x="6982582" y="4295422"/>
            <a:ext cx="293146" cy="0"/>
          </a:xfrm>
          <a:prstGeom prst="line">
            <a:avLst/>
          </a:prstGeom>
          <a:noFill/>
          <a:ln w="12700" cap="flat" cmpd="sng">
            <a:solidFill>
              <a:srgbClr val="6F7878"/>
            </a:solidFill>
            <a:prstDash val="solid"/>
            <a:round/>
            <a:headEnd type="none" w="lg" len="med"/>
            <a:tailEnd type="none" w="lg" len="med"/>
          </a:ln>
        </p:spPr>
      </p:cxnSp>
      <p:sp>
        <p:nvSpPr>
          <p:cNvPr id="101" name="Oval 100">
            <a:extLst>
              <a:ext uri="{FF2B5EF4-FFF2-40B4-BE49-F238E27FC236}">
                <a16:creationId xmlns:a16="http://schemas.microsoft.com/office/drawing/2014/main" id="{8CACC066-23B1-8FA1-7E34-6622E088CB72}"/>
              </a:ext>
            </a:extLst>
          </p:cNvPr>
          <p:cNvSpPr/>
          <p:nvPr/>
        </p:nvSpPr>
        <p:spPr>
          <a:xfrm>
            <a:off x="6898860" y="419603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2" name="Straight Connector 101">
            <a:extLst>
              <a:ext uri="{FF2B5EF4-FFF2-40B4-BE49-F238E27FC236}">
                <a16:creationId xmlns:a16="http://schemas.microsoft.com/office/drawing/2014/main" id="{3AC5E2E3-1B0D-8D40-F1A2-03101E82EFFA}"/>
              </a:ext>
            </a:extLst>
          </p:cNvPr>
          <p:cNvCxnSpPr>
            <a:cxnSpLocks/>
          </p:cNvCxnSpPr>
          <p:nvPr/>
        </p:nvCxnSpPr>
        <p:spPr>
          <a:xfrm flipH="1" flipV="1">
            <a:off x="5252380" y="4171675"/>
            <a:ext cx="488441" cy="172761"/>
          </a:xfrm>
          <a:prstGeom prst="line">
            <a:avLst/>
          </a:prstGeom>
          <a:noFill/>
          <a:ln w="12700" cap="flat" cmpd="sng">
            <a:solidFill>
              <a:srgbClr val="6F7878"/>
            </a:solidFill>
            <a:prstDash val="solid"/>
            <a:round/>
            <a:headEnd type="none" w="lg" len="med"/>
            <a:tailEnd type="none" w="lg" len="med"/>
          </a:ln>
        </p:spPr>
      </p:cxnSp>
      <p:sp>
        <p:nvSpPr>
          <p:cNvPr id="103" name="Oval 102">
            <a:extLst>
              <a:ext uri="{FF2B5EF4-FFF2-40B4-BE49-F238E27FC236}">
                <a16:creationId xmlns:a16="http://schemas.microsoft.com/office/drawing/2014/main" id="{36455245-1169-BF2E-6A87-5866B00A104E}"/>
              </a:ext>
            </a:extLst>
          </p:cNvPr>
          <p:cNvSpPr/>
          <p:nvPr/>
        </p:nvSpPr>
        <p:spPr>
          <a:xfrm>
            <a:off x="5552861" y="419305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Oval 103">
            <a:extLst>
              <a:ext uri="{FF2B5EF4-FFF2-40B4-BE49-F238E27FC236}">
                <a16:creationId xmlns:a16="http://schemas.microsoft.com/office/drawing/2014/main" id="{0994BA90-1F72-177F-663D-AC75D1B5AD90}"/>
              </a:ext>
            </a:extLst>
          </p:cNvPr>
          <p:cNvSpPr/>
          <p:nvPr/>
        </p:nvSpPr>
        <p:spPr>
          <a:xfrm>
            <a:off x="7692376" y="2785393"/>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 name="TextBox 104">
            <a:extLst>
              <a:ext uri="{FF2B5EF4-FFF2-40B4-BE49-F238E27FC236}">
                <a16:creationId xmlns:a16="http://schemas.microsoft.com/office/drawing/2014/main" id="{4F4B2C5F-3E08-C42F-9149-7B06A038A3D8}"/>
              </a:ext>
            </a:extLst>
          </p:cNvPr>
          <p:cNvSpPr txBox="1"/>
          <p:nvPr/>
        </p:nvSpPr>
        <p:spPr>
          <a:xfrm>
            <a:off x="7691397" y="2980749"/>
            <a:ext cx="914095" cy="461665"/>
          </a:xfrm>
          <a:prstGeom prst="rect">
            <a:avLst/>
          </a:prstGeom>
          <a:noFill/>
        </p:spPr>
        <p:txBody>
          <a:bodyPr wrap="square" lIns="0" tIns="45720" rIns="0" bIns="45720" rtlCol="0" anchor="t">
            <a:spAutoFit/>
          </a:bodyPr>
          <a:lstStyle/>
          <a:p>
            <a:r>
              <a:rPr lang="en-US" sz="1200" dirty="0"/>
              <a:t>Pricing Optimization</a:t>
            </a:r>
            <a:endParaRPr lang="en-US" dirty="0">
              <a:cs typeface="Arial"/>
            </a:endParaRPr>
          </a:p>
        </p:txBody>
      </p:sp>
      <p:sp>
        <p:nvSpPr>
          <p:cNvPr id="106" name="TextBox 105">
            <a:extLst>
              <a:ext uri="{FF2B5EF4-FFF2-40B4-BE49-F238E27FC236}">
                <a16:creationId xmlns:a16="http://schemas.microsoft.com/office/drawing/2014/main" id="{C53ADC72-9E21-8224-CBF2-D5E7DA5DB729}"/>
              </a:ext>
            </a:extLst>
          </p:cNvPr>
          <p:cNvSpPr txBox="1"/>
          <p:nvPr/>
        </p:nvSpPr>
        <p:spPr>
          <a:xfrm>
            <a:off x="6594496" y="2237791"/>
            <a:ext cx="914095" cy="461665"/>
          </a:xfrm>
          <a:prstGeom prst="rect">
            <a:avLst/>
          </a:prstGeom>
          <a:noFill/>
        </p:spPr>
        <p:txBody>
          <a:bodyPr wrap="square" lIns="0" tIns="45720" rIns="0" bIns="45720" rtlCol="0" anchor="t">
            <a:spAutoFit/>
          </a:bodyPr>
          <a:lstStyle/>
          <a:p>
            <a:r>
              <a:rPr lang="en-US" sz="1200" dirty="0"/>
              <a:t>Customer Engagement</a:t>
            </a:r>
            <a:endParaRPr lang="en-US" dirty="0"/>
          </a:p>
        </p:txBody>
      </p:sp>
      <p:sp>
        <p:nvSpPr>
          <p:cNvPr id="107" name="TextBox 106">
            <a:extLst>
              <a:ext uri="{FF2B5EF4-FFF2-40B4-BE49-F238E27FC236}">
                <a16:creationId xmlns:a16="http://schemas.microsoft.com/office/drawing/2014/main" id="{7647099B-F1BC-799B-28FA-FEECEA8DEB73}"/>
              </a:ext>
            </a:extLst>
          </p:cNvPr>
          <p:cNvSpPr txBox="1"/>
          <p:nvPr/>
        </p:nvSpPr>
        <p:spPr>
          <a:xfrm>
            <a:off x="3960975" y="2381473"/>
            <a:ext cx="914095" cy="461665"/>
          </a:xfrm>
          <a:prstGeom prst="rect">
            <a:avLst/>
          </a:prstGeom>
          <a:noFill/>
        </p:spPr>
        <p:txBody>
          <a:bodyPr wrap="square" lIns="0" tIns="45720" rIns="0" bIns="45720" rtlCol="0" anchor="t">
            <a:spAutoFit/>
          </a:bodyPr>
          <a:lstStyle/>
          <a:p>
            <a:pPr algn="r"/>
            <a:r>
              <a:rPr lang="en-US" sz="1200" dirty="0"/>
              <a:t>Packaging Optimization</a:t>
            </a:r>
            <a:endParaRPr lang="en-US" dirty="0"/>
          </a:p>
        </p:txBody>
      </p:sp>
      <p:sp>
        <p:nvSpPr>
          <p:cNvPr id="108" name="TextBox 107">
            <a:extLst>
              <a:ext uri="{FF2B5EF4-FFF2-40B4-BE49-F238E27FC236}">
                <a16:creationId xmlns:a16="http://schemas.microsoft.com/office/drawing/2014/main" id="{37561035-B55D-C833-F6BF-1E7BE46CDC07}"/>
              </a:ext>
            </a:extLst>
          </p:cNvPr>
          <p:cNvSpPr txBox="1"/>
          <p:nvPr/>
        </p:nvSpPr>
        <p:spPr>
          <a:xfrm>
            <a:off x="3974172" y="2770308"/>
            <a:ext cx="914095" cy="461665"/>
          </a:xfrm>
          <a:prstGeom prst="rect">
            <a:avLst/>
          </a:prstGeom>
          <a:noFill/>
        </p:spPr>
        <p:txBody>
          <a:bodyPr wrap="square" lIns="0" tIns="45720" rIns="0" bIns="45720" rtlCol="0" anchor="t">
            <a:spAutoFit/>
          </a:bodyPr>
          <a:lstStyle/>
          <a:p>
            <a:pPr algn="r"/>
            <a:r>
              <a:rPr lang="en-US" sz="1200" dirty="0"/>
              <a:t>Fraud Detection</a:t>
            </a:r>
            <a:endParaRPr lang="en-US" dirty="0"/>
          </a:p>
        </p:txBody>
      </p:sp>
      <p:sp>
        <p:nvSpPr>
          <p:cNvPr id="109" name="TextBox 108">
            <a:extLst>
              <a:ext uri="{FF2B5EF4-FFF2-40B4-BE49-F238E27FC236}">
                <a16:creationId xmlns:a16="http://schemas.microsoft.com/office/drawing/2014/main" id="{A9A20A7F-44D9-E791-702D-1A7C8EADF0FF}"/>
              </a:ext>
            </a:extLst>
          </p:cNvPr>
          <p:cNvSpPr txBox="1"/>
          <p:nvPr/>
        </p:nvSpPr>
        <p:spPr>
          <a:xfrm>
            <a:off x="457200" y="5983089"/>
            <a:ext cx="3493159" cy="276999"/>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spcBef>
                <a:spcPts val="600"/>
              </a:spcBef>
            </a:pPr>
            <a:r>
              <a:rPr lang="en-US" sz="1200" dirty="0">
                <a:cs typeface="Arial"/>
              </a:rPr>
              <a:t>Source: </a:t>
            </a:r>
            <a:r>
              <a:rPr lang="en-US" sz="1200" dirty="0">
                <a:cs typeface="Arial"/>
                <a:hlinkClick r:id="rId3"/>
              </a:rPr>
              <a:t>Use-Case Prism: Generative AI for CSPs</a:t>
            </a:r>
            <a:endParaRPr lang="en-US" sz="1200" dirty="0">
              <a:cs typeface="Arial"/>
            </a:endParaRPr>
          </a:p>
        </p:txBody>
      </p:sp>
    </p:spTree>
    <p:extLst>
      <p:ext uri="{BB962C8B-B14F-4D97-AF65-F5344CB8AC3E}">
        <p14:creationId xmlns:p14="http://schemas.microsoft.com/office/powerpoint/2010/main" val="31497495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FA446-3E0C-FFAD-24DA-FF91E4568B8A}"/>
              </a:ext>
            </a:extLst>
          </p:cNvPr>
          <p:cNvSpPr>
            <a:spLocks noGrp="1"/>
          </p:cNvSpPr>
          <p:nvPr>
            <p:ph type="title"/>
          </p:nvPr>
        </p:nvSpPr>
        <p:spPr/>
        <p:txBody>
          <a:bodyPr/>
          <a:lstStyle/>
          <a:p>
            <a:r>
              <a:rPr lang="en-US" sz="2400" dirty="0"/>
              <a:t>AI Opportunity Radar, Education</a:t>
            </a:r>
          </a:p>
        </p:txBody>
      </p:sp>
      <p:sp>
        <p:nvSpPr>
          <p:cNvPr id="3" name="Oval 2">
            <a:extLst>
              <a:ext uri="{FF2B5EF4-FFF2-40B4-BE49-F238E27FC236}">
                <a16:creationId xmlns:a16="http://schemas.microsoft.com/office/drawing/2014/main" id="{F0EE2683-30EA-6369-2B65-79FB61167476}"/>
              </a:ext>
            </a:extLst>
          </p:cNvPr>
          <p:cNvSpPr/>
          <p:nvPr/>
        </p:nvSpPr>
        <p:spPr>
          <a:xfrm>
            <a:off x="5645460" y="4160235"/>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Oval 3">
            <a:extLst>
              <a:ext uri="{FF2B5EF4-FFF2-40B4-BE49-F238E27FC236}">
                <a16:creationId xmlns:a16="http://schemas.microsoft.com/office/drawing/2014/main" id="{11BBC6FF-1AC5-03AB-5759-554151FC0458}"/>
              </a:ext>
            </a:extLst>
          </p:cNvPr>
          <p:cNvSpPr/>
          <p:nvPr/>
        </p:nvSpPr>
        <p:spPr>
          <a:xfrm>
            <a:off x="7090825" y="1701475"/>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a:extLst>
              <a:ext uri="{FF2B5EF4-FFF2-40B4-BE49-F238E27FC236}">
                <a16:creationId xmlns:a16="http://schemas.microsoft.com/office/drawing/2014/main" id="{4EA03505-14BC-03CB-F1AF-A96EB9C7C713}"/>
              </a:ext>
            </a:extLst>
          </p:cNvPr>
          <p:cNvSpPr txBox="1"/>
          <p:nvPr/>
        </p:nvSpPr>
        <p:spPr>
          <a:xfrm>
            <a:off x="7051003" y="1665033"/>
            <a:ext cx="64" cy="276999"/>
          </a:xfrm>
          <a:prstGeom prst="rect">
            <a:avLst/>
          </a:prstGeom>
          <a:noFill/>
        </p:spPr>
        <p:txBody>
          <a:bodyPr wrap="none" lIns="0" tIns="45720" rIns="0" bIns="45720" rtlCol="0" anchor="t">
            <a:spAutoFit/>
          </a:bodyPr>
          <a:lstStyle/>
          <a:p>
            <a:pPr algn="r">
              <a:spcBef>
                <a:spcPts val="600"/>
              </a:spcBef>
            </a:pPr>
            <a:endParaRPr lang="en-US" sz="1200" dirty="0">
              <a:cs typeface="Arial"/>
            </a:endParaRPr>
          </a:p>
        </p:txBody>
      </p:sp>
      <p:sp>
        <p:nvSpPr>
          <p:cNvPr id="6" name="Oval 5">
            <a:extLst>
              <a:ext uri="{FF2B5EF4-FFF2-40B4-BE49-F238E27FC236}">
                <a16:creationId xmlns:a16="http://schemas.microsoft.com/office/drawing/2014/main" id="{BE1BF277-EE00-821F-789E-6826242EA355}"/>
              </a:ext>
            </a:extLst>
          </p:cNvPr>
          <p:cNvSpPr/>
          <p:nvPr/>
        </p:nvSpPr>
        <p:spPr>
          <a:xfrm>
            <a:off x="5133951" y="2257599"/>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D67F8FC6-A398-FABB-FE04-C3EA511560DB}"/>
              </a:ext>
            </a:extLst>
          </p:cNvPr>
          <p:cNvSpPr/>
          <p:nvPr/>
        </p:nvSpPr>
        <p:spPr>
          <a:xfrm>
            <a:off x="5573326" y="2364447"/>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F139902C-3AC0-F337-D2B2-B4F79C1B91B9}"/>
              </a:ext>
            </a:extLst>
          </p:cNvPr>
          <p:cNvSpPr/>
          <p:nvPr/>
        </p:nvSpPr>
        <p:spPr>
          <a:xfrm>
            <a:off x="6725462" y="3901369"/>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Oval 8">
            <a:extLst>
              <a:ext uri="{FF2B5EF4-FFF2-40B4-BE49-F238E27FC236}">
                <a16:creationId xmlns:a16="http://schemas.microsoft.com/office/drawing/2014/main" id="{F9105BF8-A5A6-1AA4-0904-982A7F262DE1}"/>
              </a:ext>
            </a:extLst>
          </p:cNvPr>
          <p:cNvSpPr/>
          <p:nvPr/>
        </p:nvSpPr>
        <p:spPr>
          <a:xfrm>
            <a:off x="6562817" y="2232239"/>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extBox 9">
            <a:extLst>
              <a:ext uri="{FF2B5EF4-FFF2-40B4-BE49-F238E27FC236}">
                <a16:creationId xmlns:a16="http://schemas.microsoft.com/office/drawing/2014/main" id="{5CBDE8E9-759F-0321-403A-5937AEB2A7C1}"/>
              </a:ext>
            </a:extLst>
          </p:cNvPr>
          <p:cNvSpPr txBox="1"/>
          <p:nvPr/>
        </p:nvSpPr>
        <p:spPr>
          <a:xfrm>
            <a:off x="6777382" y="2197398"/>
            <a:ext cx="1012623" cy="461665"/>
          </a:xfrm>
          <a:prstGeom prst="rect">
            <a:avLst/>
          </a:prstGeom>
          <a:noFill/>
        </p:spPr>
        <p:txBody>
          <a:bodyPr wrap="square" lIns="0" tIns="45720" rIns="0" bIns="45720" rtlCol="0" anchor="t">
            <a:spAutoFit/>
          </a:bodyPr>
          <a:lstStyle/>
          <a:p>
            <a:pPr>
              <a:spcBef>
                <a:spcPts val="600"/>
              </a:spcBef>
            </a:pPr>
            <a:r>
              <a:rPr lang="en-US" sz="1200" dirty="0">
                <a:cs typeface="Arial"/>
              </a:rPr>
              <a:t>Personalized Tutor</a:t>
            </a:r>
          </a:p>
        </p:txBody>
      </p:sp>
      <p:sp>
        <p:nvSpPr>
          <p:cNvPr id="11" name="Oval 10">
            <a:extLst>
              <a:ext uri="{FF2B5EF4-FFF2-40B4-BE49-F238E27FC236}">
                <a16:creationId xmlns:a16="http://schemas.microsoft.com/office/drawing/2014/main" id="{4FF8136B-7A5F-BF6D-B1A2-2224A7958A66}"/>
              </a:ext>
            </a:extLst>
          </p:cNvPr>
          <p:cNvSpPr/>
          <p:nvPr/>
        </p:nvSpPr>
        <p:spPr>
          <a:xfrm>
            <a:off x="5799656" y="3014267"/>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a:extLst>
              <a:ext uri="{FF2B5EF4-FFF2-40B4-BE49-F238E27FC236}">
                <a16:creationId xmlns:a16="http://schemas.microsoft.com/office/drawing/2014/main" id="{552325EB-2000-FAD9-D366-1035CADB4DF4}"/>
              </a:ext>
            </a:extLst>
          </p:cNvPr>
          <p:cNvSpPr/>
          <p:nvPr/>
        </p:nvSpPr>
        <p:spPr>
          <a:xfrm>
            <a:off x="5880443" y="3494217"/>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Oval 12">
            <a:extLst>
              <a:ext uri="{FF2B5EF4-FFF2-40B4-BE49-F238E27FC236}">
                <a16:creationId xmlns:a16="http://schemas.microsoft.com/office/drawing/2014/main" id="{A93A3AB0-9B4A-CFF4-0A7C-D1A881499A7C}"/>
              </a:ext>
            </a:extLst>
          </p:cNvPr>
          <p:cNvSpPr/>
          <p:nvPr/>
        </p:nvSpPr>
        <p:spPr>
          <a:xfrm>
            <a:off x="6247891" y="2614504"/>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59088D02-FBC0-C752-BF9B-0B70019C464E}"/>
              </a:ext>
            </a:extLst>
          </p:cNvPr>
          <p:cNvSpPr txBox="1"/>
          <p:nvPr/>
        </p:nvSpPr>
        <p:spPr>
          <a:xfrm>
            <a:off x="5254346" y="2578061"/>
            <a:ext cx="953787" cy="276999"/>
          </a:xfrm>
          <a:prstGeom prst="rect">
            <a:avLst/>
          </a:prstGeom>
          <a:noFill/>
        </p:spPr>
        <p:txBody>
          <a:bodyPr wrap="none" lIns="0" tIns="45720" rIns="0" bIns="45720" rtlCol="0" anchor="t">
            <a:spAutoFit/>
          </a:bodyPr>
          <a:lstStyle/>
          <a:p>
            <a:pPr algn="r">
              <a:spcBef>
                <a:spcPts val="600"/>
              </a:spcBef>
            </a:pPr>
            <a:r>
              <a:rPr lang="en-US" sz="1200" dirty="0"/>
              <a:t>Career Coach</a:t>
            </a:r>
            <a:endParaRPr lang="en-US" dirty="0"/>
          </a:p>
        </p:txBody>
      </p:sp>
      <p:sp>
        <p:nvSpPr>
          <p:cNvPr id="15" name="Oval 14">
            <a:extLst>
              <a:ext uri="{FF2B5EF4-FFF2-40B4-BE49-F238E27FC236}">
                <a16:creationId xmlns:a16="http://schemas.microsoft.com/office/drawing/2014/main" id="{FDBEAE3A-2000-EE5F-A93D-3CB463CBD03F}"/>
              </a:ext>
            </a:extLst>
          </p:cNvPr>
          <p:cNvSpPr/>
          <p:nvPr/>
        </p:nvSpPr>
        <p:spPr>
          <a:xfrm>
            <a:off x="4837616" y="4489605"/>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Oval 15">
            <a:extLst>
              <a:ext uri="{FF2B5EF4-FFF2-40B4-BE49-F238E27FC236}">
                <a16:creationId xmlns:a16="http://schemas.microsoft.com/office/drawing/2014/main" id="{30DB0F49-632E-701B-CD67-E5A250A74FCE}"/>
              </a:ext>
            </a:extLst>
          </p:cNvPr>
          <p:cNvSpPr/>
          <p:nvPr/>
        </p:nvSpPr>
        <p:spPr>
          <a:xfrm>
            <a:off x="6242760" y="3143106"/>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TextBox 16">
            <a:extLst>
              <a:ext uri="{FF2B5EF4-FFF2-40B4-BE49-F238E27FC236}">
                <a16:creationId xmlns:a16="http://schemas.microsoft.com/office/drawing/2014/main" id="{9F7BA14D-6816-DF48-A370-A72D1046C67B}"/>
              </a:ext>
            </a:extLst>
          </p:cNvPr>
          <p:cNvSpPr txBox="1"/>
          <p:nvPr/>
        </p:nvSpPr>
        <p:spPr>
          <a:xfrm>
            <a:off x="4517220" y="1907039"/>
            <a:ext cx="914095" cy="461665"/>
          </a:xfrm>
          <a:prstGeom prst="rect">
            <a:avLst/>
          </a:prstGeom>
          <a:noFill/>
        </p:spPr>
        <p:txBody>
          <a:bodyPr wrap="square" lIns="0" tIns="45720" rIns="0" bIns="45720" rtlCol="0" anchor="t">
            <a:spAutoFit/>
          </a:bodyPr>
          <a:lstStyle/>
          <a:p>
            <a:r>
              <a:rPr lang="en-US" sz="1200" dirty="0"/>
              <a:t>Lifelong Learning</a:t>
            </a:r>
            <a:endParaRPr lang="en-US" dirty="0"/>
          </a:p>
        </p:txBody>
      </p:sp>
      <p:sp>
        <p:nvSpPr>
          <p:cNvPr id="18" name="TextBox 17">
            <a:extLst>
              <a:ext uri="{FF2B5EF4-FFF2-40B4-BE49-F238E27FC236}">
                <a16:creationId xmlns:a16="http://schemas.microsoft.com/office/drawing/2014/main" id="{80B7ECBA-2843-FBD5-305E-05A27A224F78}"/>
              </a:ext>
            </a:extLst>
          </p:cNvPr>
          <p:cNvSpPr txBox="1"/>
          <p:nvPr/>
        </p:nvSpPr>
        <p:spPr>
          <a:xfrm>
            <a:off x="6176730" y="1528690"/>
            <a:ext cx="914095" cy="646331"/>
          </a:xfrm>
          <a:prstGeom prst="rect">
            <a:avLst/>
          </a:prstGeom>
          <a:noFill/>
        </p:spPr>
        <p:txBody>
          <a:bodyPr wrap="square" lIns="0" tIns="45720" rIns="0" bIns="45720" rtlCol="0" anchor="t">
            <a:spAutoFit/>
          </a:bodyPr>
          <a:lstStyle/>
          <a:p>
            <a:pPr algn="r"/>
            <a:r>
              <a:rPr lang="en-US" sz="1200" dirty="0"/>
              <a:t>Robotic Teaching Partner</a:t>
            </a:r>
            <a:endParaRPr lang="en-US" dirty="0"/>
          </a:p>
        </p:txBody>
      </p:sp>
      <p:sp>
        <p:nvSpPr>
          <p:cNvPr id="20" name="TextBox 19">
            <a:extLst>
              <a:ext uri="{FF2B5EF4-FFF2-40B4-BE49-F238E27FC236}">
                <a16:creationId xmlns:a16="http://schemas.microsoft.com/office/drawing/2014/main" id="{EDEAE5B7-7A6C-97CC-E7DB-DA803AA90400}"/>
              </a:ext>
            </a:extLst>
          </p:cNvPr>
          <p:cNvSpPr txBox="1"/>
          <p:nvPr/>
        </p:nvSpPr>
        <p:spPr>
          <a:xfrm>
            <a:off x="5331121" y="1367801"/>
            <a:ext cx="876360" cy="830997"/>
          </a:xfrm>
          <a:prstGeom prst="rect">
            <a:avLst/>
          </a:prstGeom>
          <a:noFill/>
        </p:spPr>
        <p:txBody>
          <a:bodyPr wrap="square" lIns="0" tIns="45720" rIns="0" bIns="45720" rtlCol="0" anchor="t">
            <a:spAutoFit/>
          </a:bodyPr>
          <a:lstStyle/>
          <a:p>
            <a:r>
              <a:rPr lang="en-US" sz="1200" dirty="0"/>
              <a:t>Student Engagement and Persistence</a:t>
            </a:r>
          </a:p>
        </p:txBody>
      </p:sp>
      <p:cxnSp>
        <p:nvCxnSpPr>
          <p:cNvPr id="21" name="Straight Connector 20">
            <a:extLst>
              <a:ext uri="{FF2B5EF4-FFF2-40B4-BE49-F238E27FC236}">
                <a16:creationId xmlns:a16="http://schemas.microsoft.com/office/drawing/2014/main" id="{C241E31A-E4A2-98D5-B55E-D71FCE651465}"/>
              </a:ext>
            </a:extLst>
          </p:cNvPr>
          <p:cNvCxnSpPr>
            <a:cxnSpLocks/>
          </p:cNvCxnSpPr>
          <p:nvPr/>
        </p:nvCxnSpPr>
        <p:spPr>
          <a:xfrm flipH="1">
            <a:off x="5694013" y="2184337"/>
            <a:ext cx="31784" cy="224169"/>
          </a:xfrm>
          <a:prstGeom prst="line">
            <a:avLst/>
          </a:prstGeom>
          <a:noFill/>
          <a:ln w="12700" cap="flat" cmpd="sng">
            <a:solidFill>
              <a:srgbClr val="6F7878"/>
            </a:solidFill>
            <a:prstDash val="solid"/>
            <a:round/>
            <a:headEnd type="none" w="lg" len="med"/>
            <a:tailEnd type="none" w="lg" len="med"/>
          </a:ln>
        </p:spPr>
      </p:cxnSp>
      <p:sp>
        <p:nvSpPr>
          <p:cNvPr id="22" name="TextBox 21">
            <a:extLst>
              <a:ext uri="{FF2B5EF4-FFF2-40B4-BE49-F238E27FC236}">
                <a16:creationId xmlns:a16="http://schemas.microsoft.com/office/drawing/2014/main" id="{D88D292A-33A0-7C72-6884-9BF152B6D5F5}"/>
              </a:ext>
            </a:extLst>
          </p:cNvPr>
          <p:cNvSpPr txBox="1"/>
          <p:nvPr/>
        </p:nvSpPr>
        <p:spPr>
          <a:xfrm>
            <a:off x="4550163" y="2990348"/>
            <a:ext cx="1255681" cy="461665"/>
          </a:xfrm>
          <a:prstGeom prst="rect">
            <a:avLst/>
          </a:prstGeom>
          <a:noFill/>
        </p:spPr>
        <p:txBody>
          <a:bodyPr wrap="square" lIns="0" tIns="45720" rIns="0" bIns="45720" rtlCol="0" anchor="t">
            <a:spAutoFit/>
          </a:bodyPr>
          <a:lstStyle/>
          <a:p>
            <a:r>
              <a:rPr lang="en-US" sz="1200" dirty="0"/>
              <a:t>Student Decision-Making Simulation</a:t>
            </a:r>
          </a:p>
        </p:txBody>
      </p:sp>
      <p:sp>
        <p:nvSpPr>
          <p:cNvPr id="23" name="TextBox 22">
            <a:extLst>
              <a:ext uri="{FF2B5EF4-FFF2-40B4-BE49-F238E27FC236}">
                <a16:creationId xmlns:a16="http://schemas.microsoft.com/office/drawing/2014/main" id="{81F675A3-DCFE-57CF-F4F5-AC4533268049}"/>
              </a:ext>
            </a:extLst>
          </p:cNvPr>
          <p:cNvSpPr txBox="1"/>
          <p:nvPr/>
        </p:nvSpPr>
        <p:spPr>
          <a:xfrm>
            <a:off x="5226555" y="3436552"/>
            <a:ext cx="914095" cy="646331"/>
          </a:xfrm>
          <a:prstGeom prst="rect">
            <a:avLst/>
          </a:prstGeom>
          <a:noFill/>
        </p:spPr>
        <p:txBody>
          <a:bodyPr wrap="square" lIns="0" tIns="45720" rIns="0" bIns="45720" rtlCol="0" anchor="t">
            <a:spAutoFit/>
          </a:bodyPr>
          <a:lstStyle/>
          <a:p>
            <a:r>
              <a:rPr lang="en-US" sz="1200" dirty="0"/>
              <a:t>Personal Productivity in Education</a:t>
            </a:r>
          </a:p>
        </p:txBody>
      </p:sp>
      <p:sp>
        <p:nvSpPr>
          <p:cNvPr id="24" name="TextBox 23">
            <a:extLst>
              <a:ext uri="{FF2B5EF4-FFF2-40B4-BE49-F238E27FC236}">
                <a16:creationId xmlns:a16="http://schemas.microsoft.com/office/drawing/2014/main" id="{321EC358-47F5-40B3-F647-622FFD45A9A4}"/>
              </a:ext>
            </a:extLst>
          </p:cNvPr>
          <p:cNvSpPr txBox="1"/>
          <p:nvPr/>
        </p:nvSpPr>
        <p:spPr>
          <a:xfrm>
            <a:off x="5799656" y="4265830"/>
            <a:ext cx="914095" cy="646331"/>
          </a:xfrm>
          <a:prstGeom prst="rect">
            <a:avLst/>
          </a:prstGeom>
          <a:noFill/>
        </p:spPr>
        <p:txBody>
          <a:bodyPr wrap="square" lIns="0" tIns="45720" rIns="0" bIns="45720" rtlCol="0" anchor="t">
            <a:spAutoFit/>
          </a:bodyPr>
          <a:lstStyle/>
          <a:p>
            <a:r>
              <a:rPr lang="en-US" sz="1200" dirty="0"/>
              <a:t>Curriculum Content Generation</a:t>
            </a:r>
          </a:p>
        </p:txBody>
      </p:sp>
      <p:sp>
        <p:nvSpPr>
          <p:cNvPr id="25" name="TextBox 24">
            <a:extLst>
              <a:ext uri="{FF2B5EF4-FFF2-40B4-BE49-F238E27FC236}">
                <a16:creationId xmlns:a16="http://schemas.microsoft.com/office/drawing/2014/main" id="{0DE0F09F-2D34-415B-752B-486305D1E429}"/>
              </a:ext>
            </a:extLst>
          </p:cNvPr>
          <p:cNvSpPr txBox="1"/>
          <p:nvPr/>
        </p:nvSpPr>
        <p:spPr>
          <a:xfrm>
            <a:off x="4913086" y="4688804"/>
            <a:ext cx="914095" cy="646331"/>
          </a:xfrm>
          <a:prstGeom prst="rect">
            <a:avLst/>
          </a:prstGeom>
          <a:noFill/>
        </p:spPr>
        <p:txBody>
          <a:bodyPr wrap="square" lIns="0" tIns="45720" rIns="0" bIns="45720" rtlCol="0" anchor="t">
            <a:spAutoFit/>
          </a:bodyPr>
          <a:lstStyle/>
          <a:p>
            <a:r>
              <a:rPr lang="en-US" sz="1200" dirty="0"/>
              <a:t>Student Grading and Feedback</a:t>
            </a:r>
          </a:p>
        </p:txBody>
      </p:sp>
      <p:sp>
        <p:nvSpPr>
          <p:cNvPr id="26" name="TextBox 25">
            <a:extLst>
              <a:ext uri="{FF2B5EF4-FFF2-40B4-BE49-F238E27FC236}">
                <a16:creationId xmlns:a16="http://schemas.microsoft.com/office/drawing/2014/main" id="{5DEE7F97-3CA4-C7D8-07F4-9DE74BA21D4B}"/>
              </a:ext>
            </a:extLst>
          </p:cNvPr>
          <p:cNvSpPr txBox="1"/>
          <p:nvPr/>
        </p:nvSpPr>
        <p:spPr>
          <a:xfrm>
            <a:off x="7006939" y="3759717"/>
            <a:ext cx="914095" cy="461665"/>
          </a:xfrm>
          <a:prstGeom prst="rect">
            <a:avLst/>
          </a:prstGeom>
          <a:noFill/>
        </p:spPr>
        <p:txBody>
          <a:bodyPr wrap="square" lIns="0" tIns="45720" rIns="0" bIns="45720" rtlCol="0" anchor="t">
            <a:spAutoFit/>
          </a:bodyPr>
          <a:lstStyle/>
          <a:p>
            <a:r>
              <a:rPr lang="en-US" sz="1200" dirty="0"/>
              <a:t>Research Assistant</a:t>
            </a:r>
          </a:p>
        </p:txBody>
      </p:sp>
      <p:sp>
        <p:nvSpPr>
          <p:cNvPr id="27" name="TextBox 26">
            <a:extLst>
              <a:ext uri="{FF2B5EF4-FFF2-40B4-BE49-F238E27FC236}">
                <a16:creationId xmlns:a16="http://schemas.microsoft.com/office/drawing/2014/main" id="{E92C4902-AEC8-E9DA-8128-BC07A1E9687D}"/>
              </a:ext>
            </a:extLst>
          </p:cNvPr>
          <p:cNvSpPr txBox="1"/>
          <p:nvPr/>
        </p:nvSpPr>
        <p:spPr>
          <a:xfrm>
            <a:off x="6446674" y="2836442"/>
            <a:ext cx="1176853" cy="646331"/>
          </a:xfrm>
          <a:prstGeom prst="rect">
            <a:avLst/>
          </a:prstGeom>
          <a:noFill/>
        </p:spPr>
        <p:txBody>
          <a:bodyPr wrap="square" lIns="0" tIns="45720" rIns="0" bIns="45720" rtlCol="0" anchor="t">
            <a:spAutoFit/>
          </a:bodyPr>
          <a:lstStyle/>
          <a:p>
            <a:r>
              <a:rPr lang="en-US" sz="1200" dirty="0"/>
              <a:t>Teaching Content Personalization</a:t>
            </a:r>
          </a:p>
        </p:txBody>
      </p:sp>
      <p:sp>
        <p:nvSpPr>
          <p:cNvPr id="28" name="TextBox 27">
            <a:extLst>
              <a:ext uri="{FF2B5EF4-FFF2-40B4-BE49-F238E27FC236}">
                <a16:creationId xmlns:a16="http://schemas.microsoft.com/office/drawing/2014/main" id="{7F2B582C-D747-C335-4D53-DE2384E4FB60}"/>
              </a:ext>
            </a:extLst>
          </p:cNvPr>
          <p:cNvSpPr txBox="1"/>
          <p:nvPr/>
        </p:nvSpPr>
        <p:spPr>
          <a:xfrm>
            <a:off x="460962" y="5736423"/>
            <a:ext cx="2943811" cy="461665"/>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dirty="0">
                <a:cs typeface="Arial"/>
              </a:rPr>
              <a:t>Source: </a:t>
            </a:r>
            <a:r>
              <a:rPr lang="en-US" sz="1200" dirty="0">
                <a:cs typeface="Arial"/>
                <a:hlinkClick r:id="rId3"/>
              </a:rPr>
              <a:t>Use-Case Prism: Generative </a:t>
            </a:r>
            <a:r>
              <a:rPr lang="en-US" sz="1200" dirty="0">
                <a:ea typeface="+mn-lt"/>
                <a:cs typeface="+mn-lt"/>
                <a:hlinkClick r:id="rId3"/>
              </a:rPr>
              <a:t>AI </a:t>
            </a:r>
            <a:r>
              <a:rPr lang="en-US" sz="1200" dirty="0">
                <a:cs typeface="Arial"/>
                <a:hlinkClick r:id="rId3"/>
              </a:rPr>
              <a:t>for Education</a:t>
            </a:r>
            <a:endParaRPr lang="en-US" dirty="0">
              <a:cs typeface="Arial"/>
            </a:endParaRPr>
          </a:p>
        </p:txBody>
      </p:sp>
    </p:spTree>
    <p:extLst>
      <p:ext uri="{BB962C8B-B14F-4D97-AF65-F5344CB8AC3E}">
        <p14:creationId xmlns:p14="http://schemas.microsoft.com/office/powerpoint/2010/main" val="2535665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9BE2-DE59-D19B-A460-3F4792B6DA39}"/>
              </a:ext>
            </a:extLst>
          </p:cNvPr>
          <p:cNvSpPr>
            <a:spLocks noGrp="1"/>
          </p:cNvSpPr>
          <p:nvPr>
            <p:ph type="title"/>
          </p:nvPr>
        </p:nvSpPr>
        <p:spPr/>
        <p:txBody>
          <a:bodyPr/>
          <a:lstStyle/>
          <a:p>
            <a:r>
              <a:rPr lang="en-US" sz="2400" dirty="0"/>
              <a:t>AI Opportunity Radar, Energy and Utilities</a:t>
            </a:r>
          </a:p>
        </p:txBody>
      </p:sp>
      <p:sp>
        <p:nvSpPr>
          <p:cNvPr id="3" name="Oval 2">
            <a:extLst>
              <a:ext uri="{FF2B5EF4-FFF2-40B4-BE49-F238E27FC236}">
                <a16:creationId xmlns:a16="http://schemas.microsoft.com/office/drawing/2014/main" id="{275134D5-87F8-2612-75FF-8225F8833A90}"/>
              </a:ext>
            </a:extLst>
          </p:cNvPr>
          <p:cNvSpPr/>
          <p:nvPr/>
        </p:nvSpPr>
        <p:spPr>
          <a:xfrm>
            <a:off x="5628047" y="3726629"/>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Oval 3">
            <a:extLst>
              <a:ext uri="{FF2B5EF4-FFF2-40B4-BE49-F238E27FC236}">
                <a16:creationId xmlns:a16="http://schemas.microsoft.com/office/drawing/2014/main" id="{273AADFD-C2EB-5CFA-B714-5131D0E4EF67}"/>
              </a:ext>
            </a:extLst>
          </p:cNvPr>
          <p:cNvSpPr/>
          <p:nvPr/>
        </p:nvSpPr>
        <p:spPr>
          <a:xfrm>
            <a:off x="5845649" y="2807766"/>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Oval 4">
            <a:extLst>
              <a:ext uri="{FF2B5EF4-FFF2-40B4-BE49-F238E27FC236}">
                <a16:creationId xmlns:a16="http://schemas.microsoft.com/office/drawing/2014/main" id="{9428F4EB-8E0F-A26D-6D93-95C5D4ACEC1E}"/>
              </a:ext>
            </a:extLst>
          </p:cNvPr>
          <p:cNvSpPr/>
          <p:nvPr/>
        </p:nvSpPr>
        <p:spPr>
          <a:xfrm>
            <a:off x="5846170" y="3600136"/>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CF93AE64-FF99-0658-EB9E-3889B45FFE21}"/>
              </a:ext>
            </a:extLst>
          </p:cNvPr>
          <p:cNvSpPr txBox="1"/>
          <p:nvPr/>
        </p:nvSpPr>
        <p:spPr>
          <a:xfrm>
            <a:off x="4092103" y="3524668"/>
            <a:ext cx="1476366" cy="276999"/>
          </a:xfrm>
          <a:prstGeom prst="rect">
            <a:avLst/>
          </a:prstGeom>
          <a:noFill/>
        </p:spPr>
        <p:txBody>
          <a:bodyPr wrap="none" lIns="0" tIns="45720" rIns="0" bIns="45720" rtlCol="0" anchor="t">
            <a:spAutoFit/>
          </a:bodyPr>
          <a:lstStyle/>
          <a:p>
            <a:pPr algn="r">
              <a:spcBef>
                <a:spcPts val="600"/>
              </a:spcBef>
            </a:pPr>
            <a:r>
              <a:rPr lang="en-US" sz="1200" dirty="0">
                <a:cs typeface="Arial"/>
              </a:rPr>
              <a:t>Forecast Utility Loads</a:t>
            </a:r>
            <a:endParaRPr lang="en-US" dirty="0"/>
          </a:p>
        </p:txBody>
      </p:sp>
      <p:sp>
        <p:nvSpPr>
          <p:cNvPr id="7" name="Oval 6">
            <a:extLst>
              <a:ext uri="{FF2B5EF4-FFF2-40B4-BE49-F238E27FC236}">
                <a16:creationId xmlns:a16="http://schemas.microsoft.com/office/drawing/2014/main" id="{9659FB73-155E-9668-29B9-6310C5F96C99}"/>
              </a:ext>
            </a:extLst>
          </p:cNvPr>
          <p:cNvSpPr/>
          <p:nvPr/>
        </p:nvSpPr>
        <p:spPr>
          <a:xfrm>
            <a:off x="6175964" y="3391969"/>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4F82279D-41D9-8820-6FC9-8FBDEB8046A7}"/>
              </a:ext>
            </a:extLst>
          </p:cNvPr>
          <p:cNvSpPr/>
          <p:nvPr/>
        </p:nvSpPr>
        <p:spPr>
          <a:xfrm>
            <a:off x="6299618" y="380170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36FE643E-119D-6784-1909-C3F375142D36}"/>
              </a:ext>
            </a:extLst>
          </p:cNvPr>
          <p:cNvSpPr txBox="1"/>
          <p:nvPr/>
        </p:nvSpPr>
        <p:spPr>
          <a:xfrm>
            <a:off x="6813800" y="4067818"/>
            <a:ext cx="1149354" cy="276999"/>
          </a:xfrm>
          <a:prstGeom prst="rect">
            <a:avLst/>
          </a:prstGeom>
          <a:noFill/>
        </p:spPr>
        <p:txBody>
          <a:bodyPr wrap="none" lIns="0" tIns="45720" rIns="0" bIns="45720" rtlCol="0" anchor="t">
            <a:spAutoFit/>
          </a:bodyPr>
          <a:lstStyle/>
          <a:p>
            <a:pPr algn="r">
              <a:spcBef>
                <a:spcPts val="600"/>
              </a:spcBef>
            </a:pPr>
            <a:r>
              <a:rPr lang="en-US" sz="1200" dirty="0"/>
              <a:t>Grid Engineering</a:t>
            </a:r>
            <a:endParaRPr lang="en-US" dirty="0"/>
          </a:p>
        </p:txBody>
      </p:sp>
      <p:sp>
        <p:nvSpPr>
          <p:cNvPr id="10" name="Oval 9">
            <a:extLst>
              <a:ext uri="{FF2B5EF4-FFF2-40B4-BE49-F238E27FC236}">
                <a16:creationId xmlns:a16="http://schemas.microsoft.com/office/drawing/2014/main" id="{E1948EF2-459A-E671-2F91-141F1FF81EA8}"/>
              </a:ext>
            </a:extLst>
          </p:cNvPr>
          <p:cNvSpPr/>
          <p:nvPr/>
        </p:nvSpPr>
        <p:spPr>
          <a:xfrm>
            <a:off x="5860243" y="384885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Oval 10">
            <a:extLst>
              <a:ext uri="{FF2B5EF4-FFF2-40B4-BE49-F238E27FC236}">
                <a16:creationId xmlns:a16="http://schemas.microsoft.com/office/drawing/2014/main" id="{8F512A84-891F-0591-C674-43BDEB4A2067}"/>
              </a:ext>
            </a:extLst>
          </p:cNvPr>
          <p:cNvSpPr/>
          <p:nvPr/>
        </p:nvSpPr>
        <p:spPr>
          <a:xfrm>
            <a:off x="6881285" y="360912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extBox 11">
            <a:extLst>
              <a:ext uri="{FF2B5EF4-FFF2-40B4-BE49-F238E27FC236}">
                <a16:creationId xmlns:a16="http://schemas.microsoft.com/office/drawing/2014/main" id="{552F6C7C-32BA-90EE-902B-C829C4B56118}"/>
              </a:ext>
            </a:extLst>
          </p:cNvPr>
          <p:cNvSpPr txBox="1"/>
          <p:nvPr/>
        </p:nvSpPr>
        <p:spPr>
          <a:xfrm>
            <a:off x="7145982" y="3611898"/>
            <a:ext cx="1106768" cy="461665"/>
          </a:xfrm>
          <a:prstGeom prst="rect">
            <a:avLst/>
          </a:prstGeom>
          <a:noFill/>
        </p:spPr>
        <p:txBody>
          <a:bodyPr wrap="square" lIns="0" tIns="45720" rIns="0" bIns="45720" rtlCol="0" anchor="t">
            <a:spAutoFit/>
          </a:bodyPr>
          <a:lstStyle/>
          <a:p>
            <a:pPr>
              <a:spcBef>
                <a:spcPts val="600"/>
              </a:spcBef>
            </a:pPr>
            <a:r>
              <a:rPr lang="en-US" sz="1200" dirty="0"/>
              <a:t>Augment Seismic Data</a:t>
            </a:r>
            <a:endParaRPr lang="en-US" dirty="0"/>
          </a:p>
        </p:txBody>
      </p:sp>
      <p:sp>
        <p:nvSpPr>
          <p:cNvPr id="13" name="Oval 12">
            <a:extLst>
              <a:ext uri="{FF2B5EF4-FFF2-40B4-BE49-F238E27FC236}">
                <a16:creationId xmlns:a16="http://schemas.microsoft.com/office/drawing/2014/main" id="{343375F6-803C-99F4-AB1E-6184835CEFE3}"/>
              </a:ext>
            </a:extLst>
          </p:cNvPr>
          <p:cNvSpPr/>
          <p:nvPr/>
        </p:nvSpPr>
        <p:spPr>
          <a:xfrm>
            <a:off x="6261443" y="3500119"/>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ED7EDD30-0078-6266-FEC1-7F81A2BF05F6}"/>
              </a:ext>
            </a:extLst>
          </p:cNvPr>
          <p:cNvSpPr txBox="1"/>
          <p:nvPr/>
        </p:nvSpPr>
        <p:spPr>
          <a:xfrm>
            <a:off x="6741613" y="3020275"/>
            <a:ext cx="1561325" cy="461665"/>
          </a:xfrm>
          <a:prstGeom prst="rect">
            <a:avLst/>
          </a:prstGeom>
          <a:noFill/>
        </p:spPr>
        <p:txBody>
          <a:bodyPr wrap="square" lIns="0" tIns="45720" rIns="0" bIns="45720" rtlCol="0" anchor="t">
            <a:spAutoFit/>
          </a:bodyPr>
          <a:lstStyle/>
          <a:p>
            <a:pPr>
              <a:spcBef>
                <a:spcPts val="600"/>
              </a:spcBef>
            </a:pPr>
            <a:r>
              <a:rPr lang="en-US" sz="1200" dirty="0">
                <a:cs typeface="Arial"/>
              </a:rPr>
              <a:t>Emergency Planning and Response</a:t>
            </a:r>
          </a:p>
        </p:txBody>
      </p:sp>
      <p:sp>
        <p:nvSpPr>
          <p:cNvPr id="15" name="Oval 14">
            <a:extLst>
              <a:ext uri="{FF2B5EF4-FFF2-40B4-BE49-F238E27FC236}">
                <a16:creationId xmlns:a16="http://schemas.microsoft.com/office/drawing/2014/main" id="{ED35F1B9-C22B-7E1B-77DA-923E30EDDDD1}"/>
              </a:ext>
            </a:extLst>
          </p:cNvPr>
          <p:cNvSpPr/>
          <p:nvPr/>
        </p:nvSpPr>
        <p:spPr>
          <a:xfrm>
            <a:off x="5559507" y="3148909"/>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TextBox 15">
            <a:extLst>
              <a:ext uri="{FF2B5EF4-FFF2-40B4-BE49-F238E27FC236}">
                <a16:creationId xmlns:a16="http://schemas.microsoft.com/office/drawing/2014/main" id="{8A3F5DD1-625B-D05A-07A0-4158E194F3A0}"/>
              </a:ext>
            </a:extLst>
          </p:cNvPr>
          <p:cNvSpPr txBox="1"/>
          <p:nvPr/>
        </p:nvSpPr>
        <p:spPr>
          <a:xfrm>
            <a:off x="3785251" y="2894794"/>
            <a:ext cx="1620636" cy="276999"/>
          </a:xfrm>
          <a:prstGeom prst="rect">
            <a:avLst/>
          </a:prstGeom>
          <a:noFill/>
        </p:spPr>
        <p:txBody>
          <a:bodyPr wrap="none" lIns="0" tIns="45720" rIns="0" bIns="45720" rtlCol="0" anchor="t">
            <a:spAutoFit/>
          </a:bodyPr>
          <a:lstStyle/>
          <a:p>
            <a:pPr algn="r">
              <a:spcBef>
                <a:spcPts val="600"/>
              </a:spcBef>
            </a:pPr>
            <a:r>
              <a:rPr lang="en-US" sz="1200" dirty="0"/>
              <a:t>Generate Project Media</a:t>
            </a:r>
            <a:endParaRPr lang="en-US" dirty="0"/>
          </a:p>
        </p:txBody>
      </p:sp>
      <p:sp>
        <p:nvSpPr>
          <p:cNvPr id="17" name="Oval 16">
            <a:extLst>
              <a:ext uri="{FF2B5EF4-FFF2-40B4-BE49-F238E27FC236}">
                <a16:creationId xmlns:a16="http://schemas.microsoft.com/office/drawing/2014/main" id="{8FBFE5E4-4D87-EF22-FFD6-DED1525858D0}"/>
              </a:ext>
            </a:extLst>
          </p:cNvPr>
          <p:cNvSpPr/>
          <p:nvPr/>
        </p:nvSpPr>
        <p:spPr>
          <a:xfrm>
            <a:off x="5896261" y="238197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Oval 17">
            <a:extLst>
              <a:ext uri="{FF2B5EF4-FFF2-40B4-BE49-F238E27FC236}">
                <a16:creationId xmlns:a16="http://schemas.microsoft.com/office/drawing/2014/main" id="{C00289EB-8737-D9AE-B1A5-315EE884502F}"/>
              </a:ext>
            </a:extLst>
          </p:cNvPr>
          <p:cNvSpPr/>
          <p:nvPr/>
        </p:nvSpPr>
        <p:spPr>
          <a:xfrm>
            <a:off x="5570899" y="445059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TextBox 18">
            <a:extLst>
              <a:ext uri="{FF2B5EF4-FFF2-40B4-BE49-F238E27FC236}">
                <a16:creationId xmlns:a16="http://schemas.microsoft.com/office/drawing/2014/main" id="{BB41A769-D459-4742-811C-A852E29160F4}"/>
              </a:ext>
            </a:extLst>
          </p:cNvPr>
          <p:cNvSpPr txBox="1"/>
          <p:nvPr/>
        </p:nvSpPr>
        <p:spPr>
          <a:xfrm>
            <a:off x="4701537" y="4705087"/>
            <a:ext cx="994446" cy="461665"/>
          </a:xfrm>
          <a:prstGeom prst="rect">
            <a:avLst/>
          </a:prstGeom>
          <a:noFill/>
        </p:spPr>
        <p:txBody>
          <a:bodyPr wrap="square" lIns="0" tIns="45720" rIns="0" bIns="45720" rtlCol="0" anchor="t">
            <a:spAutoFit/>
          </a:bodyPr>
          <a:lstStyle/>
          <a:p>
            <a:pPr algn="r">
              <a:spcBef>
                <a:spcPts val="600"/>
              </a:spcBef>
            </a:pPr>
            <a:r>
              <a:rPr lang="en-US" sz="1200" dirty="0">
                <a:cs typeface="Arial"/>
              </a:rPr>
              <a:t>Grid Orchestration</a:t>
            </a:r>
            <a:endParaRPr lang="en-US" dirty="0"/>
          </a:p>
        </p:txBody>
      </p:sp>
      <p:sp>
        <p:nvSpPr>
          <p:cNvPr id="20" name="Oval 19">
            <a:extLst>
              <a:ext uri="{FF2B5EF4-FFF2-40B4-BE49-F238E27FC236}">
                <a16:creationId xmlns:a16="http://schemas.microsoft.com/office/drawing/2014/main" id="{2EEF7273-0563-13E6-F7E1-BB48B17525E9}"/>
              </a:ext>
            </a:extLst>
          </p:cNvPr>
          <p:cNvSpPr/>
          <p:nvPr/>
        </p:nvSpPr>
        <p:spPr>
          <a:xfrm>
            <a:off x="5778102" y="345962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id="{54113FD8-5D04-113A-DB29-BD14DFBC9C35}"/>
              </a:ext>
            </a:extLst>
          </p:cNvPr>
          <p:cNvSpPr txBox="1"/>
          <p:nvPr/>
        </p:nvSpPr>
        <p:spPr>
          <a:xfrm>
            <a:off x="3542432" y="3148909"/>
            <a:ext cx="1837105" cy="461665"/>
          </a:xfrm>
          <a:prstGeom prst="rect">
            <a:avLst/>
          </a:prstGeom>
          <a:noFill/>
        </p:spPr>
        <p:txBody>
          <a:bodyPr wrap="square" lIns="0" tIns="45720" rIns="0" bIns="45720" rtlCol="0" anchor="t">
            <a:spAutoFit/>
          </a:bodyPr>
          <a:lstStyle/>
          <a:p>
            <a:pPr algn="r">
              <a:spcBef>
                <a:spcPts val="600"/>
              </a:spcBef>
            </a:pPr>
            <a:r>
              <a:rPr lang="en-US" sz="1200" dirty="0"/>
              <a:t>Wider Operational Transparency</a:t>
            </a:r>
            <a:endParaRPr lang="en-US" dirty="0"/>
          </a:p>
        </p:txBody>
      </p:sp>
      <p:sp>
        <p:nvSpPr>
          <p:cNvPr id="22" name="Oval 21">
            <a:extLst>
              <a:ext uri="{FF2B5EF4-FFF2-40B4-BE49-F238E27FC236}">
                <a16:creationId xmlns:a16="http://schemas.microsoft.com/office/drawing/2014/main" id="{BA0162FA-9DFC-37D8-44C0-EF408D7CBFBD}"/>
              </a:ext>
            </a:extLst>
          </p:cNvPr>
          <p:cNvSpPr/>
          <p:nvPr/>
        </p:nvSpPr>
        <p:spPr>
          <a:xfrm>
            <a:off x="6176479" y="4012297"/>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TextBox 22">
            <a:extLst>
              <a:ext uri="{FF2B5EF4-FFF2-40B4-BE49-F238E27FC236}">
                <a16:creationId xmlns:a16="http://schemas.microsoft.com/office/drawing/2014/main" id="{A64BD2A0-312E-5E1F-B4CC-31FDD506EB62}"/>
              </a:ext>
            </a:extLst>
          </p:cNvPr>
          <p:cNvSpPr txBox="1"/>
          <p:nvPr/>
        </p:nvSpPr>
        <p:spPr>
          <a:xfrm>
            <a:off x="6146478" y="4615273"/>
            <a:ext cx="1410991" cy="461665"/>
          </a:xfrm>
          <a:prstGeom prst="rect">
            <a:avLst/>
          </a:prstGeom>
          <a:noFill/>
        </p:spPr>
        <p:txBody>
          <a:bodyPr wrap="square" lIns="0" tIns="45720" rIns="0" bIns="45720" rtlCol="0" anchor="t">
            <a:spAutoFit/>
          </a:bodyPr>
          <a:lstStyle/>
          <a:p>
            <a:pPr>
              <a:spcBef>
                <a:spcPts val="600"/>
              </a:spcBef>
            </a:pPr>
            <a:r>
              <a:rPr lang="en-US" sz="1200" dirty="0"/>
              <a:t>Create New Virtual Sensors</a:t>
            </a:r>
            <a:endParaRPr lang="en-US" dirty="0"/>
          </a:p>
        </p:txBody>
      </p:sp>
      <p:cxnSp>
        <p:nvCxnSpPr>
          <p:cNvPr id="24" name="Straight Connector 23">
            <a:extLst>
              <a:ext uri="{FF2B5EF4-FFF2-40B4-BE49-F238E27FC236}">
                <a16:creationId xmlns:a16="http://schemas.microsoft.com/office/drawing/2014/main" id="{B4E3B33C-5E33-B099-EEF3-DE08311271EF}"/>
              </a:ext>
            </a:extLst>
          </p:cNvPr>
          <p:cNvCxnSpPr>
            <a:cxnSpLocks/>
            <a:stCxn id="21" idx="3"/>
          </p:cNvCxnSpPr>
          <p:nvPr/>
        </p:nvCxnSpPr>
        <p:spPr>
          <a:xfrm>
            <a:off x="5379537" y="3379742"/>
            <a:ext cx="415058" cy="142065"/>
          </a:xfrm>
          <a:prstGeom prst="line">
            <a:avLst/>
          </a:prstGeom>
          <a:noFill/>
          <a:ln w="12700" cap="flat" cmpd="sng">
            <a:solidFill>
              <a:srgbClr val="6F7878"/>
            </a:solidFill>
            <a:prstDash val="solid"/>
            <a:round/>
            <a:headEnd type="none" w="lg" len="med"/>
            <a:tailEnd type="none" w="lg" len="med"/>
          </a:ln>
        </p:spPr>
      </p:cxnSp>
      <p:cxnSp>
        <p:nvCxnSpPr>
          <p:cNvPr id="25" name="Straight Connector 24">
            <a:extLst>
              <a:ext uri="{FF2B5EF4-FFF2-40B4-BE49-F238E27FC236}">
                <a16:creationId xmlns:a16="http://schemas.microsoft.com/office/drawing/2014/main" id="{9F2EFC82-1419-E473-8B61-73DDBDFB4997}"/>
              </a:ext>
            </a:extLst>
          </p:cNvPr>
          <p:cNvCxnSpPr>
            <a:cxnSpLocks/>
          </p:cNvCxnSpPr>
          <p:nvPr/>
        </p:nvCxnSpPr>
        <p:spPr>
          <a:xfrm>
            <a:off x="6456861" y="3955913"/>
            <a:ext cx="324973" cy="205738"/>
          </a:xfrm>
          <a:prstGeom prst="line">
            <a:avLst/>
          </a:prstGeom>
          <a:noFill/>
          <a:ln w="12700" cap="flat" cmpd="sng">
            <a:solidFill>
              <a:srgbClr val="6F7878"/>
            </a:solidFill>
            <a:prstDash val="solid"/>
            <a:round/>
            <a:headEnd type="none" w="lg" len="med"/>
            <a:tailEnd type="none" w="lg" len="med"/>
          </a:ln>
        </p:spPr>
      </p:cxnSp>
      <p:cxnSp>
        <p:nvCxnSpPr>
          <p:cNvPr id="26" name="Straight Connector 25">
            <a:extLst>
              <a:ext uri="{FF2B5EF4-FFF2-40B4-BE49-F238E27FC236}">
                <a16:creationId xmlns:a16="http://schemas.microsoft.com/office/drawing/2014/main" id="{9FAEFEBD-541B-B159-9D7D-E6F301FF9AD2}"/>
              </a:ext>
            </a:extLst>
          </p:cNvPr>
          <p:cNvCxnSpPr>
            <a:cxnSpLocks/>
          </p:cNvCxnSpPr>
          <p:nvPr/>
        </p:nvCxnSpPr>
        <p:spPr>
          <a:xfrm flipV="1">
            <a:off x="5567116" y="3696818"/>
            <a:ext cx="257734" cy="1571"/>
          </a:xfrm>
          <a:prstGeom prst="line">
            <a:avLst/>
          </a:prstGeom>
          <a:noFill/>
          <a:ln w="12700" cap="flat" cmpd="sng">
            <a:solidFill>
              <a:srgbClr val="6F7878"/>
            </a:solidFill>
            <a:prstDash val="solid"/>
            <a:round/>
            <a:headEnd type="none" w="lg" len="med"/>
            <a:tailEnd type="none" w="lg" len="med"/>
          </a:ln>
        </p:spPr>
      </p:cxnSp>
      <p:cxnSp>
        <p:nvCxnSpPr>
          <p:cNvPr id="27" name="Straight Connector 26">
            <a:extLst>
              <a:ext uri="{FF2B5EF4-FFF2-40B4-BE49-F238E27FC236}">
                <a16:creationId xmlns:a16="http://schemas.microsoft.com/office/drawing/2014/main" id="{0B0E384B-2DB8-7F84-37B5-AF6AB11E666D}"/>
              </a:ext>
            </a:extLst>
          </p:cNvPr>
          <p:cNvCxnSpPr>
            <a:cxnSpLocks/>
          </p:cNvCxnSpPr>
          <p:nvPr/>
        </p:nvCxnSpPr>
        <p:spPr>
          <a:xfrm flipV="1">
            <a:off x="6444773" y="3288596"/>
            <a:ext cx="246529" cy="281716"/>
          </a:xfrm>
          <a:prstGeom prst="line">
            <a:avLst/>
          </a:prstGeom>
          <a:noFill/>
          <a:ln w="12700" cap="flat" cmpd="sng">
            <a:solidFill>
              <a:srgbClr val="6F7878"/>
            </a:solidFill>
            <a:prstDash val="solid"/>
            <a:round/>
            <a:headEnd type="none" w="lg" len="med"/>
            <a:tailEnd type="none" w="lg" len="med"/>
          </a:ln>
        </p:spPr>
      </p:cxnSp>
      <p:cxnSp>
        <p:nvCxnSpPr>
          <p:cNvPr id="28" name="Straight Connector 27">
            <a:extLst>
              <a:ext uri="{FF2B5EF4-FFF2-40B4-BE49-F238E27FC236}">
                <a16:creationId xmlns:a16="http://schemas.microsoft.com/office/drawing/2014/main" id="{352A15F0-4CF8-AA50-0FB4-27F393CFD35C}"/>
              </a:ext>
            </a:extLst>
          </p:cNvPr>
          <p:cNvCxnSpPr>
            <a:cxnSpLocks/>
          </p:cNvCxnSpPr>
          <p:nvPr/>
        </p:nvCxnSpPr>
        <p:spPr>
          <a:xfrm flipH="1">
            <a:off x="6245324" y="4213977"/>
            <a:ext cx="16992" cy="393212"/>
          </a:xfrm>
          <a:prstGeom prst="line">
            <a:avLst/>
          </a:prstGeom>
          <a:noFill/>
          <a:ln w="12700" cap="flat" cmpd="sng">
            <a:solidFill>
              <a:srgbClr val="6F7878"/>
            </a:solidFill>
            <a:prstDash val="solid"/>
            <a:round/>
            <a:headEnd type="none" w="lg" len="med"/>
            <a:tailEnd type="none" w="lg" len="med"/>
          </a:ln>
        </p:spPr>
      </p:cxnSp>
      <p:cxnSp>
        <p:nvCxnSpPr>
          <p:cNvPr id="29" name="Straight Connector 28">
            <a:extLst>
              <a:ext uri="{FF2B5EF4-FFF2-40B4-BE49-F238E27FC236}">
                <a16:creationId xmlns:a16="http://schemas.microsoft.com/office/drawing/2014/main" id="{E41219E7-2121-BE7D-8BEB-5DB0A6AE9F21}"/>
              </a:ext>
            </a:extLst>
          </p:cNvPr>
          <p:cNvCxnSpPr>
            <a:cxnSpLocks/>
          </p:cNvCxnSpPr>
          <p:nvPr/>
        </p:nvCxnSpPr>
        <p:spPr>
          <a:xfrm flipH="1">
            <a:off x="5585599" y="4629947"/>
            <a:ext cx="32230" cy="123825"/>
          </a:xfrm>
          <a:prstGeom prst="line">
            <a:avLst/>
          </a:prstGeom>
          <a:noFill/>
          <a:ln w="12700" cap="flat" cmpd="sng">
            <a:solidFill>
              <a:srgbClr val="6F7878"/>
            </a:solidFill>
            <a:prstDash val="solid"/>
            <a:round/>
            <a:headEnd type="none" w="lg" len="med"/>
            <a:tailEnd type="none" w="lg" len="med"/>
          </a:ln>
        </p:spPr>
      </p:cxnSp>
      <p:cxnSp>
        <p:nvCxnSpPr>
          <p:cNvPr id="30" name="Straight Connector 29">
            <a:extLst>
              <a:ext uri="{FF2B5EF4-FFF2-40B4-BE49-F238E27FC236}">
                <a16:creationId xmlns:a16="http://schemas.microsoft.com/office/drawing/2014/main" id="{5F8EA991-23C0-73DB-2700-9C7119EC1882}"/>
              </a:ext>
            </a:extLst>
          </p:cNvPr>
          <p:cNvCxnSpPr>
            <a:cxnSpLocks/>
          </p:cNvCxnSpPr>
          <p:nvPr/>
        </p:nvCxnSpPr>
        <p:spPr>
          <a:xfrm flipV="1">
            <a:off x="6327953" y="2786852"/>
            <a:ext cx="505875" cy="623984"/>
          </a:xfrm>
          <a:prstGeom prst="line">
            <a:avLst/>
          </a:prstGeom>
          <a:noFill/>
          <a:ln w="12700" cap="flat" cmpd="sng">
            <a:solidFill>
              <a:srgbClr val="6F7878"/>
            </a:solidFill>
            <a:prstDash val="solid"/>
            <a:round/>
            <a:headEnd type="none" w="lg" len="med"/>
            <a:tailEnd type="none" w="lg" len="med"/>
          </a:ln>
        </p:spPr>
      </p:cxnSp>
      <p:sp>
        <p:nvSpPr>
          <p:cNvPr id="31" name="TextBox 1">
            <a:extLst>
              <a:ext uri="{FF2B5EF4-FFF2-40B4-BE49-F238E27FC236}">
                <a16:creationId xmlns:a16="http://schemas.microsoft.com/office/drawing/2014/main" id="{2DAA6FF2-4BE9-0B4E-EBEF-0EE540DD136B}"/>
              </a:ext>
            </a:extLst>
          </p:cNvPr>
          <p:cNvSpPr txBox="1"/>
          <p:nvPr/>
        </p:nvSpPr>
        <p:spPr>
          <a:xfrm>
            <a:off x="5967190" y="1734002"/>
            <a:ext cx="914095" cy="646331"/>
          </a:xfrm>
          <a:prstGeom prst="rect">
            <a:avLst/>
          </a:prstGeom>
          <a:noFill/>
        </p:spPr>
        <p:txBody>
          <a:bodyPr wrap="square" lIns="0" tIns="45720" rIns="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Faster Incident Response</a:t>
            </a:r>
          </a:p>
        </p:txBody>
      </p:sp>
      <p:sp>
        <p:nvSpPr>
          <p:cNvPr id="32" name="TextBox 1">
            <a:extLst>
              <a:ext uri="{FF2B5EF4-FFF2-40B4-BE49-F238E27FC236}">
                <a16:creationId xmlns:a16="http://schemas.microsoft.com/office/drawing/2014/main" id="{4AD1ECE9-6335-4969-F017-266ECE73500D}"/>
              </a:ext>
            </a:extLst>
          </p:cNvPr>
          <p:cNvSpPr txBox="1"/>
          <p:nvPr/>
        </p:nvSpPr>
        <p:spPr>
          <a:xfrm>
            <a:off x="6931429" y="2283974"/>
            <a:ext cx="914095" cy="646331"/>
          </a:xfrm>
          <a:prstGeom prst="rect">
            <a:avLst/>
          </a:prstGeom>
          <a:noFill/>
        </p:spPr>
        <p:txBody>
          <a:bodyPr wrap="square" lIns="0" tIns="45720" rIns="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Enhance Data and Metadata</a:t>
            </a:r>
          </a:p>
        </p:txBody>
      </p:sp>
      <p:sp>
        <p:nvSpPr>
          <p:cNvPr id="34" name="TextBox 1">
            <a:extLst>
              <a:ext uri="{FF2B5EF4-FFF2-40B4-BE49-F238E27FC236}">
                <a16:creationId xmlns:a16="http://schemas.microsoft.com/office/drawing/2014/main" id="{DA4E073B-60C2-98F3-D3FE-C41ACD4C25D0}"/>
              </a:ext>
            </a:extLst>
          </p:cNvPr>
          <p:cNvSpPr txBox="1"/>
          <p:nvPr/>
        </p:nvSpPr>
        <p:spPr>
          <a:xfrm>
            <a:off x="4557358" y="2217145"/>
            <a:ext cx="914095" cy="646331"/>
          </a:xfrm>
          <a:prstGeom prst="rect">
            <a:avLst/>
          </a:prstGeom>
          <a:noFill/>
        </p:spPr>
        <p:txBody>
          <a:bodyPr wrap="square" lIns="0" tIns="45720" rIns="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Resolve Customer Inquiries</a:t>
            </a:r>
            <a:endParaRPr lang="en-US" sz="1200" dirty="0">
              <a:cs typeface="Arial"/>
            </a:endParaRPr>
          </a:p>
        </p:txBody>
      </p:sp>
      <p:cxnSp>
        <p:nvCxnSpPr>
          <p:cNvPr id="35" name="Straight Connector 34">
            <a:extLst>
              <a:ext uri="{FF2B5EF4-FFF2-40B4-BE49-F238E27FC236}">
                <a16:creationId xmlns:a16="http://schemas.microsoft.com/office/drawing/2014/main" id="{3D549CF9-7790-41C9-2707-852A382AF9E8}"/>
              </a:ext>
            </a:extLst>
          </p:cNvPr>
          <p:cNvCxnSpPr>
            <a:cxnSpLocks/>
          </p:cNvCxnSpPr>
          <p:nvPr/>
        </p:nvCxnSpPr>
        <p:spPr>
          <a:xfrm flipH="1" flipV="1">
            <a:off x="5482908" y="2757242"/>
            <a:ext cx="369988" cy="89709"/>
          </a:xfrm>
          <a:prstGeom prst="line">
            <a:avLst/>
          </a:prstGeom>
          <a:noFill/>
          <a:ln w="12700" cap="flat" cmpd="sng">
            <a:solidFill>
              <a:srgbClr val="6F7878"/>
            </a:solidFill>
            <a:prstDash val="solid"/>
            <a:round/>
            <a:headEnd type="none" w="lg" len="med"/>
            <a:tailEnd type="none" w="lg" len="med"/>
          </a:ln>
        </p:spPr>
      </p:cxnSp>
      <p:cxnSp>
        <p:nvCxnSpPr>
          <p:cNvPr id="36" name="Straight Connector 35">
            <a:extLst>
              <a:ext uri="{FF2B5EF4-FFF2-40B4-BE49-F238E27FC236}">
                <a16:creationId xmlns:a16="http://schemas.microsoft.com/office/drawing/2014/main" id="{CB0028CE-E3C7-B75D-7279-88FA7D07681D}"/>
              </a:ext>
            </a:extLst>
          </p:cNvPr>
          <p:cNvCxnSpPr>
            <a:cxnSpLocks/>
            <a:stCxn id="15" idx="1"/>
          </p:cNvCxnSpPr>
          <p:nvPr/>
        </p:nvCxnSpPr>
        <p:spPr>
          <a:xfrm flipH="1" flipV="1">
            <a:off x="5439115" y="3063795"/>
            <a:ext cx="149503" cy="114225"/>
          </a:xfrm>
          <a:prstGeom prst="line">
            <a:avLst/>
          </a:prstGeom>
          <a:noFill/>
          <a:ln w="12700" cap="flat" cmpd="sng">
            <a:solidFill>
              <a:srgbClr val="6F7878"/>
            </a:solidFill>
            <a:prstDash val="solid"/>
            <a:round/>
            <a:headEnd type="none" w="lg" len="med"/>
            <a:tailEnd type="none" w="lg" len="med"/>
          </a:ln>
        </p:spPr>
      </p:cxnSp>
      <p:sp>
        <p:nvSpPr>
          <p:cNvPr id="37" name="TextBox 1">
            <a:extLst>
              <a:ext uri="{FF2B5EF4-FFF2-40B4-BE49-F238E27FC236}">
                <a16:creationId xmlns:a16="http://schemas.microsoft.com/office/drawing/2014/main" id="{C776FECA-5B4A-CD53-B75A-E7F703A42AC4}"/>
              </a:ext>
            </a:extLst>
          </p:cNvPr>
          <p:cNvSpPr txBox="1"/>
          <p:nvPr/>
        </p:nvSpPr>
        <p:spPr>
          <a:xfrm>
            <a:off x="4176496" y="4300497"/>
            <a:ext cx="1156582" cy="461665"/>
          </a:xfrm>
          <a:prstGeom prst="rect">
            <a:avLst/>
          </a:prstGeom>
          <a:noFill/>
        </p:spPr>
        <p:txBody>
          <a:bodyPr wrap="square" lIns="0" tIns="45720" rIns="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Clarify Complex Regulations</a:t>
            </a:r>
          </a:p>
        </p:txBody>
      </p:sp>
      <p:cxnSp>
        <p:nvCxnSpPr>
          <p:cNvPr id="38" name="Straight Connector 37">
            <a:extLst>
              <a:ext uri="{FF2B5EF4-FFF2-40B4-BE49-F238E27FC236}">
                <a16:creationId xmlns:a16="http://schemas.microsoft.com/office/drawing/2014/main" id="{E347D5E9-84A4-EB48-E344-29A327DD1124}"/>
              </a:ext>
            </a:extLst>
          </p:cNvPr>
          <p:cNvCxnSpPr>
            <a:cxnSpLocks/>
          </p:cNvCxnSpPr>
          <p:nvPr/>
        </p:nvCxnSpPr>
        <p:spPr>
          <a:xfrm flipH="1">
            <a:off x="5307187" y="4017861"/>
            <a:ext cx="532351" cy="342642"/>
          </a:xfrm>
          <a:prstGeom prst="line">
            <a:avLst/>
          </a:prstGeom>
          <a:noFill/>
          <a:ln w="12700" cap="flat" cmpd="sng">
            <a:solidFill>
              <a:srgbClr val="6F7878"/>
            </a:solidFill>
            <a:prstDash val="solid"/>
            <a:round/>
            <a:headEnd type="none" w="lg" len="med"/>
            <a:tailEnd type="none" w="lg" len="med"/>
          </a:ln>
        </p:spPr>
      </p:cxnSp>
      <p:sp>
        <p:nvSpPr>
          <p:cNvPr id="39" name="TextBox 1">
            <a:extLst>
              <a:ext uri="{FF2B5EF4-FFF2-40B4-BE49-F238E27FC236}">
                <a16:creationId xmlns:a16="http://schemas.microsoft.com/office/drawing/2014/main" id="{54ABB636-C2C6-FA38-34F0-381560C24E63}"/>
              </a:ext>
            </a:extLst>
          </p:cNvPr>
          <p:cNvSpPr txBox="1"/>
          <p:nvPr/>
        </p:nvSpPr>
        <p:spPr>
          <a:xfrm>
            <a:off x="3730933" y="3807816"/>
            <a:ext cx="1424420" cy="461665"/>
          </a:xfrm>
          <a:prstGeom prst="rect">
            <a:avLst/>
          </a:prstGeom>
          <a:noFill/>
        </p:spPr>
        <p:txBody>
          <a:bodyPr wrap="square" lIns="0" tIns="45720" rIns="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dirty="0"/>
              <a:t>Asset Performance and Planning</a:t>
            </a:r>
          </a:p>
        </p:txBody>
      </p:sp>
      <p:cxnSp>
        <p:nvCxnSpPr>
          <p:cNvPr id="40" name="Straight Connector 39">
            <a:extLst>
              <a:ext uri="{FF2B5EF4-FFF2-40B4-BE49-F238E27FC236}">
                <a16:creationId xmlns:a16="http://schemas.microsoft.com/office/drawing/2014/main" id="{34187497-98B5-1AE9-E6B7-63D43B6588B9}"/>
              </a:ext>
            </a:extLst>
          </p:cNvPr>
          <p:cNvCxnSpPr>
            <a:cxnSpLocks/>
          </p:cNvCxnSpPr>
          <p:nvPr/>
        </p:nvCxnSpPr>
        <p:spPr>
          <a:xfrm flipH="1">
            <a:off x="5230212" y="3883724"/>
            <a:ext cx="328412" cy="72189"/>
          </a:xfrm>
          <a:prstGeom prst="line">
            <a:avLst/>
          </a:prstGeom>
          <a:noFill/>
          <a:ln w="12700" cap="flat" cmpd="sng">
            <a:solidFill>
              <a:srgbClr val="6F7878"/>
            </a:solidFill>
            <a:prstDash val="solid"/>
            <a:round/>
            <a:headEnd type="none" w="lg" len="med"/>
            <a:tailEnd type="none" w="lg" len="med"/>
          </a:ln>
        </p:spPr>
      </p:cxnSp>
      <p:sp>
        <p:nvSpPr>
          <p:cNvPr id="41" name="TextBox 40">
            <a:extLst>
              <a:ext uri="{FF2B5EF4-FFF2-40B4-BE49-F238E27FC236}">
                <a16:creationId xmlns:a16="http://schemas.microsoft.com/office/drawing/2014/main" id="{23ECBEDE-E5BA-2BA9-1834-95BB80FE0F95}"/>
              </a:ext>
            </a:extLst>
          </p:cNvPr>
          <p:cNvSpPr txBox="1"/>
          <p:nvPr/>
        </p:nvSpPr>
        <p:spPr>
          <a:xfrm>
            <a:off x="457200" y="5793067"/>
            <a:ext cx="2943811" cy="461665"/>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spcBef>
                <a:spcPts val="600"/>
              </a:spcBef>
            </a:pPr>
            <a:r>
              <a:rPr lang="en-US" sz="1200" dirty="0">
                <a:cs typeface="Arial"/>
              </a:rPr>
              <a:t>Source: </a:t>
            </a:r>
            <a:r>
              <a:rPr lang="en-US" sz="1200" dirty="0">
                <a:cs typeface="Arial"/>
                <a:hlinkClick r:id="rId3"/>
              </a:rPr>
              <a:t>Use-Case Prism: Generative </a:t>
            </a:r>
            <a:r>
              <a:rPr lang="en-US" sz="1200" dirty="0">
                <a:ea typeface="+mn-lt"/>
                <a:cs typeface="+mn-lt"/>
                <a:hlinkClick r:id="rId3"/>
              </a:rPr>
              <a:t>AI </a:t>
            </a:r>
            <a:r>
              <a:rPr lang="en-US" sz="1200" dirty="0">
                <a:cs typeface="Arial"/>
                <a:hlinkClick r:id="rId3"/>
              </a:rPr>
              <a:t>for Energy and Utilities</a:t>
            </a:r>
            <a:endParaRPr lang="en-US" dirty="0">
              <a:cs typeface="Arial"/>
            </a:endParaRPr>
          </a:p>
        </p:txBody>
      </p:sp>
    </p:spTree>
    <p:extLst>
      <p:ext uri="{BB962C8B-B14F-4D97-AF65-F5344CB8AC3E}">
        <p14:creationId xmlns:p14="http://schemas.microsoft.com/office/powerpoint/2010/main" val="3030546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F9200-9CF9-B6DD-91D1-2C75F77B1A7D}"/>
              </a:ext>
            </a:extLst>
          </p:cNvPr>
          <p:cNvSpPr>
            <a:spLocks noGrp="1"/>
          </p:cNvSpPr>
          <p:nvPr>
            <p:ph type="title"/>
          </p:nvPr>
        </p:nvSpPr>
        <p:spPr/>
        <p:txBody>
          <a:bodyPr/>
          <a:lstStyle/>
          <a:p>
            <a:r>
              <a:rPr lang="en-US" sz="2400" dirty="0"/>
              <a:t>AI Opportunity Radar, Banking</a:t>
            </a:r>
          </a:p>
        </p:txBody>
      </p:sp>
      <p:sp>
        <p:nvSpPr>
          <p:cNvPr id="3" name="Oval 2">
            <a:extLst>
              <a:ext uri="{FF2B5EF4-FFF2-40B4-BE49-F238E27FC236}">
                <a16:creationId xmlns:a16="http://schemas.microsoft.com/office/drawing/2014/main" id="{2003614C-3D49-3F89-3544-002285F9CA1A}"/>
              </a:ext>
            </a:extLst>
          </p:cNvPr>
          <p:cNvSpPr/>
          <p:nvPr/>
        </p:nvSpPr>
        <p:spPr>
          <a:xfrm>
            <a:off x="5703096" y="3137343"/>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a:extLst>
              <a:ext uri="{FF2B5EF4-FFF2-40B4-BE49-F238E27FC236}">
                <a16:creationId xmlns:a16="http://schemas.microsoft.com/office/drawing/2014/main" id="{6C1A33B2-908E-A097-07CD-AB9F98E44F6C}"/>
              </a:ext>
            </a:extLst>
          </p:cNvPr>
          <p:cNvSpPr txBox="1"/>
          <p:nvPr/>
        </p:nvSpPr>
        <p:spPr>
          <a:xfrm>
            <a:off x="3859266" y="3017280"/>
            <a:ext cx="1790297" cy="461665"/>
          </a:xfrm>
          <a:prstGeom prst="rect">
            <a:avLst/>
          </a:prstGeom>
          <a:noFill/>
        </p:spPr>
        <p:txBody>
          <a:bodyPr wrap="square" lIns="0" rIns="0" rtlCol="0">
            <a:spAutoFit/>
          </a:bodyPr>
          <a:lstStyle/>
          <a:p>
            <a:pPr algn="r">
              <a:spcBef>
                <a:spcPts val="600"/>
              </a:spcBef>
            </a:pPr>
            <a:r>
              <a:rPr lang="en-US" sz="1200" dirty="0"/>
              <a:t>Banking Contact Center Assistant</a:t>
            </a:r>
          </a:p>
        </p:txBody>
      </p:sp>
      <p:sp>
        <p:nvSpPr>
          <p:cNvPr id="5" name="Oval 4">
            <a:extLst>
              <a:ext uri="{FF2B5EF4-FFF2-40B4-BE49-F238E27FC236}">
                <a16:creationId xmlns:a16="http://schemas.microsoft.com/office/drawing/2014/main" id="{9BD24053-6DBF-B523-108C-F73D9E26898A}"/>
              </a:ext>
            </a:extLst>
          </p:cNvPr>
          <p:cNvSpPr/>
          <p:nvPr/>
        </p:nvSpPr>
        <p:spPr>
          <a:xfrm>
            <a:off x="6354677" y="3693167"/>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6CE7EBB4-0953-3F1C-3674-DE1B61717BF3}"/>
              </a:ext>
            </a:extLst>
          </p:cNvPr>
          <p:cNvSpPr txBox="1"/>
          <p:nvPr/>
        </p:nvSpPr>
        <p:spPr>
          <a:xfrm>
            <a:off x="6588626" y="3730489"/>
            <a:ext cx="1080583" cy="461665"/>
          </a:xfrm>
          <a:prstGeom prst="rect">
            <a:avLst/>
          </a:prstGeom>
          <a:noFill/>
        </p:spPr>
        <p:txBody>
          <a:bodyPr wrap="square" lIns="0" rIns="0" rtlCol="0">
            <a:spAutoFit/>
          </a:bodyPr>
          <a:lstStyle/>
          <a:p>
            <a:pPr>
              <a:spcBef>
                <a:spcPts val="600"/>
              </a:spcBef>
            </a:pPr>
            <a:r>
              <a:rPr lang="en-US" sz="1200" dirty="0"/>
              <a:t>Synthetic Credit Data</a:t>
            </a:r>
          </a:p>
        </p:txBody>
      </p:sp>
      <p:sp>
        <p:nvSpPr>
          <p:cNvPr id="7" name="Oval 6">
            <a:extLst>
              <a:ext uri="{FF2B5EF4-FFF2-40B4-BE49-F238E27FC236}">
                <a16:creationId xmlns:a16="http://schemas.microsoft.com/office/drawing/2014/main" id="{32D6D1FD-7169-2A34-C7A8-672419342028}"/>
              </a:ext>
            </a:extLst>
          </p:cNvPr>
          <p:cNvSpPr/>
          <p:nvPr/>
        </p:nvSpPr>
        <p:spPr>
          <a:xfrm>
            <a:off x="5603704" y="483048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a:extLst>
              <a:ext uri="{FF2B5EF4-FFF2-40B4-BE49-F238E27FC236}">
                <a16:creationId xmlns:a16="http://schemas.microsoft.com/office/drawing/2014/main" id="{CECFF65E-7861-DF1D-8EDC-05549882C785}"/>
              </a:ext>
            </a:extLst>
          </p:cNvPr>
          <p:cNvSpPr txBox="1"/>
          <p:nvPr/>
        </p:nvSpPr>
        <p:spPr>
          <a:xfrm>
            <a:off x="4390480" y="4995607"/>
            <a:ext cx="1790297" cy="461665"/>
          </a:xfrm>
          <a:prstGeom prst="rect">
            <a:avLst/>
          </a:prstGeom>
          <a:noFill/>
        </p:spPr>
        <p:txBody>
          <a:bodyPr wrap="square" lIns="0" rIns="0" rtlCol="0">
            <a:spAutoFit/>
          </a:bodyPr>
          <a:lstStyle/>
          <a:p>
            <a:pPr algn="r">
              <a:spcBef>
                <a:spcPts val="600"/>
              </a:spcBef>
            </a:pPr>
            <a:r>
              <a:rPr lang="en-US" sz="1200" dirty="0"/>
              <a:t>Payment Exception Processing</a:t>
            </a:r>
          </a:p>
        </p:txBody>
      </p:sp>
      <p:sp>
        <p:nvSpPr>
          <p:cNvPr id="9" name="Oval 8">
            <a:extLst>
              <a:ext uri="{FF2B5EF4-FFF2-40B4-BE49-F238E27FC236}">
                <a16:creationId xmlns:a16="http://schemas.microsoft.com/office/drawing/2014/main" id="{8A7FB6B9-EE91-3242-B56D-7D717EB89552}"/>
              </a:ext>
            </a:extLst>
          </p:cNvPr>
          <p:cNvSpPr/>
          <p:nvPr/>
        </p:nvSpPr>
        <p:spPr>
          <a:xfrm>
            <a:off x="5860986" y="352664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extBox 9">
            <a:extLst>
              <a:ext uri="{FF2B5EF4-FFF2-40B4-BE49-F238E27FC236}">
                <a16:creationId xmlns:a16="http://schemas.microsoft.com/office/drawing/2014/main" id="{06239156-E0B5-D25D-286D-AAD9EEDAF95E}"/>
              </a:ext>
            </a:extLst>
          </p:cNvPr>
          <p:cNvSpPr txBox="1"/>
          <p:nvPr/>
        </p:nvSpPr>
        <p:spPr>
          <a:xfrm>
            <a:off x="6094100" y="3286310"/>
            <a:ext cx="1419105" cy="461665"/>
          </a:xfrm>
          <a:prstGeom prst="rect">
            <a:avLst/>
          </a:prstGeom>
          <a:noFill/>
        </p:spPr>
        <p:txBody>
          <a:bodyPr wrap="square" lIns="0" rIns="0" rtlCol="0">
            <a:spAutoFit/>
          </a:bodyPr>
          <a:lstStyle/>
          <a:p>
            <a:pPr>
              <a:spcBef>
                <a:spcPts val="600"/>
              </a:spcBef>
            </a:pPr>
            <a:r>
              <a:rPr lang="en-US" sz="1200" dirty="0"/>
              <a:t>Code Conversion and Generation</a:t>
            </a:r>
          </a:p>
        </p:txBody>
      </p:sp>
      <p:sp>
        <p:nvSpPr>
          <p:cNvPr id="11" name="Oval 10">
            <a:extLst>
              <a:ext uri="{FF2B5EF4-FFF2-40B4-BE49-F238E27FC236}">
                <a16:creationId xmlns:a16="http://schemas.microsoft.com/office/drawing/2014/main" id="{74024DF7-AADE-4497-7048-6A04FE06FBB7}"/>
              </a:ext>
            </a:extLst>
          </p:cNvPr>
          <p:cNvSpPr/>
          <p:nvPr/>
        </p:nvSpPr>
        <p:spPr>
          <a:xfrm>
            <a:off x="7184859" y="2054734"/>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extBox 11">
            <a:extLst>
              <a:ext uri="{FF2B5EF4-FFF2-40B4-BE49-F238E27FC236}">
                <a16:creationId xmlns:a16="http://schemas.microsoft.com/office/drawing/2014/main" id="{BDBC5504-E281-5FB1-78D1-2975D267170B}"/>
              </a:ext>
            </a:extLst>
          </p:cNvPr>
          <p:cNvSpPr txBox="1"/>
          <p:nvPr/>
        </p:nvSpPr>
        <p:spPr>
          <a:xfrm>
            <a:off x="6641612" y="1858744"/>
            <a:ext cx="1251067" cy="461665"/>
          </a:xfrm>
          <a:prstGeom prst="rect">
            <a:avLst/>
          </a:prstGeom>
          <a:noFill/>
        </p:spPr>
        <p:txBody>
          <a:bodyPr wrap="square" lIns="0" rIns="0" rtlCol="0">
            <a:spAutoFit/>
          </a:bodyPr>
          <a:lstStyle/>
          <a:p>
            <a:pPr algn="r">
              <a:spcBef>
                <a:spcPts val="600"/>
              </a:spcBef>
            </a:pPr>
            <a:r>
              <a:rPr lang="en-US" sz="1200" dirty="0"/>
              <a:t>AI Financial Coach</a:t>
            </a:r>
          </a:p>
        </p:txBody>
      </p:sp>
      <p:sp>
        <p:nvSpPr>
          <p:cNvPr id="13" name="Oval 12">
            <a:extLst>
              <a:ext uri="{FF2B5EF4-FFF2-40B4-BE49-F238E27FC236}">
                <a16:creationId xmlns:a16="http://schemas.microsoft.com/office/drawing/2014/main" id="{D5C70FA9-47F4-206E-EC25-CE64DF3E3A97}"/>
              </a:ext>
            </a:extLst>
          </p:cNvPr>
          <p:cNvSpPr/>
          <p:nvPr/>
        </p:nvSpPr>
        <p:spPr>
          <a:xfrm>
            <a:off x="7101263" y="4091464"/>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9229E2F9-7C89-FDD1-09C8-33A62F4665F7}"/>
              </a:ext>
            </a:extLst>
          </p:cNvPr>
          <p:cNvSpPr txBox="1"/>
          <p:nvPr/>
        </p:nvSpPr>
        <p:spPr>
          <a:xfrm>
            <a:off x="6751742" y="4059414"/>
            <a:ext cx="940432" cy="461665"/>
          </a:xfrm>
          <a:prstGeom prst="rect">
            <a:avLst/>
          </a:prstGeom>
          <a:noFill/>
        </p:spPr>
        <p:txBody>
          <a:bodyPr wrap="square" lIns="0" rIns="0" rtlCol="0">
            <a:spAutoFit/>
          </a:bodyPr>
          <a:lstStyle/>
          <a:p>
            <a:pPr algn="r">
              <a:spcBef>
                <a:spcPts val="600"/>
              </a:spcBef>
            </a:pPr>
            <a:r>
              <a:rPr lang="en-US" sz="1200" dirty="0"/>
              <a:t>Loan Processing</a:t>
            </a:r>
          </a:p>
        </p:txBody>
      </p:sp>
      <p:sp>
        <p:nvSpPr>
          <p:cNvPr id="15" name="Oval 14">
            <a:extLst>
              <a:ext uri="{FF2B5EF4-FFF2-40B4-BE49-F238E27FC236}">
                <a16:creationId xmlns:a16="http://schemas.microsoft.com/office/drawing/2014/main" id="{F6C8A051-14AD-DF61-7F00-E310F90E62BF}"/>
              </a:ext>
            </a:extLst>
          </p:cNvPr>
          <p:cNvSpPr/>
          <p:nvPr/>
        </p:nvSpPr>
        <p:spPr>
          <a:xfrm>
            <a:off x="5663338" y="284647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TextBox 15">
            <a:extLst>
              <a:ext uri="{FF2B5EF4-FFF2-40B4-BE49-F238E27FC236}">
                <a16:creationId xmlns:a16="http://schemas.microsoft.com/office/drawing/2014/main" id="{AEDAEE13-7E6B-A6EE-7CBA-76AFE61DDB99}"/>
              </a:ext>
            </a:extLst>
          </p:cNvPr>
          <p:cNvSpPr txBox="1"/>
          <p:nvPr/>
        </p:nvSpPr>
        <p:spPr>
          <a:xfrm>
            <a:off x="4298028" y="2668865"/>
            <a:ext cx="1365310" cy="276999"/>
          </a:xfrm>
          <a:prstGeom prst="rect">
            <a:avLst/>
          </a:prstGeom>
          <a:noFill/>
        </p:spPr>
        <p:txBody>
          <a:bodyPr wrap="none" lIns="0" rIns="0" rtlCol="0">
            <a:spAutoFit/>
          </a:bodyPr>
          <a:lstStyle/>
          <a:p>
            <a:pPr algn="r">
              <a:spcBef>
                <a:spcPts val="600"/>
              </a:spcBef>
            </a:pPr>
            <a:r>
              <a:rPr lang="en-US" sz="1200" dirty="0"/>
              <a:t>Frontline AI Co-Pilot</a:t>
            </a:r>
          </a:p>
        </p:txBody>
      </p:sp>
      <p:sp>
        <p:nvSpPr>
          <p:cNvPr id="17" name="Oval 16">
            <a:extLst>
              <a:ext uri="{FF2B5EF4-FFF2-40B4-BE49-F238E27FC236}">
                <a16:creationId xmlns:a16="http://schemas.microsoft.com/office/drawing/2014/main" id="{22C028C8-893F-0B37-C60B-32B67DA8875C}"/>
              </a:ext>
            </a:extLst>
          </p:cNvPr>
          <p:cNvSpPr/>
          <p:nvPr/>
        </p:nvSpPr>
        <p:spPr>
          <a:xfrm>
            <a:off x="6208581" y="1955047"/>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TextBox 17">
            <a:extLst>
              <a:ext uri="{FF2B5EF4-FFF2-40B4-BE49-F238E27FC236}">
                <a16:creationId xmlns:a16="http://schemas.microsoft.com/office/drawing/2014/main" id="{A65F25BB-B67D-9370-03AC-A0BE19D944E6}"/>
              </a:ext>
            </a:extLst>
          </p:cNvPr>
          <p:cNvSpPr txBox="1"/>
          <p:nvPr/>
        </p:nvSpPr>
        <p:spPr>
          <a:xfrm>
            <a:off x="5235759" y="1479175"/>
            <a:ext cx="1546372" cy="461665"/>
          </a:xfrm>
          <a:prstGeom prst="rect">
            <a:avLst/>
          </a:prstGeom>
          <a:noFill/>
        </p:spPr>
        <p:txBody>
          <a:bodyPr wrap="square" lIns="0" rIns="0" rtlCol="0">
            <a:spAutoFit/>
          </a:bodyPr>
          <a:lstStyle/>
          <a:p>
            <a:pPr algn="r">
              <a:spcBef>
                <a:spcPts val="600"/>
              </a:spcBef>
            </a:pPr>
            <a:r>
              <a:rPr lang="en-US" sz="1200" dirty="0"/>
              <a:t>Avatars/Virtual Financial Influencers</a:t>
            </a:r>
          </a:p>
        </p:txBody>
      </p:sp>
      <p:sp>
        <p:nvSpPr>
          <p:cNvPr id="19" name="Oval 18">
            <a:extLst>
              <a:ext uri="{FF2B5EF4-FFF2-40B4-BE49-F238E27FC236}">
                <a16:creationId xmlns:a16="http://schemas.microsoft.com/office/drawing/2014/main" id="{4AC8E7C3-1C06-93FF-5272-1E2A427DA95D}"/>
              </a:ext>
            </a:extLst>
          </p:cNvPr>
          <p:cNvSpPr/>
          <p:nvPr/>
        </p:nvSpPr>
        <p:spPr>
          <a:xfrm>
            <a:off x="6218961" y="260869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TextBox 19">
            <a:extLst>
              <a:ext uri="{FF2B5EF4-FFF2-40B4-BE49-F238E27FC236}">
                <a16:creationId xmlns:a16="http://schemas.microsoft.com/office/drawing/2014/main" id="{992BEA67-59ED-20F2-3D40-4AB11789D69A}"/>
              </a:ext>
            </a:extLst>
          </p:cNvPr>
          <p:cNvSpPr txBox="1"/>
          <p:nvPr/>
        </p:nvSpPr>
        <p:spPr>
          <a:xfrm>
            <a:off x="6173218" y="2187670"/>
            <a:ext cx="1988825" cy="461665"/>
          </a:xfrm>
          <a:prstGeom prst="rect">
            <a:avLst/>
          </a:prstGeom>
          <a:noFill/>
        </p:spPr>
        <p:txBody>
          <a:bodyPr wrap="square" lIns="0" rIns="0" rtlCol="0">
            <a:spAutoFit/>
          </a:bodyPr>
          <a:lstStyle/>
          <a:p>
            <a:pPr>
              <a:spcBef>
                <a:spcPts val="600"/>
              </a:spcBef>
            </a:pPr>
            <a:r>
              <a:rPr lang="en-US" sz="1200" dirty="0"/>
              <a:t>Banking Product Recommendation Assistant</a:t>
            </a:r>
          </a:p>
        </p:txBody>
      </p:sp>
      <p:sp>
        <p:nvSpPr>
          <p:cNvPr id="21" name="Oval 20">
            <a:extLst>
              <a:ext uri="{FF2B5EF4-FFF2-40B4-BE49-F238E27FC236}">
                <a16:creationId xmlns:a16="http://schemas.microsoft.com/office/drawing/2014/main" id="{D89F07AD-DC92-6F17-D2B4-56B262DEE12C}"/>
              </a:ext>
            </a:extLst>
          </p:cNvPr>
          <p:cNvSpPr/>
          <p:nvPr/>
        </p:nvSpPr>
        <p:spPr>
          <a:xfrm>
            <a:off x="7475001" y="2967990"/>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a:extLst>
              <a:ext uri="{FF2B5EF4-FFF2-40B4-BE49-F238E27FC236}">
                <a16:creationId xmlns:a16="http://schemas.microsoft.com/office/drawing/2014/main" id="{13454D18-64B1-7523-B71F-70EAF45DA9A7}"/>
              </a:ext>
            </a:extLst>
          </p:cNvPr>
          <p:cNvSpPr txBox="1"/>
          <p:nvPr/>
        </p:nvSpPr>
        <p:spPr>
          <a:xfrm>
            <a:off x="6008945" y="2759296"/>
            <a:ext cx="1485594" cy="646331"/>
          </a:xfrm>
          <a:prstGeom prst="rect">
            <a:avLst/>
          </a:prstGeom>
          <a:noFill/>
        </p:spPr>
        <p:txBody>
          <a:bodyPr wrap="square" lIns="0" rIns="0" rtlCol="0">
            <a:spAutoFit/>
          </a:bodyPr>
          <a:lstStyle/>
          <a:p>
            <a:pPr algn="r">
              <a:spcBef>
                <a:spcPts val="600"/>
              </a:spcBef>
            </a:pPr>
            <a:r>
              <a:rPr lang="en-US" sz="1200" dirty="0"/>
              <a:t>Embedded Banking Product Pricing and Testing</a:t>
            </a:r>
          </a:p>
        </p:txBody>
      </p:sp>
      <p:sp>
        <p:nvSpPr>
          <p:cNvPr id="23" name="Oval 22">
            <a:extLst>
              <a:ext uri="{FF2B5EF4-FFF2-40B4-BE49-F238E27FC236}">
                <a16:creationId xmlns:a16="http://schemas.microsoft.com/office/drawing/2014/main" id="{73C40802-D67F-89F9-BF00-151380E59FB1}"/>
              </a:ext>
            </a:extLst>
          </p:cNvPr>
          <p:cNvSpPr/>
          <p:nvPr/>
        </p:nvSpPr>
        <p:spPr>
          <a:xfrm>
            <a:off x="5528551" y="3623407"/>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TextBox 23">
            <a:extLst>
              <a:ext uri="{FF2B5EF4-FFF2-40B4-BE49-F238E27FC236}">
                <a16:creationId xmlns:a16="http://schemas.microsoft.com/office/drawing/2014/main" id="{C2293A47-9B23-3A81-FAD9-456D82D6BE90}"/>
              </a:ext>
            </a:extLst>
          </p:cNvPr>
          <p:cNvSpPr txBox="1"/>
          <p:nvPr/>
        </p:nvSpPr>
        <p:spPr>
          <a:xfrm>
            <a:off x="4715190" y="3766239"/>
            <a:ext cx="1141339" cy="461665"/>
          </a:xfrm>
          <a:prstGeom prst="rect">
            <a:avLst/>
          </a:prstGeom>
          <a:noFill/>
        </p:spPr>
        <p:txBody>
          <a:bodyPr wrap="square" lIns="0" rIns="0" rtlCol="0">
            <a:spAutoFit/>
          </a:bodyPr>
          <a:lstStyle/>
          <a:p>
            <a:pPr algn="r">
              <a:spcBef>
                <a:spcPts val="600"/>
              </a:spcBef>
            </a:pPr>
            <a:r>
              <a:rPr lang="en-US" sz="1200" dirty="0"/>
              <a:t>Banking Fraud Prevention</a:t>
            </a:r>
          </a:p>
        </p:txBody>
      </p:sp>
      <p:sp>
        <p:nvSpPr>
          <p:cNvPr id="25" name="Oval 24">
            <a:extLst>
              <a:ext uri="{FF2B5EF4-FFF2-40B4-BE49-F238E27FC236}">
                <a16:creationId xmlns:a16="http://schemas.microsoft.com/office/drawing/2014/main" id="{6C684EDF-4692-F971-2575-7D527EE7ACE5}"/>
              </a:ext>
            </a:extLst>
          </p:cNvPr>
          <p:cNvSpPr/>
          <p:nvPr/>
        </p:nvSpPr>
        <p:spPr>
          <a:xfrm>
            <a:off x="6874030" y="467431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TextBox 25">
            <a:extLst>
              <a:ext uri="{FF2B5EF4-FFF2-40B4-BE49-F238E27FC236}">
                <a16:creationId xmlns:a16="http://schemas.microsoft.com/office/drawing/2014/main" id="{91E962D9-8FF1-8861-2AC9-655DE569BA8E}"/>
              </a:ext>
            </a:extLst>
          </p:cNvPr>
          <p:cNvSpPr txBox="1"/>
          <p:nvPr/>
        </p:nvSpPr>
        <p:spPr>
          <a:xfrm>
            <a:off x="5874372" y="4783865"/>
            <a:ext cx="1141339" cy="646331"/>
          </a:xfrm>
          <a:prstGeom prst="rect">
            <a:avLst/>
          </a:prstGeom>
          <a:noFill/>
        </p:spPr>
        <p:txBody>
          <a:bodyPr wrap="square" lIns="0" rIns="0" rtlCol="0">
            <a:spAutoFit/>
          </a:bodyPr>
          <a:lstStyle/>
          <a:p>
            <a:pPr algn="r">
              <a:spcBef>
                <a:spcPts val="600"/>
              </a:spcBef>
            </a:pPr>
            <a:r>
              <a:rPr lang="en-US" sz="1200" dirty="0"/>
              <a:t>Banking Operations Redesign</a:t>
            </a:r>
          </a:p>
        </p:txBody>
      </p:sp>
      <p:sp>
        <p:nvSpPr>
          <p:cNvPr id="27" name="Oval 26">
            <a:extLst>
              <a:ext uri="{FF2B5EF4-FFF2-40B4-BE49-F238E27FC236}">
                <a16:creationId xmlns:a16="http://schemas.microsoft.com/office/drawing/2014/main" id="{AC5253E4-FC84-11A4-8AC5-3C577F66A871}"/>
              </a:ext>
            </a:extLst>
          </p:cNvPr>
          <p:cNvSpPr/>
          <p:nvPr/>
        </p:nvSpPr>
        <p:spPr>
          <a:xfrm>
            <a:off x="4708020" y="363674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TextBox 27">
            <a:extLst>
              <a:ext uri="{FF2B5EF4-FFF2-40B4-BE49-F238E27FC236}">
                <a16:creationId xmlns:a16="http://schemas.microsoft.com/office/drawing/2014/main" id="{A1CA17C7-0D70-883C-FAEB-8A0B51C07C74}"/>
              </a:ext>
            </a:extLst>
          </p:cNvPr>
          <p:cNvSpPr txBox="1"/>
          <p:nvPr/>
        </p:nvSpPr>
        <p:spPr>
          <a:xfrm>
            <a:off x="3366193" y="3539774"/>
            <a:ext cx="1282189" cy="461665"/>
          </a:xfrm>
          <a:prstGeom prst="rect">
            <a:avLst/>
          </a:prstGeom>
          <a:noFill/>
        </p:spPr>
        <p:txBody>
          <a:bodyPr wrap="square" lIns="0" rIns="0" rtlCol="0">
            <a:spAutoFit/>
          </a:bodyPr>
          <a:lstStyle/>
          <a:p>
            <a:pPr algn="r">
              <a:spcBef>
                <a:spcPts val="600"/>
              </a:spcBef>
            </a:pPr>
            <a:r>
              <a:rPr lang="en-US" sz="1200" dirty="0"/>
              <a:t>Branch Space Redesign</a:t>
            </a:r>
          </a:p>
        </p:txBody>
      </p:sp>
      <p:sp>
        <p:nvSpPr>
          <p:cNvPr id="29" name="TextBox 28">
            <a:extLst>
              <a:ext uri="{FF2B5EF4-FFF2-40B4-BE49-F238E27FC236}">
                <a16:creationId xmlns:a16="http://schemas.microsoft.com/office/drawing/2014/main" id="{443893E2-AD84-4DA6-EF23-D43912EB6705}"/>
              </a:ext>
            </a:extLst>
          </p:cNvPr>
          <p:cNvSpPr txBox="1"/>
          <p:nvPr/>
        </p:nvSpPr>
        <p:spPr>
          <a:xfrm>
            <a:off x="457200" y="5644898"/>
            <a:ext cx="2943811" cy="461665"/>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dirty="0">
                <a:cs typeface="Arial"/>
              </a:rPr>
              <a:t>Source: </a:t>
            </a:r>
            <a:r>
              <a:rPr lang="en-US" sz="1200" dirty="0">
                <a:cs typeface="Arial"/>
                <a:hlinkClick r:id="rId3"/>
              </a:rPr>
              <a:t>Use-Case Prism: Generative </a:t>
            </a:r>
            <a:r>
              <a:rPr lang="en-US" sz="1200" dirty="0">
                <a:ea typeface="+mn-lt"/>
                <a:cs typeface="+mn-lt"/>
                <a:hlinkClick r:id="rId3"/>
              </a:rPr>
              <a:t>AI </a:t>
            </a:r>
            <a:r>
              <a:rPr lang="en-US" sz="1200" dirty="0">
                <a:cs typeface="Arial"/>
                <a:hlinkClick r:id="rId3"/>
              </a:rPr>
              <a:t>for Banking</a:t>
            </a:r>
            <a:endParaRPr lang="en-US" dirty="0">
              <a:cs typeface="Arial"/>
            </a:endParaRPr>
          </a:p>
        </p:txBody>
      </p:sp>
    </p:spTree>
    <p:extLst>
      <p:ext uri="{BB962C8B-B14F-4D97-AF65-F5344CB8AC3E}">
        <p14:creationId xmlns:p14="http://schemas.microsoft.com/office/powerpoint/2010/main" val="2146176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67D9-7C9C-EDB9-9C01-D624295D895F}"/>
              </a:ext>
            </a:extLst>
          </p:cNvPr>
          <p:cNvSpPr>
            <a:spLocks noGrp="1"/>
          </p:cNvSpPr>
          <p:nvPr>
            <p:ph type="title"/>
          </p:nvPr>
        </p:nvSpPr>
        <p:spPr/>
        <p:txBody>
          <a:bodyPr/>
          <a:lstStyle/>
          <a:p>
            <a:r>
              <a:rPr lang="en-US" sz="2400" dirty="0"/>
              <a:t>AI Opportunity Radar, P&amp;C and Life Insurance</a:t>
            </a:r>
          </a:p>
        </p:txBody>
      </p:sp>
      <p:sp>
        <p:nvSpPr>
          <p:cNvPr id="3" name="Oval 2">
            <a:extLst>
              <a:ext uri="{FF2B5EF4-FFF2-40B4-BE49-F238E27FC236}">
                <a16:creationId xmlns:a16="http://schemas.microsoft.com/office/drawing/2014/main" id="{A50C2261-259E-0EC9-97D9-DDBAADA10C51}"/>
              </a:ext>
            </a:extLst>
          </p:cNvPr>
          <p:cNvSpPr/>
          <p:nvPr/>
        </p:nvSpPr>
        <p:spPr>
          <a:xfrm>
            <a:off x="5669588" y="2228815"/>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a:extLst>
              <a:ext uri="{FF2B5EF4-FFF2-40B4-BE49-F238E27FC236}">
                <a16:creationId xmlns:a16="http://schemas.microsoft.com/office/drawing/2014/main" id="{9BCF7C9B-0F6A-9E0C-5F6F-E2124B5827D9}"/>
              </a:ext>
            </a:extLst>
          </p:cNvPr>
          <p:cNvSpPr txBox="1"/>
          <p:nvPr/>
        </p:nvSpPr>
        <p:spPr>
          <a:xfrm>
            <a:off x="5003411" y="1599140"/>
            <a:ext cx="1080020" cy="646331"/>
          </a:xfrm>
          <a:prstGeom prst="rect">
            <a:avLst/>
          </a:prstGeom>
          <a:noFill/>
        </p:spPr>
        <p:txBody>
          <a:bodyPr wrap="square" lIns="0" rIns="0" rtlCol="0">
            <a:spAutoFit/>
          </a:bodyPr>
          <a:lstStyle/>
          <a:p>
            <a:r>
              <a:rPr lang="en-US" sz="1200" dirty="0"/>
              <a:t>Enhanced Customer-</a:t>
            </a:r>
          </a:p>
          <a:p>
            <a:r>
              <a:rPr lang="en-US" sz="1200" dirty="0"/>
              <a:t>Facing Chatbot</a:t>
            </a:r>
          </a:p>
        </p:txBody>
      </p:sp>
      <p:sp>
        <p:nvSpPr>
          <p:cNvPr id="5" name="Oval 4">
            <a:extLst>
              <a:ext uri="{FF2B5EF4-FFF2-40B4-BE49-F238E27FC236}">
                <a16:creationId xmlns:a16="http://schemas.microsoft.com/office/drawing/2014/main" id="{02C21A88-2885-16BB-5A9E-0077B575AAE6}"/>
              </a:ext>
            </a:extLst>
          </p:cNvPr>
          <p:cNvSpPr/>
          <p:nvPr/>
        </p:nvSpPr>
        <p:spPr>
          <a:xfrm>
            <a:off x="6067069" y="4007681"/>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65FC03BF-A9BF-DD0E-B5C6-0A3DB5FA0520}"/>
              </a:ext>
            </a:extLst>
          </p:cNvPr>
          <p:cNvSpPr txBox="1"/>
          <p:nvPr/>
        </p:nvSpPr>
        <p:spPr>
          <a:xfrm>
            <a:off x="6471641" y="3898152"/>
            <a:ext cx="1625445" cy="461665"/>
          </a:xfrm>
          <a:prstGeom prst="rect">
            <a:avLst/>
          </a:prstGeom>
          <a:noFill/>
        </p:spPr>
        <p:txBody>
          <a:bodyPr wrap="none" lIns="0" rIns="0" rtlCol="0">
            <a:spAutoFit/>
          </a:bodyPr>
          <a:lstStyle/>
          <a:p>
            <a:r>
              <a:rPr lang="en-US" sz="1200" dirty="0"/>
              <a:t>Regulation/Compliance </a:t>
            </a:r>
          </a:p>
          <a:p>
            <a:r>
              <a:rPr lang="en-US" sz="1200" dirty="0"/>
              <a:t>Filing Assistance</a:t>
            </a:r>
          </a:p>
        </p:txBody>
      </p:sp>
      <p:sp>
        <p:nvSpPr>
          <p:cNvPr id="7" name="TextBox 6">
            <a:extLst>
              <a:ext uri="{FF2B5EF4-FFF2-40B4-BE49-F238E27FC236}">
                <a16:creationId xmlns:a16="http://schemas.microsoft.com/office/drawing/2014/main" id="{BBD92D10-CE24-39FB-E8F1-CCDD0D3E4217}"/>
              </a:ext>
            </a:extLst>
          </p:cNvPr>
          <p:cNvSpPr txBox="1"/>
          <p:nvPr/>
        </p:nvSpPr>
        <p:spPr>
          <a:xfrm>
            <a:off x="6101554" y="4288144"/>
            <a:ext cx="1271182" cy="461665"/>
          </a:xfrm>
          <a:prstGeom prst="rect">
            <a:avLst/>
          </a:prstGeom>
          <a:noFill/>
        </p:spPr>
        <p:txBody>
          <a:bodyPr wrap="none" lIns="0" rIns="0" rtlCol="0">
            <a:spAutoFit/>
          </a:bodyPr>
          <a:lstStyle/>
          <a:p>
            <a:pPr algn="r"/>
            <a:r>
              <a:rPr lang="en-US" sz="1200" dirty="0"/>
              <a:t>Underwriting Risk </a:t>
            </a:r>
          </a:p>
          <a:p>
            <a:pPr algn="r"/>
            <a:r>
              <a:rPr lang="en-US" sz="1200" dirty="0"/>
              <a:t>Analysis/Summary</a:t>
            </a:r>
          </a:p>
        </p:txBody>
      </p:sp>
      <p:sp>
        <p:nvSpPr>
          <p:cNvPr id="8" name="TextBox 7">
            <a:extLst>
              <a:ext uri="{FF2B5EF4-FFF2-40B4-BE49-F238E27FC236}">
                <a16:creationId xmlns:a16="http://schemas.microsoft.com/office/drawing/2014/main" id="{8BCFE8F8-6805-8E3E-C551-4DE2035D20AA}"/>
              </a:ext>
            </a:extLst>
          </p:cNvPr>
          <p:cNvSpPr txBox="1"/>
          <p:nvPr/>
        </p:nvSpPr>
        <p:spPr>
          <a:xfrm>
            <a:off x="4948038" y="4728178"/>
            <a:ext cx="1763303" cy="461665"/>
          </a:xfrm>
          <a:prstGeom prst="rect">
            <a:avLst/>
          </a:prstGeom>
          <a:noFill/>
        </p:spPr>
        <p:txBody>
          <a:bodyPr wrap="none" lIns="0" tIns="45720" rIns="0" bIns="45720" rtlCol="0" anchor="t">
            <a:spAutoFit/>
          </a:bodyPr>
          <a:lstStyle/>
          <a:p>
            <a:pPr algn="r"/>
            <a:r>
              <a:rPr lang="en-US" sz="1200" dirty="0"/>
              <a:t>Legacy Code Conversion </a:t>
            </a:r>
            <a:endParaRPr lang="en-US" dirty="0"/>
          </a:p>
          <a:p>
            <a:pPr algn="r"/>
            <a:r>
              <a:rPr lang="en-US" sz="1200" dirty="0"/>
              <a:t>Assistance</a:t>
            </a:r>
            <a:endParaRPr lang="en-US" sz="1200" dirty="0">
              <a:cs typeface="Arial" panose="020B0604020202020204"/>
            </a:endParaRPr>
          </a:p>
        </p:txBody>
      </p:sp>
      <p:sp>
        <p:nvSpPr>
          <p:cNvPr id="9" name="TextBox 8">
            <a:extLst>
              <a:ext uri="{FF2B5EF4-FFF2-40B4-BE49-F238E27FC236}">
                <a16:creationId xmlns:a16="http://schemas.microsoft.com/office/drawing/2014/main" id="{1221FEDC-7352-835B-FA96-CAC04CD1A641}"/>
              </a:ext>
            </a:extLst>
          </p:cNvPr>
          <p:cNvSpPr txBox="1"/>
          <p:nvPr/>
        </p:nvSpPr>
        <p:spPr>
          <a:xfrm>
            <a:off x="7146731" y="2111351"/>
            <a:ext cx="65" cy="276999"/>
          </a:xfrm>
          <a:prstGeom prst="rect">
            <a:avLst/>
          </a:prstGeom>
          <a:noFill/>
        </p:spPr>
        <p:txBody>
          <a:bodyPr wrap="none" lIns="0" tIns="45720" rIns="0" bIns="45720" rtlCol="0" anchor="t">
            <a:spAutoFit/>
          </a:bodyPr>
          <a:lstStyle/>
          <a:p>
            <a:pPr algn="ctr"/>
            <a:endParaRPr lang="en-US" sz="1200" dirty="0">
              <a:cs typeface="Arial"/>
            </a:endParaRPr>
          </a:p>
        </p:txBody>
      </p:sp>
      <p:sp>
        <p:nvSpPr>
          <p:cNvPr id="10" name="TextBox 9">
            <a:extLst>
              <a:ext uri="{FF2B5EF4-FFF2-40B4-BE49-F238E27FC236}">
                <a16:creationId xmlns:a16="http://schemas.microsoft.com/office/drawing/2014/main" id="{4256EF7D-0313-DB31-C8A0-1351DEEB3768}"/>
              </a:ext>
            </a:extLst>
          </p:cNvPr>
          <p:cNvSpPr txBox="1"/>
          <p:nvPr/>
        </p:nvSpPr>
        <p:spPr>
          <a:xfrm>
            <a:off x="6386298" y="3007478"/>
            <a:ext cx="1687962" cy="461665"/>
          </a:xfrm>
          <a:prstGeom prst="rect">
            <a:avLst/>
          </a:prstGeom>
          <a:noFill/>
        </p:spPr>
        <p:txBody>
          <a:bodyPr wrap="none" lIns="0" rIns="0" rtlCol="0">
            <a:spAutoFit/>
          </a:bodyPr>
          <a:lstStyle/>
          <a:p>
            <a:r>
              <a:rPr lang="en-US" sz="1200" dirty="0"/>
              <a:t>Agent Recommendation </a:t>
            </a:r>
          </a:p>
          <a:p>
            <a:r>
              <a:rPr lang="en-US" sz="1200" dirty="0"/>
              <a:t>Generation Engine</a:t>
            </a:r>
          </a:p>
        </p:txBody>
      </p:sp>
      <p:sp>
        <p:nvSpPr>
          <p:cNvPr id="11" name="Oval 10">
            <a:extLst>
              <a:ext uri="{FF2B5EF4-FFF2-40B4-BE49-F238E27FC236}">
                <a16:creationId xmlns:a16="http://schemas.microsoft.com/office/drawing/2014/main" id="{CCAE28A4-BE76-85D0-8879-B60C30488FB2}"/>
              </a:ext>
            </a:extLst>
          </p:cNvPr>
          <p:cNvSpPr/>
          <p:nvPr/>
        </p:nvSpPr>
        <p:spPr>
          <a:xfrm>
            <a:off x="7435715" y="4434272"/>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a:extLst>
              <a:ext uri="{FF2B5EF4-FFF2-40B4-BE49-F238E27FC236}">
                <a16:creationId xmlns:a16="http://schemas.microsoft.com/office/drawing/2014/main" id="{B1A6E261-8F0C-1B38-2355-219C92969312}"/>
              </a:ext>
            </a:extLst>
          </p:cNvPr>
          <p:cNvSpPr/>
          <p:nvPr/>
        </p:nvSpPr>
        <p:spPr>
          <a:xfrm>
            <a:off x="5552158" y="2788434"/>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Oval 12">
            <a:extLst>
              <a:ext uri="{FF2B5EF4-FFF2-40B4-BE49-F238E27FC236}">
                <a16:creationId xmlns:a16="http://schemas.microsoft.com/office/drawing/2014/main" id="{F8704C15-AC6C-0FC1-814A-785A8081444E}"/>
              </a:ext>
            </a:extLst>
          </p:cNvPr>
          <p:cNvSpPr/>
          <p:nvPr/>
        </p:nvSpPr>
        <p:spPr>
          <a:xfrm>
            <a:off x="6241738" y="2419999"/>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Oval 13">
            <a:extLst>
              <a:ext uri="{FF2B5EF4-FFF2-40B4-BE49-F238E27FC236}">
                <a16:creationId xmlns:a16="http://schemas.microsoft.com/office/drawing/2014/main" id="{BCCB5CBC-52C8-139B-2BD5-C34920BA10AB}"/>
              </a:ext>
            </a:extLst>
          </p:cNvPr>
          <p:cNvSpPr/>
          <p:nvPr/>
        </p:nvSpPr>
        <p:spPr>
          <a:xfrm>
            <a:off x="6711341" y="4887797"/>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a:extLst>
              <a:ext uri="{FF2B5EF4-FFF2-40B4-BE49-F238E27FC236}">
                <a16:creationId xmlns:a16="http://schemas.microsoft.com/office/drawing/2014/main" id="{B6B6132C-0C17-CA76-10C1-9DEEE3A2A708}"/>
              </a:ext>
            </a:extLst>
          </p:cNvPr>
          <p:cNvSpPr txBox="1"/>
          <p:nvPr/>
        </p:nvSpPr>
        <p:spPr>
          <a:xfrm>
            <a:off x="4270089" y="2440796"/>
            <a:ext cx="1239497" cy="830997"/>
          </a:xfrm>
          <a:prstGeom prst="rect">
            <a:avLst/>
          </a:prstGeom>
          <a:noFill/>
        </p:spPr>
        <p:txBody>
          <a:bodyPr wrap="square" lIns="0" rIns="0" rtlCol="0">
            <a:spAutoFit/>
          </a:bodyPr>
          <a:lstStyle/>
          <a:p>
            <a:pPr algn="r"/>
            <a:r>
              <a:rPr lang="en-US" sz="1200" dirty="0"/>
              <a:t>Personalized Marketing </a:t>
            </a:r>
          </a:p>
          <a:p>
            <a:pPr algn="r"/>
            <a:r>
              <a:rPr lang="en-US" sz="1200" dirty="0"/>
              <a:t>Communications Creation</a:t>
            </a:r>
          </a:p>
        </p:txBody>
      </p:sp>
      <p:sp>
        <p:nvSpPr>
          <p:cNvPr id="17" name="TextBox 16">
            <a:extLst>
              <a:ext uri="{FF2B5EF4-FFF2-40B4-BE49-F238E27FC236}">
                <a16:creationId xmlns:a16="http://schemas.microsoft.com/office/drawing/2014/main" id="{CE4FC713-8724-7F54-A6AE-948BFAEC1205}"/>
              </a:ext>
            </a:extLst>
          </p:cNvPr>
          <p:cNvSpPr txBox="1"/>
          <p:nvPr/>
        </p:nvSpPr>
        <p:spPr>
          <a:xfrm>
            <a:off x="7032784" y="2020877"/>
            <a:ext cx="1348709" cy="830997"/>
          </a:xfrm>
          <a:prstGeom prst="rect">
            <a:avLst/>
          </a:prstGeom>
          <a:noFill/>
        </p:spPr>
        <p:txBody>
          <a:bodyPr wrap="square" lIns="0" rIns="0" rtlCol="0">
            <a:spAutoFit/>
          </a:bodyPr>
          <a:lstStyle/>
          <a:p>
            <a:r>
              <a:rPr lang="en-US" sz="1200" dirty="0"/>
              <a:t>Personalized Messages </a:t>
            </a:r>
          </a:p>
          <a:p>
            <a:r>
              <a:rPr lang="en-US" sz="1200" dirty="0"/>
              <a:t>and Recommendations</a:t>
            </a:r>
          </a:p>
        </p:txBody>
      </p:sp>
      <p:sp>
        <p:nvSpPr>
          <p:cNvPr id="18" name="Oval 17">
            <a:extLst>
              <a:ext uri="{FF2B5EF4-FFF2-40B4-BE49-F238E27FC236}">
                <a16:creationId xmlns:a16="http://schemas.microsoft.com/office/drawing/2014/main" id="{104F155A-FD6D-BCEB-37B2-8DFC6A15753E}"/>
              </a:ext>
            </a:extLst>
          </p:cNvPr>
          <p:cNvSpPr/>
          <p:nvPr/>
        </p:nvSpPr>
        <p:spPr>
          <a:xfrm>
            <a:off x="7498174" y="2470549"/>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FF2B5EF4-FFF2-40B4-BE49-F238E27FC236}">
                <a16:creationId xmlns:a16="http://schemas.microsoft.com/office/drawing/2014/main" id="{6A93F61D-A76F-F8A4-E7ED-54503E49C14D}"/>
              </a:ext>
            </a:extLst>
          </p:cNvPr>
          <p:cNvSpPr/>
          <p:nvPr/>
        </p:nvSpPr>
        <p:spPr>
          <a:xfrm>
            <a:off x="7607748" y="2853318"/>
            <a:ext cx="198783" cy="198783"/>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1" name="Straight Connector 20">
            <a:extLst>
              <a:ext uri="{FF2B5EF4-FFF2-40B4-BE49-F238E27FC236}">
                <a16:creationId xmlns:a16="http://schemas.microsoft.com/office/drawing/2014/main" id="{AD74CF8F-BD8A-BE51-1284-3D3E4E9E343F}"/>
              </a:ext>
            </a:extLst>
          </p:cNvPr>
          <p:cNvCxnSpPr>
            <a:cxnSpLocks/>
          </p:cNvCxnSpPr>
          <p:nvPr/>
        </p:nvCxnSpPr>
        <p:spPr>
          <a:xfrm flipV="1">
            <a:off x="6241664" y="4108650"/>
            <a:ext cx="204173" cy="0"/>
          </a:xfrm>
          <a:prstGeom prst="line">
            <a:avLst/>
          </a:prstGeom>
          <a:noFill/>
          <a:ln w="12700" cap="flat" cmpd="sng">
            <a:solidFill>
              <a:srgbClr val="6F7878"/>
            </a:solidFill>
            <a:prstDash val="solid"/>
            <a:round/>
            <a:headEnd type="none" w="lg" len="med"/>
            <a:tailEnd type="none" w="lg" len="med"/>
          </a:ln>
        </p:spPr>
      </p:cxnSp>
      <p:cxnSp>
        <p:nvCxnSpPr>
          <p:cNvPr id="22" name="Straight Connector 21">
            <a:extLst>
              <a:ext uri="{FF2B5EF4-FFF2-40B4-BE49-F238E27FC236}">
                <a16:creationId xmlns:a16="http://schemas.microsoft.com/office/drawing/2014/main" id="{588E6B4E-C961-5C42-35D7-6631DA12CEC5}"/>
              </a:ext>
            </a:extLst>
          </p:cNvPr>
          <p:cNvCxnSpPr>
            <a:cxnSpLocks/>
          </p:cNvCxnSpPr>
          <p:nvPr/>
        </p:nvCxnSpPr>
        <p:spPr>
          <a:xfrm flipV="1">
            <a:off x="6341129" y="1822497"/>
            <a:ext cx="45169" cy="529989"/>
          </a:xfrm>
          <a:prstGeom prst="line">
            <a:avLst/>
          </a:prstGeom>
          <a:noFill/>
          <a:ln w="12700" cap="flat" cmpd="sng">
            <a:solidFill>
              <a:srgbClr val="6F7878"/>
            </a:solidFill>
            <a:prstDash val="solid"/>
            <a:round/>
            <a:headEnd type="none" w="lg" len="med"/>
            <a:tailEnd type="none" w="lg" len="med"/>
          </a:ln>
        </p:spPr>
      </p:cxnSp>
      <p:sp>
        <p:nvSpPr>
          <p:cNvPr id="23" name="TextBox 22">
            <a:extLst>
              <a:ext uri="{FF2B5EF4-FFF2-40B4-BE49-F238E27FC236}">
                <a16:creationId xmlns:a16="http://schemas.microsoft.com/office/drawing/2014/main" id="{A0CF4F48-098B-2D70-9FC1-0EC4A27F8BB5}"/>
              </a:ext>
            </a:extLst>
          </p:cNvPr>
          <p:cNvSpPr txBox="1"/>
          <p:nvPr/>
        </p:nvSpPr>
        <p:spPr>
          <a:xfrm>
            <a:off x="6241664" y="1333278"/>
            <a:ext cx="1228676" cy="461665"/>
          </a:xfrm>
          <a:prstGeom prst="rect">
            <a:avLst/>
          </a:prstGeom>
          <a:noFill/>
        </p:spPr>
        <p:txBody>
          <a:bodyPr wrap="square" lIns="0" tIns="45720" rIns="0" bIns="45720" rtlCol="0" anchor="t">
            <a:spAutoFit/>
          </a:bodyPr>
          <a:lstStyle/>
          <a:p>
            <a:r>
              <a:rPr lang="en-US" sz="1200" dirty="0"/>
              <a:t>Policy Summarization</a:t>
            </a:r>
          </a:p>
        </p:txBody>
      </p:sp>
      <p:sp>
        <p:nvSpPr>
          <p:cNvPr id="26" name="TextBox 25">
            <a:extLst>
              <a:ext uri="{FF2B5EF4-FFF2-40B4-BE49-F238E27FC236}">
                <a16:creationId xmlns:a16="http://schemas.microsoft.com/office/drawing/2014/main" id="{705F06FB-E741-A28C-03D2-70DA9BC6A190}"/>
              </a:ext>
            </a:extLst>
          </p:cNvPr>
          <p:cNvSpPr txBox="1"/>
          <p:nvPr/>
        </p:nvSpPr>
        <p:spPr>
          <a:xfrm>
            <a:off x="457200" y="5745749"/>
            <a:ext cx="2943811" cy="461665"/>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spcBef>
                <a:spcPts val="600"/>
              </a:spcBef>
            </a:pPr>
            <a:r>
              <a:rPr lang="en-US" sz="1200" dirty="0">
                <a:cs typeface="Arial"/>
              </a:rPr>
              <a:t>Source: </a:t>
            </a:r>
            <a:r>
              <a:rPr lang="en-US" sz="1200" dirty="0">
                <a:cs typeface="Arial"/>
                <a:hlinkClick r:id="rId3"/>
              </a:rPr>
              <a:t>Use-Case Prism: Generative </a:t>
            </a:r>
            <a:r>
              <a:rPr lang="en-US" sz="1200" dirty="0">
                <a:ea typeface="+mn-lt"/>
                <a:cs typeface="+mn-lt"/>
                <a:hlinkClick r:id="rId3"/>
              </a:rPr>
              <a:t>AI </a:t>
            </a:r>
            <a:r>
              <a:rPr lang="en-US" sz="1200" dirty="0">
                <a:cs typeface="Arial"/>
                <a:hlinkClick r:id="rId3"/>
              </a:rPr>
              <a:t>for P&amp;C and Life Insurance</a:t>
            </a:r>
            <a:endParaRPr lang="en-US" dirty="0">
              <a:cs typeface="Arial"/>
            </a:endParaRPr>
          </a:p>
        </p:txBody>
      </p:sp>
    </p:spTree>
    <p:extLst>
      <p:ext uri="{BB962C8B-B14F-4D97-AF65-F5344CB8AC3E}">
        <p14:creationId xmlns:p14="http://schemas.microsoft.com/office/powerpoint/2010/main" val="10046243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AB8827A0-F702-4494-B1D3-4B40365FEC60}"/>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8116EE10-0ADA-4268-AAE5-30EC6F5E90BA}"/>
    </a:ext>
  </a:extLst>
</a:theme>
</file>

<file path=ppt/theme/theme3.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6E259ABC-D790-4982-AD57-6C9C9097FDBC}"/>
    </a:ext>
  </a:extLst>
</a:theme>
</file>

<file path=ppt/theme/theme4.xml><?xml version="1.0" encoding="utf-8"?>
<a:theme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72C72329-1B84-429E-9348-1838CEF553AA}"/>
    </a:ext>
  </a:extLst>
</a:theme>
</file>

<file path=ppt/theme/theme5.xml><?xml version="1.0" encoding="utf-8"?>
<a:theme xmlns:a="http://schemas.openxmlformats.org/drawingml/2006/main" name="1_White bkgrnd master">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squar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DEFAULT V-EVENTS MASTER-2020-1229.potx" id="{436981CC-19AC-4481-8E5E-24538504A289}" vid="{EE11AC78-36D6-4677-B48D-4A7902079EDF}"/>
    </a:ext>
  </a:extLst>
</a:theme>
</file>

<file path=ppt/theme/theme6.xml><?xml version="1.0" encoding="utf-8"?>
<a:theme xmlns:a="http://schemas.openxmlformats.org/drawingml/2006/main" name="1_Blue bkgrnd master">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DEFAULT V-EVENTS MASTER-2020-1229.potx" id="{436981CC-19AC-4481-8E5E-24538504A289}" vid="{DDBD924B-8BAA-499A-95CF-368D39884C9B}"/>
    </a:ext>
  </a:extLst>
</a:theme>
</file>

<file path=ppt/theme/theme7.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15CAB38D53F445ADE0BAE50FB8A8D8" ma:contentTypeVersion="4" ma:contentTypeDescription="Create a new document." ma:contentTypeScope="" ma:versionID="58a7d230181014cebb52eba3ebcfe92d">
  <xsd:schema xmlns:xsd="http://www.w3.org/2001/XMLSchema" xmlns:xs="http://www.w3.org/2001/XMLSchema" xmlns:p="http://schemas.microsoft.com/office/2006/metadata/properties" xmlns:ns2="f3ebc2b6-a82a-45c3-97c6-8fb09079a0fc" xmlns:ns3="237c145d-058a-4c93-9530-49e84b225fb8" targetNamespace="http://schemas.microsoft.com/office/2006/metadata/properties" ma:root="true" ma:fieldsID="2f0f3c9be90c1321cb1ee4cf7e5831d4" ns2:_="" ns3:_="">
    <xsd:import namespace="f3ebc2b6-a82a-45c3-97c6-8fb09079a0fc"/>
    <xsd:import namespace="237c145d-058a-4c93-9530-49e84b225fb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ebc2b6-a82a-45c3-97c6-8fb09079a0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7c145d-058a-4c93-9530-49e84b225fb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B06DB6-58C1-4625-B330-304A9789214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9014364-5AED-42E5-8F2F-E3B86C0AC2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ebc2b6-a82a-45c3-97c6-8fb09079a0fc"/>
    <ds:schemaRef ds:uri="237c145d-058a-4c93-9530-49e84b225f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9CF7F9-B558-4CBB-986D-FDDEE2CF04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bkgrnd master</Template>
  <TotalTime>23685</TotalTime>
  <Words>1452</Words>
  <Application>Microsoft Office PowerPoint</Application>
  <PresentationFormat>Widescreen</PresentationFormat>
  <Paragraphs>296</Paragraphs>
  <Slides>20</Slides>
  <Notes>20</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20</vt:i4>
      </vt:variant>
    </vt:vector>
  </HeadingPairs>
  <TitlesOfParts>
    <vt:vector size="31" baseType="lpstr">
      <vt:lpstr>Arial</vt:lpstr>
      <vt:lpstr>Arial Black</vt:lpstr>
      <vt:lpstr>Calibri</vt:lpstr>
      <vt:lpstr>Times</vt:lpstr>
      <vt:lpstr>Wingdings</vt:lpstr>
      <vt:lpstr>White bkgrnd master</vt:lpstr>
      <vt:lpstr>Blue bkgrnd master</vt:lpstr>
      <vt:lpstr>White bk accent color options</vt:lpstr>
      <vt:lpstr>Blue bk accent color options</vt:lpstr>
      <vt:lpstr>1_White bkgrnd master</vt:lpstr>
      <vt:lpstr>1_Blue bkgrnd master</vt:lpstr>
      <vt:lpstr>AI Opportunity Radar: Template and Examples by Industry</vt:lpstr>
      <vt:lpstr>AI Opportunity Radar</vt:lpstr>
      <vt:lpstr>Introduction</vt:lpstr>
      <vt:lpstr>Quick Links to AI Opportunity Radars, by Industry</vt:lpstr>
      <vt:lpstr>AI Opportunity Radar, CSP</vt:lpstr>
      <vt:lpstr>AI Opportunity Radar, Education</vt:lpstr>
      <vt:lpstr>AI Opportunity Radar, Energy and Utilities</vt:lpstr>
      <vt:lpstr>AI Opportunity Radar, Banking</vt:lpstr>
      <vt:lpstr>AI Opportunity Radar, P&amp;C and Life Insurance</vt:lpstr>
      <vt:lpstr>AI Opportunity Radar, Investment Services</vt:lpstr>
      <vt:lpstr>AI Opportunity Radar, Government Contact Centers</vt:lpstr>
      <vt:lpstr>AI Opportunity Radar, Government — Human Services</vt:lpstr>
      <vt:lpstr>AI Opportunity Radar, Government — Public Safety</vt:lpstr>
      <vt:lpstr>AI Opportunity Radar, Government — Regulatory and Compliance</vt:lpstr>
      <vt:lpstr>AI Opportunity Radar, U.S. Healthcare Payers</vt:lpstr>
      <vt:lpstr>AI Opportunity Radar, Healthcare Providers</vt:lpstr>
      <vt:lpstr>AI Opportunity Radar, Life Sciences</vt:lpstr>
      <vt:lpstr>AI Opportunity Radar, Manufacturing</vt:lpstr>
      <vt:lpstr>AI Opportunity Radar, Retail</vt:lpstr>
      <vt:lpstr>AI Opportunity Radar, Transportation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Opportunity Radar Template and Examples by Industry</dc:title>
  <dc:subject/>
  <dc:creator>Hung LeHong</dc:creator>
  <cp:lastModifiedBy>Jessica Pellegrino</cp:lastModifiedBy>
  <cp:revision>265</cp:revision>
  <dcterms:created xsi:type="dcterms:W3CDTF">2023-06-19T13:53:08Z</dcterms:created>
  <dcterms:modified xsi:type="dcterms:W3CDTF">2023-10-27T14:12:14Z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0x0101001F15CAB38D53F445ADE0BAE50FB8A8D8</vt:lpwstr>
  </property>
</Properties>
</file>