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69" r:id="rId2"/>
    <p:sldMasterId id="2147483886" r:id="rId3"/>
    <p:sldMasterId id="2147483913" r:id="rId4"/>
  </p:sldMasterIdLst>
  <p:notesMasterIdLst>
    <p:notesMasterId r:id="rId6"/>
  </p:notesMasterIdLst>
  <p:handoutMasterIdLst>
    <p:handoutMasterId r:id="rId7"/>
  </p:handoutMasterIdLst>
  <p:sldIdLst>
    <p:sldId id="21474755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7CE924-CAC3-4AAA-93DD-5942E21C000A}" name="Dennis Xu" initials="DX" userId="S::dennis.xu@gartner.com::e7de3136-b5cc-47ea-8952-a4cb6dd74806" providerId="AD"/>
  <p188:author id="{E5A00C2D-A938-7867-804C-709AE5F9257B}" name="Carpino,Anthony" initials="Ca" userId="S::anthony.carpino@gartner.com::4ba802ea-9f3a-48de-8de2-18d01e85b54c" providerId="AD"/>
  <p188:author id="{CDCCD26E-DCB1-243E-3417-E8EED4888BAA}" name="Bartley,Richard" initials="B" userId="S::Richard.Bartley@gartner.com::7a2d0b44-e297-45fc-aec0-54ed3939b5e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52D00-6C2E-4EDD-AE2E-C2DB1F1CB5F1}" v="1" dt="2023-08-28T16:57:26.61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6" autoAdjust="0"/>
    <p:restoredTop sz="95844" autoAdjust="0"/>
  </p:normalViewPr>
  <p:slideViewPr>
    <p:cSldViewPr snapToGrid="0">
      <p:cViewPr varScale="1">
        <p:scale>
          <a:sx n="124" d="100"/>
          <a:sy n="124" d="100"/>
        </p:scale>
        <p:origin x="384"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2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Bartley" userId="7a2d0b44-e297-45fc-aec0-54ed3939b5e2" providerId="ADAL" clId="{66352D00-6C2E-4EDD-AE2E-C2DB1F1CB5F1}"/>
    <pc:docChg chg="undo custSel addSld delSld modSld">
      <pc:chgData name="Richard Bartley" userId="7a2d0b44-e297-45fc-aec0-54ed3939b5e2" providerId="ADAL" clId="{66352D00-6C2E-4EDD-AE2E-C2DB1F1CB5F1}" dt="2023-08-30T16:21:43.290" v="10" actId="20577"/>
      <pc:docMkLst>
        <pc:docMk/>
      </pc:docMkLst>
      <pc:sldChg chg="add modTransition">
        <pc:chgData name="Richard Bartley" userId="7a2d0b44-e297-45fc-aec0-54ed3939b5e2" providerId="ADAL" clId="{66352D00-6C2E-4EDD-AE2E-C2DB1F1CB5F1}" dt="2023-08-28T16:57:26.592" v="0"/>
        <pc:sldMkLst>
          <pc:docMk/>
          <pc:sldMk cId="2824032610" sldId="1565"/>
        </pc:sldMkLst>
      </pc:sldChg>
      <pc:sldChg chg="modSp mod">
        <pc:chgData name="Richard Bartley" userId="7a2d0b44-e297-45fc-aec0-54ed3939b5e2" providerId="ADAL" clId="{66352D00-6C2E-4EDD-AE2E-C2DB1F1CB5F1}" dt="2023-08-30T16:21:43.290" v="10" actId="20577"/>
        <pc:sldMkLst>
          <pc:docMk/>
          <pc:sldMk cId="3112744100" sldId="2147475567"/>
        </pc:sldMkLst>
        <pc:spChg chg="mod">
          <ac:chgData name="Richard Bartley" userId="7a2d0b44-e297-45fc-aec0-54ed3939b5e2" providerId="ADAL" clId="{66352D00-6C2E-4EDD-AE2E-C2DB1F1CB5F1}" dt="2023-08-30T16:21:43.290" v="10" actId="20577"/>
          <ac:spMkLst>
            <pc:docMk/>
            <pc:sldMk cId="3112744100" sldId="2147475567"/>
            <ac:spMk id="24" creationId="{00000000-0000-0000-0000-000000000000}"/>
          </ac:spMkLst>
        </pc:spChg>
        <pc:spChg chg="mod">
          <ac:chgData name="Richard Bartley" userId="7a2d0b44-e297-45fc-aec0-54ed3939b5e2" providerId="ADAL" clId="{66352D00-6C2E-4EDD-AE2E-C2DB1F1CB5F1}" dt="2023-08-29T17:29:26.580" v="3" actId="20577"/>
          <ac:spMkLst>
            <pc:docMk/>
            <pc:sldMk cId="3112744100" sldId="2147475567"/>
            <ac:spMk id="55" creationId="{F77481E7-F757-52A3-90BF-DCFD946F1AA5}"/>
          </ac:spMkLst>
        </pc:spChg>
      </pc:sldChg>
      <pc:sldChg chg="del">
        <pc:chgData name="Richard Bartley" userId="7a2d0b44-e297-45fc-aec0-54ed3939b5e2" providerId="ADAL" clId="{66352D00-6C2E-4EDD-AE2E-C2DB1F1CB5F1}" dt="2023-08-28T16:57:31.605" v="1" actId="47"/>
        <pc:sldMkLst>
          <pc:docMk/>
          <pc:sldMk cId="2666664555" sldId="21474755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10/3/23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1 = Threat intelligence exchange</a:t>
            </a:r>
          </a:p>
          <a:p>
            <a:endParaRPr lang="en-US" dirty="0"/>
          </a:p>
          <a:p>
            <a:r>
              <a:rPr lang="en-US" dirty="0" err="1"/>
              <a:t>Probablisitc</a:t>
            </a:r>
            <a:r>
              <a:rPr lang="en-US" dirty="0"/>
              <a:t> threat model\</a:t>
            </a:r>
          </a:p>
          <a:p>
            <a:r>
              <a:rPr lang="en-US" dirty="0"/>
              <a:t>With </a:t>
            </a:r>
            <a:r>
              <a:rPr lang="en-US" dirty="0" err="1"/>
              <a:t>premptive</a:t>
            </a:r>
            <a:r>
              <a:rPr lang="en-US" dirty="0"/>
              <a:t> response get away from </a:t>
            </a:r>
            <a:r>
              <a:rPr lang="en-US" dirty="0" err="1"/>
              <a:t>cvss</a:t>
            </a:r>
            <a:endParaRPr lang="en-US" dirty="0"/>
          </a:p>
          <a:p>
            <a:endParaRPr lang="en-US" dirty="0"/>
          </a:p>
          <a:p>
            <a:r>
              <a:rPr lang="en-US" dirty="0"/>
              <a:t>PAM</a:t>
            </a:r>
          </a:p>
          <a:p>
            <a:r>
              <a:rPr lang="en-US" dirty="0"/>
              <a:t>User Directory</a:t>
            </a:r>
          </a:p>
          <a:p>
            <a:r>
              <a:rPr lang="en-US" dirty="0"/>
              <a:t>Access Management </a:t>
            </a:r>
          </a:p>
          <a:p>
            <a:r>
              <a:rPr lang="en-US" dirty="0"/>
              <a:t>IGA</a:t>
            </a:r>
          </a:p>
          <a:p>
            <a:endParaRPr lang="en-US" dirty="0"/>
          </a:p>
          <a:p>
            <a:r>
              <a:rPr lang="en-US" dirty="0"/>
              <a:t>SASE</a:t>
            </a:r>
          </a:p>
          <a:p>
            <a:r>
              <a:rPr lang="en-US" dirty="0"/>
              <a:t>XDR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23FAE4-A3DC-44EA-A129-40AD3AD7369E}"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49219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2.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117" Type="http://schemas.openxmlformats.org/officeDocument/2006/relationships/image" Target="../media/image116.png"/><Relationship Id="rId21" Type="http://schemas.openxmlformats.org/officeDocument/2006/relationships/image" Target="../media/image21.png"/><Relationship Id="rId42" Type="http://schemas.openxmlformats.org/officeDocument/2006/relationships/image" Target="../media/image42.svg"/><Relationship Id="rId63" Type="http://schemas.openxmlformats.org/officeDocument/2006/relationships/image" Target="../media/image63.png"/><Relationship Id="rId84" Type="http://schemas.openxmlformats.org/officeDocument/2006/relationships/image" Target="../media/image84.svg"/><Relationship Id="rId138" Type="http://schemas.openxmlformats.org/officeDocument/2006/relationships/image" Target="../media/image137.png"/><Relationship Id="rId159" Type="http://schemas.openxmlformats.org/officeDocument/2006/relationships/image" Target="../media/image158.svg"/><Relationship Id="rId170" Type="http://schemas.openxmlformats.org/officeDocument/2006/relationships/image" Target="../media/image169.png"/><Relationship Id="rId107" Type="http://schemas.openxmlformats.org/officeDocument/2006/relationships/image" Target="../media/image106.png"/><Relationship Id="rId11" Type="http://schemas.openxmlformats.org/officeDocument/2006/relationships/image" Target="../media/image11.png"/><Relationship Id="rId32" Type="http://schemas.openxmlformats.org/officeDocument/2006/relationships/image" Target="../media/image32.svg"/><Relationship Id="rId53" Type="http://schemas.openxmlformats.org/officeDocument/2006/relationships/image" Target="../media/image53.png"/><Relationship Id="rId74" Type="http://schemas.openxmlformats.org/officeDocument/2006/relationships/image" Target="../media/image74.svg"/><Relationship Id="rId128" Type="http://schemas.openxmlformats.org/officeDocument/2006/relationships/image" Target="../media/image127.png"/><Relationship Id="rId149" Type="http://schemas.openxmlformats.org/officeDocument/2006/relationships/image" Target="../media/image148.svg"/><Relationship Id="rId5" Type="http://schemas.openxmlformats.org/officeDocument/2006/relationships/image" Target="../media/image5.png"/><Relationship Id="rId95" Type="http://schemas.openxmlformats.org/officeDocument/2006/relationships/image" Target="../media/image95.png"/><Relationship Id="rId160" Type="http://schemas.openxmlformats.org/officeDocument/2006/relationships/image" Target="../media/image159.png"/><Relationship Id="rId22" Type="http://schemas.openxmlformats.org/officeDocument/2006/relationships/image" Target="../media/image22.svg"/><Relationship Id="rId43" Type="http://schemas.openxmlformats.org/officeDocument/2006/relationships/image" Target="../media/image43.png"/><Relationship Id="rId64" Type="http://schemas.openxmlformats.org/officeDocument/2006/relationships/image" Target="../media/image64.svg"/><Relationship Id="rId118" Type="http://schemas.openxmlformats.org/officeDocument/2006/relationships/image" Target="../media/image117.svg"/><Relationship Id="rId139" Type="http://schemas.openxmlformats.org/officeDocument/2006/relationships/image" Target="../media/image138.svg"/><Relationship Id="rId85" Type="http://schemas.openxmlformats.org/officeDocument/2006/relationships/image" Target="../media/image85.png"/><Relationship Id="rId150" Type="http://schemas.openxmlformats.org/officeDocument/2006/relationships/image" Target="../media/image149.png"/><Relationship Id="rId171" Type="http://schemas.openxmlformats.org/officeDocument/2006/relationships/image" Target="../media/image170.png"/><Relationship Id="rId12" Type="http://schemas.openxmlformats.org/officeDocument/2006/relationships/image" Target="../media/image12.svg"/><Relationship Id="rId33" Type="http://schemas.openxmlformats.org/officeDocument/2006/relationships/image" Target="../media/image33.png"/><Relationship Id="rId108" Type="http://schemas.openxmlformats.org/officeDocument/2006/relationships/image" Target="../media/image107.svg"/><Relationship Id="rId129" Type="http://schemas.openxmlformats.org/officeDocument/2006/relationships/image" Target="../media/image128.svg"/><Relationship Id="rId54" Type="http://schemas.openxmlformats.org/officeDocument/2006/relationships/image" Target="../media/image54.svg"/><Relationship Id="rId75" Type="http://schemas.openxmlformats.org/officeDocument/2006/relationships/image" Target="../media/image75.png"/><Relationship Id="rId96" Type="http://schemas.openxmlformats.org/officeDocument/2006/relationships/image" Target="../media/image96.svg"/><Relationship Id="rId140" Type="http://schemas.openxmlformats.org/officeDocument/2006/relationships/image" Target="../media/image139.png"/><Relationship Id="rId161" Type="http://schemas.openxmlformats.org/officeDocument/2006/relationships/image" Target="../media/image160.svg"/><Relationship Id="rId1" Type="http://schemas.openxmlformats.org/officeDocument/2006/relationships/slideLayout" Target="../slideLayouts/slideLayout3.xml"/><Relationship Id="rId6" Type="http://schemas.openxmlformats.org/officeDocument/2006/relationships/image" Target="../media/image6.svg"/><Relationship Id="rId23" Type="http://schemas.openxmlformats.org/officeDocument/2006/relationships/image" Target="../media/image23.png"/><Relationship Id="rId28" Type="http://schemas.openxmlformats.org/officeDocument/2006/relationships/image" Target="../media/image28.svg"/><Relationship Id="rId49" Type="http://schemas.openxmlformats.org/officeDocument/2006/relationships/image" Target="../media/image49.png"/><Relationship Id="rId114" Type="http://schemas.openxmlformats.org/officeDocument/2006/relationships/image" Target="../media/image113.svg"/><Relationship Id="rId119" Type="http://schemas.openxmlformats.org/officeDocument/2006/relationships/image" Target="../media/image118.png"/><Relationship Id="rId44" Type="http://schemas.openxmlformats.org/officeDocument/2006/relationships/image" Target="../media/image44.svg"/><Relationship Id="rId60" Type="http://schemas.openxmlformats.org/officeDocument/2006/relationships/image" Target="../media/image60.svg"/><Relationship Id="rId65" Type="http://schemas.openxmlformats.org/officeDocument/2006/relationships/image" Target="../media/image65.png"/><Relationship Id="rId81" Type="http://schemas.openxmlformats.org/officeDocument/2006/relationships/image" Target="../media/image81.png"/><Relationship Id="rId86" Type="http://schemas.openxmlformats.org/officeDocument/2006/relationships/image" Target="../media/image86.svg"/><Relationship Id="rId130" Type="http://schemas.openxmlformats.org/officeDocument/2006/relationships/image" Target="../media/image129.png"/><Relationship Id="rId135" Type="http://schemas.openxmlformats.org/officeDocument/2006/relationships/image" Target="../media/image134.svg"/><Relationship Id="rId151" Type="http://schemas.openxmlformats.org/officeDocument/2006/relationships/image" Target="../media/image150.svg"/><Relationship Id="rId156" Type="http://schemas.openxmlformats.org/officeDocument/2006/relationships/image" Target="../media/image155.png"/><Relationship Id="rId172" Type="http://schemas.openxmlformats.org/officeDocument/2006/relationships/image" Target="../media/image171.svg"/><Relationship Id="rId13" Type="http://schemas.openxmlformats.org/officeDocument/2006/relationships/image" Target="../media/image13.png"/><Relationship Id="rId18" Type="http://schemas.openxmlformats.org/officeDocument/2006/relationships/image" Target="../media/image18.svg"/><Relationship Id="rId39" Type="http://schemas.openxmlformats.org/officeDocument/2006/relationships/image" Target="../media/image39.png"/><Relationship Id="rId109" Type="http://schemas.openxmlformats.org/officeDocument/2006/relationships/image" Target="../media/image108.png"/><Relationship Id="rId34" Type="http://schemas.openxmlformats.org/officeDocument/2006/relationships/image" Target="../media/image34.svg"/><Relationship Id="rId50" Type="http://schemas.openxmlformats.org/officeDocument/2006/relationships/image" Target="../media/image50.svg"/><Relationship Id="rId55" Type="http://schemas.openxmlformats.org/officeDocument/2006/relationships/image" Target="../media/image55.png"/><Relationship Id="rId76" Type="http://schemas.openxmlformats.org/officeDocument/2006/relationships/image" Target="../media/image76.svg"/><Relationship Id="rId97" Type="http://schemas.openxmlformats.org/officeDocument/2006/relationships/image" Target="../media/image97.png"/><Relationship Id="rId104" Type="http://schemas.openxmlformats.org/officeDocument/2006/relationships/image" Target="../media/image103.svg"/><Relationship Id="rId120" Type="http://schemas.openxmlformats.org/officeDocument/2006/relationships/image" Target="../media/image119.svg"/><Relationship Id="rId125" Type="http://schemas.openxmlformats.org/officeDocument/2006/relationships/image" Target="../media/image124.png"/><Relationship Id="rId141" Type="http://schemas.openxmlformats.org/officeDocument/2006/relationships/image" Target="../media/image140.svg"/><Relationship Id="rId146" Type="http://schemas.openxmlformats.org/officeDocument/2006/relationships/image" Target="../media/image145.png"/><Relationship Id="rId167" Type="http://schemas.openxmlformats.org/officeDocument/2006/relationships/image" Target="../media/image166.svg"/><Relationship Id="rId7" Type="http://schemas.openxmlformats.org/officeDocument/2006/relationships/image" Target="../media/image7.png"/><Relationship Id="rId71" Type="http://schemas.openxmlformats.org/officeDocument/2006/relationships/image" Target="../media/image71.png"/><Relationship Id="rId92" Type="http://schemas.openxmlformats.org/officeDocument/2006/relationships/image" Target="../media/image92.svg"/><Relationship Id="rId162" Type="http://schemas.openxmlformats.org/officeDocument/2006/relationships/image" Target="../media/image161.png"/><Relationship Id="rId2" Type="http://schemas.openxmlformats.org/officeDocument/2006/relationships/notesSlide" Target="../notesSlides/notesSlide1.xml"/><Relationship Id="rId29" Type="http://schemas.openxmlformats.org/officeDocument/2006/relationships/image" Target="../media/image29.png"/><Relationship Id="rId24" Type="http://schemas.openxmlformats.org/officeDocument/2006/relationships/image" Target="../media/image24.svg"/><Relationship Id="rId40" Type="http://schemas.openxmlformats.org/officeDocument/2006/relationships/image" Target="../media/image40.svg"/><Relationship Id="rId45" Type="http://schemas.openxmlformats.org/officeDocument/2006/relationships/image" Target="../media/image45.png"/><Relationship Id="rId66" Type="http://schemas.openxmlformats.org/officeDocument/2006/relationships/image" Target="../media/image66.svg"/><Relationship Id="rId87" Type="http://schemas.openxmlformats.org/officeDocument/2006/relationships/image" Target="../media/image87.png"/><Relationship Id="rId110" Type="http://schemas.openxmlformats.org/officeDocument/2006/relationships/image" Target="../media/image109.svg"/><Relationship Id="rId115" Type="http://schemas.openxmlformats.org/officeDocument/2006/relationships/image" Target="../media/image114.png"/><Relationship Id="rId131" Type="http://schemas.openxmlformats.org/officeDocument/2006/relationships/image" Target="../media/image130.svg"/><Relationship Id="rId136" Type="http://schemas.openxmlformats.org/officeDocument/2006/relationships/image" Target="../media/image135.png"/><Relationship Id="rId157" Type="http://schemas.openxmlformats.org/officeDocument/2006/relationships/image" Target="../media/image156.svg"/><Relationship Id="rId61" Type="http://schemas.openxmlformats.org/officeDocument/2006/relationships/image" Target="../media/image61.png"/><Relationship Id="rId82" Type="http://schemas.openxmlformats.org/officeDocument/2006/relationships/image" Target="../media/image82.svg"/><Relationship Id="rId152" Type="http://schemas.openxmlformats.org/officeDocument/2006/relationships/image" Target="../media/image151.png"/><Relationship Id="rId173" Type="http://schemas.openxmlformats.org/officeDocument/2006/relationships/image" Target="../media/image172.png"/><Relationship Id="rId19" Type="http://schemas.openxmlformats.org/officeDocument/2006/relationships/image" Target="../media/image19.png"/><Relationship Id="rId14" Type="http://schemas.openxmlformats.org/officeDocument/2006/relationships/image" Target="../media/image14.svg"/><Relationship Id="rId30" Type="http://schemas.openxmlformats.org/officeDocument/2006/relationships/image" Target="../media/image30.svg"/><Relationship Id="rId35" Type="http://schemas.openxmlformats.org/officeDocument/2006/relationships/image" Target="../media/image35.png"/><Relationship Id="rId56" Type="http://schemas.openxmlformats.org/officeDocument/2006/relationships/image" Target="../media/image56.svg"/><Relationship Id="rId77" Type="http://schemas.openxmlformats.org/officeDocument/2006/relationships/image" Target="../media/image77.png"/><Relationship Id="rId100" Type="http://schemas.openxmlformats.org/officeDocument/2006/relationships/image" Target="../media/image100.svg"/><Relationship Id="rId105" Type="http://schemas.openxmlformats.org/officeDocument/2006/relationships/image" Target="../media/image104.png"/><Relationship Id="rId126" Type="http://schemas.openxmlformats.org/officeDocument/2006/relationships/image" Target="../media/image125.svg"/><Relationship Id="rId147" Type="http://schemas.openxmlformats.org/officeDocument/2006/relationships/image" Target="../media/image146.png"/><Relationship Id="rId168" Type="http://schemas.openxmlformats.org/officeDocument/2006/relationships/image" Target="../media/image167.png"/><Relationship Id="rId8" Type="http://schemas.openxmlformats.org/officeDocument/2006/relationships/image" Target="../media/image8.svg"/><Relationship Id="rId51" Type="http://schemas.openxmlformats.org/officeDocument/2006/relationships/image" Target="../media/image51.png"/><Relationship Id="rId72" Type="http://schemas.openxmlformats.org/officeDocument/2006/relationships/image" Target="../media/image72.svg"/><Relationship Id="rId93" Type="http://schemas.openxmlformats.org/officeDocument/2006/relationships/image" Target="../media/image93.png"/><Relationship Id="rId98" Type="http://schemas.openxmlformats.org/officeDocument/2006/relationships/image" Target="../media/image98.svg"/><Relationship Id="rId121" Type="http://schemas.openxmlformats.org/officeDocument/2006/relationships/image" Target="../media/image120.png"/><Relationship Id="rId142" Type="http://schemas.openxmlformats.org/officeDocument/2006/relationships/image" Target="../media/image141.png"/><Relationship Id="rId163" Type="http://schemas.openxmlformats.org/officeDocument/2006/relationships/image" Target="../media/image162.svg"/><Relationship Id="rId3" Type="http://schemas.openxmlformats.org/officeDocument/2006/relationships/image" Target="../media/image3.png"/><Relationship Id="rId25" Type="http://schemas.openxmlformats.org/officeDocument/2006/relationships/image" Target="../media/image25.png"/><Relationship Id="rId46" Type="http://schemas.openxmlformats.org/officeDocument/2006/relationships/image" Target="../media/image46.svg"/><Relationship Id="rId67" Type="http://schemas.openxmlformats.org/officeDocument/2006/relationships/image" Target="../media/image67.png"/><Relationship Id="rId116" Type="http://schemas.openxmlformats.org/officeDocument/2006/relationships/image" Target="../media/image115.svg"/><Relationship Id="rId137" Type="http://schemas.openxmlformats.org/officeDocument/2006/relationships/image" Target="../media/image136.svg"/><Relationship Id="rId158" Type="http://schemas.openxmlformats.org/officeDocument/2006/relationships/image" Target="../media/image157.png"/><Relationship Id="rId20" Type="http://schemas.openxmlformats.org/officeDocument/2006/relationships/image" Target="../media/image20.svg"/><Relationship Id="rId41" Type="http://schemas.openxmlformats.org/officeDocument/2006/relationships/image" Target="../media/image41.png"/><Relationship Id="rId62" Type="http://schemas.openxmlformats.org/officeDocument/2006/relationships/image" Target="../media/image62.svg"/><Relationship Id="rId83" Type="http://schemas.openxmlformats.org/officeDocument/2006/relationships/image" Target="../media/image83.png"/><Relationship Id="rId88" Type="http://schemas.openxmlformats.org/officeDocument/2006/relationships/image" Target="../media/image88.svg"/><Relationship Id="rId111" Type="http://schemas.openxmlformats.org/officeDocument/2006/relationships/image" Target="../media/image110.png"/><Relationship Id="rId132" Type="http://schemas.openxmlformats.org/officeDocument/2006/relationships/image" Target="../media/image131.png"/><Relationship Id="rId153" Type="http://schemas.openxmlformats.org/officeDocument/2006/relationships/image" Target="../media/image152.svg"/><Relationship Id="rId174" Type="http://schemas.openxmlformats.org/officeDocument/2006/relationships/image" Target="../media/image173.svg"/><Relationship Id="rId15" Type="http://schemas.openxmlformats.org/officeDocument/2006/relationships/image" Target="../media/image15.png"/><Relationship Id="rId36" Type="http://schemas.openxmlformats.org/officeDocument/2006/relationships/image" Target="../media/image36.svg"/><Relationship Id="rId57" Type="http://schemas.openxmlformats.org/officeDocument/2006/relationships/image" Target="../media/image57.png"/><Relationship Id="rId106" Type="http://schemas.openxmlformats.org/officeDocument/2006/relationships/image" Target="../media/image105.svg"/><Relationship Id="rId127" Type="http://schemas.openxmlformats.org/officeDocument/2006/relationships/image" Target="../media/image126.svg"/><Relationship Id="rId10" Type="http://schemas.openxmlformats.org/officeDocument/2006/relationships/image" Target="../media/image10.svg"/><Relationship Id="rId31" Type="http://schemas.openxmlformats.org/officeDocument/2006/relationships/image" Target="../media/image31.png"/><Relationship Id="rId52" Type="http://schemas.openxmlformats.org/officeDocument/2006/relationships/image" Target="../media/image52.svg"/><Relationship Id="rId73" Type="http://schemas.openxmlformats.org/officeDocument/2006/relationships/image" Target="../media/image73.png"/><Relationship Id="rId78" Type="http://schemas.openxmlformats.org/officeDocument/2006/relationships/image" Target="../media/image78.svg"/><Relationship Id="rId94" Type="http://schemas.openxmlformats.org/officeDocument/2006/relationships/image" Target="../media/image94.svg"/><Relationship Id="rId99" Type="http://schemas.openxmlformats.org/officeDocument/2006/relationships/image" Target="../media/image99.png"/><Relationship Id="rId101" Type="http://schemas.openxmlformats.org/officeDocument/2006/relationships/image" Target="../media/image101.png"/><Relationship Id="rId122" Type="http://schemas.openxmlformats.org/officeDocument/2006/relationships/image" Target="../media/image121.svg"/><Relationship Id="rId143" Type="http://schemas.openxmlformats.org/officeDocument/2006/relationships/image" Target="../media/image142.svg"/><Relationship Id="rId148" Type="http://schemas.openxmlformats.org/officeDocument/2006/relationships/image" Target="../media/image147.png"/><Relationship Id="rId164" Type="http://schemas.openxmlformats.org/officeDocument/2006/relationships/image" Target="../media/image163.png"/><Relationship Id="rId169" Type="http://schemas.openxmlformats.org/officeDocument/2006/relationships/image" Target="../media/image168.svg"/><Relationship Id="rId4" Type="http://schemas.openxmlformats.org/officeDocument/2006/relationships/image" Target="../media/image4.svg"/><Relationship Id="rId9" Type="http://schemas.openxmlformats.org/officeDocument/2006/relationships/image" Target="../media/image9.png"/><Relationship Id="rId26" Type="http://schemas.openxmlformats.org/officeDocument/2006/relationships/image" Target="../media/image26.svg"/><Relationship Id="rId47" Type="http://schemas.openxmlformats.org/officeDocument/2006/relationships/image" Target="../media/image47.png"/><Relationship Id="rId68" Type="http://schemas.openxmlformats.org/officeDocument/2006/relationships/image" Target="../media/image68.svg"/><Relationship Id="rId89" Type="http://schemas.openxmlformats.org/officeDocument/2006/relationships/image" Target="../media/image89.png"/><Relationship Id="rId112" Type="http://schemas.openxmlformats.org/officeDocument/2006/relationships/image" Target="../media/image111.svg"/><Relationship Id="rId133" Type="http://schemas.openxmlformats.org/officeDocument/2006/relationships/image" Target="../media/image132.svg"/><Relationship Id="rId154" Type="http://schemas.openxmlformats.org/officeDocument/2006/relationships/image" Target="../media/image153.png"/><Relationship Id="rId16" Type="http://schemas.openxmlformats.org/officeDocument/2006/relationships/image" Target="../media/image16.svg"/><Relationship Id="rId37" Type="http://schemas.openxmlformats.org/officeDocument/2006/relationships/image" Target="../media/image37.png"/><Relationship Id="rId58" Type="http://schemas.openxmlformats.org/officeDocument/2006/relationships/image" Target="../media/image58.svg"/><Relationship Id="rId79" Type="http://schemas.openxmlformats.org/officeDocument/2006/relationships/image" Target="../media/image79.png"/><Relationship Id="rId102" Type="http://schemas.microsoft.com/office/2007/relationships/hdphoto" Target="../media/hdphoto1.wdp"/><Relationship Id="rId123" Type="http://schemas.openxmlformats.org/officeDocument/2006/relationships/image" Target="../media/image122.png"/><Relationship Id="rId144" Type="http://schemas.openxmlformats.org/officeDocument/2006/relationships/image" Target="../media/image143.png"/><Relationship Id="rId90" Type="http://schemas.openxmlformats.org/officeDocument/2006/relationships/image" Target="../media/image90.svg"/><Relationship Id="rId165" Type="http://schemas.openxmlformats.org/officeDocument/2006/relationships/image" Target="../media/image164.svg"/><Relationship Id="rId27" Type="http://schemas.openxmlformats.org/officeDocument/2006/relationships/image" Target="../media/image27.png"/><Relationship Id="rId48" Type="http://schemas.openxmlformats.org/officeDocument/2006/relationships/image" Target="../media/image48.svg"/><Relationship Id="rId69" Type="http://schemas.openxmlformats.org/officeDocument/2006/relationships/image" Target="../media/image69.png"/><Relationship Id="rId113" Type="http://schemas.openxmlformats.org/officeDocument/2006/relationships/image" Target="../media/image112.png"/><Relationship Id="rId134" Type="http://schemas.openxmlformats.org/officeDocument/2006/relationships/image" Target="../media/image133.png"/><Relationship Id="rId80" Type="http://schemas.openxmlformats.org/officeDocument/2006/relationships/image" Target="../media/image80.svg"/><Relationship Id="rId155" Type="http://schemas.openxmlformats.org/officeDocument/2006/relationships/image" Target="../media/image154.svg"/><Relationship Id="rId17" Type="http://schemas.openxmlformats.org/officeDocument/2006/relationships/image" Target="../media/image17.png"/><Relationship Id="rId38" Type="http://schemas.openxmlformats.org/officeDocument/2006/relationships/image" Target="../media/image38.svg"/><Relationship Id="rId59" Type="http://schemas.openxmlformats.org/officeDocument/2006/relationships/image" Target="../media/image59.png"/><Relationship Id="rId103" Type="http://schemas.openxmlformats.org/officeDocument/2006/relationships/image" Target="../media/image102.png"/><Relationship Id="rId124" Type="http://schemas.openxmlformats.org/officeDocument/2006/relationships/image" Target="../media/image123.svg"/><Relationship Id="rId70" Type="http://schemas.openxmlformats.org/officeDocument/2006/relationships/image" Target="../media/image70.svg"/><Relationship Id="rId91" Type="http://schemas.openxmlformats.org/officeDocument/2006/relationships/image" Target="../media/image91.png"/><Relationship Id="rId145" Type="http://schemas.openxmlformats.org/officeDocument/2006/relationships/image" Target="../media/image144.png"/><Relationship Id="rId166" Type="http://schemas.openxmlformats.org/officeDocument/2006/relationships/image" Target="../media/image1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Rectangle 555">
            <a:extLst>
              <a:ext uri="{FF2B5EF4-FFF2-40B4-BE49-F238E27FC236}">
                <a16:creationId xmlns:a16="http://schemas.microsoft.com/office/drawing/2014/main" id="{DA239A21-8BA6-42ED-B6EB-FE020B7ACA69}"/>
              </a:ext>
            </a:extLst>
          </p:cNvPr>
          <p:cNvSpPr/>
          <p:nvPr/>
        </p:nvSpPr>
        <p:spPr>
          <a:xfrm>
            <a:off x="0" y="282543"/>
            <a:ext cx="1321837" cy="657725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Operations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
        <p:nvSpPr>
          <p:cNvPr id="205" name="Rectangle 204">
            <a:extLst>
              <a:ext uri="{FF2B5EF4-FFF2-40B4-BE49-F238E27FC236}">
                <a16:creationId xmlns:a16="http://schemas.microsoft.com/office/drawing/2014/main" id="{17AE5A38-6404-4D57-A63F-7102506D824B}"/>
              </a:ext>
            </a:extLst>
          </p:cNvPr>
          <p:cNvSpPr/>
          <p:nvPr/>
        </p:nvSpPr>
        <p:spPr>
          <a:xfrm>
            <a:off x="5113474" y="56848"/>
            <a:ext cx="1014186" cy="1980662"/>
          </a:xfrm>
          <a:prstGeom prst="rect">
            <a:avLst/>
          </a:prstGeom>
          <a:solidFill>
            <a:srgbClr val="DE0A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 rtl="0" eaLnBrk="1" fontAlgn="auto" latinLnBrk="0" hangingPunct="1">
              <a:lnSpc>
                <a:spcPct val="100000"/>
              </a:lnSpc>
              <a:spcBef>
                <a:spcPts val="0"/>
              </a:spcBef>
              <a:spcAft>
                <a:spcPts val="0"/>
              </a:spcAft>
              <a:buClrTx/>
              <a:buSzTx/>
              <a:buFontTx/>
              <a:buNone/>
              <a:tabLst>
                <a:tab pos="9144" algn="l"/>
              </a:tabLst>
              <a:defRPr/>
            </a:pPr>
            <a:r>
              <a:rPr kumimoji="0" lang="en-US" sz="800" b="1" i="0" u="none" strike="noStrike" kern="1200" cap="none" spc="0" normalizeH="0" baseline="0" noProof="0" dirty="0">
                <a:ln>
                  <a:noFill/>
                </a:ln>
                <a:solidFill>
                  <a:prstClr val="white"/>
                </a:solidFill>
                <a:effectLst/>
                <a:uLnTx/>
                <a:uFillTx/>
                <a:latin typeface="Arial"/>
                <a:ea typeface="+mn-ea"/>
                <a:cs typeface="+mn-cs"/>
              </a:rPr>
              <a:t>External Threat Intelligence   </a:t>
            </a:r>
            <a:endParaRPr kumimoji="0" lang="en-US" sz="900" b="1" i="0" u="none" strike="noStrike" kern="1200" cap="none" spc="0" normalizeH="0" baseline="0" noProof="0" dirty="0">
              <a:ln>
                <a:noFill/>
              </a:ln>
              <a:solidFill>
                <a:prstClr val="white"/>
              </a:solidFill>
              <a:effectLst/>
              <a:uLnTx/>
              <a:uFillTx/>
              <a:latin typeface="Arial"/>
              <a:ea typeface="+mn-ea"/>
              <a:cs typeface="+mn-cs"/>
            </a:endParaRPr>
          </a:p>
        </p:txBody>
      </p:sp>
      <p:sp>
        <p:nvSpPr>
          <p:cNvPr id="406" name="Rectangle 405">
            <a:extLst>
              <a:ext uri="{FF2B5EF4-FFF2-40B4-BE49-F238E27FC236}">
                <a16:creationId xmlns:a16="http://schemas.microsoft.com/office/drawing/2014/main" id="{50E394FD-EB9E-42AD-B6E9-76B564C9B4B0}"/>
              </a:ext>
            </a:extLst>
          </p:cNvPr>
          <p:cNvSpPr/>
          <p:nvPr/>
        </p:nvSpPr>
        <p:spPr>
          <a:xfrm>
            <a:off x="6980036" y="48842"/>
            <a:ext cx="1688100" cy="6799157"/>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a:ea typeface="+mn-ea"/>
              <a:cs typeface="+mn-cs"/>
            </a:endParaRPr>
          </a:p>
        </p:txBody>
      </p:sp>
      <p:sp>
        <p:nvSpPr>
          <p:cNvPr id="203" name="Rectangle 202">
            <a:extLst>
              <a:ext uri="{FF2B5EF4-FFF2-40B4-BE49-F238E27FC236}">
                <a16:creationId xmlns:a16="http://schemas.microsoft.com/office/drawing/2014/main" id="{DC34DE94-7B6F-4A45-9168-AF7EEEE59B3A}"/>
              </a:ext>
            </a:extLst>
          </p:cNvPr>
          <p:cNvSpPr/>
          <p:nvPr/>
        </p:nvSpPr>
        <p:spPr>
          <a:xfrm>
            <a:off x="7172165" y="3963862"/>
            <a:ext cx="1438553" cy="233917"/>
          </a:xfrm>
          <a:prstGeom prst="rect">
            <a:avLst/>
          </a:prstGeom>
          <a:solidFill>
            <a:srgbClr val="7030A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CPSPP</a:t>
            </a:r>
          </a:p>
        </p:txBody>
      </p:sp>
      <p:sp>
        <p:nvSpPr>
          <p:cNvPr id="39" name="Rectangle 38">
            <a:extLst>
              <a:ext uri="{FF2B5EF4-FFF2-40B4-BE49-F238E27FC236}">
                <a16:creationId xmlns:a16="http://schemas.microsoft.com/office/drawing/2014/main" id="{B03D2DA1-E292-3D06-1626-DA148CF8BDB7}"/>
              </a:ext>
            </a:extLst>
          </p:cNvPr>
          <p:cNvSpPr/>
          <p:nvPr/>
        </p:nvSpPr>
        <p:spPr>
          <a:xfrm>
            <a:off x="7151108" y="626024"/>
            <a:ext cx="1463040" cy="21401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SIE</a:t>
            </a:r>
            <a:r>
              <a:rPr lang="en-US" sz="900" dirty="0">
                <a:solidFill>
                  <a:prstClr val="black"/>
                </a:solidFill>
                <a:latin typeface="Arial"/>
              </a:rPr>
              <a:t>M</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B6F7E181-5955-4F4E-A0C9-AEB4BD360EF4}"/>
              </a:ext>
            </a:extLst>
          </p:cNvPr>
          <p:cNvGrpSpPr/>
          <p:nvPr/>
        </p:nvGrpSpPr>
        <p:grpSpPr>
          <a:xfrm>
            <a:off x="7151108" y="4203785"/>
            <a:ext cx="1463041" cy="1251324"/>
            <a:chOff x="7156289" y="3504245"/>
            <a:chExt cx="1463041" cy="1472280"/>
          </a:xfrm>
        </p:grpSpPr>
        <p:grpSp>
          <p:nvGrpSpPr>
            <p:cNvPr id="489" name="Group 488">
              <a:extLst>
                <a:ext uri="{FF2B5EF4-FFF2-40B4-BE49-F238E27FC236}">
                  <a16:creationId xmlns:a16="http://schemas.microsoft.com/office/drawing/2014/main" id="{61E94751-8F26-46C6-88F7-99BA1AA56CAE}"/>
                </a:ext>
              </a:extLst>
            </p:cNvPr>
            <p:cNvGrpSpPr/>
            <p:nvPr/>
          </p:nvGrpSpPr>
          <p:grpSpPr>
            <a:xfrm>
              <a:off x="7156289" y="3818435"/>
              <a:ext cx="1463040" cy="1158090"/>
              <a:chOff x="7112162" y="3489232"/>
              <a:chExt cx="1463040" cy="1274009"/>
            </a:xfrm>
          </p:grpSpPr>
          <p:sp>
            <p:nvSpPr>
              <p:cNvPr id="490" name="Rectangle 489">
                <a:extLst>
                  <a:ext uri="{FF2B5EF4-FFF2-40B4-BE49-F238E27FC236}">
                    <a16:creationId xmlns:a16="http://schemas.microsoft.com/office/drawing/2014/main" id="{6FEA8EC8-C228-471A-B3AF-001DCA5824D3}"/>
                  </a:ext>
                </a:extLst>
              </p:cNvPr>
              <p:cNvSpPr/>
              <p:nvPr/>
            </p:nvSpPr>
            <p:spPr>
              <a:xfrm>
                <a:off x="7112162" y="3489232"/>
                <a:ext cx="1463040" cy="302768"/>
              </a:xfrm>
              <a:prstGeom prst="rect">
                <a:avLst/>
              </a:prstGeom>
              <a:solidFill>
                <a:srgbClr val="6F787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EPP</a:t>
                </a:r>
              </a:p>
            </p:txBody>
          </p:sp>
          <p:sp>
            <p:nvSpPr>
              <p:cNvPr id="491" name="Rectangle 490">
                <a:extLst>
                  <a:ext uri="{FF2B5EF4-FFF2-40B4-BE49-F238E27FC236}">
                    <a16:creationId xmlns:a16="http://schemas.microsoft.com/office/drawing/2014/main" id="{0BA0C319-E1CB-42D5-834D-9751300BD4F7}"/>
                  </a:ext>
                </a:extLst>
              </p:cNvPr>
              <p:cNvSpPr/>
              <p:nvPr/>
            </p:nvSpPr>
            <p:spPr>
              <a:xfrm>
                <a:off x="7112162" y="3796887"/>
                <a:ext cx="1463040" cy="302769"/>
              </a:xfrm>
              <a:prstGeom prst="rect">
                <a:avLst/>
              </a:prstGeom>
              <a:solidFill>
                <a:srgbClr val="6F787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EDR</a:t>
                </a:r>
              </a:p>
            </p:txBody>
          </p:sp>
          <p:sp>
            <p:nvSpPr>
              <p:cNvPr id="492" name="Rectangle 491">
                <a:extLst>
                  <a:ext uri="{FF2B5EF4-FFF2-40B4-BE49-F238E27FC236}">
                    <a16:creationId xmlns:a16="http://schemas.microsoft.com/office/drawing/2014/main" id="{035A3BCA-1CE9-4EE0-9B84-163382B5B1A2}"/>
                  </a:ext>
                </a:extLst>
              </p:cNvPr>
              <p:cNvSpPr/>
              <p:nvPr/>
            </p:nvSpPr>
            <p:spPr>
              <a:xfrm>
                <a:off x="7112162" y="4092061"/>
                <a:ext cx="1463040" cy="340061"/>
              </a:xfrm>
              <a:prstGeom prst="rect">
                <a:avLst/>
              </a:prstGeom>
              <a:solidFill>
                <a:srgbClr val="6F787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MTD</a:t>
                </a:r>
              </a:p>
            </p:txBody>
          </p:sp>
          <p:sp>
            <p:nvSpPr>
              <p:cNvPr id="493" name="Rectangle 492">
                <a:extLst>
                  <a:ext uri="{FF2B5EF4-FFF2-40B4-BE49-F238E27FC236}">
                    <a16:creationId xmlns:a16="http://schemas.microsoft.com/office/drawing/2014/main" id="{DD94A125-9767-4D3B-B0F7-E99804DA0E14}"/>
                  </a:ext>
                </a:extLst>
              </p:cNvPr>
              <p:cNvSpPr/>
              <p:nvPr/>
            </p:nvSpPr>
            <p:spPr>
              <a:xfrm>
                <a:off x="7112162" y="4423179"/>
                <a:ext cx="1463040" cy="340062"/>
              </a:xfrm>
              <a:prstGeom prst="rect">
                <a:avLst/>
              </a:prstGeom>
              <a:solidFill>
                <a:srgbClr val="00A76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EAM</a:t>
                </a:r>
              </a:p>
            </p:txBody>
          </p:sp>
        </p:grpSp>
        <p:sp>
          <p:nvSpPr>
            <p:cNvPr id="204" name="Rectangle 203">
              <a:extLst>
                <a:ext uri="{FF2B5EF4-FFF2-40B4-BE49-F238E27FC236}">
                  <a16:creationId xmlns:a16="http://schemas.microsoft.com/office/drawing/2014/main" id="{E4AD107C-E3ED-412C-824E-B1C5FB83DC1A}"/>
                </a:ext>
              </a:extLst>
            </p:cNvPr>
            <p:cNvSpPr/>
            <p:nvPr/>
          </p:nvSpPr>
          <p:spPr>
            <a:xfrm>
              <a:off x="7190170" y="3504245"/>
              <a:ext cx="1429160" cy="309121"/>
            </a:xfrm>
            <a:prstGeom prst="rect">
              <a:avLst/>
            </a:prstGeom>
            <a:solidFill>
              <a:srgbClr val="6F7878"/>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UEM / UES </a:t>
              </a:r>
            </a:p>
          </p:txBody>
        </p:sp>
      </p:grpSp>
      <p:sp>
        <p:nvSpPr>
          <p:cNvPr id="405" name="Rectangle 404">
            <a:extLst>
              <a:ext uri="{FF2B5EF4-FFF2-40B4-BE49-F238E27FC236}">
                <a16:creationId xmlns:a16="http://schemas.microsoft.com/office/drawing/2014/main" id="{F2C48456-5541-446F-A906-F06DEC112B54}"/>
              </a:ext>
            </a:extLst>
          </p:cNvPr>
          <p:cNvSpPr/>
          <p:nvPr/>
        </p:nvSpPr>
        <p:spPr>
          <a:xfrm>
            <a:off x="2890690" y="2097117"/>
            <a:ext cx="3236716" cy="42325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Security</a:t>
            </a:r>
            <a:r>
              <a:rPr kumimoji="0" lang="en-US" sz="1600" b="0" i="0" u="none" strike="noStrike" kern="1200" cap="none" spc="0" normalizeH="0" baseline="0" noProof="0" dirty="0">
                <a:ln>
                  <a:noFill/>
                </a:ln>
                <a:solidFill>
                  <a:prstClr val="black"/>
                </a:solidFill>
                <a:effectLst/>
                <a:uLnTx/>
                <a:uFillTx/>
                <a:latin typeface="Arial"/>
                <a:ea typeface="+mn-ea"/>
                <a:cs typeface="+mn-cs"/>
              </a:rPr>
              <a:t> </a:t>
            </a:r>
            <a:r>
              <a:rPr kumimoji="0" lang="en-US" sz="1600" b="1" i="0" u="none" strike="noStrike" kern="1200" cap="none" spc="0" normalizeH="0" baseline="0" noProof="0" dirty="0">
                <a:ln>
                  <a:noFill/>
                </a:ln>
                <a:solidFill>
                  <a:prstClr val="black"/>
                </a:solidFill>
                <a:effectLst/>
                <a:uLnTx/>
                <a:uFillTx/>
                <a:latin typeface="Arial"/>
                <a:ea typeface="+mn-ea"/>
                <a:cs typeface="+mn-cs"/>
              </a:rPr>
              <a:t>Intelligence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prstClr val="black"/>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a:ea typeface="+mn-ea"/>
              <a:cs typeface="+mn-cs"/>
            </a:endParaRPr>
          </a:p>
        </p:txBody>
      </p:sp>
      <p:sp>
        <p:nvSpPr>
          <p:cNvPr id="403" name="Rectangle 402">
            <a:extLst>
              <a:ext uri="{FF2B5EF4-FFF2-40B4-BE49-F238E27FC236}">
                <a16:creationId xmlns:a16="http://schemas.microsoft.com/office/drawing/2014/main" id="{32C5D204-6071-41FB-A1CA-2F7EFABA2843}"/>
              </a:ext>
            </a:extLst>
          </p:cNvPr>
          <p:cNvSpPr/>
          <p:nvPr/>
        </p:nvSpPr>
        <p:spPr>
          <a:xfrm>
            <a:off x="8708680" y="60966"/>
            <a:ext cx="1521713" cy="6694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404" name="Rectangle 403">
            <a:extLst>
              <a:ext uri="{FF2B5EF4-FFF2-40B4-BE49-F238E27FC236}">
                <a16:creationId xmlns:a16="http://schemas.microsoft.com/office/drawing/2014/main" id="{2DDAEA3B-C82A-43B8-9E9C-E222A32B745A}"/>
              </a:ext>
            </a:extLst>
          </p:cNvPr>
          <p:cNvSpPr/>
          <p:nvPr/>
        </p:nvSpPr>
        <p:spPr>
          <a:xfrm rot="16200000">
            <a:off x="7874476" y="2465068"/>
            <a:ext cx="6694689" cy="1886481"/>
          </a:xfrm>
          <a:prstGeom prst="rect">
            <a:avLst/>
          </a:prstGeom>
          <a:solidFill>
            <a:srgbClr val="00A76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p:txBody>
      </p:sp>
      <p:pic>
        <p:nvPicPr>
          <p:cNvPr id="408" name="Graphic 407">
            <a:extLst>
              <a:ext uri="{FF2B5EF4-FFF2-40B4-BE49-F238E27FC236}">
                <a16:creationId xmlns:a16="http://schemas.microsoft.com/office/drawing/2014/main" id="{B33D8B03-3E08-4E9C-95AC-1D9C7DBC35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1265" y="5211496"/>
            <a:ext cx="209906" cy="234796"/>
          </a:xfrm>
          <a:prstGeom prst="rect">
            <a:avLst/>
          </a:prstGeom>
        </p:spPr>
      </p:pic>
      <p:pic>
        <p:nvPicPr>
          <p:cNvPr id="410" name="Graphic 409">
            <a:extLst>
              <a:ext uri="{FF2B5EF4-FFF2-40B4-BE49-F238E27FC236}">
                <a16:creationId xmlns:a16="http://schemas.microsoft.com/office/drawing/2014/main" id="{95384426-D1FD-4F5F-8EF8-324D1BB334A8}"/>
              </a:ext>
            </a:extLst>
          </p:cNvPr>
          <p:cNvPicPr>
            <a:picLocks noChangeAspect="1"/>
          </p:cNvPicPr>
          <p:nvPr/>
        </p:nvPicPr>
        <p:blipFill>
          <a:blip r:embed="rId5">
            <a:duotone>
              <a:prstClr val="black"/>
              <a:srgbClr val="D9C3A5">
                <a:tint val="50000"/>
                <a:satMod val="180000"/>
              </a:srgbClr>
            </a:duotone>
            <a:extLst>
              <a:ext uri="{96DAC541-7B7A-43D3-8B79-37D633B846F1}">
                <asvg:svgBlip xmlns:asvg="http://schemas.microsoft.com/office/drawing/2016/SVG/main" r:embed="rId6"/>
              </a:ext>
            </a:extLst>
          </a:blip>
          <a:stretch>
            <a:fillRect/>
          </a:stretch>
        </p:blipFill>
        <p:spPr>
          <a:xfrm>
            <a:off x="5215039" y="2951223"/>
            <a:ext cx="500294" cy="389118"/>
          </a:xfrm>
          <a:prstGeom prst="rect">
            <a:avLst/>
          </a:prstGeom>
        </p:spPr>
      </p:pic>
      <p:grpSp>
        <p:nvGrpSpPr>
          <p:cNvPr id="411" name="Group 410">
            <a:extLst>
              <a:ext uri="{FF2B5EF4-FFF2-40B4-BE49-F238E27FC236}">
                <a16:creationId xmlns:a16="http://schemas.microsoft.com/office/drawing/2014/main" id="{D5F93059-1513-41E1-BCC6-E2C0789D1537}"/>
              </a:ext>
            </a:extLst>
          </p:cNvPr>
          <p:cNvGrpSpPr/>
          <p:nvPr/>
        </p:nvGrpSpPr>
        <p:grpSpPr>
          <a:xfrm>
            <a:off x="8758482" y="6254870"/>
            <a:ext cx="1434049" cy="496957"/>
            <a:chOff x="8738016" y="6023902"/>
            <a:chExt cx="1463040" cy="711504"/>
          </a:xfrm>
        </p:grpSpPr>
        <p:sp>
          <p:nvSpPr>
            <p:cNvPr id="412" name="Rectangle 411">
              <a:extLst>
                <a:ext uri="{FF2B5EF4-FFF2-40B4-BE49-F238E27FC236}">
                  <a16:creationId xmlns:a16="http://schemas.microsoft.com/office/drawing/2014/main" id="{650DE03A-4BD1-4C15-8613-EAB6099EF5FE}"/>
                </a:ext>
              </a:extLst>
            </p:cNvPr>
            <p:cNvSpPr/>
            <p:nvPr/>
          </p:nvSpPr>
          <p:spPr>
            <a:xfrm>
              <a:off x="8738016" y="6023902"/>
              <a:ext cx="1463040" cy="6789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413" name="Graphic 412">
              <a:extLst>
                <a:ext uri="{FF2B5EF4-FFF2-40B4-BE49-F238E27FC236}">
                  <a16:creationId xmlns:a16="http://schemas.microsoft.com/office/drawing/2014/main" id="{36883377-5D78-4538-85D0-CB2DB73E05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60410" y="6089838"/>
              <a:ext cx="459691" cy="331059"/>
            </a:xfrm>
            <a:prstGeom prst="rect">
              <a:avLst/>
            </a:prstGeom>
          </p:spPr>
        </p:pic>
        <p:sp>
          <p:nvSpPr>
            <p:cNvPr id="414" name="TextBox 413">
              <a:extLst>
                <a:ext uri="{FF2B5EF4-FFF2-40B4-BE49-F238E27FC236}">
                  <a16:creationId xmlns:a16="http://schemas.microsoft.com/office/drawing/2014/main" id="{6D8E2269-BE16-44D8-9A3C-66A59F72C7AB}"/>
                </a:ext>
              </a:extLst>
            </p:cNvPr>
            <p:cNvSpPr txBox="1"/>
            <p:nvPr/>
          </p:nvSpPr>
          <p:spPr>
            <a:xfrm>
              <a:off x="9289747" y="6404919"/>
              <a:ext cx="643244" cy="33048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Cloud</a:t>
              </a:r>
              <a:endParaRPr kumimoji="0" lang="en-US" sz="1050" b="0" i="0" u="none" strike="noStrike" kern="1200" cap="none" spc="0" normalizeH="0" baseline="0" noProof="0" dirty="0">
                <a:ln>
                  <a:noFill/>
                </a:ln>
                <a:solidFill>
                  <a:prstClr val="white"/>
                </a:solidFill>
                <a:effectLst/>
                <a:uLnTx/>
                <a:uFillTx/>
                <a:latin typeface="Arial"/>
                <a:ea typeface="+mn-ea"/>
                <a:cs typeface="+mn-cs"/>
              </a:endParaRPr>
            </a:p>
          </p:txBody>
        </p:sp>
      </p:grpSp>
      <p:grpSp>
        <p:nvGrpSpPr>
          <p:cNvPr id="415" name="Group 414">
            <a:extLst>
              <a:ext uri="{FF2B5EF4-FFF2-40B4-BE49-F238E27FC236}">
                <a16:creationId xmlns:a16="http://schemas.microsoft.com/office/drawing/2014/main" id="{7094F2B5-7A2E-4D9D-AFC8-3C4038C1E885}"/>
              </a:ext>
            </a:extLst>
          </p:cNvPr>
          <p:cNvGrpSpPr/>
          <p:nvPr/>
        </p:nvGrpSpPr>
        <p:grpSpPr>
          <a:xfrm>
            <a:off x="8753294" y="4436012"/>
            <a:ext cx="1444425" cy="1364225"/>
            <a:chOff x="8752325" y="3297951"/>
            <a:chExt cx="1463040" cy="1676412"/>
          </a:xfrm>
        </p:grpSpPr>
        <p:sp>
          <p:nvSpPr>
            <p:cNvPr id="416" name="Rectangle 415">
              <a:extLst>
                <a:ext uri="{FF2B5EF4-FFF2-40B4-BE49-F238E27FC236}">
                  <a16:creationId xmlns:a16="http://schemas.microsoft.com/office/drawing/2014/main" id="{89E802D7-2CC0-4157-A6D0-39BEE379D5AC}"/>
                </a:ext>
              </a:extLst>
            </p:cNvPr>
            <p:cNvSpPr/>
            <p:nvPr/>
          </p:nvSpPr>
          <p:spPr>
            <a:xfrm>
              <a:off x="8752325" y="3297951"/>
              <a:ext cx="1463040" cy="1613334"/>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417" name="Graphic 416">
              <a:extLst>
                <a:ext uri="{FF2B5EF4-FFF2-40B4-BE49-F238E27FC236}">
                  <a16:creationId xmlns:a16="http://schemas.microsoft.com/office/drawing/2014/main" id="{E618E36B-0538-43C4-A0EF-6838F1A4A4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86062" y="3376412"/>
              <a:ext cx="364300" cy="262361"/>
            </a:xfrm>
            <a:prstGeom prst="rect">
              <a:avLst/>
            </a:prstGeom>
          </p:spPr>
        </p:pic>
        <p:pic>
          <p:nvPicPr>
            <p:cNvPr id="418" name="Graphic 417">
              <a:extLst>
                <a:ext uri="{FF2B5EF4-FFF2-40B4-BE49-F238E27FC236}">
                  <a16:creationId xmlns:a16="http://schemas.microsoft.com/office/drawing/2014/main" id="{5720C60C-4E6E-4040-8775-1A1153C0CF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57578" y="4468692"/>
              <a:ext cx="384048" cy="276583"/>
            </a:xfrm>
            <a:prstGeom prst="rect">
              <a:avLst/>
            </a:prstGeom>
          </p:spPr>
        </p:pic>
        <p:pic>
          <p:nvPicPr>
            <p:cNvPr id="419" name="Graphic 418" descr="Tablet">
              <a:extLst>
                <a:ext uri="{FF2B5EF4-FFF2-40B4-BE49-F238E27FC236}">
                  <a16:creationId xmlns:a16="http://schemas.microsoft.com/office/drawing/2014/main" id="{BEE261A4-398D-4ADC-9ECF-1E54AF8798E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10978" y="4414152"/>
              <a:ext cx="429010" cy="429011"/>
            </a:xfrm>
            <a:prstGeom prst="rect">
              <a:avLst/>
            </a:prstGeom>
          </p:spPr>
        </p:pic>
        <p:pic>
          <p:nvPicPr>
            <p:cNvPr id="420" name="Graphic 419" descr="Processor">
              <a:extLst>
                <a:ext uri="{FF2B5EF4-FFF2-40B4-BE49-F238E27FC236}">
                  <a16:creationId xmlns:a16="http://schemas.microsoft.com/office/drawing/2014/main" id="{99B6F537-4699-45D5-9F07-772D7C29D4B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55579" y="3351990"/>
              <a:ext cx="335504" cy="335504"/>
            </a:xfrm>
            <a:prstGeom prst="rect">
              <a:avLst/>
            </a:prstGeom>
          </p:spPr>
        </p:pic>
        <p:sp>
          <p:nvSpPr>
            <p:cNvPr id="421" name="TextBox 420">
              <a:extLst>
                <a:ext uri="{FF2B5EF4-FFF2-40B4-BE49-F238E27FC236}">
                  <a16:creationId xmlns:a16="http://schemas.microsoft.com/office/drawing/2014/main" id="{E3A0AA00-AA85-4A59-8703-F00283EC173B}"/>
                </a:ext>
              </a:extLst>
            </p:cNvPr>
            <p:cNvSpPr txBox="1"/>
            <p:nvPr/>
          </p:nvSpPr>
          <p:spPr>
            <a:xfrm>
              <a:off x="9047803" y="4690708"/>
              <a:ext cx="886045" cy="28365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Mobile/Tablet</a:t>
              </a:r>
            </a:p>
          </p:txBody>
        </p:sp>
        <p:sp>
          <p:nvSpPr>
            <p:cNvPr id="422" name="TextBox 421">
              <a:extLst>
                <a:ext uri="{FF2B5EF4-FFF2-40B4-BE49-F238E27FC236}">
                  <a16:creationId xmlns:a16="http://schemas.microsoft.com/office/drawing/2014/main" id="{19ED715E-EC15-4FDA-855D-E06A929558E8}"/>
                </a:ext>
              </a:extLst>
            </p:cNvPr>
            <p:cNvSpPr txBox="1"/>
            <p:nvPr/>
          </p:nvSpPr>
          <p:spPr>
            <a:xfrm>
              <a:off x="9082240" y="4224681"/>
              <a:ext cx="824758" cy="28365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PC/Laptop</a:t>
              </a:r>
            </a:p>
          </p:txBody>
        </p:sp>
        <p:sp>
          <p:nvSpPr>
            <p:cNvPr id="423" name="TextBox 422">
              <a:extLst>
                <a:ext uri="{FF2B5EF4-FFF2-40B4-BE49-F238E27FC236}">
                  <a16:creationId xmlns:a16="http://schemas.microsoft.com/office/drawing/2014/main" id="{4A8EF080-5A1F-4FDF-9042-0F57998EF296}"/>
                </a:ext>
              </a:extLst>
            </p:cNvPr>
            <p:cNvSpPr txBox="1"/>
            <p:nvPr/>
          </p:nvSpPr>
          <p:spPr>
            <a:xfrm>
              <a:off x="8766315" y="3620093"/>
              <a:ext cx="1427844" cy="453849"/>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Server/VM/Container/ Serverless</a:t>
              </a:r>
            </a:p>
          </p:txBody>
        </p:sp>
        <p:pic>
          <p:nvPicPr>
            <p:cNvPr id="424" name="Graphic 423" descr="Computer">
              <a:extLst>
                <a:ext uri="{FF2B5EF4-FFF2-40B4-BE49-F238E27FC236}">
                  <a16:creationId xmlns:a16="http://schemas.microsoft.com/office/drawing/2014/main" id="{BFCA2B98-27EB-45C2-BA00-B6D0D35590A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359444" y="3980528"/>
              <a:ext cx="351153" cy="351153"/>
            </a:xfrm>
            <a:prstGeom prst="rect">
              <a:avLst/>
            </a:prstGeom>
          </p:spPr>
        </p:pic>
      </p:grpSp>
      <p:grpSp>
        <p:nvGrpSpPr>
          <p:cNvPr id="425" name="Group 424">
            <a:extLst>
              <a:ext uri="{FF2B5EF4-FFF2-40B4-BE49-F238E27FC236}">
                <a16:creationId xmlns:a16="http://schemas.microsoft.com/office/drawing/2014/main" id="{4363F36A-AD2D-4AE3-B7F7-6B7C1D98D76B}"/>
              </a:ext>
            </a:extLst>
          </p:cNvPr>
          <p:cNvGrpSpPr/>
          <p:nvPr/>
        </p:nvGrpSpPr>
        <p:grpSpPr>
          <a:xfrm>
            <a:off x="8753294" y="3581561"/>
            <a:ext cx="1444424" cy="444802"/>
            <a:chOff x="8738037" y="2525881"/>
            <a:chExt cx="1463040" cy="636833"/>
          </a:xfrm>
        </p:grpSpPr>
        <p:sp>
          <p:nvSpPr>
            <p:cNvPr id="426" name="Rectangle 425">
              <a:extLst>
                <a:ext uri="{FF2B5EF4-FFF2-40B4-BE49-F238E27FC236}">
                  <a16:creationId xmlns:a16="http://schemas.microsoft.com/office/drawing/2014/main" id="{FA8DE2ED-2923-4D61-A189-B6D87785E2CE}"/>
                </a:ext>
              </a:extLst>
            </p:cNvPr>
            <p:cNvSpPr/>
            <p:nvPr/>
          </p:nvSpPr>
          <p:spPr>
            <a:xfrm>
              <a:off x="8738037" y="2525881"/>
              <a:ext cx="1463040" cy="57000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427" name="Graphic 426">
              <a:extLst>
                <a:ext uri="{FF2B5EF4-FFF2-40B4-BE49-F238E27FC236}">
                  <a16:creationId xmlns:a16="http://schemas.microsoft.com/office/drawing/2014/main" id="{7F41ABA2-F100-466D-8BB0-586E104907F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88096" y="2548911"/>
              <a:ext cx="409623" cy="318596"/>
            </a:xfrm>
            <a:prstGeom prst="rect">
              <a:avLst/>
            </a:prstGeom>
          </p:spPr>
        </p:pic>
        <p:sp>
          <p:nvSpPr>
            <p:cNvPr id="428" name="TextBox 427">
              <a:extLst>
                <a:ext uri="{FF2B5EF4-FFF2-40B4-BE49-F238E27FC236}">
                  <a16:creationId xmlns:a16="http://schemas.microsoft.com/office/drawing/2014/main" id="{2089F960-C714-43B2-83E3-8B615AB653AC}"/>
                </a:ext>
              </a:extLst>
            </p:cNvPr>
            <p:cNvSpPr txBox="1"/>
            <p:nvPr/>
          </p:nvSpPr>
          <p:spPr>
            <a:xfrm>
              <a:off x="9086062" y="2832227"/>
              <a:ext cx="920705" cy="33048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Messaging</a:t>
              </a:r>
            </a:p>
          </p:txBody>
        </p:sp>
      </p:grpSp>
      <p:grpSp>
        <p:nvGrpSpPr>
          <p:cNvPr id="429" name="Group 428">
            <a:extLst>
              <a:ext uri="{FF2B5EF4-FFF2-40B4-BE49-F238E27FC236}">
                <a16:creationId xmlns:a16="http://schemas.microsoft.com/office/drawing/2014/main" id="{11D77340-8D24-4DF3-9C85-70A395FB43DF}"/>
              </a:ext>
            </a:extLst>
          </p:cNvPr>
          <p:cNvGrpSpPr/>
          <p:nvPr/>
        </p:nvGrpSpPr>
        <p:grpSpPr>
          <a:xfrm>
            <a:off x="8749733" y="2639181"/>
            <a:ext cx="1451546" cy="522431"/>
            <a:chOff x="8730801" y="1316817"/>
            <a:chExt cx="1463040" cy="747976"/>
          </a:xfrm>
        </p:grpSpPr>
        <p:sp>
          <p:nvSpPr>
            <p:cNvPr id="430" name="Rectangle 429">
              <a:extLst>
                <a:ext uri="{FF2B5EF4-FFF2-40B4-BE49-F238E27FC236}">
                  <a16:creationId xmlns:a16="http://schemas.microsoft.com/office/drawing/2014/main" id="{78BFAB05-975E-459D-B966-A44CFD5D2605}"/>
                </a:ext>
              </a:extLst>
            </p:cNvPr>
            <p:cNvSpPr/>
            <p:nvPr/>
          </p:nvSpPr>
          <p:spPr>
            <a:xfrm>
              <a:off x="8730801" y="1316817"/>
              <a:ext cx="1463040" cy="695809"/>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sp>
          <p:nvSpPr>
            <p:cNvPr id="434" name="TextBox 433">
              <a:extLst>
                <a:ext uri="{FF2B5EF4-FFF2-40B4-BE49-F238E27FC236}">
                  <a16:creationId xmlns:a16="http://schemas.microsoft.com/office/drawing/2014/main" id="{23233117-2080-4909-81BF-877E9271F736}"/>
                </a:ext>
              </a:extLst>
            </p:cNvPr>
            <p:cNvSpPr txBox="1"/>
            <p:nvPr/>
          </p:nvSpPr>
          <p:spPr>
            <a:xfrm>
              <a:off x="9213492" y="1734306"/>
              <a:ext cx="858693" cy="33048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Network</a:t>
              </a:r>
            </a:p>
          </p:txBody>
        </p:sp>
      </p:grpSp>
      <p:grpSp>
        <p:nvGrpSpPr>
          <p:cNvPr id="435" name="Group 434">
            <a:extLst>
              <a:ext uri="{FF2B5EF4-FFF2-40B4-BE49-F238E27FC236}">
                <a16:creationId xmlns:a16="http://schemas.microsoft.com/office/drawing/2014/main" id="{35041B92-F92C-4DDE-BB1F-6725FE9C93B1}"/>
              </a:ext>
            </a:extLst>
          </p:cNvPr>
          <p:cNvGrpSpPr/>
          <p:nvPr/>
        </p:nvGrpSpPr>
        <p:grpSpPr>
          <a:xfrm>
            <a:off x="8756643" y="2159233"/>
            <a:ext cx="1451179" cy="523795"/>
            <a:chOff x="8755084" y="348049"/>
            <a:chExt cx="1475309" cy="749929"/>
          </a:xfrm>
        </p:grpSpPr>
        <p:sp>
          <p:nvSpPr>
            <p:cNvPr id="436" name="Rectangle 435">
              <a:extLst>
                <a:ext uri="{FF2B5EF4-FFF2-40B4-BE49-F238E27FC236}">
                  <a16:creationId xmlns:a16="http://schemas.microsoft.com/office/drawing/2014/main" id="{CE614132-E6E7-4CBA-9BA7-993C53D4FF77}"/>
                </a:ext>
              </a:extLst>
            </p:cNvPr>
            <p:cNvSpPr/>
            <p:nvPr/>
          </p:nvSpPr>
          <p:spPr>
            <a:xfrm>
              <a:off x="8755084" y="351922"/>
              <a:ext cx="1463040" cy="680337"/>
            </a:xfrm>
            <a:prstGeom prst="rect">
              <a:avLst/>
            </a:prstGeom>
            <a:solidFill>
              <a:srgbClr val="AF0D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437" name="Graphic 436">
              <a:extLst>
                <a:ext uri="{FF2B5EF4-FFF2-40B4-BE49-F238E27FC236}">
                  <a16:creationId xmlns:a16="http://schemas.microsoft.com/office/drawing/2014/main" id="{8F79933B-D8F9-4A77-8ED5-BCABC8A1A66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870749" y="419318"/>
              <a:ext cx="379171" cy="270836"/>
            </a:xfrm>
            <a:prstGeom prst="rect">
              <a:avLst/>
            </a:prstGeom>
          </p:spPr>
        </p:pic>
        <p:pic>
          <p:nvPicPr>
            <p:cNvPr id="438" name="Graphic 437">
              <a:extLst>
                <a:ext uri="{FF2B5EF4-FFF2-40B4-BE49-F238E27FC236}">
                  <a16:creationId xmlns:a16="http://schemas.microsoft.com/office/drawing/2014/main" id="{A8117F03-1E14-4234-8382-F27AECB1B6D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65205" y="370707"/>
              <a:ext cx="518070" cy="402943"/>
            </a:xfrm>
            <a:prstGeom prst="rect">
              <a:avLst/>
            </a:prstGeom>
          </p:spPr>
        </p:pic>
        <p:pic>
          <p:nvPicPr>
            <p:cNvPr id="439" name="Graphic 438">
              <a:extLst>
                <a:ext uri="{FF2B5EF4-FFF2-40B4-BE49-F238E27FC236}">
                  <a16:creationId xmlns:a16="http://schemas.microsoft.com/office/drawing/2014/main" id="{7F34772D-DF34-46BB-A62A-340A0A38074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9708930" y="348049"/>
              <a:ext cx="521463" cy="405582"/>
            </a:xfrm>
            <a:prstGeom prst="rect">
              <a:avLst/>
            </a:prstGeom>
          </p:spPr>
        </p:pic>
        <p:sp>
          <p:nvSpPr>
            <p:cNvPr id="440" name="TextBox 439">
              <a:extLst>
                <a:ext uri="{FF2B5EF4-FFF2-40B4-BE49-F238E27FC236}">
                  <a16:creationId xmlns:a16="http://schemas.microsoft.com/office/drawing/2014/main" id="{C220F586-0C56-4A6A-9F57-90640B0C85AC}"/>
                </a:ext>
              </a:extLst>
            </p:cNvPr>
            <p:cNvSpPr txBox="1"/>
            <p:nvPr/>
          </p:nvSpPr>
          <p:spPr>
            <a:xfrm>
              <a:off x="9019540" y="767491"/>
              <a:ext cx="1099176" cy="33048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Applications / API</a:t>
              </a:r>
            </a:p>
          </p:txBody>
        </p:sp>
      </p:grpSp>
      <p:sp>
        <p:nvSpPr>
          <p:cNvPr id="441" name="Rectangle 440">
            <a:extLst>
              <a:ext uri="{FF2B5EF4-FFF2-40B4-BE49-F238E27FC236}">
                <a16:creationId xmlns:a16="http://schemas.microsoft.com/office/drawing/2014/main" id="{86D94C69-6797-429F-80C5-A76425ECA5FA}"/>
              </a:ext>
            </a:extLst>
          </p:cNvPr>
          <p:cNvSpPr/>
          <p:nvPr/>
        </p:nvSpPr>
        <p:spPr>
          <a:xfrm>
            <a:off x="7151108" y="1961956"/>
            <a:ext cx="1463040" cy="214017"/>
          </a:xfrm>
          <a:prstGeom prst="rect">
            <a:avLst/>
          </a:prstGeom>
          <a:solidFill>
            <a:srgbClr val="AF0D4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WAAP</a:t>
            </a:r>
          </a:p>
        </p:txBody>
      </p:sp>
      <p:grpSp>
        <p:nvGrpSpPr>
          <p:cNvPr id="442" name="Group 441">
            <a:extLst>
              <a:ext uri="{FF2B5EF4-FFF2-40B4-BE49-F238E27FC236}">
                <a16:creationId xmlns:a16="http://schemas.microsoft.com/office/drawing/2014/main" id="{29463F29-2FBD-4990-803A-61ECE3539A70}"/>
              </a:ext>
            </a:extLst>
          </p:cNvPr>
          <p:cNvGrpSpPr/>
          <p:nvPr/>
        </p:nvGrpSpPr>
        <p:grpSpPr>
          <a:xfrm>
            <a:off x="7149750" y="3575992"/>
            <a:ext cx="1465757" cy="400060"/>
            <a:chOff x="7106404" y="3606954"/>
            <a:chExt cx="1465757" cy="517814"/>
          </a:xfrm>
        </p:grpSpPr>
        <p:sp>
          <p:nvSpPr>
            <p:cNvPr id="443" name="Rectangle 442">
              <a:extLst>
                <a:ext uri="{FF2B5EF4-FFF2-40B4-BE49-F238E27FC236}">
                  <a16:creationId xmlns:a16="http://schemas.microsoft.com/office/drawing/2014/main" id="{A7C2B064-7D8F-42BF-B3E2-73E90824DE50}"/>
                </a:ext>
              </a:extLst>
            </p:cNvPr>
            <p:cNvSpPr/>
            <p:nvPr/>
          </p:nvSpPr>
          <p:spPr>
            <a:xfrm>
              <a:off x="7106404" y="3606954"/>
              <a:ext cx="1463040" cy="261934"/>
            </a:xfrm>
            <a:prstGeom prst="rect">
              <a:avLst/>
            </a:prstGeom>
            <a:solidFill>
              <a:srgbClr val="E8115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SEG / MTD</a:t>
              </a:r>
            </a:p>
          </p:txBody>
        </p:sp>
        <p:sp>
          <p:nvSpPr>
            <p:cNvPr id="444" name="Rectangle 443">
              <a:extLst>
                <a:ext uri="{FF2B5EF4-FFF2-40B4-BE49-F238E27FC236}">
                  <a16:creationId xmlns:a16="http://schemas.microsoft.com/office/drawing/2014/main" id="{81D9F37A-D889-40C4-86DB-C9BC4FF7F26B}"/>
                </a:ext>
              </a:extLst>
            </p:cNvPr>
            <p:cNvSpPr/>
            <p:nvPr/>
          </p:nvSpPr>
          <p:spPr>
            <a:xfrm>
              <a:off x="7109121" y="3862834"/>
              <a:ext cx="1463040" cy="261934"/>
            </a:xfrm>
            <a:prstGeom prst="rect">
              <a:avLst/>
            </a:prstGeom>
            <a:solidFill>
              <a:srgbClr val="E81159"/>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Email Security</a:t>
              </a:r>
            </a:p>
          </p:txBody>
        </p:sp>
      </p:grpSp>
      <p:grpSp>
        <p:nvGrpSpPr>
          <p:cNvPr id="445" name="Group 444">
            <a:extLst>
              <a:ext uri="{FF2B5EF4-FFF2-40B4-BE49-F238E27FC236}">
                <a16:creationId xmlns:a16="http://schemas.microsoft.com/office/drawing/2014/main" id="{4944A29E-58E4-4FA8-8AA3-1C499FC0F839}"/>
              </a:ext>
            </a:extLst>
          </p:cNvPr>
          <p:cNvGrpSpPr/>
          <p:nvPr/>
        </p:nvGrpSpPr>
        <p:grpSpPr>
          <a:xfrm>
            <a:off x="7151108" y="6148999"/>
            <a:ext cx="1463040" cy="579444"/>
            <a:chOff x="7112162" y="5952824"/>
            <a:chExt cx="1463040" cy="749999"/>
          </a:xfrm>
        </p:grpSpPr>
        <p:sp>
          <p:nvSpPr>
            <p:cNvPr id="446" name="Rectangle 445">
              <a:extLst>
                <a:ext uri="{FF2B5EF4-FFF2-40B4-BE49-F238E27FC236}">
                  <a16:creationId xmlns:a16="http://schemas.microsoft.com/office/drawing/2014/main" id="{5D38912F-10EC-43ED-A78F-04EB25EC47A5}"/>
                </a:ext>
              </a:extLst>
            </p:cNvPr>
            <p:cNvSpPr/>
            <p:nvPr/>
          </p:nvSpPr>
          <p:spPr>
            <a:xfrm>
              <a:off x="7112162" y="5952824"/>
              <a:ext cx="1463040" cy="267528"/>
            </a:xfrm>
            <a:prstGeom prst="rect">
              <a:avLst/>
            </a:prstGeom>
            <a:solidFill>
              <a:srgbClr val="0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CASB / SSPM / SSE</a:t>
              </a:r>
            </a:p>
          </p:txBody>
        </p:sp>
        <p:sp>
          <p:nvSpPr>
            <p:cNvPr id="447" name="Rectangle 446">
              <a:extLst>
                <a:ext uri="{FF2B5EF4-FFF2-40B4-BE49-F238E27FC236}">
                  <a16:creationId xmlns:a16="http://schemas.microsoft.com/office/drawing/2014/main" id="{EB5AB7C5-B9A1-403D-B996-2A644C2DC2E0}"/>
                </a:ext>
              </a:extLst>
            </p:cNvPr>
            <p:cNvSpPr/>
            <p:nvPr/>
          </p:nvSpPr>
          <p:spPr>
            <a:xfrm>
              <a:off x="7112162" y="6219525"/>
              <a:ext cx="1463040" cy="251036"/>
            </a:xfrm>
            <a:prstGeom prst="rect">
              <a:avLst/>
            </a:prstGeom>
            <a:solidFill>
              <a:srgbClr val="0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CWPP / CSPM</a:t>
              </a:r>
            </a:p>
          </p:txBody>
        </p:sp>
        <p:sp>
          <p:nvSpPr>
            <p:cNvPr id="448" name="Rectangle 447">
              <a:extLst>
                <a:ext uri="{FF2B5EF4-FFF2-40B4-BE49-F238E27FC236}">
                  <a16:creationId xmlns:a16="http://schemas.microsoft.com/office/drawing/2014/main" id="{71A6FCF9-3F58-49DB-BCFA-7E11BC11752F}"/>
                </a:ext>
              </a:extLst>
            </p:cNvPr>
            <p:cNvSpPr/>
            <p:nvPr/>
          </p:nvSpPr>
          <p:spPr>
            <a:xfrm>
              <a:off x="7112162" y="6471921"/>
              <a:ext cx="1463040" cy="230902"/>
            </a:xfrm>
            <a:prstGeom prst="rect">
              <a:avLst/>
            </a:prstGeom>
            <a:solidFill>
              <a:srgbClr val="0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CNAPP</a:t>
              </a:r>
            </a:p>
          </p:txBody>
        </p:sp>
      </p:grpSp>
      <p:grpSp>
        <p:nvGrpSpPr>
          <p:cNvPr id="449" name="Group 448">
            <a:extLst>
              <a:ext uri="{FF2B5EF4-FFF2-40B4-BE49-F238E27FC236}">
                <a16:creationId xmlns:a16="http://schemas.microsoft.com/office/drawing/2014/main" id="{61F89E47-6786-4B93-A944-4BA92855B1C3}"/>
              </a:ext>
            </a:extLst>
          </p:cNvPr>
          <p:cNvGrpSpPr/>
          <p:nvPr/>
        </p:nvGrpSpPr>
        <p:grpSpPr>
          <a:xfrm>
            <a:off x="6152781" y="48842"/>
            <a:ext cx="780709" cy="6268459"/>
            <a:chOff x="6152781" y="48841"/>
            <a:chExt cx="780709" cy="6706813"/>
          </a:xfrm>
        </p:grpSpPr>
        <p:sp>
          <p:nvSpPr>
            <p:cNvPr id="450" name="Rectangle 449">
              <a:extLst>
                <a:ext uri="{FF2B5EF4-FFF2-40B4-BE49-F238E27FC236}">
                  <a16:creationId xmlns:a16="http://schemas.microsoft.com/office/drawing/2014/main" id="{8D2BBEFA-A4CE-4392-9A76-D34300FF6547}"/>
                </a:ext>
              </a:extLst>
            </p:cNvPr>
            <p:cNvSpPr/>
            <p:nvPr/>
          </p:nvSpPr>
          <p:spPr>
            <a:xfrm rot="16200000">
              <a:off x="3189729" y="3011893"/>
              <a:ext cx="6706813" cy="780709"/>
            </a:xfrm>
            <a:prstGeom prst="rect">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Normalization / Standards / API Integration</a:t>
              </a:r>
            </a:p>
          </p:txBody>
        </p:sp>
        <p:pic>
          <p:nvPicPr>
            <p:cNvPr id="451" name="Graphic 450" descr="Puzzle pieces">
              <a:extLst>
                <a:ext uri="{FF2B5EF4-FFF2-40B4-BE49-F238E27FC236}">
                  <a16:creationId xmlns:a16="http://schemas.microsoft.com/office/drawing/2014/main" id="{0986A771-E2CD-4D22-86C9-00285D07D89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235522" y="210568"/>
              <a:ext cx="649580" cy="649580"/>
            </a:xfrm>
            <a:prstGeom prst="rect">
              <a:avLst/>
            </a:prstGeom>
          </p:spPr>
        </p:pic>
      </p:grpSp>
      <p:sp>
        <p:nvSpPr>
          <p:cNvPr id="452" name="TextBox 451">
            <a:extLst>
              <a:ext uri="{FF2B5EF4-FFF2-40B4-BE49-F238E27FC236}">
                <a16:creationId xmlns:a16="http://schemas.microsoft.com/office/drawing/2014/main" id="{CFE1D351-E815-4C1A-9182-C97F5E3FFB98}"/>
              </a:ext>
            </a:extLst>
          </p:cNvPr>
          <p:cNvSpPr txBox="1"/>
          <p:nvPr/>
        </p:nvSpPr>
        <p:spPr>
          <a:xfrm>
            <a:off x="5685522" y="2869955"/>
            <a:ext cx="803471" cy="46166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&amp; AI</a:t>
            </a:r>
          </a:p>
        </p:txBody>
      </p:sp>
      <p:sp>
        <p:nvSpPr>
          <p:cNvPr id="475" name="TextBox 474">
            <a:extLst>
              <a:ext uri="{FF2B5EF4-FFF2-40B4-BE49-F238E27FC236}">
                <a16:creationId xmlns:a16="http://schemas.microsoft.com/office/drawing/2014/main" id="{3A13A61E-C9C6-497D-89A7-9C8859FCE967}"/>
              </a:ext>
            </a:extLst>
          </p:cNvPr>
          <p:cNvSpPr txBox="1"/>
          <p:nvPr/>
        </p:nvSpPr>
        <p:spPr>
          <a:xfrm>
            <a:off x="10298626" y="20446"/>
            <a:ext cx="1979344" cy="307777"/>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a:ea typeface="+mn-ea"/>
                <a:cs typeface="+mn-cs"/>
              </a:rPr>
              <a:t>Identity</a:t>
            </a:r>
            <a:r>
              <a:rPr kumimoji="0" lang="en-US" sz="1400" b="0" i="0" u="none" strike="noStrike" kern="1200" cap="none" spc="0" normalizeH="0" baseline="0" noProof="0" dirty="0">
                <a:ln>
                  <a:noFill/>
                </a:ln>
                <a:solidFill>
                  <a:prstClr val="white"/>
                </a:solidFill>
                <a:effectLst/>
                <a:uLnTx/>
                <a:uFillTx/>
                <a:latin typeface="Arial"/>
                <a:ea typeface="+mn-ea"/>
                <a:cs typeface="+mn-cs"/>
              </a:rPr>
              <a:t> </a:t>
            </a:r>
            <a:r>
              <a:rPr kumimoji="0" lang="en-US" sz="1400" b="1" i="0" u="none" strike="noStrike" kern="1200" cap="none" spc="0" normalizeH="0" baseline="0" noProof="0" dirty="0">
                <a:ln>
                  <a:noFill/>
                </a:ln>
                <a:solidFill>
                  <a:prstClr val="white"/>
                </a:solidFill>
                <a:effectLst/>
                <a:uLnTx/>
                <a:uFillTx/>
                <a:latin typeface="Arial"/>
                <a:ea typeface="+mn-ea"/>
                <a:cs typeface="+mn-cs"/>
              </a:rPr>
              <a:t>Fabric</a:t>
            </a:r>
          </a:p>
        </p:txBody>
      </p:sp>
      <p:sp>
        <p:nvSpPr>
          <p:cNvPr id="477" name="TextBox 476">
            <a:extLst>
              <a:ext uri="{FF2B5EF4-FFF2-40B4-BE49-F238E27FC236}">
                <a16:creationId xmlns:a16="http://schemas.microsoft.com/office/drawing/2014/main" id="{B716D3A3-4029-427C-A9AE-62C4F1D6A104}"/>
              </a:ext>
            </a:extLst>
          </p:cNvPr>
          <p:cNvSpPr txBox="1"/>
          <p:nvPr/>
        </p:nvSpPr>
        <p:spPr>
          <a:xfrm>
            <a:off x="7268135" y="36083"/>
            <a:ext cx="1505304" cy="600164"/>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Point Products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mn-cs"/>
              </a:rPr>
              <a:t>CSMA Aligned * </a:t>
            </a:r>
            <a:r>
              <a:rPr kumimoji="0" lang="en-US" sz="900" b="1" i="0" u="none" strike="noStrike" kern="1200" cap="none" spc="0" normalizeH="0" baseline="0" noProof="0" dirty="0">
                <a:ln>
                  <a:noFill/>
                </a:ln>
                <a:solidFill>
                  <a:prstClr val="black"/>
                </a:solidFill>
                <a:effectLst/>
                <a:uLnTx/>
                <a:uFillTx/>
                <a:latin typeface="Arial"/>
                <a:ea typeface="+mn-ea"/>
                <a:cs typeface="+mn-cs"/>
              </a:rPr>
              <a:t>(Subscriber</a:t>
            </a:r>
            <a:r>
              <a:rPr lang="en-US" sz="900" b="1" dirty="0">
                <a:solidFill>
                  <a:prstClr val="black"/>
                </a:solidFill>
                <a:latin typeface="Arial"/>
              </a:rPr>
              <a:t>/Contributor)</a:t>
            </a:r>
            <a:r>
              <a:rPr kumimoji="0" lang="en-US" sz="900" b="1" i="0" u="none" strike="noStrike" kern="1200" cap="none" spc="0" normalizeH="0" baseline="0" noProof="0" dirty="0">
                <a:ln>
                  <a:noFill/>
                </a:ln>
                <a:solidFill>
                  <a:prstClr val="black"/>
                </a:solidFill>
                <a:effectLst/>
                <a:uLnTx/>
                <a:uFillTx/>
                <a:latin typeface="Arial"/>
                <a:ea typeface="+mn-ea"/>
                <a:cs typeface="+mn-cs"/>
              </a:rPr>
              <a:t> </a:t>
            </a:r>
          </a:p>
        </p:txBody>
      </p:sp>
      <p:grpSp>
        <p:nvGrpSpPr>
          <p:cNvPr id="478" name="Group 477">
            <a:extLst>
              <a:ext uri="{FF2B5EF4-FFF2-40B4-BE49-F238E27FC236}">
                <a16:creationId xmlns:a16="http://schemas.microsoft.com/office/drawing/2014/main" id="{F3BA2904-B638-4D90-8825-017D18F5C7F0}"/>
              </a:ext>
            </a:extLst>
          </p:cNvPr>
          <p:cNvGrpSpPr/>
          <p:nvPr/>
        </p:nvGrpSpPr>
        <p:grpSpPr>
          <a:xfrm>
            <a:off x="7151108" y="5444330"/>
            <a:ext cx="1463040" cy="713861"/>
            <a:chOff x="7112162" y="4911602"/>
            <a:chExt cx="1463040" cy="923981"/>
          </a:xfrm>
        </p:grpSpPr>
        <p:sp>
          <p:nvSpPr>
            <p:cNvPr id="479" name="Rectangle 478">
              <a:extLst>
                <a:ext uri="{FF2B5EF4-FFF2-40B4-BE49-F238E27FC236}">
                  <a16:creationId xmlns:a16="http://schemas.microsoft.com/office/drawing/2014/main" id="{4854974D-28A7-49D4-8B8C-97017E8C76DC}"/>
                </a:ext>
              </a:extLst>
            </p:cNvPr>
            <p:cNvSpPr/>
            <p:nvPr/>
          </p:nvSpPr>
          <p:spPr>
            <a:xfrm>
              <a:off x="7112162" y="4911602"/>
              <a:ext cx="1463040" cy="230612"/>
            </a:xfrm>
            <a:prstGeom prst="rect">
              <a:avLst/>
            </a:prstGeom>
            <a:solidFill>
              <a:srgbClr val="00A76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PAM / AM</a:t>
              </a:r>
            </a:p>
          </p:txBody>
        </p:sp>
        <p:sp>
          <p:nvSpPr>
            <p:cNvPr id="480" name="Rectangle 479">
              <a:extLst>
                <a:ext uri="{FF2B5EF4-FFF2-40B4-BE49-F238E27FC236}">
                  <a16:creationId xmlns:a16="http://schemas.microsoft.com/office/drawing/2014/main" id="{258E0827-380A-478B-AAE7-D460D4EC68A5}"/>
                </a:ext>
              </a:extLst>
            </p:cNvPr>
            <p:cNvSpPr/>
            <p:nvPr/>
          </p:nvSpPr>
          <p:spPr>
            <a:xfrm>
              <a:off x="7112162" y="5139202"/>
              <a:ext cx="1463040" cy="230612"/>
            </a:xfrm>
            <a:prstGeom prst="rect">
              <a:avLst/>
            </a:prstGeom>
            <a:solidFill>
              <a:srgbClr val="00A76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IGA</a:t>
              </a:r>
            </a:p>
          </p:txBody>
        </p:sp>
        <p:sp>
          <p:nvSpPr>
            <p:cNvPr id="481" name="Rectangle 480">
              <a:extLst>
                <a:ext uri="{FF2B5EF4-FFF2-40B4-BE49-F238E27FC236}">
                  <a16:creationId xmlns:a16="http://schemas.microsoft.com/office/drawing/2014/main" id="{E71BD8C6-BEB0-4DFF-986E-8DE9C61EABAD}"/>
                </a:ext>
              </a:extLst>
            </p:cNvPr>
            <p:cNvSpPr/>
            <p:nvPr/>
          </p:nvSpPr>
          <p:spPr>
            <a:xfrm>
              <a:off x="7112162" y="5377370"/>
              <a:ext cx="1463040" cy="230612"/>
            </a:xfrm>
            <a:prstGeom prst="rect">
              <a:avLst/>
            </a:prstGeom>
            <a:solidFill>
              <a:srgbClr val="00A76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UEBA</a:t>
              </a:r>
            </a:p>
          </p:txBody>
        </p:sp>
        <p:sp>
          <p:nvSpPr>
            <p:cNvPr id="482" name="Rectangle 481">
              <a:extLst>
                <a:ext uri="{FF2B5EF4-FFF2-40B4-BE49-F238E27FC236}">
                  <a16:creationId xmlns:a16="http://schemas.microsoft.com/office/drawing/2014/main" id="{FD54CEB9-3D76-4C95-93CD-7061DC215A1B}"/>
                </a:ext>
              </a:extLst>
            </p:cNvPr>
            <p:cNvSpPr/>
            <p:nvPr/>
          </p:nvSpPr>
          <p:spPr>
            <a:xfrm>
              <a:off x="7112162" y="5604971"/>
              <a:ext cx="1463040" cy="230612"/>
            </a:xfrm>
            <a:prstGeom prst="rect">
              <a:avLst/>
            </a:prstGeom>
            <a:solidFill>
              <a:srgbClr val="00A76D"/>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ITDR</a:t>
              </a:r>
            </a:p>
          </p:txBody>
        </p:sp>
      </p:grpSp>
      <p:sp>
        <p:nvSpPr>
          <p:cNvPr id="483" name="TextBox 482">
            <a:extLst>
              <a:ext uri="{FF2B5EF4-FFF2-40B4-BE49-F238E27FC236}">
                <a16:creationId xmlns:a16="http://schemas.microsoft.com/office/drawing/2014/main" id="{1AE24380-29CA-4B50-8D87-7EBDB89A0EE2}"/>
              </a:ext>
            </a:extLst>
          </p:cNvPr>
          <p:cNvSpPr txBox="1"/>
          <p:nvPr/>
        </p:nvSpPr>
        <p:spPr>
          <a:xfrm>
            <a:off x="8867777" y="31543"/>
            <a:ext cx="1362616" cy="307777"/>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Entity/Assets</a:t>
            </a:r>
          </a:p>
        </p:txBody>
      </p:sp>
      <p:grpSp>
        <p:nvGrpSpPr>
          <p:cNvPr id="484" name="Group 483">
            <a:extLst>
              <a:ext uri="{FF2B5EF4-FFF2-40B4-BE49-F238E27FC236}">
                <a16:creationId xmlns:a16="http://schemas.microsoft.com/office/drawing/2014/main" id="{1907D1FF-BE7A-4D59-8D57-79AE9E0D196A}"/>
              </a:ext>
            </a:extLst>
          </p:cNvPr>
          <p:cNvGrpSpPr/>
          <p:nvPr/>
        </p:nvGrpSpPr>
        <p:grpSpPr>
          <a:xfrm>
            <a:off x="7147678" y="2404822"/>
            <a:ext cx="1473889" cy="671191"/>
            <a:chOff x="7106253" y="1532135"/>
            <a:chExt cx="1473889" cy="868750"/>
          </a:xfrm>
        </p:grpSpPr>
        <p:sp>
          <p:nvSpPr>
            <p:cNvPr id="486" name="Rectangle 485">
              <a:extLst>
                <a:ext uri="{FF2B5EF4-FFF2-40B4-BE49-F238E27FC236}">
                  <a16:creationId xmlns:a16="http://schemas.microsoft.com/office/drawing/2014/main" id="{4107E0A7-56AB-45C4-A32B-DF8580D64675}"/>
                </a:ext>
              </a:extLst>
            </p:cNvPr>
            <p:cNvSpPr/>
            <p:nvPr/>
          </p:nvSpPr>
          <p:spPr>
            <a:xfrm>
              <a:off x="7113114" y="1756482"/>
              <a:ext cx="1458251" cy="226921"/>
            </a:xfrm>
            <a:prstGeom prst="rect">
              <a:avLst/>
            </a:prstGeom>
            <a:solidFill>
              <a:srgbClr val="009AD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SWG / EFW</a:t>
              </a:r>
            </a:p>
          </p:txBody>
        </p:sp>
        <p:sp>
          <p:nvSpPr>
            <p:cNvPr id="487" name="Rectangle 486">
              <a:extLst>
                <a:ext uri="{FF2B5EF4-FFF2-40B4-BE49-F238E27FC236}">
                  <a16:creationId xmlns:a16="http://schemas.microsoft.com/office/drawing/2014/main" id="{76FB9DAC-D4B4-4B16-85C7-7C5924F40B0F}"/>
                </a:ext>
              </a:extLst>
            </p:cNvPr>
            <p:cNvSpPr/>
            <p:nvPr/>
          </p:nvSpPr>
          <p:spPr>
            <a:xfrm>
              <a:off x="7112161" y="2194762"/>
              <a:ext cx="1467981" cy="206123"/>
            </a:xfrm>
            <a:prstGeom prst="rect">
              <a:avLst/>
            </a:prstGeom>
            <a:solidFill>
              <a:srgbClr val="009AD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NDR</a:t>
              </a:r>
            </a:p>
          </p:txBody>
        </p:sp>
        <p:sp>
          <p:nvSpPr>
            <p:cNvPr id="488" name="Rectangle 487">
              <a:extLst>
                <a:ext uri="{FF2B5EF4-FFF2-40B4-BE49-F238E27FC236}">
                  <a16:creationId xmlns:a16="http://schemas.microsoft.com/office/drawing/2014/main" id="{550AF812-DB33-4570-B489-DB66F2BCC79B}"/>
                </a:ext>
              </a:extLst>
            </p:cNvPr>
            <p:cNvSpPr/>
            <p:nvPr/>
          </p:nvSpPr>
          <p:spPr>
            <a:xfrm>
              <a:off x="7106253" y="1532135"/>
              <a:ext cx="1463040" cy="220812"/>
            </a:xfrm>
            <a:prstGeom prst="rect">
              <a:avLst/>
            </a:prstGeom>
            <a:solidFill>
              <a:srgbClr val="009AD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ZTNA</a:t>
              </a:r>
            </a:p>
          </p:txBody>
        </p:sp>
      </p:grpSp>
      <p:grpSp>
        <p:nvGrpSpPr>
          <p:cNvPr id="506" name="Group 505">
            <a:extLst>
              <a:ext uri="{FF2B5EF4-FFF2-40B4-BE49-F238E27FC236}">
                <a16:creationId xmlns:a16="http://schemas.microsoft.com/office/drawing/2014/main" id="{1DAA78B0-8AE1-478A-B1D6-91C8CDD91179}"/>
              </a:ext>
            </a:extLst>
          </p:cNvPr>
          <p:cNvGrpSpPr/>
          <p:nvPr/>
        </p:nvGrpSpPr>
        <p:grpSpPr>
          <a:xfrm>
            <a:off x="7151108" y="3078146"/>
            <a:ext cx="1463040" cy="329592"/>
            <a:chOff x="7103998" y="1854134"/>
            <a:chExt cx="1463040" cy="426605"/>
          </a:xfrm>
        </p:grpSpPr>
        <p:sp>
          <p:nvSpPr>
            <p:cNvPr id="507" name="Rectangle 506">
              <a:extLst>
                <a:ext uri="{FF2B5EF4-FFF2-40B4-BE49-F238E27FC236}">
                  <a16:creationId xmlns:a16="http://schemas.microsoft.com/office/drawing/2014/main" id="{C484F94B-B28D-4EC9-825B-325CF4FEF260}"/>
                </a:ext>
              </a:extLst>
            </p:cNvPr>
            <p:cNvSpPr/>
            <p:nvPr/>
          </p:nvSpPr>
          <p:spPr>
            <a:xfrm>
              <a:off x="7103998" y="1854134"/>
              <a:ext cx="1463040" cy="220812"/>
            </a:xfrm>
            <a:prstGeom prst="rect">
              <a:avLst/>
            </a:prstGeom>
            <a:solidFill>
              <a:srgbClr val="FF540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DLP</a:t>
              </a:r>
            </a:p>
          </p:txBody>
        </p:sp>
        <p:sp>
          <p:nvSpPr>
            <p:cNvPr id="508" name="Rectangle 507">
              <a:extLst>
                <a:ext uri="{FF2B5EF4-FFF2-40B4-BE49-F238E27FC236}">
                  <a16:creationId xmlns:a16="http://schemas.microsoft.com/office/drawing/2014/main" id="{7A8E2901-64E2-4064-AE36-706904120BBF}"/>
                </a:ext>
              </a:extLst>
            </p:cNvPr>
            <p:cNvSpPr/>
            <p:nvPr/>
          </p:nvSpPr>
          <p:spPr>
            <a:xfrm>
              <a:off x="7103998" y="2070149"/>
              <a:ext cx="1463040" cy="210590"/>
            </a:xfrm>
            <a:prstGeom prst="rect">
              <a:avLst/>
            </a:prstGeom>
            <a:solidFill>
              <a:srgbClr val="FF540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Data Class</a:t>
              </a:r>
            </a:p>
          </p:txBody>
        </p:sp>
      </p:grpSp>
      <p:sp>
        <p:nvSpPr>
          <p:cNvPr id="512" name="TextBox 511">
            <a:extLst>
              <a:ext uri="{FF2B5EF4-FFF2-40B4-BE49-F238E27FC236}">
                <a16:creationId xmlns:a16="http://schemas.microsoft.com/office/drawing/2014/main" id="{4F589CB4-DC30-4A75-9200-CF17CB48774D}"/>
              </a:ext>
            </a:extLst>
          </p:cNvPr>
          <p:cNvSpPr txBox="1"/>
          <p:nvPr/>
        </p:nvSpPr>
        <p:spPr>
          <a:xfrm>
            <a:off x="3349382" y="2792637"/>
            <a:ext cx="646593"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Analytics Aggregation</a:t>
            </a:r>
          </a:p>
        </p:txBody>
      </p:sp>
      <p:pic>
        <p:nvPicPr>
          <p:cNvPr id="513" name="Graphic 512">
            <a:extLst>
              <a:ext uri="{FF2B5EF4-FFF2-40B4-BE49-F238E27FC236}">
                <a16:creationId xmlns:a16="http://schemas.microsoft.com/office/drawing/2014/main" id="{4ECDDB9F-4EEB-4B65-B569-028C9CB7AB8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276020" y="3669950"/>
            <a:ext cx="513369" cy="399287"/>
          </a:xfrm>
          <a:prstGeom prst="rect">
            <a:avLst/>
          </a:prstGeom>
        </p:spPr>
      </p:pic>
      <p:pic>
        <p:nvPicPr>
          <p:cNvPr id="514" name="Graphic 513">
            <a:extLst>
              <a:ext uri="{FF2B5EF4-FFF2-40B4-BE49-F238E27FC236}">
                <a16:creationId xmlns:a16="http://schemas.microsoft.com/office/drawing/2014/main" id="{C2332465-B1CF-4B7B-BC90-A06CDE8A658A}"/>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736605" y="4037179"/>
            <a:ext cx="459691" cy="331059"/>
          </a:xfrm>
          <a:prstGeom prst="rect">
            <a:avLst/>
          </a:prstGeom>
        </p:spPr>
      </p:pic>
      <p:pic>
        <p:nvPicPr>
          <p:cNvPr id="515" name="Graphic 514">
            <a:extLst>
              <a:ext uri="{FF2B5EF4-FFF2-40B4-BE49-F238E27FC236}">
                <a16:creationId xmlns:a16="http://schemas.microsoft.com/office/drawing/2014/main" id="{C72F73F2-58FF-4F6F-A098-823A82023D86}"/>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656049" y="3408568"/>
            <a:ext cx="475294" cy="342296"/>
          </a:xfrm>
          <a:prstGeom prst="rect">
            <a:avLst/>
          </a:prstGeom>
        </p:spPr>
      </p:pic>
      <p:pic>
        <p:nvPicPr>
          <p:cNvPr id="516" name="Graphic 515">
            <a:extLst>
              <a:ext uri="{FF2B5EF4-FFF2-40B4-BE49-F238E27FC236}">
                <a16:creationId xmlns:a16="http://schemas.microsoft.com/office/drawing/2014/main" id="{2068C0CD-BE3F-47AF-B552-7D66B33BF46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4952624" y="3450751"/>
            <a:ext cx="379171" cy="270836"/>
          </a:xfrm>
          <a:prstGeom prst="rect">
            <a:avLst/>
          </a:prstGeom>
        </p:spPr>
      </p:pic>
      <p:pic>
        <p:nvPicPr>
          <p:cNvPr id="517" name="Graphic 516">
            <a:extLst>
              <a:ext uri="{FF2B5EF4-FFF2-40B4-BE49-F238E27FC236}">
                <a16:creationId xmlns:a16="http://schemas.microsoft.com/office/drawing/2014/main" id="{14B6230C-BC4D-4FBE-ACB3-66FBBF0AF231}"/>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4896117" y="4105084"/>
            <a:ext cx="392756" cy="305477"/>
          </a:xfrm>
          <a:prstGeom prst="rect">
            <a:avLst/>
          </a:prstGeom>
        </p:spPr>
      </p:pic>
      <p:cxnSp>
        <p:nvCxnSpPr>
          <p:cNvPr id="518" name="Straight Connector 517">
            <a:extLst>
              <a:ext uri="{FF2B5EF4-FFF2-40B4-BE49-F238E27FC236}">
                <a16:creationId xmlns:a16="http://schemas.microsoft.com/office/drawing/2014/main" id="{14E044C2-28BB-49AE-92FD-202C4DD1880F}"/>
              </a:ext>
            </a:extLst>
          </p:cNvPr>
          <p:cNvCxnSpPr>
            <a:cxnSpLocks/>
          </p:cNvCxnSpPr>
          <p:nvPr/>
        </p:nvCxnSpPr>
        <p:spPr>
          <a:xfrm>
            <a:off x="4704118" y="3988326"/>
            <a:ext cx="216233" cy="74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8DF39B21-949E-42AF-B4D5-9D1843694F79}"/>
              </a:ext>
            </a:extLst>
          </p:cNvPr>
          <p:cNvCxnSpPr>
            <a:cxnSpLocks/>
          </p:cNvCxnSpPr>
          <p:nvPr/>
        </p:nvCxnSpPr>
        <p:spPr>
          <a:xfrm>
            <a:off x="4143292" y="3710207"/>
            <a:ext cx="216233" cy="74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5E3A273F-67C5-4263-9F57-6284E1DD2CE8}"/>
              </a:ext>
            </a:extLst>
          </p:cNvPr>
          <p:cNvCxnSpPr>
            <a:cxnSpLocks/>
          </p:cNvCxnSpPr>
          <p:nvPr/>
        </p:nvCxnSpPr>
        <p:spPr>
          <a:xfrm flipV="1">
            <a:off x="4723911" y="3732452"/>
            <a:ext cx="145202" cy="830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6574F4A3-07D7-4483-808A-5B9087CF7E5B}"/>
              </a:ext>
            </a:extLst>
          </p:cNvPr>
          <p:cNvCxnSpPr>
            <a:cxnSpLocks/>
          </p:cNvCxnSpPr>
          <p:nvPr/>
        </p:nvCxnSpPr>
        <p:spPr>
          <a:xfrm flipV="1">
            <a:off x="4180476" y="3988326"/>
            <a:ext cx="145202" cy="830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58A5F283-1714-4FF0-9297-9B18D90845A8}"/>
              </a:ext>
            </a:extLst>
          </p:cNvPr>
          <p:cNvCxnSpPr>
            <a:cxnSpLocks/>
          </p:cNvCxnSpPr>
          <p:nvPr/>
        </p:nvCxnSpPr>
        <p:spPr>
          <a:xfrm flipV="1">
            <a:off x="4123628" y="3412000"/>
            <a:ext cx="173756" cy="1068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8FF22127-7A70-4496-9572-A454A169AAFE}"/>
              </a:ext>
            </a:extLst>
          </p:cNvPr>
          <p:cNvCxnSpPr>
            <a:cxnSpLocks/>
          </p:cNvCxnSpPr>
          <p:nvPr/>
        </p:nvCxnSpPr>
        <p:spPr>
          <a:xfrm>
            <a:off x="5091056" y="3803671"/>
            <a:ext cx="1085" cy="1769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7A95B8C5-8EB6-4155-A805-9F0D59BFA81A}"/>
              </a:ext>
            </a:extLst>
          </p:cNvPr>
          <p:cNvCxnSpPr>
            <a:cxnSpLocks/>
          </p:cNvCxnSpPr>
          <p:nvPr/>
        </p:nvCxnSpPr>
        <p:spPr>
          <a:xfrm>
            <a:off x="3932256" y="3764281"/>
            <a:ext cx="1085" cy="1769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9" name="Arrow: Up-Down 528">
            <a:extLst>
              <a:ext uri="{FF2B5EF4-FFF2-40B4-BE49-F238E27FC236}">
                <a16:creationId xmlns:a16="http://schemas.microsoft.com/office/drawing/2014/main" id="{ED44814C-46BD-432F-8015-7A1141A33551}"/>
              </a:ext>
            </a:extLst>
          </p:cNvPr>
          <p:cNvSpPr/>
          <p:nvPr/>
        </p:nvSpPr>
        <p:spPr>
          <a:xfrm rot="16200000">
            <a:off x="5992737" y="3407241"/>
            <a:ext cx="379507" cy="568678"/>
          </a:xfrm>
          <a:prstGeom prst="up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531" name="Rectangle 530">
            <a:extLst>
              <a:ext uri="{FF2B5EF4-FFF2-40B4-BE49-F238E27FC236}">
                <a16:creationId xmlns:a16="http://schemas.microsoft.com/office/drawing/2014/main" id="{9040C573-77B2-4F4C-92B6-A9C69E89A4EC}"/>
              </a:ext>
            </a:extLst>
          </p:cNvPr>
          <p:cNvSpPr/>
          <p:nvPr/>
        </p:nvSpPr>
        <p:spPr>
          <a:xfrm>
            <a:off x="10326344" y="5812063"/>
            <a:ext cx="1746732" cy="229867"/>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Directory Services</a:t>
            </a:r>
          </a:p>
        </p:txBody>
      </p:sp>
      <p:sp>
        <p:nvSpPr>
          <p:cNvPr id="532" name="Rectangle 531">
            <a:extLst>
              <a:ext uri="{FF2B5EF4-FFF2-40B4-BE49-F238E27FC236}">
                <a16:creationId xmlns:a16="http://schemas.microsoft.com/office/drawing/2014/main" id="{9D7586F5-42D4-4C25-B3A5-CFD1FD042ABA}"/>
              </a:ext>
            </a:extLst>
          </p:cNvPr>
          <p:cNvSpPr/>
          <p:nvPr/>
        </p:nvSpPr>
        <p:spPr>
          <a:xfrm>
            <a:off x="10326344" y="6430376"/>
            <a:ext cx="1746732" cy="259424"/>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Entitlements Management</a:t>
            </a:r>
          </a:p>
        </p:txBody>
      </p:sp>
      <p:sp>
        <p:nvSpPr>
          <p:cNvPr id="567" name="Rectangle 566">
            <a:extLst>
              <a:ext uri="{FF2B5EF4-FFF2-40B4-BE49-F238E27FC236}">
                <a16:creationId xmlns:a16="http://schemas.microsoft.com/office/drawing/2014/main" id="{11C66B73-A501-433E-8B09-0CB2A6F3532E}"/>
              </a:ext>
            </a:extLst>
          </p:cNvPr>
          <p:cNvSpPr/>
          <p:nvPr/>
        </p:nvSpPr>
        <p:spPr>
          <a:xfrm>
            <a:off x="10326344" y="6063245"/>
            <a:ext cx="1746732" cy="342427"/>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Real Time Adaptive</a:t>
            </a:r>
            <a:r>
              <a:rPr kumimoji="0" lang="en-US" sz="1050" b="0" i="0" u="none" strike="noStrike" kern="1200" cap="none" spc="0" normalizeH="0" baseline="0" noProof="0" dirty="0">
                <a:ln>
                  <a:noFill/>
                </a:ln>
                <a:solidFill>
                  <a:prstClr val="white"/>
                </a:solidFill>
                <a:effectLst/>
                <a:uLnTx/>
                <a:uFillTx/>
                <a:latin typeface="Arial"/>
                <a:ea typeface="+mn-ea"/>
                <a:cs typeface="+mn-cs"/>
              </a:rPr>
              <a:t> </a:t>
            </a:r>
            <a:r>
              <a:rPr kumimoji="0" lang="en-US" sz="1050" b="0" i="0" u="none" strike="noStrike" kern="1200" cap="none" spc="0" normalizeH="0" baseline="0" noProof="0" dirty="0">
                <a:ln>
                  <a:noFill/>
                </a:ln>
                <a:solidFill>
                  <a:prstClr val="black"/>
                </a:solidFill>
                <a:effectLst/>
                <a:uLnTx/>
                <a:uFillTx/>
                <a:latin typeface="Arial"/>
                <a:ea typeface="+mn-ea"/>
                <a:cs typeface="+mn-cs"/>
              </a:rPr>
              <a:t>Access</a:t>
            </a:r>
          </a:p>
        </p:txBody>
      </p:sp>
      <p:grpSp>
        <p:nvGrpSpPr>
          <p:cNvPr id="568" name="Group 567">
            <a:extLst>
              <a:ext uri="{FF2B5EF4-FFF2-40B4-BE49-F238E27FC236}">
                <a16:creationId xmlns:a16="http://schemas.microsoft.com/office/drawing/2014/main" id="{0CCB18DD-964D-4E79-809E-7B79AD4C5BF7}"/>
              </a:ext>
            </a:extLst>
          </p:cNvPr>
          <p:cNvGrpSpPr/>
          <p:nvPr/>
        </p:nvGrpSpPr>
        <p:grpSpPr>
          <a:xfrm>
            <a:off x="1345312" y="245426"/>
            <a:ext cx="1518069" cy="6325765"/>
            <a:chOff x="1738869" y="389103"/>
            <a:chExt cx="1518069" cy="4686522"/>
          </a:xfrm>
        </p:grpSpPr>
        <p:sp>
          <p:nvSpPr>
            <p:cNvPr id="569" name="Rectangle 568">
              <a:extLst>
                <a:ext uri="{FF2B5EF4-FFF2-40B4-BE49-F238E27FC236}">
                  <a16:creationId xmlns:a16="http://schemas.microsoft.com/office/drawing/2014/main" id="{DE1531F3-D244-4EBD-AFEA-C8A577603E77}"/>
                </a:ext>
              </a:extLst>
            </p:cNvPr>
            <p:cNvSpPr/>
            <p:nvPr/>
          </p:nvSpPr>
          <p:spPr>
            <a:xfrm>
              <a:off x="1738869" y="389103"/>
              <a:ext cx="1518069" cy="468652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Arial"/>
                  <a:ea typeface="+mn-ea"/>
                  <a:cs typeface="+mn-cs"/>
                </a:rPr>
                <a:t>Policy, Posture, &amp; Playbook Management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b="1" dirty="0">
                <a:solidFill>
                  <a:prstClr val="white"/>
                </a:solidFill>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a:ea typeface="+mn-ea"/>
                <a:cs typeface="+mn-cs"/>
              </a:endParaRPr>
            </a:p>
          </p:txBody>
        </p:sp>
        <p:sp>
          <p:nvSpPr>
            <p:cNvPr id="570" name="Rectangle 569">
              <a:extLst>
                <a:ext uri="{FF2B5EF4-FFF2-40B4-BE49-F238E27FC236}">
                  <a16:creationId xmlns:a16="http://schemas.microsoft.com/office/drawing/2014/main" id="{0DEA9E5A-7EB6-4A97-AB18-7C2ECEA06F68}"/>
                </a:ext>
              </a:extLst>
            </p:cNvPr>
            <p:cNvSpPr/>
            <p:nvPr/>
          </p:nvSpPr>
          <p:spPr>
            <a:xfrm rot="16200000">
              <a:off x="2365590" y="520571"/>
              <a:ext cx="321407" cy="1084033"/>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Policy Management</a:t>
              </a:r>
            </a:p>
          </p:txBody>
        </p:sp>
        <p:sp>
          <p:nvSpPr>
            <p:cNvPr id="571" name="Rectangle 570">
              <a:extLst>
                <a:ext uri="{FF2B5EF4-FFF2-40B4-BE49-F238E27FC236}">
                  <a16:creationId xmlns:a16="http://schemas.microsoft.com/office/drawing/2014/main" id="{89F8D15C-1819-4155-83A1-4735AB469D33}"/>
                </a:ext>
              </a:extLst>
            </p:cNvPr>
            <p:cNvSpPr/>
            <p:nvPr/>
          </p:nvSpPr>
          <p:spPr>
            <a:xfrm rot="16200000">
              <a:off x="2340345" y="1333430"/>
              <a:ext cx="343589" cy="1084033"/>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a:ea typeface="+mn-ea"/>
                  <a:cs typeface="+mn-cs"/>
                </a:rPr>
                <a:t>Posture Management</a:t>
              </a:r>
            </a:p>
          </p:txBody>
        </p:sp>
        <p:pic>
          <p:nvPicPr>
            <p:cNvPr id="572" name="Graphic 571">
              <a:extLst>
                <a:ext uri="{FF2B5EF4-FFF2-40B4-BE49-F238E27FC236}">
                  <a16:creationId xmlns:a16="http://schemas.microsoft.com/office/drawing/2014/main" id="{28B068FD-9E24-4C47-895A-7F180A02959B}"/>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2053996" y="983303"/>
              <a:ext cx="260412" cy="202543"/>
            </a:xfrm>
            <a:prstGeom prst="rect">
              <a:avLst/>
            </a:prstGeom>
          </p:spPr>
        </p:pic>
        <p:sp>
          <p:nvSpPr>
            <p:cNvPr id="573" name="Freeform 407">
              <a:extLst>
                <a:ext uri="{FF2B5EF4-FFF2-40B4-BE49-F238E27FC236}">
                  <a16:creationId xmlns:a16="http://schemas.microsoft.com/office/drawing/2014/main" id="{81EC0A90-4E70-4296-A8B7-6F3FB030C66F}"/>
                </a:ext>
              </a:extLst>
            </p:cNvPr>
            <p:cNvSpPr>
              <a:spLocks noEditPoints="1"/>
            </p:cNvSpPr>
            <p:nvPr/>
          </p:nvSpPr>
          <p:spPr bwMode="black">
            <a:xfrm>
              <a:off x="2003736" y="1783008"/>
              <a:ext cx="225425" cy="206614"/>
            </a:xfrm>
            <a:custGeom>
              <a:avLst/>
              <a:gdLst>
                <a:gd name="T0" fmla="*/ 160 w 208"/>
                <a:gd name="T1" fmla="*/ 52 h 224"/>
                <a:gd name="T2" fmla="*/ 80 w 208"/>
                <a:gd name="T3" fmla="*/ 52 h 224"/>
                <a:gd name="T4" fmla="*/ 80 w 208"/>
                <a:gd name="T5" fmla="*/ 36 h 224"/>
                <a:gd name="T6" fmla="*/ 160 w 208"/>
                <a:gd name="T7" fmla="*/ 36 h 224"/>
                <a:gd name="T8" fmla="*/ 160 w 208"/>
                <a:gd name="T9" fmla="*/ 52 h 224"/>
                <a:gd name="T10" fmla="*/ 176 w 208"/>
                <a:gd name="T11" fmla="*/ 64 h 224"/>
                <a:gd name="T12" fmla="*/ 80 w 208"/>
                <a:gd name="T13" fmla="*/ 64 h 224"/>
                <a:gd name="T14" fmla="*/ 80 w 208"/>
                <a:gd name="T15" fmla="*/ 80 h 224"/>
                <a:gd name="T16" fmla="*/ 176 w 208"/>
                <a:gd name="T17" fmla="*/ 80 h 224"/>
                <a:gd name="T18" fmla="*/ 176 w 208"/>
                <a:gd name="T19" fmla="*/ 64 h 224"/>
                <a:gd name="T20" fmla="*/ 208 w 208"/>
                <a:gd name="T21" fmla="*/ 0 h 224"/>
                <a:gd name="T22" fmla="*/ 208 w 208"/>
                <a:gd name="T23" fmla="*/ 150 h 224"/>
                <a:gd name="T24" fmla="*/ 158 w 208"/>
                <a:gd name="T25" fmla="*/ 200 h 224"/>
                <a:gd name="T26" fmla="*/ 102 w 208"/>
                <a:gd name="T27" fmla="*/ 200 h 224"/>
                <a:gd name="T28" fmla="*/ 56 w 208"/>
                <a:gd name="T29" fmla="*/ 224 h 224"/>
                <a:gd name="T30" fmla="*/ 0 w 208"/>
                <a:gd name="T31" fmla="*/ 168 h 224"/>
                <a:gd name="T32" fmla="*/ 48 w 208"/>
                <a:gd name="T33" fmla="*/ 113 h 224"/>
                <a:gd name="T34" fmla="*/ 48 w 208"/>
                <a:gd name="T35" fmla="*/ 0 h 224"/>
                <a:gd name="T36" fmla="*/ 208 w 208"/>
                <a:gd name="T37" fmla="*/ 0 h 224"/>
                <a:gd name="T38" fmla="*/ 56 w 208"/>
                <a:gd name="T39" fmla="*/ 208 h 224"/>
                <a:gd name="T40" fmla="*/ 96 w 208"/>
                <a:gd name="T41" fmla="*/ 168 h 224"/>
                <a:gd name="T42" fmla="*/ 56 w 208"/>
                <a:gd name="T43" fmla="*/ 128 h 224"/>
                <a:gd name="T44" fmla="*/ 16 w 208"/>
                <a:gd name="T45" fmla="*/ 168 h 224"/>
                <a:gd name="T46" fmla="*/ 56 w 208"/>
                <a:gd name="T47" fmla="*/ 208 h 224"/>
                <a:gd name="T48" fmla="*/ 64 w 208"/>
                <a:gd name="T49" fmla="*/ 113 h 224"/>
                <a:gd name="T50" fmla="*/ 112 w 208"/>
                <a:gd name="T51" fmla="*/ 168 h 224"/>
                <a:gd name="T52" fmla="*/ 110 w 208"/>
                <a:gd name="T53" fmla="*/ 184 h 224"/>
                <a:gd name="T54" fmla="*/ 140 w 208"/>
                <a:gd name="T55" fmla="*/ 184 h 224"/>
                <a:gd name="T56" fmla="*/ 140 w 208"/>
                <a:gd name="T57" fmla="*/ 132 h 224"/>
                <a:gd name="T58" fmla="*/ 192 w 208"/>
                <a:gd name="T59" fmla="*/ 132 h 224"/>
                <a:gd name="T60" fmla="*/ 192 w 208"/>
                <a:gd name="T61" fmla="*/ 16 h 224"/>
                <a:gd name="T62" fmla="*/ 64 w 208"/>
                <a:gd name="T63" fmla="*/ 16 h 224"/>
                <a:gd name="T64" fmla="*/ 64 w 208"/>
                <a:gd name="T65" fmla="*/ 113 h 224"/>
                <a:gd name="T66" fmla="*/ 187 w 208"/>
                <a:gd name="T67" fmla="*/ 148 h 224"/>
                <a:gd name="T68" fmla="*/ 156 w 208"/>
                <a:gd name="T69" fmla="*/ 148 h 224"/>
                <a:gd name="T70" fmla="*/ 156 w 208"/>
                <a:gd name="T71" fmla="*/ 179 h 224"/>
                <a:gd name="T72" fmla="*/ 187 w 208"/>
                <a:gd name="T73" fmla="*/ 148 h 224"/>
                <a:gd name="T74" fmla="*/ 49 w 208"/>
                <a:gd name="T75" fmla="*/ 171 h 224"/>
                <a:gd name="T76" fmla="*/ 36 w 208"/>
                <a:gd name="T77" fmla="*/ 160 h 224"/>
                <a:gd name="T78" fmla="*/ 26 w 208"/>
                <a:gd name="T79" fmla="*/ 172 h 224"/>
                <a:gd name="T80" fmla="*/ 51 w 208"/>
                <a:gd name="T81" fmla="*/ 193 h 224"/>
                <a:gd name="T82" fmla="*/ 83 w 208"/>
                <a:gd name="T83" fmla="*/ 155 h 224"/>
                <a:gd name="T84" fmla="*/ 71 w 208"/>
                <a:gd name="T85" fmla="*/ 145 h 224"/>
                <a:gd name="T86" fmla="*/ 49 w 208"/>
                <a:gd name="T87" fmla="*/ 17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8" h="224">
                  <a:moveTo>
                    <a:pt x="160" y="52"/>
                  </a:moveTo>
                  <a:cubicBezTo>
                    <a:pt x="80" y="52"/>
                    <a:pt x="80" y="52"/>
                    <a:pt x="80" y="52"/>
                  </a:cubicBezTo>
                  <a:cubicBezTo>
                    <a:pt x="80" y="36"/>
                    <a:pt x="80" y="36"/>
                    <a:pt x="80" y="36"/>
                  </a:cubicBezTo>
                  <a:cubicBezTo>
                    <a:pt x="160" y="36"/>
                    <a:pt x="160" y="36"/>
                    <a:pt x="160" y="36"/>
                  </a:cubicBezTo>
                  <a:lnTo>
                    <a:pt x="160" y="52"/>
                  </a:lnTo>
                  <a:close/>
                  <a:moveTo>
                    <a:pt x="176" y="64"/>
                  </a:moveTo>
                  <a:cubicBezTo>
                    <a:pt x="80" y="64"/>
                    <a:pt x="80" y="64"/>
                    <a:pt x="80" y="64"/>
                  </a:cubicBezTo>
                  <a:cubicBezTo>
                    <a:pt x="80" y="80"/>
                    <a:pt x="80" y="80"/>
                    <a:pt x="80" y="80"/>
                  </a:cubicBezTo>
                  <a:cubicBezTo>
                    <a:pt x="176" y="80"/>
                    <a:pt x="176" y="80"/>
                    <a:pt x="176" y="80"/>
                  </a:cubicBezTo>
                  <a:lnTo>
                    <a:pt x="176" y="64"/>
                  </a:lnTo>
                  <a:close/>
                  <a:moveTo>
                    <a:pt x="208" y="0"/>
                  </a:moveTo>
                  <a:cubicBezTo>
                    <a:pt x="208" y="150"/>
                    <a:pt x="208" y="150"/>
                    <a:pt x="208" y="150"/>
                  </a:cubicBezTo>
                  <a:cubicBezTo>
                    <a:pt x="158" y="200"/>
                    <a:pt x="158" y="200"/>
                    <a:pt x="158" y="200"/>
                  </a:cubicBezTo>
                  <a:cubicBezTo>
                    <a:pt x="102" y="200"/>
                    <a:pt x="102" y="200"/>
                    <a:pt x="102" y="200"/>
                  </a:cubicBezTo>
                  <a:cubicBezTo>
                    <a:pt x="92" y="214"/>
                    <a:pt x="75" y="224"/>
                    <a:pt x="56" y="224"/>
                  </a:cubicBezTo>
                  <a:cubicBezTo>
                    <a:pt x="25" y="224"/>
                    <a:pt x="0" y="199"/>
                    <a:pt x="0" y="168"/>
                  </a:cubicBezTo>
                  <a:cubicBezTo>
                    <a:pt x="0" y="140"/>
                    <a:pt x="21" y="117"/>
                    <a:pt x="48" y="113"/>
                  </a:cubicBezTo>
                  <a:cubicBezTo>
                    <a:pt x="48" y="0"/>
                    <a:pt x="48" y="0"/>
                    <a:pt x="48" y="0"/>
                  </a:cubicBezTo>
                  <a:lnTo>
                    <a:pt x="208" y="0"/>
                  </a:lnTo>
                  <a:close/>
                  <a:moveTo>
                    <a:pt x="56" y="208"/>
                  </a:moveTo>
                  <a:cubicBezTo>
                    <a:pt x="78" y="208"/>
                    <a:pt x="96" y="190"/>
                    <a:pt x="96" y="168"/>
                  </a:cubicBezTo>
                  <a:cubicBezTo>
                    <a:pt x="96" y="146"/>
                    <a:pt x="78" y="128"/>
                    <a:pt x="56" y="128"/>
                  </a:cubicBezTo>
                  <a:cubicBezTo>
                    <a:pt x="34" y="128"/>
                    <a:pt x="16" y="146"/>
                    <a:pt x="16" y="168"/>
                  </a:cubicBezTo>
                  <a:cubicBezTo>
                    <a:pt x="16" y="190"/>
                    <a:pt x="34" y="208"/>
                    <a:pt x="56" y="208"/>
                  </a:cubicBezTo>
                  <a:moveTo>
                    <a:pt x="64" y="113"/>
                  </a:moveTo>
                  <a:cubicBezTo>
                    <a:pt x="91" y="117"/>
                    <a:pt x="112" y="140"/>
                    <a:pt x="112" y="168"/>
                  </a:cubicBezTo>
                  <a:cubicBezTo>
                    <a:pt x="112" y="174"/>
                    <a:pt x="111" y="179"/>
                    <a:pt x="110" y="184"/>
                  </a:cubicBezTo>
                  <a:cubicBezTo>
                    <a:pt x="140" y="184"/>
                    <a:pt x="140" y="184"/>
                    <a:pt x="140" y="184"/>
                  </a:cubicBezTo>
                  <a:cubicBezTo>
                    <a:pt x="140" y="132"/>
                    <a:pt x="140" y="132"/>
                    <a:pt x="140" y="132"/>
                  </a:cubicBezTo>
                  <a:cubicBezTo>
                    <a:pt x="192" y="132"/>
                    <a:pt x="192" y="132"/>
                    <a:pt x="192" y="132"/>
                  </a:cubicBezTo>
                  <a:cubicBezTo>
                    <a:pt x="192" y="16"/>
                    <a:pt x="192" y="16"/>
                    <a:pt x="192" y="16"/>
                  </a:cubicBezTo>
                  <a:cubicBezTo>
                    <a:pt x="64" y="16"/>
                    <a:pt x="64" y="16"/>
                    <a:pt x="64" y="16"/>
                  </a:cubicBezTo>
                  <a:cubicBezTo>
                    <a:pt x="64" y="113"/>
                    <a:pt x="64" y="113"/>
                    <a:pt x="64" y="113"/>
                  </a:cubicBezTo>
                  <a:moveTo>
                    <a:pt x="187" y="148"/>
                  </a:moveTo>
                  <a:cubicBezTo>
                    <a:pt x="156" y="148"/>
                    <a:pt x="156" y="148"/>
                    <a:pt x="156" y="148"/>
                  </a:cubicBezTo>
                  <a:cubicBezTo>
                    <a:pt x="156" y="179"/>
                    <a:pt x="156" y="179"/>
                    <a:pt x="156" y="179"/>
                  </a:cubicBezTo>
                  <a:lnTo>
                    <a:pt x="187" y="148"/>
                  </a:lnTo>
                  <a:close/>
                  <a:moveTo>
                    <a:pt x="49" y="171"/>
                  </a:moveTo>
                  <a:cubicBezTo>
                    <a:pt x="36" y="160"/>
                    <a:pt x="36" y="160"/>
                    <a:pt x="36" y="160"/>
                  </a:cubicBezTo>
                  <a:cubicBezTo>
                    <a:pt x="26" y="172"/>
                    <a:pt x="26" y="172"/>
                    <a:pt x="26" y="172"/>
                  </a:cubicBezTo>
                  <a:cubicBezTo>
                    <a:pt x="51" y="193"/>
                    <a:pt x="51" y="193"/>
                    <a:pt x="51" y="193"/>
                  </a:cubicBezTo>
                  <a:cubicBezTo>
                    <a:pt x="83" y="155"/>
                    <a:pt x="83" y="155"/>
                    <a:pt x="83" y="155"/>
                  </a:cubicBezTo>
                  <a:cubicBezTo>
                    <a:pt x="71" y="145"/>
                    <a:pt x="71" y="145"/>
                    <a:pt x="71" y="145"/>
                  </a:cubicBezTo>
                  <a:lnTo>
                    <a:pt x="49" y="17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575" name="Group 574">
            <a:extLst>
              <a:ext uri="{FF2B5EF4-FFF2-40B4-BE49-F238E27FC236}">
                <a16:creationId xmlns:a16="http://schemas.microsoft.com/office/drawing/2014/main" id="{CC769063-52F6-4F7A-A914-27C5DDBEC0DC}"/>
              </a:ext>
            </a:extLst>
          </p:cNvPr>
          <p:cNvGrpSpPr/>
          <p:nvPr/>
        </p:nvGrpSpPr>
        <p:grpSpPr>
          <a:xfrm>
            <a:off x="8753295" y="3122928"/>
            <a:ext cx="1444423" cy="484610"/>
            <a:chOff x="8731185" y="1815085"/>
            <a:chExt cx="1463040" cy="724866"/>
          </a:xfrm>
        </p:grpSpPr>
        <p:grpSp>
          <p:nvGrpSpPr>
            <p:cNvPr id="576" name="Group 575">
              <a:extLst>
                <a:ext uri="{FF2B5EF4-FFF2-40B4-BE49-F238E27FC236}">
                  <a16:creationId xmlns:a16="http://schemas.microsoft.com/office/drawing/2014/main" id="{413BE8B0-CDAE-4BB8-9BFC-5DEB04ED8E7B}"/>
                </a:ext>
              </a:extLst>
            </p:cNvPr>
            <p:cNvGrpSpPr/>
            <p:nvPr/>
          </p:nvGrpSpPr>
          <p:grpSpPr>
            <a:xfrm>
              <a:off x="8731185" y="1815085"/>
              <a:ext cx="1463040" cy="724866"/>
              <a:chOff x="7571872" y="1823999"/>
              <a:chExt cx="1463040" cy="724866"/>
            </a:xfrm>
          </p:grpSpPr>
          <p:sp>
            <p:nvSpPr>
              <p:cNvPr id="578" name="Rectangle 577">
                <a:extLst>
                  <a:ext uri="{FF2B5EF4-FFF2-40B4-BE49-F238E27FC236}">
                    <a16:creationId xmlns:a16="http://schemas.microsoft.com/office/drawing/2014/main" id="{FBCC1912-AE40-4C3F-A236-610410380EF5}"/>
                  </a:ext>
                </a:extLst>
              </p:cNvPr>
              <p:cNvSpPr/>
              <p:nvPr/>
            </p:nvSpPr>
            <p:spPr>
              <a:xfrm>
                <a:off x="7571872" y="1823999"/>
                <a:ext cx="1463040" cy="684263"/>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579" name="Graphic 578">
                <a:extLst>
                  <a:ext uri="{FF2B5EF4-FFF2-40B4-BE49-F238E27FC236}">
                    <a16:creationId xmlns:a16="http://schemas.microsoft.com/office/drawing/2014/main" id="{F76485FC-BE70-4789-B0F0-6B2409EC0EBD}"/>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7673825" y="1980391"/>
                <a:ext cx="392756" cy="305477"/>
              </a:xfrm>
              <a:prstGeom prst="rect">
                <a:avLst/>
              </a:prstGeom>
            </p:spPr>
          </p:pic>
          <p:sp>
            <p:nvSpPr>
              <p:cNvPr id="580" name="TextBox 579">
                <a:extLst>
                  <a:ext uri="{FF2B5EF4-FFF2-40B4-BE49-F238E27FC236}">
                    <a16:creationId xmlns:a16="http://schemas.microsoft.com/office/drawing/2014/main" id="{343027C6-8823-4918-AF5F-9E485F7925A9}"/>
                  </a:ext>
                </a:extLst>
              </p:cNvPr>
              <p:cNvSpPr txBox="1"/>
              <p:nvPr/>
            </p:nvSpPr>
            <p:spPr>
              <a:xfrm>
                <a:off x="8120868" y="2203593"/>
                <a:ext cx="648330" cy="34527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Data</a:t>
                </a:r>
              </a:p>
            </p:txBody>
          </p:sp>
        </p:grpSp>
        <p:pic>
          <p:nvPicPr>
            <p:cNvPr id="577" name="Graphic 576">
              <a:extLst>
                <a:ext uri="{FF2B5EF4-FFF2-40B4-BE49-F238E27FC236}">
                  <a16:creationId xmlns:a16="http://schemas.microsoft.com/office/drawing/2014/main" id="{B523F8E3-D4E0-4FD9-8AC4-235198E92CEE}"/>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9210619" y="1881394"/>
              <a:ext cx="422193" cy="328372"/>
            </a:xfrm>
            <a:prstGeom prst="rect">
              <a:avLst/>
            </a:prstGeom>
          </p:spPr>
        </p:pic>
      </p:grpSp>
      <p:grpSp>
        <p:nvGrpSpPr>
          <p:cNvPr id="581" name="Group 580">
            <a:extLst>
              <a:ext uri="{FF2B5EF4-FFF2-40B4-BE49-F238E27FC236}">
                <a16:creationId xmlns:a16="http://schemas.microsoft.com/office/drawing/2014/main" id="{4F858DCB-E406-4A72-BF74-3AD4DA43C58A}"/>
              </a:ext>
            </a:extLst>
          </p:cNvPr>
          <p:cNvGrpSpPr/>
          <p:nvPr/>
        </p:nvGrpSpPr>
        <p:grpSpPr>
          <a:xfrm>
            <a:off x="8758482" y="5752401"/>
            <a:ext cx="1434049" cy="541276"/>
            <a:chOff x="8738016" y="5111923"/>
            <a:chExt cx="1463040" cy="774956"/>
          </a:xfrm>
        </p:grpSpPr>
        <p:grpSp>
          <p:nvGrpSpPr>
            <p:cNvPr id="582" name="Group 581">
              <a:extLst>
                <a:ext uri="{FF2B5EF4-FFF2-40B4-BE49-F238E27FC236}">
                  <a16:creationId xmlns:a16="http://schemas.microsoft.com/office/drawing/2014/main" id="{A1997BB5-6181-4224-A4E0-0D47B1E6A940}"/>
                </a:ext>
              </a:extLst>
            </p:cNvPr>
            <p:cNvGrpSpPr/>
            <p:nvPr/>
          </p:nvGrpSpPr>
          <p:grpSpPr>
            <a:xfrm>
              <a:off x="8738016" y="5111923"/>
              <a:ext cx="1463040" cy="774956"/>
              <a:chOff x="8729242" y="5104074"/>
              <a:chExt cx="1463040" cy="774956"/>
            </a:xfrm>
          </p:grpSpPr>
          <p:sp>
            <p:nvSpPr>
              <p:cNvPr id="584" name="Rectangle 583">
                <a:extLst>
                  <a:ext uri="{FF2B5EF4-FFF2-40B4-BE49-F238E27FC236}">
                    <a16:creationId xmlns:a16="http://schemas.microsoft.com/office/drawing/2014/main" id="{EDA566F6-8A21-4A29-B0D1-2CEBCFE6E622}"/>
                  </a:ext>
                </a:extLst>
              </p:cNvPr>
              <p:cNvSpPr/>
              <p:nvPr/>
            </p:nvSpPr>
            <p:spPr>
              <a:xfrm>
                <a:off x="8729242" y="5104074"/>
                <a:ext cx="1463040" cy="722207"/>
              </a:xfrm>
              <a:prstGeom prst="rect">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585" name="Graphic 584">
                <a:extLst>
                  <a:ext uri="{FF2B5EF4-FFF2-40B4-BE49-F238E27FC236}">
                    <a16:creationId xmlns:a16="http://schemas.microsoft.com/office/drawing/2014/main" id="{7961A090-D9CD-44EA-9710-FF1E2722063E}"/>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8759783" y="5234969"/>
                <a:ext cx="424351" cy="330051"/>
              </a:xfrm>
              <a:prstGeom prst="rect">
                <a:avLst/>
              </a:prstGeom>
            </p:spPr>
          </p:pic>
          <p:sp>
            <p:nvSpPr>
              <p:cNvPr id="586" name="TextBox 585">
                <a:extLst>
                  <a:ext uri="{FF2B5EF4-FFF2-40B4-BE49-F238E27FC236}">
                    <a16:creationId xmlns:a16="http://schemas.microsoft.com/office/drawing/2014/main" id="{FCC116BB-AB80-47AB-A2BC-F7F0BFF21A67}"/>
                  </a:ext>
                </a:extLst>
              </p:cNvPr>
              <p:cNvSpPr txBox="1"/>
              <p:nvPr/>
            </p:nvSpPr>
            <p:spPr>
              <a:xfrm>
                <a:off x="9002781" y="5548543"/>
                <a:ext cx="1019009" cy="330487"/>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Users / Entities</a:t>
                </a:r>
                <a:endParaRPr kumimoji="0" lang="en-US" sz="1050" b="0" i="0" u="none" strike="noStrike" kern="1200" cap="none" spc="0" normalizeH="0" baseline="0" noProof="0" dirty="0">
                  <a:ln>
                    <a:noFill/>
                  </a:ln>
                  <a:solidFill>
                    <a:prstClr val="white"/>
                  </a:solidFill>
                  <a:effectLst/>
                  <a:uLnTx/>
                  <a:uFillTx/>
                  <a:latin typeface="Arial"/>
                  <a:ea typeface="+mn-ea"/>
                  <a:cs typeface="+mn-cs"/>
                </a:endParaRPr>
              </a:p>
            </p:txBody>
          </p:sp>
          <p:pic>
            <p:nvPicPr>
              <p:cNvPr id="587" name="Graphic 586">
                <a:extLst>
                  <a:ext uri="{FF2B5EF4-FFF2-40B4-BE49-F238E27FC236}">
                    <a16:creationId xmlns:a16="http://schemas.microsoft.com/office/drawing/2014/main" id="{F7B97C9E-693F-4851-8AC9-5DD53E352997}"/>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193084" y="5219226"/>
                <a:ext cx="359649" cy="279727"/>
              </a:xfrm>
              <a:prstGeom prst="rect">
                <a:avLst/>
              </a:prstGeom>
            </p:spPr>
          </p:pic>
        </p:grpSp>
        <p:sp>
          <p:nvSpPr>
            <p:cNvPr id="583" name="Freeform 542">
              <a:extLst>
                <a:ext uri="{FF2B5EF4-FFF2-40B4-BE49-F238E27FC236}">
                  <a16:creationId xmlns:a16="http://schemas.microsoft.com/office/drawing/2014/main" id="{90BAA058-40CC-453E-94F9-468B89FCECF3}"/>
                </a:ext>
              </a:extLst>
            </p:cNvPr>
            <p:cNvSpPr>
              <a:spLocks noEditPoints="1"/>
            </p:cNvSpPr>
            <p:nvPr/>
          </p:nvSpPr>
          <p:spPr bwMode="black">
            <a:xfrm>
              <a:off x="9673330" y="5269122"/>
              <a:ext cx="249464" cy="333902"/>
            </a:xfrm>
            <a:custGeom>
              <a:avLst/>
              <a:gdLst>
                <a:gd name="T0" fmla="*/ 213 w 320"/>
                <a:gd name="T1" fmla="*/ 252 h 323"/>
                <a:gd name="T2" fmla="*/ 249 w 320"/>
                <a:gd name="T3" fmla="*/ 216 h 323"/>
                <a:gd name="T4" fmla="*/ 285 w 320"/>
                <a:gd name="T5" fmla="*/ 252 h 323"/>
                <a:gd name="T6" fmla="*/ 249 w 320"/>
                <a:gd name="T7" fmla="*/ 289 h 323"/>
                <a:gd name="T8" fmla="*/ 213 w 320"/>
                <a:gd name="T9" fmla="*/ 252 h 323"/>
                <a:gd name="T10" fmla="*/ 26 w 320"/>
                <a:gd name="T11" fmla="*/ 126 h 323"/>
                <a:gd name="T12" fmla="*/ 101 w 320"/>
                <a:gd name="T13" fmla="*/ 126 h 323"/>
                <a:gd name="T14" fmla="*/ 101 w 320"/>
                <a:gd name="T15" fmla="*/ 177 h 323"/>
                <a:gd name="T16" fmla="*/ 26 w 320"/>
                <a:gd name="T17" fmla="*/ 177 h 323"/>
                <a:gd name="T18" fmla="*/ 26 w 320"/>
                <a:gd name="T19" fmla="*/ 126 h 323"/>
                <a:gd name="T20" fmla="*/ 202 w 320"/>
                <a:gd name="T21" fmla="*/ 26 h 323"/>
                <a:gd name="T22" fmla="*/ 278 w 320"/>
                <a:gd name="T23" fmla="*/ 26 h 323"/>
                <a:gd name="T24" fmla="*/ 278 w 320"/>
                <a:gd name="T25" fmla="*/ 76 h 323"/>
                <a:gd name="T26" fmla="*/ 202 w 320"/>
                <a:gd name="T27" fmla="*/ 76 h 323"/>
                <a:gd name="T28" fmla="*/ 202 w 320"/>
                <a:gd name="T29" fmla="*/ 26 h 323"/>
                <a:gd name="T30" fmla="*/ 177 w 320"/>
                <a:gd name="T31" fmla="*/ 0 h 323"/>
                <a:gd name="T32" fmla="*/ 177 w 320"/>
                <a:gd name="T33" fmla="*/ 38 h 323"/>
                <a:gd name="T34" fmla="*/ 51 w 320"/>
                <a:gd name="T35" fmla="*/ 38 h 323"/>
                <a:gd name="T36" fmla="*/ 51 w 320"/>
                <a:gd name="T37" fmla="*/ 101 h 323"/>
                <a:gd name="T38" fmla="*/ 0 w 320"/>
                <a:gd name="T39" fmla="*/ 101 h 323"/>
                <a:gd name="T40" fmla="*/ 0 w 320"/>
                <a:gd name="T41" fmla="*/ 202 h 323"/>
                <a:gd name="T42" fmla="*/ 51 w 320"/>
                <a:gd name="T43" fmla="*/ 202 h 323"/>
                <a:gd name="T44" fmla="*/ 51 w 320"/>
                <a:gd name="T45" fmla="*/ 265 h 323"/>
                <a:gd name="T46" fmla="*/ 189 w 320"/>
                <a:gd name="T47" fmla="*/ 265 h 323"/>
                <a:gd name="T48" fmla="*/ 189 w 320"/>
                <a:gd name="T49" fmla="*/ 263 h 323"/>
                <a:gd name="T50" fmla="*/ 249 w 320"/>
                <a:gd name="T51" fmla="*/ 323 h 323"/>
                <a:gd name="T52" fmla="*/ 320 w 320"/>
                <a:gd name="T53" fmla="*/ 252 h 323"/>
                <a:gd name="T54" fmla="*/ 249 w 320"/>
                <a:gd name="T55" fmla="*/ 181 h 323"/>
                <a:gd name="T56" fmla="*/ 189 w 320"/>
                <a:gd name="T57" fmla="*/ 241 h 323"/>
                <a:gd name="T58" fmla="*/ 189 w 320"/>
                <a:gd name="T59" fmla="*/ 240 h 323"/>
                <a:gd name="T60" fmla="*/ 76 w 320"/>
                <a:gd name="T61" fmla="*/ 240 h 323"/>
                <a:gd name="T62" fmla="*/ 76 w 320"/>
                <a:gd name="T63" fmla="*/ 202 h 323"/>
                <a:gd name="T64" fmla="*/ 126 w 320"/>
                <a:gd name="T65" fmla="*/ 202 h 323"/>
                <a:gd name="T66" fmla="*/ 126 w 320"/>
                <a:gd name="T67" fmla="*/ 101 h 323"/>
                <a:gd name="T68" fmla="*/ 76 w 320"/>
                <a:gd name="T69" fmla="*/ 101 h 323"/>
                <a:gd name="T70" fmla="*/ 76 w 320"/>
                <a:gd name="T71" fmla="*/ 63 h 323"/>
                <a:gd name="T72" fmla="*/ 177 w 320"/>
                <a:gd name="T73" fmla="*/ 63 h 323"/>
                <a:gd name="T74" fmla="*/ 177 w 320"/>
                <a:gd name="T75" fmla="*/ 101 h 323"/>
                <a:gd name="T76" fmla="*/ 303 w 320"/>
                <a:gd name="T77" fmla="*/ 101 h 323"/>
                <a:gd name="T78" fmla="*/ 303 w 320"/>
                <a:gd name="T79" fmla="*/ 0 h 323"/>
                <a:gd name="T80" fmla="*/ 177 w 320"/>
                <a:gd name="T81"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0" h="323">
                  <a:moveTo>
                    <a:pt x="213" y="252"/>
                  </a:moveTo>
                  <a:lnTo>
                    <a:pt x="249" y="216"/>
                  </a:lnTo>
                  <a:lnTo>
                    <a:pt x="285" y="252"/>
                  </a:lnTo>
                  <a:lnTo>
                    <a:pt x="249" y="289"/>
                  </a:lnTo>
                  <a:lnTo>
                    <a:pt x="213" y="252"/>
                  </a:lnTo>
                  <a:close/>
                  <a:moveTo>
                    <a:pt x="26" y="126"/>
                  </a:moveTo>
                  <a:lnTo>
                    <a:pt x="101" y="126"/>
                  </a:lnTo>
                  <a:lnTo>
                    <a:pt x="101" y="177"/>
                  </a:lnTo>
                  <a:lnTo>
                    <a:pt x="26" y="177"/>
                  </a:lnTo>
                  <a:lnTo>
                    <a:pt x="26" y="126"/>
                  </a:lnTo>
                  <a:close/>
                  <a:moveTo>
                    <a:pt x="202" y="26"/>
                  </a:moveTo>
                  <a:lnTo>
                    <a:pt x="278" y="26"/>
                  </a:lnTo>
                  <a:lnTo>
                    <a:pt x="278" y="76"/>
                  </a:lnTo>
                  <a:lnTo>
                    <a:pt x="202" y="76"/>
                  </a:lnTo>
                  <a:lnTo>
                    <a:pt x="202" y="26"/>
                  </a:lnTo>
                  <a:close/>
                  <a:moveTo>
                    <a:pt x="177" y="0"/>
                  </a:moveTo>
                  <a:lnTo>
                    <a:pt x="177" y="38"/>
                  </a:lnTo>
                  <a:lnTo>
                    <a:pt x="51" y="38"/>
                  </a:lnTo>
                  <a:lnTo>
                    <a:pt x="51" y="101"/>
                  </a:lnTo>
                  <a:lnTo>
                    <a:pt x="0" y="101"/>
                  </a:lnTo>
                  <a:lnTo>
                    <a:pt x="0" y="202"/>
                  </a:lnTo>
                  <a:lnTo>
                    <a:pt x="51" y="202"/>
                  </a:lnTo>
                  <a:lnTo>
                    <a:pt x="51" y="265"/>
                  </a:lnTo>
                  <a:lnTo>
                    <a:pt x="189" y="265"/>
                  </a:lnTo>
                  <a:lnTo>
                    <a:pt x="189" y="263"/>
                  </a:lnTo>
                  <a:lnTo>
                    <a:pt x="249" y="323"/>
                  </a:lnTo>
                  <a:lnTo>
                    <a:pt x="320" y="252"/>
                  </a:lnTo>
                  <a:lnTo>
                    <a:pt x="249" y="181"/>
                  </a:lnTo>
                  <a:lnTo>
                    <a:pt x="189" y="241"/>
                  </a:lnTo>
                  <a:lnTo>
                    <a:pt x="189" y="240"/>
                  </a:lnTo>
                  <a:lnTo>
                    <a:pt x="76" y="240"/>
                  </a:lnTo>
                  <a:lnTo>
                    <a:pt x="76" y="202"/>
                  </a:lnTo>
                  <a:lnTo>
                    <a:pt x="126" y="202"/>
                  </a:lnTo>
                  <a:lnTo>
                    <a:pt x="126" y="101"/>
                  </a:lnTo>
                  <a:lnTo>
                    <a:pt x="76" y="101"/>
                  </a:lnTo>
                  <a:lnTo>
                    <a:pt x="76" y="63"/>
                  </a:lnTo>
                  <a:lnTo>
                    <a:pt x="177" y="63"/>
                  </a:lnTo>
                  <a:lnTo>
                    <a:pt x="177" y="101"/>
                  </a:lnTo>
                  <a:lnTo>
                    <a:pt x="303" y="101"/>
                  </a:lnTo>
                  <a:lnTo>
                    <a:pt x="303" y="0"/>
                  </a:lnTo>
                  <a:lnTo>
                    <a:pt x="17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pSp>
      <p:sp>
        <p:nvSpPr>
          <p:cNvPr id="588" name="Arrow: Up-Down 587">
            <a:extLst>
              <a:ext uri="{FF2B5EF4-FFF2-40B4-BE49-F238E27FC236}">
                <a16:creationId xmlns:a16="http://schemas.microsoft.com/office/drawing/2014/main" id="{05E54B37-4FDD-4C1A-BDB2-1175F702D02A}"/>
              </a:ext>
            </a:extLst>
          </p:cNvPr>
          <p:cNvSpPr/>
          <p:nvPr/>
        </p:nvSpPr>
        <p:spPr>
          <a:xfrm rot="16200000">
            <a:off x="2720393" y="3500195"/>
            <a:ext cx="379507" cy="542778"/>
          </a:xfrm>
          <a:prstGeom prst="up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63" name="TextBox 162">
            <a:extLst>
              <a:ext uri="{FF2B5EF4-FFF2-40B4-BE49-F238E27FC236}">
                <a16:creationId xmlns:a16="http://schemas.microsoft.com/office/drawing/2014/main" id="{2BA7090B-D7D6-4DEB-8AF8-064323B23309}"/>
              </a:ext>
            </a:extLst>
          </p:cNvPr>
          <p:cNvSpPr txBox="1"/>
          <p:nvPr/>
        </p:nvSpPr>
        <p:spPr>
          <a:xfrm>
            <a:off x="3547548" y="2405105"/>
            <a:ext cx="1568527"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i="0" u="none" strike="noStrike" kern="1200" cap="none" spc="0" normalizeH="0" baseline="0" noProof="0" dirty="0">
                <a:ln>
                  <a:noFill/>
                </a:ln>
                <a:solidFill>
                  <a:prstClr val="black"/>
                </a:solidFill>
                <a:effectLst/>
                <a:uLnTx/>
                <a:uFillTx/>
                <a:latin typeface="Arial"/>
                <a:ea typeface="+mn-ea"/>
                <a:cs typeface="+mn-cs"/>
              </a:rPr>
              <a:t>Realtime Entity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i="0" u="none" strike="noStrike" kern="1200" cap="none" spc="0" normalizeH="0" baseline="0" noProof="0" dirty="0">
                <a:ln>
                  <a:noFill/>
                </a:ln>
                <a:solidFill>
                  <a:prstClr val="black"/>
                </a:solidFill>
                <a:effectLst/>
                <a:uLnTx/>
                <a:uFillTx/>
                <a:latin typeface="Arial"/>
                <a:ea typeface="+mn-ea"/>
                <a:cs typeface="+mn-cs"/>
              </a:rPr>
              <a:t>Risk Scoring / Dynamic Context</a:t>
            </a:r>
          </a:p>
        </p:txBody>
      </p:sp>
      <p:pic>
        <p:nvPicPr>
          <p:cNvPr id="6" name="Graphic 5" descr="Traffic light with solid fill">
            <a:extLst>
              <a:ext uri="{FF2B5EF4-FFF2-40B4-BE49-F238E27FC236}">
                <a16:creationId xmlns:a16="http://schemas.microsoft.com/office/drawing/2014/main" id="{5443FB12-7DF1-4CB1-A4C0-76D9F0C5641B}"/>
              </a:ext>
            </a:extLst>
          </p:cNvPr>
          <p:cNvPicPr>
            <a:picLocks noChangeAspect="1"/>
          </p:cNvPicPr>
          <p:nvPr/>
        </p:nvPicPr>
        <p:blipFill>
          <a:blip r:embed="rId49">
            <a:extLst>
              <a:ext uri="{96DAC541-7B7A-43D3-8B79-37D633B846F1}">
                <asvg:svgBlip xmlns:asvg="http://schemas.microsoft.com/office/drawing/2016/SVG/main" r:embed="rId50"/>
              </a:ext>
            </a:extLst>
          </a:blip>
          <a:stretch>
            <a:fillRect/>
          </a:stretch>
        </p:blipFill>
        <p:spPr>
          <a:xfrm>
            <a:off x="3178971" y="2383641"/>
            <a:ext cx="363565" cy="363565"/>
          </a:xfrm>
          <a:prstGeom prst="rect">
            <a:avLst/>
          </a:prstGeom>
        </p:spPr>
      </p:pic>
      <p:sp>
        <p:nvSpPr>
          <p:cNvPr id="169" name="Rectangle 168">
            <a:extLst>
              <a:ext uri="{FF2B5EF4-FFF2-40B4-BE49-F238E27FC236}">
                <a16:creationId xmlns:a16="http://schemas.microsoft.com/office/drawing/2014/main" id="{2CCE23B3-C899-48B2-8282-A68C9BEBEBC0}"/>
              </a:ext>
            </a:extLst>
          </p:cNvPr>
          <p:cNvSpPr/>
          <p:nvPr/>
        </p:nvSpPr>
        <p:spPr>
          <a:xfrm>
            <a:off x="7151108" y="3405409"/>
            <a:ext cx="1463040" cy="162699"/>
          </a:xfrm>
          <a:prstGeom prst="rect">
            <a:avLst/>
          </a:prstGeom>
          <a:solidFill>
            <a:srgbClr val="FF540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DSP</a:t>
            </a:r>
          </a:p>
        </p:txBody>
      </p:sp>
      <p:pic>
        <p:nvPicPr>
          <p:cNvPr id="173" name="Graphic 172" descr="Network">
            <a:extLst>
              <a:ext uri="{FF2B5EF4-FFF2-40B4-BE49-F238E27FC236}">
                <a16:creationId xmlns:a16="http://schemas.microsoft.com/office/drawing/2014/main" id="{5664B9DF-E0D0-413C-B5EE-9085A37D58F9}"/>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3234772" y="3721883"/>
            <a:ext cx="357807" cy="357807"/>
          </a:xfrm>
          <a:prstGeom prst="rect">
            <a:avLst/>
          </a:prstGeom>
        </p:spPr>
      </p:pic>
      <p:pic>
        <p:nvPicPr>
          <p:cNvPr id="174" name="Graphic 173" descr="Internet">
            <a:extLst>
              <a:ext uri="{FF2B5EF4-FFF2-40B4-BE49-F238E27FC236}">
                <a16:creationId xmlns:a16="http://schemas.microsoft.com/office/drawing/2014/main" id="{ECE72572-11EC-46DB-931C-2D6A1F60747C}"/>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310695" y="3685685"/>
            <a:ext cx="427779" cy="427779"/>
          </a:xfrm>
          <a:prstGeom prst="rect">
            <a:avLst/>
          </a:prstGeom>
        </p:spPr>
      </p:pic>
      <p:cxnSp>
        <p:nvCxnSpPr>
          <p:cNvPr id="175" name="Straight Connector 174">
            <a:extLst>
              <a:ext uri="{FF2B5EF4-FFF2-40B4-BE49-F238E27FC236}">
                <a16:creationId xmlns:a16="http://schemas.microsoft.com/office/drawing/2014/main" id="{7E92ED96-38F0-4E7B-9D2A-C209115B6012}"/>
              </a:ext>
            </a:extLst>
          </p:cNvPr>
          <p:cNvCxnSpPr>
            <a:cxnSpLocks/>
          </p:cNvCxnSpPr>
          <p:nvPr/>
        </p:nvCxnSpPr>
        <p:spPr>
          <a:xfrm>
            <a:off x="5379864" y="3626806"/>
            <a:ext cx="160487" cy="746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DE799E3-3A5A-4353-88C4-B3D2313C3BAF}"/>
              </a:ext>
            </a:extLst>
          </p:cNvPr>
          <p:cNvCxnSpPr>
            <a:cxnSpLocks/>
          </p:cNvCxnSpPr>
          <p:nvPr/>
        </p:nvCxnSpPr>
        <p:spPr>
          <a:xfrm flipV="1">
            <a:off x="5261162" y="4098834"/>
            <a:ext cx="215836" cy="902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D2968F8-1B93-44AD-AFD8-2E49806EA54F}"/>
              </a:ext>
            </a:extLst>
          </p:cNvPr>
          <p:cNvCxnSpPr>
            <a:cxnSpLocks/>
          </p:cNvCxnSpPr>
          <p:nvPr/>
        </p:nvCxnSpPr>
        <p:spPr>
          <a:xfrm>
            <a:off x="3514365" y="4089420"/>
            <a:ext cx="221982" cy="114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A0B4FC6-9C1A-4187-B068-88267A5015A5}"/>
              </a:ext>
            </a:extLst>
          </p:cNvPr>
          <p:cNvCxnSpPr>
            <a:cxnSpLocks/>
            <a:endCxn id="515" idx="1"/>
          </p:cNvCxnSpPr>
          <p:nvPr/>
        </p:nvCxnSpPr>
        <p:spPr>
          <a:xfrm flipV="1">
            <a:off x="3480408" y="3579716"/>
            <a:ext cx="175641" cy="1527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6D54FDAF-65AD-4905-AEE6-A3E19C1000DA}"/>
              </a:ext>
            </a:extLst>
          </p:cNvPr>
          <p:cNvSpPr/>
          <p:nvPr/>
        </p:nvSpPr>
        <p:spPr>
          <a:xfrm>
            <a:off x="117965" y="6597683"/>
            <a:ext cx="6907806" cy="265951"/>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 Note: </a:t>
            </a:r>
            <a:r>
              <a:rPr kumimoji="0" lang="en-US" sz="800" b="0" i="0" u="none" strike="noStrike" kern="1200" cap="none" spc="0" normalizeH="0" baseline="0" noProof="0" dirty="0">
                <a:ln>
                  <a:noFill/>
                </a:ln>
                <a:solidFill>
                  <a:prstClr val="black"/>
                </a:solidFill>
                <a:effectLst/>
                <a:uLnTx/>
                <a:uFillTx/>
                <a:latin typeface="Arial"/>
                <a:ea typeface="+mn-ea"/>
                <a:cs typeface="+mn-cs"/>
              </a:rPr>
              <a:t>Products included in the diagram are not all of the products that can be included but an example list of possible tools that protect assets</a:t>
            </a:r>
            <a:endParaRPr kumimoji="0" lang="en-US" sz="700" b="0" i="0" u="none" strike="noStrike" kern="1200" cap="none" spc="0" normalizeH="0" baseline="0" noProof="0" dirty="0">
              <a:ln>
                <a:noFill/>
              </a:ln>
              <a:solidFill>
                <a:prstClr val="black"/>
              </a:solidFill>
              <a:effectLst/>
              <a:uLnTx/>
              <a:uFillTx/>
              <a:latin typeface="Arial"/>
              <a:ea typeface="+mn-ea"/>
              <a:cs typeface="+mn-cs"/>
            </a:endParaRPr>
          </a:p>
        </p:txBody>
      </p:sp>
      <p:sp>
        <p:nvSpPr>
          <p:cNvPr id="167" name="Rectangle 166">
            <a:extLst>
              <a:ext uri="{FF2B5EF4-FFF2-40B4-BE49-F238E27FC236}">
                <a16:creationId xmlns:a16="http://schemas.microsoft.com/office/drawing/2014/main" id="{B14F1C19-C341-4EBF-BC14-8B053E255FC8}"/>
              </a:ext>
            </a:extLst>
          </p:cNvPr>
          <p:cNvSpPr/>
          <p:nvPr/>
        </p:nvSpPr>
        <p:spPr>
          <a:xfrm>
            <a:off x="7151108" y="849002"/>
            <a:ext cx="1463040" cy="21401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prstClr val="black"/>
                </a:solidFill>
                <a:latin typeface="Arial"/>
              </a:rPr>
              <a:t>XDR</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170" name="Rectangle 169">
            <a:extLst>
              <a:ext uri="{FF2B5EF4-FFF2-40B4-BE49-F238E27FC236}">
                <a16:creationId xmlns:a16="http://schemas.microsoft.com/office/drawing/2014/main" id="{78A4677D-1A26-4880-8248-E70219B5DEC8}"/>
              </a:ext>
            </a:extLst>
          </p:cNvPr>
          <p:cNvSpPr/>
          <p:nvPr/>
        </p:nvSpPr>
        <p:spPr>
          <a:xfrm>
            <a:off x="7151108" y="1463823"/>
            <a:ext cx="1463040" cy="266090"/>
          </a:xfrm>
          <a:prstGeom prst="rect">
            <a:avLst/>
          </a:prstGeom>
          <a:solidFill>
            <a:srgbClr val="0052D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r>
              <a:rPr lang="en-US" sz="900" dirty="0">
                <a:solidFill>
                  <a:schemeClr val="bg2"/>
                </a:solidFill>
                <a:latin typeface="Arial"/>
              </a:rPr>
              <a:t>PKI / Secrets / HSM / KMS</a:t>
            </a:r>
            <a:endParaRPr kumimoji="0" lang="en-US" sz="900" b="0" i="0" u="none" strike="noStrike" kern="1200" cap="none" spc="0" normalizeH="0" baseline="0" noProof="0" dirty="0">
              <a:ln>
                <a:noFill/>
              </a:ln>
              <a:solidFill>
                <a:schemeClr val="bg2"/>
              </a:solidFill>
              <a:effectLst/>
              <a:uLnTx/>
              <a:uFillTx/>
              <a:latin typeface="Arial"/>
            </a:endParaRPr>
          </a:p>
        </p:txBody>
      </p:sp>
      <p:sp>
        <p:nvSpPr>
          <p:cNvPr id="171" name="Rectangle 170">
            <a:extLst>
              <a:ext uri="{FF2B5EF4-FFF2-40B4-BE49-F238E27FC236}">
                <a16:creationId xmlns:a16="http://schemas.microsoft.com/office/drawing/2014/main" id="{3725E976-2EBB-4A95-9135-4933FE95ECCF}"/>
              </a:ext>
            </a:extLst>
          </p:cNvPr>
          <p:cNvSpPr/>
          <p:nvPr/>
        </p:nvSpPr>
        <p:spPr>
          <a:xfrm rot="16200000">
            <a:off x="1954072" y="2535358"/>
            <a:ext cx="393311" cy="1084033"/>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Playbook Management</a:t>
            </a:r>
          </a:p>
        </p:txBody>
      </p:sp>
      <p:pic>
        <p:nvPicPr>
          <p:cNvPr id="561" name="Graphic 560" descr="Playbook">
            <a:extLst>
              <a:ext uri="{FF2B5EF4-FFF2-40B4-BE49-F238E27FC236}">
                <a16:creationId xmlns:a16="http://schemas.microsoft.com/office/drawing/2014/main" id="{D570CEA5-B160-4A29-975B-BB425904E217}"/>
              </a:ext>
            </a:extLst>
          </p:cNvPr>
          <p:cNvPicPr>
            <a:picLocks noChangeAspect="1"/>
          </p:cNvPicPr>
          <p:nvPr/>
        </p:nvPicPr>
        <p:blipFill>
          <a:blip r:embed="rId55">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1615857" y="2894091"/>
            <a:ext cx="279168" cy="289620"/>
          </a:xfrm>
          <a:prstGeom prst="rect">
            <a:avLst/>
          </a:prstGeom>
        </p:spPr>
      </p:pic>
      <p:sp>
        <p:nvSpPr>
          <p:cNvPr id="177" name="TextBox 176">
            <a:extLst>
              <a:ext uri="{FF2B5EF4-FFF2-40B4-BE49-F238E27FC236}">
                <a16:creationId xmlns:a16="http://schemas.microsoft.com/office/drawing/2014/main" id="{154461A9-E64A-43EC-A46D-1E53B8B815CA}"/>
              </a:ext>
            </a:extLst>
          </p:cNvPr>
          <p:cNvSpPr txBox="1"/>
          <p:nvPr/>
        </p:nvSpPr>
        <p:spPr>
          <a:xfrm>
            <a:off x="5397186" y="4818907"/>
            <a:ext cx="706933"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Behavioral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Patterns</a:t>
            </a:r>
          </a:p>
        </p:txBody>
      </p:sp>
      <p:sp>
        <p:nvSpPr>
          <p:cNvPr id="180" name="TextBox 179">
            <a:extLst>
              <a:ext uri="{FF2B5EF4-FFF2-40B4-BE49-F238E27FC236}">
                <a16:creationId xmlns:a16="http://schemas.microsoft.com/office/drawing/2014/main" id="{6E3A752C-7387-4F3A-A368-0550EE141815}"/>
              </a:ext>
            </a:extLst>
          </p:cNvPr>
          <p:cNvSpPr txBox="1"/>
          <p:nvPr/>
        </p:nvSpPr>
        <p:spPr>
          <a:xfrm>
            <a:off x="5264948" y="5181765"/>
            <a:ext cx="1034154"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Anomalies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IOCs, Incidents</a:t>
            </a:r>
          </a:p>
        </p:txBody>
      </p:sp>
      <p:sp>
        <p:nvSpPr>
          <p:cNvPr id="181" name="TextBox 180">
            <a:extLst>
              <a:ext uri="{FF2B5EF4-FFF2-40B4-BE49-F238E27FC236}">
                <a16:creationId xmlns:a16="http://schemas.microsoft.com/office/drawing/2014/main" id="{88D5E5B5-6AF0-41A3-8FFB-F55F35A9D8AD}"/>
              </a:ext>
            </a:extLst>
          </p:cNvPr>
          <p:cNvSpPr txBox="1"/>
          <p:nvPr/>
        </p:nvSpPr>
        <p:spPr>
          <a:xfrm>
            <a:off x="1497647" y="3323764"/>
            <a:ext cx="1405927" cy="630942"/>
          </a:xfrm>
          <a:prstGeom prst="rect">
            <a:avLst/>
          </a:prstGeom>
          <a:noFill/>
        </p:spPr>
        <p:txBody>
          <a:bodyPr wrap="square" lIns="0"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Playbook Creation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Playbook Registration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Action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Business Logic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Automated Response</a:t>
            </a:r>
          </a:p>
        </p:txBody>
      </p:sp>
      <p:sp>
        <p:nvSpPr>
          <p:cNvPr id="183" name="TextBox 182">
            <a:extLst>
              <a:ext uri="{FF2B5EF4-FFF2-40B4-BE49-F238E27FC236}">
                <a16:creationId xmlns:a16="http://schemas.microsoft.com/office/drawing/2014/main" id="{2B65CFE0-B1D9-4E2E-B9B3-07A4B4E2337C}"/>
              </a:ext>
            </a:extLst>
          </p:cNvPr>
          <p:cNvSpPr txBox="1"/>
          <p:nvPr/>
        </p:nvSpPr>
        <p:spPr>
          <a:xfrm>
            <a:off x="1516829" y="2467857"/>
            <a:ext cx="1316892" cy="630942"/>
          </a:xfrm>
          <a:prstGeom prst="rect">
            <a:avLst/>
          </a:prstGeom>
          <a:noFill/>
        </p:spPr>
        <p:txBody>
          <a:bodyPr wrap="square" lIns="0"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Posture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Config/Policy Drift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prstClr val="white"/>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700" b="0" i="0" u="none" strike="noStrike" kern="1200" cap="none" spc="0" normalizeH="0" baseline="0" noProof="0" dirty="0">
              <a:ln>
                <a:noFill/>
              </a:ln>
              <a:solidFill>
                <a:prstClr val="white"/>
              </a:solidFill>
              <a:effectLst/>
              <a:uLnTx/>
              <a:uFillTx/>
              <a:latin typeface="Arial"/>
              <a:ea typeface="+mn-ea"/>
              <a:cs typeface="+mn-cs"/>
            </a:endParaRPr>
          </a:p>
        </p:txBody>
      </p:sp>
      <p:sp>
        <p:nvSpPr>
          <p:cNvPr id="184" name="TextBox 183">
            <a:extLst>
              <a:ext uri="{FF2B5EF4-FFF2-40B4-BE49-F238E27FC236}">
                <a16:creationId xmlns:a16="http://schemas.microsoft.com/office/drawing/2014/main" id="{17612D76-C433-45B1-B7A7-AD06E6306A9F}"/>
              </a:ext>
            </a:extLst>
          </p:cNvPr>
          <p:cNvSpPr txBox="1"/>
          <p:nvPr/>
        </p:nvSpPr>
        <p:spPr>
          <a:xfrm>
            <a:off x="1519561" y="1397675"/>
            <a:ext cx="1405927" cy="630942"/>
          </a:xfrm>
          <a:prstGeom prst="rect">
            <a:avLst/>
          </a:prstGeom>
          <a:noFill/>
        </p:spPr>
        <p:txBody>
          <a:bodyPr wrap="square" lIns="0"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Security Policy Standards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       </a:t>
            </a:r>
            <a:r>
              <a:rPr kumimoji="0" lang="en-US" sz="700" b="0" i="0" u="none" strike="noStrike" kern="1200" cap="none" spc="0" normalizeH="0" baseline="0" noProof="0" dirty="0" err="1">
                <a:ln>
                  <a:noFill/>
                </a:ln>
                <a:solidFill>
                  <a:prstClr val="white"/>
                </a:solidFill>
                <a:effectLst/>
                <a:uLnTx/>
                <a:uFillTx/>
                <a:latin typeface="Arial"/>
                <a:ea typeface="+mn-ea"/>
                <a:cs typeface="+mn-cs"/>
              </a:rPr>
              <a:t>Ie</a:t>
            </a:r>
            <a:r>
              <a:rPr kumimoji="0" lang="en-US" sz="700" b="0" i="0" u="none" strike="noStrike" kern="1200" cap="none" spc="0" normalizeH="0" baseline="0" noProof="0" dirty="0">
                <a:ln>
                  <a:noFill/>
                </a:ln>
                <a:solidFill>
                  <a:prstClr val="white"/>
                </a:solidFill>
                <a:effectLst/>
                <a:uLnTx/>
                <a:uFillTx/>
                <a:latin typeface="Arial"/>
                <a:ea typeface="+mn-ea"/>
                <a:cs typeface="+mn-cs"/>
              </a:rPr>
              <a:t>.  Zero Trust, ISO, CIS,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noProof="0" dirty="0">
                <a:solidFill>
                  <a:prstClr val="white"/>
                </a:solidFill>
                <a:latin typeface="Arial"/>
              </a:rPr>
              <a:t>       </a:t>
            </a:r>
            <a:r>
              <a:rPr kumimoji="0" lang="en-US" sz="700" b="0" i="0" u="none" strike="noStrike" kern="1200" cap="none" spc="0" normalizeH="0" baseline="0" noProof="0" dirty="0">
                <a:ln>
                  <a:noFill/>
                </a:ln>
                <a:solidFill>
                  <a:prstClr val="white"/>
                </a:solidFill>
                <a:effectLst/>
                <a:uLnTx/>
                <a:uFillTx/>
                <a:latin typeface="Arial"/>
                <a:ea typeface="+mn-ea"/>
                <a:cs typeface="+mn-cs"/>
              </a:rPr>
              <a:t>CSA, NIST, </a:t>
            </a:r>
            <a:r>
              <a:rPr kumimoji="0" lang="en-US" sz="700" b="0" i="0" u="none" strike="noStrike" kern="1200" cap="none" spc="0" normalizeH="0" baseline="0" noProof="0" dirty="0" err="1">
                <a:ln>
                  <a:noFill/>
                </a:ln>
                <a:solidFill>
                  <a:prstClr val="white"/>
                </a:solidFill>
                <a:effectLst/>
                <a:uLnTx/>
                <a:uFillTx/>
                <a:latin typeface="Arial"/>
                <a:ea typeface="+mn-ea"/>
                <a:cs typeface="+mn-cs"/>
              </a:rPr>
              <a:t>etc</a:t>
            </a:r>
            <a:r>
              <a:rPr kumimoji="0" lang="en-US" sz="700" b="0" i="0" u="none" strike="noStrike" kern="1200" cap="none" spc="0" normalizeH="0" baseline="0" noProof="0" dirty="0">
                <a:ln>
                  <a:noFill/>
                </a:ln>
                <a:solidFill>
                  <a:prstClr val="white"/>
                </a:solidFill>
                <a:effectLst/>
                <a:uLnTx/>
                <a:uFillTx/>
                <a:latin typeface="Arial"/>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white"/>
                </a:solidFill>
                <a:effectLst/>
                <a:uLnTx/>
                <a:uFillTx/>
                <a:latin typeface="Arial"/>
                <a:ea typeface="+mn-ea"/>
                <a:cs typeface="+mn-cs"/>
              </a:rPr>
              <a:t>Policy Settings  Management</a:t>
            </a:r>
          </a:p>
        </p:txBody>
      </p:sp>
      <p:sp>
        <p:nvSpPr>
          <p:cNvPr id="185" name="Rectangle 184">
            <a:extLst>
              <a:ext uri="{FF2B5EF4-FFF2-40B4-BE49-F238E27FC236}">
                <a16:creationId xmlns:a16="http://schemas.microsoft.com/office/drawing/2014/main" id="{A9911DAD-5AAE-4962-813C-504DC953AF15}"/>
              </a:ext>
            </a:extLst>
          </p:cNvPr>
          <p:cNvSpPr/>
          <p:nvPr/>
        </p:nvSpPr>
        <p:spPr>
          <a:xfrm>
            <a:off x="2991581" y="5038561"/>
            <a:ext cx="1928042" cy="1148580"/>
          </a:xfrm>
          <a:prstGeom prst="rect">
            <a:avLst/>
          </a:prstGeom>
          <a:solidFill>
            <a:srgbClr val="DE0A0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bg2"/>
                </a:solidFill>
                <a:effectLst/>
                <a:uLnTx/>
                <a:uFillTx/>
                <a:latin typeface="Arial"/>
                <a:ea typeface="+mn-ea"/>
                <a:cs typeface="+mn-cs"/>
              </a:rPr>
              <a:t>Exposure Management Toolbox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schemeClr val="bg2"/>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chemeClr val="bg2"/>
                </a:solidFill>
                <a:effectLst/>
                <a:uLnTx/>
                <a:uFillTx/>
                <a:latin typeface="Arial"/>
                <a:ea typeface="+mn-ea"/>
                <a:cs typeface="+mn-cs"/>
              </a:rPr>
              <a:t>Attack Surface Measurement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chemeClr val="bg2"/>
                </a:solidFill>
                <a:effectLst/>
                <a:uLnTx/>
                <a:uFillTx/>
                <a:latin typeface="Arial"/>
                <a:ea typeface="+mn-ea"/>
                <a:cs typeface="+mn-cs"/>
              </a:rPr>
              <a:t>Attack Chain Mapping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chemeClr val="bg2"/>
                </a:solidFill>
                <a:effectLst/>
                <a:uLnTx/>
                <a:uFillTx/>
                <a:latin typeface="Arial"/>
                <a:ea typeface="+mn-ea"/>
                <a:cs typeface="+mn-cs"/>
              </a:rPr>
              <a:t>Asset Inventory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chemeClr val="bg2"/>
                </a:solidFill>
                <a:effectLst/>
                <a:uLnTx/>
                <a:uFillTx/>
                <a:latin typeface="Arial"/>
                <a:ea typeface="+mn-ea"/>
                <a:cs typeface="+mn-cs"/>
              </a:rPr>
              <a:t>Vulnerability Measurement Modeling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dirty="0">
                <a:solidFill>
                  <a:prstClr val="black"/>
                </a:solidFill>
                <a:highlight>
                  <a:srgbClr val="00FF00"/>
                </a:highlight>
                <a:latin typeface="Arial"/>
              </a:rPr>
              <a:t>Red vs Blue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black"/>
                </a:solidFill>
                <a:effectLst/>
                <a:highlight>
                  <a:srgbClr val="00FF00"/>
                </a:highlight>
                <a:uLnTx/>
                <a:uFillTx/>
                <a:latin typeface="Arial"/>
              </a:rPr>
              <a:t>War Gaming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dirty="0">
                <a:solidFill>
                  <a:prstClr val="black"/>
                </a:solidFill>
                <a:highlight>
                  <a:srgbClr val="00FF00"/>
                </a:highlight>
                <a:latin typeface="Arial"/>
              </a:rPr>
              <a:t>Breach and Attack Simulation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prstClr val="black"/>
                </a:solidFill>
                <a:effectLst/>
                <a:highlight>
                  <a:srgbClr val="00FF00"/>
                </a:highlight>
                <a:uLnTx/>
                <a:uFillTx/>
                <a:latin typeface="Arial"/>
              </a:rPr>
              <a:t>Control  / Monitor/ Response </a:t>
            </a:r>
            <a:r>
              <a:rPr lang="en-US" sz="700" dirty="0">
                <a:solidFill>
                  <a:prstClr val="black"/>
                </a:solidFill>
                <a:highlight>
                  <a:srgbClr val="00FF00"/>
                </a:highlight>
                <a:latin typeface="Arial"/>
              </a:rPr>
              <a:t>Validation</a:t>
            </a:r>
            <a:endParaRPr kumimoji="0" lang="en-US" sz="700" b="0" i="0" u="none" strike="noStrike" kern="1200" cap="none" spc="0" normalizeH="0" baseline="0" noProof="0" dirty="0">
              <a:ln>
                <a:noFill/>
              </a:ln>
              <a:solidFill>
                <a:prstClr val="black"/>
              </a:solidFill>
              <a:effectLst/>
              <a:highlight>
                <a:srgbClr val="00FF00"/>
              </a:highlight>
              <a:uLnTx/>
              <a:uFillTx/>
              <a:latin typeface="Arial"/>
            </a:endParaRPr>
          </a:p>
        </p:txBody>
      </p:sp>
      <p:sp>
        <p:nvSpPr>
          <p:cNvPr id="172" name="Block Arc 171">
            <a:extLst>
              <a:ext uri="{FF2B5EF4-FFF2-40B4-BE49-F238E27FC236}">
                <a16:creationId xmlns:a16="http://schemas.microsoft.com/office/drawing/2014/main" id="{15AE1F4C-596C-4999-80B0-1608495F50DC}"/>
              </a:ext>
            </a:extLst>
          </p:cNvPr>
          <p:cNvSpPr/>
          <p:nvPr/>
        </p:nvSpPr>
        <p:spPr>
          <a:xfrm>
            <a:off x="3593193" y="4854663"/>
            <a:ext cx="758350" cy="406716"/>
          </a:xfrm>
          <a:prstGeom prst="blockArc">
            <a:avLst/>
          </a:prstGeom>
          <a:solidFill>
            <a:srgbClr val="DE0A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pic>
        <p:nvPicPr>
          <p:cNvPr id="186" name="Graphic 185" descr="Shield Tick with solid fill">
            <a:extLst>
              <a:ext uri="{FF2B5EF4-FFF2-40B4-BE49-F238E27FC236}">
                <a16:creationId xmlns:a16="http://schemas.microsoft.com/office/drawing/2014/main" id="{95501CFD-57BE-47B0-9EB2-DC9F09C18994}"/>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2850146" y="4502467"/>
            <a:ext cx="346824" cy="346824"/>
          </a:xfrm>
          <a:prstGeom prst="rect">
            <a:avLst/>
          </a:prstGeom>
        </p:spPr>
      </p:pic>
      <p:sp>
        <p:nvSpPr>
          <p:cNvPr id="187" name="TextBox 186">
            <a:extLst>
              <a:ext uri="{FF2B5EF4-FFF2-40B4-BE49-F238E27FC236}">
                <a16:creationId xmlns:a16="http://schemas.microsoft.com/office/drawing/2014/main" id="{9CDF2096-C44D-45BB-B847-609CDE1AF3E3}"/>
              </a:ext>
            </a:extLst>
          </p:cNvPr>
          <p:cNvSpPr txBox="1"/>
          <p:nvPr/>
        </p:nvSpPr>
        <p:spPr>
          <a:xfrm>
            <a:off x="3149314" y="4440764"/>
            <a:ext cx="1161522" cy="46166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Security Product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 Performance Reliability </a:t>
            </a:r>
          </a:p>
        </p:txBody>
      </p:sp>
      <p:pic>
        <p:nvPicPr>
          <p:cNvPr id="188" name="Graphic 187" descr="Envelope with solid fill">
            <a:extLst>
              <a:ext uri="{FF2B5EF4-FFF2-40B4-BE49-F238E27FC236}">
                <a16:creationId xmlns:a16="http://schemas.microsoft.com/office/drawing/2014/main" id="{02AD8562-0C71-4135-9387-45279D11D91A}"/>
              </a:ext>
            </a:extLst>
          </p:cNvPr>
          <p:cNvPicPr>
            <a:picLocks noChangeAspect="1"/>
          </p:cNvPicPr>
          <p:nvPr/>
        </p:nvPicPr>
        <p:blipFill>
          <a:blip r:embed="rId59">
            <a:extLst>
              <a:ext uri="{28A0092B-C50C-407E-A947-70E740481C1C}">
                <a14:useLocalDpi xmlns:a14="http://schemas.microsoft.com/office/drawing/2010/main" val="0"/>
              </a:ext>
              <a:ext uri="{96DAC541-7B7A-43D3-8B79-37D633B846F1}">
                <asvg:svgBlip xmlns:asvg="http://schemas.microsoft.com/office/drawing/2016/SVG/main" r:embed="rId60"/>
              </a:ext>
            </a:extLst>
          </a:blip>
          <a:stretch>
            <a:fillRect/>
          </a:stretch>
        </p:blipFill>
        <p:spPr>
          <a:xfrm>
            <a:off x="4314827" y="3196485"/>
            <a:ext cx="298549" cy="298549"/>
          </a:xfrm>
          <a:prstGeom prst="rect">
            <a:avLst/>
          </a:prstGeom>
        </p:spPr>
      </p:pic>
      <p:cxnSp>
        <p:nvCxnSpPr>
          <p:cNvPr id="189" name="Straight Connector 188">
            <a:extLst>
              <a:ext uri="{FF2B5EF4-FFF2-40B4-BE49-F238E27FC236}">
                <a16:creationId xmlns:a16="http://schemas.microsoft.com/office/drawing/2014/main" id="{419559A2-CD35-4015-98AC-9A962D2B0BF0}"/>
              </a:ext>
            </a:extLst>
          </p:cNvPr>
          <p:cNvCxnSpPr>
            <a:cxnSpLocks/>
          </p:cNvCxnSpPr>
          <p:nvPr/>
        </p:nvCxnSpPr>
        <p:spPr>
          <a:xfrm>
            <a:off x="4673769" y="3401992"/>
            <a:ext cx="182771" cy="1143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1" name="Graphic 190" descr="Chat outline">
            <a:extLst>
              <a:ext uri="{FF2B5EF4-FFF2-40B4-BE49-F238E27FC236}">
                <a16:creationId xmlns:a16="http://schemas.microsoft.com/office/drawing/2014/main" id="{03214F5C-948E-46DF-B08E-C59D3CABD592}"/>
              </a:ext>
            </a:extLst>
          </p:cNvPr>
          <p:cNvPicPr>
            <a:picLocks noChangeAspect="1"/>
          </p:cNvPicPr>
          <p:nvPr/>
        </p:nvPicPr>
        <p:blipFill>
          <a:blip r:embed="rId61">
            <a:extLst>
              <a:ext uri="{28A0092B-C50C-407E-A947-70E740481C1C}">
                <a14:useLocalDpi xmlns:a14="http://schemas.microsoft.com/office/drawing/2010/main" val="0"/>
              </a:ext>
              <a:ext uri="{96DAC541-7B7A-43D3-8B79-37D633B846F1}">
                <asvg:svgBlip xmlns:asvg="http://schemas.microsoft.com/office/drawing/2016/SVG/main" r:embed="rId62"/>
              </a:ext>
            </a:extLst>
          </a:blip>
          <a:stretch>
            <a:fillRect/>
          </a:stretch>
        </p:blipFill>
        <p:spPr>
          <a:xfrm>
            <a:off x="9562861" y="3568790"/>
            <a:ext cx="423838" cy="423838"/>
          </a:xfrm>
          <a:prstGeom prst="rect">
            <a:avLst/>
          </a:prstGeom>
        </p:spPr>
      </p:pic>
      <p:pic>
        <p:nvPicPr>
          <p:cNvPr id="192" name="Graphic 191" descr="Open book with solid fill">
            <a:extLst>
              <a:ext uri="{FF2B5EF4-FFF2-40B4-BE49-F238E27FC236}">
                <a16:creationId xmlns:a16="http://schemas.microsoft.com/office/drawing/2014/main" id="{9A109CE8-96B1-4253-A6CE-8B70CC334EF3}"/>
              </a:ext>
            </a:extLst>
          </p:cNvPr>
          <p:cNvPicPr>
            <a:picLocks noChangeAspect="1"/>
          </p:cNvPicPr>
          <p:nvPr/>
        </p:nvPicPr>
        <p:blipFill>
          <a:blip r:embed="rId63">
            <a:extLst>
              <a:ext uri="{28A0092B-C50C-407E-A947-70E740481C1C}">
                <a14:useLocalDpi xmlns:a14="http://schemas.microsoft.com/office/drawing/2010/main" val="0"/>
              </a:ext>
              <a:ext uri="{96DAC541-7B7A-43D3-8B79-37D633B846F1}">
                <asvg:svgBlip xmlns:asvg="http://schemas.microsoft.com/office/drawing/2016/SVG/main" r:embed="rId64"/>
              </a:ext>
            </a:extLst>
          </a:blip>
          <a:stretch>
            <a:fillRect/>
          </a:stretch>
        </p:blipFill>
        <p:spPr>
          <a:xfrm>
            <a:off x="4992570" y="5887149"/>
            <a:ext cx="308059" cy="308059"/>
          </a:xfrm>
          <a:prstGeom prst="rect">
            <a:avLst/>
          </a:prstGeom>
        </p:spPr>
      </p:pic>
      <p:sp>
        <p:nvSpPr>
          <p:cNvPr id="193" name="TextBox 192">
            <a:extLst>
              <a:ext uri="{FF2B5EF4-FFF2-40B4-BE49-F238E27FC236}">
                <a16:creationId xmlns:a16="http://schemas.microsoft.com/office/drawing/2014/main" id="{18A2A216-B9A7-4335-A60E-AAC474604FA1}"/>
              </a:ext>
            </a:extLst>
          </p:cNvPr>
          <p:cNvSpPr txBox="1"/>
          <p:nvPr/>
        </p:nvSpPr>
        <p:spPr>
          <a:xfrm>
            <a:off x="5393467" y="5817564"/>
            <a:ext cx="518093"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Product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Register</a:t>
            </a:r>
          </a:p>
        </p:txBody>
      </p:sp>
      <p:pic>
        <p:nvPicPr>
          <p:cNvPr id="196" name="Graphic 195" descr="Scroll with solid fill">
            <a:extLst>
              <a:ext uri="{FF2B5EF4-FFF2-40B4-BE49-F238E27FC236}">
                <a16:creationId xmlns:a16="http://schemas.microsoft.com/office/drawing/2014/main" id="{53276166-3CCD-4394-9149-3148E6F88B8C}"/>
              </a:ext>
            </a:extLst>
          </p:cNvPr>
          <p:cNvPicPr>
            <a:picLocks noChangeAspect="1"/>
          </p:cNvPicPr>
          <p:nvPr/>
        </p:nvPicPr>
        <p:blipFill>
          <a:blip r:embed="rId65">
            <a:extLst>
              <a:ext uri="{28A0092B-C50C-407E-A947-70E740481C1C}">
                <a14:useLocalDpi xmlns:a14="http://schemas.microsoft.com/office/drawing/2010/main" val="0"/>
              </a:ext>
              <a:ext uri="{96DAC541-7B7A-43D3-8B79-37D633B846F1}">
                <asvg:svgBlip xmlns:asvg="http://schemas.microsoft.com/office/drawing/2016/SVG/main" r:embed="rId66"/>
              </a:ext>
            </a:extLst>
          </a:blip>
          <a:stretch>
            <a:fillRect/>
          </a:stretch>
        </p:blipFill>
        <p:spPr>
          <a:xfrm>
            <a:off x="4992406" y="5521412"/>
            <a:ext cx="340786" cy="340786"/>
          </a:xfrm>
          <a:prstGeom prst="rect">
            <a:avLst/>
          </a:prstGeom>
        </p:spPr>
      </p:pic>
      <p:pic>
        <p:nvPicPr>
          <p:cNvPr id="197" name="Graphic 196" descr="Artificial Intelligence outline">
            <a:extLst>
              <a:ext uri="{FF2B5EF4-FFF2-40B4-BE49-F238E27FC236}">
                <a16:creationId xmlns:a16="http://schemas.microsoft.com/office/drawing/2014/main" id="{DE2540C1-2998-4C1D-AE63-491385F4F2F6}"/>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727785" y="4531613"/>
            <a:ext cx="393213" cy="393213"/>
          </a:xfrm>
          <a:prstGeom prst="rect">
            <a:avLst/>
          </a:prstGeom>
        </p:spPr>
      </p:pic>
      <p:sp>
        <p:nvSpPr>
          <p:cNvPr id="198" name="TextBox 197">
            <a:extLst>
              <a:ext uri="{FF2B5EF4-FFF2-40B4-BE49-F238E27FC236}">
                <a16:creationId xmlns:a16="http://schemas.microsoft.com/office/drawing/2014/main" id="{77C647DE-9FA1-49DC-86E5-DE6C25D174D7}"/>
              </a:ext>
            </a:extLst>
          </p:cNvPr>
          <p:cNvSpPr txBox="1"/>
          <p:nvPr/>
        </p:nvSpPr>
        <p:spPr>
          <a:xfrm>
            <a:off x="5358291" y="5485036"/>
            <a:ext cx="731363"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Historical Records</a:t>
            </a:r>
          </a:p>
        </p:txBody>
      </p:sp>
      <p:sp>
        <p:nvSpPr>
          <p:cNvPr id="199" name="TextBox 198">
            <a:extLst>
              <a:ext uri="{FF2B5EF4-FFF2-40B4-BE49-F238E27FC236}">
                <a16:creationId xmlns:a16="http://schemas.microsoft.com/office/drawing/2014/main" id="{6AC913B6-BCE4-4592-BD37-6AB8D8AB692B}"/>
              </a:ext>
            </a:extLst>
          </p:cNvPr>
          <p:cNvSpPr txBox="1"/>
          <p:nvPr/>
        </p:nvSpPr>
        <p:spPr>
          <a:xfrm>
            <a:off x="5006830" y="4530982"/>
            <a:ext cx="124339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What if scenario modeling (Probability)</a:t>
            </a:r>
          </a:p>
        </p:txBody>
      </p:sp>
      <p:pic>
        <p:nvPicPr>
          <p:cNvPr id="200" name="Graphic 199" descr="Database outline">
            <a:extLst>
              <a:ext uri="{FF2B5EF4-FFF2-40B4-BE49-F238E27FC236}">
                <a16:creationId xmlns:a16="http://schemas.microsoft.com/office/drawing/2014/main" id="{15BD2116-3995-43FF-BF67-26B57D558677}"/>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9687459" y="3164958"/>
            <a:ext cx="362988" cy="362988"/>
          </a:xfrm>
          <a:prstGeom prst="rect">
            <a:avLst/>
          </a:prstGeom>
        </p:spPr>
      </p:pic>
      <p:sp>
        <p:nvSpPr>
          <p:cNvPr id="201" name="Rectangle 200">
            <a:extLst>
              <a:ext uri="{FF2B5EF4-FFF2-40B4-BE49-F238E27FC236}">
                <a16:creationId xmlns:a16="http://schemas.microsoft.com/office/drawing/2014/main" id="{D1137134-753A-46C4-BEC1-BD28AEBB5131}"/>
              </a:ext>
            </a:extLst>
          </p:cNvPr>
          <p:cNvSpPr/>
          <p:nvPr/>
        </p:nvSpPr>
        <p:spPr>
          <a:xfrm>
            <a:off x="8751727" y="3979102"/>
            <a:ext cx="1445220" cy="4734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IOT / OT</a:t>
            </a:r>
          </a:p>
        </p:txBody>
      </p:sp>
      <p:sp>
        <p:nvSpPr>
          <p:cNvPr id="202" name="Freeform: Shape 718">
            <a:extLst>
              <a:ext uri="{FF2B5EF4-FFF2-40B4-BE49-F238E27FC236}">
                <a16:creationId xmlns:a16="http://schemas.microsoft.com/office/drawing/2014/main" id="{BFD81113-8D62-4D5B-B94C-13E19B6966B1}"/>
              </a:ext>
            </a:extLst>
          </p:cNvPr>
          <p:cNvSpPr/>
          <p:nvPr/>
        </p:nvSpPr>
        <p:spPr>
          <a:xfrm>
            <a:off x="9309906" y="4037018"/>
            <a:ext cx="243110" cy="200223"/>
          </a:xfrm>
          <a:custGeom>
            <a:avLst/>
            <a:gdLst>
              <a:gd name="connsiteX0" fmla="*/ 125444 w 581025"/>
              <a:gd name="connsiteY0" fmla="*/ 164116 h 533400"/>
              <a:gd name="connsiteX1" fmla="*/ 86678 w 581025"/>
              <a:gd name="connsiteY1" fmla="*/ 136398 h 533400"/>
              <a:gd name="connsiteX2" fmla="*/ 100489 w 581025"/>
              <a:gd name="connsiteY2" fmla="*/ 117062 h 533400"/>
              <a:gd name="connsiteX3" fmla="*/ 313753 w 581025"/>
              <a:gd name="connsiteY3" fmla="*/ 7144 h 533400"/>
              <a:gd name="connsiteX4" fmla="*/ 391668 w 581025"/>
              <a:gd name="connsiteY4" fmla="*/ 18955 h 533400"/>
              <a:gd name="connsiteX5" fmla="*/ 414433 w 581025"/>
              <a:gd name="connsiteY5" fmla="*/ 26003 h 533400"/>
              <a:gd name="connsiteX6" fmla="*/ 400240 w 581025"/>
              <a:gd name="connsiteY6" fmla="*/ 71438 h 533400"/>
              <a:gd name="connsiteX7" fmla="*/ 377476 w 581025"/>
              <a:gd name="connsiteY7" fmla="*/ 64389 h 533400"/>
              <a:gd name="connsiteX8" fmla="*/ 313753 w 581025"/>
              <a:gd name="connsiteY8" fmla="*/ 54769 h 533400"/>
              <a:gd name="connsiteX9" fmla="*/ 139255 w 581025"/>
              <a:gd name="connsiteY9" fmla="*/ 144685 h 533400"/>
              <a:gd name="connsiteX10" fmla="*/ 125444 w 581025"/>
              <a:gd name="connsiteY10" fmla="*/ 164116 h 533400"/>
              <a:gd name="connsiteX11" fmla="*/ 437864 w 581025"/>
              <a:gd name="connsiteY11" fmla="*/ 94298 h 533400"/>
              <a:gd name="connsiteX12" fmla="*/ 471011 w 581025"/>
              <a:gd name="connsiteY12" fmla="*/ 88773 h 533400"/>
              <a:gd name="connsiteX13" fmla="*/ 465392 w 581025"/>
              <a:gd name="connsiteY13" fmla="*/ 55531 h 533400"/>
              <a:gd name="connsiteX14" fmla="*/ 432244 w 581025"/>
              <a:gd name="connsiteY14" fmla="*/ 61151 h 533400"/>
              <a:gd name="connsiteX15" fmla="*/ 427768 w 581025"/>
              <a:gd name="connsiteY15" fmla="*/ 74867 h 533400"/>
              <a:gd name="connsiteX16" fmla="*/ 437864 w 581025"/>
              <a:gd name="connsiteY16" fmla="*/ 94298 h 533400"/>
              <a:gd name="connsiteX17" fmla="*/ 519112 w 581025"/>
              <a:gd name="connsiteY17" fmla="*/ 146209 h 533400"/>
              <a:gd name="connsiteX18" fmla="*/ 524065 w 581025"/>
              <a:gd name="connsiteY18" fmla="*/ 112871 h 533400"/>
              <a:gd name="connsiteX19" fmla="*/ 490728 w 581025"/>
              <a:gd name="connsiteY19" fmla="*/ 107918 h 533400"/>
              <a:gd name="connsiteX20" fmla="*/ 481108 w 581025"/>
              <a:gd name="connsiteY20" fmla="*/ 127064 h 533400"/>
              <a:gd name="connsiteX21" fmla="*/ 485870 w 581025"/>
              <a:gd name="connsiteY21" fmla="*/ 141256 h 533400"/>
              <a:gd name="connsiteX22" fmla="*/ 519112 w 581025"/>
              <a:gd name="connsiteY22" fmla="*/ 146209 h 533400"/>
              <a:gd name="connsiteX23" fmla="*/ 551688 w 581025"/>
              <a:gd name="connsiteY23" fmla="*/ 242888 h 533400"/>
              <a:gd name="connsiteX24" fmla="*/ 528161 w 581025"/>
              <a:gd name="connsiteY24" fmla="*/ 266700 h 533400"/>
              <a:gd name="connsiteX25" fmla="*/ 528161 w 581025"/>
              <a:gd name="connsiteY25" fmla="*/ 266891 h 533400"/>
              <a:gd name="connsiteX26" fmla="*/ 552164 w 581025"/>
              <a:gd name="connsiteY26" fmla="*/ 290417 h 533400"/>
              <a:gd name="connsiteX27" fmla="*/ 575786 w 581025"/>
              <a:gd name="connsiteY27" fmla="*/ 266414 h 533400"/>
              <a:gd name="connsiteX28" fmla="*/ 551688 w 581025"/>
              <a:gd name="connsiteY28" fmla="*/ 242888 h 533400"/>
              <a:gd name="connsiteX29" fmla="*/ 548259 w 581025"/>
              <a:gd name="connsiteY29" fmla="*/ 317754 h 533400"/>
              <a:gd name="connsiteX30" fmla="*/ 518351 w 581025"/>
              <a:gd name="connsiteY30" fmla="*/ 333375 h 533400"/>
              <a:gd name="connsiteX31" fmla="*/ 517302 w 581025"/>
              <a:gd name="connsiteY31" fmla="*/ 340424 h 533400"/>
              <a:gd name="connsiteX32" fmla="*/ 533971 w 581025"/>
              <a:gd name="connsiteY32" fmla="*/ 363188 h 533400"/>
              <a:gd name="connsiteX33" fmla="*/ 563880 w 581025"/>
              <a:gd name="connsiteY33" fmla="*/ 347567 h 533400"/>
              <a:gd name="connsiteX34" fmla="*/ 548259 w 581025"/>
              <a:gd name="connsiteY34" fmla="*/ 317754 h 533400"/>
              <a:gd name="connsiteX35" fmla="*/ 515779 w 581025"/>
              <a:gd name="connsiteY35" fmla="*/ 193072 h 533400"/>
              <a:gd name="connsiteX36" fmla="*/ 517017 w 581025"/>
              <a:gd name="connsiteY36" fmla="*/ 200692 h 533400"/>
              <a:gd name="connsiteX37" fmla="*/ 547211 w 581025"/>
              <a:gd name="connsiteY37" fmla="*/ 215646 h 533400"/>
              <a:gd name="connsiteX38" fmla="*/ 562165 w 581025"/>
              <a:gd name="connsiteY38" fmla="*/ 185547 h 533400"/>
              <a:gd name="connsiteX39" fmla="*/ 531971 w 581025"/>
              <a:gd name="connsiteY39" fmla="*/ 170498 h 533400"/>
              <a:gd name="connsiteX40" fmla="*/ 515779 w 581025"/>
              <a:gd name="connsiteY40" fmla="*/ 193072 h 533400"/>
              <a:gd name="connsiteX41" fmla="*/ 313849 w 581025"/>
              <a:gd name="connsiteY41" fmla="*/ 483489 h 533400"/>
              <a:gd name="connsiteX42" fmla="*/ 313849 w 581025"/>
              <a:gd name="connsiteY42" fmla="*/ 531114 h 533400"/>
              <a:gd name="connsiteX43" fmla="*/ 527304 w 581025"/>
              <a:gd name="connsiteY43" fmla="*/ 421005 h 533400"/>
              <a:gd name="connsiteX44" fmla="*/ 488537 w 581025"/>
              <a:gd name="connsiteY44" fmla="*/ 393383 h 533400"/>
              <a:gd name="connsiteX45" fmla="*/ 313849 w 581025"/>
              <a:gd name="connsiteY45" fmla="*/ 483489 h 533400"/>
              <a:gd name="connsiteX46" fmla="*/ 187833 w 581025"/>
              <a:gd name="connsiteY46" fmla="*/ 442532 h 533400"/>
              <a:gd name="connsiteX47" fmla="*/ 154591 w 581025"/>
              <a:gd name="connsiteY47" fmla="*/ 447770 h 533400"/>
              <a:gd name="connsiteX48" fmla="*/ 150019 w 581025"/>
              <a:gd name="connsiteY48" fmla="*/ 461772 h 533400"/>
              <a:gd name="connsiteX49" fmla="*/ 159829 w 581025"/>
              <a:gd name="connsiteY49" fmla="*/ 481013 h 533400"/>
              <a:gd name="connsiteX50" fmla="*/ 193072 w 581025"/>
              <a:gd name="connsiteY50" fmla="*/ 475869 h 533400"/>
              <a:gd name="connsiteX51" fmla="*/ 187833 w 581025"/>
              <a:gd name="connsiteY51" fmla="*/ 442532 h 533400"/>
              <a:gd name="connsiteX52" fmla="*/ 140398 w 581025"/>
              <a:gd name="connsiteY52" fmla="*/ 395097 h 533400"/>
              <a:gd name="connsiteX53" fmla="*/ 107156 w 581025"/>
              <a:gd name="connsiteY53" fmla="*/ 389858 h 533400"/>
              <a:gd name="connsiteX54" fmla="*/ 97346 w 581025"/>
              <a:gd name="connsiteY54" fmla="*/ 409099 h 533400"/>
              <a:gd name="connsiteX55" fmla="*/ 101917 w 581025"/>
              <a:gd name="connsiteY55" fmla="*/ 423100 h 533400"/>
              <a:gd name="connsiteX56" fmla="*/ 135160 w 581025"/>
              <a:gd name="connsiteY56" fmla="*/ 428435 h 533400"/>
              <a:gd name="connsiteX57" fmla="*/ 140398 w 581025"/>
              <a:gd name="connsiteY57" fmla="*/ 395097 h 533400"/>
              <a:gd name="connsiteX58" fmla="*/ 140398 w 581025"/>
              <a:gd name="connsiteY58" fmla="*/ 395097 h 533400"/>
              <a:gd name="connsiteX59" fmla="*/ 247555 w 581025"/>
              <a:gd name="connsiteY59" fmla="*/ 473012 h 533400"/>
              <a:gd name="connsiteX60" fmla="*/ 217456 w 581025"/>
              <a:gd name="connsiteY60" fmla="*/ 488347 h 533400"/>
              <a:gd name="connsiteX61" fmla="*/ 216313 w 581025"/>
              <a:gd name="connsiteY61" fmla="*/ 495681 h 533400"/>
              <a:gd name="connsiteX62" fmla="*/ 232791 w 581025"/>
              <a:gd name="connsiteY62" fmla="*/ 518350 h 533400"/>
              <a:gd name="connsiteX63" fmla="*/ 262795 w 581025"/>
              <a:gd name="connsiteY63" fmla="*/ 503015 h 533400"/>
              <a:gd name="connsiteX64" fmla="*/ 247555 w 581025"/>
              <a:gd name="connsiteY64" fmla="*/ 473012 h 533400"/>
              <a:gd name="connsiteX65" fmla="*/ 182499 w 581025"/>
              <a:gd name="connsiteY65" fmla="*/ 137827 h 533400"/>
              <a:gd name="connsiteX66" fmla="*/ 175546 w 581025"/>
              <a:gd name="connsiteY66" fmla="*/ 154686 h 533400"/>
              <a:gd name="connsiteX67" fmla="*/ 182499 w 581025"/>
              <a:gd name="connsiteY67" fmla="*/ 171545 h 533400"/>
              <a:gd name="connsiteX68" fmla="*/ 216217 w 581025"/>
              <a:gd name="connsiteY68" fmla="*/ 171545 h 533400"/>
              <a:gd name="connsiteX69" fmla="*/ 216217 w 581025"/>
              <a:gd name="connsiteY69" fmla="*/ 137827 h 533400"/>
              <a:gd name="connsiteX70" fmla="*/ 182499 w 581025"/>
              <a:gd name="connsiteY70" fmla="*/ 137827 h 533400"/>
              <a:gd name="connsiteX71" fmla="*/ 242697 w 581025"/>
              <a:gd name="connsiteY71" fmla="*/ 97536 h 533400"/>
              <a:gd name="connsiteX72" fmla="*/ 228028 w 581025"/>
              <a:gd name="connsiteY72" fmla="*/ 119539 h 533400"/>
              <a:gd name="connsiteX73" fmla="*/ 229838 w 581025"/>
              <a:gd name="connsiteY73" fmla="*/ 128683 h 533400"/>
              <a:gd name="connsiteX74" fmla="*/ 260985 w 581025"/>
              <a:gd name="connsiteY74" fmla="*/ 141542 h 533400"/>
              <a:gd name="connsiteX75" fmla="*/ 273843 w 581025"/>
              <a:gd name="connsiteY75" fmla="*/ 110395 h 533400"/>
              <a:gd name="connsiteX76" fmla="*/ 242697 w 581025"/>
              <a:gd name="connsiteY76" fmla="*/ 97536 h 533400"/>
              <a:gd name="connsiteX77" fmla="*/ 485489 w 581025"/>
              <a:gd name="connsiteY77" fmla="*/ 340328 h 533400"/>
              <a:gd name="connsiteX78" fmla="*/ 472630 w 581025"/>
              <a:gd name="connsiteY78" fmla="*/ 309182 h 533400"/>
              <a:gd name="connsiteX79" fmla="*/ 441484 w 581025"/>
              <a:gd name="connsiteY79" fmla="*/ 322040 h 533400"/>
              <a:gd name="connsiteX80" fmla="*/ 439674 w 581025"/>
              <a:gd name="connsiteY80" fmla="*/ 331184 h 533400"/>
              <a:gd name="connsiteX81" fmla="*/ 454342 w 581025"/>
              <a:gd name="connsiteY81" fmla="*/ 353187 h 533400"/>
              <a:gd name="connsiteX82" fmla="*/ 485489 w 581025"/>
              <a:gd name="connsiteY82" fmla="*/ 340328 h 533400"/>
              <a:gd name="connsiteX83" fmla="*/ 411480 w 581025"/>
              <a:gd name="connsiteY83" fmla="*/ 366808 h 533400"/>
              <a:gd name="connsiteX84" fmla="*/ 404527 w 581025"/>
              <a:gd name="connsiteY84" fmla="*/ 383667 h 533400"/>
              <a:gd name="connsiteX85" fmla="*/ 411480 w 581025"/>
              <a:gd name="connsiteY85" fmla="*/ 400526 h 533400"/>
              <a:gd name="connsiteX86" fmla="*/ 445199 w 581025"/>
              <a:gd name="connsiteY86" fmla="*/ 400526 h 533400"/>
              <a:gd name="connsiteX87" fmla="*/ 445199 w 581025"/>
              <a:gd name="connsiteY87" fmla="*/ 366808 h 533400"/>
              <a:gd name="connsiteX88" fmla="*/ 411480 w 581025"/>
              <a:gd name="connsiteY88" fmla="*/ 366808 h 533400"/>
              <a:gd name="connsiteX89" fmla="*/ 499586 w 581025"/>
              <a:gd name="connsiteY89" fmla="*/ 269272 h 533400"/>
              <a:gd name="connsiteX90" fmla="*/ 475774 w 581025"/>
              <a:gd name="connsiteY90" fmla="*/ 245459 h 533400"/>
              <a:gd name="connsiteX91" fmla="*/ 451961 w 581025"/>
              <a:gd name="connsiteY91" fmla="*/ 269272 h 533400"/>
              <a:gd name="connsiteX92" fmla="*/ 475774 w 581025"/>
              <a:gd name="connsiteY92" fmla="*/ 293084 h 533400"/>
              <a:gd name="connsiteX93" fmla="*/ 499586 w 581025"/>
              <a:gd name="connsiteY93" fmla="*/ 269272 h 533400"/>
              <a:gd name="connsiteX94" fmla="*/ 366712 w 581025"/>
              <a:gd name="connsiteY94" fmla="*/ 396812 h 533400"/>
              <a:gd name="connsiteX95" fmla="*/ 352044 w 581025"/>
              <a:gd name="connsiteY95" fmla="*/ 418814 h 533400"/>
              <a:gd name="connsiteX96" fmla="*/ 353854 w 581025"/>
              <a:gd name="connsiteY96" fmla="*/ 427958 h 533400"/>
              <a:gd name="connsiteX97" fmla="*/ 385001 w 581025"/>
              <a:gd name="connsiteY97" fmla="*/ 440817 h 533400"/>
              <a:gd name="connsiteX98" fmla="*/ 397859 w 581025"/>
              <a:gd name="connsiteY98" fmla="*/ 409670 h 533400"/>
              <a:gd name="connsiteX99" fmla="*/ 366712 w 581025"/>
              <a:gd name="connsiteY99" fmla="*/ 396812 h 533400"/>
              <a:gd name="connsiteX100" fmla="*/ 222980 w 581025"/>
              <a:gd name="connsiteY100" fmla="*/ 288227 h 533400"/>
              <a:gd name="connsiteX101" fmla="*/ 7144 w 581025"/>
              <a:gd name="connsiteY101" fmla="*/ 288227 h 533400"/>
              <a:gd name="connsiteX102" fmla="*/ 7144 w 581025"/>
              <a:gd name="connsiteY102" fmla="*/ 250127 h 533400"/>
              <a:gd name="connsiteX103" fmla="*/ 222980 w 581025"/>
              <a:gd name="connsiteY103" fmla="*/ 250127 h 533400"/>
              <a:gd name="connsiteX104" fmla="*/ 313849 w 581025"/>
              <a:gd name="connsiteY104" fmla="*/ 176308 h 533400"/>
              <a:gd name="connsiteX105" fmla="*/ 406717 w 581025"/>
              <a:gd name="connsiteY105" fmla="*/ 269177 h 533400"/>
              <a:gd name="connsiteX106" fmla="*/ 313849 w 581025"/>
              <a:gd name="connsiteY106" fmla="*/ 362045 h 533400"/>
              <a:gd name="connsiteX107" fmla="*/ 222980 w 581025"/>
              <a:gd name="connsiteY107" fmla="*/ 288227 h 533400"/>
              <a:gd name="connsiteX108" fmla="*/ 254317 w 581025"/>
              <a:gd name="connsiteY108" fmla="*/ 269177 h 533400"/>
              <a:gd name="connsiteX109" fmla="*/ 313849 w 581025"/>
              <a:gd name="connsiteY109" fmla="*/ 328708 h 533400"/>
              <a:gd name="connsiteX110" fmla="*/ 373380 w 581025"/>
              <a:gd name="connsiteY110" fmla="*/ 269177 h 533400"/>
              <a:gd name="connsiteX111" fmla="*/ 313849 w 581025"/>
              <a:gd name="connsiteY111" fmla="*/ 209645 h 533400"/>
              <a:gd name="connsiteX112" fmla="*/ 254317 w 581025"/>
              <a:gd name="connsiteY112" fmla="*/ 269177 h 533400"/>
              <a:gd name="connsiteX113" fmla="*/ 311943 w 581025"/>
              <a:gd name="connsiteY113" fmla="*/ 80582 h 533400"/>
              <a:gd name="connsiteX114" fmla="*/ 311943 w 581025"/>
              <a:gd name="connsiteY114" fmla="*/ 128207 h 533400"/>
              <a:gd name="connsiteX115" fmla="*/ 434912 w 581025"/>
              <a:gd name="connsiteY115" fmla="*/ 200597 h 533400"/>
              <a:gd name="connsiteX116" fmla="*/ 476536 w 581025"/>
              <a:gd name="connsiteY116" fmla="*/ 177451 h 533400"/>
              <a:gd name="connsiteX117" fmla="*/ 311943 w 581025"/>
              <a:gd name="connsiteY117" fmla="*/ 80582 h 533400"/>
              <a:gd name="connsiteX118" fmla="*/ 186404 w 581025"/>
              <a:gd name="connsiteY118" fmla="*/ 331946 h 533400"/>
              <a:gd name="connsiteX119" fmla="*/ 143923 w 581025"/>
              <a:gd name="connsiteY119" fmla="*/ 353378 h 533400"/>
              <a:gd name="connsiteX120" fmla="*/ 311943 w 581025"/>
              <a:gd name="connsiteY120" fmla="*/ 456819 h 533400"/>
              <a:gd name="connsiteX121" fmla="*/ 311943 w 581025"/>
              <a:gd name="connsiteY121" fmla="*/ 409194 h 533400"/>
              <a:gd name="connsiteX122" fmla="*/ 186404 w 581025"/>
              <a:gd name="connsiteY122" fmla="*/ 3319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81025" h="533400">
                <a:moveTo>
                  <a:pt x="125444" y="164116"/>
                </a:moveTo>
                <a:lnTo>
                  <a:pt x="86678" y="136398"/>
                </a:lnTo>
                <a:lnTo>
                  <a:pt x="100489" y="117062"/>
                </a:lnTo>
                <a:cubicBezTo>
                  <a:pt x="149638" y="48292"/>
                  <a:pt x="229362" y="7144"/>
                  <a:pt x="313753" y="7144"/>
                </a:cubicBezTo>
                <a:cubicBezTo>
                  <a:pt x="340328" y="7144"/>
                  <a:pt x="366522" y="11144"/>
                  <a:pt x="391668" y="18955"/>
                </a:cubicBezTo>
                <a:lnTo>
                  <a:pt x="414433" y="26003"/>
                </a:lnTo>
                <a:lnTo>
                  <a:pt x="400240" y="71438"/>
                </a:lnTo>
                <a:lnTo>
                  <a:pt x="377476" y="64389"/>
                </a:lnTo>
                <a:cubicBezTo>
                  <a:pt x="356902" y="58007"/>
                  <a:pt x="335471" y="54769"/>
                  <a:pt x="313753" y="54769"/>
                </a:cubicBezTo>
                <a:cubicBezTo>
                  <a:pt x="244697" y="54769"/>
                  <a:pt x="179451" y="88392"/>
                  <a:pt x="139255" y="144685"/>
                </a:cubicBezTo>
                <a:lnTo>
                  <a:pt x="125444" y="164116"/>
                </a:lnTo>
                <a:close/>
                <a:moveTo>
                  <a:pt x="437864" y="94298"/>
                </a:moveTo>
                <a:cubicBezTo>
                  <a:pt x="448532" y="101918"/>
                  <a:pt x="463391" y="99441"/>
                  <a:pt x="471011" y="88773"/>
                </a:cubicBezTo>
                <a:cubicBezTo>
                  <a:pt x="478631" y="78010"/>
                  <a:pt x="476155" y="63151"/>
                  <a:pt x="465392" y="55531"/>
                </a:cubicBezTo>
                <a:cubicBezTo>
                  <a:pt x="454724" y="47911"/>
                  <a:pt x="439769" y="50387"/>
                  <a:pt x="432244" y="61151"/>
                </a:cubicBezTo>
                <a:cubicBezTo>
                  <a:pt x="429196" y="65342"/>
                  <a:pt x="427768" y="70104"/>
                  <a:pt x="427768" y="74867"/>
                </a:cubicBezTo>
                <a:cubicBezTo>
                  <a:pt x="427768" y="82391"/>
                  <a:pt x="431292" y="89726"/>
                  <a:pt x="437864" y="94298"/>
                </a:cubicBezTo>
                <a:close/>
                <a:moveTo>
                  <a:pt x="519112" y="146209"/>
                </a:moveTo>
                <a:cubicBezTo>
                  <a:pt x="529685" y="138303"/>
                  <a:pt x="531876" y="123349"/>
                  <a:pt x="524065" y="112871"/>
                </a:cubicBezTo>
                <a:cubicBezTo>
                  <a:pt x="516159" y="102299"/>
                  <a:pt x="501301" y="100108"/>
                  <a:pt x="490728" y="107918"/>
                </a:cubicBezTo>
                <a:cubicBezTo>
                  <a:pt x="484442" y="112681"/>
                  <a:pt x="481108" y="119825"/>
                  <a:pt x="481108" y="127064"/>
                </a:cubicBezTo>
                <a:cubicBezTo>
                  <a:pt x="481108" y="132017"/>
                  <a:pt x="482632" y="136970"/>
                  <a:pt x="485870" y="141256"/>
                </a:cubicBezTo>
                <a:cubicBezTo>
                  <a:pt x="493681" y="151829"/>
                  <a:pt x="508635" y="154019"/>
                  <a:pt x="519112" y="146209"/>
                </a:cubicBezTo>
                <a:close/>
                <a:moveTo>
                  <a:pt x="551688" y="242888"/>
                </a:moveTo>
                <a:cubicBezTo>
                  <a:pt x="538639" y="242983"/>
                  <a:pt x="528161" y="253651"/>
                  <a:pt x="528161" y="266700"/>
                </a:cubicBezTo>
                <a:cubicBezTo>
                  <a:pt x="528161" y="266795"/>
                  <a:pt x="528161" y="266795"/>
                  <a:pt x="528161" y="266891"/>
                </a:cubicBezTo>
                <a:cubicBezTo>
                  <a:pt x="528256" y="280035"/>
                  <a:pt x="539020" y="290608"/>
                  <a:pt x="552164" y="290417"/>
                </a:cubicBezTo>
                <a:cubicBezTo>
                  <a:pt x="565404" y="290322"/>
                  <a:pt x="575881" y="279559"/>
                  <a:pt x="575786" y="266414"/>
                </a:cubicBezTo>
                <a:cubicBezTo>
                  <a:pt x="575595" y="253270"/>
                  <a:pt x="564833" y="242697"/>
                  <a:pt x="551688" y="242888"/>
                </a:cubicBezTo>
                <a:close/>
                <a:moveTo>
                  <a:pt x="548259" y="317754"/>
                </a:moveTo>
                <a:cubicBezTo>
                  <a:pt x="535686" y="313754"/>
                  <a:pt x="522351" y="320802"/>
                  <a:pt x="518351" y="333375"/>
                </a:cubicBezTo>
                <a:cubicBezTo>
                  <a:pt x="517684" y="335661"/>
                  <a:pt x="517302" y="338042"/>
                  <a:pt x="517302" y="340424"/>
                </a:cubicBezTo>
                <a:cubicBezTo>
                  <a:pt x="517302" y="350615"/>
                  <a:pt x="523780" y="359950"/>
                  <a:pt x="533971" y="363188"/>
                </a:cubicBezTo>
                <a:cubicBezTo>
                  <a:pt x="546544" y="367094"/>
                  <a:pt x="559880" y="360140"/>
                  <a:pt x="563880" y="347567"/>
                </a:cubicBezTo>
                <a:cubicBezTo>
                  <a:pt x="567785" y="334994"/>
                  <a:pt x="560832" y="321659"/>
                  <a:pt x="548259" y="317754"/>
                </a:cubicBezTo>
                <a:close/>
                <a:moveTo>
                  <a:pt x="515779" y="193072"/>
                </a:moveTo>
                <a:cubicBezTo>
                  <a:pt x="515779" y="195644"/>
                  <a:pt x="516159" y="198215"/>
                  <a:pt x="517017" y="200692"/>
                </a:cubicBezTo>
                <a:cubicBezTo>
                  <a:pt x="521208" y="213169"/>
                  <a:pt x="534733" y="219932"/>
                  <a:pt x="547211" y="215646"/>
                </a:cubicBezTo>
                <a:cubicBezTo>
                  <a:pt x="559593" y="211455"/>
                  <a:pt x="566356" y="197930"/>
                  <a:pt x="562165" y="185547"/>
                </a:cubicBezTo>
                <a:cubicBezTo>
                  <a:pt x="557974" y="173069"/>
                  <a:pt x="544449" y="166306"/>
                  <a:pt x="531971" y="170498"/>
                </a:cubicBezTo>
                <a:cubicBezTo>
                  <a:pt x="522065" y="173927"/>
                  <a:pt x="515779" y="183166"/>
                  <a:pt x="515779" y="193072"/>
                </a:cubicBezTo>
                <a:close/>
                <a:moveTo>
                  <a:pt x="313849" y="483489"/>
                </a:moveTo>
                <a:lnTo>
                  <a:pt x="313849" y="531114"/>
                </a:lnTo>
                <a:cubicBezTo>
                  <a:pt x="398431" y="531114"/>
                  <a:pt x="478155" y="489966"/>
                  <a:pt x="527304" y="421005"/>
                </a:cubicBezTo>
                <a:lnTo>
                  <a:pt x="488537" y="393383"/>
                </a:lnTo>
                <a:cubicBezTo>
                  <a:pt x="448342" y="449771"/>
                  <a:pt x="383000" y="483489"/>
                  <a:pt x="313849" y="483489"/>
                </a:cubicBezTo>
                <a:close/>
                <a:moveTo>
                  <a:pt x="187833" y="442532"/>
                </a:moveTo>
                <a:cubicBezTo>
                  <a:pt x="177260" y="434816"/>
                  <a:pt x="162306" y="437198"/>
                  <a:pt x="154591" y="447770"/>
                </a:cubicBezTo>
                <a:cubicBezTo>
                  <a:pt x="151543" y="452057"/>
                  <a:pt x="150019" y="456914"/>
                  <a:pt x="150019" y="461772"/>
                </a:cubicBezTo>
                <a:cubicBezTo>
                  <a:pt x="150019" y="469106"/>
                  <a:pt x="153448" y="476345"/>
                  <a:pt x="159829" y="481013"/>
                </a:cubicBezTo>
                <a:cubicBezTo>
                  <a:pt x="170497" y="488823"/>
                  <a:pt x="185356" y="486442"/>
                  <a:pt x="193072" y="475869"/>
                </a:cubicBezTo>
                <a:cubicBezTo>
                  <a:pt x="200882" y="465201"/>
                  <a:pt x="198501" y="450247"/>
                  <a:pt x="187833" y="442532"/>
                </a:cubicBezTo>
                <a:close/>
                <a:moveTo>
                  <a:pt x="140398" y="395097"/>
                </a:moveTo>
                <a:cubicBezTo>
                  <a:pt x="132683" y="384524"/>
                  <a:pt x="117824" y="382143"/>
                  <a:pt x="107156" y="389858"/>
                </a:cubicBezTo>
                <a:cubicBezTo>
                  <a:pt x="100774" y="394525"/>
                  <a:pt x="97346" y="401765"/>
                  <a:pt x="97346" y="409099"/>
                </a:cubicBezTo>
                <a:cubicBezTo>
                  <a:pt x="97346" y="414052"/>
                  <a:pt x="98870" y="418910"/>
                  <a:pt x="101917" y="423100"/>
                </a:cubicBezTo>
                <a:cubicBezTo>
                  <a:pt x="109633" y="433769"/>
                  <a:pt x="124587" y="436150"/>
                  <a:pt x="135160" y="428435"/>
                </a:cubicBezTo>
                <a:cubicBezTo>
                  <a:pt x="145828" y="420624"/>
                  <a:pt x="148209" y="405765"/>
                  <a:pt x="140398" y="395097"/>
                </a:cubicBezTo>
                <a:cubicBezTo>
                  <a:pt x="140398" y="395097"/>
                  <a:pt x="140398" y="395097"/>
                  <a:pt x="140398" y="395097"/>
                </a:cubicBezTo>
                <a:close/>
                <a:moveTo>
                  <a:pt x="247555" y="473012"/>
                </a:moveTo>
                <a:cubicBezTo>
                  <a:pt x="234982" y="468916"/>
                  <a:pt x="221551" y="475774"/>
                  <a:pt x="217456" y="488347"/>
                </a:cubicBezTo>
                <a:cubicBezTo>
                  <a:pt x="216693" y="490728"/>
                  <a:pt x="216313" y="493205"/>
                  <a:pt x="216313" y="495681"/>
                </a:cubicBezTo>
                <a:cubicBezTo>
                  <a:pt x="216313" y="505682"/>
                  <a:pt x="222694" y="515017"/>
                  <a:pt x="232791" y="518350"/>
                </a:cubicBezTo>
                <a:cubicBezTo>
                  <a:pt x="245364" y="522351"/>
                  <a:pt x="258699" y="515493"/>
                  <a:pt x="262795" y="503015"/>
                </a:cubicBezTo>
                <a:cubicBezTo>
                  <a:pt x="266890" y="490538"/>
                  <a:pt x="260033" y="477107"/>
                  <a:pt x="247555" y="473012"/>
                </a:cubicBezTo>
                <a:close/>
                <a:moveTo>
                  <a:pt x="182499" y="137827"/>
                </a:moveTo>
                <a:cubicBezTo>
                  <a:pt x="177832" y="142494"/>
                  <a:pt x="175546" y="148590"/>
                  <a:pt x="175546" y="154686"/>
                </a:cubicBezTo>
                <a:cubicBezTo>
                  <a:pt x="175546" y="160782"/>
                  <a:pt x="177832" y="166878"/>
                  <a:pt x="182499" y="171545"/>
                </a:cubicBezTo>
                <a:cubicBezTo>
                  <a:pt x="191833" y="180785"/>
                  <a:pt x="206883" y="180785"/>
                  <a:pt x="216217" y="171545"/>
                </a:cubicBezTo>
                <a:cubicBezTo>
                  <a:pt x="225457" y="162211"/>
                  <a:pt x="225457" y="147161"/>
                  <a:pt x="216217" y="137827"/>
                </a:cubicBezTo>
                <a:cubicBezTo>
                  <a:pt x="206883" y="128492"/>
                  <a:pt x="191833" y="128492"/>
                  <a:pt x="182499" y="137827"/>
                </a:cubicBezTo>
                <a:close/>
                <a:moveTo>
                  <a:pt x="242697" y="97536"/>
                </a:moveTo>
                <a:cubicBezTo>
                  <a:pt x="233553" y="101346"/>
                  <a:pt x="228028" y="110204"/>
                  <a:pt x="228028" y="119539"/>
                </a:cubicBezTo>
                <a:cubicBezTo>
                  <a:pt x="228028" y="122587"/>
                  <a:pt x="228600" y="125730"/>
                  <a:pt x="229838" y="128683"/>
                </a:cubicBezTo>
                <a:cubicBezTo>
                  <a:pt x="234887" y="140780"/>
                  <a:pt x="248793" y="146590"/>
                  <a:pt x="260985" y="141542"/>
                </a:cubicBezTo>
                <a:cubicBezTo>
                  <a:pt x="273082" y="136493"/>
                  <a:pt x="278892" y="122587"/>
                  <a:pt x="273843" y="110395"/>
                </a:cubicBezTo>
                <a:cubicBezTo>
                  <a:pt x="268796" y="98298"/>
                  <a:pt x="254889" y="92488"/>
                  <a:pt x="242697" y="97536"/>
                </a:cubicBezTo>
                <a:close/>
                <a:moveTo>
                  <a:pt x="485489" y="340328"/>
                </a:moveTo>
                <a:cubicBezTo>
                  <a:pt x="490537" y="328136"/>
                  <a:pt x="484727" y="314230"/>
                  <a:pt x="472630" y="309182"/>
                </a:cubicBezTo>
                <a:cubicBezTo>
                  <a:pt x="460438" y="304133"/>
                  <a:pt x="446532" y="309944"/>
                  <a:pt x="441484" y="322040"/>
                </a:cubicBezTo>
                <a:cubicBezTo>
                  <a:pt x="440246" y="325088"/>
                  <a:pt x="439674" y="328136"/>
                  <a:pt x="439674" y="331184"/>
                </a:cubicBezTo>
                <a:cubicBezTo>
                  <a:pt x="439674" y="340519"/>
                  <a:pt x="445199" y="349377"/>
                  <a:pt x="454342" y="353187"/>
                </a:cubicBezTo>
                <a:cubicBezTo>
                  <a:pt x="466535" y="358235"/>
                  <a:pt x="480441" y="352425"/>
                  <a:pt x="485489" y="340328"/>
                </a:cubicBezTo>
                <a:close/>
                <a:moveTo>
                  <a:pt x="411480" y="366808"/>
                </a:moveTo>
                <a:cubicBezTo>
                  <a:pt x="406908" y="371475"/>
                  <a:pt x="404527" y="377571"/>
                  <a:pt x="404527" y="383667"/>
                </a:cubicBezTo>
                <a:cubicBezTo>
                  <a:pt x="404527" y="389763"/>
                  <a:pt x="406908" y="395859"/>
                  <a:pt x="411480" y="400526"/>
                </a:cubicBezTo>
                <a:cubicBezTo>
                  <a:pt x="420814" y="409766"/>
                  <a:pt x="435864" y="409766"/>
                  <a:pt x="445199" y="400526"/>
                </a:cubicBezTo>
                <a:cubicBezTo>
                  <a:pt x="454533" y="391192"/>
                  <a:pt x="454533" y="376142"/>
                  <a:pt x="445199" y="366808"/>
                </a:cubicBezTo>
                <a:cubicBezTo>
                  <a:pt x="435864" y="357569"/>
                  <a:pt x="420814" y="357569"/>
                  <a:pt x="411480" y="366808"/>
                </a:cubicBezTo>
                <a:close/>
                <a:moveTo>
                  <a:pt x="499586" y="269272"/>
                </a:moveTo>
                <a:cubicBezTo>
                  <a:pt x="499586" y="256127"/>
                  <a:pt x="488918" y="245459"/>
                  <a:pt x="475774" y="245459"/>
                </a:cubicBezTo>
                <a:cubicBezTo>
                  <a:pt x="462629" y="245459"/>
                  <a:pt x="451961" y="256127"/>
                  <a:pt x="451961" y="269272"/>
                </a:cubicBezTo>
                <a:cubicBezTo>
                  <a:pt x="451961" y="282416"/>
                  <a:pt x="462629" y="293084"/>
                  <a:pt x="475774" y="293084"/>
                </a:cubicBezTo>
                <a:cubicBezTo>
                  <a:pt x="488918" y="293084"/>
                  <a:pt x="499586" y="282416"/>
                  <a:pt x="499586" y="269272"/>
                </a:cubicBezTo>
                <a:close/>
                <a:moveTo>
                  <a:pt x="366712" y="396812"/>
                </a:moveTo>
                <a:cubicBezTo>
                  <a:pt x="357569" y="400622"/>
                  <a:pt x="352044" y="409480"/>
                  <a:pt x="352044" y="418814"/>
                </a:cubicBezTo>
                <a:cubicBezTo>
                  <a:pt x="352044" y="421862"/>
                  <a:pt x="352615" y="424910"/>
                  <a:pt x="353854" y="427958"/>
                </a:cubicBezTo>
                <a:cubicBezTo>
                  <a:pt x="358902" y="440055"/>
                  <a:pt x="372808" y="445865"/>
                  <a:pt x="385001" y="440817"/>
                </a:cubicBezTo>
                <a:cubicBezTo>
                  <a:pt x="397097" y="435769"/>
                  <a:pt x="402908" y="421862"/>
                  <a:pt x="397859" y="409670"/>
                </a:cubicBezTo>
                <a:cubicBezTo>
                  <a:pt x="392811" y="397574"/>
                  <a:pt x="378905" y="391763"/>
                  <a:pt x="366712" y="396812"/>
                </a:cubicBezTo>
                <a:close/>
                <a:moveTo>
                  <a:pt x="222980" y="288227"/>
                </a:moveTo>
                <a:lnTo>
                  <a:pt x="7144" y="288227"/>
                </a:lnTo>
                <a:lnTo>
                  <a:pt x="7144" y="250127"/>
                </a:lnTo>
                <a:lnTo>
                  <a:pt x="222980" y="250127"/>
                </a:lnTo>
                <a:cubicBezTo>
                  <a:pt x="231838" y="208026"/>
                  <a:pt x="269176" y="176308"/>
                  <a:pt x="313849" y="176308"/>
                </a:cubicBezTo>
                <a:cubicBezTo>
                  <a:pt x="365093" y="176308"/>
                  <a:pt x="406717" y="217932"/>
                  <a:pt x="406717" y="269177"/>
                </a:cubicBezTo>
                <a:cubicBezTo>
                  <a:pt x="406717" y="320421"/>
                  <a:pt x="365093" y="362045"/>
                  <a:pt x="313849" y="362045"/>
                </a:cubicBezTo>
                <a:cubicBezTo>
                  <a:pt x="269176" y="362045"/>
                  <a:pt x="231743" y="330327"/>
                  <a:pt x="222980" y="288227"/>
                </a:cubicBezTo>
                <a:close/>
                <a:moveTo>
                  <a:pt x="254317" y="269177"/>
                </a:moveTo>
                <a:cubicBezTo>
                  <a:pt x="254317" y="302038"/>
                  <a:pt x="280987" y="328708"/>
                  <a:pt x="313849" y="328708"/>
                </a:cubicBezTo>
                <a:cubicBezTo>
                  <a:pt x="346710" y="328708"/>
                  <a:pt x="373380" y="302038"/>
                  <a:pt x="373380" y="269177"/>
                </a:cubicBezTo>
                <a:cubicBezTo>
                  <a:pt x="373380" y="236315"/>
                  <a:pt x="346710" y="209645"/>
                  <a:pt x="313849" y="209645"/>
                </a:cubicBezTo>
                <a:cubicBezTo>
                  <a:pt x="280987" y="209645"/>
                  <a:pt x="254317" y="236315"/>
                  <a:pt x="254317" y="269177"/>
                </a:cubicBezTo>
                <a:close/>
                <a:moveTo>
                  <a:pt x="311943" y="80582"/>
                </a:moveTo>
                <a:lnTo>
                  <a:pt x="311943" y="128207"/>
                </a:lnTo>
                <a:cubicBezTo>
                  <a:pt x="362998" y="128207"/>
                  <a:pt x="410051" y="155924"/>
                  <a:pt x="434912" y="200597"/>
                </a:cubicBezTo>
                <a:lnTo>
                  <a:pt x="476536" y="177451"/>
                </a:lnTo>
                <a:cubicBezTo>
                  <a:pt x="443294" y="117729"/>
                  <a:pt x="380238" y="80582"/>
                  <a:pt x="311943" y="80582"/>
                </a:cubicBezTo>
                <a:close/>
                <a:moveTo>
                  <a:pt x="186404" y="331946"/>
                </a:moveTo>
                <a:lnTo>
                  <a:pt x="143923" y="353378"/>
                </a:lnTo>
                <a:cubicBezTo>
                  <a:pt x="176117" y="417195"/>
                  <a:pt x="240506" y="456819"/>
                  <a:pt x="311943" y="456819"/>
                </a:cubicBezTo>
                <a:lnTo>
                  <a:pt x="311943" y="409194"/>
                </a:lnTo>
                <a:cubicBezTo>
                  <a:pt x="258604" y="409194"/>
                  <a:pt x="210503" y="379571"/>
                  <a:pt x="186404" y="33194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a:ea typeface="+mn-ea"/>
              <a:cs typeface="+mn-cs"/>
            </a:endParaRPr>
          </a:p>
        </p:txBody>
      </p:sp>
      <p:sp>
        <p:nvSpPr>
          <p:cNvPr id="206" name="Rectangle 205">
            <a:extLst>
              <a:ext uri="{FF2B5EF4-FFF2-40B4-BE49-F238E27FC236}">
                <a16:creationId xmlns:a16="http://schemas.microsoft.com/office/drawing/2014/main" id="{C23AE417-06C2-4E57-8F58-EBFDD4B8E6F3}"/>
              </a:ext>
            </a:extLst>
          </p:cNvPr>
          <p:cNvSpPr/>
          <p:nvPr/>
        </p:nvSpPr>
        <p:spPr>
          <a:xfrm>
            <a:off x="2894974" y="282543"/>
            <a:ext cx="1040885" cy="1760429"/>
          </a:xfrm>
          <a:prstGeom prst="rect">
            <a:avLst/>
          </a:prstGeom>
          <a:solidFill>
            <a:srgbClr val="65BD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 rtl="0" eaLnBrk="1" fontAlgn="auto" latinLnBrk="0" hangingPunct="1">
              <a:lnSpc>
                <a:spcPct val="100000"/>
              </a:lnSpc>
              <a:spcBef>
                <a:spcPts val="0"/>
              </a:spcBef>
              <a:spcAft>
                <a:spcPts val="0"/>
              </a:spcAft>
              <a:buClrTx/>
              <a:buSzTx/>
              <a:buFontTx/>
              <a:buNone/>
              <a:tabLst>
                <a:tab pos="9144" algn="l"/>
              </a:tabLst>
              <a:defRPr/>
            </a:pPr>
            <a:r>
              <a:rPr kumimoji="0" lang="en-US" sz="800" b="1" i="0" u="none" strike="noStrike" kern="1200" cap="none" spc="0" normalizeH="0" baseline="0" noProof="0" dirty="0">
                <a:ln>
                  <a:noFill/>
                </a:ln>
                <a:solidFill>
                  <a:prstClr val="black"/>
                </a:solidFill>
                <a:effectLst/>
                <a:uLnTx/>
                <a:uFillTx/>
                <a:latin typeface="Arial"/>
                <a:ea typeface="+mn-ea"/>
                <a:cs typeface="+mn-cs"/>
              </a:rPr>
              <a:t>Predictive Sentiment Monitoring</a:t>
            </a:r>
            <a:endParaRPr kumimoji="0" lang="en-US" sz="900" b="1" i="0" u="none" strike="noStrike" kern="1200" cap="none" spc="0" normalizeH="0" baseline="0" noProof="0" dirty="0">
              <a:ln>
                <a:noFill/>
              </a:ln>
              <a:solidFill>
                <a:prstClr val="black"/>
              </a:solidFill>
              <a:effectLst/>
              <a:uLnTx/>
              <a:uFillTx/>
              <a:latin typeface="Arial"/>
              <a:ea typeface="+mn-ea"/>
              <a:cs typeface="+mn-cs"/>
            </a:endParaRPr>
          </a:p>
        </p:txBody>
      </p:sp>
      <p:pic>
        <p:nvPicPr>
          <p:cNvPr id="209" name="Graphic 208" descr="Statistics">
            <a:extLst>
              <a:ext uri="{FF2B5EF4-FFF2-40B4-BE49-F238E27FC236}">
                <a16:creationId xmlns:a16="http://schemas.microsoft.com/office/drawing/2014/main" id="{CEF51F02-56D5-4621-BB58-10DF352C13AA}"/>
              </a:ext>
            </a:extLst>
          </p:cNvPr>
          <p:cNvPicPr>
            <a:picLocks noChangeAspect="1"/>
          </p:cNvPicPr>
          <p:nvPr/>
        </p:nvPicPr>
        <p:blipFill>
          <a:blip r:embed="rId71">
            <a:extLst>
              <a:ext uri="{28A0092B-C50C-407E-A947-70E740481C1C}">
                <a14:useLocalDpi xmlns:a14="http://schemas.microsoft.com/office/drawing/2010/main" val="0"/>
              </a:ext>
              <a:ext uri="{96DAC541-7B7A-43D3-8B79-37D633B846F1}">
                <asvg:svgBlip xmlns:asvg="http://schemas.microsoft.com/office/drawing/2016/SVG/main" r:embed="rId72"/>
              </a:ext>
            </a:extLst>
          </a:blip>
          <a:stretch>
            <a:fillRect/>
          </a:stretch>
        </p:blipFill>
        <p:spPr>
          <a:xfrm>
            <a:off x="5136969" y="188800"/>
            <a:ext cx="248764" cy="239987"/>
          </a:xfrm>
          <a:prstGeom prst="rect">
            <a:avLst/>
          </a:prstGeom>
        </p:spPr>
      </p:pic>
      <p:sp>
        <p:nvSpPr>
          <p:cNvPr id="210" name="Freeform: Shape 718">
            <a:extLst>
              <a:ext uri="{FF2B5EF4-FFF2-40B4-BE49-F238E27FC236}">
                <a16:creationId xmlns:a16="http://schemas.microsoft.com/office/drawing/2014/main" id="{B2E8DB47-C1EA-4E65-A23F-53212207B3C9}"/>
              </a:ext>
            </a:extLst>
          </p:cNvPr>
          <p:cNvSpPr/>
          <p:nvPr/>
        </p:nvSpPr>
        <p:spPr>
          <a:xfrm>
            <a:off x="4367087" y="4203393"/>
            <a:ext cx="288119" cy="249602"/>
          </a:xfrm>
          <a:custGeom>
            <a:avLst/>
            <a:gdLst>
              <a:gd name="connsiteX0" fmla="*/ 125444 w 581025"/>
              <a:gd name="connsiteY0" fmla="*/ 164116 h 533400"/>
              <a:gd name="connsiteX1" fmla="*/ 86678 w 581025"/>
              <a:gd name="connsiteY1" fmla="*/ 136398 h 533400"/>
              <a:gd name="connsiteX2" fmla="*/ 100489 w 581025"/>
              <a:gd name="connsiteY2" fmla="*/ 117062 h 533400"/>
              <a:gd name="connsiteX3" fmla="*/ 313753 w 581025"/>
              <a:gd name="connsiteY3" fmla="*/ 7144 h 533400"/>
              <a:gd name="connsiteX4" fmla="*/ 391668 w 581025"/>
              <a:gd name="connsiteY4" fmla="*/ 18955 h 533400"/>
              <a:gd name="connsiteX5" fmla="*/ 414433 w 581025"/>
              <a:gd name="connsiteY5" fmla="*/ 26003 h 533400"/>
              <a:gd name="connsiteX6" fmla="*/ 400240 w 581025"/>
              <a:gd name="connsiteY6" fmla="*/ 71438 h 533400"/>
              <a:gd name="connsiteX7" fmla="*/ 377476 w 581025"/>
              <a:gd name="connsiteY7" fmla="*/ 64389 h 533400"/>
              <a:gd name="connsiteX8" fmla="*/ 313753 w 581025"/>
              <a:gd name="connsiteY8" fmla="*/ 54769 h 533400"/>
              <a:gd name="connsiteX9" fmla="*/ 139255 w 581025"/>
              <a:gd name="connsiteY9" fmla="*/ 144685 h 533400"/>
              <a:gd name="connsiteX10" fmla="*/ 125444 w 581025"/>
              <a:gd name="connsiteY10" fmla="*/ 164116 h 533400"/>
              <a:gd name="connsiteX11" fmla="*/ 437864 w 581025"/>
              <a:gd name="connsiteY11" fmla="*/ 94298 h 533400"/>
              <a:gd name="connsiteX12" fmla="*/ 471011 w 581025"/>
              <a:gd name="connsiteY12" fmla="*/ 88773 h 533400"/>
              <a:gd name="connsiteX13" fmla="*/ 465392 w 581025"/>
              <a:gd name="connsiteY13" fmla="*/ 55531 h 533400"/>
              <a:gd name="connsiteX14" fmla="*/ 432244 w 581025"/>
              <a:gd name="connsiteY14" fmla="*/ 61151 h 533400"/>
              <a:gd name="connsiteX15" fmla="*/ 427768 w 581025"/>
              <a:gd name="connsiteY15" fmla="*/ 74867 h 533400"/>
              <a:gd name="connsiteX16" fmla="*/ 437864 w 581025"/>
              <a:gd name="connsiteY16" fmla="*/ 94298 h 533400"/>
              <a:gd name="connsiteX17" fmla="*/ 519112 w 581025"/>
              <a:gd name="connsiteY17" fmla="*/ 146209 h 533400"/>
              <a:gd name="connsiteX18" fmla="*/ 524065 w 581025"/>
              <a:gd name="connsiteY18" fmla="*/ 112871 h 533400"/>
              <a:gd name="connsiteX19" fmla="*/ 490728 w 581025"/>
              <a:gd name="connsiteY19" fmla="*/ 107918 h 533400"/>
              <a:gd name="connsiteX20" fmla="*/ 481108 w 581025"/>
              <a:gd name="connsiteY20" fmla="*/ 127064 h 533400"/>
              <a:gd name="connsiteX21" fmla="*/ 485870 w 581025"/>
              <a:gd name="connsiteY21" fmla="*/ 141256 h 533400"/>
              <a:gd name="connsiteX22" fmla="*/ 519112 w 581025"/>
              <a:gd name="connsiteY22" fmla="*/ 146209 h 533400"/>
              <a:gd name="connsiteX23" fmla="*/ 551688 w 581025"/>
              <a:gd name="connsiteY23" fmla="*/ 242888 h 533400"/>
              <a:gd name="connsiteX24" fmla="*/ 528161 w 581025"/>
              <a:gd name="connsiteY24" fmla="*/ 266700 h 533400"/>
              <a:gd name="connsiteX25" fmla="*/ 528161 w 581025"/>
              <a:gd name="connsiteY25" fmla="*/ 266891 h 533400"/>
              <a:gd name="connsiteX26" fmla="*/ 552164 w 581025"/>
              <a:gd name="connsiteY26" fmla="*/ 290417 h 533400"/>
              <a:gd name="connsiteX27" fmla="*/ 575786 w 581025"/>
              <a:gd name="connsiteY27" fmla="*/ 266414 h 533400"/>
              <a:gd name="connsiteX28" fmla="*/ 551688 w 581025"/>
              <a:gd name="connsiteY28" fmla="*/ 242888 h 533400"/>
              <a:gd name="connsiteX29" fmla="*/ 548259 w 581025"/>
              <a:gd name="connsiteY29" fmla="*/ 317754 h 533400"/>
              <a:gd name="connsiteX30" fmla="*/ 518351 w 581025"/>
              <a:gd name="connsiteY30" fmla="*/ 333375 h 533400"/>
              <a:gd name="connsiteX31" fmla="*/ 517302 w 581025"/>
              <a:gd name="connsiteY31" fmla="*/ 340424 h 533400"/>
              <a:gd name="connsiteX32" fmla="*/ 533971 w 581025"/>
              <a:gd name="connsiteY32" fmla="*/ 363188 h 533400"/>
              <a:gd name="connsiteX33" fmla="*/ 563880 w 581025"/>
              <a:gd name="connsiteY33" fmla="*/ 347567 h 533400"/>
              <a:gd name="connsiteX34" fmla="*/ 548259 w 581025"/>
              <a:gd name="connsiteY34" fmla="*/ 317754 h 533400"/>
              <a:gd name="connsiteX35" fmla="*/ 515779 w 581025"/>
              <a:gd name="connsiteY35" fmla="*/ 193072 h 533400"/>
              <a:gd name="connsiteX36" fmla="*/ 517017 w 581025"/>
              <a:gd name="connsiteY36" fmla="*/ 200692 h 533400"/>
              <a:gd name="connsiteX37" fmla="*/ 547211 w 581025"/>
              <a:gd name="connsiteY37" fmla="*/ 215646 h 533400"/>
              <a:gd name="connsiteX38" fmla="*/ 562165 w 581025"/>
              <a:gd name="connsiteY38" fmla="*/ 185547 h 533400"/>
              <a:gd name="connsiteX39" fmla="*/ 531971 w 581025"/>
              <a:gd name="connsiteY39" fmla="*/ 170498 h 533400"/>
              <a:gd name="connsiteX40" fmla="*/ 515779 w 581025"/>
              <a:gd name="connsiteY40" fmla="*/ 193072 h 533400"/>
              <a:gd name="connsiteX41" fmla="*/ 313849 w 581025"/>
              <a:gd name="connsiteY41" fmla="*/ 483489 h 533400"/>
              <a:gd name="connsiteX42" fmla="*/ 313849 w 581025"/>
              <a:gd name="connsiteY42" fmla="*/ 531114 h 533400"/>
              <a:gd name="connsiteX43" fmla="*/ 527304 w 581025"/>
              <a:gd name="connsiteY43" fmla="*/ 421005 h 533400"/>
              <a:gd name="connsiteX44" fmla="*/ 488537 w 581025"/>
              <a:gd name="connsiteY44" fmla="*/ 393383 h 533400"/>
              <a:gd name="connsiteX45" fmla="*/ 313849 w 581025"/>
              <a:gd name="connsiteY45" fmla="*/ 483489 h 533400"/>
              <a:gd name="connsiteX46" fmla="*/ 187833 w 581025"/>
              <a:gd name="connsiteY46" fmla="*/ 442532 h 533400"/>
              <a:gd name="connsiteX47" fmla="*/ 154591 w 581025"/>
              <a:gd name="connsiteY47" fmla="*/ 447770 h 533400"/>
              <a:gd name="connsiteX48" fmla="*/ 150019 w 581025"/>
              <a:gd name="connsiteY48" fmla="*/ 461772 h 533400"/>
              <a:gd name="connsiteX49" fmla="*/ 159829 w 581025"/>
              <a:gd name="connsiteY49" fmla="*/ 481013 h 533400"/>
              <a:gd name="connsiteX50" fmla="*/ 193072 w 581025"/>
              <a:gd name="connsiteY50" fmla="*/ 475869 h 533400"/>
              <a:gd name="connsiteX51" fmla="*/ 187833 w 581025"/>
              <a:gd name="connsiteY51" fmla="*/ 442532 h 533400"/>
              <a:gd name="connsiteX52" fmla="*/ 140398 w 581025"/>
              <a:gd name="connsiteY52" fmla="*/ 395097 h 533400"/>
              <a:gd name="connsiteX53" fmla="*/ 107156 w 581025"/>
              <a:gd name="connsiteY53" fmla="*/ 389858 h 533400"/>
              <a:gd name="connsiteX54" fmla="*/ 97346 w 581025"/>
              <a:gd name="connsiteY54" fmla="*/ 409099 h 533400"/>
              <a:gd name="connsiteX55" fmla="*/ 101917 w 581025"/>
              <a:gd name="connsiteY55" fmla="*/ 423100 h 533400"/>
              <a:gd name="connsiteX56" fmla="*/ 135160 w 581025"/>
              <a:gd name="connsiteY56" fmla="*/ 428435 h 533400"/>
              <a:gd name="connsiteX57" fmla="*/ 140398 w 581025"/>
              <a:gd name="connsiteY57" fmla="*/ 395097 h 533400"/>
              <a:gd name="connsiteX58" fmla="*/ 140398 w 581025"/>
              <a:gd name="connsiteY58" fmla="*/ 395097 h 533400"/>
              <a:gd name="connsiteX59" fmla="*/ 247555 w 581025"/>
              <a:gd name="connsiteY59" fmla="*/ 473012 h 533400"/>
              <a:gd name="connsiteX60" fmla="*/ 217456 w 581025"/>
              <a:gd name="connsiteY60" fmla="*/ 488347 h 533400"/>
              <a:gd name="connsiteX61" fmla="*/ 216313 w 581025"/>
              <a:gd name="connsiteY61" fmla="*/ 495681 h 533400"/>
              <a:gd name="connsiteX62" fmla="*/ 232791 w 581025"/>
              <a:gd name="connsiteY62" fmla="*/ 518350 h 533400"/>
              <a:gd name="connsiteX63" fmla="*/ 262795 w 581025"/>
              <a:gd name="connsiteY63" fmla="*/ 503015 h 533400"/>
              <a:gd name="connsiteX64" fmla="*/ 247555 w 581025"/>
              <a:gd name="connsiteY64" fmla="*/ 473012 h 533400"/>
              <a:gd name="connsiteX65" fmla="*/ 182499 w 581025"/>
              <a:gd name="connsiteY65" fmla="*/ 137827 h 533400"/>
              <a:gd name="connsiteX66" fmla="*/ 175546 w 581025"/>
              <a:gd name="connsiteY66" fmla="*/ 154686 h 533400"/>
              <a:gd name="connsiteX67" fmla="*/ 182499 w 581025"/>
              <a:gd name="connsiteY67" fmla="*/ 171545 h 533400"/>
              <a:gd name="connsiteX68" fmla="*/ 216217 w 581025"/>
              <a:gd name="connsiteY68" fmla="*/ 171545 h 533400"/>
              <a:gd name="connsiteX69" fmla="*/ 216217 w 581025"/>
              <a:gd name="connsiteY69" fmla="*/ 137827 h 533400"/>
              <a:gd name="connsiteX70" fmla="*/ 182499 w 581025"/>
              <a:gd name="connsiteY70" fmla="*/ 137827 h 533400"/>
              <a:gd name="connsiteX71" fmla="*/ 242697 w 581025"/>
              <a:gd name="connsiteY71" fmla="*/ 97536 h 533400"/>
              <a:gd name="connsiteX72" fmla="*/ 228028 w 581025"/>
              <a:gd name="connsiteY72" fmla="*/ 119539 h 533400"/>
              <a:gd name="connsiteX73" fmla="*/ 229838 w 581025"/>
              <a:gd name="connsiteY73" fmla="*/ 128683 h 533400"/>
              <a:gd name="connsiteX74" fmla="*/ 260985 w 581025"/>
              <a:gd name="connsiteY74" fmla="*/ 141542 h 533400"/>
              <a:gd name="connsiteX75" fmla="*/ 273843 w 581025"/>
              <a:gd name="connsiteY75" fmla="*/ 110395 h 533400"/>
              <a:gd name="connsiteX76" fmla="*/ 242697 w 581025"/>
              <a:gd name="connsiteY76" fmla="*/ 97536 h 533400"/>
              <a:gd name="connsiteX77" fmla="*/ 485489 w 581025"/>
              <a:gd name="connsiteY77" fmla="*/ 340328 h 533400"/>
              <a:gd name="connsiteX78" fmla="*/ 472630 w 581025"/>
              <a:gd name="connsiteY78" fmla="*/ 309182 h 533400"/>
              <a:gd name="connsiteX79" fmla="*/ 441484 w 581025"/>
              <a:gd name="connsiteY79" fmla="*/ 322040 h 533400"/>
              <a:gd name="connsiteX80" fmla="*/ 439674 w 581025"/>
              <a:gd name="connsiteY80" fmla="*/ 331184 h 533400"/>
              <a:gd name="connsiteX81" fmla="*/ 454342 w 581025"/>
              <a:gd name="connsiteY81" fmla="*/ 353187 h 533400"/>
              <a:gd name="connsiteX82" fmla="*/ 485489 w 581025"/>
              <a:gd name="connsiteY82" fmla="*/ 340328 h 533400"/>
              <a:gd name="connsiteX83" fmla="*/ 411480 w 581025"/>
              <a:gd name="connsiteY83" fmla="*/ 366808 h 533400"/>
              <a:gd name="connsiteX84" fmla="*/ 404527 w 581025"/>
              <a:gd name="connsiteY84" fmla="*/ 383667 h 533400"/>
              <a:gd name="connsiteX85" fmla="*/ 411480 w 581025"/>
              <a:gd name="connsiteY85" fmla="*/ 400526 h 533400"/>
              <a:gd name="connsiteX86" fmla="*/ 445199 w 581025"/>
              <a:gd name="connsiteY86" fmla="*/ 400526 h 533400"/>
              <a:gd name="connsiteX87" fmla="*/ 445199 w 581025"/>
              <a:gd name="connsiteY87" fmla="*/ 366808 h 533400"/>
              <a:gd name="connsiteX88" fmla="*/ 411480 w 581025"/>
              <a:gd name="connsiteY88" fmla="*/ 366808 h 533400"/>
              <a:gd name="connsiteX89" fmla="*/ 499586 w 581025"/>
              <a:gd name="connsiteY89" fmla="*/ 269272 h 533400"/>
              <a:gd name="connsiteX90" fmla="*/ 475774 w 581025"/>
              <a:gd name="connsiteY90" fmla="*/ 245459 h 533400"/>
              <a:gd name="connsiteX91" fmla="*/ 451961 w 581025"/>
              <a:gd name="connsiteY91" fmla="*/ 269272 h 533400"/>
              <a:gd name="connsiteX92" fmla="*/ 475774 w 581025"/>
              <a:gd name="connsiteY92" fmla="*/ 293084 h 533400"/>
              <a:gd name="connsiteX93" fmla="*/ 499586 w 581025"/>
              <a:gd name="connsiteY93" fmla="*/ 269272 h 533400"/>
              <a:gd name="connsiteX94" fmla="*/ 366712 w 581025"/>
              <a:gd name="connsiteY94" fmla="*/ 396812 h 533400"/>
              <a:gd name="connsiteX95" fmla="*/ 352044 w 581025"/>
              <a:gd name="connsiteY95" fmla="*/ 418814 h 533400"/>
              <a:gd name="connsiteX96" fmla="*/ 353854 w 581025"/>
              <a:gd name="connsiteY96" fmla="*/ 427958 h 533400"/>
              <a:gd name="connsiteX97" fmla="*/ 385001 w 581025"/>
              <a:gd name="connsiteY97" fmla="*/ 440817 h 533400"/>
              <a:gd name="connsiteX98" fmla="*/ 397859 w 581025"/>
              <a:gd name="connsiteY98" fmla="*/ 409670 h 533400"/>
              <a:gd name="connsiteX99" fmla="*/ 366712 w 581025"/>
              <a:gd name="connsiteY99" fmla="*/ 396812 h 533400"/>
              <a:gd name="connsiteX100" fmla="*/ 222980 w 581025"/>
              <a:gd name="connsiteY100" fmla="*/ 288227 h 533400"/>
              <a:gd name="connsiteX101" fmla="*/ 7144 w 581025"/>
              <a:gd name="connsiteY101" fmla="*/ 288227 h 533400"/>
              <a:gd name="connsiteX102" fmla="*/ 7144 w 581025"/>
              <a:gd name="connsiteY102" fmla="*/ 250127 h 533400"/>
              <a:gd name="connsiteX103" fmla="*/ 222980 w 581025"/>
              <a:gd name="connsiteY103" fmla="*/ 250127 h 533400"/>
              <a:gd name="connsiteX104" fmla="*/ 313849 w 581025"/>
              <a:gd name="connsiteY104" fmla="*/ 176308 h 533400"/>
              <a:gd name="connsiteX105" fmla="*/ 406717 w 581025"/>
              <a:gd name="connsiteY105" fmla="*/ 269177 h 533400"/>
              <a:gd name="connsiteX106" fmla="*/ 313849 w 581025"/>
              <a:gd name="connsiteY106" fmla="*/ 362045 h 533400"/>
              <a:gd name="connsiteX107" fmla="*/ 222980 w 581025"/>
              <a:gd name="connsiteY107" fmla="*/ 288227 h 533400"/>
              <a:gd name="connsiteX108" fmla="*/ 254317 w 581025"/>
              <a:gd name="connsiteY108" fmla="*/ 269177 h 533400"/>
              <a:gd name="connsiteX109" fmla="*/ 313849 w 581025"/>
              <a:gd name="connsiteY109" fmla="*/ 328708 h 533400"/>
              <a:gd name="connsiteX110" fmla="*/ 373380 w 581025"/>
              <a:gd name="connsiteY110" fmla="*/ 269177 h 533400"/>
              <a:gd name="connsiteX111" fmla="*/ 313849 w 581025"/>
              <a:gd name="connsiteY111" fmla="*/ 209645 h 533400"/>
              <a:gd name="connsiteX112" fmla="*/ 254317 w 581025"/>
              <a:gd name="connsiteY112" fmla="*/ 269177 h 533400"/>
              <a:gd name="connsiteX113" fmla="*/ 311943 w 581025"/>
              <a:gd name="connsiteY113" fmla="*/ 80582 h 533400"/>
              <a:gd name="connsiteX114" fmla="*/ 311943 w 581025"/>
              <a:gd name="connsiteY114" fmla="*/ 128207 h 533400"/>
              <a:gd name="connsiteX115" fmla="*/ 434912 w 581025"/>
              <a:gd name="connsiteY115" fmla="*/ 200597 h 533400"/>
              <a:gd name="connsiteX116" fmla="*/ 476536 w 581025"/>
              <a:gd name="connsiteY116" fmla="*/ 177451 h 533400"/>
              <a:gd name="connsiteX117" fmla="*/ 311943 w 581025"/>
              <a:gd name="connsiteY117" fmla="*/ 80582 h 533400"/>
              <a:gd name="connsiteX118" fmla="*/ 186404 w 581025"/>
              <a:gd name="connsiteY118" fmla="*/ 331946 h 533400"/>
              <a:gd name="connsiteX119" fmla="*/ 143923 w 581025"/>
              <a:gd name="connsiteY119" fmla="*/ 353378 h 533400"/>
              <a:gd name="connsiteX120" fmla="*/ 311943 w 581025"/>
              <a:gd name="connsiteY120" fmla="*/ 456819 h 533400"/>
              <a:gd name="connsiteX121" fmla="*/ 311943 w 581025"/>
              <a:gd name="connsiteY121" fmla="*/ 409194 h 533400"/>
              <a:gd name="connsiteX122" fmla="*/ 186404 w 581025"/>
              <a:gd name="connsiteY122" fmla="*/ 3319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81025" h="533400">
                <a:moveTo>
                  <a:pt x="125444" y="164116"/>
                </a:moveTo>
                <a:lnTo>
                  <a:pt x="86678" y="136398"/>
                </a:lnTo>
                <a:lnTo>
                  <a:pt x="100489" y="117062"/>
                </a:lnTo>
                <a:cubicBezTo>
                  <a:pt x="149638" y="48292"/>
                  <a:pt x="229362" y="7144"/>
                  <a:pt x="313753" y="7144"/>
                </a:cubicBezTo>
                <a:cubicBezTo>
                  <a:pt x="340328" y="7144"/>
                  <a:pt x="366522" y="11144"/>
                  <a:pt x="391668" y="18955"/>
                </a:cubicBezTo>
                <a:lnTo>
                  <a:pt x="414433" y="26003"/>
                </a:lnTo>
                <a:lnTo>
                  <a:pt x="400240" y="71438"/>
                </a:lnTo>
                <a:lnTo>
                  <a:pt x="377476" y="64389"/>
                </a:lnTo>
                <a:cubicBezTo>
                  <a:pt x="356902" y="58007"/>
                  <a:pt x="335471" y="54769"/>
                  <a:pt x="313753" y="54769"/>
                </a:cubicBezTo>
                <a:cubicBezTo>
                  <a:pt x="244697" y="54769"/>
                  <a:pt x="179451" y="88392"/>
                  <a:pt x="139255" y="144685"/>
                </a:cubicBezTo>
                <a:lnTo>
                  <a:pt x="125444" y="164116"/>
                </a:lnTo>
                <a:close/>
                <a:moveTo>
                  <a:pt x="437864" y="94298"/>
                </a:moveTo>
                <a:cubicBezTo>
                  <a:pt x="448532" y="101918"/>
                  <a:pt x="463391" y="99441"/>
                  <a:pt x="471011" y="88773"/>
                </a:cubicBezTo>
                <a:cubicBezTo>
                  <a:pt x="478631" y="78010"/>
                  <a:pt x="476155" y="63151"/>
                  <a:pt x="465392" y="55531"/>
                </a:cubicBezTo>
                <a:cubicBezTo>
                  <a:pt x="454724" y="47911"/>
                  <a:pt x="439769" y="50387"/>
                  <a:pt x="432244" y="61151"/>
                </a:cubicBezTo>
                <a:cubicBezTo>
                  <a:pt x="429196" y="65342"/>
                  <a:pt x="427768" y="70104"/>
                  <a:pt x="427768" y="74867"/>
                </a:cubicBezTo>
                <a:cubicBezTo>
                  <a:pt x="427768" y="82391"/>
                  <a:pt x="431292" y="89726"/>
                  <a:pt x="437864" y="94298"/>
                </a:cubicBezTo>
                <a:close/>
                <a:moveTo>
                  <a:pt x="519112" y="146209"/>
                </a:moveTo>
                <a:cubicBezTo>
                  <a:pt x="529685" y="138303"/>
                  <a:pt x="531876" y="123349"/>
                  <a:pt x="524065" y="112871"/>
                </a:cubicBezTo>
                <a:cubicBezTo>
                  <a:pt x="516159" y="102299"/>
                  <a:pt x="501301" y="100108"/>
                  <a:pt x="490728" y="107918"/>
                </a:cubicBezTo>
                <a:cubicBezTo>
                  <a:pt x="484442" y="112681"/>
                  <a:pt x="481108" y="119825"/>
                  <a:pt x="481108" y="127064"/>
                </a:cubicBezTo>
                <a:cubicBezTo>
                  <a:pt x="481108" y="132017"/>
                  <a:pt x="482632" y="136970"/>
                  <a:pt x="485870" y="141256"/>
                </a:cubicBezTo>
                <a:cubicBezTo>
                  <a:pt x="493681" y="151829"/>
                  <a:pt x="508635" y="154019"/>
                  <a:pt x="519112" y="146209"/>
                </a:cubicBezTo>
                <a:close/>
                <a:moveTo>
                  <a:pt x="551688" y="242888"/>
                </a:moveTo>
                <a:cubicBezTo>
                  <a:pt x="538639" y="242983"/>
                  <a:pt x="528161" y="253651"/>
                  <a:pt x="528161" y="266700"/>
                </a:cubicBezTo>
                <a:cubicBezTo>
                  <a:pt x="528161" y="266795"/>
                  <a:pt x="528161" y="266795"/>
                  <a:pt x="528161" y="266891"/>
                </a:cubicBezTo>
                <a:cubicBezTo>
                  <a:pt x="528256" y="280035"/>
                  <a:pt x="539020" y="290608"/>
                  <a:pt x="552164" y="290417"/>
                </a:cubicBezTo>
                <a:cubicBezTo>
                  <a:pt x="565404" y="290322"/>
                  <a:pt x="575881" y="279559"/>
                  <a:pt x="575786" y="266414"/>
                </a:cubicBezTo>
                <a:cubicBezTo>
                  <a:pt x="575595" y="253270"/>
                  <a:pt x="564833" y="242697"/>
                  <a:pt x="551688" y="242888"/>
                </a:cubicBezTo>
                <a:close/>
                <a:moveTo>
                  <a:pt x="548259" y="317754"/>
                </a:moveTo>
                <a:cubicBezTo>
                  <a:pt x="535686" y="313754"/>
                  <a:pt x="522351" y="320802"/>
                  <a:pt x="518351" y="333375"/>
                </a:cubicBezTo>
                <a:cubicBezTo>
                  <a:pt x="517684" y="335661"/>
                  <a:pt x="517302" y="338042"/>
                  <a:pt x="517302" y="340424"/>
                </a:cubicBezTo>
                <a:cubicBezTo>
                  <a:pt x="517302" y="350615"/>
                  <a:pt x="523780" y="359950"/>
                  <a:pt x="533971" y="363188"/>
                </a:cubicBezTo>
                <a:cubicBezTo>
                  <a:pt x="546544" y="367094"/>
                  <a:pt x="559880" y="360140"/>
                  <a:pt x="563880" y="347567"/>
                </a:cubicBezTo>
                <a:cubicBezTo>
                  <a:pt x="567785" y="334994"/>
                  <a:pt x="560832" y="321659"/>
                  <a:pt x="548259" y="317754"/>
                </a:cubicBezTo>
                <a:close/>
                <a:moveTo>
                  <a:pt x="515779" y="193072"/>
                </a:moveTo>
                <a:cubicBezTo>
                  <a:pt x="515779" y="195644"/>
                  <a:pt x="516159" y="198215"/>
                  <a:pt x="517017" y="200692"/>
                </a:cubicBezTo>
                <a:cubicBezTo>
                  <a:pt x="521208" y="213169"/>
                  <a:pt x="534733" y="219932"/>
                  <a:pt x="547211" y="215646"/>
                </a:cubicBezTo>
                <a:cubicBezTo>
                  <a:pt x="559593" y="211455"/>
                  <a:pt x="566356" y="197930"/>
                  <a:pt x="562165" y="185547"/>
                </a:cubicBezTo>
                <a:cubicBezTo>
                  <a:pt x="557974" y="173069"/>
                  <a:pt x="544449" y="166306"/>
                  <a:pt x="531971" y="170498"/>
                </a:cubicBezTo>
                <a:cubicBezTo>
                  <a:pt x="522065" y="173927"/>
                  <a:pt x="515779" y="183166"/>
                  <a:pt x="515779" y="193072"/>
                </a:cubicBezTo>
                <a:close/>
                <a:moveTo>
                  <a:pt x="313849" y="483489"/>
                </a:moveTo>
                <a:lnTo>
                  <a:pt x="313849" y="531114"/>
                </a:lnTo>
                <a:cubicBezTo>
                  <a:pt x="398431" y="531114"/>
                  <a:pt x="478155" y="489966"/>
                  <a:pt x="527304" y="421005"/>
                </a:cubicBezTo>
                <a:lnTo>
                  <a:pt x="488537" y="393383"/>
                </a:lnTo>
                <a:cubicBezTo>
                  <a:pt x="448342" y="449771"/>
                  <a:pt x="383000" y="483489"/>
                  <a:pt x="313849" y="483489"/>
                </a:cubicBezTo>
                <a:close/>
                <a:moveTo>
                  <a:pt x="187833" y="442532"/>
                </a:moveTo>
                <a:cubicBezTo>
                  <a:pt x="177260" y="434816"/>
                  <a:pt x="162306" y="437198"/>
                  <a:pt x="154591" y="447770"/>
                </a:cubicBezTo>
                <a:cubicBezTo>
                  <a:pt x="151543" y="452057"/>
                  <a:pt x="150019" y="456914"/>
                  <a:pt x="150019" y="461772"/>
                </a:cubicBezTo>
                <a:cubicBezTo>
                  <a:pt x="150019" y="469106"/>
                  <a:pt x="153448" y="476345"/>
                  <a:pt x="159829" y="481013"/>
                </a:cubicBezTo>
                <a:cubicBezTo>
                  <a:pt x="170497" y="488823"/>
                  <a:pt x="185356" y="486442"/>
                  <a:pt x="193072" y="475869"/>
                </a:cubicBezTo>
                <a:cubicBezTo>
                  <a:pt x="200882" y="465201"/>
                  <a:pt x="198501" y="450247"/>
                  <a:pt x="187833" y="442532"/>
                </a:cubicBezTo>
                <a:close/>
                <a:moveTo>
                  <a:pt x="140398" y="395097"/>
                </a:moveTo>
                <a:cubicBezTo>
                  <a:pt x="132683" y="384524"/>
                  <a:pt x="117824" y="382143"/>
                  <a:pt x="107156" y="389858"/>
                </a:cubicBezTo>
                <a:cubicBezTo>
                  <a:pt x="100774" y="394525"/>
                  <a:pt x="97346" y="401765"/>
                  <a:pt x="97346" y="409099"/>
                </a:cubicBezTo>
                <a:cubicBezTo>
                  <a:pt x="97346" y="414052"/>
                  <a:pt x="98870" y="418910"/>
                  <a:pt x="101917" y="423100"/>
                </a:cubicBezTo>
                <a:cubicBezTo>
                  <a:pt x="109633" y="433769"/>
                  <a:pt x="124587" y="436150"/>
                  <a:pt x="135160" y="428435"/>
                </a:cubicBezTo>
                <a:cubicBezTo>
                  <a:pt x="145828" y="420624"/>
                  <a:pt x="148209" y="405765"/>
                  <a:pt x="140398" y="395097"/>
                </a:cubicBezTo>
                <a:cubicBezTo>
                  <a:pt x="140398" y="395097"/>
                  <a:pt x="140398" y="395097"/>
                  <a:pt x="140398" y="395097"/>
                </a:cubicBezTo>
                <a:close/>
                <a:moveTo>
                  <a:pt x="247555" y="473012"/>
                </a:moveTo>
                <a:cubicBezTo>
                  <a:pt x="234982" y="468916"/>
                  <a:pt x="221551" y="475774"/>
                  <a:pt x="217456" y="488347"/>
                </a:cubicBezTo>
                <a:cubicBezTo>
                  <a:pt x="216693" y="490728"/>
                  <a:pt x="216313" y="493205"/>
                  <a:pt x="216313" y="495681"/>
                </a:cubicBezTo>
                <a:cubicBezTo>
                  <a:pt x="216313" y="505682"/>
                  <a:pt x="222694" y="515017"/>
                  <a:pt x="232791" y="518350"/>
                </a:cubicBezTo>
                <a:cubicBezTo>
                  <a:pt x="245364" y="522351"/>
                  <a:pt x="258699" y="515493"/>
                  <a:pt x="262795" y="503015"/>
                </a:cubicBezTo>
                <a:cubicBezTo>
                  <a:pt x="266890" y="490538"/>
                  <a:pt x="260033" y="477107"/>
                  <a:pt x="247555" y="473012"/>
                </a:cubicBezTo>
                <a:close/>
                <a:moveTo>
                  <a:pt x="182499" y="137827"/>
                </a:moveTo>
                <a:cubicBezTo>
                  <a:pt x="177832" y="142494"/>
                  <a:pt x="175546" y="148590"/>
                  <a:pt x="175546" y="154686"/>
                </a:cubicBezTo>
                <a:cubicBezTo>
                  <a:pt x="175546" y="160782"/>
                  <a:pt x="177832" y="166878"/>
                  <a:pt x="182499" y="171545"/>
                </a:cubicBezTo>
                <a:cubicBezTo>
                  <a:pt x="191833" y="180785"/>
                  <a:pt x="206883" y="180785"/>
                  <a:pt x="216217" y="171545"/>
                </a:cubicBezTo>
                <a:cubicBezTo>
                  <a:pt x="225457" y="162211"/>
                  <a:pt x="225457" y="147161"/>
                  <a:pt x="216217" y="137827"/>
                </a:cubicBezTo>
                <a:cubicBezTo>
                  <a:pt x="206883" y="128492"/>
                  <a:pt x="191833" y="128492"/>
                  <a:pt x="182499" y="137827"/>
                </a:cubicBezTo>
                <a:close/>
                <a:moveTo>
                  <a:pt x="242697" y="97536"/>
                </a:moveTo>
                <a:cubicBezTo>
                  <a:pt x="233553" y="101346"/>
                  <a:pt x="228028" y="110204"/>
                  <a:pt x="228028" y="119539"/>
                </a:cubicBezTo>
                <a:cubicBezTo>
                  <a:pt x="228028" y="122587"/>
                  <a:pt x="228600" y="125730"/>
                  <a:pt x="229838" y="128683"/>
                </a:cubicBezTo>
                <a:cubicBezTo>
                  <a:pt x="234887" y="140780"/>
                  <a:pt x="248793" y="146590"/>
                  <a:pt x="260985" y="141542"/>
                </a:cubicBezTo>
                <a:cubicBezTo>
                  <a:pt x="273082" y="136493"/>
                  <a:pt x="278892" y="122587"/>
                  <a:pt x="273843" y="110395"/>
                </a:cubicBezTo>
                <a:cubicBezTo>
                  <a:pt x="268796" y="98298"/>
                  <a:pt x="254889" y="92488"/>
                  <a:pt x="242697" y="97536"/>
                </a:cubicBezTo>
                <a:close/>
                <a:moveTo>
                  <a:pt x="485489" y="340328"/>
                </a:moveTo>
                <a:cubicBezTo>
                  <a:pt x="490537" y="328136"/>
                  <a:pt x="484727" y="314230"/>
                  <a:pt x="472630" y="309182"/>
                </a:cubicBezTo>
                <a:cubicBezTo>
                  <a:pt x="460438" y="304133"/>
                  <a:pt x="446532" y="309944"/>
                  <a:pt x="441484" y="322040"/>
                </a:cubicBezTo>
                <a:cubicBezTo>
                  <a:pt x="440246" y="325088"/>
                  <a:pt x="439674" y="328136"/>
                  <a:pt x="439674" y="331184"/>
                </a:cubicBezTo>
                <a:cubicBezTo>
                  <a:pt x="439674" y="340519"/>
                  <a:pt x="445199" y="349377"/>
                  <a:pt x="454342" y="353187"/>
                </a:cubicBezTo>
                <a:cubicBezTo>
                  <a:pt x="466535" y="358235"/>
                  <a:pt x="480441" y="352425"/>
                  <a:pt x="485489" y="340328"/>
                </a:cubicBezTo>
                <a:close/>
                <a:moveTo>
                  <a:pt x="411480" y="366808"/>
                </a:moveTo>
                <a:cubicBezTo>
                  <a:pt x="406908" y="371475"/>
                  <a:pt x="404527" y="377571"/>
                  <a:pt x="404527" y="383667"/>
                </a:cubicBezTo>
                <a:cubicBezTo>
                  <a:pt x="404527" y="389763"/>
                  <a:pt x="406908" y="395859"/>
                  <a:pt x="411480" y="400526"/>
                </a:cubicBezTo>
                <a:cubicBezTo>
                  <a:pt x="420814" y="409766"/>
                  <a:pt x="435864" y="409766"/>
                  <a:pt x="445199" y="400526"/>
                </a:cubicBezTo>
                <a:cubicBezTo>
                  <a:pt x="454533" y="391192"/>
                  <a:pt x="454533" y="376142"/>
                  <a:pt x="445199" y="366808"/>
                </a:cubicBezTo>
                <a:cubicBezTo>
                  <a:pt x="435864" y="357569"/>
                  <a:pt x="420814" y="357569"/>
                  <a:pt x="411480" y="366808"/>
                </a:cubicBezTo>
                <a:close/>
                <a:moveTo>
                  <a:pt x="499586" y="269272"/>
                </a:moveTo>
                <a:cubicBezTo>
                  <a:pt x="499586" y="256127"/>
                  <a:pt x="488918" y="245459"/>
                  <a:pt x="475774" y="245459"/>
                </a:cubicBezTo>
                <a:cubicBezTo>
                  <a:pt x="462629" y="245459"/>
                  <a:pt x="451961" y="256127"/>
                  <a:pt x="451961" y="269272"/>
                </a:cubicBezTo>
                <a:cubicBezTo>
                  <a:pt x="451961" y="282416"/>
                  <a:pt x="462629" y="293084"/>
                  <a:pt x="475774" y="293084"/>
                </a:cubicBezTo>
                <a:cubicBezTo>
                  <a:pt x="488918" y="293084"/>
                  <a:pt x="499586" y="282416"/>
                  <a:pt x="499586" y="269272"/>
                </a:cubicBezTo>
                <a:close/>
                <a:moveTo>
                  <a:pt x="366712" y="396812"/>
                </a:moveTo>
                <a:cubicBezTo>
                  <a:pt x="357569" y="400622"/>
                  <a:pt x="352044" y="409480"/>
                  <a:pt x="352044" y="418814"/>
                </a:cubicBezTo>
                <a:cubicBezTo>
                  <a:pt x="352044" y="421862"/>
                  <a:pt x="352615" y="424910"/>
                  <a:pt x="353854" y="427958"/>
                </a:cubicBezTo>
                <a:cubicBezTo>
                  <a:pt x="358902" y="440055"/>
                  <a:pt x="372808" y="445865"/>
                  <a:pt x="385001" y="440817"/>
                </a:cubicBezTo>
                <a:cubicBezTo>
                  <a:pt x="397097" y="435769"/>
                  <a:pt x="402908" y="421862"/>
                  <a:pt x="397859" y="409670"/>
                </a:cubicBezTo>
                <a:cubicBezTo>
                  <a:pt x="392811" y="397574"/>
                  <a:pt x="378905" y="391763"/>
                  <a:pt x="366712" y="396812"/>
                </a:cubicBezTo>
                <a:close/>
                <a:moveTo>
                  <a:pt x="222980" y="288227"/>
                </a:moveTo>
                <a:lnTo>
                  <a:pt x="7144" y="288227"/>
                </a:lnTo>
                <a:lnTo>
                  <a:pt x="7144" y="250127"/>
                </a:lnTo>
                <a:lnTo>
                  <a:pt x="222980" y="250127"/>
                </a:lnTo>
                <a:cubicBezTo>
                  <a:pt x="231838" y="208026"/>
                  <a:pt x="269176" y="176308"/>
                  <a:pt x="313849" y="176308"/>
                </a:cubicBezTo>
                <a:cubicBezTo>
                  <a:pt x="365093" y="176308"/>
                  <a:pt x="406717" y="217932"/>
                  <a:pt x="406717" y="269177"/>
                </a:cubicBezTo>
                <a:cubicBezTo>
                  <a:pt x="406717" y="320421"/>
                  <a:pt x="365093" y="362045"/>
                  <a:pt x="313849" y="362045"/>
                </a:cubicBezTo>
                <a:cubicBezTo>
                  <a:pt x="269176" y="362045"/>
                  <a:pt x="231743" y="330327"/>
                  <a:pt x="222980" y="288227"/>
                </a:cubicBezTo>
                <a:close/>
                <a:moveTo>
                  <a:pt x="254317" y="269177"/>
                </a:moveTo>
                <a:cubicBezTo>
                  <a:pt x="254317" y="302038"/>
                  <a:pt x="280987" y="328708"/>
                  <a:pt x="313849" y="328708"/>
                </a:cubicBezTo>
                <a:cubicBezTo>
                  <a:pt x="346710" y="328708"/>
                  <a:pt x="373380" y="302038"/>
                  <a:pt x="373380" y="269177"/>
                </a:cubicBezTo>
                <a:cubicBezTo>
                  <a:pt x="373380" y="236315"/>
                  <a:pt x="346710" y="209645"/>
                  <a:pt x="313849" y="209645"/>
                </a:cubicBezTo>
                <a:cubicBezTo>
                  <a:pt x="280987" y="209645"/>
                  <a:pt x="254317" y="236315"/>
                  <a:pt x="254317" y="269177"/>
                </a:cubicBezTo>
                <a:close/>
                <a:moveTo>
                  <a:pt x="311943" y="80582"/>
                </a:moveTo>
                <a:lnTo>
                  <a:pt x="311943" y="128207"/>
                </a:lnTo>
                <a:cubicBezTo>
                  <a:pt x="362998" y="128207"/>
                  <a:pt x="410051" y="155924"/>
                  <a:pt x="434912" y="200597"/>
                </a:cubicBezTo>
                <a:lnTo>
                  <a:pt x="476536" y="177451"/>
                </a:lnTo>
                <a:cubicBezTo>
                  <a:pt x="443294" y="117729"/>
                  <a:pt x="380238" y="80582"/>
                  <a:pt x="311943" y="80582"/>
                </a:cubicBezTo>
                <a:close/>
                <a:moveTo>
                  <a:pt x="186404" y="331946"/>
                </a:moveTo>
                <a:lnTo>
                  <a:pt x="143923" y="353378"/>
                </a:lnTo>
                <a:cubicBezTo>
                  <a:pt x="176117" y="417195"/>
                  <a:pt x="240506" y="456819"/>
                  <a:pt x="311943" y="456819"/>
                </a:cubicBezTo>
                <a:lnTo>
                  <a:pt x="311943" y="409194"/>
                </a:lnTo>
                <a:cubicBezTo>
                  <a:pt x="258604" y="409194"/>
                  <a:pt x="210503" y="379571"/>
                  <a:pt x="186404" y="331946"/>
                </a:cubicBezTo>
                <a:close/>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a:ea typeface="+mn-ea"/>
              <a:cs typeface="+mn-cs"/>
            </a:endParaRPr>
          </a:p>
        </p:txBody>
      </p:sp>
      <p:cxnSp>
        <p:nvCxnSpPr>
          <p:cNvPr id="211" name="Straight Connector 210">
            <a:extLst>
              <a:ext uri="{FF2B5EF4-FFF2-40B4-BE49-F238E27FC236}">
                <a16:creationId xmlns:a16="http://schemas.microsoft.com/office/drawing/2014/main" id="{0820A1A0-C695-4612-93FF-F8D64878AC30}"/>
              </a:ext>
            </a:extLst>
          </p:cNvPr>
          <p:cNvCxnSpPr>
            <a:cxnSpLocks/>
          </p:cNvCxnSpPr>
          <p:nvPr/>
        </p:nvCxnSpPr>
        <p:spPr>
          <a:xfrm>
            <a:off x="4170424" y="4266427"/>
            <a:ext cx="176711" cy="512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4373D1E-FB72-4902-8D4D-D9FABF692353}"/>
              </a:ext>
            </a:extLst>
          </p:cNvPr>
          <p:cNvCxnSpPr>
            <a:cxnSpLocks/>
            <a:endCxn id="517" idx="1"/>
          </p:cNvCxnSpPr>
          <p:nvPr/>
        </p:nvCxnSpPr>
        <p:spPr>
          <a:xfrm flipV="1">
            <a:off x="4688347" y="4257823"/>
            <a:ext cx="207770" cy="67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4EC267AC-DE65-44EE-B72F-3C267F8DB9EB}"/>
              </a:ext>
            </a:extLst>
          </p:cNvPr>
          <p:cNvSpPr/>
          <p:nvPr/>
        </p:nvSpPr>
        <p:spPr>
          <a:xfrm>
            <a:off x="1412999" y="4132816"/>
            <a:ext cx="1384194" cy="832795"/>
          </a:xfrm>
          <a:prstGeom prst="rect">
            <a:avLst/>
          </a:prstGeom>
          <a:solidFill>
            <a:srgbClr val="0059C0"/>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Arial"/>
                <a:ea typeface="+mn-ea"/>
                <a:cs typeface="+mn-cs"/>
              </a:rPr>
              <a:t>Business Logic Rules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Business Boundaries</a:t>
            </a:r>
            <a:endParaRPr kumimoji="0" lang="en-US" sz="600" b="0" i="0" u="none" strike="noStrike" kern="1200" cap="none" spc="0" normalizeH="0" baseline="0" noProof="0" dirty="0">
              <a:ln>
                <a:noFill/>
              </a:ln>
              <a:solidFill>
                <a:prstClr val="white"/>
              </a:solidFill>
              <a:effectLst/>
              <a:uLnTx/>
              <a:uFillTx/>
              <a:latin typeface="Arial"/>
              <a:ea typeface="+mn-ea"/>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Business Risk Acceptance</a:t>
            </a:r>
            <a:endParaRPr kumimoji="0" lang="en-US" sz="600" b="0" i="0" u="none" strike="noStrike" kern="1200" cap="none" spc="0" normalizeH="0" baseline="0" noProof="0" dirty="0">
              <a:ln>
                <a:noFill/>
              </a:ln>
              <a:solidFill>
                <a:prstClr val="white"/>
              </a:solidFill>
              <a:effectLst/>
              <a:uLnTx/>
              <a:uFillTx/>
              <a:latin typeface="Arial"/>
              <a:ea typeface="+mn-ea"/>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Thresholds Requiring Action</a:t>
            </a:r>
            <a:endParaRPr kumimoji="0" lang="en-US" sz="600" b="0" i="0" u="none" strike="noStrike" kern="1200" cap="none" spc="0" normalizeH="0" baseline="0" noProof="0" dirty="0">
              <a:ln>
                <a:noFill/>
              </a:ln>
              <a:solidFill>
                <a:prstClr val="white"/>
              </a:solidFill>
              <a:effectLst/>
              <a:uLnTx/>
              <a:uFillTx/>
              <a:latin typeface="Arial"/>
              <a:ea typeface="+mn-ea"/>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Models to map security to business</a:t>
            </a:r>
            <a:endParaRPr kumimoji="0" lang="en-US" sz="1050" b="0" i="0" u="none" strike="noStrike" kern="1200" cap="none" spc="0" normalizeH="0" baseline="0" noProof="0" dirty="0">
              <a:ln>
                <a:noFill/>
              </a:ln>
              <a:solidFill>
                <a:prstClr val="white"/>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600" b="0" i="0" u="none" strike="noStrike" kern="1200" cap="none" spc="0" normalizeH="0" baseline="0" noProof="0" dirty="0">
              <a:ln>
                <a:noFill/>
              </a:ln>
              <a:solidFill>
                <a:prstClr val="black"/>
              </a:solidFill>
              <a:effectLst/>
              <a:uLnTx/>
              <a:uFillTx/>
              <a:latin typeface="Arial"/>
              <a:ea typeface="+mn-ea"/>
              <a:cs typeface="+mn-cs"/>
            </a:endParaRPr>
          </a:p>
        </p:txBody>
      </p:sp>
      <p:sp>
        <p:nvSpPr>
          <p:cNvPr id="214" name="Rectangle 213">
            <a:extLst>
              <a:ext uri="{FF2B5EF4-FFF2-40B4-BE49-F238E27FC236}">
                <a16:creationId xmlns:a16="http://schemas.microsoft.com/office/drawing/2014/main" id="{E809E925-C994-4745-8C5E-CF214F9806FE}"/>
              </a:ext>
            </a:extLst>
          </p:cNvPr>
          <p:cNvSpPr/>
          <p:nvPr/>
        </p:nvSpPr>
        <p:spPr>
          <a:xfrm>
            <a:off x="1426072" y="5013638"/>
            <a:ext cx="1384195" cy="1333960"/>
          </a:xfrm>
          <a:prstGeom prst="rect">
            <a:avLst/>
          </a:prstGeom>
          <a:solidFill>
            <a:srgbClr val="0059C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Arial"/>
                <a:ea typeface="+mn-ea"/>
                <a:cs typeface="+mn-cs"/>
              </a:rPr>
              <a:t>Automated Response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Pen tests, AST, DAST, SAST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Realtime scanning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Honey pots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Deception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white"/>
                </a:solidFill>
                <a:effectLst/>
                <a:uLnTx/>
                <a:uFillTx/>
                <a:latin typeface="Arial"/>
                <a:ea typeface="+mn-ea"/>
                <a:cs typeface="+mn-cs"/>
              </a:rPr>
              <a:t>Security Awareness Training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noProof="0" dirty="0">
                <a:ln>
                  <a:noFill/>
                </a:ln>
                <a:solidFill>
                  <a:prstClr val="black"/>
                </a:solidFill>
                <a:effectLst/>
                <a:highlight>
                  <a:srgbClr val="00FF00"/>
                </a:highlight>
                <a:uLnTx/>
                <a:uFillTx/>
                <a:latin typeface="Arial"/>
                <a:ea typeface="+mn-ea"/>
                <a:cs typeface="+mn-cs"/>
              </a:rPr>
              <a:t>Cyber Resiliency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noProof="0" dirty="0">
                <a:solidFill>
                  <a:prstClr val="black"/>
                </a:solidFill>
                <a:highlight>
                  <a:srgbClr val="00FF00"/>
                </a:highlight>
                <a:latin typeface="Arial"/>
              </a:rPr>
              <a:t>Software Updates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1200" cap="none" spc="0" normalizeH="0" baseline="0" dirty="0">
                <a:ln>
                  <a:noFill/>
                </a:ln>
                <a:solidFill>
                  <a:prstClr val="black"/>
                </a:solidFill>
                <a:effectLst/>
                <a:highlight>
                  <a:srgbClr val="00FF00"/>
                </a:highlight>
                <a:uLnTx/>
                <a:uFillTx/>
                <a:latin typeface="Arial"/>
                <a:ea typeface="+mn-ea"/>
                <a:cs typeface="+mn-cs"/>
              </a:rPr>
              <a:t>Security</a:t>
            </a:r>
            <a:r>
              <a:rPr kumimoji="0" lang="en-US" sz="600" b="0" i="0" u="none" strike="noStrike" kern="1200" cap="none" spc="0" normalizeH="0" dirty="0">
                <a:ln>
                  <a:noFill/>
                </a:ln>
                <a:solidFill>
                  <a:prstClr val="black"/>
                </a:solidFill>
                <a:effectLst/>
                <a:highlight>
                  <a:srgbClr val="00FF00"/>
                </a:highlight>
                <a:uLnTx/>
                <a:uFillTx/>
                <a:latin typeface="Arial"/>
                <a:ea typeface="+mn-ea"/>
                <a:cs typeface="+mn-cs"/>
              </a:rPr>
              <a:t> Tool Replacement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baseline="0" noProof="0" dirty="0">
                <a:solidFill>
                  <a:prstClr val="black"/>
                </a:solidFill>
                <a:highlight>
                  <a:srgbClr val="00FF00"/>
                </a:highlight>
                <a:latin typeface="Arial"/>
              </a:rPr>
              <a:t>Scripts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noProof="0" dirty="0">
                <a:solidFill>
                  <a:prstClr val="black"/>
                </a:solidFill>
                <a:highlight>
                  <a:srgbClr val="00FF00"/>
                </a:highlight>
                <a:latin typeface="Arial"/>
              </a:rPr>
              <a:t>Configuration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600" noProof="0" dirty="0">
                <a:solidFill>
                  <a:prstClr val="black"/>
                </a:solidFill>
                <a:highlight>
                  <a:srgbClr val="00FF00"/>
                </a:highlight>
                <a:latin typeface="Arial"/>
              </a:rPr>
              <a:t>Infrastructure Configuration Resets based upon version</a:t>
            </a:r>
            <a:endParaRPr kumimoji="0" lang="en-US" sz="600" b="0" i="0" u="none" strike="noStrike" kern="1200" cap="none" spc="0" normalizeH="0" baseline="0" noProof="0" dirty="0">
              <a:ln>
                <a:noFill/>
              </a:ln>
              <a:solidFill>
                <a:prstClr val="black"/>
              </a:solidFill>
              <a:effectLst/>
              <a:highlight>
                <a:srgbClr val="00FF00"/>
              </a:highlight>
              <a:uLnTx/>
              <a:uFillTx/>
              <a:latin typeface="Arial"/>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5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extBox 4">
            <a:extLst>
              <a:ext uri="{FF2B5EF4-FFF2-40B4-BE49-F238E27FC236}">
                <a16:creationId xmlns:a16="http://schemas.microsoft.com/office/drawing/2014/main" id="{78047D82-1E00-8A2E-7181-4860D71368A6}"/>
              </a:ext>
            </a:extLst>
          </p:cNvPr>
          <p:cNvSpPr txBox="1"/>
          <p:nvPr/>
        </p:nvSpPr>
        <p:spPr>
          <a:xfrm>
            <a:off x="5181536" y="1228452"/>
            <a:ext cx="869539" cy="369332"/>
          </a:xfrm>
          <a:prstGeom prst="rect">
            <a:avLst/>
          </a:prstGeom>
          <a:solidFill>
            <a:srgbClr val="F4729D"/>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Anonymized CSMA</a:t>
            </a:r>
          </a:p>
        </p:txBody>
      </p:sp>
      <p:sp>
        <p:nvSpPr>
          <p:cNvPr id="9" name="TextBox 8">
            <a:extLst>
              <a:ext uri="{FF2B5EF4-FFF2-40B4-BE49-F238E27FC236}">
                <a16:creationId xmlns:a16="http://schemas.microsoft.com/office/drawing/2014/main" id="{C2671A8E-B8EB-7674-0311-37C030DCA32C}"/>
              </a:ext>
            </a:extLst>
          </p:cNvPr>
          <p:cNvSpPr txBox="1"/>
          <p:nvPr/>
        </p:nvSpPr>
        <p:spPr>
          <a:xfrm>
            <a:off x="5181536" y="1636034"/>
            <a:ext cx="875305" cy="369332"/>
          </a:xfrm>
          <a:prstGeom prst="rect">
            <a:avLst/>
          </a:prstGeom>
          <a:solidFill>
            <a:srgbClr val="F4729D"/>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Security Threat Feeds</a:t>
            </a:r>
          </a:p>
        </p:txBody>
      </p:sp>
      <p:sp>
        <p:nvSpPr>
          <p:cNvPr id="7" name="Arrow: Up-Down 6">
            <a:extLst>
              <a:ext uri="{FF2B5EF4-FFF2-40B4-BE49-F238E27FC236}">
                <a16:creationId xmlns:a16="http://schemas.microsoft.com/office/drawing/2014/main" id="{8FD70FF0-3E01-1CDF-2210-60721F4DEEB9}"/>
              </a:ext>
            </a:extLst>
          </p:cNvPr>
          <p:cNvSpPr/>
          <p:nvPr/>
        </p:nvSpPr>
        <p:spPr>
          <a:xfrm>
            <a:off x="5789119" y="1882232"/>
            <a:ext cx="260292" cy="399804"/>
          </a:xfrm>
          <a:prstGeom prst="up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A4A8925C-0B62-663B-ED49-FE66ECB8C0DD}"/>
              </a:ext>
            </a:extLst>
          </p:cNvPr>
          <p:cNvSpPr txBox="1"/>
          <p:nvPr/>
        </p:nvSpPr>
        <p:spPr>
          <a:xfrm>
            <a:off x="3004414" y="783353"/>
            <a:ext cx="846897" cy="230832"/>
          </a:xfrm>
          <a:prstGeom prst="rect">
            <a:avLst/>
          </a:prstGeom>
          <a:solidFill>
            <a:srgbClr val="CCCC00"/>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Dark Web</a:t>
            </a:r>
          </a:p>
        </p:txBody>
      </p:sp>
      <p:sp>
        <p:nvSpPr>
          <p:cNvPr id="12" name="TextBox 11">
            <a:extLst>
              <a:ext uri="{FF2B5EF4-FFF2-40B4-BE49-F238E27FC236}">
                <a16:creationId xmlns:a16="http://schemas.microsoft.com/office/drawing/2014/main" id="{50CE545E-5A9D-AE47-7F0D-029D5EE80204}"/>
              </a:ext>
            </a:extLst>
          </p:cNvPr>
          <p:cNvSpPr txBox="1"/>
          <p:nvPr/>
        </p:nvSpPr>
        <p:spPr>
          <a:xfrm>
            <a:off x="3004414" y="1419211"/>
            <a:ext cx="827144" cy="230832"/>
          </a:xfrm>
          <a:prstGeom prst="rect">
            <a:avLst/>
          </a:prstGeom>
          <a:solidFill>
            <a:srgbClr val="CCCC00"/>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Social Media</a:t>
            </a:r>
          </a:p>
        </p:txBody>
      </p:sp>
      <p:pic>
        <p:nvPicPr>
          <p:cNvPr id="14" name="Graphic 13" descr="Clipboard with solid fill">
            <a:extLst>
              <a:ext uri="{FF2B5EF4-FFF2-40B4-BE49-F238E27FC236}">
                <a16:creationId xmlns:a16="http://schemas.microsoft.com/office/drawing/2014/main" id="{B42F201F-378E-1079-3383-4B2CDC1EFDDD}"/>
              </a:ext>
            </a:extLst>
          </p:cNvPr>
          <p:cNvPicPr>
            <a:picLocks noChangeAspect="1"/>
          </p:cNvPicPr>
          <p:nvPr/>
        </p:nvPicPr>
        <p:blipFill>
          <a:blip r:embed="rId73">
            <a:extLst>
              <a:ext uri="{28A0092B-C50C-407E-A947-70E740481C1C}">
                <a14:useLocalDpi xmlns:a14="http://schemas.microsoft.com/office/drawing/2010/main" val="0"/>
              </a:ext>
              <a:ext uri="{96DAC541-7B7A-43D3-8B79-37D633B846F1}">
                <asvg:svgBlip xmlns:asvg="http://schemas.microsoft.com/office/drawing/2016/SVG/main" r:embed="rId74"/>
              </a:ext>
            </a:extLst>
          </a:blip>
          <a:stretch>
            <a:fillRect/>
          </a:stretch>
        </p:blipFill>
        <p:spPr>
          <a:xfrm>
            <a:off x="2969539" y="367161"/>
            <a:ext cx="199992" cy="199992"/>
          </a:xfrm>
          <a:prstGeom prst="rect">
            <a:avLst/>
          </a:prstGeom>
        </p:spPr>
      </p:pic>
      <p:sp>
        <p:nvSpPr>
          <p:cNvPr id="15" name="TextBox 14">
            <a:extLst>
              <a:ext uri="{FF2B5EF4-FFF2-40B4-BE49-F238E27FC236}">
                <a16:creationId xmlns:a16="http://schemas.microsoft.com/office/drawing/2014/main" id="{3522C737-2E7E-2A05-A45C-53E87715C828}"/>
              </a:ext>
            </a:extLst>
          </p:cNvPr>
          <p:cNvSpPr txBox="1"/>
          <p:nvPr/>
        </p:nvSpPr>
        <p:spPr>
          <a:xfrm>
            <a:off x="3008928" y="1031161"/>
            <a:ext cx="835916" cy="369332"/>
          </a:xfrm>
          <a:prstGeom prst="rect">
            <a:avLst/>
          </a:prstGeom>
          <a:solidFill>
            <a:srgbClr val="CCCC00"/>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Brand Reputation</a:t>
            </a:r>
          </a:p>
        </p:txBody>
      </p:sp>
      <p:sp>
        <p:nvSpPr>
          <p:cNvPr id="207" name="Arrow: Down 206">
            <a:extLst>
              <a:ext uri="{FF2B5EF4-FFF2-40B4-BE49-F238E27FC236}">
                <a16:creationId xmlns:a16="http://schemas.microsoft.com/office/drawing/2014/main" id="{2CD3B5DE-6860-41CE-B6AB-ACAEA9643A30}"/>
              </a:ext>
            </a:extLst>
          </p:cNvPr>
          <p:cNvSpPr/>
          <p:nvPr/>
        </p:nvSpPr>
        <p:spPr>
          <a:xfrm>
            <a:off x="3175825" y="1913780"/>
            <a:ext cx="278349" cy="299420"/>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pic>
        <p:nvPicPr>
          <p:cNvPr id="26" name="Graphic 25" descr="Home outline">
            <a:extLst>
              <a:ext uri="{FF2B5EF4-FFF2-40B4-BE49-F238E27FC236}">
                <a16:creationId xmlns:a16="http://schemas.microsoft.com/office/drawing/2014/main" id="{BF3BBC30-5FD3-E4A5-F5FF-0809BCB73B63}"/>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694320" y="1325277"/>
            <a:ext cx="389599" cy="389599"/>
          </a:xfrm>
          <a:prstGeom prst="rect">
            <a:avLst/>
          </a:prstGeom>
        </p:spPr>
      </p:pic>
      <p:sp>
        <p:nvSpPr>
          <p:cNvPr id="47" name="Rectangle 46">
            <a:extLst>
              <a:ext uri="{FF2B5EF4-FFF2-40B4-BE49-F238E27FC236}">
                <a16:creationId xmlns:a16="http://schemas.microsoft.com/office/drawing/2014/main" id="{428CD13C-5B78-E4A5-EB9B-3F53D962457F}"/>
              </a:ext>
            </a:extLst>
          </p:cNvPr>
          <p:cNvSpPr/>
          <p:nvPr/>
        </p:nvSpPr>
        <p:spPr>
          <a:xfrm>
            <a:off x="7151108" y="2183683"/>
            <a:ext cx="1463040" cy="214017"/>
          </a:xfrm>
          <a:prstGeom prst="rect">
            <a:avLst/>
          </a:prstGeom>
          <a:solidFill>
            <a:srgbClr val="AF0D4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SAST/DAST</a:t>
            </a:r>
          </a:p>
        </p:txBody>
      </p:sp>
      <p:pic>
        <p:nvPicPr>
          <p:cNvPr id="40" name="Graphic 39" descr="Server outline">
            <a:extLst>
              <a:ext uri="{FF2B5EF4-FFF2-40B4-BE49-F238E27FC236}">
                <a16:creationId xmlns:a16="http://schemas.microsoft.com/office/drawing/2014/main" id="{D3BFEAF8-4D1B-D368-A358-BEA7BCD48AD0}"/>
              </a:ext>
            </a:extLst>
          </p:cNvPr>
          <p:cNvPicPr>
            <a:picLocks noChangeAspect="1"/>
          </p:cNvPicPr>
          <p:nvPr/>
        </p:nvPicPr>
        <p:blipFill>
          <a:blip r:embed="rId77">
            <a:extLst>
              <a:ext uri="{28A0092B-C50C-407E-A947-70E740481C1C}">
                <a14:useLocalDpi xmlns:a14="http://schemas.microsoft.com/office/drawing/2010/main" val="0"/>
              </a:ext>
              <a:ext uri="{96DAC541-7B7A-43D3-8B79-37D633B846F1}">
                <asvg:svgBlip xmlns:asvg="http://schemas.microsoft.com/office/drawing/2016/SVG/main" r:embed="rId78"/>
              </a:ext>
            </a:extLst>
          </a:blip>
          <a:stretch>
            <a:fillRect/>
          </a:stretch>
        </p:blipFill>
        <p:spPr>
          <a:xfrm>
            <a:off x="3296019" y="3197075"/>
            <a:ext cx="379353" cy="379353"/>
          </a:xfrm>
          <a:prstGeom prst="rect">
            <a:avLst/>
          </a:prstGeom>
        </p:spPr>
      </p:pic>
      <p:sp>
        <p:nvSpPr>
          <p:cNvPr id="49" name="Rectangle 48">
            <a:extLst>
              <a:ext uri="{FF2B5EF4-FFF2-40B4-BE49-F238E27FC236}">
                <a16:creationId xmlns:a16="http://schemas.microsoft.com/office/drawing/2014/main" id="{824EA52A-C6D1-73E0-6728-41807A5F4724}"/>
              </a:ext>
            </a:extLst>
          </p:cNvPr>
          <p:cNvSpPr/>
          <p:nvPr/>
        </p:nvSpPr>
        <p:spPr>
          <a:xfrm>
            <a:off x="7151108" y="2755869"/>
            <a:ext cx="1463040" cy="170598"/>
          </a:xfrm>
          <a:prstGeom prst="rect">
            <a:avLst/>
          </a:prstGeom>
          <a:solidFill>
            <a:srgbClr val="009AD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DDOS</a:t>
            </a:r>
          </a:p>
        </p:txBody>
      </p:sp>
      <p:grpSp>
        <p:nvGrpSpPr>
          <p:cNvPr id="51" name="Group 50">
            <a:extLst>
              <a:ext uri="{FF2B5EF4-FFF2-40B4-BE49-F238E27FC236}">
                <a16:creationId xmlns:a16="http://schemas.microsoft.com/office/drawing/2014/main" id="{E55F761D-EE82-44D0-2F61-8C949995FDCA}"/>
              </a:ext>
            </a:extLst>
          </p:cNvPr>
          <p:cNvGrpSpPr/>
          <p:nvPr/>
        </p:nvGrpSpPr>
        <p:grpSpPr>
          <a:xfrm>
            <a:off x="8753295" y="1703264"/>
            <a:ext cx="1444423" cy="484610"/>
            <a:chOff x="7571872" y="1823999"/>
            <a:chExt cx="1463040" cy="724866"/>
          </a:xfrm>
        </p:grpSpPr>
        <p:sp>
          <p:nvSpPr>
            <p:cNvPr id="53" name="Rectangle 52">
              <a:extLst>
                <a:ext uri="{FF2B5EF4-FFF2-40B4-BE49-F238E27FC236}">
                  <a16:creationId xmlns:a16="http://schemas.microsoft.com/office/drawing/2014/main" id="{499F1688-785E-36EF-3A7D-541DDB163A14}"/>
                </a:ext>
              </a:extLst>
            </p:cNvPr>
            <p:cNvSpPr/>
            <p:nvPr/>
          </p:nvSpPr>
          <p:spPr>
            <a:xfrm>
              <a:off x="7571872" y="1823999"/>
              <a:ext cx="1463040" cy="684263"/>
            </a:xfrm>
            <a:prstGeom prst="rect">
              <a:avLst/>
            </a:prstGeom>
            <a:solidFill>
              <a:srgbClr val="F5AB2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sp>
          <p:nvSpPr>
            <p:cNvPr id="55" name="TextBox 54">
              <a:extLst>
                <a:ext uri="{FF2B5EF4-FFF2-40B4-BE49-F238E27FC236}">
                  <a16:creationId xmlns:a16="http://schemas.microsoft.com/office/drawing/2014/main" id="{E050765F-89EF-BA8F-A23E-4B16B6B7BD46}"/>
                </a:ext>
              </a:extLst>
            </p:cNvPr>
            <p:cNvSpPr txBox="1"/>
            <p:nvPr/>
          </p:nvSpPr>
          <p:spPr>
            <a:xfrm>
              <a:off x="8120868" y="2203593"/>
              <a:ext cx="648330" cy="34527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Location</a:t>
              </a:r>
            </a:p>
          </p:txBody>
        </p:sp>
      </p:grpSp>
      <p:pic>
        <p:nvPicPr>
          <p:cNvPr id="56" name="Graphic 55" descr="Home outline">
            <a:extLst>
              <a:ext uri="{FF2B5EF4-FFF2-40B4-BE49-F238E27FC236}">
                <a16:creationId xmlns:a16="http://schemas.microsoft.com/office/drawing/2014/main" id="{0CD7BFBC-0804-51A7-30AB-DADC962251B8}"/>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853798" y="1739236"/>
            <a:ext cx="389599" cy="389599"/>
          </a:xfrm>
          <a:prstGeom prst="rect">
            <a:avLst/>
          </a:prstGeom>
        </p:spPr>
      </p:pic>
      <p:pic>
        <p:nvPicPr>
          <p:cNvPr id="57" name="Graphic 56" descr="Building outline">
            <a:extLst>
              <a:ext uri="{FF2B5EF4-FFF2-40B4-BE49-F238E27FC236}">
                <a16:creationId xmlns:a16="http://schemas.microsoft.com/office/drawing/2014/main" id="{0622F9AE-41CD-C231-DAF7-D549EB9CA125}"/>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9702256" y="1681327"/>
            <a:ext cx="474878" cy="474878"/>
          </a:xfrm>
          <a:prstGeom prst="rect">
            <a:avLst/>
          </a:prstGeom>
        </p:spPr>
      </p:pic>
      <p:sp>
        <p:nvSpPr>
          <p:cNvPr id="58" name="Rectangle 57">
            <a:extLst>
              <a:ext uri="{FF2B5EF4-FFF2-40B4-BE49-F238E27FC236}">
                <a16:creationId xmlns:a16="http://schemas.microsoft.com/office/drawing/2014/main" id="{C574A469-0EB6-4267-C84E-C30E949B334F}"/>
              </a:ext>
            </a:extLst>
          </p:cNvPr>
          <p:cNvSpPr/>
          <p:nvPr/>
        </p:nvSpPr>
        <p:spPr>
          <a:xfrm>
            <a:off x="7151108" y="1073963"/>
            <a:ext cx="1463040" cy="214017"/>
          </a:xfrm>
          <a:prstGeom prst="rect">
            <a:avLst/>
          </a:prstGeom>
          <a:solidFill>
            <a:srgbClr val="004D6B"/>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bg2"/>
                </a:solidFill>
                <a:latin typeface="Arial"/>
              </a:rPr>
              <a:t>PACS</a:t>
            </a:r>
            <a:endParaRPr kumimoji="0" lang="en-US" sz="900" b="0" i="0" u="none" strike="noStrike" kern="1200" cap="none" spc="0" normalizeH="0" baseline="0" noProof="0" dirty="0">
              <a:ln>
                <a:noFill/>
              </a:ln>
              <a:solidFill>
                <a:schemeClr val="bg2"/>
              </a:solidFill>
              <a:effectLst/>
              <a:uLnTx/>
              <a:uFillTx/>
              <a:latin typeface="Arial"/>
            </a:endParaRPr>
          </a:p>
        </p:txBody>
      </p:sp>
      <p:pic>
        <p:nvPicPr>
          <p:cNvPr id="60" name="Graphic 59" descr="Detective male outline">
            <a:extLst>
              <a:ext uri="{FF2B5EF4-FFF2-40B4-BE49-F238E27FC236}">
                <a16:creationId xmlns:a16="http://schemas.microsoft.com/office/drawing/2014/main" id="{2657B681-0C55-465F-192A-9D593D1F8A41}"/>
              </a:ext>
            </a:extLst>
          </p:cNvPr>
          <p:cNvPicPr>
            <a:picLocks noChangeAspect="1"/>
          </p:cNvPicPr>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4003193" y="3766186"/>
            <a:ext cx="264920" cy="264920"/>
          </a:xfrm>
          <a:prstGeom prst="rect">
            <a:avLst/>
          </a:prstGeom>
        </p:spPr>
      </p:pic>
      <p:pic>
        <p:nvPicPr>
          <p:cNvPr id="453" name="Graphic 452" descr="Heartbeat outline">
            <a:extLst>
              <a:ext uri="{FF2B5EF4-FFF2-40B4-BE49-F238E27FC236}">
                <a16:creationId xmlns:a16="http://schemas.microsoft.com/office/drawing/2014/main" id="{D52B39E9-B21F-6CEE-3B6C-EB36466CECEB}"/>
              </a:ext>
            </a:extLst>
          </p:cNvPr>
          <p:cNvPicPr>
            <a:picLocks noChangeAspect="1"/>
          </p:cNvPicPr>
          <p:nvPr/>
        </p:nvPicPr>
        <p:blipFill>
          <a:blip r:embed="rId83">
            <a:extLst>
              <a:ext uri="{28A0092B-C50C-407E-A947-70E740481C1C}">
                <a14:useLocalDpi xmlns:a14="http://schemas.microsoft.com/office/drawing/2010/main" val="0"/>
              </a:ext>
              <a:ext uri="{96DAC541-7B7A-43D3-8B79-37D633B846F1}">
                <asvg:svgBlip xmlns:asvg="http://schemas.microsoft.com/office/drawing/2016/SVG/main" r:embed="rId84"/>
              </a:ext>
            </a:extLst>
          </a:blip>
          <a:stretch>
            <a:fillRect/>
          </a:stretch>
        </p:blipFill>
        <p:spPr>
          <a:xfrm>
            <a:off x="5000023" y="4811364"/>
            <a:ext cx="413712" cy="413712"/>
          </a:xfrm>
          <a:prstGeom prst="rect">
            <a:avLst/>
          </a:prstGeom>
        </p:spPr>
      </p:pic>
      <p:pic>
        <p:nvPicPr>
          <p:cNvPr id="496" name="Graphic 495" descr="Lights On with solid fill">
            <a:extLst>
              <a:ext uri="{FF2B5EF4-FFF2-40B4-BE49-F238E27FC236}">
                <a16:creationId xmlns:a16="http://schemas.microsoft.com/office/drawing/2014/main" id="{0D746BE4-4323-EA0A-0186-590C8B3B8376}"/>
              </a:ext>
            </a:extLst>
          </p:cNvPr>
          <p:cNvPicPr>
            <a:picLocks noChangeAspect="1"/>
          </p:cNvPicPr>
          <p:nvPr/>
        </p:nvPicPr>
        <p:blipFill>
          <a:blip r:embed="rId85">
            <a:extLst>
              <a:ext uri="{28A0092B-C50C-407E-A947-70E740481C1C}">
                <a14:useLocalDpi xmlns:a14="http://schemas.microsoft.com/office/drawing/2010/main" val="0"/>
              </a:ext>
              <a:ext uri="{96DAC541-7B7A-43D3-8B79-37D633B846F1}">
                <asvg:svgBlip xmlns:asvg="http://schemas.microsoft.com/office/drawing/2016/SVG/main" r:embed="rId86"/>
              </a:ext>
            </a:extLst>
          </a:blip>
          <a:stretch>
            <a:fillRect/>
          </a:stretch>
        </p:blipFill>
        <p:spPr>
          <a:xfrm>
            <a:off x="2967309" y="2734042"/>
            <a:ext cx="398793" cy="398793"/>
          </a:xfrm>
          <a:prstGeom prst="rect">
            <a:avLst/>
          </a:prstGeom>
        </p:spPr>
      </p:pic>
      <p:sp>
        <p:nvSpPr>
          <p:cNvPr id="498" name="TextBox 497">
            <a:extLst>
              <a:ext uri="{FF2B5EF4-FFF2-40B4-BE49-F238E27FC236}">
                <a16:creationId xmlns:a16="http://schemas.microsoft.com/office/drawing/2014/main" id="{AB7FBE54-537D-0F05-765C-3C6D357A50FF}"/>
              </a:ext>
            </a:extLst>
          </p:cNvPr>
          <p:cNvSpPr txBox="1"/>
          <p:nvPr/>
        </p:nvSpPr>
        <p:spPr>
          <a:xfrm>
            <a:off x="5494382" y="2650299"/>
            <a:ext cx="646593" cy="21544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Overall Risk</a:t>
            </a:r>
          </a:p>
        </p:txBody>
      </p:sp>
      <p:sp>
        <p:nvSpPr>
          <p:cNvPr id="503" name="Rectangle 502">
            <a:extLst>
              <a:ext uri="{FF2B5EF4-FFF2-40B4-BE49-F238E27FC236}">
                <a16:creationId xmlns:a16="http://schemas.microsoft.com/office/drawing/2014/main" id="{F4DFBBA9-D8AF-DB05-1DE1-1EB4CD514E23}"/>
              </a:ext>
            </a:extLst>
          </p:cNvPr>
          <p:cNvSpPr/>
          <p:nvPr/>
        </p:nvSpPr>
        <p:spPr>
          <a:xfrm>
            <a:off x="7151108" y="1738052"/>
            <a:ext cx="1463040" cy="214017"/>
          </a:xfrm>
          <a:prstGeom prst="rect">
            <a:avLst/>
          </a:prstGeom>
          <a:solidFill>
            <a:srgbClr val="F5AB2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solidFill>
                <a:effectLst/>
                <a:uLnTx/>
                <a:uFillTx/>
                <a:latin typeface="Arial"/>
                <a:ea typeface="+mn-ea"/>
                <a:cs typeface="+mn-cs"/>
              </a:rPr>
              <a:t>LI</a:t>
            </a:r>
          </a:p>
        </p:txBody>
      </p:sp>
      <p:pic>
        <p:nvPicPr>
          <p:cNvPr id="504" name="Graphic 503">
            <a:extLst>
              <a:ext uri="{FF2B5EF4-FFF2-40B4-BE49-F238E27FC236}">
                <a16:creationId xmlns:a16="http://schemas.microsoft.com/office/drawing/2014/main" id="{DF2C9C89-C0B2-149C-EBB9-C3B211FC008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751750" y="3778378"/>
            <a:ext cx="301263" cy="234315"/>
          </a:xfrm>
          <a:prstGeom prst="rect">
            <a:avLst/>
          </a:prstGeom>
        </p:spPr>
      </p:pic>
      <p:sp>
        <p:nvSpPr>
          <p:cNvPr id="509" name="Rectangle 508">
            <a:extLst>
              <a:ext uri="{FF2B5EF4-FFF2-40B4-BE49-F238E27FC236}">
                <a16:creationId xmlns:a16="http://schemas.microsoft.com/office/drawing/2014/main" id="{04DB2068-1479-471E-E498-B3FC9D1CADE0}"/>
              </a:ext>
            </a:extLst>
          </p:cNvPr>
          <p:cNvSpPr/>
          <p:nvPr/>
        </p:nvSpPr>
        <p:spPr>
          <a:xfrm>
            <a:off x="3971981" y="245426"/>
            <a:ext cx="1103472" cy="179490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 rtl="0" eaLnBrk="1" fontAlgn="auto" latinLnBrk="0" hangingPunct="1">
              <a:lnSpc>
                <a:spcPct val="100000"/>
              </a:lnSpc>
              <a:spcBef>
                <a:spcPts val="0"/>
              </a:spcBef>
              <a:spcAft>
                <a:spcPts val="0"/>
              </a:spcAft>
              <a:buClrTx/>
              <a:buSzTx/>
              <a:buFontTx/>
              <a:buNone/>
              <a:tabLst>
                <a:tab pos="9144" algn="l"/>
              </a:tabLst>
              <a:defRPr/>
            </a:pPr>
            <a:r>
              <a:rPr kumimoji="0" lang="en-US" sz="900" b="1" i="0" u="none" strike="noStrike" kern="1200" cap="none" spc="0" normalizeH="0" baseline="0" noProof="0" dirty="0">
                <a:ln>
                  <a:noFill/>
                </a:ln>
                <a:solidFill>
                  <a:schemeClr val="tx1"/>
                </a:solidFill>
                <a:effectLst/>
                <a:uLnTx/>
                <a:uFillTx/>
                <a:latin typeface="Arial"/>
                <a:ea typeface="+mn-ea"/>
                <a:cs typeface="+mn-cs"/>
              </a:rPr>
              <a:t>External </a:t>
            </a:r>
          </a:p>
          <a:p>
            <a:pPr marL="0" marR="0" lvl="0" indent="0" algn="ctr" defTabSz="9144" rtl="0" eaLnBrk="1" fontAlgn="auto" latinLnBrk="0" hangingPunct="1">
              <a:lnSpc>
                <a:spcPct val="100000"/>
              </a:lnSpc>
              <a:spcBef>
                <a:spcPts val="0"/>
              </a:spcBef>
              <a:spcAft>
                <a:spcPts val="0"/>
              </a:spcAft>
              <a:buClrTx/>
              <a:buSzTx/>
              <a:buFontTx/>
              <a:buNone/>
              <a:tabLst>
                <a:tab pos="9144" algn="l"/>
              </a:tabLst>
              <a:defRPr/>
            </a:pPr>
            <a:r>
              <a:rPr kumimoji="0" lang="en-US" sz="900" b="1" i="0" u="none" strike="noStrike" kern="1200" cap="none" spc="0" normalizeH="0" baseline="0" noProof="0" dirty="0">
                <a:ln>
                  <a:noFill/>
                </a:ln>
                <a:solidFill>
                  <a:schemeClr val="tx1"/>
                </a:solidFill>
                <a:effectLst/>
                <a:uLnTx/>
                <a:uFillTx/>
                <a:latin typeface="Arial"/>
                <a:ea typeface="+mn-ea"/>
                <a:cs typeface="+mn-cs"/>
              </a:rPr>
              <a:t>Feeds</a:t>
            </a:r>
            <a:endParaRPr kumimoji="0" lang="en-US" sz="1000" b="1" i="0" u="none" strike="noStrike" kern="1200" cap="none" spc="0" normalizeH="0" baseline="0" noProof="0" dirty="0">
              <a:ln>
                <a:noFill/>
              </a:ln>
              <a:solidFill>
                <a:schemeClr val="tx1"/>
              </a:solidFill>
              <a:effectLst/>
              <a:uLnTx/>
              <a:uFillTx/>
              <a:latin typeface="Arial"/>
              <a:ea typeface="+mn-ea"/>
              <a:cs typeface="+mn-cs"/>
            </a:endParaRPr>
          </a:p>
        </p:txBody>
      </p:sp>
      <p:sp>
        <p:nvSpPr>
          <p:cNvPr id="510" name="Title 3">
            <a:extLst>
              <a:ext uri="{FF2B5EF4-FFF2-40B4-BE49-F238E27FC236}">
                <a16:creationId xmlns:a16="http://schemas.microsoft.com/office/drawing/2014/main" id="{564E401C-2076-479B-88F2-4B7313B9AC1E}"/>
              </a:ext>
            </a:extLst>
          </p:cNvPr>
          <p:cNvSpPr txBox="1">
            <a:spLocks/>
          </p:cNvSpPr>
          <p:nvPr/>
        </p:nvSpPr>
        <p:spPr>
          <a:xfrm>
            <a:off x="117966" y="3844"/>
            <a:ext cx="4850918" cy="26896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lst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a:lstStyle>
          <a:p>
            <a:pPr marL="0" marR="0" lvl="0" indent="0" algn="l" defTabSz="914400" rtl="0" eaLnBrk="1" fontAlgn="auto" latinLnBrk="0" hangingPunct="1">
              <a:lnSpc>
                <a:spcPct val="90000"/>
              </a:lnSpc>
              <a:spcBef>
                <a:spcPts val="1200"/>
              </a:spcBef>
              <a:spcAft>
                <a:spcPts val="0"/>
              </a:spcAft>
              <a:buClrTx/>
              <a:buSzTx/>
              <a:buFontTx/>
              <a:buNone/>
              <a:tabLst/>
              <a:defRPr/>
            </a:pPr>
            <a:r>
              <a:rPr kumimoji="0" lang="en-US" sz="1400" b="0" i="0" u="none" strike="noStrike" kern="1200" cap="none" spc="0" normalizeH="0" baseline="0" noProof="0" dirty="0">
                <a:ln>
                  <a:noFill/>
                </a:ln>
                <a:solidFill>
                  <a:srgbClr val="002856"/>
                </a:solidFill>
                <a:effectLst/>
                <a:uLnTx/>
                <a:uFillTx/>
                <a:latin typeface="Arial Black" panose="020B0A04020102020204" pitchFamily="34" charset="0"/>
                <a:ea typeface="+mj-ea"/>
                <a:cs typeface="+mj-cs"/>
              </a:rPr>
              <a:t>Cybersecurity Mesh Architecture (CSMA) V2.1 </a:t>
            </a:r>
          </a:p>
        </p:txBody>
      </p:sp>
      <p:sp>
        <p:nvSpPr>
          <p:cNvPr id="511" name="TextBox 510">
            <a:extLst>
              <a:ext uri="{FF2B5EF4-FFF2-40B4-BE49-F238E27FC236}">
                <a16:creationId xmlns:a16="http://schemas.microsoft.com/office/drawing/2014/main" id="{D09EE016-6DD5-4A55-6A6D-AED463DF4DEC}"/>
              </a:ext>
            </a:extLst>
          </p:cNvPr>
          <p:cNvSpPr txBox="1"/>
          <p:nvPr/>
        </p:nvSpPr>
        <p:spPr>
          <a:xfrm>
            <a:off x="4096875" y="873024"/>
            <a:ext cx="846897" cy="230832"/>
          </a:xfrm>
          <a:prstGeom prst="rect">
            <a:avLst/>
          </a:prstGeom>
          <a:solidFill>
            <a:srgbClr val="95EADF"/>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News</a:t>
            </a:r>
          </a:p>
        </p:txBody>
      </p:sp>
      <p:sp>
        <p:nvSpPr>
          <p:cNvPr id="526" name="TextBox 525">
            <a:extLst>
              <a:ext uri="{FF2B5EF4-FFF2-40B4-BE49-F238E27FC236}">
                <a16:creationId xmlns:a16="http://schemas.microsoft.com/office/drawing/2014/main" id="{0D74798A-2336-3D1B-2C33-F75674F7FB96}"/>
              </a:ext>
            </a:extLst>
          </p:cNvPr>
          <p:cNvSpPr txBox="1"/>
          <p:nvPr/>
        </p:nvSpPr>
        <p:spPr>
          <a:xfrm>
            <a:off x="4104407" y="1115212"/>
            <a:ext cx="846897" cy="230832"/>
          </a:xfrm>
          <a:prstGeom prst="rect">
            <a:avLst/>
          </a:prstGeom>
          <a:solidFill>
            <a:srgbClr val="95EADF"/>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HR</a:t>
            </a:r>
          </a:p>
        </p:txBody>
      </p:sp>
      <p:sp>
        <p:nvSpPr>
          <p:cNvPr id="527" name="TextBox 526">
            <a:extLst>
              <a:ext uri="{FF2B5EF4-FFF2-40B4-BE49-F238E27FC236}">
                <a16:creationId xmlns:a16="http://schemas.microsoft.com/office/drawing/2014/main" id="{809F2FF4-561C-80AC-C41F-D6711C719191}"/>
              </a:ext>
            </a:extLst>
          </p:cNvPr>
          <p:cNvSpPr txBox="1"/>
          <p:nvPr/>
        </p:nvSpPr>
        <p:spPr>
          <a:xfrm>
            <a:off x="4104407" y="1363988"/>
            <a:ext cx="846897" cy="230832"/>
          </a:xfrm>
          <a:prstGeom prst="rect">
            <a:avLst/>
          </a:prstGeom>
          <a:solidFill>
            <a:srgbClr val="95EADF"/>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Travel</a:t>
            </a:r>
          </a:p>
        </p:txBody>
      </p:sp>
      <p:sp>
        <p:nvSpPr>
          <p:cNvPr id="533" name="TextBox 532">
            <a:extLst>
              <a:ext uri="{FF2B5EF4-FFF2-40B4-BE49-F238E27FC236}">
                <a16:creationId xmlns:a16="http://schemas.microsoft.com/office/drawing/2014/main" id="{19380205-C962-050D-5A3F-C3027DE7B9E1}"/>
              </a:ext>
            </a:extLst>
          </p:cNvPr>
          <p:cNvSpPr txBox="1"/>
          <p:nvPr/>
        </p:nvSpPr>
        <p:spPr>
          <a:xfrm>
            <a:off x="5181536" y="963320"/>
            <a:ext cx="869539" cy="230832"/>
          </a:xfrm>
          <a:prstGeom prst="rect">
            <a:avLst/>
          </a:prstGeom>
          <a:solidFill>
            <a:srgbClr val="F4729D"/>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MITRE</a:t>
            </a:r>
          </a:p>
        </p:txBody>
      </p:sp>
      <p:sp>
        <p:nvSpPr>
          <p:cNvPr id="534" name="TextBox 533">
            <a:extLst>
              <a:ext uri="{FF2B5EF4-FFF2-40B4-BE49-F238E27FC236}">
                <a16:creationId xmlns:a16="http://schemas.microsoft.com/office/drawing/2014/main" id="{E4719CB4-5AAA-9FCB-E842-496163257050}"/>
              </a:ext>
            </a:extLst>
          </p:cNvPr>
          <p:cNvSpPr txBox="1"/>
          <p:nvPr/>
        </p:nvSpPr>
        <p:spPr>
          <a:xfrm>
            <a:off x="5181536" y="696116"/>
            <a:ext cx="869539" cy="230832"/>
          </a:xfrm>
          <a:prstGeom prst="rect">
            <a:avLst/>
          </a:prstGeom>
          <a:solidFill>
            <a:srgbClr val="F4729D"/>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Attack Chains</a:t>
            </a:r>
          </a:p>
        </p:txBody>
      </p:sp>
      <p:pic>
        <p:nvPicPr>
          <p:cNvPr id="537" name="Graphic 536" descr="Newspaper with solid fill">
            <a:extLst>
              <a:ext uri="{FF2B5EF4-FFF2-40B4-BE49-F238E27FC236}">
                <a16:creationId xmlns:a16="http://schemas.microsoft.com/office/drawing/2014/main" id="{8BBB0AF7-4F0C-D4BD-DFB6-22C542288487}"/>
              </a:ext>
            </a:extLst>
          </p:cNvPr>
          <p:cNvPicPr>
            <a:picLocks noChangeAspect="1"/>
          </p:cNvPicPr>
          <p:nvPr/>
        </p:nvPicPr>
        <p:blipFill>
          <a:blip r:embed="rId87">
            <a:extLst>
              <a:ext uri="{28A0092B-C50C-407E-A947-70E740481C1C}">
                <a14:useLocalDpi xmlns:a14="http://schemas.microsoft.com/office/drawing/2010/main" val="0"/>
              </a:ext>
              <a:ext uri="{96DAC541-7B7A-43D3-8B79-37D633B846F1}">
                <asvg:svgBlip xmlns:asvg="http://schemas.microsoft.com/office/drawing/2016/SVG/main" r:embed="rId88"/>
              </a:ext>
            </a:extLst>
          </a:blip>
          <a:stretch>
            <a:fillRect/>
          </a:stretch>
        </p:blipFill>
        <p:spPr>
          <a:xfrm>
            <a:off x="4030396" y="297200"/>
            <a:ext cx="286613" cy="286613"/>
          </a:xfrm>
          <a:prstGeom prst="rect">
            <a:avLst/>
          </a:prstGeom>
        </p:spPr>
      </p:pic>
      <p:sp>
        <p:nvSpPr>
          <p:cNvPr id="538" name="TextBox 537">
            <a:extLst>
              <a:ext uri="{FF2B5EF4-FFF2-40B4-BE49-F238E27FC236}">
                <a16:creationId xmlns:a16="http://schemas.microsoft.com/office/drawing/2014/main" id="{BF45C5FA-0E02-3599-7724-662734103ADA}"/>
              </a:ext>
            </a:extLst>
          </p:cNvPr>
          <p:cNvSpPr txBox="1"/>
          <p:nvPr/>
        </p:nvSpPr>
        <p:spPr>
          <a:xfrm>
            <a:off x="4097259" y="1613969"/>
            <a:ext cx="846897" cy="230832"/>
          </a:xfrm>
          <a:prstGeom prst="rect">
            <a:avLst/>
          </a:prstGeom>
          <a:solidFill>
            <a:srgbClr val="95EADF"/>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Help Desk</a:t>
            </a:r>
          </a:p>
        </p:txBody>
      </p:sp>
      <p:grpSp>
        <p:nvGrpSpPr>
          <p:cNvPr id="543" name="Group 542">
            <a:extLst>
              <a:ext uri="{FF2B5EF4-FFF2-40B4-BE49-F238E27FC236}">
                <a16:creationId xmlns:a16="http://schemas.microsoft.com/office/drawing/2014/main" id="{B690BAF6-8EE6-E41B-94A9-8455AD146ECC}"/>
              </a:ext>
            </a:extLst>
          </p:cNvPr>
          <p:cNvGrpSpPr/>
          <p:nvPr/>
        </p:nvGrpSpPr>
        <p:grpSpPr>
          <a:xfrm>
            <a:off x="8753295" y="1244656"/>
            <a:ext cx="1444423" cy="484718"/>
            <a:chOff x="7571872" y="1823999"/>
            <a:chExt cx="1463040" cy="725027"/>
          </a:xfrm>
        </p:grpSpPr>
        <p:sp>
          <p:nvSpPr>
            <p:cNvPr id="544" name="Rectangle 543">
              <a:extLst>
                <a:ext uri="{FF2B5EF4-FFF2-40B4-BE49-F238E27FC236}">
                  <a16:creationId xmlns:a16="http://schemas.microsoft.com/office/drawing/2014/main" id="{8CF73E89-7AF5-A334-DF9B-118A5F3379EF}"/>
                </a:ext>
              </a:extLst>
            </p:cNvPr>
            <p:cNvSpPr/>
            <p:nvPr/>
          </p:nvSpPr>
          <p:spPr>
            <a:xfrm>
              <a:off x="7571872" y="1823999"/>
              <a:ext cx="1463040" cy="684263"/>
            </a:xfrm>
            <a:prstGeom prst="rect">
              <a:avLst/>
            </a:prstGeom>
            <a:solidFill>
              <a:srgbClr val="0052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sp>
          <p:nvSpPr>
            <p:cNvPr id="545" name="TextBox 544">
              <a:extLst>
                <a:ext uri="{FF2B5EF4-FFF2-40B4-BE49-F238E27FC236}">
                  <a16:creationId xmlns:a16="http://schemas.microsoft.com/office/drawing/2014/main" id="{C7A3D577-9A84-AA36-06F0-C95DB556E3E5}"/>
                </a:ext>
              </a:extLst>
            </p:cNvPr>
            <p:cNvSpPr txBox="1"/>
            <p:nvPr/>
          </p:nvSpPr>
          <p:spPr>
            <a:xfrm>
              <a:off x="7957116" y="2203754"/>
              <a:ext cx="919606" cy="34527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Cryptography</a:t>
              </a:r>
            </a:p>
          </p:txBody>
        </p:sp>
      </p:grpSp>
      <p:pic>
        <p:nvPicPr>
          <p:cNvPr id="494" name="Graphic 493" descr="Safe with solid fill">
            <a:extLst>
              <a:ext uri="{FF2B5EF4-FFF2-40B4-BE49-F238E27FC236}">
                <a16:creationId xmlns:a16="http://schemas.microsoft.com/office/drawing/2014/main" id="{BFBBDA4A-4B10-62E9-7A18-F44CB899ED9D}"/>
              </a:ext>
            </a:extLst>
          </p:cNvPr>
          <p:cNvPicPr>
            <a:picLocks noChangeAspect="1"/>
          </p:cNvPicPr>
          <p:nvPr/>
        </p:nvPicPr>
        <p:blipFill>
          <a:blip r:embed="rId89">
            <a:extLst>
              <a:ext uri="{28A0092B-C50C-407E-A947-70E740481C1C}">
                <a14:useLocalDpi xmlns:a14="http://schemas.microsoft.com/office/drawing/2010/main" val="0"/>
              </a:ext>
              <a:ext uri="{96DAC541-7B7A-43D3-8B79-37D633B846F1}">
                <asvg:svgBlip xmlns:asvg="http://schemas.microsoft.com/office/drawing/2016/SVG/main" r:embed="rId90"/>
              </a:ext>
            </a:extLst>
          </a:blip>
          <a:stretch>
            <a:fillRect/>
          </a:stretch>
        </p:blipFill>
        <p:spPr>
          <a:xfrm>
            <a:off x="8839805" y="1302539"/>
            <a:ext cx="305821" cy="305821"/>
          </a:xfrm>
          <a:prstGeom prst="rect">
            <a:avLst/>
          </a:prstGeom>
        </p:spPr>
      </p:pic>
      <p:sp>
        <p:nvSpPr>
          <p:cNvPr id="546" name="Rectangle 545">
            <a:extLst>
              <a:ext uri="{FF2B5EF4-FFF2-40B4-BE49-F238E27FC236}">
                <a16:creationId xmlns:a16="http://schemas.microsoft.com/office/drawing/2014/main" id="{FE5293EF-D5D9-7D85-41B6-E8A9F21C497D}"/>
              </a:ext>
            </a:extLst>
          </p:cNvPr>
          <p:cNvSpPr/>
          <p:nvPr/>
        </p:nvSpPr>
        <p:spPr>
          <a:xfrm>
            <a:off x="8753295" y="329634"/>
            <a:ext cx="1444423" cy="457465"/>
          </a:xfrm>
          <a:prstGeom prst="rect">
            <a:avLst/>
          </a:prstGeom>
          <a:solidFill>
            <a:srgbClr val="004D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pic>
        <p:nvPicPr>
          <p:cNvPr id="540" name="Graphic 539" descr="Security camera outline">
            <a:extLst>
              <a:ext uri="{FF2B5EF4-FFF2-40B4-BE49-F238E27FC236}">
                <a16:creationId xmlns:a16="http://schemas.microsoft.com/office/drawing/2014/main" id="{AF1B6D13-4D6D-3C78-A83C-FEE069F676D4}"/>
              </a:ext>
            </a:extLst>
          </p:cNvPr>
          <p:cNvPicPr>
            <a:picLocks noChangeAspect="1"/>
          </p:cNvPicPr>
          <p:nvPr/>
        </p:nvPicPr>
        <p:blipFill>
          <a:blip r:embed="rId91">
            <a:extLst>
              <a:ext uri="{28A0092B-C50C-407E-A947-70E740481C1C}">
                <a14:useLocalDpi xmlns:a14="http://schemas.microsoft.com/office/drawing/2010/main" val="0"/>
              </a:ext>
              <a:ext uri="{96DAC541-7B7A-43D3-8B79-37D633B846F1}">
                <asvg:svgBlip xmlns:asvg="http://schemas.microsoft.com/office/drawing/2016/SVG/main" r:embed="rId92"/>
              </a:ext>
            </a:extLst>
          </a:blip>
          <a:stretch>
            <a:fillRect/>
          </a:stretch>
        </p:blipFill>
        <p:spPr>
          <a:xfrm>
            <a:off x="8859543" y="331906"/>
            <a:ext cx="425606" cy="425606"/>
          </a:xfrm>
          <a:prstGeom prst="rect">
            <a:avLst/>
          </a:prstGeom>
        </p:spPr>
      </p:pic>
      <p:sp>
        <p:nvSpPr>
          <p:cNvPr id="548" name="TextBox 547">
            <a:extLst>
              <a:ext uri="{FF2B5EF4-FFF2-40B4-BE49-F238E27FC236}">
                <a16:creationId xmlns:a16="http://schemas.microsoft.com/office/drawing/2014/main" id="{11AE9B08-3526-0D8E-613C-86AB6148C50F}"/>
              </a:ext>
            </a:extLst>
          </p:cNvPr>
          <p:cNvSpPr txBox="1"/>
          <p:nvPr/>
        </p:nvSpPr>
        <p:spPr>
          <a:xfrm>
            <a:off x="9186190" y="585458"/>
            <a:ext cx="659560" cy="230832"/>
          </a:xfrm>
          <a:prstGeom prst="rect">
            <a:avLst/>
          </a:prstGeom>
          <a:noFill/>
        </p:spPr>
        <p:txBody>
          <a:bodyPr wrap="square">
            <a:spAutoFit/>
          </a:bodyPr>
          <a:lstStyle/>
          <a:p>
            <a:r>
              <a:rPr kumimoji="0" lang="en-US" sz="900" b="0" i="0" u="none" strike="noStrike" kern="1200" cap="none" spc="0" normalizeH="0" baseline="0" noProof="0" dirty="0">
                <a:ln>
                  <a:noFill/>
                </a:ln>
                <a:solidFill>
                  <a:prstClr val="white"/>
                </a:solidFill>
                <a:effectLst/>
                <a:uLnTx/>
                <a:uFillTx/>
                <a:latin typeface="Arial"/>
                <a:ea typeface="+mn-ea"/>
                <a:cs typeface="+mn-cs"/>
              </a:rPr>
              <a:t>Physical</a:t>
            </a:r>
            <a:endParaRPr lang="en-US" sz="900" dirty="0"/>
          </a:p>
        </p:txBody>
      </p:sp>
      <p:pic>
        <p:nvPicPr>
          <p:cNvPr id="550" name="Graphic 549" descr="Key outline">
            <a:extLst>
              <a:ext uri="{FF2B5EF4-FFF2-40B4-BE49-F238E27FC236}">
                <a16:creationId xmlns:a16="http://schemas.microsoft.com/office/drawing/2014/main" id="{09E24A08-C3DD-3BE7-E0A1-12C41C729F27}"/>
              </a:ext>
            </a:extLst>
          </p:cNvPr>
          <p:cNvPicPr>
            <a:picLocks noChangeAspect="1"/>
          </p:cNvPicPr>
          <p:nvPr/>
        </p:nvPicPr>
        <p:blipFill>
          <a:blip r:embed="rId93">
            <a:extLst>
              <a:ext uri="{28A0092B-C50C-407E-A947-70E740481C1C}">
                <a14:useLocalDpi xmlns:a14="http://schemas.microsoft.com/office/drawing/2010/main" val="0"/>
              </a:ext>
              <a:ext uri="{96DAC541-7B7A-43D3-8B79-37D633B846F1}">
                <asvg:svgBlip xmlns:asvg="http://schemas.microsoft.com/office/drawing/2016/SVG/main" r:embed="rId94"/>
              </a:ext>
            </a:extLst>
          </a:blip>
          <a:stretch>
            <a:fillRect/>
          </a:stretch>
        </p:blipFill>
        <p:spPr>
          <a:xfrm>
            <a:off x="9309906" y="287914"/>
            <a:ext cx="403946" cy="403946"/>
          </a:xfrm>
          <a:prstGeom prst="rect">
            <a:avLst/>
          </a:prstGeom>
        </p:spPr>
      </p:pic>
      <p:pic>
        <p:nvPicPr>
          <p:cNvPr id="552" name="Graphic 551" descr="Lock outline">
            <a:extLst>
              <a:ext uri="{FF2B5EF4-FFF2-40B4-BE49-F238E27FC236}">
                <a16:creationId xmlns:a16="http://schemas.microsoft.com/office/drawing/2014/main" id="{3802996C-6975-896C-62D6-FC59BF4785AD}"/>
              </a:ext>
            </a:extLst>
          </p:cNvPr>
          <p:cNvPicPr>
            <a:picLocks noChangeAspect="1"/>
          </p:cNvPicPr>
          <p:nvPr/>
        </p:nvPicPr>
        <p:blipFill>
          <a:blip r:embed="rId95">
            <a:extLst>
              <a:ext uri="{28A0092B-C50C-407E-A947-70E740481C1C}">
                <a14:useLocalDpi xmlns:a14="http://schemas.microsoft.com/office/drawing/2010/main" val="0"/>
              </a:ext>
              <a:ext uri="{96DAC541-7B7A-43D3-8B79-37D633B846F1}">
                <asvg:svgBlip xmlns:asvg="http://schemas.microsoft.com/office/drawing/2016/SVG/main" r:embed="rId96"/>
              </a:ext>
            </a:extLst>
          </a:blip>
          <a:stretch>
            <a:fillRect/>
          </a:stretch>
        </p:blipFill>
        <p:spPr>
          <a:xfrm>
            <a:off x="9814235" y="335944"/>
            <a:ext cx="333871" cy="333871"/>
          </a:xfrm>
          <a:prstGeom prst="rect">
            <a:avLst/>
          </a:prstGeom>
        </p:spPr>
      </p:pic>
      <p:pic>
        <p:nvPicPr>
          <p:cNvPr id="554" name="Graphic 553" descr="Diploma with solid fill">
            <a:extLst>
              <a:ext uri="{FF2B5EF4-FFF2-40B4-BE49-F238E27FC236}">
                <a16:creationId xmlns:a16="http://schemas.microsoft.com/office/drawing/2014/main" id="{613CE631-284D-B310-CF49-4F85593C6AD4}"/>
              </a:ext>
            </a:extLst>
          </p:cNvPr>
          <p:cNvPicPr>
            <a:picLocks noChangeAspect="1"/>
          </p:cNvPicPr>
          <p:nvPr/>
        </p:nvPicPr>
        <p:blipFill>
          <a:blip r:embed="rId97">
            <a:extLst>
              <a:ext uri="{28A0092B-C50C-407E-A947-70E740481C1C}">
                <a14:useLocalDpi xmlns:a14="http://schemas.microsoft.com/office/drawing/2010/main" val="0"/>
              </a:ext>
              <a:ext uri="{96DAC541-7B7A-43D3-8B79-37D633B846F1}">
                <asvg:svgBlip xmlns:asvg="http://schemas.microsoft.com/office/drawing/2016/SVG/main" r:embed="rId98"/>
              </a:ext>
            </a:extLst>
          </a:blip>
          <a:stretch>
            <a:fillRect/>
          </a:stretch>
        </p:blipFill>
        <p:spPr>
          <a:xfrm>
            <a:off x="9785250" y="1290541"/>
            <a:ext cx="322442" cy="322442"/>
          </a:xfrm>
          <a:prstGeom prst="rect">
            <a:avLst/>
          </a:prstGeom>
        </p:spPr>
      </p:pic>
      <p:sp>
        <p:nvSpPr>
          <p:cNvPr id="563" name="TextBox 562">
            <a:extLst>
              <a:ext uri="{FF2B5EF4-FFF2-40B4-BE49-F238E27FC236}">
                <a16:creationId xmlns:a16="http://schemas.microsoft.com/office/drawing/2014/main" id="{82C29BEB-A83C-E854-9810-97FE5434719B}"/>
              </a:ext>
            </a:extLst>
          </p:cNvPr>
          <p:cNvSpPr txBox="1"/>
          <p:nvPr/>
        </p:nvSpPr>
        <p:spPr>
          <a:xfrm>
            <a:off x="5181536" y="426214"/>
            <a:ext cx="869539" cy="230832"/>
          </a:xfrm>
          <a:prstGeom prst="rect">
            <a:avLst/>
          </a:prstGeom>
          <a:solidFill>
            <a:srgbClr val="F4729D"/>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CSV / Vulns</a:t>
            </a:r>
          </a:p>
        </p:txBody>
      </p:sp>
      <p:grpSp>
        <p:nvGrpSpPr>
          <p:cNvPr id="27" name="Group 26">
            <a:extLst>
              <a:ext uri="{FF2B5EF4-FFF2-40B4-BE49-F238E27FC236}">
                <a16:creationId xmlns:a16="http://schemas.microsoft.com/office/drawing/2014/main" id="{B53445F9-CF8B-8152-B810-1B1011590617}"/>
              </a:ext>
            </a:extLst>
          </p:cNvPr>
          <p:cNvGrpSpPr/>
          <p:nvPr/>
        </p:nvGrpSpPr>
        <p:grpSpPr>
          <a:xfrm>
            <a:off x="8753173" y="783500"/>
            <a:ext cx="1449702" cy="457465"/>
            <a:chOff x="7571872" y="1823999"/>
            <a:chExt cx="1463040" cy="684263"/>
          </a:xfrm>
          <a:solidFill>
            <a:srgbClr val="663300"/>
          </a:solidFill>
        </p:grpSpPr>
        <p:sp>
          <p:nvSpPr>
            <p:cNvPr id="28" name="Rectangle 27">
              <a:extLst>
                <a:ext uri="{FF2B5EF4-FFF2-40B4-BE49-F238E27FC236}">
                  <a16:creationId xmlns:a16="http://schemas.microsoft.com/office/drawing/2014/main" id="{B4258E99-0076-F04D-C5B6-BB2352D3F7F8}"/>
                </a:ext>
              </a:extLst>
            </p:cNvPr>
            <p:cNvSpPr/>
            <p:nvPr/>
          </p:nvSpPr>
          <p:spPr>
            <a:xfrm>
              <a:off x="7571872" y="1823999"/>
              <a:ext cx="1463040" cy="68426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Arial"/>
                <a:ea typeface="+mn-ea"/>
                <a:cs typeface="+mn-cs"/>
              </a:endParaRPr>
            </a:p>
          </p:txBody>
        </p:sp>
        <p:sp>
          <p:nvSpPr>
            <p:cNvPr id="29" name="TextBox 28">
              <a:extLst>
                <a:ext uri="{FF2B5EF4-FFF2-40B4-BE49-F238E27FC236}">
                  <a16:creationId xmlns:a16="http://schemas.microsoft.com/office/drawing/2014/main" id="{07A028D1-D872-7B70-3358-594535F7375B}"/>
                </a:ext>
              </a:extLst>
            </p:cNvPr>
            <p:cNvSpPr txBox="1"/>
            <p:nvPr/>
          </p:nvSpPr>
          <p:spPr>
            <a:xfrm>
              <a:off x="8001423" y="2146109"/>
              <a:ext cx="928404" cy="345272"/>
            </a:xfrm>
            <a:prstGeom prst="rect">
              <a:avLst/>
            </a:prstGeom>
            <a:grp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Supply Chain</a:t>
              </a:r>
            </a:p>
          </p:txBody>
        </p:sp>
      </p:grpSp>
      <p:pic>
        <p:nvPicPr>
          <p:cNvPr id="33" name="Graphic 32" descr="Link with solid fill">
            <a:extLst>
              <a:ext uri="{FF2B5EF4-FFF2-40B4-BE49-F238E27FC236}">
                <a16:creationId xmlns:a16="http://schemas.microsoft.com/office/drawing/2014/main" id="{32103002-BEDF-EE37-1A08-2AB6D536E64D}"/>
              </a:ext>
            </a:extLst>
          </p:cNvPr>
          <p:cNvPicPr>
            <a:picLocks noChangeAspect="1"/>
          </p:cNvPicPr>
          <p:nvPr/>
        </p:nvPicPr>
        <p:blipFill>
          <a:blip r:embed="rId99">
            <a:extLst>
              <a:ext uri="{28A0092B-C50C-407E-A947-70E740481C1C}">
                <a14:useLocalDpi xmlns:a14="http://schemas.microsoft.com/office/drawing/2010/main" val="0"/>
              </a:ext>
              <a:ext uri="{96DAC541-7B7A-43D3-8B79-37D633B846F1}">
                <asvg:svgBlip xmlns:asvg="http://schemas.microsoft.com/office/drawing/2016/SVG/main" r:embed="rId100"/>
              </a:ext>
            </a:extLst>
          </a:blip>
          <a:stretch>
            <a:fillRect/>
          </a:stretch>
        </p:blipFill>
        <p:spPr>
          <a:xfrm>
            <a:off x="8727945" y="763304"/>
            <a:ext cx="450714" cy="450714"/>
          </a:xfrm>
          <a:prstGeom prst="rect">
            <a:avLst/>
          </a:prstGeom>
        </p:spPr>
      </p:pic>
      <p:pic>
        <p:nvPicPr>
          <p:cNvPr id="35" name="Picture 4" descr="Supply Chain Icon - networkmedical.co.uk">
            <a:extLst>
              <a:ext uri="{FF2B5EF4-FFF2-40B4-BE49-F238E27FC236}">
                <a16:creationId xmlns:a16="http://schemas.microsoft.com/office/drawing/2014/main" id="{C6C188D9-28B0-F988-A875-6A69BBDA7BB7}"/>
              </a:ext>
            </a:extLst>
          </p:cNvPr>
          <p:cNvPicPr>
            <a:picLocks noChangeAspect="1" noChangeArrowheads="1"/>
          </p:cNvPicPr>
          <p:nvPr/>
        </p:nvPicPr>
        <p:blipFill>
          <a:blip r:embed="rId101">
            <a:lum bright="70000" contrast="-70000"/>
            <a:extLst>
              <a:ext uri="{BEBA8EAE-BF5A-486C-A8C5-ECC9F3942E4B}">
                <a14:imgProps xmlns:a14="http://schemas.microsoft.com/office/drawing/2010/main">
                  <a14:imgLayer r:embed="rId102">
                    <a14:imgEffect>
                      <a14:backgroundRemoval t="4750" b="97250" l="4125" r="96250">
                        <a14:foregroundMark x1="4125" y1="43875" x2="4125" y2="43875"/>
                        <a14:foregroundMark x1="15375" y1="31750" x2="15375" y2="31750"/>
                        <a14:foregroundMark x1="18250" y1="26250" x2="18250" y2="26250"/>
                        <a14:foregroundMark x1="23250" y1="21500" x2="23250" y2="21500"/>
                        <a14:foregroundMark x1="28375" y1="18375" x2="28375" y2="18375"/>
                        <a14:foregroundMark x1="33625" y1="14750" x2="33625" y2="14750"/>
                        <a14:foregroundMark x1="38875" y1="12625" x2="39625" y2="12750"/>
                        <a14:foregroundMark x1="45625" y1="11250" x2="45625" y2="11250"/>
                        <a14:foregroundMark x1="50625" y1="11250" x2="50625" y2="11250"/>
                        <a14:foregroundMark x1="57000" y1="12000" x2="57000" y2="12000"/>
                        <a14:foregroundMark x1="64000" y1="14000" x2="64000" y2="14000"/>
                        <a14:foregroundMark x1="68625" y1="16500" x2="68625" y2="16500"/>
                        <a14:foregroundMark x1="65750" y1="27500" x2="65750" y2="27500"/>
                        <a14:foregroundMark x1="53375" y1="37375" x2="53375" y2="37375"/>
                        <a14:foregroundMark x1="67500" y1="37625" x2="67500" y2="37625"/>
                        <a14:foregroundMark x1="79375" y1="36875" x2="79375" y2="36875"/>
                        <a14:foregroundMark x1="96250" y1="30125" x2="96250" y2="30125"/>
                        <a14:foregroundMark x1="93125" y1="4750" x2="93125" y2="4750"/>
                        <a14:foregroundMark x1="88750" y1="50375" x2="88750" y2="50375"/>
                        <a14:foregroundMark x1="88375" y1="56750" x2="88375" y2="56750"/>
                        <a14:foregroundMark x1="87000" y1="63500" x2="87000" y2="63500"/>
                        <a14:foregroundMark x1="84250" y1="68625" x2="84250" y2="68625"/>
                        <a14:foregroundMark x1="83750" y1="77000" x2="83750" y2="77000"/>
                        <a14:foregroundMark x1="65375" y1="97250" x2="65375" y2="97250"/>
                        <a14:foregroundMark x1="42375" y1="90375" x2="42375" y2="90375"/>
                        <a14:foregroundMark x1="36000" y1="88375" x2="36000" y2="88375"/>
                        <a14:foregroundMark x1="30625" y1="86250" x2="30625" y2="86250"/>
                        <a14:foregroundMark x1="25000" y1="82125" x2="25000" y2="82125"/>
                        <a14:foregroundMark x1="20375" y1="78750" x2="20375" y2="78750"/>
                      </a14:backgroundRemoval>
                    </a14:imgEffect>
                  </a14:imgLayer>
                </a14:imgProps>
              </a:ext>
              <a:ext uri="{28A0092B-C50C-407E-A947-70E740481C1C}">
                <a14:useLocalDpi xmlns:a14="http://schemas.microsoft.com/office/drawing/2010/main" val="0"/>
              </a:ext>
            </a:extLst>
          </a:blip>
          <a:srcRect/>
          <a:stretch>
            <a:fillRect/>
          </a:stretch>
        </p:blipFill>
        <p:spPr bwMode="auto">
          <a:xfrm>
            <a:off x="9798175" y="794354"/>
            <a:ext cx="315486" cy="315486"/>
          </a:xfrm>
          <a:prstGeom prst="rect">
            <a:avLst/>
          </a:prstGeom>
          <a:noFill/>
        </p:spPr>
      </p:pic>
      <p:sp>
        <p:nvSpPr>
          <p:cNvPr id="37" name="Rectangle 36">
            <a:extLst>
              <a:ext uri="{FF2B5EF4-FFF2-40B4-BE49-F238E27FC236}">
                <a16:creationId xmlns:a16="http://schemas.microsoft.com/office/drawing/2014/main" id="{B091247C-BC9D-D6B2-07FF-B89221F29A66}"/>
              </a:ext>
            </a:extLst>
          </p:cNvPr>
          <p:cNvSpPr/>
          <p:nvPr/>
        </p:nvSpPr>
        <p:spPr>
          <a:xfrm>
            <a:off x="7151108" y="1260743"/>
            <a:ext cx="1463040" cy="214017"/>
          </a:xfrm>
          <a:prstGeom prst="rect">
            <a:avLst/>
          </a:prstGeom>
          <a:solidFill>
            <a:srgbClr val="6633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bg2"/>
                </a:solidFill>
                <a:latin typeface="Arial"/>
              </a:rPr>
              <a:t>SCRM</a:t>
            </a:r>
            <a:endParaRPr kumimoji="0" lang="en-US" sz="900" b="0" i="0" u="none" strike="noStrike" kern="1200" cap="none" spc="0" normalizeH="0" baseline="0" noProof="0" dirty="0">
              <a:ln>
                <a:noFill/>
              </a:ln>
              <a:solidFill>
                <a:schemeClr val="bg2"/>
              </a:solidFill>
              <a:effectLst/>
              <a:uLnTx/>
              <a:uFillTx/>
              <a:latin typeface="Arial"/>
            </a:endParaRPr>
          </a:p>
        </p:txBody>
      </p:sp>
      <p:sp>
        <p:nvSpPr>
          <p:cNvPr id="168" name="Arrow: Left-Right 167">
            <a:extLst>
              <a:ext uri="{FF2B5EF4-FFF2-40B4-BE49-F238E27FC236}">
                <a16:creationId xmlns:a16="http://schemas.microsoft.com/office/drawing/2014/main" id="{B8E1F2E5-6CC3-48DA-888C-8C1746E875FC}"/>
              </a:ext>
            </a:extLst>
          </p:cNvPr>
          <p:cNvSpPr/>
          <p:nvPr/>
        </p:nvSpPr>
        <p:spPr>
          <a:xfrm rot="16200000">
            <a:off x="3950708" y="3358075"/>
            <a:ext cx="6411167" cy="568679"/>
          </a:xfrm>
          <a:prstGeom prst="leftRightArrow">
            <a:avLst/>
          </a:prstGeom>
          <a:solidFill>
            <a:srgbClr val="D0DE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rial"/>
                <a:ea typeface="+mn-ea"/>
                <a:cs typeface="+mn-cs"/>
              </a:rPr>
              <a:t>Protection Product Analytics / Information Sharing</a:t>
            </a:r>
          </a:p>
        </p:txBody>
      </p:sp>
      <p:sp>
        <p:nvSpPr>
          <p:cNvPr id="153" name="Arrow: Up-Down 152">
            <a:extLst>
              <a:ext uri="{FF2B5EF4-FFF2-40B4-BE49-F238E27FC236}">
                <a16:creationId xmlns:a16="http://schemas.microsoft.com/office/drawing/2014/main" id="{B9F6027B-ECFD-4D77-AEBB-95F391F03FA2}"/>
              </a:ext>
            </a:extLst>
          </p:cNvPr>
          <p:cNvSpPr/>
          <p:nvPr/>
        </p:nvSpPr>
        <p:spPr>
          <a:xfrm rot="16200000">
            <a:off x="6685328" y="3483838"/>
            <a:ext cx="379507" cy="419742"/>
          </a:xfrm>
          <a:prstGeom prst="up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160" name="Arrow: Down 159">
            <a:extLst>
              <a:ext uri="{FF2B5EF4-FFF2-40B4-BE49-F238E27FC236}">
                <a16:creationId xmlns:a16="http://schemas.microsoft.com/office/drawing/2014/main" id="{EB8D3282-4C29-4B03-8DA6-8D411D2776E0}"/>
              </a:ext>
            </a:extLst>
          </p:cNvPr>
          <p:cNvSpPr/>
          <p:nvPr/>
        </p:nvSpPr>
        <p:spPr>
          <a:xfrm rot="16200000">
            <a:off x="6344400" y="570327"/>
            <a:ext cx="471488" cy="1005306"/>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194" name="Arrow: Down 193">
            <a:extLst>
              <a:ext uri="{FF2B5EF4-FFF2-40B4-BE49-F238E27FC236}">
                <a16:creationId xmlns:a16="http://schemas.microsoft.com/office/drawing/2014/main" id="{2670160B-D5F4-4353-A0DC-A2BA27F769A4}"/>
              </a:ext>
            </a:extLst>
          </p:cNvPr>
          <p:cNvSpPr/>
          <p:nvPr/>
        </p:nvSpPr>
        <p:spPr>
          <a:xfrm rot="5400000">
            <a:off x="6302432" y="5539439"/>
            <a:ext cx="471488" cy="1069714"/>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195" name="TextBox 194">
            <a:extLst>
              <a:ext uri="{FF2B5EF4-FFF2-40B4-BE49-F238E27FC236}">
                <a16:creationId xmlns:a16="http://schemas.microsoft.com/office/drawing/2014/main" id="{E834309A-7189-47F3-AD1F-1B0C522371A8}"/>
              </a:ext>
            </a:extLst>
          </p:cNvPr>
          <p:cNvSpPr txBox="1"/>
          <p:nvPr/>
        </p:nvSpPr>
        <p:spPr>
          <a:xfrm>
            <a:off x="6221040" y="5932037"/>
            <a:ext cx="1045932"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Registration</a:t>
            </a:r>
          </a:p>
        </p:txBody>
      </p:sp>
      <p:sp>
        <p:nvSpPr>
          <p:cNvPr id="17" name="Arrow: Down 16">
            <a:extLst>
              <a:ext uri="{FF2B5EF4-FFF2-40B4-BE49-F238E27FC236}">
                <a16:creationId xmlns:a16="http://schemas.microsoft.com/office/drawing/2014/main" id="{4A99380E-5C1B-DD44-3A80-8B9E75AD226D}"/>
              </a:ext>
            </a:extLst>
          </p:cNvPr>
          <p:cNvSpPr/>
          <p:nvPr/>
        </p:nvSpPr>
        <p:spPr>
          <a:xfrm rot="5400000">
            <a:off x="6320001" y="4897744"/>
            <a:ext cx="471488" cy="1069714"/>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18" name="TextBox 17">
            <a:extLst>
              <a:ext uri="{FF2B5EF4-FFF2-40B4-BE49-F238E27FC236}">
                <a16:creationId xmlns:a16="http://schemas.microsoft.com/office/drawing/2014/main" id="{6D4AA16A-8A2B-EBDC-0B25-B1BA553A3E78}"/>
              </a:ext>
            </a:extLst>
          </p:cNvPr>
          <p:cNvSpPr txBox="1"/>
          <p:nvPr/>
        </p:nvSpPr>
        <p:spPr>
          <a:xfrm>
            <a:off x="6267037" y="5313190"/>
            <a:ext cx="1045932"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Incidents</a:t>
            </a:r>
          </a:p>
        </p:txBody>
      </p:sp>
      <p:sp>
        <p:nvSpPr>
          <p:cNvPr id="19" name="Arrow: Down 18">
            <a:extLst>
              <a:ext uri="{FF2B5EF4-FFF2-40B4-BE49-F238E27FC236}">
                <a16:creationId xmlns:a16="http://schemas.microsoft.com/office/drawing/2014/main" id="{E0892988-2FEB-EFC5-A82F-F3F35CD24ADC}"/>
              </a:ext>
            </a:extLst>
          </p:cNvPr>
          <p:cNvSpPr/>
          <p:nvPr/>
        </p:nvSpPr>
        <p:spPr>
          <a:xfrm rot="5400000">
            <a:off x="6313907" y="4510321"/>
            <a:ext cx="471488" cy="1069714"/>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20" name="TextBox 19">
            <a:extLst>
              <a:ext uri="{FF2B5EF4-FFF2-40B4-BE49-F238E27FC236}">
                <a16:creationId xmlns:a16="http://schemas.microsoft.com/office/drawing/2014/main" id="{41254275-535D-A0B3-C279-EB4CBF90C19C}"/>
              </a:ext>
            </a:extLst>
          </p:cNvPr>
          <p:cNvSpPr txBox="1"/>
          <p:nvPr/>
        </p:nvSpPr>
        <p:spPr>
          <a:xfrm>
            <a:off x="6249100" y="4917754"/>
            <a:ext cx="1045932"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Behavior</a:t>
            </a:r>
          </a:p>
        </p:txBody>
      </p:sp>
      <p:sp>
        <p:nvSpPr>
          <p:cNvPr id="22" name="TextBox 21">
            <a:extLst>
              <a:ext uri="{FF2B5EF4-FFF2-40B4-BE49-F238E27FC236}">
                <a16:creationId xmlns:a16="http://schemas.microsoft.com/office/drawing/2014/main" id="{8A30EF5B-479D-187A-0574-C50D633B78B9}"/>
              </a:ext>
            </a:extLst>
          </p:cNvPr>
          <p:cNvSpPr txBox="1"/>
          <p:nvPr/>
        </p:nvSpPr>
        <p:spPr>
          <a:xfrm>
            <a:off x="6235522" y="953327"/>
            <a:ext cx="1045932"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Intel Feeds</a:t>
            </a:r>
          </a:p>
        </p:txBody>
      </p:sp>
      <p:sp>
        <p:nvSpPr>
          <p:cNvPr id="2" name="Arrow: Left-Right 1">
            <a:extLst>
              <a:ext uri="{FF2B5EF4-FFF2-40B4-BE49-F238E27FC236}">
                <a16:creationId xmlns:a16="http://schemas.microsoft.com/office/drawing/2014/main" id="{A8CB618F-55E6-4738-B2EE-AC1CFD768B4F}"/>
              </a:ext>
            </a:extLst>
          </p:cNvPr>
          <p:cNvSpPr/>
          <p:nvPr/>
        </p:nvSpPr>
        <p:spPr>
          <a:xfrm>
            <a:off x="1317815" y="6195782"/>
            <a:ext cx="5764982" cy="512746"/>
          </a:xfrm>
          <a:prstGeom prst="leftRightArrow">
            <a:avLst/>
          </a:prstGeom>
          <a:solidFill>
            <a:srgbClr val="0059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Discovery, Orchestration &amp; Automation</a:t>
            </a:r>
          </a:p>
        </p:txBody>
      </p:sp>
      <p:pic>
        <p:nvPicPr>
          <p:cNvPr id="43" name="Graphic 42" descr="Shield Tick with solid fill">
            <a:extLst>
              <a:ext uri="{FF2B5EF4-FFF2-40B4-BE49-F238E27FC236}">
                <a16:creationId xmlns:a16="http://schemas.microsoft.com/office/drawing/2014/main" id="{72BC3875-1159-9AF0-D152-893C0F16FA0E}"/>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6905060" y="26578"/>
            <a:ext cx="398495" cy="398495"/>
          </a:xfrm>
          <a:prstGeom prst="rect">
            <a:avLst/>
          </a:prstGeom>
        </p:spPr>
      </p:pic>
      <p:sp>
        <p:nvSpPr>
          <p:cNvPr id="11" name="Arrow: Down 10">
            <a:extLst>
              <a:ext uri="{FF2B5EF4-FFF2-40B4-BE49-F238E27FC236}">
                <a16:creationId xmlns:a16="http://schemas.microsoft.com/office/drawing/2014/main" id="{E9E84C4A-F5E4-506D-D0C1-4A2EC00E201D}"/>
              </a:ext>
            </a:extLst>
          </p:cNvPr>
          <p:cNvSpPr/>
          <p:nvPr/>
        </p:nvSpPr>
        <p:spPr>
          <a:xfrm>
            <a:off x="4356804" y="1888591"/>
            <a:ext cx="278349" cy="299420"/>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pic>
        <p:nvPicPr>
          <p:cNvPr id="61" name="Graphic 60">
            <a:extLst>
              <a:ext uri="{FF2B5EF4-FFF2-40B4-BE49-F238E27FC236}">
                <a16:creationId xmlns:a16="http://schemas.microsoft.com/office/drawing/2014/main" id="{EE05ED6D-9D17-99FE-8CDF-5C5BE93C6099}"/>
              </a:ext>
            </a:extLst>
          </p:cNvPr>
          <p:cNvPicPr>
            <a:picLocks noChangeAspect="1"/>
          </p:cNvPicPr>
          <p:nvPr/>
        </p:nvPicPr>
        <p:blipFill>
          <a:blip r:embed="rId103">
            <a:extLst>
              <a:ext uri="{96DAC541-7B7A-43D3-8B79-37D633B846F1}">
                <asvg:svgBlip xmlns:asvg="http://schemas.microsoft.com/office/drawing/2016/SVG/main" r:embed="rId104"/>
              </a:ext>
            </a:extLst>
          </a:blip>
          <a:stretch>
            <a:fillRect/>
          </a:stretch>
        </p:blipFill>
        <p:spPr>
          <a:xfrm>
            <a:off x="10659104" y="1698532"/>
            <a:ext cx="282304" cy="203309"/>
          </a:xfrm>
          <a:prstGeom prst="rect">
            <a:avLst/>
          </a:prstGeom>
        </p:spPr>
      </p:pic>
      <p:sp>
        <p:nvSpPr>
          <p:cNvPr id="62" name="TextBox 61">
            <a:extLst>
              <a:ext uri="{FF2B5EF4-FFF2-40B4-BE49-F238E27FC236}">
                <a16:creationId xmlns:a16="http://schemas.microsoft.com/office/drawing/2014/main" id="{3AC11E7E-FF8E-92D4-8403-068CFD32D327}"/>
              </a:ext>
            </a:extLst>
          </p:cNvPr>
          <p:cNvSpPr txBox="1"/>
          <p:nvPr/>
        </p:nvSpPr>
        <p:spPr>
          <a:xfrm>
            <a:off x="10970709" y="271951"/>
            <a:ext cx="457604" cy="253916"/>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mn-cs"/>
              </a:rPr>
              <a:t>Users</a:t>
            </a: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63" name="TextBox 62">
            <a:extLst>
              <a:ext uri="{FF2B5EF4-FFF2-40B4-BE49-F238E27FC236}">
                <a16:creationId xmlns:a16="http://schemas.microsoft.com/office/drawing/2014/main" id="{96C3C76F-E5D0-E5DA-A490-6075AD7826E7}"/>
              </a:ext>
            </a:extLst>
          </p:cNvPr>
          <p:cNvSpPr txBox="1"/>
          <p:nvPr/>
        </p:nvSpPr>
        <p:spPr>
          <a:xfrm>
            <a:off x="10524206" y="1309452"/>
            <a:ext cx="1341248" cy="415498"/>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a:ea typeface="+mn-ea"/>
                <a:cs typeface="+mn-cs"/>
              </a:rPr>
              <a:t>Devices with Proximity</a:t>
            </a:r>
            <a:endParaRPr kumimoji="0" lang="en-US" sz="1200" b="0" i="0" u="none" strike="noStrike" kern="1200" cap="none" spc="0" normalizeH="0" baseline="0" noProof="0" dirty="0">
              <a:ln>
                <a:noFill/>
              </a:ln>
              <a:solidFill>
                <a:prstClr val="white"/>
              </a:solidFill>
              <a:effectLst/>
              <a:uLnTx/>
              <a:uFillTx/>
              <a:latin typeface="Arial"/>
              <a:ea typeface="+mn-ea"/>
              <a:cs typeface="+mn-cs"/>
            </a:endParaRPr>
          </a:p>
        </p:txBody>
      </p:sp>
      <p:pic>
        <p:nvPicPr>
          <p:cNvPr id="454" name="Graphic 453">
            <a:extLst>
              <a:ext uri="{FF2B5EF4-FFF2-40B4-BE49-F238E27FC236}">
                <a16:creationId xmlns:a16="http://schemas.microsoft.com/office/drawing/2014/main" id="{F4D3EE54-9591-EE91-7F5F-91C3771CCA8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99382" y="1694950"/>
            <a:ext cx="283285" cy="215975"/>
          </a:xfrm>
          <a:prstGeom prst="rect">
            <a:avLst/>
          </a:prstGeom>
        </p:spPr>
      </p:pic>
      <p:pic>
        <p:nvPicPr>
          <p:cNvPr id="456" name="Graphic 455">
            <a:extLst>
              <a:ext uri="{FF2B5EF4-FFF2-40B4-BE49-F238E27FC236}">
                <a16:creationId xmlns:a16="http://schemas.microsoft.com/office/drawing/2014/main" id="{78E41385-A707-E421-0A01-A1C01F20E3C4}"/>
              </a:ext>
            </a:extLst>
          </p:cNvPr>
          <p:cNvPicPr>
            <a:picLocks noChangeAspect="1"/>
          </p:cNvPicPr>
          <p:nvPr/>
        </p:nvPicPr>
        <p:blipFill>
          <a:blip r:embed="rId105">
            <a:extLst>
              <a:ext uri="{96DAC541-7B7A-43D3-8B79-37D633B846F1}">
                <asvg:svgBlip xmlns:asvg="http://schemas.microsoft.com/office/drawing/2016/SVG/main" r:embed="rId106"/>
              </a:ext>
            </a:extLst>
          </a:blip>
          <a:stretch>
            <a:fillRect/>
          </a:stretch>
        </p:blipFill>
        <p:spPr>
          <a:xfrm>
            <a:off x="10419525" y="1684793"/>
            <a:ext cx="279612" cy="213175"/>
          </a:xfrm>
          <a:prstGeom prst="rect">
            <a:avLst/>
          </a:prstGeom>
        </p:spPr>
      </p:pic>
      <p:pic>
        <p:nvPicPr>
          <p:cNvPr id="485" name="Graphic 484">
            <a:extLst>
              <a:ext uri="{FF2B5EF4-FFF2-40B4-BE49-F238E27FC236}">
                <a16:creationId xmlns:a16="http://schemas.microsoft.com/office/drawing/2014/main" id="{D7291F8D-3DDA-ACFC-A7A0-9BCA727B0C2C}"/>
              </a:ext>
            </a:extLst>
          </p:cNvPr>
          <p:cNvPicPr>
            <a:picLocks noChangeAspect="1"/>
          </p:cNvPicPr>
          <p:nvPr/>
        </p:nvPicPr>
        <p:blipFill>
          <a:blip r:embed="rId107">
            <a:extLst>
              <a:ext uri="{96DAC541-7B7A-43D3-8B79-37D633B846F1}">
                <asvg:svgBlip xmlns:asvg="http://schemas.microsoft.com/office/drawing/2016/SVG/main" r:embed="rId108"/>
              </a:ext>
            </a:extLst>
          </a:blip>
          <a:stretch>
            <a:fillRect/>
          </a:stretch>
        </p:blipFill>
        <p:spPr>
          <a:xfrm>
            <a:off x="10972728" y="2670848"/>
            <a:ext cx="270122" cy="205939"/>
          </a:xfrm>
          <a:prstGeom prst="rect">
            <a:avLst/>
          </a:prstGeom>
        </p:spPr>
      </p:pic>
      <p:sp>
        <p:nvSpPr>
          <p:cNvPr id="495" name="TextBox 494">
            <a:extLst>
              <a:ext uri="{FF2B5EF4-FFF2-40B4-BE49-F238E27FC236}">
                <a16:creationId xmlns:a16="http://schemas.microsoft.com/office/drawing/2014/main" id="{125E880E-BA17-E13F-DE0F-837C899E29D2}"/>
              </a:ext>
            </a:extLst>
          </p:cNvPr>
          <p:cNvSpPr txBox="1"/>
          <p:nvPr/>
        </p:nvSpPr>
        <p:spPr>
          <a:xfrm>
            <a:off x="10695661" y="2453103"/>
            <a:ext cx="1023035" cy="253916"/>
          </a:xfrm>
          <a:prstGeom prst="rect">
            <a:avLst/>
          </a:prstGeom>
          <a:noFill/>
        </p:spPr>
        <p:txBody>
          <a:bodyPr wrap="square" lIns="0" rtlCol="0">
            <a:spAutoFit/>
          </a:bodyPr>
          <a:lstStyle>
            <a:defPPr>
              <a:defRPr lang="en-US"/>
            </a:defPPr>
            <a:lvl1pPr marR="0" lvl="0" indent="0" algn="ctr" fontAlgn="auto">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LnTx/>
                <a:uFillTx/>
                <a:latin typeface="Aria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Date &amp; Time</a:t>
            </a:r>
          </a:p>
        </p:txBody>
      </p:sp>
      <p:pic>
        <p:nvPicPr>
          <p:cNvPr id="505" name="Graphic 504">
            <a:extLst>
              <a:ext uri="{FF2B5EF4-FFF2-40B4-BE49-F238E27FC236}">
                <a16:creationId xmlns:a16="http://schemas.microsoft.com/office/drawing/2014/main" id="{73997DCF-55AA-CFBF-ED7B-31BFC8DD43FF}"/>
              </a:ext>
            </a:extLst>
          </p:cNvPr>
          <p:cNvPicPr>
            <a:picLocks noChangeAspect="1"/>
          </p:cNvPicPr>
          <p:nvPr/>
        </p:nvPicPr>
        <p:blipFill>
          <a:blip r:embed="rId109">
            <a:extLst>
              <a:ext uri="{96DAC541-7B7A-43D3-8B79-37D633B846F1}">
                <asvg:svgBlip xmlns:asvg="http://schemas.microsoft.com/office/drawing/2016/SVG/main" r:embed="rId110"/>
              </a:ext>
            </a:extLst>
          </a:blip>
          <a:stretch>
            <a:fillRect/>
          </a:stretch>
        </p:blipFill>
        <p:spPr>
          <a:xfrm>
            <a:off x="11116924" y="1690018"/>
            <a:ext cx="323805" cy="246867"/>
          </a:xfrm>
          <a:prstGeom prst="rect">
            <a:avLst/>
          </a:prstGeom>
        </p:spPr>
      </p:pic>
      <p:pic>
        <p:nvPicPr>
          <p:cNvPr id="522" name="Graphic 521">
            <a:extLst>
              <a:ext uri="{FF2B5EF4-FFF2-40B4-BE49-F238E27FC236}">
                <a16:creationId xmlns:a16="http://schemas.microsoft.com/office/drawing/2014/main" id="{B3E61F4E-E124-745C-537C-A5A643B6FCD7}"/>
              </a:ext>
            </a:extLst>
          </p:cNvPr>
          <p:cNvPicPr>
            <a:picLocks noChangeAspect="1"/>
          </p:cNvPicPr>
          <p:nvPr/>
        </p:nvPicPr>
        <p:blipFill>
          <a:blip r:embed="rId111">
            <a:extLst>
              <a:ext uri="{96DAC541-7B7A-43D3-8B79-37D633B846F1}">
                <asvg:svgBlip xmlns:asvg="http://schemas.microsoft.com/office/drawing/2016/SVG/main" r:embed="rId112"/>
              </a:ext>
            </a:extLst>
          </a:blip>
          <a:stretch>
            <a:fillRect/>
          </a:stretch>
        </p:blipFill>
        <p:spPr>
          <a:xfrm>
            <a:off x="11918668" y="1066830"/>
            <a:ext cx="287031" cy="218830"/>
          </a:xfrm>
          <a:prstGeom prst="rect">
            <a:avLst/>
          </a:prstGeom>
        </p:spPr>
      </p:pic>
      <p:pic>
        <p:nvPicPr>
          <p:cNvPr id="528" name="Graphic 527">
            <a:extLst>
              <a:ext uri="{FF2B5EF4-FFF2-40B4-BE49-F238E27FC236}">
                <a16:creationId xmlns:a16="http://schemas.microsoft.com/office/drawing/2014/main" id="{EC011E64-EE20-9DAE-3087-0B33B381E14E}"/>
              </a:ext>
            </a:extLst>
          </p:cNvPr>
          <p:cNvPicPr>
            <a:picLocks noChangeAspect="1"/>
          </p:cNvPicPr>
          <p:nvPr/>
        </p:nvPicPr>
        <p:blipFill>
          <a:blip r:embed="rId113">
            <a:extLst>
              <a:ext uri="{96DAC541-7B7A-43D3-8B79-37D633B846F1}">
                <asvg:svgBlip xmlns:asvg="http://schemas.microsoft.com/office/drawing/2016/SVG/main" r:embed="rId114"/>
              </a:ext>
            </a:extLst>
          </a:blip>
          <a:stretch>
            <a:fillRect/>
          </a:stretch>
        </p:blipFill>
        <p:spPr>
          <a:xfrm>
            <a:off x="11659394" y="1025579"/>
            <a:ext cx="327188" cy="249446"/>
          </a:xfrm>
          <a:prstGeom prst="rect">
            <a:avLst/>
          </a:prstGeom>
        </p:spPr>
      </p:pic>
      <p:pic>
        <p:nvPicPr>
          <p:cNvPr id="535" name="Graphic 534">
            <a:extLst>
              <a:ext uri="{FF2B5EF4-FFF2-40B4-BE49-F238E27FC236}">
                <a16:creationId xmlns:a16="http://schemas.microsoft.com/office/drawing/2014/main" id="{81BB816A-7B16-A638-97EC-E351E8191CDA}"/>
              </a:ext>
            </a:extLst>
          </p:cNvPr>
          <p:cNvPicPr>
            <a:picLocks noChangeAspect="1"/>
          </p:cNvPicPr>
          <p:nvPr/>
        </p:nvPicPr>
        <p:blipFill>
          <a:blip r:embed="rId115">
            <a:extLst>
              <a:ext uri="{96DAC541-7B7A-43D3-8B79-37D633B846F1}">
                <asvg:svgBlip xmlns:asvg="http://schemas.microsoft.com/office/drawing/2016/SVG/main" r:embed="rId116"/>
              </a:ext>
            </a:extLst>
          </a:blip>
          <a:stretch>
            <a:fillRect/>
          </a:stretch>
        </p:blipFill>
        <p:spPr>
          <a:xfrm>
            <a:off x="11420885" y="1031383"/>
            <a:ext cx="322795" cy="246097"/>
          </a:xfrm>
          <a:prstGeom prst="rect">
            <a:avLst/>
          </a:prstGeom>
        </p:spPr>
      </p:pic>
      <p:pic>
        <p:nvPicPr>
          <p:cNvPr id="536" name="Graphic 535">
            <a:extLst>
              <a:ext uri="{FF2B5EF4-FFF2-40B4-BE49-F238E27FC236}">
                <a16:creationId xmlns:a16="http://schemas.microsoft.com/office/drawing/2014/main" id="{DD932C25-0710-0E22-68F6-16370C352014}"/>
              </a:ext>
            </a:extLst>
          </p:cNvPr>
          <p:cNvPicPr>
            <a:picLocks noChangeAspect="1"/>
          </p:cNvPicPr>
          <p:nvPr/>
        </p:nvPicPr>
        <p:blipFill>
          <a:blip r:embed="rId117" cstate="screen">
            <a:extLst>
              <a:ext uri="{28A0092B-C50C-407E-A947-70E740481C1C}">
                <a14:useLocalDpi xmlns:a14="http://schemas.microsoft.com/office/drawing/2010/main"/>
              </a:ext>
              <a:ext uri="{96DAC541-7B7A-43D3-8B79-37D633B846F1}">
                <asvg:svgBlip xmlns:asvg="http://schemas.microsoft.com/office/drawing/2016/SVG/main" r:embed="rId118"/>
              </a:ext>
            </a:extLst>
          </a:blip>
          <a:stretch>
            <a:fillRect/>
          </a:stretch>
        </p:blipFill>
        <p:spPr>
          <a:xfrm>
            <a:off x="11218724" y="1060868"/>
            <a:ext cx="300011" cy="228727"/>
          </a:xfrm>
          <a:prstGeom prst="rect">
            <a:avLst/>
          </a:prstGeom>
        </p:spPr>
      </p:pic>
      <p:pic>
        <p:nvPicPr>
          <p:cNvPr id="539" name="Graphic 538">
            <a:extLst>
              <a:ext uri="{FF2B5EF4-FFF2-40B4-BE49-F238E27FC236}">
                <a16:creationId xmlns:a16="http://schemas.microsoft.com/office/drawing/2014/main" id="{1D62499D-5BFF-BF33-252F-EF421B5AAF21}"/>
              </a:ext>
            </a:extLst>
          </p:cNvPr>
          <p:cNvPicPr>
            <a:picLocks noChangeAspect="1"/>
          </p:cNvPicPr>
          <p:nvPr/>
        </p:nvPicPr>
        <p:blipFill>
          <a:blip r:embed="rId119">
            <a:extLst>
              <a:ext uri="{96DAC541-7B7A-43D3-8B79-37D633B846F1}">
                <asvg:svgBlip xmlns:asvg="http://schemas.microsoft.com/office/drawing/2016/SVG/main" r:embed="rId120"/>
              </a:ext>
            </a:extLst>
          </a:blip>
          <a:stretch>
            <a:fillRect/>
          </a:stretch>
        </p:blipFill>
        <p:spPr>
          <a:xfrm>
            <a:off x="11434290" y="1693053"/>
            <a:ext cx="305032" cy="232555"/>
          </a:xfrm>
          <a:prstGeom prst="rect">
            <a:avLst/>
          </a:prstGeom>
        </p:spPr>
      </p:pic>
      <p:pic>
        <p:nvPicPr>
          <p:cNvPr id="547" name="Graphic 546">
            <a:extLst>
              <a:ext uri="{FF2B5EF4-FFF2-40B4-BE49-F238E27FC236}">
                <a16:creationId xmlns:a16="http://schemas.microsoft.com/office/drawing/2014/main" id="{049D06A5-45A6-D2D6-40CD-CDB5C2305931}"/>
              </a:ext>
            </a:extLst>
          </p:cNvPr>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10252535" y="2135008"/>
            <a:ext cx="281656" cy="214734"/>
          </a:xfrm>
          <a:prstGeom prst="rect">
            <a:avLst/>
          </a:prstGeom>
        </p:spPr>
      </p:pic>
      <p:pic>
        <p:nvPicPr>
          <p:cNvPr id="549" name="Graphic 548">
            <a:extLst>
              <a:ext uri="{FF2B5EF4-FFF2-40B4-BE49-F238E27FC236}">
                <a16:creationId xmlns:a16="http://schemas.microsoft.com/office/drawing/2014/main" id="{30E014EA-8D6C-E5FE-02DA-43CF6B716EAB}"/>
              </a:ext>
            </a:extLst>
          </p:cNvPr>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10639245" y="2139689"/>
            <a:ext cx="282140" cy="215101"/>
          </a:xfrm>
          <a:prstGeom prst="rect">
            <a:avLst/>
          </a:prstGeom>
        </p:spPr>
      </p:pic>
      <p:pic>
        <p:nvPicPr>
          <p:cNvPr id="551" name="Graphic 550">
            <a:extLst>
              <a:ext uri="{FF2B5EF4-FFF2-40B4-BE49-F238E27FC236}">
                <a16:creationId xmlns:a16="http://schemas.microsoft.com/office/drawing/2014/main" id="{3A791206-E58C-CA94-1598-942C6E6F1FF7}"/>
              </a:ext>
            </a:extLst>
          </p:cNvPr>
          <p:cNvPicPr>
            <a:picLocks noChangeAspect="1"/>
          </p:cNvPicPr>
          <p:nvPr/>
        </p:nvPicPr>
        <p:blipFill>
          <a:blip r:embed="rId125">
            <a:extLst>
              <a:ext uri="{96DAC541-7B7A-43D3-8B79-37D633B846F1}">
                <asvg:svgBlip xmlns:asvg="http://schemas.microsoft.com/office/drawing/2016/SVG/main" r:embed="rId126"/>
              </a:ext>
            </a:extLst>
          </a:blip>
          <a:stretch>
            <a:fillRect/>
          </a:stretch>
        </p:blipFill>
        <p:spPr>
          <a:xfrm>
            <a:off x="10895866" y="2145976"/>
            <a:ext cx="255983" cy="195160"/>
          </a:xfrm>
          <a:prstGeom prst="rect">
            <a:avLst/>
          </a:prstGeom>
        </p:spPr>
      </p:pic>
      <p:sp>
        <p:nvSpPr>
          <p:cNvPr id="553" name="TextBox 552">
            <a:extLst>
              <a:ext uri="{FF2B5EF4-FFF2-40B4-BE49-F238E27FC236}">
                <a16:creationId xmlns:a16="http://schemas.microsoft.com/office/drawing/2014/main" id="{F46ECC0E-5E2A-F5B0-102B-C7D2746EB31E}"/>
              </a:ext>
            </a:extLst>
          </p:cNvPr>
          <p:cNvSpPr txBox="1"/>
          <p:nvPr/>
        </p:nvSpPr>
        <p:spPr>
          <a:xfrm>
            <a:off x="10724672" y="1915534"/>
            <a:ext cx="849578" cy="2539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Location</a:t>
            </a:r>
          </a:p>
        </p:txBody>
      </p:sp>
      <p:sp>
        <p:nvSpPr>
          <p:cNvPr id="555" name="Freeform 503">
            <a:extLst>
              <a:ext uri="{FF2B5EF4-FFF2-40B4-BE49-F238E27FC236}">
                <a16:creationId xmlns:a16="http://schemas.microsoft.com/office/drawing/2014/main" id="{B5C1D652-C004-8E07-8E81-664F78214D2C}"/>
              </a:ext>
            </a:extLst>
          </p:cNvPr>
          <p:cNvSpPr>
            <a:spLocks noEditPoints="1"/>
          </p:cNvSpPr>
          <p:nvPr/>
        </p:nvSpPr>
        <p:spPr bwMode="auto">
          <a:xfrm>
            <a:off x="10836863" y="3346274"/>
            <a:ext cx="242685" cy="196288"/>
          </a:xfrm>
          <a:custGeom>
            <a:avLst/>
            <a:gdLst>
              <a:gd name="T0" fmla="*/ 0 w 195"/>
              <a:gd name="T1" fmla="*/ 178 h 190"/>
              <a:gd name="T2" fmla="*/ 125 w 195"/>
              <a:gd name="T3" fmla="*/ 54 h 190"/>
              <a:gd name="T4" fmla="*/ 106 w 195"/>
              <a:gd name="T5" fmla="*/ 35 h 190"/>
              <a:gd name="T6" fmla="*/ 80 w 195"/>
              <a:gd name="T7" fmla="*/ 62 h 190"/>
              <a:gd name="T8" fmla="*/ 68 w 195"/>
              <a:gd name="T9" fmla="*/ 50 h 190"/>
              <a:gd name="T10" fmla="*/ 106 w 195"/>
              <a:gd name="T11" fmla="*/ 13 h 190"/>
              <a:gd name="T12" fmla="*/ 150 w 195"/>
              <a:gd name="T13" fmla="*/ 57 h 190"/>
              <a:gd name="T14" fmla="*/ 150 w 195"/>
              <a:gd name="T15" fmla="*/ 92 h 190"/>
              <a:gd name="T16" fmla="*/ 190 w 195"/>
              <a:gd name="T17" fmla="*/ 92 h 190"/>
              <a:gd name="T18" fmla="*/ 190 w 195"/>
              <a:gd name="T19" fmla="*/ 108 h 190"/>
              <a:gd name="T20" fmla="*/ 134 w 195"/>
              <a:gd name="T21" fmla="*/ 108 h 190"/>
              <a:gd name="T22" fmla="*/ 134 w 195"/>
              <a:gd name="T23" fmla="*/ 67 h 190"/>
              <a:gd name="T24" fmla="*/ 101 w 195"/>
              <a:gd name="T25" fmla="*/ 100 h 190"/>
              <a:gd name="T26" fmla="*/ 137 w 195"/>
              <a:gd name="T27" fmla="*/ 136 h 190"/>
              <a:gd name="T28" fmla="*/ 88 w 195"/>
              <a:gd name="T29" fmla="*/ 186 h 190"/>
              <a:gd name="T30" fmla="*/ 76 w 195"/>
              <a:gd name="T31" fmla="*/ 174 h 190"/>
              <a:gd name="T32" fmla="*/ 115 w 195"/>
              <a:gd name="T33" fmla="*/ 136 h 190"/>
              <a:gd name="T34" fmla="*/ 90 w 195"/>
              <a:gd name="T35" fmla="*/ 111 h 190"/>
              <a:gd name="T36" fmla="*/ 12 w 195"/>
              <a:gd name="T37" fmla="*/ 190 h 190"/>
              <a:gd name="T38" fmla="*/ 0 w 195"/>
              <a:gd name="T39" fmla="*/ 178 h 190"/>
              <a:gd name="T40" fmla="*/ 171 w 195"/>
              <a:gd name="T41" fmla="*/ 49 h 190"/>
              <a:gd name="T42" fmla="*/ 195 w 195"/>
              <a:gd name="T43" fmla="*/ 25 h 190"/>
              <a:gd name="T44" fmla="*/ 171 w 195"/>
              <a:gd name="T45" fmla="*/ 0 h 190"/>
              <a:gd name="T46" fmla="*/ 146 w 195"/>
              <a:gd name="T47" fmla="*/ 25 h 190"/>
              <a:gd name="T48" fmla="*/ 171 w 195"/>
              <a:gd name="T49" fmla="*/ 4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190">
                <a:moveTo>
                  <a:pt x="0" y="178"/>
                </a:moveTo>
                <a:cubicBezTo>
                  <a:pt x="125" y="54"/>
                  <a:pt x="125" y="54"/>
                  <a:pt x="125" y="54"/>
                </a:cubicBezTo>
                <a:cubicBezTo>
                  <a:pt x="106" y="35"/>
                  <a:pt x="106" y="35"/>
                  <a:pt x="106" y="35"/>
                </a:cubicBezTo>
                <a:cubicBezTo>
                  <a:pt x="80" y="62"/>
                  <a:pt x="80" y="62"/>
                  <a:pt x="80" y="62"/>
                </a:cubicBezTo>
                <a:cubicBezTo>
                  <a:pt x="68" y="50"/>
                  <a:pt x="68" y="50"/>
                  <a:pt x="68" y="50"/>
                </a:cubicBezTo>
                <a:cubicBezTo>
                  <a:pt x="106" y="13"/>
                  <a:pt x="106" y="13"/>
                  <a:pt x="106" y="13"/>
                </a:cubicBezTo>
                <a:cubicBezTo>
                  <a:pt x="150" y="57"/>
                  <a:pt x="150" y="57"/>
                  <a:pt x="150" y="57"/>
                </a:cubicBezTo>
                <a:cubicBezTo>
                  <a:pt x="150" y="92"/>
                  <a:pt x="150" y="92"/>
                  <a:pt x="150" y="92"/>
                </a:cubicBezTo>
                <a:cubicBezTo>
                  <a:pt x="190" y="92"/>
                  <a:pt x="190" y="92"/>
                  <a:pt x="190" y="92"/>
                </a:cubicBezTo>
                <a:cubicBezTo>
                  <a:pt x="190" y="108"/>
                  <a:pt x="190" y="108"/>
                  <a:pt x="190" y="108"/>
                </a:cubicBezTo>
                <a:cubicBezTo>
                  <a:pt x="134" y="108"/>
                  <a:pt x="134" y="108"/>
                  <a:pt x="134" y="108"/>
                </a:cubicBezTo>
                <a:cubicBezTo>
                  <a:pt x="134" y="67"/>
                  <a:pt x="134" y="67"/>
                  <a:pt x="134" y="67"/>
                </a:cubicBezTo>
                <a:cubicBezTo>
                  <a:pt x="101" y="100"/>
                  <a:pt x="101" y="100"/>
                  <a:pt x="101" y="100"/>
                </a:cubicBezTo>
                <a:cubicBezTo>
                  <a:pt x="137" y="136"/>
                  <a:pt x="137" y="136"/>
                  <a:pt x="137" y="136"/>
                </a:cubicBezTo>
                <a:cubicBezTo>
                  <a:pt x="88" y="186"/>
                  <a:pt x="88" y="186"/>
                  <a:pt x="88" y="186"/>
                </a:cubicBezTo>
                <a:cubicBezTo>
                  <a:pt x="76" y="174"/>
                  <a:pt x="76" y="174"/>
                  <a:pt x="76" y="174"/>
                </a:cubicBezTo>
                <a:cubicBezTo>
                  <a:pt x="115" y="136"/>
                  <a:pt x="115" y="136"/>
                  <a:pt x="115" y="136"/>
                </a:cubicBezTo>
                <a:cubicBezTo>
                  <a:pt x="90" y="111"/>
                  <a:pt x="90" y="111"/>
                  <a:pt x="90" y="111"/>
                </a:cubicBezTo>
                <a:cubicBezTo>
                  <a:pt x="12" y="190"/>
                  <a:pt x="12" y="190"/>
                  <a:pt x="12" y="190"/>
                </a:cubicBezTo>
                <a:lnTo>
                  <a:pt x="0" y="178"/>
                </a:lnTo>
                <a:close/>
                <a:moveTo>
                  <a:pt x="171" y="49"/>
                </a:moveTo>
                <a:cubicBezTo>
                  <a:pt x="184" y="49"/>
                  <a:pt x="195" y="38"/>
                  <a:pt x="195" y="25"/>
                </a:cubicBezTo>
                <a:cubicBezTo>
                  <a:pt x="195" y="11"/>
                  <a:pt x="184" y="0"/>
                  <a:pt x="171" y="0"/>
                </a:cubicBezTo>
                <a:cubicBezTo>
                  <a:pt x="157" y="0"/>
                  <a:pt x="146" y="11"/>
                  <a:pt x="146" y="25"/>
                </a:cubicBezTo>
                <a:cubicBezTo>
                  <a:pt x="146" y="38"/>
                  <a:pt x="157" y="49"/>
                  <a:pt x="171" y="49"/>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a:ea typeface="+mn-ea"/>
              <a:cs typeface="+mn-cs"/>
            </a:endParaRPr>
          </a:p>
        </p:txBody>
      </p:sp>
      <p:sp>
        <p:nvSpPr>
          <p:cNvPr id="589" name="Freeform: Shape 718">
            <a:extLst>
              <a:ext uri="{FF2B5EF4-FFF2-40B4-BE49-F238E27FC236}">
                <a16:creationId xmlns:a16="http://schemas.microsoft.com/office/drawing/2014/main" id="{797EB57C-B1D2-BA28-EE41-68322EAACFFC}"/>
              </a:ext>
            </a:extLst>
          </p:cNvPr>
          <p:cNvSpPr/>
          <p:nvPr/>
        </p:nvSpPr>
        <p:spPr>
          <a:xfrm>
            <a:off x="11796278" y="1714566"/>
            <a:ext cx="257037" cy="203151"/>
          </a:xfrm>
          <a:custGeom>
            <a:avLst/>
            <a:gdLst>
              <a:gd name="connsiteX0" fmla="*/ 125444 w 581025"/>
              <a:gd name="connsiteY0" fmla="*/ 164116 h 533400"/>
              <a:gd name="connsiteX1" fmla="*/ 86678 w 581025"/>
              <a:gd name="connsiteY1" fmla="*/ 136398 h 533400"/>
              <a:gd name="connsiteX2" fmla="*/ 100489 w 581025"/>
              <a:gd name="connsiteY2" fmla="*/ 117062 h 533400"/>
              <a:gd name="connsiteX3" fmla="*/ 313753 w 581025"/>
              <a:gd name="connsiteY3" fmla="*/ 7144 h 533400"/>
              <a:gd name="connsiteX4" fmla="*/ 391668 w 581025"/>
              <a:gd name="connsiteY4" fmla="*/ 18955 h 533400"/>
              <a:gd name="connsiteX5" fmla="*/ 414433 w 581025"/>
              <a:gd name="connsiteY5" fmla="*/ 26003 h 533400"/>
              <a:gd name="connsiteX6" fmla="*/ 400240 w 581025"/>
              <a:gd name="connsiteY6" fmla="*/ 71438 h 533400"/>
              <a:gd name="connsiteX7" fmla="*/ 377476 w 581025"/>
              <a:gd name="connsiteY7" fmla="*/ 64389 h 533400"/>
              <a:gd name="connsiteX8" fmla="*/ 313753 w 581025"/>
              <a:gd name="connsiteY8" fmla="*/ 54769 h 533400"/>
              <a:gd name="connsiteX9" fmla="*/ 139255 w 581025"/>
              <a:gd name="connsiteY9" fmla="*/ 144685 h 533400"/>
              <a:gd name="connsiteX10" fmla="*/ 125444 w 581025"/>
              <a:gd name="connsiteY10" fmla="*/ 164116 h 533400"/>
              <a:gd name="connsiteX11" fmla="*/ 437864 w 581025"/>
              <a:gd name="connsiteY11" fmla="*/ 94298 h 533400"/>
              <a:gd name="connsiteX12" fmla="*/ 471011 w 581025"/>
              <a:gd name="connsiteY12" fmla="*/ 88773 h 533400"/>
              <a:gd name="connsiteX13" fmla="*/ 465392 w 581025"/>
              <a:gd name="connsiteY13" fmla="*/ 55531 h 533400"/>
              <a:gd name="connsiteX14" fmla="*/ 432244 w 581025"/>
              <a:gd name="connsiteY14" fmla="*/ 61151 h 533400"/>
              <a:gd name="connsiteX15" fmla="*/ 427768 w 581025"/>
              <a:gd name="connsiteY15" fmla="*/ 74867 h 533400"/>
              <a:gd name="connsiteX16" fmla="*/ 437864 w 581025"/>
              <a:gd name="connsiteY16" fmla="*/ 94298 h 533400"/>
              <a:gd name="connsiteX17" fmla="*/ 519112 w 581025"/>
              <a:gd name="connsiteY17" fmla="*/ 146209 h 533400"/>
              <a:gd name="connsiteX18" fmla="*/ 524065 w 581025"/>
              <a:gd name="connsiteY18" fmla="*/ 112871 h 533400"/>
              <a:gd name="connsiteX19" fmla="*/ 490728 w 581025"/>
              <a:gd name="connsiteY19" fmla="*/ 107918 h 533400"/>
              <a:gd name="connsiteX20" fmla="*/ 481108 w 581025"/>
              <a:gd name="connsiteY20" fmla="*/ 127064 h 533400"/>
              <a:gd name="connsiteX21" fmla="*/ 485870 w 581025"/>
              <a:gd name="connsiteY21" fmla="*/ 141256 h 533400"/>
              <a:gd name="connsiteX22" fmla="*/ 519112 w 581025"/>
              <a:gd name="connsiteY22" fmla="*/ 146209 h 533400"/>
              <a:gd name="connsiteX23" fmla="*/ 551688 w 581025"/>
              <a:gd name="connsiteY23" fmla="*/ 242888 h 533400"/>
              <a:gd name="connsiteX24" fmla="*/ 528161 w 581025"/>
              <a:gd name="connsiteY24" fmla="*/ 266700 h 533400"/>
              <a:gd name="connsiteX25" fmla="*/ 528161 w 581025"/>
              <a:gd name="connsiteY25" fmla="*/ 266891 h 533400"/>
              <a:gd name="connsiteX26" fmla="*/ 552164 w 581025"/>
              <a:gd name="connsiteY26" fmla="*/ 290417 h 533400"/>
              <a:gd name="connsiteX27" fmla="*/ 575786 w 581025"/>
              <a:gd name="connsiteY27" fmla="*/ 266414 h 533400"/>
              <a:gd name="connsiteX28" fmla="*/ 551688 w 581025"/>
              <a:gd name="connsiteY28" fmla="*/ 242888 h 533400"/>
              <a:gd name="connsiteX29" fmla="*/ 548259 w 581025"/>
              <a:gd name="connsiteY29" fmla="*/ 317754 h 533400"/>
              <a:gd name="connsiteX30" fmla="*/ 518351 w 581025"/>
              <a:gd name="connsiteY30" fmla="*/ 333375 h 533400"/>
              <a:gd name="connsiteX31" fmla="*/ 517302 w 581025"/>
              <a:gd name="connsiteY31" fmla="*/ 340424 h 533400"/>
              <a:gd name="connsiteX32" fmla="*/ 533971 w 581025"/>
              <a:gd name="connsiteY32" fmla="*/ 363188 h 533400"/>
              <a:gd name="connsiteX33" fmla="*/ 563880 w 581025"/>
              <a:gd name="connsiteY33" fmla="*/ 347567 h 533400"/>
              <a:gd name="connsiteX34" fmla="*/ 548259 w 581025"/>
              <a:gd name="connsiteY34" fmla="*/ 317754 h 533400"/>
              <a:gd name="connsiteX35" fmla="*/ 515779 w 581025"/>
              <a:gd name="connsiteY35" fmla="*/ 193072 h 533400"/>
              <a:gd name="connsiteX36" fmla="*/ 517017 w 581025"/>
              <a:gd name="connsiteY36" fmla="*/ 200692 h 533400"/>
              <a:gd name="connsiteX37" fmla="*/ 547211 w 581025"/>
              <a:gd name="connsiteY37" fmla="*/ 215646 h 533400"/>
              <a:gd name="connsiteX38" fmla="*/ 562165 w 581025"/>
              <a:gd name="connsiteY38" fmla="*/ 185547 h 533400"/>
              <a:gd name="connsiteX39" fmla="*/ 531971 w 581025"/>
              <a:gd name="connsiteY39" fmla="*/ 170498 h 533400"/>
              <a:gd name="connsiteX40" fmla="*/ 515779 w 581025"/>
              <a:gd name="connsiteY40" fmla="*/ 193072 h 533400"/>
              <a:gd name="connsiteX41" fmla="*/ 313849 w 581025"/>
              <a:gd name="connsiteY41" fmla="*/ 483489 h 533400"/>
              <a:gd name="connsiteX42" fmla="*/ 313849 w 581025"/>
              <a:gd name="connsiteY42" fmla="*/ 531114 h 533400"/>
              <a:gd name="connsiteX43" fmla="*/ 527304 w 581025"/>
              <a:gd name="connsiteY43" fmla="*/ 421005 h 533400"/>
              <a:gd name="connsiteX44" fmla="*/ 488537 w 581025"/>
              <a:gd name="connsiteY44" fmla="*/ 393383 h 533400"/>
              <a:gd name="connsiteX45" fmla="*/ 313849 w 581025"/>
              <a:gd name="connsiteY45" fmla="*/ 483489 h 533400"/>
              <a:gd name="connsiteX46" fmla="*/ 187833 w 581025"/>
              <a:gd name="connsiteY46" fmla="*/ 442532 h 533400"/>
              <a:gd name="connsiteX47" fmla="*/ 154591 w 581025"/>
              <a:gd name="connsiteY47" fmla="*/ 447770 h 533400"/>
              <a:gd name="connsiteX48" fmla="*/ 150019 w 581025"/>
              <a:gd name="connsiteY48" fmla="*/ 461772 h 533400"/>
              <a:gd name="connsiteX49" fmla="*/ 159829 w 581025"/>
              <a:gd name="connsiteY49" fmla="*/ 481013 h 533400"/>
              <a:gd name="connsiteX50" fmla="*/ 193072 w 581025"/>
              <a:gd name="connsiteY50" fmla="*/ 475869 h 533400"/>
              <a:gd name="connsiteX51" fmla="*/ 187833 w 581025"/>
              <a:gd name="connsiteY51" fmla="*/ 442532 h 533400"/>
              <a:gd name="connsiteX52" fmla="*/ 140398 w 581025"/>
              <a:gd name="connsiteY52" fmla="*/ 395097 h 533400"/>
              <a:gd name="connsiteX53" fmla="*/ 107156 w 581025"/>
              <a:gd name="connsiteY53" fmla="*/ 389858 h 533400"/>
              <a:gd name="connsiteX54" fmla="*/ 97346 w 581025"/>
              <a:gd name="connsiteY54" fmla="*/ 409099 h 533400"/>
              <a:gd name="connsiteX55" fmla="*/ 101917 w 581025"/>
              <a:gd name="connsiteY55" fmla="*/ 423100 h 533400"/>
              <a:gd name="connsiteX56" fmla="*/ 135160 w 581025"/>
              <a:gd name="connsiteY56" fmla="*/ 428435 h 533400"/>
              <a:gd name="connsiteX57" fmla="*/ 140398 w 581025"/>
              <a:gd name="connsiteY57" fmla="*/ 395097 h 533400"/>
              <a:gd name="connsiteX58" fmla="*/ 140398 w 581025"/>
              <a:gd name="connsiteY58" fmla="*/ 395097 h 533400"/>
              <a:gd name="connsiteX59" fmla="*/ 247555 w 581025"/>
              <a:gd name="connsiteY59" fmla="*/ 473012 h 533400"/>
              <a:gd name="connsiteX60" fmla="*/ 217456 w 581025"/>
              <a:gd name="connsiteY60" fmla="*/ 488347 h 533400"/>
              <a:gd name="connsiteX61" fmla="*/ 216313 w 581025"/>
              <a:gd name="connsiteY61" fmla="*/ 495681 h 533400"/>
              <a:gd name="connsiteX62" fmla="*/ 232791 w 581025"/>
              <a:gd name="connsiteY62" fmla="*/ 518350 h 533400"/>
              <a:gd name="connsiteX63" fmla="*/ 262795 w 581025"/>
              <a:gd name="connsiteY63" fmla="*/ 503015 h 533400"/>
              <a:gd name="connsiteX64" fmla="*/ 247555 w 581025"/>
              <a:gd name="connsiteY64" fmla="*/ 473012 h 533400"/>
              <a:gd name="connsiteX65" fmla="*/ 182499 w 581025"/>
              <a:gd name="connsiteY65" fmla="*/ 137827 h 533400"/>
              <a:gd name="connsiteX66" fmla="*/ 175546 w 581025"/>
              <a:gd name="connsiteY66" fmla="*/ 154686 h 533400"/>
              <a:gd name="connsiteX67" fmla="*/ 182499 w 581025"/>
              <a:gd name="connsiteY67" fmla="*/ 171545 h 533400"/>
              <a:gd name="connsiteX68" fmla="*/ 216217 w 581025"/>
              <a:gd name="connsiteY68" fmla="*/ 171545 h 533400"/>
              <a:gd name="connsiteX69" fmla="*/ 216217 w 581025"/>
              <a:gd name="connsiteY69" fmla="*/ 137827 h 533400"/>
              <a:gd name="connsiteX70" fmla="*/ 182499 w 581025"/>
              <a:gd name="connsiteY70" fmla="*/ 137827 h 533400"/>
              <a:gd name="connsiteX71" fmla="*/ 242697 w 581025"/>
              <a:gd name="connsiteY71" fmla="*/ 97536 h 533400"/>
              <a:gd name="connsiteX72" fmla="*/ 228028 w 581025"/>
              <a:gd name="connsiteY72" fmla="*/ 119539 h 533400"/>
              <a:gd name="connsiteX73" fmla="*/ 229838 w 581025"/>
              <a:gd name="connsiteY73" fmla="*/ 128683 h 533400"/>
              <a:gd name="connsiteX74" fmla="*/ 260985 w 581025"/>
              <a:gd name="connsiteY74" fmla="*/ 141542 h 533400"/>
              <a:gd name="connsiteX75" fmla="*/ 273843 w 581025"/>
              <a:gd name="connsiteY75" fmla="*/ 110395 h 533400"/>
              <a:gd name="connsiteX76" fmla="*/ 242697 w 581025"/>
              <a:gd name="connsiteY76" fmla="*/ 97536 h 533400"/>
              <a:gd name="connsiteX77" fmla="*/ 485489 w 581025"/>
              <a:gd name="connsiteY77" fmla="*/ 340328 h 533400"/>
              <a:gd name="connsiteX78" fmla="*/ 472630 w 581025"/>
              <a:gd name="connsiteY78" fmla="*/ 309182 h 533400"/>
              <a:gd name="connsiteX79" fmla="*/ 441484 w 581025"/>
              <a:gd name="connsiteY79" fmla="*/ 322040 h 533400"/>
              <a:gd name="connsiteX80" fmla="*/ 439674 w 581025"/>
              <a:gd name="connsiteY80" fmla="*/ 331184 h 533400"/>
              <a:gd name="connsiteX81" fmla="*/ 454342 w 581025"/>
              <a:gd name="connsiteY81" fmla="*/ 353187 h 533400"/>
              <a:gd name="connsiteX82" fmla="*/ 485489 w 581025"/>
              <a:gd name="connsiteY82" fmla="*/ 340328 h 533400"/>
              <a:gd name="connsiteX83" fmla="*/ 411480 w 581025"/>
              <a:gd name="connsiteY83" fmla="*/ 366808 h 533400"/>
              <a:gd name="connsiteX84" fmla="*/ 404527 w 581025"/>
              <a:gd name="connsiteY84" fmla="*/ 383667 h 533400"/>
              <a:gd name="connsiteX85" fmla="*/ 411480 w 581025"/>
              <a:gd name="connsiteY85" fmla="*/ 400526 h 533400"/>
              <a:gd name="connsiteX86" fmla="*/ 445199 w 581025"/>
              <a:gd name="connsiteY86" fmla="*/ 400526 h 533400"/>
              <a:gd name="connsiteX87" fmla="*/ 445199 w 581025"/>
              <a:gd name="connsiteY87" fmla="*/ 366808 h 533400"/>
              <a:gd name="connsiteX88" fmla="*/ 411480 w 581025"/>
              <a:gd name="connsiteY88" fmla="*/ 366808 h 533400"/>
              <a:gd name="connsiteX89" fmla="*/ 499586 w 581025"/>
              <a:gd name="connsiteY89" fmla="*/ 269272 h 533400"/>
              <a:gd name="connsiteX90" fmla="*/ 475774 w 581025"/>
              <a:gd name="connsiteY90" fmla="*/ 245459 h 533400"/>
              <a:gd name="connsiteX91" fmla="*/ 451961 w 581025"/>
              <a:gd name="connsiteY91" fmla="*/ 269272 h 533400"/>
              <a:gd name="connsiteX92" fmla="*/ 475774 w 581025"/>
              <a:gd name="connsiteY92" fmla="*/ 293084 h 533400"/>
              <a:gd name="connsiteX93" fmla="*/ 499586 w 581025"/>
              <a:gd name="connsiteY93" fmla="*/ 269272 h 533400"/>
              <a:gd name="connsiteX94" fmla="*/ 366712 w 581025"/>
              <a:gd name="connsiteY94" fmla="*/ 396812 h 533400"/>
              <a:gd name="connsiteX95" fmla="*/ 352044 w 581025"/>
              <a:gd name="connsiteY95" fmla="*/ 418814 h 533400"/>
              <a:gd name="connsiteX96" fmla="*/ 353854 w 581025"/>
              <a:gd name="connsiteY96" fmla="*/ 427958 h 533400"/>
              <a:gd name="connsiteX97" fmla="*/ 385001 w 581025"/>
              <a:gd name="connsiteY97" fmla="*/ 440817 h 533400"/>
              <a:gd name="connsiteX98" fmla="*/ 397859 w 581025"/>
              <a:gd name="connsiteY98" fmla="*/ 409670 h 533400"/>
              <a:gd name="connsiteX99" fmla="*/ 366712 w 581025"/>
              <a:gd name="connsiteY99" fmla="*/ 396812 h 533400"/>
              <a:gd name="connsiteX100" fmla="*/ 222980 w 581025"/>
              <a:gd name="connsiteY100" fmla="*/ 288227 h 533400"/>
              <a:gd name="connsiteX101" fmla="*/ 7144 w 581025"/>
              <a:gd name="connsiteY101" fmla="*/ 288227 h 533400"/>
              <a:gd name="connsiteX102" fmla="*/ 7144 w 581025"/>
              <a:gd name="connsiteY102" fmla="*/ 250127 h 533400"/>
              <a:gd name="connsiteX103" fmla="*/ 222980 w 581025"/>
              <a:gd name="connsiteY103" fmla="*/ 250127 h 533400"/>
              <a:gd name="connsiteX104" fmla="*/ 313849 w 581025"/>
              <a:gd name="connsiteY104" fmla="*/ 176308 h 533400"/>
              <a:gd name="connsiteX105" fmla="*/ 406717 w 581025"/>
              <a:gd name="connsiteY105" fmla="*/ 269177 h 533400"/>
              <a:gd name="connsiteX106" fmla="*/ 313849 w 581025"/>
              <a:gd name="connsiteY106" fmla="*/ 362045 h 533400"/>
              <a:gd name="connsiteX107" fmla="*/ 222980 w 581025"/>
              <a:gd name="connsiteY107" fmla="*/ 288227 h 533400"/>
              <a:gd name="connsiteX108" fmla="*/ 254317 w 581025"/>
              <a:gd name="connsiteY108" fmla="*/ 269177 h 533400"/>
              <a:gd name="connsiteX109" fmla="*/ 313849 w 581025"/>
              <a:gd name="connsiteY109" fmla="*/ 328708 h 533400"/>
              <a:gd name="connsiteX110" fmla="*/ 373380 w 581025"/>
              <a:gd name="connsiteY110" fmla="*/ 269177 h 533400"/>
              <a:gd name="connsiteX111" fmla="*/ 313849 w 581025"/>
              <a:gd name="connsiteY111" fmla="*/ 209645 h 533400"/>
              <a:gd name="connsiteX112" fmla="*/ 254317 w 581025"/>
              <a:gd name="connsiteY112" fmla="*/ 269177 h 533400"/>
              <a:gd name="connsiteX113" fmla="*/ 311943 w 581025"/>
              <a:gd name="connsiteY113" fmla="*/ 80582 h 533400"/>
              <a:gd name="connsiteX114" fmla="*/ 311943 w 581025"/>
              <a:gd name="connsiteY114" fmla="*/ 128207 h 533400"/>
              <a:gd name="connsiteX115" fmla="*/ 434912 w 581025"/>
              <a:gd name="connsiteY115" fmla="*/ 200597 h 533400"/>
              <a:gd name="connsiteX116" fmla="*/ 476536 w 581025"/>
              <a:gd name="connsiteY116" fmla="*/ 177451 h 533400"/>
              <a:gd name="connsiteX117" fmla="*/ 311943 w 581025"/>
              <a:gd name="connsiteY117" fmla="*/ 80582 h 533400"/>
              <a:gd name="connsiteX118" fmla="*/ 186404 w 581025"/>
              <a:gd name="connsiteY118" fmla="*/ 331946 h 533400"/>
              <a:gd name="connsiteX119" fmla="*/ 143923 w 581025"/>
              <a:gd name="connsiteY119" fmla="*/ 353378 h 533400"/>
              <a:gd name="connsiteX120" fmla="*/ 311943 w 581025"/>
              <a:gd name="connsiteY120" fmla="*/ 456819 h 533400"/>
              <a:gd name="connsiteX121" fmla="*/ 311943 w 581025"/>
              <a:gd name="connsiteY121" fmla="*/ 409194 h 533400"/>
              <a:gd name="connsiteX122" fmla="*/ 186404 w 581025"/>
              <a:gd name="connsiteY122" fmla="*/ 3319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81025" h="533400">
                <a:moveTo>
                  <a:pt x="125444" y="164116"/>
                </a:moveTo>
                <a:lnTo>
                  <a:pt x="86678" y="136398"/>
                </a:lnTo>
                <a:lnTo>
                  <a:pt x="100489" y="117062"/>
                </a:lnTo>
                <a:cubicBezTo>
                  <a:pt x="149638" y="48292"/>
                  <a:pt x="229362" y="7144"/>
                  <a:pt x="313753" y="7144"/>
                </a:cubicBezTo>
                <a:cubicBezTo>
                  <a:pt x="340328" y="7144"/>
                  <a:pt x="366522" y="11144"/>
                  <a:pt x="391668" y="18955"/>
                </a:cubicBezTo>
                <a:lnTo>
                  <a:pt x="414433" y="26003"/>
                </a:lnTo>
                <a:lnTo>
                  <a:pt x="400240" y="71438"/>
                </a:lnTo>
                <a:lnTo>
                  <a:pt x="377476" y="64389"/>
                </a:lnTo>
                <a:cubicBezTo>
                  <a:pt x="356902" y="58007"/>
                  <a:pt x="335471" y="54769"/>
                  <a:pt x="313753" y="54769"/>
                </a:cubicBezTo>
                <a:cubicBezTo>
                  <a:pt x="244697" y="54769"/>
                  <a:pt x="179451" y="88392"/>
                  <a:pt x="139255" y="144685"/>
                </a:cubicBezTo>
                <a:lnTo>
                  <a:pt x="125444" y="164116"/>
                </a:lnTo>
                <a:close/>
                <a:moveTo>
                  <a:pt x="437864" y="94298"/>
                </a:moveTo>
                <a:cubicBezTo>
                  <a:pt x="448532" y="101918"/>
                  <a:pt x="463391" y="99441"/>
                  <a:pt x="471011" y="88773"/>
                </a:cubicBezTo>
                <a:cubicBezTo>
                  <a:pt x="478631" y="78010"/>
                  <a:pt x="476155" y="63151"/>
                  <a:pt x="465392" y="55531"/>
                </a:cubicBezTo>
                <a:cubicBezTo>
                  <a:pt x="454724" y="47911"/>
                  <a:pt x="439769" y="50387"/>
                  <a:pt x="432244" y="61151"/>
                </a:cubicBezTo>
                <a:cubicBezTo>
                  <a:pt x="429196" y="65342"/>
                  <a:pt x="427768" y="70104"/>
                  <a:pt x="427768" y="74867"/>
                </a:cubicBezTo>
                <a:cubicBezTo>
                  <a:pt x="427768" y="82391"/>
                  <a:pt x="431292" y="89726"/>
                  <a:pt x="437864" y="94298"/>
                </a:cubicBezTo>
                <a:close/>
                <a:moveTo>
                  <a:pt x="519112" y="146209"/>
                </a:moveTo>
                <a:cubicBezTo>
                  <a:pt x="529685" y="138303"/>
                  <a:pt x="531876" y="123349"/>
                  <a:pt x="524065" y="112871"/>
                </a:cubicBezTo>
                <a:cubicBezTo>
                  <a:pt x="516159" y="102299"/>
                  <a:pt x="501301" y="100108"/>
                  <a:pt x="490728" y="107918"/>
                </a:cubicBezTo>
                <a:cubicBezTo>
                  <a:pt x="484442" y="112681"/>
                  <a:pt x="481108" y="119825"/>
                  <a:pt x="481108" y="127064"/>
                </a:cubicBezTo>
                <a:cubicBezTo>
                  <a:pt x="481108" y="132017"/>
                  <a:pt x="482632" y="136970"/>
                  <a:pt x="485870" y="141256"/>
                </a:cubicBezTo>
                <a:cubicBezTo>
                  <a:pt x="493681" y="151829"/>
                  <a:pt x="508635" y="154019"/>
                  <a:pt x="519112" y="146209"/>
                </a:cubicBezTo>
                <a:close/>
                <a:moveTo>
                  <a:pt x="551688" y="242888"/>
                </a:moveTo>
                <a:cubicBezTo>
                  <a:pt x="538639" y="242983"/>
                  <a:pt x="528161" y="253651"/>
                  <a:pt x="528161" y="266700"/>
                </a:cubicBezTo>
                <a:cubicBezTo>
                  <a:pt x="528161" y="266795"/>
                  <a:pt x="528161" y="266795"/>
                  <a:pt x="528161" y="266891"/>
                </a:cubicBezTo>
                <a:cubicBezTo>
                  <a:pt x="528256" y="280035"/>
                  <a:pt x="539020" y="290608"/>
                  <a:pt x="552164" y="290417"/>
                </a:cubicBezTo>
                <a:cubicBezTo>
                  <a:pt x="565404" y="290322"/>
                  <a:pt x="575881" y="279559"/>
                  <a:pt x="575786" y="266414"/>
                </a:cubicBezTo>
                <a:cubicBezTo>
                  <a:pt x="575595" y="253270"/>
                  <a:pt x="564833" y="242697"/>
                  <a:pt x="551688" y="242888"/>
                </a:cubicBezTo>
                <a:close/>
                <a:moveTo>
                  <a:pt x="548259" y="317754"/>
                </a:moveTo>
                <a:cubicBezTo>
                  <a:pt x="535686" y="313754"/>
                  <a:pt x="522351" y="320802"/>
                  <a:pt x="518351" y="333375"/>
                </a:cubicBezTo>
                <a:cubicBezTo>
                  <a:pt x="517684" y="335661"/>
                  <a:pt x="517302" y="338042"/>
                  <a:pt x="517302" y="340424"/>
                </a:cubicBezTo>
                <a:cubicBezTo>
                  <a:pt x="517302" y="350615"/>
                  <a:pt x="523780" y="359950"/>
                  <a:pt x="533971" y="363188"/>
                </a:cubicBezTo>
                <a:cubicBezTo>
                  <a:pt x="546544" y="367094"/>
                  <a:pt x="559880" y="360140"/>
                  <a:pt x="563880" y="347567"/>
                </a:cubicBezTo>
                <a:cubicBezTo>
                  <a:pt x="567785" y="334994"/>
                  <a:pt x="560832" y="321659"/>
                  <a:pt x="548259" y="317754"/>
                </a:cubicBezTo>
                <a:close/>
                <a:moveTo>
                  <a:pt x="515779" y="193072"/>
                </a:moveTo>
                <a:cubicBezTo>
                  <a:pt x="515779" y="195644"/>
                  <a:pt x="516159" y="198215"/>
                  <a:pt x="517017" y="200692"/>
                </a:cubicBezTo>
                <a:cubicBezTo>
                  <a:pt x="521208" y="213169"/>
                  <a:pt x="534733" y="219932"/>
                  <a:pt x="547211" y="215646"/>
                </a:cubicBezTo>
                <a:cubicBezTo>
                  <a:pt x="559593" y="211455"/>
                  <a:pt x="566356" y="197930"/>
                  <a:pt x="562165" y="185547"/>
                </a:cubicBezTo>
                <a:cubicBezTo>
                  <a:pt x="557974" y="173069"/>
                  <a:pt x="544449" y="166306"/>
                  <a:pt x="531971" y="170498"/>
                </a:cubicBezTo>
                <a:cubicBezTo>
                  <a:pt x="522065" y="173927"/>
                  <a:pt x="515779" y="183166"/>
                  <a:pt x="515779" y="193072"/>
                </a:cubicBezTo>
                <a:close/>
                <a:moveTo>
                  <a:pt x="313849" y="483489"/>
                </a:moveTo>
                <a:lnTo>
                  <a:pt x="313849" y="531114"/>
                </a:lnTo>
                <a:cubicBezTo>
                  <a:pt x="398431" y="531114"/>
                  <a:pt x="478155" y="489966"/>
                  <a:pt x="527304" y="421005"/>
                </a:cubicBezTo>
                <a:lnTo>
                  <a:pt x="488537" y="393383"/>
                </a:lnTo>
                <a:cubicBezTo>
                  <a:pt x="448342" y="449771"/>
                  <a:pt x="383000" y="483489"/>
                  <a:pt x="313849" y="483489"/>
                </a:cubicBezTo>
                <a:close/>
                <a:moveTo>
                  <a:pt x="187833" y="442532"/>
                </a:moveTo>
                <a:cubicBezTo>
                  <a:pt x="177260" y="434816"/>
                  <a:pt x="162306" y="437198"/>
                  <a:pt x="154591" y="447770"/>
                </a:cubicBezTo>
                <a:cubicBezTo>
                  <a:pt x="151543" y="452057"/>
                  <a:pt x="150019" y="456914"/>
                  <a:pt x="150019" y="461772"/>
                </a:cubicBezTo>
                <a:cubicBezTo>
                  <a:pt x="150019" y="469106"/>
                  <a:pt x="153448" y="476345"/>
                  <a:pt x="159829" y="481013"/>
                </a:cubicBezTo>
                <a:cubicBezTo>
                  <a:pt x="170497" y="488823"/>
                  <a:pt x="185356" y="486442"/>
                  <a:pt x="193072" y="475869"/>
                </a:cubicBezTo>
                <a:cubicBezTo>
                  <a:pt x="200882" y="465201"/>
                  <a:pt x="198501" y="450247"/>
                  <a:pt x="187833" y="442532"/>
                </a:cubicBezTo>
                <a:close/>
                <a:moveTo>
                  <a:pt x="140398" y="395097"/>
                </a:moveTo>
                <a:cubicBezTo>
                  <a:pt x="132683" y="384524"/>
                  <a:pt x="117824" y="382143"/>
                  <a:pt x="107156" y="389858"/>
                </a:cubicBezTo>
                <a:cubicBezTo>
                  <a:pt x="100774" y="394525"/>
                  <a:pt x="97346" y="401765"/>
                  <a:pt x="97346" y="409099"/>
                </a:cubicBezTo>
                <a:cubicBezTo>
                  <a:pt x="97346" y="414052"/>
                  <a:pt x="98870" y="418910"/>
                  <a:pt x="101917" y="423100"/>
                </a:cubicBezTo>
                <a:cubicBezTo>
                  <a:pt x="109633" y="433769"/>
                  <a:pt x="124587" y="436150"/>
                  <a:pt x="135160" y="428435"/>
                </a:cubicBezTo>
                <a:cubicBezTo>
                  <a:pt x="145828" y="420624"/>
                  <a:pt x="148209" y="405765"/>
                  <a:pt x="140398" y="395097"/>
                </a:cubicBezTo>
                <a:cubicBezTo>
                  <a:pt x="140398" y="395097"/>
                  <a:pt x="140398" y="395097"/>
                  <a:pt x="140398" y="395097"/>
                </a:cubicBezTo>
                <a:close/>
                <a:moveTo>
                  <a:pt x="247555" y="473012"/>
                </a:moveTo>
                <a:cubicBezTo>
                  <a:pt x="234982" y="468916"/>
                  <a:pt x="221551" y="475774"/>
                  <a:pt x="217456" y="488347"/>
                </a:cubicBezTo>
                <a:cubicBezTo>
                  <a:pt x="216693" y="490728"/>
                  <a:pt x="216313" y="493205"/>
                  <a:pt x="216313" y="495681"/>
                </a:cubicBezTo>
                <a:cubicBezTo>
                  <a:pt x="216313" y="505682"/>
                  <a:pt x="222694" y="515017"/>
                  <a:pt x="232791" y="518350"/>
                </a:cubicBezTo>
                <a:cubicBezTo>
                  <a:pt x="245364" y="522351"/>
                  <a:pt x="258699" y="515493"/>
                  <a:pt x="262795" y="503015"/>
                </a:cubicBezTo>
                <a:cubicBezTo>
                  <a:pt x="266890" y="490538"/>
                  <a:pt x="260033" y="477107"/>
                  <a:pt x="247555" y="473012"/>
                </a:cubicBezTo>
                <a:close/>
                <a:moveTo>
                  <a:pt x="182499" y="137827"/>
                </a:moveTo>
                <a:cubicBezTo>
                  <a:pt x="177832" y="142494"/>
                  <a:pt x="175546" y="148590"/>
                  <a:pt x="175546" y="154686"/>
                </a:cubicBezTo>
                <a:cubicBezTo>
                  <a:pt x="175546" y="160782"/>
                  <a:pt x="177832" y="166878"/>
                  <a:pt x="182499" y="171545"/>
                </a:cubicBezTo>
                <a:cubicBezTo>
                  <a:pt x="191833" y="180785"/>
                  <a:pt x="206883" y="180785"/>
                  <a:pt x="216217" y="171545"/>
                </a:cubicBezTo>
                <a:cubicBezTo>
                  <a:pt x="225457" y="162211"/>
                  <a:pt x="225457" y="147161"/>
                  <a:pt x="216217" y="137827"/>
                </a:cubicBezTo>
                <a:cubicBezTo>
                  <a:pt x="206883" y="128492"/>
                  <a:pt x="191833" y="128492"/>
                  <a:pt x="182499" y="137827"/>
                </a:cubicBezTo>
                <a:close/>
                <a:moveTo>
                  <a:pt x="242697" y="97536"/>
                </a:moveTo>
                <a:cubicBezTo>
                  <a:pt x="233553" y="101346"/>
                  <a:pt x="228028" y="110204"/>
                  <a:pt x="228028" y="119539"/>
                </a:cubicBezTo>
                <a:cubicBezTo>
                  <a:pt x="228028" y="122587"/>
                  <a:pt x="228600" y="125730"/>
                  <a:pt x="229838" y="128683"/>
                </a:cubicBezTo>
                <a:cubicBezTo>
                  <a:pt x="234887" y="140780"/>
                  <a:pt x="248793" y="146590"/>
                  <a:pt x="260985" y="141542"/>
                </a:cubicBezTo>
                <a:cubicBezTo>
                  <a:pt x="273082" y="136493"/>
                  <a:pt x="278892" y="122587"/>
                  <a:pt x="273843" y="110395"/>
                </a:cubicBezTo>
                <a:cubicBezTo>
                  <a:pt x="268796" y="98298"/>
                  <a:pt x="254889" y="92488"/>
                  <a:pt x="242697" y="97536"/>
                </a:cubicBezTo>
                <a:close/>
                <a:moveTo>
                  <a:pt x="485489" y="340328"/>
                </a:moveTo>
                <a:cubicBezTo>
                  <a:pt x="490537" y="328136"/>
                  <a:pt x="484727" y="314230"/>
                  <a:pt x="472630" y="309182"/>
                </a:cubicBezTo>
                <a:cubicBezTo>
                  <a:pt x="460438" y="304133"/>
                  <a:pt x="446532" y="309944"/>
                  <a:pt x="441484" y="322040"/>
                </a:cubicBezTo>
                <a:cubicBezTo>
                  <a:pt x="440246" y="325088"/>
                  <a:pt x="439674" y="328136"/>
                  <a:pt x="439674" y="331184"/>
                </a:cubicBezTo>
                <a:cubicBezTo>
                  <a:pt x="439674" y="340519"/>
                  <a:pt x="445199" y="349377"/>
                  <a:pt x="454342" y="353187"/>
                </a:cubicBezTo>
                <a:cubicBezTo>
                  <a:pt x="466535" y="358235"/>
                  <a:pt x="480441" y="352425"/>
                  <a:pt x="485489" y="340328"/>
                </a:cubicBezTo>
                <a:close/>
                <a:moveTo>
                  <a:pt x="411480" y="366808"/>
                </a:moveTo>
                <a:cubicBezTo>
                  <a:pt x="406908" y="371475"/>
                  <a:pt x="404527" y="377571"/>
                  <a:pt x="404527" y="383667"/>
                </a:cubicBezTo>
                <a:cubicBezTo>
                  <a:pt x="404527" y="389763"/>
                  <a:pt x="406908" y="395859"/>
                  <a:pt x="411480" y="400526"/>
                </a:cubicBezTo>
                <a:cubicBezTo>
                  <a:pt x="420814" y="409766"/>
                  <a:pt x="435864" y="409766"/>
                  <a:pt x="445199" y="400526"/>
                </a:cubicBezTo>
                <a:cubicBezTo>
                  <a:pt x="454533" y="391192"/>
                  <a:pt x="454533" y="376142"/>
                  <a:pt x="445199" y="366808"/>
                </a:cubicBezTo>
                <a:cubicBezTo>
                  <a:pt x="435864" y="357569"/>
                  <a:pt x="420814" y="357569"/>
                  <a:pt x="411480" y="366808"/>
                </a:cubicBezTo>
                <a:close/>
                <a:moveTo>
                  <a:pt x="499586" y="269272"/>
                </a:moveTo>
                <a:cubicBezTo>
                  <a:pt x="499586" y="256127"/>
                  <a:pt x="488918" y="245459"/>
                  <a:pt x="475774" y="245459"/>
                </a:cubicBezTo>
                <a:cubicBezTo>
                  <a:pt x="462629" y="245459"/>
                  <a:pt x="451961" y="256127"/>
                  <a:pt x="451961" y="269272"/>
                </a:cubicBezTo>
                <a:cubicBezTo>
                  <a:pt x="451961" y="282416"/>
                  <a:pt x="462629" y="293084"/>
                  <a:pt x="475774" y="293084"/>
                </a:cubicBezTo>
                <a:cubicBezTo>
                  <a:pt x="488918" y="293084"/>
                  <a:pt x="499586" y="282416"/>
                  <a:pt x="499586" y="269272"/>
                </a:cubicBezTo>
                <a:close/>
                <a:moveTo>
                  <a:pt x="366712" y="396812"/>
                </a:moveTo>
                <a:cubicBezTo>
                  <a:pt x="357569" y="400622"/>
                  <a:pt x="352044" y="409480"/>
                  <a:pt x="352044" y="418814"/>
                </a:cubicBezTo>
                <a:cubicBezTo>
                  <a:pt x="352044" y="421862"/>
                  <a:pt x="352615" y="424910"/>
                  <a:pt x="353854" y="427958"/>
                </a:cubicBezTo>
                <a:cubicBezTo>
                  <a:pt x="358902" y="440055"/>
                  <a:pt x="372808" y="445865"/>
                  <a:pt x="385001" y="440817"/>
                </a:cubicBezTo>
                <a:cubicBezTo>
                  <a:pt x="397097" y="435769"/>
                  <a:pt x="402908" y="421862"/>
                  <a:pt x="397859" y="409670"/>
                </a:cubicBezTo>
                <a:cubicBezTo>
                  <a:pt x="392811" y="397574"/>
                  <a:pt x="378905" y="391763"/>
                  <a:pt x="366712" y="396812"/>
                </a:cubicBezTo>
                <a:close/>
                <a:moveTo>
                  <a:pt x="222980" y="288227"/>
                </a:moveTo>
                <a:lnTo>
                  <a:pt x="7144" y="288227"/>
                </a:lnTo>
                <a:lnTo>
                  <a:pt x="7144" y="250127"/>
                </a:lnTo>
                <a:lnTo>
                  <a:pt x="222980" y="250127"/>
                </a:lnTo>
                <a:cubicBezTo>
                  <a:pt x="231838" y="208026"/>
                  <a:pt x="269176" y="176308"/>
                  <a:pt x="313849" y="176308"/>
                </a:cubicBezTo>
                <a:cubicBezTo>
                  <a:pt x="365093" y="176308"/>
                  <a:pt x="406717" y="217932"/>
                  <a:pt x="406717" y="269177"/>
                </a:cubicBezTo>
                <a:cubicBezTo>
                  <a:pt x="406717" y="320421"/>
                  <a:pt x="365093" y="362045"/>
                  <a:pt x="313849" y="362045"/>
                </a:cubicBezTo>
                <a:cubicBezTo>
                  <a:pt x="269176" y="362045"/>
                  <a:pt x="231743" y="330327"/>
                  <a:pt x="222980" y="288227"/>
                </a:cubicBezTo>
                <a:close/>
                <a:moveTo>
                  <a:pt x="254317" y="269177"/>
                </a:moveTo>
                <a:cubicBezTo>
                  <a:pt x="254317" y="302038"/>
                  <a:pt x="280987" y="328708"/>
                  <a:pt x="313849" y="328708"/>
                </a:cubicBezTo>
                <a:cubicBezTo>
                  <a:pt x="346710" y="328708"/>
                  <a:pt x="373380" y="302038"/>
                  <a:pt x="373380" y="269177"/>
                </a:cubicBezTo>
                <a:cubicBezTo>
                  <a:pt x="373380" y="236315"/>
                  <a:pt x="346710" y="209645"/>
                  <a:pt x="313849" y="209645"/>
                </a:cubicBezTo>
                <a:cubicBezTo>
                  <a:pt x="280987" y="209645"/>
                  <a:pt x="254317" y="236315"/>
                  <a:pt x="254317" y="269177"/>
                </a:cubicBezTo>
                <a:close/>
                <a:moveTo>
                  <a:pt x="311943" y="80582"/>
                </a:moveTo>
                <a:lnTo>
                  <a:pt x="311943" y="128207"/>
                </a:lnTo>
                <a:cubicBezTo>
                  <a:pt x="362998" y="128207"/>
                  <a:pt x="410051" y="155924"/>
                  <a:pt x="434912" y="200597"/>
                </a:cubicBezTo>
                <a:lnTo>
                  <a:pt x="476536" y="177451"/>
                </a:lnTo>
                <a:cubicBezTo>
                  <a:pt x="443294" y="117729"/>
                  <a:pt x="380238" y="80582"/>
                  <a:pt x="311943" y="80582"/>
                </a:cubicBezTo>
                <a:close/>
                <a:moveTo>
                  <a:pt x="186404" y="331946"/>
                </a:moveTo>
                <a:lnTo>
                  <a:pt x="143923" y="353378"/>
                </a:lnTo>
                <a:cubicBezTo>
                  <a:pt x="176117" y="417195"/>
                  <a:pt x="240506" y="456819"/>
                  <a:pt x="311943" y="456819"/>
                </a:cubicBezTo>
                <a:lnTo>
                  <a:pt x="311943" y="409194"/>
                </a:lnTo>
                <a:cubicBezTo>
                  <a:pt x="258604" y="409194"/>
                  <a:pt x="210503" y="379571"/>
                  <a:pt x="186404" y="33194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a:ea typeface="+mn-ea"/>
              <a:cs typeface="+mn-cs"/>
            </a:endParaRPr>
          </a:p>
        </p:txBody>
      </p:sp>
      <p:sp>
        <p:nvSpPr>
          <p:cNvPr id="590" name="TextBox 589">
            <a:extLst>
              <a:ext uri="{FF2B5EF4-FFF2-40B4-BE49-F238E27FC236}">
                <a16:creationId xmlns:a16="http://schemas.microsoft.com/office/drawing/2014/main" id="{3CA1425B-F2A6-3D65-4473-2B779F106A33}"/>
              </a:ext>
            </a:extLst>
          </p:cNvPr>
          <p:cNvSpPr txBox="1"/>
          <p:nvPr/>
        </p:nvSpPr>
        <p:spPr>
          <a:xfrm>
            <a:off x="10445619" y="2903051"/>
            <a:ext cx="1517850" cy="415498"/>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Other Contextual Attributes and Signals</a:t>
            </a:r>
          </a:p>
        </p:txBody>
      </p:sp>
      <p:pic>
        <p:nvPicPr>
          <p:cNvPr id="591" name="Graphic 590">
            <a:extLst>
              <a:ext uri="{FF2B5EF4-FFF2-40B4-BE49-F238E27FC236}">
                <a16:creationId xmlns:a16="http://schemas.microsoft.com/office/drawing/2014/main" id="{4BDA49C9-EDE9-6BB2-BA24-3DD6C150F708}"/>
              </a:ext>
            </a:extLst>
          </p:cNvPr>
          <p:cNvPicPr>
            <a:picLocks noChangeAspect="1"/>
          </p:cNvPicPr>
          <p:nvPr/>
        </p:nvPicPr>
        <p:blipFill>
          <a:blip r:embed="rId45">
            <a:extLst>
              <a:ext uri="{96DAC541-7B7A-43D3-8B79-37D633B846F1}">
                <asvg:svgBlip xmlns:asvg="http://schemas.microsoft.com/office/drawing/2016/SVG/main" r:embed="rId127"/>
              </a:ext>
            </a:extLst>
          </a:blip>
          <a:stretch>
            <a:fillRect/>
          </a:stretch>
        </p:blipFill>
        <p:spPr>
          <a:xfrm>
            <a:off x="10568135" y="557175"/>
            <a:ext cx="304919" cy="237160"/>
          </a:xfrm>
          <a:prstGeom prst="rect">
            <a:avLst/>
          </a:prstGeom>
        </p:spPr>
      </p:pic>
      <p:pic>
        <p:nvPicPr>
          <p:cNvPr id="592" name="Graphic 591">
            <a:extLst>
              <a:ext uri="{FF2B5EF4-FFF2-40B4-BE49-F238E27FC236}">
                <a16:creationId xmlns:a16="http://schemas.microsoft.com/office/drawing/2014/main" id="{7223DE44-C5D0-A9BD-56D6-2ED8A523DC1E}"/>
              </a:ext>
            </a:extLst>
          </p:cNvPr>
          <p:cNvPicPr>
            <a:picLocks noChangeAspect="1"/>
          </p:cNvPicPr>
          <p:nvPr/>
        </p:nvPicPr>
        <p:blipFill>
          <a:blip r:embed="rId45">
            <a:extLst>
              <a:ext uri="{96DAC541-7B7A-43D3-8B79-37D633B846F1}">
                <asvg:svgBlip xmlns:asvg="http://schemas.microsoft.com/office/drawing/2016/SVG/main" r:embed="rId127"/>
              </a:ext>
            </a:extLst>
          </a:blip>
          <a:stretch>
            <a:fillRect/>
          </a:stretch>
        </p:blipFill>
        <p:spPr>
          <a:xfrm>
            <a:off x="11269331" y="549716"/>
            <a:ext cx="304919" cy="237160"/>
          </a:xfrm>
          <a:prstGeom prst="rect">
            <a:avLst/>
          </a:prstGeom>
        </p:spPr>
      </p:pic>
      <p:pic>
        <p:nvPicPr>
          <p:cNvPr id="593" name="Graphic 592" descr="Building outline">
            <a:extLst>
              <a:ext uri="{FF2B5EF4-FFF2-40B4-BE49-F238E27FC236}">
                <a16:creationId xmlns:a16="http://schemas.microsoft.com/office/drawing/2014/main" id="{9017DC15-AF13-FBA8-5553-F1663243762B}"/>
              </a:ext>
            </a:extLst>
          </p:cNvPr>
          <p:cNvPicPr>
            <a:picLocks noChangeAspect="1"/>
          </p:cNvPicPr>
          <p:nvPr/>
        </p:nvPicPr>
        <p:blipFill>
          <a:blip r:embed="rId79">
            <a:extLst>
              <a:ext uri="{28A0092B-C50C-407E-A947-70E740481C1C}">
                <a14:useLocalDpi xmlns:a14="http://schemas.microsoft.com/office/drawing/2010/main" val="0"/>
              </a:ext>
              <a:ext uri="{96DAC541-7B7A-43D3-8B79-37D633B846F1}">
                <asvg:svgBlip xmlns:asvg="http://schemas.microsoft.com/office/drawing/2016/SVG/main" r:embed="rId80"/>
              </a:ext>
            </a:extLst>
          </a:blip>
          <a:stretch>
            <a:fillRect/>
          </a:stretch>
        </p:blipFill>
        <p:spPr>
          <a:xfrm>
            <a:off x="11347211" y="2093387"/>
            <a:ext cx="337828" cy="337828"/>
          </a:xfrm>
          <a:prstGeom prst="rect">
            <a:avLst/>
          </a:prstGeom>
        </p:spPr>
      </p:pic>
      <p:pic>
        <p:nvPicPr>
          <p:cNvPr id="594" name="Graphic 593" descr="Bed outline">
            <a:extLst>
              <a:ext uri="{FF2B5EF4-FFF2-40B4-BE49-F238E27FC236}">
                <a16:creationId xmlns:a16="http://schemas.microsoft.com/office/drawing/2014/main" id="{E020306E-B2BD-1DE5-EB59-990E696DE491}"/>
              </a:ext>
            </a:extLst>
          </p:cNvPr>
          <p:cNvPicPr>
            <a:picLocks noChangeAspect="1"/>
          </p:cNvPicPr>
          <p:nvPr/>
        </p:nvPicPr>
        <p:blipFill>
          <a:blip r:embed="rId128">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11620748" y="2105909"/>
            <a:ext cx="260089" cy="326313"/>
          </a:xfrm>
          <a:prstGeom prst="rect">
            <a:avLst/>
          </a:prstGeom>
        </p:spPr>
      </p:pic>
      <p:pic>
        <p:nvPicPr>
          <p:cNvPr id="595" name="Graphic 594" descr="Airplane outline">
            <a:extLst>
              <a:ext uri="{FF2B5EF4-FFF2-40B4-BE49-F238E27FC236}">
                <a16:creationId xmlns:a16="http://schemas.microsoft.com/office/drawing/2014/main" id="{C804BE6F-DFA8-F39E-AEA6-F3F316207362}"/>
              </a:ext>
            </a:extLst>
          </p:cNvPr>
          <p:cNvPicPr>
            <a:picLocks noChangeAspect="1"/>
          </p:cNvPicPr>
          <p:nvPr/>
        </p:nvPicPr>
        <p:blipFill>
          <a:blip r:embed="rId130">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1844916" y="2079645"/>
            <a:ext cx="356066" cy="356066"/>
          </a:xfrm>
          <a:prstGeom prst="rect">
            <a:avLst/>
          </a:prstGeom>
        </p:spPr>
      </p:pic>
      <p:pic>
        <p:nvPicPr>
          <p:cNvPr id="596" name="Graphic 595" descr="Cell Tower outline">
            <a:extLst>
              <a:ext uri="{FF2B5EF4-FFF2-40B4-BE49-F238E27FC236}">
                <a16:creationId xmlns:a16="http://schemas.microsoft.com/office/drawing/2014/main" id="{7F3CE82A-9E70-D257-57F9-E21958B1398E}"/>
              </a:ext>
            </a:extLst>
          </p:cNvPr>
          <p:cNvPicPr>
            <a:picLocks noChangeAspect="1"/>
          </p:cNvPicPr>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10432291" y="2081325"/>
            <a:ext cx="277161" cy="277161"/>
          </a:xfrm>
          <a:prstGeom prst="rect">
            <a:avLst/>
          </a:prstGeom>
        </p:spPr>
      </p:pic>
      <p:pic>
        <p:nvPicPr>
          <p:cNvPr id="597" name="Graphic 596" descr="Influencer outline">
            <a:extLst>
              <a:ext uri="{FF2B5EF4-FFF2-40B4-BE49-F238E27FC236}">
                <a16:creationId xmlns:a16="http://schemas.microsoft.com/office/drawing/2014/main" id="{325C1994-A016-84BA-3543-483A47337DD4}"/>
              </a:ext>
            </a:extLst>
          </p:cNvPr>
          <p:cNvPicPr>
            <a:picLocks noChangeAspect="1"/>
          </p:cNvPicPr>
          <p:nvPr/>
        </p:nvPicPr>
        <p:blipFill>
          <a:blip r:embed="rId134">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0900123" y="479358"/>
            <a:ext cx="372219" cy="372219"/>
          </a:xfrm>
          <a:prstGeom prst="rect">
            <a:avLst/>
          </a:prstGeom>
        </p:spPr>
      </p:pic>
      <p:pic>
        <p:nvPicPr>
          <p:cNvPr id="598" name="Graphic 597" descr="Typewriter outline">
            <a:extLst>
              <a:ext uri="{FF2B5EF4-FFF2-40B4-BE49-F238E27FC236}">
                <a16:creationId xmlns:a16="http://schemas.microsoft.com/office/drawing/2014/main" id="{65334D83-0019-B7D1-CDDE-A5C72A54F136}"/>
              </a:ext>
            </a:extLst>
          </p:cNvPr>
          <p:cNvPicPr>
            <a:picLocks noChangeAspect="1"/>
          </p:cNvPicPr>
          <p:nvPr/>
        </p:nvPicPr>
        <p:blipFill>
          <a:blip r:embed="rId136">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10530338" y="3292199"/>
            <a:ext cx="273602" cy="273602"/>
          </a:xfrm>
          <a:prstGeom prst="rect">
            <a:avLst/>
          </a:prstGeom>
        </p:spPr>
      </p:pic>
      <p:pic>
        <p:nvPicPr>
          <p:cNvPr id="599" name="Graphic 598" descr="Usb Stick outline">
            <a:extLst>
              <a:ext uri="{FF2B5EF4-FFF2-40B4-BE49-F238E27FC236}">
                <a16:creationId xmlns:a16="http://schemas.microsoft.com/office/drawing/2014/main" id="{756B7033-EFEB-8CA1-5394-19A19580903C}"/>
              </a:ext>
            </a:extLst>
          </p:cNvPr>
          <p:cNvPicPr>
            <a:picLocks noChangeAspect="1"/>
          </p:cNvPicPr>
          <p:nvPr/>
        </p:nvPicPr>
        <p:blipFill>
          <a:blip r:embed="rId138">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10455719" y="1014185"/>
            <a:ext cx="276689" cy="276689"/>
          </a:xfrm>
          <a:prstGeom prst="rect">
            <a:avLst/>
          </a:prstGeom>
        </p:spPr>
      </p:pic>
      <p:pic>
        <p:nvPicPr>
          <p:cNvPr id="600" name="Graphic 599" descr="Heart with pulse outline">
            <a:extLst>
              <a:ext uri="{FF2B5EF4-FFF2-40B4-BE49-F238E27FC236}">
                <a16:creationId xmlns:a16="http://schemas.microsoft.com/office/drawing/2014/main" id="{FB3B0596-A3D2-10E1-8FC1-CED2104A59F0}"/>
              </a:ext>
            </a:extLst>
          </p:cNvPr>
          <p:cNvPicPr>
            <a:picLocks noChangeAspect="1"/>
          </p:cNvPicPr>
          <p:nvPr/>
        </p:nvPicPr>
        <p:blipFill>
          <a:blip r:embed="rId140">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11094872" y="3273106"/>
            <a:ext cx="342623" cy="342623"/>
          </a:xfrm>
          <a:prstGeom prst="rect">
            <a:avLst/>
          </a:prstGeom>
        </p:spPr>
      </p:pic>
      <p:pic>
        <p:nvPicPr>
          <p:cNvPr id="601" name="Graphic 600" descr="Processor outline">
            <a:extLst>
              <a:ext uri="{FF2B5EF4-FFF2-40B4-BE49-F238E27FC236}">
                <a16:creationId xmlns:a16="http://schemas.microsoft.com/office/drawing/2014/main" id="{DDCFDB7B-7F21-F127-377B-DDCF8695B1B0}"/>
              </a:ext>
            </a:extLst>
          </p:cNvPr>
          <p:cNvPicPr>
            <a:picLocks noChangeAspect="1"/>
          </p:cNvPicPr>
          <p:nvPr/>
        </p:nvPicPr>
        <p:blipFill>
          <a:blip r:embed="rId142">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10258949" y="1008061"/>
            <a:ext cx="273267" cy="273267"/>
          </a:xfrm>
          <a:prstGeom prst="rect">
            <a:avLst/>
          </a:prstGeom>
        </p:spPr>
      </p:pic>
      <p:pic>
        <p:nvPicPr>
          <p:cNvPr id="602" name="Picture 4" descr="Card, credit, ecommerce, online, payment, smartcard icon">
            <a:extLst>
              <a:ext uri="{FF2B5EF4-FFF2-40B4-BE49-F238E27FC236}">
                <a16:creationId xmlns:a16="http://schemas.microsoft.com/office/drawing/2014/main" id="{CE5AE3B0-2FEF-D3B0-AC82-BBB1346AA4D0}"/>
              </a:ext>
            </a:extLst>
          </p:cNvPr>
          <p:cNvPicPr>
            <a:picLocks noChangeAspect="1" noChangeArrowheads="1"/>
          </p:cNvPicPr>
          <p:nvPr/>
        </p:nvPicPr>
        <p:blipFill>
          <a:blip r:embed="rId144">
            <a:biLevel thresh="25000"/>
            <a:extLst>
              <a:ext uri="{28A0092B-C50C-407E-A947-70E740481C1C}">
                <a14:useLocalDpi xmlns:a14="http://schemas.microsoft.com/office/drawing/2010/main" val="0"/>
              </a:ext>
            </a:extLst>
          </a:blip>
          <a:srcRect/>
          <a:stretch>
            <a:fillRect/>
          </a:stretch>
        </p:blipFill>
        <p:spPr bwMode="auto">
          <a:xfrm>
            <a:off x="11014948" y="1039125"/>
            <a:ext cx="265278" cy="265278"/>
          </a:xfrm>
          <a:prstGeom prst="rect">
            <a:avLst/>
          </a:prstGeom>
          <a:noFill/>
          <a:extLst>
            <a:ext uri="{909E8E84-426E-40DD-AFC4-6F175D3DCCD1}">
              <a14:hiddenFill xmlns:a14="http://schemas.microsoft.com/office/drawing/2010/main">
                <a:solidFill>
                  <a:srgbClr val="FFFFFF"/>
                </a:solidFill>
              </a14:hiddenFill>
            </a:ext>
          </a:extLst>
        </p:spPr>
      </p:pic>
      <p:sp>
        <p:nvSpPr>
          <p:cNvPr id="603" name="TextBox 602">
            <a:extLst>
              <a:ext uri="{FF2B5EF4-FFF2-40B4-BE49-F238E27FC236}">
                <a16:creationId xmlns:a16="http://schemas.microsoft.com/office/drawing/2014/main" id="{DBCD2B92-0D27-BDD6-28BE-ABC28FF0A04F}"/>
              </a:ext>
            </a:extLst>
          </p:cNvPr>
          <p:cNvSpPr txBox="1"/>
          <p:nvPr/>
        </p:nvSpPr>
        <p:spPr>
          <a:xfrm>
            <a:off x="10537018" y="808129"/>
            <a:ext cx="1242626" cy="2539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Authentication</a:t>
            </a:r>
          </a:p>
        </p:txBody>
      </p:sp>
      <p:sp>
        <p:nvSpPr>
          <p:cNvPr id="604" name="TextBox 603">
            <a:extLst>
              <a:ext uri="{FF2B5EF4-FFF2-40B4-BE49-F238E27FC236}">
                <a16:creationId xmlns:a16="http://schemas.microsoft.com/office/drawing/2014/main" id="{94E00265-C39A-1745-B2B4-8081F32BD066}"/>
              </a:ext>
            </a:extLst>
          </p:cNvPr>
          <p:cNvSpPr txBox="1"/>
          <p:nvPr/>
        </p:nvSpPr>
        <p:spPr>
          <a:xfrm>
            <a:off x="10699137" y="1031744"/>
            <a:ext cx="412124" cy="2539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0" dirty="0">
                <a:solidFill>
                  <a:srgbClr val="FFFFFF"/>
                </a:solidFill>
                <a:latin typeface="Arial"/>
              </a:rPr>
              <a:t>1234</a:t>
            </a: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pic>
        <p:nvPicPr>
          <p:cNvPr id="605" name="Graphic 604" descr="Home outline">
            <a:extLst>
              <a:ext uri="{FF2B5EF4-FFF2-40B4-BE49-F238E27FC236}">
                <a16:creationId xmlns:a16="http://schemas.microsoft.com/office/drawing/2014/main" id="{045C54EF-CAE7-657E-77B9-5416C24BF919}"/>
              </a:ext>
            </a:extLst>
          </p:cNvPr>
          <p:cNvPicPr>
            <a:picLocks noChangeAspect="1"/>
          </p:cNvPicPr>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1151152" y="2071387"/>
            <a:ext cx="277161" cy="277161"/>
          </a:xfrm>
          <a:prstGeom prst="rect">
            <a:avLst/>
          </a:prstGeom>
        </p:spPr>
      </p:pic>
      <p:pic>
        <p:nvPicPr>
          <p:cNvPr id="606" name="Graphic 605">
            <a:extLst>
              <a:ext uri="{FF2B5EF4-FFF2-40B4-BE49-F238E27FC236}">
                <a16:creationId xmlns:a16="http://schemas.microsoft.com/office/drawing/2014/main" id="{1152C21F-7B2D-02DA-0BBE-F86516E72374}"/>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1550798" y="604951"/>
            <a:ext cx="294118" cy="163008"/>
          </a:xfrm>
          <a:prstGeom prst="rect">
            <a:avLst/>
          </a:prstGeom>
        </p:spPr>
      </p:pic>
      <p:pic>
        <p:nvPicPr>
          <p:cNvPr id="607" name="Picture 2" descr="Device, online, service, technology, management, laptop icon - Download">
            <a:extLst>
              <a:ext uri="{FF2B5EF4-FFF2-40B4-BE49-F238E27FC236}">
                <a16:creationId xmlns:a16="http://schemas.microsoft.com/office/drawing/2014/main" id="{1132429F-F87C-B9F5-EE3F-1CB5A2019657}"/>
              </a:ext>
            </a:extLst>
          </p:cNvPr>
          <p:cNvPicPr>
            <a:picLocks noChangeAspect="1" noChangeArrowheads="1"/>
          </p:cNvPicPr>
          <p:nvPr/>
        </p:nvPicPr>
        <p:blipFill>
          <a:blip r:embed="rId145">
            <a:lum bright="70000" contrast="-70000"/>
            <a:extLst>
              <a:ext uri="{28A0092B-C50C-407E-A947-70E740481C1C}">
                <a14:useLocalDpi xmlns:a14="http://schemas.microsoft.com/office/drawing/2010/main" val="0"/>
              </a:ext>
            </a:extLst>
          </a:blip>
          <a:srcRect/>
          <a:stretch>
            <a:fillRect/>
          </a:stretch>
        </p:blipFill>
        <p:spPr bwMode="auto">
          <a:xfrm>
            <a:off x="11380369" y="3346097"/>
            <a:ext cx="259789" cy="259789"/>
          </a:xfrm>
          <a:prstGeom prst="rect">
            <a:avLst/>
          </a:prstGeom>
          <a:noFill/>
          <a:extLst>
            <a:ext uri="{909E8E84-426E-40DD-AFC4-6F175D3DCCD1}">
              <a14:hiddenFill xmlns:a14="http://schemas.microsoft.com/office/drawing/2010/main">
                <a:solidFill>
                  <a:srgbClr val="FFFFFF"/>
                </a:solidFill>
              </a14:hiddenFill>
            </a:ext>
          </a:extLst>
        </p:spPr>
      </p:pic>
      <p:sp>
        <p:nvSpPr>
          <p:cNvPr id="608" name="TextBox 607">
            <a:extLst>
              <a:ext uri="{FF2B5EF4-FFF2-40B4-BE49-F238E27FC236}">
                <a16:creationId xmlns:a16="http://schemas.microsoft.com/office/drawing/2014/main" id="{A4660F0C-E142-5E5B-A73E-DD76388407A9}"/>
              </a:ext>
            </a:extLst>
          </p:cNvPr>
          <p:cNvSpPr txBox="1"/>
          <p:nvPr/>
        </p:nvSpPr>
        <p:spPr>
          <a:xfrm rot="16200000">
            <a:off x="11542788" y="3291686"/>
            <a:ext cx="468509" cy="253916"/>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Arial"/>
                <a:ea typeface="+mn-ea"/>
                <a:cs typeface="+mn-cs"/>
              </a:rPr>
              <a:t>BYO</a:t>
            </a:r>
          </a:p>
        </p:txBody>
      </p:sp>
      <p:sp>
        <p:nvSpPr>
          <p:cNvPr id="1032" name="TextBox 1031">
            <a:extLst>
              <a:ext uri="{FF2B5EF4-FFF2-40B4-BE49-F238E27FC236}">
                <a16:creationId xmlns:a16="http://schemas.microsoft.com/office/drawing/2014/main" id="{B70AD787-EBEC-4CB3-3781-FAC82A35F948}"/>
              </a:ext>
            </a:extLst>
          </p:cNvPr>
          <p:cNvSpPr txBox="1"/>
          <p:nvPr/>
        </p:nvSpPr>
        <p:spPr>
          <a:xfrm>
            <a:off x="5513050" y="2321148"/>
            <a:ext cx="553561" cy="369332"/>
          </a:xfrm>
          <a:prstGeom prst="rect">
            <a:avLst/>
          </a:prstGeom>
          <a:gradFill>
            <a:gsLst>
              <a:gs pos="81000">
                <a:srgbClr val="00A76D"/>
              </a:gs>
              <a:gs pos="53000">
                <a:srgbClr val="F5AB23"/>
              </a:gs>
              <a:gs pos="0">
                <a:srgbClr val="DE0A01"/>
              </a:gs>
            </a:gsLst>
            <a:lin ang="10800000" scaled="1"/>
          </a:gradFill>
          <a:ln>
            <a:solidFill>
              <a:schemeClr val="tx1"/>
            </a:solidFill>
          </a:ln>
        </p:spPr>
        <p:txBody>
          <a:bodyPr wrap="square" lIns="0" rIns="0" rtlCol="0">
            <a:spAutoFit/>
          </a:bodyPr>
          <a:lstStyle/>
          <a:p>
            <a:pPr algn="ctr">
              <a:spcBef>
                <a:spcPts val="600"/>
              </a:spcBef>
            </a:pPr>
            <a:r>
              <a:rPr lang="en-US" dirty="0"/>
              <a:t>100</a:t>
            </a:r>
          </a:p>
        </p:txBody>
      </p:sp>
      <p:sp>
        <p:nvSpPr>
          <p:cNvPr id="21" name="TextBox 20">
            <a:extLst>
              <a:ext uri="{FF2B5EF4-FFF2-40B4-BE49-F238E27FC236}">
                <a16:creationId xmlns:a16="http://schemas.microsoft.com/office/drawing/2014/main" id="{34B5ECCE-B750-B3B5-1D62-321E3922530A}"/>
              </a:ext>
            </a:extLst>
          </p:cNvPr>
          <p:cNvSpPr txBox="1"/>
          <p:nvPr/>
        </p:nvSpPr>
        <p:spPr>
          <a:xfrm>
            <a:off x="4106049" y="613424"/>
            <a:ext cx="846897" cy="230832"/>
          </a:xfrm>
          <a:prstGeom prst="rect">
            <a:avLst/>
          </a:prstGeom>
          <a:solidFill>
            <a:srgbClr val="95EADF"/>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Finance / Fraud</a:t>
            </a:r>
          </a:p>
        </p:txBody>
      </p:sp>
      <p:sp>
        <p:nvSpPr>
          <p:cNvPr id="23" name="TextBox 22">
            <a:extLst>
              <a:ext uri="{FF2B5EF4-FFF2-40B4-BE49-F238E27FC236}">
                <a16:creationId xmlns:a16="http://schemas.microsoft.com/office/drawing/2014/main" id="{0EBDEEF5-9F8F-A8ED-599E-D3FC11F8AECD}"/>
              </a:ext>
            </a:extLst>
          </p:cNvPr>
          <p:cNvSpPr txBox="1"/>
          <p:nvPr/>
        </p:nvSpPr>
        <p:spPr>
          <a:xfrm>
            <a:off x="2999371" y="1661896"/>
            <a:ext cx="827144" cy="230832"/>
          </a:xfrm>
          <a:prstGeom prst="rect">
            <a:avLst/>
          </a:prstGeom>
          <a:solidFill>
            <a:srgbClr val="CCCC00"/>
          </a:solidFill>
        </p:spPr>
        <p:txBody>
          <a:bodyPr wrap="square" lIns="0" r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900" dirty="0">
                <a:solidFill>
                  <a:prstClr val="black"/>
                </a:solidFill>
                <a:latin typeface="Arial"/>
              </a:rPr>
              <a:t>Activism </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TextBox 23">
            <a:extLst>
              <a:ext uri="{FF2B5EF4-FFF2-40B4-BE49-F238E27FC236}">
                <a16:creationId xmlns:a16="http://schemas.microsoft.com/office/drawing/2014/main" id="{D51A9559-5A06-FF79-3CC3-A323BB691706}"/>
              </a:ext>
            </a:extLst>
          </p:cNvPr>
          <p:cNvSpPr txBox="1"/>
          <p:nvPr/>
        </p:nvSpPr>
        <p:spPr>
          <a:xfrm>
            <a:off x="4170297" y="4458578"/>
            <a:ext cx="701595" cy="461665"/>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highlight>
                  <a:srgbClr val="00FF00"/>
                </a:highlight>
                <a:latin typeface="Arial"/>
              </a:rPr>
              <a:t>Infrastructure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prstClr val="black"/>
                </a:solidFill>
                <a:highlight>
                  <a:srgbClr val="00FF00"/>
                </a:highlight>
                <a:latin typeface="Arial"/>
              </a:rPr>
              <a:t>Version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highlight>
                  <a:srgbClr val="00FF00"/>
                </a:highlight>
                <a:uLnTx/>
                <a:uFillTx/>
                <a:latin typeface="Arial"/>
                <a:ea typeface="+mn-ea"/>
                <a:cs typeface="+mn-cs"/>
              </a:rPr>
              <a:t>Control</a:t>
            </a:r>
          </a:p>
        </p:txBody>
      </p:sp>
      <p:pic>
        <p:nvPicPr>
          <p:cNvPr id="25" name="Picture 2" descr="Free Quantum Physics Line Icon - Available in SVG, PNG, EPS, AI &amp; Icon ...">
            <a:extLst>
              <a:ext uri="{FF2B5EF4-FFF2-40B4-BE49-F238E27FC236}">
                <a16:creationId xmlns:a16="http://schemas.microsoft.com/office/drawing/2014/main" id="{2086C09E-B028-B74E-AAF4-ADED36295E55}"/>
              </a:ext>
            </a:extLst>
          </p:cNvPr>
          <p:cNvPicPr>
            <a:picLocks noChangeAspect="1" noChangeArrowheads="1"/>
          </p:cNvPicPr>
          <p:nvPr/>
        </p:nvPicPr>
        <p:blipFill>
          <a:blip r:embed="rId146">
            <a:lum bright="70000" contrast="-70000"/>
            <a:extLst>
              <a:ext uri="{28A0092B-C50C-407E-A947-70E740481C1C}">
                <a14:useLocalDpi xmlns:a14="http://schemas.microsoft.com/office/drawing/2010/main" val="0"/>
              </a:ext>
            </a:extLst>
          </a:blip>
          <a:srcRect/>
          <a:stretch>
            <a:fillRect/>
          </a:stretch>
        </p:blipFill>
        <p:spPr bwMode="auto">
          <a:xfrm>
            <a:off x="9279377" y="1254048"/>
            <a:ext cx="308330" cy="30833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30" name="Picture 2" descr="Why Use Azure DNS? | Aidan Finn, IT Pro">
            <a:extLst>
              <a:ext uri="{FF2B5EF4-FFF2-40B4-BE49-F238E27FC236}">
                <a16:creationId xmlns:a16="http://schemas.microsoft.com/office/drawing/2014/main" id="{893EC470-1B38-DC88-7B3D-1F83A222ED8B}"/>
              </a:ext>
            </a:extLst>
          </p:cNvPr>
          <p:cNvPicPr>
            <a:picLocks noChangeAspect="1" noChangeArrowheads="1"/>
          </p:cNvPicPr>
          <p:nvPr/>
        </p:nvPicPr>
        <p:blipFill>
          <a:blip r:embed="rId147">
            <a:biLevel thresh="25000"/>
            <a:extLst>
              <a:ext uri="{28A0092B-C50C-407E-A947-70E740481C1C}">
                <a14:useLocalDpi xmlns:a14="http://schemas.microsoft.com/office/drawing/2010/main" val="0"/>
              </a:ext>
            </a:extLst>
          </a:blip>
          <a:srcRect/>
          <a:stretch>
            <a:fillRect/>
          </a:stretch>
        </p:blipFill>
        <p:spPr bwMode="auto">
          <a:xfrm>
            <a:off x="8800033" y="2727541"/>
            <a:ext cx="214709" cy="214709"/>
          </a:xfrm>
          <a:prstGeom prst="rect">
            <a:avLst/>
          </a:prstGeom>
          <a:noFill/>
          <a:extLst>
            <a:ext uri="{909E8E84-426E-40DD-AFC4-6F175D3DCCD1}">
              <a14:hiddenFill xmlns:a14="http://schemas.microsoft.com/office/drawing/2010/main">
                <a:solidFill>
                  <a:srgbClr val="FFFFFF"/>
                </a:solidFill>
              </a14:hiddenFill>
            </a:ext>
          </a:extLst>
        </p:spPr>
      </p:pic>
      <p:pic>
        <p:nvPicPr>
          <p:cNvPr id="31" name="Graphic 30" descr="Network">
            <a:extLst>
              <a:ext uri="{FF2B5EF4-FFF2-40B4-BE49-F238E27FC236}">
                <a16:creationId xmlns:a16="http://schemas.microsoft.com/office/drawing/2014/main" id="{F562A81F-97D6-9952-6A8A-22E62FB3F9E6}"/>
              </a:ext>
            </a:extLst>
          </p:cNvPr>
          <p:cNvPicPr>
            <a:picLocks noChangeAspect="1"/>
          </p:cNvPicPr>
          <p:nvPr/>
        </p:nvPicPr>
        <p:blipFill>
          <a:blip r:embed="rId148">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9817156" y="2685098"/>
            <a:ext cx="357145" cy="251427"/>
          </a:xfrm>
          <a:prstGeom prst="rect">
            <a:avLst/>
          </a:prstGeom>
        </p:spPr>
      </p:pic>
      <p:sp>
        <p:nvSpPr>
          <p:cNvPr id="32" name="Freeform 14">
            <a:extLst>
              <a:ext uri="{FF2B5EF4-FFF2-40B4-BE49-F238E27FC236}">
                <a16:creationId xmlns:a16="http://schemas.microsoft.com/office/drawing/2014/main" id="{CB4D4555-2CC2-528C-52E3-F9E91B2384F2}"/>
              </a:ext>
            </a:extLst>
          </p:cNvPr>
          <p:cNvSpPr>
            <a:spLocks noChangeAspect="1" noEditPoints="1"/>
          </p:cNvSpPr>
          <p:nvPr/>
        </p:nvSpPr>
        <p:spPr bwMode="gray">
          <a:xfrm>
            <a:off x="9420289" y="2700997"/>
            <a:ext cx="429955" cy="186635"/>
          </a:xfrm>
          <a:custGeom>
            <a:avLst/>
            <a:gdLst>
              <a:gd name="T0" fmla="*/ 84 w 270"/>
              <a:gd name="T1" fmla="*/ 113 h 185"/>
              <a:gd name="T2" fmla="*/ 52 w 270"/>
              <a:gd name="T3" fmla="*/ 129 h 185"/>
              <a:gd name="T4" fmla="*/ 8 w 270"/>
              <a:gd name="T5" fmla="*/ 129 h 185"/>
              <a:gd name="T6" fmla="*/ 40 w 270"/>
              <a:gd name="T7" fmla="*/ 113 h 185"/>
              <a:gd name="T8" fmla="*/ 8 w 270"/>
              <a:gd name="T9" fmla="*/ 129 h 185"/>
              <a:gd name="T10" fmla="*/ 112 w 270"/>
              <a:gd name="T11" fmla="*/ 157 h 185"/>
              <a:gd name="T12" fmla="*/ 80 w 270"/>
              <a:gd name="T13" fmla="*/ 141 h 185"/>
              <a:gd name="T14" fmla="*/ 8 w 270"/>
              <a:gd name="T15" fmla="*/ 157 h 185"/>
              <a:gd name="T16" fmla="*/ 24 w 270"/>
              <a:gd name="T17" fmla="*/ 141 h 185"/>
              <a:gd name="T18" fmla="*/ 8 w 270"/>
              <a:gd name="T19" fmla="*/ 157 h 185"/>
              <a:gd name="T20" fmla="*/ 68 w 270"/>
              <a:gd name="T21" fmla="*/ 157 h 185"/>
              <a:gd name="T22" fmla="*/ 36 w 270"/>
              <a:gd name="T23" fmla="*/ 141 h 185"/>
              <a:gd name="T24" fmla="*/ 52 w 270"/>
              <a:gd name="T25" fmla="*/ 185 h 185"/>
              <a:gd name="T26" fmla="*/ 84 w 270"/>
              <a:gd name="T27" fmla="*/ 169 h 185"/>
              <a:gd name="T28" fmla="*/ 52 w 270"/>
              <a:gd name="T29" fmla="*/ 185 h 185"/>
              <a:gd name="T30" fmla="*/ 128 w 270"/>
              <a:gd name="T31" fmla="*/ 185 h 185"/>
              <a:gd name="T32" fmla="*/ 96 w 270"/>
              <a:gd name="T33" fmla="*/ 169 h 185"/>
              <a:gd name="T34" fmla="*/ 8 w 270"/>
              <a:gd name="T35" fmla="*/ 185 h 185"/>
              <a:gd name="T36" fmla="*/ 40 w 270"/>
              <a:gd name="T37" fmla="*/ 169 h 185"/>
              <a:gd name="T38" fmla="*/ 8 w 270"/>
              <a:gd name="T39" fmla="*/ 185 h 185"/>
              <a:gd name="T40" fmla="*/ 180 w 270"/>
              <a:gd name="T41" fmla="*/ 185 h 185"/>
              <a:gd name="T42" fmla="*/ 140 w 270"/>
              <a:gd name="T43" fmla="*/ 185 h 185"/>
              <a:gd name="T44" fmla="*/ 120 w 270"/>
              <a:gd name="T45" fmla="*/ 129 h 185"/>
              <a:gd name="T46" fmla="*/ 96 w 270"/>
              <a:gd name="T47" fmla="*/ 113 h 185"/>
              <a:gd name="T48" fmla="*/ 127 w 270"/>
              <a:gd name="T49" fmla="*/ 101 h 185"/>
              <a:gd name="T50" fmla="*/ 0 w 270"/>
              <a:gd name="T51" fmla="*/ 85 h 185"/>
              <a:gd name="T52" fmla="*/ 139 w 270"/>
              <a:gd name="T53" fmla="*/ 84 h 185"/>
              <a:gd name="T54" fmla="*/ 200 w 270"/>
              <a:gd name="T55" fmla="*/ 105 h 185"/>
              <a:gd name="T56" fmla="*/ 220 w 270"/>
              <a:gd name="T57" fmla="*/ 117 h 185"/>
              <a:gd name="T58" fmla="*/ 181 w 270"/>
              <a:gd name="T59" fmla="*/ 185 h 185"/>
              <a:gd name="T60" fmla="*/ 211 w 270"/>
              <a:gd name="T61" fmla="*/ 139 h 185"/>
              <a:gd name="T62" fmla="*/ 186 w 270"/>
              <a:gd name="T63" fmla="*/ 98 h 185"/>
              <a:gd name="T64" fmla="*/ 198 w 270"/>
              <a:gd name="T65" fmla="*/ 60 h 185"/>
              <a:gd name="T66" fmla="*/ 151 w 270"/>
              <a:gd name="T67" fmla="*/ 95 h 185"/>
              <a:gd name="T68" fmla="*/ 181 w 270"/>
              <a:gd name="T69" fmla="*/ 169 h 185"/>
              <a:gd name="T70" fmla="*/ 229 w 270"/>
              <a:gd name="T71" fmla="*/ 13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0" h="185">
                <a:moveTo>
                  <a:pt x="52" y="113"/>
                </a:moveTo>
                <a:cubicBezTo>
                  <a:pt x="84" y="113"/>
                  <a:pt x="84" y="113"/>
                  <a:pt x="84" y="113"/>
                </a:cubicBezTo>
                <a:cubicBezTo>
                  <a:pt x="84" y="129"/>
                  <a:pt x="84" y="129"/>
                  <a:pt x="84" y="129"/>
                </a:cubicBezTo>
                <a:cubicBezTo>
                  <a:pt x="52" y="129"/>
                  <a:pt x="52" y="129"/>
                  <a:pt x="52" y="129"/>
                </a:cubicBezTo>
                <a:lnTo>
                  <a:pt x="52" y="113"/>
                </a:lnTo>
                <a:close/>
                <a:moveTo>
                  <a:pt x="8" y="129"/>
                </a:moveTo>
                <a:cubicBezTo>
                  <a:pt x="40" y="129"/>
                  <a:pt x="40" y="129"/>
                  <a:pt x="40" y="129"/>
                </a:cubicBezTo>
                <a:cubicBezTo>
                  <a:pt x="40" y="113"/>
                  <a:pt x="40" y="113"/>
                  <a:pt x="40" y="113"/>
                </a:cubicBezTo>
                <a:cubicBezTo>
                  <a:pt x="8" y="113"/>
                  <a:pt x="8" y="113"/>
                  <a:pt x="8" y="113"/>
                </a:cubicBezTo>
                <a:lnTo>
                  <a:pt x="8" y="129"/>
                </a:lnTo>
                <a:close/>
                <a:moveTo>
                  <a:pt x="80" y="157"/>
                </a:moveTo>
                <a:cubicBezTo>
                  <a:pt x="112" y="157"/>
                  <a:pt x="112" y="157"/>
                  <a:pt x="112" y="157"/>
                </a:cubicBezTo>
                <a:cubicBezTo>
                  <a:pt x="112" y="141"/>
                  <a:pt x="112" y="141"/>
                  <a:pt x="112" y="141"/>
                </a:cubicBezTo>
                <a:cubicBezTo>
                  <a:pt x="80" y="141"/>
                  <a:pt x="80" y="141"/>
                  <a:pt x="80" y="141"/>
                </a:cubicBezTo>
                <a:lnTo>
                  <a:pt x="80" y="157"/>
                </a:lnTo>
                <a:close/>
                <a:moveTo>
                  <a:pt x="8" y="157"/>
                </a:moveTo>
                <a:cubicBezTo>
                  <a:pt x="24" y="157"/>
                  <a:pt x="24" y="157"/>
                  <a:pt x="24" y="157"/>
                </a:cubicBezTo>
                <a:cubicBezTo>
                  <a:pt x="24" y="141"/>
                  <a:pt x="24" y="141"/>
                  <a:pt x="24" y="141"/>
                </a:cubicBezTo>
                <a:cubicBezTo>
                  <a:pt x="8" y="141"/>
                  <a:pt x="8" y="141"/>
                  <a:pt x="8" y="141"/>
                </a:cubicBezTo>
                <a:lnTo>
                  <a:pt x="8" y="157"/>
                </a:lnTo>
                <a:close/>
                <a:moveTo>
                  <a:pt x="36" y="157"/>
                </a:moveTo>
                <a:cubicBezTo>
                  <a:pt x="68" y="157"/>
                  <a:pt x="68" y="157"/>
                  <a:pt x="68" y="157"/>
                </a:cubicBezTo>
                <a:cubicBezTo>
                  <a:pt x="68" y="141"/>
                  <a:pt x="68" y="141"/>
                  <a:pt x="68" y="141"/>
                </a:cubicBezTo>
                <a:cubicBezTo>
                  <a:pt x="36" y="141"/>
                  <a:pt x="36" y="141"/>
                  <a:pt x="36" y="141"/>
                </a:cubicBezTo>
                <a:lnTo>
                  <a:pt x="36" y="157"/>
                </a:lnTo>
                <a:close/>
                <a:moveTo>
                  <a:pt x="52" y="185"/>
                </a:moveTo>
                <a:cubicBezTo>
                  <a:pt x="84" y="185"/>
                  <a:pt x="84" y="185"/>
                  <a:pt x="84" y="185"/>
                </a:cubicBezTo>
                <a:cubicBezTo>
                  <a:pt x="84" y="169"/>
                  <a:pt x="84" y="169"/>
                  <a:pt x="84" y="169"/>
                </a:cubicBezTo>
                <a:cubicBezTo>
                  <a:pt x="52" y="169"/>
                  <a:pt x="52" y="169"/>
                  <a:pt x="52" y="169"/>
                </a:cubicBezTo>
                <a:lnTo>
                  <a:pt x="52" y="185"/>
                </a:lnTo>
                <a:close/>
                <a:moveTo>
                  <a:pt x="96" y="185"/>
                </a:moveTo>
                <a:cubicBezTo>
                  <a:pt x="128" y="185"/>
                  <a:pt x="128" y="185"/>
                  <a:pt x="128" y="185"/>
                </a:cubicBezTo>
                <a:cubicBezTo>
                  <a:pt x="128" y="169"/>
                  <a:pt x="128" y="169"/>
                  <a:pt x="128" y="169"/>
                </a:cubicBezTo>
                <a:cubicBezTo>
                  <a:pt x="96" y="169"/>
                  <a:pt x="96" y="169"/>
                  <a:pt x="96" y="169"/>
                </a:cubicBezTo>
                <a:lnTo>
                  <a:pt x="96" y="185"/>
                </a:lnTo>
                <a:close/>
                <a:moveTo>
                  <a:pt x="8" y="185"/>
                </a:moveTo>
                <a:cubicBezTo>
                  <a:pt x="40" y="185"/>
                  <a:pt x="40" y="185"/>
                  <a:pt x="40" y="185"/>
                </a:cubicBezTo>
                <a:cubicBezTo>
                  <a:pt x="40" y="169"/>
                  <a:pt x="40" y="169"/>
                  <a:pt x="40" y="169"/>
                </a:cubicBezTo>
                <a:cubicBezTo>
                  <a:pt x="8" y="169"/>
                  <a:pt x="8" y="169"/>
                  <a:pt x="8" y="169"/>
                </a:cubicBezTo>
                <a:lnTo>
                  <a:pt x="8" y="185"/>
                </a:lnTo>
                <a:close/>
                <a:moveTo>
                  <a:pt x="181" y="185"/>
                </a:moveTo>
                <a:cubicBezTo>
                  <a:pt x="181" y="185"/>
                  <a:pt x="180" y="185"/>
                  <a:pt x="180" y="185"/>
                </a:cubicBezTo>
                <a:cubicBezTo>
                  <a:pt x="180" y="185"/>
                  <a:pt x="180" y="185"/>
                  <a:pt x="180" y="185"/>
                </a:cubicBezTo>
                <a:cubicBezTo>
                  <a:pt x="140" y="185"/>
                  <a:pt x="140" y="185"/>
                  <a:pt x="140" y="185"/>
                </a:cubicBezTo>
                <a:cubicBezTo>
                  <a:pt x="140" y="171"/>
                  <a:pt x="140" y="171"/>
                  <a:pt x="140" y="171"/>
                </a:cubicBezTo>
                <a:cubicBezTo>
                  <a:pt x="128" y="160"/>
                  <a:pt x="120" y="145"/>
                  <a:pt x="120" y="129"/>
                </a:cubicBezTo>
                <a:cubicBezTo>
                  <a:pt x="96" y="129"/>
                  <a:pt x="96" y="129"/>
                  <a:pt x="96" y="129"/>
                </a:cubicBezTo>
                <a:cubicBezTo>
                  <a:pt x="96" y="113"/>
                  <a:pt x="96" y="113"/>
                  <a:pt x="96" y="113"/>
                </a:cubicBezTo>
                <a:cubicBezTo>
                  <a:pt x="122" y="113"/>
                  <a:pt x="122" y="113"/>
                  <a:pt x="122" y="113"/>
                </a:cubicBezTo>
                <a:cubicBezTo>
                  <a:pt x="123" y="109"/>
                  <a:pt x="125" y="105"/>
                  <a:pt x="127" y="101"/>
                </a:cubicBezTo>
                <a:cubicBezTo>
                  <a:pt x="0" y="101"/>
                  <a:pt x="0" y="101"/>
                  <a:pt x="0" y="101"/>
                </a:cubicBezTo>
                <a:cubicBezTo>
                  <a:pt x="0" y="85"/>
                  <a:pt x="0" y="85"/>
                  <a:pt x="0" y="85"/>
                </a:cubicBezTo>
                <a:cubicBezTo>
                  <a:pt x="138" y="85"/>
                  <a:pt x="138" y="85"/>
                  <a:pt x="138" y="85"/>
                </a:cubicBezTo>
                <a:cubicBezTo>
                  <a:pt x="138" y="85"/>
                  <a:pt x="138" y="84"/>
                  <a:pt x="139" y="84"/>
                </a:cubicBezTo>
                <a:cubicBezTo>
                  <a:pt x="180" y="39"/>
                  <a:pt x="141" y="0"/>
                  <a:pt x="141" y="0"/>
                </a:cubicBezTo>
                <a:cubicBezTo>
                  <a:pt x="247" y="44"/>
                  <a:pt x="211" y="83"/>
                  <a:pt x="200" y="105"/>
                </a:cubicBezTo>
                <a:cubicBezTo>
                  <a:pt x="195" y="116"/>
                  <a:pt x="203" y="123"/>
                  <a:pt x="211" y="123"/>
                </a:cubicBezTo>
                <a:cubicBezTo>
                  <a:pt x="214" y="123"/>
                  <a:pt x="218" y="121"/>
                  <a:pt x="220" y="117"/>
                </a:cubicBezTo>
                <a:cubicBezTo>
                  <a:pt x="228" y="101"/>
                  <a:pt x="226" y="64"/>
                  <a:pt x="226" y="64"/>
                </a:cubicBezTo>
                <a:cubicBezTo>
                  <a:pt x="270" y="134"/>
                  <a:pt x="233" y="185"/>
                  <a:pt x="181" y="185"/>
                </a:cubicBezTo>
                <a:close/>
                <a:moveTo>
                  <a:pt x="229" y="132"/>
                </a:moveTo>
                <a:cubicBezTo>
                  <a:pt x="224" y="136"/>
                  <a:pt x="218" y="139"/>
                  <a:pt x="211" y="139"/>
                </a:cubicBezTo>
                <a:cubicBezTo>
                  <a:pt x="201" y="139"/>
                  <a:pt x="191" y="134"/>
                  <a:pt x="186" y="126"/>
                </a:cubicBezTo>
                <a:cubicBezTo>
                  <a:pt x="181" y="118"/>
                  <a:pt x="181" y="108"/>
                  <a:pt x="186" y="98"/>
                </a:cubicBezTo>
                <a:cubicBezTo>
                  <a:pt x="187" y="96"/>
                  <a:pt x="188" y="93"/>
                  <a:pt x="190" y="91"/>
                </a:cubicBezTo>
                <a:cubicBezTo>
                  <a:pt x="197" y="79"/>
                  <a:pt x="201" y="69"/>
                  <a:pt x="198" y="60"/>
                </a:cubicBezTo>
                <a:cubicBezTo>
                  <a:pt x="196" y="53"/>
                  <a:pt x="189" y="45"/>
                  <a:pt x="174" y="34"/>
                </a:cubicBezTo>
                <a:cubicBezTo>
                  <a:pt x="175" y="53"/>
                  <a:pt x="170" y="74"/>
                  <a:pt x="151" y="95"/>
                </a:cubicBezTo>
                <a:cubicBezTo>
                  <a:pt x="137" y="110"/>
                  <a:pt x="132" y="128"/>
                  <a:pt x="139" y="143"/>
                </a:cubicBezTo>
                <a:cubicBezTo>
                  <a:pt x="146" y="159"/>
                  <a:pt x="163" y="169"/>
                  <a:pt x="181" y="169"/>
                </a:cubicBezTo>
                <a:cubicBezTo>
                  <a:pt x="200" y="169"/>
                  <a:pt x="216" y="161"/>
                  <a:pt x="224" y="146"/>
                </a:cubicBezTo>
                <a:cubicBezTo>
                  <a:pt x="226" y="142"/>
                  <a:pt x="228" y="137"/>
                  <a:pt x="229" y="13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Arial" panose="020B0604020202020204" pitchFamily="34" charset="0"/>
              <a:ea typeface="+mn-ea"/>
              <a:cs typeface="+mn-cs"/>
            </a:endParaRPr>
          </a:p>
        </p:txBody>
      </p:sp>
      <p:pic>
        <p:nvPicPr>
          <p:cNvPr id="34" name="Graphic 33">
            <a:extLst>
              <a:ext uri="{FF2B5EF4-FFF2-40B4-BE49-F238E27FC236}">
                <a16:creationId xmlns:a16="http://schemas.microsoft.com/office/drawing/2014/main" id="{71E36CB7-1BBD-DCE0-099D-5EF89BA6D752}"/>
              </a:ext>
            </a:extLst>
          </p:cNvPr>
          <p:cNvPicPr>
            <a:picLocks noChangeAspect="1"/>
          </p:cNvPicPr>
          <p:nvPr/>
        </p:nvPicPr>
        <p:blipFill>
          <a:blip r:embed="rId150">
            <a:extLst>
              <a:ext uri="{96DAC541-7B7A-43D3-8B79-37D633B846F1}">
                <asvg:svgBlip xmlns:asvg="http://schemas.microsoft.com/office/drawing/2016/SVG/main" r:embed="rId151"/>
              </a:ext>
            </a:extLst>
          </a:blip>
          <a:stretch>
            <a:fillRect/>
          </a:stretch>
        </p:blipFill>
        <p:spPr>
          <a:xfrm>
            <a:off x="9084448" y="2727927"/>
            <a:ext cx="297558" cy="209478"/>
          </a:xfrm>
          <a:prstGeom prst="rect">
            <a:avLst/>
          </a:prstGeom>
        </p:spPr>
      </p:pic>
      <p:sp>
        <p:nvSpPr>
          <p:cNvPr id="36" name="TextBox 35">
            <a:extLst>
              <a:ext uri="{FF2B5EF4-FFF2-40B4-BE49-F238E27FC236}">
                <a16:creationId xmlns:a16="http://schemas.microsoft.com/office/drawing/2014/main" id="{A645600C-ECBC-6B93-730A-F4808963FAF4}"/>
              </a:ext>
            </a:extLst>
          </p:cNvPr>
          <p:cNvSpPr txBox="1"/>
          <p:nvPr/>
        </p:nvSpPr>
        <p:spPr>
          <a:xfrm rot="16200000">
            <a:off x="9478388" y="4892880"/>
            <a:ext cx="1223751" cy="2308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Operating Systems</a:t>
            </a:r>
          </a:p>
        </p:txBody>
      </p:sp>
      <p:pic>
        <p:nvPicPr>
          <p:cNvPr id="41" name="Graphic 40" descr="Laptop with solid fill">
            <a:extLst>
              <a:ext uri="{FF2B5EF4-FFF2-40B4-BE49-F238E27FC236}">
                <a16:creationId xmlns:a16="http://schemas.microsoft.com/office/drawing/2014/main" id="{3DDE0718-0C06-5980-3968-B4421F16A810}"/>
              </a:ext>
            </a:extLst>
          </p:cNvPr>
          <p:cNvPicPr>
            <a:picLocks noChangeAspect="1"/>
          </p:cNvPicPr>
          <p:nvPr/>
        </p:nvPicPr>
        <p:blipFill>
          <a:blip r:embed="rId152">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9016781" y="4978326"/>
            <a:ext cx="301844" cy="301844"/>
          </a:xfrm>
          <a:prstGeom prst="rect">
            <a:avLst/>
          </a:prstGeom>
        </p:spPr>
      </p:pic>
      <p:pic>
        <p:nvPicPr>
          <p:cNvPr id="44" name="Graphic 43" descr="Take Off with solid fill">
            <a:extLst>
              <a:ext uri="{FF2B5EF4-FFF2-40B4-BE49-F238E27FC236}">
                <a16:creationId xmlns:a16="http://schemas.microsoft.com/office/drawing/2014/main" id="{B9597EB8-7C47-BA70-335A-53DF4B670D27}"/>
              </a:ext>
            </a:extLst>
          </p:cNvPr>
          <p:cNvPicPr>
            <a:picLocks noChangeAspect="1"/>
          </p:cNvPicPr>
          <p:nvPr/>
        </p:nvPicPr>
        <p:blipFill>
          <a:blip r:embed="rId154">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9274551" y="1651081"/>
            <a:ext cx="418041" cy="418041"/>
          </a:xfrm>
          <a:prstGeom prst="rect">
            <a:avLst/>
          </a:prstGeom>
        </p:spPr>
      </p:pic>
      <p:pic>
        <p:nvPicPr>
          <p:cNvPr id="457" name="Graphic 456" descr="Checkmark with solid fill">
            <a:extLst>
              <a:ext uri="{FF2B5EF4-FFF2-40B4-BE49-F238E27FC236}">
                <a16:creationId xmlns:a16="http://schemas.microsoft.com/office/drawing/2014/main" id="{D30DBFC8-2B7E-C93B-282D-1B3A92F56CCD}"/>
              </a:ext>
            </a:extLst>
          </p:cNvPr>
          <p:cNvPicPr>
            <a:picLocks noChangeAspect="1"/>
          </p:cNvPicPr>
          <p:nvPr/>
        </p:nvPicPr>
        <p:blipFill>
          <a:blip r:embed="rId156">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4723911" y="33564"/>
            <a:ext cx="184789" cy="184789"/>
          </a:xfrm>
          <a:prstGeom prst="rect">
            <a:avLst/>
          </a:prstGeom>
        </p:spPr>
      </p:pic>
      <p:sp>
        <p:nvSpPr>
          <p:cNvPr id="4" name="Rectangle 3">
            <a:extLst>
              <a:ext uri="{FF2B5EF4-FFF2-40B4-BE49-F238E27FC236}">
                <a16:creationId xmlns:a16="http://schemas.microsoft.com/office/drawing/2014/main" id="{9D0FFCF2-7D27-D4C1-FFC3-8798AD04785B}"/>
              </a:ext>
            </a:extLst>
          </p:cNvPr>
          <p:cNvSpPr/>
          <p:nvPr/>
        </p:nvSpPr>
        <p:spPr>
          <a:xfrm>
            <a:off x="10326344" y="5470827"/>
            <a:ext cx="1746732" cy="320343"/>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Continuous Session Management</a:t>
            </a:r>
          </a:p>
        </p:txBody>
      </p:sp>
      <p:sp>
        <p:nvSpPr>
          <p:cNvPr id="52" name="Rectangle 51">
            <a:extLst>
              <a:ext uri="{FF2B5EF4-FFF2-40B4-BE49-F238E27FC236}">
                <a16:creationId xmlns:a16="http://schemas.microsoft.com/office/drawing/2014/main" id="{80640195-29D8-8925-6317-E79437074DE7}"/>
              </a:ext>
            </a:extLst>
          </p:cNvPr>
          <p:cNvSpPr/>
          <p:nvPr/>
        </p:nvSpPr>
        <p:spPr>
          <a:xfrm>
            <a:off x="10326344" y="5191137"/>
            <a:ext cx="1746732" cy="26014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Discovery &amp; Ownership</a:t>
            </a:r>
          </a:p>
        </p:txBody>
      </p:sp>
      <p:sp>
        <p:nvSpPr>
          <p:cNvPr id="54" name="Rectangle 53">
            <a:extLst>
              <a:ext uri="{FF2B5EF4-FFF2-40B4-BE49-F238E27FC236}">
                <a16:creationId xmlns:a16="http://schemas.microsoft.com/office/drawing/2014/main" id="{12FEBF5D-B714-A0F7-5C3A-64F9A50776DC}"/>
              </a:ext>
            </a:extLst>
          </p:cNvPr>
          <p:cNvSpPr/>
          <p:nvPr/>
        </p:nvSpPr>
        <p:spPr>
          <a:xfrm>
            <a:off x="10326344" y="4842640"/>
            <a:ext cx="1746732" cy="32679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Identity Governance and Lifecyle</a:t>
            </a:r>
          </a:p>
        </p:txBody>
      </p:sp>
      <p:sp>
        <p:nvSpPr>
          <p:cNvPr id="59" name="Rectangle 58">
            <a:extLst>
              <a:ext uri="{FF2B5EF4-FFF2-40B4-BE49-F238E27FC236}">
                <a16:creationId xmlns:a16="http://schemas.microsoft.com/office/drawing/2014/main" id="{209EA183-839E-1533-49F2-CAD2A471803A}"/>
              </a:ext>
            </a:extLst>
          </p:cNvPr>
          <p:cNvSpPr/>
          <p:nvPr/>
        </p:nvSpPr>
        <p:spPr>
          <a:xfrm>
            <a:off x="10326344" y="4558186"/>
            <a:ext cx="1746732" cy="26014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prstClr val="black"/>
                </a:solidFill>
                <a:latin typeface="Arial"/>
              </a:rPr>
              <a:t>Encryption &amp; Trust</a:t>
            </a:r>
            <a:endParaRPr kumimoji="0" lang="en-US" sz="1050" b="0" i="0" u="none" strike="noStrike" kern="1200" cap="none" spc="0" normalizeH="0" baseline="0" noProof="0" dirty="0">
              <a:ln>
                <a:noFill/>
              </a:ln>
              <a:solidFill>
                <a:prstClr val="black"/>
              </a:solidFill>
              <a:effectLst/>
              <a:uLnTx/>
              <a:uFillTx/>
              <a:latin typeface="Arial"/>
              <a:ea typeface="+mn-ea"/>
              <a:cs typeface="+mn-cs"/>
            </a:endParaRPr>
          </a:p>
        </p:txBody>
      </p:sp>
      <p:sp>
        <p:nvSpPr>
          <p:cNvPr id="458" name="Rectangle 457">
            <a:extLst>
              <a:ext uri="{FF2B5EF4-FFF2-40B4-BE49-F238E27FC236}">
                <a16:creationId xmlns:a16="http://schemas.microsoft.com/office/drawing/2014/main" id="{B964781B-CC57-BDEE-B9BC-BF04659E9120}"/>
              </a:ext>
            </a:extLst>
          </p:cNvPr>
          <p:cNvSpPr/>
          <p:nvPr/>
        </p:nvSpPr>
        <p:spPr>
          <a:xfrm>
            <a:off x="10326344" y="4281103"/>
            <a:ext cx="1746732" cy="26014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Policy Enforcement</a:t>
            </a:r>
          </a:p>
        </p:txBody>
      </p:sp>
      <p:sp>
        <p:nvSpPr>
          <p:cNvPr id="459" name="Rectangle 458">
            <a:extLst>
              <a:ext uri="{FF2B5EF4-FFF2-40B4-BE49-F238E27FC236}">
                <a16:creationId xmlns:a16="http://schemas.microsoft.com/office/drawing/2014/main" id="{A3F7395B-E2EC-670B-C3AD-141768168A7C}"/>
              </a:ext>
            </a:extLst>
          </p:cNvPr>
          <p:cNvSpPr/>
          <p:nvPr/>
        </p:nvSpPr>
        <p:spPr>
          <a:xfrm>
            <a:off x="10326344" y="4000422"/>
            <a:ext cx="1746732" cy="26014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Identity Onboarding</a:t>
            </a:r>
          </a:p>
        </p:txBody>
      </p:sp>
      <p:sp>
        <p:nvSpPr>
          <p:cNvPr id="460" name="Rectangle 459">
            <a:extLst>
              <a:ext uri="{FF2B5EF4-FFF2-40B4-BE49-F238E27FC236}">
                <a16:creationId xmlns:a16="http://schemas.microsoft.com/office/drawing/2014/main" id="{4C4F31E7-D3A8-1032-FACD-9A267AC60E5A}"/>
              </a:ext>
            </a:extLst>
          </p:cNvPr>
          <p:cNvSpPr/>
          <p:nvPr/>
        </p:nvSpPr>
        <p:spPr>
          <a:xfrm>
            <a:off x="10326344" y="3722672"/>
            <a:ext cx="1746732" cy="260141"/>
          </a:xfrm>
          <a:prstGeom prst="rect">
            <a:avLst/>
          </a:prstGeom>
          <a:solidFill>
            <a:srgbClr val="31E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a:ea typeface="+mn-ea"/>
                <a:cs typeface="+mn-cs"/>
              </a:rPr>
              <a:t>Identity Storage</a:t>
            </a:r>
          </a:p>
        </p:txBody>
      </p:sp>
      <p:sp>
        <p:nvSpPr>
          <p:cNvPr id="639" name="Rectangle 638">
            <a:extLst>
              <a:ext uri="{FF2B5EF4-FFF2-40B4-BE49-F238E27FC236}">
                <a16:creationId xmlns:a16="http://schemas.microsoft.com/office/drawing/2014/main" id="{B069E09D-6C2A-22F2-E32C-FA98C2DD9E17}"/>
              </a:ext>
            </a:extLst>
          </p:cNvPr>
          <p:cNvSpPr/>
          <p:nvPr/>
        </p:nvSpPr>
        <p:spPr>
          <a:xfrm>
            <a:off x="61563" y="3567759"/>
            <a:ext cx="1224176" cy="2892863"/>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4" name="Rectangle 1023">
            <a:extLst>
              <a:ext uri="{FF2B5EF4-FFF2-40B4-BE49-F238E27FC236}">
                <a16:creationId xmlns:a16="http://schemas.microsoft.com/office/drawing/2014/main" id="{26274346-F0E7-B46C-B786-249991DE919E}"/>
              </a:ext>
            </a:extLst>
          </p:cNvPr>
          <p:cNvSpPr/>
          <p:nvPr/>
        </p:nvSpPr>
        <p:spPr>
          <a:xfrm>
            <a:off x="64856" y="691861"/>
            <a:ext cx="1224176" cy="2803174"/>
          </a:xfrm>
          <a:prstGeom prst="rect">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5" name="Graphic 1024">
            <a:extLst>
              <a:ext uri="{FF2B5EF4-FFF2-40B4-BE49-F238E27FC236}">
                <a16:creationId xmlns:a16="http://schemas.microsoft.com/office/drawing/2014/main" id="{ABDB4CB9-6AD6-1A22-DD20-93CCC09F12D8}"/>
              </a:ext>
            </a:extLst>
          </p:cNvPr>
          <p:cNvPicPr>
            <a:picLocks noChangeAspect="1"/>
          </p:cNvPicPr>
          <p:nvPr/>
        </p:nvPicPr>
        <p:blipFill>
          <a:blip r:embed="rId158">
            <a:extLst>
              <a:ext uri="{96DAC541-7B7A-43D3-8B79-37D633B846F1}">
                <asvg:svgBlip xmlns:asvg="http://schemas.microsoft.com/office/drawing/2016/SVG/main" r:embed="rId159"/>
              </a:ext>
            </a:extLst>
          </a:blip>
          <a:stretch>
            <a:fillRect/>
          </a:stretch>
        </p:blipFill>
        <p:spPr>
          <a:xfrm>
            <a:off x="-21039" y="3927139"/>
            <a:ext cx="601463" cy="485318"/>
          </a:xfrm>
          <a:prstGeom prst="rect">
            <a:avLst/>
          </a:prstGeom>
        </p:spPr>
      </p:pic>
      <p:pic>
        <p:nvPicPr>
          <p:cNvPr id="1026" name="Graphic 1025">
            <a:extLst>
              <a:ext uri="{FF2B5EF4-FFF2-40B4-BE49-F238E27FC236}">
                <a16:creationId xmlns:a16="http://schemas.microsoft.com/office/drawing/2014/main" id="{CBB421AF-0E91-DB05-48B3-8837B2FD775D}"/>
              </a:ext>
            </a:extLst>
          </p:cNvPr>
          <p:cNvPicPr>
            <a:picLocks noChangeAspect="1"/>
          </p:cNvPicPr>
          <p:nvPr/>
        </p:nvPicPr>
        <p:blipFill>
          <a:blip r:embed="rId160">
            <a:extLst>
              <a:ext uri="{96DAC541-7B7A-43D3-8B79-37D633B846F1}">
                <asvg:svgBlip xmlns:asvg="http://schemas.microsoft.com/office/drawing/2016/SVG/main" r:embed="rId161"/>
              </a:ext>
            </a:extLst>
          </a:blip>
          <a:stretch>
            <a:fillRect/>
          </a:stretch>
        </p:blipFill>
        <p:spPr>
          <a:xfrm>
            <a:off x="92346" y="4916343"/>
            <a:ext cx="401992" cy="324367"/>
          </a:xfrm>
          <a:prstGeom prst="rect">
            <a:avLst/>
          </a:prstGeom>
        </p:spPr>
      </p:pic>
      <p:pic>
        <p:nvPicPr>
          <p:cNvPr id="1027" name="Graphic 1026">
            <a:extLst>
              <a:ext uri="{FF2B5EF4-FFF2-40B4-BE49-F238E27FC236}">
                <a16:creationId xmlns:a16="http://schemas.microsoft.com/office/drawing/2014/main" id="{641267B1-2CDA-BBD9-52B1-955724B27A85}"/>
              </a:ext>
            </a:extLst>
          </p:cNvPr>
          <p:cNvPicPr>
            <a:picLocks noChangeAspect="1"/>
          </p:cNvPicPr>
          <p:nvPr/>
        </p:nvPicPr>
        <p:blipFill>
          <a:blip r:embed="rId162">
            <a:extLst>
              <a:ext uri="{96DAC541-7B7A-43D3-8B79-37D633B846F1}">
                <asvg:svgBlip xmlns:asvg="http://schemas.microsoft.com/office/drawing/2016/SVG/main" r:embed="rId163"/>
              </a:ext>
            </a:extLst>
          </a:blip>
          <a:stretch>
            <a:fillRect/>
          </a:stretch>
        </p:blipFill>
        <p:spPr>
          <a:xfrm>
            <a:off x="100438" y="5393498"/>
            <a:ext cx="447061" cy="360732"/>
          </a:xfrm>
          <a:prstGeom prst="rect">
            <a:avLst/>
          </a:prstGeom>
        </p:spPr>
      </p:pic>
      <p:pic>
        <p:nvPicPr>
          <p:cNvPr id="1028" name="Graphic 1027" descr="Siren">
            <a:extLst>
              <a:ext uri="{FF2B5EF4-FFF2-40B4-BE49-F238E27FC236}">
                <a16:creationId xmlns:a16="http://schemas.microsoft.com/office/drawing/2014/main" id="{1E8D94E5-DC61-C084-0396-629DB8836241}"/>
              </a:ext>
            </a:extLst>
          </p:cNvPr>
          <p:cNvPicPr>
            <a:picLocks noChangeAspect="1"/>
          </p:cNvPicPr>
          <p:nvPr/>
        </p:nvPicPr>
        <p:blipFill>
          <a:blip r:embed="rId164">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78660" y="4404993"/>
            <a:ext cx="406178" cy="421385"/>
          </a:xfrm>
          <a:prstGeom prst="rect">
            <a:avLst/>
          </a:prstGeom>
        </p:spPr>
      </p:pic>
      <p:sp>
        <p:nvSpPr>
          <p:cNvPr id="1029" name="TextBox 1028">
            <a:extLst>
              <a:ext uri="{FF2B5EF4-FFF2-40B4-BE49-F238E27FC236}">
                <a16:creationId xmlns:a16="http://schemas.microsoft.com/office/drawing/2014/main" id="{A242FFC7-843D-B7C3-DBB6-AB6CCF0D3E07}"/>
              </a:ext>
            </a:extLst>
          </p:cNvPr>
          <p:cNvSpPr txBox="1"/>
          <p:nvPr/>
        </p:nvSpPr>
        <p:spPr>
          <a:xfrm>
            <a:off x="538187" y="5426234"/>
            <a:ext cx="698131"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Centralized Reporting</a:t>
            </a:r>
          </a:p>
        </p:txBody>
      </p:sp>
      <p:sp>
        <p:nvSpPr>
          <p:cNvPr id="1030" name="TextBox 1029">
            <a:extLst>
              <a:ext uri="{FF2B5EF4-FFF2-40B4-BE49-F238E27FC236}">
                <a16:creationId xmlns:a16="http://schemas.microsoft.com/office/drawing/2014/main" id="{9A86B435-5272-CAD4-D2E6-83154DEA5070}"/>
              </a:ext>
            </a:extLst>
          </p:cNvPr>
          <p:cNvSpPr txBox="1"/>
          <p:nvPr/>
        </p:nvSpPr>
        <p:spPr>
          <a:xfrm>
            <a:off x="529954" y="4935147"/>
            <a:ext cx="833610"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Centralized Investigation</a:t>
            </a:r>
          </a:p>
        </p:txBody>
      </p:sp>
      <p:sp>
        <p:nvSpPr>
          <p:cNvPr id="1031" name="TextBox 1030">
            <a:extLst>
              <a:ext uri="{FF2B5EF4-FFF2-40B4-BE49-F238E27FC236}">
                <a16:creationId xmlns:a16="http://schemas.microsoft.com/office/drawing/2014/main" id="{B8EAF19F-AD52-83A3-5EC1-582E17EE0396}"/>
              </a:ext>
            </a:extLst>
          </p:cNvPr>
          <p:cNvSpPr txBox="1"/>
          <p:nvPr/>
        </p:nvSpPr>
        <p:spPr>
          <a:xfrm>
            <a:off x="516540" y="4471876"/>
            <a:ext cx="752237"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Centralized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 Alerting </a:t>
            </a:r>
          </a:p>
        </p:txBody>
      </p:sp>
      <p:sp>
        <p:nvSpPr>
          <p:cNvPr id="1033" name="TextBox 1032">
            <a:extLst>
              <a:ext uri="{FF2B5EF4-FFF2-40B4-BE49-F238E27FC236}">
                <a16:creationId xmlns:a16="http://schemas.microsoft.com/office/drawing/2014/main" id="{36296D8B-4903-73C2-40D5-F8ACB1F64603}"/>
              </a:ext>
            </a:extLst>
          </p:cNvPr>
          <p:cNvSpPr txBox="1"/>
          <p:nvPr/>
        </p:nvSpPr>
        <p:spPr>
          <a:xfrm>
            <a:off x="574796" y="3929151"/>
            <a:ext cx="687901" cy="50783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Centralized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Dashboard</a:t>
            </a:r>
          </a:p>
        </p:txBody>
      </p:sp>
      <p:sp>
        <p:nvSpPr>
          <p:cNvPr id="1034" name="TextBox 1033">
            <a:extLst>
              <a:ext uri="{FF2B5EF4-FFF2-40B4-BE49-F238E27FC236}">
                <a16:creationId xmlns:a16="http://schemas.microsoft.com/office/drawing/2014/main" id="{BD1F40B1-7B26-5F8D-75A5-C337A1BA12AE}"/>
              </a:ext>
            </a:extLst>
          </p:cNvPr>
          <p:cNvSpPr txBox="1"/>
          <p:nvPr/>
        </p:nvSpPr>
        <p:spPr>
          <a:xfrm>
            <a:off x="578075" y="2013981"/>
            <a:ext cx="733444" cy="64633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Mesh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 of Entities Risks</a:t>
            </a:r>
          </a:p>
        </p:txBody>
      </p:sp>
      <p:pic>
        <p:nvPicPr>
          <p:cNvPr id="1035" name="Graphic 1034" descr="Virtual Reality headset outline">
            <a:extLst>
              <a:ext uri="{FF2B5EF4-FFF2-40B4-BE49-F238E27FC236}">
                <a16:creationId xmlns:a16="http://schemas.microsoft.com/office/drawing/2014/main" id="{9264097F-BB45-73E6-44DA-DF6DAF2FBF18}"/>
              </a:ext>
            </a:extLst>
          </p:cNvPr>
          <p:cNvPicPr>
            <a:picLocks noChangeAspect="1"/>
          </p:cNvPicPr>
          <p:nvPr/>
        </p:nvPicPr>
        <p:blipFill>
          <a:blip r:embed="rId166">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86855" y="2017888"/>
            <a:ext cx="411484" cy="411484"/>
          </a:xfrm>
          <a:prstGeom prst="rect">
            <a:avLst/>
          </a:prstGeom>
        </p:spPr>
      </p:pic>
      <p:pic>
        <p:nvPicPr>
          <p:cNvPr id="1036" name="Graphic 1035" descr="Artificial Intelligence outline">
            <a:extLst>
              <a:ext uri="{FF2B5EF4-FFF2-40B4-BE49-F238E27FC236}">
                <a16:creationId xmlns:a16="http://schemas.microsoft.com/office/drawing/2014/main" id="{534AB2D8-F92E-DA7F-9AEB-8A597097BC52}"/>
              </a:ext>
            </a:extLst>
          </p:cNvPr>
          <p:cNvPicPr>
            <a:picLocks noChangeAspect="1"/>
          </p:cNvPicPr>
          <p:nvPr/>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65284" y="2516526"/>
            <a:ext cx="393213" cy="393213"/>
          </a:xfrm>
          <a:prstGeom prst="rect">
            <a:avLst/>
          </a:prstGeom>
        </p:spPr>
      </p:pic>
      <p:sp>
        <p:nvSpPr>
          <p:cNvPr id="1037" name="TextBox 1036">
            <a:extLst>
              <a:ext uri="{FF2B5EF4-FFF2-40B4-BE49-F238E27FC236}">
                <a16:creationId xmlns:a16="http://schemas.microsoft.com/office/drawing/2014/main" id="{518A0405-A5CB-03AE-EAA7-C26B2FEC7743}"/>
              </a:ext>
            </a:extLst>
          </p:cNvPr>
          <p:cNvSpPr txBox="1"/>
          <p:nvPr/>
        </p:nvSpPr>
        <p:spPr>
          <a:xfrm>
            <a:off x="75476" y="1009071"/>
            <a:ext cx="553561" cy="369332"/>
          </a:xfrm>
          <a:prstGeom prst="rect">
            <a:avLst/>
          </a:prstGeom>
          <a:gradFill>
            <a:gsLst>
              <a:gs pos="81000">
                <a:srgbClr val="00A76D"/>
              </a:gs>
              <a:gs pos="53000">
                <a:srgbClr val="F5AB23"/>
              </a:gs>
              <a:gs pos="0">
                <a:srgbClr val="DE0A01"/>
              </a:gs>
            </a:gsLst>
            <a:lin ang="10800000" scaled="1"/>
          </a:gradFill>
          <a:ln>
            <a:solidFill>
              <a:schemeClr val="tx1"/>
            </a:solidFill>
          </a:ln>
        </p:spPr>
        <p:txBody>
          <a:bodyPr wrap="square" lIns="0" rIns="0" rtlCol="0">
            <a:spAutoFit/>
          </a:bodyPr>
          <a:lstStyle/>
          <a:p>
            <a:pPr algn="ctr">
              <a:spcBef>
                <a:spcPts val="600"/>
              </a:spcBef>
            </a:pPr>
            <a:r>
              <a:rPr lang="en-US" dirty="0"/>
              <a:t>100</a:t>
            </a:r>
          </a:p>
        </p:txBody>
      </p:sp>
      <p:sp>
        <p:nvSpPr>
          <p:cNvPr id="1038" name="TextBox 1037">
            <a:extLst>
              <a:ext uri="{FF2B5EF4-FFF2-40B4-BE49-F238E27FC236}">
                <a16:creationId xmlns:a16="http://schemas.microsoft.com/office/drawing/2014/main" id="{794C9F0B-D8A1-E1C6-3ED5-8578197E3F0F}"/>
              </a:ext>
            </a:extLst>
          </p:cNvPr>
          <p:cNvSpPr txBox="1"/>
          <p:nvPr/>
        </p:nvSpPr>
        <p:spPr>
          <a:xfrm>
            <a:off x="655651" y="1101671"/>
            <a:ext cx="646593" cy="21544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a:ea typeface="+mn-ea"/>
                <a:cs typeface="+mn-cs"/>
              </a:rPr>
              <a:t>Overall Risk</a:t>
            </a:r>
          </a:p>
        </p:txBody>
      </p:sp>
      <p:sp>
        <p:nvSpPr>
          <p:cNvPr id="1039" name="TextBox 1038">
            <a:extLst>
              <a:ext uri="{FF2B5EF4-FFF2-40B4-BE49-F238E27FC236}">
                <a16:creationId xmlns:a16="http://schemas.microsoft.com/office/drawing/2014/main" id="{D2D37885-21D5-1408-293E-C7EA7666D897}"/>
              </a:ext>
            </a:extLst>
          </p:cNvPr>
          <p:cNvSpPr txBox="1"/>
          <p:nvPr/>
        </p:nvSpPr>
        <p:spPr>
          <a:xfrm>
            <a:off x="585073" y="2997459"/>
            <a:ext cx="715721"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prstClr val="black"/>
                </a:solidFill>
                <a:highlight>
                  <a:srgbClr val="00FF00"/>
                </a:highlight>
                <a:latin typeface="Arial"/>
              </a:rPr>
              <a:t>Predictions of Attack</a:t>
            </a:r>
            <a:endParaRPr kumimoji="0" lang="en-US" sz="900" b="0" i="0" u="none" strike="noStrike" kern="1200" cap="none" spc="0" normalizeH="0" baseline="0" noProof="0" dirty="0">
              <a:ln>
                <a:noFill/>
              </a:ln>
              <a:solidFill>
                <a:prstClr val="black"/>
              </a:solidFill>
              <a:effectLst/>
              <a:highlight>
                <a:srgbClr val="00FF00"/>
              </a:highlight>
              <a:uLnTx/>
              <a:uFillTx/>
              <a:latin typeface="Arial"/>
              <a:ea typeface="+mn-ea"/>
              <a:cs typeface="+mn-cs"/>
            </a:endParaRPr>
          </a:p>
        </p:txBody>
      </p:sp>
      <p:pic>
        <p:nvPicPr>
          <p:cNvPr id="1040" name="Graphic 1039" descr="Illustrator outline">
            <a:extLst>
              <a:ext uri="{FF2B5EF4-FFF2-40B4-BE49-F238E27FC236}">
                <a16:creationId xmlns:a16="http://schemas.microsoft.com/office/drawing/2014/main" id="{D84FACAC-F3CD-B136-4DFA-6507EC40039B}"/>
              </a:ext>
            </a:extLst>
          </p:cNvPr>
          <p:cNvPicPr>
            <a:picLocks noChangeAspect="1"/>
          </p:cNvPicPr>
          <p:nvPr/>
        </p:nvPicPr>
        <p:blipFill>
          <a:blip r:embed="rId168">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474" y="2918145"/>
            <a:ext cx="537239" cy="537239"/>
          </a:xfrm>
          <a:prstGeom prst="rect">
            <a:avLst/>
          </a:prstGeom>
        </p:spPr>
      </p:pic>
      <p:sp>
        <p:nvSpPr>
          <p:cNvPr id="1041" name="TextBox 1040">
            <a:extLst>
              <a:ext uri="{FF2B5EF4-FFF2-40B4-BE49-F238E27FC236}">
                <a16:creationId xmlns:a16="http://schemas.microsoft.com/office/drawing/2014/main" id="{97ECD4A9-DD2A-5E09-FBE4-40147C940281}"/>
              </a:ext>
            </a:extLst>
          </p:cNvPr>
          <p:cNvSpPr txBox="1"/>
          <p:nvPr/>
        </p:nvSpPr>
        <p:spPr>
          <a:xfrm>
            <a:off x="566239" y="2579120"/>
            <a:ext cx="715721"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prstClr val="black"/>
                </a:solidFill>
                <a:highlight>
                  <a:srgbClr val="00FF00"/>
                </a:highlight>
                <a:latin typeface="Arial"/>
              </a:rPr>
              <a:t>Generative AI Interface</a:t>
            </a:r>
            <a:endParaRPr kumimoji="0" lang="en-US" sz="900" b="0" i="0" u="none" strike="noStrike" kern="1200" cap="none" spc="0" normalizeH="0" baseline="0" noProof="0" dirty="0">
              <a:ln>
                <a:noFill/>
              </a:ln>
              <a:solidFill>
                <a:prstClr val="black"/>
              </a:solidFill>
              <a:effectLst/>
              <a:highlight>
                <a:srgbClr val="00FF00"/>
              </a:highlight>
              <a:uLnTx/>
              <a:uFillTx/>
              <a:latin typeface="Arial"/>
              <a:ea typeface="+mn-ea"/>
              <a:cs typeface="+mn-cs"/>
            </a:endParaRPr>
          </a:p>
        </p:txBody>
      </p:sp>
      <p:sp>
        <p:nvSpPr>
          <p:cNvPr id="1042" name="TextBox 1041">
            <a:extLst>
              <a:ext uri="{FF2B5EF4-FFF2-40B4-BE49-F238E27FC236}">
                <a16:creationId xmlns:a16="http://schemas.microsoft.com/office/drawing/2014/main" id="{FD3CA55C-3976-C407-8410-2BEA2EF17B3F}"/>
              </a:ext>
            </a:extLst>
          </p:cNvPr>
          <p:cNvSpPr txBox="1"/>
          <p:nvPr/>
        </p:nvSpPr>
        <p:spPr>
          <a:xfrm>
            <a:off x="303335" y="3590874"/>
            <a:ext cx="777696" cy="3693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prstClr val="black"/>
                </a:solidFill>
                <a:latin typeface="Arial"/>
              </a:rPr>
              <a:t>Situational Awareness</a:t>
            </a:r>
            <a:endParaRPr kumimoji="0" lang="en-US" sz="900" b="1" i="0" u="none" strike="noStrike" kern="1200" cap="none" spc="0" normalizeH="0" baseline="0" noProof="0" dirty="0">
              <a:ln>
                <a:noFill/>
              </a:ln>
              <a:solidFill>
                <a:prstClr val="black"/>
              </a:solidFill>
              <a:effectLst/>
              <a:uLnTx/>
              <a:uFillTx/>
              <a:latin typeface="Arial"/>
              <a:ea typeface="+mn-ea"/>
              <a:cs typeface="+mn-cs"/>
            </a:endParaRPr>
          </a:p>
        </p:txBody>
      </p:sp>
      <p:sp>
        <p:nvSpPr>
          <p:cNvPr id="1043" name="TextBox 1042">
            <a:extLst>
              <a:ext uri="{FF2B5EF4-FFF2-40B4-BE49-F238E27FC236}">
                <a16:creationId xmlns:a16="http://schemas.microsoft.com/office/drawing/2014/main" id="{FF91FBDA-863F-9714-69F8-42A7C427012F}"/>
              </a:ext>
            </a:extLst>
          </p:cNvPr>
          <p:cNvSpPr txBox="1"/>
          <p:nvPr/>
        </p:nvSpPr>
        <p:spPr>
          <a:xfrm>
            <a:off x="336973" y="766042"/>
            <a:ext cx="777232" cy="230832"/>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solidFill>
                  <a:prstClr val="black"/>
                </a:solidFill>
                <a:latin typeface="Arial"/>
              </a:rPr>
              <a:t>Work Bench</a:t>
            </a:r>
            <a:endParaRPr kumimoji="0" lang="en-US" sz="900" b="1" i="0" u="none" strike="noStrike" kern="1200" cap="none" spc="0" normalizeH="0" baseline="0" noProof="0" dirty="0">
              <a:ln>
                <a:noFill/>
              </a:ln>
              <a:solidFill>
                <a:prstClr val="black"/>
              </a:solidFill>
              <a:effectLst/>
              <a:uLnTx/>
              <a:uFillTx/>
              <a:latin typeface="Arial"/>
              <a:ea typeface="+mn-ea"/>
              <a:cs typeface="+mn-cs"/>
            </a:endParaRPr>
          </a:p>
        </p:txBody>
      </p:sp>
      <p:pic>
        <p:nvPicPr>
          <p:cNvPr id="1044" name="Picture 1043">
            <a:extLst>
              <a:ext uri="{FF2B5EF4-FFF2-40B4-BE49-F238E27FC236}">
                <a16:creationId xmlns:a16="http://schemas.microsoft.com/office/drawing/2014/main" id="{65AA3EB9-786A-F7E3-D7C4-143F2F970B01}"/>
              </a:ext>
            </a:extLst>
          </p:cNvPr>
          <p:cNvPicPr>
            <a:picLocks noChangeAspect="1"/>
          </p:cNvPicPr>
          <p:nvPr/>
        </p:nvPicPr>
        <p:blipFill>
          <a:blip r:embed="rId170"/>
          <a:stretch>
            <a:fillRect/>
          </a:stretch>
        </p:blipFill>
        <p:spPr>
          <a:xfrm>
            <a:off x="26939" y="1404895"/>
            <a:ext cx="1172250" cy="588984"/>
          </a:xfrm>
          <a:prstGeom prst="rect">
            <a:avLst/>
          </a:prstGeom>
        </p:spPr>
      </p:pic>
      <p:sp>
        <p:nvSpPr>
          <p:cNvPr id="1045" name="TextBox 1044">
            <a:extLst>
              <a:ext uri="{FF2B5EF4-FFF2-40B4-BE49-F238E27FC236}">
                <a16:creationId xmlns:a16="http://schemas.microsoft.com/office/drawing/2014/main" id="{EAF544C3-6E3E-E0A0-8E60-9D9BE13A938B}"/>
              </a:ext>
            </a:extLst>
          </p:cNvPr>
          <p:cNvSpPr txBox="1"/>
          <p:nvPr/>
        </p:nvSpPr>
        <p:spPr>
          <a:xfrm>
            <a:off x="559679" y="5813600"/>
            <a:ext cx="698131" cy="64633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Business</a:t>
            </a:r>
            <a:r>
              <a:rPr lang="en-US" sz="900" dirty="0">
                <a:solidFill>
                  <a:prstClr val="black"/>
                </a:solidFill>
                <a:latin typeface="Arial"/>
              </a:rPr>
              <a:t>s, Executive and Board Context</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pic>
        <p:nvPicPr>
          <p:cNvPr id="1046" name="Graphic 1045" descr="Board Of Directors outline">
            <a:extLst>
              <a:ext uri="{FF2B5EF4-FFF2-40B4-BE49-F238E27FC236}">
                <a16:creationId xmlns:a16="http://schemas.microsoft.com/office/drawing/2014/main" id="{4334BC57-4CF6-AD63-7191-6107108362E2}"/>
              </a:ext>
            </a:extLst>
          </p:cNvPr>
          <p:cNvPicPr>
            <a:picLocks noChangeAspect="1"/>
          </p:cNvPicPr>
          <p:nvPr/>
        </p:nvPicPr>
        <p:blipFill>
          <a:blip r:embed="rId171">
            <a:extLst>
              <a:ext uri="{28A0092B-C50C-407E-A947-70E740481C1C}">
                <a14:useLocalDpi xmlns:a14="http://schemas.microsoft.com/office/drawing/2010/main" val="0"/>
              </a:ext>
              <a:ext uri="{96DAC541-7B7A-43D3-8B79-37D633B846F1}">
                <asvg:svgBlip xmlns:asvg="http://schemas.microsoft.com/office/drawing/2016/SVG/main" r:embed="rId172"/>
              </a:ext>
            </a:extLst>
          </a:blip>
          <a:stretch>
            <a:fillRect/>
          </a:stretch>
        </p:blipFill>
        <p:spPr>
          <a:xfrm>
            <a:off x="112620" y="5921317"/>
            <a:ext cx="372218" cy="372218"/>
          </a:xfrm>
          <a:prstGeom prst="rect">
            <a:avLst/>
          </a:prstGeom>
        </p:spPr>
      </p:pic>
      <p:sp>
        <p:nvSpPr>
          <p:cNvPr id="1047" name="Rectangle 1046">
            <a:extLst>
              <a:ext uri="{FF2B5EF4-FFF2-40B4-BE49-F238E27FC236}">
                <a16:creationId xmlns:a16="http://schemas.microsoft.com/office/drawing/2014/main" id="{0FF50EA0-F1DA-BC03-C5FC-60D3C81914BC}"/>
              </a:ext>
            </a:extLst>
          </p:cNvPr>
          <p:cNvSpPr/>
          <p:nvPr/>
        </p:nvSpPr>
        <p:spPr>
          <a:xfrm>
            <a:off x="10282301" y="1974699"/>
            <a:ext cx="1882760" cy="4565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8" name="Rectangle 1047">
            <a:extLst>
              <a:ext uri="{FF2B5EF4-FFF2-40B4-BE49-F238E27FC236}">
                <a16:creationId xmlns:a16="http://schemas.microsoft.com/office/drawing/2014/main" id="{D997992E-8445-CA39-82FC-A700FCBB5ABF}"/>
              </a:ext>
            </a:extLst>
          </p:cNvPr>
          <p:cNvSpPr/>
          <p:nvPr/>
        </p:nvSpPr>
        <p:spPr>
          <a:xfrm>
            <a:off x="10286055" y="2443736"/>
            <a:ext cx="1882760" cy="48273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9" name="Rectangle 1048">
            <a:extLst>
              <a:ext uri="{FF2B5EF4-FFF2-40B4-BE49-F238E27FC236}">
                <a16:creationId xmlns:a16="http://schemas.microsoft.com/office/drawing/2014/main" id="{2EEDEC9D-5A31-B079-C01A-1024A4F505A2}"/>
              </a:ext>
            </a:extLst>
          </p:cNvPr>
          <p:cNvSpPr/>
          <p:nvPr/>
        </p:nvSpPr>
        <p:spPr>
          <a:xfrm>
            <a:off x="10286000" y="2927085"/>
            <a:ext cx="1882760" cy="7428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0" name="Rectangle 1049">
            <a:extLst>
              <a:ext uri="{FF2B5EF4-FFF2-40B4-BE49-F238E27FC236}">
                <a16:creationId xmlns:a16="http://schemas.microsoft.com/office/drawing/2014/main" id="{F2010908-5C8F-5A28-C564-3228C7F88734}"/>
              </a:ext>
            </a:extLst>
          </p:cNvPr>
          <p:cNvSpPr/>
          <p:nvPr/>
        </p:nvSpPr>
        <p:spPr>
          <a:xfrm>
            <a:off x="10279621" y="1334120"/>
            <a:ext cx="1882760" cy="6501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1" name="Rectangle 1050">
            <a:extLst>
              <a:ext uri="{FF2B5EF4-FFF2-40B4-BE49-F238E27FC236}">
                <a16:creationId xmlns:a16="http://schemas.microsoft.com/office/drawing/2014/main" id="{FC855395-F744-A8A2-9F66-64863F8E7C0B}"/>
              </a:ext>
            </a:extLst>
          </p:cNvPr>
          <p:cNvSpPr/>
          <p:nvPr/>
        </p:nvSpPr>
        <p:spPr>
          <a:xfrm>
            <a:off x="10282301" y="836987"/>
            <a:ext cx="1882760" cy="4872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2" name="Rectangle 1051">
            <a:extLst>
              <a:ext uri="{FF2B5EF4-FFF2-40B4-BE49-F238E27FC236}">
                <a16:creationId xmlns:a16="http://schemas.microsoft.com/office/drawing/2014/main" id="{0AE5957B-A4B3-4A71-AB6A-0BCDD13B0926}"/>
              </a:ext>
            </a:extLst>
          </p:cNvPr>
          <p:cNvSpPr/>
          <p:nvPr/>
        </p:nvSpPr>
        <p:spPr>
          <a:xfrm>
            <a:off x="10278878" y="325350"/>
            <a:ext cx="1882760" cy="5053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Arrow: Down 47">
            <a:extLst>
              <a:ext uri="{FF2B5EF4-FFF2-40B4-BE49-F238E27FC236}">
                <a16:creationId xmlns:a16="http://schemas.microsoft.com/office/drawing/2014/main" id="{C8DA3374-1F83-075A-9F74-6C940F4A51A8}"/>
              </a:ext>
            </a:extLst>
          </p:cNvPr>
          <p:cNvSpPr/>
          <p:nvPr/>
        </p:nvSpPr>
        <p:spPr>
          <a:xfrm rot="5400000">
            <a:off x="1123522" y="3660155"/>
            <a:ext cx="278349" cy="299420"/>
          </a:xfrm>
          <a:prstGeom prst="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Arial"/>
              <a:ea typeface="+mn-ea"/>
              <a:cs typeface="+mn-cs"/>
            </a:endParaRPr>
          </a:p>
        </p:txBody>
      </p:sp>
      <p:sp>
        <p:nvSpPr>
          <p:cNvPr id="50" name="Arrow: Up-Down 49">
            <a:extLst>
              <a:ext uri="{FF2B5EF4-FFF2-40B4-BE49-F238E27FC236}">
                <a16:creationId xmlns:a16="http://schemas.microsoft.com/office/drawing/2014/main" id="{C1954AE1-C1D1-29BA-75C4-FBED18C910D3}"/>
              </a:ext>
            </a:extLst>
          </p:cNvPr>
          <p:cNvSpPr/>
          <p:nvPr/>
        </p:nvSpPr>
        <p:spPr>
          <a:xfrm rot="5400000">
            <a:off x="1157431" y="748683"/>
            <a:ext cx="260292" cy="399804"/>
          </a:xfrm>
          <a:prstGeom prst="upDownArrow">
            <a:avLst/>
          </a:prstGeom>
          <a:solidFill>
            <a:srgbClr val="D3D3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pic>
        <p:nvPicPr>
          <p:cNvPr id="1054" name="Graphic 1053" descr="Checklist with solid fill">
            <a:extLst>
              <a:ext uri="{FF2B5EF4-FFF2-40B4-BE49-F238E27FC236}">
                <a16:creationId xmlns:a16="http://schemas.microsoft.com/office/drawing/2014/main" id="{2A33C2DA-FF71-A04D-7FD4-D164387C49FD}"/>
              </a:ext>
            </a:extLst>
          </p:cNvPr>
          <p:cNvPicPr>
            <a:picLocks noChangeAspect="1"/>
          </p:cNvPicPr>
          <p:nvPr/>
        </p:nvPicPr>
        <p:blipFill>
          <a:blip r:embed="rId173">
            <a:extLst>
              <a:ext uri="{28A0092B-C50C-407E-A947-70E740481C1C}">
                <a14:useLocalDpi xmlns:a14="http://schemas.microsoft.com/office/drawing/2010/main" val="0"/>
              </a:ext>
              <a:ext uri="{96DAC541-7B7A-43D3-8B79-37D633B846F1}">
                <asvg:svgBlip xmlns:asvg="http://schemas.microsoft.com/office/drawing/2016/SVG/main" r:embed="rId174"/>
              </a:ext>
            </a:extLst>
          </a:blip>
          <a:stretch>
            <a:fillRect/>
          </a:stretch>
        </p:blipFill>
        <p:spPr>
          <a:xfrm>
            <a:off x="3863434" y="4516724"/>
            <a:ext cx="336872" cy="336872"/>
          </a:xfrm>
          <a:prstGeom prst="rect">
            <a:avLst/>
          </a:prstGeom>
        </p:spPr>
      </p:pic>
    </p:spTree>
    <p:extLst>
      <p:ext uri="{BB962C8B-B14F-4D97-AF65-F5344CB8AC3E}">
        <p14:creationId xmlns:p14="http://schemas.microsoft.com/office/powerpoint/2010/main" val="3072274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4162</TotalTime>
  <Words>477</Words>
  <Application>Microsoft Macintosh PowerPoint</Application>
  <PresentationFormat>Widescreen</PresentationFormat>
  <Paragraphs>268</Paragraphs>
  <Slides>1</Slides>
  <Notes>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vt:i4>
      </vt:variant>
    </vt:vector>
  </HeadingPairs>
  <TitlesOfParts>
    <vt:vector size="7" baseType="lpstr">
      <vt:lpstr>Arial</vt:lpstr>
      <vt:lpstr>Arial Black</vt:lpstr>
      <vt:lpstr>White bkgrnd master</vt:lpstr>
      <vt:lpstr>Blue bkgrnd master</vt:lpstr>
      <vt:lpstr>White bk accent color options</vt:lpstr>
      <vt:lpstr>Blue bk accent color options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2024 Planning Guide for Security</dc:title>
  <dc:subject/>
  <dc:creator>Richard Bartley</dc:creator>
  <cp:lastModifiedBy>Anukriti Chaturvedi</cp:lastModifiedBy>
  <cp:revision>2</cp:revision>
  <dcterms:created xsi:type="dcterms:W3CDTF">2023-08-25T19:47:09Z</dcterms:created>
  <dcterms:modified xsi:type="dcterms:W3CDTF">2023-10-03T14:22:37Z</dcterms:modified>
</cp:coreProperties>
</file>