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74549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 autoAdjust="0"/>
    <p:restoredTop sz="94626" autoAdjust="0"/>
  </p:normalViewPr>
  <p:slideViewPr>
    <p:cSldViewPr>
      <p:cViewPr varScale="1">
        <p:scale>
          <a:sx n="146" d="100"/>
          <a:sy n="146" d="100"/>
        </p:scale>
        <p:origin x="19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325742"/>
            <a:ext cx="1028700" cy="431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700"/>
              </a:lnSpc>
            </a:pPr>
            <a:r>
              <a:rPr lang="en-US" sz="1000">
                <a:solidFill>
                  <a:srgbClr val="6F7878"/>
                </a:solidFill>
                <a:latin typeface="Arial" panose="020B0604020202020204" pitchFamily="34" charset="0"/>
              </a:rPr>
              <a:t>Source: Gartner</a:t>
            </a:r>
            <a:br>
              <a:rPr lang="en-US" sz="1000">
                <a:solidFill>
                  <a:srgbClr val="6F7878"/>
                </a:solidFill>
                <a:latin typeface="Arial" panose="020B0604020202020204" pitchFamily="34" charset="0"/>
              </a:rPr>
            </a:br>
            <a:r>
              <a:rPr lang="en-US" sz="1000">
                <a:solidFill>
                  <a:srgbClr val="6F7878"/>
                </a:solidFill>
                <a:latin typeface="Arial" panose="020B0604020202020204" pitchFamily="34" charset="0"/>
              </a:rPr>
              <a:t>796448_C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97635"/>
            <a:ext cx="8902700" cy="2794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2024 Planning Guide for Cloud, Data Center and Edge Infrastructure </a:t>
            </a:r>
          </a:p>
        </p:txBody>
      </p:sp>
      <p:sp>
        <p:nvSpPr>
          <p:cNvPr id="4" name="Freeform 3"/>
          <p:cNvSpPr/>
          <p:nvPr/>
        </p:nvSpPr>
        <p:spPr>
          <a:xfrm>
            <a:off x="4953038" y="3256081"/>
            <a:ext cx="496201" cy="946683"/>
          </a:xfrm>
          <a:custGeom>
            <a:avLst/>
            <a:gdLst/>
            <a:ahLst/>
            <a:cxnLst/>
            <a:rect l="l" t="t" r="r" b="b"/>
            <a:pathLst>
              <a:path w="496201" h="946683">
                <a:moveTo>
                  <a:pt x="0" y="0"/>
                </a:moveTo>
                <a:lnTo>
                  <a:pt x="0" y="946683"/>
                </a:lnTo>
                <a:lnTo>
                  <a:pt x="496201" y="946683"/>
                </a:lnTo>
              </a:path>
            </a:pathLst>
          </a:custGeom>
          <a:noFill/>
          <a:ln w="12700" cap="sq">
            <a:solidFill>
              <a:srgbClr val="6F7878"/>
            </a:solidFill>
          </a:ln>
        </p:spPr>
      </p:sp>
      <p:sp>
        <p:nvSpPr>
          <p:cNvPr id="5" name="Freeform 4"/>
          <p:cNvSpPr/>
          <p:nvPr/>
        </p:nvSpPr>
        <p:spPr>
          <a:xfrm>
            <a:off x="3694761" y="3256081"/>
            <a:ext cx="496201" cy="946683"/>
          </a:xfrm>
          <a:custGeom>
            <a:avLst/>
            <a:gdLst/>
            <a:ahLst/>
            <a:cxnLst/>
            <a:rect l="l" t="t" r="r" b="b"/>
            <a:pathLst>
              <a:path w="496201" h="946683">
                <a:moveTo>
                  <a:pt x="496201" y="0"/>
                </a:moveTo>
                <a:lnTo>
                  <a:pt x="496201" y="946683"/>
                </a:lnTo>
                <a:lnTo>
                  <a:pt x="0" y="946683"/>
                </a:lnTo>
              </a:path>
            </a:pathLst>
          </a:custGeom>
          <a:noFill/>
          <a:ln w="12700" cap="sq">
            <a:solidFill>
              <a:srgbClr val="6F7878"/>
            </a:solidFill>
          </a:ln>
        </p:spPr>
      </p:sp>
      <p:sp>
        <p:nvSpPr>
          <p:cNvPr id="6" name="Freeform 5"/>
          <p:cNvSpPr/>
          <p:nvPr/>
        </p:nvSpPr>
        <p:spPr>
          <a:xfrm>
            <a:off x="4953038" y="1645399"/>
            <a:ext cx="496201" cy="907301"/>
          </a:xfrm>
          <a:custGeom>
            <a:avLst/>
            <a:gdLst/>
            <a:ahLst/>
            <a:cxnLst/>
            <a:rect l="l" t="t" r="r" b="b"/>
            <a:pathLst>
              <a:path w="496201" h="907301">
                <a:moveTo>
                  <a:pt x="0" y="907301"/>
                </a:moveTo>
                <a:lnTo>
                  <a:pt x="0" y="0"/>
                </a:lnTo>
                <a:lnTo>
                  <a:pt x="496201" y="0"/>
                </a:lnTo>
              </a:path>
            </a:pathLst>
          </a:custGeom>
          <a:noFill/>
          <a:ln w="12700" cap="sq">
            <a:solidFill>
              <a:srgbClr val="6F7878"/>
            </a:solidFill>
          </a:ln>
        </p:spPr>
      </p:sp>
      <p:grpSp>
        <p:nvGrpSpPr>
          <p:cNvPr id="7" name="Group 6"/>
          <p:cNvGrpSpPr/>
          <p:nvPr/>
        </p:nvGrpSpPr>
        <p:grpSpPr>
          <a:xfrm>
            <a:off x="228600" y="642134"/>
            <a:ext cx="3962362" cy="1989484"/>
            <a:chOff x="228600" y="642134"/>
            <a:chExt cx="3962362" cy="1989484"/>
          </a:xfrm>
        </p:grpSpPr>
        <p:sp>
          <p:nvSpPr>
            <p:cNvPr id="26" name="Freeform 7"/>
            <p:cNvSpPr/>
            <p:nvPr/>
          </p:nvSpPr>
          <p:spPr>
            <a:xfrm>
              <a:off x="3694761" y="1645399"/>
              <a:ext cx="496201" cy="907301"/>
            </a:xfrm>
            <a:custGeom>
              <a:avLst/>
              <a:gdLst/>
              <a:ahLst/>
              <a:cxnLst/>
              <a:rect l="l" t="t" r="r" b="b"/>
              <a:pathLst>
                <a:path w="496201" h="907301">
                  <a:moveTo>
                    <a:pt x="496201" y="907301"/>
                  </a:moveTo>
                  <a:lnTo>
                    <a:pt x="496201" y="0"/>
                  </a:lnTo>
                  <a:lnTo>
                    <a:pt x="0" y="0"/>
                  </a:lnTo>
                </a:path>
              </a:pathLst>
            </a:custGeom>
            <a:noFill/>
            <a:ln w="12700" cap="sq">
              <a:solidFill>
                <a:srgbClr val="6F7878"/>
              </a:solidFill>
            </a:ln>
          </p:spPr>
        </p:sp>
        <p:sp>
          <p:nvSpPr>
            <p:cNvPr id="27" name="Freeform 8"/>
            <p:cNvSpPr/>
            <p:nvPr/>
          </p:nvSpPr>
          <p:spPr>
            <a:xfrm>
              <a:off x="228600" y="642138"/>
              <a:ext cx="3556000" cy="1989480"/>
            </a:xfrm>
            <a:custGeom>
              <a:avLst/>
              <a:gdLst/>
              <a:ahLst/>
              <a:cxnLst/>
              <a:rect l="l" t="t" r="r" b="b"/>
              <a:pathLst>
                <a:path w="3556000" h="1989480">
                  <a:moveTo>
                    <a:pt x="0" y="0"/>
                  </a:moveTo>
                  <a:lnTo>
                    <a:pt x="3556000" y="0"/>
                  </a:lnTo>
                  <a:lnTo>
                    <a:pt x="3556000" y="562940"/>
                  </a:lnTo>
                  <a:lnTo>
                    <a:pt x="0" y="562940"/>
                  </a:lnTo>
                  <a:close/>
                  <a:moveTo>
                    <a:pt x="0" y="562940"/>
                  </a:moveTo>
                  <a:lnTo>
                    <a:pt x="3556000" y="562940"/>
                  </a:lnTo>
                  <a:lnTo>
                    <a:pt x="3556000" y="1989480"/>
                  </a:lnTo>
                  <a:lnTo>
                    <a:pt x="0" y="198948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cxnSp>
          <p:nvCxnSpPr>
            <p:cNvPr id="10" name="Connector 9"/>
            <p:cNvCxnSpPr/>
            <p:nvPr/>
          </p:nvCxnSpPr>
          <p:spPr>
            <a:xfrm flipV="1">
              <a:off x="3784600" y="642134"/>
              <a:ext cx="0" cy="562940"/>
            </a:xfrm>
            <a:prstGeom prst="line">
              <a:avLst/>
            </a:prstGeom>
            <a:noFill/>
            <a:ln w="63500" cap="sq">
              <a:solidFill>
                <a:srgbClr val="002856"/>
              </a:solidFill>
            </a:ln>
          </p:spPr>
        </p:cxnSp>
        <p:cxnSp>
          <p:nvCxnSpPr>
            <p:cNvPr id="28" name="Connector 10"/>
            <p:cNvCxnSpPr/>
            <p:nvPr/>
          </p:nvCxnSpPr>
          <p:spPr>
            <a:xfrm flipV="1">
              <a:off x="3784600" y="1205073"/>
              <a:ext cx="0" cy="1426540"/>
            </a:xfrm>
            <a:prstGeom prst="line">
              <a:avLst/>
            </a:prstGeom>
            <a:noFill/>
            <a:ln w="63500" cap="sq">
              <a:solidFill>
                <a:srgbClr val="002856"/>
              </a:solidFill>
            </a:ln>
          </p:spPr>
        </p:cxnSp>
      </p:grpSp>
      <p:sp>
        <p:nvSpPr>
          <p:cNvPr id="8" name="TextBox 7"/>
          <p:cNvSpPr txBox="1"/>
          <p:nvPr/>
        </p:nvSpPr>
        <p:spPr>
          <a:xfrm>
            <a:off x="330200" y="722474"/>
            <a:ext cx="3454397" cy="18669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7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Organizations Will Repay  their  Cloud Technical Debt</a:t>
            </a:r>
          </a:p>
          <a:p>
            <a:pPr marL="114300" indent="-114300" algn="l">
              <a:spcBef>
                <a:spcPts val="932"/>
              </a:spcBef>
              <a:buClr>
                <a:srgbClr val="000000"/>
              </a:buClr>
              <a:buSzPts val="1400"/>
              <a:buFont typeface="Graphik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Adapt to the lack of cloud skills</a:t>
            </a:r>
          </a:p>
          <a:p>
            <a:pPr marL="114300" indent="-114300" algn="l">
              <a:lnSpc>
                <a:spcPts val="1700"/>
              </a:lnSpc>
              <a:spcBef>
                <a:spcPct val="0"/>
              </a:spcBef>
              <a:buClr>
                <a:srgbClr val="000000"/>
              </a:buClr>
              <a:buSzPts val="1400"/>
              <a:buFont typeface="Graphik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Use Error Budgets to Manage Key Elements of Technical Debt</a:t>
            </a:r>
          </a:p>
          <a:p>
            <a:pPr marL="114300" indent="-114300" algn="l">
              <a:lnSpc>
                <a:spcPts val="1700"/>
              </a:lnSpc>
              <a:spcBef>
                <a:spcPct val="0"/>
              </a:spcBef>
              <a:buClr>
                <a:srgbClr val="000000"/>
              </a:buClr>
              <a:buSzPts val="1400"/>
              <a:buFont typeface="Graphik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Align to the Most Current Best Practices for Cloud Governance and Architecture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59400" y="642134"/>
            <a:ext cx="3556000" cy="1989484"/>
            <a:chOff x="5359400" y="642134"/>
            <a:chExt cx="3556000" cy="1989484"/>
          </a:xfrm>
        </p:grpSpPr>
        <p:sp>
          <p:nvSpPr>
            <p:cNvPr id="29" name="Freeform 11"/>
            <p:cNvSpPr/>
            <p:nvPr/>
          </p:nvSpPr>
          <p:spPr>
            <a:xfrm>
              <a:off x="5359400" y="642138"/>
              <a:ext cx="3556000" cy="1989480"/>
            </a:xfrm>
            <a:custGeom>
              <a:avLst/>
              <a:gdLst/>
              <a:ahLst/>
              <a:cxnLst/>
              <a:rect l="l" t="t" r="r" b="b"/>
              <a:pathLst>
                <a:path w="3556000" h="1989480">
                  <a:moveTo>
                    <a:pt x="0" y="0"/>
                  </a:moveTo>
                  <a:lnTo>
                    <a:pt x="3556000" y="0"/>
                  </a:lnTo>
                  <a:lnTo>
                    <a:pt x="3556000" y="562940"/>
                  </a:lnTo>
                  <a:lnTo>
                    <a:pt x="0" y="562940"/>
                  </a:lnTo>
                  <a:close/>
                  <a:moveTo>
                    <a:pt x="0" y="562940"/>
                  </a:moveTo>
                  <a:lnTo>
                    <a:pt x="3556000" y="562940"/>
                  </a:lnTo>
                  <a:lnTo>
                    <a:pt x="3556000" y="1989480"/>
                  </a:lnTo>
                  <a:lnTo>
                    <a:pt x="0" y="198948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cxnSp>
          <p:nvCxnSpPr>
            <p:cNvPr id="30" name="Connector 12"/>
            <p:cNvCxnSpPr/>
            <p:nvPr/>
          </p:nvCxnSpPr>
          <p:spPr>
            <a:xfrm flipV="1">
              <a:off x="5359400" y="642134"/>
              <a:ext cx="0" cy="562940"/>
            </a:xfrm>
            <a:prstGeom prst="line">
              <a:avLst/>
            </a:prstGeom>
            <a:noFill/>
            <a:ln w="63500" cap="sq">
              <a:solidFill>
                <a:srgbClr val="002856"/>
              </a:solidFill>
            </a:ln>
          </p:spPr>
        </p:cxnSp>
        <p:cxnSp>
          <p:nvCxnSpPr>
            <p:cNvPr id="14" name="Connector 13"/>
            <p:cNvCxnSpPr/>
            <p:nvPr/>
          </p:nvCxnSpPr>
          <p:spPr>
            <a:xfrm flipV="1">
              <a:off x="5359400" y="1205073"/>
              <a:ext cx="0" cy="1426540"/>
            </a:xfrm>
            <a:prstGeom prst="line">
              <a:avLst/>
            </a:prstGeom>
            <a:noFill/>
            <a:ln w="63500" cap="sq">
              <a:solidFill>
                <a:srgbClr val="002856"/>
              </a:solidFill>
            </a:ln>
          </p:spPr>
        </p:cxnSp>
      </p:grpSp>
      <p:grpSp>
        <p:nvGrpSpPr>
          <p:cNvPr id="11" name="Group 10"/>
          <p:cNvGrpSpPr/>
          <p:nvPr/>
        </p:nvGrpSpPr>
        <p:grpSpPr>
          <a:xfrm>
            <a:off x="228600" y="3194834"/>
            <a:ext cx="3556000" cy="3068984"/>
            <a:chOff x="228600" y="3194834"/>
            <a:chExt cx="3556000" cy="3068984"/>
          </a:xfrm>
        </p:grpSpPr>
        <p:sp>
          <p:nvSpPr>
            <p:cNvPr id="31" name="Freeform 14"/>
            <p:cNvSpPr/>
            <p:nvPr/>
          </p:nvSpPr>
          <p:spPr>
            <a:xfrm>
              <a:off x="228600" y="3194838"/>
              <a:ext cx="3556000" cy="3068980"/>
            </a:xfrm>
            <a:custGeom>
              <a:avLst/>
              <a:gdLst/>
              <a:ahLst/>
              <a:cxnLst/>
              <a:rect l="l" t="t" r="r" b="b"/>
              <a:pathLst>
                <a:path w="3556000" h="3068980">
                  <a:moveTo>
                    <a:pt x="0" y="0"/>
                  </a:moveTo>
                  <a:lnTo>
                    <a:pt x="3556000" y="0"/>
                  </a:lnTo>
                  <a:lnTo>
                    <a:pt x="3556000" y="778840"/>
                  </a:lnTo>
                  <a:lnTo>
                    <a:pt x="0" y="778840"/>
                  </a:lnTo>
                  <a:close/>
                  <a:moveTo>
                    <a:pt x="0" y="778840"/>
                  </a:moveTo>
                  <a:lnTo>
                    <a:pt x="3556000" y="778840"/>
                  </a:lnTo>
                  <a:lnTo>
                    <a:pt x="3556000" y="3068980"/>
                  </a:lnTo>
                  <a:lnTo>
                    <a:pt x="0" y="306898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cxnSp>
          <p:nvCxnSpPr>
            <p:cNvPr id="16" name="Connector 15"/>
            <p:cNvCxnSpPr/>
            <p:nvPr/>
          </p:nvCxnSpPr>
          <p:spPr>
            <a:xfrm flipV="1">
              <a:off x="3784600" y="3194834"/>
              <a:ext cx="0" cy="778840"/>
            </a:xfrm>
            <a:prstGeom prst="line">
              <a:avLst/>
            </a:prstGeom>
            <a:noFill/>
            <a:ln w="63500" cap="sq">
              <a:solidFill>
                <a:srgbClr val="002856"/>
              </a:solidFill>
            </a:ln>
          </p:spPr>
        </p:cxnSp>
        <p:cxnSp>
          <p:nvCxnSpPr>
            <p:cNvPr id="17" name="Connector 16"/>
            <p:cNvCxnSpPr/>
            <p:nvPr/>
          </p:nvCxnSpPr>
          <p:spPr>
            <a:xfrm flipV="1">
              <a:off x="3784600" y="3973673"/>
              <a:ext cx="0" cy="2290140"/>
            </a:xfrm>
            <a:prstGeom prst="line">
              <a:avLst/>
            </a:prstGeom>
            <a:noFill/>
            <a:ln w="63500" cap="sq">
              <a:solidFill>
                <a:srgbClr val="002856"/>
              </a:solidFill>
            </a:ln>
          </p:spPr>
        </p:cxnSp>
      </p:grpSp>
      <p:sp>
        <p:nvSpPr>
          <p:cNvPr id="12" name="TextBox 11"/>
          <p:cNvSpPr txBox="1"/>
          <p:nvPr/>
        </p:nvSpPr>
        <p:spPr>
          <a:xfrm>
            <a:off x="330200" y="3275174"/>
            <a:ext cx="3364560" cy="29464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700"/>
              </a:lnSpc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Generative AI Will Drive the Need for New Infrastructure and Integration Steps</a:t>
            </a:r>
          </a:p>
          <a:p>
            <a:pPr marL="114300" indent="-114300" algn="l">
              <a:lnSpc>
                <a:spcPts val="1700"/>
              </a:lnSpc>
              <a:spcBef>
                <a:spcPts val="932"/>
              </a:spcBef>
              <a:buClr>
                <a:srgbClr val="000000"/>
              </a:buClr>
              <a:buSzPts val="1400"/>
              <a:buFont typeface="Graphik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Address immediate Generative AI needs with purchase of cloud-based ML solutions</a:t>
            </a:r>
          </a:p>
          <a:p>
            <a:pPr marL="114300" indent="-114300" algn="l">
              <a:lnSpc>
                <a:spcPts val="1700"/>
              </a:lnSpc>
              <a:spcBef>
                <a:spcPct val="0"/>
              </a:spcBef>
              <a:buClr>
                <a:srgbClr val="000000"/>
              </a:buClr>
              <a:buSzPts val="1400"/>
              <a:buFont typeface="Graphik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Provide Cloud Infrastructure Support to Train, Extend and Deploy Generative AI Models</a:t>
            </a:r>
          </a:p>
          <a:p>
            <a:pPr marL="114300" indent="-114300" algn="l">
              <a:lnSpc>
                <a:spcPts val="1700"/>
              </a:lnSpc>
              <a:spcBef>
                <a:spcPct val="0"/>
              </a:spcBef>
              <a:buClr>
                <a:srgbClr val="000000"/>
              </a:buClr>
              <a:buSzPts val="1400"/>
              <a:buFont typeface="Graphik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Build Generative AI solutions on- premises when needs cannot be supported through cloud-based solutions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359400" y="3194834"/>
            <a:ext cx="3556000" cy="1989484"/>
            <a:chOff x="5359400" y="3194834"/>
            <a:chExt cx="3556000" cy="1989484"/>
          </a:xfrm>
        </p:grpSpPr>
        <p:sp>
          <p:nvSpPr>
            <p:cNvPr id="18" name="Freeform 17"/>
            <p:cNvSpPr/>
            <p:nvPr/>
          </p:nvSpPr>
          <p:spPr>
            <a:xfrm>
              <a:off x="5359400" y="3194838"/>
              <a:ext cx="3556000" cy="1989480"/>
            </a:xfrm>
            <a:custGeom>
              <a:avLst/>
              <a:gdLst/>
              <a:ahLst/>
              <a:cxnLst/>
              <a:rect l="l" t="t" r="r" b="b"/>
              <a:pathLst>
                <a:path w="3556000" h="1989480">
                  <a:moveTo>
                    <a:pt x="0" y="0"/>
                  </a:moveTo>
                  <a:lnTo>
                    <a:pt x="3556000" y="0"/>
                  </a:lnTo>
                  <a:lnTo>
                    <a:pt x="3556000" y="562940"/>
                  </a:lnTo>
                  <a:lnTo>
                    <a:pt x="0" y="562940"/>
                  </a:lnTo>
                  <a:close/>
                  <a:moveTo>
                    <a:pt x="0" y="562940"/>
                  </a:moveTo>
                  <a:lnTo>
                    <a:pt x="3556000" y="562940"/>
                  </a:lnTo>
                  <a:lnTo>
                    <a:pt x="3556000" y="1989480"/>
                  </a:lnTo>
                  <a:lnTo>
                    <a:pt x="0" y="198948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cxnSp>
          <p:nvCxnSpPr>
            <p:cNvPr id="19" name="Connector 18"/>
            <p:cNvCxnSpPr/>
            <p:nvPr/>
          </p:nvCxnSpPr>
          <p:spPr>
            <a:xfrm flipV="1">
              <a:off x="5359400" y="3194834"/>
              <a:ext cx="0" cy="562940"/>
            </a:xfrm>
            <a:prstGeom prst="line">
              <a:avLst/>
            </a:prstGeom>
            <a:noFill/>
            <a:ln w="63500" cap="sq">
              <a:solidFill>
                <a:srgbClr val="002856"/>
              </a:solidFill>
            </a:ln>
          </p:spPr>
        </p:cxnSp>
        <p:cxnSp>
          <p:nvCxnSpPr>
            <p:cNvPr id="20" name="Connector 19"/>
            <p:cNvCxnSpPr/>
            <p:nvPr/>
          </p:nvCxnSpPr>
          <p:spPr>
            <a:xfrm flipV="1">
              <a:off x="5359400" y="3757773"/>
              <a:ext cx="0" cy="1426540"/>
            </a:xfrm>
            <a:prstGeom prst="line">
              <a:avLst/>
            </a:prstGeom>
            <a:noFill/>
            <a:ln w="63500" cap="sq">
              <a:solidFill>
                <a:srgbClr val="002856"/>
              </a:solidFill>
            </a:ln>
          </p:spPr>
        </p:cxnSp>
      </p:grpSp>
      <p:grpSp>
        <p:nvGrpSpPr>
          <p:cNvPr id="15" name="Group 14"/>
          <p:cNvGrpSpPr/>
          <p:nvPr/>
        </p:nvGrpSpPr>
        <p:grpSpPr>
          <a:xfrm>
            <a:off x="4007791" y="2361232"/>
            <a:ext cx="1128420" cy="1128420"/>
            <a:chOff x="4007791" y="2361232"/>
            <a:chExt cx="1128420" cy="1128420"/>
          </a:xfrm>
        </p:grpSpPr>
        <p:sp>
          <p:nvSpPr>
            <p:cNvPr id="21" name="Freeform 20"/>
            <p:cNvSpPr/>
            <p:nvPr/>
          </p:nvSpPr>
          <p:spPr>
            <a:xfrm>
              <a:off x="4305300" y="2658742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400" y="266700"/>
                  </a:moveTo>
                  <a:cubicBezTo>
                    <a:pt x="533400" y="303467"/>
                    <a:pt x="525971" y="338620"/>
                    <a:pt x="512445" y="370523"/>
                  </a:cubicBezTo>
                  <a:cubicBezTo>
                    <a:pt x="509016" y="378435"/>
                    <a:pt x="505295" y="386245"/>
                    <a:pt x="501205" y="393764"/>
                  </a:cubicBezTo>
                  <a:cubicBezTo>
                    <a:pt x="499110" y="397485"/>
                    <a:pt x="496925" y="401193"/>
                    <a:pt x="494728" y="404914"/>
                  </a:cubicBezTo>
                  <a:lnTo>
                    <a:pt x="494728" y="405004"/>
                  </a:lnTo>
                  <a:cubicBezTo>
                    <a:pt x="492442" y="408623"/>
                    <a:pt x="490157" y="412242"/>
                    <a:pt x="487781" y="415672"/>
                  </a:cubicBezTo>
                  <a:cubicBezTo>
                    <a:pt x="485673" y="418821"/>
                    <a:pt x="483489" y="421958"/>
                    <a:pt x="481292" y="424904"/>
                  </a:cubicBezTo>
                  <a:cubicBezTo>
                    <a:pt x="481013" y="425387"/>
                    <a:pt x="480733" y="425768"/>
                    <a:pt x="480352" y="426149"/>
                  </a:cubicBezTo>
                  <a:cubicBezTo>
                    <a:pt x="478066" y="429197"/>
                    <a:pt x="475767" y="432143"/>
                    <a:pt x="473392" y="435102"/>
                  </a:cubicBezTo>
                  <a:cubicBezTo>
                    <a:pt x="470154" y="439192"/>
                    <a:pt x="466725" y="443104"/>
                    <a:pt x="463105" y="446913"/>
                  </a:cubicBezTo>
                  <a:cubicBezTo>
                    <a:pt x="460540" y="449771"/>
                    <a:pt x="457860" y="452539"/>
                    <a:pt x="455194" y="455194"/>
                  </a:cubicBezTo>
                  <a:cubicBezTo>
                    <a:pt x="452526" y="457874"/>
                    <a:pt x="449771" y="460540"/>
                    <a:pt x="446913" y="463106"/>
                  </a:cubicBezTo>
                  <a:cubicBezTo>
                    <a:pt x="443103" y="466725"/>
                    <a:pt x="439191" y="470154"/>
                    <a:pt x="435102" y="473393"/>
                  </a:cubicBezTo>
                  <a:cubicBezTo>
                    <a:pt x="432143" y="475768"/>
                    <a:pt x="429197" y="478054"/>
                    <a:pt x="426148" y="480340"/>
                  </a:cubicBezTo>
                  <a:cubicBezTo>
                    <a:pt x="425767" y="480733"/>
                    <a:pt x="425386" y="481013"/>
                    <a:pt x="424904" y="481292"/>
                  </a:cubicBezTo>
                  <a:cubicBezTo>
                    <a:pt x="421958" y="483489"/>
                    <a:pt x="418821" y="485674"/>
                    <a:pt x="415671" y="487782"/>
                  </a:cubicBezTo>
                  <a:cubicBezTo>
                    <a:pt x="412242" y="490157"/>
                    <a:pt x="408622" y="492443"/>
                    <a:pt x="405003" y="494729"/>
                  </a:cubicBezTo>
                  <a:lnTo>
                    <a:pt x="404901" y="494729"/>
                  </a:lnTo>
                  <a:cubicBezTo>
                    <a:pt x="401193" y="496913"/>
                    <a:pt x="397485" y="499110"/>
                    <a:pt x="393764" y="501206"/>
                  </a:cubicBezTo>
                  <a:cubicBezTo>
                    <a:pt x="386232" y="505308"/>
                    <a:pt x="378435" y="509016"/>
                    <a:pt x="370522" y="512445"/>
                  </a:cubicBezTo>
                  <a:cubicBezTo>
                    <a:pt x="338607" y="525971"/>
                    <a:pt x="303466" y="533400"/>
                    <a:pt x="266700" y="533400"/>
                  </a:cubicBezTo>
                  <a:cubicBezTo>
                    <a:pt x="262128" y="533400"/>
                    <a:pt x="257556" y="533299"/>
                    <a:pt x="252984" y="533019"/>
                  </a:cubicBezTo>
                  <a:cubicBezTo>
                    <a:pt x="249275" y="532829"/>
                    <a:pt x="245554" y="532638"/>
                    <a:pt x="241846" y="532257"/>
                  </a:cubicBezTo>
                  <a:cubicBezTo>
                    <a:pt x="241262" y="532257"/>
                    <a:pt x="240690" y="532156"/>
                    <a:pt x="240131" y="532067"/>
                  </a:cubicBezTo>
                  <a:cubicBezTo>
                    <a:pt x="239369" y="532067"/>
                    <a:pt x="238506" y="531978"/>
                    <a:pt x="237744" y="531876"/>
                  </a:cubicBezTo>
                  <a:cubicBezTo>
                    <a:pt x="233832" y="531394"/>
                    <a:pt x="229934" y="530924"/>
                    <a:pt x="226123" y="530352"/>
                  </a:cubicBezTo>
                  <a:lnTo>
                    <a:pt x="226035" y="530352"/>
                  </a:lnTo>
                  <a:cubicBezTo>
                    <a:pt x="217259" y="528917"/>
                    <a:pt x="208597" y="527215"/>
                    <a:pt x="200127" y="525018"/>
                  </a:cubicBezTo>
                  <a:lnTo>
                    <a:pt x="200025" y="525018"/>
                  </a:lnTo>
                  <a:lnTo>
                    <a:pt x="199923" y="525018"/>
                  </a:lnTo>
                  <a:lnTo>
                    <a:pt x="199834" y="525018"/>
                  </a:lnTo>
                  <a:cubicBezTo>
                    <a:pt x="197460" y="524447"/>
                    <a:pt x="195072" y="523774"/>
                    <a:pt x="192786" y="523012"/>
                  </a:cubicBezTo>
                  <a:cubicBezTo>
                    <a:pt x="190221" y="522262"/>
                    <a:pt x="187642" y="521488"/>
                    <a:pt x="185077" y="520726"/>
                  </a:cubicBezTo>
                  <a:cubicBezTo>
                    <a:pt x="182981" y="520066"/>
                    <a:pt x="180873" y="519392"/>
                    <a:pt x="178778" y="518541"/>
                  </a:cubicBezTo>
                  <a:cubicBezTo>
                    <a:pt x="176492" y="517779"/>
                    <a:pt x="174206" y="516916"/>
                    <a:pt x="171920" y="516065"/>
                  </a:cubicBezTo>
                  <a:cubicBezTo>
                    <a:pt x="144590" y="505499"/>
                    <a:pt x="119342" y="490729"/>
                    <a:pt x="97155" y="472441"/>
                  </a:cubicBezTo>
                  <a:cubicBezTo>
                    <a:pt x="93828" y="469684"/>
                    <a:pt x="90589" y="466916"/>
                    <a:pt x="87440" y="464058"/>
                  </a:cubicBezTo>
                  <a:cubicBezTo>
                    <a:pt x="82588" y="459588"/>
                    <a:pt x="77724" y="454825"/>
                    <a:pt x="73063" y="449961"/>
                  </a:cubicBezTo>
                  <a:cubicBezTo>
                    <a:pt x="72961" y="449771"/>
                    <a:pt x="72860" y="449682"/>
                    <a:pt x="72682" y="449479"/>
                  </a:cubicBezTo>
                  <a:cubicBezTo>
                    <a:pt x="71539" y="448349"/>
                    <a:pt x="70485" y="447104"/>
                    <a:pt x="69342" y="445961"/>
                  </a:cubicBezTo>
                  <a:cubicBezTo>
                    <a:pt x="67145" y="443485"/>
                    <a:pt x="64960" y="441008"/>
                    <a:pt x="62776" y="438430"/>
                  </a:cubicBezTo>
                  <a:cubicBezTo>
                    <a:pt x="60579" y="435775"/>
                    <a:pt x="58293" y="433007"/>
                    <a:pt x="56197" y="430238"/>
                  </a:cubicBezTo>
                  <a:cubicBezTo>
                    <a:pt x="53721" y="427101"/>
                    <a:pt x="51346" y="423863"/>
                    <a:pt x="49047" y="420523"/>
                  </a:cubicBezTo>
                  <a:lnTo>
                    <a:pt x="76391" y="393192"/>
                  </a:lnTo>
                  <a:cubicBezTo>
                    <a:pt x="76302" y="393091"/>
                    <a:pt x="76200" y="393091"/>
                    <a:pt x="76200" y="393002"/>
                  </a:cubicBezTo>
                  <a:lnTo>
                    <a:pt x="180975" y="288227"/>
                  </a:lnTo>
                  <a:lnTo>
                    <a:pt x="202412" y="309664"/>
                  </a:lnTo>
                  <a:lnTo>
                    <a:pt x="202590" y="309842"/>
                  </a:lnTo>
                  <a:lnTo>
                    <a:pt x="238125" y="345377"/>
                  </a:lnTo>
                  <a:lnTo>
                    <a:pt x="363575" y="219939"/>
                  </a:lnTo>
                  <a:lnTo>
                    <a:pt x="276225" y="219939"/>
                  </a:lnTo>
                  <a:lnTo>
                    <a:pt x="276225" y="181839"/>
                  </a:lnTo>
                  <a:lnTo>
                    <a:pt x="428625" y="181839"/>
                  </a:lnTo>
                  <a:lnTo>
                    <a:pt x="428625" y="334239"/>
                  </a:lnTo>
                  <a:lnTo>
                    <a:pt x="390525" y="334239"/>
                  </a:lnTo>
                  <a:lnTo>
                    <a:pt x="390525" y="246787"/>
                  </a:lnTo>
                  <a:lnTo>
                    <a:pt x="238125" y="399187"/>
                  </a:lnTo>
                  <a:lnTo>
                    <a:pt x="180975" y="342037"/>
                  </a:lnTo>
                  <a:lnTo>
                    <a:pt x="100013" y="422999"/>
                  </a:lnTo>
                  <a:cubicBezTo>
                    <a:pt x="100584" y="423672"/>
                    <a:pt x="101155" y="424244"/>
                    <a:pt x="101727" y="424904"/>
                  </a:cubicBezTo>
                  <a:cubicBezTo>
                    <a:pt x="105435" y="428727"/>
                    <a:pt x="109157" y="432435"/>
                    <a:pt x="113056" y="435864"/>
                  </a:cubicBezTo>
                  <a:cubicBezTo>
                    <a:pt x="118491" y="441008"/>
                    <a:pt x="124206" y="445669"/>
                    <a:pt x="130010" y="449873"/>
                  </a:cubicBezTo>
                  <a:cubicBezTo>
                    <a:pt x="156972" y="470243"/>
                    <a:pt x="187744" y="484061"/>
                    <a:pt x="220497" y="490639"/>
                  </a:cubicBezTo>
                  <a:cubicBezTo>
                    <a:pt x="220599" y="490729"/>
                    <a:pt x="220599" y="490729"/>
                    <a:pt x="220700" y="490639"/>
                  </a:cubicBezTo>
                  <a:cubicBezTo>
                    <a:pt x="226975" y="491960"/>
                    <a:pt x="233363" y="493014"/>
                    <a:pt x="239840" y="493687"/>
                  </a:cubicBezTo>
                  <a:cubicBezTo>
                    <a:pt x="240983" y="493878"/>
                    <a:pt x="242227" y="494056"/>
                    <a:pt x="243357" y="494157"/>
                  </a:cubicBezTo>
                  <a:cubicBezTo>
                    <a:pt x="251079" y="494919"/>
                    <a:pt x="258890" y="495300"/>
                    <a:pt x="266700" y="495300"/>
                  </a:cubicBezTo>
                  <a:cubicBezTo>
                    <a:pt x="324041" y="495300"/>
                    <a:pt x="376428" y="474155"/>
                    <a:pt x="416522" y="439192"/>
                  </a:cubicBezTo>
                  <a:cubicBezTo>
                    <a:pt x="464719" y="397193"/>
                    <a:pt x="495300" y="335471"/>
                    <a:pt x="495300" y="266700"/>
                  </a:cubicBezTo>
                  <a:cubicBezTo>
                    <a:pt x="495300" y="197930"/>
                    <a:pt x="464719" y="136208"/>
                    <a:pt x="416522" y="94209"/>
                  </a:cubicBezTo>
                  <a:cubicBezTo>
                    <a:pt x="376428" y="59246"/>
                    <a:pt x="324041" y="38100"/>
                    <a:pt x="266700" y="38100"/>
                  </a:cubicBezTo>
                  <a:cubicBezTo>
                    <a:pt x="257645" y="38100"/>
                    <a:pt x="248793" y="38672"/>
                    <a:pt x="240030" y="39713"/>
                  </a:cubicBezTo>
                  <a:cubicBezTo>
                    <a:pt x="126492" y="52960"/>
                    <a:pt x="38100" y="149733"/>
                    <a:pt x="38100" y="266700"/>
                  </a:cubicBezTo>
                  <a:cubicBezTo>
                    <a:pt x="38100" y="269939"/>
                    <a:pt x="38202" y="273266"/>
                    <a:pt x="38379" y="276708"/>
                  </a:cubicBezTo>
                  <a:cubicBezTo>
                    <a:pt x="38481" y="280124"/>
                    <a:pt x="38671" y="283464"/>
                    <a:pt x="39053" y="286792"/>
                  </a:cubicBezTo>
                  <a:cubicBezTo>
                    <a:pt x="39243" y="290233"/>
                    <a:pt x="39624" y="293650"/>
                    <a:pt x="40196" y="296990"/>
                  </a:cubicBezTo>
                  <a:cubicBezTo>
                    <a:pt x="40577" y="300419"/>
                    <a:pt x="41046" y="303759"/>
                    <a:pt x="41821" y="307086"/>
                  </a:cubicBezTo>
                  <a:cubicBezTo>
                    <a:pt x="42863" y="313843"/>
                    <a:pt x="44386" y="320422"/>
                    <a:pt x="46203" y="326898"/>
                  </a:cubicBezTo>
                  <a:cubicBezTo>
                    <a:pt x="46381" y="327368"/>
                    <a:pt x="46482" y="327749"/>
                    <a:pt x="46584" y="328130"/>
                  </a:cubicBezTo>
                  <a:cubicBezTo>
                    <a:pt x="47244" y="330810"/>
                    <a:pt x="48006" y="333477"/>
                    <a:pt x="48869" y="336042"/>
                  </a:cubicBezTo>
                  <a:cubicBezTo>
                    <a:pt x="49822" y="339179"/>
                    <a:pt x="50864" y="342227"/>
                    <a:pt x="52007" y="345275"/>
                  </a:cubicBezTo>
                  <a:cubicBezTo>
                    <a:pt x="53632" y="349758"/>
                    <a:pt x="55334" y="354140"/>
                    <a:pt x="57341" y="358432"/>
                  </a:cubicBezTo>
                  <a:lnTo>
                    <a:pt x="28766" y="387007"/>
                  </a:lnTo>
                  <a:cubicBezTo>
                    <a:pt x="27051" y="383566"/>
                    <a:pt x="25336" y="380137"/>
                    <a:pt x="23813" y="376720"/>
                  </a:cubicBezTo>
                  <a:cubicBezTo>
                    <a:pt x="22949" y="374993"/>
                    <a:pt x="22187" y="373190"/>
                    <a:pt x="21425" y="371374"/>
                  </a:cubicBezTo>
                  <a:cubicBezTo>
                    <a:pt x="20765" y="370142"/>
                    <a:pt x="20193" y="368808"/>
                    <a:pt x="19812" y="367475"/>
                  </a:cubicBezTo>
                  <a:cubicBezTo>
                    <a:pt x="18669" y="364909"/>
                    <a:pt x="17716" y="362331"/>
                    <a:pt x="16764" y="359664"/>
                  </a:cubicBezTo>
                  <a:cubicBezTo>
                    <a:pt x="15532" y="356705"/>
                    <a:pt x="14478" y="353670"/>
                    <a:pt x="13526" y="350622"/>
                  </a:cubicBezTo>
                  <a:cubicBezTo>
                    <a:pt x="13335" y="350139"/>
                    <a:pt x="13246" y="349669"/>
                    <a:pt x="13043" y="349187"/>
                  </a:cubicBezTo>
                  <a:cubicBezTo>
                    <a:pt x="6858" y="329566"/>
                    <a:pt x="2667" y="308521"/>
                    <a:pt x="953" y="287846"/>
                  </a:cubicBezTo>
                  <a:cubicBezTo>
                    <a:pt x="660" y="285369"/>
                    <a:pt x="470" y="282893"/>
                    <a:pt x="381" y="280416"/>
                  </a:cubicBezTo>
                  <a:cubicBezTo>
                    <a:pt x="102" y="275844"/>
                    <a:pt x="0" y="271272"/>
                    <a:pt x="0" y="266700"/>
                  </a:cubicBezTo>
                  <a:cubicBezTo>
                    <a:pt x="0" y="229934"/>
                    <a:pt x="7429" y="194780"/>
                    <a:pt x="20955" y="162878"/>
                  </a:cubicBezTo>
                  <a:cubicBezTo>
                    <a:pt x="24384" y="154966"/>
                    <a:pt x="28105" y="147155"/>
                    <a:pt x="32195" y="139637"/>
                  </a:cubicBezTo>
                  <a:cubicBezTo>
                    <a:pt x="34290" y="135916"/>
                    <a:pt x="36475" y="132207"/>
                    <a:pt x="38671" y="128486"/>
                  </a:cubicBezTo>
                  <a:lnTo>
                    <a:pt x="38671" y="128397"/>
                  </a:lnTo>
                  <a:cubicBezTo>
                    <a:pt x="40958" y="124778"/>
                    <a:pt x="43243" y="121158"/>
                    <a:pt x="45619" y="117729"/>
                  </a:cubicBezTo>
                  <a:cubicBezTo>
                    <a:pt x="47727" y="114580"/>
                    <a:pt x="49911" y="111443"/>
                    <a:pt x="52108" y="108496"/>
                  </a:cubicBezTo>
                  <a:cubicBezTo>
                    <a:pt x="52388" y="108014"/>
                    <a:pt x="52667" y="107633"/>
                    <a:pt x="53048" y="107252"/>
                  </a:cubicBezTo>
                  <a:cubicBezTo>
                    <a:pt x="55334" y="104204"/>
                    <a:pt x="57620" y="101257"/>
                    <a:pt x="60008" y="98298"/>
                  </a:cubicBezTo>
                  <a:cubicBezTo>
                    <a:pt x="60960" y="97054"/>
                    <a:pt x="62014" y="95822"/>
                    <a:pt x="63055" y="94679"/>
                  </a:cubicBezTo>
                  <a:cubicBezTo>
                    <a:pt x="65341" y="91822"/>
                    <a:pt x="67716" y="89154"/>
                    <a:pt x="70295" y="86487"/>
                  </a:cubicBezTo>
                  <a:cubicBezTo>
                    <a:pt x="72860" y="83630"/>
                    <a:pt x="75540" y="80861"/>
                    <a:pt x="78206" y="78194"/>
                  </a:cubicBezTo>
                  <a:cubicBezTo>
                    <a:pt x="80861" y="75527"/>
                    <a:pt x="83629" y="72860"/>
                    <a:pt x="86487" y="70295"/>
                  </a:cubicBezTo>
                  <a:cubicBezTo>
                    <a:pt x="90297" y="66675"/>
                    <a:pt x="94209" y="63247"/>
                    <a:pt x="98298" y="60008"/>
                  </a:cubicBezTo>
                  <a:cubicBezTo>
                    <a:pt x="101257" y="57633"/>
                    <a:pt x="104204" y="55347"/>
                    <a:pt x="107252" y="53061"/>
                  </a:cubicBezTo>
                  <a:cubicBezTo>
                    <a:pt x="107633" y="52667"/>
                    <a:pt x="108014" y="52388"/>
                    <a:pt x="108496" y="52096"/>
                  </a:cubicBezTo>
                  <a:cubicBezTo>
                    <a:pt x="111442" y="49911"/>
                    <a:pt x="114579" y="47727"/>
                    <a:pt x="117729" y="45619"/>
                  </a:cubicBezTo>
                  <a:cubicBezTo>
                    <a:pt x="121158" y="43244"/>
                    <a:pt x="124778" y="40958"/>
                    <a:pt x="128397" y="38672"/>
                  </a:cubicBezTo>
                  <a:lnTo>
                    <a:pt x="128486" y="38672"/>
                  </a:lnTo>
                  <a:cubicBezTo>
                    <a:pt x="132207" y="36475"/>
                    <a:pt x="135915" y="34291"/>
                    <a:pt x="139636" y="32195"/>
                  </a:cubicBezTo>
                  <a:cubicBezTo>
                    <a:pt x="147168" y="28093"/>
                    <a:pt x="154965" y="24385"/>
                    <a:pt x="162878" y="20955"/>
                  </a:cubicBezTo>
                  <a:cubicBezTo>
                    <a:pt x="186982" y="10770"/>
                    <a:pt x="212890" y="4001"/>
                    <a:pt x="240030" y="1334"/>
                  </a:cubicBezTo>
                  <a:cubicBezTo>
                    <a:pt x="248793" y="483"/>
                    <a:pt x="257747" y="0"/>
                    <a:pt x="266700" y="0"/>
                  </a:cubicBezTo>
                  <a:cubicBezTo>
                    <a:pt x="303466" y="0"/>
                    <a:pt x="338607" y="7430"/>
                    <a:pt x="370522" y="20955"/>
                  </a:cubicBezTo>
                  <a:cubicBezTo>
                    <a:pt x="378435" y="24385"/>
                    <a:pt x="386232" y="28093"/>
                    <a:pt x="393764" y="32195"/>
                  </a:cubicBezTo>
                  <a:cubicBezTo>
                    <a:pt x="397485" y="34291"/>
                    <a:pt x="401193" y="36475"/>
                    <a:pt x="404901" y="38672"/>
                  </a:cubicBezTo>
                  <a:lnTo>
                    <a:pt x="405003" y="38672"/>
                  </a:lnTo>
                  <a:cubicBezTo>
                    <a:pt x="408622" y="40958"/>
                    <a:pt x="412242" y="43244"/>
                    <a:pt x="415671" y="45619"/>
                  </a:cubicBezTo>
                  <a:cubicBezTo>
                    <a:pt x="418821" y="47727"/>
                    <a:pt x="421958" y="49911"/>
                    <a:pt x="424904" y="52096"/>
                  </a:cubicBezTo>
                  <a:cubicBezTo>
                    <a:pt x="425386" y="52388"/>
                    <a:pt x="425767" y="52667"/>
                    <a:pt x="426148" y="53061"/>
                  </a:cubicBezTo>
                  <a:cubicBezTo>
                    <a:pt x="429197" y="55347"/>
                    <a:pt x="432143" y="57633"/>
                    <a:pt x="435102" y="60008"/>
                  </a:cubicBezTo>
                  <a:cubicBezTo>
                    <a:pt x="439191" y="63247"/>
                    <a:pt x="443103" y="66675"/>
                    <a:pt x="446913" y="70295"/>
                  </a:cubicBezTo>
                  <a:cubicBezTo>
                    <a:pt x="449771" y="72860"/>
                    <a:pt x="452526" y="75527"/>
                    <a:pt x="455194" y="78194"/>
                  </a:cubicBezTo>
                  <a:cubicBezTo>
                    <a:pt x="457860" y="80861"/>
                    <a:pt x="460540" y="83630"/>
                    <a:pt x="463105" y="86487"/>
                  </a:cubicBezTo>
                  <a:cubicBezTo>
                    <a:pt x="466725" y="90297"/>
                    <a:pt x="470154" y="94209"/>
                    <a:pt x="473392" y="98298"/>
                  </a:cubicBezTo>
                  <a:cubicBezTo>
                    <a:pt x="475767" y="101257"/>
                    <a:pt x="478066" y="104204"/>
                    <a:pt x="480352" y="107252"/>
                  </a:cubicBezTo>
                  <a:cubicBezTo>
                    <a:pt x="480733" y="107633"/>
                    <a:pt x="481013" y="108014"/>
                    <a:pt x="481292" y="108496"/>
                  </a:cubicBezTo>
                  <a:cubicBezTo>
                    <a:pt x="483489" y="111443"/>
                    <a:pt x="485673" y="114580"/>
                    <a:pt x="487781" y="117729"/>
                  </a:cubicBezTo>
                  <a:cubicBezTo>
                    <a:pt x="490157" y="121158"/>
                    <a:pt x="492442" y="124778"/>
                    <a:pt x="494728" y="128397"/>
                  </a:cubicBezTo>
                  <a:lnTo>
                    <a:pt x="494728" y="128486"/>
                  </a:lnTo>
                  <a:cubicBezTo>
                    <a:pt x="496925" y="132207"/>
                    <a:pt x="499110" y="135916"/>
                    <a:pt x="501205" y="139637"/>
                  </a:cubicBezTo>
                  <a:cubicBezTo>
                    <a:pt x="505295" y="147155"/>
                    <a:pt x="509016" y="154966"/>
                    <a:pt x="512445" y="162878"/>
                  </a:cubicBezTo>
                  <a:cubicBezTo>
                    <a:pt x="525971" y="194780"/>
                    <a:pt x="533400" y="229934"/>
                    <a:pt x="533400" y="266700"/>
                  </a:cubicBezTo>
                </a:path>
              </a:pathLst>
            </a:custGeom>
            <a:solidFill>
              <a:srgbClr val="FF540A"/>
            </a:solidFill>
          </p:spPr>
        </p:sp>
        <p:sp>
          <p:nvSpPr>
            <p:cNvPr id="22" name="Freeform 21"/>
            <p:cNvSpPr/>
            <p:nvPr/>
          </p:nvSpPr>
          <p:spPr>
            <a:xfrm>
              <a:off x="4007796" y="2361232"/>
              <a:ext cx="532460" cy="532460"/>
            </a:xfrm>
            <a:custGeom>
              <a:avLst/>
              <a:gdLst/>
              <a:ahLst/>
              <a:cxnLst/>
              <a:rect l="l" t="t" r="r" b="b"/>
              <a:pathLst>
                <a:path w="532460" h="532460">
                  <a:moveTo>
                    <a:pt x="63665" y="532460"/>
                  </a:moveTo>
                  <a:cubicBezTo>
                    <a:pt x="79451" y="281114"/>
                    <a:pt x="281102" y="79464"/>
                    <a:pt x="532460" y="63665"/>
                  </a:cubicBezTo>
                  <a:lnTo>
                    <a:pt x="532460" y="0"/>
                  </a:lnTo>
                  <a:cubicBezTo>
                    <a:pt x="246063" y="15952"/>
                    <a:pt x="15939" y="246063"/>
                    <a:pt x="0" y="532460"/>
                  </a:cubicBezTo>
                  <a:close/>
                </a:path>
              </a:pathLst>
            </a:custGeom>
            <a:solidFill>
              <a:srgbClr val="002856"/>
            </a:solidFill>
          </p:spPr>
        </p:sp>
        <p:sp>
          <p:nvSpPr>
            <p:cNvPr id="23" name="Freeform 22"/>
            <p:cNvSpPr/>
            <p:nvPr/>
          </p:nvSpPr>
          <p:spPr>
            <a:xfrm>
              <a:off x="4603751" y="2361237"/>
              <a:ext cx="532460" cy="532460"/>
            </a:xfrm>
            <a:custGeom>
              <a:avLst/>
              <a:gdLst/>
              <a:ahLst/>
              <a:cxnLst/>
              <a:rect l="l" t="t" r="r" b="b"/>
              <a:pathLst>
                <a:path w="532460" h="532460">
                  <a:moveTo>
                    <a:pt x="0" y="63665"/>
                  </a:moveTo>
                  <a:cubicBezTo>
                    <a:pt x="251346" y="79452"/>
                    <a:pt x="452997" y="281102"/>
                    <a:pt x="468795" y="532460"/>
                  </a:cubicBezTo>
                  <a:lnTo>
                    <a:pt x="532460" y="532460"/>
                  </a:lnTo>
                  <a:cubicBezTo>
                    <a:pt x="516509" y="246063"/>
                    <a:pt x="286398" y="15939"/>
                    <a:pt x="0" y="0"/>
                  </a:cubicBezTo>
                  <a:close/>
                </a:path>
              </a:pathLst>
            </a:custGeom>
            <a:solidFill>
              <a:srgbClr val="002856"/>
            </a:solidFill>
          </p:spPr>
        </p:sp>
        <p:sp>
          <p:nvSpPr>
            <p:cNvPr id="24" name="Freeform 23"/>
            <p:cNvSpPr/>
            <p:nvPr/>
          </p:nvSpPr>
          <p:spPr>
            <a:xfrm>
              <a:off x="4603746" y="2957192"/>
              <a:ext cx="532460" cy="532460"/>
            </a:xfrm>
            <a:custGeom>
              <a:avLst/>
              <a:gdLst/>
              <a:ahLst/>
              <a:cxnLst/>
              <a:rect l="l" t="t" r="r" b="b"/>
              <a:pathLst>
                <a:path w="532460" h="532460">
                  <a:moveTo>
                    <a:pt x="468795" y="0"/>
                  </a:moveTo>
                  <a:cubicBezTo>
                    <a:pt x="453009" y="251346"/>
                    <a:pt x="251358" y="452997"/>
                    <a:pt x="0" y="468795"/>
                  </a:cubicBezTo>
                  <a:lnTo>
                    <a:pt x="0" y="532460"/>
                  </a:lnTo>
                  <a:cubicBezTo>
                    <a:pt x="286398" y="516509"/>
                    <a:pt x="516522" y="286398"/>
                    <a:pt x="532460" y="0"/>
                  </a:cubicBezTo>
                  <a:close/>
                </a:path>
              </a:pathLst>
            </a:custGeom>
            <a:solidFill>
              <a:srgbClr val="002856"/>
            </a:solidFill>
          </p:spPr>
        </p:sp>
        <p:sp>
          <p:nvSpPr>
            <p:cNvPr id="25" name="Freeform 24"/>
            <p:cNvSpPr/>
            <p:nvPr/>
          </p:nvSpPr>
          <p:spPr>
            <a:xfrm>
              <a:off x="4007791" y="2957187"/>
              <a:ext cx="532460" cy="532460"/>
            </a:xfrm>
            <a:custGeom>
              <a:avLst/>
              <a:gdLst/>
              <a:ahLst/>
              <a:cxnLst/>
              <a:rect l="l" t="t" r="r" b="b"/>
              <a:pathLst>
                <a:path w="532460" h="532460">
                  <a:moveTo>
                    <a:pt x="532460" y="468795"/>
                  </a:moveTo>
                  <a:cubicBezTo>
                    <a:pt x="281102" y="453009"/>
                    <a:pt x="79464" y="251359"/>
                    <a:pt x="63665" y="0"/>
                  </a:cubicBezTo>
                  <a:lnTo>
                    <a:pt x="0" y="0"/>
                  </a:lnTo>
                  <a:cubicBezTo>
                    <a:pt x="15951" y="286398"/>
                    <a:pt x="246063" y="516522"/>
                    <a:pt x="532460" y="532460"/>
                  </a:cubicBezTo>
                  <a:close/>
                </a:path>
              </a:pathLst>
            </a:custGeom>
            <a:solidFill>
              <a:srgbClr val="002856"/>
            </a:solidFill>
          </p:spPr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4C84414-991A-D508-EE48-D6CB594BCBF3}"/>
              </a:ext>
            </a:extLst>
          </p:cNvPr>
          <p:cNvSpPr txBox="1"/>
          <p:nvPr/>
        </p:nvSpPr>
        <p:spPr>
          <a:xfrm>
            <a:off x="5461003" y="793750"/>
            <a:ext cx="3454397" cy="1758950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IN" sz="1400" b="1" dirty="0">
                <a:solidFill>
                  <a:srgbClr val="000000"/>
                </a:solidFill>
                <a:latin typeface="Arial" panose="020B0604020202020204" pitchFamily="34" charset="0"/>
              </a:rPr>
              <a:t>Infrastructure Platforms will Increase User and Operator Productivity</a:t>
            </a:r>
          </a:p>
          <a:p>
            <a:pPr marL="114300" indent="-114300">
              <a:buClr>
                <a:srgbClr val="000000"/>
              </a:buClr>
              <a:buSzPts val="1400"/>
              <a:buFont typeface="Graphik"/>
              <a:buChar char="•"/>
            </a:pPr>
            <a:r>
              <a:rPr lang="en-IN" sz="1400" dirty="0">
                <a:solidFill>
                  <a:srgbClr val="000000"/>
                </a:solidFill>
                <a:latin typeface="Arial" panose="020B0604020202020204" pitchFamily="34" charset="0"/>
              </a:rPr>
              <a:t>Embrace on-prem IaaS</a:t>
            </a:r>
          </a:p>
          <a:p>
            <a:pPr marL="114300" indent="-114300">
              <a:buClr>
                <a:srgbClr val="000000"/>
              </a:buClr>
              <a:buSzPts val="1400"/>
              <a:buFont typeface="Graphik"/>
              <a:buChar char="•"/>
            </a:pPr>
            <a:r>
              <a:rPr lang="en-IN" sz="1400" dirty="0">
                <a:solidFill>
                  <a:srgbClr val="000000"/>
                </a:solidFill>
                <a:latin typeface="Arial" panose="020B0604020202020204" pitchFamily="34" charset="0"/>
              </a:rPr>
              <a:t>Adopt network platforms</a:t>
            </a:r>
          </a:p>
          <a:p>
            <a:pPr marL="114300" indent="-114300">
              <a:buClr>
                <a:srgbClr val="000000"/>
              </a:buClr>
              <a:buSzPts val="1400"/>
              <a:buFont typeface="Graphik"/>
              <a:buChar char="•"/>
            </a:pPr>
            <a:r>
              <a:rPr lang="en-IN" sz="1400" dirty="0">
                <a:solidFill>
                  <a:srgbClr val="000000"/>
                </a:solidFill>
                <a:latin typeface="Arial" panose="020B0604020202020204" pitchFamily="34" charset="0"/>
              </a:rPr>
              <a:t>Reassess private, hybrid, distribute cloud use cases</a:t>
            </a:r>
          </a:p>
          <a:p>
            <a:pPr marL="114300" indent="-114300">
              <a:buClr>
                <a:srgbClr val="000000"/>
              </a:buClr>
              <a:buSzPts val="1400"/>
              <a:buFont typeface="Graphik"/>
              <a:buChar char="•"/>
            </a:pPr>
            <a:r>
              <a:rPr lang="en-IN" sz="1400" dirty="0">
                <a:solidFill>
                  <a:srgbClr val="000000"/>
                </a:solidFill>
                <a:latin typeface="Arial" panose="020B0604020202020204" pitchFamily="34" charset="0"/>
              </a:rPr>
              <a:t>Select your platform orchestrator based on the I&amp;O integration effort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A20B40-336C-DE13-67C9-7ADFF5A1ECCE}"/>
              </a:ext>
            </a:extLst>
          </p:cNvPr>
          <p:cNvSpPr txBox="1"/>
          <p:nvPr/>
        </p:nvSpPr>
        <p:spPr>
          <a:xfrm>
            <a:off x="5523561" y="3310103"/>
            <a:ext cx="3454397" cy="1758950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IN" sz="1400" b="1" dirty="0">
                <a:solidFill>
                  <a:srgbClr val="000000"/>
                </a:solidFill>
                <a:latin typeface="Arial" panose="020B0604020202020204" pitchFamily="34" charset="0"/>
              </a:rPr>
              <a:t>Distributed Data will Drive Adoption for New Emerging Technologies</a:t>
            </a:r>
          </a:p>
          <a:p>
            <a:pPr marL="114300" indent="-114300">
              <a:buClr>
                <a:srgbClr val="000000"/>
              </a:buClr>
              <a:buSzPts val="1400"/>
              <a:buFont typeface="Graphik"/>
              <a:buChar char="•"/>
            </a:pPr>
            <a:r>
              <a:rPr lang="en-IN" sz="1400" dirty="0">
                <a:solidFill>
                  <a:srgbClr val="000000"/>
                </a:solidFill>
                <a:latin typeface="Arial" panose="020B0604020202020204" pitchFamily="34" charset="0"/>
              </a:rPr>
              <a:t>Embrace distributed ecosystems</a:t>
            </a:r>
          </a:p>
          <a:p>
            <a:pPr marL="114300" indent="-114300">
              <a:buClr>
                <a:srgbClr val="000000"/>
              </a:buClr>
              <a:buSzPts val="1400"/>
              <a:buFont typeface="Graphik"/>
              <a:buChar char="•"/>
            </a:pPr>
            <a:r>
              <a:rPr lang="en-IN" sz="1400" dirty="0">
                <a:solidFill>
                  <a:srgbClr val="000000"/>
                </a:solidFill>
                <a:latin typeface="Arial" panose="020B0604020202020204" pitchFamily="34" charset="0"/>
              </a:rPr>
              <a:t>Expect Edge and Distributed Cloud Solutions to Imperfectly Address Sovereignty Concerns</a:t>
            </a:r>
          </a:p>
          <a:p>
            <a:pPr marL="114300" indent="-114300">
              <a:buClr>
                <a:srgbClr val="000000"/>
              </a:buClr>
              <a:buSzPts val="1400"/>
              <a:buFont typeface="Graphik"/>
              <a:buChar char="•"/>
            </a:pPr>
            <a:r>
              <a:rPr lang="en-IN" sz="1400" dirty="0">
                <a:solidFill>
                  <a:srgbClr val="000000"/>
                </a:solidFill>
                <a:latin typeface="Arial" panose="020B0604020202020204" pitchFamily="34" charset="0"/>
              </a:rPr>
              <a:t>Integrate IT With OT to Improve Data Discovery, Sharing and Analytics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109842"/>
            <a:ext cx="1028700" cy="431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700"/>
              </a:lnSpc>
            </a:pPr>
            <a:r>
              <a:rPr lang="en-US" sz="1000">
                <a:solidFill>
                  <a:srgbClr val="6F7878"/>
                </a:solidFill>
                <a:latin typeface="Arial" panose="020B0604020202020204" pitchFamily="34" charset="0"/>
              </a:rPr>
              <a:t>Source: Gartner</a:t>
            </a:r>
            <a:br>
              <a:rPr lang="en-US" sz="1000">
                <a:solidFill>
                  <a:srgbClr val="6F7878"/>
                </a:solidFill>
                <a:latin typeface="Arial" panose="020B0604020202020204" pitchFamily="34" charset="0"/>
              </a:rPr>
            </a:br>
            <a:r>
              <a:rPr lang="en-US" sz="1000">
                <a:solidFill>
                  <a:srgbClr val="6F7878"/>
                </a:solidFill>
                <a:latin typeface="Arial" panose="020B0604020202020204" pitchFamily="34" charset="0"/>
              </a:rPr>
              <a:t>796448_C</a:t>
            </a:r>
          </a:p>
        </p:txBody>
      </p:sp>
      <p:sp>
        <p:nvSpPr>
          <p:cNvPr id="3" name="Freeform 2"/>
          <p:cNvSpPr/>
          <p:nvPr/>
        </p:nvSpPr>
        <p:spPr>
          <a:xfrm>
            <a:off x="4378827" y="2544658"/>
            <a:ext cx="703428" cy="401485"/>
          </a:xfrm>
          <a:custGeom>
            <a:avLst/>
            <a:gdLst/>
            <a:ahLst/>
            <a:cxnLst/>
            <a:rect l="l" t="t" r="r" b="b"/>
            <a:pathLst>
              <a:path w="703428" h="401485">
                <a:moveTo>
                  <a:pt x="602932" y="401485"/>
                </a:moveTo>
                <a:lnTo>
                  <a:pt x="113042" y="401485"/>
                </a:lnTo>
                <a:cubicBezTo>
                  <a:pt x="50609" y="401485"/>
                  <a:pt x="0" y="350927"/>
                  <a:pt x="0" y="288570"/>
                </a:cubicBezTo>
                <a:cubicBezTo>
                  <a:pt x="0" y="226200"/>
                  <a:pt x="50609" y="175641"/>
                  <a:pt x="113042" y="175641"/>
                </a:cubicBezTo>
                <a:cubicBezTo>
                  <a:pt x="113258" y="175641"/>
                  <a:pt x="113462" y="175679"/>
                  <a:pt x="113677" y="175679"/>
                </a:cubicBezTo>
                <a:cubicBezTo>
                  <a:pt x="113360" y="171514"/>
                  <a:pt x="113042" y="167348"/>
                  <a:pt x="113042" y="163107"/>
                </a:cubicBezTo>
                <a:cubicBezTo>
                  <a:pt x="113042" y="73025"/>
                  <a:pt x="186156" y="0"/>
                  <a:pt x="276339" y="0"/>
                </a:cubicBezTo>
                <a:cubicBezTo>
                  <a:pt x="343344" y="0"/>
                  <a:pt x="400862" y="40348"/>
                  <a:pt x="426034" y="98006"/>
                </a:cubicBezTo>
                <a:cubicBezTo>
                  <a:pt x="444462" y="76442"/>
                  <a:pt x="471830" y="62725"/>
                  <a:pt x="502437" y="62725"/>
                </a:cubicBezTo>
                <a:cubicBezTo>
                  <a:pt x="557936" y="62725"/>
                  <a:pt x="602932" y="107671"/>
                  <a:pt x="602932" y="163107"/>
                </a:cubicBezTo>
                <a:cubicBezTo>
                  <a:pt x="602932" y="176569"/>
                  <a:pt x="600240" y="189383"/>
                  <a:pt x="595426" y="201117"/>
                </a:cubicBezTo>
                <a:cubicBezTo>
                  <a:pt x="597916" y="200940"/>
                  <a:pt x="600392" y="200736"/>
                  <a:pt x="602932" y="200736"/>
                </a:cubicBezTo>
                <a:cubicBezTo>
                  <a:pt x="658431" y="200736"/>
                  <a:pt x="703427" y="245682"/>
                  <a:pt x="703427" y="301117"/>
                </a:cubicBezTo>
                <a:cubicBezTo>
                  <a:pt x="703427" y="356540"/>
                  <a:pt x="658431" y="401485"/>
                  <a:pt x="602932" y="401485"/>
                </a:cubicBezTo>
              </a:path>
            </a:pathLst>
          </a:custGeom>
          <a:solidFill>
            <a:srgbClr val="FFFEFF"/>
          </a:solidFill>
        </p:spPr>
      </p:sp>
      <p:sp>
        <p:nvSpPr>
          <p:cNvPr id="4" name="Freeform 3"/>
          <p:cNvSpPr/>
          <p:nvPr/>
        </p:nvSpPr>
        <p:spPr>
          <a:xfrm>
            <a:off x="4378827" y="2544658"/>
            <a:ext cx="703428" cy="401485"/>
          </a:xfrm>
          <a:custGeom>
            <a:avLst/>
            <a:gdLst/>
            <a:ahLst/>
            <a:cxnLst/>
            <a:rect l="l" t="t" r="r" b="b"/>
            <a:pathLst>
              <a:path w="703428" h="401485">
                <a:moveTo>
                  <a:pt x="602932" y="401485"/>
                </a:moveTo>
                <a:lnTo>
                  <a:pt x="113042" y="401485"/>
                </a:lnTo>
                <a:cubicBezTo>
                  <a:pt x="50609" y="401485"/>
                  <a:pt x="0" y="350927"/>
                  <a:pt x="0" y="288570"/>
                </a:cubicBezTo>
                <a:cubicBezTo>
                  <a:pt x="0" y="226200"/>
                  <a:pt x="50609" y="175641"/>
                  <a:pt x="113042" y="175641"/>
                </a:cubicBezTo>
                <a:cubicBezTo>
                  <a:pt x="113258" y="175641"/>
                  <a:pt x="113462" y="175679"/>
                  <a:pt x="113677" y="175679"/>
                </a:cubicBezTo>
                <a:cubicBezTo>
                  <a:pt x="113360" y="171514"/>
                  <a:pt x="113042" y="167348"/>
                  <a:pt x="113042" y="163107"/>
                </a:cubicBezTo>
                <a:cubicBezTo>
                  <a:pt x="113042" y="73025"/>
                  <a:pt x="186156" y="0"/>
                  <a:pt x="276339" y="0"/>
                </a:cubicBezTo>
                <a:cubicBezTo>
                  <a:pt x="343344" y="0"/>
                  <a:pt x="400862" y="40348"/>
                  <a:pt x="426034" y="98006"/>
                </a:cubicBezTo>
                <a:cubicBezTo>
                  <a:pt x="444462" y="76442"/>
                  <a:pt x="471830" y="62725"/>
                  <a:pt x="502437" y="62725"/>
                </a:cubicBezTo>
                <a:cubicBezTo>
                  <a:pt x="557936" y="62725"/>
                  <a:pt x="602932" y="107671"/>
                  <a:pt x="602932" y="163107"/>
                </a:cubicBezTo>
                <a:cubicBezTo>
                  <a:pt x="602932" y="176569"/>
                  <a:pt x="600240" y="189383"/>
                  <a:pt x="595426" y="201117"/>
                </a:cubicBezTo>
                <a:cubicBezTo>
                  <a:pt x="597916" y="200940"/>
                  <a:pt x="600392" y="200736"/>
                  <a:pt x="602932" y="200736"/>
                </a:cubicBezTo>
                <a:cubicBezTo>
                  <a:pt x="658431" y="200736"/>
                  <a:pt x="703427" y="245682"/>
                  <a:pt x="703427" y="301117"/>
                </a:cubicBezTo>
                <a:cubicBezTo>
                  <a:pt x="703427" y="356540"/>
                  <a:pt x="658431" y="401485"/>
                  <a:pt x="602932" y="401485"/>
                </a:cubicBezTo>
                <a:close/>
              </a:path>
            </a:pathLst>
          </a:custGeom>
          <a:noFill/>
          <a:ln w="46050" cap="sq">
            <a:solidFill>
              <a:srgbClr val="002856"/>
            </a:solidFill>
          </a:ln>
        </p:spPr>
      </p:sp>
      <p:sp>
        <p:nvSpPr>
          <p:cNvPr id="5" name="TextBox 4"/>
          <p:cNvSpPr txBox="1"/>
          <p:nvPr/>
        </p:nvSpPr>
        <p:spPr>
          <a:xfrm>
            <a:off x="228600" y="197635"/>
            <a:ext cx="1689100" cy="2794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Shift to CBM </a:t>
            </a:r>
          </a:p>
        </p:txBody>
      </p:sp>
      <p:sp>
        <p:nvSpPr>
          <p:cNvPr id="6" name="Freeform 5"/>
          <p:cNvSpPr/>
          <p:nvPr/>
        </p:nvSpPr>
        <p:spPr>
          <a:xfrm>
            <a:off x="1384755" y="146916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</a:path>
            </a:pathLst>
          </a:custGeom>
          <a:noFill/>
          <a:ln w="15354" cap="sq">
            <a:solidFill>
              <a:srgbClr val="6F7878"/>
            </a:solidFill>
          </a:ln>
        </p:spPr>
      </p:sp>
      <p:sp>
        <p:nvSpPr>
          <p:cNvPr id="7" name="Freeform 6"/>
          <p:cNvSpPr/>
          <p:nvPr/>
        </p:nvSpPr>
        <p:spPr>
          <a:xfrm>
            <a:off x="3148711" y="5334813"/>
            <a:ext cx="2037156" cy="605320"/>
          </a:xfrm>
          <a:custGeom>
            <a:avLst/>
            <a:gdLst/>
            <a:ahLst/>
            <a:cxnLst/>
            <a:rect l="l" t="t" r="r" b="b"/>
            <a:pathLst>
              <a:path w="2037156" h="605320">
                <a:moveTo>
                  <a:pt x="0" y="605320"/>
                </a:moveTo>
                <a:lnTo>
                  <a:pt x="2037156" y="605320"/>
                </a:lnTo>
                <a:lnTo>
                  <a:pt x="20371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EFF"/>
          </a:solidFill>
        </p:spPr>
      </p:sp>
      <p:sp>
        <p:nvSpPr>
          <p:cNvPr id="8" name="TextBox 7"/>
          <p:cNvSpPr txBox="1"/>
          <p:nvPr/>
        </p:nvSpPr>
        <p:spPr>
          <a:xfrm>
            <a:off x="3859526" y="5436340"/>
            <a:ext cx="876300" cy="2159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/>
            <a:r>
              <a:rPr 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Shift in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71510" y="5652240"/>
            <a:ext cx="2044700" cy="2159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Purchasing Methods</a:t>
            </a:r>
          </a:p>
        </p:txBody>
      </p:sp>
      <p:sp>
        <p:nvSpPr>
          <p:cNvPr id="10" name="Freeform 9"/>
          <p:cNvSpPr/>
          <p:nvPr/>
        </p:nvSpPr>
        <p:spPr>
          <a:xfrm>
            <a:off x="3245841" y="729221"/>
            <a:ext cx="1842897" cy="606819"/>
          </a:xfrm>
          <a:custGeom>
            <a:avLst/>
            <a:gdLst/>
            <a:ahLst/>
            <a:cxnLst/>
            <a:rect l="l" t="t" r="r" b="b"/>
            <a:pathLst>
              <a:path w="1842897" h="606819">
                <a:moveTo>
                  <a:pt x="0" y="606819"/>
                </a:moveTo>
                <a:lnTo>
                  <a:pt x="1842896" y="606819"/>
                </a:lnTo>
                <a:lnTo>
                  <a:pt x="18428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EFF"/>
          </a:solidFill>
        </p:spPr>
      </p:sp>
      <p:sp>
        <p:nvSpPr>
          <p:cNvPr id="11" name="TextBox 10"/>
          <p:cNvSpPr txBox="1"/>
          <p:nvPr/>
        </p:nvSpPr>
        <p:spPr>
          <a:xfrm>
            <a:off x="3542156" y="830753"/>
            <a:ext cx="1536700" cy="431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64807" indent="-64807" algn="l">
              <a:lnSpc>
                <a:spcPts val="1700"/>
              </a:lnSpc>
            </a:pPr>
            <a:r>
              <a:rPr 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Consumption-  Based Model</a:t>
            </a:r>
          </a:p>
        </p:txBody>
      </p:sp>
      <p:sp>
        <p:nvSpPr>
          <p:cNvPr id="12" name="Freeform 11"/>
          <p:cNvSpPr/>
          <p:nvPr/>
        </p:nvSpPr>
        <p:spPr>
          <a:xfrm>
            <a:off x="713715" y="4622368"/>
            <a:ext cx="6953199" cy="407010"/>
          </a:xfrm>
          <a:custGeom>
            <a:avLst/>
            <a:gdLst/>
            <a:ahLst/>
            <a:cxnLst/>
            <a:rect l="l" t="t" r="r" b="b"/>
            <a:pathLst>
              <a:path w="6953199" h="407010">
                <a:moveTo>
                  <a:pt x="0" y="407010"/>
                </a:moveTo>
                <a:lnTo>
                  <a:pt x="6953198" y="407010"/>
                </a:lnTo>
                <a:lnTo>
                  <a:pt x="6953198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</p:sp>
      <p:sp>
        <p:nvSpPr>
          <p:cNvPr id="13" name="TextBox 12"/>
          <p:cNvSpPr txBox="1"/>
          <p:nvPr/>
        </p:nvSpPr>
        <p:spPr>
          <a:xfrm>
            <a:off x="3105833" y="4723893"/>
            <a:ext cx="2311400" cy="2159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Capex vs. Opex Approach</a:t>
            </a:r>
          </a:p>
        </p:txBody>
      </p:sp>
      <p:sp>
        <p:nvSpPr>
          <p:cNvPr id="14" name="Freeform 13"/>
          <p:cNvSpPr/>
          <p:nvPr/>
        </p:nvSpPr>
        <p:spPr>
          <a:xfrm>
            <a:off x="306006" y="4157663"/>
            <a:ext cx="841807" cy="407010"/>
          </a:xfrm>
          <a:custGeom>
            <a:avLst/>
            <a:gdLst/>
            <a:ahLst/>
            <a:cxnLst/>
            <a:rect l="l" t="t" r="r" b="b"/>
            <a:pathLst>
              <a:path w="841807" h="407010">
                <a:moveTo>
                  <a:pt x="0" y="407009"/>
                </a:moveTo>
                <a:lnTo>
                  <a:pt x="841807" y="407009"/>
                </a:lnTo>
                <a:lnTo>
                  <a:pt x="8418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EFF"/>
          </a:solidFill>
        </p:spPr>
      </p:sp>
      <p:sp>
        <p:nvSpPr>
          <p:cNvPr id="15" name="TextBox 14"/>
          <p:cNvSpPr txBox="1"/>
          <p:nvPr/>
        </p:nvSpPr>
        <p:spPr>
          <a:xfrm>
            <a:off x="461284" y="4259189"/>
            <a:ext cx="571500" cy="2159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Capex</a:t>
            </a:r>
          </a:p>
        </p:txBody>
      </p:sp>
      <p:sp>
        <p:nvSpPr>
          <p:cNvPr id="16" name="Freeform 15"/>
          <p:cNvSpPr/>
          <p:nvPr/>
        </p:nvSpPr>
        <p:spPr>
          <a:xfrm>
            <a:off x="2992133" y="4157663"/>
            <a:ext cx="841807" cy="407010"/>
          </a:xfrm>
          <a:custGeom>
            <a:avLst/>
            <a:gdLst/>
            <a:ahLst/>
            <a:cxnLst/>
            <a:rect l="l" t="t" r="r" b="b"/>
            <a:pathLst>
              <a:path w="841807" h="407010">
                <a:moveTo>
                  <a:pt x="0" y="407009"/>
                </a:moveTo>
                <a:lnTo>
                  <a:pt x="841807" y="407009"/>
                </a:lnTo>
                <a:lnTo>
                  <a:pt x="8418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EFF"/>
          </a:solidFill>
        </p:spPr>
      </p:sp>
      <p:sp>
        <p:nvSpPr>
          <p:cNvPr id="17" name="TextBox 16"/>
          <p:cNvSpPr txBox="1"/>
          <p:nvPr/>
        </p:nvSpPr>
        <p:spPr>
          <a:xfrm>
            <a:off x="3189094" y="4259189"/>
            <a:ext cx="469900" cy="2159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Opex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08330" y="3906520"/>
            <a:ext cx="2695715" cy="478994"/>
            <a:chOff x="708330" y="3906520"/>
            <a:chExt cx="2695715" cy="478994"/>
          </a:xfrm>
        </p:grpSpPr>
        <p:sp>
          <p:nvSpPr>
            <p:cNvPr id="55" name="Freeform 18"/>
            <p:cNvSpPr/>
            <p:nvPr/>
          </p:nvSpPr>
          <p:spPr>
            <a:xfrm>
              <a:off x="708330" y="4087266"/>
              <a:ext cx="2695715" cy="122796"/>
            </a:xfrm>
            <a:custGeom>
              <a:avLst/>
              <a:gdLst/>
              <a:ahLst/>
              <a:cxnLst/>
              <a:rect l="l" t="t" r="r" b="b"/>
              <a:pathLst>
                <a:path w="2695715" h="122796">
                  <a:moveTo>
                    <a:pt x="0" y="122797"/>
                  </a:moveTo>
                  <a:lnTo>
                    <a:pt x="0" y="0"/>
                  </a:lnTo>
                  <a:lnTo>
                    <a:pt x="2695715" y="0"/>
                  </a:lnTo>
                  <a:lnTo>
                    <a:pt x="2695715" y="122797"/>
                  </a:lnTo>
                  <a:close/>
                </a:path>
              </a:pathLst>
            </a:custGeom>
            <a:solidFill>
              <a:srgbClr val="C4C4C4"/>
            </a:solidFill>
          </p:spPr>
        </p:sp>
        <p:sp>
          <p:nvSpPr>
            <p:cNvPr id="56" name="Freeform 19"/>
            <p:cNvSpPr/>
            <p:nvPr/>
          </p:nvSpPr>
          <p:spPr>
            <a:xfrm>
              <a:off x="1447698" y="4205821"/>
              <a:ext cx="300609" cy="179693"/>
            </a:xfrm>
            <a:custGeom>
              <a:avLst/>
              <a:gdLst/>
              <a:ahLst/>
              <a:cxnLst/>
              <a:rect l="l" t="t" r="r" b="b"/>
              <a:pathLst>
                <a:path w="300609" h="179693">
                  <a:moveTo>
                    <a:pt x="150305" y="0"/>
                  </a:moveTo>
                  <a:lnTo>
                    <a:pt x="0" y="179692"/>
                  </a:lnTo>
                  <a:lnTo>
                    <a:pt x="300609" y="179692"/>
                  </a:lnTo>
                  <a:close/>
                </a:path>
              </a:pathLst>
            </a:custGeom>
            <a:solidFill>
              <a:srgbClr val="6F7878"/>
            </a:solidFill>
          </p:spPr>
        </p:sp>
        <p:sp>
          <p:nvSpPr>
            <p:cNvPr id="57" name="Freeform 20"/>
            <p:cNvSpPr/>
            <p:nvPr/>
          </p:nvSpPr>
          <p:spPr>
            <a:xfrm>
              <a:off x="1447697" y="3906520"/>
              <a:ext cx="300609" cy="179693"/>
            </a:xfrm>
            <a:custGeom>
              <a:avLst/>
              <a:gdLst/>
              <a:ahLst/>
              <a:cxnLst/>
              <a:rect l="l" t="t" r="r" b="b"/>
              <a:pathLst>
                <a:path w="300609" h="179693">
                  <a:moveTo>
                    <a:pt x="150305" y="179692"/>
                  </a:moveTo>
                  <a:lnTo>
                    <a:pt x="3006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7878"/>
            </a:solidFill>
          </p:spPr>
        </p:sp>
      </p:grpSp>
      <p:sp>
        <p:nvSpPr>
          <p:cNvPr id="19" name="Freeform 18"/>
          <p:cNvSpPr/>
          <p:nvPr/>
        </p:nvSpPr>
        <p:spPr>
          <a:xfrm>
            <a:off x="1608656" y="2833770"/>
            <a:ext cx="668617" cy="477584"/>
          </a:xfrm>
          <a:custGeom>
            <a:avLst/>
            <a:gdLst/>
            <a:ahLst/>
            <a:cxnLst/>
            <a:rect l="l" t="t" r="r" b="b"/>
            <a:pathLst>
              <a:path w="668617" h="477584">
                <a:moveTo>
                  <a:pt x="525348" y="0"/>
                </a:moveTo>
                <a:lnTo>
                  <a:pt x="525348" y="180823"/>
                </a:lnTo>
                <a:lnTo>
                  <a:pt x="262674" y="85306"/>
                </a:lnTo>
                <a:lnTo>
                  <a:pt x="262674" y="180823"/>
                </a:lnTo>
                <a:lnTo>
                  <a:pt x="0" y="85306"/>
                </a:lnTo>
                <a:lnTo>
                  <a:pt x="0" y="477584"/>
                </a:lnTo>
                <a:lnTo>
                  <a:pt x="47764" y="477584"/>
                </a:lnTo>
                <a:lnTo>
                  <a:pt x="47764" y="153479"/>
                </a:lnTo>
                <a:lnTo>
                  <a:pt x="310438" y="249009"/>
                </a:lnTo>
                <a:lnTo>
                  <a:pt x="310438" y="153479"/>
                </a:lnTo>
                <a:lnTo>
                  <a:pt x="573113" y="249009"/>
                </a:lnTo>
                <a:lnTo>
                  <a:pt x="573113" y="47752"/>
                </a:lnTo>
                <a:lnTo>
                  <a:pt x="620865" y="47752"/>
                </a:lnTo>
                <a:lnTo>
                  <a:pt x="620865" y="477584"/>
                </a:lnTo>
                <a:lnTo>
                  <a:pt x="668617" y="477584"/>
                </a:lnTo>
                <a:lnTo>
                  <a:pt x="668617" y="0"/>
                </a:lnTo>
                <a:close/>
                <a:moveTo>
                  <a:pt x="489534" y="382054"/>
                </a:moveTo>
                <a:lnTo>
                  <a:pt x="573113" y="382054"/>
                </a:lnTo>
                <a:lnTo>
                  <a:pt x="573113" y="298476"/>
                </a:lnTo>
                <a:lnTo>
                  <a:pt x="489534" y="298476"/>
                </a:lnTo>
                <a:close/>
                <a:moveTo>
                  <a:pt x="358190" y="382054"/>
                </a:moveTo>
                <a:lnTo>
                  <a:pt x="441769" y="382054"/>
                </a:lnTo>
                <a:lnTo>
                  <a:pt x="441769" y="298476"/>
                </a:lnTo>
                <a:lnTo>
                  <a:pt x="358190" y="298476"/>
                </a:lnTo>
                <a:close/>
                <a:moveTo>
                  <a:pt x="226860" y="382054"/>
                </a:moveTo>
                <a:lnTo>
                  <a:pt x="310438" y="382054"/>
                </a:lnTo>
                <a:lnTo>
                  <a:pt x="310438" y="298476"/>
                </a:lnTo>
                <a:lnTo>
                  <a:pt x="226860" y="298476"/>
                </a:lnTo>
                <a:close/>
                <a:moveTo>
                  <a:pt x="95529" y="382054"/>
                </a:moveTo>
                <a:lnTo>
                  <a:pt x="179108" y="382054"/>
                </a:lnTo>
                <a:lnTo>
                  <a:pt x="179108" y="298476"/>
                </a:lnTo>
                <a:lnTo>
                  <a:pt x="95529" y="298476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20" name="TextBox 19"/>
          <p:cNvSpPr txBox="1"/>
          <p:nvPr/>
        </p:nvSpPr>
        <p:spPr>
          <a:xfrm>
            <a:off x="1397664" y="2270138"/>
            <a:ext cx="1244600" cy="431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700"/>
              </a:lnSpc>
            </a:pP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Capex-Based Data Centers</a:t>
            </a:r>
          </a:p>
        </p:txBody>
      </p:sp>
      <p:sp>
        <p:nvSpPr>
          <p:cNvPr id="21" name="Freeform 20"/>
          <p:cNvSpPr/>
          <p:nvPr/>
        </p:nvSpPr>
        <p:spPr>
          <a:xfrm>
            <a:off x="2105965" y="5101872"/>
            <a:ext cx="4163289" cy="933005"/>
          </a:xfrm>
          <a:custGeom>
            <a:avLst/>
            <a:gdLst/>
            <a:ahLst/>
            <a:cxnLst/>
            <a:rect l="l" t="t" r="r" b="b"/>
            <a:pathLst>
              <a:path w="4163289" h="933005">
                <a:moveTo>
                  <a:pt x="0" y="47079"/>
                </a:moveTo>
                <a:lnTo>
                  <a:pt x="35661" y="94158"/>
                </a:lnTo>
                <a:lnTo>
                  <a:pt x="114973" y="184874"/>
                </a:lnTo>
                <a:lnTo>
                  <a:pt x="201981" y="271805"/>
                </a:lnTo>
                <a:lnTo>
                  <a:pt x="296329" y="354584"/>
                </a:lnTo>
                <a:lnTo>
                  <a:pt x="397662" y="432905"/>
                </a:lnTo>
                <a:lnTo>
                  <a:pt x="505574" y="506463"/>
                </a:lnTo>
                <a:lnTo>
                  <a:pt x="619633" y="574954"/>
                </a:lnTo>
                <a:lnTo>
                  <a:pt x="739381" y="638099"/>
                </a:lnTo>
                <a:lnTo>
                  <a:pt x="864362" y="695680"/>
                </a:lnTo>
                <a:lnTo>
                  <a:pt x="994080" y="747433"/>
                </a:lnTo>
                <a:lnTo>
                  <a:pt x="1128014" y="793191"/>
                </a:lnTo>
                <a:lnTo>
                  <a:pt x="1265656" y="832739"/>
                </a:lnTo>
                <a:lnTo>
                  <a:pt x="1406436" y="865937"/>
                </a:lnTo>
                <a:lnTo>
                  <a:pt x="1549806" y="892657"/>
                </a:lnTo>
                <a:lnTo>
                  <a:pt x="1695208" y="912800"/>
                </a:lnTo>
                <a:lnTo>
                  <a:pt x="1842072" y="926262"/>
                </a:lnTo>
                <a:lnTo>
                  <a:pt x="1989798" y="933005"/>
                </a:lnTo>
                <a:lnTo>
                  <a:pt x="2137829" y="933005"/>
                </a:lnTo>
                <a:lnTo>
                  <a:pt x="2285568" y="926262"/>
                </a:lnTo>
                <a:lnTo>
                  <a:pt x="2432418" y="912800"/>
                </a:lnTo>
                <a:lnTo>
                  <a:pt x="2577820" y="892657"/>
                </a:lnTo>
                <a:lnTo>
                  <a:pt x="2721204" y="865937"/>
                </a:lnTo>
                <a:lnTo>
                  <a:pt x="2861983" y="832739"/>
                </a:lnTo>
                <a:lnTo>
                  <a:pt x="2999613" y="793191"/>
                </a:lnTo>
                <a:lnTo>
                  <a:pt x="3133547" y="747433"/>
                </a:lnTo>
                <a:lnTo>
                  <a:pt x="3263265" y="695680"/>
                </a:lnTo>
                <a:lnTo>
                  <a:pt x="3388245" y="638099"/>
                </a:lnTo>
                <a:lnTo>
                  <a:pt x="3508007" y="574954"/>
                </a:lnTo>
                <a:lnTo>
                  <a:pt x="3622065" y="506463"/>
                </a:lnTo>
                <a:lnTo>
                  <a:pt x="3729964" y="432905"/>
                </a:lnTo>
                <a:lnTo>
                  <a:pt x="3831298" y="354584"/>
                </a:lnTo>
                <a:lnTo>
                  <a:pt x="3925646" y="271805"/>
                </a:lnTo>
                <a:lnTo>
                  <a:pt x="4012654" y="184874"/>
                </a:lnTo>
                <a:lnTo>
                  <a:pt x="4091978" y="94158"/>
                </a:lnTo>
                <a:lnTo>
                  <a:pt x="4163288" y="0"/>
                </a:lnTo>
              </a:path>
            </a:pathLst>
          </a:custGeom>
          <a:noFill/>
          <a:ln w="46050" cap="sq">
            <a:solidFill>
              <a:srgbClr val="FF540A"/>
            </a:solidFill>
          </a:ln>
        </p:spPr>
      </p:sp>
      <p:sp>
        <p:nvSpPr>
          <p:cNvPr id="22" name="Freeform 21"/>
          <p:cNvSpPr/>
          <p:nvPr/>
        </p:nvSpPr>
        <p:spPr>
          <a:xfrm>
            <a:off x="2046976" y="5091624"/>
            <a:ext cx="167970" cy="153937"/>
          </a:xfrm>
          <a:custGeom>
            <a:avLst/>
            <a:gdLst/>
            <a:ahLst/>
            <a:cxnLst/>
            <a:rect l="l" t="t" r="r" b="b"/>
            <a:pathLst>
              <a:path w="167970" h="153937">
                <a:moveTo>
                  <a:pt x="15570" y="0"/>
                </a:moveTo>
                <a:lnTo>
                  <a:pt x="0" y="153937"/>
                </a:lnTo>
                <a:lnTo>
                  <a:pt x="167970" y="26721"/>
                </a:lnTo>
                <a:close/>
              </a:path>
            </a:pathLst>
          </a:custGeom>
          <a:solidFill>
            <a:srgbClr val="FF540A"/>
          </a:solidFill>
        </p:spPr>
      </p:sp>
      <p:sp>
        <p:nvSpPr>
          <p:cNvPr id="23" name="Freeform 22"/>
          <p:cNvSpPr/>
          <p:nvPr/>
        </p:nvSpPr>
        <p:spPr>
          <a:xfrm>
            <a:off x="2065330" y="665160"/>
            <a:ext cx="4163289" cy="933005"/>
          </a:xfrm>
          <a:custGeom>
            <a:avLst/>
            <a:gdLst/>
            <a:ahLst/>
            <a:cxnLst/>
            <a:rect l="l" t="t" r="r" b="b"/>
            <a:pathLst>
              <a:path w="4163289" h="933005">
                <a:moveTo>
                  <a:pt x="4163289" y="885927"/>
                </a:moveTo>
                <a:lnTo>
                  <a:pt x="4127627" y="838848"/>
                </a:lnTo>
                <a:lnTo>
                  <a:pt x="4048315" y="748132"/>
                </a:lnTo>
                <a:lnTo>
                  <a:pt x="3961308" y="661200"/>
                </a:lnTo>
                <a:lnTo>
                  <a:pt x="3866959" y="578421"/>
                </a:lnTo>
                <a:lnTo>
                  <a:pt x="3765626" y="500101"/>
                </a:lnTo>
                <a:lnTo>
                  <a:pt x="3657714" y="426542"/>
                </a:lnTo>
                <a:lnTo>
                  <a:pt x="3543656" y="358051"/>
                </a:lnTo>
                <a:lnTo>
                  <a:pt x="3423907" y="294907"/>
                </a:lnTo>
                <a:lnTo>
                  <a:pt x="3298927" y="237325"/>
                </a:lnTo>
                <a:lnTo>
                  <a:pt x="3169209" y="185573"/>
                </a:lnTo>
                <a:lnTo>
                  <a:pt x="3035275" y="139815"/>
                </a:lnTo>
                <a:lnTo>
                  <a:pt x="2897645" y="100267"/>
                </a:lnTo>
                <a:lnTo>
                  <a:pt x="2756852" y="67069"/>
                </a:lnTo>
                <a:lnTo>
                  <a:pt x="2613482" y="40348"/>
                </a:lnTo>
                <a:lnTo>
                  <a:pt x="2468080" y="20206"/>
                </a:lnTo>
                <a:lnTo>
                  <a:pt x="2321217" y="6744"/>
                </a:lnTo>
                <a:lnTo>
                  <a:pt x="2173491" y="0"/>
                </a:lnTo>
                <a:lnTo>
                  <a:pt x="2025460" y="0"/>
                </a:lnTo>
                <a:lnTo>
                  <a:pt x="1877720" y="6744"/>
                </a:lnTo>
                <a:lnTo>
                  <a:pt x="1730870" y="20206"/>
                </a:lnTo>
                <a:lnTo>
                  <a:pt x="1585468" y="40348"/>
                </a:lnTo>
                <a:lnTo>
                  <a:pt x="1442085" y="67069"/>
                </a:lnTo>
                <a:lnTo>
                  <a:pt x="1301306" y="100267"/>
                </a:lnTo>
                <a:lnTo>
                  <a:pt x="1163676" y="139815"/>
                </a:lnTo>
                <a:lnTo>
                  <a:pt x="1029742" y="185573"/>
                </a:lnTo>
                <a:lnTo>
                  <a:pt x="900023" y="237325"/>
                </a:lnTo>
                <a:lnTo>
                  <a:pt x="775043" y="294907"/>
                </a:lnTo>
                <a:lnTo>
                  <a:pt x="655282" y="358051"/>
                </a:lnTo>
                <a:lnTo>
                  <a:pt x="541223" y="426542"/>
                </a:lnTo>
                <a:lnTo>
                  <a:pt x="433324" y="500101"/>
                </a:lnTo>
                <a:lnTo>
                  <a:pt x="331991" y="578421"/>
                </a:lnTo>
                <a:lnTo>
                  <a:pt x="237643" y="661200"/>
                </a:lnTo>
                <a:lnTo>
                  <a:pt x="150635" y="748132"/>
                </a:lnTo>
                <a:lnTo>
                  <a:pt x="71311" y="838848"/>
                </a:lnTo>
                <a:lnTo>
                  <a:pt x="0" y="933006"/>
                </a:lnTo>
              </a:path>
            </a:pathLst>
          </a:custGeom>
          <a:noFill/>
          <a:ln w="46050" cap="sq">
            <a:solidFill>
              <a:srgbClr val="FF540A"/>
            </a:solidFill>
          </a:ln>
        </p:spPr>
      </p:sp>
      <p:sp>
        <p:nvSpPr>
          <p:cNvPr id="24" name="Freeform 23"/>
          <p:cNvSpPr/>
          <p:nvPr/>
        </p:nvSpPr>
        <p:spPr>
          <a:xfrm>
            <a:off x="6119638" y="1454477"/>
            <a:ext cx="167970" cy="153937"/>
          </a:xfrm>
          <a:custGeom>
            <a:avLst/>
            <a:gdLst/>
            <a:ahLst/>
            <a:cxnLst/>
            <a:rect l="l" t="t" r="r" b="b"/>
            <a:pathLst>
              <a:path w="167970" h="153937">
                <a:moveTo>
                  <a:pt x="152400" y="153937"/>
                </a:moveTo>
                <a:lnTo>
                  <a:pt x="167971" y="0"/>
                </a:lnTo>
                <a:lnTo>
                  <a:pt x="0" y="127216"/>
                </a:lnTo>
                <a:close/>
              </a:path>
            </a:pathLst>
          </a:custGeom>
          <a:solidFill>
            <a:srgbClr val="FF540A"/>
          </a:solidFill>
        </p:spPr>
      </p:sp>
      <p:sp>
        <p:nvSpPr>
          <p:cNvPr id="25" name="Freeform 24"/>
          <p:cNvSpPr/>
          <p:nvPr/>
        </p:nvSpPr>
        <p:spPr>
          <a:xfrm>
            <a:off x="5532888" y="3081938"/>
            <a:ext cx="798881" cy="273063"/>
          </a:xfrm>
          <a:custGeom>
            <a:avLst/>
            <a:gdLst/>
            <a:ahLst/>
            <a:cxnLst/>
            <a:rect l="l" t="t" r="r" b="b"/>
            <a:pathLst>
              <a:path w="798881" h="273063">
                <a:moveTo>
                  <a:pt x="399441" y="273063"/>
                </a:moveTo>
                <a:cubicBezTo>
                  <a:pt x="620052" y="273063"/>
                  <a:pt x="798881" y="211938"/>
                  <a:pt x="798881" y="136538"/>
                </a:cubicBezTo>
                <a:cubicBezTo>
                  <a:pt x="798881" y="61126"/>
                  <a:pt x="620052" y="0"/>
                  <a:pt x="399441" y="0"/>
                </a:cubicBezTo>
                <a:cubicBezTo>
                  <a:pt x="178829" y="0"/>
                  <a:pt x="0" y="61126"/>
                  <a:pt x="0" y="136538"/>
                </a:cubicBezTo>
                <a:cubicBezTo>
                  <a:pt x="0" y="211938"/>
                  <a:pt x="178829" y="273063"/>
                  <a:pt x="399441" y="273063"/>
                </a:cubicBezTo>
              </a:path>
            </a:pathLst>
          </a:custGeom>
          <a:solidFill>
            <a:srgbClr val="002856"/>
          </a:solidFill>
        </p:spPr>
      </p:sp>
      <p:sp>
        <p:nvSpPr>
          <p:cNvPr id="26" name="TextBox 25"/>
          <p:cNvSpPr txBox="1"/>
          <p:nvPr/>
        </p:nvSpPr>
        <p:spPr>
          <a:xfrm>
            <a:off x="5716306" y="3101141"/>
            <a:ext cx="457200" cy="2159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400">
                <a:solidFill>
                  <a:srgbClr val="FFFEFF"/>
                </a:solidFill>
                <a:latin typeface="Arial" panose="020B0604020202020204" pitchFamily="34" charset="0"/>
              </a:rPr>
              <a:t>Edge</a:t>
            </a:r>
          </a:p>
        </p:txBody>
      </p:sp>
      <p:sp>
        <p:nvSpPr>
          <p:cNvPr id="27" name="Freeform 26"/>
          <p:cNvSpPr/>
          <p:nvPr/>
        </p:nvSpPr>
        <p:spPr>
          <a:xfrm>
            <a:off x="5532888" y="3375930"/>
            <a:ext cx="798881" cy="273063"/>
          </a:xfrm>
          <a:custGeom>
            <a:avLst/>
            <a:gdLst/>
            <a:ahLst/>
            <a:cxnLst/>
            <a:rect l="l" t="t" r="r" b="b"/>
            <a:pathLst>
              <a:path w="798881" h="273063">
                <a:moveTo>
                  <a:pt x="399441" y="273063"/>
                </a:moveTo>
                <a:cubicBezTo>
                  <a:pt x="620052" y="273063"/>
                  <a:pt x="798881" y="211938"/>
                  <a:pt x="798881" y="136538"/>
                </a:cubicBezTo>
                <a:cubicBezTo>
                  <a:pt x="798881" y="61126"/>
                  <a:pt x="620052" y="0"/>
                  <a:pt x="399441" y="0"/>
                </a:cubicBezTo>
                <a:cubicBezTo>
                  <a:pt x="178829" y="0"/>
                  <a:pt x="0" y="61126"/>
                  <a:pt x="0" y="136538"/>
                </a:cubicBezTo>
                <a:cubicBezTo>
                  <a:pt x="0" y="211938"/>
                  <a:pt x="178829" y="273063"/>
                  <a:pt x="399441" y="273063"/>
                </a:cubicBezTo>
              </a:path>
            </a:pathLst>
          </a:custGeom>
          <a:solidFill>
            <a:srgbClr val="002856"/>
          </a:solidFill>
        </p:spPr>
      </p:sp>
      <p:sp>
        <p:nvSpPr>
          <p:cNvPr id="28" name="TextBox 27"/>
          <p:cNvSpPr txBox="1"/>
          <p:nvPr/>
        </p:nvSpPr>
        <p:spPr>
          <a:xfrm>
            <a:off x="5716306" y="3395137"/>
            <a:ext cx="457200" cy="2159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400">
                <a:solidFill>
                  <a:srgbClr val="FFFEFF"/>
                </a:solidFill>
                <a:latin typeface="Arial" panose="020B0604020202020204" pitchFamily="34" charset="0"/>
              </a:rPr>
              <a:t>Edge</a:t>
            </a:r>
          </a:p>
        </p:txBody>
      </p:sp>
      <p:sp>
        <p:nvSpPr>
          <p:cNvPr id="29" name="Freeform 28"/>
          <p:cNvSpPr/>
          <p:nvPr/>
        </p:nvSpPr>
        <p:spPr>
          <a:xfrm>
            <a:off x="6354073" y="3081938"/>
            <a:ext cx="798881" cy="273063"/>
          </a:xfrm>
          <a:custGeom>
            <a:avLst/>
            <a:gdLst/>
            <a:ahLst/>
            <a:cxnLst/>
            <a:rect l="l" t="t" r="r" b="b"/>
            <a:pathLst>
              <a:path w="798881" h="273063">
                <a:moveTo>
                  <a:pt x="399440" y="273063"/>
                </a:moveTo>
                <a:cubicBezTo>
                  <a:pt x="620052" y="273063"/>
                  <a:pt x="798881" y="211938"/>
                  <a:pt x="798881" y="136538"/>
                </a:cubicBezTo>
                <a:cubicBezTo>
                  <a:pt x="798881" y="61126"/>
                  <a:pt x="620052" y="0"/>
                  <a:pt x="399440" y="0"/>
                </a:cubicBezTo>
                <a:cubicBezTo>
                  <a:pt x="178829" y="0"/>
                  <a:pt x="0" y="61126"/>
                  <a:pt x="0" y="136538"/>
                </a:cubicBezTo>
                <a:cubicBezTo>
                  <a:pt x="0" y="211938"/>
                  <a:pt x="178829" y="273063"/>
                  <a:pt x="399440" y="273063"/>
                </a:cubicBezTo>
              </a:path>
            </a:pathLst>
          </a:custGeom>
          <a:solidFill>
            <a:srgbClr val="002856"/>
          </a:solidFill>
        </p:spPr>
      </p:sp>
      <p:sp>
        <p:nvSpPr>
          <p:cNvPr id="30" name="TextBox 29"/>
          <p:cNvSpPr txBox="1"/>
          <p:nvPr/>
        </p:nvSpPr>
        <p:spPr>
          <a:xfrm>
            <a:off x="6537489" y="3101141"/>
            <a:ext cx="457200" cy="2159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400">
                <a:solidFill>
                  <a:srgbClr val="FFFEFF"/>
                </a:solidFill>
                <a:latin typeface="Arial" panose="020B0604020202020204" pitchFamily="34" charset="0"/>
              </a:rPr>
              <a:t>Edge</a:t>
            </a:r>
          </a:p>
        </p:txBody>
      </p:sp>
      <p:sp>
        <p:nvSpPr>
          <p:cNvPr id="31" name="Freeform 30"/>
          <p:cNvSpPr/>
          <p:nvPr/>
        </p:nvSpPr>
        <p:spPr>
          <a:xfrm>
            <a:off x="6354073" y="3375930"/>
            <a:ext cx="798881" cy="273063"/>
          </a:xfrm>
          <a:custGeom>
            <a:avLst/>
            <a:gdLst/>
            <a:ahLst/>
            <a:cxnLst/>
            <a:rect l="l" t="t" r="r" b="b"/>
            <a:pathLst>
              <a:path w="798881" h="273063">
                <a:moveTo>
                  <a:pt x="399440" y="273063"/>
                </a:moveTo>
                <a:cubicBezTo>
                  <a:pt x="620052" y="273063"/>
                  <a:pt x="798881" y="211938"/>
                  <a:pt x="798881" y="136538"/>
                </a:cubicBezTo>
                <a:cubicBezTo>
                  <a:pt x="798881" y="61126"/>
                  <a:pt x="620052" y="0"/>
                  <a:pt x="399440" y="0"/>
                </a:cubicBezTo>
                <a:cubicBezTo>
                  <a:pt x="178829" y="0"/>
                  <a:pt x="0" y="61126"/>
                  <a:pt x="0" y="136538"/>
                </a:cubicBezTo>
                <a:cubicBezTo>
                  <a:pt x="0" y="211938"/>
                  <a:pt x="178829" y="273063"/>
                  <a:pt x="399440" y="273063"/>
                </a:cubicBezTo>
              </a:path>
            </a:pathLst>
          </a:custGeom>
          <a:solidFill>
            <a:srgbClr val="002856"/>
          </a:solidFill>
        </p:spPr>
      </p:sp>
      <p:sp>
        <p:nvSpPr>
          <p:cNvPr id="32" name="TextBox 31"/>
          <p:cNvSpPr txBox="1"/>
          <p:nvPr/>
        </p:nvSpPr>
        <p:spPr>
          <a:xfrm>
            <a:off x="6537489" y="3395137"/>
            <a:ext cx="457200" cy="2159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400">
                <a:solidFill>
                  <a:srgbClr val="FFFEFF"/>
                </a:solidFill>
                <a:latin typeface="Arial" panose="020B0604020202020204" pitchFamily="34" charset="0"/>
              </a:rPr>
              <a:t>Edge</a:t>
            </a:r>
          </a:p>
        </p:txBody>
      </p:sp>
      <p:sp>
        <p:nvSpPr>
          <p:cNvPr id="33" name="Freeform 32"/>
          <p:cNvSpPr/>
          <p:nvPr/>
        </p:nvSpPr>
        <p:spPr>
          <a:xfrm>
            <a:off x="4578960" y="4157663"/>
            <a:ext cx="841807" cy="407010"/>
          </a:xfrm>
          <a:custGeom>
            <a:avLst/>
            <a:gdLst/>
            <a:ahLst/>
            <a:cxnLst/>
            <a:rect l="l" t="t" r="r" b="b"/>
            <a:pathLst>
              <a:path w="841807" h="407010">
                <a:moveTo>
                  <a:pt x="0" y="407009"/>
                </a:moveTo>
                <a:lnTo>
                  <a:pt x="841806" y="407009"/>
                </a:lnTo>
                <a:lnTo>
                  <a:pt x="84180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EFF"/>
          </a:solidFill>
        </p:spPr>
      </p:sp>
      <p:sp>
        <p:nvSpPr>
          <p:cNvPr id="34" name="TextBox 33"/>
          <p:cNvSpPr txBox="1"/>
          <p:nvPr/>
        </p:nvSpPr>
        <p:spPr>
          <a:xfrm>
            <a:off x="4734232" y="4259189"/>
            <a:ext cx="571500" cy="2159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Capex</a:t>
            </a:r>
          </a:p>
        </p:txBody>
      </p:sp>
      <p:sp>
        <p:nvSpPr>
          <p:cNvPr id="35" name="Freeform 34"/>
          <p:cNvSpPr/>
          <p:nvPr/>
        </p:nvSpPr>
        <p:spPr>
          <a:xfrm>
            <a:off x="7265073" y="4157663"/>
            <a:ext cx="841807" cy="407010"/>
          </a:xfrm>
          <a:custGeom>
            <a:avLst/>
            <a:gdLst/>
            <a:ahLst/>
            <a:cxnLst/>
            <a:rect l="l" t="t" r="r" b="b"/>
            <a:pathLst>
              <a:path w="841807" h="407010">
                <a:moveTo>
                  <a:pt x="0" y="407009"/>
                </a:moveTo>
                <a:lnTo>
                  <a:pt x="841807" y="407009"/>
                </a:lnTo>
                <a:lnTo>
                  <a:pt x="84180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EFF"/>
          </a:solidFill>
        </p:spPr>
      </p:sp>
      <p:sp>
        <p:nvSpPr>
          <p:cNvPr id="36" name="TextBox 35"/>
          <p:cNvSpPr txBox="1"/>
          <p:nvPr/>
        </p:nvSpPr>
        <p:spPr>
          <a:xfrm>
            <a:off x="7462042" y="4259189"/>
            <a:ext cx="469900" cy="2159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Opex</a:t>
            </a:r>
          </a:p>
        </p:txBody>
      </p:sp>
      <p:sp>
        <p:nvSpPr>
          <p:cNvPr id="37" name="Freeform 36"/>
          <p:cNvSpPr/>
          <p:nvPr/>
        </p:nvSpPr>
        <p:spPr>
          <a:xfrm>
            <a:off x="6917886" y="4205821"/>
            <a:ext cx="300610" cy="179693"/>
          </a:xfrm>
          <a:custGeom>
            <a:avLst/>
            <a:gdLst/>
            <a:ahLst/>
            <a:cxnLst/>
            <a:rect l="l" t="t" r="r" b="b"/>
            <a:pathLst>
              <a:path w="300610" h="179693">
                <a:moveTo>
                  <a:pt x="150305" y="0"/>
                </a:moveTo>
                <a:lnTo>
                  <a:pt x="0" y="179692"/>
                </a:lnTo>
                <a:lnTo>
                  <a:pt x="300610" y="179692"/>
                </a:lnTo>
                <a:close/>
              </a:path>
            </a:pathLst>
          </a:custGeom>
          <a:solidFill>
            <a:srgbClr val="6F7878"/>
          </a:solidFill>
        </p:spPr>
      </p:sp>
      <p:sp>
        <p:nvSpPr>
          <p:cNvPr id="38" name="Freeform 37"/>
          <p:cNvSpPr/>
          <p:nvPr/>
        </p:nvSpPr>
        <p:spPr>
          <a:xfrm>
            <a:off x="6917885" y="3906520"/>
            <a:ext cx="300610" cy="179693"/>
          </a:xfrm>
          <a:custGeom>
            <a:avLst/>
            <a:gdLst/>
            <a:ahLst/>
            <a:cxnLst/>
            <a:rect l="l" t="t" r="r" b="b"/>
            <a:pathLst>
              <a:path w="300610" h="179693">
                <a:moveTo>
                  <a:pt x="150305" y="179692"/>
                </a:moveTo>
                <a:lnTo>
                  <a:pt x="300610" y="0"/>
                </a:lnTo>
                <a:lnTo>
                  <a:pt x="0" y="0"/>
                </a:lnTo>
                <a:close/>
              </a:path>
            </a:pathLst>
          </a:custGeom>
          <a:solidFill>
            <a:srgbClr val="6F7878"/>
          </a:solidFill>
        </p:spPr>
      </p:sp>
      <p:sp>
        <p:nvSpPr>
          <p:cNvPr id="39" name="Freeform 38"/>
          <p:cNvSpPr/>
          <p:nvPr/>
        </p:nvSpPr>
        <p:spPr>
          <a:xfrm>
            <a:off x="6012156" y="2189015"/>
            <a:ext cx="668604" cy="477596"/>
          </a:xfrm>
          <a:custGeom>
            <a:avLst/>
            <a:gdLst/>
            <a:ahLst/>
            <a:cxnLst/>
            <a:rect l="l" t="t" r="r" b="b"/>
            <a:pathLst>
              <a:path w="668604" h="477596">
                <a:moveTo>
                  <a:pt x="525336" y="0"/>
                </a:moveTo>
                <a:lnTo>
                  <a:pt x="525336" y="180823"/>
                </a:lnTo>
                <a:lnTo>
                  <a:pt x="262661" y="85319"/>
                </a:lnTo>
                <a:lnTo>
                  <a:pt x="262661" y="180823"/>
                </a:lnTo>
                <a:lnTo>
                  <a:pt x="0" y="85319"/>
                </a:lnTo>
                <a:lnTo>
                  <a:pt x="0" y="477596"/>
                </a:lnTo>
                <a:lnTo>
                  <a:pt x="47752" y="477596"/>
                </a:lnTo>
                <a:lnTo>
                  <a:pt x="47752" y="153480"/>
                </a:lnTo>
                <a:lnTo>
                  <a:pt x="310426" y="249009"/>
                </a:lnTo>
                <a:lnTo>
                  <a:pt x="310426" y="153480"/>
                </a:lnTo>
                <a:lnTo>
                  <a:pt x="573100" y="249009"/>
                </a:lnTo>
                <a:lnTo>
                  <a:pt x="573100" y="47765"/>
                </a:lnTo>
                <a:lnTo>
                  <a:pt x="620852" y="47765"/>
                </a:lnTo>
                <a:lnTo>
                  <a:pt x="620852" y="477596"/>
                </a:lnTo>
                <a:lnTo>
                  <a:pt x="668604" y="477596"/>
                </a:lnTo>
                <a:lnTo>
                  <a:pt x="668604" y="0"/>
                </a:lnTo>
                <a:close/>
                <a:moveTo>
                  <a:pt x="489522" y="382067"/>
                </a:moveTo>
                <a:lnTo>
                  <a:pt x="573100" y="382067"/>
                </a:lnTo>
                <a:lnTo>
                  <a:pt x="573100" y="298488"/>
                </a:lnTo>
                <a:lnTo>
                  <a:pt x="489522" y="298488"/>
                </a:lnTo>
                <a:close/>
                <a:moveTo>
                  <a:pt x="358178" y="382067"/>
                </a:moveTo>
                <a:lnTo>
                  <a:pt x="441757" y="382067"/>
                </a:lnTo>
                <a:lnTo>
                  <a:pt x="441757" y="298488"/>
                </a:lnTo>
                <a:lnTo>
                  <a:pt x="358178" y="298488"/>
                </a:lnTo>
                <a:close/>
                <a:moveTo>
                  <a:pt x="226848" y="382067"/>
                </a:moveTo>
                <a:lnTo>
                  <a:pt x="310426" y="382067"/>
                </a:lnTo>
                <a:lnTo>
                  <a:pt x="310426" y="298488"/>
                </a:lnTo>
                <a:lnTo>
                  <a:pt x="226848" y="298488"/>
                </a:lnTo>
                <a:close/>
                <a:moveTo>
                  <a:pt x="95517" y="382067"/>
                </a:moveTo>
                <a:lnTo>
                  <a:pt x="179096" y="382067"/>
                </a:lnTo>
                <a:lnTo>
                  <a:pt x="179096" y="298488"/>
                </a:lnTo>
                <a:lnTo>
                  <a:pt x="95517" y="298488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40" name="TextBox 39"/>
          <p:cNvSpPr txBox="1"/>
          <p:nvPr/>
        </p:nvSpPr>
        <p:spPr>
          <a:xfrm>
            <a:off x="5449277" y="1672858"/>
            <a:ext cx="1841500" cy="431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700"/>
              </a:lnSpc>
            </a:pP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Platform-Based Colocation Providers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83868" y="3371399"/>
            <a:ext cx="1193800" cy="431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700"/>
              </a:lnSpc>
            </a:pP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Micro/POD Data Centers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35145" y="3384099"/>
            <a:ext cx="508000" cy="2159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Cloud</a:t>
            </a:r>
          </a:p>
        </p:txBody>
      </p:sp>
      <p:cxnSp>
        <p:nvCxnSpPr>
          <p:cNvPr id="43" name="Connector 42"/>
          <p:cNvCxnSpPr/>
          <p:nvPr/>
        </p:nvCxnSpPr>
        <p:spPr>
          <a:xfrm flipH="1">
            <a:off x="5315171" y="2574311"/>
            <a:ext cx="576542" cy="227114"/>
          </a:xfrm>
          <a:prstGeom prst="line">
            <a:avLst/>
          </a:prstGeom>
          <a:noFill/>
          <a:ln w="15354" cap="sq">
            <a:solidFill>
              <a:srgbClr val="6F7878"/>
            </a:solidFill>
          </a:ln>
        </p:spPr>
      </p:cxnSp>
      <p:cxnSp>
        <p:nvCxnSpPr>
          <p:cNvPr id="44" name="Connector 43"/>
          <p:cNvCxnSpPr/>
          <p:nvPr/>
        </p:nvCxnSpPr>
        <p:spPr>
          <a:xfrm>
            <a:off x="6785970" y="2574311"/>
            <a:ext cx="576542" cy="227114"/>
          </a:xfrm>
          <a:prstGeom prst="line">
            <a:avLst/>
          </a:prstGeom>
          <a:noFill/>
          <a:ln w="15354" cap="sq">
            <a:solidFill>
              <a:srgbClr val="6F7878"/>
            </a:solidFill>
          </a:ln>
        </p:spPr>
      </p:cxnSp>
      <p:cxnSp>
        <p:nvCxnSpPr>
          <p:cNvPr id="45" name="Connector 44"/>
          <p:cNvCxnSpPr/>
          <p:nvPr/>
        </p:nvCxnSpPr>
        <p:spPr>
          <a:xfrm>
            <a:off x="6342921" y="2695544"/>
            <a:ext cx="0" cy="365468"/>
          </a:xfrm>
          <a:prstGeom prst="line">
            <a:avLst/>
          </a:prstGeom>
          <a:noFill/>
          <a:ln w="15354" cap="sq">
            <a:solidFill>
              <a:srgbClr val="6F7878"/>
            </a:solidFill>
          </a:ln>
        </p:spPr>
      </p:cxnSp>
      <p:grpSp>
        <p:nvGrpSpPr>
          <p:cNvPr id="46" name="Group 45"/>
          <p:cNvGrpSpPr/>
          <p:nvPr/>
        </p:nvGrpSpPr>
        <p:grpSpPr>
          <a:xfrm>
            <a:off x="4981283" y="2738628"/>
            <a:ext cx="3500437" cy="1471434"/>
            <a:chOff x="4981283" y="2738628"/>
            <a:chExt cx="3500437" cy="1471434"/>
          </a:xfrm>
        </p:grpSpPr>
        <p:sp>
          <p:nvSpPr>
            <p:cNvPr id="58" name="Freeform 46"/>
            <p:cNvSpPr/>
            <p:nvPr/>
          </p:nvSpPr>
          <p:spPr>
            <a:xfrm>
              <a:off x="4981283" y="4087266"/>
              <a:ext cx="2695715" cy="122796"/>
            </a:xfrm>
            <a:custGeom>
              <a:avLst/>
              <a:gdLst/>
              <a:ahLst/>
              <a:cxnLst/>
              <a:rect l="l" t="t" r="r" b="b"/>
              <a:pathLst>
                <a:path w="2695715" h="122796">
                  <a:moveTo>
                    <a:pt x="0" y="122797"/>
                  </a:moveTo>
                  <a:lnTo>
                    <a:pt x="0" y="0"/>
                  </a:lnTo>
                  <a:lnTo>
                    <a:pt x="2695714" y="0"/>
                  </a:lnTo>
                  <a:lnTo>
                    <a:pt x="2695714" y="122797"/>
                  </a:lnTo>
                  <a:close/>
                </a:path>
              </a:pathLst>
            </a:custGeom>
            <a:solidFill>
              <a:srgbClr val="C4C4C4"/>
            </a:solidFill>
          </p:spPr>
        </p:sp>
        <p:sp>
          <p:nvSpPr>
            <p:cNvPr id="48" name="Freeform 47"/>
            <p:cNvSpPr/>
            <p:nvPr/>
          </p:nvSpPr>
          <p:spPr>
            <a:xfrm>
              <a:off x="7432687" y="2738628"/>
              <a:ext cx="307378" cy="537921"/>
            </a:xfrm>
            <a:custGeom>
              <a:avLst/>
              <a:gdLst/>
              <a:ahLst/>
              <a:cxnLst/>
              <a:rect l="l" t="t" r="r" b="b"/>
              <a:pathLst>
                <a:path w="307378" h="537921">
                  <a:moveTo>
                    <a:pt x="153696" y="441858"/>
                  </a:moveTo>
                  <a:cubicBezTo>
                    <a:pt x="132474" y="441858"/>
                    <a:pt x="115266" y="424650"/>
                    <a:pt x="115266" y="403441"/>
                  </a:cubicBezTo>
                  <a:cubicBezTo>
                    <a:pt x="115266" y="382219"/>
                    <a:pt x="132474" y="365011"/>
                    <a:pt x="153696" y="365011"/>
                  </a:cubicBezTo>
                  <a:cubicBezTo>
                    <a:pt x="174905" y="365011"/>
                    <a:pt x="192113" y="382219"/>
                    <a:pt x="192113" y="403441"/>
                  </a:cubicBezTo>
                  <a:cubicBezTo>
                    <a:pt x="192113" y="424650"/>
                    <a:pt x="174905" y="441858"/>
                    <a:pt x="153696" y="441858"/>
                  </a:cubicBezTo>
                  <a:close/>
                  <a:moveTo>
                    <a:pt x="76836" y="268961"/>
                  </a:moveTo>
                  <a:lnTo>
                    <a:pt x="76836" y="230543"/>
                  </a:lnTo>
                  <a:lnTo>
                    <a:pt x="230531" y="230543"/>
                  </a:lnTo>
                  <a:lnTo>
                    <a:pt x="230531" y="268961"/>
                  </a:lnTo>
                  <a:close/>
                  <a:moveTo>
                    <a:pt x="76836" y="192113"/>
                  </a:moveTo>
                  <a:lnTo>
                    <a:pt x="76836" y="153695"/>
                  </a:lnTo>
                  <a:lnTo>
                    <a:pt x="230531" y="153695"/>
                  </a:lnTo>
                  <a:lnTo>
                    <a:pt x="230531" y="192113"/>
                  </a:lnTo>
                  <a:close/>
                  <a:moveTo>
                    <a:pt x="76836" y="115265"/>
                  </a:moveTo>
                  <a:lnTo>
                    <a:pt x="76836" y="76848"/>
                  </a:lnTo>
                  <a:lnTo>
                    <a:pt x="230531" y="76848"/>
                  </a:lnTo>
                  <a:lnTo>
                    <a:pt x="230531" y="115265"/>
                  </a:lnTo>
                  <a:close/>
                  <a:moveTo>
                    <a:pt x="268962" y="499491"/>
                  </a:moveTo>
                  <a:lnTo>
                    <a:pt x="268962" y="38418"/>
                  </a:lnTo>
                  <a:lnTo>
                    <a:pt x="38418" y="38418"/>
                  </a:lnTo>
                  <a:lnTo>
                    <a:pt x="38418" y="499491"/>
                  </a:lnTo>
                  <a:close/>
                  <a:moveTo>
                    <a:pt x="0" y="537921"/>
                  </a:moveTo>
                  <a:lnTo>
                    <a:pt x="0" y="0"/>
                  </a:lnTo>
                  <a:lnTo>
                    <a:pt x="307379" y="0"/>
                  </a:lnTo>
                  <a:lnTo>
                    <a:pt x="307379" y="537921"/>
                  </a:lnTo>
                  <a:close/>
                </a:path>
              </a:pathLst>
            </a:custGeom>
            <a:solidFill>
              <a:srgbClr val="002856"/>
            </a:solidFill>
          </p:spPr>
        </p:sp>
        <p:sp>
          <p:nvSpPr>
            <p:cNvPr id="49" name="Freeform 48"/>
            <p:cNvSpPr/>
            <p:nvPr/>
          </p:nvSpPr>
          <p:spPr>
            <a:xfrm>
              <a:off x="7803515" y="2738628"/>
              <a:ext cx="307378" cy="537921"/>
            </a:xfrm>
            <a:custGeom>
              <a:avLst/>
              <a:gdLst/>
              <a:ahLst/>
              <a:cxnLst/>
              <a:rect l="l" t="t" r="r" b="b"/>
              <a:pathLst>
                <a:path w="307378" h="537921">
                  <a:moveTo>
                    <a:pt x="153683" y="441858"/>
                  </a:moveTo>
                  <a:cubicBezTo>
                    <a:pt x="132473" y="441858"/>
                    <a:pt x="115265" y="424650"/>
                    <a:pt x="115265" y="403441"/>
                  </a:cubicBezTo>
                  <a:cubicBezTo>
                    <a:pt x="115265" y="382219"/>
                    <a:pt x="132473" y="365011"/>
                    <a:pt x="153683" y="365011"/>
                  </a:cubicBezTo>
                  <a:cubicBezTo>
                    <a:pt x="174904" y="365011"/>
                    <a:pt x="192113" y="382219"/>
                    <a:pt x="192113" y="403441"/>
                  </a:cubicBezTo>
                  <a:cubicBezTo>
                    <a:pt x="192113" y="424650"/>
                    <a:pt x="174904" y="441858"/>
                    <a:pt x="153683" y="441858"/>
                  </a:cubicBezTo>
                  <a:close/>
                  <a:moveTo>
                    <a:pt x="76835" y="268961"/>
                  </a:moveTo>
                  <a:lnTo>
                    <a:pt x="76835" y="230543"/>
                  </a:lnTo>
                  <a:lnTo>
                    <a:pt x="230530" y="230543"/>
                  </a:lnTo>
                  <a:lnTo>
                    <a:pt x="230530" y="268961"/>
                  </a:lnTo>
                  <a:close/>
                  <a:moveTo>
                    <a:pt x="76835" y="192113"/>
                  </a:moveTo>
                  <a:lnTo>
                    <a:pt x="76835" y="153695"/>
                  </a:lnTo>
                  <a:lnTo>
                    <a:pt x="230530" y="153695"/>
                  </a:lnTo>
                  <a:lnTo>
                    <a:pt x="230530" y="192113"/>
                  </a:lnTo>
                  <a:close/>
                  <a:moveTo>
                    <a:pt x="76835" y="115265"/>
                  </a:moveTo>
                  <a:lnTo>
                    <a:pt x="76835" y="76848"/>
                  </a:lnTo>
                  <a:lnTo>
                    <a:pt x="230530" y="76848"/>
                  </a:lnTo>
                  <a:lnTo>
                    <a:pt x="230530" y="115265"/>
                  </a:lnTo>
                  <a:close/>
                  <a:moveTo>
                    <a:pt x="268960" y="499491"/>
                  </a:moveTo>
                  <a:lnTo>
                    <a:pt x="268960" y="38418"/>
                  </a:lnTo>
                  <a:lnTo>
                    <a:pt x="38417" y="38418"/>
                  </a:lnTo>
                  <a:lnTo>
                    <a:pt x="38417" y="499491"/>
                  </a:lnTo>
                  <a:close/>
                  <a:moveTo>
                    <a:pt x="0" y="537921"/>
                  </a:moveTo>
                  <a:lnTo>
                    <a:pt x="0" y="0"/>
                  </a:lnTo>
                  <a:lnTo>
                    <a:pt x="307378" y="0"/>
                  </a:lnTo>
                  <a:lnTo>
                    <a:pt x="307378" y="537921"/>
                  </a:lnTo>
                  <a:close/>
                </a:path>
              </a:pathLst>
            </a:custGeom>
            <a:solidFill>
              <a:srgbClr val="002856"/>
            </a:solidFill>
          </p:spPr>
        </p:sp>
        <p:sp>
          <p:nvSpPr>
            <p:cNvPr id="50" name="Freeform 49"/>
            <p:cNvSpPr/>
            <p:nvPr/>
          </p:nvSpPr>
          <p:spPr>
            <a:xfrm>
              <a:off x="8174342" y="2738628"/>
              <a:ext cx="307378" cy="537921"/>
            </a:xfrm>
            <a:custGeom>
              <a:avLst/>
              <a:gdLst/>
              <a:ahLst/>
              <a:cxnLst/>
              <a:rect l="l" t="t" r="r" b="b"/>
              <a:pathLst>
                <a:path w="307378" h="537921">
                  <a:moveTo>
                    <a:pt x="153683" y="441858"/>
                  </a:moveTo>
                  <a:cubicBezTo>
                    <a:pt x="132461" y="441858"/>
                    <a:pt x="115265" y="424650"/>
                    <a:pt x="115265" y="403441"/>
                  </a:cubicBezTo>
                  <a:cubicBezTo>
                    <a:pt x="115265" y="382219"/>
                    <a:pt x="132461" y="365011"/>
                    <a:pt x="153683" y="365011"/>
                  </a:cubicBezTo>
                  <a:cubicBezTo>
                    <a:pt x="174905" y="365011"/>
                    <a:pt x="192113" y="382219"/>
                    <a:pt x="192113" y="403441"/>
                  </a:cubicBezTo>
                  <a:cubicBezTo>
                    <a:pt x="192113" y="424650"/>
                    <a:pt x="174905" y="441858"/>
                    <a:pt x="153683" y="441858"/>
                  </a:cubicBezTo>
                  <a:close/>
                  <a:moveTo>
                    <a:pt x="76836" y="268961"/>
                  </a:moveTo>
                  <a:lnTo>
                    <a:pt x="76836" y="230543"/>
                  </a:lnTo>
                  <a:lnTo>
                    <a:pt x="230531" y="230543"/>
                  </a:lnTo>
                  <a:lnTo>
                    <a:pt x="230531" y="268961"/>
                  </a:lnTo>
                  <a:close/>
                  <a:moveTo>
                    <a:pt x="76836" y="192113"/>
                  </a:moveTo>
                  <a:lnTo>
                    <a:pt x="76836" y="153695"/>
                  </a:lnTo>
                  <a:lnTo>
                    <a:pt x="230531" y="153695"/>
                  </a:lnTo>
                  <a:lnTo>
                    <a:pt x="230531" y="192113"/>
                  </a:lnTo>
                  <a:close/>
                  <a:moveTo>
                    <a:pt x="76836" y="115265"/>
                  </a:moveTo>
                  <a:lnTo>
                    <a:pt x="76836" y="76848"/>
                  </a:lnTo>
                  <a:lnTo>
                    <a:pt x="230531" y="76848"/>
                  </a:lnTo>
                  <a:lnTo>
                    <a:pt x="230531" y="115265"/>
                  </a:lnTo>
                  <a:close/>
                  <a:moveTo>
                    <a:pt x="268961" y="499491"/>
                  </a:moveTo>
                  <a:lnTo>
                    <a:pt x="268961" y="38418"/>
                  </a:lnTo>
                  <a:lnTo>
                    <a:pt x="38418" y="38418"/>
                  </a:lnTo>
                  <a:lnTo>
                    <a:pt x="38418" y="499491"/>
                  </a:lnTo>
                  <a:close/>
                  <a:moveTo>
                    <a:pt x="0" y="537921"/>
                  </a:moveTo>
                  <a:lnTo>
                    <a:pt x="0" y="0"/>
                  </a:lnTo>
                  <a:lnTo>
                    <a:pt x="307378" y="0"/>
                  </a:lnTo>
                  <a:lnTo>
                    <a:pt x="307378" y="537921"/>
                  </a:lnTo>
                  <a:close/>
                </a:path>
              </a:pathLst>
            </a:custGeom>
            <a:solidFill>
              <a:srgbClr val="002856"/>
            </a:solidFill>
          </p:spPr>
        </p:sp>
      </p:grpSp>
      <p:grpSp>
        <p:nvGrpSpPr>
          <p:cNvPr id="47" name="Group 46"/>
          <p:cNvGrpSpPr/>
          <p:nvPr/>
        </p:nvGrpSpPr>
        <p:grpSpPr>
          <a:xfrm>
            <a:off x="4532319" y="2698150"/>
            <a:ext cx="832578" cy="564415"/>
            <a:chOff x="4532319" y="2698150"/>
            <a:chExt cx="832578" cy="564415"/>
          </a:xfrm>
        </p:grpSpPr>
        <p:sp>
          <p:nvSpPr>
            <p:cNvPr id="51" name="Freeform 50"/>
            <p:cNvSpPr/>
            <p:nvPr/>
          </p:nvSpPr>
          <p:spPr>
            <a:xfrm>
              <a:off x="4532319" y="2698150"/>
              <a:ext cx="703428" cy="401485"/>
            </a:xfrm>
            <a:custGeom>
              <a:avLst/>
              <a:gdLst/>
              <a:ahLst/>
              <a:cxnLst/>
              <a:rect l="l" t="t" r="r" b="b"/>
              <a:pathLst>
                <a:path w="703428" h="401485">
                  <a:moveTo>
                    <a:pt x="602932" y="401486"/>
                  </a:moveTo>
                  <a:lnTo>
                    <a:pt x="113042" y="401486"/>
                  </a:lnTo>
                  <a:cubicBezTo>
                    <a:pt x="50609" y="401486"/>
                    <a:pt x="0" y="350927"/>
                    <a:pt x="0" y="288570"/>
                  </a:cubicBezTo>
                  <a:cubicBezTo>
                    <a:pt x="0" y="226200"/>
                    <a:pt x="50609" y="175642"/>
                    <a:pt x="113042" y="175642"/>
                  </a:cubicBezTo>
                  <a:cubicBezTo>
                    <a:pt x="113258" y="175642"/>
                    <a:pt x="113462" y="175680"/>
                    <a:pt x="113678" y="175680"/>
                  </a:cubicBezTo>
                  <a:cubicBezTo>
                    <a:pt x="113360" y="171514"/>
                    <a:pt x="113042" y="167348"/>
                    <a:pt x="113042" y="163107"/>
                  </a:cubicBezTo>
                  <a:cubicBezTo>
                    <a:pt x="113042" y="73025"/>
                    <a:pt x="186157" y="0"/>
                    <a:pt x="276339" y="0"/>
                  </a:cubicBezTo>
                  <a:cubicBezTo>
                    <a:pt x="343344" y="0"/>
                    <a:pt x="400862" y="40348"/>
                    <a:pt x="426034" y="98006"/>
                  </a:cubicBezTo>
                  <a:cubicBezTo>
                    <a:pt x="444462" y="76442"/>
                    <a:pt x="471830" y="62726"/>
                    <a:pt x="502437" y="62726"/>
                  </a:cubicBezTo>
                  <a:cubicBezTo>
                    <a:pt x="557936" y="62726"/>
                    <a:pt x="602932" y="107671"/>
                    <a:pt x="602932" y="163107"/>
                  </a:cubicBezTo>
                  <a:cubicBezTo>
                    <a:pt x="602932" y="176569"/>
                    <a:pt x="600240" y="189383"/>
                    <a:pt x="595427" y="201118"/>
                  </a:cubicBezTo>
                  <a:cubicBezTo>
                    <a:pt x="597916" y="200940"/>
                    <a:pt x="600392" y="200737"/>
                    <a:pt x="602932" y="200737"/>
                  </a:cubicBezTo>
                  <a:cubicBezTo>
                    <a:pt x="658431" y="200737"/>
                    <a:pt x="703427" y="245682"/>
                    <a:pt x="703427" y="301117"/>
                  </a:cubicBezTo>
                  <a:cubicBezTo>
                    <a:pt x="703427" y="356540"/>
                    <a:pt x="658431" y="401486"/>
                    <a:pt x="602932" y="401486"/>
                  </a:cubicBezTo>
                </a:path>
              </a:pathLst>
            </a:custGeom>
            <a:solidFill>
              <a:srgbClr val="FFFEFF"/>
            </a:solidFill>
          </p:spPr>
        </p:sp>
        <p:sp>
          <p:nvSpPr>
            <p:cNvPr id="52" name="Freeform 51"/>
            <p:cNvSpPr/>
            <p:nvPr/>
          </p:nvSpPr>
          <p:spPr>
            <a:xfrm>
              <a:off x="4532319" y="2698150"/>
              <a:ext cx="703428" cy="401485"/>
            </a:xfrm>
            <a:custGeom>
              <a:avLst/>
              <a:gdLst/>
              <a:ahLst/>
              <a:cxnLst/>
              <a:rect l="l" t="t" r="r" b="b"/>
              <a:pathLst>
                <a:path w="703428" h="401485">
                  <a:moveTo>
                    <a:pt x="602932" y="401486"/>
                  </a:moveTo>
                  <a:lnTo>
                    <a:pt x="113042" y="401486"/>
                  </a:lnTo>
                  <a:cubicBezTo>
                    <a:pt x="50609" y="401486"/>
                    <a:pt x="0" y="350927"/>
                    <a:pt x="0" y="288570"/>
                  </a:cubicBezTo>
                  <a:cubicBezTo>
                    <a:pt x="0" y="226200"/>
                    <a:pt x="50609" y="175642"/>
                    <a:pt x="113042" y="175642"/>
                  </a:cubicBezTo>
                  <a:cubicBezTo>
                    <a:pt x="113258" y="175642"/>
                    <a:pt x="113462" y="175680"/>
                    <a:pt x="113678" y="175680"/>
                  </a:cubicBezTo>
                  <a:cubicBezTo>
                    <a:pt x="113360" y="171514"/>
                    <a:pt x="113042" y="167348"/>
                    <a:pt x="113042" y="163107"/>
                  </a:cubicBezTo>
                  <a:cubicBezTo>
                    <a:pt x="113042" y="73025"/>
                    <a:pt x="186157" y="0"/>
                    <a:pt x="276339" y="0"/>
                  </a:cubicBezTo>
                  <a:cubicBezTo>
                    <a:pt x="343344" y="0"/>
                    <a:pt x="400862" y="40348"/>
                    <a:pt x="426034" y="98006"/>
                  </a:cubicBezTo>
                  <a:cubicBezTo>
                    <a:pt x="444462" y="76442"/>
                    <a:pt x="471830" y="62726"/>
                    <a:pt x="502437" y="62726"/>
                  </a:cubicBezTo>
                  <a:cubicBezTo>
                    <a:pt x="557936" y="62726"/>
                    <a:pt x="602932" y="107671"/>
                    <a:pt x="602932" y="163107"/>
                  </a:cubicBezTo>
                  <a:cubicBezTo>
                    <a:pt x="602932" y="176569"/>
                    <a:pt x="600240" y="189383"/>
                    <a:pt x="595427" y="201118"/>
                  </a:cubicBezTo>
                  <a:cubicBezTo>
                    <a:pt x="597916" y="200940"/>
                    <a:pt x="600392" y="200737"/>
                    <a:pt x="602932" y="200737"/>
                  </a:cubicBezTo>
                  <a:cubicBezTo>
                    <a:pt x="658431" y="200737"/>
                    <a:pt x="703427" y="245682"/>
                    <a:pt x="703427" y="301117"/>
                  </a:cubicBezTo>
                  <a:cubicBezTo>
                    <a:pt x="703427" y="356540"/>
                    <a:pt x="658431" y="401486"/>
                    <a:pt x="602932" y="401486"/>
                  </a:cubicBezTo>
                  <a:close/>
                </a:path>
              </a:pathLst>
            </a:custGeom>
            <a:noFill/>
            <a:ln w="46050" cap="sq">
              <a:solidFill>
                <a:srgbClr val="002856"/>
              </a:solidFill>
            </a:ln>
          </p:spPr>
        </p:sp>
        <p:sp>
          <p:nvSpPr>
            <p:cNvPr id="53" name="Freeform 52"/>
            <p:cNvSpPr/>
            <p:nvPr/>
          </p:nvSpPr>
          <p:spPr>
            <a:xfrm>
              <a:off x="4661469" y="2861080"/>
              <a:ext cx="703428" cy="401485"/>
            </a:xfrm>
            <a:custGeom>
              <a:avLst/>
              <a:gdLst/>
              <a:ahLst/>
              <a:cxnLst/>
              <a:rect l="l" t="t" r="r" b="b"/>
              <a:pathLst>
                <a:path w="703428" h="401485">
                  <a:moveTo>
                    <a:pt x="602933" y="401485"/>
                  </a:moveTo>
                  <a:lnTo>
                    <a:pt x="113043" y="401485"/>
                  </a:lnTo>
                  <a:cubicBezTo>
                    <a:pt x="50610" y="401485"/>
                    <a:pt x="0" y="350927"/>
                    <a:pt x="0" y="288570"/>
                  </a:cubicBezTo>
                  <a:cubicBezTo>
                    <a:pt x="0" y="226200"/>
                    <a:pt x="50610" y="175641"/>
                    <a:pt x="113043" y="175641"/>
                  </a:cubicBezTo>
                  <a:cubicBezTo>
                    <a:pt x="113259" y="175641"/>
                    <a:pt x="113462" y="175679"/>
                    <a:pt x="113678" y="175679"/>
                  </a:cubicBezTo>
                  <a:cubicBezTo>
                    <a:pt x="113360" y="171514"/>
                    <a:pt x="113043" y="167348"/>
                    <a:pt x="113043" y="163106"/>
                  </a:cubicBezTo>
                  <a:cubicBezTo>
                    <a:pt x="113043" y="73025"/>
                    <a:pt x="186157" y="0"/>
                    <a:pt x="276339" y="0"/>
                  </a:cubicBezTo>
                  <a:cubicBezTo>
                    <a:pt x="343345" y="0"/>
                    <a:pt x="400863" y="40348"/>
                    <a:pt x="426034" y="98006"/>
                  </a:cubicBezTo>
                  <a:cubicBezTo>
                    <a:pt x="444462" y="76441"/>
                    <a:pt x="471830" y="62725"/>
                    <a:pt x="502438" y="62725"/>
                  </a:cubicBezTo>
                  <a:cubicBezTo>
                    <a:pt x="557936" y="62725"/>
                    <a:pt x="602933" y="107671"/>
                    <a:pt x="602933" y="163106"/>
                  </a:cubicBezTo>
                  <a:cubicBezTo>
                    <a:pt x="602933" y="176568"/>
                    <a:pt x="600240" y="189383"/>
                    <a:pt x="595427" y="201117"/>
                  </a:cubicBezTo>
                  <a:cubicBezTo>
                    <a:pt x="597916" y="200939"/>
                    <a:pt x="600392" y="200736"/>
                    <a:pt x="602933" y="200736"/>
                  </a:cubicBezTo>
                  <a:cubicBezTo>
                    <a:pt x="658431" y="200736"/>
                    <a:pt x="703428" y="245682"/>
                    <a:pt x="703428" y="301117"/>
                  </a:cubicBezTo>
                  <a:cubicBezTo>
                    <a:pt x="703428" y="356540"/>
                    <a:pt x="658431" y="401485"/>
                    <a:pt x="602933" y="401485"/>
                  </a:cubicBezTo>
                </a:path>
              </a:pathLst>
            </a:custGeom>
            <a:solidFill>
              <a:srgbClr val="FFFEFF"/>
            </a:solidFill>
          </p:spPr>
        </p:sp>
        <p:sp>
          <p:nvSpPr>
            <p:cNvPr id="54" name="Freeform 53"/>
            <p:cNvSpPr/>
            <p:nvPr/>
          </p:nvSpPr>
          <p:spPr>
            <a:xfrm>
              <a:off x="4661469" y="2861080"/>
              <a:ext cx="703428" cy="401485"/>
            </a:xfrm>
            <a:custGeom>
              <a:avLst/>
              <a:gdLst/>
              <a:ahLst/>
              <a:cxnLst/>
              <a:rect l="l" t="t" r="r" b="b"/>
              <a:pathLst>
                <a:path w="703428" h="401485">
                  <a:moveTo>
                    <a:pt x="602933" y="401485"/>
                  </a:moveTo>
                  <a:lnTo>
                    <a:pt x="113043" y="401485"/>
                  </a:lnTo>
                  <a:cubicBezTo>
                    <a:pt x="50610" y="401485"/>
                    <a:pt x="0" y="350927"/>
                    <a:pt x="0" y="288570"/>
                  </a:cubicBezTo>
                  <a:cubicBezTo>
                    <a:pt x="0" y="226200"/>
                    <a:pt x="50610" y="175641"/>
                    <a:pt x="113043" y="175641"/>
                  </a:cubicBezTo>
                  <a:cubicBezTo>
                    <a:pt x="113259" y="175641"/>
                    <a:pt x="113462" y="175679"/>
                    <a:pt x="113678" y="175679"/>
                  </a:cubicBezTo>
                  <a:cubicBezTo>
                    <a:pt x="113360" y="171514"/>
                    <a:pt x="113043" y="167348"/>
                    <a:pt x="113043" y="163106"/>
                  </a:cubicBezTo>
                  <a:cubicBezTo>
                    <a:pt x="113043" y="73025"/>
                    <a:pt x="186157" y="0"/>
                    <a:pt x="276339" y="0"/>
                  </a:cubicBezTo>
                  <a:cubicBezTo>
                    <a:pt x="343345" y="0"/>
                    <a:pt x="400863" y="40348"/>
                    <a:pt x="426034" y="98006"/>
                  </a:cubicBezTo>
                  <a:cubicBezTo>
                    <a:pt x="444462" y="76441"/>
                    <a:pt x="471830" y="62725"/>
                    <a:pt x="502438" y="62725"/>
                  </a:cubicBezTo>
                  <a:cubicBezTo>
                    <a:pt x="557936" y="62725"/>
                    <a:pt x="602933" y="107671"/>
                    <a:pt x="602933" y="163106"/>
                  </a:cubicBezTo>
                  <a:cubicBezTo>
                    <a:pt x="602933" y="176568"/>
                    <a:pt x="600240" y="189383"/>
                    <a:pt x="595427" y="201117"/>
                  </a:cubicBezTo>
                  <a:cubicBezTo>
                    <a:pt x="597916" y="200939"/>
                    <a:pt x="600392" y="200736"/>
                    <a:pt x="602933" y="200736"/>
                  </a:cubicBezTo>
                  <a:cubicBezTo>
                    <a:pt x="658431" y="200736"/>
                    <a:pt x="703428" y="245682"/>
                    <a:pt x="703428" y="301117"/>
                  </a:cubicBezTo>
                  <a:cubicBezTo>
                    <a:pt x="703428" y="356540"/>
                    <a:pt x="658431" y="401485"/>
                    <a:pt x="602933" y="401485"/>
                  </a:cubicBezTo>
                  <a:close/>
                </a:path>
              </a:pathLst>
            </a:custGeom>
            <a:noFill/>
            <a:ln w="46050" cap="sq">
              <a:solidFill>
                <a:srgbClr val="002856"/>
              </a:solidFill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998842"/>
            <a:ext cx="1028700" cy="431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700"/>
              </a:lnSpc>
            </a:pPr>
            <a:r>
              <a:rPr lang="en-US" sz="1000">
                <a:solidFill>
                  <a:srgbClr val="6F7878"/>
                </a:solidFill>
                <a:latin typeface="Arial" panose="020B0604020202020204" pitchFamily="34" charset="0"/>
              </a:rPr>
              <a:t>Source: Gartner</a:t>
            </a:r>
            <a:br>
              <a:rPr lang="en-US" sz="1000">
                <a:solidFill>
                  <a:srgbClr val="6F7878"/>
                </a:solidFill>
                <a:latin typeface="Arial" panose="020B0604020202020204" pitchFamily="34" charset="0"/>
              </a:rPr>
            </a:br>
            <a:r>
              <a:rPr lang="en-US" sz="1000">
                <a:solidFill>
                  <a:srgbClr val="6F7878"/>
                </a:solidFill>
                <a:latin typeface="Arial" panose="020B0604020202020204" pitchFamily="34" charset="0"/>
              </a:rPr>
              <a:t>796448_C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97635"/>
            <a:ext cx="4178300" cy="2794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Network Infrastructure Platform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8188450" y="1620062"/>
            <a:ext cx="178067" cy="0"/>
          </a:xfrm>
          <a:prstGeom prst="line">
            <a:avLst/>
          </a:prstGeom>
          <a:noFill/>
          <a:ln w="12700" cap="sq">
            <a:solidFill>
              <a:srgbClr val="6F7878"/>
            </a:solidFill>
          </a:ln>
        </p:spPr>
      </p:cxnSp>
      <p:sp>
        <p:nvSpPr>
          <p:cNvPr id="5" name="Freeform 4"/>
          <p:cNvSpPr/>
          <p:nvPr/>
        </p:nvSpPr>
        <p:spPr>
          <a:xfrm>
            <a:off x="8141022" y="1570468"/>
            <a:ext cx="53340" cy="99187"/>
          </a:xfrm>
          <a:custGeom>
            <a:avLst/>
            <a:gdLst/>
            <a:ahLst/>
            <a:cxnLst/>
            <a:rect l="l" t="t" r="r" b="b"/>
            <a:pathLst>
              <a:path w="53340" h="99187">
                <a:moveTo>
                  <a:pt x="0" y="49594"/>
                </a:moveTo>
                <a:lnTo>
                  <a:pt x="53341" y="0"/>
                </a:lnTo>
                <a:lnTo>
                  <a:pt x="53341" y="99187"/>
                </a:lnTo>
                <a:close/>
              </a:path>
            </a:pathLst>
          </a:custGeom>
          <a:solidFill>
            <a:srgbClr val="6F7878"/>
          </a:solidFill>
        </p:spPr>
      </p:sp>
      <p:sp>
        <p:nvSpPr>
          <p:cNvPr id="6" name="Freeform 5"/>
          <p:cNvSpPr/>
          <p:nvPr/>
        </p:nvSpPr>
        <p:spPr>
          <a:xfrm>
            <a:off x="5958015" y="6176429"/>
            <a:ext cx="429082" cy="301746"/>
          </a:xfrm>
          <a:custGeom>
            <a:avLst/>
            <a:gdLst/>
            <a:ahLst/>
            <a:cxnLst/>
            <a:rect l="l" t="t" r="r" b="b"/>
            <a:pathLst>
              <a:path w="429082" h="301746">
                <a:moveTo>
                  <a:pt x="214541" y="198838"/>
                </a:moveTo>
                <a:cubicBezTo>
                  <a:pt x="236664" y="198838"/>
                  <a:pt x="254660" y="180842"/>
                  <a:pt x="254660" y="158718"/>
                </a:cubicBezTo>
                <a:cubicBezTo>
                  <a:pt x="254660" y="136608"/>
                  <a:pt x="236664" y="118599"/>
                  <a:pt x="214541" y="118599"/>
                </a:cubicBezTo>
                <a:cubicBezTo>
                  <a:pt x="192417" y="118599"/>
                  <a:pt x="174422" y="136608"/>
                  <a:pt x="174422" y="158718"/>
                </a:cubicBezTo>
                <a:cubicBezTo>
                  <a:pt x="174422" y="180842"/>
                  <a:pt x="192417" y="198838"/>
                  <a:pt x="214541" y="198838"/>
                </a:cubicBezTo>
                <a:close/>
                <a:moveTo>
                  <a:pt x="92443" y="104642"/>
                </a:moveTo>
                <a:cubicBezTo>
                  <a:pt x="114566" y="104642"/>
                  <a:pt x="132562" y="86646"/>
                  <a:pt x="132562" y="64535"/>
                </a:cubicBezTo>
                <a:cubicBezTo>
                  <a:pt x="132562" y="42412"/>
                  <a:pt x="114566" y="24416"/>
                  <a:pt x="92443" y="24416"/>
                </a:cubicBezTo>
                <a:cubicBezTo>
                  <a:pt x="70320" y="24416"/>
                  <a:pt x="52324" y="42412"/>
                  <a:pt x="52324" y="64535"/>
                </a:cubicBezTo>
                <a:cubicBezTo>
                  <a:pt x="52324" y="86646"/>
                  <a:pt x="70320" y="104642"/>
                  <a:pt x="92443" y="104642"/>
                </a:cubicBezTo>
                <a:close/>
                <a:moveTo>
                  <a:pt x="336639" y="104642"/>
                </a:moveTo>
                <a:cubicBezTo>
                  <a:pt x="358762" y="104642"/>
                  <a:pt x="376758" y="86646"/>
                  <a:pt x="376758" y="64535"/>
                </a:cubicBezTo>
                <a:cubicBezTo>
                  <a:pt x="376758" y="42412"/>
                  <a:pt x="358762" y="24416"/>
                  <a:pt x="336639" y="24416"/>
                </a:cubicBezTo>
                <a:cubicBezTo>
                  <a:pt x="314515" y="24416"/>
                  <a:pt x="296519" y="42412"/>
                  <a:pt x="296519" y="64535"/>
                </a:cubicBezTo>
                <a:cubicBezTo>
                  <a:pt x="296519" y="86646"/>
                  <a:pt x="314515" y="104642"/>
                  <a:pt x="336639" y="104642"/>
                </a:cubicBezTo>
                <a:close/>
                <a:moveTo>
                  <a:pt x="125577" y="301746"/>
                </a:moveTo>
                <a:lnTo>
                  <a:pt x="125577" y="212795"/>
                </a:lnTo>
                <a:lnTo>
                  <a:pt x="179425" y="212795"/>
                </a:lnTo>
                <a:cubicBezTo>
                  <a:pt x="161734" y="201263"/>
                  <a:pt x="149999" y="181350"/>
                  <a:pt x="149999" y="158718"/>
                </a:cubicBezTo>
                <a:cubicBezTo>
                  <a:pt x="149999" y="153295"/>
                  <a:pt x="150749" y="148063"/>
                  <a:pt x="152019" y="143021"/>
                </a:cubicBezTo>
                <a:lnTo>
                  <a:pt x="24422" y="143021"/>
                </a:lnTo>
                <a:lnTo>
                  <a:pt x="24422" y="245929"/>
                </a:lnTo>
                <a:lnTo>
                  <a:pt x="0" y="245929"/>
                </a:lnTo>
                <a:lnTo>
                  <a:pt x="0" y="118599"/>
                </a:lnTo>
                <a:lnTo>
                  <a:pt x="57328" y="118599"/>
                </a:lnTo>
                <a:cubicBezTo>
                  <a:pt x="39636" y="107080"/>
                  <a:pt x="27901" y="87167"/>
                  <a:pt x="27901" y="64535"/>
                </a:cubicBezTo>
                <a:cubicBezTo>
                  <a:pt x="27901" y="29241"/>
                  <a:pt x="56366" y="488"/>
                  <a:pt x="91534" y="0"/>
                </a:cubicBezTo>
                <a:lnTo>
                  <a:pt x="93352" y="0"/>
                </a:lnTo>
                <a:cubicBezTo>
                  <a:pt x="128520" y="488"/>
                  <a:pt x="156984" y="29241"/>
                  <a:pt x="156984" y="64535"/>
                </a:cubicBezTo>
                <a:cubicBezTo>
                  <a:pt x="156984" y="87167"/>
                  <a:pt x="145250" y="107080"/>
                  <a:pt x="127559" y="118599"/>
                </a:cubicBezTo>
                <a:lnTo>
                  <a:pt x="164084" y="118599"/>
                </a:lnTo>
                <a:cubicBezTo>
                  <a:pt x="175907" y="103753"/>
                  <a:pt x="194106" y="94177"/>
                  <a:pt x="214541" y="94177"/>
                </a:cubicBezTo>
                <a:cubicBezTo>
                  <a:pt x="234975" y="94177"/>
                  <a:pt x="253174" y="103753"/>
                  <a:pt x="264998" y="118599"/>
                </a:cubicBezTo>
                <a:lnTo>
                  <a:pt x="301523" y="118599"/>
                </a:lnTo>
                <a:cubicBezTo>
                  <a:pt x="283832" y="107080"/>
                  <a:pt x="272097" y="87167"/>
                  <a:pt x="272097" y="64535"/>
                </a:cubicBezTo>
                <a:cubicBezTo>
                  <a:pt x="272097" y="29241"/>
                  <a:pt x="300562" y="488"/>
                  <a:pt x="335730" y="0"/>
                </a:cubicBezTo>
                <a:lnTo>
                  <a:pt x="337548" y="0"/>
                </a:lnTo>
                <a:cubicBezTo>
                  <a:pt x="372716" y="488"/>
                  <a:pt x="401180" y="29241"/>
                  <a:pt x="401180" y="64535"/>
                </a:cubicBezTo>
                <a:cubicBezTo>
                  <a:pt x="401180" y="87167"/>
                  <a:pt x="389445" y="107080"/>
                  <a:pt x="371754" y="118599"/>
                </a:cubicBezTo>
                <a:lnTo>
                  <a:pt x="429082" y="118599"/>
                </a:lnTo>
                <a:lnTo>
                  <a:pt x="429082" y="245929"/>
                </a:lnTo>
                <a:lnTo>
                  <a:pt x="404660" y="245929"/>
                </a:lnTo>
                <a:lnTo>
                  <a:pt x="404660" y="143021"/>
                </a:lnTo>
                <a:lnTo>
                  <a:pt x="277063" y="143021"/>
                </a:lnTo>
                <a:cubicBezTo>
                  <a:pt x="278333" y="148063"/>
                  <a:pt x="279082" y="153295"/>
                  <a:pt x="279082" y="158718"/>
                </a:cubicBezTo>
                <a:cubicBezTo>
                  <a:pt x="279082" y="181350"/>
                  <a:pt x="267347" y="201263"/>
                  <a:pt x="249656" y="212795"/>
                </a:cubicBezTo>
                <a:lnTo>
                  <a:pt x="303504" y="212795"/>
                </a:lnTo>
                <a:lnTo>
                  <a:pt x="303504" y="301746"/>
                </a:lnTo>
                <a:lnTo>
                  <a:pt x="279082" y="301746"/>
                </a:lnTo>
                <a:lnTo>
                  <a:pt x="279082" y="237217"/>
                </a:lnTo>
                <a:lnTo>
                  <a:pt x="149999" y="237217"/>
                </a:lnTo>
                <a:lnTo>
                  <a:pt x="149999" y="301746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7" name="Freeform 6"/>
          <p:cNvSpPr/>
          <p:nvPr/>
        </p:nvSpPr>
        <p:spPr>
          <a:xfrm>
            <a:off x="3453295" y="6176429"/>
            <a:ext cx="390716" cy="334887"/>
          </a:xfrm>
          <a:custGeom>
            <a:avLst/>
            <a:gdLst/>
            <a:ahLst/>
            <a:cxnLst/>
            <a:rect l="l" t="t" r="r" b="b"/>
            <a:pathLst>
              <a:path w="390716" h="334887">
                <a:moveTo>
                  <a:pt x="125590" y="279070"/>
                </a:moveTo>
                <a:lnTo>
                  <a:pt x="125590" y="265125"/>
                </a:lnTo>
                <a:lnTo>
                  <a:pt x="125590" y="251168"/>
                </a:lnTo>
                <a:lnTo>
                  <a:pt x="265125" y="251168"/>
                </a:lnTo>
                <a:lnTo>
                  <a:pt x="265125" y="265125"/>
                </a:lnTo>
                <a:lnTo>
                  <a:pt x="265125" y="279070"/>
                </a:lnTo>
                <a:close/>
                <a:moveTo>
                  <a:pt x="55816" y="216281"/>
                </a:moveTo>
                <a:lnTo>
                  <a:pt x="55816" y="160465"/>
                </a:lnTo>
                <a:lnTo>
                  <a:pt x="27902" y="160465"/>
                </a:lnTo>
                <a:lnTo>
                  <a:pt x="27902" y="216281"/>
                </a:lnTo>
                <a:close/>
                <a:moveTo>
                  <a:pt x="118606" y="216281"/>
                </a:moveTo>
                <a:lnTo>
                  <a:pt x="118606" y="160465"/>
                </a:lnTo>
                <a:lnTo>
                  <a:pt x="174422" y="160465"/>
                </a:lnTo>
                <a:lnTo>
                  <a:pt x="174422" y="216281"/>
                </a:lnTo>
                <a:close/>
                <a:moveTo>
                  <a:pt x="216294" y="216281"/>
                </a:moveTo>
                <a:lnTo>
                  <a:pt x="216294" y="160465"/>
                </a:lnTo>
                <a:lnTo>
                  <a:pt x="272110" y="160465"/>
                </a:lnTo>
                <a:lnTo>
                  <a:pt x="272110" y="216281"/>
                </a:lnTo>
                <a:close/>
                <a:moveTo>
                  <a:pt x="362801" y="216281"/>
                </a:moveTo>
                <a:lnTo>
                  <a:pt x="362801" y="160465"/>
                </a:lnTo>
                <a:lnTo>
                  <a:pt x="334887" y="160465"/>
                </a:lnTo>
                <a:lnTo>
                  <a:pt x="334887" y="216281"/>
                </a:lnTo>
                <a:close/>
                <a:moveTo>
                  <a:pt x="306984" y="306985"/>
                </a:moveTo>
                <a:lnTo>
                  <a:pt x="306984" y="244183"/>
                </a:lnTo>
                <a:lnTo>
                  <a:pt x="306984" y="132550"/>
                </a:lnTo>
                <a:lnTo>
                  <a:pt x="306984" y="111621"/>
                </a:lnTo>
                <a:lnTo>
                  <a:pt x="83719" y="111621"/>
                </a:lnTo>
                <a:lnTo>
                  <a:pt x="83719" y="132550"/>
                </a:lnTo>
                <a:lnTo>
                  <a:pt x="83719" y="244183"/>
                </a:lnTo>
                <a:lnTo>
                  <a:pt x="83719" y="306985"/>
                </a:lnTo>
                <a:close/>
                <a:moveTo>
                  <a:pt x="234772" y="83718"/>
                </a:moveTo>
                <a:cubicBezTo>
                  <a:pt x="229007" y="67475"/>
                  <a:pt x="213538" y="55804"/>
                  <a:pt x="195352" y="55804"/>
                </a:cubicBezTo>
                <a:cubicBezTo>
                  <a:pt x="177178" y="55804"/>
                  <a:pt x="161696" y="67475"/>
                  <a:pt x="155931" y="83718"/>
                </a:cubicBezTo>
                <a:close/>
                <a:moveTo>
                  <a:pt x="55817" y="334887"/>
                </a:moveTo>
                <a:lnTo>
                  <a:pt x="55817" y="244183"/>
                </a:lnTo>
                <a:lnTo>
                  <a:pt x="0" y="244183"/>
                </a:lnTo>
                <a:lnTo>
                  <a:pt x="0" y="132550"/>
                </a:lnTo>
                <a:lnTo>
                  <a:pt x="55817" y="132550"/>
                </a:lnTo>
                <a:lnTo>
                  <a:pt x="55817" y="83718"/>
                </a:lnTo>
                <a:lnTo>
                  <a:pt x="127000" y="83718"/>
                </a:lnTo>
                <a:cubicBezTo>
                  <a:pt x="132563" y="56413"/>
                  <a:pt x="154102" y="34874"/>
                  <a:pt x="181407" y="29312"/>
                </a:cubicBezTo>
                <a:lnTo>
                  <a:pt x="181407" y="0"/>
                </a:lnTo>
                <a:lnTo>
                  <a:pt x="209309" y="0"/>
                </a:lnTo>
                <a:lnTo>
                  <a:pt x="209309" y="29312"/>
                </a:lnTo>
                <a:cubicBezTo>
                  <a:pt x="236601" y="34874"/>
                  <a:pt x="258153" y="56413"/>
                  <a:pt x="263728" y="83718"/>
                </a:cubicBezTo>
                <a:lnTo>
                  <a:pt x="334899" y="83718"/>
                </a:lnTo>
                <a:lnTo>
                  <a:pt x="334899" y="132550"/>
                </a:lnTo>
                <a:lnTo>
                  <a:pt x="390716" y="132550"/>
                </a:lnTo>
                <a:lnTo>
                  <a:pt x="390716" y="244183"/>
                </a:lnTo>
                <a:lnTo>
                  <a:pt x="334899" y="244183"/>
                </a:lnTo>
                <a:lnTo>
                  <a:pt x="334899" y="334887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8" name="Freeform 7"/>
          <p:cNvSpPr/>
          <p:nvPr/>
        </p:nvSpPr>
        <p:spPr>
          <a:xfrm>
            <a:off x="8381813" y="6176425"/>
            <a:ext cx="355270" cy="247294"/>
          </a:xfrm>
          <a:custGeom>
            <a:avLst/>
            <a:gdLst/>
            <a:ahLst/>
            <a:cxnLst/>
            <a:rect l="l" t="t" r="r" b="b"/>
            <a:pathLst>
              <a:path w="355270" h="247294">
                <a:moveTo>
                  <a:pt x="36005" y="0"/>
                </a:moveTo>
                <a:lnTo>
                  <a:pt x="344" y="135065"/>
                </a:lnTo>
                <a:lnTo>
                  <a:pt x="114300" y="165151"/>
                </a:lnTo>
                <a:lnTo>
                  <a:pt x="114300" y="221907"/>
                </a:lnTo>
                <a:lnTo>
                  <a:pt x="0" y="221907"/>
                </a:lnTo>
                <a:lnTo>
                  <a:pt x="0" y="247295"/>
                </a:lnTo>
                <a:lnTo>
                  <a:pt x="139713" y="247295"/>
                </a:lnTo>
                <a:lnTo>
                  <a:pt x="139713" y="171857"/>
                </a:lnTo>
                <a:lnTo>
                  <a:pt x="239789" y="198273"/>
                </a:lnTo>
                <a:lnTo>
                  <a:pt x="264021" y="178397"/>
                </a:lnTo>
                <a:lnTo>
                  <a:pt x="301549" y="188303"/>
                </a:lnTo>
                <a:lnTo>
                  <a:pt x="315240" y="136360"/>
                </a:lnTo>
                <a:lnTo>
                  <a:pt x="348780" y="108827"/>
                </a:lnTo>
                <a:lnTo>
                  <a:pt x="355270" y="84277"/>
                </a:lnTo>
                <a:close/>
                <a:moveTo>
                  <a:pt x="31382" y="116993"/>
                </a:moveTo>
                <a:lnTo>
                  <a:pt x="54077" y="31039"/>
                </a:lnTo>
                <a:lnTo>
                  <a:pt x="318491" y="100838"/>
                </a:lnTo>
                <a:lnTo>
                  <a:pt x="233718" y="170396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9" name="Freeform 8"/>
          <p:cNvSpPr/>
          <p:nvPr/>
        </p:nvSpPr>
        <p:spPr>
          <a:xfrm>
            <a:off x="4729106" y="6201825"/>
            <a:ext cx="363004" cy="274934"/>
          </a:xfrm>
          <a:custGeom>
            <a:avLst/>
            <a:gdLst/>
            <a:ahLst/>
            <a:cxnLst/>
            <a:rect l="l" t="t" r="r" b="b"/>
            <a:pathLst>
              <a:path w="363004" h="274934">
                <a:moveTo>
                  <a:pt x="90690" y="247028"/>
                </a:moveTo>
                <a:lnTo>
                  <a:pt x="90690" y="167069"/>
                </a:lnTo>
                <a:cubicBezTo>
                  <a:pt x="84086" y="169152"/>
                  <a:pt x="77050" y="170282"/>
                  <a:pt x="69760" y="170282"/>
                </a:cubicBezTo>
                <a:cubicBezTo>
                  <a:pt x="62471" y="170282"/>
                  <a:pt x="55435" y="169152"/>
                  <a:pt x="48831" y="167069"/>
                </a:cubicBezTo>
                <a:lnTo>
                  <a:pt x="48831" y="247028"/>
                </a:lnTo>
                <a:close/>
                <a:moveTo>
                  <a:pt x="216281" y="121450"/>
                </a:moveTo>
                <a:lnTo>
                  <a:pt x="216281" y="72606"/>
                </a:lnTo>
                <a:lnTo>
                  <a:pt x="133667" y="72606"/>
                </a:lnTo>
                <a:cubicBezTo>
                  <a:pt x="137426" y="81166"/>
                  <a:pt x="139534" y="90589"/>
                  <a:pt x="139534" y="100521"/>
                </a:cubicBezTo>
                <a:cubicBezTo>
                  <a:pt x="139534" y="107811"/>
                  <a:pt x="138404" y="114834"/>
                  <a:pt x="136321" y="121450"/>
                </a:cubicBezTo>
                <a:close/>
                <a:moveTo>
                  <a:pt x="69760" y="142380"/>
                </a:moveTo>
                <a:cubicBezTo>
                  <a:pt x="92849" y="142380"/>
                  <a:pt x="111620" y="123597"/>
                  <a:pt x="111620" y="100521"/>
                </a:cubicBezTo>
                <a:cubicBezTo>
                  <a:pt x="111620" y="77432"/>
                  <a:pt x="92849" y="58649"/>
                  <a:pt x="69760" y="58649"/>
                </a:cubicBezTo>
                <a:cubicBezTo>
                  <a:pt x="46672" y="58649"/>
                  <a:pt x="27901" y="77432"/>
                  <a:pt x="27901" y="100521"/>
                </a:cubicBezTo>
                <a:cubicBezTo>
                  <a:pt x="27901" y="123597"/>
                  <a:pt x="46672" y="142380"/>
                  <a:pt x="69760" y="142380"/>
                </a:cubicBezTo>
                <a:close/>
                <a:moveTo>
                  <a:pt x="20929" y="274934"/>
                </a:moveTo>
                <a:lnTo>
                  <a:pt x="20929" y="150254"/>
                </a:lnTo>
                <a:cubicBezTo>
                  <a:pt x="8026" y="137580"/>
                  <a:pt x="0" y="119977"/>
                  <a:pt x="0" y="100521"/>
                </a:cubicBezTo>
                <a:cubicBezTo>
                  <a:pt x="0" y="62040"/>
                  <a:pt x="31292" y="30747"/>
                  <a:pt x="69760" y="30747"/>
                </a:cubicBezTo>
                <a:cubicBezTo>
                  <a:pt x="85470" y="30747"/>
                  <a:pt x="99948" y="36030"/>
                  <a:pt x="111620" y="44831"/>
                </a:cubicBezTo>
                <a:lnTo>
                  <a:pt x="111620" y="44704"/>
                </a:lnTo>
                <a:lnTo>
                  <a:pt x="225577" y="44704"/>
                </a:lnTo>
                <a:lnTo>
                  <a:pt x="285191" y="0"/>
                </a:lnTo>
                <a:lnTo>
                  <a:pt x="363004" y="46685"/>
                </a:lnTo>
                <a:lnTo>
                  <a:pt x="348640" y="70612"/>
                </a:lnTo>
                <a:lnTo>
                  <a:pt x="286918" y="33579"/>
                </a:lnTo>
                <a:lnTo>
                  <a:pt x="244195" y="65634"/>
                </a:lnTo>
                <a:lnTo>
                  <a:pt x="244195" y="115113"/>
                </a:lnTo>
                <a:lnTo>
                  <a:pt x="287591" y="153086"/>
                </a:lnTo>
                <a:lnTo>
                  <a:pt x="348640" y="116459"/>
                </a:lnTo>
                <a:lnTo>
                  <a:pt x="363004" y="140386"/>
                </a:lnTo>
                <a:lnTo>
                  <a:pt x="284505" y="187478"/>
                </a:lnTo>
                <a:lnTo>
                  <a:pt x="240944" y="149352"/>
                </a:lnTo>
                <a:lnTo>
                  <a:pt x="119507" y="149352"/>
                </a:lnTo>
                <a:cubicBezTo>
                  <a:pt x="119202" y="149657"/>
                  <a:pt x="118910" y="149949"/>
                  <a:pt x="118605" y="150254"/>
                </a:cubicBezTo>
                <a:lnTo>
                  <a:pt x="118605" y="274934"/>
                </a:lnTo>
                <a:close/>
              </a:path>
            </a:pathLst>
          </a:custGeom>
          <a:solidFill>
            <a:srgbClr val="002856"/>
          </a:solidFill>
        </p:spPr>
      </p:sp>
      <p:grpSp>
        <p:nvGrpSpPr>
          <p:cNvPr id="10" name="Group 9"/>
          <p:cNvGrpSpPr/>
          <p:nvPr/>
        </p:nvGrpSpPr>
        <p:grpSpPr>
          <a:xfrm>
            <a:off x="2190788" y="3159176"/>
            <a:ext cx="6724612" cy="3344392"/>
            <a:chOff x="2190788" y="3159176"/>
            <a:chExt cx="6724612" cy="3344392"/>
          </a:xfrm>
        </p:grpSpPr>
        <p:sp>
          <p:nvSpPr>
            <p:cNvPr id="82" name="Freeform 10"/>
            <p:cNvSpPr/>
            <p:nvPr/>
          </p:nvSpPr>
          <p:spPr>
            <a:xfrm>
              <a:off x="7282111" y="6201823"/>
              <a:ext cx="304787" cy="283032"/>
            </a:xfrm>
            <a:custGeom>
              <a:avLst/>
              <a:gdLst/>
              <a:ahLst/>
              <a:cxnLst/>
              <a:rect l="l" t="t" r="r" b="b"/>
              <a:pathLst>
                <a:path w="304787" h="283032">
                  <a:moveTo>
                    <a:pt x="43536" y="0"/>
                  </a:moveTo>
                  <a:lnTo>
                    <a:pt x="43536" y="43535"/>
                  </a:lnTo>
                  <a:lnTo>
                    <a:pt x="0" y="43535"/>
                  </a:lnTo>
                  <a:lnTo>
                    <a:pt x="0" y="190487"/>
                  </a:lnTo>
                  <a:lnTo>
                    <a:pt x="43536" y="190487"/>
                  </a:lnTo>
                  <a:lnTo>
                    <a:pt x="43536" y="283032"/>
                  </a:lnTo>
                  <a:lnTo>
                    <a:pt x="261252" y="283032"/>
                  </a:lnTo>
                  <a:lnTo>
                    <a:pt x="261252" y="190487"/>
                  </a:lnTo>
                  <a:lnTo>
                    <a:pt x="304787" y="190487"/>
                  </a:lnTo>
                  <a:lnTo>
                    <a:pt x="304787" y="43535"/>
                  </a:lnTo>
                  <a:lnTo>
                    <a:pt x="261252" y="43535"/>
                  </a:lnTo>
                  <a:lnTo>
                    <a:pt x="261252" y="0"/>
                  </a:lnTo>
                  <a:close/>
                  <a:moveTo>
                    <a:pt x="65316" y="21768"/>
                  </a:moveTo>
                  <a:lnTo>
                    <a:pt x="239484" y="21768"/>
                  </a:lnTo>
                  <a:lnTo>
                    <a:pt x="239484" y="43535"/>
                  </a:lnTo>
                  <a:lnTo>
                    <a:pt x="65316" y="43535"/>
                  </a:lnTo>
                  <a:close/>
                  <a:moveTo>
                    <a:pt x="21768" y="65316"/>
                  </a:moveTo>
                  <a:lnTo>
                    <a:pt x="43536" y="65316"/>
                  </a:lnTo>
                  <a:lnTo>
                    <a:pt x="261252" y="65316"/>
                  </a:lnTo>
                  <a:lnTo>
                    <a:pt x="283032" y="65316"/>
                  </a:lnTo>
                  <a:lnTo>
                    <a:pt x="283032" y="168732"/>
                  </a:lnTo>
                  <a:lnTo>
                    <a:pt x="261252" y="168732"/>
                  </a:lnTo>
                  <a:lnTo>
                    <a:pt x="261252" y="116332"/>
                  </a:lnTo>
                  <a:lnTo>
                    <a:pt x="43536" y="116332"/>
                  </a:lnTo>
                  <a:lnTo>
                    <a:pt x="43536" y="168732"/>
                  </a:lnTo>
                  <a:lnTo>
                    <a:pt x="21768" y="168732"/>
                  </a:lnTo>
                  <a:close/>
                  <a:moveTo>
                    <a:pt x="65316" y="190487"/>
                  </a:moveTo>
                  <a:lnTo>
                    <a:pt x="65316" y="168732"/>
                  </a:lnTo>
                  <a:lnTo>
                    <a:pt x="65316" y="138112"/>
                  </a:lnTo>
                  <a:lnTo>
                    <a:pt x="239484" y="138112"/>
                  </a:lnTo>
                  <a:lnTo>
                    <a:pt x="239484" y="168732"/>
                  </a:lnTo>
                  <a:lnTo>
                    <a:pt x="239484" y="190487"/>
                  </a:lnTo>
                  <a:lnTo>
                    <a:pt x="239484" y="261251"/>
                  </a:lnTo>
                  <a:lnTo>
                    <a:pt x="65316" y="261251"/>
                  </a:lnTo>
                  <a:close/>
                  <a:moveTo>
                    <a:pt x="92519" y="157835"/>
                  </a:moveTo>
                  <a:lnTo>
                    <a:pt x="92519" y="168732"/>
                  </a:lnTo>
                  <a:lnTo>
                    <a:pt x="92519" y="179616"/>
                  </a:lnTo>
                  <a:lnTo>
                    <a:pt x="195936" y="179616"/>
                  </a:lnTo>
                  <a:lnTo>
                    <a:pt x="195936" y="168732"/>
                  </a:lnTo>
                  <a:lnTo>
                    <a:pt x="195936" y="157835"/>
                  </a:lnTo>
                  <a:close/>
                  <a:moveTo>
                    <a:pt x="92519" y="223164"/>
                  </a:moveTo>
                  <a:lnTo>
                    <a:pt x="212255" y="223164"/>
                  </a:lnTo>
                  <a:lnTo>
                    <a:pt x="212255" y="201384"/>
                  </a:lnTo>
                  <a:lnTo>
                    <a:pt x="92519" y="201384"/>
                  </a:lnTo>
                  <a:close/>
                </a:path>
              </a:pathLst>
            </a:custGeom>
            <a:solidFill>
              <a:srgbClr val="002856"/>
            </a:solidFill>
          </p:spPr>
        </p:sp>
        <p:sp>
          <p:nvSpPr>
            <p:cNvPr id="83" name="Freeform 11"/>
            <p:cNvSpPr/>
            <p:nvPr/>
          </p:nvSpPr>
          <p:spPr>
            <a:xfrm>
              <a:off x="2232101" y="6168606"/>
              <a:ext cx="309207" cy="334962"/>
            </a:xfrm>
            <a:custGeom>
              <a:avLst/>
              <a:gdLst/>
              <a:ahLst/>
              <a:cxnLst/>
              <a:rect l="l" t="t" r="r" b="b"/>
              <a:pathLst>
                <a:path w="309207" h="334962">
                  <a:moveTo>
                    <a:pt x="0" y="334962"/>
                  </a:moveTo>
                  <a:lnTo>
                    <a:pt x="309207" y="334962"/>
                  </a:lnTo>
                  <a:lnTo>
                    <a:pt x="309207" y="0"/>
                  </a:lnTo>
                  <a:lnTo>
                    <a:pt x="0" y="0"/>
                  </a:lnTo>
                  <a:close/>
                  <a:moveTo>
                    <a:pt x="25769" y="25781"/>
                  </a:moveTo>
                  <a:lnTo>
                    <a:pt x="283439" y="25781"/>
                  </a:lnTo>
                  <a:lnTo>
                    <a:pt x="283439" y="103086"/>
                  </a:lnTo>
                  <a:lnTo>
                    <a:pt x="25769" y="103086"/>
                  </a:lnTo>
                  <a:close/>
                  <a:moveTo>
                    <a:pt x="25769" y="128841"/>
                  </a:moveTo>
                  <a:lnTo>
                    <a:pt x="283439" y="128841"/>
                  </a:lnTo>
                  <a:lnTo>
                    <a:pt x="283439" y="206146"/>
                  </a:lnTo>
                  <a:lnTo>
                    <a:pt x="25769" y="206146"/>
                  </a:lnTo>
                  <a:close/>
                  <a:moveTo>
                    <a:pt x="25769" y="231902"/>
                  </a:moveTo>
                  <a:lnTo>
                    <a:pt x="283439" y="231902"/>
                  </a:lnTo>
                  <a:lnTo>
                    <a:pt x="283439" y="309207"/>
                  </a:lnTo>
                  <a:lnTo>
                    <a:pt x="25769" y="309207"/>
                  </a:lnTo>
                  <a:close/>
                  <a:moveTo>
                    <a:pt x="231902" y="77305"/>
                  </a:moveTo>
                  <a:lnTo>
                    <a:pt x="257671" y="77305"/>
                  </a:lnTo>
                  <a:lnTo>
                    <a:pt x="257671" y="51536"/>
                  </a:lnTo>
                  <a:lnTo>
                    <a:pt x="231902" y="51536"/>
                  </a:lnTo>
                  <a:close/>
                  <a:moveTo>
                    <a:pt x="51537" y="77305"/>
                  </a:moveTo>
                  <a:lnTo>
                    <a:pt x="181204" y="77305"/>
                  </a:lnTo>
                  <a:lnTo>
                    <a:pt x="181204" y="51536"/>
                  </a:lnTo>
                  <a:lnTo>
                    <a:pt x="51537" y="51536"/>
                  </a:lnTo>
                  <a:close/>
                  <a:moveTo>
                    <a:pt x="231902" y="180365"/>
                  </a:moveTo>
                  <a:lnTo>
                    <a:pt x="257671" y="180365"/>
                  </a:lnTo>
                  <a:lnTo>
                    <a:pt x="257671" y="154597"/>
                  </a:lnTo>
                  <a:lnTo>
                    <a:pt x="231902" y="154597"/>
                  </a:lnTo>
                  <a:close/>
                  <a:moveTo>
                    <a:pt x="51537" y="180365"/>
                  </a:moveTo>
                  <a:lnTo>
                    <a:pt x="181204" y="180365"/>
                  </a:lnTo>
                  <a:lnTo>
                    <a:pt x="181204" y="154597"/>
                  </a:lnTo>
                  <a:lnTo>
                    <a:pt x="51537" y="154597"/>
                  </a:lnTo>
                  <a:close/>
                  <a:moveTo>
                    <a:pt x="231902" y="283439"/>
                  </a:moveTo>
                  <a:lnTo>
                    <a:pt x="257671" y="283439"/>
                  </a:lnTo>
                  <a:lnTo>
                    <a:pt x="257671" y="257658"/>
                  </a:lnTo>
                  <a:lnTo>
                    <a:pt x="231902" y="257658"/>
                  </a:lnTo>
                  <a:close/>
                  <a:moveTo>
                    <a:pt x="51537" y="283439"/>
                  </a:moveTo>
                  <a:lnTo>
                    <a:pt x="181204" y="283439"/>
                  </a:lnTo>
                  <a:lnTo>
                    <a:pt x="181204" y="257658"/>
                  </a:lnTo>
                  <a:lnTo>
                    <a:pt x="51537" y="257658"/>
                  </a:lnTo>
                  <a:close/>
                </a:path>
              </a:pathLst>
            </a:custGeom>
            <a:solidFill>
              <a:srgbClr val="002856"/>
            </a:solidFill>
          </p:spPr>
        </p:sp>
        <p:sp>
          <p:nvSpPr>
            <p:cNvPr id="84" name="Freeform 12"/>
            <p:cNvSpPr/>
            <p:nvPr/>
          </p:nvSpPr>
          <p:spPr>
            <a:xfrm>
              <a:off x="2190788" y="3159176"/>
              <a:ext cx="6724612" cy="2815996"/>
            </a:xfrm>
            <a:custGeom>
              <a:avLst/>
              <a:gdLst/>
              <a:ahLst/>
              <a:cxnLst/>
              <a:rect l="l" t="t" r="r" b="b"/>
              <a:pathLst>
                <a:path w="6724612" h="2815996">
                  <a:moveTo>
                    <a:pt x="0" y="2815996"/>
                  </a:moveTo>
                  <a:lnTo>
                    <a:pt x="6724612" y="2815996"/>
                  </a:lnTo>
                  <a:lnTo>
                    <a:pt x="67246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3D3"/>
            </a:solidFill>
          </p:spPr>
        </p:sp>
        <p:sp>
          <p:nvSpPr>
            <p:cNvPr id="85" name="Freeform 13"/>
            <p:cNvSpPr/>
            <p:nvPr/>
          </p:nvSpPr>
          <p:spPr>
            <a:xfrm>
              <a:off x="2238451" y="3377159"/>
              <a:ext cx="6629286" cy="376377"/>
            </a:xfrm>
            <a:custGeom>
              <a:avLst/>
              <a:gdLst/>
              <a:ahLst/>
              <a:cxnLst/>
              <a:rect l="l" t="t" r="r" b="b"/>
              <a:pathLst>
                <a:path w="6629286" h="376377">
                  <a:moveTo>
                    <a:pt x="0" y="376377"/>
                  </a:moveTo>
                  <a:lnTo>
                    <a:pt x="6629286" y="376377"/>
                  </a:lnTo>
                  <a:lnTo>
                    <a:pt x="6629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F"/>
            </a:solidFill>
          </p:spPr>
        </p:sp>
      </p:grpSp>
      <p:sp>
        <p:nvSpPr>
          <p:cNvPr id="11" name="TextBox 10"/>
          <p:cNvSpPr txBox="1"/>
          <p:nvPr/>
        </p:nvSpPr>
        <p:spPr>
          <a:xfrm>
            <a:off x="4770913" y="3474584"/>
            <a:ext cx="16637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Management Console</a:t>
            </a:r>
          </a:p>
        </p:txBody>
      </p:sp>
      <p:sp>
        <p:nvSpPr>
          <p:cNvPr id="12" name="Freeform 11"/>
          <p:cNvSpPr/>
          <p:nvPr/>
        </p:nvSpPr>
        <p:spPr>
          <a:xfrm>
            <a:off x="2238451" y="3377159"/>
            <a:ext cx="6629286" cy="376377"/>
          </a:xfrm>
          <a:custGeom>
            <a:avLst/>
            <a:gdLst/>
            <a:ahLst/>
            <a:cxnLst/>
            <a:rect l="l" t="t" r="r" b="b"/>
            <a:pathLst>
              <a:path w="6629286" h="376377">
                <a:moveTo>
                  <a:pt x="0" y="376377"/>
                </a:moveTo>
                <a:lnTo>
                  <a:pt x="6629286" y="376377"/>
                </a:lnTo>
                <a:lnTo>
                  <a:pt x="6629286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rgbClr val="002856"/>
            </a:solidFill>
          </a:ln>
        </p:spPr>
      </p:sp>
      <p:sp>
        <p:nvSpPr>
          <p:cNvPr id="13" name="Freeform 12"/>
          <p:cNvSpPr/>
          <p:nvPr/>
        </p:nvSpPr>
        <p:spPr>
          <a:xfrm>
            <a:off x="2232101" y="5446738"/>
            <a:ext cx="6641986" cy="347040"/>
          </a:xfrm>
          <a:custGeom>
            <a:avLst/>
            <a:gdLst/>
            <a:ahLst/>
            <a:cxnLst/>
            <a:rect l="l" t="t" r="r" b="b"/>
            <a:pathLst>
              <a:path w="6641986" h="347040">
                <a:moveTo>
                  <a:pt x="0" y="347040"/>
                </a:moveTo>
                <a:lnTo>
                  <a:pt x="6641986" y="347040"/>
                </a:lnTo>
                <a:lnTo>
                  <a:pt x="664198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14" name="TextBox 13"/>
          <p:cNvSpPr txBox="1"/>
          <p:nvPr/>
        </p:nvSpPr>
        <p:spPr>
          <a:xfrm>
            <a:off x="3249906" y="5529508"/>
            <a:ext cx="53848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 b="1">
                <a:solidFill>
                  <a:srgbClr val="FFFEFF"/>
                </a:solidFill>
                <a:latin typeface="Arial" panose="020B0604020202020204" pitchFamily="34" charset="0"/>
              </a:rPr>
              <a:t>Network Infrastructure (switches, routers, access points, etc.)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610569" y="3759881"/>
            <a:ext cx="147701" cy="278719"/>
            <a:chOff x="7610569" y="3759881"/>
            <a:chExt cx="147701" cy="278719"/>
          </a:xfrm>
        </p:grpSpPr>
        <p:cxnSp>
          <p:nvCxnSpPr>
            <p:cNvPr id="86" name="Connector 15"/>
            <p:cNvCxnSpPr/>
            <p:nvPr/>
          </p:nvCxnSpPr>
          <p:spPr>
            <a:xfrm>
              <a:off x="7684419" y="3816632"/>
              <a:ext cx="0" cy="165214"/>
            </a:xfrm>
            <a:prstGeom prst="line">
              <a:avLst/>
            </a:prstGeom>
            <a:noFill/>
            <a:ln w="25400" cap="sq">
              <a:solidFill>
                <a:srgbClr val="6F7878"/>
              </a:solidFill>
            </a:ln>
          </p:spPr>
        </p:cxnSp>
        <p:sp>
          <p:nvSpPr>
            <p:cNvPr id="87" name="Freeform 16"/>
            <p:cNvSpPr/>
            <p:nvPr/>
          </p:nvSpPr>
          <p:spPr>
            <a:xfrm>
              <a:off x="7610569" y="3759881"/>
              <a:ext cx="147701" cy="79426"/>
            </a:xfrm>
            <a:custGeom>
              <a:avLst/>
              <a:gdLst/>
              <a:ahLst/>
              <a:cxnLst/>
              <a:rect l="l" t="t" r="r" b="b"/>
              <a:pathLst>
                <a:path w="147701" h="79426">
                  <a:moveTo>
                    <a:pt x="73850" y="0"/>
                  </a:moveTo>
                  <a:lnTo>
                    <a:pt x="0" y="79425"/>
                  </a:lnTo>
                  <a:lnTo>
                    <a:pt x="147701" y="79425"/>
                  </a:lnTo>
                  <a:close/>
                </a:path>
              </a:pathLst>
            </a:custGeom>
            <a:solidFill>
              <a:srgbClr val="6F7878"/>
            </a:solidFill>
          </p:spPr>
        </p:sp>
        <p:sp>
          <p:nvSpPr>
            <p:cNvPr id="88" name="Freeform 17"/>
            <p:cNvSpPr/>
            <p:nvPr/>
          </p:nvSpPr>
          <p:spPr>
            <a:xfrm>
              <a:off x="7610569" y="3959174"/>
              <a:ext cx="147701" cy="79426"/>
            </a:xfrm>
            <a:custGeom>
              <a:avLst/>
              <a:gdLst/>
              <a:ahLst/>
              <a:cxnLst/>
              <a:rect l="l" t="t" r="r" b="b"/>
              <a:pathLst>
                <a:path w="147701" h="79426">
                  <a:moveTo>
                    <a:pt x="73850" y="79426"/>
                  </a:moveTo>
                  <a:lnTo>
                    <a:pt x="147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7878"/>
            </a:solidFill>
          </p:spPr>
        </p:sp>
      </p:grpSp>
      <p:grpSp>
        <p:nvGrpSpPr>
          <p:cNvPr id="16" name="Group 15"/>
          <p:cNvGrpSpPr/>
          <p:nvPr/>
        </p:nvGrpSpPr>
        <p:grpSpPr>
          <a:xfrm>
            <a:off x="7610569" y="5161621"/>
            <a:ext cx="147701" cy="286679"/>
            <a:chOff x="7610569" y="5161621"/>
            <a:chExt cx="147701" cy="286679"/>
          </a:xfrm>
        </p:grpSpPr>
        <p:cxnSp>
          <p:nvCxnSpPr>
            <p:cNvPr id="89" name="Connector 18"/>
            <p:cNvCxnSpPr/>
            <p:nvPr/>
          </p:nvCxnSpPr>
          <p:spPr>
            <a:xfrm>
              <a:off x="7684419" y="5218373"/>
              <a:ext cx="0" cy="173177"/>
            </a:xfrm>
            <a:prstGeom prst="line">
              <a:avLst/>
            </a:prstGeom>
            <a:noFill/>
            <a:ln w="25400" cap="sq">
              <a:solidFill>
                <a:srgbClr val="6F7878"/>
              </a:solidFill>
            </a:ln>
          </p:spPr>
        </p:cxnSp>
        <p:sp>
          <p:nvSpPr>
            <p:cNvPr id="90" name="Freeform 19"/>
            <p:cNvSpPr/>
            <p:nvPr/>
          </p:nvSpPr>
          <p:spPr>
            <a:xfrm>
              <a:off x="7610569" y="5161621"/>
              <a:ext cx="147701" cy="79425"/>
            </a:xfrm>
            <a:custGeom>
              <a:avLst/>
              <a:gdLst/>
              <a:ahLst/>
              <a:cxnLst/>
              <a:rect l="l" t="t" r="r" b="b"/>
              <a:pathLst>
                <a:path w="147701" h="79425">
                  <a:moveTo>
                    <a:pt x="73850" y="0"/>
                  </a:moveTo>
                  <a:lnTo>
                    <a:pt x="0" y="79425"/>
                  </a:lnTo>
                  <a:lnTo>
                    <a:pt x="147701" y="79425"/>
                  </a:lnTo>
                  <a:close/>
                </a:path>
              </a:pathLst>
            </a:custGeom>
            <a:solidFill>
              <a:srgbClr val="6F7878"/>
            </a:solidFill>
          </p:spPr>
        </p:sp>
        <p:sp>
          <p:nvSpPr>
            <p:cNvPr id="91" name="Freeform 20"/>
            <p:cNvSpPr/>
            <p:nvPr/>
          </p:nvSpPr>
          <p:spPr>
            <a:xfrm>
              <a:off x="7610569" y="5368874"/>
              <a:ext cx="147701" cy="79426"/>
            </a:xfrm>
            <a:custGeom>
              <a:avLst/>
              <a:gdLst/>
              <a:ahLst/>
              <a:cxnLst/>
              <a:rect l="l" t="t" r="r" b="b"/>
              <a:pathLst>
                <a:path w="147701" h="79426">
                  <a:moveTo>
                    <a:pt x="73850" y="79426"/>
                  </a:moveTo>
                  <a:lnTo>
                    <a:pt x="147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7878"/>
            </a:solidFill>
          </p:spPr>
        </p:sp>
      </p:grpSp>
      <p:grpSp>
        <p:nvGrpSpPr>
          <p:cNvPr id="17" name="Group 16"/>
          <p:cNvGrpSpPr/>
          <p:nvPr/>
        </p:nvGrpSpPr>
        <p:grpSpPr>
          <a:xfrm>
            <a:off x="3751776" y="3759881"/>
            <a:ext cx="147701" cy="278719"/>
            <a:chOff x="3751776" y="3759881"/>
            <a:chExt cx="147701" cy="278719"/>
          </a:xfrm>
        </p:grpSpPr>
        <p:cxnSp>
          <p:nvCxnSpPr>
            <p:cNvPr id="92" name="Connector 21"/>
            <p:cNvCxnSpPr/>
            <p:nvPr/>
          </p:nvCxnSpPr>
          <p:spPr>
            <a:xfrm>
              <a:off x="3825626" y="3816632"/>
              <a:ext cx="0" cy="165214"/>
            </a:xfrm>
            <a:prstGeom prst="line">
              <a:avLst/>
            </a:prstGeom>
            <a:noFill/>
            <a:ln w="25400" cap="sq">
              <a:solidFill>
                <a:srgbClr val="6F7878"/>
              </a:solidFill>
            </a:ln>
          </p:spPr>
        </p:cxnSp>
        <p:sp>
          <p:nvSpPr>
            <p:cNvPr id="93" name="Freeform 22"/>
            <p:cNvSpPr/>
            <p:nvPr/>
          </p:nvSpPr>
          <p:spPr>
            <a:xfrm>
              <a:off x="3751776" y="3759881"/>
              <a:ext cx="147701" cy="79426"/>
            </a:xfrm>
            <a:custGeom>
              <a:avLst/>
              <a:gdLst/>
              <a:ahLst/>
              <a:cxnLst/>
              <a:rect l="l" t="t" r="r" b="b"/>
              <a:pathLst>
                <a:path w="147701" h="79426">
                  <a:moveTo>
                    <a:pt x="73850" y="0"/>
                  </a:moveTo>
                  <a:lnTo>
                    <a:pt x="0" y="79425"/>
                  </a:lnTo>
                  <a:lnTo>
                    <a:pt x="147701" y="79425"/>
                  </a:lnTo>
                  <a:close/>
                </a:path>
              </a:pathLst>
            </a:custGeom>
            <a:solidFill>
              <a:srgbClr val="6F7878"/>
            </a:solidFill>
          </p:spPr>
        </p:sp>
        <p:sp>
          <p:nvSpPr>
            <p:cNvPr id="94" name="Freeform 23"/>
            <p:cNvSpPr/>
            <p:nvPr/>
          </p:nvSpPr>
          <p:spPr>
            <a:xfrm>
              <a:off x="3751776" y="3959174"/>
              <a:ext cx="147701" cy="79426"/>
            </a:xfrm>
            <a:custGeom>
              <a:avLst/>
              <a:gdLst/>
              <a:ahLst/>
              <a:cxnLst/>
              <a:rect l="l" t="t" r="r" b="b"/>
              <a:pathLst>
                <a:path w="147701" h="79426">
                  <a:moveTo>
                    <a:pt x="73850" y="79426"/>
                  </a:moveTo>
                  <a:lnTo>
                    <a:pt x="147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7878"/>
            </a:solidFill>
          </p:spPr>
        </p:sp>
      </p:grpSp>
      <p:grpSp>
        <p:nvGrpSpPr>
          <p:cNvPr id="18" name="Group 17"/>
          <p:cNvGrpSpPr/>
          <p:nvPr/>
        </p:nvGrpSpPr>
        <p:grpSpPr>
          <a:xfrm>
            <a:off x="3751776" y="5161621"/>
            <a:ext cx="147701" cy="286679"/>
            <a:chOff x="3751776" y="5161621"/>
            <a:chExt cx="147701" cy="286679"/>
          </a:xfrm>
        </p:grpSpPr>
        <p:cxnSp>
          <p:nvCxnSpPr>
            <p:cNvPr id="95" name="Connector 24"/>
            <p:cNvCxnSpPr/>
            <p:nvPr/>
          </p:nvCxnSpPr>
          <p:spPr>
            <a:xfrm>
              <a:off x="3825626" y="5218373"/>
              <a:ext cx="0" cy="173177"/>
            </a:xfrm>
            <a:prstGeom prst="line">
              <a:avLst/>
            </a:prstGeom>
            <a:noFill/>
            <a:ln w="25400" cap="sq">
              <a:solidFill>
                <a:srgbClr val="6F7878"/>
              </a:solidFill>
            </a:ln>
          </p:spPr>
        </p:cxnSp>
        <p:sp>
          <p:nvSpPr>
            <p:cNvPr id="96" name="Freeform 25"/>
            <p:cNvSpPr/>
            <p:nvPr/>
          </p:nvSpPr>
          <p:spPr>
            <a:xfrm>
              <a:off x="3751776" y="5161621"/>
              <a:ext cx="147701" cy="79425"/>
            </a:xfrm>
            <a:custGeom>
              <a:avLst/>
              <a:gdLst/>
              <a:ahLst/>
              <a:cxnLst/>
              <a:rect l="l" t="t" r="r" b="b"/>
              <a:pathLst>
                <a:path w="147701" h="79425">
                  <a:moveTo>
                    <a:pt x="73850" y="0"/>
                  </a:moveTo>
                  <a:lnTo>
                    <a:pt x="0" y="79425"/>
                  </a:lnTo>
                  <a:lnTo>
                    <a:pt x="147701" y="79425"/>
                  </a:lnTo>
                  <a:close/>
                </a:path>
              </a:pathLst>
            </a:custGeom>
            <a:solidFill>
              <a:srgbClr val="6F7878"/>
            </a:solidFill>
          </p:spPr>
        </p:sp>
        <p:sp>
          <p:nvSpPr>
            <p:cNvPr id="97" name="Freeform 26"/>
            <p:cNvSpPr/>
            <p:nvPr/>
          </p:nvSpPr>
          <p:spPr>
            <a:xfrm>
              <a:off x="3751776" y="5368874"/>
              <a:ext cx="147701" cy="79426"/>
            </a:xfrm>
            <a:custGeom>
              <a:avLst/>
              <a:gdLst/>
              <a:ahLst/>
              <a:cxnLst/>
              <a:rect l="l" t="t" r="r" b="b"/>
              <a:pathLst>
                <a:path w="147701" h="79426">
                  <a:moveTo>
                    <a:pt x="73850" y="79426"/>
                  </a:moveTo>
                  <a:lnTo>
                    <a:pt x="1477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7878"/>
            </a:solidFill>
          </p:spPr>
        </p:sp>
      </p:grpSp>
      <p:sp>
        <p:nvSpPr>
          <p:cNvPr id="19" name="Freeform 18"/>
          <p:cNvSpPr/>
          <p:nvPr/>
        </p:nvSpPr>
        <p:spPr>
          <a:xfrm>
            <a:off x="5114951" y="2979306"/>
            <a:ext cx="876300" cy="359740"/>
          </a:xfrm>
          <a:custGeom>
            <a:avLst/>
            <a:gdLst/>
            <a:ahLst/>
            <a:cxnLst/>
            <a:rect l="l" t="t" r="r" b="b"/>
            <a:pathLst>
              <a:path w="876300" h="359740">
                <a:moveTo>
                  <a:pt x="0" y="359740"/>
                </a:moveTo>
                <a:lnTo>
                  <a:pt x="876300" y="359740"/>
                </a:lnTo>
                <a:lnTo>
                  <a:pt x="8763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EFF"/>
          </a:solidFill>
        </p:spPr>
      </p:sp>
      <p:sp>
        <p:nvSpPr>
          <p:cNvPr id="20" name="TextBox 19"/>
          <p:cNvSpPr txBox="1"/>
          <p:nvPr/>
        </p:nvSpPr>
        <p:spPr>
          <a:xfrm>
            <a:off x="5436358" y="3078699"/>
            <a:ext cx="2413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API</a:t>
            </a:r>
          </a:p>
        </p:txBody>
      </p:sp>
      <p:sp>
        <p:nvSpPr>
          <p:cNvPr id="21" name="Freeform 20"/>
          <p:cNvSpPr/>
          <p:nvPr/>
        </p:nvSpPr>
        <p:spPr>
          <a:xfrm>
            <a:off x="5114951" y="2979306"/>
            <a:ext cx="876300" cy="359740"/>
          </a:xfrm>
          <a:custGeom>
            <a:avLst/>
            <a:gdLst/>
            <a:ahLst/>
            <a:cxnLst/>
            <a:rect l="l" t="t" r="r" b="b"/>
            <a:pathLst>
              <a:path w="876300" h="359740">
                <a:moveTo>
                  <a:pt x="0" y="359740"/>
                </a:moveTo>
                <a:lnTo>
                  <a:pt x="876300" y="359740"/>
                </a:lnTo>
                <a:lnTo>
                  <a:pt x="8763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rgbClr val="002856"/>
            </a:solidFill>
          </a:ln>
        </p:spPr>
      </p:sp>
      <p:sp>
        <p:nvSpPr>
          <p:cNvPr id="22" name="Freeform 21"/>
          <p:cNvSpPr/>
          <p:nvPr/>
        </p:nvSpPr>
        <p:spPr>
          <a:xfrm>
            <a:off x="2228990" y="4041826"/>
            <a:ext cx="6648209" cy="1119797"/>
          </a:xfrm>
          <a:custGeom>
            <a:avLst/>
            <a:gdLst/>
            <a:ahLst/>
            <a:cxnLst/>
            <a:rect l="l" t="t" r="r" b="b"/>
            <a:pathLst>
              <a:path w="6648209" h="1119797">
                <a:moveTo>
                  <a:pt x="0" y="1119797"/>
                </a:moveTo>
                <a:lnTo>
                  <a:pt x="6648208" y="1119797"/>
                </a:lnTo>
                <a:lnTo>
                  <a:pt x="6648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EFF"/>
          </a:solidFill>
        </p:spPr>
      </p:sp>
      <p:sp>
        <p:nvSpPr>
          <p:cNvPr id="23" name="Freeform 22"/>
          <p:cNvSpPr/>
          <p:nvPr/>
        </p:nvSpPr>
        <p:spPr>
          <a:xfrm>
            <a:off x="2531466" y="4155999"/>
            <a:ext cx="259880" cy="264719"/>
          </a:xfrm>
          <a:custGeom>
            <a:avLst/>
            <a:gdLst/>
            <a:ahLst/>
            <a:cxnLst/>
            <a:rect l="l" t="t" r="r" b="b"/>
            <a:pathLst>
              <a:path w="259880" h="264719">
                <a:moveTo>
                  <a:pt x="54076" y="152959"/>
                </a:moveTo>
                <a:lnTo>
                  <a:pt x="54076" y="98196"/>
                </a:lnTo>
                <a:lnTo>
                  <a:pt x="75501" y="98196"/>
                </a:lnTo>
                <a:lnTo>
                  <a:pt x="75501" y="152959"/>
                </a:lnTo>
                <a:close/>
                <a:moveTo>
                  <a:pt x="129082" y="152971"/>
                </a:moveTo>
                <a:lnTo>
                  <a:pt x="129082" y="80518"/>
                </a:lnTo>
                <a:lnTo>
                  <a:pt x="150507" y="80518"/>
                </a:lnTo>
                <a:lnTo>
                  <a:pt x="150507" y="152971"/>
                </a:lnTo>
                <a:close/>
                <a:moveTo>
                  <a:pt x="91579" y="152959"/>
                </a:moveTo>
                <a:lnTo>
                  <a:pt x="91579" y="61277"/>
                </a:lnTo>
                <a:lnTo>
                  <a:pt x="113004" y="61277"/>
                </a:lnTo>
                <a:lnTo>
                  <a:pt x="113004" y="152959"/>
                </a:lnTo>
                <a:close/>
                <a:moveTo>
                  <a:pt x="107124" y="192811"/>
                </a:moveTo>
                <a:cubicBezTo>
                  <a:pt x="154368" y="192811"/>
                  <a:pt x="192811" y="154381"/>
                  <a:pt x="192811" y="107124"/>
                </a:cubicBezTo>
                <a:cubicBezTo>
                  <a:pt x="192811" y="59868"/>
                  <a:pt x="154368" y="21437"/>
                  <a:pt x="107124" y="21437"/>
                </a:cubicBezTo>
                <a:cubicBezTo>
                  <a:pt x="59867" y="21437"/>
                  <a:pt x="21424" y="59868"/>
                  <a:pt x="21424" y="107124"/>
                </a:cubicBezTo>
                <a:cubicBezTo>
                  <a:pt x="21424" y="154381"/>
                  <a:pt x="59867" y="192811"/>
                  <a:pt x="107124" y="192811"/>
                </a:cubicBezTo>
                <a:close/>
                <a:moveTo>
                  <a:pt x="244741" y="264719"/>
                </a:moveTo>
                <a:lnTo>
                  <a:pt x="172110" y="192087"/>
                </a:lnTo>
                <a:cubicBezTo>
                  <a:pt x="154063" y="205930"/>
                  <a:pt x="131572" y="214249"/>
                  <a:pt x="107124" y="214249"/>
                </a:cubicBezTo>
                <a:cubicBezTo>
                  <a:pt x="48044" y="214249"/>
                  <a:pt x="0" y="166192"/>
                  <a:pt x="0" y="107124"/>
                </a:cubicBezTo>
                <a:cubicBezTo>
                  <a:pt x="0" y="48057"/>
                  <a:pt x="48044" y="0"/>
                  <a:pt x="107124" y="0"/>
                </a:cubicBezTo>
                <a:cubicBezTo>
                  <a:pt x="166192" y="0"/>
                  <a:pt x="214249" y="48057"/>
                  <a:pt x="214249" y="107124"/>
                </a:cubicBezTo>
                <a:cubicBezTo>
                  <a:pt x="214249" y="134036"/>
                  <a:pt x="204190" y="158597"/>
                  <a:pt x="187756" y="177419"/>
                </a:cubicBezTo>
                <a:lnTo>
                  <a:pt x="259880" y="249555"/>
                </a:lnTo>
                <a:lnTo>
                  <a:pt x="259880" y="249555"/>
                </a:lnTo>
                <a:lnTo>
                  <a:pt x="259880" y="249580"/>
                </a:lnTo>
                <a:lnTo>
                  <a:pt x="244741" y="264719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24" name="Freeform 23"/>
          <p:cNvSpPr/>
          <p:nvPr/>
        </p:nvSpPr>
        <p:spPr>
          <a:xfrm>
            <a:off x="3615181" y="4155999"/>
            <a:ext cx="321451" cy="255600"/>
          </a:xfrm>
          <a:custGeom>
            <a:avLst/>
            <a:gdLst/>
            <a:ahLst/>
            <a:cxnLst/>
            <a:rect l="l" t="t" r="r" b="b"/>
            <a:pathLst>
              <a:path w="321451" h="255600">
                <a:moveTo>
                  <a:pt x="166091" y="218105"/>
                </a:moveTo>
                <a:cubicBezTo>
                  <a:pt x="173240" y="218105"/>
                  <a:pt x="179971" y="215311"/>
                  <a:pt x="185026" y="210256"/>
                </a:cubicBezTo>
                <a:cubicBezTo>
                  <a:pt x="185432" y="209850"/>
                  <a:pt x="185712" y="209380"/>
                  <a:pt x="186093" y="208961"/>
                </a:cubicBezTo>
                <a:cubicBezTo>
                  <a:pt x="187947" y="206840"/>
                  <a:pt x="189471" y="204528"/>
                  <a:pt x="190551" y="202064"/>
                </a:cubicBezTo>
                <a:cubicBezTo>
                  <a:pt x="193535" y="195245"/>
                  <a:pt x="193561" y="187460"/>
                  <a:pt x="190589" y="180639"/>
                </a:cubicBezTo>
                <a:cubicBezTo>
                  <a:pt x="190017" y="179319"/>
                  <a:pt x="189370" y="178036"/>
                  <a:pt x="188582" y="176804"/>
                </a:cubicBezTo>
                <a:cubicBezTo>
                  <a:pt x="187566" y="175242"/>
                  <a:pt x="186398" y="173743"/>
                  <a:pt x="185026" y="172372"/>
                </a:cubicBezTo>
                <a:cubicBezTo>
                  <a:pt x="179971" y="167305"/>
                  <a:pt x="173240" y="164523"/>
                  <a:pt x="166091" y="164523"/>
                </a:cubicBezTo>
                <a:cubicBezTo>
                  <a:pt x="158928" y="164523"/>
                  <a:pt x="152197" y="167305"/>
                  <a:pt x="147142" y="172372"/>
                </a:cubicBezTo>
                <a:cubicBezTo>
                  <a:pt x="145770" y="173743"/>
                  <a:pt x="144602" y="175242"/>
                  <a:pt x="143586" y="176804"/>
                </a:cubicBezTo>
                <a:cubicBezTo>
                  <a:pt x="142799" y="178036"/>
                  <a:pt x="142151" y="179319"/>
                  <a:pt x="141580" y="180639"/>
                </a:cubicBezTo>
                <a:cubicBezTo>
                  <a:pt x="138608" y="187460"/>
                  <a:pt x="138633" y="195245"/>
                  <a:pt x="141618" y="202064"/>
                </a:cubicBezTo>
                <a:cubicBezTo>
                  <a:pt x="142697" y="204528"/>
                  <a:pt x="144221" y="206840"/>
                  <a:pt x="146075" y="208961"/>
                </a:cubicBezTo>
                <a:cubicBezTo>
                  <a:pt x="146456" y="209380"/>
                  <a:pt x="146736" y="209850"/>
                  <a:pt x="147142" y="210256"/>
                </a:cubicBezTo>
                <a:cubicBezTo>
                  <a:pt x="152197" y="215311"/>
                  <a:pt x="158928" y="218105"/>
                  <a:pt x="166091" y="218105"/>
                </a:cubicBezTo>
                <a:close/>
                <a:moveTo>
                  <a:pt x="155372" y="255600"/>
                </a:moveTo>
                <a:lnTo>
                  <a:pt x="155372" y="238272"/>
                </a:lnTo>
                <a:cubicBezTo>
                  <a:pt x="150152" y="237091"/>
                  <a:pt x="145097" y="235046"/>
                  <a:pt x="140436" y="232113"/>
                </a:cubicBezTo>
                <a:lnTo>
                  <a:pt x="128194" y="244342"/>
                </a:lnTo>
                <a:lnTo>
                  <a:pt x="113043" y="229191"/>
                </a:lnTo>
                <a:lnTo>
                  <a:pt x="125285" y="216962"/>
                </a:lnTo>
                <a:cubicBezTo>
                  <a:pt x="123673" y="214396"/>
                  <a:pt x="122301" y="211717"/>
                  <a:pt x="121221" y="208961"/>
                </a:cubicBezTo>
                <a:cubicBezTo>
                  <a:pt x="120332" y="206700"/>
                  <a:pt x="119659" y="204401"/>
                  <a:pt x="119126" y="202064"/>
                </a:cubicBezTo>
                <a:cubicBezTo>
                  <a:pt x="119126" y="202052"/>
                  <a:pt x="119126" y="202039"/>
                  <a:pt x="119113" y="202026"/>
                </a:cubicBezTo>
                <a:lnTo>
                  <a:pt x="101790" y="202026"/>
                </a:lnTo>
                <a:lnTo>
                  <a:pt x="101790" y="180639"/>
                </a:lnTo>
                <a:lnTo>
                  <a:pt x="101790" y="180601"/>
                </a:lnTo>
                <a:lnTo>
                  <a:pt x="119113" y="180601"/>
                </a:lnTo>
                <a:cubicBezTo>
                  <a:pt x="119405" y="179319"/>
                  <a:pt x="119723" y="178061"/>
                  <a:pt x="120117" y="176804"/>
                </a:cubicBezTo>
                <a:cubicBezTo>
                  <a:pt x="121336" y="172931"/>
                  <a:pt x="123063" y="169184"/>
                  <a:pt x="125285" y="165666"/>
                </a:cubicBezTo>
                <a:lnTo>
                  <a:pt x="113043" y="153424"/>
                </a:lnTo>
                <a:lnTo>
                  <a:pt x="128194" y="138272"/>
                </a:lnTo>
                <a:lnTo>
                  <a:pt x="140436" y="150515"/>
                </a:lnTo>
                <a:cubicBezTo>
                  <a:pt x="145097" y="147581"/>
                  <a:pt x="150152" y="145524"/>
                  <a:pt x="155372" y="144343"/>
                </a:cubicBezTo>
                <a:lnTo>
                  <a:pt x="155372" y="127020"/>
                </a:lnTo>
                <a:lnTo>
                  <a:pt x="176796" y="127020"/>
                </a:lnTo>
                <a:lnTo>
                  <a:pt x="176796" y="144343"/>
                </a:lnTo>
                <a:cubicBezTo>
                  <a:pt x="182016" y="145524"/>
                  <a:pt x="187071" y="147581"/>
                  <a:pt x="191732" y="150515"/>
                </a:cubicBezTo>
                <a:lnTo>
                  <a:pt x="203975" y="138272"/>
                </a:lnTo>
                <a:lnTo>
                  <a:pt x="219126" y="153424"/>
                </a:lnTo>
                <a:lnTo>
                  <a:pt x="206883" y="165666"/>
                </a:lnTo>
                <a:cubicBezTo>
                  <a:pt x="209105" y="169184"/>
                  <a:pt x="210832" y="172931"/>
                  <a:pt x="212052" y="176804"/>
                </a:cubicBezTo>
                <a:cubicBezTo>
                  <a:pt x="212445" y="178061"/>
                  <a:pt x="212763" y="179319"/>
                  <a:pt x="213055" y="180601"/>
                </a:cubicBezTo>
                <a:lnTo>
                  <a:pt x="230378" y="180601"/>
                </a:lnTo>
                <a:lnTo>
                  <a:pt x="230378" y="180639"/>
                </a:lnTo>
                <a:lnTo>
                  <a:pt x="230378" y="202026"/>
                </a:lnTo>
                <a:lnTo>
                  <a:pt x="213055" y="202026"/>
                </a:lnTo>
                <a:cubicBezTo>
                  <a:pt x="213055" y="202039"/>
                  <a:pt x="213042" y="202052"/>
                  <a:pt x="213042" y="202064"/>
                </a:cubicBezTo>
                <a:cubicBezTo>
                  <a:pt x="212509" y="204401"/>
                  <a:pt x="211836" y="206700"/>
                  <a:pt x="210947" y="208961"/>
                </a:cubicBezTo>
                <a:cubicBezTo>
                  <a:pt x="209867" y="211717"/>
                  <a:pt x="208496" y="214396"/>
                  <a:pt x="206883" y="216949"/>
                </a:cubicBezTo>
                <a:lnTo>
                  <a:pt x="219126" y="229191"/>
                </a:lnTo>
                <a:lnTo>
                  <a:pt x="203975" y="244342"/>
                </a:lnTo>
                <a:lnTo>
                  <a:pt x="191732" y="232113"/>
                </a:lnTo>
                <a:cubicBezTo>
                  <a:pt x="187071" y="235046"/>
                  <a:pt x="182016" y="237091"/>
                  <a:pt x="176796" y="238272"/>
                </a:cubicBezTo>
                <a:lnTo>
                  <a:pt x="176796" y="255600"/>
                </a:lnTo>
                <a:close/>
                <a:moveTo>
                  <a:pt x="66205" y="202064"/>
                </a:moveTo>
                <a:cubicBezTo>
                  <a:pt x="29693" y="202064"/>
                  <a:pt x="0" y="172372"/>
                  <a:pt x="0" y="135859"/>
                </a:cubicBezTo>
                <a:cubicBezTo>
                  <a:pt x="0" y="106471"/>
                  <a:pt x="19240" y="81503"/>
                  <a:pt x="45784" y="72867"/>
                </a:cubicBezTo>
                <a:cubicBezTo>
                  <a:pt x="52125" y="31956"/>
                  <a:pt x="87377" y="457"/>
                  <a:pt x="129935" y="0"/>
                </a:cubicBezTo>
                <a:lnTo>
                  <a:pt x="131807" y="0"/>
                </a:lnTo>
                <a:cubicBezTo>
                  <a:pt x="156928" y="271"/>
                  <a:pt x="180207" y="11463"/>
                  <a:pt x="196101" y="29916"/>
                </a:cubicBezTo>
                <a:cubicBezTo>
                  <a:pt x="203695" y="26627"/>
                  <a:pt x="211950" y="24874"/>
                  <a:pt x="220421" y="24874"/>
                </a:cubicBezTo>
                <a:cubicBezTo>
                  <a:pt x="253301" y="24874"/>
                  <a:pt x="280213" y="50922"/>
                  <a:pt x="281597" y="83446"/>
                </a:cubicBezTo>
                <a:cubicBezTo>
                  <a:pt x="304507" y="92000"/>
                  <a:pt x="320953" y="113903"/>
                  <a:pt x="321451" y="139623"/>
                </a:cubicBezTo>
                <a:lnTo>
                  <a:pt x="321451" y="139623"/>
                </a:lnTo>
                <a:lnTo>
                  <a:pt x="321451" y="142027"/>
                </a:lnTo>
                <a:lnTo>
                  <a:pt x="321451" y="142027"/>
                </a:lnTo>
                <a:cubicBezTo>
                  <a:pt x="320808" y="175244"/>
                  <a:pt x="293590" y="202064"/>
                  <a:pt x="260223" y="202064"/>
                </a:cubicBezTo>
                <a:lnTo>
                  <a:pt x="251816" y="202064"/>
                </a:lnTo>
                <a:lnTo>
                  <a:pt x="251816" y="180639"/>
                </a:lnTo>
                <a:lnTo>
                  <a:pt x="260223" y="180639"/>
                </a:lnTo>
                <a:cubicBezTo>
                  <a:pt x="282207" y="180639"/>
                  <a:pt x="300037" y="162809"/>
                  <a:pt x="300037" y="140825"/>
                </a:cubicBezTo>
                <a:cubicBezTo>
                  <a:pt x="300037" y="118854"/>
                  <a:pt x="282207" y="101036"/>
                  <a:pt x="260223" y="101036"/>
                </a:cubicBezTo>
                <a:cubicBezTo>
                  <a:pt x="259232" y="101036"/>
                  <a:pt x="258241" y="101112"/>
                  <a:pt x="257251" y="101188"/>
                </a:cubicBezTo>
                <a:lnTo>
                  <a:pt x="257251" y="101188"/>
                </a:lnTo>
                <a:cubicBezTo>
                  <a:pt x="259169" y="96527"/>
                  <a:pt x="260223" y="91448"/>
                  <a:pt x="260223" y="86101"/>
                </a:cubicBezTo>
                <a:cubicBezTo>
                  <a:pt x="260223" y="64117"/>
                  <a:pt x="242405" y="46312"/>
                  <a:pt x="220421" y="46312"/>
                </a:cubicBezTo>
                <a:cubicBezTo>
                  <a:pt x="208305" y="46312"/>
                  <a:pt x="197460" y="51747"/>
                  <a:pt x="190170" y="60294"/>
                </a:cubicBezTo>
                <a:cubicBezTo>
                  <a:pt x="180200" y="37434"/>
                  <a:pt x="157416" y="21432"/>
                  <a:pt x="130873" y="21432"/>
                </a:cubicBezTo>
                <a:cubicBezTo>
                  <a:pt x="95161" y="21432"/>
                  <a:pt x="66205" y="50388"/>
                  <a:pt x="66205" y="86101"/>
                </a:cubicBezTo>
                <a:cubicBezTo>
                  <a:pt x="66205" y="87790"/>
                  <a:pt x="66319" y="89441"/>
                  <a:pt x="66459" y="91092"/>
                </a:cubicBezTo>
                <a:cubicBezTo>
                  <a:pt x="66370" y="91092"/>
                  <a:pt x="66281" y="91079"/>
                  <a:pt x="66205" y="91079"/>
                </a:cubicBezTo>
                <a:cubicBezTo>
                  <a:pt x="41465" y="91079"/>
                  <a:pt x="21425" y="111132"/>
                  <a:pt x="21425" y="135859"/>
                </a:cubicBezTo>
                <a:cubicBezTo>
                  <a:pt x="21425" y="160586"/>
                  <a:pt x="41465" y="180639"/>
                  <a:pt x="66205" y="180639"/>
                </a:cubicBezTo>
                <a:lnTo>
                  <a:pt x="80366" y="180639"/>
                </a:lnTo>
                <a:lnTo>
                  <a:pt x="80366" y="202064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25" name="Freeform 24"/>
          <p:cNvSpPr/>
          <p:nvPr/>
        </p:nvSpPr>
        <p:spPr>
          <a:xfrm>
            <a:off x="4701299" y="4155999"/>
            <a:ext cx="339669" cy="268503"/>
          </a:xfrm>
          <a:custGeom>
            <a:avLst/>
            <a:gdLst/>
            <a:ahLst/>
            <a:cxnLst/>
            <a:rect l="l" t="t" r="r" b="b"/>
            <a:pathLst>
              <a:path w="339669" h="268503">
                <a:moveTo>
                  <a:pt x="282862" y="231000"/>
                </a:moveTo>
                <a:cubicBezTo>
                  <a:pt x="288475" y="231000"/>
                  <a:pt x="293047" y="226416"/>
                  <a:pt x="293047" y="220802"/>
                </a:cubicBezTo>
                <a:cubicBezTo>
                  <a:pt x="293047" y="215176"/>
                  <a:pt x="288475" y="210617"/>
                  <a:pt x="282862" y="210617"/>
                </a:cubicBezTo>
                <a:cubicBezTo>
                  <a:pt x="277235" y="210617"/>
                  <a:pt x="272663" y="215176"/>
                  <a:pt x="272663" y="220802"/>
                </a:cubicBezTo>
                <a:cubicBezTo>
                  <a:pt x="272663" y="226416"/>
                  <a:pt x="277235" y="231000"/>
                  <a:pt x="282862" y="231000"/>
                </a:cubicBezTo>
                <a:close/>
                <a:moveTo>
                  <a:pt x="282862" y="252425"/>
                </a:moveTo>
                <a:cubicBezTo>
                  <a:pt x="271076" y="252425"/>
                  <a:pt x="260802" y="245935"/>
                  <a:pt x="255353" y="236360"/>
                </a:cubicBezTo>
                <a:lnTo>
                  <a:pt x="221952" y="236360"/>
                </a:lnTo>
                <a:lnTo>
                  <a:pt x="204325" y="198857"/>
                </a:lnTo>
                <a:lnTo>
                  <a:pt x="192857" y="198857"/>
                </a:lnTo>
                <a:lnTo>
                  <a:pt x="192857" y="177419"/>
                </a:lnTo>
                <a:lnTo>
                  <a:pt x="217926" y="177419"/>
                </a:lnTo>
                <a:lnTo>
                  <a:pt x="235567" y="214922"/>
                </a:lnTo>
                <a:lnTo>
                  <a:pt x="251810" y="214922"/>
                </a:lnTo>
                <a:cubicBezTo>
                  <a:pt x="254579" y="200292"/>
                  <a:pt x="267431" y="189179"/>
                  <a:pt x="282862" y="189179"/>
                </a:cubicBezTo>
                <a:cubicBezTo>
                  <a:pt x="300299" y="189179"/>
                  <a:pt x="314484" y="203365"/>
                  <a:pt x="314484" y="220802"/>
                </a:cubicBezTo>
                <a:cubicBezTo>
                  <a:pt x="314484" y="238239"/>
                  <a:pt x="300299" y="252425"/>
                  <a:pt x="282862" y="252425"/>
                </a:cubicBezTo>
                <a:close/>
                <a:moveTo>
                  <a:pt x="308325" y="154787"/>
                </a:moveTo>
                <a:cubicBezTo>
                  <a:pt x="313799" y="154787"/>
                  <a:pt x="318244" y="150342"/>
                  <a:pt x="318244" y="144869"/>
                </a:cubicBezTo>
                <a:cubicBezTo>
                  <a:pt x="318244" y="139395"/>
                  <a:pt x="313799" y="134950"/>
                  <a:pt x="308325" y="134950"/>
                </a:cubicBezTo>
                <a:cubicBezTo>
                  <a:pt x="302851" y="134950"/>
                  <a:pt x="298406" y="139395"/>
                  <a:pt x="298406" y="144869"/>
                </a:cubicBezTo>
                <a:cubicBezTo>
                  <a:pt x="298406" y="150342"/>
                  <a:pt x="302851" y="154787"/>
                  <a:pt x="308325" y="154787"/>
                </a:cubicBezTo>
                <a:close/>
                <a:moveTo>
                  <a:pt x="308325" y="176213"/>
                </a:moveTo>
                <a:cubicBezTo>
                  <a:pt x="294711" y="176213"/>
                  <a:pt x="283116" y="167475"/>
                  <a:pt x="278797" y="155308"/>
                </a:cubicBezTo>
                <a:lnTo>
                  <a:pt x="192857" y="155308"/>
                </a:lnTo>
                <a:lnTo>
                  <a:pt x="192857" y="133883"/>
                </a:lnTo>
                <a:lnTo>
                  <a:pt x="279001" y="133883"/>
                </a:lnTo>
                <a:cubicBezTo>
                  <a:pt x="283471" y="122009"/>
                  <a:pt x="294914" y="113525"/>
                  <a:pt x="308325" y="113525"/>
                </a:cubicBezTo>
                <a:cubicBezTo>
                  <a:pt x="325610" y="113525"/>
                  <a:pt x="339668" y="127584"/>
                  <a:pt x="339668" y="144869"/>
                </a:cubicBezTo>
                <a:cubicBezTo>
                  <a:pt x="339668" y="162153"/>
                  <a:pt x="325610" y="176213"/>
                  <a:pt x="308325" y="176213"/>
                </a:cubicBezTo>
                <a:close/>
                <a:moveTo>
                  <a:pt x="271101" y="67653"/>
                </a:moveTo>
                <a:cubicBezTo>
                  <a:pt x="276715" y="67653"/>
                  <a:pt x="281287" y="63093"/>
                  <a:pt x="281287" y="57467"/>
                </a:cubicBezTo>
                <a:cubicBezTo>
                  <a:pt x="281287" y="51854"/>
                  <a:pt x="276715" y="47282"/>
                  <a:pt x="271101" y="47282"/>
                </a:cubicBezTo>
                <a:cubicBezTo>
                  <a:pt x="265475" y="47282"/>
                  <a:pt x="260903" y="51854"/>
                  <a:pt x="260903" y="57467"/>
                </a:cubicBezTo>
                <a:cubicBezTo>
                  <a:pt x="260903" y="63093"/>
                  <a:pt x="265475" y="67653"/>
                  <a:pt x="271101" y="67653"/>
                </a:cubicBezTo>
                <a:close/>
                <a:moveTo>
                  <a:pt x="192857" y="102426"/>
                </a:moveTo>
                <a:lnTo>
                  <a:pt x="192857" y="80988"/>
                </a:lnTo>
                <a:lnTo>
                  <a:pt x="234551" y="80988"/>
                </a:lnTo>
                <a:lnTo>
                  <a:pt x="242768" y="71438"/>
                </a:lnTo>
                <a:cubicBezTo>
                  <a:pt x="240685" y="67221"/>
                  <a:pt x="239466" y="62484"/>
                  <a:pt x="239466" y="57467"/>
                </a:cubicBezTo>
                <a:cubicBezTo>
                  <a:pt x="239466" y="40030"/>
                  <a:pt x="253664" y="25844"/>
                  <a:pt x="271101" y="25844"/>
                </a:cubicBezTo>
                <a:cubicBezTo>
                  <a:pt x="288538" y="25844"/>
                  <a:pt x="302724" y="40030"/>
                  <a:pt x="302724" y="57467"/>
                </a:cubicBezTo>
                <a:cubicBezTo>
                  <a:pt x="302724" y="74904"/>
                  <a:pt x="288538" y="89090"/>
                  <a:pt x="271101" y="89090"/>
                </a:cubicBezTo>
                <a:cubicBezTo>
                  <a:pt x="266517" y="89090"/>
                  <a:pt x="262173" y="88087"/>
                  <a:pt x="258223" y="86334"/>
                </a:cubicBezTo>
                <a:lnTo>
                  <a:pt x="244393" y="102426"/>
                </a:lnTo>
                <a:close/>
                <a:moveTo>
                  <a:pt x="112186" y="247066"/>
                </a:moveTo>
                <a:cubicBezTo>
                  <a:pt x="131960" y="247066"/>
                  <a:pt x="148508" y="239408"/>
                  <a:pt x="149855" y="219672"/>
                </a:cubicBezTo>
                <a:cubicBezTo>
                  <a:pt x="149943" y="218630"/>
                  <a:pt x="149994" y="217868"/>
                  <a:pt x="149994" y="217068"/>
                </a:cubicBezTo>
                <a:lnTo>
                  <a:pt x="149994" y="204876"/>
                </a:lnTo>
                <a:cubicBezTo>
                  <a:pt x="141142" y="208635"/>
                  <a:pt x="132621" y="210236"/>
                  <a:pt x="124594" y="210236"/>
                </a:cubicBezTo>
                <a:cubicBezTo>
                  <a:pt x="99004" y="210236"/>
                  <a:pt x="78506" y="194208"/>
                  <a:pt x="68828" y="181775"/>
                </a:cubicBezTo>
                <a:lnTo>
                  <a:pt x="85720" y="168580"/>
                </a:lnTo>
                <a:cubicBezTo>
                  <a:pt x="87885" y="171317"/>
                  <a:pt x="102527" y="188724"/>
                  <a:pt x="124328" y="188724"/>
                </a:cubicBezTo>
                <a:cubicBezTo>
                  <a:pt x="132061" y="188724"/>
                  <a:pt x="140696" y="186534"/>
                  <a:pt x="149994" y="180721"/>
                </a:cubicBezTo>
                <a:lnTo>
                  <a:pt x="149994" y="59500"/>
                </a:lnTo>
                <a:cubicBezTo>
                  <a:pt x="149982" y="59042"/>
                  <a:pt x="149969" y="58064"/>
                  <a:pt x="149994" y="56883"/>
                </a:cubicBezTo>
                <a:cubicBezTo>
                  <a:pt x="149982" y="56642"/>
                  <a:pt x="149994" y="56464"/>
                  <a:pt x="149969" y="56172"/>
                </a:cubicBezTo>
                <a:lnTo>
                  <a:pt x="149956" y="55778"/>
                </a:lnTo>
                <a:lnTo>
                  <a:pt x="150007" y="54470"/>
                </a:lnTo>
                <a:cubicBezTo>
                  <a:pt x="150007" y="53606"/>
                  <a:pt x="149943" y="52756"/>
                  <a:pt x="149867" y="51905"/>
                </a:cubicBezTo>
                <a:cubicBezTo>
                  <a:pt x="142946" y="54610"/>
                  <a:pt x="136291" y="56553"/>
                  <a:pt x="132570" y="57290"/>
                </a:cubicBezTo>
                <a:cubicBezTo>
                  <a:pt x="127058" y="58382"/>
                  <a:pt x="120137" y="63322"/>
                  <a:pt x="118130" y="64973"/>
                </a:cubicBezTo>
                <a:lnTo>
                  <a:pt x="104439" y="48489"/>
                </a:lnTo>
                <a:cubicBezTo>
                  <a:pt x="105633" y="47485"/>
                  <a:pt x="116530" y="38621"/>
                  <a:pt x="128391" y="36271"/>
                </a:cubicBezTo>
                <a:cubicBezTo>
                  <a:pt x="132240" y="35496"/>
                  <a:pt x="145638" y="33998"/>
                  <a:pt x="150007" y="32296"/>
                </a:cubicBezTo>
                <a:cubicBezTo>
                  <a:pt x="143898" y="25654"/>
                  <a:pt x="126347" y="21437"/>
                  <a:pt x="116593" y="21437"/>
                </a:cubicBezTo>
                <a:cubicBezTo>
                  <a:pt x="100706" y="21437"/>
                  <a:pt x="86939" y="32715"/>
                  <a:pt x="83840" y="48285"/>
                </a:cubicBezTo>
                <a:lnTo>
                  <a:pt x="82265" y="56223"/>
                </a:lnTo>
                <a:lnTo>
                  <a:pt x="74188" y="56871"/>
                </a:lnTo>
                <a:cubicBezTo>
                  <a:pt x="57056" y="58242"/>
                  <a:pt x="43619" y="72733"/>
                  <a:pt x="43492" y="89891"/>
                </a:cubicBezTo>
                <a:cubicBezTo>
                  <a:pt x="43670" y="92062"/>
                  <a:pt x="45245" y="106121"/>
                  <a:pt x="54680" y="112014"/>
                </a:cubicBezTo>
                <a:cubicBezTo>
                  <a:pt x="57927" y="114038"/>
                  <a:pt x="61801" y="114840"/>
                  <a:pt x="65903" y="114840"/>
                </a:cubicBezTo>
                <a:cubicBezTo>
                  <a:pt x="70320" y="114840"/>
                  <a:pt x="75001" y="113909"/>
                  <a:pt x="79446" y="112573"/>
                </a:cubicBezTo>
                <a:cubicBezTo>
                  <a:pt x="83090" y="93853"/>
                  <a:pt x="100693" y="79603"/>
                  <a:pt x="121838" y="79603"/>
                </a:cubicBezTo>
                <a:lnTo>
                  <a:pt x="121838" y="101041"/>
                </a:lnTo>
                <a:cubicBezTo>
                  <a:pt x="109888" y="101041"/>
                  <a:pt x="100147" y="109423"/>
                  <a:pt x="100147" y="119735"/>
                </a:cubicBezTo>
                <a:cubicBezTo>
                  <a:pt x="100147" y="130035"/>
                  <a:pt x="109888" y="138417"/>
                  <a:pt x="121838" y="138417"/>
                </a:cubicBezTo>
                <a:lnTo>
                  <a:pt x="121838" y="159842"/>
                </a:lnTo>
                <a:cubicBezTo>
                  <a:pt x="103538" y="159842"/>
                  <a:pt x="87891" y="149161"/>
                  <a:pt x="81656" y="134150"/>
                </a:cubicBezTo>
                <a:cubicBezTo>
                  <a:pt x="76080" y="135547"/>
                  <a:pt x="70784" y="136309"/>
                  <a:pt x="65844" y="136309"/>
                </a:cubicBezTo>
                <a:cubicBezTo>
                  <a:pt x="57310" y="136309"/>
                  <a:pt x="49728" y="134239"/>
                  <a:pt x="43162" y="130086"/>
                </a:cubicBezTo>
                <a:cubicBezTo>
                  <a:pt x="39352" y="127673"/>
                  <a:pt x="36240" y="124752"/>
                  <a:pt x="33675" y="121602"/>
                </a:cubicBezTo>
                <a:cubicBezTo>
                  <a:pt x="25814" y="131356"/>
                  <a:pt x="21419" y="143510"/>
                  <a:pt x="21419" y="156311"/>
                </a:cubicBezTo>
                <a:cubicBezTo>
                  <a:pt x="21419" y="183210"/>
                  <a:pt x="40647" y="206146"/>
                  <a:pt x="67127" y="210858"/>
                </a:cubicBezTo>
                <a:lnTo>
                  <a:pt x="73896" y="212052"/>
                </a:lnTo>
                <a:lnTo>
                  <a:pt x="75623" y="218732"/>
                </a:lnTo>
                <a:cubicBezTo>
                  <a:pt x="79928" y="235407"/>
                  <a:pt x="94965" y="247066"/>
                  <a:pt x="112186" y="247066"/>
                </a:cubicBezTo>
                <a:close/>
                <a:moveTo>
                  <a:pt x="112186" y="268503"/>
                </a:moveTo>
                <a:cubicBezTo>
                  <a:pt x="87472" y="268503"/>
                  <a:pt x="65628" y="253187"/>
                  <a:pt x="56928" y="230530"/>
                </a:cubicBezTo>
                <a:cubicBezTo>
                  <a:pt x="23860" y="221703"/>
                  <a:pt x="394" y="191898"/>
                  <a:pt x="0" y="157199"/>
                </a:cubicBezTo>
                <a:lnTo>
                  <a:pt x="0" y="157199"/>
                </a:lnTo>
                <a:lnTo>
                  <a:pt x="0" y="155424"/>
                </a:lnTo>
                <a:lnTo>
                  <a:pt x="0" y="155424"/>
                </a:lnTo>
                <a:cubicBezTo>
                  <a:pt x="233" y="134850"/>
                  <a:pt x="8587" y="115505"/>
                  <a:pt x="23223" y="101270"/>
                </a:cubicBezTo>
                <a:cubicBezTo>
                  <a:pt x="22537" y="98031"/>
                  <a:pt x="22207" y="94742"/>
                  <a:pt x="22118" y="91465"/>
                </a:cubicBezTo>
                <a:cubicBezTo>
                  <a:pt x="22093" y="91046"/>
                  <a:pt x="22067" y="90716"/>
                  <a:pt x="22067" y="90614"/>
                </a:cubicBezTo>
                <a:lnTo>
                  <a:pt x="22080" y="90614"/>
                </a:lnTo>
                <a:cubicBezTo>
                  <a:pt x="22067" y="90462"/>
                  <a:pt x="22055" y="90284"/>
                  <a:pt x="22055" y="90132"/>
                </a:cubicBezTo>
                <a:cubicBezTo>
                  <a:pt x="22055" y="64364"/>
                  <a:pt x="40317" y="42215"/>
                  <a:pt x="64853" y="36665"/>
                </a:cubicBezTo>
                <a:cubicBezTo>
                  <a:pt x="72448" y="15024"/>
                  <a:pt x="93123" y="0"/>
                  <a:pt x="116593" y="0"/>
                </a:cubicBezTo>
                <a:cubicBezTo>
                  <a:pt x="134691" y="0"/>
                  <a:pt x="161412" y="8852"/>
                  <a:pt x="171406" y="22403"/>
                </a:cubicBezTo>
                <a:lnTo>
                  <a:pt x="171432" y="243053"/>
                </a:lnTo>
                <a:cubicBezTo>
                  <a:pt x="160675" y="258407"/>
                  <a:pt x="132163" y="268503"/>
                  <a:pt x="112186" y="268503"/>
                </a:cubicBezTo>
                <a:close/>
              </a:path>
            </a:pathLst>
          </a:custGeom>
          <a:solidFill>
            <a:srgbClr val="002856"/>
          </a:solidFill>
        </p:spPr>
      </p:sp>
      <p:sp>
        <p:nvSpPr>
          <p:cNvPr id="26" name="Freeform 25"/>
          <p:cNvSpPr/>
          <p:nvPr/>
        </p:nvSpPr>
        <p:spPr>
          <a:xfrm>
            <a:off x="5747626" y="4118021"/>
            <a:ext cx="300035" cy="300030"/>
          </a:xfrm>
          <a:custGeom>
            <a:avLst/>
            <a:gdLst/>
            <a:ahLst/>
            <a:cxnLst/>
            <a:rect l="l" t="t" r="r" b="b"/>
            <a:pathLst>
              <a:path w="300035" h="300030">
                <a:moveTo>
                  <a:pt x="150010" y="198234"/>
                </a:moveTo>
                <a:cubicBezTo>
                  <a:pt x="176642" y="198234"/>
                  <a:pt x="198232" y="176644"/>
                  <a:pt x="198232" y="150012"/>
                </a:cubicBezTo>
                <a:cubicBezTo>
                  <a:pt x="198232" y="123380"/>
                  <a:pt x="176642" y="101790"/>
                  <a:pt x="150010" y="101790"/>
                </a:cubicBezTo>
                <a:cubicBezTo>
                  <a:pt x="123378" y="101790"/>
                  <a:pt x="101788" y="123380"/>
                  <a:pt x="101788" y="150012"/>
                </a:cubicBezTo>
                <a:cubicBezTo>
                  <a:pt x="101788" y="176644"/>
                  <a:pt x="123378" y="198234"/>
                  <a:pt x="150010" y="198234"/>
                </a:cubicBezTo>
                <a:close/>
                <a:moveTo>
                  <a:pt x="150010" y="219659"/>
                </a:moveTo>
                <a:cubicBezTo>
                  <a:pt x="111606" y="219659"/>
                  <a:pt x="80363" y="188417"/>
                  <a:pt x="80363" y="150012"/>
                </a:cubicBezTo>
                <a:cubicBezTo>
                  <a:pt x="80363" y="111607"/>
                  <a:pt x="111606" y="80365"/>
                  <a:pt x="150010" y="80365"/>
                </a:cubicBezTo>
                <a:cubicBezTo>
                  <a:pt x="188415" y="80365"/>
                  <a:pt x="219657" y="111607"/>
                  <a:pt x="219657" y="150012"/>
                </a:cubicBezTo>
                <a:cubicBezTo>
                  <a:pt x="219657" y="188417"/>
                  <a:pt x="188415" y="219659"/>
                  <a:pt x="150010" y="219659"/>
                </a:cubicBezTo>
                <a:close/>
                <a:moveTo>
                  <a:pt x="166088" y="278600"/>
                </a:moveTo>
                <a:lnTo>
                  <a:pt x="166088" y="245008"/>
                </a:lnTo>
                <a:cubicBezTo>
                  <a:pt x="180719" y="242545"/>
                  <a:pt x="194219" y="236829"/>
                  <a:pt x="205826" y="228562"/>
                </a:cubicBezTo>
                <a:lnTo>
                  <a:pt x="229576" y="252311"/>
                </a:lnTo>
                <a:lnTo>
                  <a:pt x="252296" y="229578"/>
                </a:lnTo>
                <a:lnTo>
                  <a:pt x="228560" y="205829"/>
                </a:lnTo>
                <a:cubicBezTo>
                  <a:pt x="236827" y="194221"/>
                  <a:pt x="242542" y="180721"/>
                  <a:pt x="245006" y="166090"/>
                </a:cubicBezTo>
                <a:lnTo>
                  <a:pt x="278598" y="166090"/>
                </a:lnTo>
                <a:lnTo>
                  <a:pt x="278598" y="133947"/>
                </a:lnTo>
                <a:lnTo>
                  <a:pt x="245006" y="133947"/>
                </a:lnTo>
                <a:cubicBezTo>
                  <a:pt x="242542" y="119304"/>
                  <a:pt x="236827" y="105803"/>
                  <a:pt x="228560" y="94196"/>
                </a:cubicBezTo>
                <a:lnTo>
                  <a:pt x="252296" y="70459"/>
                </a:lnTo>
                <a:lnTo>
                  <a:pt x="229576" y="47726"/>
                </a:lnTo>
                <a:lnTo>
                  <a:pt x="205826" y="71463"/>
                </a:lnTo>
                <a:cubicBezTo>
                  <a:pt x="194219" y="63195"/>
                  <a:pt x="180719" y="57480"/>
                  <a:pt x="166088" y="55016"/>
                </a:cubicBezTo>
                <a:lnTo>
                  <a:pt x="166088" y="21425"/>
                </a:lnTo>
                <a:lnTo>
                  <a:pt x="133932" y="21425"/>
                </a:lnTo>
                <a:lnTo>
                  <a:pt x="133932" y="55016"/>
                </a:lnTo>
                <a:cubicBezTo>
                  <a:pt x="119302" y="57480"/>
                  <a:pt x="105802" y="63195"/>
                  <a:pt x="94194" y="71463"/>
                </a:cubicBezTo>
                <a:lnTo>
                  <a:pt x="70444" y="47726"/>
                </a:lnTo>
                <a:lnTo>
                  <a:pt x="47725" y="70459"/>
                </a:lnTo>
                <a:lnTo>
                  <a:pt x="71461" y="94196"/>
                </a:lnTo>
                <a:cubicBezTo>
                  <a:pt x="63193" y="105803"/>
                  <a:pt x="57478" y="119304"/>
                  <a:pt x="55014" y="133947"/>
                </a:cubicBezTo>
                <a:lnTo>
                  <a:pt x="21423" y="133947"/>
                </a:lnTo>
                <a:lnTo>
                  <a:pt x="21423" y="166090"/>
                </a:lnTo>
                <a:lnTo>
                  <a:pt x="55014" y="166090"/>
                </a:lnTo>
                <a:cubicBezTo>
                  <a:pt x="57478" y="180721"/>
                  <a:pt x="63193" y="194221"/>
                  <a:pt x="71461" y="205829"/>
                </a:cubicBezTo>
                <a:lnTo>
                  <a:pt x="47725" y="229578"/>
                </a:lnTo>
                <a:lnTo>
                  <a:pt x="70444" y="252311"/>
                </a:lnTo>
                <a:lnTo>
                  <a:pt x="94194" y="228562"/>
                </a:lnTo>
                <a:cubicBezTo>
                  <a:pt x="105802" y="236829"/>
                  <a:pt x="119302" y="242545"/>
                  <a:pt x="133932" y="245008"/>
                </a:cubicBezTo>
                <a:lnTo>
                  <a:pt x="133932" y="278600"/>
                </a:lnTo>
                <a:close/>
                <a:moveTo>
                  <a:pt x="112507" y="300029"/>
                </a:moveTo>
                <a:lnTo>
                  <a:pt x="112507" y="278600"/>
                </a:lnTo>
                <a:lnTo>
                  <a:pt x="112507" y="261696"/>
                </a:lnTo>
                <a:cubicBezTo>
                  <a:pt x="107376" y="259982"/>
                  <a:pt x="102385" y="257924"/>
                  <a:pt x="97546" y="255511"/>
                </a:cubicBezTo>
                <a:lnTo>
                  <a:pt x="85608" y="267462"/>
                </a:lnTo>
                <a:lnTo>
                  <a:pt x="70444" y="282613"/>
                </a:lnTo>
                <a:lnTo>
                  <a:pt x="55293" y="267462"/>
                </a:lnTo>
                <a:lnTo>
                  <a:pt x="32573" y="244729"/>
                </a:lnTo>
                <a:lnTo>
                  <a:pt x="17409" y="229578"/>
                </a:lnTo>
                <a:lnTo>
                  <a:pt x="32573" y="214414"/>
                </a:lnTo>
                <a:lnTo>
                  <a:pt x="44511" y="202476"/>
                </a:lnTo>
                <a:cubicBezTo>
                  <a:pt x="42098" y="197637"/>
                  <a:pt x="40041" y="192646"/>
                  <a:pt x="38326" y="187515"/>
                </a:cubicBezTo>
                <a:lnTo>
                  <a:pt x="0" y="187515"/>
                </a:lnTo>
                <a:lnTo>
                  <a:pt x="0" y="112509"/>
                </a:lnTo>
                <a:lnTo>
                  <a:pt x="38326" y="112509"/>
                </a:lnTo>
                <a:cubicBezTo>
                  <a:pt x="40041" y="107378"/>
                  <a:pt x="42098" y="102387"/>
                  <a:pt x="44511" y="97561"/>
                </a:cubicBezTo>
                <a:lnTo>
                  <a:pt x="32573" y="85610"/>
                </a:lnTo>
                <a:lnTo>
                  <a:pt x="17409" y="70459"/>
                </a:lnTo>
                <a:lnTo>
                  <a:pt x="32573" y="55296"/>
                </a:lnTo>
                <a:lnTo>
                  <a:pt x="55293" y="32575"/>
                </a:lnTo>
                <a:lnTo>
                  <a:pt x="70444" y="17411"/>
                </a:lnTo>
                <a:lnTo>
                  <a:pt x="85608" y="32575"/>
                </a:lnTo>
                <a:lnTo>
                  <a:pt x="97546" y="44513"/>
                </a:lnTo>
                <a:cubicBezTo>
                  <a:pt x="102385" y="42113"/>
                  <a:pt x="107376" y="40043"/>
                  <a:pt x="112507" y="38328"/>
                </a:cubicBezTo>
                <a:lnTo>
                  <a:pt x="112507" y="21425"/>
                </a:lnTo>
                <a:lnTo>
                  <a:pt x="112507" y="0"/>
                </a:lnTo>
                <a:lnTo>
                  <a:pt x="187513" y="0"/>
                </a:lnTo>
                <a:lnTo>
                  <a:pt x="187513" y="21425"/>
                </a:lnTo>
                <a:lnTo>
                  <a:pt x="187513" y="38328"/>
                </a:lnTo>
                <a:cubicBezTo>
                  <a:pt x="192644" y="40043"/>
                  <a:pt x="197635" y="42113"/>
                  <a:pt x="202474" y="44513"/>
                </a:cubicBezTo>
                <a:lnTo>
                  <a:pt x="214412" y="32575"/>
                </a:lnTo>
                <a:lnTo>
                  <a:pt x="229576" y="17411"/>
                </a:lnTo>
                <a:lnTo>
                  <a:pt x="244727" y="32575"/>
                </a:lnTo>
                <a:lnTo>
                  <a:pt x="267447" y="55296"/>
                </a:lnTo>
                <a:lnTo>
                  <a:pt x="282611" y="70459"/>
                </a:lnTo>
                <a:lnTo>
                  <a:pt x="267447" y="85610"/>
                </a:lnTo>
                <a:lnTo>
                  <a:pt x="255509" y="97561"/>
                </a:lnTo>
                <a:cubicBezTo>
                  <a:pt x="257922" y="102387"/>
                  <a:pt x="259979" y="107378"/>
                  <a:pt x="261694" y="112509"/>
                </a:cubicBezTo>
                <a:lnTo>
                  <a:pt x="300035" y="112509"/>
                </a:lnTo>
                <a:lnTo>
                  <a:pt x="300035" y="133947"/>
                </a:lnTo>
                <a:lnTo>
                  <a:pt x="300035" y="166090"/>
                </a:lnTo>
                <a:lnTo>
                  <a:pt x="300035" y="187515"/>
                </a:lnTo>
                <a:lnTo>
                  <a:pt x="261694" y="187515"/>
                </a:lnTo>
                <a:cubicBezTo>
                  <a:pt x="259979" y="192646"/>
                  <a:pt x="257922" y="197637"/>
                  <a:pt x="255509" y="202476"/>
                </a:cubicBezTo>
                <a:lnTo>
                  <a:pt x="267447" y="214414"/>
                </a:lnTo>
                <a:lnTo>
                  <a:pt x="282611" y="229578"/>
                </a:lnTo>
                <a:lnTo>
                  <a:pt x="267447" y="244729"/>
                </a:lnTo>
                <a:lnTo>
                  <a:pt x="244727" y="267462"/>
                </a:lnTo>
                <a:lnTo>
                  <a:pt x="229576" y="282613"/>
                </a:lnTo>
                <a:lnTo>
                  <a:pt x="214412" y="267462"/>
                </a:lnTo>
                <a:lnTo>
                  <a:pt x="202474" y="255511"/>
                </a:lnTo>
                <a:cubicBezTo>
                  <a:pt x="197635" y="257924"/>
                  <a:pt x="192644" y="259982"/>
                  <a:pt x="187513" y="261696"/>
                </a:cubicBezTo>
                <a:lnTo>
                  <a:pt x="187513" y="278600"/>
                </a:lnTo>
                <a:lnTo>
                  <a:pt x="187513" y="300029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27" name="Freeform 26"/>
          <p:cNvSpPr/>
          <p:nvPr/>
        </p:nvSpPr>
        <p:spPr>
          <a:xfrm>
            <a:off x="8124036" y="4165667"/>
            <a:ext cx="265582" cy="252383"/>
          </a:xfrm>
          <a:custGeom>
            <a:avLst/>
            <a:gdLst/>
            <a:ahLst/>
            <a:cxnLst/>
            <a:rect l="l" t="t" r="r" b="b"/>
            <a:pathLst>
              <a:path w="265582" h="252383">
                <a:moveTo>
                  <a:pt x="135293" y="219130"/>
                </a:moveTo>
                <a:lnTo>
                  <a:pt x="202553" y="139323"/>
                </a:lnTo>
                <a:lnTo>
                  <a:pt x="157442" y="139323"/>
                </a:lnTo>
                <a:lnTo>
                  <a:pt x="133706" y="178871"/>
                </a:lnTo>
                <a:lnTo>
                  <a:pt x="105347" y="112755"/>
                </a:lnTo>
                <a:lnTo>
                  <a:pt x="97993" y="139361"/>
                </a:lnTo>
                <a:lnTo>
                  <a:pt x="68072" y="139361"/>
                </a:lnTo>
                <a:lnTo>
                  <a:pt x="135293" y="219130"/>
                </a:lnTo>
                <a:close/>
                <a:moveTo>
                  <a:pt x="135287" y="252383"/>
                </a:moveTo>
                <a:lnTo>
                  <a:pt x="21984" y="117923"/>
                </a:lnTo>
                <a:lnTo>
                  <a:pt x="81674" y="117923"/>
                </a:lnTo>
                <a:lnTo>
                  <a:pt x="100953" y="48175"/>
                </a:lnTo>
                <a:lnTo>
                  <a:pt x="136881" y="131919"/>
                </a:lnTo>
                <a:lnTo>
                  <a:pt x="145301" y="117885"/>
                </a:lnTo>
                <a:lnTo>
                  <a:pt x="220612" y="117885"/>
                </a:lnTo>
                <a:lnTo>
                  <a:pt x="231293" y="105211"/>
                </a:lnTo>
                <a:cubicBezTo>
                  <a:pt x="239738" y="94645"/>
                  <a:pt x="243663" y="81144"/>
                  <a:pt x="242125" y="67428"/>
                </a:cubicBezTo>
                <a:cubicBezTo>
                  <a:pt x="240601" y="53712"/>
                  <a:pt x="233832" y="41406"/>
                  <a:pt x="223050" y="32770"/>
                </a:cubicBezTo>
                <a:cubicBezTo>
                  <a:pt x="213545" y="25165"/>
                  <a:pt x="202146" y="21469"/>
                  <a:pt x="190818" y="21469"/>
                </a:cubicBezTo>
                <a:cubicBezTo>
                  <a:pt x="175643" y="21469"/>
                  <a:pt x="160596" y="28100"/>
                  <a:pt x="150394" y="40847"/>
                </a:cubicBezTo>
                <a:lnTo>
                  <a:pt x="135293" y="59732"/>
                </a:lnTo>
                <a:lnTo>
                  <a:pt x="120193" y="40847"/>
                </a:lnTo>
                <a:cubicBezTo>
                  <a:pt x="111557" y="30065"/>
                  <a:pt x="99250" y="23283"/>
                  <a:pt x="85534" y="21759"/>
                </a:cubicBezTo>
                <a:cubicBezTo>
                  <a:pt x="83573" y="21538"/>
                  <a:pt x="81618" y="21429"/>
                  <a:pt x="79675" y="21429"/>
                </a:cubicBezTo>
                <a:cubicBezTo>
                  <a:pt x="68003" y="21429"/>
                  <a:pt x="56780" y="25377"/>
                  <a:pt x="47537" y="32770"/>
                </a:cubicBezTo>
                <a:cubicBezTo>
                  <a:pt x="29820" y="46943"/>
                  <a:pt x="23394" y="71505"/>
                  <a:pt x="31889" y="92498"/>
                </a:cubicBezTo>
                <a:lnTo>
                  <a:pt x="12015" y="100537"/>
                </a:lnTo>
                <a:lnTo>
                  <a:pt x="12015" y="100537"/>
                </a:lnTo>
                <a:cubicBezTo>
                  <a:pt x="0" y="70819"/>
                  <a:pt x="9093" y="36072"/>
                  <a:pt x="34151" y="16044"/>
                </a:cubicBezTo>
                <a:cubicBezTo>
                  <a:pt x="47237" y="5573"/>
                  <a:pt x="63119" y="0"/>
                  <a:pt x="79646" y="0"/>
                </a:cubicBezTo>
                <a:cubicBezTo>
                  <a:pt x="82382" y="0"/>
                  <a:pt x="85136" y="153"/>
                  <a:pt x="87897" y="461"/>
                </a:cubicBezTo>
                <a:cubicBezTo>
                  <a:pt x="106464" y="2519"/>
                  <a:pt x="123190" y="11383"/>
                  <a:pt x="135293" y="25493"/>
                </a:cubicBezTo>
                <a:cubicBezTo>
                  <a:pt x="149668" y="8750"/>
                  <a:pt x="170170" y="49"/>
                  <a:pt x="190842" y="49"/>
                </a:cubicBezTo>
                <a:cubicBezTo>
                  <a:pt x="206862" y="49"/>
                  <a:pt x="222984" y="5275"/>
                  <a:pt x="236436" y="16032"/>
                </a:cubicBezTo>
                <a:cubicBezTo>
                  <a:pt x="251688" y="28236"/>
                  <a:pt x="261277" y="45648"/>
                  <a:pt x="263437" y="65066"/>
                </a:cubicBezTo>
                <a:cubicBezTo>
                  <a:pt x="265582" y="84472"/>
                  <a:pt x="260058" y="103560"/>
                  <a:pt x="247853" y="118813"/>
                </a:cubicBezTo>
                <a:lnTo>
                  <a:pt x="135299" y="252383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28" name="Freeform 27"/>
          <p:cNvSpPr/>
          <p:nvPr/>
        </p:nvSpPr>
        <p:spPr>
          <a:xfrm>
            <a:off x="6971081" y="4118019"/>
            <a:ext cx="230374" cy="300031"/>
          </a:xfrm>
          <a:custGeom>
            <a:avLst/>
            <a:gdLst/>
            <a:ahLst/>
            <a:cxnLst/>
            <a:rect l="l" t="t" r="r" b="b"/>
            <a:pathLst>
              <a:path w="230374" h="300031">
                <a:moveTo>
                  <a:pt x="133942" y="278600"/>
                </a:moveTo>
                <a:cubicBezTo>
                  <a:pt x="175306" y="278600"/>
                  <a:pt x="208948" y="244958"/>
                  <a:pt x="208948" y="203594"/>
                </a:cubicBezTo>
                <a:lnTo>
                  <a:pt x="208948" y="167805"/>
                </a:lnTo>
                <a:cubicBezTo>
                  <a:pt x="185471" y="152551"/>
                  <a:pt x="158360" y="144639"/>
                  <a:pt x="130882" y="144639"/>
                </a:cubicBezTo>
                <a:cubicBezTo>
                  <a:pt x="118508" y="144639"/>
                  <a:pt x="106059" y="146244"/>
                  <a:pt x="93835" y="149505"/>
                </a:cubicBezTo>
                <a:lnTo>
                  <a:pt x="80361" y="153099"/>
                </a:lnTo>
                <a:lnTo>
                  <a:pt x="80361" y="69647"/>
                </a:lnTo>
                <a:cubicBezTo>
                  <a:pt x="80361" y="63742"/>
                  <a:pt x="75560" y="58928"/>
                  <a:pt x="69642" y="58928"/>
                </a:cubicBezTo>
                <a:cubicBezTo>
                  <a:pt x="63736" y="58928"/>
                  <a:pt x="58923" y="63742"/>
                  <a:pt x="58923" y="69647"/>
                </a:cubicBezTo>
                <a:lnTo>
                  <a:pt x="58923" y="203594"/>
                </a:lnTo>
                <a:cubicBezTo>
                  <a:pt x="58923" y="244958"/>
                  <a:pt x="92578" y="278600"/>
                  <a:pt x="133942" y="278600"/>
                </a:cubicBezTo>
                <a:close/>
                <a:moveTo>
                  <a:pt x="132840" y="300031"/>
                </a:moveTo>
                <a:cubicBezTo>
                  <a:pt x="80170" y="299438"/>
                  <a:pt x="37498" y="256401"/>
                  <a:pt x="37498" y="203594"/>
                </a:cubicBezTo>
                <a:lnTo>
                  <a:pt x="37498" y="69647"/>
                </a:lnTo>
                <a:cubicBezTo>
                  <a:pt x="37498" y="51918"/>
                  <a:pt x="51913" y="37503"/>
                  <a:pt x="69642" y="37503"/>
                </a:cubicBezTo>
                <a:cubicBezTo>
                  <a:pt x="87371" y="37503"/>
                  <a:pt x="101786" y="51918"/>
                  <a:pt x="101786" y="69647"/>
                </a:cubicBezTo>
                <a:lnTo>
                  <a:pt x="101786" y="125806"/>
                </a:lnTo>
                <a:cubicBezTo>
                  <a:pt x="111460" y="124068"/>
                  <a:pt x="121203" y="123208"/>
                  <a:pt x="130906" y="123208"/>
                </a:cubicBezTo>
                <a:cubicBezTo>
                  <a:pt x="164083" y="123208"/>
                  <a:pt x="196797" y="133254"/>
                  <a:pt x="224684" y="152553"/>
                </a:cubicBezTo>
                <a:lnTo>
                  <a:pt x="230373" y="156490"/>
                </a:lnTo>
                <a:lnTo>
                  <a:pt x="230348" y="205931"/>
                </a:lnTo>
                <a:cubicBezTo>
                  <a:pt x="229111" y="257673"/>
                  <a:pt x="186928" y="299448"/>
                  <a:pt x="135044" y="300031"/>
                </a:cubicBezTo>
                <a:close/>
                <a:moveTo>
                  <a:pt x="0" y="69647"/>
                </a:moveTo>
                <a:lnTo>
                  <a:pt x="0" y="68836"/>
                </a:lnTo>
                <a:lnTo>
                  <a:pt x="0" y="68836"/>
                </a:lnTo>
                <a:cubicBezTo>
                  <a:pt x="436" y="30803"/>
                  <a:pt x="31508" y="0"/>
                  <a:pt x="69642" y="0"/>
                </a:cubicBezTo>
                <a:cubicBezTo>
                  <a:pt x="108047" y="0"/>
                  <a:pt x="139301" y="31242"/>
                  <a:pt x="139301" y="69647"/>
                </a:cubicBezTo>
                <a:lnTo>
                  <a:pt x="117864" y="69647"/>
                </a:lnTo>
                <a:cubicBezTo>
                  <a:pt x="117864" y="43053"/>
                  <a:pt x="96236" y="21425"/>
                  <a:pt x="69642" y="21425"/>
                </a:cubicBezTo>
                <a:cubicBezTo>
                  <a:pt x="43061" y="21425"/>
                  <a:pt x="21420" y="43053"/>
                  <a:pt x="21420" y="69647"/>
                </a:cubicBezTo>
                <a:close/>
              </a:path>
            </a:pathLst>
          </a:custGeom>
          <a:solidFill>
            <a:srgbClr val="002856"/>
          </a:solidFill>
        </p:spPr>
      </p:sp>
      <p:sp>
        <p:nvSpPr>
          <p:cNvPr id="29" name="TextBox 28"/>
          <p:cNvSpPr txBox="1"/>
          <p:nvPr/>
        </p:nvSpPr>
        <p:spPr>
          <a:xfrm>
            <a:off x="2336268" y="4496956"/>
            <a:ext cx="6985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Analytics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09167" y="4496956"/>
            <a:ext cx="1333500" cy="368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44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API Integration/ Programmability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66948" y="4496956"/>
            <a:ext cx="698500" cy="558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44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AI/ML- Driven </a:t>
            </a:r>
          </a:p>
          <a:p>
            <a:pPr marL="0" indent="0" algn="l"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Features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54746" y="4496956"/>
            <a:ext cx="1155700" cy="558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44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Automation of Configuration Changes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49114" y="4504576"/>
            <a:ext cx="1041400" cy="368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44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Zero-Touch- Provisioning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04837" y="4862716"/>
            <a:ext cx="4191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(ZTP)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86474" y="4496956"/>
            <a:ext cx="1181100" cy="558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44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Network </a:t>
            </a:r>
            <a:b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Health Checks and Assurance</a:t>
            </a:r>
          </a:p>
        </p:txBody>
      </p:sp>
      <p:sp>
        <p:nvSpPr>
          <p:cNvPr id="36" name="Freeform 35"/>
          <p:cNvSpPr/>
          <p:nvPr/>
        </p:nvSpPr>
        <p:spPr>
          <a:xfrm>
            <a:off x="3021155" y="1450806"/>
            <a:ext cx="235738" cy="306476"/>
          </a:xfrm>
          <a:custGeom>
            <a:avLst/>
            <a:gdLst/>
            <a:ahLst/>
            <a:cxnLst/>
            <a:rect l="l" t="t" r="r" b="b"/>
            <a:pathLst>
              <a:path w="235738" h="306476">
                <a:moveTo>
                  <a:pt x="0" y="0"/>
                </a:moveTo>
                <a:lnTo>
                  <a:pt x="0" y="306476"/>
                </a:lnTo>
                <a:lnTo>
                  <a:pt x="162077" y="306476"/>
                </a:lnTo>
                <a:lnTo>
                  <a:pt x="235737" y="232804"/>
                </a:lnTo>
                <a:lnTo>
                  <a:pt x="235737" y="0"/>
                </a:lnTo>
                <a:close/>
                <a:moveTo>
                  <a:pt x="23571" y="23584"/>
                </a:moveTo>
                <a:lnTo>
                  <a:pt x="212166" y="23584"/>
                </a:lnTo>
                <a:lnTo>
                  <a:pt x="212166" y="206273"/>
                </a:lnTo>
                <a:lnTo>
                  <a:pt x="135547" y="206273"/>
                </a:lnTo>
                <a:lnTo>
                  <a:pt x="135547" y="282892"/>
                </a:lnTo>
                <a:lnTo>
                  <a:pt x="23571" y="282892"/>
                </a:lnTo>
                <a:close/>
                <a:moveTo>
                  <a:pt x="159131" y="229857"/>
                </a:moveTo>
                <a:lnTo>
                  <a:pt x="205346" y="229857"/>
                </a:lnTo>
                <a:lnTo>
                  <a:pt x="159131" y="276085"/>
                </a:lnTo>
                <a:close/>
                <a:moveTo>
                  <a:pt x="47142" y="76632"/>
                </a:moveTo>
                <a:lnTo>
                  <a:pt x="165011" y="76632"/>
                </a:lnTo>
                <a:lnTo>
                  <a:pt x="165011" y="53048"/>
                </a:lnTo>
                <a:lnTo>
                  <a:pt x="47142" y="53048"/>
                </a:lnTo>
                <a:close/>
                <a:moveTo>
                  <a:pt x="47142" y="117882"/>
                </a:moveTo>
                <a:lnTo>
                  <a:pt x="188595" y="117882"/>
                </a:lnTo>
                <a:lnTo>
                  <a:pt x="188595" y="94297"/>
                </a:lnTo>
                <a:lnTo>
                  <a:pt x="47142" y="94297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37" name="Freeform 36"/>
          <p:cNvSpPr/>
          <p:nvPr/>
        </p:nvSpPr>
        <p:spPr>
          <a:xfrm>
            <a:off x="3908844" y="1474393"/>
            <a:ext cx="235978" cy="282881"/>
          </a:xfrm>
          <a:custGeom>
            <a:avLst/>
            <a:gdLst/>
            <a:ahLst/>
            <a:cxnLst/>
            <a:rect l="l" t="t" r="r" b="b"/>
            <a:pathLst>
              <a:path w="235978" h="282881">
                <a:moveTo>
                  <a:pt x="108458" y="183286"/>
                </a:moveTo>
                <a:lnTo>
                  <a:pt x="56198" y="139446"/>
                </a:lnTo>
                <a:lnTo>
                  <a:pt x="71349" y="121386"/>
                </a:lnTo>
                <a:lnTo>
                  <a:pt x="105550" y="150075"/>
                </a:lnTo>
                <a:lnTo>
                  <a:pt x="162954" y="81673"/>
                </a:lnTo>
                <a:lnTo>
                  <a:pt x="181001" y="96824"/>
                </a:lnTo>
                <a:lnTo>
                  <a:pt x="108458" y="183286"/>
                </a:lnTo>
                <a:close/>
                <a:moveTo>
                  <a:pt x="118009" y="258508"/>
                </a:moveTo>
                <a:cubicBezTo>
                  <a:pt x="172250" y="240741"/>
                  <a:pt x="212408" y="191515"/>
                  <a:pt x="212408" y="141592"/>
                </a:cubicBezTo>
                <a:cubicBezTo>
                  <a:pt x="212408" y="115913"/>
                  <a:pt x="212294" y="56692"/>
                  <a:pt x="212217" y="23571"/>
                </a:cubicBezTo>
                <a:lnTo>
                  <a:pt x="23584" y="23571"/>
                </a:lnTo>
                <a:cubicBezTo>
                  <a:pt x="23610" y="57022"/>
                  <a:pt x="23635" y="116928"/>
                  <a:pt x="23635" y="141592"/>
                </a:cubicBezTo>
                <a:cubicBezTo>
                  <a:pt x="23635" y="191579"/>
                  <a:pt x="63780" y="240817"/>
                  <a:pt x="118009" y="258508"/>
                </a:cubicBezTo>
                <a:close/>
                <a:moveTo>
                  <a:pt x="117116" y="282881"/>
                </a:moveTo>
                <a:cubicBezTo>
                  <a:pt x="52557" y="264657"/>
                  <a:pt x="64" y="206440"/>
                  <a:pt x="64" y="141592"/>
                </a:cubicBezTo>
                <a:cubicBezTo>
                  <a:pt x="64" y="106502"/>
                  <a:pt x="0" y="0"/>
                  <a:pt x="0" y="0"/>
                </a:cubicBezTo>
                <a:lnTo>
                  <a:pt x="235750" y="0"/>
                </a:lnTo>
                <a:cubicBezTo>
                  <a:pt x="235750" y="0"/>
                  <a:pt x="235968" y="99980"/>
                  <a:pt x="235979" y="138841"/>
                </a:cubicBezTo>
                <a:lnTo>
                  <a:pt x="235979" y="138841"/>
                </a:lnTo>
                <a:lnTo>
                  <a:pt x="235979" y="141891"/>
                </a:lnTo>
                <a:lnTo>
                  <a:pt x="235979" y="141891"/>
                </a:lnTo>
                <a:cubicBezTo>
                  <a:pt x="235817" y="206619"/>
                  <a:pt x="183098" y="264685"/>
                  <a:pt x="118923" y="282881"/>
                </a:cubicBezTo>
                <a:close/>
              </a:path>
            </a:pathLst>
          </a:custGeom>
          <a:solidFill>
            <a:srgbClr val="002856"/>
          </a:solidFill>
        </p:spPr>
      </p:sp>
      <p:sp>
        <p:nvSpPr>
          <p:cNvPr id="38" name="Freeform 37"/>
          <p:cNvSpPr/>
          <p:nvPr/>
        </p:nvSpPr>
        <p:spPr>
          <a:xfrm>
            <a:off x="4683125" y="1474391"/>
            <a:ext cx="330034" cy="282883"/>
          </a:xfrm>
          <a:custGeom>
            <a:avLst/>
            <a:gdLst/>
            <a:ahLst/>
            <a:cxnLst/>
            <a:rect l="l" t="t" r="r" b="b"/>
            <a:pathLst>
              <a:path w="330034" h="282883">
                <a:moveTo>
                  <a:pt x="76605" y="282883"/>
                </a:moveTo>
                <a:lnTo>
                  <a:pt x="76605" y="259321"/>
                </a:lnTo>
                <a:lnTo>
                  <a:pt x="253414" y="259321"/>
                </a:lnTo>
                <a:lnTo>
                  <a:pt x="253414" y="282883"/>
                </a:lnTo>
                <a:close/>
                <a:moveTo>
                  <a:pt x="164553" y="188544"/>
                </a:moveTo>
                <a:cubicBezTo>
                  <a:pt x="169290" y="188544"/>
                  <a:pt x="173722" y="186728"/>
                  <a:pt x="177088" y="183363"/>
                </a:cubicBezTo>
                <a:cubicBezTo>
                  <a:pt x="180402" y="179997"/>
                  <a:pt x="182269" y="175565"/>
                  <a:pt x="182269" y="170815"/>
                </a:cubicBezTo>
                <a:cubicBezTo>
                  <a:pt x="182269" y="166065"/>
                  <a:pt x="180453" y="161595"/>
                  <a:pt x="177088" y="158267"/>
                </a:cubicBezTo>
                <a:cubicBezTo>
                  <a:pt x="173722" y="154953"/>
                  <a:pt x="169290" y="153086"/>
                  <a:pt x="164553" y="153086"/>
                </a:cubicBezTo>
                <a:cubicBezTo>
                  <a:pt x="159803" y="153086"/>
                  <a:pt x="155332" y="154902"/>
                  <a:pt x="152018" y="158267"/>
                </a:cubicBezTo>
                <a:cubicBezTo>
                  <a:pt x="148690" y="161633"/>
                  <a:pt x="146836" y="166065"/>
                  <a:pt x="146836" y="170815"/>
                </a:cubicBezTo>
                <a:cubicBezTo>
                  <a:pt x="146836" y="175565"/>
                  <a:pt x="148652" y="180036"/>
                  <a:pt x="152018" y="183363"/>
                </a:cubicBezTo>
                <a:cubicBezTo>
                  <a:pt x="155383" y="186677"/>
                  <a:pt x="159803" y="188544"/>
                  <a:pt x="164553" y="188544"/>
                </a:cubicBezTo>
                <a:close/>
                <a:moveTo>
                  <a:pt x="164553" y="206273"/>
                </a:moveTo>
                <a:cubicBezTo>
                  <a:pt x="163397" y="206273"/>
                  <a:pt x="162292" y="206223"/>
                  <a:pt x="161136" y="206096"/>
                </a:cubicBezTo>
                <a:cubicBezTo>
                  <a:pt x="158888" y="205867"/>
                  <a:pt x="156615" y="205474"/>
                  <a:pt x="154456" y="204813"/>
                </a:cubicBezTo>
                <a:cubicBezTo>
                  <a:pt x="153389" y="204457"/>
                  <a:pt x="152285" y="204102"/>
                  <a:pt x="151218" y="203657"/>
                </a:cubicBezTo>
                <a:cubicBezTo>
                  <a:pt x="148030" y="202374"/>
                  <a:pt x="144969" y="200559"/>
                  <a:pt x="142175" y="198285"/>
                </a:cubicBezTo>
                <a:cubicBezTo>
                  <a:pt x="141248" y="197549"/>
                  <a:pt x="140372" y="196736"/>
                  <a:pt x="139483" y="195859"/>
                </a:cubicBezTo>
                <a:cubicBezTo>
                  <a:pt x="125665" y="182029"/>
                  <a:pt x="125665" y="159563"/>
                  <a:pt x="139483" y="145733"/>
                </a:cubicBezTo>
                <a:cubicBezTo>
                  <a:pt x="140372" y="144895"/>
                  <a:pt x="141248" y="144044"/>
                  <a:pt x="142137" y="143294"/>
                </a:cubicBezTo>
                <a:cubicBezTo>
                  <a:pt x="144931" y="141034"/>
                  <a:pt x="147992" y="139217"/>
                  <a:pt x="151180" y="137935"/>
                </a:cubicBezTo>
                <a:cubicBezTo>
                  <a:pt x="155392" y="136219"/>
                  <a:pt x="159931" y="135318"/>
                  <a:pt x="164410" y="135318"/>
                </a:cubicBezTo>
                <a:cubicBezTo>
                  <a:pt x="164441" y="135318"/>
                  <a:pt x="164471" y="135318"/>
                  <a:pt x="164502" y="135318"/>
                </a:cubicBezTo>
                <a:cubicBezTo>
                  <a:pt x="166775" y="135318"/>
                  <a:pt x="169074" y="135534"/>
                  <a:pt x="171284" y="135979"/>
                </a:cubicBezTo>
                <a:cubicBezTo>
                  <a:pt x="172388" y="136208"/>
                  <a:pt x="173493" y="136462"/>
                  <a:pt x="174611" y="136779"/>
                </a:cubicBezTo>
                <a:cubicBezTo>
                  <a:pt x="176783" y="137440"/>
                  <a:pt x="178942" y="138328"/>
                  <a:pt x="180986" y="139395"/>
                </a:cubicBezTo>
                <a:cubicBezTo>
                  <a:pt x="181520" y="139662"/>
                  <a:pt x="182002" y="139967"/>
                  <a:pt x="182498" y="140284"/>
                </a:cubicBezTo>
                <a:lnTo>
                  <a:pt x="211416" y="111341"/>
                </a:lnTo>
                <a:lnTo>
                  <a:pt x="223951" y="123876"/>
                </a:lnTo>
                <a:lnTo>
                  <a:pt x="195033" y="152819"/>
                </a:lnTo>
                <a:cubicBezTo>
                  <a:pt x="203046" y="166383"/>
                  <a:pt x="201268" y="184150"/>
                  <a:pt x="189572" y="195859"/>
                </a:cubicBezTo>
                <a:cubicBezTo>
                  <a:pt x="186968" y="198463"/>
                  <a:pt x="184085" y="200559"/>
                  <a:pt x="180986" y="202197"/>
                </a:cubicBezTo>
                <a:cubicBezTo>
                  <a:pt x="178942" y="203302"/>
                  <a:pt x="176783" y="204140"/>
                  <a:pt x="174611" y="204813"/>
                </a:cubicBezTo>
                <a:cubicBezTo>
                  <a:pt x="172566" y="205423"/>
                  <a:pt x="170483" y="205829"/>
                  <a:pt x="168363" y="206045"/>
                </a:cubicBezTo>
                <a:cubicBezTo>
                  <a:pt x="168185" y="206096"/>
                  <a:pt x="167956" y="206134"/>
                  <a:pt x="167779" y="206134"/>
                </a:cubicBezTo>
                <a:cubicBezTo>
                  <a:pt x="166724" y="206223"/>
                  <a:pt x="165619" y="206273"/>
                  <a:pt x="164553" y="206273"/>
                </a:cubicBezTo>
                <a:close/>
                <a:moveTo>
                  <a:pt x="29628" y="259309"/>
                </a:moveTo>
                <a:cubicBezTo>
                  <a:pt x="11356" y="233126"/>
                  <a:pt x="442" y="201424"/>
                  <a:pt x="0" y="167175"/>
                </a:cubicBezTo>
                <a:lnTo>
                  <a:pt x="0" y="167175"/>
                </a:lnTo>
                <a:lnTo>
                  <a:pt x="0" y="162843"/>
                </a:lnTo>
                <a:lnTo>
                  <a:pt x="0" y="162843"/>
                </a:lnTo>
                <a:cubicBezTo>
                  <a:pt x="1161" y="72707"/>
                  <a:pt x="74598" y="0"/>
                  <a:pt x="165010" y="0"/>
                </a:cubicBezTo>
                <a:cubicBezTo>
                  <a:pt x="256158" y="0"/>
                  <a:pt x="330034" y="73876"/>
                  <a:pt x="330034" y="165011"/>
                </a:cubicBezTo>
                <a:cubicBezTo>
                  <a:pt x="330034" y="200089"/>
                  <a:pt x="319061" y="232575"/>
                  <a:pt x="300405" y="259309"/>
                </a:cubicBezTo>
                <a:lnTo>
                  <a:pt x="284161" y="247028"/>
                </a:lnTo>
                <a:lnTo>
                  <a:pt x="282878" y="246063"/>
                </a:lnTo>
                <a:cubicBezTo>
                  <a:pt x="282878" y="246075"/>
                  <a:pt x="282878" y="246075"/>
                  <a:pt x="282878" y="246088"/>
                </a:cubicBezTo>
                <a:lnTo>
                  <a:pt x="260717" y="229845"/>
                </a:lnTo>
                <a:lnTo>
                  <a:pt x="254494" y="225285"/>
                </a:lnTo>
                <a:lnTo>
                  <a:pt x="268439" y="206273"/>
                </a:lnTo>
                <a:lnTo>
                  <a:pt x="294499" y="225374"/>
                </a:lnTo>
                <a:cubicBezTo>
                  <a:pt x="302805" y="207315"/>
                  <a:pt x="307529" y="187274"/>
                  <a:pt x="307529" y="166091"/>
                </a:cubicBezTo>
                <a:cubicBezTo>
                  <a:pt x="307529" y="165075"/>
                  <a:pt x="307479" y="164071"/>
                  <a:pt x="307453" y="163056"/>
                </a:cubicBezTo>
                <a:lnTo>
                  <a:pt x="276986" y="163056"/>
                </a:lnTo>
                <a:lnTo>
                  <a:pt x="276986" y="139484"/>
                </a:lnTo>
                <a:lnTo>
                  <a:pt x="305015" y="139484"/>
                </a:lnTo>
                <a:cubicBezTo>
                  <a:pt x="300722" y="116751"/>
                  <a:pt x="291032" y="95936"/>
                  <a:pt x="277328" y="78410"/>
                </a:cubicBezTo>
                <a:lnTo>
                  <a:pt x="256043" y="99695"/>
                </a:lnTo>
                <a:lnTo>
                  <a:pt x="239368" y="83020"/>
                </a:lnTo>
                <a:lnTo>
                  <a:pt x="261327" y="61062"/>
                </a:lnTo>
                <a:cubicBezTo>
                  <a:pt x="238682" y="40272"/>
                  <a:pt x="209282" y="26759"/>
                  <a:pt x="176795" y="24092"/>
                </a:cubicBezTo>
                <a:lnTo>
                  <a:pt x="176795" y="53036"/>
                </a:lnTo>
                <a:lnTo>
                  <a:pt x="153224" y="53036"/>
                </a:lnTo>
                <a:lnTo>
                  <a:pt x="153224" y="24092"/>
                </a:lnTo>
                <a:cubicBezTo>
                  <a:pt x="122300" y="26632"/>
                  <a:pt x="94182" y="39027"/>
                  <a:pt x="71995" y="58153"/>
                </a:cubicBezTo>
                <a:lnTo>
                  <a:pt x="90067" y="78740"/>
                </a:lnTo>
                <a:lnTo>
                  <a:pt x="72338" y="94298"/>
                </a:lnTo>
                <a:lnTo>
                  <a:pt x="55421" y="74993"/>
                </a:lnTo>
                <a:cubicBezTo>
                  <a:pt x="40258" y="93206"/>
                  <a:pt x="29590" y="115265"/>
                  <a:pt x="25018" y="139484"/>
                </a:cubicBezTo>
                <a:lnTo>
                  <a:pt x="53034" y="139484"/>
                </a:lnTo>
                <a:lnTo>
                  <a:pt x="53034" y="163056"/>
                </a:lnTo>
                <a:lnTo>
                  <a:pt x="22579" y="163056"/>
                </a:lnTo>
                <a:cubicBezTo>
                  <a:pt x="22554" y="164071"/>
                  <a:pt x="22503" y="165075"/>
                  <a:pt x="22503" y="166091"/>
                </a:cubicBezTo>
                <a:cubicBezTo>
                  <a:pt x="22503" y="187274"/>
                  <a:pt x="27227" y="207315"/>
                  <a:pt x="35533" y="225374"/>
                </a:cubicBezTo>
                <a:lnTo>
                  <a:pt x="61594" y="206273"/>
                </a:lnTo>
                <a:lnTo>
                  <a:pt x="75526" y="225285"/>
                </a:lnTo>
                <a:lnTo>
                  <a:pt x="69315" y="229845"/>
                </a:lnTo>
                <a:lnTo>
                  <a:pt x="47154" y="246088"/>
                </a:lnTo>
                <a:lnTo>
                  <a:pt x="47141" y="246063"/>
                </a:lnTo>
                <a:lnTo>
                  <a:pt x="45871" y="247028"/>
                </a:lnTo>
                <a:lnTo>
                  <a:pt x="29628" y="259309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39" name="Freeform 38"/>
          <p:cNvSpPr/>
          <p:nvPr/>
        </p:nvSpPr>
        <p:spPr>
          <a:xfrm>
            <a:off x="5705004" y="1509751"/>
            <a:ext cx="306463" cy="247523"/>
          </a:xfrm>
          <a:custGeom>
            <a:avLst/>
            <a:gdLst/>
            <a:ahLst/>
            <a:cxnLst/>
            <a:rect l="l" t="t" r="r" b="b"/>
            <a:pathLst>
              <a:path w="306463" h="247523">
                <a:moveTo>
                  <a:pt x="70726" y="223950"/>
                </a:moveTo>
                <a:cubicBezTo>
                  <a:pt x="90500" y="223950"/>
                  <a:pt x="107417" y="211758"/>
                  <a:pt x="114414" y="194486"/>
                </a:cubicBezTo>
                <a:lnTo>
                  <a:pt x="282893" y="194486"/>
                </a:lnTo>
                <a:lnTo>
                  <a:pt x="282893" y="159129"/>
                </a:lnTo>
                <a:lnTo>
                  <a:pt x="114414" y="159129"/>
                </a:lnTo>
                <a:cubicBezTo>
                  <a:pt x="107417" y="141845"/>
                  <a:pt x="90500" y="129652"/>
                  <a:pt x="70726" y="129652"/>
                </a:cubicBezTo>
                <a:cubicBezTo>
                  <a:pt x="53289" y="129652"/>
                  <a:pt x="38087" y="139152"/>
                  <a:pt x="29934" y="153237"/>
                </a:cubicBezTo>
                <a:lnTo>
                  <a:pt x="70726" y="153237"/>
                </a:lnTo>
                <a:lnTo>
                  <a:pt x="70726" y="200379"/>
                </a:lnTo>
                <a:lnTo>
                  <a:pt x="29934" y="200379"/>
                </a:lnTo>
                <a:cubicBezTo>
                  <a:pt x="38087" y="214463"/>
                  <a:pt x="53289" y="223950"/>
                  <a:pt x="70726" y="223950"/>
                </a:cubicBezTo>
                <a:close/>
                <a:moveTo>
                  <a:pt x="69453" y="247523"/>
                </a:moveTo>
                <a:cubicBezTo>
                  <a:pt x="30975" y="246843"/>
                  <a:pt x="0" y="215435"/>
                  <a:pt x="0" y="176808"/>
                </a:cubicBezTo>
                <a:cubicBezTo>
                  <a:pt x="0" y="137743"/>
                  <a:pt x="31661" y="106081"/>
                  <a:pt x="70726" y="106081"/>
                </a:cubicBezTo>
                <a:cubicBezTo>
                  <a:pt x="94374" y="106081"/>
                  <a:pt x="115252" y="117727"/>
                  <a:pt x="128079" y="135545"/>
                </a:cubicBezTo>
                <a:lnTo>
                  <a:pt x="306464" y="135545"/>
                </a:lnTo>
                <a:lnTo>
                  <a:pt x="306464" y="218057"/>
                </a:lnTo>
                <a:lnTo>
                  <a:pt x="128079" y="218057"/>
                </a:lnTo>
                <a:cubicBezTo>
                  <a:pt x="115471" y="235568"/>
                  <a:pt x="95121" y="247113"/>
                  <a:pt x="71998" y="247523"/>
                </a:cubicBezTo>
                <a:close/>
                <a:moveTo>
                  <a:pt x="146355" y="58939"/>
                </a:moveTo>
                <a:lnTo>
                  <a:pt x="146355" y="23582"/>
                </a:lnTo>
                <a:lnTo>
                  <a:pt x="23571" y="23582"/>
                </a:lnTo>
                <a:lnTo>
                  <a:pt x="23571" y="58939"/>
                </a:lnTo>
                <a:close/>
                <a:moveTo>
                  <a:pt x="0" y="82510"/>
                </a:moveTo>
                <a:lnTo>
                  <a:pt x="0" y="0"/>
                </a:lnTo>
                <a:lnTo>
                  <a:pt x="169926" y="0"/>
                </a:lnTo>
                <a:lnTo>
                  <a:pt x="169926" y="29462"/>
                </a:lnTo>
                <a:lnTo>
                  <a:pt x="247536" y="29462"/>
                </a:lnTo>
                <a:lnTo>
                  <a:pt x="265214" y="17677"/>
                </a:lnTo>
                <a:lnTo>
                  <a:pt x="306464" y="29462"/>
                </a:lnTo>
                <a:lnTo>
                  <a:pt x="306464" y="53033"/>
                </a:lnTo>
                <a:lnTo>
                  <a:pt x="265214" y="64832"/>
                </a:lnTo>
                <a:lnTo>
                  <a:pt x="247536" y="53033"/>
                </a:lnTo>
                <a:lnTo>
                  <a:pt x="169926" y="53033"/>
                </a:lnTo>
                <a:lnTo>
                  <a:pt x="169926" y="82510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40" name="Freeform 39"/>
          <p:cNvSpPr/>
          <p:nvPr/>
        </p:nvSpPr>
        <p:spPr>
          <a:xfrm>
            <a:off x="6850158" y="1515123"/>
            <a:ext cx="330048" cy="236779"/>
          </a:xfrm>
          <a:custGeom>
            <a:avLst/>
            <a:gdLst/>
            <a:ahLst/>
            <a:cxnLst/>
            <a:rect l="l" t="t" r="r" b="b"/>
            <a:pathLst>
              <a:path w="330048" h="236779">
                <a:moveTo>
                  <a:pt x="129172" y="0"/>
                </a:moveTo>
                <a:lnTo>
                  <a:pt x="129172" y="212166"/>
                </a:lnTo>
                <a:lnTo>
                  <a:pt x="106096" y="212166"/>
                </a:lnTo>
                <a:lnTo>
                  <a:pt x="106096" y="70713"/>
                </a:lnTo>
                <a:lnTo>
                  <a:pt x="35370" y="70713"/>
                </a:lnTo>
                <a:lnTo>
                  <a:pt x="35370" y="212166"/>
                </a:lnTo>
                <a:lnTo>
                  <a:pt x="0" y="212166"/>
                </a:lnTo>
                <a:lnTo>
                  <a:pt x="0" y="235737"/>
                </a:lnTo>
                <a:lnTo>
                  <a:pt x="82512" y="235737"/>
                </a:lnTo>
                <a:lnTo>
                  <a:pt x="82512" y="236779"/>
                </a:lnTo>
                <a:lnTo>
                  <a:pt x="152743" y="236779"/>
                </a:lnTo>
                <a:lnTo>
                  <a:pt x="152743" y="235737"/>
                </a:lnTo>
                <a:lnTo>
                  <a:pt x="176809" y="235737"/>
                </a:lnTo>
                <a:lnTo>
                  <a:pt x="176809" y="236143"/>
                </a:lnTo>
                <a:lnTo>
                  <a:pt x="248107" y="236143"/>
                </a:lnTo>
                <a:lnTo>
                  <a:pt x="248107" y="235737"/>
                </a:lnTo>
                <a:lnTo>
                  <a:pt x="330048" y="235737"/>
                </a:lnTo>
                <a:lnTo>
                  <a:pt x="330048" y="212166"/>
                </a:lnTo>
                <a:lnTo>
                  <a:pt x="294691" y="212166"/>
                </a:lnTo>
                <a:lnTo>
                  <a:pt x="294691" y="117868"/>
                </a:lnTo>
                <a:lnTo>
                  <a:pt x="224536" y="117868"/>
                </a:lnTo>
                <a:lnTo>
                  <a:pt x="224536" y="212166"/>
                </a:lnTo>
                <a:lnTo>
                  <a:pt x="200393" y="212166"/>
                </a:lnTo>
                <a:lnTo>
                  <a:pt x="200393" y="0"/>
                </a:lnTo>
                <a:close/>
                <a:moveTo>
                  <a:pt x="152743" y="23571"/>
                </a:moveTo>
                <a:lnTo>
                  <a:pt x="176809" y="23571"/>
                </a:lnTo>
                <a:lnTo>
                  <a:pt x="176809" y="212166"/>
                </a:lnTo>
                <a:lnTo>
                  <a:pt x="152743" y="212166"/>
                </a:lnTo>
                <a:close/>
                <a:moveTo>
                  <a:pt x="58940" y="94297"/>
                </a:moveTo>
                <a:lnTo>
                  <a:pt x="82512" y="94297"/>
                </a:lnTo>
                <a:lnTo>
                  <a:pt x="82512" y="212166"/>
                </a:lnTo>
                <a:lnTo>
                  <a:pt x="58940" y="212166"/>
                </a:lnTo>
                <a:close/>
                <a:moveTo>
                  <a:pt x="248107" y="141452"/>
                </a:moveTo>
                <a:lnTo>
                  <a:pt x="271107" y="141452"/>
                </a:lnTo>
                <a:lnTo>
                  <a:pt x="271107" y="212166"/>
                </a:lnTo>
                <a:lnTo>
                  <a:pt x="248107" y="212166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41" name="Freeform 40"/>
          <p:cNvSpPr/>
          <p:nvPr/>
        </p:nvSpPr>
        <p:spPr>
          <a:xfrm>
            <a:off x="7653325" y="1474399"/>
            <a:ext cx="275982" cy="282875"/>
          </a:xfrm>
          <a:custGeom>
            <a:avLst/>
            <a:gdLst/>
            <a:ahLst/>
            <a:cxnLst/>
            <a:rect l="l" t="t" r="r" b="b"/>
            <a:pathLst>
              <a:path w="275982" h="282875">
                <a:moveTo>
                  <a:pt x="220509" y="259308"/>
                </a:moveTo>
                <a:lnTo>
                  <a:pt x="220509" y="231445"/>
                </a:lnTo>
                <a:lnTo>
                  <a:pt x="55485" y="231445"/>
                </a:lnTo>
                <a:lnTo>
                  <a:pt x="55485" y="259308"/>
                </a:lnTo>
                <a:close/>
                <a:moveTo>
                  <a:pt x="149782" y="207861"/>
                </a:moveTo>
                <a:lnTo>
                  <a:pt x="149782" y="182689"/>
                </a:lnTo>
                <a:cubicBezTo>
                  <a:pt x="149782" y="176187"/>
                  <a:pt x="144487" y="170904"/>
                  <a:pt x="137997" y="170904"/>
                </a:cubicBezTo>
                <a:cubicBezTo>
                  <a:pt x="131494" y="170904"/>
                  <a:pt x="126212" y="176187"/>
                  <a:pt x="126212" y="182689"/>
                </a:cubicBezTo>
                <a:lnTo>
                  <a:pt x="126212" y="207861"/>
                </a:lnTo>
                <a:close/>
                <a:moveTo>
                  <a:pt x="203364" y="207861"/>
                </a:moveTo>
                <a:lnTo>
                  <a:pt x="203364" y="140792"/>
                </a:lnTo>
                <a:cubicBezTo>
                  <a:pt x="203364" y="115150"/>
                  <a:pt x="185571" y="94285"/>
                  <a:pt x="163714" y="94285"/>
                </a:cubicBezTo>
                <a:lnTo>
                  <a:pt x="112279" y="94285"/>
                </a:lnTo>
                <a:cubicBezTo>
                  <a:pt x="90410" y="94285"/>
                  <a:pt x="72630" y="115150"/>
                  <a:pt x="72630" y="140792"/>
                </a:cubicBezTo>
                <a:lnTo>
                  <a:pt x="72630" y="207861"/>
                </a:lnTo>
                <a:lnTo>
                  <a:pt x="102627" y="207861"/>
                </a:lnTo>
                <a:lnTo>
                  <a:pt x="102627" y="182689"/>
                </a:lnTo>
                <a:cubicBezTo>
                  <a:pt x="102627" y="163182"/>
                  <a:pt x="118490" y="147333"/>
                  <a:pt x="137997" y="147333"/>
                </a:cubicBezTo>
                <a:cubicBezTo>
                  <a:pt x="157491" y="147333"/>
                  <a:pt x="173354" y="163182"/>
                  <a:pt x="173354" y="182689"/>
                </a:cubicBezTo>
                <a:lnTo>
                  <a:pt x="173354" y="207861"/>
                </a:lnTo>
                <a:close/>
                <a:moveTo>
                  <a:pt x="31914" y="282875"/>
                </a:moveTo>
                <a:lnTo>
                  <a:pt x="31914" y="207861"/>
                </a:lnTo>
                <a:lnTo>
                  <a:pt x="49059" y="207861"/>
                </a:lnTo>
                <a:lnTo>
                  <a:pt x="49059" y="140792"/>
                </a:lnTo>
                <a:cubicBezTo>
                  <a:pt x="49059" y="102146"/>
                  <a:pt x="77418" y="70713"/>
                  <a:pt x="112279" y="70713"/>
                </a:cubicBezTo>
                <a:lnTo>
                  <a:pt x="163714" y="70713"/>
                </a:lnTo>
                <a:cubicBezTo>
                  <a:pt x="198563" y="70713"/>
                  <a:pt x="226935" y="102146"/>
                  <a:pt x="226935" y="140792"/>
                </a:cubicBezTo>
                <a:lnTo>
                  <a:pt x="226935" y="207861"/>
                </a:lnTo>
                <a:lnTo>
                  <a:pt x="244080" y="207861"/>
                </a:lnTo>
                <a:lnTo>
                  <a:pt x="244080" y="282875"/>
                </a:lnTo>
                <a:close/>
                <a:moveTo>
                  <a:pt x="35368" y="79045"/>
                </a:moveTo>
                <a:lnTo>
                  <a:pt x="0" y="43689"/>
                </a:lnTo>
                <a:lnTo>
                  <a:pt x="0" y="43686"/>
                </a:lnTo>
                <a:lnTo>
                  <a:pt x="16674" y="27012"/>
                </a:lnTo>
                <a:lnTo>
                  <a:pt x="52031" y="62382"/>
                </a:lnTo>
                <a:lnTo>
                  <a:pt x="35368" y="79045"/>
                </a:lnTo>
                <a:close/>
                <a:moveTo>
                  <a:pt x="240626" y="79045"/>
                </a:moveTo>
                <a:lnTo>
                  <a:pt x="223963" y="62382"/>
                </a:lnTo>
                <a:lnTo>
                  <a:pt x="259320" y="27012"/>
                </a:lnTo>
                <a:lnTo>
                  <a:pt x="275982" y="43688"/>
                </a:lnTo>
                <a:lnTo>
                  <a:pt x="240626" y="79045"/>
                </a:lnTo>
                <a:close/>
                <a:moveTo>
                  <a:pt x="126212" y="47142"/>
                </a:moveTo>
                <a:lnTo>
                  <a:pt x="126212" y="0"/>
                </a:lnTo>
                <a:lnTo>
                  <a:pt x="149782" y="0"/>
                </a:lnTo>
                <a:lnTo>
                  <a:pt x="149782" y="47142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42" name="TextBox 41"/>
          <p:cNvSpPr txBox="1"/>
          <p:nvPr/>
        </p:nvSpPr>
        <p:spPr>
          <a:xfrm>
            <a:off x="4770525" y="980831"/>
            <a:ext cx="12573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 b="1" spc="-2">
                <a:solidFill>
                  <a:srgbClr val="000000"/>
                </a:solidFill>
                <a:latin typeface="Arial" panose="020B0604020202020204" pitchFamily="34" charset="0"/>
              </a:rPr>
              <a:t>UI/Dashboards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06776" y="1829768"/>
            <a:ext cx="1104900" cy="368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44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Configuration Templates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38651" y="1837388"/>
            <a:ext cx="698500" cy="368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24004" indent="-24004" algn="l">
              <a:lnSpc>
                <a:spcPts val="144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Security Policies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65786" y="1829768"/>
            <a:ext cx="1308100" cy="368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44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Troubleshooting Tools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538317" y="1829768"/>
            <a:ext cx="990600" cy="558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44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Reports and Telemetry Data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44739" y="1829768"/>
            <a:ext cx="5334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Alarms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32131" y="1829768"/>
            <a:ext cx="8255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Monitoring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259682" y="931659"/>
            <a:ext cx="6600055" cy="2422372"/>
            <a:chOff x="2259682" y="931659"/>
            <a:chExt cx="6600055" cy="2422372"/>
          </a:xfrm>
        </p:grpSpPr>
        <p:sp>
          <p:nvSpPr>
            <p:cNvPr id="98" name="Freeform 49"/>
            <p:cNvSpPr/>
            <p:nvPr/>
          </p:nvSpPr>
          <p:spPr>
            <a:xfrm>
              <a:off x="2541245" y="931659"/>
              <a:ext cx="5585904" cy="1511516"/>
            </a:xfrm>
            <a:custGeom>
              <a:avLst/>
              <a:gdLst/>
              <a:ahLst/>
              <a:cxnLst/>
              <a:rect l="l" t="t" r="r" b="b"/>
              <a:pathLst>
                <a:path w="5585904" h="1511516">
                  <a:moveTo>
                    <a:pt x="0" y="1511516"/>
                  </a:moveTo>
                  <a:lnTo>
                    <a:pt x="5585904" y="1511516"/>
                  </a:lnTo>
                  <a:lnTo>
                    <a:pt x="558590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rgbClr val="6F7878"/>
              </a:solidFill>
            </a:ln>
          </p:spPr>
        </p:sp>
        <p:cxnSp>
          <p:nvCxnSpPr>
            <p:cNvPr id="99" name="Connector 50"/>
            <p:cNvCxnSpPr/>
            <p:nvPr/>
          </p:nvCxnSpPr>
          <p:spPr>
            <a:xfrm flipH="1">
              <a:off x="2259682" y="2451360"/>
              <a:ext cx="269126" cy="896493"/>
            </a:xfrm>
            <a:prstGeom prst="line">
              <a:avLst/>
            </a:prstGeom>
            <a:noFill/>
            <a:ln w="12700" cap="sq">
              <a:solidFill>
                <a:srgbClr val="6F7878"/>
              </a:solidFill>
              <a:prstDash val="lgDash"/>
            </a:ln>
          </p:spPr>
        </p:cxnSp>
        <p:cxnSp>
          <p:nvCxnSpPr>
            <p:cNvPr id="100" name="Connector 51"/>
            <p:cNvCxnSpPr/>
            <p:nvPr/>
          </p:nvCxnSpPr>
          <p:spPr>
            <a:xfrm>
              <a:off x="8134669" y="2488716"/>
              <a:ext cx="725068" cy="865315"/>
            </a:xfrm>
            <a:prstGeom prst="line">
              <a:avLst/>
            </a:prstGeom>
            <a:noFill/>
            <a:ln w="12700" cap="sq">
              <a:solidFill>
                <a:srgbClr val="6F7878"/>
              </a:solidFill>
              <a:prstDash val="lgDash"/>
            </a:ln>
          </p:spPr>
        </p:cxnSp>
      </p:grpSp>
      <p:sp>
        <p:nvSpPr>
          <p:cNvPr id="50" name="TextBox 49"/>
          <p:cNvSpPr txBox="1"/>
          <p:nvPr/>
        </p:nvSpPr>
        <p:spPr>
          <a:xfrm>
            <a:off x="8196277" y="1786733"/>
            <a:ext cx="8001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marL="29870" indent="-29870" algn="just">
              <a:lnSpc>
                <a:spcPts val="140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Network/ Platform Eng/Ops</a:t>
            </a:r>
          </a:p>
        </p:txBody>
      </p:sp>
      <p:sp>
        <p:nvSpPr>
          <p:cNvPr id="51" name="Freeform 50"/>
          <p:cNvSpPr/>
          <p:nvPr/>
        </p:nvSpPr>
        <p:spPr>
          <a:xfrm>
            <a:off x="8393568" y="1482742"/>
            <a:ext cx="390513" cy="274634"/>
          </a:xfrm>
          <a:custGeom>
            <a:avLst/>
            <a:gdLst/>
            <a:ahLst/>
            <a:cxnLst/>
            <a:rect l="l" t="t" r="r" b="b"/>
            <a:pathLst>
              <a:path w="390513" h="274634">
                <a:moveTo>
                  <a:pt x="195263" y="180975"/>
                </a:moveTo>
                <a:cubicBezTo>
                  <a:pt x="215405" y="180975"/>
                  <a:pt x="231775" y="164592"/>
                  <a:pt x="231775" y="144462"/>
                </a:cubicBezTo>
                <a:cubicBezTo>
                  <a:pt x="231775" y="124333"/>
                  <a:pt x="215405" y="107950"/>
                  <a:pt x="195263" y="107950"/>
                </a:cubicBezTo>
                <a:cubicBezTo>
                  <a:pt x="175121" y="107950"/>
                  <a:pt x="158750" y="124333"/>
                  <a:pt x="158750" y="144462"/>
                </a:cubicBezTo>
                <a:cubicBezTo>
                  <a:pt x="158750" y="164592"/>
                  <a:pt x="175121" y="180975"/>
                  <a:pt x="195263" y="180975"/>
                </a:cubicBezTo>
                <a:close/>
                <a:moveTo>
                  <a:pt x="84138" y="95250"/>
                </a:moveTo>
                <a:cubicBezTo>
                  <a:pt x="104280" y="95250"/>
                  <a:pt x="120650" y="78867"/>
                  <a:pt x="120650" y="58737"/>
                </a:cubicBezTo>
                <a:cubicBezTo>
                  <a:pt x="120650" y="38608"/>
                  <a:pt x="104280" y="22225"/>
                  <a:pt x="84138" y="22225"/>
                </a:cubicBezTo>
                <a:cubicBezTo>
                  <a:pt x="63996" y="22225"/>
                  <a:pt x="47625" y="38608"/>
                  <a:pt x="47625" y="58737"/>
                </a:cubicBezTo>
                <a:cubicBezTo>
                  <a:pt x="47625" y="78867"/>
                  <a:pt x="63996" y="95250"/>
                  <a:pt x="84138" y="95250"/>
                </a:cubicBezTo>
                <a:close/>
                <a:moveTo>
                  <a:pt x="306388" y="95250"/>
                </a:moveTo>
                <a:cubicBezTo>
                  <a:pt x="326530" y="95250"/>
                  <a:pt x="342900" y="78867"/>
                  <a:pt x="342900" y="58737"/>
                </a:cubicBezTo>
                <a:cubicBezTo>
                  <a:pt x="342900" y="38608"/>
                  <a:pt x="326530" y="22225"/>
                  <a:pt x="306388" y="22225"/>
                </a:cubicBezTo>
                <a:cubicBezTo>
                  <a:pt x="286246" y="22225"/>
                  <a:pt x="269875" y="38608"/>
                  <a:pt x="269875" y="58737"/>
                </a:cubicBezTo>
                <a:cubicBezTo>
                  <a:pt x="269875" y="78867"/>
                  <a:pt x="286246" y="95250"/>
                  <a:pt x="306388" y="95250"/>
                </a:cubicBezTo>
                <a:close/>
                <a:moveTo>
                  <a:pt x="114300" y="274633"/>
                </a:moveTo>
                <a:lnTo>
                  <a:pt x="114300" y="193675"/>
                </a:lnTo>
                <a:lnTo>
                  <a:pt x="163310" y="193675"/>
                </a:lnTo>
                <a:cubicBezTo>
                  <a:pt x="147206" y="183185"/>
                  <a:pt x="136525" y="165062"/>
                  <a:pt x="136525" y="144462"/>
                </a:cubicBezTo>
                <a:cubicBezTo>
                  <a:pt x="136525" y="139535"/>
                  <a:pt x="137198" y="134759"/>
                  <a:pt x="138354" y="130175"/>
                </a:cubicBezTo>
                <a:lnTo>
                  <a:pt x="22225" y="130175"/>
                </a:lnTo>
                <a:lnTo>
                  <a:pt x="22225" y="223837"/>
                </a:lnTo>
                <a:lnTo>
                  <a:pt x="0" y="223837"/>
                </a:lnTo>
                <a:lnTo>
                  <a:pt x="0" y="107950"/>
                </a:lnTo>
                <a:lnTo>
                  <a:pt x="52185" y="107950"/>
                </a:lnTo>
                <a:cubicBezTo>
                  <a:pt x="36081" y="97460"/>
                  <a:pt x="25400" y="79337"/>
                  <a:pt x="25400" y="58737"/>
                </a:cubicBezTo>
                <a:cubicBezTo>
                  <a:pt x="25400" y="26340"/>
                  <a:pt x="51753" y="0"/>
                  <a:pt x="84138" y="0"/>
                </a:cubicBezTo>
                <a:cubicBezTo>
                  <a:pt x="116523" y="0"/>
                  <a:pt x="142875" y="26340"/>
                  <a:pt x="142875" y="58737"/>
                </a:cubicBezTo>
                <a:cubicBezTo>
                  <a:pt x="142875" y="79337"/>
                  <a:pt x="132195" y="97460"/>
                  <a:pt x="116091" y="107950"/>
                </a:cubicBezTo>
                <a:lnTo>
                  <a:pt x="149339" y="107950"/>
                </a:lnTo>
                <a:cubicBezTo>
                  <a:pt x="160109" y="94424"/>
                  <a:pt x="176670" y="85725"/>
                  <a:pt x="195263" y="85725"/>
                </a:cubicBezTo>
                <a:cubicBezTo>
                  <a:pt x="213855" y="85725"/>
                  <a:pt x="230416" y="94424"/>
                  <a:pt x="241186" y="107950"/>
                </a:cubicBezTo>
                <a:lnTo>
                  <a:pt x="274435" y="107950"/>
                </a:lnTo>
                <a:cubicBezTo>
                  <a:pt x="258331" y="97460"/>
                  <a:pt x="247650" y="79337"/>
                  <a:pt x="247650" y="58737"/>
                </a:cubicBezTo>
                <a:cubicBezTo>
                  <a:pt x="247650" y="26340"/>
                  <a:pt x="274003" y="0"/>
                  <a:pt x="306388" y="0"/>
                </a:cubicBezTo>
                <a:cubicBezTo>
                  <a:pt x="338773" y="0"/>
                  <a:pt x="365125" y="26340"/>
                  <a:pt x="365125" y="58737"/>
                </a:cubicBezTo>
                <a:cubicBezTo>
                  <a:pt x="365125" y="79337"/>
                  <a:pt x="354445" y="97460"/>
                  <a:pt x="338341" y="107950"/>
                </a:cubicBezTo>
                <a:lnTo>
                  <a:pt x="390514" y="107950"/>
                </a:lnTo>
                <a:lnTo>
                  <a:pt x="390514" y="223837"/>
                </a:lnTo>
                <a:lnTo>
                  <a:pt x="368300" y="223837"/>
                </a:lnTo>
                <a:lnTo>
                  <a:pt x="368300" y="130175"/>
                </a:lnTo>
                <a:lnTo>
                  <a:pt x="252172" y="130175"/>
                </a:lnTo>
                <a:cubicBezTo>
                  <a:pt x="253327" y="134759"/>
                  <a:pt x="254000" y="139535"/>
                  <a:pt x="254000" y="144462"/>
                </a:cubicBezTo>
                <a:cubicBezTo>
                  <a:pt x="254000" y="165062"/>
                  <a:pt x="243320" y="183185"/>
                  <a:pt x="227216" y="193675"/>
                </a:cubicBezTo>
                <a:lnTo>
                  <a:pt x="276225" y="193675"/>
                </a:lnTo>
                <a:lnTo>
                  <a:pt x="276225" y="274633"/>
                </a:lnTo>
                <a:lnTo>
                  <a:pt x="254000" y="274633"/>
                </a:lnTo>
                <a:lnTo>
                  <a:pt x="254000" y="215900"/>
                </a:lnTo>
                <a:lnTo>
                  <a:pt x="136525" y="215900"/>
                </a:lnTo>
                <a:lnTo>
                  <a:pt x="136525" y="274633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52" name="TextBox 51"/>
          <p:cNvSpPr txBox="1"/>
          <p:nvPr/>
        </p:nvSpPr>
        <p:spPr>
          <a:xfrm>
            <a:off x="186147" y="1577005"/>
            <a:ext cx="876300" cy="3556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40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Change Requesters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22289" y="2924752"/>
            <a:ext cx="8636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 spc="-23">
                <a:solidFill>
                  <a:srgbClr val="000000"/>
                </a:solidFill>
                <a:latin typeface="Arial" panose="020B0604020202020204" pitchFamily="34" charset="0"/>
              </a:rPr>
              <a:t>Developers</a:t>
            </a:r>
          </a:p>
        </p:txBody>
      </p:sp>
      <p:sp>
        <p:nvSpPr>
          <p:cNvPr id="54" name="Freeform 53"/>
          <p:cNvSpPr/>
          <p:nvPr/>
        </p:nvSpPr>
        <p:spPr>
          <a:xfrm>
            <a:off x="231267" y="657644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5">
                <a:moveTo>
                  <a:pt x="0" y="116205"/>
                </a:moveTo>
                <a:lnTo>
                  <a:pt x="116205" y="116205"/>
                </a:lnTo>
                <a:lnTo>
                  <a:pt x="116205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</p:sp>
      <p:sp>
        <p:nvSpPr>
          <p:cNvPr id="55" name="TextBox 54"/>
          <p:cNvSpPr txBox="1"/>
          <p:nvPr/>
        </p:nvSpPr>
        <p:spPr>
          <a:xfrm>
            <a:off x="402717" y="633392"/>
            <a:ext cx="2032000" cy="1651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Network Infrastructure Platform</a:t>
            </a:r>
          </a:p>
        </p:txBody>
      </p:sp>
      <p:cxnSp>
        <p:nvCxnSpPr>
          <p:cNvPr id="56" name="Connector 55"/>
          <p:cNvCxnSpPr/>
          <p:nvPr/>
        </p:nvCxnSpPr>
        <p:spPr>
          <a:xfrm>
            <a:off x="2497818" y="731497"/>
            <a:ext cx="144678" cy="0"/>
          </a:xfrm>
          <a:prstGeom prst="line">
            <a:avLst/>
          </a:prstGeom>
          <a:noFill/>
          <a:ln w="25400" cap="sq">
            <a:solidFill>
              <a:srgbClr val="FF540A"/>
            </a:solidFill>
          </a:ln>
        </p:spPr>
      </p:cxnSp>
      <p:sp>
        <p:nvSpPr>
          <p:cNvPr id="57" name="Freeform 56"/>
          <p:cNvSpPr/>
          <p:nvPr/>
        </p:nvSpPr>
        <p:spPr>
          <a:xfrm>
            <a:off x="2441067" y="657647"/>
            <a:ext cx="79426" cy="147701"/>
          </a:xfrm>
          <a:custGeom>
            <a:avLst/>
            <a:gdLst/>
            <a:ahLst/>
            <a:cxnLst/>
            <a:rect l="l" t="t" r="r" b="b"/>
            <a:pathLst>
              <a:path w="79426" h="147701">
                <a:moveTo>
                  <a:pt x="0" y="73850"/>
                </a:moveTo>
                <a:lnTo>
                  <a:pt x="79426" y="147701"/>
                </a:lnTo>
                <a:lnTo>
                  <a:pt x="79426" y="0"/>
                </a:lnTo>
                <a:close/>
              </a:path>
            </a:pathLst>
          </a:custGeom>
          <a:solidFill>
            <a:srgbClr val="FF540A"/>
          </a:solidFill>
        </p:spPr>
      </p:sp>
      <p:sp>
        <p:nvSpPr>
          <p:cNvPr id="58" name="TextBox 57"/>
          <p:cNvSpPr txBox="1"/>
          <p:nvPr/>
        </p:nvSpPr>
        <p:spPr>
          <a:xfrm>
            <a:off x="2673350" y="633392"/>
            <a:ext cx="546100" cy="1651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API Calls</a:t>
            </a:r>
          </a:p>
        </p:txBody>
      </p:sp>
      <p:cxnSp>
        <p:nvCxnSpPr>
          <p:cNvPr id="59" name="Connector 58"/>
          <p:cNvCxnSpPr/>
          <p:nvPr/>
        </p:nvCxnSpPr>
        <p:spPr>
          <a:xfrm>
            <a:off x="3415942" y="731497"/>
            <a:ext cx="114656" cy="0"/>
          </a:xfrm>
          <a:prstGeom prst="line">
            <a:avLst/>
          </a:prstGeom>
          <a:noFill/>
          <a:ln w="25400" cap="sq">
            <a:solidFill>
              <a:srgbClr val="FF540A"/>
            </a:solidFill>
            <a:prstDash val="lgDash"/>
          </a:ln>
        </p:spPr>
      </p:cxnSp>
      <p:sp>
        <p:nvSpPr>
          <p:cNvPr id="60" name="Freeform 59"/>
          <p:cNvSpPr/>
          <p:nvPr/>
        </p:nvSpPr>
        <p:spPr>
          <a:xfrm>
            <a:off x="3359190" y="657647"/>
            <a:ext cx="79426" cy="147701"/>
          </a:xfrm>
          <a:custGeom>
            <a:avLst/>
            <a:gdLst/>
            <a:ahLst/>
            <a:cxnLst/>
            <a:rect l="l" t="t" r="r" b="b"/>
            <a:pathLst>
              <a:path w="79426" h="147701">
                <a:moveTo>
                  <a:pt x="0" y="73850"/>
                </a:moveTo>
                <a:lnTo>
                  <a:pt x="79425" y="147701"/>
                </a:lnTo>
                <a:lnTo>
                  <a:pt x="79425" y="0"/>
                </a:lnTo>
                <a:close/>
              </a:path>
            </a:pathLst>
          </a:custGeom>
          <a:solidFill>
            <a:srgbClr val="FF540A"/>
          </a:solidFill>
        </p:spPr>
      </p:sp>
      <p:sp>
        <p:nvSpPr>
          <p:cNvPr id="61" name="TextBox 60"/>
          <p:cNvSpPr txBox="1"/>
          <p:nvPr/>
        </p:nvSpPr>
        <p:spPr>
          <a:xfrm>
            <a:off x="3562350" y="633392"/>
            <a:ext cx="546100" cy="1651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Optional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46125" y="1577005"/>
            <a:ext cx="12446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40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Ticketing </a:t>
            </a:r>
            <a:b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System/Service Catalog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09627" y="2924752"/>
            <a:ext cx="11176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40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Automation/ Orchestration Tools</a:t>
            </a:r>
          </a:p>
        </p:txBody>
      </p:sp>
      <p:sp>
        <p:nvSpPr>
          <p:cNvPr id="64" name="Freeform 63"/>
          <p:cNvSpPr/>
          <p:nvPr/>
        </p:nvSpPr>
        <p:spPr>
          <a:xfrm>
            <a:off x="481228" y="1238809"/>
            <a:ext cx="279589" cy="253467"/>
          </a:xfrm>
          <a:custGeom>
            <a:avLst/>
            <a:gdLst/>
            <a:ahLst/>
            <a:cxnLst/>
            <a:rect l="l" t="t" r="r" b="b"/>
            <a:pathLst>
              <a:path w="279589" h="253467">
                <a:moveTo>
                  <a:pt x="201243" y="162829"/>
                </a:moveTo>
                <a:cubicBezTo>
                  <a:pt x="220725" y="162829"/>
                  <a:pt x="236575" y="146980"/>
                  <a:pt x="236575" y="127498"/>
                </a:cubicBezTo>
                <a:cubicBezTo>
                  <a:pt x="236575" y="108016"/>
                  <a:pt x="220725" y="92166"/>
                  <a:pt x="201243" y="92166"/>
                </a:cubicBezTo>
                <a:cubicBezTo>
                  <a:pt x="181762" y="92166"/>
                  <a:pt x="165912" y="108016"/>
                  <a:pt x="165912" y="127498"/>
                </a:cubicBezTo>
                <a:cubicBezTo>
                  <a:pt x="165912" y="146980"/>
                  <a:pt x="181762" y="162829"/>
                  <a:pt x="201243" y="162829"/>
                </a:cubicBezTo>
                <a:close/>
                <a:moveTo>
                  <a:pt x="84492" y="92166"/>
                </a:moveTo>
                <a:cubicBezTo>
                  <a:pt x="103974" y="92166"/>
                  <a:pt x="119824" y="76317"/>
                  <a:pt x="119824" y="56835"/>
                </a:cubicBezTo>
                <a:cubicBezTo>
                  <a:pt x="119824" y="37353"/>
                  <a:pt x="103974" y="21504"/>
                  <a:pt x="84492" y="21504"/>
                </a:cubicBezTo>
                <a:cubicBezTo>
                  <a:pt x="65010" y="21504"/>
                  <a:pt x="49161" y="37353"/>
                  <a:pt x="49161" y="56835"/>
                </a:cubicBezTo>
                <a:cubicBezTo>
                  <a:pt x="49161" y="76317"/>
                  <a:pt x="65010" y="92166"/>
                  <a:pt x="84492" y="92166"/>
                </a:cubicBezTo>
                <a:close/>
                <a:moveTo>
                  <a:pt x="122897" y="253467"/>
                </a:moveTo>
                <a:lnTo>
                  <a:pt x="122897" y="175123"/>
                </a:lnTo>
                <a:lnTo>
                  <a:pt x="170306" y="175123"/>
                </a:lnTo>
                <a:cubicBezTo>
                  <a:pt x="154736" y="164975"/>
                  <a:pt x="144398" y="147437"/>
                  <a:pt x="144398" y="127498"/>
                </a:cubicBezTo>
                <a:cubicBezTo>
                  <a:pt x="144398" y="126977"/>
                  <a:pt x="144462" y="126482"/>
                  <a:pt x="144487" y="125961"/>
                </a:cubicBezTo>
                <a:lnTo>
                  <a:pt x="21500" y="125961"/>
                </a:lnTo>
                <a:lnTo>
                  <a:pt x="21500" y="216601"/>
                </a:lnTo>
                <a:lnTo>
                  <a:pt x="0" y="216601"/>
                </a:lnTo>
                <a:lnTo>
                  <a:pt x="0" y="104460"/>
                </a:lnTo>
                <a:lnTo>
                  <a:pt x="53555" y="104460"/>
                </a:lnTo>
                <a:cubicBezTo>
                  <a:pt x="37985" y="94300"/>
                  <a:pt x="27647" y="76761"/>
                  <a:pt x="27647" y="56835"/>
                </a:cubicBezTo>
                <a:cubicBezTo>
                  <a:pt x="27647" y="25852"/>
                  <a:pt x="52566" y="577"/>
                  <a:pt x="83414" y="0"/>
                </a:cubicBezTo>
                <a:lnTo>
                  <a:pt x="85571" y="0"/>
                </a:lnTo>
                <a:cubicBezTo>
                  <a:pt x="116418" y="577"/>
                  <a:pt x="141325" y="25852"/>
                  <a:pt x="141325" y="56835"/>
                </a:cubicBezTo>
                <a:cubicBezTo>
                  <a:pt x="141325" y="76761"/>
                  <a:pt x="131000" y="94300"/>
                  <a:pt x="115429" y="104460"/>
                </a:cubicBezTo>
                <a:lnTo>
                  <a:pt x="149326" y="104460"/>
                </a:lnTo>
                <a:cubicBezTo>
                  <a:pt x="158190" y="84572"/>
                  <a:pt x="178104" y="70665"/>
                  <a:pt x="201243" y="70665"/>
                </a:cubicBezTo>
                <a:cubicBezTo>
                  <a:pt x="232587" y="70665"/>
                  <a:pt x="258089" y="96154"/>
                  <a:pt x="258089" y="127498"/>
                </a:cubicBezTo>
                <a:cubicBezTo>
                  <a:pt x="258089" y="147437"/>
                  <a:pt x="247751" y="164975"/>
                  <a:pt x="232181" y="175123"/>
                </a:cubicBezTo>
                <a:lnTo>
                  <a:pt x="279590" y="175123"/>
                </a:lnTo>
                <a:lnTo>
                  <a:pt x="279590" y="253467"/>
                </a:lnTo>
                <a:lnTo>
                  <a:pt x="258089" y="253467"/>
                </a:lnTo>
                <a:lnTo>
                  <a:pt x="258089" y="196624"/>
                </a:lnTo>
                <a:lnTo>
                  <a:pt x="144398" y="196624"/>
                </a:lnTo>
                <a:lnTo>
                  <a:pt x="144398" y="253467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65" name="Freeform 64"/>
          <p:cNvSpPr/>
          <p:nvPr/>
        </p:nvSpPr>
        <p:spPr>
          <a:xfrm>
            <a:off x="406451" y="2587244"/>
            <a:ext cx="439367" cy="268834"/>
          </a:xfrm>
          <a:custGeom>
            <a:avLst/>
            <a:gdLst/>
            <a:ahLst/>
            <a:cxnLst/>
            <a:rect l="l" t="t" r="r" b="b"/>
            <a:pathLst>
              <a:path w="439367" h="268834">
                <a:moveTo>
                  <a:pt x="72209" y="178200"/>
                </a:moveTo>
                <a:cubicBezTo>
                  <a:pt x="91691" y="178200"/>
                  <a:pt x="107541" y="162351"/>
                  <a:pt x="107541" y="142868"/>
                </a:cubicBezTo>
                <a:cubicBezTo>
                  <a:pt x="107541" y="123387"/>
                  <a:pt x="91691" y="107537"/>
                  <a:pt x="72209" y="107537"/>
                </a:cubicBezTo>
                <a:cubicBezTo>
                  <a:pt x="52715" y="107537"/>
                  <a:pt x="36878" y="123387"/>
                  <a:pt x="36878" y="142868"/>
                </a:cubicBezTo>
                <a:cubicBezTo>
                  <a:pt x="36878" y="162351"/>
                  <a:pt x="52715" y="178200"/>
                  <a:pt x="72209" y="178200"/>
                </a:cubicBezTo>
                <a:close/>
                <a:moveTo>
                  <a:pt x="268844" y="178200"/>
                </a:moveTo>
                <a:cubicBezTo>
                  <a:pt x="288325" y="178200"/>
                  <a:pt x="304175" y="162351"/>
                  <a:pt x="304175" y="142868"/>
                </a:cubicBezTo>
                <a:cubicBezTo>
                  <a:pt x="304175" y="123387"/>
                  <a:pt x="288325" y="107537"/>
                  <a:pt x="268844" y="107537"/>
                </a:cubicBezTo>
                <a:cubicBezTo>
                  <a:pt x="249362" y="107537"/>
                  <a:pt x="233512" y="123387"/>
                  <a:pt x="233512" y="142868"/>
                </a:cubicBezTo>
                <a:cubicBezTo>
                  <a:pt x="233512" y="162351"/>
                  <a:pt x="249362" y="178200"/>
                  <a:pt x="268844" y="178200"/>
                </a:cubicBezTo>
                <a:close/>
                <a:moveTo>
                  <a:pt x="170520" y="92170"/>
                </a:moveTo>
                <a:cubicBezTo>
                  <a:pt x="190015" y="92170"/>
                  <a:pt x="205864" y="76321"/>
                  <a:pt x="205864" y="56839"/>
                </a:cubicBezTo>
                <a:cubicBezTo>
                  <a:pt x="205864" y="37357"/>
                  <a:pt x="190015" y="21507"/>
                  <a:pt x="170520" y="21507"/>
                </a:cubicBezTo>
                <a:cubicBezTo>
                  <a:pt x="151038" y="21507"/>
                  <a:pt x="135189" y="37357"/>
                  <a:pt x="135189" y="56839"/>
                </a:cubicBezTo>
                <a:cubicBezTo>
                  <a:pt x="135189" y="76321"/>
                  <a:pt x="151038" y="92170"/>
                  <a:pt x="170520" y="92170"/>
                </a:cubicBezTo>
                <a:close/>
                <a:moveTo>
                  <a:pt x="367167" y="92170"/>
                </a:moveTo>
                <a:cubicBezTo>
                  <a:pt x="386649" y="92170"/>
                  <a:pt x="402498" y="76321"/>
                  <a:pt x="402498" y="56839"/>
                </a:cubicBezTo>
                <a:cubicBezTo>
                  <a:pt x="402498" y="37357"/>
                  <a:pt x="386649" y="21507"/>
                  <a:pt x="367167" y="21507"/>
                </a:cubicBezTo>
                <a:cubicBezTo>
                  <a:pt x="347672" y="21507"/>
                  <a:pt x="331823" y="37357"/>
                  <a:pt x="331823" y="56839"/>
                </a:cubicBezTo>
                <a:cubicBezTo>
                  <a:pt x="331823" y="76321"/>
                  <a:pt x="347672" y="92170"/>
                  <a:pt x="367167" y="92170"/>
                </a:cubicBezTo>
                <a:close/>
                <a:moveTo>
                  <a:pt x="0" y="268834"/>
                </a:moveTo>
                <a:lnTo>
                  <a:pt x="0" y="190493"/>
                </a:lnTo>
                <a:lnTo>
                  <a:pt x="41285" y="190493"/>
                </a:lnTo>
                <a:cubicBezTo>
                  <a:pt x="25702" y="180334"/>
                  <a:pt x="15364" y="162795"/>
                  <a:pt x="15364" y="142868"/>
                </a:cubicBezTo>
                <a:cubicBezTo>
                  <a:pt x="15364" y="111525"/>
                  <a:pt x="40866" y="86023"/>
                  <a:pt x="72209" y="86023"/>
                </a:cubicBezTo>
                <a:cubicBezTo>
                  <a:pt x="88732" y="86023"/>
                  <a:pt x="103591" y="93161"/>
                  <a:pt x="113980" y="104464"/>
                </a:cubicBezTo>
                <a:lnTo>
                  <a:pt x="139596" y="104464"/>
                </a:lnTo>
                <a:cubicBezTo>
                  <a:pt x="124025" y="94304"/>
                  <a:pt x="113688" y="76778"/>
                  <a:pt x="113688" y="56839"/>
                </a:cubicBezTo>
                <a:cubicBezTo>
                  <a:pt x="113688" y="25786"/>
                  <a:pt x="138705" y="468"/>
                  <a:pt x="169648" y="0"/>
                </a:cubicBezTo>
                <a:lnTo>
                  <a:pt x="171393" y="0"/>
                </a:lnTo>
                <a:cubicBezTo>
                  <a:pt x="202348" y="468"/>
                  <a:pt x="227365" y="25786"/>
                  <a:pt x="227365" y="56839"/>
                </a:cubicBezTo>
                <a:cubicBezTo>
                  <a:pt x="227365" y="76778"/>
                  <a:pt x="217028" y="94304"/>
                  <a:pt x="201457" y="104464"/>
                </a:cubicBezTo>
                <a:lnTo>
                  <a:pt x="227061" y="104464"/>
                </a:lnTo>
                <a:cubicBezTo>
                  <a:pt x="237462" y="93161"/>
                  <a:pt x="252321" y="86023"/>
                  <a:pt x="268844" y="86023"/>
                </a:cubicBezTo>
                <a:cubicBezTo>
                  <a:pt x="285366" y="86023"/>
                  <a:pt x="300225" y="93161"/>
                  <a:pt x="310627" y="104464"/>
                </a:cubicBezTo>
                <a:lnTo>
                  <a:pt x="336230" y="104464"/>
                </a:lnTo>
                <a:cubicBezTo>
                  <a:pt x="320660" y="94304"/>
                  <a:pt x="310322" y="76778"/>
                  <a:pt x="310322" y="56839"/>
                </a:cubicBezTo>
                <a:cubicBezTo>
                  <a:pt x="310322" y="25786"/>
                  <a:pt x="335339" y="468"/>
                  <a:pt x="366294" y="0"/>
                </a:cubicBezTo>
                <a:lnTo>
                  <a:pt x="368039" y="0"/>
                </a:lnTo>
                <a:cubicBezTo>
                  <a:pt x="398982" y="468"/>
                  <a:pt x="423999" y="25786"/>
                  <a:pt x="423999" y="56839"/>
                </a:cubicBezTo>
                <a:cubicBezTo>
                  <a:pt x="423999" y="76778"/>
                  <a:pt x="413662" y="94304"/>
                  <a:pt x="398091" y="104464"/>
                </a:cubicBezTo>
                <a:lnTo>
                  <a:pt x="439366" y="104464"/>
                </a:lnTo>
                <a:lnTo>
                  <a:pt x="439366" y="231972"/>
                </a:lnTo>
                <a:lnTo>
                  <a:pt x="417853" y="231972"/>
                </a:lnTo>
                <a:lnTo>
                  <a:pt x="417853" y="125965"/>
                </a:lnTo>
                <a:lnTo>
                  <a:pt x="323123" y="125965"/>
                </a:lnTo>
                <a:cubicBezTo>
                  <a:pt x="324787" y="131312"/>
                  <a:pt x="325689" y="136989"/>
                  <a:pt x="325689" y="142868"/>
                </a:cubicBezTo>
                <a:cubicBezTo>
                  <a:pt x="325689" y="162795"/>
                  <a:pt x="315351" y="180334"/>
                  <a:pt x="299768" y="190493"/>
                </a:cubicBezTo>
                <a:lnTo>
                  <a:pt x="341043" y="190493"/>
                </a:lnTo>
                <a:lnTo>
                  <a:pt x="341043" y="268834"/>
                </a:lnTo>
                <a:lnTo>
                  <a:pt x="319542" y="268834"/>
                </a:lnTo>
                <a:lnTo>
                  <a:pt x="319542" y="211995"/>
                </a:lnTo>
                <a:lnTo>
                  <a:pt x="218145" y="211995"/>
                </a:lnTo>
                <a:lnTo>
                  <a:pt x="218145" y="268834"/>
                </a:lnTo>
                <a:lnTo>
                  <a:pt x="196644" y="268834"/>
                </a:lnTo>
                <a:lnTo>
                  <a:pt x="196644" y="190493"/>
                </a:lnTo>
                <a:lnTo>
                  <a:pt x="237919" y="190493"/>
                </a:lnTo>
                <a:cubicBezTo>
                  <a:pt x="222336" y="180334"/>
                  <a:pt x="211998" y="162795"/>
                  <a:pt x="211998" y="142868"/>
                </a:cubicBezTo>
                <a:cubicBezTo>
                  <a:pt x="211998" y="136989"/>
                  <a:pt x="212900" y="131312"/>
                  <a:pt x="214564" y="125965"/>
                </a:cubicBezTo>
                <a:lnTo>
                  <a:pt x="126489" y="125965"/>
                </a:lnTo>
                <a:cubicBezTo>
                  <a:pt x="128153" y="131312"/>
                  <a:pt x="129042" y="136989"/>
                  <a:pt x="129042" y="142868"/>
                </a:cubicBezTo>
                <a:cubicBezTo>
                  <a:pt x="129042" y="162795"/>
                  <a:pt x="118717" y="180334"/>
                  <a:pt x="103134" y="190493"/>
                </a:cubicBezTo>
                <a:lnTo>
                  <a:pt x="144409" y="190493"/>
                </a:lnTo>
                <a:lnTo>
                  <a:pt x="144409" y="268834"/>
                </a:lnTo>
                <a:lnTo>
                  <a:pt x="122908" y="268834"/>
                </a:lnTo>
                <a:lnTo>
                  <a:pt x="122908" y="211995"/>
                </a:lnTo>
                <a:lnTo>
                  <a:pt x="21511" y="211995"/>
                </a:lnTo>
                <a:lnTo>
                  <a:pt x="21511" y="268834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66" name="Freeform 65"/>
          <p:cNvSpPr/>
          <p:nvPr/>
        </p:nvSpPr>
        <p:spPr>
          <a:xfrm>
            <a:off x="1488465" y="1148169"/>
            <a:ext cx="319532" cy="344105"/>
          </a:xfrm>
          <a:custGeom>
            <a:avLst/>
            <a:gdLst/>
            <a:ahLst/>
            <a:cxnLst/>
            <a:rect l="l" t="t" r="r" b="b"/>
            <a:pathLst>
              <a:path w="319532" h="344105">
                <a:moveTo>
                  <a:pt x="239653" y="275550"/>
                </a:moveTo>
                <a:lnTo>
                  <a:pt x="287837" y="227354"/>
                </a:lnTo>
                <a:lnTo>
                  <a:pt x="239653" y="227354"/>
                </a:lnTo>
                <a:lnTo>
                  <a:pt x="239653" y="275550"/>
                </a:lnTo>
                <a:close/>
                <a:moveTo>
                  <a:pt x="78185" y="296721"/>
                </a:moveTo>
                <a:lnTo>
                  <a:pt x="73740" y="292988"/>
                </a:lnTo>
                <a:lnTo>
                  <a:pt x="39336" y="264133"/>
                </a:lnTo>
                <a:lnTo>
                  <a:pt x="55135" y="245299"/>
                </a:lnTo>
                <a:lnTo>
                  <a:pt x="73740" y="260907"/>
                </a:lnTo>
                <a:lnTo>
                  <a:pt x="75163" y="262101"/>
                </a:lnTo>
                <a:lnTo>
                  <a:pt x="98315" y="234504"/>
                </a:lnTo>
                <a:lnTo>
                  <a:pt x="108767" y="222058"/>
                </a:lnTo>
                <a:lnTo>
                  <a:pt x="127588" y="237857"/>
                </a:lnTo>
                <a:lnTo>
                  <a:pt x="98315" y="272743"/>
                </a:lnTo>
                <a:lnTo>
                  <a:pt x="78185" y="296721"/>
                </a:lnTo>
                <a:close/>
                <a:moveTo>
                  <a:pt x="86021" y="319531"/>
                </a:moveTo>
                <a:cubicBezTo>
                  <a:pt x="99801" y="319531"/>
                  <a:pt x="112475" y="314920"/>
                  <a:pt x="122737" y="307237"/>
                </a:cubicBezTo>
                <a:cubicBezTo>
                  <a:pt x="131208" y="300900"/>
                  <a:pt x="138015" y="292467"/>
                  <a:pt x="142308" y="282662"/>
                </a:cubicBezTo>
                <a:cubicBezTo>
                  <a:pt x="145610" y="275131"/>
                  <a:pt x="147477" y="266826"/>
                  <a:pt x="147477" y="258088"/>
                </a:cubicBezTo>
                <a:cubicBezTo>
                  <a:pt x="147477" y="228408"/>
                  <a:pt x="126331" y="203579"/>
                  <a:pt x="98315" y="197877"/>
                </a:cubicBezTo>
                <a:cubicBezTo>
                  <a:pt x="94340" y="197064"/>
                  <a:pt x="90238" y="196633"/>
                  <a:pt x="86021" y="196633"/>
                </a:cubicBezTo>
                <a:cubicBezTo>
                  <a:pt x="81818" y="196633"/>
                  <a:pt x="77703" y="197064"/>
                  <a:pt x="73740" y="197877"/>
                </a:cubicBezTo>
                <a:cubicBezTo>
                  <a:pt x="45724" y="203579"/>
                  <a:pt x="24579" y="228408"/>
                  <a:pt x="24579" y="258088"/>
                </a:cubicBezTo>
                <a:cubicBezTo>
                  <a:pt x="24579" y="291959"/>
                  <a:pt x="52138" y="319531"/>
                  <a:pt x="86021" y="319531"/>
                </a:cubicBezTo>
                <a:close/>
                <a:moveTo>
                  <a:pt x="122902" y="122884"/>
                </a:moveTo>
                <a:lnTo>
                  <a:pt x="122902" y="98309"/>
                </a:lnTo>
                <a:lnTo>
                  <a:pt x="270375" y="98309"/>
                </a:lnTo>
                <a:lnTo>
                  <a:pt x="270375" y="122884"/>
                </a:lnTo>
                <a:close/>
                <a:moveTo>
                  <a:pt x="122889" y="79882"/>
                </a:moveTo>
                <a:lnTo>
                  <a:pt x="122889" y="55307"/>
                </a:lnTo>
                <a:lnTo>
                  <a:pt x="245787" y="55307"/>
                </a:lnTo>
                <a:lnTo>
                  <a:pt x="245787" y="79882"/>
                </a:lnTo>
                <a:close/>
                <a:moveTo>
                  <a:pt x="215066" y="282662"/>
                </a:moveTo>
                <a:lnTo>
                  <a:pt x="215066" y="202780"/>
                </a:lnTo>
                <a:lnTo>
                  <a:pt x="294949" y="202780"/>
                </a:lnTo>
                <a:lnTo>
                  <a:pt x="294949" y="24573"/>
                </a:lnTo>
                <a:lnTo>
                  <a:pt x="98315" y="24573"/>
                </a:lnTo>
                <a:lnTo>
                  <a:pt x="98315" y="173036"/>
                </a:lnTo>
                <a:cubicBezTo>
                  <a:pt x="139984" y="179005"/>
                  <a:pt x="172051" y="214756"/>
                  <a:pt x="172051" y="258088"/>
                </a:cubicBezTo>
                <a:cubicBezTo>
                  <a:pt x="172051" y="266635"/>
                  <a:pt x="170768" y="274865"/>
                  <a:pt x="168444" y="282662"/>
                </a:cubicBezTo>
                <a:close/>
                <a:moveTo>
                  <a:pt x="86021" y="344105"/>
                </a:moveTo>
                <a:cubicBezTo>
                  <a:pt x="38928" y="344105"/>
                  <a:pt x="669" y="306272"/>
                  <a:pt x="0" y="259338"/>
                </a:cubicBezTo>
                <a:lnTo>
                  <a:pt x="0" y="259338"/>
                </a:lnTo>
                <a:lnTo>
                  <a:pt x="0" y="256837"/>
                </a:lnTo>
                <a:lnTo>
                  <a:pt x="0" y="256837"/>
                </a:lnTo>
                <a:cubicBezTo>
                  <a:pt x="610" y="214069"/>
                  <a:pt x="32461" y="178948"/>
                  <a:pt x="73740" y="173036"/>
                </a:cubicBezTo>
                <a:lnTo>
                  <a:pt x="73740" y="0"/>
                </a:lnTo>
                <a:lnTo>
                  <a:pt x="319532" y="0"/>
                </a:lnTo>
                <a:lnTo>
                  <a:pt x="319532" y="230431"/>
                </a:lnTo>
                <a:lnTo>
                  <a:pt x="242714" y="307237"/>
                </a:lnTo>
                <a:lnTo>
                  <a:pt x="156570" y="307237"/>
                </a:lnTo>
                <a:cubicBezTo>
                  <a:pt x="141025" y="329513"/>
                  <a:pt x="115244" y="344105"/>
                  <a:pt x="86021" y="344105"/>
                </a:cubicBezTo>
                <a:close/>
              </a:path>
            </a:pathLst>
          </a:custGeom>
          <a:solidFill>
            <a:srgbClr val="002856"/>
          </a:solidFill>
        </p:spPr>
      </p:sp>
      <p:grpSp>
        <p:nvGrpSpPr>
          <p:cNvPr id="67" name="Group 66"/>
          <p:cNvGrpSpPr/>
          <p:nvPr/>
        </p:nvGrpSpPr>
        <p:grpSpPr>
          <a:xfrm>
            <a:off x="965200" y="1315947"/>
            <a:ext cx="866364" cy="1540131"/>
            <a:chOff x="965200" y="1315947"/>
            <a:chExt cx="866364" cy="1540131"/>
          </a:xfrm>
        </p:grpSpPr>
        <p:sp>
          <p:nvSpPr>
            <p:cNvPr id="101" name="Freeform 67"/>
            <p:cNvSpPr/>
            <p:nvPr/>
          </p:nvSpPr>
          <p:spPr>
            <a:xfrm>
              <a:off x="1464890" y="2513353"/>
              <a:ext cx="366674" cy="342725"/>
            </a:xfrm>
            <a:custGeom>
              <a:avLst/>
              <a:gdLst/>
              <a:ahLst/>
              <a:cxnLst/>
              <a:rect l="l" t="t" r="r" b="b"/>
              <a:pathLst>
                <a:path w="366674" h="342725">
                  <a:moveTo>
                    <a:pt x="189395" y="195954"/>
                  </a:moveTo>
                  <a:cubicBezTo>
                    <a:pt x="175819" y="195954"/>
                    <a:pt x="164808" y="184944"/>
                    <a:pt x="164808" y="171367"/>
                  </a:cubicBezTo>
                  <a:cubicBezTo>
                    <a:pt x="164808" y="157804"/>
                    <a:pt x="175819" y="146793"/>
                    <a:pt x="189395" y="146793"/>
                  </a:cubicBezTo>
                  <a:cubicBezTo>
                    <a:pt x="202959" y="146793"/>
                    <a:pt x="213970" y="157804"/>
                    <a:pt x="213970" y="171367"/>
                  </a:cubicBezTo>
                  <a:cubicBezTo>
                    <a:pt x="213970" y="184944"/>
                    <a:pt x="202959" y="195954"/>
                    <a:pt x="189395" y="195954"/>
                  </a:cubicBezTo>
                  <a:close/>
                  <a:moveTo>
                    <a:pt x="187889" y="342725"/>
                  </a:moveTo>
                  <a:cubicBezTo>
                    <a:pt x="144638" y="342433"/>
                    <a:pt x="103009" y="325723"/>
                    <a:pt x="71412" y="295599"/>
                  </a:cubicBezTo>
                  <a:lnTo>
                    <a:pt x="71412" y="323844"/>
                  </a:lnTo>
                  <a:lnTo>
                    <a:pt x="46825" y="323844"/>
                  </a:lnTo>
                  <a:lnTo>
                    <a:pt x="46825" y="253917"/>
                  </a:lnTo>
                  <a:lnTo>
                    <a:pt x="116751" y="253917"/>
                  </a:lnTo>
                  <a:lnTo>
                    <a:pt x="116751" y="278504"/>
                  </a:lnTo>
                  <a:lnTo>
                    <a:pt x="86945" y="278504"/>
                  </a:lnTo>
                  <a:cubicBezTo>
                    <a:pt x="114597" y="305025"/>
                    <a:pt x="151180" y="319658"/>
                    <a:pt x="189146" y="319658"/>
                  </a:cubicBezTo>
                  <a:cubicBezTo>
                    <a:pt x="201450" y="319658"/>
                    <a:pt x="213900" y="318121"/>
                    <a:pt x="226238" y="314953"/>
                  </a:cubicBezTo>
                  <a:cubicBezTo>
                    <a:pt x="264592" y="305124"/>
                    <a:pt x="296825" y="280930"/>
                    <a:pt x="316980" y="246843"/>
                  </a:cubicBezTo>
                  <a:cubicBezTo>
                    <a:pt x="337147" y="212769"/>
                    <a:pt x="342824" y="172879"/>
                    <a:pt x="332982" y="134525"/>
                  </a:cubicBezTo>
                  <a:lnTo>
                    <a:pt x="355308" y="128797"/>
                  </a:lnTo>
                  <a:cubicBezTo>
                    <a:pt x="366675" y="173107"/>
                    <a:pt x="360109" y="219208"/>
                    <a:pt x="336817" y="258578"/>
                  </a:cubicBezTo>
                  <a:cubicBezTo>
                    <a:pt x="313512" y="297961"/>
                    <a:pt x="276289" y="325914"/>
                    <a:pt x="231966" y="337280"/>
                  </a:cubicBezTo>
                  <a:cubicBezTo>
                    <a:pt x="218076" y="340851"/>
                    <a:pt x="204065" y="342631"/>
                    <a:pt x="190192" y="342725"/>
                  </a:cubicBezTo>
                  <a:close/>
                  <a:moveTo>
                    <a:pt x="189395" y="215919"/>
                  </a:moveTo>
                  <a:cubicBezTo>
                    <a:pt x="213957" y="215919"/>
                    <a:pt x="233947" y="195942"/>
                    <a:pt x="233947" y="171367"/>
                  </a:cubicBezTo>
                  <a:cubicBezTo>
                    <a:pt x="233947" y="146806"/>
                    <a:pt x="213957" y="126816"/>
                    <a:pt x="189395" y="126816"/>
                  </a:cubicBezTo>
                  <a:cubicBezTo>
                    <a:pt x="164834" y="126816"/>
                    <a:pt x="144844" y="146806"/>
                    <a:pt x="144844" y="171367"/>
                  </a:cubicBezTo>
                  <a:cubicBezTo>
                    <a:pt x="144844" y="195942"/>
                    <a:pt x="164834" y="215919"/>
                    <a:pt x="189395" y="215919"/>
                  </a:cubicBezTo>
                  <a:close/>
                  <a:moveTo>
                    <a:pt x="177102" y="263544"/>
                  </a:moveTo>
                  <a:lnTo>
                    <a:pt x="177102" y="239350"/>
                  </a:lnTo>
                  <a:cubicBezTo>
                    <a:pt x="167170" y="237560"/>
                    <a:pt x="157976" y="233686"/>
                    <a:pt x="150000" y="228136"/>
                  </a:cubicBezTo>
                  <a:lnTo>
                    <a:pt x="130480" y="247656"/>
                  </a:lnTo>
                  <a:lnTo>
                    <a:pt x="113107" y="230283"/>
                  </a:lnTo>
                  <a:lnTo>
                    <a:pt x="132614" y="210763"/>
                  </a:lnTo>
                  <a:cubicBezTo>
                    <a:pt x="127077" y="202787"/>
                    <a:pt x="123203" y="193592"/>
                    <a:pt x="121412" y="183661"/>
                  </a:cubicBezTo>
                  <a:lnTo>
                    <a:pt x="94145" y="183661"/>
                  </a:lnTo>
                  <a:lnTo>
                    <a:pt x="94145" y="159087"/>
                  </a:lnTo>
                  <a:lnTo>
                    <a:pt x="121412" y="159087"/>
                  </a:lnTo>
                  <a:cubicBezTo>
                    <a:pt x="123203" y="149142"/>
                    <a:pt x="127077" y="139947"/>
                    <a:pt x="132614" y="131972"/>
                  </a:cubicBezTo>
                  <a:lnTo>
                    <a:pt x="113107" y="112465"/>
                  </a:lnTo>
                  <a:lnTo>
                    <a:pt x="130480" y="95091"/>
                  </a:lnTo>
                  <a:lnTo>
                    <a:pt x="150000" y="114598"/>
                  </a:lnTo>
                  <a:cubicBezTo>
                    <a:pt x="157976" y="109061"/>
                    <a:pt x="167170" y="105175"/>
                    <a:pt x="177102" y="103397"/>
                  </a:cubicBezTo>
                  <a:lnTo>
                    <a:pt x="177102" y="79203"/>
                  </a:lnTo>
                  <a:lnTo>
                    <a:pt x="201676" y="79203"/>
                  </a:lnTo>
                  <a:lnTo>
                    <a:pt x="201676" y="103397"/>
                  </a:lnTo>
                  <a:cubicBezTo>
                    <a:pt x="211608" y="105175"/>
                    <a:pt x="220815" y="109061"/>
                    <a:pt x="228778" y="114598"/>
                  </a:cubicBezTo>
                  <a:lnTo>
                    <a:pt x="248298" y="95091"/>
                  </a:lnTo>
                  <a:lnTo>
                    <a:pt x="265672" y="112465"/>
                  </a:lnTo>
                  <a:lnTo>
                    <a:pt x="246152" y="131972"/>
                  </a:lnTo>
                  <a:cubicBezTo>
                    <a:pt x="251702" y="139947"/>
                    <a:pt x="255588" y="149142"/>
                    <a:pt x="257366" y="159087"/>
                  </a:cubicBezTo>
                  <a:lnTo>
                    <a:pt x="278486" y="159087"/>
                  </a:lnTo>
                  <a:lnTo>
                    <a:pt x="278486" y="183661"/>
                  </a:lnTo>
                  <a:lnTo>
                    <a:pt x="257366" y="183661"/>
                  </a:lnTo>
                  <a:cubicBezTo>
                    <a:pt x="255588" y="193592"/>
                    <a:pt x="251702" y="202787"/>
                    <a:pt x="246152" y="210763"/>
                  </a:cubicBezTo>
                  <a:lnTo>
                    <a:pt x="265672" y="230283"/>
                  </a:lnTo>
                  <a:lnTo>
                    <a:pt x="248298" y="247656"/>
                  </a:lnTo>
                  <a:lnTo>
                    <a:pt x="228778" y="228136"/>
                  </a:lnTo>
                  <a:cubicBezTo>
                    <a:pt x="220815" y="233686"/>
                    <a:pt x="211608" y="237560"/>
                    <a:pt x="201676" y="239350"/>
                  </a:cubicBezTo>
                  <a:lnTo>
                    <a:pt x="201676" y="263544"/>
                  </a:lnTo>
                  <a:close/>
                  <a:moveTo>
                    <a:pt x="23483" y="213950"/>
                  </a:moveTo>
                  <a:cubicBezTo>
                    <a:pt x="0" y="122460"/>
                    <a:pt x="55322" y="28937"/>
                    <a:pt x="146812" y="5454"/>
                  </a:cubicBezTo>
                  <a:cubicBezTo>
                    <a:pt x="161118" y="1782"/>
                    <a:pt x="175537" y="0"/>
                    <a:pt x="189776" y="0"/>
                  </a:cubicBezTo>
                  <a:cubicBezTo>
                    <a:pt x="233494" y="0"/>
                    <a:pt x="275519" y="16799"/>
                    <a:pt x="307391" y="47263"/>
                  </a:cubicBezTo>
                  <a:lnTo>
                    <a:pt x="307429" y="18891"/>
                  </a:lnTo>
                  <a:lnTo>
                    <a:pt x="332016" y="18916"/>
                  </a:lnTo>
                  <a:lnTo>
                    <a:pt x="331940" y="88830"/>
                  </a:lnTo>
                  <a:lnTo>
                    <a:pt x="262027" y="88754"/>
                  </a:lnTo>
                  <a:lnTo>
                    <a:pt x="262039" y="64179"/>
                  </a:lnTo>
                  <a:lnTo>
                    <a:pt x="291808" y="64205"/>
                  </a:lnTo>
                  <a:lnTo>
                    <a:pt x="291808" y="64205"/>
                  </a:lnTo>
                  <a:cubicBezTo>
                    <a:pt x="264186" y="37686"/>
                    <a:pt x="227713" y="23065"/>
                    <a:pt x="189742" y="23065"/>
                  </a:cubicBezTo>
                  <a:cubicBezTo>
                    <a:pt x="177415" y="23065"/>
                    <a:pt x="164931" y="24606"/>
                    <a:pt x="152540" y="27781"/>
                  </a:cubicBezTo>
                  <a:cubicBezTo>
                    <a:pt x="73368" y="48101"/>
                    <a:pt x="25477" y="129051"/>
                    <a:pt x="45797" y="208223"/>
                  </a:cubicBezTo>
                  <a:lnTo>
                    <a:pt x="23483" y="213950"/>
                  </a:lnTo>
                  <a:close/>
                </a:path>
              </a:pathLst>
            </a:custGeom>
            <a:solidFill>
              <a:srgbClr val="002856"/>
            </a:solidFill>
          </p:spPr>
        </p:sp>
        <p:cxnSp>
          <p:nvCxnSpPr>
            <p:cNvPr id="102" name="Connector 68"/>
            <p:cNvCxnSpPr/>
            <p:nvPr/>
          </p:nvCxnSpPr>
          <p:spPr>
            <a:xfrm>
              <a:off x="965200" y="1365541"/>
              <a:ext cx="424459" cy="0"/>
            </a:xfrm>
            <a:prstGeom prst="line">
              <a:avLst/>
            </a:prstGeom>
            <a:noFill/>
            <a:ln w="12700" cap="sq">
              <a:solidFill>
                <a:srgbClr val="6F7878"/>
              </a:solidFill>
            </a:ln>
          </p:spPr>
        </p:cxnSp>
        <p:sp>
          <p:nvSpPr>
            <p:cNvPr id="103" name="Freeform 69"/>
            <p:cNvSpPr/>
            <p:nvPr/>
          </p:nvSpPr>
          <p:spPr>
            <a:xfrm>
              <a:off x="1383749" y="1315947"/>
              <a:ext cx="53340" cy="99187"/>
            </a:xfrm>
            <a:custGeom>
              <a:avLst/>
              <a:gdLst/>
              <a:ahLst/>
              <a:cxnLst/>
              <a:rect l="l" t="t" r="r" b="b"/>
              <a:pathLst>
                <a:path w="53340" h="99187">
                  <a:moveTo>
                    <a:pt x="53340" y="49594"/>
                  </a:moveTo>
                  <a:lnTo>
                    <a:pt x="0" y="0"/>
                  </a:lnTo>
                  <a:lnTo>
                    <a:pt x="0" y="99187"/>
                  </a:lnTo>
                  <a:close/>
                </a:path>
              </a:pathLst>
            </a:custGeom>
            <a:solidFill>
              <a:srgbClr val="6F7878"/>
            </a:solidFill>
          </p:spPr>
        </p:sp>
      </p:grpSp>
      <p:grpSp>
        <p:nvGrpSpPr>
          <p:cNvPr id="68" name="Group 67"/>
          <p:cNvGrpSpPr/>
          <p:nvPr/>
        </p:nvGrpSpPr>
        <p:grpSpPr>
          <a:xfrm>
            <a:off x="965200" y="1845560"/>
            <a:ext cx="4800606" cy="1108301"/>
            <a:chOff x="965200" y="1845560"/>
            <a:chExt cx="4800606" cy="1108301"/>
          </a:xfrm>
        </p:grpSpPr>
        <p:cxnSp>
          <p:nvCxnSpPr>
            <p:cNvPr id="104" name="Connector 70"/>
            <p:cNvCxnSpPr/>
            <p:nvPr/>
          </p:nvCxnSpPr>
          <p:spPr>
            <a:xfrm>
              <a:off x="1648227" y="2213044"/>
              <a:ext cx="0" cy="224168"/>
            </a:xfrm>
            <a:prstGeom prst="line">
              <a:avLst/>
            </a:prstGeom>
            <a:noFill/>
            <a:ln w="12700" cap="sq">
              <a:solidFill>
                <a:srgbClr val="6F7878"/>
              </a:solidFill>
            </a:ln>
          </p:spPr>
        </p:cxnSp>
        <p:sp>
          <p:nvSpPr>
            <p:cNvPr id="105" name="Freeform 71"/>
            <p:cNvSpPr/>
            <p:nvPr/>
          </p:nvSpPr>
          <p:spPr>
            <a:xfrm>
              <a:off x="1598634" y="2431300"/>
              <a:ext cx="99187" cy="53340"/>
            </a:xfrm>
            <a:custGeom>
              <a:avLst/>
              <a:gdLst/>
              <a:ahLst/>
              <a:cxnLst/>
              <a:rect l="l" t="t" r="r" b="b"/>
              <a:pathLst>
                <a:path w="99187" h="53340">
                  <a:moveTo>
                    <a:pt x="49593" y="53341"/>
                  </a:moveTo>
                  <a:lnTo>
                    <a:pt x="991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7878"/>
            </a:solidFill>
          </p:spPr>
        </p:sp>
        <p:cxnSp>
          <p:nvCxnSpPr>
            <p:cNvPr id="106" name="Connector 72"/>
            <p:cNvCxnSpPr/>
            <p:nvPr/>
          </p:nvCxnSpPr>
          <p:spPr>
            <a:xfrm>
              <a:off x="965200" y="2721662"/>
              <a:ext cx="424459" cy="0"/>
            </a:xfrm>
            <a:prstGeom prst="line">
              <a:avLst/>
            </a:prstGeom>
            <a:noFill/>
            <a:ln w="12700" cap="sq">
              <a:solidFill>
                <a:srgbClr val="6F7878"/>
              </a:solidFill>
            </a:ln>
          </p:spPr>
        </p:cxnSp>
        <p:sp>
          <p:nvSpPr>
            <p:cNvPr id="107" name="Freeform 73"/>
            <p:cNvSpPr/>
            <p:nvPr/>
          </p:nvSpPr>
          <p:spPr>
            <a:xfrm>
              <a:off x="1383749" y="2672069"/>
              <a:ext cx="53340" cy="99187"/>
            </a:xfrm>
            <a:custGeom>
              <a:avLst/>
              <a:gdLst/>
              <a:ahLst/>
              <a:cxnLst/>
              <a:rect l="l" t="t" r="r" b="b"/>
              <a:pathLst>
                <a:path w="53340" h="99187">
                  <a:moveTo>
                    <a:pt x="53340" y="49593"/>
                  </a:moveTo>
                  <a:lnTo>
                    <a:pt x="0" y="0"/>
                  </a:lnTo>
                  <a:lnTo>
                    <a:pt x="0" y="99187"/>
                  </a:lnTo>
                  <a:close/>
                </a:path>
              </a:pathLst>
            </a:custGeom>
            <a:solidFill>
              <a:srgbClr val="6F7878"/>
            </a:solidFill>
          </p:spPr>
        </p:sp>
        <p:sp>
          <p:nvSpPr>
            <p:cNvPr id="108" name="Freeform 74"/>
            <p:cNvSpPr/>
            <p:nvPr/>
          </p:nvSpPr>
          <p:spPr>
            <a:xfrm>
              <a:off x="1917504" y="2721662"/>
              <a:ext cx="3510293" cy="184772"/>
            </a:xfrm>
            <a:custGeom>
              <a:avLst/>
              <a:gdLst/>
              <a:ahLst/>
              <a:cxnLst/>
              <a:rect l="l" t="t" r="r" b="b"/>
              <a:pathLst>
                <a:path w="3510293" h="184772">
                  <a:moveTo>
                    <a:pt x="0" y="0"/>
                  </a:moveTo>
                  <a:lnTo>
                    <a:pt x="3510293" y="0"/>
                  </a:lnTo>
                  <a:lnTo>
                    <a:pt x="3510293" y="184773"/>
                  </a:lnTo>
                </a:path>
              </a:pathLst>
            </a:custGeom>
            <a:noFill/>
            <a:ln w="12700" cap="sq">
              <a:solidFill>
                <a:srgbClr val="FF540A"/>
              </a:solidFill>
            </a:ln>
          </p:spPr>
        </p:sp>
        <p:sp>
          <p:nvSpPr>
            <p:cNvPr id="109" name="Freeform 75"/>
            <p:cNvSpPr/>
            <p:nvPr/>
          </p:nvSpPr>
          <p:spPr>
            <a:xfrm>
              <a:off x="5378206" y="2900521"/>
              <a:ext cx="99187" cy="53340"/>
            </a:xfrm>
            <a:custGeom>
              <a:avLst/>
              <a:gdLst/>
              <a:ahLst/>
              <a:cxnLst/>
              <a:rect l="l" t="t" r="r" b="b"/>
              <a:pathLst>
                <a:path w="99187" h="53340">
                  <a:moveTo>
                    <a:pt x="49594" y="53340"/>
                  </a:moveTo>
                  <a:lnTo>
                    <a:pt x="991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40A"/>
            </a:solidFill>
          </p:spPr>
        </p:sp>
        <p:cxnSp>
          <p:nvCxnSpPr>
            <p:cNvPr id="110" name="Connector 76"/>
            <p:cNvCxnSpPr/>
            <p:nvPr/>
          </p:nvCxnSpPr>
          <p:spPr>
            <a:xfrm>
              <a:off x="2387422" y="1925027"/>
              <a:ext cx="0" cy="609232"/>
            </a:xfrm>
            <a:prstGeom prst="line">
              <a:avLst/>
            </a:prstGeom>
            <a:noFill/>
            <a:ln w="12700" cap="sq">
              <a:solidFill>
                <a:srgbClr val="FF540A"/>
              </a:solidFill>
              <a:prstDash val="lgDash"/>
            </a:ln>
          </p:spPr>
        </p:cxnSp>
        <p:cxnSp>
          <p:nvCxnSpPr>
            <p:cNvPr id="111" name="Connector 77"/>
            <p:cNvCxnSpPr/>
            <p:nvPr/>
          </p:nvCxnSpPr>
          <p:spPr>
            <a:xfrm>
              <a:off x="2463076" y="2587241"/>
              <a:ext cx="3202699" cy="0"/>
            </a:xfrm>
            <a:prstGeom prst="line">
              <a:avLst/>
            </a:prstGeom>
            <a:noFill/>
            <a:ln w="12700" cap="sq">
              <a:solidFill>
                <a:srgbClr val="FF540A"/>
              </a:solidFill>
              <a:prstDash val="lgDash"/>
            </a:ln>
          </p:spPr>
        </p:cxnSp>
        <p:cxnSp>
          <p:nvCxnSpPr>
            <p:cNvPr id="112" name="Connector 78"/>
            <p:cNvCxnSpPr/>
            <p:nvPr/>
          </p:nvCxnSpPr>
          <p:spPr>
            <a:xfrm>
              <a:off x="5716213" y="2667041"/>
              <a:ext cx="0" cy="186195"/>
            </a:xfrm>
            <a:prstGeom prst="line">
              <a:avLst/>
            </a:prstGeom>
            <a:noFill/>
            <a:ln w="12700" cap="sq">
              <a:solidFill>
                <a:srgbClr val="FF540A"/>
              </a:solidFill>
              <a:prstDash val="lgDash"/>
            </a:ln>
          </p:spPr>
        </p:cxnSp>
        <p:sp>
          <p:nvSpPr>
            <p:cNvPr id="113" name="Freeform 79"/>
            <p:cNvSpPr/>
            <p:nvPr/>
          </p:nvSpPr>
          <p:spPr>
            <a:xfrm>
              <a:off x="2278699" y="1845560"/>
              <a:ext cx="3437509" cy="1060882"/>
            </a:xfrm>
            <a:custGeom>
              <a:avLst/>
              <a:gdLst/>
              <a:ahLst/>
              <a:cxnLst/>
              <a:rect l="l" t="t" r="r" b="b"/>
              <a:pathLst>
                <a:path w="3437509" h="1060882">
                  <a:moveTo>
                    <a:pt x="0" y="0"/>
                  </a:moveTo>
                  <a:lnTo>
                    <a:pt x="27178" y="0"/>
                  </a:lnTo>
                  <a:moveTo>
                    <a:pt x="81546" y="0"/>
                  </a:moveTo>
                  <a:lnTo>
                    <a:pt x="108724" y="0"/>
                  </a:lnTo>
                  <a:lnTo>
                    <a:pt x="108724" y="26492"/>
                  </a:lnTo>
                  <a:moveTo>
                    <a:pt x="108724" y="715188"/>
                  </a:moveTo>
                  <a:lnTo>
                    <a:pt x="108724" y="741680"/>
                  </a:lnTo>
                  <a:lnTo>
                    <a:pt x="133947" y="741680"/>
                  </a:lnTo>
                  <a:moveTo>
                    <a:pt x="3412299" y="741680"/>
                  </a:moveTo>
                  <a:lnTo>
                    <a:pt x="3437509" y="741680"/>
                  </a:lnTo>
                  <a:lnTo>
                    <a:pt x="3437509" y="768287"/>
                  </a:lnTo>
                  <a:moveTo>
                    <a:pt x="3437509" y="1034275"/>
                  </a:moveTo>
                  <a:lnTo>
                    <a:pt x="3437509" y="1060882"/>
                  </a:lnTo>
                </a:path>
              </a:pathLst>
            </a:custGeom>
            <a:noFill/>
            <a:ln w="12700" cap="sq">
              <a:solidFill>
                <a:srgbClr val="FF540A"/>
              </a:solidFill>
            </a:ln>
          </p:spPr>
        </p:sp>
        <p:sp>
          <p:nvSpPr>
            <p:cNvPr id="81" name="Freeform 80"/>
            <p:cNvSpPr/>
            <p:nvPr/>
          </p:nvSpPr>
          <p:spPr>
            <a:xfrm>
              <a:off x="5666619" y="2900521"/>
              <a:ext cx="99187" cy="53340"/>
            </a:xfrm>
            <a:custGeom>
              <a:avLst/>
              <a:gdLst/>
              <a:ahLst/>
              <a:cxnLst/>
              <a:rect l="l" t="t" r="r" b="b"/>
              <a:pathLst>
                <a:path w="99187" h="53340">
                  <a:moveTo>
                    <a:pt x="49594" y="53340"/>
                  </a:moveTo>
                  <a:lnTo>
                    <a:pt x="991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40A"/>
            </a:solidFill>
          </p:spPr>
        </p:sp>
      </p:grpSp>
      <p:sp>
        <p:nvSpPr>
          <p:cNvPr id="69" name="Freeform 68"/>
          <p:cNvSpPr/>
          <p:nvPr/>
        </p:nvSpPr>
        <p:spPr>
          <a:xfrm>
            <a:off x="3452025" y="5805528"/>
            <a:ext cx="374777" cy="284201"/>
          </a:xfrm>
          <a:custGeom>
            <a:avLst/>
            <a:gdLst/>
            <a:ahLst/>
            <a:cxnLst/>
            <a:rect l="l" t="t" r="r" b="b"/>
            <a:pathLst>
              <a:path w="374777" h="284201">
                <a:moveTo>
                  <a:pt x="187389" y="284201"/>
                </a:moveTo>
                <a:cubicBezTo>
                  <a:pt x="119526" y="284201"/>
                  <a:pt x="51663" y="258369"/>
                  <a:pt x="0" y="206707"/>
                </a:cubicBezTo>
                <a:lnTo>
                  <a:pt x="0" y="206707"/>
                </a:lnTo>
                <a:lnTo>
                  <a:pt x="0" y="206704"/>
                </a:lnTo>
                <a:lnTo>
                  <a:pt x="19620" y="187084"/>
                </a:lnTo>
                <a:cubicBezTo>
                  <a:pt x="65874" y="233344"/>
                  <a:pt x="126634" y="256473"/>
                  <a:pt x="187394" y="256473"/>
                </a:cubicBezTo>
                <a:cubicBezTo>
                  <a:pt x="248154" y="256473"/>
                  <a:pt x="308914" y="233344"/>
                  <a:pt x="355167" y="187084"/>
                </a:cubicBezTo>
                <a:lnTo>
                  <a:pt x="374777" y="206693"/>
                </a:lnTo>
                <a:lnTo>
                  <a:pt x="374777" y="206717"/>
                </a:lnTo>
                <a:lnTo>
                  <a:pt x="374777" y="206717"/>
                </a:lnTo>
                <a:cubicBezTo>
                  <a:pt x="323109" y="258373"/>
                  <a:pt x="255248" y="284201"/>
                  <a:pt x="187389" y="284201"/>
                </a:cubicBezTo>
                <a:close/>
                <a:moveTo>
                  <a:pt x="187394" y="206959"/>
                </a:moveTo>
                <a:cubicBezTo>
                  <a:pt x="139318" y="206959"/>
                  <a:pt x="91242" y="188659"/>
                  <a:pt x="54647" y="152057"/>
                </a:cubicBezTo>
                <a:lnTo>
                  <a:pt x="74256" y="132448"/>
                </a:lnTo>
                <a:cubicBezTo>
                  <a:pt x="105449" y="163635"/>
                  <a:pt x="146421" y="179230"/>
                  <a:pt x="187395" y="179230"/>
                </a:cubicBezTo>
                <a:cubicBezTo>
                  <a:pt x="228365" y="179230"/>
                  <a:pt x="269336" y="163638"/>
                  <a:pt x="300532" y="132448"/>
                </a:cubicBezTo>
                <a:lnTo>
                  <a:pt x="320140" y="152057"/>
                </a:lnTo>
                <a:cubicBezTo>
                  <a:pt x="283545" y="188659"/>
                  <a:pt x="235470" y="206959"/>
                  <a:pt x="187394" y="206959"/>
                </a:cubicBezTo>
                <a:close/>
                <a:moveTo>
                  <a:pt x="187387" y="129731"/>
                </a:moveTo>
                <a:cubicBezTo>
                  <a:pt x="159101" y="129731"/>
                  <a:pt x="130815" y="118961"/>
                  <a:pt x="109282" y="97422"/>
                </a:cubicBezTo>
                <a:lnTo>
                  <a:pt x="128891" y="77813"/>
                </a:lnTo>
                <a:cubicBezTo>
                  <a:pt x="145019" y="93934"/>
                  <a:pt x="166203" y="101992"/>
                  <a:pt x="187386" y="101992"/>
                </a:cubicBezTo>
                <a:cubicBezTo>
                  <a:pt x="208573" y="101992"/>
                  <a:pt x="229760" y="93931"/>
                  <a:pt x="245884" y="77813"/>
                </a:cubicBezTo>
                <a:lnTo>
                  <a:pt x="265492" y="97422"/>
                </a:lnTo>
                <a:cubicBezTo>
                  <a:pt x="243959" y="118961"/>
                  <a:pt x="215674" y="129731"/>
                  <a:pt x="187387" y="129731"/>
                </a:cubicBezTo>
                <a:close/>
                <a:moveTo>
                  <a:pt x="187387" y="57950"/>
                </a:moveTo>
                <a:cubicBezTo>
                  <a:pt x="171386" y="57950"/>
                  <a:pt x="158406" y="44983"/>
                  <a:pt x="158406" y="28969"/>
                </a:cubicBezTo>
                <a:cubicBezTo>
                  <a:pt x="158406" y="22974"/>
                  <a:pt x="160235" y="17399"/>
                  <a:pt x="163359" y="12763"/>
                </a:cubicBezTo>
                <a:cubicBezTo>
                  <a:pt x="168566" y="5067"/>
                  <a:pt x="177393" y="0"/>
                  <a:pt x="187387" y="0"/>
                </a:cubicBezTo>
                <a:cubicBezTo>
                  <a:pt x="193394" y="0"/>
                  <a:pt x="198970" y="1816"/>
                  <a:pt x="203593" y="4941"/>
                </a:cubicBezTo>
                <a:cubicBezTo>
                  <a:pt x="206679" y="7023"/>
                  <a:pt x="209333" y="9690"/>
                  <a:pt x="211416" y="12763"/>
                </a:cubicBezTo>
                <a:cubicBezTo>
                  <a:pt x="214553" y="17399"/>
                  <a:pt x="216369" y="22974"/>
                  <a:pt x="216369" y="28969"/>
                </a:cubicBezTo>
                <a:cubicBezTo>
                  <a:pt x="216369" y="38976"/>
                  <a:pt x="211301" y="47790"/>
                  <a:pt x="203593" y="53010"/>
                </a:cubicBezTo>
                <a:cubicBezTo>
                  <a:pt x="198970" y="56121"/>
                  <a:pt x="193394" y="57950"/>
                  <a:pt x="187387" y="57950"/>
                </a:cubicBezTo>
                <a:close/>
              </a:path>
            </a:pathLst>
          </a:custGeom>
          <a:solidFill>
            <a:srgbClr val="002856"/>
          </a:solidFill>
        </p:spPr>
      </p:sp>
      <p:sp>
        <p:nvSpPr>
          <p:cNvPr id="70" name="Freeform 69"/>
          <p:cNvSpPr/>
          <p:nvPr/>
        </p:nvSpPr>
        <p:spPr>
          <a:xfrm>
            <a:off x="5985383" y="5805528"/>
            <a:ext cx="374777" cy="284201"/>
          </a:xfrm>
          <a:custGeom>
            <a:avLst/>
            <a:gdLst/>
            <a:ahLst/>
            <a:cxnLst/>
            <a:rect l="l" t="t" r="r" b="b"/>
            <a:pathLst>
              <a:path w="374777" h="284201">
                <a:moveTo>
                  <a:pt x="187390" y="284201"/>
                </a:moveTo>
                <a:cubicBezTo>
                  <a:pt x="119526" y="284201"/>
                  <a:pt x="51664" y="258369"/>
                  <a:pt x="0" y="206706"/>
                </a:cubicBezTo>
                <a:lnTo>
                  <a:pt x="0" y="206706"/>
                </a:lnTo>
                <a:lnTo>
                  <a:pt x="0" y="206705"/>
                </a:lnTo>
                <a:lnTo>
                  <a:pt x="19621" y="187084"/>
                </a:lnTo>
                <a:cubicBezTo>
                  <a:pt x="65875" y="233344"/>
                  <a:pt x="126635" y="256473"/>
                  <a:pt x="187394" y="256473"/>
                </a:cubicBezTo>
                <a:cubicBezTo>
                  <a:pt x="248155" y="256473"/>
                  <a:pt x="308915" y="233344"/>
                  <a:pt x="355168" y="187084"/>
                </a:cubicBezTo>
                <a:lnTo>
                  <a:pt x="374777" y="206693"/>
                </a:lnTo>
                <a:lnTo>
                  <a:pt x="374777" y="206717"/>
                </a:lnTo>
                <a:lnTo>
                  <a:pt x="374777" y="206717"/>
                </a:lnTo>
                <a:cubicBezTo>
                  <a:pt x="323109" y="258373"/>
                  <a:pt x="255248" y="284201"/>
                  <a:pt x="187390" y="284201"/>
                </a:cubicBezTo>
                <a:close/>
                <a:moveTo>
                  <a:pt x="187394" y="206959"/>
                </a:moveTo>
                <a:cubicBezTo>
                  <a:pt x="139319" y="206959"/>
                  <a:pt x="91243" y="188659"/>
                  <a:pt x="54648" y="152057"/>
                </a:cubicBezTo>
                <a:lnTo>
                  <a:pt x="74257" y="132448"/>
                </a:lnTo>
                <a:cubicBezTo>
                  <a:pt x="105449" y="163635"/>
                  <a:pt x="146422" y="179230"/>
                  <a:pt x="187396" y="179230"/>
                </a:cubicBezTo>
                <a:cubicBezTo>
                  <a:pt x="228366" y="179230"/>
                  <a:pt x="269337" y="163638"/>
                  <a:pt x="300533" y="132448"/>
                </a:cubicBezTo>
                <a:lnTo>
                  <a:pt x="320141" y="152057"/>
                </a:lnTo>
                <a:cubicBezTo>
                  <a:pt x="283546" y="188659"/>
                  <a:pt x="235471" y="206959"/>
                  <a:pt x="187394" y="206959"/>
                </a:cubicBezTo>
                <a:close/>
                <a:moveTo>
                  <a:pt x="187388" y="129731"/>
                </a:moveTo>
                <a:cubicBezTo>
                  <a:pt x="159102" y="129731"/>
                  <a:pt x="130816" y="118961"/>
                  <a:pt x="109283" y="97422"/>
                </a:cubicBezTo>
                <a:lnTo>
                  <a:pt x="128892" y="77813"/>
                </a:lnTo>
                <a:cubicBezTo>
                  <a:pt x="145020" y="93934"/>
                  <a:pt x="166204" y="101992"/>
                  <a:pt x="187387" y="101992"/>
                </a:cubicBezTo>
                <a:cubicBezTo>
                  <a:pt x="208574" y="101992"/>
                  <a:pt x="229761" y="93931"/>
                  <a:pt x="245885" y="77813"/>
                </a:cubicBezTo>
                <a:lnTo>
                  <a:pt x="265493" y="97422"/>
                </a:lnTo>
                <a:cubicBezTo>
                  <a:pt x="243960" y="118961"/>
                  <a:pt x="215674" y="129731"/>
                  <a:pt x="187388" y="129731"/>
                </a:cubicBezTo>
                <a:close/>
                <a:moveTo>
                  <a:pt x="187388" y="57950"/>
                </a:moveTo>
                <a:cubicBezTo>
                  <a:pt x="171387" y="57950"/>
                  <a:pt x="158407" y="44983"/>
                  <a:pt x="158407" y="28969"/>
                </a:cubicBezTo>
                <a:cubicBezTo>
                  <a:pt x="158407" y="22974"/>
                  <a:pt x="160236" y="17399"/>
                  <a:pt x="163360" y="12763"/>
                </a:cubicBezTo>
                <a:cubicBezTo>
                  <a:pt x="168567" y="5067"/>
                  <a:pt x="177394" y="0"/>
                  <a:pt x="187388" y="0"/>
                </a:cubicBezTo>
                <a:cubicBezTo>
                  <a:pt x="193395" y="0"/>
                  <a:pt x="198971" y="1816"/>
                  <a:pt x="203593" y="4941"/>
                </a:cubicBezTo>
                <a:cubicBezTo>
                  <a:pt x="206680" y="7023"/>
                  <a:pt x="209334" y="9690"/>
                  <a:pt x="211417" y="12763"/>
                </a:cubicBezTo>
                <a:cubicBezTo>
                  <a:pt x="214554" y="17399"/>
                  <a:pt x="216370" y="22974"/>
                  <a:pt x="216370" y="28969"/>
                </a:cubicBezTo>
                <a:cubicBezTo>
                  <a:pt x="216370" y="38976"/>
                  <a:pt x="211302" y="47790"/>
                  <a:pt x="203593" y="53010"/>
                </a:cubicBezTo>
                <a:cubicBezTo>
                  <a:pt x="198971" y="56121"/>
                  <a:pt x="193395" y="57950"/>
                  <a:pt x="187388" y="57950"/>
                </a:cubicBezTo>
                <a:close/>
              </a:path>
            </a:pathLst>
          </a:custGeom>
          <a:solidFill>
            <a:srgbClr val="002856"/>
          </a:solidFill>
        </p:spPr>
      </p:sp>
      <p:cxnSp>
        <p:nvCxnSpPr>
          <p:cNvPr id="71" name="Connector 70"/>
          <p:cNvCxnSpPr/>
          <p:nvPr/>
        </p:nvCxnSpPr>
        <p:spPr>
          <a:xfrm>
            <a:off x="2386701" y="5781079"/>
            <a:ext cx="0" cy="359194"/>
          </a:xfrm>
          <a:prstGeom prst="line">
            <a:avLst/>
          </a:prstGeom>
          <a:noFill/>
          <a:ln w="12700" cap="sq">
            <a:solidFill>
              <a:srgbClr val="002856"/>
            </a:solidFill>
          </a:ln>
        </p:spPr>
      </p:cxnSp>
      <p:cxnSp>
        <p:nvCxnSpPr>
          <p:cNvPr id="72" name="Connector 71"/>
          <p:cNvCxnSpPr/>
          <p:nvPr/>
        </p:nvCxnSpPr>
        <p:spPr>
          <a:xfrm>
            <a:off x="4910604" y="5781079"/>
            <a:ext cx="0" cy="359194"/>
          </a:xfrm>
          <a:prstGeom prst="line">
            <a:avLst/>
          </a:prstGeom>
          <a:noFill/>
          <a:ln w="12700" cap="sq">
            <a:solidFill>
              <a:srgbClr val="002856"/>
            </a:solidFill>
          </a:ln>
        </p:spPr>
      </p:cxnSp>
      <p:cxnSp>
        <p:nvCxnSpPr>
          <p:cNvPr id="73" name="Connector 72"/>
          <p:cNvCxnSpPr/>
          <p:nvPr/>
        </p:nvCxnSpPr>
        <p:spPr>
          <a:xfrm>
            <a:off x="7434507" y="5781079"/>
            <a:ext cx="0" cy="317297"/>
          </a:xfrm>
          <a:prstGeom prst="line">
            <a:avLst/>
          </a:prstGeom>
          <a:noFill/>
          <a:ln w="12700" cap="sq">
            <a:solidFill>
              <a:srgbClr val="002856"/>
            </a:solidFill>
          </a:ln>
        </p:spPr>
      </p:cxnSp>
      <p:cxnSp>
        <p:nvCxnSpPr>
          <p:cNvPr id="74" name="Connector 73"/>
          <p:cNvCxnSpPr/>
          <p:nvPr/>
        </p:nvCxnSpPr>
        <p:spPr>
          <a:xfrm>
            <a:off x="8559450" y="5781079"/>
            <a:ext cx="0" cy="317297"/>
          </a:xfrm>
          <a:prstGeom prst="line">
            <a:avLst/>
          </a:prstGeom>
          <a:noFill/>
          <a:ln w="12700" cap="sq">
            <a:solidFill>
              <a:srgbClr val="002856"/>
            </a:solidFill>
          </a:ln>
        </p:spPr>
      </p:cxnSp>
      <p:sp>
        <p:nvSpPr>
          <p:cNvPr id="75" name="TextBox 74"/>
          <p:cNvSpPr txBox="1"/>
          <p:nvPr/>
        </p:nvSpPr>
        <p:spPr>
          <a:xfrm>
            <a:off x="7175023" y="6582739"/>
            <a:ext cx="5969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 spc="-23">
                <a:solidFill>
                  <a:srgbClr val="000000"/>
                </a:solidFill>
                <a:latin typeface="Arial" panose="020B0604020202020204" pitchFamily="34" charset="0"/>
              </a:rPr>
              <a:t>Printers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836872" y="6582739"/>
            <a:ext cx="7747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 spc="-23">
                <a:solidFill>
                  <a:srgbClr val="000000"/>
                </a:solidFill>
                <a:latin typeface="Arial" panose="020B0604020202020204" pitchFamily="34" charset="0"/>
              </a:rPr>
              <a:t>End Users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2278" y="6582739"/>
            <a:ext cx="10922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 spc="-23">
                <a:solidFill>
                  <a:srgbClr val="000000"/>
                </a:solidFill>
                <a:latin typeface="Arial" panose="020B0604020202020204" pitchFamily="34" charset="0"/>
              </a:rPr>
              <a:t>OT Equipment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54108" y="6582739"/>
            <a:ext cx="8890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 spc="-23">
                <a:solidFill>
                  <a:srgbClr val="000000"/>
                </a:solidFill>
                <a:latin typeface="Arial" panose="020B0604020202020204" pitchFamily="34" charset="0"/>
              </a:rPr>
              <a:t>IoT Devices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133567" y="6582739"/>
            <a:ext cx="5842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 spc="-23">
                <a:solidFill>
                  <a:srgbClr val="000000"/>
                </a:solidFill>
                <a:latin typeface="Arial" panose="020B0604020202020204" pitchFamily="34" charset="0"/>
              </a:rPr>
              <a:t>Servers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274923" y="6587355"/>
            <a:ext cx="698500" cy="3556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40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Building Security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976242"/>
            <a:ext cx="1028700" cy="431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700"/>
              </a:lnSpc>
            </a:pPr>
            <a:r>
              <a:rPr lang="en-US" sz="1000">
                <a:solidFill>
                  <a:srgbClr val="6F7878"/>
                </a:solidFill>
                <a:latin typeface="Arial" panose="020B0604020202020204" pitchFamily="34" charset="0"/>
              </a:rPr>
              <a:t>Source: Gartner</a:t>
            </a:r>
            <a:br>
              <a:rPr lang="en-US" sz="1000">
                <a:solidFill>
                  <a:srgbClr val="6F7878"/>
                </a:solidFill>
                <a:latin typeface="Arial" panose="020B0604020202020204" pitchFamily="34" charset="0"/>
              </a:rPr>
            </a:br>
            <a:r>
              <a:rPr lang="en-US" sz="1000">
                <a:solidFill>
                  <a:srgbClr val="6F7878"/>
                </a:solidFill>
                <a:latin typeface="Arial" panose="020B0604020202020204" pitchFamily="34" charset="0"/>
              </a:rPr>
              <a:t>796448_C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1549" y="713840"/>
            <a:ext cx="50927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Platform Engineering Design- From Opaque to Transparent</a:t>
            </a:r>
          </a:p>
        </p:txBody>
      </p:sp>
      <p:sp>
        <p:nvSpPr>
          <p:cNvPr id="4" name="Freeform 3"/>
          <p:cNvSpPr/>
          <p:nvPr/>
        </p:nvSpPr>
        <p:spPr>
          <a:xfrm>
            <a:off x="990600" y="635000"/>
            <a:ext cx="7408101" cy="2736850"/>
          </a:xfrm>
          <a:custGeom>
            <a:avLst/>
            <a:gdLst/>
            <a:ahLst/>
            <a:cxnLst/>
            <a:rect l="l" t="t" r="r" b="b"/>
            <a:pathLst>
              <a:path w="7408101" h="2736850">
                <a:moveTo>
                  <a:pt x="0" y="2736850"/>
                </a:moveTo>
                <a:lnTo>
                  <a:pt x="7408101" y="2736850"/>
                </a:lnTo>
                <a:lnTo>
                  <a:pt x="7408101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rgbClr val="6F7878"/>
            </a:solidFill>
          </a:ln>
        </p:spPr>
      </p:sp>
      <p:sp>
        <p:nvSpPr>
          <p:cNvPr id="5" name="TextBox 4"/>
          <p:cNvSpPr txBox="1"/>
          <p:nvPr/>
        </p:nvSpPr>
        <p:spPr>
          <a:xfrm>
            <a:off x="228600" y="197635"/>
            <a:ext cx="6426200" cy="2794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Platform Engineering Solution Platform Spectrum</a:t>
            </a:r>
          </a:p>
        </p:txBody>
      </p:sp>
      <p:sp>
        <p:nvSpPr>
          <p:cNvPr id="6" name="Freeform 5"/>
          <p:cNvSpPr/>
          <p:nvPr/>
        </p:nvSpPr>
        <p:spPr>
          <a:xfrm>
            <a:off x="812800" y="777405"/>
            <a:ext cx="8113471" cy="983094"/>
          </a:xfrm>
          <a:custGeom>
            <a:avLst/>
            <a:gdLst/>
            <a:ahLst/>
            <a:cxnLst/>
            <a:rect l="l" t="t" r="r" b="b"/>
            <a:pathLst>
              <a:path w="8113471" h="983094">
                <a:moveTo>
                  <a:pt x="7621918" y="983094"/>
                </a:moveTo>
                <a:lnTo>
                  <a:pt x="7621918" y="772440"/>
                </a:lnTo>
                <a:lnTo>
                  <a:pt x="0" y="772440"/>
                </a:lnTo>
                <a:lnTo>
                  <a:pt x="0" y="210668"/>
                </a:lnTo>
                <a:lnTo>
                  <a:pt x="7621918" y="210668"/>
                </a:lnTo>
                <a:lnTo>
                  <a:pt x="7621918" y="0"/>
                </a:lnTo>
                <a:lnTo>
                  <a:pt x="8113471" y="491554"/>
                </a:lnTo>
                <a:lnTo>
                  <a:pt x="7621918" y="983094"/>
                </a:lnTo>
                <a:close/>
              </a:path>
            </a:pathLst>
          </a:custGeom>
          <a:solidFill>
            <a:srgbClr val="C4C4C4"/>
          </a:solidFill>
        </p:spPr>
      </p:sp>
      <p:sp>
        <p:nvSpPr>
          <p:cNvPr id="7" name="TextBox 6"/>
          <p:cNvSpPr txBox="1"/>
          <p:nvPr/>
        </p:nvSpPr>
        <p:spPr>
          <a:xfrm>
            <a:off x="986027" y="1178198"/>
            <a:ext cx="6096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FFFEFF"/>
                </a:solidFill>
                <a:latin typeface="Arial" panose="020B0604020202020204" pitchFamily="34" charset="0"/>
              </a:rPr>
              <a:t>Opaque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78587" y="1178198"/>
            <a:ext cx="7112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FFFEFF"/>
                </a:solidFill>
                <a:latin typeface="Arial" panose="020B0604020202020204" pitchFamily="34" charset="0"/>
              </a:rPr>
              <a:t>Balanced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58083" y="1178198"/>
            <a:ext cx="9398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FFFEFF"/>
                </a:solidFill>
                <a:latin typeface="Arial" panose="020B0604020202020204" pitchFamily="34" charset="0"/>
              </a:rPr>
              <a:t>Transparent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9892" y="1659990"/>
            <a:ext cx="723900" cy="3556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31165" algn="just">
              <a:lnSpc>
                <a:spcPts val="140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Number of Layers</a:t>
            </a:r>
          </a:p>
        </p:txBody>
      </p:sp>
      <p:sp>
        <p:nvSpPr>
          <p:cNvPr id="11" name="Freeform 10"/>
          <p:cNvSpPr/>
          <p:nvPr/>
        </p:nvSpPr>
        <p:spPr>
          <a:xfrm>
            <a:off x="1028700" y="1587500"/>
            <a:ext cx="1406855" cy="504292"/>
          </a:xfrm>
          <a:custGeom>
            <a:avLst/>
            <a:gdLst/>
            <a:ahLst/>
            <a:cxnLst/>
            <a:rect l="l" t="t" r="r" b="b"/>
            <a:pathLst>
              <a:path w="1406855" h="504292">
                <a:moveTo>
                  <a:pt x="0" y="504292"/>
                </a:moveTo>
                <a:lnTo>
                  <a:pt x="1406855" y="504292"/>
                </a:lnTo>
                <a:lnTo>
                  <a:pt x="1406855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</p:sp>
      <p:sp>
        <p:nvSpPr>
          <p:cNvPr id="12" name="TextBox 11"/>
          <p:cNvSpPr txBox="1"/>
          <p:nvPr/>
        </p:nvSpPr>
        <p:spPr>
          <a:xfrm>
            <a:off x="1322862" y="1672690"/>
            <a:ext cx="977900" cy="3556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40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Zero Layers </a:t>
            </a:r>
            <a:b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“Black Box”</a:t>
            </a:r>
          </a:p>
        </p:txBody>
      </p:sp>
      <p:sp>
        <p:nvSpPr>
          <p:cNvPr id="13" name="Freeform 12"/>
          <p:cNvSpPr/>
          <p:nvPr/>
        </p:nvSpPr>
        <p:spPr>
          <a:xfrm>
            <a:off x="1028700" y="2095500"/>
            <a:ext cx="1406855" cy="1215492"/>
          </a:xfrm>
          <a:custGeom>
            <a:avLst/>
            <a:gdLst/>
            <a:ahLst/>
            <a:cxnLst/>
            <a:rect l="l" t="t" r="r" b="b"/>
            <a:pathLst>
              <a:path w="1406855" h="1215492">
                <a:moveTo>
                  <a:pt x="0" y="1215492"/>
                </a:moveTo>
                <a:lnTo>
                  <a:pt x="1406855" y="1215492"/>
                </a:lnTo>
                <a:lnTo>
                  <a:pt x="14068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</p:sp>
      <p:sp>
        <p:nvSpPr>
          <p:cNvPr id="14" name="TextBox 13"/>
          <p:cNvSpPr txBox="1"/>
          <p:nvPr/>
        </p:nvSpPr>
        <p:spPr>
          <a:xfrm>
            <a:off x="1130300" y="2167990"/>
            <a:ext cx="1181100" cy="368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114300" indent="-114300" algn="l">
              <a:buClr>
                <a:srgbClr val="000000"/>
              </a:buClr>
              <a:buSzPts val="1200"/>
              <a:buFont typeface="Graphik"/>
              <a:buChar char="•"/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Vercel</a:t>
            </a:r>
          </a:p>
          <a:p>
            <a:pPr marL="114300" indent="-114300" algn="l">
              <a:spcBef>
                <a:spcPct val="0"/>
              </a:spcBef>
              <a:buClr>
                <a:srgbClr val="000000"/>
              </a:buClr>
              <a:buSzPts val="1200"/>
              <a:buFont typeface="Graphik"/>
              <a:buChar char="•"/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Fermyon Spin</a:t>
            </a:r>
          </a:p>
        </p:txBody>
      </p:sp>
      <p:sp>
        <p:nvSpPr>
          <p:cNvPr id="15" name="Freeform 14"/>
          <p:cNvSpPr/>
          <p:nvPr/>
        </p:nvSpPr>
        <p:spPr>
          <a:xfrm>
            <a:off x="2509495" y="1587500"/>
            <a:ext cx="1407795" cy="504292"/>
          </a:xfrm>
          <a:custGeom>
            <a:avLst/>
            <a:gdLst/>
            <a:ahLst/>
            <a:cxnLst/>
            <a:rect l="l" t="t" r="r" b="b"/>
            <a:pathLst>
              <a:path w="1407795" h="504292">
                <a:moveTo>
                  <a:pt x="0" y="504292"/>
                </a:moveTo>
                <a:lnTo>
                  <a:pt x="1407795" y="504292"/>
                </a:lnTo>
                <a:lnTo>
                  <a:pt x="1407795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</p:sp>
      <p:sp>
        <p:nvSpPr>
          <p:cNvPr id="16" name="TextBox 15"/>
          <p:cNvSpPr txBox="1"/>
          <p:nvPr/>
        </p:nvSpPr>
        <p:spPr>
          <a:xfrm>
            <a:off x="2519312" y="1659990"/>
            <a:ext cx="1422400" cy="3556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40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Single Layer Must be Operations</a:t>
            </a:r>
          </a:p>
        </p:txBody>
      </p:sp>
      <p:sp>
        <p:nvSpPr>
          <p:cNvPr id="17" name="Freeform 16"/>
          <p:cNvSpPr/>
          <p:nvPr/>
        </p:nvSpPr>
        <p:spPr>
          <a:xfrm>
            <a:off x="2509495" y="2095500"/>
            <a:ext cx="1407795" cy="1215492"/>
          </a:xfrm>
          <a:custGeom>
            <a:avLst/>
            <a:gdLst/>
            <a:ahLst/>
            <a:cxnLst/>
            <a:rect l="l" t="t" r="r" b="b"/>
            <a:pathLst>
              <a:path w="1407795" h="1215492">
                <a:moveTo>
                  <a:pt x="0" y="1215492"/>
                </a:moveTo>
                <a:lnTo>
                  <a:pt x="1407795" y="1215492"/>
                </a:lnTo>
                <a:lnTo>
                  <a:pt x="1407795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</p:sp>
      <p:sp>
        <p:nvSpPr>
          <p:cNvPr id="18" name="TextBox 17"/>
          <p:cNvSpPr txBox="1"/>
          <p:nvPr/>
        </p:nvSpPr>
        <p:spPr>
          <a:xfrm>
            <a:off x="2611089" y="2167990"/>
            <a:ext cx="1092200" cy="1079500"/>
          </a:xfrm>
          <a:prstGeom prst="rect">
            <a:avLst/>
          </a:prstGeom>
        </p:spPr>
        <p:txBody>
          <a:bodyPr lIns="0" tIns="0" rIns="0" bIns="0" anchor="t"/>
          <a:lstStyle/>
          <a:p>
            <a:pPr marL="114300" indent="-114300" algn="l">
              <a:lnSpc>
                <a:spcPts val="1400"/>
              </a:lnSpc>
              <a:buClr>
                <a:srgbClr val="000000"/>
              </a:buClr>
              <a:buSzPts val="1200"/>
              <a:buFont typeface="Graphik"/>
              <a:buChar char="•"/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Hashicorp Nomad</a:t>
            </a:r>
          </a:p>
          <a:p>
            <a:pPr marL="114300" indent="-114300" algn="l">
              <a:spcBef>
                <a:spcPct val="0"/>
              </a:spcBef>
              <a:buClr>
                <a:srgbClr val="000000"/>
              </a:buClr>
              <a:buSzPts val="1200"/>
              <a:buFont typeface="Graphik"/>
              <a:buChar char="•"/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Rafay</a:t>
            </a:r>
          </a:p>
          <a:p>
            <a:pPr marL="114300" indent="-114300" algn="l">
              <a:spcBef>
                <a:spcPct val="0"/>
              </a:spcBef>
              <a:buClr>
                <a:srgbClr val="000000"/>
              </a:buClr>
              <a:buSzPts val="1200"/>
              <a:buFont typeface="Graphik"/>
              <a:buChar char="•"/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Cosmonic</a:t>
            </a:r>
          </a:p>
          <a:p>
            <a:pPr marL="114300" indent="-114300" algn="l">
              <a:spcBef>
                <a:spcPct val="0"/>
              </a:spcBef>
              <a:buClr>
                <a:srgbClr val="000000"/>
              </a:buClr>
              <a:buSzPts val="1200"/>
              <a:buFont typeface="Graphik"/>
              <a:buChar char="•"/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VMware Aria</a:t>
            </a:r>
          </a:p>
          <a:p>
            <a:pPr marL="114300" indent="-114300" algn="l">
              <a:spcBef>
                <a:spcPct val="0"/>
              </a:spcBef>
              <a:buClr>
                <a:srgbClr val="000000"/>
              </a:buClr>
              <a:buSzPts val="1200"/>
              <a:buFont typeface="Graphik"/>
              <a:buChar char="•"/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Most HCIs</a:t>
            </a:r>
          </a:p>
        </p:txBody>
      </p:sp>
      <p:sp>
        <p:nvSpPr>
          <p:cNvPr id="19" name="Freeform 18"/>
          <p:cNvSpPr/>
          <p:nvPr/>
        </p:nvSpPr>
        <p:spPr>
          <a:xfrm>
            <a:off x="3991229" y="1587500"/>
            <a:ext cx="1406855" cy="504292"/>
          </a:xfrm>
          <a:custGeom>
            <a:avLst/>
            <a:gdLst/>
            <a:ahLst/>
            <a:cxnLst/>
            <a:rect l="l" t="t" r="r" b="b"/>
            <a:pathLst>
              <a:path w="1406855" h="504292">
                <a:moveTo>
                  <a:pt x="0" y="504292"/>
                </a:moveTo>
                <a:lnTo>
                  <a:pt x="1406855" y="504292"/>
                </a:lnTo>
                <a:lnTo>
                  <a:pt x="1406855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</p:sp>
      <p:sp>
        <p:nvSpPr>
          <p:cNvPr id="20" name="TextBox 19"/>
          <p:cNvSpPr txBox="1"/>
          <p:nvPr/>
        </p:nvSpPr>
        <p:spPr>
          <a:xfrm>
            <a:off x="4014288" y="1659990"/>
            <a:ext cx="1397000" cy="3556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40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Three Layers I&amp;O </a:t>
            </a:r>
            <a:b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+ Operations</a:t>
            </a:r>
          </a:p>
        </p:txBody>
      </p:sp>
      <p:sp>
        <p:nvSpPr>
          <p:cNvPr id="21" name="Freeform 20"/>
          <p:cNvSpPr/>
          <p:nvPr/>
        </p:nvSpPr>
        <p:spPr>
          <a:xfrm>
            <a:off x="3991229" y="2095500"/>
            <a:ext cx="1406855" cy="1215492"/>
          </a:xfrm>
          <a:custGeom>
            <a:avLst/>
            <a:gdLst/>
            <a:ahLst/>
            <a:cxnLst/>
            <a:rect l="l" t="t" r="r" b="b"/>
            <a:pathLst>
              <a:path w="1406855" h="1215492">
                <a:moveTo>
                  <a:pt x="0" y="1215492"/>
                </a:moveTo>
                <a:lnTo>
                  <a:pt x="1406855" y="1215492"/>
                </a:lnTo>
                <a:lnTo>
                  <a:pt x="1406855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</p:sp>
      <p:sp>
        <p:nvSpPr>
          <p:cNvPr id="22" name="TextBox 21"/>
          <p:cNvSpPr txBox="1"/>
          <p:nvPr/>
        </p:nvSpPr>
        <p:spPr>
          <a:xfrm>
            <a:off x="4092825" y="2167990"/>
            <a:ext cx="1143000" cy="723900"/>
          </a:xfrm>
          <a:prstGeom prst="rect">
            <a:avLst/>
          </a:prstGeom>
        </p:spPr>
        <p:txBody>
          <a:bodyPr lIns="0" tIns="0" rIns="0" bIns="0" anchor="t"/>
          <a:lstStyle/>
          <a:p>
            <a:pPr marL="114300" indent="-114300" algn="l">
              <a:buClr>
                <a:srgbClr val="000000"/>
              </a:buClr>
              <a:buSzPts val="1200"/>
              <a:buFont typeface="Graphik"/>
              <a:buChar char="•"/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Humanitec</a:t>
            </a:r>
          </a:p>
          <a:p>
            <a:pPr marL="114300" indent="-114300" algn="l">
              <a:lnSpc>
                <a:spcPts val="1400"/>
              </a:lnSpc>
              <a:spcBef>
                <a:spcPct val="0"/>
              </a:spcBef>
              <a:buClr>
                <a:srgbClr val="000000"/>
              </a:buClr>
              <a:buSzPts val="1200"/>
              <a:buFont typeface="Graphik"/>
              <a:buChar char="•"/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Red Hat Dev Hub</a:t>
            </a:r>
          </a:p>
          <a:p>
            <a:pPr marL="114300" indent="-114300" algn="l">
              <a:spcBef>
                <a:spcPct val="0"/>
              </a:spcBef>
              <a:buClr>
                <a:srgbClr val="000000"/>
              </a:buClr>
              <a:buSzPts val="1200"/>
              <a:buFont typeface="Graphik"/>
              <a:buChar char="•"/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ServiceNow</a:t>
            </a:r>
          </a:p>
        </p:txBody>
      </p:sp>
      <p:sp>
        <p:nvSpPr>
          <p:cNvPr id="23" name="Freeform 22"/>
          <p:cNvSpPr/>
          <p:nvPr/>
        </p:nvSpPr>
        <p:spPr>
          <a:xfrm>
            <a:off x="5472493" y="1587500"/>
            <a:ext cx="1406856" cy="504292"/>
          </a:xfrm>
          <a:custGeom>
            <a:avLst/>
            <a:gdLst/>
            <a:ahLst/>
            <a:cxnLst/>
            <a:rect l="l" t="t" r="r" b="b"/>
            <a:pathLst>
              <a:path w="1406856" h="504292">
                <a:moveTo>
                  <a:pt x="0" y="504292"/>
                </a:moveTo>
                <a:lnTo>
                  <a:pt x="1406856" y="504292"/>
                </a:lnTo>
                <a:lnTo>
                  <a:pt x="1406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</p:sp>
      <p:sp>
        <p:nvSpPr>
          <p:cNvPr id="24" name="TextBox 23"/>
          <p:cNvSpPr txBox="1"/>
          <p:nvPr/>
        </p:nvSpPr>
        <p:spPr>
          <a:xfrm>
            <a:off x="5673306" y="1672690"/>
            <a:ext cx="1155700" cy="355600"/>
          </a:xfrm>
          <a:prstGeom prst="rect">
            <a:avLst/>
          </a:prstGeom>
        </p:spPr>
        <p:txBody>
          <a:bodyPr lIns="0" tIns="0" rIns="0" bIns="0" anchor="t"/>
          <a:lstStyle/>
          <a:p>
            <a:pPr marL="49375" indent="-49375" algn="l">
              <a:lnSpc>
                <a:spcPts val="140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One Layer per API, All CSPs</a:t>
            </a:r>
          </a:p>
        </p:txBody>
      </p:sp>
      <p:sp>
        <p:nvSpPr>
          <p:cNvPr id="25" name="Freeform 24"/>
          <p:cNvSpPr/>
          <p:nvPr/>
        </p:nvSpPr>
        <p:spPr>
          <a:xfrm>
            <a:off x="5472493" y="2095500"/>
            <a:ext cx="1406856" cy="1215492"/>
          </a:xfrm>
          <a:custGeom>
            <a:avLst/>
            <a:gdLst/>
            <a:ahLst/>
            <a:cxnLst/>
            <a:rect l="l" t="t" r="r" b="b"/>
            <a:pathLst>
              <a:path w="1406856" h="1215492">
                <a:moveTo>
                  <a:pt x="0" y="1215492"/>
                </a:moveTo>
                <a:lnTo>
                  <a:pt x="1406856" y="1215492"/>
                </a:lnTo>
                <a:lnTo>
                  <a:pt x="1406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</p:sp>
      <p:sp>
        <p:nvSpPr>
          <p:cNvPr id="26" name="TextBox 25"/>
          <p:cNvSpPr txBox="1"/>
          <p:nvPr/>
        </p:nvSpPr>
        <p:spPr>
          <a:xfrm>
            <a:off x="5574087" y="2167990"/>
            <a:ext cx="660400" cy="901700"/>
          </a:xfrm>
          <a:prstGeom prst="rect">
            <a:avLst/>
          </a:prstGeom>
        </p:spPr>
        <p:txBody>
          <a:bodyPr lIns="0" tIns="0" rIns="0" bIns="0" anchor="t"/>
          <a:lstStyle/>
          <a:p>
            <a:pPr marL="114300" indent="-114300" algn="l">
              <a:buClr>
                <a:srgbClr val="000000"/>
              </a:buClr>
              <a:buSzPts val="1200"/>
              <a:buFont typeface="Graphik"/>
              <a:buChar char="•"/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Itential</a:t>
            </a:r>
          </a:p>
          <a:p>
            <a:pPr marL="114300" indent="-114300" algn="l">
              <a:spcBef>
                <a:spcPct val="0"/>
              </a:spcBef>
              <a:buClr>
                <a:srgbClr val="000000"/>
              </a:buClr>
              <a:buSzPts val="1200"/>
              <a:buFont typeface="Graphik"/>
              <a:buChar char="•"/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Pliant</a:t>
            </a:r>
          </a:p>
          <a:p>
            <a:pPr marL="114300" indent="-114300" algn="l">
              <a:spcBef>
                <a:spcPct val="0"/>
              </a:spcBef>
              <a:buClr>
                <a:srgbClr val="000000"/>
              </a:buClr>
              <a:buSzPts val="1200"/>
              <a:buFont typeface="Graphik"/>
              <a:buChar char="•"/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AWS</a:t>
            </a:r>
          </a:p>
          <a:p>
            <a:pPr marL="114300" indent="-114300" algn="l">
              <a:spcBef>
                <a:spcPct val="0"/>
              </a:spcBef>
              <a:buClr>
                <a:srgbClr val="000000"/>
              </a:buClr>
              <a:buSzPts val="1200"/>
              <a:buFont typeface="Graphik"/>
              <a:buChar char="•"/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Azure</a:t>
            </a:r>
          </a:p>
          <a:p>
            <a:pPr marL="114300" indent="-114300" algn="l">
              <a:spcBef>
                <a:spcPct val="0"/>
              </a:spcBef>
              <a:buClr>
                <a:srgbClr val="000000"/>
              </a:buClr>
              <a:buSzPts val="1200"/>
              <a:buFont typeface="Graphik"/>
              <a:buChar char="•"/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GCP</a:t>
            </a:r>
          </a:p>
        </p:txBody>
      </p:sp>
      <p:sp>
        <p:nvSpPr>
          <p:cNvPr id="27" name="Freeform 26"/>
          <p:cNvSpPr/>
          <p:nvPr/>
        </p:nvSpPr>
        <p:spPr>
          <a:xfrm>
            <a:off x="6953745" y="1587500"/>
            <a:ext cx="1406855" cy="504292"/>
          </a:xfrm>
          <a:custGeom>
            <a:avLst/>
            <a:gdLst/>
            <a:ahLst/>
            <a:cxnLst/>
            <a:rect l="l" t="t" r="r" b="b"/>
            <a:pathLst>
              <a:path w="1406855" h="504292">
                <a:moveTo>
                  <a:pt x="0" y="504292"/>
                </a:moveTo>
                <a:lnTo>
                  <a:pt x="1406856" y="504292"/>
                </a:lnTo>
                <a:lnTo>
                  <a:pt x="1406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</p:sp>
      <p:sp>
        <p:nvSpPr>
          <p:cNvPr id="28" name="TextBox 27"/>
          <p:cNvSpPr txBox="1"/>
          <p:nvPr/>
        </p:nvSpPr>
        <p:spPr>
          <a:xfrm>
            <a:off x="7226524" y="1659990"/>
            <a:ext cx="901700" cy="3556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40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Any, Not Perspective</a:t>
            </a:r>
          </a:p>
        </p:txBody>
      </p:sp>
      <p:sp>
        <p:nvSpPr>
          <p:cNvPr id="29" name="Freeform 28"/>
          <p:cNvSpPr/>
          <p:nvPr/>
        </p:nvSpPr>
        <p:spPr>
          <a:xfrm>
            <a:off x="6953745" y="2095500"/>
            <a:ext cx="1406855" cy="1215492"/>
          </a:xfrm>
          <a:custGeom>
            <a:avLst/>
            <a:gdLst/>
            <a:ahLst/>
            <a:cxnLst/>
            <a:rect l="l" t="t" r="r" b="b"/>
            <a:pathLst>
              <a:path w="1406855" h="1215492">
                <a:moveTo>
                  <a:pt x="0" y="1215492"/>
                </a:moveTo>
                <a:lnTo>
                  <a:pt x="1406856" y="1215492"/>
                </a:lnTo>
                <a:lnTo>
                  <a:pt x="1406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</p:sp>
      <p:sp>
        <p:nvSpPr>
          <p:cNvPr id="30" name="TextBox 29"/>
          <p:cNvSpPr txBox="1"/>
          <p:nvPr/>
        </p:nvSpPr>
        <p:spPr>
          <a:xfrm>
            <a:off x="7055351" y="2167990"/>
            <a:ext cx="927100" cy="368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114300" indent="-114300" algn="l">
              <a:buClr>
                <a:srgbClr val="000000"/>
              </a:buClr>
              <a:buSzPts val="1200"/>
              <a:buFont typeface="Graphik"/>
              <a:buChar char="•"/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Backstage</a:t>
            </a:r>
          </a:p>
          <a:p>
            <a:pPr marL="114300" indent="-114300" algn="l">
              <a:spcBef>
                <a:spcPct val="0"/>
              </a:spcBef>
              <a:buClr>
                <a:srgbClr val="000000"/>
              </a:buClr>
              <a:buSzPts val="1200"/>
              <a:buFont typeface="Graphik"/>
              <a:buChar char="•"/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Most OSS</a:t>
            </a:r>
          </a:p>
        </p:txBody>
      </p:sp>
      <p:cxnSp>
        <p:nvCxnSpPr>
          <p:cNvPr id="31" name="Connector 30"/>
          <p:cNvCxnSpPr/>
          <p:nvPr/>
        </p:nvCxnSpPr>
        <p:spPr>
          <a:xfrm>
            <a:off x="3213390" y="3310992"/>
            <a:ext cx="0" cy="197587"/>
          </a:xfrm>
          <a:prstGeom prst="line">
            <a:avLst/>
          </a:prstGeom>
          <a:noFill/>
          <a:ln w="12700" cap="sq">
            <a:solidFill>
              <a:srgbClr val="6F7878"/>
            </a:solidFill>
          </a:ln>
        </p:spPr>
      </p:cxnSp>
      <p:sp>
        <p:nvSpPr>
          <p:cNvPr id="32" name="Freeform 31"/>
          <p:cNvSpPr/>
          <p:nvPr/>
        </p:nvSpPr>
        <p:spPr>
          <a:xfrm>
            <a:off x="3163796" y="3502660"/>
            <a:ext cx="99187" cy="53340"/>
          </a:xfrm>
          <a:custGeom>
            <a:avLst/>
            <a:gdLst/>
            <a:ahLst/>
            <a:cxnLst/>
            <a:rect l="l" t="t" r="r" b="b"/>
            <a:pathLst>
              <a:path w="99187" h="53340">
                <a:moveTo>
                  <a:pt x="49594" y="53340"/>
                </a:moveTo>
                <a:lnTo>
                  <a:pt x="99187" y="0"/>
                </a:lnTo>
                <a:lnTo>
                  <a:pt x="0" y="0"/>
                </a:lnTo>
                <a:close/>
              </a:path>
            </a:pathLst>
          </a:custGeom>
          <a:solidFill>
            <a:srgbClr val="6F7878"/>
          </a:solidFill>
        </p:spPr>
      </p:sp>
      <p:cxnSp>
        <p:nvCxnSpPr>
          <p:cNvPr id="33" name="Connector 32"/>
          <p:cNvCxnSpPr/>
          <p:nvPr/>
        </p:nvCxnSpPr>
        <p:spPr>
          <a:xfrm>
            <a:off x="6175915" y="3310992"/>
            <a:ext cx="0" cy="197587"/>
          </a:xfrm>
          <a:prstGeom prst="line">
            <a:avLst/>
          </a:prstGeom>
          <a:noFill/>
          <a:ln w="12700" cap="sq">
            <a:solidFill>
              <a:srgbClr val="6F7878"/>
            </a:solidFill>
          </a:ln>
        </p:spPr>
      </p:cxnSp>
      <p:sp>
        <p:nvSpPr>
          <p:cNvPr id="34" name="Freeform 33"/>
          <p:cNvSpPr/>
          <p:nvPr/>
        </p:nvSpPr>
        <p:spPr>
          <a:xfrm>
            <a:off x="6126321" y="3502660"/>
            <a:ext cx="99187" cy="53340"/>
          </a:xfrm>
          <a:custGeom>
            <a:avLst/>
            <a:gdLst/>
            <a:ahLst/>
            <a:cxnLst/>
            <a:rect l="l" t="t" r="r" b="b"/>
            <a:pathLst>
              <a:path w="99187" h="53340">
                <a:moveTo>
                  <a:pt x="49594" y="53340"/>
                </a:moveTo>
                <a:lnTo>
                  <a:pt x="99187" y="0"/>
                </a:lnTo>
                <a:lnTo>
                  <a:pt x="0" y="0"/>
                </a:lnTo>
                <a:close/>
              </a:path>
            </a:pathLst>
          </a:custGeom>
          <a:solidFill>
            <a:srgbClr val="6F7878"/>
          </a:solidFill>
        </p:spPr>
      </p:sp>
      <p:cxnSp>
        <p:nvCxnSpPr>
          <p:cNvPr id="35" name="Connector 34"/>
          <p:cNvCxnSpPr/>
          <p:nvPr/>
        </p:nvCxnSpPr>
        <p:spPr>
          <a:xfrm>
            <a:off x="7657178" y="3310992"/>
            <a:ext cx="0" cy="197587"/>
          </a:xfrm>
          <a:prstGeom prst="line">
            <a:avLst/>
          </a:prstGeom>
          <a:noFill/>
          <a:ln w="12700" cap="sq">
            <a:solidFill>
              <a:srgbClr val="6F7878"/>
            </a:solidFill>
          </a:ln>
        </p:spPr>
      </p:cxnSp>
      <p:sp>
        <p:nvSpPr>
          <p:cNvPr id="36" name="Freeform 35"/>
          <p:cNvSpPr/>
          <p:nvPr/>
        </p:nvSpPr>
        <p:spPr>
          <a:xfrm>
            <a:off x="7607584" y="3502660"/>
            <a:ext cx="99188" cy="53340"/>
          </a:xfrm>
          <a:custGeom>
            <a:avLst/>
            <a:gdLst/>
            <a:ahLst/>
            <a:cxnLst/>
            <a:rect l="l" t="t" r="r" b="b"/>
            <a:pathLst>
              <a:path w="99188" h="53340">
                <a:moveTo>
                  <a:pt x="49594" y="53340"/>
                </a:moveTo>
                <a:lnTo>
                  <a:pt x="99188" y="0"/>
                </a:lnTo>
                <a:lnTo>
                  <a:pt x="0" y="0"/>
                </a:lnTo>
                <a:close/>
              </a:path>
            </a:pathLst>
          </a:custGeom>
          <a:solidFill>
            <a:srgbClr val="6F7878"/>
          </a:solidFill>
        </p:spPr>
      </p:sp>
      <p:cxnSp>
        <p:nvCxnSpPr>
          <p:cNvPr id="37" name="Connector 36"/>
          <p:cNvCxnSpPr/>
          <p:nvPr/>
        </p:nvCxnSpPr>
        <p:spPr>
          <a:xfrm>
            <a:off x="1732126" y="3310992"/>
            <a:ext cx="0" cy="197587"/>
          </a:xfrm>
          <a:prstGeom prst="line">
            <a:avLst/>
          </a:prstGeom>
          <a:noFill/>
          <a:ln w="12700" cap="sq">
            <a:solidFill>
              <a:srgbClr val="6F7878"/>
            </a:solidFill>
          </a:ln>
        </p:spPr>
      </p:cxnSp>
      <p:sp>
        <p:nvSpPr>
          <p:cNvPr id="38" name="Freeform 37"/>
          <p:cNvSpPr/>
          <p:nvPr/>
        </p:nvSpPr>
        <p:spPr>
          <a:xfrm>
            <a:off x="1682533" y="3502660"/>
            <a:ext cx="99187" cy="53340"/>
          </a:xfrm>
          <a:custGeom>
            <a:avLst/>
            <a:gdLst/>
            <a:ahLst/>
            <a:cxnLst/>
            <a:rect l="l" t="t" r="r" b="b"/>
            <a:pathLst>
              <a:path w="99187" h="53340">
                <a:moveTo>
                  <a:pt x="49593" y="53340"/>
                </a:moveTo>
                <a:lnTo>
                  <a:pt x="99187" y="0"/>
                </a:lnTo>
                <a:lnTo>
                  <a:pt x="0" y="0"/>
                </a:lnTo>
                <a:close/>
              </a:path>
            </a:pathLst>
          </a:custGeom>
          <a:solidFill>
            <a:srgbClr val="6F7878"/>
          </a:solidFill>
        </p:spPr>
      </p:sp>
      <p:grpSp>
        <p:nvGrpSpPr>
          <p:cNvPr id="39" name="Group 38"/>
          <p:cNvGrpSpPr/>
          <p:nvPr/>
        </p:nvGrpSpPr>
        <p:grpSpPr>
          <a:xfrm>
            <a:off x="1028700" y="3310992"/>
            <a:ext cx="7331901" cy="596900"/>
            <a:chOff x="1028700" y="3310992"/>
            <a:chExt cx="7331901" cy="596900"/>
          </a:xfrm>
        </p:grpSpPr>
        <p:cxnSp>
          <p:nvCxnSpPr>
            <p:cNvPr id="43" name="Connector 39"/>
            <p:cNvCxnSpPr/>
            <p:nvPr/>
          </p:nvCxnSpPr>
          <p:spPr>
            <a:xfrm>
              <a:off x="4694653" y="3310992"/>
              <a:ext cx="0" cy="197587"/>
            </a:xfrm>
            <a:prstGeom prst="line">
              <a:avLst/>
            </a:prstGeom>
            <a:noFill/>
            <a:ln w="12700" cap="sq">
              <a:solidFill>
                <a:srgbClr val="6F7878"/>
              </a:solidFill>
            </a:ln>
          </p:spPr>
        </p:cxnSp>
        <p:sp>
          <p:nvSpPr>
            <p:cNvPr id="41" name="Freeform 40"/>
            <p:cNvSpPr/>
            <p:nvPr/>
          </p:nvSpPr>
          <p:spPr>
            <a:xfrm>
              <a:off x="4645059" y="3502660"/>
              <a:ext cx="99187" cy="53340"/>
            </a:xfrm>
            <a:custGeom>
              <a:avLst/>
              <a:gdLst/>
              <a:ahLst/>
              <a:cxnLst/>
              <a:rect l="l" t="t" r="r" b="b"/>
              <a:pathLst>
                <a:path w="99187" h="53340">
                  <a:moveTo>
                    <a:pt x="49594" y="53340"/>
                  </a:moveTo>
                  <a:lnTo>
                    <a:pt x="991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7878"/>
            </a:solidFill>
          </p:spPr>
        </p:sp>
        <p:sp>
          <p:nvSpPr>
            <p:cNvPr id="42" name="Freeform 41"/>
            <p:cNvSpPr/>
            <p:nvPr/>
          </p:nvSpPr>
          <p:spPr>
            <a:xfrm>
              <a:off x="1028700" y="3581400"/>
              <a:ext cx="7331901" cy="326492"/>
            </a:xfrm>
            <a:custGeom>
              <a:avLst/>
              <a:gdLst/>
              <a:ahLst/>
              <a:cxnLst/>
              <a:rect l="l" t="t" r="r" b="b"/>
              <a:pathLst>
                <a:path w="7331901" h="326492">
                  <a:moveTo>
                    <a:pt x="0" y="326492"/>
                  </a:moveTo>
                  <a:lnTo>
                    <a:pt x="7331901" y="326492"/>
                  </a:lnTo>
                  <a:lnTo>
                    <a:pt x="73319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3D3"/>
            </a:solidFill>
          </p:spPr>
        </p:sp>
      </p:grpSp>
      <p:sp>
        <p:nvSpPr>
          <p:cNvPr id="40" name="TextBox 39"/>
          <p:cNvSpPr txBox="1"/>
          <p:nvPr/>
        </p:nvSpPr>
        <p:spPr>
          <a:xfrm>
            <a:off x="3542142" y="3653890"/>
            <a:ext cx="26797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Internal Development Platform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045842"/>
            <a:ext cx="1028700" cy="431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700"/>
              </a:lnSpc>
            </a:pPr>
            <a:r>
              <a:rPr lang="en-US" sz="1000">
                <a:solidFill>
                  <a:srgbClr val="6F7878"/>
                </a:solidFill>
                <a:latin typeface="Arial" panose="020B0604020202020204" pitchFamily="34" charset="0"/>
              </a:rPr>
              <a:t>Source: Gartner</a:t>
            </a:r>
            <a:br>
              <a:rPr lang="en-US" sz="1000">
                <a:solidFill>
                  <a:srgbClr val="6F7878"/>
                </a:solidFill>
                <a:latin typeface="Arial" panose="020B0604020202020204" pitchFamily="34" charset="0"/>
              </a:rPr>
            </a:br>
            <a:r>
              <a:rPr lang="en-US" sz="1000">
                <a:solidFill>
                  <a:srgbClr val="6F7878"/>
                </a:solidFill>
                <a:latin typeface="Arial" panose="020B0604020202020204" pitchFamily="34" charset="0"/>
              </a:rPr>
              <a:t>796448_C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97635"/>
            <a:ext cx="6921500" cy="2794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I&amp;O Responsibilities for Supporting Model Extensions</a:t>
            </a:r>
          </a:p>
        </p:txBody>
      </p:sp>
      <p:sp>
        <p:nvSpPr>
          <p:cNvPr id="4" name="Freeform 3"/>
          <p:cNvSpPr/>
          <p:nvPr/>
        </p:nvSpPr>
        <p:spPr>
          <a:xfrm>
            <a:off x="228600" y="1373839"/>
            <a:ext cx="2240293" cy="607365"/>
          </a:xfrm>
          <a:custGeom>
            <a:avLst/>
            <a:gdLst/>
            <a:ahLst/>
            <a:cxnLst/>
            <a:rect l="l" t="t" r="r" b="b"/>
            <a:pathLst>
              <a:path w="2240293" h="607365">
                <a:moveTo>
                  <a:pt x="0" y="0"/>
                </a:moveTo>
                <a:lnTo>
                  <a:pt x="2089214" y="63"/>
                </a:lnTo>
                <a:lnTo>
                  <a:pt x="2240293" y="303708"/>
                </a:lnTo>
                <a:lnTo>
                  <a:pt x="2089214" y="607365"/>
                </a:lnTo>
                <a:lnTo>
                  <a:pt x="0" y="607365"/>
                </a:lnTo>
              </a:path>
            </a:pathLst>
          </a:custGeom>
          <a:solidFill>
            <a:srgbClr val="002856"/>
          </a:solidFill>
        </p:spPr>
      </p:sp>
      <p:grpSp>
        <p:nvGrpSpPr>
          <p:cNvPr id="5" name="Group 4"/>
          <p:cNvGrpSpPr/>
          <p:nvPr/>
        </p:nvGrpSpPr>
        <p:grpSpPr>
          <a:xfrm>
            <a:off x="2377430" y="1373835"/>
            <a:ext cx="6539285" cy="607372"/>
            <a:chOff x="2377430" y="1373835"/>
            <a:chExt cx="6539285" cy="607372"/>
          </a:xfrm>
        </p:grpSpPr>
        <p:sp>
          <p:nvSpPr>
            <p:cNvPr id="14" name="Freeform 5"/>
            <p:cNvSpPr/>
            <p:nvPr/>
          </p:nvSpPr>
          <p:spPr>
            <a:xfrm>
              <a:off x="6675101" y="1373835"/>
              <a:ext cx="2241614" cy="607365"/>
            </a:xfrm>
            <a:custGeom>
              <a:avLst/>
              <a:gdLst/>
              <a:ahLst/>
              <a:cxnLst/>
              <a:rect l="l" t="t" r="r" b="b"/>
              <a:pathLst>
                <a:path w="2241614" h="607365">
                  <a:moveTo>
                    <a:pt x="2241614" y="607365"/>
                  </a:moveTo>
                  <a:lnTo>
                    <a:pt x="0" y="607365"/>
                  </a:lnTo>
                  <a:lnTo>
                    <a:pt x="151041" y="303695"/>
                  </a:lnTo>
                  <a:lnTo>
                    <a:pt x="0" y="0"/>
                  </a:lnTo>
                  <a:lnTo>
                    <a:pt x="2241614" y="64"/>
                  </a:lnTo>
                </a:path>
              </a:pathLst>
            </a:custGeom>
            <a:solidFill>
              <a:srgbClr val="002856"/>
            </a:solidFill>
          </p:spPr>
        </p:sp>
        <p:sp>
          <p:nvSpPr>
            <p:cNvPr id="15" name="Freeform 6"/>
            <p:cNvSpPr/>
            <p:nvPr/>
          </p:nvSpPr>
          <p:spPr>
            <a:xfrm>
              <a:off x="4526266" y="1373842"/>
              <a:ext cx="2240305" cy="607365"/>
            </a:xfrm>
            <a:custGeom>
              <a:avLst/>
              <a:gdLst/>
              <a:ahLst/>
              <a:cxnLst/>
              <a:rect l="l" t="t" r="r" b="b"/>
              <a:pathLst>
                <a:path w="2240305" h="607365">
                  <a:moveTo>
                    <a:pt x="2089213" y="63"/>
                  </a:moveTo>
                  <a:lnTo>
                    <a:pt x="2240305" y="303707"/>
                  </a:lnTo>
                  <a:lnTo>
                    <a:pt x="2089213" y="607364"/>
                  </a:lnTo>
                  <a:lnTo>
                    <a:pt x="0" y="607364"/>
                  </a:lnTo>
                  <a:lnTo>
                    <a:pt x="151041" y="303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856"/>
            </a:solidFill>
          </p:spPr>
        </p:sp>
        <p:sp>
          <p:nvSpPr>
            <p:cNvPr id="16" name="Freeform 7"/>
            <p:cNvSpPr/>
            <p:nvPr/>
          </p:nvSpPr>
          <p:spPr>
            <a:xfrm>
              <a:off x="2377430" y="1373842"/>
              <a:ext cx="2240306" cy="607365"/>
            </a:xfrm>
            <a:custGeom>
              <a:avLst/>
              <a:gdLst/>
              <a:ahLst/>
              <a:cxnLst/>
              <a:rect l="l" t="t" r="r" b="b"/>
              <a:pathLst>
                <a:path w="2240306" h="607365">
                  <a:moveTo>
                    <a:pt x="2089213" y="63"/>
                  </a:moveTo>
                  <a:lnTo>
                    <a:pt x="2240305" y="303707"/>
                  </a:lnTo>
                  <a:lnTo>
                    <a:pt x="2089213" y="607364"/>
                  </a:lnTo>
                  <a:lnTo>
                    <a:pt x="0" y="607364"/>
                  </a:lnTo>
                  <a:lnTo>
                    <a:pt x="151041" y="303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856"/>
            </a:solidFill>
          </p:spPr>
        </p:sp>
      </p:grpSp>
      <p:sp>
        <p:nvSpPr>
          <p:cNvPr id="6" name="TextBox 5"/>
          <p:cNvSpPr txBox="1"/>
          <p:nvPr/>
        </p:nvSpPr>
        <p:spPr>
          <a:xfrm>
            <a:off x="620604" y="1463689"/>
            <a:ext cx="1498600" cy="431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700"/>
              </a:lnSpc>
            </a:pPr>
            <a:r>
              <a:rPr lang="en-US" sz="1400">
                <a:solidFill>
                  <a:srgbClr val="FFFEFF"/>
                </a:solidFill>
                <a:latin typeface="Arial" panose="020B0604020202020204" pitchFamily="34" charset="0"/>
              </a:rPr>
              <a:t>Understand </a:t>
            </a:r>
            <a:br>
              <a:rPr lang="en-US" sz="1400">
                <a:solidFill>
                  <a:srgbClr val="FFFEFF"/>
                </a:solidFill>
                <a:latin typeface="Arial" panose="020B0604020202020204" pitchFamily="34" charset="0"/>
              </a:rPr>
            </a:br>
            <a:r>
              <a:rPr lang="en-US" sz="1400">
                <a:solidFill>
                  <a:srgbClr val="FFFEFF"/>
                </a:solidFill>
                <a:latin typeface="Arial" panose="020B0604020202020204" pitchFamily="34" charset="0"/>
              </a:rPr>
              <a:t>Customer Needs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54232" y="1584339"/>
            <a:ext cx="1143000" cy="2159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400">
                <a:solidFill>
                  <a:srgbClr val="FFFEFF"/>
                </a:solidFill>
                <a:latin typeface="Arial" panose="020B0604020202020204" pitchFamily="34" charset="0"/>
              </a:rPr>
              <a:t>Focus on IaC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7472" y="1475218"/>
            <a:ext cx="16002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700"/>
              </a:lnSpc>
            </a:pPr>
            <a:r>
              <a:rPr lang="en-US" sz="1400">
                <a:solidFill>
                  <a:srgbClr val="FFFEFF"/>
                </a:solidFill>
                <a:latin typeface="Arial" panose="020B0604020202020204" pitchFamily="34" charset="0"/>
              </a:rPr>
              <a:t>Identify Key </a:t>
            </a:r>
            <a:br>
              <a:rPr lang="en-US" sz="1400">
                <a:solidFill>
                  <a:srgbClr val="FFFEFF"/>
                </a:solidFill>
                <a:latin typeface="Arial" panose="020B0604020202020204" pitchFamily="34" charset="0"/>
              </a:rPr>
            </a:br>
            <a:r>
              <a:rPr lang="en-US" sz="1400">
                <a:solidFill>
                  <a:srgbClr val="FFFEFF"/>
                </a:solidFill>
                <a:latin typeface="Arial" panose="020B0604020202020204" pitchFamily="34" charset="0"/>
              </a:rPr>
              <a:t>Integration Points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94779" y="1463689"/>
            <a:ext cx="1244600" cy="431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700"/>
              </a:lnSpc>
            </a:pPr>
            <a:r>
              <a:rPr lang="en-US" sz="1400">
                <a:solidFill>
                  <a:srgbClr val="FFFEFF"/>
                </a:solidFill>
                <a:latin typeface="Arial" panose="020B0604020202020204" pitchFamily="34" charset="0"/>
              </a:rPr>
              <a:t>Plan Disaster Recovery</a:t>
            </a:r>
          </a:p>
        </p:txBody>
      </p:sp>
      <p:sp>
        <p:nvSpPr>
          <p:cNvPr id="10" name="Freeform 9"/>
          <p:cNvSpPr/>
          <p:nvPr/>
        </p:nvSpPr>
        <p:spPr>
          <a:xfrm>
            <a:off x="1071672" y="716064"/>
            <a:ext cx="554152" cy="553291"/>
          </a:xfrm>
          <a:custGeom>
            <a:avLst/>
            <a:gdLst/>
            <a:ahLst/>
            <a:cxnLst/>
            <a:rect l="l" t="t" r="r" b="b"/>
            <a:pathLst>
              <a:path w="554152" h="553291">
                <a:moveTo>
                  <a:pt x="224117" y="193957"/>
                </a:moveTo>
                <a:cubicBezTo>
                  <a:pt x="241300" y="193957"/>
                  <a:pt x="255257" y="179974"/>
                  <a:pt x="255257" y="162804"/>
                </a:cubicBezTo>
                <a:cubicBezTo>
                  <a:pt x="255257" y="145634"/>
                  <a:pt x="241300" y="131664"/>
                  <a:pt x="224117" y="131664"/>
                </a:cubicBezTo>
                <a:cubicBezTo>
                  <a:pt x="206934" y="131664"/>
                  <a:pt x="192976" y="145634"/>
                  <a:pt x="192976" y="162804"/>
                </a:cubicBezTo>
                <a:cubicBezTo>
                  <a:pt x="192976" y="179974"/>
                  <a:pt x="206934" y="193957"/>
                  <a:pt x="224117" y="193957"/>
                </a:cubicBezTo>
                <a:close/>
                <a:moveTo>
                  <a:pt x="126060" y="324297"/>
                </a:moveTo>
                <a:lnTo>
                  <a:pt x="126060" y="221630"/>
                </a:lnTo>
                <a:lnTo>
                  <a:pt x="185623" y="221630"/>
                </a:lnTo>
                <a:cubicBezTo>
                  <a:pt x="166446" y="209045"/>
                  <a:pt x="153759" y="187404"/>
                  <a:pt x="153759" y="162804"/>
                </a:cubicBezTo>
                <a:cubicBezTo>
                  <a:pt x="153759" y="124005"/>
                  <a:pt x="185318" y="92433"/>
                  <a:pt x="224117" y="92433"/>
                </a:cubicBezTo>
                <a:cubicBezTo>
                  <a:pt x="262915" y="92433"/>
                  <a:pt x="294475" y="124005"/>
                  <a:pt x="294475" y="162804"/>
                </a:cubicBezTo>
                <a:cubicBezTo>
                  <a:pt x="294475" y="187404"/>
                  <a:pt x="281787" y="209045"/>
                  <a:pt x="262610" y="221630"/>
                </a:cubicBezTo>
                <a:lnTo>
                  <a:pt x="322173" y="221630"/>
                </a:lnTo>
                <a:lnTo>
                  <a:pt x="322173" y="324297"/>
                </a:lnTo>
                <a:lnTo>
                  <a:pt x="282943" y="324297"/>
                </a:lnTo>
                <a:lnTo>
                  <a:pt x="282943" y="260848"/>
                </a:lnTo>
                <a:lnTo>
                  <a:pt x="165290" y="260848"/>
                </a:lnTo>
                <a:lnTo>
                  <a:pt x="165290" y="324297"/>
                </a:lnTo>
                <a:close/>
                <a:moveTo>
                  <a:pt x="224117" y="403405"/>
                </a:moveTo>
                <a:cubicBezTo>
                  <a:pt x="322973" y="403405"/>
                  <a:pt x="403415" y="322964"/>
                  <a:pt x="403415" y="224107"/>
                </a:cubicBezTo>
                <a:cubicBezTo>
                  <a:pt x="403415" y="125250"/>
                  <a:pt x="322973" y="44808"/>
                  <a:pt x="224117" y="44808"/>
                </a:cubicBezTo>
                <a:cubicBezTo>
                  <a:pt x="125260" y="44808"/>
                  <a:pt x="44818" y="125250"/>
                  <a:pt x="44818" y="224107"/>
                </a:cubicBezTo>
                <a:cubicBezTo>
                  <a:pt x="44818" y="322964"/>
                  <a:pt x="125260" y="403405"/>
                  <a:pt x="224117" y="403405"/>
                </a:cubicBezTo>
                <a:close/>
                <a:moveTo>
                  <a:pt x="522465" y="553291"/>
                </a:moveTo>
                <a:lnTo>
                  <a:pt x="366407" y="397246"/>
                </a:lnTo>
                <a:cubicBezTo>
                  <a:pt x="327711" y="429098"/>
                  <a:pt x="278155" y="448224"/>
                  <a:pt x="224117" y="448224"/>
                </a:cubicBezTo>
                <a:cubicBezTo>
                  <a:pt x="100330" y="448224"/>
                  <a:pt x="0" y="347894"/>
                  <a:pt x="0" y="224107"/>
                </a:cubicBezTo>
                <a:cubicBezTo>
                  <a:pt x="0" y="101049"/>
                  <a:pt x="99171" y="1153"/>
                  <a:pt x="221969" y="0"/>
                </a:cubicBezTo>
                <a:lnTo>
                  <a:pt x="226264" y="0"/>
                </a:lnTo>
                <a:cubicBezTo>
                  <a:pt x="349062" y="1153"/>
                  <a:pt x="448233" y="101049"/>
                  <a:pt x="448233" y="224107"/>
                </a:cubicBezTo>
                <a:cubicBezTo>
                  <a:pt x="448233" y="277714"/>
                  <a:pt x="429361" y="326863"/>
                  <a:pt x="397992" y="365432"/>
                </a:cubicBezTo>
                <a:lnTo>
                  <a:pt x="554152" y="521604"/>
                </a:lnTo>
                <a:lnTo>
                  <a:pt x="522465" y="553291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11" name="Freeform 10"/>
          <p:cNvSpPr/>
          <p:nvPr/>
        </p:nvSpPr>
        <p:spPr>
          <a:xfrm>
            <a:off x="3203256" y="716030"/>
            <a:ext cx="588658" cy="553333"/>
          </a:xfrm>
          <a:custGeom>
            <a:avLst/>
            <a:gdLst/>
            <a:ahLst/>
            <a:cxnLst/>
            <a:rect l="l" t="t" r="r" b="b"/>
            <a:pathLst>
              <a:path w="588658" h="553333">
                <a:moveTo>
                  <a:pt x="126772" y="553332"/>
                </a:moveTo>
                <a:lnTo>
                  <a:pt x="95073" y="521646"/>
                </a:lnTo>
                <a:lnTo>
                  <a:pt x="158471" y="458248"/>
                </a:lnTo>
                <a:lnTo>
                  <a:pt x="190157" y="489934"/>
                </a:lnTo>
                <a:lnTo>
                  <a:pt x="126772" y="553332"/>
                </a:lnTo>
                <a:close/>
                <a:moveTo>
                  <a:pt x="31687" y="521646"/>
                </a:moveTo>
                <a:lnTo>
                  <a:pt x="0" y="489947"/>
                </a:lnTo>
                <a:lnTo>
                  <a:pt x="95073" y="394862"/>
                </a:lnTo>
                <a:lnTo>
                  <a:pt x="110922" y="410711"/>
                </a:lnTo>
                <a:lnTo>
                  <a:pt x="126772" y="426561"/>
                </a:lnTo>
                <a:lnTo>
                  <a:pt x="31687" y="521646"/>
                </a:lnTo>
                <a:close/>
                <a:moveTo>
                  <a:pt x="348654" y="458260"/>
                </a:moveTo>
                <a:lnTo>
                  <a:pt x="390233" y="416668"/>
                </a:lnTo>
                <a:lnTo>
                  <a:pt x="394196" y="357041"/>
                </a:lnTo>
                <a:cubicBezTo>
                  <a:pt x="365138" y="380371"/>
                  <a:pt x="335331" y="402291"/>
                  <a:pt x="310363" y="419982"/>
                </a:cubicBezTo>
                <a:lnTo>
                  <a:pt x="348654" y="458260"/>
                </a:lnTo>
                <a:close/>
                <a:moveTo>
                  <a:pt x="165037" y="274644"/>
                </a:moveTo>
                <a:cubicBezTo>
                  <a:pt x="182715" y="249675"/>
                  <a:pt x="204648" y="219868"/>
                  <a:pt x="227978" y="190824"/>
                </a:cubicBezTo>
                <a:lnTo>
                  <a:pt x="168352" y="194799"/>
                </a:lnTo>
                <a:lnTo>
                  <a:pt x="126772" y="236379"/>
                </a:lnTo>
                <a:lnTo>
                  <a:pt x="165037" y="274644"/>
                </a:lnTo>
                <a:close/>
                <a:moveTo>
                  <a:pt x="430352" y="187738"/>
                </a:moveTo>
                <a:cubicBezTo>
                  <a:pt x="412103" y="187738"/>
                  <a:pt x="397294" y="172929"/>
                  <a:pt x="397294" y="154667"/>
                </a:cubicBezTo>
                <a:cubicBezTo>
                  <a:pt x="397294" y="136417"/>
                  <a:pt x="412103" y="121609"/>
                  <a:pt x="430352" y="121609"/>
                </a:cubicBezTo>
                <a:cubicBezTo>
                  <a:pt x="448615" y="121609"/>
                  <a:pt x="463423" y="136417"/>
                  <a:pt x="463423" y="154667"/>
                </a:cubicBezTo>
                <a:cubicBezTo>
                  <a:pt x="463423" y="172929"/>
                  <a:pt x="448615" y="187738"/>
                  <a:pt x="430352" y="187738"/>
                </a:cubicBezTo>
                <a:close/>
                <a:moveTo>
                  <a:pt x="240602" y="413607"/>
                </a:moveTo>
                <a:cubicBezTo>
                  <a:pt x="249886" y="407359"/>
                  <a:pt x="262929" y="398469"/>
                  <a:pt x="278156" y="387775"/>
                </a:cubicBezTo>
                <a:cubicBezTo>
                  <a:pt x="309449" y="365779"/>
                  <a:pt x="349911" y="336048"/>
                  <a:pt x="386144" y="305593"/>
                </a:cubicBezTo>
                <a:cubicBezTo>
                  <a:pt x="397955" y="295675"/>
                  <a:pt x="409347" y="285680"/>
                  <a:pt x="419786" y="275837"/>
                </a:cubicBezTo>
                <a:cubicBezTo>
                  <a:pt x="423660" y="272180"/>
                  <a:pt x="427419" y="268535"/>
                  <a:pt x="431013" y="264941"/>
                </a:cubicBezTo>
                <a:cubicBezTo>
                  <a:pt x="514934" y="181019"/>
                  <a:pt x="534416" y="88296"/>
                  <a:pt x="538887" y="46209"/>
                </a:cubicBezTo>
                <a:cubicBezTo>
                  <a:pt x="496748" y="50819"/>
                  <a:pt x="403581" y="70504"/>
                  <a:pt x="320079" y="154019"/>
                </a:cubicBezTo>
                <a:cubicBezTo>
                  <a:pt x="316484" y="157613"/>
                  <a:pt x="312839" y="161360"/>
                  <a:pt x="309195" y="165246"/>
                </a:cubicBezTo>
                <a:cubicBezTo>
                  <a:pt x="299352" y="175673"/>
                  <a:pt x="289357" y="187064"/>
                  <a:pt x="279426" y="198875"/>
                </a:cubicBezTo>
                <a:cubicBezTo>
                  <a:pt x="248958" y="235108"/>
                  <a:pt x="219241" y="275584"/>
                  <a:pt x="197244" y="306851"/>
                </a:cubicBezTo>
                <a:cubicBezTo>
                  <a:pt x="186538" y="322091"/>
                  <a:pt x="177661" y="335134"/>
                  <a:pt x="171425" y="344430"/>
                </a:cubicBezTo>
                <a:lnTo>
                  <a:pt x="240602" y="413607"/>
                </a:lnTo>
                <a:close/>
                <a:moveTo>
                  <a:pt x="348654" y="521646"/>
                </a:moveTo>
                <a:lnTo>
                  <a:pt x="272911" y="445903"/>
                </a:lnTo>
                <a:cubicBezTo>
                  <a:pt x="259754" y="454806"/>
                  <a:pt x="251206" y="460356"/>
                  <a:pt x="249873" y="461219"/>
                </a:cubicBezTo>
                <a:lnTo>
                  <a:pt x="234671" y="471062"/>
                </a:lnTo>
                <a:lnTo>
                  <a:pt x="113957" y="350348"/>
                </a:lnTo>
                <a:lnTo>
                  <a:pt x="123800" y="335134"/>
                </a:lnTo>
                <a:cubicBezTo>
                  <a:pt x="124664" y="333813"/>
                  <a:pt x="130213" y="325279"/>
                  <a:pt x="139104" y="312109"/>
                </a:cubicBezTo>
                <a:lnTo>
                  <a:pt x="63373" y="236379"/>
                </a:lnTo>
                <a:lnTo>
                  <a:pt x="148578" y="151187"/>
                </a:lnTo>
                <a:lnTo>
                  <a:pt x="268529" y="143186"/>
                </a:lnTo>
                <a:cubicBezTo>
                  <a:pt x="275184" y="135884"/>
                  <a:pt x="281826" y="128886"/>
                  <a:pt x="288379" y="122320"/>
                </a:cubicBezTo>
                <a:cubicBezTo>
                  <a:pt x="406037" y="4673"/>
                  <a:pt x="538547" y="0"/>
                  <a:pt x="560431" y="0"/>
                </a:cubicBezTo>
                <a:cubicBezTo>
                  <a:pt x="561982" y="0"/>
                  <a:pt x="562977" y="23"/>
                  <a:pt x="563372" y="32"/>
                </a:cubicBezTo>
                <a:lnTo>
                  <a:pt x="584264" y="768"/>
                </a:lnTo>
                <a:lnTo>
                  <a:pt x="584988" y="21660"/>
                </a:lnTo>
                <a:cubicBezTo>
                  <a:pt x="585191" y="27692"/>
                  <a:pt x="588658" y="170681"/>
                  <a:pt x="462699" y="296640"/>
                </a:cubicBezTo>
                <a:cubicBezTo>
                  <a:pt x="456133" y="303206"/>
                  <a:pt x="449123" y="309848"/>
                  <a:pt x="441821" y="316516"/>
                </a:cubicBezTo>
                <a:lnTo>
                  <a:pt x="433820" y="436454"/>
                </a:lnTo>
                <a:lnTo>
                  <a:pt x="348654" y="521646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12" name="Freeform 11"/>
          <p:cNvSpPr/>
          <p:nvPr/>
        </p:nvSpPr>
        <p:spPr>
          <a:xfrm>
            <a:off x="5319287" y="641829"/>
            <a:ext cx="654266" cy="627536"/>
          </a:xfrm>
          <a:custGeom>
            <a:avLst/>
            <a:gdLst/>
            <a:ahLst/>
            <a:cxnLst/>
            <a:rect l="l" t="t" r="r" b="b"/>
            <a:pathLst>
              <a:path w="654266" h="627536">
                <a:moveTo>
                  <a:pt x="110401" y="541247"/>
                </a:moveTo>
                <a:lnTo>
                  <a:pt x="79007" y="509256"/>
                </a:lnTo>
                <a:cubicBezTo>
                  <a:pt x="101588" y="487107"/>
                  <a:pt x="122441" y="462279"/>
                  <a:pt x="140983" y="435494"/>
                </a:cubicBezTo>
                <a:lnTo>
                  <a:pt x="177838" y="460983"/>
                </a:lnTo>
                <a:cubicBezTo>
                  <a:pt x="157696" y="490117"/>
                  <a:pt x="134989" y="517130"/>
                  <a:pt x="110401" y="541247"/>
                </a:cubicBezTo>
                <a:close/>
                <a:moveTo>
                  <a:pt x="179502" y="598486"/>
                </a:moveTo>
                <a:lnTo>
                  <a:pt x="147676" y="566927"/>
                </a:lnTo>
                <a:cubicBezTo>
                  <a:pt x="196507" y="517701"/>
                  <a:pt x="236931" y="459472"/>
                  <a:pt x="267843" y="393864"/>
                </a:cubicBezTo>
                <a:lnTo>
                  <a:pt x="308394" y="412964"/>
                </a:lnTo>
                <a:cubicBezTo>
                  <a:pt x="275298" y="483208"/>
                  <a:pt x="231940" y="545616"/>
                  <a:pt x="179502" y="598486"/>
                </a:cubicBezTo>
                <a:close/>
                <a:moveTo>
                  <a:pt x="328511" y="366102"/>
                </a:moveTo>
                <a:lnTo>
                  <a:pt x="286728" y="349846"/>
                </a:lnTo>
                <a:cubicBezTo>
                  <a:pt x="294818" y="329094"/>
                  <a:pt x="302108" y="307326"/>
                  <a:pt x="308445" y="285177"/>
                </a:cubicBezTo>
                <a:lnTo>
                  <a:pt x="351549" y="297483"/>
                </a:lnTo>
                <a:cubicBezTo>
                  <a:pt x="344830" y="320978"/>
                  <a:pt x="337096" y="344054"/>
                  <a:pt x="328511" y="366102"/>
                </a:cubicBezTo>
                <a:close/>
                <a:moveTo>
                  <a:pt x="267489" y="627536"/>
                </a:moveTo>
                <a:lnTo>
                  <a:pt x="238036" y="601471"/>
                </a:lnTo>
                <a:cubicBezTo>
                  <a:pt x="309842" y="520330"/>
                  <a:pt x="362534" y="422197"/>
                  <a:pt x="394653" y="309802"/>
                </a:cubicBezTo>
                <a:cubicBezTo>
                  <a:pt x="404825" y="274153"/>
                  <a:pt x="384125" y="236866"/>
                  <a:pt x="348463" y="226681"/>
                </a:cubicBezTo>
                <a:cubicBezTo>
                  <a:pt x="342302" y="224924"/>
                  <a:pt x="336096" y="224086"/>
                  <a:pt x="329992" y="224086"/>
                </a:cubicBezTo>
                <a:cubicBezTo>
                  <a:pt x="300709" y="224086"/>
                  <a:pt x="273759" y="243359"/>
                  <a:pt x="265341" y="272858"/>
                </a:cubicBezTo>
                <a:cubicBezTo>
                  <a:pt x="250851" y="323569"/>
                  <a:pt x="231191" y="371194"/>
                  <a:pt x="206934" y="414387"/>
                </a:cubicBezTo>
                <a:lnTo>
                  <a:pt x="167844" y="392441"/>
                </a:lnTo>
                <a:cubicBezTo>
                  <a:pt x="190411" y="352284"/>
                  <a:pt x="208712" y="307910"/>
                  <a:pt x="222250" y="260539"/>
                </a:cubicBezTo>
                <a:cubicBezTo>
                  <a:pt x="236273" y="211385"/>
                  <a:pt x="281263" y="179267"/>
                  <a:pt x="330062" y="179267"/>
                </a:cubicBezTo>
                <a:cubicBezTo>
                  <a:pt x="340218" y="179267"/>
                  <a:pt x="350540" y="180658"/>
                  <a:pt x="360782" y="183577"/>
                </a:cubicBezTo>
                <a:cubicBezTo>
                  <a:pt x="420205" y="200557"/>
                  <a:pt x="454724" y="262698"/>
                  <a:pt x="437744" y="322121"/>
                </a:cubicBezTo>
                <a:cubicBezTo>
                  <a:pt x="404261" y="439325"/>
                  <a:pt x="349444" y="542059"/>
                  <a:pt x="274802" y="627536"/>
                </a:cubicBezTo>
                <a:close/>
                <a:moveTo>
                  <a:pt x="360820" y="627536"/>
                </a:moveTo>
                <a:lnTo>
                  <a:pt x="342964" y="613980"/>
                </a:lnTo>
                <a:cubicBezTo>
                  <a:pt x="404686" y="532675"/>
                  <a:pt x="451066" y="438631"/>
                  <a:pt x="480860" y="334428"/>
                </a:cubicBezTo>
                <a:cubicBezTo>
                  <a:pt x="500647" y="265111"/>
                  <a:pt x="470878" y="191515"/>
                  <a:pt x="408470" y="155459"/>
                </a:cubicBezTo>
                <a:lnTo>
                  <a:pt x="430886" y="116648"/>
                </a:lnTo>
                <a:cubicBezTo>
                  <a:pt x="511150" y="163003"/>
                  <a:pt x="549402" y="257618"/>
                  <a:pt x="523939" y="346734"/>
                </a:cubicBezTo>
                <a:cubicBezTo>
                  <a:pt x="494280" y="450586"/>
                  <a:pt x="448822" y="544958"/>
                  <a:pt x="388732" y="627536"/>
                </a:cubicBezTo>
                <a:close/>
                <a:moveTo>
                  <a:pt x="61341" y="463511"/>
                </a:moveTo>
                <a:lnTo>
                  <a:pt x="28563" y="432954"/>
                </a:lnTo>
                <a:cubicBezTo>
                  <a:pt x="77534" y="380389"/>
                  <a:pt x="113716" y="314095"/>
                  <a:pt x="136042" y="235927"/>
                </a:cubicBezTo>
                <a:cubicBezTo>
                  <a:pt x="160642" y="149757"/>
                  <a:pt x="240373" y="89597"/>
                  <a:pt x="329921" y="89597"/>
                </a:cubicBezTo>
                <a:cubicBezTo>
                  <a:pt x="346926" y="89597"/>
                  <a:pt x="363944" y="91756"/>
                  <a:pt x="380467" y="96036"/>
                </a:cubicBezTo>
                <a:lnTo>
                  <a:pt x="369240" y="139432"/>
                </a:lnTo>
                <a:cubicBezTo>
                  <a:pt x="356362" y="136092"/>
                  <a:pt x="343154" y="134415"/>
                  <a:pt x="329921" y="134415"/>
                </a:cubicBezTo>
                <a:cubicBezTo>
                  <a:pt x="260274" y="134415"/>
                  <a:pt x="198285" y="181215"/>
                  <a:pt x="179146" y="248220"/>
                </a:cubicBezTo>
                <a:cubicBezTo>
                  <a:pt x="154851" y="333285"/>
                  <a:pt x="115215" y="405725"/>
                  <a:pt x="61341" y="463511"/>
                </a:cubicBezTo>
                <a:close/>
                <a:moveTo>
                  <a:pt x="37757" y="348258"/>
                </a:moveTo>
                <a:lnTo>
                  <a:pt x="0" y="324090"/>
                </a:lnTo>
                <a:cubicBezTo>
                  <a:pt x="21108" y="291133"/>
                  <a:pt x="37872" y="253186"/>
                  <a:pt x="49848" y="211289"/>
                </a:cubicBezTo>
                <a:cubicBezTo>
                  <a:pt x="70587" y="138619"/>
                  <a:pt x="118352" y="77519"/>
                  <a:pt x="184315" y="39267"/>
                </a:cubicBezTo>
                <a:lnTo>
                  <a:pt x="206794" y="78040"/>
                </a:lnTo>
                <a:cubicBezTo>
                  <a:pt x="150927" y="110438"/>
                  <a:pt x="110490" y="162139"/>
                  <a:pt x="92939" y="223608"/>
                </a:cubicBezTo>
                <a:cubicBezTo>
                  <a:pt x="79782" y="269696"/>
                  <a:pt x="61202" y="311644"/>
                  <a:pt x="37757" y="348258"/>
                </a:cubicBezTo>
                <a:close/>
                <a:moveTo>
                  <a:pt x="523354" y="582383"/>
                </a:moveTo>
                <a:lnTo>
                  <a:pt x="484162" y="560627"/>
                </a:lnTo>
                <a:cubicBezTo>
                  <a:pt x="518744" y="498334"/>
                  <a:pt x="546634" y="430516"/>
                  <a:pt x="567055" y="359053"/>
                </a:cubicBezTo>
                <a:cubicBezTo>
                  <a:pt x="604380" y="228345"/>
                  <a:pt x="528422" y="91616"/>
                  <a:pt x="397713" y="54266"/>
                </a:cubicBezTo>
                <a:cubicBezTo>
                  <a:pt x="375624" y="47968"/>
                  <a:pt x="352832" y="44820"/>
                  <a:pt x="330067" y="44820"/>
                </a:cubicBezTo>
                <a:cubicBezTo>
                  <a:pt x="302194" y="44820"/>
                  <a:pt x="274363" y="49540"/>
                  <a:pt x="247917" y="58977"/>
                </a:cubicBezTo>
                <a:lnTo>
                  <a:pt x="232855" y="16750"/>
                </a:lnTo>
                <a:cubicBezTo>
                  <a:pt x="264142" y="5589"/>
                  <a:pt x="297078" y="0"/>
                  <a:pt x="330059" y="0"/>
                </a:cubicBezTo>
                <a:cubicBezTo>
                  <a:pt x="356973" y="0"/>
                  <a:pt x="383917" y="3722"/>
                  <a:pt x="410020" y="11175"/>
                </a:cubicBezTo>
                <a:cubicBezTo>
                  <a:pt x="564490" y="55320"/>
                  <a:pt x="654266" y="216889"/>
                  <a:pt x="610146" y="371372"/>
                </a:cubicBezTo>
                <a:cubicBezTo>
                  <a:pt x="588785" y="446111"/>
                  <a:pt x="559587" y="517104"/>
                  <a:pt x="523354" y="582383"/>
                </a:cubicBezTo>
                <a:close/>
              </a:path>
            </a:pathLst>
          </a:custGeom>
          <a:solidFill>
            <a:srgbClr val="002856"/>
          </a:solidFill>
        </p:spPr>
      </p:sp>
      <p:sp>
        <p:nvSpPr>
          <p:cNvPr id="13" name="Freeform 12"/>
          <p:cNvSpPr/>
          <p:nvPr/>
        </p:nvSpPr>
        <p:spPr>
          <a:xfrm>
            <a:off x="7570991" y="664235"/>
            <a:ext cx="449821" cy="605130"/>
          </a:xfrm>
          <a:custGeom>
            <a:avLst/>
            <a:gdLst/>
            <a:ahLst/>
            <a:cxnLst/>
            <a:rect l="l" t="t" r="r" b="b"/>
            <a:pathLst>
              <a:path w="449821" h="605130">
                <a:moveTo>
                  <a:pt x="102451" y="336182"/>
                </a:moveTo>
                <a:lnTo>
                  <a:pt x="102451" y="291364"/>
                </a:lnTo>
                <a:lnTo>
                  <a:pt x="338366" y="291364"/>
                </a:lnTo>
                <a:lnTo>
                  <a:pt x="338366" y="336182"/>
                </a:lnTo>
                <a:close/>
                <a:moveTo>
                  <a:pt x="102451" y="246533"/>
                </a:moveTo>
                <a:lnTo>
                  <a:pt x="102451" y="201714"/>
                </a:lnTo>
                <a:lnTo>
                  <a:pt x="292951" y="201714"/>
                </a:lnTo>
                <a:lnTo>
                  <a:pt x="292951" y="246533"/>
                </a:lnTo>
                <a:close/>
                <a:moveTo>
                  <a:pt x="403542" y="560299"/>
                </a:moveTo>
                <a:lnTo>
                  <a:pt x="404888" y="112065"/>
                </a:lnTo>
                <a:lnTo>
                  <a:pt x="360185" y="112065"/>
                </a:lnTo>
                <a:lnTo>
                  <a:pt x="360185" y="134468"/>
                </a:lnTo>
                <a:lnTo>
                  <a:pt x="100685" y="134468"/>
                </a:lnTo>
                <a:lnTo>
                  <a:pt x="100685" y="112065"/>
                </a:lnTo>
                <a:lnTo>
                  <a:pt x="46291" y="112065"/>
                </a:lnTo>
                <a:lnTo>
                  <a:pt x="44945" y="560299"/>
                </a:lnTo>
                <a:close/>
                <a:moveTo>
                  <a:pt x="0" y="605130"/>
                </a:moveTo>
                <a:lnTo>
                  <a:pt x="1587" y="67234"/>
                </a:lnTo>
                <a:lnTo>
                  <a:pt x="117196" y="67234"/>
                </a:lnTo>
                <a:lnTo>
                  <a:pt x="191401" y="30138"/>
                </a:lnTo>
                <a:cubicBezTo>
                  <a:pt x="193865" y="8268"/>
                  <a:pt x="212649" y="0"/>
                  <a:pt x="225717" y="0"/>
                </a:cubicBezTo>
                <a:cubicBezTo>
                  <a:pt x="238785" y="0"/>
                  <a:pt x="257568" y="8268"/>
                  <a:pt x="260033" y="30138"/>
                </a:cubicBezTo>
                <a:lnTo>
                  <a:pt x="334238" y="67234"/>
                </a:lnTo>
                <a:lnTo>
                  <a:pt x="449821" y="67234"/>
                </a:lnTo>
                <a:lnTo>
                  <a:pt x="449821" y="71436"/>
                </a:lnTo>
                <a:lnTo>
                  <a:pt x="448246" y="605130"/>
                </a:lnTo>
                <a:close/>
              </a:path>
            </a:pathLst>
          </a:custGeom>
          <a:solidFill>
            <a:srgbClr val="002856"/>
          </a:solid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684142"/>
            <a:ext cx="1028700" cy="431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700"/>
              </a:lnSpc>
            </a:pPr>
            <a:r>
              <a:rPr lang="en-US" sz="1000">
                <a:solidFill>
                  <a:srgbClr val="6F7878"/>
                </a:solidFill>
                <a:latin typeface="Arial" panose="020B0604020202020204" pitchFamily="34" charset="0"/>
              </a:rPr>
              <a:t>Source: Gartner</a:t>
            </a:r>
            <a:br>
              <a:rPr lang="en-US" sz="1000">
                <a:solidFill>
                  <a:srgbClr val="6F7878"/>
                </a:solidFill>
                <a:latin typeface="Arial" panose="020B0604020202020204" pitchFamily="34" charset="0"/>
              </a:rPr>
            </a:br>
            <a:r>
              <a:rPr lang="en-US" sz="1000">
                <a:solidFill>
                  <a:srgbClr val="6F7878"/>
                </a:solidFill>
                <a:latin typeface="Arial" panose="020B0604020202020204" pitchFamily="34" charset="0"/>
              </a:rPr>
              <a:t>796448_C</a:t>
            </a:r>
          </a:p>
        </p:txBody>
      </p:sp>
      <p:sp>
        <p:nvSpPr>
          <p:cNvPr id="3" name="Freeform 2"/>
          <p:cNvSpPr/>
          <p:nvPr/>
        </p:nvSpPr>
        <p:spPr>
          <a:xfrm>
            <a:off x="228600" y="2489200"/>
            <a:ext cx="8686800" cy="1155700"/>
          </a:xfrm>
          <a:custGeom>
            <a:avLst/>
            <a:gdLst/>
            <a:ahLst/>
            <a:cxnLst/>
            <a:rect l="l" t="t" r="r" b="b"/>
            <a:pathLst>
              <a:path w="8686800" h="1155700">
                <a:moveTo>
                  <a:pt x="0" y="1155700"/>
                </a:moveTo>
                <a:lnTo>
                  <a:pt x="8686800" y="1155700"/>
                </a:lnTo>
                <a:lnTo>
                  <a:pt x="8686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3D3D3"/>
          </a:solidFill>
        </p:spPr>
      </p:sp>
      <p:sp>
        <p:nvSpPr>
          <p:cNvPr id="4" name="TextBox 3"/>
          <p:cNvSpPr txBox="1"/>
          <p:nvPr/>
        </p:nvSpPr>
        <p:spPr>
          <a:xfrm>
            <a:off x="228600" y="197635"/>
            <a:ext cx="7061200" cy="2794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Key Issues When Building GenAI Systems On-Premises</a:t>
            </a:r>
          </a:p>
        </p:txBody>
      </p:sp>
      <p:sp>
        <p:nvSpPr>
          <p:cNvPr id="5" name="Freeform 4"/>
          <p:cNvSpPr/>
          <p:nvPr/>
        </p:nvSpPr>
        <p:spPr>
          <a:xfrm>
            <a:off x="228600" y="1193800"/>
            <a:ext cx="2694013" cy="1295400"/>
          </a:xfrm>
          <a:custGeom>
            <a:avLst/>
            <a:gdLst/>
            <a:ahLst/>
            <a:cxnLst/>
            <a:rect l="l" t="t" r="r" b="b"/>
            <a:pathLst>
              <a:path w="2694013" h="1295400">
                <a:moveTo>
                  <a:pt x="0" y="1295400"/>
                </a:moveTo>
                <a:lnTo>
                  <a:pt x="2694013" y="1295400"/>
                </a:lnTo>
                <a:lnTo>
                  <a:pt x="26940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6" name="TextBox 5"/>
          <p:cNvSpPr txBox="1"/>
          <p:nvPr/>
        </p:nvSpPr>
        <p:spPr>
          <a:xfrm>
            <a:off x="977402" y="1274139"/>
            <a:ext cx="1371600" cy="2159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400" b="1">
                <a:solidFill>
                  <a:srgbClr val="FFFEFF"/>
                </a:solidFill>
                <a:latin typeface="Arial" panose="020B0604020202020204" pitchFamily="34" charset="0"/>
              </a:rPr>
              <a:t>Model Length</a:t>
            </a:r>
          </a:p>
        </p:txBody>
      </p:sp>
      <p:sp>
        <p:nvSpPr>
          <p:cNvPr id="7" name="Freeform 6"/>
          <p:cNvSpPr/>
          <p:nvPr/>
        </p:nvSpPr>
        <p:spPr>
          <a:xfrm>
            <a:off x="3225000" y="1193800"/>
            <a:ext cx="2694013" cy="1295400"/>
          </a:xfrm>
          <a:custGeom>
            <a:avLst/>
            <a:gdLst/>
            <a:ahLst/>
            <a:cxnLst/>
            <a:rect l="l" t="t" r="r" b="b"/>
            <a:pathLst>
              <a:path w="2694013" h="1295400">
                <a:moveTo>
                  <a:pt x="0" y="1295400"/>
                </a:moveTo>
                <a:lnTo>
                  <a:pt x="2694013" y="1295400"/>
                </a:lnTo>
                <a:lnTo>
                  <a:pt x="26940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8" name="TextBox 7"/>
          <p:cNvSpPr txBox="1"/>
          <p:nvPr/>
        </p:nvSpPr>
        <p:spPr>
          <a:xfrm>
            <a:off x="4013270" y="1274139"/>
            <a:ext cx="1282700" cy="2159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400" b="1">
                <a:solidFill>
                  <a:srgbClr val="FFFEFF"/>
                </a:solidFill>
                <a:latin typeface="Arial" panose="020B0604020202020204" pitchFamily="34" charset="0"/>
              </a:rPr>
              <a:t>Model Depth</a:t>
            </a:r>
          </a:p>
        </p:txBody>
      </p:sp>
      <p:sp>
        <p:nvSpPr>
          <p:cNvPr id="9" name="Freeform 8"/>
          <p:cNvSpPr/>
          <p:nvPr/>
        </p:nvSpPr>
        <p:spPr>
          <a:xfrm>
            <a:off x="6221387" y="1193800"/>
            <a:ext cx="2694013" cy="1295400"/>
          </a:xfrm>
          <a:custGeom>
            <a:avLst/>
            <a:gdLst/>
            <a:ahLst/>
            <a:cxnLst/>
            <a:rect l="l" t="t" r="r" b="b"/>
            <a:pathLst>
              <a:path w="2694013" h="1295400">
                <a:moveTo>
                  <a:pt x="0" y="1295400"/>
                </a:moveTo>
                <a:lnTo>
                  <a:pt x="2694013" y="1295400"/>
                </a:lnTo>
                <a:lnTo>
                  <a:pt x="26940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10" name="TextBox 9"/>
          <p:cNvSpPr txBox="1"/>
          <p:nvPr/>
        </p:nvSpPr>
        <p:spPr>
          <a:xfrm>
            <a:off x="6930546" y="1274139"/>
            <a:ext cx="1473200" cy="2159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400" b="1">
                <a:solidFill>
                  <a:srgbClr val="FFFEFF"/>
                </a:solidFill>
                <a:latin typeface="Arial" panose="020B0604020202020204" pitchFamily="34" charset="0"/>
              </a:rPr>
              <a:t>I&amp;O Utilization</a:t>
            </a:r>
          </a:p>
        </p:txBody>
      </p:sp>
      <p:sp>
        <p:nvSpPr>
          <p:cNvPr id="11" name="Freeform 10"/>
          <p:cNvSpPr/>
          <p:nvPr/>
        </p:nvSpPr>
        <p:spPr>
          <a:xfrm>
            <a:off x="390169" y="1651000"/>
            <a:ext cx="2370874" cy="562940"/>
          </a:xfrm>
          <a:custGeom>
            <a:avLst/>
            <a:gdLst/>
            <a:ahLst/>
            <a:cxnLst/>
            <a:rect l="l" t="t" r="r" b="b"/>
            <a:pathLst>
              <a:path w="2370874" h="562940">
                <a:moveTo>
                  <a:pt x="0" y="562940"/>
                </a:moveTo>
                <a:lnTo>
                  <a:pt x="2370874" y="562940"/>
                </a:lnTo>
                <a:lnTo>
                  <a:pt x="237087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EFF"/>
          </a:solidFill>
        </p:spPr>
      </p:sp>
      <p:sp>
        <p:nvSpPr>
          <p:cNvPr id="12" name="TextBox 11"/>
          <p:cNvSpPr txBox="1"/>
          <p:nvPr/>
        </p:nvSpPr>
        <p:spPr>
          <a:xfrm>
            <a:off x="570473" y="1718639"/>
            <a:ext cx="2057400" cy="431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700"/>
              </a:lnSpc>
            </a:pP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Knowledge Distillation Compression</a:t>
            </a:r>
          </a:p>
        </p:txBody>
      </p:sp>
      <p:sp>
        <p:nvSpPr>
          <p:cNvPr id="13" name="Freeform 12"/>
          <p:cNvSpPr/>
          <p:nvPr/>
        </p:nvSpPr>
        <p:spPr>
          <a:xfrm>
            <a:off x="390169" y="2626830"/>
            <a:ext cx="2370874" cy="562940"/>
          </a:xfrm>
          <a:custGeom>
            <a:avLst/>
            <a:gdLst/>
            <a:ahLst/>
            <a:cxnLst/>
            <a:rect l="l" t="t" r="r" b="b"/>
            <a:pathLst>
              <a:path w="2370874" h="562940">
                <a:moveTo>
                  <a:pt x="0" y="562940"/>
                </a:moveTo>
                <a:lnTo>
                  <a:pt x="2370874" y="562940"/>
                </a:lnTo>
                <a:lnTo>
                  <a:pt x="237087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EFF"/>
          </a:solidFill>
        </p:spPr>
      </p:sp>
      <p:sp>
        <p:nvSpPr>
          <p:cNvPr id="14" name="TextBox 13"/>
          <p:cNvSpPr txBox="1"/>
          <p:nvPr/>
        </p:nvSpPr>
        <p:spPr>
          <a:xfrm>
            <a:off x="637005" y="2815119"/>
            <a:ext cx="2032000" cy="2159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Number of Parameters</a:t>
            </a:r>
          </a:p>
        </p:txBody>
      </p:sp>
      <p:sp>
        <p:nvSpPr>
          <p:cNvPr id="15" name="Freeform 14"/>
          <p:cNvSpPr/>
          <p:nvPr/>
        </p:nvSpPr>
        <p:spPr>
          <a:xfrm>
            <a:off x="3386556" y="1651000"/>
            <a:ext cx="2370874" cy="562940"/>
          </a:xfrm>
          <a:custGeom>
            <a:avLst/>
            <a:gdLst/>
            <a:ahLst/>
            <a:cxnLst/>
            <a:rect l="l" t="t" r="r" b="b"/>
            <a:pathLst>
              <a:path w="2370874" h="562940">
                <a:moveTo>
                  <a:pt x="0" y="562940"/>
                </a:moveTo>
                <a:lnTo>
                  <a:pt x="2370875" y="562940"/>
                </a:lnTo>
                <a:lnTo>
                  <a:pt x="23708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EFF"/>
          </a:solidFill>
        </p:spPr>
      </p:sp>
      <p:sp>
        <p:nvSpPr>
          <p:cNvPr id="16" name="TextBox 15"/>
          <p:cNvSpPr txBox="1"/>
          <p:nvPr/>
        </p:nvSpPr>
        <p:spPr>
          <a:xfrm>
            <a:off x="3511554" y="1718639"/>
            <a:ext cx="2120900" cy="431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700"/>
              </a:lnSpc>
            </a:pP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Mixture-of-Experts Top- Most Routing Layer</a:t>
            </a:r>
          </a:p>
        </p:txBody>
      </p:sp>
      <p:sp>
        <p:nvSpPr>
          <p:cNvPr id="17" name="Freeform 16"/>
          <p:cNvSpPr/>
          <p:nvPr/>
        </p:nvSpPr>
        <p:spPr>
          <a:xfrm>
            <a:off x="3386556" y="2626830"/>
            <a:ext cx="2370874" cy="562940"/>
          </a:xfrm>
          <a:custGeom>
            <a:avLst/>
            <a:gdLst/>
            <a:ahLst/>
            <a:cxnLst/>
            <a:rect l="l" t="t" r="r" b="b"/>
            <a:pathLst>
              <a:path w="2370874" h="562940">
                <a:moveTo>
                  <a:pt x="0" y="562940"/>
                </a:moveTo>
                <a:lnTo>
                  <a:pt x="2370875" y="562940"/>
                </a:lnTo>
                <a:lnTo>
                  <a:pt x="23708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EFF"/>
          </a:solidFill>
        </p:spPr>
      </p:sp>
      <p:sp>
        <p:nvSpPr>
          <p:cNvPr id="18" name="TextBox 17"/>
          <p:cNvSpPr txBox="1"/>
          <p:nvPr/>
        </p:nvSpPr>
        <p:spPr>
          <a:xfrm>
            <a:off x="3553840" y="2815119"/>
            <a:ext cx="2184400" cy="2159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Number of Layer Models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43363" y="3327400"/>
            <a:ext cx="2159000" cy="2159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Private Generative AI</a:t>
            </a:r>
          </a:p>
        </p:txBody>
      </p:sp>
      <p:sp>
        <p:nvSpPr>
          <p:cNvPr id="20" name="Freeform 19"/>
          <p:cNvSpPr/>
          <p:nvPr/>
        </p:nvSpPr>
        <p:spPr>
          <a:xfrm>
            <a:off x="6382957" y="1651000"/>
            <a:ext cx="2370874" cy="562940"/>
          </a:xfrm>
          <a:custGeom>
            <a:avLst/>
            <a:gdLst/>
            <a:ahLst/>
            <a:cxnLst/>
            <a:rect l="l" t="t" r="r" b="b"/>
            <a:pathLst>
              <a:path w="2370874" h="562940">
                <a:moveTo>
                  <a:pt x="0" y="562940"/>
                </a:moveTo>
                <a:lnTo>
                  <a:pt x="2370874" y="562940"/>
                </a:lnTo>
                <a:lnTo>
                  <a:pt x="237087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EFF"/>
          </a:solidFill>
        </p:spPr>
      </p:sp>
      <p:sp>
        <p:nvSpPr>
          <p:cNvPr id="21" name="TextBox 20"/>
          <p:cNvSpPr txBox="1"/>
          <p:nvPr/>
        </p:nvSpPr>
        <p:spPr>
          <a:xfrm>
            <a:off x="6575662" y="1731339"/>
            <a:ext cx="2133600" cy="431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127033" algn="l">
              <a:lnSpc>
                <a:spcPts val="1700"/>
              </a:lnSpc>
            </a:pPr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New Hardware (HFU) Model Finetuning (MFU)</a:t>
            </a:r>
          </a:p>
        </p:txBody>
      </p:sp>
      <p:sp>
        <p:nvSpPr>
          <p:cNvPr id="22" name="Freeform 21"/>
          <p:cNvSpPr/>
          <p:nvPr/>
        </p:nvSpPr>
        <p:spPr>
          <a:xfrm>
            <a:off x="6382957" y="2626830"/>
            <a:ext cx="2370874" cy="562940"/>
          </a:xfrm>
          <a:custGeom>
            <a:avLst/>
            <a:gdLst/>
            <a:ahLst/>
            <a:cxnLst/>
            <a:rect l="l" t="t" r="r" b="b"/>
            <a:pathLst>
              <a:path w="2370874" h="562940">
                <a:moveTo>
                  <a:pt x="0" y="562940"/>
                </a:moveTo>
                <a:lnTo>
                  <a:pt x="2370874" y="562940"/>
                </a:lnTo>
                <a:lnTo>
                  <a:pt x="237087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EFF"/>
          </a:solidFill>
        </p:spPr>
      </p:sp>
      <p:sp>
        <p:nvSpPr>
          <p:cNvPr id="23" name="TextBox 22"/>
          <p:cNvSpPr txBox="1"/>
          <p:nvPr/>
        </p:nvSpPr>
        <p:spPr>
          <a:xfrm>
            <a:off x="7154397" y="2815119"/>
            <a:ext cx="901700" cy="2159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400">
                <a:solidFill>
                  <a:srgbClr val="000000"/>
                </a:solidFill>
                <a:latin typeface="Arial" panose="020B0604020202020204" pitchFamily="34" charset="0"/>
              </a:rPr>
              <a:t>Utilization</a:t>
            </a:r>
          </a:p>
        </p:txBody>
      </p:sp>
      <p:cxnSp>
        <p:nvCxnSpPr>
          <p:cNvPr id="24" name="Connector 23"/>
          <p:cNvCxnSpPr/>
          <p:nvPr/>
        </p:nvCxnSpPr>
        <p:spPr>
          <a:xfrm>
            <a:off x="4572000" y="2213936"/>
            <a:ext cx="0" cy="275260"/>
          </a:xfrm>
          <a:prstGeom prst="line">
            <a:avLst/>
          </a:prstGeom>
          <a:noFill/>
          <a:ln w="12700" cap="sq">
            <a:solidFill>
              <a:srgbClr val="FFFEFF"/>
            </a:solidFill>
          </a:ln>
        </p:spPr>
      </p:cxnSp>
      <p:grpSp>
        <p:nvGrpSpPr>
          <p:cNvPr id="25" name="Group 24"/>
          <p:cNvGrpSpPr/>
          <p:nvPr/>
        </p:nvGrpSpPr>
        <p:grpSpPr>
          <a:xfrm>
            <a:off x="1575604" y="2213936"/>
            <a:ext cx="3045990" cy="412899"/>
            <a:chOff x="1575604" y="2213936"/>
            <a:chExt cx="3045990" cy="412899"/>
          </a:xfrm>
        </p:grpSpPr>
        <p:cxnSp>
          <p:nvCxnSpPr>
            <p:cNvPr id="32" name="Connector 25"/>
            <p:cNvCxnSpPr/>
            <p:nvPr/>
          </p:nvCxnSpPr>
          <p:spPr>
            <a:xfrm>
              <a:off x="1575604" y="2213936"/>
              <a:ext cx="0" cy="275260"/>
            </a:xfrm>
            <a:prstGeom prst="line">
              <a:avLst/>
            </a:prstGeom>
            <a:noFill/>
            <a:ln w="12700" cap="sq">
              <a:solidFill>
                <a:srgbClr val="FFFEFF"/>
              </a:solidFill>
            </a:ln>
          </p:spPr>
        </p:cxnSp>
        <p:cxnSp>
          <p:nvCxnSpPr>
            <p:cNvPr id="33" name="Connector 26"/>
            <p:cNvCxnSpPr/>
            <p:nvPr/>
          </p:nvCxnSpPr>
          <p:spPr>
            <a:xfrm>
              <a:off x="4572000" y="2489200"/>
              <a:ext cx="0" cy="90208"/>
            </a:xfrm>
            <a:prstGeom prst="line">
              <a:avLst/>
            </a:prstGeom>
            <a:noFill/>
            <a:ln w="12700" cap="sq">
              <a:solidFill>
                <a:srgbClr val="6F7878"/>
              </a:solidFill>
            </a:ln>
          </p:spPr>
        </p:cxnSp>
        <p:sp>
          <p:nvSpPr>
            <p:cNvPr id="34" name="Freeform 27"/>
            <p:cNvSpPr/>
            <p:nvPr/>
          </p:nvSpPr>
          <p:spPr>
            <a:xfrm>
              <a:off x="4522407" y="2573495"/>
              <a:ext cx="99187" cy="53340"/>
            </a:xfrm>
            <a:custGeom>
              <a:avLst/>
              <a:gdLst/>
              <a:ahLst/>
              <a:cxnLst/>
              <a:rect l="l" t="t" r="r" b="b"/>
              <a:pathLst>
                <a:path w="99187" h="53340">
                  <a:moveTo>
                    <a:pt x="49593" y="53340"/>
                  </a:moveTo>
                  <a:lnTo>
                    <a:pt x="991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7878"/>
            </a:solidFill>
          </p:spPr>
        </p:sp>
      </p:grpSp>
      <p:cxnSp>
        <p:nvCxnSpPr>
          <p:cNvPr id="26" name="Connector 25"/>
          <p:cNvCxnSpPr/>
          <p:nvPr/>
        </p:nvCxnSpPr>
        <p:spPr>
          <a:xfrm>
            <a:off x="1575604" y="2489200"/>
            <a:ext cx="0" cy="90208"/>
          </a:xfrm>
          <a:prstGeom prst="line">
            <a:avLst/>
          </a:prstGeom>
          <a:noFill/>
          <a:ln w="12700" cap="sq">
            <a:solidFill>
              <a:srgbClr val="6F7878"/>
            </a:solidFill>
          </a:ln>
        </p:spPr>
      </p:cxnSp>
      <p:sp>
        <p:nvSpPr>
          <p:cNvPr id="27" name="Freeform 26"/>
          <p:cNvSpPr/>
          <p:nvPr/>
        </p:nvSpPr>
        <p:spPr>
          <a:xfrm>
            <a:off x="1526010" y="2573495"/>
            <a:ext cx="99187" cy="53340"/>
          </a:xfrm>
          <a:custGeom>
            <a:avLst/>
            <a:gdLst/>
            <a:ahLst/>
            <a:cxnLst/>
            <a:rect l="l" t="t" r="r" b="b"/>
            <a:pathLst>
              <a:path w="99187" h="53340">
                <a:moveTo>
                  <a:pt x="49594" y="53340"/>
                </a:moveTo>
                <a:lnTo>
                  <a:pt x="99187" y="0"/>
                </a:lnTo>
                <a:lnTo>
                  <a:pt x="0" y="0"/>
                </a:lnTo>
                <a:close/>
              </a:path>
            </a:pathLst>
          </a:custGeom>
          <a:solidFill>
            <a:srgbClr val="6F7878"/>
          </a:solidFill>
        </p:spPr>
      </p:sp>
      <p:grpSp>
        <p:nvGrpSpPr>
          <p:cNvPr id="28" name="Group 27"/>
          <p:cNvGrpSpPr/>
          <p:nvPr/>
        </p:nvGrpSpPr>
        <p:grpSpPr>
          <a:xfrm>
            <a:off x="7518802" y="2213936"/>
            <a:ext cx="99188" cy="412899"/>
            <a:chOff x="7518802" y="2213936"/>
            <a:chExt cx="99188" cy="412899"/>
          </a:xfrm>
        </p:grpSpPr>
        <p:cxnSp>
          <p:nvCxnSpPr>
            <p:cNvPr id="35" name="Connector 28"/>
            <p:cNvCxnSpPr/>
            <p:nvPr/>
          </p:nvCxnSpPr>
          <p:spPr>
            <a:xfrm>
              <a:off x="7568396" y="2213936"/>
              <a:ext cx="0" cy="275260"/>
            </a:xfrm>
            <a:prstGeom prst="line">
              <a:avLst/>
            </a:prstGeom>
            <a:noFill/>
            <a:ln w="12700" cap="sq">
              <a:solidFill>
                <a:srgbClr val="FFFEFF"/>
              </a:solidFill>
            </a:ln>
          </p:spPr>
        </p:cxnSp>
        <p:cxnSp>
          <p:nvCxnSpPr>
            <p:cNvPr id="36" name="Connector 29"/>
            <p:cNvCxnSpPr/>
            <p:nvPr/>
          </p:nvCxnSpPr>
          <p:spPr>
            <a:xfrm>
              <a:off x="7568396" y="2489200"/>
              <a:ext cx="0" cy="90208"/>
            </a:xfrm>
            <a:prstGeom prst="line">
              <a:avLst/>
            </a:prstGeom>
            <a:noFill/>
            <a:ln w="12700" cap="sq">
              <a:solidFill>
                <a:srgbClr val="6F7878"/>
              </a:solidFill>
            </a:ln>
          </p:spPr>
        </p:cxnSp>
        <p:sp>
          <p:nvSpPr>
            <p:cNvPr id="37" name="Freeform 30"/>
            <p:cNvSpPr/>
            <p:nvPr/>
          </p:nvSpPr>
          <p:spPr>
            <a:xfrm>
              <a:off x="7518802" y="2573495"/>
              <a:ext cx="99188" cy="53340"/>
            </a:xfrm>
            <a:custGeom>
              <a:avLst/>
              <a:gdLst/>
              <a:ahLst/>
              <a:cxnLst/>
              <a:rect l="l" t="t" r="r" b="b"/>
              <a:pathLst>
                <a:path w="99188" h="53340">
                  <a:moveTo>
                    <a:pt x="49594" y="53340"/>
                  </a:moveTo>
                  <a:lnTo>
                    <a:pt x="991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7878"/>
            </a:solidFill>
          </p:spPr>
        </p:sp>
      </p:grpSp>
      <p:sp>
        <p:nvSpPr>
          <p:cNvPr id="29" name="Freeform 28"/>
          <p:cNvSpPr/>
          <p:nvPr/>
        </p:nvSpPr>
        <p:spPr>
          <a:xfrm>
            <a:off x="1248194" y="935379"/>
            <a:ext cx="654825" cy="180035"/>
          </a:xfrm>
          <a:custGeom>
            <a:avLst/>
            <a:gdLst/>
            <a:ahLst/>
            <a:cxnLst/>
            <a:rect l="l" t="t" r="r" b="b"/>
            <a:pathLst>
              <a:path w="654825" h="180035">
                <a:moveTo>
                  <a:pt x="90019" y="122869"/>
                </a:moveTo>
                <a:cubicBezTo>
                  <a:pt x="94275" y="122869"/>
                  <a:pt x="98533" y="122028"/>
                  <a:pt x="102591" y="120345"/>
                </a:cubicBezTo>
                <a:cubicBezTo>
                  <a:pt x="110681" y="116992"/>
                  <a:pt x="116992" y="110681"/>
                  <a:pt x="120358" y="102578"/>
                </a:cubicBezTo>
                <a:cubicBezTo>
                  <a:pt x="127279" y="85865"/>
                  <a:pt x="119304" y="66612"/>
                  <a:pt x="102591" y="59690"/>
                </a:cubicBezTo>
                <a:cubicBezTo>
                  <a:pt x="98539" y="58014"/>
                  <a:pt x="94285" y="57176"/>
                  <a:pt x="90030" y="57176"/>
                </a:cubicBezTo>
                <a:cubicBezTo>
                  <a:pt x="85763" y="57176"/>
                  <a:pt x="81509" y="58014"/>
                  <a:pt x="77457" y="59690"/>
                </a:cubicBezTo>
                <a:cubicBezTo>
                  <a:pt x="69355" y="63043"/>
                  <a:pt x="63043" y="69355"/>
                  <a:pt x="59690" y="77458"/>
                </a:cubicBezTo>
                <a:cubicBezTo>
                  <a:pt x="52756" y="94183"/>
                  <a:pt x="60744" y="113424"/>
                  <a:pt x="77457" y="120345"/>
                </a:cubicBezTo>
                <a:cubicBezTo>
                  <a:pt x="81509" y="122028"/>
                  <a:pt x="85763" y="122869"/>
                  <a:pt x="90019" y="122869"/>
                </a:cubicBezTo>
                <a:close/>
                <a:moveTo>
                  <a:pt x="564796" y="122869"/>
                </a:moveTo>
                <a:cubicBezTo>
                  <a:pt x="569055" y="122869"/>
                  <a:pt x="573316" y="122028"/>
                  <a:pt x="577367" y="120345"/>
                </a:cubicBezTo>
                <a:cubicBezTo>
                  <a:pt x="585445" y="117005"/>
                  <a:pt x="591769" y="110681"/>
                  <a:pt x="595135" y="102578"/>
                </a:cubicBezTo>
                <a:cubicBezTo>
                  <a:pt x="602056" y="85865"/>
                  <a:pt x="594081" y="66612"/>
                  <a:pt x="577355" y="59690"/>
                </a:cubicBezTo>
                <a:cubicBezTo>
                  <a:pt x="573310" y="58014"/>
                  <a:pt x="569055" y="57176"/>
                  <a:pt x="564799" y="57176"/>
                </a:cubicBezTo>
                <a:cubicBezTo>
                  <a:pt x="560543" y="57176"/>
                  <a:pt x="556285" y="58014"/>
                  <a:pt x="552234" y="59690"/>
                </a:cubicBezTo>
                <a:cubicBezTo>
                  <a:pt x="544131" y="63043"/>
                  <a:pt x="537820" y="69355"/>
                  <a:pt x="534467" y="77458"/>
                </a:cubicBezTo>
                <a:cubicBezTo>
                  <a:pt x="527545" y="94183"/>
                  <a:pt x="535508" y="113424"/>
                  <a:pt x="552234" y="120345"/>
                </a:cubicBezTo>
                <a:cubicBezTo>
                  <a:pt x="556279" y="122028"/>
                  <a:pt x="560537" y="122869"/>
                  <a:pt x="564796" y="122869"/>
                </a:cubicBezTo>
                <a:close/>
                <a:moveTo>
                  <a:pt x="260439" y="166700"/>
                </a:moveTo>
                <a:lnTo>
                  <a:pt x="183756" y="90018"/>
                </a:lnTo>
                <a:lnTo>
                  <a:pt x="260439" y="13335"/>
                </a:lnTo>
                <a:lnTo>
                  <a:pt x="283477" y="36373"/>
                </a:lnTo>
                <a:lnTo>
                  <a:pt x="246126" y="73724"/>
                </a:lnTo>
                <a:lnTo>
                  <a:pt x="409499" y="73724"/>
                </a:lnTo>
                <a:lnTo>
                  <a:pt x="372148" y="36373"/>
                </a:lnTo>
                <a:lnTo>
                  <a:pt x="395186" y="13335"/>
                </a:lnTo>
                <a:lnTo>
                  <a:pt x="471868" y="90018"/>
                </a:lnTo>
                <a:lnTo>
                  <a:pt x="395186" y="166700"/>
                </a:lnTo>
                <a:lnTo>
                  <a:pt x="372148" y="143663"/>
                </a:lnTo>
                <a:lnTo>
                  <a:pt x="409499" y="106312"/>
                </a:lnTo>
                <a:lnTo>
                  <a:pt x="246126" y="106312"/>
                </a:lnTo>
                <a:lnTo>
                  <a:pt x="283477" y="143663"/>
                </a:lnTo>
                <a:lnTo>
                  <a:pt x="260439" y="166700"/>
                </a:lnTo>
                <a:close/>
                <a:moveTo>
                  <a:pt x="70371" y="180035"/>
                </a:moveTo>
                <a:lnTo>
                  <a:pt x="40272" y="167564"/>
                </a:lnTo>
                <a:lnTo>
                  <a:pt x="50749" y="142253"/>
                </a:lnTo>
                <a:cubicBezTo>
                  <a:pt x="45784" y="138494"/>
                  <a:pt x="41453" y="134138"/>
                  <a:pt x="37808" y="129286"/>
                </a:cubicBezTo>
                <a:lnTo>
                  <a:pt x="12471" y="139776"/>
                </a:lnTo>
                <a:lnTo>
                  <a:pt x="0" y="109665"/>
                </a:lnTo>
                <a:lnTo>
                  <a:pt x="0" y="109665"/>
                </a:lnTo>
                <a:lnTo>
                  <a:pt x="0" y="109665"/>
                </a:lnTo>
                <a:lnTo>
                  <a:pt x="25337" y="99175"/>
                </a:lnTo>
                <a:cubicBezTo>
                  <a:pt x="24486" y="93168"/>
                  <a:pt x="24460" y="87021"/>
                  <a:pt x="25337" y="80861"/>
                </a:cubicBezTo>
                <a:lnTo>
                  <a:pt x="0" y="70358"/>
                </a:lnTo>
                <a:lnTo>
                  <a:pt x="0" y="70358"/>
                </a:lnTo>
                <a:lnTo>
                  <a:pt x="12471" y="40272"/>
                </a:lnTo>
                <a:lnTo>
                  <a:pt x="37770" y="50750"/>
                </a:lnTo>
                <a:cubicBezTo>
                  <a:pt x="41466" y="45809"/>
                  <a:pt x="45822" y="41453"/>
                  <a:pt x="50749" y="37770"/>
                </a:cubicBezTo>
                <a:lnTo>
                  <a:pt x="40272" y="12472"/>
                </a:lnTo>
                <a:lnTo>
                  <a:pt x="70371" y="0"/>
                </a:lnTo>
                <a:lnTo>
                  <a:pt x="80848" y="25298"/>
                </a:lnTo>
                <a:cubicBezTo>
                  <a:pt x="83896" y="24860"/>
                  <a:pt x="86960" y="24641"/>
                  <a:pt x="90024" y="24641"/>
                </a:cubicBezTo>
                <a:cubicBezTo>
                  <a:pt x="93088" y="24641"/>
                  <a:pt x="96152" y="24860"/>
                  <a:pt x="99200" y="25298"/>
                </a:cubicBezTo>
                <a:lnTo>
                  <a:pt x="109677" y="0"/>
                </a:lnTo>
                <a:lnTo>
                  <a:pt x="139776" y="12472"/>
                </a:lnTo>
                <a:lnTo>
                  <a:pt x="129299" y="37795"/>
                </a:lnTo>
                <a:cubicBezTo>
                  <a:pt x="134252" y="41529"/>
                  <a:pt x="138595" y="45898"/>
                  <a:pt x="142227" y="50762"/>
                </a:cubicBezTo>
                <a:lnTo>
                  <a:pt x="167564" y="40272"/>
                </a:lnTo>
                <a:lnTo>
                  <a:pt x="180035" y="70358"/>
                </a:lnTo>
                <a:lnTo>
                  <a:pt x="154699" y="80861"/>
                </a:lnTo>
                <a:cubicBezTo>
                  <a:pt x="155562" y="86868"/>
                  <a:pt x="155588" y="93028"/>
                  <a:pt x="154711" y="99187"/>
                </a:cubicBezTo>
                <a:lnTo>
                  <a:pt x="180035" y="109665"/>
                </a:lnTo>
                <a:lnTo>
                  <a:pt x="167577" y="139776"/>
                </a:lnTo>
                <a:lnTo>
                  <a:pt x="142265" y="129286"/>
                </a:lnTo>
                <a:cubicBezTo>
                  <a:pt x="138570" y="134214"/>
                  <a:pt x="134214" y="138570"/>
                  <a:pt x="129299" y="142266"/>
                </a:cubicBezTo>
                <a:lnTo>
                  <a:pt x="139776" y="167564"/>
                </a:lnTo>
                <a:lnTo>
                  <a:pt x="109677" y="180035"/>
                </a:lnTo>
                <a:lnTo>
                  <a:pt x="99200" y="154724"/>
                </a:lnTo>
                <a:cubicBezTo>
                  <a:pt x="96139" y="155169"/>
                  <a:pt x="93091" y="155474"/>
                  <a:pt x="90030" y="155474"/>
                </a:cubicBezTo>
                <a:cubicBezTo>
                  <a:pt x="86957" y="155474"/>
                  <a:pt x="83896" y="155169"/>
                  <a:pt x="80848" y="154724"/>
                </a:cubicBezTo>
                <a:lnTo>
                  <a:pt x="70371" y="180035"/>
                </a:lnTo>
                <a:close/>
                <a:moveTo>
                  <a:pt x="545135" y="180035"/>
                </a:moveTo>
                <a:lnTo>
                  <a:pt x="515036" y="167564"/>
                </a:lnTo>
                <a:lnTo>
                  <a:pt x="525526" y="142240"/>
                </a:lnTo>
                <a:cubicBezTo>
                  <a:pt x="520560" y="138494"/>
                  <a:pt x="516230" y="134138"/>
                  <a:pt x="512585" y="129286"/>
                </a:cubicBezTo>
                <a:lnTo>
                  <a:pt x="487261" y="139776"/>
                </a:lnTo>
                <a:lnTo>
                  <a:pt x="474777" y="109665"/>
                </a:lnTo>
                <a:lnTo>
                  <a:pt x="500113" y="99175"/>
                </a:lnTo>
                <a:cubicBezTo>
                  <a:pt x="499250" y="93168"/>
                  <a:pt x="499237" y="87008"/>
                  <a:pt x="500113" y="80861"/>
                </a:cubicBezTo>
                <a:lnTo>
                  <a:pt x="474777" y="70358"/>
                </a:lnTo>
                <a:lnTo>
                  <a:pt x="487261" y="40272"/>
                </a:lnTo>
                <a:lnTo>
                  <a:pt x="512547" y="50750"/>
                </a:lnTo>
                <a:cubicBezTo>
                  <a:pt x="516242" y="45809"/>
                  <a:pt x="520598" y="41466"/>
                  <a:pt x="525513" y="37770"/>
                </a:cubicBezTo>
                <a:lnTo>
                  <a:pt x="515036" y="12472"/>
                </a:lnTo>
                <a:lnTo>
                  <a:pt x="545135" y="0"/>
                </a:lnTo>
                <a:lnTo>
                  <a:pt x="555625" y="25311"/>
                </a:lnTo>
                <a:cubicBezTo>
                  <a:pt x="558673" y="24873"/>
                  <a:pt x="561734" y="24654"/>
                  <a:pt x="564794" y="24654"/>
                </a:cubicBezTo>
                <a:cubicBezTo>
                  <a:pt x="567855" y="24654"/>
                  <a:pt x="570916" y="24873"/>
                  <a:pt x="573964" y="25311"/>
                </a:cubicBezTo>
                <a:lnTo>
                  <a:pt x="584441" y="0"/>
                </a:lnTo>
                <a:lnTo>
                  <a:pt x="614553" y="12472"/>
                </a:lnTo>
                <a:lnTo>
                  <a:pt x="604063" y="37795"/>
                </a:lnTo>
                <a:cubicBezTo>
                  <a:pt x="609041" y="41529"/>
                  <a:pt x="613372" y="45898"/>
                  <a:pt x="617004" y="50762"/>
                </a:cubicBezTo>
                <a:lnTo>
                  <a:pt x="642353" y="40272"/>
                </a:lnTo>
                <a:lnTo>
                  <a:pt x="654825" y="70358"/>
                </a:lnTo>
                <a:lnTo>
                  <a:pt x="629475" y="80861"/>
                </a:lnTo>
                <a:cubicBezTo>
                  <a:pt x="630339" y="86868"/>
                  <a:pt x="630365" y="93028"/>
                  <a:pt x="629488" y="99187"/>
                </a:cubicBezTo>
                <a:lnTo>
                  <a:pt x="654825" y="109665"/>
                </a:lnTo>
                <a:lnTo>
                  <a:pt x="642353" y="139776"/>
                </a:lnTo>
                <a:lnTo>
                  <a:pt x="617042" y="129286"/>
                </a:lnTo>
                <a:cubicBezTo>
                  <a:pt x="613346" y="134214"/>
                  <a:pt x="608990" y="138570"/>
                  <a:pt x="604063" y="142266"/>
                </a:cubicBezTo>
                <a:lnTo>
                  <a:pt x="614553" y="167564"/>
                </a:lnTo>
                <a:lnTo>
                  <a:pt x="584441" y="180035"/>
                </a:lnTo>
                <a:lnTo>
                  <a:pt x="573964" y="154737"/>
                </a:lnTo>
                <a:cubicBezTo>
                  <a:pt x="570916" y="155169"/>
                  <a:pt x="567868" y="155474"/>
                  <a:pt x="564807" y="155474"/>
                </a:cubicBezTo>
                <a:cubicBezTo>
                  <a:pt x="561734" y="155474"/>
                  <a:pt x="558673" y="155169"/>
                  <a:pt x="555625" y="154724"/>
                </a:cubicBezTo>
                <a:lnTo>
                  <a:pt x="545135" y="180035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30" name="Freeform 29"/>
          <p:cNvSpPr/>
          <p:nvPr/>
        </p:nvSpPr>
        <p:spPr>
          <a:xfrm>
            <a:off x="4372451" y="716714"/>
            <a:ext cx="399097" cy="398704"/>
          </a:xfrm>
          <a:custGeom>
            <a:avLst/>
            <a:gdLst/>
            <a:ahLst/>
            <a:cxnLst/>
            <a:rect l="l" t="t" r="r" b="b"/>
            <a:pathLst>
              <a:path w="399097" h="398704">
                <a:moveTo>
                  <a:pt x="372771" y="0"/>
                </a:moveTo>
                <a:lnTo>
                  <a:pt x="255207" y="117552"/>
                </a:lnTo>
                <a:lnTo>
                  <a:pt x="255207" y="13170"/>
                </a:lnTo>
                <a:lnTo>
                  <a:pt x="217970" y="13170"/>
                </a:lnTo>
                <a:lnTo>
                  <a:pt x="217970" y="180734"/>
                </a:lnTo>
                <a:lnTo>
                  <a:pt x="385928" y="180734"/>
                </a:lnTo>
                <a:lnTo>
                  <a:pt x="385928" y="143498"/>
                </a:lnTo>
                <a:lnTo>
                  <a:pt x="281928" y="143498"/>
                </a:lnTo>
                <a:lnTo>
                  <a:pt x="399098" y="26340"/>
                </a:lnTo>
                <a:close/>
                <a:moveTo>
                  <a:pt x="26327" y="0"/>
                </a:moveTo>
                <a:lnTo>
                  <a:pt x="0" y="26340"/>
                </a:lnTo>
                <a:lnTo>
                  <a:pt x="117170" y="143498"/>
                </a:lnTo>
                <a:lnTo>
                  <a:pt x="13170" y="143498"/>
                </a:lnTo>
                <a:lnTo>
                  <a:pt x="13170" y="180734"/>
                </a:lnTo>
                <a:lnTo>
                  <a:pt x="181128" y="180734"/>
                </a:lnTo>
                <a:lnTo>
                  <a:pt x="181128" y="13170"/>
                </a:lnTo>
                <a:lnTo>
                  <a:pt x="143891" y="13170"/>
                </a:lnTo>
                <a:lnTo>
                  <a:pt x="143891" y="117552"/>
                </a:lnTo>
                <a:close/>
                <a:moveTo>
                  <a:pt x="217970" y="217970"/>
                </a:moveTo>
                <a:lnTo>
                  <a:pt x="217970" y="385534"/>
                </a:lnTo>
                <a:lnTo>
                  <a:pt x="255207" y="385534"/>
                </a:lnTo>
                <a:lnTo>
                  <a:pt x="255207" y="281140"/>
                </a:lnTo>
                <a:lnTo>
                  <a:pt x="372771" y="398704"/>
                </a:lnTo>
                <a:lnTo>
                  <a:pt x="399098" y="372377"/>
                </a:lnTo>
                <a:lnTo>
                  <a:pt x="281928" y="255207"/>
                </a:lnTo>
                <a:lnTo>
                  <a:pt x="385928" y="255207"/>
                </a:lnTo>
                <a:lnTo>
                  <a:pt x="385928" y="217970"/>
                </a:lnTo>
                <a:close/>
                <a:moveTo>
                  <a:pt x="13170" y="217970"/>
                </a:moveTo>
                <a:lnTo>
                  <a:pt x="13170" y="255207"/>
                </a:lnTo>
                <a:lnTo>
                  <a:pt x="117158" y="255207"/>
                </a:lnTo>
                <a:lnTo>
                  <a:pt x="0" y="372377"/>
                </a:lnTo>
                <a:lnTo>
                  <a:pt x="26327" y="398704"/>
                </a:lnTo>
                <a:lnTo>
                  <a:pt x="143891" y="281140"/>
                </a:lnTo>
                <a:lnTo>
                  <a:pt x="143891" y="385534"/>
                </a:lnTo>
                <a:lnTo>
                  <a:pt x="181128" y="385534"/>
                </a:lnTo>
                <a:lnTo>
                  <a:pt x="181128" y="217970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31" name="Freeform 30"/>
          <p:cNvSpPr/>
          <p:nvPr/>
        </p:nvSpPr>
        <p:spPr>
          <a:xfrm>
            <a:off x="7318417" y="648117"/>
            <a:ext cx="499961" cy="467292"/>
          </a:xfrm>
          <a:custGeom>
            <a:avLst/>
            <a:gdLst/>
            <a:ahLst/>
            <a:cxnLst/>
            <a:rect l="l" t="t" r="r" b="b"/>
            <a:pathLst>
              <a:path w="499961" h="467292">
                <a:moveTo>
                  <a:pt x="258229" y="267179"/>
                </a:moveTo>
                <a:cubicBezTo>
                  <a:pt x="239725" y="267179"/>
                  <a:pt x="224713" y="252167"/>
                  <a:pt x="224713" y="233663"/>
                </a:cubicBezTo>
                <a:cubicBezTo>
                  <a:pt x="224713" y="215147"/>
                  <a:pt x="239725" y="200148"/>
                  <a:pt x="258229" y="200148"/>
                </a:cubicBezTo>
                <a:cubicBezTo>
                  <a:pt x="276746" y="200148"/>
                  <a:pt x="291744" y="215147"/>
                  <a:pt x="291744" y="233663"/>
                </a:cubicBezTo>
                <a:cubicBezTo>
                  <a:pt x="291744" y="252167"/>
                  <a:pt x="276746" y="267179"/>
                  <a:pt x="258229" y="267179"/>
                </a:cubicBezTo>
                <a:close/>
                <a:moveTo>
                  <a:pt x="257759" y="467292"/>
                </a:moveTo>
                <a:cubicBezTo>
                  <a:pt x="198221" y="467292"/>
                  <a:pt x="140842" y="444471"/>
                  <a:pt x="97371" y="403043"/>
                </a:cubicBezTo>
                <a:lnTo>
                  <a:pt x="97371" y="441549"/>
                </a:lnTo>
                <a:lnTo>
                  <a:pt x="63856" y="441549"/>
                </a:lnTo>
                <a:lnTo>
                  <a:pt x="63856" y="346211"/>
                </a:lnTo>
                <a:lnTo>
                  <a:pt x="159182" y="346211"/>
                </a:lnTo>
                <a:lnTo>
                  <a:pt x="159182" y="379738"/>
                </a:lnTo>
                <a:lnTo>
                  <a:pt x="118541" y="379738"/>
                </a:lnTo>
                <a:cubicBezTo>
                  <a:pt x="156256" y="415890"/>
                  <a:pt x="206142" y="435850"/>
                  <a:pt x="257905" y="435850"/>
                </a:cubicBezTo>
                <a:cubicBezTo>
                  <a:pt x="274679" y="435850"/>
                  <a:pt x="291651" y="433754"/>
                  <a:pt x="308470" y="429434"/>
                </a:cubicBezTo>
                <a:cubicBezTo>
                  <a:pt x="360769" y="416023"/>
                  <a:pt x="404723" y="383041"/>
                  <a:pt x="432206" y="336571"/>
                </a:cubicBezTo>
                <a:cubicBezTo>
                  <a:pt x="459689" y="290102"/>
                  <a:pt x="467436" y="235708"/>
                  <a:pt x="454012" y="183409"/>
                </a:cubicBezTo>
                <a:lnTo>
                  <a:pt x="484454" y="175611"/>
                </a:lnTo>
                <a:cubicBezTo>
                  <a:pt x="499961" y="236026"/>
                  <a:pt x="490995" y="298878"/>
                  <a:pt x="459232" y="352561"/>
                </a:cubicBezTo>
                <a:cubicBezTo>
                  <a:pt x="427469" y="406256"/>
                  <a:pt x="376707" y="444369"/>
                  <a:pt x="316281" y="459876"/>
                </a:cubicBezTo>
                <a:cubicBezTo>
                  <a:pt x="296824" y="464867"/>
                  <a:pt x="277178" y="467292"/>
                  <a:pt x="257759" y="467292"/>
                </a:cubicBezTo>
                <a:close/>
                <a:moveTo>
                  <a:pt x="258229" y="294407"/>
                </a:moveTo>
                <a:cubicBezTo>
                  <a:pt x="291732" y="294407"/>
                  <a:pt x="318973" y="267153"/>
                  <a:pt x="318973" y="233663"/>
                </a:cubicBezTo>
                <a:cubicBezTo>
                  <a:pt x="318973" y="200161"/>
                  <a:pt x="291732" y="172919"/>
                  <a:pt x="258229" y="172919"/>
                </a:cubicBezTo>
                <a:cubicBezTo>
                  <a:pt x="224739" y="172919"/>
                  <a:pt x="197485" y="200161"/>
                  <a:pt x="197485" y="233663"/>
                </a:cubicBezTo>
                <a:cubicBezTo>
                  <a:pt x="197485" y="267153"/>
                  <a:pt x="224739" y="294407"/>
                  <a:pt x="258229" y="294407"/>
                </a:cubicBezTo>
                <a:close/>
                <a:moveTo>
                  <a:pt x="241477" y="359330"/>
                </a:moveTo>
                <a:lnTo>
                  <a:pt x="241477" y="326335"/>
                </a:lnTo>
                <a:cubicBezTo>
                  <a:pt x="227927" y="323897"/>
                  <a:pt x="215392" y="318626"/>
                  <a:pt x="204521" y="311057"/>
                </a:cubicBezTo>
                <a:lnTo>
                  <a:pt x="177914" y="337664"/>
                </a:lnTo>
                <a:lnTo>
                  <a:pt x="154228" y="313978"/>
                </a:lnTo>
                <a:lnTo>
                  <a:pt x="180822" y="287359"/>
                </a:lnTo>
                <a:cubicBezTo>
                  <a:pt x="173278" y="276500"/>
                  <a:pt x="167983" y="263953"/>
                  <a:pt x="165544" y="250415"/>
                </a:cubicBezTo>
                <a:lnTo>
                  <a:pt x="128371" y="250415"/>
                </a:lnTo>
                <a:lnTo>
                  <a:pt x="128371" y="216899"/>
                </a:lnTo>
                <a:lnTo>
                  <a:pt x="165544" y="216899"/>
                </a:lnTo>
                <a:cubicBezTo>
                  <a:pt x="167983" y="203361"/>
                  <a:pt x="173278" y="190826"/>
                  <a:pt x="180822" y="179942"/>
                </a:cubicBezTo>
                <a:lnTo>
                  <a:pt x="154228" y="153348"/>
                </a:lnTo>
                <a:lnTo>
                  <a:pt x="177914" y="129650"/>
                </a:lnTo>
                <a:lnTo>
                  <a:pt x="204521" y="156257"/>
                </a:lnTo>
                <a:cubicBezTo>
                  <a:pt x="215392" y="148700"/>
                  <a:pt x="227927" y="143404"/>
                  <a:pt x="241477" y="140979"/>
                </a:cubicBezTo>
                <a:lnTo>
                  <a:pt x="241477" y="107984"/>
                </a:lnTo>
                <a:lnTo>
                  <a:pt x="274993" y="107984"/>
                </a:lnTo>
                <a:lnTo>
                  <a:pt x="274993" y="140979"/>
                </a:lnTo>
                <a:cubicBezTo>
                  <a:pt x="288531" y="143404"/>
                  <a:pt x="301066" y="148700"/>
                  <a:pt x="311937" y="156257"/>
                </a:cubicBezTo>
                <a:lnTo>
                  <a:pt x="338544" y="129650"/>
                </a:lnTo>
                <a:lnTo>
                  <a:pt x="362242" y="153348"/>
                </a:lnTo>
                <a:lnTo>
                  <a:pt x="335635" y="179942"/>
                </a:lnTo>
                <a:cubicBezTo>
                  <a:pt x="343192" y="190826"/>
                  <a:pt x="348488" y="203361"/>
                  <a:pt x="350926" y="216899"/>
                </a:cubicBezTo>
                <a:lnTo>
                  <a:pt x="379717" y="216899"/>
                </a:lnTo>
                <a:lnTo>
                  <a:pt x="379717" y="250415"/>
                </a:lnTo>
                <a:lnTo>
                  <a:pt x="350926" y="250415"/>
                </a:lnTo>
                <a:cubicBezTo>
                  <a:pt x="348488" y="263953"/>
                  <a:pt x="343192" y="276500"/>
                  <a:pt x="335635" y="287359"/>
                </a:cubicBezTo>
                <a:lnTo>
                  <a:pt x="362242" y="313978"/>
                </a:lnTo>
                <a:lnTo>
                  <a:pt x="338544" y="337664"/>
                </a:lnTo>
                <a:lnTo>
                  <a:pt x="311937" y="311057"/>
                </a:lnTo>
                <a:cubicBezTo>
                  <a:pt x="301066" y="318626"/>
                  <a:pt x="288531" y="323897"/>
                  <a:pt x="274993" y="326335"/>
                </a:cubicBezTo>
                <a:lnTo>
                  <a:pt x="274993" y="359330"/>
                </a:lnTo>
                <a:close/>
                <a:moveTo>
                  <a:pt x="32017" y="291715"/>
                </a:moveTo>
                <a:cubicBezTo>
                  <a:pt x="0" y="166975"/>
                  <a:pt x="75438" y="39455"/>
                  <a:pt x="200177" y="7438"/>
                </a:cubicBezTo>
                <a:cubicBezTo>
                  <a:pt x="219684" y="2430"/>
                  <a:pt x="239344" y="0"/>
                  <a:pt x="258759" y="0"/>
                </a:cubicBezTo>
                <a:cubicBezTo>
                  <a:pt x="318371" y="0"/>
                  <a:pt x="375671" y="22907"/>
                  <a:pt x="419125" y="64436"/>
                </a:cubicBezTo>
                <a:lnTo>
                  <a:pt x="419176" y="25764"/>
                </a:lnTo>
                <a:lnTo>
                  <a:pt x="452692" y="25802"/>
                </a:lnTo>
                <a:lnTo>
                  <a:pt x="452589" y="121116"/>
                </a:lnTo>
                <a:lnTo>
                  <a:pt x="357263" y="121014"/>
                </a:lnTo>
                <a:lnTo>
                  <a:pt x="357289" y="87512"/>
                </a:lnTo>
                <a:lnTo>
                  <a:pt x="397878" y="87550"/>
                </a:lnTo>
                <a:lnTo>
                  <a:pt x="397878" y="87550"/>
                </a:lnTo>
                <a:cubicBezTo>
                  <a:pt x="360214" y="51381"/>
                  <a:pt x="310466" y="31444"/>
                  <a:pt x="258688" y="31444"/>
                </a:cubicBezTo>
                <a:cubicBezTo>
                  <a:pt x="241887" y="31444"/>
                  <a:pt x="224873" y="33543"/>
                  <a:pt x="207988" y="37867"/>
                </a:cubicBezTo>
                <a:cubicBezTo>
                  <a:pt x="100025" y="65579"/>
                  <a:pt x="34747" y="175954"/>
                  <a:pt x="62446" y="283904"/>
                </a:cubicBezTo>
                <a:lnTo>
                  <a:pt x="32017" y="291715"/>
                </a:lnTo>
                <a:close/>
              </a:path>
            </a:pathLst>
          </a:custGeom>
          <a:solidFill>
            <a:srgbClr val="002856"/>
          </a:solid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6833742"/>
            <a:ext cx="1028700" cy="431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700"/>
              </a:lnSpc>
            </a:pPr>
            <a:r>
              <a:rPr lang="en-US" sz="1000">
                <a:solidFill>
                  <a:srgbClr val="6F7878"/>
                </a:solidFill>
                <a:latin typeface="Arial" panose="020B0604020202020204" pitchFamily="34" charset="0"/>
              </a:rPr>
              <a:t>Source: Gartner</a:t>
            </a:r>
            <a:br>
              <a:rPr lang="en-US" sz="1000">
                <a:solidFill>
                  <a:srgbClr val="6F7878"/>
                </a:solidFill>
                <a:latin typeface="Arial" panose="020B0604020202020204" pitchFamily="34" charset="0"/>
              </a:rPr>
            </a:br>
            <a:r>
              <a:rPr lang="en-US" sz="1000">
                <a:solidFill>
                  <a:srgbClr val="6F7878"/>
                </a:solidFill>
                <a:latin typeface="Arial" panose="020B0604020202020204" pitchFamily="34" charset="0"/>
              </a:rPr>
              <a:t>796448_C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197635"/>
            <a:ext cx="4521200" cy="2794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Distributed Everywhere Ecosystem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76435" y="1454391"/>
            <a:ext cx="6622001" cy="4003599"/>
            <a:chOff x="676435" y="1454391"/>
            <a:chExt cx="6622001" cy="4003599"/>
          </a:xfrm>
        </p:grpSpPr>
        <p:sp>
          <p:nvSpPr>
            <p:cNvPr id="76" name="Freeform 4"/>
            <p:cNvSpPr/>
            <p:nvPr/>
          </p:nvSpPr>
          <p:spPr>
            <a:xfrm>
              <a:off x="676435" y="3256168"/>
              <a:ext cx="577025" cy="400050"/>
            </a:xfrm>
            <a:custGeom>
              <a:avLst/>
              <a:gdLst/>
              <a:ahLst/>
              <a:cxnLst/>
              <a:rect l="l" t="t" r="r" b="b"/>
              <a:pathLst>
                <a:path w="577025" h="400050">
                  <a:moveTo>
                    <a:pt x="577025" y="200025"/>
                  </a:moveTo>
                  <a:lnTo>
                    <a:pt x="377000" y="0"/>
                  </a:lnTo>
                  <a:lnTo>
                    <a:pt x="377000" y="85725"/>
                  </a:lnTo>
                  <a:lnTo>
                    <a:pt x="0" y="85725"/>
                  </a:lnTo>
                  <a:lnTo>
                    <a:pt x="0" y="314325"/>
                  </a:lnTo>
                  <a:lnTo>
                    <a:pt x="377000" y="314325"/>
                  </a:lnTo>
                  <a:lnTo>
                    <a:pt x="377000" y="400050"/>
                  </a:lnTo>
                  <a:close/>
                </a:path>
              </a:pathLst>
            </a:custGeom>
            <a:solidFill>
              <a:srgbClr val="002856"/>
            </a:solidFill>
          </p:spPr>
        </p:sp>
        <p:sp>
          <p:nvSpPr>
            <p:cNvPr id="77" name="Freeform 5"/>
            <p:cNvSpPr/>
            <p:nvPr/>
          </p:nvSpPr>
          <p:spPr>
            <a:xfrm>
              <a:off x="1621765" y="1454391"/>
              <a:ext cx="5676671" cy="4003599"/>
            </a:xfrm>
            <a:custGeom>
              <a:avLst/>
              <a:gdLst/>
              <a:ahLst/>
              <a:cxnLst/>
              <a:rect l="l" t="t" r="r" b="b"/>
              <a:pathLst>
                <a:path w="5676671" h="4003599">
                  <a:moveTo>
                    <a:pt x="0" y="4003599"/>
                  </a:moveTo>
                  <a:lnTo>
                    <a:pt x="5676671" y="4003599"/>
                  </a:lnTo>
                  <a:lnTo>
                    <a:pt x="56766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D3D3"/>
            </a:solidFill>
          </p:spPr>
        </p:sp>
        <p:sp>
          <p:nvSpPr>
            <p:cNvPr id="78" name="Freeform 6"/>
            <p:cNvSpPr/>
            <p:nvPr/>
          </p:nvSpPr>
          <p:spPr>
            <a:xfrm>
              <a:off x="3601657" y="3026245"/>
              <a:ext cx="3606686" cy="1330300"/>
            </a:xfrm>
            <a:custGeom>
              <a:avLst/>
              <a:gdLst/>
              <a:ahLst/>
              <a:cxnLst/>
              <a:rect l="l" t="t" r="r" b="b"/>
              <a:pathLst>
                <a:path w="3606686" h="1330300">
                  <a:moveTo>
                    <a:pt x="0" y="1330300"/>
                  </a:moveTo>
                  <a:lnTo>
                    <a:pt x="3606685" y="1330300"/>
                  </a:lnTo>
                  <a:lnTo>
                    <a:pt x="36066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F"/>
            </a:solidFill>
          </p:spPr>
        </p:sp>
        <p:sp>
          <p:nvSpPr>
            <p:cNvPr id="79" name="Freeform 7"/>
            <p:cNvSpPr/>
            <p:nvPr/>
          </p:nvSpPr>
          <p:spPr>
            <a:xfrm>
              <a:off x="3601657" y="3026245"/>
              <a:ext cx="3606686" cy="1330300"/>
            </a:xfrm>
            <a:custGeom>
              <a:avLst/>
              <a:gdLst/>
              <a:ahLst/>
              <a:cxnLst/>
              <a:rect l="l" t="t" r="r" b="b"/>
              <a:pathLst>
                <a:path w="3606686" h="1330300">
                  <a:moveTo>
                    <a:pt x="0" y="1330300"/>
                  </a:moveTo>
                  <a:lnTo>
                    <a:pt x="3606685" y="1330300"/>
                  </a:lnTo>
                  <a:lnTo>
                    <a:pt x="360668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rgbClr val="6F7878"/>
              </a:solidFill>
            </a:ln>
          </p:spPr>
        </p:sp>
        <p:sp>
          <p:nvSpPr>
            <p:cNvPr id="80" name="Freeform 8"/>
            <p:cNvSpPr/>
            <p:nvPr/>
          </p:nvSpPr>
          <p:spPr>
            <a:xfrm>
              <a:off x="1717015" y="3026245"/>
              <a:ext cx="1778114" cy="1330300"/>
            </a:xfrm>
            <a:custGeom>
              <a:avLst/>
              <a:gdLst/>
              <a:ahLst/>
              <a:cxnLst/>
              <a:rect l="l" t="t" r="r" b="b"/>
              <a:pathLst>
                <a:path w="1778114" h="1330300">
                  <a:moveTo>
                    <a:pt x="0" y="1330300"/>
                  </a:moveTo>
                  <a:lnTo>
                    <a:pt x="1778114" y="1330300"/>
                  </a:lnTo>
                  <a:lnTo>
                    <a:pt x="17781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EFF"/>
            </a:solidFill>
          </p:spPr>
        </p:sp>
        <p:sp>
          <p:nvSpPr>
            <p:cNvPr id="81" name="Freeform 9"/>
            <p:cNvSpPr/>
            <p:nvPr/>
          </p:nvSpPr>
          <p:spPr>
            <a:xfrm>
              <a:off x="1717015" y="3026245"/>
              <a:ext cx="1778114" cy="1330300"/>
            </a:xfrm>
            <a:custGeom>
              <a:avLst/>
              <a:gdLst/>
              <a:ahLst/>
              <a:cxnLst/>
              <a:rect l="l" t="t" r="r" b="b"/>
              <a:pathLst>
                <a:path w="1778114" h="1330300">
                  <a:moveTo>
                    <a:pt x="0" y="1330300"/>
                  </a:moveTo>
                  <a:lnTo>
                    <a:pt x="1778114" y="1330300"/>
                  </a:lnTo>
                  <a:lnTo>
                    <a:pt x="177811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rgbClr val="6F7878"/>
              </a:solidFill>
            </a:ln>
          </p:spPr>
        </p:sp>
      </p:grpSp>
      <p:sp>
        <p:nvSpPr>
          <p:cNvPr id="5" name="TextBox 4"/>
          <p:cNvSpPr txBox="1"/>
          <p:nvPr/>
        </p:nvSpPr>
        <p:spPr>
          <a:xfrm>
            <a:off x="3533110" y="723839"/>
            <a:ext cx="20574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Cloud Service Providers</a:t>
            </a:r>
          </a:p>
        </p:txBody>
      </p:sp>
      <p:sp>
        <p:nvSpPr>
          <p:cNvPr id="6" name="TextBox 5"/>
          <p:cNvSpPr txBox="1"/>
          <p:nvPr/>
        </p:nvSpPr>
        <p:spPr>
          <a:xfrm rot="-5400000">
            <a:off x="-113759" y="3150638"/>
            <a:ext cx="31115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Platform Based Colocation Facilities</a:t>
            </a:r>
          </a:p>
        </p:txBody>
      </p:sp>
      <p:sp>
        <p:nvSpPr>
          <p:cNvPr id="7" name="TextBox 6"/>
          <p:cNvSpPr txBox="1"/>
          <p:nvPr/>
        </p:nvSpPr>
        <p:spPr>
          <a:xfrm rot="5400000">
            <a:off x="6408350" y="3697163"/>
            <a:ext cx="40767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Moving Compute and Data Closer to Customers</a:t>
            </a:r>
          </a:p>
        </p:txBody>
      </p:sp>
      <p:sp>
        <p:nvSpPr>
          <p:cNvPr id="8" name="Freeform 7"/>
          <p:cNvSpPr/>
          <p:nvPr/>
        </p:nvSpPr>
        <p:spPr>
          <a:xfrm>
            <a:off x="656556" y="1344047"/>
            <a:ext cx="965200" cy="956602"/>
          </a:xfrm>
          <a:custGeom>
            <a:avLst/>
            <a:gdLst/>
            <a:ahLst/>
            <a:cxnLst/>
            <a:rect l="l" t="t" r="r" b="b"/>
            <a:pathLst>
              <a:path w="965200" h="956602">
                <a:moveTo>
                  <a:pt x="703338" y="410007"/>
                </a:moveTo>
                <a:lnTo>
                  <a:pt x="703338" y="523723"/>
                </a:lnTo>
                <a:lnTo>
                  <a:pt x="965200" y="261862"/>
                </a:lnTo>
                <a:lnTo>
                  <a:pt x="703338" y="0"/>
                </a:lnTo>
                <a:lnTo>
                  <a:pt x="703338" y="114478"/>
                </a:lnTo>
                <a:cubicBezTo>
                  <a:pt x="242366" y="115393"/>
                  <a:pt x="0" y="373114"/>
                  <a:pt x="0" y="956602"/>
                </a:cubicBezTo>
                <a:lnTo>
                  <a:pt x="296583" y="956602"/>
                </a:lnTo>
                <a:cubicBezTo>
                  <a:pt x="296583" y="591630"/>
                  <a:pt x="339509" y="410630"/>
                  <a:pt x="703338" y="410007"/>
                </a:cubicBezTo>
              </a:path>
            </a:pathLst>
          </a:custGeom>
          <a:solidFill>
            <a:srgbClr val="002856"/>
          </a:solidFill>
        </p:spPr>
      </p:sp>
      <p:sp>
        <p:nvSpPr>
          <p:cNvPr id="9" name="Freeform 8"/>
          <p:cNvSpPr/>
          <p:nvPr/>
        </p:nvSpPr>
        <p:spPr>
          <a:xfrm>
            <a:off x="656565" y="2282482"/>
            <a:ext cx="292100" cy="2333358"/>
          </a:xfrm>
          <a:custGeom>
            <a:avLst/>
            <a:gdLst/>
            <a:ahLst/>
            <a:cxnLst/>
            <a:rect l="l" t="t" r="r" b="b"/>
            <a:pathLst>
              <a:path w="292100" h="2333358">
                <a:moveTo>
                  <a:pt x="0" y="2333358"/>
                </a:moveTo>
                <a:lnTo>
                  <a:pt x="292100" y="2333358"/>
                </a:lnTo>
                <a:lnTo>
                  <a:pt x="2921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10" name="TextBox 9"/>
          <p:cNvSpPr txBox="1"/>
          <p:nvPr/>
        </p:nvSpPr>
        <p:spPr>
          <a:xfrm rot="-5400000">
            <a:off x="-424796" y="3288697"/>
            <a:ext cx="24638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FFFEFF"/>
                </a:solidFill>
                <a:latin typeface="Arial" panose="020B0604020202020204" pitchFamily="34" charset="0"/>
              </a:rPr>
              <a:t>Data Center Workload Migration</a:t>
            </a:r>
          </a:p>
        </p:txBody>
      </p:sp>
      <p:sp>
        <p:nvSpPr>
          <p:cNvPr id="11" name="Freeform 10"/>
          <p:cNvSpPr/>
          <p:nvPr/>
        </p:nvSpPr>
        <p:spPr>
          <a:xfrm>
            <a:off x="656556" y="4611737"/>
            <a:ext cx="965200" cy="956614"/>
          </a:xfrm>
          <a:custGeom>
            <a:avLst/>
            <a:gdLst/>
            <a:ahLst/>
            <a:cxnLst/>
            <a:rect l="l" t="t" r="r" b="b"/>
            <a:pathLst>
              <a:path w="965200" h="956614">
                <a:moveTo>
                  <a:pt x="703338" y="546595"/>
                </a:moveTo>
                <a:lnTo>
                  <a:pt x="703338" y="432880"/>
                </a:lnTo>
                <a:lnTo>
                  <a:pt x="965200" y="694741"/>
                </a:lnTo>
                <a:lnTo>
                  <a:pt x="703338" y="956615"/>
                </a:lnTo>
                <a:lnTo>
                  <a:pt x="703338" y="842124"/>
                </a:lnTo>
                <a:cubicBezTo>
                  <a:pt x="242366" y="841210"/>
                  <a:pt x="0" y="583489"/>
                  <a:pt x="0" y="0"/>
                </a:cubicBezTo>
                <a:lnTo>
                  <a:pt x="296583" y="0"/>
                </a:lnTo>
                <a:cubicBezTo>
                  <a:pt x="296583" y="364972"/>
                  <a:pt x="339509" y="545973"/>
                  <a:pt x="703338" y="546595"/>
                </a:cubicBezTo>
              </a:path>
            </a:pathLst>
          </a:custGeom>
          <a:solidFill>
            <a:srgbClr val="002856"/>
          </a:solidFill>
        </p:spPr>
      </p:sp>
      <p:sp>
        <p:nvSpPr>
          <p:cNvPr id="12" name="Freeform 11"/>
          <p:cNvSpPr/>
          <p:nvPr/>
        </p:nvSpPr>
        <p:spPr>
          <a:xfrm>
            <a:off x="7971765" y="2300656"/>
            <a:ext cx="291871" cy="2312962"/>
          </a:xfrm>
          <a:custGeom>
            <a:avLst/>
            <a:gdLst/>
            <a:ahLst/>
            <a:cxnLst/>
            <a:rect l="l" t="t" r="r" b="b"/>
            <a:pathLst>
              <a:path w="291871" h="2312962">
                <a:moveTo>
                  <a:pt x="291871" y="0"/>
                </a:moveTo>
                <a:lnTo>
                  <a:pt x="0" y="0"/>
                </a:lnTo>
                <a:lnTo>
                  <a:pt x="0" y="2312962"/>
                </a:lnTo>
                <a:lnTo>
                  <a:pt x="291871" y="2312962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13" name="TextBox 12"/>
          <p:cNvSpPr txBox="1"/>
          <p:nvPr/>
        </p:nvSpPr>
        <p:spPr>
          <a:xfrm rot="5400000">
            <a:off x="7541699" y="3393820"/>
            <a:ext cx="11430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FFFEFF"/>
                </a:solidFill>
                <a:latin typeface="Arial" panose="020B0604020202020204" pitchFamily="34" charset="0"/>
              </a:rPr>
              <a:t>Edge Worklads</a:t>
            </a:r>
          </a:p>
        </p:txBody>
      </p:sp>
      <p:sp>
        <p:nvSpPr>
          <p:cNvPr id="14" name="Freeform 13"/>
          <p:cNvSpPr/>
          <p:nvPr/>
        </p:nvSpPr>
        <p:spPr>
          <a:xfrm>
            <a:off x="7298434" y="1344047"/>
            <a:ext cx="965200" cy="956602"/>
          </a:xfrm>
          <a:custGeom>
            <a:avLst/>
            <a:gdLst/>
            <a:ahLst/>
            <a:cxnLst/>
            <a:rect l="l" t="t" r="r" b="b"/>
            <a:pathLst>
              <a:path w="965200" h="956602">
                <a:moveTo>
                  <a:pt x="261861" y="410007"/>
                </a:moveTo>
                <a:lnTo>
                  <a:pt x="261861" y="523723"/>
                </a:lnTo>
                <a:lnTo>
                  <a:pt x="0" y="261862"/>
                </a:lnTo>
                <a:lnTo>
                  <a:pt x="261861" y="0"/>
                </a:lnTo>
                <a:lnTo>
                  <a:pt x="261861" y="114478"/>
                </a:lnTo>
                <a:cubicBezTo>
                  <a:pt x="722833" y="115393"/>
                  <a:pt x="965200" y="373114"/>
                  <a:pt x="965200" y="956602"/>
                </a:cubicBezTo>
                <a:lnTo>
                  <a:pt x="668617" y="956602"/>
                </a:lnTo>
                <a:cubicBezTo>
                  <a:pt x="668617" y="591630"/>
                  <a:pt x="625691" y="410630"/>
                  <a:pt x="261861" y="410007"/>
                </a:cubicBezTo>
              </a:path>
            </a:pathLst>
          </a:custGeom>
          <a:solidFill>
            <a:srgbClr val="002856"/>
          </a:solidFill>
        </p:spPr>
      </p:sp>
      <p:sp>
        <p:nvSpPr>
          <p:cNvPr id="15" name="Freeform 14"/>
          <p:cNvSpPr/>
          <p:nvPr/>
        </p:nvSpPr>
        <p:spPr>
          <a:xfrm>
            <a:off x="7298434" y="4611737"/>
            <a:ext cx="965200" cy="956614"/>
          </a:xfrm>
          <a:custGeom>
            <a:avLst/>
            <a:gdLst/>
            <a:ahLst/>
            <a:cxnLst/>
            <a:rect l="l" t="t" r="r" b="b"/>
            <a:pathLst>
              <a:path w="965200" h="956614">
                <a:moveTo>
                  <a:pt x="261861" y="546595"/>
                </a:moveTo>
                <a:lnTo>
                  <a:pt x="261861" y="432880"/>
                </a:lnTo>
                <a:lnTo>
                  <a:pt x="0" y="694741"/>
                </a:lnTo>
                <a:lnTo>
                  <a:pt x="261861" y="956615"/>
                </a:lnTo>
                <a:lnTo>
                  <a:pt x="261861" y="842124"/>
                </a:lnTo>
                <a:cubicBezTo>
                  <a:pt x="722833" y="841210"/>
                  <a:pt x="965200" y="583489"/>
                  <a:pt x="965200" y="0"/>
                </a:cubicBezTo>
                <a:lnTo>
                  <a:pt x="668617" y="0"/>
                </a:lnTo>
                <a:cubicBezTo>
                  <a:pt x="668617" y="364972"/>
                  <a:pt x="625691" y="545973"/>
                  <a:pt x="261861" y="546595"/>
                </a:cubicBezTo>
              </a:path>
            </a:pathLst>
          </a:custGeom>
          <a:solidFill>
            <a:srgbClr val="002856"/>
          </a:solidFill>
        </p:spPr>
      </p:sp>
      <p:sp>
        <p:nvSpPr>
          <p:cNvPr id="16" name="TextBox 15"/>
          <p:cNvSpPr txBox="1"/>
          <p:nvPr/>
        </p:nvSpPr>
        <p:spPr>
          <a:xfrm>
            <a:off x="1628016" y="1022598"/>
            <a:ext cx="1422400" cy="3556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40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Cloud Providers A Region A,B,C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01308" y="1022598"/>
            <a:ext cx="1422400" cy="3556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40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Cloud Providers B Region A,B,C</a:t>
            </a:r>
          </a:p>
        </p:txBody>
      </p:sp>
      <p:sp>
        <p:nvSpPr>
          <p:cNvPr id="18" name="Freeform 17"/>
          <p:cNvSpPr/>
          <p:nvPr/>
        </p:nvSpPr>
        <p:spPr>
          <a:xfrm>
            <a:off x="1621765" y="5496090"/>
            <a:ext cx="5676671" cy="326492"/>
          </a:xfrm>
          <a:custGeom>
            <a:avLst/>
            <a:gdLst/>
            <a:ahLst/>
            <a:cxnLst/>
            <a:rect l="l" t="t" r="r" b="b"/>
            <a:pathLst>
              <a:path w="5676671" h="326492">
                <a:moveTo>
                  <a:pt x="0" y="326492"/>
                </a:moveTo>
                <a:lnTo>
                  <a:pt x="5676671" y="326492"/>
                </a:lnTo>
                <a:lnTo>
                  <a:pt x="567667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19" name="TextBox 18"/>
          <p:cNvSpPr txBox="1"/>
          <p:nvPr/>
        </p:nvSpPr>
        <p:spPr>
          <a:xfrm>
            <a:off x="2955021" y="5568580"/>
            <a:ext cx="31623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FFFEFF"/>
                </a:solidFill>
                <a:latin typeface="Arial" panose="020B0604020202020204" pitchFamily="34" charset="0"/>
              </a:rPr>
              <a:t>Resilient Network Connection to the Core</a:t>
            </a:r>
          </a:p>
        </p:txBody>
      </p:sp>
      <p:sp>
        <p:nvSpPr>
          <p:cNvPr id="20" name="Freeform 19"/>
          <p:cNvSpPr/>
          <p:nvPr/>
        </p:nvSpPr>
        <p:spPr>
          <a:xfrm>
            <a:off x="2015891" y="1608518"/>
            <a:ext cx="472415" cy="330084"/>
          </a:xfrm>
          <a:custGeom>
            <a:avLst/>
            <a:gdLst/>
            <a:ahLst/>
            <a:cxnLst/>
            <a:rect l="l" t="t" r="r" b="b"/>
            <a:pathLst>
              <a:path w="472415" h="330084">
                <a:moveTo>
                  <a:pt x="192313" y="297490"/>
                </a:moveTo>
                <a:cubicBezTo>
                  <a:pt x="195959" y="297490"/>
                  <a:pt x="199619" y="296957"/>
                  <a:pt x="203188" y="295884"/>
                </a:cubicBezTo>
                <a:lnTo>
                  <a:pt x="310668" y="263638"/>
                </a:lnTo>
                <a:cubicBezTo>
                  <a:pt x="325565" y="259181"/>
                  <a:pt x="338417" y="249605"/>
                  <a:pt x="347167" y="236892"/>
                </a:cubicBezTo>
                <a:lnTo>
                  <a:pt x="276352" y="130695"/>
                </a:lnTo>
                <a:lnTo>
                  <a:pt x="251130" y="130695"/>
                </a:lnTo>
                <a:lnTo>
                  <a:pt x="231128" y="150824"/>
                </a:lnTo>
                <a:cubicBezTo>
                  <a:pt x="217285" y="164744"/>
                  <a:pt x="198857" y="172402"/>
                  <a:pt x="179235" y="172402"/>
                </a:cubicBezTo>
                <a:lnTo>
                  <a:pt x="179197" y="172402"/>
                </a:lnTo>
                <a:cubicBezTo>
                  <a:pt x="159550" y="172389"/>
                  <a:pt x="141123" y="164705"/>
                  <a:pt x="127292" y="150773"/>
                </a:cubicBezTo>
                <a:lnTo>
                  <a:pt x="107328" y="130656"/>
                </a:lnTo>
                <a:lnTo>
                  <a:pt x="172822" y="65150"/>
                </a:lnTo>
                <a:lnTo>
                  <a:pt x="73305" y="65150"/>
                </a:lnTo>
                <a:lnTo>
                  <a:pt x="73305" y="195477"/>
                </a:lnTo>
                <a:lnTo>
                  <a:pt x="106680" y="195477"/>
                </a:lnTo>
                <a:lnTo>
                  <a:pt x="160452" y="279971"/>
                </a:lnTo>
                <a:cubicBezTo>
                  <a:pt x="164135" y="285762"/>
                  <a:pt x="169317" y="290423"/>
                  <a:pt x="175438" y="293483"/>
                </a:cubicBezTo>
                <a:cubicBezTo>
                  <a:pt x="180748" y="296142"/>
                  <a:pt x="186514" y="297490"/>
                  <a:pt x="192313" y="297490"/>
                </a:cubicBezTo>
                <a:close/>
                <a:moveTo>
                  <a:pt x="399110" y="220293"/>
                </a:moveTo>
                <a:lnTo>
                  <a:pt x="399110" y="84543"/>
                </a:lnTo>
                <a:lnTo>
                  <a:pt x="314389" y="49250"/>
                </a:lnTo>
                <a:lnTo>
                  <a:pt x="243993" y="49250"/>
                </a:lnTo>
                <a:cubicBezTo>
                  <a:pt x="238075" y="49250"/>
                  <a:pt x="232499" y="51549"/>
                  <a:pt x="228308" y="55739"/>
                </a:cubicBezTo>
                <a:lnTo>
                  <a:pt x="153467" y="130593"/>
                </a:lnTo>
                <a:cubicBezTo>
                  <a:pt x="160693" y="136575"/>
                  <a:pt x="169698" y="139813"/>
                  <a:pt x="179210" y="139813"/>
                </a:cubicBezTo>
                <a:lnTo>
                  <a:pt x="179235" y="139813"/>
                </a:lnTo>
                <a:cubicBezTo>
                  <a:pt x="190119" y="139813"/>
                  <a:pt x="200343" y="135572"/>
                  <a:pt x="208014" y="127850"/>
                </a:cubicBezTo>
                <a:lnTo>
                  <a:pt x="237579" y="98119"/>
                </a:lnTo>
                <a:lnTo>
                  <a:pt x="293789" y="98119"/>
                </a:lnTo>
                <a:lnTo>
                  <a:pt x="375247" y="220293"/>
                </a:lnTo>
                <a:close/>
                <a:moveTo>
                  <a:pt x="192291" y="330085"/>
                </a:moveTo>
                <a:cubicBezTo>
                  <a:pt x="181483" y="330085"/>
                  <a:pt x="170739" y="327570"/>
                  <a:pt x="160871" y="322630"/>
                </a:cubicBezTo>
                <a:cubicBezTo>
                  <a:pt x="149467" y="316928"/>
                  <a:pt x="139815" y="308228"/>
                  <a:pt x="132969" y="297471"/>
                </a:cubicBezTo>
                <a:lnTo>
                  <a:pt x="88799" y="228053"/>
                </a:lnTo>
                <a:lnTo>
                  <a:pt x="73305" y="228053"/>
                </a:lnTo>
                <a:lnTo>
                  <a:pt x="73305" y="252488"/>
                </a:lnTo>
                <a:lnTo>
                  <a:pt x="0" y="252488"/>
                </a:lnTo>
                <a:lnTo>
                  <a:pt x="0" y="219912"/>
                </a:lnTo>
                <a:lnTo>
                  <a:pt x="40729" y="219912"/>
                </a:lnTo>
                <a:lnTo>
                  <a:pt x="40729" y="32574"/>
                </a:lnTo>
                <a:lnTo>
                  <a:pt x="0" y="32574"/>
                </a:lnTo>
                <a:lnTo>
                  <a:pt x="0" y="0"/>
                </a:lnTo>
                <a:lnTo>
                  <a:pt x="73305" y="0"/>
                </a:lnTo>
                <a:lnTo>
                  <a:pt x="73305" y="32574"/>
                </a:lnTo>
                <a:lnTo>
                  <a:pt x="205423" y="32574"/>
                </a:lnTo>
                <a:cubicBezTo>
                  <a:pt x="215735" y="22313"/>
                  <a:pt x="229438" y="16661"/>
                  <a:pt x="243993" y="16661"/>
                </a:cubicBezTo>
                <a:lnTo>
                  <a:pt x="320917" y="16661"/>
                </a:lnTo>
                <a:lnTo>
                  <a:pt x="399110" y="49250"/>
                </a:lnTo>
                <a:lnTo>
                  <a:pt x="399110" y="24421"/>
                </a:lnTo>
                <a:lnTo>
                  <a:pt x="472415" y="24421"/>
                </a:lnTo>
                <a:lnTo>
                  <a:pt x="472415" y="57009"/>
                </a:lnTo>
                <a:lnTo>
                  <a:pt x="431699" y="57009"/>
                </a:lnTo>
                <a:lnTo>
                  <a:pt x="431699" y="62826"/>
                </a:lnTo>
                <a:lnTo>
                  <a:pt x="431699" y="244347"/>
                </a:lnTo>
                <a:lnTo>
                  <a:pt x="472415" y="244347"/>
                </a:lnTo>
                <a:lnTo>
                  <a:pt x="472415" y="276923"/>
                </a:lnTo>
                <a:lnTo>
                  <a:pt x="399110" y="276923"/>
                </a:lnTo>
                <a:lnTo>
                  <a:pt x="399110" y="252869"/>
                </a:lnTo>
                <a:lnTo>
                  <a:pt x="375730" y="252869"/>
                </a:lnTo>
                <a:cubicBezTo>
                  <a:pt x="362827" y="272909"/>
                  <a:pt x="343027" y="287959"/>
                  <a:pt x="320040" y="294855"/>
                </a:cubicBezTo>
                <a:lnTo>
                  <a:pt x="212560" y="327087"/>
                </a:lnTo>
                <a:cubicBezTo>
                  <a:pt x="205905" y="329094"/>
                  <a:pt x="199085" y="330085"/>
                  <a:pt x="192291" y="330085"/>
                </a:cubicBezTo>
                <a:close/>
              </a:path>
            </a:pathLst>
          </a:custGeom>
          <a:solidFill>
            <a:srgbClr val="002856"/>
          </a:solidFill>
        </p:spPr>
      </p:sp>
      <p:sp>
        <p:nvSpPr>
          <p:cNvPr id="21" name="Freeform 20"/>
          <p:cNvSpPr/>
          <p:nvPr/>
        </p:nvSpPr>
        <p:spPr>
          <a:xfrm>
            <a:off x="2856113" y="1608518"/>
            <a:ext cx="472415" cy="330084"/>
          </a:xfrm>
          <a:custGeom>
            <a:avLst/>
            <a:gdLst/>
            <a:ahLst/>
            <a:cxnLst/>
            <a:rect l="l" t="t" r="r" b="b"/>
            <a:pathLst>
              <a:path w="472415" h="330084">
                <a:moveTo>
                  <a:pt x="192313" y="297490"/>
                </a:moveTo>
                <a:cubicBezTo>
                  <a:pt x="195959" y="297490"/>
                  <a:pt x="199619" y="296957"/>
                  <a:pt x="203187" y="295884"/>
                </a:cubicBezTo>
                <a:lnTo>
                  <a:pt x="310668" y="263638"/>
                </a:lnTo>
                <a:cubicBezTo>
                  <a:pt x="325565" y="259181"/>
                  <a:pt x="338417" y="249605"/>
                  <a:pt x="347167" y="236892"/>
                </a:cubicBezTo>
                <a:lnTo>
                  <a:pt x="276352" y="130695"/>
                </a:lnTo>
                <a:lnTo>
                  <a:pt x="251130" y="130695"/>
                </a:lnTo>
                <a:lnTo>
                  <a:pt x="231128" y="150824"/>
                </a:lnTo>
                <a:cubicBezTo>
                  <a:pt x="217284" y="164744"/>
                  <a:pt x="198857" y="172402"/>
                  <a:pt x="179235" y="172402"/>
                </a:cubicBezTo>
                <a:lnTo>
                  <a:pt x="179197" y="172402"/>
                </a:lnTo>
                <a:cubicBezTo>
                  <a:pt x="159550" y="172389"/>
                  <a:pt x="141123" y="164705"/>
                  <a:pt x="127292" y="150773"/>
                </a:cubicBezTo>
                <a:lnTo>
                  <a:pt x="107328" y="130656"/>
                </a:lnTo>
                <a:lnTo>
                  <a:pt x="172822" y="65150"/>
                </a:lnTo>
                <a:lnTo>
                  <a:pt x="73305" y="65150"/>
                </a:lnTo>
                <a:lnTo>
                  <a:pt x="73305" y="195477"/>
                </a:lnTo>
                <a:lnTo>
                  <a:pt x="106680" y="195477"/>
                </a:lnTo>
                <a:lnTo>
                  <a:pt x="160452" y="279971"/>
                </a:lnTo>
                <a:cubicBezTo>
                  <a:pt x="164135" y="285762"/>
                  <a:pt x="169317" y="290423"/>
                  <a:pt x="175438" y="293483"/>
                </a:cubicBezTo>
                <a:cubicBezTo>
                  <a:pt x="180748" y="296142"/>
                  <a:pt x="186513" y="297490"/>
                  <a:pt x="192313" y="297490"/>
                </a:cubicBezTo>
                <a:close/>
                <a:moveTo>
                  <a:pt x="399110" y="220293"/>
                </a:moveTo>
                <a:lnTo>
                  <a:pt x="399110" y="84543"/>
                </a:lnTo>
                <a:lnTo>
                  <a:pt x="314389" y="49250"/>
                </a:lnTo>
                <a:lnTo>
                  <a:pt x="243993" y="49250"/>
                </a:lnTo>
                <a:cubicBezTo>
                  <a:pt x="238074" y="49250"/>
                  <a:pt x="232499" y="51549"/>
                  <a:pt x="228308" y="55739"/>
                </a:cubicBezTo>
                <a:lnTo>
                  <a:pt x="153467" y="130593"/>
                </a:lnTo>
                <a:cubicBezTo>
                  <a:pt x="160693" y="136575"/>
                  <a:pt x="169698" y="139813"/>
                  <a:pt x="179210" y="139813"/>
                </a:cubicBezTo>
                <a:lnTo>
                  <a:pt x="179235" y="139813"/>
                </a:lnTo>
                <a:cubicBezTo>
                  <a:pt x="190119" y="139813"/>
                  <a:pt x="200343" y="135572"/>
                  <a:pt x="208014" y="127850"/>
                </a:cubicBezTo>
                <a:lnTo>
                  <a:pt x="237579" y="98119"/>
                </a:lnTo>
                <a:lnTo>
                  <a:pt x="293789" y="98119"/>
                </a:lnTo>
                <a:lnTo>
                  <a:pt x="375247" y="220293"/>
                </a:lnTo>
                <a:close/>
                <a:moveTo>
                  <a:pt x="192291" y="330085"/>
                </a:moveTo>
                <a:cubicBezTo>
                  <a:pt x="181483" y="330085"/>
                  <a:pt x="170739" y="327570"/>
                  <a:pt x="160871" y="322630"/>
                </a:cubicBezTo>
                <a:cubicBezTo>
                  <a:pt x="149467" y="316928"/>
                  <a:pt x="139815" y="308228"/>
                  <a:pt x="132969" y="297471"/>
                </a:cubicBezTo>
                <a:lnTo>
                  <a:pt x="88799" y="228053"/>
                </a:lnTo>
                <a:lnTo>
                  <a:pt x="73305" y="228053"/>
                </a:lnTo>
                <a:lnTo>
                  <a:pt x="73305" y="252488"/>
                </a:lnTo>
                <a:lnTo>
                  <a:pt x="0" y="252488"/>
                </a:lnTo>
                <a:lnTo>
                  <a:pt x="0" y="219912"/>
                </a:lnTo>
                <a:lnTo>
                  <a:pt x="40729" y="219912"/>
                </a:lnTo>
                <a:lnTo>
                  <a:pt x="40729" y="32574"/>
                </a:lnTo>
                <a:lnTo>
                  <a:pt x="0" y="32574"/>
                </a:lnTo>
                <a:lnTo>
                  <a:pt x="0" y="0"/>
                </a:lnTo>
                <a:lnTo>
                  <a:pt x="73305" y="0"/>
                </a:lnTo>
                <a:lnTo>
                  <a:pt x="73305" y="32574"/>
                </a:lnTo>
                <a:lnTo>
                  <a:pt x="205423" y="32574"/>
                </a:lnTo>
                <a:cubicBezTo>
                  <a:pt x="215735" y="22313"/>
                  <a:pt x="229438" y="16661"/>
                  <a:pt x="243993" y="16661"/>
                </a:cubicBezTo>
                <a:lnTo>
                  <a:pt x="320917" y="16661"/>
                </a:lnTo>
                <a:lnTo>
                  <a:pt x="399110" y="49250"/>
                </a:lnTo>
                <a:lnTo>
                  <a:pt x="399110" y="24421"/>
                </a:lnTo>
                <a:lnTo>
                  <a:pt x="472415" y="24421"/>
                </a:lnTo>
                <a:lnTo>
                  <a:pt x="472415" y="57009"/>
                </a:lnTo>
                <a:lnTo>
                  <a:pt x="431699" y="57009"/>
                </a:lnTo>
                <a:lnTo>
                  <a:pt x="431699" y="62826"/>
                </a:lnTo>
                <a:lnTo>
                  <a:pt x="431699" y="244347"/>
                </a:lnTo>
                <a:lnTo>
                  <a:pt x="472415" y="244347"/>
                </a:lnTo>
                <a:lnTo>
                  <a:pt x="472415" y="276923"/>
                </a:lnTo>
                <a:lnTo>
                  <a:pt x="399110" y="276923"/>
                </a:lnTo>
                <a:lnTo>
                  <a:pt x="399110" y="252869"/>
                </a:lnTo>
                <a:lnTo>
                  <a:pt x="375730" y="252869"/>
                </a:lnTo>
                <a:cubicBezTo>
                  <a:pt x="362827" y="272909"/>
                  <a:pt x="343027" y="287959"/>
                  <a:pt x="320040" y="294855"/>
                </a:cubicBezTo>
                <a:lnTo>
                  <a:pt x="212560" y="327087"/>
                </a:lnTo>
                <a:cubicBezTo>
                  <a:pt x="205905" y="329094"/>
                  <a:pt x="199085" y="330085"/>
                  <a:pt x="192291" y="330085"/>
                </a:cubicBezTo>
                <a:close/>
              </a:path>
            </a:pathLst>
          </a:custGeom>
          <a:solidFill>
            <a:srgbClr val="002856"/>
          </a:solidFill>
        </p:spPr>
      </p:sp>
      <p:sp>
        <p:nvSpPr>
          <p:cNvPr id="22" name="Freeform 21"/>
          <p:cNvSpPr/>
          <p:nvPr/>
        </p:nvSpPr>
        <p:spPr>
          <a:xfrm>
            <a:off x="5511030" y="1555779"/>
            <a:ext cx="422486" cy="382816"/>
          </a:xfrm>
          <a:custGeom>
            <a:avLst/>
            <a:gdLst/>
            <a:ahLst/>
            <a:cxnLst/>
            <a:rect l="l" t="t" r="r" b="b"/>
            <a:pathLst>
              <a:path w="422486" h="382816">
                <a:moveTo>
                  <a:pt x="97740" y="325806"/>
                </a:moveTo>
                <a:cubicBezTo>
                  <a:pt x="108623" y="325806"/>
                  <a:pt x="118847" y="321564"/>
                  <a:pt x="126543" y="313868"/>
                </a:cubicBezTo>
                <a:cubicBezTo>
                  <a:pt x="142418" y="297993"/>
                  <a:pt x="142418" y="272161"/>
                  <a:pt x="126543" y="256286"/>
                </a:cubicBezTo>
                <a:cubicBezTo>
                  <a:pt x="118847" y="248603"/>
                  <a:pt x="108623" y="244348"/>
                  <a:pt x="97740" y="244348"/>
                </a:cubicBezTo>
                <a:cubicBezTo>
                  <a:pt x="86869" y="244348"/>
                  <a:pt x="76645" y="248603"/>
                  <a:pt x="68949" y="256286"/>
                </a:cubicBezTo>
                <a:cubicBezTo>
                  <a:pt x="53074" y="272161"/>
                  <a:pt x="53074" y="297993"/>
                  <a:pt x="68949" y="313868"/>
                </a:cubicBezTo>
                <a:cubicBezTo>
                  <a:pt x="76645" y="321564"/>
                  <a:pt x="86869" y="325806"/>
                  <a:pt x="97740" y="325806"/>
                </a:cubicBezTo>
                <a:close/>
                <a:moveTo>
                  <a:pt x="324752" y="325806"/>
                </a:moveTo>
                <a:cubicBezTo>
                  <a:pt x="335623" y="325806"/>
                  <a:pt x="345859" y="321564"/>
                  <a:pt x="353556" y="313868"/>
                </a:cubicBezTo>
                <a:cubicBezTo>
                  <a:pt x="369431" y="297993"/>
                  <a:pt x="369431" y="272161"/>
                  <a:pt x="353556" y="256286"/>
                </a:cubicBezTo>
                <a:cubicBezTo>
                  <a:pt x="345859" y="248603"/>
                  <a:pt x="335623" y="244348"/>
                  <a:pt x="324752" y="244348"/>
                </a:cubicBezTo>
                <a:cubicBezTo>
                  <a:pt x="313881" y="244348"/>
                  <a:pt x="303645" y="248603"/>
                  <a:pt x="295948" y="256286"/>
                </a:cubicBezTo>
                <a:cubicBezTo>
                  <a:pt x="280073" y="272161"/>
                  <a:pt x="280073" y="297993"/>
                  <a:pt x="295948" y="313868"/>
                </a:cubicBezTo>
                <a:cubicBezTo>
                  <a:pt x="303645" y="321564"/>
                  <a:pt x="313881" y="325806"/>
                  <a:pt x="324752" y="325806"/>
                </a:cubicBezTo>
                <a:close/>
                <a:moveTo>
                  <a:pt x="81458" y="382817"/>
                </a:moveTo>
                <a:lnTo>
                  <a:pt x="81458" y="356489"/>
                </a:lnTo>
                <a:cubicBezTo>
                  <a:pt x="73521" y="354686"/>
                  <a:pt x="65850" y="351574"/>
                  <a:pt x="58751" y="347104"/>
                </a:cubicBezTo>
                <a:lnTo>
                  <a:pt x="40145" y="365710"/>
                </a:lnTo>
                <a:lnTo>
                  <a:pt x="17107" y="342672"/>
                </a:lnTo>
                <a:lnTo>
                  <a:pt x="35713" y="324066"/>
                </a:lnTo>
                <a:cubicBezTo>
                  <a:pt x="31255" y="316980"/>
                  <a:pt x="28131" y="309309"/>
                  <a:pt x="26340" y="301371"/>
                </a:cubicBezTo>
                <a:lnTo>
                  <a:pt x="0" y="301371"/>
                </a:lnTo>
                <a:lnTo>
                  <a:pt x="0" y="268783"/>
                </a:lnTo>
                <a:lnTo>
                  <a:pt x="26340" y="268783"/>
                </a:lnTo>
                <a:cubicBezTo>
                  <a:pt x="28131" y="260858"/>
                  <a:pt x="31255" y="253188"/>
                  <a:pt x="35713" y="246088"/>
                </a:cubicBezTo>
                <a:lnTo>
                  <a:pt x="17107" y="227483"/>
                </a:lnTo>
                <a:lnTo>
                  <a:pt x="40145" y="204445"/>
                </a:lnTo>
                <a:lnTo>
                  <a:pt x="58751" y="223050"/>
                </a:lnTo>
                <a:cubicBezTo>
                  <a:pt x="65850" y="218593"/>
                  <a:pt x="73521" y="215469"/>
                  <a:pt x="81458" y="213665"/>
                </a:cubicBezTo>
                <a:lnTo>
                  <a:pt x="81458" y="187338"/>
                </a:lnTo>
                <a:lnTo>
                  <a:pt x="114034" y="187338"/>
                </a:lnTo>
                <a:lnTo>
                  <a:pt x="114034" y="213665"/>
                </a:lnTo>
                <a:cubicBezTo>
                  <a:pt x="121971" y="215469"/>
                  <a:pt x="129642" y="218593"/>
                  <a:pt x="136742" y="223050"/>
                </a:cubicBezTo>
                <a:lnTo>
                  <a:pt x="155334" y="204445"/>
                </a:lnTo>
                <a:lnTo>
                  <a:pt x="178372" y="227483"/>
                </a:lnTo>
                <a:lnTo>
                  <a:pt x="159766" y="246088"/>
                </a:lnTo>
                <a:cubicBezTo>
                  <a:pt x="164237" y="253188"/>
                  <a:pt x="167348" y="260858"/>
                  <a:pt x="169152" y="268783"/>
                </a:cubicBezTo>
                <a:lnTo>
                  <a:pt x="195491" y="268783"/>
                </a:lnTo>
                <a:lnTo>
                  <a:pt x="195491" y="301371"/>
                </a:lnTo>
                <a:lnTo>
                  <a:pt x="169152" y="301371"/>
                </a:lnTo>
                <a:cubicBezTo>
                  <a:pt x="167348" y="309309"/>
                  <a:pt x="164237" y="316980"/>
                  <a:pt x="159766" y="324066"/>
                </a:cubicBezTo>
                <a:lnTo>
                  <a:pt x="178372" y="342672"/>
                </a:lnTo>
                <a:lnTo>
                  <a:pt x="155334" y="365710"/>
                </a:lnTo>
                <a:lnTo>
                  <a:pt x="136742" y="347104"/>
                </a:lnTo>
                <a:cubicBezTo>
                  <a:pt x="129642" y="351574"/>
                  <a:pt x="121971" y="354686"/>
                  <a:pt x="114034" y="356489"/>
                </a:cubicBezTo>
                <a:lnTo>
                  <a:pt x="114034" y="382817"/>
                </a:lnTo>
                <a:close/>
                <a:moveTo>
                  <a:pt x="308458" y="382817"/>
                </a:moveTo>
                <a:lnTo>
                  <a:pt x="308458" y="356489"/>
                </a:lnTo>
                <a:cubicBezTo>
                  <a:pt x="300533" y="354686"/>
                  <a:pt x="292850" y="351574"/>
                  <a:pt x="285763" y="347104"/>
                </a:cubicBezTo>
                <a:lnTo>
                  <a:pt x="267158" y="365710"/>
                </a:lnTo>
                <a:lnTo>
                  <a:pt x="244120" y="342672"/>
                </a:lnTo>
                <a:lnTo>
                  <a:pt x="262725" y="324066"/>
                </a:lnTo>
                <a:cubicBezTo>
                  <a:pt x="258268" y="316980"/>
                  <a:pt x="255156" y="309309"/>
                  <a:pt x="253340" y="301371"/>
                </a:cubicBezTo>
                <a:lnTo>
                  <a:pt x="227013" y="301371"/>
                </a:lnTo>
                <a:lnTo>
                  <a:pt x="227013" y="268783"/>
                </a:lnTo>
                <a:lnTo>
                  <a:pt x="253340" y="268783"/>
                </a:lnTo>
                <a:cubicBezTo>
                  <a:pt x="255156" y="260858"/>
                  <a:pt x="258268" y="253188"/>
                  <a:pt x="262725" y="246088"/>
                </a:cubicBezTo>
                <a:lnTo>
                  <a:pt x="244120" y="227483"/>
                </a:lnTo>
                <a:lnTo>
                  <a:pt x="267158" y="204445"/>
                </a:lnTo>
                <a:lnTo>
                  <a:pt x="285763" y="223050"/>
                </a:lnTo>
                <a:cubicBezTo>
                  <a:pt x="292850" y="218593"/>
                  <a:pt x="300533" y="215469"/>
                  <a:pt x="308458" y="213665"/>
                </a:cubicBezTo>
                <a:lnTo>
                  <a:pt x="308458" y="187338"/>
                </a:lnTo>
                <a:lnTo>
                  <a:pt x="341046" y="187338"/>
                </a:lnTo>
                <a:lnTo>
                  <a:pt x="341046" y="213665"/>
                </a:lnTo>
                <a:cubicBezTo>
                  <a:pt x="348971" y="215469"/>
                  <a:pt x="356654" y="218593"/>
                  <a:pt x="363741" y="223050"/>
                </a:cubicBezTo>
                <a:lnTo>
                  <a:pt x="382347" y="204445"/>
                </a:lnTo>
                <a:lnTo>
                  <a:pt x="405384" y="227483"/>
                </a:lnTo>
                <a:lnTo>
                  <a:pt x="386779" y="246088"/>
                </a:lnTo>
                <a:cubicBezTo>
                  <a:pt x="391236" y="253188"/>
                  <a:pt x="394348" y="260858"/>
                  <a:pt x="396164" y="268783"/>
                </a:cubicBezTo>
                <a:lnTo>
                  <a:pt x="422486" y="268783"/>
                </a:lnTo>
                <a:lnTo>
                  <a:pt x="422486" y="301371"/>
                </a:lnTo>
                <a:lnTo>
                  <a:pt x="396164" y="301371"/>
                </a:lnTo>
                <a:cubicBezTo>
                  <a:pt x="394348" y="309309"/>
                  <a:pt x="391236" y="316980"/>
                  <a:pt x="386779" y="324066"/>
                </a:cubicBezTo>
                <a:lnTo>
                  <a:pt x="405384" y="342672"/>
                </a:lnTo>
                <a:lnTo>
                  <a:pt x="382347" y="365710"/>
                </a:lnTo>
                <a:lnTo>
                  <a:pt x="363741" y="347104"/>
                </a:lnTo>
                <a:cubicBezTo>
                  <a:pt x="356654" y="351574"/>
                  <a:pt x="348971" y="354686"/>
                  <a:pt x="341046" y="356489"/>
                </a:cubicBezTo>
                <a:lnTo>
                  <a:pt x="341046" y="382817"/>
                </a:lnTo>
                <a:close/>
                <a:moveTo>
                  <a:pt x="210719" y="138468"/>
                </a:moveTo>
                <a:cubicBezTo>
                  <a:pt x="221590" y="138468"/>
                  <a:pt x="231826" y="134227"/>
                  <a:pt x="239522" y="126543"/>
                </a:cubicBezTo>
                <a:cubicBezTo>
                  <a:pt x="255397" y="110655"/>
                  <a:pt x="255397" y="84824"/>
                  <a:pt x="239522" y="68936"/>
                </a:cubicBezTo>
                <a:cubicBezTo>
                  <a:pt x="231826" y="61253"/>
                  <a:pt x="221590" y="57011"/>
                  <a:pt x="210719" y="57011"/>
                </a:cubicBezTo>
                <a:cubicBezTo>
                  <a:pt x="199848" y="57011"/>
                  <a:pt x="189612" y="61253"/>
                  <a:pt x="181915" y="68936"/>
                </a:cubicBezTo>
                <a:cubicBezTo>
                  <a:pt x="166040" y="84824"/>
                  <a:pt x="166040" y="110655"/>
                  <a:pt x="181915" y="126543"/>
                </a:cubicBezTo>
                <a:cubicBezTo>
                  <a:pt x="189612" y="134227"/>
                  <a:pt x="199848" y="138468"/>
                  <a:pt x="210719" y="138468"/>
                </a:cubicBezTo>
                <a:close/>
                <a:moveTo>
                  <a:pt x="194425" y="195479"/>
                </a:moveTo>
                <a:lnTo>
                  <a:pt x="194425" y="169152"/>
                </a:lnTo>
                <a:cubicBezTo>
                  <a:pt x="186500" y="167336"/>
                  <a:pt x="178816" y="164224"/>
                  <a:pt x="171730" y="159766"/>
                </a:cubicBezTo>
                <a:lnTo>
                  <a:pt x="153124" y="178372"/>
                </a:lnTo>
                <a:lnTo>
                  <a:pt x="130087" y="155334"/>
                </a:lnTo>
                <a:lnTo>
                  <a:pt x="148692" y="136729"/>
                </a:lnTo>
                <a:cubicBezTo>
                  <a:pt x="144234" y="129642"/>
                  <a:pt x="141123" y="121959"/>
                  <a:pt x="139307" y="114034"/>
                </a:cubicBezTo>
                <a:lnTo>
                  <a:pt x="112980" y="114034"/>
                </a:lnTo>
                <a:lnTo>
                  <a:pt x="112980" y="81445"/>
                </a:lnTo>
                <a:lnTo>
                  <a:pt x="139307" y="81445"/>
                </a:lnTo>
                <a:cubicBezTo>
                  <a:pt x="141123" y="73521"/>
                  <a:pt x="144234" y="65837"/>
                  <a:pt x="148692" y="58750"/>
                </a:cubicBezTo>
                <a:lnTo>
                  <a:pt x="130087" y="40145"/>
                </a:lnTo>
                <a:lnTo>
                  <a:pt x="153124" y="17107"/>
                </a:lnTo>
                <a:lnTo>
                  <a:pt x="171730" y="35713"/>
                </a:lnTo>
                <a:cubicBezTo>
                  <a:pt x="178816" y="31255"/>
                  <a:pt x="186500" y="28144"/>
                  <a:pt x="194425" y="26328"/>
                </a:cubicBezTo>
                <a:lnTo>
                  <a:pt x="194425" y="0"/>
                </a:lnTo>
                <a:lnTo>
                  <a:pt x="227013" y="0"/>
                </a:lnTo>
                <a:lnTo>
                  <a:pt x="227013" y="26328"/>
                </a:lnTo>
                <a:cubicBezTo>
                  <a:pt x="234938" y="28144"/>
                  <a:pt x="242621" y="31255"/>
                  <a:pt x="249708" y="35713"/>
                </a:cubicBezTo>
                <a:lnTo>
                  <a:pt x="268313" y="17107"/>
                </a:lnTo>
                <a:lnTo>
                  <a:pt x="291351" y="40145"/>
                </a:lnTo>
                <a:lnTo>
                  <a:pt x="272746" y="58750"/>
                </a:lnTo>
                <a:cubicBezTo>
                  <a:pt x="277204" y="65837"/>
                  <a:pt x="280315" y="73521"/>
                  <a:pt x="282131" y="81445"/>
                </a:cubicBezTo>
                <a:lnTo>
                  <a:pt x="308458" y="81445"/>
                </a:lnTo>
                <a:lnTo>
                  <a:pt x="308458" y="114034"/>
                </a:lnTo>
                <a:lnTo>
                  <a:pt x="282131" y="114034"/>
                </a:lnTo>
                <a:cubicBezTo>
                  <a:pt x="280315" y="121959"/>
                  <a:pt x="277204" y="129642"/>
                  <a:pt x="272746" y="136729"/>
                </a:cubicBezTo>
                <a:lnTo>
                  <a:pt x="291351" y="155334"/>
                </a:lnTo>
                <a:lnTo>
                  <a:pt x="268313" y="178372"/>
                </a:lnTo>
                <a:lnTo>
                  <a:pt x="249708" y="159766"/>
                </a:lnTo>
                <a:cubicBezTo>
                  <a:pt x="242621" y="164224"/>
                  <a:pt x="234938" y="167336"/>
                  <a:pt x="227013" y="169152"/>
                </a:cubicBezTo>
                <a:lnTo>
                  <a:pt x="227013" y="195479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23" name="Freeform 22"/>
          <p:cNvSpPr/>
          <p:nvPr/>
        </p:nvSpPr>
        <p:spPr>
          <a:xfrm>
            <a:off x="6351257" y="1555779"/>
            <a:ext cx="422486" cy="382816"/>
          </a:xfrm>
          <a:custGeom>
            <a:avLst/>
            <a:gdLst/>
            <a:ahLst/>
            <a:cxnLst/>
            <a:rect l="l" t="t" r="r" b="b"/>
            <a:pathLst>
              <a:path w="422486" h="382816">
                <a:moveTo>
                  <a:pt x="97735" y="325806"/>
                </a:moveTo>
                <a:cubicBezTo>
                  <a:pt x="108618" y="325806"/>
                  <a:pt x="118842" y="321564"/>
                  <a:pt x="126538" y="313868"/>
                </a:cubicBezTo>
                <a:cubicBezTo>
                  <a:pt x="142413" y="297993"/>
                  <a:pt x="142413" y="272161"/>
                  <a:pt x="126538" y="256286"/>
                </a:cubicBezTo>
                <a:cubicBezTo>
                  <a:pt x="118842" y="248603"/>
                  <a:pt x="108618" y="244348"/>
                  <a:pt x="97735" y="244348"/>
                </a:cubicBezTo>
                <a:cubicBezTo>
                  <a:pt x="86864" y="244348"/>
                  <a:pt x="76640" y="248603"/>
                  <a:pt x="68944" y="256286"/>
                </a:cubicBezTo>
                <a:cubicBezTo>
                  <a:pt x="53069" y="272161"/>
                  <a:pt x="53069" y="297993"/>
                  <a:pt x="68944" y="313868"/>
                </a:cubicBezTo>
                <a:cubicBezTo>
                  <a:pt x="76640" y="321564"/>
                  <a:pt x="86864" y="325806"/>
                  <a:pt x="97735" y="325806"/>
                </a:cubicBezTo>
                <a:close/>
                <a:moveTo>
                  <a:pt x="324747" y="325806"/>
                </a:moveTo>
                <a:cubicBezTo>
                  <a:pt x="335619" y="325806"/>
                  <a:pt x="345854" y="321564"/>
                  <a:pt x="353551" y="313868"/>
                </a:cubicBezTo>
                <a:cubicBezTo>
                  <a:pt x="369426" y="297993"/>
                  <a:pt x="369426" y="272161"/>
                  <a:pt x="353551" y="256286"/>
                </a:cubicBezTo>
                <a:cubicBezTo>
                  <a:pt x="345854" y="248603"/>
                  <a:pt x="335619" y="244348"/>
                  <a:pt x="324747" y="244348"/>
                </a:cubicBezTo>
                <a:cubicBezTo>
                  <a:pt x="313876" y="244348"/>
                  <a:pt x="303640" y="248603"/>
                  <a:pt x="295943" y="256286"/>
                </a:cubicBezTo>
                <a:cubicBezTo>
                  <a:pt x="280068" y="272161"/>
                  <a:pt x="280068" y="297993"/>
                  <a:pt x="295943" y="313868"/>
                </a:cubicBezTo>
                <a:cubicBezTo>
                  <a:pt x="303640" y="321564"/>
                  <a:pt x="313876" y="325806"/>
                  <a:pt x="324747" y="325806"/>
                </a:cubicBezTo>
                <a:close/>
                <a:moveTo>
                  <a:pt x="81453" y="382817"/>
                </a:moveTo>
                <a:lnTo>
                  <a:pt x="81453" y="356489"/>
                </a:lnTo>
                <a:cubicBezTo>
                  <a:pt x="73516" y="354686"/>
                  <a:pt x="65845" y="351574"/>
                  <a:pt x="58746" y="347104"/>
                </a:cubicBezTo>
                <a:lnTo>
                  <a:pt x="40140" y="365710"/>
                </a:lnTo>
                <a:lnTo>
                  <a:pt x="17102" y="342672"/>
                </a:lnTo>
                <a:lnTo>
                  <a:pt x="35708" y="324066"/>
                </a:lnTo>
                <a:cubicBezTo>
                  <a:pt x="31250" y="316980"/>
                  <a:pt x="28126" y="309309"/>
                  <a:pt x="26335" y="301371"/>
                </a:cubicBezTo>
                <a:lnTo>
                  <a:pt x="0" y="301371"/>
                </a:lnTo>
                <a:lnTo>
                  <a:pt x="0" y="268783"/>
                </a:lnTo>
                <a:lnTo>
                  <a:pt x="26335" y="268783"/>
                </a:lnTo>
                <a:cubicBezTo>
                  <a:pt x="28126" y="260858"/>
                  <a:pt x="31250" y="253188"/>
                  <a:pt x="35708" y="246088"/>
                </a:cubicBezTo>
                <a:lnTo>
                  <a:pt x="17102" y="227483"/>
                </a:lnTo>
                <a:lnTo>
                  <a:pt x="40140" y="204445"/>
                </a:lnTo>
                <a:lnTo>
                  <a:pt x="58746" y="223050"/>
                </a:lnTo>
                <a:cubicBezTo>
                  <a:pt x="65845" y="218593"/>
                  <a:pt x="73516" y="215469"/>
                  <a:pt x="81453" y="213665"/>
                </a:cubicBezTo>
                <a:lnTo>
                  <a:pt x="81453" y="187338"/>
                </a:lnTo>
                <a:lnTo>
                  <a:pt x="114029" y="187338"/>
                </a:lnTo>
                <a:lnTo>
                  <a:pt x="114029" y="213665"/>
                </a:lnTo>
                <a:cubicBezTo>
                  <a:pt x="121966" y="215469"/>
                  <a:pt x="129637" y="218593"/>
                  <a:pt x="136737" y="223050"/>
                </a:cubicBezTo>
                <a:lnTo>
                  <a:pt x="155329" y="204445"/>
                </a:lnTo>
                <a:lnTo>
                  <a:pt x="178367" y="227483"/>
                </a:lnTo>
                <a:lnTo>
                  <a:pt x="159761" y="246088"/>
                </a:lnTo>
                <a:cubicBezTo>
                  <a:pt x="164232" y="253188"/>
                  <a:pt x="167344" y="260858"/>
                  <a:pt x="169134" y="268783"/>
                </a:cubicBezTo>
                <a:lnTo>
                  <a:pt x="195487" y="268783"/>
                </a:lnTo>
                <a:lnTo>
                  <a:pt x="195487" y="301371"/>
                </a:lnTo>
                <a:lnTo>
                  <a:pt x="169134" y="301371"/>
                </a:lnTo>
                <a:cubicBezTo>
                  <a:pt x="167344" y="309309"/>
                  <a:pt x="164232" y="316980"/>
                  <a:pt x="159761" y="324066"/>
                </a:cubicBezTo>
                <a:lnTo>
                  <a:pt x="178367" y="342672"/>
                </a:lnTo>
                <a:lnTo>
                  <a:pt x="155329" y="365710"/>
                </a:lnTo>
                <a:lnTo>
                  <a:pt x="136737" y="347104"/>
                </a:lnTo>
                <a:cubicBezTo>
                  <a:pt x="129637" y="351574"/>
                  <a:pt x="121966" y="354686"/>
                  <a:pt x="114029" y="356489"/>
                </a:cubicBezTo>
                <a:lnTo>
                  <a:pt x="114029" y="382817"/>
                </a:lnTo>
                <a:close/>
                <a:moveTo>
                  <a:pt x="308453" y="382817"/>
                </a:moveTo>
                <a:lnTo>
                  <a:pt x="308453" y="356489"/>
                </a:lnTo>
                <a:cubicBezTo>
                  <a:pt x="300528" y="354686"/>
                  <a:pt x="292844" y="351574"/>
                  <a:pt x="285758" y="347104"/>
                </a:cubicBezTo>
                <a:lnTo>
                  <a:pt x="267153" y="365710"/>
                </a:lnTo>
                <a:lnTo>
                  <a:pt x="244115" y="342672"/>
                </a:lnTo>
                <a:lnTo>
                  <a:pt x="262721" y="324066"/>
                </a:lnTo>
                <a:cubicBezTo>
                  <a:pt x="258263" y="316980"/>
                  <a:pt x="255151" y="309309"/>
                  <a:pt x="253335" y="301371"/>
                </a:cubicBezTo>
                <a:lnTo>
                  <a:pt x="227008" y="301371"/>
                </a:lnTo>
                <a:lnTo>
                  <a:pt x="227008" y="268783"/>
                </a:lnTo>
                <a:lnTo>
                  <a:pt x="253335" y="268783"/>
                </a:lnTo>
                <a:cubicBezTo>
                  <a:pt x="255151" y="260858"/>
                  <a:pt x="258263" y="253188"/>
                  <a:pt x="262721" y="246088"/>
                </a:cubicBezTo>
                <a:lnTo>
                  <a:pt x="244115" y="227483"/>
                </a:lnTo>
                <a:lnTo>
                  <a:pt x="267153" y="204445"/>
                </a:lnTo>
                <a:lnTo>
                  <a:pt x="285758" y="223050"/>
                </a:lnTo>
                <a:cubicBezTo>
                  <a:pt x="292844" y="218593"/>
                  <a:pt x="300528" y="215469"/>
                  <a:pt x="308453" y="213665"/>
                </a:cubicBezTo>
                <a:lnTo>
                  <a:pt x="308453" y="187338"/>
                </a:lnTo>
                <a:lnTo>
                  <a:pt x="341041" y="187338"/>
                </a:lnTo>
                <a:lnTo>
                  <a:pt x="341041" y="213665"/>
                </a:lnTo>
                <a:cubicBezTo>
                  <a:pt x="348966" y="215469"/>
                  <a:pt x="356650" y="218593"/>
                  <a:pt x="363736" y="223050"/>
                </a:cubicBezTo>
                <a:lnTo>
                  <a:pt x="382341" y="204445"/>
                </a:lnTo>
                <a:lnTo>
                  <a:pt x="405379" y="227483"/>
                </a:lnTo>
                <a:lnTo>
                  <a:pt x="386774" y="246088"/>
                </a:lnTo>
                <a:cubicBezTo>
                  <a:pt x="391231" y="253188"/>
                  <a:pt x="394343" y="260858"/>
                  <a:pt x="396159" y="268783"/>
                </a:cubicBezTo>
                <a:lnTo>
                  <a:pt x="422486" y="268783"/>
                </a:lnTo>
                <a:lnTo>
                  <a:pt x="422486" y="301371"/>
                </a:lnTo>
                <a:lnTo>
                  <a:pt x="396159" y="301371"/>
                </a:lnTo>
                <a:cubicBezTo>
                  <a:pt x="394343" y="309309"/>
                  <a:pt x="391231" y="316980"/>
                  <a:pt x="386774" y="324066"/>
                </a:cubicBezTo>
                <a:lnTo>
                  <a:pt x="405379" y="342672"/>
                </a:lnTo>
                <a:lnTo>
                  <a:pt x="382341" y="365710"/>
                </a:lnTo>
                <a:lnTo>
                  <a:pt x="363736" y="347104"/>
                </a:lnTo>
                <a:cubicBezTo>
                  <a:pt x="356650" y="351574"/>
                  <a:pt x="348966" y="354686"/>
                  <a:pt x="341041" y="356489"/>
                </a:cubicBezTo>
                <a:lnTo>
                  <a:pt x="341041" y="382817"/>
                </a:lnTo>
                <a:close/>
                <a:moveTo>
                  <a:pt x="210714" y="138468"/>
                </a:moveTo>
                <a:cubicBezTo>
                  <a:pt x="221585" y="138468"/>
                  <a:pt x="231821" y="134227"/>
                  <a:pt x="239517" y="126543"/>
                </a:cubicBezTo>
                <a:cubicBezTo>
                  <a:pt x="255392" y="110655"/>
                  <a:pt x="255392" y="84824"/>
                  <a:pt x="239517" y="68936"/>
                </a:cubicBezTo>
                <a:cubicBezTo>
                  <a:pt x="231821" y="61253"/>
                  <a:pt x="221585" y="57011"/>
                  <a:pt x="210714" y="57011"/>
                </a:cubicBezTo>
                <a:cubicBezTo>
                  <a:pt x="199842" y="57011"/>
                  <a:pt x="189607" y="61253"/>
                  <a:pt x="181910" y="68936"/>
                </a:cubicBezTo>
                <a:cubicBezTo>
                  <a:pt x="166035" y="84824"/>
                  <a:pt x="166035" y="110655"/>
                  <a:pt x="181910" y="126543"/>
                </a:cubicBezTo>
                <a:cubicBezTo>
                  <a:pt x="189607" y="134227"/>
                  <a:pt x="199842" y="138468"/>
                  <a:pt x="210714" y="138468"/>
                </a:cubicBezTo>
                <a:close/>
                <a:moveTo>
                  <a:pt x="194419" y="195479"/>
                </a:moveTo>
                <a:lnTo>
                  <a:pt x="194419" y="169152"/>
                </a:lnTo>
                <a:cubicBezTo>
                  <a:pt x="186495" y="167336"/>
                  <a:pt x="178811" y="164224"/>
                  <a:pt x="171725" y="159766"/>
                </a:cubicBezTo>
                <a:lnTo>
                  <a:pt x="153120" y="178372"/>
                </a:lnTo>
                <a:lnTo>
                  <a:pt x="130081" y="155334"/>
                </a:lnTo>
                <a:lnTo>
                  <a:pt x="148687" y="136729"/>
                </a:lnTo>
                <a:cubicBezTo>
                  <a:pt x="144229" y="129642"/>
                  <a:pt x="141118" y="121959"/>
                  <a:pt x="139302" y="114034"/>
                </a:cubicBezTo>
                <a:lnTo>
                  <a:pt x="112975" y="114034"/>
                </a:lnTo>
                <a:lnTo>
                  <a:pt x="112975" y="81445"/>
                </a:lnTo>
                <a:lnTo>
                  <a:pt x="139302" y="81445"/>
                </a:lnTo>
                <a:cubicBezTo>
                  <a:pt x="141118" y="73521"/>
                  <a:pt x="144229" y="65837"/>
                  <a:pt x="148687" y="58750"/>
                </a:cubicBezTo>
                <a:lnTo>
                  <a:pt x="130081" y="40145"/>
                </a:lnTo>
                <a:lnTo>
                  <a:pt x="153120" y="17107"/>
                </a:lnTo>
                <a:lnTo>
                  <a:pt x="171725" y="35713"/>
                </a:lnTo>
                <a:cubicBezTo>
                  <a:pt x="178811" y="31255"/>
                  <a:pt x="186495" y="28144"/>
                  <a:pt x="194419" y="26328"/>
                </a:cubicBezTo>
                <a:lnTo>
                  <a:pt x="194419" y="0"/>
                </a:lnTo>
                <a:lnTo>
                  <a:pt x="227008" y="0"/>
                </a:lnTo>
                <a:lnTo>
                  <a:pt x="227008" y="26328"/>
                </a:lnTo>
                <a:cubicBezTo>
                  <a:pt x="234932" y="28144"/>
                  <a:pt x="242616" y="31255"/>
                  <a:pt x="249703" y="35713"/>
                </a:cubicBezTo>
                <a:lnTo>
                  <a:pt x="268309" y="17107"/>
                </a:lnTo>
                <a:lnTo>
                  <a:pt x="291346" y="40145"/>
                </a:lnTo>
                <a:lnTo>
                  <a:pt x="272741" y="58750"/>
                </a:lnTo>
                <a:cubicBezTo>
                  <a:pt x="277198" y="65837"/>
                  <a:pt x="280310" y="73521"/>
                  <a:pt x="282126" y="81445"/>
                </a:cubicBezTo>
                <a:lnTo>
                  <a:pt x="308453" y="81445"/>
                </a:lnTo>
                <a:lnTo>
                  <a:pt x="308453" y="114034"/>
                </a:lnTo>
                <a:lnTo>
                  <a:pt x="282126" y="114034"/>
                </a:lnTo>
                <a:cubicBezTo>
                  <a:pt x="280310" y="121959"/>
                  <a:pt x="277198" y="129642"/>
                  <a:pt x="272741" y="136729"/>
                </a:cubicBezTo>
                <a:lnTo>
                  <a:pt x="291346" y="155334"/>
                </a:lnTo>
                <a:lnTo>
                  <a:pt x="268309" y="178372"/>
                </a:lnTo>
                <a:lnTo>
                  <a:pt x="249703" y="159766"/>
                </a:lnTo>
                <a:cubicBezTo>
                  <a:pt x="242616" y="164224"/>
                  <a:pt x="234932" y="167336"/>
                  <a:pt x="227008" y="169152"/>
                </a:cubicBezTo>
                <a:lnTo>
                  <a:pt x="227008" y="195479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24" name="Freeform 23"/>
          <p:cNvSpPr/>
          <p:nvPr/>
        </p:nvSpPr>
        <p:spPr>
          <a:xfrm>
            <a:off x="6156458" y="5908638"/>
            <a:ext cx="402095" cy="397561"/>
          </a:xfrm>
          <a:custGeom>
            <a:avLst/>
            <a:gdLst/>
            <a:ahLst/>
            <a:cxnLst/>
            <a:rect l="l" t="t" r="r" b="b"/>
            <a:pathLst>
              <a:path w="402095" h="397561">
                <a:moveTo>
                  <a:pt x="348450" y="364985"/>
                </a:moveTo>
                <a:cubicBezTo>
                  <a:pt x="350977" y="364985"/>
                  <a:pt x="355816" y="364363"/>
                  <a:pt x="359969" y="360210"/>
                </a:cubicBezTo>
                <a:cubicBezTo>
                  <a:pt x="366319" y="353860"/>
                  <a:pt x="366319" y="343522"/>
                  <a:pt x="359969" y="337172"/>
                </a:cubicBezTo>
                <a:cubicBezTo>
                  <a:pt x="359969" y="337172"/>
                  <a:pt x="359957" y="337172"/>
                  <a:pt x="359957" y="337160"/>
                </a:cubicBezTo>
                <a:cubicBezTo>
                  <a:pt x="355803" y="333020"/>
                  <a:pt x="350977" y="332397"/>
                  <a:pt x="348450" y="332397"/>
                </a:cubicBezTo>
                <a:cubicBezTo>
                  <a:pt x="345923" y="332397"/>
                  <a:pt x="341084" y="333020"/>
                  <a:pt x="336931" y="337172"/>
                </a:cubicBezTo>
                <a:cubicBezTo>
                  <a:pt x="330594" y="343522"/>
                  <a:pt x="330594" y="353848"/>
                  <a:pt x="336931" y="360198"/>
                </a:cubicBezTo>
                <a:cubicBezTo>
                  <a:pt x="336931" y="360198"/>
                  <a:pt x="336931" y="360210"/>
                  <a:pt x="336931" y="360210"/>
                </a:cubicBezTo>
                <a:cubicBezTo>
                  <a:pt x="341084" y="364363"/>
                  <a:pt x="345923" y="364985"/>
                  <a:pt x="348450" y="364985"/>
                </a:cubicBezTo>
                <a:close/>
                <a:moveTo>
                  <a:pt x="48933" y="284353"/>
                </a:moveTo>
                <a:cubicBezTo>
                  <a:pt x="50356" y="284353"/>
                  <a:pt x="51778" y="284163"/>
                  <a:pt x="53175" y="283794"/>
                </a:cubicBezTo>
                <a:cubicBezTo>
                  <a:pt x="61862" y="281470"/>
                  <a:pt x="67031" y="272517"/>
                  <a:pt x="64707" y="263843"/>
                </a:cubicBezTo>
                <a:cubicBezTo>
                  <a:pt x="62802" y="256731"/>
                  <a:pt x="56338" y="251752"/>
                  <a:pt x="48997" y="251752"/>
                </a:cubicBezTo>
                <a:cubicBezTo>
                  <a:pt x="47587" y="251752"/>
                  <a:pt x="46177" y="251943"/>
                  <a:pt x="44793" y="252324"/>
                </a:cubicBezTo>
                <a:lnTo>
                  <a:pt x="44755" y="252324"/>
                </a:lnTo>
                <a:cubicBezTo>
                  <a:pt x="36068" y="254648"/>
                  <a:pt x="30912" y="263602"/>
                  <a:pt x="33236" y="272275"/>
                </a:cubicBezTo>
                <a:cubicBezTo>
                  <a:pt x="35141" y="279387"/>
                  <a:pt x="41593" y="284353"/>
                  <a:pt x="48933" y="284353"/>
                </a:cubicBezTo>
                <a:close/>
                <a:moveTo>
                  <a:pt x="221742" y="254559"/>
                </a:moveTo>
                <a:cubicBezTo>
                  <a:pt x="224613" y="254559"/>
                  <a:pt x="227381" y="254064"/>
                  <a:pt x="230073" y="253353"/>
                </a:cubicBezTo>
                <a:cubicBezTo>
                  <a:pt x="235572" y="251892"/>
                  <a:pt x="240653" y="249136"/>
                  <a:pt x="244780" y="245008"/>
                </a:cubicBezTo>
                <a:cubicBezTo>
                  <a:pt x="248895" y="240894"/>
                  <a:pt x="251663" y="235814"/>
                  <a:pt x="253111" y="230315"/>
                </a:cubicBezTo>
                <a:cubicBezTo>
                  <a:pt x="253835" y="227610"/>
                  <a:pt x="254318" y="224854"/>
                  <a:pt x="254318" y="221984"/>
                </a:cubicBezTo>
                <a:cubicBezTo>
                  <a:pt x="254318" y="213284"/>
                  <a:pt x="250927" y="205105"/>
                  <a:pt x="244780" y="198946"/>
                </a:cubicBezTo>
                <a:cubicBezTo>
                  <a:pt x="238633" y="192786"/>
                  <a:pt x="230442" y="189395"/>
                  <a:pt x="221742" y="189395"/>
                </a:cubicBezTo>
                <a:cubicBezTo>
                  <a:pt x="218834" y="189395"/>
                  <a:pt x="216015" y="189916"/>
                  <a:pt x="213271" y="190652"/>
                </a:cubicBezTo>
                <a:cubicBezTo>
                  <a:pt x="207823" y="192113"/>
                  <a:pt x="202794" y="194844"/>
                  <a:pt x="198704" y="198946"/>
                </a:cubicBezTo>
                <a:cubicBezTo>
                  <a:pt x="194602" y="203060"/>
                  <a:pt x="191961" y="208026"/>
                  <a:pt x="190513" y="213271"/>
                </a:cubicBezTo>
                <a:cubicBezTo>
                  <a:pt x="187490" y="224155"/>
                  <a:pt x="190094" y="236258"/>
                  <a:pt x="198552" y="244843"/>
                </a:cubicBezTo>
                <a:cubicBezTo>
                  <a:pt x="198616" y="244894"/>
                  <a:pt x="198641" y="244958"/>
                  <a:pt x="198704" y="245008"/>
                </a:cubicBezTo>
                <a:cubicBezTo>
                  <a:pt x="204864" y="251168"/>
                  <a:pt x="213043" y="254559"/>
                  <a:pt x="221742" y="254559"/>
                </a:cubicBezTo>
                <a:close/>
                <a:moveTo>
                  <a:pt x="268161" y="65189"/>
                </a:moveTo>
                <a:cubicBezTo>
                  <a:pt x="275501" y="65189"/>
                  <a:pt x="281953" y="60224"/>
                  <a:pt x="283858" y="53112"/>
                </a:cubicBezTo>
                <a:lnTo>
                  <a:pt x="283858" y="53099"/>
                </a:lnTo>
                <a:cubicBezTo>
                  <a:pt x="286169" y="44425"/>
                  <a:pt x="281013" y="35484"/>
                  <a:pt x="272339" y="33160"/>
                </a:cubicBezTo>
                <a:cubicBezTo>
                  <a:pt x="270930" y="32779"/>
                  <a:pt x="269507" y="32589"/>
                  <a:pt x="268097" y="32589"/>
                </a:cubicBezTo>
                <a:cubicBezTo>
                  <a:pt x="260757" y="32589"/>
                  <a:pt x="254292" y="37567"/>
                  <a:pt x="252387" y="44679"/>
                </a:cubicBezTo>
                <a:cubicBezTo>
                  <a:pt x="252375" y="44692"/>
                  <a:pt x="252387" y="44704"/>
                  <a:pt x="252375" y="44717"/>
                </a:cubicBezTo>
                <a:cubicBezTo>
                  <a:pt x="250076" y="53378"/>
                  <a:pt x="255245" y="62306"/>
                  <a:pt x="263906" y="64630"/>
                </a:cubicBezTo>
                <a:cubicBezTo>
                  <a:pt x="265316" y="64999"/>
                  <a:pt x="266738" y="65189"/>
                  <a:pt x="268161" y="65189"/>
                </a:cubicBezTo>
                <a:close/>
                <a:moveTo>
                  <a:pt x="348450" y="397561"/>
                </a:moveTo>
                <a:cubicBezTo>
                  <a:pt x="345326" y="397561"/>
                  <a:pt x="342202" y="397269"/>
                  <a:pt x="339116" y="396672"/>
                </a:cubicBezTo>
                <a:cubicBezTo>
                  <a:pt x="332956" y="395466"/>
                  <a:pt x="326987" y="393091"/>
                  <a:pt x="321552" y="389522"/>
                </a:cubicBezTo>
                <a:cubicBezTo>
                  <a:pt x="318846" y="387718"/>
                  <a:pt x="316281" y="385636"/>
                  <a:pt x="313894" y="383248"/>
                </a:cubicBezTo>
                <a:cubicBezTo>
                  <a:pt x="298869" y="368211"/>
                  <a:pt x="295859" y="345910"/>
                  <a:pt x="304495" y="327762"/>
                </a:cubicBezTo>
                <a:lnTo>
                  <a:pt x="254787" y="278067"/>
                </a:lnTo>
                <a:cubicBezTo>
                  <a:pt x="252019" y="279692"/>
                  <a:pt x="249187" y="281191"/>
                  <a:pt x="246266" y="282372"/>
                </a:cubicBezTo>
                <a:cubicBezTo>
                  <a:pt x="244297" y="283159"/>
                  <a:pt x="242316" y="283870"/>
                  <a:pt x="240297" y="284455"/>
                </a:cubicBezTo>
                <a:cubicBezTo>
                  <a:pt x="234252" y="286245"/>
                  <a:pt x="228003" y="287135"/>
                  <a:pt x="221742" y="287135"/>
                </a:cubicBezTo>
                <a:cubicBezTo>
                  <a:pt x="215494" y="287135"/>
                  <a:pt x="209233" y="286245"/>
                  <a:pt x="203188" y="284455"/>
                </a:cubicBezTo>
                <a:cubicBezTo>
                  <a:pt x="200533" y="283680"/>
                  <a:pt x="197943" y="282652"/>
                  <a:pt x="195390" y="281521"/>
                </a:cubicBezTo>
                <a:cubicBezTo>
                  <a:pt x="192126" y="280073"/>
                  <a:pt x="188926" y="278422"/>
                  <a:pt x="185890" y="276403"/>
                </a:cubicBezTo>
                <a:cubicBezTo>
                  <a:pt x="182271" y="274015"/>
                  <a:pt x="178842" y="271234"/>
                  <a:pt x="175667" y="268059"/>
                </a:cubicBezTo>
                <a:cubicBezTo>
                  <a:pt x="171336" y="263728"/>
                  <a:pt x="167818" y="258928"/>
                  <a:pt x="164960" y="253848"/>
                </a:cubicBezTo>
                <a:lnTo>
                  <a:pt x="97651" y="271869"/>
                </a:lnTo>
                <a:cubicBezTo>
                  <a:pt x="97447" y="274447"/>
                  <a:pt x="97104" y="276962"/>
                  <a:pt x="96508" y="279438"/>
                </a:cubicBezTo>
                <a:cubicBezTo>
                  <a:pt x="95771" y="282499"/>
                  <a:pt x="94742" y="285484"/>
                  <a:pt x="93447" y="288328"/>
                </a:cubicBezTo>
                <a:cubicBezTo>
                  <a:pt x="87592" y="301130"/>
                  <a:pt x="76276" y="311328"/>
                  <a:pt x="61621" y="315252"/>
                </a:cubicBezTo>
                <a:cubicBezTo>
                  <a:pt x="59690" y="315773"/>
                  <a:pt x="57772" y="316141"/>
                  <a:pt x="55855" y="316408"/>
                </a:cubicBezTo>
                <a:cubicBezTo>
                  <a:pt x="55271" y="316497"/>
                  <a:pt x="54687" y="316548"/>
                  <a:pt x="54102" y="316598"/>
                </a:cubicBezTo>
                <a:cubicBezTo>
                  <a:pt x="52718" y="316751"/>
                  <a:pt x="51359" y="316840"/>
                  <a:pt x="49988" y="316878"/>
                </a:cubicBezTo>
                <a:cubicBezTo>
                  <a:pt x="49632" y="316891"/>
                  <a:pt x="49289" y="316941"/>
                  <a:pt x="48933" y="316941"/>
                </a:cubicBezTo>
                <a:cubicBezTo>
                  <a:pt x="48730" y="316941"/>
                  <a:pt x="48527" y="316891"/>
                  <a:pt x="48311" y="316891"/>
                </a:cubicBezTo>
                <a:cubicBezTo>
                  <a:pt x="45974" y="316865"/>
                  <a:pt x="43663" y="316675"/>
                  <a:pt x="41402" y="316319"/>
                </a:cubicBezTo>
                <a:cubicBezTo>
                  <a:pt x="40996" y="316256"/>
                  <a:pt x="40602" y="316167"/>
                  <a:pt x="40196" y="316091"/>
                </a:cubicBezTo>
                <a:cubicBezTo>
                  <a:pt x="37935" y="315671"/>
                  <a:pt x="35725" y="315138"/>
                  <a:pt x="33566" y="314414"/>
                </a:cubicBezTo>
                <a:cubicBezTo>
                  <a:pt x="33452" y="314376"/>
                  <a:pt x="33325" y="314350"/>
                  <a:pt x="33211" y="314312"/>
                </a:cubicBezTo>
                <a:cubicBezTo>
                  <a:pt x="30988" y="313550"/>
                  <a:pt x="28855" y="312598"/>
                  <a:pt x="26772" y="311531"/>
                </a:cubicBezTo>
                <a:cubicBezTo>
                  <a:pt x="26378" y="311328"/>
                  <a:pt x="25984" y="311137"/>
                  <a:pt x="25591" y="310922"/>
                </a:cubicBezTo>
                <a:cubicBezTo>
                  <a:pt x="23597" y="309842"/>
                  <a:pt x="21679" y="308623"/>
                  <a:pt x="19850" y="307264"/>
                </a:cubicBezTo>
                <a:cubicBezTo>
                  <a:pt x="19520" y="307023"/>
                  <a:pt x="19203" y="306756"/>
                  <a:pt x="18885" y="306502"/>
                </a:cubicBezTo>
                <a:cubicBezTo>
                  <a:pt x="17056" y="305080"/>
                  <a:pt x="15291" y="303543"/>
                  <a:pt x="13678" y="301867"/>
                </a:cubicBezTo>
                <a:cubicBezTo>
                  <a:pt x="13640" y="301815"/>
                  <a:pt x="13589" y="301777"/>
                  <a:pt x="13551" y="301740"/>
                </a:cubicBezTo>
                <a:cubicBezTo>
                  <a:pt x="11913" y="300012"/>
                  <a:pt x="10440" y="298158"/>
                  <a:pt x="9068" y="296202"/>
                </a:cubicBezTo>
                <a:cubicBezTo>
                  <a:pt x="8814" y="295834"/>
                  <a:pt x="8547" y="295478"/>
                  <a:pt x="8293" y="295110"/>
                </a:cubicBezTo>
                <a:cubicBezTo>
                  <a:pt x="7011" y="293180"/>
                  <a:pt x="5855" y="291135"/>
                  <a:pt x="4852" y="289002"/>
                </a:cubicBezTo>
                <a:cubicBezTo>
                  <a:pt x="4661" y="288595"/>
                  <a:pt x="4483" y="288176"/>
                  <a:pt x="4305" y="287769"/>
                </a:cubicBezTo>
                <a:cubicBezTo>
                  <a:pt x="3315" y="285509"/>
                  <a:pt x="2426" y="283172"/>
                  <a:pt x="1753" y="280708"/>
                </a:cubicBezTo>
                <a:cubicBezTo>
                  <a:pt x="1321" y="279070"/>
                  <a:pt x="978" y="277444"/>
                  <a:pt x="712" y="275819"/>
                </a:cubicBezTo>
                <a:cubicBezTo>
                  <a:pt x="191" y="272555"/>
                  <a:pt x="0" y="269304"/>
                  <a:pt x="127" y="266103"/>
                </a:cubicBezTo>
                <a:cubicBezTo>
                  <a:pt x="191" y="264490"/>
                  <a:pt x="331" y="262916"/>
                  <a:pt x="546" y="261341"/>
                </a:cubicBezTo>
                <a:cubicBezTo>
                  <a:pt x="991" y="258204"/>
                  <a:pt x="1727" y="255118"/>
                  <a:pt x="2756" y="252146"/>
                </a:cubicBezTo>
                <a:cubicBezTo>
                  <a:pt x="4293" y="247701"/>
                  <a:pt x="6465" y="243497"/>
                  <a:pt x="9182" y="239675"/>
                </a:cubicBezTo>
                <a:cubicBezTo>
                  <a:pt x="15532" y="230747"/>
                  <a:pt x="24918" y="223914"/>
                  <a:pt x="36322" y="220853"/>
                </a:cubicBezTo>
                <a:cubicBezTo>
                  <a:pt x="38227" y="220332"/>
                  <a:pt x="40158" y="219977"/>
                  <a:pt x="42075" y="219710"/>
                </a:cubicBezTo>
                <a:cubicBezTo>
                  <a:pt x="42660" y="219621"/>
                  <a:pt x="43257" y="219570"/>
                  <a:pt x="43828" y="219520"/>
                </a:cubicBezTo>
                <a:cubicBezTo>
                  <a:pt x="45200" y="219367"/>
                  <a:pt x="46584" y="219265"/>
                  <a:pt x="47956" y="219240"/>
                </a:cubicBezTo>
                <a:cubicBezTo>
                  <a:pt x="48298" y="219227"/>
                  <a:pt x="48654" y="219177"/>
                  <a:pt x="48997" y="219177"/>
                </a:cubicBezTo>
                <a:cubicBezTo>
                  <a:pt x="49200" y="219177"/>
                  <a:pt x="49403" y="219215"/>
                  <a:pt x="49619" y="219227"/>
                </a:cubicBezTo>
                <a:cubicBezTo>
                  <a:pt x="51956" y="219253"/>
                  <a:pt x="54268" y="219443"/>
                  <a:pt x="56541" y="219799"/>
                </a:cubicBezTo>
                <a:cubicBezTo>
                  <a:pt x="56947" y="219862"/>
                  <a:pt x="57328" y="219951"/>
                  <a:pt x="57747" y="220027"/>
                </a:cubicBezTo>
                <a:cubicBezTo>
                  <a:pt x="59995" y="220434"/>
                  <a:pt x="62217" y="220980"/>
                  <a:pt x="64377" y="221691"/>
                </a:cubicBezTo>
                <a:cubicBezTo>
                  <a:pt x="64491" y="221730"/>
                  <a:pt x="64618" y="221755"/>
                  <a:pt x="64732" y="221793"/>
                </a:cubicBezTo>
                <a:cubicBezTo>
                  <a:pt x="66942" y="222555"/>
                  <a:pt x="69076" y="223520"/>
                  <a:pt x="71158" y="224574"/>
                </a:cubicBezTo>
                <a:cubicBezTo>
                  <a:pt x="71552" y="224778"/>
                  <a:pt x="71958" y="224981"/>
                  <a:pt x="72339" y="225184"/>
                </a:cubicBezTo>
                <a:cubicBezTo>
                  <a:pt x="74346" y="226276"/>
                  <a:pt x="76251" y="227495"/>
                  <a:pt x="78092" y="228842"/>
                </a:cubicBezTo>
                <a:cubicBezTo>
                  <a:pt x="78410" y="229083"/>
                  <a:pt x="78728" y="229362"/>
                  <a:pt x="79058" y="229616"/>
                </a:cubicBezTo>
                <a:cubicBezTo>
                  <a:pt x="80886" y="231038"/>
                  <a:pt x="82639" y="232562"/>
                  <a:pt x="84252" y="234252"/>
                </a:cubicBezTo>
                <a:cubicBezTo>
                  <a:pt x="84303" y="234290"/>
                  <a:pt x="84354" y="234328"/>
                  <a:pt x="84392" y="234379"/>
                </a:cubicBezTo>
                <a:cubicBezTo>
                  <a:pt x="86018" y="236093"/>
                  <a:pt x="87491" y="237960"/>
                  <a:pt x="88862" y="239916"/>
                </a:cubicBezTo>
                <a:cubicBezTo>
                  <a:pt x="88989" y="240081"/>
                  <a:pt x="89141" y="240233"/>
                  <a:pt x="89269" y="240398"/>
                </a:cubicBezTo>
                <a:lnTo>
                  <a:pt x="156604" y="222352"/>
                </a:lnTo>
                <a:cubicBezTo>
                  <a:pt x="156502" y="205562"/>
                  <a:pt x="162852" y="188722"/>
                  <a:pt x="175667" y="175908"/>
                </a:cubicBezTo>
                <a:cubicBezTo>
                  <a:pt x="178842" y="172720"/>
                  <a:pt x="182271" y="169939"/>
                  <a:pt x="185890" y="167564"/>
                </a:cubicBezTo>
                <a:cubicBezTo>
                  <a:pt x="188926" y="165545"/>
                  <a:pt x="192126" y="163881"/>
                  <a:pt x="195390" y="162446"/>
                </a:cubicBezTo>
                <a:cubicBezTo>
                  <a:pt x="197943" y="161316"/>
                  <a:pt x="200533" y="160287"/>
                  <a:pt x="203188" y="159499"/>
                </a:cubicBezTo>
                <a:cubicBezTo>
                  <a:pt x="206286" y="158585"/>
                  <a:pt x="209449" y="157925"/>
                  <a:pt x="212624" y="157480"/>
                </a:cubicBezTo>
                <a:cubicBezTo>
                  <a:pt x="212954" y="157429"/>
                  <a:pt x="213297" y="157442"/>
                  <a:pt x="213627" y="157404"/>
                </a:cubicBezTo>
                <a:cubicBezTo>
                  <a:pt x="216332" y="157074"/>
                  <a:pt x="219037" y="156820"/>
                  <a:pt x="221742" y="156820"/>
                </a:cubicBezTo>
                <a:cubicBezTo>
                  <a:pt x="221945" y="156820"/>
                  <a:pt x="222136" y="156845"/>
                  <a:pt x="222339" y="156845"/>
                </a:cubicBezTo>
                <a:lnTo>
                  <a:pt x="240475" y="89142"/>
                </a:lnTo>
                <a:cubicBezTo>
                  <a:pt x="223889" y="77737"/>
                  <a:pt x="215405" y="56795"/>
                  <a:pt x="220917" y="36246"/>
                </a:cubicBezTo>
                <a:cubicBezTo>
                  <a:pt x="221577" y="33769"/>
                  <a:pt x="222466" y="31445"/>
                  <a:pt x="223470" y="29172"/>
                </a:cubicBezTo>
                <a:cubicBezTo>
                  <a:pt x="223647" y="28778"/>
                  <a:pt x="223800" y="28347"/>
                  <a:pt x="224003" y="27953"/>
                </a:cubicBezTo>
                <a:cubicBezTo>
                  <a:pt x="225019" y="25819"/>
                  <a:pt x="226162" y="23775"/>
                  <a:pt x="227445" y="21844"/>
                </a:cubicBezTo>
                <a:cubicBezTo>
                  <a:pt x="227698" y="21476"/>
                  <a:pt x="227965" y="21120"/>
                  <a:pt x="228219" y="20752"/>
                </a:cubicBezTo>
                <a:cubicBezTo>
                  <a:pt x="229591" y="18796"/>
                  <a:pt x="231077" y="16917"/>
                  <a:pt x="232702" y="15215"/>
                </a:cubicBezTo>
                <a:cubicBezTo>
                  <a:pt x="232740" y="15177"/>
                  <a:pt x="232791" y="15126"/>
                  <a:pt x="232842" y="15075"/>
                </a:cubicBezTo>
                <a:cubicBezTo>
                  <a:pt x="234455" y="13399"/>
                  <a:pt x="236208" y="11875"/>
                  <a:pt x="238036" y="10452"/>
                </a:cubicBezTo>
                <a:cubicBezTo>
                  <a:pt x="238354" y="10198"/>
                  <a:pt x="238671" y="9932"/>
                  <a:pt x="239002" y="9677"/>
                </a:cubicBezTo>
                <a:cubicBezTo>
                  <a:pt x="240830" y="8331"/>
                  <a:pt x="242748" y="7112"/>
                  <a:pt x="244742" y="6020"/>
                </a:cubicBezTo>
                <a:cubicBezTo>
                  <a:pt x="245136" y="5817"/>
                  <a:pt x="245530" y="5613"/>
                  <a:pt x="245923" y="5410"/>
                </a:cubicBezTo>
                <a:cubicBezTo>
                  <a:pt x="248006" y="4356"/>
                  <a:pt x="250152" y="3391"/>
                  <a:pt x="252362" y="2629"/>
                </a:cubicBezTo>
                <a:cubicBezTo>
                  <a:pt x="252476" y="2591"/>
                  <a:pt x="252578" y="2566"/>
                  <a:pt x="252692" y="2540"/>
                </a:cubicBezTo>
                <a:cubicBezTo>
                  <a:pt x="254877" y="1816"/>
                  <a:pt x="257099" y="1270"/>
                  <a:pt x="259360" y="864"/>
                </a:cubicBezTo>
                <a:cubicBezTo>
                  <a:pt x="259753" y="787"/>
                  <a:pt x="260147" y="699"/>
                  <a:pt x="260553" y="635"/>
                </a:cubicBezTo>
                <a:cubicBezTo>
                  <a:pt x="262827" y="280"/>
                  <a:pt x="265138" y="89"/>
                  <a:pt x="267475" y="64"/>
                </a:cubicBezTo>
                <a:cubicBezTo>
                  <a:pt x="267678" y="64"/>
                  <a:pt x="267881" y="0"/>
                  <a:pt x="268097" y="0"/>
                </a:cubicBezTo>
                <a:cubicBezTo>
                  <a:pt x="268440" y="0"/>
                  <a:pt x="268796" y="64"/>
                  <a:pt x="269139" y="77"/>
                </a:cubicBezTo>
                <a:cubicBezTo>
                  <a:pt x="270510" y="115"/>
                  <a:pt x="271882" y="203"/>
                  <a:pt x="273253" y="343"/>
                </a:cubicBezTo>
                <a:cubicBezTo>
                  <a:pt x="273837" y="407"/>
                  <a:pt x="274422" y="457"/>
                  <a:pt x="275006" y="546"/>
                </a:cubicBezTo>
                <a:cubicBezTo>
                  <a:pt x="276924" y="813"/>
                  <a:pt x="278854" y="1169"/>
                  <a:pt x="280759" y="1676"/>
                </a:cubicBezTo>
                <a:cubicBezTo>
                  <a:pt x="306845" y="8674"/>
                  <a:pt x="322314" y="35471"/>
                  <a:pt x="315328" y="61544"/>
                </a:cubicBezTo>
                <a:cubicBezTo>
                  <a:pt x="314668" y="64008"/>
                  <a:pt x="313779" y="66345"/>
                  <a:pt x="312776" y="68606"/>
                </a:cubicBezTo>
                <a:cubicBezTo>
                  <a:pt x="312611" y="69025"/>
                  <a:pt x="312433" y="69431"/>
                  <a:pt x="312243" y="69837"/>
                </a:cubicBezTo>
                <a:cubicBezTo>
                  <a:pt x="311239" y="71971"/>
                  <a:pt x="310071" y="74003"/>
                  <a:pt x="308788" y="75946"/>
                </a:cubicBezTo>
                <a:cubicBezTo>
                  <a:pt x="308547" y="76315"/>
                  <a:pt x="308280" y="76670"/>
                  <a:pt x="308026" y="77026"/>
                </a:cubicBezTo>
                <a:cubicBezTo>
                  <a:pt x="306642" y="78981"/>
                  <a:pt x="305169" y="80861"/>
                  <a:pt x="303543" y="82575"/>
                </a:cubicBezTo>
                <a:cubicBezTo>
                  <a:pt x="303492" y="82614"/>
                  <a:pt x="303454" y="82652"/>
                  <a:pt x="303403" y="82690"/>
                </a:cubicBezTo>
                <a:cubicBezTo>
                  <a:pt x="301790" y="84379"/>
                  <a:pt x="300038" y="85915"/>
                  <a:pt x="298209" y="87338"/>
                </a:cubicBezTo>
                <a:cubicBezTo>
                  <a:pt x="297891" y="87592"/>
                  <a:pt x="297574" y="87846"/>
                  <a:pt x="297244" y="88100"/>
                </a:cubicBezTo>
                <a:cubicBezTo>
                  <a:pt x="295415" y="89459"/>
                  <a:pt x="293485" y="90678"/>
                  <a:pt x="291503" y="91758"/>
                </a:cubicBezTo>
                <a:cubicBezTo>
                  <a:pt x="291110" y="91974"/>
                  <a:pt x="290716" y="92164"/>
                  <a:pt x="290310" y="92367"/>
                </a:cubicBezTo>
                <a:cubicBezTo>
                  <a:pt x="288239" y="93434"/>
                  <a:pt x="286106" y="94387"/>
                  <a:pt x="283871" y="95149"/>
                </a:cubicBezTo>
                <a:cubicBezTo>
                  <a:pt x="283769" y="95187"/>
                  <a:pt x="283655" y="95212"/>
                  <a:pt x="283528" y="95250"/>
                </a:cubicBezTo>
                <a:cubicBezTo>
                  <a:pt x="281382" y="95974"/>
                  <a:pt x="279146" y="96507"/>
                  <a:pt x="276886" y="96926"/>
                </a:cubicBezTo>
                <a:cubicBezTo>
                  <a:pt x="276492" y="97003"/>
                  <a:pt x="276085" y="97092"/>
                  <a:pt x="275692" y="97155"/>
                </a:cubicBezTo>
                <a:cubicBezTo>
                  <a:pt x="274447" y="97346"/>
                  <a:pt x="273203" y="97473"/>
                  <a:pt x="271933" y="97562"/>
                </a:cubicBezTo>
                <a:lnTo>
                  <a:pt x="253797" y="165303"/>
                </a:lnTo>
                <a:cubicBezTo>
                  <a:pt x="256947" y="167081"/>
                  <a:pt x="259995" y="169088"/>
                  <a:pt x="262865" y="171425"/>
                </a:cubicBezTo>
                <a:cubicBezTo>
                  <a:pt x="264567" y="172822"/>
                  <a:pt x="266230" y="174308"/>
                  <a:pt x="267818" y="175908"/>
                </a:cubicBezTo>
                <a:cubicBezTo>
                  <a:pt x="289281" y="197358"/>
                  <a:pt x="292570" y="230048"/>
                  <a:pt x="277826" y="255029"/>
                </a:cubicBezTo>
                <a:lnTo>
                  <a:pt x="327533" y="304724"/>
                </a:lnTo>
                <a:cubicBezTo>
                  <a:pt x="331280" y="302959"/>
                  <a:pt x="335115" y="301485"/>
                  <a:pt x="339116" y="300711"/>
                </a:cubicBezTo>
                <a:cubicBezTo>
                  <a:pt x="342195" y="300114"/>
                  <a:pt x="345323" y="299816"/>
                  <a:pt x="348450" y="299816"/>
                </a:cubicBezTo>
                <a:cubicBezTo>
                  <a:pt x="351577" y="299816"/>
                  <a:pt x="354705" y="300114"/>
                  <a:pt x="357785" y="300711"/>
                </a:cubicBezTo>
                <a:cubicBezTo>
                  <a:pt x="363944" y="301905"/>
                  <a:pt x="369926" y="304292"/>
                  <a:pt x="375349" y="307874"/>
                </a:cubicBezTo>
                <a:cubicBezTo>
                  <a:pt x="378054" y="309664"/>
                  <a:pt x="380619" y="311747"/>
                  <a:pt x="383007" y="314135"/>
                </a:cubicBezTo>
                <a:cubicBezTo>
                  <a:pt x="402095" y="333223"/>
                  <a:pt x="402095" y="364160"/>
                  <a:pt x="383007" y="383248"/>
                </a:cubicBezTo>
                <a:cubicBezTo>
                  <a:pt x="380619" y="385636"/>
                  <a:pt x="378054" y="387718"/>
                  <a:pt x="375349" y="389522"/>
                </a:cubicBezTo>
                <a:cubicBezTo>
                  <a:pt x="369926" y="393091"/>
                  <a:pt x="363944" y="395466"/>
                  <a:pt x="357785" y="396672"/>
                </a:cubicBezTo>
                <a:cubicBezTo>
                  <a:pt x="354711" y="397269"/>
                  <a:pt x="351574" y="397561"/>
                  <a:pt x="348450" y="397561"/>
                </a:cubicBezTo>
                <a:close/>
              </a:path>
            </a:pathLst>
          </a:custGeom>
          <a:solidFill>
            <a:srgbClr val="002856"/>
          </a:solidFill>
        </p:spPr>
      </p:sp>
      <p:sp>
        <p:nvSpPr>
          <p:cNvPr id="25" name="Freeform 24"/>
          <p:cNvSpPr/>
          <p:nvPr/>
        </p:nvSpPr>
        <p:spPr>
          <a:xfrm>
            <a:off x="6743579" y="5908638"/>
            <a:ext cx="402095" cy="397561"/>
          </a:xfrm>
          <a:custGeom>
            <a:avLst/>
            <a:gdLst/>
            <a:ahLst/>
            <a:cxnLst/>
            <a:rect l="l" t="t" r="r" b="b"/>
            <a:pathLst>
              <a:path w="402095" h="397561">
                <a:moveTo>
                  <a:pt x="348450" y="364985"/>
                </a:moveTo>
                <a:cubicBezTo>
                  <a:pt x="350977" y="364985"/>
                  <a:pt x="355816" y="364363"/>
                  <a:pt x="359969" y="360210"/>
                </a:cubicBezTo>
                <a:cubicBezTo>
                  <a:pt x="366319" y="353860"/>
                  <a:pt x="366319" y="343522"/>
                  <a:pt x="359969" y="337172"/>
                </a:cubicBezTo>
                <a:cubicBezTo>
                  <a:pt x="359969" y="337172"/>
                  <a:pt x="359956" y="337172"/>
                  <a:pt x="359956" y="337160"/>
                </a:cubicBezTo>
                <a:cubicBezTo>
                  <a:pt x="355803" y="333020"/>
                  <a:pt x="350977" y="332397"/>
                  <a:pt x="348450" y="332397"/>
                </a:cubicBezTo>
                <a:cubicBezTo>
                  <a:pt x="345922" y="332397"/>
                  <a:pt x="341084" y="333020"/>
                  <a:pt x="336931" y="337172"/>
                </a:cubicBezTo>
                <a:cubicBezTo>
                  <a:pt x="330594" y="343522"/>
                  <a:pt x="330594" y="353848"/>
                  <a:pt x="336931" y="360198"/>
                </a:cubicBezTo>
                <a:cubicBezTo>
                  <a:pt x="336931" y="360198"/>
                  <a:pt x="336931" y="360210"/>
                  <a:pt x="336931" y="360210"/>
                </a:cubicBezTo>
                <a:cubicBezTo>
                  <a:pt x="341084" y="364363"/>
                  <a:pt x="345922" y="364985"/>
                  <a:pt x="348450" y="364985"/>
                </a:cubicBezTo>
                <a:close/>
                <a:moveTo>
                  <a:pt x="48933" y="284353"/>
                </a:moveTo>
                <a:cubicBezTo>
                  <a:pt x="50355" y="284353"/>
                  <a:pt x="51778" y="284163"/>
                  <a:pt x="53175" y="283794"/>
                </a:cubicBezTo>
                <a:cubicBezTo>
                  <a:pt x="61861" y="281470"/>
                  <a:pt x="67031" y="272517"/>
                  <a:pt x="64706" y="263843"/>
                </a:cubicBezTo>
                <a:cubicBezTo>
                  <a:pt x="62802" y="256731"/>
                  <a:pt x="56337" y="251752"/>
                  <a:pt x="48996" y="251752"/>
                </a:cubicBezTo>
                <a:cubicBezTo>
                  <a:pt x="47587" y="251752"/>
                  <a:pt x="46177" y="251943"/>
                  <a:pt x="44793" y="252324"/>
                </a:cubicBezTo>
                <a:lnTo>
                  <a:pt x="44755" y="252324"/>
                </a:lnTo>
                <a:cubicBezTo>
                  <a:pt x="36081" y="254648"/>
                  <a:pt x="30912" y="263602"/>
                  <a:pt x="33236" y="272275"/>
                </a:cubicBezTo>
                <a:cubicBezTo>
                  <a:pt x="35141" y="279387"/>
                  <a:pt x="41593" y="284353"/>
                  <a:pt x="48933" y="284353"/>
                </a:cubicBezTo>
                <a:close/>
                <a:moveTo>
                  <a:pt x="221742" y="254559"/>
                </a:moveTo>
                <a:cubicBezTo>
                  <a:pt x="224612" y="254559"/>
                  <a:pt x="227381" y="254064"/>
                  <a:pt x="230073" y="253353"/>
                </a:cubicBezTo>
                <a:cubicBezTo>
                  <a:pt x="235573" y="251892"/>
                  <a:pt x="240652" y="249136"/>
                  <a:pt x="244780" y="245008"/>
                </a:cubicBezTo>
                <a:cubicBezTo>
                  <a:pt x="248907" y="240894"/>
                  <a:pt x="251663" y="235814"/>
                  <a:pt x="253111" y="230315"/>
                </a:cubicBezTo>
                <a:cubicBezTo>
                  <a:pt x="253835" y="227610"/>
                  <a:pt x="254318" y="224854"/>
                  <a:pt x="254318" y="221984"/>
                </a:cubicBezTo>
                <a:cubicBezTo>
                  <a:pt x="254318" y="213284"/>
                  <a:pt x="250927" y="205105"/>
                  <a:pt x="244780" y="198946"/>
                </a:cubicBezTo>
                <a:cubicBezTo>
                  <a:pt x="238633" y="192786"/>
                  <a:pt x="230442" y="189395"/>
                  <a:pt x="221742" y="189395"/>
                </a:cubicBezTo>
                <a:cubicBezTo>
                  <a:pt x="218834" y="189395"/>
                  <a:pt x="216014" y="189916"/>
                  <a:pt x="213271" y="190652"/>
                </a:cubicBezTo>
                <a:cubicBezTo>
                  <a:pt x="207823" y="192113"/>
                  <a:pt x="202794" y="194844"/>
                  <a:pt x="198704" y="198946"/>
                </a:cubicBezTo>
                <a:cubicBezTo>
                  <a:pt x="194602" y="203060"/>
                  <a:pt x="191960" y="208026"/>
                  <a:pt x="190512" y="213271"/>
                </a:cubicBezTo>
                <a:cubicBezTo>
                  <a:pt x="187490" y="224155"/>
                  <a:pt x="190094" y="236258"/>
                  <a:pt x="198552" y="244843"/>
                </a:cubicBezTo>
                <a:cubicBezTo>
                  <a:pt x="198615" y="244894"/>
                  <a:pt x="198641" y="244958"/>
                  <a:pt x="198704" y="245008"/>
                </a:cubicBezTo>
                <a:cubicBezTo>
                  <a:pt x="204864" y="251168"/>
                  <a:pt x="213043" y="254559"/>
                  <a:pt x="221742" y="254559"/>
                </a:cubicBezTo>
                <a:close/>
                <a:moveTo>
                  <a:pt x="268160" y="65189"/>
                </a:moveTo>
                <a:cubicBezTo>
                  <a:pt x="275501" y="65189"/>
                  <a:pt x="281953" y="60224"/>
                  <a:pt x="283858" y="53112"/>
                </a:cubicBezTo>
                <a:lnTo>
                  <a:pt x="283858" y="53099"/>
                </a:lnTo>
                <a:cubicBezTo>
                  <a:pt x="286169" y="44425"/>
                  <a:pt x="281013" y="35484"/>
                  <a:pt x="272338" y="33160"/>
                </a:cubicBezTo>
                <a:cubicBezTo>
                  <a:pt x="270929" y="32779"/>
                  <a:pt x="269507" y="32589"/>
                  <a:pt x="268097" y="32589"/>
                </a:cubicBezTo>
                <a:cubicBezTo>
                  <a:pt x="260756" y="32589"/>
                  <a:pt x="254292" y="37567"/>
                  <a:pt x="252387" y="44679"/>
                </a:cubicBezTo>
                <a:cubicBezTo>
                  <a:pt x="252375" y="44692"/>
                  <a:pt x="252387" y="44704"/>
                  <a:pt x="252375" y="44717"/>
                </a:cubicBezTo>
                <a:cubicBezTo>
                  <a:pt x="250076" y="53378"/>
                  <a:pt x="255245" y="62306"/>
                  <a:pt x="263906" y="64630"/>
                </a:cubicBezTo>
                <a:cubicBezTo>
                  <a:pt x="265316" y="64999"/>
                  <a:pt x="266738" y="65189"/>
                  <a:pt x="268160" y="65189"/>
                </a:cubicBezTo>
                <a:close/>
                <a:moveTo>
                  <a:pt x="348450" y="397561"/>
                </a:moveTo>
                <a:cubicBezTo>
                  <a:pt x="345326" y="397561"/>
                  <a:pt x="342202" y="397269"/>
                  <a:pt x="339115" y="396672"/>
                </a:cubicBezTo>
                <a:cubicBezTo>
                  <a:pt x="332956" y="395466"/>
                  <a:pt x="326987" y="393091"/>
                  <a:pt x="321551" y="389522"/>
                </a:cubicBezTo>
                <a:cubicBezTo>
                  <a:pt x="318847" y="387718"/>
                  <a:pt x="316281" y="385636"/>
                  <a:pt x="313893" y="383248"/>
                </a:cubicBezTo>
                <a:cubicBezTo>
                  <a:pt x="298869" y="368211"/>
                  <a:pt x="295860" y="345910"/>
                  <a:pt x="304495" y="327762"/>
                </a:cubicBezTo>
                <a:lnTo>
                  <a:pt x="254788" y="278067"/>
                </a:lnTo>
                <a:cubicBezTo>
                  <a:pt x="252019" y="279692"/>
                  <a:pt x="249186" y="281191"/>
                  <a:pt x="246266" y="282372"/>
                </a:cubicBezTo>
                <a:cubicBezTo>
                  <a:pt x="244298" y="283159"/>
                  <a:pt x="242316" y="283870"/>
                  <a:pt x="240297" y="284455"/>
                </a:cubicBezTo>
                <a:cubicBezTo>
                  <a:pt x="234252" y="286245"/>
                  <a:pt x="228003" y="287135"/>
                  <a:pt x="221742" y="287135"/>
                </a:cubicBezTo>
                <a:cubicBezTo>
                  <a:pt x="215494" y="287135"/>
                  <a:pt x="209232" y="286245"/>
                  <a:pt x="203188" y="284455"/>
                </a:cubicBezTo>
                <a:cubicBezTo>
                  <a:pt x="200533" y="283680"/>
                  <a:pt x="197942" y="282652"/>
                  <a:pt x="195390" y="281521"/>
                </a:cubicBezTo>
                <a:cubicBezTo>
                  <a:pt x="192126" y="280073"/>
                  <a:pt x="188925" y="278422"/>
                  <a:pt x="185890" y="276403"/>
                </a:cubicBezTo>
                <a:cubicBezTo>
                  <a:pt x="182270" y="274015"/>
                  <a:pt x="178841" y="271234"/>
                  <a:pt x="175666" y="268059"/>
                </a:cubicBezTo>
                <a:cubicBezTo>
                  <a:pt x="171349" y="263728"/>
                  <a:pt x="167818" y="258928"/>
                  <a:pt x="164961" y="253848"/>
                </a:cubicBezTo>
                <a:lnTo>
                  <a:pt x="97638" y="271869"/>
                </a:lnTo>
                <a:cubicBezTo>
                  <a:pt x="97447" y="274447"/>
                  <a:pt x="97104" y="276962"/>
                  <a:pt x="96507" y="279438"/>
                </a:cubicBezTo>
                <a:cubicBezTo>
                  <a:pt x="95771" y="282499"/>
                  <a:pt x="94742" y="285484"/>
                  <a:pt x="93446" y="288328"/>
                </a:cubicBezTo>
                <a:cubicBezTo>
                  <a:pt x="87592" y="301130"/>
                  <a:pt x="76276" y="311328"/>
                  <a:pt x="61620" y="315252"/>
                </a:cubicBezTo>
                <a:cubicBezTo>
                  <a:pt x="59690" y="315773"/>
                  <a:pt x="57773" y="316141"/>
                  <a:pt x="55855" y="316408"/>
                </a:cubicBezTo>
                <a:cubicBezTo>
                  <a:pt x="55270" y="316497"/>
                  <a:pt x="54686" y="316548"/>
                  <a:pt x="54102" y="316598"/>
                </a:cubicBezTo>
                <a:cubicBezTo>
                  <a:pt x="52718" y="316751"/>
                  <a:pt x="51359" y="316840"/>
                  <a:pt x="49987" y="316878"/>
                </a:cubicBezTo>
                <a:cubicBezTo>
                  <a:pt x="49632" y="316891"/>
                  <a:pt x="49289" y="316941"/>
                  <a:pt x="48933" y="316941"/>
                </a:cubicBezTo>
                <a:cubicBezTo>
                  <a:pt x="48730" y="316941"/>
                  <a:pt x="48527" y="316891"/>
                  <a:pt x="48311" y="316891"/>
                </a:cubicBezTo>
                <a:cubicBezTo>
                  <a:pt x="45974" y="316865"/>
                  <a:pt x="43663" y="316675"/>
                  <a:pt x="41402" y="316319"/>
                </a:cubicBezTo>
                <a:cubicBezTo>
                  <a:pt x="40995" y="316256"/>
                  <a:pt x="40602" y="316167"/>
                  <a:pt x="40195" y="316091"/>
                </a:cubicBezTo>
                <a:cubicBezTo>
                  <a:pt x="37935" y="315671"/>
                  <a:pt x="35725" y="315138"/>
                  <a:pt x="33566" y="314414"/>
                </a:cubicBezTo>
                <a:cubicBezTo>
                  <a:pt x="33452" y="314376"/>
                  <a:pt x="33325" y="314350"/>
                  <a:pt x="33210" y="314312"/>
                </a:cubicBezTo>
                <a:cubicBezTo>
                  <a:pt x="30988" y="313550"/>
                  <a:pt x="28854" y="312598"/>
                  <a:pt x="26771" y="311531"/>
                </a:cubicBezTo>
                <a:cubicBezTo>
                  <a:pt x="26378" y="311328"/>
                  <a:pt x="25985" y="311137"/>
                  <a:pt x="25591" y="310922"/>
                </a:cubicBezTo>
                <a:cubicBezTo>
                  <a:pt x="23596" y="309842"/>
                  <a:pt x="21679" y="308623"/>
                  <a:pt x="19850" y="307264"/>
                </a:cubicBezTo>
                <a:cubicBezTo>
                  <a:pt x="19520" y="307023"/>
                  <a:pt x="19202" y="306756"/>
                  <a:pt x="18885" y="306502"/>
                </a:cubicBezTo>
                <a:cubicBezTo>
                  <a:pt x="17056" y="305080"/>
                  <a:pt x="15291" y="303543"/>
                  <a:pt x="13678" y="301867"/>
                </a:cubicBezTo>
                <a:cubicBezTo>
                  <a:pt x="13640" y="301815"/>
                  <a:pt x="13589" y="301777"/>
                  <a:pt x="13551" y="301740"/>
                </a:cubicBezTo>
                <a:cubicBezTo>
                  <a:pt x="11913" y="300012"/>
                  <a:pt x="10440" y="298158"/>
                  <a:pt x="9068" y="296202"/>
                </a:cubicBezTo>
                <a:cubicBezTo>
                  <a:pt x="8813" y="295834"/>
                  <a:pt x="8547" y="295478"/>
                  <a:pt x="8306" y="295110"/>
                </a:cubicBezTo>
                <a:cubicBezTo>
                  <a:pt x="7011" y="293180"/>
                  <a:pt x="5855" y="291135"/>
                  <a:pt x="4852" y="289002"/>
                </a:cubicBezTo>
                <a:cubicBezTo>
                  <a:pt x="4661" y="288595"/>
                  <a:pt x="4483" y="288176"/>
                  <a:pt x="4305" y="287769"/>
                </a:cubicBezTo>
                <a:cubicBezTo>
                  <a:pt x="3315" y="285509"/>
                  <a:pt x="2426" y="283172"/>
                  <a:pt x="1753" y="280708"/>
                </a:cubicBezTo>
                <a:cubicBezTo>
                  <a:pt x="1321" y="279070"/>
                  <a:pt x="978" y="277444"/>
                  <a:pt x="711" y="275819"/>
                </a:cubicBezTo>
                <a:cubicBezTo>
                  <a:pt x="191" y="272555"/>
                  <a:pt x="0" y="269304"/>
                  <a:pt x="127" y="266103"/>
                </a:cubicBezTo>
                <a:cubicBezTo>
                  <a:pt x="191" y="264490"/>
                  <a:pt x="330" y="262916"/>
                  <a:pt x="546" y="261341"/>
                </a:cubicBezTo>
                <a:cubicBezTo>
                  <a:pt x="991" y="258204"/>
                  <a:pt x="1727" y="255118"/>
                  <a:pt x="2756" y="252146"/>
                </a:cubicBezTo>
                <a:cubicBezTo>
                  <a:pt x="4293" y="247701"/>
                  <a:pt x="6464" y="243497"/>
                  <a:pt x="9182" y="239675"/>
                </a:cubicBezTo>
                <a:cubicBezTo>
                  <a:pt x="15532" y="230747"/>
                  <a:pt x="24917" y="223914"/>
                  <a:pt x="36322" y="220853"/>
                </a:cubicBezTo>
                <a:cubicBezTo>
                  <a:pt x="38227" y="220332"/>
                  <a:pt x="40157" y="219977"/>
                  <a:pt x="42075" y="219710"/>
                </a:cubicBezTo>
                <a:cubicBezTo>
                  <a:pt x="42659" y="219621"/>
                  <a:pt x="43256" y="219570"/>
                  <a:pt x="43828" y="219520"/>
                </a:cubicBezTo>
                <a:cubicBezTo>
                  <a:pt x="45200" y="219367"/>
                  <a:pt x="46583" y="219265"/>
                  <a:pt x="47955" y="219240"/>
                </a:cubicBezTo>
                <a:cubicBezTo>
                  <a:pt x="48298" y="219227"/>
                  <a:pt x="48654" y="219177"/>
                  <a:pt x="48996" y="219177"/>
                </a:cubicBezTo>
                <a:cubicBezTo>
                  <a:pt x="49200" y="219177"/>
                  <a:pt x="49403" y="219215"/>
                  <a:pt x="49619" y="219227"/>
                </a:cubicBezTo>
                <a:cubicBezTo>
                  <a:pt x="51956" y="219253"/>
                  <a:pt x="54267" y="219443"/>
                  <a:pt x="56540" y="219799"/>
                </a:cubicBezTo>
                <a:cubicBezTo>
                  <a:pt x="56947" y="219862"/>
                  <a:pt x="57328" y="219951"/>
                  <a:pt x="57747" y="220027"/>
                </a:cubicBezTo>
                <a:cubicBezTo>
                  <a:pt x="59995" y="220434"/>
                  <a:pt x="62217" y="220980"/>
                  <a:pt x="64376" y="221691"/>
                </a:cubicBezTo>
                <a:cubicBezTo>
                  <a:pt x="64491" y="221730"/>
                  <a:pt x="64618" y="221755"/>
                  <a:pt x="64732" y="221793"/>
                </a:cubicBezTo>
                <a:cubicBezTo>
                  <a:pt x="66942" y="222555"/>
                  <a:pt x="69075" y="223520"/>
                  <a:pt x="71158" y="224574"/>
                </a:cubicBezTo>
                <a:cubicBezTo>
                  <a:pt x="71552" y="224778"/>
                  <a:pt x="71958" y="224981"/>
                  <a:pt x="72339" y="225184"/>
                </a:cubicBezTo>
                <a:cubicBezTo>
                  <a:pt x="74346" y="226276"/>
                  <a:pt x="76250" y="227495"/>
                  <a:pt x="78092" y="228842"/>
                </a:cubicBezTo>
                <a:cubicBezTo>
                  <a:pt x="78410" y="229083"/>
                  <a:pt x="78727" y="229362"/>
                  <a:pt x="79057" y="229616"/>
                </a:cubicBezTo>
                <a:cubicBezTo>
                  <a:pt x="80887" y="231038"/>
                  <a:pt x="82639" y="232562"/>
                  <a:pt x="84252" y="234252"/>
                </a:cubicBezTo>
                <a:cubicBezTo>
                  <a:pt x="84303" y="234290"/>
                  <a:pt x="84353" y="234328"/>
                  <a:pt x="84392" y="234379"/>
                </a:cubicBezTo>
                <a:cubicBezTo>
                  <a:pt x="86017" y="236093"/>
                  <a:pt x="87490" y="237960"/>
                  <a:pt x="88862" y="239916"/>
                </a:cubicBezTo>
                <a:cubicBezTo>
                  <a:pt x="88989" y="240081"/>
                  <a:pt x="89141" y="240233"/>
                  <a:pt x="89268" y="240398"/>
                </a:cubicBezTo>
                <a:lnTo>
                  <a:pt x="156604" y="222352"/>
                </a:lnTo>
                <a:cubicBezTo>
                  <a:pt x="156502" y="205562"/>
                  <a:pt x="162852" y="188722"/>
                  <a:pt x="175666" y="175908"/>
                </a:cubicBezTo>
                <a:cubicBezTo>
                  <a:pt x="178841" y="172720"/>
                  <a:pt x="182270" y="169939"/>
                  <a:pt x="185890" y="167564"/>
                </a:cubicBezTo>
                <a:cubicBezTo>
                  <a:pt x="188925" y="165545"/>
                  <a:pt x="192126" y="163881"/>
                  <a:pt x="195390" y="162446"/>
                </a:cubicBezTo>
                <a:cubicBezTo>
                  <a:pt x="197942" y="161316"/>
                  <a:pt x="200533" y="160287"/>
                  <a:pt x="203188" y="159499"/>
                </a:cubicBezTo>
                <a:cubicBezTo>
                  <a:pt x="206286" y="158585"/>
                  <a:pt x="209449" y="157925"/>
                  <a:pt x="212624" y="157480"/>
                </a:cubicBezTo>
                <a:cubicBezTo>
                  <a:pt x="212954" y="157429"/>
                  <a:pt x="213296" y="157442"/>
                  <a:pt x="213627" y="157404"/>
                </a:cubicBezTo>
                <a:cubicBezTo>
                  <a:pt x="216332" y="157074"/>
                  <a:pt x="219037" y="156820"/>
                  <a:pt x="221742" y="156820"/>
                </a:cubicBezTo>
                <a:cubicBezTo>
                  <a:pt x="221945" y="156820"/>
                  <a:pt x="222135" y="156845"/>
                  <a:pt x="222339" y="156845"/>
                </a:cubicBezTo>
                <a:lnTo>
                  <a:pt x="240475" y="89142"/>
                </a:lnTo>
                <a:cubicBezTo>
                  <a:pt x="223888" y="77737"/>
                  <a:pt x="215405" y="56795"/>
                  <a:pt x="220917" y="36246"/>
                </a:cubicBezTo>
                <a:cubicBezTo>
                  <a:pt x="221577" y="33769"/>
                  <a:pt x="222466" y="31445"/>
                  <a:pt x="223469" y="29172"/>
                </a:cubicBezTo>
                <a:cubicBezTo>
                  <a:pt x="223647" y="28778"/>
                  <a:pt x="223800" y="28347"/>
                  <a:pt x="224003" y="27953"/>
                </a:cubicBezTo>
                <a:cubicBezTo>
                  <a:pt x="225019" y="25819"/>
                  <a:pt x="226161" y="23775"/>
                  <a:pt x="227444" y="21844"/>
                </a:cubicBezTo>
                <a:cubicBezTo>
                  <a:pt x="227699" y="21476"/>
                  <a:pt x="227965" y="21120"/>
                  <a:pt x="228219" y="20752"/>
                </a:cubicBezTo>
                <a:cubicBezTo>
                  <a:pt x="229591" y="18796"/>
                  <a:pt x="231077" y="16917"/>
                  <a:pt x="232702" y="15215"/>
                </a:cubicBezTo>
                <a:cubicBezTo>
                  <a:pt x="232740" y="15177"/>
                  <a:pt x="232791" y="15126"/>
                  <a:pt x="232842" y="15075"/>
                </a:cubicBezTo>
                <a:cubicBezTo>
                  <a:pt x="234455" y="13399"/>
                  <a:pt x="236207" y="11875"/>
                  <a:pt x="238036" y="10452"/>
                </a:cubicBezTo>
                <a:cubicBezTo>
                  <a:pt x="238354" y="10198"/>
                  <a:pt x="238671" y="9932"/>
                  <a:pt x="239001" y="9677"/>
                </a:cubicBezTo>
                <a:cubicBezTo>
                  <a:pt x="240830" y="8331"/>
                  <a:pt x="242748" y="7112"/>
                  <a:pt x="244742" y="6020"/>
                </a:cubicBezTo>
                <a:cubicBezTo>
                  <a:pt x="245136" y="5817"/>
                  <a:pt x="245529" y="5613"/>
                  <a:pt x="245923" y="5410"/>
                </a:cubicBezTo>
                <a:cubicBezTo>
                  <a:pt x="248006" y="4356"/>
                  <a:pt x="250152" y="3391"/>
                  <a:pt x="252361" y="2629"/>
                </a:cubicBezTo>
                <a:cubicBezTo>
                  <a:pt x="252476" y="2591"/>
                  <a:pt x="252578" y="2566"/>
                  <a:pt x="252692" y="2540"/>
                </a:cubicBezTo>
                <a:cubicBezTo>
                  <a:pt x="254876" y="1816"/>
                  <a:pt x="257099" y="1270"/>
                  <a:pt x="259359" y="864"/>
                </a:cubicBezTo>
                <a:cubicBezTo>
                  <a:pt x="259753" y="787"/>
                  <a:pt x="260147" y="699"/>
                  <a:pt x="260553" y="635"/>
                </a:cubicBezTo>
                <a:cubicBezTo>
                  <a:pt x="262827" y="280"/>
                  <a:pt x="265138" y="89"/>
                  <a:pt x="267474" y="64"/>
                </a:cubicBezTo>
                <a:cubicBezTo>
                  <a:pt x="267678" y="64"/>
                  <a:pt x="267881" y="0"/>
                  <a:pt x="268097" y="0"/>
                </a:cubicBezTo>
                <a:cubicBezTo>
                  <a:pt x="268440" y="0"/>
                  <a:pt x="268795" y="64"/>
                  <a:pt x="269139" y="77"/>
                </a:cubicBezTo>
                <a:cubicBezTo>
                  <a:pt x="270510" y="115"/>
                  <a:pt x="271882" y="203"/>
                  <a:pt x="273253" y="343"/>
                </a:cubicBezTo>
                <a:cubicBezTo>
                  <a:pt x="273838" y="407"/>
                  <a:pt x="274421" y="457"/>
                  <a:pt x="275006" y="546"/>
                </a:cubicBezTo>
                <a:cubicBezTo>
                  <a:pt x="276923" y="813"/>
                  <a:pt x="278854" y="1169"/>
                  <a:pt x="280759" y="1676"/>
                </a:cubicBezTo>
                <a:cubicBezTo>
                  <a:pt x="306845" y="8674"/>
                  <a:pt x="322313" y="35471"/>
                  <a:pt x="315328" y="61544"/>
                </a:cubicBezTo>
                <a:cubicBezTo>
                  <a:pt x="314668" y="64008"/>
                  <a:pt x="313779" y="66345"/>
                  <a:pt x="312776" y="68606"/>
                </a:cubicBezTo>
                <a:cubicBezTo>
                  <a:pt x="312610" y="69025"/>
                  <a:pt x="312433" y="69431"/>
                  <a:pt x="312242" y="69837"/>
                </a:cubicBezTo>
                <a:cubicBezTo>
                  <a:pt x="311239" y="71971"/>
                  <a:pt x="310070" y="74003"/>
                  <a:pt x="308787" y="75946"/>
                </a:cubicBezTo>
                <a:cubicBezTo>
                  <a:pt x="308546" y="76315"/>
                  <a:pt x="308280" y="76670"/>
                  <a:pt x="308025" y="77026"/>
                </a:cubicBezTo>
                <a:cubicBezTo>
                  <a:pt x="306642" y="78981"/>
                  <a:pt x="305168" y="80861"/>
                  <a:pt x="303543" y="82575"/>
                </a:cubicBezTo>
                <a:cubicBezTo>
                  <a:pt x="303492" y="82614"/>
                  <a:pt x="303454" y="82652"/>
                  <a:pt x="303403" y="82690"/>
                </a:cubicBezTo>
                <a:cubicBezTo>
                  <a:pt x="301790" y="84379"/>
                  <a:pt x="300038" y="85915"/>
                  <a:pt x="298209" y="87338"/>
                </a:cubicBezTo>
                <a:cubicBezTo>
                  <a:pt x="297891" y="87592"/>
                  <a:pt x="297573" y="87846"/>
                  <a:pt x="297243" y="88100"/>
                </a:cubicBezTo>
                <a:cubicBezTo>
                  <a:pt x="295415" y="89459"/>
                  <a:pt x="293484" y="90678"/>
                  <a:pt x="291503" y="91758"/>
                </a:cubicBezTo>
                <a:cubicBezTo>
                  <a:pt x="291109" y="91974"/>
                  <a:pt x="290716" y="92164"/>
                  <a:pt x="290309" y="92367"/>
                </a:cubicBezTo>
                <a:cubicBezTo>
                  <a:pt x="288239" y="93434"/>
                  <a:pt x="286106" y="94387"/>
                  <a:pt x="283870" y="95149"/>
                </a:cubicBezTo>
                <a:cubicBezTo>
                  <a:pt x="283769" y="95187"/>
                  <a:pt x="283642" y="95212"/>
                  <a:pt x="283528" y="95250"/>
                </a:cubicBezTo>
                <a:cubicBezTo>
                  <a:pt x="281381" y="95974"/>
                  <a:pt x="279146" y="96507"/>
                  <a:pt x="276886" y="96926"/>
                </a:cubicBezTo>
                <a:cubicBezTo>
                  <a:pt x="276492" y="97003"/>
                  <a:pt x="276086" y="97092"/>
                  <a:pt x="275692" y="97155"/>
                </a:cubicBezTo>
                <a:cubicBezTo>
                  <a:pt x="274447" y="97346"/>
                  <a:pt x="273203" y="97473"/>
                  <a:pt x="271932" y="97562"/>
                </a:cubicBezTo>
                <a:lnTo>
                  <a:pt x="253797" y="165303"/>
                </a:lnTo>
                <a:cubicBezTo>
                  <a:pt x="256946" y="167081"/>
                  <a:pt x="259994" y="169088"/>
                  <a:pt x="262865" y="171425"/>
                </a:cubicBezTo>
                <a:cubicBezTo>
                  <a:pt x="264566" y="172822"/>
                  <a:pt x="266230" y="174308"/>
                  <a:pt x="267818" y="175908"/>
                </a:cubicBezTo>
                <a:cubicBezTo>
                  <a:pt x="289281" y="197358"/>
                  <a:pt x="292570" y="230048"/>
                  <a:pt x="277825" y="255029"/>
                </a:cubicBezTo>
                <a:lnTo>
                  <a:pt x="327533" y="304724"/>
                </a:lnTo>
                <a:cubicBezTo>
                  <a:pt x="331280" y="302959"/>
                  <a:pt x="335115" y="301485"/>
                  <a:pt x="339115" y="300711"/>
                </a:cubicBezTo>
                <a:cubicBezTo>
                  <a:pt x="342195" y="300114"/>
                  <a:pt x="345322" y="299816"/>
                  <a:pt x="348450" y="299816"/>
                </a:cubicBezTo>
                <a:cubicBezTo>
                  <a:pt x="351577" y="299816"/>
                  <a:pt x="354705" y="300114"/>
                  <a:pt x="357784" y="300711"/>
                </a:cubicBezTo>
                <a:cubicBezTo>
                  <a:pt x="363944" y="301905"/>
                  <a:pt x="369926" y="304292"/>
                  <a:pt x="375348" y="307874"/>
                </a:cubicBezTo>
                <a:cubicBezTo>
                  <a:pt x="378054" y="309664"/>
                  <a:pt x="380619" y="311747"/>
                  <a:pt x="383007" y="314135"/>
                </a:cubicBezTo>
                <a:cubicBezTo>
                  <a:pt x="402095" y="333223"/>
                  <a:pt x="402095" y="364160"/>
                  <a:pt x="383007" y="383248"/>
                </a:cubicBezTo>
                <a:cubicBezTo>
                  <a:pt x="380619" y="385636"/>
                  <a:pt x="378054" y="387718"/>
                  <a:pt x="375348" y="389522"/>
                </a:cubicBezTo>
                <a:cubicBezTo>
                  <a:pt x="369926" y="393091"/>
                  <a:pt x="363944" y="395466"/>
                  <a:pt x="357784" y="396672"/>
                </a:cubicBezTo>
                <a:cubicBezTo>
                  <a:pt x="354711" y="397269"/>
                  <a:pt x="351574" y="397561"/>
                  <a:pt x="348450" y="397561"/>
                </a:cubicBezTo>
                <a:close/>
              </a:path>
            </a:pathLst>
          </a:custGeom>
          <a:solidFill>
            <a:srgbClr val="002856"/>
          </a:solidFill>
        </p:spPr>
      </p:sp>
      <p:sp>
        <p:nvSpPr>
          <p:cNvPr id="26" name="Freeform 25"/>
          <p:cNvSpPr/>
          <p:nvPr/>
        </p:nvSpPr>
        <p:spPr>
          <a:xfrm>
            <a:off x="1833071" y="5850071"/>
            <a:ext cx="325818" cy="456133"/>
          </a:xfrm>
          <a:custGeom>
            <a:avLst/>
            <a:gdLst/>
            <a:ahLst/>
            <a:cxnLst/>
            <a:rect l="l" t="t" r="r" b="b"/>
            <a:pathLst>
              <a:path w="325818" h="456133">
                <a:moveTo>
                  <a:pt x="228067" y="0"/>
                </a:moveTo>
                <a:lnTo>
                  <a:pt x="228067" y="32588"/>
                </a:lnTo>
                <a:lnTo>
                  <a:pt x="0" y="32588"/>
                </a:lnTo>
                <a:lnTo>
                  <a:pt x="0" y="456133"/>
                </a:lnTo>
                <a:lnTo>
                  <a:pt x="32575" y="456133"/>
                </a:lnTo>
                <a:lnTo>
                  <a:pt x="32575" y="65163"/>
                </a:lnTo>
                <a:lnTo>
                  <a:pt x="293230" y="65163"/>
                </a:lnTo>
                <a:lnTo>
                  <a:pt x="293230" y="456133"/>
                </a:lnTo>
                <a:lnTo>
                  <a:pt x="325819" y="456133"/>
                </a:lnTo>
                <a:lnTo>
                  <a:pt x="325819" y="32588"/>
                </a:lnTo>
                <a:lnTo>
                  <a:pt x="260655" y="32588"/>
                </a:lnTo>
                <a:lnTo>
                  <a:pt x="260655" y="0"/>
                </a:lnTo>
                <a:close/>
                <a:moveTo>
                  <a:pt x="211772" y="146609"/>
                </a:moveTo>
                <a:lnTo>
                  <a:pt x="244361" y="146609"/>
                </a:lnTo>
                <a:lnTo>
                  <a:pt x="244361" y="114020"/>
                </a:lnTo>
                <a:lnTo>
                  <a:pt x="211772" y="114020"/>
                </a:lnTo>
                <a:close/>
                <a:moveTo>
                  <a:pt x="146622" y="146609"/>
                </a:moveTo>
                <a:lnTo>
                  <a:pt x="179210" y="146609"/>
                </a:lnTo>
                <a:lnTo>
                  <a:pt x="179210" y="114020"/>
                </a:lnTo>
                <a:lnTo>
                  <a:pt x="146622" y="114020"/>
                </a:lnTo>
                <a:close/>
                <a:moveTo>
                  <a:pt x="81458" y="146609"/>
                </a:moveTo>
                <a:lnTo>
                  <a:pt x="114046" y="146609"/>
                </a:lnTo>
                <a:lnTo>
                  <a:pt x="114046" y="114020"/>
                </a:lnTo>
                <a:lnTo>
                  <a:pt x="81458" y="114020"/>
                </a:lnTo>
                <a:close/>
                <a:moveTo>
                  <a:pt x="211772" y="211772"/>
                </a:moveTo>
                <a:lnTo>
                  <a:pt x="244361" y="211772"/>
                </a:lnTo>
                <a:lnTo>
                  <a:pt x="244361" y="179184"/>
                </a:lnTo>
                <a:lnTo>
                  <a:pt x="211772" y="179184"/>
                </a:lnTo>
                <a:close/>
                <a:moveTo>
                  <a:pt x="146622" y="211772"/>
                </a:moveTo>
                <a:lnTo>
                  <a:pt x="179210" y="211772"/>
                </a:lnTo>
                <a:lnTo>
                  <a:pt x="179210" y="179184"/>
                </a:lnTo>
                <a:lnTo>
                  <a:pt x="146622" y="179184"/>
                </a:lnTo>
                <a:close/>
                <a:moveTo>
                  <a:pt x="81458" y="211772"/>
                </a:moveTo>
                <a:lnTo>
                  <a:pt x="114046" y="211772"/>
                </a:lnTo>
                <a:lnTo>
                  <a:pt x="114046" y="179184"/>
                </a:lnTo>
                <a:lnTo>
                  <a:pt x="81458" y="179184"/>
                </a:lnTo>
                <a:close/>
                <a:moveTo>
                  <a:pt x="211772" y="276936"/>
                </a:moveTo>
                <a:lnTo>
                  <a:pt x="244361" y="276936"/>
                </a:lnTo>
                <a:lnTo>
                  <a:pt x="244361" y="244348"/>
                </a:lnTo>
                <a:lnTo>
                  <a:pt x="211772" y="244348"/>
                </a:lnTo>
                <a:close/>
                <a:moveTo>
                  <a:pt x="146622" y="276936"/>
                </a:moveTo>
                <a:lnTo>
                  <a:pt x="179210" y="276936"/>
                </a:lnTo>
                <a:lnTo>
                  <a:pt x="179210" y="244348"/>
                </a:lnTo>
                <a:lnTo>
                  <a:pt x="146622" y="244348"/>
                </a:lnTo>
                <a:close/>
                <a:moveTo>
                  <a:pt x="81458" y="276936"/>
                </a:moveTo>
                <a:lnTo>
                  <a:pt x="114046" y="276936"/>
                </a:lnTo>
                <a:lnTo>
                  <a:pt x="114046" y="244348"/>
                </a:lnTo>
                <a:lnTo>
                  <a:pt x="81458" y="244348"/>
                </a:lnTo>
                <a:close/>
                <a:moveTo>
                  <a:pt x="211772" y="342087"/>
                </a:moveTo>
                <a:lnTo>
                  <a:pt x="244361" y="342087"/>
                </a:lnTo>
                <a:lnTo>
                  <a:pt x="244361" y="309512"/>
                </a:lnTo>
                <a:lnTo>
                  <a:pt x="211772" y="309512"/>
                </a:lnTo>
                <a:close/>
                <a:moveTo>
                  <a:pt x="146622" y="342087"/>
                </a:moveTo>
                <a:lnTo>
                  <a:pt x="179210" y="342087"/>
                </a:lnTo>
                <a:lnTo>
                  <a:pt x="179210" y="309512"/>
                </a:lnTo>
                <a:lnTo>
                  <a:pt x="146622" y="309512"/>
                </a:lnTo>
                <a:close/>
                <a:moveTo>
                  <a:pt x="81458" y="342087"/>
                </a:moveTo>
                <a:lnTo>
                  <a:pt x="114046" y="342087"/>
                </a:lnTo>
                <a:lnTo>
                  <a:pt x="114046" y="309512"/>
                </a:lnTo>
                <a:lnTo>
                  <a:pt x="81458" y="309512"/>
                </a:lnTo>
                <a:close/>
                <a:moveTo>
                  <a:pt x="211772" y="407251"/>
                </a:moveTo>
                <a:lnTo>
                  <a:pt x="244361" y="407251"/>
                </a:lnTo>
                <a:lnTo>
                  <a:pt x="244361" y="374675"/>
                </a:lnTo>
                <a:lnTo>
                  <a:pt x="211772" y="374675"/>
                </a:lnTo>
                <a:close/>
                <a:moveTo>
                  <a:pt x="146622" y="407251"/>
                </a:moveTo>
                <a:lnTo>
                  <a:pt x="179210" y="407251"/>
                </a:lnTo>
                <a:lnTo>
                  <a:pt x="179210" y="374675"/>
                </a:lnTo>
                <a:lnTo>
                  <a:pt x="146622" y="374675"/>
                </a:lnTo>
                <a:close/>
                <a:moveTo>
                  <a:pt x="81458" y="407251"/>
                </a:moveTo>
                <a:lnTo>
                  <a:pt x="114046" y="407251"/>
                </a:lnTo>
                <a:lnTo>
                  <a:pt x="114046" y="374675"/>
                </a:lnTo>
                <a:lnTo>
                  <a:pt x="81458" y="374675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27" name="Freeform 26"/>
          <p:cNvSpPr/>
          <p:nvPr/>
        </p:nvSpPr>
        <p:spPr>
          <a:xfrm>
            <a:off x="2716305" y="5915234"/>
            <a:ext cx="438671" cy="390969"/>
          </a:xfrm>
          <a:custGeom>
            <a:avLst/>
            <a:gdLst/>
            <a:ahLst/>
            <a:cxnLst/>
            <a:rect l="l" t="t" r="r" b="b"/>
            <a:pathLst>
              <a:path w="438671" h="390969">
                <a:moveTo>
                  <a:pt x="0" y="0"/>
                </a:moveTo>
                <a:lnTo>
                  <a:pt x="0" y="390969"/>
                </a:lnTo>
                <a:lnTo>
                  <a:pt x="32576" y="390969"/>
                </a:lnTo>
                <a:lnTo>
                  <a:pt x="32576" y="32575"/>
                </a:lnTo>
                <a:lnTo>
                  <a:pt x="219024" y="32575"/>
                </a:lnTo>
                <a:lnTo>
                  <a:pt x="219024" y="104089"/>
                </a:lnTo>
                <a:lnTo>
                  <a:pt x="112865" y="104089"/>
                </a:lnTo>
                <a:lnTo>
                  <a:pt x="112865" y="390969"/>
                </a:lnTo>
                <a:lnTo>
                  <a:pt x="145440" y="390969"/>
                </a:lnTo>
                <a:lnTo>
                  <a:pt x="145440" y="136677"/>
                </a:lnTo>
                <a:lnTo>
                  <a:pt x="406083" y="136677"/>
                </a:lnTo>
                <a:lnTo>
                  <a:pt x="406083" y="390969"/>
                </a:lnTo>
                <a:lnTo>
                  <a:pt x="438671" y="390969"/>
                </a:lnTo>
                <a:lnTo>
                  <a:pt x="438671" y="104089"/>
                </a:lnTo>
                <a:lnTo>
                  <a:pt x="370307" y="104089"/>
                </a:lnTo>
                <a:lnTo>
                  <a:pt x="370307" y="73304"/>
                </a:lnTo>
                <a:lnTo>
                  <a:pt x="337718" y="73304"/>
                </a:lnTo>
                <a:lnTo>
                  <a:pt x="337718" y="104089"/>
                </a:lnTo>
                <a:lnTo>
                  <a:pt x="251612" y="104089"/>
                </a:lnTo>
                <a:lnTo>
                  <a:pt x="251612" y="0"/>
                </a:lnTo>
                <a:close/>
                <a:moveTo>
                  <a:pt x="324637" y="218223"/>
                </a:moveTo>
                <a:lnTo>
                  <a:pt x="357226" y="218223"/>
                </a:lnTo>
                <a:lnTo>
                  <a:pt x="357226" y="185635"/>
                </a:lnTo>
                <a:lnTo>
                  <a:pt x="324637" y="185635"/>
                </a:lnTo>
                <a:close/>
                <a:moveTo>
                  <a:pt x="259474" y="218223"/>
                </a:moveTo>
                <a:lnTo>
                  <a:pt x="292062" y="218223"/>
                </a:lnTo>
                <a:lnTo>
                  <a:pt x="292062" y="185635"/>
                </a:lnTo>
                <a:lnTo>
                  <a:pt x="259474" y="185635"/>
                </a:lnTo>
                <a:close/>
                <a:moveTo>
                  <a:pt x="194310" y="218223"/>
                </a:moveTo>
                <a:lnTo>
                  <a:pt x="226898" y="218223"/>
                </a:lnTo>
                <a:lnTo>
                  <a:pt x="226898" y="185635"/>
                </a:lnTo>
                <a:lnTo>
                  <a:pt x="194310" y="185635"/>
                </a:lnTo>
                <a:close/>
                <a:moveTo>
                  <a:pt x="324637" y="283387"/>
                </a:moveTo>
                <a:lnTo>
                  <a:pt x="357226" y="283387"/>
                </a:lnTo>
                <a:lnTo>
                  <a:pt x="357226" y="250799"/>
                </a:lnTo>
                <a:lnTo>
                  <a:pt x="324637" y="250799"/>
                </a:lnTo>
                <a:close/>
                <a:moveTo>
                  <a:pt x="259474" y="283387"/>
                </a:moveTo>
                <a:lnTo>
                  <a:pt x="292062" y="283387"/>
                </a:lnTo>
                <a:lnTo>
                  <a:pt x="292062" y="250799"/>
                </a:lnTo>
                <a:lnTo>
                  <a:pt x="259474" y="250799"/>
                </a:lnTo>
                <a:close/>
                <a:moveTo>
                  <a:pt x="194310" y="283387"/>
                </a:moveTo>
                <a:lnTo>
                  <a:pt x="226898" y="283387"/>
                </a:lnTo>
                <a:lnTo>
                  <a:pt x="226898" y="250799"/>
                </a:lnTo>
                <a:lnTo>
                  <a:pt x="194310" y="250799"/>
                </a:lnTo>
                <a:close/>
                <a:moveTo>
                  <a:pt x="324637" y="348538"/>
                </a:moveTo>
                <a:lnTo>
                  <a:pt x="357226" y="348538"/>
                </a:lnTo>
                <a:lnTo>
                  <a:pt x="357226" y="315962"/>
                </a:lnTo>
                <a:lnTo>
                  <a:pt x="324637" y="315962"/>
                </a:lnTo>
                <a:close/>
                <a:moveTo>
                  <a:pt x="259474" y="348538"/>
                </a:moveTo>
                <a:lnTo>
                  <a:pt x="292062" y="348538"/>
                </a:lnTo>
                <a:lnTo>
                  <a:pt x="292062" y="315962"/>
                </a:lnTo>
                <a:lnTo>
                  <a:pt x="259474" y="315962"/>
                </a:lnTo>
                <a:close/>
                <a:moveTo>
                  <a:pt x="194310" y="348538"/>
                </a:moveTo>
                <a:lnTo>
                  <a:pt x="226898" y="348538"/>
                </a:lnTo>
                <a:lnTo>
                  <a:pt x="226898" y="315962"/>
                </a:lnTo>
                <a:lnTo>
                  <a:pt x="194310" y="315962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28" name="Freeform 27"/>
          <p:cNvSpPr/>
          <p:nvPr/>
        </p:nvSpPr>
        <p:spPr>
          <a:xfrm>
            <a:off x="3642622" y="5979641"/>
            <a:ext cx="456146" cy="326568"/>
          </a:xfrm>
          <a:custGeom>
            <a:avLst/>
            <a:gdLst/>
            <a:ahLst/>
            <a:cxnLst/>
            <a:rect l="l" t="t" r="r" b="b"/>
            <a:pathLst>
              <a:path w="456146" h="326568">
                <a:moveTo>
                  <a:pt x="228079" y="0"/>
                </a:moveTo>
                <a:lnTo>
                  <a:pt x="0" y="70168"/>
                </a:lnTo>
                <a:lnTo>
                  <a:pt x="0" y="122936"/>
                </a:lnTo>
                <a:lnTo>
                  <a:pt x="32588" y="122936"/>
                </a:lnTo>
                <a:lnTo>
                  <a:pt x="32588" y="326568"/>
                </a:lnTo>
                <a:lnTo>
                  <a:pt x="48882" y="326568"/>
                </a:lnTo>
                <a:lnTo>
                  <a:pt x="65163" y="326568"/>
                </a:lnTo>
                <a:lnTo>
                  <a:pt x="97752" y="326568"/>
                </a:lnTo>
                <a:lnTo>
                  <a:pt x="130327" y="326568"/>
                </a:lnTo>
                <a:lnTo>
                  <a:pt x="162915" y="326568"/>
                </a:lnTo>
                <a:lnTo>
                  <a:pt x="195491" y="326568"/>
                </a:lnTo>
                <a:lnTo>
                  <a:pt x="260654" y="326568"/>
                </a:lnTo>
                <a:lnTo>
                  <a:pt x="293243" y="326568"/>
                </a:lnTo>
                <a:lnTo>
                  <a:pt x="325818" y="326568"/>
                </a:lnTo>
                <a:lnTo>
                  <a:pt x="358406" y="326568"/>
                </a:lnTo>
                <a:lnTo>
                  <a:pt x="390982" y="326568"/>
                </a:lnTo>
                <a:lnTo>
                  <a:pt x="407263" y="326568"/>
                </a:lnTo>
                <a:lnTo>
                  <a:pt x="423557" y="326568"/>
                </a:lnTo>
                <a:lnTo>
                  <a:pt x="423557" y="122936"/>
                </a:lnTo>
                <a:lnTo>
                  <a:pt x="456146" y="122936"/>
                </a:lnTo>
                <a:lnTo>
                  <a:pt x="456146" y="70168"/>
                </a:lnTo>
                <a:close/>
                <a:moveTo>
                  <a:pt x="228079" y="34100"/>
                </a:moveTo>
                <a:lnTo>
                  <a:pt x="410921" y="90361"/>
                </a:lnTo>
                <a:lnTo>
                  <a:pt x="45224" y="90361"/>
                </a:lnTo>
                <a:close/>
                <a:moveTo>
                  <a:pt x="65163" y="122936"/>
                </a:moveTo>
                <a:lnTo>
                  <a:pt x="390969" y="122936"/>
                </a:lnTo>
                <a:lnTo>
                  <a:pt x="390969" y="155524"/>
                </a:lnTo>
                <a:lnTo>
                  <a:pt x="65163" y="155524"/>
                </a:lnTo>
                <a:close/>
                <a:moveTo>
                  <a:pt x="358406" y="188087"/>
                </a:moveTo>
                <a:lnTo>
                  <a:pt x="390982" y="188087"/>
                </a:lnTo>
                <a:lnTo>
                  <a:pt x="390982" y="293980"/>
                </a:lnTo>
                <a:lnTo>
                  <a:pt x="358406" y="293980"/>
                </a:lnTo>
                <a:close/>
                <a:moveTo>
                  <a:pt x="293243" y="188087"/>
                </a:moveTo>
                <a:lnTo>
                  <a:pt x="325818" y="188087"/>
                </a:lnTo>
                <a:lnTo>
                  <a:pt x="325818" y="293980"/>
                </a:lnTo>
                <a:lnTo>
                  <a:pt x="293243" y="293980"/>
                </a:lnTo>
                <a:close/>
                <a:moveTo>
                  <a:pt x="195491" y="188087"/>
                </a:moveTo>
                <a:lnTo>
                  <a:pt x="260654" y="188087"/>
                </a:lnTo>
                <a:lnTo>
                  <a:pt x="260654" y="293980"/>
                </a:lnTo>
                <a:lnTo>
                  <a:pt x="195491" y="293980"/>
                </a:lnTo>
                <a:close/>
                <a:moveTo>
                  <a:pt x="130327" y="188087"/>
                </a:moveTo>
                <a:lnTo>
                  <a:pt x="162915" y="188087"/>
                </a:lnTo>
                <a:lnTo>
                  <a:pt x="162915" y="293980"/>
                </a:lnTo>
                <a:lnTo>
                  <a:pt x="130327" y="293980"/>
                </a:lnTo>
                <a:close/>
                <a:moveTo>
                  <a:pt x="65163" y="188087"/>
                </a:moveTo>
                <a:lnTo>
                  <a:pt x="97752" y="188087"/>
                </a:lnTo>
                <a:lnTo>
                  <a:pt x="97752" y="293980"/>
                </a:lnTo>
                <a:lnTo>
                  <a:pt x="65163" y="293980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29" name="Freeform 28"/>
          <p:cNvSpPr/>
          <p:nvPr/>
        </p:nvSpPr>
        <p:spPr>
          <a:xfrm>
            <a:off x="3650210" y="4635256"/>
            <a:ext cx="565010" cy="260645"/>
          </a:xfrm>
          <a:custGeom>
            <a:avLst/>
            <a:gdLst/>
            <a:ahLst/>
            <a:cxnLst/>
            <a:rect l="l" t="t" r="r" b="b"/>
            <a:pathLst>
              <a:path w="565010" h="260645">
                <a:moveTo>
                  <a:pt x="62598" y="228067"/>
                </a:moveTo>
                <a:cubicBezTo>
                  <a:pt x="69113" y="228067"/>
                  <a:pt x="75260" y="225514"/>
                  <a:pt x="79870" y="220904"/>
                </a:cubicBezTo>
                <a:cubicBezTo>
                  <a:pt x="89395" y="211379"/>
                  <a:pt x="89395" y="195885"/>
                  <a:pt x="79870" y="186360"/>
                </a:cubicBezTo>
                <a:cubicBezTo>
                  <a:pt x="75260" y="181737"/>
                  <a:pt x="69113" y="179197"/>
                  <a:pt x="62598" y="179197"/>
                </a:cubicBezTo>
                <a:cubicBezTo>
                  <a:pt x="56070" y="179197"/>
                  <a:pt x="49923" y="181737"/>
                  <a:pt x="45313" y="186360"/>
                </a:cubicBezTo>
                <a:cubicBezTo>
                  <a:pt x="35788" y="195885"/>
                  <a:pt x="35788" y="211379"/>
                  <a:pt x="45313" y="220904"/>
                </a:cubicBezTo>
                <a:cubicBezTo>
                  <a:pt x="49923" y="225514"/>
                  <a:pt x="56070" y="228067"/>
                  <a:pt x="62598" y="228067"/>
                </a:cubicBezTo>
                <a:close/>
                <a:moveTo>
                  <a:pt x="355816" y="228067"/>
                </a:moveTo>
                <a:cubicBezTo>
                  <a:pt x="362356" y="228067"/>
                  <a:pt x="368490" y="225514"/>
                  <a:pt x="373100" y="220904"/>
                </a:cubicBezTo>
                <a:cubicBezTo>
                  <a:pt x="382625" y="211379"/>
                  <a:pt x="382625" y="195885"/>
                  <a:pt x="373100" y="186360"/>
                </a:cubicBezTo>
                <a:cubicBezTo>
                  <a:pt x="368490" y="181737"/>
                  <a:pt x="362356" y="179197"/>
                  <a:pt x="355816" y="179197"/>
                </a:cubicBezTo>
                <a:cubicBezTo>
                  <a:pt x="349288" y="179197"/>
                  <a:pt x="343154" y="181737"/>
                  <a:pt x="338543" y="186360"/>
                </a:cubicBezTo>
                <a:cubicBezTo>
                  <a:pt x="329018" y="195885"/>
                  <a:pt x="329018" y="211379"/>
                  <a:pt x="338543" y="220904"/>
                </a:cubicBezTo>
                <a:cubicBezTo>
                  <a:pt x="343154" y="225514"/>
                  <a:pt x="349288" y="228067"/>
                  <a:pt x="355816" y="228067"/>
                </a:cubicBezTo>
                <a:close/>
                <a:moveTo>
                  <a:pt x="209207" y="81458"/>
                </a:moveTo>
                <a:cubicBezTo>
                  <a:pt x="215735" y="81458"/>
                  <a:pt x="221869" y="78918"/>
                  <a:pt x="226479" y="74295"/>
                </a:cubicBezTo>
                <a:cubicBezTo>
                  <a:pt x="236016" y="64770"/>
                  <a:pt x="236016" y="49263"/>
                  <a:pt x="226479" y="39738"/>
                </a:cubicBezTo>
                <a:cubicBezTo>
                  <a:pt x="221869" y="35128"/>
                  <a:pt x="215735" y="32589"/>
                  <a:pt x="209207" y="32589"/>
                </a:cubicBezTo>
                <a:cubicBezTo>
                  <a:pt x="202679" y="32589"/>
                  <a:pt x="196545" y="35128"/>
                  <a:pt x="191935" y="39738"/>
                </a:cubicBezTo>
                <a:cubicBezTo>
                  <a:pt x="182397" y="49263"/>
                  <a:pt x="182397" y="64770"/>
                  <a:pt x="191935" y="74295"/>
                </a:cubicBezTo>
                <a:cubicBezTo>
                  <a:pt x="196545" y="78918"/>
                  <a:pt x="202679" y="81458"/>
                  <a:pt x="209207" y="81458"/>
                </a:cubicBezTo>
                <a:close/>
                <a:moveTo>
                  <a:pt x="502437" y="81458"/>
                </a:moveTo>
                <a:cubicBezTo>
                  <a:pt x="508965" y="81458"/>
                  <a:pt x="515099" y="78918"/>
                  <a:pt x="519709" y="74295"/>
                </a:cubicBezTo>
                <a:cubicBezTo>
                  <a:pt x="524319" y="69685"/>
                  <a:pt x="526872" y="63538"/>
                  <a:pt x="526872" y="57023"/>
                </a:cubicBezTo>
                <a:cubicBezTo>
                  <a:pt x="526872" y="50495"/>
                  <a:pt x="524319" y="44348"/>
                  <a:pt x="519709" y="39738"/>
                </a:cubicBezTo>
                <a:cubicBezTo>
                  <a:pt x="515099" y="35128"/>
                  <a:pt x="508965" y="32589"/>
                  <a:pt x="502437" y="32589"/>
                </a:cubicBezTo>
                <a:cubicBezTo>
                  <a:pt x="495897" y="32589"/>
                  <a:pt x="489762" y="35128"/>
                  <a:pt x="485152" y="39738"/>
                </a:cubicBezTo>
                <a:cubicBezTo>
                  <a:pt x="475627" y="49263"/>
                  <a:pt x="475627" y="64770"/>
                  <a:pt x="485152" y="74295"/>
                </a:cubicBezTo>
                <a:cubicBezTo>
                  <a:pt x="489762" y="78918"/>
                  <a:pt x="495897" y="81458"/>
                  <a:pt x="502437" y="81458"/>
                </a:cubicBezTo>
                <a:close/>
                <a:moveTo>
                  <a:pt x="61522" y="260645"/>
                </a:moveTo>
                <a:cubicBezTo>
                  <a:pt x="47279" y="260378"/>
                  <a:pt x="33140" y="254807"/>
                  <a:pt x="22276" y="243954"/>
                </a:cubicBezTo>
                <a:cubicBezTo>
                  <a:pt x="0" y="221679"/>
                  <a:pt x="0" y="185585"/>
                  <a:pt x="22276" y="163309"/>
                </a:cubicBezTo>
                <a:cubicBezTo>
                  <a:pt x="33413" y="152184"/>
                  <a:pt x="47993" y="146622"/>
                  <a:pt x="62598" y="146622"/>
                </a:cubicBezTo>
                <a:cubicBezTo>
                  <a:pt x="71933" y="146622"/>
                  <a:pt x="81254" y="148920"/>
                  <a:pt x="89700" y="153492"/>
                </a:cubicBezTo>
                <a:lnTo>
                  <a:pt x="159067" y="84125"/>
                </a:lnTo>
                <a:cubicBezTo>
                  <a:pt x="147371" y="62522"/>
                  <a:pt x="150622" y="34963"/>
                  <a:pt x="168884" y="16700"/>
                </a:cubicBezTo>
                <a:cubicBezTo>
                  <a:pt x="180022" y="5563"/>
                  <a:pt x="194615" y="0"/>
                  <a:pt x="209207" y="0"/>
                </a:cubicBezTo>
                <a:cubicBezTo>
                  <a:pt x="223799" y="0"/>
                  <a:pt x="238391" y="5563"/>
                  <a:pt x="249529" y="16700"/>
                </a:cubicBezTo>
                <a:cubicBezTo>
                  <a:pt x="267792" y="34963"/>
                  <a:pt x="271043" y="62522"/>
                  <a:pt x="259346" y="84125"/>
                </a:cubicBezTo>
                <a:lnTo>
                  <a:pt x="328714" y="153492"/>
                </a:lnTo>
                <a:cubicBezTo>
                  <a:pt x="337147" y="148920"/>
                  <a:pt x="346481" y="146622"/>
                  <a:pt x="355816" y="146622"/>
                </a:cubicBezTo>
                <a:cubicBezTo>
                  <a:pt x="365150" y="146622"/>
                  <a:pt x="374497" y="148920"/>
                  <a:pt x="382930" y="153492"/>
                </a:cubicBezTo>
                <a:lnTo>
                  <a:pt x="452285" y="84125"/>
                </a:lnTo>
                <a:cubicBezTo>
                  <a:pt x="440601" y="62522"/>
                  <a:pt x="443852" y="34963"/>
                  <a:pt x="462115" y="16700"/>
                </a:cubicBezTo>
                <a:cubicBezTo>
                  <a:pt x="473253" y="5563"/>
                  <a:pt x="487845" y="0"/>
                  <a:pt x="502437" y="0"/>
                </a:cubicBezTo>
                <a:cubicBezTo>
                  <a:pt x="517017" y="0"/>
                  <a:pt x="531622" y="5563"/>
                  <a:pt x="542747" y="16700"/>
                </a:cubicBezTo>
                <a:cubicBezTo>
                  <a:pt x="565010" y="38964"/>
                  <a:pt x="565010" y="75070"/>
                  <a:pt x="542747" y="97333"/>
                </a:cubicBezTo>
                <a:cubicBezTo>
                  <a:pt x="531622" y="108458"/>
                  <a:pt x="517017" y="114033"/>
                  <a:pt x="502437" y="114033"/>
                </a:cubicBezTo>
                <a:cubicBezTo>
                  <a:pt x="493090" y="114033"/>
                  <a:pt x="483755" y="111722"/>
                  <a:pt x="475323" y="107163"/>
                </a:cubicBezTo>
                <a:lnTo>
                  <a:pt x="405955" y="176530"/>
                </a:lnTo>
                <a:cubicBezTo>
                  <a:pt x="417652" y="198133"/>
                  <a:pt x="414388" y="225692"/>
                  <a:pt x="396138" y="243954"/>
                </a:cubicBezTo>
                <a:cubicBezTo>
                  <a:pt x="385274" y="254807"/>
                  <a:pt x="371122" y="260378"/>
                  <a:pt x="356890" y="260645"/>
                </a:cubicBezTo>
                <a:lnTo>
                  <a:pt x="354742" y="260645"/>
                </a:lnTo>
                <a:cubicBezTo>
                  <a:pt x="340521" y="260378"/>
                  <a:pt x="326358" y="254807"/>
                  <a:pt x="315506" y="243954"/>
                </a:cubicBezTo>
                <a:cubicBezTo>
                  <a:pt x="297243" y="225692"/>
                  <a:pt x="293979" y="198133"/>
                  <a:pt x="305676" y="176530"/>
                </a:cubicBezTo>
                <a:lnTo>
                  <a:pt x="236309" y="107163"/>
                </a:lnTo>
                <a:cubicBezTo>
                  <a:pt x="227876" y="111722"/>
                  <a:pt x="218554" y="114033"/>
                  <a:pt x="209207" y="114033"/>
                </a:cubicBezTo>
                <a:cubicBezTo>
                  <a:pt x="199860" y="114033"/>
                  <a:pt x="190525" y="111722"/>
                  <a:pt x="182093" y="107163"/>
                </a:cubicBezTo>
                <a:lnTo>
                  <a:pt x="112738" y="176530"/>
                </a:lnTo>
                <a:cubicBezTo>
                  <a:pt x="124434" y="198133"/>
                  <a:pt x="121170" y="225692"/>
                  <a:pt x="102908" y="243954"/>
                </a:cubicBezTo>
                <a:cubicBezTo>
                  <a:pt x="92043" y="254807"/>
                  <a:pt x="77892" y="260378"/>
                  <a:pt x="63671" y="260645"/>
                </a:cubicBezTo>
                <a:close/>
              </a:path>
            </a:pathLst>
          </a:custGeom>
          <a:solidFill>
            <a:srgbClr val="002856"/>
          </a:solidFill>
        </p:spPr>
      </p:sp>
      <p:sp>
        <p:nvSpPr>
          <p:cNvPr id="30" name="Freeform 29"/>
          <p:cNvSpPr/>
          <p:nvPr/>
        </p:nvSpPr>
        <p:spPr>
          <a:xfrm>
            <a:off x="6216269" y="4635256"/>
            <a:ext cx="565010" cy="260645"/>
          </a:xfrm>
          <a:custGeom>
            <a:avLst/>
            <a:gdLst/>
            <a:ahLst/>
            <a:cxnLst/>
            <a:rect l="l" t="t" r="r" b="b"/>
            <a:pathLst>
              <a:path w="565010" h="260645">
                <a:moveTo>
                  <a:pt x="62586" y="228067"/>
                </a:moveTo>
                <a:cubicBezTo>
                  <a:pt x="69114" y="228067"/>
                  <a:pt x="75261" y="225514"/>
                  <a:pt x="79871" y="220904"/>
                </a:cubicBezTo>
                <a:cubicBezTo>
                  <a:pt x="89396" y="211379"/>
                  <a:pt x="89396" y="195885"/>
                  <a:pt x="79871" y="186360"/>
                </a:cubicBezTo>
                <a:cubicBezTo>
                  <a:pt x="75261" y="181737"/>
                  <a:pt x="69114" y="179197"/>
                  <a:pt x="62586" y="179197"/>
                </a:cubicBezTo>
                <a:cubicBezTo>
                  <a:pt x="56071" y="179197"/>
                  <a:pt x="49924" y="181737"/>
                  <a:pt x="45314" y="186360"/>
                </a:cubicBezTo>
                <a:cubicBezTo>
                  <a:pt x="35789" y="195885"/>
                  <a:pt x="35789" y="211379"/>
                  <a:pt x="45314" y="220904"/>
                </a:cubicBezTo>
                <a:cubicBezTo>
                  <a:pt x="49924" y="225514"/>
                  <a:pt x="56071" y="228067"/>
                  <a:pt x="62586" y="228067"/>
                </a:cubicBezTo>
                <a:close/>
                <a:moveTo>
                  <a:pt x="355816" y="228067"/>
                </a:moveTo>
                <a:cubicBezTo>
                  <a:pt x="362357" y="228067"/>
                  <a:pt x="368491" y="225514"/>
                  <a:pt x="373101" y="220904"/>
                </a:cubicBezTo>
                <a:cubicBezTo>
                  <a:pt x="382626" y="211379"/>
                  <a:pt x="382626" y="195885"/>
                  <a:pt x="373101" y="186360"/>
                </a:cubicBezTo>
                <a:cubicBezTo>
                  <a:pt x="368491" y="181737"/>
                  <a:pt x="362357" y="179197"/>
                  <a:pt x="355816" y="179197"/>
                </a:cubicBezTo>
                <a:cubicBezTo>
                  <a:pt x="349288" y="179197"/>
                  <a:pt x="343155" y="181737"/>
                  <a:pt x="338544" y="186360"/>
                </a:cubicBezTo>
                <a:cubicBezTo>
                  <a:pt x="329019" y="195885"/>
                  <a:pt x="329019" y="211379"/>
                  <a:pt x="338544" y="220904"/>
                </a:cubicBezTo>
                <a:cubicBezTo>
                  <a:pt x="343155" y="225514"/>
                  <a:pt x="349288" y="228067"/>
                  <a:pt x="355816" y="228067"/>
                </a:cubicBezTo>
                <a:close/>
                <a:moveTo>
                  <a:pt x="209207" y="81458"/>
                </a:moveTo>
                <a:cubicBezTo>
                  <a:pt x="215735" y="81458"/>
                  <a:pt x="221869" y="78918"/>
                  <a:pt x="226480" y="74295"/>
                </a:cubicBezTo>
                <a:cubicBezTo>
                  <a:pt x="236017" y="64770"/>
                  <a:pt x="236017" y="49263"/>
                  <a:pt x="226480" y="39738"/>
                </a:cubicBezTo>
                <a:cubicBezTo>
                  <a:pt x="221869" y="35128"/>
                  <a:pt x="215735" y="32589"/>
                  <a:pt x="209207" y="32589"/>
                </a:cubicBezTo>
                <a:cubicBezTo>
                  <a:pt x="202680" y="32589"/>
                  <a:pt x="196546" y="35128"/>
                  <a:pt x="191936" y="39738"/>
                </a:cubicBezTo>
                <a:cubicBezTo>
                  <a:pt x="182398" y="49263"/>
                  <a:pt x="182398" y="64770"/>
                  <a:pt x="191936" y="74295"/>
                </a:cubicBezTo>
                <a:cubicBezTo>
                  <a:pt x="196546" y="78918"/>
                  <a:pt x="202680" y="81458"/>
                  <a:pt x="209207" y="81458"/>
                </a:cubicBezTo>
                <a:close/>
                <a:moveTo>
                  <a:pt x="502438" y="81458"/>
                </a:moveTo>
                <a:cubicBezTo>
                  <a:pt x="508965" y="81458"/>
                  <a:pt x="515100" y="78918"/>
                  <a:pt x="519710" y="74295"/>
                </a:cubicBezTo>
                <a:cubicBezTo>
                  <a:pt x="524320" y="69685"/>
                  <a:pt x="526873" y="63538"/>
                  <a:pt x="526873" y="57023"/>
                </a:cubicBezTo>
                <a:cubicBezTo>
                  <a:pt x="526873" y="50495"/>
                  <a:pt x="524320" y="44348"/>
                  <a:pt x="519710" y="39738"/>
                </a:cubicBezTo>
                <a:cubicBezTo>
                  <a:pt x="515100" y="35128"/>
                  <a:pt x="508965" y="32589"/>
                  <a:pt x="502438" y="32589"/>
                </a:cubicBezTo>
                <a:cubicBezTo>
                  <a:pt x="495897" y="32589"/>
                  <a:pt x="489764" y="35128"/>
                  <a:pt x="485153" y="39738"/>
                </a:cubicBezTo>
                <a:cubicBezTo>
                  <a:pt x="475628" y="49263"/>
                  <a:pt x="475628" y="64770"/>
                  <a:pt x="485153" y="74295"/>
                </a:cubicBezTo>
                <a:cubicBezTo>
                  <a:pt x="489764" y="78918"/>
                  <a:pt x="495897" y="81458"/>
                  <a:pt x="502438" y="81458"/>
                </a:cubicBezTo>
                <a:close/>
                <a:moveTo>
                  <a:pt x="61512" y="260645"/>
                </a:moveTo>
                <a:cubicBezTo>
                  <a:pt x="47279" y="260378"/>
                  <a:pt x="33128" y="254807"/>
                  <a:pt x="22276" y="243954"/>
                </a:cubicBezTo>
                <a:cubicBezTo>
                  <a:pt x="0" y="221679"/>
                  <a:pt x="0" y="185585"/>
                  <a:pt x="22276" y="163309"/>
                </a:cubicBezTo>
                <a:cubicBezTo>
                  <a:pt x="33401" y="152184"/>
                  <a:pt x="47994" y="146622"/>
                  <a:pt x="62586" y="146622"/>
                </a:cubicBezTo>
                <a:cubicBezTo>
                  <a:pt x="71933" y="146622"/>
                  <a:pt x="81255" y="148920"/>
                  <a:pt x="89700" y="153492"/>
                </a:cubicBezTo>
                <a:lnTo>
                  <a:pt x="159068" y="84125"/>
                </a:lnTo>
                <a:cubicBezTo>
                  <a:pt x="147371" y="62522"/>
                  <a:pt x="150622" y="34963"/>
                  <a:pt x="168885" y="16700"/>
                </a:cubicBezTo>
                <a:cubicBezTo>
                  <a:pt x="180023" y="5563"/>
                  <a:pt x="194615" y="0"/>
                  <a:pt x="209207" y="0"/>
                </a:cubicBezTo>
                <a:cubicBezTo>
                  <a:pt x="223800" y="0"/>
                  <a:pt x="238392" y="5563"/>
                  <a:pt x="249530" y="16700"/>
                </a:cubicBezTo>
                <a:cubicBezTo>
                  <a:pt x="267780" y="34963"/>
                  <a:pt x="271044" y="62522"/>
                  <a:pt x="259347" y="84125"/>
                </a:cubicBezTo>
                <a:lnTo>
                  <a:pt x="328714" y="153492"/>
                </a:lnTo>
                <a:cubicBezTo>
                  <a:pt x="337147" y="148920"/>
                  <a:pt x="346482" y="146622"/>
                  <a:pt x="355816" y="146622"/>
                </a:cubicBezTo>
                <a:cubicBezTo>
                  <a:pt x="365151" y="146622"/>
                  <a:pt x="374498" y="148920"/>
                  <a:pt x="382931" y="153492"/>
                </a:cubicBezTo>
                <a:lnTo>
                  <a:pt x="452285" y="84125"/>
                </a:lnTo>
                <a:cubicBezTo>
                  <a:pt x="440601" y="62522"/>
                  <a:pt x="443852" y="34963"/>
                  <a:pt x="462116" y="16700"/>
                </a:cubicBezTo>
                <a:cubicBezTo>
                  <a:pt x="473253" y="5563"/>
                  <a:pt x="487846" y="0"/>
                  <a:pt x="502438" y="0"/>
                </a:cubicBezTo>
                <a:cubicBezTo>
                  <a:pt x="517018" y="0"/>
                  <a:pt x="531622" y="5563"/>
                  <a:pt x="542748" y="16700"/>
                </a:cubicBezTo>
                <a:cubicBezTo>
                  <a:pt x="565011" y="38964"/>
                  <a:pt x="565011" y="75070"/>
                  <a:pt x="542748" y="97333"/>
                </a:cubicBezTo>
                <a:cubicBezTo>
                  <a:pt x="531622" y="108458"/>
                  <a:pt x="517018" y="114033"/>
                  <a:pt x="502438" y="114033"/>
                </a:cubicBezTo>
                <a:cubicBezTo>
                  <a:pt x="493090" y="114033"/>
                  <a:pt x="483756" y="111722"/>
                  <a:pt x="475323" y="107163"/>
                </a:cubicBezTo>
                <a:lnTo>
                  <a:pt x="405956" y="176530"/>
                </a:lnTo>
                <a:cubicBezTo>
                  <a:pt x="417652" y="198133"/>
                  <a:pt x="414388" y="225692"/>
                  <a:pt x="396139" y="243954"/>
                </a:cubicBezTo>
                <a:cubicBezTo>
                  <a:pt x="385275" y="254807"/>
                  <a:pt x="371123" y="260378"/>
                  <a:pt x="356890" y="260645"/>
                </a:cubicBezTo>
                <a:lnTo>
                  <a:pt x="354742" y="260645"/>
                </a:lnTo>
                <a:cubicBezTo>
                  <a:pt x="340522" y="260378"/>
                  <a:pt x="326359" y="254807"/>
                  <a:pt x="315507" y="243954"/>
                </a:cubicBezTo>
                <a:cubicBezTo>
                  <a:pt x="297244" y="225692"/>
                  <a:pt x="293980" y="198133"/>
                  <a:pt x="305676" y="176530"/>
                </a:cubicBezTo>
                <a:lnTo>
                  <a:pt x="236309" y="107163"/>
                </a:lnTo>
                <a:cubicBezTo>
                  <a:pt x="227876" y="111722"/>
                  <a:pt x="218542" y="114033"/>
                  <a:pt x="209207" y="114033"/>
                </a:cubicBezTo>
                <a:cubicBezTo>
                  <a:pt x="199860" y="114033"/>
                  <a:pt x="190526" y="111722"/>
                  <a:pt x="182093" y="107163"/>
                </a:cubicBezTo>
                <a:lnTo>
                  <a:pt x="112738" y="176530"/>
                </a:lnTo>
                <a:cubicBezTo>
                  <a:pt x="124435" y="198133"/>
                  <a:pt x="121171" y="225692"/>
                  <a:pt x="102908" y="243954"/>
                </a:cubicBezTo>
                <a:cubicBezTo>
                  <a:pt x="92044" y="254807"/>
                  <a:pt x="77893" y="260378"/>
                  <a:pt x="63660" y="260645"/>
                </a:cubicBezTo>
                <a:close/>
              </a:path>
            </a:pathLst>
          </a:custGeom>
          <a:solidFill>
            <a:srgbClr val="002856"/>
          </a:solidFill>
        </p:spPr>
      </p:sp>
      <p:sp>
        <p:nvSpPr>
          <p:cNvPr id="31" name="Freeform 30"/>
          <p:cNvSpPr/>
          <p:nvPr/>
        </p:nvSpPr>
        <p:spPr>
          <a:xfrm>
            <a:off x="3932830" y="3423780"/>
            <a:ext cx="342091" cy="456121"/>
          </a:xfrm>
          <a:custGeom>
            <a:avLst/>
            <a:gdLst/>
            <a:ahLst/>
            <a:cxnLst/>
            <a:rect l="l" t="t" r="r" b="b"/>
            <a:pathLst>
              <a:path w="342091" h="456121">
                <a:moveTo>
                  <a:pt x="171044" y="422345"/>
                </a:moveTo>
                <a:cubicBezTo>
                  <a:pt x="248019" y="422345"/>
                  <a:pt x="297206" y="403333"/>
                  <a:pt x="307887" y="392780"/>
                </a:cubicBezTo>
                <a:lnTo>
                  <a:pt x="307887" y="346323"/>
                </a:lnTo>
                <a:cubicBezTo>
                  <a:pt x="273673" y="363214"/>
                  <a:pt x="222365" y="371659"/>
                  <a:pt x="171044" y="371659"/>
                </a:cubicBezTo>
                <a:cubicBezTo>
                  <a:pt x="119736" y="371659"/>
                  <a:pt x="68416" y="363214"/>
                  <a:pt x="34202" y="346323"/>
                </a:cubicBezTo>
                <a:lnTo>
                  <a:pt x="34202" y="392780"/>
                </a:lnTo>
                <a:cubicBezTo>
                  <a:pt x="44908" y="403333"/>
                  <a:pt x="94070" y="422345"/>
                  <a:pt x="171044" y="422345"/>
                </a:cubicBezTo>
                <a:close/>
                <a:moveTo>
                  <a:pt x="171044" y="337878"/>
                </a:moveTo>
                <a:cubicBezTo>
                  <a:pt x="260859" y="337878"/>
                  <a:pt x="307887" y="312528"/>
                  <a:pt x="307887" y="304083"/>
                </a:cubicBezTo>
                <a:lnTo>
                  <a:pt x="307887" y="261855"/>
                </a:lnTo>
                <a:cubicBezTo>
                  <a:pt x="273673" y="278746"/>
                  <a:pt x="222365" y="287192"/>
                  <a:pt x="171044" y="287192"/>
                </a:cubicBezTo>
                <a:cubicBezTo>
                  <a:pt x="119736" y="287192"/>
                  <a:pt x="68416" y="278746"/>
                  <a:pt x="34202" y="261855"/>
                </a:cubicBezTo>
                <a:lnTo>
                  <a:pt x="34202" y="304083"/>
                </a:lnTo>
                <a:cubicBezTo>
                  <a:pt x="34202" y="312528"/>
                  <a:pt x="81242" y="337878"/>
                  <a:pt x="171044" y="337878"/>
                </a:cubicBezTo>
                <a:close/>
                <a:moveTo>
                  <a:pt x="171044" y="253410"/>
                </a:moveTo>
                <a:cubicBezTo>
                  <a:pt x="260859" y="253410"/>
                  <a:pt x="307887" y="228061"/>
                  <a:pt x="307887" y="219615"/>
                </a:cubicBezTo>
                <a:lnTo>
                  <a:pt x="307887" y="177375"/>
                </a:lnTo>
                <a:cubicBezTo>
                  <a:pt x="273673" y="194279"/>
                  <a:pt x="222365" y="202724"/>
                  <a:pt x="171044" y="202724"/>
                </a:cubicBezTo>
                <a:cubicBezTo>
                  <a:pt x="119736" y="202724"/>
                  <a:pt x="68416" y="194279"/>
                  <a:pt x="34202" y="177375"/>
                </a:cubicBezTo>
                <a:lnTo>
                  <a:pt x="34202" y="219615"/>
                </a:lnTo>
                <a:cubicBezTo>
                  <a:pt x="34202" y="228061"/>
                  <a:pt x="81242" y="253410"/>
                  <a:pt x="171044" y="253410"/>
                </a:cubicBezTo>
                <a:close/>
                <a:moveTo>
                  <a:pt x="171044" y="168929"/>
                </a:moveTo>
                <a:cubicBezTo>
                  <a:pt x="260859" y="168929"/>
                  <a:pt x="307887" y="143593"/>
                  <a:pt x="307887" y="135147"/>
                </a:cubicBezTo>
                <a:lnTo>
                  <a:pt x="307887" y="95028"/>
                </a:lnTo>
                <a:cubicBezTo>
                  <a:pt x="275807" y="109811"/>
                  <a:pt x="226632" y="118257"/>
                  <a:pt x="171044" y="118257"/>
                </a:cubicBezTo>
                <a:cubicBezTo>
                  <a:pt x="115456" y="118257"/>
                  <a:pt x="66282" y="109811"/>
                  <a:pt x="34202" y="95028"/>
                </a:cubicBezTo>
                <a:lnTo>
                  <a:pt x="34202" y="135147"/>
                </a:lnTo>
                <a:cubicBezTo>
                  <a:pt x="34202" y="143593"/>
                  <a:pt x="81242" y="168929"/>
                  <a:pt x="171044" y="168929"/>
                </a:cubicBezTo>
                <a:close/>
                <a:moveTo>
                  <a:pt x="171044" y="84462"/>
                </a:moveTo>
                <a:cubicBezTo>
                  <a:pt x="239472" y="84462"/>
                  <a:pt x="286500" y="69679"/>
                  <a:pt x="303620" y="59125"/>
                </a:cubicBezTo>
                <a:cubicBezTo>
                  <a:pt x="286500" y="48559"/>
                  <a:pt x="239472" y="33776"/>
                  <a:pt x="171044" y="33776"/>
                </a:cubicBezTo>
                <a:cubicBezTo>
                  <a:pt x="102629" y="33776"/>
                  <a:pt x="55589" y="48559"/>
                  <a:pt x="38481" y="59125"/>
                </a:cubicBezTo>
                <a:cubicBezTo>
                  <a:pt x="55589" y="69679"/>
                  <a:pt x="102629" y="84462"/>
                  <a:pt x="171044" y="84462"/>
                </a:cubicBezTo>
                <a:close/>
                <a:moveTo>
                  <a:pt x="168596" y="456121"/>
                </a:moveTo>
                <a:lnTo>
                  <a:pt x="168596" y="456121"/>
                </a:lnTo>
                <a:cubicBezTo>
                  <a:pt x="75644" y="455650"/>
                  <a:pt x="0" y="428407"/>
                  <a:pt x="0" y="396996"/>
                </a:cubicBezTo>
                <a:lnTo>
                  <a:pt x="0" y="59125"/>
                </a:lnTo>
                <a:cubicBezTo>
                  <a:pt x="0" y="27714"/>
                  <a:pt x="75644" y="471"/>
                  <a:pt x="168596" y="0"/>
                </a:cubicBezTo>
                <a:lnTo>
                  <a:pt x="173493" y="0"/>
                </a:lnTo>
                <a:cubicBezTo>
                  <a:pt x="265875" y="468"/>
                  <a:pt x="341151" y="27373"/>
                  <a:pt x="342092" y="58535"/>
                </a:cubicBezTo>
                <a:lnTo>
                  <a:pt x="342092" y="58535"/>
                </a:lnTo>
                <a:lnTo>
                  <a:pt x="342092" y="397586"/>
                </a:lnTo>
                <a:lnTo>
                  <a:pt x="342092" y="397586"/>
                </a:lnTo>
                <a:cubicBezTo>
                  <a:pt x="341152" y="428748"/>
                  <a:pt x="265875" y="455653"/>
                  <a:pt x="173493" y="456121"/>
                </a:cubicBezTo>
                <a:close/>
              </a:path>
            </a:pathLst>
          </a:custGeom>
          <a:solidFill>
            <a:srgbClr val="002856"/>
          </a:solidFill>
        </p:spPr>
      </p:sp>
      <p:sp>
        <p:nvSpPr>
          <p:cNvPr id="32" name="Freeform 31"/>
          <p:cNvSpPr/>
          <p:nvPr/>
        </p:nvSpPr>
        <p:spPr>
          <a:xfrm>
            <a:off x="1764925" y="3383623"/>
            <a:ext cx="342093" cy="456124"/>
          </a:xfrm>
          <a:custGeom>
            <a:avLst/>
            <a:gdLst/>
            <a:ahLst/>
            <a:cxnLst/>
            <a:rect l="l" t="t" r="r" b="b"/>
            <a:pathLst>
              <a:path w="342093" h="456124">
                <a:moveTo>
                  <a:pt x="171044" y="422342"/>
                </a:moveTo>
                <a:cubicBezTo>
                  <a:pt x="248019" y="422342"/>
                  <a:pt x="297206" y="403330"/>
                  <a:pt x="307886" y="392777"/>
                </a:cubicBezTo>
                <a:lnTo>
                  <a:pt x="307886" y="346320"/>
                </a:lnTo>
                <a:cubicBezTo>
                  <a:pt x="273673" y="363211"/>
                  <a:pt x="222365" y="371656"/>
                  <a:pt x="171044" y="371656"/>
                </a:cubicBezTo>
                <a:cubicBezTo>
                  <a:pt x="119736" y="371656"/>
                  <a:pt x="68415" y="363211"/>
                  <a:pt x="34201" y="346320"/>
                </a:cubicBezTo>
                <a:lnTo>
                  <a:pt x="34201" y="392777"/>
                </a:lnTo>
                <a:cubicBezTo>
                  <a:pt x="44908" y="403330"/>
                  <a:pt x="94069" y="422342"/>
                  <a:pt x="171044" y="422342"/>
                </a:cubicBezTo>
                <a:close/>
                <a:moveTo>
                  <a:pt x="171044" y="337875"/>
                </a:moveTo>
                <a:cubicBezTo>
                  <a:pt x="260858" y="337875"/>
                  <a:pt x="307886" y="312525"/>
                  <a:pt x="307886" y="304080"/>
                </a:cubicBezTo>
                <a:lnTo>
                  <a:pt x="307886" y="261852"/>
                </a:lnTo>
                <a:cubicBezTo>
                  <a:pt x="273673" y="278743"/>
                  <a:pt x="222365" y="287189"/>
                  <a:pt x="171044" y="287189"/>
                </a:cubicBezTo>
                <a:cubicBezTo>
                  <a:pt x="119736" y="287189"/>
                  <a:pt x="68415" y="278743"/>
                  <a:pt x="34201" y="261852"/>
                </a:cubicBezTo>
                <a:lnTo>
                  <a:pt x="34201" y="304080"/>
                </a:lnTo>
                <a:cubicBezTo>
                  <a:pt x="34201" y="312525"/>
                  <a:pt x="81242" y="337875"/>
                  <a:pt x="171044" y="337875"/>
                </a:cubicBezTo>
                <a:close/>
                <a:moveTo>
                  <a:pt x="171044" y="253407"/>
                </a:moveTo>
                <a:cubicBezTo>
                  <a:pt x="260858" y="253407"/>
                  <a:pt x="307886" y="228058"/>
                  <a:pt x="307886" y="219612"/>
                </a:cubicBezTo>
                <a:lnTo>
                  <a:pt x="307886" y="177372"/>
                </a:lnTo>
                <a:cubicBezTo>
                  <a:pt x="273673" y="194276"/>
                  <a:pt x="222365" y="202721"/>
                  <a:pt x="171044" y="202721"/>
                </a:cubicBezTo>
                <a:cubicBezTo>
                  <a:pt x="119736" y="202721"/>
                  <a:pt x="68415" y="194276"/>
                  <a:pt x="34201" y="177372"/>
                </a:cubicBezTo>
                <a:lnTo>
                  <a:pt x="34201" y="219612"/>
                </a:lnTo>
                <a:cubicBezTo>
                  <a:pt x="34201" y="228058"/>
                  <a:pt x="81242" y="253407"/>
                  <a:pt x="171044" y="253407"/>
                </a:cubicBezTo>
                <a:close/>
                <a:moveTo>
                  <a:pt x="171044" y="168926"/>
                </a:moveTo>
                <a:cubicBezTo>
                  <a:pt x="260858" y="168926"/>
                  <a:pt x="307886" y="143590"/>
                  <a:pt x="307886" y="135144"/>
                </a:cubicBezTo>
                <a:lnTo>
                  <a:pt x="307886" y="95025"/>
                </a:lnTo>
                <a:cubicBezTo>
                  <a:pt x="275806" y="109808"/>
                  <a:pt x="226632" y="118254"/>
                  <a:pt x="171044" y="118254"/>
                </a:cubicBezTo>
                <a:cubicBezTo>
                  <a:pt x="115456" y="118254"/>
                  <a:pt x="66282" y="109808"/>
                  <a:pt x="34201" y="95025"/>
                </a:cubicBezTo>
                <a:lnTo>
                  <a:pt x="34201" y="135144"/>
                </a:lnTo>
                <a:cubicBezTo>
                  <a:pt x="34201" y="143590"/>
                  <a:pt x="81242" y="168926"/>
                  <a:pt x="171044" y="168926"/>
                </a:cubicBezTo>
                <a:close/>
                <a:moveTo>
                  <a:pt x="171044" y="84459"/>
                </a:moveTo>
                <a:cubicBezTo>
                  <a:pt x="239472" y="84459"/>
                  <a:pt x="286500" y="69676"/>
                  <a:pt x="303619" y="59122"/>
                </a:cubicBezTo>
                <a:cubicBezTo>
                  <a:pt x="286500" y="48556"/>
                  <a:pt x="239472" y="33773"/>
                  <a:pt x="171044" y="33773"/>
                </a:cubicBezTo>
                <a:cubicBezTo>
                  <a:pt x="102629" y="33773"/>
                  <a:pt x="55588" y="48556"/>
                  <a:pt x="38481" y="59122"/>
                </a:cubicBezTo>
                <a:cubicBezTo>
                  <a:pt x="55588" y="69676"/>
                  <a:pt x="102629" y="84459"/>
                  <a:pt x="171044" y="84459"/>
                </a:cubicBezTo>
                <a:close/>
                <a:moveTo>
                  <a:pt x="171044" y="456124"/>
                </a:moveTo>
                <a:cubicBezTo>
                  <a:pt x="76975" y="456124"/>
                  <a:pt x="0" y="428680"/>
                  <a:pt x="0" y="396993"/>
                </a:cubicBezTo>
                <a:lnTo>
                  <a:pt x="0" y="59122"/>
                </a:lnTo>
                <a:cubicBezTo>
                  <a:pt x="0" y="27766"/>
                  <a:pt x="75379" y="563"/>
                  <a:pt x="168109" y="0"/>
                </a:cubicBezTo>
                <a:lnTo>
                  <a:pt x="173980" y="0"/>
                </a:lnTo>
                <a:cubicBezTo>
                  <a:pt x="266228" y="560"/>
                  <a:pt x="341298" y="27477"/>
                  <a:pt x="342094" y="58622"/>
                </a:cubicBezTo>
                <a:lnTo>
                  <a:pt x="342094" y="58622"/>
                </a:lnTo>
                <a:lnTo>
                  <a:pt x="342094" y="397493"/>
                </a:lnTo>
                <a:lnTo>
                  <a:pt x="342094" y="397493"/>
                </a:lnTo>
                <a:cubicBezTo>
                  <a:pt x="341290" y="428968"/>
                  <a:pt x="264631" y="456124"/>
                  <a:pt x="171044" y="456124"/>
                </a:cubicBezTo>
                <a:close/>
              </a:path>
            </a:pathLst>
          </a:custGeom>
          <a:solidFill>
            <a:srgbClr val="002856"/>
          </a:solidFill>
        </p:spPr>
      </p:sp>
      <p:sp>
        <p:nvSpPr>
          <p:cNvPr id="33" name="Freeform 32"/>
          <p:cNvSpPr/>
          <p:nvPr/>
        </p:nvSpPr>
        <p:spPr>
          <a:xfrm>
            <a:off x="5572989" y="3456356"/>
            <a:ext cx="390970" cy="423545"/>
          </a:xfrm>
          <a:custGeom>
            <a:avLst/>
            <a:gdLst/>
            <a:ahLst/>
            <a:cxnLst/>
            <a:rect l="l" t="t" r="r" b="b"/>
            <a:pathLst>
              <a:path w="390970" h="423545">
                <a:moveTo>
                  <a:pt x="0" y="423545"/>
                </a:moveTo>
                <a:lnTo>
                  <a:pt x="390969" y="423545"/>
                </a:lnTo>
                <a:lnTo>
                  <a:pt x="390969" y="0"/>
                </a:lnTo>
                <a:lnTo>
                  <a:pt x="0" y="0"/>
                </a:lnTo>
                <a:close/>
                <a:moveTo>
                  <a:pt x="32575" y="32588"/>
                </a:moveTo>
                <a:lnTo>
                  <a:pt x="358394" y="32588"/>
                </a:lnTo>
                <a:lnTo>
                  <a:pt x="358394" y="130327"/>
                </a:lnTo>
                <a:lnTo>
                  <a:pt x="32575" y="130327"/>
                </a:lnTo>
                <a:close/>
                <a:moveTo>
                  <a:pt x="32575" y="162903"/>
                </a:moveTo>
                <a:lnTo>
                  <a:pt x="358394" y="162903"/>
                </a:lnTo>
                <a:lnTo>
                  <a:pt x="358394" y="260654"/>
                </a:lnTo>
                <a:lnTo>
                  <a:pt x="32575" y="260654"/>
                </a:lnTo>
                <a:close/>
                <a:moveTo>
                  <a:pt x="32575" y="293230"/>
                </a:moveTo>
                <a:lnTo>
                  <a:pt x="358394" y="293230"/>
                </a:lnTo>
                <a:lnTo>
                  <a:pt x="358394" y="390982"/>
                </a:lnTo>
                <a:lnTo>
                  <a:pt x="32575" y="390982"/>
                </a:lnTo>
                <a:close/>
                <a:moveTo>
                  <a:pt x="293230" y="97739"/>
                </a:moveTo>
                <a:lnTo>
                  <a:pt x="325806" y="97739"/>
                </a:lnTo>
                <a:lnTo>
                  <a:pt x="325806" y="65164"/>
                </a:lnTo>
                <a:lnTo>
                  <a:pt x="293230" y="65164"/>
                </a:lnTo>
                <a:close/>
                <a:moveTo>
                  <a:pt x="65151" y="97739"/>
                </a:moveTo>
                <a:lnTo>
                  <a:pt x="229108" y="97739"/>
                </a:lnTo>
                <a:lnTo>
                  <a:pt x="229108" y="65164"/>
                </a:lnTo>
                <a:lnTo>
                  <a:pt x="65151" y="65164"/>
                </a:lnTo>
                <a:close/>
                <a:moveTo>
                  <a:pt x="293230" y="228066"/>
                </a:moveTo>
                <a:lnTo>
                  <a:pt x="325806" y="228066"/>
                </a:lnTo>
                <a:lnTo>
                  <a:pt x="325806" y="195491"/>
                </a:lnTo>
                <a:lnTo>
                  <a:pt x="293230" y="195491"/>
                </a:lnTo>
                <a:close/>
                <a:moveTo>
                  <a:pt x="65151" y="228066"/>
                </a:moveTo>
                <a:lnTo>
                  <a:pt x="229108" y="228066"/>
                </a:lnTo>
                <a:lnTo>
                  <a:pt x="229108" y="195491"/>
                </a:lnTo>
                <a:lnTo>
                  <a:pt x="65151" y="195491"/>
                </a:lnTo>
                <a:close/>
                <a:moveTo>
                  <a:pt x="293230" y="358381"/>
                </a:moveTo>
                <a:lnTo>
                  <a:pt x="325806" y="358381"/>
                </a:lnTo>
                <a:lnTo>
                  <a:pt x="325806" y="325805"/>
                </a:lnTo>
                <a:lnTo>
                  <a:pt x="293230" y="325805"/>
                </a:lnTo>
                <a:close/>
                <a:moveTo>
                  <a:pt x="65151" y="358381"/>
                </a:moveTo>
                <a:lnTo>
                  <a:pt x="229108" y="358381"/>
                </a:lnTo>
                <a:lnTo>
                  <a:pt x="229108" y="325805"/>
                </a:lnTo>
                <a:lnTo>
                  <a:pt x="65151" y="325805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34" name="Freeform 33"/>
          <p:cNvSpPr/>
          <p:nvPr/>
        </p:nvSpPr>
        <p:spPr>
          <a:xfrm>
            <a:off x="2518423" y="3416198"/>
            <a:ext cx="390970" cy="423558"/>
          </a:xfrm>
          <a:custGeom>
            <a:avLst/>
            <a:gdLst/>
            <a:ahLst/>
            <a:cxnLst/>
            <a:rect l="l" t="t" r="r" b="b"/>
            <a:pathLst>
              <a:path w="390970" h="423558">
                <a:moveTo>
                  <a:pt x="0" y="423558"/>
                </a:moveTo>
                <a:lnTo>
                  <a:pt x="390969" y="423558"/>
                </a:lnTo>
                <a:lnTo>
                  <a:pt x="390969" y="0"/>
                </a:lnTo>
                <a:lnTo>
                  <a:pt x="0" y="0"/>
                </a:lnTo>
                <a:close/>
                <a:moveTo>
                  <a:pt x="32588" y="32576"/>
                </a:moveTo>
                <a:lnTo>
                  <a:pt x="358394" y="32576"/>
                </a:lnTo>
                <a:lnTo>
                  <a:pt x="358394" y="130315"/>
                </a:lnTo>
                <a:lnTo>
                  <a:pt x="32588" y="130315"/>
                </a:lnTo>
                <a:close/>
                <a:moveTo>
                  <a:pt x="32588" y="162903"/>
                </a:moveTo>
                <a:lnTo>
                  <a:pt x="358394" y="162903"/>
                </a:lnTo>
                <a:lnTo>
                  <a:pt x="358394" y="260643"/>
                </a:lnTo>
                <a:lnTo>
                  <a:pt x="32588" y="260643"/>
                </a:lnTo>
                <a:close/>
                <a:moveTo>
                  <a:pt x="32588" y="293231"/>
                </a:moveTo>
                <a:lnTo>
                  <a:pt x="358394" y="293231"/>
                </a:lnTo>
                <a:lnTo>
                  <a:pt x="358394" y="390970"/>
                </a:lnTo>
                <a:lnTo>
                  <a:pt x="32588" y="390970"/>
                </a:lnTo>
                <a:close/>
                <a:moveTo>
                  <a:pt x="293230" y="97739"/>
                </a:moveTo>
                <a:lnTo>
                  <a:pt x="325806" y="97739"/>
                </a:lnTo>
                <a:lnTo>
                  <a:pt x="325806" y="65151"/>
                </a:lnTo>
                <a:lnTo>
                  <a:pt x="293230" y="65151"/>
                </a:lnTo>
                <a:close/>
                <a:moveTo>
                  <a:pt x="65163" y="97739"/>
                </a:moveTo>
                <a:lnTo>
                  <a:pt x="229121" y="97739"/>
                </a:lnTo>
                <a:lnTo>
                  <a:pt x="229121" y="65151"/>
                </a:lnTo>
                <a:lnTo>
                  <a:pt x="65163" y="65151"/>
                </a:lnTo>
                <a:close/>
                <a:moveTo>
                  <a:pt x="293230" y="228067"/>
                </a:moveTo>
                <a:lnTo>
                  <a:pt x="325806" y="228067"/>
                </a:lnTo>
                <a:lnTo>
                  <a:pt x="325806" y="195479"/>
                </a:lnTo>
                <a:lnTo>
                  <a:pt x="293230" y="195479"/>
                </a:lnTo>
                <a:close/>
                <a:moveTo>
                  <a:pt x="65163" y="228067"/>
                </a:moveTo>
                <a:lnTo>
                  <a:pt x="229121" y="228067"/>
                </a:lnTo>
                <a:lnTo>
                  <a:pt x="229121" y="195479"/>
                </a:lnTo>
                <a:lnTo>
                  <a:pt x="65163" y="195479"/>
                </a:lnTo>
                <a:close/>
                <a:moveTo>
                  <a:pt x="293230" y="358394"/>
                </a:moveTo>
                <a:lnTo>
                  <a:pt x="325806" y="358394"/>
                </a:lnTo>
                <a:lnTo>
                  <a:pt x="325806" y="325806"/>
                </a:lnTo>
                <a:lnTo>
                  <a:pt x="293230" y="325806"/>
                </a:lnTo>
                <a:close/>
                <a:moveTo>
                  <a:pt x="65163" y="358394"/>
                </a:moveTo>
                <a:lnTo>
                  <a:pt x="229121" y="358394"/>
                </a:lnTo>
                <a:lnTo>
                  <a:pt x="229121" y="325806"/>
                </a:lnTo>
                <a:lnTo>
                  <a:pt x="65163" y="325806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35" name="Freeform 34"/>
          <p:cNvSpPr/>
          <p:nvPr/>
        </p:nvSpPr>
        <p:spPr>
          <a:xfrm>
            <a:off x="4821809" y="3423780"/>
            <a:ext cx="260642" cy="456121"/>
          </a:xfrm>
          <a:custGeom>
            <a:avLst/>
            <a:gdLst/>
            <a:ahLst/>
            <a:cxnLst/>
            <a:rect l="l" t="t" r="r" b="b"/>
            <a:pathLst>
              <a:path w="260642" h="456121">
                <a:moveTo>
                  <a:pt x="130315" y="374676"/>
                </a:moveTo>
                <a:cubicBezTo>
                  <a:pt x="112332" y="374676"/>
                  <a:pt x="97739" y="360083"/>
                  <a:pt x="97739" y="342087"/>
                </a:cubicBezTo>
                <a:cubicBezTo>
                  <a:pt x="97739" y="324104"/>
                  <a:pt x="112332" y="309512"/>
                  <a:pt x="130315" y="309512"/>
                </a:cubicBezTo>
                <a:cubicBezTo>
                  <a:pt x="148310" y="309512"/>
                  <a:pt x="162903" y="324104"/>
                  <a:pt x="162903" y="342087"/>
                </a:cubicBezTo>
                <a:cubicBezTo>
                  <a:pt x="162903" y="360083"/>
                  <a:pt x="148310" y="374676"/>
                  <a:pt x="130315" y="374676"/>
                </a:cubicBezTo>
                <a:close/>
                <a:moveTo>
                  <a:pt x="65151" y="228054"/>
                </a:moveTo>
                <a:lnTo>
                  <a:pt x="65151" y="195479"/>
                </a:lnTo>
                <a:lnTo>
                  <a:pt x="195479" y="195479"/>
                </a:lnTo>
                <a:lnTo>
                  <a:pt x="195479" y="228054"/>
                </a:lnTo>
                <a:close/>
                <a:moveTo>
                  <a:pt x="65151" y="162903"/>
                </a:moveTo>
                <a:lnTo>
                  <a:pt x="65151" y="130327"/>
                </a:lnTo>
                <a:lnTo>
                  <a:pt x="195479" y="130327"/>
                </a:lnTo>
                <a:lnTo>
                  <a:pt x="195479" y="162903"/>
                </a:lnTo>
                <a:close/>
                <a:moveTo>
                  <a:pt x="65151" y="97740"/>
                </a:moveTo>
                <a:lnTo>
                  <a:pt x="65151" y="65164"/>
                </a:lnTo>
                <a:lnTo>
                  <a:pt x="195479" y="65164"/>
                </a:lnTo>
                <a:lnTo>
                  <a:pt x="195479" y="97740"/>
                </a:lnTo>
                <a:close/>
                <a:moveTo>
                  <a:pt x="228066" y="423545"/>
                </a:moveTo>
                <a:lnTo>
                  <a:pt x="228066" y="32576"/>
                </a:lnTo>
                <a:lnTo>
                  <a:pt x="32575" y="32576"/>
                </a:lnTo>
                <a:lnTo>
                  <a:pt x="32575" y="423545"/>
                </a:lnTo>
                <a:close/>
                <a:moveTo>
                  <a:pt x="0" y="456121"/>
                </a:moveTo>
                <a:lnTo>
                  <a:pt x="0" y="0"/>
                </a:lnTo>
                <a:lnTo>
                  <a:pt x="260642" y="0"/>
                </a:lnTo>
                <a:lnTo>
                  <a:pt x="260642" y="456121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36" name="Freeform 35"/>
          <p:cNvSpPr/>
          <p:nvPr/>
        </p:nvSpPr>
        <p:spPr>
          <a:xfrm>
            <a:off x="2180615" y="3383623"/>
            <a:ext cx="260642" cy="456121"/>
          </a:xfrm>
          <a:custGeom>
            <a:avLst/>
            <a:gdLst/>
            <a:ahLst/>
            <a:cxnLst/>
            <a:rect l="l" t="t" r="r" b="b"/>
            <a:pathLst>
              <a:path w="260642" h="456121">
                <a:moveTo>
                  <a:pt x="130328" y="374675"/>
                </a:moveTo>
                <a:cubicBezTo>
                  <a:pt x="112332" y="374675"/>
                  <a:pt x="97740" y="360083"/>
                  <a:pt x="97740" y="342087"/>
                </a:cubicBezTo>
                <a:cubicBezTo>
                  <a:pt x="97740" y="324091"/>
                  <a:pt x="112332" y="309512"/>
                  <a:pt x="130328" y="309512"/>
                </a:cubicBezTo>
                <a:cubicBezTo>
                  <a:pt x="148324" y="309512"/>
                  <a:pt x="162903" y="324091"/>
                  <a:pt x="162903" y="342087"/>
                </a:cubicBezTo>
                <a:cubicBezTo>
                  <a:pt x="162903" y="360083"/>
                  <a:pt x="148324" y="374675"/>
                  <a:pt x="130328" y="374675"/>
                </a:cubicBezTo>
                <a:close/>
                <a:moveTo>
                  <a:pt x="65164" y="228054"/>
                </a:moveTo>
                <a:lnTo>
                  <a:pt x="65164" y="195478"/>
                </a:lnTo>
                <a:lnTo>
                  <a:pt x="195492" y="195478"/>
                </a:lnTo>
                <a:lnTo>
                  <a:pt x="195492" y="228054"/>
                </a:lnTo>
                <a:close/>
                <a:moveTo>
                  <a:pt x="65164" y="162890"/>
                </a:moveTo>
                <a:lnTo>
                  <a:pt x="65164" y="130314"/>
                </a:lnTo>
                <a:lnTo>
                  <a:pt x="195492" y="130314"/>
                </a:lnTo>
                <a:lnTo>
                  <a:pt x="195492" y="162890"/>
                </a:lnTo>
                <a:close/>
                <a:moveTo>
                  <a:pt x="65164" y="97739"/>
                </a:moveTo>
                <a:lnTo>
                  <a:pt x="65164" y="65163"/>
                </a:lnTo>
                <a:lnTo>
                  <a:pt x="195492" y="65163"/>
                </a:lnTo>
                <a:lnTo>
                  <a:pt x="195492" y="97739"/>
                </a:lnTo>
                <a:close/>
                <a:moveTo>
                  <a:pt x="228067" y="423545"/>
                </a:moveTo>
                <a:lnTo>
                  <a:pt x="228067" y="32575"/>
                </a:lnTo>
                <a:lnTo>
                  <a:pt x="32576" y="32575"/>
                </a:lnTo>
                <a:lnTo>
                  <a:pt x="32576" y="423545"/>
                </a:lnTo>
                <a:close/>
                <a:moveTo>
                  <a:pt x="0" y="456121"/>
                </a:moveTo>
                <a:lnTo>
                  <a:pt x="0" y="0"/>
                </a:lnTo>
                <a:lnTo>
                  <a:pt x="260642" y="0"/>
                </a:lnTo>
                <a:lnTo>
                  <a:pt x="260642" y="456121"/>
                </a:lnTo>
                <a:close/>
              </a:path>
            </a:pathLst>
          </a:custGeom>
          <a:solidFill>
            <a:srgbClr val="002856"/>
          </a:solidFill>
        </p:spPr>
      </p:sp>
      <p:sp>
        <p:nvSpPr>
          <p:cNvPr id="37" name="Freeform 36"/>
          <p:cNvSpPr/>
          <p:nvPr/>
        </p:nvSpPr>
        <p:spPr>
          <a:xfrm>
            <a:off x="6456532" y="3423780"/>
            <a:ext cx="456129" cy="456121"/>
          </a:xfrm>
          <a:custGeom>
            <a:avLst/>
            <a:gdLst/>
            <a:ahLst/>
            <a:cxnLst/>
            <a:rect l="l" t="t" r="r" b="b"/>
            <a:pathLst>
              <a:path w="456129" h="456121">
                <a:moveTo>
                  <a:pt x="211786" y="423544"/>
                </a:moveTo>
                <a:cubicBezTo>
                  <a:pt x="221031" y="423544"/>
                  <a:pt x="228994" y="418324"/>
                  <a:pt x="233147" y="410730"/>
                </a:cubicBezTo>
                <a:cubicBezTo>
                  <a:pt x="235039" y="407263"/>
                  <a:pt x="236221" y="403338"/>
                  <a:pt x="236221" y="399109"/>
                </a:cubicBezTo>
                <a:cubicBezTo>
                  <a:pt x="236221" y="396264"/>
                  <a:pt x="235636" y="393585"/>
                  <a:pt x="234747" y="391045"/>
                </a:cubicBezTo>
                <a:cubicBezTo>
                  <a:pt x="233020" y="386142"/>
                  <a:pt x="229845" y="381939"/>
                  <a:pt x="225654" y="379031"/>
                </a:cubicBezTo>
                <a:cubicBezTo>
                  <a:pt x="225057" y="378612"/>
                  <a:pt x="224397" y="378307"/>
                  <a:pt x="223762" y="377938"/>
                </a:cubicBezTo>
                <a:cubicBezTo>
                  <a:pt x="220219" y="375919"/>
                  <a:pt x="216155" y="374675"/>
                  <a:pt x="211786" y="374675"/>
                </a:cubicBezTo>
                <a:cubicBezTo>
                  <a:pt x="209842" y="374675"/>
                  <a:pt x="207976" y="374966"/>
                  <a:pt x="206160" y="375398"/>
                </a:cubicBezTo>
                <a:cubicBezTo>
                  <a:pt x="205220" y="375614"/>
                  <a:pt x="204318" y="375919"/>
                  <a:pt x="203403" y="376249"/>
                </a:cubicBezTo>
                <a:cubicBezTo>
                  <a:pt x="198768" y="377951"/>
                  <a:pt x="194781" y="380986"/>
                  <a:pt x="191948" y="384949"/>
                </a:cubicBezTo>
                <a:cubicBezTo>
                  <a:pt x="189078" y="388949"/>
                  <a:pt x="187351" y="393813"/>
                  <a:pt x="187351" y="399109"/>
                </a:cubicBezTo>
                <a:cubicBezTo>
                  <a:pt x="187351" y="401167"/>
                  <a:pt x="187681" y="403122"/>
                  <a:pt x="188163" y="405027"/>
                </a:cubicBezTo>
                <a:cubicBezTo>
                  <a:pt x="190830" y="415632"/>
                  <a:pt x="200369" y="423544"/>
                  <a:pt x="211786" y="423544"/>
                </a:cubicBezTo>
                <a:close/>
                <a:moveTo>
                  <a:pt x="73317" y="350240"/>
                </a:moveTo>
                <a:cubicBezTo>
                  <a:pt x="76264" y="350240"/>
                  <a:pt x="79058" y="349643"/>
                  <a:pt x="81687" y="348665"/>
                </a:cubicBezTo>
                <a:cubicBezTo>
                  <a:pt x="90082" y="345579"/>
                  <a:pt x="96253" y="338060"/>
                  <a:pt x="97435" y="328929"/>
                </a:cubicBezTo>
                <a:cubicBezTo>
                  <a:pt x="97574" y="327888"/>
                  <a:pt x="97752" y="326872"/>
                  <a:pt x="97752" y="325805"/>
                </a:cubicBezTo>
                <a:cubicBezTo>
                  <a:pt x="97752" y="323747"/>
                  <a:pt x="97422" y="321792"/>
                  <a:pt x="96939" y="319874"/>
                </a:cubicBezTo>
                <a:cubicBezTo>
                  <a:pt x="95580" y="314464"/>
                  <a:pt x="92419" y="309803"/>
                  <a:pt x="88113" y="306488"/>
                </a:cubicBezTo>
                <a:cubicBezTo>
                  <a:pt x="85421" y="304431"/>
                  <a:pt x="82347" y="302894"/>
                  <a:pt x="78944" y="302094"/>
                </a:cubicBezTo>
                <a:cubicBezTo>
                  <a:pt x="77127" y="301650"/>
                  <a:pt x="75261" y="301370"/>
                  <a:pt x="73317" y="301370"/>
                </a:cubicBezTo>
                <a:cubicBezTo>
                  <a:pt x="66345" y="301370"/>
                  <a:pt x="60084" y="304329"/>
                  <a:pt x="55626" y="309028"/>
                </a:cubicBezTo>
                <a:cubicBezTo>
                  <a:pt x="51474" y="313410"/>
                  <a:pt x="48883" y="319302"/>
                  <a:pt x="48883" y="325805"/>
                </a:cubicBezTo>
                <a:cubicBezTo>
                  <a:pt x="48883" y="339279"/>
                  <a:pt x="59843" y="350240"/>
                  <a:pt x="73317" y="350240"/>
                </a:cubicBezTo>
                <a:close/>
                <a:moveTo>
                  <a:pt x="171158" y="359168"/>
                </a:moveTo>
                <a:cubicBezTo>
                  <a:pt x="174955" y="355320"/>
                  <a:pt x="179286" y="352005"/>
                  <a:pt x="184036" y="349338"/>
                </a:cubicBezTo>
                <a:lnTo>
                  <a:pt x="169381" y="283412"/>
                </a:lnTo>
                <a:cubicBezTo>
                  <a:pt x="168009" y="282968"/>
                  <a:pt x="166662" y="282498"/>
                  <a:pt x="165367" y="281888"/>
                </a:cubicBezTo>
                <a:lnTo>
                  <a:pt x="127483" y="308114"/>
                </a:lnTo>
                <a:cubicBezTo>
                  <a:pt x="129312" y="313689"/>
                  <a:pt x="130328" y="319620"/>
                  <a:pt x="130328" y="325805"/>
                </a:cubicBezTo>
                <a:cubicBezTo>
                  <a:pt x="130328" y="329628"/>
                  <a:pt x="129934" y="333361"/>
                  <a:pt x="129210" y="336968"/>
                </a:cubicBezTo>
                <a:lnTo>
                  <a:pt x="171158" y="359168"/>
                </a:lnTo>
                <a:close/>
                <a:moveTo>
                  <a:pt x="261049" y="370534"/>
                </a:moveTo>
                <a:lnTo>
                  <a:pt x="384340" y="340943"/>
                </a:lnTo>
                <a:cubicBezTo>
                  <a:pt x="384569" y="340181"/>
                  <a:pt x="384760" y="339419"/>
                  <a:pt x="385052" y="338695"/>
                </a:cubicBezTo>
                <a:lnTo>
                  <a:pt x="331330" y="272579"/>
                </a:lnTo>
                <a:cubicBezTo>
                  <a:pt x="324612" y="275373"/>
                  <a:pt x="317246" y="276935"/>
                  <a:pt x="309525" y="276935"/>
                </a:cubicBezTo>
                <a:cubicBezTo>
                  <a:pt x="305461" y="276935"/>
                  <a:pt x="301498" y="276491"/>
                  <a:pt x="297663" y="275665"/>
                </a:cubicBezTo>
                <a:lnTo>
                  <a:pt x="252235" y="358977"/>
                </a:lnTo>
                <a:cubicBezTo>
                  <a:pt x="255639" y="362432"/>
                  <a:pt x="258585" y="366318"/>
                  <a:pt x="261049" y="370534"/>
                </a:cubicBezTo>
                <a:close/>
                <a:moveTo>
                  <a:pt x="223647" y="343344"/>
                </a:moveTo>
                <a:lnTo>
                  <a:pt x="269075" y="260044"/>
                </a:lnTo>
                <a:cubicBezTo>
                  <a:pt x="266065" y="257009"/>
                  <a:pt x="263436" y="253605"/>
                  <a:pt x="261163" y="249948"/>
                </a:cubicBezTo>
                <a:lnTo>
                  <a:pt x="210236" y="261924"/>
                </a:lnTo>
                <a:cubicBezTo>
                  <a:pt x="208522" y="267550"/>
                  <a:pt x="205410" y="272516"/>
                  <a:pt x="201207" y="276389"/>
                </a:cubicBezTo>
                <a:lnTo>
                  <a:pt x="215850" y="342302"/>
                </a:lnTo>
                <a:cubicBezTo>
                  <a:pt x="218491" y="342492"/>
                  <a:pt x="221095" y="342810"/>
                  <a:pt x="223647" y="343344"/>
                </a:cubicBezTo>
                <a:close/>
                <a:moveTo>
                  <a:pt x="309525" y="244347"/>
                </a:moveTo>
                <a:cubicBezTo>
                  <a:pt x="311468" y="244347"/>
                  <a:pt x="313335" y="244068"/>
                  <a:pt x="315151" y="243636"/>
                </a:cubicBezTo>
                <a:cubicBezTo>
                  <a:pt x="324701" y="241375"/>
                  <a:pt x="332042" y="233501"/>
                  <a:pt x="333578" y="223697"/>
                </a:cubicBezTo>
                <a:cubicBezTo>
                  <a:pt x="333769" y="222452"/>
                  <a:pt x="333960" y="221208"/>
                  <a:pt x="333960" y="219912"/>
                </a:cubicBezTo>
                <a:cubicBezTo>
                  <a:pt x="333960" y="218795"/>
                  <a:pt x="333781" y="217728"/>
                  <a:pt x="333630" y="216636"/>
                </a:cubicBezTo>
                <a:cubicBezTo>
                  <a:pt x="332448" y="207949"/>
                  <a:pt x="326771" y="200659"/>
                  <a:pt x="318923" y="197370"/>
                </a:cubicBezTo>
                <a:cubicBezTo>
                  <a:pt x="316027" y="196151"/>
                  <a:pt x="312852" y="195477"/>
                  <a:pt x="309525" y="195477"/>
                </a:cubicBezTo>
                <a:cubicBezTo>
                  <a:pt x="309284" y="195477"/>
                  <a:pt x="309055" y="195541"/>
                  <a:pt x="308801" y="195554"/>
                </a:cubicBezTo>
                <a:cubicBezTo>
                  <a:pt x="299898" y="195820"/>
                  <a:pt x="292253" y="200862"/>
                  <a:pt x="288214" y="208215"/>
                </a:cubicBezTo>
                <a:cubicBezTo>
                  <a:pt x="287807" y="208939"/>
                  <a:pt x="287351" y="209625"/>
                  <a:pt x="287021" y="210387"/>
                </a:cubicBezTo>
                <a:cubicBezTo>
                  <a:pt x="285776" y="213321"/>
                  <a:pt x="285090" y="216534"/>
                  <a:pt x="285090" y="219912"/>
                </a:cubicBezTo>
                <a:cubicBezTo>
                  <a:pt x="285090" y="222757"/>
                  <a:pt x="285661" y="225450"/>
                  <a:pt x="286576" y="227989"/>
                </a:cubicBezTo>
                <a:cubicBezTo>
                  <a:pt x="288595" y="233717"/>
                  <a:pt x="292659" y="238416"/>
                  <a:pt x="297929" y="241299"/>
                </a:cubicBezTo>
                <a:cubicBezTo>
                  <a:pt x="301054" y="242988"/>
                  <a:pt x="304546" y="244029"/>
                  <a:pt x="308293" y="244220"/>
                </a:cubicBezTo>
                <a:cubicBezTo>
                  <a:pt x="308712" y="244245"/>
                  <a:pt x="309105" y="244347"/>
                  <a:pt x="309525" y="244347"/>
                </a:cubicBezTo>
                <a:close/>
                <a:moveTo>
                  <a:pt x="108915" y="281342"/>
                </a:moveTo>
                <a:lnTo>
                  <a:pt x="146876" y="255053"/>
                </a:lnTo>
                <a:cubicBezTo>
                  <a:pt x="146812" y="254202"/>
                  <a:pt x="146622" y="253364"/>
                  <a:pt x="146622" y="252500"/>
                </a:cubicBezTo>
                <a:cubicBezTo>
                  <a:pt x="146622" y="249148"/>
                  <a:pt x="147270" y="245985"/>
                  <a:pt x="148209" y="242937"/>
                </a:cubicBezTo>
                <a:lnTo>
                  <a:pt x="83363" y="172693"/>
                </a:lnTo>
                <a:cubicBezTo>
                  <a:pt x="81509" y="173659"/>
                  <a:pt x="79592" y="174510"/>
                  <a:pt x="77610" y="175284"/>
                </a:cubicBezTo>
                <a:lnTo>
                  <a:pt x="85192" y="270052"/>
                </a:lnTo>
                <a:cubicBezTo>
                  <a:pt x="94031" y="271944"/>
                  <a:pt x="102108" y="275869"/>
                  <a:pt x="108915" y="281342"/>
                </a:cubicBezTo>
                <a:close/>
                <a:moveTo>
                  <a:pt x="395618" y="300062"/>
                </a:moveTo>
                <a:lnTo>
                  <a:pt x="386626" y="169620"/>
                </a:lnTo>
                <a:cubicBezTo>
                  <a:pt x="383045" y="168807"/>
                  <a:pt x="379578" y="167677"/>
                  <a:pt x="376289" y="166229"/>
                </a:cubicBezTo>
                <a:lnTo>
                  <a:pt x="357226" y="188772"/>
                </a:lnTo>
                <a:cubicBezTo>
                  <a:pt x="363094" y="197725"/>
                  <a:pt x="366535" y="208419"/>
                  <a:pt x="366535" y="219912"/>
                </a:cubicBezTo>
                <a:cubicBezTo>
                  <a:pt x="366535" y="231812"/>
                  <a:pt x="362865" y="242874"/>
                  <a:pt x="356591" y="252031"/>
                </a:cubicBezTo>
                <a:lnTo>
                  <a:pt x="395618" y="300062"/>
                </a:lnTo>
                <a:close/>
                <a:moveTo>
                  <a:pt x="57023" y="146608"/>
                </a:moveTo>
                <a:cubicBezTo>
                  <a:pt x="63996" y="146608"/>
                  <a:pt x="70244" y="143649"/>
                  <a:pt x="74702" y="138937"/>
                </a:cubicBezTo>
                <a:cubicBezTo>
                  <a:pt x="78868" y="134556"/>
                  <a:pt x="81458" y="128675"/>
                  <a:pt x="81458" y="122173"/>
                </a:cubicBezTo>
                <a:cubicBezTo>
                  <a:pt x="81458" y="108698"/>
                  <a:pt x="70498" y="97738"/>
                  <a:pt x="57023" y="97738"/>
                </a:cubicBezTo>
                <a:cubicBezTo>
                  <a:pt x="43549" y="97738"/>
                  <a:pt x="32589" y="108698"/>
                  <a:pt x="32589" y="122173"/>
                </a:cubicBezTo>
                <a:cubicBezTo>
                  <a:pt x="32589" y="130072"/>
                  <a:pt x="36411" y="137019"/>
                  <a:pt x="42228" y="141490"/>
                </a:cubicBezTo>
                <a:cubicBezTo>
                  <a:pt x="46342" y="144652"/>
                  <a:pt x="51448" y="146608"/>
                  <a:pt x="57023" y="146608"/>
                </a:cubicBezTo>
                <a:close/>
                <a:moveTo>
                  <a:pt x="399123" y="138467"/>
                </a:moveTo>
                <a:cubicBezTo>
                  <a:pt x="399364" y="138467"/>
                  <a:pt x="399606" y="138404"/>
                  <a:pt x="399847" y="138391"/>
                </a:cubicBezTo>
                <a:cubicBezTo>
                  <a:pt x="406426" y="138200"/>
                  <a:pt x="412344" y="135432"/>
                  <a:pt x="416624" y="131025"/>
                </a:cubicBezTo>
                <a:cubicBezTo>
                  <a:pt x="420904" y="126618"/>
                  <a:pt x="423558" y="120636"/>
                  <a:pt x="423558" y="114032"/>
                </a:cubicBezTo>
                <a:cubicBezTo>
                  <a:pt x="423558" y="100545"/>
                  <a:pt x="412598" y="89597"/>
                  <a:pt x="399123" y="89597"/>
                </a:cubicBezTo>
                <a:cubicBezTo>
                  <a:pt x="385649" y="89597"/>
                  <a:pt x="374688" y="100545"/>
                  <a:pt x="374688" y="114032"/>
                </a:cubicBezTo>
                <a:cubicBezTo>
                  <a:pt x="374688" y="115150"/>
                  <a:pt x="374879" y="116217"/>
                  <a:pt x="375018" y="117296"/>
                </a:cubicBezTo>
                <a:cubicBezTo>
                  <a:pt x="375895" y="123735"/>
                  <a:pt x="379235" y="129336"/>
                  <a:pt x="384112" y="133159"/>
                </a:cubicBezTo>
                <a:cubicBezTo>
                  <a:pt x="388277" y="136435"/>
                  <a:pt x="393434" y="138467"/>
                  <a:pt x="399123" y="138467"/>
                </a:cubicBezTo>
                <a:close/>
                <a:moveTo>
                  <a:pt x="202844" y="230199"/>
                </a:moveTo>
                <a:lnTo>
                  <a:pt x="252578" y="218490"/>
                </a:lnTo>
                <a:cubicBezTo>
                  <a:pt x="253035" y="200088"/>
                  <a:pt x="262242" y="183844"/>
                  <a:pt x="276213" y="173735"/>
                </a:cubicBezTo>
                <a:lnTo>
                  <a:pt x="245605" y="85737"/>
                </a:lnTo>
                <a:lnTo>
                  <a:pt x="202820" y="230161"/>
                </a:lnTo>
                <a:cubicBezTo>
                  <a:pt x="202832" y="230161"/>
                  <a:pt x="202832" y="230174"/>
                  <a:pt x="202844" y="230199"/>
                </a:cubicBezTo>
                <a:close/>
                <a:moveTo>
                  <a:pt x="332359" y="167703"/>
                </a:moveTo>
                <a:lnTo>
                  <a:pt x="351435" y="145173"/>
                </a:lnTo>
                <a:cubicBezTo>
                  <a:pt x="345554" y="136207"/>
                  <a:pt x="342100" y="125526"/>
                  <a:pt x="342100" y="114032"/>
                </a:cubicBezTo>
                <a:cubicBezTo>
                  <a:pt x="342100" y="109359"/>
                  <a:pt x="342735" y="104850"/>
                  <a:pt x="343789" y="100507"/>
                </a:cubicBezTo>
                <a:lnTo>
                  <a:pt x="272911" y="65074"/>
                </a:lnTo>
                <a:lnTo>
                  <a:pt x="306985" y="163016"/>
                </a:lnTo>
                <a:cubicBezTo>
                  <a:pt x="307836" y="162991"/>
                  <a:pt x="308674" y="162902"/>
                  <a:pt x="309525" y="162902"/>
                </a:cubicBezTo>
                <a:cubicBezTo>
                  <a:pt x="317640" y="162902"/>
                  <a:pt x="325362" y="164629"/>
                  <a:pt x="332359" y="167703"/>
                </a:cubicBezTo>
                <a:close/>
                <a:moveTo>
                  <a:pt x="171730" y="220382"/>
                </a:moveTo>
                <a:lnTo>
                  <a:pt x="218389" y="62915"/>
                </a:lnTo>
                <a:lnTo>
                  <a:pt x="113196" y="112737"/>
                </a:lnTo>
                <a:cubicBezTo>
                  <a:pt x="113703" y="115810"/>
                  <a:pt x="114034" y="118947"/>
                  <a:pt x="114034" y="122173"/>
                </a:cubicBezTo>
                <a:cubicBezTo>
                  <a:pt x="114034" y="132270"/>
                  <a:pt x="111380" y="141757"/>
                  <a:pt x="106744" y="149986"/>
                </a:cubicBezTo>
                <a:lnTo>
                  <a:pt x="171730" y="220382"/>
                </a:lnTo>
                <a:close/>
                <a:moveTo>
                  <a:pt x="210625" y="456121"/>
                </a:moveTo>
                <a:lnTo>
                  <a:pt x="210625" y="456121"/>
                </a:lnTo>
                <a:cubicBezTo>
                  <a:pt x="179714" y="455501"/>
                  <a:pt x="154763" y="430154"/>
                  <a:pt x="154763" y="399109"/>
                </a:cubicBezTo>
                <a:cubicBezTo>
                  <a:pt x="154763" y="395287"/>
                  <a:pt x="155156" y="391565"/>
                  <a:pt x="155880" y="387946"/>
                </a:cubicBezTo>
                <a:lnTo>
                  <a:pt x="113932" y="365746"/>
                </a:lnTo>
                <a:cubicBezTo>
                  <a:pt x="103594" y="376262"/>
                  <a:pt x="89205" y="382815"/>
                  <a:pt x="73317" y="382815"/>
                </a:cubicBezTo>
                <a:cubicBezTo>
                  <a:pt x="41872" y="382815"/>
                  <a:pt x="16295" y="357237"/>
                  <a:pt x="16295" y="325805"/>
                </a:cubicBezTo>
                <a:cubicBezTo>
                  <a:pt x="16295" y="301624"/>
                  <a:pt x="31446" y="280974"/>
                  <a:pt x="52718" y="272694"/>
                </a:cubicBezTo>
                <a:lnTo>
                  <a:pt x="45136" y="177926"/>
                </a:lnTo>
                <a:cubicBezTo>
                  <a:pt x="19393" y="172440"/>
                  <a:pt x="0" y="149529"/>
                  <a:pt x="0" y="122173"/>
                </a:cubicBezTo>
                <a:cubicBezTo>
                  <a:pt x="0" y="90728"/>
                  <a:pt x="25578" y="65163"/>
                  <a:pt x="57023" y="65163"/>
                </a:cubicBezTo>
                <a:cubicBezTo>
                  <a:pt x="73533" y="65163"/>
                  <a:pt x="88379" y="72249"/>
                  <a:pt x="98793" y="83502"/>
                </a:cubicBezTo>
                <a:lnTo>
                  <a:pt x="212065" y="29844"/>
                </a:lnTo>
                <a:cubicBezTo>
                  <a:pt x="213454" y="13247"/>
                  <a:pt x="227155" y="142"/>
                  <a:pt x="244084" y="0"/>
                </a:cubicBezTo>
                <a:lnTo>
                  <a:pt x="244639" y="0"/>
                </a:lnTo>
                <a:cubicBezTo>
                  <a:pt x="261808" y="144"/>
                  <a:pt x="275672" y="13603"/>
                  <a:pt x="276746" y="30542"/>
                </a:cubicBezTo>
                <a:lnTo>
                  <a:pt x="360337" y="72351"/>
                </a:lnTo>
                <a:cubicBezTo>
                  <a:pt x="370536" y="62864"/>
                  <a:pt x="384137" y="57009"/>
                  <a:pt x="399123" y="57009"/>
                </a:cubicBezTo>
                <a:cubicBezTo>
                  <a:pt x="430324" y="57009"/>
                  <a:pt x="455734" y="82190"/>
                  <a:pt x="456129" y="113298"/>
                </a:cubicBezTo>
                <a:lnTo>
                  <a:pt x="456129" y="113298"/>
                </a:lnTo>
                <a:lnTo>
                  <a:pt x="456129" y="114765"/>
                </a:lnTo>
                <a:lnTo>
                  <a:pt x="456129" y="114765"/>
                </a:lnTo>
                <a:cubicBezTo>
                  <a:pt x="455824" y="138833"/>
                  <a:pt x="440500" y="159313"/>
                  <a:pt x="419126" y="167347"/>
                </a:cubicBezTo>
                <a:lnTo>
                  <a:pt x="429731" y="321119"/>
                </a:lnTo>
                <a:cubicBezTo>
                  <a:pt x="440513" y="326427"/>
                  <a:pt x="447993" y="337413"/>
                  <a:pt x="447993" y="350240"/>
                </a:cubicBezTo>
                <a:cubicBezTo>
                  <a:pt x="447993" y="368235"/>
                  <a:pt x="433401" y="382815"/>
                  <a:pt x="415418" y="382815"/>
                </a:cubicBezTo>
                <a:cubicBezTo>
                  <a:pt x="406121" y="382815"/>
                  <a:pt x="397790" y="378878"/>
                  <a:pt x="391859" y="372643"/>
                </a:cubicBezTo>
                <a:lnTo>
                  <a:pt x="268644" y="402221"/>
                </a:lnTo>
                <a:cubicBezTo>
                  <a:pt x="267039" y="431811"/>
                  <a:pt x="242806" y="455521"/>
                  <a:pt x="212945" y="456121"/>
                </a:cubicBezTo>
                <a:close/>
              </a:path>
            </a:pathLst>
          </a:custGeom>
          <a:solidFill>
            <a:srgbClr val="002856"/>
          </a:solidFill>
        </p:spPr>
      </p:sp>
      <p:sp>
        <p:nvSpPr>
          <p:cNvPr id="38" name="Freeform 37"/>
          <p:cNvSpPr/>
          <p:nvPr/>
        </p:nvSpPr>
        <p:spPr>
          <a:xfrm>
            <a:off x="2983105" y="3383623"/>
            <a:ext cx="456132" cy="456130"/>
          </a:xfrm>
          <a:custGeom>
            <a:avLst/>
            <a:gdLst/>
            <a:ahLst/>
            <a:cxnLst/>
            <a:rect l="l" t="t" r="r" b="b"/>
            <a:pathLst>
              <a:path w="456132" h="456130">
                <a:moveTo>
                  <a:pt x="211785" y="423541"/>
                </a:moveTo>
                <a:cubicBezTo>
                  <a:pt x="221030" y="423541"/>
                  <a:pt x="228993" y="418321"/>
                  <a:pt x="233146" y="410727"/>
                </a:cubicBezTo>
                <a:cubicBezTo>
                  <a:pt x="235038" y="407260"/>
                  <a:pt x="236219" y="403335"/>
                  <a:pt x="236219" y="399106"/>
                </a:cubicBezTo>
                <a:cubicBezTo>
                  <a:pt x="236219" y="396261"/>
                  <a:pt x="235635" y="393582"/>
                  <a:pt x="234746" y="391042"/>
                </a:cubicBezTo>
                <a:cubicBezTo>
                  <a:pt x="233019" y="386140"/>
                  <a:pt x="229844" y="381936"/>
                  <a:pt x="225653" y="379028"/>
                </a:cubicBezTo>
                <a:cubicBezTo>
                  <a:pt x="225056" y="378609"/>
                  <a:pt x="224396" y="378304"/>
                  <a:pt x="223761" y="377935"/>
                </a:cubicBezTo>
                <a:cubicBezTo>
                  <a:pt x="220217" y="375916"/>
                  <a:pt x="216153" y="374672"/>
                  <a:pt x="211785" y="374672"/>
                </a:cubicBezTo>
                <a:cubicBezTo>
                  <a:pt x="209842" y="374672"/>
                  <a:pt x="207975" y="374963"/>
                  <a:pt x="206158" y="375395"/>
                </a:cubicBezTo>
                <a:cubicBezTo>
                  <a:pt x="205219" y="375611"/>
                  <a:pt x="204317" y="375916"/>
                  <a:pt x="203403" y="376246"/>
                </a:cubicBezTo>
                <a:cubicBezTo>
                  <a:pt x="198767" y="377948"/>
                  <a:pt x="194779" y="380983"/>
                  <a:pt x="191947" y="384946"/>
                </a:cubicBezTo>
                <a:cubicBezTo>
                  <a:pt x="189077" y="388946"/>
                  <a:pt x="187350" y="393810"/>
                  <a:pt x="187350" y="399106"/>
                </a:cubicBezTo>
                <a:cubicBezTo>
                  <a:pt x="187350" y="401164"/>
                  <a:pt x="187680" y="403120"/>
                  <a:pt x="188163" y="405024"/>
                </a:cubicBezTo>
                <a:cubicBezTo>
                  <a:pt x="190830" y="415629"/>
                  <a:pt x="200367" y="423541"/>
                  <a:pt x="211785" y="423541"/>
                </a:cubicBezTo>
                <a:close/>
                <a:moveTo>
                  <a:pt x="73317" y="350237"/>
                </a:moveTo>
                <a:cubicBezTo>
                  <a:pt x="76263" y="350237"/>
                  <a:pt x="79057" y="349640"/>
                  <a:pt x="81686" y="348662"/>
                </a:cubicBezTo>
                <a:cubicBezTo>
                  <a:pt x="90080" y="345576"/>
                  <a:pt x="96253" y="338058"/>
                  <a:pt x="97434" y="328926"/>
                </a:cubicBezTo>
                <a:cubicBezTo>
                  <a:pt x="97574" y="327885"/>
                  <a:pt x="97751" y="326869"/>
                  <a:pt x="97751" y="325802"/>
                </a:cubicBezTo>
                <a:cubicBezTo>
                  <a:pt x="97751" y="323745"/>
                  <a:pt x="97421" y="321789"/>
                  <a:pt x="96939" y="319871"/>
                </a:cubicBezTo>
                <a:cubicBezTo>
                  <a:pt x="95580" y="314461"/>
                  <a:pt x="92417" y="309800"/>
                  <a:pt x="88112" y="306485"/>
                </a:cubicBezTo>
                <a:cubicBezTo>
                  <a:pt x="85420" y="304428"/>
                  <a:pt x="82346" y="302891"/>
                  <a:pt x="78955" y="302091"/>
                </a:cubicBezTo>
                <a:cubicBezTo>
                  <a:pt x="77127" y="301647"/>
                  <a:pt x="75260" y="301367"/>
                  <a:pt x="73317" y="301367"/>
                </a:cubicBezTo>
                <a:cubicBezTo>
                  <a:pt x="66344" y="301367"/>
                  <a:pt x="60083" y="304326"/>
                  <a:pt x="55625" y="309025"/>
                </a:cubicBezTo>
                <a:cubicBezTo>
                  <a:pt x="51473" y="313407"/>
                  <a:pt x="48882" y="319299"/>
                  <a:pt x="48882" y="325802"/>
                </a:cubicBezTo>
                <a:cubicBezTo>
                  <a:pt x="48882" y="339277"/>
                  <a:pt x="59842" y="350237"/>
                  <a:pt x="73317" y="350237"/>
                </a:cubicBezTo>
                <a:close/>
                <a:moveTo>
                  <a:pt x="171157" y="359165"/>
                </a:moveTo>
                <a:cubicBezTo>
                  <a:pt x="174955" y="355317"/>
                  <a:pt x="179285" y="352002"/>
                  <a:pt x="184035" y="349335"/>
                </a:cubicBezTo>
                <a:lnTo>
                  <a:pt x="169379" y="283409"/>
                </a:lnTo>
                <a:cubicBezTo>
                  <a:pt x="168008" y="282965"/>
                  <a:pt x="166662" y="282495"/>
                  <a:pt x="165366" y="281885"/>
                </a:cubicBezTo>
                <a:lnTo>
                  <a:pt x="127482" y="308111"/>
                </a:lnTo>
                <a:cubicBezTo>
                  <a:pt x="129311" y="313686"/>
                  <a:pt x="130327" y="319617"/>
                  <a:pt x="130327" y="325802"/>
                </a:cubicBezTo>
                <a:cubicBezTo>
                  <a:pt x="130327" y="329625"/>
                  <a:pt x="129933" y="333358"/>
                  <a:pt x="129209" y="336965"/>
                </a:cubicBezTo>
                <a:lnTo>
                  <a:pt x="171157" y="359165"/>
                </a:lnTo>
                <a:close/>
                <a:moveTo>
                  <a:pt x="261048" y="370531"/>
                </a:moveTo>
                <a:lnTo>
                  <a:pt x="384352" y="340940"/>
                </a:lnTo>
                <a:cubicBezTo>
                  <a:pt x="384568" y="340178"/>
                  <a:pt x="384759" y="339416"/>
                  <a:pt x="385051" y="338692"/>
                </a:cubicBezTo>
                <a:lnTo>
                  <a:pt x="331330" y="272576"/>
                </a:lnTo>
                <a:cubicBezTo>
                  <a:pt x="324611" y="275370"/>
                  <a:pt x="317245" y="276932"/>
                  <a:pt x="309524" y="276932"/>
                </a:cubicBezTo>
                <a:cubicBezTo>
                  <a:pt x="305460" y="276932"/>
                  <a:pt x="301498" y="276488"/>
                  <a:pt x="297662" y="275662"/>
                </a:cubicBezTo>
                <a:lnTo>
                  <a:pt x="252234" y="358974"/>
                </a:lnTo>
                <a:cubicBezTo>
                  <a:pt x="255638" y="362429"/>
                  <a:pt x="258584" y="366315"/>
                  <a:pt x="261048" y="370531"/>
                </a:cubicBezTo>
                <a:close/>
                <a:moveTo>
                  <a:pt x="223647" y="343341"/>
                </a:moveTo>
                <a:lnTo>
                  <a:pt x="269074" y="260041"/>
                </a:lnTo>
                <a:cubicBezTo>
                  <a:pt x="266065" y="257006"/>
                  <a:pt x="263436" y="253602"/>
                  <a:pt x="261162" y="249945"/>
                </a:cubicBezTo>
                <a:lnTo>
                  <a:pt x="210235" y="261921"/>
                </a:lnTo>
                <a:cubicBezTo>
                  <a:pt x="208521" y="267547"/>
                  <a:pt x="205409" y="272513"/>
                  <a:pt x="201205" y="276386"/>
                </a:cubicBezTo>
                <a:lnTo>
                  <a:pt x="215849" y="342299"/>
                </a:lnTo>
                <a:cubicBezTo>
                  <a:pt x="218490" y="342490"/>
                  <a:pt x="221094" y="342807"/>
                  <a:pt x="223647" y="343341"/>
                </a:cubicBezTo>
                <a:close/>
                <a:moveTo>
                  <a:pt x="309524" y="244344"/>
                </a:moveTo>
                <a:cubicBezTo>
                  <a:pt x="311467" y="244344"/>
                  <a:pt x="313334" y="244065"/>
                  <a:pt x="315150" y="243633"/>
                </a:cubicBezTo>
                <a:cubicBezTo>
                  <a:pt x="324700" y="241372"/>
                  <a:pt x="332041" y="233498"/>
                  <a:pt x="333578" y="223694"/>
                </a:cubicBezTo>
                <a:cubicBezTo>
                  <a:pt x="333768" y="222449"/>
                  <a:pt x="333959" y="221205"/>
                  <a:pt x="333959" y="219909"/>
                </a:cubicBezTo>
                <a:cubicBezTo>
                  <a:pt x="333959" y="218792"/>
                  <a:pt x="333781" y="217725"/>
                  <a:pt x="333629" y="216633"/>
                </a:cubicBezTo>
                <a:cubicBezTo>
                  <a:pt x="332447" y="207946"/>
                  <a:pt x="326770" y="200656"/>
                  <a:pt x="318922" y="197367"/>
                </a:cubicBezTo>
                <a:cubicBezTo>
                  <a:pt x="316026" y="196148"/>
                  <a:pt x="312851" y="195474"/>
                  <a:pt x="309524" y="195474"/>
                </a:cubicBezTo>
                <a:cubicBezTo>
                  <a:pt x="309282" y="195474"/>
                  <a:pt x="309054" y="195538"/>
                  <a:pt x="308800" y="195551"/>
                </a:cubicBezTo>
                <a:cubicBezTo>
                  <a:pt x="299897" y="195817"/>
                  <a:pt x="292252" y="200859"/>
                  <a:pt x="288213" y="208212"/>
                </a:cubicBezTo>
                <a:cubicBezTo>
                  <a:pt x="287807" y="208936"/>
                  <a:pt x="287350" y="209622"/>
                  <a:pt x="287019" y="210384"/>
                </a:cubicBezTo>
                <a:cubicBezTo>
                  <a:pt x="285775" y="213318"/>
                  <a:pt x="285089" y="216531"/>
                  <a:pt x="285089" y="219909"/>
                </a:cubicBezTo>
                <a:cubicBezTo>
                  <a:pt x="285089" y="222754"/>
                  <a:pt x="285661" y="225447"/>
                  <a:pt x="286575" y="227986"/>
                </a:cubicBezTo>
                <a:cubicBezTo>
                  <a:pt x="288594" y="233714"/>
                  <a:pt x="292658" y="238413"/>
                  <a:pt x="297929" y="241296"/>
                </a:cubicBezTo>
                <a:cubicBezTo>
                  <a:pt x="301053" y="242985"/>
                  <a:pt x="304545" y="244027"/>
                  <a:pt x="308292" y="244217"/>
                </a:cubicBezTo>
                <a:cubicBezTo>
                  <a:pt x="308711" y="244242"/>
                  <a:pt x="309105" y="244344"/>
                  <a:pt x="309524" y="244344"/>
                </a:cubicBezTo>
                <a:close/>
                <a:moveTo>
                  <a:pt x="108915" y="281339"/>
                </a:moveTo>
                <a:lnTo>
                  <a:pt x="146875" y="255050"/>
                </a:lnTo>
                <a:cubicBezTo>
                  <a:pt x="146812" y="254199"/>
                  <a:pt x="146621" y="253361"/>
                  <a:pt x="146621" y="252497"/>
                </a:cubicBezTo>
                <a:cubicBezTo>
                  <a:pt x="146621" y="249145"/>
                  <a:pt x="147269" y="245983"/>
                  <a:pt x="148209" y="242934"/>
                </a:cubicBezTo>
                <a:lnTo>
                  <a:pt x="83362" y="172691"/>
                </a:lnTo>
                <a:cubicBezTo>
                  <a:pt x="81508" y="173656"/>
                  <a:pt x="79590" y="174507"/>
                  <a:pt x="77609" y="175281"/>
                </a:cubicBezTo>
                <a:lnTo>
                  <a:pt x="85191" y="270049"/>
                </a:lnTo>
                <a:cubicBezTo>
                  <a:pt x="94030" y="271941"/>
                  <a:pt x="102107" y="275866"/>
                  <a:pt x="108915" y="281339"/>
                </a:cubicBezTo>
                <a:close/>
                <a:moveTo>
                  <a:pt x="395617" y="300059"/>
                </a:moveTo>
                <a:lnTo>
                  <a:pt x="386626" y="169617"/>
                </a:lnTo>
                <a:cubicBezTo>
                  <a:pt x="383044" y="168804"/>
                  <a:pt x="379577" y="167674"/>
                  <a:pt x="376288" y="166226"/>
                </a:cubicBezTo>
                <a:lnTo>
                  <a:pt x="357225" y="188769"/>
                </a:lnTo>
                <a:cubicBezTo>
                  <a:pt x="363092" y="197722"/>
                  <a:pt x="366547" y="208416"/>
                  <a:pt x="366547" y="219909"/>
                </a:cubicBezTo>
                <a:cubicBezTo>
                  <a:pt x="366547" y="231809"/>
                  <a:pt x="362864" y="242871"/>
                  <a:pt x="356590" y="252028"/>
                </a:cubicBezTo>
                <a:lnTo>
                  <a:pt x="395617" y="300059"/>
                </a:lnTo>
                <a:close/>
                <a:moveTo>
                  <a:pt x="57022" y="146605"/>
                </a:moveTo>
                <a:cubicBezTo>
                  <a:pt x="63995" y="146605"/>
                  <a:pt x="70256" y="143646"/>
                  <a:pt x="74701" y="138934"/>
                </a:cubicBezTo>
                <a:cubicBezTo>
                  <a:pt x="78866" y="134553"/>
                  <a:pt x="81457" y="128672"/>
                  <a:pt x="81457" y="122170"/>
                </a:cubicBezTo>
                <a:cubicBezTo>
                  <a:pt x="81457" y="108695"/>
                  <a:pt x="70497" y="97735"/>
                  <a:pt x="57022" y="97735"/>
                </a:cubicBezTo>
                <a:cubicBezTo>
                  <a:pt x="43548" y="97735"/>
                  <a:pt x="32588" y="108695"/>
                  <a:pt x="32588" y="122170"/>
                </a:cubicBezTo>
                <a:cubicBezTo>
                  <a:pt x="32588" y="130070"/>
                  <a:pt x="36410" y="137016"/>
                  <a:pt x="42227" y="141487"/>
                </a:cubicBezTo>
                <a:cubicBezTo>
                  <a:pt x="46342" y="144649"/>
                  <a:pt x="51447" y="146605"/>
                  <a:pt x="57022" y="146605"/>
                </a:cubicBezTo>
                <a:close/>
                <a:moveTo>
                  <a:pt x="399122" y="138464"/>
                </a:moveTo>
                <a:cubicBezTo>
                  <a:pt x="399364" y="138464"/>
                  <a:pt x="399605" y="138401"/>
                  <a:pt x="399846" y="138388"/>
                </a:cubicBezTo>
                <a:cubicBezTo>
                  <a:pt x="406425" y="138197"/>
                  <a:pt x="412343" y="135429"/>
                  <a:pt x="416623" y="131022"/>
                </a:cubicBezTo>
                <a:cubicBezTo>
                  <a:pt x="420903" y="126615"/>
                  <a:pt x="423557" y="120633"/>
                  <a:pt x="423557" y="114029"/>
                </a:cubicBezTo>
                <a:cubicBezTo>
                  <a:pt x="423557" y="100542"/>
                  <a:pt x="412597" y="89594"/>
                  <a:pt x="399122" y="89594"/>
                </a:cubicBezTo>
                <a:cubicBezTo>
                  <a:pt x="385648" y="89594"/>
                  <a:pt x="374688" y="100542"/>
                  <a:pt x="374688" y="114029"/>
                </a:cubicBezTo>
                <a:cubicBezTo>
                  <a:pt x="374688" y="115147"/>
                  <a:pt x="374878" y="116214"/>
                  <a:pt x="375018" y="117293"/>
                </a:cubicBezTo>
                <a:cubicBezTo>
                  <a:pt x="375894" y="123732"/>
                  <a:pt x="379234" y="129333"/>
                  <a:pt x="384111" y="133156"/>
                </a:cubicBezTo>
                <a:cubicBezTo>
                  <a:pt x="388276" y="136432"/>
                  <a:pt x="393433" y="138464"/>
                  <a:pt x="399122" y="138464"/>
                </a:cubicBezTo>
                <a:close/>
                <a:moveTo>
                  <a:pt x="202844" y="230196"/>
                </a:moveTo>
                <a:lnTo>
                  <a:pt x="252577" y="218487"/>
                </a:lnTo>
                <a:cubicBezTo>
                  <a:pt x="253034" y="200085"/>
                  <a:pt x="262242" y="183841"/>
                  <a:pt x="276212" y="173732"/>
                </a:cubicBezTo>
                <a:lnTo>
                  <a:pt x="245605" y="85734"/>
                </a:lnTo>
                <a:lnTo>
                  <a:pt x="202818" y="230158"/>
                </a:lnTo>
                <a:cubicBezTo>
                  <a:pt x="202831" y="230158"/>
                  <a:pt x="202844" y="230171"/>
                  <a:pt x="202844" y="230196"/>
                </a:cubicBezTo>
                <a:close/>
                <a:moveTo>
                  <a:pt x="332359" y="167700"/>
                </a:moveTo>
                <a:lnTo>
                  <a:pt x="351434" y="145170"/>
                </a:lnTo>
                <a:cubicBezTo>
                  <a:pt x="345554" y="136204"/>
                  <a:pt x="342099" y="125523"/>
                  <a:pt x="342099" y="114029"/>
                </a:cubicBezTo>
                <a:cubicBezTo>
                  <a:pt x="342099" y="109356"/>
                  <a:pt x="342734" y="104847"/>
                  <a:pt x="343788" y="100504"/>
                </a:cubicBezTo>
                <a:lnTo>
                  <a:pt x="272910" y="65071"/>
                </a:lnTo>
                <a:lnTo>
                  <a:pt x="306984" y="163013"/>
                </a:lnTo>
                <a:cubicBezTo>
                  <a:pt x="307835" y="162988"/>
                  <a:pt x="308673" y="162899"/>
                  <a:pt x="309524" y="162899"/>
                </a:cubicBezTo>
                <a:cubicBezTo>
                  <a:pt x="317639" y="162899"/>
                  <a:pt x="325361" y="164626"/>
                  <a:pt x="332359" y="167700"/>
                </a:cubicBezTo>
                <a:close/>
                <a:moveTo>
                  <a:pt x="171729" y="220379"/>
                </a:moveTo>
                <a:lnTo>
                  <a:pt x="218389" y="62912"/>
                </a:lnTo>
                <a:lnTo>
                  <a:pt x="113195" y="112734"/>
                </a:lnTo>
                <a:cubicBezTo>
                  <a:pt x="113702" y="115807"/>
                  <a:pt x="114033" y="118944"/>
                  <a:pt x="114033" y="122170"/>
                </a:cubicBezTo>
                <a:cubicBezTo>
                  <a:pt x="114033" y="132267"/>
                  <a:pt x="111378" y="141754"/>
                  <a:pt x="106743" y="149983"/>
                </a:cubicBezTo>
                <a:lnTo>
                  <a:pt x="171729" y="220379"/>
                </a:lnTo>
                <a:close/>
                <a:moveTo>
                  <a:pt x="211785" y="456129"/>
                </a:moveTo>
                <a:cubicBezTo>
                  <a:pt x="180340" y="456129"/>
                  <a:pt x="154762" y="430539"/>
                  <a:pt x="154762" y="399106"/>
                </a:cubicBezTo>
                <a:cubicBezTo>
                  <a:pt x="154762" y="395284"/>
                  <a:pt x="155155" y="391562"/>
                  <a:pt x="155879" y="387943"/>
                </a:cubicBezTo>
                <a:lnTo>
                  <a:pt x="113931" y="365743"/>
                </a:lnTo>
                <a:cubicBezTo>
                  <a:pt x="103593" y="376259"/>
                  <a:pt x="89204" y="382812"/>
                  <a:pt x="73317" y="382812"/>
                </a:cubicBezTo>
                <a:cubicBezTo>
                  <a:pt x="41871" y="382812"/>
                  <a:pt x="16294" y="357234"/>
                  <a:pt x="16294" y="325802"/>
                </a:cubicBezTo>
                <a:cubicBezTo>
                  <a:pt x="16294" y="301621"/>
                  <a:pt x="31445" y="280971"/>
                  <a:pt x="52717" y="272691"/>
                </a:cubicBezTo>
                <a:lnTo>
                  <a:pt x="45135" y="177923"/>
                </a:lnTo>
                <a:cubicBezTo>
                  <a:pt x="19392" y="172437"/>
                  <a:pt x="0" y="149526"/>
                  <a:pt x="0" y="122170"/>
                </a:cubicBezTo>
                <a:cubicBezTo>
                  <a:pt x="0" y="90725"/>
                  <a:pt x="25577" y="65160"/>
                  <a:pt x="57022" y="65160"/>
                </a:cubicBezTo>
                <a:cubicBezTo>
                  <a:pt x="73532" y="65160"/>
                  <a:pt x="88379" y="72246"/>
                  <a:pt x="98806" y="83499"/>
                </a:cubicBezTo>
                <a:lnTo>
                  <a:pt x="212064" y="29841"/>
                </a:lnTo>
                <a:cubicBezTo>
                  <a:pt x="213447" y="13319"/>
                  <a:pt x="227031" y="257"/>
                  <a:pt x="243853" y="0"/>
                </a:cubicBezTo>
                <a:lnTo>
                  <a:pt x="244867" y="0"/>
                </a:lnTo>
                <a:cubicBezTo>
                  <a:pt x="261931" y="261"/>
                  <a:pt x="275689" y="13675"/>
                  <a:pt x="276745" y="30540"/>
                </a:cubicBezTo>
                <a:lnTo>
                  <a:pt x="360337" y="72348"/>
                </a:lnTo>
                <a:cubicBezTo>
                  <a:pt x="370534" y="62861"/>
                  <a:pt x="384136" y="57007"/>
                  <a:pt x="399122" y="57007"/>
                </a:cubicBezTo>
                <a:cubicBezTo>
                  <a:pt x="430426" y="57007"/>
                  <a:pt x="455903" y="82355"/>
                  <a:pt x="456131" y="113605"/>
                </a:cubicBezTo>
                <a:lnTo>
                  <a:pt x="456131" y="113605"/>
                </a:lnTo>
                <a:lnTo>
                  <a:pt x="456131" y="114452"/>
                </a:lnTo>
                <a:lnTo>
                  <a:pt x="456131" y="114452"/>
                </a:lnTo>
                <a:cubicBezTo>
                  <a:pt x="455954" y="138654"/>
                  <a:pt x="440590" y="159275"/>
                  <a:pt x="419125" y="167344"/>
                </a:cubicBezTo>
                <a:lnTo>
                  <a:pt x="429729" y="321116"/>
                </a:lnTo>
                <a:cubicBezTo>
                  <a:pt x="440512" y="326424"/>
                  <a:pt x="447992" y="337410"/>
                  <a:pt x="447992" y="350237"/>
                </a:cubicBezTo>
                <a:cubicBezTo>
                  <a:pt x="447992" y="368232"/>
                  <a:pt x="433400" y="382812"/>
                  <a:pt x="415417" y="382812"/>
                </a:cubicBezTo>
                <a:cubicBezTo>
                  <a:pt x="406120" y="382812"/>
                  <a:pt x="397789" y="378875"/>
                  <a:pt x="391858" y="372640"/>
                </a:cubicBezTo>
                <a:lnTo>
                  <a:pt x="268643" y="402218"/>
                </a:lnTo>
                <a:cubicBezTo>
                  <a:pt x="267017" y="432190"/>
                  <a:pt x="242176" y="456129"/>
                  <a:pt x="211785" y="456129"/>
                </a:cubicBezTo>
                <a:close/>
              </a:path>
            </a:pathLst>
          </a:custGeom>
          <a:solidFill>
            <a:srgbClr val="002856"/>
          </a:solidFill>
        </p:spPr>
      </p:sp>
      <p:sp>
        <p:nvSpPr>
          <p:cNvPr id="39" name="Freeform 38"/>
          <p:cNvSpPr/>
          <p:nvPr/>
        </p:nvSpPr>
        <p:spPr>
          <a:xfrm>
            <a:off x="2074672" y="642925"/>
            <a:ext cx="488709" cy="307177"/>
          </a:xfrm>
          <a:custGeom>
            <a:avLst/>
            <a:gdLst/>
            <a:ahLst/>
            <a:cxnLst/>
            <a:rect l="l" t="t" r="r" b="b"/>
            <a:pathLst>
              <a:path w="488709" h="307177">
                <a:moveTo>
                  <a:pt x="395618" y="274602"/>
                </a:moveTo>
                <a:cubicBezTo>
                  <a:pt x="429031" y="274602"/>
                  <a:pt x="456133" y="247513"/>
                  <a:pt x="456133" y="214086"/>
                </a:cubicBezTo>
                <a:cubicBezTo>
                  <a:pt x="456133" y="180685"/>
                  <a:pt x="429031" y="153584"/>
                  <a:pt x="395618" y="153584"/>
                </a:cubicBezTo>
                <a:cubicBezTo>
                  <a:pt x="394094" y="153584"/>
                  <a:pt x="392595" y="153698"/>
                  <a:pt x="391084" y="153812"/>
                </a:cubicBezTo>
                <a:lnTo>
                  <a:pt x="391084" y="153812"/>
                </a:lnTo>
                <a:cubicBezTo>
                  <a:pt x="393992" y="146738"/>
                  <a:pt x="395618" y="139016"/>
                  <a:pt x="395618" y="130901"/>
                </a:cubicBezTo>
                <a:cubicBezTo>
                  <a:pt x="395618" y="97475"/>
                  <a:pt x="368529" y="70386"/>
                  <a:pt x="335102" y="70386"/>
                </a:cubicBezTo>
                <a:cubicBezTo>
                  <a:pt x="316687" y="70386"/>
                  <a:pt x="300203" y="78653"/>
                  <a:pt x="289103" y="91658"/>
                </a:cubicBezTo>
                <a:cubicBezTo>
                  <a:pt x="273939" y="56886"/>
                  <a:pt x="239319" y="32578"/>
                  <a:pt x="198971" y="32578"/>
                </a:cubicBezTo>
                <a:cubicBezTo>
                  <a:pt x="144666" y="32578"/>
                  <a:pt x="100648" y="76596"/>
                  <a:pt x="100648" y="130901"/>
                </a:cubicBezTo>
                <a:cubicBezTo>
                  <a:pt x="100648" y="133454"/>
                  <a:pt x="100838" y="135956"/>
                  <a:pt x="101029" y="138483"/>
                </a:cubicBezTo>
                <a:cubicBezTo>
                  <a:pt x="100902" y="138483"/>
                  <a:pt x="100774" y="138458"/>
                  <a:pt x="100648" y="138458"/>
                </a:cubicBezTo>
                <a:cubicBezTo>
                  <a:pt x="63043" y="138458"/>
                  <a:pt x="32576" y="168938"/>
                  <a:pt x="32576" y="206530"/>
                </a:cubicBezTo>
                <a:cubicBezTo>
                  <a:pt x="32576" y="244122"/>
                  <a:pt x="63043" y="274602"/>
                  <a:pt x="100648" y="274602"/>
                </a:cubicBezTo>
                <a:close/>
                <a:moveTo>
                  <a:pt x="100648" y="307177"/>
                </a:moveTo>
                <a:cubicBezTo>
                  <a:pt x="45149" y="307177"/>
                  <a:pt x="0" y="262029"/>
                  <a:pt x="0" y="206530"/>
                </a:cubicBezTo>
                <a:cubicBezTo>
                  <a:pt x="0" y="161851"/>
                  <a:pt x="29248" y="123891"/>
                  <a:pt x="69609" y="110772"/>
                </a:cubicBezTo>
                <a:cubicBezTo>
                  <a:pt x="79230" y="48634"/>
                  <a:pt x="132724" y="796"/>
                  <a:pt x="197334" y="0"/>
                </a:cubicBezTo>
                <a:lnTo>
                  <a:pt x="200600" y="0"/>
                </a:lnTo>
                <a:cubicBezTo>
                  <a:pt x="238701" y="471"/>
                  <a:pt x="274015" y="17470"/>
                  <a:pt x="298133" y="45481"/>
                </a:cubicBezTo>
                <a:cubicBezTo>
                  <a:pt x="309664" y="40465"/>
                  <a:pt x="322224" y="37798"/>
                  <a:pt x="335102" y="37798"/>
                </a:cubicBezTo>
                <a:cubicBezTo>
                  <a:pt x="385089" y="37798"/>
                  <a:pt x="425996" y="77384"/>
                  <a:pt x="428104" y="126850"/>
                </a:cubicBezTo>
                <a:cubicBezTo>
                  <a:pt x="463461" y="140071"/>
                  <a:pt x="488709" y="174183"/>
                  <a:pt x="488709" y="214086"/>
                </a:cubicBezTo>
                <a:cubicBezTo>
                  <a:pt x="488709" y="265420"/>
                  <a:pt x="446951" y="307177"/>
                  <a:pt x="395618" y="307177"/>
                </a:cubicBezTo>
                <a:close/>
              </a:path>
            </a:pathLst>
          </a:custGeom>
          <a:solidFill>
            <a:srgbClr val="002856"/>
          </a:solidFill>
        </p:spPr>
      </p:sp>
      <p:sp>
        <p:nvSpPr>
          <p:cNvPr id="40" name="Freeform 39"/>
          <p:cNvSpPr/>
          <p:nvPr/>
        </p:nvSpPr>
        <p:spPr>
          <a:xfrm>
            <a:off x="6247963" y="642925"/>
            <a:ext cx="488701" cy="307177"/>
          </a:xfrm>
          <a:custGeom>
            <a:avLst/>
            <a:gdLst/>
            <a:ahLst/>
            <a:cxnLst/>
            <a:rect l="l" t="t" r="r" b="b"/>
            <a:pathLst>
              <a:path w="488701" h="307177">
                <a:moveTo>
                  <a:pt x="395618" y="274602"/>
                </a:moveTo>
                <a:cubicBezTo>
                  <a:pt x="429031" y="274602"/>
                  <a:pt x="456133" y="247513"/>
                  <a:pt x="456133" y="214086"/>
                </a:cubicBezTo>
                <a:cubicBezTo>
                  <a:pt x="456133" y="180685"/>
                  <a:pt x="429031" y="153584"/>
                  <a:pt x="395618" y="153584"/>
                </a:cubicBezTo>
                <a:cubicBezTo>
                  <a:pt x="394094" y="153584"/>
                  <a:pt x="392595" y="153698"/>
                  <a:pt x="391084" y="153812"/>
                </a:cubicBezTo>
                <a:lnTo>
                  <a:pt x="391084" y="153812"/>
                </a:lnTo>
                <a:cubicBezTo>
                  <a:pt x="393992" y="146738"/>
                  <a:pt x="395618" y="139016"/>
                  <a:pt x="395618" y="130901"/>
                </a:cubicBezTo>
                <a:cubicBezTo>
                  <a:pt x="395618" y="97475"/>
                  <a:pt x="368528" y="70386"/>
                  <a:pt x="335102" y="70386"/>
                </a:cubicBezTo>
                <a:cubicBezTo>
                  <a:pt x="316687" y="70386"/>
                  <a:pt x="300202" y="78653"/>
                  <a:pt x="289102" y="91658"/>
                </a:cubicBezTo>
                <a:cubicBezTo>
                  <a:pt x="273939" y="56886"/>
                  <a:pt x="239319" y="32578"/>
                  <a:pt x="198971" y="32578"/>
                </a:cubicBezTo>
                <a:cubicBezTo>
                  <a:pt x="144665" y="32578"/>
                  <a:pt x="100647" y="76596"/>
                  <a:pt x="100647" y="130901"/>
                </a:cubicBezTo>
                <a:cubicBezTo>
                  <a:pt x="100647" y="133454"/>
                  <a:pt x="100838" y="135956"/>
                  <a:pt x="101029" y="138483"/>
                </a:cubicBezTo>
                <a:cubicBezTo>
                  <a:pt x="100901" y="138483"/>
                  <a:pt x="100774" y="138458"/>
                  <a:pt x="100647" y="138458"/>
                </a:cubicBezTo>
                <a:cubicBezTo>
                  <a:pt x="63042" y="138458"/>
                  <a:pt x="32575" y="168938"/>
                  <a:pt x="32575" y="206530"/>
                </a:cubicBezTo>
                <a:cubicBezTo>
                  <a:pt x="32575" y="244122"/>
                  <a:pt x="63042" y="274602"/>
                  <a:pt x="100647" y="274602"/>
                </a:cubicBezTo>
                <a:close/>
                <a:moveTo>
                  <a:pt x="100647" y="307177"/>
                </a:moveTo>
                <a:cubicBezTo>
                  <a:pt x="45148" y="307177"/>
                  <a:pt x="0" y="262029"/>
                  <a:pt x="0" y="206530"/>
                </a:cubicBezTo>
                <a:cubicBezTo>
                  <a:pt x="0" y="161851"/>
                  <a:pt x="29248" y="123891"/>
                  <a:pt x="69608" y="110772"/>
                </a:cubicBezTo>
                <a:cubicBezTo>
                  <a:pt x="79230" y="48634"/>
                  <a:pt x="132724" y="796"/>
                  <a:pt x="197334" y="0"/>
                </a:cubicBezTo>
                <a:lnTo>
                  <a:pt x="200599" y="0"/>
                </a:lnTo>
                <a:cubicBezTo>
                  <a:pt x="238701" y="471"/>
                  <a:pt x="274016" y="17470"/>
                  <a:pt x="298132" y="45481"/>
                </a:cubicBezTo>
                <a:cubicBezTo>
                  <a:pt x="309664" y="40465"/>
                  <a:pt x="322224" y="37798"/>
                  <a:pt x="335102" y="37798"/>
                </a:cubicBezTo>
                <a:cubicBezTo>
                  <a:pt x="385089" y="37798"/>
                  <a:pt x="425996" y="77384"/>
                  <a:pt x="428104" y="126850"/>
                </a:cubicBezTo>
                <a:cubicBezTo>
                  <a:pt x="463103" y="139937"/>
                  <a:pt x="488196" y="173494"/>
                  <a:pt x="488701" y="212875"/>
                </a:cubicBezTo>
                <a:lnTo>
                  <a:pt x="488701" y="212875"/>
                </a:lnTo>
                <a:lnTo>
                  <a:pt x="488701" y="215297"/>
                </a:lnTo>
                <a:lnTo>
                  <a:pt x="488701" y="215297"/>
                </a:lnTo>
                <a:cubicBezTo>
                  <a:pt x="488051" y="266075"/>
                  <a:pt x="446547" y="307177"/>
                  <a:pt x="395618" y="307177"/>
                </a:cubicBezTo>
                <a:close/>
              </a:path>
            </a:pathLst>
          </a:custGeom>
          <a:solidFill>
            <a:srgbClr val="002856"/>
          </a:solidFill>
        </p:spPr>
      </p:sp>
      <p:sp>
        <p:nvSpPr>
          <p:cNvPr id="41" name="TextBox 40"/>
          <p:cNvSpPr txBox="1"/>
          <p:nvPr/>
        </p:nvSpPr>
        <p:spPr>
          <a:xfrm>
            <a:off x="4479265" y="4814117"/>
            <a:ext cx="1473200" cy="3556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400"/>
              </a:lnSpc>
            </a:pPr>
            <a:r>
              <a:rPr 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Carrier</a:t>
            </a:r>
            <a:br>
              <a:rPr lang="en-US" sz="12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Interconnections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02066" y="4968396"/>
            <a:ext cx="901700" cy="3556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40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Redundant Carrier 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68125" y="4968396"/>
            <a:ext cx="901700" cy="3556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40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Redundant Carrier 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27160" y="3099834"/>
            <a:ext cx="27432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Platform-Based Colocation Facilities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67463" y="3099834"/>
            <a:ext cx="9144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BMaaS/CBM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42425" y="2019191"/>
            <a:ext cx="800100" cy="3556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40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Service Provider 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82647" y="2019191"/>
            <a:ext cx="800100" cy="3556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40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Service Provider 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84058" y="2019191"/>
            <a:ext cx="1638300" cy="1905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/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Provider A Provider B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97364" y="2537372"/>
            <a:ext cx="1473200" cy="3556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63096" algn="l">
              <a:lnSpc>
                <a:spcPts val="1400"/>
              </a:lnSpc>
            </a:pPr>
            <a:r>
              <a:rPr 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Service Partner Interconnections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27184" y="2359572"/>
            <a:ext cx="1498600" cy="3556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60731" algn="l">
              <a:lnSpc>
                <a:spcPts val="1400"/>
              </a:lnSpc>
            </a:pPr>
            <a:r>
              <a:rPr 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Trading Partner Interconnections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81471" y="2245272"/>
            <a:ext cx="1473200" cy="3556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400"/>
              </a:lnSpc>
            </a:pPr>
            <a:r>
              <a:rPr 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Cloud Partner Interconnections</a:t>
            </a:r>
          </a:p>
        </p:txBody>
      </p:sp>
      <p:sp>
        <p:nvSpPr>
          <p:cNvPr id="52" name="Freeform 51"/>
          <p:cNvSpPr/>
          <p:nvPr/>
        </p:nvSpPr>
        <p:spPr>
          <a:xfrm>
            <a:off x="3884471" y="1796517"/>
            <a:ext cx="488697" cy="307179"/>
          </a:xfrm>
          <a:custGeom>
            <a:avLst/>
            <a:gdLst/>
            <a:ahLst/>
            <a:cxnLst/>
            <a:rect l="l" t="t" r="r" b="b"/>
            <a:pathLst>
              <a:path w="488697" h="307179">
                <a:moveTo>
                  <a:pt x="112852" y="221352"/>
                </a:moveTo>
                <a:cubicBezTo>
                  <a:pt x="120892" y="221352"/>
                  <a:pt x="127458" y="214799"/>
                  <a:pt x="127458" y="206747"/>
                </a:cubicBezTo>
                <a:cubicBezTo>
                  <a:pt x="127458" y="198695"/>
                  <a:pt x="120892" y="192155"/>
                  <a:pt x="112852" y="192155"/>
                </a:cubicBezTo>
                <a:cubicBezTo>
                  <a:pt x="104788" y="192155"/>
                  <a:pt x="98235" y="198695"/>
                  <a:pt x="98235" y="206747"/>
                </a:cubicBezTo>
                <a:cubicBezTo>
                  <a:pt x="98235" y="214799"/>
                  <a:pt x="104788" y="221352"/>
                  <a:pt x="112852" y="221352"/>
                </a:cubicBezTo>
                <a:close/>
                <a:moveTo>
                  <a:pt x="257772" y="220678"/>
                </a:moveTo>
                <a:cubicBezTo>
                  <a:pt x="265837" y="220678"/>
                  <a:pt x="272377" y="214138"/>
                  <a:pt x="272377" y="206074"/>
                </a:cubicBezTo>
                <a:cubicBezTo>
                  <a:pt x="272377" y="198035"/>
                  <a:pt x="265837" y="191481"/>
                  <a:pt x="257772" y="191481"/>
                </a:cubicBezTo>
                <a:cubicBezTo>
                  <a:pt x="249720" y="191481"/>
                  <a:pt x="243167" y="198035"/>
                  <a:pt x="243167" y="206074"/>
                </a:cubicBezTo>
                <a:cubicBezTo>
                  <a:pt x="243167" y="214138"/>
                  <a:pt x="249720" y="220678"/>
                  <a:pt x="257772" y="220678"/>
                </a:cubicBezTo>
                <a:close/>
                <a:moveTo>
                  <a:pt x="185649" y="148555"/>
                </a:moveTo>
                <a:cubicBezTo>
                  <a:pt x="193701" y="148555"/>
                  <a:pt x="200254" y="142002"/>
                  <a:pt x="200254" y="133950"/>
                </a:cubicBezTo>
                <a:cubicBezTo>
                  <a:pt x="200254" y="125899"/>
                  <a:pt x="193701" y="119346"/>
                  <a:pt x="185649" y="119346"/>
                </a:cubicBezTo>
                <a:cubicBezTo>
                  <a:pt x="177597" y="119346"/>
                  <a:pt x="171031" y="125899"/>
                  <a:pt x="171031" y="133950"/>
                </a:cubicBezTo>
                <a:cubicBezTo>
                  <a:pt x="171031" y="142002"/>
                  <a:pt x="177597" y="148555"/>
                  <a:pt x="185649" y="148555"/>
                </a:cubicBezTo>
                <a:close/>
                <a:moveTo>
                  <a:pt x="332613" y="148555"/>
                </a:moveTo>
                <a:cubicBezTo>
                  <a:pt x="340665" y="148555"/>
                  <a:pt x="347218" y="142002"/>
                  <a:pt x="347218" y="133950"/>
                </a:cubicBezTo>
                <a:cubicBezTo>
                  <a:pt x="347218" y="125899"/>
                  <a:pt x="340665" y="119346"/>
                  <a:pt x="332613" y="119346"/>
                </a:cubicBezTo>
                <a:cubicBezTo>
                  <a:pt x="324562" y="119346"/>
                  <a:pt x="318009" y="125899"/>
                  <a:pt x="318009" y="133950"/>
                </a:cubicBezTo>
                <a:cubicBezTo>
                  <a:pt x="318009" y="142002"/>
                  <a:pt x="324562" y="148555"/>
                  <a:pt x="332613" y="148555"/>
                </a:cubicBezTo>
                <a:close/>
                <a:moveTo>
                  <a:pt x="112852" y="245787"/>
                </a:moveTo>
                <a:cubicBezTo>
                  <a:pt x="91313" y="245787"/>
                  <a:pt x="73800" y="228273"/>
                  <a:pt x="73800" y="206747"/>
                </a:cubicBezTo>
                <a:cubicBezTo>
                  <a:pt x="73800" y="185220"/>
                  <a:pt x="91313" y="167707"/>
                  <a:pt x="112852" y="167707"/>
                </a:cubicBezTo>
                <a:cubicBezTo>
                  <a:pt x="119126" y="167707"/>
                  <a:pt x="124981" y="169345"/>
                  <a:pt x="130239" y="171987"/>
                </a:cubicBezTo>
                <a:lnTo>
                  <a:pt x="150876" y="151337"/>
                </a:lnTo>
                <a:cubicBezTo>
                  <a:pt x="148235" y="146079"/>
                  <a:pt x="146597" y="140237"/>
                  <a:pt x="146597" y="133950"/>
                </a:cubicBezTo>
                <a:cubicBezTo>
                  <a:pt x="146597" y="112424"/>
                  <a:pt x="164110" y="94911"/>
                  <a:pt x="185649" y="94911"/>
                </a:cubicBezTo>
                <a:cubicBezTo>
                  <a:pt x="207175" y="94911"/>
                  <a:pt x="224689" y="112424"/>
                  <a:pt x="224689" y="133950"/>
                </a:cubicBezTo>
                <a:cubicBezTo>
                  <a:pt x="224689" y="139576"/>
                  <a:pt x="223444" y="144885"/>
                  <a:pt x="221298" y="149724"/>
                </a:cubicBezTo>
                <a:lnTo>
                  <a:pt x="242012" y="170437"/>
                </a:lnTo>
                <a:cubicBezTo>
                  <a:pt x="246850" y="168279"/>
                  <a:pt x="252159" y="167046"/>
                  <a:pt x="257772" y="167046"/>
                </a:cubicBezTo>
                <a:cubicBezTo>
                  <a:pt x="265126" y="167046"/>
                  <a:pt x="271945" y="169206"/>
                  <a:pt x="277813" y="172762"/>
                </a:cubicBezTo>
                <a:lnTo>
                  <a:pt x="298336" y="152251"/>
                </a:lnTo>
                <a:cubicBezTo>
                  <a:pt x="295403" y="146752"/>
                  <a:pt x="293574" y="140592"/>
                  <a:pt x="293574" y="133950"/>
                </a:cubicBezTo>
                <a:cubicBezTo>
                  <a:pt x="293574" y="112424"/>
                  <a:pt x="311087" y="94911"/>
                  <a:pt x="332613" y="94911"/>
                </a:cubicBezTo>
                <a:cubicBezTo>
                  <a:pt x="354140" y="94911"/>
                  <a:pt x="371653" y="112424"/>
                  <a:pt x="371653" y="133950"/>
                </a:cubicBezTo>
                <a:cubicBezTo>
                  <a:pt x="371653" y="155477"/>
                  <a:pt x="354140" y="172990"/>
                  <a:pt x="332613" y="172990"/>
                </a:cubicBezTo>
                <a:cubicBezTo>
                  <a:pt x="326657" y="172990"/>
                  <a:pt x="321056" y="171530"/>
                  <a:pt x="316002" y="169129"/>
                </a:cubicBezTo>
                <a:lnTo>
                  <a:pt x="293853" y="191278"/>
                </a:lnTo>
                <a:cubicBezTo>
                  <a:pt x="295745" y="195850"/>
                  <a:pt x="296812" y="200841"/>
                  <a:pt x="296812" y="206074"/>
                </a:cubicBezTo>
                <a:cubicBezTo>
                  <a:pt x="296812" y="227600"/>
                  <a:pt x="279299" y="245113"/>
                  <a:pt x="257772" y="245113"/>
                </a:cubicBezTo>
                <a:cubicBezTo>
                  <a:pt x="236246" y="245113"/>
                  <a:pt x="218732" y="227600"/>
                  <a:pt x="218732" y="206074"/>
                </a:cubicBezTo>
                <a:cubicBezTo>
                  <a:pt x="218732" y="199089"/>
                  <a:pt x="220726" y="192612"/>
                  <a:pt x="223965" y="186935"/>
                </a:cubicBezTo>
                <a:lnTo>
                  <a:pt x="204788" y="167758"/>
                </a:lnTo>
                <a:cubicBezTo>
                  <a:pt x="199111" y="170996"/>
                  <a:pt x="192634" y="172990"/>
                  <a:pt x="185649" y="172990"/>
                </a:cubicBezTo>
                <a:cubicBezTo>
                  <a:pt x="179312" y="172990"/>
                  <a:pt x="173419" y="171339"/>
                  <a:pt x="168123" y="168647"/>
                </a:cubicBezTo>
                <a:lnTo>
                  <a:pt x="147536" y="189233"/>
                </a:lnTo>
                <a:cubicBezTo>
                  <a:pt x="150229" y="194529"/>
                  <a:pt x="151892" y="200410"/>
                  <a:pt x="151892" y="206747"/>
                </a:cubicBezTo>
                <a:cubicBezTo>
                  <a:pt x="151892" y="228273"/>
                  <a:pt x="134379" y="245787"/>
                  <a:pt x="112852" y="245787"/>
                </a:cubicBezTo>
                <a:close/>
                <a:moveTo>
                  <a:pt x="395618" y="274603"/>
                </a:moveTo>
                <a:cubicBezTo>
                  <a:pt x="429032" y="274603"/>
                  <a:pt x="456121" y="247514"/>
                  <a:pt x="456121" y="214100"/>
                </a:cubicBezTo>
                <a:cubicBezTo>
                  <a:pt x="456121" y="180674"/>
                  <a:pt x="429032" y="153585"/>
                  <a:pt x="395618" y="153585"/>
                </a:cubicBezTo>
                <a:cubicBezTo>
                  <a:pt x="394094" y="153585"/>
                  <a:pt x="392583" y="153712"/>
                  <a:pt x="391109" y="153813"/>
                </a:cubicBezTo>
                <a:lnTo>
                  <a:pt x="391109" y="153813"/>
                </a:lnTo>
                <a:cubicBezTo>
                  <a:pt x="393993" y="146752"/>
                  <a:pt x="395618" y="139018"/>
                  <a:pt x="395618" y="130902"/>
                </a:cubicBezTo>
                <a:cubicBezTo>
                  <a:pt x="395618" y="97489"/>
                  <a:pt x="368529" y="70400"/>
                  <a:pt x="335115" y="70400"/>
                </a:cubicBezTo>
                <a:cubicBezTo>
                  <a:pt x="316675" y="70400"/>
                  <a:pt x="300203" y="78667"/>
                  <a:pt x="289103" y="91659"/>
                </a:cubicBezTo>
                <a:cubicBezTo>
                  <a:pt x="273952" y="56899"/>
                  <a:pt x="239319" y="32579"/>
                  <a:pt x="198971" y="32579"/>
                </a:cubicBezTo>
                <a:cubicBezTo>
                  <a:pt x="144666" y="32579"/>
                  <a:pt x="100648" y="76597"/>
                  <a:pt x="100648" y="130902"/>
                </a:cubicBezTo>
                <a:cubicBezTo>
                  <a:pt x="100648" y="133468"/>
                  <a:pt x="100838" y="135970"/>
                  <a:pt x="101042" y="138484"/>
                </a:cubicBezTo>
                <a:cubicBezTo>
                  <a:pt x="100902" y="138484"/>
                  <a:pt x="100775" y="138459"/>
                  <a:pt x="100648" y="138459"/>
                </a:cubicBezTo>
                <a:cubicBezTo>
                  <a:pt x="63056" y="138459"/>
                  <a:pt x="32576" y="168939"/>
                  <a:pt x="32576" y="206531"/>
                </a:cubicBezTo>
                <a:cubicBezTo>
                  <a:pt x="32576" y="244136"/>
                  <a:pt x="63056" y="274603"/>
                  <a:pt x="100648" y="274603"/>
                </a:cubicBezTo>
                <a:close/>
                <a:moveTo>
                  <a:pt x="100648" y="307178"/>
                </a:moveTo>
                <a:cubicBezTo>
                  <a:pt x="45149" y="307178"/>
                  <a:pt x="0" y="262030"/>
                  <a:pt x="0" y="206531"/>
                </a:cubicBezTo>
                <a:cubicBezTo>
                  <a:pt x="0" y="161865"/>
                  <a:pt x="29249" y="123892"/>
                  <a:pt x="69609" y="110773"/>
                </a:cubicBezTo>
                <a:cubicBezTo>
                  <a:pt x="79248" y="48604"/>
                  <a:pt x="132778" y="748"/>
                  <a:pt x="197431" y="0"/>
                </a:cubicBezTo>
                <a:lnTo>
                  <a:pt x="200503" y="0"/>
                </a:lnTo>
                <a:cubicBezTo>
                  <a:pt x="238641" y="444"/>
                  <a:pt x="273996" y="17447"/>
                  <a:pt x="298146" y="45482"/>
                </a:cubicBezTo>
                <a:cubicBezTo>
                  <a:pt x="309677" y="40478"/>
                  <a:pt x="322238" y="37811"/>
                  <a:pt x="335115" y="37811"/>
                </a:cubicBezTo>
                <a:cubicBezTo>
                  <a:pt x="385090" y="37811"/>
                  <a:pt x="425984" y="77397"/>
                  <a:pt x="428117" y="126851"/>
                </a:cubicBezTo>
                <a:cubicBezTo>
                  <a:pt x="463023" y="139908"/>
                  <a:pt x="488081" y="173353"/>
                  <a:pt x="488698" y="212618"/>
                </a:cubicBezTo>
                <a:lnTo>
                  <a:pt x="488698" y="212618"/>
                </a:lnTo>
                <a:lnTo>
                  <a:pt x="488698" y="215582"/>
                </a:lnTo>
                <a:lnTo>
                  <a:pt x="488698" y="215582"/>
                </a:lnTo>
                <a:cubicBezTo>
                  <a:pt x="487903" y="266235"/>
                  <a:pt x="446457" y="307178"/>
                  <a:pt x="395618" y="307178"/>
                </a:cubicBezTo>
                <a:close/>
              </a:path>
            </a:pathLst>
          </a:custGeom>
          <a:solidFill>
            <a:srgbClr val="002856"/>
          </a:solidFill>
        </p:spPr>
      </p:sp>
      <p:sp>
        <p:nvSpPr>
          <p:cNvPr id="53" name="Freeform 52"/>
          <p:cNvSpPr/>
          <p:nvPr/>
        </p:nvSpPr>
        <p:spPr>
          <a:xfrm>
            <a:off x="4432948" y="1796517"/>
            <a:ext cx="488705" cy="307179"/>
          </a:xfrm>
          <a:custGeom>
            <a:avLst/>
            <a:gdLst/>
            <a:ahLst/>
            <a:cxnLst/>
            <a:rect l="l" t="t" r="r" b="b"/>
            <a:pathLst>
              <a:path w="488705" h="307179">
                <a:moveTo>
                  <a:pt x="112848" y="221352"/>
                </a:moveTo>
                <a:cubicBezTo>
                  <a:pt x="120887" y="221352"/>
                  <a:pt x="127453" y="214799"/>
                  <a:pt x="127453" y="206747"/>
                </a:cubicBezTo>
                <a:cubicBezTo>
                  <a:pt x="127453" y="198695"/>
                  <a:pt x="120887" y="192155"/>
                  <a:pt x="112848" y="192155"/>
                </a:cubicBezTo>
                <a:cubicBezTo>
                  <a:pt x="104784" y="192155"/>
                  <a:pt x="98230" y="198695"/>
                  <a:pt x="98230" y="206747"/>
                </a:cubicBezTo>
                <a:cubicBezTo>
                  <a:pt x="98230" y="214799"/>
                  <a:pt x="104784" y="221352"/>
                  <a:pt x="112848" y="221352"/>
                </a:cubicBezTo>
                <a:close/>
                <a:moveTo>
                  <a:pt x="257768" y="220678"/>
                </a:moveTo>
                <a:cubicBezTo>
                  <a:pt x="265832" y="220678"/>
                  <a:pt x="272373" y="214138"/>
                  <a:pt x="272373" y="206074"/>
                </a:cubicBezTo>
                <a:cubicBezTo>
                  <a:pt x="272373" y="198035"/>
                  <a:pt x="265832" y="191481"/>
                  <a:pt x="257768" y="191481"/>
                </a:cubicBezTo>
                <a:cubicBezTo>
                  <a:pt x="249716" y="191481"/>
                  <a:pt x="243163" y="198035"/>
                  <a:pt x="243163" y="206074"/>
                </a:cubicBezTo>
                <a:cubicBezTo>
                  <a:pt x="243163" y="214138"/>
                  <a:pt x="249716" y="220678"/>
                  <a:pt x="257768" y="220678"/>
                </a:cubicBezTo>
                <a:close/>
                <a:moveTo>
                  <a:pt x="185645" y="148555"/>
                </a:moveTo>
                <a:cubicBezTo>
                  <a:pt x="193696" y="148555"/>
                  <a:pt x="200249" y="142002"/>
                  <a:pt x="200249" y="133950"/>
                </a:cubicBezTo>
                <a:cubicBezTo>
                  <a:pt x="200249" y="125899"/>
                  <a:pt x="193696" y="119346"/>
                  <a:pt x="185645" y="119346"/>
                </a:cubicBezTo>
                <a:cubicBezTo>
                  <a:pt x="177593" y="119346"/>
                  <a:pt x="171027" y="125899"/>
                  <a:pt x="171027" y="133950"/>
                </a:cubicBezTo>
                <a:cubicBezTo>
                  <a:pt x="171027" y="142002"/>
                  <a:pt x="177593" y="148555"/>
                  <a:pt x="185645" y="148555"/>
                </a:cubicBezTo>
                <a:close/>
                <a:moveTo>
                  <a:pt x="332609" y="148555"/>
                </a:moveTo>
                <a:cubicBezTo>
                  <a:pt x="340661" y="148555"/>
                  <a:pt x="347214" y="142002"/>
                  <a:pt x="347214" y="133950"/>
                </a:cubicBezTo>
                <a:cubicBezTo>
                  <a:pt x="347214" y="125899"/>
                  <a:pt x="340661" y="119346"/>
                  <a:pt x="332609" y="119346"/>
                </a:cubicBezTo>
                <a:cubicBezTo>
                  <a:pt x="324557" y="119346"/>
                  <a:pt x="318004" y="125899"/>
                  <a:pt x="318004" y="133950"/>
                </a:cubicBezTo>
                <a:cubicBezTo>
                  <a:pt x="318004" y="142002"/>
                  <a:pt x="324557" y="148555"/>
                  <a:pt x="332609" y="148555"/>
                </a:cubicBezTo>
                <a:close/>
                <a:moveTo>
                  <a:pt x="112848" y="245787"/>
                </a:moveTo>
                <a:cubicBezTo>
                  <a:pt x="91309" y="245787"/>
                  <a:pt x="73796" y="228273"/>
                  <a:pt x="73796" y="206747"/>
                </a:cubicBezTo>
                <a:cubicBezTo>
                  <a:pt x="73796" y="185220"/>
                  <a:pt x="91309" y="167707"/>
                  <a:pt x="112848" y="167707"/>
                </a:cubicBezTo>
                <a:cubicBezTo>
                  <a:pt x="119122" y="167707"/>
                  <a:pt x="124977" y="169345"/>
                  <a:pt x="130234" y="171987"/>
                </a:cubicBezTo>
                <a:lnTo>
                  <a:pt x="150872" y="151337"/>
                </a:lnTo>
                <a:cubicBezTo>
                  <a:pt x="148230" y="146079"/>
                  <a:pt x="146592" y="140237"/>
                  <a:pt x="146592" y="133950"/>
                </a:cubicBezTo>
                <a:cubicBezTo>
                  <a:pt x="146592" y="112424"/>
                  <a:pt x="164105" y="94911"/>
                  <a:pt x="185645" y="94911"/>
                </a:cubicBezTo>
                <a:cubicBezTo>
                  <a:pt x="207171" y="94911"/>
                  <a:pt x="224684" y="112424"/>
                  <a:pt x="224684" y="133950"/>
                </a:cubicBezTo>
                <a:cubicBezTo>
                  <a:pt x="224684" y="139576"/>
                  <a:pt x="223439" y="144885"/>
                  <a:pt x="221293" y="149724"/>
                </a:cubicBezTo>
                <a:lnTo>
                  <a:pt x="242007" y="170437"/>
                </a:lnTo>
                <a:cubicBezTo>
                  <a:pt x="246846" y="168279"/>
                  <a:pt x="252154" y="167046"/>
                  <a:pt x="257768" y="167046"/>
                </a:cubicBezTo>
                <a:cubicBezTo>
                  <a:pt x="265121" y="167046"/>
                  <a:pt x="271941" y="169206"/>
                  <a:pt x="277808" y="172762"/>
                </a:cubicBezTo>
                <a:lnTo>
                  <a:pt x="298331" y="152251"/>
                </a:lnTo>
                <a:cubicBezTo>
                  <a:pt x="295398" y="146752"/>
                  <a:pt x="293569" y="140592"/>
                  <a:pt x="293569" y="133950"/>
                </a:cubicBezTo>
                <a:cubicBezTo>
                  <a:pt x="293569" y="112424"/>
                  <a:pt x="311082" y="94911"/>
                  <a:pt x="332609" y="94911"/>
                </a:cubicBezTo>
                <a:cubicBezTo>
                  <a:pt x="354135" y="94911"/>
                  <a:pt x="371649" y="112424"/>
                  <a:pt x="371649" y="133950"/>
                </a:cubicBezTo>
                <a:cubicBezTo>
                  <a:pt x="371649" y="155477"/>
                  <a:pt x="354135" y="172990"/>
                  <a:pt x="332609" y="172990"/>
                </a:cubicBezTo>
                <a:cubicBezTo>
                  <a:pt x="326653" y="172990"/>
                  <a:pt x="321052" y="171530"/>
                  <a:pt x="315997" y="169129"/>
                </a:cubicBezTo>
                <a:lnTo>
                  <a:pt x="293848" y="191278"/>
                </a:lnTo>
                <a:cubicBezTo>
                  <a:pt x="295740" y="195850"/>
                  <a:pt x="296807" y="200841"/>
                  <a:pt x="296807" y="206074"/>
                </a:cubicBezTo>
                <a:cubicBezTo>
                  <a:pt x="296807" y="227600"/>
                  <a:pt x="279294" y="245113"/>
                  <a:pt x="257768" y="245113"/>
                </a:cubicBezTo>
                <a:cubicBezTo>
                  <a:pt x="236241" y="245113"/>
                  <a:pt x="218728" y="227600"/>
                  <a:pt x="218728" y="206074"/>
                </a:cubicBezTo>
                <a:cubicBezTo>
                  <a:pt x="218728" y="199089"/>
                  <a:pt x="220722" y="192612"/>
                  <a:pt x="223960" y="186935"/>
                </a:cubicBezTo>
                <a:lnTo>
                  <a:pt x="204783" y="167758"/>
                </a:lnTo>
                <a:cubicBezTo>
                  <a:pt x="199106" y="170996"/>
                  <a:pt x="192629" y="172990"/>
                  <a:pt x="185645" y="172990"/>
                </a:cubicBezTo>
                <a:cubicBezTo>
                  <a:pt x="179307" y="172990"/>
                  <a:pt x="173414" y="171339"/>
                  <a:pt x="168118" y="168647"/>
                </a:cubicBezTo>
                <a:lnTo>
                  <a:pt x="147532" y="189233"/>
                </a:lnTo>
                <a:cubicBezTo>
                  <a:pt x="150224" y="194529"/>
                  <a:pt x="151888" y="200410"/>
                  <a:pt x="151888" y="206747"/>
                </a:cubicBezTo>
                <a:cubicBezTo>
                  <a:pt x="151888" y="228273"/>
                  <a:pt x="134374" y="245787"/>
                  <a:pt x="112848" y="245787"/>
                </a:cubicBezTo>
                <a:close/>
                <a:moveTo>
                  <a:pt x="395613" y="274603"/>
                </a:moveTo>
                <a:cubicBezTo>
                  <a:pt x="429027" y="274603"/>
                  <a:pt x="456116" y="247514"/>
                  <a:pt x="456116" y="214100"/>
                </a:cubicBezTo>
                <a:cubicBezTo>
                  <a:pt x="456116" y="180674"/>
                  <a:pt x="429027" y="153585"/>
                  <a:pt x="395613" y="153585"/>
                </a:cubicBezTo>
                <a:cubicBezTo>
                  <a:pt x="394090" y="153585"/>
                  <a:pt x="392578" y="153712"/>
                  <a:pt x="391105" y="153813"/>
                </a:cubicBezTo>
                <a:lnTo>
                  <a:pt x="391105" y="153813"/>
                </a:lnTo>
                <a:cubicBezTo>
                  <a:pt x="393988" y="146752"/>
                  <a:pt x="395613" y="139018"/>
                  <a:pt x="395613" y="130902"/>
                </a:cubicBezTo>
                <a:cubicBezTo>
                  <a:pt x="395613" y="97489"/>
                  <a:pt x="368524" y="70400"/>
                  <a:pt x="335111" y="70400"/>
                </a:cubicBezTo>
                <a:cubicBezTo>
                  <a:pt x="316670" y="70400"/>
                  <a:pt x="300198" y="78667"/>
                  <a:pt x="289099" y="91659"/>
                </a:cubicBezTo>
                <a:cubicBezTo>
                  <a:pt x="273948" y="56899"/>
                  <a:pt x="239314" y="32579"/>
                  <a:pt x="198967" y="32579"/>
                </a:cubicBezTo>
                <a:cubicBezTo>
                  <a:pt x="144661" y="32579"/>
                  <a:pt x="100643" y="76597"/>
                  <a:pt x="100643" y="130902"/>
                </a:cubicBezTo>
                <a:cubicBezTo>
                  <a:pt x="100643" y="133468"/>
                  <a:pt x="100834" y="135970"/>
                  <a:pt x="101037" y="138484"/>
                </a:cubicBezTo>
                <a:cubicBezTo>
                  <a:pt x="100897" y="138484"/>
                  <a:pt x="100770" y="138459"/>
                  <a:pt x="100643" y="138459"/>
                </a:cubicBezTo>
                <a:cubicBezTo>
                  <a:pt x="63051" y="138459"/>
                  <a:pt x="32571" y="168939"/>
                  <a:pt x="32571" y="206531"/>
                </a:cubicBezTo>
                <a:cubicBezTo>
                  <a:pt x="32571" y="244136"/>
                  <a:pt x="63051" y="274603"/>
                  <a:pt x="100643" y="274603"/>
                </a:cubicBezTo>
                <a:close/>
                <a:moveTo>
                  <a:pt x="100643" y="307178"/>
                </a:moveTo>
                <a:cubicBezTo>
                  <a:pt x="45441" y="307178"/>
                  <a:pt x="479" y="262511"/>
                  <a:pt x="0" y="207420"/>
                </a:cubicBezTo>
                <a:lnTo>
                  <a:pt x="0" y="207420"/>
                </a:lnTo>
                <a:lnTo>
                  <a:pt x="0" y="205641"/>
                </a:lnTo>
                <a:lnTo>
                  <a:pt x="0" y="205641"/>
                </a:lnTo>
                <a:cubicBezTo>
                  <a:pt x="385" y="161361"/>
                  <a:pt x="29513" y="123805"/>
                  <a:pt x="69604" y="110773"/>
                </a:cubicBezTo>
                <a:cubicBezTo>
                  <a:pt x="79244" y="48604"/>
                  <a:pt x="132774" y="748"/>
                  <a:pt x="197427" y="0"/>
                </a:cubicBezTo>
                <a:lnTo>
                  <a:pt x="200498" y="0"/>
                </a:lnTo>
                <a:cubicBezTo>
                  <a:pt x="238637" y="444"/>
                  <a:pt x="273991" y="17447"/>
                  <a:pt x="298141" y="45482"/>
                </a:cubicBezTo>
                <a:cubicBezTo>
                  <a:pt x="309673" y="40478"/>
                  <a:pt x="322233" y="37811"/>
                  <a:pt x="335111" y="37811"/>
                </a:cubicBezTo>
                <a:cubicBezTo>
                  <a:pt x="385085" y="37811"/>
                  <a:pt x="425979" y="77397"/>
                  <a:pt x="428113" y="126851"/>
                </a:cubicBezTo>
                <a:cubicBezTo>
                  <a:pt x="463457" y="140072"/>
                  <a:pt x="488704" y="174197"/>
                  <a:pt x="488704" y="214100"/>
                </a:cubicBezTo>
                <a:cubicBezTo>
                  <a:pt x="488704" y="265433"/>
                  <a:pt x="446947" y="307178"/>
                  <a:pt x="395613" y="307178"/>
                </a:cubicBezTo>
                <a:close/>
              </a:path>
            </a:pathLst>
          </a:custGeom>
          <a:solidFill>
            <a:srgbClr val="002856"/>
          </a:solidFill>
        </p:spPr>
      </p:sp>
      <p:sp>
        <p:nvSpPr>
          <p:cNvPr id="54" name="TextBox 53"/>
          <p:cNvSpPr txBox="1"/>
          <p:nvPr/>
        </p:nvSpPr>
        <p:spPr>
          <a:xfrm>
            <a:off x="2028223" y="3940082"/>
            <a:ext cx="1155700" cy="3556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just">
              <a:lnSpc>
                <a:spcPts val="140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Consumption- Based Service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72787" y="6396096"/>
            <a:ext cx="3937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Edge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59908" y="6396096"/>
            <a:ext cx="3937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Edge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11491" y="6396096"/>
            <a:ext cx="558800" cy="3556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40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Edge Facility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414234" y="6396096"/>
            <a:ext cx="1092200" cy="355600"/>
          </a:xfrm>
          <a:prstGeom prst="rect">
            <a:avLst/>
          </a:prstGeom>
        </p:spPr>
        <p:txBody>
          <a:bodyPr lIns="0" tIns="0" rIns="0" bIns="0" anchor="t"/>
          <a:lstStyle/>
          <a:p>
            <a:pPr marL="49376" indent="-49376" algn="just">
              <a:lnSpc>
                <a:spcPts val="140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Consolidated Data Center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24075" y="6396096"/>
            <a:ext cx="584200" cy="3556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40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Data </a:t>
            </a:r>
            <a:b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Center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822549" y="3949459"/>
            <a:ext cx="5969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Storage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49557" y="3949459"/>
            <a:ext cx="7239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Networks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720560" y="3949459"/>
            <a:ext cx="5080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Server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560906" y="3949459"/>
            <a:ext cx="4572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Racks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983960" y="4203459"/>
            <a:ext cx="736600" cy="402014"/>
            <a:chOff x="3983960" y="4203459"/>
            <a:chExt cx="736600" cy="402014"/>
          </a:xfrm>
        </p:grpSpPr>
        <p:cxnSp>
          <p:nvCxnSpPr>
            <p:cNvPr id="82" name="Connector 64"/>
            <p:cNvCxnSpPr/>
            <p:nvPr/>
          </p:nvCxnSpPr>
          <p:spPr>
            <a:xfrm flipH="1">
              <a:off x="4026573" y="4245422"/>
              <a:ext cx="651370" cy="318084"/>
            </a:xfrm>
            <a:prstGeom prst="line">
              <a:avLst/>
            </a:prstGeom>
            <a:noFill/>
            <a:ln w="12700" cap="sq">
              <a:solidFill>
                <a:srgbClr val="6F7878"/>
              </a:solidFill>
            </a:ln>
          </p:spPr>
        </p:cxnSp>
        <p:sp>
          <p:nvSpPr>
            <p:cNvPr id="83" name="Freeform 65"/>
            <p:cNvSpPr/>
            <p:nvPr/>
          </p:nvSpPr>
          <p:spPr>
            <a:xfrm>
              <a:off x="4650875" y="4203459"/>
              <a:ext cx="69685" cy="89115"/>
            </a:xfrm>
            <a:custGeom>
              <a:avLst/>
              <a:gdLst/>
              <a:ahLst/>
              <a:cxnLst/>
              <a:rect l="l" t="t" r="r" b="b"/>
              <a:pathLst>
                <a:path w="69685" h="89115">
                  <a:moveTo>
                    <a:pt x="69685" y="21158"/>
                  </a:moveTo>
                  <a:lnTo>
                    <a:pt x="0" y="0"/>
                  </a:lnTo>
                  <a:lnTo>
                    <a:pt x="43523" y="89115"/>
                  </a:lnTo>
                  <a:close/>
                </a:path>
              </a:pathLst>
            </a:custGeom>
            <a:solidFill>
              <a:srgbClr val="6F7878"/>
            </a:solidFill>
          </p:spPr>
        </p:sp>
        <p:sp>
          <p:nvSpPr>
            <p:cNvPr id="84" name="Freeform 66"/>
            <p:cNvSpPr/>
            <p:nvPr/>
          </p:nvSpPr>
          <p:spPr>
            <a:xfrm>
              <a:off x="3983960" y="4516358"/>
              <a:ext cx="69685" cy="89115"/>
            </a:xfrm>
            <a:custGeom>
              <a:avLst/>
              <a:gdLst/>
              <a:ahLst/>
              <a:cxnLst/>
              <a:rect l="l" t="t" r="r" b="b"/>
              <a:pathLst>
                <a:path w="69685" h="89115">
                  <a:moveTo>
                    <a:pt x="0" y="67957"/>
                  </a:moveTo>
                  <a:lnTo>
                    <a:pt x="69684" y="89115"/>
                  </a:lnTo>
                  <a:lnTo>
                    <a:pt x="26162" y="0"/>
                  </a:lnTo>
                  <a:close/>
                </a:path>
              </a:pathLst>
            </a:custGeom>
            <a:solidFill>
              <a:srgbClr val="6F7878"/>
            </a:solidFill>
          </p:spPr>
        </p:sp>
      </p:grpSp>
      <p:cxnSp>
        <p:nvCxnSpPr>
          <p:cNvPr id="65" name="Connector 64"/>
          <p:cNvCxnSpPr/>
          <p:nvPr/>
        </p:nvCxnSpPr>
        <p:spPr>
          <a:xfrm>
            <a:off x="5866722" y="4245422"/>
            <a:ext cx="651370" cy="318084"/>
          </a:xfrm>
          <a:prstGeom prst="line">
            <a:avLst/>
          </a:prstGeom>
          <a:noFill/>
          <a:ln w="12700" cap="sq">
            <a:solidFill>
              <a:srgbClr val="6F7878"/>
            </a:solidFill>
          </a:ln>
        </p:spPr>
      </p:cxnSp>
      <p:sp>
        <p:nvSpPr>
          <p:cNvPr id="66" name="Freeform 65"/>
          <p:cNvSpPr/>
          <p:nvPr/>
        </p:nvSpPr>
        <p:spPr>
          <a:xfrm>
            <a:off x="5824106" y="4203459"/>
            <a:ext cx="69685" cy="89115"/>
          </a:xfrm>
          <a:custGeom>
            <a:avLst/>
            <a:gdLst/>
            <a:ahLst/>
            <a:cxnLst/>
            <a:rect l="l" t="t" r="r" b="b"/>
            <a:pathLst>
              <a:path w="69685" h="89115">
                <a:moveTo>
                  <a:pt x="0" y="21158"/>
                </a:moveTo>
                <a:lnTo>
                  <a:pt x="69685" y="0"/>
                </a:lnTo>
                <a:lnTo>
                  <a:pt x="26162" y="89115"/>
                </a:lnTo>
                <a:close/>
              </a:path>
            </a:pathLst>
          </a:custGeom>
          <a:solidFill>
            <a:srgbClr val="6F7878"/>
          </a:solidFill>
        </p:spPr>
      </p:sp>
      <p:sp>
        <p:nvSpPr>
          <p:cNvPr id="67" name="Freeform 66"/>
          <p:cNvSpPr/>
          <p:nvPr/>
        </p:nvSpPr>
        <p:spPr>
          <a:xfrm>
            <a:off x="6491021" y="4516358"/>
            <a:ext cx="69685" cy="89115"/>
          </a:xfrm>
          <a:custGeom>
            <a:avLst/>
            <a:gdLst/>
            <a:ahLst/>
            <a:cxnLst/>
            <a:rect l="l" t="t" r="r" b="b"/>
            <a:pathLst>
              <a:path w="69685" h="89115">
                <a:moveTo>
                  <a:pt x="69685" y="67957"/>
                </a:moveTo>
                <a:lnTo>
                  <a:pt x="0" y="89115"/>
                </a:lnTo>
                <a:lnTo>
                  <a:pt x="43523" y="0"/>
                </a:lnTo>
                <a:close/>
              </a:path>
            </a:pathLst>
          </a:custGeom>
          <a:solidFill>
            <a:srgbClr val="6F7878"/>
          </a:solidFill>
        </p:spPr>
      </p:sp>
      <p:sp>
        <p:nvSpPr>
          <p:cNvPr id="68" name="Freeform 67"/>
          <p:cNvSpPr/>
          <p:nvPr/>
        </p:nvSpPr>
        <p:spPr>
          <a:xfrm>
            <a:off x="7401691" y="3256168"/>
            <a:ext cx="577024" cy="400050"/>
          </a:xfrm>
          <a:custGeom>
            <a:avLst/>
            <a:gdLst/>
            <a:ahLst/>
            <a:cxnLst/>
            <a:rect l="l" t="t" r="r" b="b"/>
            <a:pathLst>
              <a:path w="577024" h="400050">
                <a:moveTo>
                  <a:pt x="0" y="200025"/>
                </a:moveTo>
                <a:lnTo>
                  <a:pt x="200025" y="0"/>
                </a:lnTo>
                <a:lnTo>
                  <a:pt x="200025" y="85725"/>
                </a:lnTo>
                <a:lnTo>
                  <a:pt x="577024" y="85725"/>
                </a:lnTo>
                <a:lnTo>
                  <a:pt x="577024" y="314325"/>
                </a:lnTo>
                <a:lnTo>
                  <a:pt x="200025" y="314325"/>
                </a:lnTo>
                <a:lnTo>
                  <a:pt x="200025" y="400050"/>
                </a:lnTo>
                <a:close/>
              </a:path>
            </a:pathLst>
          </a:custGeom>
          <a:solidFill>
            <a:srgbClr val="002856"/>
          </a:solidFill>
        </p:spPr>
      </p:sp>
      <p:cxnSp>
        <p:nvCxnSpPr>
          <p:cNvPr id="69" name="Connector 68"/>
          <p:cNvCxnSpPr/>
          <p:nvPr/>
        </p:nvCxnSpPr>
        <p:spPr>
          <a:xfrm flipV="1">
            <a:off x="4989721" y="1226319"/>
            <a:ext cx="694970" cy="534492"/>
          </a:xfrm>
          <a:prstGeom prst="line">
            <a:avLst/>
          </a:prstGeom>
          <a:noFill/>
          <a:ln w="12700" cap="sq">
            <a:solidFill>
              <a:srgbClr val="6F7878"/>
            </a:solidFill>
          </a:ln>
        </p:spPr>
      </p:cxnSp>
      <p:sp>
        <p:nvSpPr>
          <p:cNvPr id="70" name="Freeform 69"/>
          <p:cNvSpPr/>
          <p:nvPr/>
        </p:nvSpPr>
        <p:spPr>
          <a:xfrm>
            <a:off x="4952128" y="1717903"/>
            <a:ext cx="72504" cy="78613"/>
          </a:xfrm>
          <a:custGeom>
            <a:avLst/>
            <a:gdLst/>
            <a:ahLst/>
            <a:cxnLst/>
            <a:rect l="l" t="t" r="r" b="b"/>
            <a:pathLst>
              <a:path w="72504" h="78613">
                <a:moveTo>
                  <a:pt x="0" y="71818"/>
                </a:moveTo>
                <a:lnTo>
                  <a:pt x="72504" y="78613"/>
                </a:lnTo>
                <a:lnTo>
                  <a:pt x="12052" y="0"/>
                </a:lnTo>
                <a:close/>
              </a:path>
            </a:pathLst>
          </a:custGeom>
          <a:solidFill>
            <a:srgbClr val="6F7878"/>
          </a:solidFill>
        </p:spPr>
      </p:sp>
      <p:grpSp>
        <p:nvGrpSpPr>
          <p:cNvPr id="71" name="Group 70"/>
          <p:cNvGrpSpPr/>
          <p:nvPr/>
        </p:nvGrpSpPr>
        <p:grpSpPr>
          <a:xfrm>
            <a:off x="3092939" y="1190602"/>
            <a:ext cx="2629339" cy="605914"/>
            <a:chOff x="3092939" y="1190602"/>
            <a:chExt cx="2629339" cy="605914"/>
          </a:xfrm>
        </p:grpSpPr>
        <p:sp>
          <p:nvSpPr>
            <p:cNvPr id="72" name="Freeform 71"/>
            <p:cNvSpPr/>
            <p:nvPr/>
          </p:nvSpPr>
          <p:spPr>
            <a:xfrm>
              <a:off x="5649774" y="1190602"/>
              <a:ext cx="72504" cy="78613"/>
            </a:xfrm>
            <a:custGeom>
              <a:avLst/>
              <a:gdLst/>
              <a:ahLst/>
              <a:cxnLst/>
              <a:rect l="l" t="t" r="r" b="b"/>
              <a:pathLst>
                <a:path w="72504" h="78613">
                  <a:moveTo>
                    <a:pt x="72504" y="6795"/>
                  </a:moveTo>
                  <a:lnTo>
                    <a:pt x="0" y="0"/>
                  </a:lnTo>
                  <a:lnTo>
                    <a:pt x="60452" y="78613"/>
                  </a:lnTo>
                  <a:close/>
                </a:path>
              </a:pathLst>
            </a:custGeom>
            <a:solidFill>
              <a:srgbClr val="6F7878"/>
            </a:solidFill>
          </p:spPr>
        </p:sp>
        <p:cxnSp>
          <p:nvCxnSpPr>
            <p:cNvPr id="73" name="Connector 72"/>
            <p:cNvCxnSpPr/>
            <p:nvPr/>
          </p:nvCxnSpPr>
          <p:spPr>
            <a:xfrm flipH="1" flipV="1">
              <a:off x="3130527" y="1226319"/>
              <a:ext cx="694969" cy="534492"/>
            </a:xfrm>
            <a:prstGeom prst="line">
              <a:avLst/>
            </a:prstGeom>
            <a:noFill/>
            <a:ln w="12700" cap="sq">
              <a:solidFill>
                <a:srgbClr val="6F7878"/>
              </a:solidFill>
            </a:ln>
          </p:spPr>
        </p:cxnSp>
        <p:sp>
          <p:nvSpPr>
            <p:cNvPr id="74" name="Freeform 73"/>
            <p:cNvSpPr/>
            <p:nvPr/>
          </p:nvSpPr>
          <p:spPr>
            <a:xfrm>
              <a:off x="3790584" y="1717903"/>
              <a:ext cx="72504" cy="78613"/>
            </a:xfrm>
            <a:custGeom>
              <a:avLst/>
              <a:gdLst/>
              <a:ahLst/>
              <a:cxnLst/>
              <a:rect l="l" t="t" r="r" b="b"/>
              <a:pathLst>
                <a:path w="72504" h="78613">
                  <a:moveTo>
                    <a:pt x="72505" y="71818"/>
                  </a:moveTo>
                  <a:lnTo>
                    <a:pt x="0" y="78613"/>
                  </a:lnTo>
                  <a:lnTo>
                    <a:pt x="60452" y="0"/>
                  </a:lnTo>
                  <a:close/>
                </a:path>
              </a:pathLst>
            </a:custGeom>
            <a:solidFill>
              <a:srgbClr val="6F7878"/>
            </a:solidFill>
          </p:spPr>
        </p:sp>
        <p:sp>
          <p:nvSpPr>
            <p:cNvPr id="75" name="Freeform 74"/>
            <p:cNvSpPr/>
            <p:nvPr/>
          </p:nvSpPr>
          <p:spPr>
            <a:xfrm>
              <a:off x="3092939" y="1190602"/>
              <a:ext cx="72504" cy="78613"/>
            </a:xfrm>
            <a:custGeom>
              <a:avLst/>
              <a:gdLst/>
              <a:ahLst/>
              <a:cxnLst/>
              <a:rect l="l" t="t" r="r" b="b"/>
              <a:pathLst>
                <a:path w="72504" h="78613">
                  <a:moveTo>
                    <a:pt x="0" y="6795"/>
                  </a:moveTo>
                  <a:lnTo>
                    <a:pt x="72504" y="0"/>
                  </a:lnTo>
                  <a:lnTo>
                    <a:pt x="12052" y="78613"/>
                  </a:lnTo>
                  <a:close/>
                </a:path>
              </a:pathLst>
            </a:custGeom>
            <a:solidFill>
              <a:srgbClr val="6F7878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586</Words>
  <Application>Microsoft Macintosh PowerPoint</Application>
  <PresentationFormat>Custom</PresentationFormat>
  <Paragraphs>150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Graphik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Nida Mirza</cp:lastModifiedBy>
  <cp:revision>3</cp:revision>
  <dcterms:created xsi:type="dcterms:W3CDTF">2006-08-16T00:00:00Z</dcterms:created>
  <dcterms:modified xsi:type="dcterms:W3CDTF">2023-09-24T20:38:18Z</dcterms:modified>
</cp:coreProperties>
</file>