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 id="2147483675" r:id="rId3"/>
  </p:sldMasterIdLst>
  <p:notesMasterIdLst>
    <p:notesMasterId r:id="rId14"/>
  </p:notesMasterIdLst>
  <p:sldIdLst>
    <p:sldId id="314" r:id="rId4"/>
    <p:sldId id="257" r:id="rId5"/>
    <p:sldId id="258" r:id="rId6"/>
    <p:sldId id="322" r:id="rId7"/>
    <p:sldId id="263" r:id="rId8"/>
    <p:sldId id="341" r:id="rId9"/>
    <p:sldId id="342" r:id="rId10"/>
    <p:sldId id="261" r:id="rId11"/>
    <p:sldId id="262" r:id="rId12"/>
    <p:sldId id="265" r:id="rId13"/>
  </p:sldIdLst>
  <p:sldSz cx="12192000" cy="6858000"/>
  <p:notesSz cx="6858000" cy="9144000"/>
  <p:embeddedFontLst>
    <p:embeddedFont>
      <p:font typeface="Arial Black" panose="020B0A04020102020204" pitchFamily="3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C35AAE3-BD53-FA43-97DD-E37B5B1FEC0E}">
          <p14:sldIdLst>
            <p14:sldId id="314"/>
            <p14:sldId id="257"/>
            <p14:sldId id="258"/>
            <p14:sldId id="322"/>
            <p14:sldId id="263"/>
            <p14:sldId id="341"/>
            <p14:sldId id="342"/>
            <p14:sldId id="261"/>
            <p14:sldId id="262"/>
            <p14:sldId id="265"/>
          </p14:sldIdLst>
        </p14:section>
      </p14:sectionLst>
    </p:ex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9" roundtripDataSignature="AMtx7mh1ZGPFuvv9nzneo19gKrslPrrQz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8FDFF"/>
    <a:srgbClr val="949797"/>
    <a:srgbClr val="FFC10E"/>
    <a:srgbClr val="FF520A"/>
    <a:srgbClr val="A3B4CB"/>
    <a:srgbClr val="019AD8"/>
    <a:srgbClr val="E80755"/>
    <a:srgbClr val="087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07463C-99E8-4E7C-A42F-2391163D59F5}">
  <a:tblStyle styleId="{E107463C-99E8-4E7C-A42F-2391163D59F5}"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Arial"/>
          <a:ea typeface="Arial"/>
          <a:cs typeface="Arial"/>
        </a:font>
        <a:schemeClr val="dk1"/>
      </a:tcTxStyle>
      <a:tcStyle>
        <a:tcBdr/>
      </a:tcStyle>
    </a:seCell>
    <a:swCell>
      <a:tcTxStyle b="on" i="off">
        <a:font>
          <a:latin typeface="Arial"/>
          <a:ea typeface="Arial"/>
          <a:cs typeface="Arial"/>
        </a:font>
        <a:schemeClr val="dk1"/>
      </a:tcTxStyle>
      <a:tcStyle>
        <a:tcBdr/>
      </a:tcStyle>
    </a:swCell>
    <a:firstRow>
      <a:tcTxStyle b="on" i="off">
        <a:font>
          <a:latin typeface="Arial"/>
          <a:ea typeface="Arial"/>
          <a:cs typeface="Arial"/>
        </a:font>
        <a:schemeClr val="lt1"/>
      </a:tcTxStyle>
      <a:tcStyle>
        <a:tcBdr>
          <a:bottom>
            <a:ln w="25400" cap="flat" cmpd="sng">
              <a:solidFill>
                <a:schemeClr val="dk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54"/>
    <p:restoredTop sz="93537"/>
  </p:normalViewPr>
  <p:slideViewPr>
    <p:cSldViewPr snapToGrid="0">
      <p:cViewPr varScale="1">
        <p:scale>
          <a:sx n="72" d="100"/>
          <a:sy n="72" d="100"/>
        </p:scale>
        <p:origin x="680" y="6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93" Type="http://schemas.openxmlformats.org/officeDocument/2006/relationships/tableStyles" Target="tableStyles.xml"/><Relationship Id="rId3" Type="http://schemas.openxmlformats.org/officeDocument/2006/relationships/slideMaster" Target="slideMasters/slideMaster3.xml"/><Relationship Id="rId89" Type="http://customschemas.google.com/relationships/presentationmetadata" Target="metadata"/><Relationship Id="rId7" Type="http://schemas.openxmlformats.org/officeDocument/2006/relationships/slide" Target="slides/slide4.xml"/><Relationship Id="rId12" Type="http://schemas.openxmlformats.org/officeDocument/2006/relationships/slide" Target="slides/slide9.xml"/><Relationship Id="rId9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font" Target="fonts/font1.fntdata"/><Relationship Id="rId90"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spcBef>
                <a:spcPts val="60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4" name="Google Shape;4;n"/>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 name="Google Shape;5;n"/>
          <p:cNvSpPr txBox="1"/>
          <p:nvPr/>
        </p:nvSpPr>
        <p:spPr>
          <a:xfrm rot="-5400000">
            <a:off x="-840060" y="1686780"/>
            <a:ext cx="2301912" cy="138499"/>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900" b="0" i="0" u="none" strike="noStrike" cap="none">
                <a:solidFill>
                  <a:srgbClr val="C0C0C0"/>
                </a:solidFill>
                <a:latin typeface="Arial"/>
                <a:ea typeface="Arial"/>
                <a:cs typeface="Arial"/>
                <a:sym typeface="Arial"/>
              </a:rPr>
              <a:t>— NOT FOR EXTERNAL DISTRIBUTION —</a:t>
            </a:r>
            <a:endParaRPr/>
          </a:p>
        </p:txBody>
      </p:sp>
      <p:sp>
        <p:nvSpPr>
          <p:cNvPr id="6" name="Google Shape;6;n"/>
          <p:cNvSpPr txBox="1"/>
          <p:nvPr/>
        </p:nvSpPr>
        <p:spPr>
          <a:xfrm rot="5400000">
            <a:off x="5396148" y="1686780"/>
            <a:ext cx="2301912" cy="138499"/>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900" b="0" i="0" u="none" strike="noStrike" cap="none">
                <a:solidFill>
                  <a:srgbClr val="C0C0C0"/>
                </a:solidFill>
                <a:latin typeface="Arial"/>
                <a:ea typeface="Arial"/>
                <a:cs typeface="Arial"/>
                <a:sym typeface="Arial"/>
              </a:rPr>
              <a:t>— NOT FOR EXTERNAL DISTRIBUTION —</a:t>
            </a:r>
            <a:endParaRPr/>
          </a:p>
        </p:txBody>
      </p:sp>
      <p:sp>
        <p:nvSpPr>
          <p:cNvPr id="7" name="Google Shape;7;n"/>
          <p:cNvSpPr txBox="1"/>
          <p:nvPr/>
        </p:nvSpPr>
        <p:spPr>
          <a:xfrm>
            <a:off x="246888" y="8887968"/>
            <a:ext cx="6290183" cy="184666"/>
          </a:xfrm>
          <a:prstGeom prst="rect">
            <a:avLst/>
          </a:prstGeom>
          <a:noFill/>
          <a:ln>
            <a:noFill/>
          </a:ln>
        </p:spPr>
        <p:txBody>
          <a:bodyPr spcFirstLastPara="1" wrap="square" lIns="0" tIns="0" rIns="0" bIns="0" anchor="b" anchorCtr="0">
            <a:spAutoFit/>
          </a:bodyPr>
          <a:lstStyle/>
          <a:p>
            <a:pPr marL="228600" marR="0" lvl="0" indent="-228600" algn="l" rtl="0">
              <a:spcBef>
                <a:spcPts val="0"/>
              </a:spcBef>
              <a:spcAft>
                <a:spcPts val="0"/>
              </a:spcAft>
              <a:buNone/>
            </a:pPr>
            <a:fld id="{00000000-1234-1234-1234-123412341234}" type="slidenum">
              <a:rPr lang="en-US" sz="600" b="0" i="0" u="none" strike="noStrike" cap="none">
                <a:solidFill>
                  <a:schemeClr val="dk1"/>
                </a:solidFill>
                <a:latin typeface="Arial"/>
                <a:ea typeface="Arial"/>
                <a:cs typeface="Arial"/>
                <a:sym typeface="Arial"/>
              </a:rPr>
              <a:t>‹#›</a:t>
            </a:fld>
            <a:r>
              <a:rPr lang="en-US" sz="600" b="0" i="0" u="none" strike="noStrike" cap="none">
                <a:solidFill>
                  <a:schemeClr val="dk1"/>
                </a:solidFill>
                <a:latin typeface="Arial"/>
                <a:ea typeface="Arial"/>
                <a:cs typeface="Arial"/>
                <a:sym typeface="Arial"/>
              </a:rPr>
              <a:t>	© 2022 Gartner, Inc. and/or its affiliates. All rights reserved. Gartner is a registered trademark of Gartner, Inc. or its affiliates.</a:t>
            </a:r>
            <a:br>
              <a:rPr lang="en-US" sz="600" b="0" i="0" u="none" strike="noStrike" cap="none">
                <a:solidFill>
                  <a:schemeClr val="dk1"/>
                </a:solidFill>
                <a:latin typeface="Arial"/>
                <a:ea typeface="Arial"/>
                <a:cs typeface="Arial"/>
                <a:sym typeface="Arial"/>
              </a:rPr>
            </a:br>
            <a:r>
              <a:rPr lang="en-US" sz="600" b="1" i="0" u="none" strike="noStrike" cap="none">
                <a:solidFill>
                  <a:schemeClr val="dk1"/>
                </a:solidFill>
                <a:latin typeface="Arial"/>
                <a:ea typeface="Arial"/>
                <a:cs typeface="Arial"/>
                <a:sym typeface="Arial"/>
              </a:rPr>
              <a:t>INTERNAL — FOR INTERNAL USE ONLY or RESTRICTED [CHOOSE ONE — DELETE AS APPROPRIATE]</a:t>
            </a:r>
            <a:r>
              <a:rPr lang="en-US" sz="600" b="0" i="0" u="none" strike="noStrike" cap="none">
                <a:solidFill>
                  <a:schemeClr val="dk1"/>
                </a:solidFill>
                <a:latin typeface="Arial"/>
                <a:ea typeface="Arial"/>
                <a:cs typeface="Arial"/>
                <a:sym typeface="Arial"/>
              </a:rPr>
              <a:t> | Version X.X | Last updated [insert date format: DD Month YYYY]</a:t>
            </a:r>
            <a:endParaRPr/>
          </a:p>
        </p:txBody>
      </p:sp>
      <p:sp>
        <p:nvSpPr>
          <p:cNvPr id="8" name="Google Shape;8;n"/>
          <p:cNvSpPr txBox="1"/>
          <p:nvPr/>
        </p:nvSpPr>
        <p:spPr>
          <a:xfrm>
            <a:off x="246887" y="128016"/>
            <a:ext cx="6327648" cy="244682"/>
          </a:xfrm>
          <a:prstGeom prst="rect">
            <a:avLst/>
          </a:prstGeom>
          <a:noFill/>
          <a:ln>
            <a:noFill/>
          </a:ln>
        </p:spPr>
        <p:txBody>
          <a:bodyPr spcFirstLastPara="1" wrap="square" lIns="0" tIns="45700" rIns="91425" bIns="45700" anchor="t" anchorCtr="0">
            <a:spAutoFit/>
          </a:bodyPr>
          <a:lstStyle/>
          <a:p>
            <a:pPr marL="0" marR="0" lvl="0" indent="0" algn="l" rtl="0">
              <a:lnSpc>
                <a:spcPct val="90000"/>
              </a:lnSpc>
              <a:spcBef>
                <a:spcPts val="0"/>
              </a:spcBef>
              <a:spcAft>
                <a:spcPts val="0"/>
              </a:spcAft>
              <a:buNone/>
            </a:pPr>
            <a:r>
              <a:rPr lang="en-US" sz="1100" b="1" i="0" u="none" strike="noStrike" cap="none">
                <a:solidFill>
                  <a:schemeClr val="dk1"/>
                </a:solidFill>
                <a:latin typeface="Arial"/>
                <a:ea typeface="Arial"/>
                <a:cs typeface="Arial"/>
                <a:sym typeface="Arial"/>
              </a:rPr>
              <a:t>Presentation Title</a:t>
            </a:r>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a:p>
        </p:txBody>
      </p:sp>
      <p:sp>
        <p:nvSpPr>
          <p:cNvPr id="194" name="Google Shape;194;p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749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9: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a:p>
        </p:txBody>
      </p:sp>
      <p:sp>
        <p:nvSpPr>
          <p:cNvPr id="306" name="Google Shape;306;p9: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a:p>
        </p:txBody>
      </p:sp>
      <p:sp>
        <p:nvSpPr>
          <p:cNvPr id="203" name="Google Shape;203;p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3: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a:p>
        </p:txBody>
      </p:sp>
      <p:sp>
        <p:nvSpPr>
          <p:cNvPr id="210" name="Google Shape;210;p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81752bcf8e_0_0:notes"/>
          <p:cNvSpPr txBox="1">
            <a:spLocks noGrp="1"/>
          </p:cNvSpPr>
          <p:nvPr>
            <p:ph type="body" idx="1"/>
          </p:nvPr>
        </p:nvSpPr>
        <p:spPr>
          <a:xfrm>
            <a:off x="246888" y="3134806"/>
            <a:ext cx="6373500" cy="5698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a:p>
        </p:txBody>
      </p:sp>
      <p:sp>
        <p:nvSpPr>
          <p:cNvPr id="244" name="Google Shape;244;g181752bcf8e_0_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9263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7: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a:p>
        </p:txBody>
      </p:sp>
      <p:sp>
        <p:nvSpPr>
          <p:cNvPr id="292" name="Google Shape;292;p7: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8: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a:p>
        </p:txBody>
      </p:sp>
      <p:sp>
        <p:nvSpPr>
          <p:cNvPr id="299" name="Google Shape;299;p8: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3532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8: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a:p>
        </p:txBody>
      </p:sp>
      <p:sp>
        <p:nvSpPr>
          <p:cNvPr id="299" name="Google Shape;299;p8: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9031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5: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a:p>
        </p:txBody>
      </p:sp>
      <p:sp>
        <p:nvSpPr>
          <p:cNvPr id="278" name="Google Shape;278;p5: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a:p>
        </p:txBody>
      </p:sp>
      <p:sp>
        <p:nvSpPr>
          <p:cNvPr id="285" name="Google Shape;285;p6: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B1_Rose" type="title">
  <p:cSld name="TITLE">
    <p:bg>
      <p:bgPr>
        <a:solidFill>
          <a:schemeClr val="dk2"/>
        </a:solidFill>
        <a:effectLst/>
      </p:bgPr>
    </p:bg>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11"/>
          <p:cNvSpPr/>
          <p:nvPr/>
        </p:nvSpPr>
        <p:spPr>
          <a:xfrm>
            <a:off x="1591056" y="1344168"/>
            <a:ext cx="164592"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11"/>
          <p:cNvSpPr/>
          <p:nvPr/>
        </p:nvSpPr>
        <p:spPr>
          <a:xfrm>
            <a:off x="7059168" y="1344168"/>
            <a:ext cx="164592"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11"/>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b="0" i="0" u="none" strike="noStrike" cap="none" dirty="0">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US" sz="700" b="0" i="0" u="none" strike="noStrike" cap="none" dirty="0">
                <a:solidFill>
                  <a:schemeClr val="lt1"/>
                </a:solidFill>
                <a:latin typeface="Arial"/>
                <a:ea typeface="Arial"/>
                <a:cs typeface="Arial"/>
                <a:sym typeface="Arial"/>
              </a:rPr>
            </a:br>
            <a:r>
              <a:rPr lang="en-US" sz="700" b="0" i="0" u="none" strike="noStrike" cap="none"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dirty="0"/>
          </a:p>
        </p:txBody>
      </p:sp>
      <p:pic>
        <p:nvPicPr>
          <p:cNvPr id="21" name="Google Shape;21;p11"/>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vider B1_Rose">
  <p:cSld name="Divider B1_Rose">
    <p:spTree>
      <p:nvGrpSpPr>
        <p:cNvPr id="1" name="Shape 66"/>
        <p:cNvGrpSpPr/>
        <p:nvPr/>
      </p:nvGrpSpPr>
      <p:grpSpPr>
        <a:xfrm>
          <a:off x="0" y="0"/>
          <a:ext cx="0" cy="0"/>
          <a:chOff x="0" y="0"/>
          <a:chExt cx="0" cy="0"/>
        </a:xfrm>
      </p:grpSpPr>
      <p:sp>
        <p:nvSpPr>
          <p:cNvPr id="67" name="Google Shape;67;p4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49"/>
          <p:cNvSpPr/>
          <p:nvPr/>
        </p:nvSpPr>
        <p:spPr>
          <a:xfrm>
            <a:off x="0" y="1353312"/>
            <a:ext cx="1755648"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49"/>
          <p:cNvSpPr/>
          <p:nvPr/>
        </p:nvSpPr>
        <p:spPr>
          <a:xfrm>
            <a:off x="7141464" y="1353312"/>
            <a:ext cx="5047488"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6"/>
        <p:cNvGrpSpPr/>
        <p:nvPr/>
      </p:nvGrpSpPr>
      <p:grpSpPr>
        <a:xfrm>
          <a:off x="0" y="0"/>
          <a:ext cx="0" cy="0"/>
          <a:chOff x="0" y="0"/>
          <a:chExt cx="0" cy="0"/>
        </a:xfrm>
      </p:grpSpPr>
      <p:sp>
        <p:nvSpPr>
          <p:cNvPr id="77" name="Google Shape;77;p1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3"/>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2" type="title">
  <p:cSld name="TITLE">
    <p:bg>
      <p:bgPr>
        <a:solidFill>
          <a:schemeClr val="lt1"/>
        </a:solidFill>
        <a:effectLst/>
      </p:bgPr>
    </p:bg>
    <p:spTree>
      <p:nvGrpSpPr>
        <p:cNvPr id="1" name="Shape 81"/>
        <p:cNvGrpSpPr/>
        <p:nvPr/>
      </p:nvGrpSpPr>
      <p:grpSpPr>
        <a:xfrm>
          <a:off x="0" y="0"/>
          <a:ext cx="0" cy="0"/>
          <a:chOff x="0" y="0"/>
          <a:chExt cx="0" cy="0"/>
        </a:xfrm>
      </p:grpSpPr>
      <p:sp>
        <p:nvSpPr>
          <p:cNvPr id="82" name="Google Shape;82;p17"/>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7"/>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60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4" name="Google Shape;84;p17"/>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b="0" i="0" u="none" strike="noStrike" cap="none" dirty="0">
                <a:solidFill>
                  <a:schemeClr val="dk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US" sz="700" b="0" i="0" u="none" strike="noStrike" cap="none" dirty="0">
                <a:solidFill>
                  <a:schemeClr val="dk1"/>
                </a:solidFill>
                <a:latin typeface="Arial"/>
                <a:ea typeface="Arial"/>
                <a:cs typeface="Arial"/>
                <a:sym typeface="Arial"/>
              </a:rPr>
            </a:br>
            <a:r>
              <a:rPr lang="en-US" sz="700" b="0" i="0" u="none" strike="noStrike" cap="none" dirty="0">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dirty="0"/>
          </a:p>
        </p:txBody>
      </p:sp>
      <p:sp>
        <p:nvSpPr>
          <p:cNvPr id="85" name="Google Shape;85;p17"/>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7"/>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87" name="Google Shape;87;p17"/>
          <p:cNvPicPr preferRelativeResize="0"/>
          <p:nvPr/>
        </p:nvPicPr>
        <p:blipFill rotWithShape="1">
          <a:blip r:embed="rId2">
            <a:alphaModFix/>
          </a:blip>
          <a:srcRect/>
          <a:stretch/>
        </p:blipFill>
        <p:spPr>
          <a:xfrm>
            <a:off x="9686167" y="6056352"/>
            <a:ext cx="2057400" cy="468272"/>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0"/>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21"/>
          <p:cNvSpPr txBox="1">
            <a:spLocks noGrp="1"/>
          </p:cNvSpPr>
          <p:nvPr>
            <p:ph type="body" idx="2"/>
          </p:nvPr>
        </p:nvSpPr>
        <p:spPr>
          <a:xfrm>
            <a:off x="6236208"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103"/>
        <p:cNvGrpSpPr/>
        <p:nvPr/>
      </p:nvGrpSpPr>
      <p:grpSpPr>
        <a:xfrm>
          <a:off x="0" y="0"/>
          <a:ext cx="0" cy="0"/>
          <a:chOff x="0" y="0"/>
          <a:chExt cx="0" cy="0"/>
        </a:xfrm>
      </p:grpSpPr>
      <p:sp>
        <p:nvSpPr>
          <p:cNvPr id="104" name="Google Shape;104;p2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22"/>
          <p:cNvSpPr txBox="1">
            <a:spLocks noGrp="1"/>
          </p:cNvSpPr>
          <p:nvPr>
            <p:ph type="body" idx="1"/>
          </p:nvPr>
        </p:nvSpPr>
        <p:spPr>
          <a:xfrm>
            <a:off x="457200"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22"/>
          <p:cNvSpPr txBox="1">
            <a:spLocks noGrp="1"/>
          </p:cNvSpPr>
          <p:nvPr>
            <p:ph type="body" idx="2"/>
          </p:nvPr>
        </p:nvSpPr>
        <p:spPr>
          <a:xfrm>
            <a:off x="4425696"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22"/>
          <p:cNvSpPr txBox="1">
            <a:spLocks noGrp="1"/>
          </p:cNvSpPr>
          <p:nvPr>
            <p:ph type="body" idx="3"/>
          </p:nvPr>
        </p:nvSpPr>
        <p:spPr>
          <a:xfrm>
            <a:off x="8394192"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108"/>
        <p:cNvGrpSpPr/>
        <p:nvPr/>
      </p:nvGrpSpPr>
      <p:grpSpPr>
        <a:xfrm>
          <a:off x="0" y="0"/>
          <a:ext cx="0" cy="0"/>
          <a:chOff x="0" y="0"/>
          <a:chExt cx="0" cy="0"/>
        </a:xfrm>
      </p:grpSpPr>
      <p:sp>
        <p:nvSpPr>
          <p:cNvPr id="109" name="Google Shape;109;p2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23"/>
          <p:cNvSpPr txBox="1">
            <a:spLocks noGrp="1"/>
          </p:cNvSpPr>
          <p:nvPr>
            <p:ph type="body" idx="1"/>
          </p:nvPr>
        </p:nvSpPr>
        <p:spPr>
          <a:xfrm>
            <a:off x="457200"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23"/>
          <p:cNvSpPr txBox="1">
            <a:spLocks noGrp="1"/>
          </p:cNvSpPr>
          <p:nvPr>
            <p:ph type="body" idx="2"/>
          </p:nvPr>
        </p:nvSpPr>
        <p:spPr>
          <a:xfrm>
            <a:off x="4425696"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23"/>
          <p:cNvSpPr txBox="1">
            <a:spLocks noGrp="1"/>
          </p:cNvSpPr>
          <p:nvPr>
            <p:ph type="body" idx="3"/>
          </p:nvPr>
        </p:nvSpPr>
        <p:spPr>
          <a:xfrm>
            <a:off x="8394192"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113"/>
        <p:cNvGrpSpPr/>
        <p:nvPr/>
      </p:nvGrpSpPr>
      <p:grpSpPr>
        <a:xfrm>
          <a:off x="0" y="0"/>
          <a:ext cx="0" cy="0"/>
          <a:chOff x="0" y="0"/>
          <a:chExt cx="0" cy="0"/>
        </a:xfrm>
      </p:grpSpPr>
      <p:sp>
        <p:nvSpPr>
          <p:cNvPr id="114" name="Google Shape;114;p2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4"/>
          <p:cNvSpPr txBox="1">
            <a:spLocks noGrp="1"/>
          </p:cNvSpPr>
          <p:nvPr>
            <p:ph type="body" idx="1"/>
          </p:nvPr>
        </p:nvSpPr>
        <p:spPr>
          <a:xfrm>
            <a:off x="457200"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24"/>
          <p:cNvSpPr txBox="1">
            <a:spLocks noGrp="1"/>
          </p:cNvSpPr>
          <p:nvPr>
            <p:ph type="body" idx="2"/>
          </p:nvPr>
        </p:nvSpPr>
        <p:spPr>
          <a:xfrm>
            <a:off x="3348482"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24"/>
          <p:cNvSpPr txBox="1">
            <a:spLocks noGrp="1"/>
          </p:cNvSpPr>
          <p:nvPr>
            <p:ph type="body" idx="3"/>
          </p:nvPr>
        </p:nvSpPr>
        <p:spPr>
          <a:xfrm>
            <a:off x="6239764"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24"/>
          <p:cNvSpPr txBox="1">
            <a:spLocks noGrp="1"/>
          </p:cNvSpPr>
          <p:nvPr>
            <p:ph type="body" idx="4"/>
          </p:nvPr>
        </p:nvSpPr>
        <p:spPr>
          <a:xfrm>
            <a:off x="9131046"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119"/>
        <p:cNvGrpSpPr/>
        <p:nvPr/>
      </p:nvGrpSpPr>
      <p:grpSpPr>
        <a:xfrm>
          <a:off x="0" y="0"/>
          <a:ext cx="0" cy="0"/>
          <a:chOff x="0" y="0"/>
          <a:chExt cx="0" cy="0"/>
        </a:xfrm>
      </p:grpSpPr>
      <p:sp>
        <p:nvSpPr>
          <p:cNvPr id="120" name="Google Shape;120;p2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5"/>
          <p:cNvSpPr txBox="1">
            <a:spLocks noGrp="1"/>
          </p:cNvSpPr>
          <p:nvPr>
            <p:ph type="body" idx="1"/>
          </p:nvPr>
        </p:nvSpPr>
        <p:spPr>
          <a:xfrm>
            <a:off x="457200"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25"/>
          <p:cNvSpPr txBox="1">
            <a:spLocks noGrp="1"/>
          </p:cNvSpPr>
          <p:nvPr>
            <p:ph type="body" idx="2"/>
          </p:nvPr>
        </p:nvSpPr>
        <p:spPr>
          <a:xfrm>
            <a:off x="3348482"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25"/>
          <p:cNvSpPr txBox="1">
            <a:spLocks noGrp="1"/>
          </p:cNvSpPr>
          <p:nvPr>
            <p:ph type="body" idx="3"/>
          </p:nvPr>
        </p:nvSpPr>
        <p:spPr>
          <a:xfrm>
            <a:off x="6239764"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25"/>
          <p:cNvSpPr txBox="1">
            <a:spLocks noGrp="1"/>
          </p:cNvSpPr>
          <p:nvPr>
            <p:ph type="body" idx="4"/>
          </p:nvPr>
        </p:nvSpPr>
        <p:spPr>
          <a:xfrm>
            <a:off x="9131046"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B1_Steel">
  <p:cSld name="Title Slide B1_Steel">
    <p:bg>
      <p:bgPr>
        <a:solidFill>
          <a:schemeClr val="dk2"/>
        </a:solidFill>
        <a:effectLst/>
      </p:bgPr>
    </p:bg>
    <p:spTree>
      <p:nvGrpSpPr>
        <p:cNvPr id="1" name="Shape 22"/>
        <p:cNvGrpSpPr/>
        <p:nvPr/>
      </p:nvGrpSpPr>
      <p:grpSpPr>
        <a:xfrm>
          <a:off x="0" y="0"/>
          <a:ext cx="0" cy="0"/>
          <a:chOff x="0" y="0"/>
          <a:chExt cx="0" cy="0"/>
        </a:xfrm>
      </p:grpSpPr>
      <p:sp>
        <p:nvSpPr>
          <p:cNvPr id="23" name="Google Shape;23;p41"/>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1"/>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5" name="Google Shape;25;p41"/>
          <p:cNvSpPr/>
          <p:nvPr/>
        </p:nvSpPr>
        <p:spPr>
          <a:xfrm>
            <a:off x="1591056" y="1344168"/>
            <a:ext cx="164592" cy="3291840"/>
          </a:xfrm>
          <a:prstGeom prst="rect">
            <a:avLst/>
          </a:prstGeom>
          <a:solidFill>
            <a:srgbClr val="6F787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 name="Google Shape;26;p41"/>
          <p:cNvSpPr/>
          <p:nvPr/>
        </p:nvSpPr>
        <p:spPr>
          <a:xfrm>
            <a:off x="7059168" y="1344168"/>
            <a:ext cx="164592" cy="3291840"/>
          </a:xfrm>
          <a:prstGeom prst="rect">
            <a:avLst/>
          </a:prstGeom>
          <a:solidFill>
            <a:srgbClr val="6F787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 name="Google Shape;27;p41"/>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Arial"/>
                <a:ea typeface="Arial"/>
                <a:cs typeface="Arial"/>
                <a:sym typeface="Arial"/>
              </a:rPr>
              <a:t>© 2022 Gartner, Inc. and/or its affiliates. All rights reserved. Gartner is a registered trademark of Gartner, Inc. or its affiliates. This presentation, including all supporting materials, </a:t>
            </a:r>
            <a:br>
              <a:rPr lang="en-US" sz="700">
                <a:solidFill>
                  <a:schemeClr val="lt1"/>
                </a:solidFill>
                <a:latin typeface="Arial"/>
                <a:ea typeface="Arial"/>
                <a:cs typeface="Arial"/>
                <a:sym typeface="Arial"/>
              </a:rPr>
            </a:br>
            <a:r>
              <a:rPr lang="en-US" sz="70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a:p>
        </p:txBody>
      </p:sp>
      <p:pic>
        <p:nvPicPr>
          <p:cNvPr id="28" name="Google Shape;28;p41"/>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125"/>
        <p:cNvGrpSpPr/>
        <p:nvPr/>
      </p:nvGrpSpPr>
      <p:grpSpPr>
        <a:xfrm>
          <a:off x="0" y="0"/>
          <a:ext cx="0" cy="0"/>
          <a:chOff x="0" y="0"/>
          <a:chExt cx="0" cy="0"/>
        </a:xfrm>
      </p:grpSpPr>
      <p:sp>
        <p:nvSpPr>
          <p:cNvPr id="126" name="Google Shape;126;p26"/>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26"/>
          <p:cNvSpPr/>
          <p:nvPr/>
        </p:nvSpPr>
        <p:spPr>
          <a:xfrm>
            <a:off x="0" y="1353312"/>
            <a:ext cx="1755648" cy="329184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26"/>
          <p:cNvSpPr/>
          <p:nvPr/>
        </p:nvSpPr>
        <p:spPr>
          <a:xfrm>
            <a:off x="7141464" y="1353312"/>
            <a:ext cx="5047488" cy="329184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vider W1_Sky">
  <p:cSld name="Divider W1_Sky">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27"/>
          <p:cNvSpPr/>
          <p:nvPr/>
        </p:nvSpPr>
        <p:spPr>
          <a:xfrm>
            <a:off x="0" y="1353312"/>
            <a:ext cx="175564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2" name="Google Shape;132;p27"/>
          <p:cNvSpPr/>
          <p:nvPr/>
        </p:nvSpPr>
        <p:spPr>
          <a:xfrm>
            <a:off x="7141464" y="1353312"/>
            <a:ext cx="504748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457199" y="1009268"/>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28"/>
          <p:cNvSpPr txBox="1">
            <a:spLocks noGrp="1"/>
          </p:cNvSpPr>
          <p:nvPr>
            <p:ph type="body" idx="1"/>
          </p:nvPr>
        </p:nvSpPr>
        <p:spPr>
          <a:xfrm>
            <a:off x="457199"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solidFill>
                  <a:schemeClr val="dk1"/>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36" name="Google Shape;136;p28"/>
          <p:cNvSpPr>
            <a:spLocks noGrp="1"/>
          </p:cNvSpPr>
          <p:nvPr>
            <p:ph type="pic" idx="2"/>
          </p:nvPr>
        </p:nvSpPr>
        <p:spPr>
          <a:xfrm>
            <a:off x="7040880" y="1346199"/>
            <a:ext cx="4690872" cy="429768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37"/>
        <p:cNvGrpSpPr/>
        <p:nvPr/>
      </p:nvGrpSpPr>
      <p:grpSpPr>
        <a:xfrm>
          <a:off x="0" y="0"/>
          <a:ext cx="0" cy="0"/>
          <a:chOff x="0" y="0"/>
          <a:chExt cx="0" cy="0"/>
        </a:xfrm>
      </p:grpSpPr>
      <p:sp>
        <p:nvSpPr>
          <p:cNvPr id="138" name="Google Shape;138;p29"/>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29"/>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solidFill>
                  <a:schemeClr val="dk1"/>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16"/>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50"/>
        <p:cNvGrpSpPr/>
        <p:nvPr/>
      </p:nvGrpSpPr>
      <p:grpSpPr>
        <a:xfrm>
          <a:off x="0" y="0"/>
          <a:ext cx="0" cy="0"/>
          <a:chOff x="0" y="0"/>
          <a:chExt cx="0" cy="0"/>
        </a:xfrm>
      </p:grpSpPr>
      <p:sp>
        <p:nvSpPr>
          <p:cNvPr id="151" name="Google Shape;151;p31"/>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152"/>
        <p:cNvGrpSpPr/>
        <p:nvPr/>
      </p:nvGrpSpPr>
      <p:grpSpPr>
        <a:xfrm>
          <a:off x="0" y="0"/>
          <a:ext cx="0" cy="0"/>
          <a:chOff x="0" y="0"/>
          <a:chExt cx="0" cy="0"/>
        </a:xfrm>
      </p:grpSpPr>
      <p:sp>
        <p:nvSpPr>
          <p:cNvPr id="153" name="Google Shape;153;p3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4" name="Google Shape;154;p32"/>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155"/>
        <p:cNvGrpSpPr/>
        <p:nvPr/>
      </p:nvGrpSpPr>
      <p:grpSpPr>
        <a:xfrm>
          <a:off x="0" y="0"/>
          <a:ext cx="0" cy="0"/>
          <a:chOff x="0" y="0"/>
          <a:chExt cx="0" cy="0"/>
        </a:xfrm>
      </p:grpSpPr>
      <p:sp>
        <p:nvSpPr>
          <p:cNvPr id="156" name="Google Shape;156;p3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33"/>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8" name="Google Shape;158;p33"/>
          <p:cNvSpPr txBox="1">
            <a:spLocks noGrp="1"/>
          </p:cNvSpPr>
          <p:nvPr>
            <p:ph type="body" idx="2"/>
          </p:nvPr>
        </p:nvSpPr>
        <p:spPr>
          <a:xfrm>
            <a:off x="6236208"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159"/>
        <p:cNvGrpSpPr/>
        <p:nvPr/>
      </p:nvGrpSpPr>
      <p:grpSpPr>
        <a:xfrm>
          <a:off x="0" y="0"/>
          <a:ext cx="0" cy="0"/>
          <a:chOff x="0" y="0"/>
          <a:chExt cx="0" cy="0"/>
        </a:xfrm>
      </p:grpSpPr>
      <p:sp>
        <p:nvSpPr>
          <p:cNvPr id="160" name="Google Shape;160;p3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34"/>
          <p:cNvSpPr txBox="1">
            <a:spLocks noGrp="1"/>
          </p:cNvSpPr>
          <p:nvPr>
            <p:ph type="body" idx="1"/>
          </p:nvPr>
        </p:nvSpPr>
        <p:spPr>
          <a:xfrm>
            <a:off x="457200"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62" name="Google Shape;162;p34"/>
          <p:cNvSpPr txBox="1">
            <a:spLocks noGrp="1"/>
          </p:cNvSpPr>
          <p:nvPr>
            <p:ph type="body" idx="2"/>
          </p:nvPr>
        </p:nvSpPr>
        <p:spPr>
          <a:xfrm>
            <a:off x="4425696"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63" name="Google Shape;163;p34"/>
          <p:cNvSpPr txBox="1">
            <a:spLocks noGrp="1"/>
          </p:cNvSpPr>
          <p:nvPr>
            <p:ph type="body" idx="3"/>
          </p:nvPr>
        </p:nvSpPr>
        <p:spPr>
          <a:xfrm>
            <a:off x="8394192"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B1_Surf">
  <p:cSld name="Title Slide B1_Surf">
    <p:bg>
      <p:bgPr>
        <a:solidFill>
          <a:schemeClr val="dk2"/>
        </a:solidFill>
        <a:effectLst/>
      </p:bgPr>
    </p:bg>
    <p:spTree>
      <p:nvGrpSpPr>
        <p:cNvPr id="1" name="Shape 29"/>
        <p:cNvGrpSpPr/>
        <p:nvPr/>
      </p:nvGrpSpPr>
      <p:grpSpPr>
        <a:xfrm>
          <a:off x="0" y="0"/>
          <a:ext cx="0" cy="0"/>
          <a:chOff x="0" y="0"/>
          <a:chExt cx="0" cy="0"/>
        </a:xfrm>
      </p:grpSpPr>
      <p:sp>
        <p:nvSpPr>
          <p:cNvPr id="30" name="Google Shape;30;p42"/>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2"/>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32" name="Google Shape;32;p42"/>
          <p:cNvSpPr/>
          <p:nvPr/>
        </p:nvSpPr>
        <p:spPr>
          <a:xfrm>
            <a:off x="1591056" y="1344168"/>
            <a:ext cx="164592"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 name="Google Shape;33;p42"/>
          <p:cNvSpPr/>
          <p:nvPr/>
        </p:nvSpPr>
        <p:spPr>
          <a:xfrm>
            <a:off x="7059168" y="1344168"/>
            <a:ext cx="164592"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 name="Google Shape;34;p42"/>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Arial"/>
                <a:ea typeface="Arial"/>
                <a:cs typeface="Arial"/>
                <a:sym typeface="Arial"/>
              </a:rPr>
              <a:t>© 2022 Gartner, Inc. and/or its affiliates. All rights reserved. Gartner is a registered trademark of Gartner, Inc. or its affiliates. This presentation, including all supporting materials, </a:t>
            </a:r>
            <a:br>
              <a:rPr lang="en-US" sz="700">
                <a:solidFill>
                  <a:schemeClr val="lt1"/>
                </a:solidFill>
                <a:latin typeface="Arial"/>
                <a:ea typeface="Arial"/>
                <a:cs typeface="Arial"/>
                <a:sym typeface="Arial"/>
              </a:rPr>
            </a:br>
            <a:r>
              <a:rPr lang="en-US" sz="70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a:p>
        </p:txBody>
      </p:sp>
      <p:pic>
        <p:nvPicPr>
          <p:cNvPr id="35" name="Google Shape;35;p42"/>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164"/>
        <p:cNvGrpSpPr/>
        <p:nvPr/>
      </p:nvGrpSpPr>
      <p:grpSpPr>
        <a:xfrm>
          <a:off x="0" y="0"/>
          <a:ext cx="0" cy="0"/>
          <a:chOff x="0" y="0"/>
          <a:chExt cx="0" cy="0"/>
        </a:xfrm>
      </p:grpSpPr>
      <p:sp>
        <p:nvSpPr>
          <p:cNvPr id="165" name="Google Shape;165;p3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6" name="Google Shape;166;p35"/>
          <p:cNvSpPr txBox="1">
            <a:spLocks noGrp="1"/>
          </p:cNvSpPr>
          <p:nvPr>
            <p:ph type="body" idx="1"/>
          </p:nvPr>
        </p:nvSpPr>
        <p:spPr>
          <a:xfrm>
            <a:off x="457200" y="1527048"/>
            <a:ext cx="3337560" cy="4462272"/>
          </a:xfrm>
          <a:prstGeom prst="rect">
            <a:avLst/>
          </a:prstGeom>
          <a:solidFill>
            <a:srgbClr val="355578"/>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67" name="Google Shape;167;p35"/>
          <p:cNvSpPr txBox="1">
            <a:spLocks noGrp="1"/>
          </p:cNvSpPr>
          <p:nvPr>
            <p:ph type="body" idx="2"/>
          </p:nvPr>
        </p:nvSpPr>
        <p:spPr>
          <a:xfrm>
            <a:off x="4425696" y="1527048"/>
            <a:ext cx="3337560" cy="4462272"/>
          </a:xfrm>
          <a:prstGeom prst="rect">
            <a:avLst/>
          </a:prstGeom>
          <a:solidFill>
            <a:srgbClr val="355578"/>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68" name="Google Shape;168;p35"/>
          <p:cNvSpPr txBox="1">
            <a:spLocks noGrp="1"/>
          </p:cNvSpPr>
          <p:nvPr>
            <p:ph type="body" idx="3"/>
          </p:nvPr>
        </p:nvSpPr>
        <p:spPr>
          <a:xfrm>
            <a:off x="8394192" y="1527048"/>
            <a:ext cx="3337560" cy="4462272"/>
          </a:xfrm>
          <a:prstGeom prst="rect">
            <a:avLst/>
          </a:prstGeom>
          <a:solidFill>
            <a:srgbClr val="355578"/>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169"/>
        <p:cNvGrpSpPr/>
        <p:nvPr/>
      </p:nvGrpSpPr>
      <p:grpSpPr>
        <a:xfrm>
          <a:off x="0" y="0"/>
          <a:ext cx="0" cy="0"/>
          <a:chOff x="0" y="0"/>
          <a:chExt cx="0" cy="0"/>
        </a:xfrm>
      </p:grpSpPr>
      <p:sp>
        <p:nvSpPr>
          <p:cNvPr id="170" name="Google Shape;170;p36"/>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36"/>
          <p:cNvSpPr txBox="1">
            <a:spLocks noGrp="1"/>
          </p:cNvSpPr>
          <p:nvPr>
            <p:ph type="body" idx="1"/>
          </p:nvPr>
        </p:nvSpPr>
        <p:spPr>
          <a:xfrm>
            <a:off x="457200"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2" name="Google Shape;172;p36"/>
          <p:cNvSpPr txBox="1">
            <a:spLocks noGrp="1"/>
          </p:cNvSpPr>
          <p:nvPr>
            <p:ph type="body" idx="2"/>
          </p:nvPr>
        </p:nvSpPr>
        <p:spPr>
          <a:xfrm>
            <a:off x="3348482"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36"/>
          <p:cNvSpPr txBox="1">
            <a:spLocks noGrp="1"/>
          </p:cNvSpPr>
          <p:nvPr>
            <p:ph type="body" idx="3"/>
          </p:nvPr>
        </p:nvSpPr>
        <p:spPr>
          <a:xfrm>
            <a:off x="6239764"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4" name="Google Shape;174;p36"/>
          <p:cNvSpPr txBox="1">
            <a:spLocks noGrp="1"/>
          </p:cNvSpPr>
          <p:nvPr>
            <p:ph type="body" idx="4"/>
          </p:nvPr>
        </p:nvSpPr>
        <p:spPr>
          <a:xfrm>
            <a:off x="9131046"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175"/>
        <p:cNvGrpSpPr/>
        <p:nvPr/>
      </p:nvGrpSpPr>
      <p:grpSpPr>
        <a:xfrm>
          <a:off x="0" y="0"/>
          <a:ext cx="0" cy="0"/>
          <a:chOff x="0" y="0"/>
          <a:chExt cx="0" cy="0"/>
        </a:xfrm>
      </p:grpSpPr>
      <p:sp>
        <p:nvSpPr>
          <p:cNvPr id="176" name="Google Shape;176;p37"/>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7" name="Google Shape;177;p37"/>
          <p:cNvSpPr txBox="1">
            <a:spLocks noGrp="1"/>
          </p:cNvSpPr>
          <p:nvPr>
            <p:ph type="body" idx="1"/>
          </p:nvPr>
        </p:nvSpPr>
        <p:spPr>
          <a:xfrm>
            <a:off x="457200" y="1527048"/>
            <a:ext cx="2600706" cy="4462272"/>
          </a:xfrm>
          <a:prstGeom prst="rect">
            <a:avLst/>
          </a:prstGeom>
          <a:solidFill>
            <a:srgbClr val="355578"/>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8" name="Google Shape;178;p37"/>
          <p:cNvSpPr txBox="1">
            <a:spLocks noGrp="1"/>
          </p:cNvSpPr>
          <p:nvPr>
            <p:ph type="body" idx="2"/>
          </p:nvPr>
        </p:nvSpPr>
        <p:spPr>
          <a:xfrm>
            <a:off x="3348482" y="1527048"/>
            <a:ext cx="2600706" cy="4462272"/>
          </a:xfrm>
          <a:prstGeom prst="rect">
            <a:avLst/>
          </a:prstGeom>
          <a:solidFill>
            <a:srgbClr val="355578"/>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9" name="Google Shape;179;p37"/>
          <p:cNvSpPr txBox="1">
            <a:spLocks noGrp="1"/>
          </p:cNvSpPr>
          <p:nvPr>
            <p:ph type="body" idx="3"/>
          </p:nvPr>
        </p:nvSpPr>
        <p:spPr>
          <a:xfrm>
            <a:off x="6239764" y="1527048"/>
            <a:ext cx="2600706" cy="4462272"/>
          </a:xfrm>
          <a:prstGeom prst="rect">
            <a:avLst/>
          </a:prstGeom>
          <a:solidFill>
            <a:srgbClr val="355578"/>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0" name="Google Shape;180;p37"/>
          <p:cNvSpPr txBox="1">
            <a:spLocks noGrp="1"/>
          </p:cNvSpPr>
          <p:nvPr>
            <p:ph type="body" idx="4"/>
          </p:nvPr>
        </p:nvSpPr>
        <p:spPr>
          <a:xfrm>
            <a:off x="9131046" y="1527048"/>
            <a:ext cx="2600706" cy="4462272"/>
          </a:xfrm>
          <a:prstGeom prst="rect">
            <a:avLst/>
          </a:prstGeom>
          <a:solidFill>
            <a:srgbClr val="355578"/>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ivider B1_Sky">
  <p:cSld name="Divider B1_Sky">
    <p:spTree>
      <p:nvGrpSpPr>
        <p:cNvPr id="1" name="Shape 181"/>
        <p:cNvGrpSpPr/>
        <p:nvPr/>
      </p:nvGrpSpPr>
      <p:grpSpPr>
        <a:xfrm>
          <a:off x="0" y="0"/>
          <a:ext cx="0" cy="0"/>
          <a:chOff x="0" y="0"/>
          <a:chExt cx="0" cy="0"/>
        </a:xfrm>
      </p:grpSpPr>
      <p:sp>
        <p:nvSpPr>
          <p:cNvPr id="182" name="Google Shape;182;p38"/>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3" name="Google Shape;183;p38"/>
          <p:cNvSpPr/>
          <p:nvPr/>
        </p:nvSpPr>
        <p:spPr>
          <a:xfrm>
            <a:off x="0" y="1353312"/>
            <a:ext cx="175564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4" name="Google Shape;184;p38"/>
          <p:cNvSpPr/>
          <p:nvPr/>
        </p:nvSpPr>
        <p:spPr>
          <a:xfrm>
            <a:off x="7141464" y="1353312"/>
            <a:ext cx="504748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185"/>
        <p:cNvGrpSpPr/>
        <p:nvPr/>
      </p:nvGrpSpPr>
      <p:grpSpPr>
        <a:xfrm>
          <a:off x="0" y="0"/>
          <a:ext cx="0" cy="0"/>
          <a:chOff x="0" y="0"/>
          <a:chExt cx="0" cy="0"/>
        </a:xfrm>
      </p:grpSpPr>
      <p:sp>
        <p:nvSpPr>
          <p:cNvPr id="186" name="Google Shape;186;p39"/>
          <p:cNvSpPr txBox="1">
            <a:spLocks noGrp="1"/>
          </p:cNvSpPr>
          <p:nvPr>
            <p:ph type="title"/>
          </p:nvPr>
        </p:nvSpPr>
        <p:spPr>
          <a:xfrm>
            <a:off x="457199" y="1009268"/>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39"/>
          <p:cNvSpPr txBox="1">
            <a:spLocks noGrp="1"/>
          </p:cNvSpPr>
          <p:nvPr>
            <p:ph type="body" idx="1"/>
          </p:nvPr>
        </p:nvSpPr>
        <p:spPr>
          <a:xfrm>
            <a:off x="457199"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400"/>
              <a:buNone/>
              <a:defRPr sz="1400">
                <a:solidFill>
                  <a:schemeClr val="lt1"/>
                </a:solidFill>
              </a:defRPr>
            </a:lvl1pPr>
            <a:lvl2pPr marL="914400" lvl="1" indent="-228600" algn="l">
              <a:lnSpc>
                <a:spcPct val="90000"/>
              </a:lnSpc>
              <a:spcBef>
                <a:spcPts val="1200"/>
              </a:spcBef>
              <a:spcAft>
                <a:spcPts val="0"/>
              </a:spcAft>
              <a:buClr>
                <a:schemeClr val="lt1"/>
              </a:buClr>
              <a:buSzPts val="2000"/>
              <a:buNone/>
              <a:defRPr sz="2000">
                <a:solidFill>
                  <a:schemeClr val="lt1"/>
                </a:solidFill>
              </a:defRPr>
            </a:lvl2pPr>
            <a:lvl3pPr marL="1371600" lvl="2" indent="-228600" algn="l">
              <a:lnSpc>
                <a:spcPct val="90000"/>
              </a:lnSpc>
              <a:spcBef>
                <a:spcPts val="1200"/>
              </a:spcBef>
              <a:spcAft>
                <a:spcPts val="0"/>
              </a:spcAft>
              <a:buClr>
                <a:schemeClr val="lt1"/>
              </a:buClr>
              <a:buSzPts val="1800"/>
              <a:buNone/>
              <a:defRPr sz="1800">
                <a:solidFill>
                  <a:schemeClr val="lt1"/>
                </a:solidFill>
              </a:defRPr>
            </a:lvl3pPr>
            <a:lvl4pPr marL="1828800" lvl="3" indent="-228600" algn="l">
              <a:lnSpc>
                <a:spcPct val="90000"/>
              </a:lnSpc>
              <a:spcBef>
                <a:spcPts val="1200"/>
              </a:spcBef>
              <a:spcAft>
                <a:spcPts val="0"/>
              </a:spcAft>
              <a:buClr>
                <a:schemeClr val="lt1"/>
              </a:buClr>
              <a:buSzPts val="1600"/>
              <a:buNone/>
              <a:defRPr sz="1600">
                <a:solidFill>
                  <a:schemeClr val="lt1"/>
                </a:solidFill>
              </a:defRPr>
            </a:lvl4pPr>
            <a:lvl5pPr marL="2286000" lvl="4" indent="-228600" algn="l">
              <a:lnSpc>
                <a:spcPct val="90000"/>
              </a:lnSpc>
              <a:spcBef>
                <a:spcPts val="12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188" name="Google Shape;188;p39"/>
          <p:cNvSpPr>
            <a:spLocks noGrp="1"/>
          </p:cNvSpPr>
          <p:nvPr>
            <p:ph type="pic" idx="2"/>
          </p:nvPr>
        </p:nvSpPr>
        <p:spPr>
          <a:xfrm>
            <a:off x="7040880" y="1346199"/>
            <a:ext cx="4690872" cy="4297680"/>
          </a:xfrm>
          <a:prstGeom prst="rect">
            <a:avLst/>
          </a:prstGeom>
          <a:no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9"/>
        <p:cNvGrpSpPr/>
        <p:nvPr/>
      </p:nvGrpSpPr>
      <p:grpSpPr>
        <a:xfrm>
          <a:off x="0" y="0"/>
          <a:ext cx="0" cy="0"/>
          <a:chOff x="0" y="0"/>
          <a:chExt cx="0" cy="0"/>
        </a:xfrm>
      </p:grpSpPr>
      <p:sp>
        <p:nvSpPr>
          <p:cNvPr id="190" name="Google Shape;190;p40"/>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1" name="Google Shape;191;p40"/>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400"/>
              <a:buNone/>
              <a:defRPr sz="1400">
                <a:solidFill>
                  <a:schemeClr val="lt1"/>
                </a:solidFill>
              </a:defRPr>
            </a:lvl1pPr>
            <a:lvl2pPr marL="914400" lvl="1" indent="-228600" algn="l">
              <a:lnSpc>
                <a:spcPct val="90000"/>
              </a:lnSpc>
              <a:spcBef>
                <a:spcPts val="1200"/>
              </a:spcBef>
              <a:spcAft>
                <a:spcPts val="0"/>
              </a:spcAft>
              <a:buClr>
                <a:schemeClr val="lt1"/>
              </a:buClr>
              <a:buSzPts val="2000"/>
              <a:buNone/>
              <a:defRPr sz="2000">
                <a:solidFill>
                  <a:schemeClr val="lt1"/>
                </a:solidFill>
              </a:defRPr>
            </a:lvl2pPr>
            <a:lvl3pPr marL="1371600" lvl="2" indent="-228600" algn="l">
              <a:lnSpc>
                <a:spcPct val="90000"/>
              </a:lnSpc>
              <a:spcBef>
                <a:spcPts val="1200"/>
              </a:spcBef>
              <a:spcAft>
                <a:spcPts val="0"/>
              </a:spcAft>
              <a:buClr>
                <a:schemeClr val="lt1"/>
              </a:buClr>
              <a:buSzPts val="1800"/>
              <a:buNone/>
              <a:defRPr sz="1800">
                <a:solidFill>
                  <a:schemeClr val="lt1"/>
                </a:solidFill>
              </a:defRPr>
            </a:lvl3pPr>
            <a:lvl4pPr marL="1828800" lvl="3" indent="-228600" algn="l">
              <a:lnSpc>
                <a:spcPct val="90000"/>
              </a:lnSpc>
              <a:spcBef>
                <a:spcPts val="1200"/>
              </a:spcBef>
              <a:spcAft>
                <a:spcPts val="0"/>
              </a:spcAft>
              <a:buClr>
                <a:schemeClr val="lt1"/>
              </a:buClr>
              <a:buSzPts val="1600"/>
              <a:buNone/>
              <a:defRPr sz="1600">
                <a:solidFill>
                  <a:schemeClr val="lt1"/>
                </a:solidFill>
              </a:defRPr>
            </a:lvl4pPr>
            <a:lvl5pPr marL="2286000" lvl="4" indent="-228600" algn="l">
              <a:lnSpc>
                <a:spcPct val="90000"/>
              </a:lnSpc>
              <a:spcBef>
                <a:spcPts val="12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B1_Tang">
  <p:cSld name="Title Slide B1_Tang">
    <p:bg>
      <p:bgPr>
        <a:solidFill>
          <a:schemeClr val="dk2"/>
        </a:solidFill>
        <a:effectLst/>
      </p:bgPr>
    </p:bg>
    <p:spTree>
      <p:nvGrpSpPr>
        <p:cNvPr id="1" name="Shape 36"/>
        <p:cNvGrpSpPr/>
        <p:nvPr/>
      </p:nvGrpSpPr>
      <p:grpSpPr>
        <a:xfrm>
          <a:off x="0" y="0"/>
          <a:ext cx="0" cy="0"/>
          <a:chOff x="0" y="0"/>
          <a:chExt cx="0" cy="0"/>
        </a:xfrm>
      </p:grpSpPr>
      <p:sp>
        <p:nvSpPr>
          <p:cNvPr id="37" name="Google Shape;37;p43"/>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3"/>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39" name="Google Shape;39;p43"/>
          <p:cNvSpPr/>
          <p:nvPr/>
        </p:nvSpPr>
        <p:spPr>
          <a:xfrm>
            <a:off x="1591056" y="1344168"/>
            <a:ext cx="164592" cy="3291840"/>
          </a:xfrm>
          <a:prstGeom prst="rect">
            <a:avLst/>
          </a:prstGeom>
          <a:solidFill>
            <a:srgbClr val="FF540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 name="Google Shape;40;p43"/>
          <p:cNvSpPr/>
          <p:nvPr/>
        </p:nvSpPr>
        <p:spPr>
          <a:xfrm>
            <a:off x="7059168" y="1344168"/>
            <a:ext cx="164592" cy="3291840"/>
          </a:xfrm>
          <a:prstGeom prst="rect">
            <a:avLst/>
          </a:prstGeom>
          <a:solidFill>
            <a:srgbClr val="FF540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 name="Google Shape;41;p43"/>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Arial"/>
                <a:ea typeface="Arial"/>
                <a:cs typeface="Arial"/>
                <a:sym typeface="Arial"/>
              </a:rPr>
              <a:t>© 2022 Gartner, Inc. and/or its affiliates. All rights reserved. Gartner is a registered trademark of Gartner, Inc. or its affiliates. This presentation, including all supporting materials, </a:t>
            </a:r>
            <a:br>
              <a:rPr lang="en-US" sz="700">
                <a:solidFill>
                  <a:schemeClr val="lt1"/>
                </a:solidFill>
                <a:latin typeface="Arial"/>
                <a:ea typeface="Arial"/>
                <a:cs typeface="Arial"/>
                <a:sym typeface="Arial"/>
              </a:rPr>
            </a:br>
            <a:r>
              <a:rPr lang="en-US" sz="70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a:p>
        </p:txBody>
      </p:sp>
      <p:pic>
        <p:nvPicPr>
          <p:cNvPr id="42" name="Google Shape;42;p43"/>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B1_Lemon">
  <p:cSld name="Title Slide B1_Lemon">
    <p:bg>
      <p:bgPr>
        <a:solidFill>
          <a:schemeClr val="dk2"/>
        </a:solidFill>
        <a:effectLst/>
      </p:bgPr>
    </p:bg>
    <p:spTree>
      <p:nvGrpSpPr>
        <p:cNvPr id="1" name="Shape 43"/>
        <p:cNvGrpSpPr/>
        <p:nvPr/>
      </p:nvGrpSpPr>
      <p:grpSpPr>
        <a:xfrm>
          <a:off x="0" y="0"/>
          <a:ext cx="0" cy="0"/>
          <a:chOff x="0" y="0"/>
          <a:chExt cx="0" cy="0"/>
        </a:xfrm>
      </p:grpSpPr>
      <p:sp>
        <p:nvSpPr>
          <p:cNvPr id="44" name="Google Shape;44;p44"/>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44"/>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46" name="Google Shape;46;p44"/>
          <p:cNvSpPr/>
          <p:nvPr/>
        </p:nvSpPr>
        <p:spPr>
          <a:xfrm>
            <a:off x="1591056" y="1344168"/>
            <a:ext cx="164592" cy="3291840"/>
          </a:xfrm>
          <a:prstGeom prst="rect">
            <a:avLst/>
          </a:prstGeom>
          <a:solidFill>
            <a:srgbClr val="FEC10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7" name="Google Shape;47;p44"/>
          <p:cNvSpPr/>
          <p:nvPr/>
        </p:nvSpPr>
        <p:spPr>
          <a:xfrm>
            <a:off x="7059168" y="1344168"/>
            <a:ext cx="164592" cy="3291840"/>
          </a:xfrm>
          <a:prstGeom prst="rect">
            <a:avLst/>
          </a:prstGeom>
          <a:solidFill>
            <a:srgbClr val="FEC10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8" name="Google Shape;48;p44"/>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Arial"/>
                <a:ea typeface="Arial"/>
                <a:cs typeface="Arial"/>
                <a:sym typeface="Arial"/>
              </a:rPr>
              <a:t>© 2022 Gartner, Inc. and/or its affiliates. All rights reserved. Gartner is a registered trademark of Gartner, Inc. or its affiliates. This presentation, including all supporting materials, </a:t>
            </a:r>
            <a:br>
              <a:rPr lang="en-US" sz="700">
                <a:solidFill>
                  <a:schemeClr val="lt1"/>
                </a:solidFill>
                <a:latin typeface="Arial"/>
                <a:ea typeface="Arial"/>
                <a:cs typeface="Arial"/>
                <a:sym typeface="Arial"/>
              </a:rPr>
            </a:br>
            <a:r>
              <a:rPr lang="en-US" sz="70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a:p>
        </p:txBody>
      </p:sp>
      <p:pic>
        <p:nvPicPr>
          <p:cNvPr id="49" name="Google Shape;49;p44"/>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vider B1_Steel">
  <p:cSld name="Divider B1_Steel">
    <p:spTree>
      <p:nvGrpSpPr>
        <p:cNvPr id="1" name="Shape 50"/>
        <p:cNvGrpSpPr/>
        <p:nvPr/>
      </p:nvGrpSpPr>
      <p:grpSpPr>
        <a:xfrm>
          <a:off x="0" y="0"/>
          <a:ext cx="0" cy="0"/>
          <a:chOff x="0" y="0"/>
          <a:chExt cx="0" cy="0"/>
        </a:xfrm>
      </p:grpSpPr>
      <p:sp>
        <p:nvSpPr>
          <p:cNvPr id="51" name="Google Shape;51;p45"/>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45"/>
          <p:cNvSpPr/>
          <p:nvPr/>
        </p:nvSpPr>
        <p:spPr>
          <a:xfrm>
            <a:off x="0" y="1353312"/>
            <a:ext cx="1755648" cy="329184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 name="Google Shape;53;p45"/>
          <p:cNvSpPr/>
          <p:nvPr/>
        </p:nvSpPr>
        <p:spPr>
          <a:xfrm>
            <a:off x="7141464" y="1353312"/>
            <a:ext cx="5047488" cy="329184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vider B1_Surf">
  <p:cSld name="Divider B1_Surf">
    <p:spTree>
      <p:nvGrpSpPr>
        <p:cNvPr id="1" name="Shape 54"/>
        <p:cNvGrpSpPr/>
        <p:nvPr/>
      </p:nvGrpSpPr>
      <p:grpSpPr>
        <a:xfrm>
          <a:off x="0" y="0"/>
          <a:ext cx="0" cy="0"/>
          <a:chOff x="0" y="0"/>
          <a:chExt cx="0" cy="0"/>
        </a:xfrm>
      </p:grpSpPr>
      <p:sp>
        <p:nvSpPr>
          <p:cNvPr id="55" name="Google Shape;55;p46"/>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6"/>
          <p:cNvSpPr/>
          <p:nvPr/>
        </p:nvSpPr>
        <p:spPr>
          <a:xfrm>
            <a:off x="0" y="1353312"/>
            <a:ext cx="1755648"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7" name="Google Shape;57;p46"/>
          <p:cNvSpPr/>
          <p:nvPr/>
        </p:nvSpPr>
        <p:spPr>
          <a:xfrm>
            <a:off x="7141464" y="1353312"/>
            <a:ext cx="5047488"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B1_Tang">
  <p:cSld name="Divider B1_Tang">
    <p:spTree>
      <p:nvGrpSpPr>
        <p:cNvPr id="1" name="Shape 58"/>
        <p:cNvGrpSpPr/>
        <p:nvPr/>
      </p:nvGrpSpPr>
      <p:grpSpPr>
        <a:xfrm>
          <a:off x="0" y="0"/>
          <a:ext cx="0" cy="0"/>
          <a:chOff x="0" y="0"/>
          <a:chExt cx="0" cy="0"/>
        </a:xfrm>
      </p:grpSpPr>
      <p:sp>
        <p:nvSpPr>
          <p:cNvPr id="59" name="Google Shape;59;p47"/>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7"/>
          <p:cNvSpPr/>
          <p:nvPr/>
        </p:nvSpPr>
        <p:spPr>
          <a:xfrm>
            <a:off x="0" y="1353312"/>
            <a:ext cx="1755648" cy="329184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 name="Google Shape;61;p47"/>
          <p:cNvSpPr/>
          <p:nvPr/>
        </p:nvSpPr>
        <p:spPr>
          <a:xfrm>
            <a:off x="7141464" y="1353312"/>
            <a:ext cx="5047488" cy="329184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vider B1_Lemon">
  <p:cSld name="Divider B1_Lemon">
    <p:spTree>
      <p:nvGrpSpPr>
        <p:cNvPr id="1" name="Shape 62"/>
        <p:cNvGrpSpPr/>
        <p:nvPr/>
      </p:nvGrpSpPr>
      <p:grpSpPr>
        <a:xfrm>
          <a:off x="0" y="0"/>
          <a:ext cx="0" cy="0"/>
          <a:chOff x="0" y="0"/>
          <a:chExt cx="0" cy="0"/>
        </a:xfrm>
      </p:grpSpPr>
      <p:sp>
        <p:nvSpPr>
          <p:cNvPr id="63" name="Google Shape;63;p48"/>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8"/>
          <p:cNvSpPr/>
          <p:nvPr/>
        </p:nvSpPr>
        <p:spPr>
          <a:xfrm>
            <a:off x="0" y="1353312"/>
            <a:ext cx="1755648" cy="3291840"/>
          </a:xfrm>
          <a:prstGeom prst="rect">
            <a:avLst/>
          </a:prstGeom>
          <a:solidFill>
            <a:schemeClr val="accent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48"/>
          <p:cNvSpPr/>
          <p:nvPr/>
        </p:nvSpPr>
        <p:spPr>
          <a:xfrm>
            <a:off x="7141464" y="1353312"/>
            <a:ext cx="5047488" cy="3291840"/>
          </a:xfrm>
          <a:prstGeom prst="rect">
            <a:avLst/>
          </a:prstGeom>
          <a:solidFill>
            <a:schemeClr val="accent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2.pn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L="914400" marR="0" lvl="1"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2" name="Google Shape;12;p10"/>
          <p:cNvSpPr txBox="1"/>
          <p:nvPr/>
        </p:nvSpPr>
        <p:spPr>
          <a:xfrm>
            <a:off x="694944" y="6312994"/>
            <a:ext cx="2313432" cy="9695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700" b="1" i="0" u="none" strike="noStrike" cap="none">
                <a:solidFill>
                  <a:schemeClr val="lt1"/>
                </a:solidFill>
                <a:latin typeface="Arial"/>
                <a:ea typeface="Arial"/>
                <a:cs typeface="Arial"/>
                <a:sym typeface="Arial"/>
              </a:rPr>
              <a:t>RESTRICTED DISTRIBUTION</a:t>
            </a:r>
            <a:endParaRPr/>
          </a:p>
        </p:txBody>
      </p:sp>
      <p:sp>
        <p:nvSpPr>
          <p:cNvPr id="13" name="Google Shape;13;p10"/>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spcBef>
                <a:spcPts val="0"/>
              </a:spcBef>
              <a:spcAft>
                <a:spcPts val="0"/>
              </a:spcAft>
              <a:buNone/>
            </a:pPr>
            <a:fld id="{00000000-1234-1234-1234-123412341234}" type="slidenum">
              <a:rPr lang="en-US" sz="1000" b="0" i="0" u="none" strike="noStrike" cap="none">
                <a:solidFill>
                  <a:schemeClr val="lt1"/>
                </a:solidFill>
                <a:latin typeface="Arial"/>
                <a:ea typeface="Arial"/>
                <a:cs typeface="Arial"/>
                <a:sym typeface="Arial"/>
              </a:rPr>
              <a:t>‹#›</a:t>
            </a:fld>
            <a:r>
              <a:rPr lang="en-US" sz="700" b="0" i="0" u="none" strike="noStrike" cap="none" dirty="0">
                <a:solidFill>
                  <a:schemeClr val="lt1"/>
                </a:solidFill>
                <a:latin typeface="Arial"/>
                <a:ea typeface="Arial"/>
                <a:cs typeface="Arial"/>
                <a:sym typeface="Arial"/>
              </a:rPr>
              <a:t>	© 2023 Gartner, Inc. and/or its affiliates. All rights reserved.				</a:t>
            </a:r>
            <a:endParaRPr dirty="0"/>
          </a:p>
        </p:txBody>
      </p:sp>
      <p:pic>
        <p:nvPicPr>
          <p:cNvPr id="14" name="Google Shape;14;p10"/>
          <p:cNvPicPr preferRelativeResize="0"/>
          <p:nvPr/>
        </p:nvPicPr>
        <p:blipFill rotWithShape="1">
          <a:blip r:embed="rId12">
            <a:alphaModFix/>
          </a:blip>
          <a:srcRect/>
          <a:stretch/>
        </p:blipFill>
        <p:spPr>
          <a:xfrm>
            <a:off x="10453051" y="6242938"/>
            <a:ext cx="1280161"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 name="Google Shape;72;p12"/>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3" name="Google Shape;73;p12"/>
          <p:cNvSpPr txBox="1"/>
          <p:nvPr/>
        </p:nvSpPr>
        <p:spPr>
          <a:xfrm>
            <a:off x="694944" y="6302222"/>
            <a:ext cx="2313432" cy="107722"/>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700" b="1" i="0" u="none" strike="noStrike" cap="none">
                <a:solidFill>
                  <a:schemeClr val="dk1"/>
                </a:solidFill>
                <a:latin typeface="Arial"/>
                <a:ea typeface="Arial"/>
                <a:cs typeface="Arial"/>
                <a:sym typeface="Arial"/>
              </a:rPr>
              <a:t>RESTRICTED DISTRIBUTION</a:t>
            </a:r>
            <a:endParaRPr/>
          </a:p>
        </p:txBody>
      </p:sp>
      <p:sp>
        <p:nvSpPr>
          <p:cNvPr id="74" name="Google Shape;74;p12"/>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spcBef>
                <a:spcPts val="0"/>
              </a:spcBef>
              <a:spcAft>
                <a:spcPts val="0"/>
              </a:spcAft>
              <a:buNone/>
            </a:pPr>
            <a:fld id="{00000000-1234-1234-1234-123412341234}" type="slidenum">
              <a:rPr lang="en-US" sz="1000" b="0" i="0" u="none" strike="noStrike" cap="none">
                <a:solidFill>
                  <a:schemeClr val="dk1"/>
                </a:solidFill>
                <a:latin typeface="Arial"/>
                <a:ea typeface="Arial"/>
                <a:cs typeface="Arial"/>
                <a:sym typeface="Arial"/>
              </a:rPr>
              <a:t>‹#›</a:t>
            </a:fld>
            <a:r>
              <a:rPr lang="en-US" sz="700" b="0" i="0" u="none" strike="noStrike" cap="none" dirty="0">
                <a:solidFill>
                  <a:schemeClr val="dk1"/>
                </a:solidFill>
                <a:latin typeface="Arial"/>
                <a:ea typeface="Arial"/>
                <a:cs typeface="Arial"/>
                <a:sym typeface="Arial"/>
              </a:rPr>
              <a:t>	© 2023 Gartner, Inc. and/or its affiliates. All rights reserved.				</a:t>
            </a:r>
            <a:endParaRPr dirty="0"/>
          </a:p>
        </p:txBody>
      </p:sp>
      <p:pic>
        <p:nvPicPr>
          <p:cNvPr id="75" name="Google Shape;75;p12"/>
          <p:cNvPicPr preferRelativeResize="0"/>
          <p:nvPr/>
        </p:nvPicPr>
        <p:blipFill rotWithShape="1">
          <a:blip r:embed="rId15">
            <a:alphaModFix/>
          </a:blip>
          <a:srcRect/>
          <a:stretch/>
        </p:blipFill>
        <p:spPr>
          <a:xfrm>
            <a:off x="10453052" y="6242938"/>
            <a:ext cx="1280160"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2" name="Google Shape;142;p15"/>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L="914400" marR="0" lvl="1"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43" name="Google Shape;143;p15"/>
          <p:cNvSpPr txBox="1"/>
          <p:nvPr/>
        </p:nvSpPr>
        <p:spPr>
          <a:xfrm>
            <a:off x="694944" y="6312994"/>
            <a:ext cx="2313432" cy="9695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700" b="1" i="0" u="none" strike="noStrike" cap="none">
                <a:solidFill>
                  <a:schemeClr val="lt1"/>
                </a:solidFill>
                <a:latin typeface="Arial"/>
                <a:ea typeface="Arial"/>
                <a:cs typeface="Arial"/>
                <a:sym typeface="Arial"/>
              </a:rPr>
              <a:t>RESTRICTED DISTRIBUTION</a:t>
            </a:r>
            <a:endParaRPr/>
          </a:p>
        </p:txBody>
      </p:sp>
      <p:sp>
        <p:nvSpPr>
          <p:cNvPr id="144" name="Google Shape;144;p15"/>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spcBef>
                <a:spcPts val="0"/>
              </a:spcBef>
              <a:spcAft>
                <a:spcPts val="0"/>
              </a:spcAft>
              <a:buNone/>
            </a:pPr>
            <a:fld id="{00000000-1234-1234-1234-123412341234}" type="slidenum">
              <a:rPr lang="en-US" sz="1000" b="0" i="0" u="none" strike="noStrike" cap="none">
                <a:solidFill>
                  <a:schemeClr val="lt1"/>
                </a:solidFill>
                <a:latin typeface="Arial"/>
                <a:ea typeface="Arial"/>
                <a:cs typeface="Arial"/>
                <a:sym typeface="Arial"/>
              </a:rPr>
              <a:t>‹#›</a:t>
            </a:fld>
            <a:r>
              <a:rPr lang="en-US" sz="700" b="0" i="0" u="none" strike="noStrike" cap="none" dirty="0">
                <a:solidFill>
                  <a:schemeClr val="lt1"/>
                </a:solidFill>
                <a:latin typeface="Arial"/>
                <a:ea typeface="Arial"/>
                <a:cs typeface="Arial"/>
                <a:sym typeface="Arial"/>
              </a:rPr>
              <a:t>	© 2023 Gartner, Inc. and/or its affiliates. All rights reserved.				</a:t>
            </a:r>
            <a:endParaRPr dirty="0"/>
          </a:p>
        </p:txBody>
      </p:sp>
      <p:pic>
        <p:nvPicPr>
          <p:cNvPr id="145" name="Google Shape;145;p15"/>
          <p:cNvPicPr preferRelativeResize="0"/>
          <p:nvPr/>
        </p:nvPicPr>
        <p:blipFill rotWithShape="1">
          <a:blip r:embed="rId14">
            <a:alphaModFix/>
          </a:blip>
          <a:srcRect/>
          <a:stretch/>
        </p:blipFill>
        <p:spPr>
          <a:xfrm>
            <a:off x="10453051" y="6242938"/>
            <a:ext cx="1280161"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artner.com/document/4000998" TargetMode="External"/><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hyperlink" Target="https://www.gartner.com/document/4636499"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s://www.gartner.com/document/code/724379"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1"/>
          <p:cNvPicPr preferRelativeResize="0"/>
          <p:nvPr/>
        </p:nvPicPr>
        <p:blipFill rotWithShape="1">
          <a:blip r:embed="rId3">
            <a:alphaModFix/>
          </a:blip>
          <a:srcRect r="17965"/>
          <a:stretch/>
        </p:blipFill>
        <p:spPr>
          <a:xfrm>
            <a:off x="4134375" y="852500"/>
            <a:ext cx="8057626" cy="4903400"/>
          </a:xfrm>
          <a:prstGeom prst="rect">
            <a:avLst/>
          </a:prstGeom>
          <a:noFill/>
          <a:ln>
            <a:noFill/>
          </a:ln>
        </p:spPr>
      </p:pic>
      <p:sp>
        <p:nvSpPr>
          <p:cNvPr id="197" name="Google Shape;197;p1"/>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2"/>
              </a:buClr>
              <a:buSzPts val="3600"/>
              <a:buFont typeface="Arial Black"/>
              <a:buNone/>
            </a:pPr>
            <a:r>
              <a:rPr lang="en-US" dirty="0">
                <a:latin typeface="Arial" panose="020B0604020202020204" pitchFamily="34" charset="0"/>
                <a:cs typeface="Arial" panose="020B0604020202020204" pitchFamily="34" charset="0"/>
              </a:rPr>
              <a:t>Use-Case Prism: </a:t>
            </a:r>
            <a:r>
              <a:rPr lang="en-US" dirty="0"/>
              <a:t>AI for IT Service Desk</a:t>
            </a:r>
            <a:endParaRPr dirty="0"/>
          </a:p>
        </p:txBody>
      </p:sp>
      <p:sp>
        <p:nvSpPr>
          <p:cNvPr id="198" name="Google Shape;198;p1"/>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1800"/>
              <a:buFont typeface="Arial"/>
              <a:buNone/>
            </a:pPr>
            <a:r>
              <a:rPr lang="en-US" dirty="0"/>
              <a:t>Chris Matchett</a:t>
            </a:r>
            <a:endParaRPr dirty="0"/>
          </a:p>
        </p:txBody>
      </p:sp>
      <p:sp>
        <p:nvSpPr>
          <p:cNvPr id="199" name="Google Shape;199;p1"/>
          <p:cNvSpPr/>
          <p:nvPr/>
        </p:nvSpPr>
        <p:spPr>
          <a:xfrm>
            <a:off x="1591056" y="1344168"/>
            <a:ext cx="164700" cy="3291900"/>
          </a:xfrm>
          <a:prstGeom prst="rect">
            <a:avLst/>
          </a:prstGeom>
          <a:solidFill>
            <a:srgbClr val="E81159"/>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0" name="Google Shape;200;p1"/>
          <p:cNvSpPr/>
          <p:nvPr/>
        </p:nvSpPr>
        <p:spPr>
          <a:xfrm>
            <a:off x="7059168" y="1344168"/>
            <a:ext cx="164700" cy="3291900"/>
          </a:xfrm>
          <a:prstGeom prst="rect">
            <a:avLst/>
          </a:prstGeom>
          <a:solidFill>
            <a:srgbClr val="E81159"/>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023159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9"/>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3200"/>
              <a:buFont typeface="Arial Black"/>
              <a:buNone/>
            </a:pPr>
            <a:r>
              <a:rPr lang="en-US"/>
              <a:t>About This Research</a:t>
            </a:r>
            <a:endParaRPr/>
          </a:p>
        </p:txBody>
      </p:sp>
      <p:sp>
        <p:nvSpPr>
          <p:cNvPr id="309" name="Google Shape;309;p9"/>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800"/>
              <a:buNone/>
            </a:pPr>
            <a:r>
              <a:rPr lang="en-US" sz="1800" b="0" i="0" u="none" strike="noStrike">
                <a:latin typeface="Arial"/>
                <a:ea typeface="Arial"/>
                <a:cs typeface="Arial"/>
                <a:sym typeface="Arial"/>
              </a:rPr>
              <a:t>These use cases have been selected and positioned based on an assessment by Gartner analysts and customer feedback. Their applicability may vary across organizations and industries. </a:t>
            </a:r>
            <a:endParaRPr/>
          </a:p>
          <a:p>
            <a:pPr marL="0" lvl="0" indent="0" algn="l" rtl="0">
              <a:lnSpc>
                <a:spcPct val="90000"/>
              </a:lnSpc>
              <a:spcBef>
                <a:spcPts val="1200"/>
              </a:spcBef>
              <a:spcAft>
                <a:spcPts val="0"/>
              </a:spcAft>
              <a:buClr>
                <a:schemeClr val="lt1"/>
              </a:buClr>
              <a:buSzPts val="1800"/>
              <a:buNone/>
            </a:pPr>
            <a:r>
              <a:rPr lang="en-US" sz="1800" b="0" i="0" u="none" strike="noStrike">
                <a:latin typeface="Arial"/>
                <a:ea typeface="Arial"/>
                <a:cs typeface="Arial"/>
                <a:sym typeface="Arial"/>
              </a:rPr>
              <a:t>For detailed customization, use Gartner’s Prism Toolkit:</a:t>
            </a:r>
            <a:endParaRPr/>
          </a:p>
          <a:p>
            <a:pPr marL="0" lvl="0" indent="0" algn="l" rtl="0">
              <a:lnSpc>
                <a:spcPct val="90000"/>
              </a:lnSpc>
              <a:spcBef>
                <a:spcPts val="1200"/>
              </a:spcBef>
              <a:spcAft>
                <a:spcPts val="0"/>
              </a:spcAft>
              <a:buClr>
                <a:schemeClr val="lt1"/>
              </a:buClr>
              <a:buSzPts val="1800"/>
              <a:buNone/>
            </a:pPr>
            <a:r>
              <a:rPr lang="en-US" sz="1800" b="0" i="0" u="sng" strike="noStrike">
                <a:latin typeface="Arial"/>
                <a:ea typeface="Arial"/>
                <a:cs typeface="Arial"/>
                <a:sym typeface="Arial"/>
                <a:hlinkClick r:id="rId3"/>
              </a:rPr>
              <a:t>Toolkit: Discover </a:t>
            </a:r>
            <a:r>
              <a:rPr lang="en-US" sz="1800" u="sng">
                <a:hlinkClick r:id="rId3"/>
              </a:rPr>
              <a:t>a</a:t>
            </a:r>
            <a:r>
              <a:rPr lang="en-US" sz="1800" b="0" i="0" u="sng" strike="noStrike">
                <a:latin typeface="Arial"/>
                <a:ea typeface="Arial"/>
                <a:cs typeface="Arial"/>
                <a:sym typeface="Arial"/>
                <a:hlinkClick r:id="rId3"/>
              </a:rPr>
              <a:t>nd Prioritize Your Best AI Use Cases With a Gartner Prism</a:t>
            </a:r>
            <a:r>
              <a:rPr lang="en-US" sz="1800" b="0" i="0" u="none" strike="noStrike">
                <a:latin typeface="Arial"/>
                <a:ea typeface="Arial"/>
                <a:cs typeface="Arial"/>
                <a:sym typeface="Arial"/>
              </a:rPr>
              <a:t> (</a:t>
            </a:r>
            <a:r>
              <a:rPr lang="en-US" sz="1800"/>
              <a:t>732696</a:t>
            </a:r>
            <a:r>
              <a:rPr lang="en-US" sz="1800" b="0" i="0" u="none" strike="noStrike">
                <a:latin typeface="Arial"/>
                <a:ea typeface="Arial"/>
                <a:cs typeface="Arial"/>
                <a:sym typeface="Arial"/>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Overview</a:t>
            </a:r>
            <a:endParaRPr/>
          </a:p>
        </p:txBody>
      </p:sp>
      <p:sp>
        <p:nvSpPr>
          <p:cNvPr id="2" name="Google Shape;247;g181752bcf8e_0_0">
            <a:extLst>
              <a:ext uri="{FF2B5EF4-FFF2-40B4-BE49-F238E27FC236}">
                <a16:creationId xmlns:a16="http://schemas.microsoft.com/office/drawing/2014/main" id="{8D65223E-F082-81F0-498D-5CF9D13CC797}"/>
              </a:ext>
            </a:extLst>
          </p:cNvPr>
          <p:cNvSpPr txBox="1">
            <a:spLocks noGrp="1"/>
          </p:cNvSpPr>
          <p:nvPr>
            <p:ph type="body" idx="1"/>
          </p:nvPr>
        </p:nvSpPr>
        <p:spPr>
          <a:xfrm>
            <a:off x="457200" y="1346200"/>
            <a:ext cx="11274600" cy="4561732"/>
          </a:xfrm>
          <a:prstGeom prst="rect">
            <a:avLst/>
          </a:prstGeom>
          <a:noFill/>
          <a:ln>
            <a:noFill/>
          </a:ln>
        </p:spPr>
        <p:txBody>
          <a:bodyPr spcFirstLastPara="1" wrap="square" lIns="0" tIns="0" rIns="0" bIns="0" anchor="t" anchorCtr="0">
            <a:noAutofit/>
          </a:bodyPr>
          <a:lstStyle/>
          <a:p>
            <a:pPr marL="0" indent="0">
              <a:spcBef>
                <a:spcPts val="0"/>
              </a:spcBef>
              <a:buClr>
                <a:srgbClr val="000000"/>
              </a:buClr>
              <a:buSzPts val="2400"/>
              <a:buNone/>
            </a:pPr>
            <a:r>
              <a:rPr lang="en-GB" sz="2000" dirty="0"/>
              <a:t>Artificial intelligence (AI) is an enabler of specific use cases in IT service management (ITSM). These include generative AI-enabled opportunities that have recently emerged and are of heightened interest to I&amp;O leaders. The Use-Case Prism ranks each of the 16 use cases for IT service desk outlined in this report against its business value and feasibility. The pipeline shows how those use cases are distributed across the context, advice and action stages of applying AI in ITSM.</a:t>
            </a:r>
          </a:p>
          <a:p>
            <a:pPr marL="0" indent="0">
              <a:spcBef>
                <a:spcPts val="0"/>
              </a:spcBef>
              <a:buClr>
                <a:srgbClr val="000000"/>
              </a:buClr>
              <a:buSzPts val="2400"/>
              <a:buNone/>
            </a:pPr>
            <a:br>
              <a:rPr lang="en-GB" sz="2000" dirty="0"/>
            </a:br>
            <a:r>
              <a:rPr lang="en-GB" sz="2000" dirty="0"/>
              <a:t>The AI use cases for IT service desk identified in this research are categorized by broader AI use-case families (as defined in </a:t>
            </a:r>
            <a:r>
              <a:rPr lang="en-GB" sz="2000" dirty="0">
                <a:hlinkClick r:id="rId3"/>
              </a:rPr>
              <a:t>AI Zodiac: Mapping AI Use Cases to Techniques</a:t>
            </a:r>
            <a:r>
              <a:rPr lang="en-GB" sz="2000" dirty="0"/>
              <a:t>), which are shown in the scoring breakdown and pipeline. These use case families can be cross-referenced with other Gartner research about AI. Use-case families not used in this Prism are intelligent automation, decision intelligence and autonomous systems. Generative AI use cases are mainly found within the content generation use-case family, but also knowledge discovery.</a:t>
            </a:r>
          </a:p>
          <a:p>
            <a:pPr marL="0" indent="0">
              <a:spcBef>
                <a:spcPts val="0"/>
              </a:spcBef>
              <a:buClr>
                <a:srgbClr val="000000"/>
              </a:buClr>
              <a:buSzPts val="2400"/>
              <a:buNone/>
            </a:pPr>
            <a:endParaRPr lang="en-GB" sz="2000" dirty="0"/>
          </a:p>
          <a:p>
            <a:pPr marL="0" indent="0">
              <a:spcBef>
                <a:spcPts val="0"/>
              </a:spcBef>
              <a:buClr>
                <a:srgbClr val="000000"/>
              </a:buClr>
              <a:buSzPts val="2400"/>
              <a:buNone/>
            </a:pPr>
            <a:r>
              <a:rPr lang="en-GB" sz="2000" dirty="0"/>
              <a:t>This Use-Case Prism plots these use cases against business value and feasibility axes, inviting strategic conversations and driving investment decisions related to specific vendor solutions.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AI Use-Case Prism for IT Service Desk</a:t>
            </a:r>
            <a:endParaRPr dirty="0"/>
          </a:p>
        </p:txBody>
      </p:sp>
      <p:pic>
        <p:nvPicPr>
          <p:cNvPr id="4" name="Picture 3" descr="A diagram of a service desk&#10;&#10;Description automatically generated">
            <a:extLst>
              <a:ext uri="{FF2B5EF4-FFF2-40B4-BE49-F238E27FC236}">
                <a16:creationId xmlns:a16="http://schemas.microsoft.com/office/drawing/2014/main" id="{D7290611-4669-6CF3-5CFE-9C10F44B3A08}"/>
              </a:ext>
            </a:extLst>
          </p:cNvPr>
          <p:cNvPicPr>
            <a:picLocks noChangeAspect="1"/>
          </p:cNvPicPr>
          <p:nvPr/>
        </p:nvPicPr>
        <p:blipFill>
          <a:blip r:embed="rId3"/>
          <a:stretch>
            <a:fillRect/>
          </a:stretch>
        </p:blipFill>
        <p:spPr>
          <a:xfrm>
            <a:off x="2208276" y="1063513"/>
            <a:ext cx="7772400" cy="50088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181752bcf8e_0_0"/>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How to Use</a:t>
            </a:r>
            <a:endParaRPr/>
          </a:p>
        </p:txBody>
      </p:sp>
      <p:sp>
        <p:nvSpPr>
          <p:cNvPr id="247" name="Google Shape;247;g181752bcf8e_0_0"/>
          <p:cNvSpPr txBox="1">
            <a:spLocks noGrp="1"/>
          </p:cNvSpPr>
          <p:nvPr>
            <p:ph type="body" idx="1"/>
          </p:nvPr>
        </p:nvSpPr>
        <p:spPr>
          <a:xfrm>
            <a:off x="457200" y="1346200"/>
            <a:ext cx="11274600" cy="18924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0000"/>
              </a:buClr>
              <a:buSzPts val="2400"/>
              <a:buNone/>
            </a:pPr>
            <a:r>
              <a:rPr lang="en-US" b="0" i="0" u="none" strike="noStrike" dirty="0">
                <a:solidFill>
                  <a:srgbClr val="000000"/>
                </a:solidFill>
                <a:latin typeface="Arial"/>
                <a:ea typeface="Arial"/>
                <a:cs typeface="Arial"/>
                <a:sym typeface="Arial"/>
              </a:rPr>
              <a:t>AI is an enabler of specific use cases for IT service desk. This Use-Case Prism plots these use cases against business value and feasibility axes, inviting strategic conversations and driving investment decisions. </a:t>
            </a:r>
            <a:endParaRPr b="0" dirty="0"/>
          </a:p>
          <a:p>
            <a:pPr marL="0" lvl="0" indent="0" algn="l" rtl="0">
              <a:lnSpc>
                <a:spcPct val="90000"/>
              </a:lnSpc>
              <a:spcBef>
                <a:spcPts val="1200"/>
              </a:spcBef>
              <a:spcAft>
                <a:spcPts val="0"/>
              </a:spcAft>
              <a:buClr>
                <a:srgbClr val="000000"/>
              </a:buClr>
              <a:buSzPts val="2400"/>
              <a:buNone/>
            </a:pPr>
            <a:r>
              <a:rPr lang="en-US" b="0" i="0" u="none" strike="noStrike" dirty="0">
                <a:solidFill>
                  <a:srgbClr val="000000"/>
                </a:solidFill>
                <a:latin typeface="Arial"/>
                <a:ea typeface="Arial"/>
                <a:cs typeface="Arial"/>
                <a:sym typeface="Arial"/>
              </a:rPr>
              <a:t>Review the AI use cases plotted on the Prism, comparing them with the maturity and requirements of your own ITSM organization. </a:t>
            </a:r>
            <a:endParaRPr dirty="0"/>
          </a:p>
        </p:txBody>
      </p:sp>
      <p:sp>
        <p:nvSpPr>
          <p:cNvPr id="249" name="Google Shape;249;g181752bcf8e_0_0"/>
          <p:cNvSpPr txBox="1"/>
          <p:nvPr/>
        </p:nvSpPr>
        <p:spPr>
          <a:xfrm>
            <a:off x="533400" y="3501500"/>
            <a:ext cx="4130700" cy="7143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US" sz="1600" b="1">
                <a:solidFill>
                  <a:schemeClr val="lt1"/>
                </a:solidFill>
                <a:highlight>
                  <a:srgbClr val="E81159"/>
                </a:highlight>
              </a:rPr>
              <a:t>Likely Wins</a:t>
            </a:r>
            <a:r>
              <a:rPr lang="en-US" sz="1600">
                <a:solidFill>
                  <a:schemeClr val="dk1"/>
                </a:solidFill>
              </a:rPr>
              <a:t> offer a great combination of high feasibility and high business value.</a:t>
            </a:r>
            <a:endParaRPr sz="1600">
              <a:solidFill>
                <a:schemeClr val="dk1"/>
              </a:solidFill>
            </a:endParaRPr>
          </a:p>
        </p:txBody>
      </p:sp>
      <p:sp>
        <p:nvSpPr>
          <p:cNvPr id="250" name="Google Shape;250;g181752bcf8e_0_0"/>
          <p:cNvSpPr txBox="1"/>
          <p:nvPr/>
        </p:nvSpPr>
        <p:spPr>
          <a:xfrm>
            <a:off x="1223400" y="4430150"/>
            <a:ext cx="3440700" cy="7143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US" sz="1600" b="1">
                <a:solidFill>
                  <a:schemeClr val="lt1"/>
                </a:solidFill>
                <a:highlight>
                  <a:srgbClr val="E81159"/>
                </a:highlight>
              </a:rPr>
              <a:t>Calculated Risks</a:t>
            </a:r>
            <a:r>
              <a:rPr lang="en-US" sz="1600">
                <a:solidFill>
                  <a:schemeClr val="dk1"/>
                </a:solidFill>
              </a:rPr>
              <a:t> offer high business value but low feasibility.</a:t>
            </a:r>
            <a:endParaRPr sz="1600" b="1">
              <a:solidFill>
                <a:schemeClr val="dk1"/>
              </a:solidFill>
            </a:endParaRPr>
          </a:p>
        </p:txBody>
      </p:sp>
      <p:sp>
        <p:nvSpPr>
          <p:cNvPr id="251" name="Google Shape;251;g181752bcf8e_0_0"/>
          <p:cNvSpPr txBox="1"/>
          <p:nvPr/>
        </p:nvSpPr>
        <p:spPr>
          <a:xfrm>
            <a:off x="8105175" y="4023200"/>
            <a:ext cx="3391500" cy="714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600" b="1">
                <a:solidFill>
                  <a:schemeClr val="lt1"/>
                </a:solidFill>
                <a:highlight>
                  <a:srgbClr val="E81159"/>
                </a:highlight>
              </a:rPr>
              <a:t>Marginal Gains</a:t>
            </a:r>
            <a:r>
              <a:rPr lang="en-US" sz="1600">
                <a:solidFill>
                  <a:schemeClr val="dk1"/>
                </a:solidFill>
              </a:rPr>
              <a:t> are highly feasible but offer low business value.</a:t>
            </a:r>
            <a:endParaRPr sz="1600" b="1">
              <a:solidFill>
                <a:schemeClr val="dk1"/>
              </a:solidFill>
            </a:endParaRPr>
          </a:p>
        </p:txBody>
      </p:sp>
      <p:sp>
        <p:nvSpPr>
          <p:cNvPr id="252" name="Google Shape;252;g181752bcf8e_0_0"/>
          <p:cNvSpPr txBox="1"/>
          <p:nvPr/>
        </p:nvSpPr>
        <p:spPr>
          <a:xfrm>
            <a:off x="8105175" y="5042000"/>
            <a:ext cx="3296700" cy="714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600" b="1">
                <a:solidFill>
                  <a:schemeClr val="lt1"/>
                </a:solidFill>
                <a:highlight>
                  <a:srgbClr val="E81159"/>
                </a:highlight>
              </a:rPr>
              <a:t>Selective Exceptions</a:t>
            </a:r>
            <a:r>
              <a:rPr lang="en-US" sz="1600">
                <a:solidFill>
                  <a:schemeClr val="dk1"/>
                </a:solidFill>
              </a:rPr>
              <a:t> offer low business value and low feasibility.</a:t>
            </a:r>
            <a:endParaRPr sz="1600" b="1">
              <a:solidFill>
                <a:schemeClr val="dk1"/>
              </a:solidFill>
            </a:endParaRPr>
          </a:p>
        </p:txBody>
      </p:sp>
      <p:pic>
        <p:nvPicPr>
          <p:cNvPr id="253" name="Google Shape;253;g181752bcf8e_0_0"/>
          <p:cNvPicPr preferRelativeResize="0"/>
          <p:nvPr/>
        </p:nvPicPr>
        <p:blipFill rotWithShape="1">
          <a:blip r:embed="rId3">
            <a:alphaModFix/>
          </a:blip>
          <a:srcRect/>
          <a:stretch/>
        </p:blipFill>
        <p:spPr>
          <a:xfrm>
            <a:off x="3841562" y="3943450"/>
            <a:ext cx="4508874" cy="2250866"/>
          </a:xfrm>
          <a:prstGeom prst="rect">
            <a:avLst/>
          </a:prstGeom>
          <a:noFill/>
          <a:ln>
            <a:noFill/>
          </a:ln>
        </p:spPr>
      </p:pic>
      <p:sp>
        <p:nvSpPr>
          <p:cNvPr id="254" name="Google Shape;254;g181752bcf8e_0_0"/>
          <p:cNvSpPr/>
          <p:nvPr/>
        </p:nvSpPr>
        <p:spPr>
          <a:xfrm rot="2700000">
            <a:off x="5735800" y="4172400"/>
            <a:ext cx="720400" cy="720400"/>
          </a:xfrm>
          <a:prstGeom prst="rect">
            <a:avLst/>
          </a:prstGeom>
          <a:noFill/>
          <a:ln w="19050" cap="flat" cmpd="sng">
            <a:solidFill>
              <a:srgbClr val="E811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181752bcf8e_0_0"/>
          <p:cNvSpPr/>
          <p:nvPr/>
        </p:nvSpPr>
        <p:spPr>
          <a:xfrm rot="2700000">
            <a:off x="5734300" y="5191200"/>
            <a:ext cx="720400" cy="720400"/>
          </a:xfrm>
          <a:prstGeom prst="rect">
            <a:avLst/>
          </a:prstGeom>
          <a:noFill/>
          <a:ln w="19050" cap="flat" cmpd="sng">
            <a:solidFill>
              <a:srgbClr val="E811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g181752bcf8e_0_0"/>
          <p:cNvSpPr/>
          <p:nvPr/>
        </p:nvSpPr>
        <p:spPr>
          <a:xfrm rot="2700000">
            <a:off x="6245200" y="4681800"/>
            <a:ext cx="720400" cy="720400"/>
          </a:xfrm>
          <a:prstGeom prst="rect">
            <a:avLst/>
          </a:prstGeom>
          <a:noFill/>
          <a:ln w="19050" cap="flat" cmpd="sng">
            <a:solidFill>
              <a:srgbClr val="E811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g181752bcf8e_0_0"/>
          <p:cNvSpPr/>
          <p:nvPr/>
        </p:nvSpPr>
        <p:spPr>
          <a:xfrm rot="2700000">
            <a:off x="5226400" y="4681800"/>
            <a:ext cx="720400" cy="720400"/>
          </a:xfrm>
          <a:prstGeom prst="rect">
            <a:avLst/>
          </a:prstGeom>
          <a:noFill/>
          <a:ln w="19050" cap="flat" cmpd="sng">
            <a:solidFill>
              <a:srgbClr val="E811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8" name="Google Shape;258;g181752bcf8e_0_0"/>
          <p:cNvCxnSpPr>
            <a:stCxn id="257" idx="1"/>
          </p:cNvCxnSpPr>
          <p:nvPr/>
        </p:nvCxnSpPr>
        <p:spPr>
          <a:xfrm rot="10800000">
            <a:off x="4707900" y="4787300"/>
            <a:ext cx="624000" cy="0"/>
          </a:xfrm>
          <a:prstGeom prst="straightConnector1">
            <a:avLst/>
          </a:prstGeom>
          <a:noFill/>
          <a:ln w="19050" cap="flat" cmpd="sng">
            <a:solidFill>
              <a:srgbClr val="E81159"/>
            </a:solidFill>
            <a:prstDash val="solid"/>
            <a:round/>
            <a:headEnd type="none" w="med" len="med"/>
            <a:tailEnd type="none" w="med" len="med"/>
          </a:ln>
        </p:spPr>
      </p:cxnSp>
      <p:grpSp>
        <p:nvGrpSpPr>
          <p:cNvPr id="259" name="Google Shape;259;g181752bcf8e_0_0"/>
          <p:cNvGrpSpPr/>
          <p:nvPr/>
        </p:nvGrpSpPr>
        <p:grpSpPr>
          <a:xfrm flipH="1">
            <a:off x="6860100" y="4430150"/>
            <a:ext cx="1197000" cy="352200"/>
            <a:chOff x="4644300" y="3925700"/>
            <a:chExt cx="1197000" cy="352200"/>
          </a:xfrm>
        </p:grpSpPr>
        <p:cxnSp>
          <p:nvCxnSpPr>
            <p:cNvPr id="260" name="Google Shape;260;g181752bcf8e_0_0"/>
            <p:cNvCxnSpPr/>
            <p:nvPr/>
          </p:nvCxnSpPr>
          <p:spPr>
            <a:xfrm rot="10800000">
              <a:off x="5489100" y="3925700"/>
              <a:ext cx="352200" cy="352200"/>
            </a:xfrm>
            <a:prstGeom prst="straightConnector1">
              <a:avLst/>
            </a:prstGeom>
            <a:noFill/>
            <a:ln w="19050" cap="flat" cmpd="sng">
              <a:solidFill>
                <a:srgbClr val="E81159"/>
              </a:solidFill>
              <a:prstDash val="solid"/>
              <a:round/>
              <a:headEnd type="none" w="med" len="med"/>
              <a:tailEnd type="none" w="med" len="med"/>
            </a:ln>
          </p:spPr>
        </p:cxnSp>
        <p:cxnSp>
          <p:nvCxnSpPr>
            <p:cNvPr id="261" name="Google Shape;261;g181752bcf8e_0_0"/>
            <p:cNvCxnSpPr/>
            <p:nvPr/>
          </p:nvCxnSpPr>
          <p:spPr>
            <a:xfrm rot="10800000">
              <a:off x="4644300" y="3925700"/>
              <a:ext cx="844800" cy="0"/>
            </a:xfrm>
            <a:prstGeom prst="straightConnector1">
              <a:avLst/>
            </a:prstGeom>
            <a:noFill/>
            <a:ln w="19050" cap="flat" cmpd="sng">
              <a:solidFill>
                <a:srgbClr val="E81159"/>
              </a:solidFill>
              <a:prstDash val="solid"/>
              <a:round/>
              <a:headEnd type="none" w="med" len="med"/>
              <a:tailEnd type="none" w="med" len="med"/>
            </a:ln>
          </p:spPr>
        </p:cxnSp>
      </p:grpSp>
      <p:sp>
        <p:nvSpPr>
          <p:cNvPr id="262" name="Google Shape;262;g181752bcf8e_0_0"/>
          <p:cNvSpPr/>
          <p:nvPr/>
        </p:nvSpPr>
        <p:spPr>
          <a:xfrm>
            <a:off x="6145775" y="4291988"/>
            <a:ext cx="176700" cy="176700"/>
          </a:xfrm>
          <a:prstGeom prst="ellipse">
            <a:avLst/>
          </a:prstGeom>
          <a:solidFill>
            <a:srgbClr val="E81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g181752bcf8e_0_0"/>
          <p:cNvSpPr/>
          <p:nvPr/>
        </p:nvSpPr>
        <p:spPr>
          <a:xfrm>
            <a:off x="5586600" y="4865288"/>
            <a:ext cx="176700" cy="176700"/>
          </a:xfrm>
          <a:prstGeom prst="ellipse">
            <a:avLst/>
          </a:prstGeom>
          <a:solidFill>
            <a:srgbClr val="E81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g181752bcf8e_0_0"/>
          <p:cNvSpPr/>
          <p:nvPr/>
        </p:nvSpPr>
        <p:spPr>
          <a:xfrm>
            <a:off x="6683400" y="5041988"/>
            <a:ext cx="176700" cy="176700"/>
          </a:xfrm>
          <a:prstGeom prst="ellipse">
            <a:avLst/>
          </a:prstGeom>
          <a:solidFill>
            <a:srgbClr val="E81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g181752bcf8e_0_0"/>
          <p:cNvSpPr/>
          <p:nvPr/>
        </p:nvSpPr>
        <p:spPr>
          <a:xfrm>
            <a:off x="5902313" y="4471313"/>
            <a:ext cx="176700" cy="176700"/>
          </a:xfrm>
          <a:prstGeom prst="ellipse">
            <a:avLst/>
          </a:prstGeom>
          <a:solidFill>
            <a:srgbClr val="E81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g181752bcf8e_0_0"/>
          <p:cNvSpPr/>
          <p:nvPr/>
        </p:nvSpPr>
        <p:spPr>
          <a:xfrm>
            <a:off x="6427200" y="4787288"/>
            <a:ext cx="176700" cy="176700"/>
          </a:xfrm>
          <a:prstGeom prst="ellipse">
            <a:avLst/>
          </a:prstGeom>
          <a:solidFill>
            <a:srgbClr val="E81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181752bcf8e_0_0"/>
          <p:cNvSpPr/>
          <p:nvPr/>
        </p:nvSpPr>
        <p:spPr>
          <a:xfrm>
            <a:off x="5498250" y="5160888"/>
            <a:ext cx="176700" cy="176700"/>
          </a:xfrm>
          <a:prstGeom prst="ellipse">
            <a:avLst/>
          </a:prstGeom>
          <a:solidFill>
            <a:srgbClr val="E81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g181752bcf8e_0_0"/>
          <p:cNvSpPr/>
          <p:nvPr/>
        </p:nvSpPr>
        <p:spPr>
          <a:xfrm>
            <a:off x="5902325" y="5463038"/>
            <a:ext cx="176700" cy="176700"/>
          </a:xfrm>
          <a:prstGeom prst="ellipse">
            <a:avLst/>
          </a:prstGeom>
          <a:solidFill>
            <a:srgbClr val="E81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g181752bcf8e_0_0"/>
          <p:cNvSpPr/>
          <p:nvPr/>
        </p:nvSpPr>
        <p:spPr>
          <a:xfrm>
            <a:off x="6120000" y="5322488"/>
            <a:ext cx="176700" cy="176700"/>
          </a:xfrm>
          <a:prstGeom prst="ellipse">
            <a:avLst/>
          </a:prstGeom>
          <a:solidFill>
            <a:srgbClr val="E81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g181752bcf8e_0_0"/>
          <p:cNvGrpSpPr/>
          <p:nvPr/>
        </p:nvGrpSpPr>
        <p:grpSpPr>
          <a:xfrm>
            <a:off x="4705325" y="3875850"/>
            <a:ext cx="1197000" cy="352200"/>
            <a:chOff x="4644300" y="3925700"/>
            <a:chExt cx="1197000" cy="352200"/>
          </a:xfrm>
        </p:grpSpPr>
        <p:cxnSp>
          <p:nvCxnSpPr>
            <p:cNvPr id="271" name="Google Shape;271;g181752bcf8e_0_0"/>
            <p:cNvCxnSpPr/>
            <p:nvPr/>
          </p:nvCxnSpPr>
          <p:spPr>
            <a:xfrm rot="10800000">
              <a:off x="5489100" y="3925700"/>
              <a:ext cx="352200" cy="352200"/>
            </a:xfrm>
            <a:prstGeom prst="straightConnector1">
              <a:avLst/>
            </a:prstGeom>
            <a:noFill/>
            <a:ln w="19050" cap="flat" cmpd="sng">
              <a:solidFill>
                <a:srgbClr val="E81159"/>
              </a:solidFill>
              <a:prstDash val="solid"/>
              <a:round/>
              <a:headEnd type="none" w="med" len="med"/>
              <a:tailEnd type="none" w="med" len="med"/>
            </a:ln>
          </p:spPr>
        </p:cxnSp>
        <p:cxnSp>
          <p:nvCxnSpPr>
            <p:cNvPr id="272" name="Google Shape;272;g181752bcf8e_0_0"/>
            <p:cNvCxnSpPr/>
            <p:nvPr/>
          </p:nvCxnSpPr>
          <p:spPr>
            <a:xfrm rot="10800000">
              <a:off x="4644300" y="3925700"/>
              <a:ext cx="844800" cy="0"/>
            </a:xfrm>
            <a:prstGeom prst="straightConnector1">
              <a:avLst/>
            </a:prstGeom>
            <a:noFill/>
            <a:ln w="19050" cap="flat" cmpd="sng">
              <a:solidFill>
                <a:srgbClr val="E81159"/>
              </a:solidFill>
              <a:prstDash val="solid"/>
              <a:round/>
              <a:headEnd type="none" w="med" len="med"/>
              <a:tailEnd type="none" w="med" len="med"/>
            </a:ln>
          </p:spPr>
        </p:cxnSp>
      </p:grpSp>
      <p:grpSp>
        <p:nvGrpSpPr>
          <p:cNvPr id="273" name="Google Shape;273;g181752bcf8e_0_0"/>
          <p:cNvGrpSpPr/>
          <p:nvPr/>
        </p:nvGrpSpPr>
        <p:grpSpPr>
          <a:xfrm rot="10800000" flipH="1">
            <a:off x="6320825" y="5297375"/>
            <a:ext cx="1758825" cy="533175"/>
            <a:chOff x="4644425" y="3925700"/>
            <a:chExt cx="1758825" cy="533175"/>
          </a:xfrm>
        </p:grpSpPr>
        <p:cxnSp>
          <p:nvCxnSpPr>
            <p:cNvPr id="274" name="Google Shape;274;g181752bcf8e_0_0"/>
            <p:cNvCxnSpPr/>
            <p:nvPr/>
          </p:nvCxnSpPr>
          <p:spPr>
            <a:xfrm rot="10800000">
              <a:off x="5870150" y="3925775"/>
              <a:ext cx="533100" cy="533100"/>
            </a:xfrm>
            <a:prstGeom prst="straightConnector1">
              <a:avLst/>
            </a:prstGeom>
            <a:noFill/>
            <a:ln w="19050" cap="flat" cmpd="sng">
              <a:solidFill>
                <a:srgbClr val="E81159"/>
              </a:solidFill>
              <a:prstDash val="solid"/>
              <a:round/>
              <a:headEnd type="none" w="med" len="med"/>
              <a:tailEnd type="none" w="med" len="med"/>
            </a:ln>
          </p:spPr>
        </p:cxnSp>
        <p:cxnSp>
          <p:nvCxnSpPr>
            <p:cNvPr id="275" name="Google Shape;275;g181752bcf8e_0_0"/>
            <p:cNvCxnSpPr/>
            <p:nvPr/>
          </p:nvCxnSpPr>
          <p:spPr>
            <a:xfrm rot="10800000">
              <a:off x="4644425" y="3925700"/>
              <a:ext cx="1224900" cy="0"/>
            </a:xfrm>
            <a:prstGeom prst="straightConnector1">
              <a:avLst/>
            </a:prstGeom>
            <a:noFill/>
            <a:ln w="19050" cap="flat" cmpd="sng">
              <a:solidFill>
                <a:srgbClr val="E81159"/>
              </a:solidFill>
              <a:prstDash val="solid"/>
              <a:round/>
              <a:headEnd type="none" w="med" len="med"/>
              <a:tailEnd type="none" w="med" len="med"/>
            </a:ln>
          </p:spPr>
        </p:cxnSp>
      </p:grpSp>
    </p:spTree>
    <p:extLst>
      <p:ext uri="{BB962C8B-B14F-4D97-AF65-F5344CB8AC3E}">
        <p14:creationId xmlns:p14="http://schemas.microsoft.com/office/powerpoint/2010/main" val="2890209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5" name="Google Shape;295;p7"/>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AI Use-Case Scorecard for IT Service Desk</a:t>
            </a:r>
            <a:endParaRPr dirty="0"/>
          </a:p>
        </p:txBody>
      </p:sp>
      <p:pic>
        <p:nvPicPr>
          <p:cNvPr id="9" name="Picture 8" descr="A chart with many circles and dots&#10;&#10;Description automatically generated with medium confidence">
            <a:extLst>
              <a:ext uri="{FF2B5EF4-FFF2-40B4-BE49-F238E27FC236}">
                <a16:creationId xmlns:a16="http://schemas.microsoft.com/office/drawing/2014/main" id="{11446EFF-0615-5139-3832-8902D2B8FF55}"/>
              </a:ext>
            </a:extLst>
          </p:cNvPr>
          <p:cNvPicPr>
            <a:picLocks noChangeAspect="1"/>
          </p:cNvPicPr>
          <p:nvPr/>
        </p:nvPicPr>
        <p:blipFill>
          <a:blip r:embed="rId3"/>
          <a:stretch>
            <a:fillRect/>
          </a:stretch>
        </p:blipFill>
        <p:spPr>
          <a:xfrm>
            <a:off x="4186725" y="1008521"/>
            <a:ext cx="4354847" cy="510484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8"/>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Use-Case Dimension Explanations</a:t>
            </a:r>
            <a:endParaRPr dirty="0"/>
          </a:p>
        </p:txBody>
      </p:sp>
      <p:graphicFrame>
        <p:nvGraphicFramePr>
          <p:cNvPr id="302" name="Google Shape;302;p8"/>
          <p:cNvGraphicFramePr/>
          <p:nvPr>
            <p:extLst>
              <p:ext uri="{D42A27DB-BD31-4B8C-83A1-F6EECF244321}">
                <p14:modId xmlns:p14="http://schemas.microsoft.com/office/powerpoint/2010/main" val="124094969"/>
              </p:ext>
            </p:extLst>
          </p:nvPr>
        </p:nvGraphicFramePr>
        <p:xfrm>
          <a:off x="457200" y="1527175"/>
          <a:ext cx="11144655" cy="3886822"/>
        </p:xfrm>
        <a:graphic>
          <a:graphicData uri="http://schemas.openxmlformats.org/drawingml/2006/table">
            <a:tbl>
              <a:tblPr firstRow="1" bandRow="1">
                <a:noFill/>
                <a:tableStyleId>{E107463C-99E8-4E7C-A42F-2391163D59F5}</a:tableStyleId>
              </a:tblPr>
              <a:tblGrid>
                <a:gridCol w="2143572">
                  <a:extLst>
                    <a:ext uri="{9D8B030D-6E8A-4147-A177-3AD203B41FA5}">
                      <a16:colId xmlns:a16="http://schemas.microsoft.com/office/drawing/2014/main" val="20000"/>
                    </a:ext>
                  </a:extLst>
                </a:gridCol>
                <a:gridCol w="9001083">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u="none" strike="noStrike" cap="none"/>
                        <a:t>Dimension</a:t>
                      </a:r>
                      <a:endParaRPr sz="1800"/>
                    </a:p>
                  </a:txBody>
                  <a:tcPr marL="91450" marR="91450" marT="45725" marB="45725"/>
                </a:tc>
                <a:tc>
                  <a:txBody>
                    <a:bodyPr/>
                    <a:lstStyle/>
                    <a:p>
                      <a:pPr marL="0" marR="0" lvl="0" indent="0" algn="l" rtl="0">
                        <a:spcBef>
                          <a:spcPts val="0"/>
                        </a:spcBef>
                        <a:spcAft>
                          <a:spcPts val="0"/>
                        </a:spcAft>
                        <a:buNone/>
                      </a:pPr>
                      <a:r>
                        <a:rPr lang="en-US" sz="1800" dirty="0"/>
                        <a:t>Explanation</a:t>
                      </a:r>
                      <a:endParaRPr sz="1800"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dirty="0"/>
                        <a:t>Cost Reduction</a:t>
                      </a:r>
                      <a:endParaRPr sz="1800" dirty="0"/>
                    </a:p>
                  </a:txBody>
                  <a:tcPr marL="91450" marR="91450" marT="45725" marB="45725"/>
                </a:tc>
                <a:tc>
                  <a:txBody>
                    <a:bodyPr/>
                    <a:lstStyle/>
                    <a:p>
                      <a:pPr marL="0" lvl="0" indent="0" algn="l" rtl="0">
                        <a:lnSpc>
                          <a:spcPct val="114000"/>
                        </a:lnSpc>
                        <a:spcBef>
                          <a:spcPts val="0"/>
                        </a:spcBef>
                        <a:spcAft>
                          <a:spcPts val="200"/>
                        </a:spcAft>
                        <a:buNone/>
                      </a:pPr>
                      <a:r>
                        <a:rPr lang="en-US" sz="1800" dirty="0"/>
                        <a:t>Includes process, user experience and product improvements that enable tangible reduction in costs, such as labor savings, logistical improvements, faster execution and improved accuracy.</a:t>
                      </a:r>
                      <a:br>
                        <a:rPr lang="en-US" sz="1800" dirty="0"/>
                      </a:br>
                      <a:endParaRPr sz="18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dirty="0"/>
                        <a:t>Operational Efficiency</a:t>
                      </a:r>
                      <a:endParaRPr sz="1800" dirty="0"/>
                    </a:p>
                  </a:txBody>
                  <a:tcPr marL="91450" marR="91450" marT="45725" marB="45725"/>
                </a:tc>
                <a:tc>
                  <a:txBody>
                    <a:bodyPr/>
                    <a:lstStyle/>
                    <a:p>
                      <a:pPr marL="0" marR="0" lvl="0" indent="0" algn="l" rtl="0">
                        <a:spcBef>
                          <a:spcPts val="0"/>
                        </a:spcBef>
                        <a:spcAft>
                          <a:spcPts val="0"/>
                        </a:spcAft>
                        <a:buNone/>
                      </a:pPr>
                      <a:r>
                        <a:rPr lang="en-US" sz="1800" dirty="0"/>
                        <a:t>Includes process, user experience and product improvements that enable I&amp;O teams to optimize processes through insight and automation.</a:t>
                      </a:r>
                      <a:br>
                        <a:rPr lang="en-US" sz="1800" dirty="0"/>
                      </a:br>
                      <a:endParaRPr sz="1800"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dirty="0"/>
                        <a:t>Employee Engagement</a:t>
                      </a:r>
                      <a:endParaRPr sz="1800" dirty="0"/>
                    </a:p>
                  </a:txBody>
                  <a:tcPr marL="91450" marR="91450" marT="45725" marB="45725"/>
                </a:tc>
                <a:tc>
                  <a:txBody>
                    <a:bodyPr/>
                    <a:lstStyle/>
                    <a:p>
                      <a:pPr marL="0" marR="0" lvl="0" indent="0" algn="l" rtl="0">
                        <a:spcBef>
                          <a:spcPts val="0"/>
                        </a:spcBef>
                        <a:spcAft>
                          <a:spcPts val="0"/>
                        </a:spcAft>
                        <a:buNone/>
                      </a:pPr>
                      <a:r>
                        <a:rPr lang="en-US" sz="1800" dirty="0"/>
                        <a:t>Includes employee-facing user experience and workflow improvements that enhance IT’s relationship with the business consumer.</a:t>
                      </a:r>
                      <a:br>
                        <a:rPr lang="en-US" sz="1800" dirty="0"/>
                      </a:br>
                      <a:endParaRPr sz="1800" dirty="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62520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8"/>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Use-Case Dimension Explanations</a:t>
            </a:r>
            <a:endParaRPr dirty="0"/>
          </a:p>
        </p:txBody>
      </p:sp>
      <p:graphicFrame>
        <p:nvGraphicFramePr>
          <p:cNvPr id="302" name="Google Shape;302;p8"/>
          <p:cNvGraphicFramePr/>
          <p:nvPr>
            <p:extLst>
              <p:ext uri="{D42A27DB-BD31-4B8C-83A1-F6EECF244321}">
                <p14:modId xmlns:p14="http://schemas.microsoft.com/office/powerpoint/2010/main" val="3989043867"/>
              </p:ext>
            </p:extLst>
          </p:nvPr>
        </p:nvGraphicFramePr>
        <p:xfrm>
          <a:off x="457200" y="1527175"/>
          <a:ext cx="11203021" cy="3782364"/>
        </p:xfrm>
        <a:graphic>
          <a:graphicData uri="http://schemas.openxmlformats.org/drawingml/2006/table">
            <a:tbl>
              <a:tblPr firstRow="1" bandRow="1">
                <a:noFill/>
                <a:tableStyleId>{E107463C-99E8-4E7C-A42F-2391163D59F5}</a:tableStyleId>
              </a:tblPr>
              <a:tblGrid>
                <a:gridCol w="2131276">
                  <a:extLst>
                    <a:ext uri="{9D8B030D-6E8A-4147-A177-3AD203B41FA5}">
                      <a16:colId xmlns:a16="http://schemas.microsoft.com/office/drawing/2014/main" val="20000"/>
                    </a:ext>
                  </a:extLst>
                </a:gridCol>
                <a:gridCol w="9071745">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u="none" strike="noStrike" cap="none"/>
                        <a:t>Dimension</a:t>
                      </a:r>
                      <a:endParaRPr sz="1800"/>
                    </a:p>
                  </a:txBody>
                  <a:tcPr marL="91450" marR="91450" marT="45725" marB="45725"/>
                </a:tc>
                <a:tc>
                  <a:txBody>
                    <a:bodyPr/>
                    <a:lstStyle/>
                    <a:p>
                      <a:pPr marL="0" marR="0" lvl="0" indent="0" algn="l" rtl="0">
                        <a:spcBef>
                          <a:spcPts val="0"/>
                        </a:spcBef>
                        <a:spcAft>
                          <a:spcPts val="0"/>
                        </a:spcAft>
                        <a:buNone/>
                      </a:pPr>
                      <a:r>
                        <a:rPr lang="en-US" sz="1800" dirty="0"/>
                        <a:t>Explanation</a:t>
                      </a:r>
                      <a:endParaRPr sz="1800"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dirty="0"/>
                        <a:t>Technical Feasibility</a:t>
                      </a:r>
                      <a:endParaRPr sz="1800" dirty="0"/>
                    </a:p>
                  </a:txBody>
                  <a:tcPr marL="91450" marR="91450" marT="45725" marB="45725"/>
                </a:tc>
                <a:tc>
                  <a:txBody>
                    <a:bodyPr/>
                    <a:lstStyle/>
                    <a:p>
                      <a:pPr marL="0" lvl="0" indent="0" algn="l" rtl="0">
                        <a:lnSpc>
                          <a:spcPct val="114000"/>
                        </a:lnSpc>
                        <a:spcBef>
                          <a:spcPts val="0"/>
                        </a:spcBef>
                        <a:spcAft>
                          <a:spcPts val="200"/>
                        </a:spcAft>
                        <a:buNone/>
                      </a:pPr>
                      <a:r>
                        <a:rPr lang="en-US" sz="1800" dirty="0"/>
                        <a:t>Includes whether necessary underlying technologies are mature enough to be successfully deployed.</a:t>
                      </a:r>
                      <a:br>
                        <a:rPr lang="en-US" sz="1800" dirty="0"/>
                      </a:br>
                      <a:endParaRPr sz="18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Product Availability</a:t>
                      </a:r>
                    </a:p>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r>
                        <a:rPr lang="en-US" sz="1800" dirty="0"/>
                        <a:t>Includes whether necessary underlying technologies are available </a:t>
                      </a:r>
                      <a:r>
                        <a:rPr lang="en-US" sz="1800"/>
                        <a:t>and in </a:t>
                      </a:r>
                      <a:r>
                        <a:rPr lang="en-US" sz="1800" dirty="0"/>
                        <a:t>the market.</a:t>
                      </a:r>
                      <a:endParaRPr sz="1800" i="1" dirty="0">
                        <a:solidFill>
                          <a:schemeClr val="bg1">
                            <a:lumMod val="50000"/>
                          </a:schemeClr>
                        </a:solidFill>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dirty="0"/>
                        <a:t>Organizational Readiness </a:t>
                      </a:r>
                      <a:endParaRPr sz="18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t>Includes the ability of the organization to make the necessary policy, procedural and change management activities to adopt the solution.</a:t>
                      </a:r>
                    </a:p>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dirty="0"/>
                        <a:t>Ongoing Overhead</a:t>
                      </a:r>
                      <a:endParaRPr sz="1800" dirty="0"/>
                    </a:p>
                  </a:txBody>
                  <a:tcPr marL="91450" marR="91450" marT="45725" marB="45725"/>
                </a:tc>
                <a:tc>
                  <a:txBody>
                    <a:bodyPr/>
                    <a:lstStyle/>
                    <a:p>
                      <a:pPr marL="0" marR="0" lvl="0" indent="0" algn="l" rtl="0">
                        <a:spcBef>
                          <a:spcPts val="0"/>
                        </a:spcBef>
                        <a:spcAft>
                          <a:spcPts val="0"/>
                        </a:spcAft>
                        <a:buNone/>
                      </a:pPr>
                      <a:r>
                        <a:rPr lang="en-US" sz="1800" dirty="0"/>
                        <a:t>Includes the effort and finance costs on the organization to continue to use and maintain the solution after implementation. </a:t>
                      </a:r>
                      <a:br>
                        <a:rPr lang="en-US" sz="1800" dirty="0"/>
                      </a:br>
                      <a:endParaRPr sz="1400" b="0" i="1" u="none" strike="noStrike" cap="none" dirty="0">
                        <a:solidFill>
                          <a:schemeClr val="bg1">
                            <a:lumMod val="50000"/>
                          </a:schemeClr>
                        </a:solidFill>
                        <a:latin typeface="Arial"/>
                        <a:cs typeface="Arial"/>
                        <a:sym typeface="Arial"/>
                      </a:endParaRPr>
                    </a:p>
                  </a:txBody>
                  <a:tcPr marL="91450" marR="91450" marT="45725" marB="457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26830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Use-Case Pipeline</a:t>
            </a:r>
            <a:endParaRPr dirty="0"/>
          </a:p>
        </p:txBody>
      </p:sp>
      <p:sp>
        <p:nvSpPr>
          <p:cNvPr id="281" name="Google Shape;281;p5"/>
          <p:cNvSpPr txBox="1">
            <a:spLocks noGrp="1"/>
          </p:cNvSpPr>
          <p:nvPr>
            <p:ph type="body" idx="1"/>
          </p:nvPr>
        </p:nvSpPr>
        <p:spPr>
          <a:xfrm>
            <a:off x="457200" y="1346200"/>
            <a:ext cx="11274600" cy="464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100"/>
              <a:buNone/>
            </a:pPr>
            <a:r>
              <a:rPr lang="en-US" sz="2000" dirty="0"/>
              <a:t>The pipeline shows how these 16 use cases are distributed across three stages of application of AI in ITSM (see </a:t>
            </a:r>
            <a:r>
              <a:rPr lang="en-US" sz="2000" dirty="0">
                <a:hlinkClick r:id="rId3"/>
              </a:rPr>
              <a:t>Leverage 4 Domains of AITSM to Evolve ITSM Tools and Practices</a:t>
            </a:r>
            <a:r>
              <a:rPr lang="en-US" sz="2000" dirty="0"/>
              <a:t>). It allows prioritization, as you can easily see which use cases have a chance of improving context, advice and action, which are described as:</a:t>
            </a:r>
          </a:p>
          <a:p>
            <a:pPr marL="0" lvl="0" indent="0" algn="l" rtl="0">
              <a:lnSpc>
                <a:spcPct val="100000"/>
              </a:lnSpc>
              <a:spcBef>
                <a:spcPts val="0"/>
              </a:spcBef>
              <a:spcAft>
                <a:spcPts val="0"/>
              </a:spcAft>
              <a:buClr>
                <a:schemeClr val="dk1"/>
              </a:buClr>
              <a:buSzPts val="1100"/>
              <a:buNone/>
            </a:pPr>
            <a:endParaRPr lang="en-US" sz="2000" dirty="0"/>
          </a:p>
          <a:p>
            <a:pPr marL="342900">
              <a:lnSpc>
                <a:spcPct val="100000"/>
              </a:lnSpc>
              <a:spcBef>
                <a:spcPts val="0"/>
              </a:spcBef>
              <a:buSzPts val="1100"/>
            </a:pPr>
            <a:r>
              <a:rPr lang="en-US" sz="2000" dirty="0"/>
              <a:t>Context: This refers to structured and unstructured data that can help both humans and “robots” better understand a situation and make informed decisions on how to respond.</a:t>
            </a:r>
          </a:p>
          <a:p>
            <a:pPr marL="342900">
              <a:lnSpc>
                <a:spcPct val="100000"/>
              </a:lnSpc>
              <a:spcBef>
                <a:spcPts val="0"/>
              </a:spcBef>
              <a:buSzPts val="1100"/>
            </a:pPr>
            <a:r>
              <a:rPr lang="en-US" sz="2000" dirty="0"/>
              <a:t>Advice: This includes analysis of the context and further information to provide recommendations that speed up the response of the human operating the process.</a:t>
            </a:r>
          </a:p>
          <a:p>
            <a:pPr marL="342900">
              <a:lnSpc>
                <a:spcPct val="100000"/>
              </a:lnSpc>
              <a:spcBef>
                <a:spcPts val="0"/>
              </a:spcBef>
              <a:buSzPts val="1100"/>
            </a:pPr>
            <a:r>
              <a:rPr lang="en-US" sz="2000" dirty="0"/>
              <a:t>Action: This domain refers to automation of part of the ITSM process in the ITSM platform or virtual support agent. Generative AI use cases will typically include this domain.</a:t>
            </a:r>
          </a:p>
          <a:p>
            <a:pPr marL="0" lvl="0" indent="0" algn="l" rtl="0">
              <a:lnSpc>
                <a:spcPct val="100000"/>
              </a:lnSpc>
              <a:spcBef>
                <a:spcPts val="0"/>
              </a:spcBef>
              <a:spcAft>
                <a:spcPts val="0"/>
              </a:spcAft>
              <a:buClr>
                <a:schemeClr val="dk1"/>
              </a:buClr>
              <a:buSzPts val="1100"/>
              <a:buNone/>
            </a:pPr>
            <a:br>
              <a:rPr lang="en-US" sz="2000" dirty="0"/>
            </a:br>
            <a:br>
              <a:rPr lang="en-US" sz="2000" dirty="0"/>
            </a:b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6"/>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AI Use-Case Pipeline for IT Service Desk</a:t>
            </a:r>
            <a:endParaRPr dirty="0"/>
          </a:p>
        </p:txBody>
      </p:sp>
      <p:pic>
        <p:nvPicPr>
          <p:cNvPr id="5" name="Picture 4" descr="A screen shot of a computer&#10;&#10;Description automatically generated">
            <a:extLst>
              <a:ext uri="{FF2B5EF4-FFF2-40B4-BE49-F238E27FC236}">
                <a16:creationId xmlns:a16="http://schemas.microsoft.com/office/drawing/2014/main" id="{9BAC0FC5-D5BF-D2AB-B35F-4BE985642B89}"/>
              </a:ext>
            </a:extLst>
          </p:cNvPr>
          <p:cNvPicPr>
            <a:picLocks noChangeAspect="1"/>
          </p:cNvPicPr>
          <p:nvPr/>
        </p:nvPicPr>
        <p:blipFill>
          <a:blip r:embed="rId3"/>
          <a:stretch>
            <a:fillRect/>
          </a:stretch>
        </p:blipFill>
        <p:spPr>
          <a:xfrm>
            <a:off x="4021622" y="1008521"/>
            <a:ext cx="4730003" cy="5045336"/>
          </a:xfrm>
          <a:prstGeom prst="rect">
            <a:avLst/>
          </a:prstGeom>
        </p:spPr>
      </p:pic>
    </p:spTree>
  </p:cSld>
  <p:clrMapOvr>
    <a:masterClrMapping/>
  </p:clrMapOvr>
</p:sld>
</file>

<file path=ppt/theme/theme1.xml><?xml version="1.0" encoding="utf-8"?>
<a:theme xmlns:a="http://schemas.openxmlformats.org/drawingml/2006/main" name="Blue bk accent color options">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u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126093</TotalTime>
  <Words>720</Words>
  <Application>Microsoft Office PowerPoint</Application>
  <PresentationFormat>Widescreen</PresentationFormat>
  <Paragraphs>48</Paragraphs>
  <Slides>10</Slides>
  <Notes>10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10</vt:i4>
      </vt:variant>
    </vt:vector>
  </HeadingPairs>
  <TitlesOfParts>
    <vt:vector size="15" baseType="lpstr">
      <vt:lpstr>Arial</vt:lpstr>
      <vt:lpstr>Arial Black</vt:lpstr>
      <vt:lpstr>Blue bk accent color options</vt:lpstr>
      <vt:lpstr>White bkgrnd master</vt:lpstr>
      <vt:lpstr>Blue bkgrnd master</vt:lpstr>
      <vt:lpstr>Use-Case Prism: AI for IT Service Desk</vt:lpstr>
      <vt:lpstr>Overview</vt:lpstr>
      <vt:lpstr>AI Use-Case Prism for IT Service Desk</vt:lpstr>
      <vt:lpstr>How to Use</vt:lpstr>
      <vt:lpstr>AI Use-Case Scorecard for IT Service Desk</vt:lpstr>
      <vt:lpstr>Use-Case Dimension Explanations</vt:lpstr>
      <vt:lpstr>Use-Case Dimension Explanations</vt:lpstr>
      <vt:lpstr>Use-Case Pipeline</vt:lpstr>
      <vt:lpstr>AI Use-Case Pipeline for IT Service Desk</vt:lpstr>
      <vt:lpstr>About This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Use-Case Prism: [Tech] for [Domain/Industry]</dc:title>
  <dc:creator>Redfearn-Murray,Chris</dc:creator>
  <cp:lastModifiedBy>Gloria Mellinger</cp:lastModifiedBy>
  <cp:revision>60</cp:revision>
  <cp:lastPrinted>2023-09-14T10:32:19Z</cp:lastPrinted>
  <dcterms:created xsi:type="dcterms:W3CDTF">2022-05-25T11:51:14Z</dcterms:created>
  <dcterms:modified xsi:type="dcterms:W3CDTF">2023-10-06T10:46:32Z</dcterms:modified>
</cp:coreProperties>
</file>