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51" r:id="rId1"/>
    <p:sldMasterId id="2147483869" r:id="rId2"/>
    <p:sldMasterId id="2147483886" r:id="rId3"/>
    <p:sldMasterId id="2147483913" r:id="rId4"/>
  </p:sldMasterIdLst>
  <p:notesMasterIdLst>
    <p:notesMasterId r:id="rId36"/>
  </p:notesMasterIdLst>
  <p:handoutMasterIdLst>
    <p:handoutMasterId r:id="rId37"/>
  </p:handoutMasterIdLst>
  <p:sldIdLst>
    <p:sldId id="1008" r:id="rId5"/>
    <p:sldId id="257" r:id="rId6"/>
    <p:sldId id="1009" r:id="rId7"/>
    <p:sldId id="259" r:id="rId8"/>
    <p:sldId id="260" r:id="rId9"/>
    <p:sldId id="261" r:id="rId10"/>
    <p:sldId id="262" r:id="rId11"/>
    <p:sldId id="1010" r:id="rId12"/>
    <p:sldId id="264" r:id="rId13"/>
    <p:sldId id="265" r:id="rId14"/>
    <p:sldId id="266" r:id="rId15"/>
    <p:sldId id="267" r:id="rId16"/>
    <p:sldId id="268" r:id="rId17"/>
    <p:sldId id="269" r:id="rId18"/>
    <p:sldId id="270" r:id="rId19"/>
    <p:sldId id="271" r:id="rId20"/>
    <p:sldId id="1011" r:id="rId21"/>
    <p:sldId id="273" r:id="rId22"/>
    <p:sldId id="1012" r:id="rId23"/>
    <p:sldId id="1013" r:id="rId24"/>
    <p:sldId id="1014" r:id="rId25"/>
    <p:sldId id="1015" r:id="rId26"/>
    <p:sldId id="1016" r:id="rId27"/>
    <p:sldId id="279" r:id="rId28"/>
    <p:sldId id="1017" r:id="rId29"/>
    <p:sldId id="1018" r:id="rId30"/>
    <p:sldId id="282" r:id="rId31"/>
    <p:sldId id="283" r:id="rId32"/>
    <p:sldId id="1019" r:id="rId33"/>
    <p:sldId id="285" r:id="rId34"/>
    <p:sldId id="28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893" autoAdjust="0"/>
  </p:normalViewPr>
  <p:slideViewPr>
    <p:cSldViewPr snapToGrid="0">
      <p:cViewPr varScale="1">
        <p:scale>
          <a:sx n="40" d="100"/>
          <a:sy n="40" d="100"/>
        </p:scale>
        <p:origin x="858" y="4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1848"/>
    </p:cViewPr>
  </p:sorterViewPr>
  <p:notesViewPr>
    <p:cSldViewPr snapToGrid="0">
      <p:cViewPr>
        <p:scale>
          <a:sx n="75" d="100"/>
          <a:sy n="75" d="100"/>
        </p:scale>
        <p:origin x="1992" y="-35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173668972104487"/>
          <c:y val="0"/>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rgbClr val="000000"/>
              </a:solidFill>
              <a:latin typeface="+mn-lt"/>
              <a:ea typeface="+mn-ea"/>
              <a:cs typeface="+mn-cs"/>
            </a:defRPr>
          </a:pPr>
          <a:endParaRPr lang="en-US"/>
        </a:p>
      </c:txPr>
    </c:title>
    <c:autoTitleDeleted val="0"/>
    <c:plotArea>
      <c:layout/>
      <c:doughnutChart>
        <c:varyColors val="1"/>
        <c:ser>
          <c:idx val="0"/>
          <c:order val="0"/>
          <c:tx>
            <c:strRef>
              <c:f>Sheet1!$B$1</c:f>
              <c:strCache>
                <c:ptCount val="1"/>
                <c:pt idx="0">
                  <c:v>2021 CIO Survey</c:v>
                </c:pt>
              </c:strCache>
            </c:strRef>
          </c:tx>
          <c:dPt>
            <c:idx val="0"/>
            <c:bubble3D val="0"/>
            <c:spPr>
              <a:solidFill>
                <a:srgbClr val="FF0000"/>
              </a:solidFill>
              <a:ln w="19050">
                <a:solidFill>
                  <a:schemeClr val="lt1"/>
                </a:solidFill>
              </a:ln>
              <a:effectLst/>
            </c:spPr>
            <c:extLst xmlns:c16r2="http://schemas.microsoft.com/office/drawing/2015/06/chart">
              <c:ext xmlns:c16="http://schemas.microsoft.com/office/drawing/2014/chart" uri="{C3380CC4-5D6E-409C-BE32-E72D297353CC}">
                <c16:uniqueId val="{00000001-A02C-4931-BFAC-62652076911C}"/>
              </c:ext>
            </c:extLst>
          </c:dPt>
          <c:dPt>
            <c:idx val="1"/>
            <c:bubble3D val="0"/>
            <c:spPr>
              <a:solidFill>
                <a:schemeClr val="accent5">
                  <a:lumMod val="60000"/>
                  <a:lumOff val="4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3-A02C-4931-BFAC-62652076911C}"/>
              </c:ext>
            </c:extLst>
          </c:dPt>
          <c:dPt>
            <c:idx val="2"/>
            <c:bubble3D val="0"/>
            <c:spPr>
              <a:solidFill>
                <a:schemeClr val="accent6">
                  <a:lumMod val="60000"/>
                  <a:lumOff val="4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5-A02C-4931-BFAC-62652076911C}"/>
              </c:ext>
            </c:extLst>
          </c:dPt>
          <c:dPt>
            <c:idx val="3"/>
            <c:bubble3D val="0"/>
            <c:spPr>
              <a:solidFill>
                <a:srgbClr val="92D050"/>
              </a:solidFill>
              <a:ln w="19050">
                <a:solidFill>
                  <a:schemeClr val="lt1"/>
                </a:solidFill>
              </a:ln>
              <a:effectLst/>
            </c:spPr>
            <c:extLst xmlns:c16r2="http://schemas.microsoft.com/office/drawing/2015/06/chart">
              <c:ext xmlns:c16="http://schemas.microsoft.com/office/drawing/2014/chart" uri="{C3380CC4-5D6E-409C-BE32-E72D297353CC}">
                <c16:uniqueId val="{00000007-A02C-4931-BFAC-62652076911C}"/>
              </c:ext>
            </c:extLst>
          </c:dPt>
          <c:dPt>
            <c:idx val="4"/>
            <c:bubble3D val="0"/>
            <c:spPr>
              <a:solidFill>
                <a:srgbClr val="00B050"/>
              </a:solidFill>
              <a:ln w="19050">
                <a:solidFill>
                  <a:schemeClr val="lt1"/>
                </a:solidFill>
              </a:ln>
              <a:effectLst/>
            </c:spPr>
            <c:extLst xmlns:c16r2="http://schemas.microsoft.com/office/drawing/2015/06/chart">
              <c:ext xmlns:c16="http://schemas.microsoft.com/office/drawing/2014/chart" uri="{C3380CC4-5D6E-409C-BE32-E72D297353CC}">
                <c16:uniqueId val="{00000009-A02C-4931-BFAC-62652076911C}"/>
              </c:ext>
            </c:extLst>
          </c:dPt>
          <c:dLbls>
            <c:dLbl>
              <c:idx val="0"/>
              <c:layout>
                <c:manualLayout>
                  <c:x val="1.6156250942770085E-2"/>
                  <c:y val="-9.7612920933902864E-2"/>
                </c:manualLayout>
              </c:layout>
              <c:tx>
                <c:rich>
                  <a:bodyPr/>
                  <a:lstStyle/>
                  <a:p>
                    <a:fld id="{2E7FBBA7-A5C3-4081-A246-940470F42B35}" type="CATEGORYNAME">
                      <a:rPr lang="en-US">
                        <a:solidFill>
                          <a:schemeClr val="tx1"/>
                        </a:solidFill>
                      </a:rPr>
                      <a:pPr/>
                      <a:t>[CATEGORY NAME]</a:t>
                    </a:fld>
                    <a:r>
                      <a:rPr lang="en-US" baseline="0" dirty="0">
                        <a:solidFill>
                          <a:schemeClr val="tx1"/>
                        </a:solidFill>
                      </a:rPr>
                      <a:t>
</a:t>
                    </a:r>
                    <a:fld id="{81B30F2E-8490-43A7-A380-844621188B79}" type="PERCENTAGE">
                      <a:rPr lang="en-US" baseline="0">
                        <a:solidFill>
                          <a:schemeClr val="tx1"/>
                        </a:solidFill>
                      </a:rPr>
                      <a:pPr/>
                      <a:t>[PERCENTAGE]</a:t>
                    </a:fld>
                    <a:endParaRPr lang="en-US" baseline="0" dirty="0">
                      <a:solidFill>
                        <a:schemeClr val="tx1"/>
                      </a:solidFill>
                    </a:endParaRPr>
                  </a:p>
                </c:rich>
              </c:tx>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1-A02C-4931-BFAC-62652076911C}"/>
                </c:ext>
                <c:ext xmlns:c15="http://schemas.microsoft.com/office/drawing/2012/chart" uri="{CE6537A1-D6FC-4f65-9D91-7224C49458BB}">
                  <c15:dlblFieldTable/>
                  <c15:showDataLabelsRange val="0"/>
                </c:ext>
              </c:extLst>
            </c:dLbl>
            <c:dLbl>
              <c:idx val="1"/>
              <c:layout>
                <c:manualLayout>
                  <c:x val="0.13156827918061967"/>
                  <c:y val="-6.9334439812670526E-2"/>
                </c:manualLayout>
              </c:layout>
              <c:tx>
                <c:rich>
                  <a:bodyPr/>
                  <a:lstStyle/>
                  <a:p>
                    <a:fld id="{8020EF94-F56E-4EA7-A81B-7281C1D87631}" type="CATEGORYNAME">
                      <a:rPr lang="en-US">
                        <a:solidFill>
                          <a:schemeClr val="tx1"/>
                        </a:solidFill>
                      </a:rPr>
                      <a:pPr/>
                      <a:t>[CATEGORY NAME]</a:t>
                    </a:fld>
                    <a:r>
                      <a:rPr lang="en-US" baseline="0" dirty="0">
                        <a:solidFill>
                          <a:schemeClr val="tx1"/>
                        </a:solidFill>
                      </a:rPr>
                      <a:t>
</a:t>
                    </a:r>
                    <a:fld id="{5CE16E1B-34F2-48AC-A5C2-A806E5232642}" type="PERCENTAGE">
                      <a:rPr lang="en-US" baseline="0">
                        <a:solidFill>
                          <a:schemeClr val="tx1"/>
                        </a:solidFill>
                      </a:rPr>
                      <a:pPr/>
                      <a:t>[PERCENTAGE]</a:t>
                    </a:fld>
                    <a:endParaRPr lang="en-US" baseline="0" dirty="0">
                      <a:solidFill>
                        <a:schemeClr val="tx1"/>
                      </a:solidFill>
                    </a:endParaRPr>
                  </a:p>
                </c:rich>
              </c:tx>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3-A02C-4931-BFAC-62652076911C}"/>
                </c:ext>
                <c:ext xmlns:c15="http://schemas.microsoft.com/office/drawing/2012/chart" uri="{CE6537A1-D6FC-4f65-9D91-7224C49458BB}">
                  <c15:dlblFieldTable/>
                  <c15:showDataLabelsRange val="0"/>
                </c:ext>
              </c:extLst>
            </c:dLbl>
            <c:dLbl>
              <c:idx val="2"/>
              <c:layout>
                <c:manualLayout>
                  <c:x val="0.14629604489094036"/>
                  <c:y val="0.10054251796956742"/>
                </c:manualLayout>
              </c:layout>
              <c:tx>
                <c:rich>
                  <a:bodyPr/>
                  <a:lstStyle/>
                  <a:p>
                    <a:fld id="{6CC91AC2-60C6-4650-A76E-7C22EA98A87E}" type="CATEGORYNAME">
                      <a:rPr lang="en-US">
                        <a:solidFill>
                          <a:schemeClr val="tx1"/>
                        </a:solidFill>
                      </a:rPr>
                      <a:pPr/>
                      <a:t>[CATEGORY NAME]</a:t>
                    </a:fld>
                    <a:r>
                      <a:rPr lang="en-US" baseline="0" dirty="0">
                        <a:solidFill>
                          <a:schemeClr val="tx1"/>
                        </a:solidFill>
                      </a:rPr>
                      <a:t>
</a:t>
                    </a:r>
                    <a:fld id="{ABC5E80F-35C7-42A4-8278-25124875069F}" type="PERCENTAGE">
                      <a:rPr lang="en-US" baseline="0">
                        <a:solidFill>
                          <a:schemeClr val="tx1"/>
                        </a:solidFill>
                      </a:rPr>
                      <a:pPr/>
                      <a:t>[PERCENTAGE]</a:t>
                    </a:fld>
                    <a:endParaRPr lang="en-US" baseline="0" dirty="0">
                      <a:solidFill>
                        <a:schemeClr val="tx1"/>
                      </a:solidFill>
                    </a:endParaRPr>
                  </a:p>
                </c:rich>
              </c:tx>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5-A02C-4931-BFAC-62652076911C}"/>
                </c:ext>
                <c:ext xmlns:c15="http://schemas.microsoft.com/office/drawing/2012/chart" uri="{CE6537A1-D6FC-4f65-9D91-7224C49458BB}">
                  <c15:dlblFieldTable/>
                  <c15:showDataLabelsRange val="0"/>
                </c:ext>
              </c:extLst>
            </c:dLbl>
            <c:dLbl>
              <c:idx val="3"/>
              <c:layout>
                <c:manualLayout>
                  <c:x val="-0.14625135758892208"/>
                  <c:y val="8.6925960235362643E-2"/>
                </c:manualLayout>
              </c:layout>
              <c:tx>
                <c:rich>
                  <a:bodyPr/>
                  <a:lstStyle/>
                  <a:p>
                    <a:fld id="{069CB2AB-65B4-4ADD-8348-269414B19A78}" type="CATEGORYNAME">
                      <a:rPr lang="en-US">
                        <a:solidFill>
                          <a:schemeClr val="tx1"/>
                        </a:solidFill>
                      </a:rPr>
                      <a:pPr/>
                      <a:t>[CATEGORY NAME]</a:t>
                    </a:fld>
                    <a:r>
                      <a:rPr lang="en-US" baseline="0" dirty="0">
                        <a:solidFill>
                          <a:schemeClr val="tx1"/>
                        </a:solidFill>
                      </a:rPr>
                      <a:t>
</a:t>
                    </a:r>
                    <a:fld id="{165C8C8B-4829-430C-9E1F-6587F782199C}" type="PERCENTAGE">
                      <a:rPr lang="en-US" baseline="0">
                        <a:solidFill>
                          <a:schemeClr val="tx1"/>
                        </a:solidFill>
                      </a:rPr>
                      <a:pPr/>
                      <a:t>[PERCENTAGE]</a:t>
                    </a:fld>
                    <a:endParaRPr lang="en-US" baseline="0" dirty="0">
                      <a:solidFill>
                        <a:schemeClr val="tx1"/>
                      </a:solidFill>
                    </a:endParaRPr>
                  </a:p>
                </c:rich>
              </c:tx>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7-A02C-4931-BFAC-62652076911C}"/>
                </c:ext>
                <c:ext xmlns:c15="http://schemas.microsoft.com/office/drawing/2012/chart" uri="{CE6537A1-D6FC-4f65-9D91-7224C49458BB}">
                  <c15:dlblFieldTable/>
                  <c15:showDataLabelsRange val="0"/>
                </c:ext>
              </c:extLst>
            </c:dLbl>
            <c:dLbl>
              <c:idx val="4"/>
              <c:layout>
                <c:manualLayout>
                  <c:x val="-9.7528999607807643E-2"/>
                  <c:y val="-7.4780955689362355E-2"/>
                </c:manualLayout>
              </c:layout>
              <c:tx>
                <c:rich>
                  <a:bodyPr rot="0" spcFirstLastPara="1" vertOverflow="ellipsis" vert="horz" wrap="none" lIns="38100" tIns="19050" rIns="38100" bIns="19050" anchor="ctr" anchorCtr="1">
                    <a:spAutoFit/>
                  </a:bodyPr>
                  <a:lstStyle/>
                  <a:p>
                    <a:pPr>
                      <a:defRPr sz="1400" b="1" i="0" u="none" strike="noStrike" kern="1200" baseline="0">
                        <a:solidFill>
                          <a:schemeClr val="bg1"/>
                        </a:solidFill>
                        <a:latin typeface="+mn-lt"/>
                        <a:ea typeface="+mn-ea"/>
                        <a:cs typeface="+mn-cs"/>
                      </a:defRPr>
                    </a:pPr>
                    <a:fld id="{10B88B20-4B09-4CAA-B2FF-A8D5B939ECE3}" type="CATEGORYNAME">
                      <a:rPr lang="en-US" sz="1400">
                        <a:solidFill>
                          <a:schemeClr val="tx1"/>
                        </a:solidFill>
                      </a:rPr>
                      <a:pPr>
                        <a:defRPr sz="1400" b="1" i="0" u="none" strike="noStrike" kern="1200" baseline="0">
                          <a:solidFill>
                            <a:schemeClr val="bg1"/>
                          </a:solidFill>
                          <a:latin typeface="+mn-lt"/>
                          <a:ea typeface="+mn-ea"/>
                          <a:cs typeface="+mn-cs"/>
                        </a:defRPr>
                      </a:pPr>
                      <a:t>[CATEGORY NAME]</a:t>
                    </a:fld>
                    <a:r>
                      <a:rPr lang="en-US" sz="1400" baseline="0" dirty="0">
                        <a:solidFill>
                          <a:schemeClr val="tx1"/>
                        </a:solidFill>
                      </a:rPr>
                      <a:t>
</a:t>
                    </a:r>
                    <a:fld id="{0BDB1E65-7978-4A00-B690-2D5F1CA176C0}" type="PERCENTAGE">
                      <a:rPr lang="en-US" sz="1400" baseline="0">
                        <a:solidFill>
                          <a:schemeClr val="tx1"/>
                        </a:solidFill>
                      </a:rPr>
                      <a:pPr>
                        <a:defRPr sz="1400" b="1" i="0" u="none" strike="noStrike" kern="1200" baseline="0">
                          <a:solidFill>
                            <a:schemeClr val="bg1"/>
                          </a:solidFill>
                          <a:latin typeface="+mn-lt"/>
                          <a:ea typeface="+mn-ea"/>
                          <a:cs typeface="+mn-cs"/>
                        </a:defRPr>
                      </a:pPr>
                      <a:t>[PERCENTAGE]</a:t>
                    </a:fld>
                    <a:endParaRPr lang="en-US" sz="1400" baseline="0" dirty="0">
                      <a:solidFill>
                        <a:schemeClr val="tx1"/>
                      </a:solidFill>
                    </a:endParaRPr>
                  </a:p>
                </c:rich>
              </c:tx>
              <c:spPr>
                <a:noFill/>
                <a:ln>
                  <a:noFill/>
                </a:ln>
                <a:effectLst/>
              </c:spPr>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9-A02C-4931-BFAC-62652076911C}"/>
                </c:ext>
                <c:ext xmlns:c15="http://schemas.microsoft.com/office/drawing/2012/chart" uri="{CE6537A1-D6FC-4f65-9D91-7224C49458BB}">
                  <c15:layout>
                    <c:manualLayout>
                      <c:w val="0.20460958005249344"/>
                      <c:h val="0.18355119825708058"/>
                    </c:manualLayout>
                  </c15:layout>
                  <c15:dlblFieldTable/>
                  <c15:showDataLabelsRange val="0"/>
                </c:ext>
              </c:extLst>
            </c:dLbl>
            <c:spPr>
              <a:noFill/>
              <a:ln>
                <a:noFill/>
              </a:ln>
              <a:effectLst/>
            </c:spPr>
            <c:txPr>
              <a:bodyPr rot="0" spcFirstLastPara="1" vertOverflow="ellipsis" vert="horz" wrap="non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spPr xmlns:c15="http://schemas.microsoft.com/office/drawing/2012/chart">
                  <a:prstGeom prst="rect">
                    <a:avLst/>
                  </a:prstGeom>
                </c15:spPr>
              </c:ext>
            </c:extLst>
          </c:dLbls>
          <c:cat>
            <c:strRef>
              <c:f>Sheet1!$A$2:$A$6</c:f>
              <c:strCache>
                <c:ptCount val="5"/>
                <c:pt idx="0">
                  <c:v>No Interest</c:v>
                </c:pt>
                <c:pt idx="1">
                  <c:v>Will deploy
in 2-3 years</c:v>
                </c:pt>
                <c:pt idx="2">
                  <c:v>Will deploy in
12-24 months</c:v>
                </c:pt>
                <c:pt idx="3">
                  <c:v>Will deploy
within next
12 months</c:v>
                </c:pt>
                <c:pt idx="4">
                  <c:v>Have already
deployed</c:v>
                </c:pt>
              </c:strCache>
            </c:strRef>
          </c:cat>
          <c:val>
            <c:numRef>
              <c:f>Sheet1!$B$2:$B$6</c:f>
              <c:numCache>
                <c:formatCode>0%</c:formatCode>
                <c:ptCount val="5"/>
                <c:pt idx="0">
                  <c:v>0.06</c:v>
                </c:pt>
                <c:pt idx="1">
                  <c:v>0.25</c:v>
                </c:pt>
                <c:pt idx="2">
                  <c:v>0.22</c:v>
                </c:pt>
                <c:pt idx="3">
                  <c:v>0.23</c:v>
                </c:pt>
                <c:pt idx="4">
                  <c:v>0.24</c:v>
                </c:pt>
              </c:numCache>
            </c:numRef>
          </c:val>
          <c:extLst xmlns:c16r2="http://schemas.microsoft.com/office/drawing/2015/06/chart">
            <c:ext xmlns:c16="http://schemas.microsoft.com/office/drawing/2014/chart" uri="{C3380CC4-5D6E-409C-BE32-E72D297353CC}">
              <c16:uniqueId val="{0000000A-A02C-4931-BFAC-62652076911C}"/>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1059769399363807"/>
          <c:y val="0"/>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rgbClr val="000000"/>
              </a:solidFill>
              <a:latin typeface="+mn-lt"/>
              <a:ea typeface="+mn-ea"/>
              <a:cs typeface="+mn-cs"/>
            </a:defRPr>
          </a:pPr>
          <a:endParaRPr lang="en-US"/>
        </a:p>
      </c:txPr>
    </c:title>
    <c:autoTitleDeleted val="0"/>
    <c:plotArea>
      <c:layout/>
      <c:doughnutChart>
        <c:varyColors val="1"/>
        <c:ser>
          <c:idx val="0"/>
          <c:order val="0"/>
          <c:tx>
            <c:strRef>
              <c:f>Sheet1!$B$1</c:f>
              <c:strCache>
                <c:ptCount val="1"/>
                <c:pt idx="0">
                  <c:v>2022 CIO Survey</c:v>
                </c:pt>
              </c:strCache>
            </c:strRef>
          </c:tx>
          <c:dPt>
            <c:idx val="0"/>
            <c:bubble3D val="0"/>
            <c:spPr>
              <a:solidFill>
                <a:srgbClr val="FF0000"/>
              </a:solidFill>
              <a:ln w="19050">
                <a:solidFill>
                  <a:schemeClr val="lt1"/>
                </a:solidFill>
              </a:ln>
              <a:effectLst/>
            </c:spPr>
            <c:extLst xmlns:c16r2="http://schemas.microsoft.com/office/drawing/2015/06/chart">
              <c:ext xmlns:c16="http://schemas.microsoft.com/office/drawing/2014/chart" uri="{C3380CC4-5D6E-409C-BE32-E72D297353CC}">
                <c16:uniqueId val="{00000001-FF2B-4F79-A794-1CC40CEC7D8B}"/>
              </c:ext>
            </c:extLst>
          </c:dPt>
          <c:dPt>
            <c:idx val="1"/>
            <c:bubble3D val="0"/>
            <c:spPr>
              <a:solidFill>
                <a:schemeClr val="accent5">
                  <a:lumMod val="60000"/>
                  <a:lumOff val="4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3-FF2B-4F79-A794-1CC40CEC7D8B}"/>
              </c:ext>
            </c:extLst>
          </c:dPt>
          <c:dPt>
            <c:idx val="2"/>
            <c:bubble3D val="0"/>
            <c:spPr>
              <a:solidFill>
                <a:schemeClr val="accent6">
                  <a:lumMod val="60000"/>
                  <a:lumOff val="4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5-FF2B-4F79-A794-1CC40CEC7D8B}"/>
              </c:ext>
            </c:extLst>
          </c:dPt>
          <c:dPt>
            <c:idx val="3"/>
            <c:bubble3D val="0"/>
            <c:spPr>
              <a:solidFill>
                <a:srgbClr val="92D050"/>
              </a:solidFill>
              <a:ln w="19050">
                <a:solidFill>
                  <a:schemeClr val="lt1"/>
                </a:solidFill>
              </a:ln>
              <a:effectLst/>
            </c:spPr>
            <c:extLst xmlns:c16r2="http://schemas.microsoft.com/office/drawing/2015/06/chart">
              <c:ext xmlns:c16="http://schemas.microsoft.com/office/drawing/2014/chart" uri="{C3380CC4-5D6E-409C-BE32-E72D297353CC}">
                <c16:uniqueId val="{00000007-FF2B-4F79-A794-1CC40CEC7D8B}"/>
              </c:ext>
            </c:extLst>
          </c:dPt>
          <c:dPt>
            <c:idx val="4"/>
            <c:bubble3D val="0"/>
            <c:spPr>
              <a:solidFill>
                <a:srgbClr val="00B050"/>
              </a:solidFill>
              <a:ln w="19050">
                <a:solidFill>
                  <a:schemeClr val="lt1"/>
                </a:solidFill>
              </a:ln>
              <a:effectLst/>
            </c:spPr>
            <c:extLst xmlns:c16r2="http://schemas.microsoft.com/office/drawing/2015/06/chart">
              <c:ext xmlns:c16="http://schemas.microsoft.com/office/drawing/2014/chart" uri="{C3380CC4-5D6E-409C-BE32-E72D297353CC}">
                <c16:uniqueId val="{00000009-FF2B-4F79-A794-1CC40CEC7D8B}"/>
              </c:ext>
            </c:extLst>
          </c:dPt>
          <c:dLbls>
            <c:dLbl>
              <c:idx val="0"/>
              <c:layout>
                <c:manualLayout>
                  <c:x val="1.8278803511630012E-2"/>
                  <c:y val="-9.5022558454702963E-2"/>
                </c:manualLayout>
              </c:layout>
              <c:tx>
                <c:rich>
                  <a:bodyPr/>
                  <a:lstStyle/>
                  <a:p>
                    <a:fld id="{48976FDC-23E9-4846-AA4B-64973EED8470}" type="CATEGORYNAME">
                      <a:rPr lang="en-US">
                        <a:solidFill>
                          <a:schemeClr val="tx1"/>
                        </a:solidFill>
                      </a:rPr>
                      <a:pPr/>
                      <a:t>[CATEGORY NAME]</a:t>
                    </a:fld>
                    <a:r>
                      <a:rPr lang="en-US" baseline="0" dirty="0">
                        <a:solidFill>
                          <a:schemeClr val="tx1"/>
                        </a:solidFill>
                      </a:rPr>
                      <a:t>
</a:t>
                    </a:r>
                    <a:fld id="{139355D6-2327-49AB-9EEB-A8EB4CE69727}" type="PERCENTAGE">
                      <a:rPr lang="en-US" baseline="0">
                        <a:solidFill>
                          <a:schemeClr val="tx1"/>
                        </a:solidFill>
                      </a:rPr>
                      <a:pPr/>
                      <a:t>[PERCENTAGE]</a:t>
                    </a:fld>
                    <a:endParaRPr lang="en-US" baseline="0" dirty="0">
                      <a:solidFill>
                        <a:schemeClr val="tx1"/>
                      </a:solidFill>
                    </a:endParaRPr>
                  </a:p>
                </c:rich>
              </c:tx>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1-FF2B-4F79-A794-1CC40CEC7D8B}"/>
                </c:ext>
                <c:ext xmlns:c15="http://schemas.microsoft.com/office/drawing/2012/chart" uri="{CE6537A1-D6FC-4f65-9D91-7224C49458BB}">
                  <c15:dlblFieldTable/>
                  <c15:showDataLabelsRange val="0"/>
                </c:ext>
              </c:extLst>
            </c:dLbl>
            <c:dLbl>
              <c:idx val="1"/>
              <c:layout>
                <c:manualLayout>
                  <c:x val="0.1291677979907683"/>
                  <c:y val="-6.0591537577410669E-2"/>
                </c:manualLayout>
              </c:layout>
              <c:tx>
                <c:rich>
                  <a:bodyPr/>
                  <a:lstStyle/>
                  <a:p>
                    <a:fld id="{56242A68-38E1-4EFE-BFC9-E184A5EC1053}" type="CATEGORYNAME">
                      <a:rPr lang="en-US">
                        <a:solidFill>
                          <a:schemeClr val="tx1"/>
                        </a:solidFill>
                      </a:rPr>
                      <a:pPr/>
                      <a:t>[CATEGORY NAME]</a:t>
                    </a:fld>
                    <a:r>
                      <a:rPr lang="en-US" baseline="0" dirty="0">
                        <a:solidFill>
                          <a:schemeClr val="tx1"/>
                        </a:solidFill>
                      </a:rPr>
                      <a:t>
</a:t>
                    </a:r>
                    <a:fld id="{171E6863-F966-474F-964C-CB2302912BC6}" type="PERCENTAGE">
                      <a:rPr lang="en-US" baseline="0">
                        <a:solidFill>
                          <a:schemeClr val="tx1"/>
                        </a:solidFill>
                      </a:rPr>
                      <a:pPr/>
                      <a:t>[PERCENTAGE]</a:t>
                    </a:fld>
                    <a:endParaRPr lang="en-US" baseline="0" dirty="0">
                      <a:solidFill>
                        <a:schemeClr val="tx1"/>
                      </a:solidFill>
                    </a:endParaRPr>
                  </a:p>
                </c:rich>
              </c:tx>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3-FF2B-4F79-A794-1CC40CEC7D8B}"/>
                </c:ext>
                <c:ext xmlns:c15="http://schemas.microsoft.com/office/drawing/2012/chart" uri="{CE6537A1-D6FC-4f65-9D91-7224C49458BB}">
                  <c15:dlblFieldTable/>
                  <c15:showDataLabelsRange val="0"/>
                </c:ext>
              </c:extLst>
            </c:dLbl>
            <c:dLbl>
              <c:idx val="2"/>
              <c:layout>
                <c:manualLayout>
                  <c:x val="0.15532156002051459"/>
                  <c:y val="8.9928893692210146E-2"/>
                </c:manualLayout>
              </c:layout>
              <c:tx>
                <c:rich>
                  <a:bodyPr/>
                  <a:lstStyle/>
                  <a:p>
                    <a:fld id="{843A1DD0-D2B8-45AA-95D5-7A978088BFBC}" type="CATEGORYNAME">
                      <a:rPr lang="en-US">
                        <a:solidFill>
                          <a:schemeClr val="tx1"/>
                        </a:solidFill>
                      </a:rPr>
                      <a:pPr/>
                      <a:t>[CATEGORY NAME]</a:t>
                    </a:fld>
                    <a:r>
                      <a:rPr lang="en-US" baseline="0" dirty="0">
                        <a:solidFill>
                          <a:schemeClr val="tx1"/>
                        </a:solidFill>
                      </a:rPr>
                      <a:t>
</a:t>
                    </a:r>
                    <a:fld id="{25B424A6-6746-44DF-8070-FD5BD35B10D4}" type="PERCENTAGE">
                      <a:rPr lang="en-US" baseline="0">
                        <a:solidFill>
                          <a:schemeClr val="tx1"/>
                        </a:solidFill>
                      </a:rPr>
                      <a:pPr/>
                      <a:t>[PERCENTAGE]</a:t>
                    </a:fld>
                    <a:endParaRPr lang="en-US" baseline="0" dirty="0">
                      <a:solidFill>
                        <a:schemeClr val="tx1"/>
                      </a:solidFill>
                    </a:endParaRPr>
                  </a:p>
                </c:rich>
              </c:tx>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5-FF2B-4F79-A794-1CC40CEC7D8B}"/>
                </c:ext>
                <c:ext xmlns:c15="http://schemas.microsoft.com/office/drawing/2012/chart" uri="{CE6537A1-D6FC-4f65-9D91-7224C49458BB}">
                  <c15:dlblFieldTable/>
                  <c15:showDataLabelsRange val="0"/>
                </c:ext>
              </c:extLst>
            </c:dLbl>
            <c:dLbl>
              <c:idx val="3"/>
              <c:layout>
                <c:manualLayout>
                  <c:x val="-0.14569851721121066"/>
                  <c:y val="8.699929665654528E-2"/>
                </c:manualLayout>
              </c:layout>
              <c:tx>
                <c:rich>
                  <a:bodyPr/>
                  <a:lstStyle/>
                  <a:p>
                    <a:fld id="{E65F55E2-5618-4880-B310-60C06AD30C62}" type="CATEGORYNAME">
                      <a:rPr lang="en-US">
                        <a:solidFill>
                          <a:schemeClr val="tx1"/>
                        </a:solidFill>
                      </a:rPr>
                      <a:pPr/>
                      <a:t>[CATEGORY NAME]</a:t>
                    </a:fld>
                    <a:r>
                      <a:rPr lang="en-US" baseline="0" dirty="0">
                        <a:solidFill>
                          <a:schemeClr val="tx1"/>
                        </a:solidFill>
                      </a:rPr>
                      <a:t>
</a:t>
                    </a:r>
                    <a:fld id="{4111EFB9-11B7-4475-8814-16D74A7ECE20}" type="PERCENTAGE">
                      <a:rPr lang="en-US" baseline="0">
                        <a:solidFill>
                          <a:schemeClr val="tx1"/>
                        </a:solidFill>
                      </a:rPr>
                      <a:pPr/>
                      <a:t>[PERCENTAGE]</a:t>
                    </a:fld>
                    <a:endParaRPr lang="en-US" baseline="0" dirty="0">
                      <a:solidFill>
                        <a:schemeClr val="tx1"/>
                      </a:solidFill>
                    </a:endParaRPr>
                  </a:p>
                </c:rich>
              </c:tx>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7-FF2B-4F79-A794-1CC40CEC7D8B}"/>
                </c:ext>
                <c:ext xmlns:c15="http://schemas.microsoft.com/office/drawing/2012/chart" uri="{CE6537A1-D6FC-4f65-9D91-7224C49458BB}">
                  <c15:dlblFieldTable/>
                  <c15:showDataLabelsRange val="0"/>
                </c:ext>
              </c:extLst>
            </c:dLbl>
            <c:dLbl>
              <c:idx val="4"/>
              <c:layout>
                <c:manualLayout>
                  <c:x val="-7.1054318641204359E-2"/>
                  <c:y val="-0.10869872883536619"/>
                </c:manualLayout>
              </c:layout>
              <c:tx>
                <c:rich>
                  <a:bodyPr/>
                  <a:lstStyle/>
                  <a:p>
                    <a:fld id="{C90C190A-01E1-46D6-A836-6C1B667076A8}" type="CATEGORYNAME">
                      <a:rPr lang="en-US">
                        <a:solidFill>
                          <a:schemeClr val="tx1"/>
                        </a:solidFill>
                      </a:rPr>
                      <a:pPr/>
                      <a:t>[CATEGORY NAME]</a:t>
                    </a:fld>
                    <a:r>
                      <a:rPr lang="en-US" baseline="0" dirty="0">
                        <a:solidFill>
                          <a:schemeClr val="tx1"/>
                        </a:solidFill>
                      </a:rPr>
                      <a:t>
</a:t>
                    </a:r>
                    <a:fld id="{50AA20B8-7891-441B-B2CE-7FFFBB3C5B5A}" type="PERCENTAGE">
                      <a:rPr lang="en-US" baseline="0">
                        <a:solidFill>
                          <a:schemeClr val="tx1"/>
                        </a:solidFill>
                      </a:rPr>
                      <a:pPr/>
                      <a:t>[PERCENTAGE]</a:t>
                    </a:fld>
                    <a:endParaRPr lang="en-US" baseline="0" dirty="0">
                      <a:solidFill>
                        <a:schemeClr val="tx1"/>
                      </a:solidFill>
                    </a:endParaRPr>
                  </a:p>
                </c:rich>
              </c:tx>
              <c:showLegendKey val="0"/>
              <c:showVal val="1"/>
              <c:showCatName val="1"/>
              <c:showSerName val="0"/>
              <c:showPercent val="0"/>
              <c:showBubbleSize val="0"/>
              <c:extLst xmlns:c16r2="http://schemas.microsoft.com/office/drawing/2015/06/chart">
                <c:ext xmlns:c16="http://schemas.microsoft.com/office/drawing/2014/chart" uri="{C3380CC4-5D6E-409C-BE32-E72D297353CC}">
                  <c16:uniqueId val="{00000009-FF2B-4F79-A794-1CC40CEC7D8B}"/>
                </c:ex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non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spPr xmlns:c15="http://schemas.microsoft.com/office/drawing/2012/chart">
                  <a:prstGeom prst="rect">
                    <a:avLst/>
                  </a:prstGeom>
                </c15:spPr>
              </c:ext>
            </c:extLst>
          </c:dLbls>
          <c:cat>
            <c:strRef>
              <c:f>Sheet1!$A$2:$A$6</c:f>
              <c:strCache>
                <c:ptCount val="5"/>
                <c:pt idx="0">
                  <c:v>No Interest</c:v>
                </c:pt>
                <c:pt idx="1">
                  <c:v>Will deploy
in 2-3 years</c:v>
                </c:pt>
                <c:pt idx="2">
                  <c:v>Will deploy in
12-24 months</c:v>
                </c:pt>
                <c:pt idx="3">
                  <c:v>Will deploy
within next
12 months</c:v>
                </c:pt>
                <c:pt idx="4">
                  <c:v>Have already
deployed</c:v>
                </c:pt>
              </c:strCache>
            </c:strRef>
          </c:cat>
          <c:val>
            <c:numRef>
              <c:f>Sheet1!$B$2:$B$6</c:f>
              <c:numCache>
                <c:formatCode>0%</c:formatCode>
                <c:ptCount val="5"/>
                <c:pt idx="0">
                  <c:v>0.06</c:v>
                </c:pt>
                <c:pt idx="1">
                  <c:v>0.23</c:v>
                </c:pt>
                <c:pt idx="2">
                  <c:v>0.23</c:v>
                </c:pt>
                <c:pt idx="3">
                  <c:v>0.2</c:v>
                </c:pt>
                <c:pt idx="4">
                  <c:v>0.26500000000000001</c:v>
                </c:pt>
              </c:numCache>
            </c:numRef>
          </c:val>
          <c:extLst xmlns:c16r2="http://schemas.microsoft.com/office/drawing/2015/06/chart">
            <c:ext xmlns:c16="http://schemas.microsoft.com/office/drawing/2014/chart" uri="{C3380CC4-5D6E-409C-BE32-E72D297353CC}">
              <c16:uniqueId val="{0000000A-FF2B-4F79-A794-1CC40CEC7D8B}"/>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8/16/2023</a:t>
            </a:fld>
            <a:endParaRPr lang="en-US" dirty="0"/>
          </a:p>
        </p:txBody>
      </p:sp>
      <p:sp>
        <p:nvSpPr>
          <p:cNvPr id="4" name="Footer Placeholder 3">
            <a:extLst>
              <a:ext uri="{FF2B5EF4-FFF2-40B4-BE49-F238E27FC236}">
                <a16:creationId xmlns:a16="http://schemas.microsoft.com/office/drawing/2014/main" xmlns=""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dirty="0"/>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Image Placeholder 7">
            <a:extLst>
              <a:ext uri="{FF2B5EF4-FFF2-40B4-BE49-F238E27FC236}">
                <a16:creationId xmlns:a16="http://schemas.microsoft.com/office/drawing/2014/main" xmlns=""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dirty="0"/>
          </a:p>
        </p:txBody>
      </p:sp>
      <p:sp>
        <p:nvSpPr>
          <p:cNvPr id="10" name="TextBox 9">
            <a:extLst>
              <a:ext uri="{FF2B5EF4-FFF2-40B4-BE49-F238E27FC236}">
                <a16:creationId xmlns:a16="http://schemas.microsoft.com/office/drawing/2014/main" xmlns="" id="{F59BBFC6-D472-4F66-A33B-98EEDC87B9D3}"/>
              </a:ext>
            </a:extLst>
          </p:cNvPr>
          <p:cNvSpPr txBox="1"/>
          <p:nvPr/>
        </p:nvSpPr>
        <p:spPr>
          <a:xfrm rot="16200000">
            <a:off x="-840060"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11" name="TextBox 10">
            <a:extLst>
              <a:ext uri="{FF2B5EF4-FFF2-40B4-BE49-F238E27FC236}">
                <a16:creationId xmlns:a16="http://schemas.microsoft.com/office/drawing/2014/main" xmlns="" id="{DA573FBF-EDF7-4974-B2B2-CF1E73B474F9}"/>
              </a:ext>
            </a:extLst>
          </p:cNvPr>
          <p:cNvSpPr txBox="1"/>
          <p:nvPr/>
        </p:nvSpPr>
        <p:spPr>
          <a:xfrm rot="5400000">
            <a:off x="5396148"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23" name="TextBox 22">
            <a:extLst>
              <a:ext uri="{FF2B5EF4-FFF2-40B4-BE49-F238E27FC236}">
                <a16:creationId xmlns:a16="http://schemas.microsoft.com/office/drawing/2014/main" xmlns="" id="{92C8F8D4-DFC9-4259-86F5-A4F987BA15DE}"/>
              </a:ext>
            </a:extLst>
          </p:cNvPr>
          <p:cNvSpPr txBox="1"/>
          <p:nvPr/>
        </p:nvSpPr>
        <p:spPr>
          <a:xfrm>
            <a:off x="246888" y="8887968"/>
            <a:ext cx="6290183" cy="184666"/>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dirty="0"/>
              <a:t>	© 2021 Gartner, Inc. and/or its affiliates. All rights reserved. Gartner is a registered trademark of Gartner, Inc. or its affiliates.</a:t>
            </a:r>
            <a:br>
              <a:rPr lang="en-US" sz="600" dirty="0"/>
            </a:br>
            <a:r>
              <a:rPr lang="en-US" sz="600" b="1" dirty="0"/>
              <a:t>INTERNAL — FOR INTERNAL USE ONLY or RESTRICTED [CHOOSE ONE — DELETE AS APPROPRIATE]</a:t>
            </a:r>
            <a:r>
              <a:rPr lang="en-US" sz="600" dirty="0"/>
              <a:t> | Version X.X | Last updated [insert date format: DD Month YYYY]</a:t>
            </a:r>
          </a:p>
        </p:txBody>
      </p:sp>
      <p:sp>
        <p:nvSpPr>
          <p:cNvPr id="26" name="TextBox 25">
            <a:extLst>
              <a:ext uri="{FF2B5EF4-FFF2-40B4-BE49-F238E27FC236}">
                <a16:creationId xmlns:a16="http://schemas.microsoft.com/office/drawing/2014/main" xmlns="" id="{EF32A807-544A-4EBE-989F-ECAA016BF8D1}"/>
              </a:ext>
            </a:extLst>
          </p:cNvPr>
          <p:cNvSpPr txBox="1"/>
          <p:nvPr/>
        </p:nvSpPr>
        <p:spPr>
          <a:xfrm>
            <a:off x="246887" y="128016"/>
            <a:ext cx="6327648" cy="244682"/>
          </a:xfrm>
          <a:prstGeom prst="rect">
            <a:avLst/>
          </a:prstGeom>
          <a:noFill/>
        </p:spPr>
        <p:txBody>
          <a:bodyPr wrap="square" lIns="0" rtlCol="0">
            <a:spAutoFit/>
          </a:bodyPr>
          <a:lstStyle/>
          <a:p>
            <a:pPr>
              <a:lnSpc>
                <a:spcPct val="90000"/>
              </a:lnSpc>
            </a:pPr>
            <a:r>
              <a:rPr lang="en-US" sz="1100" b="1" dirty="0">
                <a:solidFill>
                  <a:schemeClr val="tx1"/>
                </a:solidFill>
              </a:rPr>
              <a:t>AI Strategy Document</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09831f745_3_1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600"/>
              </a:spcBef>
              <a:spcAft>
                <a:spcPts val="0"/>
              </a:spcAft>
              <a:buNone/>
            </a:pPr>
            <a:endParaRPr dirty="0"/>
          </a:p>
        </p:txBody>
      </p:sp>
      <p:sp>
        <p:nvSpPr>
          <p:cNvPr id="123" name="Google Shape;123;gf09831f745_3_13:notes"/>
          <p:cNvSpPr/>
          <p:nvPr/>
        </p:nvSpPr>
        <p:spPr>
          <a:xfrm>
            <a:off x="3862389" y="655411"/>
            <a:ext cx="2618422" cy="420582"/>
          </a:xfrm>
          <a:prstGeom prst="rect">
            <a:avLst/>
          </a:prstGeom>
          <a:noFill/>
          <a:ln>
            <a:noFill/>
          </a:ln>
        </p:spPr>
        <p:txBody>
          <a:bodyPr spcFirstLastPara="1" wrap="square" lIns="65025" tIns="25375" rIns="65025" bIns="25375" anchor="t" anchorCtr="0">
            <a:noAutofit/>
          </a:bodyPr>
          <a:lstStyle/>
          <a:p>
            <a:pPr marL="0" marR="0" lvl="0" indent="0" algn="l" rtl="0">
              <a:lnSpc>
                <a:spcPct val="100000"/>
              </a:lnSpc>
              <a:spcBef>
                <a:spcPts val="0"/>
              </a:spcBef>
              <a:spcAft>
                <a:spcPts val="0"/>
              </a:spcAft>
              <a:buNone/>
            </a:pPr>
            <a:r>
              <a:rPr lang="en-US" sz="1200" dirty="0">
                <a:solidFill>
                  <a:srgbClr val="000000"/>
                </a:solidFill>
                <a:latin typeface="Arial"/>
                <a:ea typeface="Arial"/>
                <a:cs typeface="Arial"/>
                <a:sym typeface="Arial"/>
              </a:rPr>
              <a:t>Presenter's Name</a:t>
            </a:r>
            <a:endParaRPr dirty="0"/>
          </a:p>
          <a:p>
            <a:pPr marL="0" marR="0" lvl="0" indent="0" algn="l" rtl="0">
              <a:lnSpc>
                <a:spcPct val="100000"/>
              </a:lnSpc>
              <a:spcBef>
                <a:spcPts val="0"/>
              </a:spcBef>
              <a:spcAft>
                <a:spcPts val="0"/>
              </a:spcAft>
              <a:buNone/>
            </a:pPr>
            <a:r>
              <a:rPr lang="en-US" sz="1200" dirty="0">
                <a:solidFill>
                  <a:srgbClr val="000000"/>
                </a:solidFill>
                <a:latin typeface="Arial"/>
                <a:ea typeface="Arial"/>
                <a:cs typeface="Arial"/>
                <a:sym typeface="Arial"/>
              </a:rPr>
              <a:t>Presenter's Name</a:t>
            </a:r>
            <a:endParaRPr dirty="0"/>
          </a:p>
        </p:txBody>
      </p:sp>
      <p:sp>
        <p:nvSpPr>
          <p:cNvPr id="124" name="Google Shape;124;gf09831f745_3_1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827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1B3C4588-44AF-447F-AE60-A81F0880F9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E2262E98-90E7-4C25-9EDD-FCDAF4EB8AE7}"/>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1622387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1E70E8FE-5837-4570-AAC0-02F56B4224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5AB3712-99B2-4D84-944F-FA0E1DDC4BED}"/>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214761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17B62AD3-E4E1-49D5-9665-1EA3C882D0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F0E38B03-CF3F-4C64-B2B6-F79300A072D7}"/>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1293289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77E5199-50E0-447E-BB08-03DE713341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B186EA53-FFA8-421F-B441-2CA5453E63DE}"/>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3047155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682FB3FF-8E7B-4368-B081-70C3EA7A84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59280DBF-A308-4612-8806-C73C095A0669}"/>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2426512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B1C8AA3-CD1C-400A-8892-ADBC9FF501A2}"/>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xmlns="" id="{0AE402A8-5B99-4484-81B4-D8174E7C4FC3}"/>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3918990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0CEBAB8-B716-451A-8B1A-217EBDF93AD0}"/>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xmlns="" id="{3E20FFC0-5209-4E7E-978D-EA72C7F41F40}"/>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4171254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5ED1588-2E5F-4CD9-ADEA-2AD50A3C3F3D}"/>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xmlns="" id="{3BE31950-84AC-4E01-9190-E3263318F1A2}"/>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3090654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7FE5A7A-E1BC-4086-8A01-08FA6BA24A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5CF5E17-270A-409F-ABB8-EC161DA49EE6}"/>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568732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9407964-A5CC-4C27-ABAD-5A154F727626}"/>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xmlns="" id="{01FDD838-5CCA-4107-9D9B-52888097EA34}"/>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3907395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D4545CFC-5C9F-4843-BD85-5C6FE4B16A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F7BC0BE6-D0D1-4F25-9C57-10F42AC2BFB9}"/>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369439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6B0A3ACF-29F3-4032-B2E4-D38CB7D259C5}"/>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xmlns="" id="{11D3673D-8CBA-41D1-82E5-4A4F58092808}"/>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790799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A4F10CB-C298-4726-B5FF-C5CCFACA7ED7}"/>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xmlns="" id="{7B2663AC-DE30-4021-B351-21AE44084F55}"/>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2241697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C445EDD3-F129-4F70-A3D9-E143660A2F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B3E1097C-0E50-4DEE-AF37-8117579CEAD9}"/>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2090673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1A0CC5A-3C7A-4247-A161-209A11D32E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B60618A-0D28-4F6F-A24E-8AC050173BFD}"/>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1492425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15F3FBB0-787F-42ED-9466-F65955BD44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65D08863-78E5-4C76-8034-460418DDB97C}"/>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21305267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F45D51B-B529-414B-983F-D4219B4FD12E}"/>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xmlns="" id="{A739FFC6-30DF-47D4-84EF-8FB402F41E5A}"/>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2393133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A8CCDAF-C536-484B-8A9B-40AD10EA03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41FF43F1-D1E5-4A7C-8ACA-5F27CE3F5314}"/>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3498190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5982161-9D19-490B-9133-C3767B425E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1AA00364-DC49-469A-A0A9-D0AFDA197EA6}"/>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247163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7" name="Google Shape;397;gf09831f745_8_329:notes"/>
          <p:cNvSpPr txBox="1">
            <a:spLocks noGrp="1"/>
          </p:cNvSpPr>
          <p:nvPr>
            <p:ph type="body" idx="1"/>
          </p:nvPr>
        </p:nvSpPr>
        <p:spPr/>
        <p:txBody>
          <a:bodyPr/>
          <a:lstStyle/>
          <a:p>
            <a:pPr lvl="0"/>
            <a:r>
              <a:rPr lang="en-US" dirty="0"/>
              <a:t>Our definition is core to the idea that we are expanding the role of technology to do things that we think of as human, and which are human, but mostly in comparison to what we think of as “unthinking” animalist intelligence. What this really means is that things we used to take longer to do – like evolve, or develop societal and cultural norms – are now achievable more quickly. And they’re achievable in parallel to consciousness, and sometimes in its service. </a:t>
            </a:r>
          </a:p>
        </p:txBody>
      </p:sp>
      <p:sp>
        <p:nvSpPr>
          <p:cNvPr id="5" name="Slide Image Placeholder 4">
            <a:extLst>
              <a:ext uri="{FF2B5EF4-FFF2-40B4-BE49-F238E27FC236}">
                <a16:creationId xmlns:a16="http://schemas.microsoft.com/office/drawing/2014/main" xmlns="" id="{E8B1147E-B97C-45F0-99EA-94AE277D1656}"/>
              </a:ext>
            </a:extLst>
          </p:cNvPr>
          <p:cNvSpPr>
            <a:spLocks noGrp="1" noRot="1" noChangeAspect="1"/>
          </p:cNvSpPr>
          <p:nvPr>
            <p:ph type="sldImg"/>
          </p:nvPr>
        </p:nvSpPr>
        <p:spPr/>
      </p:sp>
    </p:spTree>
    <p:extLst>
      <p:ext uri="{BB962C8B-B14F-4D97-AF65-F5344CB8AC3E}">
        <p14:creationId xmlns:p14="http://schemas.microsoft.com/office/powerpoint/2010/main" val="923472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xmlns="" id="{E9E490E1-7A15-437D-8EA4-E3E893E3BBC4}"/>
              </a:ext>
            </a:extLst>
          </p:cNvPr>
          <p:cNvSpPr>
            <a:spLocks noGrp="1" noRot="1" noChangeAspect="1"/>
          </p:cNvSpPr>
          <p:nvPr>
            <p:ph type="sldImg"/>
          </p:nvPr>
        </p:nvSpPr>
        <p:spPr>
          <a:xfrm>
            <a:off x="1333500" y="658813"/>
            <a:ext cx="4191000" cy="2357437"/>
          </a:xfrm>
        </p:spPr>
      </p:sp>
      <p:sp>
        <p:nvSpPr>
          <p:cNvPr id="5" name="Notes Placeholder 4">
            <a:extLst>
              <a:ext uri="{FF2B5EF4-FFF2-40B4-BE49-F238E27FC236}">
                <a16:creationId xmlns:a16="http://schemas.microsoft.com/office/drawing/2014/main" xmlns="" id="{02D29A54-A4DB-442E-87FC-E01FE8D10307}"/>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2405154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9FB17B1-B2B2-4EDB-942E-570F5C5E3E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EBC65969-E0F1-4BCD-ABD6-B1111A8DD0D8}"/>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8150492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f09831f745_8_345:notes"/>
          <p:cNvSpPr txBox="1">
            <a:spLocks noGrp="1"/>
          </p:cNvSpPr>
          <p:nvPr>
            <p:ph type="body" idx="1"/>
          </p:nvPr>
        </p:nvSpPr>
        <p:spPr/>
        <p:txBody>
          <a:bodyPr/>
          <a:lstStyle/>
          <a:p>
            <a:pPr lvl="0"/>
            <a:r>
              <a:rPr lang="en-US" dirty="0"/>
              <a:t>AI is not only, or even mainly, about computers behaving like humans.</a:t>
            </a:r>
          </a:p>
          <a:p>
            <a:pPr lvl="0"/>
            <a:endParaRPr lang="en-US" dirty="0"/>
          </a:p>
          <a:p>
            <a:pPr lvl="0"/>
            <a:r>
              <a:rPr lang="en-US" dirty="0"/>
              <a:t>https://www.shutterstock.com/image-illustration/robots-head-face-3d-illustration-1076244848</a:t>
            </a:r>
          </a:p>
          <a:p>
            <a:pPr lvl="0"/>
            <a:r>
              <a:rPr lang="en-US" dirty="0"/>
              <a:t>https://www.shutterstock.com/image-illustration/several-layers-composite-selfhealing-material-3d-494924185</a:t>
            </a:r>
          </a:p>
          <a:p>
            <a:pPr lvl="0"/>
            <a:r>
              <a:rPr lang="en-US" dirty="0"/>
              <a:t>https://www.shutterstock.com/image-photo/young-woman-meditating-indoors-276465491</a:t>
            </a:r>
          </a:p>
          <a:p>
            <a:pPr lvl="0"/>
            <a:endParaRPr lang="en-US" dirty="0"/>
          </a:p>
        </p:txBody>
      </p:sp>
      <p:sp>
        <p:nvSpPr>
          <p:cNvPr id="3" name="Slide Image Placeholder 2">
            <a:extLst>
              <a:ext uri="{FF2B5EF4-FFF2-40B4-BE49-F238E27FC236}">
                <a16:creationId xmlns:a16="http://schemas.microsoft.com/office/drawing/2014/main" xmlns="" id="{DE7E966F-635C-4F35-B0A8-26412B44520C}"/>
              </a:ext>
            </a:extLst>
          </p:cNvPr>
          <p:cNvSpPr>
            <a:spLocks noGrp="1" noRot="1" noChangeAspect="1"/>
          </p:cNvSpPr>
          <p:nvPr>
            <p:ph type="sldImg"/>
          </p:nvPr>
        </p:nvSpPr>
        <p:spPr/>
      </p:sp>
    </p:spTree>
    <p:extLst>
      <p:ext uri="{BB962C8B-B14F-4D97-AF65-F5344CB8AC3E}">
        <p14:creationId xmlns:p14="http://schemas.microsoft.com/office/powerpoint/2010/main" val="28507661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7" name="Google Shape;447;gf09831f745_8_375:notes"/>
          <p:cNvSpPr/>
          <p:nvPr/>
        </p:nvSpPr>
        <p:spPr>
          <a:xfrm>
            <a:off x="241300" y="363415"/>
            <a:ext cx="6374329" cy="280325"/>
          </a:xfrm>
          <a:prstGeom prst="rect">
            <a:avLst/>
          </a:prstGeom>
          <a:noFill/>
          <a:ln>
            <a:noFill/>
          </a:ln>
        </p:spPr>
        <p:txBody>
          <a:bodyPr spcFirstLastPara="1" wrap="square" lIns="0" tIns="47350" rIns="94725" bIns="4735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rgbClr val="000000"/>
                </a:solidFill>
                <a:latin typeface="Arial"/>
                <a:ea typeface="Arial"/>
                <a:cs typeface="Arial"/>
                <a:sym typeface="Arial"/>
              </a:rPr>
              <a:t>Placeholder for text (substitute your own text; delete when not used)</a:t>
            </a:r>
            <a:endParaRPr sz="1800" dirty="0">
              <a:solidFill>
                <a:schemeClr val="dk1"/>
              </a:solidFill>
              <a:latin typeface="Arial"/>
              <a:ea typeface="Arial"/>
              <a:cs typeface="Arial"/>
              <a:sym typeface="Arial"/>
            </a:endParaRPr>
          </a:p>
        </p:txBody>
      </p:sp>
      <p:sp>
        <p:nvSpPr>
          <p:cNvPr id="2" name="Slide Image Placeholder 1">
            <a:extLst>
              <a:ext uri="{FF2B5EF4-FFF2-40B4-BE49-F238E27FC236}">
                <a16:creationId xmlns:a16="http://schemas.microsoft.com/office/drawing/2014/main" xmlns="" id="{8E71E09B-034F-4F54-A061-8F549F4846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C124AB4-AF17-4F59-AA3F-9F45BA9524BC}"/>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2363577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A949894-A612-4A9D-90F7-8B454DDD9D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B9DD21BA-6F7F-44D0-9B52-6C4D9344A32D}"/>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370133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BE9B1219-DF8B-4474-B198-7116E1D532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DDFDC0D7-8E47-4F2D-A97B-0CFB0E02A8AB}"/>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4158373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1A9B0983-E84D-4E09-999E-5F1EE27D28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F14CED0-7827-4081-B74F-5194EDEEF054}"/>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570010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3BCC62E-68BD-4456-BCD1-88F0B7477235}"/>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xmlns="" id="{09B782ED-9FEA-46CD-9658-B906D3430E48}"/>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2261964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DC5AF88-B9DC-4111-A345-D31A68B6A23C}"/>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xmlns="" id="{04CBCB73-77C3-4C6D-9B30-B6E456B3C36E}"/>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2739484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CDEAC726-E2F9-41F7-A6C4-E2ED82FB2D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59B0F28-46C4-46DB-8A05-D22F66A75412}"/>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820347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59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628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3" name="Text Placeholder 2">
            <a:extLst>
              <a:ext uri="{FF2B5EF4-FFF2-40B4-BE49-F238E27FC236}">
                <a16:creationId xmlns:a16="http://schemas.microsoft.com/office/drawing/2014/main" xmlns=""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xmlns=""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827290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7" name="Text Placeholder 2">
            <a:extLst>
              <a:ext uri="{FF2B5EF4-FFF2-40B4-BE49-F238E27FC236}">
                <a16:creationId xmlns:a16="http://schemas.microsoft.com/office/drawing/2014/main" xmlns=""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15739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0"/>
        <p:cNvGrpSpPr/>
        <p:nvPr/>
      </p:nvGrpSpPr>
      <p:grpSpPr>
        <a:xfrm>
          <a:off x="0" y="0"/>
          <a:ext cx="0" cy="0"/>
          <a:chOff x="0" y="0"/>
          <a:chExt cx="0" cy="0"/>
        </a:xfrm>
      </p:grpSpPr>
      <p:sp>
        <p:nvSpPr>
          <p:cNvPr id="41" name="Google Shape;41;gf09831f745_8_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gf09831f745_8_6"/>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0"/>
              </a:spcBef>
              <a:spcAft>
                <a:spcPts val="0"/>
              </a:spcAft>
              <a:buClr>
                <a:schemeClr val="dk1"/>
              </a:buClr>
              <a:buSzPts val="1620"/>
              <a:buChar char="▪"/>
              <a:defRPr/>
            </a:lvl1pPr>
            <a:lvl2pPr marL="914400" lvl="1" indent="-331469" algn="l">
              <a:lnSpc>
                <a:spcPct val="100000"/>
              </a:lnSpc>
              <a:spcBef>
                <a:spcPts val="1200"/>
              </a:spcBef>
              <a:spcAft>
                <a:spcPts val="0"/>
              </a:spcAft>
              <a:buClr>
                <a:schemeClr val="dk1"/>
              </a:buClr>
              <a:buSzPts val="1620"/>
              <a:buChar char="–"/>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1200"/>
              </a:spcBef>
              <a:spcAft>
                <a:spcPts val="0"/>
              </a:spcAft>
              <a:buClr>
                <a:schemeClr val="dk1"/>
              </a:buClr>
              <a:buSzPts val="1620"/>
              <a:buChar char="–"/>
              <a:defRPr/>
            </a:lvl4pPr>
            <a:lvl5pPr marL="2286000" lvl="4" indent="-331470" algn="l">
              <a:lnSpc>
                <a:spcPct val="100000"/>
              </a:lnSpc>
              <a:spcBef>
                <a:spcPts val="1200"/>
              </a:spcBef>
              <a:spcAft>
                <a:spcPts val="0"/>
              </a:spcAft>
              <a:buClr>
                <a:schemeClr val="dk1"/>
              </a:buClr>
              <a:buSzPts val="16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339759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ivider Slide">
  <p:cSld name="1_Divider Slide">
    <p:spTree>
      <p:nvGrpSpPr>
        <p:cNvPr id="1" name="Shape 47"/>
        <p:cNvGrpSpPr/>
        <p:nvPr/>
      </p:nvGrpSpPr>
      <p:grpSpPr>
        <a:xfrm>
          <a:off x="0" y="0"/>
          <a:ext cx="0" cy="0"/>
          <a:chOff x="0" y="0"/>
          <a:chExt cx="0" cy="0"/>
        </a:xfrm>
      </p:grpSpPr>
      <p:sp>
        <p:nvSpPr>
          <p:cNvPr id="48" name="Google Shape;48;gf09831f745_8_13"/>
          <p:cNvSpPr/>
          <p:nvPr/>
        </p:nvSpPr>
        <p:spPr>
          <a:xfrm>
            <a:off x="7140899" y="1354039"/>
            <a:ext cx="5051100" cy="328692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49" name="Google Shape;49;gf09831f745_8_13"/>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3200"/>
              <a:buFont typeface="Arial"/>
              <a:buNone/>
              <a:defRPr sz="3200" b="0">
                <a:solidFill>
                  <a:schemeClr val="accent1"/>
                </a:solidFill>
                <a:latin typeface="Arial"/>
                <a:ea typeface="Arial"/>
                <a:cs typeface="Arial"/>
                <a:sym typeface="Arial"/>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gf09831f745_8_13"/>
          <p:cNvSpPr/>
          <p:nvPr/>
        </p:nvSpPr>
        <p:spPr>
          <a:xfrm>
            <a:off x="-2" y="1354039"/>
            <a:ext cx="1753954" cy="328692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16010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1_Title Only">
    <p:spTree>
      <p:nvGrpSpPr>
        <p:cNvPr id="1" name="Shape 51"/>
        <p:cNvGrpSpPr/>
        <p:nvPr/>
      </p:nvGrpSpPr>
      <p:grpSpPr>
        <a:xfrm>
          <a:off x="0" y="0"/>
          <a:ext cx="0" cy="0"/>
          <a:chOff x="0" y="0"/>
          <a:chExt cx="0" cy="0"/>
        </a:xfrm>
      </p:grpSpPr>
      <p:sp>
        <p:nvSpPr>
          <p:cNvPr id="52" name="Google Shape;52;gf09831f745_8_1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8468103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_Quote_Tangerine">
  <p:cSld name="A_Quote_Tangerine">
    <p:spTree>
      <p:nvGrpSpPr>
        <p:cNvPr id="1" name="Shape 53"/>
        <p:cNvGrpSpPr/>
        <p:nvPr/>
      </p:nvGrpSpPr>
      <p:grpSpPr>
        <a:xfrm>
          <a:off x="0" y="0"/>
          <a:ext cx="0" cy="0"/>
          <a:chOff x="0" y="0"/>
          <a:chExt cx="0" cy="0"/>
        </a:xfrm>
      </p:grpSpPr>
      <p:sp>
        <p:nvSpPr>
          <p:cNvPr id="54" name="Google Shape;54;gf09831f745_8_19"/>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gf09831f745_8_19"/>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2160"/>
              <a:buNone/>
              <a:defRPr sz="1600"/>
            </a:lvl1pPr>
            <a:lvl2pPr marL="914400" lvl="1" indent="-365760" algn="l">
              <a:lnSpc>
                <a:spcPct val="100000"/>
              </a:lnSpc>
              <a:spcBef>
                <a:spcPts val="1200"/>
              </a:spcBef>
              <a:spcAft>
                <a:spcPts val="0"/>
              </a:spcAft>
              <a:buClr>
                <a:schemeClr val="dk1"/>
              </a:buClr>
              <a:buSzPts val="2160"/>
              <a:buChar char="–"/>
              <a:defRPr/>
            </a:lvl2pPr>
            <a:lvl3pPr marL="1371600" lvl="2" indent="-365760" algn="l">
              <a:lnSpc>
                <a:spcPct val="100000"/>
              </a:lnSpc>
              <a:spcBef>
                <a:spcPts val="1200"/>
              </a:spcBef>
              <a:spcAft>
                <a:spcPts val="0"/>
              </a:spcAft>
              <a:buClr>
                <a:schemeClr val="dk1"/>
              </a:buClr>
              <a:buSzPts val="2160"/>
              <a:buChar char="▪"/>
              <a:defRPr/>
            </a:lvl3pPr>
            <a:lvl4pPr marL="1828800" lvl="3" indent="-365760" algn="l">
              <a:lnSpc>
                <a:spcPct val="100000"/>
              </a:lnSpc>
              <a:spcBef>
                <a:spcPts val="1200"/>
              </a:spcBef>
              <a:spcAft>
                <a:spcPts val="0"/>
              </a:spcAft>
              <a:buClr>
                <a:schemeClr val="dk1"/>
              </a:buClr>
              <a:buSzPts val="2160"/>
              <a:buChar char="–"/>
              <a:defRPr/>
            </a:lvl4pPr>
            <a:lvl5pPr marL="2286000" lvl="4" indent="-365760" algn="l">
              <a:lnSpc>
                <a:spcPct val="100000"/>
              </a:lnSpc>
              <a:spcBef>
                <a:spcPts val="1200"/>
              </a:spcBef>
              <a:spcAft>
                <a:spcPts val="0"/>
              </a:spcAft>
              <a:buClr>
                <a:schemeClr val="dk1"/>
              </a:buClr>
              <a:buSzPts val="216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gf09831f745_8_19"/>
          <p:cNvSpPr/>
          <p:nvPr/>
        </p:nvSpPr>
        <p:spPr>
          <a:xfrm>
            <a:off x="-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57" name="Google Shape;57;gf09831f745_8_19"/>
          <p:cNvSpPr/>
          <p:nvPr/>
        </p:nvSpPr>
        <p:spPr>
          <a:xfrm>
            <a:off x="1168464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24447403"/>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Recommended Research">
  <p:cSld name="1_Recommended Research">
    <p:spTree>
      <p:nvGrpSpPr>
        <p:cNvPr id="1" name="Shape 58"/>
        <p:cNvGrpSpPr/>
        <p:nvPr/>
      </p:nvGrpSpPr>
      <p:grpSpPr>
        <a:xfrm>
          <a:off x="0" y="0"/>
          <a:ext cx="0" cy="0"/>
          <a:chOff x="0" y="0"/>
          <a:chExt cx="0" cy="0"/>
        </a:xfrm>
      </p:grpSpPr>
      <p:sp>
        <p:nvSpPr>
          <p:cNvPr id="59" name="Google Shape;59;gf09831f745_8_2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gf09831f745_8_24"/>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100000"/>
              </a:lnSpc>
              <a:spcBef>
                <a:spcPts val="0"/>
              </a:spcBef>
              <a:spcAft>
                <a:spcPts val="0"/>
              </a:spcAft>
              <a:buClr>
                <a:schemeClr val="lt2"/>
              </a:buClr>
              <a:buSzPts val="3640"/>
              <a:buFont typeface="Arial"/>
              <a:buChar char="•"/>
              <a:defRPr/>
            </a:lvl1pPr>
            <a:lvl2pPr marL="914400" lvl="1" indent="-365760" algn="l">
              <a:lnSpc>
                <a:spcPct val="100000"/>
              </a:lnSpc>
              <a:spcBef>
                <a:spcPts val="1200"/>
              </a:spcBef>
              <a:spcAft>
                <a:spcPts val="0"/>
              </a:spcAft>
              <a:buClr>
                <a:schemeClr val="dk1"/>
              </a:buClr>
              <a:buSzPts val="2160"/>
              <a:buChar char="–"/>
              <a:defRPr/>
            </a:lvl2pPr>
            <a:lvl3pPr marL="1371600" lvl="2" indent="-365760" algn="l">
              <a:lnSpc>
                <a:spcPct val="100000"/>
              </a:lnSpc>
              <a:spcBef>
                <a:spcPts val="1200"/>
              </a:spcBef>
              <a:spcAft>
                <a:spcPts val="0"/>
              </a:spcAft>
              <a:buClr>
                <a:schemeClr val="dk1"/>
              </a:buClr>
              <a:buSzPts val="2160"/>
              <a:buChar char="▪"/>
              <a:defRPr/>
            </a:lvl3pPr>
            <a:lvl4pPr marL="1828800" lvl="3" indent="-365760" algn="l">
              <a:lnSpc>
                <a:spcPct val="100000"/>
              </a:lnSpc>
              <a:spcBef>
                <a:spcPts val="1200"/>
              </a:spcBef>
              <a:spcAft>
                <a:spcPts val="0"/>
              </a:spcAft>
              <a:buClr>
                <a:schemeClr val="dk1"/>
              </a:buClr>
              <a:buSzPts val="2160"/>
              <a:buChar char="–"/>
              <a:defRPr/>
            </a:lvl4pPr>
            <a:lvl5pPr marL="2286000" lvl="4" indent="-365760" algn="l">
              <a:lnSpc>
                <a:spcPct val="100000"/>
              </a:lnSpc>
              <a:spcBef>
                <a:spcPts val="1200"/>
              </a:spcBef>
              <a:spcAft>
                <a:spcPts val="0"/>
              </a:spcAft>
              <a:buClr>
                <a:schemeClr val="dk1"/>
              </a:buClr>
              <a:buSzPts val="216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Text Box 91">
            <a:extLst>
              <a:ext uri="{FF2B5EF4-FFF2-40B4-BE49-F238E27FC236}">
                <a16:creationId xmlns:a16="http://schemas.microsoft.com/office/drawing/2014/main" xmlns="" id="{A73FB807-CB4E-49EC-A77E-CE1690EF6356}"/>
              </a:ext>
            </a:extLst>
          </p:cNvPr>
          <p:cNvSpPr txBox="1">
            <a:spLocks noChangeAspect="1" noChangeArrowheads="1"/>
          </p:cNvSpPr>
          <p:nvPr userDrawn="1"/>
        </p:nvSpPr>
        <p:spPr bwMode="gray">
          <a:xfrm>
            <a:off x="457200" y="613174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dirty="0">
                <a:solidFill>
                  <a:srgbClr val="6F7878"/>
                </a:solidFill>
              </a:rPr>
              <a:t>Access to Gartner research is subject to entitlement. For information, please contact your Gartner representative.</a:t>
            </a:r>
          </a:p>
        </p:txBody>
      </p:sp>
    </p:spTree>
    <p:extLst>
      <p:ext uri="{BB962C8B-B14F-4D97-AF65-F5344CB8AC3E}">
        <p14:creationId xmlns:p14="http://schemas.microsoft.com/office/powerpoint/2010/main" val="21598493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3" name="Text Placeholder 2">
            <a:extLst>
              <a:ext uri="{FF2B5EF4-FFF2-40B4-BE49-F238E27FC236}">
                <a16:creationId xmlns:a16="http://schemas.microsoft.com/office/drawing/2014/main" xmlns=""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xmlns=""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4" name="Text Placeholder 2">
            <a:extLst>
              <a:ext uri="{FF2B5EF4-FFF2-40B4-BE49-F238E27FC236}">
                <a16:creationId xmlns:a16="http://schemas.microsoft.com/office/drawing/2014/main" xmlns=""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W1_Stee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275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W1_Surf">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W1_Ta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W1_Lem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W1_Ro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ivider W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07186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ivider W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569825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ivider W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24317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W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121861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ivider W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971495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B1_Steel">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163643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B1_Surf">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213959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B1_Tang">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134883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B1_Lem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205672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B1_Ros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645735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B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932748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ivider B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39011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998799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ivider B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151080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ivider B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572232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image" Target="../media/image1.pn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theme" Target="../theme/theme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image" Target="../media/image4.png"/><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theme" Target="../theme/theme4.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xmlns="" id="{57E7FBBB-CE99-4B6D-A472-B54EFCF17046}"/>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929" r:id="rId1"/>
    <p:sldLayoutId id="2147483852" r:id="rId2"/>
    <p:sldLayoutId id="2147483854" r:id="rId3"/>
    <p:sldLayoutId id="2147483855" r:id="rId4"/>
    <p:sldLayoutId id="2147483856" r:id="rId5"/>
    <p:sldLayoutId id="2147483857" r:id="rId6"/>
    <p:sldLayoutId id="2147483858" r:id="rId7"/>
    <p:sldLayoutId id="2147483859" r:id="rId8"/>
    <p:sldLayoutId id="2147483860" r:id="rId9"/>
    <p:sldLayoutId id="2147483943" r:id="rId10"/>
    <p:sldLayoutId id="2147483944" r:id="rId11"/>
    <p:sldLayoutId id="2147483863" r:id="rId12"/>
    <p:sldLayoutId id="2147483864" r:id="rId13"/>
    <p:sldLayoutId id="2147483867" r:id="rId14"/>
    <p:sldLayoutId id="2147483941" r:id="rId15"/>
    <p:sldLayoutId id="2147483947" r:id="rId16"/>
    <p:sldLayoutId id="2147483948" r:id="rId17"/>
    <p:sldLayoutId id="2147483949" r:id="rId18"/>
    <p:sldLayoutId id="2147483950" r:id="rId19"/>
    <p:sldLayoutId id="2147483951" r:id="rId2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xmlns="" id="{7691A022-4AA8-4AE4-97E5-9A634D272F0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xmlns="" id="{57E7FBBB-CE99-4B6D-A472-B54EFCF1704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898" r:id="rId6"/>
    <p:sldLayoutId id="2147483911" r:id="rId7"/>
    <p:sldLayoutId id="2147483899" r:id="rId8"/>
    <p:sldLayoutId id="2147483906" r:id="rId9"/>
    <p:sldLayoutId id="2147483907"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xmlns="" id="{8EFC24DA-563F-4E0A-8B89-C124930D7DCD}"/>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772973834"/>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19" r:id="rId6"/>
    <p:sldLayoutId id="2147483920" r:id="rId7"/>
    <p:sldLayoutId id="2147483921" r:id="rId8"/>
    <p:sldLayoutId id="2147483922" r:id="rId9"/>
    <p:sldLayoutId id="2147483923"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31.xml.rels><?xml version="1.0" encoding="UTF-8" standalone="yes"?>
<Relationships xmlns="http://schemas.openxmlformats.org/package/2006/relationships"><Relationship Id="rId8" Type="http://schemas.openxmlformats.org/officeDocument/2006/relationships/hyperlink" Target="https://www.gartner.com/document/3988110" TargetMode="External"/><Relationship Id="rId3" Type="http://schemas.openxmlformats.org/officeDocument/2006/relationships/image" Target="../media/image10.png"/><Relationship Id="rId7" Type="http://schemas.openxmlformats.org/officeDocument/2006/relationships/hyperlink" Target="https://www.gartner.com/document/3970483" TargetMode="External"/><Relationship Id="rId2" Type="http://schemas.openxmlformats.org/officeDocument/2006/relationships/notesSlide" Target="../notesSlides/notesSlide31.xml"/><Relationship Id="rId1" Type="http://schemas.openxmlformats.org/officeDocument/2006/relationships/slideLayout" Target="../slideLayouts/slideLayout20.xml"/><Relationship Id="rId6" Type="http://schemas.openxmlformats.org/officeDocument/2006/relationships/hyperlink" Target="https://www.gartner.com/document/3986431" TargetMode="External"/><Relationship Id="rId5" Type="http://schemas.openxmlformats.org/officeDocument/2006/relationships/hyperlink" Target="https://www.gartner.com/document/3987717" TargetMode="Externa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f09831f745_3_13"/>
          <p:cNvSpPr txBox="1">
            <a:spLocks noGrp="1"/>
          </p:cNvSpPr>
          <p:nvPr>
            <p:ph type="ctrTitle"/>
          </p:nvPr>
        </p:nvSpPr>
        <p:spPr>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4400"/>
              <a:buFont typeface="Arial Black"/>
              <a:buNone/>
            </a:pPr>
            <a:r>
              <a:rPr lang="en-US" sz="4400" dirty="0"/>
              <a:t/>
            </a:r>
            <a:br>
              <a:rPr lang="en-US" sz="4400" dirty="0"/>
            </a:br>
            <a:r>
              <a:rPr lang="en-US" sz="4400" dirty="0"/>
              <a:t/>
            </a:r>
            <a:br>
              <a:rPr lang="en-US" sz="4400" dirty="0"/>
            </a:br>
            <a:r>
              <a:rPr lang="en-US" sz="4400" dirty="0"/>
              <a:t>AI Strategy Document</a:t>
            </a:r>
            <a:br>
              <a:rPr lang="en-US" sz="4400" dirty="0"/>
            </a:br>
            <a:r>
              <a:rPr lang="en-US" sz="4400" dirty="0"/>
              <a:t/>
            </a:r>
            <a:br>
              <a:rPr lang="en-US" sz="4400" dirty="0"/>
            </a:br>
            <a:endParaRPr dirty="0"/>
          </a:p>
        </p:txBody>
      </p:sp>
      <p:sp>
        <p:nvSpPr>
          <p:cNvPr id="127" name="Google Shape;127;gf09831f745_3_13"/>
          <p:cNvSpPr txBox="1">
            <a:spLocks noGrp="1"/>
          </p:cNvSpPr>
          <p:nvPr>
            <p:ph type="subTitle" idx="1"/>
          </p:nvPr>
        </p:nvSpPr>
        <p:spPr>
          <a:xfrm>
            <a:off x="2167128" y="3531858"/>
            <a:ext cx="4544568" cy="2769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1800"/>
              <a:buFont typeface="Arial"/>
              <a:buNone/>
            </a:pPr>
            <a:r>
              <a:rPr lang="en-US" sz="1800" dirty="0"/>
              <a:t>Arun Chandrasekaran</a:t>
            </a:r>
            <a:br>
              <a:rPr lang="en-US" sz="1800" dirty="0"/>
            </a:br>
            <a:r>
              <a:rPr lang="en-US" sz="1800" dirty="0"/>
              <a:t>Whit Andrews</a:t>
            </a:r>
            <a:br>
              <a:rPr lang="en-US" sz="1800" dirty="0"/>
            </a:br>
            <a:r>
              <a:rPr lang="en-US" sz="1800" dirty="0"/>
              <a:t>Tong Zhang</a:t>
            </a:r>
            <a:endParaRPr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f09831f745_8_149"/>
          <p:cNvSpPr txBox="1">
            <a:spLocks noGrp="1"/>
          </p:cNvSpPr>
          <p:nvPr>
            <p:ph type="title"/>
          </p:nvPr>
        </p:nvSpPr>
        <p:spPr>
          <a:xfrm>
            <a:off x="457200" y="361950"/>
            <a:ext cx="11274552" cy="451231"/>
          </a:xfrm>
          <a:noFill/>
          <a:ln>
            <a:noFill/>
          </a:ln>
        </p:spPr>
        <p:txBody>
          <a:bodyPr spcFirstLastPara="1" wrap="square" lIns="0" tIns="0" rIns="0" bIns="0" anchor="t" anchorCtr="0">
            <a:noAutofit/>
          </a:bodyPr>
          <a:lstStyle/>
          <a:p>
            <a:pPr lvl="0"/>
            <a:r>
              <a:rPr lang="en-US" dirty="0"/>
              <a:t>AI Risks</a:t>
            </a:r>
          </a:p>
        </p:txBody>
      </p:sp>
      <p:graphicFrame>
        <p:nvGraphicFramePr>
          <p:cNvPr id="4" name="Table 4">
            <a:extLst>
              <a:ext uri="{FF2B5EF4-FFF2-40B4-BE49-F238E27FC236}">
                <a16:creationId xmlns:a16="http://schemas.microsoft.com/office/drawing/2014/main" xmlns="" id="{1BED2162-CF58-4275-AB61-36F4E11D74C0}"/>
              </a:ext>
            </a:extLst>
          </p:cNvPr>
          <p:cNvGraphicFramePr>
            <a:graphicFrameLocks noGrp="1"/>
          </p:cNvGraphicFramePr>
          <p:nvPr>
            <p:extLst>
              <p:ext uri="{D42A27DB-BD31-4B8C-83A1-F6EECF244321}">
                <p14:modId xmlns:p14="http://schemas.microsoft.com/office/powerpoint/2010/main" val="3167246450"/>
              </p:ext>
            </p:extLst>
          </p:nvPr>
        </p:nvGraphicFramePr>
        <p:xfrm>
          <a:off x="457200" y="1527048"/>
          <a:ext cx="11160268" cy="4114800"/>
        </p:xfrm>
        <a:graphic>
          <a:graphicData uri="http://schemas.openxmlformats.org/drawingml/2006/table">
            <a:tbl>
              <a:tblPr firstRow="1" bandRow="1">
                <a:tableStyleId>{2D5ABB26-0587-4C30-8999-92F81FD0307C}</a:tableStyleId>
              </a:tblPr>
              <a:tblGrid>
                <a:gridCol w="3931920">
                  <a:extLst>
                    <a:ext uri="{9D8B030D-6E8A-4147-A177-3AD203B41FA5}">
                      <a16:colId xmlns:a16="http://schemas.microsoft.com/office/drawing/2014/main" xmlns="" val="361847577"/>
                    </a:ext>
                  </a:extLst>
                </a:gridCol>
                <a:gridCol w="7228348">
                  <a:extLst>
                    <a:ext uri="{9D8B030D-6E8A-4147-A177-3AD203B41FA5}">
                      <a16:colId xmlns:a16="http://schemas.microsoft.com/office/drawing/2014/main" xmlns="" val="2827873562"/>
                    </a:ext>
                  </a:extLst>
                </a:gridCol>
              </a:tblGrid>
              <a:tr h="1371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u="none" strike="noStrike" cap="none" dirty="0">
                          <a:solidFill>
                            <a:srgbClr val="000000"/>
                          </a:solidFill>
                          <a:latin typeface="+mn-lt"/>
                          <a:ea typeface="Arial"/>
                          <a:cs typeface="Arial"/>
                          <a:sym typeface="Arial"/>
                        </a:rPr>
                        <a:t>Regulatory</a:t>
                      </a:r>
                    </a:p>
                  </a:txBody>
                  <a:tcPr anchor="ctr">
                    <a:lnL w="3175">
                      <a:noFill/>
                      <a:prstDash val="solid"/>
                    </a:lnL>
                    <a:lnR w="12700" cap="flat" cmpd="sng" algn="ctr">
                      <a:noFill/>
                      <a:prstDash val="solid"/>
                      <a:round/>
                      <a:headEnd type="none" w="med" len="med"/>
                      <a:tailEnd type="none" w="med" len="med"/>
                    </a:lnR>
                    <a:lnT w="3175">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274320" marR="0" lvl="0" indent="-274320" algn="l" rtl="0">
                        <a:lnSpc>
                          <a:spcPct val="100000"/>
                        </a:lnSpc>
                        <a:spcBef>
                          <a:spcPts val="0"/>
                        </a:spcBef>
                        <a:spcAft>
                          <a:spcPts val="600"/>
                        </a:spcAft>
                        <a:buClr>
                          <a:schemeClr val="dk1"/>
                        </a:buClr>
                        <a:buSzPct val="100000"/>
                        <a:buFont typeface="Arial" panose="020B0604020202020204" pitchFamily="34" charset="0"/>
                        <a:buChar char="•"/>
                      </a:pPr>
                      <a:r>
                        <a:rPr lang="en-US" sz="2000" b="0" i="0" u="none" strike="noStrike" cap="none" dirty="0">
                          <a:solidFill>
                            <a:srgbClr val="000000"/>
                          </a:solidFill>
                          <a:latin typeface="+mn-lt"/>
                          <a:ea typeface="Arial"/>
                          <a:cs typeface="Arial"/>
                          <a:sym typeface="Arial"/>
                        </a:rPr>
                        <a:t>Legal risks </a:t>
                      </a:r>
                    </a:p>
                    <a:p>
                      <a:pPr marL="274320" marR="0" lvl="0" indent="-274320" algn="l" rtl="0">
                        <a:lnSpc>
                          <a:spcPct val="100000"/>
                        </a:lnSpc>
                        <a:spcBef>
                          <a:spcPts val="0"/>
                        </a:spcBef>
                        <a:spcAft>
                          <a:spcPts val="600"/>
                        </a:spcAft>
                        <a:buClr>
                          <a:schemeClr val="dk1"/>
                        </a:buClr>
                        <a:buSzPct val="100000"/>
                        <a:buFont typeface="Arial" panose="020B0604020202020204" pitchFamily="34" charset="0"/>
                        <a:buChar char="•"/>
                      </a:pPr>
                      <a:r>
                        <a:rPr lang="en-US" sz="2000" b="0" i="0" u="none" strike="noStrike" cap="none" dirty="0">
                          <a:solidFill>
                            <a:srgbClr val="000000"/>
                          </a:solidFill>
                          <a:latin typeface="+mn-lt"/>
                          <a:ea typeface="Arial"/>
                          <a:cs typeface="Arial"/>
                          <a:sym typeface="Arial"/>
                        </a:rPr>
                        <a:t>Adherence to regulatory compliance and privacy laws</a:t>
                      </a:r>
                      <a:endParaRPr lang="en-US" sz="1200" b="0" i="0" u="none" strike="noStrike" cap="none" dirty="0">
                        <a:solidFill>
                          <a:srgbClr val="000000"/>
                        </a:solidFill>
                        <a:latin typeface="Roboto"/>
                        <a:ea typeface="Roboto"/>
                        <a:cs typeface="Roboto"/>
                        <a:sym typeface="Roboto"/>
                      </a:endParaRPr>
                    </a:p>
                  </a:txBody>
                  <a:tcPr anchor="ctr">
                    <a:lnL w="12700" cap="flat" cmpd="sng" algn="ctr">
                      <a:noFill/>
                      <a:prstDash val="solid"/>
                      <a:round/>
                      <a:headEnd type="none" w="med" len="med"/>
                      <a:tailEnd type="none" w="med" len="med"/>
                    </a:lnL>
                    <a:lnR w="3175">
                      <a:noFill/>
                      <a:prstDash val="solid"/>
                    </a:lnR>
                    <a:lnT w="3175">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extLst>
                  <a:ext uri="{0D108BD9-81ED-4DB2-BD59-A6C34878D82A}">
                    <a16:rowId xmlns:a16="http://schemas.microsoft.com/office/drawing/2014/main" xmlns="" val="2149899198"/>
                  </a:ext>
                </a:extLst>
              </a:tr>
              <a:tr h="1371600">
                <a:tc>
                  <a:txBody>
                    <a:bodyPr/>
                    <a:lstStyle/>
                    <a:p>
                      <a:r>
                        <a:rPr lang="en-US" sz="2400" b="1" dirty="0">
                          <a:solidFill>
                            <a:srgbClr val="000000"/>
                          </a:solidFill>
                          <a:latin typeface="+mn-lt"/>
                          <a:cs typeface="Arial"/>
                          <a:sym typeface="Arial"/>
                        </a:rPr>
                        <a:t>Reputational</a:t>
                      </a:r>
                      <a:endParaRPr lang="sv-SE" sz="2400" dirty="0">
                        <a:solidFill>
                          <a:srgbClr val="000000"/>
                        </a:solidFill>
                        <a:latin typeface="Arial" panose="020B0604020202020204" pitchFamily="34" charset="0"/>
                      </a:endParaRPr>
                    </a:p>
                  </a:txBody>
                  <a:tcPr anchor="ctr">
                    <a:lnL w="3175">
                      <a:noFill/>
                      <a:prstDash val="soli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274320" marR="0" lvl="0" indent="-274320" algn="l" rtl="0">
                        <a:lnSpc>
                          <a:spcPct val="100000"/>
                        </a:lnSpc>
                        <a:spcBef>
                          <a:spcPts val="0"/>
                        </a:spcBef>
                        <a:spcAft>
                          <a:spcPts val="600"/>
                        </a:spcAft>
                        <a:buClr>
                          <a:schemeClr val="dk1"/>
                        </a:buClr>
                        <a:buSzPct val="100000"/>
                        <a:buFont typeface="Arial" panose="020B0604020202020204" pitchFamily="34" charset="0"/>
                        <a:buChar char="•"/>
                      </a:pPr>
                      <a:r>
                        <a:rPr lang="en-US" sz="2000" b="0" i="0" u="none" strike="noStrike" cap="none" dirty="0">
                          <a:solidFill>
                            <a:srgbClr val="000000"/>
                          </a:solidFill>
                          <a:latin typeface="+mn-lt"/>
                          <a:ea typeface="Arial"/>
                          <a:cs typeface="Arial"/>
                          <a:sym typeface="Arial"/>
                        </a:rPr>
                        <a:t>Bias &amp; lack of transparency</a:t>
                      </a:r>
                    </a:p>
                    <a:p>
                      <a:pPr marL="274320" marR="0" lvl="0" indent="-274320" algn="l" rtl="0">
                        <a:lnSpc>
                          <a:spcPct val="100000"/>
                        </a:lnSpc>
                        <a:spcBef>
                          <a:spcPts val="0"/>
                        </a:spcBef>
                        <a:spcAft>
                          <a:spcPts val="600"/>
                        </a:spcAft>
                        <a:buClr>
                          <a:schemeClr val="dk1"/>
                        </a:buClr>
                        <a:buSzPct val="100000"/>
                        <a:buFont typeface="Arial" panose="020B0604020202020204" pitchFamily="34" charset="0"/>
                        <a:buChar char="•"/>
                      </a:pPr>
                      <a:r>
                        <a:rPr lang="en-US" sz="2000" b="0" i="0" u="none" strike="noStrike" cap="none" dirty="0">
                          <a:solidFill>
                            <a:srgbClr val="000000"/>
                          </a:solidFill>
                          <a:latin typeface="+mn-lt"/>
                          <a:ea typeface="Arial"/>
                          <a:cs typeface="Arial"/>
                          <a:sym typeface="Arial"/>
                        </a:rPr>
                        <a:t>AI Decisional risk  </a:t>
                      </a:r>
                    </a:p>
                    <a:p>
                      <a:pPr marL="274320" marR="0" lvl="0" indent="-274320" algn="l" rtl="0">
                        <a:lnSpc>
                          <a:spcPct val="100000"/>
                        </a:lnSpc>
                        <a:spcBef>
                          <a:spcPts val="0"/>
                        </a:spcBef>
                        <a:spcAft>
                          <a:spcPts val="600"/>
                        </a:spcAft>
                        <a:buClr>
                          <a:schemeClr val="dk1"/>
                        </a:buClr>
                        <a:buSzPct val="100000"/>
                        <a:buFont typeface="Arial" panose="020B0604020202020204" pitchFamily="34" charset="0"/>
                        <a:buChar char="•"/>
                      </a:pPr>
                      <a:r>
                        <a:rPr lang="en-US" sz="2000" b="0" i="0" u="none" strike="noStrike" cap="none" dirty="0">
                          <a:solidFill>
                            <a:srgbClr val="000000"/>
                          </a:solidFill>
                          <a:latin typeface="+mn-lt"/>
                          <a:ea typeface="Arial"/>
                          <a:cs typeface="Arial"/>
                          <a:sym typeface="Arial"/>
                        </a:rPr>
                        <a:t>AI/ML attacks </a:t>
                      </a:r>
                    </a:p>
                  </a:txBody>
                  <a:tcPr anchor="ctr">
                    <a:lnL w="12700" cap="flat" cmpd="sng" algn="ctr">
                      <a:noFill/>
                      <a:prstDash val="solid"/>
                      <a:round/>
                      <a:headEnd type="none" w="med" len="med"/>
                      <a:tailEnd type="none" w="med" len="med"/>
                    </a:lnL>
                    <a:lnR w="3175">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846517991"/>
                  </a:ext>
                </a:extLst>
              </a:tr>
              <a:tr h="1371600">
                <a:tc>
                  <a:txBody>
                    <a:bodyPr/>
                    <a:lstStyle/>
                    <a:p>
                      <a:r>
                        <a:rPr lang="en-US" sz="2400" b="1" i="0" u="none" strike="noStrike" cap="none" dirty="0">
                          <a:solidFill>
                            <a:srgbClr val="000000"/>
                          </a:solidFill>
                          <a:latin typeface="+mn-lt"/>
                          <a:ea typeface="Arial"/>
                          <a:cs typeface="Arial"/>
                          <a:sym typeface="Arial"/>
                        </a:rPr>
                        <a:t>Competencies</a:t>
                      </a:r>
                      <a:endParaRPr lang="sv-SE" sz="2400" dirty="0">
                        <a:solidFill>
                          <a:srgbClr val="000000"/>
                        </a:solidFill>
                        <a:latin typeface="Arial" panose="020B0604020202020204" pitchFamily="34" charset="0"/>
                      </a:endParaRPr>
                    </a:p>
                  </a:txBody>
                  <a:tcPr anchor="ctr">
                    <a:lnL w="3175">
                      <a:noFill/>
                      <a:prstDash val="soli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a:noFill/>
                      <a:prstDash val="solid"/>
                    </a:lnB>
                    <a:lnTlToBr w="12700" cmpd="sng">
                      <a:noFill/>
                      <a:prstDash val="solid"/>
                    </a:lnTlToBr>
                    <a:lnBlToTr w="12700" cmpd="sng">
                      <a:noFill/>
                      <a:prstDash val="solid"/>
                    </a:lnBlToTr>
                    <a:solidFill>
                      <a:srgbClr val="D3D3D3"/>
                    </a:solidFill>
                  </a:tcPr>
                </a:tc>
                <a:tc>
                  <a:txBody>
                    <a:bodyPr/>
                    <a:lstStyle/>
                    <a:p>
                      <a:pPr marL="274320" marR="0" lvl="0" indent="-274320" algn="l" rtl="0">
                        <a:lnSpc>
                          <a:spcPct val="100000"/>
                        </a:lnSpc>
                        <a:spcBef>
                          <a:spcPts val="0"/>
                        </a:spcBef>
                        <a:spcAft>
                          <a:spcPts val="600"/>
                        </a:spcAft>
                        <a:buClr>
                          <a:schemeClr val="dk1"/>
                        </a:buClr>
                        <a:buSzPct val="100000"/>
                        <a:buFont typeface="Arial" panose="020B0604020202020204" pitchFamily="34" charset="0"/>
                        <a:buChar char="•"/>
                      </a:pPr>
                      <a:r>
                        <a:rPr lang="en-US" sz="2000" b="0" i="0" u="none" strike="noStrike" cap="none" dirty="0">
                          <a:solidFill>
                            <a:srgbClr val="000000"/>
                          </a:solidFill>
                          <a:latin typeface="+mn-lt"/>
                          <a:ea typeface="Arial"/>
                          <a:cs typeface="Arial"/>
                          <a:sym typeface="Arial"/>
                        </a:rPr>
                        <a:t>Tech debt - poor data, technology &amp; architecture</a:t>
                      </a:r>
                    </a:p>
                    <a:p>
                      <a:pPr marL="274320" marR="0" lvl="0" indent="-274320" algn="l" rtl="0">
                        <a:lnSpc>
                          <a:spcPct val="100000"/>
                        </a:lnSpc>
                        <a:spcBef>
                          <a:spcPts val="0"/>
                        </a:spcBef>
                        <a:spcAft>
                          <a:spcPts val="600"/>
                        </a:spcAft>
                        <a:buClr>
                          <a:schemeClr val="dk1"/>
                        </a:buClr>
                        <a:buSzPct val="100000"/>
                        <a:buFont typeface="Arial" panose="020B0604020202020204" pitchFamily="34" charset="0"/>
                        <a:buChar char="•"/>
                      </a:pPr>
                      <a:r>
                        <a:rPr lang="en-US" sz="2000" b="0" i="0" u="none" strike="noStrike" cap="none" dirty="0">
                          <a:solidFill>
                            <a:srgbClr val="000000"/>
                          </a:solidFill>
                          <a:latin typeface="+mn-lt"/>
                          <a:ea typeface="Arial"/>
                          <a:cs typeface="Arial"/>
                          <a:sym typeface="Arial"/>
                        </a:rPr>
                        <a:t>Talent management </a:t>
                      </a:r>
                    </a:p>
                    <a:p>
                      <a:pPr marL="274320" marR="0" lvl="0" indent="-274320" algn="l" rtl="0">
                        <a:lnSpc>
                          <a:spcPct val="100000"/>
                        </a:lnSpc>
                        <a:spcBef>
                          <a:spcPts val="0"/>
                        </a:spcBef>
                        <a:spcAft>
                          <a:spcPts val="600"/>
                        </a:spcAft>
                        <a:buClr>
                          <a:schemeClr val="dk1"/>
                        </a:buClr>
                        <a:buSzPct val="100000"/>
                        <a:buFont typeface="Arial" panose="020B0604020202020204" pitchFamily="34" charset="0"/>
                        <a:buChar char="•"/>
                      </a:pPr>
                      <a:r>
                        <a:rPr lang="en-US" sz="2000" b="0" i="0" u="none" strike="noStrike" cap="none" dirty="0">
                          <a:solidFill>
                            <a:srgbClr val="000000"/>
                          </a:solidFill>
                          <a:latin typeface="+mn-lt"/>
                          <a:ea typeface="Arial"/>
                          <a:cs typeface="Arial"/>
                          <a:sym typeface="Arial"/>
                        </a:rPr>
                        <a:t>Internal resistance</a:t>
                      </a:r>
                    </a:p>
                  </a:txBody>
                  <a:tcPr anchor="ctr">
                    <a:lnL w="12700" cap="flat" cmpd="sng" algn="ctr">
                      <a:noFill/>
                      <a:prstDash val="solid"/>
                      <a:round/>
                      <a:headEnd type="none" w="med" len="med"/>
                      <a:tailEnd type="none" w="med" len="med"/>
                    </a:lnL>
                    <a:lnR w="3175">
                      <a:noFill/>
                      <a:prstDash val="solid"/>
                    </a:lnR>
                    <a:lnT w="12700" cap="flat" cmpd="sng" algn="ctr">
                      <a:noFill/>
                      <a:prstDash val="solid"/>
                      <a:round/>
                      <a:headEnd type="none" w="med" len="med"/>
                      <a:tailEnd type="none" w="med" len="med"/>
                    </a:lnT>
                    <a:lnB w="3175">
                      <a:noFill/>
                      <a:prstDash val="solid"/>
                    </a:lnB>
                    <a:lnTlToBr w="12700" cmpd="sng">
                      <a:noFill/>
                      <a:prstDash val="solid"/>
                    </a:lnTlToBr>
                    <a:lnBlToTr w="12700" cmpd="sng">
                      <a:noFill/>
                      <a:prstDash val="solid"/>
                    </a:lnBlToTr>
                    <a:solidFill>
                      <a:srgbClr val="D3D3D3"/>
                    </a:solidFill>
                  </a:tcPr>
                </a:tc>
                <a:extLst>
                  <a:ext uri="{0D108BD9-81ED-4DB2-BD59-A6C34878D82A}">
                    <a16:rowId xmlns:a16="http://schemas.microsoft.com/office/drawing/2014/main" xmlns="" val="198544667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f09831f745_8_176"/>
          <p:cNvSpPr txBox="1">
            <a:spLocks noGrp="1"/>
          </p:cNvSpPr>
          <p:nvPr>
            <p:ph type="title"/>
          </p:nvPr>
        </p:nvSpPr>
        <p:spPr>
          <a:xfrm>
            <a:off x="457200" y="361950"/>
            <a:ext cx="11274552" cy="451231"/>
          </a:xfrm>
          <a:noFill/>
          <a:ln>
            <a:noFill/>
          </a:ln>
        </p:spPr>
        <p:txBody>
          <a:bodyPr spcFirstLastPara="1" wrap="square" lIns="0" tIns="0" rIns="0" bIns="0" anchor="t" anchorCtr="0">
            <a:noAutofit/>
          </a:bodyPr>
          <a:lstStyle/>
          <a:p>
            <a:pPr lvl="0"/>
            <a:r>
              <a:rPr lang="en-US" dirty="0"/>
              <a:t>AI Risk Assessment and Mitigation</a:t>
            </a:r>
          </a:p>
        </p:txBody>
      </p:sp>
      <p:graphicFrame>
        <p:nvGraphicFramePr>
          <p:cNvPr id="230" name="Google Shape;230;gf09831f745_8_176"/>
          <p:cNvGraphicFramePr/>
          <p:nvPr>
            <p:extLst>
              <p:ext uri="{D42A27DB-BD31-4B8C-83A1-F6EECF244321}">
                <p14:modId xmlns:p14="http://schemas.microsoft.com/office/powerpoint/2010/main" val="3504315668"/>
              </p:ext>
            </p:extLst>
          </p:nvPr>
        </p:nvGraphicFramePr>
        <p:xfrm>
          <a:off x="457200" y="1527048"/>
          <a:ext cx="11285474" cy="4224528"/>
        </p:xfrm>
        <a:graphic>
          <a:graphicData uri="http://schemas.openxmlformats.org/drawingml/2006/table">
            <a:tbl>
              <a:tblPr>
                <a:noFill/>
              </a:tblPr>
              <a:tblGrid>
                <a:gridCol w="1581912">
                  <a:extLst>
                    <a:ext uri="{9D8B030D-6E8A-4147-A177-3AD203B41FA5}">
                      <a16:colId xmlns:a16="http://schemas.microsoft.com/office/drawing/2014/main" xmlns="" val="20000"/>
                    </a:ext>
                  </a:extLst>
                </a:gridCol>
                <a:gridCol w="1481328">
                  <a:extLst>
                    <a:ext uri="{9D8B030D-6E8A-4147-A177-3AD203B41FA5}">
                      <a16:colId xmlns:a16="http://schemas.microsoft.com/office/drawing/2014/main" xmlns="" val="20001"/>
                    </a:ext>
                  </a:extLst>
                </a:gridCol>
                <a:gridCol w="1446530">
                  <a:extLst>
                    <a:ext uri="{9D8B030D-6E8A-4147-A177-3AD203B41FA5}">
                      <a16:colId xmlns:a16="http://schemas.microsoft.com/office/drawing/2014/main" xmlns="" val="20002"/>
                    </a:ext>
                  </a:extLst>
                </a:gridCol>
                <a:gridCol w="2258568">
                  <a:extLst>
                    <a:ext uri="{9D8B030D-6E8A-4147-A177-3AD203B41FA5}">
                      <a16:colId xmlns:a16="http://schemas.microsoft.com/office/drawing/2014/main" xmlns="" val="20003"/>
                    </a:ext>
                  </a:extLst>
                </a:gridCol>
                <a:gridCol w="2258568">
                  <a:extLst>
                    <a:ext uri="{9D8B030D-6E8A-4147-A177-3AD203B41FA5}">
                      <a16:colId xmlns:a16="http://schemas.microsoft.com/office/drawing/2014/main" xmlns="" val="20004"/>
                    </a:ext>
                  </a:extLst>
                </a:gridCol>
                <a:gridCol w="2258568">
                  <a:extLst>
                    <a:ext uri="{9D8B030D-6E8A-4147-A177-3AD203B41FA5}">
                      <a16:colId xmlns:a16="http://schemas.microsoft.com/office/drawing/2014/main" xmlns="" val="20005"/>
                    </a:ext>
                  </a:extLst>
                </a:gridCol>
              </a:tblGrid>
              <a:tr h="154626">
                <a:tc>
                  <a:txBody>
                    <a:bodyPr/>
                    <a:lstStyle/>
                    <a:p>
                      <a:pPr marL="0" marR="0" lvl="0" indent="0" algn="l" rtl="0">
                        <a:lnSpc>
                          <a:spcPct val="90000"/>
                        </a:lnSpc>
                        <a:spcBef>
                          <a:spcPts val="0"/>
                        </a:spcBef>
                        <a:spcAft>
                          <a:spcPts val="0"/>
                        </a:spcAft>
                        <a:buClr>
                          <a:srgbClr val="000000"/>
                        </a:buClr>
                        <a:buSzPts val="1400"/>
                        <a:buFont typeface="Arial"/>
                        <a:buNone/>
                      </a:pPr>
                      <a:r>
                        <a:rPr lang="en-US" sz="1600" b="1" u="none" strike="noStrike" cap="none" dirty="0">
                          <a:solidFill>
                            <a:srgbClr val="FFFFFF"/>
                          </a:solidFill>
                          <a:latin typeface="Arial" panose="020B0604020202020204" pitchFamily="34" charset="0"/>
                        </a:rPr>
                        <a:t>Risks</a:t>
                      </a:r>
                      <a:endParaRPr sz="1600" b="1" u="none" strike="noStrike" cap="none" dirty="0">
                        <a:solidFill>
                          <a:srgbClr val="FFFFFF"/>
                        </a:solidFill>
                        <a:latin typeface="Arial" panose="020B0604020202020204" pitchFamily="34" charset="0"/>
                      </a:endParaRPr>
                    </a:p>
                  </a:txBody>
                  <a:tcPr anchor="b">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b="1" u="none" strike="noStrike" cap="none" dirty="0">
                          <a:solidFill>
                            <a:srgbClr val="FFFFFF"/>
                          </a:solidFill>
                          <a:latin typeface="Arial" panose="020B0604020202020204" pitchFamily="34" charset="0"/>
                        </a:rPr>
                        <a:t>Risk </a:t>
                      </a:r>
                      <a:br>
                        <a:rPr lang="en-US" sz="1600" b="1" u="none" strike="noStrike" cap="none" dirty="0">
                          <a:solidFill>
                            <a:srgbClr val="FFFFFF"/>
                          </a:solidFill>
                          <a:latin typeface="Arial" panose="020B0604020202020204" pitchFamily="34" charset="0"/>
                        </a:rPr>
                      </a:br>
                      <a:r>
                        <a:rPr lang="en-US" sz="1600" b="1" u="none" strike="noStrike" cap="none" dirty="0">
                          <a:solidFill>
                            <a:srgbClr val="FFFFFF"/>
                          </a:solidFill>
                          <a:latin typeface="Arial" panose="020B0604020202020204" pitchFamily="34" charset="0"/>
                        </a:rPr>
                        <a:t>Category</a:t>
                      </a:r>
                      <a:endParaRPr sz="1600" u="none" strike="noStrike" cap="none" dirty="0">
                        <a:solidFill>
                          <a:srgbClr val="FFFFFF"/>
                        </a:solidFill>
                        <a:latin typeface="Arial" panose="020B0604020202020204" pitchFamily="34" charset="0"/>
                      </a:endParaRPr>
                    </a:p>
                  </a:txBody>
                  <a:tcPr anchor="b">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90000"/>
                        </a:lnSpc>
                        <a:spcBef>
                          <a:spcPts val="0"/>
                        </a:spcBef>
                        <a:spcAft>
                          <a:spcPts val="0"/>
                        </a:spcAft>
                        <a:buClr>
                          <a:schemeClr val="dk1"/>
                        </a:buClr>
                        <a:buSzPts val="1100"/>
                        <a:buFont typeface="Arial"/>
                        <a:buNone/>
                      </a:pPr>
                      <a:r>
                        <a:rPr lang="en-US" sz="1600" b="1" u="none" strike="noStrike" cap="none" dirty="0">
                          <a:solidFill>
                            <a:srgbClr val="FFFFFF"/>
                          </a:solidFill>
                          <a:latin typeface="Arial" panose="020B0604020202020204" pitchFamily="34" charset="0"/>
                        </a:rPr>
                        <a:t>Executive(s)</a:t>
                      </a:r>
                      <a:br>
                        <a:rPr lang="en-US" sz="1600" b="1" u="none" strike="noStrike" cap="none" dirty="0">
                          <a:solidFill>
                            <a:srgbClr val="FFFFFF"/>
                          </a:solidFill>
                          <a:latin typeface="Arial" panose="020B0604020202020204" pitchFamily="34" charset="0"/>
                        </a:rPr>
                      </a:br>
                      <a:r>
                        <a:rPr lang="en-US" sz="1600" b="1" u="none" strike="noStrike" cap="none" dirty="0">
                          <a:solidFill>
                            <a:srgbClr val="FFFFFF"/>
                          </a:solidFill>
                          <a:latin typeface="Arial" panose="020B0604020202020204" pitchFamily="34" charset="0"/>
                        </a:rPr>
                        <a:t>Responsible</a:t>
                      </a:r>
                      <a:endParaRPr sz="1600" b="1" u="none" strike="noStrike" cap="none" dirty="0">
                        <a:solidFill>
                          <a:srgbClr val="FFFFFF"/>
                        </a:solidFill>
                        <a:latin typeface="Arial" panose="020B0604020202020204" pitchFamily="34" charset="0"/>
                      </a:endParaRPr>
                    </a:p>
                  </a:txBody>
                  <a:tcPr anchor="b">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gridSpan="3">
                  <a:txBody>
                    <a:bodyPr/>
                    <a:lstStyle/>
                    <a:p>
                      <a:pPr marL="0" marR="0" lvl="0" indent="0" algn="l" rtl="0">
                        <a:lnSpc>
                          <a:spcPct val="90000"/>
                        </a:lnSpc>
                        <a:spcBef>
                          <a:spcPts val="0"/>
                        </a:spcBef>
                        <a:spcAft>
                          <a:spcPts val="0"/>
                        </a:spcAft>
                        <a:buClr>
                          <a:srgbClr val="000000"/>
                        </a:buClr>
                        <a:buSzPts val="1400"/>
                        <a:buFont typeface="Arial"/>
                        <a:buNone/>
                      </a:pPr>
                      <a:r>
                        <a:rPr lang="en-US" sz="1600" b="1" u="none" strike="noStrike" cap="none" dirty="0">
                          <a:solidFill>
                            <a:srgbClr val="FFFFFF"/>
                          </a:solidFill>
                          <a:latin typeface="Arial" panose="020B0604020202020204" pitchFamily="34" charset="0"/>
                        </a:rPr>
                        <a:t>Action Plan</a:t>
                      </a:r>
                      <a:endParaRPr sz="1600" u="none" strike="noStrike" cap="none" dirty="0">
                        <a:solidFill>
                          <a:srgbClr val="FFFFFF"/>
                        </a:solidFill>
                        <a:latin typeface="Arial" panose="020B0604020202020204" pitchFamily="34" charset="0"/>
                      </a:endParaRPr>
                    </a:p>
                  </a:txBody>
                  <a:tcPr anchor="b">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45258">
                <a:tc rowSpan="2">
                  <a:txBody>
                    <a:bodyPr/>
                    <a:lstStyle/>
                    <a:p>
                      <a:pPr marL="0" marR="0" lvl="0" indent="0" algn="l" rtl="0">
                        <a:lnSpc>
                          <a:spcPct val="90000"/>
                        </a:lnSpc>
                        <a:spcBef>
                          <a:spcPts val="0"/>
                        </a:spcBef>
                        <a:spcAft>
                          <a:spcPts val="0"/>
                        </a:spcAft>
                        <a:buClr>
                          <a:srgbClr val="000000"/>
                        </a:buClr>
                        <a:buSzPts val="2000"/>
                        <a:buFont typeface="Arial"/>
                        <a:buNone/>
                      </a:pPr>
                      <a:r>
                        <a:rPr lang="en-US" sz="1600" b="1" u="none" strike="noStrike" cap="none" dirty="0">
                          <a:solidFill>
                            <a:srgbClr val="000000"/>
                          </a:solidFill>
                          <a:latin typeface="Arial" panose="020B0604020202020204" pitchFamily="34" charset="0"/>
                        </a:rPr>
                        <a:t>Regulatory</a:t>
                      </a:r>
                      <a:endParaRPr sz="1600" b="1" u="none" strike="noStrike" cap="none" dirty="0">
                        <a:solidFill>
                          <a:srgbClr val="000000"/>
                        </a:solidFill>
                        <a:latin typeface="Arial" panose="020B0604020202020204" pitchFamily="34" charset="0"/>
                      </a:endParaRPr>
                    </a:p>
                  </a:txBody>
                  <a:tcPr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0"/>
                        </a:spcAft>
                        <a:buClr>
                          <a:srgbClr val="000000"/>
                        </a:buClr>
                        <a:buSzPts val="1500"/>
                        <a:buFont typeface="Arial"/>
                        <a:buNone/>
                      </a:pPr>
                      <a:r>
                        <a:rPr lang="en-US" sz="1600" b="1" u="none" strike="noStrike" cap="none" dirty="0">
                          <a:solidFill>
                            <a:srgbClr val="000000"/>
                          </a:solidFill>
                          <a:latin typeface="Arial" panose="020B0604020202020204" pitchFamily="34" charset="0"/>
                        </a:rPr>
                        <a:t>Adhere to </a:t>
                      </a:r>
                      <a:br>
                        <a:rPr lang="en-US" sz="1600" b="1" u="none" strike="noStrike" cap="none" dirty="0">
                          <a:solidFill>
                            <a:srgbClr val="000000"/>
                          </a:solidFill>
                          <a:latin typeface="Arial" panose="020B0604020202020204" pitchFamily="34" charset="0"/>
                        </a:rPr>
                      </a:br>
                      <a:r>
                        <a:rPr lang="en-US" sz="1600" b="1" u="none" strike="noStrike" cap="none" dirty="0">
                          <a:solidFill>
                            <a:srgbClr val="000000"/>
                          </a:solidFill>
                          <a:latin typeface="Arial" panose="020B0604020202020204" pitchFamily="34" charset="0"/>
                        </a:rPr>
                        <a:t>regulations </a:t>
                      </a:r>
                      <a:endParaRPr sz="1600" b="1"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u="none" strike="noStrike" cap="none" dirty="0">
                          <a:solidFill>
                            <a:srgbClr val="000000"/>
                          </a:solidFill>
                          <a:latin typeface="Arial" panose="020B0604020202020204" pitchFamily="34" charset="0"/>
                        </a:rPr>
                        <a:t>CIO/CTO &amp; </a:t>
                      </a:r>
                      <a:br>
                        <a:rPr lang="en-US" sz="1600" u="none" strike="noStrike" cap="none" dirty="0">
                          <a:solidFill>
                            <a:srgbClr val="000000"/>
                          </a:solidFill>
                          <a:latin typeface="Arial" panose="020B0604020202020204" pitchFamily="34" charset="0"/>
                        </a:rPr>
                      </a:br>
                      <a:r>
                        <a:rPr lang="en-US" sz="1600" u="none" strike="noStrike" cap="none" dirty="0">
                          <a:solidFill>
                            <a:srgbClr val="000000"/>
                          </a:solidFill>
                          <a:latin typeface="Arial" panose="020B0604020202020204" pitchFamily="34" charset="0"/>
                        </a:rPr>
                        <a:t>CRO</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500"/>
                        <a:buFont typeface="Arial"/>
                        <a:buNone/>
                      </a:pPr>
                      <a:r>
                        <a:rPr lang="en-US" sz="1600" u="none" strike="noStrike" cap="none" dirty="0">
                          <a:solidFill>
                            <a:srgbClr val="000000"/>
                          </a:solidFill>
                          <a:latin typeface="Arial" panose="020B0604020202020204" pitchFamily="34" charset="0"/>
                        </a:rPr>
                        <a:t>Understand the continuously evolving regulatory landscape </a:t>
                      </a:r>
                      <a:endParaRPr sz="16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chemeClr val="dk1"/>
                        </a:buClr>
                        <a:buSzPts val="1200"/>
                        <a:buFont typeface="Arial"/>
                        <a:buNone/>
                      </a:pPr>
                      <a:r>
                        <a:rPr lang="en-US" sz="1600" u="none" strike="noStrike" cap="none" dirty="0">
                          <a:solidFill>
                            <a:srgbClr val="000000"/>
                          </a:solidFill>
                          <a:latin typeface="Arial" panose="020B0604020202020204" pitchFamily="34" charset="0"/>
                          <a:ea typeface="Arial"/>
                          <a:cs typeface="Arial"/>
                          <a:sym typeface="Arial"/>
                        </a:rPr>
                        <a:t>Enable collaboration between  AI </a:t>
                      </a:r>
                      <a:r>
                        <a:rPr lang="en-US" sz="1600" u="none" strike="noStrike" cap="none" dirty="0">
                          <a:solidFill>
                            <a:srgbClr val="000000"/>
                          </a:solidFill>
                          <a:latin typeface="Arial" panose="020B0604020202020204" pitchFamily="34" charset="0"/>
                        </a:rPr>
                        <a:t>practitioners</a:t>
                      </a:r>
                      <a:r>
                        <a:rPr lang="en-US" sz="1600" u="none" strike="noStrike" cap="none" dirty="0">
                          <a:solidFill>
                            <a:srgbClr val="000000"/>
                          </a:solidFill>
                          <a:latin typeface="Arial" panose="020B0604020202020204" pitchFamily="34" charset="0"/>
                          <a:ea typeface="Arial"/>
                          <a:cs typeface="Arial"/>
                          <a:sym typeface="Arial"/>
                        </a:rPr>
                        <a:t> and legal, risk and security members to evaluate use case feasibility and acceptable risks</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500"/>
                        <a:buFont typeface="Arial"/>
                        <a:buNone/>
                      </a:pPr>
                      <a:r>
                        <a:rPr lang="en-US" sz="1600" u="none" strike="noStrike" cap="none" dirty="0">
                          <a:solidFill>
                            <a:srgbClr val="000000"/>
                          </a:solidFill>
                          <a:latin typeface="Arial" panose="020B0604020202020204" pitchFamily="34" charset="0"/>
                          <a:ea typeface="Arial"/>
                          <a:cs typeface="Arial"/>
                          <a:sym typeface="Arial"/>
                        </a:rPr>
                        <a:t>Create an AI governance office, which serves an independent audit committee to review results </a:t>
                      </a:r>
                      <a:endParaRPr sz="16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610364">
                <a:tc vMerge="1">
                  <a:txBody>
                    <a:bodyPr/>
                    <a:lstStyle/>
                    <a:p>
                      <a:endParaRPr lang="en-US"/>
                    </a:p>
                  </a:txBody>
                  <a:tcPr/>
                </a:tc>
                <a:tc>
                  <a:txBody>
                    <a:bodyPr/>
                    <a:lstStyle/>
                    <a:p>
                      <a:pPr marL="0" marR="0" lvl="0" indent="0" algn="l" rtl="0">
                        <a:lnSpc>
                          <a:spcPct val="90000"/>
                        </a:lnSpc>
                        <a:spcBef>
                          <a:spcPts val="0"/>
                        </a:spcBef>
                        <a:spcAft>
                          <a:spcPts val="0"/>
                        </a:spcAft>
                        <a:buClr>
                          <a:srgbClr val="000000"/>
                        </a:buClr>
                        <a:buSzPts val="1500"/>
                        <a:buFont typeface="Arial"/>
                        <a:buNone/>
                      </a:pPr>
                      <a:r>
                        <a:rPr lang="en-US" sz="1600" b="1" u="none" strike="noStrike" cap="none" dirty="0">
                          <a:solidFill>
                            <a:srgbClr val="000000"/>
                          </a:solidFill>
                          <a:latin typeface="Arial" panose="020B0604020202020204" pitchFamily="34" charset="0"/>
                        </a:rPr>
                        <a:t>Legal Risks</a:t>
                      </a:r>
                      <a:endParaRPr sz="1600" b="1"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u="none" strike="noStrike" cap="none" dirty="0">
                          <a:solidFill>
                            <a:srgbClr val="000000"/>
                          </a:solidFill>
                          <a:latin typeface="Arial" panose="020B0604020202020204" pitchFamily="34" charset="0"/>
                        </a:rPr>
                        <a:t>CRO</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500"/>
                        <a:buFont typeface="Arial"/>
                        <a:buNone/>
                      </a:pPr>
                      <a:r>
                        <a:rPr lang="en-US" sz="1600" u="none" strike="noStrike" cap="none" dirty="0">
                          <a:solidFill>
                            <a:srgbClr val="000000"/>
                          </a:solidFill>
                          <a:latin typeface="Arial" panose="020B0604020202020204" pitchFamily="34" charset="0"/>
                        </a:rPr>
                        <a:t>Identify legal risks upfront in consultation with legal team. Maintain detailed </a:t>
                      </a:r>
                      <a:r>
                        <a:rPr lang="en-US" sz="1600" dirty="0">
                          <a:solidFill>
                            <a:srgbClr val="000000"/>
                          </a:solidFill>
                          <a:latin typeface="Arial" panose="020B0604020202020204" pitchFamily="34" charset="0"/>
                        </a:rPr>
                        <a:t>application</a:t>
                      </a:r>
                      <a:r>
                        <a:rPr lang="en-US" sz="1600" u="none" strike="noStrike" cap="none" dirty="0">
                          <a:solidFill>
                            <a:srgbClr val="000000"/>
                          </a:solidFill>
                          <a:latin typeface="Arial" panose="020B0604020202020204" pitchFamily="34" charset="0"/>
                        </a:rPr>
                        <a:t> inventory and set up  adequate usages, responsibilities and risk controls. </a:t>
                      </a:r>
                      <a:endParaRPr sz="16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500"/>
                        <a:buFont typeface="Arial"/>
                        <a:buNone/>
                      </a:pPr>
                      <a:r>
                        <a:rPr lang="en-US" sz="1600" u="none" strike="noStrike" cap="none" dirty="0">
                          <a:solidFill>
                            <a:srgbClr val="000000"/>
                          </a:solidFill>
                          <a:latin typeface="Arial" panose="020B0604020202020204" pitchFamily="34" charset="0"/>
                        </a:rPr>
                        <a:t>Ensure there is clear “explainability” baked into model decisions and adequate controls to prevent rogue internal behavior using AI. </a:t>
                      </a:r>
                      <a:endParaRPr sz="16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500"/>
                        <a:buFont typeface="Arial"/>
                        <a:buNone/>
                      </a:pPr>
                      <a:r>
                        <a:rPr lang="en-US" sz="1600" u="none" strike="noStrike" cap="none" dirty="0">
                          <a:solidFill>
                            <a:srgbClr val="000000"/>
                          </a:solidFill>
                          <a:latin typeface="Arial" panose="020B0604020202020204" pitchFamily="34" charset="0"/>
                        </a:rPr>
                        <a:t>Make sure the terms and conditions of your AI service remain fit for purpose</a:t>
                      </a:r>
                      <a:endParaRPr sz="16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f09831f745_8_181"/>
          <p:cNvSpPr txBox="1">
            <a:spLocks noGrp="1"/>
          </p:cNvSpPr>
          <p:nvPr>
            <p:ph type="title"/>
          </p:nvPr>
        </p:nvSpPr>
        <p:spPr>
          <a:xfrm>
            <a:off x="457200" y="361950"/>
            <a:ext cx="11274552" cy="451231"/>
          </a:xfrm>
          <a:noFill/>
          <a:ln>
            <a:noFill/>
          </a:ln>
        </p:spPr>
        <p:txBody>
          <a:bodyPr spcFirstLastPara="1" wrap="square" lIns="0" tIns="0" rIns="0" bIns="0" anchor="t" anchorCtr="0">
            <a:noAutofit/>
          </a:bodyPr>
          <a:lstStyle/>
          <a:p>
            <a:pPr lvl="0"/>
            <a:r>
              <a:rPr lang="en-US" dirty="0"/>
              <a:t>Risks - Ethics &amp; Governance</a:t>
            </a:r>
          </a:p>
        </p:txBody>
      </p:sp>
      <p:graphicFrame>
        <p:nvGraphicFramePr>
          <p:cNvPr id="236" name="Google Shape;236;gf09831f745_8_181"/>
          <p:cNvGraphicFramePr/>
          <p:nvPr>
            <p:extLst>
              <p:ext uri="{D42A27DB-BD31-4B8C-83A1-F6EECF244321}">
                <p14:modId xmlns:p14="http://schemas.microsoft.com/office/powerpoint/2010/main" val="3406645638"/>
              </p:ext>
            </p:extLst>
          </p:nvPr>
        </p:nvGraphicFramePr>
        <p:xfrm>
          <a:off x="457200" y="1527048"/>
          <a:ext cx="11278372" cy="4535424"/>
        </p:xfrm>
        <a:graphic>
          <a:graphicData uri="http://schemas.openxmlformats.org/drawingml/2006/table">
            <a:tbl>
              <a:tblPr>
                <a:noFill/>
              </a:tblPr>
              <a:tblGrid>
                <a:gridCol w="1581912">
                  <a:extLst>
                    <a:ext uri="{9D8B030D-6E8A-4147-A177-3AD203B41FA5}">
                      <a16:colId xmlns:a16="http://schemas.microsoft.com/office/drawing/2014/main" xmlns="" val="20000"/>
                    </a:ext>
                  </a:extLst>
                </a:gridCol>
                <a:gridCol w="1483350">
                  <a:extLst>
                    <a:ext uri="{9D8B030D-6E8A-4147-A177-3AD203B41FA5}">
                      <a16:colId xmlns:a16="http://schemas.microsoft.com/office/drawing/2014/main" xmlns="" val="20001"/>
                    </a:ext>
                  </a:extLst>
                </a:gridCol>
                <a:gridCol w="1446550">
                  <a:extLst>
                    <a:ext uri="{9D8B030D-6E8A-4147-A177-3AD203B41FA5}">
                      <a16:colId xmlns:a16="http://schemas.microsoft.com/office/drawing/2014/main" xmlns="" val="20002"/>
                    </a:ext>
                  </a:extLst>
                </a:gridCol>
                <a:gridCol w="2377440">
                  <a:extLst>
                    <a:ext uri="{9D8B030D-6E8A-4147-A177-3AD203B41FA5}">
                      <a16:colId xmlns:a16="http://schemas.microsoft.com/office/drawing/2014/main" xmlns="" val="20003"/>
                    </a:ext>
                  </a:extLst>
                </a:gridCol>
                <a:gridCol w="2194560">
                  <a:extLst>
                    <a:ext uri="{9D8B030D-6E8A-4147-A177-3AD203B41FA5}">
                      <a16:colId xmlns:a16="http://schemas.microsoft.com/office/drawing/2014/main" xmlns="" val="20004"/>
                    </a:ext>
                  </a:extLst>
                </a:gridCol>
                <a:gridCol w="2194560">
                  <a:extLst>
                    <a:ext uri="{9D8B030D-6E8A-4147-A177-3AD203B41FA5}">
                      <a16:colId xmlns:a16="http://schemas.microsoft.com/office/drawing/2014/main" xmlns="" val="20005"/>
                    </a:ext>
                  </a:extLst>
                </a:gridCol>
              </a:tblGrid>
              <a:tr h="124965">
                <a:tc>
                  <a:txBody>
                    <a:bodyPr/>
                    <a:lstStyle/>
                    <a:p>
                      <a:pPr marL="0" marR="0" lvl="0" indent="0" algn="l" rtl="0">
                        <a:lnSpc>
                          <a:spcPct val="90000"/>
                        </a:lnSpc>
                        <a:spcBef>
                          <a:spcPts val="0"/>
                        </a:spcBef>
                        <a:spcAft>
                          <a:spcPts val="0"/>
                        </a:spcAft>
                        <a:buClr>
                          <a:srgbClr val="000000"/>
                        </a:buClr>
                        <a:buSzPts val="1400"/>
                        <a:buFont typeface="Arial"/>
                        <a:buNone/>
                      </a:pPr>
                      <a:r>
                        <a:rPr lang="en-US" sz="1600" b="1" u="none" strike="noStrike" cap="none" dirty="0">
                          <a:solidFill>
                            <a:srgbClr val="FFFFFF"/>
                          </a:solidFill>
                          <a:latin typeface="Arial" panose="020B0604020202020204" pitchFamily="34" charset="0"/>
                        </a:rPr>
                        <a:t>Risks</a:t>
                      </a:r>
                      <a:endParaRPr sz="1600" b="1" u="none" strike="noStrike" cap="none" dirty="0">
                        <a:solidFill>
                          <a:srgbClr val="FFFFFF"/>
                        </a:solidFill>
                        <a:latin typeface="Arial" panose="020B0604020202020204" pitchFamily="34" charset="0"/>
                      </a:endParaRPr>
                    </a:p>
                  </a:txBody>
                  <a:tcPr anchor="b">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b="1" u="none" strike="noStrike" cap="none" dirty="0">
                          <a:solidFill>
                            <a:srgbClr val="FFFFFF"/>
                          </a:solidFill>
                          <a:latin typeface="Arial" panose="020B0604020202020204" pitchFamily="34" charset="0"/>
                        </a:rPr>
                        <a:t>Risk </a:t>
                      </a:r>
                      <a:br>
                        <a:rPr lang="en-US" sz="1600" b="1" u="none" strike="noStrike" cap="none" dirty="0">
                          <a:solidFill>
                            <a:srgbClr val="FFFFFF"/>
                          </a:solidFill>
                          <a:latin typeface="Arial" panose="020B0604020202020204" pitchFamily="34" charset="0"/>
                        </a:rPr>
                      </a:br>
                      <a:r>
                        <a:rPr lang="en-US" sz="1600" b="1" u="none" strike="noStrike" cap="none" dirty="0">
                          <a:solidFill>
                            <a:srgbClr val="FFFFFF"/>
                          </a:solidFill>
                          <a:latin typeface="Arial" panose="020B0604020202020204" pitchFamily="34" charset="0"/>
                        </a:rPr>
                        <a:t>Category</a:t>
                      </a:r>
                      <a:endParaRPr sz="1600" u="none" strike="noStrike" cap="none" dirty="0">
                        <a:solidFill>
                          <a:srgbClr val="FFFFFF"/>
                        </a:solidFill>
                        <a:latin typeface="Arial" panose="020B0604020202020204" pitchFamily="34" charset="0"/>
                      </a:endParaRPr>
                    </a:p>
                  </a:txBody>
                  <a:tcPr anchor="b">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b="1" u="none" strike="noStrike" cap="none" dirty="0">
                          <a:solidFill>
                            <a:srgbClr val="FFFFFF"/>
                          </a:solidFill>
                          <a:latin typeface="Arial" panose="020B0604020202020204" pitchFamily="34" charset="0"/>
                        </a:rPr>
                        <a:t>Executive(s)</a:t>
                      </a:r>
                      <a:br>
                        <a:rPr lang="en-US" sz="1600" b="1" u="none" strike="noStrike" cap="none" dirty="0">
                          <a:solidFill>
                            <a:srgbClr val="FFFFFF"/>
                          </a:solidFill>
                          <a:latin typeface="Arial" panose="020B0604020202020204" pitchFamily="34" charset="0"/>
                        </a:rPr>
                      </a:br>
                      <a:r>
                        <a:rPr lang="en-US" sz="1600" b="1" u="none" strike="noStrike" cap="none" dirty="0">
                          <a:solidFill>
                            <a:srgbClr val="FFFFFF"/>
                          </a:solidFill>
                          <a:latin typeface="Arial" panose="020B0604020202020204" pitchFamily="34" charset="0"/>
                        </a:rPr>
                        <a:t>Responsible</a:t>
                      </a:r>
                      <a:endParaRPr sz="1600" b="1" u="none" strike="noStrike" cap="none" dirty="0">
                        <a:solidFill>
                          <a:srgbClr val="FFFFFF"/>
                        </a:solidFill>
                        <a:latin typeface="Arial" panose="020B0604020202020204" pitchFamily="34" charset="0"/>
                      </a:endParaRPr>
                    </a:p>
                  </a:txBody>
                  <a:tcPr anchor="b">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gridSpan="3">
                  <a:txBody>
                    <a:bodyPr/>
                    <a:lstStyle/>
                    <a:p>
                      <a:pPr marL="0" marR="0" lvl="0" indent="0" algn="l" rtl="0">
                        <a:lnSpc>
                          <a:spcPct val="90000"/>
                        </a:lnSpc>
                        <a:spcBef>
                          <a:spcPts val="0"/>
                        </a:spcBef>
                        <a:spcAft>
                          <a:spcPts val="0"/>
                        </a:spcAft>
                        <a:buClr>
                          <a:srgbClr val="000000"/>
                        </a:buClr>
                        <a:buSzPts val="1400"/>
                        <a:buFont typeface="Arial"/>
                        <a:buNone/>
                      </a:pPr>
                      <a:r>
                        <a:rPr lang="en-US" sz="1600" b="1" u="none" strike="noStrike" cap="none" dirty="0">
                          <a:solidFill>
                            <a:srgbClr val="FFFFFF"/>
                          </a:solidFill>
                          <a:latin typeface="Arial" panose="020B0604020202020204" pitchFamily="34" charset="0"/>
                        </a:rPr>
                        <a:t>Action Plan</a:t>
                      </a:r>
                      <a:endParaRPr sz="1600" u="none" strike="noStrike" cap="none" dirty="0">
                        <a:solidFill>
                          <a:srgbClr val="FFFFFF"/>
                        </a:solidFill>
                        <a:latin typeface="Arial" panose="020B0604020202020204" pitchFamily="34" charset="0"/>
                      </a:endParaRPr>
                    </a:p>
                  </a:txBody>
                  <a:tcPr anchor="b">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31804">
                <a:tc rowSpan="3">
                  <a:txBody>
                    <a:bodyPr/>
                    <a:lstStyle/>
                    <a:p>
                      <a:pPr marL="0" marR="0" lvl="0" indent="0" algn="l" rtl="0">
                        <a:lnSpc>
                          <a:spcPct val="90000"/>
                        </a:lnSpc>
                        <a:spcBef>
                          <a:spcPts val="0"/>
                        </a:spcBef>
                        <a:spcAft>
                          <a:spcPts val="0"/>
                        </a:spcAft>
                        <a:buClr>
                          <a:srgbClr val="000000"/>
                        </a:buClr>
                        <a:buSzPts val="2000"/>
                        <a:buFont typeface="Arial"/>
                        <a:buNone/>
                      </a:pPr>
                      <a:r>
                        <a:rPr lang="en-US" sz="1600" b="1" u="none" strike="noStrike" cap="none" dirty="0">
                          <a:solidFill>
                            <a:srgbClr val="000000"/>
                          </a:solidFill>
                          <a:latin typeface="Arial" panose="020B0604020202020204" pitchFamily="34" charset="0"/>
                        </a:rPr>
                        <a:t>Reputational</a:t>
                      </a:r>
                      <a:endParaRPr sz="1600" b="1" u="none" strike="noStrike" cap="none" dirty="0">
                        <a:solidFill>
                          <a:srgbClr val="000000"/>
                        </a:solidFill>
                        <a:latin typeface="Arial" panose="020B0604020202020204" pitchFamily="34" charset="0"/>
                      </a:endParaRPr>
                    </a:p>
                  </a:txBody>
                  <a:tcPr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0"/>
                        </a:spcAft>
                        <a:buClr>
                          <a:srgbClr val="000000"/>
                        </a:buClr>
                        <a:buSzPts val="1300"/>
                        <a:buFont typeface="Arial"/>
                        <a:buNone/>
                      </a:pPr>
                      <a:r>
                        <a:rPr lang="en-US" sz="1600" b="1" u="none" strike="noStrike" cap="none" dirty="0">
                          <a:solidFill>
                            <a:srgbClr val="000000"/>
                          </a:solidFill>
                          <a:latin typeface="Arial" panose="020B0604020202020204" pitchFamily="34" charset="0"/>
                          <a:ea typeface="Arial"/>
                          <a:cs typeface="Arial"/>
                          <a:sym typeface="Arial"/>
                        </a:rPr>
                        <a:t>Interpretable </a:t>
                      </a:r>
                      <a:br>
                        <a:rPr lang="en-US" sz="1600" b="1" u="none" strike="noStrike" cap="none" dirty="0">
                          <a:solidFill>
                            <a:srgbClr val="000000"/>
                          </a:solidFill>
                          <a:latin typeface="Arial" panose="020B0604020202020204" pitchFamily="34" charset="0"/>
                          <a:ea typeface="Arial"/>
                          <a:cs typeface="Arial"/>
                          <a:sym typeface="Arial"/>
                        </a:rPr>
                      </a:br>
                      <a:r>
                        <a:rPr lang="en-US" sz="1600" b="1" u="none" strike="noStrike" cap="none" dirty="0">
                          <a:solidFill>
                            <a:srgbClr val="000000"/>
                          </a:solidFill>
                          <a:latin typeface="Arial" panose="020B0604020202020204" pitchFamily="34" charset="0"/>
                          <a:ea typeface="Arial"/>
                          <a:cs typeface="Arial"/>
                          <a:sym typeface="Arial"/>
                        </a:rPr>
                        <a:t>and </a:t>
                      </a:r>
                      <a:br>
                        <a:rPr lang="en-US" sz="1600" b="1" u="none" strike="noStrike" cap="none" dirty="0">
                          <a:solidFill>
                            <a:srgbClr val="000000"/>
                          </a:solidFill>
                          <a:latin typeface="Arial" panose="020B0604020202020204" pitchFamily="34" charset="0"/>
                          <a:ea typeface="Arial"/>
                          <a:cs typeface="Arial"/>
                          <a:sym typeface="Arial"/>
                        </a:rPr>
                      </a:br>
                      <a:r>
                        <a:rPr lang="en-US" sz="1600" b="1" u="none" strike="noStrike" cap="none" dirty="0">
                          <a:solidFill>
                            <a:srgbClr val="000000"/>
                          </a:solidFill>
                          <a:latin typeface="Arial" panose="020B0604020202020204" pitchFamily="34" charset="0"/>
                          <a:ea typeface="Arial"/>
                          <a:cs typeface="Arial"/>
                          <a:sym typeface="Arial"/>
                        </a:rPr>
                        <a:t>Explainable</a:t>
                      </a:r>
                      <a:endParaRPr sz="1600" b="1"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u="none" strike="noStrike" cap="none" dirty="0">
                          <a:solidFill>
                            <a:srgbClr val="000000"/>
                          </a:solidFill>
                          <a:latin typeface="Arial" panose="020B0604020202020204" pitchFamily="34" charset="0"/>
                        </a:rPr>
                        <a:t>CIO/CTO</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200"/>
                        <a:buFont typeface="Arial"/>
                        <a:buNone/>
                      </a:pPr>
                      <a:r>
                        <a:rPr lang="en-US" sz="1600" u="none" strike="noStrike" cap="none" dirty="0">
                          <a:solidFill>
                            <a:srgbClr val="000000"/>
                          </a:solidFill>
                          <a:latin typeface="Arial" panose="020B0604020202020204" pitchFamily="34" charset="0"/>
                        </a:rPr>
                        <a:t>Ensure we deliver high-quality AI models by thoroughly testing and validating them before they are exposed out-side the organization.</a:t>
                      </a:r>
                      <a:endParaRPr sz="16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u="none" strike="noStrike" cap="none" dirty="0">
                          <a:solidFill>
                            <a:srgbClr val="000000"/>
                          </a:solidFill>
                          <a:latin typeface="Arial" panose="020B0604020202020204" pitchFamily="34" charset="0"/>
                        </a:rPr>
                        <a:t>Determine requirements for explainability by consulting with lines of business and legal teams. </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200"/>
                        <a:buFont typeface="Arial"/>
                        <a:buNone/>
                      </a:pPr>
                      <a:r>
                        <a:rPr lang="en-US" sz="1600" u="none" strike="noStrike" cap="none" dirty="0">
                          <a:solidFill>
                            <a:srgbClr val="000000"/>
                          </a:solidFill>
                          <a:latin typeface="Arial" panose="020B0604020202020204" pitchFamily="34" charset="0"/>
                        </a:rPr>
                        <a:t>Ensure stakeholders appreciate the necessity of a trade-off between “explainability” and accuracy.</a:t>
                      </a:r>
                      <a:endParaRPr sz="16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280094">
                <a:tc vMerge="1">
                  <a:txBody>
                    <a:bodyPr/>
                    <a:lstStyle/>
                    <a:p>
                      <a:endParaRPr lang="en-US"/>
                    </a:p>
                  </a:txBody>
                  <a:tcPr/>
                </a:tc>
                <a:tc>
                  <a:txBody>
                    <a:bodyPr/>
                    <a:lstStyle/>
                    <a:p>
                      <a:pPr marL="0" marR="0" lvl="0" indent="0" algn="l" rtl="0">
                        <a:lnSpc>
                          <a:spcPct val="90000"/>
                        </a:lnSpc>
                        <a:spcBef>
                          <a:spcPts val="0"/>
                        </a:spcBef>
                        <a:spcAft>
                          <a:spcPts val="0"/>
                        </a:spcAft>
                        <a:buClr>
                          <a:srgbClr val="000000"/>
                        </a:buClr>
                        <a:buSzPts val="1300"/>
                        <a:buFont typeface="Arial"/>
                        <a:buNone/>
                      </a:pPr>
                      <a:r>
                        <a:rPr lang="en-US" sz="1600" b="1" u="none" strike="noStrike" cap="none" dirty="0">
                          <a:solidFill>
                            <a:srgbClr val="000000"/>
                          </a:solidFill>
                          <a:latin typeface="Arial" panose="020B0604020202020204" pitchFamily="34" charset="0"/>
                          <a:ea typeface="Arial"/>
                          <a:cs typeface="Arial"/>
                          <a:sym typeface="Arial"/>
                        </a:rPr>
                        <a:t>Secure and </a:t>
                      </a:r>
                      <a:br>
                        <a:rPr lang="en-US" sz="1600" b="1" u="none" strike="noStrike" cap="none" dirty="0">
                          <a:solidFill>
                            <a:srgbClr val="000000"/>
                          </a:solidFill>
                          <a:latin typeface="Arial" panose="020B0604020202020204" pitchFamily="34" charset="0"/>
                          <a:ea typeface="Arial"/>
                          <a:cs typeface="Arial"/>
                          <a:sym typeface="Arial"/>
                        </a:rPr>
                      </a:br>
                      <a:r>
                        <a:rPr lang="en-US" sz="1600" b="1" u="none" strike="noStrike" cap="none" dirty="0">
                          <a:solidFill>
                            <a:srgbClr val="000000"/>
                          </a:solidFill>
                          <a:latin typeface="Arial" panose="020B0604020202020204" pitchFamily="34" charset="0"/>
                          <a:ea typeface="Arial"/>
                          <a:cs typeface="Arial"/>
                          <a:sym typeface="Arial"/>
                        </a:rPr>
                        <a:t>Safe</a:t>
                      </a:r>
                      <a:endParaRPr sz="1600" b="1"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u="none" strike="noStrike" cap="none" dirty="0">
                          <a:solidFill>
                            <a:srgbClr val="000000"/>
                          </a:solidFill>
                          <a:latin typeface="Arial" panose="020B0604020202020204" pitchFamily="34" charset="0"/>
                        </a:rPr>
                        <a:t>CIO/CTO</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chemeClr val="dk1"/>
                        </a:buClr>
                        <a:buSzPts val="1100"/>
                        <a:buFont typeface="Arial"/>
                        <a:buNone/>
                      </a:pPr>
                      <a:r>
                        <a:rPr lang="en-US" sz="1600" u="none" strike="noStrike" cap="none" dirty="0">
                          <a:solidFill>
                            <a:srgbClr val="000000"/>
                          </a:solidFill>
                          <a:latin typeface="Arial" panose="020B0604020202020204" pitchFamily="34" charset="0"/>
                        </a:rPr>
                        <a:t>Acknowledge  the threats against AI in your organization posed by both malicious and benign actors.</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u="none" strike="noStrike" cap="none" dirty="0">
                          <a:solidFill>
                            <a:srgbClr val="000000"/>
                          </a:solidFill>
                          <a:latin typeface="Arial" panose="020B0604020202020204" pitchFamily="34" charset="0"/>
                        </a:rPr>
                        <a:t>Bolster security across  enterprise security controls, data integrity and AI model monitoring.  </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chemeClr val="dk1"/>
                        </a:buClr>
                        <a:buSzPts val="1100"/>
                        <a:buFont typeface="Arial"/>
                        <a:buNone/>
                      </a:pPr>
                      <a:r>
                        <a:rPr lang="en-US" sz="1600" u="none" strike="noStrike" cap="none" dirty="0">
                          <a:solidFill>
                            <a:srgbClr val="000000"/>
                          </a:solidFill>
                          <a:latin typeface="Arial" panose="020B0604020202020204" pitchFamily="34" charset="0"/>
                        </a:rPr>
                        <a:t>Leverage external resources  to help secure your AI systems. </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331804">
                <a:tc vMerge="1">
                  <a:txBody>
                    <a:bodyPr/>
                    <a:lstStyle/>
                    <a:p>
                      <a:endParaRPr lang="en-US"/>
                    </a:p>
                  </a:txBody>
                  <a:tcPr/>
                </a:tc>
                <a:tc>
                  <a:txBody>
                    <a:bodyPr/>
                    <a:lstStyle/>
                    <a:p>
                      <a:pPr marL="0" marR="0" lvl="0" indent="0" algn="l" rtl="0">
                        <a:lnSpc>
                          <a:spcPct val="90000"/>
                        </a:lnSpc>
                        <a:spcBef>
                          <a:spcPts val="0"/>
                        </a:spcBef>
                        <a:spcAft>
                          <a:spcPts val="0"/>
                        </a:spcAft>
                        <a:buClr>
                          <a:srgbClr val="000000"/>
                        </a:buClr>
                        <a:buSzPts val="1300"/>
                        <a:buFont typeface="Arial"/>
                        <a:buNone/>
                      </a:pPr>
                      <a:r>
                        <a:rPr lang="en-US" sz="1600" b="1" u="none" strike="noStrike" cap="none" dirty="0">
                          <a:solidFill>
                            <a:srgbClr val="000000"/>
                          </a:solidFill>
                          <a:latin typeface="Arial" panose="020B0604020202020204" pitchFamily="34" charset="0"/>
                          <a:ea typeface="Arial"/>
                          <a:cs typeface="Arial"/>
                          <a:sym typeface="Arial"/>
                        </a:rPr>
                        <a:t>Unbiased </a:t>
                      </a:r>
                      <a:br>
                        <a:rPr lang="en-US" sz="1600" b="1" u="none" strike="noStrike" cap="none" dirty="0">
                          <a:solidFill>
                            <a:srgbClr val="000000"/>
                          </a:solidFill>
                          <a:latin typeface="Arial" panose="020B0604020202020204" pitchFamily="34" charset="0"/>
                          <a:ea typeface="Arial"/>
                          <a:cs typeface="Arial"/>
                          <a:sym typeface="Arial"/>
                        </a:rPr>
                      </a:br>
                      <a:r>
                        <a:rPr lang="en-US" sz="1600" b="1" u="none" strike="noStrike" cap="none" dirty="0">
                          <a:solidFill>
                            <a:srgbClr val="000000"/>
                          </a:solidFill>
                          <a:latin typeface="Arial" panose="020B0604020202020204" pitchFamily="34" charset="0"/>
                          <a:ea typeface="Arial"/>
                          <a:cs typeface="Arial"/>
                          <a:sym typeface="Arial"/>
                        </a:rPr>
                        <a:t>and Fair</a:t>
                      </a:r>
                      <a:endParaRPr sz="1600" b="1"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u="none" strike="noStrike" cap="none" dirty="0">
                          <a:solidFill>
                            <a:srgbClr val="000000"/>
                          </a:solidFill>
                          <a:latin typeface="Arial" panose="020B0604020202020204" pitchFamily="34" charset="0"/>
                        </a:rPr>
                        <a:t>CIO/CTO</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200"/>
                        <a:buFont typeface="Arial"/>
                        <a:buNone/>
                      </a:pPr>
                      <a:r>
                        <a:rPr lang="en-US" sz="1600" u="none" strike="noStrike" cap="none" dirty="0">
                          <a:solidFill>
                            <a:srgbClr val="000000"/>
                          </a:solidFill>
                          <a:latin typeface="Arial" panose="020B0604020202020204" pitchFamily="34" charset="0"/>
                        </a:rPr>
                        <a:t>Use AI where it matters most so that it costs don’t outweigh the benefits. </a:t>
                      </a:r>
                      <a:endParaRPr sz="16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chemeClr val="dk1"/>
                        </a:buClr>
                        <a:buSzPts val="1100"/>
                        <a:buFont typeface="Arial"/>
                        <a:buNone/>
                      </a:pPr>
                      <a:r>
                        <a:rPr lang="en-US" sz="1600" u="none" strike="noStrike" cap="none" dirty="0">
                          <a:solidFill>
                            <a:srgbClr val="000000"/>
                          </a:solidFill>
                          <a:latin typeface="Arial" panose="020B0604020202020204" pitchFamily="34" charset="0"/>
                        </a:rPr>
                        <a:t>Leverage emerging technologies such as synthetic data, active learning and adaptive learning to reduce data and model bias. </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200"/>
                        <a:buFont typeface="Arial"/>
                        <a:buNone/>
                      </a:pPr>
                      <a:r>
                        <a:rPr lang="en-US" sz="1600" u="none" strike="noStrike" cap="none" dirty="0">
                          <a:solidFill>
                            <a:srgbClr val="000000"/>
                          </a:solidFill>
                          <a:latin typeface="Arial" panose="020B0604020202020204" pitchFamily="34" charset="0"/>
                        </a:rPr>
                        <a:t>Set-up an internal ethics office to formulate responsible AI practices and to train business and technology leaders. </a:t>
                      </a:r>
                      <a:endParaRPr sz="16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f09831f745_8_186"/>
          <p:cNvSpPr txBox="1">
            <a:spLocks noGrp="1"/>
          </p:cNvSpPr>
          <p:nvPr>
            <p:ph type="title"/>
          </p:nvPr>
        </p:nvSpPr>
        <p:spPr>
          <a:xfrm>
            <a:off x="457200" y="361950"/>
            <a:ext cx="11274552" cy="451231"/>
          </a:xfrm>
          <a:noFill/>
          <a:ln>
            <a:noFill/>
          </a:ln>
        </p:spPr>
        <p:txBody>
          <a:bodyPr spcFirstLastPara="1" wrap="square" lIns="0" tIns="0" rIns="0" bIns="0" anchor="t" anchorCtr="0">
            <a:noAutofit/>
          </a:bodyPr>
          <a:lstStyle/>
          <a:p>
            <a:pPr lvl="0"/>
            <a:r>
              <a:rPr lang="en-US" dirty="0"/>
              <a:t>AI Risk Assessment and Mitigation</a:t>
            </a:r>
          </a:p>
        </p:txBody>
      </p:sp>
      <p:graphicFrame>
        <p:nvGraphicFramePr>
          <p:cNvPr id="242" name="Google Shape;242;gf09831f745_8_186"/>
          <p:cNvGraphicFramePr/>
          <p:nvPr>
            <p:extLst>
              <p:ext uri="{D42A27DB-BD31-4B8C-83A1-F6EECF244321}">
                <p14:modId xmlns:p14="http://schemas.microsoft.com/office/powerpoint/2010/main" val="125679359"/>
              </p:ext>
            </p:extLst>
          </p:nvPr>
        </p:nvGraphicFramePr>
        <p:xfrm>
          <a:off x="457200" y="1527048"/>
          <a:ext cx="11285357" cy="4096512"/>
        </p:xfrm>
        <a:graphic>
          <a:graphicData uri="http://schemas.openxmlformats.org/drawingml/2006/table">
            <a:tbl>
              <a:tblPr>
                <a:noFill/>
              </a:tblPr>
              <a:tblGrid>
                <a:gridCol w="1581775">
                  <a:extLst>
                    <a:ext uri="{9D8B030D-6E8A-4147-A177-3AD203B41FA5}">
                      <a16:colId xmlns:a16="http://schemas.microsoft.com/office/drawing/2014/main" xmlns="" val="20000"/>
                    </a:ext>
                  </a:extLst>
                </a:gridCol>
                <a:gridCol w="1481328">
                  <a:extLst>
                    <a:ext uri="{9D8B030D-6E8A-4147-A177-3AD203B41FA5}">
                      <a16:colId xmlns:a16="http://schemas.microsoft.com/office/drawing/2014/main" xmlns="" val="20001"/>
                    </a:ext>
                  </a:extLst>
                </a:gridCol>
                <a:gridCol w="1446550">
                  <a:extLst>
                    <a:ext uri="{9D8B030D-6E8A-4147-A177-3AD203B41FA5}">
                      <a16:colId xmlns:a16="http://schemas.microsoft.com/office/drawing/2014/main" xmlns="" val="20002"/>
                    </a:ext>
                  </a:extLst>
                </a:gridCol>
                <a:gridCol w="2258568">
                  <a:extLst>
                    <a:ext uri="{9D8B030D-6E8A-4147-A177-3AD203B41FA5}">
                      <a16:colId xmlns:a16="http://schemas.microsoft.com/office/drawing/2014/main" xmlns="" val="20003"/>
                    </a:ext>
                  </a:extLst>
                </a:gridCol>
                <a:gridCol w="2258568">
                  <a:extLst>
                    <a:ext uri="{9D8B030D-6E8A-4147-A177-3AD203B41FA5}">
                      <a16:colId xmlns:a16="http://schemas.microsoft.com/office/drawing/2014/main" xmlns="" val="20004"/>
                    </a:ext>
                  </a:extLst>
                </a:gridCol>
                <a:gridCol w="2258568">
                  <a:extLst>
                    <a:ext uri="{9D8B030D-6E8A-4147-A177-3AD203B41FA5}">
                      <a16:colId xmlns:a16="http://schemas.microsoft.com/office/drawing/2014/main" xmlns="" val="20005"/>
                    </a:ext>
                  </a:extLst>
                </a:gridCol>
              </a:tblGrid>
              <a:tr h="146922">
                <a:tc>
                  <a:txBody>
                    <a:bodyPr/>
                    <a:lstStyle/>
                    <a:p>
                      <a:pPr marL="0" marR="0" lvl="0" indent="0" algn="l" rtl="0">
                        <a:lnSpc>
                          <a:spcPct val="90000"/>
                        </a:lnSpc>
                        <a:spcBef>
                          <a:spcPts val="0"/>
                        </a:spcBef>
                        <a:spcAft>
                          <a:spcPts val="0"/>
                        </a:spcAft>
                        <a:buClr>
                          <a:srgbClr val="000000"/>
                        </a:buClr>
                        <a:buSzPts val="1400"/>
                        <a:buFont typeface="Arial"/>
                        <a:buNone/>
                      </a:pPr>
                      <a:r>
                        <a:rPr lang="en-US" sz="1600" b="1" u="none" strike="noStrike" cap="none" dirty="0">
                          <a:solidFill>
                            <a:srgbClr val="FFFFFF"/>
                          </a:solidFill>
                          <a:latin typeface="Arial" panose="020B0604020202020204" pitchFamily="34" charset="0"/>
                        </a:rPr>
                        <a:t>Risks</a:t>
                      </a:r>
                      <a:endParaRPr sz="1600" b="1" u="none" strike="noStrike" cap="none" dirty="0">
                        <a:solidFill>
                          <a:srgbClr val="FFFFFF"/>
                        </a:solidFill>
                        <a:latin typeface="Arial" panose="020B0604020202020204" pitchFamily="34" charset="0"/>
                      </a:endParaRPr>
                    </a:p>
                  </a:txBody>
                  <a:tcPr anchor="b">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b="1" u="none" strike="noStrike" cap="none" dirty="0">
                          <a:solidFill>
                            <a:srgbClr val="FFFFFF"/>
                          </a:solidFill>
                          <a:latin typeface="Arial" panose="020B0604020202020204" pitchFamily="34" charset="0"/>
                        </a:rPr>
                        <a:t>Risk Category</a:t>
                      </a:r>
                      <a:endParaRPr sz="1600" u="none" strike="noStrike" cap="none" dirty="0">
                        <a:solidFill>
                          <a:srgbClr val="FFFFFF"/>
                        </a:solidFill>
                        <a:latin typeface="Arial" panose="020B0604020202020204" pitchFamily="34" charset="0"/>
                      </a:endParaRPr>
                    </a:p>
                  </a:txBody>
                  <a:tcPr anchor="b">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90000"/>
                        </a:lnSpc>
                        <a:spcBef>
                          <a:spcPts val="0"/>
                        </a:spcBef>
                        <a:spcAft>
                          <a:spcPts val="0"/>
                        </a:spcAft>
                        <a:buClr>
                          <a:schemeClr val="dk1"/>
                        </a:buClr>
                        <a:buSzPts val="1100"/>
                        <a:buFont typeface="Arial"/>
                        <a:buNone/>
                      </a:pPr>
                      <a:r>
                        <a:rPr lang="en-US" sz="1600" b="1" u="none" strike="noStrike" cap="none" dirty="0">
                          <a:solidFill>
                            <a:srgbClr val="FFFFFF"/>
                          </a:solidFill>
                          <a:latin typeface="Arial" panose="020B0604020202020204" pitchFamily="34" charset="0"/>
                        </a:rPr>
                        <a:t>Executive(s)</a:t>
                      </a:r>
                      <a:br>
                        <a:rPr lang="en-US" sz="1600" b="1" u="none" strike="noStrike" cap="none" dirty="0">
                          <a:solidFill>
                            <a:srgbClr val="FFFFFF"/>
                          </a:solidFill>
                          <a:latin typeface="Arial" panose="020B0604020202020204" pitchFamily="34" charset="0"/>
                        </a:rPr>
                      </a:br>
                      <a:r>
                        <a:rPr lang="en-US" sz="1600" b="1" u="none" strike="noStrike" cap="none" dirty="0">
                          <a:solidFill>
                            <a:srgbClr val="FFFFFF"/>
                          </a:solidFill>
                          <a:latin typeface="Arial" panose="020B0604020202020204" pitchFamily="34" charset="0"/>
                        </a:rPr>
                        <a:t>Responsible</a:t>
                      </a:r>
                      <a:endParaRPr sz="1600" b="1" u="none" strike="noStrike" cap="none" dirty="0">
                        <a:solidFill>
                          <a:srgbClr val="FFFFFF"/>
                        </a:solidFill>
                        <a:latin typeface="Arial" panose="020B0604020202020204" pitchFamily="34" charset="0"/>
                      </a:endParaRPr>
                    </a:p>
                  </a:txBody>
                  <a:tcPr anchor="b">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gridSpan="3">
                  <a:txBody>
                    <a:bodyPr/>
                    <a:lstStyle/>
                    <a:p>
                      <a:pPr marL="0" marR="0" lvl="0" indent="0" algn="l" rtl="0">
                        <a:lnSpc>
                          <a:spcPct val="90000"/>
                        </a:lnSpc>
                        <a:spcBef>
                          <a:spcPts val="0"/>
                        </a:spcBef>
                        <a:spcAft>
                          <a:spcPts val="0"/>
                        </a:spcAft>
                        <a:buClr>
                          <a:srgbClr val="000000"/>
                        </a:buClr>
                        <a:buSzPts val="1400"/>
                        <a:buFont typeface="Arial"/>
                        <a:buNone/>
                      </a:pPr>
                      <a:r>
                        <a:rPr lang="en-US" sz="1600" b="1" u="none" strike="noStrike" cap="none" dirty="0">
                          <a:solidFill>
                            <a:srgbClr val="FFFFFF"/>
                          </a:solidFill>
                          <a:latin typeface="Arial" panose="020B0604020202020204" pitchFamily="34" charset="0"/>
                        </a:rPr>
                        <a:t>Mitigation Strategies</a:t>
                      </a:r>
                      <a:endParaRPr sz="1600" u="none" strike="noStrike" cap="none" dirty="0">
                        <a:solidFill>
                          <a:srgbClr val="FFFFFF"/>
                        </a:solidFill>
                        <a:latin typeface="Arial" panose="020B0604020202020204" pitchFamily="34" charset="0"/>
                      </a:endParaRPr>
                    </a:p>
                  </a:txBody>
                  <a:tcPr anchor="b">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243177">
                <a:tc rowSpan="3">
                  <a:txBody>
                    <a:bodyPr/>
                    <a:lstStyle/>
                    <a:p>
                      <a:pPr marL="0" marR="0" lvl="0" indent="0" algn="l" rtl="0">
                        <a:lnSpc>
                          <a:spcPct val="90000"/>
                        </a:lnSpc>
                        <a:spcBef>
                          <a:spcPts val="0"/>
                        </a:spcBef>
                        <a:spcAft>
                          <a:spcPts val="0"/>
                        </a:spcAft>
                        <a:buClr>
                          <a:srgbClr val="000000"/>
                        </a:buClr>
                        <a:buSzPts val="2000"/>
                        <a:buFont typeface="Arial"/>
                        <a:buNone/>
                      </a:pPr>
                      <a:r>
                        <a:rPr lang="en-US" sz="1600" b="1" u="none" strike="noStrike" cap="none" dirty="0">
                          <a:solidFill>
                            <a:srgbClr val="000000"/>
                          </a:solidFill>
                          <a:latin typeface="Arial" panose="020B0604020202020204" pitchFamily="34" charset="0"/>
                        </a:rPr>
                        <a:t>Competencies</a:t>
                      </a:r>
                      <a:endParaRPr sz="1600" b="1" u="none" strike="noStrike" cap="none" dirty="0">
                        <a:solidFill>
                          <a:srgbClr val="000000"/>
                        </a:solidFill>
                        <a:latin typeface="Arial" panose="020B0604020202020204" pitchFamily="34" charset="0"/>
                      </a:endParaRPr>
                    </a:p>
                  </a:txBody>
                  <a:tcPr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0"/>
                        </a:spcAft>
                        <a:buClr>
                          <a:srgbClr val="000000"/>
                        </a:buClr>
                        <a:buSzPts val="1600"/>
                        <a:buFont typeface="Arial"/>
                        <a:buNone/>
                      </a:pPr>
                      <a:r>
                        <a:rPr lang="en-US" sz="1600" b="1" u="none" strike="noStrike" cap="none" dirty="0">
                          <a:solidFill>
                            <a:srgbClr val="000000"/>
                          </a:solidFill>
                          <a:latin typeface="Arial" panose="020B0604020202020204" pitchFamily="34" charset="0"/>
                        </a:rPr>
                        <a:t>Internal resistance to AI adoption</a:t>
                      </a:r>
                      <a:endParaRPr sz="1600" b="1"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b="1" u="none" strike="noStrike" cap="none" dirty="0">
                          <a:solidFill>
                            <a:srgbClr val="000000"/>
                          </a:solidFill>
                          <a:latin typeface="Arial" panose="020B0604020202020204" pitchFamily="34" charset="0"/>
                        </a:rPr>
                        <a:t>CIO/CTO</a:t>
                      </a:r>
                      <a:endParaRPr sz="1600" b="1"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500"/>
                        <a:buFont typeface="Arial"/>
                        <a:buNone/>
                      </a:pPr>
                      <a:r>
                        <a:rPr lang="en-US" sz="1600" u="none" strike="noStrike" cap="none" dirty="0">
                          <a:solidFill>
                            <a:srgbClr val="000000"/>
                          </a:solidFill>
                          <a:latin typeface="Arial" panose="020B0604020202020204" pitchFamily="34" charset="0"/>
                          <a:cs typeface="Arial"/>
                          <a:sym typeface="Arial"/>
                        </a:rPr>
                        <a:t>Nominate executive sponsors </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500"/>
                        <a:buFont typeface="Arial"/>
                        <a:buNone/>
                      </a:pPr>
                      <a:r>
                        <a:rPr lang="en-US" sz="1600" u="none" strike="noStrike" cap="none" dirty="0">
                          <a:solidFill>
                            <a:srgbClr val="000000"/>
                          </a:solidFill>
                          <a:latin typeface="Arial" panose="020B0604020202020204" pitchFamily="34" charset="0"/>
                        </a:rPr>
                        <a:t>Implement an organizational change management process</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500"/>
                        <a:buFont typeface="Arial"/>
                        <a:buNone/>
                      </a:pPr>
                      <a:r>
                        <a:rPr lang="en-US" sz="1600" u="none" strike="noStrike" cap="none" dirty="0">
                          <a:solidFill>
                            <a:srgbClr val="000000"/>
                          </a:solidFill>
                          <a:latin typeface="Arial" panose="020B0604020202020204" pitchFamily="34" charset="0"/>
                          <a:ea typeface="Arial"/>
                          <a:cs typeface="Arial"/>
                          <a:sym typeface="Arial"/>
                        </a:rPr>
                        <a:t>Create an AI CoE to influence behavior and transform internal culture</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303971">
                <a:tc vMerge="1">
                  <a:txBody>
                    <a:bodyPr/>
                    <a:lstStyle/>
                    <a:p>
                      <a:endParaRPr lang="en-US"/>
                    </a:p>
                  </a:txBody>
                  <a:tcPr/>
                </a:tc>
                <a:tc>
                  <a:txBody>
                    <a:bodyPr/>
                    <a:lstStyle/>
                    <a:p>
                      <a:pPr marL="0" marR="0" lvl="0" indent="0" algn="l" rtl="0">
                        <a:lnSpc>
                          <a:spcPct val="90000"/>
                        </a:lnSpc>
                        <a:spcBef>
                          <a:spcPts val="0"/>
                        </a:spcBef>
                        <a:spcAft>
                          <a:spcPts val="0"/>
                        </a:spcAft>
                        <a:buClr>
                          <a:srgbClr val="000000"/>
                        </a:buClr>
                        <a:buSzPts val="1600"/>
                        <a:buFont typeface="Arial"/>
                        <a:buNone/>
                      </a:pPr>
                      <a:r>
                        <a:rPr lang="en-US" sz="1600" b="1" u="none" strike="noStrike" cap="none" dirty="0">
                          <a:solidFill>
                            <a:srgbClr val="000000"/>
                          </a:solidFill>
                          <a:latin typeface="Arial" panose="020B0604020202020204" pitchFamily="34" charset="0"/>
                        </a:rPr>
                        <a:t>Talent management</a:t>
                      </a:r>
                      <a:endParaRPr sz="1600" b="1"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b="1" u="none" strike="noStrike" cap="none" dirty="0">
                          <a:solidFill>
                            <a:srgbClr val="000000"/>
                          </a:solidFill>
                          <a:latin typeface="Arial" panose="020B0604020202020204" pitchFamily="34" charset="0"/>
                        </a:rPr>
                        <a:t>CIO &amp; CHRO</a:t>
                      </a:r>
                      <a:endParaRPr sz="1600" b="1"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500"/>
                        <a:buFont typeface="Arial"/>
                        <a:buNone/>
                      </a:pPr>
                      <a:r>
                        <a:rPr lang="en-US" sz="1600" u="none" strike="noStrike" cap="none" dirty="0">
                          <a:solidFill>
                            <a:srgbClr val="000000"/>
                          </a:solidFill>
                          <a:latin typeface="Arial" panose="020B0604020202020204" pitchFamily="34" charset="0"/>
                          <a:ea typeface="Arial"/>
                          <a:cs typeface="Arial"/>
                          <a:sym typeface="Arial"/>
                        </a:rPr>
                        <a:t>Build a training program to develop the required skill set</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500"/>
                        <a:buFont typeface="Arial"/>
                        <a:buNone/>
                      </a:pPr>
                      <a:r>
                        <a:rPr lang="en-US" sz="1600" u="none" strike="noStrike" cap="none" dirty="0">
                          <a:solidFill>
                            <a:srgbClr val="000000"/>
                          </a:solidFill>
                          <a:latin typeface="Arial" panose="020B0604020202020204" pitchFamily="34" charset="0"/>
                          <a:ea typeface="Arial"/>
                          <a:cs typeface="Arial"/>
                          <a:sym typeface="Arial"/>
                        </a:rPr>
                        <a:t>Seek the guiding hand of an MSP/ professional services organization</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500"/>
                        <a:buFont typeface="Arial"/>
                        <a:buNone/>
                      </a:pPr>
                      <a:r>
                        <a:rPr lang="en-US" sz="1600" u="none" strike="noStrike" cap="none" dirty="0">
                          <a:solidFill>
                            <a:srgbClr val="000000"/>
                          </a:solidFill>
                          <a:latin typeface="Arial" panose="020B0604020202020204" pitchFamily="34" charset="0"/>
                          <a:cs typeface="Arial"/>
                          <a:sym typeface="Arial"/>
                        </a:rPr>
                        <a:t>Bring outside in perspectives through thought leaders and “lunch &amp; learn” expert sessions</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364766">
                <a:tc vMerge="1">
                  <a:txBody>
                    <a:bodyPr/>
                    <a:lstStyle/>
                    <a:p>
                      <a:endParaRPr lang="en-US"/>
                    </a:p>
                  </a:txBody>
                  <a:tcPr/>
                </a:tc>
                <a:tc>
                  <a:txBody>
                    <a:bodyPr/>
                    <a:lstStyle/>
                    <a:p>
                      <a:pPr marL="0" marR="0" lvl="0" indent="0" algn="l" rtl="0">
                        <a:lnSpc>
                          <a:spcPct val="90000"/>
                        </a:lnSpc>
                        <a:spcBef>
                          <a:spcPts val="0"/>
                        </a:spcBef>
                        <a:spcAft>
                          <a:spcPts val="0"/>
                        </a:spcAft>
                        <a:buClr>
                          <a:srgbClr val="000000"/>
                        </a:buClr>
                        <a:buSzPts val="1600"/>
                        <a:buFont typeface="Arial"/>
                        <a:buNone/>
                      </a:pPr>
                      <a:r>
                        <a:rPr lang="en-US" sz="1600" b="1" u="none" strike="noStrike" cap="none" dirty="0">
                          <a:solidFill>
                            <a:srgbClr val="000000"/>
                          </a:solidFill>
                          <a:latin typeface="Arial" panose="020B0604020202020204" pitchFamily="34" charset="0"/>
                        </a:rPr>
                        <a:t>Technical Debt </a:t>
                      </a:r>
                      <a:endParaRPr sz="1600" b="1"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b="1" u="none" strike="noStrike" cap="none" dirty="0">
                          <a:solidFill>
                            <a:srgbClr val="000000"/>
                          </a:solidFill>
                          <a:latin typeface="Arial" panose="020B0604020202020204" pitchFamily="34" charset="0"/>
                        </a:rPr>
                        <a:t>CIO/CTO</a:t>
                      </a:r>
                      <a:endParaRPr sz="1600" b="1"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500"/>
                        <a:buFont typeface="Arial"/>
                        <a:buNone/>
                      </a:pPr>
                      <a:r>
                        <a:rPr lang="en-US" sz="1600" u="none" strike="noStrike" cap="none" dirty="0">
                          <a:solidFill>
                            <a:srgbClr val="000000"/>
                          </a:solidFill>
                          <a:latin typeface="Arial" panose="020B0604020202020204" pitchFamily="34" charset="0"/>
                          <a:ea typeface="Arial"/>
                          <a:cs typeface="Arial"/>
                          <a:sym typeface="Arial"/>
                        </a:rPr>
                        <a:t>Align AI strategy with cloud strategy and explore cloud as foundation for AI</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500"/>
                        <a:buFont typeface="Arial"/>
                        <a:buNone/>
                      </a:pPr>
                      <a:r>
                        <a:rPr lang="en-US" sz="1600" u="none" strike="noStrike" cap="none" dirty="0">
                          <a:solidFill>
                            <a:srgbClr val="000000"/>
                          </a:solidFill>
                          <a:latin typeface="Arial" panose="020B0604020202020204" pitchFamily="34" charset="0"/>
                          <a:ea typeface="Arial"/>
                          <a:cs typeface="Arial"/>
                          <a:sym typeface="Arial"/>
                        </a:rPr>
                        <a:t>Create a technology roadmap to modernize data and analytics infrastructures to align with AI goals and timeline </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500"/>
                        <a:buFont typeface="Arial"/>
                        <a:buNone/>
                      </a:pPr>
                      <a:r>
                        <a:rPr lang="en-US" sz="1600" u="none" strike="noStrike" cap="none" dirty="0">
                          <a:solidFill>
                            <a:srgbClr val="000000"/>
                          </a:solidFill>
                          <a:latin typeface="Arial" panose="020B0604020202020204" pitchFamily="34" charset="0"/>
                          <a:ea typeface="Arial"/>
                          <a:cs typeface="Arial"/>
                          <a:sym typeface="Arial"/>
                        </a:rPr>
                        <a:t>Create a start-up accelerator program to reduce technical debt and innovate incrementally</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f09831f745_8_191"/>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accent1"/>
              </a:buClr>
              <a:buSzPts val="3200"/>
              <a:buFont typeface="Arial"/>
              <a:buNone/>
            </a:pPr>
            <a:r>
              <a:rPr lang="en-US" dirty="0"/>
              <a:t>Value</a:t>
            </a:r>
            <a:endParaRPr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f09831f745_8_195"/>
          <p:cNvSpPr txBox="1">
            <a:spLocks noGrp="1"/>
          </p:cNvSpPr>
          <p:nvPr>
            <p:ph type="title"/>
          </p:nvPr>
        </p:nvSpPr>
        <p:spPr>
          <a:xfrm>
            <a:off x="457200" y="361950"/>
            <a:ext cx="11274552" cy="451231"/>
          </a:xfrm>
          <a:noFill/>
          <a:ln>
            <a:noFill/>
          </a:ln>
        </p:spPr>
        <p:txBody>
          <a:bodyPr spcFirstLastPara="1" wrap="square" lIns="0" tIns="0" rIns="0" bIns="0" anchor="t" anchorCtr="0">
            <a:noAutofit/>
          </a:bodyPr>
          <a:lstStyle/>
          <a:p>
            <a:pPr lvl="0"/>
            <a:r>
              <a:rPr lang="en-US" dirty="0"/>
              <a:t>Business Model and Core Goals </a:t>
            </a:r>
          </a:p>
          <a:p>
            <a:pPr lvl="0"/>
            <a:endParaRPr lang="en-US" dirty="0"/>
          </a:p>
        </p:txBody>
      </p:sp>
      <p:graphicFrame>
        <p:nvGraphicFramePr>
          <p:cNvPr id="253" name="Google Shape;253;gf09831f745_8_195"/>
          <p:cNvGraphicFramePr/>
          <p:nvPr>
            <p:extLst>
              <p:ext uri="{D42A27DB-BD31-4B8C-83A1-F6EECF244321}">
                <p14:modId xmlns:p14="http://schemas.microsoft.com/office/powerpoint/2010/main" val="4010102844"/>
              </p:ext>
            </p:extLst>
          </p:nvPr>
        </p:nvGraphicFramePr>
        <p:xfrm>
          <a:off x="457200" y="1527048"/>
          <a:ext cx="11265408" cy="4392168"/>
        </p:xfrm>
        <a:graphic>
          <a:graphicData uri="http://schemas.openxmlformats.org/drawingml/2006/table">
            <a:tbl>
              <a:tblPr>
                <a:noFill/>
              </a:tblPr>
              <a:tblGrid>
                <a:gridCol w="2816352">
                  <a:extLst>
                    <a:ext uri="{9D8B030D-6E8A-4147-A177-3AD203B41FA5}">
                      <a16:colId xmlns:a16="http://schemas.microsoft.com/office/drawing/2014/main" xmlns="" val="20000"/>
                    </a:ext>
                  </a:extLst>
                </a:gridCol>
                <a:gridCol w="2816352">
                  <a:extLst>
                    <a:ext uri="{9D8B030D-6E8A-4147-A177-3AD203B41FA5}">
                      <a16:colId xmlns:a16="http://schemas.microsoft.com/office/drawing/2014/main" xmlns="" val="20001"/>
                    </a:ext>
                  </a:extLst>
                </a:gridCol>
                <a:gridCol w="2816352">
                  <a:extLst>
                    <a:ext uri="{9D8B030D-6E8A-4147-A177-3AD203B41FA5}">
                      <a16:colId xmlns:a16="http://schemas.microsoft.com/office/drawing/2014/main" xmlns="" val="20002"/>
                    </a:ext>
                  </a:extLst>
                </a:gridCol>
                <a:gridCol w="2816352">
                  <a:extLst>
                    <a:ext uri="{9D8B030D-6E8A-4147-A177-3AD203B41FA5}">
                      <a16:colId xmlns:a16="http://schemas.microsoft.com/office/drawing/2014/main" xmlns="" val="20003"/>
                    </a:ext>
                  </a:extLst>
                </a:gridCol>
              </a:tblGrid>
              <a:tr h="291555">
                <a:tc>
                  <a:txBody>
                    <a:bodyPr/>
                    <a:lstStyle/>
                    <a:p>
                      <a:pPr marL="0" marR="0" lvl="0" indent="0" algn="l" rtl="0">
                        <a:lnSpc>
                          <a:spcPct val="90000"/>
                        </a:lnSpc>
                        <a:spcBef>
                          <a:spcPts val="0"/>
                        </a:spcBef>
                        <a:spcAft>
                          <a:spcPts val="600"/>
                        </a:spcAft>
                        <a:buClr>
                          <a:srgbClr val="000000"/>
                        </a:buClr>
                        <a:buSzPts val="2000"/>
                        <a:buFont typeface="Arial"/>
                        <a:buNone/>
                      </a:pPr>
                      <a:r>
                        <a:rPr lang="en-US" sz="1800" b="1" u="none" strike="noStrike" cap="none" dirty="0">
                          <a:solidFill>
                            <a:srgbClr val="FFFFFF"/>
                          </a:solidFill>
                          <a:latin typeface="Arial" panose="020B0604020202020204" pitchFamily="34" charset="0"/>
                        </a:rPr>
                        <a:t>Strategic Concern</a:t>
                      </a:r>
                      <a:endParaRPr sz="1800" b="1" u="none" strike="noStrike" cap="none" dirty="0">
                        <a:solidFill>
                          <a:srgbClr val="FFFFFF"/>
                        </a:solidFill>
                        <a:latin typeface="Arial" panose="020B0604020202020204" pitchFamily="34" charset="0"/>
                      </a:endParaRPr>
                    </a:p>
                  </a:txBody>
                  <a:tcPr anchor="b">
                    <a:lnL w="3175" cmpd="sng">
                      <a:solidFill>
                        <a:srgbClr val="6F7878"/>
                      </a:solidFill>
                      <a:prstDash val="solid"/>
                    </a:lnL>
                    <a:lnR w="3175" cmpd="sng">
                      <a:solidFill>
                        <a:srgbClr val="6F7878"/>
                      </a:solidFill>
                      <a:prstDash val="solid"/>
                    </a:lnR>
                    <a:lnT w="3175" cmpd="sng">
                      <a:solidFill>
                        <a:srgbClr val="6F7878"/>
                      </a:solidFill>
                      <a:prstDash val="solid"/>
                    </a:lnT>
                    <a:lnB w="3175" cmpd="sng">
                      <a:solidFill>
                        <a:srgbClr val="6F7878"/>
                      </a:solidFill>
                      <a:prstDash val="solid"/>
                    </a:lnB>
                    <a:solidFill>
                      <a:srgbClr val="002856"/>
                    </a:solidFill>
                  </a:tcPr>
                </a:tc>
                <a:tc>
                  <a:txBody>
                    <a:bodyPr/>
                    <a:lstStyle/>
                    <a:p>
                      <a:pPr marL="0" marR="0" lvl="0" indent="0" algn="l" rtl="0">
                        <a:lnSpc>
                          <a:spcPct val="90000"/>
                        </a:lnSpc>
                        <a:spcBef>
                          <a:spcPts val="0"/>
                        </a:spcBef>
                        <a:spcAft>
                          <a:spcPts val="600"/>
                        </a:spcAft>
                        <a:buClr>
                          <a:srgbClr val="000000"/>
                        </a:buClr>
                        <a:buSzPts val="2000"/>
                        <a:buFont typeface="Arial"/>
                        <a:buNone/>
                      </a:pPr>
                      <a:r>
                        <a:rPr lang="en-US" sz="1800" b="1" u="none" strike="noStrike" cap="none" dirty="0">
                          <a:solidFill>
                            <a:srgbClr val="FFFFFF"/>
                          </a:solidFill>
                          <a:latin typeface="Arial" panose="020B0604020202020204" pitchFamily="34" charset="0"/>
                        </a:rPr>
                        <a:t>Solution </a:t>
                      </a:r>
                      <a:endParaRPr sz="1800" b="1" u="none" strike="noStrike" cap="none" dirty="0">
                        <a:solidFill>
                          <a:srgbClr val="FFFFFF"/>
                        </a:solidFill>
                        <a:latin typeface="Arial" panose="020B0604020202020204" pitchFamily="34" charset="0"/>
                      </a:endParaRPr>
                    </a:p>
                  </a:txBody>
                  <a:tcPr anchor="b">
                    <a:lnL w="3175" cmpd="sng">
                      <a:solidFill>
                        <a:srgbClr val="6F7878"/>
                      </a:solidFill>
                      <a:prstDash val="solid"/>
                    </a:lnL>
                    <a:lnR w="3175" cmpd="sng">
                      <a:solidFill>
                        <a:srgbClr val="6F7878"/>
                      </a:solidFill>
                      <a:prstDash val="solid"/>
                    </a:lnR>
                    <a:lnT w="3175" cmpd="sng">
                      <a:solidFill>
                        <a:srgbClr val="6F7878"/>
                      </a:solidFill>
                      <a:prstDash val="solid"/>
                    </a:lnT>
                    <a:lnB w="3175" cmpd="sng">
                      <a:solidFill>
                        <a:srgbClr val="6F7878"/>
                      </a:solidFill>
                      <a:prstDash val="solid"/>
                    </a:lnB>
                    <a:solidFill>
                      <a:srgbClr val="002856"/>
                    </a:solidFill>
                  </a:tcPr>
                </a:tc>
                <a:tc>
                  <a:txBody>
                    <a:bodyPr/>
                    <a:lstStyle/>
                    <a:p>
                      <a:pPr marL="0" marR="0" lvl="0" indent="0" algn="l" rtl="0">
                        <a:lnSpc>
                          <a:spcPct val="90000"/>
                        </a:lnSpc>
                        <a:spcBef>
                          <a:spcPts val="0"/>
                        </a:spcBef>
                        <a:spcAft>
                          <a:spcPts val="600"/>
                        </a:spcAft>
                        <a:buClr>
                          <a:srgbClr val="000000"/>
                        </a:buClr>
                        <a:buSzPts val="2000"/>
                        <a:buFont typeface="Arial"/>
                        <a:buNone/>
                      </a:pPr>
                      <a:r>
                        <a:rPr lang="en-US" sz="1800" b="1" u="none" strike="noStrike" cap="none" dirty="0">
                          <a:solidFill>
                            <a:srgbClr val="FFFFFF"/>
                          </a:solidFill>
                          <a:latin typeface="Arial" panose="020B0604020202020204" pitchFamily="34" charset="0"/>
                        </a:rPr>
                        <a:t>Executive(s) Responsible</a:t>
                      </a:r>
                      <a:endParaRPr sz="1800" b="1" u="none" strike="noStrike" cap="none" dirty="0">
                        <a:solidFill>
                          <a:srgbClr val="FFFFFF"/>
                        </a:solidFill>
                        <a:latin typeface="Arial" panose="020B0604020202020204" pitchFamily="34" charset="0"/>
                      </a:endParaRPr>
                    </a:p>
                  </a:txBody>
                  <a:tcPr anchor="b">
                    <a:lnL w="3175" cmpd="sng">
                      <a:solidFill>
                        <a:srgbClr val="6F7878"/>
                      </a:solidFill>
                      <a:prstDash val="solid"/>
                    </a:lnL>
                    <a:lnR w="3175" cmpd="sng">
                      <a:solidFill>
                        <a:srgbClr val="6F7878"/>
                      </a:solidFill>
                      <a:prstDash val="solid"/>
                    </a:lnR>
                    <a:lnT w="3175" cmpd="sng">
                      <a:solidFill>
                        <a:srgbClr val="6F7878"/>
                      </a:solidFill>
                      <a:prstDash val="solid"/>
                    </a:lnT>
                    <a:lnB w="3175" cmpd="sng">
                      <a:solidFill>
                        <a:srgbClr val="6F7878"/>
                      </a:solidFill>
                      <a:prstDash val="solid"/>
                    </a:lnB>
                    <a:solidFill>
                      <a:srgbClr val="002856"/>
                    </a:solidFill>
                  </a:tcPr>
                </a:tc>
                <a:tc>
                  <a:txBody>
                    <a:bodyPr/>
                    <a:lstStyle/>
                    <a:p>
                      <a:pPr marL="0" marR="0" lvl="0" indent="0" algn="l" rtl="0">
                        <a:lnSpc>
                          <a:spcPct val="90000"/>
                        </a:lnSpc>
                        <a:spcBef>
                          <a:spcPts val="0"/>
                        </a:spcBef>
                        <a:spcAft>
                          <a:spcPts val="600"/>
                        </a:spcAft>
                        <a:buClr>
                          <a:srgbClr val="000000"/>
                        </a:buClr>
                        <a:buSzPts val="1400"/>
                        <a:buFont typeface="Arial"/>
                        <a:buNone/>
                      </a:pPr>
                      <a:r>
                        <a:rPr lang="en-US" sz="1800" b="1" u="none" strike="noStrike" cap="none" dirty="0">
                          <a:solidFill>
                            <a:srgbClr val="FFFFFF"/>
                          </a:solidFill>
                          <a:latin typeface="Arial" panose="020B0604020202020204" pitchFamily="34" charset="0"/>
                        </a:rPr>
                        <a:t>What the Organization </a:t>
                      </a:r>
                      <a:br>
                        <a:rPr lang="en-US" sz="1800" b="1" u="none" strike="noStrike" cap="none" dirty="0">
                          <a:solidFill>
                            <a:srgbClr val="FFFFFF"/>
                          </a:solidFill>
                          <a:latin typeface="Arial" panose="020B0604020202020204" pitchFamily="34" charset="0"/>
                        </a:rPr>
                      </a:br>
                      <a:r>
                        <a:rPr lang="en-US" sz="1800" b="1" u="none" strike="noStrike" cap="none" dirty="0">
                          <a:solidFill>
                            <a:srgbClr val="FFFFFF"/>
                          </a:solidFill>
                          <a:latin typeface="Arial" panose="020B0604020202020204" pitchFamily="34" charset="0"/>
                        </a:rPr>
                        <a:t>Will do </a:t>
                      </a:r>
                      <a:endParaRPr sz="1800" b="1" u="none" strike="noStrike" cap="none" dirty="0">
                        <a:solidFill>
                          <a:srgbClr val="FFFFFF"/>
                        </a:solidFill>
                        <a:latin typeface="Arial" panose="020B0604020202020204" pitchFamily="34" charset="0"/>
                      </a:endParaRPr>
                    </a:p>
                  </a:txBody>
                  <a:tcPr anchor="b">
                    <a:lnL w="3175" cmpd="sng">
                      <a:solidFill>
                        <a:srgbClr val="6F7878"/>
                      </a:solidFill>
                      <a:prstDash val="solid"/>
                    </a:lnL>
                    <a:lnR w="3175" cmpd="sng">
                      <a:solidFill>
                        <a:srgbClr val="6F7878"/>
                      </a:solidFill>
                      <a:prstDash val="solid"/>
                    </a:lnR>
                    <a:lnT w="3175" cmpd="sng">
                      <a:solidFill>
                        <a:srgbClr val="6F7878"/>
                      </a:solidFill>
                      <a:prstDash val="solid"/>
                    </a:lnT>
                    <a:lnB w="3175" cmpd="sng">
                      <a:solidFill>
                        <a:srgbClr val="6F7878"/>
                      </a:solidFill>
                      <a:prstDash val="solid"/>
                    </a:lnB>
                    <a:solidFill>
                      <a:srgbClr val="002856"/>
                    </a:solidFill>
                  </a:tcPr>
                </a:tc>
                <a:extLst>
                  <a:ext uri="{0D108BD9-81ED-4DB2-BD59-A6C34878D82A}">
                    <a16:rowId xmlns:a16="http://schemas.microsoft.com/office/drawing/2014/main" xmlns="" val="10000"/>
                  </a:ext>
                </a:extLst>
              </a:tr>
              <a:tr h="660554">
                <a:tc>
                  <a:txBody>
                    <a:bodyPr/>
                    <a:lstStyle/>
                    <a:p>
                      <a:pPr marL="0" marR="0" lvl="0" indent="0" algn="l" rtl="0">
                        <a:lnSpc>
                          <a:spcPct val="90000"/>
                        </a:lnSpc>
                        <a:spcBef>
                          <a:spcPts val="0"/>
                        </a:spcBef>
                        <a:spcAft>
                          <a:spcPts val="600"/>
                        </a:spcAft>
                        <a:buClr>
                          <a:schemeClr val="dk1"/>
                        </a:buClr>
                        <a:buSzPts val="1800"/>
                        <a:buFont typeface="Arial"/>
                        <a:buNone/>
                      </a:pPr>
                      <a:r>
                        <a:rPr lang="en-US" sz="1800" u="none" strike="noStrike" cap="none" dirty="0">
                          <a:solidFill>
                            <a:srgbClr val="000000"/>
                          </a:solidFill>
                          <a:latin typeface="Arial" panose="020B0604020202020204" pitchFamily="34" charset="0"/>
                        </a:rPr>
                        <a:t>Projects aligned to corporate goals are more likely to succeed and mature </a:t>
                      </a:r>
                      <a:endParaRPr sz="1800" u="none" strike="noStrike" cap="none" dirty="0">
                        <a:solidFill>
                          <a:srgbClr val="000000"/>
                        </a:solidFill>
                        <a:latin typeface="Arial" panose="020B0604020202020204" pitchFamily="34" charset="0"/>
                      </a:endParaRPr>
                    </a:p>
                  </a:txBody>
                  <a:tcPr>
                    <a:lnL w="3175" cmpd="sng">
                      <a:solidFill>
                        <a:srgbClr val="6F7878"/>
                      </a:solidFill>
                      <a:prstDash val="solid"/>
                    </a:lnL>
                    <a:lnR w="3175" cmpd="sng">
                      <a:solidFill>
                        <a:srgbClr val="6F7878"/>
                      </a:solidFill>
                      <a:prstDash val="solid"/>
                    </a:lnR>
                    <a:lnT w="3175" cmpd="sng">
                      <a:solidFill>
                        <a:srgbClr val="6F7878"/>
                      </a:solidFill>
                      <a:prstDash val="solid"/>
                    </a:lnT>
                    <a:lnB w="3175" cmpd="sng">
                      <a:solidFill>
                        <a:srgbClr val="6F7878"/>
                      </a:solidFill>
                      <a:prstDash val="solid"/>
                    </a:lnB>
                    <a:solidFill>
                      <a:srgbClr val="FFFFFF"/>
                    </a:solidFill>
                  </a:tcPr>
                </a:tc>
                <a:tc>
                  <a:txBody>
                    <a:bodyPr/>
                    <a:lstStyle/>
                    <a:p>
                      <a:pPr marL="0" marR="0" lvl="0" indent="0" algn="l" rtl="0">
                        <a:lnSpc>
                          <a:spcPct val="90000"/>
                        </a:lnSpc>
                        <a:spcBef>
                          <a:spcPts val="0"/>
                        </a:spcBef>
                        <a:spcAft>
                          <a:spcPts val="600"/>
                        </a:spcAft>
                        <a:buClr>
                          <a:schemeClr val="dk1"/>
                        </a:buClr>
                        <a:buSzPts val="1100"/>
                        <a:buFont typeface="Arial"/>
                        <a:buNone/>
                      </a:pPr>
                      <a:r>
                        <a:rPr lang="en-US" sz="1800" u="none" strike="noStrike" cap="none" dirty="0">
                          <a:solidFill>
                            <a:srgbClr val="000000"/>
                          </a:solidFill>
                          <a:latin typeface="Arial" panose="020B0604020202020204" pitchFamily="34" charset="0"/>
                        </a:rPr>
                        <a:t>Document goals and require a portfolio approach to AI opportunity </a:t>
                      </a:r>
                      <a:endParaRPr sz="1800" u="none" strike="noStrike" cap="none" dirty="0">
                        <a:solidFill>
                          <a:srgbClr val="000000"/>
                        </a:solidFill>
                        <a:latin typeface="Arial" panose="020B0604020202020204" pitchFamily="34" charset="0"/>
                      </a:endParaRPr>
                    </a:p>
                  </a:txBody>
                  <a:tcPr>
                    <a:lnL w="3175" cmpd="sng">
                      <a:solidFill>
                        <a:srgbClr val="6F7878"/>
                      </a:solidFill>
                      <a:prstDash val="solid"/>
                    </a:lnL>
                    <a:lnR w="3175" cmpd="sng">
                      <a:solidFill>
                        <a:srgbClr val="6F7878"/>
                      </a:solidFill>
                      <a:prstDash val="solid"/>
                    </a:lnR>
                    <a:lnT w="3175" cmpd="sng">
                      <a:solidFill>
                        <a:srgbClr val="6F7878"/>
                      </a:solidFill>
                      <a:prstDash val="solid"/>
                    </a:lnT>
                    <a:lnB w="3175" cmpd="sng">
                      <a:solidFill>
                        <a:srgbClr val="6F7878"/>
                      </a:solidFill>
                      <a:prstDash val="solid"/>
                    </a:lnB>
                    <a:solidFill>
                      <a:srgbClr val="FFFFFF"/>
                    </a:solidFill>
                  </a:tcPr>
                </a:tc>
                <a:tc>
                  <a:txBody>
                    <a:bodyPr/>
                    <a:lstStyle/>
                    <a:p>
                      <a:pPr marL="0" marR="0" lvl="0" indent="0" algn="l" rtl="0">
                        <a:lnSpc>
                          <a:spcPct val="90000"/>
                        </a:lnSpc>
                        <a:spcBef>
                          <a:spcPts val="0"/>
                        </a:spcBef>
                        <a:spcAft>
                          <a:spcPts val="600"/>
                        </a:spcAft>
                        <a:buClr>
                          <a:schemeClr val="dk1"/>
                        </a:buClr>
                        <a:buSzPts val="1800"/>
                        <a:buFont typeface="Arial"/>
                        <a:buNone/>
                      </a:pPr>
                      <a:r>
                        <a:rPr lang="en-US" sz="1800" u="none" strike="noStrike" cap="none" dirty="0">
                          <a:solidFill>
                            <a:srgbClr val="000000"/>
                          </a:solidFill>
                          <a:latin typeface="Arial" panose="020B0604020202020204" pitchFamily="34" charset="0"/>
                        </a:rPr>
                        <a:t>CIO </a:t>
                      </a:r>
                      <a:endParaRPr sz="1800" u="none" strike="noStrike" cap="none" dirty="0">
                        <a:solidFill>
                          <a:srgbClr val="000000"/>
                        </a:solidFill>
                        <a:latin typeface="Arial" panose="020B0604020202020204" pitchFamily="34" charset="0"/>
                      </a:endParaRPr>
                    </a:p>
                  </a:txBody>
                  <a:tcPr>
                    <a:lnL w="3175" cmpd="sng">
                      <a:solidFill>
                        <a:srgbClr val="6F7878"/>
                      </a:solidFill>
                      <a:prstDash val="solid"/>
                    </a:lnL>
                    <a:lnR w="3175" cmpd="sng">
                      <a:solidFill>
                        <a:srgbClr val="6F7878"/>
                      </a:solidFill>
                      <a:prstDash val="solid"/>
                    </a:lnR>
                    <a:lnT w="3175" cmpd="sng">
                      <a:solidFill>
                        <a:srgbClr val="6F7878"/>
                      </a:solidFill>
                      <a:prstDash val="solid"/>
                    </a:lnT>
                    <a:lnB w="3175" cmpd="sng">
                      <a:solidFill>
                        <a:srgbClr val="6F7878"/>
                      </a:solidFill>
                      <a:prstDash val="solid"/>
                    </a:lnB>
                    <a:solidFill>
                      <a:srgbClr val="FFFFFF"/>
                    </a:solidFill>
                  </a:tcPr>
                </a:tc>
                <a:tc>
                  <a:txBody>
                    <a:bodyPr/>
                    <a:lstStyle/>
                    <a:p>
                      <a:pPr marL="274320" marR="0" lvl="0" indent="-274320" algn="l" rtl="0">
                        <a:lnSpc>
                          <a:spcPct val="90000"/>
                        </a:lnSpc>
                        <a:spcBef>
                          <a:spcPts val="0"/>
                        </a:spcBef>
                        <a:spcAft>
                          <a:spcPts val="600"/>
                        </a:spcAft>
                        <a:buClr>
                          <a:srgbClr val="000000"/>
                        </a:buClr>
                        <a:buSzPct val="100000"/>
                        <a:buFont typeface="Arial" panose="020B0604020202020204" pitchFamily="34" charset="0"/>
                        <a:buChar char="•"/>
                      </a:pPr>
                      <a:r>
                        <a:rPr lang="en-US" sz="1800" u="none" strike="noStrike" cap="none" dirty="0">
                          <a:solidFill>
                            <a:srgbClr val="000000"/>
                          </a:solidFill>
                          <a:latin typeface="Arial" panose="020B0604020202020204" pitchFamily="34" charset="0"/>
                        </a:rPr>
                        <a:t>Indicate which corporate goals should be addressed</a:t>
                      </a:r>
                      <a:endParaRPr sz="1800" u="none" strike="noStrike" cap="none" dirty="0">
                        <a:solidFill>
                          <a:srgbClr val="000000"/>
                        </a:solidFill>
                        <a:latin typeface="Arial" panose="020B0604020202020204" pitchFamily="34" charset="0"/>
                      </a:endParaRPr>
                    </a:p>
                    <a:p>
                      <a:pPr marL="274320" marR="0" lvl="0" indent="-274320" algn="l" rtl="0">
                        <a:lnSpc>
                          <a:spcPct val="90000"/>
                        </a:lnSpc>
                        <a:spcBef>
                          <a:spcPts val="0"/>
                        </a:spcBef>
                        <a:spcAft>
                          <a:spcPts val="600"/>
                        </a:spcAft>
                        <a:buClr>
                          <a:srgbClr val="000000"/>
                        </a:buClr>
                        <a:buSzPct val="100000"/>
                        <a:buFont typeface="Arial" panose="020B0604020202020204" pitchFamily="34" charset="0"/>
                        <a:buChar char="•"/>
                        <a:tabLst>
                          <a:tab pos="400050" algn="l"/>
                        </a:tabLst>
                      </a:pPr>
                      <a:r>
                        <a:rPr lang="en-US" sz="1800" u="none" strike="noStrike" cap="none" dirty="0">
                          <a:solidFill>
                            <a:srgbClr val="000000"/>
                          </a:solidFill>
                          <a:latin typeface="Arial" panose="020B0604020202020204" pitchFamily="34" charset="0"/>
                        </a:rPr>
                        <a:t>Size portfolio (five or fewer pilots and MVPs)</a:t>
                      </a:r>
                      <a:endParaRPr sz="1800" u="none" strike="noStrike" cap="none" dirty="0">
                        <a:solidFill>
                          <a:srgbClr val="000000"/>
                        </a:solidFill>
                        <a:latin typeface="Arial" panose="020B0604020202020204" pitchFamily="34" charset="0"/>
                      </a:endParaRPr>
                    </a:p>
                  </a:txBody>
                  <a:tcPr>
                    <a:lnL w="3175" cmpd="sng">
                      <a:solidFill>
                        <a:srgbClr val="6F7878"/>
                      </a:solidFill>
                      <a:prstDash val="solid"/>
                    </a:lnL>
                    <a:lnR w="3175" cmpd="sng">
                      <a:solidFill>
                        <a:srgbClr val="6F7878"/>
                      </a:solidFill>
                      <a:prstDash val="solid"/>
                    </a:lnR>
                    <a:lnT w="3175" cmpd="sng">
                      <a:solidFill>
                        <a:srgbClr val="6F7878"/>
                      </a:solidFill>
                      <a:prstDash val="solid"/>
                    </a:lnT>
                    <a:lnB w="3175" cmpd="sng">
                      <a:solidFill>
                        <a:srgbClr val="6F7878"/>
                      </a:solidFill>
                      <a:prstDash val="solid"/>
                    </a:lnB>
                    <a:solidFill>
                      <a:srgbClr val="FFFFFF"/>
                    </a:solidFill>
                  </a:tcPr>
                </a:tc>
                <a:extLst>
                  <a:ext uri="{0D108BD9-81ED-4DB2-BD59-A6C34878D82A}">
                    <a16:rowId xmlns:a16="http://schemas.microsoft.com/office/drawing/2014/main" xmlns="" val="10001"/>
                  </a:ext>
                </a:extLst>
              </a:tr>
              <a:tr h="660554">
                <a:tc>
                  <a:txBody>
                    <a:bodyPr/>
                    <a:lstStyle/>
                    <a:p>
                      <a:pPr marL="0" marR="0" lvl="0" indent="0" algn="l" rtl="0">
                        <a:lnSpc>
                          <a:spcPct val="90000"/>
                        </a:lnSpc>
                        <a:spcBef>
                          <a:spcPts val="0"/>
                        </a:spcBef>
                        <a:spcAft>
                          <a:spcPts val="600"/>
                        </a:spcAft>
                        <a:buClr>
                          <a:schemeClr val="dk1"/>
                        </a:buClr>
                        <a:buSzPts val="1100"/>
                        <a:buFont typeface="Arial"/>
                        <a:buNone/>
                      </a:pPr>
                      <a:r>
                        <a:rPr lang="en-US" sz="1800" u="none" strike="noStrike" cap="none" dirty="0">
                          <a:solidFill>
                            <a:srgbClr val="000000"/>
                          </a:solidFill>
                          <a:latin typeface="Arial" panose="020B0604020202020204" pitchFamily="34" charset="0"/>
                        </a:rPr>
                        <a:t>Metrics deliver credibility for project maturity </a:t>
                      </a:r>
                      <a:endParaRPr sz="1800" u="none" strike="noStrike" cap="none" dirty="0">
                        <a:solidFill>
                          <a:srgbClr val="000000"/>
                        </a:solidFill>
                        <a:latin typeface="Arial" panose="020B0604020202020204" pitchFamily="34" charset="0"/>
                      </a:endParaRPr>
                    </a:p>
                  </a:txBody>
                  <a:tcPr>
                    <a:lnL w="3175" cmpd="sng">
                      <a:solidFill>
                        <a:srgbClr val="6F7878"/>
                      </a:solidFill>
                      <a:prstDash val="solid"/>
                    </a:lnL>
                    <a:lnR w="3175" cmpd="sng">
                      <a:solidFill>
                        <a:srgbClr val="6F7878"/>
                      </a:solidFill>
                      <a:prstDash val="solid"/>
                    </a:lnR>
                    <a:lnT w="3175" cmpd="sng">
                      <a:solidFill>
                        <a:srgbClr val="6F7878"/>
                      </a:solidFill>
                      <a:prstDash val="solid"/>
                    </a:lnT>
                    <a:lnB w="3175" cmpd="sng">
                      <a:solidFill>
                        <a:srgbClr val="6F7878"/>
                      </a:solidFill>
                      <a:prstDash val="solid"/>
                    </a:lnB>
                    <a:solidFill>
                      <a:srgbClr val="D3D3D3"/>
                    </a:solidFill>
                  </a:tcPr>
                </a:tc>
                <a:tc>
                  <a:txBody>
                    <a:bodyPr/>
                    <a:lstStyle/>
                    <a:p>
                      <a:pPr marL="0" marR="0" lvl="0" indent="0" algn="l" rtl="0">
                        <a:lnSpc>
                          <a:spcPct val="90000"/>
                        </a:lnSpc>
                        <a:spcBef>
                          <a:spcPts val="0"/>
                        </a:spcBef>
                        <a:spcAft>
                          <a:spcPts val="600"/>
                        </a:spcAft>
                        <a:buClr>
                          <a:schemeClr val="dk1"/>
                        </a:buClr>
                        <a:buSzPts val="1800"/>
                        <a:buFont typeface="Arial"/>
                        <a:buNone/>
                      </a:pPr>
                      <a:r>
                        <a:rPr lang="en-US" sz="1800" u="none" strike="noStrike" cap="none" dirty="0">
                          <a:solidFill>
                            <a:srgbClr val="000000"/>
                          </a:solidFill>
                          <a:latin typeface="Arial" panose="020B0604020202020204" pitchFamily="34" charset="0"/>
                        </a:rPr>
                        <a:t>Select metrics as proxies for financial and risk results or direct such measurements </a:t>
                      </a:r>
                      <a:endParaRPr sz="1800" u="none" strike="noStrike" cap="none" dirty="0">
                        <a:solidFill>
                          <a:srgbClr val="000000"/>
                        </a:solidFill>
                        <a:latin typeface="Arial" panose="020B0604020202020204" pitchFamily="34" charset="0"/>
                      </a:endParaRPr>
                    </a:p>
                  </a:txBody>
                  <a:tcPr>
                    <a:lnL w="3175" cmpd="sng">
                      <a:solidFill>
                        <a:srgbClr val="6F7878"/>
                      </a:solidFill>
                      <a:prstDash val="solid"/>
                    </a:lnL>
                    <a:lnR w="3175" cmpd="sng">
                      <a:solidFill>
                        <a:srgbClr val="6F7878"/>
                      </a:solidFill>
                      <a:prstDash val="solid"/>
                    </a:lnR>
                    <a:lnT w="3175" cmpd="sng">
                      <a:solidFill>
                        <a:srgbClr val="6F7878"/>
                      </a:solidFill>
                      <a:prstDash val="solid"/>
                    </a:lnT>
                    <a:lnB w="3175" cmpd="sng">
                      <a:solidFill>
                        <a:srgbClr val="6F7878"/>
                      </a:solidFill>
                      <a:prstDash val="solid"/>
                    </a:lnB>
                    <a:solidFill>
                      <a:srgbClr val="D3D3D3"/>
                    </a:solidFill>
                  </a:tcPr>
                </a:tc>
                <a:tc>
                  <a:txBody>
                    <a:bodyPr/>
                    <a:lstStyle/>
                    <a:p>
                      <a:pPr marL="0" marR="0" lvl="0" indent="0" algn="l" rtl="0">
                        <a:lnSpc>
                          <a:spcPct val="90000"/>
                        </a:lnSpc>
                        <a:spcBef>
                          <a:spcPts val="0"/>
                        </a:spcBef>
                        <a:spcAft>
                          <a:spcPts val="600"/>
                        </a:spcAft>
                        <a:buClr>
                          <a:srgbClr val="000000"/>
                        </a:buClr>
                        <a:buSzPts val="2000"/>
                        <a:buFont typeface="Arial"/>
                        <a:buNone/>
                      </a:pPr>
                      <a:r>
                        <a:rPr lang="en-US" sz="1800" u="none" strike="noStrike" cap="none" dirty="0">
                          <a:solidFill>
                            <a:srgbClr val="000000"/>
                          </a:solidFill>
                          <a:latin typeface="Arial" panose="020B0604020202020204" pitchFamily="34" charset="0"/>
                        </a:rPr>
                        <a:t>CFO </a:t>
                      </a:r>
                      <a:endParaRPr sz="1800" u="none" strike="noStrike" cap="none" dirty="0">
                        <a:solidFill>
                          <a:srgbClr val="000000"/>
                        </a:solidFill>
                        <a:latin typeface="Arial" panose="020B0604020202020204" pitchFamily="34" charset="0"/>
                      </a:endParaRPr>
                    </a:p>
                  </a:txBody>
                  <a:tcPr>
                    <a:lnL w="3175" cmpd="sng">
                      <a:solidFill>
                        <a:srgbClr val="6F7878"/>
                      </a:solidFill>
                      <a:prstDash val="solid"/>
                    </a:lnL>
                    <a:lnR w="3175" cmpd="sng">
                      <a:solidFill>
                        <a:srgbClr val="6F7878"/>
                      </a:solidFill>
                      <a:prstDash val="solid"/>
                    </a:lnR>
                    <a:lnT w="3175" cmpd="sng">
                      <a:solidFill>
                        <a:srgbClr val="6F7878"/>
                      </a:solidFill>
                      <a:prstDash val="solid"/>
                    </a:lnT>
                    <a:lnB w="3175" cmpd="sng">
                      <a:solidFill>
                        <a:srgbClr val="6F7878"/>
                      </a:solidFill>
                      <a:prstDash val="solid"/>
                    </a:lnB>
                    <a:solidFill>
                      <a:srgbClr val="D3D3D3"/>
                    </a:solidFill>
                  </a:tcPr>
                </a:tc>
                <a:tc>
                  <a:txBody>
                    <a:bodyPr/>
                    <a:lstStyle/>
                    <a:p>
                      <a:pPr marL="274320" marR="0" lvl="0" indent="-274320" algn="l" rtl="0">
                        <a:lnSpc>
                          <a:spcPct val="90000"/>
                        </a:lnSpc>
                        <a:spcBef>
                          <a:spcPts val="0"/>
                        </a:spcBef>
                        <a:spcAft>
                          <a:spcPts val="600"/>
                        </a:spcAft>
                        <a:buClr>
                          <a:srgbClr val="000000"/>
                        </a:buClr>
                        <a:buSzPct val="100000"/>
                        <a:buFont typeface="Arial" panose="020B0604020202020204" pitchFamily="34" charset="0"/>
                        <a:buChar char="•"/>
                      </a:pPr>
                      <a:r>
                        <a:rPr lang="en-US" sz="1800" u="none" strike="noStrike" cap="none" dirty="0">
                          <a:solidFill>
                            <a:srgbClr val="000000"/>
                          </a:solidFill>
                          <a:latin typeface="Arial" panose="020B0604020202020204" pitchFamily="34" charset="0"/>
                        </a:rPr>
                        <a:t>Huddle with CDO to discuss what will be most measurable and educational for future projects </a:t>
                      </a:r>
                      <a:endParaRPr sz="1800" u="none" strike="noStrike" cap="none" dirty="0">
                        <a:solidFill>
                          <a:srgbClr val="000000"/>
                        </a:solidFill>
                        <a:latin typeface="Arial" panose="020B0604020202020204" pitchFamily="34" charset="0"/>
                      </a:endParaRPr>
                    </a:p>
                  </a:txBody>
                  <a:tcPr>
                    <a:lnL w="3175" cmpd="sng">
                      <a:solidFill>
                        <a:srgbClr val="6F7878"/>
                      </a:solidFill>
                      <a:prstDash val="solid"/>
                    </a:lnL>
                    <a:lnR w="3175" cmpd="sng">
                      <a:solidFill>
                        <a:srgbClr val="6F7878"/>
                      </a:solidFill>
                      <a:prstDash val="solid"/>
                    </a:lnR>
                    <a:lnT w="3175" cmpd="sng">
                      <a:solidFill>
                        <a:srgbClr val="6F7878"/>
                      </a:solidFill>
                      <a:prstDash val="solid"/>
                    </a:lnT>
                    <a:lnB w="3175" cmpd="sng">
                      <a:solidFill>
                        <a:srgbClr val="6F7878"/>
                      </a:solidFill>
                      <a:prstDash val="solid"/>
                    </a:lnB>
                    <a:solidFill>
                      <a:srgbClr val="D3D3D3"/>
                    </a:solidFill>
                  </a:tcPr>
                </a:tc>
                <a:extLst>
                  <a:ext uri="{0D108BD9-81ED-4DB2-BD59-A6C34878D82A}">
                    <a16:rowId xmlns:a16="http://schemas.microsoft.com/office/drawing/2014/main" xmlns="" val="10002"/>
                  </a:ext>
                </a:extLst>
              </a:tr>
              <a:tr h="537554">
                <a:tc>
                  <a:txBody>
                    <a:bodyPr/>
                    <a:lstStyle/>
                    <a:p>
                      <a:pPr marL="0" marR="0" lvl="0" indent="0" algn="l" rtl="0">
                        <a:lnSpc>
                          <a:spcPct val="90000"/>
                        </a:lnSpc>
                        <a:spcBef>
                          <a:spcPts val="0"/>
                        </a:spcBef>
                        <a:spcAft>
                          <a:spcPts val="600"/>
                        </a:spcAft>
                        <a:buClr>
                          <a:schemeClr val="dk1"/>
                        </a:buClr>
                        <a:buSzPts val="1100"/>
                        <a:buFont typeface="Arial"/>
                        <a:buNone/>
                      </a:pPr>
                      <a:r>
                        <a:rPr lang="en-US" sz="1800" u="none" strike="noStrike" cap="none" dirty="0">
                          <a:solidFill>
                            <a:srgbClr val="000000"/>
                          </a:solidFill>
                          <a:latin typeface="Arial" panose="020B0604020202020204" pitchFamily="34" charset="0"/>
                        </a:rPr>
                        <a:t>Formal structures of accountability harden AI results</a:t>
                      </a:r>
                      <a:endParaRPr sz="1800" u="none" strike="noStrike" cap="none" dirty="0">
                        <a:solidFill>
                          <a:srgbClr val="000000"/>
                        </a:solidFill>
                        <a:latin typeface="Arial" panose="020B0604020202020204" pitchFamily="34" charset="0"/>
                      </a:endParaRPr>
                    </a:p>
                  </a:txBody>
                  <a:tcPr>
                    <a:lnL w="3175" cmpd="sng">
                      <a:solidFill>
                        <a:srgbClr val="6F7878"/>
                      </a:solidFill>
                      <a:prstDash val="solid"/>
                    </a:lnL>
                    <a:lnR w="3175" cmpd="sng">
                      <a:solidFill>
                        <a:srgbClr val="6F7878"/>
                      </a:solidFill>
                      <a:prstDash val="solid"/>
                    </a:lnR>
                    <a:lnT w="3175" cmpd="sng">
                      <a:solidFill>
                        <a:srgbClr val="6F7878"/>
                      </a:solidFill>
                      <a:prstDash val="solid"/>
                    </a:lnT>
                    <a:lnB w="3175" cmpd="sng">
                      <a:solidFill>
                        <a:srgbClr val="6F7878"/>
                      </a:solidFill>
                      <a:prstDash val="solid"/>
                    </a:lnB>
                    <a:solidFill>
                      <a:srgbClr val="FFFFFF"/>
                    </a:solidFill>
                  </a:tcPr>
                </a:tc>
                <a:tc>
                  <a:txBody>
                    <a:bodyPr/>
                    <a:lstStyle/>
                    <a:p>
                      <a:pPr marL="0" marR="0" lvl="0" indent="0" algn="l" rtl="0">
                        <a:lnSpc>
                          <a:spcPct val="90000"/>
                        </a:lnSpc>
                        <a:spcBef>
                          <a:spcPts val="0"/>
                        </a:spcBef>
                        <a:spcAft>
                          <a:spcPts val="600"/>
                        </a:spcAft>
                        <a:buClr>
                          <a:schemeClr val="dk1"/>
                        </a:buClr>
                        <a:buSzPts val="1800"/>
                        <a:buFont typeface="Arial"/>
                        <a:buNone/>
                      </a:pPr>
                      <a:r>
                        <a:rPr lang="en-US" sz="1800" u="none" strike="noStrike" cap="none" dirty="0">
                          <a:solidFill>
                            <a:srgbClr val="000000"/>
                          </a:solidFill>
                          <a:latin typeface="Arial" panose="020B0604020202020204" pitchFamily="34" charset="0"/>
                        </a:rPr>
                        <a:t>Aid in completing a RACI matrix for AI strategy development and execution </a:t>
                      </a:r>
                      <a:endParaRPr sz="1800" u="none" strike="noStrike" cap="none" dirty="0">
                        <a:solidFill>
                          <a:srgbClr val="000000"/>
                        </a:solidFill>
                        <a:latin typeface="Arial" panose="020B0604020202020204" pitchFamily="34" charset="0"/>
                      </a:endParaRPr>
                    </a:p>
                  </a:txBody>
                  <a:tcPr>
                    <a:lnL w="3175" cmpd="sng">
                      <a:solidFill>
                        <a:srgbClr val="6F7878"/>
                      </a:solidFill>
                      <a:prstDash val="solid"/>
                    </a:lnL>
                    <a:lnR w="3175" cmpd="sng">
                      <a:solidFill>
                        <a:srgbClr val="6F7878"/>
                      </a:solidFill>
                      <a:prstDash val="solid"/>
                    </a:lnR>
                    <a:lnT w="3175" cmpd="sng">
                      <a:solidFill>
                        <a:srgbClr val="6F7878"/>
                      </a:solidFill>
                      <a:prstDash val="solid"/>
                    </a:lnT>
                    <a:lnB w="3175" cmpd="sng">
                      <a:solidFill>
                        <a:srgbClr val="6F7878"/>
                      </a:solidFill>
                      <a:prstDash val="solid"/>
                    </a:lnB>
                    <a:solidFill>
                      <a:srgbClr val="FFFFFF"/>
                    </a:solidFill>
                  </a:tcPr>
                </a:tc>
                <a:tc>
                  <a:txBody>
                    <a:bodyPr/>
                    <a:lstStyle/>
                    <a:p>
                      <a:pPr marL="0" marR="0" lvl="0" indent="0" algn="l" rtl="0">
                        <a:lnSpc>
                          <a:spcPct val="90000"/>
                        </a:lnSpc>
                        <a:spcBef>
                          <a:spcPts val="0"/>
                        </a:spcBef>
                        <a:spcAft>
                          <a:spcPts val="600"/>
                        </a:spcAft>
                        <a:buClr>
                          <a:schemeClr val="dk1"/>
                        </a:buClr>
                        <a:buSzPts val="1100"/>
                        <a:buFont typeface="Arial"/>
                        <a:buNone/>
                      </a:pPr>
                      <a:r>
                        <a:rPr lang="en-US" sz="1800" u="none" strike="noStrike" cap="none" dirty="0">
                          <a:solidFill>
                            <a:srgbClr val="000000"/>
                          </a:solidFill>
                          <a:latin typeface="Arial" panose="020B0604020202020204" pitchFamily="34" charset="0"/>
                        </a:rPr>
                        <a:t>CDO/CIO </a:t>
                      </a:r>
                      <a:endParaRPr sz="1800" u="none" strike="noStrike" cap="none" dirty="0">
                        <a:solidFill>
                          <a:srgbClr val="000000"/>
                        </a:solidFill>
                        <a:latin typeface="Arial" panose="020B0604020202020204" pitchFamily="34" charset="0"/>
                      </a:endParaRPr>
                    </a:p>
                  </a:txBody>
                  <a:tcPr>
                    <a:lnL w="3175" cmpd="sng">
                      <a:solidFill>
                        <a:srgbClr val="6F7878"/>
                      </a:solidFill>
                      <a:prstDash val="solid"/>
                    </a:lnL>
                    <a:lnR w="3175" cmpd="sng">
                      <a:solidFill>
                        <a:srgbClr val="6F7878"/>
                      </a:solidFill>
                      <a:prstDash val="solid"/>
                    </a:lnR>
                    <a:lnT w="3175" cmpd="sng">
                      <a:solidFill>
                        <a:srgbClr val="6F7878"/>
                      </a:solidFill>
                      <a:prstDash val="solid"/>
                    </a:lnT>
                    <a:lnB w="3175" cmpd="sng">
                      <a:solidFill>
                        <a:srgbClr val="6F7878"/>
                      </a:solidFill>
                      <a:prstDash val="solid"/>
                    </a:lnB>
                    <a:solidFill>
                      <a:srgbClr val="FFFFFF"/>
                    </a:solidFill>
                  </a:tcPr>
                </a:tc>
                <a:tc>
                  <a:txBody>
                    <a:bodyPr/>
                    <a:lstStyle/>
                    <a:p>
                      <a:pPr marL="274320" marR="0" lvl="0" indent="-274320" algn="l" rtl="0">
                        <a:lnSpc>
                          <a:spcPct val="90000"/>
                        </a:lnSpc>
                        <a:spcBef>
                          <a:spcPts val="0"/>
                        </a:spcBef>
                        <a:spcAft>
                          <a:spcPts val="600"/>
                        </a:spcAft>
                        <a:buClr>
                          <a:srgbClr val="000000"/>
                        </a:buClr>
                        <a:buSzPct val="100000"/>
                        <a:buFont typeface="Arial" panose="020B0604020202020204" pitchFamily="34" charset="0"/>
                        <a:buChar char="•"/>
                      </a:pPr>
                      <a:r>
                        <a:rPr lang="en-US" sz="1800" u="none" strike="noStrike" cap="none" dirty="0">
                          <a:solidFill>
                            <a:srgbClr val="000000"/>
                          </a:solidFill>
                          <a:latin typeface="Arial" panose="020B0604020202020204" pitchFamily="34" charset="0"/>
                        </a:rPr>
                        <a:t>Draft a RACI matrix for all aspects of AI project and product development </a:t>
                      </a:r>
                      <a:endParaRPr sz="1800" u="none" strike="noStrike" cap="none" dirty="0">
                        <a:solidFill>
                          <a:srgbClr val="000000"/>
                        </a:solidFill>
                        <a:latin typeface="Arial" panose="020B0604020202020204" pitchFamily="34" charset="0"/>
                      </a:endParaRPr>
                    </a:p>
                  </a:txBody>
                  <a:tcPr>
                    <a:lnL w="3175" cmpd="sng">
                      <a:solidFill>
                        <a:srgbClr val="6F7878"/>
                      </a:solidFill>
                      <a:prstDash val="solid"/>
                    </a:lnL>
                    <a:lnR w="3175" cmpd="sng">
                      <a:solidFill>
                        <a:srgbClr val="6F7878"/>
                      </a:solidFill>
                      <a:prstDash val="solid"/>
                    </a:lnR>
                    <a:lnT w="3175" cmpd="sng">
                      <a:solidFill>
                        <a:srgbClr val="6F7878"/>
                      </a:solidFill>
                      <a:prstDash val="solid"/>
                    </a:lnT>
                    <a:lnB w="3175" cmpd="sng">
                      <a:solidFill>
                        <a:srgbClr val="6F7878"/>
                      </a:solidFill>
                      <a:prstDash val="solid"/>
                    </a:lnB>
                    <a:solidFill>
                      <a:srgbClr val="FFFFFF"/>
                    </a:solidFill>
                  </a:tcPr>
                </a:tc>
                <a:extLst>
                  <a:ext uri="{0D108BD9-81ED-4DB2-BD59-A6C34878D82A}">
                    <a16:rowId xmlns:a16="http://schemas.microsoft.com/office/drawing/2014/main" xmlns=""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f09831f745_8_200"/>
          <p:cNvSpPr txBox="1">
            <a:spLocks noGrp="1"/>
          </p:cNvSpPr>
          <p:nvPr>
            <p:ph type="title"/>
          </p:nvPr>
        </p:nvSpPr>
        <p:spPr>
          <a:xfrm>
            <a:off x="457200" y="361950"/>
            <a:ext cx="11274552" cy="451231"/>
          </a:xfrm>
          <a:noFill/>
          <a:ln>
            <a:noFill/>
          </a:ln>
        </p:spPr>
        <p:txBody>
          <a:bodyPr spcFirstLastPara="1" wrap="square" lIns="0" tIns="0" rIns="0" bIns="0" anchor="t" anchorCtr="0">
            <a:noAutofit/>
          </a:bodyPr>
          <a:lstStyle/>
          <a:p>
            <a:pPr lvl="0"/>
            <a:r>
              <a:rPr lang="en-US" dirty="0"/>
              <a:t>Business Model and Core Goals </a:t>
            </a:r>
          </a:p>
          <a:p>
            <a:pPr lvl="0"/>
            <a:endParaRPr lang="en-US" dirty="0"/>
          </a:p>
        </p:txBody>
      </p:sp>
      <p:graphicFrame>
        <p:nvGraphicFramePr>
          <p:cNvPr id="259" name="Google Shape;259;gf09831f745_8_200"/>
          <p:cNvGraphicFramePr/>
          <p:nvPr>
            <p:extLst>
              <p:ext uri="{D42A27DB-BD31-4B8C-83A1-F6EECF244321}">
                <p14:modId xmlns:p14="http://schemas.microsoft.com/office/powerpoint/2010/main" val="1035191548"/>
              </p:ext>
            </p:extLst>
          </p:nvPr>
        </p:nvGraphicFramePr>
        <p:xfrm>
          <a:off x="457200" y="1527048"/>
          <a:ext cx="11274552" cy="3651504"/>
        </p:xfrm>
        <a:graphic>
          <a:graphicData uri="http://schemas.openxmlformats.org/drawingml/2006/table">
            <a:tbl>
              <a:tblPr>
                <a:noFill/>
              </a:tblPr>
              <a:tblGrid>
                <a:gridCol w="2816352">
                  <a:extLst>
                    <a:ext uri="{9D8B030D-6E8A-4147-A177-3AD203B41FA5}">
                      <a16:colId xmlns:a16="http://schemas.microsoft.com/office/drawing/2014/main" xmlns="" val="20000"/>
                    </a:ext>
                  </a:extLst>
                </a:gridCol>
                <a:gridCol w="2816352">
                  <a:extLst>
                    <a:ext uri="{9D8B030D-6E8A-4147-A177-3AD203B41FA5}">
                      <a16:colId xmlns:a16="http://schemas.microsoft.com/office/drawing/2014/main" xmlns="" val="20001"/>
                    </a:ext>
                  </a:extLst>
                </a:gridCol>
                <a:gridCol w="2468880">
                  <a:extLst>
                    <a:ext uri="{9D8B030D-6E8A-4147-A177-3AD203B41FA5}">
                      <a16:colId xmlns:a16="http://schemas.microsoft.com/office/drawing/2014/main" xmlns="" val="20002"/>
                    </a:ext>
                  </a:extLst>
                </a:gridCol>
                <a:gridCol w="3172968">
                  <a:extLst>
                    <a:ext uri="{9D8B030D-6E8A-4147-A177-3AD203B41FA5}">
                      <a16:colId xmlns:a16="http://schemas.microsoft.com/office/drawing/2014/main" xmlns="" val="20003"/>
                    </a:ext>
                  </a:extLst>
                </a:gridCol>
              </a:tblGrid>
              <a:tr h="320217">
                <a:tc>
                  <a:txBody>
                    <a:bodyPr/>
                    <a:lstStyle/>
                    <a:p>
                      <a:pPr marL="0" marR="0" lvl="0" indent="0" algn="l" rtl="0">
                        <a:lnSpc>
                          <a:spcPct val="90000"/>
                        </a:lnSpc>
                        <a:spcBef>
                          <a:spcPts val="0"/>
                        </a:spcBef>
                        <a:spcAft>
                          <a:spcPts val="600"/>
                        </a:spcAft>
                        <a:buClr>
                          <a:srgbClr val="000000"/>
                        </a:buClr>
                        <a:buSzPts val="2000"/>
                        <a:buFont typeface="Arial"/>
                        <a:buNone/>
                      </a:pPr>
                      <a:r>
                        <a:rPr lang="en-US" sz="1800" b="1" u="none" strike="noStrike" cap="none" dirty="0">
                          <a:solidFill>
                            <a:srgbClr val="FFFFFF"/>
                          </a:solidFill>
                          <a:latin typeface="Arial" panose="020B0604020202020204" pitchFamily="34" charset="0"/>
                        </a:rPr>
                        <a:t>Strategic </a:t>
                      </a:r>
                      <a:r>
                        <a:rPr lang="en-US" sz="1800" b="1" u="none" strike="noStrike" kern="1200" cap="none" dirty="0">
                          <a:solidFill>
                            <a:srgbClr val="FFFFFF"/>
                          </a:solidFill>
                          <a:latin typeface="Arial" panose="020B0604020202020204" pitchFamily="34" charset="0"/>
                          <a:ea typeface="+mn-ea"/>
                          <a:cs typeface="+mn-cs"/>
                        </a:rPr>
                        <a:t>Concern</a:t>
                      </a:r>
                      <a:endParaRPr sz="1800" b="1" u="none" strike="noStrike" kern="1200" cap="none" dirty="0">
                        <a:solidFill>
                          <a:srgbClr val="FFFFFF"/>
                        </a:solidFill>
                        <a:latin typeface="Arial" panose="020B0604020202020204" pitchFamily="34" charset="0"/>
                        <a:ea typeface="+mn-ea"/>
                        <a:cs typeface="+mn-cs"/>
                      </a:endParaRPr>
                    </a:p>
                  </a:txBody>
                  <a:tcPr anchor="b">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90000"/>
                        </a:lnSpc>
                        <a:spcBef>
                          <a:spcPts val="0"/>
                        </a:spcBef>
                        <a:spcAft>
                          <a:spcPts val="600"/>
                        </a:spcAft>
                        <a:buClr>
                          <a:srgbClr val="000000"/>
                        </a:buClr>
                        <a:buSzPts val="2000"/>
                        <a:buFont typeface="Arial"/>
                        <a:buNone/>
                      </a:pPr>
                      <a:r>
                        <a:rPr lang="en-US" sz="1800" b="1" u="none" strike="noStrike" cap="none" dirty="0">
                          <a:solidFill>
                            <a:srgbClr val="FFFFFF"/>
                          </a:solidFill>
                          <a:latin typeface="Arial" panose="020B0604020202020204" pitchFamily="34" charset="0"/>
                        </a:rPr>
                        <a:t>Solution </a:t>
                      </a:r>
                      <a:endParaRPr sz="1800" b="1" u="none" strike="noStrike" cap="none" dirty="0">
                        <a:solidFill>
                          <a:srgbClr val="FFFFFF"/>
                        </a:solidFill>
                        <a:latin typeface="Arial" panose="020B0604020202020204" pitchFamily="34" charset="0"/>
                      </a:endParaRPr>
                    </a:p>
                  </a:txBody>
                  <a:tcPr anchor="b">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90000"/>
                        </a:lnSpc>
                        <a:spcBef>
                          <a:spcPts val="0"/>
                        </a:spcBef>
                        <a:spcAft>
                          <a:spcPts val="600"/>
                        </a:spcAft>
                        <a:buClr>
                          <a:srgbClr val="000000"/>
                        </a:buClr>
                        <a:buSzPts val="2000"/>
                        <a:buFont typeface="Arial"/>
                        <a:buNone/>
                      </a:pPr>
                      <a:r>
                        <a:rPr lang="en-US" sz="1800" b="1" u="none" strike="noStrike" cap="none" dirty="0">
                          <a:solidFill>
                            <a:srgbClr val="FFFFFF"/>
                          </a:solidFill>
                          <a:latin typeface="Arial" panose="020B0604020202020204" pitchFamily="34" charset="0"/>
                        </a:rPr>
                        <a:t>Executive(s) Responsible</a:t>
                      </a:r>
                      <a:endParaRPr sz="1800" b="1" u="none" strike="noStrike" cap="none" dirty="0">
                        <a:solidFill>
                          <a:srgbClr val="FFFFFF"/>
                        </a:solidFill>
                        <a:latin typeface="Arial" panose="020B0604020202020204" pitchFamily="34" charset="0"/>
                      </a:endParaRPr>
                    </a:p>
                  </a:txBody>
                  <a:tcPr anchor="b">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90000"/>
                        </a:lnSpc>
                        <a:spcBef>
                          <a:spcPts val="0"/>
                        </a:spcBef>
                        <a:spcAft>
                          <a:spcPts val="600"/>
                        </a:spcAft>
                        <a:buClr>
                          <a:srgbClr val="000000"/>
                        </a:buClr>
                        <a:buSzPts val="1400"/>
                        <a:buFont typeface="Arial"/>
                        <a:buNone/>
                      </a:pPr>
                      <a:r>
                        <a:rPr lang="en-US" sz="1800" b="1" u="none" strike="noStrike" cap="none" dirty="0">
                          <a:solidFill>
                            <a:srgbClr val="FFFFFF"/>
                          </a:solidFill>
                          <a:latin typeface="Arial" panose="020B0604020202020204" pitchFamily="34" charset="0"/>
                        </a:rPr>
                        <a:t>What the Organization </a:t>
                      </a:r>
                      <a:br>
                        <a:rPr lang="en-US" sz="1800" b="1" u="none" strike="noStrike" cap="none" dirty="0">
                          <a:solidFill>
                            <a:srgbClr val="FFFFFF"/>
                          </a:solidFill>
                          <a:latin typeface="Arial" panose="020B0604020202020204" pitchFamily="34" charset="0"/>
                        </a:rPr>
                      </a:br>
                      <a:r>
                        <a:rPr lang="en-US" sz="1800" b="1" u="none" strike="noStrike" cap="none" dirty="0">
                          <a:solidFill>
                            <a:srgbClr val="FFFFFF"/>
                          </a:solidFill>
                          <a:latin typeface="Arial" panose="020B0604020202020204" pitchFamily="34" charset="0"/>
                        </a:rPr>
                        <a:t>Will do </a:t>
                      </a:r>
                      <a:endParaRPr sz="1800" b="1" u="none" strike="noStrike" cap="none" dirty="0">
                        <a:solidFill>
                          <a:srgbClr val="FFFFFF"/>
                        </a:solidFill>
                        <a:latin typeface="Arial" panose="020B0604020202020204" pitchFamily="34" charset="0"/>
                      </a:endParaRPr>
                    </a:p>
                  </a:txBody>
                  <a:tcPr anchor="b">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extLst>
                  <a:ext uri="{0D108BD9-81ED-4DB2-BD59-A6C34878D82A}">
                    <a16:rowId xmlns:a16="http://schemas.microsoft.com/office/drawing/2014/main" xmlns="" val="10000"/>
                  </a:ext>
                </a:extLst>
              </a:tr>
              <a:tr h="902278">
                <a:tc>
                  <a:txBody>
                    <a:bodyPr/>
                    <a:lstStyle/>
                    <a:p>
                      <a:pPr marL="0" marR="0" lvl="0" indent="0" algn="l" rtl="0">
                        <a:lnSpc>
                          <a:spcPct val="90000"/>
                        </a:lnSpc>
                        <a:spcBef>
                          <a:spcPts val="0"/>
                        </a:spcBef>
                        <a:spcAft>
                          <a:spcPts val="600"/>
                        </a:spcAft>
                        <a:buClr>
                          <a:srgbClr val="000000"/>
                        </a:buClr>
                        <a:buSzPts val="2000"/>
                        <a:buFont typeface="Arial"/>
                        <a:buNone/>
                      </a:pPr>
                      <a:r>
                        <a:rPr lang="en-US" sz="1800" u="none" strike="noStrike" cap="none" dirty="0">
                          <a:solidFill>
                            <a:srgbClr val="000000"/>
                          </a:solidFill>
                          <a:latin typeface="Arial" panose="020B0604020202020204" pitchFamily="34" charset="0"/>
                        </a:rPr>
                        <a:t>AI pilots are easy to abandon; AI MVPs are durable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600"/>
                        </a:spcAft>
                        <a:buClr>
                          <a:schemeClr val="dk1"/>
                        </a:buClr>
                        <a:buSzPts val="1800"/>
                        <a:buFont typeface="Arial"/>
                        <a:buNone/>
                      </a:pPr>
                      <a:r>
                        <a:rPr lang="en-US" sz="1800" u="none" strike="noStrike" cap="none" dirty="0">
                          <a:solidFill>
                            <a:srgbClr val="000000"/>
                          </a:solidFill>
                          <a:latin typeface="Arial" panose="020B0604020202020204" pitchFamily="34" charset="0"/>
                        </a:rPr>
                        <a:t>Reward initiatives that are brief, measurable and have less completion risks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600"/>
                        </a:spcAft>
                        <a:buClr>
                          <a:srgbClr val="000000"/>
                        </a:buClr>
                        <a:buSzPts val="2000"/>
                        <a:buFont typeface="Arial"/>
                        <a:buNone/>
                      </a:pPr>
                      <a:r>
                        <a:rPr lang="en-US" sz="1800" u="none" strike="noStrike" cap="none" dirty="0">
                          <a:solidFill>
                            <a:srgbClr val="000000"/>
                          </a:solidFill>
                          <a:latin typeface="Arial" panose="020B0604020202020204" pitchFamily="34" charset="0"/>
                        </a:rPr>
                        <a:t>CFO/Chief Product Officer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274320" marR="0" lvl="0" indent="-274320" algn="l" rtl="0">
                        <a:lnSpc>
                          <a:spcPct val="90000"/>
                        </a:lnSpc>
                        <a:spcBef>
                          <a:spcPts val="0"/>
                        </a:spcBef>
                        <a:spcAft>
                          <a:spcPts val="600"/>
                        </a:spcAft>
                        <a:buClr>
                          <a:srgbClr val="000000"/>
                        </a:buClr>
                        <a:buSzPct val="100000"/>
                        <a:buFont typeface="Arial" panose="020B0604020202020204" pitchFamily="34" charset="0"/>
                        <a:buChar char="•"/>
                      </a:pPr>
                      <a:r>
                        <a:rPr lang="en-US" sz="1800" u="none" strike="noStrike" cap="none" dirty="0">
                          <a:solidFill>
                            <a:srgbClr val="000000"/>
                          </a:solidFill>
                          <a:latin typeface="Arial" panose="020B0604020202020204" pitchFamily="34" charset="0"/>
                        </a:rPr>
                        <a:t>Select one or more AI projects for MVP status </a:t>
                      </a:r>
                      <a:endParaRPr sz="1800" u="none" strike="noStrike" cap="none" dirty="0">
                        <a:solidFill>
                          <a:srgbClr val="000000"/>
                        </a:solidFill>
                        <a:latin typeface="Arial" panose="020B0604020202020204" pitchFamily="34" charset="0"/>
                      </a:endParaRPr>
                    </a:p>
                    <a:p>
                      <a:pPr marL="274320" marR="0" lvl="0" indent="-274320" algn="l" rtl="0">
                        <a:lnSpc>
                          <a:spcPct val="90000"/>
                        </a:lnSpc>
                        <a:spcBef>
                          <a:spcPts val="0"/>
                        </a:spcBef>
                        <a:spcAft>
                          <a:spcPts val="600"/>
                        </a:spcAft>
                        <a:buClr>
                          <a:srgbClr val="000000"/>
                        </a:buClr>
                        <a:buSzPct val="100000"/>
                        <a:buFont typeface="Arial" panose="020B0604020202020204" pitchFamily="34" charset="0"/>
                        <a:buChar char="•"/>
                      </a:pPr>
                      <a:r>
                        <a:rPr lang="en-US" sz="1800" u="none" strike="noStrike" cap="none" dirty="0">
                          <a:solidFill>
                            <a:srgbClr val="000000"/>
                          </a:solidFill>
                          <a:latin typeface="Arial" panose="020B0604020202020204" pitchFamily="34" charset="0"/>
                        </a:rPr>
                        <a:t>Draft pilot trajectories with thresholds instead of complete dates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590400">
                <a:tc>
                  <a:txBody>
                    <a:bodyPr/>
                    <a:lstStyle/>
                    <a:p>
                      <a:pPr marL="0" marR="0" lvl="0" indent="0" algn="l" rtl="0">
                        <a:lnSpc>
                          <a:spcPct val="90000"/>
                        </a:lnSpc>
                        <a:spcBef>
                          <a:spcPts val="0"/>
                        </a:spcBef>
                        <a:spcAft>
                          <a:spcPts val="600"/>
                        </a:spcAft>
                        <a:buClr>
                          <a:schemeClr val="dk1"/>
                        </a:buClr>
                        <a:buSzPts val="1800"/>
                        <a:buFont typeface="Arial"/>
                        <a:buNone/>
                      </a:pPr>
                      <a:r>
                        <a:rPr lang="en-US" sz="1800" u="none" strike="noStrike" cap="none" dirty="0">
                          <a:solidFill>
                            <a:srgbClr val="000000"/>
                          </a:solidFill>
                          <a:latin typeface="Arial" panose="020B0604020202020204" pitchFamily="34" charset="0"/>
                        </a:rPr>
                        <a:t>Address necessity of XOps for AI scalability and advance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600"/>
                        </a:spcAft>
                        <a:buClr>
                          <a:srgbClr val="000000"/>
                        </a:buClr>
                        <a:buSzPts val="2000"/>
                        <a:buFont typeface="Arial"/>
                        <a:buNone/>
                      </a:pPr>
                      <a:r>
                        <a:rPr lang="en-US" sz="1800" u="none" strike="noStrike" cap="none" dirty="0">
                          <a:solidFill>
                            <a:srgbClr val="000000"/>
                          </a:solidFill>
                          <a:latin typeface="Arial" panose="020B0604020202020204" pitchFamily="34" charset="0"/>
                        </a:rPr>
                        <a:t>Fund an integrated XOPs practice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600"/>
                        </a:spcAft>
                        <a:buClr>
                          <a:srgbClr val="000000"/>
                        </a:buClr>
                        <a:buSzPts val="2000"/>
                        <a:buFont typeface="Arial"/>
                        <a:buNone/>
                      </a:pPr>
                      <a:r>
                        <a:rPr lang="en-US" sz="1800" u="none" strike="noStrike" cap="none" dirty="0">
                          <a:solidFill>
                            <a:srgbClr val="000000"/>
                          </a:solidFill>
                          <a:latin typeface="Arial" panose="020B0604020202020204" pitchFamily="34" charset="0"/>
                        </a:rPr>
                        <a:t>Chief Data Officer/CIO CFO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274320" marR="0" lvl="0" indent="-274320" algn="l" rtl="0">
                        <a:lnSpc>
                          <a:spcPct val="90000"/>
                        </a:lnSpc>
                        <a:spcBef>
                          <a:spcPts val="0"/>
                        </a:spcBef>
                        <a:spcAft>
                          <a:spcPts val="600"/>
                        </a:spcAft>
                        <a:buClr>
                          <a:srgbClr val="000000"/>
                        </a:buClr>
                        <a:buSzPct val="100000"/>
                        <a:buFont typeface="Arial" panose="020B0604020202020204" pitchFamily="34" charset="0"/>
                        <a:buChar char="•"/>
                      </a:pPr>
                      <a:r>
                        <a:rPr lang="en-US" sz="1800" u="none" strike="noStrike" cap="none" dirty="0">
                          <a:solidFill>
                            <a:srgbClr val="000000"/>
                          </a:solidFill>
                          <a:latin typeface="Arial" panose="020B0604020202020204" pitchFamily="34" charset="0"/>
                        </a:rPr>
                        <a:t>Assign project or product managers to practice for strategy and incentives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extLst>
                  <a:ext uri="{0D108BD9-81ED-4DB2-BD59-A6C34878D82A}">
                    <a16:rowId xmlns:a16="http://schemas.microsoft.com/office/drawing/2014/main" xmlns="" val="10002"/>
                  </a:ext>
                </a:extLst>
              </a:tr>
              <a:tr h="455309">
                <a:tc>
                  <a:txBody>
                    <a:bodyPr/>
                    <a:lstStyle/>
                    <a:p>
                      <a:pPr marL="0" marR="0" lvl="0" indent="0" algn="l" rtl="0">
                        <a:lnSpc>
                          <a:spcPct val="90000"/>
                        </a:lnSpc>
                        <a:spcBef>
                          <a:spcPts val="0"/>
                        </a:spcBef>
                        <a:spcAft>
                          <a:spcPts val="600"/>
                        </a:spcAft>
                        <a:buClr>
                          <a:srgbClr val="000000"/>
                        </a:buClr>
                        <a:buSzPts val="2000"/>
                        <a:buFont typeface="Arial"/>
                        <a:buNone/>
                      </a:pPr>
                      <a:r>
                        <a:rPr lang="en-US" sz="1800" u="none" strike="noStrike" cap="none" dirty="0">
                          <a:solidFill>
                            <a:srgbClr val="000000"/>
                          </a:solidFill>
                          <a:latin typeface="Arial" panose="020B0604020202020204" pitchFamily="34" charset="0"/>
                        </a:rPr>
                        <a:t>AI-powered application design begins with data collection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600"/>
                        </a:spcAft>
                        <a:buClr>
                          <a:srgbClr val="000000"/>
                        </a:buClr>
                        <a:buSzPts val="2000"/>
                        <a:buFont typeface="Arial"/>
                        <a:buNone/>
                      </a:pPr>
                      <a:r>
                        <a:rPr lang="en-US" sz="1800" u="none" strike="noStrike" cap="none" dirty="0">
                          <a:solidFill>
                            <a:srgbClr val="000000"/>
                          </a:solidFill>
                          <a:latin typeface="Arial" panose="020B0604020202020204" pitchFamily="34" charset="0"/>
                        </a:rPr>
                        <a:t>Include executives in data literacy training and exercises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600"/>
                        </a:spcAft>
                        <a:buClr>
                          <a:srgbClr val="000000"/>
                        </a:buClr>
                        <a:buSzPts val="2000"/>
                        <a:buFont typeface="Arial"/>
                        <a:buNone/>
                      </a:pPr>
                      <a:r>
                        <a:rPr lang="en-US" sz="1800" u="none" strike="noStrike" cap="none" dirty="0">
                          <a:solidFill>
                            <a:srgbClr val="000000"/>
                          </a:solidFill>
                          <a:latin typeface="Arial" panose="020B0604020202020204" pitchFamily="34" charset="0"/>
                        </a:rPr>
                        <a:t>Chief Data officer</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274320" marR="0" lvl="0" indent="-274320" algn="l" rtl="0">
                        <a:lnSpc>
                          <a:spcPct val="90000"/>
                        </a:lnSpc>
                        <a:spcBef>
                          <a:spcPts val="0"/>
                        </a:spcBef>
                        <a:spcAft>
                          <a:spcPts val="600"/>
                        </a:spcAft>
                        <a:buClr>
                          <a:srgbClr val="000000"/>
                        </a:buClr>
                        <a:buSzPct val="100000"/>
                        <a:buFont typeface="Arial" panose="020B0604020202020204" pitchFamily="34" charset="0"/>
                        <a:buChar char="•"/>
                      </a:pPr>
                      <a:r>
                        <a:rPr lang="en-US" sz="1800" u="none" strike="noStrike" cap="none" dirty="0">
                          <a:solidFill>
                            <a:srgbClr val="000000"/>
                          </a:solidFill>
                          <a:latin typeface="Arial" panose="020B0604020202020204" pitchFamily="34" charset="0"/>
                        </a:rPr>
                        <a:t>Invite executives to undergo hands-on training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f09831f745_8_205"/>
          <p:cNvSpPr txBox="1">
            <a:spLocks noGrp="1"/>
          </p:cNvSpPr>
          <p:nvPr>
            <p:ph type="title"/>
          </p:nvPr>
        </p:nvSpPr>
        <p:spPr>
          <a:xfrm>
            <a:off x="457200" y="361950"/>
            <a:ext cx="11274552" cy="451231"/>
          </a:xfrm>
          <a:noFill/>
          <a:ln>
            <a:noFill/>
          </a:ln>
        </p:spPr>
        <p:txBody>
          <a:bodyPr spcFirstLastPara="1" wrap="square" lIns="0" tIns="0" rIns="0" bIns="0" anchor="t" anchorCtr="0">
            <a:noAutofit/>
          </a:bodyPr>
          <a:lstStyle/>
          <a:p>
            <a:pPr lvl="0"/>
            <a:r>
              <a:rPr lang="en-US" dirty="0"/>
              <a:t>Business Model and Core Goals </a:t>
            </a:r>
          </a:p>
          <a:p>
            <a:pPr lvl="0"/>
            <a:endParaRPr lang="en-US" dirty="0"/>
          </a:p>
        </p:txBody>
      </p:sp>
      <p:graphicFrame>
        <p:nvGraphicFramePr>
          <p:cNvPr id="265" name="Google Shape;265;gf09831f745_8_205"/>
          <p:cNvGraphicFramePr/>
          <p:nvPr>
            <p:extLst>
              <p:ext uri="{D42A27DB-BD31-4B8C-83A1-F6EECF244321}">
                <p14:modId xmlns:p14="http://schemas.microsoft.com/office/powerpoint/2010/main" val="606376482"/>
              </p:ext>
            </p:extLst>
          </p:nvPr>
        </p:nvGraphicFramePr>
        <p:xfrm>
          <a:off x="457200" y="1527048"/>
          <a:ext cx="11265408" cy="4562856"/>
        </p:xfrm>
        <a:graphic>
          <a:graphicData uri="http://schemas.openxmlformats.org/drawingml/2006/table">
            <a:tbl>
              <a:tblPr>
                <a:noFill/>
              </a:tblPr>
              <a:tblGrid>
                <a:gridCol w="2816352">
                  <a:extLst>
                    <a:ext uri="{9D8B030D-6E8A-4147-A177-3AD203B41FA5}">
                      <a16:colId xmlns:a16="http://schemas.microsoft.com/office/drawing/2014/main" xmlns="" val="20000"/>
                    </a:ext>
                  </a:extLst>
                </a:gridCol>
                <a:gridCol w="2816352">
                  <a:extLst>
                    <a:ext uri="{9D8B030D-6E8A-4147-A177-3AD203B41FA5}">
                      <a16:colId xmlns:a16="http://schemas.microsoft.com/office/drawing/2014/main" xmlns="" val="20001"/>
                    </a:ext>
                  </a:extLst>
                </a:gridCol>
                <a:gridCol w="2816352">
                  <a:extLst>
                    <a:ext uri="{9D8B030D-6E8A-4147-A177-3AD203B41FA5}">
                      <a16:colId xmlns:a16="http://schemas.microsoft.com/office/drawing/2014/main" xmlns="" val="20002"/>
                    </a:ext>
                  </a:extLst>
                </a:gridCol>
                <a:gridCol w="2816352">
                  <a:extLst>
                    <a:ext uri="{9D8B030D-6E8A-4147-A177-3AD203B41FA5}">
                      <a16:colId xmlns:a16="http://schemas.microsoft.com/office/drawing/2014/main" xmlns="" val="20003"/>
                    </a:ext>
                  </a:extLst>
                </a:gridCol>
              </a:tblGrid>
              <a:tr h="119409">
                <a:tc>
                  <a:txBody>
                    <a:bodyPr/>
                    <a:lstStyle/>
                    <a:p>
                      <a:pPr marL="0" marR="0" lvl="0" indent="0" algn="l" rtl="0">
                        <a:lnSpc>
                          <a:spcPct val="90000"/>
                        </a:lnSpc>
                        <a:spcBef>
                          <a:spcPts val="0"/>
                        </a:spcBef>
                        <a:spcAft>
                          <a:spcPts val="600"/>
                        </a:spcAft>
                        <a:buClr>
                          <a:srgbClr val="000000"/>
                        </a:buClr>
                        <a:buSzPts val="2000"/>
                        <a:buFont typeface="Arial"/>
                        <a:buNone/>
                      </a:pPr>
                      <a:r>
                        <a:rPr lang="en-US" sz="1800" b="1" u="none" strike="noStrike" cap="none" dirty="0">
                          <a:solidFill>
                            <a:srgbClr val="FFFFFF"/>
                          </a:solidFill>
                          <a:latin typeface="Arial" panose="020B0604020202020204" pitchFamily="34" charset="0"/>
                        </a:rPr>
                        <a:t>Strategic Concern</a:t>
                      </a:r>
                      <a:endParaRPr sz="1800" b="1" u="none" strike="noStrike" cap="none" dirty="0">
                        <a:solidFill>
                          <a:srgbClr val="FFFFFF"/>
                        </a:solidFill>
                        <a:latin typeface="Arial" panose="020B0604020202020204" pitchFamily="34" charset="0"/>
                      </a:endParaRPr>
                    </a:p>
                  </a:txBody>
                  <a:tcPr anchor="b">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90000"/>
                        </a:lnSpc>
                        <a:spcBef>
                          <a:spcPts val="0"/>
                        </a:spcBef>
                        <a:spcAft>
                          <a:spcPts val="600"/>
                        </a:spcAft>
                        <a:buClr>
                          <a:srgbClr val="000000"/>
                        </a:buClr>
                        <a:buSzPts val="2000"/>
                        <a:buFont typeface="Arial"/>
                        <a:buNone/>
                      </a:pPr>
                      <a:r>
                        <a:rPr lang="en-US" sz="1800" b="1" u="none" strike="noStrike" cap="none" dirty="0">
                          <a:solidFill>
                            <a:srgbClr val="FFFFFF"/>
                          </a:solidFill>
                          <a:latin typeface="Arial" panose="020B0604020202020204" pitchFamily="34" charset="0"/>
                        </a:rPr>
                        <a:t>Solution </a:t>
                      </a:r>
                      <a:endParaRPr sz="1800" b="1" u="none" strike="noStrike" cap="none" dirty="0">
                        <a:solidFill>
                          <a:srgbClr val="FFFFFF"/>
                        </a:solidFill>
                        <a:latin typeface="Arial" panose="020B0604020202020204" pitchFamily="34" charset="0"/>
                      </a:endParaRPr>
                    </a:p>
                  </a:txBody>
                  <a:tcPr anchor="b">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90000"/>
                        </a:lnSpc>
                        <a:spcBef>
                          <a:spcPts val="0"/>
                        </a:spcBef>
                        <a:spcAft>
                          <a:spcPts val="600"/>
                        </a:spcAft>
                        <a:buClr>
                          <a:srgbClr val="000000"/>
                        </a:buClr>
                        <a:buSzPts val="2000"/>
                        <a:buFont typeface="Arial"/>
                        <a:buNone/>
                      </a:pPr>
                      <a:r>
                        <a:rPr lang="en-US" sz="1800" b="1" u="none" strike="noStrike" cap="none" dirty="0">
                          <a:solidFill>
                            <a:srgbClr val="FFFFFF"/>
                          </a:solidFill>
                          <a:latin typeface="Arial" panose="020B0604020202020204" pitchFamily="34" charset="0"/>
                        </a:rPr>
                        <a:t>Executive(s) Responsible</a:t>
                      </a:r>
                      <a:endParaRPr sz="1800" b="1" u="none" strike="noStrike" cap="none" dirty="0">
                        <a:solidFill>
                          <a:srgbClr val="FFFFFF"/>
                        </a:solidFill>
                        <a:latin typeface="Arial" panose="020B0604020202020204" pitchFamily="34" charset="0"/>
                      </a:endParaRPr>
                    </a:p>
                  </a:txBody>
                  <a:tcPr anchor="b">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90000"/>
                        </a:lnSpc>
                        <a:spcBef>
                          <a:spcPts val="0"/>
                        </a:spcBef>
                        <a:spcAft>
                          <a:spcPts val="600"/>
                        </a:spcAft>
                        <a:buClr>
                          <a:srgbClr val="000000"/>
                        </a:buClr>
                        <a:buSzPts val="1400"/>
                        <a:buFont typeface="Arial"/>
                        <a:buNone/>
                      </a:pPr>
                      <a:r>
                        <a:rPr lang="en-US" sz="1800" b="1" u="none" strike="noStrike" cap="none" dirty="0">
                          <a:solidFill>
                            <a:srgbClr val="FFFFFF"/>
                          </a:solidFill>
                          <a:latin typeface="Arial" panose="020B0604020202020204" pitchFamily="34" charset="0"/>
                        </a:rPr>
                        <a:t>What the Organization Will do </a:t>
                      </a:r>
                    </a:p>
                  </a:txBody>
                  <a:tcPr anchor="b">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extLst>
                  <a:ext uri="{0D108BD9-81ED-4DB2-BD59-A6C34878D82A}">
                    <a16:rowId xmlns:a16="http://schemas.microsoft.com/office/drawing/2014/main" xmlns="" val="10000"/>
                  </a:ext>
                </a:extLst>
              </a:tr>
              <a:tr h="270536">
                <a:tc>
                  <a:txBody>
                    <a:bodyPr/>
                    <a:lstStyle/>
                    <a:p>
                      <a:pPr marL="0" marR="0" lvl="0" indent="0" algn="l" rtl="0">
                        <a:lnSpc>
                          <a:spcPct val="90000"/>
                        </a:lnSpc>
                        <a:spcBef>
                          <a:spcPts val="0"/>
                        </a:spcBef>
                        <a:spcAft>
                          <a:spcPts val="600"/>
                        </a:spcAft>
                        <a:buClr>
                          <a:srgbClr val="000000"/>
                        </a:buClr>
                        <a:buSzPts val="2000"/>
                        <a:buFont typeface="Arial"/>
                        <a:buNone/>
                      </a:pPr>
                      <a:r>
                        <a:rPr lang="en-US" sz="1800" u="none" strike="noStrike" cap="none" dirty="0">
                          <a:solidFill>
                            <a:srgbClr val="000000"/>
                          </a:solidFill>
                          <a:latin typeface="Arial" panose="020B0604020202020204" pitchFamily="34" charset="0"/>
                        </a:rPr>
                        <a:t>Interdisciplinary teams are the foundation of success for AI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600"/>
                        </a:spcAft>
                        <a:buClr>
                          <a:srgbClr val="000000"/>
                        </a:buClr>
                        <a:buSzPts val="1600"/>
                        <a:buFont typeface="Arial"/>
                        <a:buNone/>
                      </a:pPr>
                      <a:r>
                        <a:rPr lang="en-US" sz="1800" u="none" strike="noStrike" cap="none" dirty="0">
                          <a:solidFill>
                            <a:srgbClr val="000000"/>
                          </a:solidFill>
                          <a:latin typeface="Arial" panose="020B0604020202020204" pitchFamily="34" charset="0"/>
                        </a:rPr>
                        <a:t>Set a policy that an agile team including business, AI and IT professionals must contribute to all AI projects</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600"/>
                        </a:spcAft>
                        <a:buClr>
                          <a:srgbClr val="000000"/>
                        </a:buClr>
                        <a:buSzPts val="2000"/>
                        <a:buFont typeface="Arial"/>
                        <a:buNone/>
                      </a:pPr>
                      <a:r>
                        <a:rPr lang="en-US" sz="1800" u="none" strike="noStrike" cap="none" dirty="0">
                          <a:solidFill>
                            <a:srgbClr val="000000"/>
                          </a:solidFill>
                          <a:latin typeface="Arial" panose="020B0604020202020204" pitchFamily="34" charset="0"/>
                        </a:rPr>
                        <a:t>CFO</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600"/>
                        </a:spcAft>
                        <a:buClr>
                          <a:srgbClr val="000000"/>
                        </a:buClr>
                        <a:buSzPts val="1400"/>
                        <a:buFont typeface="Arial"/>
                        <a:buNone/>
                      </a:pPr>
                      <a:r>
                        <a:rPr lang="en-US" sz="1800" u="none" strike="noStrike" cap="none" dirty="0">
                          <a:solidFill>
                            <a:srgbClr val="000000"/>
                          </a:solidFill>
                          <a:latin typeface="Arial" panose="020B0604020202020204" pitchFamily="34" charset="0"/>
                        </a:rPr>
                        <a:t>Fund a team’s salaries, whole or partial</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169785">
                <a:tc>
                  <a:txBody>
                    <a:bodyPr/>
                    <a:lstStyle/>
                    <a:p>
                      <a:pPr marL="0" marR="0" lvl="0" indent="0" algn="l" rtl="0">
                        <a:lnSpc>
                          <a:spcPct val="90000"/>
                        </a:lnSpc>
                        <a:spcBef>
                          <a:spcPts val="0"/>
                        </a:spcBef>
                        <a:spcAft>
                          <a:spcPts val="600"/>
                        </a:spcAft>
                        <a:buClr>
                          <a:srgbClr val="000000"/>
                        </a:buClr>
                        <a:buSzPts val="2000"/>
                        <a:buFont typeface="Arial"/>
                        <a:buNone/>
                      </a:pPr>
                      <a:r>
                        <a:rPr lang="en-US" sz="1800" u="none" strike="noStrike" cap="none" dirty="0">
                          <a:solidFill>
                            <a:srgbClr val="000000"/>
                          </a:solidFill>
                          <a:latin typeface="Arial" panose="020B0604020202020204" pitchFamily="34" charset="0"/>
                        </a:rPr>
                        <a:t>Data literacy is key to AI literacy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600"/>
                        </a:spcAft>
                        <a:buClr>
                          <a:srgbClr val="000000"/>
                        </a:buClr>
                        <a:buSzPts val="1600"/>
                        <a:buFont typeface="Arial"/>
                        <a:buNone/>
                      </a:pPr>
                      <a:r>
                        <a:rPr lang="en-US" sz="1800" u="none" strike="noStrike" cap="none" dirty="0">
                          <a:solidFill>
                            <a:srgbClr val="000000"/>
                          </a:solidFill>
                          <a:latin typeface="Arial" panose="020B0604020202020204" pitchFamily="34" charset="0"/>
                        </a:rPr>
                        <a:t>Include </a:t>
                      </a:r>
                      <a:r>
                        <a:rPr lang="en-US" sz="1800" i="1" u="none" strike="noStrike" cap="none" dirty="0">
                          <a:solidFill>
                            <a:srgbClr val="000000"/>
                          </a:solidFill>
                          <a:latin typeface="Arial" panose="020B0604020202020204" pitchFamily="34" charset="0"/>
                        </a:rPr>
                        <a:t>executives </a:t>
                      </a:r>
                      <a:r>
                        <a:rPr lang="en-US" sz="1800" u="none" strike="noStrike" cap="none" dirty="0">
                          <a:solidFill>
                            <a:srgbClr val="000000"/>
                          </a:solidFill>
                          <a:latin typeface="Arial" panose="020B0604020202020204" pitchFamily="34" charset="0"/>
                        </a:rPr>
                        <a:t>in data literacy training and exercises</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600"/>
                        </a:spcAft>
                        <a:buClr>
                          <a:srgbClr val="000000"/>
                        </a:buClr>
                        <a:buSzPts val="2000"/>
                        <a:buFont typeface="Arial"/>
                        <a:buNone/>
                      </a:pPr>
                      <a:r>
                        <a:rPr lang="en-US" sz="1800" u="none" strike="noStrike" cap="none" dirty="0">
                          <a:solidFill>
                            <a:srgbClr val="000000"/>
                          </a:solidFill>
                          <a:latin typeface="Arial" panose="020B0604020202020204" pitchFamily="34" charset="0"/>
                        </a:rPr>
                        <a:t>CDO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600"/>
                        </a:spcAft>
                        <a:buClr>
                          <a:srgbClr val="000000"/>
                        </a:buClr>
                        <a:buSzPts val="1400"/>
                        <a:buFont typeface="Arial"/>
                        <a:buNone/>
                      </a:pPr>
                      <a:r>
                        <a:rPr lang="en-US" sz="1800" u="none" strike="noStrike" cap="none" dirty="0">
                          <a:solidFill>
                            <a:srgbClr val="000000"/>
                          </a:solidFill>
                          <a:latin typeface="Arial" panose="020B0604020202020204" pitchFamily="34" charset="0"/>
                        </a:rPr>
                        <a:t>Invite executives to undergo hands-on training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extLst>
                  <a:ext uri="{0D108BD9-81ED-4DB2-BD59-A6C34878D82A}">
                    <a16:rowId xmlns:a16="http://schemas.microsoft.com/office/drawing/2014/main" xmlns="" val="10002"/>
                  </a:ext>
                </a:extLst>
              </a:tr>
              <a:tr h="371287">
                <a:tc>
                  <a:txBody>
                    <a:bodyPr/>
                    <a:lstStyle/>
                    <a:p>
                      <a:pPr marL="0" marR="0" lvl="0" indent="0" algn="l" rtl="0">
                        <a:lnSpc>
                          <a:spcPct val="90000"/>
                        </a:lnSpc>
                        <a:spcBef>
                          <a:spcPts val="0"/>
                        </a:spcBef>
                        <a:spcAft>
                          <a:spcPts val="600"/>
                        </a:spcAft>
                        <a:buClr>
                          <a:schemeClr val="dk1"/>
                        </a:buClr>
                        <a:buSzPts val="1800"/>
                        <a:buFont typeface="Arial"/>
                        <a:buNone/>
                      </a:pPr>
                      <a:r>
                        <a:rPr lang="en-US" sz="1800" u="none" strike="noStrike" cap="none" dirty="0">
                          <a:solidFill>
                            <a:srgbClr val="000000"/>
                          </a:solidFill>
                          <a:latin typeface="Arial" panose="020B0604020202020204" pitchFamily="34" charset="0"/>
                        </a:rPr>
                        <a:t>A mix of internal development and external hiring is leads to agility and skill preparation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600"/>
                        </a:spcAft>
                        <a:buClr>
                          <a:srgbClr val="000000"/>
                        </a:buClr>
                        <a:buSzPts val="1600"/>
                        <a:buFont typeface="Arial"/>
                        <a:buNone/>
                      </a:pPr>
                      <a:r>
                        <a:rPr lang="en-US" sz="1800" u="none" strike="noStrike" cap="none" dirty="0">
                          <a:solidFill>
                            <a:srgbClr val="000000"/>
                          </a:solidFill>
                          <a:latin typeface="Arial" panose="020B0604020202020204" pitchFamily="34" charset="0"/>
                        </a:rPr>
                        <a:t>Draft a process with which to qualify for external hiring and a continuous training and development practice for internal skills development</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600"/>
                        </a:spcAft>
                        <a:buClr>
                          <a:srgbClr val="000000"/>
                        </a:buClr>
                        <a:buSzPts val="2000"/>
                        <a:buFont typeface="Arial"/>
                        <a:buNone/>
                      </a:pPr>
                      <a:r>
                        <a:rPr lang="en-US" sz="1800" u="none" strike="noStrike" cap="none" dirty="0">
                          <a:solidFill>
                            <a:srgbClr val="000000"/>
                          </a:solidFill>
                          <a:latin typeface="Arial" panose="020B0604020202020204" pitchFamily="34" charset="0"/>
                        </a:rPr>
                        <a:t>CHRO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600"/>
                        </a:spcAft>
                        <a:buClr>
                          <a:srgbClr val="000000"/>
                        </a:buClr>
                        <a:buSzPts val="1400"/>
                        <a:buFont typeface="Arial"/>
                        <a:buNone/>
                      </a:pPr>
                      <a:r>
                        <a:rPr lang="en-US" sz="1800" u="none" strike="noStrike" cap="none" dirty="0">
                          <a:solidFill>
                            <a:srgbClr val="000000"/>
                          </a:solidFill>
                          <a:latin typeface="Arial" panose="020B0604020202020204" pitchFamily="34" charset="0"/>
                        </a:rPr>
                        <a:t>Document tactics for deciding when to hire internally or seek external capacities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2" name="Google Shape;272;gf09831f745_8_210"/>
          <p:cNvSpPr txBox="1">
            <a:spLocks noGrp="1"/>
          </p:cNvSpPr>
          <p:nvPr>
            <p:ph type="title"/>
          </p:nvPr>
        </p:nvSpPr>
        <p:spPr>
          <a:noFill/>
          <a:ln>
            <a:noFill/>
          </a:ln>
        </p:spPr>
        <p:txBody>
          <a:bodyPr spcFirstLastPara="1" wrap="square" lIns="0" tIns="0" rIns="0" bIns="0" anchor="t" anchorCtr="0">
            <a:noAutofit/>
          </a:bodyPr>
          <a:lstStyle/>
          <a:p>
            <a:pPr lvl="0"/>
            <a:r>
              <a:rPr lang="en-US" dirty="0"/>
              <a:t>Organizational Transformation Plan</a:t>
            </a:r>
          </a:p>
        </p:txBody>
      </p:sp>
      <p:sp>
        <p:nvSpPr>
          <p:cNvPr id="6" name="Content Placeholder 5">
            <a:extLst>
              <a:ext uri="{FF2B5EF4-FFF2-40B4-BE49-F238E27FC236}">
                <a16:creationId xmlns:a16="http://schemas.microsoft.com/office/drawing/2014/main" xmlns="" id="{919CB96D-606F-4FBB-971F-CCF58B74E921}"/>
              </a:ext>
            </a:extLst>
          </p:cNvPr>
          <p:cNvSpPr>
            <a:spLocks noGrp="1"/>
          </p:cNvSpPr>
          <p:nvPr>
            <p:ph idx="1"/>
          </p:nvPr>
        </p:nvSpPr>
        <p:spPr/>
        <p:txBody>
          <a:bodyPr/>
          <a:lstStyle/>
          <a:p>
            <a:pPr lvl="0"/>
            <a:r>
              <a:rPr lang="en-US" dirty="0">
                <a:sym typeface="Arial"/>
              </a:rPr>
              <a:t>Our organization must transform. Our current skill set, roles and organizational structures are not fit-for-purpose for the AI first model</a:t>
            </a:r>
          </a:p>
          <a:p>
            <a:pPr lvl="0"/>
            <a:r>
              <a:rPr lang="en-US" dirty="0">
                <a:sym typeface="Arial"/>
              </a:rPr>
              <a:t>AI services require the governance across a number of dimensions – regulation, ethics and accuracy that is at least two order of magnitude larger than what we are governing today</a:t>
            </a:r>
          </a:p>
          <a:p>
            <a:endParaRPr lang="sv-SE" dirty="0"/>
          </a:p>
        </p:txBody>
      </p:sp>
      <p:sp>
        <p:nvSpPr>
          <p:cNvPr id="270" name="Google Shape;270;gf09831f745_8_210"/>
          <p:cNvSpPr/>
          <p:nvPr/>
        </p:nvSpPr>
        <p:spPr>
          <a:xfrm>
            <a:off x="6099048" y="3717290"/>
            <a:ext cx="5641848" cy="2011680"/>
          </a:xfrm>
          <a:prstGeom prst="rect">
            <a:avLst/>
          </a:prstGeom>
          <a:noFill/>
          <a:ln w="12700">
            <a:solidFill>
              <a:srgbClr val="6F7878"/>
            </a:solidFill>
          </a:ln>
        </p:spPr>
        <p:txBody>
          <a:bodyPr spcFirstLastPara="1" wrap="square" lIns="91440" tIns="91440" rIns="91440" bIns="91440" anchor="t" anchorCtr="0">
            <a:noAutofit/>
          </a:bodyPr>
          <a:lstStyle/>
          <a:p>
            <a:pPr marL="0" lvl="0" indent="0" algn="l" rtl="0">
              <a:lnSpc>
                <a:spcPct val="90000"/>
              </a:lnSpc>
              <a:spcAft>
                <a:spcPts val="600"/>
              </a:spcAft>
              <a:buClr>
                <a:srgbClr val="002856"/>
              </a:buClr>
              <a:buSzPts val="1620"/>
              <a:buNone/>
            </a:pPr>
            <a:r>
              <a:rPr lang="en-US" sz="1800" b="1" dirty="0">
                <a:solidFill>
                  <a:srgbClr val="000000"/>
                </a:solidFill>
              </a:rPr>
              <a:t>Main Processes Changes</a:t>
            </a:r>
            <a:endParaRPr lang="en-US" dirty="0">
              <a:solidFill>
                <a:srgbClr val="000000"/>
              </a:solidFill>
            </a:endParaRPr>
          </a:p>
          <a:p>
            <a:pPr marL="274320" lvl="0" indent="-274320" algn="l" rtl="0">
              <a:lnSpc>
                <a:spcPct val="90000"/>
              </a:lnSpc>
              <a:spcAft>
                <a:spcPts val="600"/>
              </a:spcAft>
              <a:buClr>
                <a:schemeClr val="dk1"/>
              </a:buClr>
              <a:buSzPct val="100000"/>
              <a:buFont typeface="Arial" panose="020B0604020202020204" pitchFamily="34" charset="0"/>
              <a:buChar char="•"/>
            </a:pPr>
            <a:r>
              <a:rPr lang="en-US" sz="1800" dirty="0">
                <a:solidFill>
                  <a:srgbClr val="000000"/>
                </a:solidFill>
              </a:rPr>
              <a:t>HR &amp; talent management </a:t>
            </a:r>
            <a:endParaRPr lang="en-US" dirty="0">
              <a:solidFill>
                <a:srgbClr val="000000"/>
              </a:solidFill>
            </a:endParaRPr>
          </a:p>
          <a:p>
            <a:pPr marL="274320" lvl="0" indent="-274320" algn="l" rtl="0">
              <a:lnSpc>
                <a:spcPct val="90000"/>
              </a:lnSpc>
              <a:spcAft>
                <a:spcPts val="600"/>
              </a:spcAft>
              <a:buClr>
                <a:schemeClr val="dk1"/>
              </a:buClr>
              <a:buSzPct val="100000"/>
              <a:buFont typeface="Arial" panose="020B0604020202020204" pitchFamily="34" charset="0"/>
              <a:buChar char="•"/>
            </a:pPr>
            <a:r>
              <a:rPr lang="en-US" sz="1800" dirty="0">
                <a:solidFill>
                  <a:srgbClr val="000000"/>
                </a:solidFill>
              </a:rPr>
              <a:t>Legal, risk and security</a:t>
            </a:r>
            <a:endParaRPr lang="en-US" dirty="0">
              <a:solidFill>
                <a:srgbClr val="000000"/>
              </a:solidFill>
            </a:endParaRPr>
          </a:p>
          <a:p>
            <a:pPr marL="274320" lvl="0" indent="-274320" algn="l" rtl="0">
              <a:lnSpc>
                <a:spcPct val="90000"/>
              </a:lnSpc>
              <a:spcAft>
                <a:spcPts val="600"/>
              </a:spcAft>
              <a:buClr>
                <a:schemeClr val="dk1"/>
              </a:buClr>
              <a:buSzPct val="100000"/>
              <a:buFont typeface="Arial" panose="020B0604020202020204" pitchFamily="34" charset="0"/>
              <a:buChar char="•"/>
            </a:pPr>
            <a:r>
              <a:rPr lang="en-US" sz="1800" dirty="0">
                <a:solidFill>
                  <a:srgbClr val="000000"/>
                </a:solidFill>
              </a:rPr>
              <a:t>Data science, analytics and operations </a:t>
            </a:r>
            <a:endParaRPr lang="en-US" dirty="0">
              <a:solidFill>
                <a:srgbClr val="000000"/>
              </a:solidFill>
            </a:endParaRPr>
          </a:p>
          <a:p>
            <a:pPr marL="274320" lvl="0" indent="-274320" algn="l" rtl="0">
              <a:lnSpc>
                <a:spcPct val="90000"/>
              </a:lnSpc>
              <a:spcAft>
                <a:spcPts val="600"/>
              </a:spcAft>
              <a:buClr>
                <a:schemeClr val="dk1"/>
              </a:buClr>
              <a:buSzPct val="100000"/>
              <a:buFont typeface="Arial" panose="020B0604020202020204" pitchFamily="34" charset="0"/>
              <a:buChar char="•"/>
            </a:pPr>
            <a:r>
              <a:rPr lang="en-US" sz="1800" dirty="0">
                <a:solidFill>
                  <a:srgbClr val="000000"/>
                </a:solidFill>
              </a:rPr>
              <a:t>Budgeting and forecasting</a:t>
            </a:r>
            <a:endParaRPr lang="en-US" dirty="0">
              <a:solidFill>
                <a:srgbClr val="000000"/>
              </a:solidFill>
            </a:endParaRPr>
          </a:p>
        </p:txBody>
      </p:sp>
      <p:sp>
        <p:nvSpPr>
          <p:cNvPr id="9" name="Google Shape;270;gf09831f745_8_210">
            <a:extLst>
              <a:ext uri="{FF2B5EF4-FFF2-40B4-BE49-F238E27FC236}">
                <a16:creationId xmlns:a16="http://schemas.microsoft.com/office/drawing/2014/main" xmlns="" id="{A9744940-5B49-4EA0-99DE-2FBEE0BBBB44}"/>
              </a:ext>
            </a:extLst>
          </p:cNvPr>
          <p:cNvSpPr/>
          <p:nvPr/>
        </p:nvSpPr>
        <p:spPr>
          <a:xfrm>
            <a:off x="457200" y="3717290"/>
            <a:ext cx="5641848" cy="2011680"/>
          </a:xfrm>
          <a:prstGeom prst="rect">
            <a:avLst/>
          </a:prstGeom>
          <a:noFill/>
          <a:ln w="12700">
            <a:solidFill>
              <a:srgbClr val="6F7878"/>
            </a:solidFill>
          </a:ln>
        </p:spPr>
        <p:txBody>
          <a:bodyPr spcFirstLastPara="1" wrap="square" lIns="91440" tIns="91440" rIns="91440" bIns="91440" anchor="t" anchorCtr="0">
            <a:noAutofit/>
          </a:bodyPr>
          <a:lstStyle/>
          <a:p>
            <a:pPr lvl="0">
              <a:lnSpc>
                <a:spcPct val="90000"/>
              </a:lnSpc>
              <a:spcAft>
                <a:spcPts val="600"/>
              </a:spcAft>
            </a:pPr>
            <a:r>
              <a:rPr lang="en-US" b="1" dirty="0"/>
              <a:t>Structure and Roles Changes</a:t>
            </a:r>
          </a:p>
          <a:p>
            <a:pPr marL="274320" lvl="0" indent="-274320">
              <a:lnSpc>
                <a:spcPct val="90000"/>
              </a:lnSpc>
              <a:spcAft>
                <a:spcPts val="600"/>
              </a:spcAft>
              <a:buFont typeface="Arial" panose="020B0604020202020204" pitchFamily="34" charset="0"/>
              <a:buChar char="•"/>
            </a:pPr>
            <a:r>
              <a:rPr lang="en-US" dirty="0"/>
              <a:t>Identify core AI roles and fill them </a:t>
            </a:r>
          </a:p>
          <a:p>
            <a:pPr marL="274320" lvl="0" indent="-274320">
              <a:lnSpc>
                <a:spcPct val="90000"/>
              </a:lnSpc>
              <a:spcAft>
                <a:spcPts val="600"/>
              </a:spcAft>
              <a:buFont typeface="Arial" panose="020B0604020202020204" pitchFamily="34" charset="0"/>
              <a:buChar char="•"/>
            </a:pPr>
            <a:r>
              <a:rPr lang="en-US" dirty="0"/>
              <a:t>Establish an AI center of excellence (</a:t>
            </a:r>
            <a:r>
              <a:rPr lang="en-US" dirty="0" err="1"/>
              <a:t>CoE</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f09831f745_8_219"/>
          <p:cNvSpPr txBox="1">
            <a:spLocks noGrp="1"/>
          </p:cNvSpPr>
          <p:nvPr>
            <p:ph type="title"/>
          </p:nvPr>
        </p:nvSpPr>
        <p:spPr>
          <a:xfrm>
            <a:off x="457200" y="361950"/>
            <a:ext cx="11274552" cy="451231"/>
          </a:xfrm>
          <a:noFill/>
          <a:ln>
            <a:noFill/>
          </a:ln>
        </p:spPr>
        <p:txBody>
          <a:bodyPr spcFirstLastPara="1" wrap="square" lIns="0" tIns="0" rIns="0" bIns="0" anchor="t" anchorCtr="0">
            <a:noAutofit/>
          </a:bodyPr>
          <a:lstStyle/>
          <a:p>
            <a:pPr lvl="0"/>
            <a:r>
              <a:rPr lang="en-US" dirty="0"/>
              <a:t>AI CoE - The Strategy </a:t>
            </a:r>
          </a:p>
        </p:txBody>
      </p:sp>
      <p:graphicFrame>
        <p:nvGraphicFramePr>
          <p:cNvPr id="281" name="Google Shape;281;gf09831f745_8_219"/>
          <p:cNvGraphicFramePr/>
          <p:nvPr>
            <p:extLst>
              <p:ext uri="{D42A27DB-BD31-4B8C-83A1-F6EECF244321}">
                <p14:modId xmlns:p14="http://schemas.microsoft.com/office/powerpoint/2010/main" val="1621703714"/>
              </p:ext>
            </p:extLst>
          </p:nvPr>
        </p:nvGraphicFramePr>
        <p:xfrm>
          <a:off x="457200" y="1527048"/>
          <a:ext cx="11311128" cy="4590288"/>
        </p:xfrm>
        <a:graphic>
          <a:graphicData uri="http://schemas.openxmlformats.org/drawingml/2006/table">
            <a:tbl>
              <a:tblPr>
                <a:noFill/>
              </a:tblPr>
              <a:tblGrid>
                <a:gridCol w="3017520">
                  <a:extLst>
                    <a:ext uri="{9D8B030D-6E8A-4147-A177-3AD203B41FA5}">
                      <a16:colId xmlns:a16="http://schemas.microsoft.com/office/drawing/2014/main" xmlns="" val="20000"/>
                    </a:ext>
                  </a:extLst>
                </a:gridCol>
                <a:gridCol w="4937760">
                  <a:extLst>
                    <a:ext uri="{9D8B030D-6E8A-4147-A177-3AD203B41FA5}">
                      <a16:colId xmlns:a16="http://schemas.microsoft.com/office/drawing/2014/main" xmlns="" val="20001"/>
                    </a:ext>
                  </a:extLst>
                </a:gridCol>
                <a:gridCol w="3355848">
                  <a:extLst>
                    <a:ext uri="{9D8B030D-6E8A-4147-A177-3AD203B41FA5}">
                      <a16:colId xmlns:a16="http://schemas.microsoft.com/office/drawing/2014/main" xmlns="" val="20002"/>
                    </a:ext>
                  </a:extLst>
                </a:gridCol>
              </a:tblGrid>
              <a:tr h="0">
                <a:tc>
                  <a:txBody>
                    <a:bodyPr/>
                    <a:lstStyle/>
                    <a:p>
                      <a:pPr marL="0" marR="0" lvl="0" indent="0" algn="l" rtl="0">
                        <a:lnSpc>
                          <a:spcPct val="90000"/>
                        </a:lnSpc>
                        <a:spcBef>
                          <a:spcPts val="0"/>
                        </a:spcBef>
                        <a:spcAft>
                          <a:spcPts val="0"/>
                        </a:spcAft>
                        <a:buClr>
                          <a:srgbClr val="000000"/>
                        </a:buClr>
                        <a:buSzPts val="1800"/>
                        <a:buFont typeface="Arial"/>
                        <a:buNone/>
                      </a:pPr>
                      <a:r>
                        <a:rPr lang="en-US" sz="1800" b="1" u="none" strike="noStrike" cap="none" dirty="0">
                          <a:solidFill>
                            <a:srgbClr val="FFFFFF"/>
                          </a:solidFill>
                          <a:latin typeface="Arial" panose="020B0604020202020204" pitchFamily="34" charset="0"/>
                        </a:rPr>
                        <a:t>CoE Strategic Questions </a:t>
                      </a:r>
                      <a:endParaRPr sz="1800" b="1" u="none" strike="noStrike" cap="none" dirty="0">
                        <a:solidFill>
                          <a:srgbClr val="FFFFFF"/>
                        </a:solidFill>
                        <a:latin typeface="Arial" panose="020B0604020202020204" pitchFamily="34" charset="0"/>
                      </a:endParaRPr>
                    </a:p>
                  </a:txBody>
                  <a:tcPr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b="1" u="none" strike="noStrike" cap="none" dirty="0">
                          <a:solidFill>
                            <a:srgbClr val="FFFFFF"/>
                          </a:solidFill>
                          <a:latin typeface="Arial" panose="020B0604020202020204" pitchFamily="34" charset="0"/>
                        </a:rPr>
                        <a:t>Answer Guidance </a:t>
                      </a:r>
                      <a:endParaRPr sz="1800" b="1" u="none" strike="noStrike" cap="none" dirty="0">
                        <a:solidFill>
                          <a:srgbClr val="FFFFFF"/>
                        </a:solidFill>
                        <a:latin typeface="Arial" panose="020B0604020202020204" pitchFamily="34" charset="0"/>
                      </a:endParaRPr>
                    </a:p>
                  </a:txBody>
                  <a:tcPr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b="1" u="none" strike="noStrike" cap="none" dirty="0">
                          <a:solidFill>
                            <a:srgbClr val="FFFFFF"/>
                          </a:solidFill>
                          <a:latin typeface="Arial" panose="020B0604020202020204" pitchFamily="34" charset="0"/>
                        </a:rPr>
                        <a:t>Your Answer </a:t>
                      </a:r>
                      <a:endParaRPr sz="1800" b="1" u="none" strike="noStrike" cap="none" dirty="0">
                        <a:solidFill>
                          <a:srgbClr val="FFFFFF"/>
                        </a:solidFill>
                        <a:latin typeface="Arial" panose="020B0604020202020204" pitchFamily="34" charset="0"/>
                      </a:endParaRPr>
                    </a:p>
                  </a:txBody>
                  <a:tcPr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extLst>
                  <a:ext uri="{0D108BD9-81ED-4DB2-BD59-A6C34878D82A}">
                    <a16:rowId xmlns:a16="http://schemas.microsoft.com/office/drawing/2014/main" xmlns="" val="10000"/>
                  </a:ext>
                </a:extLst>
              </a:tr>
              <a:tr h="0">
                <a:tc>
                  <a:txBody>
                    <a:bodyPr/>
                    <a:lstStyle/>
                    <a:p>
                      <a:pPr marL="0" marR="0" lvl="0" indent="0" algn="l" rtl="0">
                        <a:lnSpc>
                          <a:spcPct val="90000"/>
                        </a:lnSpc>
                        <a:spcBef>
                          <a:spcPts val="0"/>
                        </a:spcBef>
                        <a:spcAft>
                          <a:spcPts val="0"/>
                        </a:spcAft>
                        <a:buClr>
                          <a:srgbClr val="000000"/>
                        </a:buClr>
                        <a:buSzPts val="1800"/>
                        <a:buFont typeface="Arial"/>
                        <a:buNone/>
                      </a:pPr>
                      <a:r>
                        <a:rPr lang="en-US" sz="1800" u="none" strike="noStrike" cap="none" dirty="0">
                          <a:solidFill>
                            <a:srgbClr val="000000"/>
                          </a:solidFill>
                          <a:latin typeface="Arial" panose="020B0604020202020204" pitchFamily="34" charset="0"/>
                        </a:rPr>
                        <a:t>Who will sponsor?</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rPr>
                        <a:t>Your sponsor should be at the C-level and should apply their budget to the effort</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0">
                <a:tc>
                  <a:txBody>
                    <a:bodyPr/>
                    <a:lstStyle/>
                    <a:p>
                      <a:pPr marL="0" marR="0" lvl="0" indent="0" algn="l" rtl="0">
                        <a:lnSpc>
                          <a:spcPct val="90000"/>
                        </a:lnSpc>
                        <a:spcBef>
                          <a:spcPts val="0"/>
                        </a:spcBef>
                        <a:spcAft>
                          <a:spcPts val="0"/>
                        </a:spcAft>
                        <a:buClr>
                          <a:srgbClr val="000000"/>
                        </a:buClr>
                        <a:buSzPts val="1800"/>
                        <a:buFont typeface="Arial"/>
                        <a:buNone/>
                      </a:pPr>
                      <a:r>
                        <a:rPr lang="en-US" sz="1800" u="none" strike="noStrike" cap="none" dirty="0">
                          <a:solidFill>
                            <a:srgbClr val="000000"/>
                          </a:solidFill>
                          <a:latin typeface="Arial" panose="020B0604020202020204" pitchFamily="34" charset="0"/>
                        </a:rPr>
                        <a:t>Who will lead?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rPr>
                        <a:t>Leaders should be prepared to evangelize and set priorities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0"/>
                        </a:spcAft>
                        <a:buClr>
                          <a:srgbClr val="000000"/>
                        </a:buClr>
                        <a:buSzPts val="1400"/>
                        <a:buFont typeface="Arial"/>
                        <a:buNone/>
                      </a:pP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extLst>
                  <a:ext uri="{0D108BD9-81ED-4DB2-BD59-A6C34878D82A}">
                    <a16:rowId xmlns:a16="http://schemas.microsoft.com/office/drawing/2014/main" xmlns="" val="10002"/>
                  </a:ext>
                </a:extLst>
              </a:tr>
              <a:tr h="165205">
                <a:tc>
                  <a:txBody>
                    <a:bodyPr/>
                    <a:lstStyle/>
                    <a:p>
                      <a:pPr marL="0" marR="0" lvl="0" indent="0" algn="l" rtl="0">
                        <a:lnSpc>
                          <a:spcPct val="90000"/>
                        </a:lnSpc>
                        <a:spcBef>
                          <a:spcPts val="0"/>
                        </a:spcBef>
                        <a:spcAft>
                          <a:spcPts val="0"/>
                        </a:spcAft>
                        <a:buClr>
                          <a:srgbClr val="000000"/>
                        </a:buClr>
                        <a:buSzPts val="1800"/>
                        <a:buFont typeface="Arial"/>
                        <a:buNone/>
                      </a:pPr>
                      <a:r>
                        <a:rPr lang="en-US" sz="1800" u="none" strike="noStrike" cap="none" dirty="0">
                          <a:solidFill>
                            <a:srgbClr val="000000"/>
                          </a:solidFill>
                          <a:latin typeface="Arial" panose="020B0604020202020204" pitchFamily="34" charset="0"/>
                        </a:rPr>
                        <a:t>Do we intend the CoE to be permanent?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rPr>
                        <a:t>A permanent CoE must evolve into new AI approaches and own its budget; temporary CoEs should be recertified in 5 years or closed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165205">
                <a:tc>
                  <a:txBody>
                    <a:bodyPr/>
                    <a:lstStyle/>
                    <a:p>
                      <a:pPr marL="0" marR="0" lvl="0" indent="0" algn="l" rtl="0">
                        <a:lnSpc>
                          <a:spcPct val="90000"/>
                        </a:lnSpc>
                        <a:spcBef>
                          <a:spcPts val="0"/>
                        </a:spcBef>
                        <a:spcAft>
                          <a:spcPts val="0"/>
                        </a:spcAft>
                        <a:buClr>
                          <a:srgbClr val="000000"/>
                        </a:buClr>
                        <a:buSzPts val="1800"/>
                        <a:buFont typeface="Arial"/>
                        <a:buNone/>
                      </a:pPr>
                      <a:r>
                        <a:rPr lang="en-US" sz="1800" u="none" strike="noStrike" cap="none" dirty="0">
                          <a:solidFill>
                            <a:srgbClr val="000000"/>
                          </a:solidFill>
                          <a:latin typeface="Arial" panose="020B0604020202020204" pitchFamily="34" charset="0"/>
                        </a:rPr>
                        <a:t>What staff will we assign to the CoE?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rPr>
                        <a:t>More roles is better -- AI engineers, architects, and analysts, but also app developers and project managers</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0"/>
                        </a:spcAft>
                        <a:buClr>
                          <a:srgbClr val="000000"/>
                        </a:buClr>
                        <a:buSzPts val="1400"/>
                        <a:buFont typeface="Arial"/>
                        <a:buNone/>
                      </a:pP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extLst>
                  <a:ext uri="{0D108BD9-81ED-4DB2-BD59-A6C34878D82A}">
                    <a16:rowId xmlns:a16="http://schemas.microsoft.com/office/drawing/2014/main" xmlns="" val="10004"/>
                  </a:ext>
                </a:extLst>
              </a:tr>
              <a:tr h="165205">
                <a:tc>
                  <a:txBody>
                    <a:bodyPr/>
                    <a:lstStyle/>
                    <a:p>
                      <a:pPr marL="0" marR="0" lvl="0" indent="0" algn="l" rtl="0">
                        <a:lnSpc>
                          <a:spcPct val="90000"/>
                        </a:lnSpc>
                        <a:spcBef>
                          <a:spcPts val="0"/>
                        </a:spcBef>
                        <a:spcAft>
                          <a:spcPts val="0"/>
                        </a:spcAft>
                        <a:buClr>
                          <a:srgbClr val="000000"/>
                        </a:buClr>
                        <a:buSzPts val="1800"/>
                        <a:buFont typeface="Arial"/>
                        <a:buNone/>
                      </a:pPr>
                      <a:r>
                        <a:rPr lang="en-US" sz="1800" u="none" strike="noStrike" cap="none" dirty="0">
                          <a:solidFill>
                            <a:srgbClr val="000000"/>
                          </a:solidFill>
                          <a:latin typeface="Arial" panose="020B0604020202020204" pitchFamily="34" charset="0"/>
                        </a:rPr>
                        <a:t>Will the staff be permanent, temporary, or a mix?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rPr>
                        <a:t>Strong sponsors can attract quality staff; avoid attracting only novices or less committed workers through tryouts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0">
                <a:tc>
                  <a:txBody>
                    <a:bodyPr/>
                    <a:lstStyle/>
                    <a:p>
                      <a:pPr marL="0" marR="0" lvl="0" indent="0" algn="l" rtl="0">
                        <a:lnSpc>
                          <a:spcPct val="90000"/>
                        </a:lnSpc>
                        <a:spcBef>
                          <a:spcPts val="0"/>
                        </a:spcBef>
                        <a:spcAft>
                          <a:spcPts val="0"/>
                        </a:spcAft>
                        <a:buClr>
                          <a:schemeClr val="dk1"/>
                        </a:buClr>
                        <a:buSzPts val="1100"/>
                        <a:buFont typeface="Arial"/>
                        <a:buNone/>
                      </a:pPr>
                      <a:r>
                        <a:rPr lang="en-US" sz="1800" u="none" strike="noStrike" cap="none" dirty="0">
                          <a:solidFill>
                            <a:srgbClr val="000000"/>
                          </a:solidFill>
                          <a:latin typeface="Arial" panose="020B0604020202020204" pitchFamily="34" charset="0"/>
                        </a:rPr>
                        <a:t>What will the CoE’s duties include?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rPr>
                        <a:t>RACI matrices should clearly delineate what the CoE’s focus is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0"/>
                        </a:spcAft>
                        <a:buClr>
                          <a:srgbClr val="000000"/>
                        </a:buClr>
                        <a:buSzPts val="1400"/>
                        <a:buFont typeface="Arial"/>
                        <a:buNone/>
                      </a:pP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extLst>
                  <a:ext uri="{0D108BD9-81ED-4DB2-BD59-A6C34878D82A}">
                    <a16:rowId xmlns:a16="http://schemas.microsoft.com/office/drawing/2014/main" xmlns=""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f09831f745_8_87"/>
          <p:cNvSpPr txBox="1">
            <a:spLocks noGrp="1"/>
          </p:cNvSpPr>
          <p:nvPr>
            <p:ph type="title"/>
          </p:nvPr>
        </p:nvSpPr>
        <p:spPr>
          <a:xfrm>
            <a:off x="457200" y="361950"/>
            <a:ext cx="11274552" cy="451231"/>
          </a:xfrm>
          <a:noFill/>
          <a:ln>
            <a:noFill/>
          </a:ln>
        </p:spPr>
        <p:txBody>
          <a:bodyPr spcFirstLastPara="1" wrap="square" lIns="0" tIns="0" rIns="0" bIns="0" anchor="t" anchorCtr="0">
            <a:noAutofit/>
          </a:bodyPr>
          <a:lstStyle/>
          <a:p>
            <a:pPr lvl="0"/>
            <a:r>
              <a:rPr lang="en-US" dirty="0"/>
              <a:t>AI Strategy Template</a:t>
            </a:r>
          </a:p>
        </p:txBody>
      </p:sp>
      <p:sp>
        <p:nvSpPr>
          <p:cNvPr id="133" name="Google Shape;133;gf09831f745_8_87"/>
          <p:cNvSpPr txBox="1">
            <a:spLocks noGrp="1"/>
          </p:cNvSpPr>
          <p:nvPr>
            <p:ph idx="1"/>
          </p:nvPr>
        </p:nvSpPr>
        <p:spPr>
          <a:xfrm>
            <a:off x="457200" y="1527048"/>
            <a:ext cx="11274552" cy="4462272"/>
          </a:xfrm>
          <a:noFill/>
          <a:ln>
            <a:noFill/>
          </a:ln>
        </p:spPr>
        <p:txBody>
          <a:bodyPr spcFirstLastPara="1" wrap="square" lIns="0" tIns="0" rIns="0" bIns="0" anchor="t" anchorCtr="0">
            <a:noAutofit/>
          </a:bodyPr>
          <a:lstStyle/>
          <a:p>
            <a:pPr marL="0" lvl="0" indent="0">
              <a:buNone/>
            </a:pPr>
            <a:r>
              <a:rPr lang="en-US" dirty="0"/>
              <a:t>This template should be customized based on your organization's business objectives and requirements. The guidelines in this template include common and representative items identified in an AI strategy document for many organizations.</a:t>
            </a:r>
          </a:p>
          <a:p>
            <a:pPr marL="0" lvl="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f09831f745_8_224"/>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a:buNone/>
            </a:pPr>
            <a:r>
              <a:rPr lang="en-US" dirty="0"/>
              <a:t>Possible Roles to Assign to AI CoE</a:t>
            </a:r>
            <a:endParaRPr dirty="0"/>
          </a:p>
        </p:txBody>
      </p:sp>
      <p:sp>
        <p:nvSpPr>
          <p:cNvPr id="2" name="Content Placeholder 1">
            <a:extLst>
              <a:ext uri="{FF2B5EF4-FFF2-40B4-BE49-F238E27FC236}">
                <a16:creationId xmlns:a16="http://schemas.microsoft.com/office/drawing/2014/main" xmlns="" id="{B5FDD8E3-1B67-4E4C-9D1A-15F0AAA3EC96}"/>
              </a:ext>
            </a:extLst>
          </p:cNvPr>
          <p:cNvSpPr>
            <a:spLocks noGrp="1"/>
          </p:cNvSpPr>
          <p:nvPr>
            <p:ph idx="1"/>
          </p:nvPr>
        </p:nvSpPr>
        <p:spPr/>
        <p:txBody>
          <a:bodyPr/>
          <a:lstStyle/>
          <a:p>
            <a:pPr marL="0" indent="0">
              <a:buNone/>
            </a:pPr>
            <a:r>
              <a:rPr lang="en-US" sz="2400" dirty="0">
                <a:solidFill>
                  <a:srgbClr val="002856"/>
                </a:solidFill>
              </a:rPr>
              <a:t>In general, diverse and cross-functional teams enhance the probability of success</a:t>
            </a:r>
          </a:p>
        </p:txBody>
      </p:sp>
      <p:graphicFrame>
        <p:nvGraphicFramePr>
          <p:cNvPr id="287" name="Google Shape;287;gf09831f745_8_224"/>
          <p:cNvGraphicFramePr/>
          <p:nvPr>
            <p:extLst>
              <p:ext uri="{D42A27DB-BD31-4B8C-83A1-F6EECF244321}">
                <p14:modId xmlns:p14="http://schemas.microsoft.com/office/powerpoint/2010/main" val="21900702"/>
              </p:ext>
            </p:extLst>
          </p:nvPr>
        </p:nvGraphicFramePr>
        <p:xfrm>
          <a:off x="457200" y="2011680"/>
          <a:ext cx="11274552" cy="3886200"/>
        </p:xfrm>
        <a:graphic>
          <a:graphicData uri="http://schemas.openxmlformats.org/drawingml/2006/table">
            <a:tbl>
              <a:tblPr>
                <a:noFill/>
              </a:tblPr>
              <a:tblGrid>
                <a:gridCol w="2286000">
                  <a:extLst>
                    <a:ext uri="{9D8B030D-6E8A-4147-A177-3AD203B41FA5}">
                      <a16:colId xmlns:a16="http://schemas.microsoft.com/office/drawing/2014/main" xmlns="" val="20000"/>
                    </a:ext>
                  </a:extLst>
                </a:gridCol>
                <a:gridCol w="8988552">
                  <a:extLst>
                    <a:ext uri="{9D8B030D-6E8A-4147-A177-3AD203B41FA5}">
                      <a16:colId xmlns:a16="http://schemas.microsoft.com/office/drawing/2014/main" xmlns="" val="20001"/>
                    </a:ext>
                  </a:extLst>
                </a:gridCol>
              </a:tblGrid>
              <a:tr h="0">
                <a:tc>
                  <a:txBody>
                    <a:bodyPr/>
                    <a:lstStyle/>
                    <a:p>
                      <a:pPr marL="0" marR="0" lvl="0" indent="0" algn="l" rtl="0">
                        <a:lnSpc>
                          <a:spcPct val="90000"/>
                        </a:lnSpc>
                        <a:spcBef>
                          <a:spcPts val="0"/>
                        </a:spcBef>
                        <a:spcAft>
                          <a:spcPts val="0"/>
                        </a:spcAft>
                        <a:buClr>
                          <a:srgbClr val="000000"/>
                        </a:buClr>
                        <a:buSzPts val="2400"/>
                        <a:buFont typeface="Arial"/>
                        <a:buNone/>
                      </a:pPr>
                      <a:r>
                        <a:rPr lang="en-US" sz="1800" b="1" i="0" u="none" strike="noStrike" cap="none" dirty="0">
                          <a:solidFill>
                            <a:srgbClr val="FFFFFF"/>
                          </a:solidFill>
                          <a:latin typeface="Arial" panose="020B0604020202020204" pitchFamily="34" charset="0"/>
                          <a:ea typeface="Arial"/>
                          <a:cs typeface="Arial"/>
                          <a:sym typeface="Arial"/>
                        </a:rPr>
                        <a:t>Role</a:t>
                      </a:r>
                      <a:endParaRPr sz="1800" b="1" u="none" strike="noStrike" cap="none" dirty="0">
                        <a:solidFill>
                          <a:srgbClr val="FFFFFF"/>
                        </a:solidFill>
                        <a:latin typeface="Arial" panose="020B0604020202020204" pitchFamily="34" charset="0"/>
                      </a:endParaRPr>
                    </a:p>
                  </a:txBody>
                  <a:tcPr anchor="ctr">
                    <a:lnL w="3175" cap="flat" cmpd="sng">
                      <a:solidFill>
                        <a:srgbClr val="6F7878"/>
                      </a:solidFill>
                      <a:prstDash val="solid"/>
                      <a:round/>
                      <a:headEnd type="none" w="sm" len="sm"/>
                      <a:tailEnd type="none" w="sm" len="sm"/>
                    </a:lnL>
                    <a:lnR w="3175" cap="flat" cmpd="sng">
                      <a:solidFill>
                        <a:srgbClr val="6F7878"/>
                      </a:solidFill>
                      <a:prstDash val="solid"/>
                      <a:round/>
                      <a:headEnd type="none" w="sm" len="sm"/>
                      <a:tailEnd type="none" w="sm" len="sm"/>
                    </a:lnR>
                    <a:lnT w="3175" cap="flat" cmpd="sng">
                      <a:solidFill>
                        <a:srgbClr val="6F7878"/>
                      </a:solidFill>
                      <a:prstDash val="solid"/>
                      <a:round/>
                      <a:headEnd type="none" w="sm" len="sm"/>
                      <a:tailEnd type="none" w="sm" len="sm"/>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90000"/>
                        </a:lnSpc>
                        <a:spcBef>
                          <a:spcPts val="0"/>
                        </a:spcBef>
                        <a:spcAft>
                          <a:spcPts val="0"/>
                        </a:spcAft>
                        <a:buClr>
                          <a:srgbClr val="000000"/>
                        </a:buClr>
                        <a:buSzPts val="2400"/>
                        <a:buFont typeface="Arial"/>
                        <a:buNone/>
                      </a:pPr>
                      <a:r>
                        <a:rPr lang="en-US" sz="1800" b="1" u="none" strike="noStrike" cap="none" dirty="0">
                          <a:solidFill>
                            <a:srgbClr val="FFFFFF"/>
                          </a:solidFill>
                          <a:latin typeface="Arial" panose="020B0604020202020204" pitchFamily="34" charset="0"/>
                        </a:rPr>
                        <a:t> Primary Responsibility</a:t>
                      </a:r>
                      <a:endParaRPr sz="1800" b="1" u="none" strike="noStrike" cap="none" dirty="0">
                        <a:solidFill>
                          <a:srgbClr val="FFFFFF"/>
                        </a:solidFill>
                        <a:latin typeface="Arial" panose="020B0604020202020204" pitchFamily="34" charset="0"/>
                      </a:endParaRPr>
                    </a:p>
                  </a:txBody>
                  <a:tcPr anchor="ctr">
                    <a:lnL w="3175" cap="flat" cmpd="sng">
                      <a:solidFill>
                        <a:srgbClr val="6F7878"/>
                      </a:solidFill>
                      <a:prstDash val="solid"/>
                      <a:round/>
                      <a:headEnd type="none" w="sm" len="sm"/>
                      <a:tailEnd type="none" w="sm" len="sm"/>
                    </a:lnL>
                    <a:lnR w="3175" cap="flat" cmpd="sng">
                      <a:solidFill>
                        <a:srgbClr val="6F7878"/>
                      </a:solidFill>
                      <a:prstDash val="solid"/>
                      <a:round/>
                      <a:headEnd type="none" w="sm" len="sm"/>
                      <a:tailEnd type="none" w="sm" len="sm"/>
                    </a:lnR>
                    <a:lnT w="3175" cap="flat" cmpd="sng">
                      <a:solidFill>
                        <a:srgbClr val="6F7878"/>
                      </a:solidFill>
                      <a:prstDash val="solid"/>
                      <a:round/>
                      <a:headEnd type="none" w="sm" len="sm"/>
                      <a:tailEnd type="none" w="sm" len="sm"/>
                    </a:lnT>
                    <a:lnB w="3175" cap="flat" cmpd="sng" algn="ctr">
                      <a:solidFill>
                        <a:srgbClr val="6F7878"/>
                      </a:solidFill>
                      <a:prstDash val="solid"/>
                      <a:round/>
                      <a:headEnd type="none" w="med" len="med"/>
                      <a:tailEnd type="none" w="med" len="med"/>
                    </a:lnB>
                    <a:solidFill>
                      <a:srgbClr val="002856"/>
                    </a:solidFill>
                  </a:tcPr>
                </a:tc>
                <a:extLst>
                  <a:ext uri="{0D108BD9-81ED-4DB2-BD59-A6C34878D82A}">
                    <a16:rowId xmlns:a16="http://schemas.microsoft.com/office/drawing/2014/main" xmlns="" val="10000"/>
                  </a:ext>
                </a:extLst>
              </a:tr>
              <a:tr h="0">
                <a:tc>
                  <a:txBody>
                    <a:bodyPr/>
                    <a:lstStyle/>
                    <a:p>
                      <a:pPr marL="0" marR="0" lvl="0" indent="0" algn="l" rtl="0">
                        <a:lnSpc>
                          <a:spcPct val="90000"/>
                        </a:lnSpc>
                        <a:spcBef>
                          <a:spcPts val="0"/>
                        </a:spcBef>
                        <a:spcAft>
                          <a:spcPts val="0"/>
                        </a:spcAft>
                        <a:buClr>
                          <a:srgbClr val="000000"/>
                        </a:buClr>
                        <a:buSzPts val="1800"/>
                        <a:buFont typeface="Arial"/>
                        <a:buNone/>
                      </a:pPr>
                      <a:r>
                        <a:rPr lang="en-US" sz="1600" b="0" i="0" u="none" strike="noStrike" cap="none" dirty="0">
                          <a:solidFill>
                            <a:srgbClr val="000000"/>
                          </a:solidFill>
                          <a:latin typeface="Arial" panose="020B0604020202020204" pitchFamily="34" charset="0"/>
                          <a:ea typeface="Arial"/>
                          <a:cs typeface="Arial"/>
                          <a:sym typeface="Arial"/>
                        </a:rPr>
                        <a:t>AI Architect</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b="0" i="0" u="none" strike="noStrike" cap="none" dirty="0">
                          <a:solidFill>
                            <a:srgbClr val="000000"/>
                          </a:solidFill>
                          <a:latin typeface="Arial" panose="020B0604020202020204" pitchFamily="34" charset="0"/>
                          <a:ea typeface="Arial"/>
                          <a:cs typeface="Arial"/>
                          <a:sym typeface="Arial"/>
                        </a:rPr>
                        <a:t>Integrate AI into overall IT infrastructure</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0">
                <a:tc>
                  <a:txBody>
                    <a:bodyPr/>
                    <a:lstStyle/>
                    <a:p>
                      <a:pPr marL="0" marR="0" lvl="0" indent="0" algn="l" rtl="0">
                        <a:lnSpc>
                          <a:spcPct val="90000"/>
                        </a:lnSpc>
                        <a:spcBef>
                          <a:spcPts val="0"/>
                        </a:spcBef>
                        <a:spcAft>
                          <a:spcPts val="0"/>
                        </a:spcAft>
                        <a:buClr>
                          <a:srgbClr val="000000"/>
                        </a:buClr>
                        <a:buSzPts val="1800"/>
                        <a:buFont typeface="Arial"/>
                        <a:buNone/>
                      </a:pPr>
                      <a:r>
                        <a:rPr lang="en-US" sz="1600" b="0" i="0" u="none" strike="noStrike" cap="none" dirty="0">
                          <a:solidFill>
                            <a:srgbClr val="000000"/>
                          </a:solidFill>
                          <a:latin typeface="Arial" panose="020B0604020202020204" pitchFamily="34" charset="0"/>
                          <a:ea typeface="Arial"/>
                          <a:cs typeface="Arial"/>
                          <a:sym typeface="Arial"/>
                        </a:rPr>
                        <a:t>AI Developer</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b="0" i="0" u="none" strike="noStrike" cap="none" dirty="0">
                          <a:solidFill>
                            <a:srgbClr val="000000"/>
                          </a:solidFill>
                          <a:latin typeface="Arial" panose="020B0604020202020204" pitchFamily="34" charset="0"/>
                          <a:ea typeface="Arial"/>
                          <a:cs typeface="Arial"/>
                          <a:sym typeface="Arial"/>
                        </a:rPr>
                        <a:t>Design and develop AI applications. </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extLst>
                  <a:ext uri="{0D108BD9-81ED-4DB2-BD59-A6C34878D82A}">
                    <a16:rowId xmlns:a16="http://schemas.microsoft.com/office/drawing/2014/main" xmlns="" val="10002"/>
                  </a:ext>
                </a:extLst>
              </a:tr>
              <a:tr h="0">
                <a:tc>
                  <a:txBody>
                    <a:bodyPr/>
                    <a:lstStyle/>
                    <a:p>
                      <a:pPr marL="0" marR="0" lvl="0" indent="0" algn="l" rtl="0">
                        <a:lnSpc>
                          <a:spcPct val="90000"/>
                        </a:lnSpc>
                        <a:spcBef>
                          <a:spcPts val="0"/>
                        </a:spcBef>
                        <a:spcAft>
                          <a:spcPts val="0"/>
                        </a:spcAft>
                        <a:buClr>
                          <a:srgbClr val="000000"/>
                        </a:buClr>
                        <a:buSzPts val="1800"/>
                        <a:buFont typeface="Arial"/>
                        <a:buNone/>
                      </a:pPr>
                      <a:r>
                        <a:rPr lang="en-US" sz="1600" b="0" i="0" u="none" strike="noStrike" cap="none" dirty="0">
                          <a:solidFill>
                            <a:srgbClr val="000000"/>
                          </a:solidFill>
                          <a:latin typeface="Arial" panose="020B0604020202020204" pitchFamily="34" charset="0"/>
                          <a:ea typeface="Arial"/>
                          <a:cs typeface="Arial"/>
                          <a:sym typeface="Arial"/>
                        </a:rPr>
                        <a:t>AI Engineer</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b="0" i="0" u="none" strike="noStrike" cap="none" dirty="0">
                          <a:solidFill>
                            <a:srgbClr val="000000"/>
                          </a:solidFill>
                          <a:latin typeface="Arial" panose="020B0604020202020204" pitchFamily="34" charset="0"/>
                          <a:ea typeface="Arial"/>
                          <a:cs typeface="Arial"/>
                          <a:sym typeface="Arial"/>
                        </a:rPr>
                        <a:t>Collaborate with data scientists and streamline delivery of AI models into production. </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155253">
                <a:tc>
                  <a:txBody>
                    <a:bodyPr/>
                    <a:lstStyle/>
                    <a:p>
                      <a:pPr marL="0" marR="0" lvl="0" indent="0" algn="l" rtl="0">
                        <a:lnSpc>
                          <a:spcPct val="90000"/>
                        </a:lnSpc>
                        <a:spcBef>
                          <a:spcPts val="0"/>
                        </a:spcBef>
                        <a:spcAft>
                          <a:spcPts val="0"/>
                        </a:spcAft>
                        <a:buClr>
                          <a:srgbClr val="000000"/>
                        </a:buClr>
                        <a:buSzPts val="1800"/>
                        <a:buFont typeface="Arial"/>
                        <a:buNone/>
                      </a:pPr>
                      <a:r>
                        <a:rPr lang="en-US" sz="1600" b="0" i="0" u="none" strike="noStrike" cap="none" dirty="0">
                          <a:solidFill>
                            <a:srgbClr val="000000"/>
                          </a:solidFill>
                          <a:latin typeface="Arial" panose="020B0604020202020204" pitchFamily="34" charset="0"/>
                          <a:ea typeface="Arial"/>
                          <a:cs typeface="Arial"/>
                          <a:sym typeface="Arial"/>
                        </a:rPr>
                        <a:t>AI Trust Officer</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b="0" i="0" u="none" strike="noStrike" cap="none" dirty="0">
                          <a:solidFill>
                            <a:srgbClr val="000000"/>
                          </a:solidFill>
                          <a:latin typeface="Arial" panose="020B0604020202020204" pitchFamily="34" charset="0"/>
                          <a:ea typeface="Arial"/>
                          <a:cs typeface="Arial"/>
                          <a:sym typeface="Arial"/>
                        </a:rPr>
                        <a:t>Analyze the business ethics and align AI use cases and decisions with company mission.</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extLst>
                  <a:ext uri="{0D108BD9-81ED-4DB2-BD59-A6C34878D82A}">
                    <a16:rowId xmlns:a16="http://schemas.microsoft.com/office/drawing/2014/main" xmlns="" val="10004"/>
                  </a:ext>
                </a:extLst>
              </a:tr>
              <a:tr h="0">
                <a:tc>
                  <a:txBody>
                    <a:bodyPr/>
                    <a:lstStyle/>
                    <a:p>
                      <a:pPr marL="0" marR="0" lvl="0" indent="0" algn="l" rtl="0">
                        <a:lnSpc>
                          <a:spcPct val="90000"/>
                        </a:lnSpc>
                        <a:spcBef>
                          <a:spcPts val="0"/>
                        </a:spcBef>
                        <a:spcAft>
                          <a:spcPts val="0"/>
                        </a:spcAft>
                        <a:buClr>
                          <a:srgbClr val="000000"/>
                        </a:buClr>
                        <a:buSzPts val="1800"/>
                        <a:buFont typeface="Arial"/>
                        <a:buNone/>
                      </a:pPr>
                      <a:r>
                        <a:rPr lang="en-US" sz="1600" b="0" i="0" u="none" strike="noStrike" cap="none" dirty="0">
                          <a:solidFill>
                            <a:srgbClr val="000000"/>
                          </a:solidFill>
                          <a:latin typeface="Arial" panose="020B0604020202020204" pitchFamily="34" charset="0"/>
                          <a:ea typeface="Arial"/>
                          <a:cs typeface="Arial"/>
                          <a:sym typeface="Arial"/>
                        </a:rPr>
                        <a:t>AI Product Manager </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b="0" i="0" u="none" strike="noStrike" cap="none" dirty="0">
                          <a:solidFill>
                            <a:srgbClr val="000000"/>
                          </a:solidFill>
                          <a:latin typeface="Arial" panose="020B0604020202020204" pitchFamily="34" charset="0"/>
                          <a:ea typeface="Arial"/>
                          <a:cs typeface="Arial"/>
                          <a:sym typeface="Arial"/>
                        </a:rPr>
                        <a:t>Understand and prioritize market opportunities for AI use cases. </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0">
                <a:tc>
                  <a:txBody>
                    <a:bodyPr/>
                    <a:lstStyle/>
                    <a:p>
                      <a:pPr marL="0" marR="0" lvl="0" indent="0" algn="l" rtl="0">
                        <a:lnSpc>
                          <a:spcPct val="90000"/>
                        </a:lnSpc>
                        <a:spcBef>
                          <a:spcPts val="0"/>
                        </a:spcBef>
                        <a:spcAft>
                          <a:spcPts val="0"/>
                        </a:spcAft>
                        <a:buClr>
                          <a:srgbClr val="000000"/>
                        </a:buClr>
                        <a:buSzPts val="1800"/>
                        <a:buFont typeface="Arial"/>
                        <a:buNone/>
                      </a:pPr>
                      <a:r>
                        <a:rPr lang="en-US" sz="1600" b="0" i="0" u="none" strike="noStrike" cap="none" dirty="0">
                          <a:solidFill>
                            <a:srgbClr val="000000"/>
                          </a:solidFill>
                          <a:latin typeface="Arial" panose="020B0604020202020204" pitchFamily="34" charset="0"/>
                          <a:ea typeface="Arial"/>
                          <a:cs typeface="Arial"/>
                          <a:sym typeface="Arial"/>
                        </a:rPr>
                        <a:t>Data Engineer</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b="0" i="0" u="none" strike="noStrike" cap="none" dirty="0">
                          <a:solidFill>
                            <a:srgbClr val="000000"/>
                          </a:solidFill>
                          <a:latin typeface="Arial" panose="020B0604020202020204" pitchFamily="34" charset="0"/>
                          <a:ea typeface="Arial"/>
                          <a:cs typeface="Arial"/>
                          <a:sym typeface="Arial"/>
                        </a:rPr>
                        <a:t>Making the appropriate data available for data scientists</a:t>
                      </a:r>
                      <a:r>
                        <a:rPr lang="en-US" sz="1600" u="none" strike="noStrike" cap="none" dirty="0">
                          <a:solidFill>
                            <a:srgbClr val="000000"/>
                          </a:solidFill>
                          <a:latin typeface="Arial" panose="020B0604020202020204" pitchFamily="34" charset="0"/>
                        </a:rPr>
                        <a:t> and ensure its trust. </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extLst>
                  <a:ext uri="{0D108BD9-81ED-4DB2-BD59-A6C34878D82A}">
                    <a16:rowId xmlns:a16="http://schemas.microsoft.com/office/drawing/2014/main" xmlns="" val="10006"/>
                  </a:ext>
                </a:extLst>
              </a:tr>
              <a:tr h="155253">
                <a:tc>
                  <a:txBody>
                    <a:bodyPr/>
                    <a:lstStyle/>
                    <a:p>
                      <a:pPr marL="0" marR="0" lvl="0" indent="0" algn="l" rtl="0">
                        <a:lnSpc>
                          <a:spcPct val="90000"/>
                        </a:lnSpc>
                        <a:spcBef>
                          <a:spcPts val="0"/>
                        </a:spcBef>
                        <a:spcAft>
                          <a:spcPts val="0"/>
                        </a:spcAft>
                        <a:buClr>
                          <a:srgbClr val="000000"/>
                        </a:buClr>
                        <a:buSzPts val="1800"/>
                        <a:buFont typeface="Arial"/>
                        <a:buNone/>
                      </a:pPr>
                      <a:r>
                        <a:rPr lang="en-US" sz="1600" b="0" i="0" u="none" strike="noStrike" cap="none" dirty="0">
                          <a:solidFill>
                            <a:srgbClr val="000000"/>
                          </a:solidFill>
                          <a:latin typeface="Arial" panose="020B0604020202020204" pitchFamily="34" charset="0"/>
                          <a:ea typeface="Arial"/>
                          <a:cs typeface="Arial"/>
                          <a:sym typeface="Arial"/>
                        </a:rPr>
                        <a:t>Data Scientist</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b="0" i="0" u="none" strike="noStrike" cap="none" dirty="0">
                          <a:solidFill>
                            <a:srgbClr val="000000"/>
                          </a:solidFill>
                          <a:latin typeface="Arial" panose="020B0604020202020204" pitchFamily="34" charset="0"/>
                          <a:ea typeface="Arial"/>
                          <a:cs typeface="Arial"/>
                          <a:sym typeface="Arial"/>
                        </a:rPr>
                        <a:t>Identify analytics challenges that offer the greatest opportunities and determine appropriate datasets and algorithms. </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0">
                <a:tc>
                  <a:txBody>
                    <a:bodyPr/>
                    <a:lstStyle/>
                    <a:p>
                      <a:pPr marL="0" marR="0" lvl="0" indent="0" algn="l" rtl="0">
                        <a:lnSpc>
                          <a:spcPct val="90000"/>
                        </a:lnSpc>
                        <a:spcBef>
                          <a:spcPts val="0"/>
                        </a:spcBef>
                        <a:spcAft>
                          <a:spcPts val="0"/>
                        </a:spcAft>
                        <a:buClr>
                          <a:srgbClr val="000000"/>
                        </a:buClr>
                        <a:buSzPts val="1800"/>
                        <a:buFont typeface="Arial"/>
                        <a:buNone/>
                      </a:pPr>
                      <a:r>
                        <a:rPr lang="en-US" sz="1600" b="0" i="0" u="none" strike="noStrike" cap="none" dirty="0">
                          <a:solidFill>
                            <a:srgbClr val="000000"/>
                          </a:solidFill>
                          <a:latin typeface="Arial" panose="020B0604020202020204" pitchFamily="34" charset="0"/>
                          <a:ea typeface="Arial"/>
                          <a:cs typeface="Arial"/>
                          <a:sym typeface="Arial"/>
                        </a:rPr>
                        <a:t>Domain Experts</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b="0" i="0" u="none" strike="noStrike" cap="none" dirty="0">
                          <a:solidFill>
                            <a:srgbClr val="000000"/>
                          </a:solidFill>
                          <a:latin typeface="Arial" panose="020B0604020202020204" pitchFamily="34" charset="0"/>
                          <a:ea typeface="Arial"/>
                          <a:cs typeface="Arial"/>
                          <a:sym typeface="Arial"/>
                        </a:rPr>
                        <a:t>Domain understanding and bring in the  context and consequence of the use cases. </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extLst>
                  <a:ext uri="{0D108BD9-81ED-4DB2-BD59-A6C34878D82A}">
                    <a16:rowId xmlns:a16="http://schemas.microsoft.com/office/drawing/2014/main" xmlns="" val="10008"/>
                  </a:ext>
                </a:extLst>
              </a:tr>
              <a:tr h="0">
                <a:tc>
                  <a:txBody>
                    <a:bodyPr/>
                    <a:lstStyle/>
                    <a:p>
                      <a:pPr marL="0" marR="0" lvl="0" indent="0" algn="l" rtl="0">
                        <a:lnSpc>
                          <a:spcPct val="90000"/>
                        </a:lnSpc>
                        <a:spcBef>
                          <a:spcPts val="0"/>
                        </a:spcBef>
                        <a:spcAft>
                          <a:spcPts val="0"/>
                        </a:spcAft>
                        <a:buClr>
                          <a:srgbClr val="000000"/>
                        </a:buClr>
                        <a:buSzPts val="1800"/>
                        <a:buFont typeface="Arial"/>
                        <a:buNone/>
                      </a:pPr>
                      <a:r>
                        <a:rPr lang="en-US" sz="1600" u="none" strike="noStrike" cap="none" dirty="0">
                          <a:solidFill>
                            <a:srgbClr val="000000"/>
                          </a:solidFill>
                          <a:latin typeface="Arial" panose="020B0604020202020204" pitchFamily="34" charset="0"/>
                        </a:rPr>
                        <a:t>Project managers</a:t>
                      </a:r>
                      <a:endParaRPr sz="1600" b="0" i="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u="none" strike="noStrike" cap="none" dirty="0">
                          <a:solidFill>
                            <a:srgbClr val="000000"/>
                          </a:solidFill>
                          <a:latin typeface="Arial" panose="020B0604020202020204" pitchFamily="34" charset="0"/>
                        </a:rPr>
                        <a:t>Manage project timeline and resources</a:t>
                      </a:r>
                      <a:endParaRPr sz="1600" b="0" i="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9"/>
                  </a:ext>
                </a:extLst>
              </a:tr>
              <a:tr h="155253">
                <a:tc>
                  <a:txBody>
                    <a:bodyPr/>
                    <a:lstStyle/>
                    <a:p>
                      <a:pPr marL="0" marR="0" lvl="0" indent="0" algn="l" rtl="0">
                        <a:lnSpc>
                          <a:spcPct val="90000"/>
                        </a:lnSpc>
                        <a:spcBef>
                          <a:spcPts val="0"/>
                        </a:spcBef>
                        <a:spcAft>
                          <a:spcPts val="0"/>
                        </a:spcAft>
                        <a:buClr>
                          <a:srgbClr val="000000"/>
                        </a:buClr>
                        <a:buSzPts val="1800"/>
                        <a:buFont typeface="Arial"/>
                        <a:buNone/>
                      </a:pPr>
                      <a:r>
                        <a:rPr lang="en-US" sz="1600" b="0" i="0" u="none" strike="noStrike" cap="none" dirty="0">
                          <a:solidFill>
                            <a:srgbClr val="000000"/>
                          </a:solidFill>
                          <a:latin typeface="Arial" panose="020B0604020202020204" pitchFamily="34" charset="0"/>
                          <a:ea typeface="Arial"/>
                          <a:cs typeface="Arial"/>
                          <a:sym typeface="Arial"/>
                        </a:rPr>
                        <a:t>UX Designer</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600" b="0" i="0" u="none" strike="noStrike" cap="none" dirty="0">
                          <a:solidFill>
                            <a:srgbClr val="000000"/>
                          </a:solidFill>
                          <a:latin typeface="Arial" panose="020B0604020202020204" pitchFamily="34" charset="0"/>
                          <a:ea typeface="Arial"/>
                          <a:cs typeface="Arial"/>
                          <a:sym typeface="Arial"/>
                        </a:rPr>
                        <a:t>Bring human centric thinking to AI product design and provide appropriate user feedback to data science teams. </a:t>
                      </a:r>
                      <a:endParaRPr sz="16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extLst>
                  <a:ext uri="{0D108BD9-81ED-4DB2-BD59-A6C34878D82A}">
                    <a16:rowId xmlns:a16="http://schemas.microsoft.com/office/drawing/2014/main" xmlns=""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f09831f745_8_230"/>
          <p:cNvSpPr txBox="1">
            <a:spLocks noGrp="1"/>
          </p:cNvSpPr>
          <p:nvPr>
            <p:ph type="title"/>
          </p:nvPr>
        </p:nvSpPr>
        <p:spPr>
          <a:xfrm>
            <a:off x="457200" y="361950"/>
            <a:ext cx="11274552" cy="451231"/>
          </a:xfrm>
          <a:noFill/>
          <a:ln>
            <a:noFill/>
          </a:ln>
        </p:spPr>
        <p:txBody>
          <a:bodyPr spcFirstLastPara="1" wrap="square" lIns="0" tIns="0" rIns="0" bIns="0" anchor="t" anchorCtr="0">
            <a:noAutofit/>
          </a:bodyPr>
          <a:lstStyle/>
          <a:p>
            <a:pPr lvl="0"/>
            <a:r>
              <a:rPr lang="en-US" dirty="0"/>
              <a:t>AI Impact on Organization - Staff Impacts </a:t>
            </a:r>
          </a:p>
        </p:txBody>
      </p:sp>
      <p:graphicFrame>
        <p:nvGraphicFramePr>
          <p:cNvPr id="4" name="Google Shape;281;gf09831f745_8_219">
            <a:extLst>
              <a:ext uri="{FF2B5EF4-FFF2-40B4-BE49-F238E27FC236}">
                <a16:creationId xmlns:a16="http://schemas.microsoft.com/office/drawing/2014/main" xmlns="" id="{0693B6B0-085B-4A95-80A5-C5F7668C83DA}"/>
              </a:ext>
            </a:extLst>
          </p:cNvPr>
          <p:cNvGraphicFramePr/>
          <p:nvPr>
            <p:extLst>
              <p:ext uri="{D42A27DB-BD31-4B8C-83A1-F6EECF244321}">
                <p14:modId xmlns:p14="http://schemas.microsoft.com/office/powerpoint/2010/main" val="3929627334"/>
              </p:ext>
            </p:extLst>
          </p:nvPr>
        </p:nvGraphicFramePr>
        <p:xfrm>
          <a:off x="457200" y="1527048"/>
          <a:ext cx="11274552" cy="4590288"/>
        </p:xfrm>
        <a:graphic>
          <a:graphicData uri="http://schemas.openxmlformats.org/drawingml/2006/table">
            <a:tbl>
              <a:tblPr>
                <a:noFill/>
              </a:tblPr>
              <a:tblGrid>
                <a:gridCol w="3291840">
                  <a:extLst>
                    <a:ext uri="{9D8B030D-6E8A-4147-A177-3AD203B41FA5}">
                      <a16:colId xmlns:a16="http://schemas.microsoft.com/office/drawing/2014/main" xmlns="" val="20000"/>
                    </a:ext>
                  </a:extLst>
                </a:gridCol>
                <a:gridCol w="4626864">
                  <a:extLst>
                    <a:ext uri="{9D8B030D-6E8A-4147-A177-3AD203B41FA5}">
                      <a16:colId xmlns:a16="http://schemas.microsoft.com/office/drawing/2014/main" xmlns="" val="20001"/>
                    </a:ext>
                  </a:extLst>
                </a:gridCol>
                <a:gridCol w="3355848">
                  <a:extLst>
                    <a:ext uri="{9D8B030D-6E8A-4147-A177-3AD203B41FA5}">
                      <a16:colId xmlns:a16="http://schemas.microsoft.com/office/drawing/2014/main" xmlns="" val="20002"/>
                    </a:ext>
                  </a:extLst>
                </a:gridCol>
              </a:tblGrid>
              <a:tr h="0">
                <a:tc>
                  <a:txBody>
                    <a:bodyPr/>
                    <a:lstStyle/>
                    <a:p>
                      <a:pPr marL="0" marR="0" lvl="0" indent="0" algn="l" rtl="0">
                        <a:lnSpc>
                          <a:spcPct val="90000"/>
                        </a:lnSpc>
                        <a:spcBef>
                          <a:spcPts val="0"/>
                        </a:spcBef>
                        <a:spcAft>
                          <a:spcPts val="0"/>
                        </a:spcAft>
                        <a:buClr>
                          <a:srgbClr val="000000"/>
                        </a:buClr>
                        <a:buSzPts val="1800"/>
                        <a:buFont typeface="Arial"/>
                        <a:buNone/>
                      </a:pPr>
                      <a:r>
                        <a:rPr lang="en-US" sz="1800" b="1" u="none" strike="noStrike" cap="none" dirty="0">
                          <a:solidFill>
                            <a:srgbClr val="FFFFFF"/>
                          </a:solidFill>
                          <a:latin typeface="Arial" panose="020B0604020202020204" pitchFamily="34" charset="0"/>
                        </a:rPr>
                        <a:t>CoE Strategic Questions </a:t>
                      </a:r>
                      <a:endParaRPr sz="1800" b="1" u="none" strike="noStrike" cap="none" dirty="0">
                        <a:solidFill>
                          <a:srgbClr val="FFFFFF"/>
                        </a:solidFill>
                        <a:latin typeface="Arial" panose="020B0604020202020204" pitchFamily="34" charset="0"/>
                      </a:endParaRPr>
                    </a:p>
                  </a:txBody>
                  <a:tcPr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b="1" u="none" strike="noStrike" cap="none" dirty="0">
                          <a:solidFill>
                            <a:srgbClr val="FFFFFF"/>
                          </a:solidFill>
                          <a:latin typeface="Arial" panose="020B0604020202020204" pitchFamily="34" charset="0"/>
                        </a:rPr>
                        <a:t>Answer Guidance </a:t>
                      </a:r>
                      <a:endParaRPr sz="1800" b="1" u="none" strike="noStrike" cap="none" dirty="0">
                        <a:solidFill>
                          <a:srgbClr val="FFFFFF"/>
                        </a:solidFill>
                        <a:latin typeface="Arial" panose="020B0604020202020204" pitchFamily="34" charset="0"/>
                      </a:endParaRPr>
                    </a:p>
                  </a:txBody>
                  <a:tcPr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b="1" u="none" strike="noStrike" cap="none" dirty="0">
                          <a:solidFill>
                            <a:srgbClr val="FFFFFF"/>
                          </a:solidFill>
                          <a:latin typeface="Arial" panose="020B0604020202020204" pitchFamily="34" charset="0"/>
                        </a:rPr>
                        <a:t>Your Answer </a:t>
                      </a:r>
                      <a:endParaRPr sz="1800" b="1" u="none" strike="noStrike" cap="none" dirty="0">
                        <a:solidFill>
                          <a:srgbClr val="FFFFFF"/>
                        </a:solidFill>
                        <a:latin typeface="Arial" panose="020B0604020202020204" pitchFamily="34" charset="0"/>
                      </a:endParaRPr>
                    </a:p>
                  </a:txBody>
                  <a:tcPr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extLst>
                  <a:ext uri="{0D108BD9-81ED-4DB2-BD59-A6C34878D82A}">
                    <a16:rowId xmlns:a16="http://schemas.microsoft.com/office/drawing/2014/main" xmlns="" val="10000"/>
                  </a:ext>
                </a:extLst>
              </a:tr>
              <a:tr h="152729">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rPr>
                        <a:t>Which jobs does this affect by changing duties?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rPr>
                        <a:t>Operating model changes will include upstream process, model monitoring, , downstream cadence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0">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rPr>
                        <a:t>How will those workers experience the change?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rPr>
                        <a:t>Work cadence, sophistication of task, metrics that show individual impacts</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0"/>
                        </a:spcAft>
                        <a:buClr>
                          <a:srgbClr val="000000"/>
                        </a:buClr>
                        <a:buSzPts val="1400"/>
                        <a:buFont typeface="Arial"/>
                        <a:buNone/>
                      </a:pP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extLst>
                  <a:ext uri="{0D108BD9-81ED-4DB2-BD59-A6C34878D82A}">
                    <a16:rowId xmlns:a16="http://schemas.microsoft.com/office/drawing/2014/main" xmlns="" val="10002"/>
                  </a:ext>
                </a:extLst>
              </a:tr>
              <a:tr h="0">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rPr>
                        <a:t>How will we change our expectations of those roles?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rPr>
                        <a:t>New job descriptions and fundamental competencies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0">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rPr>
                        <a:t>How will that affect our business?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rPr>
                        <a:t>New revenue expectations, product models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0"/>
                        </a:spcAft>
                        <a:buClr>
                          <a:srgbClr val="000000"/>
                        </a:buClr>
                        <a:buSzPts val="1400"/>
                        <a:buFont typeface="Arial"/>
                        <a:buNone/>
                      </a:pP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extLst>
                  <a:ext uri="{0D108BD9-81ED-4DB2-BD59-A6C34878D82A}">
                    <a16:rowId xmlns:a16="http://schemas.microsoft.com/office/drawing/2014/main" xmlns="" val="10004"/>
                  </a:ext>
                </a:extLst>
              </a:tr>
              <a:tr h="152729">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rPr>
                        <a:t>How will we change our measurements and evaluation of workers in those roles?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rPr>
                        <a:t>Metrics related to data capture, outcome labels, worker skill growth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152729">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rPr>
                        <a:t>How will we change our employment model based on this change?</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rPr>
                        <a:t>Training investment, employment model, resource distribution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90000"/>
                        </a:lnSpc>
                        <a:spcBef>
                          <a:spcPts val="0"/>
                        </a:spcBef>
                        <a:spcAft>
                          <a:spcPts val="0"/>
                        </a:spcAft>
                        <a:buClr>
                          <a:srgbClr val="000000"/>
                        </a:buClr>
                        <a:buSzPts val="1400"/>
                        <a:buFont typeface="Arial"/>
                        <a:buNone/>
                      </a:pP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extLst>
                  <a:ext uri="{0D108BD9-81ED-4DB2-BD59-A6C34878D82A}">
                    <a16:rowId xmlns:a16="http://schemas.microsoft.com/office/drawing/2014/main" xmlns=""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f09831f745_8_235"/>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accent1"/>
              </a:buClr>
              <a:buSzPts val="3200"/>
              <a:buFont typeface="Arial"/>
              <a:buNone/>
            </a:pPr>
            <a:r>
              <a:rPr lang="en-US" dirty="0"/>
              <a:t>Adoption Principles</a:t>
            </a:r>
            <a:endParaRPr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f09831f745_8_239"/>
          <p:cNvSpPr txBox="1">
            <a:spLocks noGrp="1"/>
          </p:cNvSpPr>
          <p:nvPr>
            <p:ph type="title"/>
          </p:nvPr>
        </p:nvSpPr>
        <p:spPr>
          <a:xfrm>
            <a:off x="457200" y="361950"/>
            <a:ext cx="11274552" cy="451231"/>
          </a:xfrm>
          <a:noFill/>
          <a:ln>
            <a:noFill/>
          </a:ln>
        </p:spPr>
        <p:txBody>
          <a:bodyPr spcFirstLastPara="1" wrap="square" lIns="0" tIns="0" rIns="0" bIns="0" anchor="t" anchorCtr="0">
            <a:noAutofit/>
          </a:bodyPr>
          <a:lstStyle/>
          <a:p>
            <a:pPr lvl="0"/>
            <a:r>
              <a:rPr lang="en-US" dirty="0"/>
              <a:t>AI Adoption - Decision Framework</a:t>
            </a:r>
            <a:br>
              <a:rPr lang="en-US" dirty="0"/>
            </a:br>
            <a:r>
              <a:rPr lang="en-US" dirty="0"/>
              <a:t/>
            </a:r>
            <a:br>
              <a:rPr lang="en-US" dirty="0"/>
            </a:br>
            <a:endParaRPr lang="en-US" dirty="0"/>
          </a:p>
        </p:txBody>
      </p:sp>
      <p:sp>
        <p:nvSpPr>
          <p:cNvPr id="305" name="Google Shape;305;gf09831f745_8_239"/>
          <p:cNvSpPr txBox="1"/>
          <p:nvPr/>
        </p:nvSpPr>
        <p:spPr>
          <a:xfrm>
            <a:off x="7104605" y="1510069"/>
            <a:ext cx="4081972" cy="369291"/>
          </a:xfrm>
          <a:prstGeom prst="rect">
            <a:avLst/>
          </a:prstGeom>
          <a:noFill/>
          <a:ln>
            <a:noFill/>
          </a:ln>
        </p:spPr>
        <p:txBody>
          <a:bodyPr spcFirstLastPara="1" wrap="none" lIns="91425" tIns="45700" rIns="91425" bIns="45700" anchor="t" anchorCtr="0">
            <a:spAutoFit/>
          </a:bodyPr>
          <a:lstStyle>
            <a:defPPr>
              <a:defRPr lang="en-US"/>
            </a:defPPr>
            <a:lvl1pPr marR="0" lvl="0" indent="0">
              <a:lnSpc>
                <a:spcPct val="100000"/>
              </a:lnSpc>
              <a:spcBef>
                <a:spcPts val="0"/>
              </a:spcBef>
              <a:spcAft>
                <a:spcPts val="0"/>
              </a:spcAft>
              <a:buClr>
                <a:srgbClr val="000000"/>
              </a:buClr>
              <a:buSzPts val="1800"/>
              <a:buFont typeface="Arial"/>
              <a:buNone/>
              <a:defRPr b="1" i="0" u="none" strike="noStrike" cap="none">
                <a:solidFill>
                  <a:srgbClr val="002856"/>
                </a:solidFill>
                <a:ea typeface="Arial"/>
                <a:cs typeface="Arial"/>
              </a:defRPr>
            </a:lvl1pPr>
          </a:lstStyle>
          <a:p>
            <a:r>
              <a:rPr lang="en-US" dirty="0">
                <a:solidFill>
                  <a:srgbClr val="000000"/>
                </a:solidFill>
                <a:sym typeface="Arial"/>
              </a:rPr>
              <a:t>Could we adapt what they’ve done?</a:t>
            </a:r>
            <a:endParaRPr dirty="0">
              <a:solidFill>
                <a:srgbClr val="000000"/>
              </a:solidFill>
              <a:sym typeface="Arial"/>
            </a:endParaRPr>
          </a:p>
        </p:txBody>
      </p:sp>
      <p:grpSp>
        <p:nvGrpSpPr>
          <p:cNvPr id="306" name="Google Shape;306;gf09831f745_8_239"/>
          <p:cNvGrpSpPr/>
          <p:nvPr/>
        </p:nvGrpSpPr>
        <p:grpSpPr>
          <a:xfrm>
            <a:off x="5616627" y="1195620"/>
            <a:ext cx="959837" cy="998188"/>
            <a:chOff x="1375424" y="1057410"/>
            <a:chExt cx="956932" cy="977658"/>
          </a:xfrm>
        </p:grpSpPr>
        <p:sp>
          <p:nvSpPr>
            <p:cNvPr id="307" name="Google Shape;307;gf09831f745_8_239"/>
            <p:cNvSpPr/>
            <p:nvPr/>
          </p:nvSpPr>
          <p:spPr>
            <a:xfrm rot="3600000">
              <a:off x="1365061" y="1067773"/>
              <a:ext cx="977658" cy="956932"/>
            </a:xfrm>
            <a:custGeom>
              <a:avLst/>
              <a:gdLst/>
              <a:ahLst/>
              <a:cxnLst/>
              <a:rect l="l" t="t" r="r" b="b"/>
              <a:pathLst>
                <a:path w="180" h="176" extrusionOk="0">
                  <a:moveTo>
                    <a:pt x="88" y="16"/>
                  </a:moveTo>
                  <a:cubicBezTo>
                    <a:pt x="48" y="16"/>
                    <a:pt x="16" y="48"/>
                    <a:pt x="16" y="88"/>
                  </a:cubicBezTo>
                  <a:cubicBezTo>
                    <a:pt x="0" y="88"/>
                    <a:pt x="0" y="88"/>
                    <a:pt x="0" y="88"/>
                  </a:cubicBezTo>
                  <a:cubicBezTo>
                    <a:pt x="0" y="39"/>
                    <a:pt x="39" y="0"/>
                    <a:pt x="88" y="0"/>
                  </a:cubicBezTo>
                  <a:cubicBezTo>
                    <a:pt x="117" y="0"/>
                    <a:pt x="144" y="14"/>
                    <a:pt x="160" y="37"/>
                  </a:cubicBezTo>
                  <a:cubicBezTo>
                    <a:pt x="164" y="11"/>
                    <a:pt x="164" y="11"/>
                    <a:pt x="164" y="11"/>
                  </a:cubicBezTo>
                  <a:cubicBezTo>
                    <a:pt x="180" y="13"/>
                    <a:pt x="180" y="13"/>
                    <a:pt x="180" y="13"/>
                  </a:cubicBezTo>
                  <a:cubicBezTo>
                    <a:pt x="171" y="69"/>
                    <a:pt x="171" y="69"/>
                    <a:pt x="171" y="69"/>
                  </a:cubicBezTo>
                  <a:cubicBezTo>
                    <a:pt x="116" y="60"/>
                    <a:pt x="116" y="60"/>
                    <a:pt x="116" y="60"/>
                  </a:cubicBezTo>
                  <a:cubicBezTo>
                    <a:pt x="118" y="44"/>
                    <a:pt x="118" y="44"/>
                    <a:pt x="118" y="44"/>
                  </a:cubicBezTo>
                  <a:cubicBezTo>
                    <a:pt x="148" y="49"/>
                    <a:pt x="148" y="49"/>
                    <a:pt x="148" y="49"/>
                  </a:cubicBezTo>
                  <a:cubicBezTo>
                    <a:pt x="135" y="28"/>
                    <a:pt x="113" y="16"/>
                    <a:pt x="88" y="16"/>
                  </a:cubicBezTo>
                  <a:moveTo>
                    <a:pt x="88" y="160"/>
                  </a:moveTo>
                  <a:cubicBezTo>
                    <a:pt x="65" y="160"/>
                    <a:pt x="44" y="149"/>
                    <a:pt x="30" y="131"/>
                  </a:cubicBezTo>
                  <a:cubicBezTo>
                    <a:pt x="56" y="133"/>
                    <a:pt x="56" y="133"/>
                    <a:pt x="56" y="133"/>
                  </a:cubicBezTo>
                  <a:cubicBezTo>
                    <a:pt x="57" y="117"/>
                    <a:pt x="57" y="117"/>
                    <a:pt x="57" y="117"/>
                  </a:cubicBezTo>
                  <a:cubicBezTo>
                    <a:pt x="4" y="113"/>
                    <a:pt x="4" y="113"/>
                    <a:pt x="4" y="113"/>
                  </a:cubicBezTo>
                  <a:cubicBezTo>
                    <a:pt x="0" y="166"/>
                    <a:pt x="0" y="166"/>
                    <a:pt x="0" y="166"/>
                  </a:cubicBezTo>
                  <a:cubicBezTo>
                    <a:pt x="15" y="167"/>
                    <a:pt x="15" y="167"/>
                    <a:pt x="15" y="167"/>
                  </a:cubicBezTo>
                  <a:cubicBezTo>
                    <a:pt x="18" y="141"/>
                    <a:pt x="18" y="141"/>
                    <a:pt x="18" y="141"/>
                  </a:cubicBezTo>
                  <a:cubicBezTo>
                    <a:pt x="34" y="163"/>
                    <a:pt x="60" y="176"/>
                    <a:pt x="88" y="176"/>
                  </a:cubicBezTo>
                  <a:cubicBezTo>
                    <a:pt x="137" y="176"/>
                    <a:pt x="176" y="137"/>
                    <a:pt x="176" y="88"/>
                  </a:cubicBezTo>
                  <a:cubicBezTo>
                    <a:pt x="160" y="88"/>
                    <a:pt x="160" y="88"/>
                    <a:pt x="160" y="88"/>
                  </a:cubicBezTo>
                  <a:cubicBezTo>
                    <a:pt x="160" y="128"/>
                    <a:pt x="128" y="160"/>
                    <a:pt x="88" y="160"/>
                  </a:cubicBezTo>
                </a:path>
              </a:pathLst>
            </a:custGeom>
            <a:solidFill>
              <a:srgbClr val="00206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308" name="Google Shape;308;gf09831f745_8_239"/>
            <p:cNvSpPr/>
            <p:nvPr/>
          </p:nvSpPr>
          <p:spPr>
            <a:xfrm>
              <a:off x="1673709" y="1284147"/>
              <a:ext cx="360362" cy="500063"/>
            </a:xfrm>
            <a:custGeom>
              <a:avLst/>
              <a:gdLst/>
              <a:ahLst/>
              <a:cxnLst/>
              <a:rect l="l" t="t" r="r" b="b"/>
              <a:pathLst>
                <a:path w="144" h="200" extrusionOk="0">
                  <a:moveTo>
                    <a:pt x="72" y="16"/>
                  </a:moveTo>
                  <a:cubicBezTo>
                    <a:pt x="103" y="16"/>
                    <a:pt x="128" y="41"/>
                    <a:pt x="128" y="72"/>
                  </a:cubicBezTo>
                  <a:cubicBezTo>
                    <a:pt x="128" y="91"/>
                    <a:pt x="118" y="109"/>
                    <a:pt x="102" y="119"/>
                  </a:cubicBezTo>
                  <a:cubicBezTo>
                    <a:pt x="95" y="124"/>
                    <a:pt x="95" y="124"/>
                    <a:pt x="95" y="124"/>
                  </a:cubicBezTo>
                  <a:cubicBezTo>
                    <a:pt x="95" y="156"/>
                    <a:pt x="95" y="156"/>
                    <a:pt x="95" y="156"/>
                  </a:cubicBezTo>
                  <a:cubicBezTo>
                    <a:pt x="49" y="156"/>
                    <a:pt x="49" y="156"/>
                    <a:pt x="49" y="156"/>
                  </a:cubicBezTo>
                  <a:cubicBezTo>
                    <a:pt x="49" y="124"/>
                    <a:pt x="49" y="124"/>
                    <a:pt x="49" y="124"/>
                  </a:cubicBezTo>
                  <a:cubicBezTo>
                    <a:pt x="42" y="119"/>
                    <a:pt x="42" y="119"/>
                    <a:pt x="42" y="119"/>
                  </a:cubicBezTo>
                  <a:cubicBezTo>
                    <a:pt x="26" y="109"/>
                    <a:pt x="16" y="91"/>
                    <a:pt x="16" y="72"/>
                  </a:cubicBezTo>
                  <a:cubicBezTo>
                    <a:pt x="16" y="41"/>
                    <a:pt x="41" y="16"/>
                    <a:pt x="72" y="16"/>
                  </a:cubicBezTo>
                  <a:moveTo>
                    <a:pt x="72" y="0"/>
                  </a:moveTo>
                  <a:cubicBezTo>
                    <a:pt x="32" y="0"/>
                    <a:pt x="0" y="32"/>
                    <a:pt x="0" y="72"/>
                  </a:cubicBezTo>
                  <a:cubicBezTo>
                    <a:pt x="0" y="97"/>
                    <a:pt x="13" y="120"/>
                    <a:pt x="33" y="133"/>
                  </a:cubicBezTo>
                  <a:cubicBezTo>
                    <a:pt x="33" y="172"/>
                    <a:pt x="33" y="172"/>
                    <a:pt x="33" y="172"/>
                  </a:cubicBezTo>
                  <a:cubicBezTo>
                    <a:pt x="111" y="172"/>
                    <a:pt x="111" y="172"/>
                    <a:pt x="111" y="172"/>
                  </a:cubicBezTo>
                  <a:cubicBezTo>
                    <a:pt x="111" y="133"/>
                    <a:pt x="111" y="133"/>
                    <a:pt x="111" y="133"/>
                  </a:cubicBezTo>
                  <a:cubicBezTo>
                    <a:pt x="131" y="120"/>
                    <a:pt x="144" y="97"/>
                    <a:pt x="144" y="72"/>
                  </a:cubicBezTo>
                  <a:cubicBezTo>
                    <a:pt x="144" y="32"/>
                    <a:pt x="112" y="0"/>
                    <a:pt x="72" y="0"/>
                  </a:cubicBezTo>
                  <a:moveTo>
                    <a:pt x="96" y="184"/>
                  </a:moveTo>
                  <a:cubicBezTo>
                    <a:pt x="48" y="184"/>
                    <a:pt x="48" y="184"/>
                    <a:pt x="48" y="184"/>
                  </a:cubicBezTo>
                  <a:cubicBezTo>
                    <a:pt x="48" y="200"/>
                    <a:pt x="48" y="200"/>
                    <a:pt x="48" y="200"/>
                  </a:cubicBezTo>
                  <a:cubicBezTo>
                    <a:pt x="96" y="200"/>
                    <a:pt x="96" y="200"/>
                    <a:pt x="96" y="200"/>
                  </a:cubicBezTo>
                  <a:lnTo>
                    <a:pt x="96" y="184"/>
                  </a:lnTo>
                  <a:close/>
                </a:path>
              </a:pathLst>
            </a:custGeom>
            <a:solidFill>
              <a:srgbClr val="FF540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grpSp>
      <p:sp>
        <p:nvSpPr>
          <p:cNvPr id="309" name="Google Shape;309;gf09831f745_8_239"/>
          <p:cNvSpPr txBox="1"/>
          <p:nvPr/>
        </p:nvSpPr>
        <p:spPr>
          <a:xfrm>
            <a:off x="7520803" y="2521949"/>
            <a:ext cx="3249577" cy="369291"/>
          </a:xfrm>
          <a:prstGeom prst="rect">
            <a:avLst/>
          </a:prstGeom>
          <a:noFill/>
          <a:ln>
            <a:noFill/>
          </a:ln>
        </p:spPr>
        <p:txBody>
          <a:bodyPr spcFirstLastPara="1" wrap="none" lIns="91425" tIns="45700" rIns="91425" bIns="45700" anchor="t" anchorCtr="0">
            <a:spAutoFit/>
          </a:bodyPr>
          <a:lstStyle>
            <a:defPPr>
              <a:defRPr lang="en-US"/>
            </a:defPPr>
            <a:lvl1pPr marR="0" lvl="0" indent="0">
              <a:lnSpc>
                <a:spcPct val="100000"/>
              </a:lnSpc>
              <a:spcBef>
                <a:spcPts val="0"/>
              </a:spcBef>
              <a:spcAft>
                <a:spcPts val="0"/>
              </a:spcAft>
              <a:buClr>
                <a:srgbClr val="000000"/>
              </a:buClr>
              <a:buSzPts val="1800"/>
              <a:buFont typeface="Arial"/>
              <a:buNone/>
              <a:defRPr b="1" i="0" u="none" strike="noStrike" cap="none">
                <a:solidFill>
                  <a:srgbClr val="002856"/>
                </a:solidFill>
                <a:ea typeface="Arial"/>
                <a:cs typeface="Arial"/>
              </a:defRPr>
            </a:lvl1pPr>
          </a:lstStyle>
          <a:p>
            <a:r>
              <a:rPr lang="en-US" dirty="0">
                <a:solidFill>
                  <a:srgbClr val="000000"/>
                </a:solidFill>
                <a:sym typeface="Arial"/>
              </a:rPr>
              <a:t>What could the data tell us?</a:t>
            </a:r>
          </a:p>
        </p:txBody>
      </p:sp>
      <p:grpSp>
        <p:nvGrpSpPr>
          <p:cNvPr id="310" name="Google Shape;310;gf09831f745_8_239"/>
          <p:cNvGrpSpPr/>
          <p:nvPr/>
        </p:nvGrpSpPr>
        <p:grpSpPr>
          <a:xfrm>
            <a:off x="7546565" y="3090192"/>
            <a:ext cx="1037258" cy="1055835"/>
            <a:chOff x="8883580" y="3210638"/>
            <a:chExt cx="1422071" cy="1422071"/>
          </a:xfrm>
        </p:grpSpPr>
        <p:sp>
          <p:nvSpPr>
            <p:cNvPr id="311" name="Google Shape;311;gf09831f745_8_239"/>
            <p:cNvSpPr/>
            <p:nvPr/>
          </p:nvSpPr>
          <p:spPr>
            <a:xfrm>
              <a:off x="9181719" y="3565447"/>
              <a:ext cx="481012" cy="400050"/>
            </a:xfrm>
            <a:custGeom>
              <a:avLst/>
              <a:gdLst/>
              <a:ahLst/>
              <a:cxnLst/>
              <a:rect l="l" t="t" r="r" b="b"/>
              <a:pathLst>
                <a:path w="303" h="252" extrusionOk="0">
                  <a:moveTo>
                    <a:pt x="0" y="114"/>
                  </a:moveTo>
                  <a:lnTo>
                    <a:pt x="303" y="114"/>
                  </a:lnTo>
                  <a:lnTo>
                    <a:pt x="303" y="139"/>
                  </a:lnTo>
                  <a:lnTo>
                    <a:pt x="0" y="139"/>
                  </a:lnTo>
                  <a:lnTo>
                    <a:pt x="0" y="114"/>
                  </a:lnTo>
                  <a:close/>
                  <a:moveTo>
                    <a:pt x="0" y="25"/>
                  </a:moveTo>
                  <a:lnTo>
                    <a:pt x="303" y="25"/>
                  </a:lnTo>
                  <a:lnTo>
                    <a:pt x="303" y="0"/>
                  </a:lnTo>
                  <a:lnTo>
                    <a:pt x="0" y="0"/>
                  </a:lnTo>
                  <a:lnTo>
                    <a:pt x="0" y="25"/>
                  </a:lnTo>
                  <a:close/>
                  <a:moveTo>
                    <a:pt x="0" y="252"/>
                  </a:moveTo>
                  <a:lnTo>
                    <a:pt x="303" y="252"/>
                  </a:lnTo>
                  <a:lnTo>
                    <a:pt x="303" y="227"/>
                  </a:lnTo>
                  <a:lnTo>
                    <a:pt x="0" y="227"/>
                  </a:lnTo>
                  <a:lnTo>
                    <a:pt x="0" y="252"/>
                  </a:lnTo>
                  <a:close/>
                </a:path>
              </a:pathLst>
            </a:custGeom>
            <a:solidFill>
              <a:srgbClr val="FF540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315" name="Google Shape;315;gf09831f745_8_239"/>
            <p:cNvSpPr/>
            <p:nvPr/>
          </p:nvSpPr>
          <p:spPr>
            <a:xfrm>
              <a:off x="8883580" y="3210638"/>
              <a:ext cx="1422071" cy="1422071"/>
            </a:xfrm>
            <a:custGeom>
              <a:avLst/>
              <a:gdLst/>
              <a:ahLst/>
              <a:cxnLst/>
              <a:rect l="l" t="t" r="r" b="b"/>
              <a:pathLst>
                <a:path w="198" h="198" extrusionOk="0">
                  <a:moveTo>
                    <a:pt x="160" y="80"/>
                  </a:moveTo>
                  <a:cubicBezTo>
                    <a:pt x="160" y="36"/>
                    <a:pt x="124" y="0"/>
                    <a:pt x="80" y="0"/>
                  </a:cubicBezTo>
                  <a:cubicBezTo>
                    <a:pt x="36" y="0"/>
                    <a:pt x="0" y="36"/>
                    <a:pt x="0" y="80"/>
                  </a:cubicBezTo>
                  <a:cubicBezTo>
                    <a:pt x="0" y="124"/>
                    <a:pt x="36" y="160"/>
                    <a:pt x="80" y="160"/>
                  </a:cubicBezTo>
                  <a:cubicBezTo>
                    <a:pt x="99" y="160"/>
                    <a:pt x="117" y="153"/>
                    <a:pt x="131" y="142"/>
                  </a:cubicBezTo>
                  <a:cubicBezTo>
                    <a:pt x="186" y="198"/>
                    <a:pt x="186" y="198"/>
                    <a:pt x="186" y="198"/>
                  </a:cubicBezTo>
                  <a:cubicBezTo>
                    <a:pt x="198" y="186"/>
                    <a:pt x="198" y="186"/>
                    <a:pt x="198" y="186"/>
                  </a:cubicBezTo>
                  <a:cubicBezTo>
                    <a:pt x="142" y="131"/>
                    <a:pt x="142" y="131"/>
                    <a:pt x="142" y="131"/>
                  </a:cubicBezTo>
                  <a:cubicBezTo>
                    <a:pt x="153" y="117"/>
                    <a:pt x="160" y="99"/>
                    <a:pt x="160" y="80"/>
                  </a:cubicBezTo>
                  <a:moveTo>
                    <a:pt x="16" y="80"/>
                  </a:moveTo>
                  <a:cubicBezTo>
                    <a:pt x="16" y="45"/>
                    <a:pt x="45" y="16"/>
                    <a:pt x="80" y="16"/>
                  </a:cubicBezTo>
                  <a:cubicBezTo>
                    <a:pt x="115" y="16"/>
                    <a:pt x="144" y="45"/>
                    <a:pt x="144" y="80"/>
                  </a:cubicBezTo>
                  <a:cubicBezTo>
                    <a:pt x="144" y="115"/>
                    <a:pt x="115" y="144"/>
                    <a:pt x="80" y="144"/>
                  </a:cubicBezTo>
                  <a:cubicBezTo>
                    <a:pt x="45" y="144"/>
                    <a:pt x="16" y="115"/>
                    <a:pt x="16" y="8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grpSp>
      <p:sp>
        <p:nvSpPr>
          <p:cNvPr id="316" name="Google Shape;316;gf09831f745_8_239"/>
          <p:cNvSpPr txBox="1"/>
          <p:nvPr/>
        </p:nvSpPr>
        <p:spPr>
          <a:xfrm>
            <a:off x="2417605" y="2521949"/>
            <a:ext cx="2890505" cy="369291"/>
          </a:xfrm>
          <a:prstGeom prst="rect">
            <a:avLst/>
          </a:prstGeom>
          <a:noFill/>
          <a:ln>
            <a:noFill/>
          </a:ln>
        </p:spPr>
        <p:txBody>
          <a:bodyPr spcFirstLastPara="1" wrap="none" lIns="91425" tIns="45700" rIns="91425" bIns="45700" anchor="t" anchorCtr="0">
            <a:spAutoFit/>
          </a:bodyPr>
          <a:lstStyle>
            <a:defPPr>
              <a:defRPr lang="en-US"/>
            </a:defPPr>
            <a:lvl1pPr marR="0" lvl="0" indent="0">
              <a:lnSpc>
                <a:spcPct val="100000"/>
              </a:lnSpc>
              <a:spcBef>
                <a:spcPts val="0"/>
              </a:spcBef>
              <a:spcAft>
                <a:spcPts val="0"/>
              </a:spcAft>
              <a:buClr>
                <a:srgbClr val="000000"/>
              </a:buClr>
              <a:buSzPts val="1800"/>
              <a:buFont typeface="Arial"/>
              <a:buNone/>
              <a:defRPr b="1" i="0" u="none" strike="noStrike" cap="none">
                <a:solidFill>
                  <a:srgbClr val="002856"/>
                </a:solidFill>
                <a:ea typeface="Arial"/>
                <a:cs typeface="Arial"/>
              </a:defRPr>
            </a:lvl1pPr>
          </a:lstStyle>
          <a:p>
            <a:r>
              <a:rPr lang="en-US" dirty="0">
                <a:solidFill>
                  <a:srgbClr val="000000"/>
                </a:solidFill>
                <a:sym typeface="Arial"/>
              </a:rPr>
              <a:t>What is important to us?</a:t>
            </a:r>
            <a:endParaRPr dirty="0">
              <a:solidFill>
                <a:srgbClr val="000000"/>
              </a:solidFill>
              <a:sym typeface="Arial"/>
            </a:endParaRPr>
          </a:p>
        </p:txBody>
      </p:sp>
      <p:grpSp>
        <p:nvGrpSpPr>
          <p:cNvPr id="317" name="Google Shape;317;gf09831f745_8_239"/>
          <p:cNvGrpSpPr/>
          <p:nvPr/>
        </p:nvGrpSpPr>
        <p:grpSpPr>
          <a:xfrm>
            <a:off x="3281896" y="3149304"/>
            <a:ext cx="1422018" cy="937610"/>
            <a:chOff x="1271643" y="3244868"/>
            <a:chExt cx="1949573" cy="1262838"/>
          </a:xfrm>
        </p:grpSpPr>
        <p:sp>
          <p:nvSpPr>
            <p:cNvPr id="318" name="Google Shape;318;gf09831f745_8_239"/>
            <p:cNvSpPr/>
            <p:nvPr/>
          </p:nvSpPr>
          <p:spPr>
            <a:xfrm>
              <a:off x="1271643" y="3244868"/>
              <a:ext cx="1243683" cy="1262838"/>
            </a:xfrm>
            <a:custGeom>
              <a:avLst/>
              <a:gdLst/>
              <a:ahLst/>
              <a:cxnLst/>
              <a:rect l="l" t="t" r="r" b="b"/>
              <a:pathLst>
                <a:path w="1243682" h="1262838" extrusionOk="0">
                  <a:moveTo>
                    <a:pt x="631419" y="0"/>
                  </a:moveTo>
                  <a:cubicBezTo>
                    <a:pt x="892961" y="0"/>
                    <a:pt x="1117363" y="159017"/>
                    <a:pt x="1213218" y="385642"/>
                  </a:cubicBezTo>
                  <a:lnTo>
                    <a:pt x="1243682" y="483780"/>
                  </a:lnTo>
                  <a:lnTo>
                    <a:pt x="1124513" y="483780"/>
                  </a:lnTo>
                  <a:lnTo>
                    <a:pt x="1107864" y="430148"/>
                  </a:lnTo>
                  <a:cubicBezTo>
                    <a:pt x="1029367" y="244560"/>
                    <a:pt x="845600" y="114338"/>
                    <a:pt x="631418" y="114338"/>
                  </a:cubicBezTo>
                  <a:cubicBezTo>
                    <a:pt x="345842" y="114338"/>
                    <a:pt x="114337" y="345843"/>
                    <a:pt x="114337" y="631419"/>
                  </a:cubicBezTo>
                  <a:cubicBezTo>
                    <a:pt x="114337" y="916995"/>
                    <a:pt x="345842" y="1148500"/>
                    <a:pt x="631418" y="1148500"/>
                  </a:cubicBezTo>
                  <a:cubicBezTo>
                    <a:pt x="845600" y="1148500"/>
                    <a:pt x="1029367" y="1018279"/>
                    <a:pt x="1107864" y="832690"/>
                  </a:cubicBezTo>
                  <a:lnTo>
                    <a:pt x="1124513" y="779056"/>
                  </a:lnTo>
                  <a:lnTo>
                    <a:pt x="1243682" y="779056"/>
                  </a:lnTo>
                  <a:lnTo>
                    <a:pt x="1213218" y="877196"/>
                  </a:lnTo>
                  <a:cubicBezTo>
                    <a:pt x="1117363" y="1103822"/>
                    <a:pt x="892961" y="1262838"/>
                    <a:pt x="631419" y="1262838"/>
                  </a:cubicBezTo>
                  <a:cubicBezTo>
                    <a:pt x="282696" y="1262838"/>
                    <a:pt x="0" y="980142"/>
                    <a:pt x="0" y="631419"/>
                  </a:cubicBezTo>
                  <a:cubicBezTo>
                    <a:pt x="0" y="282696"/>
                    <a:pt x="282696" y="0"/>
                    <a:pt x="631419" y="0"/>
                  </a:cubicBezTo>
                  <a:close/>
                </a:path>
              </a:pathLst>
            </a:custGeom>
            <a:solidFill>
              <a:srgbClr val="002856"/>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dirty="0">
                <a:solidFill>
                  <a:srgbClr val="000000"/>
                </a:solidFill>
                <a:latin typeface="Arial"/>
                <a:ea typeface="Arial"/>
                <a:cs typeface="Arial"/>
                <a:sym typeface="Arial"/>
              </a:endParaRPr>
            </a:p>
          </p:txBody>
        </p:sp>
        <p:sp>
          <p:nvSpPr>
            <p:cNvPr id="319" name="Google Shape;319;gf09831f745_8_239"/>
            <p:cNvSpPr/>
            <p:nvPr/>
          </p:nvSpPr>
          <p:spPr>
            <a:xfrm>
              <a:off x="1557864" y="3531089"/>
              <a:ext cx="656066" cy="690396"/>
            </a:xfrm>
            <a:custGeom>
              <a:avLst/>
              <a:gdLst/>
              <a:ahLst/>
              <a:cxnLst/>
              <a:rect l="l" t="t" r="r" b="b"/>
              <a:pathLst>
                <a:path w="656066" h="690396" extrusionOk="0">
                  <a:moveTo>
                    <a:pt x="345198" y="0"/>
                  </a:moveTo>
                  <a:cubicBezTo>
                    <a:pt x="464353" y="0"/>
                    <a:pt x="569407" y="60371"/>
                    <a:pt x="631442" y="152194"/>
                  </a:cubicBezTo>
                  <a:lnTo>
                    <a:pt x="656065" y="197559"/>
                  </a:lnTo>
                  <a:lnTo>
                    <a:pt x="520107" y="197559"/>
                  </a:lnTo>
                  <a:lnTo>
                    <a:pt x="509125" y="181271"/>
                  </a:lnTo>
                  <a:cubicBezTo>
                    <a:pt x="467173" y="139318"/>
                    <a:pt x="409216" y="113370"/>
                    <a:pt x="345198" y="113370"/>
                  </a:cubicBezTo>
                  <a:cubicBezTo>
                    <a:pt x="217163" y="113370"/>
                    <a:pt x="113370" y="217163"/>
                    <a:pt x="113370" y="345198"/>
                  </a:cubicBezTo>
                  <a:cubicBezTo>
                    <a:pt x="113370" y="473233"/>
                    <a:pt x="217163" y="577026"/>
                    <a:pt x="345198" y="577026"/>
                  </a:cubicBezTo>
                  <a:cubicBezTo>
                    <a:pt x="409216" y="577026"/>
                    <a:pt x="467173" y="551078"/>
                    <a:pt x="509125" y="509125"/>
                  </a:cubicBezTo>
                  <a:lnTo>
                    <a:pt x="520108" y="492835"/>
                  </a:lnTo>
                  <a:lnTo>
                    <a:pt x="656066" y="492835"/>
                  </a:lnTo>
                  <a:lnTo>
                    <a:pt x="631442" y="538202"/>
                  </a:lnTo>
                  <a:cubicBezTo>
                    <a:pt x="569407" y="630025"/>
                    <a:pt x="464353" y="690396"/>
                    <a:pt x="345198" y="690396"/>
                  </a:cubicBezTo>
                  <a:cubicBezTo>
                    <a:pt x="154550" y="690396"/>
                    <a:pt x="0" y="535846"/>
                    <a:pt x="0" y="345198"/>
                  </a:cubicBezTo>
                  <a:cubicBezTo>
                    <a:pt x="0" y="154550"/>
                    <a:pt x="154550" y="0"/>
                    <a:pt x="345198" y="0"/>
                  </a:cubicBezTo>
                  <a:close/>
                </a:path>
              </a:pathLst>
            </a:custGeom>
            <a:solidFill>
              <a:srgbClr val="002856"/>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dirty="0">
                <a:solidFill>
                  <a:srgbClr val="000000"/>
                </a:solidFill>
                <a:latin typeface="Arial"/>
                <a:ea typeface="Arial"/>
                <a:cs typeface="Arial"/>
                <a:sym typeface="Arial"/>
              </a:endParaRPr>
            </a:p>
          </p:txBody>
        </p:sp>
        <p:sp>
          <p:nvSpPr>
            <p:cNvPr id="320" name="Google Shape;320;gf09831f745_8_239"/>
            <p:cNvSpPr/>
            <p:nvPr/>
          </p:nvSpPr>
          <p:spPr>
            <a:xfrm rot="2700000">
              <a:off x="2896300" y="3714218"/>
              <a:ext cx="324916" cy="324916"/>
            </a:xfrm>
            <a:prstGeom prst="corner">
              <a:avLst>
                <a:gd name="adj1" fmla="val 33501"/>
                <a:gd name="adj2" fmla="val 34086"/>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dirty="0">
                <a:solidFill>
                  <a:srgbClr val="000000"/>
                </a:solidFill>
                <a:latin typeface="Arial"/>
                <a:ea typeface="Arial"/>
                <a:cs typeface="Arial"/>
                <a:sym typeface="Arial"/>
              </a:endParaRPr>
            </a:p>
          </p:txBody>
        </p:sp>
        <p:sp>
          <p:nvSpPr>
            <p:cNvPr id="321" name="Google Shape;321;gf09831f745_8_239"/>
            <p:cNvSpPr/>
            <p:nvPr/>
          </p:nvSpPr>
          <p:spPr>
            <a:xfrm rot="2700000">
              <a:off x="2012717" y="3466459"/>
              <a:ext cx="821913" cy="816859"/>
            </a:xfrm>
            <a:custGeom>
              <a:avLst/>
              <a:gdLst/>
              <a:ahLst/>
              <a:cxnLst/>
              <a:rect l="l" t="t" r="r" b="b"/>
              <a:pathLst>
                <a:path w="821914" h="816859" extrusionOk="0">
                  <a:moveTo>
                    <a:pt x="496998" y="0"/>
                  </a:moveTo>
                  <a:lnTo>
                    <a:pt x="607749" y="0"/>
                  </a:lnTo>
                  <a:lnTo>
                    <a:pt x="607749" y="216066"/>
                  </a:lnTo>
                  <a:lnTo>
                    <a:pt x="821914" y="216066"/>
                  </a:lnTo>
                  <a:lnTo>
                    <a:pt x="821914" y="324916"/>
                  </a:lnTo>
                  <a:lnTo>
                    <a:pt x="574449" y="324916"/>
                  </a:lnTo>
                  <a:lnTo>
                    <a:pt x="82506" y="816859"/>
                  </a:lnTo>
                  <a:lnTo>
                    <a:pt x="0" y="734353"/>
                  </a:lnTo>
                  <a:lnTo>
                    <a:pt x="496998" y="237355"/>
                  </a:lnTo>
                  <a:close/>
                </a:path>
              </a:pathLst>
            </a:custGeom>
            <a:solidFill>
              <a:srgbClr val="FF540A"/>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dirty="0">
                <a:solidFill>
                  <a:srgbClr val="000000"/>
                </a:solidFill>
                <a:latin typeface="Arial"/>
                <a:ea typeface="Arial"/>
                <a:cs typeface="Arial"/>
                <a:sym typeface="Arial"/>
              </a:endParaRPr>
            </a:p>
          </p:txBody>
        </p:sp>
      </p:grpSp>
      <p:sp>
        <p:nvSpPr>
          <p:cNvPr id="322" name="Google Shape;322;gf09831f745_8_239"/>
          <p:cNvSpPr/>
          <p:nvPr/>
        </p:nvSpPr>
        <p:spPr>
          <a:xfrm rot="10800000" flipH="1">
            <a:off x="4851611" y="3389509"/>
            <a:ext cx="731520" cy="457200"/>
          </a:xfrm>
          <a:prstGeom prst="rightArrow">
            <a:avLst>
              <a:gd name="adj1" fmla="val 61007"/>
              <a:gd name="adj2" fmla="val 50000"/>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323" name="Google Shape;323;gf09831f745_8_239"/>
          <p:cNvSpPr txBox="1"/>
          <p:nvPr/>
        </p:nvSpPr>
        <p:spPr>
          <a:xfrm>
            <a:off x="5761242" y="3119324"/>
            <a:ext cx="670608" cy="997571"/>
          </a:xfrm>
          <a:prstGeom prst="rect">
            <a:avLst/>
          </a:prstGeom>
          <a:noFill/>
          <a:ln>
            <a:noFill/>
          </a:ln>
        </p:spPr>
        <p:txBody>
          <a:bodyPr spcFirstLastPara="1" wrap="square" lIns="0" tIns="45700" rIns="91425" bIns="45700" anchor="t" anchorCtr="0">
            <a:spAutoFit/>
          </a:bodyPr>
          <a:lstStyle/>
          <a:p>
            <a:pPr marL="0" marR="0" lvl="0" indent="0" algn="ctr" rtl="0">
              <a:lnSpc>
                <a:spcPct val="90000"/>
              </a:lnSpc>
              <a:spcBef>
                <a:spcPts val="0"/>
              </a:spcBef>
              <a:spcAft>
                <a:spcPts val="0"/>
              </a:spcAft>
              <a:buClr>
                <a:srgbClr val="000000"/>
              </a:buClr>
              <a:buSzPts val="6600"/>
              <a:buFont typeface="Arial"/>
              <a:buNone/>
            </a:pPr>
            <a:r>
              <a:rPr lang="en-US" sz="6600" b="1" i="0" u="none" strike="noStrike" cap="none" dirty="0">
                <a:solidFill>
                  <a:srgbClr val="00000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324" name="Google Shape;324;gf09831f745_8_239"/>
          <p:cNvSpPr/>
          <p:nvPr/>
        </p:nvSpPr>
        <p:spPr>
          <a:xfrm rot="10800000">
            <a:off x="6627943" y="3389509"/>
            <a:ext cx="731520" cy="457200"/>
          </a:xfrm>
          <a:prstGeom prst="rightArrow">
            <a:avLst>
              <a:gd name="adj1" fmla="val 61007"/>
              <a:gd name="adj2" fmla="val 50000"/>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325" name="Google Shape;325;gf09831f745_8_239"/>
          <p:cNvSpPr/>
          <p:nvPr/>
        </p:nvSpPr>
        <p:spPr>
          <a:xfrm rot="5400000">
            <a:off x="5730786" y="2477994"/>
            <a:ext cx="731520" cy="457200"/>
          </a:xfrm>
          <a:prstGeom prst="rightArrow">
            <a:avLst>
              <a:gd name="adj1" fmla="val 61007"/>
              <a:gd name="adj2" fmla="val 50000"/>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326" name="Google Shape;326;gf09831f745_8_239"/>
          <p:cNvSpPr/>
          <p:nvPr/>
        </p:nvSpPr>
        <p:spPr>
          <a:xfrm rot="5400000">
            <a:off x="5730786" y="4310572"/>
            <a:ext cx="731520" cy="457200"/>
          </a:xfrm>
          <a:prstGeom prst="rightArrow">
            <a:avLst>
              <a:gd name="adj1" fmla="val 61007"/>
              <a:gd name="adj2" fmla="val 50000"/>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327" name="Google Shape;327;gf09831f745_8_239"/>
          <p:cNvSpPr txBox="1"/>
          <p:nvPr/>
        </p:nvSpPr>
        <p:spPr>
          <a:xfrm>
            <a:off x="1161011" y="3433464"/>
            <a:ext cx="2068752"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Business drivers</a:t>
            </a:r>
            <a:endParaRPr sz="1400" b="1" i="0" u="none" strike="noStrike" cap="none" dirty="0">
              <a:solidFill>
                <a:srgbClr val="000000"/>
              </a:solidFill>
              <a:latin typeface="Arial"/>
              <a:ea typeface="Arial"/>
              <a:cs typeface="Arial"/>
              <a:sym typeface="Arial"/>
            </a:endParaRPr>
          </a:p>
        </p:txBody>
      </p:sp>
      <p:sp>
        <p:nvSpPr>
          <p:cNvPr id="330" name="Google Shape;330;gf09831f745_8_239"/>
          <p:cNvSpPr/>
          <p:nvPr/>
        </p:nvSpPr>
        <p:spPr>
          <a:xfrm>
            <a:off x="5235574" y="5093231"/>
            <a:ext cx="1721945" cy="4616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FF540A"/>
                </a:solidFill>
                <a:latin typeface="Arial"/>
                <a:ea typeface="Arial"/>
                <a:cs typeface="Arial"/>
                <a:sym typeface="Arial"/>
              </a:rPr>
              <a:t>Possibility</a:t>
            </a:r>
            <a:endParaRPr sz="4000" b="1" i="0" u="none" strike="noStrike" cap="none" dirty="0">
              <a:solidFill>
                <a:srgbClr val="FF540A"/>
              </a:solidFill>
              <a:latin typeface="Arial"/>
              <a:ea typeface="Arial"/>
              <a:cs typeface="Arial"/>
              <a:sym typeface="Arial"/>
            </a:endParaRPr>
          </a:p>
        </p:txBody>
      </p:sp>
      <p:sp>
        <p:nvSpPr>
          <p:cNvPr id="331" name="Google Shape;331;gf09831f745_8_239"/>
          <p:cNvSpPr/>
          <p:nvPr/>
        </p:nvSpPr>
        <p:spPr>
          <a:xfrm>
            <a:off x="1887787" y="4970120"/>
            <a:ext cx="1496178" cy="7078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Assess Feasibility</a:t>
            </a:r>
            <a:endParaRPr sz="1400" b="0" i="0" u="none" strike="noStrike" cap="none" dirty="0">
              <a:solidFill>
                <a:srgbClr val="000000"/>
              </a:solidFill>
              <a:latin typeface="Arial"/>
              <a:ea typeface="Arial"/>
              <a:cs typeface="Arial"/>
              <a:sym typeface="Arial"/>
            </a:endParaRPr>
          </a:p>
        </p:txBody>
      </p:sp>
      <p:sp>
        <p:nvSpPr>
          <p:cNvPr id="332" name="Google Shape;332;gf09831f745_8_239"/>
          <p:cNvSpPr/>
          <p:nvPr/>
        </p:nvSpPr>
        <p:spPr>
          <a:xfrm>
            <a:off x="8976902" y="4970120"/>
            <a:ext cx="1850767"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Prove With</a:t>
            </a:r>
            <a:br>
              <a:rPr lang="en-US" sz="2000" b="1" i="0" u="none" strike="noStrike" cap="none" dirty="0">
                <a:solidFill>
                  <a:srgbClr val="000000"/>
                </a:solidFill>
                <a:latin typeface="Arial"/>
                <a:ea typeface="Arial"/>
                <a:cs typeface="Arial"/>
                <a:sym typeface="Arial"/>
              </a:rPr>
            </a:br>
            <a:r>
              <a:rPr lang="en-US" sz="2000" b="1" i="0" u="none" strike="noStrike" cap="none" dirty="0">
                <a:solidFill>
                  <a:srgbClr val="000000"/>
                </a:solidFill>
                <a:latin typeface="Arial"/>
                <a:ea typeface="Arial"/>
                <a:cs typeface="Arial"/>
                <a:sym typeface="Arial"/>
              </a:rPr>
              <a:t>Data Science</a:t>
            </a:r>
            <a:endParaRPr sz="1400" b="0" i="0" u="none" strike="noStrike" cap="none" dirty="0">
              <a:solidFill>
                <a:srgbClr val="000000"/>
              </a:solidFill>
              <a:latin typeface="Arial"/>
              <a:ea typeface="Arial"/>
              <a:cs typeface="Arial"/>
              <a:sym typeface="Arial"/>
            </a:endParaRPr>
          </a:p>
        </p:txBody>
      </p:sp>
      <p:sp>
        <p:nvSpPr>
          <p:cNvPr id="333" name="Google Shape;333;gf09831f745_8_239"/>
          <p:cNvSpPr txBox="1"/>
          <p:nvPr/>
        </p:nvSpPr>
        <p:spPr>
          <a:xfrm>
            <a:off x="4112609" y="4816232"/>
            <a:ext cx="1082348"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a:buNone/>
            </a:pPr>
            <a:r>
              <a:rPr lang="en-US" sz="6000" b="0" i="0" u="none" strike="noStrike" cap="none" dirty="0">
                <a:solidFill>
                  <a:srgbClr val="000000"/>
                </a:solidFill>
                <a:latin typeface="Arial"/>
                <a:ea typeface="Arial"/>
                <a:cs typeface="Arial"/>
                <a:sym typeface="Arial"/>
              </a:rPr>
              <a:t>&lt;&lt;</a:t>
            </a:r>
            <a:endParaRPr sz="1400" b="0" i="0" u="none" strike="noStrike" cap="none" dirty="0">
              <a:solidFill>
                <a:srgbClr val="000000"/>
              </a:solidFill>
              <a:latin typeface="Arial"/>
              <a:ea typeface="Arial"/>
              <a:cs typeface="Arial"/>
              <a:sym typeface="Arial"/>
            </a:endParaRPr>
          </a:p>
        </p:txBody>
      </p:sp>
      <p:sp>
        <p:nvSpPr>
          <p:cNvPr id="334" name="Google Shape;334;gf09831f745_8_239"/>
          <p:cNvSpPr txBox="1"/>
          <p:nvPr/>
        </p:nvSpPr>
        <p:spPr>
          <a:xfrm>
            <a:off x="6998136" y="4816232"/>
            <a:ext cx="1082348"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a:buNone/>
            </a:pPr>
            <a:r>
              <a:rPr lang="en-US" sz="6000" b="0" i="0" u="none" strike="noStrike" cap="none" dirty="0">
                <a:solidFill>
                  <a:srgbClr val="000000"/>
                </a:solidFill>
                <a:latin typeface="Arial"/>
                <a:ea typeface="Arial"/>
                <a:cs typeface="Arial"/>
                <a:sym typeface="Arial"/>
              </a:rPr>
              <a:t>&gt;&gt;</a:t>
            </a:r>
            <a:endParaRPr sz="1400" b="0" i="0" u="none" strike="noStrike" cap="none" dirty="0">
              <a:solidFill>
                <a:srgbClr val="000000"/>
              </a:solidFill>
              <a:latin typeface="Arial"/>
              <a:ea typeface="Arial"/>
              <a:cs typeface="Arial"/>
              <a:sym typeface="Arial"/>
            </a:endParaRPr>
          </a:p>
        </p:txBody>
      </p:sp>
      <p:pic>
        <p:nvPicPr>
          <p:cNvPr id="335" name="Google Shape;335;gf09831f745_8_239"/>
          <p:cNvPicPr preferRelativeResize="0"/>
          <p:nvPr/>
        </p:nvPicPr>
        <p:blipFill rotWithShape="1">
          <a:blip r:embed="rId3">
            <a:alphaModFix/>
          </a:blip>
          <a:srcRect/>
          <a:stretch/>
        </p:blipFill>
        <p:spPr>
          <a:xfrm>
            <a:off x="3365590" y="4956114"/>
            <a:ext cx="735898" cy="735898"/>
          </a:xfrm>
          <a:prstGeom prst="rect">
            <a:avLst/>
          </a:prstGeom>
          <a:noFill/>
          <a:ln>
            <a:noFill/>
          </a:ln>
        </p:spPr>
      </p:pic>
      <p:sp>
        <p:nvSpPr>
          <p:cNvPr id="336" name="Google Shape;336;gf09831f745_8_239"/>
          <p:cNvSpPr/>
          <p:nvPr/>
        </p:nvSpPr>
        <p:spPr>
          <a:xfrm>
            <a:off x="8199757" y="5024940"/>
            <a:ext cx="687367" cy="598246"/>
          </a:xfrm>
          <a:custGeom>
            <a:avLst/>
            <a:gdLst/>
            <a:ahLst/>
            <a:cxnLst/>
            <a:rect l="l" t="t" r="r" b="b"/>
            <a:pathLst>
              <a:path w="252" h="224" extrusionOk="0">
                <a:moveTo>
                  <a:pt x="252" y="112"/>
                </a:moveTo>
                <a:cubicBezTo>
                  <a:pt x="252" y="95"/>
                  <a:pt x="230" y="80"/>
                  <a:pt x="197" y="71"/>
                </a:cubicBezTo>
                <a:cubicBezTo>
                  <a:pt x="206" y="38"/>
                  <a:pt x="204" y="11"/>
                  <a:pt x="189" y="3"/>
                </a:cubicBezTo>
                <a:cubicBezTo>
                  <a:pt x="186" y="1"/>
                  <a:pt x="182" y="0"/>
                  <a:pt x="178" y="0"/>
                </a:cubicBezTo>
                <a:cubicBezTo>
                  <a:pt x="164" y="0"/>
                  <a:pt x="145" y="11"/>
                  <a:pt x="126" y="30"/>
                </a:cubicBezTo>
                <a:cubicBezTo>
                  <a:pt x="107" y="11"/>
                  <a:pt x="88" y="0"/>
                  <a:pt x="74" y="0"/>
                </a:cubicBezTo>
                <a:cubicBezTo>
                  <a:pt x="74" y="12"/>
                  <a:pt x="74" y="12"/>
                  <a:pt x="74" y="12"/>
                </a:cubicBezTo>
                <a:cubicBezTo>
                  <a:pt x="83" y="12"/>
                  <a:pt x="97" y="20"/>
                  <a:pt x="112" y="33"/>
                </a:cubicBezTo>
                <a:cubicBezTo>
                  <a:pt x="114" y="35"/>
                  <a:pt x="116" y="37"/>
                  <a:pt x="118" y="39"/>
                </a:cubicBezTo>
                <a:cubicBezTo>
                  <a:pt x="111" y="46"/>
                  <a:pt x="105" y="55"/>
                  <a:pt x="98" y="64"/>
                </a:cubicBezTo>
                <a:cubicBezTo>
                  <a:pt x="87" y="65"/>
                  <a:pt x="76" y="66"/>
                  <a:pt x="67" y="68"/>
                </a:cubicBezTo>
                <a:cubicBezTo>
                  <a:pt x="59" y="39"/>
                  <a:pt x="61" y="18"/>
                  <a:pt x="69" y="13"/>
                </a:cubicBezTo>
                <a:cubicBezTo>
                  <a:pt x="70" y="12"/>
                  <a:pt x="72" y="12"/>
                  <a:pt x="74" y="12"/>
                </a:cubicBezTo>
                <a:cubicBezTo>
                  <a:pt x="74" y="0"/>
                  <a:pt x="74" y="0"/>
                  <a:pt x="74" y="0"/>
                </a:cubicBezTo>
                <a:cubicBezTo>
                  <a:pt x="74" y="0"/>
                  <a:pt x="74" y="0"/>
                  <a:pt x="74" y="0"/>
                </a:cubicBezTo>
                <a:cubicBezTo>
                  <a:pt x="70" y="0"/>
                  <a:pt x="66" y="1"/>
                  <a:pt x="63" y="3"/>
                </a:cubicBezTo>
                <a:cubicBezTo>
                  <a:pt x="48" y="11"/>
                  <a:pt x="46" y="38"/>
                  <a:pt x="55" y="71"/>
                </a:cubicBezTo>
                <a:cubicBezTo>
                  <a:pt x="22" y="80"/>
                  <a:pt x="0" y="95"/>
                  <a:pt x="0" y="112"/>
                </a:cubicBezTo>
                <a:cubicBezTo>
                  <a:pt x="0" y="129"/>
                  <a:pt x="22" y="144"/>
                  <a:pt x="55" y="153"/>
                </a:cubicBezTo>
                <a:cubicBezTo>
                  <a:pt x="46" y="186"/>
                  <a:pt x="48" y="213"/>
                  <a:pt x="63" y="221"/>
                </a:cubicBezTo>
                <a:cubicBezTo>
                  <a:pt x="66" y="223"/>
                  <a:pt x="70" y="224"/>
                  <a:pt x="74" y="224"/>
                </a:cubicBezTo>
                <a:cubicBezTo>
                  <a:pt x="88" y="224"/>
                  <a:pt x="107" y="213"/>
                  <a:pt x="126" y="194"/>
                </a:cubicBezTo>
                <a:cubicBezTo>
                  <a:pt x="145" y="213"/>
                  <a:pt x="164" y="224"/>
                  <a:pt x="178" y="224"/>
                </a:cubicBezTo>
                <a:cubicBezTo>
                  <a:pt x="182" y="224"/>
                  <a:pt x="186" y="223"/>
                  <a:pt x="189" y="221"/>
                </a:cubicBezTo>
                <a:cubicBezTo>
                  <a:pt x="204" y="213"/>
                  <a:pt x="206" y="186"/>
                  <a:pt x="197" y="153"/>
                </a:cubicBezTo>
                <a:cubicBezTo>
                  <a:pt x="230" y="144"/>
                  <a:pt x="252" y="129"/>
                  <a:pt x="252" y="112"/>
                </a:cubicBezTo>
                <a:moveTo>
                  <a:pt x="178" y="12"/>
                </a:moveTo>
                <a:cubicBezTo>
                  <a:pt x="180" y="12"/>
                  <a:pt x="182" y="12"/>
                  <a:pt x="183" y="13"/>
                </a:cubicBezTo>
                <a:cubicBezTo>
                  <a:pt x="191" y="18"/>
                  <a:pt x="193" y="39"/>
                  <a:pt x="185" y="68"/>
                </a:cubicBezTo>
                <a:cubicBezTo>
                  <a:pt x="176" y="66"/>
                  <a:pt x="165" y="65"/>
                  <a:pt x="154" y="64"/>
                </a:cubicBezTo>
                <a:cubicBezTo>
                  <a:pt x="147" y="55"/>
                  <a:pt x="141" y="46"/>
                  <a:pt x="134" y="39"/>
                </a:cubicBezTo>
                <a:cubicBezTo>
                  <a:pt x="136" y="37"/>
                  <a:pt x="138" y="35"/>
                  <a:pt x="140" y="33"/>
                </a:cubicBezTo>
                <a:cubicBezTo>
                  <a:pt x="155" y="20"/>
                  <a:pt x="169" y="12"/>
                  <a:pt x="178" y="12"/>
                </a:cubicBezTo>
                <a:moveTo>
                  <a:pt x="175" y="126"/>
                </a:moveTo>
                <a:cubicBezTo>
                  <a:pt x="178" y="132"/>
                  <a:pt x="180" y="138"/>
                  <a:pt x="182" y="144"/>
                </a:cubicBezTo>
                <a:cubicBezTo>
                  <a:pt x="176" y="145"/>
                  <a:pt x="169" y="147"/>
                  <a:pt x="162" y="147"/>
                </a:cubicBezTo>
                <a:cubicBezTo>
                  <a:pt x="165" y="144"/>
                  <a:pt x="167" y="140"/>
                  <a:pt x="169" y="137"/>
                </a:cubicBezTo>
                <a:cubicBezTo>
                  <a:pt x="171" y="133"/>
                  <a:pt x="173" y="130"/>
                  <a:pt x="175" y="126"/>
                </a:cubicBezTo>
                <a:moveTo>
                  <a:pt x="159" y="131"/>
                </a:moveTo>
                <a:cubicBezTo>
                  <a:pt x="155" y="137"/>
                  <a:pt x="151" y="143"/>
                  <a:pt x="147" y="149"/>
                </a:cubicBezTo>
                <a:cubicBezTo>
                  <a:pt x="140" y="149"/>
                  <a:pt x="133" y="150"/>
                  <a:pt x="126" y="150"/>
                </a:cubicBezTo>
                <a:cubicBezTo>
                  <a:pt x="119" y="150"/>
                  <a:pt x="112" y="149"/>
                  <a:pt x="105" y="149"/>
                </a:cubicBezTo>
                <a:cubicBezTo>
                  <a:pt x="101" y="143"/>
                  <a:pt x="97" y="137"/>
                  <a:pt x="93" y="131"/>
                </a:cubicBezTo>
                <a:cubicBezTo>
                  <a:pt x="90" y="124"/>
                  <a:pt x="86" y="118"/>
                  <a:pt x="83" y="112"/>
                </a:cubicBezTo>
                <a:cubicBezTo>
                  <a:pt x="86" y="106"/>
                  <a:pt x="90" y="100"/>
                  <a:pt x="93" y="93"/>
                </a:cubicBezTo>
                <a:cubicBezTo>
                  <a:pt x="97" y="87"/>
                  <a:pt x="101" y="81"/>
                  <a:pt x="105" y="75"/>
                </a:cubicBezTo>
                <a:cubicBezTo>
                  <a:pt x="112" y="75"/>
                  <a:pt x="119" y="74"/>
                  <a:pt x="126" y="74"/>
                </a:cubicBezTo>
                <a:cubicBezTo>
                  <a:pt x="133" y="74"/>
                  <a:pt x="140" y="75"/>
                  <a:pt x="147" y="75"/>
                </a:cubicBezTo>
                <a:cubicBezTo>
                  <a:pt x="151" y="81"/>
                  <a:pt x="155" y="87"/>
                  <a:pt x="159" y="93"/>
                </a:cubicBezTo>
                <a:cubicBezTo>
                  <a:pt x="162" y="100"/>
                  <a:pt x="166" y="106"/>
                  <a:pt x="169" y="112"/>
                </a:cubicBezTo>
                <a:cubicBezTo>
                  <a:pt x="166" y="118"/>
                  <a:pt x="162" y="124"/>
                  <a:pt x="159" y="131"/>
                </a:cubicBezTo>
                <a:moveTo>
                  <a:pt x="126" y="176"/>
                </a:moveTo>
                <a:cubicBezTo>
                  <a:pt x="122" y="172"/>
                  <a:pt x="118" y="167"/>
                  <a:pt x="114" y="161"/>
                </a:cubicBezTo>
                <a:cubicBezTo>
                  <a:pt x="118" y="161"/>
                  <a:pt x="122" y="162"/>
                  <a:pt x="126" y="162"/>
                </a:cubicBezTo>
                <a:cubicBezTo>
                  <a:pt x="130" y="162"/>
                  <a:pt x="134" y="161"/>
                  <a:pt x="138" y="161"/>
                </a:cubicBezTo>
                <a:cubicBezTo>
                  <a:pt x="134" y="167"/>
                  <a:pt x="130" y="172"/>
                  <a:pt x="126" y="176"/>
                </a:cubicBezTo>
                <a:moveTo>
                  <a:pt x="83" y="137"/>
                </a:moveTo>
                <a:cubicBezTo>
                  <a:pt x="85" y="140"/>
                  <a:pt x="87" y="144"/>
                  <a:pt x="90" y="147"/>
                </a:cubicBezTo>
                <a:cubicBezTo>
                  <a:pt x="83" y="147"/>
                  <a:pt x="76" y="145"/>
                  <a:pt x="70" y="144"/>
                </a:cubicBezTo>
                <a:cubicBezTo>
                  <a:pt x="72" y="138"/>
                  <a:pt x="74" y="132"/>
                  <a:pt x="77" y="126"/>
                </a:cubicBezTo>
                <a:cubicBezTo>
                  <a:pt x="79" y="130"/>
                  <a:pt x="81" y="133"/>
                  <a:pt x="83" y="137"/>
                </a:cubicBezTo>
                <a:moveTo>
                  <a:pt x="169" y="87"/>
                </a:moveTo>
                <a:cubicBezTo>
                  <a:pt x="167" y="84"/>
                  <a:pt x="165" y="80"/>
                  <a:pt x="162" y="77"/>
                </a:cubicBezTo>
                <a:cubicBezTo>
                  <a:pt x="169" y="77"/>
                  <a:pt x="176" y="79"/>
                  <a:pt x="182" y="80"/>
                </a:cubicBezTo>
                <a:cubicBezTo>
                  <a:pt x="180" y="86"/>
                  <a:pt x="178" y="92"/>
                  <a:pt x="175" y="98"/>
                </a:cubicBezTo>
                <a:cubicBezTo>
                  <a:pt x="173" y="94"/>
                  <a:pt x="171" y="91"/>
                  <a:pt x="169" y="87"/>
                </a:cubicBezTo>
                <a:moveTo>
                  <a:pt x="126" y="48"/>
                </a:moveTo>
                <a:cubicBezTo>
                  <a:pt x="130" y="52"/>
                  <a:pt x="134" y="57"/>
                  <a:pt x="138" y="63"/>
                </a:cubicBezTo>
                <a:cubicBezTo>
                  <a:pt x="134" y="63"/>
                  <a:pt x="130" y="62"/>
                  <a:pt x="126" y="62"/>
                </a:cubicBezTo>
                <a:cubicBezTo>
                  <a:pt x="122" y="62"/>
                  <a:pt x="118" y="63"/>
                  <a:pt x="114" y="63"/>
                </a:cubicBezTo>
                <a:cubicBezTo>
                  <a:pt x="118" y="57"/>
                  <a:pt x="122" y="52"/>
                  <a:pt x="126" y="48"/>
                </a:cubicBezTo>
                <a:moveTo>
                  <a:pt x="90" y="77"/>
                </a:moveTo>
                <a:cubicBezTo>
                  <a:pt x="87" y="80"/>
                  <a:pt x="85" y="84"/>
                  <a:pt x="83" y="87"/>
                </a:cubicBezTo>
                <a:cubicBezTo>
                  <a:pt x="81" y="91"/>
                  <a:pt x="79" y="94"/>
                  <a:pt x="77" y="98"/>
                </a:cubicBezTo>
                <a:cubicBezTo>
                  <a:pt x="74" y="92"/>
                  <a:pt x="72" y="86"/>
                  <a:pt x="70" y="80"/>
                </a:cubicBezTo>
                <a:cubicBezTo>
                  <a:pt x="76" y="79"/>
                  <a:pt x="83" y="77"/>
                  <a:pt x="90" y="77"/>
                </a:cubicBezTo>
                <a:moveTo>
                  <a:pt x="12" y="112"/>
                </a:moveTo>
                <a:cubicBezTo>
                  <a:pt x="12" y="103"/>
                  <a:pt x="29" y="90"/>
                  <a:pt x="58" y="83"/>
                </a:cubicBezTo>
                <a:cubicBezTo>
                  <a:pt x="62" y="92"/>
                  <a:pt x="66" y="102"/>
                  <a:pt x="70" y="112"/>
                </a:cubicBezTo>
                <a:cubicBezTo>
                  <a:pt x="66" y="122"/>
                  <a:pt x="62" y="132"/>
                  <a:pt x="58" y="141"/>
                </a:cubicBezTo>
                <a:cubicBezTo>
                  <a:pt x="29" y="134"/>
                  <a:pt x="12" y="121"/>
                  <a:pt x="12" y="112"/>
                </a:cubicBezTo>
                <a:moveTo>
                  <a:pt x="74" y="212"/>
                </a:moveTo>
                <a:cubicBezTo>
                  <a:pt x="72" y="212"/>
                  <a:pt x="70" y="212"/>
                  <a:pt x="69" y="211"/>
                </a:cubicBezTo>
                <a:cubicBezTo>
                  <a:pt x="61" y="206"/>
                  <a:pt x="59" y="185"/>
                  <a:pt x="67" y="156"/>
                </a:cubicBezTo>
                <a:cubicBezTo>
                  <a:pt x="76" y="158"/>
                  <a:pt x="87" y="159"/>
                  <a:pt x="98" y="160"/>
                </a:cubicBezTo>
                <a:cubicBezTo>
                  <a:pt x="105" y="169"/>
                  <a:pt x="111" y="178"/>
                  <a:pt x="118" y="185"/>
                </a:cubicBezTo>
                <a:cubicBezTo>
                  <a:pt x="116" y="187"/>
                  <a:pt x="114" y="189"/>
                  <a:pt x="112" y="191"/>
                </a:cubicBezTo>
                <a:cubicBezTo>
                  <a:pt x="97" y="204"/>
                  <a:pt x="83" y="212"/>
                  <a:pt x="74" y="212"/>
                </a:cubicBezTo>
                <a:moveTo>
                  <a:pt x="183" y="211"/>
                </a:moveTo>
                <a:cubicBezTo>
                  <a:pt x="182" y="212"/>
                  <a:pt x="180" y="212"/>
                  <a:pt x="178" y="212"/>
                </a:cubicBezTo>
                <a:cubicBezTo>
                  <a:pt x="169" y="212"/>
                  <a:pt x="155" y="204"/>
                  <a:pt x="140" y="191"/>
                </a:cubicBezTo>
                <a:cubicBezTo>
                  <a:pt x="138" y="189"/>
                  <a:pt x="136" y="187"/>
                  <a:pt x="134" y="185"/>
                </a:cubicBezTo>
                <a:cubicBezTo>
                  <a:pt x="141" y="178"/>
                  <a:pt x="147" y="169"/>
                  <a:pt x="154" y="160"/>
                </a:cubicBezTo>
                <a:cubicBezTo>
                  <a:pt x="165" y="159"/>
                  <a:pt x="175" y="158"/>
                  <a:pt x="185" y="156"/>
                </a:cubicBezTo>
                <a:cubicBezTo>
                  <a:pt x="193" y="185"/>
                  <a:pt x="191" y="206"/>
                  <a:pt x="183" y="211"/>
                </a:cubicBezTo>
                <a:moveTo>
                  <a:pt x="194" y="141"/>
                </a:moveTo>
                <a:cubicBezTo>
                  <a:pt x="190" y="132"/>
                  <a:pt x="186" y="122"/>
                  <a:pt x="182" y="112"/>
                </a:cubicBezTo>
                <a:cubicBezTo>
                  <a:pt x="186" y="102"/>
                  <a:pt x="190" y="92"/>
                  <a:pt x="194" y="83"/>
                </a:cubicBezTo>
                <a:cubicBezTo>
                  <a:pt x="223" y="90"/>
                  <a:pt x="240" y="103"/>
                  <a:pt x="240" y="112"/>
                </a:cubicBezTo>
                <a:cubicBezTo>
                  <a:pt x="240" y="121"/>
                  <a:pt x="223" y="134"/>
                  <a:pt x="194" y="141"/>
                </a:cubicBezTo>
                <a:moveTo>
                  <a:pt x="74" y="0"/>
                </a:moveTo>
                <a:cubicBezTo>
                  <a:pt x="74" y="0"/>
                  <a:pt x="74" y="0"/>
                  <a:pt x="74" y="0"/>
                </a:cubicBezTo>
                <a:moveTo>
                  <a:pt x="126" y="92"/>
                </a:moveTo>
                <a:cubicBezTo>
                  <a:pt x="137" y="92"/>
                  <a:pt x="146" y="101"/>
                  <a:pt x="146" y="112"/>
                </a:cubicBezTo>
                <a:cubicBezTo>
                  <a:pt x="146" y="123"/>
                  <a:pt x="137" y="132"/>
                  <a:pt x="126" y="132"/>
                </a:cubicBezTo>
                <a:cubicBezTo>
                  <a:pt x="115" y="132"/>
                  <a:pt x="106" y="123"/>
                  <a:pt x="106" y="112"/>
                </a:cubicBezTo>
                <a:cubicBezTo>
                  <a:pt x="106" y="101"/>
                  <a:pt x="115" y="92"/>
                  <a:pt x="126" y="92"/>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337" name="Google Shape;337;gf09831f745_8_239"/>
          <p:cNvSpPr txBox="1"/>
          <p:nvPr/>
        </p:nvSpPr>
        <p:spPr>
          <a:xfrm>
            <a:off x="457200" y="4739288"/>
            <a:ext cx="1773774" cy="1169551"/>
          </a:xfrm>
          <a:prstGeom prst="rect">
            <a:avLst/>
          </a:prstGeom>
          <a:noFill/>
          <a:ln>
            <a:noFill/>
          </a:ln>
        </p:spPr>
        <p:txBody>
          <a:bodyPr spcFirstLastPara="1" wrap="square" lIns="0" tIns="45700" rIns="91425" bIns="45700" anchor="t" anchorCtr="0">
            <a:spAutoFit/>
          </a:bodyPr>
          <a:lstStyle/>
          <a:p>
            <a:pPr marL="225425" marR="0" lvl="0" indent="-225425" algn="l" rtl="0">
              <a:lnSpc>
                <a:spcPct val="100000"/>
              </a:lnSpc>
              <a:spcBef>
                <a:spcPts val="0"/>
              </a:spcBef>
              <a:spcAft>
                <a:spcPts val="0"/>
              </a:spcAft>
              <a:buClr>
                <a:srgbClr val="FF540A"/>
              </a:buClr>
              <a:buSzPct val="100000"/>
              <a:buFont typeface="Wingdings" panose="05000000000000000000" pitchFamily="2" charset="2"/>
              <a:buChar char="ü"/>
            </a:pPr>
            <a:r>
              <a:rPr lang="en-US" sz="1400" b="0" i="0" u="none" strike="noStrike" cap="none" dirty="0">
                <a:solidFill>
                  <a:srgbClr val="000000"/>
                </a:solidFill>
                <a:latin typeface="Arial"/>
                <a:ea typeface="Arial"/>
                <a:cs typeface="Arial"/>
                <a:sym typeface="Arial"/>
              </a:rPr>
              <a:t>Actionable?</a:t>
            </a:r>
            <a:endParaRPr sz="1400" b="0" i="0" u="none" strike="noStrike" cap="none" dirty="0">
              <a:solidFill>
                <a:srgbClr val="000000"/>
              </a:solidFill>
              <a:latin typeface="Arial"/>
              <a:ea typeface="Arial"/>
              <a:cs typeface="Arial"/>
              <a:sym typeface="Arial"/>
            </a:endParaRPr>
          </a:p>
          <a:p>
            <a:pPr marL="225425" marR="0" lvl="0" indent="-225425" algn="l" rtl="0">
              <a:lnSpc>
                <a:spcPct val="100000"/>
              </a:lnSpc>
              <a:spcBef>
                <a:spcPts val="0"/>
              </a:spcBef>
              <a:spcAft>
                <a:spcPts val="0"/>
              </a:spcAft>
              <a:buClr>
                <a:srgbClr val="FF540A"/>
              </a:buClr>
              <a:buSzPct val="100000"/>
              <a:buFont typeface="Wingdings" panose="05000000000000000000" pitchFamily="2" charset="2"/>
              <a:buChar char="ü"/>
            </a:pPr>
            <a:r>
              <a:rPr lang="en-US" sz="1400" b="0" i="0" u="none" strike="noStrike" cap="none" dirty="0">
                <a:solidFill>
                  <a:srgbClr val="000000"/>
                </a:solidFill>
                <a:latin typeface="Arial"/>
                <a:ea typeface="Arial"/>
                <a:cs typeface="Arial"/>
                <a:sym typeface="Arial"/>
              </a:rPr>
              <a:t>Manageable?</a:t>
            </a:r>
            <a:endParaRPr sz="1400" b="0" i="0" u="none" strike="noStrike" cap="none" dirty="0">
              <a:solidFill>
                <a:srgbClr val="000000"/>
              </a:solidFill>
              <a:latin typeface="Arial"/>
              <a:ea typeface="Arial"/>
              <a:cs typeface="Arial"/>
              <a:sym typeface="Arial"/>
            </a:endParaRPr>
          </a:p>
          <a:p>
            <a:pPr marL="225425" marR="0" lvl="0" indent="-225425" algn="l" rtl="0">
              <a:lnSpc>
                <a:spcPct val="100000"/>
              </a:lnSpc>
              <a:spcBef>
                <a:spcPts val="0"/>
              </a:spcBef>
              <a:spcAft>
                <a:spcPts val="0"/>
              </a:spcAft>
              <a:buClr>
                <a:srgbClr val="FF540A"/>
              </a:buClr>
              <a:buSzPct val="100000"/>
              <a:buFont typeface="Wingdings" panose="05000000000000000000" pitchFamily="2" charset="2"/>
              <a:buChar char="ü"/>
            </a:pPr>
            <a:r>
              <a:rPr lang="en-US" sz="1400" b="0" i="0" u="none" strike="noStrike" cap="none" dirty="0">
                <a:solidFill>
                  <a:srgbClr val="000000"/>
                </a:solidFill>
                <a:latin typeface="Arial"/>
                <a:ea typeface="Arial"/>
                <a:cs typeface="Arial"/>
                <a:sym typeface="Arial"/>
              </a:rPr>
              <a:t>Technological?</a:t>
            </a:r>
            <a:endParaRPr sz="1400" b="0" i="0" u="none" strike="noStrike" cap="none" dirty="0">
              <a:solidFill>
                <a:srgbClr val="000000"/>
              </a:solidFill>
              <a:latin typeface="Arial"/>
              <a:ea typeface="Arial"/>
              <a:cs typeface="Arial"/>
              <a:sym typeface="Arial"/>
            </a:endParaRPr>
          </a:p>
          <a:p>
            <a:pPr marL="225425" marR="0" lvl="0" indent="-225425" algn="l" rtl="0">
              <a:lnSpc>
                <a:spcPct val="100000"/>
              </a:lnSpc>
              <a:spcBef>
                <a:spcPts val="0"/>
              </a:spcBef>
              <a:spcAft>
                <a:spcPts val="0"/>
              </a:spcAft>
              <a:buClr>
                <a:srgbClr val="FF540A"/>
              </a:buClr>
              <a:buSzPct val="100000"/>
              <a:buFont typeface="Wingdings" panose="05000000000000000000" pitchFamily="2" charset="2"/>
              <a:buChar char="ü"/>
            </a:pPr>
            <a:r>
              <a:rPr lang="en-US" sz="1400" b="0" i="0" u="none" strike="noStrike" cap="none" dirty="0">
                <a:solidFill>
                  <a:srgbClr val="000000"/>
                </a:solidFill>
                <a:latin typeface="Arial"/>
                <a:ea typeface="Arial"/>
                <a:cs typeface="Arial"/>
                <a:sym typeface="Arial"/>
              </a:rPr>
              <a:t>Economical?</a:t>
            </a:r>
            <a:endParaRPr sz="1400" b="0" i="0" u="none" strike="noStrike" cap="none" dirty="0">
              <a:solidFill>
                <a:srgbClr val="000000"/>
              </a:solidFill>
              <a:latin typeface="Arial"/>
              <a:ea typeface="Arial"/>
              <a:cs typeface="Arial"/>
              <a:sym typeface="Arial"/>
            </a:endParaRPr>
          </a:p>
          <a:p>
            <a:pPr marL="225425" marR="0" lvl="0" indent="-225425" algn="l" rtl="0">
              <a:lnSpc>
                <a:spcPct val="100000"/>
              </a:lnSpc>
              <a:spcBef>
                <a:spcPts val="0"/>
              </a:spcBef>
              <a:spcAft>
                <a:spcPts val="0"/>
              </a:spcAft>
              <a:buClr>
                <a:srgbClr val="FF540A"/>
              </a:buClr>
              <a:buSzPct val="100000"/>
              <a:buFont typeface="Wingdings" panose="05000000000000000000" pitchFamily="2" charset="2"/>
              <a:buChar char="ü"/>
            </a:pPr>
            <a:r>
              <a:rPr lang="en-US" sz="1400" b="0" i="0" u="none" strike="noStrike" cap="none" dirty="0">
                <a:solidFill>
                  <a:srgbClr val="000000"/>
                </a:solidFill>
                <a:latin typeface="Arial"/>
                <a:ea typeface="Arial"/>
                <a:cs typeface="Arial"/>
                <a:sym typeface="Arial"/>
              </a:rPr>
              <a:t>Ethical?</a:t>
            </a:r>
            <a:endParaRPr sz="1400" b="0" i="0" u="none" strike="noStrike" cap="none" dirty="0">
              <a:solidFill>
                <a:srgbClr val="000000"/>
              </a:solidFill>
              <a:latin typeface="Arial"/>
              <a:ea typeface="Arial"/>
              <a:cs typeface="Arial"/>
              <a:sym typeface="Arial"/>
            </a:endParaRPr>
          </a:p>
        </p:txBody>
      </p:sp>
      <p:sp>
        <p:nvSpPr>
          <p:cNvPr id="338" name="Google Shape;338;gf09831f745_8_239"/>
          <p:cNvSpPr txBox="1"/>
          <p:nvPr/>
        </p:nvSpPr>
        <p:spPr>
          <a:xfrm>
            <a:off x="8646953" y="3310353"/>
            <a:ext cx="3009272" cy="6155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Information assets</a:t>
            </a: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1" i="1" u="none" strike="noStrike" cap="none" dirty="0">
                <a:solidFill>
                  <a:srgbClr val="000000"/>
                </a:solidFill>
                <a:latin typeface="Arial"/>
                <a:ea typeface="Arial"/>
                <a:cs typeface="Arial"/>
                <a:sym typeface="Arial"/>
              </a:rPr>
              <a:t>(internal/external/composite)</a:t>
            </a:r>
            <a:endParaRPr sz="1400" b="1" i="0" u="none" strike="noStrike" cap="none" dirty="0">
              <a:solidFill>
                <a:srgbClr val="000000"/>
              </a:solidFill>
              <a:latin typeface="Arial"/>
              <a:ea typeface="Arial"/>
              <a:cs typeface="Arial"/>
              <a:sym typeface="Arial"/>
            </a:endParaRPr>
          </a:p>
        </p:txBody>
      </p:sp>
      <p:sp>
        <p:nvSpPr>
          <p:cNvPr id="339" name="Google Shape;339;gf09831f745_8_239"/>
          <p:cNvSpPr txBox="1"/>
          <p:nvPr/>
        </p:nvSpPr>
        <p:spPr>
          <a:xfrm>
            <a:off x="2610687" y="1510069"/>
            <a:ext cx="2504341" cy="369291"/>
          </a:xfrm>
          <a:prstGeom prst="rect">
            <a:avLst/>
          </a:prstGeom>
          <a:noFill/>
          <a:ln>
            <a:noFill/>
          </a:ln>
        </p:spPr>
        <p:txBody>
          <a:bodyPr spcFirstLastPara="1" wrap="non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b="1" i="0" u="none" strike="noStrike" cap="none" dirty="0">
                <a:solidFill>
                  <a:srgbClr val="000000"/>
                </a:solidFill>
                <a:ea typeface="Arial"/>
                <a:cs typeface="Arial"/>
                <a:sym typeface="Arial"/>
              </a:rPr>
              <a:t>Real-world examples</a:t>
            </a:r>
            <a:endParaRPr b="1" i="0" u="none" strike="noStrike" cap="none" dirty="0">
              <a:solidFill>
                <a:srgbClr val="000000"/>
              </a:solidFil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4" name="Title 3">
            <a:extLst>
              <a:ext uri="{FF2B5EF4-FFF2-40B4-BE49-F238E27FC236}">
                <a16:creationId xmlns:a16="http://schemas.microsoft.com/office/drawing/2014/main" xmlns="" id="{8E3C62CD-764C-4AE9-8B5C-77C2A71DF569}"/>
              </a:ext>
            </a:extLst>
          </p:cNvPr>
          <p:cNvSpPr>
            <a:spLocks noGrp="1"/>
          </p:cNvSpPr>
          <p:nvPr>
            <p:ph type="title"/>
          </p:nvPr>
        </p:nvSpPr>
        <p:spPr>
          <a:xfrm>
            <a:off x="457200" y="361950"/>
            <a:ext cx="11274552" cy="451231"/>
          </a:xfrm>
        </p:spPr>
        <p:txBody>
          <a:bodyPr/>
          <a:lstStyle/>
          <a:p>
            <a:r>
              <a:rPr lang="en-US" dirty="0">
                <a:sym typeface="Arial Black"/>
              </a:rPr>
              <a:t>Adoption Principles – Build vs. Buy vs. Outsource</a:t>
            </a:r>
            <a:endParaRPr lang="sv-SE" dirty="0"/>
          </a:p>
        </p:txBody>
      </p:sp>
      <p:sp>
        <p:nvSpPr>
          <p:cNvPr id="351" name="Google Shape;351;gf09831f745_8_278"/>
          <p:cNvSpPr/>
          <p:nvPr/>
        </p:nvSpPr>
        <p:spPr>
          <a:xfrm>
            <a:off x="8531352" y="4921528"/>
            <a:ext cx="3200400" cy="914400"/>
          </a:xfrm>
          <a:prstGeom prst="rect">
            <a:avLst/>
          </a:prstGeom>
          <a:solidFill>
            <a:srgbClr val="002060"/>
          </a:solidFill>
          <a:ln>
            <a:noFill/>
          </a:ln>
        </p:spPr>
        <p:txBody>
          <a:bodyPr spcFirstLastPara="1" wrap="none" lIns="91425" tIns="45700" rIns="91425" bIns="45700" anchor="ctr" anchorCtr="0">
            <a:noAutofit/>
          </a:bodyPr>
          <a:lstStyle/>
          <a:p>
            <a:pPr algn="ctr">
              <a:lnSpc>
                <a:spcPct val="90000"/>
              </a:lnSpc>
              <a:spcAft>
                <a:spcPts val="400"/>
              </a:spcAft>
              <a:buClr>
                <a:srgbClr val="FFFFFF"/>
              </a:buClr>
              <a:buSzPts val="1600"/>
            </a:pPr>
            <a:r>
              <a:rPr lang="en-US" sz="2400" b="1" i="0" u="none" strike="noStrike" cap="none" dirty="0">
                <a:solidFill>
                  <a:srgbClr val="FFFFFF"/>
                </a:solidFill>
                <a:latin typeface="Arial"/>
                <a:ea typeface="Arial"/>
                <a:cs typeface="Arial"/>
                <a:sym typeface="Arial"/>
              </a:rPr>
              <a:t>Outsource</a:t>
            </a:r>
            <a:endParaRPr lang="en-US" sz="1100" b="0" i="0" u="none" strike="noStrike" cap="none" dirty="0">
              <a:solidFill>
                <a:srgbClr val="000000"/>
              </a:solidFill>
              <a:latin typeface="Arial"/>
              <a:ea typeface="Arial"/>
              <a:cs typeface="Arial"/>
              <a:sym typeface="Arial"/>
            </a:endParaRPr>
          </a:p>
          <a:p>
            <a:pPr marL="0" marR="0" lvl="0" indent="0" algn="ctr" rtl="0">
              <a:lnSpc>
                <a:spcPct val="90000"/>
              </a:lnSpc>
              <a:spcAft>
                <a:spcPts val="400"/>
              </a:spcAft>
              <a:buClr>
                <a:srgbClr val="FFFFFF"/>
              </a:buClr>
              <a:buSzPts val="1600"/>
              <a:buFont typeface="Arial"/>
              <a:buNone/>
            </a:pPr>
            <a:r>
              <a:rPr lang="en-US" sz="1800" b="0" i="0" u="none" strike="noStrike" cap="none" dirty="0">
                <a:solidFill>
                  <a:srgbClr val="FFFFFF"/>
                </a:solidFill>
                <a:latin typeface="Arial"/>
                <a:ea typeface="Arial"/>
                <a:cs typeface="Arial"/>
                <a:sym typeface="Arial"/>
              </a:rPr>
              <a:t>service providers</a:t>
            </a:r>
            <a:endParaRPr lang="en-US" sz="1600" b="0" i="0" u="none" strike="noStrike" cap="none" dirty="0">
              <a:solidFill>
                <a:srgbClr val="000000"/>
              </a:solidFill>
              <a:latin typeface="Arial"/>
              <a:ea typeface="Arial"/>
              <a:cs typeface="Arial"/>
              <a:sym typeface="Arial"/>
            </a:endParaRPr>
          </a:p>
        </p:txBody>
      </p:sp>
      <p:sp>
        <p:nvSpPr>
          <p:cNvPr id="354" name="Google Shape;354;gf09831f745_8_278"/>
          <p:cNvSpPr/>
          <p:nvPr/>
        </p:nvSpPr>
        <p:spPr>
          <a:xfrm>
            <a:off x="457200" y="4921524"/>
            <a:ext cx="3200400" cy="914400"/>
          </a:xfrm>
          <a:prstGeom prst="flowChartTerminator">
            <a:avLst/>
          </a:prstGeom>
          <a:solidFill>
            <a:srgbClr val="009AD7"/>
          </a:solidFill>
          <a:ln>
            <a:noFill/>
          </a:ln>
        </p:spPr>
        <p:txBody>
          <a:bodyPr spcFirstLastPara="1" wrap="none" lIns="91425" tIns="45700" rIns="91425" bIns="45700" anchor="ctr" anchorCtr="0">
            <a:noAutofit/>
          </a:bodyPr>
          <a:lstStyle/>
          <a:p>
            <a:pPr marL="0" marR="0" lvl="0" indent="0" algn="ctr" rtl="0">
              <a:lnSpc>
                <a:spcPct val="90000"/>
              </a:lnSpc>
              <a:spcAft>
                <a:spcPts val="400"/>
              </a:spcAft>
              <a:buClr>
                <a:schemeClr val="dk1"/>
              </a:buClr>
              <a:buSzPts val="1800"/>
              <a:buFont typeface="Arial"/>
              <a:buNone/>
            </a:pPr>
            <a:r>
              <a:rPr lang="en-US" sz="2400" b="1" dirty="0">
                <a:solidFill>
                  <a:srgbClr val="FFFFFF"/>
                </a:solidFill>
                <a:latin typeface="Arial"/>
                <a:ea typeface="Arial"/>
                <a:cs typeface="Arial"/>
                <a:sym typeface="Arial"/>
              </a:rPr>
              <a:t>Build</a:t>
            </a:r>
            <a:endParaRPr lang="en-US" b="1" dirty="0">
              <a:solidFill>
                <a:srgbClr val="FFFFFF"/>
              </a:solidFill>
              <a:latin typeface="Arial"/>
              <a:ea typeface="Arial"/>
              <a:cs typeface="Arial"/>
              <a:sym typeface="Arial"/>
            </a:endParaRPr>
          </a:p>
          <a:p>
            <a:pPr marL="0" marR="0" lvl="0" indent="0" algn="ctr" rtl="0">
              <a:lnSpc>
                <a:spcPct val="90000"/>
              </a:lnSpc>
              <a:spcAft>
                <a:spcPts val="400"/>
              </a:spcAft>
              <a:buClr>
                <a:schemeClr val="dk1"/>
              </a:buClr>
              <a:buSzPts val="1800"/>
              <a:buFont typeface="Arial"/>
              <a:buNone/>
            </a:pPr>
            <a:r>
              <a:rPr lang="en-US" sz="1800" b="0" i="0" u="none" strike="noStrike" cap="none" dirty="0">
                <a:solidFill>
                  <a:srgbClr val="FFFFFF"/>
                </a:solidFill>
                <a:latin typeface="Arial"/>
                <a:ea typeface="Arial"/>
                <a:cs typeface="Arial"/>
                <a:sym typeface="Arial"/>
              </a:rPr>
              <a:t>Via workbenches</a:t>
            </a:r>
            <a:endParaRPr sz="1800" b="0" i="0" u="none" strike="noStrike" cap="none" dirty="0">
              <a:solidFill>
                <a:srgbClr val="FFFFFF"/>
              </a:solidFill>
              <a:latin typeface="Arial"/>
              <a:ea typeface="Arial"/>
              <a:cs typeface="Arial"/>
              <a:sym typeface="Arial"/>
            </a:endParaRPr>
          </a:p>
        </p:txBody>
      </p:sp>
      <p:sp>
        <p:nvSpPr>
          <p:cNvPr id="357" name="Google Shape;357;gf09831f745_8_278"/>
          <p:cNvSpPr/>
          <p:nvPr/>
        </p:nvSpPr>
        <p:spPr>
          <a:xfrm>
            <a:off x="4495800" y="4921525"/>
            <a:ext cx="3200400" cy="914400"/>
          </a:xfrm>
          <a:prstGeom prst="trapezoid">
            <a:avLst>
              <a:gd name="adj" fmla="val 31452"/>
            </a:avLst>
          </a:prstGeom>
          <a:solidFill>
            <a:srgbClr val="FF540A"/>
          </a:solidFill>
          <a:ln>
            <a:noFill/>
          </a:ln>
        </p:spPr>
        <p:txBody>
          <a:bodyPr spcFirstLastPara="1" wrap="none" lIns="91425" tIns="45700" rIns="91425" bIns="45700" anchor="ctr" anchorCtr="0">
            <a:noAutofit/>
          </a:bodyPr>
          <a:lstStyle/>
          <a:p>
            <a:pPr algn="ctr">
              <a:lnSpc>
                <a:spcPct val="90000"/>
              </a:lnSpc>
              <a:spcAft>
                <a:spcPts val="400"/>
              </a:spcAft>
              <a:buClr>
                <a:srgbClr val="FFFFFF"/>
              </a:buClr>
              <a:buSzPts val="1600"/>
            </a:pPr>
            <a:r>
              <a:rPr lang="en-US" sz="2400" b="1" i="0" u="none" strike="noStrike" cap="none" dirty="0">
                <a:solidFill>
                  <a:srgbClr val="FFFFFF"/>
                </a:solidFill>
                <a:latin typeface="Arial"/>
                <a:ea typeface="Arial"/>
                <a:cs typeface="Arial"/>
                <a:sym typeface="Arial"/>
              </a:rPr>
              <a:t>Buy</a:t>
            </a:r>
            <a:endParaRPr lang="en-US" sz="1100" b="0" i="0" u="none" strike="noStrike" cap="none" dirty="0">
              <a:solidFill>
                <a:srgbClr val="000000"/>
              </a:solidFill>
              <a:latin typeface="Arial"/>
              <a:ea typeface="Arial"/>
              <a:cs typeface="Arial"/>
              <a:sym typeface="Arial"/>
            </a:endParaRPr>
          </a:p>
          <a:p>
            <a:pPr marL="0" marR="0" lvl="0" indent="0" algn="ctr" rtl="0">
              <a:lnSpc>
                <a:spcPct val="90000"/>
              </a:lnSpc>
              <a:spcAft>
                <a:spcPts val="400"/>
              </a:spcAft>
              <a:buClr>
                <a:srgbClr val="FFFFFF"/>
              </a:buClr>
              <a:buSzPts val="1600"/>
              <a:buFont typeface="Arial"/>
              <a:buNone/>
            </a:pPr>
            <a:r>
              <a:rPr lang="en-US" sz="1800" b="0" i="0" u="none" strike="noStrike" cap="none" dirty="0">
                <a:solidFill>
                  <a:srgbClr val="FFFFFF"/>
                </a:solidFill>
                <a:latin typeface="Arial"/>
                <a:ea typeface="Arial"/>
                <a:cs typeface="Arial"/>
                <a:sym typeface="Arial"/>
              </a:rPr>
              <a:t>packaged apps and APIs</a:t>
            </a:r>
            <a:endParaRPr lang="en-US" sz="1600" b="0" i="0" u="none" strike="noStrike" cap="none" dirty="0">
              <a:solidFill>
                <a:srgbClr val="000000"/>
              </a:solidFill>
              <a:latin typeface="Arial"/>
              <a:ea typeface="Arial"/>
              <a:cs typeface="Arial"/>
              <a:sym typeface="Arial"/>
            </a:endParaRPr>
          </a:p>
        </p:txBody>
      </p:sp>
      <p:grpSp>
        <p:nvGrpSpPr>
          <p:cNvPr id="8" name="Group 7">
            <a:extLst>
              <a:ext uri="{FF2B5EF4-FFF2-40B4-BE49-F238E27FC236}">
                <a16:creationId xmlns:a16="http://schemas.microsoft.com/office/drawing/2014/main" xmlns="" id="{623F9C31-E691-4FD4-93E0-3112101497A0}"/>
              </a:ext>
            </a:extLst>
          </p:cNvPr>
          <p:cNvGrpSpPr/>
          <p:nvPr/>
        </p:nvGrpSpPr>
        <p:grpSpPr>
          <a:xfrm>
            <a:off x="6388608" y="1527048"/>
            <a:ext cx="2103120" cy="3012203"/>
            <a:chOff x="6309677" y="1527048"/>
            <a:chExt cx="2103120" cy="3012203"/>
          </a:xfrm>
        </p:grpSpPr>
        <p:sp>
          <p:nvSpPr>
            <p:cNvPr id="349" name="Google Shape;349;gf09831f745_8_278"/>
            <p:cNvSpPr/>
            <p:nvPr/>
          </p:nvSpPr>
          <p:spPr>
            <a:xfrm>
              <a:off x="6446837" y="1527048"/>
              <a:ext cx="1828800" cy="443198"/>
            </a:xfrm>
            <a:prstGeom prst="roundRect">
              <a:avLst>
                <a:gd name="adj" fmla="val 16667"/>
              </a:avLst>
            </a:prstGeom>
            <a:solidFill>
              <a:srgbClr val="F4F4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2000" b="1" i="0" u="none" strike="noStrike" cap="none" dirty="0">
                  <a:solidFill>
                    <a:srgbClr val="000000"/>
                  </a:solidFill>
                  <a:ea typeface="Arial"/>
                  <a:cs typeface="Arial"/>
                  <a:sym typeface="Arial"/>
                </a:rPr>
                <a:t>Data</a:t>
              </a:r>
              <a:endParaRPr sz="2000" b="1" i="0" u="none" strike="noStrike" cap="none" dirty="0">
                <a:solidFill>
                  <a:srgbClr val="000000"/>
                </a:solidFill>
                <a:ea typeface="Arial"/>
                <a:cs typeface="Arial"/>
                <a:sym typeface="Arial"/>
              </a:endParaRPr>
            </a:p>
          </p:txBody>
        </p:sp>
        <p:sp>
          <p:nvSpPr>
            <p:cNvPr id="362" name="Google Shape;362;gf09831f745_8_278"/>
            <p:cNvSpPr/>
            <p:nvPr/>
          </p:nvSpPr>
          <p:spPr>
            <a:xfrm>
              <a:off x="6309677" y="3042836"/>
              <a:ext cx="2103120" cy="640080"/>
            </a:xfrm>
            <a:prstGeom prst="roundRect">
              <a:avLst>
                <a:gd name="adj" fmla="val 16667"/>
              </a:avLst>
            </a:prstGeom>
            <a:solidFill>
              <a:schemeClr val="lt1"/>
            </a:solidFill>
            <a:ln w="28575" cap="flat" cmpd="sng">
              <a:solidFill>
                <a:srgbClr val="FF540A"/>
              </a:solidFill>
              <a:prstDash val="solid"/>
              <a:miter lim="800000"/>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1600" dirty="0">
                  <a:solidFill>
                    <a:srgbClr val="000000"/>
                  </a:solidFill>
                </a:rPr>
                <a:t>D</a:t>
              </a:r>
              <a:r>
                <a:rPr lang="en-US" sz="1600" dirty="0">
                  <a:solidFill>
                    <a:srgbClr val="000000"/>
                  </a:solidFill>
                  <a:sym typeface="Arial"/>
                </a:rPr>
                <a:t>ata is ready</a:t>
              </a:r>
              <a:endParaRPr sz="1600" dirty="0">
                <a:solidFill>
                  <a:srgbClr val="000000"/>
                </a:solidFill>
                <a:sym typeface="Arial"/>
              </a:endParaRPr>
            </a:p>
          </p:txBody>
        </p:sp>
        <p:sp>
          <p:nvSpPr>
            <p:cNvPr id="363" name="Google Shape;363;gf09831f745_8_278"/>
            <p:cNvSpPr/>
            <p:nvPr/>
          </p:nvSpPr>
          <p:spPr>
            <a:xfrm>
              <a:off x="6309677" y="2186501"/>
              <a:ext cx="2103120" cy="640080"/>
            </a:xfrm>
            <a:prstGeom prst="roundRect">
              <a:avLst>
                <a:gd name="adj" fmla="val 16667"/>
              </a:avLst>
            </a:prstGeom>
            <a:solidFill>
              <a:schemeClr val="lt2"/>
            </a:solidFill>
            <a:ln w="28575" cap="flat" cmpd="sng">
              <a:solidFill>
                <a:srgbClr val="49C5F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dirty="0">
                  <a:solidFill>
                    <a:srgbClr val="000000"/>
                  </a:solidFill>
                </a:rPr>
                <a:t>D</a:t>
              </a:r>
              <a:r>
                <a:rPr lang="en-US" sz="1600" b="0" i="0" u="none" strike="noStrike" cap="none" dirty="0">
                  <a:solidFill>
                    <a:srgbClr val="000000"/>
                  </a:solidFill>
                  <a:latin typeface="Arial"/>
                  <a:ea typeface="Arial"/>
                  <a:cs typeface="Arial"/>
                  <a:sym typeface="Arial"/>
                </a:rPr>
                <a:t>ata is sensitive</a:t>
              </a:r>
              <a:endParaRPr sz="1400" b="0" i="0" u="none" strike="noStrike" cap="none" dirty="0">
                <a:solidFill>
                  <a:srgbClr val="000000"/>
                </a:solidFill>
                <a:latin typeface="Arial"/>
                <a:ea typeface="Arial"/>
                <a:cs typeface="Arial"/>
                <a:sym typeface="Arial"/>
              </a:endParaRPr>
            </a:p>
          </p:txBody>
        </p:sp>
        <p:sp>
          <p:nvSpPr>
            <p:cNvPr id="364" name="Google Shape;364;gf09831f745_8_278"/>
            <p:cNvSpPr/>
            <p:nvPr/>
          </p:nvSpPr>
          <p:spPr>
            <a:xfrm>
              <a:off x="6309677" y="3899171"/>
              <a:ext cx="2103120" cy="640080"/>
            </a:xfrm>
            <a:prstGeom prst="roundRect">
              <a:avLst>
                <a:gd name="adj" fmla="val 16667"/>
              </a:avLst>
            </a:prstGeom>
            <a:solidFill>
              <a:schemeClr val="lt2"/>
            </a:solid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dirty="0">
                  <a:solidFill>
                    <a:srgbClr val="000000"/>
                  </a:solidFill>
                </a:rPr>
                <a:t>D</a:t>
              </a:r>
              <a:r>
                <a:rPr lang="en-US" sz="1600" b="0" i="0" u="none" strike="noStrike" cap="none" dirty="0">
                  <a:solidFill>
                    <a:srgbClr val="000000"/>
                  </a:solidFill>
                  <a:latin typeface="Arial"/>
                  <a:ea typeface="Arial"/>
                  <a:cs typeface="Arial"/>
                  <a:sym typeface="Arial"/>
                </a:rPr>
                <a:t>ata is insufficient</a:t>
              </a:r>
              <a:endParaRPr sz="1400" b="0" i="0" u="none" strike="noStrike" cap="none" dirty="0">
                <a:solidFill>
                  <a:srgbClr val="000000"/>
                </a:solidFill>
                <a:latin typeface="Arial"/>
                <a:ea typeface="Arial"/>
                <a:cs typeface="Arial"/>
                <a:sym typeface="Arial"/>
              </a:endParaRPr>
            </a:p>
          </p:txBody>
        </p:sp>
      </p:grpSp>
      <p:grpSp>
        <p:nvGrpSpPr>
          <p:cNvPr id="7" name="Group 6">
            <a:extLst>
              <a:ext uri="{FF2B5EF4-FFF2-40B4-BE49-F238E27FC236}">
                <a16:creationId xmlns:a16="http://schemas.microsoft.com/office/drawing/2014/main" xmlns="" id="{82C9BBFB-5736-4325-9472-50D790A1406E}"/>
              </a:ext>
            </a:extLst>
          </p:cNvPr>
          <p:cNvGrpSpPr/>
          <p:nvPr/>
        </p:nvGrpSpPr>
        <p:grpSpPr>
          <a:xfrm>
            <a:off x="9079992" y="1527048"/>
            <a:ext cx="2103120" cy="3012203"/>
            <a:chOff x="9079992" y="1527048"/>
            <a:chExt cx="2103120" cy="3012203"/>
          </a:xfrm>
        </p:grpSpPr>
        <p:sp>
          <p:nvSpPr>
            <p:cNvPr id="350" name="Google Shape;350;gf09831f745_8_278"/>
            <p:cNvSpPr/>
            <p:nvPr/>
          </p:nvSpPr>
          <p:spPr>
            <a:xfrm>
              <a:off x="9217152" y="1527048"/>
              <a:ext cx="1828800" cy="443198"/>
            </a:xfrm>
            <a:prstGeom prst="roundRect">
              <a:avLst>
                <a:gd name="adj" fmla="val 16667"/>
              </a:avLst>
            </a:prstGeom>
            <a:solidFill>
              <a:srgbClr val="F4F4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2000" b="1" i="0" u="none" strike="noStrike" cap="none" dirty="0">
                  <a:solidFill>
                    <a:srgbClr val="000000"/>
                  </a:solidFill>
                  <a:ea typeface="Arial"/>
                  <a:cs typeface="Arial"/>
                  <a:sym typeface="Arial"/>
                </a:rPr>
                <a:t>Flexibility</a:t>
              </a:r>
              <a:endParaRPr sz="2000" b="1" i="0" u="none" strike="noStrike" cap="none" dirty="0">
                <a:solidFill>
                  <a:srgbClr val="000000"/>
                </a:solidFill>
                <a:ea typeface="Arial"/>
                <a:cs typeface="Arial"/>
                <a:sym typeface="Arial"/>
              </a:endParaRPr>
            </a:p>
          </p:txBody>
        </p:sp>
        <p:sp>
          <p:nvSpPr>
            <p:cNvPr id="365" name="Google Shape;365;gf09831f745_8_278"/>
            <p:cNvSpPr/>
            <p:nvPr/>
          </p:nvSpPr>
          <p:spPr>
            <a:xfrm>
              <a:off x="9079992" y="3042836"/>
              <a:ext cx="2103120" cy="640080"/>
            </a:xfrm>
            <a:prstGeom prst="roundRect">
              <a:avLst>
                <a:gd name="adj" fmla="val 16667"/>
              </a:avLst>
            </a:prstGeom>
            <a:solidFill>
              <a:schemeClr val="lt1"/>
            </a:solidFill>
            <a:ln w="28575" cap="flat" cmpd="sng">
              <a:solidFill>
                <a:srgbClr val="FF540A"/>
              </a:solidFill>
              <a:prstDash val="solid"/>
              <a:miter lim="800000"/>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1600" dirty="0">
                  <a:solidFill>
                    <a:srgbClr val="000000"/>
                  </a:solidFill>
                  <a:sym typeface="Arial"/>
                </a:rPr>
                <a:t>Packaged solution is good enough</a:t>
              </a:r>
              <a:endParaRPr sz="1600" dirty="0">
                <a:solidFill>
                  <a:srgbClr val="000000"/>
                </a:solidFill>
                <a:sym typeface="Arial"/>
              </a:endParaRPr>
            </a:p>
          </p:txBody>
        </p:sp>
        <p:sp>
          <p:nvSpPr>
            <p:cNvPr id="366" name="Google Shape;366;gf09831f745_8_278"/>
            <p:cNvSpPr/>
            <p:nvPr/>
          </p:nvSpPr>
          <p:spPr>
            <a:xfrm>
              <a:off x="9079992" y="2186501"/>
              <a:ext cx="2103120" cy="640080"/>
            </a:xfrm>
            <a:prstGeom prst="roundRect">
              <a:avLst>
                <a:gd name="adj" fmla="val 16667"/>
              </a:avLst>
            </a:prstGeom>
            <a:solidFill>
              <a:schemeClr val="lt2"/>
            </a:solidFill>
            <a:ln w="28575" cap="flat" cmpd="sng">
              <a:solidFill>
                <a:srgbClr val="49C5F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dirty="0">
                  <a:solidFill>
                    <a:srgbClr val="000000"/>
                  </a:solidFill>
                </a:rPr>
                <a:t>P</a:t>
              </a:r>
              <a:r>
                <a:rPr lang="en-US" sz="1600" b="0" i="0" u="none" strike="noStrike" cap="none" dirty="0">
                  <a:solidFill>
                    <a:srgbClr val="000000"/>
                  </a:solidFill>
                  <a:latin typeface="Arial"/>
                  <a:ea typeface="Arial"/>
                  <a:cs typeface="Arial"/>
                  <a:sym typeface="Arial"/>
                </a:rPr>
                <a:t>refer agile/iterative approach</a:t>
              </a:r>
              <a:endParaRPr sz="1400" b="0" i="0" u="none" strike="noStrike" cap="none" dirty="0">
                <a:solidFill>
                  <a:srgbClr val="000000"/>
                </a:solidFill>
                <a:latin typeface="Arial"/>
                <a:ea typeface="Arial"/>
                <a:cs typeface="Arial"/>
                <a:sym typeface="Arial"/>
              </a:endParaRPr>
            </a:p>
          </p:txBody>
        </p:sp>
        <p:sp>
          <p:nvSpPr>
            <p:cNvPr id="367" name="Google Shape;367;gf09831f745_8_278"/>
            <p:cNvSpPr/>
            <p:nvPr/>
          </p:nvSpPr>
          <p:spPr>
            <a:xfrm>
              <a:off x="9079992" y="3899171"/>
              <a:ext cx="2103120" cy="640080"/>
            </a:xfrm>
            <a:prstGeom prst="roundRect">
              <a:avLst>
                <a:gd name="adj" fmla="val 16667"/>
              </a:avLst>
            </a:prstGeom>
            <a:solidFill>
              <a:schemeClr val="lt2"/>
            </a:solidFill>
            <a:ln w="28575"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Time to deployment matters the most</a:t>
              </a:r>
              <a:endParaRPr sz="1400" b="0" i="0" u="none" strike="noStrike" cap="none" dirty="0">
                <a:solidFill>
                  <a:srgbClr val="000000"/>
                </a:solidFill>
                <a:latin typeface="Arial"/>
                <a:ea typeface="Arial"/>
                <a:cs typeface="Arial"/>
                <a:sym typeface="Arial"/>
              </a:endParaRPr>
            </a:p>
          </p:txBody>
        </p:sp>
      </p:grpSp>
      <p:grpSp>
        <p:nvGrpSpPr>
          <p:cNvPr id="9" name="Group 8">
            <a:extLst>
              <a:ext uri="{FF2B5EF4-FFF2-40B4-BE49-F238E27FC236}">
                <a16:creationId xmlns:a16="http://schemas.microsoft.com/office/drawing/2014/main" xmlns="" id="{F5ED41F8-6ADE-4B41-8277-6C78A339BD51}"/>
              </a:ext>
            </a:extLst>
          </p:cNvPr>
          <p:cNvGrpSpPr/>
          <p:nvPr/>
        </p:nvGrpSpPr>
        <p:grpSpPr>
          <a:xfrm>
            <a:off x="3697224" y="1527048"/>
            <a:ext cx="2103120" cy="3012203"/>
            <a:chOff x="3959543" y="1527048"/>
            <a:chExt cx="2103120" cy="3012203"/>
          </a:xfrm>
        </p:grpSpPr>
        <p:sp>
          <p:nvSpPr>
            <p:cNvPr id="344" name="Google Shape;344;gf09831f745_8_278"/>
            <p:cNvSpPr/>
            <p:nvPr/>
          </p:nvSpPr>
          <p:spPr>
            <a:xfrm>
              <a:off x="3959543" y="2186501"/>
              <a:ext cx="2103120" cy="640080"/>
            </a:xfrm>
            <a:prstGeom prst="roundRect">
              <a:avLst>
                <a:gd name="adj" fmla="val 16667"/>
              </a:avLst>
            </a:prstGeom>
            <a:solidFill>
              <a:schemeClr val="lt2"/>
            </a:solidFill>
            <a:ln w="28575" cap="flat" cmpd="sng">
              <a:solidFill>
                <a:srgbClr val="49C5F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dirty="0">
                  <a:solidFill>
                    <a:srgbClr val="000000"/>
                  </a:solidFill>
                </a:rPr>
                <a:t>I</a:t>
              </a:r>
              <a:r>
                <a:rPr lang="en-US" sz="1600" b="0" i="0" u="none" strike="noStrike" cap="none" dirty="0">
                  <a:solidFill>
                    <a:srgbClr val="000000"/>
                  </a:solidFill>
                  <a:latin typeface="Arial"/>
                  <a:ea typeface="Arial"/>
                  <a:cs typeface="Arial"/>
                  <a:sym typeface="Arial"/>
                </a:rPr>
                <a:t>n-house talent available</a:t>
              </a:r>
              <a:endParaRPr sz="1400" b="0" i="0" u="none" strike="noStrike" cap="none" dirty="0">
                <a:solidFill>
                  <a:srgbClr val="000000"/>
                </a:solidFill>
                <a:latin typeface="Arial"/>
                <a:ea typeface="Arial"/>
                <a:cs typeface="Arial"/>
                <a:sym typeface="Arial"/>
              </a:endParaRPr>
            </a:p>
          </p:txBody>
        </p:sp>
        <p:sp>
          <p:nvSpPr>
            <p:cNvPr id="348" name="Google Shape;348;gf09831f745_8_278"/>
            <p:cNvSpPr/>
            <p:nvPr/>
          </p:nvSpPr>
          <p:spPr>
            <a:xfrm>
              <a:off x="4096703" y="1527048"/>
              <a:ext cx="1828800" cy="443198"/>
            </a:xfrm>
            <a:prstGeom prst="roundRect">
              <a:avLst>
                <a:gd name="adj" fmla="val 16667"/>
              </a:avLst>
            </a:prstGeom>
            <a:solidFill>
              <a:srgbClr val="F4F4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2000" b="1" i="0" u="none" strike="noStrike" cap="none" dirty="0">
                  <a:solidFill>
                    <a:srgbClr val="000000"/>
                  </a:solidFill>
                  <a:ea typeface="Arial"/>
                  <a:cs typeface="Arial"/>
                  <a:sym typeface="Arial"/>
                </a:rPr>
                <a:t>Talent</a:t>
              </a:r>
              <a:endParaRPr sz="2000" b="1" i="0" u="none" strike="noStrike" cap="none" dirty="0">
                <a:solidFill>
                  <a:srgbClr val="000000"/>
                </a:solidFill>
                <a:ea typeface="Arial"/>
                <a:cs typeface="Arial"/>
                <a:sym typeface="Arial"/>
              </a:endParaRPr>
            </a:p>
          </p:txBody>
        </p:sp>
        <p:sp>
          <p:nvSpPr>
            <p:cNvPr id="361" name="Google Shape;361;gf09831f745_8_278"/>
            <p:cNvSpPr/>
            <p:nvPr/>
          </p:nvSpPr>
          <p:spPr>
            <a:xfrm>
              <a:off x="3959543" y="3899171"/>
              <a:ext cx="2103120" cy="640080"/>
            </a:xfrm>
            <a:prstGeom prst="roundRect">
              <a:avLst>
                <a:gd name="adj" fmla="val 16667"/>
              </a:avLst>
            </a:prstGeom>
            <a:solidFill>
              <a:schemeClr val="lt2"/>
            </a:solidFill>
            <a:ln w="28575"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dirty="0">
                  <a:solidFill>
                    <a:srgbClr val="000000"/>
                  </a:solidFill>
                </a:rPr>
                <a:t>N</a:t>
              </a:r>
              <a:r>
                <a:rPr lang="en-US" sz="1600" b="0" i="0" u="none" strike="noStrike" cap="none" dirty="0">
                  <a:solidFill>
                    <a:srgbClr val="000000"/>
                  </a:solidFill>
                  <a:latin typeface="Arial"/>
                  <a:ea typeface="Arial"/>
                  <a:cs typeface="Arial"/>
                  <a:sym typeface="Arial"/>
                </a:rPr>
                <a:t>o in-house talent</a:t>
              </a:r>
              <a:endParaRPr sz="1400" b="0" i="0" u="none" strike="noStrike" cap="none" dirty="0">
                <a:solidFill>
                  <a:srgbClr val="000000"/>
                </a:solidFill>
                <a:latin typeface="Arial"/>
                <a:ea typeface="Arial"/>
                <a:cs typeface="Arial"/>
                <a:sym typeface="Arial"/>
              </a:endParaRPr>
            </a:p>
          </p:txBody>
        </p:sp>
        <p:sp>
          <p:nvSpPr>
            <p:cNvPr id="368" name="Google Shape;368;gf09831f745_8_278"/>
            <p:cNvSpPr/>
            <p:nvPr/>
          </p:nvSpPr>
          <p:spPr>
            <a:xfrm>
              <a:off x="3959543" y="3042836"/>
              <a:ext cx="2103120" cy="640080"/>
            </a:xfrm>
            <a:prstGeom prst="roundRect">
              <a:avLst>
                <a:gd name="adj" fmla="val 16667"/>
              </a:avLst>
            </a:prstGeom>
            <a:solidFill>
              <a:schemeClr val="lt1"/>
            </a:solidFill>
            <a:ln w="28575" cap="flat" cmpd="sng">
              <a:solidFill>
                <a:srgbClr val="FF540A"/>
              </a:solidFill>
              <a:prstDash val="solid"/>
              <a:miter lim="800000"/>
              <a:headEnd type="none" w="sm" len="sm"/>
              <a:tailEnd type="none" w="sm" len="sm"/>
            </a:ln>
          </p:spPr>
          <p:txBody>
            <a:bodyPr spcFirstLastPara="1" wrap="square" lIns="91425" tIns="45700" rIns="91425" bIns="45700" anchor="ctr" anchorCtr="0">
              <a:noAutofit/>
            </a:bodyPr>
            <a:lstStyle/>
            <a:p>
              <a:pPr algn="ctr">
                <a:buClr>
                  <a:srgbClr val="000000"/>
                </a:buClr>
                <a:buSzPts val="1600"/>
              </a:pPr>
              <a:r>
                <a:rPr lang="en-US" sz="1600" dirty="0">
                  <a:solidFill>
                    <a:srgbClr val="000000"/>
                  </a:solidFill>
                </a:rPr>
                <a:t>R</a:t>
              </a:r>
              <a:r>
                <a:rPr lang="en-US" sz="1600" dirty="0">
                  <a:solidFill>
                    <a:srgbClr val="000000"/>
                  </a:solidFill>
                  <a:sym typeface="Arial"/>
                </a:rPr>
                <a:t>equired vendor support</a:t>
              </a:r>
              <a:endParaRPr sz="1600" dirty="0">
                <a:solidFill>
                  <a:srgbClr val="000000"/>
                </a:solidFill>
                <a:sym typeface="Arial"/>
              </a:endParaRPr>
            </a:p>
          </p:txBody>
        </p:sp>
      </p:grpSp>
      <p:grpSp>
        <p:nvGrpSpPr>
          <p:cNvPr id="6" name="Group 5">
            <a:extLst>
              <a:ext uri="{FF2B5EF4-FFF2-40B4-BE49-F238E27FC236}">
                <a16:creationId xmlns:a16="http://schemas.microsoft.com/office/drawing/2014/main" xmlns="" id="{C411695A-43BD-412E-972E-342869F812D2}"/>
              </a:ext>
            </a:extLst>
          </p:cNvPr>
          <p:cNvGrpSpPr/>
          <p:nvPr/>
        </p:nvGrpSpPr>
        <p:grpSpPr>
          <a:xfrm>
            <a:off x="1005840" y="1527048"/>
            <a:ext cx="2103120" cy="3012203"/>
            <a:chOff x="1005840" y="1527048"/>
            <a:chExt cx="2103120" cy="3012203"/>
          </a:xfrm>
        </p:grpSpPr>
        <p:sp>
          <p:nvSpPr>
            <p:cNvPr id="345" name="Google Shape;345;gf09831f745_8_278"/>
            <p:cNvSpPr/>
            <p:nvPr/>
          </p:nvSpPr>
          <p:spPr>
            <a:xfrm>
              <a:off x="1005840" y="3042836"/>
              <a:ext cx="2103120" cy="640080"/>
            </a:xfrm>
            <a:prstGeom prst="roundRect">
              <a:avLst>
                <a:gd name="adj" fmla="val 16667"/>
              </a:avLst>
            </a:prstGeom>
            <a:solidFill>
              <a:schemeClr val="lt1"/>
            </a:solidFill>
            <a:ln w="28575" cap="flat" cmpd="sng">
              <a:solidFill>
                <a:srgbClr val="FF540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dirty="0">
                  <a:solidFill>
                    <a:srgbClr val="000000"/>
                  </a:solidFill>
                </a:rPr>
                <a:t>L</a:t>
              </a:r>
              <a:r>
                <a:rPr lang="en-US" sz="1600" b="0" i="0" u="none" strike="noStrike" cap="none" dirty="0">
                  <a:solidFill>
                    <a:srgbClr val="000000"/>
                  </a:solidFill>
                  <a:latin typeface="Arial"/>
                  <a:ea typeface="Arial"/>
                  <a:cs typeface="Arial"/>
                  <a:sym typeface="Arial"/>
                </a:rPr>
                <a:t>ittle customization</a:t>
              </a:r>
              <a:endParaRPr sz="1400" b="0" i="0" u="none" strike="noStrike" cap="none" dirty="0">
                <a:solidFill>
                  <a:srgbClr val="000000"/>
                </a:solidFill>
                <a:latin typeface="Arial"/>
                <a:ea typeface="Arial"/>
                <a:cs typeface="Arial"/>
                <a:sym typeface="Arial"/>
              </a:endParaRPr>
            </a:p>
          </p:txBody>
        </p:sp>
        <p:sp>
          <p:nvSpPr>
            <p:cNvPr id="346" name="Google Shape;346;gf09831f745_8_278"/>
            <p:cNvSpPr/>
            <p:nvPr/>
          </p:nvSpPr>
          <p:spPr>
            <a:xfrm>
              <a:off x="1005840" y="2186501"/>
              <a:ext cx="2103120" cy="640080"/>
            </a:xfrm>
            <a:prstGeom prst="roundRect">
              <a:avLst>
                <a:gd name="adj" fmla="val 16667"/>
              </a:avLst>
            </a:prstGeom>
            <a:solidFill>
              <a:schemeClr val="lt2"/>
            </a:solidFill>
            <a:ln w="28575" cap="flat" cmpd="sng">
              <a:solidFill>
                <a:srgbClr val="49C5F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dirty="0">
                  <a:solidFill>
                    <a:srgbClr val="000000"/>
                  </a:solidFill>
                </a:rPr>
                <a:t>U</a:t>
              </a:r>
              <a:r>
                <a:rPr lang="en-US" sz="1600" b="0" i="0" u="none" strike="noStrike" cap="none" dirty="0">
                  <a:solidFill>
                    <a:srgbClr val="000000"/>
                  </a:solidFill>
                  <a:latin typeface="Arial"/>
                  <a:ea typeface="Arial"/>
                  <a:cs typeface="Arial"/>
                  <a:sym typeface="Arial"/>
                </a:rPr>
                <a:t>nique differentiator</a:t>
              </a:r>
              <a:endParaRPr sz="1400" b="0" i="0" u="none" strike="noStrike" cap="none" dirty="0">
                <a:solidFill>
                  <a:srgbClr val="000000"/>
                </a:solidFill>
                <a:latin typeface="Arial"/>
                <a:ea typeface="Arial"/>
                <a:cs typeface="Arial"/>
                <a:sym typeface="Arial"/>
              </a:endParaRPr>
            </a:p>
          </p:txBody>
        </p:sp>
        <p:sp>
          <p:nvSpPr>
            <p:cNvPr id="347" name="Google Shape;347;gf09831f745_8_278"/>
            <p:cNvSpPr/>
            <p:nvPr/>
          </p:nvSpPr>
          <p:spPr>
            <a:xfrm>
              <a:off x="1143000" y="1527048"/>
              <a:ext cx="1828800" cy="443198"/>
            </a:xfrm>
            <a:prstGeom prst="roundRect">
              <a:avLst>
                <a:gd name="adj" fmla="val 16667"/>
              </a:avLst>
            </a:prstGeom>
            <a:solidFill>
              <a:srgbClr val="F4F4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2000" b="1" i="0" u="none" strike="noStrike" cap="none" dirty="0">
                  <a:solidFill>
                    <a:srgbClr val="000000"/>
                  </a:solidFill>
                  <a:ea typeface="Arial"/>
                  <a:cs typeface="Arial"/>
                  <a:sym typeface="Arial"/>
                </a:rPr>
                <a:t>Use Case</a:t>
              </a:r>
              <a:endParaRPr sz="2000" b="1" i="0" u="none" strike="noStrike" cap="none" dirty="0">
                <a:solidFill>
                  <a:srgbClr val="000000"/>
                </a:solidFill>
                <a:ea typeface="Arial"/>
                <a:cs typeface="Arial"/>
                <a:sym typeface="Arial"/>
              </a:endParaRPr>
            </a:p>
          </p:txBody>
        </p:sp>
        <p:sp>
          <p:nvSpPr>
            <p:cNvPr id="369" name="Google Shape;369;gf09831f745_8_278"/>
            <p:cNvSpPr/>
            <p:nvPr/>
          </p:nvSpPr>
          <p:spPr>
            <a:xfrm>
              <a:off x="1005840" y="3899171"/>
              <a:ext cx="2103120" cy="640080"/>
            </a:xfrm>
            <a:prstGeom prst="roundRect">
              <a:avLst>
                <a:gd name="adj" fmla="val 16667"/>
              </a:avLst>
            </a:prstGeom>
            <a:solidFill>
              <a:schemeClr val="lt1"/>
            </a:solidFill>
            <a:ln w="28575" cap="flat" cmpd="sng">
              <a:solidFill>
                <a:srgbClr val="2648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dirty="0">
                  <a:solidFill>
                    <a:srgbClr val="000000"/>
                  </a:solidFill>
                </a:rPr>
                <a:t>H</a:t>
              </a:r>
              <a:r>
                <a:rPr lang="en-US" sz="1600" b="0" i="0" u="none" strike="noStrike" cap="none" dirty="0">
                  <a:solidFill>
                    <a:srgbClr val="000000"/>
                  </a:solidFill>
                  <a:latin typeface="Arial"/>
                  <a:ea typeface="Arial"/>
                  <a:cs typeface="Arial"/>
                  <a:sym typeface="Arial"/>
                </a:rPr>
                <a:t>uge manual/tuning  workload</a:t>
              </a:r>
              <a:endParaRPr sz="1400" b="0" i="0" u="none" strike="noStrike" cap="none" dirty="0">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5" name="Google Shape;375;gf09831f745_8_307"/>
          <p:cNvSpPr txBox="1"/>
          <p:nvPr/>
        </p:nvSpPr>
        <p:spPr>
          <a:xfrm>
            <a:off x="457200" y="366713"/>
            <a:ext cx="11276013" cy="44319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2"/>
              </a:buClr>
              <a:buSzPts val="3200"/>
              <a:buFont typeface="Arial"/>
              <a:buNone/>
            </a:pPr>
            <a:endParaRPr sz="3200" b="0" i="0" u="none" strike="noStrike" cap="none" dirty="0">
              <a:solidFill>
                <a:srgbClr val="002856"/>
              </a:solidFill>
              <a:latin typeface="Arial"/>
              <a:ea typeface="Arial"/>
              <a:cs typeface="Arial"/>
              <a:sym typeface="Arial"/>
            </a:endParaRPr>
          </a:p>
        </p:txBody>
      </p:sp>
      <p:graphicFrame>
        <p:nvGraphicFramePr>
          <p:cNvPr id="376" name="Google Shape;376;gf09831f745_8_307"/>
          <p:cNvGraphicFramePr/>
          <p:nvPr>
            <p:extLst>
              <p:ext uri="{D42A27DB-BD31-4B8C-83A1-F6EECF244321}">
                <p14:modId xmlns:p14="http://schemas.microsoft.com/office/powerpoint/2010/main" val="2542207117"/>
              </p:ext>
            </p:extLst>
          </p:nvPr>
        </p:nvGraphicFramePr>
        <p:xfrm>
          <a:off x="457200" y="1527048"/>
          <a:ext cx="11274552" cy="4236720"/>
        </p:xfrm>
        <a:graphic>
          <a:graphicData uri="http://schemas.openxmlformats.org/drawingml/2006/table">
            <a:tbl>
              <a:tblPr>
                <a:noFill/>
              </a:tblPr>
              <a:tblGrid>
                <a:gridCol w="777240">
                  <a:extLst>
                    <a:ext uri="{9D8B030D-6E8A-4147-A177-3AD203B41FA5}">
                      <a16:colId xmlns:a16="http://schemas.microsoft.com/office/drawing/2014/main" xmlns="" val="20000"/>
                    </a:ext>
                  </a:extLst>
                </a:gridCol>
                <a:gridCol w="1161288">
                  <a:extLst>
                    <a:ext uri="{9D8B030D-6E8A-4147-A177-3AD203B41FA5}">
                      <a16:colId xmlns:a16="http://schemas.microsoft.com/office/drawing/2014/main" xmlns="" val="20001"/>
                    </a:ext>
                  </a:extLst>
                </a:gridCol>
                <a:gridCol w="1161288">
                  <a:extLst>
                    <a:ext uri="{9D8B030D-6E8A-4147-A177-3AD203B41FA5}">
                      <a16:colId xmlns:a16="http://schemas.microsoft.com/office/drawing/2014/main" xmlns="" val="20002"/>
                    </a:ext>
                  </a:extLst>
                </a:gridCol>
                <a:gridCol w="1161288">
                  <a:extLst>
                    <a:ext uri="{9D8B030D-6E8A-4147-A177-3AD203B41FA5}">
                      <a16:colId xmlns:a16="http://schemas.microsoft.com/office/drawing/2014/main" xmlns="" val="20003"/>
                    </a:ext>
                  </a:extLst>
                </a:gridCol>
                <a:gridCol w="1161288">
                  <a:extLst>
                    <a:ext uri="{9D8B030D-6E8A-4147-A177-3AD203B41FA5}">
                      <a16:colId xmlns:a16="http://schemas.microsoft.com/office/drawing/2014/main" xmlns="" val="20004"/>
                    </a:ext>
                  </a:extLst>
                </a:gridCol>
                <a:gridCol w="1161288">
                  <a:extLst>
                    <a:ext uri="{9D8B030D-6E8A-4147-A177-3AD203B41FA5}">
                      <a16:colId xmlns:a16="http://schemas.microsoft.com/office/drawing/2014/main" xmlns="" val="20005"/>
                    </a:ext>
                  </a:extLst>
                </a:gridCol>
                <a:gridCol w="1161288">
                  <a:extLst>
                    <a:ext uri="{9D8B030D-6E8A-4147-A177-3AD203B41FA5}">
                      <a16:colId xmlns:a16="http://schemas.microsoft.com/office/drawing/2014/main" xmlns="" val="20006"/>
                    </a:ext>
                  </a:extLst>
                </a:gridCol>
                <a:gridCol w="1371600">
                  <a:extLst>
                    <a:ext uri="{9D8B030D-6E8A-4147-A177-3AD203B41FA5}">
                      <a16:colId xmlns:a16="http://schemas.microsoft.com/office/drawing/2014/main" xmlns="" val="20007"/>
                    </a:ext>
                  </a:extLst>
                </a:gridCol>
                <a:gridCol w="1371600">
                  <a:extLst>
                    <a:ext uri="{9D8B030D-6E8A-4147-A177-3AD203B41FA5}">
                      <a16:colId xmlns:a16="http://schemas.microsoft.com/office/drawing/2014/main" xmlns="" val="20008"/>
                    </a:ext>
                  </a:extLst>
                </a:gridCol>
                <a:gridCol w="786384">
                  <a:extLst>
                    <a:ext uri="{9D8B030D-6E8A-4147-A177-3AD203B41FA5}">
                      <a16:colId xmlns:a16="http://schemas.microsoft.com/office/drawing/2014/main" xmlns="" val="20009"/>
                    </a:ext>
                  </a:extLst>
                </a:gridCol>
              </a:tblGrid>
              <a:tr h="0">
                <a:tc>
                  <a:txBody>
                    <a:bodyPr/>
                    <a:lstStyle/>
                    <a:p>
                      <a:pPr marL="0" marR="0" lvl="0" indent="0" algn="l" rtl="0">
                        <a:lnSpc>
                          <a:spcPct val="100000"/>
                        </a:lnSpc>
                        <a:spcBef>
                          <a:spcPts val="0"/>
                        </a:spcBef>
                        <a:spcAft>
                          <a:spcPts val="0"/>
                        </a:spcAft>
                        <a:buClr>
                          <a:srgbClr val="000000"/>
                        </a:buClr>
                        <a:buSzPts val="1400"/>
                        <a:buFont typeface="Arial"/>
                        <a:buNone/>
                      </a:pPr>
                      <a:endParaRPr sz="1200" b="1" u="none" strike="noStrike" cap="none" dirty="0">
                        <a:solidFill>
                          <a:srgbClr val="FFFFFF"/>
                        </a:solidFill>
                        <a:latin typeface="Arial" panose="020B0604020202020204" pitchFamily="34" charset="0"/>
                      </a:endParaRPr>
                    </a:p>
                  </a:txBody>
                  <a:tcPr marR="45720" anchor="ctr">
                    <a:lnL w="12700" cap="flat" cmpd="sng" algn="ctr">
                      <a:noFill/>
                      <a:prstDash val="solid"/>
                      <a:round/>
                      <a:headEnd type="none" w="med" len="med"/>
                      <a:tailEnd type="none" w="med" len="med"/>
                    </a:lnL>
                    <a:lnR w="12700" cap="flat" cmpd="sng" algn="ctr">
                      <a:solidFill>
                        <a:srgbClr val="D3D3D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3D3D3"/>
                      </a:solidFill>
                      <a:prstDash val="solid"/>
                      <a:round/>
                      <a:headEnd type="none" w="med" len="med"/>
                      <a:tailEnd type="none" w="med" len="med"/>
                    </a:lnB>
                    <a:solidFill>
                      <a:srgbClr val="FFFFFF"/>
                    </a:solidFill>
                  </a:tcPr>
                </a:tc>
                <a:tc gridSpan="3">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1" i="0" u="none" strike="noStrike" cap="none" dirty="0">
                          <a:solidFill>
                            <a:srgbClr val="FFFFFF"/>
                          </a:solidFill>
                          <a:latin typeface="+mn-lt"/>
                          <a:ea typeface="Arial"/>
                          <a:cs typeface="Arial"/>
                          <a:sym typeface="Arial"/>
                        </a:rPr>
                        <a:t>Technical Feasibility</a:t>
                      </a:r>
                    </a:p>
                  </a:txBody>
                  <a:tcPr marR="45720" anchor="ctr">
                    <a:lnL w="12700" cap="flat" cmpd="sng" algn="ctr">
                      <a:solidFill>
                        <a:srgbClr val="D3D3D3"/>
                      </a:solidFill>
                      <a:prstDash val="solid"/>
                      <a:round/>
                      <a:headEnd type="none" w="med" len="med"/>
                      <a:tailEnd type="none" w="med" len="med"/>
                    </a:lnL>
                    <a:lnR w="12700" cap="flat" cmpd="sng" algn="ctr">
                      <a:solidFill>
                        <a:srgbClr val="D3D3D3"/>
                      </a:solidFill>
                      <a:prstDash val="solid"/>
                      <a:round/>
                      <a:headEnd type="none" w="med" len="med"/>
                      <a:tailEnd type="none" w="med" len="med"/>
                    </a:lnR>
                    <a:lnT w="3175" cap="flat" cmpd="sng" algn="ctr">
                      <a:solidFill>
                        <a:srgbClr val="6F7878"/>
                      </a:solidFill>
                      <a:prstDash val="solid"/>
                      <a:round/>
                      <a:headEnd type="none" w="med" len="med"/>
                      <a:tailEnd type="none" w="med" len="med"/>
                    </a:lnT>
                    <a:lnB w="12700" cap="flat" cmpd="sng" algn="ctr">
                      <a:solidFill>
                        <a:srgbClr val="D3D3D3"/>
                      </a:solidFill>
                      <a:prstDash val="solid"/>
                      <a:round/>
                      <a:headEnd type="none" w="med" len="med"/>
                      <a:tailEnd type="none" w="med" len="med"/>
                    </a:lnB>
                    <a:solidFill>
                      <a:srgbClr val="002856"/>
                    </a:solidFill>
                  </a:tcPr>
                </a:tc>
                <a:tc hMerge="1">
                  <a:txBody>
                    <a:bodyPr/>
                    <a:lstStyle/>
                    <a:p>
                      <a:pPr marL="0" marR="0" lvl="0" indent="0" algn="l" rtl="0">
                        <a:lnSpc>
                          <a:spcPct val="100000"/>
                        </a:lnSpc>
                        <a:spcBef>
                          <a:spcPts val="0"/>
                        </a:spcBef>
                        <a:spcAft>
                          <a:spcPts val="0"/>
                        </a:spcAft>
                        <a:buClr>
                          <a:srgbClr val="000000"/>
                        </a:buClr>
                        <a:buSzPts val="1400"/>
                        <a:buFont typeface="Arial"/>
                        <a:buNone/>
                      </a:pPr>
                      <a:endParaRPr sz="1200" b="1" i="0" u="none" strike="noStrike" cap="none" dirty="0">
                        <a:solidFill>
                          <a:srgbClr val="FFFFFF"/>
                        </a:solidFill>
                        <a:latin typeface="Arial" panose="020B0604020202020204" pitchFamily="34" charset="0"/>
                        <a:ea typeface="Arial"/>
                        <a:cs typeface="Arial"/>
                        <a:sym typeface="Arial"/>
                      </a:endParaRPr>
                    </a:p>
                  </a:txBody>
                  <a:tcPr marL="45720"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hMerge="1">
                  <a:txBody>
                    <a:bodyPr/>
                    <a:lstStyle/>
                    <a:p>
                      <a:pPr marL="0" marR="0" lvl="0" indent="0" algn="l" rtl="0">
                        <a:lnSpc>
                          <a:spcPct val="100000"/>
                        </a:lnSpc>
                        <a:spcBef>
                          <a:spcPts val="0"/>
                        </a:spcBef>
                        <a:spcAft>
                          <a:spcPts val="0"/>
                        </a:spcAft>
                        <a:buClr>
                          <a:srgbClr val="000000"/>
                        </a:buClr>
                        <a:buSzPts val="1400"/>
                        <a:buFont typeface="Arial"/>
                        <a:buNone/>
                      </a:pPr>
                      <a:endParaRPr sz="1200" b="1" u="none" strike="noStrike" cap="none" dirty="0">
                        <a:solidFill>
                          <a:srgbClr val="FFFFFF"/>
                        </a:solidFill>
                        <a:latin typeface="Arial" panose="020B0604020202020204" pitchFamily="34" charset="0"/>
                      </a:endParaRPr>
                    </a:p>
                  </a:txBody>
                  <a:tcPr marL="45720"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gridSpan="3">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1" i="0" u="none" strike="noStrike" cap="none" dirty="0">
                          <a:solidFill>
                            <a:srgbClr val="FFFFFF"/>
                          </a:solidFill>
                          <a:latin typeface="+mn-lt"/>
                          <a:ea typeface="Arial"/>
                          <a:cs typeface="Arial"/>
                          <a:sym typeface="Arial"/>
                        </a:rPr>
                        <a:t>Business Value</a:t>
                      </a:r>
                    </a:p>
                  </a:txBody>
                  <a:tcPr marR="45720" anchor="ctr">
                    <a:lnL w="12700" cap="flat" cmpd="sng" algn="ctr">
                      <a:solidFill>
                        <a:srgbClr val="D3D3D3"/>
                      </a:solidFill>
                      <a:prstDash val="solid"/>
                      <a:round/>
                      <a:headEnd type="none" w="med" len="med"/>
                      <a:tailEnd type="none" w="med" len="med"/>
                    </a:lnL>
                    <a:lnR w="12700" cap="flat" cmpd="sng" algn="ctr">
                      <a:solidFill>
                        <a:srgbClr val="D3D3D3"/>
                      </a:solidFill>
                      <a:prstDash val="solid"/>
                      <a:round/>
                      <a:headEnd type="none" w="med" len="med"/>
                      <a:tailEnd type="none" w="med" len="med"/>
                    </a:lnR>
                    <a:lnT w="3175" cap="flat" cmpd="sng" algn="ctr">
                      <a:solidFill>
                        <a:srgbClr val="6F7878"/>
                      </a:solidFill>
                      <a:prstDash val="solid"/>
                      <a:round/>
                      <a:headEnd type="none" w="med" len="med"/>
                      <a:tailEnd type="none" w="med" len="med"/>
                    </a:lnT>
                    <a:lnB w="12700" cap="flat" cmpd="sng" algn="ctr">
                      <a:solidFill>
                        <a:srgbClr val="D3D3D3"/>
                      </a:solidFill>
                      <a:prstDash val="solid"/>
                      <a:round/>
                      <a:headEnd type="none" w="med" len="med"/>
                      <a:tailEnd type="none" w="med" len="med"/>
                    </a:lnB>
                    <a:solidFill>
                      <a:srgbClr val="002856"/>
                    </a:solidFill>
                  </a:tcPr>
                </a:tc>
                <a:tc hMerge="1">
                  <a:txBody>
                    <a:bodyPr/>
                    <a:lstStyle/>
                    <a:p>
                      <a:pPr marL="0" marR="0" lvl="0" indent="0" algn="l" rtl="0">
                        <a:lnSpc>
                          <a:spcPct val="100000"/>
                        </a:lnSpc>
                        <a:spcBef>
                          <a:spcPts val="0"/>
                        </a:spcBef>
                        <a:spcAft>
                          <a:spcPts val="0"/>
                        </a:spcAft>
                        <a:buClr>
                          <a:srgbClr val="000000"/>
                        </a:buClr>
                        <a:buSzPts val="1400"/>
                        <a:buFont typeface="Arial"/>
                        <a:buNone/>
                      </a:pPr>
                      <a:endParaRPr sz="1200" b="1" u="none" strike="noStrike" cap="none" dirty="0">
                        <a:solidFill>
                          <a:srgbClr val="FFFFFF"/>
                        </a:solidFill>
                        <a:latin typeface="Arial" panose="020B0604020202020204" pitchFamily="34" charset="0"/>
                      </a:endParaRPr>
                    </a:p>
                  </a:txBody>
                  <a:tcPr marL="45720"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hMerge="1">
                  <a:txBody>
                    <a:bodyPr/>
                    <a:lstStyle/>
                    <a:p>
                      <a:pPr marL="0" marR="0" lvl="0" indent="0" algn="l" rtl="0">
                        <a:lnSpc>
                          <a:spcPct val="100000"/>
                        </a:lnSpc>
                        <a:spcBef>
                          <a:spcPts val="0"/>
                        </a:spcBef>
                        <a:spcAft>
                          <a:spcPts val="0"/>
                        </a:spcAft>
                        <a:buClr>
                          <a:srgbClr val="000000"/>
                        </a:buClr>
                        <a:buSzPts val="1400"/>
                        <a:buFont typeface="Arial"/>
                        <a:buNone/>
                      </a:pPr>
                      <a:endParaRPr sz="1200" b="1" u="none" strike="noStrike" cap="none" dirty="0">
                        <a:solidFill>
                          <a:srgbClr val="FFFFFF"/>
                        </a:solidFill>
                        <a:latin typeface="Arial" panose="020B0604020202020204" pitchFamily="34" charset="0"/>
                      </a:endParaRPr>
                    </a:p>
                  </a:txBody>
                  <a:tcPr marL="45720"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200" b="1" u="none" strike="noStrike" cap="none" dirty="0">
                        <a:solidFill>
                          <a:srgbClr val="FFFFFF"/>
                        </a:solidFill>
                        <a:latin typeface="Arial" panose="020B0604020202020204" pitchFamily="34" charset="0"/>
                      </a:endParaRPr>
                    </a:p>
                  </a:txBody>
                  <a:tcPr marR="45720" anchor="ctr">
                    <a:lnL w="12700" cap="flat" cmpd="sng" algn="ctr">
                      <a:solidFill>
                        <a:srgbClr val="D3D3D3"/>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3D3D3"/>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200" b="1" u="none" strike="noStrike" cap="none" dirty="0">
                        <a:solidFill>
                          <a:srgbClr val="FFFFFF"/>
                        </a:solidFill>
                        <a:latin typeface="Arial" panose="020B0604020202020204" pitchFamily="34" charset="0"/>
                      </a:endParaRPr>
                    </a:p>
                  </a:txBody>
                  <a:tcPr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3D3D3"/>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200" b="1" i="0" u="none" strike="noStrike" cap="none" dirty="0">
                        <a:solidFill>
                          <a:srgbClr val="FFFFFF"/>
                        </a:solidFill>
                        <a:latin typeface="Arial" panose="020B0604020202020204" pitchFamily="34" charset="0"/>
                        <a:ea typeface="Arial"/>
                        <a:cs typeface="Arial"/>
                        <a:sym typeface="Arial"/>
                      </a:endParaRPr>
                    </a:p>
                  </a:txBody>
                  <a:tcPr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3D3D3"/>
                      </a:solidFill>
                      <a:prstDash val="solid"/>
                      <a:round/>
                      <a:headEnd type="none" w="med" len="med"/>
                      <a:tailEnd type="none" w="med" len="med"/>
                    </a:lnB>
                    <a:solidFill>
                      <a:srgbClr val="FFFFFF"/>
                    </a:solidFill>
                  </a:tcPr>
                </a:tc>
                <a:extLst>
                  <a:ext uri="{0D108BD9-81ED-4DB2-BD59-A6C34878D82A}">
                    <a16:rowId xmlns:a16="http://schemas.microsoft.com/office/drawing/2014/main" xmlns="" val="3217788967"/>
                  </a:ext>
                </a:extLst>
              </a:tr>
              <a:tr h="161387">
                <a:tc>
                  <a:txBody>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dirty="0">
                          <a:solidFill>
                            <a:srgbClr val="FFFFFF"/>
                          </a:solidFill>
                          <a:latin typeface="Arial" panose="020B0604020202020204" pitchFamily="34" charset="0"/>
                          <a:ea typeface="Arial"/>
                          <a:cs typeface="Arial"/>
                          <a:sym typeface="Arial"/>
                        </a:rPr>
                        <a:t>Project</a:t>
                      </a:r>
                      <a:br>
                        <a:rPr lang="en-US" sz="1200" b="1" i="0" u="none" strike="noStrike" cap="none" dirty="0">
                          <a:solidFill>
                            <a:srgbClr val="FFFFFF"/>
                          </a:solidFill>
                          <a:latin typeface="Arial" panose="020B0604020202020204" pitchFamily="34" charset="0"/>
                          <a:ea typeface="Arial"/>
                          <a:cs typeface="Arial"/>
                          <a:sym typeface="Arial"/>
                        </a:rPr>
                      </a:br>
                      <a:r>
                        <a:rPr lang="en-US" sz="1200" b="1" i="0" u="none" strike="noStrike" cap="none" dirty="0">
                          <a:solidFill>
                            <a:srgbClr val="FFFFFF"/>
                          </a:solidFill>
                          <a:latin typeface="Arial" panose="020B0604020202020204" pitchFamily="34" charset="0"/>
                          <a:ea typeface="Arial"/>
                          <a:cs typeface="Arial"/>
                          <a:sym typeface="Arial"/>
                        </a:rPr>
                        <a:t>Options</a:t>
                      </a:r>
                      <a:endParaRPr sz="1200" b="1" u="none" strike="noStrike" cap="none" dirty="0">
                        <a:solidFill>
                          <a:srgbClr val="FFFFFF"/>
                        </a:solidFill>
                        <a:latin typeface="Arial" panose="020B0604020202020204" pitchFamily="34" charset="0"/>
                      </a:endParaRPr>
                    </a:p>
                  </a:txBody>
                  <a:tcPr marR="45720" anchor="b">
                    <a:lnL w="3175" cap="flat" cmpd="sng" algn="ctr">
                      <a:solidFill>
                        <a:srgbClr val="6F7878"/>
                      </a:solidFill>
                      <a:prstDash val="solid"/>
                      <a:round/>
                      <a:headEnd type="none" w="med" len="med"/>
                      <a:tailEnd type="none" w="med" len="med"/>
                    </a:lnL>
                    <a:lnR w="12700" cap="flat" cmpd="sng" algn="ctr">
                      <a:solidFill>
                        <a:srgbClr val="D3D3D3"/>
                      </a:solidFill>
                      <a:prstDash val="solid"/>
                      <a:round/>
                      <a:headEnd type="none" w="med" len="med"/>
                      <a:tailEnd type="none" w="med" len="med"/>
                    </a:lnR>
                    <a:lnT w="12700" cap="flat" cmpd="sng" algn="ctr">
                      <a:solidFill>
                        <a:srgbClr val="D3D3D3"/>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dirty="0">
                          <a:solidFill>
                            <a:srgbClr val="FFFFFF"/>
                          </a:solidFill>
                          <a:latin typeface="Arial" panose="020B0604020202020204" pitchFamily="34" charset="0"/>
                          <a:ea typeface="Arial"/>
                          <a:cs typeface="Arial"/>
                          <a:sym typeface="Arial"/>
                        </a:rPr>
                        <a:t>Access to </a:t>
                      </a:r>
                      <a:br>
                        <a:rPr lang="en-US" sz="1200" b="1" i="0" u="none" strike="noStrike" cap="none" dirty="0">
                          <a:solidFill>
                            <a:srgbClr val="FFFFFF"/>
                          </a:solidFill>
                          <a:latin typeface="Arial" panose="020B0604020202020204" pitchFamily="34" charset="0"/>
                          <a:ea typeface="Arial"/>
                          <a:cs typeface="Arial"/>
                          <a:sym typeface="Arial"/>
                        </a:rPr>
                      </a:br>
                      <a:r>
                        <a:rPr lang="en-US" sz="1200" b="1" i="0" u="none" strike="noStrike" cap="none" dirty="0">
                          <a:solidFill>
                            <a:srgbClr val="FFFFFF"/>
                          </a:solidFill>
                          <a:latin typeface="Arial" panose="020B0604020202020204" pitchFamily="34" charset="0"/>
                          <a:ea typeface="Arial"/>
                          <a:cs typeface="Arial"/>
                          <a:sym typeface="Arial"/>
                        </a:rPr>
                        <a:t>Labeled Data</a:t>
                      </a:r>
                      <a:endParaRPr sz="1200" b="1" u="none" strike="noStrike" cap="none" dirty="0">
                        <a:solidFill>
                          <a:srgbClr val="FFFFFF"/>
                        </a:solidFill>
                        <a:latin typeface="Arial" panose="020B0604020202020204" pitchFamily="34" charset="0"/>
                      </a:endParaRPr>
                    </a:p>
                  </a:txBody>
                  <a:tcPr marR="45720" anchor="b">
                    <a:lnL w="12700" cap="flat" cmpd="sng" algn="ctr">
                      <a:solidFill>
                        <a:srgbClr val="D3D3D3"/>
                      </a:solidFill>
                      <a:prstDash val="solid"/>
                      <a:round/>
                      <a:headEnd type="none" w="med" len="med"/>
                      <a:tailEnd type="none" w="med" len="med"/>
                    </a:lnL>
                    <a:lnR w="12700" cap="flat" cmpd="sng" algn="ctr">
                      <a:solidFill>
                        <a:srgbClr val="D3D3D3"/>
                      </a:solidFill>
                      <a:prstDash val="solid"/>
                      <a:round/>
                      <a:headEnd type="none" w="med" len="med"/>
                      <a:tailEnd type="none" w="med" len="med"/>
                    </a:lnR>
                    <a:lnT w="12700" cap="flat" cmpd="sng" algn="ctr">
                      <a:solidFill>
                        <a:srgbClr val="D3D3D3"/>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dirty="0">
                          <a:solidFill>
                            <a:srgbClr val="FFFFFF"/>
                          </a:solidFill>
                          <a:latin typeface="Arial" panose="020B0604020202020204" pitchFamily="34" charset="0"/>
                          <a:ea typeface="Arial"/>
                          <a:cs typeface="Arial"/>
                          <a:sym typeface="Arial"/>
                        </a:rPr>
                        <a:t>Architecture &amp; Technology Feasibility</a:t>
                      </a:r>
                      <a:endParaRPr sz="1200" b="1" i="0" u="none" strike="noStrike" cap="none" dirty="0">
                        <a:solidFill>
                          <a:srgbClr val="FFFFFF"/>
                        </a:solidFill>
                        <a:latin typeface="Arial" panose="020B0604020202020204" pitchFamily="34" charset="0"/>
                        <a:ea typeface="Arial"/>
                        <a:cs typeface="Arial"/>
                        <a:sym typeface="Arial"/>
                      </a:endParaRPr>
                    </a:p>
                  </a:txBody>
                  <a:tcPr marR="45720" anchor="b">
                    <a:lnL w="12700" cap="flat" cmpd="sng" algn="ctr">
                      <a:solidFill>
                        <a:srgbClr val="D3D3D3"/>
                      </a:solidFill>
                      <a:prstDash val="solid"/>
                      <a:round/>
                      <a:headEnd type="none" w="med" len="med"/>
                      <a:tailEnd type="none" w="med" len="med"/>
                    </a:lnL>
                    <a:lnR w="12700" cap="flat" cmpd="sng" algn="ctr">
                      <a:solidFill>
                        <a:srgbClr val="D3D3D3"/>
                      </a:solidFill>
                      <a:prstDash val="solid"/>
                      <a:round/>
                      <a:headEnd type="none" w="med" len="med"/>
                      <a:tailEnd type="none" w="med" len="med"/>
                    </a:lnR>
                    <a:lnT w="12700" cap="flat" cmpd="sng" algn="ctr">
                      <a:solidFill>
                        <a:srgbClr val="D3D3D3"/>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dirty="0">
                          <a:solidFill>
                            <a:srgbClr val="FFFFFF"/>
                          </a:solidFill>
                          <a:latin typeface="Arial" panose="020B0604020202020204" pitchFamily="34" charset="0"/>
                          <a:ea typeface="Arial"/>
                          <a:cs typeface="Arial"/>
                          <a:sym typeface="Arial"/>
                        </a:rPr>
                        <a:t>Have Skills/</a:t>
                      </a:r>
                      <a:br>
                        <a:rPr lang="en-US" sz="1200" b="1" i="0" u="none" strike="noStrike" cap="none" dirty="0">
                          <a:solidFill>
                            <a:srgbClr val="FFFFFF"/>
                          </a:solidFill>
                          <a:latin typeface="Arial" panose="020B0604020202020204" pitchFamily="34" charset="0"/>
                          <a:ea typeface="Arial"/>
                          <a:cs typeface="Arial"/>
                          <a:sym typeface="Arial"/>
                        </a:rPr>
                      </a:br>
                      <a:r>
                        <a:rPr lang="en-US" sz="1200" b="1" i="0" u="none" strike="noStrike" cap="none" dirty="0">
                          <a:solidFill>
                            <a:srgbClr val="FFFFFF"/>
                          </a:solidFill>
                          <a:latin typeface="Arial" panose="020B0604020202020204" pitchFamily="34" charset="0"/>
                          <a:ea typeface="Arial"/>
                          <a:cs typeface="Arial"/>
                          <a:sym typeface="Arial"/>
                        </a:rPr>
                        <a:t>People to Execute</a:t>
                      </a:r>
                      <a:endParaRPr sz="1200" b="1" u="none" strike="noStrike" cap="none" dirty="0">
                        <a:solidFill>
                          <a:srgbClr val="FFFFFF"/>
                        </a:solidFill>
                        <a:latin typeface="Arial" panose="020B0604020202020204" pitchFamily="34" charset="0"/>
                      </a:endParaRPr>
                    </a:p>
                  </a:txBody>
                  <a:tcPr marR="45720" anchor="b">
                    <a:lnL w="12700" cap="flat" cmpd="sng" algn="ctr">
                      <a:solidFill>
                        <a:srgbClr val="D3D3D3"/>
                      </a:solidFill>
                      <a:prstDash val="solid"/>
                      <a:round/>
                      <a:headEnd type="none" w="med" len="med"/>
                      <a:tailEnd type="none" w="med" len="med"/>
                    </a:lnL>
                    <a:lnR w="12700" cap="flat" cmpd="sng" algn="ctr">
                      <a:solidFill>
                        <a:srgbClr val="D3D3D3"/>
                      </a:solidFill>
                      <a:prstDash val="solid"/>
                      <a:round/>
                      <a:headEnd type="none" w="med" len="med"/>
                      <a:tailEnd type="none" w="med" len="med"/>
                    </a:lnR>
                    <a:lnT w="12700" cap="flat" cmpd="sng" algn="ctr">
                      <a:solidFill>
                        <a:srgbClr val="D3D3D3"/>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dirty="0">
                          <a:solidFill>
                            <a:srgbClr val="FFFFFF"/>
                          </a:solidFill>
                          <a:latin typeface="Arial" panose="020B0604020202020204" pitchFamily="34" charset="0"/>
                          <a:ea typeface="Arial"/>
                          <a:cs typeface="Arial"/>
                          <a:sym typeface="Arial"/>
                        </a:rPr>
                        <a:t>Aligns With Our Mission &amp; Values</a:t>
                      </a:r>
                      <a:endParaRPr sz="1200" b="1" u="none" strike="noStrike" cap="none" dirty="0">
                        <a:solidFill>
                          <a:srgbClr val="FFFFFF"/>
                        </a:solidFill>
                        <a:latin typeface="Arial" panose="020B0604020202020204" pitchFamily="34" charset="0"/>
                      </a:endParaRPr>
                    </a:p>
                  </a:txBody>
                  <a:tcPr marR="45720" anchor="b">
                    <a:lnL w="12700" cap="flat" cmpd="sng" algn="ctr">
                      <a:solidFill>
                        <a:srgbClr val="D3D3D3"/>
                      </a:solidFill>
                      <a:prstDash val="solid"/>
                      <a:round/>
                      <a:headEnd type="none" w="med" len="med"/>
                      <a:tailEnd type="none" w="med" len="med"/>
                    </a:lnL>
                    <a:lnR w="12700" cap="flat" cmpd="sng" algn="ctr">
                      <a:solidFill>
                        <a:srgbClr val="D3D3D3"/>
                      </a:solidFill>
                      <a:prstDash val="solid"/>
                      <a:round/>
                      <a:headEnd type="none" w="med" len="med"/>
                      <a:tailEnd type="none" w="med" len="med"/>
                    </a:lnR>
                    <a:lnT w="12700" cap="flat" cmpd="sng" algn="ctr">
                      <a:solidFill>
                        <a:srgbClr val="D3D3D3"/>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dirty="0">
                          <a:solidFill>
                            <a:srgbClr val="FFFFFF"/>
                          </a:solidFill>
                          <a:latin typeface="Arial" panose="020B0604020202020204" pitchFamily="34" charset="0"/>
                          <a:ea typeface="Arial"/>
                          <a:cs typeface="Arial"/>
                          <a:sym typeface="Arial"/>
                        </a:rPr>
                        <a:t>Sponsor Support</a:t>
                      </a:r>
                      <a:endParaRPr sz="1200" b="1" u="none" strike="noStrike" cap="none" dirty="0">
                        <a:solidFill>
                          <a:srgbClr val="FFFFFF"/>
                        </a:solidFill>
                        <a:latin typeface="Arial" panose="020B0604020202020204" pitchFamily="34" charset="0"/>
                      </a:endParaRPr>
                    </a:p>
                  </a:txBody>
                  <a:tcPr marR="45720" anchor="b">
                    <a:lnL w="12700" cap="flat" cmpd="sng" algn="ctr">
                      <a:solidFill>
                        <a:srgbClr val="D3D3D3"/>
                      </a:solidFill>
                      <a:prstDash val="solid"/>
                      <a:round/>
                      <a:headEnd type="none" w="med" len="med"/>
                      <a:tailEnd type="none" w="med" len="med"/>
                    </a:lnL>
                    <a:lnR w="12700" cap="flat" cmpd="sng" algn="ctr">
                      <a:solidFill>
                        <a:srgbClr val="D3D3D3"/>
                      </a:solidFill>
                      <a:prstDash val="solid"/>
                      <a:round/>
                      <a:headEnd type="none" w="med" len="med"/>
                      <a:tailEnd type="none" w="med" len="med"/>
                    </a:lnR>
                    <a:lnT w="12700" cap="flat" cmpd="sng" algn="ctr">
                      <a:solidFill>
                        <a:srgbClr val="D3D3D3"/>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dirty="0">
                          <a:solidFill>
                            <a:srgbClr val="FFFFFF"/>
                          </a:solidFill>
                          <a:latin typeface="Arial" panose="020B0604020202020204" pitchFamily="34" charset="0"/>
                          <a:ea typeface="Arial"/>
                          <a:cs typeface="Arial"/>
                          <a:sym typeface="Arial"/>
                        </a:rPr>
                        <a:t>KPIs</a:t>
                      </a:r>
                      <a:br>
                        <a:rPr lang="en-US" sz="1200" b="1" i="0" u="none" strike="noStrike" cap="none" dirty="0">
                          <a:solidFill>
                            <a:srgbClr val="FFFFFF"/>
                          </a:solidFill>
                          <a:latin typeface="Arial" panose="020B0604020202020204" pitchFamily="34" charset="0"/>
                          <a:ea typeface="Arial"/>
                          <a:cs typeface="Arial"/>
                          <a:sym typeface="Arial"/>
                        </a:rPr>
                      </a:br>
                      <a:r>
                        <a:rPr lang="en-US" sz="1200" b="1" i="0" u="none" strike="noStrike" cap="none" dirty="0">
                          <a:solidFill>
                            <a:srgbClr val="FFFFFF"/>
                          </a:solidFill>
                          <a:latin typeface="Arial" panose="020B0604020202020204" pitchFamily="34" charset="0"/>
                          <a:ea typeface="Arial"/>
                          <a:cs typeface="Arial"/>
                          <a:sym typeface="Arial"/>
                        </a:rPr>
                        <a:t>Measurable</a:t>
                      </a:r>
                      <a:endParaRPr sz="1200" b="1" u="none" strike="noStrike" cap="none" dirty="0">
                        <a:solidFill>
                          <a:srgbClr val="FFFFFF"/>
                        </a:solidFill>
                        <a:latin typeface="Arial" panose="020B0604020202020204" pitchFamily="34" charset="0"/>
                      </a:endParaRPr>
                    </a:p>
                  </a:txBody>
                  <a:tcPr marR="45720" anchor="b">
                    <a:lnL w="12700" cap="flat" cmpd="sng" algn="ctr">
                      <a:solidFill>
                        <a:srgbClr val="D3D3D3"/>
                      </a:solidFill>
                      <a:prstDash val="solid"/>
                      <a:round/>
                      <a:headEnd type="none" w="med" len="med"/>
                      <a:tailEnd type="none" w="med" len="med"/>
                    </a:lnL>
                    <a:lnR w="12700" cap="flat" cmpd="sng" algn="ctr">
                      <a:solidFill>
                        <a:srgbClr val="D3D3D3"/>
                      </a:solidFill>
                      <a:prstDash val="solid"/>
                      <a:round/>
                      <a:headEnd type="none" w="med" len="med"/>
                      <a:tailEnd type="none" w="med" len="med"/>
                    </a:lnR>
                    <a:lnT w="12700" cap="flat" cmpd="sng" algn="ctr">
                      <a:solidFill>
                        <a:srgbClr val="D3D3D3"/>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dirty="0">
                          <a:solidFill>
                            <a:srgbClr val="FFFFFF"/>
                          </a:solidFill>
                          <a:latin typeface="Arial" panose="020B0604020202020204" pitchFamily="34" charset="0"/>
                          <a:ea typeface="Arial"/>
                          <a:cs typeface="Arial"/>
                          <a:sym typeface="Arial"/>
                        </a:rPr>
                        <a:t>Overall Business Value </a:t>
                      </a:r>
                      <a:br>
                        <a:rPr lang="en-US" sz="1200" b="1" i="0" u="none" strike="noStrike" cap="none" dirty="0">
                          <a:solidFill>
                            <a:srgbClr val="FFFFFF"/>
                          </a:solidFill>
                          <a:latin typeface="Arial" panose="020B0604020202020204" pitchFamily="34" charset="0"/>
                          <a:ea typeface="Arial"/>
                          <a:cs typeface="Arial"/>
                          <a:sym typeface="Arial"/>
                        </a:rPr>
                      </a:br>
                      <a:r>
                        <a:rPr lang="en-US" sz="1200" b="1" i="0" u="none" strike="noStrike" cap="none" dirty="0">
                          <a:solidFill>
                            <a:srgbClr val="FFFFFF"/>
                          </a:solidFill>
                          <a:latin typeface="Arial" panose="020B0604020202020204" pitchFamily="34" charset="0"/>
                          <a:ea typeface="Arial"/>
                          <a:cs typeface="Arial"/>
                          <a:sym typeface="Arial"/>
                        </a:rPr>
                        <a:t>(Scale of 1 to 10; 10 Being High)</a:t>
                      </a:r>
                      <a:endParaRPr sz="1200" b="1" u="none" strike="noStrike" cap="none" dirty="0">
                        <a:solidFill>
                          <a:srgbClr val="FFFFFF"/>
                        </a:solidFill>
                        <a:latin typeface="Arial" panose="020B0604020202020204" pitchFamily="34" charset="0"/>
                      </a:endParaRPr>
                    </a:p>
                  </a:txBody>
                  <a:tcPr marR="45720" anchor="b">
                    <a:lnL w="12700" cap="flat" cmpd="sng" algn="ctr">
                      <a:solidFill>
                        <a:srgbClr val="D3D3D3"/>
                      </a:solidFill>
                      <a:prstDash val="solid"/>
                      <a:round/>
                      <a:headEnd type="none" w="med" len="med"/>
                      <a:tailEnd type="none" w="med" len="med"/>
                    </a:lnL>
                    <a:lnR w="12700" cap="flat" cmpd="sng" algn="ctr">
                      <a:solidFill>
                        <a:srgbClr val="D3D3D3"/>
                      </a:solidFill>
                      <a:prstDash val="solid"/>
                      <a:round/>
                      <a:headEnd type="none" w="med" len="med"/>
                      <a:tailEnd type="none" w="med" len="med"/>
                    </a:lnR>
                    <a:lnT w="12700" cap="flat" cmpd="sng" algn="ctr">
                      <a:solidFill>
                        <a:srgbClr val="D3D3D3"/>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dirty="0">
                          <a:solidFill>
                            <a:srgbClr val="FFFFFF"/>
                          </a:solidFill>
                          <a:latin typeface="Arial" panose="020B0604020202020204" pitchFamily="34" charset="0"/>
                          <a:ea typeface="Arial"/>
                          <a:cs typeface="Arial"/>
                          <a:sym typeface="Arial"/>
                        </a:rPr>
                        <a:t>Overall Technical Feasibility </a:t>
                      </a:r>
                      <a:br>
                        <a:rPr lang="en-US" sz="1200" b="1" i="0" u="none" strike="noStrike" cap="none" dirty="0">
                          <a:solidFill>
                            <a:srgbClr val="FFFFFF"/>
                          </a:solidFill>
                          <a:latin typeface="Arial" panose="020B0604020202020204" pitchFamily="34" charset="0"/>
                          <a:ea typeface="Arial"/>
                          <a:cs typeface="Arial"/>
                          <a:sym typeface="Arial"/>
                        </a:rPr>
                      </a:br>
                      <a:r>
                        <a:rPr lang="en-US" sz="1200" b="1" i="0" u="none" strike="noStrike" cap="none" dirty="0">
                          <a:solidFill>
                            <a:srgbClr val="FFFFFF"/>
                          </a:solidFill>
                          <a:latin typeface="Arial" panose="020B0604020202020204" pitchFamily="34" charset="0"/>
                          <a:ea typeface="Arial"/>
                          <a:cs typeface="Arial"/>
                          <a:sym typeface="Arial"/>
                        </a:rPr>
                        <a:t>(Scale of 1 to 10; 10 Being High)</a:t>
                      </a:r>
                      <a:endParaRPr sz="1200" b="1" u="none" strike="noStrike" cap="none" dirty="0">
                        <a:solidFill>
                          <a:srgbClr val="FFFFFF"/>
                        </a:solidFill>
                        <a:latin typeface="Arial" panose="020B0604020202020204" pitchFamily="34" charset="0"/>
                      </a:endParaRPr>
                    </a:p>
                  </a:txBody>
                  <a:tcPr marR="45720" anchor="b">
                    <a:lnL w="12700" cap="flat" cmpd="sng" algn="ctr">
                      <a:solidFill>
                        <a:srgbClr val="D3D3D3"/>
                      </a:solidFill>
                      <a:prstDash val="solid"/>
                      <a:round/>
                      <a:headEnd type="none" w="med" len="med"/>
                      <a:tailEnd type="none" w="med" len="med"/>
                    </a:lnL>
                    <a:lnR w="12700" cap="flat" cmpd="sng" algn="ctr">
                      <a:solidFill>
                        <a:srgbClr val="D3D3D3"/>
                      </a:solidFill>
                      <a:prstDash val="solid"/>
                      <a:round/>
                      <a:headEnd type="none" w="med" len="med"/>
                      <a:tailEnd type="none" w="med" len="med"/>
                    </a:lnR>
                    <a:lnT w="12700" cap="flat" cmpd="sng" algn="ctr">
                      <a:solidFill>
                        <a:srgbClr val="D3D3D3"/>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200" b="1" u="none" strike="noStrike" cap="none" dirty="0">
                          <a:solidFill>
                            <a:srgbClr val="FFFFFF"/>
                          </a:solidFill>
                          <a:latin typeface="Arial" panose="020B0604020202020204" pitchFamily="34" charset="0"/>
                        </a:rPr>
                        <a:t>Ranking</a:t>
                      </a:r>
                      <a:endParaRPr sz="1200" b="1" i="0" u="none" strike="noStrike" cap="none" dirty="0">
                        <a:solidFill>
                          <a:srgbClr val="FFFFFF"/>
                        </a:solidFill>
                        <a:latin typeface="Arial" panose="020B0604020202020204" pitchFamily="34" charset="0"/>
                        <a:ea typeface="Arial"/>
                        <a:cs typeface="Arial"/>
                        <a:sym typeface="Arial"/>
                      </a:endParaRPr>
                    </a:p>
                  </a:txBody>
                  <a:tcPr marR="45720" anchor="b">
                    <a:lnL w="12700" cap="flat" cmpd="sng" algn="ctr">
                      <a:solidFill>
                        <a:srgbClr val="D3D3D3"/>
                      </a:solidFill>
                      <a:prstDash val="solid"/>
                      <a:round/>
                      <a:headEnd type="none" w="med" len="med"/>
                      <a:tailEnd type="none" w="med" len="med"/>
                    </a:lnL>
                    <a:lnR w="3175" cap="flat" cmpd="sng" algn="ctr">
                      <a:solidFill>
                        <a:srgbClr val="6F7878"/>
                      </a:solidFill>
                      <a:prstDash val="solid"/>
                      <a:round/>
                      <a:headEnd type="none" w="med" len="med"/>
                      <a:tailEnd type="none" w="med" len="med"/>
                    </a:lnR>
                    <a:lnT w="12700" cap="flat" cmpd="sng" algn="ctr">
                      <a:solidFill>
                        <a:srgbClr val="D3D3D3"/>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extLst>
                  <a:ext uri="{0D108BD9-81ED-4DB2-BD59-A6C34878D82A}">
                    <a16:rowId xmlns:a16="http://schemas.microsoft.com/office/drawing/2014/main" xmlns="" val="10000"/>
                  </a:ext>
                </a:extLst>
              </a:tr>
              <a:tr h="36576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Name</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a:sym typeface="Arial"/>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a:sym typeface="Arial"/>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36576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Name</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a:sym typeface="Arial"/>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a:sym typeface="Arial"/>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extLst>
                  <a:ext uri="{0D108BD9-81ED-4DB2-BD59-A6C34878D82A}">
                    <a16:rowId xmlns:a16="http://schemas.microsoft.com/office/drawing/2014/main" xmlns="" val="10002"/>
                  </a:ext>
                </a:extLst>
              </a:tr>
              <a:tr h="36576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Name</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a:sym typeface="Arial"/>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a:sym typeface="Arial"/>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36576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Name</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a:sym typeface="Arial"/>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a:sym typeface="Arial"/>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extLst>
                  <a:ext uri="{0D108BD9-81ED-4DB2-BD59-A6C34878D82A}">
                    <a16:rowId xmlns:a16="http://schemas.microsoft.com/office/drawing/2014/main" xmlns="" val="10004"/>
                  </a:ext>
                </a:extLst>
              </a:tr>
              <a:tr h="36576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Name</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a:sym typeface="Arial"/>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a:sym typeface="Arial"/>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36576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Name</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a:sym typeface="Arial"/>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a:sym typeface="Arial"/>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extLst>
                  <a:ext uri="{0D108BD9-81ED-4DB2-BD59-A6C34878D82A}">
                    <a16:rowId xmlns:a16="http://schemas.microsoft.com/office/drawing/2014/main" xmlns="" val="10006"/>
                  </a:ext>
                </a:extLst>
              </a:tr>
              <a:tr h="36576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Name</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a:sym typeface="Arial"/>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a:sym typeface="Arial"/>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365760">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Name</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Yes/Maybe/No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panose="020B0604020202020204" pitchFamily="34" charset="0"/>
                          <a:ea typeface="Arial"/>
                          <a:cs typeface="Arial"/>
                          <a:sym typeface="Arial"/>
                        </a:rPr>
                        <a:t> </a:t>
                      </a:r>
                      <a:endParaRPr sz="1200" u="none" strike="noStrike" cap="none" dirty="0">
                        <a:solidFill>
                          <a:srgbClr val="000000"/>
                        </a:solidFill>
                        <a:latin typeface="Arial" panose="020B0604020202020204" pitchFamily="34" charset="0"/>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a:sym typeface="Arial"/>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ial" panose="020B0604020202020204" pitchFamily="34" charset="0"/>
                        <a:ea typeface="Arial"/>
                        <a:cs typeface="Arial"/>
                        <a:sym typeface="Arial"/>
                      </a:endParaRPr>
                    </a:p>
                  </a:txBody>
                  <a:tcPr marR="45720"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3D3D3"/>
                    </a:solidFill>
                  </a:tcPr>
                </a:tc>
                <a:extLst>
                  <a:ext uri="{0D108BD9-81ED-4DB2-BD59-A6C34878D82A}">
                    <a16:rowId xmlns:a16="http://schemas.microsoft.com/office/drawing/2014/main" xmlns="" val="10008"/>
                  </a:ext>
                </a:extLst>
              </a:tr>
            </a:tbl>
          </a:graphicData>
        </a:graphic>
      </p:graphicFrame>
      <p:sp>
        <p:nvSpPr>
          <p:cNvPr id="2" name="Title 1">
            <a:extLst>
              <a:ext uri="{FF2B5EF4-FFF2-40B4-BE49-F238E27FC236}">
                <a16:creationId xmlns:a16="http://schemas.microsoft.com/office/drawing/2014/main" xmlns="" id="{C2D3667F-D06B-4E09-A074-06C1986A972E}"/>
              </a:ext>
            </a:extLst>
          </p:cNvPr>
          <p:cNvSpPr>
            <a:spLocks noGrp="1"/>
          </p:cNvSpPr>
          <p:nvPr>
            <p:ph type="title"/>
          </p:nvPr>
        </p:nvSpPr>
        <p:spPr>
          <a:xfrm>
            <a:off x="457200" y="361950"/>
            <a:ext cx="11274552" cy="451231"/>
          </a:xfrm>
        </p:spPr>
        <p:txBody>
          <a:bodyPr/>
          <a:lstStyle/>
          <a:p>
            <a:r>
              <a:rPr lang="en-US" dirty="0">
                <a:sym typeface="Arial"/>
              </a:rPr>
              <a:t>What Projects Are Best With AI?</a:t>
            </a:r>
            <a:endParaRPr lang="sv-SE"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7" name="Google Shape;387;gf09831f745_8_315"/>
          <p:cNvSpPr txBox="1">
            <a:spLocks noGrp="1"/>
          </p:cNvSpPr>
          <p:nvPr>
            <p:ph type="title"/>
          </p:nvPr>
        </p:nvSpPr>
        <p:spPr>
          <a:xfrm>
            <a:off x="457200" y="361950"/>
            <a:ext cx="11274552" cy="451231"/>
          </a:xfrm>
          <a:noFill/>
          <a:ln>
            <a:noFill/>
          </a:ln>
        </p:spPr>
        <p:txBody>
          <a:bodyPr spcFirstLastPara="1" wrap="square" lIns="0" tIns="0" rIns="0" bIns="0" anchor="t" anchorCtr="0">
            <a:noAutofit/>
          </a:bodyPr>
          <a:lstStyle/>
          <a:p>
            <a:pPr lvl="0"/>
            <a:r>
              <a:rPr lang="en-US" dirty="0">
                <a:sym typeface="Arial Black"/>
              </a:rPr>
              <a:t>Executive Plan - Summary</a:t>
            </a:r>
          </a:p>
        </p:txBody>
      </p:sp>
      <p:sp>
        <p:nvSpPr>
          <p:cNvPr id="7" name="Google Shape;167;gf09831f745_8_116">
            <a:extLst>
              <a:ext uri="{FF2B5EF4-FFF2-40B4-BE49-F238E27FC236}">
                <a16:creationId xmlns:a16="http://schemas.microsoft.com/office/drawing/2014/main" xmlns="" id="{4AF3C2FC-9077-44BF-A45C-CBC2961D0377}"/>
              </a:ext>
            </a:extLst>
          </p:cNvPr>
          <p:cNvSpPr txBox="1">
            <a:spLocks/>
          </p:cNvSpPr>
          <p:nvPr/>
        </p:nvSpPr>
        <p:spPr>
          <a:xfrm>
            <a:off x="457200" y="1527175"/>
            <a:ext cx="5641975" cy="2193925"/>
          </a:xfrm>
          <a:prstGeom prst="rect">
            <a:avLst/>
          </a:prstGeom>
          <a:solidFill>
            <a:srgbClr val="F4F4F4"/>
          </a:solidFill>
          <a:ln w="12700">
            <a:solidFill>
              <a:srgbClr val="6F7878"/>
            </a:solidFill>
          </a:ln>
        </p:spPr>
        <p:txBody>
          <a:bodyPr spcFirstLastPara="1" vert="horz" wrap="square" lIns="182880" tIns="182880" rIns="91440" bIns="91440" rtlCol="0" anchor="t" anchorCtr="0">
            <a:noAutofit/>
          </a:bodyPr>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Clr>
                <a:srgbClr val="002856"/>
              </a:buClr>
              <a:buSzPts val="1440"/>
              <a:buFont typeface="Arial" panose="020B0604020202020204" pitchFamily="34" charset="0"/>
              <a:buNone/>
            </a:pPr>
            <a:r>
              <a:rPr lang="en-US" b="1" dirty="0">
                <a:solidFill>
                  <a:srgbClr val="000000"/>
                </a:solidFill>
              </a:rPr>
              <a:t>Vision</a:t>
            </a:r>
          </a:p>
          <a:p>
            <a:pPr marL="228600" indent="-228600">
              <a:spcBef>
                <a:spcPts val="0"/>
              </a:spcBef>
              <a:spcAft>
                <a:spcPts val="600"/>
              </a:spcAft>
              <a:buClr>
                <a:srgbClr val="002856"/>
              </a:buClr>
            </a:pPr>
            <a:r>
              <a:rPr lang="en-US" dirty="0">
                <a:solidFill>
                  <a:srgbClr val="000000"/>
                </a:solidFill>
              </a:rPr>
              <a:t>Goals - [Goal 1, Goal 2] </a:t>
            </a:r>
          </a:p>
          <a:p>
            <a:pPr marL="228600" indent="-228600">
              <a:spcBef>
                <a:spcPts val="0"/>
              </a:spcBef>
              <a:spcAft>
                <a:spcPts val="600"/>
              </a:spcAft>
              <a:buClr>
                <a:srgbClr val="002856"/>
              </a:buClr>
            </a:pPr>
            <a:r>
              <a:rPr lang="en-US" dirty="0">
                <a:solidFill>
                  <a:srgbClr val="000000"/>
                </a:solidFill>
              </a:rPr>
              <a:t>Benefits [What we’re going to get] </a:t>
            </a:r>
          </a:p>
          <a:p>
            <a:pPr marL="228600" indent="-228600">
              <a:spcBef>
                <a:spcPts val="0"/>
              </a:spcBef>
              <a:spcAft>
                <a:spcPts val="600"/>
              </a:spcAft>
              <a:buClr>
                <a:srgbClr val="002856"/>
              </a:buClr>
            </a:pPr>
            <a:r>
              <a:rPr lang="en-US" dirty="0">
                <a:solidFill>
                  <a:srgbClr val="000000"/>
                </a:solidFill>
              </a:rPr>
              <a:t>Success metrics [Key things to measure]</a:t>
            </a:r>
          </a:p>
        </p:txBody>
      </p:sp>
      <p:sp>
        <p:nvSpPr>
          <p:cNvPr id="8" name="Google Shape;168;gf09831f745_8_116">
            <a:extLst>
              <a:ext uri="{FF2B5EF4-FFF2-40B4-BE49-F238E27FC236}">
                <a16:creationId xmlns:a16="http://schemas.microsoft.com/office/drawing/2014/main" xmlns="" id="{EF45AFC5-80EC-4E88-A435-CE4C31A7B031}"/>
              </a:ext>
            </a:extLst>
          </p:cNvPr>
          <p:cNvSpPr txBox="1">
            <a:spLocks/>
          </p:cNvSpPr>
          <p:nvPr/>
        </p:nvSpPr>
        <p:spPr>
          <a:xfrm>
            <a:off x="6091365" y="1527175"/>
            <a:ext cx="5641975" cy="2193925"/>
          </a:xfrm>
          <a:prstGeom prst="rect">
            <a:avLst/>
          </a:prstGeom>
          <a:solidFill>
            <a:srgbClr val="D3D3D3"/>
          </a:solidFill>
          <a:ln w="12700">
            <a:solidFill>
              <a:srgbClr val="6F7878"/>
            </a:solidFill>
          </a:ln>
        </p:spPr>
        <p:txBody>
          <a:bodyPr spcFirstLastPara="1" vert="horz" wrap="square" lIns="182880" tIns="182880" rIns="91440" bIns="91440" rtlCol="0" anchor="t" anchorCtr="0">
            <a:noAutofit/>
          </a:bodyPr>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Clr>
                <a:srgbClr val="002856"/>
              </a:buClr>
              <a:buSzPts val="1440"/>
              <a:buFont typeface="Arial" panose="020B0604020202020204" pitchFamily="34" charset="0"/>
              <a:buNone/>
            </a:pPr>
            <a:r>
              <a:rPr lang="en-US" b="1" dirty="0">
                <a:solidFill>
                  <a:srgbClr val="000000"/>
                </a:solidFill>
              </a:rPr>
              <a:t>Organizational Impact {Strategic action plan}</a:t>
            </a:r>
          </a:p>
          <a:p>
            <a:pPr marL="225425" indent="-225425">
              <a:spcBef>
                <a:spcPts val="0"/>
              </a:spcBef>
              <a:spcAft>
                <a:spcPts val="600"/>
              </a:spcAft>
              <a:buClr>
                <a:srgbClr val="002856"/>
              </a:buClr>
            </a:pPr>
            <a:r>
              <a:rPr lang="en-US" dirty="0">
                <a:solidFill>
                  <a:srgbClr val="000000"/>
                </a:solidFill>
              </a:rPr>
              <a:t>Business Impact</a:t>
            </a:r>
          </a:p>
          <a:p>
            <a:pPr marL="225425" indent="-225425">
              <a:spcBef>
                <a:spcPts val="0"/>
              </a:spcBef>
              <a:spcAft>
                <a:spcPts val="600"/>
              </a:spcAft>
              <a:buClr>
                <a:srgbClr val="002856"/>
              </a:buClr>
            </a:pPr>
            <a:r>
              <a:rPr lang="en-US" dirty="0">
                <a:solidFill>
                  <a:srgbClr val="000000"/>
                </a:solidFill>
              </a:rPr>
              <a:t>Processes</a:t>
            </a:r>
          </a:p>
          <a:p>
            <a:pPr marL="225425" indent="-225425">
              <a:spcBef>
                <a:spcPts val="0"/>
              </a:spcBef>
              <a:spcAft>
                <a:spcPts val="600"/>
              </a:spcAft>
              <a:buClr>
                <a:srgbClr val="002856"/>
              </a:buClr>
            </a:pPr>
            <a:r>
              <a:rPr lang="en-US" dirty="0">
                <a:solidFill>
                  <a:srgbClr val="000000"/>
                </a:solidFill>
              </a:rPr>
              <a:t>People &amp; Skills</a:t>
            </a:r>
          </a:p>
        </p:txBody>
      </p:sp>
      <p:sp>
        <p:nvSpPr>
          <p:cNvPr id="9" name="TextBox 8">
            <a:extLst>
              <a:ext uri="{FF2B5EF4-FFF2-40B4-BE49-F238E27FC236}">
                <a16:creationId xmlns:a16="http://schemas.microsoft.com/office/drawing/2014/main" xmlns="" id="{25EE03F6-40CD-4E3B-A297-3067C01BE5CA}"/>
              </a:ext>
            </a:extLst>
          </p:cNvPr>
          <p:cNvSpPr txBox="1"/>
          <p:nvPr/>
        </p:nvSpPr>
        <p:spPr>
          <a:xfrm>
            <a:off x="457200" y="3712464"/>
            <a:ext cx="5641848" cy="2194560"/>
          </a:xfrm>
          <a:prstGeom prst="rect">
            <a:avLst/>
          </a:prstGeom>
          <a:solidFill>
            <a:srgbClr val="D3D3D3"/>
          </a:solidFill>
          <a:ln w="12700">
            <a:solidFill>
              <a:srgbClr val="6F7878"/>
            </a:solidFill>
          </a:ln>
        </p:spPr>
        <p:txBody>
          <a:bodyPr spcFirstLastPara="1" vert="horz" wrap="square" lIns="182880" tIns="182880" rIns="91440" bIns="91440" rtlCol="0" anchor="t" anchorCtr="0">
            <a:noAutofit/>
          </a:bodyPr>
          <a:lstStyle>
            <a:lvl1pPr indent="0" defTabSz="914400">
              <a:lnSpc>
                <a:spcPct val="100000"/>
              </a:lnSpc>
              <a:spcBef>
                <a:spcPts val="0"/>
              </a:spcBef>
              <a:spcAft>
                <a:spcPts val="0"/>
              </a:spcAft>
              <a:buClr>
                <a:srgbClr val="002856"/>
              </a:buClr>
              <a:buSzPts val="1440"/>
              <a:buFont typeface="Arial" panose="020B0604020202020204" pitchFamily="34" charset="0"/>
              <a:buNone/>
              <a:defRPr b="1">
                <a:solidFill>
                  <a:srgbClr val="002856"/>
                </a:solidFill>
              </a:defRPr>
            </a:lvl1pPr>
            <a:lvl2pPr marL="742950" indent="-314325" defTabSz="914400">
              <a:lnSpc>
                <a:spcPct val="90000"/>
              </a:lnSpc>
              <a:spcBef>
                <a:spcPts val="1200"/>
              </a:spcBef>
              <a:spcAft>
                <a:spcPts val="0"/>
              </a:spcAft>
              <a:buSzPct val="100000"/>
              <a:buFont typeface="Arial" panose="020B0604020202020204" pitchFamily="34" charset="0"/>
              <a:buChar char="–"/>
              <a:defRPr sz="2400"/>
            </a:lvl2pPr>
            <a:lvl3pPr marL="1174750" indent="-247650" defTabSz="914400">
              <a:lnSpc>
                <a:spcPct val="90000"/>
              </a:lnSpc>
              <a:spcBef>
                <a:spcPts val="1200"/>
              </a:spcBef>
              <a:spcAft>
                <a:spcPts val="0"/>
              </a:spcAft>
              <a:buSzPct val="100000"/>
              <a:buFont typeface="Arial" panose="020B0604020202020204" pitchFamily="34" charset="0"/>
              <a:buChar char="•"/>
              <a:defRPr sz="2400"/>
            </a:lvl3pPr>
            <a:lvl4pPr marL="1674813" indent="-317500" defTabSz="914400">
              <a:lnSpc>
                <a:spcPct val="90000"/>
              </a:lnSpc>
              <a:spcBef>
                <a:spcPts val="1200"/>
              </a:spcBef>
              <a:spcAft>
                <a:spcPts val="0"/>
              </a:spcAft>
              <a:buSzPct val="100000"/>
              <a:buFont typeface="Arial" panose="020B0604020202020204" pitchFamily="34" charset="0"/>
              <a:buChar char="–"/>
              <a:tabLst/>
              <a:defRPr sz="2400"/>
            </a:lvl4pPr>
            <a:lvl5pPr marL="2105025" indent="-247650" defTabSz="914400">
              <a:lnSpc>
                <a:spcPct val="90000"/>
              </a:lnSpc>
              <a:spcBef>
                <a:spcPts val="1200"/>
              </a:spcBef>
              <a:spcAft>
                <a:spcPts val="0"/>
              </a:spcAft>
              <a:buFont typeface="Arial" panose="020B0604020202020204" pitchFamily="34" charset="0"/>
              <a:buChar char="•"/>
              <a:defRPr sz="2400"/>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nSpc>
                <a:spcPct val="90000"/>
              </a:lnSpc>
              <a:spcAft>
                <a:spcPts val="600"/>
              </a:spcAft>
            </a:pPr>
            <a:r>
              <a:rPr lang="en-US" sz="2400" dirty="0">
                <a:solidFill>
                  <a:srgbClr val="000000"/>
                </a:solidFill>
              </a:rPr>
              <a:t>Risks [How we intend to address it]</a:t>
            </a:r>
          </a:p>
          <a:p>
            <a:pPr marL="228600" indent="-228600">
              <a:lnSpc>
                <a:spcPct val="90000"/>
              </a:lnSpc>
              <a:spcAft>
                <a:spcPts val="600"/>
              </a:spcAft>
              <a:buSzPct val="100000"/>
              <a:buFont typeface="Arial" panose="020B0604020202020204" pitchFamily="34" charset="0"/>
              <a:buChar char="•"/>
            </a:pPr>
            <a:r>
              <a:rPr lang="en-US" sz="2400" b="0" dirty="0">
                <a:solidFill>
                  <a:srgbClr val="000000"/>
                </a:solidFill>
              </a:rPr>
              <a:t>Regulation</a:t>
            </a:r>
          </a:p>
          <a:p>
            <a:pPr marL="228600" indent="-228600">
              <a:lnSpc>
                <a:spcPct val="90000"/>
              </a:lnSpc>
              <a:spcAft>
                <a:spcPts val="600"/>
              </a:spcAft>
              <a:buSzPct val="100000"/>
              <a:buFont typeface="Arial" panose="020B0604020202020204" pitchFamily="34" charset="0"/>
              <a:buChar char="•"/>
            </a:pPr>
            <a:r>
              <a:rPr lang="en-US" sz="2400" b="0" dirty="0">
                <a:solidFill>
                  <a:srgbClr val="000000"/>
                </a:solidFill>
              </a:rPr>
              <a:t>Ethics</a:t>
            </a:r>
          </a:p>
          <a:p>
            <a:pPr marL="228600" indent="-228600">
              <a:lnSpc>
                <a:spcPct val="90000"/>
              </a:lnSpc>
              <a:spcAft>
                <a:spcPts val="600"/>
              </a:spcAft>
              <a:buSzPct val="100000"/>
              <a:buFont typeface="Arial" panose="020B0604020202020204" pitchFamily="34" charset="0"/>
              <a:buChar char="•"/>
            </a:pPr>
            <a:r>
              <a:rPr lang="en-US" sz="2400" b="0" dirty="0">
                <a:solidFill>
                  <a:srgbClr val="000000"/>
                </a:solidFill>
              </a:rPr>
              <a:t>Competencies</a:t>
            </a:r>
          </a:p>
        </p:txBody>
      </p:sp>
      <p:sp>
        <p:nvSpPr>
          <p:cNvPr id="10" name="TextBox 9">
            <a:extLst>
              <a:ext uri="{FF2B5EF4-FFF2-40B4-BE49-F238E27FC236}">
                <a16:creationId xmlns:a16="http://schemas.microsoft.com/office/drawing/2014/main" xmlns="" id="{59499194-444A-44D4-914C-F4623AB0ED11}"/>
              </a:ext>
            </a:extLst>
          </p:cNvPr>
          <p:cNvSpPr txBox="1"/>
          <p:nvPr/>
        </p:nvSpPr>
        <p:spPr>
          <a:xfrm>
            <a:off x="6091365" y="3712464"/>
            <a:ext cx="5641848" cy="2194560"/>
          </a:xfrm>
          <a:prstGeom prst="rect">
            <a:avLst/>
          </a:prstGeom>
          <a:solidFill>
            <a:srgbClr val="F4F4F4"/>
          </a:solidFill>
          <a:ln w="12700">
            <a:solidFill>
              <a:srgbClr val="6F7878"/>
            </a:solidFill>
          </a:ln>
        </p:spPr>
        <p:txBody>
          <a:bodyPr spcFirstLastPara="1" vert="horz" wrap="square" lIns="182880" tIns="182880" rIns="91440" bIns="91440" rtlCol="0" anchor="t" anchorCtr="0">
            <a:noAutofit/>
          </a:bodyPr>
          <a:lstStyle>
            <a:defPPr>
              <a:defRPr lang="en-US"/>
            </a:defPPr>
            <a:lvl1pPr indent="0" defTabSz="914400">
              <a:lnSpc>
                <a:spcPct val="100000"/>
              </a:lnSpc>
              <a:spcBef>
                <a:spcPts val="0"/>
              </a:spcBef>
              <a:spcAft>
                <a:spcPts val="0"/>
              </a:spcAft>
              <a:buClr>
                <a:srgbClr val="002856"/>
              </a:buClr>
              <a:buSzPts val="1440"/>
              <a:buFont typeface="Arial" panose="020B0604020202020204" pitchFamily="34" charset="0"/>
              <a:buNone/>
              <a:defRPr b="1">
                <a:solidFill>
                  <a:srgbClr val="002856"/>
                </a:solidFill>
              </a:defRPr>
            </a:lvl1pPr>
            <a:lvl2pPr marL="742950" indent="-314325" defTabSz="914400">
              <a:lnSpc>
                <a:spcPct val="90000"/>
              </a:lnSpc>
              <a:spcBef>
                <a:spcPts val="1200"/>
              </a:spcBef>
              <a:spcAft>
                <a:spcPts val="0"/>
              </a:spcAft>
              <a:buSzPct val="100000"/>
              <a:buFont typeface="Arial" panose="020B0604020202020204" pitchFamily="34" charset="0"/>
              <a:buChar char="–"/>
              <a:defRPr sz="2400"/>
            </a:lvl2pPr>
            <a:lvl3pPr marL="1174750" indent="-247650" defTabSz="914400">
              <a:lnSpc>
                <a:spcPct val="90000"/>
              </a:lnSpc>
              <a:spcBef>
                <a:spcPts val="1200"/>
              </a:spcBef>
              <a:spcAft>
                <a:spcPts val="0"/>
              </a:spcAft>
              <a:buSzPct val="100000"/>
              <a:buFont typeface="Arial" panose="020B0604020202020204" pitchFamily="34" charset="0"/>
              <a:buChar char="•"/>
              <a:defRPr sz="2400"/>
            </a:lvl3pPr>
            <a:lvl4pPr marL="1674813" indent="-317500" defTabSz="914400">
              <a:lnSpc>
                <a:spcPct val="90000"/>
              </a:lnSpc>
              <a:spcBef>
                <a:spcPts val="1200"/>
              </a:spcBef>
              <a:spcAft>
                <a:spcPts val="0"/>
              </a:spcAft>
              <a:buSzPct val="100000"/>
              <a:buFont typeface="Arial" panose="020B0604020202020204" pitchFamily="34" charset="0"/>
              <a:buChar char="–"/>
              <a:tabLst/>
              <a:defRPr sz="2400"/>
            </a:lvl4pPr>
            <a:lvl5pPr marL="2105025" indent="-247650" defTabSz="914400">
              <a:lnSpc>
                <a:spcPct val="90000"/>
              </a:lnSpc>
              <a:spcBef>
                <a:spcPts val="1200"/>
              </a:spcBef>
              <a:spcAft>
                <a:spcPts val="0"/>
              </a:spcAft>
              <a:buFont typeface="Arial" panose="020B0604020202020204" pitchFamily="34" charset="0"/>
              <a:buChar char="•"/>
              <a:defRPr sz="2400"/>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nSpc>
                <a:spcPct val="90000"/>
              </a:lnSpc>
              <a:spcAft>
                <a:spcPts val="600"/>
              </a:spcAft>
            </a:pPr>
            <a:r>
              <a:rPr lang="en-US" sz="2400" dirty="0">
                <a:solidFill>
                  <a:srgbClr val="000000"/>
                </a:solidFill>
              </a:rPr>
              <a:t>Adoption Principles {Outline your Adoption plan}</a:t>
            </a:r>
          </a:p>
          <a:p>
            <a:pPr marL="225425" indent="-225425">
              <a:lnSpc>
                <a:spcPct val="90000"/>
              </a:lnSpc>
              <a:spcAft>
                <a:spcPts val="600"/>
              </a:spcAft>
              <a:buSzPct val="100000"/>
              <a:buFont typeface="Arial" panose="020B0604020202020204" pitchFamily="34" charset="0"/>
              <a:buChar char="•"/>
            </a:pPr>
            <a:r>
              <a:rPr lang="en-US" sz="2400" b="0" dirty="0">
                <a:solidFill>
                  <a:srgbClr val="000000"/>
                </a:solidFill>
              </a:rPr>
              <a:t>Use Cases &amp; Value Maps </a:t>
            </a:r>
          </a:p>
          <a:p>
            <a:pPr marL="225425" indent="-225425">
              <a:lnSpc>
                <a:spcPct val="90000"/>
              </a:lnSpc>
              <a:spcAft>
                <a:spcPts val="600"/>
              </a:spcAft>
              <a:buSzPct val="100000"/>
              <a:buFont typeface="Arial" panose="020B0604020202020204" pitchFamily="34" charset="0"/>
              <a:buChar char="•"/>
            </a:pPr>
            <a:r>
              <a:rPr lang="en-US" sz="2400" b="0" dirty="0">
                <a:solidFill>
                  <a:srgbClr val="000000"/>
                </a:solidFill>
              </a:rPr>
              <a:t>AI Decision Framework</a:t>
            </a:r>
          </a:p>
          <a:p>
            <a:pPr marL="225425" indent="-225425">
              <a:lnSpc>
                <a:spcPct val="90000"/>
              </a:lnSpc>
              <a:spcAft>
                <a:spcPts val="600"/>
              </a:spcAft>
              <a:buSzPct val="100000"/>
              <a:buFont typeface="Arial" panose="020B0604020202020204" pitchFamily="34" charset="0"/>
              <a:buChar char="•"/>
            </a:pPr>
            <a:r>
              <a:rPr lang="en-US" sz="2400" b="0" dirty="0">
                <a:solidFill>
                  <a:srgbClr val="000000"/>
                </a:solidFill>
              </a:rPr>
              <a:t>Decision Governance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 name="Title 2">
            <a:extLst>
              <a:ext uri="{FF2B5EF4-FFF2-40B4-BE49-F238E27FC236}">
                <a16:creationId xmlns:a16="http://schemas.microsoft.com/office/drawing/2014/main" xmlns="" id="{8B25BF79-5BDE-40EE-BAE4-5E2B8FC5C420}"/>
              </a:ext>
            </a:extLst>
          </p:cNvPr>
          <p:cNvSpPr>
            <a:spLocks noGrp="1"/>
          </p:cNvSpPr>
          <p:nvPr>
            <p:ph type="title"/>
          </p:nvPr>
        </p:nvSpPr>
        <p:spPr/>
        <p:txBody>
          <a:bodyPr/>
          <a:lstStyle/>
          <a:p>
            <a:r>
              <a:rPr lang="en-US" dirty="0"/>
              <a:t>Appendix</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f09831f745_8_329"/>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sz="4000" b="0" dirty="0"/>
              <a:t>Artificial intelligence (AI) </a:t>
            </a:r>
            <a:r>
              <a:rPr lang="en-US" sz="4000" b="0" dirty="0">
                <a:latin typeface="Arial"/>
                <a:ea typeface="Arial"/>
                <a:cs typeface="Arial"/>
                <a:sym typeface="Arial"/>
              </a:rPr>
              <a:t>applies advanced analysis and logic-based techniques, including machine learning, </a:t>
            </a:r>
            <a:br>
              <a:rPr lang="en-US" sz="4000" b="0" dirty="0">
                <a:latin typeface="Arial"/>
                <a:ea typeface="Arial"/>
                <a:cs typeface="Arial"/>
                <a:sym typeface="Arial"/>
              </a:rPr>
            </a:br>
            <a:r>
              <a:rPr lang="en-US" sz="4000" b="0" dirty="0">
                <a:latin typeface="Arial"/>
                <a:ea typeface="Arial"/>
                <a:cs typeface="Arial"/>
                <a:sym typeface="Arial"/>
              </a:rPr>
              <a:t>to interpret events, support and automate decisions, and to take actions.</a:t>
            </a:r>
            <a:endParaRPr dirty="0"/>
          </a:p>
        </p:txBody>
      </p:sp>
      <p:sp>
        <p:nvSpPr>
          <p:cNvPr id="400" name="Google Shape;400;gf09831f745_8_329"/>
          <p:cNvSpPr txBox="1"/>
          <p:nvPr/>
        </p:nvSpPr>
        <p:spPr>
          <a:xfrm>
            <a:off x="457200" y="366713"/>
            <a:ext cx="11276013" cy="443198"/>
          </a:xfrm>
          <a:prstGeom prst="rect">
            <a:avLst/>
          </a:prstGeom>
          <a:noFill/>
          <a:ln>
            <a:noFill/>
          </a:ln>
        </p:spPr>
        <p:txBody>
          <a:bodyPr spcFirstLastPara="1" wrap="square" lIns="0" tIns="0" rIns="0" bIns="0" anchor="ctr" anchorCtr="0">
            <a:noAutofit/>
          </a:bodyPr>
          <a:lstStyle/>
          <a:p>
            <a:pPr marL="228600" marR="0" lvl="0" indent="-228600" algn="l" rtl="0">
              <a:lnSpc>
                <a:spcPct val="100000"/>
              </a:lnSpc>
              <a:spcBef>
                <a:spcPts val="0"/>
              </a:spcBef>
              <a:spcAft>
                <a:spcPts val="0"/>
              </a:spcAft>
              <a:buClr>
                <a:srgbClr val="000000"/>
              </a:buClr>
              <a:buSzPts val="3200"/>
              <a:buFont typeface="Arial"/>
              <a:buNone/>
            </a:pPr>
            <a:r>
              <a:rPr lang="en-US" sz="3200" b="1" i="0" u="none" strike="noStrike" cap="none" dirty="0">
                <a:solidFill>
                  <a:schemeClr val="dk2"/>
                </a:solidFill>
                <a:latin typeface="Arial Black"/>
                <a:ea typeface="Arial Black"/>
                <a:cs typeface="Arial Black"/>
                <a:sym typeface="Arial Black"/>
              </a:rPr>
              <a:t>What Is AI? </a:t>
            </a:r>
            <a:endParaRPr sz="1800" dirty="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F94811-5CBC-49D3-AAF7-4DF16F05B30D}"/>
              </a:ext>
            </a:extLst>
          </p:cNvPr>
          <p:cNvSpPr>
            <a:spLocks noGrp="1"/>
          </p:cNvSpPr>
          <p:nvPr>
            <p:ph type="title"/>
          </p:nvPr>
        </p:nvSpPr>
        <p:spPr>
          <a:xfrm>
            <a:off x="457200" y="361950"/>
            <a:ext cx="11274425" cy="450850"/>
          </a:xfrm>
        </p:spPr>
        <p:txBody>
          <a:bodyPr/>
          <a:lstStyle/>
          <a:p>
            <a:r>
              <a:rPr lang="en-US" dirty="0"/>
              <a:t>Where AI Adoption Stands</a:t>
            </a:r>
          </a:p>
        </p:txBody>
      </p:sp>
      <p:sp>
        <p:nvSpPr>
          <p:cNvPr id="11" name="Arrow: Right 10">
            <a:extLst>
              <a:ext uri="{FF2B5EF4-FFF2-40B4-BE49-F238E27FC236}">
                <a16:creationId xmlns:a16="http://schemas.microsoft.com/office/drawing/2014/main" xmlns="" id="{64BC6269-A043-4E09-8FD3-FA1FB3AE988A}"/>
              </a:ext>
            </a:extLst>
          </p:cNvPr>
          <p:cNvSpPr/>
          <p:nvPr/>
        </p:nvSpPr>
        <p:spPr>
          <a:xfrm>
            <a:off x="5593080" y="3428544"/>
            <a:ext cx="1005840" cy="848486"/>
          </a:xfrm>
          <a:prstGeom prst="rightArrow">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a:extLst>
              <a:ext uri="{FF2B5EF4-FFF2-40B4-BE49-F238E27FC236}">
                <a16:creationId xmlns:a16="http://schemas.microsoft.com/office/drawing/2014/main" xmlns="" id="{5A22FDF8-D2FC-43BA-8A2E-109CB2DBC1F8}"/>
              </a:ext>
            </a:extLst>
          </p:cNvPr>
          <p:cNvSpPr txBox="1"/>
          <p:nvPr/>
        </p:nvSpPr>
        <p:spPr>
          <a:xfrm>
            <a:off x="6428105" y="5687253"/>
            <a:ext cx="3934731" cy="553998"/>
          </a:xfrm>
          <a:prstGeom prst="rect">
            <a:avLst/>
          </a:prstGeom>
          <a:noFill/>
        </p:spPr>
        <p:txBody>
          <a:bodyPr wrap="none" lIns="0">
            <a:spAutoFit/>
          </a:bodyPr>
          <a:lstStyle/>
          <a:p>
            <a:r>
              <a:rPr lang="en-US" sz="1000" dirty="0">
                <a:solidFill>
                  <a:schemeClr val="accent3"/>
                </a:solidFill>
                <a:effectLst/>
                <a:latin typeface="Segoe UI" panose="020B0502040204020203" pitchFamily="34" charset="0"/>
              </a:rPr>
              <a:t>n = 2,363 CIOs and technology executives</a:t>
            </a:r>
            <a:endParaRPr lang="en-US" sz="1000" dirty="0">
              <a:solidFill>
                <a:schemeClr val="accent3"/>
              </a:solidFill>
              <a:effectLst/>
              <a:latin typeface="Arial" panose="020B0604020202020204" pitchFamily="34" charset="0"/>
            </a:endParaRPr>
          </a:p>
          <a:p>
            <a:r>
              <a:rPr lang="en-US" sz="1000" dirty="0">
                <a:solidFill>
                  <a:schemeClr val="accent3"/>
                </a:solidFill>
                <a:effectLst/>
                <a:latin typeface="Segoe UI" panose="020B0502040204020203" pitchFamily="34" charset="0"/>
              </a:rPr>
              <a:t>Q. What are your enterprise's plans in terms of artificial intelligence?</a:t>
            </a:r>
            <a:endParaRPr lang="en-US" sz="1000" dirty="0">
              <a:solidFill>
                <a:schemeClr val="accent3"/>
              </a:solidFill>
              <a:effectLst/>
              <a:latin typeface="Arial" panose="020B0604020202020204" pitchFamily="34" charset="0"/>
            </a:endParaRPr>
          </a:p>
          <a:p>
            <a:r>
              <a:rPr lang="en-US" sz="1000" dirty="0">
                <a:solidFill>
                  <a:schemeClr val="accent3"/>
                </a:solidFill>
                <a:effectLst/>
                <a:latin typeface="Segoe UI" panose="020B0502040204020203" pitchFamily="34" charset="0"/>
              </a:rPr>
              <a:t>Source: 2022 Gartner CIO and Technology Executives Survey</a:t>
            </a:r>
            <a:endParaRPr lang="en-US" sz="1000" dirty="0">
              <a:solidFill>
                <a:schemeClr val="accent3"/>
              </a:solidFill>
              <a:effectLst/>
              <a:latin typeface="Arial" panose="020B0604020202020204" pitchFamily="34" charset="0"/>
            </a:endParaRPr>
          </a:p>
        </p:txBody>
      </p:sp>
      <p:sp>
        <p:nvSpPr>
          <p:cNvPr id="12" name="TextBox 11">
            <a:extLst>
              <a:ext uri="{FF2B5EF4-FFF2-40B4-BE49-F238E27FC236}">
                <a16:creationId xmlns:a16="http://schemas.microsoft.com/office/drawing/2014/main" xmlns="" id="{7A4E72A8-C7AD-4FAF-AF37-1BBEBED0C6EC}"/>
              </a:ext>
            </a:extLst>
          </p:cNvPr>
          <p:cNvSpPr txBox="1"/>
          <p:nvPr/>
        </p:nvSpPr>
        <p:spPr>
          <a:xfrm>
            <a:off x="457200" y="5687253"/>
            <a:ext cx="3934731" cy="553998"/>
          </a:xfrm>
          <a:prstGeom prst="rect">
            <a:avLst/>
          </a:prstGeom>
          <a:noFill/>
        </p:spPr>
        <p:txBody>
          <a:bodyPr wrap="none" lIns="0">
            <a:spAutoFit/>
          </a:bodyPr>
          <a:lstStyle/>
          <a:p>
            <a:r>
              <a:rPr lang="en-US" sz="1000" dirty="0">
                <a:solidFill>
                  <a:schemeClr val="accent3"/>
                </a:solidFill>
                <a:effectLst/>
                <a:latin typeface="Segoe UI" panose="020B0502040204020203" pitchFamily="34" charset="0"/>
              </a:rPr>
              <a:t>n = 1,825, CIO respondents</a:t>
            </a:r>
            <a:endParaRPr lang="en-US" sz="1000" dirty="0">
              <a:solidFill>
                <a:schemeClr val="accent3"/>
              </a:solidFill>
              <a:effectLst/>
              <a:latin typeface="Arial" panose="020B0604020202020204" pitchFamily="34" charset="0"/>
            </a:endParaRPr>
          </a:p>
          <a:p>
            <a:r>
              <a:rPr lang="en-US" sz="1000" dirty="0">
                <a:solidFill>
                  <a:schemeClr val="accent3"/>
                </a:solidFill>
                <a:effectLst/>
                <a:latin typeface="Segoe UI" panose="020B0502040204020203" pitchFamily="34" charset="0"/>
              </a:rPr>
              <a:t>Q. What are your enterprise's plans in terms of artificial intelligence?</a:t>
            </a:r>
            <a:endParaRPr lang="en-US" sz="1000" dirty="0">
              <a:solidFill>
                <a:schemeClr val="accent3"/>
              </a:solidFill>
              <a:effectLst/>
              <a:latin typeface="Arial" panose="020B0604020202020204" pitchFamily="34" charset="0"/>
            </a:endParaRPr>
          </a:p>
          <a:p>
            <a:r>
              <a:rPr lang="en-US" sz="1000" dirty="0">
                <a:solidFill>
                  <a:schemeClr val="accent3"/>
                </a:solidFill>
                <a:effectLst/>
                <a:latin typeface="Segoe UI" panose="020B0502040204020203" pitchFamily="34" charset="0"/>
              </a:rPr>
              <a:t>Source: 2021 Gartner CIO survey.</a:t>
            </a:r>
            <a:endParaRPr lang="en-US" sz="1000" dirty="0">
              <a:solidFill>
                <a:schemeClr val="accent3"/>
              </a:solidFill>
              <a:effectLst/>
              <a:latin typeface="Arial" panose="020B0604020202020204" pitchFamily="34" charset="0"/>
            </a:endParaRPr>
          </a:p>
        </p:txBody>
      </p:sp>
      <p:grpSp>
        <p:nvGrpSpPr>
          <p:cNvPr id="18" name="Group 17">
            <a:extLst>
              <a:ext uri="{FF2B5EF4-FFF2-40B4-BE49-F238E27FC236}">
                <a16:creationId xmlns:a16="http://schemas.microsoft.com/office/drawing/2014/main" xmlns="" id="{62CFB2BB-4506-46CC-A3DF-18DBE2E3D40C}"/>
              </a:ext>
            </a:extLst>
          </p:cNvPr>
          <p:cNvGrpSpPr/>
          <p:nvPr/>
        </p:nvGrpSpPr>
        <p:grpSpPr>
          <a:xfrm>
            <a:off x="6210644" y="2575448"/>
            <a:ext cx="1362270" cy="744943"/>
            <a:chOff x="5814181" y="1616621"/>
            <a:chExt cx="1362270" cy="744943"/>
          </a:xfrm>
        </p:grpSpPr>
        <p:sp>
          <p:nvSpPr>
            <p:cNvPr id="9" name="Arrow: Up 8">
              <a:extLst>
                <a:ext uri="{FF2B5EF4-FFF2-40B4-BE49-F238E27FC236}">
                  <a16:creationId xmlns:a16="http://schemas.microsoft.com/office/drawing/2014/main" xmlns="" id="{2A7CB9A3-3C65-4C90-9DB7-C9920347608D}"/>
                </a:ext>
              </a:extLst>
            </p:cNvPr>
            <p:cNvSpPr/>
            <p:nvPr/>
          </p:nvSpPr>
          <p:spPr>
            <a:xfrm>
              <a:off x="5948371" y="1745160"/>
              <a:ext cx="479734" cy="487865"/>
            </a:xfrm>
            <a:prstGeom prst="upArrow">
              <a:avLst/>
            </a:prstGeom>
            <a:solidFill>
              <a:srgbClr val="00A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extBox 9">
              <a:extLst>
                <a:ext uri="{FF2B5EF4-FFF2-40B4-BE49-F238E27FC236}">
                  <a16:creationId xmlns:a16="http://schemas.microsoft.com/office/drawing/2014/main" xmlns="" id="{000B50E9-B533-4F06-B7B8-927A5CE8F33E}"/>
                </a:ext>
              </a:extLst>
            </p:cNvPr>
            <p:cNvSpPr txBox="1"/>
            <p:nvPr/>
          </p:nvSpPr>
          <p:spPr>
            <a:xfrm>
              <a:off x="6456316" y="1665927"/>
              <a:ext cx="670740" cy="646331"/>
            </a:xfrm>
            <a:prstGeom prst="rect">
              <a:avLst/>
            </a:prstGeom>
            <a:noFill/>
          </p:spPr>
          <p:txBody>
            <a:bodyPr wrap="square" lIns="0" rIns="0" rtlCol="0">
              <a:spAutoFit/>
            </a:bodyPr>
            <a:lstStyle/>
            <a:p>
              <a:pPr algn="ctr">
                <a:spcBef>
                  <a:spcPts val="600"/>
                </a:spcBef>
              </a:pPr>
              <a:r>
                <a:rPr lang="en-US" b="1" dirty="0"/>
                <a:t>3% YoY</a:t>
              </a:r>
            </a:p>
          </p:txBody>
        </p:sp>
        <p:sp>
          <p:nvSpPr>
            <p:cNvPr id="3" name="Rectangle: Rounded Corners 2">
              <a:extLst>
                <a:ext uri="{FF2B5EF4-FFF2-40B4-BE49-F238E27FC236}">
                  <a16:creationId xmlns:a16="http://schemas.microsoft.com/office/drawing/2014/main" xmlns="" id="{18F7226E-D575-4400-ADBA-77E776D88A3C}"/>
                </a:ext>
              </a:extLst>
            </p:cNvPr>
            <p:cNvSpPr/>
            <p:nvPr/>
          </p:nvSpPr>
          <p:spPr>
            <a:xfrm>
              <a:off x="5814181" y="1616621"/>
              <a:ext cx="1362270" cy="744943"/>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aphicFrame>
        <p:nvGraphicFramePr>
          <p:cNvPr id="15" name="Chart 14">
            <a:extLst>
              <a:ext uri="{FF2B5EF4-FFF2-40B4-BE49-F238E27FC236}">
                <a16:creationId xmlns:a16="http://schemas.microsoft.com/office/drawing/2014/main" xmlns="" id="{21D62D76-3716-48B4-975F-517810954A39}"/>
              </a:ext>
            </a:extLst>
          </p:cNvPr>
          <p:cNvGraphicFramePr>
            <a:graphicFrameLocks noChangeAspect="1"/>
          </p:cNvGraphicFramePr>
          <p:nvPr>
            <p:extLst>
              <p:ext uri="{D42A27DB-BD31-4B8C-83A1-F6EECF244321}">
                <p14:modId xmlns:p14="http://schemas.microsoft.com/office/powerpoint/2010/main" val="2566782067"/>
              </p:ext>
            </p:extLst>
          </p:nvPr>
        </p:nvGraphicFramePr>
        <p:xfrm>
          <a:off x="457202" y="1280160"/>
          <a:ext cx="4991547" cy="43891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xmlns="" id="{E53E11DE-DADB-4CE1-BF25-7467C7456B2D}"/>
              </a:ext>
            </a:extLst>
          </p:cNvPr>
          <p:cNvGraphicFramePr>
            <a:graphicFrameLocks noChangeAspect="1"/>
          </p:cNvGraphicFramePr>
          <p:nvPr>
            <p:extLst>
              <p:ext uri="{D42A27DB-BD31-4B8C-83A1-F6EECF244321}">
                <p14:modId xmlns:p14="http://schemas.microsoft.com/office/powerpoint/2010/main" val="2285914813"/>
              </p:ext>
            </p:extLst>
          </p:nvPr>
        </p:nvGraphicFramePr>
        <p:xfrm>
          <a:off x="6740078" y="1280160"/>
          <a:ext cx="4991547" cy="438912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18598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f09831f745_8_9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a:buNone/>
            </a:pPr>
            <a:r>
              <a:rPr lang="en-US" dirty="0"/>
              <a:t>AI Strategy Pillars </a:t>
            </a:r>
            <a:endParaRPr dirty="0"/>
          </a:p>
        </p:txBody>
      </p:sp>
      <p:grpSp>
        <p:nvGrpSpPr>
          <p:cNvPr id="8" name="Group 7">
            <a:extLst>
              <a:ext uri="{FF2B5EF4-FFF2-40B4-BE49-F238E27FC236}">
                <a16:creationId xmlns:a16="http://schemas.microsoft.com/office/drawing/2014/main" xmlns="" id="{9D81C47E-EB3C-4137-B367-AB2C0924B626}"/>
              </a:ext>
            </a:extLst>
          </p:cNvPr>
          <p:cNvGrpSpPr/>
          <p:nvPr/>
        </p:nvGrpSpPr>
        <p:grpSpPr>
          <a:xfrm>
            <a:off x="3528092" y="1065545"/>
            <a:ext cx="5135816" cy="5135816"/>
            <a:chOff x="3158590" y="937727"/>
            <a:chExt cx="5135816" cy="5135816"/>
          </a:xfrm>
        </p:grpSpPr>
        <p:sp>
          <p:nvSpPr>
            <p:cNvPr id="140" name="Google Shape;140;gf09831f745_8_93"/>
            <p:cNvSpPr/>
            <p:nvPr/>
          </p:nvSpPr>
          <p:spPr>
            <a:xfrm>
              <a:off x="5132138" y="2911275"/>
              <a:ext cx="1188720" cy="1188720"/>
            </a:xfrm>
            <a:prstGeom prst="ellipse">
              <a:avLst/>
            </a:prstGeom>
            <a:solidFill>
              <a:schemeClr val="dk2"/>
            </a:solidFill>
            <a:ln>
              <a:noFill/>
            </a:ln>
          </p:spPr>
          <p:txBody>
            <a:bodyPr spcFirstLastPara="1" wrap="none" lIns="0" tIns="91425" rIns="0" bIns="182880" anchor="ctr" anchorCtr="0">
              <a:noAutofit/>
            </a:bodyPr>
            <a:lstStyle/>
            <a:p>
              <a:pPr marL="0" marR="0" lvl="0" indent="0" algn="ctr" rtl="0">
                <a:lnSpc>
                  <a:spcPct val="90000"/>
                </a:lnSpc>
                <a:spcBef>
                  <a:spcPts val="0"/>
                </a:spcBef>
                <a:spcAft>
                  <a:spcPts val="0"/>
                </a:spcAft>
                <a:buClr>
                  <a:srgbClr val="FFFF00"/>
                </a:buClr>
                <a:buSzPts val="1600"/>
                <a:buFont typeface="Arial"/>
                <a:buNone/>
              </a:pPr>
              <a:r>
                <a:rPr lang="en-US" sz="2000" b="1" i="0" u="none" strike="noStrike" cap="none" dirty="0">
                  <a:solidFill>
                    <a:srgbClr val="FFFFFF"/>
                  </a:solidFill>
                  <a:latin typeface="Arial"/>
                  <a:ea typeface="Arial"/>
                  <a:cs typeface="Arial"/>
                  <a:sym typeface="Arial"/>
                </a:rPr>
                <a:t>AI</a:t>
              </a:r>
              <a:br>
                <a:rPr lang="en-US" sz="2000" b="1" i="0" u="none" strike="noStrike" cap="none" dirty="0">
                  <a:solidFill>
                    <a:srgbClr val="FFFFFF"/>
                  </a:solidFill>
                  <a:latin typeface="Arial"/>
                  <a:ea typeface="Arial"/>
                  <a:cs typeface="Arial"/>
                  <a:sym typeface="Arial"/>
                </a:rPr>
              </a:br>
              <a:r>
                <a:rPr lang="en-US" sz="2000" b="1" i="0" u="none" strike="noStrike" cap="none" dirty="0">
                  <a:solidFill>
                    <a:srgbClr val="FFFFFF"/>
                  </a:solidFill>
                  <a:latin typeface="Arial"/>
                  <a:ea typeface="Arial"/>
                  <a:cs typeface="Arial"/>
                  <a:sym typeface="Arial"/>
                </a:rPr>
                <a:t>Strategy</a:t>
              </a:r>
              <a:endParaRPr lang="en-US" sz="2000" b="0" i="0" u="none" strike="noStrike" cap="none" dirty="0">
                <a:solidFill>
                  <a:srgbClr val="FFFFFF"/>
                </a:solidFill>
                <a:latin typeface="Arial"/>
                <a:ea typeface="Arial"/>
                <a:cs typeface="Arial"/>
                <a:sym typeface="Arial"/>
              </a:endParaRPr>
            </a:p>
          </p:txBody>
        </p:sp>
        <p:grpSp>
          <p:nvGrpSpPr>
            <p:cNvPr id="6" name="Group 5">
              <a:extLst>
                <a:ext uri="{FF2B5EF4-FFF2-40B4-BE49-F238E27FC236}">
                  <a16:creationId xmlns:a16="http://schemas.microsoft.com/office/drawing/2014/main" xmlns="" id="{62C991F4-B990-45E0-BAB5-247A549B231E}"/>
                </a:ext>
              </a:extLst>
            </p:cNvPr>
            <p:cNvGrpSpPr/>
            <p:nvPr/>
          </p:nvGrpSpPr>
          <p:grpSpPr>
            <a:xfrm>
              <a:off x="3158590" y="937727"/>
              <a:ext cx="5135816" cy="5135816"/>
              <a:chOff x="3158590" y="937727"/>
              <a:chExt cx="5135816" cy="5135816"/>
            </a:xfrm>
          </p:grpSpPr>
          <p:grpSp>
            <p:nvGrpSpPr>
              <p:cNvPr id="3" name="Group 2">
                <a:extLst>
                  <a:ext uri="{FF2B5EF4-FFF2-40B4-BE49-F238E27FC236}">
                    <a16:creationId xmlns:a16="http://schemas.microsoft.com/office/drawing/2014/main" xmlns="" id="{D72444DE-E2BF-427C-8132-9FEA33FA17E4}"/>
                  </a:ext>
                </a:extLst>
              </p:cNvPr>
              <p:cNvGrpSpPr/>
              <p:nvPr/>
            </p:nvGrpSpPr>
            <p:grpSpPr>
              <a:xfrm>
                <a:off x="4991698" y="937727"/>
                <a:ext cx="1469600" cy="5135816"/>
                <a:chOff x="4991698" y="937727"/>
                <a:chExt cx="1469600" cy="5135816"/>
              </a:xfrm>
            </p:grpSpPr>
            <p:sp>
              <p:nvSpPr>
                <p:cNvPr id="144" name="Google Shape;144;gf09831f745_8_93"/>
                <p:cNvSpPr/>
                <p:nvPr/>
              </p:nvSpPr>
              <p:spPr>
                <a:xfrm>
                  <a:off x="5033447" y="937727"/>
                  <a:ext cx="1386101" cy="1386101"/>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2000" b="1" i="0" u="none" strike="noStrike" cap="none" dirty="0">
                      <a:solidFill>
                        <a:srgbClr val="FFFFFF"/>
                      </a:solidFill>
                      <a:latin typeface="Arial"/>
                      <a:ea typeface="Arial"/>
                      <a:cs typeface="Arial"/>
                      <a:sym typeface="Arial"/>
                    </a:rPr>
                    <a:t>Vision</a:t>
                  </a:r>
                  <a:endParaRPr sz="2000" b="1" i="0" u="none" strike="noStrike" cap="none" dirty="0">
                    <a:solidFill>
                      <a:srgbClr val="FFFFFF"/>
                    </a:solidFill>
                    <a:latin typeface="Arial"/>
                    <a:ea typeface="Arial"/>
                    <a:cs typeface="Arial"/>
                    <a:sym typeface="Arial"/>
                  </a:endParaRPr>
                </a:p>
              </p:txBody>
            </p:sp>
            <p:sp>
              <p:nvSpPr>
                <p:cNvPr id="152" name="Google Shape;152;gf09831f745_8_93"/>
                <p:cNvSpPr/>
                <p:nvPr/>
              </p:nvSpPr>
              <p:spPr>
                <a:xfrm>
                  <a:off x="4991698" y="4687442"/>
                  <a:ext cx="1469600" cy="1386101"/>
                </a:xfrm>
                <a:prstGeom prst="ellipse">
                  <a:avLst/>
                </a:prstGeom>
                <a:solidFill>
                  <a:schemeClr val="dk2"/>
                </a:solidFill>
                <a:ln>
                  <a:noFill/>
                </a:ln>
              </p:spPr>
              <p:txBody>
                <a:bodyPr spcFirstLastPara="1" wrap="none" lIns="0" tIns="0" rIns="0" bIns="0" anchor="ctr" anchorCtr="0">
                  <a:noAutofit/>
                </a:bodyPr>
                <a:lstStyle/>
                <a:p>
                  <a:pPr algn="ctr">
                    <a:buClr>
                      <a:srgbClr val="000000"/>
                    </a:buClr>
                    <a:buSzPts val="1400"/>
                  </a:pPr>
                  <a:r>
                    <a:rPr lang="en-US" sz="2000" b="1" dirty="0">
                      <a:solidFill>
                        <a:srgbClr val="FFFFFF"/>
                      </a:solidFill>
                      <a:latin typeface="Arial"/>
                      <a:cs typeface="Arial"/>
                      <a:sym typeface="Arial"/>
                    </a:rPr>
                    <a:t>Adoption</a:t>
                  </a:r>
                  <a:endParaRPr sz="2000" b="1" dirty="0">
                    <a:solidFill>
                      <a:srgbClr val="FFFFFF"/>
                    </a:solidFill>
                    <a:latin typeface="Arial"/>
                    <a:cs typeface="Arial"/>
                    <a:sym typeface="Arial"/>
                  </a:endParaRPr>
                </a:p>
              </p:txBody>
            </p:sp>
          </p:grpSp>
          <p:grpSp>
            <p:nvGrpSpPr>
              <p:cNvPr id="5" name="Group 4">
                <a:extLst>
                  <a:ext uri="{FF2B5EF4-FFF2-40B4-BE49-F238E27FC236}">
                    <a16:creationId xmlns:a16="http://schemas.microsoft.com/office/drawing/2014/main" xmlns="" id="{1EB988D1-F158-4083-88C3-E7133D491E5D}"/>
                  </a:ext>
                </a:extLst>
              </p:cNvPr>
              <p:cNvGrpSpPr/>
              <p:nvPr/>
            </p:nvGrpSpPr>
            <p:grpSpPr>
              <a:xfrm>
                <a:off x="3158590" y="2812585"/>
                <a:ext cx="5135816" cy="1386101"/>
                <a:chOff x="3158590" y="2812585"/>
                <a:chExt cx="5135816" cy="1386101"/>
              </a:xfrm>
            </p:grpSpPr>
            <p:sp>
              <p:nvSpPr>
                <p:cNvPr id="148" name="Google Shape;148;gf09831f745_8_93"/>
                <p:cNvSpPr/>
                <p:nvPr/>
              </p:nvSpPr>
              <p:spPr>
                <a:xfrm>
                  <a:off x="6908305" y="2812585"/>
                  <a:ext cx="1386101" cy="1386101"/>
                </a:xfrm>
                <a:prstGeom prst="ellipse">
                  <a:avLst/>
                </a:prstGeom>
                <a:solidFill>
                  <a:schemeClr val="dk2"/>
                </a:solidFill>
                <a:ln>
                  <a:noFill/>
                </a:ln>
              </p:spPr>
              <p:txBody>
                <a:bodyPr spcFirstLastPara="1" wrap="square" lIns="91425" tIns="91425" rIns="91425" bIns="91425" anchor="ctr" anchorCtr="0">
                  <a:noAutofit/>
                </a:bodyPr>
                <a:lstStyle/>
                <a:p>
                  <a:pPr algn="ctr">
                    <a:buClr>
                      <a:srgbClr val="000000"/>
                    </a:buClr>
                    <a:buSzPts val="1400"/>
                  </a:pPr>
                  <a:r>
                    <a:rPr lang="en-US" sz="2000" b="1" dirty="0">
                      <a:solidFill>
                        <a:srgbClr val="FFFFFF"/>
                      </a:solidFill>
                      <a:latin typeface="Arial"/>
                      <a:cs typeface="Arial"/>
                      <a:sym typeface="Arial"/>
                    </a:rPr>
                    <a:t>Value</a:t>
                  </a:r>
                  <a:endParaRPr sz="2000" b="1" dirty="0">
                    <a:solidFill>
                      <a:srgbClr val="FFFFFF"/>
                    </a:solidFill>
                    <a:latin typeface="Arial"/>
                    <a:cs typeface="Arial"/>
                    <a:sym typeface="Arial"/>
                  </a:endParaRPr>
                </a:p>
              </p:txBody>
            </p:sp>
            <p:sp>
              <p:nvSpPr>
                <p:cNvPr id="156" name="Google Shape;156;gf09831f745_8_93"/>
                <p:cNvSpPr/>
                <p:nvPr/>
              </p:nvSpPr>
              <p:spPr>
                <a:xfrm>
                  <a:off x="3158590" y="2812585"/>
                  <a:ext cx="1386101" cy="1386101"/>
                </a:xfrm>
                <a:prstGeom prst="ellipse">
                  <a:avLst/>
                </a:prstGeom>
                <a:solidFill>
                  <a:schemeClr val="dk2"/>
                </a:solidFill>
                <a:ln>
                  <a:noFill/>
                </a:ln>
              </p:spPr>
              <p:txBody>
                <a:bodyPr spcFirstLastPara="1" wrap="square" lIns="91425" tIns="91425" rIns="91425" bIns="91425" anchor="ctr" anchorCtr="0">
                  <a:noAutofit/>
                </a:bodyPr>
                <a:lstStyle/>
                <a:p>
                  <a:pPr algn="ctr">
                    <a:buClr>
                      <a:srgbClr val="000000"/>
                    </a:buClr>
                    <a:buSzPts val="1400"/>
                  </a:pPr>
                  <a:r>
                    <a:rPr lang="en-US" sz="2000" b="1" dirty="0">
                      <a:solidFill>
                        <a:srgbClr val="FFFFFF"/>
                      </a:solidFill>
                      <a:latin typeface="Arial"/>
                      <a:cs typeface="Arial"/>
                      <a:sym typeface="Arial"/>
                    </a:rPr>
                    <a:t>Risks</a:t>
                  </a:r>
                  <a:endParaRPr sz="2000" b="1" dirty="0">
                    <a:solidFill>
                      <a:srgbClr val="FFFFFF"/>
                    </a:solidFill>
                    <a:latin typeface="Arial"/>
                    <a:cs typeface="Arial"/>
                    <a:sym typeface="Arial"/>
                  </a:endParaRPr>
                </a:p>
              </p:txBody>
            </p:sp>
          </p:grpSp>
        </p:grpSp>
        <p:sp>
          <p:nvSpPr>
            <p:cNvPr id="7" name="Arrow: Right 6">
              <a:extLst>
                <a:ext uri="{FF2B5EF4-FFF2-40B4-BE49-F238E27FC236}">
                  <a16:creationId xmlns:a16="http://schemas.microsoft.com/office/drawing/2014/main" xmlns="" id="{3D84F02C-C197-46D6-AE00-132B34DDAC19}"/>
                </a:ext>
              </a:extLst>
            </p:cNvPr>
            <p:cNvSpPr/>
            <p:nvPr/>
          </p:nvSpPr>
          <p:spPr>
            <a:xfrm>
              <a:off x="6454561" y="3231315"/>
              <a:ext cx="320040" cy="548640"/>
            </a:xfrm>
            <a:prstGeom prst="rightArrow">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solidFill>
                  <a:schemeClr val="bg1"/>
                </a:solidFill>
              </a:endParaRPr>
            </a:p>
          </p:txBody>
        </p:sp>
        <p:sp>
          <p:nvSpPr>
            <p:cNvPr id="27" name="Arrow: Right 26">
              <a:extLst>
                <a:ext uri="{FF2B5EF4-FFF2-40B4-BE49-F238E27FC236}">
                  <a16:creationId xmlns:a16="http://schemas.microsoft.com/office/drawing/2014/main" xmlns="" id="{707C4551-99A8-4C20-8486-1EA1979126C4}"/>
                </a:ext>
              </a:extLst>
            </p:cNvPr>
            <p:cNvSpPr/>
            <p:nvPr/>
          </p:nvSpPr>
          <p:spPr>
            <a:xfrm rot="16200000">
              <a:off x="5566478" y="2343232"/>
              <a:ext cx="320040" cy="548640"/>
            </a:xfrm>
            <a:prstGeom prst="rightArrow">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solidFill>
                  <a:schemeClr val="bg1"/>
                </a:solidFill>
              </a:endParaRPr>
            </a:p>
          </p:txBody>
        </p:sp>
        <p:sp>
          <p:nvSpPr>
            <p:cNvPr id="28" name="Arrow: Right 27">
              <a:extLst>
                <a:ext uri="{FF2B5EF4-FFF2-40B4-BE49-F238E27FC236}">
                  <a16:creationId xmlns:a16="http://schemas.microsoft.com/office/drawing/2014/main" xmlns="" id="{F2D4FA38-C06A-47CF-8305-C6CF6AE7CF45}"/>
                </a:ext>
              </a:extLst>
            </p:cNvPr>
            <p:cNvSpPr/>
            <p:nvPr/>
          </p:nvSpPr>
          <p:spPr>
            <a:xfrm rot="10800000">
              <a:off x="4678394" y="3231315"/>
              <a:ext cx="320040" cy="548640"/>
            </a:xfrm>
            <a:prstGeom prst="rightArrow">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solidFill>
                  <a:schemeClr val="bg1"/>
                </a:solidFill>
              </a:endParaRPr>
            </a:p>
          </p:txBody>
        </p:sp>
        <p:sp>
          <p:nvSpPr>
            <p:cNvPr id="29" name="Arrow: Right 28">
              <a:extLst>
                <a:ext uri="{FF2B5EF4-FFF2-40B4-BE49-F238E27FC236}">
                  <a16:creationId xmlns:a16="http://schemas.microsoft.com/office/drawing/2014/main" xmlns="" id="{26DEAF1C-ED71-4AA4-A4AF-3079B671C3C7}"/>
                </a:ext>
              </a:extLst>
            </p:cNvPr>
            <p:cNvSpPr/>
            <p:nvPr/>
          </p:nvSpPr>
          <p:spPr>
            <a:xfrm rot="5400000" flipV="1">
              <a:off x="5566478" y="4119399"/>
              <a:ext cx="320040" cy="548640"/>
            </a:xfrm>
            <a:prstGeom prst="rightArrow">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solidFill>
                  <a:schemeClr val="bg1"/>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grpSp>
        <p:nvGrpSpPr>
          <p:cNvPr id="5" name="Group 4">
            <a:extLst>
              <a:ext uri="{FF2B5EF4-FFF2-40B4-BE49-F238E27FC236}">
                <a16:creationId xmlns:a16="http://schemas.microsoft.com/office/drawing/2014/main" xmlns="" id="{C7FE793E-F7BA-43C7-9B6C-B8EE4E355A28}"/>
              </a:ext>
            </a:extLst>
          </p:cNvPr>
          <p:cNvGrpSpPr/>
          <p:nvPr/>
        </p:nvGrpSpPr>
        <p:grpSpPr>
          <a:xfrm>
            <a:off x="3044994" y="3030110"/>
            <a:ext cx="6317852" cy="548640"/>
            <a:chOff x="3044994" y="2853134"/>
            <a:chExt cx="6317852" cy="548640"/>
          </a:xfrm>
        </p:grpSpPr>
        <p:cxnSp>
          <p:nvCxnSpPr>
            <p:cNvPr id="419" name="Google Shape;419;gf09831f745_8_345"/>
            <p:cNvCxnSpPr>
              <a:cxnSpLocks/>
            </p:cNvCxnSpPr>
            <p:nvPr/>
          </p:nvCxnSpPr>
          <p:spPr>
            <a:xfrm rot="10800000">
              <a:off x="3044995" y="2853134"/>
              <a:ext cx="3705" cy="548640"/>
            </a:xfrm>
            <a:prstGeom prst="straightConnector1">
              <a:avLst/>
            </a:prstGeom>
            <a:solidFill>
              <a:srgbClr val="00529B"/>
            </a:solidFill>
            <a:ln w="88900" cap="flat" cmpd="sng">
              <a:solidFill>
                <a:srgbClr val="6F7878"/>
              </a:solidFill>
              <a:prstDash val="solid"/>
              <a:round/>
              <a:headEnd type="none" w="sm" len="sm"/>
              <a:tailEnd type="none" w="sm" len="sm"/>
            </a:ln>
          </p:spPr>
        </p:cxnSp>
        <p:cxnSp>
          <p:nvCxnSpPr>
            <p:cNvPr id="420" name="Google Shape;420;gf09831f745_8_345"/>
            <p:cNvCxnSpPr>
              <a:cxnSpLocks/>
            </p:cNvCxnSpPr>
            <p:nvPr/>
          </p:nvCxnSpPr>
          <p:spPr>
            <a:xfrm rot="10800000">
              <a:off x="9359141" y="2853134"/>
              <a:ext cx="3705" cy="548640"/>
            </a:xfrm>
            <a:prstGeom prst="straightConnector1">
              <a:avLst/>
            </a:prstGeom>
            <a:solidFill>
              <a:srgbClr val="00529B"/>
            </a:solidFill>
            <a:ln w="88900" cap="flat" cmpd="sng">
              <a:solidFill>
                <a:srgbClr val="6F7878"/>
              </a:solidFill>
              <a:prstDash val="solid"/>
              <a:round/>
              <a:headEnd type="none" w="sm" len="sm"/>
              <a:tailEnd type="none" w="sm" len="sm"/>
            </a:ln>
          </p:spPr>
        </p:cxnSp>
        <p:cxnSp>
          <p:nvCxnSpPr>
            <p:cNvPr id="421" name="Google Shape;421;gf09831f745_8_345"/>
            <p:cNvCxnSpPr>
              <a:cxnSpLocks/>
            </p:cNvCxnSpPr>
            <p:nvPr/>
          </p:nvCxnSpPr>
          <p:spPr>
            <a:xfrm>
              <a:off x="3044994" y="2853134"/>
              <a:ext cx="6317852" cy="0"/>
            </a:xfrm>
            <a:prstGeom prst="straightConnector1">
              <a:avLst/>
            </a:prstGeom>
            <a:solidFill>
              <a:srgbClr val="00529B"/>
            </a:solidFill>
            <a:ln w="88900" cap="flat" cmpd="sng">
              <a:solidFill>
                <a:srgbClr val="6F7878"/>
              </a:solidFill>
              <a:prstDash val="solid"/>
              <a:round/>
              <a:headEnd type="none" w="sm" len="sm"/>
              <a:tailEnd type="none" w="sm" len="sm"/>
            </a:ln>
          </p:spPr>
        </p:cxnSp>
      </p:grpSp>
      <p:cxnSp>
        <p:nvCxnSpPr>
          <p:cNvPr id="422" name="Google Shape;422;gf09831f745_8_345"/>
          <p:cNvCxnSpPr>
            <a:cxnSpLocks/>
          </p:cNvCxnSpPr>
          <p:nvPr/>
        </p:nvCxnSpPr>
        <p:spPr>
          <a:xfrm rot="10800000">
            <a:off x="6203920" y="2239833"/>
            <a:ext cx="1" cy="1256443"/>
          </a:xfrm>
          <a:prstGeom prst="straightConnector1">
            <a:avLst/>
          </a:prstGeom>
          <a:solidFill>
            <a:srgbClr val="00529B"/>
          </a:solidFill>
          <a:ln w="88900" cap="flat" cmpd="sng">
            <a:solidFill>
              <a:srgbClr val="6F7878"/>
            </a:solidFill>
            <a:prstDash val="solid"/>
            <a:round/>
            <a:headEnd type="none" w="sm" len="sm"/>
            <a:tailEnd type="none" w="sm" len="sm"/>
          </a:ln>
        </p:spPr>
      </p:cxnSp>
      <p:pic>
        <p:nvPicPr>
          <p:cNvPr id="423" name="Google Shape;423;gf09831f745_8_345"/>
          <p:cNvPicPr preferRelativeResize="0"/>
          <p:nvPr/>
        </p:nvPicPr>
        <p:blipFill rotWithShape="1">
          <a:blip r:embed="rId3">
            <a:alphaModFix/>
          </a:blip>
          <a:srcRect/>
          <a:stretch/>
        </p:blipFill>
        <p:spPr>
          <a:xfrm>
            <a:off x="5295519" y="833664"/>
            <a:ext cx="1816803" cy="1811412"/>
          </a:xfrm>
          <a:prstGeom prst="rect">
            <a:avLst/>
          </a:prstGeom>
          <a:noFill/>
          <a:ln>
            <a:noFill/>
          </a:ln>
        </p:spPr>
      </p:pic>
      <p:grpSp>
        <p:nvGrpSpPr>
          <p:cNvPr id="424" name="Google Shape;424;gf09831f745_8_345"/>
          <p:cNvGrpSpPr/>
          <p:nvPr/>
        </p:nvGrpSpPr>
        <p:grpSpPr>
          <a:xfrm>
            <a:off x="2750879" y="2723390"/>
            <a:ext cx="608949" cy="608949"/>
            <a:chOff x="4579293" y="1123728"/>
            <a:chExt cx="502920" cy="502920"/>
          </a:xfrm>
        </p:grpSpPr>
        <p:sp>
          <p:nvSpPr>
            <p:cNvPr id="425" name="Google Shape;425;gf09831f745_8_345"/>
            <p:cNvSpPr/>
            <p:nvPr/>
          </p:nvSpPr>
          <p:spPr>
            <a:xfrm>
              <a:off x="4579293" y="1123728"/>
              <a:ext cx="502920" cy="502920"/>
            </a:xfrm>
            <a:prstGeom prst="ellipse">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426" name="Google Shape;426;gf09831f745_8_345"/>
            <p:cNvSpPr/>
            <p:nvPr/>
          </p:nvSpPr>
          <p:spPr>
            <a:xfrm>
              <a:off x="4685225" y="1258867"/>
              <a:ext cx="291056" cy="255502"/>
            </a:xfrm>
            <a:custGeom>
              <a:avLst/>
              <a:gdLst/>
              <a:ahLst/>
              <a:cxnLst/>
              <a:rect l="l" t="t" r="r" b="b"/>
              <a:pathLst>
                <a:path w="352" h="309" extrusionOk="0">
                  <a:moveTo>
                    <a:pt x="113" y="0"/>
                  </a:moveTo>
                  <a:lnTo>
                    <a:pt x="113" y="82"/>
                  </a:lnTo>
                  <a:lnTo>
                    <a:pt x="0" y="82"/>
                  </a:lnTo>
                  <a:lnTo>
                    <a:pt x="0" y="258"/>
                  </a:lnTo>
                  <a:lnTo>
                    <a:pt x="44" y="258"/>
                  </a:lnTo>
                  <a:lnTo>
                    <a:pt x="44" y="309"/>
                  </a:lnTo>
                  <a:lnTo>
                    <a:pt x="100" y="258"/>
                  </a:lnTo>
                  <a:lnTo>
                    <a:pt x="239" y="258"/>
                  </a:lnTo>
                  <a:lnTo>
                    <a:pt x="239" y="176"/>
                  </a:lnTo>
                  <a:lnTo>
                    <a:pt x="252" y="176"/>
                  </a:lnTo>
                  <a:lnTo>
                    <a:pt x="308" y="227"/>
                  </a:lnTo>
                  <a:lnTo>
                    <a:pt x="308" y="176"/>
                  </a:lnTo>
                  <a:lnTo>
                    <a:pt x="352" y="176"/>
                  </a:lnTo>
                  <a:lnTo>
                    <a:pt x="352" y="0"/>
                  </a:lnTo>
                  <a:lnTo>
                    <a:pt x="113" y="0"/>
                  </a:lnTo>
                  <a:close/>
                  <a:moveTo>
                    <a:pt x="214" y="233"/>
                  </a:moveTo>
                  <a:lnTo>
                    <a:pt x="91" y="233"/>
                  </a:lnTo>
                  <a:lnTo>
                    <a:pt x="69" y="252"/>
                  </a:lnTo>
                  <a:lnTo>
                    <a:pt x="69" y="233"/>
                  </a:lnTo>
                  <a:lnTo>
                    <a:pt x="25" y="233"/>
                  </a:lnTo>
                  <a:lnTo>
                    <a:pt x="25" y="107"/>
                  </a:lnTo>
                  <a:lnTo>
                    <a:pt x="113" y="107"/>
                  </a:lnTo>
                  <a:lnTo>
                    <a:pt x="214" y="107"/>
                  </a:lnTo>
                  <a:lnTo>
                    <a:pt x="214" y="176"/>
                  </a:lnTo>
                  <a:lnTo>
                    <a:pt x="214" y="233"/>
                  </a:lnTo>
                  <a:close/>
                  <a:moveTo>
                    <a:pt x="327" y="151"/>
                  </a:moveTo>
                  <a:lnTo>
                    <a:pt x="283" y="151"/>
                  </a:lnTo>
                  <a:lnTo>
                    <a:pt x="283" y="170"/>
                  </a:lnTo>
                  <a:lnTo>
                    <a:pt x="261" y="151"/>
                  </a:lnTo>
                  <a:lnTo>
                    <a:pt x="239" y="151"/>
                  </a:lnTo>
                  <a:lnTo>
                    <a:pt x="239" y="82"/>
                  </a:lnTo>
                  <a:lnTo>
                    <a:pt x="138" y="82"/>
                  </a:lnTo>
                  <a:lnTo>
                    <a:pt x="138" y="25"/>
                  </a:lnTo>
                  <a:lnTo>
                    <a:pt x="327" y="25"/>
                  </a:lnTo>
                  <a:lnTo>
                    <a:pt x="327"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grpSp>
        <p:nvGrpSpPr>
          <p:cNvPr id="430" name="Google Shape;430;gf09831f745_8_345"/>
          <p:cNvGrpSpPr/>
          <p:nvPr/>
        </p:nvGrpSpPr>
        <p:grpSpPr>
          <a:xfrm>
            <a:off x="9062893" y="2723390"/>
            <a:ext cx="608949" cy="608949"/>
            <a:chOff x="7028370" y="3166785"/>
            <a:chExt cx="502920" cy="502920"/>
          </a:xfrm>
        </p:grpSpPr>
        <p:sp>
          <p:nvSpPr>
            <p:cNvPr id="431" name="Google Shape;431;gf09831f745_8_345"/>
            <p:cNvSpPr/>
            <p:nvPr/>
          </p:nvSpPr>
          <p:spPr>
            <a:xfrm>
              <a:off x="7028370" y="3166785"/>
              <a:ext cx="502920" cy="502920"/>
            </a:xfrm>
            <a:prstGeom prst="ellipse">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432" name="Google Shape;432;gf09831f745_8_345"/>
            <p:cNvSpPr/>
            <p:nvPr/>
          </p:nvSpPr>
          <p:spPr>
            <a:xfrm>
              <a:off x="7145794" y="3279569"/>
              <a:ext cx="268073" cy="277353"/>
            </a:xfrm>
            <a:custGeom>
              <a:avLst/>
              <a:gdLst/>
              <a:ahLst/>
              <a:cxnLst/>
              <a:rect l="l" t="t" r="r" b="b"/>
              <a:pathLst>
                <a:path w="260" h="269" extrusionOk="0">
                  <a:moveTo>
                    <a:pt x="260" y="17"/>
                  </a:moveTo>
                  <a:lnTo>
                    <a:pt x="130" y="148"/>
                  </a:lnTo>
                  <a:lnTo>
                    <a:pt x="78" y="96"/>
                  </a:lnTo>
                  <a:lnTo>
                    <a:pt x="18" y="155"/>
                  </a:lnTo>
                  <a:lnTo>
                    <a:pt x="0" y="138"/>
                  </a:lnTo>
                  <a:lnTo>
                    <a:pt x="78" y="61"/>
                  </a:lnTo>
                  <a:lnTo>
                    <a:pt x="130" y="113"/>
                  </a:lnTo>
                  <a:lnTo>
                    <a:pt x="243" y="0"/>
                  </a:lnTo>
                  <a:lnTo>
                    <a:pt x="260" y="17"/>
                  </a:lnTo>
                  <a:close/>
                  <a:moveTo>
                    <a:pt x="29" y="193"/>
                  </a:moveTo>
                  <a:lnTo>
                    <a:pt x="4" y="193"/>
                  </a:lnTo>
                  <a:lnTo>
                    <a:pt x="4" y="269"/>
                  </a:lnTo>
                  <a:lnTo>
                    <a:pt x="29" y="269"/>
                  </a:lnTo>
                  <a:lnTo>
                    <a:pt x="29" y="193"/>
                  </a:lnTo>
                  <a:close/>
                  <a:moveTo>
                    <a:pt x="60" y="269"/>
                  </a:moveTo>
                  <a:lnTo>
                    <a:pt x="86" y="269"/>
                  </a:lnTo>
                  <a:lnTo>
                    <a:pt x="86" y="162"/>
                  </a:lnTo>
                  <a:lnTo>
                    <a:pt x="60" y="162"/>
                  </a:lnTo>
                  <a:lnTo>
                    <a:pt x="60" y="269"/>
                  </a:lnTo>
                  <a:close/>
                  <a:moveTo>
                    <a:pt x="117" y="269"/>
                  </a:moveTo>
                  <a:lnTo>
                    <a:pt x="142" y="269"/>
                  </a:lnTo>
                  <a:lnTo>
                    <a:pt x="142" y="193"/>
                  </a:lnTo>
                  <a:lnTo>
                    <a:pt x="117" y="193"/>
                  </a:lnTo>
                  <a:lnTo>
                    <a:pt x="117" y="269"/>
                  </a:lnTo>
                  <a:close/>
                  <a:moveTo>
                    <a:pt x="199" y="130"/>
                  </a:moveTo>
                  <a:lnTo>
                    <a:pt x="174" y="130"/>
                  </a:lnTo>
                  <a:lnTo>
                    <a:pt x="174" y="269"/>
                  </a:lnTo>
                  <a:lnTo>
                    <a:pt x="199" y="269"/>
                  </a:lnTo>
                  <a:lnTo>
                    <a:pt x="199" y="130"/>
                  </a:lnTo>
                  <a:close/>
                  <a:moveTo>
                    <a:pt x="256" y="86"/>
                  </a:moveTo>
                  <a:lnTo>
                    <a:pt x="230" y="86"/>
                  </a:lnTo>
                  <a:lnTo>
                    <a:pt x="230" y="269"/>
                  </a:lnTo>
                  <a:lnTo>
                    <a:pt x="256" y="269"/>
                  </a:lnTo>
                  <a:lnTo>
                    <a:pt x="256" y="8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grpSp>
        <p:nvGrpSpPr>
          <p:cNvPr id="6" name="Group 5">
            <a:extLst>
              <a:ext uri="{FF2B5EF4-FFF2-40B4-BE49-F238E27FC236}">
                <a16:creationId xmlns:a16="http://schemas.microsoft.com/office/drawing/2014/main" xmlns="" id="{F0B53453-7B00-4BD0-8AE9-7FBFC79A1C01}"/>
              </a:ext>
            </a:extLst>
          </p:cNvPr>
          <p:cNvGrpSpPr/>
          <p:nvPr/>
        </p:nvGrpSpPr>
        <p:grpSpPr>
          <a:xfrm>
            <a:off x="5899446" y="2723390"/>
            <a:ext cx="608948" cy="608949"/>
            <a:chOff x="5899446" y="2634902"/>
            <a:chExt cx="608948" cy="608949"/>
          </a:xfrm>
        </p:grpSpPr>
        <p:sp>
          <p:nvSpPr>
            <p:cNvPr id="428" name="Google Shape;428;gf09831f745_8_345"/>
            <p:cNvSpPr/>
            <p:nvPr/>
          </p:nvSpPr>
          <p:spPr>
            <a:xfrm>
              <a:off x="5899446" y="2634902"/>
              <a:ext cx="608948" cy="608949"/>
            </a:xfrm>
            <a:prstGeom prst="ellipse">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433" name="Google Shape;433;gf09831f745_8_345"/>
            <p:cNvSpPr/>
            <p:nvPr/>
          </p:nvSpPr>
          <p:spPr>
            <a:xfrm>
              <a:off x="6018108" y="2745822"/>
              <a:ext cx="371624" cy="387108"/>
            </a:xfrm>
            <a:custGeom>
              <a:avLst/>
              <a:gdLst/>
              <a:ahLst/>
              <a:cxnLst/>
              <a:rect l="l" t="t" r="r" b="b"/>
              <a:pathLst>
                <a:path w="457200" h="476250" extrusionOk="0">
                  <a:moveTo>
                    <a:pt x="407289" y="330041"/>
                  </a:moveTo>
                  <a:lnTo>
                    <a:pt x="407289" y="222504"/>
                  </a:lnTo>
                  <a:lnTo>
                    <a:pt x="241078" y="222504"/>
                  </a:lnTo>
                  <a:lnTo>
                    <a:pt x="179546" y="161354"/>
                  </a:lnTo>
                  <a:lnTo>
                    <a:pt x="152686" y="188405"/>
                  </a:lnTo>
                  <a:lnTo>
                    <a:pt x="186976" y="222504"/>
                  </a:lnTo>
                  <a:lnTo>
                    <a:pt x="92869" y="222504"/>
                  </a:lnTo>
                  <a:lnTo>
                    <a:pt x="92869" y="143542"/>
                  </a:lnTo>
                  <a:cubicBezTo>
                    <a:pt x="120396" y="135350"/>
                    <a:pt x="140494" y="109823"/>
                    <a:pt x="140494" y="79629"/>
                  </a:cubicBezTo>
                  <a:cubicBezTo>
                    <a:pt x="140494" y="42863"/>
                    <a:pt x="110585" y="12954"/>
                    <a:pt x="73819" y="12954"/>
                  </a:cubicBezTo>
                  <a:cubicBezTo>
                    <a:pt x="37052" y="12954"/>
                    <a:pt x="7144" y="42863"/>
                    <a:pt x="7144" y="79629"/>
                  </a:cubicBezTo>
                  <a:cubicBezTo>
                    <a:pt x="7144" y="109728"/>
                    <a:pt x="27242" y="135255"/>
                    <a:pt x="54769" y="143542"/>
                  </a:cubicBezTo>
                  <a:lnTo>
                    <a:pt x="54769" y="260604"/>
                  </a:lnTo>
                  <a:lnTo>
                    <a:pt x="186976" y="260604"/>
                  </a:lnTo>
                  <a:lnTo>
                    <a:pt x="152686" y="294704"/>
                  </a:lnTo>
                  <a:lnTo>
                    <a:pt x="179546" y="321755"/>
                  </a:lnTo>
                  <a:lnTo>
                    <a:pt x="241078" y="260604"/>
                  </a:lnTo>
                  <a:lnTo>
                    <a:pt x="369189" y="260604"/>
                  </a:lnTo>
                  <a:lnTo>
                    <a:pt x="369189" y="330041"/>
                  </a:lnTo>
                  <a:cubicBezTo>
                    <a:pt x="347758" y="336423"/>
                    <a:pt x="330803" y="353378"/>
                    <a:pt x="324326" y="374904"/>
                  </a:cubicBezTo>
                  <a:lnTo>
                    <a:pt x="251270" y="374904"/>
                  </a:lnTo>
                  <a:lnTo>
                    <a:pt x="277844" y="348520"/>
                  </a:lnTo>
                  <a:lnTo>
                    <a:pt x="250984" y="321469"/>
                  </a:lnTo>
                  <a:lnTo>
                    <a:pt x="175451" y="396526"/>
                  </a:lnTo>
                  <a:lnTo>
                    <a:pt x="250984" y="471583"/>
                  </a:lnTo>
                  <a:lnTo>
                    <a:pt x="277844" y="444532"/>
                  </a:lnTo>
                  <a:lnTo>
                    <a:pt x="246126" y="413004"/>
                  </a:lnTo>
                  <a:lnTo>
                    <a:pt x="324422" y="413004"/>
                  </a:lnTo>
                  <a:cubicBezTo>
                    <a:pt x="332613" y="440531"/>
                    <a:pt x="358140" y="460629"/>
                    <a:pt x="388334" y="460629"/>
                  </a:cubicBezTo>
                  <a:cubicBezTo>
                    <a:pt x="425101" y="460629"/>
                    <a:pt x="455009" y="430721"/>
                    <a:pt x="455009" y="393954"/>
                  </a:cubicBezTo>
                  <a:cubicBezTo>
                    <a:pt x="454914" y="363855"/>
                    <a:pt x="434816" y="338328"/>
                    <a:pt x="407289" y="330041"/>
                  </a:cubicBezTo>
                  <a:close/>
                  <a:moveTo>
                    <a:pt x="45339" y="79629"/>
                  </a:moveTo>
                  <a:cubicBezTo>
                    <a:pt x="45339" y="63913"/>
                    <a:pt x="58198" y="51054"/>
                    <a:pt x="73914" y="51054"/>
                  </a:cubicBezTo>
                  <a:cubicBezTo>
                    <a:pt x="89630" y="51054"/>
                    <a:pt x="102489" y="63913"/>
                    <a:pt x="102489" y="79629"/>
                  </a:cubicBezTo>
                  <a:cubicBezTo>
                    <a:pt x="102489" y="95345"/>
                    <a:pt x="89630" y="108204"/>
                    <a:pt x="73914" y="108204"/>
                  </a:cubicBezTo>
                  <a:cubicBezTo>
                    <a:pt x="58198" y="108204"/>
                    <a:pt x="45339" y="95345"/>
                    <a:pt x="45339" y="79629"/>
                  </a:cubicBezTo>
                  <a:close/>
                  <a:moveTo>
                    <a:pt x="388239" y="422529"/>
                  </a:moveTo>
                  <a:cubicBezTo>
                    <a:pt x="372523" y="422529"/>
                    <a:pt x="359664" y="409670"/>
                    <a:pt x="359664" y="393954"/>
                  </a:cubicBezTo>
                  <a:cubicBezTo>
                    <a:pt x="359664" y="378238"/>
                    <a:pt x="372523" y="365379"/>
                    <a:pt x="388239" y="365379"/>
                  </a:cubicBezTo>
                  <a:cubicBezTo>
                    <a:pt x="403955" y="365379"/>
                    <a:pt x="416814" y="378238"/>
                    <a:pt x="416814" y="393954"/>
                  </a:cubicBezTo>
                  <a:cubicBezTo>
                    <a:pt x="416814" y="409670"/>
                    <a:pt x="404051" y="422529"/>
                    <a:pt x="388239" y="422529"/>
                  </a:cubicBezTo>
                  <a:close/>
                  <a:moveTo>
                    <a:pt x="73914" y="327279"/>
                  </a:moveTo>
                  <a:cubicBezTo>
                    <a:pt x="37148" y="327279"/>
                    <a:pt x="7239" y="357188"/>
                    <a:pt x="7239" y="393954"/>
                  </a:cubicBezTo>
                  <a:cubicBezTo>
                    <a:pt x="7239" y="430721"/>
                    <a:pt x="37148" y="460629"/>
                    <a:pt x="73914" y="460629"/>
                  </a:cubicBezTo>
                  <a:cubicBezTo>
                    <a:pt x="110681" y="460629"/>
                    <a:pt x="140589" y="430721"/>
                    <a:pt x="140589" y="393954"/>
                  </a:cubicBezTo>
                  <a:cubicBezTo>
                    <a:pt x="140589" y="357188"/>
                    <a:pt x="110681" y="327279"/>
                    <a:pt x="73914" y="327279"/>
                  </a:cubicBezTo>
                  <a:close/>
                  <a:moveTo>
                    <a:pt x="73914" y="422529"/>
                  </a:moveTo>
                  <a:cubicBezTo>
                    <a:pt x="58198" y="422529"/>
                    <a:pt x="45339" y="409670"/>
                    <a:pt x="45339" y="393954"/>
                  </a:cubicBezTo>
                  <a:cubicBezTo>
                    <a:pt x="45339" y="378238"/>
                    <a:pt x="58198" y="365379"/>
                    <a:pt x="73914" y="365379"/>
                  </a:cubicBezTo>
                  <a:cubicBezTo>
                    <a:pt x="89630" y="365379"/>
                    <a:pt x="102489" y="378238"/>
                    <a:pt x="102489" y="393954"/>
                  </a:cubicBezTo>
                  <a:cubicBezTo>
                    <a:pt x="102489" y="409670"/>
                    <a:pt x="89726" y="422529"/>
                    <a:pt x="73914" y="422529"/>
                  </a:cubicBezTo>
                  <a:close/>
                  <a:moveTo>
                    <a:pt x="277844" y="130207"/>
                  </a:moveTo>
                  <a:lnTo>
                    <a:pt x="246126" y="98679"/>
                  </a:lnTo>
                  <a:lnTo>
                    <a:pt x="324422" y="98679"/>
                  </a:lnTo>
                  <a:cubicBezTo>
                    <a:pt x="332613" y="126206"/>
                    <a:pt x="358140" y="146304"/>
                    <a:pt x="388334" y="146304"/>
                  </a:cubicBezTo>
                  <a:cubicBezTo>
                    <a:pt x="425101" y="146304"/>
                    <a:pt x="455009" y="116396"/>
                    <a:pt x="455009" y="79629"/>
                  </a:cubicBezTo>
                  <a:cubicBezTo>
                    <a:pt x="455009" y="42863"/>
                    <a:pt x="425101" y="12954"/>
                    <a:pt x="388334" y="12954"/>
                  </a:cubicBezTo>
                  <a:cubicBezTo>
                    <a:pt x="358235" y="12954"/>
                    <a:pt x="332708" y="33052"/>
                    <a:pt x="324422" y="60579"/>
                  </a:cubicBezTo>
                  <a:lnTo>
                    <a:pt x="251365" y="60579"/>
                  </a:lnTo>
                  <a:lnTo>
                    <a:pt x="277940" y="34195"/>
                  </a:lnTo>
                  <a:lnTo>
                    <a:pt x="251079" y="7144"/>
                  </a:lnTo>
                  <a:lnTo>
                    <a:pt x="175546" y="82201"/>
                  </a:lnTo>
                  <a:lnTo>
                    <a:pt x="251079" y="157258"/>
                  </a:lnTo>
                  <a:lnTo>
                    <a:pt x="277844" y="130207"/>
                  </a:lnTo>
                  <a:close/>
                  <a:moveTo>
                    <a:pt x="388239" y="51054"/>
                  </a:moveTo>
                  <a:cubicBezTo>
                    <a:pt x="403955" y="51054"/>
                    <a:pt x="416814" y="63913"/>
                    <a:pt x="416814" y="79629"/>
                  </a:cubicBezTo>
                  <a:cubicBezTo>
                    <a:pt x="416814" y="95345"/>
                    <a:pt x="403955" y="108204"/>
                    <a:pt x="388239" y="108204"/>
                  </a:cubicBezTo>
                  <a:cubicBezTo>
                    <a:pt x="372523" y="108204"/>
                    <a:pt x="359664" y="95345"/>
                    <a:pt x="359664" y="79629"/>
                  </a:cubicBezTo>
                  <a:cubicBezTo>
                    <a:pt x="359664" y="63913"/>
                    <a:pt x="372523" y="51054"/>
                    <a:pt x="388239" y="51054"/>
                  </a:cubicBezTo>
                  <a:close/>
                </a:path>
              </a:pathLst>
            </a:custGeom>
            <a:solidFill>
              <a:srgbClr val="0028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grpSp>
        <p:nvGrpSpPr>
          <p:cNvPr id="2" name="Group 1">
            <a:extLst>
              <a:ext uri="{FF2B5EF4-FFF2-40B4-BE49-F238E27FC236}">
                <a16:creationId xmlns:a16="http://schemas.microsoft.com/office/drawing/2014/main" xmlns="" id="{38C2B531-62A3-47AC-802C-DA5ECEEDEAD8}"/>
              </a:ext>
            </a:extLst>
          </p:cNvPr>
          <p:cNvGrpSpPr/>
          <p:nvPr/>
        </p:nvGrpSpPr>
        <p:grpSpPr>
          <a:xfrm>
            <a:off x="1608682" y="3501776"/>
            <a:ext cx="2871216" cy="2745550"/>
            <a:chOff x="1775829" y="3324800"/>
            <a:chExt cx="2871216" cy="2745550"/>
          </a:xfrm>
        </p:grpSpPr>
        <p:pic>
          <p:nvPicPr>
            <p:cNvPr id="436" name="Google Shape;436;gf09831f745_8_345"/>
            <p:cNvPicPr preferRelativeResize="0"/>
            <p:nvPr/>
          </p:nvPicPr>
          <p:blipFill rotWithShape="1">
            <a:blip r:embed="rId4">
              <a:alphaModFix/>
            </a:blip>
            <a:srcRect t="9643" b="27695"/>
            <a:stretch/>
          </p:blipFill>
          <p:spPr>
            <a:xfrm>
              <a:off x="1775829" y="3324800"/>
              <a:ext cx="2871216" cy="1190274"/>
            </a:xfrm>
            <a:prstGeom prst="rect">
              <a:avLst/>
            </a:prstGeom>
            <a:noFill/>
            <a:ln w="9525" cap="flat" cmpd="sng">
              <a:solidFill>
                <a:srgbClr val="6F7878"/>
              </a:solidFill>
              <a:prstDash val="solid"/>
              <a:round/>
              <a:headEnd type="none" w="sm" len="sm"/>
              <a:tailEnd type="none" w="sm" len="sm"/>
            </a:ln>
          </p:spPr>
        </p:pic>
        <p:sp>
          <p:nvSpPr>
            <p:cNvPr id="437" name="Google Shape;437;gf09831f745_8_345"/>
            <p:cNvSpPr/>
            <p:nvPr/>
          </p:nvSpPr>
          <p:spPr>
            <a:xfrm>
              <a:off x="1775829" y="4515075"/>
              <a:ext cx="2871216" cy="411480"/>
            </a:xfrm>
            <a:prstGeom prst="rect">
              <a:avLst/>
            </a:prstGeom>
            <a:solidFill>
              <a:srgbClr val="009AD7"/>
            </a:solidFill>
            <a:ln w="12700" cap="flat" cmpd="sng">
              <a:solidFill>
                <a:srgbClr val="6F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400"/>
                </a:spcAft>
                <a:buClr>
                  <a:srgbClr val="000000"/>
                </a:buClr>
                <a:buSzPts val="1800"/>
                <a:buFont typeface="Arial"/>
                <a:buNone/>
              </a:pPr>
              <a:r>
                <a:rPr lang="en-US" b="0" i="0" u="none" strike="noStrike" cap="none" dirty="0">
                  <a:solidFill>
                    <a:srgbClr val="FFFFFF"/>
                  </a:solidFill>
                  <a:latin typeface="Arial"/>
                  <a:ea typeface="Arial"/>
                  <a:cs typeface="Arial"/>
                  <a:sym typeface="Arial"/>
                </a:rPr>
                <a:t>Humanlike Engagement</a:t>
              </a:r>
              <a:endParaRPr b="0" i="0" u="none" strike="noStrike" cap="none" dirty="0">
                <a:solidFill>
                  <a:srgbClr val="FFFFFF"/>
                </a:solidFill>
                <a:latin typeface="Arial"/>
                <a:ea typeface="Arial"/>
                <a:cs typeface="Arial"/>
                <a:sym typeface="Arial"/>
              </a:endParaRPr>
            </a:p>
          </p:txBody>
        </p:sp>
        <p:sp>
          <p:nvSpPr>
            <p:cNvPr id="440" name="Google Shape;440;gf09831f745_8_345"/>
            <p:cNvSpPr txBox="1"/>
            <p:nvPr/>
          </p:nvSpPr>
          <p:spPr>
            <a:xfrm>
              <a:off x="1775829" y="4937773"/>
              <a:ext cx="2871216" cy="1132577"/>
            </a:xfrm>
            <a:prstGeom prst="rect">
              <a:avLst/>
            </a:prstGeom>
            <a:noFill/>
            <a:ln>
              <a:noFill/>
            </a:ln>
          </p:spPr>
          <p:txBody>
            <a:bodyPr spcFirstLastPara="1" wrap="square" lIns="0" tIns="45700" rIns="91425" bIns="45700" anchor="t" anchorCtr="0">
              <a:spAutoFit/>
            </a:bodyPr>
            <a:lstStyle/>
            <a:p>
              <a:pPr marL="228600" marR="0" lvl="0" indent="-228600" algn="l" rtl="0">
                <a:lnSpc>
                  <a:spcPct val="90000"/>
                </a:lnSpc>
                <a:spcAft>
                  <a:spcPts val="400"/>
                </a:spcAft>
                <a:buClr>
                  <a:srgbClr val="002856"/>
                </a:buClr>
                <a:buSzPct val="100000"/>
                <a:buFont typeface="Arial"/>
                <a:buChar char="•"/>
              </a:pPr>
              <a:r>
                <a:rPr lang="en-US" sz="1600" i="0" u="none" strike="noStrike" cap="none" dirty="0">
                  <a:solidFill>
                    <a:srgbClr val="000000"/>
                  </a:solidFill>
                  <a:latin typeface="Arial"/>
                  <a:ea typeface="Arial"/>
                  <a:cs typeface="Arial"/>
                  <a:sym typeface="Arial"/>
                </a:rPr>
                <a:t>Chatbots, Virtual Assistants</a:t>
              </a:r>
              <a:endParaRPr sz="1600" i="0" u="none" strike="noStrike" cap="none" dirty="0">
                <a:solidFill>
                  <a:srgbClr val="000000"/>
                </a:solidFill>
                <a:latin typeface="Arial"/>
                <a:ea typeface="Arial"/>
                <a:cs typeface="Arial"/>
                <a:sym typeface="Arial"/>
              </a:endParaRPr>
            </a:p>
            <a:p>
              <a:pPr marL="228600" marR="0" lvl="0" indent="-228600" algn="l" rtl="0">
                <a:lnSpc>
                  <a:spcPct val="90000"/>
                </a:lnSpc>
                <a:spcAft>
                  <a:spcPts val="400"/>
                </a:spcAft>
                <a:buClr>
                  <a:srgbClr val="002856"/>
                </a:buClr>
                <a:buSzPct val="100000"/>
                <a:buFont typeface="Arial"/>
                <a:buChar char="•"/>
              </a:pPr>
              <a:r>
                <a:rPr lang="en-US" sz="1600" i="0" u="none" strike="noStrike" cap="none" dirty="0">
                  <a:solidFill>
                    <a:srgbClr val="000000"/>
                  </a:solidFill>
                  <a:latin typeface="Arial"/>
                  <a:ea typeface="Arial"/>
                  <a:cs typeface="Arial"/>
                  <a:sym typeface="Arial"/>
                </a:rPr>
                <a:t>Natural Language Processing</a:t>
              </a:r>
              <a:endParaRPr sz="1600" i="0" u="none" strike="noStrike" cap="none" dirty="0">
                <a:solidFill>
                  <a:srgbClr val="000000"/>
                </a:solidFill>
                <a:latin typeface="Arial"/>
                <a:ea typeface="Arial"/>
                <a:cs typeface="Arial"/>
                <a:sym typeface="Arial"/>
              </a:endParaRPr>
            </a:p>
            <a:p>
              <a:pPr marL="228600" marR="0" lvl="0" indent="-228600" algn="l" rtl="0">
                <a:lnSpc>
                  <a:spcPct val="90000"/>
                </a:lnSpc>
                <a:spcAft>
                  <a:spcPts val="400"/>
                </a:spcAft>
                <a:buClr>
                  <a:srgbClr val="002856"/>
                </a:buClr>
                <a:buSzPct val="100000"/>
                <a:buFont typeface="Arial"/>
                <a:buChar char="•"/>
              </a:pPr>
              <a:r>
                <a:rPr lang="en-US" sz="1600" i="0" u="none" strike="noStrike" cap="none" dirty="0">
                  <a:solidFill>
                    <a:srgbClr val="000000"/>
                  </a:solidFill>
                  <a:latin typeface="Arial"/>
                  <a:ea typeface="Arial"/>
                  <a:cs typeface="Arial"/>
                  <a:sym typeface="Arial"/>
                </a:rPr>
                <a:t>Computer Vision</a:t>
              </a:r>
              <a:endParaRPr sz="1600" i="0" u="none" strike="noStrike" cap="none" dirty="0">
                <a:solidFill>
                  <a:srgbClr val="000000"/>
                </a:solidFill>
                <a:latin typeface="Arial"/>
                <a:ea typeface="Arial"/>
                <a:cs typeface="Arial"/>
                <a:sym typeface="Arial"/>
              </a:endParaRPr>
            </a:p>
          </p:txBody>
        </p:sp>
      </p:grpSp>
      <p:grpSp>
        <p:nvGrpSpPr>
          <p:cNvPr id="4" name="Group 3">
            <a:extLst>
              <a:ext uri="{FF2B5EF4-FFF2-40B4-BE49-F238E27FC236}">
                <a16:creationId xmlns:a16="http://schemas.microsoft.com/office/drawing/2014/main" xmlns="" id="{CF5AD7C3-7DED-48E9-85AF-46223BD03593}"/>
              </a:ext>
            </a:extLst>
          </p:cNvPr>
          <p:cNvGrpSpPr/>
          <p:nvPr/>
        </p:nvGrpSpPr>
        <p:grpSpPr>
          <a:xfrm>
            <a:off x="7931490" y="3501776"/>
            <a:ext cx="2871216" cy="2523951"/>
            <a:chOff x="7774173" y="3324800"/>
            <a:chExt cx="2871216" cy="2523951"/>
          </a:xfrm>
        </p:grpSpPr>
        <p:pic>
          <p:nvPicPr>
            <p:cNvPr id="435" name="Google Shape;435;gf09831f745_8_345"/>
            <p:cNvPicPr preferRelativeResize="0"/>
            <p:nvPr/>
          </p:nvPicPr>
          <p:blipFill rotWithShape="1">
            <a:blip r:embed="rId5">
              <a:alphaModFix/>
            </a:blip>
            <a:srcRect t="15672" b="15671"/>
            <a:stretch/>
          </p:blipFill>
          <p:spPr>
            <a:xfrm>
              <a:off x="7774173" y="3324800"/>
              <a:ext cx="2867540" cy="1190274"/>
            </a:xfrm>
            <a:prstGeom prst="rect">
              <a:avLst/>
            </a:prstGeom>
            <a:noFill/>
            <a:ln w="9525" cap="flat" cmpd="sng">
              <a:solidFill>
                <a:srgbClr val="6F7878"/>
              </a:solidFill>
              <a:prstDash val="solid"/>
              <a:round/>
              <a:headEnd type="none" w="sm" len="sm"/>
              <a:tailEnd type="none" w="sm" len="sm"/>
            </a:ln>
          </p:spPr>
        </p:pic>
        <p:sp>
          <p:nvSpPr>
            <p:cNvPr id="439" name="Google Shape;439;gf09831f745_8_345"/>
            <p:cNvSpPr/>
            <p:nvPr/>
          </p:nvSpPr>
          <p:spPr>
            <a:xfrm>
              <a:off x="7774173" y="4515075"/>
              <a:ext cx="2871216" cy="411480"/>
            </a:xfrm>
            <a:prstGeom prst="rect">
              <a:avLst/>
            </a:prstGeom>
            <a:solidFill>
              <a:srgbClr val="009AD7"/>
            </a:solidFill>
            <a:ln w="12700" cap="flat" cmpd="sng">
              <a:solidFill>
                <a:srgbClr val="6F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400"/>
                </a:spcAft>
                <a:buClr>
                  <a:srgbClr val="000000"/>
                </a:buClr>
                <a:buSzPts val="1800"/>
                <a:buFont typeface="Arial"/>
                <a:buNone/>
              </a:pPr>
              <a:r>
                <a:rPr lang="en-US" b="0" i="0" u="none" strike="noStrike" cap="none" dirty="0">
                  <a:solidFill>
                    <a:srgbClr val="FFFFFF"/>
                  </a:solidFill>
                  <a:latin typeface="Arial"/>
                  <a:ea typeface="Arial"/>
                  <a:cs typeface="Arial"/>
                  <a:sym typeface="Arial"/>
                </a:rPr>
                <a:t>Generating Insight</a:t>
              </a:r>
              <a:endParaRPr b="0" i="0" u="none" strike="noStrike" cap="none" dirty="0">
                <a:solidFill>
                  <a:srgbClr val="FFFFFF"/>
                </a:solidFill>
                <a:latin typeface="Arial"/>
                <a:ea typeface="Arial"/>
                <a:cs typeface="Arial"/>
                <a:sym typeface="Arial"/>
              </a:endParaRPr>
            </a:p>
          </p:txBody>
        </p:sp>
        <p:sp>
          <p:nvSpPr>
            <p:cNvPr id="441" name="Google Shape;441;gf09831f745_8_345"/>
            <p:cNvSpPr txBox="1"/>
            <p:nvPr/>
          </p:nvSpPr>
          <p:spPr>
            <a:xfrm>
              <a:off x="7774173" y="4937773"/>
              <a:ext cx="2871216" cy="910978"/>
            </a:xfrm>
            <a:prstGeom prst="rect">
              <a:avLst/>
            </a:prstGeom>
            <a:noFill/>
            <a:ln>
              <a:noFill/>
            </a:ln>
          </p:spPr>
          <p:txBody>
            <a:bodyPr spcFirstLastPara="1" wrap="square" lIns="0" tIns="45700" rIns="91425" bIns="45700" anchor="t" anchorCtr="0">
              <a:spAutoFit/>
            </a:bodyPr>
            <a:lstStyle/>
            <a:p>
              <a:pPr marL="228600" marR="0" lvl="0" indent="-228600" algn="l" rtl="0">
                <a:lnSpc>
                  <a:spcPct val="90000"/>
                </a:lnSpc>
                <a:spcAft>
                  <a:spcPts val="400"/>
                </a:spcAft>
                <a:buClr>
                  <a:srgbClr val="002856"/>
                </a:buClr>
                <a:buSzPct val="100000"/>
                <a:buFont typeface="Arial"/>
                <a:buChar char="•"/>
              </a:pPr>
              <a:r>
                <a:rPr lang="en-US" sz="1600" i="0" u="none" strike="noStrike" cap="none" dirty="0">
                  <a:solidFill>
                    <a:srgbClr val="000000"/>
                  </a:solidFill>
                  <a:latin typeface="Arial"/>
                  <a:ea typeface="Arial"/>
                  <a:cs typeface="Arial"/>
                  <a:sym typeface="Arial"/>
                </a:rPr>
                <a:t>Forecasting</a:t>
              </a:r>
              <a:endParaRPr sz="1600" i="0" u="none" strike="noStrike" cap="none" dirty="0">
                <a:solidFill>
                  <a:srgbClr val="000000"/>
                </a:solidFill>
                <a:latin typeface="Arial"/>
                <a:ea typeface="Arial"/>
                <a:cs typeface="Arial"/>
                <a:sym typeface="Arial"/>
              </a:endParaRPr>
            </a:p>
            <a:p>
              <a:pPr marL="228600" marR="0" lvl="0" indent="-228600" algn="l" rtl="0">
                <a:lnSpc>
                  <a:spcPct val="90000"/>
                </a:lnSpc>
                <a:spcAft>
                  <a:spcPts val="400"/>
                </a:spcAft>
                <a:buClr>
                  <a:srgbClr val="002856"/>
                </a:buClr>
                <a:buSzPct val="100000"/>
                <a:buFont typeface="Arial"/>
                <a:buChar char="•"/>
              </a:pPr>
              <a:r>
                <a:rPr lang="en-US" sz="1600" i="0" u="none" strike="noStrike" cap="none" dirty="0">
                  <a:solidFill>
                    <a:srgbClr val="000000"/>
                  </a:solidFill>
                  <a:latin typeface="Arial"/>
                  <a:ea typeface="Arial"/>
                  <a:cs typeface="Arial"/>
                  <a:sym typeface="Arial"/>
                </a:rPr>
                <a:t>Classification</a:t>
              </a:r>
              <a:endParaRPr sz="1600" i="0" u="none" strike="noStrike" cap="none" dirty="0">
                <a:solidFill>
                  <a:srgbClr val="000000"/>
                </a:solidFill>
                <a:latin typeface="Arial"/>
                <a:ea typeface="Arial"/>
                <a:cs typeface="Arial"/>
                <a:sym typeface="Arial"/>
              </a:endParaRPr>
            </a:p>
            <a:p>
              <a:pPr marL="228600" marR="0" lvl="0" indent="-228600" algn="l" rtl="0">
                <a:lnSpc>
                  <a:spcPct val="90000"/>
                </a:lnSpc>
                <a:spcAft>
                  <a:spcPts val="400"/>
                </a:spcAft>
                <a:buClr>
                  <a:srgbClr val="002856"/>
                </a:buClr>
                <a:buSzPct val="100000"/>
                <a:buFont typeface="Arial"/>
                <a:buChar char="•"/>
              </a:pPr>
              <a:r>
                <a:rPr lang="en-US" sz="1600" i="0" u="none" strike="noStrike" cap="none" dirty="0">
                  <a:solidFill>
                    <a:srgbClr val="000000"/>
                  </a:solidFill>
                  <a:latin typeface="Arial"/>
                  <a:ea typeface="Arial"/>
                  <a:cs typeface="Arial"/>
                  <a:sym typeface="Arial"/>
                </a:rPr>
                <a:t>Find and Interpret Patterns</a:t>
              </a:r>
              <a:endParaRPr sz="1600" i="0" u="none" strike="noStrike" cap="none" dirty="0">
                <a:solidFill>
                  <a:srgbClr val="000000"/>
                </a:solidFill>
                <a:latin typeface="Arial"/>
                <a:ea typeface="Arial"/>
                <a:cs typeface="Arial"/>
                <a:sym typeface="Arial"/>
              </a:endParaRPr>
            </a:p>
          </p:txBody>
        </p:sp>
      </p:grpSp>
      <p:grpSp>
        <p:nvGrpSpPr>
          <p:cNvPr id="3" name="Group 2">
            <a:extLst>
              <a:ext uri="{FF2B5EF4-FFF2-40B4-BE49-F238E27FC236}">
                <a16:creationId xmlns:a16="http://schemas.microsoft.com/office/drawing/2014/main" xmlns="" id="{C826E705-6CA5-44E3-8458-91589CBBC043}"/>
              </a:ext>
            </a:extLst>
          </p:cNvPr>
          <p:cNvGrpSpPr/>
          <p:nvPr/>
        </p:nvGrpSpPr>
        <p:grpSpPr>
          <a:xfrm>
            <a:off x="4768312" y="3501776"/>
            <a:ext cx="2871216" cy="2251056"/>
            <a:chOff x="4732363" y="3324800"/>
            <a:chExt cx="2871216" cy="2251056"/>
          </a:xfrm>
        </p:grpSpPr>
        <p:pic>
          <p:nvPicPr>
            <p:cNvPr id="434" name="Google Shape;434;gf09831f745_8_345"/>
            <p:cNvPicPr preferRelativeResize="0"/>
            <p:nvPr/>
          </p:nvPicPr>
          <p:blipFill rotWithShape="1">
            <a:blip r:embed="rId6">
              <a:alphaModFix/>
            </a:blip>
            <a:srcRect t="20476" b="30545"/>
            <a:stretch/>
          </p:blipFill>
          <p:spPr>
            <a:xfrm>
              <a:off x="4732363" y="3324800"/>
              <a:ext cx="2866907" cy="1190274"/>
            </a:xfrm>
            <a:prstGeom prst="rect">
              <a:avLst/>
            </a:prstGeom>
            <a:noFill/>
            <a:ln w="9525" cap="flat" cmpd="sng">
              <a:solidFill>
                <a:srgbClr val="6F7878"/>
              </a:solidFill>
              <a:prstDash val="solid"/>
              <a:round/>
              <a:headEnd type="none" w="sm" len="sm"/>
              <a:tailEnd type="none" w="sm" len="sm"/>
            </a:ln>
          </p:spPr>
        </p:pic>
        <p:sp>
          <p:nvSpPr>
            <p:cNvPr id="438" name="Google Shape;438;gf09831f745_8_345"/>
            <p:cNvSpPr/>
            <p:nvPr/>
          </p:nvSpPr>
          <p:spPr>
            <a:xfrm>
              <a:off x="4732363" y="4515075"/>
              <a:ext cx="2871216" cy="411480"/>
            </a:xfrm>
            <a:prstGeom prst="rect">
              <a:avLst/>
            </a:prstGeom>
            <a:solidFill>
              <a:srgbClr val="009AD7"/>
            </a:solidFill>
            <a:ln w="12700" cap="flat" cmpd="sng">
              <a:solidFill>
                <a:srgbClr val="6F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400"/>
                </a:spcAft>
                <a:buClr>
                  <a:srgbClr val="000000"/>
                </a:buClr>
                <a:buSzPts val="1800"/>
                <a:buFont typeface="Arial"/>
                <a:buNone/>
              </a:pPr>
              <a:r>
                <a:rPr lang="en-US" b="0" i="0" u="none" strike="noStrike" cap="none" dirty="0">
                  <a:solidFill>
                    <a:srgbClr val="FFFFFF"/>
                  </a:solidFill>
                  <a:latin typeface="Arial"/>
                  <a:ea typeface="Arial"/>
                  <a:cs typeface="Arial"/>
                  <a:sym typeface="Arial"/>
                </a:rPr>
                <a:t>Automating &amp; Optimizing</a:t>
              </a:r>
              <a:endParaRPr b="0" i="0" u="none" strike="noStrike" cap="none" dirty="0">
                <a:solidFill>
                  <a:srgbClr val="FFFFFF"/>
                </a:solidFill>
                <a:latin typeface="Arial"/>
                <a:ea typeface="Arial"/>
                <a:cs typeface="Arial"/>
                <a:sym typeface="Arial"/>
              </a:endParaRPr>
            </a:p>
          </p:txBody>
        </p:sp>
        <p:sp>
          <p:nvSpPr>
            <p:cNvPr id="442" name="Google Shape;442;gf09831f745_8_345"/>
            <p:cNvSpPr txBox="1"/>
            <p:nvPr/>
          </p:nvSpPr>
          <p:spPr>
            <a:xfrm>
              <a:off x="4732363" y="4937773"/>
              <a:ext cx="2871216" cy="638083"/>
            </a:xfrm>
            <a:prstGeom prst="rect">
              <a:avLst/>
            </a:prstGeom>
            <a:noFill/>
            <a:ln>
              <a:noFill/>
            </a:ln>
          </p:spPr>
          <p:txBody>
            <a:bodyPr spcFirstLastPara="1" wrap="square" lIns="0" tIns="45700" rIns="91425" bIns="45700" anchor="t" anchorCtr="0">
              <a:spAutoFit/>
            </a:bodyPr>
            <a:lstStyle/>
            <a:p>
              <a:pPr marL="228600" marR="0" lvl="0" indent="-228600" algn="l" rtl="0">
                <a:lnSpc>
                  <a:spcPct val="90000"/>
                </a:lnSpc>
                <a:spcAft>
                  <a:spcPts val="400"/>
                </a:spcAft>
                <a:buClr>
                  <a:srgbClr val="002856"/>
                </a:buClr>
                <a:buSzPct val="100000"/>
                <a:buFont typeface="Arial"/>
                <a:buChar char="•"/>
              </a:pPr>
              <a:r>
                <a:rPr lang="en-US" sz="1600" i="0" u="none" strike="noStrike" cap="none" dirty="0">
                  <a:solidFill>
                    <a:srgbClr val="000000"/>
                  </a:solidFill>
                  <a:latin typeface="Arial"/>
                  <a:ea typeface="Arial"/>
                  <a:cs typeface="Arial"/>
                  <a:sym typeface="Arial"/>
                </a:rPr>
                <a:t>Process Optimization</a:t>
              </a:r>
              <a:endParaRPr sz="1600" i="0" u="none" strike="noStrike" cap="none" dirty="0">
                <a:solidFill>
                  <a:srgbClr val="000000"/>
                </a:solidFill>
                <a:latin typeface="Arial"/>
                <a:ea typeface="Arial"/>
                <a:cs typeface="Arial"/>
                <a:sym typeface="Arial"/>
              </a:endParaRPr>
            </a:p>
            <a:p>
              <a:pPr marL="228600" marR="0" lvl="0" indent="-228600" algn="l" rtl="0">
                <a:lnSpc>
                  <a:spcPct val="90000"/>
                </a:lnSpc>
                <a:spcAft>
                  <a:spcPts val="400"/>
                </a:spcAft>
                <a:buClr>
                  <a:srgbClr val="002856"/>
                </a:buClr>
                <a:buSzPct val="100000"/>
                <a:buFont typeface="Arial"/>
                <a:buChar char="•"/>
              </a:pPr>
              <a:r>
                <a:rPr lang="en-US" sz="1600" i="0" u="none" strike="noStrike" cap="none" dirty="0">
                  <a:solidFill>
                    <a:srgbClr val="000000"/>
                  </a:solidFill>
                  <a:latin typeface="Arial"/>
                  <a:ea typeface="Arial"/>
                  <a:cs typeface="Arial"/>
                  <a:sym typeface="Arial"/>
                </a:rPr>
                <a:t>Automating Tasks</a:t>
              </a:r>
              <a:endParaRPr sz="1600" i="0" u="none" strike="noStrike" cap="none" dirty="0">
                <a:solidFill>
                  <a:srgbClr val="000000"/>
                </a:solidFill>
                <a:latin typeface="Arial"/>
                <a:ea typeface="Arial"/>
                <a:cs typeface="Arial"/>
                <a:sym typeface="Arial"/>
              </a:endParaRPr>
            </a:p>
          </p:txBody>
        </p:sp>
      </p:grpSp>
      <p:sp>
        <p:nvSpPr>
          <p:cNvPr id="443" name="Google Shape;443;gf09831f745_8_345"/>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Common AI Use Cases</a:t>
            </a:r>
            <a:endParaRPr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gf09831f745_8_375"/>
          <p:cNvSpPr txBox="1">
            <a:spLocks noGrp="1"/>
          </p:cNvSpPr>
          <p:nvPr>
            <p:ph type="title"/>
          </p:nvPr>
        </p:nvSpPr>
        <p:spPr>
          <a:xfrm>
            <a:off x="457200" y="366713"/>
            <a:ext cx="11276013" cy="443198"/>
          </a:xfrm>
          <a:noFill/>
          <a:ln>
            <a:noFill/>
          </a:ln>
        </p:spPr>
        <p:txBody>
          <a:bodyPr spcFirstLastPara="1" wrap="square" lIns="0" tIns="0" rIns="0" bIns="0" anchor="t" anchorCtr="0">
            <a:noAutofit/>
          </a:bodyPr>
          <a:lstStyle/>
          <a:p>
            <a:pPr lvl="0"/>
            <a:r>
              <a:rPr lang="en-US" dirty="0"/>
              <a:t>Recommended Gartner Research</a:t>
            </a:r>
          </a:p>
        </p:txBody>
      </p:sp>
      <p:sp>
        <p:nvSpPr>
          <p:cNvPr id="8" name="Text Placeholder 2">
            <a:extLst>
              <a:ext uri="{FF2B5EF4-FFF2-40B4-BE49-F238E27FC236}">
                <a16:creationId xmlns:a16="http://schemas.microsoft.com/office/drawing/2014/main" xmlns="" id="{FD17A952-6A0F-4343-86FD-A506304C267E}"/>
              </a:ext>
            </a:extLst>
          </p:cNvPr>
          <p:cNvSpPr>
            <a:spLocks noGrp="1"/>
          </p:cNvSpPr>
          <p:nvPr/>
        </p:nvSpPr>
        <p:spPr>
          <a:xfrm>
            <a:off x="457993" y="1527048"/>
            <a:ext cx="11276013" cy="4460873"/>
          </a:xfrm>
          <a:prstGeom prst="rect">
            <a:avLst/>
          </a:prstGeom>
        </p:spPr>
        <p:txBody>
          <a:bodyPr vert="horz" lIns="0" tIns="0" rIns="0" bIns="0" rtlCol="0">
            <a:noAutofit/>
          </a:bodyPr>
          <a:lstStyle>
            <a:lvl1pPr marL="457200" indent="-457200" algn="l" defTabSz="914400" rtl="0" eaLnBrk="1" latinLnBrk="0" hangingPunct="1">
              <a:lnSpc>
                <a:spcPct val="90000"/>
              </a:lnSpc>
              <a:spcBef>
                <a:spcPts val="1200"/>
              </a:spcBef>
              <a:spcAft>
                <a:spcPts val="0"/>
              </a:spcAft>
              <a:buClr>
                <a:schemeClr val="tx2"/>
              </a:buClr>
              <a:buSzPct val="130000"/>
              <a:buFontTx/>
              <a:buBlip>
                <a:blip r:embed="rId3">
                  <a:extLst>
                    <a:ext uri="{96DAC541-7B7A-43D3-8B79-37D633B846F1}">
                      <asvg:svgBlip xmlns:asvg="http://schemas.microsoft.com/office/drawing/2016/SVG/main" xmlns="" r:embed="rId4"/>
                    </a:ext>
                  </a:extLst>
                </a:blip>
              </a:buBlip>
              <a:defRPr sz="2800" kern="1200">
                <a:solidFill>
                  <a:schemeClr val="tx1"/>
                </a:solidFill>
                <a:latin typeface="+mn-lt"/>
                <a:ea typeface="+mn-ea"/>
                <a:cs typeface="+mn-cs"/>
              </a:defRPr>
            </a:lvl1pPr>
            <a:lvl2pPr marL="950976" indent="-310896" algn="l" defTabSz="914400" rtl="0" eaLnBrk="1" latinLnBrk="0" hangingPunct="1">
              <a:lnSpc>
                <a:spcPct val="90000"/>
              </a:lnSpc>
              <a:spcBef>
                <a:spcPts val="1200"/>
              </a:spcBef>
              <a:spcAft>
                <a:spcPts val="0"/>
              </a:spcAft>
              <a:buClrTx/>
              <a:buSzPct val="100000"/>
              <a:buFont typeface="Arial" panose="020B0604020202020204" pitchFamily="34" charset="0"/>
              <a:buChar char="–"/>
              <a:defRPr sz="2400" kern="1200">
                <a:solidFill>
                  <a:schemeClr val="tx1"/>
                </a:solidFill>
                <a:latin typeface="+mn-lt"/>
                <a:ea typeface="+mn-ea"/>
                <a:cs typeface="+mn-cs"/>
              </a:defRPr>
            </a:lvl2pPr>
            <a:lvl3pPr marL="1389888" indent="-246888" algn="l" defTabSz="914400" rtl="0" eaLnBrk="1" latinLnBrk="0" hangingPunct="1">
              <a:lnSpc>
                <a:spcPct val="90000"/>
              </a:lnSpc>
              <a:spcBef>
                <a:spcPts val="1200"/>
              </a:spcBef>
              <a:spcAft>
                <a:spcPts val="0"/>
              </a:spcAft>
              <a:buClrTx/>
              <a:buSzPct val="100000"/>
              <a:buFont typeface="Arial" panose="020B0604020202020204" pitchFamily="34" charset="0"/>
              <a:buChar char="•"/>
              <a:defRPr sz="2400" kern="1200">
                <a:solidFill>
                  <a:schemeClr val="tx1"/>
                </a:solidFill>
                <a:latin typeface="+mn-lt"/>
                <a:ea typeface="+mn-ea"/>
                <a:cs typeface="+mn-cs"/>
              </a:defRPr>
            </a:lvl3pPr>
            <a:lvl4pPr marL="1883664" indent="-320040" algn="l" defTabSz="914400" rtl="0" eaLnBrk="1" latinLnBrk="0" hangingPunct="1">
              <a:lnSpc>
                <a:spcPct val="90000"/>
              </a:lnSpc>
              <a:spcBef>
                <a:spcPts val="1200"/>
              </a:spcBef>
              <a:spcAft>
                <a:spcPts val="0"/>
              </a:spcAft>
              <a:buClrTx/>
              <a:buSzPct val="100000"/>
              <a:buFont typeface="Arial" panose="020B0604020202020204" pitchFamily="34" charset="0"/>
              <a:buChar char="–"/>
              <a:defRPr sz="2400" kern="1200">
                <a:solidFill>
                  <a:schemeClr val="tx1"/>
                </a:solidFill>
                <a:latin typeface="+mn-lt"/>
                <a:ea typeface="+mn-ea"/>
                <a:cs typeface="+mn-cs"/>
              </a:defRPr>
            </a:lvl4pPr>
            <a:lvl5pPr marL="2322576" indent="-246888" algn="l" defTabSz="914400" rtl="0" eaLnBrk="1" latinLnBrk="0" hangingPunct="1">
              <a:lnSpc>
                <a:spcPct val="90000"/>
              </a:lnSpc>
              <a:spcBef>
                <a:spcPts val="1200"/>
              </a:spcBef>
              <a:spcAft>
                <a:spcPts val="0"/>
              </a:spcAft>
              <a:buClrTx/>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2400" b="1" dirty="0">
                <a:hlinkClick r:id="rId5"/>
              </a:rPr>
              <a:t>Toolkit: Document the Mission of Your AI COE and Start to Staff It</a:t>
            </a:r>
            <a:r>
              <a:rPr lang="en-US" sz="2400" dirty="0"/>
              <a:t/>
            </a:r>
            <a:br>
              <a:rPr lang="en-US" sz="2400" dirty="0"/>
            </a:br>
            <a:r>
              <a:rPr lang="en-US" sz="2400" dirty="0"/>
              <a:t>Whit Andrew </a:t>
            </a:r>
          </a:p>
          <a:p>
            <a:pPr lvl="0"/>
            <a:r>
              <a:rPr lang="en-US" sz="2400" b="1" dirty="0">
                <a:hlinkClick r:id="rId6"/>
              </a:rPr>
              <a:t>Quick Answer: What to Measure in an Artificial Intelligence Project</a:t>
            </a:r>
            <a:r>
              <a:rPr lang="en-US" sz="2400" b="1" dirty="0"/>
              <a:t/>
            </a:r>
            <a:br>
              <a:rPr lang="en-US" sz="2400" b="1" dirty="0"/>
            </a:br>
            <a:r>
              <a:rPr lang="en-US" sz="2400" dirty="0"/>
              <a:t>Whit Andrews </a:t>
            </a:r>
          </a:p>
          <a:p>
            <a:pPr lvl="0"/>
            <a:r>
              <a:rPr lang="en-US" sz="2400" b="1" dirty="0">
                <a:hlinkClick r:id="rId7"/>
              </a:rPr>
              <a:t>Quick Answer: How to Define Artificial Intelligence</a:t>
            </a:r>
            <a:r>
              <a:rPr lang="en-US" sz="2400" b="1" dirty="0"/>
              <a:t/>
            </a:r>
            <a:br>
              <a:rPr lang="en-US" sz="2400" b="1" dirty="0"/>
            </a:br>
            <a:r>
              <a:rPr lang="en-US" sz="2400" dirty="0"/>
              <a:t>Whit Andrews and Gareth Herschel </a:t>
            </a:r>
          </a:p>
          <a:p>
            <a:pPr lvl="0"/>
            <a:r>
              <a:rPr lang="en-US" sz="2400" b="1" dirty="0">
                <a:hlinkClick r:id="rId7"/>
              </a:rPr>
              <a:t>Top Strategic Technology Trends for 2021</a:t>
            </a:r>
            <a:r>
              <a:rPr lang="en-US" sz="2400" b="1" dirty="0"/>
              <a:t/>
            </a:r>
            <a:br>
              <a:rPr lang="en-US" sz="2400" b="1" dirty="0"/>
            </a:br>
            <a:r>
              <a:rPr lang="en-US" sz="2400" dirty="0"/>
              <a:t>Brian Burke, Arun Chandrasekaran and Others </a:t>
            </a:r>
          </a:p>
          <a:p>
            <a:pPr lvl="0"/>
            <a:r>
              <a:rPr lang="en-US" sz="2400" b="1" dirty="0">
                <a:hlinkClick r:id="rId8"/>
              </a:rPr>
              <a:t>An Executive Leader’s Guide to Staffing Effective Data Science Teams</a:t>
            </a:r>
            <a:r>
              <a:rPr lang="en-US" sz="2400" b="1" dirty="0"/>
              <a:t/>
            </a:r>
            <a:br>
              <a:rPr lang="en-US" sz="2400" b="1" dirty="0"/>
            </a:br>
            <a:r>
              <a:rPr lang="en-US" sz="2400" dirty="0"/>
              <a:t>Farhan Choudhary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6" name="Google Shape;166;gf09831f745_8_116"/>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a:buNone/>
            </a:pPr>
            <a:r>
              <a:rPr lang="en-US" dirty="0"/>
              <a:t>AI Strategy - Executive Summary</a:t>
            </a:r>
            <a:endParaRPr dirty="0"/>
          </a:p>
        </p:txBody>
      </p:sp>
      <p:sp>
        <p:nvSpPr>
          <p:cNvPr id="167" name="Google Shape;167;gf09831f745_8_116"/>
          <p:cNvSpPr txBox="1">
            <a:spLocks noGrp="1"/>
          </p:cNvSpPr>
          <p:nvPr>
            <p:ph type="body" idx="4294967295"/>
          </p:nvPr>
        </p:nvSpPr>
        <p:spPr>
          <a:xfrm>
            <a:off x="457200" y="1527175"/>
            <a:ext cx="5641975" cy="2193925"/>
          </a:xfrm>
          <a:prstGeom prst="rect">
            <a:avLst/>
          </a:prstGeom>
          <a:solidFill>
            <a:srgbClr val="F4F4F4"/>
          </a:solidFill>
          <a:ln w="12700">
            <a:solidFill>
              <a:srgbClr val="6F7878"/>
            </a:solidFill>
          </a:ln>
        </p:spPr>
        <p:txBody>
          <a:bodyPr spcFirstLastPara="1" vert="horz" wrap="none" lIns="182880" tIns="182880" rIns="91440" bIns="91440" rtlCol="0" anchor="t" anchorCtr="0">
            <a:noAutofit/>
          </a:bodyPr>
          <a:lstStyle/>
          <a:p>
            <a:pPr marL="0" indent="0">
              <a:lnSpc>
                <a:spcPct val="100000"/>
              </a:lnSpc>
              <a:spcBef>
                <a:spcPts val="0"/>
              </a:spcBef>
              <a:spcAft>
                <a:spcPts val="600"/>
              </a:spcAft>
              <a:buClr>
                <a:srgbClr val="002856"/>
              </a:buClr>
              <a:buSzPts val="1440"/>
              <a:buNone/>
            </a:pPr>
            <a:r>
              <a:rPr lang="en-US" b="1" dirty="0">
                <a:solidFill>
                  <a:srgbClr val="000000"/>
                </a:solidFill>
              </a:rPr>
              <a:t>Vision</a:t>
            </a:r>
            <a:endParaRPr b="1" dirty="0">
              <a:solidFill>
                <a:srgbClr val="000000"/>
              </a:solidFill>
            </a:endParaRPr>
          </a:p>
          <a:p>
            <a:pPr marL="228600" indent="-228600">
              <a:lnSpc>
                <a:spcPct val="100000"/>
              </a:lnSpc>
              <a:spcBef>
                <a:spcPts val="0"/>
              </a:spcBef>
              <a:spcAft>
                <a:spcPts val="600"/>
              </a:spcAft>
              <a:buClr>
                <a:srgbClr val="002856"/>
              </a:buClr>
            </a:pPr>
            <a:r>
              <a:rPr lang="en-US" dirty="0">
                <a:solidFill>
                  <a:srgbClr val="000000"/>
                </a:solidFill>
              </a:rPr>
              <a:t>Goals</a:t>
            </a:r>
            <a:endParaRPr dirty="0">
              <a:solidFill>
                <a:srgbClr val="000000"/>
              </a:solidFill>
            </a:endParaRPr>
          </a:p>
          <a:p>
            <a:pPr marL="228600" indent="-228600">
              <a:lnSpc>
                <a:spcPct val="100000"/>
              </a:lnSpc>
              <a:spcBef>
                <a:spcPts val="0"/>
              </a:spcBef>
              <a:spcAft>
                <a:spcPts val="600"/>
              </a:spcAft>
              <a:buClr>
                <a:srgbClr val="002856"/>
              </a:buClr>
            </a:pPr>
            <a:r>
              <a:rPr lang="en-US" dirty="0">
                <a:solidFill>
                  <a:srgbClr val="000000"/>
                </a:solidFill>
              </a:rPr>
              <a:t>Benefits</a:t>
            </a:r>
            <a:endParaRPr dirty="0">
              <a:solidFill>
                <a:srgbClr val="000000"/>
              </a:solidFill>
            </a:endParaRPr>
          </a:p>
          <a:p>
            <a:pPr marL="228600" indent="-228600">
              <a:lnSpc>
                <a:spcPct val="100000"/>
              </a:lnSpc>
              <a:spcBef>
                <a:spcPts val="0"/>
              </a:spcBef>
              <a:spcAft>
                <a:spcPts val="600"/>
              </a:spcAft>
              <a:buClr>
                <a:srgbClr val="002856"/>
              </a:buClr>
            </a:pPr>
            <a:r>
              <a:rPr lang="en-US" dirty="0">
                <a:solidFill>
                  <a:srgbClr val="000000"/>
                </a:solidFill>
              </a:rPr>
              <a:t>Success metrics</a:t>
            </a:r>
            <a:endParaRPr dirty="0">
              <a:solidFill>
                <a:srgbClr val="000000"/>
              </a:solidFill>
            </a:endParaRPr>
          </a:p>
        </p:txBody>
      </p:sp>
      <p:sp>
        <p:nvSpPr>
          <p:cNvPr id="168" name="Google Shape;168;gf09831f745_8_116"/>
          <p:cNvSpPr txBox="1">
            <a:spLocks noGrp="1"/>
          </p:cNvSpPr>
          <p:nvPr>
            <p:ph type="body" idx="4294967295"/>
          </p:nvPr>
        </p:nvSpPr>
        <p:spPr>
          <a:xfrm>
            <a:off x="6091365" y="1527175"/>
            <a:ext cx="5641975" cy="2193925"/>
          </a:xfrm>
          <a:prstGeom prst="rect">
            <a:avLst/>
          </a:prstGeom>
          <a:solidFill>
            <a:srgbClr val="D3D3D3"/>
          </a:solidFill>
          <a:ln w="12700">
            <a:solidFill>
              <a:srgbClr val="6F7878"/>
            </a:solidFill>
          </a:ln>
        </p:spPr>
        <p:txBody>
          <a:bodyPr spcFirstLastPara="1" vert="horz" wrap="none" lIns="182880" tIns="182880" rIns="91440" bIns="91440" rtlCol="0" anchor="t" anchorCtr="0">
            <a:noAutofit/>
          </a:bodyPr>
          <a:lstStyle/>
          <a:p>
            <a:pPr marL="0" indent="0">
              <a:lnSpc>
                <a:spcPct val="100000"/>
              </a:lnSpc>
              <a:spcBef>
                <a:spcPts val="0"/>
              </a:spcBef>
              <a:spcAft>
                <a:spcPts val="600"/>
              </a:spcAft>
              <a:buClr>
                <a:srgbClr val="002856"/>
              </a:buClr>
              <a:buSzPts val="1440"/>
              <a:buNone/>
            </a:pPr>
            <a:r>
              <a:rPr lang="en-US" b="1" dirty="0">
                <a:solidFill>
                  <a:srgbClr val="000000"/>
                </a:solidFill>
              </a:rPr>
              <a:t>Value</a:t>
            </a:r>
            <a:endParaRPr b="1" dirty="0">
              <a:solidFill>
                <a:srgbClr val="000000"/>
              </a:solidFill>
            </a:endParaRPr>
          </a:p>
          <a:p>
            <a:pPr marL="225425" indent="-225425">
              <a:lnSpc>
                <a:spcPct val="100000"/>
              </a:lnSpc>
              <a:spcBef>
                <a:spcPts val="0"/>
              </a:spcBef>
              <a:spcAft>
                <a:spcPts val="600"/>
              </a:spcAft>
              <a:buClr>
                <a:srgbClr val="002856"/>
              </a:buClr>
            </a:pPr>
            <a:r>
              <a:rPr lang="en-US" dirty="0">
                <a:solidFill>
                  <a:srgbClr val="000000"/>
                </a:solidFill>
              </a:rPr>
              <a:t>Business Impact</a:t>
            </a:r>
            <a:endParaRPr dirty="0">
              <a:solidFill>
                <a:srgbClr val="000000"/>
              </a:solidFill>
            </a:endParaRPr>
          </a:p>
          <a:p>
            <a:pPr marL="225425" indent="-225425">
              <a:lnSpc>
                <a:spcPct val="100000"/>
              </a:lnSpc>
              <a:spcBef>
                <a:spcPts val="0"/>
              </a:spcBef>
              <a:spcAft>
                <a:spcPts val="600"/>
              </a:spcAft>
              <a:buClr>
                <a:srgbClr val="002856"/>
              </a:buClr>
            </a:pPr>
            <a:r>
              <a:rPr lang="en-US" dirty="0">
                <a:solidFill>
                  <a:srgbClr val="000000"/>
                </a:solidFill>
              </a:rPr>
              <a:t>Processes</a:t>
            </a:r>
            <a:endParaRPr dirty="0">
              <a:solidFill>
                <a:srgbClr val="000000"/>
              </a:solidFill>
            </a:endParaRPr>
          </a:p>
          <a:p>
            <a:pPr marL="225425" indent="-225425">
              <a:lnSpc>
                <a:spcPct val="100000"/>
              </a:lnSpc>
              <a:spcBef>
                <a:spcPts val="0"/>
              </a:spcBef>
              <a:spcAft>
                <a:spcPts val="600"/>
              </a:spcAft>
              <a:buClr>
                <a:srgbClr val="002856"/>
              </a:buClr>
            </a:pPr>
            <a:r>
              <a:rPr lang="en-US" dirty="0">
                <a:solidFill>
                  <a:srgbClr val="000000"/>
                </a:solidFill>
              </a:rPr>
              <a:t>People &amp; Skills</a:t>
            </a:r>
            <a:endParaRPr dirty="0">
              <a:solidFill>
                <a:srgbClr val="000000"/>
              </a:solidFill>
            </a:endParaRPr>
          </a:p>
        </p:txBody>
      </p:sp>
      <p:sp>
        <p:nvSpPr>
          <p:cNvPr id="2" name="TextBox 1">
            <a:extLst>
              <a:ext uri="{FF2B5EF4-FFF2-40B4-BE49-F238E27FC236}">
                <a16:creationId xmlns:a16="http://schemas.microsoft.com/office/drawing/2014/main" xmlns="" id="{28116591-6FD5-41FA-A1AD-83C0B6075FCF}"/>
              </a:ext>
            </a:extLst>
          </p:cNvPr>
          <p:cNvSpPr txBox="1"/>
          <p:nvPr/>
        </p:nvSpPr>
        <p:spPr>
          <a:xfrm>
            <a:off x="457200" y="3712464"/>
            <a:ext cx="5641848" cy="2194560"/>
          </a:xfrm>
          <a:prstGeom prst="rect">
            <a:avLst/>
          </a:prstGeom>
          <a:solidFill>
            <a:srgbClr val="D3D3D3"/>
          </a:solidFill>
          <a:ln w="12700">
            <a:solidFill>
              <a:srgbClr val="6F7878"/>
            </a:solidFill>
          </a:ln>
        </p:spPr>
        <p:txBody>
          <a:bodyPr spcFirstLastPara="1" vert="horz" wrap="none" lIns="182880" tIns="182880" rIns="91440" bIns="91440" rtlCol="0" anchor="t" anchorCtr="0">
            <a:noAutofit/>
          </a:bodyPr>
          <a:lstStyle>
            <a:lvl1pPr indent="0" defTabSz="914400">
              <a:lnSpc>
                <a:spcPct val="100000"/>
              </a:lnSpc>
              <a:spcBef>
                <a:spcPts val="0"/>
              </a:spcBef>
              <a:spcAft>
                <a:spcPts val="0"/>
              </a:spcAft>
              <a:buClr>
                <a:srgbClr val="002856"/>
              </a:buClr>
              <a:buSzPts val="1440"/>
              <a:buFont typeface="Arial" panose="020B0604020202020204" pitchFamily="34" charset="0"/>
              <a:buNone/>
              <a:defRPr b="1">
                <a:solidFill>
                  <a:srgbClr val="002856"/>
                </a:solidFill>
              </a:defRPr>
            </a:lvl1pPr>
            <a:lvl2pPr marL="742950" indent="-314325" defTabSz="914400">
              <a:lnSpc>
                <a:spcPct val="90000"/>
              </a:lnSpc>
              <a:spcBef>
                <a:spcPts val="1200"/>
              </a:spcBef>
              <a:spcAft>
                <a:spcPts val="0"/>
              </a:spcAft>
              <a:buSzPct val="100000"/>
              <a:buFont typeface="Arial" panose="020B0604020202020204" pitchFamily="34" charset="0"/>
              <a:buChar char="–"/>
              <a:defRPr sz="2400"/>
            </a:lvl2pPr>
            <a:lvl3pPr marL="1174750" indent="-247650" defTabSz="914400">
              <a:lnSpc>
                <a:spcPct val="90000"/>
              </a:lnSpc>
              <a:spcBef>
                <a:spcPts val="1200"/>
              </a:spcBef>
              <a:spcAft>
                <a:spcPts val="0"/>
              </a:spcAft>
              <a:buSzPct val="100000"/>
              <a:buFont typeface="Arial" panose="020B0604020202020204" pitchFamily="34" charset="0"/>
              <a:buChar char="•"/>
              <a:defRPr sz="2400"/>
            </a:lvl3pPr>
            <a:lvl4pPr marL="1674813" indent="-317500" defTabSz="914400">
              <a:lnSpc>
                <a:spcPct val="90000"/>
              </a:lnSpc>
              <a:spcBef>
                <a:spcPts val="1200"/>
              </a:spcBef>
              <a:spcAft>
                <a:spcPts val="0"/>
              </a:spcAft>
              <a:buSzPct val="100000"/>
              <a:buFont typeface="Arial" panose="020B0604020202020204" pitchFamily="34" charset="0"/>
              <a:buChar char="–"/>
              <a:tabLst/>
              <a:defRPr sz="2400"/>
            </a:lvl4pPr>
            <a:lvl5pPr marL="2105025" indent="-247650" defTabSz="914400">
              <a:lnSpc>
                <a:spcPct val="90000"/>
              </a:lnSpc>
              <a:spcBef>
                <a:spcPts val="1200"/>
              </a:spcBef>
              <a:spcAft>
                <a:spcPts val="0"/>
              </a:spcAft>
              <a:buFont typeface="Arial" panose="020B0604020202020204" pitchFamily="34" charset="0"/>
              <a:buChar char="•"/>
              <a:defRPr sz="2400"/>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spcAft>
                <a:spcPts val="600"/>
              </a:spcAft>
            </a:pPr>
            <a:r>
              <a:rPr lang="en-US" sz="2400" dirty="0">
                <a:solidFill>
                  <a:srgbClr val="000000"/>
                </a:solidFill>
              </a:rPr>
              <a:t>Risks</a:t>
            </a:r>
          </a:p>
          <a:p>
            <a:pPr marL="228600" indent="-228600">
              <a:spcAft>
                <a:spcPts val="600"/>
              </a:spcAft>
              <a:buSzPct val="100000"/>
              <a:buFont typeface="Arial" panose="020B0604020202020204" pitchFamily="34" charset="0"/>
              <a:buChar char="•"/>
            </a:pPr>
            <a:r>
              <a:rPr lang="en-US" sz="2400" b="0" dirty="0">
                <a:solidFill>
                  <a:srgbClr val="000000"/>
                </a:solidFill>
              </a:rPr>
              <a:t>Regulation</a:t>
            </a:r>
          </a:p>
          <a:p>
            <a:pPr marL="228600" indent="-228600">
              <a:spcAft>
                <a:spcPts val="600"/>
              </a:spcAft>
              <a:buSzPct val="100000"/>
              <a:buFont typeface="Arial" panose="020B0604020202020204" pitchFamily="34" charset="0"/>
              <a:buChar char="•"/>
            </a:pPr>
            <a:r>
              <a:rPr lang="en-US" sz="2400" b="0" dirty="0">
                <a:solidFill>
                  <a:srgbClr val="000000"/>
                </a:solidFill>
              </a:rPr>
              <a:t>Ethics</a:t>
            </a:r>
          </a:p>
          <a:p>
            <a:pPr marL="228600" indent="-228600">
              <a:spcAft>
                <a:spcPts val="600"/>
              </a:spcAft>
              <a:buSzPct val="100000"/>
              <a:buFont typeface="Arial" panose="020B0604020202020204" pitchFamily="34" charset="0"/>
              <a:buChar char="•"/>
            </a:pPr>
            <a:r>
              <a:rPr lang="en-US" sz="2400" b="0" dirty="0">
                <a:solidFill>
                  <a:srgbClr val="000000"/>
                </a:solidFill>
              </a:rPr>
              <a:t>Competencies</a:t>
            </a:r>
          </a:p>
        </p:txBody>
      </p:sp>
      <p:sp>
        <p:nvSpPr>
          <p:cNvPr id="3" name="TextBox 2">
            <a:extLst>
              <a:ext uri="{FF2B5EF4-FFF2-40B4-BE49-F238E27FC236}">
                <a16:creationId xmlns:a16="http://schemas.microsoft.com/office/drawing/2014/main" xmlns="" id="{B8E81BC4-ACB7-4146-908F-8880D10685A8}"/>
              </a:ext>
            </a:extLst>
          </p:cNvPr>
          <p:cNvSpPr txBox="1"/>
          <p:nvPr/>
        </p:nvSpPr>
        <p:spPr>
          <a:xfrm>
            <a:off x="6091365" y="3712464"/>
            <a:ext cx="5641848" cy="2194560"/>
          </a:xfrm>
          <a:prstGeom prst="rect">
            <a:avLst/>
          </a:prstGeom>
          <a:solidFill>
            <a:srgbClr val="F4F4F4"/>
          </a:solidFill>
          <a:ln w="12700">
            <a:solidFill>
              <a:srgbClr val="6F7878"/>
            </a:solidFill>
          </a:ln>
        </p:spPr>
        <p:txBody>
          <a:bodyPr spcFirstLastPara="1" vert="horz" wrap="none" lIns="182880" tIns="182880" rIns="91440" bIns="91440" rtlCol="0" anchor="t" anchorCtr="0">
            <a:noAutofit/>
          </a:bodyPr>
          <a:lstStyle>
            <a:defPPr>
              <a:defRPr lang="en-US"/>
            </a:defPPr>
            <a:lvl1pPr indent="0" defTabSz="914400">
              <a:lnSpc>
                <a:spcPct val="100000"/>
              </a:lnSpc>
              <a:spcBef>
                <a:spcPts val="0"/>
              </a:spcBef>
              <a:spcAft>
                <a:spcPts val="0"/>
              </a:spcAft>
              <a:buClr>
                <a:srgbClr val="002856"/>
              </a:buClr>
              <a:buSzPts val="1440"/>
              <a:buFont typeface="Arial" panose="020B0604020202020204" pitchFamily="34" charset="0"/>
              <a:buNone/>
              <a:defRPr b="1">
                <a:solidFill>
                  <a:srgbClr val="002856"/>
                </a:solidFill>
              </a:defRPr>
            </a:lvl1pPr>
            <a:lvl2pPr marL="742950" indent="-314325" defTabSz="914400">
              <a:lnSpc>
                <a:spcPct val="90000"/>
              </a:lnSpc>
              <a:spcBef>
                <a:spcPts val="1200"/>
              </a:spcBef>
              <a:spcAft>
                <a:spcPts val="0"/>
              </a:spcAft>
              <a:buSzPct val="100000"/>
              <a:buFont typeface="Arial" panose="020B0604020202020204" pitchFamily="34" charset="0"/>
              <a:buChar char="–"/>
              <a:defRPr sz="2400"/>
            </a:lvl2pPr>
            <a:lvl3pPr marL="1174750" indent="-247650" defTabSz="914400">
              <a:lnSpc>
                <a:spcPct val="90000"/>
              </a:lnSpc>
              <a:spcBef>
                <a:spcPts val="1200"/>
              </a:spcBef>
              <a:spcAft>
                <a:spcPts val="0"/>
              </a:spcAft>
              <a:buSzPct val="100000"/>
              <a:buFont typeface="Arial" panose="020B0604020202020204" pitchFamily="34" charset="0"/>
              <a:buChar char="•"/>
              <a:defRPr sz="2400"/>
            </a:lvl3pPr>
            <a:lvl4pPr marL="1674813" indent="-317500" defTabSz="914400">
              <a:lnSpc>
                <a:spcPct val="90000"/>
              </a:lnSpc>
              <a:spcBef>
                <a:spcPts val="1200"/>
              </a:spcBef>
              <a:spcAft>
                <a:spcPts val="0"/>
              </a:spcAft>
              <a:buSzPct val="100000"/>
              <a:buFont typeface="Arial" panose="020B0604020202020204" pitchFamily="34" charset="0"/>
              <a:buChar char="–"/>
              <a:tabLst/>
              <a:defRPr sz="2400"/>
            </a:lvl4pPr>
            <a:lvl5pPr marL="2105025" indent="-247650" defTabSz="914400">
              <a:lnSpc>
                <a:spcPct val="90000"/>
              </a:lnSpc>
              <a:spcBef>
                <a:spcPts val="1200"/>
              </a:spcBef>
              <a:spcAft>
                <a:spcPts val="0"/>
              </a:spcAft>
              <a:buFont typeface="Arial" panose="020B0604020202020204" pitchFamily="34" charset="0"/>
              <a:buChar char="•"/>
              <a:defRPr sz="2400"/>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spcAft>
                <a:spcPts val="600"/>
              </a:spcAft>
            </a:pPr>
            <a:r>
              <a:rPr lang="en-US" sz="2400" dirty="0">
                <a:solidFill>
                  <a:srgbClr val="000000"/>
                </a:solidFill>
              </a:rPr>
              <a:t>Adoption Principles</a:t>
            </a:r>
          </a:p>
          <a:p>
            <a:pPr marL="225425" indent="-225425">
              <a:spcAft>
                <a:spcPts val="600"/>
              </a:spcAft>
              <a:buSzPct val="100000"/>
              <a:buFont typeface="Arial" panose="020B0604020202020204" pitchFamily="34" charset="0"/>
              <a:buChar char="•"/>
            </a:pPr>
            <a:r>
              <a:rPr lang="en-US" sz="2400" b="0" dirty="0">
                <a:solidFill>
                  <a:srgbClr val="000000"/>
                </a:solidFill>
              </a:rPr>
              <a:t>Use Cases &amp; Value Maps </a:t>
            </a:r>
          </a:p>
          <a:p>
            <a:pPr marL="225425" indent="-225425">
              <a:spcAft>
                <a:spcPts val="600"/>
              </a:spcAft>
              <a:buSzPct val="100000"/>
              <a:buFont typeface="Arial" panose="020B0604020202020204" pitchFamily="34" charset="0"/>
              <a:buChar char="•"/>
            </a:pPr>
            <a:r>
              <a:rPr lang="en-US" sz="2400" b="0" dirty="0">
                <a:solidFill>
                  <a:srgbClr val="000000"/>
                </a:solidFill>
              </a:rPr>
              <a:t>AI Decision Framework</a:t>
            </a:r>
          </a:p>
          <a:p>
            <a:pPr marL="225425" indent="-225425">
              <a:spcAft>
                <a:spcPts val="600"/>
              </a:spcAft>
              <a:buSzPct val="100000"/>
              <a:buFont typeface="Arial" panose="020B0604020202020204" pitchFamily="34" charset="0"/>
              <a:buChar char="•"/>
            </a:pPr>
            <a:r>
              <a:rPr lang="en-US" sz="2400" b="0" dirty="0">
                <a:solidFill>
                  <a:srgbClr val="000000"/>
                </a:solidFill>
              </a:rPr>
              <a:t>Decision Governance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f09831f745_8_126"/>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accent1"/>
              </a:buClr>
              <a:buSzPts val="3200"/>
              <a:buFont typeface="Arial"/>
              <a:buNone/>
            </a:pPr>
            <a:r>
              <a:rPr lang="en-US" dirty="0"/>
              <a:t>Vision</a:t>
            </a:r>
            <a:endParaRPr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f09831f745_8_130"/>
          <p:cNvSpPr txBox="1">
            <a:spLocks noGrp="1"/>
          </p:cNvSpPr>
          <p:nvPr>
            <p:ph type="title"/>
          </p:nvPr>
        </p:nvSpPr>
        <p:spPr>
          <a:xfrm>
            <a:off x="457200" y="361950"/>
            <a:ext cx="11274552" cy="451231"/>
          </a:xfrm>
          <a:noFill/>
          <a:ln>
            <a:noFill/>
          </a:ln>
        </p:spPr>
        <p:txBody>
          <a:bodyPr spcFirstLastPara="1" wrap="square" lIns="0" tIns="0" rIns="0" bIns="0" anchor="t" anchorCtr="0">
            <a:noAutofit/>
          </a:bodyPr>
          <a:lstStyle/>
          <a:p>
            <a:pPr lvl="0"/>
            <a:r>
              <a:rPr lang="en-US" dirty="0"/>
              <a:t>Vision - Goals</a:t>
            </a:r>
          </a:p>
        </p:txBody>
      </p:sp>
      <p:sp>
        <p:nvSpPr>
          <p:cNvPr id="2" name="Content Placeholder 1">
            <a:extLst>
              <a:ext uri="{FF2B5EF4-FFF2-40B4-BE49-F238E27FC236}">
                <a16:creationId xmlns:a16="http://schemas.microsoft.com/office/drawing/2014/main" xmlns="" id="{0C1D94A9-88BD-4AD1-9864-7F6861B515B5}"/>
              </a:ext>
            </a:extLst>
          </p:cNvPr>
          <p:cNvSpPr>
            <a:spLocks noGrp="1"/>
          </p:cNvSpPr>
          <p:nvPr>
            <p:ph idx="1"/>
          </p:nvPr>
        </p:nvSpPr>
        <p:spPr>
          <a:xfrm>
            <a:off x="457200" y="1527048"/>
            <a:ext cx="11274552" cy="4462272"/>
          </a:xfrm>
        </p:spPr>
        <p:txBody>
          <a:bodyPr/>
          <a:lstStyle/>
          <a:p>
            <a:pPr lvl="0">
              <a:spcBef>
                <a:spcPts val="800"/>
              </a:spcBef>
            </a:pPr>
            <a:r>
              <a:rPr lang="en-US" sz="1800" dirty="0">
                <a:sym typeface="Arial"/>
              </a:rPr>
              <a:t>State the corporate vision of the company here “……………………………………………………” </a:t>
            </a:r>
          </a:p>
          <a:p>
            <a:pPr lvl="0">
              <a:spcBef>
                <a:spcPts val="800"/>
              </a:spcBef>
            </a:pPr>
            <a:r>
              <a:rPr lang="en-US" sz="1800" dirty="0">
                <a:sym typeface="Arial"/>
              </a:rPr>
              <a:t>AI will support this vision by: </a:t>
            </a:r>
          </a:p>
          <a:p>
            <a:pPr lvl="1">
              <a:spcBef>
                <a:spcPts val="800"/>
              </a:spcBef>
            </a:pPr>
            <a:r>
              <a:rPr lang="en-US" sz="1800" dirty="0">
                <a:sym typeface="Arial"/>
              </a:rPr>
              <a:t>[How will AI enable better business value and in what areas ]</a:t>
            </a:r>
          </a:p>
          <a:p>
            <a:pPr lvl="1">
              <a:spcBef>
                <a:spcPts val="800"/>
              </a:spcBef>
            </a:pPr>
            <a:r>
              <a:rPr lang="en-US" sz="1800" dirty="0">
                <a:sym typeface="Arial"/>
              </a:rPr>
              <a:t>[How will you employ AI to achieve more fair outcomes] </a:t>
            </a:r>
          </a:p>
          <a:p>
            <a:pPr lvl="0">
              <a:spcBef>
                <a:spcPts val="800"/>
              </a:spcBef>
            </a:pPr>
            <a:r>
              <a:rPr lang="en-US" sz="1800" dirty="0">
                <a:sym typeface="Arial"/>
              </a:rPr>
              <a:t>To further this vision, our organization will require an enterprise AI strategy, outlining approach and focus areas intended to encourage and enable organization wide fluency and adoption of AI. </a:t>
            </a:r>
          </a:p>
          <a:p>
            <a:pPr lvl="0">
              <a:spcBef>
                <a:spcPts val="800"/>
              </a:spcBef>
            </a:pPr>
            <a:r>
              <a:rPr lang="en-US" sz="1800" dirty="0">
                <a:sym typeface="Arial"/>
              </a:rPr>
              <a:t>To effectively advance the AI vision outlined, we intend to create an AI strategy with the following goals: </a:t>
            </a:r>
          </a:p>
          <a:p>
            <a:pPr lvl="1">
              <a:spcBef>
                <a:spcPts val="800"/>
              </a:spcBef>
            </a:pPr>
            <a:r>
              <a:rPr lang="en-US" sz="1800" b="1" dirty="0">
                <a:sym typeface="Arial"/>
              </a:rPr>
              <a:t>Communicate and champion </a:t>
            </a:r>
            <a:r>
              <a:rPr lang="en-US" sz="1800" dirty="0">
                <a:sym typeface="Arial"/>
              </a:rPr>
              <a:t>the organization’s AI vision and ambition.</a:t>
            </a:r>
          </a:p>
          <a:p>
            <a:pPr lvl="1">
              <a:spcBef>
                <a:spcPts val="800"/>
              </a:spcBef>
            </a:pPr>
            <a:r>
              <a:rPr lang="en-US" sz="1800" b="1" dirty="0">
                <a:sym typeface="Arial"/>
              </a:rPr>
              <a:t>Build</a:t>
            </a:r>
            <a:r>
              <a:rPr lang="en-US" sz="1800" dirty="0">
                <a:sym typeface="Arial"/>
              </a:rPr>
              <a:t> business and technical competencies to increase the probability of success.</a:t>
            </a:r>
          </a:p>
          <a:p>
            <a:pPr lvl="1">
              <a:spcBef>
                <a:spcPts val="800"/>
              </a:spcBef>
            </a:pPr>
            <a:r>
              <a:rPr lang="en-US" sz="1800" b="1" dirty="0">
                <a:sym typeface="Arial"/>
              </a:rPr>
              <a:t>Execute</a:t>
            </a:r>
            <a:r>
              <a:rPr lang="en-US" sz="1800" dirty="0">
                <a:sym typeface="Arial"/>
              </a:rPr>
              <a:t> the implementation of the enterprise AI strategy and key strategic priorities to scale AI across the organization.</a:t>
            </a:r>
          </a:p>
          <a:p>
            <a:pPr lvl="1">
              <a:spcBef>
                <a:spcPts val="800"/>
              </a:spcBef>
            </a:pPr>
            <a:r>
              <a:rPr lang="en-US" sz="1800" b="1" dirty="0">
                <a:sym typeface="Arial"/>
              </a:rPr>
              <a:t>Govern</a:t>
            </a:r>
            <a:r>
              <a:rPr lang="en-US" sz="1800" dirty="0">
                <a:sym typeface="Arial"/>
              </a:rPr>
              <a:t> AI in a responsible manner that puts the stakeholder interest – customers, shareholders, partners,  employees, community – above the organizational interest.  </a:t>
            </a:r>
          </a:p>
          <a:p>
            <a:pPr lvl="1">
              <a:spcBef>
                <a:spcPts val="800"/>
              </a:spcBef>
            </a:pPr>
            <a:r>
              <a:rPr lang="en-US" sz="1800" b="1" dirty="0">
                <a:sym typeface="Arial"/>
              </a:rPr>
              <a:t>Innovate</a:t>
            </a:r>
            <a:r>
              <a:rPr lang="en-US" sz="1800" dirty="0">
                <a:sym typeface="Arial"/>
              </a:rPr>
              <a:t> by pursuing new technologies, use cases and business models that AI can enable. </a:t>
            </a:r>
            <a:endParaRPr lang="sv-SE" sz="18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f09831f745_8_135"/>
          <p:cNvSpPr txBox="1">
            <a:spLocks noGrp="1"/>
          </p:cNvSpPr>
          <p:nvPr>
            <p:ph type="title"/>
          </p:nvPr>
        </p:nvSpPr>
        <p:spPr>
          <a:xfrm>
            <a:off x="457200" y="361950"/>
            <a:ext cx="11274552" cy="451231"/>
          </a:xfrm>
          <a:noFill/>
          <a:ln>
            <a:noFill/>
          </a:ln>
        </p:spPr>
        <p:txBody>
          <a:bodyPr spcFirstLastPara="1" wrap="square" lIns="0" tIns="0" rIns="0" bIns="0" anchor="t" anchorCtr="0">
            <a:noAutofit/>
          </a:bodyPr>
          <a:lstStyle/>
          <a:p>
            <a:pPr lvl="0"/>
            <a:r>
              <a:rPr lang="en-US" dirty="0"/>
              <a:t>Benefits - Translating Vision to Business Value</a:t>
            </a:r>
          </a:p>
        </p:txBody>
      </p:sp>
      <p:graphicFrame>
        <p:nvGraphicFramePr>
          <p:cNvPr id="185" name="Google Shape;185;gf09831f745_8_135"/>
          <p:cNvGraphicFramePr/>
          <p:nvPr>
            <p:extLst>
              <p:ext uri="{D42A27DB-BD31-4B8C-83A1-F6EECF244321}">
                <p14:modId xmlns:p14="http://schemas.microsoft.com/office/powerpoint/2010/main" val="4233930899"/>
              </p:ext>
            </p:extLst>
          </p:nvPr>
        </p:nvGraphicFramePr>
        <p:xfrm>
          <a:off x="457175" y="1527048"/>
          <a:ext cx="11274552" cy="4005072"/>
        </p:xfrm>
        <a:graphic>
          <a:graphicData uri="http://schemas.openxmlformats.org/drawingml/2006/table">
            <a:tbl>
              <a:tblPr>
                <a:noFill/>
              </a:tblPr>
              <a:tblGrid>
                <a:gridCol w="2377440">
                  <a:extLst>
                    <a:ext uri="{9D8B030D-6E8A-4147-A177-3AD203B41FA5}">
                      <a16:colId xmlns:a16="http://schemas.microsoft.com/office/drawing/2014/main" xmlns="" val="20000"/>
                    </a:ext>
                  </a:extLst>
                </a:gridCol>
                <a:gridCol w="4965192">
                  <a:extLst>
                    <a:ext uri="{9D8B030D-6E8A-4147-A177-3AD203B41FA5}">
                      <a16:colId xmlns:a16="http://schemas.microsoft.com/office/drawing/2014/main" xmlns="" val="20001"/>
                    </a:ext>
                  </a:extLst>
                </a:gridCol>
                <a:gridCol w="3931920">
                  <a:extLst>
                    <a:ext uri="{9D8B030D-6E8A-4147-A177-3AD203B41FA5}">
                      <a16:colId xmlns:a16="http://schemas.microsoft.com/office/drawing/2014/main" xmlns="" val="20002"/>
                    </a:ext>
                  </a:extLst>
                </a:gridCol>
              </a:tblGrid>
              <a:tr h="234771">
                <a:tc>
                  <a:txBody>
                    <a:bodyPr/>
                    <a:lstStyle/>
                    <a:p>
                      <a:pPr marL="0" marR="0" lvl="0" indent="0" algn="l" rtl="0">
                        <a:lnSpc>
                          <a:spcPct val="90000"/>
                        </a:lnSpc>
                        <a:spcBef>
                          <a:spcPts val="0"/>
                        </a:spcBef>
                        <a:spcAft>
                          <a:spcPts val="600"/>
                        </a:spcAft>
                        <a:buClr>
                          <a:srgbClr val="000000"/>
                        </a:buClr>
                        <a:buSzPts val="1400"/>
                        <a:buFont typeface="Arial"/>
                        <a:buNone/>
                      </a:pPr>
                      <a:r>
                        <a:rPr lang="en-US" sz="1800" b="1" u="none" strike="noStrike" cap="none" dirty="0">
                          <a:solidFill>
                            <a:srgbClr val="FFFFFF"/>
                          </a:solidFill>
                          <a:latin typeface="Arial" panose="020B0604020202020204" pitchFamily="34" charset="0"/>
                        </a:rPr>
                        <a:t>Goal</a:t>
                      </a:r>
                      <a:endParaRPr sz="1800" u="none" strike="noStrike" cap="none" dirty="0">
                        <a:solidFill>
                          <a:srgbClr val="FFFFFF"/>
                        </a:solidFill>
                        <a:latin typeface="Arial" panose="020B0604020202020204" pitchFamily="34" charset="0"/>
                      </a:endParaRPr>
                    </a:p>
                  </a:txBody>
                  <a:tcPr anchor="b">
                    <a:lnL w="3175" cap="flat" cmpd="sng" algn="ctr">
                      <a:solidFill>
                        <a:schemeClr val="tx1"/>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002856"/>
                    </a:solidFill>
                  </a:tcPr>
                </a:tc>
                <a:tc>
                  <a:txBody>
                    <a:bodyPr/>
                    <a:lstStyle/>
                    <a:p>
                      <a:pPr marL="0" marR="0" lvl="0" indent="0" algn="l" rtl="0">
                        <a:lnSpc>
                          <a:spcPct val="90000"/>
                        </a:lnSpc>
                        <a:spcBef>
                          <a:spcPts val="0"/>
                        </a:spcBef>
                        <a:spcAft>
                          <a:spcPts val="600"/>
                        </a:spcAft>
                        <a:buClr>
                          <a:srgbClr val="000000"/>
                        </a:buClr>
                        <a:buSzPts val="1400"/>
                        <a:buFont typeface="Arial"/>
                        <a:buNone/>
                      </a:pPr>
                      <a:r>
                        <a:rPr lang="en-US" sz="1800" b="1" u="none" strike="noStrike" cap="none" dirty="0">
                          <a:solidFill>
                            <a:srgbClr val="FFFFFF"/>
                          </a:solidFill>
                          <a:latin typeface="Arial" panose="020B0604020202020204" pitchFamily="34" charset="0"/>
                        </a:rPr>
                        <a:t>Means to the Goal</a:t>
                      </a:r>
                      <a:endParaRPr sz="1800" b="1" u="none" strike="noStrike" cap="none" dirty="0">
                        <a:solidFill>
                          <a:srgbClr val="FFFFFF"/>
                        </a:solidFill>
                        <a:latin typeface="Arial" panose="020B0604020202020204" pitchFamily="34" charset="0"/>
                      </a:endParaRPr>
                    </a:p>
                  </a:txBody>
                  <a:tcPr anchor="b">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002856"/>
                    </a:solidFill>
                  </a:tcPr>
                </a:tc>
                <a:tc>
                  <a:txBody>
                    <a:bodyPr/>
                    <a:lstStyle/>
                    <a:p>
                      <a:pPr marL="0" marR="0" lvl="0" indent="0" algn="l" rtl="0">
                        <a:lnSpc>
                          <a:spcPct val="90000"/>
                        </a:lnSpc>
                        <a:spcBef>
                          <a:spcPts val="0"/>
                        </a:spcBef>
                        <a:spcAft>
                          <a:spcPts val="600"/>
                        </a:spcAft>
                        <a:buClr>
                          <a:srgbClr val="000000"/>
                        </a:buClr>
                        <a:buSzPts val="1400"/>
                        <a:buFont typeface="Arial"/>
                        <a:buNone/>
                      </a:pPr>
                      <a:r>
                        <a:rPr lang="en-US" sz="1800" b="1" u="none" strike="noStrike" cap="none" dirty="0">
                          <a:solidFill>
                            <a:srgbClr val="FFFFFF"/>
                          </a:solidFill>
                          <a:latin typeface="Arial" panose="020B0604020202020204" pitchFamily="34" charset="0"/>
                        </a:rPr>
                        <a:t>Use Cases to Pursue </a:t>
                      </a:r>
                      <a:br>
                        <a:rPr lang="en-US" sz="1800" b="1" u="none" strike="noStrike" cap="none" dirty="0">
                          <a:solidFill>
                            <a:srgbClr val="FFFFFF"/>
                          </a:solidFill>
                          <a:latin typeface="Arial" panose="020B0604020202020204" pitchFamily="34" charset="0"/>
                        </a:rPr>
                      </a:br>
                      <a:r>
                        <a:rPr lang="en-US" sz="1800" b="1" u="none" strike="noStrike" cap="none" dirty="0">
                          <a:solidFill>
                            <a:srgbClr val="FFFFFF"/>
                          </a:solidFill>
                          <a:latin typeface="Arial" panose="020B0604020202020204" pitchFamily="34" charset="0"/>
                        </a:rPr>
                        <a:t>(Sample Provided Below)</a:t>
                      </a:r>
                      <a:endParaRPr sz="1800" b="1" u="none" strike="noStrike" cap="none" dirty="0">
                        <a:solidFill>
                          <a:srgbClr val="FFFFFF"/>
                        </a:solidFill>
                        <a:latin typeface="Arial" panose="020B0604020202020204" pitchFamily="34" charset="0"/>
                      </a:endParaRPr>
                    </a:p>
                  </a:txBody>
                  <a:tcPr anchor="b">
                    <a:lnL w="3175" cap="flat" cmpd="sng" algn="ctr">
                      <a:solidFill>
                        <a:srgbClr val="6F7878"/>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002856"/>
                    </a:solidFill>
                  </a:tcPr>
                </a:tc>
                <a:extLst>
                  <a:ext uri="{0D108BD9-81ED-4DB2-BD59-A6C34878D82A}">
                    <a16:rowId xmlns:a16="http://schemas.microsoft.com/office/drawing/2014/main" xmlns="" val="10000"/>
                  </a:ext>
                </a:extLst>
              </a:tr>
              <a:tr h="234771">
                <a:tc>
                  <a:txBody>
                    <a:bodyPr/>
                    <a:lstStyle/>
                    <a:p>
                      <a:pPr marL="0" marR="0" lvl="0" indent="0" algn="l" rtl="0">
                        <a:lnSpc>
                          <a:spcPct val="90000"/>
                        </a:lnSpc>
                        <a:spcBef>
                          <a:spcPts val="0"/>
                        </a:spcBef>
                        <a:spcAft>
                          <a:spcPts val="600"/>
                        </a:spcAft>
                        <a:buClr>
                          <a:srgbClr val="000000"/>
                        </a:buClr>
                        <a:buSzPts val="1400"/>
                        <a:buFont typeface="Arial"/>
                        <a:buNone/>
                      </a:pPr>
                      <a:r>
                        <a:rPr lang="en-US" sz="1800" b="1" u="none" strike="noStrike" cap="none" dirty="0">
                          <a:solidFill>
                            <a:srgbClr val="000000"/>
                          </a:solidFill>
                          <a:latin typeface="Arial" panose="020B0604020202020204" pitchFamily="34" charset="0"/>
                          <a:ea typeface="Arial"/>
                          <a:cs typeface="Arial"/>
                          <a:sym typeface="Arial"/>
                        </a:rPr>
                        <a:t>Topline revenue growth</a:t>
                      </a:r>
                      <a:endParaRPr sz="1800" b="1"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chemeClr val="tx1"/>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rtl="0">
                        <a:lnSpc>
                          <a:spcPct val="90000"/>
                        </a:lnSpc>
                        <a:spcBef>
                          <a:spcPts val="0"/>
                        </a:spcBef>
                        <a:spcAft>
                          <a:spcPts val="600"/>
                        </a:spcAft>
                        <a:buClr>
                          <a:srgbClr val="000000"/>
                        </a:buClr>
                        <a:buSzPts val="1400"/>
                        <a:buFont typeface="Arial"/>
                        <a:buNone/>
                      </a:pPr>
                      <a:r>
                        <a:rPr lang="en-US" sz="1800" u="none" strike="noStrike" cap="none" dirty="0">
                          <a:solidFill>
                            <a:srgbClr val="000000"/>
                          </a:solidFill>
                          <a:latin typeface="Arial" panose="020B0604020202020204" pitchFamily="34" charset="0"/>
                        </a:rPr>
                        <a:t>Ability to inspire and support new business initiatives that result in topline revenue growth.</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rtl="0">
                        <a:lnSpc>
                          <a:spcPct val="90000"/>
                        </a:lnSpc>
                        <a:spcBef>
                          <a:spcPts val="0"/>
                        </a:spcBef>
                        <a:spcAft>
                          <a:spcPts val="600"/>
                        </a:spcAft>
                        <a:buClr>
                          <a:srgbClr val="000000"/>
                        </a:buClr>
                        <a:buSzPts val="1400"/>
                        <a:buFont typeface="Arial"/>
                        <a:buNone/>
                      </a:pPr>
                      <a:r>
                        <a:rPr lang="en-US" sz="1800" u="none" strike="noStrike" cap="none" dirty="0">
                          <a:solidFill>
                            <a:srgbClr val="000000"/>
                          </a:solidFill>
                          <a:latin typeface="Arial" panose="020B0604020202020204" pitchFamily="34" charset="0"/>
                        </a:rPr>
                        <a:t>Behavioral analytics, contract lifecycle management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1"/>
                  </a:ext>
                </a:extLst>
              </a:tr>
              <a:tr h="320431">
                <a:tc>
                  <a:txBody>
                    <a:bodyPr/>
                    <a:lstStyle/>
                    <a:p>
                      <a:pPr marL="0" marR="0" lvl="0" indent="0" algn="l" rtl="0">
                        <a:lnSpc>
                          <a:spcPct val="90000"/>
                        </a:lnSpc>
                        <a:spcBef>
                          <a:spcPts val="0"/>
                        </a:spcBef>
                        <a:spcAft>
                          <a:spcPts val="600"/>
                        </a:spcAft>
                        <a:buClr>
                          <a:srgbClr val="000000"/>
                        </a:buClr>
                        <a:buSzPts val="1400"/>
                        <a:buFont typeface="Arial"/>
                        <a:buNone/>
                      </a:pPr>
                      <a:r>
                        <a:rPr lang="en-US" sz="1800" b="1" u="none" strike="noStrike" cap="none" dirty="0">
                          <a:solidFill>
                            <a:srgbClr val="000000"/>
                          </a:solidFill>
                          <a:latin typeface="Arial" panose="020B0604020202020204" pitchFamily="34" charset="0"/>
                          <a:ea typeface="Arial"/>
                          <a:cs typeface="Arial"/>
                          <a:sym typeface="Arial"/>
                        </a:rPr>
                        <a:t>Improved customer satisfaction</a:t>
                      </a:r>
                      <a:endParaRPr sz="1800" b="1"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chemeClr val="tx1"/>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0" marR="0" lvl="0" indent="0" algn="l" rtl="0">
                        <a:lnSpc>
                          <a:spcPct val="90000"/>
                        </a:lnSpc>
                        <a:spcBef>
                          <a:spcPts val="0"/>
                        </a:spcBef>
                        <a:spcAft>
                          <a:spcPts val="600"/>
                        </a:spcAft>
                        <a:buClr>
                          <a:srgbClr val="000000"/>
                        </a:buClr>
                        <a:buSzPts val="1400"/>
                        <a:buFont typeface="Arial"/>
                        <a:buNone/>
                      </a:pPr>
                      <a:r>
                        <a:rPr lang="en-US" sz="1800" u="none" strike="noStrike" cap="none" dirty="0">
                          <a:solidFill>
                            <a:srgbClr val="000000"/>
                          </a:solidFill>
                          <a:latin typeface="Arial" panose="020B0604020202020204" pitchFamily="34" charset="0"/>
                        </a:rPr>
                        <a:t>Drive increased proximity to our clients with </a:t>
                      </a:r>
                      <a:br>
                        <a:rPr lang="en-US" sz="1800" u="none" strike="noStrike" cap="none" dirty="0">
                          <a:solidFill>
                            <a:srgbClr val="000000"/>
                          </a:solidFill>
                          <a:latin typeface="Arial" panose="020B0604020202020204" pitchFamily="34" charset="0"/>
                        </a:rPr>
                      </a:br>
                      <a:r>
                        <a:rPr lang="en-US" sz="1800" u="none" strike="noStrike" cap="none" dirty="0">
                          <a:solidFill>
                            <a:srgbClr val="000000"/>
                          </a:solidFill>
                          <a:latin typeface="Arial" panose="020B0604020202020204" pitchFamily="34" charset="0"/>
                        </a:rPr>
                        <a:t>the ability to conduct customer behavior analytics.</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0" marR="0" lvl="0" indent="0" algn="l" rtl="0">
                        <a:lnSpc>
                          <a:spcPct val="90000"/>
                        </a:lnSpc>
                        <a:spcBef>
                          <a:spcPts val="0"/>
                        </a:spcBef>
                        <a:spcAft>
                          <a:spcPts val="600"/>
                        </a:spcAft>
                        <a:buClr>
                          <a:srgbClr val="000000"/>
                        </a:buClr>
                        <a:buSzPts val="1400"/>
                        <a:buFont typeface="Arial"/>
                        <a:buNone/>
                      </a:pPr>
                      <a:r>
                        <a:rPr lang="en-US" sz="1800" u="none" strike="noStrike" cap="none" dirty="0">
                          <a:solidFill>
                            <a:srgbClr val="000000"/>
                          </a:solidFill>
                          <a:latin typeface="Arial" panose="020B0604020202020204" pitchFamily="34" charset="0"/>
                        </a:rPr>
                        <a:t>Virtual customer assistants</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D3D3D3"/>
                    </a:solidFill>
                  </a:tcPr>
                </a:tc>
                <a:extLst>
                  <a:ext uri="{0D108BD9-81ED-4DB2-BD59-A6C34878D82A}">
                    <a16:rowId xmlns:a16="http://schemas.microsoft.com/office/drawing/2014/main" xmlns="" val="10002"/>
                  </a:ext>
                </a:extLst>
              </a:tr>
              <a:tr h="234771">
                <a:tc>
                  <a:txBody>
                    <a:bodyPr/>
                    <a:lstStyle/>
                    <a:p>
                      <a:pPr marL="0" marR="0" lvl="0" indent="0" algn="l" rtl="0">
                        <a:lnSpc>
                          <a:spcPct val="90000"/>
                        </a:lnSpc>
                        <a:spcBef>
                          <a:spcPts val="0"/>
                        </a:spcBef>
                        <a:spcAft>
                          <a:spcPts val="600"/>
                        </a:spcAft>
                        <a:buClr>
                          <a:srgbClr val="000000"/>
                        </a:buClr>
                        <a:buSzPts val="1400"/>
                        <a:buFont typeface="Arial"/>
                        <a:buNone/>
                      </a:pPr>
                      <a:r>
                        <a:rPr lang="en-US" sz="1800" b="1" u="none" strike="noStrike" cap="none" dirty="0">
                          <a:solidFill>
                            <a:srgbClr val="000000"/>
                          </a:solidFill>
                          <a:latin typeface="Arial" panose="020B0604020202020204" pitchFamily="34" charset="0"/>
                          <a:ea typeface="Arial"/>
                          <a:cs typeface="Arial"/>
                          <a:sym typeface="Arial"/>
                        </a:rPr>
                        <a:t>Reduce costs</a:t>
                      </a:r>
                      <a:endParaRPr sz="1800" b="1"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chemeClr val="tx1"/>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rtl="0">
                        <a:lnSpc>
                          <a:spcPct val="90000"/>
                        </a:lnSpc>
                        <a:spcBef>
                          <a:spcPts val="0"/>
                        </a:spcBef>
                        <a:spcAft>
                          <a:spcPts val="600"/>
                        </a:spcAft>
                        <a:buClr>
                          <a:srgbClr val="000000"/>
                        </a:buClr>
                        <a:buSzPts val="1400"/>
                        <a:buFont typeface="Arial"/>
                        <a:buNone/>
                      </a:pPr>
                      <a:r>
                        <a:rPr lang="en-US" sz="1800" u="none" strike="noStrike" cap="none" dirty="0">
                          <a:solidFill>
                            <a:srgbClr val="000000"/>
                          </a:solidFill>
                          <a:latin typeface="Arial" panose="020B0604020202020204" pitchFamily="34" charset="0"/>
                        </a:rPr>
                        <a:t>Lower operational costs through task and process automation.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rtl="0">
                        <a:lnSpc>
                          <a:spcPct val="90000"/>
                        </a:lnSpc>
                        <a:spcBef>
                          <a:spcPts val="0"/>
                        </a:spcBef>
                        <a:spcAft>
                          <a:spcPts val="600"/>
                        </a:spcAft>
                        <a:buClr>
                          <a:srgbClr val="000000"/>
                        </a:buClr>
                        <a:buSzPts val="1400"/>
                        <a:buFont typeface="Arial"/>
                        <a:buNone/>
                      </a:pPr>
                      <a:r>
                        <a:rPr lang="en-US" sz="1800" u="none" strike="noStrike" cap="none" dirty="0">
                          <a:solidFill>
                            <a:srgbClr val="000000"/>
                          </a:solidFill>
                          <a:latin typeface="Arial" panose="020B0604020202020204" pitchFamily="34" charset="0"/>
                        </a:rPr>
                        <a:t>Risk/fraud mitigation, asset performance management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3"/>
                  </a:ext>
                </a:extLst>
              </a:tr>
              <a:tr h="320431">
                <a:tc>
                  <a:txBody>
                    <a:bodyPr/>
                    <a:lstStyle/>
                    <a:p>
                      <a:pPr marL="0" marR="0" lvl="0" indent="0" algn="l" rtl="0">
                        <a:lnSpc>
                          <a:spcPct val="90000"/>
                        </a:lnSpc>
                        <a:spcBef>
                          <a:spcPts val="0"/>
                        </a:spcBef>
                        <a:spcAft>
                          <a:spcPts val="600"/>
                        </a:spcAft>
                        <a:buClr>
                          <a:srgbClr val="000000"/>
                        </a:buClr>
                        <a:buSzPts val="1400"/>
                        <a:buFont typeface="Arial"/>
                        <a:buNone/>
                      </a:pPr>
                      <a:r>
                        <a:rPr lang="en-US" sz="1800" b="1" u="none" strike="noStrike" cap="none" dirty="0">
                          <a:solidFill>
                            <a:srgbClr val="000000"/>
                          </a:solidFill>
                          <a:latin typeface="Arial" panose="020B0604020202020204" pitchFamily="34" charset="0"/>
                          <a:ea typeface="Arial"/>
                          <a:cs typeface="Arial"/>
                          <a:sym typeface="Arial"/>
                        </a:rPr>
                        <a:t>Staff augmentation &amp; Increased productivity </a:t>
                      </a:r>
                      <a:endParaRPr sz="1800" b="1"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chemeClr val="tx1"/>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0" marR="0" lvl="0" indent="0" algn="l" rtl="0">
                        <a:lnSpc>
                          <a:spcPct val="90000"/>
                        </a:lnSpc>
                        <a:spcBef>
                          <a:spcPts val="0"/>
                        </a:spcBef>
                        <a:spcAft>
                          <a:spcPts val="600"/>
                        </a:spcAft>
                        <a:buClr>
                          <a:srgbClr val="000000"/>
                        </a:buClr>
                        <a:buSzPts val="1400"/>
                        <a:buFont typeface="Arial"/>
                        <a:buNone/>
                      </a:pPr>
                      <a:r>
                        <a:rPr lang="en-US" sz="1800" u="none" strike="noStrike" cap="none" dirty="0">
                          <a:solidFill>
                            <a:srgbClr val="000000"/>
                          </a:solidFill>
                          <a:latin typeface="Arial" panose="020B0604020202020204" pitchFamily="34" charset="0"/>
                        </a:rPr>
                        <a:t>Increased productivity through augmented AI and automation by shifting our personnel away from managing the mundane tasks.</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0" marR="0" lvl="0" indent="0" algn="l" rtl="0">
                        <a:lnSpc>
                          <a:spcPct val="90000"/>
                        </a:lnSpc>
                        <a:spcBef>
                          <a:spcPts val="0"/>
                        </a:spcBef>
                        <a:spcAft>
                          <a:spcPts val="600"/>
                        </a:spcAft>
                        <a:buClr>
                          <a:srgbClr val="000000"/>
                        </a:buClr>
                        <a:buSzPts val="1400"/>
                        <a:buFont typeface="Arial"/>
                        <a:buNone/>
                      </a:pPr>
                      <a:r>
                        <a:rPr lang="en-US" sz="1800" u="none" strike="noStrike" cap="none" dirty="0">
                          <a:solidFill>
                            <a:srgbClr val="000000"/>
                          </a:solidFill>
                          <a:latin typeface="Arial" panose="020B0604020202020204" pitchFamily="34" charset="0"/>
                        </a:rPr>
                        <a:t>Knowledge management &amp; training, regulatory compliance </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D3D3D3"/>
                    </a:solidFill>
                  </a:tcPr>
                </a:tc>
                <a:extLst>
                  <a:ext uri="{0D108BD9-81ED-4DB2-BD59-A6C34878D82A}">
                    <a16:rowId xmlns:a16="http://schemas.microsoft.com/office/drawing/2014/main" xmlns="" val="10004"/>
                  </a:ext>
                </a:extLst>
              </a:tr>
              <a:tr h="234771">
                <a:tc>
                  <a:txBody>
                    <a:bodyPr/>
                    <a:lstStyle/>
                    <a:p>
                      <a:pPr marL="0" marR="0" lvl="0" indent="0" algn="l" rtl="0">
                        <a:lnSpc>
                          <a:spcPct val="90000"/>
                        </a:lnSpc>
                        <a:spcBef>
                          <a:spcPts val="0"/>
                        </a:spcBef>
                        <a:spcAft>
                          <a:spcPts val="600"/>
                        </a:spcAft>
                        <a:buClr>
                          <a:srgbClr val="000000"/>
                        </a:buClr>
                        <a:buSzPts val="1400"/>
                        <a:buFont typeface="Arial"/>
                        <a:buNone/>
                      </a:pPr>
                      <a:r>
                        <a:rPr lang="en-US" sz="1800" b="1" u="none" strike="noStrike" cap="none" dirty="0">
                          <a:solidFill>
                            <a:srgbClr val="000000"/>
                          </a:solidFill>
                          <a:latin typeface="Arial" panose="020B0604020202020204" pitchFamily="34" charset="0"/>
                          <a:ea typeface="Arial"/>
                          <a:cs typeface="Arial"/>
                          <a:sym typeface="Arial"/>
                        </a:rPr>
                        <a:t>Improved service availability</a:t>
                      </a:r>
                      <a:endParaRPr sz="1800" b="1"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chemeClr val="tx1"/>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rtl="0">
                        <a:lnSpc>
                          <a:spcPct val="90000"/>
                        </a:lnSpc>
                        <a:spcBef>
                          <a:spcPts val="0"/>
                        </a:spcBef>
                        <a:spcAft>
                          <a:spcPts val="600"/>
                        </a:spcAft>
                        <a:buClr>
                          <a:srgbClr val="000000"/>
                        </a:buClr>
                        <a:buSzPts val="1400"/>
                        <a:buFont typeface="Arial"/>
                        <a:buNone/>
                      </a:pPr>
                      <a:r>
                        <a:rPr lang="en-US" sz="1800" u="none" strike="noStrike" cap="none" dirty="0">
                          <a:solidFill>
                            <a:srgbClr val="000000"/>
                          </a:solidFill>
                          <a:latin typeface="Arial" panose="020B0604020202020204" pitchFamily="34" charset="0"/>
                        </a:rPr>
                        <a:t>By leveraging data driven predictive analytics tools for our digital services</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rtl="0">
                        <a:lnSpc>
                          <a:spcPct val="90000"/>
                        </a:lnSpc>
                        <a:spcBef>
                          <a:spcPts val="0"/>
                        </a:spcBef>
                        <a:spcAft>
                          <a:spcPts val="600"/>
                        </a:spcAft>
                        <a:buClr>
                          <a:srgbClr val="000000"/>
                        </a:buClr>
                        <a:buSzPts val="1400"/>
                        <a:buFont typeface="Arial"/>
                        <a:buNone/>
                      </a:pPr>
                      <a:r>
                        <a:rPr lang="en-US" sz="1800" u="none" strike="noStrike" cap="none" dirty="0">
                          <a:solidFill>
                            <a:srgbClr val="000000"/>
                          </a:solidFill>
                          <a:latin typeface="Arial" panose="020B0604020202020204" pitchFamily="34" charset="0"/>
                        </a:rPr>
                        <a:t>Predictive maintenance</a:t>
                      </a: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f09831f745_8_140"/>
          <p:cNvSpPr txBox="1">
            <a:spLocks noGrp="1"/>
          </p:cNvSpPr>
          <p:nvPr>
            <p:ph type="title"/>
          </p:nvPr>
        </p:nvSpPr>
        <p:spPr>
          <a:xfrm>
            <a:off x="457200" y="361950"/>
            <a:ext cx="11274552" cy="451231"/>
          </a:xfrm>
          <a:noFill/>
          <a:ln>
            <a:noFill/>
          </a:ln>
        </p:spPr>
        <p:txBody>
          <a:bodyPr spcFirstLastPara="1" wrap="square" lIns="0" tIns="0" rIns="0" bIns="0" anchor="t" anchorCtr="0">
            <a:noAutofit/>
          </a:bodyPr>
          <a:lstStyle/>
          <a:p>
            <a:pPr lvl="0"/>
            <a:r>
              <a:rPr lang="en-US" dirty="0"/>
              <a:t>Vision - AI Success Metrics </a:t>
            </a:r>
          </a:p>
        </p:txBody>
      </p:sp>
      <p:graphicFrame>
        <p:nvGraphicFramePr>
          <p:cNvPr id="191" name="Google Shape;191;gf09831f745_8_140"/>
          <p:cNvGraphicFramePr/>
          <p:nvPr>
            <p:extLst>
              <p:ext uri="{D42A27DB-BD31-4B8C-83A1-F6EECF244321}">
                <p14:modId xmlns:p14="http://schemas.microsoft.com/office/powerpoint/2010/main" val="819407031"/>
              </p:ext>
            </p:extLst>
          </p:nvPr>
        </p:nvGraphicFramePr>
        <p:xfrm>
          <a:off x="457200" y="1527048"/>
          <a:ext cx="11257090" cy="3941064"/>
        </p:xfrm>
        <a:graphic>
          <a:graphicData uri="http://schemas.openxmlformats.org/drawingml/2006/table">
            <a:tbl>
              <a:tblPr>
                <a:noFill/>
              </a:tblPr>
              <a:tblGrid>
                <a:gridCol w="3017520">
                  <a:extLst>
                    <a:ext uri="{9D8B030D-6E8A-4147-A177-3AD203B41FA5}">
                      <a16:colId xmlns:a16="http://schemas.microsoft.com/office/drawing/2014/main" xmlns="" val="20000"/>
                    </a:ext>
                  </a:extLst>
                </a:gridCol>
                <a:gridCol w="4206240">
                  <a:extLst>
                    <a:ext uri="{9D8B030D-6E8A-4147-A177-3AD203B41FA5}">
                      <a16:colId xmlns:a16="http://schemas.microsoft.com/office/drawing/2014/main" xmlns="" val="20001"/>
                    </a:ext>
                  </a:extLst>
                </a:gridCol>
                <a:gridCol w="2011680">
                  <a:extLst>
                    <a:ext uri="{9D8B030D-6E8A-4147-A177-3AD203B41FA5}">
                      <a16:colId xmlns:a16="http://schemas.microsoft.com/office/drawing/2014/main" xmlns="" val="20002"/>
                    </a:ext>
                  </a:extLst>
                </a:gridCol>
                <a:gridCol w="2021650">
                  <a:extLst>
                    <a:ext uri="{9D8B030D-6E8A-4147-A177-3AD203B41FA5}">
                      <a16:colId xmlns:a16="http://schemas.microsoft.com/office/drawing/2014/main" xmlns="" val="20003"/>
                    </a:ext>
                  </a:extLst>
                </a:gridCol>
              </a:tblGrid>
              <a:tr h="0">
                <a:tc>
                  <a:txBody>
                    <a:bodyPr/>
                    <a:lstStyle/>
                    <a:p>
                      <a:pPr marL="0" marR="0" lvl="0" indent="0" algn="l" rtl="0">
                        <a:lnSpc>
                          <a:spcPct val="90000"/>
                        </a:lnSpc>
                        <a:spcBef>
                          <a:spcPts val="0"/>
                        </a:spcBef>
                        <a:spcAft>
                          <a:spcPts val="0"/>
                        </a:spcAft>
                        <a:buClr>
                          <a:srgbClr val="000000"/>
                        </a:buClr>
                        <a:buSzPts val="1400"/>
                        <a:buFont typeface="Arial"/>
                        <a:buNone/>
                      </a:pPr>
                      <a:r>
                        <a:rPr lang="en-US" sz="1800" b="1" u="none" strike="noStrike" cap="none" dirty="0">
                          <a:solidFill>
                            <a:srgbClr val="FFFFFF"/>
                          </a:solidFill>
                          <a:latin typeface="Arial" panose="020B0604020202020204" pitchFamily="34" charset="0"/>
                        </a:rPr>
                        <a:t>Goal</a:t>
                      </a:r>
                      <a:endParaRPr sz="1800" u="none" strike="noStrike" cap="none" dirty="0">
                        <a:solidFill>
                          <a:srgbClr val="FFFFFF"/>
                        </a:solidFill>
                        <a:latin typeface="Arial" panose="020B0604020202020204" pitchFamily="34" charset="0"/>
                      </a:endParaRPr>
                    </a:p>
                  </a:txBody>
                  <a:tcPr anchor="ctr">
                    <a:lnL w="3175" cap="flat" cmpd="sng" algn="ctr">
                      <a:solidFill>
                        <a:schemeClr val="tx1"/>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002856"/>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b="1" u="none" strike="noStrike" cap="none" dirty="0">
                          <a:solidFill>
                            <a:srgbClr val="FFFFFF"/>
                          </a:solidFill>
                          <a:latin typeface="Arial" panose="020B0604020202020204" pitchFamily="34" charset="0"/>
                        </a:rPr>
                        <a:t>Metric</a:t>
                      </a:r>
                      <a:endParaRPr sz="1800" u="none" strike="noStrike" cap="none" dirty="0">
                        <a:solidFill>
                          <a:srgbClr val="FFFFFF"/>
                        </a:solidFill>
                        <a:latin typeface="Arial" panose="020B0604020202020204" pitchFamily="34" charset="0"/>
                      </a:endParaRPr>
                    </a:p>
                  </a:txBody>
                  <a:tcPr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002856"/>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b="1" u="none" strike="noStrike" cap="none" dirty="0">
                          <a:solidFill>
                            <a:srgbClr val="FFFFFF"/>
                          </a:solidFill>
                          <a:latin typeface="Arial" panose="020B0604020202020204" pitchFamily="34" charset="0"/>
                        </a:rPr>
                        <a:t>Success Value</a:t>
                      </a:r>
                      <a:endParaRPr sz="1800" u="none" strike="noStrike" cap="none" dirty="0">
                        <a:solidFill>
                          <a:srgbClr val="FFFFFF"/>
                        </a:solidFill>
                        <a:latin typeface="Arial" panose="020B0604020202020204" pitchFamily="34" charset="0"/>
                      </a:endParaRPr>
                    </a:p>
                  </a:txBody>
                  <a:tcPr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002856"/>
                    </a:solidFill>
                  </a:tcPr>
                </a:tc>
                <a:tc>
                  <a:txBody>
                    <a:bodyPr/>
                    <a:lstStyle/>
                    <a:p>
                      <a:pPr marL="0" marR="0" lvl="0" indent="0" algn="ctr" rtl="0">
                        <a:lnSpc>
                          <a:spcPct val="90000"/>
                        </a:lnSpc>
                        <a:spcBef>
                          <a:spcPts val="0"/>
                        </a:spcBef>
                        <a:spcAft>
                          <a:spcPts val="0"/>
                        </a:spcAft>
                        <a:buClr>
                          <a:srgbClr val="000000"/>
                        </a:buClr>
                        <a:buSzPts val="1400"/>
                        <a:buFont typeface="Arial"/>
                        <a:buNone/>
                      </a:pPr>
                      <a:r>
                        <a:rPr lang="en-US" sz="1800" b="1" u="none" strike="noStrike" cap="none" dirty="0">
                          <a:solidFill>
                            <a:srgbClr val="FFFFFF"/>
                          </a:solidFill>
                          <a:latin typeface="Arial" panose="020B0604020202020204" pitchFamily="34" charset="0"/>
                        </a:rPr>
                        <a:t>Completion Date</a:t>
                      </a:r>
                      <a:endParaRPr sz="1800" u="none" strike="noStrike" cap="none" dirty="0">
                        <a:solidFill>
                          <a:srgbClr val="FFFFFF"/>
                        </a:solidFill>
                        <a:latin typeface="Arial" panose="020B0604020202020204" pitchFamily="34" charset="0"/>
                      </a:endParaRPr>
                    </a:p>
                  </a:txBody>
                  <a:tcPr anchor="ctr">
                    <a:lnL w="3175" cap="flat" cmpd="sng" algn="ctr">
                      <a:solidFill>
                        <a:srgbClr val="6F7878"/>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002856"/>
                    </a:solidFill>
                  </a:tcPr>
                </a:tc>
                <a:extLst>
                  <a:ext uri="{0D108BD9-81ED-4DB2-BD59-A6C34878D82A}">
                    <a16:rowId xmlns:a16="http://schemas.microsoft.com/office/drawing/2014/main" xmlns="" val="10000"/>
                  </a:ext>
                </a:extLst>
              </a:tr>
              <a:tr h="0">
                <a:tc>
                  <a:txBody>
                    <a:bodyPr/>
                    <a:lstStyle/>
                    <a:p>
                      <a:pPr marL="0" marR="0" lvl="0" indent="0" algn="l" rtl="0">
                        <a:lnSpc>
                          <a:spcPct val="90000"/>
                        </a:lnSpc>
                        <a:spcBef>
                          <a:spcPts val="0"/>
                        </a:spcBef>
                        <a:spcAft>
                          <a:spcPts val="0"/>
                        </a:spcAft>
                        <a:buClr>
                          <a:srgbClr val="000000"/>
                        </a:buClr>
                        <a:buSzPts val="1400"/>
                        <a:buFont typeface="Arial"/>
                        <a:buNone/>
                      </a:pPr>
                      <a:r>
                        <a:rPr lang="en-US" sz="1800" b="1" u="none" strike="noStrike" cap="none" dirty="0">
                          <a:solidFill>
                            <a:srgbClr val="000000"/>
                          </a:solidFill>
                          <a:latin typeface="Arial" panose="020B0604020202020204" pitchFamily="34" charset="0"/>
                          <a:ea typeface="Arial"/>
                          <a:cs typeface="Arial"/>
                          <a:sym typeface="Arial"/>
                        </a:rPr>
                        <a:t>Improved customer satisfaction</a:t>
                      </a:r>
                      <a:endParaRPr sz="1800" b="1"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chemeClr val="tx1"/>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ea typeface="Arial"/>
                          <a:cs typeface="Arial"/>
                          <a:sym typeface="Arial"/>
                        </a:rPr>
                        <a:t>Customer Satisfaction Index/NPS </a:t>
                      </a:r>
                      <a:endParaRPr sz="18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rtl="0">
                        <a:lnSpc>
                          <a:spcPct val="90000"/>
                        </a:lnSpc>
                        <a:spcBef>
                          <a:spcPts val="0"/>
                        </a:spcBef>
                        <a:spcAft>
                          <a:spcPts val="0"/>
                        </a:spcAft>
                        <a:buClr>
                          <a:srgbClr val="000000"/>
                        </a:buClr>
                        <a:buSzPts val="2400"/>
                        <a:buFont typeface="Arial"/>
                        <a:buNone/>
                      </a:pPr>
                      <a:endParaRPr sz="18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ea typeface="Arial"/>
                          <a:cs typeface="Arial"/>
                          <a:sym typeface="Arial"/>
                        </a:rPr>
                        <a:t>March 2022</a:t>
                      </a:r>
                      <a:endParaRPr sz="18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1"/>
                  </a:ext>
                </a:extLst>
              </a:tr>
              <a:tr h="0">
                <a:tc>
                  <a:txBody>
                    <a:bodyPr/>
                    <a:lstStyle/>
                    <a:p>
                      <a:pPr marL="0" marR="0" lvl="0" indent="0" algn="l" rtl="0">
                        <a:lnSpc>
                          <a:spcPct val="90000"/>
                        </a:lnSpc>
                        <a:spcBef>
                          <a:spcPts val="0"/>
                        </a:spcBef>
                        <a:spcAft>
                          <a:spcPts val="0"/>
                        </a:spcAft>
                        <a:buClr>
                          <a:srgbClr val="000000"/>
                        </a:buClr>
                        <a:buSzPts val="1400"/>
                        <a:buFont typeface="Arial"/>
                        <a:buNone/>
                      </a:pPr>
                      <a:r>
                        <a:rPr lang="en-US" sz="1800" b="1" u="none" strike="noStrike" cap="none" dirty="0">
                          <a:solidFill>
                            <a:srgbClr val="000000"/>
                          </a:solidFill>
                          <a:latin typeface="Arial" panose="020B0604020202020204" pitchFamily="34" charset="0"/>
                          <a:ea typeface="Arial"/>
                          <a:cs typeface="Arial"/>
                          <a:sym typeface="Arial"/>
                        </a:rPr>
                        <a:t>Topline revenue growth</a:t>
                      </a:r>
                      <a:endParaRPr sz="1800" b="1"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chemeClr val="tx1"/>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ea typeface="Arial"/>
                          <a:cs typeface="Arial"/>
                          <a:sym typeface="Arial"/>
                        </a:rPr>
                        <a:t>Revenue growth for product lines</a:t>
                      </a:r>
                      <a:endParaRPr sz="18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0" marR="0" lvl="0" indent="0" algn="l" rtl="0">
                        <a:lnSpc>
                          <a:spcPct val="90000"/>
                        </a:lnSpc>
                        <a:spcBef>
                          <a:spcPts val="0"/>
                        </a:spcBef>
                        <a:spcAft>
                          <a:spcPts val="0"/>
                        </a:spcAft>
                        <a:buClr>
                          <a:srgbClr val="000000"/>
                        </a:buClr>
                        <a:buSzPts val="2400"/>
                        <a:buFont typeface="Arial"/>
                        <a:buNone/>
                      </a:pPr>
                      <a:endParaRPr sz="18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rPr>
                        <a:t>June</a:t>
                      </a:r>
                      <a:r>
                        <a:rPr lang="en-US" sz="1800" u="none" strike="noStrike" cap="none" dirty="0">
                          <a:solidFill>
                            <a:srgbClr val="000000"/>
                          </a:solidFill>
                          <a:latin typeface="Arial" panose="020B0604020202020204" pitchFamily="34" charset="0"/>
                          <a:ea typeface="Arial"/>
                          <a:cs typeface="Arial"/>
                          <a:sym typeface="Arial"/>
                        </a:rPr>
                        <a:t> 2022</a:t>
                      </a:r>
                      <a:endParaRPr sz="18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D3D3D3"/>
                    </a:solidFill>
                  </a:tcPr>
                </a:tc>
                <a:extLst>
                  <a:ext uri="{0D108BD9-81ED-4DB2-BD59-A6C34878D82A}">
                    <a16:rowId xmlns:a16="http://schemas.microsoft.com/office/drawing/2014/main" xmlns="" val="10002"/>
                  </a:ext>
                </a:extLst>
              </a:tr>
              <a:tr h="0">
                <a:tc>
                  <a:txBody>
                    <a:bodyPr/>
                    <a:lstStyle/>
                    <a:p>
                      <a:pPr marL="0" marR="0" lvl="0" indent="0" algn="l" rtl="0">
                        <a:lnSpc>
                          <a:spcPct val="90000"/>
                        </a:lnSpc>
                        <a:spcBef>
                          <a:spcPts val="0"/>
                        </a:spcBef>
                        <a:spcAft>
                          <a:spcPts val="0"/>
                        </a:spcAft>
                        <a:buClr>
                          <a:srgbClr val="000000"/>
                        </a:buClr>
                        <a:buSzPts val="1400"/>
                        <a:buFont typeface="Arial"/>
                        <a:buNone/>
                      </a:pPr>
                      <a:r>
                        <a:rPr lang="en-US" sz="1800" b="1" u="none" strike="noStrike" cap="none" dirty="0">
                          <a:solidFill>
                            <a:srgbClr val="000000"/>
                          </a:solidFill>
                          <a:latin typeface="Arial" panose="020B0604020202020204" pitchFamily="34" charset="0"/>
                          <a:ea typeface="Arial"/>
                          <a:cs typeface="Arial"/>
                          <a:sym typeface="Arial"/>
                        </a:rPr>
                        <a:t>New business initiatives </a:t>
                      </a:r>
                      <a:endParaRPr sz="1800" b="1"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chemeClr val="tx1"/>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ea typeface="Arial"/>
                          <a:cs typeface="Arial"/>
                          <a:sym typeface="Arial"/>
                        </a:rPr>
                        <a:t>Number of new business initiatives</a:t>
                      </a:r>
                      <a:endParaRPr sz="18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rtl="0">
                        <a:lnSpc>
                          <a:spcPct val="90000"/>
                        </a:lnSpc>
                        <a:spcBef>
                          <a:spcPts val="0"/>
                        </a:spcBef>
                        <a:spcAft>
                          <a:spcPts val="0"/>
                        </a:spcAft>
                        <a:buClr>
                          <a:srgbClr val="000000"/>
                        </a:buClr>
                        <a:buSzPts val="2400"/>
                        <a:buFont typeface="Arial"/>
                        <a:buNone/>
                      </a:pPr>
                      <a:endParaRPr sz="18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rPr>
                        <a:t>November</a:t>
                      </a:r>
                      <a:r>
                        <a:rPr lang="en-US" sz="1800" u="none" strike="noStrike" cap="none" dirty="0">
                          <a:solidFill>
                            <a:srgbClr val="000000"/>
                          </a:solidFill>
                          <a:latin typeface="Arial" panose="020B0604020202020204" pitchFamily="34" charset="0"/>
                          <a:ea typeface="Arial"/>
                          <a:cs typeface="Arial"/>
                          <a:sym typeface="Arial"/>
                        </a:rPr>
                        <a:t> 202</a:t>
                      </a:r>
                      <a:r>
                        <a:rPr lang="en-US" sz="1800" u="none" strike="noStrike" cap="none" dirty="0">
                          <a:solidFill>
                            <a:srgbClr val="000000"/>
                          </a:solidFill>
                          <a:latin typeface="Arial" panose="020B0604020202020204" pitchFamily="34" charset="0"/>
                        </a:rPr>
                        <a:t>2</a:t>
                      </a:r>
                      <a:endParaRPr sz="18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3"/>
                  </a:ext>
                </a:extLst>
              </a:tr>
              <a:tr h="0">
                <a:tc>
                  <a:txBody>
                    <a:bodyPr/>
                    <a:lstStyle/>
                    <a:p>
                      <a:pPr marL="0" marR="0" lvl="0" indent="0" algn="l" rtl="0">
                        <a:lnSpc>
                          <a:spcPct val="90000"/>
                        </a:lnSpc>
                        <a:spcBef>
                          <a:spcPts val="0"/>
                        </a:spcBef>
                        <a:spcAft>
                          <a:spcPts val="0"/>
                        </a:spcAft>
                        <a:buClr>
                          <a:srgbClr val="000000"/>
                        </a:buClr>
                        <a:buSzPts val="1400"/>
                        <a:buFont typeface="Arial"/>
                        <a:buNone/>
                      </a:pPr>
                      <a:r>
                        <a:rPr lang="en-US" sz="1800" b="1" u="none" strike="noStrike" cap="none" dirty="0">
                          <a:solidFill>
                            <a:srgbClr val="000000"/>
                          </a:solidFill>
                          <a:latin typeface="Arial" panose="020B0604020202020204" pitchFamily="34" charset="0"/>
                          <a:ea typeface="Arial"/>
                          <a:cs typeface="Arial"/>
                          <a:sym typeface="Arial"/>
                        </a:rPr>
                        <a:t>Task or Process Automation</a:t>
                      </a:r>
                      <a:endParaRPr sz="1800" b="1"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chemeClr val="tx1"/>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ea typeface="Arial"/>
                          <a:cs typeface="Arial"/>
                          <a:sym typeface="Arial"/>
                        </a:rPr>
                        <a:t>Reduction in processing time </a:t>
                      </a:r>
                      <a:endParaRPr sz="18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0" marR="0" lvl="0" indent="0" algn="l" rtl="0">
                        <a:lnSpc>
                          <a:spcPct val="90000"/>
                        </a:lnSpc>
                        <a:spcBef>
                          <a:spcPts val="0"/>
                        </a:spcBef>
                        <a:spcAft>
                          <a:spcPts val="0"/>
                        </a:spcAft>
                        <a:buClr>
                          <a:srgbClr val="000000"/>
                        </a:buClr>
                        <a:buSzPts val="2400"/>
                        <a:buFont typeface="Arial"/>
                        <a:buNone/>
                      </a:pPr>
                      <a:endParaRPr sz="18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0" marR="0" lvl="0" indent="0" algn="l" rtl="0">
                        <a:lnSpc>
                          <a:spcPct val="90000"/>
                        </a:lnSpc>
                        <a:spcBef>
                          <a:spcPts val="0"/>
                        </a:spcBef>
                        <a:spcAft>
                          <a:spcPts val="0"/>
                        </a:spcAft>
                        <a:buClr>
                          <a:schemeClr val="dk1"/>
                        </a:buClr>
                        <a:buSzPts val="1400"/>
                        <a:buFont typeface="Arial"/>
                        <a:buNone/>
                      </a:pPr>
                      <a:r>
                        <a:rPr lang="en-US" sz="1800" u="none" strike="noStrike" cap="none" dirty="0">
                          <a:solidFill>
                            <a:srgbClr val="000000"/>
                          </a:solidFill>
                          <a:latin typeface="Arial" panose="020B0604020202020204" pitchFamily="34" charset="0"/>
                        </a:rPr>
                        <a:t>March 2023</a:t>
                      </a:r>
                      <a:endParaRPr sz="1800" u="none" strike="noStrike" cap="none" dirty="0">
                        <a:solidFill>
                          <a:srgbClr val="000000"/>
                        </a:solidFill>
                        <a:latin typeface="Arial" panose="020B0604020202020204" pitchFamily="34" charset="0"/>
                      </a:endParaRPr>
                    </a:p>
                    <a:p>
                      <a:pPr marL="0" marR="0" lvl="0" indent="0" algn="l" rtl="0">
                        <a:lnSpc>
                          <a:spcPct val="90000"/>
                        </a:lnSpc>
                        <a:spcBef>
                          <a:spcPts val="0"/>
                        </a:spcBef>
                        <a:spcAft>
                          <a:spcPts val="0"/>
                        </a:spcAft>
                        <a:buClr>
                          <a:srgbClr val="000000"/>
                        </a:buClr>
                        <a:buSzPts val="1400"/>
                        <a:buFont typeface="Arial"/>
                        <a:buNone/>
                      </a:pP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D3D3D3"/>
                    </a:solidFill>
                  </a:tcPr>
                </a:tc>
                <a:extLst>
                  <a:ext uri="{0D108BD9-81ED-4DB2-BD59-A6C34878D82A}">
                    <a16:rowId xmlns:a16="http://schemas.microsoft.com/office/drawing/2014/main" xmlns="" val="10004"/>
                  </a:ext>
                </a:extLst>
              </a:tr>
              <a:tr h="0">
                <a:tc>
                  <a:txBody>
                    <a:bodyPr/>
                    <a:lstStyle/>
                    <a:p>
                      <a:pPr marL="0" marR="0" lvl="0" indent="0" algn="l" rtl="0">
                        <a:lnSpc>
                          <a:spcPct val="90000"/>
                        </a:lnSpc>
                        <a:spcBef>
                          <a:spcPts val="0"/>
                        </a:spcBef>
                        <a:spcAft>
                          <a:spcPts val="0"/>
                        </a:spcAft>
                        <a:buClr>
                          <a:srgbClr val="000000"/>
                        </a:buClr>
                        <a:buSzPts val="1400"/>
                        <a:buFont typeface="Arial"/>
                        <a:buNone/>
                      </a:pPr>
                      <a:r>
                        <a:rPr lang="en-US" sz="1800" b="1" u="none" strike="noStrike" cap="none" dirty="0">
                          <a:solidFill>
                            <a:srgbClr val="000000"/>
                          </a:solidFill>
                          <a:latin typeface="Arial" panose="020B0604020202020204" pitchFamily="34" charset="0"/>
                          <a:ea typeface="Arial"/>
                          <a:cs typeface="Arial"/>
                          <a:sym typeface="Arial"/>
                        </a:rPr>
                        <a:t>Reduce costs</a:t>
                      </a:r>
                      <a:endParaRPr sz="1800" b="1"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chemeClr val="tx1"/>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ea typeface="Arial"/>
                          <a:cs typeface="Arial"/>
                          <a:sym typeface="Arial"/>
                        </a:rPr>
                        <a:t>Reduction in Capex and Opex </a:t>
                      </a:r>
                      <a:endParaRPr sz="18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rtl="0">
                        <a:lnSpc>
                          <a:spcPct val="90000"/>
                        </a:lnSpc>
                        <a:spcBef>
                          <a:spcPts val="0"/>
                        </a:spcBef>
                        <a:spcAft>
                          <a:spcPts val="0"/>
                        </a:spcAft>
                        <a:buClr>
                          <a:srgbClr val="000000"/>
                        </a:buClr>
                        <a:buSzPts val="2400"/>
                        <a:buFont typeface="Arial"/>
                        <a:buNone/>
                      </a:pPr>
                      <a:endParaRPr sz="18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rtl="0">
                        <a:lnSpc>
                          <a:spcPct val="90000"/>
                        </a:lnSpc>
                        <a:spcBef>
                          <a:spcPts val="0"/>
                        </a:spcBef>
                        <a:spcAft>
                          <a:spcPts val="0"/>
                        </a:spcAft>
                        <a:buClr>
                          <a:schemeClr val="dk1"/>
                        </a:buClr>
                        <a:buSzPts val="1400"/>
                        <a:buFont typeface="Arial"/>
                        <a:buNone/>
                      </a:pPr>
                      <a:r>
                        <a:rPr lang="en-US" sz="1800" u="none" strike="noStrike" cap="none" dirty="0">
                          <a:solidFill>
                            <a:srgbClr val="000000"/>
                          </a:solidFill>
                          <a:latin typeface="Arial" panose="020B0604020202020204" pitchFamily="34" charset="0"/>
                        </a:rPr>
                        <a:t>June 2023</a:t>
                      </a:r>
                      <a:endParaRPr sz="1800" u="none" strike="noStrike" cap="none" dirty="0">
                        <a:solidFill>
                          <a:srgbClr val="000000"/>
                        </a:solidFill>
                        <a:latin typeface="Arial" panose="020B0604020202020204" pitchFamily="34" charset="0"/>
                      </a:endParaRPr>
                    </a:p>
                    <a:p>
                      <a:pPr marL="0" marR="0" lvl="0" indent="0" algn="l" rtl="0">
                        <a:lnSpc>
                          <a:spcPct val="90000"/>
                        </a:lnSpc>
                        <a:spcBef>
                          <a:spcPts val="0"/>
                        </a:spcBef>
                        <a:spcAft>
                          <a:spcPts val="0"/>
                        </a:spcAft>
                        <a:buClr>
                          <a:srgbClr val="000000"/>
                        </a:buClr>
                        <a:buSzPts val="1400"/>
                        <a:buFont typeface="Arial"/>
                        <a:buNone/>
                      </a:pP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5"/>
                  </a:ext>
                </a:extLst>
              </a:tr>
              <a:tr h="0">
                <a:tc>
                  <a:txBody>
                    <a:bodyPr/>
                    <a:lstStyle/>
                    <a:p>
                      <a:pPr marL="0" marR="0" lvl="0" indent="0" algn="l" rtl="0">
                        <a:lnSpc>
                          <a:spcPct val="90000"/>
                        </a:lnSpc>
                        <a:spcBef>
                          <a:spcPts val="0"/>
                        </a:spcBef>
                        <a:spcAft>
                          <a:spcPts val="0"/>
                        </a:spcAft>
                        <a:buClr>
                          <a:srgbClr val="000000"/>
                        </a:buClr>
                        <a:buSzPts val="1400"/>
                        <a:buFont typeface="Arial"/>
                        <a:buNone/>
                      </a:pPr>
                      <a:r>
                        <a:rPr lang="en-US" sz="1800" b="1" u="none" strike="noStrike" cap="none" dirty="0">
                          <a:solidFill>
                            <a:srgbClr val="000000"/>
                          </a:solidFill>
                          <a:latin typeface="Arial" panose="020B0604020202020204" pitchFamily="34" charset="0"/>
                          <a:ea typeface="Arial"/>
                          <a:cs typeface="Arial"/>
                          <a:sym typeface="Arial"/>
                        </a:rPr>
                        <a:t>Staff augmentation &amp; Increased productivity </a:t>
                      </a:r>
                      <a:endParaRPr sz="1800" b="1"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chemeClr val="tx1"/>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ea typeface="Arial"/>
                          <a:cs typeface="Arial"/>
                          <a:sym typeface="Arial"/>
                        </a:rPr>
                        <a:t>Workforce productivity metrics such </a:t>
                      </a:r>
                      <a:br>
                        <a:rPr lang="en-US" sz="1800" u="none" strike="noStrike" cap="none" dirty="0">
                          <a:solidFill>
                            <a:srgbClr val="000000"/>
                          </a:solidFill>
                          <a:latin typeface="Arial" panose="020B0604020202020204" pitchFamily="34" charset="0"/>
                          <a:ea typeface="Arial"/>
                          <a:cs typeface="Arial"/>
                          <a:sym typeface="Arial"/>
                        </a:rPr>
                      </a:br>
                      <a:r>
                        <a:rPr lang="en-US" sz="1800" u="none" strike="noStrike" cap="none" dirty="0">
                          <a:solidFill>
                            <a:srgbClr val="000000"/>
                          </a:solidFill>
                          <a:latin typeface="Arial" panose="020B0604020202020204" pitchFamily="34" charset="0"/>
                          <a:ea typeface="Arial"/>
                          <a:cs typeface="Arial"/>
                          <a:sym typeface="Arial"/>
                        </a:rPr>
                        <a:t>as time spent on value added tasks</a:t>
                      </a:r>
                      <a:endParaRPr sz="18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0" marR="0" lvl="0" indent="0" algn="l" rtl="0">
                        <a:lnSpc>
                          <a:spcPct val="90000"/>
                        </a:lnSpc>
                        <a:spcBef>
                          <a:spcPts val="0"/>
                        </a:spcBef>
                        <a:spcAft>
                          <a:spcPts val="0"/>
                        </a:spcAft>
                        <a:buClr>
                          <a:srgbClr val="000000"/>
                        </a:buClr>
                        <a:buSzPts val="2400"/>
                        <a:buFont typeface="Arial"/>
                        <a:buNone/>
                      </a:pPr>
                      <a:endParaRPr sz="18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0" marR="0" lvl="0" indent="0" algn="l" rtl="0">
                        <a:lnSpc>
                          <a:spcPct val="90000"/>
                        </a:lnSpc>
                        <a:spcBef>
                          <a:spcPts val="0"/>
                        </a:spcBef>
                        <a:spcAft>
                          <a:spcPts val="0"/>
                        </a:spcAft>
                        <a:buClr>
                          <a:schemeClr val="dk1"/>
                        </a:buClr>
                        <a:buSzPts val="1400"/>
                        <a:buFont typeface="Arial"/>
                        <a:buNone/>
                      </a:pPr>
                      <a:r>
                        <a:rPr lang="en-US" sz="1800" u="none" strike="noStrike" cap="none" dirty="0">
                          <a:solidFill>
                            <a:srgbClr val="000000"/>
                          </a:solidFill>
                          <a:latin typeface="Arial" panose="020B0604020202020204" pitchFamily="34" charset="0"/>
                        </a:rPr>
                        <a:t>September 2023</a:t>
                      </a:r>
                      <a:endParaRPr sz="1800" u="none" strike="noStrike" cap="none" dirty="0">
                        <a:solidFill>
                          <a:srgbClr val="000000"/>
                        </a:solidFill>
                        <a:latin typeface="Arial" panose="020B0604020202020204" pitchFamily="34" charset="0"/>
                      </a:endParaRPr>
                    </a:p>
                    <a:p>
                      <a:pPr marL="0" marR="0" lvl="0" indent="0" algn="l" rtl="0">
                        <a:lnSpc>
                          <a:spcPct val="90000"/>
                        </a:lnSpc>
                        <a:spcBef>
                          <a:spcPts val="0"/>
                        </a:spcBef>
                        <a:spcAft>
                          <a:spcPts val="0"/>
                        </a:spcAft>
                        <a:buClr>
                          <a:srgbClr val="000000"/>
                        </a:buClr>
                        <a:buSzPts val="1400"/>
                        <a:buFont typeface="Arial"/>
                        <a:buNone/>
                      </a:pPr>
                      <a:endParaRPr sz="1800" u="none" strike="noStrike" cap="none" dirty="0">
                        <a:solidFill>
                          <a:srgbClr val="000000"/>
                        </a:solidFill>
                        <a:latin typeface="Arial" panose="020B0604020202020204" pitchFamily="34" charset="0"/>
                      </a:endParaRPr>
                    </a:p>
                  </a:txBody>
                  <a:tcPr>
                    <a:lnL w="3175" cap="flat" cmpd="sng" algn="ctr">
                      <a:solidFill>
                        <a:srgbClr val="6F7878"/>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D3D3D3"/>
                    </a:solidFill>
                  </a:tcPr>
                </a:tc>
                <a:extLst>
                  <a:ext uri="{0D108BD9-81ED-4DB2-BD59-A6C34878D82A}">
                    <a16:rowId xmlns:a16="http://schemas.microsoft.com/office/drawing/2014/main" xmlns="" val="10006"/>
                  </a:ext>
                </a:extLst>
              </a:tr>
              <a:tr h="0">
                <a:tc>
                  <a:txBody>
                    <a:bodyPr/>
                    <a:lstStyle/>
                    <a:p>
                      <a:pPr marL="0" marR="0" lvl="0" indent="0" algn="l" rtl="0">
                        <a:lnSpc>
                          <a:spcPct val="90000"/>
                        </a:lnSpc>
                        <a:spcBef>
                          <a:spcPts val="0"/>
                        </a:spcBef>
                        <a:spcAft>
                          <a:spcPts val="0"/>
                        </a:spcAft>
                        <a:buClr>
                          <a:srgbClr val="000000"/>
                        </a:buClr>
                        <a:buSzPts val="1400"/>
                        <a:buFont typeface="Arial"/>
                        <a:buNone/>
                      </a:pPr>
                      <a:r>
                        <a:rPr lang="en-US" sz="1800" b="1" u="none" strike="noStrike" cap="none" dirty="0">
                          <a:solidFill>
                            <a:srgbClr val="000000"/>
                          </a:solidFill>
                          <a:latin typeface="Arial" panose="020B0604020202020204" pitchFamily="34" charset="0"/>
                          <a:ea typeface="Arial"/>
                          <a:cs typeface="Arial"/>
                          <a:sym typeface="Arial"/>
                        </a:rPr>
                        <a:t>Improved service availability</a:t>
                      </a:r>
                      <a:endParaRPr sz="1800" b="1"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chemeClr val="tx1"/>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ea typeface="Arial"/>
                          <a:cs typeface="Arial"/>
                          <a:sym typeface="Arial"/>
                        </a:rPr>
                        <a:t>% of annual availability</a:t>
                      </a:r>
                      <a:endParaRPr sz="18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rtl="0">
                        <a:lnSpc>
                          <a:spcPct val="90000"/>
                        </a:lnSpc>
                        <a:spcBef>
                          <a:spcPts val="0"/>
                        </a:spcBef>
                        <a:spcAft>
                          <a:spcPts val="0"/>
                        </a:spcAft>
                        <a:buClr>
                          <a:srgbClr val="000000"/>
                        </a:buClr>
                        <a:buSzPts val="2400"/>
                        <a:buFont typeface="Arial"/>
                        <a:buNone/>
                      </a:pPr>
                      <a:endParaRPr sz="18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800" u="none" strike="noStrike" cap="none" dirty="0">
                          <a:solidFill>
                            <a:srgbClr val="000000"/>
                          </a:solidFill>
                          <a:latin typeface="Arial" panose="020B0604020202020204" pitchFamily="34" charset="0"/>
                          <a:ea typeface="Arial"/>
                          <a:cs typeface="Arial"/>
                          <a:sym typeface="Arial"/>
                        </a:rPr>
                        <a:t>November 2023</a:t>
                      </a:r>
                      <a:endParaRPr sz="1800" u="none" strike="noStrike" cap="none" dirty="0">
                        <a:solidFill>
                          <a:srgbClr val="000000"/>
                        </a:solidFill>
                        <a:latin typeface="Arial" panose="020B0604020202020204" pitchFamily="34" charset="0"/>
                        <a:ea typeface="Arial"/>
                        <a:cs typeface="Arial"/>
                        <a:sym typeface="Arial"/>
                      </a:endParaRPr>
                    </a:p>
                  </a:txBody>
                  <a:tcPr>
                    <a:lnL w="3175" cap="flat" cmpd="sng" algn="ctr">
                      <a:solidFill>
                        <a:srgbClr val="6F7878"/>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f09831f745_8_145"/>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accent1"/>
              </a:buClr>
              <a:buSzPts val="3200"/>
              <a:buFont typeface="Arial"/>
              <a:buNone/>
            </a:pPr>
            <a:r>
              <a:rPr lang="en-US" dirty="0"/>
              <a:t>Risks</a:t>
            </a:r>
            <a:endParaRPr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FEF5E424-8FD0-4E1D-80B2-EEF7D0484FC5}"/>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BD18B8B9-D372-4514-8E21-5034DE6CE1D8}"/>
    </a:ext>
  </a:extLst>
</a:theme>
</file>

<file path=ppt/theme/theme3.xml><?xml version="1.0" encoding="utf-8"?>
<a:theme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6AE14C29-BB09-4ACD-8637-B72C907E04F4}"/>
    </a:ext>
  </a:extLst>
</a:theme>
</file>

<file path=ppt/theme/theme4.xml><?xml version="1.0" encoding="utf-8"?>
<a:theme xmlns:a="http://schemas.openxmlformats.org/drawingml/2006/main" name="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9D8CAD83-6332-4FD5-A21A-6910218A361E}"/>
    </a:ext>
  </a:extLst>
</a:theme>
</file>

<file path=ppt/theme/theme5.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2021_Gartner_Corporate_PPT_Template</Template>
  <TotalTime>0</TotalTime>
  <Words>2336</Words>
  <Application>Microsoft Office PowerPoint</Application>
  <PresentationFormat>Widescreen</PresentationFormat>
  <Paragraphs>464</Paragraphs>
  <Slides>31</Slides>
  <Notes>31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31</vt:i4>
      </vt:variant>
    </vt:vector>
  </HeadingPairs>
  <TitlesOfParts>
    <vt:vector size="40" baseType="lpstr">
      <vt:lpstr>Arial</vt:lpstr>
      <vt:lpstr>Arial Black</vt:lpstr>
      <vt:lpstr>Roboto</vt:lpstr>
      <vt:lpstr>Segoe UI</vt:lpstr>
      <vt:lpstr>Wingdings</vt:lpstr>
      <vt:lpstr>White bkgrnd master</vt:lpstr>
      <vt:lpstr>Blue bkgrnd master</vt:lpstr>
      <vt:lpstr>White bk accent color options</vt:lpstr>
      <vt:lpstr>Blue bk accent color options</vt:lpstr>
      <vt:lpstr>  AI Strategy Document  </vt:lpstr>
      <vt:lpstr>AI Strategy Template</vt:lpstr>
      <vt:lpstr>AI Strategy Pillars </vt:lpstr>
      <vt:lpstr>AI Strategy - Executive Summary</vt:lpstr>
      <vt:lpstr>Vision</vt:lpstr>
      <vt:lpstr>Vision - Goals</vt:lpstr>
      <vt:lpstr>Benefits - Translating Vision to Business Value</vt:lpstr>
      <vt:lpstr>Vision - AI Success Metrics </vt:lpstr>
      <vt:lpstr>Risks</vt:lpstr>
      <vt:lpstr>AI Risks</vt:lpstr>
      <vt:lpstr>AI Risk Assessment and Mitigation</vt:lpstr>
      <vt:lpstr>Risks - Ethics &amp; Governance</vt:lpstr>
      <vt:lpstr>AI Risk Assessment and Mitigation</vt:lpstr>
      <vt:lpstr>Value</vt:lpstr>
      <vt:lpstr>Business Model and Core Goals  </vt:lpstr>
      <vt:lpstr>Business Model and Core Goals  </vt:lpstr>
      <vt:lpstr>Business Model and Core Goals  </vt:lpstr>
      <vt:lpstr>Organizational Transformation Plan</vt:lpstr>
      <vt:lpstr>AI CoE - The Strategy </vt:lpstr>
      <vt:lpstr>Possible Roles to Assign to AI CoE</vt:lpstr>
      <vt:lpstr>AI Impact on Organization - Staff Impacts </vt:lpstr>
      <vt:lpstr>Adoption Principles</vt:lpstr>
      <vt:lpstr>AI Adoption - Decision Framework  </vt:lpstr>
      <vt:lpstr>Adoption Principles – Build vs. Buy vs. Outsource</vt:lpstr>
      <vt:lpstr>What Projects Are Best With AI?</vt:lpstr>
      <vt:lpstr>Executive Plan - Summary</vt:lpstr>
      <vt:lpstr>Appendix</vt:lpstr>
      <vt:lpstr>Artificial intelligence (AI) applies advanced analysis and logic-based techniques, including machine learning,  to interpret events, support and automate decisions, and to take actions.</vt:lpstr>
      <vt:lpstr>Where AI Adoption Stands</vt:lpstr>
      <vt:lpstr>Common AI Use Cases</vt:lpstr>
      <vt:lpstr>Recommended Gartner Research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2023-08-16T11:15:46Z</dcterms:created>
  <dcterms:modified xsi:type="dcterms:W3CDTF">2023-08-16T11:15:48Z</dcterms:modified>
</cp:coreProperties>
</file>