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 id="2147483706" r:id="rId2"/>
    <p:sldMasterId id="2147483707" r:id="rId3"/>
    <p:sldMasterId id="2147483708" r:id="rId4"/>
    <p:sldMasterId id="2147483709" r:id="rId5"/>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9144000" cy="5143500" type="screen16x9"/>
  <p:notesSz cx="6858000" cy="9144000"/>
  <p:embeddedFontLst>
    <p:embeddedFont>
      <p:font typeface="Arial Black" panose="020B0A04020102020204" pitchFamily="34" charset="0"/>
      <p:regular r:id="rId28"/>
      <p:bold r:id="rId29"/>
    </p:embeddedFont>
    <p:embeddedFont>
      <p:font typeface="Roboto" panose="02000000000000000000"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21F79B-087C-43C8-B03C-7F2E760ACB50}">
  <a:tblStyle styleId="{D921F79B-087C-43C8-B03C-7F2E760ACB5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0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font" Target="fonts/font3.fntdata"/><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artner.com/document/402138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gartner.com/document/4348899" TargetMode="External"/><Relationship Id="rId5" Type="http://schemas.openxmlformats.org/officeDocument/2006/relationships/hyperlink" Target="https://www.gartner.com/document/4016183" TargetMode="External"/><Relationship Id="rId4" Type="http://schemas.openxmlformats.org/officeDocument/2006/relationships/hyperlink" Target="https://www.gartner.com/document/4191099"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artner.com/document/443099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gartner.com/document/4480999?ref=solrResearch&amp;refval=370707300"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gartner.com/document/4252399?ref=solrResearch&amp;refval=370709320"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artner.com/document/412949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artner.com/document/4303799"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gartner.com/document/3989657?ref=solrResearch&amp;refval=370705921"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gartner.com/document/4003740"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gartner.com/document/402104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gartner.com/document/4020409"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gartner.com/document/4218899"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f167664d8a_1_25: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7" name="Google Shape;267;g1f167664d8a_1_25: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p:txBody>
      </p:sp>
      <p:sp>
        <p:nvSpPr>
          <p:cNvPr id="268" name="Google Shape;268;g1f167664d8a_1_2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e455da8e2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1e455da8e24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0097A7"/>
                </a:solidFill>
                <a:hlinkClick r:id="rId3">
                  <a:extLst>
                    <a:ext uri="{A12FA001-AC4F-418D-AE19-62706E023703}">
                      <ahyp:hlinkClr xmlns:ahyp="http://schemas.microsoft.com/office/drawing/2018/hyperlinkcolor" val="tx"/>
                    </a:ext>
                  </a:extLst>
                </a:hlinkClick>
              </a:rPr>
              <a:t>Innovation Insight for ML-Powered Coding Assistants</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0097A7"/>
                </a:solidFill>
                <a:hlinkClick r:id="rId4">
                  <a:extLst>
                    <a:ext uri="{A12FA001-AC4F-418D-AE19-62706E023703}">
                      <ahyp:hlinkClr xmlns:ahyp="http://schemas.microsoft.com/office/drawing/2018/hyperlinkcolor" val="tx"/>
                    </a:ext>
                  </a:extLst>
                </a:hlinkClick>
              </a:rPr>
              <a:t>Quick Answer: Should Software Engineering Teams Use ChatGPT to Generate Code?</a:t>
            </a:r>
            <a:endParaRPr/>
          </a:p>
          <a:p>
            <a:pPr marL="457200" lvl="0" indent="-304800" algn="l" rtl="0">
              <a:lnSpc>
                <a:spcPct val="115000"/>
              </a:lnSpc>
              <a:spcBef>
                <a:spcPts val="0"/>
              </a:spcBef>
              <a:spcAft>
                <a:spcPts val="0"/>
              </a:spcAft>
              <a:buSzPts val="1200"/>
              <a:buChar char="●"/>
            </a:pPr>
            <a:r>
              <a:rPr lang="en" sz="1200" u="sng">
                <a:solidFill>
                  <a:srgbClr val="0097A7"/>
                </a:solidFill>
                <a:hlinkClick r:id="rId5">
                  <a:extLst>
                    <a:ext uri="{A12FA001-AC4F-418D-AE19-62706E023703}">
                      <ahyp:hlinkClr xmlns:ahyp="http://schemas.microsoft.com/office/drawing/2018/hyperlinkcolor" val="tx"/>
                    </a:ext>
                  </a:extLst>
                </a:hlinkClick>
              </a:rPr>
              <a:t>Quick Answer: Will Machine-Learning-Generated Code Replace Developers?</a:t>
            </a:r>
            <a:endParaRPr/>
          </a:p>
          <a:p>
            <a:pPr marL="457200" lvl="0" indent="-304800" algn="l" rtl="0">
              <a:lnSpc>
                <a:spcPct val="115000"/>
              </a:lnSpc>
              <a:spcBef>
                <a:spcPts val="0"/>
              </a:spcBef>
              <a:spcAft>
                <a:spcPts val="0"/>
              </a:spcAft>
              <a:buSzPts val="1200"/>
              <a:buChar char="●"/>
            </a:pPr>
            <a:r>
              <a:rPr lang="en" sz="1200" u="sng">
                <a:solidFill>
                  <a:srgbClr val="0097A7"/>
                </a:solidFill>
                <a:hlinkClick r:id="rId6">
                  <a:extLst>
                    <a:ext uri="{A12FA001-AC4F-418D-AE19-62706E023703}">
                      <ahyp:hlinkClr xmlns:ahyp="http://schemas.microsoft.com/office/drawing/2018/hyperlinkcolor" val="tx"/>
                    </a:ext>
                  </a:extLst>
                </a:hlinkClick>
              </a:rPr>
              <a:t>Emerging Tech: Generative AI Code Assistants Are Becoming Essential to Developer Experience</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e455da8e2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1e455da8e24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0097A7"/>
                </a:solidFill>
                <a:hlinkClick r:id="rId3">
                  <a:extLst>
                    <a:ext uri="{A12FA001-AC4F-418D-AE19-62706E023703}">
                      <ahyp:hlinkClr xmlns:ahyp="http://schemas.microsoft.com/office/drawing/2018/hyperlinkcolor" val="tx"/>
                    </a:ext>
                  </a:extLst>
                </a:hlinkClick>
              </a:rPr>
              <a:t>Emerging Tech: Generative AI Is Core to the “Big Six” Methods of Creating Tabular Synthetic Data</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214a7eef80_4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g2214a7eef80_4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Gartner Research:</a:t>
            </a:r>
            <a:endParaRPr sz="1200"/>
          </a:p>
          <a:p>
            <a:pPr marL="457200" lvl="0" indent="-304800" algn="l" rtl="0">
              <a:lnSpc>
                <a:spcPct val="115000"/>
              </a:lnSpc>
              <a:spcBef>
                <a:spcPts val="0"/>
              </a:spcBef>
              <a:spcAft>
                <a:spcPts val="0"/>
              </a:spcAft>
              <a:buClr>
                <a:schemeClr val="dk1"/>
              </a:buClr>
              <a:buSzPts val="1200"/>
              <a:buFont typeface="Roboto"/>
              <a:buChar char="●"/>
            </a:pPr>
            <a:r>
              <a:rPr lang="en" sz="1200">
                <a:solidFill>
                  <a:srgbClr val="0000A9"/>
                </a:solidFill>
                <a:uFill>
                  <a:noFill/>
                </a:uFill>
                <a:hlinkClick r:id="rId3">
                  <a:extLst>
                    <a:ext uri="{A12FA001-AC4F-418D-AE19-62706E023703}">
                      <ahyp:hlinkClr xmlns:ahyp="http://schemas.microsoft.com/office/drawing/2018/hyperlinkcolor" val="tx"/>
                    </a:ext>
                  </a:extLst>
                </a:hlinkClick>
              </a:rPr>
              <a:t>Assessing How Generative AI Can Improve Developer Experience</a:t>
            </a:r>
            <a:endParaRPr sz="1200">
              <a:solidFill>
                <a:schemeClr val="dk1"/>
              </a:solidFill>
            </a:endParaRPr>
          </a:p>
          <a:p>
            <a:pPr marL="457200" lvl="0" indent="-304800" algn="l" rtl="0">
              <a:lnSpc>
                <a:spcPct val="115000"/>
              </a:lnSpc>
              <a:spcBef>
                <a:spcPts val="0"/>
              </a:spcBef>
              <a:spcAft>
                <a:spcPts val="0"/>
              </a:spcAft>
              <a:buClr>
                <a:schemeClr val="dk1"/>
              </a:buClr>
              <a:buSzPts val="1200"/>
              <a:buFont typeface="Roboto"/>
              <a:buChar char="●"/>
            </a:pPr>
            <a:r>
              <a:rPr lang="en" sz="1200">
                <a:solidFill>
                  <a:srgbClr val="0000A9"/>
                </a:solidFill>
                <a:uFill>
                  <a:noFill/>
                </a:uFill>
                <a:hlinkClick r:id="rId4">
                  <a:extLst>
                    <a:ext uri="{A12FA001-AC4F-418D-AE19-62706E023703}">
                      <ahyp:hlinkClr xmlns:ahyp="http://schemas.microsoft.com/office/drawing/2018/hyperlinkcolor" val="tx"/>
                    </a:ext>
                  </a:extLst>
                </a:hlinkClick>
              </a:rPr>
              <a:t>Case Study: An Active Metadata Augmented Data Classification System to Boost Analytics Efficiency</a:t>
            </a:r>
            <a:r>
              <a:rPr lang="en" sz="1200">
                <a:solidFill>
                  <a:schemeClr val="dk1"/>
                </a:solidFill>
              </a:rPr>
              <a:t>)</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e455da8e2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1e455da8e24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1155CC"/>
                </a:solidFill>
                <a:hlinkClick r:id="rId3">
                  <a:extLst>
                    <a:ext uri="{A12FA001-AC4F-418D-AE19-62706E023703}">
                      <ahyp:hlinkClr xmlns:ahyp="http://schemas.microsoft.com/office/drawing/2018/hyperlinkcolor" val="tx"/>
                    </a:ext>
                  </a:extLst>
                </a:hlinkClick>
              </a:rPr>
              <a:t>Quick Answer: What Are the Short-Term and Midterm Implications of ChatGPT for Data and Analytics?</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f167664d8a_1_248: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0" name="Google Shape;520;g1f167664d8a_1_24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1e455da8e2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1e455da8e24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1155CC"/>
                </a:solidFill>
                <a:hlinkClick r:id="rId3">
                  <a:extLst>
                    <a:ext uri="{A12FA001-AC4F-418D-AE19-62706E023703}">
                      <ahyp:hlinkClr xmlns:ahyp="http://schemas.microsoft.com/office/drawing/2018/hyperlinkcolor" val="tx"/>
                    </a:ext>
                  </a:extLst>
                </a:hlinkClick>
              </a:rPr>
              <a:t>Best Practices for the Responsible Use of Natural Language Technologies</a:t>
            </a:r>
            <a:endParaRPr/>
          </a:p>
          <a:p>
            <a:pPr marL="457200" lvl="0" indent="-304800" algn="l" rtl="0">
              <a:lnSpc>
                <a:spcPct val="115000"/>
              </a:lnSpc>
              <a:spcBef>
                <a:spcPts val="0"/>
              </a:spcBef>
              <a:spcAft>
                <a:spcPts val="0"/>
              </a:spcAft>
              <a:buSzPts val="1200"/>
              <a:buChar char="●"/>
            </a:pPr>
            <a:r>
              <a:rPr lang="en" sz="1200" u="sng">
                <a:solidFill>
                  <a:srgbClr val="0000A9"/>
                </a:solidFill>
                <a:hlinkClick r:id="rId4">
                  <a:extLst>
                    <a:ext uri="{A12FA001-AC4F-418D-AE19-62706E023703}">
                      <ahyp:hlinkClr xmlns:ahyp="http://schemas.microsoft.com/office/drawing/2018/hyperlinkcolor" val="tx"/>
                    </a:ext>
                  </a:extLst>
                </a:hlinkClick>
              </a:rPr>
              <a:t>Market Guide for Text Analytics</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e455da8e24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g1e455da8e24_0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0097A7"/>
                </a:solidFill>
                <a:hlinkClick r:id="rId3">
                  <a:extLst>
                    <a:ext uri="{A12FA001-AC4F-418D-AE19-62706E023703}">
                      <ahyp:hlinkClr xmlns:ahyp="http://schemas.microsoft.com/office/drawing/2018/hyperlinkcolor" val="tx"/>
                    </a:ext>
                  </a:extLst>
                </a:hlinkClick>
              </a:rPr>
              <a:t>Data Storytelling: Analytics Beyond Data Visualizations and Slideshows</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e455da8e2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g1e455da8e24_0_1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0097A7"/>
                </a:solidFill>
                <a:hlinkClick r:id="rId3">
                  <a:extLst>
                    <a:ext uri="{A12FA001-AC4F-418D-AE19-62706E023703}">
                      <ahyp:hlinkClr xmlns:ahyp="http://schemas.microsoft.com/office/drawing/2018/hyperlinkcolor" val="tx"/>
                    </a:ext>
                  </a:extLst>
                </a:hlinkClick>
              </a:rPr>
              <a:t>Use Multistructured Analytics for Complex Business Decisions</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f167664d8a_1_252: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8" name="Google Shape;668;g1f167664d8a_1_252: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e455da8e2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4" name="Google Shape;674;g1e455da8e24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fc5cf2e54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fc5cf2e5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e455da8e2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1" name="Google Shape;711;g1e455da8e24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e455da8e2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0" name="Google Shape;770;g1e455da8e24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Gartner Research:</a:t>
            </a:r>
            <a:endParaRPr sz="1200">
              <a:solidFill>
                <a:schemeClr val="dk1"/>
              </a:solidFill>
            </a:endParaRPr>
          </a:p>
          <a:p>
            <a:pPr marL="457200" lvl="0" indent="-304800" algn="l" rtl="0">
              <a:lnSpc>
                <a:spcPct val="115000"/>
              </a:lnSpc>
              <a:spcBef>
                <a:spcPts val="0"/>
              </a:spcBef>
              <a:spcAft>
                <a:spcPts val="0"/>
              </a:spcAft>
              <a:buSzPts val="1200"/>
              <a:buChar char="●"/>
            </a:pPr>
            <a:r>
              <a:rPr lang="en" sz="1200" u="sng">
                <a:solidFill>
                  <a:srgbClr val="0097A7"/>
                </a:solidFill>
                <a:hlinkClick r:id="rId3">
                  <a:extLst>
                    <a:ext uri="{A12FA001-AC4F-418D-AE19-62706E023703}">
                      <ahyp:hlinkClr xmlns:ahyp="http://schemas.microsoft.com/office/drawing/2018/hyperlinkcolor" val="tx"/>
                    </a:ext>
                  </a:extLst>
                </a:hlinkClick>
              </a:rPr>
              <a:t>Quick Answer: How Can Metrics Stores and Analytics Catalogs Help Govern ABI Platforms?</a:t>
            </a:r>
            <a:endParaRPr/>
          </a:p>
          <a:p>
            <a:pPr marL="457200" lvl="0" indent="-304800" algn="l" rtl="0">
              <a:lnSpc>
                <a:spcPct val="115000"/>
              </a:lnSpc>
              <a:spcBef>
                <a:spcPts val="0"/>
              </a:spcBef>
              <a:spcAft>
                <a:spcPts val="0"/>
              </a:spcAft>
              <a:buSzPts val="1200"/>
              <a:buChar char="●"/>
            </a:pPr>
            <a:r>
              <a:rPr lang="en" sz="1200" u="sng">
                <a:solidFill>
                  <a:srgbClr val="0097A7"/>
                </a:solidFill>
                <a:hlinkClick r:id="rId4">
                  <a:extLst>
                    <a:ext uri="{A12FA001-AC4F-418D-AE19-62706E023703}">
                      <ahyp:hlinkClr xmlns:ahyp="http://schemas.microsoft.com/office/drawing/2018/hyperlinkcolor" val="tx"/>
                    </a:ext>
                  </a:extLst>
                </a:hlinkClick>
              </a:rPr>
              <a:t>How Large Language Models and Knowledge Graphs Can Transform Enterprise Search</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416098fa2f_5_70:notes"/>
          <p:cNvSpPr txBox="1">
            <a:spLocks noGrp="1"/>
          </p:cNvSpPr>
          <p:nvPr>
            <p:ph type="body" idx="1"/>
          </p:nvPr>
        </p:nvSpPr>
        <p:spPr>
          <a:xfrm>
            <a:off x="246888" y="3134806"/>
            <a:ext cx="6373368" cy="56982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2416098fa2f_5_70: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9e43a5c31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1f9e43a5c31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773ebb921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2773ebb9217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39889b0717_8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239889b0717_8_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f167664d8a_1_236: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g1f167664d8a_1_236: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74438929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74438929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f167664d8a_1_24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g1f167664d8a_1_24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54"/>
        <p:cNvGrpSpPr/>
        <p:nvPr/>
      </p:nvGrpSpPr>
      <p:grpSpPr>
        <a:xfrm>
          <a:off x="0" y="0"/>
          <a:ext cx="0" cy="0"/>
          <a:chOff x="0" y="0"/>
          <a:chExt cx="0" cy="0"/>
        </a:xfrm>
      </p:grpSpPr>
      <p:sp>
        <p:nvSpPr>
          <p:cNvPr id="55" name="Google Shape;55;p14"/>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56" name="Google Shape;56;p14"/>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7" name="Google Shape;57;p14"/>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59" name="Google Shape;59;p14"/>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69" name="Google Shape;69;p17"/>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4" name="Google Shape;74;p19"/>
          <p:cNvSpPr/>
          <p:nvPr/>
        </p:nvSpPr>
        <p:spPr>
          <a:xfrm>
            <a:off x="0" y="1014984"/>
            <a:ext cx="1316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 name="Google Shape;75;p19"/>
          <p:cNvSpPr/>
          <p:nvPr/>
        </p:nvSpPr>
        <p:spPr>
          <a:xfrm>
            <a:off x="5356098" y="1014984"/>
            <a:ext cx="3785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78" name="Google Shape;78;p20"/>
          <p:cNvSpPr/>
          <p:nvPr/>
        </p:nvSpPr>
        <p:spPr>
          <a:xfrm>
            <a:off x="0" y="1014984"/>
            <a:ext cx="1316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9" name="Google Shape;79;p20"/>
          <p:cNvSpPr/>
          <p:nvPr/>
        </p:nvSpPr>
        <p:spPr>
          <a:xfrm>
            <a:off x="5356098" y="1014984"/>
            <a:ext cx="3785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2" name="Google Shape;82;p21"/>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3" name="Google Shape;83;p21"/>
          <p:cNvSpPr txBox="1">
            <a:spLocks noGrp="1"/>
          </p:cNvSpPr>
          <p:nvPr>
            <p:ph type="body" idx="2"/>
          </p:nvPr>
        </p:nvSpPr>
        <p:spPr>
          <a:xfrm>
            <a:off x="4677156"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84"/>
        <p:cNvGrpSpPr/>
        <p:nvPr/>
      </p:nvGrpSpPr>
      <p:grpSpPr>
        <a:xfrm>
          <a:off x="0" y="0"/>
          <a:ext cx="0" cy="0"/>
          <a:chOff x="0" y="0"/>
          <a:chExt cx="0" cy="0"/>
        </a:xfrm>
      </p:grpSpPr>
      <p:sp>
        <p:nvSpPr>
          <p:cNvPr id="85" name="Google Shape;85;p22"/>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86" name="Google Shape;86;p22"/>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400"/>
              <a:buFont typeface="Arial"/>
              <a:buNone/>
              <a:defRPr sz="1400"/>
            </a:lvl1pPr>
            <a:lvl2pPr lvl="1" algn="ctr" rtl="0">
              <a:lnSpc>
                <a:spcPct val="90000"/>
              </a:lnSpc>
              <a:spcBef>
                <a:spcPts val="900"/>
              </a:spcBef>
              <a:spcAft>
                <a:spcPts val="0"/>
              </a:spcAft>
              <a:buClr>
                <a:schemeClr val="dk1"/>
              </a:buClr>
              <a:buSzPts val="1500"/>
              <a:buNone/>
              <a:defRPr sz="1500"/>
            </a:lvl2pPr>
            <a:lvl3pPr lvl="2" algn="ctr" rtl="0">
              <a:lnSpc>
                <a:spcPct val="90000"/>
              </a:lnSpc>
              <a:spcBef>
                <a:spcPts val="900"/>
              </a:spcBef>
              <a:spcAft>
                <a:spcPts val="0"/>
              </a:spcAft>
              <a:buClr>
                <a:schemeClr val="dk1"/>
              </a:buClr>
              <a:buSzPts val="1400"/>
              <a:buNone/>
              <a:defRPr sz="1400"/>
            </a:lvl3pPr>
            <a:lvl4pPr lvl="3" algn="ctr" rtl="0">
              <a:lnSpc>
                <a:spcPct val="90000"/>
              </a:lnSpc>
              <a:spcBef>
                <a:spcPts val="900"/>
              </a:spcBef>
              <a:spcAft>
                <a:spcPts val="0"/>
              </a:spcAft>
              <a:buClr>
                <a:schemeClr val="dk1"/>
              </a:buClr>
              <a:buSzPts val="1200"/>
              <a:buNone/>
              <a:defRPr sz="1200"/>
            </a:lvl4pPr>
            <a:lvl5pPr lvl="4" algn="ctr" rtl="0">
              <a:lnSpc>
                <a:spcPct val="90000"/>
              </a:lnSpc>
              <a:spcBef>
                <a:spcPts val="9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87" name="Google Shape;87;p22"/>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dk1"/>
                </a:solidFill>
                <a:latin typeface="Arial"/>
                <a:ea typeface="Arial"/>
                <a:cs typeface="Arial"/>
                <a:sym typeface="Arial"/>
              </a:rPr>
            </a:br>
            <a:r>
              <a:rPr lang="en" sz="5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88" name="Google Shape;88;p22"/>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9" name="Google Shape;89;p22"/>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0" name="Google Shape;90;p22"/>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91"/>
        <p:cNvGrpSpPr/>
        <p:nvPr/>
      </p:nvGrpSpPr>
      <p:grpSpPr>
        <a:xfrm>
          <a:off x="0" y="0"/>
          <a:ext cx="0" cy="0"/>
          <a:chOff x="0" y="0"/>
          <a:chExt cx="0" cy="0"/>
        </a:xfrm>
      </p:grpSpPr>
      <p:sp>
        <p:nvSpPr>
          <p:cNvPr id="92" name="Google Shape;92;p23"/>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3" name="Google Shape;93;p23"/>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90000"/>
              </a:lnSpc>
              <a:spcBef>
                <a:spcPts val="900"/>
              </a:spcBef>
              <a:spcAft>
                <a:spcPts val="0"/>
              </a:spcAft>
              <a:buClr>
                <a:schemeClr val="lt1"/>
              </a:buClr>
              <a:buSzPts val="15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2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94" name="Google Shape;94;p23"/>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95" name="Google Shape;95;p23"/>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6" name="Google Shape;96;p23"/>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23"/>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0" name="Google Shape;100;p24"/>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1"/>
        <p:cNvGrpSpPr/>
        <p:nvPr/>
      </p:nvGrpSpPr>
      <p:grpSpPr>
        <a:xfrm>
          <a:off x="0" y="0"/>
          <a:ext cx="0" cy="0"/>
          <a:chOff x="0" y="0"/>
          <a:chExt cx="0" cy="0"/>
        </a:xfrm>
      </p:grpSpPr>
      <p:sp>
        <p:nvSpPr>
          <p:cNvPr id="102" name="Google Shape;102;p25"/>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3" name="Google Shape;103;p25"/>
          <p:cNvSpPr txBox="1">
            <a:spLocks noGrp="1"/>
          </p:cNvSpPr>
          <p:nvPr>
            <p:ph type="body" idx="1"/>
          </p:nvPr>
        </p:nvSpPr>
        <p:spPr>
          <a:xfrm>
            <a:off x="342900"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4" name="Google Shape;104;p25"/>
          <p:cNvSpPr txBox="1">
            <a:spLocks noGrp="1"/>
          </p:cNvSpPr>
          <p:nvPr>
            <p:ph type="body" idx="2"/>
          </p:nvPr>
        </p:nvSpPr>
        <p:spPr>
          <a:xfrm>
            <a:off x="3319272"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5" name="Google Shape;105;p25"/>
          <p:cNvSpPr txBox="1">
            <a:spLocks noGrp="1"/>
          </p:cNvSpPr>
          <p:nvPr>
            <p:ph type="body" idx="3"/>
          </p:nvPr>
        </p:nvSpPr>
        <p:spPr>
          <a:xfrm>
            <a:off x="6295644"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8" name="Google Shape;108;p26"/>
          <p:cNvSpPr txBox="1">
            <a:spLocks noGrp="1"/>
          </p:cNvSpPr>
          <p:nvPr>
            <p:ph type="body" idx="1"/>
          </p:nvPr>
        </p:nvSpPr>
        <p:spPr>
          <a:xfrm>
            <a:off x="342900"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9" name="Google Shape;109;p26"/>
          <p:cNvSpPr txBox="1">
            <a:spLocks noGrp="1"/>
          </p:cNvSpPr>
          <p:nvPr>
            <p:ph type="body" idx="2"/>
          </p:nvPr>
        </p:nvSpPr>
        <p:spPr>
          <a:xfrm>
            <a:off x="3319272"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0" name="Google Shape;110;p26"/>
          <p:cNvSpPr txBox="1">
            <a:spLocks noGrp="1"/>
          </p:cNvSpPr>
          <p:nvPr>
            <p:ph type="body" idx="3"/>
          </p:nvPr>
        </p:nvSpPr>
        <p:spPr>
          <a:xfrm>
            <a:off x="6295644"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3" name="Google Shape;113;p27"/>
          <p:cNvSpPr txBox="1">
            <a:spLocks noGrp="1"/>
          </p:cNvSpPr>
          <p:nvPr>
            <p:ph type="body" idx="1"/>
          </p:nvPr>
        </p:nvSpPr>
        <p:spPr>
          <a:xfrm>
            <a:off x="342900"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4" name="Google Shape;114;p27"/>
          <p:cNvSpPr txBox="1">
            <a:spLocks noGrp="1"/>
          </p:cNvSpPr>
          <p:nvPr>
            <p:ph type="body" idx="2"/>
          </p:nvPr>
        </p:nvSpPr>
        <p:spPr>
          <a:xfrm>
            <a:off x="2511361"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5" name="Google Shape;115;p27"/>
          <p:cNvSpPr txBox="1">
            <a:spLocks noGrp="1"/>
          </p:cNvSpPr>
          <p:nvPr>
            <p:ph type="body" idx="3"/>
          </p:nvPr>
        </p:nvSpPr>
        <p:spPr>
          <a:xfrm>
            <a:off x="4679823"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7"/>
          <p:cNvSpPr txBox="1">
            <a:spLocks noGrp="1"/>
          </p:cNvSpPr>
          <p:nvPr>
            <p:ph type="body" idx="4"/>
          </p:nvPr>
        </p:nvSpPr>
        <p:spPr>
          <a:xfrm>
            <a:off x="6848285"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17"/>
        <p:cNvGrpSpPr/>
        <p:nvPr/>
      </p:nvGrpSpPr>
      <p:grpSpPr>
        <a:xfrm>
          <a:off x="0" y="0"/>
          <a:ext cx="0" cy="0"/>
          <a:chOff x="0" y="0"/>
          <a:chExt cx="0" cy="0"/>
        </a:xfrm>
      </p:grpSpPr>
      <p:sp>
        <p:nvSpPr>
          <p:cNvPr id="118" name="Google Shape;118;p28"/>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9" name="Google Shape;119;p28"/>
          <p:cNvSpPr txBox="1">
            <a:spLocks noGrp="1"/>
          </p:cNvSpPr>
          <p:nvPr>
            <p:ph type="body" idx="1"/>
          </p:nvPr>
        </p:nvSpPr>
        <p:spPr>
          <a:xfrm>
            <a:off x="342900"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0" name="Google Shape;120;p28"/>
          <p:cNvSpPr txBox="1">
            <a:spLocks noGrp="1"/>
          </p:cNvSpPr>
          <p:nvPr>
            <p:ph type="body" idx="2"/>
          </p:nvPr>
        </p:nvSpPr>
        <p:spPr>
          <a:xfrm>
            <a:off x="2511361"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1" name="Google Shape;121;p28"/>
          <p:cNvSpPr txBox="1">
            <a:spLocks noGrp="1"/>
          </p:cNvSpPr>
          <p:nvPr>
            <p:ph type="body" idx="3"/>
          </p:nvPr>
        </p:nvSpPr>
        <p:spPr>
          <a:xfrm>
            <a:off x="4679823"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8"/>
          <p:cNvSpPr txBox="1">
            <a:spLocks noGrp="1"/>
          </p:cNvSpPr>
          <p:nvPr>
            <p:ph type="body" idx="4"/>
          </p:nvPr>
        </p:nvSpPr>
        <p:spPr>
          <a:xfrm>
            <a:off x="6848285"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p29"/>
          <p:cNvSpPr/>
          <p:nvPr/>
        </p:nvSpPr>
        <p:spPr>
          <a:xfrm>
            <a:off x="0" y="1014984"/>
            <a:ext cx="1316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6" name="Google Shape;126;p29"/>
          <p:cNvSpPr/>
          <p:nvPr/>
        </p:nvSpPr>
        <p:spPr>
          <a:xfrm>
            <a:off x="5356098" y="1014984"/>
            <a:ext cx="3785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342899" y="756951"/>
            <a:ext cx="45450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9" name="Google Shape;129;p30"/>
          <p:cNvSpPr txBox="1">
            <a:spLocks noGrp="1"/>
          </p:cNvSpPr>
          <p:nvPr>
            <p:ph type="body" idx="1"/>
          </p:nvPr>
        </p:nvSpPr>
        <p:spPr>
          <a:xfrm>
            <a:off x="342899" y="4114038"/>
            <a:ext cx="45450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30" name="Google Shape;130;p30"/>
          <p:cNvSpPr>
            <a:spLocks noGrp="1"/>
          </p:cNvSpPr>
          <p:nvPr>
            <p:ph type="pic" idx="2"/>
          </p:nvPr>
        </p:nvSpPr>
        <p:spPr>
          <a:xfrm>
            <a:off x="5280660" y="1009649"/>
            <a:ext cx="3518100" cy="32232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1"/>
        <p:cNvGrpSpPr/>
        <p:nvPr/>
      </p:nvGrpSpPr>
      <p:grpSpPr>
        <a:xfrm>
          <a:off x="0" y="0"/>
          <a:ext cx="0" cy="0"/>
          <a:chOff x="0" y="0"/>
          <a:chExt cx="0" cy="0"/>
        </a:xfrm>
      </p:grpSpPr>
      <p:sp>
        <p:nvSpPr>
          <p:cNvPr id="132" name="Google Shape;132;p31"/>
          <p:cNvSpPr txBox="1">
            <a:spLocks noGrp="1"/>
          </p:cNvSpPr>
          <p:nvPr>
            <p:ph type="title"/>
          </p:nvPr>
        </p:nvSpPr>
        <p:spPr>
          <a:xfrm>
            <a:off x="342899" y="756951"/>
            <a:ext cx="62751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3" name="Google Shape;133;p31"/>
          <p:cNvSpPr txBox="1">
            <a:spLocks noGrp="1"/>
          </p:cNvSpPr>
          <p:nvPr>
            <p:ph type="body" idx="1"/>
          </p:nvPr>
        </p:nvSpPr>
        <p:spPr>
          <a:xfrm>
            <a:off x="342899" y="4114038"/>
            <a:ext cx="62751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2"/>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lvl1pPr lvl="0" algn="l" rtl="0">
              <a:lnSpc>
                <a:spcPct val="90000"/>
              </a:lnSpc>
              <a:spcBef>
                <a:spcPts val="900"/>
              </a:spcBef>
              <a:spcAft>
                <a:spcPts val="0"/>
              </a:spcAft>
              <a:buClr>
                <a:schemeClr val="lt2"/>
              </a:buClr>
              <a:buSzPts val="1400"/>
              <a:buFont typeface="Arial Black"/>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Slide_VPhoto">
  <p:cSld name="Title Slide_VPhoto">
    <p:bg>
      <p:bgPr>
        <a:solidFill>
          <a:schemeClr val="dk2"/>
        </a:solidFill>
        <a:effectLst/>
      </p:bgPr>
    </p:bg>
    <p:spTree>
      <p:nvGrpSpPr>
        <p:cNvPr id="1" name="Shape 136"/>
        <p:cNvGrpSpPr/>
        <p:nvPr/>
      </p:nvGrpSpPr>
      <p:grpSpPr>
        <a:xfrm>
          <a:off x="0" y="0"/>
          <a:ext cx="0" cy="0"/>
          <a:chOff x="0" y="0"/>
          <a:chExt cx="0" cy="0"/>
        </a:xfrm>
      </p:grpSpPr>
      <p:pic>
        <p:nvPicPr>
          <p:cNvPr id="137" name="Google Shape;137;p33" descr="A picture containing sky, outdoor, building, roof&#10;&#10;Description automatically generated"/>
          <p:cNvPicPr preferRelativeResize="0"/>
          <p:nvPr/>
        </p:nvPicPr>
        <p:blipFill rotWithShape="1">
          <a:blip r:embed="rId2">
            <a:alphaModFix amt="70000"/>
          </a:blip>
          <a:srcRect t="15490"/>
          <a:stretch/>
        </p:blipFill>
        <p:spPr>
          <a:xfrm>
            <a:off x="107" y="0"/>
            <a:ext cx="9143894" cy="5143500"/>
          </a:xfrm>
          <a:prstGeom prst="rect">
            <a:avLst/>
          </a:prstGeom>
          <a:noFill/>
          <a:ln>
            <a:noFill/>
          </a:ln>
        </p:spPr>
      </p:pic>
      <p:sp>
        <p:nvSpPr>
          <p:cNvPr id="138" name="Google Shape;138;p33"/>
          <p:cNvSpPr txBox="1">
            <a:spLocks noGrp="1"/>
          </p:cNvSpPr>
          <p:nvPr>
            <p:ph type="ctrTitle"/>
          </p:nvPr>
        </p:nvSpPr>
        <p:spPr>
          <a:xfrm>
            <a:off x="1625345" y="1669941"/>
            <a:ext cx="5475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solidFill>
                  <a:srgbClr val="FFFFFF"/>
                </a:solidFill>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9" name="Google Shape;139;p33"/>
          <p:cNvSpPr txBox="1">
            <a:spLocks noGrp="1"/>
          </p:cNvSpPr>
          <p:nvPr>
            <p:ph type="subTitle" idx="1"/>
          </p:nvPr>
        </p:nvSpPr>
        <p:spPr>
          <a:xfrm>
            <a:off x="1625346" y="1254443"/>
            <a:ext cx="5475300" cy="41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400"/>
              <a:buFont typeface="Arial"/>
              <a:buNone/>
              <a:defRPr sz="1400" b="1">
                <a:solidFill>
                  <a:srgbClr val="FFFFFF"/>
                </a:solidFill>
              </a:defRPr>
            </a:lvl1pPr>
            <a:lvl2pPr lvl="1" algn="ctr" rtl="0">
              <a:lnSpc>
                <a:spcPct val="90000"/>
              </a:lnSpc>
              <a:spcBef>
                <a:spcPts val="900"/>
              </a:spcBef>
              <a:spcAft>
                <a:spcPts val="0"/>
              </a:spcAft>
              <a:buClr>
                <a:schemeClr val="lt1"/>
              </a:buClr>
              <a:buSzPts val="14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1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140" name="Google Shape;140;p33"/>
          <p:cNvSpPr/>
          <p:nvPr/>
        </p:nvSpPr>
        <p:spPr>
          <a:xfrm>
            <a:off x="1193292"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1" name="Google Shape;141;p33"/>
          <p:cNvSpPr/>
          <p:nvPr/>
        </p:nvSpPr>
        <p:spPr>
          <a:xfrm>
            <a:off x="7395210"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2" name="Google Shape;142;p33"/>
          <p:cNvPicPr preferRelativeResize="0"/>
          <p:nvPr/>
        </p:nvPicPr>
        <p:blipFill rotWithShape="1">
          <a:blip r:embed="rId3">
            <a:alphaModFix/>
          </a:blip>
          <a:srcRect/>
          <a:stretch/>
        </p:blipFill>
        <p:spPr>
          <a:xfrm>
            <a:off x="7803292" y="4664867"/>
            <a:ext cx="1004384" cy="228602"/>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143"/>
        <p:cNvGrpSpPr/>
        <p:nvPr/>
      </p:nvGrpSpPr>
      <p:grpSpPr>
        <a:xfrm>
          <a:off x="0" y="0"/>
          <a:ext cx="0" cy="0"/>
          <a:chOff x="0" y="0"/>
          <a:chExt cx="0" cy="0"/>
        </a:xfrm>
      </p:grpSpPr>
      <p:sp>
        <p:nvSpPr>
          <p:cNvPr id="144" name="Google Shape;144;p34"/>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145" name="Google Shape;145;p34"/>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146" name="Google Shape;146;p34"/>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147" name="Google Shape;147;p34"/>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148" name="Google Shape;148;p34"/>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9" name="Google Shape;149;p34"/>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4"/>
        <p:cNvGrpSpPr/>
        <p:nvPr/>
      </p:nvGrpSpPr>
      <p:grpSpPr>
        <a:xfrm>
          <a:off x="0" y="0"/>
          <a:ext cx="0" cy="0"/>
          <a:chOff x="0" y="0"/>
          <a:chExt cx="0" cy="0"/>
        </a:xfrm>
      </p:grpSpPr>
      <p:sp>
        <p:nvSpPr>
          <p:cNvPr id="155" name="Google Shape;155;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6" name="Google Shape;156;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57" name="Google Shape;157;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8"/>
        <p:cNvGrpSpPr/>
        <p:nvPr/>
      </p:nvGrpSpPr>
      <p:grpSpPr>
        <a:xfrm>
          <a:off x="0" y="0"/>
          <a:ext cx="0" cy="0"/>
          <a:chOff x="0" y="0"/>
          <a:chExt cx="0" cy="0"/>
        </a:xfrm>
      </p:grpSpPr>
      <p:sp>
        <p:nvSpPr>
          <p:cNvPr id="159" name="Google Shape;159;p3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60" name="Google Shape;160;p3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1" name="Google Shape;161;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2"/>
        <p:cNvGrpSpPr/>
        <p:nvPr/>
      </p:nvGrpSpPr>
      <p:grpSpPr>
        <a:xfrm>
          <a:off x="0" y="0"/>
          <a:ext cx="0" cy="0"/>
          <a:chOff x="0" y="0"/>
          <a:chExt cx="0" cy="0"/>
        </a:xfrm>
      </p:grpSpPr>
      <p:sp>
        <p:nvSpPr>
          <p:cNvPr id="163" name="Google Shape;163;p3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4" name="Google Shape;164;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5"/>
        <p:cNvGrpSpPr/>
        <p:nvPr/>
      </p:nvGrpSpPr>
      <p:grpSpPr>
        <a:xfrm>
          <a:off x="0" y="0"/>
          <a:ext cx="0" cy="0"/>
          <a:chOff x="0" y="0"/>
          <a:chExt cx="0" cy="0"/>
        </a:xfrm>
      </p:grpSpPr>
      <p:sp>
        <p:nvSpPr>
          <p:cNvPr id="166" name="Google Shape;166;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7" name="Google Shape;167;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8" name="Google Shape;168;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9" name="Google Shape;169;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4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75" name="Google Shape;175;p4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6" name="Google Shape;176;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7"/>
        <p:cNvGrpSpPr/>
        <p:nvPr/>
      </p:nvGrpSpPr>
      <p:grpSpPr>
        <a:xfrm>
          <a:off x="0" y="0"/>
          <a:ext cx="0" cy="0"/>
          <a:chOff x="0" y="0"/>
          <a:chExt cx="0" cy="0"/>
        </a:xfrm>
      </p:grpSpPr>
      <p:sp>
        <p:nvSpPr>
          <p:cNvPr id="178" name="Google Shape;178;p4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79" name="Google Shape;179;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4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83" name="Google Shape;183;p4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4" name="Google Shape;184;p4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5" name="Google Shape;185;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6"/>
        <p:cNvGrpSpPr/>
        <p:nvPr/>
      </p:nvGrpSpPr>
      <p:grpSpPr>
        <a:xfrm>
          <a:off x="0" y="0"/>
          <a:ext cx="0" cy="0"/>
          <a:chOff x="0" y="0"/>
          <a:chExt cx="0" cy="0"/>
        </a:xfrm>
      </p:grpSpPr>
      <p:sp>
        <p:nvSpPr>
          <p:cNvPr id="187" name="Google Shape;187;p4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88" name="Google Shape;18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9"/>
        <p:cNvGrpSpPr/>
        <p:nvPr/>
      </p:nvGrpSpPr>
      <p:grpSpPr>
        <a:xfrm>
          <a:off x="0" y="0"/>
          <a:ext cx="0" cy="0"/>
          <a:chOff x="0" y="0"/>
          <a:chExt cx="0" cy="0"/>
        </a:xfrm>
      </p:grpSpPr>
      <p:sp>
        <p:nvSpPr>
          <p:cNvPr id="190" name="Google Shape;190;p4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1" name="Google Shape;191;p4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92" name="Google Shape;192;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3"/>
        <p:cNvGrpSpPr/>
        <p:nvPr/>
      </p:nvGrpSpPr>
      <p:grpSpPr>
        <a:xfrm>
          <a:off x="0" y="0"/>
          <a:ext cx="0" cy="0"/>
          <a:chOff x="0" y="0"/>
          <a:chExt cx="0" cy="0"/>
        </a:xfrm>
      </p:grpSpPr>
      <p:sp>
        <p:nvSpPr>
          <p:cNvPr id="194" name="Google Shape;194;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1"/>
        <p:cNvGrpSpPr/>
        <p:nvPr/>
      </p:nvGrpSpPr>
      <p:grpSpPr>
        <a:xfrm>
          <a:off x="0" y="0"/>
          <a:ext cx="0" cy="0"/>
          <a:chOff x="0" y="0"/>
          <a:chExt cx="0" cy="0"/>
        </a:xfrm>
      </p:grpSpPr>
      <p:sp>
        <p:nvSpPr>
          <p:cNvPr id="202" name="Google Shape;202;p48"/>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5" name="Google Shape;205;p49"/>
          <p:cNvSpPr/>
          <p:nvPr/>
        </p:nvSpPr>
        <p:spPr>
          <a:xfrm>
            <a:off x="0" y="1014984"/>
            <a:ext cx="131673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06" name="Google Shape;206;p49"/>
          <p:cNvSpPr/>
          <p:nvPr/>
        </p:nvSpPr>
        <p:spPr>
          <a:xfrm>
            <a:off x="5356098" y="1014984"/>
            <a:ext cx="378561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207"/>
        <p:cNvGrpSpPr/>
        <p:nvPr/>
      </p:nvGrpSpPr>
      <p:grpSpPr>
        <a:xfrm>
          <a:off x="0" y="0"/>
          <a:ext cx="0" cy="0"/>
          <a:chOff x="0" y="0"/>
          <a:chExt cx="0" cy="0"/>
        </a:xfrm>
      </p:grpSpPr>
      <p:sp>
        <p:nvSpPr>
          <p:cNvPr id="208" name="Google Shape;208;p50"/>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9" name="Google Shape;209;p50"/>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400"/>
              <a:buFont typeface="Arial"/>
              <a:buNone/>
              <a:defRPr sz="1400"/>
            </a:lvl1pPr>
            <a:lvl2pPr lvl="1" algn="ctr">
              <a:lnSpc>
                <a:spcPct val="90000"/>
              </a:lnSpc>
              <a:spcBef>
                <a:spcPts val="900"/>
              </a:spcBef>
              <a:spcAft>
                <a:spcPts val="0"/>
              </a:spcAft>
              <a:buClr>
                <a:schemeClr val="dk1"/>
              </a:buClr>
              <a:buSzPts val="1500"/>
              <a:buNone/>
              <a:defRPr sz="1500"/>
            </a:lvl2pPr>
            <a:lvl3pPr lvl="2" algn="ctr">
              <a:lnSpc>
                <a:spcPct val="90000"/>
              </a:lnSpc>
              <a:spcBef>
                <a:spcPts val="900"/>
              </a:spcBef>
              <a:spcAft>
                <a:spcPts val="0"/>
              </a:spcAft>
              <a:buClr>
                <a:schemeClr val="dk1"/>
              </a:buClr>
              <a:buSzPts val="1400"/>
              <a:buNone/>
              <a:defRPr sz="1400"/>
            </a:lvl3pPr>
            <a:lvl4pPr lvl="3" algn="ctr">
              <a:lnSpc>
                <a:spcPct val="90000"/>
              </a:lnSpc>
              <a:spcBef>
                <a:spcPts val="900"/>
              </a:spcBef>
              <a:spcAft>
                <a:spcPts val="0"/>
              </a:spcAft>
              <a:buClr>
                <a:schemeClr val="dk1"/>
              </a:buClr>
              <a:buSzPts val="1200"/>
              <a:buNone/>
              <a:defRPr sz="1200"/>
            </a:lvl4pPr>
            <a:lvl5pPr lvl="4" algn="ctr">
              <a:lnSpc>
                <a:spcPct val="90000"/>
              </a:lnSpc>
              <a:spcBef>
                <a:spcPts val="9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10" name="Google Shape;210;p50"/>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a:solidFill>
                  <a:schemeClr val="dk1"/>
                </a:solidFill>
                <a:latin typeface="Arial"/>
                <a:ea typeface="Arial"/>
                <a:cs typeface="Arial"/>
                <a:sym typeface="Arial"/>
              </a:rPr>
            </a:br>
            <a:r>
              <a:rPr lang="en" sz="50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211" name="Google Shape;211;p50"/>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2" name="Google Shape;212;p50"/>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213" name="Google Shape;213;p50"/>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214"/>
        <p:cNvGrpSpPr/>
        <p:nvPr/>
      </p:nvGrpSpPr>
      <p:grpSpPr>
        <a:xfrm>
          <a:off x="0" y="0"/>
          <a:ext cx="0" cy="0"/>
          <a:chOff x="0" y="0"/>
          <a:chExt cx="0" cy="0"/>
        </a:xfrm>
      </p:grpSpPr>
      <p:sp>
        <p:nvSpPr>
          <p:cNvPr id="215" name="Google Shape;215;p51"/>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6" name="Google Shape;216;p51"/>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400"/>
            </a:lvl1pPr>
            <a:lvl2pPr lvl="1" algn="ctr">
              <a:lnSpc>
                <a:spcPct val="90000"/>
              </a:lnSpc>
              <a:spcBef>
                <a:spcPts val="900"/>
              </a:spcBef>
              <a:spcAft>
                <a:spcPts val="0"/>
              </a:spcAft>
              <a:buClr>
                <a:schemeClr val="lt1"/>
              </a:buClr>
              <a:buSzPts val="1500"/>
              <a:buNone/>
              <a:defRPr sz="1500"/>
            </a:lvl2pPr>
            <a:lvl3pPr lvl="2" algn="ctr">
              <a:lnSpc>
                <a:spcPct val="90000"/>
              </a:lnSpc>
              <a:spcBef>
                <a:spcPts val="900"/>
              </a:spcBef>
              <a:spcAft>
                <a:spcPts val="0"/>
              </a:spcAft>
              <a:buClr>
                <a:schemeClr val="lt1"/>
              </a:buClr>
              <a:buSzPts val="1400"/>
              <a:buNone/>
              <a:defRPr sz="1400"/>
            </a:lvl3pPr>
            <a:lvl4pPr lvl="3" algn="ctr">
              <a:lnSpc>
                <a:spcPct val="90000"/>
              </a:lnSpc>
              <a:spcBef>
                <a:spcPts val="900"/>
              </a:spcBef>
              <a:spcAft>
                <a:spcPts val="0"/>
              </a:spcAft>
              <a:buClr>
                <a:schemeClr val="lt1"/>
              </a:buClr>
              <a:buSzPts val="1200"/>
              <a:buNone/>
              <a:defRPr sz="1200"/>
            </a:lvl4pPr>
            <a:lvl5pPr lvl="4" algn="ctr">
              <a:lnSpc>
                <a:spcPct val="90000"/>
              </a:lnSpc>
              <a:spcBef>
                <a:spcPts val="9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217" name="Google Shape;217;p51"/>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a:solidFill>
                  <a:schemeClr val="lt1"/>
                </a:solidFill>
                <a:latin typeface="Arial"/>
                <a:ea typeface="Arial"/>
                <a:cs typeface="Arial"/>
                <a:sym typeface="Arial"/>
              </a:rPr>
            </a:br>
            <a:r>
              <a:rPr lang="en" sz="5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218" name="Google Shape;218;p51"/>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19" name="Google Shape;219;p51"/>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220" name="Google Shape;220;p51"/>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1"/>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2"/>
        <p:cNvGrpSpPr/>
        <p:nvPr/>
      </p:nvGrpSpPr>
      <p:grpSpPr>
        <a:xfrm>
          <a:off x="0" y="0"/>
          <a:ext cx="0" cy="0"/>
          <a:chOff x="0" y="0"/>
          <a:chExt cx="0" cy="0"/>
        </a:xfrm>
      </p:grpSpPr>
      <p:sp>
        <p:nvSpPr>
          <p:cNvPr id="223" name="Google Shape;223;p53"/>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4" name="Google Shape;224;p53"/>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25"/>
        <p:cNvGrpSpPr/>
        <p:nvPr/>
      </p:nvGrpSpPr>
      <p:grpSpPr>
        <a:xfrm>
          <a:off x="0" y="0"/>
          <a:ext cx="0" cy="0"/>
          <a:chOff x="0" y="0"/>
          <a:chExt cx="0" cy="0"/>
        </a:xfrm>
      </p:grpSpPr>
      <p:sp>
        <p:nvSpPr>
          <p:cNvPr id="226" name="Google Shape;226;p54"/>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7" name="Google Shape;227;p54"/>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28"/>
        <p:cNvGrpSpPr/>
        <p:nvPr/>
      </p:nvGrpSpPr>
      <p:grpSpPr>
        <a:xfrm>
          <a:off x="0" y="0"/>
          <a:ext cx="0" cy="0"/>
          <a:chOff x="0" y="0"/>
          <a:chExt cx="0" cy="0"/>
        </a:xfrm>
      </p:grpSpPr>
      <p:sp>
        <p:nvSpPr>
          <p:cNvPr id="229" name="Google Shape;229;p55"/>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0" name="Google Shape;230;p55"/>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1" name="Google Shape;231;p55"/>
          <p:cNvSpPr txBox="1">
            <a:spLocks noGrp="1"/>
          </p:cNvSpPr>
          <p:nvPr>
            <p:ph type="body" idx="2"/>
          </p:nvPr>
        </p:nvSpPr>
        <p:spPr>
          <a:xfrm>
            <a:off x="4677156"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32"/>
        <p:cNvGrpSpPr/>
        <p:nvPr/>
      </p:nvGrpSpPr>
      <p:grpSpPr>
        <a:xfrm>
          <a:off x="0" y="0"/>
          <a:ext cx="0" cy="0"/>
          <a:chOff x="0" y="0"/>
          <a:chExt cx="0" cy="0"/>
        </a:xfrm>
      </p:grpSpPr>
      <p:sp>
        <p:nvSpPr>
          <p:cNvPr id="233" name="Google Shape;233;p56"/>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4" name="Google Shape;234;p56"/>
          <p:cNvSpPr txBox="1">
            <a:spLocks noGrp="1"/>
          </p:cNvSpPr>
          <p:nvPr>
            <p:ph type="body" idx="1"/>
          </p:nvPr>
        </p:nvSpPr>
        <p:spPr>
          <a:xfrm>
            <a:off x="342900"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5" name="Google Shape;235;p56"/>
          <p:cNvSpPr txBox="1">
            <a:spLocks noGrp="1"/>
          </p:cNvSpPr>
          <p:nvPr>
            <p:ph type="body" idx="2"/>
          </p:nvPr>
        </p:nvSpPr>
        <p:spPr>
          <a:xfrm>
            <a:off x="3319272"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6" name="Google Shape;236;p56"/>
          <p:cNvSpPr txBox="1">
            <a:spLocks noGrp="1"/>
          </p:cNvSpPr>
          <p:nvPr>
            <p:ph type="body" idx="3"/>
          </p:nvPr>
        </p:nvSpPr>
        <p:spPr>
          <a:xfrm>
            <a:off x="6295644"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37"/>
        <p:cNvGrpSpPr/>
        <p:nvPr/>
      </p:nvGrpSpPr>
      <p:grpSpPr>
        <a:xfrm>
          <a:off x="0" y="0"/>
          <a:ext cx="0" cy="0"/>
          <a:chOff x="0" y="0"/>
          <a:chExt cx="0" cy="0"/>
        </a:xfrm>
      </p:grpSpPr>
      <p:sp>
        <p:nvSpPr>
          <p:cNvPr id="238" name="Google Shape;238;p57"/>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9" name="Google Shape;239;p57"/>
          <p:cNvSpPr txBox="1">
            <a:spLocks noGrp="1"/>
          </p:cNvSpPr>
          <p:nvPr>
            <p:ph type="body" idx="1"/>
          </p:nvPr>
        </p:nvSpPr>
        <p:spPr>
          <a:xfrm>
            <a:off x="342900"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0" name="Google Shape;240;p57"/>
          <p:cNvSpPr txBox="1">
            <a:spLocks noGrp="1"/>
          </p:cNvSpPr>
          <p:nvPr>
            <p:ph type="body" idx="2"/>
          </p:nvPr>
        </p:nvSpPr>
        <p:spPr>
          <a:xfrm>
            <a:off x="3319272"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1" name="Google Shape;241;p57"/>
          <p:cNvSpPr txBox="1">
            <a:spLocks noGrp="1"/>
          </p:cNvSpPr>
          <p:nvPr>
            <p:ph type="body" idx="3"/>
          </p:nvPr>
        </p:nvSpPr>
        <p:spPr>
          <a:xfrm>
            <a:off x="6295644"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242"/>
        <p:cNvGrpSpPr/>
        <p:nvPr/>
      </p:nvGrpSpPr>
      <p:grpSpPr>
        <a:xfrm>
          <a:off x="0" y="0"/>
          <a:ext cx="0" cy="0"/>
          <a:chOff x="0" y="0"/>
          <a:chExt cx="0" cy="0"/>
        </a:xfrm>
      </p:grpSpPr>
      <p:sp>
        <p:nvSpPr>
          <p:cNvPr id="243" name="Google Shape;243;p58"/>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4" name="Google Shape;244;p58"/>
          <p:cNvSpPr txBox="1">
            <a:spLocks noGrp="1"/>
          </p:cNvSpPr>
          <p:nvPr>
            <p:ph type="body" idx="1"/>
          </p:nvPr>
        </p:nvSpPr>
        <p:spPr>
          <a:xfrm>
            <a:off x="342900"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5" name="Google Shape;245;p58"/>
          <p:cNvSpPr txBox="1">
            <a:spLocks noGrp="1"/>
          </p:cNvSpPr>
          <p:nvPr>
            <p:ph type="body" idx="2"/>
          </p:nvPr>
        </p:nvSpPr>
        <p:spPr>
          <a:xfrm>
            <a:off x="2511361"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6" name="Google Shape;246;p58"/>
          <p:cNvSpPr txBox="1">
            <a:spLocks noGrp="1"/>
          </p:cNvSpPr>
          <p:nvPr>
            <p:ph type="body" idx="3"/>
          </p:nvPr>
        </p:nvSpPr>
        <p:spPr>
          <a:xfrm>
            <a:off x="4679823"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7" name="Google Shape;247;p58"/>
          <p:cNvSpPr txBox="1">
            <a:spLocks noGrp="1"/>
          </p:cNvSpPr>
          <p:nvPr>
            <p:ph type="body" idx="4"/>
          </p:nvPr>
        </p:nvSpPr>
        <p:spPr>
          <a:xfrm>
            <a:off x="6848285"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248"/>
        <p:cNvGrpSpPr/>
        <p:nvPr/>
      </p:nvGrpSpPr>
      <p:grpSpPr>
        <a:xfrm>
          <a:off x="0" y="0"/>
          <a:ext cx="0" cy="0"/>
          <a:chOff x="0" y="0"/>
          <a:chExt cx="0" cy="0"/>
        </a:xfrm>
      </p:grpSpPr>
      <p:sp>
        <p:nvSpPr>
          <p:cNvPr id="249" name="Google Shape;249;p59"/>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0" name="Google Shape;250;p59"/>
          <p:cNvSpPr txBox="1">
            <a:spLocks noGrp="1"/>
          </p:cNvSpPr>
          <p:nvPr>
            <p:ph type="body" idx="1"/>
          </p:nvPr>
        </p:nvSpPr>
        <p:spPr>
          <a:xfrm>
            <a:off x="342900"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1" name="Google Shape;251;p59"/>
          <p:cNvSpPr txBox="1">
            <a:spLocks noGrp="1"/>
          </p:cNvSpPr>
          <p:nvPr>
            <p:ph type="body" idx="2"/>
          </p:nvPr>
        </p:nvSpPr>
        <p:spPr>
          <a:xfrm>
            <a:off x="2511361"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2" name="Google Shape;252;p59"/>
          <p:cNvSpPr txBox="1">
            <a:spLocks noGrp="1"/>
          </p:cNvSpPr>
          <p:nvPr>
            <p:ph type="body" idx="3"/>
          </p:nvPr>
        </p:nvSpPr>
        <p:spPr>
          <a:xfrm>
            <a:off x="4679823"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3" name="Google Shape;253;p59"/>
          <p:cNvSpPr txBox="1">
            <a:spLocks noGrp="1"/>
          </p:cNvSpPr>
          <p:nvPr>
            <p:ph type="body" idx="4"/>
          </p:nvPr>
        </p:nvSpPr>
        <p:spPr>
          <a:xfrm>
            <a:off x="6848285"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254"/>
        <p:cNvGrpSpPr/>
        <p:nvPr/>
      </p:nvGrpSpPr>
      <p:grpSpPr>
        <a:xfrm>
          <a:off x="0" y="0"/>
          <a:ext cx="0" cy="0"/>
          <a:chOff x="0" y="0"/>
          <a:chExt cx="0" cy="0"/>
        </a:xfrm>
      </p:grpSpPr>
      <p:sp>
        <p:nvSpPr>
          <p:cNvPr id="255" name="Google Shape;255;p60"/>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6" name="Google Shape;256;p60"/>
          <p:cNvSpPr/>
          <p:nvPr/>
        </p:nvSpPr>
        <p:spPr>
          <a:xfrm>
            <a:off x="0" y="1014984"/>
            <a:ext cx="131673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257" name="Google Shape;257;p60"/>
          <p:cNvSpPr/>
          <p:nvPr/>
        </p:nvSpPr>
        <p:spPr>
          <a:xfrm>
            <a:off x="5356098" y="1014984"/>
            <a:ext cx="378561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258"/>
        <p:cNvGrpSpPr/>
        <p:nvPr/>
      </p:nvGrpSpPr>
      <p:grpSpPr>
        <a:xfrm>
          <a:off x="0" y="0"/>
          <a:ext cx="0" cy="0"/>
          <a:chOff x="0" y="0"/>
          <a:chExt cx="0" cy="0"/>
        </a:xfrm>
      </p:grpSpPr>
      <p:sp>
        <p:nvSpPr>
          <p:cNvPr id="259" name="Google Shape;259;p61"/>
          <p:cNvSpPr txBox="1">
            <a:spLocks noGrp="1"/>
          </p:cNvSpPr>
          <p:nvPr>
            <p:ph type="title"/>
          </p:nvPr>
        </p:nvSpPr>
        <p:spPr>
          <a:xfrm>
            <a:off x="342899" y="756951"/>
            <a:ext cx="4545106"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0" name="Google Shape;260;p61"/>
          <p:cNvSpPr txBox="1">
            <a:spLocks noGrp="1"/>
          </p:cNvSpPr>
          <p:nvPr>
            <p:ph type="body" idx="1"/>
          </p:nvPr>
        </p:nvSpPr>
        <p:spPr>
          <a:xfrm>
            <a:off x="342899" y="4114038"/>
            <a:ext cx="4545106"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61" name="Google Shape;261;p61"/>
          <p:cNvSpPr>
            <a:spLocks noGrp="1"/>
          </p:cNvSpPr>
          <p:nvPr>
            <p:ph type="pic" idx="2"/>
          </p:nvPr>
        </p:nvSpPr>
        <p:spPr>
          <a:xfrm>
            <a:off x="5280660" y="1009649"/>
            <a:ext cx="3518154" cy="322326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62"/>
        <p:cNvGrpSpPr/>
        <p:nvPr/>
      </p:nvGrpSpPr>
      <p:grpSpPr>
        <a:xfrm>
          <a:off x="0" y="0"/>
          <a:ext cx="0" cy="0"/>
          <a:chOff x="0" y="0"/>
          <a:chExt cx="0" cy="0"/>
        </a:xfrm>
      </p:grpSpPr>
      <p:sp>
        <p:nvSpPr>
          <p:cNvPr id="263" name="Google Shape;263;p62"/>
          <p:cNvSpPr txBox="1">
            <a:spLocks noGrp="1"/>
          </p:cNvSpPr>
          <p:nvPr>
            <p:ph type="title"/>
          </p:nvPr>
        </p:nvSpPr>
        <p:spPr>
          <a:xfrm>
            <a:off x="342899" y="756951"/>
            <a:ext cx="6275071"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4" name="Google Shape;264;p62"/>
          <p:cNvSpPr txBox="1">
            <a:spLocks noGrp="1"/>
          </p:cNvSpPr>
          <p:nvPr>
            <p:ph type="body" idx="1"/>
          </p:nvPr>
        </p:nvSpPr>
        <p:spPr>
          <a:xfrm>
            <a:off x="342899" y="4114038"/>
            <a:ext cx="6275071"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2.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7.png"/><Relationship Id="rId2" Type="http://schemas.openxmlformats.org/officeDocument/2006/relationships/slideLayout" Target="../slideLayouts/slideLayout44.xml"/><Relationship Id="rId16" Type="http://schemas.openxmlformats.org/officeDocument/2006/relationships/theme" Target="../theme/theme5.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slideLayout" Target="../slideLayouts/slideLayout5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2901" y="342900"/>
            <a:ext cx="8449500" cy="271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1500"/>
              <a:buFont typeface="Arial Black"/>
              <a:buNone/>
              <a:defRPr sz="1500" b="0" i="0" u="none" strike="noStrike" cap="none">
                <a:solidFill>
                  <a:schemeClr val="lt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42900" y="857250"/>
            <a:ext cx="8458200" cy="3771900"/>
          </a:xfrm>
          <a:prstGeom prst="rect">
            <a:avLst/>
          </a:prstGeom>
          <a:noFill/>
          <a:ln>
            <a:noFill/>
          </a:ln>
        </p:spPr>
        <p:txBody>
          <a:bodyPr spcFirstLastPara="1" wrap="square" lIns="0" tIns="0" rIns="0" bIns="0" anchor="t" anchorCtr="0">
            <a:noAutofit/>
          </a:bodyPr>
          <a:lstStyle>
            <a:lvl1pPr marL="457200" marR="0" lvl="0" indent="-279400" algn="l" rtl="0">
              <a:lnSpc>
                <a:spcPct val="100000"/>
              </a:lnSpc>
              <a:spcBef>
                <a:spcPts val="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2pPr>
            <a:lvl3pPr marL="1371600" marR="0" lvl="2"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4pPr>
            <a:lvl5pPr marL="2286000" marR="0" lvl="4"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5pPr>
            <a:lvl6pPr marL="2743200" marR="0" lvl="5" indent="-317500" algn="l" rtl="0">
              <a:lnSpc>
                <a:spcPct val="90000"/>
              </a:lnSpc>
              <a:spcBef>
                <a:spcPts val="7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53" name="Google Shape;53;p13"/>
          <p:cNvSpPr txBox="1"/>
          <p:nvPr/>
        </p:nvSpPr>
        <p:spPr>
          <a:xfrm>
            <a:off x="342902" y="4806383"/>
            <a:ext cx="3596400" cy="107700"/>
          </a:xfrm>
          <a:prstGeom prst="rect">
            <a:avLst/>
          </a:prstGeom>
          <a:noFill/>
          <a:ln>
            <a:noFill/>
          </a:ln>
        </p:spPr>
        <p:txBody>
          <a:bodyPr spcFirstLastPara="1" wrap="square" lIns="0" tIns="0" rIns="0" bIns="0" anchor="b" anchorCtr="0">
            <a:spAutoFit/>
          </a:bodyPr>
          <a:lstStyle/>
          <a:p>
            <a:pPr marL="215900" marR="0" lvl="0" indent="-215900" algn="l" rtl="0">
              <a:lnSpc>
                <a:spcPct val="100000"/>
              </a:lnSpc>
              <a:spcBef>
                <a:spcPts val="0"/>
              </a:spcBef>
              <a:spcAft>
                <a:spcPts val="0"/>
              </a:spcAft>
              <a:buClr>
                <a:srgbClr val="000000"/>
              </a:buClr>
              <a:buSzPts val="700"/>
              <a:buFont typeface="Arial"/>
              <a:buNone/>
            </a:pPr>
            <a:fld id="{00000000-1234-1234-1234-123412341234}" type="slidenum">
              <a:rPr lang="en" sz="700" b="0" i="0" u="none" strike="noStrike" cap="none">
                <a:solidFill>
                  <a:schemeClr val="lt1"/>
                </a:solidFill>
                <a:latin typeface="Arial"/>
                <a:ea typeface="Arial"/>
                <a:cs typeface="Arial"/>
                <a:sym typeface="Arial"/>
              </a:rPr>
              <a:t>‹#›</a:t>
            </a:fld>
            <a:r>
              <a:rPr lang="en" sz="500" b="0" i="0" u="none" strike="noStrike" cap="none">
                <a:solidFill>
                  <a:schemeClr val="lt1"/>
                </a:solidFill>
                <a:latin typeface="Arial"/>
                <a:ea typeface="Arial"/>
                <a:cs typeface="Arial"/>
                <a:sym typeface="Arial"/>
              </a:rPr>
              <a:t>	© 2023 Gartner, Inc. and/or its affiliates. All rights reserved. NS-579</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216">
          <p15:clr>
            <a:srgbClr val="5ACBF0"/>
          </p15:clr>
        </p15:guide>
        <p15:guide id="4" orient="horz" pos="432">
          <p15:clr>
            <a:srgbClr val="F26B43"/>
          </p15:clr>
        </p15:guide>
        <p15:guide id="5" orient="horz" pos="540">
          <p15:clr>
            <a:srgbClr val="5ACBF0"/>
          </p15:clr>
        </p15:guide>
        <p15:guide id="6" pos="216">
          <p15:clr>
            <a:srgbClr val="5ACBF0"/>
          </p15:clr>
        </p15:guide>
        <p15:guide id="7" pos="2808">
          <p15:clr>
            <a:srgbClr val="F26B43"/>
          </p15:clr>
        </p15:guide>
        <p15:guide id="8" pos="2952">
          <p15:clr>
            <a:srgbClr val="F26B43"/>
          </p15:clr>
        </p15:guide>
        <p15:guide id="9" pos="5545">
          <p15:clr>
            <a:srgbClr val="5ACBF0"/>
          </p15:clr>
        </p15:guide>
        <p15:guide id="10" orient="horz" pos="3018">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15"/>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4" name="Google Shape;64;p15"/>
          <p:cNvSpPr txBox="1"/>
          <p:nvPr/>
        </p:nvSpPr>
        <p:spPr>
          <a:xfrm>
            <a:off x="342900" y="4758384"/>
            <a:ext cx="5479500" cy="123000"/>
          </a:xfrm>
          <a:prstGeom prst="rect">
            <a:avLst/>
          </a:prstGeom>
          <a:noFill/>
          <a:ln>
            <a:noFill/>
          </a:ln>
        </p:spPr>
        <p:txBody>
          <a:bodyPr spcFirstLastPara="1" wrap="square" lIns="0" tIns="0" rIns="0" bIns="0" anchor="b" anchorCtr="0">
            <a:spAutoFit/>
          </a:bodyPr>
          <a:lstStyle/>
          <a:p>
            <a:pPr marL="177800" marR="0" lvl="0" indent="-177800" algn="l"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chemeClr val="dk1"/>
                </a:solidFill>
                <a:latin typeface="Arial"/>
                <a:ea typeface="Arial"/>
                <a:cs typeface="Arial"/>
                <a:sym typeface="Arial"/>
              </a:rPr>
              <a:t>‹#›</a:t>
            </a:fld>
            <a:r>
              <a:rPr lang="en" sz="500" b="0" i="0" u="none" strike="noStrike" cap="none">
                <a:solidFill>
                  <a:schemeClr val="dk1"/>
                </a:solidFill>
                <a:latin typeface="Arial"/>
                <a:ea typeface="Arial"/>
                <a:cs typeface="Arial"/>
                <a:sym typeface="Arial"/>
              </a:rPr>
              <a:t>	© 2023 Gartner, Inc. and/or its affiliates. All rights reserved.				</a:t>
            </a:r>
            <a:endParaRPr sz="1100" b="0" i="0" u="none" strike="noStrike" cap="none">
              <a:solidFill>
                <a:srgbClr val="000000"/>
              </a:solidFill>
              <a:latin typeface="Arial"/>
              <a:ea typeface="Arial"/>
              <a:cs typeface="Arial"/>
              <a:sym typeface="Arial"/>
            </a:endParaRPr>
          </a:p>
        </p:txBody>
      </p:sp>
      <p:pic>
        <p:nvPicPr>
          <p:cNvPr id="65" name="Google Shape;65;p15"/>
          <p:cNvPicPr preferRelativeResize="0"/>
          <p:nvPr/>
        </p:nvPicPr>
        <p:blipFill rotWithShape="1">
          <a:blip r:embed="rId21">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0"/>
        <p:cNvGrpSpPr/>
        <p:nvPr/>
      </p:nvGrpSpPr>
      <p:grpSpPr>
        <a:xfrm>
          <a:off x="0" y="0"/>
          <a:ext cx="0" cy="0"/>
          <a:chOff x="0" y="0"/>
          <a:chExt cx="0" cy="0"/>
        </a:xfrm>
      </p:grpSpPr>
      <p:sp>
        <p:nvSpPr>
          <p:cNvPr id="151" name="Google Shape;151;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52" name="Google Shape;152;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53" name="Google Shape;153;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47"/>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lvl="1">
              <a:spcBef>
                <a:spcPts val="90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97" name="Google Shape;197;p47"/>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8" name="Google Shape;198;p47"/>
          <p:cNvSpPr txBox="1"/>
          <p:nvPr/>
        </p:nvSpPr>
        <p:spPr>
          <a:xfrm>
            <a:off x="521208" y="4726666"/>
            <a:ext cx="1735074" cy="8079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500" b="1">
                <a:solidFill>
                  <a:schemeClr val="dk1"/>
                </a:solidFill>
                <a:latin typeface="Arial"/>
                <a:ea typeface="Arial"/>
                <a:cs typeface="Arial"/>
                <a:sym typeface="Arial"/>
              </a:rPr>
              <a:t>RESTRICTED DISTRIBUTION</a:t>
            </a:r>
            <a:endParaRPr sz="1100"/>
          </a:p>
        </p:txBody>
      </p:sp>
      <p:sp>
        <p:nvSpPr>
          <p:cNvPr id="199" name="Google Shape;199;p47"/>
          <p:cNvSpPr txBox="1"/>
          <p:nvPr/>
        </p:nvSpPr>
        <p:spPr>
          <a:xfrm>
            <a:off x="342900" y="4794912"/>
            <a:ext cx="5479542" cy="115416"/>
          </a:xfrm>
          <a:prstGeom prst="rect">
            <a:avLst/>
          </a:prstGeom>
          <a:noFill/>
          <a:ln>
            <a:noFill/>
          </a:ln>
        </p:spPr>
        <p:txBody>
          <a:bodyPr spcFirstLastPara="1" wrap="square" lIns="0" tIns="0" rIns="0" bIns="0" anchor="b" anchorCtr="0">
            <a:spAutoFit/>
          </a:bodyPr>
          <a:lstStyle/>
          <a:p>
            <a:pPr marL="177800" marR="0" lvl="0" indent="-177800" algn="l" rtl="0">
              <a:spcBef>
                <a:spcPts val="0"/>
              </a:spcBef>
              <a:spcAft>
                <a:spcPts val="0"/>
              </a:spcAft>
              <a:buNone/>
            </a:pPr>
            <a:fld id="{00000000-1234-1234-1234-123412341234}" type="slidenum">
              <a:rPr lang="en" sz="800" b="0">
                <a:solidFill>
                  <a:schemeClr val="dk1"/>
                </a:solidFill>
                <a:latin typeface="Arial"/>
                <a:ea typeface="Arial"/>
                <a:cs typeface="Arial"/>
                <a:sym typeface="Arial"/>
              </a:rPr>
              <a:t>‹#›</a:t>
            </a:fld>
            <a:r>
              <a:rPr lang="en" sz="500" b="0">
                <a:solidFill>
                  <a:schemeClr val="dk1"/>
                </a:solidFill>
                <a:latin typeface="Arial"/>
                <a:ea typeface="Arial"/>
                <a:cs typeface="Arial"/>
                <a:sym typeface="Arial"/>
              </a:rPr>
              <a:t>	© 2023 Gartner, Inc. and/or its affiliates. All rights reserved.				</a:t>
            </a:r>
            <a:endParaRPr sz="1100"/>
          </a:p>
        </p:txBody>
      </p:sp>
      <p:pic>
        <p:nvPicPr>
          <p:cNvPr id="200" name="Google Shape;200;p47"/>
          <p:cNvPicPr preferRelativeResize="0"/>
          <p:nvPr/>
        </p:nvPicPr>
        <p:blipFill rotWithShape="1">
          <a:blip r:embed="rId17">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2.xml"/><Relationship Id="rId5" Type="http://schemas.openxmlformats.org/officeDocument/2006/relationships/image" Target="../media/image13.png"/><Relationship Id="rId4" Type="http://schemas.openxmlformats.org/officeDocument/2006/relationships/slide" Target="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2.xml"/><Relationship Id="rId5" Type="http://schemas.openxmlformats.org/officeDocument/2006/relationships/image" Target="../media/image13.png"/><Relationship Id="rId4" Type="http://schemas.openxmlformats.org/officeDocument/2006/relationships/slide" Target="slide8.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32.xml"/><Relationship Id="rId5" Type="http://schemas.openxmlformats.org/officeDocument/2006/relationships/image" Target="../media/image9.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2.xml"/><Relationship Id="rId5" Type="http://schemas.openxmlformats.org/officeDocument/2006/relationships/image" Target="../media/image13.png"/><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2.xml"/><Relationship Id="rId5" Type="http://schemas.openxmlformats.org/officeDocument/2006/relationships/image" Target="../media/image13.png"/><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2.xml"/><Relationship Id="rId5" Type="http://schemas.openxmlformats.org/officeDocument/2006/relationships/image" Target="../media/image13.png"/><Relationship Id="rId4" Type="http://schemas.openxmlformats.org/officeDocument/2006/relationships/slide" Target="slide8.xml"/></Relationships>
</file>

<file path=ppt/slides/_rels/slide1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7.xml"/><Relationship Id="rId1" Type="http://schemas.openxmlformats.org/officeDocument/2006/relationships/slideLayout" Target="../slideLayouts/slideLayout32.xml"/><Relationship Id="rId5" Type="http://schemas.openxmlformats.org/officeDocument/2006/relationships/image" Target="../media/image9.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2.xml"/><Relationship Id="rId5" Type="http://schemas.openxmlformats.org/officeDocument/2006/relationships/image" Target="../media/image13.png"/><Relationship Id="rId4" Type="http://schemas.openxmlformats.org/officeDocument/2006/relationships/slide" Target="slide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0.xml"/><Relationship Id="rId1" Type="http://schemas.openxmlformats.org/officeDocument/2006/relationships/slideLayout" Target="../slideLayouts/slideLayout32.xml"/><Relationship Id="rId5" Type="http://schemas.openxmlformats.org/officeDocument/2006/relationships/image" Target="../media/image9.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1.xml"/><Relationship Id="rId1" Type="http://schemas.openxmlformats.org/officeDocument/2006/relationships/slideLayout" Target="../slideLayouts/slideLayout32.xml"/><Relationship Id="rId5" Type="http://schemas.openxmlformats.org/officeDocument/2006/relationships/image" Target="../media/image9.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9.xml"/><Relationship Id="rId3" Type="http://schemas.openxmlformats.org/officeDocument/2006/relationships/slide" Target="slide20.xml"/><Relationship Id="rId7" Type="http://schemas.openxmlformats.org/officeDocument/2006/relationships/slide" Target="slide10.xml"/><Relationship Id="rId12" Type="http://schemas.openxmlformats.org/officeDocument/2006/relationships/slide" Target="slide19.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slide" Target="slide11.xml"/><Relationship Id="rId11" Type="http://schemas.openxmlformats.org/officeDocument/2006/relationships/slide" Target="slide12.xml"/><Relationship Id="rId5" Type="http://schemas.openxmlformats.org/officeDocument/2006/relationships/slide" Target="slide13.xml"/><Relationship Id="rId15" Type="http://schemas.openxmlformats.org/officeDocument/2006/relationships/slide" Target="slide18.xml"/><Relationship Id="rId10" Type="http://schemas.openxmlformats.org/officeDocument/2006/relationships/slide" Target="slide15.xml"/><Relationship Id="rId4" Type="http://schemas.openxmlformats.org/officeDocument/2006/relationships/slide" Target="slide17.xml"/><Relationship Id="rId9" Type="http://schemas.openxmlformats.org/officeDocument/2006/relationships/slide" Target="slide21.xml"/><Relationship Id="rId14" Type="http://schemas.openxmlformats.org/officeDocument/2006/relationships/slide" Target="slide14.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63"/>
          <p:cNvSpPr txBox="1">
            <a:spLocks noGrp="1"/>
          </p:cNvSpPr>
          <p:nvPr>
            <p:ph type="ctrTitle"/>
          </p:nvPr>
        </p:nvSpPr>
        <p:spPr>
          <a:xfrm>
            <a:off x="1498825" y="1171975"/>
            <a:ext cx="3666900" cy="1550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5"/>
              </a:buClr>
              <a:buSzPts val="2700"/>
              <a:buFont typeface="Arial Black"/>
              <a:buNone/>
            </a:pPr>
            <a:r>
              <a:rPr lang="en" sz="2400" dirty="0"/>
              <a:t>AI </a:t>
            </a:r>
            <a:r>
              <a:rPr lang="en" sz="2400"/>
              <a:t>Design Patterns for </a:t>
            </a:r>
            <a:r>
              <a:rPr lang="en" sz="2400" dirty="0"/>
              <a:t>Generative AI</a:t>
            </a:r>
            <a:br>
              <a:rPr lang="en" sz="2400" dirty="0"/>
            </a:br>
            <a:r>
              <a:rPr lang="en" sz="2400" dirty="0"/>
              <a:t>and Augmented Analytics &amp; BI</a:t>
            </a:r>
            <a:endParaRPr sz="2400" dirty="0"/>
          </a:p>
        </p:txBody>
      </p:sp>
      <p:sp>
        <p:nvSpPr>
          <p:cNvPr id="271" name="Google Shape;271;p63"/>
          <p:cNvSpPr txBox="1">
            <a:spLocks noGrp="1"/>
          </p:cNvSpPr>
          <p:nvPr>
            <p:ph type="subTitle" idx="1"/>
          </p:nvPr>
        </p:nvSpPr>
        <p:spPr>
          <a:xfrm>
            <a:off x="1498825" y="2781875"/>
            <a:ext cx="3399300" cy="673200"/>
          </a:xfrm>
          <a:prstGeom prst="rect">
            <a:avLst/>
          </a:prstGeom>
          <a:noFill/>
          <a:ln>
            <a:noFill/>
          </a:ln>
        </p:spPr>
        <p:txBody>
          <a:bodyPr spcFirstLastPara="1" wrap="square" lIns="0" tIns="0" rIns="0" bIns="0" anchor="t" anchorCtr="0">
            <a:noAutofit/>
          </a:bodyPr>
          <a:lstStyle/>
          <a:p>
            <a:pPr marL="177800" lvl="0" indent="-177800" algn="l" rtl="0">
              <a:lnSpc>
                <a:spcPct val="110000"/>
              </a:lnSpc>
              <a:spcBef>
                <a:spcPts val="0"/>
              </a:spcBef>
              <a:spcAft>
                <a:spcPts val="0"/>
              </a:spcAft>
              <a:buClr>
                <a:schemeClr val="lt1"/>
              </a:buClr>
              <a:buSzPts val="1800"/>
              <a:buNone/>
            </a:pPr>
            <a:r>
              <a:rPr lang="en" sz="1200"/>
              <a:t>David Pidsley, Rita Sallam, Leinar Ramos</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72"/>
          <p:cNvSpPr/>
          <p:nvPr/>
        </p:nvSpPr>
        <p:spPr>
          <a:xfrm>
            <a:off x="66950" y="955828"/>
            <a:ext cx="4100400" cy="38667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389" name="Google Shape;389;p72"/>
          <p:cNvPicPr preferRelativeResize="0"/>
          <p:nvPr/>
        </p:nvPicPr>
        <p:blipFill rotWithShape="1">
          <a:blip r:embed="rId3">
            <a:alphaModFix/>
          </a:blip>
          <a:srcRect/>
          <a:stretch/>
        </p:blipFill>
        <p:spPr>
          <a:xfrm>
            <a:off x="2806440" y="1447584"/>
            <a:ext cx="374521" cy="449400"/>
          </a:xfrm>
          <a:prstGeom prst="rect">
            <a:avLst/>
          </a:prstGeom>
          <a:noFill/>
          <a:ln>
            <a:noFill/>
          </a:ln>
        </p:spPr>
      </p:pic>
      <p:sp>
        <p:nvSpPr>
          <p:cNvPr id="390" name="Google Shape;390;p72"/>
          <p:cNvSpPr txBox="1"/>
          <p:nvPr/>
        </p:nvSpPr>
        <p:spPr>
          <a:xfrm>
            <a:off x="2512500" y="1934166"/>
            <a:ext cx="962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a:t>Analytics Developer</a:t>
            </a:r>
            <a:endParaRPr sz="1000" b="0" i="0" u="none" strike="noStrike" cap="none">
              <a:solidFill>
                <a:srgbClr val="000000"/>
              </a:solidFill>
              <a:latin typeface="Arial"/>
              <a:ea typeface="Arial"/>
              <a:cs typeface="Arial"/>
              <a:sym typeface="Arial"/>
            </a:endParaRPr>
          </a:p>
        </p:txBody>
      </p:sp>
      <p:sp>
        <p:nvSpPr>
          <p:cNvPr id="391" name="Google Shape;391;p72"/>
          <p:cNvSpPr/>
          <p:nvPr/>
        </p:nvSpPr>
        <p:spPr>
          <a:xfrm>
            <a:off x="2281050" y="2994625"/>
            <a:ext cx="14253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lt1"/>
                </a:solidFill>
              </a:rPr>
              <a:t>Extracted </a:t>
            </a:r>
            <a:endParaRPr sz="1000" b="1">
              <a:solidFill>
                <a:schemeClr val="lt1"/>
              </a:solidFill>
            </a:endParaRPr>
          </a:p>
          <a:p>
            <a:pPr marL="0" marR="0" lvl="0" indent="0" algn="ctr" rtl="0">
              <a:lnSpc>
                <a:spcPct val="100000"/>
              </a:lnSpc>
              <a:spcBef>
                <a:spcPts val="0"/>
              </a:spcBef>
              <a:spcAft>
                <a:spcPts val="0"/>
              </a:spcAft>
              <a:buClr>
                <a:srgbClr val="000000"/>
              </a:buClr>
              <a:buSzPts val="1000"/>
              <a:buFont typeface="Arial"/>
              <a:buNone/>
            </a:pPr>
            <a:r>
              <a:rPr lang="en" sz="1000" b="1">
                <a:solidFill>
                  <a:schemeClr val="lt1"/>
                </a:solidFill>
              </a:rPr>
              <a:t>Data</a:t>
            </a:r>
            <a:endParaRPr/>
          </a:p>
        </p:txBody>
      </p:sp>
      <p:sp>
        <p:nvSpPr>
          <p:cNvPr id="392" name="Google Shape;392;p72"/>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Structured Query</a:t>
            </a:r>
            <a:br>
              <a:rPr lang="en" sz="2120">
                <a:solidFill>
                  <a:schemeClr val="lt1"/>
                </a:solidFill>
              </a:rPr>
            </a:br>
            <a:r>
              <a:rPr lang="en" sz="2120">
                <a:solidFill>
                  <a:schemeClr val="lt1"/>
                </a:solidFill>
              </a:rPr>
              <a:t>Code Generation</a:t>
            </a:r>
            <a:endParaRPr sz="2120">
              <a:solidFill>
                <a:schemeClr val="lt1"/>
              </a:solidFill>
            </a:endParaRPr>
          </a:p>
        </p:txBody>
      </p:sp>
      <p:sp>
        <p:nvSpPr>
          <p:cNvPr id="393" name="Google Shape;393;p72"/>
          <p:cNvSpPr/>
          <p:nvPr/>
        </p:nvSpPr>
        <p:spPr>
          <a:xfrm>
            <a:off x="4403534" y="43087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394" name="Google Shape;394;p72"/>
          <p:cNvSpPr/>
          <p:nvPr/>
        </p:nvSpPr>
        <p:spPr>
          <a:xfrm>
            <a:off x="4412300" y="3802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395" name="Google Shape;395;p72"/>
          <p:cNvSpPr/>
          <p:nvPr/>
        </p:nvSpPr>
        <p:spPr>
          <a:xfrm>
            <a:off x="4386206" y="2496063"/>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396" name="Google Shape;396;p72"/>
          <p:cNvSpPr txBox="1"/>
          <p:nvPr/>
        </p:nvSpPr>
        <p:spPr>
          <a:xfrm>
            <a:off x="4426950" y="194175"/>
            <a:ext cx="4717200" cy="23019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Structured Query Code Generation</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rPr>
              <a:t>User enters a prompt with a natural language description of a query that can be answered by facts and metrics stored in a database. The large language model (LLM) response is code, in a format of choice, that is executed in the database to extract the relevant data.</a:t>
            </a:r>
            <a:endParaRPr sz="400"/>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Data Considerations: </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Managing intellectual property (IP) and privacy</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Provide analytics developers an easier access to databases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Improvement in analytics development speed</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Speed up learning old or new platforms, languages and frameworks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Query in natural language along with the desired query language (e.g., SQL). The database schema/ontology needs to be provided</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Web chatbot, IDE chatbot, multiline code suggestions</a:t>
            </a:r>
            <a:endParaRPr/>
          </a:p>
        </p:txBody>
      </p:sp>
      <p:sp>
        <p:nvSpPr>
          <p:cNvPr id="397" name="Google Shape;397;p72"/>
          <p:cNvSpPr txBox="1"/>
          <p:nvPr/>
        </p:nvSpPr>
        <p:spPr>
          <a:xfrm>
            <a:off x="4277300" y="2670096"/>
            <a:ext cx="4776600" cy="16647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Accelerates the process of querying a database against known entities and relationships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Faster than a search engine or documentation, less context switching</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Context given in prompt may not be enough to produce accurate results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Consider any limitation on size of content that can be sent in prompt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Loss of skills by relying on the model (syntax / methods)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Code quality (including security and performance)</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Cognitive bias, managing effort of prompting and validating outputs</a:t>
            </a:r>
            <a:endParaRPr sz="900">
              <a:solidFill>
                <a:schemeClr val="dk1"/>
              </a:solidFill>
            </a:endParaRPr>
          </a:p>
        </p:txBody>
      </p:sp>
      <p:sp>
        <p:nvSpPr>
          <p:cNvPr id="398" name="Google Shape;398;p72"/>
          <p:cNvSpPr txBox="1"/>
          <p:nvPr/>
        </p:nvSpPr>
        <p:spPr>
          <a:xfrm>
            <a:off x="4280000" y="4508812"/>
            <a:ext cx="2242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Database population</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Metadata management</a:t>
            </a:r>
            <a:endParaRPr sz="900" b="0" i="0" u="none" strike="noStrike" cap="none">
              <a:solidFill>
                <a:srgbClr val="000000"/>
              </a:solidFill>
              <a:latin typeface="Arial"/>
              <a:ea typeface="Arial"/>
              <a:cs typeface="Arial"/>
              <a:sym typeface="Arial"/>
            </a:endParaRPr>
          </a:p>
        </p:txBody>
      </p:sp>
      <p:sp>
        <p:nvSpPr>
          <p:cNvPr id="399" name="Google Shape;399;p72"/>
          <p:cNvSpPr txBox="1"/>
          <p:nvPr/>
        </p:nvSpPr>
        <p:spPr>
          <a:xfrm>
            <a:off x="6401628" y="4509288"/>
            <a:ext cx="2569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Debugging and refactoring structured queries.</a:t>
            </a:r>
            <a:endParaRPr sz="900">
              <a:solidFill>
                <a:schemeClr val="dk1"/>
              </a:solidFill>
            </a:endParaRPr>
          </a:p>
        </p:txBody>
      </p:sp>
      <p:sp>
        <p:nvSpPr>
          <p:cNvPr id="400" name="Google Shape;400;p72"/>
          <p:cNvSpPr/>
          <p:nvPr/>
        </p:nvSpPr>
        <p:spPr>
          <a:xfrm>
            <a:off x="645422" y="3824103"/>
            <a:ext cx="1060800" cy="7692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lt1"/>
                </a:solidFill>
              </a:rPr>
              <a:t>Database</a:t>
            </a:r>
            <a:endParaRPr/>
          </a:p>
        </p:txBody>
      </p:sp>
      <p:sp>
        <p:nvSpPr>
          <p:cNvPr id="401" name="Google Shape;401;p72"/>
          <p:cNvSpPr/>
          <p:nvPr/>
        </p:nvSpPr>
        <p:spPr>
          <a:xfrm>
            <a:off x="463172" y="1404384"/>
            <a:ext cx="14253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Prompt (Query and Table Schema)</a:t>
            </a:r>
            <a:endParaRPr sz="1000" b="1" i="0" u="none" strike="noStrike" cap="none">
              <a:solidFill>
                <a:schemeClr val="lt1"/>
              </a:solidFill>
              <a:latin typeface="Arial"/>
              <a:ea typeface="Arial"/>
              <a:cs typeface="Arial"/>
              <a:sym typeface="Arial"/>
            </a:endParaRPr>
          </a:p>
        </p:txBody>
      </p:sp>
      <p:sp>
        <p:nvSpPr>
          <p:cNvPr id="402" name="Google Shape;402;p72"/>
          <p:cNvSpPr/>
          <p:nvPr/>
        </p:nvSpPr>
        <p:spPr>
          <a:xfrm>
            <a:off x="463172" y="2994628"/>
            <a:ext cx="14253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 sz="1000" b="1" i="0" u="none" strike="noStrike" cap="none">
                <a:solidFill>
                  <a:schemeClr val="lt1"/>
                </a:solidFill>
                <a:latin typeface="Arial"/>
                <a:ea typeface="Arial"/>
                <a:cs typeface="Arial"/>
                <a:sym typeface="Arial"/>
              </a:rPr>
              <a:t>Query Language Code</a:t>
            </a:r>
            <a:endParaRPr/>
          </a:p>
        </p:txBody>
      </p:sp>
      <p:cxnSp>
        <p:nvCxnSpPr>
          <p:cNvPr id="403" name="Google Shape;403;p72"/>
          <p:cNvCxnSpPr>
            <a:stCxn id="389" idx="1"/>
            <a:endCxn id="401" idx="3"/>
          </p:cNvCxnSpPr>
          <p:nvPr/>
        </p:nvCxnSpPr>
        <p:spPr>
          <a:xfrm rot="10800000">
            <a:off x="1888440" y="1669284"/>
            <a:ext cx="918000" cy="3000"/>
          </a:xfrm>
          <a:prstGeom prst="straightConnector1">
            <a:avLst/>
          </a:prstGeom>
          <a:noFill/>
          <a:ln w="9525" cap="flat" cmpd="sng">
            <a:solidFill>
              <a:schemeClr val="dk2"/>
            </a:solidFill>
            <a:prstDash val="solid"/>
            <a:round/>
            <a:headEnd type="none" w="sm" len="sm"/>
            <a:tailEnd type="triangle" w="med" len="med"/>
          </a:ln>
        </p:spPr>
      </p:cxnSp>
      <p:cxnSp>
        <p:nvCxnSpPr>
          <p:cNvPr id="404" name="Google Shape;404;p72"/>
          <p:cNvCxnSpPr>
            <a:stCxn id="401" idx="2"/>
            <a:endCxn id="405" idx="0"/>
          </p:cNvCxnSpPr>
          <p:nvPr/>
        </p:nvCxnSpPr>
        <p:spPr>
          <a:xfrm>
            <a:off x="1175822" y="1934184"/>
            <a:ext cx="6000" cy="345300"/>
          </a:xfrm>
          <a:prstGeom prst="straightConnector1">
            <a:avLst/>
          </a:prstGeom>
          <a:noFill/>
          <a:ln w="9525" cap="flat" cmpd="sng">
            <a:solidFill>
              <a:schemeClr val="dk2"/>
            </a:solidFill>
            <a:prstDash val="solid"/>
            <a:round/>
            <a:headEnd type="none" w="sm" len="sm"/>
            <a:tailEnd type="triangle" w="med" len="med"/>
          </a:ln>
        </p:spPr>
      </p:cxnSp>
      <p:cxnSp>
        <p:nvCxnSpPr>
          <p:cNvPr id="406" name="Google Shape;406;p72"/>
          <p:cNvCxnSpPr>
            <a:stCxn id="405" idx="2"/>
            <a:endCxn id="402" idx="0"/>
          </p:cNvCxnSpPr>
          <p:nvPr/>
        </p:nvCxnSpPr>
        <p:spPr>
          <a:xfrm flipH="1">
            <a:off x="1175744" y="2679804"/>
            <a:ext cx="6000" cy="314700"/>
          </a:xfrm>
          <a:prstGeom prst="straightConnector1">
            <a:avLst/>
          </a:prstGeom>
          <a:noFill/>
          <a:ln w="9525" cap="flat" cmpd="sng">
            <a:solidFill>
              <a:schemeClr val="dk2"/>
            </a:solidFill>
            <a:prstDash val="solid"/>
            <a:round/>
            <a:headEnd type="none" w="sm" len="sm"/>
            <a:tailEnd type="triangle" w="med" len="med"/>
          </a:ln>
        </p:spPr>
      </p:cxnSp>
      <p:cxnSp>
        <p:nvCxnSpPr>
          <p:cNvPr id="407" name="Google Shape;407;p72"/>
          <p:cNvCxnSpPr>
            <a:stCxn id="402" idx="2"/>
            <a:endCxn id="400" idx="1"/>
          </p:cNvCxnSpPr>
          <p:nvPr/>
        </p:nvCxnSpPr>
        <p:spPr>
          <a:xfrm>
            <a:off x="1175822" y="3524428"/>
            <a:ext cx="0" cy="299700"/>
          </a:xfrm>
          <a:prstGeom prst="straightConnector1">
            <a:avLst/>
          </a:prstGeom>
          <a:noFill/>
          <a:ln w="9525" cap="flat" cmpd="sng">
            <a:solidFill>
              <a:schemeClr val="dk2"/>
            </a:solidFill>
            <a:prstDash val="solid"/>
            <a:round/>
            <a:headEnd type="none" w="sm" len="sm"/>
            <a:tailEnd type="triangle" w="med" len="med"/>
          </a:ln>
        </p:spPr>
      </p:cxnSp>
      <p:cxnSp>
        <p:nvCxnSpPr>
          <p:cNvPr id="408" name="Google Shape;408;p72"/>
          <p:cNvCxnSpPr>
            <a:stCxn id="400" idx="4"/>
            <a:endCxn id="391" idx="2"/>
          </p:cNvCxnSpPr>
          <p:nvPr/>
        </p:nvCxnSpPr>
        <p:spPr>
          <a:xfrm rot="10800000" flipH="1">
            <a:off x="1706222" y="3524403"/>
            <a:ext cx="1287600" cy="684300"/>
          </a:xfrm>
          <a:prstGeom prst="bentConnector2">
            <a:avLst/>
          </a:prstGeom>
          <a:noFill/>
          <a:ln w="9525" cap="flat" cmpd="sng">
            <a:solidFill>
              <a:schemeClr val="dk2"/>
            </a:solidFill>
            <a:prstDash val="solid"/>
            <a:round/>
            <a:headEnd type="none" w="sm" len="sm"/>
            <a:tailEnd type="triangle" w="med" len="med"/>
          </a:ln>
        </p:spPr>
      </p:cxnSp>
      <p:grpSp>
        <p:nvGrpSpPr>
          <p:cNvPr id="409" name="Google Shape;409;p72"/>
          <p:cNvGrpSpPr/>
          <p:nvPr/>
        </p:nvGrpSpPr>
        <p:grpSpPr>
          <a:xfrm>
            <a:off x="461827" y="2279593"/>
            <a:ext cx="1427991" cy="400212"/>
            <a:chOff x="7294503" y="1174139"/>
            <a:chExt cx="752882" cy="320400"/>
          </a:xfrm>
        </p:grpSpPr>
        <p:sp>
          <p:nvSpPr>
            <p:cNvPr id="405" name="Google Shape;405;p72"/>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i="0" u="none" strike="noStrike" cap="none">
                  <a:solidFill>
                    <a:srgbClr val="FFFFFF"/>
                  </a:solidFill>
                  <a:latin typeface="Arial"/>
                  <a:ea typeface="Arial"/>
                  <a:cs typeface="Arial"/>
                  <a:sym typeface="Arial"/>
                </a:rPr>
                <a:t>LLM </a:t>
              </a:r>
              <a:endParaRPr/>
            </a:p>
            <a:p>
              <a:pPr marL="0" marR="0" lvl="0" indent="0" algn="ctr" rtl="0">
                <a:lnSpc>
                  <a:spcPct val="100000"/>
                </a:lnSpc>
                <a:spcBef>
                  <a:spcPts val="0"/>
                </a:spcBef>
                <a:spcAft>
                  <a:spcPts val="0"/>
                </a:spcAft>
                <a:buClr>
                  <a:srgbClr val="000000"/>
                </a:buClr>
                <a:buSzPts val="1400"/>
                <a:buFont typeface="Arial"/>
                <a:buNone/>
              </a:pPr>
              <a:r>
                <a:rPr lang="en" sz="1000" b="1" i="0" u="none" strike="noStrike" cap="none">
                  <a:solidFill>
                    <a:srgbClr val="FFFFFF"/>
                  </a:solidFill>
                  <a:latin typeface="Arial"/>
                  <a:ea typeface="Arial"/>
                  <a:cs typeface="Arial"/>
                  <a:sym typeface="Arial"/>
                </a:rPr>
                <a:t>API</a:t>
              </a:r>
              <a:endParaRPr/>
            </a:p>
          </p:txBody>
        </p:sp>
        <p:sp>
          <p:nvSpPr>
            <p:cNvPr id="410" name="Google Shape;410;p72"/>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411" name="Google Shape;411;p72"/>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pic>
        <p:nvPicPr>
          <p:cNvPr id="412" name="Google Shape;412;p72">
            <a:hlinkClick r:id="rId4" action="ppaction://hlinksldjump"/>
          </p:cNvPr>
          <p:cNvPicPr preferRelativeResize="0"/>
          <p:nvPr/>
        </p:nvPicPr>
        <p:blipFill>
          <a:blip r:embed="rId5">
            <a:alphaModFix/>
          </a:blip>
          <a:stretch>
            <a:fillRect/>
          </a:stretch>
        </p:blipFill>
        <p:spPr>
          <a:xfrm>
            <a:off x="3718250" y="305575"/>
            <a:ext cx="328500" cy="328500"/>
          </a:xfrm>
          <a:prstGeom prst="rect">
            <a:avLst/>
          </a:prstGeom>
          <a:noFill/>
          <a:ln>
            <a:noFill/>
          </a:ln>
        </p:spPr>
      </p:pic>
      <p:cxnSp>
        <p:nvCxnSpPr>
          <p:cNvPr id="413" name="Google Shape;413;p72"/>
          <p:cNvCxnSpPr>
            <a:stCxn id="391" idx="0"/>
            <a:endCxn id="390" idx="2"/>
          </p:cNvCxnSpPr>
          <p:nvPr/>
        </p:nvCxnSpPr>
        <p:spPr>
          <a:xfrm rot="10800000">
            <a:off x="2993700" y="2426725"/>
            <a:ext cx="0" cy="5679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3"/>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Data Preparation,</a:t>
            </a:r>
            <a:br>
              <a:rPr lang="en" sz="2120">
                <a:solidFill>
                  <a:schemeClr val="lt1"/>
                </a:solidFill>
              </a:rPr>
            </a:br>
            <a:r>
              <a:rPr lang="en" sz="2120">
                <a:solidFill>
                  <a:schemeClr val="lt1"/>
                </a:solidFill>
              </a:rPr>
              <a:t>Modeling and Imputation</a:t>
            </a:r>
            <a:endParaRPr sz="2120">
              <a:solidFill>
                <a:schemeClr val="lt1"/>
              </a:solidFill>
            </a:endParaRPr>
          </a:p>
        </p:txBody>
      </p:sp>
      <p:sp>
        <p:nvSpPr>
          <p:cNvPr id="419" name="Google Shape;419;p73"/>
          <p:cNvSpPr/>
          <p:nvPr/>
        </p:nvSpPr>
        <p:spPr>
          <a:xfrm>
            <a:off x="4403534" y="43087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420" name="Google Shape;420;p73"/>
          <p:cNvSpPr/>
          <p:nvPr/>
        </p:nvSpPr>
        <p:spPr>
          <a:xfrm>
            <a:off x="4412250" y="6797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421" name="Google Shape;421;p73"/>
          <p:cNvSpPr/>
          <p:nvPr/>
        </p:nvSpPr>
        <p:spPr>
          <a:xfrm>
            <a:off x="4386206" y="26556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422" name="Google Shape;422;p73"/>
          <p:cNvSpPr txBox="1"/>
          <p:nvPr/>
        </p:nvSpPr>
        <p:spPr>
          <a:xfrm>
            <a:off x="4426951" y="270365"/>
            <a:ext cx="4605000" cy="24612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Data Preparation, Modeling and Imputation</a:t>
            </a:r>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U</a:t>
            </a:r>
            <a:r>
              <a:rPr lang="en" sz="900">
                <a:solidFill>
                  <a:schemeClr val="dk1"/>
                </a:solidFill>
              </a:rPr>
              <a:t>ser wants to connect to data sources, improve data quality and create synthetic data for a data model with the LLM while protecting PII.</a:t>
            </a:r>
            <a:endParaRPr sz="900"/>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Data Considerations: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PII data protection</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Data source connectivity that has been made available to the LLM.</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Improve data quality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Creation of tabular synthetic data as ML training set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Accelerate work</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Analytics developer promops LLM API and provide query embedding such as datasets and metadata and is returned a (improve) data model and synthetic data (imputation).</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Within or without an ABI platform, LLM connects to data sources and returns semantic data model and synthetic data</a:t>
            </a:r>
            <a:endParaRPr/>
          </a:p>
        </p:txBody>
      </p:sp>
      <p:sp>
        <p:nvSpPr>
          <p:cNvPr id="423" name="Google Shape;423;p73"/>
          <p:cNvSpPr txBox="1"/>
          <p:nvPr/>
        </p:nvSpPr>
        <p:spPr>
          <a:xfrm>
            <a:off x="4277300" y="2839608"/>
            <a:ext cx="4776600" cy="13461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Improves data quality with tabular synthetic data</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Creates well modelled semantic data model for business users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Speeds up data preparation</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Disconnection from data integration or data quality platforms/tools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Lack of transparency or trust (explanation) about data imputations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May impact query performance (e.g., bidirectional table joins)</a:t>
            </a:r>
            <a:endParaRPr sz="900">
              <a:solidFill>
                <a:schemeClr val="dk1"/>
              </a:solidFill>
            </a:endParaRPr>
          </a:p>
        </p:txBody>
      </p:sp>
      <p:sp>
        <p:nvSpPr>
          <p:cNvPr id="424" name="Google Shape;424;p73"/>
          <p:cNvSpPr txBox="1"/>
          <p:nvPr/>
        </p:nvSpPr>
        <p:spPr>
          <a:xfrm>
            <a:off x="4280000" y="4508812"/>
            <a:ext cx="2242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Data preparation</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Data quality improvements</a:t>
            </a:r>
            <a:endParaRPr sz="900">
              <a:solidFill>
                <a:schemeClr val="dk1"/>
              </a:solidFill>
            </a:endParaRPr>
          </a:p>
        </p:txBody>
      </p:sp>
      <p:sp>
        <p:nvSpPr>
          <p:cNvPr id="425" name="Google Shape;425;p73"/>
          <p:cNvSpPr txBox="1"/>
          <p:nvPr/>
        </p:nvSpPr>
        <p:spPr>
          <a:xfrm>
            <a:off x="6401628" y="4509288"/>
            <a:ext cx="2569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Self-service analytics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ML training set creation</a:t>
            </a:r>
            <a:endParaRPr sz="900">
              <a:solidFill>
                <a:schemeClr val="dk1"/>
              </a:solidFill>
            </a:endParaRPr>
          </a:p>
        </p:txBody>
      </p:sp>
      <p:sp>
        <p:nvSpPr>
          <p:cNvPr id="426" name="Google Shape;426;p73"/>
          <p:cNvSpPr/>
          <p:nvPr/>
        </p:nvSpPr>
        <p:spPr>
          <a:xfrm>
            <a:off x="66950" y="951575"/>
            <a:ext cx="4100400" cy="41157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27" name="Google Shape;427;p73"/>
          <p:cNvSpPr/>
          <p:nvPr/>
        </p:nvSpPr>
        <p:spPr>
          <a:xfrm>
            <a:off x="367225" y="2196313"/>
            <a:ext cx="10962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Prompt</a:t>
            </a:r>
            <a:endParaRPr sz="900" b="1">
              <a:solidFill>
                <a:schemeClr val="lt1"/>
              </a:solidFill>
            </a:endParaRPr>
          </a:p>
        </p:txBody>
      </p:sp>
      <p:grpSp>
        <p:nvGrpSpPr>
          <p:cNvPr id="428" name="Google Shape;428;p73"/>
          <p:cNvGrpSpPr/>
          <p:nvPr/>
        </p:nvGrpSpPr>
        <p:grpSpPr>
          <a:xfrm>
            <a:off x="320135" y="2975090"/>
            <a:ext cx="1190382" cy="502676"/>
            <a:chOff x="7294503" y="1174139"/>
            <a:chExt cx="752882" cy="320400"/>
          </a:xfrm>
        </p:grpSpPr>
        <p:sp>
          <p:nvSpPr>
            <p:cNvPr id="429" name="Google Shape;429;p73"/>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430" name="Google Shape;430;p73"/>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431" name="Google Shape;431;p73"/>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cxnSp>
        <p:nvCxnSpPr>
          <p:cNvPr id="432" name="Google Shape;432;p73"/>
          <p:cNvCxnSpPr>
            <a:stCxn id="433" idx="1"/>
            <a:endCxn id="427" idx="0"/>
          </p:cNvCxnSpPr>
          <p:nvPr/>
        </p:nvCxnSpPr>
        <p:spPr>
          <a:xfrm flipH="1">
            <a:off x="915383" y="1428224"/>
            <a:ext cx="881400" cy="768000"/>
          </a:xfrm>
          <a:prstGeom prst="bentConnector2">
            <a:avLst/>
          </a:prstGeom>
          <a:noFill/>
          <a:ln w="9525" cap="flat" cmpd="sng">
            <a:solidFill>
              <a:schemeClr val="dk2"/>
            </a:solidFill>
            <a:prstDash val="solid"/>
            <a:round/>
            <a:headEnd type="none" w="med" len="med"/>
            <a:tailEnd type="triangle" w="med" len="med"/>
          </a:ln>
        </p:spPr>
      </p:cxnSp>
      <p:sp>
        <p:nvSpPr>
          <p:cNvPr id="434" name="Google Shape;434;p73"/>
          <p:cNvSpPr txBox="1"/>
          <p:nvPr/>
        </p:nvSpPr>
        <p:spPr>
          <a:xfrm>
            <a:off x="1500636" y="1574087"/>
            <a:ext cx="962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900" b="1">
                <a:solidFill>
                  <a:schemeClr val="dk1"/>
                </a:solidFill>
              </a:rPr>
              <a:t>Analytics Developer</a:t>
            </a:r>
            <a:endParaRPr sz="900" b="0" i="0" u="none" strike="noStrike" cap="none">
              <a:solidFill>
                <a:srgbClr val="000000"/>
              </a:solidFill>
              <a:latin typeface="Arial"/>
              <a:ea typeface="Arial"/>
              <a:cs typeface="Arial"/>
              <a:sym typeface="Arial"/>
            </a:endParaRPr>
          </a:p>
        </p:txBody>
      </p:sp>
      <p:pic>
        <p:nvPicPr>
          <p:cNvPr id="433" name="Google Shape;433;p73"/>
          <p:cNvPicPr preferRelativeResize="0"/>
          <p:nvPr/>
        </p:nvPicPr>
        <p:blipFill rotWithShape="1">
          <a:blip r:embed="rId3">
            <a:alphaModFix/>
          </a:blip>
          <a:srcRect/>
          <a:stretch/>
        </p:blipFill>
        <p:spPr>
          <a:xfrm>
            <a:off x="1796784" y="1206175"/>
            <a:ext cx="370080" cy="444096"/>
          </a:xfrm>
          <a:prstGeom prst="rect">
            <a:avLst/>
          </a:prstGeom>
          <a:noFill/>
          <a:ln>
            <a:noFill/>
          </a:ln>
        </p:spPr>
      </p:pic>
      <p:sp>
        <p:nvSpPr>
          <p:cNvPr id="435" name="Google Shape;435;p73"/>
          <p:cNvSpPr/>
          <p:nvPr/>
        </p:nvSpPr>
        <p:spPr>
          <a:xfrm>
            <a:off x="434125" y="4357700"/>
            <a:ext cx="9624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solidFill>
                  <a:schemeClr val="lt1"/>
                </a:solidFill>
              </a:rPr>
              <a:t>Datasets and Metadata</a:t>
            </a:r>
            <a:endParaRPr sz="900" b="1" i="0" u="none" strike="noStrike" cap="none">
              <a:solidFill>
                <a:schemeClr val="lt1"/>
              </a:solidFill>
              <a:latin typeface="Arial"/>
              <a:ea typeface="Arial"/>
              <a:cs typeface="Arial"/>
              <a:sym typeface="Arial"/>
            </a:endParaRPr>
          </a:p>
        </p:txBody>
      </p:sp>
      <p:pic>
        <p:nvPicPr>
          <p:cNvPr id="436" name="Google Shape;436;p73">
            <a:hlinkClick r:id="rId4" action="ppaction://hlinksldjump"/>
          </p:cNvPr>
          <p:cNvPicPr preferRelativeResize="0"/>
          <p:nvPr/>
        </p:nvPicPr>
        <p:blipFill>
          <a:blip r:embed="rId5">
            <a:alphaModFix/>
          </a:blip>
          <a:stretch>
            <a:fillRect/>
          </a:stretch>
        </p:blipFill>
        <p:spPr>
          <a:xfrm>
            <a:off x="3718250" y="305575"/>
            <a:ext cx="328500" cy="328500"/>
          </a:xfrm>
          <a:prstGeom prst="rect">
            <a:avLst/>
          </a:prstGeom>
          <a:noFill/>
          <a:ln>
            <a:noFill/>
          </a:ln>
        </p:spPr>
      </p:pic>
      <p:sp>
        <p:nvSpPr>
          <p:cNvPr id="437" name="Google Shape;437;p73"/>
          <p:cNvSpPr/>
          <p:nvPr/>
        </p:nvSpPr>
        <p:spPr>
          <a:xfrm>
            <a:off x="2527850" y="4368550"/>
            <a:ext cx="1190400" cy="502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Data Model</a:t>
            </a:r>
            <a:br>
              <a:rPr lang="en" sz="900" b="1">
                <a:solidFill>
                  <a:schemeClr val="lt1"/>
                </a:solidFill>
              </a:rPr>
            </a:br>
            <a:r>
              <a:rPr lang="en" sz="900" b="1">
                <a:solidFill>
                  <a:schemeClr val="lt1"/>
                </a:solidFill>
              </a:rPr>
              <a:t>&amp; Synthetic Data</a:t>
            </a:r>
            <a:endParaRPr sz="1000" b="1">
              <a:solidFill>
                <a:schemeClr val="lt1"/>
              </a:solidFill>
            </a:endParaRPr>
          </a:p>
        </p:txBody>
      </p:sp>
      <p:sp>
        <p:nvSpPr>
          <p:cNvPr id="438" name="Google Shape;438;p73"/>
          <p:cNvSpPr/>
          <p:nvPr/>
        </p:nvSpPr>
        <p:spPr>
          <a:xfrm>
            <a:off x="2527850" y="2196325"/>
            <a:ext cx="1190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Response</a:t>
            </a:r>
            <a:endParaRPr sz="1000" b="1">
              <a:solidFill>
                <a:schemeClr val="lt1"/>
              </a:solidFill>
            </a:endParaRPr>
          </a:p>
        </p:txBody>
      </p:sp>
      <p:cxnSp>
        <p:nvCxnSpPr>
          <p:cNvPr id="439" name="Google Shape;439;p73"/>
          <p:cNvCxnSpPr>
            <a:stCxn id="435" idx="4"/>
            <a:endCxn id="437" idx="1"/>
          </p:cNvCxnSpPr>
          <p:nvPr/>
        </p:nvCxnSpPr>
        <p:spPr>
          <a:xfrm>
            <a:off x="1396525" y="4619900"/>
            <a:ext cx="1131300" cy="600"/>
          </a:xfrm>
          <a:prstGeom prst="bentConnector3">
            <a:avLst>
              <a:gd name="adj1" fmla="val 50001"/>
            </a:avLst>
          </a:prstGeom>
          <a:noFill/>
          <a:ln w="9525" cap="flat" cmpd="sng">
            <a:solidFill>
              <a:schemeClr val="dk2"/>
            </a:solidFill>
            <a:prstDash val="solid"/>
            <a:round/>
            <a:headEnd type="none" w="med" len="med"/>
            <a:tailEnd type="triangle" w="med" len="med"/>
          </a:ln>
        </p:spPr>
      </p:cxnSp>
      <p:sp>
        <p:nvSpPr>
          <p:cNvPr id="440" name="Google Shape;440;p73"/>
          <p:cNvSpPr/>
          <p:nvPr/>
        </p:nvSpPr>
        <p:spPr>
          <a:xfrm>
            <a:off x="367225" y="3690500"/>
            <a:ext cx="10962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Query Embeddings</a:t>
            </a:r>
            <a:endParaRPr sz="900" b="1">
              <a:solidFill>
                <a:schemeClr val="lt1"/>
              </a:solidFill>
            </a:endParaRPr>
          </a:p>
        </p:txBody>
      </p:sp>
      <p:cxnSp>
        <p:nvCxnSpPr>
          <p:cNvPr id="441" name="Google Shape;441;p73"/>
          <p:cNvCxnSpPr>
            <a:stCxn id="440" idx="2"/>
            <a:endCxn id="435" idx="1"/>
          </p:cNvCxnSpPr>
          <p:nvPr/>
        </p:nvCxnSpPr>
        <p:spPr>
          <a:xfrm rot="-5400000" flipH="1">
            <a:off x="846925" y="4288700"/>
            <a:ext cx="137400" cy="6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442" name="Google Shape;442;p73"/>
          <p:cNvCxnSpPr>
            <a:stCxn id="438" idx="0"/>
            <a:endCxn id="433" idx="3"/>
          </p:cNvCxnSpPr>
          <p:nvPr/>
        </p:nvCxnSpPr>
        <p:spPr>
          <a:xfrm rot="5400000" flipH="1">
            <a:off x="2261000" y="1334275"/>
            <a:ext cx="768000" cy="956100"/>
          </a:xfrm>
          <a:prstGeom prst="bentConnector2">
            <a:avLst/>
          </a:prstGeom>
          <a:noFill/>
          <a:ln w="9525" cap="flat" cmpd="sng">
            <a:solidFill>
              <a:schemeClr val="dk2"/>
            </a:solidFill>
            <a:prstDash val="solid"/>
            <a:round/>
            <a:headEnd type="none" w="med" len="med"/>
            <a:tailEnd type="triangle" w="med" len="med"/>
          </a:ln>
        </p:spPr>
      </p:cxnSp>
      <p:cxnSp>
        <p:nvCxnSpPr>
          <p:cNvPr id="443" name="Google Shape;443;p73"/>
          <p:cNvCxnSpPr>
            <a:stCxn id="427" idx="2"/>
            <a:endCxn id="429" idx="0"/>
          </p:cNvCxnSpPr>
          <p:nvPr/>
        </p:nvCxnSpPr>
        <p:spPr>
          <a:xfrm>
            <a:off x="915325" y="2726113"/>
            <a:ext cx="4800" cy="249000"/>
          </a:xfrm>
          <a:prstGeom prst="straightConnector1">
            <a:avLst/>
          </a:prstGeom>
          <a:noFill/>
          <a:ln w="9525" cap="flat" cmpd="sng">
            <a:solidFill>
              <a:schemeClr val="dk2"/>
            </a:solidFill>
            <a:prstDash val="solid"/>
            <a:round/>
            <a:headEnd type="none" w="sm" len="sm"/>
            <a:tailEnd type="triangle" w="med" len="med"/>
          </a:ln>
        </p:spPr>
      </p:cxnSp>
      <p:cxnSp>
        <p:nvCxnSpPr>
          <p:cNvPr id="444" name="Google Shape;444;p73"/>
          <p:cNvCxnSpPr>
            <a:stCxn id="429" idx="2"/>
            <a:endCxn id="440" idx="0"/>
          </p:cNvCxnSpPr>
          <p:nvPr/>
        </p:nvCxnSpPr>
        <p:spPr>
          <a:xfrm flipH="1">
            <a:off x="915462" y="3477765"/>
            <a:ext cx="4800" cy="212700"/>
          </a:xfrm>
          <a:prstGeom prst="straightConnector1">
            <a:avLst/>
          </a:prstGeom>
          <a:noFill/>
          <a:ln w="9525" cap="flat" cmpd="sng">
            <a:solidFill>
              <a:schemeClr val="dk2"/>
            </a:solidFill>
            <a:prstDash val="solid"/>
            <a:round/>
            <a:headEnd type="none" w="sm" len="sm"/>
            <a:tailEnd type="triangle" w="med" len="med"/>
          </a:ln>
        </p:spPr>
      </p:cxnSp>
      <p:cxnSp>
        <p:nvCxnSpPr>
          <p:cNvPr id="445" name="Google Shape;445;p73"/>
          <p:cNvCxnSpPr>
            <a:stCxn id="437" idx="0"/>
            <a:endCxn id="438" idx="2"/>
          </p:cNvCxnSpPr>
          <p:nvPr/>
        </p:nvCxnSpPr>
        <p:spPr>
          <a:xfrm rot="10800000">
            <a:off x="3123050" y="2726050"/>
            <a:ext cx="0" cy="16425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4"/>
          <p:cNvSpPr/>
          <p:nvPr/>
        </p:nvSpPr>
        <p:spPr>
          <a:xfrm>
            <a:off x="66950" y="908300"/>
            <a:ext cx="4100400" cy="41505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51" name="Google Shape;451;p74"/>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Documentation, Explainability &amp; Metadata Generation</a:t>
            </a:r>
            <a:endParaRPr sz="2120">
              <a:solidFill>
                <a:schemeClr val="lt1"/>
              </a:solidFill>
            </a:endParaRPr>
          </a:p>
        </p:txBody>
      </p:sp>
      <p:sp>
        <p:nvSpPr>
          <p:cNvPr id="452" name="Google Shape;452;p74"/>
          <p:cNvSpPr/>
          <p:nvPr/>
        </p:nvSpPr>
        <p:spPr>
          <a:xfrm>
            <a:off x="4403534" y="41563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 CASES</a:t>
            </a:r>
            <a:endParaRPr sz="1000" b="1">
              <a:solidFill>
                <a:schemeClr val="lt1"/>
              </a:solidFill>
            </a:endParaRPr>
          </a:p>
        </p:txBody>
      </p:sp>
      <p:sp>
        <p:nvSpPr>
          <p:cNvPr id="453" name="Google Shape;453;p74"/>
          <p:cNvSpPr/>
          <p:nvPr/>
        </p:nvSpPr>
        <p:spPr>
          <a:xfrm>
            <a:off x="4403525" y="6797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454" name="Google Shape;454;p74"/>
          <p:cNvSpPr/>
          <p:nvPr/>
        </p:nvSpPr>
        <p:spPr>
          <a:xfrm>
            <a:off x="4361231" y="2637401"/>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455" name="Google Shape;455;p74"/>
          <p:cNvSpPr txBox="1"/>
          <p:nvPr/>
        </p:nvSpPr>
        <p:spPr>
          <a:xfrm>
            <a:off x="4418176" y="224115"/>
            <a:ext cx="4605000" cy="23019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Documentation, Explainability &amp; Metadata Generation</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a:solidFill>
                  <a:schemeClr val="dk1"/>
                </a:solidFill>
              </a:rPr>
              <a:t> Using LLMs to generate metadata and documentation for data, code, and explanations of analytical content and lineage</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Data Considerations: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highlight>
                  <a:schemeClr val="lt1"/>
                </a:highlight>
              </a:rPr>
              <a:t>Availability of analytics documentation/analytics content to prompt LLM API</a:t>
            </a:r>
            <a:endParaRPr sz="900">
              <a:solidFill>
                <a:schemeClr val="dk1"/>
              </a:solidFill>
              <a:highlight>
                <a:schemeClr val="lt1"/>
              </a:highlight>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Existence of catalog, high quality data pipelines and samples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 </a:t>
            </a:r>
            <a:r>
              <a:rPr lang="en" sz="900">
                <a:solidFill>
                  <a:schemeClr val="dk1"/>
                </a:solidFill>
              </a:rPr>
              <a:t>Use LLM capabilities to improve discoverability and understanding of data model and analytical artefacts and lineage in an automated way without manual effort to create metadata and documentation</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Analytics developer prompts question (and format) with docs and analytics content. Entities are extracted and explanations are returned by the LLM. Persisted in metadata repository for post processing</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LLM API, metadata repository, document store, vector DB</a:t>
            </a:r>
            <a:endParaRPr/>
          </a:p>
        </p:txBody>
      </p:sp>
      <p:sp>
        <p:nvSpPr>
          <p:cNvPr id="456" name="Google Shape;456;p74"/>
          <p:cNvSpPr txBox="1"/>
          <p:nvPr/>
        </p:nvSpPr>
        <p:spPr>
          <a:xfrm>
            <a:off x="4252325" y="2821321"/>
            <a:ext cx="4776600" cy="11868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Reduced manual effort in metadata and documentation generation</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Increased explainability of code, data sources, metrics and analytics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Build and maintain trust in the quality of data and automated insights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Most LLMs cannot process visual data (e.g., charts, data viz, etc.)</a:t>
            </a:r>
            <a:endParaRPr sz="900">
              <a:solidFill>
                <a:schemeClr val="dk1"/>
              </a:solidFill>
            </a:endParaRPr>
          </a:p>
          <a:p>
            <a:pPr marL="914400" marR="0" lvl="1" indent="-285750" algn="l" rtl="0">
              <a:lnSpc>
                <a:spcPct val="115000"/>
              </a:lnSpc>
              <a:spcBef>
                <a:spcPts val="0"/>
              </a:spcBef>
              <a:spcAft>
                <a:spcPts val="0"/>
              </a:spcAft>
              <a:buClr>
                <a:schemeClr val="dk1"/>
              </a:buClr>
              <a:buSzPts val="900"/>
              <a:buChar char="○"/>
            </a:pPr>
            <a:r>
              <a:rPr lang="en" sz="900">
                <a:solidFill>
                  <a:schemeClr val="dk1"/>
                </a:solidFill>
              </a:rPr>
              <a:t>Ambiguity in human vs. machine-generated documentation impacts trust</a:t>
            </a:r>
            <a:endParaRPr sz="900">
              <a:solidFill>
                <a:schemeClr val="dk1"/>
              </a:solidFill>
            </a:endParaRPr>
          </a:p>
        </p:txBody>
      </p:sp>
      <p:sp>
        <p:nvSpPr>
          <p:cNvPr id="457" name="Google Shape;457;p74"/>
          <p:cNvSpPr txBox="1"/>
          <p:nvPr/>
        </p:nvSpPr>
        <p:spPr>
          <a:xfrm>
            <a:off x="4280000" y="4356400"/>
            <a:ext cx="2307600" cy="549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Discover &amp; design data models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Explain ML/automated insights to augmented consumers</a:t>
            </a:r>
            <a:endParaRPr sz="900">
              <a:solidFill>
                <a:schemeClr val="dk1"/>
              </a:solidFill>
            </a:endParaRPr>
          </a:p>
        </p:txBody>
      </p:sp>
      <p:sp>
        <p:nvSpPr>
          <p:cNvPr id="458" name="Google Shape;458;p74"/>
          <p:cNvSpPr txBox="1"/>
          <p:nvPr/>
        </p:nvSpPr>
        <p:spPr>
          <a:xfrm>
            <a:off x="6401625" y="4356900"/>
            <a:ext cx="2630400" cy="549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Reconcile physical to logical models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Developers documenting data models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Entity metadata for discoverability</a:t>
            </a:r>
            <a:endParaRPr sz="900">
              <a:solidFill>
                <a:schemeClr val="dk1"/>
              </a:solidFill>
            </a:endParaRPr>
          </a:p>
        </p:txBody>
      </p:sp>
      <p:pic>
        <p:nvPicPr>
          <p:cNvPr id="459" name="Google Shape;459;p74">
            <a:hlinkClick r:id="rId3" action="ppaction://hlinksldjump"/>
          </p:cNvPr>
          <p:cNvPicPr preferRelativeResize="0"/>
          <p:nvPr/>
        </p:nvPicPr>
        <p:blipFill>
          <a:blip r:embed="rId4">
            <a:alphaModFix/>
          </a:blip>
          <a:stretch>
            <a:fillRect/>
          </a:stretch>
        </p:blipFill>
        <p:spPr>
          <a:xfrm>
            <a:off x="3700925" y="479425"/>
            <a:ext cx="328500" cy="328500"/>
          </a:xfrm>
          <a:prstGeom prst="rect">
            <a:avLst/>
          </a:prstGeom>
          <a:noFill/>
          <a:ln>
            <a:noFill/>
          </a:ln>
        </p:spPr>
      </p:pic>
      <p:sp>
        <p:nvSpPr>
          <p:cNvPr id="460" name="Google Shape;460;p74"/>
          <p:cNvSpPr txBox="1"/>
          <p:nvPr/>
        </p:nvSpPr>
        <p:spPr>
          <a:xfrm>
            <a:off x="408872" y="1787424"/>
            <a:ext cx="962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a:t>Analytics Developer</a:t>
            </a:r>
            <a:endParaRPr sz="1000" b="1"/>
          </a:p>
        </p:txBody>
      </p:sp>
      <p:sp>
        <p:nvSpPr>
          <p:cNvPr id="461" name="Google Shape;461;p74"/>
          <p:cNvSpPr/>
          <p:nvPr/>
        </p:nvSpPr>
        <p:spPr>
          <a:xfrm>
            <a:off x="2216043" y="3450424"/>
            <a:ext cx="1060800" cy="5496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lt1"/>
                </a:solidFill>
              </a:rPr>
              <a:t>Metadata Repository</a:t>
            </a:r>
            <a:endParaRPr sz="1000" b="1">
              <a:solidFill>
                <a:schemeClr val="lt1"/>
              </a:solidFill>
            </a:endParaRPr>
          </a:p>
        </p:txBody>
      </p:sp>
      <p:pic>
        <p:nvPicPr>
          <p:cNvPr id="462" name="Google Shape;462;p74"/>
          <p:cNvPicPr preferRelativeResize="0"/>
          <p:nvPr/>
        </p:nvPicPr>
        <p:blipFill rotWithShape="1">
          <a:blip r:embed="rId5">
            <a:alphaModFix/>
          </a:blip>
          <a:srcRect/>
          <a:stretch/>
        </p:blipFill>
        <p:spPr>
          <a:xfrm>
            <a:off x="700204" y="1338012"/>
            <a:ext cx="374521" cy="449400"/>
          </a:xfrm>
          <a:prstGeom prst="rect">
            <a:avLst/>
          </a:prstGeom>
          <a:noFill/>
          <a:ln>
            <a:noFill/>
          </a:ln>
        </p:spPr>
      </p:pic>
      <p:sp>
        <p:nvSpPr>
          <p:cNvPr id="463" name="Google Shape;463;p74"/>
          <p:cNvSpPr/>
          <p:nvPr/>
        </p:nvSpPr>
        <p:spPr>
          <a:xfrm>
            <a:off x="1867893" y="1301475"/>
            <a:ext cx="17571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Prompt </a:t>
            </a:r>
            <a:r>
              <a:rPr lang="en" sz="1000" b="1">
                <a:solidFill>
                  <a:schemeClr val="lt1"/>
                </a:solidFill>
              </a:rPr>
              <a:t>(Question, Format,  Documentation, Analytics Content)</a:t>
            </a:r>
            <a:endParaRPr sz="1000" b="1">
              <a:solidFill>
                <a:schemeClr val="lt1"/>
              </a:solidFill>
            </a:endParaRPr>
          </a:p>
        </p:txBody>
      </p:sp>
      <p:grpSp>
        <p:nvGrpSpPr>
          <p:cNvPr id="464" name="Google Shape;464;p74"/>
          <p:cNvGrpSpPr/>
          <p:nvPr/>
        </p:nvGrpSpPr>
        <p:grpSpPr>
          <a:xfrm>
            <a:off x="2059589" y="2081454"/>
            <a:ext cx="1373708" cy="400212"/>
            <a:chOff x="7294503" y="1174139"/>
            <a:chExt cx="752882" cy="320400"/>
          </a:xfrm>
        </p:grpSpPr>
        <p:sp>
          <p:nvSpPr>
            <p:cNvPr id="465" name="Google Shape;465;p74"/>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i="0" u="none" strike="noStrike" cap="none">
                  <a:solidFill>
                    <a:srgbClr val="FFFFFF"/>
                  </a:solidFill>
                  <a:latin typeface="Arial"/>
                  <a:ea typeface="Arial"/>
                  <a:cs typeface="Arial"/>
                  <a:sym typeface="Arial"/>
                </a:rPr>
                <a:t>LLM </a:t>
              </a:r>
              <a:endParaRPr/>
            </a:p>
            <a:p>
              <a:pPr marL="0" marR="0" lvl="0" indent="0" algn="ctr" rtl="0">
                <a:lnSpc>
                  <a:spcPct val="100000"/>
                </a:lnSpc>
                <a:spcBef>
                  <a:spcPts val="0"/>
                </a:spcBef>
                <a:spcAft>
                  <a:spcPts val="0"/>
                </a:spcAft>
                <a:buClr>
                  <a:srgbClr val="000000"/>
                </a:buClr>
                <a:buSzPts val="1400"/>
                <a:buFont typeface="Arial"/>
                <a:buNone/>
              </a:pPr>
              <a:r>
                <a:rPr lang="en" sz="1000" b="1" i="0" u="none" strike="noStrike" cap="none">
                  <a:solidFill>
                    <a:srgbClr val="FFFFFF"/>
                  </a:solidFill>
                  <a:latin typeface="Arial"/>
                  <a:ea typeface="Arial"/>
                  <a:cs typeface="Arial"/>
                  <a:sym typeface="Arial"/>
                </a:rPr>
                <a:t>API</a:t>
              </a:r>
              <a:endParaRPr/>
            </a:p>
          </p:txBody>
        </p:sp>
        <p:sp>
          <p:nvSpPr>
            <p:cNvPr id="466" name="Google Shape;466;p74"/>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467" name="Google Shape;467;p74"/>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468" name="Google Shape;468;p74"/>
          <p:cNvSpPr/>
          <p:nvPr/>
        </p:nvSpPr>
        <p:spPr>
          <a:xfrm>
            <a:off x="2033793" y="2730748"/>
            <a:ext cx="14253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 sz="1000" b="1">
                <a:solidFill>
                  <a:schemeClr val="lt1"/>
                </a:solidFill>
              </a:rPr>
              <a:t>Documentation, Explanation and Metadata </a:t>
            </a:r>
            <a:endParaRPr/>
          </a:p>
        </p:txBody>
      </p:sp>
      <p:cxnSp>
        <p:nvCxnSpPr>
          <p:cNvPr id="469" name="Google Shape;469;p74"/>
          <p:cNvCxnSpPr>
            <a:stCxn id="468" idx="2"/>
            <a:endCxn id="461" idx="1"/>
          </p:cNvCxnSpPr>
          <p:nvPr/>
        </p:nvCxnSpPr>
        <p:spPr>
          <a:xfrm>
            <a:off x="2746443" y="3260548"/>
            <a:ext cx="0" cy="189900"/>
          </a:xfrm>
          <a:prstGeom prst="straightConnector1">
            <a:avLst/>
          </a:prstGeom>
          <a:noFill/>
          <a:ln w="9525" cap="flat" cmpd="sng">
            <a:solidFill>
              <a:schemeClr val="dk2"/>
            </a:solidFill>
            <a:prstDash val="solid"/>
            <a:round/>
            <a:headEnd type="none" w="sm" len="sm"/>
            <a:tailEnd type="triangle" w="med" len="med"/>
          </a:ln>
        </p:spPr>
      </p:cxnSp>
      <p:sp>
        <p:nvSpPr>
          <p:cNvPr id="470" name="Google Shape;470;p74"/>
          <p:cNvSpPr/>
          <p:nvPr/>
        </p:nvSpPr>
        <p:spPr>
          <a:xfrm>
            <a:off x="2120793" y="4189900"/>
            <a:ext cx="12513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Postprocessing</a:t>
            </a:r>
            <a:endParaRPr sz="1000" b="1" i="0" u="none" strike="noStrike" cap="none">
              <a:solidFill>
                <a:schemeClr val="lt1"/>
              </a:solidFill>
              <a:latin typeface="Arial"/>
              <a:ea typeface="Arial"/>
              <a:cs typeface="Arial"/>
              <a:sym typeface="Arial"/>
            </a:endParaRPr>
          </a:p>
        </p:txBody>
      </p:sp>
      <p:cxnSp>
        <p:nvCxnSpPr>
          <p:cNvPr id="471" name="Google Shape;471;p74"/>
          <p:cNvCxnSpPr>
            <a:stCxn id="470" idx="1"/>
            <a:endCxn id="460" idx="2"/>
          </p:cNvCxnSpPr>
          <p:nvPr/>
        </p:nvCxnSpPr>
        <p:spPr>
          <a:xfrm rot="10800000">
            <a:off x="890193" y="2280100"/>
            <a:ext cx="1230600" cy="2174700"/>
          </a:xfrm>
          <a:prstGeom prst="bentConnector2">
            <a:avLst/>
          </a:prstGeom>
          <a:noFill/>
          <a:ln w="9525" cap="flat" cmpd="sng">
            <a:solidFill>
              <a:schemeClr val="dk2"/>
            </a:solidFill>
            <a:prstDash val="solid"/>
            <a:round/>
            <a:headEnd type="none" w="sm" len="sm"/>
            <a:tailEnd type="triangle" w="med" len="med"/>
          </a:ln>
        </p:spPr>
      </p:cxnSp>
      <p:cxnSp>
        <p:nvCxnSpPr>
          <p:cNvPr id="472" name="Google Shape;472;p74"/>
          <p:cNvCxnSpPr>
            <a:stCxn id="462" idx="3"/>
            <a:endCxn id="463" idx="1"/>
          </p:cNvCxnSpPr>
          <p:nvPr/>
        </p:nvCxnSpPr>
        <p:spPr>
          <a:xfrm>
            <a:off x="1074725" y="1562712"/>
            <a:ext cx="793200" cy="3600"/>
          </a:xfrm>
          <a:prstGeom prst="straightConnector1">
            <a:avLst/>
          </a:prstGeom>
          <a:noFill/>
          <a:ln w="9525" cap="flat" cmpd="sng">
            <a:solidFill>
              <a:schemeClr val="dk2"/>
            </a:solidFill>
            <a:prstDash val="solid"/>
            <a:round/>
            <a:headEnd type="none" w="med" len="med"/>
            <a:tailEnd type="triangle" w="med" len="med"/>
          </a:ln>
        </p:spPr>
      </p:cxnSp>
      <p:cxnSp>
        <p:nvCxnSpPr>
          <p:cNvPr id="473" name="Google Shape;473;p74"/>
          <p:cNvCxnSpPr>
            <a:stCxn id="463" idx="2"/>
            <a:endCxn id="465" idx="0"/>
          </p:cNvCxnSpPr>
          <p:nvPr/>
        </p:nvCxnSpPr>
        <p:spPr>
          <a:xfrm>
            <a:off x="2746443" y="1831275"/>
            <a:ext cx="5700" cy="250200"/>
          </a:xfrm>
          <a:prstGeom prst="straightConnector1">
            <a:avLst/>
          </a:prstGeom>
          <a:noFill/>
          <a:ln w="9525" cap="flat" cmpd="sng">
            <a:solidFill>
              <a:schemeClr val="dk2"/>
            </a:solidFill>
            <a:prstDash val="solid"/>
            <a:round/>
            <a:headEnd type="none" w="med" len="med"/>
            <a:tailEnd type="triangle" w="med" len="med"/>
          </a:ln>
        </p:spPr>
      </p:cxnSp>
      <p:cxnSp>
        <p:nvCxnSpPr>
          <p:cNvPr id="474" name="Google Shape;474;p74"/>
          <p:cNvCxnSpPr>
            <a:stCxn id="465" idx="2"/>
            <a:endCxn id="468" idx="0"/>
          </p:cNvCxnSpPr>
          <p:nvPr/>
        </p:nvCxnSpPr>
        <p:spPr>
          <a:xfrm flipH="1">
            <a:off x="2746439" y="2481665"/>
            <a:ext cx="5700" cy="249000"/>
          </a:xfrm>
          <a:prstGeom prst="straightConnector1">
            <a:avLst/>
          </a:prstGeom>
          <a:noFill/>
          <a:ln w="9525" cap="flat" cmpd="sng">
            <a:solidFill>
              <a:schemeClr val="dk2"/>
            </a:solidFill>
            <a:prstDash val="solid"/>
            <a:round/>
            <a:headEnd type="none" w="sm" len="sm"/>
            <a:tailEnd type="triangle" w="med" len="med"/>
          </a:ln>
        </p:spPr>
      </p:cxnSp>
      <p:cxnSp>
        <p:nvCxnSpPr>
          <p:cNvPr id="475" name="Google Shape;475;p74"/>
          <p:cNvCxnSpPr>
            <a:stCxn id="461" idx="3"/>
            <a:endCxn id="470" idx="0"/>
          </p:cNvCxnSpPr>
          <p:nvPr/>
        </p:nvCxnSpPr>
        <p:spPr>
          <a:xfrm>
            <a:off x="2746443" y="4000024"/>
            <a:ext cx="0" cy="1899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5"/>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Data Analysis</a:t>
            </a:r>
            <a:br>
              <a:rPr lang="en" sz="2120">
                <a:solidFill>
                  <a:schemeClr val="lt1"/>
                </a:solidFill>
              </a:rPr>
            </a:br>
            <a:r>
              <a:rPr lang="en" sz="2120">
                <a:solidFill>
                  <a:schemeClr val="lt1"/>
                </a:solidFill>
              </a:rPr>
              <a:t>Without an ABI Platform</a:t>
            </a:r>
            <a:endParaRPr sz="2120">
              <a:solidFill>
                <a:schemeClr val="lt1"/>
              </a:solidFill>
            </a:endParaRPr>
          </a:p>
        </p:txBody>
      </p:sp>
      <p:sp>
        <p:nvSpPr>
          <p:cNvPr id="481" name="Google Shape;481;p75"/>
          <p:cNvSpPr/>
          <p:nvPr/>
        </p:nvSpPr>
        <p:spPr>
          <a:xfrm>
            <a:off x="4310006" y="441428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482" name="Google Shape;482;p75"/>
          <p:cNvSpPr/>
          <p:nvPr/>
        </p:nvSpPr>
        <p:spPr>
          <a:xfrm>
            <a:off x="4310006" y="6797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483" name="Google Shape;483;p75"/>
          <p:cNvSpPr/>
          <p:nvPr/>
        </p:nvSpPr>
        <p:spPr>
          <a:xfrm>
            <a:off x="4310006" y="28842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484" name="Google Shape;484;p75"/>
          <p:cNvSpPr txBox="1"/>
          <p:nvPr/>
        </p:nvSpPr>
        <p:spPr>
          <a:xfrm>
            <a:off x="4127650" y="270375"/>
            <a:ext cx="4886400" cy="26205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Data Analysis Without an ABI Platform</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highlight>
                  <a:srgbClr val="FFFFFF"/>
                </a:highlight>
              </a:rPr>
              <a:t>Users guide the application through prompt engineering to create analytics content. By providing details like desired metrics, database name, schema (table and column descriptions), and data location, the LLM can translate this into structured queries (SQL, Python). The results are then presented either in natural language, as per the prompt, or visualized through an API-linked chart engine</a:t>
            </a:r>
            <a:endParaRPr sz="900"/>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Data Considerations: </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Enterprise data being provided to third parties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Data security</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Reduce ABI platform licensing costs (this solution still generates LLM API consumption-based costs)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Analytics developer inputs prompts directly through an LLM API that then generates structured query to a database, which then calls out to a charting engine then back to the LLM for natural language response and analysis.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LLM API, database API, charting engine API</a:t>
            </a:r>
            <a:endParaRPr sz="900"/>
          </a:p>
        </p:txBody>
      </p:sp>
      <p:sp>
        <p:nvSpPr>
          <p:cNvPr id="485" name="Google Shape;485;p75"/>
          <p:cNvSpPr txBox="1"/>
          <p:nvPr/>
        </p:nvSpPr>
        <p:spPr>
          <a:xfrm>
            <a:off x="4127650" y="3068200"/>
            <a:ext cx="4886400" cy="13461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Reduces the need for analytics and BI platform licenses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Used within existing business workflow, not a separate application </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Higher skill levels than querying through an analytics &amp; BI platform</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Exchange the cost of an analytics and BI platform for the consumption costs of building analytics content via an LLM API (may not be cheaper)</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Assumes database includes high-quality data and is structured for analysis</a:t>
            </a:r>
            <a:endParaRPr sz="900">
              <a:solidFill>
                <a:schemeClr val="dk1"/>
              </a:solidFill>
            </a:endParaRPr>
          </a:p>
        </p:txBody>
      </p:sp>
      <p:sp>
        <p:nvSpPr>
          <p:cNvPr id="486" name="Google Shape;486;p75"/>
          <p:cNvSpPr txBox="1"/>
          <p:nvPr/>
        </p:nvSpPr>
        <p:spPr>
          <a:xfrm>
            <a:off x="4203800" y="4585012"/>
            <a:ext cx="2242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Data story development</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Ad hoc analysis</a:t>
            </a:r>
            <a:endParaRPr sz="900">
              <a:solidFill>
                <a:schemeClr val="dk1"/>
              </a:solidFill>
            </a:endParaRPr>
          </a:p>
        </p:txBody>
      </p:sp>
      <p:sp>
        <p:nvSpPr>
          <p:cNvPr id="487" name="Google Shape;487;p75"/>
          <p:cNvSpPr txBox="1"/>
          <p:nvPr/>
        </p:nvSpPr>
        <p:spPr>
          <a:xfrm>
            <a:off x="6325428" y="4585488"/>
            <a:ext cx="2569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Char char="●"/>
            </a:pPr>
            <a:r>
              <a:rPr lang="en" sz="900">
                <a:solidFill>
                  <a:schemeClr val="dk1"/>
                </a:solidFill>
              </a:rPr>
              <a:t>Data wrangling</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Summarizing trends</a:t>
            </a:r>
            <a:endParaRPr sz="900">
              <a:solidFill>
                <a:schemeClr val="dk1"/>
              </a:solidFill>
            </a:endParaRPr>
          </a:p>
        </p:txBody>
      </p:sp>
      <p:sp>
        <p:nvSpPr>
          <p:cNvPr id="488" name="Google Shape;488;p75"/>
          <p:cNvSpPr/>
          <p:nvPr/>
        </p:nvSpPr>
        <p:spPr>
          <a:xfrm>
            <a:off x="66950" y="871675"/>
            <a:ext cx="4100400" cy="42306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89" name="Google Shape;489;p75"/>
          <p:cNvSpPr txBox="1"/>
          <p:nvPr/>
        </p:nvSpPr>
        <p:spPr>
          <a:xfrm>
            <a:off x="1728786" y="1552862"/>
            <a:ext cx="962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900" b="1">
                <a:solidFill>
                  <a:schemeClr val="dk1"/>
                </a:solidFill>
              </a:rPr>
              <a:t>Analytics  Developer</a:t>
            </a:r>
            <a:endParaRPr sz="900" b="0" i="0" u="none" strike="noStrike" cap="none">
              <a:solidFill>
                <a:srgbClr val="000000"/>
              </a:solidFill>
              <a:latin typeface="Arial"/>
              <a:ea typeface="Arial"/>
              <a:cs typeface="Arial"/>
              <a:sym typeface="Arial"/>
            </a:endParaRPr>
          </a:p>
        </p:txBody>
      </p:sp>
      <p:pic>
        <p:nvPicPr>
          <p:cNvPr id="490" name="Google Shape;490;p75"/>
          <p:cNvPicPr preferRelativeResize="0"/>
          <p:nvPr/>
        </p:nvPicPr>
        <p:blipFill rotWithShape="1">
          <a:blip r:embed="rId3">
            <a:alphaModFix/>
          </a:blip>
          <a:srcRect/>
          <a:stretch/>
        </p:blipFill>
        <p:spPr>
          <a:xfrm>
            <a:off x="2024946" y="1113538"/>
            <a:ext cx="370080" cy="444096"/>
          </a:xfrm>
          <a:prstGeom prst="rect">
            <a:avLst/>
          </a:prstGeom>
          <a:noFill/>
          <a:ln>
            <a:noFill/>
          </a:ln>
        </p:spPr>
      </p:pic>
      <p:sp>
        <p:nvSpPr>
          <p:cNvPr id="491" name="Google Shape;491;p75"/>
          <p:cNvSpPr/>
          <p:nvPr/>
        </p:nvSpPr>
        <p:spPr>
          <a:xfrm>
            <a:off x="304275" y="1952650"/>
            <a:ext cx="12315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Prompt, Training Data and Contextual Metadata</a:t>
            </a:r>
            <a:endParaRPr sz="900" b="1">
              <a:solidFill>
                <a:schemeClr val="lt1"/>
              </a:solidFill>
            </a:endParaRPr>
          </a:p>
        </p:txBody>
      </p:sp>
      <p:grpSp>
        <p:nvGrpSpPr>
          <p:cNvPr id="492" name="Google Shape;492;p75"/>
          <p:cNvGrpSpPr/>
          <p:nvPr/>
        </p:nvGrpSpPr>
        <p:grpSpPr>
          <a:xfrm>
            <a:off x="154441" y="2861426"/>
            <a:ext cx="1535980" cy="502676"/>
            <a:chOff x="6776599" y="909694"/>
            <a:chExt cx="752894" cy="320400"/>
          </a:xfrm>
        </p:grpSpPr>
        <p:sp>
          <p:nvSpPr>
            <p:cNvPr id="493" name="Google Shape;493;p75"/>
            <p:cNvSpPr/>
            <p:nvPr/>
          </p:nvSpPr>
          <p:spPr>
            <a:xfrm>
              <a:off x="6927744" y="909694"/>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494" name="Google Shape;494;p75"/>
            <p:cNvSpPr/>
            <p:nvPr/>
          </p:nvSpPr>
          <p:spPr>
            <a:xfrm>
              <a:off x="7386694" y="909694"/>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495" name="Google Shape;495;p75"/>
            <p:cNvSpPr/>
            <p:nvPr/>
          </p:nvSpPr>
          <p:spPr>
            <a:xfrm>
              <a:off x="6776599" y="909694"/>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cxnSp>
        <p:nvCxnSpPr>
          <p:cNvPr id="496" name="Google Shape;496;p75"/>
          <p:cNvCxnSpPr>
            <a:stCxn id="490" idx="1"/>
            <a:endCxn id="491" idx="0"/>
          </p:cNvCxnSpPr>
          <p:nvPr/>
        </p:nvCxnSpPr>
        <p:spPr>
          <a:xfrm flipH="1">
            <a:off x="920046" y="1335586"/>
            <a:ext cx="1104900" cy="617100"/>
          </a:xfrm>
          <a:prstGeom prst="bentConnector2">
            <a:avLst/>
          </a:prstGeom>
          <a:noFill/>
          <a:ln w="9525" cap="flat" cmpd="sng">
            <a:solidFill>
              <a:schemeClr val="dk2"/>
            </a:solidFill>
            <a:prstDash val="solid"/>
            <a:round/>
            <a:headEnd type="none" w="med" len="med"/>
            <a:tailEnd type="triangle" w="med" len="med"/>
          </a:ln>
        </p:spPr>
      </p:cxnSp>
      <p:cxnSp>
        <p:nvCxnSpPr>
          <p:cNvPr id="497" name="Google Shape;497;p75"/>
          <p:cNvCxnSpPr>
            <a:stCxn id="498" idx="0"/>
            <a:endCxn id="490" idx="3"/>
          </p:cNvCxnSpPr>
          <p:nvPr/>
        </p:nvCxnSpPr>
        <p:spPr>
          <a:xfrm rot="5400000" flipH="1">
            <a:off x="2576582" y="1154050"/>
            <a:ext cx="617100" cy="980100"/>
          </a:xfrm>
          <a:prstGeom prst="bentConnector2">
            <a:avLst/>
          </a:prstGeom>
          <a:noFill/>
          <a:ln w="9525" cap="flat" cmpd="sng">
            <a:solidFill>
              <a:schemeClr val="dk2"/>
            </a:solidFill>
            <a:prstDash val="solid"/>
            <a:round/>
            <a:headEnd type="none" w="med" len="med"/>
            <a:tailEnd type="triangle" w="med" len="med"/>
          </a:ln>
        </p:spPr>
      </p:cxnSp>
      <p:grpSp>
        <p:nvGrpSpPr>
          <p:cNvPr id="499" name="Google Shape;499;p75"/>
          <p:cNvGrpSpPr/>
          <p:nvPr/>
        </p:nvGrpSpPr>
        <p:grpSpPr>
          <a:xfrm>
            <a:off x="2703751" y="2833952"/>
            <a:ext cx="1342862" cy="502676"/>
            <a:chOff x="7294503" y="1346585"/>
            <a:chExt cx="752894" cy="320400"/>
          </a:xfrm>
        </p:grpSpPr>
        <p:sp>
          <p:nvSpPr>
            <p:cNvPr id="500" name="Google Shape;500;p75"/>
            <p:cNvSpPr/>
            <p:nvPr/>
          </p:nvSpPr>
          <p:spPr>
            <a:xfrm>
              <a:off x="7445647" y="1346585"/>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501" name="Google Shape;501;p75"/>
            <p:cNvSpPr/>
            <p:nvPr/>
          </p:nvSpPr>
          <p:spPr>
            <a:xfrm>
              <a:off x="7904597" y="1346585"/>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502" name="Google Shape;502;p75"/>
            <p:cNvSpPr/>
            <p:nvPr/>
          </p:nvSpPr>
          <p:spPr>
            <a:xfrm>
              <a:off x="7294503" y="1346585"/>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503" name="Google Shape;503;p75"/>
          <p:cNvSpPr/>
          <p:nvPr/>
        </p:nvSpPr>
        <p:spPr>
          <a:xfrm>
            <a:off x="438082" y="4374637"/>
            <a:ext cx="962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Structured Query</a:t>
            </a:r>
            <a:endParaRPr sz="900" b="1">
              <a:solidFill>
                <a:schemeClr val="lt1"/>
              </a:solidFill>
            </a:endParaRPr>
          </a:p>
        </p:txBody>
      </p:sp>
      <p:sp>
        <p:nvSpPr>
          <p:cNvPr id="504" name="Google Shape;504;p75"/>
          <p:cNvSpPr/>
          <p:nvPr/>
        </p:nvSpPr>
        <p:spPr>
          <a:xfrm>
            <a:off x="2976632" y="4329187"/>
            <a:ext cx="797100" cy="6207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i="0" u="none" strike="noStrike" cap="none">
                <a:solidFill>
                  <a:schemeClr val="lt1"/>
                </a:solidFill>
                <a:latin typeface="Arial"/>
                <a:ea typeface="Arial"/>
                <a:cs typeface="Arial"/>
                <a:sym typeface="Arial"/>
              </a:rPr>
              <a:t>Database</a:t>
            </a:r>
            <a:endParaRPr sz="900" b="1" i="0" u="none" strike="noStrike" cap="none">
              <a:solidFill>
                <a:schemeClr val="lt1"/>
              </a:solidFill>
              <a:latin typeface="Arial"/>
              <a:ea typeface="Arial"/>
              <a:cs typeface="Arial"/>
              <a:sym typeface="Arial"/>
            </a:endParaRPr>
          </a:p>
        </p:txBody>
      </p:sp>
      <p:cxnSp>
        <p:nvCxnSpPr>
          <p:cNvPr id="505" name="Google Shape;505;p75"/>
          <p:cNvCxnSpPr>
            <a:stCxn id="491" idx="2"/>
            <a:endCxn id="493" idx="0"/>
          </p:cNvCxnSpPr>
          <p:nvPr/>
        </p:nvCxnSpPr>
        <p:spPr>
          <a:xfrm>
            <a:off x="920025" y="2482450"/>
            <a:ext cx="2400" cy="378900"/>
          </a:xfrm>
          <a:prstGeom prst="straightConnector1">
            <a:avLst/>
          </a:prstGeom>
          <a:noFill/>
          <a:ln w="9525" cap="flat" cmpd="sng">
            <a:solidFill>
              <a:schemeClr val="dk2"/>
            </a:solidFill>
            <a:prstDash val="solid"/>
            <a:round/>
            <a:headEnd type="none" w="med" len="med"/>
            <a:tailEnd type="triangle" w="med" len="med"/>
          </a:ln>
        </p:spPr>
      </p:cxnSp>
      <p:cxnSp>
        <p:nvCxnSpPr>
          <p:cNvPr id="506" name="Google Shape;506;p75"/>
          <p:cNvCxnSpPr>
            <a:stCxn id="493" idx="2"/>
            <a:endCxn id="503" idx="0"/>
          </p:cNvCxnSpPr>
          <p:nvPr/>
        </p:nvCxnSpPr>
        <p:spPr>
          <a:xfrm flipH="1">
            <a:off x="919425" y="3364101"/>
            <a:ext cx="3000" cy="1010400"/>
          </a:xfrm>
          <a:prstGeom prst="straightConnector1">
            <a:avLst/>
          </a:prstGeom>
          <a:noFill/>
          <a:ln w="9525" cap="flat" cmpd="sng">
            <a:solidFill>
              <a:schemeClr val="dk2"/>
            </a:solidFill>
            <a:prstDash val="solid"/>
            <a:round/>
            <a:headEnd type="none" w="med" len="med"/>
            <a:tailEnd type="triangle" w="med" len="med"/>
          </a:ln>
        </p:spPr>
      </p:cxnSp>
      <p:cxnSp>
        <p:nvCxnSpPr>
          <p:cNvPr id="507" name="Google Shape;507;p75"/>
          <p:cNvCxnSpPr>
            <a:stCxn id="503" idx="3"/>
            <a:endCxn id="504" idx="2"/>
          </p:cNvCxnSpPr>
          <p:nvPr/>
        </p:nvCxnSpPr>
        <p:spPr>
          <a:xfrm>
            <a:off x="1400482" y="4639537"/>
            <a:ext cx="1576200" cy="0"/>
          </a:xfrm>
          <a:prstGeom prst="straightConnector1">
            <a:avLst/>
          </a:prstGeom>
          <a:noFill/>
          <a:ln w="9525" cap="flat" cmpd="sng">
            <a:solidFill>
              <a:schemeClr val="dk2"/>
            </a:solidFill>
            <a:prstDash val="solid"/>
            <a:round/>
            <a:headEnd type="none" w="med" len="med"/>
            <a:tailEnd type="triangle" w="med" len="med"/>
          </a:ln>
        </p:spPr>
      </p:cxnSp>
      <p:cxnSp>
        <p:nvCxnSpPr>
          <p:cNvPr id="508" name="Google Shape;508;p75"/>
          <p:cNvCxnSpPr>
            <a:stCxn id="500" idx="0"/>
            <a:endCxn id="498" idx="2"/>
          </p:cNvCxnSpPr>
          <p:nvPr/>
        </p:nvCxnSpPr>
        <p:spPr>
          <a:xfrm rot="10800000">
            <a:off x="3375177" y="2482352"/>
            <a:ext cx="0" cy="351600"/>
          </a:xfrm>
          <a:prstGeom prst="straightConnector1">
            <a:avLst/>
          </a:prstGeom>
          <a:noFill/>
          <a:ln w="9525" cap="flat" cmpd="sng">
            <a:solidFill>
              <a:schemeClr val="dk2"/>
            </a:solidFill>
            <a:prstDash val="solid"/>
            <a:round/>
            <a:headEnd type="none" w="med" len="med"/>
            <a:tailEnd type="triangle" w="med" len="med"/>
          </a:ln>
        </p:spPr>
      </p:cxnSp>
      <p:grpSp>
        <p:nvGrpSpPr>
          <p:cNvPr id="509" name="Google Shape;509;p75"/>
          <p:cNvGrpSpPr/>
          <p:nvPr/>
        </p:nvGrpSpPr>
        <p:grpSpPr>
          <a:xfrm>
            <a:off x="1239786" y="3579539"/>
            <a:ext cx="1437715" cy="505763"/>
            <a:chOff x="6776599" y="907726"/>
            <a:chExt cx="752888" cy="322368"/>
          </a:xfrm>
        </p:grpSpPr>
        <p:sp>
          <p:nvSpPr>
            <p:cNvPr id="510" name="Google Shape;510;p75"/>
            <p:cNvSpPr/>
            <p:nvPr/>
          </p:nvSpPr>
          <p:spPr>
            <a:xfrm>
              <a:off x="6927744" y="909694"/>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Charting Engine </a:t>
              </a:r>
              <a:r>
                <a:rPr lang="en" sz="900" b="1" i="0" u="none" strike="noStrike" cap="none">
                  <a:solidFill>
                    <a:srgbClr val="FFFFFF"/>
                  </a:solidFill>
                  <a:latin typeface="Arial"/>
                  <a:ea typeface="Arial"/>
                  <a:cs typeface="Arial"/>
                  <a:sym typeface="Arial"/>
                </a:rPr>
                <a:t>API/ Plugin</a:t>
              </a:r>
              <a:endParaRPr sz="900" b="1" i="0" u="none" strike="noStrike" cap="none">
                <a:solidFill>
                  <a:srgbClr val="FFFFFF"/>
                </a:solidFill>
                <a:latin typeface="Arial"/>
                <a:ea typeface="Arial"/>
                <a:cs typeface="Arial"/>
                <a:sym typeface="Arial"/>
              </a:endParaRPr>
            </a:p>
          </p:txBody>
        </p:sp>
        <p:sp>
          <p:nvSpPr>
            <p:cNvPr id="511" name="Google Shape;511;p75"/>
            <p:cNvSpPr/>
            <p:nvPr/>
          </p:nvSpPr>
          <p:spPr>
            <a:xfrm>
              <a:off x="7386688" y="907726"/>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512" name="Google Shape;512;p75"/>
            <p:cNvSpPr/>
            <p:nvPr/>
          </p:nvSpPr>
          <p:spPr>
            <a:xfrm>
              <a:off x="6776599" y="909694"/>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pic>
        <p:nvPicPr>
          <p:cNvPr id="513" name="Google Shape;513;p75">
            <a:hlinkClick r:id="rId4" action="ppaction://hlinksldjump"/>
          </p:cNvPr>
          <p:cNvPicPr preferRelativeResize="0"/>
          <p:nvPr/>
        </p:nvPicPr>
        <p:blipFill>
          <a:blip r:embed="rId5">
            <a:alphaModFix/>
          </a:blip>
          <a:stretch>
            <a:fillRect/>
          </a:stretch>
        </p:blipFill>
        <p:spPr>
          <a:xfrm>
            <a:off x="3718250" y="305575"/>
            <a:ext cx="328500" cy="328500"/>
          </a:xfrm>
          <a:prstGeom prst="rect">
            <a:avLst/>
          </a:prstGeom>
          <a:noFill/>
          <a:ln>
            <a:noFill/>
          </a:ln>
        </p:spPr>
      </p:pic>
      <p:sp>
        <p:nvSpPr>
          <p:cNvPr id="498" name="Google Shape;498;p75"/>
          <p:cNvSpPr/>
          <p:nvPr/>
        </p:nvSpPr>
        <p:spPr>
          <a:xfrm>
            <a:off x="2759432" y="1952650"/>
            <a:ext cx="12315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NLG, Charts, Table &amp; Analysis Suggestions</a:t>
            </a:r>
            <a:endParaRPr sz="900" b="1">
              <a:solidFill>
                <a:schemeClr val="lt1"/>
              </a:solidFill>
            </a:endParaRPr>
          </a:p>
        </p:txBody>
      </p:sp>
      <p:sp>
        <p:nvSpPr>
          <p:cNvPr id="514" name="Google Shape;514;p75"/>
          <p:cNvSpPr/>
          <p:nvPr/>
        </p:nvSpPr>
        <p:spPr>
          <a:xfrm>
            <a:off x="2893982" y="3567521"/>
            <a:ext cx="962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Extracted Data </a:t>
            </a:r>
            <a:endParaRPr sz="900" b="1">
              <a:solidFill>
                <a:schemeClr val="lt1"/>
              </a:solidFill>
            </a:endParaRPr>
          </a:p>
        </p:txBody>
      </p:sp>
      <p:cxnSp>
        <p:nvCxnSpPr>
          <p:cNvPr id="515" name="Google Shape;515;p75"/>
          <p:cNvCxnSpPr>
            <a:stCxn id="504" idx="1"/>
            <a:endCxn id="514" idx="2"/>
          </p:cNvCxnSpPr>
          <p:nvPr/>
        </p:nvCxnSpPr>
        <p:spPr>
          <a:xfrm rot="10800000">
            <a:off x="3375182" y="4097287"/>
            <a:ext cx="0" cy="231900"/>
          </a:xfrm>
          <a:prstGeom prst="straightConnector1">
            <a:avLst/>
          </a:prstGeom>
          <a:noFill/>
          <a:ln w="9525" cap="flat" cmpd="sng">
            <a:solidFill>
              <a:schemeClr val="dk2"/>
            </a:solidFill>
            <a:prstDash val="solid"/>
            <a:round/>
            <a:headEnd type="none" w="med" len="med"/>
            <a:tailEnd type="triangle" w="med" len="med"/>
          </a:ln>
        </p:spPr>
      </p:cxnSp>
      <p:cxnSp>
        <p:nvCxnSpPr>
          <p:cNvPr id="516" name="Google Shape;516;p75"/>
          <p:cNvCxnSpPr>
            <a:stCxn id="514" idx="0"/>
            <a:endCxn id="500" idx="2"/>
          </p:cNvCxnSpPr>
          <p:nvPr/>
        </p:nvCxnSpPr>
        <p:spPr>
          <a:xfrm rot="10800000">
            <a:off x="3375182" y="3336521"/>
            <a:ext cx="0" cy="231000"/>
          </a:xfrm>
          <a:prstGeom prst="straightConnector1">
            <a:avLst/>
          </a:prstGeom>
          <a:noFill/>
          <a:ln w="9525" cap="flat" cmpd="sng">
            <a:solidFill>
              <a:schemeClr val="dk2"/>
            </a:solidFill>
            <a:prstDash val="solid"/>
            <a:round/>
            <a:headEnd type="none" w="med" len="med"/>
            <a:tailEnd type="triangle" w="med" len="med"/>
          </a:ln>
        </p:spPr>
      </p:cxnSp>
      <p:cxnSp>
        <p:nvCxnSpPr>
          <p:cNvPr id="517" name="Google Shape;517;p75"/>
          <p:cNvCxnSpPr>
            <a:stCxn id="502" idx="1"/>
            <a:endCxn id="510" idx="0"/>
          </p:cNvCxnSpPr>
          <p:nvPr/>
        </p:nvCxnSpPr>
        <p:spPr>
          <a:xfrm flipH="1">
            <a:off x="1958551" y="3085290"/>
            <a:ext cx="745200" cy="497400"/>
          </a:xfrm>
          <a:prstGeom prst="bentConnector2">
            <a:avLst/>
          </a:prstGeom>
          <a:noFill/>
          <a:ln w="9525" cap="flat" cmpd="sng">
            <a:solidFill>
              <a:schemeClr val="dk2"/>
            </a:solidFill>
            <a:prstDash val="solid"/>
            <a:round/>
            <a:headEnd type="triangl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6"/>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sz="2200"/>
              <a:t>AI Design Patterns for Business Analysts</a:t>
            </a:r>
            <a:endParaRPr sz="2200"/>
          </a:p>
        </p:txBody>
      </p:sp>
      <p:pic>
        <p:nvPicPr>
          <p:cNvPr id="523" name="Google Shape;523;p76">
            <a:hlinkClick r:id="rId3" action="ppaction://hlinksldjump"/>
          </p:cNvPr>
          <p:cNvPicPr preferRelativeResize="0"/>
          <p:nvPr/>
        </p:nvPicPr>
        <p:blipFill>
          <a:blip r:embed="rId4">
            <a:alphaModFix/>
          </a:blip>
          <a:stretch>
            <a:fillRect/>
          </a:stretch>
        </p:blipFill>
        <p:spPr>
          <a:xfrm>
            <a:off x="6886200" y="1898750"/>
            <a:ext cx="544000" cy="54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7"/>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Text Analytics</a:t>
            </a:r>
            <a:endParaRPr sz="2120">
              <a:solidFill>
                <a:schemeClr val="lt1"/>
              </a:solidFill>
            </a:endParaRPr>
          </a:p>
        </p:txBody>
      </p:sp>
      <p:sp>
        <p:nvSpPr>
          <p:cNvPr id="529" name="Google Shape;529;p77"/>
          <p:cNvSpPr/>
          <p:nvPr/>
        </p:nvSpPr>
        <p:spPr>
          <a:xfrm>
            <a:off x="4403534" y="41563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530" name="Google Shape;530;p77"/>
          <p:cNvSpPr/>
          <p:nvPr/>
        </p:nvSpPr>
        <p:spPr>
          <a:xfrm>
            <a:off x="4412250" y="6797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531" name="Google Shape;531;p77"/>
          <p:cNvSpPr/>
          <p:nvPr/>
        </p:nvSpPr>
        <p:spPr>
          <a:xfrm>
            <a:off x="4386206" y="25032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532" name="Google Shape;532;p77"/>
          <p:cNvSpPr txBox="1"/>
          <p:nvPr/>
        </p:nvSpPr>
        <p:spPr>
          <a:xfrm>
            <a:off x="4426951" y="242377"/>
            <a:ext cx="4605000" cy="2142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Text Analytics</a:t>
            </a:r>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rPr>
              <a:t>A business analyst inputs prompt and contextual data to LLM, to perform analysis such as categorization, summarization, annotation and sentiment analysis for text. This transforms unstructured data into structured information that can be used for ABI</a:t>
            </a:r>
            <a:endParaRPr sz="900"/>
          </a:p>
          <a:p>
            <a:pPr marL="457200" lvl="0" indent="-285750" algn="l" rtl="0">
              <a:lnSpc>
                <a:spcPct val="115000"/>
              </a:lnSpc>
              <a:spcBef>
                <a:spcPts val="0"/>
              </a:spcBef>
              <a:spcAft>
                <a:spcPts val="0"/>
              </a:spcAft>
              <a:buClr>
                <a:schemeClr val="dk1"/>
              </a:buClr>
              <a:buSzPts val="900"/>
              <a:buChar char="●"/>
            </a:pPr>
            <a:r>
              <a:rPr lang="en" sz="900" b="1">
                <a:solidFill>
                  <a:schemeClr val="dk1"/>
                </a:solidFill>
              </a:rPr>
              <a:t>Data Considerations: </a:t>
            </a:r>
            <a:endParaRPr>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IP and data security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Privacy and bias protection</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Motivation:</a:t>
            </a:r>
            <a:endParaRPr>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Accelerate common machine learning tasks </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Solution/Structure:  </a:t>
            </a:r>
            <a:r>
              <a:rPr lang="en" sz="900">
                <a:solidFill>
                  <a:schemeClr val="dk1"/>
                </a:solidFill>
              </a:rPr>
              <a:t>Business analyst either inputs prompts directly through an LLM API or within a Copilot productivity application</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Implementation:</a:t>
            </a:r>
            <a:r>
              <a:rPr lang="en" sz="900">
                <a:solidFill>
                  <a:schemeClr val="dk1"/>
                </a:solidFill>
              </a:rPr>
              <a:t> LLM API or as part of Copilot productivity applications</a:t>
            </a:r>
            <a:endParaRPr sz="900" b="1">
              <a:solidFill>
                <a:schemeClr val="dk1"/>
              </a:solidFill>
            </a:endParaRPr>
          </a:p>
        </p:txBody>
      </p:sp>
      <p:sp>
        <p:nvSpPr>
          <p:cNvPr id="533" name="Google Shape;533;p77"/>
          <p:cNvSpPr txBox="1"/>
          <p:nvPr/>
        </p:nvSpPr>
        <p:spPr>
          <a:xfrm>
            <a:off x="4277300" y="2763408"/>
            <a:ext cx="4776600" cy="1186800"/>
          </a:xfrm>
          <a:prstGeom prst="rect">
            <a:avLst/>
          </a:prstGeom>
          <a:noFill/>
          <a:ln>
            <a:noFill/>
          </a:ln>
        </p:spPr>
        <p:txBody>
          <a:bodyPr spcFirstLastPara="1" wrap="square" lIns="91425" tIns="45700" rIns="91425" bIns="45700" anchor="t" anchorCtr="0">
            <a:spAutoFit/>
          </a:bodyPr>
          <a:lstStyle/>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Benefits:</a:t>
            </a:r>
            <a:r>
              <a:rPr lang="en" sz="900">
                <a:solidFill>
                  <a:schemeClr val="dk1"/>
                </a:solidFill>
              </a:rPr>
              <a:t> </a:t>
            </a:r>
            <a:endParaRPr>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Business analyst productivity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Democratize text analytics to business roles including analysts</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Drawbacks: </a:t>
            </a:r>
            <a:r>
              <a:rPr lang="en" sz="900">
                <a:solidFill>
                  <a:schemeClr val="dk1"/>
                </a:solidFill>
              </a:rPr>
              <a:t> </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Data security, privacy and bias risk</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New skills needed for prompt engineering and fact checking</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Need for new AI literacy skills including prompting and AI governance</a:t>
            </a:r>
            <a:endParaRPr sz="900" b="1">
              <a:solidFill>
                <a:schemeClr val="dk1"/>
              </a:solidFill>
            </a:endParaRPr>
          </a:p>
        </p:txBody>
      </p:sp>
      <p:sp>
        <p:nvSpPr>
          <p:cNvPr id="534" name="Google Shape;534;p77"/>
          <p:cNvSpPr txBox="1"/>
          <p:nvPr/>
        </p:nvSpPr>
        <p:spPr>
          <a:xfrm>
            <a:off x="4280000" y="4432612"/>
            <a:ext cx="2242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Sentiment analysis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Key topic analysis</a:t>
            </a:r>
            <a:endParaRPr sz="900">
              <a:solidFill>
                <a:schemeClr val="dk1"/>
              </a:solidFill>
            </a:endParaRPr>
          </a:p>
        </p:txBody>
      </p:sp>
      <p:sp>
        <p:nvSpPr>
          <p:cNvPr id="535" name="Google Shape;535;p77"/>
          <p:cNvSpPr txBox="1"/>
          <p:nvPr/>
        </p:nvSpPr>
        <p:spPr>
          <a:xfrm>
            <a:off x="6401628" y="4433088"/>
            <a:ext cx="2569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Survey verbatim analysis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Broad document creation assistance</a:t>
            </a:r>
            <a:endParaRPr sz="900">
              <a:solidFill>
                <a:schemeClr val="dk1"/>
              </a:solidFill>
            </a:endParaRPr>
          </a:p>
        </p:txBody>
      </p:sp>
      <p:sp>
        <p:nvSpPr>
          <p:cNvPr id="536" name="Google Shape;536;p77"/>
          <p:cNvSpPr/>
          <p:nvPr/>
        </p:nvSpPr>
        <p:spPr>
          <a:xfrm>
            <a:off x="66950" y="981225"/>
            <a:ext cx="4065900" cy="40860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537" name="Google Shape;537;p77"/>
          <p:cNvSpPr txBox="1"/>
          <p:nvPr/>
        </p:nvSpPr>
        <p:spPr>
          <a:xfrm>
            <a:off x="1651926" y="1857662"/>
            <a:ext cx="962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900" b="1">
                <a:solidFill>
                  <a:schemeClr val="dk1"/>
                </a:solidFill>
              </a:rPr>
              <a:t>Business Analyst</a:t>
            </a:r>
            <a:endParaRPr sz="900" b="0" i="0" u="none" strike="noStrike" cap="none">
              <a:solidFill>
                <a:srgbClr val="000000"/>
              </a:solidFill>
              <a:latin typeface="Arial"/>
              <a:ea typeface="Arial"/>
              <a:cs typeface="Arial"/>
              <a:sym typeface="Arial"/>
            </a:endParaRPr>
          </a:p>
        </p:txBody>
      </p:sp>
      <p:pic>
        <p:nvPicPr>
          <p:cNvPr id="538" name="Google Shape;538;p77"/>
          <p:cNvPicPr preferRelativeResize="0"/>
          <p:nvPr/>
        </p:nvPicPr>
        <p:blipFill rotWithShape="1">
          <a:blip r:embed="rId3">
            <a:alphaModFix/>
          </a:blip>
          <a:srcRect/>
          <a:stretch/>
        </p:blipFill>
        <p:spPr>
          <a:xfrm>
            <a:off x="1948086" y="1418338"/>
            <a:ext cx="370080" cy="444096"/>
          </a:xfrm>
          <a:prstGeom prst="rect">
            <a:avLst/>
          </a:prstGeom>
          <a:noFill/>
          <a:ln>
            <a:noFill/>
          </a:ln>
        </p:spPr>
      </p:pic>
      <p:sp>
        <p:nvSpPr>
          <p:cNvPr id="539" name="Google Shape;539;p77"/>
          <p:cNvSpPr/>
          <p:nvPr/>
        </p:nvSpPr>
        <p:spPr>
          <a:xfrm>
            <a:off x="414450" y="2295650"/>
            <a:ext cx="12381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Prompt, Training Data and Contextual Metadata</a:t>
            </a:r>
            <a:endParaRPr sz="900" b="1">
              <a:solidFill>
                <a:schemeClr val="lt1"/>
              </a:solidFill>
            </a:endParaRPr>
          </a:p>
        </p:txBody>
      </p:sp>
      <p:grpSp>
        <p:nvGrpSpPr>
          <p:cNvPr id="540" name="Google Shape;540;p77"/>
          <p:cNvGrpSpPr/>
          <p:nvPr/>
        </p:nvGrpSpPr>
        <p:grpSpPr>
          <a:xfrm>
            <a:off x="1288949" y="3130100"/>
            <a:ext cx="1535955" cy="502676"/>
            <a:chOff x="7294503" y="1174139"/>
            <a:chExt cx="752882" cy="320400"/>
          </a:xfrm>
        </p:grpSpPr>
        <p:sp>
          <p:nvSpPr>
            <p:cNvPr id="541" name="Google Shape;541;p77"/>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542" name="Google Shape;542;p77"/>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543" name="Google Shape;543;p77"/>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sp>
        <p:nvSpPr>
          <p:cNvPr id="544" name="Google Shape;544;p77"/>
          <p:cNvSpPr/>
          <p:nvPr/>
        </p:nvSpPr>
        <p:spPr>
          <a:xfrm>
            <a:off x="2652800" y="2295650"/>
            <a:ext cx="12381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Response (Structured Data)</a:t>
            </a:r>
            <a:endParaRPr sz="900" b="1">
              <a:solidFill>
                <a:schemeClr val="lt1"/>
              </a:solidFill>
            </a:endParaRPr>
          </a:p>
        </p:txBody>
      </p:sp>
      <p:cxnSp>
        <p:nvCxnSpPr>
          <p:cNvPr id="545" name="Google Shape;545;p77"/>
          <p:cNvCxnSpPr>
            <a:stCxn id="538" idx="1"/>
            <a:endCxn id="539" idx="0"/>
          </p:cNvCxnSpPr>
          <p:nvPr/>
        </p:nvCxnSpPr>
        <p:spPr>
          <a:xfrm flipH="1">
            <a:off x="1033386" y="1640386"/>
            <a:ext cx="914700" cy="655200"/>
          </a:xfrm>
          <a:prstGeom prst="bentConnector2">
            <a:avLst/>
          </a:prstGeom>
          <a:noFill/>
          <a:ln w="9525" cap="flat" cmpd="sng">
            <a:solidFill>
              <a:schemeClr val="dk2"/>
            </a:solidFill>
            <a:prstDash val="solid"/>
            <a:round/>
            <a:headEnd type="none" w="med" len="med"/>
            <a:tailEnd type="triangle" w="med" len="med"/>
          </a:ln>
        </p:spPr>
      </p:cxnSp>
      <p:cxnSp>
        <p:nvCxnSpPr>
          <p:cNvPr id="546" name="Google Shape;546;p77"/>
          <p:cNvCxnSpPr>
            <a:stCxn id="539" idx="2"/>
            <a:endCxn id="543" idx="1"/>
          </p:cNvCxnSpPr>
          <p:nvPr/>
        </p:nvCxnSpPr>
        <p:spPr>
          <a:xfrm rot="-5400000" flipH="1">
            <a:off x="883200" y="2975750"/>
            <a:ext cx="555900" cy="255300"/>
          </a:xfrm>
          <a:prstGeom prst="bentConnector2">
            <a:avLst/>
          </a:prstGeom>
          <a:noFill/>
          <a:ln w="9525" cap="flat" cmpd="sng">
            <a:solidFill>
              <a:schemeClr val="dk2"/>
            </a:solidFill>
            <a:prstDash val="solid"/>
            <a:round/>
            <a:headEnd type="none" w="med" len="med"/>
            <a:tailEnd type="triangle" w="med" len="med"/>
          </a:ln>
        </p:spPr>
      </p:cxnSp>
      <p:cxnSp>
        <p:nvCxnSpPr>
          <p:cNvPr id="547" name="Google Shape;547;p77"/>
          <p:cNvCxnSpPr>
            <a:stCxn id="542" idx="3"/>
            <a:endCxn id="544" idx="2"/>
          </p:cNvCxnSpPr>
          <p:nvPr/>
        </p:nvCxnSpPr>
        <p:spPr>
          <a:xfrm rot="10800000" flipH="1">
            <a:off x="2824903" y="2825538"/>
            <a:ext cx="447000" cy="555900"/>
          </a:xfrm>
          <a:prstGeom prst="bentConnector2">
            <a:avLst/>
          </a:prstGeom>
          <a:noFill/>
          <a:ln w="9525" cap="flat" cmpd="sng">
            <a:solidFill>
              <a:schemeClr val="dk2"/>
            </a:solidFill>
            <a:prstDash val="solid"/>
            <a:round/>
            <a:headEnd type="none" w="med" len="med"/>
            <a:tailEnd type="triangle" w="med" len="med"/>
          </a:ln>
        </p:spPr>
      </p:cxnSp>
      <p:cxnSp>
        <p:nvCxnSpPr>
          <p:cNvPr id="548" name="Google Shape;548;p77"/>
          <p:cNvCxnSpPr>
            <a:stCxn id="544" idx="0"/>
            <a:endCxn id="538" idx="3"/>
          </p:cNvCxnSpPr>
          <p:nvPr/>
        </p:nvCxnSpPr>
        <p:spPr>
          <a:xfrm rot="5400000" flipH="1">
            <a:off x="2467400" y="1491200"/>
            <a:ext cx="655200" cy="953700"/>
          </a:xfrm>
          <a:prstGeom prst="bentConnector2">
            <a:avLst/>
          </a:prstGeom>
          <a:noFill/>
          <a:ln w="9525" cap="flat" cmpd="sng">
            <a:solidFill>
              <a:schemeClr val="dk2"/>
            </a:solidFill>
            <a:prstDash val="solid"/>
            <a:round/>
            <a:headEnd type="none" w="med" len="med"/>
            <a:tailEnd type="triangle" w="med" len="med"/>
          </a:ln>
        </p:spPr>
      </p:cxnSp>
      <p:sp>
        <p:nvSpPr>
          <p:cNvPr id="549" name="Google Shape;549;p77"/>
          <p:cNvSpPr/>
          <p:nvPr/>
        </p:nvSpPr>
        <p:spPr>
          <a:xfrm>
            <a:off x="1575726" y="4055193"/>
            <a:ext cx="9624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solidFill>
                  <a:schemeClr val="lt1"/>
                </a:solidFill>
              </a:rPr>
              <a:t>Copilot Productivity </a:t>
            </a:r>
            <a:r>
              <a:rPr lang="en" sz="900" b="1" i="0" u="none" strike="noStrike" cap="none">
                <a:solidFill>
                  <a:schemeClr val="lt1"/>
                </a:solidFill>
                <a:latin typeface="Arial"/>
                <a:ea typeface="Arial"/>
                <a:cs typeface="Arial"/>
                <a:sym typeface="Arial"/>
              </a:rPr>
              <a:t>Application</a:t>
            </a:r>
            <a:endParaRPr sz="900" b="1" i="0" u="none" strike="noStrike" cap="none">
              <a:solidFill>
                <a:schemeClr val="lt1"/>
              </a:solidFill>
              <a:latin typeface="Arial"/>
              <a:ea typeface="Arial"/>
              <a:cs typeface="Arial"/>
              <a:sym typeface="Arial"/>
            </a:endParaRPr>
          </a:p>
        </p:txBody>
      </p:sp>
      <p:sp>
        <p:nvSpPr>
          <p:cNvPr id="550" name="Google Shape;550;p77"/>
          <p:cNvSpPr txBox="1"/>
          <p:nvPr/>
        </p:nvSpPr>
        <p:spPr>
          <a:xfrm>
            <a:off x="1826526" y="3632775"/>
            <a:ext cx="460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Or</a:t>
            </a:r>
            <a:endParaRPr/>
          </a:p>
        </p:txBody>
      </p:sp>
      <p:cxnSp>
        <p:nvCxnSpPr>
          <p:cNvPr id="551" name="Google Shape;551;p77"/>
          <p:cNvCxnSpPr>
            <a:endCxn id="549" idx="1"/>
          </p:cNvCxnSpPr>
          <p:nvPr/>
        </p:nvCxnSpPr>
        <p:spPr>
          <a:xfrm rot="-5400000" flipH="1">
            <a:off x="513876" y="3258243"/>
            <a:ext cx="1395600" cy="728100"/>
          </a:xfrm>
          <a:prstGeom prst="bentConnector2">
            <a:avLst/>
          </a:prstGeom>
          <a:noFill/>
          <a:ln w="9525" cap="flat" cmpd="sng">
            <a:solidFill>
              <a:schemeClr val="dk2"/>
            </a:solidFill>
            <a:prstDash val="dash"/>
            <a:round/>
            <a:headEnd type="none" w="med" len="med"/>
            <a:tailEnd type="triangle" w="med" len="med"/>
          </a:ln>
        </p:spPr>
      </p:cxnSp>
      <p:cxnSp>
        <p:nvCxnSpPr>
          <p:cNvPr id="552" name="Google Shape;552;p77"/>
          <p:cNvCxnSpPr>
            <a:stCxn id="549" idx="3"/>
          </p:cNvCxnSpPr>
          <p:nvPr/>
        </p:nvCxnSpPr>
        <p:spPr>
          <a:xfrm rot="10800000" flipH="1">
            <a:off x="2538126" y="2840193"/>
            <a:ext cx="918300" cy="1479900"/>
          </a:xfrm>
          <a:prstGeom prst="bentConnector2">
            <a:avLst/>
          </a:prstGeom>
          <a:noFill/>
          <a:ln w="9525" cap="flat" cmpd="sng">
            <a:solidFill>
              <a:schemeClr val="dk2"/>
            </a:solidFill>
            <a:prstDash val="dash"/>
            <a:round/>
            <a:headEnd type="none" w="med" len="med"/>
            <a:tailEnd type="triangle" w="med" len="med"/>
          </a:ln>
        </p:spPr>
      </p:cxnSp>
      <p:pic>
        <p:nvPicPr>
          <p:cNvPr id="553" name="Google Shape;553;p77">
            <a:hlinkClick r:id="rId4" action="ppaction://hlinksldjump"/>
          </p:cNvPr>
          <p:cNvPicPr preferRelativeResize="0"/>
          <p:nvPr/>
        </p:nvPicPr>
        <p:blipFill>
          <a:blip r:embed="rId5">
            <a:alphaModFix/>
          </a:blip>
          <a:stretch>
            <a:fillRect/>
          </a:stretch>
        </p:blipFill>
        <p:spPr>
          <a:xfrm>
            <a:off x="3718250" y="305575"/>
            <a:ext cx="328500" cy="32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8"/>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Automated Audiovisual</a:t>
            </a:r>
            <a:br>
              <a:rPr lang="en" sz="2120">
                <a:solidFill>
                  <a:schemeClr val="lt1"/>
                </a:solidFill>
              </a:rPr>
            </a:br>
            <a:r>
              <a:rPr lang="en" sz="2120">
                <a:solidFill>
                  <a:schemeClr val="lt1"/>
                </a:solidFill>
              </a:rPr>
              <a:t>Data Storytelling</a:t>
            </a:r>
            <a:endParaRPr sz="2120">
              <a:solidFill>
                <a:schemeClr val="lt1"/>
              </a:solidFill>
            </a:endParaRPr>
          </a:p>
        </p:txBody>
      </p:sp>
      <p:sp>
        <p:nvSpPr>
          <p:cNvPr id="559" name="Google Shape;559;p78"/>
          <p:cNvSpPr/>
          <p:nvPr/>
        </p:nvSpPr>
        <p:spPr>
          <a:xfrm>
            <a:off x="4386206" y="44611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560" name="Google Shape;560;p78"/>
          <p:cNvSpPr/>
          <p:nvPr/>
        </p:nvSpPr>
        <p:spPr>
          <a:xfrm>
            <a:off x="4386206" y="3802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561" name="Google Shape;561;p78"/>
          <p:cNvSpPr/>
          <p:nvPr/>
        </p:nvSpPr>
        <p:spPr>
          <a:xfrm>
            <a:off x="4386206" y="29604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562" name="Google Shape;562;p78"/>
          <p:cNvSpPr txBox="1"/>
          <p:nvPr/>
        </p:nvSpPr>
        <p:spPr>
          <a:xfrm>
            <a:off x="4426725" y="194175"/>
            <a:ext cx="4598100" cy="26205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Automated Audiovisual Data Storytelling</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highlight>
                  <a:srgbClr val="FFFFFF"/>
                </a:highlight>
              </a:rPr>
              <a:t>Analysts feed prompts to the LLM API, which channels the query to the ABI platform. The platform adds context from the knowledge graph, conducts varied analyses (like trends, forecasts), and produces insights with visuals. These insights are rendered in user-friendly language by the LLM API and translated into video or voice narratives via AI.</a:t>
            </a:r>
            <a:endParaRPr sz="900">
              <a:solidFill>
                <a:schemeClr val="dk1"/>
              </a:solidFill>
              <a:highlight>
                <a:srgbClr val="FFFFFF"/>
              </a:highlight>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Data Considerations: </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Enterprise data being provided to third parties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Data security</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Accelerate audiovisual (multimedia) analytics content creation</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Expand consumable insights to a broader audience</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a:t>
            </a:r>
            <a:r>
              <a:rPr lang="en" sz="900" b="1">
                <a:solidFill>
                  <a:schemeClr val="dk1"/>
                </a:solidFill>
              </a:rPr>
              <a:t> </a:t>
            </a:r>
            <a:r>
              <a:rPr lang="en" sz="900">
                <a:solidFill>
                  <a:schemeClr val="dk1"/>
                </a:solidFill>
              </a:rPr>
              <a:t>ABI platform generates insights to be output as a GenAI video with avatar to read insights or to a narrated podcast with insights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 </a:t>
            </a:r>
            <a:r>
              <a:rPr lang="en" sz="900">
                <a:solidFill>
                  <a:schemeClr val="dk1"/>
                </a:solidFill>
              </a:rPr>
              <a:t>ABI platform with integration to LLM API, GenAI video API, podcast application API (text-to-speech)</a:t>
            </a:r>
            <a:endParaRPr sz="900">
              <a:solidFill>
                <a:schemeClr val="dk1"/>
              </a:solidFill>
            </a:endParaRPr>
          </a:p>
        </p:txBody>
      </p:sp>
      <p:sp>
        <p:nvSpPr>
          <p:cNvPr id="563" name="Google Shape;563;p78"/>
          <p:cNvSpPr txBox="1"/>
          <p:nvPr/>
        </p:nvSpPr>
        <p:spPr>
          <a:xfrm>
            <a:off x="4277300" y="3144406"/>
            <a:ext cx="4769400" cy="13461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Expand adoption and insights to underserved audiences</a:t>
            </a:r>
            <a:endParaRPr sz="900">
              <a:solidFill>
                <a:schemeClr val="dk1"/>
              </a:solidFill>
            </a:endParaRPr>
          </a:p>
          <a:p>
            <a:pPr marL="914400" marR="0" lvl="1" indent="-285750" algn="l" rtl="0">
              <a:lnSpc>
                <a:spcPct val="115000"/>
              </a:lnSpc>
              <a:spcBef>
                <a:spcPts val="0"/>
              </a:spcBef>
              <a:spcAft>
                <a:spcPts val="0"/>
              </a:spcAft>
              <a:buClr>
                <a:schemeClr val="dk1"/>
              </a:buClr>
              <a:buSzPts val="900"/>
              <a:buChar char="○"/>
            </a:pPr>
            <a:r>
              <a:rPr lang="en" sz="900">
                <a:solidFill>
                  <a:schemeClr val="dk1"/>
                </a:solidFill>
              </a:rPr>
              <a:t>Accessibility for mobile and/or handsfree business analysts</a:t>
            </a:r>
            <a:endParaRPr sz="900">
              <a:solidFill>
                <a:schemeClr val="dk1"/>
              </a:solidFill>
            </a:endParaRPr>
          </a:p>
          <a:p>
            <a:pPr marL="914400" marR="0" lvl="1" indent="-285750" algn="l" rtl="0">
              <a:lnSpc>
                <a:spcPct val="115000"/>
              </a:lnSpc>
              <a:spcBef>
                <a:spcPts val="0"/>
              </a:spcBef>
              <a:spcAft>
                <a:spcPts val="0"/>
              </a:spcAft>
              <a:buClr>
                <a:schemeClr val="dk1"/>
              </a:buClr>
              <a:buSzPts val="900"/>
              <a:buChar char="○"/>
            </a:pPr>
            <a:r>
              <a:rPr lang="en" sz="900">
                <a:solidFill>
                  <a:schemeClr val="dk1"/>
                </a:solidFill>
              </a:rPr>
              <a:t>Faster more engaging delivery of insights promotes sharing</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Human in the loop to check the accuracy of responses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Data privacy and security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Need for new AI literacy skills, including prompting &amp; AI governance</a:t>
            </a:r>
            <a:endParaRPr sz="900">
              <a:solidFill>
                <a:schemeClr val="dk1"/>
              </a:solidFill>
            </a:endParaRPr>
          </a:p>
        </p:txBody>
      </p:sp>
      <p:sp>
        <p:nvSpPr>
          <p:cNvPr id="564" name="Google Shape;564;p78"/>
          <p:cNvSpPr txBox="1"/>
          <p:nvPr/>
        </p:nvSpPr>
        <p:spPr>
          <a:xfrm>
            <a:off x="4280000" y="4661200"/>
            <a:ext cx="23514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Enterprise reporting and analysis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Domain reporting </a:t>
            </a:r>
            <a:endParaRPr sz="900">
              <a:solidFill>
                <a:schemeClr val="dk1"/>
              </a:solidFill>
            </a:endParaRPr>
          </a:p>
        </p:txBody>
      </p:sp>
      <p:sp>
        <p:nvSpPr>
          <p:cNvPr id="565" name="Google Shape;565;p78"/>
          <p:cNvSpPr txBox="1"/>
          <p:nvPr/>
        </p:nvSpPr>
        <p:spPr>
          <a:xfrm>
            <a:off x="6574200" y="4645050"/>
            <a:ext cx="2351400" cy="2307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Char char="●"/>
            </a:pPr>
            <a:r>
              <a:rPr lang="en" sz="900">
                <a:solidFill>
                  <a:schemeClr val="dk1"/>
                </a:solidFill>
              </a:rPr>
              <a:t>Customer-facing reporting</a:t>
            </a:r>
            <a:endParaRPr sz="900">
              <a:solidFill>
                <a:schemeClr val="dk1"/>
              </a:solidFill>
            </a:endParaRPr>
          </a:p>
        </p:txBody>
      </p:sp>
      <p:sp>
        <p:nvSpPr>
          <p:cNvPr id="566" name="Google Shape;566;p78"/>
          <p:cNvSpPr txBox="1"/>
          <p:nvPr/>
        </p:nvSpPr>
        <p:spPr>
          <a:xfrm>
            <a:off x="1652586" y="1705262"/>
            <a:ext cx="9624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a:t>Augmented Consumer</a:t>
            </a:r>
            <a:br>
              <a:rPr lang="en" sz="1000" b="1"/>
            </a:br>
            <a:r>
              <a:rPr lang="en" sz="1000" b="1" i="0" u="none" strike="noStrike" cap="none">
                <a:solidFill>
                  <a:srgbClr val="000000"/>
                </a:solidFill>
                <a:latin typeface="Arial"/>
                <a:ea typeface="Arial"/>
                <a:cs typeface="Arial"/>
                <a:sym typeface="Arial"/>
              </a:rPr>
              <a:t>(Human)</a:t>
            </a:r>
            <a:endParaRPr sz="1000" b="0" i="0" u="none" strike="noStrike" cap="none">
              <a:solidFill>
                <a:srgbClr val="000000"/>
              </a:solidFill>
              <a:latin typeface="Arial"/>
              <a:ea typeface="Arial"/>
              <a:cs typeface="Arial"/>
              <a:sym typeface="Arial"/>
            </a:endParaRPr>
          </a:p>
        </p:txBody>
      </p:sp>
      <p:pic>
        <p:nvPicPr>
          <p:cNvPr id="567" name="Google Shape;567;p78"/>
          <p:cNvPicPr preferRelativeResize="0"/>
          <p:nvPr/>
        </p:nvPicPr>
        <p:blipFill rotWithShape="1">
          <a:blip r:embed="rId3">
            <a:alphaModFix/>
          </a:blip>
          <a:srcRect/>
          <a:stretch/>
        </p:blipFill>
        <p:spPr>
          <a:xfrm>
            <a:off x="1948746" y="1265938"/>
            <a:ext cx="370080" cy="444096"/>
          </a:xfrm>
          <a:prstGeom prst="rect">
            <a:avLst/>
          </a:prstGeom>
          <a:noFill/>
          <a:ln>
            <a:noFill/>
          </a:ln>
        </p:spPr>
      </p:pic>
      <p:sp>
        <p:nvSpPr>
          <p:cNvPr id="568" name="Google Shape;568;p78"/>
          <p:cNvSpPr/>
          <p:nvPr/>
        </p:nvSpPr>
        <p:spPr>
          <a:xfrm>
            <a:off x="66950" y="914300"/>
            <a:ext cx="4100400" cy="42306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569" name="Google Shape;569;p78"/>
          <p:cNvSpPr txBox="1"/>
          <p:nvPr/>
        </p:nvSpPr>
        <p:spPr>
          <a:xfrm>
            <a:off x="333137" y="1324262"/>
            <a:ext cx="962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900" b="1">
                <a:solidFill>
                  <a:schemeClr val="dk1"/>
                </a:solidFill>
              </a:rPr>
              <a:t>Business Analyst</a:t>
            </a:r>
            <a:endParaRPr sz="900" b="0" i="0" u="none" strike="noStrike" cap="none">
              <a:solidFill>
                <a:srgbClr val="000000"/>
              </a:solidFill>
              <a:latin typeface="Arial"/>
              <a:ea typeface="Arial"/>
              <a:cs typeface="Arial"/>
              <a:sym typeface="Arial"/>
            </a:endParaRPr>
          </a:p>
        </p:txBody>
      </p:sp>
      <p:pic>
        <p:nvPicPr>
          <p:cNvPr id="570" name="Google Shape;570;p78"/>
          <p:cNvPicPr preferRelativeResize="0"/>
          <p:nvPr/>
        </p:nvPicPr>
        <p:blipFill rotWithShape="1">
          <a:blip r:embed="rId3">
            <a:alphaModFix/>
          </a:blip>
          <a:srcRect/>
          <a:stretch/>
        </p:blipFill>
        <p:spPr>
          <a:xfrm>
            <a:off x="629297" y="961138"/>
            <a:ext cx="370080" cy="444096"/>
          </a:xfrm>
          <a:prstGeom prst="rect">
            <a:avLst/>
          </a:prstGeom>
          <a:noFill/>
          <a:ln>
            <a:noFill/>
          </a:ln>
        </p:spPr>
      </p:pic>
      <p:sp>
        <p:nvSpPr>
          <p:cNvPr id="571" name="Google Shape;571;p78"/>
          <p:cNvSpPr/>
          <p:nvPr/>
        </p:nvSpPr>
        <p:spPr>
          <a:xfrm>
            <a:off x="3074575" y="1360127"/>
            <a:ext cx="962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900" b="1">
                <a:solidFill>
                  <a:schemeClr val="lt1"/>
                </a:solidFill>
              </a:rPr>
              <a:t>Video With Avatar</a:t>
            </a:r>
            <a:endParaRPr sz="900" b="1">
              <a:solidFill>
                <a:schemeClr val="lt1"/>
              </a:solidFill>
            </a:endParaRPr>
          </a:p>
        </p:txBody>
      </p:sp>
      <p:cxnSp>
        <p:nvCxnSpPr>
          <p:cNvPr id="572" name="Google Shape;572;p78"/>
          <p:cNvCxnSpPr>
            <a:stCxn id="573" idx="2"/>
            <a:endCxn id="574" idx="0"/>
          </p:cNvCxnSpPr>
          <p:nvPr/>
        </p:nvCxnSpPr>
        <p:spPr>
          <a:xfrm>
            <a:off x="814337" y="2557900"/>
            <a:ext cx="5700" cy="702300"/>
          </a:xfrm>
          <a:prstGeom prst="straightConnector1">
            <a:avLst/>
          </a:prstGeom>
          <a:noFill/>
          <a:ln w="9525" cap="flat" cmpd="sng">
            <a:solidFill>
              <a:schemeClr val="dk2"/>
            </a:solidFill>
            <a:prstDash val="solid"/>
            <a:round/>
            <a:headEnd type="none" w="med" len="med"/>
            <a:tailEnd type="triangle" w="med" len="med"/>
          </a:ln>
        </p:spPr>
      </p:cxnSp>
      <p:sp>
        <p:nvSpPr>
          <p:cNvPr id="573" name="Google Shape;573;p78"/>
          <p:cNvSpPr/>
          <p:nvPr/>
        </p:nvSpPr>
        <p:spPr>
          <a:xfrm>
            <a:off x="240137" y="2028100"/>
            <a:ext cx="1148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Prompt, Training Data and Contextual Metadata</a:t>
            </a:r>
            <a:endParaRPr sz="900" b="1">
              <a:solidFill>
                <a:schemeClr val="lt1"/>
              </a:solidFill>
            </a:endParaRPr>
          </a:p>
        </p:txBody>
      </p:sp>
      <p:sp>
        <p:nvSpPr>
          <p:cNvPr id="575" name="Google Shape;575;p78"/>
          <p:cNvSpPr/>
          <p:nvPr/>
        </p:nvSpPr>
        <p:spPr>
          <a:xfrm>
            <a:off x="1957397" y="1360022"/>
            <a:ext cx="962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900" b="1">
                <a:solidFill>
                  <a:schemeClr val="lt1"/>
                </a:solidFill>
              </a:rPr>
              <a:t>Audio Podcast</a:t>
            </a:r>
            <a:endParaRPr sz="900" b="1">
              <a:solidFill>
                <a:schemeClr val="lt1"/>
              </a:solidFill>
            </a:endParaRPr>
          </a:p>
        </p:txBody>
      </p:sp>
      <p:cxnSp>
        <p:nvCxnSpPr>
          <p:cNvPr id="576" name="Google Shape;576;p78"/>
          <p:cNvCxnSpPr>
            <a:stCxn id="569" idx="2"/>
            <a:endCxn id="573" idx="0"/>
          </p:cNvCxnSpPr>
          <p:nvPr/>
        </p:nvCxnSpPr>
        <p:spPr>
          <a:xfrm>
            <a:off x="814337" y="1785962"/>
            <a:ext cx="0" cy="242100"/>
          </a:xfrm>
          <a:prstGeom prst="straightConnector1">
            <a:avLst/>
          </a:prstGeom>
          <a:noFill/>
          <a:ln w="9525" cap="flat" cmpd="sng">
            <a:solidFill>
              <a:schemeClr val="dk2"/>
            </a:solidFill>
            <a:prstDash val="solid"/>
            <a:round/>
            <a:headEnd type="none" w="med" len="med"/>
            <a:tailEnd type="triangle" w="med" len="med"/>
          </a:ln>
        </p:spPr>
      </p:cxnSp>
      <p:cxnSp>
        <p:nvCxnSpPr>
          <p:cNvPr id="577" name="Google Shape;577;p78"/>
          <p:cNvCxnSpPr>
            <a:stCxn id="578" idx="3"/>
            <a:endCxn id="579" idx="1"/>
          </p:cNvCxnSpPr>
          <p:nvPr/>
        </p:nvCxnSpPr>
        <p:spPr>
          <a:xfrm>
            <a:off x="2403850" y="4807875"/>
            <a:ext cx="329100" cy="0"/>
          </a:xfrm>
          <a:prstGeom prst="straightConnector1">
            <a:avLst/>
          </a:prstGeom>
          <a:noFill/>
          <a:ln w="9525" cap="flat" cmpd="sng">
            <a:solidFill>
              <a:schemeClr val="dk2"/>
            </a:solidFill>
            <a:prstDash val="solid"/>
            <a:round/>
            <a:headEnd type="none" w="med" len="med"/>
            <a:tailEnd type="triangle" w="med" len="med"/>
          </a:ln>
        </p:spPr>
      </p:cxnSp>
      <p:cxnSp>
        <p:nvCxnSpPr>
          <p:cNvPr id="580" name="Google Shape;580;p78"/>
          <p:cNvCxnSpPr>
            <a:stCxn id="579" idx="0"/>
            <a:endCxn id="581" idx="2"/>
          </p:cNvCxnSpPr>
          <p:nvPr/>
        </p:nvCxnSpPr>
        <p:spPr>
          <a:xfrm rot="10800000" flipH="1">
            <a:off x="3214249" y="4404074"/>
            <a:ext cx="5700" cy="157500"/>
          </a:xfrm>
          <a:prstGeom prst="straightConnector1">
            <a:avLst/>
          </a:prstGeom>
          <a:noFill/>
          <a:ln w="9525" cap="flat" cmpd="sng">
            <a:solidFill>
              <a:schemeClr val="dk2"/>
            </a:solidFill>
            <a:prstDash val="solid"/>
            <a:round/>
            <a:headEnd type="none" w="med" len="med"/>
            <a:tailEnd type="triangle" w="med" len="med"/>
          </a:ln>
        </p:spPr>
      </p:cxnSp>
      <p:sp>
        <p:nvSpPr>
          <p:cNvPr id="582" name="Google Shape;582;p78"/>
          <p:cNvSpPr/>
          <p:nvPr/>
        </p:nvSpPr>
        <p:spPr>
          <a:xfrm>
            <a:off x="1864397" y="2036263"/>
            <a:ext cx="1148400" cy="444000"/>
          </a:xfrm>
          <a:prstGeom prst="rect">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r>
              <a:rPr lang="en" sz="900" b="1">
                <a:solidFill>
                  <a:schemeClr val="lt1"/>
                </a:solidFill>
              </a:rPr>
              <a:t>Voice Synthesis (TTS)</a:t>
            </a:r>
            <a:endParaRPr sz="900" b="1">
              <a:solidFill>
                <a:schemeClr val="lt1"/>
              </a:solidFill>
            </a:endParaRPr>
          </a:p>
        </p:txBody>
      </p:sp>
      <p:grpSp>
        <p:nvGrpSpPr>
          <p:cNvPr id="583" name="Google Shape;583;p78"/>
          <p:cNvGrpSpPr/>
          <p:nvPr/>
        </p:nvGrpSpPr>
        <p:grpSpPr>
          <a:xfrm>
            <a:off x="127490" y="3260085"/>
            <a:ext cx="1373708" cy="444074"/>
            <a:chOff x="7294503" y="1174139"/>
            <a:chExt cx="752882" cy="320400"/>
          </a:xfrm>
        </p:grpSpPr>
        <p:sp>
          <p:nvSpPr>
            <p:cNvPr id="574" name="Google Shape;574;p78"/>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584" name="Google Shape;584;p78"/>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585" name="Google Shape;585;p78"/>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cxnSp>
        <p:nvCxnSpPr>
          <p:cNvPr id="586" name="Google Shape;586;p78"/>
          <p:cNvCxnSpPr>
            <a:stCxn id="587" idx="0"/>
            <a:endCxn id="588" idx="2"/>
          </p:cNvCxnSpPr>
          <p:nvPr/>
        </p:nvCxnSpPr>
        <p:spPr>
          <a:xfrm rot="-5400000">
            <a:off x="2037950" y="3553800"/>
            <a:ext cx="255900" cy="556800"/>
          </a:xfrm>
          <a:prstGeom prst="bentConnector3">
            <a:avLst>
              <a:gd name="adj1" fmla="val 32298"/>
            </a:avLst>
          </a:prstGeom>
          <a:noFill/>
          <a:ln w="9525" cap="flat" cmpd="sng">
            <a:solidFill>
              <a:schemeClr val="dk2"/>
            </a:solidFill>
            <a:prstDash val="solid"/>
            <a:round/>
            <a:headEnd type="none" w="med" len="med"/>
            <a:tailEnd type="triangle" w="med" len="med"/>
          </a:ln>
        </p:spPr>
      </p:cxnSp>
      <p:cxnSp>
        <p:nvCxnSpPr>
          <p:cNvPr id="589" name="Google Shape;589;p78"/>
          <p:cNvCxnSpPr>
            <a:stCxn id="582" idx="0"/>
            <a:endCxn id="575" idx="2"/>
          </p:cNvCxnSpPr>
          <p:nvPr/>
        </p:nvCxnSpPr>
        <p:spPr>
          <a:xfrm rot="10800000">
            <a:off x="2438597" y="1804063"/>
            <a:ext cx="0" cy="232200"/>
          </a:xfrm>
          <a:prstGeom prst="straightConnector1">
            <a:avLst/>
          </a:prstGeom>
          <a:noFill/>
          <a:ln w="9525" cap="flat" cmpd="sng">
            <a:solidFill>
              <a:schemeClr val="dk2"/>
            </a:solidFill>
            <a:prstDash val="solid"/>
            <a:round/>
            <a:headEnd type="none" w="med" len="med"/>
            <a:tailEnd type="triangle" w="med" len="med"/>
          </a:ln>
        </p:spPr>
      </p:cxnSp>
      <p:cxnSp>
        <p:nvCxnSpPr>
          <p:cNvPr id="590" name="Google Shape;590;p78"/>
          <p:cNvCxnSpPr>
            <a:stCxn id="571" idx="0"/>
            <a:endCxn id="570" idx="3"/>
          </p:cNvCxnSpPr>
          <p:nvPr/>
        </p:nvCxnSpPr>
        <p:spPr>
          <a:xfrm rot="5400000" flipH="1">
            <a:off x="2189125" y="-6523"/>
            <a:ext cx="177000" cy="2556300"/>
          </a:xfrm>
          <a:prstGeom prst="bentConnector2">
            <a:avLst/>
          </a:prstGeom>
          <a:noFill/>
          <a:ln w="9525" cap="flat" cmpd="sng">
            <a:solidFill>
              <a:schemeClr val="dk2"/>
            </a:solidFill>
            <a:prstDash val="solid"/>
            <a:round/>
            <a:headEnd type="none" w="med" len="med"/>
            <a:tailEnd type="triangle" w="med" len="med"/>
          </a:ln>
        </p:spPr>
      </p:cxnSp>
      <p:cxnSp>
        <p:nvCxnSpPr>
          <p:cNvPr id="591" name="Google Shape;591;p78"/>
          <p:cNvCxnSpPr>
            <a:stCxn id="575" idx="0"/>
            <a:endCxn id="570" idx="3"/>
          </p:cNvCxnSpPr>
          <p:nvPr/>
        </p:nvCxnSpPr>
        <p:spPr>
          <a:xfrm rot="5400000" flipH="1">
            <a:off x="1630697" y="552122"/>
            <a:ext cx="176700" cy="1439100"/>
          </a:xfrm>
          <a:prstGeom prst="bentConnector2">
            <a:avLst/>
          </a:prstGeom>
          <a:noFill/>
          <a:ln w="9525" cap="flat" cmpd="sng">
            <a:solidFill>
              <a:schemeClr val="dk2"/>
            </a:solidFill>
            <a:prstDash val="solid"/>
            <a:round/>
            <a:headEnd type="none" w="med" len="med"/>
            <a:tailEnd type="triangle" w="med" len="med"/>
          </a:ln>
        </p:spPr>
      </p:cxnSp>
      <p:sp>
        <p:nvSpPr>
          <p:cNvPr id="579" name="Google Shape;579;p78"/>
          <p:cNvSpPr/>
          <p:nvPr/>
        </p:nvSpPr>
        <p:spPr>
          <a:xfrm>
            <a:off x="2733049" y="4561574"/>
            <a:ext cx="962400" cy="492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n" sz="900" b="1">
                <a:solidFill>
                  <a:schemeClr val="lt1"/>
                </a:solidFill>
              </a:rPr>
              <a:t>Insights and Visualization</a:t>
            </a:r>
            <a:endParaRPr sz="900" b="1">
              <a:solidFill>
                <a:schemeClr val="lt1"/>
              </a:solidFill>
            </a:endParaRPr>
          </a:p>
        </p:txBody>
      </p:sp>
      <p:grpSp>
        <p:nvGrpSpPr>
          <p:cNvPr id="592" name="Google Shape;592;p78"/>
          <p:cNvGrpSpPr/>
          <p:nvPr/>
        </p:nvGrpSpPr>
        <p:grpSpPr>
          <a:xfrm>
            <a:off x="1751743" y="3260085"/>
            <a:ext cx="1373708" cy="444074"/>
            <a:chOff x="7294503" y="1174139"/>
            <a:chExt cx="752882" cy="320400"/>
          </a:xfrm>
        </p:grpSpPr>
        <p:sp>
          <p:nvSpPr>
            <p:cNvPr id="588" name="Google Shape;588;p78"/>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 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593" name="Google Shape;593;p78"/>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594" name="Google Shape;594;p78"/>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cxnSp>
        <p:nvCxnSpPr>
          <p:cNvPr id="595" name="Google Shape;595;p78"/>
          <p:cNvCxnSpPr>
            <a:endCxn id="571" idx="2"/>
          </p:cNvCxnSpPr>
          <p:nvPr/>
        </p:nvCxnSpPr>
        <p:spPr>
          <a:xfrm rot="10800000" flipH="1">
            <a:off x="3549775" y="1804127"/>
            <a:ext cx="6000" cy="2187600"/>
          </a:xfrm>
          <a:prstGeom prst="straightConnector1">
            <a:avLst/>
          </a:prstGeom>
          <a:noFill/>
          <a:ln w="9525" cap="flat" cmpd="sng">
            <a:solidFill>
              <a:schemeClr val="dk2"/>
            </a:solidFill>
            <a:prstDash val="solid"/>
            <a:round/>
            <a:headEnd type="none" w="med" len="med"/>
            <a:tailEnd type="triangle" w="med" len="med"/>
          </a:ln>
        </p:spPr>
      </p:cxnSp>
      <p:sp>
        <p:nvSpPr>
          <p:cNvPr id="578" name="Google Shape;578;p78"/>
          <p:cNvSpPr/>
          <p:nvPr/>
        </p:nvSpPr>
        <p:spPr>
          <a:xfrm>
            <a:off x="1370950" y="4585875"/>
            <a:ext cx="1032900" cy="444000"/>
          </a:xfrm>
          <a:prstGeom prst="rect">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solidFill>
                  <a:schemeClr val="lt1"/>
                </a:solidFill>
              </a:rPr>
              <a:t>ABI </a:t>
            </a:r>
            <a:endParaRPr sz="900" b="1">
              <a:solidFill>
                <a:schemeClr val="lt1"/>
              </a:solidFill>
            </a:endParaRPr>
          </a:p>
          <a:p>
            <a:pPr marL="0" marR="0" lvl="0" indent="0" algn="ctr" rtl="0">
              <a:lnSpc>
                <a:spcPct val="100000"/>
              </a:lnSpc>
              <a:spcBef>
                <a:spcPts val="0"/>
              </a:spcBef>
              <a:spcAft>
                <a:spcPts val="0"/>
              </a:spcAft>
              <a:buClr>
                <a:schemeClr val="dk1"/>
              </a:buClr>
              <a:buFont typeface="Arial"/>
              <a:buNone/>
            </a:pPr>
            <a:r>
              <a:rPr lang="en" sz="900" b="1">
                <a:solidFill>
                  <a:schemeClr val="lt1"/>
                </a:solidFill>
              </a:rPr>
              <a:t>Platform</a:t>
            </a:r>
            <a:endParaRPr sz="900" b="1" i="0" u="none" strike="noStrike" cap="none">
              <a:solidFill>
                <a:schemeClr val="lt1"/>
              </a:solidFill>
              <a:latin typeface="Arial"/>
              <a:ea typeface="Arial"/>
              <a:cs typeface="Arial"/>
              <a:sym typeface="Arial"/>
            </a:endParaRPr>
          </a:p>
        </p:txBody>
      </p:sp>
      <p:pic>
        <p:nvPicPr>
          <p:cNvPr id="596" name="Google Shape;596;p78">
            <a:hlinkClick r:id="rId4" action="ppaction://hlinksldjump"/>
          </p:cNvPr>
          <p:cNvPicPr preferRelativeResize="0"/>
          <p:nvPr/>
        </p:nvPicPr>
        <p:blipFill>
          <a:blip r:embed="rId5">
            <a:alphaModFix/>
          </a:blip>
          <a:stretch>
            <a:fillRect/>
          </a:stretch>
        </p:blipFill>
        <p:spPr>
          <a:xfrm>
            <a:off x="3718250" y="305575"/>
            <a:ext cx="328500" cy="328500"/>
          </a:xfrm>
          <a:prstGeom prst="rect">
            <a:avLst/>
          </a:prstGeom>
          <a:noFill/>
          <a:ln>
            <a:noFill/>
          </a:ln>
        </p:spPr>
      </p:pic>
      <p:cxnSp>
        <p:nvCxnSpPr>
          <p:cNvPr id="597" name="Google Shape;597;p78"/>
          <p:cNvCxnSpPr>
            <a:stCxn id="578" idx="0"/>
            <a:endCxn id="587" idx="2"/>
          </p:cNvCxnSpPr>
          <p:nvPr/>
        </p:nvCxnSpPr>
        <p:spPr>
          <a:xfrm rot="-5400000">
            <a:off x="1796800" y="4494675"/>
            <a:ext cx="181800" cy="600"/>
          </a:xfrm>
          <a:prstGeom prst="bentConnector3">
            <a:avLst>
              <a:gd name="adj1" fmla="val 49979"/>
            </a:avLst>
          </a:prstGeom>
          <a:noFill/>
          <a:ln w="9525" cap="flat" cmpd="sng">
            <a:solidFill>
              <a:schemeClr val="dk2"/>
            </a:solidFill>
            <a:prstDash val="solid"/>
            <a:round/>
            <a:headEnd type="none" w="med" len="med"/>
            <a:tailEnd type="triangle" w="med" len="med"/>
          </a:ln>
        </p:spPr>
      </p:cxnSp>
      <p:sp>
        <p:nvSpPr>
          <p:cNvPr id="598" name="Google Shape;598;p78"/>
          <p:cNvSpPr/>
          <p:nvPr/>
        </p:nvSpPr>
        <p:spPr>
          <a:xfrm>
            <a:off x="333224" y="3960152"/>
            <a:ext cx="962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SQL Query</a:t>
            </a:r>
            <a:endParaRPr sz="900" b="1">
              <a:solidFill>
                <a:schemeClr val="lt1"/>
              </a:solidFill>
            </a:endParaRPr>
          </a:p>
        </p:txBody>
      </p:sp>
      <p:sp>
        <p:nvSpPr>
          <p:cNvPr id="587" name="Google Shape;587;p78"/>
          <p:cNvSpPr/>
          <p:nvPr/>
        </p:nvSpPr>
        <p:spPr>
          <a:xfrm>
            <a:off x="1406300" y="3960150"/>
            <a:ext cx="962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Prompt (Query Result)</a:t>
            </a:r>
            <a:endParaRPr sz="900" b="1">
              <a:solidFill>
                <a:schemeClr val="lt1"/>
              </a:solidFill>
            </a:endParaRPr>
          </a:p>
        </p:txBody>
      </p:sp>
      <p:grpSp>
        <p:nvGrpSpPr>
          <p:cNvPr id="599" name="Google Shape;599;p78"/>
          <p:cNvGrpSpPr/>
          <p:nvPr/>
        </p:nvGrpSpPr>
        <p:grpSpPr>
          <a:xfrm>
            <a:off x="2527382" y="3960115"/>
            <a:ext cx="1373708" cy="444074"/>
            <a:chOff x="7294503" y="1174139"/>
            <a:chExt cx="752882" cy="320400"/>
          </a:xfrm>
        </p:grpSpPr>
        <p:sp>
          <p:nvSpPr>
            <p:cNvPr id="581" name="Google Shape;581;p78"/>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Gen AI Video </a:t>
              </a:r>
              <a:r>
                <a:rPr lang="en" sz="900" b="1" i="0" u="none" strike="noStrike" cap="none">
                  <a:solidFill>
                    <a:srgbClr val="FFFFFF"/>
                  </a:solidFill>
                  <a:latin typeface="Arial"/>
                  <a:ea typeface="Arial"/>
                  <a:cs typeface="Arial"/>
                  <a:sym typeface="Arial"/>
                </a:rPr>
                <a:t>API</a:t>
              </a:r>
              <a:endParaRPr sz="900" b="1" i="0" u="none" strike="noStrike" cap="none">
                <a:solidFill>
                  <a:srgbClr val="FFFFFF"/>
                </a:solidFill>
                <a:latin typeface="Arial"/>
                <a:ea typeface="Arial"/>
                <a:cs typeface="Arial"/>
                <a:sym typeface="Arial"/>
              </a:endParaRPr>
            </a:p>
          </p:txBody>
        </p:sp>
        <p:sp>
          <p:nvSpPr>
            <p:cNvPr id="600" name="Google Shape;600;p78"/>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601" name="Google Shape;601;p78"/>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602" name="Google Shape;602;p78"/>
          <p:cNvSpPr/>
          <p:nvPr/>
        </p:nvSpPr>
        <p:spPr>
          <a:xfrm>
            <a:off x="1910897" y="2648175"/>
            <a:ext cx="1055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User-Friendly Explanations</a:t>
            </a:r>
            <a:endParaRPr sz="900" b="1">
              <a:solidFill>
                <a:schemeClr val="lt1"/>
              </a:solidFill>
            </a:endParaRPr>
          </a:p>
        </p:txBody>
      </p:sp>
      <p:cxnSp>
        <p:nvCxnSpPr>
          <p:cNvPr id="603" name="Google Shape;603;p78"/>
          <p:cNvCxnSpPr>
            <a:stCxn id="598" idx="2"/>
            <a:endCxn id="578" idx="1"/>
          </p:cNvCxnSpPr>
          <p:nvPr/>
        </p:nvCxnSpPr>
        <p:spPr>
          <a:xfrm rot="-5400000" flipH="1">
            <a:off x="890774" y="4327802"/>
            <a:ext cx="403800" cy="556500"/>
          </a:xfrm>
          <a:prstGeom prst="bentConnector2">
            <a:avLst/>
          </a:prstGeom>
          <a:noFill/>
          <a:ln w="9525" cap="flat" cmpd="sng">
            <a:solidFill>
              <a:schemeClr val="dk2"/>
            </a:solidFill>
            <a:prstDash val="solid"/>
            <a:round/>
            <a:headEnd type="none" w="med" len="med"/>
            <a:tailEnd type="triangle" w="med" len="med"/>
          </a:ln>
        </p:spPr>
      </p:cxnSp>
      <p:cxnSp>
        <p:nvCxnSpPr>
          <p:cNvPr id="604" name="Google Shape;604;p78"/>
          <p:cNvCxnSpPr>
            <a:stCxn id="574" idx="2"/>
            <a:endCxn id="598" idx="0"/>
          </p:cNvCxnSpPr>
          <p:nvPr/>
        </p:nvCxnSpPr>
        <p:spPr>
          <a:xfrm flipH="1">
            <a:off x="814341" y="3704159"/>
            <a:ext cx="5700" cy="255900"/>
          </a:xfrm>
          <a:prstGeom prst="straightConnector1">
            <a:avLst/>
          </a:prstGeom>
          <a:noFill/>
          <a:ln w="9525" cap="flat" cmpd="sng">
            <a:solidFill>
              <a:schemeClr val="dk2"/>
            </a:solidFill>
            <a:prstDash val="solid"/>
            <a:round/>
            <a:headEnd type="none" w="med" len="med"/>
            <a:tailEnd type="triangle" w="med" len="med"/>
          </a:ln>
        </p:spPr>
      </p:cxnSp>
      <p:cxnSp>
        <p:nvCxnSpPr>
          <p:cNvPr id="605" name="Google Shape;605;p78"/>
          <p:cNvCxnSpPr>
            <a:stCxn id="588" idx="0"/>
            <a:endCxn id="602" idx="2"/>
          </p:cNvCxnSpPr>
          <p:nvPr/>
        </p:nvCxnSpPr>
        <p:spPr>
          <a:xfrm rot="10800000">
            <a:off x="2438593" y="3092085"/>
            <a:ext cx="5700" cy="168000"/>
          </a:xfrm>
          <a:prstGeom prst="straightConnector1">
            <a:avLst/>
          </a:prstGeom>
          <a:noFill/>
          <a:ln w="9525" cap="flat" cmpd="sng">
            <a:solidFill>
              <a:schemeClr val="dk2"/>
            </a:solidFill>
            <a:prstDash val="solid"/>
            <a:round/>
            <a:headEnd type="none" w="med" len="med"/>
            <a:tailEnd type="triangle" w="med" len="med"/>
          </a:ln>
        </p:spPr>
      </p:cxnSp>
      <p:cxnSp>
        <p:nvCxnSpPr>
          <p:cNvPr id="606" name="Google Shape;606;p78"/>
          <p:cNvCxnSpPr>
            <a:stCxn id="602" idx="0"/>
            <a:endCxn id="582" idx="2"/>
          </p:cNvCxnSpPr>
          <p:nvPr/>
        </p:nvCxnSpPr>
        <p:spPr>
          <a:xfrm rot="10800000">
            <a:off x="2438597" y="2480175"/>
            <a:ext cx="0" cy="168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9"/>
          <p:cNvSpPr txBox="1">
            <a:spLocks noGrp="1"/>
          </p:cNvSpPr>
          <p:nvPr>
            <p:ph type="title"/>
          </p:nvPr>
        </p:nvSpPr>
        <p:spPr>
          <a:xfrm>
            <a:off x="66950" y="67975"/>
            <a:ext cx="4100400" cy="7680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Multistructured Analytics</a:t>
            </a:r>
            <a:br>
              <a:rPr lang="en" sz="2120">
                <a:solidFill>
                  <a:schemeClr val="lt1"/>
                </a:solidFill>
              </a:rPr>
            </a:br>
            <a:r>
              <a:rPr lang="en" sz="2120">
                <a:solidFill>
                  <a:schemeClr val="lt1"/>
                </a:solidFill>
              </a:rPr>
              <a:t>Within an ABI Platform</a:t>
            </a:r>
            <a:endParaRPr sz="2120">
              <a:solidFill>
                <a:schemeClr val="lt1"/>
              </a:solidFill>
            </a:endParaRPr>
          </a:p>
        </p:txBody>
      </p:sp>
      <p:sp>
        <p:nvSpPr>
          <p:cNvPr id="612" name="Google Shape;612;p79"/>
          <p:cNvSpPr/>
          <p:nvPr/>
        </p:nvSpPr>
        <p:spPr>
          <a:xfrm>
            <a:off x="4403534" y="42325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 CASES</a:t>
            </a:r>
            <a:endParaRPr sz="1000" b="1">
              <a:solidFill>
                <a:schemeClr val="lt1"/>
              </a:solidFill>
            </a:endParaRPr>
          </a:p>
        </p:txBody>
      </p:sp>
      <p:sp>
        <p:nvSpPr>
          <p:cNvPr id="613" name="Google Shape;613;p79"/>
          <p:cNvSpPr/>
          <p:nvPr/>
        </p:nvSpPr>
        <p:spPr>
          <a:xfrm>
            <a:off x="4412250" y="6797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614" name="Google Shape;614;p79"/>
          <p:cNvSpPr/>
          <p:nvPr/>
        </p:nvSpPr>
        <p:spPr>
          <a:xfrm>
            <a:off x="4386206" y="28842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615" name="Google Shape;615;p79"/>
          <p:cNvSpPr txBox="1"/>
          <p:nvPr/>
        </p:nvSpPr>
        <p:spPr>
          <a:xfrm>
            <a:off x="4426951" y="270365"/>
            <a:ext cx="4605000" cy="24612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Multistructured Analytics Within an ABI Platform</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highlight>
                  <a:srgbClr val="FFFFFF"/>
                </a:highlight>
              </a:rPr>
              <a:t>Use an LLM orchestration application to bring together multiple LLM-API workflows to answer a single query, spanning multiple data repositories. For example, a call center agent searching for a customized customer response based on transaction data and call transcripts</a:t>
            </a:r>
            <a:endParaRPr sz="900"/>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Data Considerations: </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Knowledge graph/database and/or vector database may be required</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a:t>
            </a:r>
            <a:endParaRPr sz="900"/>
          </a:p>
          <a:p>
            <a:pPr marL="914400" lvl="1" indent="-285750" algn="l" rtl="0">
              <a:lnSpc>
                <a:spcPct val="115000"/>
              </a:lnSpc>
              <a:spcBef>
                <a:spcPts val="0"/>
              </a:spcBef>
              <a:spcAft>
                <a:spcPts val="0"/>
              </a:spcAft>
              <a:buClr>
                <a:schemeClr val="dk1"/>
              </a:buClr>
              <a:buSzPts val="900"/>
              <a:buChar char="○"/>
            </a:pPr>
            <a:r>
              <a:rPr lang="en" sz="900">
                <a:solidFill>
                  <a:schemeClr val="dk1"/>
                </a:solidFill>
              </a:rPr>
              <a:t>Perform multistructured analytics queries over wide data sources, formats and structures of data and content</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LLMs, LLM orchestration and LLMOps, AI agents, and data repositories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LLM orchestration application handles the data and application workflow to and from the LLMs, with a model to link different data sources such as via insight engines</a:t>
            </a:r>
            <a:endParaRPr sz="900"/>
          </a:p>
        </p:txBody>
      </p:sp>
      <p:sp>
        <p:nvSpPr>
          <p:cNvPr id="616" name="Google Shape;616;p79"/>
          <p:cNvSpPr txBox="1"/>
          <p:nvPr/>
        </p:nvSpPr>
        <p:spPr>
          <a:xfrm>
            <a:off x="4277300" y="3144408"/>
            <a:ext cx="4776600" cy="8682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Support for complex multi-step queries against wide data sources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A diverse variety of data sources can be supported</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Multiagent systems introduces latency and cost</a:t>
            </a:r>
            <a:endParaRPr sz="900">
              <a:solidFill>
                <a:schemeClr val="dk1"/>
              </a:solidFill>
            </a:endParaRPr>
          </a:p>
        </p:txBody>
      </p:sp>
      <p:sp>
        <p:nvSpPr>
          <p:cNvPr id="617" name="Google Shape;617;p79"/>
          <p:cNvSpPr txBox="1"/>
          <p:nvPr/>
        </p:nvSpPr>
        <p:spPr>
          <a:xfrm>
            <a:off x="4280000" y="4432612"/>
            <a:ext cx="2242800" cy="549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Customer service and support</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Digital workplace search</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Website search</a:t>
            </a:r>
            <a:endParaRPr sz="900">
              <a:solidFill>
                <a:schemeClr val="dk1"/>
              </a:solidFill>
            </a:endParaRPr>
          </a:p>
        </p:txBody>
      </p:sp>
      <p:sp>
        <p:nvSpPr>
          <p:cNvPr id="618" name="Google Shape;618;p79"/>
          <p:cNvSpPr txBox="1"/>
          <p:nvPr/>
        </p:nvSpPr>
        <p:spPr>
          <a:xfrm>
            <a:off x="6401628" y="4433088"/>
            <a:ext cx="2569800" cy="549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Legal and financial queries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Sales and marketing personalization</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Customized insight applications</a:t>
            </a:r>
            <a:endParaRPr sz="900">
              <a:solidFill>
                <a:schemeClr val="dk1"/>
              </a:solidFill>
            </a:endParaRPr>
          </a:p>
        </p:txBody>
      </p:sp>
      <p:pic>
        <p:nvPicPr>
          <p:cNvPr id="619" name="Google Shape;619;p79">
            <a:hlinkClick r:id="rId3" action="ppaction://hlinksldjump"/>
          </p:cNvPr>
          <p:cNvPicPr preferRelativeResize="0"/>
          <p:nvPr/>
        </p:nvPicPr>
        <p:blipFill>
          <a:blip r:embed="rId4">
            <a:alphaModFix/>
          </a:blip>
          <a:stretch>
            <a:fillRect/>
          </a:stretch>
        </p:blipFill>
        <p:spPr>
          <a:xfrm>
            <a:off x="3718250" y="305575"/>
            <a:ext cx="328500" cy="328500"/>
          </a:xfrm>
          <a:prstGeom prst="rect">
            <a:avLst/>
          </a:prstGeom>
          <a:noFill/>
          <a:ln>
            <a:noFill/>
          </a:ln>
        </p:spPr>
      </p:pic>
      <p:sp>
        <p:nvSpPr>
          <p:cNvPr id="620" name="Google Shape;620;p79"/>
          <p:cNvSpPr/>
          <p:nvPr/>
        </p:nvSpPr>
        <p:spPr>
          <a:xfrm>
            <a:off x="66950" y="871675"/>
            <a:ext cx="4100400" cy="42717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21" name="Google Shape;621;p79"/>
          <p:cNvSpPr txBox="1"/>
          <p:nvPr/>
        </p:nvSpPr>
        <p:spPr>
          <a:xfrm>
            <a:off x="1747121" y="1315337"/>
            <a:ext cx="9624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900" b="1"/>
              <a:t>Business Analyst</a:t>
            </a:r>
            <a:endParaRPr sz="900" b="0" i="0" u="none" strike="noStrike" cap="none">
              <a:solidFill>
                <a:srgbClr val="000000"/>
              </a:solidFill>
              <a:latin typeface="Arial"/>
              <a:ea typeface="Arial"/>
              <a:cs typeface="Arial"/>
              <a:sym typeface="Arial"/>
            </a:endParaRPr>
          </a:p>
        </p:txBody>
      </p:sp>
      <p:pic>
        <p:nvPicPr>
          <p:cNvPr id="622" name="Google Shape;622;p79"/>
          <p:cNvPicPr preferRelativeResize="0"/>
          <p:nvPr/>
        </p:nvPicPr>
        <p:blipFill rotWithShape="1">
          <a:blip r:embed="rId5">
            <a:alphaModFix/>
          </a:blip>
          <a:srcRect/>
          <a:stretch/>
        </p:blipFill>
        <p:spPr>
          <a:xfrm>
            <a:off x="2043294" y="928588"/>
            <a:ext cx="370080" cy="444096"/>
          </a:xfrm>
          <a:prstGeom prst="rect">
            <a:avLst/>
          </a:prstGeom>
          <a:noFill/>
          <a:ln>
            <a:noFill/>
          </a:ln>
        </p:spPr>
      </p:pic>
      <p:sp>
        <p:nvSpPr>
          <p:cNvPr id="623" name="Google Shape;623;p79"/>
          <p:cNvSpPr/>
          <p:nvPr/>
        </p:nvSpPr>
        <p:spPr>
          <a:xfrm>
            <a:off x="1713971" y="1822718"/>
            <a:ext cx="962400" cy="5298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solidFill>
                  <a:schemeClr val="lt1"/>
                </a:solidFill>
              </a:rPr>
              <a:t>LLM Orchestration </a:t>
            </a:r>
            <a:r>
              <a:rPr lang="en" sz="900" b="1" i="0" u="none" strike="noStrike" cap="none">
                <a:solidFill>
                  <a:schemeClr val="lt1"/>
                </a:solidFill>
                <a:latin typeface="Arial"/>
                <a:ea typeface="Arial"/>
                <a:cs typeface="Arial"/>
                <a:sym typeface="Arial"/>
              </a:rPr>
              <a:t>Application</a:t>
            </a:r>
            <a:endParaRPr sz="900" b="1" i="0" u="none" strike="noStrike" cap="none">
              <a:solidFill>
                <a:schemeClr val="lt1"/>
              </a:solidFill>
              <a:latin typeface="Arial"/>
              <a:ea typeface="Arial"/>
              <a:cs typeface="Arial"/>
              <a:sym typeface="Arial"/>
            </a:endParaRPr>
          </a:p>
        </p:txBody>
      </p:sp>
      <p:sp>
        <p:nvSpPr>
          <p:cNvPr id="624" name="Google Shape;624;p79"/>
          <p:cNvSpPr/>
          <p:nvPr/>
        </p:nvSpPr>
        <p:spPr>
          <a:xfrm>
            <a:off x="283550" y="1318550"/>
            <a:ext cx="1430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Font typeface="Arial"/>
              <a:buNone/>
            </a:pPr>
            <a:r>
              <a:rPr lang="en" sz="900" b="1">
                <a:solidFill>
                  <a:schemeClr val="lt1"/>
                </a:solidFill>
              </a:rPr>
              <a:t>Prompt and Metadata for Multistructured Query</a:t>
            </a:r>
            <a:endParaRPr sz="900" b="1">
              <a:solidFill>
                <a:schemeClr val="lt1"/>
              </a:solidFill>
            </a:endParaRPr>
          </a:p>
        </p:txBody>
      </p:sp>
      <p:sp>
        <p:nvSpPr>
          <p:cNvPr id="625" name="Google Shape;625;p79"/>
          <p:cNvSpPr/>
          <p:nvPr/>
        </p:nvSpPr>
        <p:spPr>
          <a:xfrm>
            <a:off x="557700" y="3798702"/>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i="0" u="none" strike="noStrike" cap="none">
                <a:solidFill>
                  <a:schemeClr val="lt1"/>
                </a:solidFill>
                <a:latin typeface="Arial"/>
                <a:ea typeface="Arial"/>
                <a:cs typeface="Arial"/>
                <a:sym typeface="Arial"/>
              </a:rPr>
              <a:t>Data Source 1</a:t>
            </a:r>
            <a:endParaRPr sz="900" b="1" i="0" u="none" strike="noStrike" cap="none">
              <a:solidFill>
                <a:schemeClr val="lt1"/>
              </a:solidFill>
              <a:latin typeface="Arial"/>
              <a:ea typeface="Arial"/>
              <a:cs typeface="Arial"/>
              <a:sym typeface="Arial"/>
            </a:endParaRPr>
          </a:p>
        </p:txBody>
      </p:sp>
      <p:sp>
        <p:nvSpPr>
          <p:cNvPr id="626" name="Google Shape;626;p79"/>
          <p:cNvSpPr/>
          <p:nvPr/>
        </p:nvSpPr>
        <p:spPr>
          <a:xfrm>
            <a:off x="1638209" y="3798427"/>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i="0" u="none" strike="noStrike" cap="none">
                <a:solidFill>
                  <a:schemeClr val="lt1"/>
                </a:solidFill>
                <a:latin typeface="Arial"/>
                <a:ea typeface="Arial"/>
                <a:cs typeface="Arial"/>
                <a:sym typeface="Arial"/>
              </a:rPr>
              <a:t>Data S</a:t>
            </a:r>
            <a:r>
              <a:rPr lang="en" sz="900" b="1">
                <a:solidFill>
                  <a:schemeClr val="lt1"/>
                </a:solidFill>
              </a:rPr>
              <a:t>ource 2</a:t>
            </a:r>
            <a:endParaRPr sz="900" b="1" i="0" u="none" strike="noStrike" cap="none">
              <a:solidFill>
                <a:schemeClr val="lt1"/>
              </a:solidFill>
              <a:latin typeface="Arial"/>
              <a:ea typeface="Arial"/>
              <a:cs typeface="Arial"/>
              <a:sym typeface="Arial"/>
            </a:endParaRPr>
          </a:p>
        </p:txBody>
      </p:sp>
      <p:sp>
        <p:nvSpPr>
          <p:cNvPr id="627" name="Google Shape;627;p79"/>
          <p:cNvSpPr/>
          <p:nvPr/>
        </p:nvSpPr>
        <p:spPr>
          <a:xfrm>
            <a:off x="2732344" y="3798427"/>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i="0" u="none" strike="noStrike" cap="none">
                <a:solidFill>
                  <a:schemeClr val="lt1"/>
                </a:solidFill>
                <a:latin typeface="Arial"/>
                <a:ea typeface="Arial"/>
                <a:cs typeface="Arial"/>
                <a:sym typeface="Arial"/>
              </a:rPr>
              <a:t>Data </a:t>
            </a:r>
            <a:r>
              <a:rPr lang="en" sz="900" b="1">
                <a:solidFill>
                  <a:schemeClr val="lt1"/>
                </a:solidFill>
              </a:rPr>
              <a:t>Source 3</a:t>
            </a:r>
            <a:endParaRPr sz="900" b="1" i="0" u="none" strike="noStrike" cap="none">
              <a:solidFill>
                <a:schemeClr val="lt1"/>
              </a:solidFill>
              <a:latin typeface="Arial"/>
              <a:ea typeface="Arial"/>
              <a:cs typeface="Arial"/>
              <a:sym typeface="Arial"/>
            </a:endParaRPr>
          </a:p>
        </p:txBody>
      </p:sp>
      <p:sp>
        <p:nvSpPr>
          <p:cNvPr id="628" name="Google Shape;628;p79"/>
          <p:cNvSpPr/>
          <p:nvPr/>
        </p:nvSpPr>
        <p:spPr>
          <a:xfrm>
            <a:off x="2800300" y="1318550"/>
            <a:ext cx="962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Response</a:t>
            </a:r>
            <a:endParaRPr sz="900" b="1">
              <a:solidFill>
                <a:schemeClr val="lt1"/>
              </a:solidFill>
            </a:endParaRPr>
          </a:p>
        </p:txBody>
      </p:sp>
      <p:cxnSp>
        <p:nvCxnSpPr>
          <p:cNvPr id="629" name="Google Shape;629;p79"/>
          <p:cNvCxnSpPr>
            <a:stCxn id="624" idx="2"/>
            <a:endCxn id="623" idx="1"/>
          </p:cNvCxnSpPr>
          <p:nvPr/>
        </p:nvCxnSpPr>
        <p:spPr>
          <a:xfrm rot="-5400000" flipH="1">
            <a:off x="1193750" y="1567550"/>
            <a:ext cx="325200" cy="715200"/>
          </a:xfrm>
          <a:prstGeom prst="bentConnector2">
            <a:avLst/>
          </a:prstGeom>
          <a:noFill/>
          <a:ln w="9525" cap="flat" cmpd="sng">
            <a:solidFill>
              <a:schemeClr val="dk2"/>
            </a:solidFill>
            <a:prstDash val="solid"/>
            <a:round/>
            <a:headEnd type="none" w="med" len="med"/>
            <a:tailEnd type="triangle" w="med" len="med"/>
          </a:ln>
        </p:spPr>
      </p:cxnSp>
      <p:cxnSp>
        <p:nvCxnSpPr>
          <p:cNvPr id="630" name="Google Shape;630;p79"/>
          <p:cNvCxnSpPr>
            <a:stCxn id="631" idx="2"/>
            <a:endCxn id="632" idx="0"/>
          </p:cNvCxnSpPr>
          <p:nvPr/>
        </p:nvCxnSpPr>
        <p:spPr>
          <a:xfrm rot="5400000">
            <a:off x="796834" y="3231936"/>
            <a:ext cx="199800" cy="3900"/>
          </a:xfrm>
          <a:prstGeom prst="bentConnector3">
            <a:avLst>
              <a:gd name="adj1" fmla="val 50035"/>
            </a:avLst>
          </a:prstGeom>
          <a:noFill/>
          <a:ln w="9525" cap="flat" cmpd="sng">
            <a:solidFill>
              <a:schemeClr val="dk2"/>
            </a:solidFill>
            <a:prstDash val="solid"/>
            <a:round/>
            <a:headEnd type="none" w="med" len="med"/>
            <a:tailEnd type="triangle" w="med" len="med"/>
          </a:ln>
        </p:spPr>
      </p:cxnSp>
      <p:cxnSp>
        <p:nvCxnSpPr>
          <p:cNvPr id="633" name="Google Shape;633;p79"/>
          <p:cNvCxnSpPr>
            <a:stCxn id="628" idx="0"/>
            <a:endCxn id="622" idx="3"/>
          </p:cNvCxnSpPr>
          <p:nvPr/>
        </p:nvCxnSpPr>
        <p:spPr>
          <a:xfrm rot="5400000" flipH="1">
            <a:off x="2763400" y="800450"/>
            <a:ext cx="168000" cy="868200"/>
          </a:xfrm>
          <a:prstGeom prst="bentConnector2">
            <a:avLst/>
          </a:prstGeom>
          <a:noFill/>
          <a:ln w="9525" cap="flat" cmpd="sng">
            <a:solidFill>
              <a:schemeClr val="dk2"/>
            </a:solidFill>
            <a:prstDash val="solid"/>
            <a:round/>
            <a:headEnd type="none" w="med" len="med"/>
            <a:tailEnd type="triangle" w="med" len="med"/>
          </a:ln>
        </p:spPr>
      </p:cxnSp>
      <p:cxnSp>
        <p:nvCxnSpPr>
          <p:cNvPr id="634" name="Google Shape;634;p79"/>
          <p:cNvCxnSpPr>
            <a:stCxn id="622" idx="1"/>
            <a:endCxn id="624" idx="0"/>
          </p:cNvCxnSpPr>
          <p:nvPr/>
        </p:nvCxnSpPr>
        <p:spPr>
          <a:xfrm flipH="1">
            <a:off x="998694" y="1150636"/>
            <a:ext cx="1044600" cy="168000"/>
          </a:xfrm>
          <a:prstGeom prst="bentConnector2">
            <a:avLst/>
          </a:prstGeom>
          <a:noFill/>
          <a:ln w="9525" cap="flat" cmpd="sng">
            <a:solidFill>
              <a:schemeClr val="dk2"/>
            </a:solidFill>
            <a:prstDash val="solid"/>
            <a:round/>
            <a:headEnd type="none" w="med" len="med"/>
            <a:tailEnd type="triangle" w="med" len="med"/>
          </a:ln>
        </p:spPr>
      </p:cxnSp>
      <p:grpSp>
        <p:nvGrpSpPr>
          <p:cNvPr id="635" name="Google Shape;635;p79"/>
          <p:cNvGrpSpPr/>
          <p:nvPr/>
        </p:nvGrpSpPr>
        <p:grpSpPr>
          <a:xfrm>
            <a:off x="413489" y="2743675"/>
            <a:ext cx="962409" cy="390311"/>
            <a:chOff x="7294503" y="1174139"/>
            <a:chExt cx="752882" cy="320400"/>
          </a:xfrm>
        </p:grpSpPr>
        <p:sp>
          <p:nvSpPr>
            <p:cNvPr id="631" name="Google Shape;631;p79"/>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API</a:t>
              </a:r>
              <a:endParaRPr sz="900" b="1" i="0" u="none" strike="noStrike" cap="none">
                <a:solidFill>
                  <a:srgbClr val="FFFFFF"/>
                </a:solidFill>
                <a:latin typeface="Arial"/>
                <a:ea typeface="Arial"/>
                <a:cs typeface="Arial"/>
                <a:sym typeface="Arial"/>
              </a:endParaRPr>
            </a:p>
          </p:txBody>
        </p:sp>
        <p:sp>
          <p:nvSpPr>
            <p:cNvPr id="636" name="Google Shape;636;p79"/>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637" name="Google Shape;637;p79"/>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sp>
        <p:nvSpPr>
          <p:cNvPr id="632" name="Google Shape;632;p79"/>
          <p:cNvSpPr/>
          <p:nvPr/>
        </p:nvSpPr>
        <p:spPr>
          <a:xfrm>
            <a:off x="413450" y="3333925"/>
            <a:ext cx="962400" cy="264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Query</a:t>
            </a:r>
            <a:endParaRPr sz="900" b="1">
              <a:solidFill>
                <a:schemeClr val="lt1"/>
              </a:solidFill>
            </a:endParaRPr>
          </a:p>
        </p:txBody>
      </p:sp>
      <p:cxnSp>
        <p:nvCxnSpPr>
          <p:cNvPr id="638" name="Google Shape;638;p79"/>
          <p:cNvCxnSpPr>
            <a:endCxn id="625" idx="1"/>
          </p:cNvCxnSpPr>
          <p:nvPr/>
        </p:nvCxnSpPr>
        <p:spPr>
          <a:xfrm rot="-5400000" flipH="1">
            <a:off x="801600" y="3696702"/>
            <a:ext cx="199800" cy="4200"/>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639" name="Google Shape;639;p79"/>
          <p:cNvSpPr/>
          <p:nvPr/>
        </p:nvSpPr>
        <p:spPr>
          <a:xfrm>
            <a:off x="1505250" y="3339350"/>
            <a:ext cx="962400" cy="264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Query</a:t>
            </a:r>
            <a:endParaRPr sz="900" b="1">
              <a:solidFill>
                <a:schemeClr val="lt1"/>
              </a:solidFill>
            </a:endParaRPr>
          </a:p>
        </p:txBody>
      </p:sp>
      <p:grpSp>
        <p:nvGrpSpPr>
          <p:cNvPr id="640" name="Google Shape;640;p79"/>
          <p:cNvGrpSpPr/>
          <p:nvPr/>
        </p:nvGrpSpPr>
        <p:grpSpPr>
          <a:xfrm>
            <a:off x="1505239" y="2754862"/>
            <a:ext cx="962409" cy="390311"/>
            <a:chOff x="7294503" y="1174139"/>
            <a:chExt cx="752882" cy="320400"/>
          </a:xfrm>
        </p:grpSpPr>
        <p:sp>
          <p:nvSpPr>
            <p:cNvPr id="641" name="Google Shape;641;p79"/>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API</a:t>
              </a:r>
              <a:endParaRPr sz="900" b="1" i="0" u="none" strike="noStrike" cap="none">
                <a:solidFill>
                  <a:srgbClr val="FFFFFF"/>
                </a:solidFill>
                <a:latin typeface="Arial"/>
                <a:ea typeface="Arial"/>
                <a:cs typeface="Arial"/>
                <a:sym typeface="Arial"/>
              </a:endParaRPr>
            </a:p>
          </p:txBody>
        </p:sp>
        <p:sp>
          <p:nvSpPr>
            <p:cNvPr id="642" name="Google Shape;642;p79"/>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643" name="Google Shape;643;p79"/>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sp>
        <p:nvSpPr>
          <p:cNvPr id="644" name="Google Shape;644;p79"/>
          <p:cNvSpPr/>
          <p:nvPr/>
        </p:nvSpPr>
        <p:spPr>
          <a:xfrm>
            <a:off x="2597044" y="3318675"/>
            <a:ext cx="962400" cy="264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Query</a:t>
            </a:r>
            <a:endParaRPr sz="900" b="1">
              <a:solidFill>
                <a:schemeClr val="lt1"/>
              </a:solidFill>
            </a:endParaRPr>
          </a:p>
        </p:txBody>
      </p:sp>
      <p:cxnSp>
        <p:nvCxnSpPr>
          <p:cNvPr id="645" name="Google Shape;645;p79"/>
          <p:cNvCxnSpPr>
            <a:stCxn id="623" idx="2"/>
            <a:endCxn id="641" idx="0"/>
          </p:cNvCxnSpPr>
          <p:nvPr/>
        </p:nvCxnSpPr>
        <p:spPr>
          <a:xfrm rot="5400000">
            <a:off x="1891721" y="2451368"/>
            <a:ext cx="402300" cy="204600"/>
          </a:xfrm>
          <a:prstGeom prst="bentConnector3">
            <a:avLst>
              <a:gd name="adj1" fmla="val 46982"/>
            </a:avLst>
          </a:prstGeom>
          <a:noFill/>
          <a:ln w="9525" cap="flat" cmpd="sng">
            <a:solidFill>
              <a:schemeClr val="dk2"/>
            </a:solidFill>
            <a:prstDash val="solid"/>
            <a:round/>
            <a:headEnd type="none" w="med" len="med"/>
            <a:tailEnd type="triangle" w="med" len="med"/>
          </a:ln>
        </p:spPr>
      </p:cxnSp>
      <p:grpSp>
        <p:nvGrpSpPr>
          <p:cNvPr id="646" name="Google Shape;646;p79"/>
          <p:cNvGrpSpPr/>
          <p:nvPr/>
        </p:nvGrpSpPr>
        <p:grpSpPr>
          <a:xfrm>
            <a:off x="2597040" y="2734187"/>
            <a:ext cx="962409" cy="390311"/>
            <a:chOff x="7294503" y="1174139"/>
            <a:chExt cx="752882" cy="320400"/>
          </a:xfrm>
        </p:grpSpPr>
        <p:sp>
          <p:nvSpPr>
            <p:cNvPr id="647" name="Google Shape;647;p79"/>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API</a:t>
              </a:r>
              <a:endParaRPr sz="900" b="1" i="0" u="none" strike="noStrike" cap="none">
                <a:solidFill>
                  <a:srgbClr val="FFFFFF"/>
                </a:solidFill>
                <a:latin typeface="Arial"/>
                <a:ea typeface="Arial"/>
                <a:cs typeface="Arial"/>
                <a:sym typeface="Arial"/>
              </a:endParaRPr>
            </a:p>
          </p:txBody>
        </p:sp>
        <p:sp>
          <p:nvSpPr>
            <p:cNvPr id="648" name="Google Shape;648;p79"/>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649" name="Google Shape;649;p79"/>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cxnSp>
        <p:nvCxnSpPr>
          <p:cNvPr id="650" name="Google Shape;650;p79"/>
          <p:cNvCxnSpPr>
            <a:stCxn id="641" idx="2"/>
            <a:endCxn id="639" idx="0"/>
          </p:cNvCxnSpPr>
          <p:nvPr/>
        </p:nvCxnSpPr>
        <p:spPr>
          <a:xfrm rot="5400000">
            <a:off x="1891434" y="3240274"/>
            <a:ext cx="194100" cy="3900"/>
          </a:xfrm>
          <a:prstGeom prst="bentConnector3">
            <a:avLst>
              <a:gd name="adj1" fmla="val 50020"/>
            </a:avLst>
          </a:prstGeom>
          <a:noFill/>
          <a:ln w="9525" cap="flat" cmpd="sng">
            <a:solidFill>
              <a:schemeClr val="dk2"/>
            </a:solidFill>
            <a:prstDash val="solid"/>
            <a:round/>
            <a:headEnd type="none" w="med" len="med"/>
            <a:tailEnd type="triangle" w="med" len="med"/>
          </a:ln>
        </p:spPr>
      </p:cxnSp>
      <p:cxnSp>
        <p:nvCxnSpPr>
          <p:cNvPr id="651" name="Google Shape;651;p79"/>
          <p:cNvCxnSpPr>
            <a:stCxn id="647" idx="2"/>
            <a:endCxn id="644" idx="0"/>
          </p:cNvCxnSpPr>
          <p:nvPr/>
        </p:nvCxnSpPr>
        <p:spPr>
          <a:xfrm rot="5400000">
            <a:off x="2983235" y="3219599"/>
            <a:ext cx="194100" cy="3900"/>
          </a:xfrm>
          <a:prstGeom prst="bentConnector3">
            <a:avLst>
              <a:gd name="adj1" fmla="val 50020"/>
            </a:avLst>
          </a:prstGeom>
          <a:noFill/>
          <a:ln w="9525" cap="flat" cmpd="sng">
            <a:solidFill>
              <a:schemeClr val="dk2"/>
            </a:solidFill>
            <a:prstDash val="solid"/>
            <a:round/>
            <a:headEnd type="none" w="med" len="med"/>
            <a:tailEnd type="triangle" w="med" len="med"/>
          </a:ln>
        </p:spPr>
      </p:cxnSp>
      <p:cxnSp>
        <p:nvCxnSpPr>
          <p:cNvPr id="652" name="Google Shape;652;p79"/>
          <p:cNvCxnSpPr>
            <a:stCxn id="644" idx="2"/>
            <a:endCxn id="627" idx="1"/>
          </p:cNvCxnSpPr>
          <p:nvPr/>
        </p:nvCxnSpPr>
        <p:spPr>
          <a:xfrm rot="-5400000" flipH="1">
            <a:off x="2971144" y="3690675"/>
            <a:ext cx="214800" cy="600"/>
          </a:xfrm>
          <a:prstGeom prst="bentConnector3">
            <a:avLst>
              <a:gd name="adj1" fmla="val 50012"/>
            </a:avLst>
          </a:prstGeom>
          <a:noFill/>
          <a:ln w="9525" cap="flat" cmpd="sng">
            <a:solidFill>
              <a:schemeClr val="dk2"/>
            </a:solidFill>
            <a:prstDash val="solid"/>
            <a:round/>
            <a:headEnd type="none" w="med" len="med"/>
            <a:tailEnd type="triangle" w="med" len="med"/>
          </a:ln>
        </p:spPr>
      </p:cxnSp>
      <p:cxnSp>
        <p:nvCxnSpPr>
          <p:cNvPr id="653" name="Google Shape;653;p79"/>
          <p:cNvCxnSpPr>
            <a:stCxn id="639" idx="2"/>
            <a:endCxn id="626" idx="1"/>
          </p:cNvCxnSpPr>
          <p:nvPr/>
        </p:nvCxnSpPr>
        <p:spPr>
          <a:xfrm rot="5400000">
            <a:off x="1888200" y="3700100"/>
            <a:ext cx="194100" cy="2400"/>
          </a:xfrm>
          <a:prstGeom prst="bentConnector3">
            <a:avLst>
              <a:gd name="adj1" fmla="val 50020"/>
            </a:avLst>
          </a:prstGeom>
          <a:noFill/>
          <a:ln w="9525" cap="flat" cmpd="sng">
            <a:solidFill>
              <a:schemeClr val="dk2"/>
            </a:solidFill>
            <a:prstDash val="solid"/>
            <a:round/>
            <a:headEnd type="none" w="med" len="med"/>
            <a:tailEnd type="triangle" w="med" len="med"/>
          </a:ln>
        </p:spPr>
      </p:cxnSp>
      <p:sp>
        <p:nvSpPr>
          <p:cNvPr id="654" name="Google Shape;654;p79"/>
          <p:cNvSpPr/>
          <p:nvPr/>
        </p:nvSpPr>
        <p:spPr>
          <a:xfrm>
            <a:off x="422400" y="4527338"/>
            <a:ext cx="962400" cy="264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Extracted Data</a:t>
            </a:r>
            <a:endParaRPr sz="900" b="1">
              <a:solidFill>
                <a:schemeClr val="lt1"/>
              </a:solidFill>
            </a:endParaRPr>
          </a:p>
        </p:txBody>
      </p:sp>
      <p:cxnSp>
        <p:nvCxnSpPr>
          <p:cNvPr id="655" name="Google Shape;655;p79"/>
          <p:cNvCxnSpPr>
            <a:stCxn id="625" idx="3"/>
            <a:endCxn id="654" idx="0"/>
          </p:cNvCxnSpPr>
          <p:nvPr/>
        </p:nvCxnSpPr>
        <p:spPr>
          <a:xfrm rot="-5400000" flipH="1">
            <a:off x="801750" y="4424952"/>
            <a:ext cx="204300" cy="600"/>
          </a:xfrm>
          <a:prstGeom prst="bentConnector3">
            <a:avLst>
              <a:gd name="adj1" fmla="val 49984"/>
            </a:avLst>
          </a:prstGeom>
          <a:noFill/>
          <a:ln w="9525" cap="flat" cmpd="sng">
            <a:solidFill>
              <a:schemeClr val="dk2"/>
            </a:solidFill>
            <a:prstDash val="solid"/>
            <a:round/>
            <a:headEnd type="none" w="med" len="med"/>
            <a:tailEnd type="triangle" w="med" len="med"/>
          </a:ln>
        </p:spPr>
      </p:cxnSp>
      <p:sp>
        <p:nvSpPr>
          <p:cNvPr id="656" name="Google Shape;656;p79"/>
          <p:cNvSpPr/>
          <p:nvPr/>
        </p:nvSpPr>
        <p:spPr>
          <a:xfrm>
            <a:off x="1502900" y="4527338"/>
            <a:ext cx="962400" cy="264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Extracted Data</a:t>
            </a:r>
            <a:endParaRPr sz="900" b="1">
              <a:solidFill>
                <a:schemeClr val="lt1"/>
              </a:solidFill>
            </a:endParaRPr>
          </a:p>
        </p:txBody>
      </p:sp>
      <p:sp>
        <p:nvSpPr>
          <p:cNvPr id="657" name="Google Shape;657;p79"/>
          <p:cNvSpPr/>
          <p:nvPr/>
        </p:nvSpPr>
        <p:spPr>
          <a:xfrm>
            <a:off x="2599075" y="4527338"/>
            <a:ext cx="962400" cy="264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Extracted Data</a:t>
            </a:r>
            <a:endParaRPr sz="900" b="1">
              <a:solidFill>
                <a:schemeClr val="lt1"/>
              </a:solidFill>
            </a:endParaRPr>
          </a:p>
        </p:txBody>
      </p:sp>
      <p:cxnSp>
        <p:nvCxnSpPr>
          <p:cNvPr id="658" name="Google Shape;658;p79"/>
          <p:cNvCxnSpPr>
            <a:stCxn id="626" idx="3"/>
            <a:endCxn id="656" idx="0"/>
          </p:cNvCxnSpPr>
          <p:nvPr/>
        </p:nvCxnSpPr>
        <p:spPr>
          <a:xfrm rot="-5400000" flipH="1">
            <a:off x="1882109" y="4424827"/>
            <a:ext cx="204600" cy="600"/>
          </a:xfrm>
          <a:prstGeom prst="bentConnector3">
            <a:avLst>
              <a:gd name="adj1" fmla="val 49978"/>
            </a:avLst>
          </a:prstGeom>
          <a:noFill/>
          <a:ln w="9525" cap="flat" cmpd="sng">
            <a:solidFill>
              <a:schemeClr val="dk2"/>
            </a:solidFill>
            <a:prstDash val="solid"/>
            <a:round/>
            <a:headEnd type="none" w="med" len="med"/>
            <a:tailEnd type="triangle" w="med" len="med"/>
          </a:ln>
        </p:spPr>
      </p:cxnSp>
      <p:cxnSp>
        <p:nvCxnSpPr>
          <p:cNvPr id="659" name="Google Shape;659;p79"/>
          <p:cNvCxnSpPr>
            <a:stCxn id="627" idx="3"/>
            <a:endCxn id="657" idx="0"/>
          </p:cNvCxnSpPr>
          <p:nvPr/>
        </p:nvCxnSpPr>
        <p:spPr>
          <a:xfrm rot="-5400000" flipH="1">
            <a:off x="2976994" y="4424077"/>
            <a:ext cx="204600" cy="2100"/>
          </a:xfrm>
          <a:prstGeom prst="bentConnector3">
            <a:avLst>
              <a:gd name="adj1" fmla="val 49978"/>
            </a:avLst>
          </a:prstGeom>
          <a:noFill/>
          <a:ln w="9525" cap="flat" cmpd="sng">
            <a:solidFill>
              <a:schemeClr val="dk2"/>
            </a:solidFill>
            <a:prstDash val="solid"/>
            <a:round/>
            <a:headEnd type="none" w="med" len="med"/>
            <a:tailEnd type="triangle" w="med" len="med"/>
          </a:ln>
        </p:spPr>
      </p:cxnSp>
      <p:cxnSp>
        <p:nvCxnSpPr>
          <p:cNvPr id="660" name="Google Shape;660;p79"/>
          <p:cNvCxnSpPr>
            <a:stCxn id="654" idx="2"/>
            <a:endCxn id="623" idx="3"/>
          </p:cNvCxnSpPr>
          <p:nvPr/>
        </p:nvCxnSpPr>
        <p:spPr>
          <a:xfrm rot="-5400000">
            <a:off x="437700" y="2553638"/>
            <a:ext cx="2704500" cy="1772700"/>
          </a:xfrm>
          <a:prstGeom prst="bentConnector4">
            <a:avLst>
              <a:gd name="adj1" fmla="val -8805"/>
              <a:gd name="adj2" fmla="val 163570"/>
            </a:avLst>
          </a:prstGeom>
          <a:noFill/>
          <a:ln w="9525" cap="flat" cmpd="sng">
            <a:solidFill>
              <a:schemeClr val="dk2"/>
            </a:solidFill>
            <a:prstDash val="solid"/>
            <a:round/>
            <a:headEnd type="none" w="med" len="med"/>
            <a:tailEnd type="triangle" w="med" len="med"/>
          </a:ln>
        </p:spPr>
      </p:cxnSp>
      <p:cxnSp>
        <p:nvCxnSpPr>
          <p:cNvPr id="661" name="Google Shape;661;p79"/>
          <p:cNvCxnSpPr/>
          <p:nvPr/>
        </p:nvCxnSpPr>
        <p:spPr>
          <a:xfrm rot="10800000" flipH="1">
            <a:off x="2676400" y="1760238"/>
            <a:ext cx="604500" cy="150600"/>
          </a:xfrm>
          <a:prstGeom prst="bentConnector3">
            <a:avLst>
              <a:gd name="adj1" fmla="val 100434"/>
            </a:avLst>
          </a:prstGeom>
          <a:noFill/>
          <a:ln w="9525" cap="flat" cmpd="sng">
            <a:solidFill>
              <a:schemeClr val="dk2"/>
            </a:solidFill>
            <a:prstDash val="solid"/>
            <a:round/>
            <a:headEnd type="none" w="med" len="med"/>
            <a:tailEnd type="triangle" w="med" len="med"/>
          </a:ln>
        </p:spPr>
      </p:cxnSp>
      <p:cxnSp>
        <p:nvCxnSpPr>
          <p:cNvPr id="662" name="Google Shape;662;p79"/>
          <p:cNvCxnSpPr>
            <a:stCxn id="656" idx="2"/>
            <a:endCxn id="623" idx="3"/>
          </p:cNvCxnSpPr>
          <p:nvPr/>
        </p:nvCxnSpPr>
        <p:spPr>
          <a:xfrm rot="-5400000">
            <a:off x="978050" y="3093788"/>
            <a:ext cx="2704500" cy="692400"/>
          </a:xfrm>
          <a:prstGeom prst="bentConnector4">
            <a:avLst>
              <a:gd name="adj1" fmla="val -8805"/>
              <a:gd name="adj2" fmla="val 262724"/>
            </a:avLst>
          </a:prstGeom>
          <a:noFill/>
          <a:ln w="9525" cap="flat" cmpd="sng">
            <a:solidFill>
              <a:schemeClr val="dk2"/>
            </a:solidFill>
            <a:prstDash val="solid"/>
            <a:round/>
            <a:headEnd type="none" w="med" len="med"/>
            <a:tailEnd type="triangle" w="med" len="med"/>
          </a:ln>
        </p:spPr>
      </p:cxnSp>
      <p:cxnSp>
        <p:nvCxnSpPr>
          <p:cNvPr id="663" name="Google Shape;663;p79"/>
          <p:cNvCxnSpPr>
            <a:stCxn id="657" idx="2"/>
            <a:endCxn id="623" idx="3"/>
          </p:cNvCxnSpPr>
          <p:nvPr/>
        </p:nvCxnSpPr>
        <p:spPr>
          <a:xfrm rot="5400000" flipH="1">
            <a:off x="1526125" y="3238088"/>
            <a:ext cx="2704500" cy="403800"/>
          </a:xfrm>
          <a:prstGeom prst="bentConnector4">
            <a:avLst>
              <a:gd name="adj1" fmla="val -8805"/>
              <a:gd name="adj2" fmla="val -178139"/>
            </a:avLst>
          </a:prstGeom>
          <a:noFill/>
          <a:ln w="9525" cap="flat" cmpd="sng">
            <a:solidFill>
              <a:schemeClr val="dk2"/>
            </a:solidFill>
            <a:prstDash val="solid"/>
            <a:round/>
            <a:headEnd type="none" w="med" len="med"/>
            <a:tailEnd type="triangle" w="med" len="med"/>
          </a:ln>
        </p:spPr>
      </p:cxnSp>
      <p:cxnSp>
        <p:nvCxnSpPr>
          <p:cNvPr id="664" name="Google Shape;664;p79"/>
          <p:cNvCxnSpPr>
            <a:stCxn id="623" idx="2"/>
            <a:endCxn id="631" idx="0"/>
          </p:cNvCxnSpPr>
          <p:nvPr/>
        </p:nvCxnSpPr>
        <p:spPr>
          <a:xfrm rot="5400000">
            <a:off x="1351271" y="1899818"/>
            <a:ext cx="391200" cy="1296600"/>
          </a:xfrm>
          <a:prstGeom prst="bentConnector3">
            <a:avLst>
              <a:gd name="adj1" fmla="val 49995"/>
            </a:avLst>
          </a:prstGeom>
          <a:noFill/>
          <a:ln w="9525" cap="flat" cmpd="sng">
            <a:solidFill>
              <a:schemeClr val="dk2"/>
            </a:solidFill>
            <a:prstDash val="solid"/>
            <a:round/>
            <a:headEnd type="none" w="med" len="med"/>
            <a:tailEnd type="triangle" w="med" len="med"/>
          </a:ln>
        </p:spPr>
      </p:cxnSp>
      <p:cxnSp>
        <p:nvCxnSpPr>
          <p:cNvPr id="665" name="Google Shape;665;p79"/>
          <p:cNvCxnSpPr>
            <a:stCxn id="623" idx="2"/>
            <a:endCxn id="647" idx="0"/>
          </p:cNvCxnSpPr>
          <p:nvPr/>
        </p:nvCxnSpPr>
        <p:spPr>
          <a:xfrm rot="-5400000" flipH="1">
            <a:off x="2447921" y="2099768"/>
            <a:ext cx="381600" cy="887100"/>
          </a:xfrm>
          <a:prstGeom prst="bentConnector3">
            <a:avLst>
              <a:gd name="adj1" fmla="val 50009"/>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0"/>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dk2"/>
              </a:buClr>
              <a:buSzPts val="2400"/>
              <a:buFont typeface="Arial Black"/>
              <a:buNone/>
            </a:pPr>
            <a:r>
              <a:rPr lang="en" sz="2200"/>
              <a:t>AI Design Patterns for Augmented Consumers</a:t>
            </a:r>
            <a:endParaRPr sz="2200"/>
          </a:p>
        </p:txBody>
      </p:sp>
      <p:pic>
        <p:nvPicPr>
          <p:cNvPr id="671" name="Google Shape;671;p80">
            <a:hlinkClick r:id="rId3" action="ppaction://hlinksldjump"/>
          </p:cNvPr>
          <p:cNvPicPr preferRelativeResize="0"/>
          <p:nvPr/>
        </p:nvPicPr>
        <p:blipFill>
          <a:blip r:embed="rId4">
            <a:alphaModFix/>
          </a:blip>
          <a:stretch>
            <a:fillRect/>
          </a:stretch>
        </p:blipFill>
        <p:spPr>
          <a:xfrm>
            <a:off x="6886200" y="1898750"/>
            <a:ext cx="544000" cy="54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81"/>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Data Analysis AI Assistant</a:t>
            </a:r>
            <a:endParaRPr sz="2120">
              <a:solidFill>
                <a:schemeClr val="lt1"/>
              </a:solidFill>
            </a:endParaRPr>
          </a:p>
        </p:txBody>
      </p:sp>
      <p:sp>
        <p:nvSpPr>
          <p:cNvPr id="677" name="Google Shape;677;p81"/>
          <p:cNvSpPr/>
          <p:nvPr/>
        </p:nvSpPr>
        <p:spPr>
          <a:xfrm>
            <a:off x="4403534" y="43087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678" name="Google Shape;678;p81"/>
          <p:cNvSpPr/>
          <p:nvPr/>
        </p:nvSpPr>
        <p:spPr>
          <a:xfrm>
            <a:off x="4403534" y="3802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679" name="Google Shape;679;p81"/>
          <p:cNvSpPr/>
          <p:nvPr/>
        </p:nvSpPr>
        <p:spPr>
          <a:xfrm>
            <a:off x="4403534" y="275913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680" name="Google Shape;680;p81"/>
          <p:cNvSpPr txBox="1"/>
          <p:nvPr/>
        </p:nvSpPr>
        <p:spPr>
          <a:xfrm>
            <a:off x="4277300" y="194175"/>
            <a:ext cx="4812600" cy="2461200"/>
          </a:xfrm>
          <a:prstGeom prst="rect">
            <a:avLst/>
          </a:prstGeom>
          <a:noFill/>
          <a:ln>
            <a:noFill/>
          </a:ln>
        </p:spPr>
        <p:txBody>
          <a:bodyPr spcFirstLastPara="1" wrap="square" lIns="91425" tIns="45700" rIns="91425" bIns="45700" anchor="t" anchorCtr="0">
            <a:spAutoFit/>
          </a:bodyPr>
          <a:lstStyle/>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Name:</a:t>
            </a:r>
            <a:r>
              <a:rPr lang="en" sz="900">
                <a:solidFill>
                  <a:schemeClr val="dk1"/>
                </a:solidFill>
              </a:rPr>
              <a:t> Data Analysis AI Assistant</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Description:</a:t>
            </a:r>
            <a:r>
              <a:rPr lang="en" sz="900">
                <a:solidFill>
                  <a:schemeClr val="dk1"/>
                </a:solidFill>
              </a:rPr>
              <a:t> User inputs prompt to LLM API which interprets and translates into a query for the ABI platform. The platform adds enterprise data and context from the semantic model/knowledge graph. It generates analytics content, which can then be passed to LLM API for natural language explanations and suggestions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Data Considerations: </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Enterprise data being provided to third parties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Data security</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b="1">
                <a:solidFill>
                  <a:schemeClr val="dk1"/>
                </a:solidFill>
              </a:rPr>
              <a:t>Motivation:</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Improve user experience and reduce skill requirements for augmented analytics consumers of content by knowledge workers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Speed of data analysis for analytics developers in the business moment</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Solution/Structure: </a:t>
            </a:r>
            <a:r>
              <a:rPr lang="en" sz="900">
                <a:solidFill>
                  <a:schemeClr val="dk1"/>
                </a:solidFill>
              </a:rPr>
              <a:t>Integration with LLM APIs as part of ABI platforms</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Implementation:</a:t>
            </a:r>
            <a:r>
              <a:rPr lang="en" sz="900">
                <a:solidFill>
                  <a:schemeClr val="dk1"/>
                </a:solidFill>
              </a:rPr>
              <a:t> Optimize semantic model / knowledge graph and data security and access for LLMs</a:t>
            </a:r>
            <a:endParaRPr sz="900" b="1">
              <a:solidFill>
                <a:schemeClr val="dk1"/>
              </a:solidFill>
            </a:endParaRPr>
          </a:p>
        </p:txBody>
      </p:sp>
      <p:sp>
        <p:nvSpPr>
          <p:cNvPr id="681" name="Google Shape;681;p81"/>
          <p:cNvSpPr txBox="1"/>
          <p:nvPr/>
        </p:nvSpPr>
        <p:spPr>
          <a:xfrm>
            <a:off x="4277300" y="2946508"/>
            <a:ext cx="4776600" cy="1346100"/>
          </a:xfrm>
          <a:prstGeom prst="rect">
            <a:avLst/>
          </a:prstGeom>
          <a:noFill/>
          <a:ln>
            <a:noFill/>
          </a:ln>
        </p:spPr>
        <p:txBody>
          <a:bodyPr spcFirstLastPara="1" wrap="square" lIns="91425" tIns="45700" rIns="91425" bIns="45700" anchor="t" anchorCtr="0">
            <a:spAutoFit/>
          </a:bodyPr>
          <a:lstStyle/>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Benefits:</a:t>
            </a:r>
            <a:r>
              <a:rPr lang="en" sz="900">
                <a:solidFill>
                  <a:schemeClr val="dk1"/>
                </a:solidFill>
              </a:rPr>
              <a:t> </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Improved multiexperience user interface for analytics consumers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Broader adoption of ABI platforms and data-driven decisions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Higher productivity for analytics developers</a:t>
            </a:r>
            <a:endParaRPr sz="900">
              <a:solidFill>
                <a:schemeClr val="dk1"/>
              </a:solidFill>
            </a:endParaRPr>
          </a:p>
          <a:p>
            <a:pPr marL="457200" lvl="0" indent="-285750" algn="l" rtl="0">
              <a:lnSpc>
                <a:spcPct val="115000"/>
              </a:lnSpc>
              <a:spcBef>
                <a:spcPts val="0"/>
              </a:spcBef>
              <a:spcAft>
                <a:spcPts val="0"/>
              </a:spcAft>
              <a:buClr>
                <a:schemeClr val="dk1"/>
              </a:buClr>
              <a:buSzPts val="900"/>
              <a:buFont typeface="Roboto"/>
              <a:buChar char="●"/>
            </a:pPr>
            <a:r>
              <a:rPr lang="en" sz="900" b="1">
                <a:solidFill>
                  <a:schemeClr val="dk1"/>
                </a:solidFill>
              </a:rPr>
              <a:t>Drawbacks: </a:t>
            </a:r>
            <a:r>
              <a:rPr lang="en" sz="900">
                <a:solidFill>
                  <a:schemeClr val="dk1"/>
                </a:solidFill>
              </a:rPr>
              <a:t> </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Human-in-the-loop needs to check the accuracy of responses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Poor quality analytics outputs due to unskilled users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Need for new AI data literacy skills (prompting and AI governance)</a:t>
            </a:r>
            <a:endParaRPr sz="900" b="1">
              <a:solidFill>
                <a:schemeClr val="dk1"/>
              </a:solidFill>
            </a:endParaRPr>
          </a:p>
        </p:txBody>
      </p:sp>
      <p:sp>
        <p:nvSpPr>
          <p:cNvPr id="682" name="Google Shape;682;p81"/>
          <p:cNvSpPr txBox="1"/>
          <p:nvPr/>
        </p:nvSpPr>
        <p:spPr>
          <a:xfrm>
            <a:off x="4280000" y="4508800"/>
            <a:ext cx="2365800" cy="549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Analytics and BI content creation (analytics developer)</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Augmented analytics consumers</a:t>
            </a:r>
            <a:endParaRPr sz="900">
              <a:solidFill>
                <a:schemeClr val="dk1"/>
              </a:solidFill>
            </a:endParaRPr>
          </a:p>
        </p:txBody>
      </p:sp>
      <p:sp>
        <p:nvSpPr>
          <p:cNvPr id="683" name="Google Shape;683;p81"/>
          <p:cNvSpPr txBox="1"/>
          <p:nvPr/>
        </p:nvSpPr>
        <p:spPr>
          <a:xfrm>
            <a:off x="6401628" y="4509288"/>
            <a:ext cx="2569800" cy="390300"/>
          </a:xfrm>
          <a:prstGeom prst="rect">
            <a:avLst/>
          </a:prstGeom>
          <a:noFill/>
          <a:ln>
            <a:noFill/>
          </a:ln>
        </p:spPr>
        <p:txBody>
          <a:bodyPr spcFirstLastPara="1" wrap="square" lIns="91425" tIns="45700" rIns="91425" bIns="45700" anchor="t" anchorCtr="0">
            <a:spAutoFit/>
          </a:bodyPr>
          <a:lstStyle/>
          <a:p>
            <a:pPr marL="457200" lvl="0" indent="-285750" algn="l" rtl="0">
              <a:lnSpc>
                <a:spcPct val="115000"/>
              </a:lnSpc>
              <a:spcBef>
                <a:spcPts val="0"/>
              </a:spcBef>
              <a:spcAft>
                <a:spcPts val="0"/>
              </a:spcAft>
              <a:buClr>
                <a:schemeClr val="dk1"/>
              </a:buClr>
              <a:buSzPts val="900"/>
              <a:buChar char="●"/>
            </a:pPr>
            <a:r>
              <a:rPr lang="en" sz="900">
                <a:solidFill>
                  <a:schemeClr val="dk1"/>
                </a:solidFill>
              </a:rPr>
              <a:t>Self-service analytics (business analysts)</a:t>
            </a:r>
            <a:endParaRPr sz="900">
              <a:solidFill>
                <a:schemeClr val="dk1"/>
              </a:solidFill>
            </a:endParaRPr>
          </a:p>
        </p:txBody>
      </p:sp>
      <p:sp>
        <p:nvSpPr>
          <p:cNvPr id="684" name="Google Shape;684;p81"/>
          <p:cNvSpPr/>
          <p:nvPr/>
        </p:nvSpPr>
        <p:spPr>
          <a:xfrm>
            <a:off x="84200" y="947500"/>
            <a:ext cx="4065900" cy="41109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85" name="Google Shape;685;p81"/>
          <p:cNvSpPr txBox="1"/>
          <p:nvPr/>
        </p:nvSpPr>
        <p:spPr>
          <a:xfrm>
            <a:off x="1651550" y="1633825"/>
            <a:ext cx="10449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900" b="1">
                <a:solidFill>
                  <a:schemeClr val="dk1"/>
                </a:solidFill>
              </a:rPr>
              <a:t>Augmented Consumer</a:t>
            </a:r>
            <a:endParaRPr sz="900" b="0" i="0" u="none" strike="noStrike" cap="none">
              <a:solidFill>
                <a:srgbClr val="000000"/>
              </a:solidFill>
              <a:latin typeface="Arial"/>
              <a:ea typeface="Arial"/>
              <a:cs typeface="Arial"/>
              <a:sym typeface="Arial"/>
            </a:endParaRPr>
          </a:p>
        </p:txBody>
      </p:sp>
      <p:pic>
        <p:nvPicPr>
          <p:cNvPr id="686" name="Google Shape;686;p81"/>
          <p:cNvPicPr preferRelativeResize="0"/>
          <p:nvPr/>
        </p:nvPicPr>
        <p:blipFill rotWithShape="1">
          <a:blip r:embed="rId3">
            <a:alphaModFix/>
          </a:blip>
          <a:srcRect/>
          <a:stretch/>
        </p:blipFill>
        <p:spPr>
          <a:xfrm>
            <a:off x="1988960" y="1189738"/>
            <a:ext cx="370080" cy="444096"/>
          </a:xfrm>
          <a:prstGeom prst="rect">
            <a:avLst/>
          </a:prstGeom>
          <a:noFill/>
          <a:ln>
            <a:noFill/>
          </a:ln>
        </p:spPr>
      </p:pic>
      <p:sp>
        <p:nvSpPr>
          <p:cNvPr id="687" name="Google Shape;687;p81"/>
          <p:cNvSpPr/>
          <p:nvPr/>
        </p:nvSpPr>
        <p:spPr>
          <a:xfrm>
            <a:off x="387975" y="2149750"/>
            <a:ext cx="1144500" cy="549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Prompt (Business Question)</a:t>
            </a:r>
            <a:endParaRPr sz="900" b="1">
              <a:solidFill>
                <a:schemeClr val="lt1"/>
              </a:solidFill>
            </a:endParaRPr>
          </a:p>
        </p:txBody>
      </p:sp>
      <p:grpSp>
        <p:nvGrpSpPr>
          <p:cNvPr id="688" name="Google Shape;688;p81"/>
          <p:cNvGrpSpPr/>
          <p:nvPr/>
        </p:nvGrpSpPr>
        <p:grpSpPr>
          <a:xfrm>
            <a:off x="212465" y="3002773"/>
            <a:ext cx="1495525" cy="502676"/>
            <a:chOff x="7294503" y="1174139"/>
            <a:chExt cx="752882" cy="320400"/>
          </a:xfrm>
        </p:grpSpPr>
        <p:sp>
          <p:nvSpPr>
            <p:cNvPr id="689" name="Google Shape;689;p81"/>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690" name="Google Shape;690;p81"/>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691" name="Google Shape;691;p81"/>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sp>
        <p:nvSpPr>
          <p:cNvPr id="692" name="Google Shape;692;p81"/>
          <p:cNvSpPr/>
          <p:nvPr/>
        </p:nvSpPr>
        <p:spPr>
          <a:xfrm>
            <a:off x="2597964" y="2149750"/>
            <a:ext cx="1285800" cy="549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Natural Language Generation Explanations and Suggestions</a:t>
            </a:r>
            <a:endParaRPr sz="900" b="1">
              <a:solidFill>
                <a:schemeClr val="lt1"/>
              </a:solidFill>
            </a:endParaRPr>
          </a:p>
        </p:txBody>
      </p:sp>
      <p:cxnSp>
        <p:nvCxnSpPr>
          <p:cNvPr id="693" name="Google Shape;693;p81"/>
          <p:cNvCxnSpPr>
            <a:stCxn id="686" idx="1"/>
            <a:endCxn id="687" idx="0"/>
          </p:cNvCxnSpPr>
          <p:nvPr/>
        </p:nvCxnSpPr>
        <p:spPr>
          <a:xfrm flipH="1">
            <a:off x="960260" y="1411786"/>
            <a:ext cx="1028700" cy="738000"/>
          </a:xfrm>
          <a:prstGeom prst="bentConnector2">
            <a:avLst/>
          </a:prstGeom>
          <a:noFill/>
          <a:ln w="9525" cap="flat" cmpd="sng">
            <a:solidFill>
              <a:schemeClr val="dk2"/>
            </a:solidFill>
            <a:prstDash val="solid"/>
            <a:round/>
            <a:headEnd type="none" w="med" len="med"/>
            <a:tailEnd type="stealth" w="med" len="med"/>
          </a:ln>
        </p:spPr>
      </p:cxnSp>
      <p:cxnSp>
        <p:nvCxnSpPr>
          <p:cNvPr id="694" name="Google Shape;694;p81"/>
          <p:cNvCxnSpPr>
            <a:stCxn id="687" idx="2"/>
            <a:endCxn id="689" idx="0"/>
          </p:cNvCxnSpPr>
          <p:nvPr/>
        </p:nvCxnSpPr>
        <p:spPr>
          <a:xfrm>
            <a:off x="960225" y="2699350"/>
            <a:ext cx="6300" cy="303300"/>
          </a:xfrm>
          <a:prstGeom prst="straightConnector1">
            <a:avLst/>
          </a:prstGeom>
          <a:noFill/>
          <a:ln w="9525" cap="flat" cmpd="sng">
            <a:solidFill>
              <a:schemeClr val="dk2"/>
            </a:solidFill>
            <a:prstDash val="solid"/>
            <a:round/>
            <a:headEnd type="none" w="med" len="med"/>
            <a:tailEnd type="triangle" w="med" len="med"/>
          </a:ln>
        </p:spPr>
      </p:cxnSp>
      <p:cxnSp>
        <p:nvCxnSpPr>
          <p:cNvPr id="695" name="Google Shape;695;p81"/>
          <p:cNvCxnSpPr>
            <a:stCxn id="696" idx="3"/>
            <a:endCxn id="697" idx="2"/>
          </p:cNvCxnSpPr>
          <p:nvPr/>
        </p:nvCxnSpPr>
        <p:spPr>
          <a:xfrm rot="10800000" flipH="1">
            <a:off x="2633588" y="4310250"/>
            <a:ext cx="607200" cy="318000"/>
          </a:xfrm>
          <a:prstGeom prst="bentConnector2">
            <a:avLst/>
          </a:prstGeom>
          <a:noFill/>
          <a:ln w="9525" cap="flat" cmpd="sng">
            <a:solidFill>
              <a:schemeClr val="dk2"/>
            </a:solidFill>
            <a:prstDash val="solid"/>
            <a:round/>
            <a:headEnd type="none" w="med" len="med"/>
            <a:tailEnd type="triangle" w="med" len="med"/>
          </a:ln>
        </p:spPr>
      </p:cxnSp>
      <p:cxnSp>
        <p:nvCxnSpPr>
          <p:cNvPr id="698" name="Google Shape;698;p81"/>
          <p:cNvCxnSpPr>
            <a:stCxn id="699" idx="0"/>
            <a:endCxn id="692" idx="2"/>
          </p:cNvCxnSpPr>
          <p:nvPr/>
        </p:nvCxnSpPr>
        <p:spPr>
          <a:xfrm rot="10800000">
            <a:off x="3240766" y="2699448"/>
            <a:ext cx="6300" cy="303300"/>
          </a:xfrm>
          <a:prstGeom prst="straightConnector1">
            <a:avLst/>
          </a:prstGeom>
          <a:noFill/>
          <a:ln w="9525" cap="flat" cmpd="sng">
            <a:solidFill>
              <a:schemeClr val="dk2"/>
            </a:solidFill>
            <a:prstDash val="solid"/>
            <a:round/>
            <a:headEnd type="none" w="med" len="med"/>
            <a:tailEnd type="triangle" w="med" len="med"/>
          </a:ln>
        </p:spPr>
      </p:cxnSp>
      <p:cxnSp>
        <p:nvCxnSpPr>
          <p:cNvPr id="700" name="Google Shape;700;p81"/>
          <p:cNvCxnSpPr>
            <a:stCxn id="692" idx="0"/>
            <a:endCxn id="686" idx="3"/>
          </p:cNvCxnSpPr>
          <p:nvPr/>
        </p:nvCxnSpPr>
        <p:spPr>
          <a:xfrm rot="5400000" flipH="1">
            <a:off x="2431014" y="1339900"/>
            <a:ext cx="738000" cy="881700"/>
          </a:xfrm>
          <a:prstGeom prst="bentConnector2">
            <a:avLst/>
          </a:prstGeom>
          <a:noFill/>
          <a:ln w="9525" cap="flat" cmpd="sng">
            <a:solidFill>
              <a:schemeClr val="dk2"/>
            </a:solidFill>
            <a:prstDash val="solid"/>
            <a:round/>
            <a:headEnd type="none" w="med" len="med"/>
            <a:tailEnd type="triangle" w="med" len="med"/>
          </a:ln>
        </p:spPr>
      </p:cxnSp>
      <p:grpSp>
        <p:nvGrpSpPr>
          <p:cNvPr id="701" name="Google Shape;701;p81"/>
          <p:cNvGrpSpPr/>
          <p:nvPr/>
        </p:nvGrpSpPr>
        <p:grpSpPr>
          <a:xfrm>
            <a:off x="2493102" y="3002748"/>
            <a:ext cx="1495525" cy="502676"/>
            <a:chOff x="7294503" y="1174139"/>
            <a:chExt cx="752882" cy="320400"/>
          </a:xfrm>
        </p:grpSpPr>
        <p:sp>
          <p:nvSpPr>
            <p:cNvPr id="699" name="Google Shape;699;p81"/>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LLM </a:t>
              </a:r>
              <a:r>
                <a:rPr lang="en" sz="900" b="1" i="0" u="none" strike="noStrike" cap="none">
                  <a:solidFill>
                    <a:srgbClr val="FFFFFF"/>
                  </a:solidFill>
                  <a:latin typeface="Arial"/>
                  <a:ea typeface="Arial"/>
                  <a:cs typeface="Arial"/>
                  <a:sym typeface="Arial"/>
                </a:rPr>
                <a:t> API</a:t>
              </a:r>
              <a:endParaRPr sz="900" b="1" i="0" u="none" strike="noStrike" cap="none">
                <a:solidFill>
                  <a:srgbClr val="FFFFFF"/>
                </a:solidFill>
                <a:latin typeface="Arial"/>
                <a:ea typeface="Arial"/>
                <a:cs typeface="Arial"/>
                <a:sym typeface="Arial"/>
              </a:endParaRPr>
            </a:p>
          </p:txBody>
        </p:sp>
        <p:sp>
          <p:nvSpPr>
            <p:cNvPr id="702" name="Google Shape;702;p81"/>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sp>
          <p:nvSpPr>
            <p:cNvPr id="703" name="Google Shape;703;p81"/>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900" b="1" i="0" u="none" strike="noStrike" cap="none">
                <a:solidFill>
                  <a:srgbClr val="FFFFFF"/>
                </a:solidFill>
                <a:latin typeface="Arial"/>
                <a:ea typeface="Arial"/>
                <a:cs typeface="Arial"/>
                <a:sym typeface="Arial"/>
              </a:endParaRPr>
            </a:p>
          </p:txBody>
        </p:sp>
      </p:grpSp>
      <p:sp>
        <p:nvSpPr>
          <p:cNvPr id="697" name="Google Shape;697;p81"/>
          <p:cNvSpPr/>
          <p:nvPr/>
        </p:nvSpPr>
        <p:spPr>
          <a:xfrm>
            <a:off x="2718414" y="3760538"/>
            <a:ext cx="1044900" cy="549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Analytics Content</a:t>
            </a:r>
            <a:endParaRPr sz="900" b="1">
              <a:solidFill>
                <a:schemeClr val="lt1"/>
              </a:solidFill>
            </a:endParaRPr>
          </a:p>
        </p:txBody>
      </p:sp>
      <p:pic>
        <p:nvPicPr>
          <p:cNvPr id="704" name="Google Shape;704;p81">
            <a:hlinkClick r:id="rId4" action="ppaction://hlinksldjump"/>
          </p:cNvPr>
          <p:cNvPicPr preferRelativeResize="0"/>
          <p:nvPr/>
        </p:nvPicPr>
        <p:blipFill>
          <a:blip r:embed="rId5">
            <a:alphaModFix/>
          </a:blip>
          <a:stretch>
            <a:fillRect/>
          </a:stretch>
        </p:blipFill>
        <p:spPr>
          <a:xfrm>
            <a:off x="3718250" y="305575"/>
            <a:ext cx="328500" cy="328500"/>
          </a:xfrm>
          <a:prstGeom prst="rect">
            <a:avLst/>
          </a:prstGeom>
          <a:noFill/>
          <a:ln>
            <a:noFill/>
          </a:ln>
        </p:spPr>
      </p:pic>
      <p:sp>
        <p:nvSpPr>
          <p:cNvPr id="696" name="Google Shape;696;p81"/>
          <p:cNvSpPr/>
          <p:nvPr/>
        </p:nvSpPr>
        <p:spPr>
          <a:xfrm>
            <a:off x="1600688" y="4381950"/>
            <a:ext cx="1032900" cy="492600"/>
          </a:xfrm>
          <a:prstGeom prst="rect">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900" b="1">
                <a:solidFill>
                  <a:schemeClr val="lt1"/>
                </a:solidFill>
              </a:rPr>
              <a:t>ABI </a:t>
            </a:r>
            <a:endParaRPr sz="900" b="1">
              <a:solidFill>
                <a:schemeClr val="lt1"/>
              </a:solidFill>
            </a:endParaRPr>
          </a:p>
          <a:p>
            <a:pPr marL="0" marR="0" lvl="0" indent="0" algn="ctr" rtl="0">
              <a:lnSpc>
                <a:spcPct val="100000"/>
              </a:lnSpc>
              <a:spcBef>
                <a:spcPts val="0"/>
              </a:spcBef>
              <a:spcAft>
                <a:spcPts val="0"/>
              </a:spcAft>
              <a:buNone/>
            </a:pPr>
            <a:r>
              <a:rPr lang="en" sz="900" b="1">
                <a:solidFill>
                  <a:schemeClr val="lt1"/>
                </a:solidFill>
              </a:rPr>
              <a:t>Platform</a:t>
            </a:r>
            <a:endParaRPr sz="900" b="1" i="0" u="none" strike="noStrike" cap="none">
              <a:solidFill>
                <a:schemeClr val="lt1"/>
              </a:solidFill>
              <a:latin typeface="Arial"/>
              <a:ea typeface="Arial"/>
              <a:cs typeface="Arial"/>
              <a:sym typeface="Arial"/>
            </a:endParaRPr>
          </a:p>
        </p:txBody>
      </p:sp>
      <p:cxnSp>
        <p:nvCxnSpPr>
          <p:cNvPr id="705" name="Google Shape;705;p81"/>
          <p:cNvCxnSpPr>
            <a:stCxn id="697" idx="0"/>
            <a:endCxn id="699" idx="2"/>
          </p:cNvCxnSpPr>
          <p:nvPr/>
        </p:nvCxnSpPr>
        <p:spPr>
          <a:xfrm rot="10800000" flipH="1">
            <a:off x="3240864" y="3505538"/>
            <a:ext cx="6300" cy="255000"/>
          </a:xfrm>
          <a:prstGeom prst="straightConnector1">
            <a:avLst/>
          </a:prstGeom>
          <a:noFill/>
          <a:ln w="9525" cap="flat" cmpd="sng">
            <a:solidFill>
              <a:schemeClr val="dk2"/>
            </a:solidFill>
            <a:prstDash val="solid"/>
            <a:round/>
            <a:headEnd type="none" w="med" len="med"/>
            <a:tailEnd type="triangle" w="med" len="med"/>
          </a:ln>
        </p:spPr>
      </p:cxnSp>
      <p:sp>
        <p:nvSpPr>
          <p:cNvPr id="706" name="Google Shape;706;p81"/>
          <p:cNvSpPr/>
          <p:nvPr/>
        </p:nvSpPr>
        <p:spPr>
          <a:xfrm>
            <a:off x="387978" y="3760538"/>
            <a:ext cx="1144500" cy="5496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900" b="1">
                <a:solidFill>
                  <a:schemeClr val="lt1"/>
                </a:solidFill>
              </a:rPr>
              <a:t>Structured Query Code</a:t>
            </a:r>
            <a:endParaRPr sz="900" b="1">
              <a:solidFill>
                <a:schemeClr val="lt1"/>
              </a:solidFill>
            </a:endParaRPr>
          </a:p>
        </p:txBody>
      </p:sp>
      <p:cxnSp>
        <p:nvCxnSpPr>
          <p:cNvPr id="707" name="Google Shape;707;p81"/>
          <p:cNvCxnSpPr>
            <a:stCxn id="706" idx="2"/>
            <a:endCxn id="696" idx="1"/>
          </p:cNvCxnSpPr>
          <p:nvPr/>
        </p:nvCxnSpPr>
        <p:spPr>
          <a:xfrm rot="-5400000" flipH="1">
            <a:off x="1121478" y="4148888"/>
            <a:ext cx="318000" cy="640500"/>
          </a:xfrm>
          <a:prstGeom prst="bentConnector2">
            <a:avLst/>
          </a:prstGeom>
          <a:noFill/>
          <a:ln w="9525" cap="flat" cmpd="sng">
            <a:solidFill>
              <a:schemeClr val="dk2"/>
            </a:solidFill>
            <a:prstDash val="solid"/>
            <a:round/>
            <a:headEnd type="none" w="med" len="med"/>
            <a:tailEnd type="triangle" w="med" len="med"/>
          </a:ln>
        </p:spPr>
      </p:cxnSp>
      <p:cxnSp>
        <p:nvCxnSpPr>
          <p:cNvPr id="708" name="Google Shape;708;p81"/>
          <p:cNvCxnSpPr>
            <a:stCxn id="689" idx="2"/>
            <a:endCxn id="706" idx="0"/>
          </p:cNvCxnSpPr>
          <p:nvPr/>
        </p:nvCxnSpPr>
        <p:spPr>
          <a:xfrm flipH="1">
            <a:off x="960129" y="3505448"/>
            <a:ext cx="6300" cy="255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64"/>
          <p:cNvSpPr/>
          <p:nvPr/>
        </p:nvSpPr>
        <p:spPr>
          <a:xfrm>
            <a:off x="231100" y="2649325"/>
            <a:ext cx="8491500" cy="2370000"/>
          </a:xfrm>
          <a:prstGeom prst="rect">
            <a:avLst/>
          </a:prstGeom>
          <a:solidFill>
            <a:srgbClr val="009AD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4"/>
          <p:cNvSpPr/>
          <p:nvPr/>
        </p:nvSpPr>
        <p:spPr>
          <a:xfrm>
            <a:off x="231100" y="204075"/>
            <a:ext cx="8491500" cy="23700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4"/>
          <p:cNvSpPr txBox="1">
            <a:spLocks noGrp="1"/>
          </p:cNvSpPr>
          <p:nvPr>
            <p:ph type="title"/>
          </p:nvPr>
        </p:nvSpPr>
        <p:spPr>
          <a:xfrm>
            <a:off x="293575" y="271300"/>
            <a:ext cx="70251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20" b="1">
                <a:solidFill>
                  <a:schemeClr val="lt1"/>
                </a:solidFill>
              </a:rPr>
              <a:t>What are design patterns?</a:t>
            </a:r>
            <a:endParaRPr sz="1920" b="1">
              <a:solidFill>
                <a:schemeClr val="lt1"/>
              </a:solidFill>
            </a:endParaRPr>
          </a:p>
        </p:txBody>
      </p:sp>
      <p:sp>
        <p:nvSpPr>
          <p:cNvPr id="279" name="Google Shape;279;p64"/>
          <p:cNvSpPr txBox="1">
            <a:spLocks noGrp="1"/>
          </p:cNvSpPr>
          <p:nvPr>
            <p:ph type="body" idx="1"/>
          </p:nvPr>
        </p:nvSpPr>
        <p:spPr>
          <a:xfrm>
            <a:off x="319100" y="691600"/>
            <a:ext cx="8283000" cy="1797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500">
                <a:solidFill>
                  <a:schemeClr val="lt1"/>
                </a:solidFill>
              </a:rPr>
              <a:t>Design patterns:</a:t>
            </a:r>
            <a:endParaRPr sz="1500">
              <a:solidFill>
                <a:schemeClr val="lt1"/>
              </a:solidFill>
            </a:endParaRPr>
          </a:p>
          <a:p>
            <a:pPr marL="457200" lvl="0" indent="-323850" algn="l" rtl="0">
              <a:lnSpc>
                <a:spcPct val="95000"/>
              </a:lnSpc>
              <a:spcBef>
                <a:spcPts val="1200"/>
              </a:spcBef>
              <a:spcAft>
                <a:spcPts val="0"/>
              </a:spcAft>
              <a:buClr>
                <a:schemeClr val="lt1"/>
              </a:buClr>
              <a:buSzPts val="1500"/>
              <a:buChar char="●"/>
            </a:pPr>
            <a:r>
              <a:rPr lang="en" sz="1500">
                <a:solidFill>
                  <a:schemeClr val="lt1"/>
                </a:solidFill>
              </a:rPr>
              <a:t>Represent general solutions to common AI and software design problems</a:t>
            </a:r>
            <a:endParaRPr sz="1500">
              <a:solidFill>
                <a:schemeClr val="lt1"/>
              </a:solidFill>
            </a:endParaRPr>
          </a:p>
          <a:p>
            <a:pPr marL="457200" lvl="0" indent="-323850" algn="l" rtl="0">
              <a:lnSpc>
                <a:spcPct val="95000"/>
              </a:lnSpc>
              <a:spcBef>
                <a:spcPts val="0"/>
              </a:spcBef>
              <a:spcAft>
                <a:spcPts val="0"/>
              </a:spcAft>
              <a:buClr>
                <a:schemeClr val="lt1"/>
              </a:buClr>
              <a:buSzPts val="1500"/>
              <a:buChar char="●"/>
            </a:pPr>
            <a:r>
              <a:rPr lang="en" sz="1500">
                <a:solidFill>
                  <a:schemeClr val="lt1"/>
                </a:solidFill>
              </a:rPr>
              <a:t>Provide repeatable approaches, principles and architectural blueprints</a:t>
            </a:r>
            <a:endParaRPr sz="1500">
              <a:solidFill>
                <a:schemeClr val="lt1"/>
              </a:solidFill>
            </a:endParaRPr>
          </a:p>
          <a:p>
            <a:pPr marL="457200" lvl="0" indent="-323850" algn="l" rtl="0">
              <a:lnSpc>
                <a:spcPct val="95000"/>
              </a:lnSpc>
              <a:spcBef>
                <a:spcPts val="0"/>
              </a:spcBef>
              <a:spcAft>
                <a:spcPts val="0"/>
              </a:spcAft>
              <a:buClr>
                <a:schemeClr val="lt1"/>
              </a:buClr>
              <a:buSzPts val="1500"/>
              <a:buChar char="●"/>
            </a:pPr>
            <a:r>
              <a:rPr lang="en" sz="1500">
                <a:solidFill>
                  <a:schemeClr val="lt1"/>
                </a:solidFill>
              </a:rPr>
              <a:t>Are not specific to a particular use case, but rather provide a set of proven solutions that can be applied in a variety of use cases</a:t>
            </a:r>
            <a:endParaRPr sz="1500">
              <a:solidFill>
                <a:schemeClr val="lt1"/>
              </a:solidFill>
            </a:endParaRPr>
          </a:p>
          <a:p>
            <a:pPr marL="457200" lvl="0" indent="-323850" algn="l" rtl="0">
              <a:lnSpc>
                <a:spcPct val="95000"/>
              </a:lnSpc>
              <a:spcBef>
                <a:spcPts val="0"/>
              </a:spcBef>
              <a:spcAft>
                <a:spcPts val="0"/>
              </a:spcAft>
              <a:buClr>
                <a:schemeClr val="lt1"/>
              </a:buClr>
              <a:buSzPts val="1500"/>
              <a:buChar char="●"/>
            </a:pPr>
            <a:r>
              <a:rPr lang="en" sz="1500">
                <a:solidFill>
                  <a:schemeClr val="lt1"/>
                </a:solidFill>
              </a:rPr>
              <a:t>Consist of extensible reference patterns that are stable to underlying technology changes</a:t>
            </a:r>
            <a:endParaRPr sz="1500">
              <a:solidFill>
                <a:schemeClr val="lt1"/>
              </a:solidFill>
            </a:endParaRPr>
          </a:p>
          <a:p>
            <a:pPr marL="457200" lvl="0" indent="0" algn="l" rtl="0">
              <a:lnSpc>
                <a:spcPct val="95000"/>
              </a:lnSpc>
              <a:spcBef>
                <a:spcPts val="1200"/>
              </a:spcBef>
              <a:spcAft>
                <a:spcPts val="1200"/>
              </a:spcAft>
              <a:buSzPts val="935"/>
              <a:buNone/>
            </a:pPr>
            <a:endParaRPr sz="1500">
              <a:solidFill>
                <a:schemeClr val="lt1"/>
              </a:solidFill>
            </a:endParaRPr>
          </a:p>
        </p:txBody>
      </p:sp>
      <p:sp>
        <p:nvSpPr>
          <p:cNvPr id="280" name="Google Shape;280;p64"/>
          <p:cNvSpPr txBox="1">
            <a:spLocks noGrp="1"/>
          </p:cNvSpPr>
          <p:nvPr>
            <p:ph type="title"/>
          </p:nvPr>
        </p:nvSpPr>
        <p:spPr>
          <a:xfrm>
            <a:off x="319100" y="2801725"/>
            <a:ext cx="771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20" b="1">
                <a:solidFill>
                  <a:schemeClr val="lt1"/>
                </a:solidFill>
              </a:rPr>
              <a:t>Why are we applying them to generative AI?</a:t>
            </a:r>
            <a:endParaRPr sz="1920" b="1">
              <a:solidFill>
                <a:schemeClr val="lt1"/>
              </a:solidFill>
            </a:endParaRPr>
          </a:p>
        </p:txBody>
      </p:sp>
      <p:sp>
        <p:nvSpPr>
          <p:cNvPr id="281" name="Google Shape;281;p64"/>
          <p:cNvSpPr txBox="1">
            <a:spLocks noGrp="1"/>
          </p:cNvSpPr>
          <p:nvPr>
            <p:ph type="body" idx="1"/>
          </p:nvPr>
        </p:nvSpPr>
        <p:spPr>
          <a:xfrm>
            <a:off x="319100" y="3382150"/>
            <a:ext cx="8403600" cy="1555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500">
                <a:solidFill>
                  <a:schemeClr val="lt1"/>
                </a:solidFill>
              </a:rPr>
              <a:t>GenAI is an evolving technology with a broad set of use cases that can be applied in the Analytics &amp; BI (ABI) space. As a result, it opens up a number of design patterns</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Design patterns can integrate GenAI with the existing ABI architecture, broadening their use</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There is high demand for knowledge on how to design and implement GenAI use cases</a:t>
            </a:r>
            <a:endParaRPr sz="1500">
              <a:solidFill>
                <a:schemeClr val="lt1"/>
              </a:solidFill>
            </a:endParaRPr>
          </a:p>
          <a:p>
            <a:pPr marL="457200" lvl="0" indent="-323850" algn="l" rtl="0">
              <a:spcBef>
                <a:spcPts val="0"/>
              </a:spcBef>
              <a:spcAft>
                <a:spcPts val="0"/>
              </a:spcAft>
              <a:buClr>
                <a:schemeClr val="lt1"/>
              </a:buClr>
              <a:buSzPts val="1500"/>
              <a:buChar char="●"/>
            </a:pPr>
            <a:r>
              <a:rPr lang="en" sz="1500">
                <a:solidFill>
                  <a:schemeClr val="lt1"/>
                </a:solidFill>
              </a:rPr>
              <a:t>This deck will help readers recognize not just what is possible but how it is broadly achieved</a:t>
            </a:r>
            <a:endParaRPr sz="15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82"/>
          <p:cNvSpPr/>
          <p:nvPr/>
        </p:nvSpPr>
        <p:spPr>
          <a:xfrm>
            <a:off x="4483484" y="114225"/>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714" name="Google Shape;714;p82"/>
          <p:cNvSpPr txBox="1"/>
          <p:nvPr/>
        </p:nvSpPr>
        <p:spPr>
          <a:xfrm>
            <a:off x="4331075" y="270375"/>
            <a:ext cx="4756500" cy="24612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Natural Language Query (NLQ)</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rPr>
              <a:t>NLQ allows ABI augmented consumers to input or speak business prompts. The LLM provides suggestions and type-ahead autocompletions. The refined question is sent to a chatbot that uses LLM APIs to structure queries. Additional LLM APIs can process the extracted data to produce natural- language responses; the visualization engine outputs visual dashboards.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Data Considerations: </a:t>
            </a:r>
            <a:r>
              <a:rPr lang="en" sz="900">
                <a:solidFill>
                  <a:schemeClr val="dk1"/>
                </a:solidFill>
              </a:rPr>
              <a:t>Requires business language naming of fields, values, dimensions, etc </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 </a:t>
            </a:r>
            <a:r>
              <a:rPr lang="en" sz="900">
                <a:solidFill>
                  <a:schemeClr val="dk1"/>
                </a:solidFill>
              </a:rPr>
              <a:t>LLMs-enhanced NLQ turns business questions into structured queries so users don’t need to know the underlying data model when asking questions.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ABI platform with out-of-the-box integration to (multiple) LLMs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LLM deployment options: consume SaaS app or API, embed (SaaS or PaaS), extend (retrieval augmented generation or fine-tuning) or build</a:t>
            </a:r>
            <a:endParaRPr/>
          </a:p>
        </p:txBody>
      </p:sp>
      <p:sp>
        <p:nvSpPr>
          <p:cNvPr id="715" name="Google Shape;715;p82"/>
          <p:cNvSpPr txBox="1"/>
          <p:nvPr/>
        </p:nvSpPr>
        <p:spPr>
          <a:xfrm>
            <a:off x="4331075" y="2839600"/>
            <a:ext cx="4756500" cy="15054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Flattens the learning curve for analytics consumer</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Accelerates time to insight in asking follow-up question from alerts</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Explains data visualizations as insights without complex analysis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The “cold-start problem”: not knowing which questions to ask the NLQ</a:t>
            </a:r>
            <a:endParaRPr sz="900">
              <a:solidFill>
                <a:schemeClr val="dk1"/>
              </a:solidFill>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Limited complexity of reasoning in ABI platforms compared to ChatGPT</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Poor support of spoken language except English or specialist taxonomies </a:t>
            </a:r>
            <a:endParaRPr sz="900">
              <a:solidFill>
                <a:schemeClr val="dk1"/>
              </a:solidFill>
            </a:endParaRPr>
          </a:p>
        </p:txBody>
      </p:sp>
      <p:sp>
        <p:nvSpPr>
          <p:cNvPr id="716" name="Google Shape;716;p82"/>
          <p:cNvSpPr txBox="1"/>
          <p:nvPr/>
        </p:nvSpPr>
        <p:spPr>
          <a:xfrm>
            <a:off x="4331075" y="4508800"/>
            <a:ext cx="2370300" cy="5496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Executive boardrooms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Embedded in LOB applications</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Integrates in chatbot workflows</a:t>
            </a:r>
            <a:endParaRPr sz="900">
              <a:solidFill>
                <a:schemeClr val="dk1"/>
              </a:solidFill>
            </a:endParaRPr>
          </a:p>
        </p:txBody>
      </p:sp>
      <p:sp>
        <p:nvSpPr>
          <p:cNvPr id="717" name="Google Shape;717;p82"/>
          <p:cNvSpPr txBox="1"/>
          <p:nvPr/>
        </p:nvSpPr>
        <p:spPr>
          <a:xfrm>
            <a:off x="6401625" y="4509300"/>
            <a:ext cx="2686200" cy="7089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Business analyst/analytics consumers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Mobile (hands-free/voice) user interfaces</a:t>
            </a:r>
            <a:endParaRPr sz="900">
              <a:solidFill>
                <a:schemeClr val="dk1"/>
              </a:solidFill>
            </a:endParaRPr>
          </a:p>
          <a:p>
            <a:pPr marL="457200" lvl="0" indent="-285750" algn="l" rtl="0">
              <a:lnSpc>
                <a:spcPct val="115000"/>
              </a:lnSpc>
              <a:spcBef>
                <a:spcPts val="0"/>
              </a:spcBef>
              <a:spcAft>
                <a:spcPts val="0"/>
              </a:spcAft>
              <a:buClr>
                <a:schemeClr val="dk1"/>
              </a:buClr>
              <a:buSzPts val="900"/>
              <a:buChar char="●"/>
            </a:pPr>
            <a:r>
              <a:rPr lang="en" sz="900">
                <a:solidFill>
                  <a:schemeClr val="dk1"/>
                </a:solidFill>
              </a:rPr>
              <a:t>Geospatial and temporal reasoning</a:t>
            </a:r>
            <a:endParaRPr sz="900">
              <a:solidFill>
                <a:schemeClr val="dk1"/>
              </a:solidFill>
            </a:endParaRPr>
          </a:p>
        </p:txBody>
      </p:sp>
      <p:pic>
        <p:nvPicPr>
          <p:cNvPr id="718" name="Google Shape;718;p82">
            <a:hlinkClick r:id="rId3" action="ppaction://hlinksldjump"/>
          </p:cNvPr>
          <p:cNvPicPr preferRelativeResize="0"/>
          <p:nvPr/>
        </p:nvPicPr>
        <p:blipFill>
          <a:blip r:embed="rId4">
            <a:alphaModFix/>
          </a:blip>
          <a:stretch>
            <a:fillRect/>
          </a:stretch>
        </p:blipFill>
        <p:spPr>
          <a:xfrm>
            <a:off x="3718250" y="305575"/>
            <a:ext cx="328500" cy="328500"/>
          </a:xfrm>
          <a:prstGeom prst="rect">
            <a:avLst/>
          </a:prstGeom>
          <a:noFill/>
          <a:ln>
            <a:noFill/>
          </a:ln>
        </p:spPr>
      </p:pic>
      <p:sp>
        <p:nvSpPr>
          <p:cNvPr id="719" name="Google Shape;719;p82"/>
          <p:cNvSpPr txBox="1">
            <a:spLocks noGrp="1"/>
          </p:cNvSpPr>
          <p:nvPr>
            <p:ph type="title"/>
          </p:nvPr>
        </p:nvSpPr>
        <p:spPr>
          <a:xfrm>
            <a:off x="66950" y="67975"/>
            <a:ext cx="42729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Natural Language Query</a:t>
            </a:r>
            <a:endParaRPr sz="2120">
              <a:solidFill>
                <a:schemeClr val="lt1"/>
              </a:solidFill>
            </a:endParaRPr>
          </a:p>
        </p:txBody>
      </p:sp>
      <p:sp>
        <p:nvSpPr>
          <p:cNvPr id="720" name="Google Shape;720;p82"/>
          <p:cNvSpPr/>
          <p:nvPr/>
        </p:nvSpPr>
        <p:spPr>
          <a:xfrm>
            <a:off x="4483484" y="27037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721" name="Google Shape;721;p82"/>
          <p:cNvSpPr/>
          <p:nvPr/>
        </p:nvSpPr>
        <p:spPr>
          <a:xfrm>
            <a:off x="66950" y="921450"/>
            <a:ext cx="4272900" cy="41301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722" name="Google Shape;722;p82"/>
          <p:cNvGrpSpPr/>
          <p:nvPr/>
        </p:nvGrpSpPr>
        <p:grpSpPr>
          <a:xfrm>
            <a:off x="2708675" y="1277988"/>
            <a:ext cx="1622400" cy="796637"/>
            <a:chOff x="1617000" y="1283663"/>
            <a:chExt cx="1622400" cy="796637"/>
          </a:xfrm>
        </p:grpSpPr>
        <p:sp>
          <p:nvSpPr>
            <p:cNvPr id="723" name="Google Shape;723;p82"/>
            <p:cNvSpPr txBox="1"/>
            <p:nvPr/>
          </p:nvSpPr>
          <p:spPr>
            <a:xfrm>
              <a:off x="1617000" y="1678000"/>
              <a:ext cx="1622400" cy="402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t>Augmented</a:t>
              </a:r>
              <a:endParaRPr sz="1000" b="1"/>
            </a:p>
            <a:p>
              <a:pPr marL="0" marR="0" lvl="0" indent="0" algn="ctr" rtl="0">
                <a:lnSpc>
                  <a:spcPct val="100000"/>
                </a:lnSpc>
                <a:spcBef>
                  <a:spcPts val="0"/>
                </a:spcBef>
                <a:spcAft>
                  <a:spcPts val="0"/>
                </a:spcAft>
                <a:buClr>
                  <a:srgbClr val="000000"/>
                </a:buClr>
                <a:buSzPts val="1000"/>
                <a:buFont typeface="Arial"/>
                <a:buNone/>
              </a:pPr>
              <a:r>
                <a:rPr lang="en" sz="1000" b="1"/>
                <a:t>Consumer</a:t>
              </a:r>
              <a:endParaRPr sz="1000" b="1"/>
            </a:p>
            <a:p>
              <a:pPr marL="0" marR="0" lvl="0" indent="0" algn="l" rtl="0">
                <a:lnSpc>
                  <a:spcPct val="100000"/>
                </a:lnSpc>
                <a:spcBef>
                  <a:spcPts val="0"/>
                </a:spcBef>
                <a:spcAft>
                  <a:spcPts val="0"/>
                </a:spcAft>
                <a:buClr>
                  <a:srgbClr val="000000"/>
                </a:buClr>
                <a:buSzPts val="1000"/>
                <a:buFont typeface="Arial"/>
                <a:buNone/>
              </a:pPr>
              <a:endParaRPr sz="1000" b="1"/>
            </a:p>
          </p:txBody>
        </p:sp>
        <p:pic>
          <p:nvPicPr>
            <p:cNvPr id="724" name="Google Shape;724;p82"/>
            <p:cNvPicPr preferRelativeResize="0"/>
            <p:nvPr/>
          </p:nvPicPr>
          <p:blipFill rotWithShape="1">
            <a:blip r:embed="rId5">
              <a:alphaModFix/>
            </a:blip>
            <a:srcRect/>
            <a:stretch/>
          </p:blipFill>
          <p:spPr>
            <a:xfrm>
              <a:off x="2282109" y="1283663"/>
              <a:ext cx="370080" cy="444096"/>
            </a:xfrm>
            <a:prstGeom prst="rect">
              <a:avLst/>
            </a:prstGeom>
            <a:noFill/>
            <a:ln>
              <a:noFill/>
            </a:ln>
          </p:spPr>
        </p:pic>
      </p:grpSp>
      <p:sp>
        <p:nvSpPr>
          <p:cNvPr id="725" name="Google Shape;725;p82"/>
          <p:cNvSpPr/>
          <p:nvPr/>
        </p:nvSpPr>
        <p:spPr>
          <a:xfrm>
            <a:off x="199975" y="2167750"/>
            <a:ext cx="1126200" cy="3285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Refined Question</a:t>
            </a:r>
            <a:endParaRPr sz="1000" b="1">
              <a:solidFill>
                <a:schemeClr val="lt1"/>
              </a:solidFill>
            </a:endParaRPr>
          </a:p>
        </p:txBody>
      </p:sp>
      <p:cxnSp>
        <p:nvCxnSpPr>
          <p:cNvPr id="726" name="Google Shape;726;p82"/>
          <p:cNvCxnSpPr>
            <a:stCxn id="725" idx="2"/>
          </p:cNvCxnSpPr>
          <p:nvPr/>
        </p:nvCxnSpPr>
        <p:spPr>
          <a:xfrm>
            <a:off x="763075" y="2496250"/>
            <a:ext cx="4500" cy="348600"/>
          </a:xfrm>
          <a:prstGeom prst="straightConnector1">
            <a:avLst/>
          </a:prstGeom>
          <a:noFill/>
          <a:ln w="9525" cap="flat" cmpd="sng">
            <a:solidFill>
              <a:schemeClr val="dk2"/>
            </a:solidFill>
            <a:prstDash val="solid"/>
            <a:round/>
            <a:headEnd type="none" w="sm" len="sm"/>
            <a:tailEnd type="triangle" w="med" len="med"/>
          </a:ln>
        </p:spPr>
      </p:cxnSp>
      <p:grpSp>
        <p:nvGrpSpPr>
          <p:cNvPr id="727" name="Google Shape;727;p82"/>
          <p:cNvGrpSpPr/>
          <p:nvPr/>
        </p:nvGrpSpPr>
        <p:grpSpPr>
          <a:xfrm>
            <a:off x="2924759" y="3499441"/>
            <a:ext cx="1190231" cy="390311"/>
            <a:chOff x="7294503" y="1174139"/>
            <a:chExt cx="752882" cy="320400"/>
          </a:xfrm>
        </p:grpSpPr>
        <p:sp>
          <p:nvSpPr>
            <p:cNvPr id="728" name="Google Shape;728;p82"/>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900" b="1">
                  <a:solidFill>
                    <a:srgbClr val="FFFFFF"/>
                  </a:solidFill>
                </a:rPr>
                <a:t>Data Viz Engine</a:t>
              </a:r>
              <a:endParaRPr sz="900" b="1" i="0" u="none" strike="noStrike" cap="none">
                <a:solidFill>
                  <a:srgbClr val="FFFFFF"/>
                </a:solidFill>
                <a:latin typeface="Arial"/>
                <a:ea typeface="Arial"/>
                <a:cs typeface="Arial"/>
                <a:sym typeface="Arial"/>
              </a:endParaRPr>
            </a:p>
          </p:txBody>
        </p:sp>
        <p:sp>
          <p:nvSpPr>
            <p:cNvPr id="729" name="Google Shape;729;p82"/>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730" name="Google Shape;730;p82"/>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731" name="Google Shape;731;p82"/>
          <p:cNvSpPr/>
          <p:nvPr/>
        </p:nvSpPr>
        <p:spPr>
          <a:xfrm>
            <a:off x="1594100" y="4485900"/>
            <a:ext cx="893700" cy="444000"/>
          </a:xfrm>
          <a:prstGeom prst="can">
            <a:avLst>
              <a:gd name="adj" fmla="val 25000"/>
            </a:avLst>
          </a:prstGeom>
          <a:solidFill>
            <a:srgbClr val="6A80A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rgbClr val="FFFFFF"/>
                </a:solidFill>
              </a:rPr>
              <a:t>Dataset</a:t>
            </a:r>
            <a:endParaRPr sz="1000" b="1">
              <a:solidFill>
                <a:srgbClr val="FFFFFF"/>
              </a:solidFill>
            </a:endParaRPr>
          </a:p>
        </p:txBody>
      </p:sp>
      <p:grpSp>
        <p:nvGrpSpPr>
          <p:cNvPr id="732" name="Google Shape;732;p82"/>
          <p:cNvGrpSpPr/>
          <p:nvPr/>
        </p:nvGrpSpPr>
        <p:grpSpPr>
          <a:xfrm>
            <a:off x="196507" y="3523691"/>
            <a:ext cx="1126236" cy="390311"/>
            <a:chOff x="7294503" y="1174139"/>
            <a:chExt cx="752882" cy="320400"/>
          </a:xfrm>
        </p:grpSpPr>
        <p:sp>
          <p:nvSpPr>
            <p:cNvPr id="733" name="Google Shape;733;p82"/>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LLM API</a:t>
              </a:r>
              <a:endParaRPr sz="1000" b="1" i="0" u="none" strike="noStrike" cap="none">
                <a:solidFill>
                  <a:srgbClr val="FFFFFF"/>
                </a:solidFill>
                <a:latin typeface="Arial"/>
                <a:ea typeface="Arial"/>
                <a:cs typeface="Arial"/>
                <a:sym typeface="Arial"/>
              </a:endParaRPr>
            </a:p>
          </p:txBody>
        </p:sp>
        <p:sp>
          <p:nvSpPr>
            <p:cNvPr id="734" name="Google Shape;734;p82"/>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735" name="Google Shape;735;p82"/>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736" name="Google Shape;736;p82"/>
          <p:cNvSpPr/>
          <p:nvPr/>
        </p:nvSpPr>
        <p:spPr>
          <a:xfrm>
            <a:off x="226975" y="4152696"/>
            <a:ext cx="1060800" cy="3903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SQL Query</a:t>
            </a:r>
            <a:endParaRPr sz="1000" b="1">
              <a:solidFill>
                <a:schemeClr val="lt1"/>
              </a:solidFill>
            </a:endParaRPr>
          </a:p>
        </p:txBody>
      </p:sp>
      <p:sp>
        <p:nvSpPr>
          <p:cNvPr id="737" name="Google Shape;737;p82"/>
          <p:cNvSpPr/>
          <p:nvPr/>
        </p:nvSpPr>
        <p:spPr>
          <a:xfrm>
            <a:off x="1730025" y="2887702"/>
            <a:ext cx="1126200" cy="4212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Answer</a:t>
            </a:r>
            <a:endParaRPr sz="1000" b="1">
              <a:solidFill>
                <a:schemeClr val="lt1"/>
              </a:solidFill>
            </a:endParaRPr>
          </a:p>
        </p:txBody>
      </p:sp>
      <p:cxnSp>
        <p:nvCxnSpPr>
          <p:cNvPr id="738" name="Google Shape;738;p82"/>
          <p:cNvCxnSpPr>
            <a:endCxn id="733" idx="0"/>
          </p:cNvCxnSpPr>
          <p:nvPr/>
        </p:nvCxnSpPr>
        <p:spPr>
          <a:xfrm>
            <a:off x="761895" y="3284891"/>
            <a:ext cx="2400" cy="238800"/>
          </a:xfrm>
          <a:prstGeom prst="straightConnector1">
            <a:avLst/>
          </a:prstGeom>
          <a:noFill/>
          <a:ln w="9525" cap="flat" cmpd="sng">
            <a:solidFill>
              <a:schemeClr val="dk2"/>
            </a:solidFill>
            <a:prstDash val="solid"/>
            <a:round/>
            <a:headEnd type="none" w="sm" len="sm"/>
            <a:tailEnd type="triangle" w="med" len="med"/>
          </a:ln>
        </p:spPr>
      </p:cxnSp>
      <p:cxnSp>
        <p:nvCxnSpPr>
          <p:cNvPr id="739" name="Google Shape;739;p82"/>
          <p:cNvCxnSpPr/>
          <p:nvPr/>
        </p:nvCxnSpPr>
        <p:spPr>
          <a:xfrm>
            <a:off x="760700" y="3924596"/>
            <a:ext cx="4800" cy="217500"/>
          </a:xfrm>
          <a:prstGeom prst="straightConnector1">
            <a:avLst/>
          </a:prstGeom>
          <a:noFill/>
          <a:ln w="9525" cap="flat" cmpd="sng">
            <a:solidFill>
              <a:schemeClr val="dk2"/>
            </a:solidFill>
            <a:prstDash val="solid"/>
            <a:round/>
            <a:headEnd type="none" w="sm" len="sm"/>
            <a:tailEnd type="triangle" w="med" len="med"/>
          </a:ln>
        </p:spPr>
      </p:cxnSp>
      <p:sp>
        <p:nvSpPr>
          <p:cNvPr id="740" name="Google Shape;740;p82"/>
          <p:cNvSpPr/>
          <p:nvPr/>
        </p:nvSpPr>
        <p:spPr>
          <a:xfrm>
            <a:off x="2989475" y="4152696"/>
            <a:ext cx="1060800" cy="3903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Extracted Data</a:t>
            </a:r>
            <a:endParaRPr sz="1000" b="1">
              <a:solidFill>
                <a:schemeClr val="lt1"/>
              </a:solidFill>
            </a:endParaRPr>
          </a:p>
        </p:txBody>
      </p:sp>
      <p:cxnSp>
        <p:nvCxnSpPr>
          <p:cNvPr id="741" name="Google Shape;741;p82"/>
          <p:cNvCxnSpPr>
            <a:stCxn id="740" idx="0"/>
            <a:endCxn id="728" idx="2"/>
          </p:cNvCxnSpPr>
          <p:nvPr/>
        </p:nvCxnSpPr>
        <p:spPr>
          <a:xfrm rot="10800000" flipH="1">
            <a:off x="3519875" y="3889896"/>
            <a:ext cx="4800" cy="262800"/>
          </a:xfrm>
          <a:prstGeom prst="straightConnector1">
            <a:avLst/>
          </a:prstGeom>
          <a:noFill/>
          <a:ln w="9525" cap="flat" cmpd="sng">
            <a:solidFill>
              <a:schemeClr val="dk2"/>
            </a:solidFill>
            <a:prstDash val="solid"/>
            <a:round/>
            <a:headEnd type="none" w="sm" len="sm"/>
            <a:tailEnd type="triangle" w="med" len="med"/>
          </a:ln>
        </p:spPr>
      </p:cxnSp>
      <p:cxnSp>
        <p:nvCxnSpPr>
          <p:cNvPr id="742" name="Google Shape;742;p82"/>
          <p:cNvCxnSpPr>
            <a:stCxn id="728" idx="0"/>
            <a:endCxn id="743" idx="2"/>
          </p:cNvCxnSpPr>
          <p:nvPr/>
        </p:nvCxnSpPr>
        <p:spPr>
          <a:xfrm rot="10800000">
            <a:off x="3520011" y="3308941"/>
            <a:ext cx="4800" cy="190500"/>
          </a:xfrm>
          <a:prstGeom prst="straightConnector1">
            <a:avLst/>
          </a:prstGeom>
          <a:noFill/>
          <a:ln w="9525" cap="flat" cmpd="sng">
            <a:solidFill>
              <a:schemeClr val="dk2"/>
            </a:solidFill>
            <a:prstDash val="solid"/>
            <a:round/>
            <a:headEnd type="none" w="sm" len="sm"/>
            <a:tailEnd type="triangle" w="med" len="med"/>
          </a:ln>
        </p:spPr>
      </p:cxnSp>
      <p:sp>
        <p:nvSpPr>
          <p:cNvPr id="744" name="Google Shape;744;p82"/>
          <p:cNvSpPr/>
          <p:nvPr/>
        </p:nvSpPr>
        <p:spPr>
          <a:xfrm>
            <a:off x="4483484" y="428278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grpSp>
        <p:nvGrpSpPr>
          <p:cNvPr id="745" name="Google Shape;745;p82"/>
          <p:cNvGrpSpPr/>
          <p:nvPr/>
        </p:nvGrpSpPr>
        <p:grpSpPr>
          <a:xfrm>
            <a:off x="199979" y="1414711"/>
            <a:ext cx="1126236" cy="286213"/>
            <a:chOff x="7294503" y="1174139"/>
            <a:chExt cx="752882" cy="320400"/>
          </a:xfrm>
        </p:grpSpPr>
        <p:sp>
          <p:nvSpPr>
            <p:cNvPr id="746" name="Google Shape;746;p82"/>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LLM API</a:t>
              </a:r>
              <a:endParaRPr sz="1000" b="1" i="0" u="none" strike="noStrike" cap="none">
                <a:solidFill>
                  <a:srgbClr val="FFFFFF"/>
                </a:solidFill>
                <a:latin typeface="Arial"/>
                <a:ea typeface="Arial"/>
                <a:cs typeface="Arial"/>
                <a:sym typeface="Arial"/>
              </a:endParaRPr>
            </a:p>
          </p:txBody>
        </p:sp>
        <p:sp>
          <p:nvSpPr>
            <p:cNvPr id="747" name="Google Shape;747;p82"/>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748" name="Google Shape;748;p82"/>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749" name="Google Shape;749;p82"/>
          <p:cNvSpPr/>
          <p:nvPr/>
        </p:nvSpPr>
        <p:spPr>
          <a:xfrm>
            <a:off x="1564950" y="1049400"/>
            <a:ext cx="1060800" cy="3285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Start of Question</a:t>
            </a:r>
            <a:endParaRPr sz="1000" b="1">
              <a:solidFill>
                <a:schemeClr val="lt1"/>
              </a:solidFill>
            </a:endParaRPr>
          </a:p>
        </p:txBody>
      </p:sp>
      <p:sp>
        <p:nvSpPr>
          <p:cNvPr id="750" name="Google Shape;750;p82"/>
          <p:cNvSpPr/>
          <p:nvPr/>
        </p:nvSpPr>
        <p:spPr>
          <a:xfrm>
            <a:off x="1564950" y="1631813"/>
            <a:ext cx="1060800" cy="3285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Suggestions &amp; Type Ahead</a:t>
            </a:r>
            <a:endParaRPr sz="1000" b="1">
              <a:solidFill>
                <a:schemeClr val="lt1"/>
              </a:solidFill>
            </a:endParaRPr>
          </a:p>
        </p:txBody>
      </p:sp>
      <p:cxnSp>
        <p:nvCxnSpPr>
          <p:cNvPr id="751" name="Google Shape;751;p82"/>
          <p:cNvCxnSpPr>
            <a:stCxn id="736" idx="2"/>
            <a:endCxn id="731" idx="2"/>
          </p:cNvCxnSpPr>
          <p:nvPr/>
        </p:nvCxnSpPr>
        <p:spPr>
          <a:xfrm rot="-5400000" flipH="1">
            <a:off x="1093225" y="4207146"/>
            <a:ext cx="165000" cy="836700"/>
          </a:xfrm>
          <a:prstGeom prst="bentConnector2">
            <a:avLst/>
          </a:prstGeom>
          <a:noFill/>
          <a:ln w="9525" cap="flat" cmpd="sng">
            <a:solidFill>
              <a:schemeClr val="dk2"/>
            </a:solidFill>
            <a:prstDash val="solid"/>
            <a:round/>
            <a:headEnd type="none" w="med" len="med"/>
            <a:tailEnd type="triangle" w="med" len="med"/>
          </a:ln>
        </p:spPr>
      </p:cxnSp>
      <p:cxnSp>
        <p:nvCxnSpPr>
          <p:cNvPr id="752" name="Google Shape;752;p82"/>
          <p:cNvCxnSpPr>
            <a:stCxn id="731" idx="4"/>
            <a:endCxn id="740" idx="2"/>
          </p:cNvCxnSpPr>
          <p:nvPr/>
        </p:nvCxnSpPr>
        <p:spPr>
          <a:xfrm rot="10800000" flipH="1">
            <a:off x="2487800" y="4542900"/>
            <a:ext cx="1032000" cy="165000"/>
          </a:xfrm>
          <a:prstGeom prst="bentConnector2">
            <a:avLst/>
          </a:prstGeom>
          <a:noFill/>
          <a:ln w="9525" cap="flat" cmpd="sng">
            <a:solidFill>
              <a:schemeClr val="dk2"/>
            </a:solidFill>
            <a:prstDash val="solid"/>
            <a:round/>
            <a:headEnd type="none" w="med" len="med"/>
            <a:tailEnd type="triangle" w="med" len="med"/>
          </a:ln>
        </p:spPr>
      </p:cxnSp>
      <p:grpSp>
        <p:nvGrpSpPr>
          <p:cNvPr id="753" name="Google Shape;753;p82"/>
          <p:cNvGrpSpPr/>
          <p:nvPr/>
        </p:nvGrpSpPr>
        <p:grpSpPr>
          <a:xfrm>
            <a:off x="1730017" y="3499441"/>
            <a:ext cx="1126236" cy="390311"/>
            <a:chOff x="7294503" y="1174139"/>
            <a:chExt cx="752882" cy="320400"/>
          </a:xfrm>
        </p:grpSpPr>
        <p:sp>
          <p:nvSpPr>
            <p:cNvPr id="754" name="Google Shape;754;p82"/>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LLM API</a:t>
              </a:r>
              <a:endParaRPr sz="1000" b="1" i="0" u="none" strike="noStrike" cap="none">
                <a:solidFill>
                  <a:srgbClr val="FFFFFF"/>
                </a:solidFill>
                <a:latin typeface="Arial"/>
                <a:ea typeface="Arial"/>
                <a:cs typeface="Arial"/>
                <a:sym typeface="Arial"/>
              </a:endParaRPr>
            </a:p>
          </p:txBody>
        </p:sp>
        <p:sp>
          <p:nvSpPr>
            <p:cNvPr id="755" name="Google Shape;755;p82"/>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756" name="Google Shape;756;p82"/>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cxnSp>
        <p:nvCxnSpPr>
          <p:cNvPr id="757" name="Google Shape;757;p82"/>
          <p:cNvCxnSpPr>
            <a:stCxn id="740" idx="1"/>
            <a:endCxn id="754" idx="2"/>
          </p:cNvCxnSpPr>
          <p:nvPr/>
        </p:nvCxnSpPr>
        <p:spPr>
          <a:xfrm rot="10800000">
            <a:off x="2297675" y="3889746"/>
            <a:ext cx="691800" cy="458100"/>
          </a:xfrm>
          <a:prstGeom prst="bentConnector2">
            <a:avLst/>
          </a:prstGeom>
          <a:noFill/>
          <a:ln w="9525" cap="flat" cmpd="sng">
            <a:solidFill>
              <a:schemeClr val="dk2"/>
            </a:solidFill>
            <a:prstDash val="solid"/>
            <a:round/>
            <a:headEnd type="none" w="med" len="med"/>
            <a:tailEnd type="triangle" w="med" len="med"/>
          </a:ln>
        </p:spPr>
      </p:cxnSp>
      <p:sp>
        <p:nvSpPr>
          <p:cNvPr id="743" name="Google Shape;743;p82"/>
          <p:cNvSpPr/>
          <p:nvPr/>
        </p:nvSpPr>
        <p:spPr>
          <a:xfrm>
            <a:off x="2956775" y="2887702"/>
            <a:ext cx="1126200" cy="4212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Visual Report</a:t>
            </a:r>
            <a:endParaRPr sz="1000" b="1">
              <a:solidFill>
                <a:schemeClr val="lt1"/>
              </a:solidFill>
            </a:endParaRPr>
          </a:p>
        </p:txBody>
      </p:sp>
      <p:sp>
        <p:nvSpPr>
          <p:cNvPr id="758" name="Google Shape;758;p82"/>
          <p:cNvSpPr/>
          <p:nvPr/>
        </p:nvSpPr>
        <p:spPr>
          <a:xfrm>
            <a:off x="229225" y="2887702"/>
            <a:ext cx="1060800" cy="4212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Traditional Chatbot</a:t>
            </a:r>
            <a:endParaRPr sz="1000" b="1">
              <a:solidFill>
                <a:srgbClr val="FFFFFF"/>
              </a:solidFill>
            </a:endParaRPr>
          </a:p>
        </p:txBody>
      </p:sp>
      <p:cxnSp>
        <p:nvCxnSpPr>
          <p:cNvPr id="759" name="Google Shape;759;p82"/>
          <p:cNvCxnSpPr>
            <a:stCxn id="754" idx="0"/>
            <a:endCxn id="737" idx="2"/>
          </p:cNvCxnSpPr>
          <p:nvPr/>
        </p:nvCxnSpPr>
        <p:spPr>
          <a:xfrm rot="10800000">
            <a:off x="2293005" y="3308941"/>
            <a:ext cx="4800" cy="190500"/>
          </a:xfrm>
          <a:prstGeom prst="straightConnector1">
            <a:avLst/>
          </a:prstGeom>
          <a:noFill/>
          <a:ln w="9525" cap="flat" cmpd="sng">
            <a:solidFill>
              <a:schemeClr val="dk2"/>
            </a:solidFill>
            <a:prstDash val="solid"/>
            <a:round/>
            <a:headEnd type="none" w="sm" len="sm"/>
            <a:tailEnd type="triangle" w="med" len="med"/>
          </a:ln>
        </p:spPr>
      </p:cxnSp>
      <p:cxnSp>
        <p:nvCxnSpPr>
          <p:cNvPr id="760" name="Google Shape;760;p82"/>
          <p:cNvCxnSpPr/>
          <p:nvPr/>
        </p:nvCxnSpPr>
        <p:spPr>
          <a:xfrm flipH="1">
            <a:off x="1326175" y="2080113"/>
            <a:ext cx="2065200" cy="210900"/>
          </a:xfrm>
          <a:prstGeom prst="bentConnector3">
            <a:avLst>
              <a:gd name="adj1" fmla="val 0"/>
            </a:avLst>
          </a:prstGeom>
          <a:noFill/>
          <a:ln w="9525" cap="flat" cmpd="sng">
            <a:solidFill>
              <a:schemeClr val="dk2"/>
            </a:solidFill>
            <a:prstDash val="solid"/>
            <a:round/>
            <a:headEnd type="none" w="med" len="med"/>
            <a:tailEnd type="triangle" w="med" len="med"/>
          </a:ln>
        </p:spPr>
      </p:cxnSp>
      <p:cxnSp>
        <p:nvCxnSpPr>
          <p:cNvPr id="761" name="Google Shape;761;p82"/>
          <p:cNvCxnSpPr>
            <a:stCxn id="749" idx="1"/>
            <a:endCxn id="746" idx="0"/>
          </p:cNvCxnSpPr>
          <p:nvPr/>
        </p:nvCxnSpPr>
        <p:spPr>
          <a:xfrm flipH="1">
            <a:off x="767850" y="1213650"/>
            <a:ext cx="797100" cy="201000"/>
          </a:xfrm>
          <a:prstGeom prst="bentConnector2">
            <a:avLst/>
          </a:prstGeom>
          <a:noFill/>
          <a:ln w="9525" cap="flat" cmpd="sng">
            <a:solidFill>
              <a:schemeClr val="dk2"/>
            </a:solidFill>
            <a:prstDash val="solid"/>
            <a:round/>
            <a:headEnd type="none" w="med" len="med"/>
            <a:tailEnd type="triangle" w="med" len="med"/>
          </a:ln>
        </p:spPr>
      </p:cxnSp>
      <p:cxnSp>
        <p:nvCxnSpPr>
          <p:cNvPr id="762" name="Google Shape;762;p82"/>
          <p:cNvCxnSpPr>
            <a:stCxn id="746" idx="2"/>
            <a:endCxn id="750" idx="1"/>
          </p:cNvCxnSpPr>
          <p:nvPr/>
        </p:nvCxnSpPr>
        <p:spPr>
          <a:xfrm rot="-5400000" flipH="1">
            <a:off x="1118767" y="1349924"/>
            <a:ext cx="95100" cy="797100"/>
          </a:xfrm>
          <a:prstGeom prst="bentConnector2">
            <a:avLst/>
          </a:prstGeom>
          <a:noFill/>
          <a:ln w="9525" cap="flat" cmpd="sng">
            <a:solidFill>
              <a:schemeClr val="dk2"/>
            </a:solidFill>
            <a:prstDash val="solid"/>
            <a:round/>
            <a:headEnd type="none" w="med" len="med"/>
            <a:tailEnd type="triangle" w="med" len="med"/>
          </a:ln>
        </p:spPr>
      </p:cxnSp>
      <p:cxnSp>
        <p:nvCxnSpPr>
          <p:cNvPr id="763" name="Google Shape;763;p82"/>
          <p:cNvCxnSpPr>
            <a:stCxn id="750" idx="3"/>
            <a:endCxn id="724" idx="1"/>
          </p:cNvCxnSpPr>
          <p:nvPr/>
        </p:nvCxnSpPr>
        <p:spPr>
          <a:xfrm rot="10800000" flipH="1">
            <a:off x="2625750" y="1499963"/>
            <a:ext cx="747900" cy="296100"/>
          </a:xfrm>
          <a:prstGeom prst="bentConnector3">
            <a:avLst>
              <a:gd name="adj1" fmla="val 50009"/>
            </a:avLst>
          </a:prstGeom>
          <a:noFill/>
          <a:ln w="9525" cap="flat" cmpd="sng">
            <a:solidFill>
              <a:schemeClr val="dk2"/>
            </a:solidFill>
            <a:prstDash val="solid"/>
            <a:round/>
            <a:headEnd type="none" w="med" len="med"/>
            <a:tailEnd type="triangle" w="med" len="med"/>
          </a:ln>
        </p:spPr>
      </p:cxnSp>
      <p:cxnSp>
        <p:nvCxnSpPr>
          <p:cNvPr id="764" name="Google Shape;764;p82"/>
          <p:cNvCxnSpPr>
            <a:stCxn id="724" idx="1"/>
            <a:endCxn id="749" idx="3"/>
          </p:cNvCxnSpPr>
          <p:nvPr/>
        </p:nvCxnSpPr>
        <p:spPr>
          <a:xfrm rot="10800000">
            <a:off x="2625884" y="1213536"/>
            <a:ext cx="747900" cy="286500"/>
          </a:xfrm>
          <a:prstGeom prst="bentConnector3">
            <a:avLst>
              <a:gd name="adj1" fmla="val 50009"/>
            </a:avLst>
          </a:prstGeom>
          <a:noFill/>
          <a:ln w="9525" cap="flat" cmpd="sng">
            <a:solidFill>
              <a:schemeClr val="dk2"/>
            </a:solidFill>
            <a:prstDash val="solid"/>
            <a:round/>
            <a:headEnd type="none" w="med" len="med"/>
            <a:tailEnd type="triangle" w="med" len="med"/>
          </a:ln>
        </p:spPr>
      </p:cxnSp>
      <p:cxnSp>
        <p:nvCxnSpPr>
          <p:cNvPr id="765" name="Google Shape;765;p82"/>
          <p:cNvCxnSpPr>
            <a:stCxn id="743" idx="0"/>
            <a:endCxn id="723" idx="2"/>
          </p:cNvCxnSpPr>
          <p:nvPr/>
        </p:nvCxnSpPr>
        <p:spPr>
          <a:xfrm rot="-5400000">
            <a:off x="3113675" y="2480902"/>
            <a:ext cx="813000" cy="600"/>
          </a:xfrm>
          <a:prstGeom prst="bentConnector3">
            <a:avLst>
              <a:gd name="adj1" fmla="val 50005"/>
            </a:avLst>
          </a:prstGeom>
          <a:noFill/>
          <a:ln w="9525" cap="flat" cmpd="sng">
            <a:solidFill>
              <a:schemeClr val="dk2"/>
            </a:solidFill>
            <a:prstDash val="solid"/>
            <a:round/>
            <a:headEnd type="none" w="med" len="med"/>
            <a:tailEnd type="triangle" w="med" len="med"/>
          </a:ln>
        </p:spPr>
      </p:cxnSp>
      <p:cxnSp>
        <p:nvCxnSpPr>
          <p:cNvPr id="766" name="Google Shape;766;p82"/>
          <p:cNvCxnSpPr>
            <a:stCxn id="737" idx="0"/>
            <a:endCxn id="723" idx="2"/>
          </p:cNvCxnSpPr>
          <p:nvPr/>
        </p:nvCxnSpPr>
        <p:spPr>
          <a:xfrm rot="-5400000">
            <a:off x="2499975" y="1867852"/>
            <a:ext cx="813000" cy="1226700"/>
          </a:xfrm>
          <a:prstGeom prst="bentConnector3">
            <a:avLst>
              <a:gd name="adj1" fmla="val 20781"/>
            </a:avLst>
          </a:prstGeom>
          <a:noFill/>
          <a:ln w="9525" cap="flat" cmpd="sng">
            <a:solidFill>
              <a:schemeClr val="dk2"/>
            </a:solidFill>
            <a:prstDash val="solid"/>
            <a:round/>
            <a:headEnd type="none" w="med" len="med"/>
            <a:tailEnd type="triangle" w="med" len="med"/>
          </a:ln>
        </p:spPr>
      </p:cxnSp>
      <p:pic>
        <p:nvPicPr>
          <p:cNvPr id="767" name="Google Shape;767;p82">
            <a:hlinkClick r:id="rId3" action="ppaction://hlinksldjump"/>
          </p:cNvPr>
          <p:cNvPicPr preferRelativeResize="0"/>
          <p:nvPr/>
        </p:nvPicPr>
        <p:blipFill>
          <a:blip r:embed="rId4">
            <a:alphaModFix/>
          </a:blip>
          <a:stretch>
            <a:fillRect/>
          </a:stretch>
        </p:blipFill>
        <p:spPr>
          <a:xfrm>
            <a:off x="3718250" y="305575"/>
            <a:ext cx="328500" cy="32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83"/>
          <p:cNvSpPr txBox="1">
            <a:spLocks noGrp="1"/>
          </p:cNvSpPr>
          <p:nvPr>
            <p:ph type="title"/>
          </p:nvPr>
        </p:nvSpPr>
        <p:spPr>
          <a:xfrm>
            <a:off x="66950" y="67975"/>
            <a:ext cx="4100400" cy="803700"/>
          </a:xfrm>
          <a:prstGeom prst="rect">
            <a:avLst/>
          </a:prstGeom>
          <a:solidFill>
            <a:srgbClr val="002856"/>
          </a:solidFill>
          <a:ln>
            <a:noFill/>
          </a:ln>
        </p:spPr>
        <p:txBody>
          <a:bodyPr spcFirstLastPara="1" wrap="square" lIns="0" tIns="0" rIns="0" bIns="0" anchor="ctr" anchorCtr="0">
            <a:noAutofit/>
          </a:bodyPr>
          <a:lstStyle/>
          <a:p>
            <a:pPr marL="182880" marR="91440" lvl="0" indent="0" algn="l" rtl="0">
              <a:lnSpc>
                <a:spcPct val="100000"/>
              </a:lnSpc>
              <a:spcBef>
                <a:spcPts val="0"/>
              </a:spcBef>
              <a:spcAft>
                <a:spcPts val="0"/>
              </a:spcAft>
              <a:buSzPts val="990"/>
              <a:buNone/>
            </a:pPr>
            <a:r>
              <a:rPr lang="en" sz="2120">
                <a:solidFill>
                  <a:schemeClr val="lt1"/>
                </a:solidFill>
              </a:rPr>
              <a:t>Analytics Catalog Search</a:t>
            </a:r>
            <a:endParaRPr sz="2120">
              <a:solidFill>
                <a:schemeClr val="lt1"/>
              </a:solidFill>
            </a:endParaRPr>
          </a:p>
        </p:txBody>
      </p:sp>
      <p:sp>
        <p:nvSpPr>
          <p:cNvPr id="773" name="Google Shape;773;p83"/>
          <p:cNvSpPr/>
          <p:nvPr/>
        </p:nvSpPr>
        <p:spPr>
          <a:xfrm>
            <a:off x="4403534" y="4384938"/>
            <a:ext cx="44742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a:solidFill>
                  <a:schemeClr val="lt1"/>
                </a:solidFill>
              </a:rPr>
              <a:t>USE</a:t>
            </a:r>
            <a:r>
              <a:rPr lang="en" sz="1000" b="1"/>
              <a:t> </a:t>
            </a:r>
            <a:r>
              <a:rPr lang="en" sz="1000" b="1">
                <a:solidFill>
                  <a:schemeClr val="lt1"/>
                </a:solidFill>
              </a:rPr>
              <a:t>CASES</a:t>
            </a:r>
            <a:endParaRPr sz="1000" b="1">
              <a:solidFill>
                <a:schemeClr val="lt1"/>
              </a:solidFill>
            </a:endParaRPr>
          </a:p>
        </p:txBody>
      </p:sp>
      <p:sp>
        <p:nvSpPr>
          <p:cNvPr id="774" name="Google Shape;774;p83"/>
          <p:cNvSpPr/>
          <p:nvPr/>
        </p:nvSpPr>
        <p:spPr>
          <a:xfrm>
            <a:off x="4412300" y="38025"/>
            <a:ext cx="46344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DESIGN PATTERN APPLICATION</a:t>
            </a:r>
            <a:endParaRPr sz="1000" b="1" i="0" u="none" strike="noStrike" cap="none">
              <a:solidFill>
                <a:schemeClr val="lt1"/>
              </a:solidFill>
              <a:latin typeface="Arial"/>
              <a:ea typeface="Arial"/>
              <a:cs typeface="Arial"/>
              <a:sym typeface="Arial"/>
            </a:endParaRPr>
          </a:p>
        </p:txBody>
      </p:sp>
      <p:sp>
        <p:nvSpPr>
          <p:cNvPr id="775" name="Google Shape;775;p83"/>
          <p:cNvSpPr/>
          <p:nvPr/>
        </p:nvSpPr>
        <p:spPr>
          <a:xfrm>
            <a:off x="4386206" y="2808088"/>
            <a:ext cx="4558800" cy="183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VALUE</a:t>
            </a:r>
            <a:endParaRPr sz="1000" b="1" i="0" u="none" strike="noStrike" cap="none">
              <a:solidFill>
                <a:schemeClr val="lt1"/>
              </a:solidFill>
              <a:latin typeface="Arial"/>
              <a:ea typeface="Arial"/>
              <a:cs typeface="Arial"/>
              <a:sym typeface="Arial"/>
            </a:endParaRPr>
          </a:p>
        </p:txBody>
      </p:sp>
      <p:sp>
        <p:nvSpPr>
          <p:cNvPr id="776" name="Google Shape;776;p83"/>
          <p:cNvSpPr txBox="1"/>
          <p:nvPr/>
        </p:nvSpPr>
        <p:spPr>
          <a:xfrm>
            <a:off x="4277300" y="2992008"/>
            <a:ext cx="4776600" cy="13461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Benefits:</a:t>
            </a:r>
            <a:r>
              <a:rPr lang="en" sz="900" b="0" i="0" u="none" strike="noStrike" cap="none">
                <a:solidFill>
                  <a:schemeClr val="dk1"/>
                </a:solidFill>
                <a:latin typeface="Arial"/>
                <a:ea typeface="Arial"/>
                <a:cs typeface="Arial"/>
                <a:sym typeface="Arial"/>
              </a:rPr>
              <a:t> </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Unifies the search and NLQ experiences into conversational interface</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Provides summarization of search results and data quality explanations</a:t>
            </a:r>
            <a:endParaRPr sz="900">
              <a:solidFill>
                <a:schemeClr val="dk1"/>
              </a:solidFill>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LLM provides true natural language processing of search queries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Drawbacks: </a:t>
            </a:r>
            <a:r>
              <a:rPr lang="en" sz="900" b="0" i="0" u="none" strike="noStrike" cap="none">
                <a:solidFill>
                  <a:schemeClr val="dk1"/>
                </a:solidFill>
                <a:latin typeface="Arial"/>
                <a:ea typeface="Arial"/>
                <a:cs typeface="Arial"/>
                <a:sym typeface="Arial"/>
              </a:rPr>
              <a:t>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Disconnected from other elements of the multiexperience UI</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Users may not want NLG summarization, just a list based on relevance</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Heterogeneous types of content in a search results can confuse users</a:t>
            </a:r>
            <a:endParaRPr sz="900">
              <a:solidFill>
                <a:schemeClr val="dk1"/>
              </a:solidFill>
            </a:endParaRPr>
          </a:p>
        </p:txBody>
      </p:sp>
      <p:sp>
        <p:nvSpPr>
          <p:cNvPr id="777" name="Google Shape;777;p83"/>
          <p:cNvSpPr txBox="1"/>
          <p:nvPr/>
        </p:nvSpPr>
        <p:spPr>
          <a:xfrm>
            <a:off x="4280000" y="4585012"/>
            <a:ext cx="2242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Analytics catalog of reports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Data catalog finding dataset</a:t>
            </a:r>
            <a:endParaRPr sz="900" b="0" i="0" u="none" strike="noStrike" cap="none">
              <a:solidFill>
                <a:srgbClr val="000000"/>
              </a:solidFill>
              <a:latin typeface="Arial"/>
              <a:ea typeface="Arial"/>
              <a:cs typeface="Arial"/>
              <a:sym typeface="Arial"/>
            </a:endParaRPr>
          </a:p>
        </p:txBody>
      </p:sp>
      <p:sp>
        <p:nvSpPr>
          <p:cNvPr id="778" name="Google Shape;778;p83"/>
          <p:cNvSpPr txBox="1"/>
          <p:nvPr/>
        </p:nvSpPr>
        <p:spPr>
          <a:xfrm>
            <a:off x="6401628" y="4585488"/>
            <a:ext cx="2569800" cy="3903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Arial"/>
              <a:buChar char="●"/>
            </a:pPr>
            <a:r>
              <a:rPr lang="en" sz="900">
                <a:solidFill>
                  <a:schemeClr val="dk1"/>
                </a:solidFill>
              </a:rPr>
              <a:t>Self-service analytics governance</a:t>
            </a:r>
            <a:endParaRPr sz="900">
              <a:solidFill>
                <a:schemeClr val="dk1"/>
              </a:solidFill>
            </a:endParaRPr>
          </a:p>
          <a:p>
            <a:pPr marL="457200" marR="0" lvl="0" indent="-285750" algn="l" rtl="0">
              <a:lnSpc>
                <a:spcPct val="115000"/>
              </a:lnSpc>
              <a:spcBef>
                <a:spcPts val="0"/>
              </a:spcBef>
              <a:spcAft>
                <a:spcPts val="0"/>
              </a:spcAft>
              <a:buClr>
                <a:schemeClr val="dk1"/>
              </a:buClr>
              <a:buSzPts val="900"/>
              <a:buChar char="●"/>
            </a:pPr>
            <a:r>
              <a:rPr lang="en" sz="900">
                <a:solidFill>
                  <a:schemeClr val="dk1"/>
                </a:solidFill>
              </a:rPr>
              <a:t>Augments consumer experience</a:t>
            </a:r>
            <a:endParaRPr sz="900">
              <a:solidFill>
                <a:schemeClr val="dk1"/>
              </a:solidFill>
            </a:endParaRPr>
          </a:p>
        </p:txBody>
      </p:sp>
      <p:sp>
        <p:nvSpPr>
          <p:cNvPr id="779" name="Google Shape;779;p83"/>
          <p:cNvSpPr txBox="1"/>
          <p:nvPr/>
        </p:nvSpPr>
        <p:spPr>
          <a:xfrm>
            <a:off x="4426951" y="194165"/>
            <a:ext cx="4605000" cy="2620500"/>
          </a:xfrm>
          <a:prstGeom prst="rect">
            <a:avLst/>
          </a:prstGeom>
          <a:noFill/>
          <a:ln>
            <a:noFill/>
          </a:ln>
        </p:spPr>
        <p:txBody>
          <a:bodyPr spcFirstLastPara="1" wrap="square" lIns="91425" tIns="45700" rIns="91425" bIns="45700" anchor="t" anchorCtr="0">
            <a:spAutoFit/>
          </a:bodyPr>
          <a:lstStyle/>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Name:</a:t>
            </a:r>
            <a:r>
              <a:rPr lang="en" sz="900" b="0" i="0" u="none" strike="noStrike" cap="none">
                <a:solidFill>
                  <a:schemeClr val="dk1"/>
                </a:solidFill>
                <a:latin typeface="Arial"/>
                <a:ea typeface="Arial"/>
                <a:cs typeface="Arial"/>
                <a:sym typeface="Arial"/>
              </a:rPr>
              <a:t> </a:t>
            </a:r>
            <a:r>
              <a:rPr lang="en" sz="900">
                <a:solidFill>
                  <a:schemeClr val="dk1"/>
                </a:solidFill>
              </a:rPr>
              <a:t>Analytics Catalog Search</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Description</a:t>
            </a:r>
            <a:r>
              <a:rPr lang="en" sz="900" b="1">
                <a:solidFill>
                  <a:schemeClr val="dk1"/>
                </a:solidFill>
              </a:rPr>
              <a:t>:</a:t>
            </a:r>
            <a:r>
              <a:rPr lang="en" sz="900" b="0" i="0" u="none" strike="noStrike" cap="none">
                <a:solidFill>
                  <a:schemeClr val="dk1"/>
                </a:solidFill>
                <a:latin typeface="Arial"/>
                <a:ea typeface="Arial"/>
                <a:cs typeface="Arial"/>
                <a:sym typeface="Arial"/>
              </a:rPr>
              <a:t> </a:t>
            </a:r>
            <a:r>
              <a:rPr lang="en" sz="900">
                <a:solidFill>
                  <a:schemeClr val="dk1"/>
                </a:solidFill>
              </a:rPr>
              <a:t>A search or retrieval model finds the most relevant data (dashboards, reports, data stories) for an augmented-consumer question, incorporating these documents into the context of the LLM prompt to generate a natural language response, adding a conversational layer to the analytics search experience</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Data Considerations: </a:t>
            </a:r>
            <a:endParaRPr/>
          </a:p>
          <a:p>
            <a:pPr marL="914400" marR="0" lvl="1" indent="-285750" algn="l" rtl="0">
              <a:lnSpc>
                <a:spcPct val="115000"/>
              </a:lnSpc>
              <a:spcBef>
                <a:spcPts val="0"/>
              </a:spcBef>
              <a:spcAft>
                <a:spcPts val="0"/>
              </a:spcAft>
              <a:buClr>
                <a:schemeClr val="dk1"/>
              </a:buClr>
              <a:buSzPts val="900"/>
              <a:buFont typeface="Arial"/>
              <a:buChar char="○"/>
            </a:pPr>
            <a:r>
              <a:rPr lang="en" sz="900">
                <a:solidFill>
                  <a:schemeClr val="dk1"/>
                </a:solidFill>
              </a:rPr>
              <a:t>Content lives across multiple ABI platforms and elsewhere</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Access and authentication requirement for metadata of content</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Arial"/>
              <a:buChar char="●"/>
            </a:pPr>
            <a:r>
              <a:rPr lang="en" sz="900" b="1" i="0" u="none" strike="noStrike" cap="none">
                <a:solidFill>
                  <a:schemeClr val="dk1"/>
                </a:solidFill>
                <a:latin typeface="Arial"/>
                <a:ea typeface="Arial"/>
                <a:cs typeface="Arial"/>
                <a:sym typeface="Arial"/>
              </a:rPr>
              <a:t>Motivation:</a:t>
            </a:r>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Faster discovery and increased discoverability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Make analytics search more conversational and user-friendly</a:t>
            </a:r>
            <a:endParaRPr sz="900">
              <a:solidFill>
                <a:schemeClr val="dk1"/>
              </a:solidFill>
            </a:endParaRPr>
          </a:p>
          <a:p>
            <a:pPr marL="914400" lvl="1" indent="-285750" algn="l" rtl="0">
              <a:lnSpc>
                <a:spcPct val="115000"/>
              </a:lnSpc>
              <a:spcBef>
                <a:spcPts val="0"/>
              </a:spcBef>
              <a:spcAft>
                <a:spcPts val="0"/>
              </a:spcAft>
              <a:buClr>
                <a:schemeClr val="dk1"/>
              </a:buClr>
              <a:buSzPts val="900"/>
              <a:buChar char="○"/>
            </a:pPr>
            <a:r>
              <a:rPr lang="en" sz="900">
                <a:solidFill>
                  <a:schemeClr val="dk1"/>
                </a:solidFill>
              </a:rPr>
              <a:t>Reduce duplication of content from self-service analytics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Solution/Structure: </a:t>
            </a:r>
            <a:r>
              <a:rPr lang="en" sz="900">
                <a:solidFill>
                  <a:schemeClr val="dk1"/>
                </a:solidFill>
              </a:rPr>
              <a:t>LLM handles prompt, matches index, returns results</a:t>
            </a:r>
            <a:endParaRPr sz="900">
              <a:solidFill>
                <a:schemeClr val="dk1"/>
              </a:solidFill>
            </a:endParaRPr>
          </a:p>
          <a:p>
            <a:pPr marL="457200" marR="0" lvl="0" indent="-285750" algn="l" rtl="0">
              <a:lnSpc>
                <a:spcPct val="115000"/>
              </a:lnSpc>
              <a:spcBef>
                <a:spcPts val="0"/>
              </a:spcBef>
              <a:spcAft>
                <a:spcPts val="0"/>
              </a:spcAft>
              <a:buClr>
                <a:schemeClr val="dk1"/>
              </a:buClr>
              <a:buSzPts val="900"/>
              <a:buFont typeface="Roboto"/>
              <a:buChar char="●"/>
            </a:pPr>
            <a:r>
              <a:rPr lang="en" sz="900" b="1" i="0" u="none" strike="noStrike" cap="none">
                <a:solidFill>
                  <a:schemeClr val="dk1"/>
                </a:solidFill>
                <a:latin typeface="Arial"/>
                <a:ea typeface="Arial"/>
                <a:cs typeface="Arial"/>
                <a:sym typeface="Arial"/>
              </a:rPr>
              <a:t>Implementation:</a:t>
            </a:r>
            <a:r>
              <a:rPr lang="en" sz="900" b="0" i="0" u="none" strike="noStrike" cap="none">
                <a:solidFill>
                  <a:schemeClr val="dk1"/>
                </a:solidFill>
                <a:latin typeface="Arial"/>
                <a:ea typeface="Arial"/>
                <a:cs typeface="Arial"/>
                <a:sym typeface="Arial"/>
              </a:rPr>
              <a:t> </a:t>
            </a:r>
            <a:r>
              <a:rPr lang="en" sz="900">
                <a:solidFill>
                  <a:schemeClr val="dk1"/>
                </a:solidFill>
              </a:rPr>
              <a:t>LLM integrated into an ABI platform’s own analytics catalog (search engine) or standalone analytics catalog (multiple platforms)</a:t>
            </a:r>
            <a:endParaRPr/>
          </a:p>
        </p:txBody>
      </p:sp>
      <p:pic>
        <p:nvPicPr>
          <p:cNvPr id="780" name="Google Shape;780;p83">
            <a:hlinkClick r:id="rId3" action="ppaction://hlinksldjump"/>
          </p:cNvPr>
          <p:cNvPicPr preferRelativeResize="0"/>
          <p:nvPr/>
        </p:nvPicPr>
        <p:blipFill>
          <a:blip r:embed="rId4">
            <a:alphaModFix/>
          </a:blip>
          <a:stretch>
            <a:fillRect/>
          </a:stretch>
        </p:blipFill>
        <p:spPr>
          <a:xfrm>
            <a:off x="3718250" y="305575"/>
            <a:ext cx="328500" cy="328500"/>
          </a:xfrm>
          <a:prstGeom prst="rect">
            <a:avLst/>
          </a:prstGeom>
          <a:noFill/>
          <a:ln>
            <a:noFill/>
          </a:ln>
        </p:spPr>
      </p:pic>
      <p:sp>
        <p:nvSpPr>
          <p:cNvPr id="781" name="Google Shape;781;p83"/>
          <p:cNvSpPr/>
          <p:nvPr/>
        </p:nvSpPr>
        <p:spPr>
          <a:xfrm>
            <a:off x="66950" y="921450"/>
            <a:ext cx="4065600" cy="4130100"/>
          </a:xfrm>
          <a:prstGeom prst="rect">
            <a:avLst/>
          </a:prstGeom>
          <a:solidFill>
            <a:srgbClr val="F2F2F2"/>
          </a:solidFill>
          <a:ln w="25400" cap="flat" cmpd="sng">
            <a:solidFill>
              <a:srgbClr val="59595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82" name="Google Shape;782;p83"/>
          <p:cNvSpPr txBox="1"/>
          <p:nvPr/>
        </p:nvSpPr>
        <p:spPr>
          <a:xfrm>
            <a:off x="1500186" y="1400462"/>
            <a:ext cx="962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000"/>
              <a:buFont typeface="Arial"/>
              <a:buNone/>
            </a:pPr>
            <a:r>
              <a:rPr lang="en" sz="1000" b="1">
                <a:solidFill>
                  <a:schemeClr val="dk1"/>
                </a:solidFill>
              </a:rPr>
              <a:t>Augmented Consumer</a:t>
            </a:r>
            <a:endParaRPr sz="1000" b="1"/>
          </a:p>
        </p:txBody>
      </p:sp>
      <p:pic>
        <p:nvPicPr>
          <p:cNvPr id="783" name="Google Shape;783;p83"/>
          <p:cNvPicPr preferRelativeResize="0"/>
          <p:nvPr/>
        </p:nvPicPr>
        <p:blipFill rotWithShape="1">
          <a:blip r:embed="rId5">
            <a:alphaModFix/>
          </a:blip>
          <a:srcRect/>
          <a:stretch/>
        </p:blipFill>
        <p:spPr>
          <a:xfrm>
            <a:off x="1796346" y="961138"/>
            <a:ext cx="370080" cy="444096"/>
          </a:xfrm>
          <a:prstGeom prst="rect">
            <a:avLst/>
          </a:prstGeom>
          <a:noFill/>
          <a:ln>
            <a:noFill/>
          </a:ln>
        </p:spPr>
      </p:pic>
      <p:sp>
        <p:nvSpPr>
          <p:cNvPr id="784" name="Google Shape;784;p83"/>
          <p:cNvSpPr/>
          <p:nvPr/>
        </p:nvSpPr>
        <p:spPr>
          <a:xfrm>
            <a:off x="1934250" y="3072352"/>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Search Index</a:t>
            </a:r>
            <a:endParaRPr sz="1000" b="1" i="0" u="none" strike="noStrike" cap="none">
              <a:solidFill>
                <a:schemeClr val="lt1"/>
              </a:solidFill>
              <a:latin typeface="Arial"/>
              <a:ea typeface="Arial"/>
              <a:cs typeface="Arial"/>
              <a:sym typeface="Arial"/>
            </a:endParaRPr>
          </a:p>
        </p:txBody>
      </p:sp>
      <p:sp>
        <p:nvSpPr>
          <p:cNvPr id="785" name="Google Shape;785;p83"/>
          <p:cNvSpPr/>
          <p:nvPr/>
        </p:nvSpPr>
        <p:spPr>
          <a:xfrm>
            <a:off x="443775" y="4407300"/>
            <a:ext cx="10269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Dashboards &amp; Reports</a:t>
            </a:r>
            <a:endParaRPr sz="1000" b="1">
              <a:solidFill>
                <a:schemeClr val="lt1"/>
              </a:solidFill>
            </a:endParaRPr>
          </a:p>
        </p:txBody>
      </p:sp>
      <p:sp>
        <p:nvSpPr>
          <p:cNvPr id="786" name="Google Shape;786;p83"/>
          <p:cNvSpPr/>
          <p:nvPr/>
        </p:nvSpPr>
        <p:spPr>
          <a:xfrm>
            <a:off x="2330576" y="4407300"/>
            <a:ext cx="6339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NLQs</a:t>
            </a:r>
            <a:endParaRPr sz="1000" b="1">
              <a:solidFill>
                <a:schemeClr val="lt1"/>
              </a:solidFill>
            </a:endParaRPr>
          </a:p>
        </p:txBody>
      </p:sp>
      <p:sp>
        <p:nvSpPr>
          <p:cNvPr id="787" name="Google Shape;787;p83"/>
          <p:cNvSpPr/>
          <p:nvPr/>
        </p:nvSpPr>
        <p:spPr>
          <a:xfrm>
            <a:off x="1570850" y="4407300"/>
            <a:ext cx="6918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Data Stories</a:t>
            </a:r>
            <a:endParaRPr sz="1000" b="1">
              <a:solidFill>
                <a:schemeClr val="lt1"/>
              </a:solidFill>
            </a:endParaRPr>
          </a:p>
        </p:txBody>
      </p:sp>
      <p:sp>
        <p:nvSpPr>
          <p:cNvPr id="788" name="Google Shape;788;p83"/>
          <p:cNvSpPr/>
          <p:nvPr/>
        </p:nvSpPr>
        <p:spPr>
          <a:xfrm>
            <a:off x="1634100" y="3888300"/>
            <a:ext cx="1292100" cy="260700"/>
          </a:xfrm>
          <a:prstGeom prst="rect">
            <a:avLst/>
          </a:prstGeom>
          <a:solidFill>
            <a:srgbClr val="002856"/>
          </a:solidFill>
          <a:ln w="127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DSML Platforms</a:t>
            </a:r>
            <a:endParaRPr/>
          </a:p>
        </p:txBody>
      </p:sp>
      <p:sp>
        <p:nvSpPr>
          <p:cNvPr id="789" name="Google Shape;789;p83"/>
          <p:cNvSpPr/>
          <p:nvPr/>
        </p:nvSpPr>
        <p:spPr>
          <a:xfrm>
            <a:off x="3002550" y="3888300"/>
            <a:ext cx="1026900" cy="260700"/>
          </a:xfrm>
          <a:prstGeom prst="rect">
            <a:avLst/>
          </a:prstGeom>
          <a:solidFill>
            <a:srgbClr val="002856"/>
          </a:solidFill>
          <a:ln w="127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Data Catalogs</a:t>
            </a:r>
            <a:endParaRPr/>
          </a:p>
        </p:txBody>
      </p:sp>
      <p:sp>
        <p:nvSpPr>
          <p:cNvPr id="790" name="Google Shape;790;p83"/>
          <p:cNvSpPr/>
          <p:nvPr/>
        </p:nvSpPr>
        <p:spPr>
          <a:xfrm>
            <a:off x="311175" y="3888300"/>
            <a:ext cx="1292100" cy="260700"/>
          </a:xfrm>
          <a:prstGeom prst="rect">
            <a:avLst/>
          </a:prstGeom>
          <a:solidFill>
            <a:srgbClr val="002856"/>
          </a:solidFill>
          <a:ln w="127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ABI Platforms</a:t>
            </a:r>
            <a:endParaRPr/>
          </a:p>
        </p:txBody>
      </p:sp>
      <p:sp>
        <p:nvSpPr>
          <p:cNvPr id="791" name="Google Shape;791;p83"/>
          <p:cNvSpPr/>
          <p:nvPr/>
        </p:nvSpPr>
        <p:spPr>
          <a:xfrm>
            <a:off x="3170100" y="4410277"/>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Datasets</a:t>
            </a:r>
            <a:endParaRPr sz="1000" b="1" i="0" u="none" strike="noStrike" cap="none">
              <a:solidFill>
                <a:schemeClr val="lt1"/>
              </a:solidFill>
              <a:latin typeface="Arial"/>
              <a:ea typeface="Arial"/>
              <a:cs typeface="Arial"/>
              <a:sym typeface="Arial"/>
            </a:endParaRPr>
          </a:p>
        </p:txBody>
      </p:sp>
      <p:sp>
        <p:nvSpPr>
          <p:cNvPr id="792" name="Google Shape;792;p83"/>
          <p:cNvSpPr/>
          <p:nvPr/>
        </p:nvSpPr>
        <p:spPr>
          <a:xfrm>
            <a:off x="476325" y="1550848"/>
            <a:ext cx="962400" cy="4440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Prompt</a:t>
            </a:r>
            <a:endParaRPr sz="1000" b="1">
              <a:solidFill>
                <a:schemeClr val="lt1"/>
              </a:solidFill>
            </a:endParaRPr>
          </a:p>
        </p:txBody>
      </p:sp>
      <p:cxnSp>
        <p:nvCxnSpPr>
          <p:cNvPr id="793" name="Google Shape;793;p83"/>
          <p:cNvCxnSpPr>
            <a:stCxn id="783" idx="1"/>
            <a:endCxn id="792" idx="0"/>
          </p:cNvCxnSpPr>
          <p:nvPr/>
        </p:nvCxnSpPr>
        <p:spPr>
          <a:xfrm flipH="1">
            <a:off x="957546" y="1183186"/>
            <a:ext cx="838800" cy="367800"/>
          </a:xfrm>
          <a:prstGeom prst="bentConnector2">
            <a:avLst/>
          </a:prstGeom>
          <a:noFill/>
          <a:ln w="9525" cap="flat" cmpd="sng">
            <a:solidFill>
              <a:schemeClr val="dk2"/>
            </a:solidFill>
            <a:prstDash val="solid"/>
            <a:round/>
            <a:headEnd type="none" w="med" len="med"/>
            <a:tailEnd type="triangle" w="med" len="med"/>
          </a:ln>
        </p:spPr>
      </p:cxnSp>
      <p:cxnSp>
        <p:nvCxnSpPr>
          <p:cNvPr id="794" name="Google Shape;794;p83"/>
          <p:cNvCxnSpPr>
            <a:stCxn id="784" idx="3"/>
            <a:endCxn id="790" idx="0"/>
          </p:cNvCxnSpPr>
          <p:nvPr/>
        </p:nvCxnSpPr>
        <p:spPr>
          <a:xfrm rot="5400000">
            <a:off x="1472850" y="3081052"/>
            <a:ext cx="291600" cy="1323000"/>
          </a:xfrm>
          <a:prstGeom prst="bentConnector3">
            <a:avLst>
              <a:gd name="adj1" fmla="val 49991"/>
            </a:avLst>
          </a:prstGeom>
          <a:noFill/>
          <a:ln w="9525" cap="flat" cmpd="sng">
            <a:solidFill>
              <a:schemeClr val="dk2"/>
            </a:solidFill>
            <a:prstDash val="solid"/>
            <a:round/>
            <a:headEnd type="triangle" w="med" len="med"/>
            <a:tailEnd type="none" w="med" len="med"/>
          </a:ln>
        </p:spPr>
      </p:cxnSp>
      <p:cxnSp>
        <p:nvCxnSpPr>
          <p:cNvPr id="795" name="Google Shape;795;p83"/>
          <p:cNvCxnSpPr>
            <a:stCxn id="784" idx="4"/>
            <a:endCxn id="796" idx="2"/>
          </p:cNvCxnSpPr>
          <p:nvPr/>
        </p:nvCxnSpPr>
        <p:spPr>
          <a:xfrm rot="10800000" flipH="1">
            <a:off x="2626050" y="3147052"/>
            <a:ext cx="464100" cy="187500"/>
          </a:xfrm>
          <a:prstGeom prst="bentConnector2">
            <a:avLst/>
          </a:prstGeom>
          <a:noFill/>
          <a:ln w="9525" cap="flat" cmpd="sng">
            <a:solidFill>
              <a:schemeClr val="dk2"/>
            </a:solidFill>
            <a:prstDash val="solid"/>
            <a:round/>
            <a:headEnd type="none" w="med" len="med"/>
            <a:tailEnd type="triangle" w="med" len="med"/>
          </a:ln>
        </p:spPr>
      </p:cxnSp>
      <p:cxnSp>
        <p:nvCxnSpPr>
          <p:cNvPr id="797" name="Google Shape;797;p83"/>
          <p:cNvCxnSpPr>
            <a:stCxn id="798" idx="0"/>
            <a:endCxn id="783" idx="3"/>
          </p:cNvCxnSpPr>
          <p:nvPr/>
        </p:nvCxnSpPr>
        <p:spPr>
          <a:xfrm rot="5400000" flipH="1">
            <a:off x="2497463" y="852125"/>
            <a:ext cx="258300" cy="920400"/>
          </a:xfrm>
          <a:prstGeom prst="bentConnector2">
            <a:avLst/>
          </a:prstGeom>
          <a:noFill/>
          <a:ln w="9525" cap="flat" cmpd="sng">
            <a:solidFill>
              <a:schemeClr val="dk2"/>
            </a:solidFill>
            <a:prstDash val="solid"/>
            <a:round/>
            <a:headEnd type="none" w="med" len="med"/>
            <a:tailEnd type="triangle" w="med" len="med"/>
          </a:ln>
        </p:spPr>
      </p:cxnSp>
      <p:sp>
        <p:nvSpPr>
          <p:cNvPr id="798" name="Google Shape;798;p83"/>
          <p:cNvSpPr/>
          <p:nvPr/>
        </p:nvSpPr>
        <p:spPr>
          <a:xfrm>
            <a:off x="2605613" y="1441475"/>
            <a:ext cx="962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NLG Search Results</a:t>
            </a:r>
            <a:endParaRPr sz="1000" b="1">
              <a:solidFill>
                <a:schemeClr val="lt1"/>
              </a:solidFill>
            </a:endParaRPr>
          </a:p>
        </p:txBody>
      </p:sp>
      <p:cxnSp>
        <p:nvCxnSpPr>
          <p:cNvPr id="799" name="Google Shape;799;p83"/>
          <p:cNvCxnSpPr>
            <a:endCxn id="798" idx="2"/>
          </p:cNvCxnSpPr>
          <p:nvPr/>
        </p:nvCxnSpPr>
        <p:spPr>
          <a:xfrm rot="5400000" flipH="1">
            <a:off x="2998013" y="2060075"/>
            <a:ext cx="183900" cy="6300"/>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800" name="Google Shape;800;p83"/>
          <p:cNvSpPr/>
          <p:nvPr/>
        </p:nvSpPr>
        <p:spPr>
          <a:xfrm>
            <a:off x="427275" y="2349925"/>
            <a:ext cx="1059900" cy="5244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i="0" u="none" strike="noStrike" cap="none">
                <a:solidFill>
                  <a:srgbClr val="FFFFFF"/>
                </a:solidFill>
                <a:latin typeface="Arial"/>
                <a:ea typeface="Arial"/>
                <a:cs typeface="Arial"/>
                <a:sym typeface="Arial"/>
              </a:rPr>
              <a:t>Retrieval/</a:t>
            </a:r>
            <a:br>
              <a:rPr lang="en" sz="1000" b="1" i="0" u="none" strike="noStrike" cap="none">
                <a:solidFill>
                  <a:srgbClr val="FFFFFF"/>
                </a:solidFill>
                <a:latin typeface="Arial"/>
                <a:ea typeface="Arial"/>
                <a:cs typeface="Arial"/>
                <a:sym typeface="Arial"/>
              </a:rPr>
            </a:br>
            <a:r>
              <a:rPr lang="en" sz="1000" b="1" i="0" u="none" strike="noStrike" cap="none">
                <a:solidFill>
                  <a:srgbClr val="FFFFFF"/>
                </a:solidFill>
                <a:latin typeface="Arial"/>
                <a:ea typeface="Arial"/>
                <a:cs typeface="Arial"/>
                <a:sym typeface="Arial"/>
              </a:rPr>
              <a:t>Search Model</a:t>
            </a:r>
            <a:endParaRPr/>
          </a:p>
        </p:txBody>
      </p:sp>
      <p:sp>
        <p:nvSpPr>
          <p:cNvPr id="796" name="Google Shape;796;p83"/>
          <p:cNvSpPr/>
          <p:nvPr/>
        </p:nvSpPr>
        <p:spPr>
          <a:xfrm>
            <a:off x="2694775" y="2765250"/>
            <a:ext cx="7905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Prompt + </a:t>
            </a:r>
            <a:r>
              <a:rPr lang="en" sz="1000" b="1">
                <a:solidFill>
                  <a:schemeClr val="lt1"/>
                </a:solidFill>
              </a:rPr>
              <a:t>Top Docs</a:t>
            </a:r>
            <a:endParaRPr/>
          </a:p>
        </p:txBody>
      </p:sp>
      <p:cxnSp>
        <p:nvCxnSpPr>
          <p:cNvPr id="801" name="Google Shape;801;p83"/>
          <p:cNvCxnSpPr>
            <a:stCxn id="802" idx="3"/>
            <a:endCxn id="784" idx="2"/>
          </p:cNvCxnSpPr>
          <p:nvPr/>
        </p:nvCxnSpPr>
        <p:spPr>
          <a:xfrm>
            <a:off x="1449275" y="3334550"/>
            <a:ext cx="485100" cy="600"/>
          </a:xfrm>
          <a:prstGeom prst="bentConnector3">
            <a:avLst>
              <a:gd name="adj1" fmla="val 49987"/>
            </a:avLst>
          </a:prstGeom>
          <a:noFill/>
          <a:ln w="9525" cap="flat" cmpd="sng">
            <a:solidFill>
              <a:schemeClr val="dk2"/>
            </a:solidFill>
            <a:prstDash val="solid"/>
            <a:round/>
            <a:headEnd type="none" w="med" len="med"/>
            <a:tailEnd type="triangle" w="med" len="med"/>
          </a:ln>
        </p:spPr>
      </p:cxnSp>
      <p:cxnSp>
        <p:nvCxnSpPr>
          <p:cNvPr id="803" name="Google Shape;803;p83"/>
          <p:cNvCxnSpPr>
            <a:stCxn id="796" idx="0"/>
          </p:cNvCxnSpPr>
          <p:nvPr/>
        </p:nvCxnSpPr>
        <p:spPr>
          <a:xfrm rot="-5400000">
            <a:off x="3008575" y="2680500"/>
            <a:ext cx="166200" cy="3300"/>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802" name="Google Shape;802;p83"/>
          <p:cNvSpPr/>
          <p:nvPr/>
        </p:nvSpPr>
        <p:spPr>
          <a:xfrm>
            <a:off x="486875" y="3143600"/>
            <a:ext cx="962400" cy="3819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a:solidFill>
                  <a:schemeClr val="lt1"/>
                </a:solidFill>
              </a:rPr>
              <a:t>Search Query</a:t>
            </a:r>
            <a:endParaRPr/>
          </a:p>
        </p:txBody>
      </p:sp>
      <p:cxnSp>
        <p:nvCxnSpPr>
          <p:cNvPr id="804" name="Google Shape;804;p83"/>
          <p:cNvCxnSpPr>
            <a:stCxn id="792" idx="2"/>
          </p:cNvCxnSpPr>
          <p:nvPr/>
        </p:nvCxnSpPr>
        <p:spPr>
          <a:xfrm>
            <a:off x="957525" y="1994848"/>
            <a:ext cx="6900" cy="328200"/>
          </a:xfrm>
          <a:prstGeom prst="straightConnector1">
            <a:avLst/>
          </a:prstGeom>
          <a:noFill/>
          <a:ln w="9525" cap="flat" cmpd="sng">
            <a:solidFill>
              <a:schemeClr val="dk2"/>
            </a:solidFill>
            <a:prstDash val="solid"/>
            <a:round/>
            <a:headEnd type="none" w="sm" len="sm"/>
            <a:tailEnd type="triangle" w="med" len="med"/>
          </a:ln>
        </p:spPr>
      </p:cxnSp>
      <p:cxnSp>
        <p:nvCxnSpPr>
          <p:cNvPr id="805" name="Google Shape;805;p83"/>
          <p:cNvCxnSpPr>
            <a:endCxn id="802" idx="0"/>
          </p:cNvCxnSpPr>
          <p:nvPr/>
        </p:nvCxnSpPr>
        <p:spPr>
          <a:xfrm>
            <a:off x="953675" y="2868200"/>
            <a:ext cx="14400" cy="275400"/>
          </a:xfrm>
          <a:prstGeom prst="straightConnector1">
            <a:avLst/>
          </a:prstGeom>
          <a:noFill/>
          <a:ln w="9525" cap="flat" cmpd="sng">
            <a:solidFill>
              <a:schemeClr val="dk2"/>
            </a:solidFill>
            <a:prstDash val="solid"/>
            <a:round/>
            <a:headEnd type="none" w="sm" len="sm"/>
            <a:tailEnd type="triangle" w="med" len="med"/>
          </a:ln>
        </p:spPr>
      </p:cxnSp>
      <p:cxnSp>
        <p:nvCxnSpPr>
          <p:cNvPr id="806" name="Google Shape;806;p83"/>
          <p:cNvCxnSpPr>
            <a:stCxn id="784" idx="3"/>
            <a:endCxn id="789" idx="0"/>
          </p:cNvCxnSpPr>
          <p:nvPr/>
        </p:nvCxnSpPr>
        <p:spPr>
          <a:xfrm rot="-5400000" flipH="1">
            <a:off x="2752350" y="3124552"/>
            <a:ext cx="291600" cy="1236000"/>
          </a:xfrm>
          <a:prstGeom prst="bentConnector3">
            <a:avLst>
              <a:gd name="adj1" fmla="val 49991"/>
            </a:avLst>
          </a:prstGeom>
          <a:noFill/>
          <a:ln w="9525" cap="flat" cmpd="sng">
            <a:solidFill>
              <a:schemeClr val="dk2"/>
            </a:solidFill>
            <a:prstDash val="solid"/>
            <a:round/>
            <a:headEnd type="triangle" w="med" len="med"/>
            <a:tailEnd type="none" w="med" len="med"/>
          </a:ln>
        </p:spPr>
      </p:cxnSp>
      <p:cxnSp>
        <p:nvCxnSpPr>
          <p:cNvPr id="807" name="Google Shape;807;p83"/>
          <p:cNvCxnSpPr>
            <a:stCxn id="784" idx="3"/>
            <a:endCxn id="788" idx="0"/>
          </p:cNvCxnSpPr>
          <p:nvPr/>
        </p:nvCxnSpPr>
        <p:spPr>
          <a:xfrm rot="-5400000" flipH="1">
            <a:off x="2134650" y="3742252"/>
            <a:ext cx="291600" cy="600"/>
          </a:xfrm>
          <a:prstGeom prst="bentConnector3">
            <a:avLst>
              <a:gd name="adj1" fmla="val 49991"/>
            </a:avLst>
          </a:prstGeom>
          <a:noFill/>
          <a:ln w="9525" cap="flat" cmpd="sng">
            <a:solidFill>
              <a:schemeClr val="dk2"/>
            </a:solidFill>
            <a:prstDash val="solid"/>
            <a:round/>
            <a:headEnd type="triangle" w="med" len="med"/>
            <a:tailEnd type="none" w="med" len="med"/>
          </a:ln>
        </p:spPr>
      </p:cxnSp>
      <p:cxnSp>
        <p:nvCxnSpPr>
          <p:cNvPr id="808" name="Google Shape;808;p83"/>
          <p:cNvCxnSpPr>
            <a:stCxn id="790" idx="2"/>
            <a:endCxn id="786" idx="0"/>
          </p:cNvCxnSpPr>
          <p:nvPr/>
        </p:nvCxnSpPr>
        <p:spPr>
          <a:xfrm rot="-5400000" flipH="1">
            <a:off x="1673175" y="3433050"/>
            <a:ext cx="258300" cy="1690200"/>
          </a:xfrm>
          <a:prstGeom prst="bentConnector3">
            <a:avLst>
              <a:gd name="adj1" fmla="val 50000"/>
            </a:avLst>
          </a:prstGeom>
          <a:noFill/>
          <a:ln w="9525" cap="flat" cmpd="sng">
            <a:solidFill>
              <a:schemeClr val="dk2"/>
            </a:solidFill>
            <a:prstDash val="solid"/>
            <a:round/>
            <a:headEnd type="triangle" w="med" len="med"/>
            <a:tailEnd type="none" w="med" len="med"/>
          </a:ln>
        </p:spPr>
      </p:cxnSp>
      <p:cxnSp>
        <p:nvCxnSpPr>
          <p:cNvPr id="809" name="Google Shape;809;p83"/>
          <p:cNvCxnSpPr>
            <a:stCxn id="790" idx="2"/>
            <a:endCxn id="787" idx="0"/>
          </p:cNvCxnSpPr>
          <p:nvPr/>
        </p:nvCxnSpPr>
        <p:spPr>
          <a:xfrm rot="-5400000" flipH="1">
            <a:off x="1307775" y="3798450"/>
            <a:ext cx="258300" cy="959400"/>
          </a:xfrm>
          <a:prstGeom prst="bentConnector3">
            <a:avLst>
              <a:gd name="adj1" fmla="val 50000"/>
            </a:avLst>
          </a:prstGeom>
          <a:noFill/>
          <a:ln w="9525" cap="flat" cmpd="sng">
            <a:solidFill>
              <a:schemeClr val="dk2"/>
            </a:solidFill>
            <a:prstDash val="solid"/>
            <a:round/>
            <a:headEnd type="triangle" w="med" len="med"/>
            <a:tailEnd type="none" w="med" len="med"/>
          </a:ln>
        </p:spPr>
      </p:cxnSp>
      <p:cxnSp>
        <p:nvCxnSpPr>
          <p:cNvPr id="810" name="Google Shape;810;p83"/>
          <p:cNvCxnSpPr>
            <a:stCxn id="790" idx="2"/>
            <a:endCxn id="785" idx="0"/>
          </p:cNvCxnSpPr>
          <p:nvPr/>
        </p:nvCxnSpPr>
        <p:spPr>
          <a:xfrm rot="-5400000" flipH="1">
            <a:off x="828375" y="4277850"/>
            <a:ext cx="258300" cy="600"/>
          </a:xfrm>
          <a:prstGeom prst="bentConnector3">
            <a:avLst>
              <a:gd name="adj1" fmla="val 50000"/>
            </a:avLst>
          </a:prstGeom>
          <a:noFill/>
          <a:ln w="9525" cap="flat" cmpd="sng">
            <a:solidFill>
              <a:schemeClr val="dk2"/>
            </a:solidFill>
            <a:prstDash val="solid"/>
            <a:round/>
            <a:headEnd type="triangle" w="med" len="med"/>
            <a:tailEnd type="none" w="med" len="med"/>
          </a:ln>
        </p:spPr>
      </p:cxnSp>
      <p:cxnSp>
        <p:nvCxnSpPr>
          <p:cNvPr id="811" name="Google Shape;811;p83"/>
          <p:cNvCxnSpPr>
            <a:stCxn id="789" idx="2"/>
            <a:endCxn id="791" idx="1"/>
          </p:cNvCxnSpPr>
          <p:nvPr/>
        </p:nvCxnSpPr>
        <p:spPr>
          <a:xfrm rot="-5400000" flipH="1">
            <a:off x="3385650" y="4279350"/>
            <a:ext cx="261300" cy="600"/>
          </a:xfrm>
          <a:prstGeom prst="bentConnector3">
            <a:avLst>
              <a:gd name="adj1" fmla="val 49996"/>
            </a:avLst>
          </a:prstGeom>
          <a:noFill/>
          <a:ln w="9525" cap="flat" cmpd="sng">
            <a:solidFill>
              <a:schemeClr val="dk2"/>
            </a:solidFill>
            <a:prstDash val="solid"/>
            <a:round/>
            <a:headEnd type="triangle" w="med" len="med"/>
            <a:tailEnd type="none" w="med" len="med"/>
          </a:ln>
        </p:spPr>
      </p:cxnSp>
      <p:grpSp>
        <p:nvGrpSpPr>
          <p:cNvPr id="812" name="Google Shape;812;p83"/>
          <p:cNvGrpSpPr/>
          <p:nvPr/>
        </p:nvGrpSpPr>
        <p:grpSpPr>
          <a:xfrm>
            <a:off x="2520496" y="2181878"/>
            <a:ext cx="1142348" cy="390471"/>
            <a:chOff x="7294503" y="1174139"/>
            <a:chExt cx="752882" cy="320400"/>
          </a:xfrm>
        </p:grpSpPr>
        <p:sp>
          <p:nvSpPr>
            <p:cNvPr id="813" name="Google Shape;813;p83"/>
            <p:cNvSpPr/>
            <p:nvPr/>
          </p:nvSpPr>
          <p:spPr>
            <a:xfrm>
              <a:off x="7448766" y="1174139"/>
              <a:ext cx="4506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FFFFFF"/>
                  </a:solidFill>
                  <a:latin typeface="Arial"/>
                  <a:ea typeface="Arial"/>
                  <a:cs typeface="Arial"/>
                  <a:sym typeface="Arial"/>
                </a:rPr>
                <a:t>LLM API</a:t>
              </a:r>
              <a:endParaRPr/>
            </a:p>
          </p:txBody>
        </p:sp>
        <p:sp>
          <p:nvSpPr>
            <p:cNvPr id="814" name="Google Shape;814;p83"/>
            <p:cNvSpPr/>
            <p:nvPr/>
          </p:nvSpPr>
          <p:spPr>
            <a:xfrm>
              <a:off x="7904585"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sp>
          <p:nvSpPr>
            <p:cNvPr id="815" name="Google Shape;815;p83"/>
            <p:cNvSpPr/>
            <p:nvPr/>
          </p:nvSpPr>
          <p:spPr>
            <a:xfrm>
              <a:off x="7294503" y="1174139"/>
              <a:ext cx="142800" cy="320400"/>
            </a:xfrm>
            <a:prstGeom prst="rect">
              <a:avLst/>
            </a:prstGeom>
            <a:solidFill>
              <a:srgbClr val="002856"/>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1" i="0" u="none" strike="noStrike" cap="non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65"/>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Gartner Generative AI Landscape Layers</a:t>
            </a:r>
            <a:endParaRPr/>
          </a:p>
        </p:txBody>
      </p:sp>
      <p:sp>
        <p:nvSpPr>
          <p:cNvPr id="287" name="Google Shape;287;p65"/>
          <p:cNvSpPr/>
          <p:nvPr/>
        </p:nvSpPr>
        <p:spPr>
          <a:xfrm>
            <a:off x="429082" y="3544586"/>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Arial"/>
                <a:ea typeface="Arial"/>
                <a:cs typeface="Arial"/>
                <a:sym typeface="Arial"/>
              </a:rPr>
              <a:t>Reference Architectures</a:t>
            </a:r>
            <a:endParaRPr sz="1100"/>
          </a:p>
        </p:txBody>
      </p:sp>
      <p:sp>
        <p:nvSpPr>
          <p:cNvPr id="288" name="Google Shape;288;p65"/>
          <p:cNvSpPr/>
          <p:nvPr/>
        </p:nvSpPr>
        <p:spPr>
          <a:xfrm>
            <a:off x="429082" y="2919145"/>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400">
                <a:solidFill>
                  <a:schemeClr val="lt1"/>
                </a:solidFill>
                <a:latin typeface="Arial"/>
                <a:ea typeface="Arial"/>
                <a:cs typeface="Arial"/>
                <a:sym typeface="Arial"/>
              </a:rPr>
              <a:t>Generative AI </a:t>
            </a:r>
            <a:r>
              <a:rPr lang="en">
                <a:solidFill>
                  <a:schemeClr val="lt1"/>
                </a:solidFill>
              </a:rPr>
              <a:t>Framework</a:t>
            </a:r>
            <a:r>
              <a:rPr lang="en" sz="1400">
                <a:solidFill>
                  <a:schemeClr val="lt1"/>
                </a:solidFill>
                <a:latin typeface="Arial"/>
                <a:ea typeface="Arial"/>
                <a:cs typeface="Arial"/>
                <a:sym typeface="Arial"/>
              </a:rPr>
              <a:t> Architectures</a:t>
            </a:r>
            <a:endParaRPr sz="1100"/>
          </a:p>
        </p:txBody>
      </p:sp>
      <p:sp>
        <p:nvSpPr>
          <p:cNvPr id="289" name="Google Shape;289;p65"/>
          <p:cNvSpPr/>
          <p:nvPr/>
        </p:nvSpPr>
        <p:spPr>
          <a:xfrm>
            <a:off x="429082" y="2293704"/>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Generative AI Framework</a:t>
            </a:r>
            <a:endParaRPr>
              <a:solidFill>
                <a:schemeClr val="lt1"/>
              </a:solidFill>
            </a:endParaRPr>
          </a:p>
        </p:txBody>
      </p:sp>
      <p:sp>
        <p:nvSpPr>
          <p:cNvPr id="290" name="Google Shape;290;p65"/>
          <p:cNvSpPr/>
          <p:nvPr/>
        </p:nvSpPr>
        <p:spPr>
          <a:xfrm>
            <a:off x="429082" y="1668264"/>
            <a:ext cx="3810600" cy="531600"/>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1400">
                <a:solidFill>
                  <a:schemeClr val="lt1"/>
                </a:solidFill>
                <a:latin typeface="Arial"/>
                <a:ea typeface="Arial"/>
                <a:cs typeface="Arial"/>
                <a:sym typeface="Arial"/>
              </a:rPr>
              <a:t>Generative AI Design Patterns</a:t>
            </a:r>
            <a:endParaRPr sz="1100"/>
          </a:p>
        </p:txBody>
      </p:sp>
      <p:sp>
        <p:nvSpPr>
          <p:cNvPr id="291" name="Google Shape;291;p65"/>
          <p:cNvSpPr/>
          <p:nvPr/>
        </p:nvSpPr>
        <p:spPr>
          <a:xfrm>
            <a:off x="429081" y="1040825"/>
            <a:ext cx="3810600" cy="531600"/>
          </a:xfrm>
          <a:prstGeom prst="roundRect">
            <a:avLst>
              <a:gd name="adj" fmla="val 16667"/>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Generative AI Use Cases</a:t>
            </a:r>
            <a:endParaRPr>
              <a:solidFill>
                <a:schemeClr val="lt1"/>
              </a:solidFill>
            </a:endParaRPr>
          </a:p>
        </p:txBody>
      </p:sp>
      <p:sp>
        <p:nvSpPr>
          <p:cNvPr id="292" name="Google Shape;292;p65"/>
          <p:cNvSpPr/>
          <p:nvPr/>
        </p:nvSpPr>
        <p:spPr>
          <a:xfrm>
            <a:off x="4472000" y="1699925"/>
            <a:ext cx="872700" cy="468300"/>
          </a:xfrm>
          <a:prstGeom prst="right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5"/>
          <p:cNvSpPr/>
          <p:nvPr/>
        </p:nvSpPr>
        <p:spPr>
          <a:xfrm>
            <a:off x="5577025" y="1040825"/>
            <a:ext cx="2909700" cy="24099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lt1"/>
                </a:solidFill>
              </a:rPr>
              <a:t>Design patterns are only one part of the broader Gartner Generative AI framework</a:t>
            </a:r>
            <a:endParaRPr sz="1500">
              <a:solidFill>
                <a:schemeClr val="lt1"/>
              </a:solidFill>
            </a:endParaRPr>
          </a:p>
          <a:p>
            <a:pPr marL="0" lvl="0" indent="0" algn="l" rtl="0">
              <a:spcBef>
                <a:spcPts val="0"/>
              </a:spcBef>
              <a:spcAft>
                <a:spcPts val="0"/>
              </a:spcAft>
              <a:buNone/>
            </a:pPr>
            <a:endParaRPr sz="1500">
              <a:solidFill>
                <a:schemeClr val="lt1"/>
              </a:solidFill>
            </a:endParaRPr>
          </a:p>
          <a:p>
            <a:pPr marL="0" lvl="0" indent="0" algn="l" rtl="0">
              <a:spcBef>
                <a:spcPts val="0"/>
              </a:spcBef>
              <a:spcAft>
                <a:spcPts val="0"/>
              </a:spcAft>
              <a:buNone/>
            </a:pPr>
            <a:r>
              <a:rPr lang="en" sz="1500">
                <a:solidFill>
                  <a:schemeClr val="lt1"/>
                </a:solidFill>
              </a:rPr>
              <a:t>Design patterns do not represent mutually exclusive architectural choices, but reusable elements that can be combined for different use cases and architectures</a:t>
            </a:r>
            <a:endParaRPr sz="1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66"/>
          <p:cNvPicPr preferRelativeResize="0"/>
          <p:nvPr/>
        </p:nvPicPr>
        <p:blipFill rotWithShape="1">
          <a:blip r:embed="rId3">
            <a:alphaModFix/>
          </a:blip>
          <a:srcRect/>
          <a:stretch/>
        </p:blipFill>
        <p:spPr>
          <a:xfrm>
            <a:off x="6245821" y="1936072"/>
            <a:ext cx="421680" cy="421680"/>
          </a:xfrm>
          <a:prstGeom prst="rect">
            <a:avLst/>
          </a:prstGeom>
          <a:noFill/>
          <a:ln>
            <a:noFill/>
          </a:ln>
        </p:spPr>
      </p:pic>
      <p:sp>
        <p:nvSpPr>
          <p:cNvPr id="299" name="Google Shape;299;p66"/>
          <p:cNvSpPr/>
          <p:nvPr/>
        </p:nvSpPr>
        <p:spPr>
          <a:xfrm>
            <a:off x="239425" y="968127"/>
            <a:ext cx="691800" cy="524400"/>
          </a:xfrm>
          <a:prstGeom prst="can">
            <a:avLst>
              <a:gd name="adj" fmla="val 25000"/>
            </a:avLst>
          </a:prstGeom>
          <a:solidFill>
            <a:schemeClr val="accent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i="0" u="none" strike="noStrike" cap="none">
                <a:solidFill>
                  <a:schemeClr val="lt1"/>
                </a:solidFill>
                <a:latin typeface="Arial"/>
                <a:ea typeface="Arial"/>
                <a:cs typeface="Arial"/>
                <a:sym typeface="Arial"/>
              </a:rPr>
              <a:t>Data</a:t>
            </a:r>
            <a:endParaRPr sz="1000" b="1" i="0" u="none" strike="noStrike" cap="none">
              <a:solidFill>
                <a:schemeClr val="lt1"/>
              </a:solidFill>
              <a:latin typeface="Arial"/>
              <a:ea typeface="Arial"/>
              <a:cs typeface="Arial"/>
              <a:sym typeface="Arial"/>
            </a:endParaRPr>
          </a:p>
        </p:txBody>
      </p:sp>
      <p:sp>
        <p:nvSpPr>
          <p:cNvPr id="300" name="Google Shape;300;p66"/>
          <p:cNvSpPr txBox="1"/>
          <p:nvPr/>
        </p:nvSpPr>
        <p:spPr>
          <a:xfrm>
            <a:off x="5975461" y="1396912"/>
            <a:ext cx="9624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Agent (Human)</a:t>
            </a:r>
            <a:endParaRPr sz="1000" b="0" i="0" u="none" strike="noStrike" cap="none">
              <a:solidFill>
                <a:srgbClr val="000000"/>
              </a:solidFill>
              <a:latin typeface="Arial"/>
              <a:ea typeface="Arial"/>
              <a:cs typeface="Arial"/>
              <a:sym typeface="Arial"/>
            </a:endParaRPr>
          </a:p>
        </p:txBody>
      </p:sp>
      <p:sp>
        <p:nvSpPr>
          <p:cNvPr id="301" name="Google Shape;301;p66"/>
          <p:cNvSpPr/>
          <p:nvPr/>
        </p:nvSpPr>
        <p:spPr>
          <a:xfrm>
            <a:off x="1195000" y="967977"/>
            <a:ext cx="1060800" cy="524400"/>
          </a:xfrm>
          <a:prstGeom prst="hexagon">
            <a:avLst>
              <a:gd name="adj" fmla="val 25000"/>
              <a:gd name="vf" fmla="val 115470"/>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r>
              <a:rPr lang="en" sz="1000" b="1">
                <a:solidFill>
                  <a:schemeClr val="lt1"/>
                </a:solidFill>
              </a:rPr>
              <a:t>ML</a:t>
            </a:r>
            <a:endParaRPr sz="1000" b="1">
              <a:solidFill>
                <a:schemeClr val="lt1"/>
              </a:solidFill>
            </a:endParaRPr>
          </a:p>
          <a:p>
            <a:pPr marL="0" marR="0" lvl="0" indent="0" algn="ctr" rtl="0">
              <a:lnSpc>
                <a:spcPct val="100000"/>
              </a:lnSpc>
              <a:spcBef>
                <a:spcPts val="0"/>
              </a:spcBef>
              <a:spcAft>
                <a:spcPts val="0"/>
              </a:spcAft>
              <a:buClr>
                <a:srgbClr val="000000"/>
              </a:buClr>
              <a:buFont typeface="Arial"/>
              <a:buNone/>
            </a:pPr>
            <a:r>
              <a:rPr lang="en" sz="1000" b="1">
                <a:solidFill>
                  <a:schemeClr val="lt1"/>
                </a:solidFill>
              </a:rPr>
              <a:t>Model</a:t>
            </a:r>
            <a:endParaRPr sz="1000" b="1">
              <a:solidFill>
                <a:schemeClr val="lt1"/>
              </a:solidFill>
            </a:endParaRPr>
          </a:p>
        </p:txBody>
      </p:sp>
      <p:sp>
        <p:nvSpPr>
          <p:cNvPr id="302" name="Google Shape;302;p66"/>
          <p:cNvSpPr/>
          <p:nvPr/>
        </p:nvSpPr>
        <p:spPr>
          <a:xfrm>
            <a:off x="285238" y="3694975"/>
            <a:ext cx="2956800" cy="1041600"/>
          </a:xfrm>
          <a:prstGeom prst="rect">
            <a:avLst/>
          </a:prstGeom>
          <a:solidFill>
            <a:srgbClr val="F2F2F2"/>
          </a:solidFill>
          <a:ln w="25400" cap="flat" cmpd="sng">
            <a:solidFill>
              <a:schemeClr val="dk2"/>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000" b="1" i="0" u="none" strike="noStrike" cap="none">
                <a:solidFill>
                  <a:schemeClr val="dk1"/>
                </a:solidFill>
              </a:rPr>
              <a:t>Serves both as a bounding box and as a representation of the full design pattern logic in patterns with a higher abstraction </a:t>
            </a:r>
            <a:endParaRPr b="1"/>
          </a:p>
        </p:txBody>
      </p:sp>
      <p:sp>
        <p:nvSpPr>
          <p:cNvPr id="303" name="Google Shape;303;p66"/>
          <p:cNvSpPr txBox="1"/>
          <p:nvPr/>
        </p:nvSpPr>
        <p:spPr>
          <a:xfrm>
            <a:off x="208765" y="3377456"/>
            <a:ext cx="2162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Design Pattern  </a:t>
            </a:r>
            <a:endParaRPr sz="1000" b="0" i="0" u="none" strike="noStrike" cap="none">
              <a:solidFill>
                <a:srgbClr val="000000"/>
              </a:solidFill>
              <a:latin typeface="Arial"/>
              <a:ea typeface="Arial"/>
              <a:cs typeface="Arial"/>
              <a:sym typeface="Arial"/>
            </a:endParaRPr>
          </a:p>
        </p:txBody>
      </p:sp>
      <p:sp>
        <p:nvSpPr>
          <p:cNvPr id="304" name="Google Shape;304;p66"/>
          <p:cNvSpPr txBox="1"/>
          <p:nvPr/>
        </p:nvSpPr>
        <p:spPr>
          <a:xfrm>
            <a:off x="5975461" y="2339214"/>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Agent (AI)</a:t>
            </a:r>
            <a:endParaRPr sz="1000" b="0" i="0" u="none" strike="noStrike" cap="none">
              <a:solidFill>
                <a:srgbClr val="000000"/>
              </a:solidFill>
              <a:latin typeface="Arial"/>
              <a:ea typeface="Arial"/>
              <a:cs typeface="Arial"/>
              <a:sym typeface="Arial"/>
            </a:endParaRPr>
          </a:p>
        </p:txBody>
      </p:sp>
      <p:grpSp>
        <p:nvGrpSpPr>
          <p:cNvPr id="305" name="Google Shape;305;p66"/>
          <p:cNvGrpSpPr/>
          <p:nvPr/>
        </p:nvGrpSpPr>
        <p:grpSpPr>
          <a:xfrm>
            <a:off x="7077828" y="1629868"/>
            <a:ext cx="1535837" cy="570546"/>
            <a:chOff x="6157754" y="1688058"/>
            <a:chExt cx="1602000" cy="640200"/>
          </a:xfrm>
        </p:grpSpPr>
        <p:sp>
          <p:nvSpPr>
            <p:cNvPr id="306" name="Google Shape;306;p66"/>
            <p:cNvSpPr/>
            <p:nvPr/>
          </p:nvSpPr>
          <p:spPr>
            <a:xfrm>
              <a:off x="6157754" y="1688058"/>
              <a:ext cx="1602000" cy="6402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00" b="1" i="0" u="none" strike="noStrike" cap="none">
                <a:solidFill>
                  <a:schemeClr val="lt1"/>
                </a:solidFill>
                <a:latin typeface="Arial"/>
                <a:ea typeface="Arial"/>
                <a:cs typeface="Arial"/>
                <a:sym typeface="Arial"/>
              </a:endParaRPr>
            </a:p>
          </p:txBody>
        </p:sp>
        <p:sp>
          <p:nvSpPr>
            <p:cNvPr id="307" name="Google Shape;307;p66"/>
            <p:cNvSpPr/>
            <p:nvPr/>
          </p:nvSpPr>
          <p:spPr>
            <a:xfrm>
              <a:off x="6213172" y="1747877"/>
              <a:ext cx="1479000" cy="507900"/>
            </a:xfrm>
            <a:prstGeom prst="rect">
              <a:avLst/>
            </a:prstGeom>
            <a:solidFill>
              <a:srgbClr val="002856"/>
            </a:solidFill>
            <a:ln w="127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i="0" u="none" strike="noStrike" cap="none">
                  <a:solidFill>
                    <a:schemeClr val="lt1"/>
                  </a:solidFill>
                  <a:latin typeface="Arial"/>
                  <a:ea typeface="Arial"/>
                  <a:cs typeface="Arial"/>
                  <a:sym typeface="Arial"/>
                </a:rPr>
                <a:t>Environment</a:t>
              </a:r>
              <a:endParaRPr/>
            </a:p>
          </p:txBody>
        </p:sp>
      </p:grpSp>
      <p:sp>
        <p:nvSpPr>
          <p:cNvPr id="308" name="Google Shape;308;p66"/>
          <p:cNvSpPr txBox="1"/>
          <p:nvPr/>
        </p:nvSpPr>
        <p:spPr>
          <a:xfrm>
            <a:off x="208767" y="2924715"/>
            <a:ext cx="26403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1900" b="1" i="0" u="none" strike="noStrike" cap="none">
                <a:solidFill>
                  <a:srgbClr val="000000"/>
                </a:solidFill>
                <a:latin typeface="Arial"/>
                <a:ea typeface="Arial"/>
                <a:cs typeface="Arial"/>
                <a:sym typeface="Arial"/>
              </a:rPr>
              <a:t>Compositional Icons</a:t>
            </a:r>
            <a:endParaRPr/>
          </a:p>
        </p:txBody>
      </p:sp>
      <p:pic>
        <p:nvPicPr>
          <p:cNvPr id="309" name="Google Shape;309;p66"/>
          <p:cNvPicPr preferRelativeResize="0"/>
          <p:nvPr/>
        </p:nvPicPr>
        <p:blipFill rotWithShape="1">
          <a:blip r:embed="rId4">
            <a:alphaModFix/>
          </a:blip>
          <a:srcRect/>
          <a:stretch/>
        </p:blipFill>
        <p:spPr>
          <a:xfrm>
            <a:off x="6271621" y="957588"/>
            <a:ext cx="370080" cy="444096"/>
          </a:xfrm>
          <a:prstGeom prst="rect">
            <a:avLst/>
          </a:prstGeom>
          <a:noFill/>
          <a:ln>
            <a:noFill/>
          </a:ln>
        </p:spPr>
      </p:pic>
      <p:cxnSp>
        <p:nvCxnSpPr>
          <p:cNvPr id="310" name="Google Shape;310;p66"/>
          <p:cNvCxnSpPr/>
          <p:nvPr/>
        </p:nvCxnSpPr>
        <p:spPr>
          <a:xfrm>
            <a:off x="5025710" y="2262757"/>
            <a:ext cx="747000" cy="0"/>
          </a:xfrm>
          <a:prstGeom prst="straightConnector1">
            <a:avLst/>
          </a:prstGeom>
          <a:noFill/>
          <a:ln w="19050" cap="flat" cmpd="sng">
            <a:solidFill>
              <a:schemeClr val="dk2"/>
            </a:solidFill>
            <a:prstDash val="solid"/>
            <a:round/>
            <a:headEnd type="none" w="med" len="med"/>
            <a:tailEnd type="triangle" w="med" len="med"/>
          </a:ln>
        </p:spPr>
      </p:cxnSp>
      <p:sp>
        <p:nvSpPr>
          <p:cNvPr id="311" name="Google Shape;311;p66"/>
          <p:cNvSpPr txBox="1"/>
          <p:nvPr/>
        </p:nvSpPr>
        <p:spPr>
          <a:xfrm>
            <a:off x="4873086" y="1889508"/>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Flow</a:t>
            </a:r>
            <a:endParaRPr sz="1000" b="0" i="0" u="none" strike="noStrike" cap="none">
              <a:solidFill>
                <a:srgbClr val="000000"/>
              </a:solidFill>
              <a:latin typeface="Arial"/>
              <a:ea typeface="Arial"/>
              <a:cs typeface="Arial"/>
              <a:sym typeface="Arial"/>
            </a:endParaRPr>
          </a:p>
        </p:txBody>
      </p:sp>
      <p:grpSp>
        <p:nvGrpSpPr>
          <p:cNvPr id="312" name="Google Shape;312;p66"/>
          <p:cNvGrpSpPr/>
          <p:nvPr/>
        </p:nvGrpSpPr>
        <p:grpSpPr>
          <a:xfrm>
            <a:off x="7077724" y="968113"/>
            <a:ext cx="1535955" cy="502676"/>
            <a:chOff x="7294503" y="1174139"/>
            <a:chExt cx="752882" cy="320400"/>
          </a:xfrm>
        </p:grpSpPr>
        <p:sp>
          <p:nvSpPr>
            <p:cNvPr id="313" name="Google Shape;313;p66"/>
            <p:cNvSpPr/>
            <p:nvPr/>
          </p:nvSpPr>
          <p:spPr>
            <a:xfrm>
              <a:off x="7448766" y="1174139"/>
              <a:ext cx="4506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i="0" u="none" strike="noStrike" cap="none">
                  <a:solidFill>
                    <a:srgbClr val="FFFFFF"/>
                  </a:solidFill>
                  <a:latin typeface="Arial"/>
                  <a:ea typeface="Arial"/>
                  <a:cs typeface="Arial"/>
                  <a:sym typeface="Arial"/>
                </a:rPr>
                <a:t>Interface/ API</a:t>
              </a:r>
              <a:endParaRPr sz="1000" b="1" i="0" u="none" strike="noStrike" cap="none">
                <a:solidFill>
                  <a:srgbClr val="FFFFFF"/>
                </a:solidFill>
                <a:latin typeface="Arial"/>
                <a:ea typeface="Arial"/>
                <a:cs typeface="Arial"/>
                <a:sym typeface="Arial"/>
              </a:endParaRPr>
            </a:p>
          </p:txBody>
        </p:sp>
        <p:sp>
          <p:nvSpPr>
            <p:cNvPr id="314" name="Google Shape;314;p66"/>
            <p:cNvSpPr/>
            <p:nvPr/>
          </p:nvSpPr>
          <p:spPr>
            <a:xfrm>
              <a:off x="7904585"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sp>
          <p:nvSpPr>
            <p:cNvPr id="315" name="Google Shape;315;p66"/>
            <p:cNvSpPr/>
            <p:nvPr/>
          </p:nvSpPr>
          <p:spPr>
            <a:xfrm>
              <a:off x="7294503" y="1174139"/>
              <a:ext cx="142800" cy="320400"/>
            </a:xfrm>
            <a:prstGeom prst="rect">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000" b="1" i="0" u="none" strike="noStrike" cap="none">
                <a:solidFill>
                  <a:srgbClr val="FFFFFF"/>
                </a:solidFill>
                <a:latin typeface="Arial"/>
                <a:ea typeface="Arial"/>
                <a:cs typeface="Arial"/>
                <a:sym typeface="Arial"/>
              </a:endParaRPr>
            </a:p>
          </p:txBody>
        </p:sp>
      </p:grpSp>
      <p:sp>
        <p:nvSpPr>
          <p:cNvPr id="316" name="Google Shape;316;p66"/>
          <p:cNvSpPr/>
          <p:nvPr/>
        </p:nvSpPr>
        <p:spPr>
          <a:xfrm>
            <a:off x="4954667" y="836299"/>
            <a:ext cx="873000" cy="747300"/>
          </a:xfrm>
          <a:prstGeom prst="diamond">
            <a:avLst/>
          </a:prstGeom>
          <a:solidFill>
            <a:srgbClr val="00285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000" b="1" i="0" u="none" strike="noStrike" cap="none">
              <a:solidFill>
                <a:schemeClr val="lt1"/>
              </a:solidFill>
              <a:latin typeface="Arial"/>
              <a:ea typeface="Arial"/>
              <a:cs typeface="Arial"/>
              <a:sym typeface="Arial"/>
            </a:endParaRPr>
          </a:p>
        </p:txBody>
      </p:sp>
      <p:sp>
        <p:nvSpPr>
          <p:cNvPr id="317" name="Google Shape;317;p66"/>
          <p:cNvSpPr txBox="1"/>
          <p:nvPr/>
        </p:nvSpPr>
        <p:spPr>
          <a:xfrm>
            <a:off x="4916799" y="1045265"/>
            <a:ext cx="9624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Arial"/>
                <a:ea typeface="Arial"/>
                <a:cs typeface="Arial"/>
                <a:sym typeface="Arial"/>
              </a:rPr>
              <a:t>Decision</a:t>
            </a:r>
            <a:endParaRPr sz="1000" b="0" i="0" u="none" strike="noStrike" cap="none">
              <a:solidFill>
                <a:schemeClr val="lt1"/>
              </a:solidFill>
              <a:latin typeface="Arial"/>
              <a:ea typeface="Arial"/>
              <a:cs typeface="Arial"/>
              <a:sym typeface="Arial"/>
            </a:endParaRPr>
          </a:p>
        </p:txBody>
      </p:sp>
      <p:sp>
        <p:nvSpPr>
          <p:cNvPr id="318" name="Google Shape;318;p66"/>
          <p:cNvSpPr/>
          <p:nvPr/>
        </p:nvSpPr>
        <p:spPr>
          <a:xfrm flipH="1">
            <a:off x="2461737" y="1603646"/>
            <a:ext cx="962400" cy="524400"/>
          </a:xfrm>
          <a:prstGeom prst="round1Rect">
            <a:avLst>
              <a:gd name="adj" fmla="val 29441"/>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i="0" u="none" strike="noStrike" cap="none">
                <a:solidFill>
                  <a:schemeClr val="lt1"/>
                </a:solidFill>
                <a:latin typeface="Arial"/>
                <a:ea typeface="Arial"/>
                <a:cs typeface="Arial"/>
                <a:sym typeface="Arial"/>
              </a:rPr>
              <a:t>Training</a:t>
            </a:r>
            <a:endParaRPr sz="1000" b="1" i="0" u="none" strike="noStrike" cap="none">
              <a:solidFill>
                <a:schemeClr val="lt1"/>
              </a:solidFill>
              <a:latin typeface="Arial"/>
              <a:ea typeface="Arial"/>
              <a:cs typeface="Arial"/>
              <a:sym typeface="Arial"/>
            </a:endParaRPr>
          </a:p>
        </p:txBody>
      </p:sp>
      <p:sp>
        <p:nvSpPr>
          <p:cNvPr id="319" name="Google Shape;319;p66"/>
          <p:cNvSpPr/>
          <p:nvPr/>
        </p:nvSpPr>
        <p:spPr>
          <a:xfrm>
            <a:off x="2461739" y="955043"/>
            <a:ext cx="962400" cy="529800"/>
          </a:xfrm>
          <a:prstGeom prst="rect">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i="0" u="none" strike="noStrike" cap="none">
                <a:solidFill>
                  <a:schemeClr val="lt1"/>
                </a:solidFill>
                <a:latin typeface="Arial"/>
                <a:ea typeface="Arial"/>
                <a:cs typeface="Arial"/>
                <a:sym typeface="Arial"/>
              </a:rPr>
              <a:t>Process/ Application</a:t>
            </a:r>
            <a:endParaRPr sz="1000" b="1" i="0" u="none" strike="noStrike" cap="none">
              <a:solidFill>
                <a:schemeClr val="lt1"/>
              </a:solidFill>
              <a:latin typeface="Arial"/>
              <a:ea typeface="Arial"/>
              <a:cs typeface="Arial"/>
              <a:sym typeface="Arial"/>
            </a:endParaRPr>
          </a:p>
        </p:txBody>
      </p:sp>
      <p:sp>
        <p:nvSpPr>
          <p:cNvPr id="320" name="Google Shape;320;p66"/>
          <p:cNvSpPr/>
          <p:nvPr/>
        </p:nvSpPr>
        <p:spPr>
          <a:xfrm>
            <a:off x="2461750" y="2318525"/>
            <a:ext cx="962400" cy="524400"/>
          </a:xfrm>
          <a:prstGeom prst="round1Rect">
            <a:avLst>
              <a:gd name="adj" fmla="val 29441"/>
            </a:avLst>
          </a:prstGeom>
          <a:solidFill>
            <a:srgbClr val="009AD7"/>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1000" b="1">
                <a:solidFill>
                  <a:schemeClr val="lt1"/>
                </a:solidFill>
              </a:rPr>
              <a:t>Inference</a:t>
            </a:r>
            <a:endParaRPr sz="1000" b="1" i="0" u="none" strike="noStrike" cap="none">
              <a:solidFill>
                <a:schemeClr val="lt1"/>
              </a:solidFill>
              <a:latin typeface="Arial"/>
              <a:ea typeface="Arial"/>
              <a:cs typeface="Arial"/>
              <a:sym typeface="Arial"/>
            </a:endParaRPr>
          </a:p>
        </p:txBody>
      </p:sp>
      <p:sp>
        <p:nvSpPr>
          <p:cNvPr id="321" name="Google Shape;321;p66"/>
          <p:cNvSpPr/>
          <p:nvPr/>
        </p:nvSpPr>
        <p:spPr>
          <a:xfrm>
            <a:off x="1195000" y="1581100"/>
            <a:ext cx="1060800" cy="502500"/>
          </a:xfrm>
          <a:prstGeom prst="hexagon">
            <a:avLst>
              <a:gd name="adj" fmla="val 25000"/>
              <a:gd name="vf" fmla="val 115470"/>
            </a:avLst>
          </a:prstGeom>
          <a:solidFill>
            <a:srgbClr val="6A80A3"/>
          </a:solidFill>
          <a:ln w="28575" cap="flat" cmpd="sng">
            <a:solidFill>
              <a:srgbClr val="6A80A3"/>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Symbolic</a:t>
            </a:r>
            <a:endParaRPr sz="1000" b="1">
              <a:solidFill>
                <a:srgbClr val="FFFFFF"/>
              </a:solidFill>
            </a:endParaRPr>
          </a:p>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Model</a:t>
            </a:r>
            <a:endParaRPr sz="1000" b="1">
              <a:solidFill>
                <a:srgbClr val="FFFFFF"/>
              </a:solidFill>
            </a:endParaRPr>
          </a:p>
        </p:txBody>
      </p:sp>
      <p:grpSp>
        <p:nvGrpSpPr>
          <p:cNvPr id="322" name="Google Shape;322;p66"/>
          <p:cNvGrpSpPr/>
          <p:nvPr/>
        </p:nvGrpSpPr>
        <p:grpSpPr>
          <a:xfrm>
            <a:off x="1108750" y="2156875"/>
            <a:ext cx="1233300" cy="676200"/>
            <a:chOff x="1108750" y="1928275"/>
            <a:chExt cx="1233300" cy="676200"/>
          </a:xfrm>
        </p:grpSpPr>
        <p:sp>
          <p:nvSpPr>
            <p:cNvPr id="323" name="Google Shape;323;p66"/>
            <p:cNvSpPr/>
            <p:nvPr/>
          </p:nvSpPr>
          <p:spPr>
            <a:xfrm>
              <a:off x="1108750" y="1928275"/>
              <a:ext cx="1233300" cy="676200"/>
            </a:xfrm>
            <a:prstGeom prst="hexagon">
              <a:avLst>
                <a:gd name="adj" fmla="val 25000"/>
                <a:gd name="vf" fmla="val 115470"/>
              </a:avLst>
            </a:prstGeom>
            <a:solidFill>
              <a:srgbClr val="002856"/>
            </a:solidFill>
            <a:ln w="25400"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sz="1200" b="1" i="0" u="none" strike="noStrike" cap="none">
                <a:solidFill>
                  <a:schemeClr val="lt1"/>
                </a:solidFill>
                <a:latin typeface="Arial"/>
                <a:ea typeface="Arial"/>
                <a:cs typeface="Arial"/>
                <a:sym typeface="Arial"/>
              </a:endParaRPr>
            </a:p>
          </p:txBody>
        </p:sp>
        <p:sp>
          <p:nvSpPr>
            <p:cNvPr id="324" name="Google Shape;324;p66"/>
            <p:cNvSpPr/>
            <p:nvPr/>
          </p:nvSpPr>
          <p:spPr>
            <a:xfrm>
              <a:off x="1195000" y="2004163"/>
              <a:ext cx="1060800" cy="524400"/>
            </a:xfrm>
            <a:prstGeom prst="hexagon">
              <a:avLst>
                <a:gd name="adj" fmla="val 25000"/>
                <a:gd name="vf" fmla="val 115470"/>
              </a:avLst>
            </a:prstGeom>
            <a:solidFill>
              <a:srgbClr val="6A80A3"/>
            </a:solidFill>
            <a:ln w="28575" cap="flat" cmpd="sng">
              <a:solidFill>
                <a:schemeClr val="lt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000" b="1">
                  <a:solidFill>
                    <a:srgbClr val="FFFFFF"/>
                  </a:solidFill>
                </a:rPr>
                <a:t>Composite</a:t>
              </a:r>
              <a:r>
                <a:rPr lang="en" sz="1000" b="1">
                  <a:solidFill>
                    <a:schemeClr val="lt1"/>
                  </a:solidFill>
                </a:rPr>
                <a:t> AI </a:t>
              </a:r>
              <a:r>
                <a:rPr lang="en" sz="1000" b="1" i="0" u="none" strike="noStrike" cap="none">
                  <a:solidFill>
                    <a:schemeClr val="lt1"/>
                  </a:solidFill>
                  <a:latin typeface="Arial"/>
                  <a:ea typeface="Arial"/>
                  <a:cs typeface="Arial"/>
                  <a:sym typeface="Arial"/>
                </a:rPr>
                <a:t>Model</a:t>
              </a:r>
              <a:endParaRPr sz="1200" b="1" i="0" u="none" strike="noStrike" cap="none">
                <a:solidFill>
                  <a:schemeClr val="lt1"/>
                </a:solidFill>
                <a:latin typeface="Arial"/>
                <a:ea typeface="Arial"/>
                <a:cs typeface="Arial"/>
                <a:sym typeface="Arial"/>
              </a:endParaRPr>
            </a:p>
          </p:txBody>
        </p:sp>
      </p:grpSp>
      <p:sp>
        <p:nvSpPr>
          <p:cNvPr id="325" name="Google Shape;325;p66"/>
          <p:cNvSpPr/>
          <p:nvPr/>
        </p:nvSpPr>
        <p:spPr>
          <a:xfrm>
            <a:off x="3689275" y="965275"/>
            <a:ext cx="962400" cy="529800"/>
          </a:xfrm>
          <a:prstGeom prst="roundRect">
            <a:avLst>
              <a:gd name="adj" fmla="val 16667"/>
            </a:avLst>
          </a:prstGeom>
          <a:solidFill>
            <a:srgbClr val="009AD7"/>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 sz="1000" b="1">
                <a:solidFill>
                  <a:schemeClr val="lt1"/>
                </a:solidFill>
              </a:rPr>
              <a:t>Input/ Output</a:t>
            </a:r>
            <a:endParaRPr sz="1000" b="1">
              <a:solidFill>
                <a:schemeClr val="lt1"/>
              </a:solidFill>
            </a:endParaRPr>
          </a:p>
        </p:txBody>
      </p:sp>
      <p:sp>
        <p:nvSpPr>
          <p:cNvPr id="326" name="Google Shape;326;p66"/>
          <p:cNvSpPr/>
          <p:nvPr/>
        </p:nvSpPr>
        <p:spPr>
          <a:xfrm>
            <a:off x="3689275" y="3670225"/>
            <a:ext cx="2335800" cy="1041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chemeClr val="dk1"/>
                </a:solidFill>
              </a:rPr>
              <a:t>Serves as a bounding box for applications</a:t>
            </a:r>
            <a:endParaRPr/>
          </a:p>
        </p:txBody>
      </p:sp>
      <p:sp>
        <p:nvSpPr>
          <p:cNvPr id="327" name="Google Shape;327;p66"/>
          <p:cNvSpPr txBox="1"/>
          <p:nvPr/>
        </p:nvSpPr>
        <p:spPr>
          <a:xfrm>
            <a:off x="3699914" y="3377456"/>
            <a:ext cx="21621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a:t>Application</a:t>
            </a:r>
            <a:endParaRPr sz="1000" b="0" i="0" u="none" strike="noStrike" cap="none">
              <a:solidFill>
                <a:srgbClr val="000000"/>
              </a:solidFill>
              <a:latin typeface="Arial"/>
              <a:ea typeface="Arial"/>
              <a:cs typeface="Arial"/>
              <a:sym typeface="Arial"/>
            </a:endParaRPr>
          </a:p>
        </p:txBody>
      </p:sp>
      <p:sp>
        <p:nvSpPr>
          <p:cNvPr id="328" name="Google Shape;328;p66"/>
          <p:cNvSpPr/>
          <p:nvPr/>
        </p:nvSpPr>
        <p:spPr>
          <a:xfrm>
            <a:off x="239425" y="1581100"/>
            <a:ext cx="691800" cy="502500"/>
          </a:xfrm>
          <a:prstGeom prst="can">
            <a:avLst>
              <a:gd name="adj" fmla="val 25000"/>
            </a:avLst>
          </a:prstGeom>
          <a:solidFill>
            <a:srgbClr val="6A80A3"/>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r>
              <a:rPr lang="en" sz="1000" b="1">
                <a:solidFill>
                  <a:srgbClr val="FFFFFF"/>
                </a:solidFill>
              </a:rPr>
              <a:t>Memory</a:t>
            </a:r>
            <a:endParaRPr sz="1000" b="1" i="0" u="none" strike="noStrike" cap="none">
              <a:solidFill>
                <a:srgbClr val="FFFFFF"/>
              </a:solidFill>
              <a:latin typeface="Arial"/>
              <a:ea typeface="Arial"/>
              <a:cs typeface="Arial"/>
              <a:sym typeface="Arial"/>
            </a:endParaRPr>
          </a:p>
        </p:txBody>
      </p:sp>
      <p:sp>
        <p:nvSpPr>
          <p:cNvPr id="329" name="Google Shape;329;p66"/>
          <p:cNvSpPr/>
          <p:nvPr/>
        </p:nvSpPr>
        <p:spPr>
          <a:xfrm>
            <a:off x="1" y="6450"/>
            <a:ext cx="9144000" cy="601200"/>
          </a:xfrm>
          <a:prstGeom prst="rect">
            <a:avLst/>
          </a:prstGeom>
          <a:solidFill>
            <a:srgbClr val="002856"/>
          </a:solidFill>
          <a:ln w="12700" cap="flat" cmpd="sng">
            <a:solidFill>
              <a:srgbClr val="00285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FFFF"/>
                </a:solidFill>
              </a:rPr>
              <a:t>Gartner AI Design Patterns: Icons</a:t>
            </a:r>
            <a:endParaRPr sz="2400" b="1" i="0" u="none" strike="noStrike" cap="none">
              <a:solidFill>
                <a:srgbClr val="FFFFFF"/>
              </a:solidFill>
              <a:latin typeface="Arial"/>
              <a:ea typeface="Arial"/>
              <a:cs typeface="Arial"/>
              <a:sym typeface="Arial"/>
            </a:endParaRPr>
          </a:p>
        </p:txBody>
      </p:sp>
      <p:sp>
        <p:nvSpPr>
          <p:cNvPr id="330" name="Google Shape;330;p66"/>
          <p:cNvSpPr txBox="1"/>
          <p:nvPr/>
        </p:nvSpPr>
        <p:spPr>
          <a:xfrm>
            <a:off x="6677800" y="3686175"/>
            <a:ext cx="2252100" cy="1062000"/>
          </a:xfrm>
          <a:prstGeom prst="rect">
            <a:avLst/>
          </a:prstGeom>
          <a:noFill/>
          <a:ln>
            <a:noFill/>
          </a:ln>
        </p:spPr>
        <p:txBody>
          <a:bodyPr spcFirstLastPara="1" wrap="square" lIns="68575" tIns="68575" rIns="68575" bIns="685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a:solidFill>
                  <a:srgbClr val="06C4B0"/>
                </a:solidFill>
              </a:rPr>
              <a:t>The design patterns in this deck are built from these icons. You can use these to create your own additional or modified patterns as well.</a:t>
            </a:r>
            <a:endParaRPr sz="1200" b="1" i="0" u="none" strike="noStrike" cap="none">
              <a:solidFill>
                <a:srgbClr val="06C4B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7"/>
          <p:cNvSpPr/>
          <p:nvPr/>
        </p:nvSpPr>
        <p:spPr>
          <a:xfrm>
            <a:off x="1" y="6450"/>
            <a:ext cx="9144000" cy="601200"/>
          </a:xfrm>
          <a:prstGeom prst="rect">
            <a:avLst/>
          </a:prstGeom>
          <a:solidFill>
            <a:srgbClr val="002856"/>
          </a:solidFill>
          <a:ln w="12700" cap="flat" cmpd="sng">
            <a:solidFill>
              <a:srgbClr val="00285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a:solidFill>
                  <a:srgbClr val="FFFFFF"/>
                </a:solidFill>
              </a:rPr>
              <a:t>Gartner AI Design Patterns: Description</a:t>
            </a:r>
            <a:endParaRPr sz="2400" b="1" i="0" u="none" strike="noStrike" cap="none">
              <a:solidFill>
                <a:srgbClr val="FFFFFF"/>
              </a:solidFill>
              <a:latin typeface="Arial"/>
              <a:ea typeface="Arial"/>
              <a:cs typeface="Arial"/>
              <a:sym typeface="Arial"/>
            </a:endParaRPr>
          </a:p>
        </p:txBody>
      </p:sp>
      <p:graphicFrame>
        <p:nvGraphicFramePr>
          <p:cNvPr id="336" name="Google Shape;336;p67"/>
          <p:cNvGraphicFramePr/>
          <p:nvPr/>
        </p:nvGraphicFramePr>
        <p:xfrm>
          <a:off x="1378650" y="867700"/>
          <a:ext cx="3000000" cy="3000000"/>
        </p:xfrm>
        <a:graphic>
          <a:graphicData uri="http://schemas.openxmlformats.org/drawingml/2006/table">
            <a:tbl>
              <a:tblPr>
                <a:noFill/>
                <a:tableStyleId>{D921F79B-087C-43C8-B03C-7F2E760ACB50}</a:tableStyleId>
              </a:tblPr>
              <a:tblGrid>
                <a:gridCol w="1352550">
                  <a:extLst>
                    <a:ext uri="{9D8B030D-6E8A-4147-A177-3AD203B41FA5}">
                      <a16:colId xmlns:a16="http://schemas.microsoft.com/office/drawing/2014/main" val="20000"/>
                    </a:ext>
                  </a:extLst>
                </a:gridCol>
                <a:gridCol w="5398475">
                  <a:extLst>
                    <a:ext uri="{9D8B030D-6E8A-4147-A177-3AD203B41FA5}">
                      <a16:colId xmlns:a16="http://schemas.microsoft.com/office/drawing/2014/main" val="20001"/>
                    </a:ext>
                  </a:extLst>
                </a:gridCol>
              </a:tblGrid>
              <a:tr h="366575">
                <a:tc>
                  <a:txBody>
                    <a:bodyPr/>
                    <a:lstStyle/>
                    <a:p>
                      <a:pPr marL="0" lvl="0" indent="0" algn="l" rtl="0">
                        <a:lnSpc>
                          <a:spcPct val="115000"/>
                        </a:lnSpc>
                        <a:spcBef>
                          <a:spcPts val="0"/>
                        </a:spcBef>
                        <a:spcAft>
                          <a:spcPts val="0"/>
                        </a:spcAft>
                        <a:buNone/>
                      </a:pPr>
                      <a:r>
                        <a:rPr lang="en" sz="1100" b="1">
                          <a:solidFill>
                            <a:schemeClr val="lt1"/>
                          </a:solidFill>
                        </a:rPr>
                        <a:t>Field</a:t>
                      </a:r>
                      <a:endParaRPr sz="1100" b="1">
                        <a:solidFill>
                          <a:schemeClr val="lt1"/>
                        </a:solidFill>
                      </a:endParaRPr>
                    </a:p>
                  </a:txBody>
                  <a:tcPr marL="63500" marR="63500" marT="63500" marB="63500">
                    <a:solidFill>
                      <a:srgbClr val="073763"/>
                    </a:solidFill>
                  </a:tcPr>
                </a:tc>
                <a:tc>
                  <a:txBody>
                    <a:bodyPr/>
                    <a:lstStyle/>
                    <a:p>
                      <a:pPr marL="0" lvl="0" indent="0" algn="l" rtl="0">
                        <a:lnSpc>
                          <a:spcPct val="115000"/>
                        </a:lnSpc>
                        <a:spcBef>
                          <a:spcPts val="0"/>
                        </a:spcBef>
                        <a:spcAft>
                          <a:spcPts val="0"/>
                        </a:spcAft>
                        <a:buNone/>
                      </a:pPr>
                      <a:r>
                        <a:rPr lang="en" sz="1100" b="1">
                          <a:solidFill>
                            <a:schemeClr val="lt1"/>
                          </a:solidFill>
                        </a:rPr>
                        <a:t>Explanation</a:t>
                      </a:r>
                      <a:endParaRPr sz="1100" b="1">
                        <a:solidFill>
                          <a:schemeClr val="lt1"/>
                        </a:solidFill>
                      </a:endParaRPr>
                    </a:p>
                  </a:txBody>
                  <a:tcPr marL="63500" marR="63500" marT="63500" marB="63500">
                    <a:solidFill>
                      <a:srgbClr val="073763"/>
                    </a:solidFill>
                  </a:tcPr>
                </a:tc>
                <a:extLst>
                  <a:ext uri="{0D108BD9-81ED-4DB2-BD59-A6C34878D82A}">
                    <a16:rowId xmlns:a16="http://schemas.microsoft.com/office/drawing/2014/main" val="10000"/>
                  </a:ext>
                </a:extLst>
              </a:tr>
              <a:tr h="366575">
                <a:tc>
                  <a:txBody>
                    <a:bodyPr/>
                    <a:lstStyle/>
                    <a:p>
                      <a:pPr marL="0" lvl="0" indent="0" algn="l" rtl="0">
                        <a:lnSpc>
                          <a:spcPct val="115000"/>
                        </a:lnSpc>
                        <a:spcBef>
                          <a:spcPts val="0"/>
                        </a:spcBef>
                        <a:spcAft>
                          <a:spcPts val="0"/>
                        </a:spcAft>
                        <a:buNone/>
                      </a:pPr>
                      <a:r>
                        <a:rPr lang="en" sz="1100" b="1">
                          <a:solidFill>
                            <a:srgbClr val="444444"/>
                          </a:solidFill>
                        </a:rPr>
                        <a:t>Name and Description</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A concise and descriptive name for the pattern</a:t>
                      </a:r>
                      <a:endParaRPr sz="1100">
                        <a:solidFill>
                          <a:srgbClr val="444444"/>
                        </a:solidFill>
                      </a:endParaRPr>
                    </a:p>
                  </a:txBody>
                  <a:tcPr marL="63500" marR="63500" marT="63500" marB="63500"/>
                </a:tc>
                <a:extLst>
                  <a:ext uri="{0D108BD9-81ED-4DB2-BD59-A6C34878D82A}">
                    <a16:rowId xmlns:a16="http://schemas.microsoft.com/office/drawing/2014/main" val="10001"/>
                  </a:ext>
                </a:extLst>
              </a:tr>
              <a:tr h="366575">
                <a:tc>
                  <a:txBody>
                    <a:bodyPr/>
                    <a:lstStyle/>
                    <a:p>
                      <a:pPr marL="0" lvl="0" indent="0" algn="l" rtl="0">
                        <a:spcBef>
                          <a:spcPts val="0"/>
                        </a:spcBef>
                        <a:spcAft>
                          <a:spcPts val="0"/>
                        </a:spcAft>
                        <a:buNone/>
                      </a:pPr>
                      <a:r>
                        <a:rPr lang="en" sz="1100" b="1">
                          <a:solidFill>
                            <a:srgbClr val="444444"/>
                          </a:solidFill>
                        </a:rPr>
                        <a:t>Motivation</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A description of the challenge the pattern addresses, including the context in which it arises and any constraints that must be considered</a:t>
                      </a:r>
                      <a:endParaRPr sz="1100">
                        <a:solidFill>
                          <a:srgbClr val="444444"/>
                        </a:solidFill>
                      </a:endParaRPr>
                    </a:p>
                  </a:txBody>
                  <a:tcPr marL="63500" marR="63500" marT="63500" marB="63500"/>
                </a:tc>
                <a:extLst>
                  <a:ext uri="{0D108BD9-81ED-4DB2-BD59-A6C34878D82A}">
                    <a16:rowId xmlns:a16="http://schemas.microsoft.com/office/drawing/2014/main" val="10002"/>
                  </a:ext>
                </a:extLst>
              </a:tr>
              <a:tr h="490275">
                <a:tc>
                  <a:txBody>
                    <a:bodyPr/>
                    <a:lstStyle/>
                    <a:p>
                      <a:pPr marL="0" lvl="0" indent="0" algn="l" rtl="0">
                        <a:lnSpc>
                          <a:spcPct val="115000"/>
                        </a:lnSpc>
                        <a:spcBef>
                          <a:spcPts val="0"/>
                        </a:spcBef>
                        <a:spcAft>
                          <a:spcPts val="0"/>
                        </a:spcAft>
                        <a:buNone/>
                      </a:pPr>
                      <a:r>
                        <a:rPr lang="en" sz="1100" b="1">
                          <a:solidFill>
                            <a:srgbClr val="444444"/>
                          </a:solidFill>
                        </a:rPr>
                        <a:t>Solution </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A description of the elements that make up the pattern, including their relationships and collaborations, and how they solve the problem</a:t>
                      </a:r>
                      <a:endParaRPr sz="1100">
                        <a:solidFill>
                          <a:srgbClr val="444444"/>
                        </a:solidFill>
                      </a:endParaRPr>
                    </a:p>
                    <a:p>
                      <a:pPr marL="0" lvl="0" indent="0" algn="l" rtl="0">
                        <a:spcBef>
                          <a:spcPts val="0"/>
                        </a:spcBef>
                        <a:spcAft>
                          <a:spcPts val="0"/>
                        </a:spcAft>
                        <a:buNone/>
                      </a:pPr>
                      <a:endParaRPr sz="1100">
                        <a:solidFill>
                          <a:srgbClr val="444444"/>
                        </a:solidFill>
                      </a:endParaRPr>
                    </a:p>
                  </a:txBody>
                  <a:tcPr marL="63500" marR="63500" marT="63500" marB="63500"/>
                </a:tc>
                <a:extLst>
                  <a:ext uri="{0D108BD9-81ED-4DB2-BD59-A6C34878D82A}">
                    <a16:rowId xmlns:a16="http://schemas.microsoft.com/office/drawing/2014/main" val="10003"/>
                  </a:ext>
                </a:extLst>
              </a:tr>
              <a:tr h="366575">
                <a:tc>
                  <a:txBody>
                    <a:bodyPr/>
                    <a:lstStyle/>
                    <a:p>
                      <a:pPr marL="0" lvl="0" indent="0" algn="l" rtl="0">
                        <a:lnSpc>
                          <a:spcPct val="115000"/>
                        </a:lnSpc>
                        <a:spcBef>
                          <a:spcPts val="0"/>
                        </a:spcBef>
                        <a:spcAft>
                          <a:spcPts val="0"/>
                        </a:spcAft>
                        <a:buNone/>
                      </a:pPr>
                      <a:r>
                        <a:rPr lang="en" sz="1100" b="1">
                          <a:solidFill>
                            <a:srgbClr val="444444"/>
                          </a:solidFill>
                        </a:rPr>
                        <a:t>Implementation </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A description of the steps required to implement the pattern</a:t>
                      </a:r>
                      <a:endParaRPr sz="1100">
                        <a:solidFill>
                          <a:srgbClr val="444444"/>
                        </a:solidFill>
                      </a:endParaRPr>
                    </a:p>
                  </a:txBody>
                  <a:tcPr marL="63500" marR="63500" marT="63500" marB="63500"/>
                </a:tc>
                <a:extLst>
                  <a:ext uri="{0D108BD9-81ED-4DB2-BD59-A6C34878D82A}">
                    <a16:rowId xmlns:a16="http://schemas.microsoft.com/office/drawing/2014/main" val="10004"/>
                  </a:ext>
                </a:extLst>
              </a:tr>
              <a:tr h="490275">
                <a:tc>
                  <a:txBody>
                    <a:bodyPr/>
                    <a:lstStyle/>
                    <a:p>
                      <a:pPr marL="0" lvl="0" indent="0" algn="l" rtl="0">
                        <a:lnSpc>
                          <a:spcPct val="115000"/>
                        </a:lnSpc>
                        <a:spcBef>
                          <a:spcPts val="0"/>
                        </a:spcBef>
                        <a:spcAft>
                          <a:spcPts val="0"/>
                        </a:spcAft>
                        <a:buNone/>
                      </a:pPr>
                      <a:r>
                        <a:rPr lang="en" sz="1100" b="1">
                          <a:solidFill>
                            <a:srgbClr val="444444"/>
                          </a:solidFill>
                        </a:rPr>
                        <a:t>Benefits</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A list of the benefits the pattern provides, such as increased flexibility or reduced complexity</a:t>
                      </a:r>
                      <a:endParaRPr sz="1100">
                        <a:solidFill>
                          <a:srgbClr val="444444"/>
                        </a:solidFill>
                      </a:endParaRPr>
                    </a:p>
                  </a:txBody>
                  <a:tcPr marL="63500" marR="63500" marT="63500" marB="63500"/>
                </a:tc>
                <a:extLst>
                  <a:ext uri="{0D108BD9-81ED-4DB2-BD59-A6C34878D82A}">
                    <a16:rowId xmlns:a16="http://schemas.microsoft.com/office/drawing/2014/main" val="10005"/>
                  </a:ext>
                </a:extLst>
              </a:tr>
              <a:tr h="229100">
                <a:tc>
                  <a:txBody>
                    <a:bodyPr/>
                    <a:lstStyle/>
                    <a:p>
                      <a:pPr marL="0" lvl="0" indent="0" algn="l" rtl="0">
                        <a:lnSpc>
                          <a:spcPct val="115000"/>
                        </a:lnSpc>
                        <a:spcBef>
                          <a:spcPts val="0"/>
                        </a:spcBef>
                        <a:spcAft>
                          <a:spcPts val="0"/>
                        </a:spcAft>
                        <a:buNone/>
                      </a:pPr>
                      <a:r>
                        <a:rPr lang="en" sz="1100" b="1">
                          <a:solidFill>
                            <a:srgbClr val="444444"/>
                          </a:solidFill>
                        </a:rPr>
                        <a:t>Drawbacks</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A list of any drawbacks or trade-offs associated with using the pattern</a:t>
                      </a:r>
                      <a:endParaRPr sz="1100">
                        <a:solidFill>
                          <a:srgbClr val="444444"/>
                        </a:solidFill>
                      </a:endParaRPr>
                    </a:p>
                  </a:txBody>
                  <a:tcPr marL="63500" marR="63500" marT="63500" marB="63500"/>
                </a:tc>
                <a:extLst>
                  <a:ext uri="{0D108BD9-81ED-4DB2-BD59-A6C34878D82A}">
                    <a16:rowId xmlns:a16="http://schemas.microsoft.com/office/drawing/2014/main" val="10006"/>
                  </a:ext>
                </a:extLst>
              </a:tr>
              <a:tr h="366575">
                <a:tc>
                  <a:txBody>
                    <a:bodyPr/>
                    <a:lstStyle/>
                    <a:p>
                      <a:pPr marL="0" lvl="0" indent="0" algn="l" rtl="0">
                        <a:lnSpc>
                          <a:spcPct val="115000"/>
                        </a:lnSpc>
                        <a:spcBef>
                          <a:spcPts val="0"/>
                        </a:spcBef>
                        <a:spcAft>
                          <a:spcPts val="0"/>
                        </a:spcAft>
                        <a:buNone/>
                      </a:pPr>
                      <a:r>
                        <a:rPr lang="en" sz="1100" b="1">
                          <a:solidFill>
                            <a:srgbClr val="444444"/>
                          </a:solidFill>
                        </a:rPr>
                        <a:t>Use cases</a:t>
                      </a:r>
                      <a:endParaRPr sz="1100" b="1">
                        <a:solidFill>
                          <a:srgbClr val="444444"/>
                        </a:solidFill>
                      </a:endParaRPr>
                    </a:p>
                  </a:txBody>
                  <a:tcPr marL="63500" marR="63500" marT="63500" marB="63500"/>
                </a:tc>
                <a:tc>
                  <a:txBody>
                    <a:bodyPr/>
                    <a:lstStyle/>
                    <a:p>
                      <a:pPr marL="0" lvl="0" indent="0" algn="l" rtl="0">
                        <a:lnSpc>
                          <a:spcPct val="115000"/>
                        </a:lnSpc>
                        <a:spcBef>
                          <a:spcPts val="0"/>
                        </a:spcBef>
                        <a:spcAft>
                          <a:spcPts val="0"/>
                        </a:spcAft>
                        <a:buNone/>
                      </a:pPr>
                      <a:r>
                        <a:rPr lang="en" sz="1100">
                          <a:solidFill>
                            <a:srgbClr val="444444"/>
                          </a:solidFill>
                        </a:rPr>
                        <a:t>Illustrations of how the pattern can be used (use case); an example that illustrates how the pattern is used in a real-world scenario  </a:t>
                      </a:r>
                      <a:endParaRPr sz="1100">
                        <a:solidFill>
                          <a:srgbClr val="444444"/>
                        </a:solidFill>
                      </a:endParaRPr>
                    </a:p>
                  </a:txBody>
                  <a:tcPr marL="63500" marR="63500" marT="63500" marB="63500"/>
                </a:tc>
                <a:extLst>
                  <a:ext uri="{0D108BD9-81ED-4DB2-BD59-A6C34878D82A}">
                    <a16:rowId xmlns:a16="http://schemas.microsoft.com/office/drawing/2014/main" val="1000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8"/>
          <p:cNvSpPr txBox="1"/>
          <p:nvPr/>
        </p:nvSpPr>
        <p:spPr>
          <a:xfrm>
            <a:off x="349026" y="1168075"/>
            <a:ext cx="2065200" cy="8775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06C4B0"/>
                </a:solidFill>
                <a:latin typeface="Arial"/>
                <a:ea typeface="Arial"/>
                <a:cs typeface="Arial"/>
                <a:sym typeface="Arial"/>
              </a:rPr>
              <a:t>In the following slides, we </a:t>
            </a:r>
            <a:r>
              <a:rPr lang="en" sz="1200" b="1">
                <a:solidFill>
                  <a:srgbClr val="06C4B0"/>
                </a:solidFill>
              </a:rPr>
              <a:t>present 10 design patterns</a:t>
            </a:r>
            <a:r>
              <a:rPr lang="en" sz="1200" b="1" i="0" u="none" strike="noStrike" cap="none">
                <a:solidFill>
                  <a:srgbClr val="06C4B0"/>
                </a:solidFill>
                <a:latin typeface="Arial"/>
                <a:ea typeface="Arial"/>
                <a:cs typeface="Arial"/>
                <a:sym typeface="Arial"/>
              </a:rPr>
              <a:t>, divided into </a:t>
            </a:r>
            <a:r>
              <a:rPr lang="en" sz="1200" b="1">
                <a:solidFill>
                  <a:srgbClr val="06C4B0"/>
                </a:solidFill>
              </a:rPr>
              <a:t>three </a:t>
            </a:r>
            <a:r>
              <a:rPr lang="en" sz="1200" b="1" i="0" u="none" strike="noStrike" cap="none">
                <a:solidFill>
                  <a:srgbClr val="06C4B0"/>
                </a:solidFill>
                <a:latin typeface="Arial"/>
                <a:ea typeface="Arial"/>
                <a:cs typeface="Arial"/>
                <a:sym typeface="Arial"/>
              </a:rPr>
              <a:t>groups</a:t>
            </a:r>
            <a:endParaRPr sz="1200" b="1" i="0" u="none" strike="noStrike" cap="none">
              <a:solidFill>
                <a:srgbClr val="06C4B0"/>
              </a:solidFill>
              <a:latin typeface="Arial"/>
              <a:ea typeface="Arial"/>
              <a:cs typeface="Arial"/>
              <a:sym typeface="Arial"/>
            </a:endParaRPr>
          </a:p>
        </p:txBody>
      </p:sp>
      <p:sp>
        <p:nvSpPr>
          <p:cNvPr id="342" name="Google Shape;342;p68"/>
          <p:cNvSpPr txBox="1"/>
          <p:nvPr/>
        </p:nvSpPr>
        <p:spPr>
          <a:xfrm>
            <a:off x="1814925" y="3238875"/>
            <a:ext cx="1954500" cy="12468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06C4B0"/>
                </a:solidFill>
                <a:latin typeface="Arial"/>
                <a:ea typeface="Arial"/>
                <a:cs typeface="Arial"/>
                <a:sym typeface="Arial"/>
              </a:rPr>
              <a:t>You can click on each </a:t>
            </a:r>
            <a:r>
              <a:rPr lang="en" sz="1200" b="1">
                <a:solidFill>
                  <a:srgbClr val="06C4B0"/>
                </a:solidFill>
              </a:rPr>
              <a:t>pattern</a:t>
            </a:r>
            <a:r>
              <a:rPr lang="en" sz="1200" b="1" i="0" u="none" strike="noStrike" cap="none">
                <a:solidFill>
                  <a:srgbClr val="06C4B0"/>
                </a:solidFill>
                <a:latin typeface="Arial"/>
                <a:ea typeface="Arial"/>
                <a:cs typeface="Arial"/>
                <a:sym typeface="Arial"/>
              </a:rPr>
              <a:t> to </a:t>
            </a:r>
            <a:r>
              <a:rPr lang="en" sz="1200" b="1">
                <a:solidFill>
                  <a:srgbClr val="06C4B0"/>
                </a:solidFill>
              </a:rPr>
              <a:t>see a</a:t>
            </a:r>
            <a:r>
              <a:rPr lang="en" sz="1200" b="1" i="0" u="none" strike="noStrike" cap="none">
                <a:solidFill>
                  <a:srgbClr val="06C4B0"/>
                </a:solidFill>
                <a:latin typeface="Arial"/>
                <a:ea typeface="Arial"/>
                <a:cs typeface="Arial"/>
                <a:sym typeface="Arial"/>
              </a:rPr>
              <a:t> design illustration, </a:t>
            </a:r>
            <a:r>
              <a:rPr lang="en" sz="1200" b="1">
                <a:solidFill>
                  <a:srgbClr val="06C4B0"/>
                </a:solidFill>
              </a:rPr>
              <a:t>description</a:t>
            </a:r>
            <a:r>
              <a:rPr lang="en" sz="1200" b="1" i="0" u="none" strike="noStrike" cap="none">
                <a:solidFill>
                  <a:srgbClr val="06C4B0"/>
                </a:solidFill>
                <a:latin typeface="Arial"/>
                <a:ea typeface="Arial"/>
                <a:cs typeface="Arial"/>
                <a:sym typeface="Arial"/>
              </a:rPr>
              <a:t>, implementation, </a:t>
            </a:r>
            <a:r>
              <a:rPr lang="en" sz="1200" b="1">
                <a:solidFill>
                  <a:srgbClr val="06C4B0"/>
                </a:solidFill>
              </a:rPr>
              <a:t>benefits, drawbacks and use cases</a:t>
            </a:r>
            <a:endParaRPr sz="1200" b="1" i="0" u="none" strike="noStrike" cap="none">
              <a:solidFill>
                <a:srgbClr val="06C4B0"/>
              </a:solidFill>
              <a:latin typeface="Arial"/>
              <a:ea typeface="Arial"/>
              <a:cs typeface="Arial"/>
              <a:sym typeface="Arial"/>
            </a:endParaRPr>
          </a:p>
        </p:txBody>
      </p:sp>
      <p:sp>
        <p:nvSpPr>
          <p:cNvPr id="343" name="Google Shape;343;p68"/>
          <p:cNvSpPr txBox="1"/>
          <p:nvPr/>
        </p:nvSpPr>
        <p:spPr>
          <a:xfrm>
            <a:off x="6925975" y="2053950"/>
            <a:ext cx="1596900" cy="877500"/>
          </a:xfrm>
          <a:prstGeom prst="rect">
            <a:avLst/>
          </a:prstGeom>
          <a:no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06C4B0"/>
                </a:solidFill>
                <a:latin typeface="Arial"/>
                <a:ea typeface="Arial"/>
                <a:cs typeface="Arial"/>
                <a:sym typeface="Arial"/>
              </a:rPr>
              <a:t>At any point you can click the “back icon” to return to the main screen </a:t>
            </a:r>
            <a:endParaRPr sz="1200" b="1" i="0" u="none" strike="noStrike" cap="none">
              <a:solidFill>
                <a:srgbClr val="06C4B0"/>
              </a:solidFill>
              <a:latin typeface="Arial"/>
              <a:ea typeface="Arial"/>
              <a:cs typeface="Arial"/>
              <a:sym typeface="Arial"/>
            </a:endParaRPr>
          </a:p>
        </p:txBody>
      </p:sp>
      <p:sp>
        <p:nvSpPr>
          <p:cNvPr id="344" name="Google Shape;344;p68"/>
          <p:cNvSpPr/>
          <p:nvPr/>
        </p:nvSpPr>
        <p:spPr>
          <a:xfrm>
            <a:off x="1231088" y="808369"/>
            <a:ext cx="301200" cy="283500"/>
          </a:xfrm>
          <a:prstGeom prst="ellipse">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1</a:t>
            </a:r>
            <a:endParaRPr sz="1100" b="0" i="0" u="none" strike="noStrike" cap="none">
              <a:solidFill>
                <a:schemeClr val="lt1"/>
              </a:solidFill>
              <a:latin typeface="Arial"/>
              <a:ea typeface="Arial"/>
              <a:cs typeface="Arial"/>
              <a:sym typeface="Arial"/>
            </a:endParaRPr>
          </a:p>
        </p:txBody>
      </p:sp>
      <p:sp>
        <p:nvSpPr>
          <p:cNvPr id="345" name="Google Shape;345;p68"/>
          <p:cNvSpPr/>
          <p:nvPr/>
        </p:nvSpPr>
        <p:spPr>
          <a:xfrm>
            <a:off x="2705400" y="2955375"/>
            <a:ext cx="301200" cy="283500"/>
          </a:xfrm>
          <a:prstGeom prst="ellipse">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2</a:t>
            </a:r>
            <a:endParaRPr sz="1100" b="0" i="0" u="none" strike="noStrike" cap="none">
              <a:solidFill>
                <a:schemeClr val="lt1"/>
              </a:solidFill>
              <a:latin typeface="Arial"/>
              <a:ea typeface="Arial"/>
              <a:cs typeface="Arial"/>
              <a:sym typeface="Arial"/>
            </a:endParaRPr>
          </a:p>
        </p:txBody>
      </p:sp>
      <p:sp>
        <p:nvSpPr>
          <p:cNvPr id="346" name="Google Shape;346;p68"/>
          <p:cNvSpPr/>
          <p:nvPr/>
        </p:nvSpPr>
        <p:spPr>
          <a:xfrm>
            <a:off x="7688944" y="1770441"/>
            <a:ext cx="301200" cy="283500"/>
          </a:xfrm>
          <a:prstGeom prst="ellipse">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lt1"/>
                </a:solidFill>
                <a:latin typeface="Arial"/>
                <a:ea typeface="Arial"/>
                <a:cs typeface="Arial"/>
                <a:sym typeface="Arial"/>
              </a:rPr>
              <a:t>3</a:t>
            </a:r>
            <a:endParaRPr sz="1100" b="0" i="0" u="none" strike="noStrike" cap="none">
              <a:solidFill>
                <a:schemeClr val="lt1"/>
              </a:solidFill>
              <a:latin typeface="Arial"/>
              <a:ea typeface="Arial"/>
              <a:cs typeface="Arial"/>
              <a:sym typeface="Arial"/>
            </a:endParaRPr>
          </a:p>
        </p:txBody>
      </p:sp>
      <p:sp>
        <p:nvSpPr>
          <p:cNvPr id="347" name="Google Shape;347;p68"/>
          <p:cNvSpPr/>
          <p:nvPr/>
        </p:nvSpPr>
        <p:spPr>
          <a:xfrm rot="5400000">
            <a:off x="1172225" y="2239750"/>
            <a:ext cx="954000" cy="836400"/>
          </a:xfrm>
          <a:prstGeom prst="bentUpArrow">
            <a:avLst>
              <a:gd name="adj1" fmla="val 25000"/>
              <a:gd name="adj2" fmla="val 25000"/>
              <a:gd name="adj3" fmla="val 25000"/>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8" name="Google Shape;348;p68"/>
          <p:cNvSpPr/>
          <p:nvPr/>
        </p:nvSpPr>
        <p:spPr>
          <a:xfrm rot="-5400000">
            <a:off x="6080144" y="1991354"/>
            <a:ext cx="800100" cy="836400"/>
          </a:xfrm>
          <a:prstGeom prst="bentUpArrow">
            <a:avLst>
              <a:gd name="adj1" fmla="val 25000"/>
              <a:gd name="adj2" fmla="val 25000"/>
              <a:gd name="adj3" fmla="val 25000"/>
            </a:avLst>
          </a:prstGeom>
          <a:solidFill>
            <a:srgbClr val="03D5D0"/>
          </a:solidFill>
          <a:ln w="9525" cap="flat" cmpd="sng">
            <a:solidFill>
              <a:srgbClr val="03D5D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349" name="Google Shape;349;p68"/>
          <p:cNvSpPr txBox="1"/>
          <p:nvPr/>
        </p:nvSpPr>
        <p:spPr>
          <a:xfrm>
            <a:off x="6943923" y="757025"/>
            <a:ext cx="2065200" cy="569400"/>
          </a:xfrm>
          <a:prstGeom prst="rect">
            <a:avLst/>
          </a:prstGeom>
          <a:solidFill>
            <a:srgbClr val="073763"/>
          </a:solidFill>
          <a:ln>
            <a:noFill/>
          </a:ln>
        </p:spPr>
        <p:txBody>
          <a:bodyPr spcFirstLastPara="1" wrap="square" lIns="68575" tIns="68575" rIns="68575" bIns="6857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 b="0" i="0" u="none" strike="noStrike" cap="none">
                <a:solidFill>
                  <a:schemeClr val="lt1"/>
                </a:solidFill>
                <a:latin typeface="Arial"/>
                <a:ea typeface="Arial"/>
                <a:cs typeface="Arial"/>
                <a:sym typeface="Arial"/>
              </a:rPr>
              <a:t>Go </a:t>
            </a:r>
            <a:r>
              <a:rPr lang="en">
                <a:solidFill>
                  <a:schemeClr val="lt1"/>
                </a:solidFill>
              </a:rPr>
              <a:t>‘F</a:t>
            </a:r>
            <a:r>
              <a:rPr lang="en" b="0" i="0" u="none" strike="noStrike" cap="none">
                <a:solidFill>
                  <a:schemeClr val="lt1"/>
                </a:solidFill>
                <a:latin typeface="Arial"/>
                <a:ea typeface="Arial"/>
                <a:cs typeface="Arial"/>
                <a:sym typeface="Arial"/>
              </a:rPr>
              <a:t>ull </a:t>
            </a:r>
            <a:r>
              <a:rPr lang="en">
                <a:solidFill>
                  <a:schemeClr val="lt1"/>
                </a:solidFill>
              </a:rPr>
              <a:t>S</a:t>
            </a:r>
            <a:r>
              <a:rPr lang="en" b="0" i="0" u="none" strike="noStrike" cap="none">
                <a:solidFill>
                  <a:schemeClr val="lt1"/>
                </a:solidFill>
                <a:latin typeface="Arial"/>
                <a:ea typeface="Arial"/>
                <a:cs typeface="Arial"/>
                <a:sym typeface="Arial"/>
              </a:rPr>
              <a:t>creen</a:t>
            </a:r>
            <a:r>
              <a:rPr lang="en">
                <a:solidFill>
                  <a:schemeClr val="lt1"/>
                </a:solidFill>
              </a:rPr>
              <a:t>’</a:t>
            </a:r>
            <a:r>
              <a:rPr lang="en" b="0" i="0" u="none" strike="noStrike" cap="none">
                <a:solidFill>
                  <a:schemeClr val="lt1"/>
                </a:solidFill>
                <a:latin typeface="Arial"/>
                <a:ea typeface="Arial"/>
                <a:cs typeface="Arial"/>
                <a:sym typeface="Arial"/>
              </a:rPr>
              <a:t> for the best experience</a:t>
            </a:r>
            <a:endParaRPr b="0" i="0" u="none" strike="noStrike" cap="none">
              <a:solidFill>
                <a:schemeClr val="lt1"/>
              </a:solidFill>
              <a:latin typeface="Arial"/>
              <a:ea typeface="Arial"/>
              <a:cs typeface="Arial"/>
              <a:sym typeface="Arial"/>
            </a:endParaRPr>
          </a:p>
        </p:txBody>
      </p:sp>
      <p:sp>
        <p:nvSpPr>
          <p:cNvPr id="350" name="Google Shape;350;p68"/>
          <p:cNvSpPr/>
          <p:nvPr/>
        </p:nvSpPr>
        <p:spPr>
          <a:xfrm>
            <a:off x="1" y="0"/>
            <a:ext cx="9144000" cy="601200"/>
          </a:xfrm>
          <a:prstGeom prst="rect">
            <a:avLst/>
          </a:prstGeom>
          <a:solidFill>
            <a:srgbClr val="002856"/>
          </a:solidFill>
          <a:ln w="12700" cap="flat" cmpd="sng">
            <a:solidFill>
              <a:srgbClr val="00285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FFFFFF"/>
                </a:solidFill>
                <a:latin typeface="Arial"/>
                <a:ea typeface="Arial"/>
                <a:cs typeface="Arial"/>
                <a:sym typeface="Arial"/>
              </a:rPr>
              <a:t>How to Use This Presentation</a:t>
            </a:r>
            <a:endParaRPr sz="2400" b="1" i="0" u="none" strike="noStrike" cap="none">
              <a:solidFill>
                <a:srgbClr val="FFFFFF"/>
              </a:solidFill>
              <a:latin typeface="Arial"/>
              <a:ea typeface="Arial"/>
              <a:cs typeface="Arial"/>
              <a:sym typeface="Arial"/>
            </a:endParaRPr>
          </a:p>
        </p:txBody>
      </p:sp>
      <p:pic>
        <p:nvPicPr>
          <p:cNvPr id="351" name="Google Shape;351;p68"/>
          <p:cNvPicPr preferRelativeResize="0"/>
          <p:nvPr/>
        </p:nvPicPr>
        <p:blipFill>
          <a:blip r:embed="rId3">
            <a:alphaModFix/>
          </a:blip>
          <a:stretch>
            <a:fillRect/>
          </a:stretch>
        </p:blipFill>
        <p:spPr>
          <a:xfrm>
            <a:off x="8522875" y="2201074"/>
            <a:ext cx="460505" cy="416950"/>
          </a:xfrm>
          <a:prstGeom prst="rect">
            <a:avLst/>
          </a:prstGeom>
          <a:noFill/>
          <a:ln>
            <a:noFill/>
          </a:ln>
        </p:spPr>
      </p:pic>
      <p:pic>
        <p:nvPicPr>
          <p:cNvPr id="352" name="Google Shape;352;p68"/>
          <p:cNvPicPr preferRelativeResize="0"/>
          <p:nvPr/>
        </p:nvPicPr>
        <p:blipFill rotWithShape="1">
          <a:blip r:embed="rId4">
            <a:alphaModFix/>
          </a:blip>
          <a:srcRect l="15077" r="15084"/>
          <a:stretch/>
        </p:blipFill>
        <p:spPr>
          <a:xfrm>
            <a:off x="2970150" y="757013"/>
            <a:ext cx="2535924" cy="2042541"/>
          </a:xfrm>
          <a:prstGeom prst="rect">
            <a:avLst/>
          </a:prstGeom>
          <a:noFill/>
          <a:ln w="9525" cap="flat" cmpd="sng">
            <a:solidFill>
              <a:schemeClr val="dk1"/>
            </a:solidFill>
            <a:prstDash val="solid"/>
            <a:round/>
            <a:headEnd type="none" w="sm" len="sm"/>
            <a:tailEnd type="none" w="sm" len="sm"/>
          </a:ln>
        </p:spPr>
      </p:pic>
      <p:pic>
        <p:nvPicPr>
          <p:cNvPr id="353" name="Google Shape;353;p68"/>
          <p:cNvPicPr preferRelativeResize="0"/>
          <p:nvPr/>
        </p:nvPicPr>
        <p:blipFill rotWithShape="1">
          <a:blip r:embed="rId5">
            <a:alphaModFix/>
          </a:blip>
          <a:srcRect t="806" b="816"/>
          <a:stretch/>
        </p:blipFill>
        <p:spPr>
          <a:xfrm>
            <a:off x="3844800" y="2981050"/>
            <a:ext cx="3053602" cy="1689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9"/>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sz="2200"/>
              <a:t>Generative AI</a:t>
            </a:r>
            <a:br>
              <a:rPr lang="en" sz="2200"/>
            </a:br>
            <a:r>
              <a:rPr lang="en" sz="2200"/>
              <a:t>and Augmented Analytics &amp; BI </a:t>
            </a:r>
            <a:endParaRPr sz="2200"/>
          </a:p>
          <a:p>
            <a:pPr marL="0" lvl="0" indent="0" algn="l" rtl="0">
              <a:lnSpc>
                <a:spcPct val="100000"/>
              </a:lnSpc>
              <a:spcBef>
                <a:spcPts val="0"/>
              </a:spcBef>
              <a:spcAft>
                <a:spcPts val="0"/>
              </a:spcAft>
              <a:buClr>
                <a:schemeClr val="dk2"/>
              </a:buClr>
              <a:buSzPts val="2400"/>
              <a:buFont typeface="Arial Black"/>
              <a:buNone/>
            </a:pPr>
            <a:r>
              <a:rPr lang="en" sz="2200"/>
              <a:t>Design Patterns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70">
            <a:hlinkClick r:id="rId3" action="ppaction://hlinksldjump"/>
          </p:cNvPr>
          <p:cNvSpPr/>
          <p:nvPr/>
        </p:nvSpPr>
        <p:spPr>
          <a:xfrm>
            <a:off x="3256025" y="4036966"/>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Natural Language Query</a:t>
            </a:r>
            <a:endParaRPr sz="1200">
              <a:solidFill>
                <a:schemeClr val="lt1"/>
              </a:solidFill>
            </a:endParaRPr>
          </a:p>
        </p:txBody>
      </p:sp>
      <p:sp>
        <p:nvSpPr>
          <p:cNvPr id="364" name="Google Shape;364;p70">
            <a:hlinkClick r:id="rId4" action="ppaction://hlinksldjump"/>
          </p:cNvPr>
          <p:cNvSpPr/>
          <p:nvPr/>
        </p:nvSpPr>
        <p:spPr>
          <a:xfrm>
            <a:off x="3256025" y="2742977"/>
            <a:ext cx="4054800" cy="298800"/>
          </a:xfrm>
          <a:prstGeom prst="rect">
            <a:avLst/>
          </a:prstGeom>
          <a:solidFill>
            <a:srgbClr val="002856">
              <a:alpha val="7987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Multistructured Analytics Within an ABI Platform</a:t>
            </a:r>
            <a:endParaRPr sz="1200">
              <a:solidFill>
                <a:schemeClr val="lt1"/>
              </a:solidFill>
            </a:endParaRPr>
          </a:p>
        </p:txBody>
      </p:sp>
      <p:sp>
        <p:nvSpPr>
          <p:cNvPr id="365" name="Google Shape;365;p70">
            <a:hlinkClick r:id="rId5" action="ppaction://hlinksldjump"/>
          </p:cNvPr>
          <p:cNvSpPr/>
          <p:nvPr/>
        </p:nvSpPr>
        <p:spPr>
          <a:xfrm>
            <a:off x="3256025" y="1359842"/>
            <a:ext cx="4054800" cy="298800"/>
          </a:xfrm>
          <a:prstGeom prst="rect">
            <a:avLst/>
          </a:prstGeom>
          <a:solidFill>
            <a:srgbClr val="6A80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lt1"/>
                </a:solidFill>
              </a:rPr>
              <a:t>Data Analysis Without an ABI Platform</a:t>
            </a:r>
            <a:endParaRPr sz="1200">
              <a:solidFill>
                <a:schemeClr val="lt1"/>
              </a:solidFill>
            </a:endParaRPr>
          </a:p>
        </p:txBody>
      </p:sp>
      <p:sp>
        <p:nvSpPr>
          <p:cNvPr id="366" name="Google Shape;366;p70">
            <a:hlinkClick r:id="rId6" action="ppaction://hlinksldjump"/>
          </p:cNvPr>
          <p:cNvSpPr/>
          <p:nvPr/>
        </p:nvSpPr>
        <p:spPr>
          <a:xfrm>
            <a:off x="3256025" y="636659"/>
            <a:ext cx="4054800" cy="298800"/>
          </a:xfrm>
          <a:prstGeom prst="rect">
            <a:avLst/>
          </a:prstGeom>
          <a:solidFill>
            <a:srgbClr val="6A80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lt1"/>
                </a:solidFill>
              </a:rPr>
              <a:t>Data Preparation, Modeling and Imputation</a:t>
            </a:r>
            <a:endParaRPr sz="1200">
              <a:solidFill>
                <a:schemeClr val="lt1"/>
              </a:solidFill>
            </a:endParaRPr>
          </a:p>
        </p:txBody>
      </p:sp>
      <p:sp>
        <p:nvSpPr>
          <p:cNvPr id="367" name="Google Shape;367;p70">
            <a:hlinkClick r:id="rId7" action="ppaction://hlinksldjump"/>
          </p:cNvPr>
          <p:cNvSpPr/>
          <p:nvPr/>
        </p:nvSpPr>
        <p:spPr>
          <a:xfrm>
            <a:off x="3256025" y="281514"/>
            <a:ext cx="4054800" cy="298800"/>
          </a:xfrm>
          <a:prstGeom prst="rect">
            <a:avLst/>
          </a:prstGeom>
          <a:solidFill>
            <a:srgbClr val="6A80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lt1"/>
                </a:solidFill>
              </a:rPr>
              <a:t>Structured Query Code Generation</a:t>
            </a:r>
            <a:endParaRPr sz="1200">
              <a:solidFill>
                <a:schemeClr val="lt1"/>
              </a:solidFill>
            </a:endParaRPr>
          </a:p>
        </p:txBody>
      </p:sp>
      <p:sp>
        <p:nvSpPr>
          <p:cNvPr id="368" name="Google Shape;368;p70">
            <a:hlinkClick r:id="rId8" action="ppaction://hlinksldjump"/>
          </p:cNvPr>
          <p:cNvSpPr/>
          <p:nvPr/>
        </p:nvSpPr>
        <p:spPr>
          <a:xfrm>
            <a:off x="3256025" y="2387848"/>
            <a:ext cx="4054800" cy="298800"/>
          </a:xfrm>
          <a:prstGeom prst="rect">
            <a:avLst/>
          </a:prstGeom>
          <a:solidFill>
            <a:srgbClr val="002856">
              <a:alpha val="798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lt1"/>
                </a:solidFill>
              </a:rPr>
              <a:t>Automated Audiovisual Data Storytelling</a:t>
            </a:r>
            <a:endParaRPr sz="1200">
              <a:solidFill>
                <a:schemeClr val="lt1"/>
              </a:solidFill>
            </a:endParaRPr>
          </a:p>
        </p:txBody>
      </p:sp>
      <p:sp>
        <p:nvSpPr>
          <p:cNvPr id="369" name="Google Shape;369;p70">
            <a:hlinkClick r:id="rId9" action="ppaction://hlinksldjump"/>
          </p:cNvPr>
          <p:cNvSpPr/>
          <p:nvPr/>
        </p:nvSpPr>
        <p:spPr>
          <a:xfrm>
            <a:off x="3256025" y="4392095"/>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Analytics Catalog Search</a:t>
            </a:r>
            <a:endParaRPr sz="1200">
              <a:solidFill>
                <a:schemeClr val="lt1"/>
              </a:solidFill>
            </a:endParaRPr>
          </a:p>
        </p:txBody>
      </p:sp>
      <p:sp>
        <p:nvSpPr>
          <p:cNvPr id="370" name="Google Shape;370;p70">
            <a:hlinkClick r:id="rId10" action="ppaction://hlinksldjump"/>
          </p:cNvPr>
          <p:cNvSpPr/>
          <p:nvPr/>
        </p:nvSpPr>
        <p:spPr>
          <a:xfrm>
            <a:off x="3256025" y="2026257"/>
            <a:ext cx="4054800" cy="298800"/>
          </a:xfrm>
          <a:prstGeom prst="rect">
            <a:avLst/>
          </a:prstGeom>
          <a:solidFill>
            <a:srgbClr val="002856">
              <a:alpha val="7987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Text Analytics</a:t>
            </a:r>
            <a:endParaRPr sz="1200">
              <a:solidFill>
                <a:schemeClr val="lt1"/>
              </a:solidFill>
            </a:endParaRPr>
          </a:p>
        </p:txBody>
      </p:sp>
      <p:sp>
        <p:nvSpPr>
          <p:cNvPr id="371" name="Google Shape;371;p70">
            <a:hlinkClick r:id="rId11" action="ppaction://hlinksldjump"/>
          </p:cNvPr>
          <p:cNvSpPr/>
          <p:nvPr/>
        </p:nvSpPr>
        <p:spPr>
          <a:xfrm>
            <a:off x="3256025" y="998256"/>
            <a:ext cx="4054800" cy="298800"/>
          </a:xfrm>
          <a:prstGeom prst="rect">
            <a:avLst/>
          </a:prstGeom>
          <a:solidFill>
            <a:srgbClr val="6A80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200">
                <a:solidFill>
                  <a:schemeClr val="lt1"/>
                </a:solidFill>
              </a:rPr>
              <a:t>Documentation, Explainability &amp; Metadata Generation</a:t>
            </a:r>
            <a:endParaRPr sz="1200">
              <a:solidFill>
                <a:schemeClr val="lt1"/>
              </a:solidFill>
            </a:endParaRPr>
          </a:p>
        </p:txBody>
      </p:sp>
      <p:sp>
        <p:nvSpPr>
          <p:cNvPr id="372" name="Google Shape;372;p70">
            <a:hlinkClick r:id="rId12" action="ppaction://hlinksldjump"/>
          </p:cNvPr>
          <p:cNvSpPr/>
          <p:nvPr/>
        </p:nvSpPr>
        <p:spPr>
          <a:xfrm>
            <a:off x="3256025" y="3679489"/>
            <a:ext cx="4054800" cy="298800"/>
          </a:xfrm>
          <a:prstGeom prst="rect">
            <a:avLst/>
          </a:prstGeom>
          <a:solidFill>
            <a:srgbClr val="00285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rPr>
              <a:t>Data Analysis AI Assistant</a:t>
            </a:r>
            <a:endParaRPr sz="1200">
              <a:solidFill>
                <a:schemeClr val="lt1"/>
              </a:solidFill>
            </a:endParaRPr>
          </a:p>
        </p:txBody>
      </p:sp>
      <p:sp>
        <p:nvSpPr>
          <p:cNvPr id="373" name="Google Shape;373;p70">
            <a:hlinkClick r:id="rId13" action="ppaction://hlinksldjump"/>
          </p:cNvPr>
          <p:cNvSpPr/>
          <p:nvPr/>
        </p:nvSpPr>
        <p:spPr>
          <a:xfrm>
            <a:off x="1640175" y="269300"/>
            <a:ext cx="1377300" cy="1362300"/>
          </a:xfrm>
          <a:prstGeom prst="ellipse">
            <a:avLst/>
          </a:prstGeom>
          <a:solidFill>
            <a:srgbClr val="6A80A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chemeClr val="lt1"/>
                </a:solidFill>
              </a:rPr>
              <a:t>Analytics Developer</a:t>
            </a:r>
            <a:endParaRPr sz="1200">
              <a:solidFill>
                <a:schemeClr val="lt1"/>
              </a:solidFill>
            </a:endParaRPr>
          </a:p>
        </p:txBody>
      </p:sp>
      <p:sp>
        <p:nvSpPr>
          <p:cNvPr id="374" name="Google Shape;374;p70">
            <a:hlinkClick r:id="rId14" action="ppaction://hlinksldjump"/>
          </p:cNvPr>
          <p:cNvSpPr/>
          <p:nvPr/>
        </p:nvSpPr>
        <p:spPr>
          <a:xfrm>
            <a:off x="1640175" y="1900513"/>
            <a:ext cx="1377300" cy="1362300"/>
          </a:xfrm>
          <a:prstGeom prst="ellipse">
            <a:avLst/>
          </a:prstGeom>
          <a:solidFill>
            <a:srgbClr val="002856">
              <a:alpha val="7987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chemeClr val="lt1"/>
                </a:solidFill>
              </a:rPr>
              <a:t>Business Analyst</a:t>
            </a:r>
            <a:endParaRPr sz="1200">
              <a:solidFill>
                <a:schemeClr val="lt1"/>
              </a:solidFill>
            </a:endParaRPr>
          </a:p>
        </p:txBody>
      </p:sp>
      <p:sp>
        <p:nvSpPr>
          <p:cNvPr id="375" name="Google Shape;375;p70">
            <a:hlinkClick r:id="rId15" action="ppaction://hlinksldjump"/>
          </p:cNvPr>
          <p:cNvSpPr/>
          <p:nvPr/>
        </p:nvSpPr>
        <p:spPr>
          <a:xfrm>
            <a:off x="1640175" y="3530425"/>
            <a:ext cx="1377300" cy="1362300"/>
          </a:xfrm>
          <a:prstGeom prst="ellipse">
            <a:avLst/>
          </a:prstGeom>
          <a:solidFill>
            <a:srgbClr val="00285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chemeClr val="lt1"/>
                </a:solidFill>
              </a:rPr>
              <a:t>Augmented Consumer</a:t>
            </a:r>
            <a:endParaRPr sz="1200">
              <a:solidFill>
                <a:schemeClr val="lt1"/>
              </a:solidFill>
            </a:endParaRPr>
          </a:p>
        </p:txBody>
      </p:sp>
      <p:sp>
        <p:nvSpPr>
          <p:cNvPr id="376" name="Google Shape;376;p70"/>
          <p:cNvSpPr/>
          <p:nvPr/>
        </p:nvSpPr>
        <p:spPr>
          <a:xfrm rot="10800000">
            <a:off x="2195925" y="3323725"/>
            <a:ext cx="265800" cy="145800"/>
          </a:xfrm>
          <a:prstGeom prst="triangle">
            <a:avLst>
              <a:gd name="adj" fmla="val 47355"/>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0"/>
          <p:cNvSpPr/>
          <p:nvPr/>
        </p:nvSpPr>
        <p:spPr>
          <a:xfrm rot="10800000">
            <a:off x="2195925" y="1693800"/>
            <a:ext cx="265800" cy="145800"/>
          </a:xfrm>
          <a:prstGeom prst="triangle">
            <a:avLst>
              <a:gd name="adj" fmla="val 47355"/>
            </a:avLst>
          </a:pr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71"/>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sz="2200"/>
              <a:t>AI Design Patterns for Analytics Developers</a:t>
            </a:r>
            <a:endParaRPr sz="2200"/>
          </a:p>
        </p:txBody>
      </p:sp>
      <p:pic>
        <p:nvPicPr>
          <p:cNvPr id="383" name="Google Shape;383;p71">
            <a:hlinkClick r:id="rId3" action="ppaction://hlinksldjump"/>
          </p:cNvPr>
          <p:cNvPicPr preferRelativeResize="0"/>
          <p:nvPr/>
        </p:nvPicPr>
        <p:blipFill>
          <a:blip r:embed="rId4">
            <a:alphaModFix/>
          </a:blip>
          <a:stretch>
            <a:fillRect/>
          </a:stretch>
        </p:blipFill>
        <p:spPr>
          <a:xfrm>
            <a:off x="6886200" y="1898750"/>
            <a:ext cx="544000" cy="544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3263</Words>
  <Application>Microsoft Office PowerPoint</Application>
  <PresentationFormat>On-screen Show (16:9)</PresentationFormat>
  <Paragraphs>469</Paragraphs>
  <Slides>21</Slides>
  <Notes>21</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21</vt:i4>
      </vt:variant>
    </vt:vector>
  </HeadingPairs>
  <TitlesOfParts>
    <vt:vector size="29" baseType="lpstr">
      <vt:lpstr>Arial</vt:lpstr>
      <vt:lpstr>Arial Black</vt:lpstr>
      <vt:lpstr>Roboto</vt:lpstr>
      <vt:lpstr>Simple Light</vt:lpstr>
      <vt:lpstr>1_White bkgrnd master</vt:lpstr>
      <vt:lpstr>White bkgrnd master</vt:lpstr>
      <vt:lpstr>Simple Light</vt:lpstr>
      <vt:lpstr>White bkgrnd master</vt:lpstr>
      <vt:lpstr>AI Design Patterns for Generative AI and Augmented Analytics &amp; BI</vt:lpstr>
      <vt:lpstr>What are design patterns?</vt:lpstr>
      <vt:lpstr>Gartner Generative AI Landscape Layers</vt:lpstr>
      <vt:lpstr>PowerPoint Presentation</vt:lpstr>
      <vt:lpstr>PowerPoint Presentation</vt:lpstr>
      <vt:lpstr>PowerPoint Presentation</vt:lpstr>
      <vt:lpstr>Generative AI and Augmented Analytics &amp; BI  Design Patterns</vt:lpstr>
      <vt:lpstr>PowerPoint Presentation</vt:lpstr>
      <vt:lpstr>AI Design Patterns for Analytics Developers</vt:lpstr>
      <vt:lpstr>Structured Query Code Generation</vt:lpstr>
      <vt:lpstr>Data Preparation, Modeling and Imputation</vt:lpstr>
      <vt:lpstr>Documentation, Explainability &amp; Metadata Generation</vt:lpstr>
      <vt:lpstr>Data Analysis Without an ABI Platform</vt:lpstr>
      <vt:lpstr>AI Design Patterns for Business Analysts</vt:lpstr>
      <vt:lpstr>Text Analytics</vt:lpstr>
      <vt:lpstr>Automated Audiovisual Data Storytelling</vt:lpstr>
      <vt:lpstr>Multistructured Analytics Within an ABI Platform</vt:lpstr>
      <vt:lpstr>AI Design Patterns for Augmented Consumers</vt:lpstr>
      <vt:lpstr>Data Analysis AI Assistant</vt:lpstr>
      <vt:lpstr>Natural Language Query</vt:lpstr>
      <vt:lpstr>Analytics Catalog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Design Patterns for Generative AI and Augmented Analytics &amp; BI</dc:title>
  <dc:creator>Anne Flounders</dc:creator>
  <cp:lastModifiedBy>Anne Flounders</cp:lastModifiedBy>
  <cp:revision>1</cp:revision>
  <dcterms:modified xsi:type="dcterms:W3CDTF">2023-08-31T15:56:44Z</dcterms:modified>
</cp:coreProperties>
</file>