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4"/>
    <p:sldMasterId id="2147483967" r:id="rId5"/>
    <p:sldMasterId id="2147483869" r:id="rId6"/>
    <p:sldMasterId id="2147483886" r:id="rId7"/>
    <p:sldMasterId id="2147483954" r:id="rId8"/>
    <p:sldMasterId id="2147483992" r:id="rId9"/>
    <p:sldMasterId id="2147483996" r:id="rId10"/>
    <p:sldMasterId id="2147484002" r:id="rId11"/>
  </p:sldMasterIdLst>
  <p:notesMasterIdLst>
    <p:notesMasterId r:id="rId22"/>
  </p:notesMasterIdLst>
  <p:handoutMasterIdLst>
    <p:handoutMasterId r:id="rId23"/>
  </p:handoutMasterIdLst>
  <p:sldIdLst>
    <p:sldId id="2147138389" r:id="rId12"/>
    <p:sldId id="2147138390" r:id="rId13"/>
    <p:sldId id="2147138391" r:id="rId14"/>
    <p:sldId id="2147138383" r:id="rId15"/>
    <p:sldId id="2147138384" r:id="rId16"/>
    <p:sldId id="2147138388" r:id="rId17"/>
    <p:sldId id="2147138387" r:id="rId18"/>
    <p:sldId id="2147138370" r:id="rId19"/>
    <p:sldId id="2147138337" r:id="rId20"/>
    <p:sldId id="21471383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42" userDrawn="1">
          <p15:clr>
            <a:srgbClr val="A4A3A4"/>
          </p15:clr>
        </p15:guide>
        <p15:guide id="2" orient="horz" pos="11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F89D10-0F3F-5892-5408-06350334C235}" name="Deepanshu Chauhan" initials="DC" userId="S::Deepanshu.Chauhan@gartner.com::d8f3a64d-a707-4f85-adcf-3135f0967eca" providerId="AD"/>
  <p188:author id="{9392EA1E-9453-3937-7D94-5C59C25EDF86}" name="Nora Silver" initials="NS" userId="S::Nora.Silver@gartner.com::f4d5de43-753d-4c7e-99ff-51350c7a6a87" providerId="AD"/>
  <p188:author id="{0E00A229-8713-1433-2C72-4E8EBD2C3441}" name="Pallavi Lahiry" initials="PL" userId="S::Pallavi.Lahiry@gartner.com::b1bddd27-dc99-4a80-943f-bed337850f3f" providerId="AD"/>
  <p188:author id="{1553B22C-FC79-5A10-2A8A-1F538668B942}" name="Arun Chandrasekaran" initials="AC" userId="S::arun.chandrasekaran@gartner.com::1f8bd0dd-0e0f-42af-8c44-3361cdebb0e0" providerId="AD"/>
  <p188:author id="{22212644-E5C2-C568-B2F5-6C987406E82E}" name="Mayuri Mukker" initials="MM" userId="S::mayuri.mukker@gartner.com::2f22d81d-22f7-43d6-8035-602b8777b0e2" providerId="AD"/>
  <p188:author id="{2CFA3B44-C178-7B7D-35E2-E61FB39148B6}" name="Ragini Budithi" initials="RB" userId="S::Ragini.Budithi@gartner.com::5064c4c9-f6df-4d1d-bd5b-d4af5c58287c" providerId="AD"/>
  <p188:author id="{EE333152-C88A-1B2B-0AA9-C751F1C438C3}" name="Ragini Budithi" initials="RB" userId="S::ragini.budithi@gartner.com::5064c4c9-f6df-4d1d-bd5b-d4af5c58287c" providerId="AD"/>
  <p188:author id="{20D86777-BA8B-59F7-D589-96556572EB09}" name="Silver,Nora" initials="S" userId="S::nora.boedecker@gartner.com::f4d5de43-753d-4c7e-99ff-51350c7a6a87" providerId="AD"/>
  <p188:author id="{CE79327B-495A-D8E5-6703-1E0D1D8DC9FD}" name="Vaishali Saini" initials="VS" userId="S::Vaishali.Saini@gartner.com::c7445439-d95b-43a2-8dc3-92ca8457b190" providerId="AD"/>
  <p188:author id="{9E38257F-D4B5-49F7-5B2D-5F0D25EB3DBF}" name="Pallavi Lahiry" initials="" userId="Anonymous_Pallavi Lahiry" providerId="None"/>
  <p188:author id="{21809889-2CA3-F7CD-CC40-E8519AD9B1F1}" name="Mayuri Mukker" initials="MM" userId="S::Mayuri.Mukker@gartner.com::2f22d81d-22f7-43d6-8035-602b8777b0e2" providerId="AD"/>
  <p188:author id="{F0E210AD-FB28-66AB-3D79-97A79F59996E}" name="Pallavi Lahiry" initials="PL" userId="S::pallavi.lahiry@gartner.com::b1bddd27-dc99-4a80-943f-bed337850f3f" providerId="AD"/>
  <p188:author id="{0A49F4C9-273B-4C04-3D4D-72265828E0CA}" name="Alex Trivilino" initials="AT" userId="S::alex.trivillino@gartner.com::74b61348-7c0b-4631-952c-5bee77cdc682" providerId="AD"/>
  <p188:author id="{697A8DDD-AABB-248E-5000-20229F3CC82F}" name="Don Scheibenreif" initials="DS" userId="S::don.scheibenreif@gartner.com::d40c4dee-1186-4699-a174-0a65b22cfca2" providerId="AD"/>
  <p188:author id="{774978DF-C4EF-CB8A-7359-6B8CC8C3CF5D}" name="Gary Olliffe" initials="GO" userId="S::Gary.Olliffe@gartner.com::9a46c307-b2ef-40ce-9fbc-2f84de6bf18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9"/>
  </p:normalViewPr>
  <p:slideViewPr>
    <p:cSldViewPr snapToGrid="0">
      <p:cViewPr>
        <p:scale>
          <a:sx n="82" d="100"/>
          <a:sy n="82" d="100"/>
        </p:scale>
        <p:origin x="1696" y="600"/>
      </p:cViewPr>
      <p:guideLst>
        <p:guide pos="2842"/>
        <p:guide orient="horz" pos="115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10/13/23</a:t>
            </a:fld>
            <a:endParaRPr lang="en-US"/>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a:t>	© 2023 Gartner, Inc. and/or its affiliates. All rights reserved. Gartner is a registered trademark of Gartner, Inc. or its affiliates.</a:t>
            </a:r>
            <a:br>
              <a:rPr lang="en-US" sz="600"/>
            </a:br>
            <a:r>
              <a:rPr lang="en-US" sz="600" b="1"/>
              <a:t>INTERNAL — FOR INTERNAL USE ONLY or RESTRICTED [CHOOSE ONE — DELETE AS APPROPRIATE]</a:t>
            </a:r>
            <a:r>
              <a:rPr lang="en-US" sz="60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6888" y="3134806"/>
            <a:ext cx="6373368" cy="5698298"/>
          </a:xfrm>
        </p:spPr>
        <p:txBody>
          <a:bodyPr vert="horz" lIns="0" tIns="0" rIns="0" bIns="0" rtlCol="0"/>
          <a:lstStyle/>
          <a:p>
            <a:endParaRPr lang="en-US"/>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a:solidFill>
                  <a:srgbClr val="000000"/>
                </a:solidFill>
              </a:rPr>
              <a:t>Presenter's Name</a:t>
            </a:r>
          </a:p>
          <a:p>
            <a:pPr algn="l" defTabSz="947738">
              <a:lnSpc>
                <a:spcPct val="100000"/>
              </a:lnSpc>
              <a:spcBef>
                <a:spcPct val="0"/>
              </a:spcBef>
              <a:spcAft>
                <a:spcPct val="0"/>
              </a:spcAft>
            </a:pPr>
            <a:r>
              <a:rPr lang="en-US" sz="1200">
                <a:solidFill>
                  <a:srgbClr val="000000"/>
                </a:solidFill>
              </a:rPr>
              <a:t>Presenter's Name</a:t>
            </a:r>
          </a:p>
        </p:txBody>
      </p:sp>
    </p:spTree>
    <p:extLst>
      <p:ext uri="{BB962C8B-B14F-4D97-AF65-F5344CB8AC3E}">
        <p14:creationId xmlns:p14="http://schemas.microsoft.com/office/powerpoint/2010/main" val="4104669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685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797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1433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810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24129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6924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887184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1018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598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631460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879599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419609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33552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13451822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65664360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55548960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STT Title_Conten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74C46F3-973B-4F57-7A66-C56332C1BFA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1473200"/>
          </a:xfrm>
          <a:prstGeom prst="rect">
            <a:avLst/>
          </a:prstGeom>
          <a:solidFill>
            <a:srgbClr val="002856"/>
          </a:solidFill>
        </p:spPr>
      </p:pic>
      <p:sp>
        <p:nvSpPr>
          <p:cNvPr id="2" name="Rectangle 1">
            <a:extLst>
              <a:ext uri="{FF2B5EF4-FFF2-40B4-BE49-F238E27FC236}">
                <a16:creationId xmlns:a16="http://schemas.microsoft.com/office/drawing/2014/main" id="{9A6FD64C-9961-CA66-9CF3-AD50BDBBC3FA}"/>
              </a:ext>
            </a:extLst>
          </p:cNvPr>
          <p:cNvSpPr/>
          <p:nvPr userDrawn="1"/>
        </p:nvSpPr>
        <p:spPr>
          <a:xfrm>
            <a:off x="0" y="0"/>
            <a:ext cx="12192000" cy="14723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itle 5">
            <a:extLst>
              <a:ext uri="{FF2B5EF4-FFF2-40B4-BE49-F238E27FC236}">
                <a16:creationId xmlns:a16="http://schemas.microsoft.com/office/drawing/2014/main" id="{55DE8436-F632-4929-A0C4-8AB62F36165A}"/>
              </a:ext>
            </a:extLst>
          </p:cNvPr>
          <p:cNvSpPr>
            <a:spLocks noGrp="1"/>
          </p:cNvSpPr>
          <p:nvPr>
            <p:ph type="title"/>
          </p:nvPr>
        </p:nvSpPr>
        <p:spPr>
          <a:xfrm>
            <a:off x="457200" y="531767"/>
            <a:ext cx="11274552" cy="451231"/>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2584871079"/>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311133259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A_Quote_Sky" preserve="1">
  <p:cSld name="A_Quote_Sky">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17"/>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17"/>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1385817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84"/>
        <p:cNvGrpSpPr/>
        <p:nvPr/>
      </p:nvGrpSpPr>
      <p:grpSpPr>
        <a:xfrm>
          <a:off x="0" y="0"/>
          <a:ext cx="0" cy="0"/>
          <a:chOff x="0" y="0"/>
          <a:chExt cx="0" cy="0"/>
        </a:xfrm>
      </p:grpSpPr>
      <p:sp>
        <p:nvSpPr>
          <p:cNvPr id="85" name="Google Shape;85;p5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07237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Key Issues" preserve="1">
  <p:cSld name="Key Issues">
    <p:spTree>
      <p:nvGrpSpPr>
        <p:cNvPr id="1" name="Shape 203"/>
        <p:cNvGrpSpPr/>
        <p:nvPr/>
      </p:nvGrpSpPr>
      <p:grpSpPr>
        <a:xfrm>
          <a:off x="0" y="0"/>
          <a:ext cx="0" cy="0"/>
          <a:chOff x="0" y="0"/>
          <a:chExt cx="0" cy="0"/>
        </a:xfrm>
      </p:grpSpPr>
      <p:sp>
        <p:nvSpPr>
          <p:cNvPr id="204" name="Google Shape;204;p8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8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17657126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18377908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02436438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preserve="1">
  <p:cSld name="Title and Content">
    <p:spTree>
      <p:nvGrpSpPr>
        <p:cNvPr id="1" name="Shape 83"/>
        <p:cNvGrpSpPr/>
        <p:nvPr/>
      </p:nvGrpSpPr>
      <p:grpSpPr>
        <a:xfrm>
          <a:off x="0" y="0"/>
          <a:ext cx="0" cy="0"/>
          <a:chOff x="0" y="0"/>
          <a:chExt cx="0" cy="0"/>
        </a:xfrm>
      </p:grpSpPr>
      <p:sp>
        <p:nvSpPr>
          <p:cNvPr id="84" name="Google Shape;84;p8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84"/>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3545780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STT Title_Case Stud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B0D3AF-8163-ADC4-F48D-3F69E35CB8E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1473200"/>
          </a:xfrm>
          <a:prstGeom prst="rect">
            <a:avLst/>
          </a:prstGeom>
        </p:spPr>
      </p:pic>
      <p:sp>
        <p:nvSpPr>
          <p:cNvPr id="2" name="Rectangle 1">
            <a:extLst>
              <a:ext uri="{FF2B5EF4-FFF2-40B4-BE49-F238E27FC236}">
                <a16:creationId xmlns:a16="http://schemas.microsoft.com/office/drawing/2014/main" id="{64FCF3D1-4BA1-54F8-758A-D4BD340F1F8B}"/>
              </a:ext>
            </a:extLst>
          </p:cNvPr>
          <p:cNvSpPr/>
          <p:nvPr userDrawn="1"/>
        </p:nvSpPr>
        <p:spPr>
          <a:xfrm>
            <a:off x="0" y="0"/>
            <a:ext cx="12192000" cy="14723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a:xfrm>
            <a:off x="458662" y="716229"/>
            <a:ext cx="11274552" cy="451231"/>
          </a:xfrm>
        </p:spPr>
        <p:txBody>
          <a:bodyPr/>
          <a:lstStyle>
            <a:lvl1pPr>
              <a:defRPr>
                <a:solidFill>
                  <a:schemeClr val="bg1"/>
                </a:solidFill>
              </a:defRPr>
            </a:lvl1pPr>
          </a:lstStyle>
          <a:p>
            <a:r>
              <a:rPr lang="en-US"/>
              <a:t>Click to edit title</a:t>
            </a:r>
          </a:p>
        </p:txBody>
      </p:sp>
      <p:sp>
        <p:nvSpPr>
          <p:cNvPr id="5" name="TextBox 4">
            <a:extLst>
              <a:ext uri="{FF2B5EF4-FFF2-40B4-BE49-F238E27FC236}">
                <a16:creationId xmlns:a16="http://schemas.microsoft.com/office/drawing/2014/main" id="{C0CD51F3-220D-9E23-0E94-0FD182F263BC}"/>
              </a:ext>
            </a:extLst>
          </p:cNvPr>
          <p:cNvSpPr txBox="1"/>
          <p:nvPr userDrawn="1"/>
        </p:nvSpPr>
        <p:spPr>
          <a:xfrm>
            <a:off x="458786" y="220643"/>
            <a:ext cx="10808481" cy="400110"/>
          </a:xfrm>
          <a:prstGeom prst="rect">
            <a:avLst/>
          </a:prstGeom>
          <a:noFill/>
        </p:spPr>
        <p:txBody>
          <a:bodyPr wrap="square" lIns="0" rIns="0" rtlCol="0">
            <a:spAutoFit/>
          </a:bodyPr>
          <a:lstStyle/>
          <a:p>
            <a:pPr>
              <a:spcBef>
                <a:spcPts val="600"/>
              </a:spcBef>
            </a:pPr>
            <a:r>
              <a:rPr lang="en-US" sz="2000">
                <a:solidFill>
                  <a:srgbClr val="009AD7"/>
                </a:solidFill>
                <a:latin typeface="Arial" panose="020B0604020202020204" pitchFamily="34" charset="0"/>
                <a:cs typeface="Arial" panose="020B0604020202020204" pitchFamily="34" charset="0"/>
              </a:rPr>
              <a:t>Case Example</a:t>
            </a:r>
            <a:endParaRPr lang="en-US" sz="3600">
              <a:solidFill>
                <a:schemeClr val="bg1"/>
              </a:solidFill>
              <a:latin typeface="Arial"/>
              <a:cs typeface="Arial"/>
            </a:endParaRPr>
          </a:p>
        </p:txBody>
      </p:sp>
    </p:spTree>
    <p:extLst>
      <p:ext uri="{BB962C8B-B14F-4D97-AF65-F5344CB8AC3E}">
        <p14:creationId xmlns:p14="http://schemas.microsoft.com/office/powerpoint/2010/main" val="3257040716"/>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554690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20015127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1913922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692819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33069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1421062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11320587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08585170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91979923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51210789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78166017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1_TSTT Trend Exc Guide Cover">
    <p:bg>
      <p:bgRef idx="1001">
        <a:schemeClr val="bg2"/>
      </p:bgRef>
    </p:bg>
    <p:spTree>
      <p:nvGrpSpPr>
        <p:cNvPr id="1" name=""/>
        <p:cNvGrpSpPr/>
        <p:nvPr/>
      </p:nvGrpSpPr>
      <p:grpSpPr>
        <a:xfrm>
          <a:off x="0" y="0"/>
          <a:ext cx="0" cy="0"/>
          <a:chOff x="0" y="0"/>
          <a:chExt cx="0" cy="0"/>
        </a:xfrm>
      </p:grpSpPr>
      <p:pic>
        <p:nvPicPr>
          <p:cNvPr id="2" name="Picture 1" descr="A blue light trails with numbers&#10;&#10;Description automatically generated with medium confidence">
            <a:extLst>
              <a:ext uri="{FF2B5EF4-FFF2-40B4-BE49-F238E27FC236}">
                <a16:creationId xmlns:a16="http://schemas.microsoft.com/office/drawing/2014/main" id="{3B546D22-5263-1FA3-F4BB-A69B1B6CAD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8EF2A715-53C2-CE40-E7B4-683B184E1756}"/>
              </a:ext>
            </a:extLst>
          </p:cNvPr>
          <p:cNvSpPr txBox="1"/>
          <p:nvPr userDrawn="1"/>
        </p:nvSpPr>
        <p:spPr>
          <a:xfrm>
            <a:off x="789710" y="1551709"/>
            <a:ext cx="4461164" cy="400110"/>
          </a:xfrm>
          <a:prstGeom prst="rect">
            <a:avLst/>
          </a:prstGeom>
          <a:noFill/>
        </p:spPr>
        <p:txBody>
          <a:bodyPr wrap="square" lIns="0" rIns="0" rtlCol="0">
            <a:spAutoFit/>
          </a:bodyPr>
          <a:lstStyle/>
          <a:p>
            <a:pPr algn="l"/>
            <a:r>
              <a:rPr lang="en-US" sz="2000" b="1">
                <a:solidFill>
                  <a:srgbClr val="009AD7"/>
                </a:solidFill>
              </a:rPr>
              <a:t>Top Strategic Technology Trends</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326954"/>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Tree>
    <p:extLst>
      <p:ext uri="{BB962C8B-B14F-4D97-AF65-F5344CB8AC3E}">
        <p14:creationId xmlns:p14="http://schemas.microsoft.com/office/powerpoint/2010/main" val="3924361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0820317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PA">
    <p:spTree>
      <p:nvGrpSpPr>
        <p:cNvPr id="1" name=""/>
        <p:cNvGrpSpPr/>
        <p:nvPr/>
      </p:nvGrpSpPr>
      <p:grpSpPr>
        <a:xfrm>
          <a:off x="0" y="0"/>
          <a:ext cx="0" cy="0"/>
          <a:chOff x="0" y="0"/>
          <a:chExt cx="0" cy="0"/>
        </a:xfrm>
      </p:grpSpPr>
      <p:pic>
        <p:nvPicPr>
          <p:cNvPr id="19" name="Picture 18" descr="A blue light on a black background&#10;&#10;Description automatically generated">
            <a:extLst>
              <a:ext uri="{FF2B5EF4-FFF2-40B4-BE49-F238E27FC236}">
                <a16:creationId xmlns:a16="http://schemas.microsoft.com/office/drawing/2014/main" id="{C084EEE6-85BB-3130-82F5-77E902D0AEF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1CB0A0DA-D68F-3555-A8FC-9072475BB3D2}"/>
              </a:ext>
            </a:extLst>
          </p:cNvPr>
          <p:cNvSpPr txBox="1"/>
          <p:nvPr userDrawn="1"/>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B9C905EF-049C-46CB-4D62-3533195610D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340010145"/>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12" name="Picture 11" descr="A blue light streaks in a dark background&#10;&#10;Description automatically generated with medium confidence">
            <a:extLst>
              <a:ext uri="{FF2B5EF4-FFF2-40B4-BE49-F238E27FC236}">
                <a16:creationId xmlns:a16="http://schemas.microsoft.com/office/drawing/2014/main" id="{70123DBE-9E3B-0255-19D2-CF46B73639C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1CB0A0DA-D68F-3555-A8FC-9072475BB3D2}"/>
              </a:ext>
            </a:extLst>
          </p:cNvPr>
          <p:cNvSpPr txBox="1"/>
          <p:nvPr userDrawn="1"/>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B9C905EF-049C-46CB-4D62-3533195610D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53051" y="6242938"/>
            <a:ext cx="1280161" cy="291370"/>
          </a:xfrm>
          <a:prstGeom prst="rect">
            <a:avLst/>
          </a:prstGeom>
        </p:spPr>
      </p:pic>
      <p:sp>
        <p:nvSpPr>
          <p:cNvPr id="3" name="Title 5">
            <a:extLst>
              <a:ext uri="{FF2B5EF4-FFF2-40B4-BE49-F238E27FC236}">
                <a16:creationId xmlns:a16="http://schemas.microsoft.com/office/drawing/2014/main" id="{D6D7F3CC-5498-C9F6-3FBD-0B3D589DACA3}"/>
              </a:ext>
            </a:extLst>
          </p:cNvPr>
          <p:cNvSpPr>
            <a:spLocks noGrp="1"/>
          </p:cNvSpPr>
          <p:nvPr>
            <p:ph type="title" hasCustomPrompt="1"/>
          </p:nvPr>
        </p:nvSpPr>
        <p:spPr>
          <a:xfrm>
            <a:off x="457200" y="1126604"/>
            <a:ext cx="11274552" cy="451231"/>
          </a:xfrm>
        </p:spPr>
        <p:txBody>
          <a:bodyPr/>
          <a:lstStyle>
            <a:lvl1pPr>
              <a:defRPr sz="3600"/>
            </a:lvl1pPr>
          </a:lstStyle>
          <a:p>
            <a:r>
              <a:rPr lang="en-US"/>
              <a:t>Click to edit title</a:t>
            </a:r>
          </a:p>
        </p:txBody>
      </p:sp>
    </p:spTree>
    <p:extLst>
      <p:ext uri="{BB962C8B-B14F-4D97-AF65-F5344CB8AC3E}">
        <p14:creationId xmlns:p14="http://schemas.microsoft.com/office/powerpoint/2010/main" val="480349683"/>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STT Title_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A0AC26-6781-A8BE-8C6B-B0558B4344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1"/>
            <a:ext cx="12192001" cy="1479550"/>
          </a:xfrm>
          <a:prstGeom prst="rect">
            <a:avLst/>
          </a:prstGeom>
        </p:spPr>
      </p:pic>
      <p:sp>
        <p:nvSpPr>
          <p:cNvPr id="6" name="Title 5">
            <a:extLst>
              <a:ext uri="{FF2B5EF4-FFF2-40B4-BE49-F238E27FC236}">
                <a16:creationId xmlns:a16="http://schemas.microsoft.com/office/drawing/2014/main" id="{55DE8436-F632-4929-A0C4-8AB62F36165A}"/>
              </a:ext>
            </a:extLst>
          </p:cNvPr>
          <p:cNvSpPr>
            <a:spLocks noGrp="1"/>
          </p:cNvSpPr>
          <p:nvPr>
            <p:ph type="title"/>
          </p:nvPr>
        </p:nvSpPr>
        <p:spPr>
          <a:xfrm>
            <a:off x="457200" y="531767"/>
            <a:ext cx="11274552" cy="451231"/>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813996481"/>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24666334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851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STT Title_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A0AC26-6781-A8BE-8C6B-B0558B4344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1"/>
            <a:ext cx="12192001" cy="1479550"/>
          </a:xfrm>
          <a:prstGeom prst="rect">
            <a:avLst/>
          </a:prstGeom>
        </p:spPr>
      </p:pic>
      <p:sp>
        <p:nvSpPr>
          <p:cNvPr id="6" name="Title 5">
            <a:extLst>
              <a:ext uri="{FF2B5EF4-FFF2-40B4-BE49-F238E27FC236}">
                <a16:creationId xmlns:a16="http://schemas.microsoft.com/office/drawing/2014/main" id="{55DE8436-F632-4929-A0C4-8AB62F36165A}"/>
              </a:ext>
            </a:extLst>
          </p:cNvPr>
          <p:cNvSpPr>
            <a:spLocks noGrp="1"/>
          </p:cNvSpPr>
          <p:nvPr>
            <p:ph type="title"/>
          </p:nvPr>
        </p:nvSpPr>
        <p:spPr>
          <a:xfrm>
            <a:off x="457200" y="531767"/>
            <a:ext cx="11274552" cy="451231"/>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1828631167"/>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STT Title_Case Stud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9D8F0E-CFBF-9056-B91E-1D22F4B181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1"/>
            <a:ext cx="12192001" cy="1479550"/>
          </a:xfrm>
          <a:prstGeom prst="rect">
            <a:avLst/>
          </a:prstGeom>
        </p:spPr>
      </p:pic>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a:xfrm>
            <a:off x="458662" y="716229"/>
            <a:ext cx="11274552" cy="451231"/>
          </a:xfrm>
        </p:spPr>
        <p:txBody>
          <a:bodyPr/>
          <a:lstStyle>
            <a:lvl1pPr>
              <a:defRPr>
                <a:solidFill>
                  <a:schemeClr val="bg1"/>
                </a:solidFill>
              </a:defRPr>
            </a:lvl1pPr>
          </a:lstStyle>
          <a:p>
            <a:r>
              <a:rPr lang="en-US"/>
              <a:t>Click to edit title</a:t>
            </a:r>
          </a:p>
        </p:txBody>
      </p:sp>
      <p:sp>
        <p:nvSpPr>
          <p:cNvPr id="5" name="TextBox 4">
            <a:extLst>
              <a:ext uri="{FF2B5EF4-FFF2-40B4-BE49-F238E27FC236}">
                <a16:creationId xmlns:a16="http://schemas.microsoft.com/office/drawing/2014/main" id="{C0CD51F3-220D-9E23-0E94-0FD182F263BC}"/>
              </a:ext>
            </a:extLst>
          </p:cNvPr>
          <p:cNvSpPr txBox="1"/>
          <p:nvPr userDrawn="1"/>
        </p:nvSpPr>
        <p:spPr>
          <a:xfrm>
            <a:off x="458786" y="220643"/>
            <a:ext cx="10808481" cy="400110"/>
          </a:xfrm>
          <a:prstGeom prst="rect">
            <a:avLst/>
          </a:prstGeom>
          <a:noFill/>
        </p:spPr>
        <p:txBody>
          <a:bodyPr wrap="square" lIns="0" rIns="0" rtlCol="0">
            <a:spAutoFit/>
          </a:bodyPr>
          <a:lstStyle/>
          <a:p>
            <a:pPr>
              <a:spcBef>
                <a:spcPts val="600"/>
              </a:spcBef>
            </a:pPr>
            <a:r>
              <a:rPr lang="en-US" sz="2000">
                <a:solidFill>
                  <a:srgbClr val="009AD7"/>
                </a:solidFill>
                <a:latin typeface="Arial" panose="020B0604020202020204" pitchFamily="34" charset="0"/>
                <a:cs typeface="Arial" panose="020B0604020202020204" pitchFamily="34" charset="0"/>
              </a:rPr>
              <a:t>Case Example</a:t>
            </a:r>
            <a:endParaRPr lang="en-US" sz="3600">
              <a:solidFill>
                <a:schemeClr val="bg1"/>
              </a:solidFill>
              <a:latin typeface="Arial"/>
              <a:cs typeface="Arial"/>
            </a:endParaRPr>
          </a:p>
        </p:txBody>
      </p:sp>
    </p:spTree>
    <p:extLst>
      <p:ext uri="{BB962C8B-B14F-4D97-AF65-F5344CB8AC3E}">
        <p14:creationId xmlns:p14="http://schemas.microsoft.com/office/powerpoint/2010/main" val="1003333716"/>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20616941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209129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702066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6082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27165785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image" Target="../media/image1.png"/><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image" Target="../media/image1.pn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4.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image" Target="../media/image7.png"/><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heme" Target="../theme/theme5.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slideLayout" Target="../slideLayouts/slideLayout60.xml"/><Relationship Id="rId1" Type="http://schemas.openxmlformats.org/officeDocument/2006/relationships/slideLayout" Target="../slideLayouts/slideLayout59.xml"/><Relationship Id="rId5" Type="http://schemas.openxmlformats.org/officeDocument/2006/relationships/image" Target="../media/image7.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63.xml"/><Relationship Id="rId1" Type="http://schemas.openxmlformats.org/officeDocument/2006/relationships/slideLayout" Target="../slideLayouts/slideLayout62.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6.xml"/><Relationship Id="rId7" Type="http://schemas.openxmlformats.org/officeDocument/2006/relationships/image" Target="../media/image1.png"/><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theme" Target="../theme/theme8.xml"/><Relationship Id="rId5" Type="http://schemas.openxmlformats.org/officeDocument/2006/relationships/slideLayout" Target="../slideLayouts/slideLayout68.xml"/><Relationship Id="rId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854" r:id="rId1"/>
    <p:sldLayoutId id="2147483989" r:id="rId2"/>
    <p:sldLayoutId id="2147483990" r:id="rId3"/>
    <p:sldLayoutId id="2147483855" r:id="rId4"/>
    <p:sldLayoutId id="2147483950" r:id="rId5"/>
  </p:sldLayoutIdLst>
  <mc:AlternateContent xmlns:mc="http://schemas.openxmlformats.org/markup-compatibility/2006" xmlns:p14="http://schemas.microsoft.com/office/powerpoint/2010/main">
    <mc:Choice Requires="p14">
      <p:transition p14:dur="10"/>
    </mc:Choice>
    <mc:Fallback xmlns:p15="http://schemas.microsoft.com/office/powerpoint/2012/main" xmlns:a14="http://schemas.microsoft.com/office/drawing/2010/main" xmlns:a16="http://schemas.microsoft.com/office/drawing/2014/main"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1471028282"/>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 id="2147483985" r:id="rId18"/>
    <p:sldLayoutId id="2147483986" r:id="rId19"/>
    <p:sldLayoutId id="2147483987" r:id="rId20"/>
    <p:sldLayoutId id="2147483988" r:id="rId21"/>
  </p:sldLayoutIdLst>
  <mc:AlternateContent xmlns:mc="http://schemas.openxmlformats.org/markup-compatibility/2006" xmlns:p14="http://schemas.microsoft.com/office/powerpoint/2010/main">
    <mc:Choice Requires="p14">
      <p:transition p14:dur="10"/>
    </mc:Choice>
    <mc:Fallback xmlns:p15="http://schemas.microsoft.com/office/powerpoint/2012/main" xmlns:a14="http://schemas.microsoft.com/office/drawing/2010/main" xmlns:a16="http://schemas.microsoft.com/office/drawing/2014/main"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p15="http://schemas.microsoft.com/office/powerpoint/2012/main" xmlns:a14="http://schemas.microsoft.com/office/drawing/2010/main" xmlns:a16="http://schemas.microsoft.com/office/drawing/2014/main"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p15="http://schemas.microsoft.com/office/powerpoint/2012/main" xmlns:a14="http://schemas.microsoft.com/office/drawing/2010/main" xmlns:a16="http://schemas.microsoft.com/office/drawing/2014/main"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87912869"/>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Lst>
  <mc:AlternateContent xmlns:mc="http://schemas.openxmlformats.org/markup-compatibility/2006" xmlns:p14="http://schemas.microsoft.com/office/powerpoint/2010/main">
    <mc:Choice Requires="p14">
      <p:transition p14:dur="10"/>
    </mc:Choice>
    <mc:Fallback xmlns:p15="http://schemas.microsoft.com/office/powerpoint/2012/main" xmlns:a14="http://schemas.microsoft.com/office/drawing/2010/main" xmlns:a16="http://schemas.microsoft.com/office/drawing/2014/main"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486714426"/>
      </p:ext>
    </p:extLst>
  </p:cSld>
  <p:clrMap bg1="dk1" tx1="lt1" bg2="dk2" tx2="lt2" accent1="accent1" accent2="accent2" accent3="accent3" accent4="accent4" accent5="accent5" accent6="accent6" hlink="hlink" folHlink="folHlink"/>
  <p:sldLayoutIdLst>
    <p:sldLayoutId id="2147483991" r:id="rId1"/>
    <p:sldLayoutId id="2147483994" r:id="rId2"/>
    <p:sldLayoutId id="2147483995" r:id="rId3"/>
  </p:sldLayoutIdLst>
  <mc:AlternateContent xmlns:mc="http://schemas.openxmlformats.org/markup-compatibility/2006" xmlns:p14="http://schemas.microsoft.com/office/powerpoint/2010/main">
    <mc:Choice Requires="p14">
      <p:transition p14:dur="10"/>
    </mc:Choice>
    <mc:Fallback xmlns:p15="http://schemas.microsoft.com/office/powerpoint/2012/main" xmlns:a14="http://schemas.microsoft.com/office/drawing/2010/main" xmlns:a16="http://schemas.microsoft.com/office/drawing/2014/main"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636675366"/>
      </p:ext>
    </p:extLst>
  </p:cSld>
  <p:clrMap bg1="lt1" tx1="dk1" bg2="lt2" tx2="dk2" accent1="accent1" accent2="accent2" accent3="accent3" accent4="accent4" accent5="accent5" accent6="accent6" hlink="hlink" folHlink="folHlink"/>
  <p:sldLayoutIdLst>
    <p:sldLayoutId id="2147483998" r:id="rId1"/>
    <p:sldLayoutId id="2147484001" r:id="rId2"/>
  </p:sldLayoutIdLst>
  <mc:AlternateContent xmlns:mc="http://schemas.openxmlformats.org/markup-compatibility/2006" xmlns:p14="http://schemas.microsoft.com/office/powerpoint/2010/main">
    <mc:Choice Requires="p14">
      <p:transition p14:dur="10"/>
    </mc:Choice>
    <mc:Fallback xmlns:p15="http://schemas.microsoft.com/office/powerpoint/2012/main" xmlns:a14="http://schemas.microsoft.com/office/drawing/2010/main" xmlns:a16="http://schemas.microsoft.com/office/drawing/2014/main"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388947911"/>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Lst>
  <mc:AlternateContent xmlns:mc="http://schemas.openxmlformats.org/markup-compatibility/2006" xmlns:p14="http://schemas.microsoft.com/office/powerpoint/2010/main">
    <mc:Choice Requires="p14">
      <p:transition p14:dur="10"/>
    </mc:Choice>
    <mc:Fallback xmlns:p15="http://schemas.microsoft.com/office/powerpoint/2012/main" xmlns:a14="http://schemas.microsoft.com/office/drawing/2010/main" xmlns:a16="http://schemas.microsoft.com/office/drawing/2014/main"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microsoft.com/office/2007/relationships/hdphoto" Target="../media/hdphoto5.wdp"/><Relationship Id="rId2" Type="http://schemas.openxmlformats.org/officeDocument/2006/relationships/image" Target="../media/image24.jpeg"/><Relationship Id="rId16" Type="http://schemas.microsoft.com/office/2007/relationships/hdphoto" Target="../media/hdphoto7.wdp"/><Relationship Id="rId1" Type="http://schemas.openxmlformats.org/officeDocument/2006/relationships/slideLayout" Target="../slideLayouts/slideLayout9.xml"/><Relationship Id="rId6" Type="http://schemas.microsoft.com/office/2007/relationships/hdphoto" Target="../media/hdphoto2.wdp"/><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28.png"/><Relationship Id="rId14" Type="http://schemas.microsoft.com/office/2007/relationships/hdphoto" Target="../media/hdphoto6.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hyperlink" Target="https://www.pwc.com/gx/en/news-room/press-releases/2023/pwc-announces-strategic-alliance-with-harvey-positioning-pwcs-legal-business-solutions-at-the-forefront-of-legal-generative-ai.html" TargetMode="External"/><Relationship Id="rId2" Type="http://schemas.openxmlformats.org/officeDocument/2006/relationships/image" Target="../media/image22.jpeg"/><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hyperlink" Target="https://news.microsoft.com/source/features/ai/azure-openai-service-helps-customers-accelerate-innovation-with-large-ai-models-microsoft-expands-availability/" TargetMode="External"/><Relationship Id="rId2" Type="http://schemas.openxmlformats.org/officeDocument/2006/relationships/image" Target="../media/image23.jpeg"/><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3" Type="http://schemas.openxmlformats.org/officeDocument/2006/relationships/hyperlink" Target="https://www.gartner.com/document/code/769102"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s://www.gartner.com/document/code/761113" TargetMode="External"/><Relationship Id="rId5" Type="http://schemas.openxmlformats.org/officeDocument/2006/relationships/hyperlink" Target="https://www.gartner.com/document/code/778501" TargetMode="External"/><Relationship Id="rId4" Type="http://schemas.openxmlformats.org/officeDocument/2006/relationships/hyperlink" Target="https://www.gartner.com/document/code/78596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84B1A3B-753F-80C5-C1C4-1F91381963A9}"/>
              </a:ext>
            </a:extLst>
          </p:cNvPr>
          <p:cNvSpPr txBox="1"/>
          <p:nvPr/>
        </p:nvSpPr>
        <p:spPr>
          <a:xfrm>
            <a:off x="815294" y="1890284"/>
            <a:ext cx="6131606" cy="1323439"/>
          </a:xfrm>
          <a:prstGeom prst="rect">
            <a:avLst/>
          </a:prstGeom>
          <a:noFill/>
        </p:spPr>
        <p:txBody>
          <a:bodyPr wrap="square" lIns="0" rIns="0" rtlCol="0">
            <a:spAutoFit/>
          </a:bodyPr>
          <a:lstStyle/>
          <a:p>
            <a:pPr algn="l">
              <a:lnSpc>
                <a:spcPts val="4780"/>
              </a:lnSpc>
              <a:spcBef>
                <a:spcPts val="600"/>
              </a:spcBef>
            </a:pPr>
            <a:r>
              <a:rPr lang="en-US" sz="4000" b="0" i="0">
                <a:solidFill>
                  <a:srgbClr val="FFFFFF"/>
                </a:solidFill>
                <a:effectLst/>
                <a:latin typeface="+mj-lt"/>
              </a:rPr>
              <a:t>Democratized Generative AI</a:t>
            </a:r>
            <a:endParaRPr lang="en-US" sz="3600">
              <a:solidFill>
                <a:srgbClr val="009AD7"/>
              </a:solidFill>
              <a:latin typeface="+mj-lt"/>
            </a:endParaRPr>
          </a:p>
        </p:txBody>
      </p:sp>
      <p:sp>
        <p:nvSpPr>
          <p:cNvPr id="6" name="TextBox 5">
            <a:extLst>
              <a:ext uri="{FF2B5EF4-FFF2-40B4-BE49-F238E27FC236}">
                <a16:creationId xmlns:a16="http://schemas.microsoft.com/office/drawing/2014/main" id="{138508BA-3CD0-F303-D3D7-1C7E5239CF28}"/>
              </a:ext>
            </a:extLst>
          </p:cNvPr>
          <p:cNvSpPr txBox="1"/>
          <p:nvPr/>
        </p:nvSpPr>
        <p:spPr>
          <a:xfrm>
            <a:off x="821374" y="3213723"/>
            <a:ext cx="4629857" cy="830997"/>
          </a:xfrm>
          <a:prstGeom prst="rect">
            <a:avLst/>
          </a:prstGeom>
        </p:spPr>
        <p:txBody>
          <a:bodyPr vert="horz" lIns="0" tIns="0" rIns="0" bIns="0" rtlCol="0">
            <a:noAutofit/>
          </a:bodyPr>
          <a:lstStyle>
            <a:lvl1pPr marR="0" lvl="0" indent="0" defTabSz="914400">
              <a:lnSpc>
                <a:spcPct val="100000"/>
              </a:lnSpc>
              <a:spcBef>
                <a:spcPts val="0"/>
              </a:spcBef>
              <a:spcAft>
                <a:spcPts val="0"/>
              </a:spcAft>
              <a:buClr>
                <a:schemeClr val="lt1"/>
              </a:buClr>
              <a:buSzPts val="1800"/>
              <a:buFont typeface="Arial"/>
              <a:buNone/>
              <a:defRPr sz="1600">
                <a:solidFill>
                  <a:srgbClr val="D3D3D3"/>
                </a:solidFill>
              </a:defRPr>
            </a:lvl1pPr>
            <a:lvl2pPr marL="742950" indent="-314325" defTabSz="914400">
              <a:lnSpc>
                <a:spcPct val="90000"/>
              </a:lnSpc>
              <a:spcBef>
                <a:spcPts val="1200"/>
              </a:spcBef>
              <a:spcAft>
                <a:spcPts val="0"/>
              </a:spcAft>
              <a:buSzPct val="100000"/>
              <a:buFont typeface="Arial" panose="020B0604020202020204" pitchFamily="34" charset="0"/>
              <a:buChar char="–"/>
              <a:defRPr sz="2400"/>
            </a:lvl2pPr>
            <a:lvl3pPr marL="1174750" indent="-247650" defTabSz="914400">
              <a:lnSpc>
                <a:spcPct val="90000"/>
              </a:lnSpc>
              <a:spcBef>
                <a:spcPts val="1200"/>
              </a:spcBef>
              <a:spcAft>
                <a:spcPts val="0"/>
              </a:spcAft>
              <a:buSzPct val="100000"/>
              <a:buFont typeface="Arial" panose="020B0604020202020204" pitchFamily="34" charset="0"/>
              <a:buChar char="•"/>
              <a:defRPr sz="2400"/>
            </a:lvl3pPr>
            <a:lvl4pPr marL="1674813" indent="-317500" defTabSz="914400">
              <a:lnSpc>
                <a:spcPct val="90000"/>
              </a:lnSpc>
              <a:spcBef>
                <a:spcPts val="1200"/>
              </a:spcBef>
              <a:spcAft>
                <a:spcPts val="0"/>
              </a:spcAft>
              <a:buSzPct val="100000"/>
              <a:buFont typeface="Arial" panose="020B0604020202020204" pitchFamily="34" charset="0"/>
              <a:buChar char="–"/>
              <a:tabLst/>
              <a:defRPr sz="2400"/>
            </a:lvl4pPr>
            <a:lvl5pPr marL="2105025" indent="-247650" defTabSz="914400">
              <a:lnSpc>
                <a:spcPct val="90000"/>
              </a:lnSpc>
              <a:spcBef>
                <a:spcPts val="1200"/>
              </a:spcBef>
              <a:spcAft>
                <a:spcPts val="0"/>
              </a:spcAft>
              <a:buFont typeface="Arial" panose="020B0604020202020204" pitchFamily="34" charset="0"/>
              <a:buChar char="•"/>
              <a:defRPr sz="2400"/>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0" marR="0" lvl="0" indent="0" algn="l" rtl="0">
              <a:lnSpc>
                <a:spcPct val="100000"/>
              </a:lnSpc>
              <a:spcBef>
                <a:spcPts val="0"/>
              </a:spcBef>
              <a:spcAft>
                <a:spcPts val="0"/>
              </a:spcAft>
              <a:buClr>
                <a:schemeClr val="lt1"/>
              </a:buClr>
              <a:buSzPts val="1800"/>
              <a:buFont typeface="Arial"/>
              <a:buNone/>
            </a:pPr>
            <a:r>
              <a:rPr lang="en-NL"/>
              <a:t>Arun Chandrasekaran</a:t>
            </a:r>
          </a:p>
        </p:txBody>
      </p:sp>
    </p:spTree>
    <p:extLst>
      <p:ext uri="{BB962C8B-B14F-4D97-AF65-F5344CB8AC3E}">
        <p14:creationId xmlns:p14="http://schemas.microsoft.com/office/powerpoint/2010/main" val="137567235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du Miclaus">
            <a:extLst>
              <a:ext uri="{FF2B5EF4-FFF2-40B4-BE49-F238E27FC236}">
                <a16:creationId xmlns:a16="http://schemas.microsoft.com/office/drawing/2014/main" id="{EDF77668-B0BB-3D1C-75DA-9BD8E1768A6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175906" y="2583589"/>
            <a:ext cx="950750" cy="950750"/>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444;p6">
            <a:extLst>
              <a:ext uri="{FF2B5EF4-FFF2-40B4-BE49-F238E27FC236}">
                <a16:creationId xmlns:a16="http://schemas.microsoft.com/office/drawing/2014/main" id="{84E4201A-F4DA-5ABE-7EBA-3FADDB6279C5}"/>
              </a:ext>
            </a:extLst>
          </p:cNvPr>
          <p:cNvSpPr txBox="1"/>
          <p:nvPr/>
        </p:nvSpPr>
        <p:spPr>
          <a:xfrm>
            <a:off x="6177022" y="2473036"/>
            <a:ext cx="919446" cy="1153384"/>
          </a:xfrm>
          <a:prstGeom prst="rect">
            <a:avLst/>
          </a:prstGeom>
          <a:noFill/>
          <a:ln>
            <a:solidFill>
              <a:srgbClr val="6F7878"/>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6F7878"/>
              </a:solidFill>
            </a:endParaRPr>
          </a:p>
        </p:txBody>
      </p:sp>
      <p:sp>
        <p:nvSpPr>
          <p:cNvPr id="2" name="Title 1">
            <a:extLst>
              <a:ext uri="{FF2B5EF4-FFF2-40B4-BE49-F238E27FC236}">
                <a16:creationId xmlns:a16="http://schemas.microsoft.com/office/drawing/2014/main" id="{26139807-5431-2134-79C7-4152D46D4299}"/>
              </a:ext>
            </a:extLst>
          </p:cNvPr>
          <p:cNvSpPr>
            <a:spLocks noGrp="1"/>
          </p:cNvSpPr>
          <p:nvPr>
            <p:ph type="title"/>
          </p:nvPr>
        </p:nvSpPr>
        <p:spPr>
          <a:xfrm>
            <a:off x="457200" y="361950"/>
            <a:ext cx="11182865" cy="451231"/>
          </a:xfrm>
        </p:spPr>
        <p:txBody>
          <a:bodyPr/>
          <a:lstStyle/>
          <a:p>
            <a:r>
              <a:rPr lang="en-NL" sz="2800"/>
              <a:t>Gartner Experts Covering</a:t>
            </a:r>
            <a:r>
              <a:rPr lang="en-US" sz="2800"/>
              <a:t> Democratized Generative AI </a:t>
            </a:r>
          </a:p>
        </p:txBody>
      </p:sp>
      <p:sp>
        <p:nvSpPr>
          <p:cNvPr id="4" name="Google Shape;513;p14">
            <a:extLst>
              <a:ext uri="{FF2B5EF4-FFF2-40B4-BE49-F238E27FC236}">
                <a16:creationId xmlns:a16="http://schemas.microsoft.com/office/drawing/2014/main" id="{F4917E9F-C36B-98DD-1B92-270B2BCC3E34}"/>
              </a:ext>
            </a:extLst>
          </p:cNvPr>
          <p:cNvSpPr/>
          <p:nvPr/>
        </p:nvSpPr>
        <p:spPr>
          <a:xfrm>
            <a:off x="1501136" y="1355831"/>
            <a:ext cx="4157528" cy="900000"/>
          </a:xfrm>
          <a:prstGeom prst="rect">
            <a:avLst/>
          </a:prstGeom>
          <a:noFill/>
          <a:ln>
            <a:noFill/>
          </a:ln>
        </p:spPr>
        <p:txBody>
          <a:bodyPr spcFirstLastPara="1" wrap="square" lIns="144000" tIns="0" rIns="91425" bIns="45700" anchor="t" anchorCtr="0">
            <a:noAutofit/>
          </a:bodyPr>
          <a:lstStyle/>
          <a:p>
            <a:pPr>
              <a:spcAft>
                <a:spcPts val="600"/>
              </a:spcAft>
              <a:buSzPts val="2400"/>
            </a:pPr>
            <a:r>
              <a:rPr lang="en-US" sz="2200" b="1">
                <a:solidFill>
                  <a:srgbClr val="002856"/>
                </a:solidFill>
                <a:latin typeface="Arial"/>
                <a:ea typeface="Arial"/>
                <a:cs typeface="Arial"/>
                <a:sym typeface="Arial"/>
              </a:rPr>
              <a:t>Arun Chandrasekaran</a:t>
            </a:r>
            <a:endParaRPr lang="en-US" sz="2200" b="1" i="0" u="none" strike="noStrike" cap="none">
              <a:solidFill>
                <a:srgbClr val="002856"/>
              </a:solidFill>
              <a:latin typeface="Arial"/>
              <a:ea typeface="Arial"/>
              <a:cs typeface="Arial"/>
            </a:endParaRPr>
          </a:p>
          <a:p>
            <a:pPr>
              <a:spcAft>
                <a:spcPts val="600"/>
              </a:spcAft>
            </a:pPr>
            <a:r>
              <a:rPr lang="en-US" sz="1400" b="1">
                <a:latin typeface="Arial"/>
                <a:cs typeface="Arial"/>
                <a:sym typeface="Arial"/>
              </a:rPr>
              <a:t>Distinguished VP Analyst</a:t>
            </a:r>
            <a:endParaRPr lang="en-US" sz="1400" b="1">
              <a:latin typeface="Arial"/>
              <a:cs typeface="Arial"/>
            </a:endParaRPr>
          </a:p>
        </p:txBody>
      </p:sp>
      <p:sp>
        <p:nvSpPr>
          <p:cNvPr id="7" name="Google Shape;513;p14">
            <a:extLst>
              <a:ext uri="{FF2B5EF4-FFF2-40B4-BE49-F238E27FC236}">
                <a16:creationId xmlns:a16="http://schemas.microsoft.com/office/drawing/2014/main" id="{8A09F675-A29C-CCCF-2E71-DDC6041D9DF6}"/>
              </a:ext>
            </a:extLst>
          </p:cNvPr>
          <p:cNvSpPr/>
          <p:nvPr/>
        </p:nvSpPr>
        <p:spPr>
          <a:xfrm>
            <a:off x="1510781" y="2609755"/>
            <a:ext cx="4157528" cy="900000"/>
          </a:xfrm>
          <a:prstGeom prst="rect">
            <a:avLst/>
          </a:prstGeom>
          <a:noFill/>
          <a:ln>
            <a:noFill/>
          </a:ln>
        </p:spPr>
        <p:txBody>
          <a:bodyPr spcFirstLastPara="1" wrap="square" lIns="144000" tIns="0" rIns="91425" bIns="45700" anchor="t" anchorCtr="0">
            <a:noAutofit/>
          </a:bodyPr>
          <a:lstStyle/>
          <a:p>
            <a:pPr>
              <a:spcAft>
                <a:spcPts val="600"/>
              </a:spcAft>
            </a:pPr>
            <a:r>
              <a:rPr lang="en-US" sz="2200" b="1" err="1">
                <a:solidFill>
                  <a:srgbClr val="002856"/>
                </a:solidFill>
                <a:latin typeface="Arial"/>
                <a:cs typeface="Arial"/>
                <a:sym typeface="Arial"/>
              </a:rPr>
              <a:t>Leinar</a:t>
            </a:r>
            <a:r>
              <a:rPr lang="en-US" sz="2200" b="1">
                <a:solidFill>
                  <a:srgbClr val="002856"/>
                </a:solidFill>
                <a:latin typeface="Arial"/>
                <a:cs typeface="Arial"/>
                <a:sym typeface="Arial"/>
              </a:rPr>
              <a:t> Ramos</a:t>
            </a:r>
            <a:r>
              <a:rPr lang="en-US">
                <a:solidFill>
                  <a:srgbClr val="000000"/>
                </a:solidFill>
                <a:latin typeface="Arial"/>
                <a:cs typeface="Arial"/>
                <a:sym typeface="Arial"/>
              </a:rPr>
              <a:t> </a:t>
            </a:r>
            <a:endParaRPr lang="en-US">
              <a:solidFill>
                <a:srgbClr val="000000"/>
              </a:solidFill>
            </a:endParaRPr>
          </a:p>
          <a:p>
            <a:pPr>
              <a:spcAft>
                <a:spcPts val="600"/>
              </a:spcAft>
            </a:pPr>
            <a:r>
              <a:rPr lang="en-US" sz="1400" b="1">
                <a:latin typeface="Arial"/>
                <a:cs typeface="Arial"/>
                <a:sym typeface="Arial"/>
              </a:rPr>
              <a:t>Sr Director Analyst</a:t>
            </a:r>
            <a:endParaRPr sz="1400" b="1">
              <a:latin typeface="Arial"/>
              <a:cs typeface="Arial"/>
            </a:endParaRPr>
          </a:p>
        </p:txBody>
      </p:sp>
      <p:sp>
        <p:nvSpPr>
          <p:cNvPr id="9" name="Google Shape;513;p14">
            <a:extLst>
              <a:ext uri="{FF2B5EF4-FFF2-40B4-BE49-F238E27FC236}">
                <a16:creationId xmlns:a16="http://schemas.microsoft.com/office/drawing/2014/main" id="{8B836140-DC0F-00F2-9E70-3A6D1D446E90}"/>
              </a:ext>
            </a:extLst>
          </p:cNvPr>
          <p:cNvSpPr/>
          <p:nvPr/>
        </p:nvSpPr>
        <p:spPr>
          <a:xfrm>
            <a:off x="1520427" y="3873326"/>
            <a:ext cx="4157528" cy="900000"/>
          </a:xfrm>
          <a:prstGeom prst="rect">
            <a:avLst/>
          </a:prstGeom>
          <a:noFill/>
          <a:ln>
            <a:noFill/>
          </a:ln>
        </p:spPr>
        <p:txBody>
          <a:bodyPr spcFirstLastPara="1" wrap="square" lIns="144000" tIns="0" rIns="91425" bIns="45700" anchor="t" anchorCtr="0">
            <a:noAutofit/>
          </a:bodyPr>
          <a:lstStyle/>
          <a:p>
            <a:pPr>
              <a:spcAft>
                <a:spcPts val="600"/>
              </a:spcAft>
            </a:pPr>
            <a:r>
              <a:rPr lang="en-US" sz="2200" b="1">
                <a:solidFill>
                  <a:srgbClr val="002856"/>
                </a:solidFill>
                <a:latin typeface="Arial"/>
                <a:cs typeface="Arial"/>
                <a:sym typeface="Arial"/>
              </a:rPr>
              <a:t>Van Baker </a:t>
            </a:r>
            <a:endParaRPr lang="en-US" sz="2200" b="1">
              <a:solidFill>
                <a:srgbClr val="002856"/>
              </a:solidFill>
              <a:latin typeface="Arial"/>
              <a:cs typeface="Arial"/>
            </a:endParaRPr>
          </a:p>
          <a:p>
            <a:pPr>
              <a:spcAft>
                <a:spcPts val="600"/>
              </a:spcAft>
              <a:buClr>
                <a:srgbClr val="FFFFFF"/>
              </a:buClr>
              <a:buSzPts val="1400"/>
            </a:pPr>
            <a:r>
              <a:rPr lang="en-US" sz="1400" b="1">
                <a:latin typeface="Arial"/>
                <a:ea typeface="Arial"/>
                <a:cs typeface="Arial"/>
                <a:sym typeface="Arial"/>
              </a:rPr>
              <a:t>VP Analyst</a:t>
            </a:r>
            <a:endParaRPr sz="1400" b="0" i="0" u="none" strike="noStrike" cap="none">
              <a:latin typeface="Arial"/>
              <a:ea typeface="Arial"/>
              <a:cs typeface="Arial"/>
              <a:sym typeface="Arial"/>
            </a:endParaRPr>
          </a:p>
        </p:txBody>
      </p:sp>
      <p:sp>
        <p:nvSpPr>
          <p:cNvPr id="11" name="Google Shape;513;p14">
            <a:extLst>
              <a:ext uri="{FF2B5EF4-FFF2-40B4-BE49-F238E27FC236}">
                <a16:creationId xmlns:a16="http://schemas.microsoft.com/office/drawing/2014/main" id="{5F98E27A-22EA-CAC6-1A45-D571979802C1}"/>
              </a:ext>
            </a:extLst>
          </p:cNvPr>
          <p:cNvSpPr/>
          <p:nvPr/>
        </p:nvSpPr>
        <p:spPr>
          <a:xfrm>
            <a:off x="1530072" y="5136894"/>
            <a:ext cx="4157528" cy="900000"/>
          </a:xfrm>
          <a:prstGeom prst="rect">
            <a:avLst/>
          </a:prstGeom>
          <a:noFill/>
          <a:ln>
            <a:noFill/>
          </a:ln>
        </p:spPr>
        <p:txBody>
          <a:bodyPr spcFirstLastPara="1" wrap="square" lIns="144000" tIns="0" rIns="91425" bIns="45700" anchor="t" anchorCtr="0">
            <a:noAutofit/>
          </a:bodyPr>
          <a:lstStyle/>
          <a:p>
            <a:pPr>
              <a:spcAft>
                <a:spcPts val="600"/>
              </a:spcAft>
            </a:pPr>
            <a:r>
              <a:rPr lang="en-US" sz="2200" b="1">
                <a:solidFill>
                  <a:srgbClr val="002856"/>
                </a:solidFill>
                <a:latin typeface="Arial"/>
                <a:cs typeface="Arial"/>
                <a:sym typeface="Arial"/>
              </a:rPr>
              <a:t>Bern Elliot</a:t>
            </a:r>
            <a:endParaRPr lang="en-US" sz="2200" b="1">
              <a:solidFill>
                <a:srgbClr val="002856"/>
              </a:solidFill>
              <a:latin typeface="Arial"/>
              <a:cs typeface="Arial"/>
            </a:endParaRPr>
          </a:p>
          <a:p>
            <a:pPr>
              <a:spcAft>
                <a:spcPts val="600"/>
              </a:spcAft>
            </a:pPr>
            <a:r>
              <a:rPr lang="en-US" sz="1400" b="1">
                <a:latin typeface="Arial"/>
                <a:cs typeface="Arial"/>
                <a:sym typeface="Arial"/>
              </a:rPr>
              <a:t>Distinguished VP Analyst</a:t>
            </a:r>
            <a:endParaRPr/>
          </a:p>
        </p:txBody>
      </p:sp>
      <p:sp>
        <p:nvSpPr>
          <p:cNvPr id="13" name="Google Shape;513;p14">
            <a:extLst>
              <a:ext uri="{FF2B5EF4-FFF2-40B4-BE49-F238E27FC236}">
                <a16:creationId xmlns:a16="http://schemas.microsoft.com/office/drawing/2014/main" id="{F0AF9958-73AC-1329-6604-9DBA20C6F7FB}"/>
              </a:ext>
            </a:extLst>
          </p:cNvPr>
          <p:cNvSpPr/>
          <p:nvPr/>
        </p:nvSpPr>
        <p:spPr>
          <a:xfrm>
            <a:off x="7147199" y="1355830"/>
            <a:ext cx="4157528" cy="900000"/>
          </a:xfrm>
          <a:prstGeom prst="rect">
            <a:avLst/>
          </a:prstGeom>
          <a:noFill/>
          <a:ln>
            <a:noFill/>
          </a:ln>
        </p:spPr>
        <p:txBody>
          <a:bodyPr spcFirstLastPara="1" wrap="square" lIns="144000" tIns="0" rIns="91425" bIns="45700" anchor="t" anchorCtr="0">
            <a:noAutofit/>
          </a:bodyPr>
          <a:lstStyle/>
          <a:p>
            <a:pPr>
              <a:spcAft>
                <a:spcPts val="600"/>
              </a:spcAft>
            </a:pPr>
            <a:r>
              <a:rPr lang="en-US" sz="2200" b="1">
                <a:solidFill>
                  <a:srgbClr val="002856"/>
                </a:solidFill>
                <a:latin typeface="Arial"/>
                <a:cs typeface="Arial"/>
                <a:sym typeface="Arial"/>
              </a:rPr>
              <a:t>Anthony Mullen </a:t>
            </a:r>
            <a:endParaRPr lang="en-US" sz="2200" b="1">
              <a:solidFill>
                <a:srgbClr val="002856"/>
              </a:solidFill>
              <a:latin typeface="Arial"/>
              <a:cs typeface="Arial"/>
            </a:endParaRPr>
          </a:p>
          <a:p>
            <a:pPr>
              <a:spcAft>
                <a:spcPts val="600"/>
              </a:spcAft>
            </a:pPr>
            <a:r>
              <a:rPr lang="en-US" sz="1400" b="1">
                <a:latin typeface="Arial"/>
                <a:cs typeface="Arial"/>
                <a:sym typeface="Arial"/>
              </a:rPr>
              <a:t>VP Analyst, KI Leader</a:t>
            </a:r>
            <a:endParaRPr sz="1400" b="1">
              <a:latin typeface="Arial"/>
              <a:cs typeface="Arial"/>
            </a:endParaRPr>
          </a:p>
        </p:txBody>
      </p:sp>
      <p:sp>
        <p:nvSpPr>
          <p:cNvPr id="15" name="Google Shape;513;p14">
            <a:extLst>
              <a:ext uri="{FF2B5EF4-FFF2-40B4-BE49-F238E27FC236}">
                <a16:creationId xmlns:a16="http://schemas.microsoft.com/office/drawing/2014/main" id="{AD50A414-E7AA-0214-C2F8-F5955E4DE7B1}"/>
              </a:ext>
            </a:extLst>
          </p:cNvPr>
          <p:cNvSpPr/>
          <p:nvPr/>
        </p:nvSpPr>
        <p:spPr>
          <a:xfrm>
            <a:off x="7156844" y="2609754"/>
            <a:ext cx="4157528" cy="900000"/>
          </a:xfrm>
          <a:prstGeom prst="rect">
            <a:avLst/>
          </a:prstGeom>
          <a:noFill/>
          <a:ln>
            <a:noFill/>
          </a:ln>
        </p:spPr>
        <p:txBody>
          <a:bodyPr spcFirstLastPara="1" wrap="square" lIns="144000" tIns="0" rIns="91425" bIns="45700" anchor="t" anchorCtr="0">
            <a:noAutofit/>
          </a:bodyPr>
          <a:lstStyle/>
          <a:p>
            <a:pPr>
              <a:spcAft>
                <a:spcPts val="600"/>
              </a:spcAft>
            </a:pPr>
            <a:r>
              <a:rPr lang="en-US" sz="2200" b="1">
                <a:solidFill>
                  <a:srgbClr val="002856"/>
                </a:solidFill>
                <a:latin typeface="Arial"/>
                <a:cs typeface="Arial"/>
                <a:sym typeface="Arial"/>
              </a:rPr>
              <a:t>Radu Miclaus</a:t>
            </a:r>
            <a:r>
              <a:rPr lang="en-US">
                <a:solidFill>
                  <a:srgbClr val="000000"/>
                </a:solidFill>
                <a:latin typeface="Arial"/>
                <a:cs typeface="Arial"/>
                <a:sym typeface="Arial"/>
              </a:rPr>
              <a:t> </a:t>
            </a:r>
            <a:endParaRPr lang="en-US"/>
          </a:p>
          <a:p>
            <a:pPr>
              <a:spcAft>
                <a:spcPts val="600"/>
              </a:spcAft>
            </a:pPr>
            <a:r>
              <a:rPr lang="en-US" sz="1400" b="1">
                <a:latin typeface="Arial"/>
                <a:cs typeface="Arial"/>
                <a:sym typeface="Arial"/>
              </a:rPr>
              <a:t>Sr Director Analyst</a:t>
            </a:r>
            <a:endParaRPr sz="1400" b="1">
              <a:latin typeface="Arial"/>
              <a:cs typeface="Arial"/>
            </a:endParaRPr>
          </a:p>
        </p:txBody>
      </p:sp>
      <p:sp>
        <p:nvSpPr>
          <p:cNvPr id="17" name="Google Shape;513;p14">
            <a:extLst>
              <a:ext uri="{FF2B5EF4-FFF2-40B4-BE49-F238E27FC236}">
                <a16:creationId xmlns:a16="http://schemas.microsoft.com/office/drawing/2014/main" id="{E774D8D5-BB73-9023-2867-10E3ECEC0263}"/>
              </a:ext>
            </a:extLst>
          </p:cNvPr>
          <p:cNvSpPr/>
          <p:nvPr/>
        </p:nvSpPr>
        <p:spPr>
          <a:xfrm>
            <a:off x="7166490" y="3873325"/>
            <a:ext cx="4157528" cy="900000"/>
          </a:xfrm>
          <a:prstGeom prst="rect">
            <a:avLst/>
          </a:prstGeom>
          <a:noFill/>
          <a:ln>
            <a:noFill/>
          </a:ln>
        </p:spPr>
        <p:txBody>
          <a:bodyPr spcFirstLastPara="1" wrap="square" lIns="144000" tIns="0" rIns="91425" bIns="45700" anchor="t" anchorCtr="0">
            <a:noAutofit/>
          </a:bodyPr>
          <a:lstStyle/>
          <a:p>
            <a:pPr>
              <a:spcAft>
                <a:spcPts val="600"/>
              </a:spcAft>
            </a:pPr>
            <a:r>
              <a:rPr lang="en-US" sz="2200" b="1">
                <a:solidFill>
                  <a:srgbClr val="002856"/>
                </a:solidFill>
                <a:latin typeface="Arial"/>
                <a:cs typeface="Arial"/>
                <a:sym typeface="Arial"/>
              </a:rPr>
              <a:t>Avivah Litan </a:t>
            </a:r>
            <a:endParaRPr lang="en-US" sz="2200" b="1">
              <a:solidFill>
                <a:srgbClr val="002856"/>
              </a:solidFill>
              <a:latin typeface="Arial"/>
              <a:cs typeface="Arial"/>
            </a:endParaRPr>
          </a:p>
          <a:p>
            <a:pPr>
              <a:spcAft>
                <a:spcPts val="600"/>
              </a:spcAft>
            </a:pPr>
            <a:r>
              <a:rPr lang="en-US" sz="1400" b="1">
                <a:latin typeface="Arial"/>
                <a:cs typeface="Arial"/>
                <a:sym typeface="Arial"/>
              </a:rPr>
              <a:t>Distinguished VP Analyst</a:t>
            </a:r>
            <a:endParaRPr/>
          </a:p>
        </p:txBody>
      </p:sp>
      <p:sp>
        <p:nvSpPr>
          <p:cNvPr id="19" name="Google Shape;513;p14">
            <a:extLst>
              <a:ext uri="{FF2B5EF4-FFF2-40B4-BE49-F238E27FC236}">
                <a16:creationId xmlns:a16="http://schemas.microsoft.com/office/drawing/2014/main" id="{3B0A7392-9B6D-5790-6391-DA9F3D7784D8}"/>
              </a:ext>
            </a:extLst>
          </p:cNvPr>
          <p:cNvSpPr/>
          <p:nvPr/>
        </p:nvSpPr>
        <p:spPr>
          <a:xfrm>
            <a:off x="7176135" y="5136893"/>
            <a:ext cx="4157528" cy="900000"/>
          </a:xfrm>
          <a:prstGeom prst="rect">
            <a:avLst/>
          </a:prstGeom>
          <a:noFill/>
          <a:ln>
            <a:noFill/>
          </a:ln>
        </p:spPr>
        <p:txBody>
          <a:bodyPr spcFirstLastPara="1" wrap="square" lIns="144000" tIns="0" rIns="91425" bIns="45700" anchor="t" anchorCtr="0">
            <a:noAutofit/>
          </a:bodyPr>
          <a:lstStyle/>
          <a:p>
            <a:pPr>
              <a:spcAft>
                <a:spcPts val="600"/>
              </a:spcAft>
            </a:pPr>
            <a:r>
              <a:rPr lang="en-US" sz="2200" b="1">
                <a:solidFill>
                  <a:srgbClr val="002856"/>
                </a:solidFill>
                <a:latin typeface="Arial"/>
                <a:cs typeface="Arial"/>
                <a:sym typeface="Arial"/>
              </a:rPr>
              <a:t>Jim Hare</a:t>
            </a:r>
            <a:endParaRPr lang="en-US" sz="2200" b="1">
              <a:solidFill>
                <a:srgbClr val="002856"/>
              </a:solidFill>
              <a:latin typeface="Arial"/>
              <a:cs typeface="Arial"/>
            </a:endParaRPr>
          </a:p>
          <a:p>
            <a:pPr>
              <a:spcAft>
                <a:spcPts val="600"/>
              </a:spcAft>
            </a:pPr>
            <a:r>
              <a:rPr lang="en-US" sz="1400" b="1">
                <a:latin typeface="Arial"/>
                <a:cs typeface="Arial"/>
                <a:sym typeface="Arial"/>
              </a:rPr>
              <a:t>Distinguished VP Analyst</a:t>
            </a:r>
            <a:endParaRPr/>
          </a:p>
        </p:txBody>
      </p:sp>
      <p:pic>
        <p:nvPicPr>
          <p:cNvPr id="21" name="Picture 20" descr="A person wearing glasses and a brown shirt&#10;&#10;Description automatically generated">
            <a:extLst>
              <a:ext uri="{FF2B5EF4-FFF2-40B4-BE49-F238E27FC236}">
                <a16:creationId xmlns:a16="http://schemas.microsoft.com/office/drawing/2014/main" id="{E389F268-380A-6537-3BC7-51067AEF8002}"/>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63230" y="1220433"/>
            <a:ext cx="910014" cy="1155334"/>
          </a:xfrm>
          <a:prstGeom prst="rect">
            <a:avLst/>
          </a:prstGeom>
          <a:ln>
            <a:solidFill>
              <a:srgbClr val="6F7878"/>
            </a:solidFill>
          </a:ln>
        </p:spPr>
      </p:pic>
      <p:pic>
        <p:nvPicPr>
          <p:cNvPr id="22" name="Picture 21" descr="A person wearing glasses and a suit&#10;&#10;Description automatically generated">
            <a:extLst>
              <a:ext uri="{FF2B5EF4-FFF2-40B4-BE49-F238E27FC236}">
                <a16:creationId xmlns:a16="http://schemas.microsoft.com/office/drawing/2014/main" id="{E51B4A63-774F-6D7F-4192-B8A9AF564126}"/>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452266" y="2475815"/>
            <a:ext cx="926460" cy="1166298"/>
          </a:xfrm>
          <a:prstGeom prst="rect">
            <a:avLst/>
          </a:prstGeom>
          <a:ln>
            <a:solidFill>
              <a:srgbClr val="6F7878"/>
            </a:solidFill>
          </a:ln>
        </p:spPr>
      </p:pic>
      <p:pic>
        <p:nvPicPr>
          <p:cNvPr id="23" name="Picture 22" descr="A person wearing glasses smiling&#10;&#10;Description automatically generated">
            <a:extLst>
              <a:ext uri="{FF2B5EF4-FFF2-40B4-BE49-F238E27FC236}">
                <a16:creationId xmlns:a16="http://schemas.microsoft.com/office/drawing/2014/main" id="{3DE7C558-0D9B-D983-2DBF-51B46BC39E0E}"/>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463230" y="3736678"/>
            <a:ext cx="926460" cy="1160816"/>
          </a:xfrm>
          <a:prstGeom prst="rect">
            <a:avLst/>
          </a:prstGeom>
          <a:ln>
            <a:solidFill>
              <a:srgbClr val="6F7878"/>
            </a:solidFill>
          </a:ln>
        </p:spPr>
      </p:pic>
      <p:pic>
        <p:nvPicPr>
          <p:cNvPr id="24" name="Picture 23" descr="A person in a blue shirt&#10;&#10;Description automatically generated">
            <a:extLst>
              <a:ext uri="{FF2B5EF4-FFF2-40B4-BE49-F238E27FC236}">
                <a16:creationId xmlns:a16="http://schemas.microsoft.com/office/drawing/2014/main" id="{1DD341BC-4DFA-D8E5-1627-36560463FD57}"/>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Lst>
          </a:blip>
          <a:stretch>
            <a:fillRect/>
          </a:stretch>
        </p:blipFill>
        <p:spPr>
          <a:xfrm>
            <a:off x="474194" y="4997541"/>
            <a:ext cx="937424" cy="1166298"/>
          </a:xfrm>
          <a:prstGeom prst="rect">
            <a:avLst/>
          </a:prstGeom>
          <a:ln>
            <a:solidFill>
              <a:srgbClr val="6F7878"/>
            </a:solidFill>
          </a:ln>
        </p:spPr>
      </p:pic>
      <p:pic>
        <p:nvPicPr>
          <p:cNvPr id="25" name="Picture 24" descr="A person smiling at the camera&#10;&#10;Description automatically generated">
            <a:extLst>
              <a:ext uri="{FF2B5EF4-FFF2-40B4-BE49-F238E27FC236}">
                <a16:creationId xmlns:a16="http://schemas.microsoft.com/office/drawing/2014/main" id="{9D3E081B-077F-EAF0-A8E2-AF3C985A8241}"/>
              </a:ext>
            </a:extLst>
          </p:cNvPr>
          <p:cNvPicPr>
            <a:picLocks noChangeAspect="1"/>
          </p:cNvPicPr>
          <p:nvPr/>
        </p:nvPicPr>
        <p:blipFill>
          <a:blip r:embed="rId11">
            <a:extLst>
              <a:ext uri="{BEBA8EAE-BF5A-486C-A8C5-ECC9F3942E4B}">
                <a14:imgProps xmlns:a14="http://schemas.microsoft.com/office/drawing/2010/main">
                  <a14:imgLayer r:embed="rId12">
                    <a14:imgEffect>
                      <a14:saturation sat="0"/>
                    </a14:imgEffect>
                  </a14:imgLayer>
                </a14:imgProps>
              </a:ext>
            </a:extLst>
          </a:blip>
          <a:stretch>
            <a:fillRect/>
          </a:stretch>
        </p:blipFill>
        <p:spPr>
          <a:xfrm>
            <a:off x="6170007" y="1220433"/>
            <a:ext cx="926460" cy="1160816"/>
          </a:xfrm>
          <a:prstGeom prst="rect">
            <a:avLst/>
          </a:prstGeom>
          <a:ln>
            <a:solidFill>
              <a:srgbClr val="6F7878"/>
            </a:solidFill>
          </a:ln>
        </p:spPr>
      </p:pic>
      <p:pic>
        <p:nvPicPr>
          <p:cNvPr id="26" name="Picture 25" descr="A person with curly hair wearing a pink shirt and black jacket&#10;&#10;Description automatically generated">
            <a:extLst>
              <a:ext uri="{FF2B5EF4-FFF2-40B4-BE49-F238E27FC236}">
                <a16:creationId xmlns:a16="http://schemas.microsoft.com/office/drawing/2014/main" id="{0D43A213-FAD4-3DB8-EA64-31A5F458EA70}"/>
              </a:ext>
            </a:extLst>
          </p:cNvPr>
          <p:cNvPicPr>
            <a:picLocks noChangeAspect="1"/>
          </p:cNvPicPr>
          <p:nvPr/>
        </p:nvPicPr>
        <p:blipFill>
          <a:blip r:embed="rId13">
            <a:extLst>
              <a:ext uri="{BEBA8EAE-BF5A-486C-A8C5-ECC9F3942E4B}">
                <a14:imgProps xmlns:a14="http://schemas.microsoft.com/office/drawing/2010/main">
                  <a14:imgLayer r:embed="rId14">
                    <a14:imgEffect>
                      <a14:saturation sat="0"/>
                    </a14:imgEffect>
                  </a14:imgLayer>
                </a14:imgProps>
              </a:ext>
            </a:extLst>
          </a:blip>
          <a:stretch>
            <a:fillRect/>
          </a:stretch>
        </p:blipFill>
        <p:spPr>
          <a:xfrm>
            <a:off x="6170007" y="3736678"/>
            <a:ext cx="931942" cy="1166298"/>
          </a:xfrm>
          <a:prstGeom prst="rect">
            <a:avLst/>
          </a:prstGeom>
          <a:ln>
            <a:solidFill>
              <a:srgbClr val="6F7878"/>
            </a:solidFill>
          </a:ln>
        </p:spPr>
      </p:pic>
      <p:pic>
        <p:nvPicPr>
          <p:cNvPr id="27" name="Picture 26" descr="A close-up of a person smiling&#10;&#10;Description automatically generated">
            <a:extLst>
              <a:ext uri="{FF2B5EF4-FFF2-40B4-BE49-F238E27FC236}">
                <a16:creationId xmlns:a16="http://schemas.microsoft.com/office/drawing/2014/main" id="{156F7467-D9AD-5864-1585-2D389779B92B}"/>
              </a:ext>
            </a:extLst>
          </p:cNvPr>
          <p:cNvPicPr>
            <a:picLocks noChangeAspect="1"/>
          </p:cNvPicPr>
          <p:nvPr/>
        </p:nvPicPr>
        <p:blipFill>
          <a:blip r:embed="rId15">
            <a:extLst>
              <a:ext uri="{BEBA8EAE-BF5A-486C-A8C5-ECC9F3942E4B}">
                <a14:imgProps xmlns:a14="http://schemas.microsoft.com/office/drawing/2010/main">
                  <a14:imgLayer r:embed="rId16">
                    <a14:imgEffect>
                      <a14:saturation sat="0"/>
                    </a14:imgEffect>
                  </a14:imgLayer>
                </a14:imgProps>
              </a:ext>
            </a:extLst>
          </a:blip>
          <a:stretch>
            <a:fillRect/>
          </a:stretch>
        </p:blipFill>
        <p:spPr>
          <a:xfrm>
            <a:off x="6164525" y="4997541"/>
            <a:ext cx="937424" cy="1171780"/>
          </a:xfrm>
          <a:prstGeom prst="rect">
            <a:avLst/>
          </a:prstGeom>
          <a:ln>
            <a:solidFill>
              <a:srgbClr val="6F7878"/>
            </a:solidFill>
          </a:ln>
        </p:spPr>
      </p:pic>
    </p:spTree>
    <p:extLst>
      <p:ext uri="{BB962C8B-B14F-4D97-AF65-F5344CB8AC3E}">
        <p14:creationId xmlns:p14="http://schemas.microsoft.com/office/powerpoint/2010/main" val="609014722"/>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95B6886-59B3-A5A6-252E-B276EA524778}"/>
              </a:ext>
            </a:extLst>
          </p:cNvPr>
          <p:cNvGrpSpPr/>
          <p:nvPr/>
        </p:nvGrpSpPr>
        <p:grpSpPr>
          <a:xfrm>
            <a:off x="714177" y="1750976"/>
            <a:ext cx="8449545" cy="3001233"/>
            <a:chOff x="858265" y="1645772"/>
            <a:chExt cx="8449545" cy="3001233"/>
          </a:xfrm>
        </p:grpSpPr>
        <p:sp>
          <p:nvSpPr>
            <p:cNvPr id="2" name="TextBox 1">
              <a:extLst>
                <a:ext uri="{FF2B5EF4-FFF2-40B4-BE49-F238E27FC236}">
                  <a16:creationId xmlns:a16="http://schemas.microsoft.com/office/drawing/2014/main" id="{32593B98-4315-8253-7501-4F4D40F2F39F}"/>
                </a:ext>
              </a:extLst>
            </p:cNvPr>
            <p:cNvSpPr txBox="1"/>
            <p:nvPr/>
          </p:nvSpPr>
          <p:spPr>
            <a:xfrm>
              <a:off x="858265" y="1645772"/>
              <a:ext cx="8449545" cy="2554545"/>
            </a:xfrm>
            <a:prstGeom prst="rect">
              <a:avLst/>
            </a:prstGeom>
            <a:noFill/>
          </p:spPr>
          <p:txBody>
            <a:bodyPr wrap="square" lIns="0" tIns="45720" rIns="0" bIns="45720" rtlCol="0" anchor="t">
              <a:spAutoFit/>
            </a:bodyPr>
            <a:lstStyle/>
            <a:p>
              <a:pPr>
                <a:spcBef>
                  <a:spcPts val="600"/>
                </a:spcBef>
              </a:pPr>
              <a:r>
                <a:rPr lang="en-US" sz="3200">
                  <a:solidFill>
                    <a:srgbClr val="FFFFFF"/>
                  </a:solidFill>
                  <a:ea typeface="+mn-lt"/>
                  <a:cs typeface="+mn-lt"/>
                </a:rPr>
                <a:t>By 2026, more than 80% of enterprises will have used </a:t>
              </a:r>
              <a:r>
                <a:rPr lang="en-US" sz="3200">
                  <a:solidFill>
                    <a:schemeClr val="accent4"/>
                  </a:solidFill>
                  <a:ea typeface="+mn-lt"/>
                  <a:cs typeface="+mn-lt"/>
                </a:rPr>
                <a:t>generative AI </a:t>
              </a:r>
              <a:r>
                <a:rPr lang="en-US" sz="3200">
                  <a:solidFill>
                    <a:srgbClr val="FFFFFF"/>
                  </a:solidFill>
                  <a:ea typeface="+mn-lt"/>
                  <a:cs typeface="+mn-lt"/>
                </a:rPr>
                <a:t>APIs, models and/or deployed </a:t>
              </a:r>
              <a:r>
                <a:rPr lang="en-US" sz="3200" err="1">
                  <a:solidFill>
                    <a:srgbClr val="FFFFFF"/>
                  </a:solidFill>
                  <a:ea typeface="+mn-lt"/>
                  <a:cs typeface="+mn-lt"/>
                </a:rPr>
                <a:t>GenAI</a:t>
              </a:r>
              <a:r>
                <a:rPr lang="en-US" sz="3200">
                  <a:solidFill>
                    <a:srgbClr val="FFFFFF"/>
                  </a:solidFill>
                  <a:ea typeface="+mn-lt"/>
                  <a:cs typeface="+mn-lt"/>
                </a:rPr>
                <a:t>-enabled applications in production environments, up from less than 5% in 2023.</a:t>
              </a:r>
              <a:endParaRPr lang="en-US">
                <a:cs typeface="Arial"/>
              </a:endParaRPr>
            </a:p>
          </p:txBody>
        </p:sp>
        <p:sp>
          <p:nvSpPr>
            <p:cNvPr id="4" name="TextBox 3">
              <a:extLst>
                <a:ext uri="{FF2B5EF4-FFF2-40B4-BE49-F238E27FC236}">
                  <a16:creationId xmlns:a16="http://schemas.microsoft.com/office/drawing/2014/main" id="{3A514577-D75D-752A-3510-BF5B512251CB}"/>
                </a:ext>
              </a:extLst>
            </p:cNvPr>
            <p:cNvSpPr txBox="1"/>
            <p:nvPr/>
          </p:nvSpPr>
          <p:spPr>
            <a:xfrm>
              <a:off x="858266" y="4333073"/>
              <a:ext cx="7028865" cy="313932"/>
            </a:xfrm>
            <a:prstGeom prst="rect">
              <a:avLst/>
            </a:prstGeom>
            <a:noFill/>
          </p:spPr>
          <p:txBody>
            <a:bodyPr wrap="square" lIns="0" rIns="0" rtlCol="0">
              <a:spAutoFit/>
            </a:bodyPr>
            <a:lstStyle/>
            <a:p>
              <a:pPr marL="0" marR="0" lvl="0" indent="0" algn="l" defTabSz="457200" rtl="0" eaLnBrk="1" fontAlgn="auto" latinLnBrk="0" hangingPunct="1">
                <a:lnSpc>
                  <a:spcPct val="90000"/>
                </a:lnSpc>
                <a:spcBef>
                  <a:spcPts val="0"/>
                </a:spcBef>
                <a:spcAft>
                  <a:spcPts val="0"/>
                </a:spcAft>
                <a:buClr>
                  <a:srgbClr val="D3D3D3"/>
                </a:buClr>
                <a:buSzPts val="1600"/>
                <a:buFontTx/>
                <a:buNone/>
                <a:tabLst/>
                <a:defRPr/>
              </a:pPr>
              <a:r>
                <a:rPr kumimoji="0" lang="en-NL" sz="1600" b="0" i="0" u="none" strike="noStrike" kern="1200" cap="none" spc="0" normalizeH="0" baseline="0" noProof="0">
                  <a:ln>
                    <a:noFill/>
                  </a:ln>
                  <a:solidFill>
                    <a:srgbClr val="009AD7"/>
                  </a:solidFill>
                  <a:effectLst/>
                  <a:uLnTx/>
                  <a:uFillTx/>
                  <a:latin typeface="Arial"/>
                  <a:ea typeface="+mn-ea"/>
                  <a:cs typeface="+mn-cs"/>
                </a:rPr>
                <a:t>Gartner Strategic Planning Assumption</a:t>
              </a:r>
            </a:p>
          </p:txBody>
        </p:sp>
      </p:grpSp>
    </p:spTree>
    <p:extLst>
      <p:ext uri="{BB962C8B-B14F-4D97-AF65-F5344CB8AC3E}">
        <p14:creationId xmlns:p14="http://schemas.microsoft.com/office/powerpoint/2010/main" val="120068829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DDB9218-8A3E-D1FD-E716-2384B25447DA}"/>
              </a:ext>
            </a:extLst>
          </p:cNvPr>
          <p:cNvGrpSpPr/>
          <p:nvPr/>
        </p:nvGrpSpPr>
        <p:grpSpPr>
          <a:xfrm>
            <a:off x="457199" y="1346200"/>
            <a:ext cx="11280776" cy="4154618"/>
            <a:chOff x="457199" y="2002950"/>
            <a:chExt cx="11280776" cy="4154618"/>
          </a:xfrm>
          <a:effectLst/>
        </p:grpSpPr>
        <p:sp>
          <p:nvSpPr>
            <p:cNvPr id="8" name="TextBox 7">
              <a:extLst>
                <a:ext uri="{FF2B5EF4-FFF2-40B4-BE49-F238E27FC236}">
                  <a16:creationId xmlns:a16="http://schemas.microsoft.com/office/drawing/2014/main" id="{3D8A9F5C-FDFB-710E-A8EE-6B2581B9DBB7}"/>
                </a:ext>
              </a:extLst>
            </p:cNvPr>
            <p:cNvSpPr txBox="1"/>
            <p:nvPr/>
          </p:nvSpPr>
          <p:spPr>
            <a:xfrm>
              <a:off x="6234113" y="2548685"/>
              <a:ext cx="5503862" cy="3602917"/>
            </a:xfrm>
            <a:prstGeom prst="rect">
              <a:avLst/>
            </a:prstGeom>
            <a:solidFill>
              <a:srgbClr val="000005">
                <a:alpha val="79000"/>
              </a:srgbClr>
            </a:solidFill>
            <a:ln>
              <a:noFill/>
            </a:ln>
            <a:effectLst/>
          </p:spPr>
          <p:txBody>
            <a:bodyPr wrap="square" lIns="182880" tIns="91440" rIns="182880" bIns="91440">
              <a:noAutofit/>
            </a:bodyPr>
            <a:lstStyle>
              <a:defPPr>
                <a:defRPr lang="en-US"/>
              </a:defPPr>
              <a:lvl1pPr marL="50800">
                <a:spcBef>
                  <a:spcPts val="0"/>
                </a:spcBef>
                <a:spcAft>
                  <a:spcPts val="0"/>
                </a:spcAft>
                <a:defRPr sz="2000" b="0" i="0" u="none" strike="noStrike">
                  <a:effectLst/>
                </a:defRPr>
              </a:lvl1pPr>
              <a:lvl2pPr marL="0" marR="0" lvl="1">
                <a:lnSpc>
                  <a:spcPct val="100000"/>
                </a:lnSpc>
                <a:spcBef>
                  <a:spcPts val="0"/>
                </a:spcBef>
                <a:spcAft>
                  <a:spcPts val="1200"/>
                </a:spcAft>
                <a:buClr>
                  <a:schemeClr val="tx1"/>
                </a:buClr>
                <a:buSzPct val="100000"/>
                <a:defRPr b="0" i="0" u="none" strike="noStrike">
                  <a:latin typeface="Arial"/>
                  <a:ea typeface="Arial"/>
                  <a:cs typeface="Arial"/>
                </a:defRPr>
              </a:lvl2pPr>
            </a:lstStyle>
            <a:p>
              <a:pPr>
                <a:spcAft>
                  <a:spcPts val="600"/>
                </a:spcAft>
              </a:pPr>
              <a:r>
                <a:rPr lang="en-US" sz="2400" b="1">
                  <a:solidFill>
                    <a:srgbClr val="009AD7"/>
                  </a:solidFill>
                </a:rPr>
                <a:t>Why It Matters to CIOs</a:t>
              </a:r>
              <a:endParaRPr lang="en-IN" sz="2400" b="1">
                <a:solidFill>
                  <a:srgbClr val="009AD7"/>
                </a:solidFill>
                <a:sym typeface="Arial"/>
              </a:endParaRPr>
            </a:p>
            <a:p>
              <a:pPr>
                <a:spcAft>
                  <a:spcPts val="1200"/>
                </a:spcAft>
              </a:pPr>
              <a:r>
                <a:rPr lang="en-IN" sz="2200">
                  <a:sym typeface="Arial"/>
                </a:rPr>
                <a:t>Accessibility of these models via Cloud APIs and Open-Source promises to bring knowledge, skills and personalized AI to every worker on the planet.</a:t>
              </a:r>
            </a:p>
          </p:txBody>
        </p:sp>
        <p:sp>
          <p:nvSpPr>
            <p:cNvPr id="9" name="TextBox 8">
              <a:extLst>
                <a:ext uri="{FF2B5EF4-FFF2-40B4-BE49-F238E27FC236}">
                  <a16:creationId xmlns:a16="http://schemas.microsoft.com/office/drawing/2014/main" id="{D3FE7ECB-D035-3B98-9BD8-F134E22A6C6F}"/>
                </a:ext>
              </a:extLst>
            </p:cNvPr>
            <p:cNvSpPr txBox="1"/>
            <p:nvPr/>
          </p:nvSpPr>
          <p:spPr>
            <a:xfrm>
              <a:off x="457199" y="2511165"/>
              <a:ext cx="5505451" cy="3646403"/>
            </a:xfrm>
            <a:prstGeom prst="rect">
              <a:avLst/>
            </a:prstGeom>
            <a:solidFill>
              <a:srgbClr val="000005">
                <a:alpha val="79000"/>
              </a:srgbClr>
            </a:solidFill>
            <a:ln>
              <a:noFill/>
            </a:ln>
            <a:effectLst/>
          </p:spPr>
          <p:txBody>
            <a:bodyPr wrap="square" lIns="182880" tIns="91440" rIns="182880" bIns="91440">
              <a:noAutofit/>
            </a:bodyPr>
            <a:lstStyle>
              <a:defPPr>
                <a:defRPr lang="en-US"/>
              </a:defPPr>
              <a:lvl1pPr marL="50800">
                <a:spcBef>
                  <a:spcPts val="0"/>
                </a:spcBef>
                <a:spcAft>
                  <a:spcPts val="0"/>
                </a:spcAft>
                <a:defRPr sz="2000" b="0" i="0" u="none" strike="noStrike">
                  <a:effectLst/>
                </a:defRPr>
              </a:lvl1pPr>
              <a:lvl2pPr marL="0" marR="0" lvl="1">
                <a:lnSpc>
                  <a:spcPct val="100000"/>
                </a:lnSpc>
                <a:spcBef>
                  <a:spcPts val="0"/>
                </a:spcBef>
                <a:spcAft>
                  <a:spcPts val="1200"/>
                </a:spcAft>
                <a:buClr>
                  <a:schemeClr val="tx1"/>
                </a:buClr>
                <a:buSzPct val="100000"/>
                <a:defRPr b="0" i="0" u="none" strike="noStrike">
                  <a:latin typeface="Arial"/>
                  <a:ea typeface="Arial"/>
                  <a:cs typeface="Arial"/>
                </a:defRPr>
              </a:lvl2pPr>
            </a:lstStyle>
            <a:p>
              <a:pPr>
                <a:spcAft>
                  <a:spcPts val="600"/>
                </a:spcAft>
              </a:pPr>
              <a:r>
                <a:rPr lang="en-US" sz="2400" b="1">
                  <a:solidFill>
                    <a:srgbClr val="009AD7"/>
                  </a:solidFill>
                </a:rPr>
                <a:t>What It Is</a:t>
              </a:r>
              <a:endParaRPr lang="en-US" sz="2400">
                <a:solidFill>
                  <a:srgbClr val="009AD7"/>
                </a:solidFill>
              </a:endParaRPr>
            </a:p>
            <a:p>
              <a:r>
                <a:rPr lang="en-US" sz="2200"/>
                <a:t>Generative AI refers to AI techniques that learn a representation of artifacts from data and use it to generate brand-new, completely original artifacts that preserve a likeness to original data. </a:t>
              </a:r>
            </a:p>
          </p:txBody>
        </p:sp>
        <p:sp>
          <p:nvSpPr>
            <p:cNvPr id="10" name="Rectangle 9">
              <a:extLst>
                <a:ext uri="{FF2B5EF4-FFF2-40B4-BE49-F238E27FC236}">
                  <a16:creationId xmlns:a16="http://schemas.microsoft.com/office/drawing/2014/main" id="{DFA632B3-401A-D77B-24A6-BB377946A23C}"/>
                </a:ext>
              </a:extLst>
            </p:cNvPr>
            <p:cNvSpPr/>
            <p:nvPr/>
          </p:nvSpPr>
          <p:spPr>
            <a:xfrm>
              <a:off x="457200" y="2002950"/>
              <a:ext cx="4006312" cy="5082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182880" bIns="45720" rtlCol="0" anchor="ctr"/>
            <a:lstStyle/>
            <a:p>
              <a:endParaRPr lang="en-US" sz="2400" b="1">
                <a:solidFill>
                  <a:schemeClr val="tx1"/>
                </a:solidFill>
              </a:endParaRPr>
            </a:p>
          </p:txBody>
        </p:sp>
      </p:grpSp>
      <p:sp>
        <p:nvSpPr>
          <p:cNvPr id="2" name="Title 1">
            <a:extLst>
              <a:ext uri="{FF2B5EF4-FFF2-40B4-BE49-F238E27FC236}">
                <a16:creationId xmlns:a16="http://schemas.microsoft.com/office/drawing/2014/main" id="{64007C28-A131-7C45-578A-2352B993640F}"/>
              </a:ext>
            </a:extLst>
          </p:cNvPr>
          <p:cNvSpPr>
            <a:spLocks noGrp="1"/>
          </p:cNvSpPr>
          <p:nvPr>
            <p:ph type="title"/>
          </p:nvPr>
        </p:nvSpPr>
        <p:spPr>
          <a:xfrm>
            <a:off x="457200" y="906332"/>
            <a:ext cx="11274425" cy="450850"/>
          </a:xfrm>
        </p:spPr>
        <p:txBody>
          <a:bodyPr/>
          <a:lstStyle/>
          <a:p>
            <a:r>
              <a:rPr lang="en-US"/>
              <a:t>Democratized Generative AI</a:t>
            </a:r>
            <a:endParaRPr lang="en-US" sz="3600"/>
          </a:p>
        </p:txBody>
      </p:sp>
      <p:sp>
        <p:nvSpPr>
          <p:cNvPr id="3" name="Rectangle 2">
            <a:extLst>
              <a:ext uri="{FF2B5EF4-FFF2-40B4-BE49-F238E27FC236}">
                <a16:creationId xmlns:a16="http://schemas.microsoft.com/office/drawing/2014/main" id="{9CC3C4EF-0313-56AD-2FC7-2236FCC90577}"/>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49323792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E229574-3F1C-B28A-CB06-CEC000EAE347}"/>
              </a:ext>
            </a:extLst>
          </p:cNvPr>
          <p:cNvSpPr>
            <a:spLocks noGrp="1"/>
          </p:cNvSpPr>
          <p:nvPr>
            <p:ph type="title"/>
          </p:nvPr>
        </p:nvSpPr>
        <p:spPr/>
        <p:txBody>
          <a:bodyPr/>
          <a:lstStyle/>
          <a:p>
            <a:r>
              <a:rPr lang="en-US" sz="3200" b="1">
                <a:solidFill>
                  <a:schemeClr val="bg1"/>
                </a:solidFill>
                <a:latin typeface="Arial Black"/>
              </a:rPr>
              <a:t>Democratized Generative AI</a:t>
            </a:r>
            <a:endParaRPr lang="en-US"/>
          </a:p>
        </p:txBody>
      </p:sp>
      <p:sp>
        <p:nvSpPr>
          <p:cNvPr id="5" name="object 4">
            <a:extLst>
              <a:ext uri="{FF2B5EF4-FFF2-40B4-BE49-F238E27FC236}">
                <a16:creationId xmlns:a16="http://schemas.microsoft.com/office/drawing/2014/main" id="{DA219CC6-3E4A-6898-80EB-5E6838358465}"/>
              </a:ext>
            </a:extLst>
          </p:cNvPr>
          <p:cNvSpPr/>
          <p:nvPr/>
        </p:nvSpPr>
        <p:spPr>
          <a:xfrm>
            <a:off x="1847150" y="2429448"/>
            <a:ext cx="2677495" cy="2658325"/>
          </a:xfrm>
          <a:custGeom>
            <a:avLst/>
            <a:gdLst/>
            <a:ahLst/>
            <a:cxnLst/>
            <a:rect l="l" t="t" r="r" b="b"/>
            <a:pathLst>
              <a:path w="2484120" h="2876550">
                <a:moveTo>
                  <a:pt x="2483866" y="0"/>
                </a:moveTo>
                <a:lnTo>
                  <a:pt x="0" y="0"/>
                </a:lnTo>
                <a:lnTo>
                  <a:pt x="0" y="2876537"/>
                </a:lnTo>
                <a:lnTo>
                  <a:pt x="2483866" y="2876537"/>
                </a:lnTo>
                <a:lnTo>
                  <a:pt x="2483866" y="0"/>
                </a:lnTo>
                <a:close/>
              </a:path>
            </a:pathLst>
          </a:custGeom>
          <a:solidFill>
            <a:srgbClr val="002855"/>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7" name="object 5">
            <a:extLst>
              <a:ext uri="{FF2B5EF4-FFF2-40B4-BE49-F238E27FC236}">
                <a16:creationId xmlns:a16="http://schemas.microsoft.com/office/drawing/2014/main" id="{270A54DA-06E8-7C7A-E88A-C6D9A2407078}"/>
              </a:ext>
            </a:extLst>
          </p:cNvPr>
          <p:cNvSpPr/>
          <p:nvPr/>
        </p:nvSpPr>
        <p:spPr>
          <a:xfrm>
            <a:off x="4814706" y="2429448"/>
            <a:ext cx="2677495" cy="2658325"/>
          </a:xfrm>
          <a:custGeom>
            <a:avLst/>
            <a:gdLst/>
            <a:ahLst/>
            <a:cxnLst/>
            <a:rect l="l" t="t" r="r" b="b"/>
            <a:pathLst>
              <a:path w="2484120" h="2876550">
                <a:moveTo>
                  <a:pt x="2483866" y="0"/>
                </a:moveTo>
                <a:lnTo>
                  <a:pt x="0" y="0"/>
                </a:lnTo>
                <a:lnTo>
                  <a:pt x="0" y="2876537"/>
                </a:lnTo>
                <a:lnTo>
                  <a:pt x="2483866" y="2876537"/>
                </a:lnTo>
                <a:lnTo>
                  <a:pt x="2483866" y="0"/>
                </a:lnTo>
                <a:close/>
              </a:path>
            </a:pathLst>
          </a:custGeom>
          <a:solidFill>
            <a:srgbClr val="002855"/>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9" name="object 6">
            <a:extLst>
              <a:ext uri="{FF2B5EF4-FFF2-40B4-BE49-F238E27FC236}">
                <a16:creationId xmlns:a16="http://schemas.microsoft.com/office/drawing/2014/main" id="{AFE1993B-384B-1A83-DFF4-BF139A0B0BF9}"/>
              </a:ext>
            </a:extLst>
          </p:cNvPr>
          <p:cNvSpPr/>
          <p:nvPr/>
        </p:nvSpPr>
        <p:spPr>
          <a:xfrm>
            <a:off x="7735227" y="2420041"/>
            <a:ext cx="2677495" cy="2658325"/>
          </a:xfrm>
          <a:custGeom>
            <a:avLst/>
            <a:gdLst/>
            <a:ahLst/>
            <a:cxnLst/>
            <a:rect l="l" t="t" r="r" b="b"/>
            <a:pathLst>
              <a:path w="2484120" h="2876550">
                <a:moveTo>
                  <a:pt x="2483866" y="0"/>
                </a:moveTo>
                <a:lnTo>
                  <a:pt x="0" y="0"/>
                </a:lnTo>
                <a:lnTo>
                  <a:pt x="0" y="2876537"/>
                </a:lnTo>
                <a:lnTo>
                  <a:pt x="2483866" y="2876537"/>
                </a:lnTo>
                <a:lnTo>
                  <a:pt x="2483866" y="0"/>
                </a:lnTo>
                <a:close/>
              </a:path>
            </a:pathLst>
          </a:custGeom>
          <a:solidFill>
            <a:srgbClr val="002855"/>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1" name="object 7">
            <a:extLst>
              <a:ext uri="{FF2B5EF4-FFF2-40B4-BE49-F238E27FC236}">
                <a16:creationId xmlns:a16="http://schemas.microsoft.com/office/drawing/2014/main" id="{59B1C17A-DD07-D739-1E4B-36132E6E5430}"/>
              </a:ext>
            </a:extLst>
          </p:cNvPr>
          <p:cNvSpPr txBox="1"/>
          <p:nvPr/>
        </p:nvSpPr>
        <p:spPr>
          <a:xfrm>
            <a:off x="2091297" y="3157182"/>
            <a:ext cx="2164856" cy="1701529"/>
          </a:xfrm>
          <a:prstGeom prst="rect">
            <a:avLst/>
          </a:prstGeom>
        </p:spPr>
        <p:txBody>
          <a:bodyPr vert="horz" wrap="square" lIns="0" tIns="13689" rIns="0" bIns="0" rtlCol="0">
            <a:spAutoFit/>
          </a:bodyPr>
          <a:lstStyle/>
          <a:p>
            <a:pPr marL="5475" algn="ctr">
              <a:spcBef>
                <a:spcPts val="108"/>
              </a:spcBef>
            </a:pPr>
            <a:r>
              <a:rPr sz="1401" b="1" spc="-11">
                <a:solidFill>
                  <a:srgbClr val="FFFFFF"/>
                </a:solidFill>
                <a:latin typeface="Arial" panose="020B0604020202020204" pitchFamily="34" charset="0"/>
                <a:cs typeface="Arial" panose="020B0604020202020204" pitchFamily="34" charset="0"/>
              </a:rPr>
              <a:t>Users</a:t>
            </a:r>
            <a:endParaRPr sz="1401">
              <a:latin typeface="Arial" panose="020B0604020202020204" pitchFamily="34" charset="0"/>
              <a:cs typeface="Arial" panose="020B0604020202020204" pitchFamily="34" charset="0"/>
            </a:endParaRPr>
          </a:p>
          <a:p>
            <a:pPr>
              <a:spcBef>
                <a:spcPts val="75"/>
              </a:spcBef>
            </a:pPr>
            <a:endParaRPr sz="1078">
              <a:latin typeface="Arial" panose="020B0604020202020204" pitchFamily="34" charset="0"/>
              <a:cs typeface="Arial" panose="020B0604020202020204" pitchFamily="34" charset="0"/>
            </a:endParaRPr>
          </a:p>
          <a:p>
            <a:pPr marL="13004" marR="5475" algn="ctr"/>
            <a:r>
              <a:rPr sz="1401">
                <a:solidFill>
                  <a:srgbClr val="FFFFFF"/>
                </a:solidFill>
                <a:latin typeface="Arial" panose="020B0604020202020204" pitchFamily="34" charset="0"/>
                <a:cs typeface="Arial" panose="020B0604020202020204" pitchFamily="34" charset="0"/>
              </a:rPr>
              <a:t>Business users will </a:t>
            </a:r>
            <a:r>
              <a:rPr sz="1401" spc="-22">
                <a:solidFill>
                  <a:srgbClr val="FFFFFF"/>
                </a:solidFill>
                <a:latin typeface="Arial" panose="020B0604020202020204" pitchFamily="34" charset="0"/>
                <a:cs typeface="Arial" panose="020B0604020202020204" pitchFamily="34" charset="0"/>
              </a:rPr>
              <a:t>have </a:t>
            </a:r>
            <a:r>
              <a:rPr sz="1401">
                <a:solidFill>
                  <a:srgbClr val="FFFFFF"/>
                </a:solidFill>
                <a:latin typeface="Arial" panose="020B0604020202020204" pitchFamily="34" charset="0"/>
                <a:cs typeface="Arial" panose="020B0604020202020204" pitchFamily="34" charset="0"/>
              </a:rPr>
              <a:t>ubiquitous</a:t>
            </a:r>
            <a:r>
              <a:rPr sz="1401" spc="-11">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access</a:t>
            </a:r>
            <a:r>
              <a:rPr sz="1401" spc="5">
                <a:solidFill>
                  <a:srgbClr val="FFFFFF"/>
                </a:solidFill>
                <a:latin typeface="Arial" panose="020B0604020202020204" pitchFamily="34" charset="0"/>
                <a:cs typeface="Arial" panose="020B0604020202020204" pitchFamily="34" charset="0"/>
              </a:rPr>
              <a:t> </a:t>
            </a:r>
            <a:r>
              <a:rPr sz="1401" spc="-27">
                <a:solidFill>
                  <a:srgbClr val="FFFFFF"/>
                </a:solidFill>
                <a:latin typeface="Arial" panose="020B0604020202020204" pitchFamily="34" charset="0"/>
                <a:cs typeface="Arial" panose="020B0604020202020204" pitchFamily="34" charset="0"/>
              </a:rPr>
              <a:t>to </a:t>
            </a:r>
            <a:r>
              <a:rPr sz="1401">
                <a:solidFill>
                  <a:srgbClr val="FFFFFF"/>
                </a:solidFill>
                <a:latin typeface="Arial" panose="020B0604020202020204" pitchFamily="34" charset="0"/>
                <a:cs typeface="Arial" panose="020B0604020202020204" pitchFamily="34" charset="0"/>
              </a:rPr>
              <a:t>knowledge</a:t>
            </a:r>
            <a:r>
              <a:rPr sz="1401" spc="-22">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and</a:t>
            </a:r>
            <a:r>
              <a:rPr sz="1401" spc="-11">
                <a:solidFill>
                  <a:srgbClr val="FFFFFF"/>
                </a:solidFill>
                <a:latin typeface="Arial" panose="020B0604020202020204" pitchFamily="34" charset="0"/>
                <a:cs typeface="Arial" panose="020B0604020202020204" pitchFamily="34" charset="0"/>
              </a:rPr>
              <a:t> technical </a:t>
            </a:r>
            <a:r>
              <a:rPr sz="1401">
                <a:solidFill>
                  <a:srgbClr val="FFFFFF"/>
                </a:solidFill>
                <a:latin typeface="Arial" panose="020B0604020202020204" pitchFamily="34" charset="0"/>
                <a:cs typeface="Arial" panose="020B0604020202020204" pitchFamily="34" charset="0"/>
              </a:rPr>
              <a:t>skills</a:t>
            </a:r>
            <a:r>
              <a:rPr sz="1401" spc="-43">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that</a:t>
            </a:r>
            <a:r>
              <a:rPr sz="1401" spc="-27">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wasn’t</a:t>
            </a:r>
            <a:r>
              <a:rPr sz="1401" spc="-27">
                <a:solidFill>
                  <a:srgbClr val="FFFFFF"/>
                </a:solidFill>
                <a:latin typeface="Arial" panose="020B0604020202020204" pitchFamily="34" charset="0"/>
                <a:cs typeface="Arial" panose="020B0604020202020204" pitchFamily="34" charset="0"/>
              </a:rPr>
              <a:t> </a:t>
            </a:r>
            <a:r>
              <a:rPr sz="1401" spc="-11">
                <a:solidFill>
                  <a:srgbClr val="FFFFFF"/>
                </a:solidFill>
                <a:latin typeface="Arial" panose="020B0604020202020204" pitchFamily="34" charset="0"/>
                <a:cs typeface="Arial" panose="020B0604020202020204" pitchFamily="34" charset="0"/>
              </a:rPr>
              <a:t>possible </a:t>
            </a:r>
            <a:r>
              <a:rPr sz="1401">
                <a:solidFill>
                  <a:srgbClr val="FFFFFF"/>
                </a:solidFill>
                <a:latin typeface="Arial" panose="020B0604020202020204" pitchFamily="34" charset="0"/>
                <a:cs typeface="Arial" panose="020B0604020202020204" pitchFamily="34" charset="0"/>
              </a:rPr>
              <a:t>before,</a:t>
            </a:r>
            <a:r>
              <a:rPr sz="1401" spc="-38">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heralding</a:t>
            </a:r>
            <a:r>
              <a:rPr sz="1401" spc="-27">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a</a:t>
            </a:r>
            <a:r>
              <a:rPr sz="1401" spc="-22">
                <a:solidFill>
                  <a:srgbClr val="FFFFFF"/>
                </a:solidFill>
                <a:latin typeface="Arial" panose="020B0604020202020204" pitchFamily="34" charset="0"/>
                <a:cs typeface="Arial" panose="020B0604020202020204" pitchFamily="34" charset="0"/>
              </a:rPr>
              <a:t> </a:t>
            </a:r>
            <a:r>
              <a:rPr sz="1401" spc="-27">
                <a:solidFill>
                  <a:srgbClr val="FFFFFF"/>
                </a:solidFill>
                <a:latin typeface="Arial" panose="020B0604020202020204" pitchFamily="34" charset="0"/>
                <a:cs typeface="Arial" panose="020B0604020202020204" pitchFamily="34" charset="0"/>
              </a:rPr>
              <a:t>new </a:t>
            </a:r>
            <a:r>
              <a:rPr sz="1401">
                <a:solidFill>
                  <a:srgbClr val="FFFFFF"/>
                </a:solidFill>
                <a:latin typeface="Arial" panose="020B0604020202020204" pitchFamily="34" charset="0"/>
                <a:cs typeface="Arial" panose="020B0604020202020204" pitchFamily="34" charset="0"/>
              </a:rPr>
              <a:t>wave</a:t>
            </a:r>
            <a:r>
              <a:rPr sz="1401" spc="-38">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of</a:t>
            </a:r>
            <a:r>
              <a:rPr sz="1401" spc="-38">
                <a:solidFill>
                  <a:srgbClr val="FFFFFF"/>
                </a:solidFill>
                <a:latin typeface="Arial" panose="020B0604020202020204" pitchFamily="34" charset="0"/>
                <a:cs typeface="Arial" panose="020B0604020202020204" pitchFamily="34" charset="0"/>
              </a:rPr>
              <a:t> </a:t>
            </a:r>
            <a:r>
              <a:rPr sz="1401" spc="-11">
                <a:solidFill>
                  <a:srgbClr val="FFFFFF"/>
                </a:solidFill>
                <a:latin typeface="Arial" panose="020B0604020202020204" pitchFamily="34" charset="0"/>
                <a:cs typeface="Arial" panose="020B0604020202020204" pitchFamily="34" charset="0"/>
              </a:rPr>
              <a:t>productivity.</a:t>
            </a:r>
            <a:endParaRPr sz="1401">
              <a:latin typeface="Arial" panose="020B0604020202020204" pitchFamily="34" charset="0"/>
              <a:cs typeface="Arial" panose="020B0604020202020204" pitchFamily="34" charset="0"/>
            </a:endParaRPr>
          </a:p>
        </p:txBody>
      </p:sp>
      <p:sp>
        <p:nvSpPr>
          <p:cNvPr id="14" name="object 8">
            <a:extLst>
              <a:ext uri="{FF2B5EF4-FFF2-40B4-BE49-F238E27FC236}">
                <a16:creationId xmlns:a16="http://schemas.microsoft.com/office/drawing/2014/main" id="{81FC4D1E-9646-5A63-C5C9-781CF639E9F5}"/>
              </a:ext>
            </a:extLst>
          </p:cNvPr>
          <p:cNvSpPr txBox="1"/>
          <p:nvPr/>
        </p:nvSpPr>
        <p:spPr>
          <a:xfrm>
            <a:off x="4935918" y="3157182"/>
            <a:ext cx="2402353" cy="1701529"/>
          </a:xfrm>
          <a:prstGeom prst="rect">
            <a:avLst/>
          </a:prstGeom>
        </p:spPr>
        <p:txBody>
          <a:bodyPr vert="horz" wrap="square" lIns="0" tIns="13689" rIns="0" bIns="0" rtlCol="0">
            <a:spAutoFit/>
          </a:bodyPr>
          <a:lstStyle/>
          <a:p>
            <a:pPr marL="13688" algn="ctr">
              <a:spcBef>
                <a:spcPts val="108"/>
              </a:spcBef>
            </a:pPr>
            <a:r>
              <a:rPr sz="1401" b="1" spc="-11" dirty="0">
                <a:solidFill>
                  <a:srgbClr val="FFFFFF"/>
                </a:solidFill>
                <a:latin typeface="Arial" panose="020B0604020202020204" pitchFamily="34" charset="0"/>
                <a:cs typeface="Arial" panose="020B0604020202020204" pitchFamily="34" charset="0"/>
              </a:rPr>
              <a:t>Technology</a:t>
            </a:r>
            <a:endParaRPr sz="1401" dirty="0">
              <a:latin typeface="Arial" panose="020B0604020202020204" pitchFamily="34" charset="0"/>
              <a:cs typeface="Arial" panose="020B0604020202020204" pitchFamily="34" charset="0"/>
            </a:endParaRPr>
          </a:p>
          <a:p>
            <a:pPr>
              <a:spcBef>
                <a:spcPts val="75"/>
              </a:spcBef>
            </a:pPr>
            <a:endParaRPr sz="1078" dirty="0">
              <a:latin typeface="Arial" panose="020B0604020202020204" pitchFamily="34" charset="0"/>
              <a:cs typeface="Arial" panose="020B0604020202020204" pitchFamily="34" charset="0"/>
            </a:endParaRPr>
          </a:p>
          <a:p>
            <a:pPr marL="143040" marR="134827" algn="ctr"/>
            <a:r>
              <a:rPr sz="1401" dirty="0">
                <a:solidFill>
                  <a:srgbClr val="FFFFFF"/>
                </a:solidFill>
                <a:latin typeface="Arial" panose="020B0604020202020204" pitchFamily="34" charset="0"/>
                <a:cs typeface="Arial" panose="020B0604020202020204" pitchFamily="34" charset="0"/>
              </a:rPr>
              <a:t>The</a:t>
            </a:r>
            <a:r>
              <a:rPr sz="1401" spc="-27" dirty="0">
                <a:solidFill>
                  <a:srgbClr val="FFFFFF"/>
                </a:solidFill>
                <a:latin typeface="Arial" panose="020B0604020202020204" pitchFamily="34" charset="0"/>
                <a:cs typeface="Arial" panose="020B0604020202020204" pitchFamily="34" charset="0"/>
              </a:rPr>
              <a:t> </a:t>
            </a:r>
            <a:r>
              <a:rPr sz="1401" dirty="0">
                <a:solidFill>
                  <a:srgbClr val="FFFFFF"/>
                </a:solidFill>
                <a:latin typeface="Arial" panose="020B0604020202020204" pitchFamily="34" charset="0"/>
                <a:cs typeface="Arial" panose="020B0604020202020204" pitchFamily="34" charset="0"/>
              </a:rPr>
              <a:t>confluence</a:t>
            </a:r>
            <a:r>
              <a:rPr sz="1401" spc="-27" dirty="0">
                <a:solidFill>
                  <a:srgbClr val="FFFFFF"/>
                </a:solidFill>
                <a:latin typeface="Arial" panose="020B0604020202020204" pitchFamily="34" charset="0"/>
                <a:cs typeface="Arial" panose="020B0604020202020204" pitchFamily="34" charset="0"/>
              </a:rPr>
              <a:t> </a:t>
            </a:r>
            <a:r>
              <a:rPr sz="1401" dirty="0">
                <a:solidFill>
                  <a:srgbClr val="FFFFFF"/>
                </a:solidFill>
                <a:latin typeface="Arial" panose="020B0604020202020204" pitchFamily="34" charset="0"/>
                <a:cs typeface="Arial" panose="020B0604020202020204" pitchFamily="34" charset="0"/>
              </a:rPr>
              <a:t>of</a:t>
            </a:r>
            <a:r>
              <a:rPr sz="1401" spc="-22" dirty="0">
                <a:solidFill>
                  <a:srgbClr val="FFFFFF"/>
                </a:solidFill>
                <a:latin typeface="Arial" panose="020B0604020202020204" pitchFamily="34" charset="0"/>
                <a:cs typeface="Arial" panose="020B0604020202020204" pitchFamily="34" charset="0"/>
              </a:rPr>
              <a:t> </a:t>
            </a:r>
            <a:r>
              <a:rPr sz="1401" spc="-11" dirty="0">
                <a:solidFill>
                  <a:srgbClr val="FFFFFF"/>
                </a:solidFill>
                <a:latin typeface="Arial" panose="020B0604020202020204" pitchFamily="34" charset="0"/>
                <a:cs typeface="Arial" panose="020B0604020202020204" pitchFamily="34" charset="0"/>
              </a:rPr>
              <a:t>cloud </a:t>
            </a:r>
            <a:r>
              <a:rPr sz="1401" dirty="0">
                <a:solidFill>
                  <a:srgbClr val="FFFFFF"/>
                </a:solidFill>
                <a:latin typeface="Arial" panose="020B0604020202020204" pitchFamily="34" charset="0"/>
                <a:cs typeface="Arial" panose="020B0604020202020204" pitchFamily="34" charset="0"/>
              </a:rPr>
              <a:t>and</a:t>
            </a:r>
            <a:r>
              <a:rPr sz="1401" spc="-16" dirty="0">
                <a:solidFill>
                  <a:srgbClr val="FFFFFF"/>
                </a:solidFill>
                <a:latin typeface="Arial" panose="020B0604020202020204" pitchFamily="34" charset="0"/>
                <a:cs typeface="Arial" panose="020B0604020202020204" pitchFamily="34" charset="0"/>
              </a:rPr>
              <a:t> </a:t>
            </a:r>
            <a:r>
              <a:rPr sz="1401" dirty="0">
                <a:solidFill>
                  <a:srgbClr val="FFFFFF"/>
                </a:solidFill>
                <a:latin typeface="Arial" panose="020B0604020202020204" pitchFamily="34" charset="0"/>
                <a:cs typeface="Arial" panose="020B0604020202020204" pitchFamily="34" charset="0"/>
              </a:rPr>
              <a:t>open</a:t>
            </a:r>
            <a:r>
              <a:rPr sz="1401" spc="-5" dirty="0">
                <a:solidFill>
                  <a:srgbClr val="FFFFFF"/>
                </a:solidFill>
                <a:latin typeface="Arial" panose="020B0604020202020204" pitchFamily="34" charset="0"/>
                <a:cs typeface="Arial" panose="020B0604020202020204" pitchFamily="34" charset="0"/>
              </a:rPr>
              <a:t> </a:t>
            </a:r>
            <a:r>
              <a:rPr sz="1401" dirty="0">
                <a:solidFill>
                  <a:srgbClr val="FFFFFF"/>
                </a:solidFill>
                <a:latin typeface="Arial" panose="020B0604020202020204" pitchFamily="34" charset="0"/>
                <a:cs typeface="Arial" panose="020B0604020202020204" pitchFamily="34" charset="0"/>
              </a:rPr>
              <a:t>source</a:t>
            </a:r>
            <a:r>
              <a:rPr sz="1401" spc="-5" dirty="0">
                <a:solidFill>
                  <a:srgbClr val="FFFFFF"/>
                </a:solidFill>
                <a:latin typeface="Arial" panose="020B0604020202020204" pitchFamily="34" charset="0"/>
                <a:cs typeface="Arial" panose="020B0604020202020204" pitchFamily="34" charset="0"/>
              </a:rPr>
              <a:t> </a:t>
            </a:r>
            <a:r>
              <a:rPr sz="1401" spc="-22" dirty="0">
                <a:solidFill>
                  <a:srgbClr val="FFFFFF"/>
                </a:solidFill>
                <a:latin typeface="Arial" panose="020B0604020202020204" pitchFamily="34" charset="0"/>
                <a:cs typeface="Arial" panose="020B0604020202020204" pitchFamily="34" charset="0"/>
              </a:rPr>
              <a:t>will </a:t>
            </a:r>
            <a:r>
              <a:rPr sz="1401" dirty="0">
                <a:solidFill>
                  <a:srgbClr val="FFFFFF"/>
                </a:solidFill>
                <a:latin typeface="Arial" panose="020B0604020202020204" pitchFamily="34" charset="0"/>
                <a:cs typeface="Arial" panose="020B0604020202020204" pitchFamily="34" charset="0"/>
              </a:rPr>
              <a:t>make</a:t>
            </a:r>
            <a:r>
              <a:rPr sz="1401" spc="-32" dirty="0">
                <a:solidFill>
                  <a:srgbClr val="FFFFFF"/>
                </a:solidFill>
                <a:latin typeface="Arial" panose="020B0604020202020204" pitchFamily="34" charset="0"/>
                <a:cs typeface="Arial" panose="020B0604020202020204" pitchFamily="34" charset="0"/>
              </a:rPr>
              <a:t> </a:t>
            </a:r>
            <a:r>
              <a:rPr sz="1401" dirty="0">
                <a:solidFill>
                  <a:srgbClr val="FFFFFF"/>
                </a:solidFill>
                <a:latin typeface="Arial" panose="020B0604020202020204" pitchFamily="34" charset="0"/>
                <a:cs typeface="Arial" panose="020B0604020202020204" pitchFamily="34" charset="0"/>
              </a:rPr>
              <a:t>generative</a:t>
            </a:r>
            <a:r>
              <a:rPr sz="1401" spc="-27" dirty="0">
                <a:solidFill>
                  <a:srgbClr val="FFFFFF"/>
                </a:solidFill>
                <a:latin typeface="Arial" panose="020B0604020202020204" pitchFamily="34" charset="0"/>
                <a:cs typeface="Arial" panose="020B0604020202020204" pitchFamily="34" charset="0"/>
              </a:rPr>
              <a:t> </a:t>
            </a:r>
            <a:r>
              <a:rPr sz="1401" dirty="0">
                <a:solidFill>
                  <a:srgbClr val="FFFFFF"/>
                </a:solidFill>
                <a:latin typeface="Arial" panose="020B0604020202020204" pitchFamily="34" charset="0"/>
                <a:cs typeface="Arial" panose="020B0604020202020204" pitchFamily="34" charset="0"/>
              </a:rPr>
              <a:t>AI</a:t>
            </a:r>
            <a:r>
              <a:rPr sz="1401" spc="-27" dirty="0">
                <a:solidFill>
                  <a:srgbClr val="FFFFFF"/>
                </a:solidFill>
                <a:latin typeface="Arial" panose="020B0604020202020204" pitchFamily="34" charset="0"/>
                <a:cs typeface="Arial" panose="020B0604020202020204" pitchFamily="34" charset="0"/>
              </a:rPr>
              <a:t> </a:t>
            </a:r>
            <a:r>
              <a:rPr sz="1401" spc="-22" dirty="0">
                <a:solidFill>
                  <a:srgbClr val="FFFFFF"/>
                </a:solidFill>
                <a:latin typeface="Arial" panose="020B0604020202020204" pitchFamily="34" charset="0"/>
                <a:cs typeface="Arial" panose="020B0604020202020204" pitchFamily="34" charset="0"/>
              </a:rPr>
              <a:t>more</a:t>
            </a:r>
            <a:endParaRPr sz="1401" dirty="0">
              <a:latin typeface="Arial" panose="020B0604020202020204" pitchFamily="34" charset="0"/>
              <a:cs typeface="Arial" panose="020B0604020202020204" pitchFamily="34" charset="0"/>
            </a:endParaRPr>
          </a:p>
          <a:p>
            <a:pPr marL="13004" marR="5475" algn="ctr"/>
            <a:r>
              <a:rPr sz="1401" dirty="0">
                <a:solidFill>
                  <a:srgbClr val="FFFFFF"/>
                </a:solidFill>
                <a:latin typeface="Arial" panose="020B0604020202020204" pitchFamily="34" charset="0"/>
                <a:cs typeface="Arial" panose="020B0604020202020204" pitchFamily="34" charset="0"/>
              </a:rPr>
              <a:t>democratized</a:t>
            </a:r>
            <a:r>
              <a:rPr sz="1401" spc="-11" dirty="0">
                <a:solidFill>
                  <a:srgbClr val="FFFFFF"/>
                </a:solidFill>
                <a:latin typeface="Arial" panose="020B0604020202020204" pitchFamily="34" charset="0"/>
                <a:cs typeface="Arial" panose="020B0604020202020204" pitchFamily="34" charset="0"/>
              </a:rPr>
              <a:t> </a:t>
            </a:r>
            <a:r>
              <a:rPr sz="1401" dirty="0">
                <a:solidFill>
                  <a:srgbClr val="FFFFFF"/>
                </a:solidFill>
                <a:latin typeface="Arial" panose="020B0604020202020204" pitchFamily="34" charset="0"/>
                <a:cs typeface="Arial" panose="020B0604020202020204" pitchFamily="34" charset="0"/>
              </a:rPr>
              <a:t>in</a:t>
            </a:r>
            <a:r>
              <a:rPr sz="1401" spc="-11" dirty="0">
                <a:solidFill>
                  <a:srgbClr val="FFFFFF"/>
                </a:solidFill>
                <a:latin typeface="Arial" panose="020B0604020202020204" pitchFamily="34" charset="0"/>
                <a:cs typeface="Arial" panose="020B0604020202020204" pitchFamily="34" charset="0"/>
              </a:rPr>
              <a:t> </a:t>
            </a:r>
            <a:r>
              <a:rPr sz="1401" dirty="0">
                <a:solidFill>
                  <a:srgbClr val="FFFFFF"/>
                </a:solidFill>
                <a:latin typeface="Arial" panose="020B0604020202020204" pitchFamily="34" charset="0"/>
                <a:cs typeface="Arial" panose="020B0604020202020204" pitchFamily="34" charset="0"/>
              </a:rPr>
              <a:t>the</a:t>
            </a:r>
            <a:r>
              <a:rPr sz="1401" spc="-11" dirty="0">
                <a:solidFill>
                  <a:srgbClr val="FFFFFF"/>
                </a:solidFill>
                <a:latin typeface="Arial" panose="020B0604020202020204" pitchFamily="34" charset="0"/>
                <a:cs typeface="Arial" panose="020B0604020202020204" pitchFamily="34" charset="0"/>
              </a:rPr>
              <a:t> future </a:t>
            </a:r>
            <a:r>
              <a:rPr sz="1401" dirty="0">
                <a:solidFill>
                  <a:srgbClr val="FFFFFF"/>
                </a:solidFill>
                <a:latin typeface="Arial" panose="020B0604020202020204" pitchFamily="34" charset="0"/>
                <a:cs typeface="Arial" panose="020B0604020202020204" pitchFamily="34" charset="0"/>
              </a:rPr>
              <a:t>beyond</a:t>
            </a:r>
            <a:r>
              <a:rPr sz="1401" spc="-27" dirty="0">
                <a:solidFill>
                  <a:srgbClr val="FFFFFF"/>
                </a:solidFill>
                <a:latin typeface="Arial" panose="020B0604020202020204" pitchFamily="34" charset="0"/>
                <a:cs typeface="Arial" panose="020B0604020202020204" pitchFamily="34" charset="0"/>
              </a:rPr>
              <a:t> </a:t>
            </a:r>
            <a:r>
              <a:rPr sz="1401" dirty="0">
                <a:solidFill>
                  <a:srgbClr val="FFFFFF"/>
                </a:solidFill>
                <a:latin typeface="Arial" panose="020B0604020202020204" pitchFamily="34" charset="0"/>
                <a:cs typeface="Arial" panose="020B0604020202020204" pitchFamily="34" charset="0"/>
              </a:rPr>
              <a:t>the</a:t>
            </a:r>
            <a:r>
              <a:rPr sz="1401" spc="-16" dirty="0">
                <a:solidFill>
                  <a:srgbClr val="FFFFFF"/>
                </a:solidFill>
                <a:latin typeface="Arial" panose="020B0604020202020204" pitchFamily="34" charset="0"/>
                <a:cs typeface="Arial" panose="020B0604020202020204" pitchFamily="34" charset="0"/>
              </a:rPr>
              <a:t> </a:t>
            </a:r>
            <a:r>
              <a:rPr sz="1401" dirty="0">
                <a:solidFill>
                  <a:srgbClr val="FFFFFF"/>
                </a:solidFill>
                <a:latin typeface="Arial" panose="020B0604020202020204" pitchFamily="34" charset="0"/>
                <a:cs typeface="Arial" panose="020B0604020202020204" pitchFamily="34" charset="0"/>
              </a:rPr>
              <a:t>purview</a:t>
            </a:r>
            <a:r>
              <a:rPr sz="1401" spc="-16" dirty="0">
                <a:solidFill>
                  <a:srgbClr val="FFFFFF"/>
                </a:solidFill>
                <a:latin typeface="Arial" panose="020B0604020202020204" pitchFamily="34" charset="0"/>
                <a:cs typeface="Arial" panose="020B0604020202020204" pitchFamily="34" charset="0"/>
              </a:rPr>
              <a:t> </a:t>
            </a:r>
            <a:r>
              <a:rPr sz="1401" dirty="0">
                <a:solidFill>
                  <a:srgbClr val="FFFFFF"/>
                </a:solidFill>
                <a:latin typeface="Arial" panose="020B0604020202020204" pitchFamily="34" charset="0"/>
                <a:cs typeface="Arial" panose="020B0604020202020204" pitchFamily="34" charset="0"/>
              </a:rPr>
              <a:t>of</a:t>
            </a:r>
            <a:r>
              <a:rPr sz="1401" spc="-16" dirty="0">
                <a:solidFill>
                  <a:srgbClr val="FFFFFF"/>
                </a:solidFill>
                <a:latin typeface="Arial" panose="020B0604020202020204" pitchFamily="34" charset="0"/>
                <a:cs typeface="Arial" panose="020B0604020202020204" pitchFamily="34" charset="0"/>
              </a:rPr>
              <a:t> </a:t>
            </a:r>
            <a:r>
              <a:rPr sz="1401" spc="-11" dirty="0">
                <a:solidFill>
                  <a:srgbClr val="FFFFFF"/>
                </a:solidFill>
                <a:latin typeface="Arial" panose="020B0604020202020204" pitchFamily="34" charset="0"/>
                <a:cs typeface="Arial" panose="020B0604020202020204" pitchFamily="34" charset="0"/>
              </a:rPr>
              <a:t>large </a:t>
            </a:r>
            <a:r>
              <a:rPr sz="1401" dirty="0">
                <a:solidFill>
                  <a:srgbClr val="FFFFFF"/>
                </a:solidFill>
                <a:latin typeface="Arial" panose="020B0604020202020204" pitchFamily="34" charset="0"/>
                <a:cs typeface="Arial" panose="020B0604020202020204" pitchFamily="34" charset="0"/>
              </a:rPr>
              <a:t>technology </a:t>
            </a:r>
            <a:r>
              <a:rPr sz="1401" spc="-11" dirty="0">
                <a:solidFill>
                  <a:srgbClr val="FFFFFF"/>
                </a:solidFill>
                <a:latin typeface="Arial" panose="020B0604020202020204" pitchFamily="34" charset="0"/>
                <a:cs typeface="Arial" panose="020B0604020202020204" pitchFamily="34" charset="0"/>
              </a:rPr>
              <a:t>giants.</a:t>
            </a:r>
            <a:endParaRPr sz="1401" dirty="0">
              <a:latin typeface="Arial" panose="020B0604020202020204" pitchFamily="34" charset="0"/>
              <a:cs typeface="Arial" panose="020B0604020202020204" pitchFamily="34" charset="0"/>
            </a:endParaRPr>
          </a:p>
        </p:txBody>
      </p:sp>
      <p:sp>
        <p:nvSpPr>
          <p:cNvPr id="16" name="object 9">
            <a:extLst>
              <a:ext uri="{FF2B5EF4-FFF2-40B4-BE49-F238E27FC236}">
                <a16:creationId xmlns:a16="http://schemas.microsoft.com/office/drawing/2014/main" id="{0C984EC7-77D5-F2B0-61C2-D771DF635790}"/>
              </a:ext>
            </a:extLst>
          </p:cNvPr>
          <p:cNvSpPr txBox="1"/>
          <p:nvPr/>
        </p:nvSpPr>
        <p:spPr>
          <a:xfrm>
            <a:off x="7881127" y="3157182"/>
            <a:ext cx="2367447" cy="1485957"/>
          </a:xfrm>
          <a:prstGeom prst="rect">
            <a:avLst/>
          </a:prstGeom>
        </p:spPr>
        <p:txBody>
          <a:bodyPr vert="horz" wrap="square" lIns="0" tIns="13689" rIns="0" bIns="0" rtlCol="0">
            <a:spAutoFit/>
          </a:bodyPr>
          <a:lstStyle/>
          <a:p>
            <a:pPr marR="10950" algn="ctr">
              <a:spcBef>
                <a:spcPts val="108"/>
              </a:spcBef>
            </a:pPr>
            <a:r>
              <a:rPr sz="1401" b="1" spc="-11">
                <a:solidFill>
                  <a:srgbClr val="FFFFFF"/>
                </a:solidFill>
                <a:latin typeface="Arial" panose="020B0604020202020204" pitchFamily="34" charset="0"/>
                <a:cs typeface="Arial" panose="020B0604020202020204" pitchFamily="34" charset="0"/>
              </a:rPr>
              <a:t>Governance</a:t>
            </a:r>
            <a:endParaRPr sz="1401">
              <a:latin typeface="Arial" panose="020B0604020202020204" pitchFamily="34" charset="0"/>
              <a:cs typeface="Arial" panose="020B0604020202020204" pitchFamily="34" charset="0"/>
            </a:endParaRPr>
          </a:p>
          <a:p>
            <a:pPr>
              <a:spcBef>
                <a:spcPts val="75"/>
              </a:spcBef>
            </a:pPr>
            <a:endParaRPr sz="1078">
              <a:latin typeface="Arial" panose="020B0604020202020204" pitchFamily="34" charset="0"/>
              <a:cs typeface="Arial" panose="020B0604020202020204" pitchFamily="34" charset="0"/>
            </a:endParaRPr>
          </a:p>
          <a:p>
            <a:pPr marL="13004" marR="5475" algn="ctr"/>
            <a:r>
              <a:rPr sz="1401">
                <a:solidFill>
                  <a:srgbClr val="FFFFFF"/>
                </a:solidFill>
                <a:latin typeface="Arial" panose="020B0604020202020204" pitchFamily="34" charset="0"/>
                <a:cs typeface="Arial" panose="020B0604020202020204" pitchFamily="34" charset="0"/>
              </a:rPr>
              <a:t>This</a:t>
            </a:r>
            <a:r>
              <a:rPr sz="1401" spc="-16">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unfettered</a:t>
            </a:r>
            <a:r>
              <a:rPr sz="1401" spc="-16">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access</a:t>
            </a:r>
            <a:r>
              <a:rPr sz="1401" spc="-11">
                <a:solidFill>
                  <a:srgbClr val="FFFFFF"/>
                </a:solidFill>
                <a:latin typeface="Arial" panose="020B0604020202020204" pitchFamily="34" charset="0"/>
                <a:cs typeface="Arial" panose="020B0604020202020204" pitchFamily="34" charset="0"/>
              </a:rPr>
              <a:t> </a:t>
            </a:r>
            <a:r>
              <a:rPr sz="1401" spc="-27">
                <a:solidFill>
                  <a:srgbClr val="FFFFFF"/>
                </a:solidFill>
                <a:latin typeface="Arial" panose="020B0604020202020204" pitchFamily="34" charset="0"/>
                <a:cs typeface="Arial" panose="020B0604020202020204" pitchFamily="34" charset="0"/>
              </a:rPr>
              <a:t>to </a:t>
            </a:r>
            <a:r>
              <a:rPr sz="1401">
                <a:solidFill>
                  <a:srgbClr val="FFFFFF"/>
                </a:solidFill>
                <a:latin typeface="Arial" panose="020B0604020202020204" pitchFamily="34" charset="0"/>
                <a:cs typeface="Arial" panose="020B0604020202020204" pitchFamily="34" charset="0"/>
              </a:rPr>
              <a:t>knowledge</a:t>
            </a:r>
            <a:r>
              <a:rPr sz="1401" spc="-22">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and</a:t>
            </a:r>
            <a:r>
              <a:rPr sz="1401" spc="-5">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skills</a:t>
            </a:r>
            <a:r>
              <a:rPr sz="1401" spc="-5">
                <a:solidFill>
                  <a:srgbClr val="FFFFFF"/>
                </a:solidFill>
                <a:latin typeface="Arial" panose="020B0604020202020204" pitchFamily="34" charset="0"/>
                <a:cs typeface="Arial" panose="020B0604020202020204" pitchFamily="34" charset="0"/>
              </a:rPr>
              <a:t> </a:t>
            </a:r>
            <a:r>
              <a:rPr sz="1401" spc="-22">
                <a:solidFill>
                  <a:srgbClr val="FFFFFF"/>
                </a:solidFill>
                <a:latin typeface="Arial" panose="020B0604020202020204" pitchFamily="34" charset="0"/>
                <a:cs typeface="Arial" panose="020B0604020202020204" pitchFamily="34" charset="0"/>
              </a:rPr>
              <a:t>must </a:t>
            </a:r>
            <a:r>
              <a:rPr sz="1401">
                <a:solidFill>
                  <a:srgbClr val="FFFFFF"/>
                </a:solidFill>
                <a:latin typeface="Arial" panose="020B0604020202020204" pitchFamily="34" charset="0"/>
                <a:cs typeface="Arial" panose="020B0604020202020204" pitchFamily="34" charset="0"/>
              </a:rPr>
              <a:t>be</a:t>
            </a:r>
            <a:r>
              <a:rPr sz="1401" spc="-5">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underpinned</a:t>
            </a:r>
            <a:r>
              <a:rPr sz="1401" spc="-5">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by</a:t>
            </a:r>
            <a:r>
              <a:rPr sz="1401" spc="-5">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a</a:t>
            </a:r>
            <a:r>
              <a:rPr sz="1401" spc="-5">
                <a:solidFill>
                  <a:srgbClr val="FFFFFF"/>
                </a:solidFill>
                <a:latin typeface="Arial" panose="020B0604020202020204" pitchFamily="34" charset="0"/>
                <a:cs typeface="Arial" panose="020B0604020202020204" pitchFamily="34" charset="0"/>
              </a:rPr>
              <a:t> </a:t>
            </a:r>
            <a:r>
              <a:rPr sz="1401" spc="-11">
                <a:solidFill>
                  <a:srgbClr val="FFFFFF"/>
                </a:solidFill>
                <a:latin typeface="Arial" panose="020B0604020202020204" pitchFamily="34" charset="0"/>
                <a:cs typeface="Arial" panose="020B0604020202020204" pitchFamily="34" charset="0"/>
              </a:rPr>
              <a:t>strong </a:t>
            </a:r>
            <a:r>
              <a:rPr sz="1401">
                <a:solidFill>
                  <a:srgbClr val="FFFFFF"/>
                </a:solidFill>
                <a:latin typeface="Arial" panose="020B0604020202020204" pitchFamily="34" charset="0"/>
                <a:cs typeface="Arial" panose="020B0604020202020204" pitchFamily="34" charset="0"/>
              </a:rPr>
              <a:t>focus</a:t>
            </a:r>
            <a:r>
              <a:rPr sz="1401" spc="-43">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on</a:t>
            </a:r>
            <a:r>
              <a:rPr sz="1401" spc="-32">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governance</a:t>
            </a:r>
            <a:r>
              <a:rPr sz="1401" spc="-27">
                <a:solidFill>
                  <a:srgbClr val="FFFFFF"/>
                </a:solidFill>
                <a:latin typeface="Arial" panose="020B0604020202020204" pitchFamily="34" charset="0"/>
                <a:cs typeface="Arial" panose="020B0604020202020204" pitchFamily="34" charset="0"/>
              </a:rPr>
              <a:t> and </a:t>
            </a:r>
            <a:r>
              <a:rPr sz="1401">
                <a:solidFill>
                  <a:srgbClr val="FFFFFF"/>
                </a:solidFill>
                <a:latin typeface="Arial" panose="020B0604020202020204" pitchFamily="34" charset="0"/>
                <a:cs typeface="Arial" panose="020B0604020202020204" pitchFamily="34" charset="0"/>
              </a:rPr>
              <a:t>responsible</a:t>
            </a:r>
            <a:r>
              <a:rPr sz="1401" spc="-5">
                <a:solidFill>
                  <a:srgbClr val="FFFFFF"/>
                </a:solidFill>
                <a:latin typeface="Arial" panose="020B0604020202020204" pitchFamily="34" charset="0"/>
                <a:cs typeface="Arial" panose="020B0604020202020204" pitchFamily="34" charset="0"/>
              </a:rPr>
              <a:t> </a:t>
            </a:r>
            <a:r>
              <a:rPr sz="1401">
                <a:solidFill>
                  <a:srgbClr val="FFFFFF"/>
                </a:solidFill>
                <a:latin typeface="Arial" panose="020B0604020202020204" pitchFamily="34" charset="0"/>
                <a:cs typeface="Arial" panose="020B0604020202020204" pitchFamily="34" charset="0"/>
              </a:rPr>
              <a:t>AI</a:t>
            </a:r>
            <a:r>
              <a:rPr sz="1401" spc="-5">
                <a:solidFill>
                  <a:srgbClr val="FFFFFF"/>
                </a:solidFill>
                <a:latin typeface="Arial" panose="020B0604020202020204" pitchFamily="34" charset="0"/>
                <a:cs typeface="Arial" panose="020B0604020202020204" pitchFamily="34" charset="0"/>
              </a:rPr>
              <a:t> </a:t>
            </a:r>
            <a:r>
              <a:rPr sz="1401" spc="-11">
                <a:solidFill>
                  <a:srgbClr val="FFFFFF"/>
                </a:solidFill>
                <a:latin typeface="Arial" panose="020B0604020202020204" pitchFamily="34" charset="0"/>
                <a:cs typeface="Arial" panose="020B0604020202020204" pitchFamily="34" charset="0"/>
              </a:rPr>
              <a:t>practices.</a:t>
            </a:r>
            <a:endParaRPr sz="1401">
              <a:latin typeface="Arial" panose="020B0604020202020204" pitchFamily="34" charset="0"/>
              <a:cs typeface="Arial" panose="020B0604020202020204" pitchFamily="34" charset="0"/>
            </a:endParaRPr>
          </a:p>
        </p:txBody>
      </p:sp>
      <p:sp>
        <p:nvSpPr>
          <p:cNvPr id="18" name="object 10">
            <a:extLst>
              <a:ext uri="{FF2B5EF4-FFF2-40B4-BE49-F238E27FC236}">
                <a16:creationId xmlns:a16="http://schemas.microsoft.com/office/drawing/2014/main" id="{AFE120C8-8018-906F-6302-C128037DF460}"/>
              </a:ext>
            </a:extLst>
          </p:cNvPr>
          <p:cNvSpPr/>
          <p:nvPr/>
        </p:nvSpPr>
        <p:spPr>
          <a:xfrm>
            <a:off x="1594296" y="1596106"/>
            <a:ext cx="9053988" cy="755320"/>
          </a:xfrm>
          <a:custGeom>
            <a:avLst/>
            <a:gdLst/>
            <a:ahLst/>
            <a:cxnLst/>
            <a:rect l="l" t="t" r="r" b="b"/>
            <a:pathLst>
              <a:path w="8382634" h="822960">
                <a:moveTo>
                  <a:pt x="4186199" y="0"/>
                </a:moveTo>
                <a:lnTo>
                  <a:pt x="0" y="822960"/>
                </a:lnTo>
                <a:lnTo>
                  <a:pt x="8382482" y="822960"/>
                </a:lnTo>
                <a:lnTo>
                  <a:pt x="4186199" y="0"/>
                </a:lnTo>
                <a:close/>
              </a:path>
            </a:pathLst>
          </a:custGeom>
          <a:solidFill>
            <a:srgbClr val="009AD6"/>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0" name="object 11">
            <a:extLst>
              <a:ext uri="{FF2B5EF4-FFF2-40B4-BE49-F238E27FC236}">
                <a16:creationId xmlns:a16="http://schemas.microsoft.com/office/drawing/2014/main" id="{A3758E3E-A12A-7F20-465A-7B921693BBA2}"/>
              </a:ext>
            </a:extLst>
          </p:cNvPr>
          <p:cNvSpPr txBox="1"/>
          <p:nvPr/>
        </p:nvSpPr>
        <p:spPr>
          <a:xfrm>
            <a:off x="4867584" y="1914126"/>
            <a:ext cx="2488592" cy="229395"/>
          </a:xfrm>
          <a:prstGeom prst="rect">
            <a:avLst/>
          </a:prstGeom>
        </p:spPr>
        <p:txBody>
          <a:bodyPr vert="horz" wrap="square" lIns="0" tIns="13689" rIns="0" bIns="0" rtlCol="0">
            <a:spAutoFit/>
          </a:bodyPr>
          <a:lstStyle/>
          <a:p>
            <a:pPr marL="13688">
              <a:spcBef>
                <a:spcPts val="108"/>
              </a:spcBef>
            </a:pPr>
            <a:r>
              <a:rPr sz="1401" b="1">
                <a:latin typeface="Arial" panose="020B0604020202020204" pitchFamily="34" charset="0"/>
                <a:cs typeface="Arial" panose="020B0604020202020204" pitchFamily="34" charset="0"/>
              </a:rPr>
              <a:t>Democratized</a:t>
            </a:r>
            <a:r>
              <a:rPr sz="1401" b="1" spc="-5">
                <a:latin typeface="Arial" panose="020B0604020202020204" pitchFamily="34" charset="0"/>
                <a:cs typeface="Arial" panose="020B0604020202020204" pitchFamily="34" charset="0"/>
              </a:rPr>
              <a:t> </a:t>
            </a:r>
            <a:r>
              <a:rPr sz="1401" b="1" spc="-11">
                <a:latin typeface="Arial" panose="020B0604020202020204" pitchFamily="34" charset="0"/>
                <a:cs typeface="Arial" panose="020B0604020202020204" pitchFamily="34" charset="0"/>
              </a:rPr>
              <a:t>Generative</a:t>
            </a:r>
            <a:r>
              <a:rPr sz="1401" b="1">
                <a:latin typeface="Arial" panose="020B0604020202020204" pitchFamily="34" charset="0"/>
                <a:cs typeface="Arial" panose="020B0604020202020204" pitchFamily="34" charset="0"/>
              </a:rPr>
              <a:t> </a:t>
            </a:r>
            <a:r>
              <a:rPr sz="1401" b="1" spc="-27">
                <a:latin typeface="Arial" panose="020B0604020202020204" pitchFamily="34" charset="0"/>
                <a:cs typeface="Arial" panose="020B0604020202020204" pitchFamily="34" charset="0"/>
              </a:rPr>
              <a:t>AI</a:t>
            </a:r>
            <a:endParaRPr sz="1401">
              <a:latin typeface="Arial" panose="020B0604020202020204" pitchFamily="34" charset="0"/>
              <a:cs typeface="Arial" panose="020B0604020202020204" pitchFamily="34" charset="0"/>
            </a:endParaRPr>
          </a:p>
        </p:txBody>
      </p:sp>
      <p:sp>
        <p:nvSpPr>
          <p:cNvPr id="22" name="object 12">
            <a:extLst>
              <a:ext uri="{FF2B5EF4-FFF2-40B4-BE49-F238E27FC236}">
                <a16:creationId xmlns:a16="http://schemas.microsoft.com/office/drawing/2014/main" id="{CBAFBDAC-BD26-1026-CC88-ADC65BB14FC2}"/>
              </a:ext>
            </a:extLst>
          </p:cNvPr>
          <p:cNvSpPr/>
          <p:nvPr/>
        </p:nvSpPr>
        <p:spPr>
          <a:xfrm>
            <a:off x="1625793" y="5156217"/>
            <a:ext cx="9035174" cy="299984"/>
          </a:xfrm>
          <a:custGeom>
            <a:avLst/>
            <a:gdLst/>
            <a:ahLst/>
            <a:cxnLst/>
            <a:rect l="l" t="t" r="r" b="b"/>
            <a:pathLst>
              <a:path w="8382634" h="356870">
                <a:moveTo>
                  <a:pt x="8382482" y="0"/>
                </a:moveTo>
                <a:lnTo>
                  <a:pt x="0" y="0"/>
                </a:lnTo>
                <a:lnTo>
                  <a:pt x="0" y="356400"/>
                </a:lnTo>
                <a:lnTo>
                  <a:pt x="8382482" y="356400"/>
                </a:lnTo>
                <a:lnTo>
                  <a:pt x="8382482" y="0"/>
                </a:lnTo>
                <a:close/>
              </a:path>
            </a:pathLst>
          </a:custGeom>
          <a:solidFill>
            <a:srgbClr val="009AD6"/>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4" name="object 13">
            <a:extLst>
              <a:ext uri="{FF2B5EF4-FFF2-40B4-BE49-F238E27FC236}">
                <a16:creationId xmlns:a16="http://schemas.microsoft.com/office/drawing/2014/main" id="{1004BE5F-0CB4-7160-6A6A-9B2B3C3B51F3}"/>
              </a:ext>
            </a:extLst>
          </p:cNvPr>
          <p:cNvSpPr/>
          <p:nvPr/>
        </p:nvSpPr>
        <p:spPr>
          <a:xfrm>
            <a:off x="1625793" y="5497864"/>
            <a:ext cx="9035174" cy="299984"/>
          </a:xfrm>
          <a:custGeom>
            <a:avLst/>
            <a:gdLst/>
            <a:ahLst/>
            <a:cxnLst/>
            <a:rect l="l" t="t" r="r" b="b"/>
            <a:pathLst>
              <a:path w="8382634" h="356870">
                <a:moveTo>
                  <a:pt x="8382482" y="0"/>
                </a:moveTo>
                <a:lnTo>
                  <a:pt x="0" y="0"/>
                </a:lnTo>
                <a:lnTo>
                  <a:pt x="0" y="356400"/>
                </a:lnTo>
                <a:lnTo>
                  <a:pt x="8382482" y="356400"/>
                </a:lnTo>
                <a:lnTo>
                  <a:pt x="8382482" y="0"/>
                </a:lnTo>
                <a:close/>
              </a:path>
            </a:pathLst>
          </a:custGeom>
          <a:solidFill>
            <a:srgbClr val="009AD6"/>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7" name="object 14">
            <a:extLst>
              <a:ext uri="{FF2B5EF4-FFF2-40B4-BE49-F238E27FC236}">
                <a16:creationId xmlns:a16="http://schemas.microsoft.com/office/drawing/2014/main" id="{A75BD0B3-4213-C1A7-0DE6-FBED9C3ECFF0}"/>
              </a:ext>
            </a:extLst>
          </p:cNvPr>
          <p:cNvSpPr/>
          <p:nvPr/>
        </p:nvSpPr>
        <p:spPr>
          <a:xfrm>
            <a:off x="1625793" y="5840978"/>
            <a:ext cx="9035174" cy="299984"/>
          </a:xfrm>
          <a:custGeom>
            <a:avLst/>
            <a:gdLst/>
            <a:ahLst/>
            <a:cxnLst/>
            <a:rect l="l" t="t" r="r" b="b"/>
            <a:pathLst>
              <a:path w="8382634" h="356870">
                <a:moveTo>
                  <a:pt x="8382482" y="0"/>
                </a:moveTo>
                <a:lnTo>
                  <a:pt x="0" y="0"/>
                </a:lnTo>
                <a:lnTo>
                  <a:pt x="0" y="356400"/>
                </a:lnTo>
                <a:lnTo>
                  <a:pt x="8382482" y="356400"/>
                </a:lnTo>
                <a:lnTo>
                  <a:pt x="8382482" y="0"/>
                </a:lnTo>
                <a:close/>
              </a:path>
            </a:pathLst>
          </a:custGeom>
          <a:solidFill>
            <a:srgbClr val="009AD6"/>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928B1161-5AB8-C320-2835-F0D354ABF31D}"/>
              </a:ext>
            </a:extLst>
          </p:cNvPr>
          <p:cNvSpPr txBox="1"/>
          <p:nvPr/>
        </p:nvSpPr>
        <p:spPr>
          <a:xfrm>
            <a:off x="4724400" y="5166548"/>
            <a:ext cx="3279744" cy="307777"/>
          </a:xfrm>
          <a:prstGeom prst="rect">
            <a:avLst/>
          </a:prstGeom>
          <a:noFill/>
        </p:spPr>
        <p:txBody>
          <a:bodyPr rot="0" spcFirstLastPara="0" vertOverflow="overflow" horzOverflow="overflow" vert="horz" wrap="none" lIns="0" tIns="45720" rIns="0" bIns="45720" numCol="1" spcCol="0" rtlCol="0" fromWordArt="0" anchor="t" anchorCtr="0" forceAA="0" compatLnSpc="1">
            <a:prstTxWarp prst="textNoShape">
              <a:avLst/>
            </a:prstTxWarp>
            <a:spAutoFit/>
          </a:bodyPr>
          <a:lstStyle/>
          <a:p>
            <a:pPr>
              <a:spcBef>
                <a:spcPts val="600"/>
              </a:spcBef>
            </a:pPr>
            <a:r>
              <a:rPr lang="en-US" sz="1400" b="1"/>
              <a:t>New Regulations and Self-Governance</a:t>
            </a:r>
            <a:r>
              <a:rPr lang="en-GB" sz="1400">
                <a:cs typeface="Arial"/>
              </a:rPr>
              <a:t>​</a:t>
            </a:r>
            <a:endParaRPr lang="en-GB"/>
          </a:p>
        </p:txBody>
      </p:sp>
      <p:sp>
        <p:nvSpPr>
          <p:cNvPr id="37" name="TextBox 36">
            <a:extLst>
              <a:ext uri="{FF2B5EF4-FFF2-40B4-BE49-F238E27FC236}">
                <a16:creationId xmlns:a16="http://schemas.microsoft.com/office/drawing/2014/main" id="{37F0B6AB-2C03-B0C7-FFE6-2BEF4E565BA7}"/>
              </a:ext>
            </a:extLst>
          </p:cNvPr>
          <p:cNvSpPr txBox="1"/>
          <p:nvPr/>
        </p:nvSpPr>
        <p:spPr>
          <a:xfrm>
            <a:off x="5241807" y="5495807"/>
            <a:ext cx="1966820" cy="307777"/>
          </a:xfrm>
          <a:prstGeom prst="rect">
            <a:avLst/>
          </a:prstGeom>
          <a:noFill/>
        </p:spPr>
        <p:txBody>
          <a:bodyPr rot="0" spcFirstLastPara="0" vertOverflow="overflow" horzOverflow="overflow" vert="horz" wrap="none" lIns="0" tIns="45720" rIns="0" bIns="45720" numCol="1" spcCol="0" rtlCol="0" fromWordArt="0" anchor="t" anchorCtr="0" forceAA="0" compatLnSpc="1">
            <a:prstTxWarp prst="textNoShape">
              <a:avLst/>
            </a:prstTxWarp>
            <a:spAutoFit/>
          </a:bodyPr>
          <a:lstStyle/>
          <a:p>
            <a:pPr>
              <a:spcBef>
                <a:spcPts val="600"/>
              </a:spcBef>
            </a:pPr>
            <a:r>
              <a:rPr lang="en-US" sz="1400" b="1"/>
              <a:t>Workforce Productivity</a:t>
            </a:r>
            <a:r>
              <a:rPr lang="en-GB" sz="1400">
                <a:cs typeface="Arial"/>
              </a:rPr>
              <a:t>​</a:t>
            </a:r>
            <a:endParaRPr lang="en-GB"/>
          </a:p>
        </p:txBody>
      </p:sp>
      <p:sp>
        <p:nvSpPr>
          <p:cNvPr id="38" name="TextBox 37">
            <a:extLst>
              <a:ext uri="{FF2B5EF4-FFF2-40B4-BE49-F238E27FC236}">
                <a16:creationId xmlns:a16="http://schemas.microsoft.com/office/drawing/2014/main" id="{9A055298-8A9F-E6C0-6FD0-FE1611A7D0B8}"/>
              </a:ext>
            </a:extLst>
          </p:cNvPr>
          <p:cNvSpPr txBox="1"/>
          <p:nvPr/>
        </p:nvSpPr>
        <p:spPr>
          <a:xfrm>
            <a:off x="4602104" y="5853289"/>
            <a:ext cx="3284297" cy="307777"/>
          </a:xfrm>
          <a:prstGeom prst="rect">
            <a:avLst/>
          </a:prstGeom>
          <a:noFill/>
        </p:spPr>
        <p:txBody>
          <a:bodyPr rot="0" spcFirstLastPara="0" vertOverflow="overflow" horzOverflow="overflow" vert="horz" wrap="none" lIns="0" tIns="45720" rIns="0" bIns="45720" numCol="1" spcCol="0" rtlCol="0" fromWordArt="0" anchor="t" anchorCtr="0" forceAA="0" compatLnSpc="1">
            <a:prstTxWarp prst="textNoShape">
              <a:avLst/>
            </a:prstTxWarp>
            <a:spAutoFit/>
          </a:bodyPr>
          <a:lstStyle/>
          <a:p>
            <a:pPr>
              <a:spcBef>
                <a:spcPts val="600"/>
              </a:spcBef>
            </a:pPr>
            <a:r>
              <a:rPr lang="en-US" sz="1400" b="1"/>
              <a:t>Every Business Will be an AI Business</a:t>
            </a:r>
            <a:r>
              <a:rPr lang="en-GB" sz="1400">
                <a:cs typeface="Arial"/>
              </a:rPr>
              <a:t>​</a:t>
            </a:r>
            <a:endParaRPr lang="en-GB"/>
          </a:p>
        </p:txBody>
      </p:sp>
      <p:pic>
        <p:nvPicPr>
          <p:cNvPr id="4" name="Graphic 3">
            <a:extLst>
              <a:ext uri="{FF2B5EF4-FFF2-40B4-BE49-F238E27FC236}">
                <a16:creationId xmlns:a16="http://schemas.microsoft.com/office/drawing/2014/main" id="{3F391C49-87CA-E3DC-1EB2-04E8B832F2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8441" y="2534771"/>
            <a:ext cx="685800" cy="533400"/>
          </a:xfrm>
          <a:prstGeom prst="rect">
            <a:avLst/>
          </a:prstGeom>
        </p:spPr>
      </p:pic>
      <p:pic>
        <p:nvPicPr>
          <p:cNvPr id="10" name="Graphic 9">
            <a:extLst>
              <a:ext uri="{FF2B5EF4-FFF2-40B4-BE49-F238E27FC236}">
                <a16:creationId xmlns:a16="http://schemas.microsoft.com/office/drawing/2014/main" id="{A6D6F62C-77DA-C70E-9779-DA9D552233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74353" y="2573335"/>
            <a:ext cx="587233" cy="456737"/>
          </a:xfrm>
          <a:prstGeom prst="rect">
            <a:avLst/>
          </a:prstGeom>
        </p:spPr>
      </p:pic>
      <p:pic>
        <p:nvPicPr>
          <p:cNvPr id="15" name="Graphic 14">
            <a:extLst>
              <a:ext uri="{FF2B5EF4-FFF2-40B4-BE49-F238E27FC236}">
                <a16:creationId xmlns:a16="http://schemas.microsoft.com/office/drawing/2014/main" id="{FAFA6B19-C400-4ABD-6BC7-A5A3997AAC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60346" y="2579808"/>
            <a:ext cx="651102" cy="506413"/>
          </a:xfrm>
          <a:prstGeom prst="rect">
            <a:avLst/>
          </a:prstGeom>
        </p:spPr>
      </p:pic>
    </p:spTree>
    <p:extLst>
      <p:ext uri="{BB962C8B-B14F-4D97-AF65-F5344CB8AC3E}">
        <p14:creationId xmlns:p14="http://schemas.microsoft.com/office/powerpoint/2010/main" val="260854911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E229574-3F1C-B28A-CB06-CEC000EAE347}"/>
              </a:ext>
            </a:extLst>
          </p:cNvPr>
          <p:cNvSpPr>
            <a:spLocks noGrp="1"/>
          </p:cNvSpPr>
          <p:nvPr>
            <p:ph type="title"/>
          </p:nvPr>
        </p:nvSpPr>
        <p:spPr/>
        <p:txBody>
          <a:bodyPr/>
          <a:lstStyle/>
          <a:p>
            <a:r>
              <a:rPr lang="en-US" sz="3200" b="1">
                <a:latin typeface="Arial Black"/>
              </a:rPr>
              <a:t>Democratized Generative AI</a:t>
            </a:r>
            <a:r>
              <a:rPr lang="en-US" b="1">
                <a:latin typeface="Arial Black"/>
              </a:rPr>
              <a:t> — Risks and Benefits</a:t>
            </a:r>
            <a:endParaRPr lang="en-US"/>
          </a:p>
        </p:txBody>
      </p:sp>
      <p:sp>
        <p:nvSpPr>
          <p:cNvPr id="10" name="Google Shape;252;p47">
            <a:extLst>
              <a:ext uri="{FF2B5EF4-FFF2-40B4-BE49-F238E27FC236}">
                <a16:creationId xmlns:a16="http://schemas.microsoft.com/office/drawing/2014/main" id="{8DCC844A-899E-93B2-257F-A2AD6AA76207}"/>
              </a:ext>
            </a:extLst>
          </p:cNvPr>
          <p:cNvSpPr/>
          <p:nvPr/>
        </p:nvSpPr>
        <p:spPr>
          <a:xfrm>
            <a:off x="9291594" y="1683586"/>
            <a:ext cx="1595340" cy="1665896"/>
          </a:xfrm>
          <a:prstGeom prst="ellipse">
            <a:avLst/>
          </a:prstGeom>
          <a:solidFill>
            <a:srgbClr val="009AD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000"/>
              <a:buFont typeface="Arial"/>
              <a:buNone/>
            </a:pPr>
            <a:endParaRPr lang="en-US" sz="1600" b="1" i="0" u="none" strike="noStrike" cap="none" dirty="0">
              <a:solidFill>
                <a:schemeClr val="lt1"/>
              </a:solidFill>
              <a:latin typeface="Arial Black"/>
              <a:ea typeface="Arial Black"/>
              <a:cs typeface="Arial Black"/>
            </a:endParaRPr>
          </a:p>
          <a:p>
            <a:pPr marL="0" marR="0" lvl="0" indent="0" algn="ctr" rtl="0">
              <a:lnSpc>
                <a:spcPct val="100000"/>
              </a:lnSpc>
              <a:spcBef>
                <a:spcPts val="0"/>
              </a:spcBef>
              <a:spcAft>
                <a:spcPts val="0"/>
              </a:spcAft>
              <a:buClr>
                <a:srgbClr val="000000"/>
              </a:buClr>
              <a:buSzPts val="2000"/>
              <a:buFont typeface="Arial"/>
              <a:buNone/>
            </a:pPr>
            <a:endParaRPr sz="1600" b="1" i="0" u="none" strike="noStrike" cap="none" dirty="0">
              <a:solidFill>
                <a:schemeClr val="lt1"/>
              </a:solidFill>
              <a:latin typeface="Arial Black"/>
              <a:ea typeface="Arial Black"/>
              <a:cs typeface="Arial Black"/>
            </a:endParaRPr>
          </a:p>
          <a:p>
            <a:pPr marL="0" marR="0" lvl="0" indent="0" algn="ctr" rtl="0">
              <a:lnSpc>
                <a:spcPct val="100000"/>
              </a:lnSpc>
              <a:spcBef>
                <a:spcPts val="0"/>
              </a:spcBef>
              <a:spcAft>
                <a:spcPts val="0"/>
              </a:spcAft>
              <a:buClr>
                <a:srgbClr val="000000"/>
              </a:buClr>
              <a:buSzPts val="2000"/>
              <a:buFont typeface="Arial"/>
              <a:buNone/>
            </a:pPr>
            <a:r>
              <a:rPr lang="en-NL" sz="1600" b="1" i="0" u="none" strike="noStrike" cap="none">
                <a:latin typeface="Arial Black"/>
                <a:ea typeface="Arial Black"/>
                <a:cs typeface="Arial Black"/>
                <a:sym typeface="Arial Black"/>
              </a:rPr>
              <a:t>Benefits</a:t>
            </a:r>
            <a:endParaRPr sz="1600" b="0" i="0" u="none" strike="noStrike" cap="none" dirty="0">
              <a:latin typeface="Arial"/>
              <a:ea typeface="Arial"/>
              <a:cs typeface="Arial"/>
            </a:endParaRPr>
          </a:p>
        </p:txBody>
      </p:sp>
      <p:sp>
        <p:nvSpPr>
          <p:cNvPr id="3" name="Google Shape;255;p47">
            <a:extLst>
              <a:ext uri="{FF2B5EF4-FFF2-40B4-BE49-F238E27FC236}">
                <a16:creationId xmlns:a16="http://schemas.microsoft.com/office/drawing/2014/main" id="{F3EAB7FC-5933-A80E-FC53-547E964BD935}"/>
              </a:ext>
            </a:extLst>
          </p:cNvPr>
          <p:cNvSpPr/>
          <p:nvPr/>
        </p:nvSpPr>
        <p:spPr>
          <a:xfrm>
            <a:off x="809976" y="5607534"/>
            <a:ext cx="10584569" cy="360850"/>
          </a:xfrm>
          <a:prstGeom prst="rect">
            <a:avLst/>
          </a:prstGeom>
          <a:solidFill>
            <a:srgbClr val="FF540A"/>
          </a:solidFill>
          <a:ln>
            <a:noFill/>
          </a:ln>
        </p:spPr>
        <p:txBody>
          <a:bodyPr spcFirstLastPara="1" wrap="square" lIns="72000" tIns="72000" rIns="72000" bIns="720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000"/>
              <a:buFont typeface="Arial"/>
              <a:buNone/>
            </a:pPr>
            <a:r>
              <a:rPr lang="en-NL" b="1" i="0" u="none" strike="noStrike" cap="none">
                <a:latin typeface="Arial"/>
                <a:ea typeface="Arial"/>
                <a:cs typeface="Arial"/>
                <a:sym typeface="Arial"/>
              </a:rPr>
              <a:t>The Challenges Are Nontrivial for Enterprise Deployments</a:t>
            </a:r>
            <a:endParaRPr b="0" i="0" u="none" strike="noStrike" cap="none">
              <a:latin typeface="Arial"/>
              <a:ea typeface="Arial"/>
              <a:cs typeface="Arial"/>
              <a:sym typeface="Arial"/>
            </a:endParaRPr>
          </a:p>
        </p:txBody>
      </p:sp>
      <p:sp>
        <p:nvSpPr>
          <p:cNvPr id="4" name="Google Shape;256;p47">
            <a:extLst>
              <a:ext uri="{FF2B5EF4-FFF2-40B4-BE49-F238E27FC236}">
                <a16:creationId xmlns:a16="http://schemas.microsoft.com/office/drawing/2014/main" id="{34671259-6CEE-318D-BC14-BA1D5ACFBC59}"/>
              </a:ext>
            </a:extLst>
          </p:cNvPr>
          <p:cNvSpPr/>
          <p:nvPr/>
        </p:nvSpPr>
        <p:spPr>
          <a:xfrm>
            <a:off x="5400387" y="3427026"/>
            <a:ext cx="1726932" cy="1291007"/>
          </a:xfrm>
          <a:prstGeom prst="triangle">
            <a:avLst>
              <a:gd name="adj" fmla="val 50000"/>
            </a:avLst>
          </a:prstGeom>
          <a:solidFill>
            <a:srgbClr val="979D9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 name="Google Shape;257;p47">
            <a:extLst>
              <a:ext uri="{FF2B5EF4-FFF2-40B4-BE49-F238E27FC236}">
                <a16:creationId xmlns:a16="http://schemas.microsoft.com/office/drawing/2014/main" id="{8E526BE5-E283-AC58-2194-074650ABB2AC}"/>
              </a:ext>
            </a:extLst>
          </p:cNvPr>
          <p:cNvCxnSpPr/>
          <p:nvPr/>
        </p:nvCxnSpPr>
        <p:spPr>
          <a:xfrm>
            <a:off x="885408" y="3437542"/>
            <a:ext cx="10313730" cy="0"/>
          </a:xfrm>
          <a:prstGeom prst="straightConnector1">
            <a:avLst/>
          </a:prstGeom>
          <a:noFill/>
          <a:ln w="57150" cap="flat" cmpd="sng">
            <a:solidFill>
              <a:srgbClr val="979D9D"/>
            </a:solidFill>
            <a:prstDash val="solid"/>
            <a:miter lim="800000"/>
            <a:headEnd type="none" w="sm" len="sm"/>
            <a:tailEnd type="none" w="sm" len="sm"/>
          </a:ln>
        </p:spPr>
      </p:cxnSp>
      <p:sp>
        <p:nvSpPr>
          <p:cNvPr id="6" name="Google Shape;258;p47">
            <a:extLst>
              <a:ext uri="{FF2B5EF4-FFF2-40B4-BE49-F238E27FC236}">
                <a16:creationId xmlns:a16="http://schemas.microsoft.com/office/drawing/2014/main" id="{5B7E4C33-17B7-D79B-B753-2E93792ED3D6}"/>
              </a:ext>
            </a:extLst>
          </p:cNvPr>
          <p:cNvSpPr/>
          <p:nvPr/>
        </p:nvSpPr>
        <p:spPr>
          <a:xfrm>
            <a:off x="1038367" y="1613031"/>
            <a:ext cx="1708228" cy="1665895"/>
          </a:xfrm>
          <a:prstGeom prst="ellipse">
            <a:avLst/>
          </a:prstGeom>
          <a:solidFill>
            <a:srgbClr val="002856"/>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lt1"/>
              </a:solidFill>
              <a:latin typeface="Arial Black"/>
              <a:ea typeface="Arial Black"/>
              <a:cs typeface="Arial Black"/>
              <a:sym typeface="Arial Black"/>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lt1"/>
              </a:solidFill>
              <a:latin typeface="Arial Black"/>
              <a:ea typeface="Arial Black"/>
              <a:cs typeface="Arial Black"/>
              <a:sym typeface="Arial Black"/>
            </a:endParaRPr>
          </a:p>
          <a:p>
            <a:pPr marL="0" marR="0" lvl="0" indent="0" algn="ctr" rtl="0">
              <a:lnSpc>
                <a:spcPct val="100000"/>
              </a:lnSpc>
              <a:spcBef>
                <a:spcPts val="0"/>
              </a:spcBef>
              <a:spcAft>
                <a:spcPts val="0"/>
              </a:spcAft>
              <a:buClr>
                <a:srgbClr val="000000"/>
              </a:buClr>
              <a:buSzPts val="2000"/>
              <a:buFont typeface="Arial"/>
              <a:buNone/>
            </a:pPr>
            <a:r>
              <a:rPr lang="en-NL" sz="1600" b="1" i="0" u="none" strike="noStrike" cap="none">
                <a:solidFill>
                  <a:schemeClr val="lt1"/>
                </a:solidFill>
                <a:latin typeface="Arial Black"/>
                <a:ea typeface="Arial Black"/>
                <a:cs typeface="Arial Black"/>
                <a:sym typeface="Arial Black"/>
              </a:rPr>
              <a:t>Risks</a:t>
            </a:r>
            <a:endParaRPr sz="1600" b="0" i="0" u="none" strike="noStrike" cap="none">
              <a:solidFill>
                <a:schemeClr val="lt1"/>
              </a:solidFill>
              <a:latin typeface="Arial"/>
              <a:ea typeface="Arial"/>
              <a:cs typeface="Arial"/>
              <a:sym typeface="Arial"/>
            </a:endParaRPr>
          </a:p>
        </p:txBody>
      </p:sp>
      <p:sp>
        <p:nvSpPr>
          <p:cNvPr id="7" name="Google Shape;259;p47">
            <a:extLst>
              <a:ext uri="{FF2B5EF4-FFF2-40B4-BE49-F238E27FC236}">
                <a16:creationId xmlns:a16="http://schemas.microsoft.com/office/drawing/2014/main" id="{B69FB9BF-5642-7121-5169-E971992B78CD}"/>
              </a:ext>
            </a:extLst>
          </p:cNvPr>
          <p:cNvSpPr txBox="1"/>
          <p:nvPr/>
        </p:nvSpPr>
        <p:spPr>
          <a:xfrm>
            <a:off x="904498" y="3544190"/>
            <a:ext cx="3757613" cy="1723508"/>
          </a:xfrm>
          <a:prstGeom prst="rect">
            <a:avLst/>
          </a:prstGeom>
          <a:noFill/>
          <a:ln>
            <a:noFill/>
          </a:ln>
        </p:spPr>
        <p:txBody>
          <a:bodyPr spcFirstLastPara="1" wrap="square" lIns="0"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l" rtl="0">
              <a:lnSpc>
                <a:spcPct val="100000"/>
              </a:lnSpc>
              <a:spcBef>
                <a:spcPts val="0"/>
              </a:spcBef>
              <a:spcAft>
                <a:spcPts val="0"/>
              </a:spcAft>
              <a:buClr>
                <a:srgbClr val="000000"/>
              </a:buClr>
              <a:buSzPts val="2000"/>
              <a:buFont typeface="Arial"/>
              <a:buChar char="•"/>
            </a:pPr>
            <a:r>
              <a:rPr lang="en-NL" sz="1600" b="0" i="0" u="none" strike="noStrike" cap="none">
                <a:solidFill>
                  <a:srgbClr val="000000"/>
                </a:solidFill>
                <a:latin typeface="Arial"/>
                <a:ea typeface="Arial"/>
                <a:cs typeface="Arial"/>
                <a:sym typeface="Arial"/>
              </a:rPr>
              <a:t>Loss of </a:t>
            </a:r>
            <a:r>
              <a:rPr lang="en-NL" sz="1600"/>
              <a:t>confidential</a:t>
            </a:r>
            <a:r>
              <a:rPr lang="en-NL" sz="1600" b="0" i="0" u="none" strike="noStrike" cap="none">
                <a:solidFill>
                  <a:srgbClr val="000000"/>
                </a:solidFill>
                <a:latin typeface="Arial"/>
                <a:ea typeface="Arial"/>
                <a:cs typeface="Arial"/>
                <a:sym typeface="Arial"/>
              </a:rPr>
              <a:t> </a:t>
            </a:r>
            <a:r>
              <a:rPr lang="en-NL" sz="1600"/>
              <a:t>data</a:t>
            </a:r>
            <a:endParaRPr sz="1600" b="0" i="0" u="none" strike="noStrike" cap="none">
              <a:solidFill>
                <a:srgbClr val="000000"/>
              </a:solidFill>
              <a:latin typeface="Arial"/>
              <a:ea typeface="Arial"/>
              <a:cs typeface="Arial"/>
              <a:sym typeface="Arial"/>
            </a:endParaRPr>
          </a:p>
          <a:p>
            <a:pPr marL="342900" marR="0" lvl="0" indent="-342900" algn="l" rtl="0">
              <a:lnSpc>
                <a:spcPct val="100000"/>
              </a:lnSpc>
              <a:spcBef>
                <a:spcPts val="300"/>
              </a:spcBef>
              <a:spcAft>
                <a:spcPts val="0"/>
              </a:spcAft>
              <a:buClr>
                <a:srgbClr val="000000"/>
              </a:buClr>
              <a:buSzPts val="2000"/>
              <a:buFont typeface="Arial"/>
              <a:buChar char="•"/>
            </a:pPr>
            <a:r>
              <a:rPr lang="en-NL" sz="1600" b="0" i="0" u="none" strike="noStrike" cap="none" dirty="0">
                <a:solidFill>
                  <a:srgbClr val="000000"/>
                </a:solidFill>
                <a:latin typeface="Arial"/>
                <a:ea typeface="Arial"/>
                <a:cs typeface="Arial"/>
                <a:sym typeface="Arial"/>
              </a:rPr>
              <a:t>Hallucination</a:t>
            </a:r>
            <a:endParaRPr sz="1600" b="0" i="0" u="none" strike="noStrike" cap="none" dirty="0">
              <a:solidFill>
                <a:srgbClr val="000000"/>
              </a:solidFill>
              <a:latin typeface="Arial"/>
              <a:ea typeface="Arial"/>
              <a:cs typeface="Arial"/>
              <a:sym typeface="Arial"/>
            </a:endParaRPr>
          </a:p>
          <a:p>
            <a:pPr marL="342900" indent="-342900">
              <a:spcBef>
                <a:spcPts val="300"/>
              </a:spcBef>
              <a:buSzPts val="2000"/>
              <a:buFont typeface="Arial"/>
              <a:buChar char="•"/>
            </a:pPr>
            <a:r>
              <a:rPr lang="en-NL" sz="1600" b="0" i="0" u="none" strike="noStrike" cap="none" dirty="0">
                <a:solidFill>
                  <a:srgbClr val="000000"/>
                </a:solidFill>
                <a:latin typeface="Arial"/>
                <a:ea typeface="Arial"/>
                <a:cs typeface="Arial"/>
                <a:sym typeface="Arial"/>
              </a:rPr>
              <a:t>Blackbox</a:t>
            </a:r>
            <a:r>
              <a:rPr lang="en-NL" sz="1600" dirty="0"/>
              <a:t> </a:t>
            </a:r>
            <a:endParaRPr sz="1600" b="0" i="0" u="none" strike="noStrike" cap="none">
              <a:solidFill>
                <a:srgbClr val="000000"/>
              </a:solidFill>
              <a:latin typeface="Arial"/>
              <a:ea typeface="Arial"/>
              <a:cs typeface="Arial"/>
              <a:sym typeface="Arial"/>
            </a:endParaRPr>
          </a:p>
          <a:p>
            <a:pPr marL="342900" marR="0" lvl="0" indent="-342900" algn="l" rtl="0">
              <a:lnSpc>
                <a:spcPct val="100000"/>
              </a:lnSpc>
              <a:spcBef>
                <a:spcPts val="300"/>
              </a:spcBef>
              <a:spcAft>
                <a:spcPts val="0"/>
              </a:spcAft>
              <a:buClr>
                <a:srgbClr val="000000"/>
              </a:buClr>
              <a:buSzPts val="2000"/>
              <a:buFont typeface="Arial"/>
              <a:buChar char="•"/>
            </a:pPr>
            <a:r>
              <a:rPr lang="en-NL" sz="1600" b="0" i="0" u="none" strike="noStrike" cap="none" dirty="0">
                <a:solidFill>
                  <a:srgbClr val="000000"/>
                </a:solidFill>
                <a:latin typeface="Arial"/>
                <a:ea typeface="Arial"/>
                <a:cs typeface="Arial"/>
                <a:sym typeface="Arial"/>
              </a:rPr>
              <a:t>Copyright </a:t>
            </a:r>
            <a:r>
              <a:rPr lang="en-NL" sz="1600" dirty="0"/>
              <a:t>issues</a:t>
            </a:r>
            <a:endParaRPr sz="16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300"/>
              </a:spcBef>
              <a:spcAft>
                <a:spcPts val="0"/>
              </a:spcAft>
              <a:buClr>
                <a:srgbClr val="000000"/>
              </a:buClr>
              <a:buSzPts val="2000"/>
              <a:buFont typeface="Arial"/>
              <a:buChar char="•"/>
            </a:pPr>
            <a:r>
              <a:rPr lang="en-NL" sz="1600" b="0" i="0" u="none" strike="noStrike" cap="none" dirty="0">
                <a:solidFill>
                  <a:srgbClr val="000000"/>
                </a:solidFill>
                <a:latin typeface="Arial"/>
                <a:ea typeface="Arial"/>
                <a:cs typeface="Arial"/>
                <a:sym typeface="Arial"/>
              </a:rPr>
              <a:t>Potential for </a:t>
            </a:r>
            <a:r>
              <a:rPr lang="en-NL" sz="1600" dirty="0"/>
              <a:t>misuse</a:t>
            </a:r>
            <a:r>
              <a:rPr lang="en-NL" sz="1600" b="0" i="0" u="none" strike="noStrike" cap="none" dirty="0">
                <a:solidFill>
                  <a:srgbClr val="000000"/>
                </a:solidFill>
                <a:latin typeface="Arial"/>
                <a:ea typeface="Arial"/>
                <a:cs typeface="Arial"/>
                <a:sym typeface="Arial"/>
              </a:rPr>
              <a:t> and unintended consequences</a:t>
            </a:r>
            <a:endParaRPr sz="1600" b="0" i="0" u="none" strike="noStrike" cap="none" dirty="0">
              <a:solidFill>
                <a:srgbClr val="000000"/>
              </a:solidFill>
              <a:latin typeface="Arial"/>
              <a:ea typeface="Arial"/>
              <a:cs typeface="Arial"/>
              <a:sym typeface="Arial"/>
            </a:endParaRPr>
          </a:p>
        </p:txBody>
      </p:sp>
      <p:sp>
        <p:nvSpPr>
          <p:cNvPr id="9" name="Google Shape;261;p47">
            <a:extLst>
              <a:ext uri="{FF2B5EF4-FFF2-40B4-BE49-F238E27FC236}">
                <a16:creationId xmlns:a16="http://schemas.microsoft.com/office/drawing/2014/main" id="{FC2D03E8-038F-8358-0FCC-14896594D54D}"/>
              </a:ext>
            </a:extLst>
          </p:cNvPr>
          <p:cNvSpPr txBox="1"/>
          <p:nvPr/>
        </p:nvSpPr>
        <p:spPr>
          <a:xfrm>
            <a:off x="8525709" y="3515968"/>
            <a:ext cx="3137985" cy="143881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lvl="0" indent="-285750" algn="l" rtl="0">
              <a:lnSpc>
                <a:spcPct val="100000"/>
              </a:lnSpc>
              <a:spcBef>
                <a:spcPts val="0"/>
              </a:spcBef>
              <a:spcAft>
                <a:spcPts val="0"/>
              </a:spcAft>
              <a:buClr>
                <a:srgbClr val="000000"/>
              </a:buClr>
              <a:buSzPts val="2000"/>
              <a:buFont typeface="Arial"/>
              <a:buChar char="•"/>
            </a:pPr>
            <a:r>
              <a:rPr lang="en-NL" sz="1600" b="0" i="0" u="none" strike="noStrike" cap="none" dirty="0">
                <a:solidFill>
                  <a:srgbClr val="000000"/>
                </a:solidFill>
                <a:latin typeface="Arial"/>
                <a:ea typeface="Arial"/>
                <a:cs typeface="Arial"/>
                <a:sym typeface="Arial"/>
              </a:rPr>
              <a:t>Workforce </a:t>
            </a:r>
            <a:r>
              <a:rPr lang="en-NL" sz="1600" dirty="0"/>
              <a:t>productivity</a:t>
            </a:r>
            <a:endParaRPr sz="1600" b="0" i="0" u="none" strike="noStrike" cap="none" dirty="0">
              <a:solidFill>
                <a:srgbClr val="000000"/>
              </a:solidFill>
              <a:latin typeface="Arial"/>
              <a:ea typeface="Arial"/>
              <a:cs typeface="Arial"/>
              <a:sym typeface="Arial"/>
            </a:endParaRPr>
          </a:p>
          <a:p>
            <a:pPr marL="285750" indent="-285750">
              <a:spcBef>
                <a:spcPts val="300"/>
              </a:spcBef>
              <a:buSzPts val="2000"/>
              <a:buFont typeface="Arial"/>
              <a:buChar char="•"/>
            </a:pPr>
            <a:r>
              <a:rPr lang="en-NL" sz="1600" b="0" i="0" u="none" strike="noStrike" cap="none" dirty="0">
                <a:solidFill>
                  <a:srgbClr val="000000"/>
                </a:solidFill>
                <a:latin typeface="Arial"/>
                <a:ea typeface="Arial"/>
                <a:cs typeface="Arial"/>
                <a:sym typeface="Arial"/>
              </a:rPr>
              <a:t>Multidomain </a:t>
            </a:r>
            <a:r>
              <a:rPr lang="en-NL" sz="1600" dirty="0"/>
              <a:t>applications </a:t>
            </a:r>
            <a:endParaRPr sz="1600" b="0" i="0" u="none" strike="noStrike" cap="none" dirty="0">
              <a:solidFill>
                <a:srgbClr val="000000"/>
              </a:solidFill>
              <a:latin typeface="Arial"/>
              <a:ea typeface="Arial"/>
              <a:cs typeface="Arial"/>
              <a:sym typeface="Arial"/>
            </a:endParaRPr>
          </a:p>
          <a:p>
            <a:pPr marL="285750" indent="-285750">
              <a:spcBef>
                <a:spcPts val="300"/>
              </a:spcBef>
              <a:buSzPts val="2000"/>
              <a:buFont typeface="Arial"/>
              <a:buChar char="•"/>
            </a:pPr>
            <a:r>
              <a:rPr lang="en-NL" sz="1600" b="0" i="0" u="none" strike="noStrike" cap="none" dirty="0">
                <a:solidFill>
                  <a:srgbClr val="000000"/>
                </a:solidFill>
                <a:latin typeface="Arial"/>
                <a:ea typeface="Arial"/>
                <a:cs typeface="Arial"/>
                <a:sym typeface="Arial"/>
              </a:rPr>
              <a:t>Democratization of </a:t>
            </a:r>
            <a:r>
              <a:rPr lang="en-NL" sz="1600"/>
              <a:t>information and</a:t>
            </a:r>
            <a:r>
              <a:rPr lang="en-NL" sz="1600" b="0" i="0" u="none" strike="noStrike" cap="none">
                <a:solidFill>
                  <a:srgbClr val="000000"/>
                </a:solidFill>
                <a:latin typeface="Arial"/>
                <a:ea typeface="Arial"/>
                <a:cs typeface="Arial"/>
                <a:sym typeface="Arial"/>
              </a:rPr>
              <a:t> </a:t>
            </a:r>
            <a:r>
              <a:rPr lang="en-NL" sz="1600"/>
              <a:t>skills</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300"/>
              </a:spcBef>
              <a:spcAft>
                <a:spcPts val="0"/>
              </a:spcAft>
              <a:buClr>
                <a:srgbClr val="000000"/>
              </a:buClr>
              <a:buSzPts val="2000"/>
              <a:buFont typeface="Arial"/>
              <a:buChar char="•"/>
            </a:pPr>
            <a:r>
              <a:rPr lang="en-NL" sz="1600" b="0" i="0" u="none" strike="noStrike" cap="none">
                <a:solidFill>
                  <a:srgbClr val="000000"/>
                </a:solidFill>
                <a:latin typeface="Arial"/>
                <a:ea typeface="Arial"/>
                <a:cs typeface="Arial"/>
                <a:sym typeface="Arial"/>
              </a:rPr>
              <a:t>Innovative </a:t>
            </a:r>
            <a:r>
              <a:rPr lang="en-NL" sz="1600"/>
              <a:t>ecosystem</a:t>
            </a:r>
            <a:endParaRPr sz="1600" b="0" i="0" u="none" strike="noStrike" cap="none">
              <a:solidFill>
                <a:srgbClr val="000000"/>
              </a:solidFill>
              <a:latin typeface="Arial"/>
              <a:ea typeface="Arial"/>
              <a:cs typeface="Arial"/>
              <a:sym typeface="Arial"/>
            </a:endParaRPr>
          </a:p>
        </p:txBody>
      </p:sp>
      <p:pic>
        <p:nvPicPr>
          <p:cNvPr id="13" name="Graphic 12">
            <a:extLst>
              <a:ext uri="{FF2B5EF4-FFF2-40B4-BE49-F238E27FC236}">
                <a16:creationId xmlns:a16="http://schemas.microsoft.com/office/drawing/2014/main" id="{4A242567-6C36-340B-8AFE-67F67CAED581}"/>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549581" y="1938312"/>
            <a:ext cx="685800" cy="533400"/>
          </a:xfrm>
          <a:prstGeom prst="rect">
            <a:avLst/>
          </a:prstGeom>
        </p:spPr>
      </p:pic>
      <p:pic>
        <p:nvPicPr>
          <p:cNvPr id="15" name="Graphic 14">
            <a:extLst>
              <a:ext uri="{FF2B5EF4-FFF2-40B4-BE49-F238E27FC236}">
                <a16:creationId xmlns:a16="http://schemas.microsoft.com/office/drawing/2014/main" id="{42CB162F-746B-FFDC-995D-D1057762F7C9}"/>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746364" y="1983134"/>
            <a:ext cx="685800" cy="533400"/>
          </a:xfrm>
          <a:prstGeom prst="rect">
            <a:avLst/>
          </a:prstGeom>
        </p:spPr>
      </p:pic>
    </p:spTree>
    <p:extLst>
      <p:ext uri="{BB962C8B-B14F-4D97-AF65-F5344CB8AC3E}">
        <p14:creationId xmlns:p14="http://schemas.microsoft.com/office/powerpoint/2010/main" val="2818709382"/>
      </p:ext>
    </p:extLst>
  </p:cSld>
  <p:clrMapOvr>
    <a:masterClrMapping/>
  </p:clrMapOvr>
  <mc:AlternateContent xmlns:mc="http://schemas.openxmlformats.org/markup-compatibility/2006" xmlns:p14="http://schemas.microsoft.com/office/powerpoint/2010/main">
    <mc:Choice Requires="p14">
      <p:transition p14:dur="10"/>
    </mc:Choice>
    <mc:Fallback xmlns:asvg="http://schemas.microsoft.com/office/drawing/2016/SVG/main" xmlns:a14="http://schemas.microsoft.com/office/drawing/2010/main" xmlns:a16="http://schemas.microsoft.com/office/drawing/2014/main"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6778-F0B7-E083-CB6E-8AE9D0DE5D6F}"/>
              </a:ext>
            </a:extLst>
          </p:cNvPr>
          <p:cNvSpPr>
            <a:spLocks noGrp="1"/>
          </p:cNvSpPr>
          <p:nvPr>
            <p:ph type="title"/>
          </p:nvPr>
        </p:nvSpPr>
        <p:spPr/>
        <p:txBody>
          <a:bodyPr/>
          <a:lstStyle/>
          <a:p>
            <a:r>
              <a:rPr kumimoji="0" lang="en-US" sz="3200" b="1" i="0" u="none" strike="noStrike" kern="1200" cap="none" spc="0" normalizeH="0" baseline="0" noProof="0">
                <a:ln>
                  <a:noFill/>
                </a:ln>
                <a:solidFill>
                  <a:prstClr val="white"/>
                </a:solidFill>
                <a:effectLst/>
                <a:uLnTx/>
                <a:uFillTx/>
                <a:latin typeface="Arial Black" panose="020B0604020202020204" pitchFamily="34" charset="0"/>
                <a:ea typeface="+mn-ea"/>
                <a:cs typeface="Arial Black" panose="020B0604020202020204" pitchFamily="34" charset="0"/>
              </a:rPr>
              <a:t>PwC</a:t>
            </a:r>
            <a:r>
              <a:rPr lang="en-US" sz="3200" b="1">
                <a:solidFill>
                  <a:schemeClr val="bg1"/>
                </a:solidFill>
                <a:latin typeface="Arial Black"/>
                <a:cs typeface="Arial Black" panose="020B0604020202020204" pitchFamily="34" charset="0"/>
              </a:rPr>
              <a:t> </a:t>
            </a:r>
            <a:r>
              <a:rPr lang="en-US" sz="3200">
                <a:solidFill>
                  <a:schemeClr val="bg1"/>
                </a:solidFill>
                <a:latin typeface="Arial"/>
                <a:cs typeface="Arial"/>
              </a:rPr>
              <a:t>|</a:t>
            </a:r>
            <a:r>
              <a:rPr lang="en-US" sz="3200" b="1">
                <a:solidFill>
                  <a:schemeClr val="bg1"/>
                </a:solidFill>
                <a:latin typeface="Arial Black"/>
                <a:cs typeface="Arial Black" panose="020B0604020202020204" pitchFamily="34" charset="0"/>
              </a:rPr>
              <a:t> </a:t>
            </a:r>
            <a:r>
              <a:rPr kumimoji="0" lang="en-US" sz="3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AI Generated </a:t>
            </a:r>
            <a:r>
              <a:rPr lang="en-US">
                <a:solidFill>
                  <a:prstClr val="white"/>
                </a:solidFill>
                <a:latin typeface="Arial" panose="020B0604020202020204" pitchFamily="34" charset="0"/>
                <a:ea typeface="+mn-ea"/>
                <a:cs typeface="Arial" panose="020B0604020202020204" pitchFamily="34" charset="0"/>
              </a:rPr>
              <a:t>L</a:t>
            </a:r>
            <a:r>
              <a:rPr kumimoji="0" lang="en-US" sz="32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egal </a:t>
            </a:r>
            <a:r>
              <a:rPr lang="en-US">
                <a:solidFill>
                  <a:prstClr val="white"/>
                </a:solidFill>
                <a:latin typeface="Arial" panose="020B0604020202020204" pitchFamily="34" charset="0"/>
                <a:ea typeface="+mn-ea"/>
                <a:cs typeface="Arial" panose="020B0604020202020204" pitchFamily="34" charset="0"/>
              </a:rPr>
              <a:t>A</a:t>
            </a:r>
            <a:r>
              <a:rPr kumimoji="0" lang="en-US" sz="3200" b="0" i="0" u="none" strike="noStrike" kern="1200" cap="none" spc="0" normalizeH="0" baseline="0" noProof="0" err="1">
                <a:ln>
                  <a:noFill/>
                </a:ln>
                <a:solidFill>
                  <a:prstClr val="white"/>
                </a:solidFill>
                <a:effectLst/>
                <a:uLnTx/>
                <a:uFillTx/>
                <a:latin typeface="Arial" panose="020B0604020202020204" pitchFamily="34" charset="0"/>
                <a:ea typeface="+mn-ea"/>
                <a:cs typeface="Arial" panose="020B0604020202020204" pitchFamily="34" charset="0"/>
              </a:rPr>
              <a:t>ssistance</a:t>
            </a:r>
            <a:endParaRPr lang="en-US"/>
          </a:p>
        </p:txBody>
      </p:sp>
      <p:sp>
        <p:nvSpPr>
          <p:cNvPr id="4" name="Google Shape;428;p3">
            <a:extLst>
              <a:ext uri="{FF2B5EF4-FFF2-40B4-BE49-F238E27FC236}">
                <a16:creationId xmlns:a16="http://schemas.microsoft.com/office/drawing/2014/main" id="{BCB6B5DA-A792-D0FA-49E2-A6C1A171A126}"/>
              </a:ext>
            </a:extLst>
          </p:cNvPr>
          <p:cNvSpPr txBox="1"/>
          <p:nvPr/>
        </p:nvSpPr>
        <p:spPr>
          <a:xfrm>
            <a:off x="4520493" y="1842275"/>
            <a:ext cx="7217482" cy="4147363"/>
          </a:xfrm>
          <a:prstGeom prst="rect">
            <a:avLst/>
          </a:prstGeom>
          <a:solidFill>
            <a:srgbClr val="F4F4F4"/>
          </a:solidFill>
          <a:ln>
            <a:noFill/>
          </a:ln>
        </p:spPr>
        <p:txBody>
          <a:bodyPr spcFirstLastPara="1" wrap="square" lIns="182880" tIns="182880" rIns="274320" bIns="182880" anchor="ctr" anchorCtr="0">
            <a:noAutofit/>
          </a:bodyPr>
          <a:lstStyle>
            <a:defPPr>
              <a:defRPr lang="en-US"/>
            </a:defPPr>
            <a:lvl1pPr marR="0" lvl="0">
              <a:lnSpc>
                <a:spcPct val="100000"/>
              </a:lnSpc>
              <a:spcBef>
                <a:spcPts val="0"/>
              </a:spcBef>
              <a:spcAft>
                <a:spcPts val="1200"/>
              </a:spcAft>
              <a:buClr>
                <a:srgbClr val="000000"/>
              </a:buClr>
              <a:buSzPts val="2400"/>
              <a:defRPr sz="2000" b="0" i="0" u="none" strike="noStrike" cap="none">
                <a:latin typeface="Arial"/>
                <a:ea typeface="Arial"/>
                <a:cs typeface="Arial"/>
              </a:defRPr>
            </a:lvl1pPr>
          </a:lstStyle>
          <a:p>
            <a:pPr marL="285750" indent="-285750">
              <a:buSzPct val="100000"/>
              <a:buFont typeface="Arial"/>
              <a:buChar char="•"/>
            </a:pPr>
            <a:r>
              <a:rPr lang="en-US" sz="1600">
                <a:sym typeface="Arial"/>
              </a:rPr>
              <a:t>PwC had a global partnership with artificial intelligence (AI) startup Harvey, providing PwC’s Legal Business Solutions professionals exclusive access.</a:t>
            </a:r>
            <a:endParaRPr lang="en-US" sz="1600"/>
          </a:p>
          <a:p>
            <a:pPr marL="285750" indent="-285750">
              <a:buSzPct val="100000"/>
              <a:buFont typeface="Arial" panose="020B0604020202020204" pitchFamily="34" charset="0"/>
              <a:buChar char="•"/>
            </a:pPr>
            <a:r>
              <a:rPr lang="en-US" sz="1600"/>
              <a:t>PwC worked with Harvey to take the platform to market to help clients further streamline their in-house legal processes. PwC also looked to develop and train its own proprietary AI models with Harvey to create customized products and services for its own use cases and for clients across Legal Business Solutions.</a:t>
            </a:r>
          </a:p>
          <a:p>
            <a:pPr marL="285750" indent="-285750">
              <a:spcAft>
                <a:spcPts val="0"/>
              </a:spcAft>
              <a:buSzPct val="100000"/>
              <a:buFont typeface="Arial"/>
              <a:buChar char="•"/>
            </a:pPr>
            <a:r>
              <a:rPr lang="en-US" sz="1600"/>
              <a:t>The use of Generative AI democratized information access and enhanced the ability of PwC’s network of more than 4,000 legal professionals to deliver human-led and technology-enabled legal solutions in a range of areas, including contract analysis, regulatory compliance, claims management, due diligence, and broader legal advisory and legal consulting services.</a:t>
            </a:r>
          </a:p>
        </p:txBody>
      </p:sp>
      <p:pic>
        <p:nvPicPr>
          <p:cNvPr id="5" name="Picture 4" descr="A person looking at a tablet&#10;&#10;Description automatically generated">
            <a:extLst>
              <a:ext uri="{FF2B5EF4-FFF2-40B4-BE49-F238E27FC236}">
                <a16:creationId xmlns:a16="http://schemas.microsoft.com/office/drawing/2014/main" id="{F36498D3-7A1C-68D1-A951-B81C0F72F51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2844" y="2174009"/>
            <a:ext cx="3693348" cy="3483894"/>
          </a:xfrm>
          <a:prstGeom prst="rect">
            <a:avLst/>
          </a:prstGeom>
          <a:ln>
            <a:solidFill>
              <a:srgbClr val="6F7878"/>
            </a:solidFill>
          </a:ln>
        </p:spPr>
      </p:pic>
      <p:sp>
        <p:nvSpPr>
          <p:cNvPr id="3" name="TextBox 1">
            <a:extLst>
              <a:ext uri="{FF2B5EF4-FFF2-40B4-BE49-F238E27FC236}">
                <a16:creationId xmlns:a16="http://schemas.microsoft.com/office/drawing/2014/main" id="{52A32AE8-48EF-9306-A970-B9793966D483}"/>
              </a:ext>
            </a:extLst>
          </p:cNvPr>
          <p:cNvSpPr txBox="1"/>
          <p:nvPr/>
        </p:nvSpPr>
        <p:spPr>
          <a:xfrm>
            <a:off x="460576" y="6066083"/>
            <a:ext cx="9217267" cy="261610"/>
          </a:xfrm>
          <a:prstGeom prst="rect">
            <a:avLst/>
          </a:prstGeom>
          <a:noFill/>
        </p:spPr>
        <p:txBody>
          <a:bodyPr rot="0" spcFirstLastPara="0" vert="horz" wrap="square" lIns="0" tIns="45720" rIns="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600"/>
              </a:spcBef>
            </a:pPr>
            <a:r>
              <a:rPr lang="LID4096" sz="1100">
                <a:solidFill>
                  <a:srgbClr val="6F7878"/>
                </a:solidFill>
                <a:cs typeface="Arial"/>
              </a:rPr>
              <a:t>Source:</a:t>
            </a:r>
            <a:r>
              <a:rPr lang="en-US" sz="1100">
                <a:solidFill>
                  <a:srgbClr val="6F7878"/>
                </a:solidFill>
                <a:cs typeface="Arial"/>
              </a:rPr>
              <a:t> </a:t>
            </a:r>
            <a:r>
              <a:rPr lang="en-US" sz="1100">
                <a:solidFill>
                  <a:srgbClr val="6F7878"/>
                </a:solidFill>
                <a:cs typeface="Arial"/>
                <a:hlinkClick r:id="rId3"/>
              </a:rPr>
              <a:t>PwC Announces Strategic Alliance With Harvey, Positioning PwC’s Legal Business Solutions at the Forefront of Legal Generative AI</a:t>
            </a:r>
            <a:r>
              <a:rPr lang="en-US" sz="1100">
                <a:solidFill>
                  <a:srgbClr val="6F7878"/>
                </a:solidFill>
                <a:cs typeface="Arial"/>
              </a:rPr>
              <a:t>, PWC.</a:t>
            </a:r>
          </a:p>
        </p:txBody>
      </p:sp>
    </p:spTree>
    <p:extLst>
      <p:ext uri="{BB962C8B-B14F-4D97-AF65-F5344CB8AC3E}">
        <p14:creationId xmlns:p14="http://schemas.microsoft.com/office/powerpoint/2010/main" val="3839540917"/>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6778-F0B7-E083-CB6E-8AE9D0DE5D6F}"/>
              </a:ext>
            </a:extLst>
          </p:cNvPr>
          <p:cNvSpPr>
            <a:spLocks noGrp="1"/>
          </p:cNvSpPr>
          <p:nvPr>
            <p:ph type="title"/>
          </p:nvPr>
        </p:nvSpPr>
        <p:spPr/>
        <p:txBody>
          <a:bodyPr/>
          <a:lstStyle/>
          <a:p>
            <a:r>
              <a:rPr kumimoji="0" lang="en-US" sz="3200" b="1" i="0" u="none" strike="noStrike" kern="1200" cap="none" spc="0" normalizeH="0" baseline="0" noProof="0">
                <a:ln>
                  <a:noFill/>
                </a:ln>
                <a:solidFill>
                  <a:prstClr val="white"/>
                </a:solidFill>
                <a:effectLst/>
                <a:uLnTx/>
                <a:uFillTx/>
                <a:latin typeface="Arial Black"/>
                <a:ea typeface="+mn-ea"/>
                <a:cs typeface="Arial Black" panose="020B0604020202020204" pitchFamily="34" charset="0"/>
              </a:rPr>
              <a:t>CarMax</a:t>
            </a:r>
            <a:r>
              <a:rPr lang="en-US" sz="3200" b="1">
                <a:solidFill>
                  <a:schemeClr val="bg1"/>
                </a:solidFill>
                <a:latin typeface="Arial Black"/>
                <a:cs typeface="Arial Black" panose="020B0604020202020204" pitchFamily="34" charset="0"/>
              </a:rPr>
              <a:t> </a:t>
            </a:r>
            <a:r>
              <a:rPr lang="en-US" sz="3200">
                <a:solidFill>
                  <a:schemeClr val="bg1"/>
                </a:solidFill>
                <a:latin typeface="Arial"/>
                <a:cs typeface="Arial"/>
              </a:rPr>
              <a:t>|</a:t>
            </a:r>
            <a:r>
              <a:rPr lang="en-US" sz="3200" b="1">
                <a:solidFill>
                  <a:schemeClr val="bg1"/>
                </a:solidFill>
                <a:latin typeface="Arial Black"/>
                <a:cs typeface="Arial Black" panose="020B0604020202020204" pitchFamily="34" charset="0"/>
              </a:rPr>
              <a:t> </a:t>
            </a:r>
            <a:r>
              <a:rPr lang="en-US">
                <a:solidFill>
                  <a:prstClr val="white"/>
                </a:solidFill>
                <a:latin typeface="Arial"/>
                <a:ea typeface="+mn-ea"/>
                <a:cs typeface="Arial"/>
              </a:rPr>
              <a:t>C</a:t>
            </a:r>
            <a:r>
              <a:rPr kumimoji="0" lang="en-US" sz="3200" b="0" i="0" u="none" strike="noStrike" kern="1200" cap="none" spc="0" normalizeH="0" baseline="0" noProof="0" err="1">
                <a:ln>
                  <a:noFill/>
                </a:ln>
                <a:solidFill>
                  <a:prstClr val="white"/>
                </a:solidFill>
                <a:effectLst/>
                <a:uLnTx/>
                <a:uFillTx/>
                <a:latin typeface="Arial"/>
                <a:ea typeface="+mn-ea"/>
                <a:cs typeface="Arial"/>
              </a:rPr>
              <a:t>ustomer</a:t>
            </a:r>
            <a:r>
              <a:rPr kumimoji="0" lang="en-US" sz="3200" b="0" i="0" u="none" strike="noStrike" kern="1200" cap="none" spc="0" normalizeH="0" baseline="0" noProof="0">
                <a:ln>
                  <a:noFill/>
                </a:ln>
                <a:solidFill>
                  <a:prstClr val="white"/>
                </a:solidFill>
                <a:effectLst/>
                <a:uLnTx/>
                <a:uFillTx/>
                <a:latin typeface="Arial"/>
                <a:ea typeface="+mn-ea"/>
                <a:cs typeface="Arial"/>
              </a:rPr>
              <a:t> Experience</a:t>
            </a:r>
            <a:endParaRPr lang="en-US"/>
          </a:p>
        </p:txBody>
      </p:sp>
      <p:sp>
        <p:nvSpPr>
          <p:cNvPr id="4" name="Google Shape;428;p3">
            <a:extLst>
              <a:ext uri="{FF2B5EF4-FFF2-40B4-BE49-F238E27FC236}">
                <a16:creationId xmlns:a16="http://schemas.microsoft.com/office/drawing/2014/main" id="{BCB6B5DA-A792-D0FA-49E2-A6C1A171A126}"/>
              </a:ext>
            </a:extLst>
          </p:cNvPr>
          <p:cNvSpPr txBox="1"/>
          <p:nvPr/>
        </p:nvSpPr>
        <p:spPr>
          <a:xfrm>
            <a:off x="4495801" y="1844675"/>
            <a:ext cx="7242174" cy="4144963"/>
          </a:xfrm>
          <a:prstGeom prst="rect">
            <a:avLst/>
          </a:prstGeom>
          <a:solidFill>
            <a:srgbClr val="F4F4F4"/>
          </a:solidFill>
          <a:ln>
            <a:noFill/>
          </a:ln>
        </p:spPr>
        <p:txBody>
          <a:bodyPr spcFirstLastPara="1" wrap="square" lIns="182880" tIns="182880" rIns="182880" bIns="182880" anchor="ctr" anchorCtr="0">
            <a:noAutofit/>
          </a:bodyPr>
          <a:lstStyle>
            <a:defPPr>
              <a:defRPr lang="en-US"/>
            </a:defPPr>
            <a:lvl1pPr marR="0" lvl="0">
              <a:lnSpc>
                <a:spcPct val="100000"/>
              </a:lnSpc>
              <a:spcBef>
                <a:spcPts val="0"/>
              </a:spcBef>
              <a:spcAft>
                <a:spcPts val="1200"/>
              </a:spcAft>
              <a:buClr>
                <a:srgbClr val="000000"/>
              </a:buClr>
              <a:buSzPts val="2400"/>
              <a:defRPr sz="2000" b="0" i="0" u="none" strike="noStrike" cap="none">
                <a:latin typeface="Arial"/>
                <a:ea typeface="Arial"/>
                <a:cs typeface="Arial"/>
              </a:defRPr>
            </a:lvl1pPr>
          </a:lstStyle>
          <a:p>
            <a:pPr marL="285750" indent="-285750">
              <a:buSzPct val="100000"/>
              <a:buFont typeface="Arial"/>
              <a:buChar char="•"/>
            </a:pPr>
            <a:r>
              <a:rPr lang="en-US" sz="1600" dirty="0"/>
              <a:t>The omnichannel used-car retailer is increasing customer prospecting efforts and enhancing the customer experience through its adoption of Azure OpenAI and the language models behind ChatGPT.</a:t>
            </a:r>
          </a:p>
          <a:p>
            <a:pPr marL="285750" indent="-285750">
              <a:buSzPct val="100000"/>
              <a:buFont typeface="Arial" panose="020B0604020202020204" pitchFamily="34" charset="0"/>
              <a:buChar char="•"/>
            </a:pPr>
            <a:r>
              <a:rPr lang="en-US" sz="1600" dirty="0"/>
              <a:t>The CarMax team employed GPT 3.5’s enhanced “iteration on prompts” to feed scrubbed and formatted data for thousands of used cars into a DaVinci model. Following that, a small dataset was sent for editing and fine-tuning and the content was pumped into the DaVinci model for mass publishing and consumer consumption, enabling better search and transparent information to the users. </a:t>
            </a:r>
          </a:p>
          <a:p>
            <a:pPr marL="285750" indent="-285750">
              <a:spcAft>
                <a:spcPts val="0"/>
              </a:spcAft>
              <a:buSzPct val="100000"/>
              <a:buFont typeface="Arial" panose="020B0604020202020204" pitchFamily="34" charset="0"/>
              <a:buChar char="•"/>
            </a:pPr>
            <a:r>
              <a:rPr lang="en-US" sz="1600" dirty="0"/>
              <a:t>The use of Generative AI resulted in an increase in their customer engagement and traffic, and the company was also able to realize IT cost benefits, in addition to content creation savings.</a:t>
            </a:r>
          </a:p>
        </p:txBody>
      </p:sp>
      <p:pic>
        <p:nvPicPr>
          <p:cNvPr id="5" name="Picture 4" descr="A person holding a cell phone&#10;&#10;Description automatically generated">
            <a:extLst>
              <a:ext uri="{FF2B5EF4-FFF2-40B4-BE49-F238E27FC236}">
                <a16:creationId xmlns:a16="http://schemas.microsoft.com/office/drawing/2014/main" id="{2BD56A36-C690-43CC-18D6-8744414E735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9392" y="2521059"/>
            <a:ext cx="3693348" cy="2469417"/>
          </a:xfrm>
          <a:prstGeom prst="rect">
            <a:avLst/>
          </a:prstGeom>
          <a:ln>
            <a:solidFill>
              <a:srgbClr val="6F7878"/>
            </a:solidFill>
          </a:ln>
        </p:spPr>
      </p:pic>
      <p:sp>
        <p:nvSpPr>
          <p:cNvPr id="3" name="TextBox 1">
            <a:extLst>
              <a:ext uri="{FF2B5EF4-FFF2-40B4-BE49-F238E27FC236}">
                <a16:creationId xmlns:a16="http://schemas.microsoft.com/office/drawing/2014/main" id="{7ED07DE7-6809-FA8B-FE51-27477E9DA55F}"/>
              </a:ext>
            </a:extLst>
          </p:cNvPr>
          <p:cNvSpPr txBox="1"/>
          <p:nvPr/>
        </p:nvSpPr>
        <p:spPr>
          <a:xfrm>
            <a:off x="466679" y="6081132"/>
            <a:ext cx="9085632" cy="261610"/>
          </a:xfrm>
          <a:prstGeom prst="rect">
            <a:avLst/>
          </a:prstGeom>
          <a:noFill/>
        </p:spPr>
        <p:txBody>
          <a:bodyPr rot="0" spcFirstLastPara="0" vert="horz" wrap="square" lIns="0" tIns="45720" rIns="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600"/>
              </a:spcBef>
            </a:pPr>
            <a:r>
              <a:rPr lang="LID4096" sz="1100">
                <a:solidFill>
                  <a:srgbClr val="6F7878"/>
                </a:solidFill>
                <a:cs typeface="Arial"/>
              </a:rPr>
              <a:t>Source:</a:t>
            </a:r>
            <a:r>
              <a:rPr lang="en-US" sz="1100">
                <a:solidFill>
                  <a:srgbClr val="6F7878"/>
                </a:solidFill>
                <a:cs typeface="Arial"/>
              </a:rPr>
              <a:t> </a:t>
            </a:r>
            <a:r>
              <a:rPr lang="en-US" sz="1100">
                <a:solidFill>
                  <a:srgbClr val="6F7878"/>
                </a:solidFill>
                <a:cs typeface="Arial"/>
                <a:hlinkClick r:id="rId3"/>
              </a:rPr>
              <a:t>Build: Azure OpenAI Service Helps Customers Accelerate Innovation With Large AI Models; Microsoft Expands Availability</a:t>
            </a:r>
            <a:r>
              <a:rPr lang="en-US" sz="1100">
                <a:solidFill>
                  <a:srgbClr val="6F7878"/>
                </a:solidFill>
                <a:cs typeface="Arial"/>
              </a:rPr>
              <a:t>, Microsoft.</a:t>
            </a:r>
          </a:p>
        </p:txBody>
      </p:sp>
    </p:spTree>
    <p:extLst>
      <p:ext uri="{BB962C8B-B14F-4D97-AF65-F5344CB8AC3E}">
        <p14:creationId xmlns:p14="http://schemas.microsoft.com/office/powerpoint/2010/main" val="2027213162"/>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D89384-F2E8-D7B3-B385-82ACA6B468CB}"/>
              </a:ext>
            </a:extLst>
          </p:cNvPr>
          <p:cNvSpPr txBox="1"/>
          <p:nvPr/>
        </p:nvSpPr>
        <p:spPr>
          <a:xfrm>
            <a:off x="647700" y="1666677"/>
            <a:ext cx="11084052" cy="3893863"/>
          </a:xfrm>
          <a:prstGeom prst="rect">
            <a:avLst/>
          </a:prstGeom>
          <a:noFill/>
        </p:spPr>
        <p:txBody>
          <a:bodyPr wrap="square" lIns="0" tIns="45720" rIns="457200" bIns="45720" numCol="2" spcCol="457200" anchor="ctr" anchorCtr="0">
            <a:noAutofit/>
          </a:bodyPr>
          <a:lstStyle/>
          <a:p>
            <a:pPr marL="228600" indent="-228600">
              <a:spcAft>
                <a:spcPts val="1200"/>
              </a:spcAft>
              <a:buSzPct val="100000"/>
              <a:buFont typeface="Arial" panose="020B0604020202020204" pitchFamily="34" charset="0"/>
              <a:buChar char="•"/>
            </a:pPr>
            <a:r>
              <a:rPr lang="en-NL" dirty="0"/>
              <a:t>Create a prioritized matrix of </a:t>
            </a:r>
            <a:r>
              <a:rPr lang="en-NL" dirty="0" err="1"/>
              <a:t>GenAI</a:t>
            </a:r>
            <a:r>
              <a:rPr lang="en-NL" dirty="0"/>
              <a:t> use cases in your industry vertical based on technical feasibility and tangible business value. Identify business functions and tasks with immediate impact and savings. Outline a timeframe for piloting, deployment and production across these use cases.​</a:t>
            </a:r>
            <a:endParaRPr lang="en-US" dirty="0">
              <a:cs typeface="Arial"/>
            </a:endParaRPr>
          </a:p>
          <a:p>
            <a:pPr marL="228600" indent="-228600">
              <a:spcAft>
                <a:spcPts val="1200"/>
              </a:spcAft>
              <a:buSzPct val="100000"/>
              <a:buFont typeface="Arial" panose="020B0604020202020204" pitchFamily="34" charset="0"/>
              <a:buChar char="•"/>
            </a:pPr>
            <a:r>
              <a:rPr lang="en-NL" dirty="0"/>
              <a:t>Quantify the business value of generative AI using both technical and business metrics and measure it early and in a consistent manner. ​</a:t>
            </a:r>
            <a:endParaRPr lang="en-NL" dirty="0">
              <a:cs typeface="Arial"/>
            </a:endParaRPr>
          </a:p>
          <a:p>
            <a:pPr marL="228600" indent="-228600">
              <a:spcAft>
                <a:spcPts val="1200"/>
              </a:spcAft>
              <a:buSzPct val="100000"/>
              <a:buFont typeface="Arial" panose="020B0604020202020204" pitchFamily="34" charset="0"/>
              <a:buChar char="•"/>
            </a:pPr>
            <a:r>
              <a:rPr lang="en-NL" dirty="0"/>
              <a:t>Employ a change management approach that prioritizes employee training and well-being. Do so by equipping employees with the knowledge to use </a:t>
            </a:r>
            <a:r>
              <a:rPr lang="en-NL" dirty="0" err="1"/>
              <a:t>GenAI</a:t>
            </a:r>
            <a:r>
              <a:rPr lang="en-NL" dirty="0"/>
              <a:t> tools safely and confidently, while showing them that these tools will help them automate routine tasks. ​</a:t>
            </a:r>
            <a:endParaRPr lang="en-NL" dirty="0">
              <a:cs typeface="Arial"/>
            </a:endParaRPr>
          </a:p>
          <a:p>
            <a:pPr marL="228600" indent="-228600">
              <a:spcAft>
                <a:spcPts val="1200"/>
              </a:spcAft>
              <a:buSzPct val="100000"/>
              <a:buFont typeface="Arial" panose="020B0604020202020204" pitchFamily="34" charset="0"/>
              <a:buChar char="•"/>
            </a:pPr>
            <a:r>
              <a:rPr lang="en-NL" dirty="0"/>
              <a:t>Implement governance to enable democratization in a responsible way — ensure </a:t>
            </a:r>
            <a:r>
              <a:rPr lang="en-NL"/>
              <a:t>that </a:t>
            </a:r>
            <a:r>
              <a:rPr lang="en-NL" dirty="0"/>
              <a:t>there are checks and balances for content accuracy, authenticity and guardrails to prevent intended or unintended consequences of the </a:t>
            </a:r>
            <a:r>
              <a:rPr lang="en-NL" dirty="0" err="1"/>
              <a:t>GenAI</a:t>
            </a:r>
            <a:r>
              <a:rPr lang="en-NL" dirty="0"/>
              <a:t> applications with humans in the loop. ​​</a:t>
            </a:r>
            <a:endParaRPr lang="en-US" dirty="0">
              <a:cs typeface="Arial"/>
            </a:endParaRPr>
          </a:p>
        </p:txBody>
      </p:sp>
      <p:sp>
        <p:nvSpPr>
          <p:cNvPr id="4" name="Title 3">
            <a:extLst>
              <a:ext uri="{FF2B5EF4-FFF2-40B4-BE49-F238E27FC236}">
                <a16:creationId xmlns:a16="http://schemas.microsoft.com/office/drawing/2014/main" id="{76F9673B-2497-EFA4-1F48-3FFF89A6506C}"/>
              </a:ext>
            </a:extLst>
          </p:cNvPr>
          <p:cNvSpPr>
            <a:spLocks noGrp="1"/>
          </p:cNvSpPr>
          <p:nvPr>
            <p:ph type="title"/>
          </p:nvPr>
        </p:nvSpPr>
        <p:spPr/>
        <p:txBody>
          <a:bodyPr/>
          <a:lstStyle/>
          <a:p>
            <a:r>
              <a:rPr lang="en-US">
                <a:solidFill>
                  <a:schemeClr val="bg1"/>
                </a:solidFill>
              </a:rPr>
              <a:t>Recommendations for IT Leaders</a:t>
            </a:r>
            <a:endParaRPr lang="en-US"/>
          </a:p>
        </p:txBody>
      </p:sp>
    </p:spTree>
    <p:extLst>
      <p:ext uri="{BB962C8B-B14F-4D97-AF65-F5344CB8AC3E}">
        <p14:creationId xmlns:p14="http://schemas.microsoft.com/office/powerpoint/2010/main" val="266501551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4D49-4368-59EC-95BF-F2713878291B}"/>
              </a:ext>
            </a:extLst>
          </p:cNvPr>
          <p:cNvSpPr>
            <a:spLocks noGrp="1"/>
          </p:cNvSpPr>
          <p:nvPr>
            <p:ph type="title"/>
          </p:nvPr>
        </p:nvSpPr>
        <p:spPr/>
        <p:txBody>
          <a:bodyPr/>
          <a:lstStyle/>
          <a:p>
            <a:r>
              <a:rPr lang="en-US"/>
              <a:t>Recommended Gartner Research</a:t>
            </a:r>
          </a:p>
        </p:txBody>
      </p:sp>
      <p:sp>
        <p:nvSpPr>
          <p:cNvPr id="21" name="Text Placeholder 2">
            <a:extLst>
              <a:ext uri="{FF2B5EF4-FFF2-40B4-BE49-F238E27FC236}">
                <a16:creationId xmlns:a16="http://schemas.microsoft.com/office/drawing/2014/main" id="{33D7C101-7D71-5D56-F817-62573231188F}"/>
              </a:ext>
            </a:extLst>
          </p:cNvPr>
          <p:cNvSpPr>
            <a:spLocks noGrp="1"/>
          </p:cNvSpPr>
          <p:nvPr>
            <p:ph type="body" sz="quarter" idx="10"/>
          </p:nvPr>
        </p:nvSpPr>
        <p:spPr>
          <a:xfrm>
            <a:off x="457201" y="1266093"/>
            <a:ext cx="10554236" cy="4721956"/>
          </a:xfrm>
        </p:spPr>
        <p:txBody>
          <a:bodyPr vert="horz" lIns="0" tIns="0" rIns="0" bIns="0" rtlCol="0" anchor="t">
            <a:noAutofit/>
          </a:bodyPr>
          <a:lstStyle/>
          <a:p>
            <a:r>
              <a:rPr lang="en-NL" sz="2000" b="1" u="sng">
                <a:solidFill>
                  <a:schemeClr val="hlink"/>
                </a:solidFill>
                <a:hlinkClick r:id="rId3"/>
              </a:rPr>
              <a:t>Innovation Insight for Artificial Intelligence Foundation Models</a:t>
            </a:r>
            <a:r>
              <a:rPr lang="en-US" sz="2000" b="1"/>
              <a:t>:</a:t>
            </a:r>
            <a:r>
              <a:rPr lang="en-US" sz="2000"/>
              <a:t> </a:t>
            </a:r>
            <a:r>
              <a:rPr lang="en-NL" sz="2000"/>
              <a:t>Arun Chandrasekaran, Magnus Revang and Arnold Gao (G00769102)</a:t>
            </a:r>
            <a:endParaRPr lang="en-US" sz="2000">
              <a:cs typeface="Arial"/>
            </a:endParaRPr>
          </a:p>
          <a:p>
            <a:r>
              <a:rPr lang="en-NL" sz="2000" b="1" u="sng">
                <a:solidFill>
                  <a:schemeClr val="hlink"/>
                </a:solidFill>
                <a:hlinkClick r:id="rId4"/>
              </a:rPr>
              <a:t>ChatGPT and GPT: A Board Reference Presentation</a:t>
            </a:r>
            <a:r>
              <a:rPr lang="en-US" sz="2000" b="1"/>
              <a:t>:</a:t>
            </a:r>
            <a:r>
              <a:rPr lang="en-US" sz="2000"/>
              <a:t> </a:t>
            </a:r>
            <a:r>
              <a:rPr lang="en-NL" sz="2000"/>
              <a:t>Bern Elliot and Others (G00787035)</a:t>
            </a:r>
            <a:endParaRPr lang="en-US" sz="2000">
              <a:cs typeface="Arial"/>
            </a:endParaRPr>
          </a:p>
          <a:p>
            <a:r>
              <a:rPr lang="en-NL" sz="2000" b="1" u="sng">
                <a:solidFill>
                  <a:schemeClr val="hlink"/>
                </a:solidFill>
                <a:hlinkClick r:id="rId5"/>
              </a:rPr>
              <a:t>Innovation Insight for Generative AI </a:t>
            </a:r>
            <a:r>
              <a:rPr lang="en-US" sz="2000" b="1"/>
              <a:t>:</a:t>
            </a:r>
            <a:r>
              <a:rPr lang="en-US" sz="2000"/>
              <a:t> </a:t>
            </a:r>
            <a:r>
              <a:rPr lang="en-NL" sz="2000"/>
              <a:t>Brian Burke, Arun Chandrasekaran and Svetlana Sicular (G00778501)</a:t>
            </a:r>
            <a:r>
              <a:rPr lang="en-US" sz="2000"/>
              <a:t> </a:t>
            </a:r>
            <a:endParaRPr lang="en-US" sz="2000">
              <a:cs typeface="Arial"/>
            </a:endParaRPr>
          </a:p>
          <a:p>
            <a:r>
              <a:rPr lang="en-NL" sz="2000" b="1" u="sng">
                <a:solidFill>
                  <a:schemeClr val="hlink"/>
                </a:solidFill>
                <a:hlinkClick r:id="rId6"/>
              </a:rPr>
              <a:t>Board Brief on Generative AI </a:t>
            </a:r>
            <a:r>
              <a:rPr lang="en-US" sz="2000" b="1"/>
              <a:t>:</a:t>
            </a:r>
            <a:r>
              <a:rPr lang="en-US" sz="2000"/>
              <a:t> </a:t>
            </a:r>
            <a:r>
              <a:rPr lang="en-NL" sz="2000"/>
              <a:t>Tina Nunno and Others (G00794593)</a:t>
            </a:r>
            <a:endParaRPr lang="en-US" sz="2000"/>
          </a:p>
          <a:p>
            <a:endParaRPr lang="en-US" sz="2000"/>
          </a:p>
        </p:txBody>
      </p:sp>
    </p:spTree>
    <p:extLst>
      <p:ext uri="{BB962C8B-B14F-4D97-AF65-F5344CB8AC3E}">
        <p14:creationId xmlns:p14="http://schemas.microsoft.com/office/powerpoint/2010/main" val="2948480925"/>
      </p:ext>
    </p:extLst>
  </p:cSld>
  <p:clrMapOvr>
    <a:masterClrMapping/>
  </p:clrMapOvr>
</p:sld>
</file>

<file path=ppt/theme/theme1.xml><?xml version="1.0" encoding="utf-8"?>
<a:theme xmlns:a="http://schemas.openxmlformats.org/drawingml/2006/main" name="TSTT 2024 Template_White">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10.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3.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8116EE10-0ADA-4268-AAE5-30EC6F5E90BA}"/>
    </a:ext>
  </a:extLst>
</a:theme>
</file>

<file path=ppt/theme/theme4.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6E259ABC-D790-4982-AD57-6C9C9097FDBC}"/>
    </a:ext>
  </a:extLst>
</a:theme>
</file>

<file path=ppt/theme/theme5.xml><?xml version="1.0" encoding="utf-8"?>
<a:theme xmlns:a="http://schemas.openxmlformats.org/drawingml/2006/main" name="1_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72C72329-1B84-429E-9348-1838CEF553AA}"/>
    </a:ext>
  </a:extLst>
</a:theme>
</file>

<file path=ppt/theme/theme6.xml><?xml version="1.0" encoding="utf-8"?>
<a:theme xmlns:a="http://schemas.openxmlformats.org/drawingml/2006/main" name="1_TSTT 2024 Template_Blue">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72C72329-1B84-429E-9348-1838CEF553AA}"/>
    </a:ext>
  </a:extLst>
</a:theme>
</file>

<file path=ppt/theme/theme7.xml><?xml version="1.0" encoding="utf-8"?>
<a:theme xmlns:a="http://schemas.openxmlformats.org/drawingml/2006/main" name="1_TSTT 2024 Template_White">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8.xml><?xml version="1.0" encoding="utf-8"?>
<a:theme xmlns:a="http://schemas.openxmlformats.org/drawingml/2006/main" name="2_TSTT 2024 Template_White">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9.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95040E106F6045BF1D17FDD1C46C2E" ma:contentTypeVersion="12" ma:contentTypeDescription="Create a new document." ma:contentTypeScope="" ma:versionID="e92818dc338ce306d2d17b59c57d06eb">
  <xsd:schema xmlns:xsd="http://www.w3.org/2001/XMLSchema" xmlns:xs="http://www.w3.org/2001/XMLSchema" xmlns:p="http://schemas.microsoft.com/office/2006/metadata/properties" xmlns:ns2="173c18d0-64f6-43fd-a402-c6da20f8b057" xmlns:ns3="ff322c05-a114-43cf-a07c-75857023d852" targetNamespace="http://schemas.microsoft.com/office/2006/metadata/properties" ma:root="true" ma:fieldsID="253b3a1b38665427210845c16ba686de" ns2:_="" ns3:_="">
    <xsd:import namespace="173c18d0-64f6-43fd-a402-c6da20f8b057"/>
    <xsd:import namespace="ff322c05-a114-43cf-a07c-75857023d85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c18d0-64f6-43fd-a402-c6da20f8b0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af5e99b-f45a-473e-9035-af188538fb0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322c05-a114-43cf-a07c-75857023d85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e9b9cee-f526-46b6-befc-32ca15a803c6}" ma:internalName="TaxCatchAll" ma:showField="CatchAllData" ma:web="ff322c05-a114-43cf-a07c-75857023d8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f322c05-a114-43cf-a07c-75857023d852" xsi:nil="true"/>
    <lcf76f155ced4ddcb4097134ff3c332f xmlns="173c18d0-64f6-43fd-a402-c6da20f8b057">
      <Terms xmlns="http://schemas.microsoft.com/office/infopath/2007/PartnerControls"/>
    </lcf76f155ced4ddcb4097134ff3c332f>
    <SharedWithUsers xmlns="ff322c05-a114-43cf-a07c-75857023d852">
      <UserInfo>
        <DisplayName>Arun Chandrasekaran</DisplayName>
        <AccountId>788</AccountId>
        <AccountType/>
      </UserInfo>
    </SharedWithUsers>
  </documentManagement>
</p:properties>
</file>

<file path=customXml/itemProps1.xml><?xml version="1.0" encoding="utf-8"?>
<ds:datastoreItem xmlns:ds="http://schemas.openxmlformats.org/officeDocument/2006/customXml" ds:itemID="{1CAD67A9-CD4A-477F-AAB2-78893665A01F}">
  <ds:schemaRefs>
    <ds:schemaRef ds:uri="173c18d0-64f6-43fd-a402-c6da20f8b057"/>
    <ds:schemaRef ds:uri="ff322c05-a114-43cf-a07c-75857023d8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79CF7F9-B558-4CBB-986D-FDDEE2CF04A4}">
  <ds:schemaRefs>
    <ds:schemaRef ds:uri="http://schemas.microsoft.com/sharepoint/v3/contenttype/forms"/>
  </ds:schemaRefs>
</ds:datastoreItem>
</file>

<file path=customXml/itemProps3.xml><?xml version="1.0" encoding="utf-8"?>
<ds:datastoreItem xmlns:ds="http://schemas.openxmlformats.org/officeDocument/2006/customXml" ds:itemID="{DAB06DB6-58C1-4625-B330-304A97892144}">
  <ds:schemaRefs>
    <ds:schemaRef ds:uri="173c18d0-64f6-43fd-a402-c6da20f8b057"/>
    <ds:schemaRef ds:uri="ff322c05-a114-43cf-a07c-75857023d85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White bkgrnd master</Template>
  <TotalTime>7</TotalTime>
  <Words>833</Words>
  <Application>Microsoft Macintosh PowerPoint</Application>
  <PresentationFormat>Widescreen</PresentationFormat>
  <Paragraphs>80</Paragraphs>
  <Slides>10</Slides>
  <Notes>7</Notes>
  <HiddenSlides>0</HiddenSlides>
  <MMClips>0</MMClips>
  <ScaleCrop>false</ScaleCrop>
  <HeadingPairs>
    <vt:vector size="6" baseType="variant">
      <vt:variant>
        <vt:lpstr>Fonts Used</vt:lpstr>
      </vt:variant>
      <vt:variant>
        <vt:i4>2</vt:i4>
      </vt:variant>
      <vt:variant>
        <vt:lpstr>Theme</vt:lpstr>
      </vt:variant>
      <vt:variant>
        <vt:i4>8</vt:i4>
      </vt:variant>
      <vt:variant>
        <vt:lpstr>Slide Titles</vt:lpstr>
      </vt:variant>
      <vt:variant>
        <vt:i4>10</vt:i4>
      </vt:variant>
    </vt:vector>
  </HeadingPairs>
  <TitlesOfParts>
    <vt:vector size="20" baseType="lpstr">
      <vt:lpstr>Arial</vt:lpstr>
      <vt:lpstr>Arial Black</vt:lpstr>
      <vt:lpstr>TSTT 2024 Template_White</vt:lpstr>
      <vt:lpstr>1_White bkgrnd master</vt:lpstr>
      <vt:lpstr>Blue bkgrnd master</vt:lpstr>
      <vt:lpstr>White bk accent color options</vt:lpstr>
      <vt:lpstr>1_Blue bk accent color options</vt:lpstr>
      <vt:lpstr>1_TSTT 2024 Template_Blue</vt:lpstr>
      <vt:lpstr>1_TSTT 2024 Template_White</vt:lpstr>
      <vt:lpstr>2_TSTT 2024 Template_White</vt:lpstr>
      <vt:lpstr>PowerPoint Presentation</vt:lpstr>
      <vt:lpstr>PowerPoint Presentation</vt:lpstr>
      <vt:lpstr>Democratized Generative AI</vt:lpstr>
      <vt:lpstr>Democratized Generative AI</vt:lpstr>
      <vt:lpstr>Democratized Generative AI — Risks and Benefits</vt:lpstr>
      <vt:lpstr>PwC | AI Generated Legal Assistance</vt:lpstr>
      <vt:lpstr>CarMax | Customer Experience</vt:lpstr>
      <vt:lpstr>Recommendations for IT Leaders</vt:lpstr>
      <vt:lpstr>Recommended Gartner Research</vt:lpstr>
      <vt:lpstr>Gartner Experts Covering Democratized Generative AI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Silver,Nora</dc:creator>
  <cp:lastModifiedBy>Alex Trivilino</cp:lastModifiedBy>
  <cp:revision>41</cp:revision>
  <dcterms:created xsi:type="dcterms:W3CDTF">2023-08-02T21:41:38Z</dcterms:created>
  <dcterms:modified xsi:type="dcterms:W3CDTF">2023-10-13T22:23:14Z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0x0101005395040E106F6045BF1D17FDD1C46C2E</vt:lpwstr>
  </property>
  <property fmtid="{D5CDD505-2E9C-101B-9397-08002B2CF9AE}" pid="3" name="MediaServiceImageTags">
    <vt:lpwstr/>
  </property>
</Properties>
</file>