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3"/>
    <p:sldMasterId id="2147483869" r:id="rId4"/>
  </p:sldMasterIdLst>
  <p:notesMasterIdLst>
    <p:notesMasterId r:id="rId22"/>
  </p:notesMasterIdLst>
  <p:handoutMasterIdLst>
    <p:handoutMasterId r:id="rId23"/>
  </p:handoutMasterIdLst>
  <p:sldIdLst>
    <p:sldId id="256" r:id="rId5"/>
    <p:sldId id="12508" r:id="rId6"/>
    <p:sldId id="258" r:id="rId7"/>
    <p:sldId id="12509" r:id="rId8"/>
    <p:sldId id="260" r:id="rId9"/>
    <p:sldId id="12510" r:id="rId10"/>
    <p:sldId id="12511" r:id="rId11"/>
    <p:sldId id="263" r:id="rId12"/>
    <p:sldId id="12514" r:id="rId13"/>
    <p:sldId id="12515" r:id="rId14"/>
    <p:sldId id="12516" r:id="rId15"/>
    <p:sldId id="267" r:id="rId16"/>
    <p:sldId id="12517" r:id="rId17"/>
    <p:sldId id="12518" r:id="rId18"/>
    <p:sldId id="270" r:id="rId19"/>
    <p:sldId id="1252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F1A61E-4CE0-4CB0-A55F-984F87F73E2D}" name="Jones,Caroline" initials="J" userId="S::Caroline.Jones@gartner.com::fece1fa4-0048-4d6b-921e-00ea19efc77c" providerId="AD"/>
  <p188:author id="{B4066F4E-10B9-10A3-AD4F-9049B6F5152D}" name="Hennessey,Steve" initials="H" userId="S::steve.hennessey@gartner.com::de9069bd-0deb-4cfd-b65d-aa0191e04f4b" providerId="AD"/>
  <p188:author id="{2A4C6185-C994-C84B-EEB4-BADE6E43CF05}" name="Brown,Tim A" initials="BA" userId="S::tim.brown@gartner.com::0d5cda52-6bc8-496f-a70a-f2e808091b54" providerId="AD"/>
  <p188:author id="{1335A096-5538-E8A4-DC70-5F37E00BC07C}" name="Meagher,Stewart" initials="M" userId="S::Stewart.Meagher@gartner.com::5fc9377f-e238-4b9a-828b-01c2202aea93" providerId="AD"/>
  <p188:author id="{99E8B7DF-B1C6-B846-FA5E-02978C98F04C}" name="Bookstaver,Melanie V" initials="BV" userId="S::melanie.bookstaver@gartner.com::4498c51e-6705-402a-9d37-4e556b7ecba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5" autoAdjust="0"/>
    <p:restoredTop sz="77211" autoAdjust="0"/>
  </p:normalViewPr>
  <p:slideViewPr>
    <p:cSldViewPr snapToGrid="0">
      <p:cViewPr varScale="1">
        <p:scale>
          <a:sx n="60" d="100"/>
          <a:sy n="60" d="100"/>
        </p:scale>
        <p:origin x="1128" y="40"/>
      </p:cViewPr>
      <p:guideLst/>
    </p:cSldViewPr>
  </p:slideViewPr>
  <p:notesTextViewPr>
    <p:cViewPr>
      <p:scale>
        <a:sx n="1" d="1"/>
        <a:sy n="1" d="1"/>
      </p:scale>
      <p:origin x="0" y="0"/>
    </p:cViewPr>
  </p:notesTextViewPr>
  <p:notesViewPr>
    <p:cSldViewPr snapToGrid="0">
      <p:cViewPr>
        <p:scale>
          <a:sx n="1" d="2"/>
          <a:sy n="1" d="2"/>
        </p:scale>
        <p:origin x="4112" y="15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10/20/2023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202N: [Role]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r>
              <a:rPr lang="en-US" dirty="0"/>
              <a:t>As we have discussed artificial intelligence in its various forms will have a major impact on almost every organization. We also expect that enterprise architecture has a key role to play and these changes. However before it can do so the enterprise architecture team needs to gain credibility in their space, and in particular in the six areas highlighted above. Let's take each in turn:</a:t>
            </a:r>
            <a:endParaRPr dirty="0"/>
          </a:p>
          <a:p>
            <a:pPr marL="0" lvl="0" indent="0" algn="l" rtl="0">
              <a:lnSpc>
                <a:spcPct val="90000"/>
              </a:lnSpc>
              <a:spcBef>
                <a:spcPts val="600"/>
              </a:spcBef>
              <a:spcAft>
                <a:spcPts val="0"/>
              </a:spcAft>
              <a:buClr>
                <a:schemeClr val="dk1"/>
              </a:buClr>
              <a:buSzPts val="1200"/>
              <a:buFont typeface="Arial"/>
              <a:buNone/>
            </a:pPr>
            <a:endParaRPr dirty="0"/>
          </a:p>
          <a:p>
            <a:pPr marL="171450" lvl="0" indent="-171450" algn="l" rtl="0">
              <a:lnSpc>
                <a:spcPct val="90000"/>
              </a:lnSpc>
              <a:spcBef>
                <a:spcPts val="600"/>
              </a:spcBef>
              <a:spcAft>
                <a:spcPts val="0"/>
              </a:spcAft>
              <a:buClr>
                <a:schemeClr val="dk1"/>
              </a:buClr>
              <a:buSzPts val="1200"/>
              <a:buFont typeface="Arial"/>
              <a:buChar char="•"/>
            </a:pPr>
            <a:r>
              <a:rPr lang="en-US" b="1" dirty="0"/>
              <a:t>Data-driven business architecture</a:t>
            </a:r>
            <a:r>
              <a:rPr lang="en-US" dirty="0"/>
              <a:t> this has two aspects one is great strength in data architecture and the creation over the data sets needed to support business decision making. Artificial intelligence requires that its data sets both for training and operations are highly curated this helps it work effectively and avoid problems such as bias. The data sets developed must provide insight into the business architecture and the decisions that are based on them</a:t>
            </a:r>
            <a:endParaRPr dirty="0"/>
          </a:p>
          <a:p>
            <a:pPr marL="171450" lvl="0" indent="-171450" algn="l" rtl="0">
              <a:lnSpc>
                <a:spcPct val="90000"/>
              </a:lnSpc>
              <a:spcBef>
                <a:spcPts val="600"/>
              </a:spcBef>
              <a:spcAft>
                <a:spcPts val="0"/>
              </a:spcAft>
              <a:buClr>
                <a:schemeClr val="dk1"/>
              </a:buClr>
              <a:buSzPts val="1200"/>
              <a:buFont typeface="Arial"/>
              <a:buChar char="•"/>
            </a:pPr>
            <a:r>
              <a:rPr lang="en-US" b="1" dirty="0"/>
              <a:t>Technical insight</a:t>
            </a:r>
            <a:r>
              <a:rPr lang="en-US" dirty="0"/>
              <a:t> - of course artificial intelligence relies on many different technologies and algorithms, and the 18 needs to understand the technologies algorithms have their relatives applications, strength and weaknesses</a:t>
            </a:r>
            <a:endParaRPr dirty="0"/>
          </a:p>
          <a:p>
            <a:pPr marL="171450" lvl="0" indent="-171450" algn="l" rtl="0">
              <a:lnSpc>
                <a:spcPct val="90000"/>
              </a:lnSpc>
              <a:spcBef>
                <a:spcPts val="600"/>
              </a:spcBef>
              <a:spcAft>
                <a:spcPts val="0"/>
              </a:spcAft>
              <a:buClr>
                <a:schemeClr val="dk1"/>
              </a:buClr>
              <a:buSzPts val="1200"/>
              <a:buFont typeface="Arial"/>
              <a:buChar char="•"/>
            </a:pPr>
            <a:r>
              <a:rPr lang="en-US" b="1" dirty="0"/>
              <a:t>Data modelling - </a:t>
            </a:r>
            <a:r>
              <a:rPr lang="en-US" b="0" dirty="0"/>
              <a:t>as we have show much of AI it's based on data, lots of data which has been curated to provide for necessary learning at operation of the appropriate algorithm. Enterprise architecture teams must upgrade their data competencies beyond simple data architecture to include what is needed to set the stage for artificial intelligence</a:t>
            </a:r>
            <a:endParaRPr b="0" dirty="0"/>
          </a:p>
          <a:p>
            <a:pPr marL="171450" lvl="0" indent="-171450" algn="l" rtl="0">
              <a:lnSpc>
                <a:spcPct val="90000"/>
              </a:lnSpc>
              <a:spcBef>
                <a:spcPts val="600"/>
              </a:spcBef>
              <a:spcAft>
                <a:spcPts val="0"/>
              </a:spcAft>
              <a:buClr>
                <a:schemeClr val="dk1"/>
              </a:buClr>
              <a:buSzPts val="1200"/>
              <a:buFont typeface="Arial"/>
              <a:buChar char="•"/>
            </a:pPr>
            <a:r>
              <a:rPr lang="en-US" b="1" dirty="0"/>
              <a:t>Solution development and integration - </a:t>
            </a:r>
            <a:r>
              <a:rPr lang="en-US" b="0" dirty="0"/>
              <a:t>of course in some ways artificial intelligence is like any other solution we must define the business problem, design the solution, build a solution, and test it. However while that may be true how we actually do that will be different for artificial intelligence. Enterprise architecture teams need to build competency around the design and development of artificial intelligence solutions</a:t>
            </a:r>
            <a:endParaRPr b="0" dirty="0"/>
          </a:p>
          <a:p>
            <a:pPr marL="171450" lvl="0" indent="-171450" algn="l" rtl="0">
              <a:lnSpc>
                <a:spcPct val="90000"/>
              </a:lnSpc>
              <a:spcBef>
                <a:spcPts val="600"/>
              </a:spcBef>
              <a:spcAft>
                <a:spcPts val="0"/>
              </a:spcAft>
              <a:buClr>
                <a:schemeClr val="dk1"/>
              </a:buClr>
              <a:buSzPts val="1200"/>
              <a:buFont typeface="Arial"/>
              <a:buChar char="•"/>
            </a:pPr>
            <a:r>
              <a:rPr lang="en-US" b="1" dirty="0"/>
              <a:t>Ethical and legal awareness - </a:t>
            </a:r>
            <a:r>
              <a:rPr lang="en-US" b="0" dirty="0"/>
              <a:t>there have been many instances in the press of bias in artificial intelligence solutions. To effectively design and implement these solutions enterprise architecture teams must be sensitive to the ethical and legal issues and impacts of artificial intelligence. This insight must inform their decisions and designs of artificial intelligence solutions.</a:t>
            </a:r>
            <a:endParaRPr dirty="0"/>
          </a:p>
          <a:p>
            <a:pPr marL="171450" lvl="0" indent="-171450" algn="l" rtl="0">
              <a:lnSpc>
                <a:spcPct val="90000"/>
              </a:lnSpc>
              <a:spcBef>
                <a:spcPts val="600"/>
              </a:spcBef>
              <a:spcAft>
                <a:spcPts val="0"/>
              </a:spcAft>
              <a:buClr>
                <a:schemeClr val="dk1"/>
              </a:buClr>
              <a:buSzPts val="1200"/>
              <a:buFont typeface="Arial"/>
              <a:buChar char="•"/>
            </a:pPr>
            <a:r>
              <a:rPr lang="en-US" b="1" dirty="0"/>
              <a:t>Business design - </a:t>
            </a:r>
            <a:r>
              <a:rPr lang="en-US" b="0" dirty="0"/>
              <a:t>in many cases the focus of attention in artificial intelligence is on the technology. However the most important piece is what business problem are we trying to solve? Or what business outcome are we trying to drive? In many ways artificial intelligence begins with the business and not with the technology. Enterprise architecture teams must be able to use the business architecture to effectively design and develop artificial intelligence solutions</a:t>
            </a:r>
            <a:endParaRPr b="0" dirty="0"/>
          </a:p>
          <a:p>
            <a:pPr marL="171450" lvl="0" indent="-95250" algn="l" rtl="0">
              <a:lnSpc>
                <a:spcPct val="90000"/>
              </a:lnSpc>
              <a:spcBef>
                <a:spcPts val="600"/>
              </a:spcBef>
              <a:spcAft>
                <a:spcPts val="0"/>
              </a:spcAft>
              <a:buClr>
                <a:schemeClr val="dk1"/>
              </a:buClr>
              <a:buSzPts val="1200"/>
              <a:buFont typeface="Arial"/>
              <a:buNone/>
            </a:pPr>
            <a:endParaRPr b="0" dirty="0"/>
          </a:p>
          <a:p>
            <a:pPr marL="171450" lvl="0" indent="-95250" algn="l" rtl="0">
              <a:lnSpc>
                <a:spcPct val="90000"/>
              </a:lnSpc>
              <a:spcBef>
                <a:spcPts val="600"/>
              </a:spcBef>
              <a:spcAft>
                <a:spcPts val="0"/>
              </a:spcAft>
              <a:buClr>
                <a:schemeClr val="dk1"/>
              </a:buClr>
              <a:buSzPts val="1200"/>
              <a:buFont typeface="Arial"/>
              <a:buNone/>
            </a:pPr>
            <a:endParaRPr b="0" dirty="0"/>
          </a:p>
          <a:p>
            <a:pPr marL="0" lvl="0" indent="0" algn="l" rtl="0">
              <a:lnSpc>
                <a:spcPct val="90000"/>
              </a:lnSpc>
              <a:spcBef>
                <a:spcPts val="600"/>
              </a:spcBef>
              <a:spcAft>
                <a:spcPts val="0"/>
              </a:spcAft>
              <a:buClr>
                <a:schemeClr val="dk1"/>
              </a:buClr>
              <a:buSzPts val="1200"/>
              <a:buFont typeface="Arial"/>
              <a:buNone/>
            </a:pPr>
            <a:r>
              <a:rPr lang="en-US" b="0" dirty="0"/>
              <a:t>Enterprise architecture leaders must work with their teams to raise that knowledge and confidence around artificial intelligence, and work to ensure that the enterprise architecture team is seen as having expertise in the area.</a:t>
            </a:r>
            <a:endParaRPr dirty="0"/>
          </a:p>
          <a:p>
            <a:pPr marL="0" lvl="0" indent="0" algn="l" rtl="0">
              <a:lnSpc>
                <a:spcPct val="90000"/>
              </a:lnSpc>
              <a:spcBef>
                <a:spcPts val="600"/>
              </a:spcBef>
              <a:spcAft>
                <a:spcPts val="0"/>
              </a:spcAft>
              <a:buClr>
                <a:schemeClr val="dk1"/>
              </a:buClr>
              <a:buSzPts val="1200"/>
              <a:buFont typeface="Arial"/>
              <a:buNone/>
            </a:pPr>
            <a:endParaRPr b="0" dirty="0"/>
          </a:p>
          <a:p>
            <a:pPr marL="0" lvl="0" indent="0" algn="l" rtl="0">
              <a:lnSpc>
                <a:spcPct val="90000"/>
              </a:lnSpc>
              <a:spcBef>
                <a:spcPts val="600"/>
              </a:spcBef>
              <a:spcAft>
                <a:spcPts val="0"/>
              </a:spcAft>
              <a:buClr>
                <a:schemeClr val="dk1"/>
              </a:buClr>
              <a:buSzPts val="1200"/>
              <a:buFont typeface="Arial"/>
              <a:buNone/>
            </a:pPr>
            <a:r>
              <a:rPr lang="en-US" b="1" dirty="0"/>
              <a:t>Related Research:</a:t>
            </a:r>
            <a:endParaRPr dirty="0"/>
          </a:p>
          <a:p>
            <a:pPr marL="0" lvl="0" indent="0" algn="l" rtl="0">
              <a:lnSpc>
                <a:spcPct val="90000"/>
              </a:lnSpc>
              <a:spcBef>
                <a:spcPts val="600"/>
              </a:spcBef>
              <a:spcAft>
                <a:spcPts val="0"/>
              </a:spcAft>
              <a:buClr>
                <a:schemeClr val="dk1"/>
              </a:buClr>
              <a:buSzPts val="1200"/>
              <a:buFont typeface="Arial"/>
              <a:buNone/>
            </a:pPr>
            <a:endParaRPr b="1" dirty="0"/>
          </a:p>
        </p:txBody>
      </p:sp>
    </p:spTree>
    <p:extLst>
      <p:ext uri="{BB962C8B-B14F-4D97-AF65-F5344CB8AC3E}">
        <p14:creationId xmlns:p14="http://schemas.microsoft.com/office/powerpoint/2010/main" val="355974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b="0" dirty="0">
                <a:latin typeface="Calibri"/>
                <a:ea typeface="Calibri"/>
                <a:cs typeface="Calibri"/>
                <a:sym typeface="Calibri"/>
              </a:rPr>
              <a:t>Over the years there have been many criticisms of enterprise architecture. Two stand out. The first is where is the customer? In many organisations, while they claim to be customer centric, it has been impossible to find the customer in the architecture. A second and related issue is that many of the models and deliverables of enterprise architecture or static, and don't provide much insight beyond the model or deliverable itself.</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0" dirty="0">
                <a:latin typeface="Calibri"/>
                <a:ea typeface="Calibri"/>
                <a:cs typeface="Calibri"/>
                <a:sym typeface="Calibri"/>
              </a:rPr>
              <a:t>Increasingly more insight is needed, and bringing together enterprise architecture deliverables with data, analysis and analytics is needed. This brings enterprise architecture deliverables to life. For example we may have a business capability model, now we can run a total cost of ownership analysis against the capabilities and decide where the money is going and where are the opportunities to cut costs. Or we may develop a customer journey map, and then overlay and analysis a real customer behaviour onto it to show what the data is telling us. There are many instances where taking another step beyond an enterprise architecture deliverables is very helpful.</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0" dirty="0">
                <a:latin typeface="Calibri"/>
                <a:ea typeface="Calibri"/>
                <a:cs typeface="Calibri"/>
                <a:sym typeface="Calibri"/>
              </a:rPr>
              <a:t>This also points to and opportunity for enterprise architecture leaders. In many organisations data science often fits in marketing department or in customer service, it's often a long way from the organization. There is an opportunity to add data science to the mix of competences in and probably architecture and, for some deliverables, add analytics into the mix to provide executives with greater insight.</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4 Evidence-Based Practices EA Leaders Must Adopt to Navigate Economic Headwinds</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Tool: Business Architecture Activities and Deliverables Close the Strategy-to-Execution Gap</a:t>
            </a:r>
            <a:endParaRPr dirty="0"/>
          </a:p>
          <a:p>
            <a:pPr marL="0" lvl="0" indent="0" algn="l" rtl="0">
              <a:lnSpc>
                <a:spcPct val="90000"/>
              </a:lnSpc>
              <a:spcBef>
                <a:spcPts val="600"/>
              </a:spcBef>
              <a:spcAft>
                <a:spcPts val="0"/>
              </a:spcAft>
              <a:buClr>
                <a:schemeClr val="dk1"/>
              </a:buClr>
              <a:buSzPts val="1100"/>
              <a:buFont typeface="Arial"/>
              <a:buNone/>
            </a:pPr>
            <a:endParaRPr sz="1100" b="1" dirty="0">
              <a:latin typeface="Calibri"/>
              <a:ea typeface="Calibri"/>
              <a:cs typeface="Calibri"/>
              <a:sym typeface="Calibri"/>
            </a:endParaRPr>
          </a:p>
        </p:txBody>
      </p:sp>
      <p:sp>
        <p:nvSpPr>
          <p:cNvPr id="845" name="Google Shape;845;p11:notes"/>
          <p:cNvSpPr>
            <a:spLocks noGrp="1" noRot="1" noChangeAspect="1"/>
          </p:cNvSpPr>
          <p:nvPr>
            <p:ph type="sldImg" idx="2"/>
          </p:nvPr>
        </p:nvSpPr>
        <p:spPr>
          <a:xfrm>
            <a:off x="1357313" y="676275"/>
            <a:ext cx="3889375" cy="2187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7592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5" name="Google Shape;875;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In this section we will summarise four key actions that enterprise architecture leaders can take.</a:t>
            </a:r>
            <a:br>
              <a:rPr lang="en-US" dirty="0"/>
            </a:b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3:notes"/>
          <p:cNvSpPr txBox="1">
            <a:spLocks noGrp="1"/>
          </p:cNvSpPr>
          <p:nvPr>
            <p:ph type="body" idx="1"/>
          </p:nvPr>
        </p:nvSpPr>
        <p:spPr>
          <a:xfrm>
            <a:off x="246888" y="3398108"/>
            <a:ext cx="6373368" cy="543499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dirty="0">
                <a:latin typeface="Calibri"/>
                <a:ea typeface="Calibri"/>
                <a:cs typeface="Calibri"/>
                <a:sym typeface="Calibri"/>
              </a:rPr>
              <a:t>Enterprise architecture leaders have a challenge to raise the competences of the EA team quickly. There are a number of ways of doing that with different implications in terms of time and effort required. In the graphic we have outlined 8 strategies that EA leaders are using. Of course there are many online courses out there, which is a quick and easy way for team members to gain some knowledge and insight. There are also hey I'll range of conferences at workshops, such as Gartner symposium events where you can learn about artificial intelligence. </a:t>
            </a: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latin typeface="Calibri"/>
                <a:ea typeface="Calibri"/>
                <a:cs typeface="Calibri"/>
                <a:sym typeface="Calibri"/>
              </a:rPr>
              <a:t>In the end there is nothing like being involved in artificial intelligence projects to learn how to apply it. All almost every organisation we talked to it's starting a pilot of some sort to look more closely at artificial intelligence. This is an opportunity for enterprise architecture teams to get involved.</a:t>
            </a:r>
            <a:endParaRPr dirty="0"/>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latin typeface="Calibri"/>
                <a:ea typeface="Calibri"/>
                <a:cs typeface="Calibri"/>
                <a:sym typeface="Calibri"/>
              </a:rPr>
              <a:t>It is clear but gaining knowledge and confidence in artificial intelligence it's something that EA teams will need to do now and for the first seeable future, and EA leaders must decide what the best way to do that is for their team and organization. </a:t>
            </a:r>
            <a:endParaRPr dirty="0"/>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100"/>
              <a:buFont typeface="Arial"/>
              <a:buNone/>
            </a:pPr>
            <a:r>
              <a:rPr lang="en-US" sz="1100" b="0" i="0" dirty="0">
                <a:solidFill>
                  <a:srgbClr val="212121"/>
                </a:solidFill>
                <a:latin typeface="Arial"/>
                <a:ea typeface="Arial"/>
                <a:cs typeface="Arial"/>
                <a:sym typeface="Arial"/>
              </a:rPr>
              <a:t>4 Top Practices That Help EA/TI Leaders Add Value to Artificial Intelligence Initiatives</a:t>
            </a:r>
            <a:endParaRPr dirty="0"/>
          </a:p>
          <a:p>
            <a:pPr marL="0" marR="0" lvl="0" indent="0" algn="l" rtl="0">
              <a:lnSpc>
                <a:spcPct val="90000"/>
              </a:lnSpc>
              <a:spcBef>
                <a:spcPts val="600"/>
              </a:spcBef>
              <a:spcAft>
                <a:spcPts val="0"/>
              </a:spcAft>
              <a:buClr>
                <a:srgbClr val="212121"/>
              </a:buClr>
              <a:buSzPts val="1100"/>
              <a:buFont typeface="Arial"/>
              <a:buNone/>
            </a:pPr>
            <a:r>
              <a:rPr lang="en-US" sz="1100" b="0" i="0" dirty="0">
                <a:solidFill>
                  <a:srgbClr val="212121"/>
                </a:solidFill>
                <a:latin typeface="Arial"/>
                <a:ea typeface="Arial"/>
                <a:cs typeface="Arial"/>
                <a:sym typeface="Arial"/>
              </a:rPr>
              <a:t>Gartner’s 5-Phase Approach to Help EA Leaders Master and Apply AI</a:t>
            </a:r>
            <a:endParaRPr dirty="0"/>
          </a:p>
          <a:p>
            <a:pPr marL="0" lvl="0" indent="0" algn="l" rtl="0">
              <a:lnSpc>
                <a:spcPct val="90000"/>
              </a:lnSpc>
              <a:spcBef>
                <a:spcPts val="600"/>
              </a:spcBef>
              <a:spcAft>
                <a:spcPts val="0"/>
              </a:spcAft>
              <a:buClr>
                <a:schemeClr val="dk1"/>
              </a:buClr>
              <a:buSzPts val="1100"/>
              <a:buFont typeface="Arial"/>
              <a:buNone/>
            </a:pPr>
            <a:endParaRPr sz="1100" b="1" dirty="0">
              <a:latin typeface="Calibri"/>
              <a:ea typeface="Calibri"/>
              <a:cs typeface="Calibri"/>
              <a:sym typeface="Calibri"/>
            </a:endParaRPr>
          </a:p>
        </p:txBody>
      </p:sp>
      <p:sp>
        <p:nvSpPr>
          <p:cNvPr id="882" name="Google Shape;882;p13:notes"/>
          <p:cNvSpPr>
            <a:spLocks noGrp="1" noRot="1" noChangeAspect="1"/>
          </p:cNvSpPr>
          <p:nvPr>
            <p:ph type="sldImg" idx="2"/>
          </p:nvPr>
        </p:nvSpPr>
        <p:spPr>
          <a:xfrm>
            <a:off x="1031875" y="712788"/>
            <a:ext cx="4429125" cy="24923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48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14:notes"/>
          <p:cNvSpPr txBox="1">
            <a:spLocks noGrp="1"/>
          </p:cNvSpPr>
          <p:nvPr>
            <p:ph type="body" idx="1"/>
          </p:nvPr>
        </p:nvSpPr>
        <p:spPr>
          <a:xfrm>
            <a:off x="246888" y="3348680"/>
            <a:ext cx="6373368" cy="548442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dirty="0">
                <a:solidFill>
                  <a:srgbClr val="000000"/>
                </a:solidFill>
                <a:latin typeface="Arial" panose="020B0604020202020204" pitchFamily="34" charset="0"/>
                <a:ea typeface="Calibri"/>
                <a:cs typeface="Arial" panose="020B0604020202020204" pitchFamily="34" charset="0"/>
                <a:sym typeface="Calibri"/>
              </a:rPr>
              <a:t>While it's still early days for artificial intelligence in organisations it is still a good time for enterprise architecture leaders and their teams to look at what they do and the services they provide and identify opportunities where artificial intelligence could help them. We can use this in two ways, the first is in conversations with EA tools vendors as use cases for how the team would like to use the tool, or with specialist tool vendors. As we can already see there are AI base tools popping up all the times so it's helpful to have a set of use cases so we can see how they map to our needs.</a:t>
            </a:r>
            <a:endParaRPr dirty="0">
              <a:solidFill>
                <a:srgbClr val="000000"/>
              </a:solidFill>
              <a:latin typeface="Arial" panose="020B0604020202020204" pitchFamily="34" charset="0"/>
              <a:cs typeface="Arial" panose="020B0604020202020204" pitchFamily="34" charset="0"/>
            </a:endParaRPr>
          </a:p>
          <a:p>
            <a:pPr marL="0" lvl="0" indent="0" algn="l" rtl="0">
              <a:lnSpc>
                <a:spcPct val="90000"/>
              </a:lnSpc>
              <a:spcBef>
                <a:spcPts val="600"/>
              </a:spcBef>
              <a:spcAft>
                <a:spcPts val="0"/>
              </a:spcAft>
              <a:buClr>
                <a:schemeClr val="dk1"/>
              </a:buClr>
              <a:buSzPts val="1100"/>
              <a:buFont typeface="Arial"/>
              <a:buNone/>
            </a:pPr>
            <a:endParaRPr sz="1100" dirty="0">
              <a:solidFill>
                <a:srgbClr val="000000"/>
              </a:solidFill>
              <a:latin typeface="Arial" panose="020B0604020202020204" pitchFamily="34" charset="0"/>
              <a:ea typeface="Calibri"/>
              <a:cs typeface="Arial" panose="020B0604020202020204" pitchFamily="34" charset="0"/>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solidFill>
                  <a:srgbClr val="000000"/>
                </a:solidFill>
                <a:latin typeface="Arial" panose="020B0604020202020204" pitchFamily="34" charset="0"/>
                <a:ea typeface="Calibri"/>
                <a:cs typeface="Arial" panose="020B0604020202020204" pitchFamily="34" charset="0"/>
                <a:sym typeface="Calibri"/>
              </a:rPr>
              <a:t>A second way to use this analysis is to pick an area where an AI tool would be of help and to try and build it. Of course this may be more of a pilot study with the help of internal developers (or even possibly external ones) to see if we can make a functioning tool. While we accept that this is likely to be less common we feel it is worth suggesting for two reasons, previously the EA team gets a tool it can use, and secondly the EA team gains experience in developing such tools.</a:t>
            </a:r>
            <a:endParaRPr dirty="0">
              <a:solidFill>
                <a:srgbClr val="000000"/>
              </a:solidFill>
              <a:latin typeface="Arial" panose="020B0604020202020204" pitchFamily="34" charset="0"/>
              <a:cs typeface="Arial" panose="020B0604020202020204" pitchFamily="34" charset="0"/>
            </a:endParaRPr>
          </a:p>
          <a:p>
            <a:pPr marL="0" lvl="0" indent="0" algn="l" rtl="0">
              <a:lnSpc>
                <a:spcPct val="90000"/>
              </a:lnSpc>
              <a:spcBef>
                <a:spcPts val="600"/>
              </a:spcBef>
              <a:spcAft>
                <a:spcPts val="0"/>
              </a:spcAft>
              <a:buClr>
                <a:schemeClr val="dk1"/>
              </a:buClr>
              <a:buSzPts val="1100"/>
              <a:buFont typeface="Arial"/>
              <a:buNone/>
            </a:pPr>
            <a:endParaRPr sz="1100" dirty="0">
              <a:solidFill>
                <a:srgbClr val="000000"/>
              </a:solidFill>
              <a:latin typeface="Arial" panose="020B0604020202020204" pitchFamily="34" charset="0"/>
              <a:ea typeface="Calibri"/>
              <a:cs typeface="Arial" panose="020B0604020202020204" pitchFamily="34" charset="0"/>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solidFill>
                  <a:srgbClr val="000000"/>
                </a:solidFill>
                <a:latin typeface="Arial" panose="020B0604020202020204" pitchFamily="34" charset="0"/>
                <a:ea typeface="Calibri"/>
                <a:cs typeface="Arial" panose="020B0604020202020204" pitchFamily="34" charset="0"/>
                <a:sym typeface="Calibri"/>
              </a:rPr>
              <a:t>Our aim here it's for enterprise architecture leaders to position their teams at the forefront of artificial intelligence in their organisations.</a:t>
            </a:r>
            <a:endParaRPr dirty="0">
              <a:solidFill>
                <a:srgbClr val="000000"/>
              </a:solidFill>
              <a:latin typeface="Arial" panose="020B0604020202020204" pitchFamily="34" charset="0"/>
              <a:cs typeface="Arial" panose="020B0604020202020204" pitchFamily="34" charset="0"/>
            </a:endParaRPr>
          </a:p>
          <a:p>
            <a:pPr marL="0" lvl="0" indent="0" algn="l" rtl="0">
              <a:lnSpc>
                <a:spcPct val="90000"/>
              </a:lnSpc>
              <a:spcBef>
                <a:spcPts val="600"/>
              </a:spcBef>
              <a:spcAft>
                <a:spcPts val="0"/>
              </a:spcAft>
              <a:buClr>
                <a:schemeClr val="dk1"/>
              </a:buClr>
              <a:buSzPts val="1100"/>
              <a:buFont typeface="Arial"/>
              <a:buNone/>
            </a:pPr>
            <a:endParaRPr sz="1100" dirty="0">
              <a:solidFill>
                <a:srgbClr val="000000"/>
              </a:solidFill>
              <a:latin typeface="Arial" panose="020B0604020202020204" pitchFamily="34" charset="0"/>
              <a:ea typeface="Calibri"/>
              <a:cs typeface="Arial" panose="020B0604020202020204" pitchFamily="34" charset="0"/>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solidFill>
                  <a:srgbClr val="000000"/>
                </a:solidFill>
                <a:latin typeface="Arial" panose="020B0604020202020204" pitchFamily="34" charset="0"/>
                <a:ea typeface="Calibri"/>
                <a:cs typeface="Arial" panose="020B0604020202020204" pitchFamily="34" charset="0"/>
                <a:sym typeface="Calibri"/>
              </a:rPr>
              <a:t>Related Research:</a:t>
            </a:r>
            <a:endParaRPr dirty="0">
              <a:solidFill>
                <a:srgbClr val="000000"/>
              </a:solidFill>
              <a:latin typeface="Arial" panose="020B0604020202020204" pitchFamily="34" charset="0"/>
              <a:cs typeface="Arial" panose="020B0604020202020204" pitchFamily="34" charset="0"/>
            </a:endParaRPr>
          </a:p>
          <a:p>
            <a:pPr marL="0" marR="0" lvl="0" indent="0" algn="l" rtl="0">
              <a:lnSpc>
                <a:spcPct val="90000"/>
              </a:lnSpc>
              <a:spcBef>
                <a:spcPts val="600"/>
              </a:spcBef>
              <a:spcAft>
                <a:spcPts val="0"/>
              </a:spcAft>
              <a:buClr>
                <a:srgbClr val="212121"/>
              </a:buClr>
              <a:buSzPts val="1100"/>
              <a:buFont typeface="Arial"/>
              <a:buNone/>
            </a:pPr>
            <a:r>
              <a:rPr lang="en-US" sz="1100" b="0" i="0" dirty="0">
                <a:solidFill>
                  <a:srgbClr val="000000"/>
                </a:solidFill>
                <a:latin typeface="Arial" panose="020B0604020202020204" pitchFamily="34" charset="0"/>
                <a:ea typeface="Arial"/>
                <a:cs typeface="Arial" panose="020B0604020202020204" pitchFamily="34" charset="0"/>
                <a:sym typeface="Arial"/>
              </a:rPr>
              <a:t>4 Top Practices That Help EA/TI Leaders Add Value to Artificial Intelligence Initiatives</a:t>
            </a:r>
            <a:endParaRPr dirty="0">
              <a:solidFill>
                <a:srgbClr val="000000"/>
              </a:solidFill>
              <a:latin typeface="Arial" panose="020B0604020202020204" pitchFamily="34" charset="0"/>
              <a:cs typeface="Arial" panose="020B0604020202020204" pitchFamily="34" charset="0"/>
            </a:endParaRPr>
          </a:p>
          <a:p>
            <a:pPr marL="0" marR="0" lvl="0" indent="0" algn="l" rtl="0">
              <a:lnSpc>
                <a:spcPct val="90000"/>
              </a:lnSpc>
              <a:spcBef>
                <a:spcPts val="600"/>
              </a:spcBef>
              <a:spcAft>
                <a:spcPts val="0"/>
              </a:spcAft>
              <a:buClr>
                <a:srgbClr val="212121"/>
              </a:buClr>
              <a:buSzPts val="1100"/>
              <a:buFont typeface="Arial"/>
              <a:buNone/>
            </a:pPr>
            <a:r>
              <a:rPr lang="en-US" sz="1100" b="0" i="0" dirty="0">
                <a:solidFill>
                  <a:srgbClr val="000000"/>
                </a:solidFill>
                <a:latin typeface="Arial" panose="020B0604020202020204" pitchFamily="34" charset="0"/>
                <a:ea typeface="Arial"/>
                <a:cs typeface="Arial" panose="020B0604020202020204" pitchFamily="34" charset="0"/>
                <a:sym typeface="Arial"/>
              </a:rPr>
              <a:t>Gartner’s 5-Phase Approach to Help EA Leaders Master and Apply AI</a:t>
            </a:r>
            <a:endParaRPr dirty="0">
              <a:solidFill>
                <a:srgbClr val="000000"/>
              </a:solidFill>
              <a:latin typeface="Arial" panose="020B0604020202020204" pitchFamily="34" charset="0"/>
              <a:cs typeface="Arial" panose="020B0604020202020204" pitchFamily="34" charset="0"/>
            </a:endParaRPr>
          </a:p>
          <a:p>
            <a:pPr marL="0" lvl="0" indent="0" algn="l" rtl="0">
              <a:lnSpc>
                <a:spcPct val="90000"/>
              </a:lnSpc>
              <a:spcBef>
                <a:spcPts val="600"/>
              </a:spcBef>
              <a:spcAft>
                <a:spcPts val="0"/>
              </a:spcAft>
              <a:buClr>
                <a:schemeClr val="dk1"/>
              </a:buClr>
              <a:buSzPts val="1100"/>
              <a:buFont typeface="Arial"/>
              <a:buNone/>
            </a:pPr>
            <a:endParaRPr sz="1100" b="1" dirty="0">
              <a:solidFill>
                <a:srgbClr val="000000"/>
              </a:solidFill>
              <a:latin typeface="Arial" panose="020B0604020202020204" pitchFamily="34" charset="0"/>
              <a:ea typeface="Calibri"/>
              <a:cs typeface="Arial" panose="020B0604020202020204" pitchFamily="34" charset="0"/>
              <a:sym typeface="Calibri"/>
            </a:endParaRPr>
          </a:p>
        </p:txBody>
      </p:sp>
      <p:sp>
        <p:nvSpPr>
          <p:cNvPr id="954" name="Google Shape;954;p14:notes"/>
          <p:cNvSpPr>
            <a:spLocks noGrp="1" noRot="1" noChangeAspect="1"/>
          </p:cNvSpPr>
          <p:nvPr>
            <p:ph type="sldImg" idx="2"/>
          </p:nvPr>
        </p:nvSpPr>
        <p:spPr>
          <a:xfrm>
            <a:off x="1031875" y="712788"/>
            <a:ext cx="4219575" cy="23733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27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1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As noted above one of the key trends facing many organisations is democratization. In essence responsibility for digital delivery shift out of the IIT organisation and into the business. The diagram shows different business domains with their associated value streams, all fitting on a platform of core services. This ‘platform architecture’ is becoming increasingly common (see the case studies below in the related research).</a:t>
            </a:r>
            <a:endParaRPr dirty="0"/>
          </a:p>
          <a:p>
            <a:pPr marL="0" lvl="0" indent="0" algn="l" rtl="0">
              <a:lnSpc>
                <a:spcPct val="90000"/>
              </a:lnSpc>
              <a:spcBef>
                <a:spcPts val="600"/>
              </a:spcBef>
              <a:spcAft>
                <a:spcPts val="0"/>
              </a:spcAft>
              <a:buClr>
                <a:schemeClr val="dk1"/>
              </a:buClr>
              <a:buSzPts val="1100"/>
              <a:buFont typeface="Arial"/>
              <a:buNone/>
            </a:pPr>
            <a:endParaRPr sz="1100" dirty="0">
              <a:solidFill>
                <a:schemeClr val="dk1"/>
              </a:solidFill>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This requires enterprise architecture leaders to develop a new operating model for enterprise architecture. We have acorn EA team providing enterprise architecture services and support of the IT platform and the business units, along with smaller distributed EA teams in the different business domains. The makeup of those distributed EA teams varies, they can have many domain architects through to just having a solution architect. The actual makeup depends on the needs of the business domain.</a:t>
            </a:r>
            <a:endParaRPr dirty="0"/>
          </a:p>
          <a:p>
            <a:pPr marL="0" lvl="0" indent="0" algn="l" rtl="0">
              <a:lnSpc>
                <a:spcPct val="90000"/>
              </a:lnSpc>
              <a:spcBef>
                <a:spcPts val="600"/>
              </a:spcBef>
              <a:spcAft>
                <a:spcPts val="0"/>
              </a:spcAft>
              <a:buClr>
                <a:schemeClr val="dk1"/>
              </a:buClr>
              <a:buSzPts val="1100"/>
              <a:buFont typeface="Arial"/>
              <a:buNone/>
            </a:pPr>
            <a:endParaRPr sz="1100" dirty="0">
              <a:solidFill>
                <a:schemeClr val="dk1"/>
              </a:solidFill>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solidFill>
                  <a:schemeClr val="dk1"/>
                </a:solidFill>
                <a:latin typeface="Calibri"/>
                <a:ea typeface="Calibri"/>
                <a:cs typeface="Calibri"/>
                <a:sym typeface="Calibri"/>
              </a:rPr>
              <a:t>So we now have a new operating model. We have a core team in support of the IT platform, who themselves will support the distributed EA teams. We also have distributed EBay teams, who vary in their makeup and are aligned to their business domain. We have to ensure common architecture across the business domains, add common architecture practise within the business domains. This requires enterprise architecture leaders to create a new democratised operating model for enterprise architecture.</a:t>
            </a:r>
            <a:endParaRPr dirty="0"/>
          </a:p>
          <a:p>
            <a:pPr marL="0" lvl="0" indent="0" algn="l" rtl="0">
              <a:lnSpc>
                <a:spcPct val="90000"/>
              </a:lnSpc>
              <a:spcBef>
                <a:spcPts val="600"/>
              </a:spcBef>
              <a:spcAft>
                <a:spcPts val="0"/>
              </a:spcAft>
              <a:buClr>
                <a:schemeClr val="dk1"/>
              </a:buClr>
              <a:buSzPts val="1100"/>
              <a:buFont typeface="Arial"/>
              <a:buNone/>
            </a:pPr>
            <a:endParaRPr sz="1100" dirty="0">
              <a:solidFill>
                <a:schemeClr val="dk1"/>
              </a:solidFill>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solidFill>
                  <a:schemeClr val="dk1"/>
                </a:solidFill>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5 Steps to Create a Flexible Team Structure That Enables Enterprise Architecture Value Delivery</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Quick Answer: How Can Enterprise Architects Help Their Organizations Become ‘Democratized’?</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Tool: Architecting the Democratized Organization</a:t>
            </a:r>
            <a:endParaRPr dirty="0"/>
          </a:p>
          <a:p>
            <a:pPr marL="0" lvl="0" indent="0" algn="l" rtl="0">
              <a:lnSpc>
                <a:spcPct val="90000"/>
              </a:lnSpc>
              <a:spcBef>
                <a:spcPts val="600"/>
              </a:spcBef>
              <a:spcAft>
                <a:spcPts val="0"/>
              </a:spcAft>
              <a:buClr>
                <a:schemeClr val="dk1"/>
              </a:buClr>
              <a:buSzPts val="1100"/>
              <a:buFont typeface="Arial"/>
              <a:buNone/>
            </a:pPr>
            <a:endParaRPr sz="1100" b="1" dirty="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6:notes"/>
          <p:cNvSpPr txBox="1">
            <a:spLocks noGrp="1"/>
          </p:cNvSpPr>
          <p:nvPr>
            <p:ph type="body" idx="1"/>
          </p:nvPr>
        </p:nvSpPr>
        <p:spPr>
          <a:xfrm>
            <a:off x="246888" y="3472248"/>
            <a:ext cx="6373368" cy="53608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b="0" dirty="0">
                <a:latin typeface="Calibri"/>
                <a:ea typeface="Calibri"/>
                <a:cs typeface="Calibri"/>
                <a:sym typeface="Calibri"/>
              </a:rPr>
              <a:t>As we noted earlier there is an opportunity for enterprise architecture teams to take another step beyond EA deliverables, adding additional analysis and insight. One of the easiest ways of doing that is to add financial analysis into EA deliverables. Given that many organisations are currently in cost cutting mode, financial analysis is timely. Simple areas of focus include understanding total cost of ownership of solutions and systems, identifying where costs can be cut, during risk and impact analysis, and investment analysis.</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0" dirty="0">
                <a:latin typeface="Calibri"/>
                <a:ea typeface="Calibri"/>
                <a:cs typeface="Calibri"/>
                <a:sym typeface="Calibri"/>
              </a:rPr>
              <a:t>A simple way to approach it it's a look at the business outcomes your organisation is driving at how enterprise architecture deliverables are supporting them, and looked to see with some financial analysis would be helpful. Of course it's always advisable to build relationships with your finance team as you do this to ensure that your methodology and analysis makes sense.</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0" dirty="0">
                <a:latin typeface="Calibri"/>
                <a:ea typeface="Calibri"/>
                <a:cs typeface="Calibri"/>
                <a:sym typeface="Calibri"/>
              </a:rPr>
              <a:t>Overtime enterprise architecture leaders can add in of the types of analysis into the mix of their enterprise architecture deliverables that add value to their stakeholders. We have seen deliverables such as impact analysis, risk analysis and investment appraisal popular deliverables for EA teams.</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CIOs Need an IT Financial Plan, Not Just an IT Budget</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Tool: Gartner’s Top IT Cost Optimization Ideas</a:t>
            </a:r>
            <a:endParaRPr dirty="0"/>
          </a:p>
          <a:p>
            <a:pPr marL="0" lvl="0" indent="0" algn="l" rtl="0">
              <a:lnSpc>
                <a:spcPct val="90000"/>
              </a:lnSpc>
              <a:spcBef>
                <a:spcPts val="600"/>
              </a:spcBef>
              <a:spcAft>
                <a:spcPts val="0"/>
              </a:spcAft>
              <a:buClr>
                <a:schemeClr val="dk1"/>
              </a:buClr>
              <a:buSzPts val="1100"/>
              <a:buFont typeface="Arial"/>
              <a:buNone/>
            </a:pPr>
            <a:endParaRPr sz="1100" b="1" dirty="0">
              <a:latin typeface="Calibri"/>
              <a:ea typeface="Calibri"/>
              <a:cs typeface="Calibri"/>
              <a:sym typeface="Calibri"/>
            </a:endParaRPr>
          </a:p>
        </p:txBody>
      </p:sp>
      <p:sp>
        <p:nvSpPr>
          <p:cNvPr id="1129" name="Google Shape;1129;p16:notes"/>
          <p:cNvSpPr>
            <a:spLocks noGrp="1" noRot="1" noChangeAspect="1"/>
          </p:cNvSpPr>
          <p:nvPr>
            <p:ph type="sldImg" idx="2"/>
          </p:nvPr>
        </p:nvSpPr>
        <p:spPr>
          <a:xfrm>
            <a:off x="1031875" y="712788"/>
            <a:ext cx="4467225" cy="25130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5995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1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6" name="Google Shape;1166;p1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sz="1100" dirty="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2:notes"/>
          <p:cNvSpPr txBox="1">
            <a:spLocks noGrp="1"/>
          </p:cNvSpPr>
          <p:nvPr>
            <p:ph type="body" idx="1"/>
          </p:nvPr>
        </p:nvSpPr>
        <p:spPr>
          <a:xfrm>
            <a:off x="242316" y="3616720"/>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1100" dirty="0">
                <a:solidFill>
                  <a:schemeClr val="dk1"/>
                </a:solidFill>
                <a:latin typeface="Arial"/>
                <a:ea typeface="Arial"/>
                <a:cs typeface="Arial"/>
                <a:sym typeface="Arial"/>
              </a:rPr>
              <a:t>In our 2024 Leadership Vision, we identify four priorities for enterprise architecture (EA) leaders:</a:t>
            </a:r>
            <a:endParaRPr dirty="0"/>
          </a:p>
          <a:p>
            <a:pPr marL="0" lvl="0" indent="0" algn="l" rtl="0">
              <a:lnSpc>
                <a:spcPct val="90000"/>
              </a:lnSpc>
              <a:spcBef>
                <a:spcPts val="600"/>
              </a:spcBef>
              <a:spcAft>
                <a:spcPts val="0"/>
              </a:spcAft>
              <a:buNone/>
            </a:pPr>
            <a:endParaRPr sz="1100" dirty="0">
              <a:solidFill>
                <a:schemeClr val="dk1"/>
              </a:solidFill>
              <a:latin typeface="Arial"/>
              <a:ea typeface="Arial"/>
              <a:cs typeface="Arial"/>
              <a:sym typeface="Arial"/>
            </a:endParaRPr>
          </a:p>
          <a:p>
            <a:pPr marL="171450" lvl="0" indent="-171450" algn="l" rtl="0">
              <a:lnSpc>
                <a:spcPct val="90000"/>
              </a:lnSpc>
              <a:spcBef>
                <a:spcPts val="600"/>
              </a:spcBef>
              <a:spcAft>
                <a:spcPts val="0"/>
              </a:spcAft>
              <a:buClr>
                <a:schemeClr val="dk1"/>
              </a:buClr>
              <a:buSzPts val="1100"/>
              <a:buFont typeface="Arial"/>
              <a:buChar char="•"/>
            </a:pPr>
            <a:r>
              <a:rPr lang="en-US" sz="1100" b="1" dirty="0">
                <a:solidFill>
                  <a:schemeClr val="dk1"/>
                </a:solidFill>
                <a:latin typeface="Arial"/>
                <a:ea typeface="Arial"/>
                <a:cs typeface="Arial"/>
                <a:sym typeface="Arial"/>
              </a:rPr>
              <a:t>We must evolve EA — </a:t>
            </a:r>
            <a:r>
              <a:rPr lang="en-US" sz="1100" b="0" dirty="0">
                <a:solidFill>
                  <a:schemeClr val="dk1"/>
                </a:solidFill>
                <a:latin typeface="Arial"/>
                <a:ea typeface="Arial"/>
                <a:cs typeface="Arial"/>
                <a:sym typeface="Arial"/>
              </a:rPr>
              <a:t>Enterprise Architecture leaders have the opportunity to evolve EA to support business and IT leaders decision making by adding insight and analysis into EA deliverables to help EA’s stakeholders make smart, informed decisions</a:t>
            </a:r>
            <a:endParaRPr sz="1100" dirty="0">
              <a:solidFill>
                <a:schemeClr val="dk1"/>
              </a:solidFill>
              <a:latin typeface="Arial"/>
              <a:ea typeface="Arial"/>
              <a:cs typeface="Arial"/>
              <a:sym typeface="Arial"/>
            </a:endParaRPr>
          </a:p>
          <a:p>
            <a:pPr marL="171450" lvl="0" indent="-171450" algn="l" rtl="0">
              <a:lnSpc>
                <a:spcPct val="90000"/>
              </a:lnSpc>
              <a:spcBef>
                <a:spcPts val="600"/>
              </a:spcBef>
              <a:spcAft>
                <a:spcPts val="0"/>
              </a:spcAft>
              <a:buClr>
                <a:schemeClr val="dk1"/>
              </a:buClr>
              <a:buSzPts val="1100"/>
              <a:buFont typeface="Arial"/>
              <a:buChar char="•"/>
            </a:pPr>
            <a:r>
              <a:rPr lang="en-US" sz="1100" b="1" dirty="0">
                <a:solidFill>
                  <a:schemeClr val="dk1"/>
                </a:solidFill>
                <a:latin typeface="Arial"/>
                <a:ea typeface="Arial"/>
                <a:cs typeface="Arial"/>
                <a:sym typeface="Arial"/>
              </a:rPr>
              <a:t>We must lead from the front— </a:t>
            </a:r>
            <a:r>
              <a:rPr lang="en-US" sz="1100" b="0" dirty="0">
                <a:solidFill>
                  <a:schemeClr val="dk1"/>
                </a:solidFill>
                <a:latin typeface="Arial"/>
                <a:ea typeface="Arial"/>
                <a:cs typeface="Arial"/>
                <a:sym typeface="Arial"/>
              </a:rPr>
              <a:t>Artificial intelligence has captured many organization’s imagination, though its still early days in adopting EA. We expect EA to be central to the adoption of AI, to gain experience and credibility Enterprise Architecture leaders must lead from the front, adopting and trialing AI to gain the knowledge and experience they’ll need to support the wider organization</a:t>
            </a:r>
            <a:endParaRPr sz="1100" dirty="0">
              <a:solidFill>
                <a:schemeClr val="dk1"/>
              </a:solidFill>
              <a:latin typeface="Arial"/>
              <a:ea typeface="Arial"/>
              <a:cs typeface="Arial"/>
              <a:sym typeface="Arial"/>
            </a:endParaRPr>
          </a:p>
          <a:p>
            <a:pPr marL="171450" lvl="0" indent="-171450" algn="l" rtl="0">
              <a:lnSpc>
                <a:spcPct val="90000"/>
              </a:lnSpc>
              <a:spcBef>
                <a:spcPts val="600"/>
              </a:spcBef>
              <a:spcAft>
                <a:spcPts val="0"/>
              </a:spcAft>
              <a:buClr>
                <a:schemeClr val="dk1"/>
              </a:buClr>
              <a:buSzPts val="1100"/>
              <a:buFont typeface="Arial"/>
              <a:buChar char="•"/>
            </a:pPr>
            <a:r>
              <a:rPr lang="en-US" sz="1100" b="1" dirty="0">
                <a:solidFill>
                  <a:schemeClr val="dk1"/>
                </a:solidFill>
                <a:latin typeface="Arial"/>
                <a:ea typeface="Arial"/>
                <a:cs typeface="Arial"/>
                <a:sym typeface="Arial"/>
              </a:rPr>
              <a:t>We must optimize the EA team — </a:t>
            </a:r>
            <a:r>
              <a:rPr lang="en-US" sz="1100" b="0" dirty="0">
                <a:solidFill>
                  <a:schemeClr val="dk1"/>
                </a:solidFill>
                <a:latin typeface="Arial"/>
                <a:ea typeface="Arial"/>
                <a:cs typeface="Arial"/>
                <a:sym typeface="Arial"/>
              </a:rPr>
              <a:t>As organizations become more ‘democratized’, with digital delivery shifting into the business, EA leaders must develop a new operating model, one that balances local EA teams with a central EA team. EA leaders must also look at how to bring new competencies and deliverables into this new mix, providing the right set of EA services to the whole organization</a:t>
            </a:r>
            <a:endParaRPr sz="1100" dirty="0">
              <a:solidFill>
                <a:schemeClr val="dk1"/>
              </a:solidFill>
              <a:latin typeface="Arial"/>
              <a:ea typeface="Arial"/>
              <a:cs typeface="Arial"/>
              <a:sym typeface="Arial"/>
            </a:endParaRPr>
          </a:p>
          <a:p>
            <a:pPr marL="171450" lvl="0" indent="-171450" algn="l" rtl="0">
              <a:lnSpc>
                <a:spcPct val="90000"/>
              </a:lnSpc>
              <a:spcBef>
                <a:spcPts val="600"/>
              </a:spcBef>
              <a:spcAft>
                <a:spcPts val="0"/>
              </a:spcAft>
              <a:buClr>
                <a:schemeClr val="dk1"/>
              </a:buClr>
              <a:buSzPts val="1100"/>
              <a:buFont typeface="Arial"/>
              <a:buChar char="•"/>
            </a:pPr>
            <a:r>
              <a:rPr lang="en-US" sz="1100" b="1" dirty="0">
                <a:solidFill>
                  <a:schemeClr val="dk1"/>
                </a:solidFill>
                <a:latin typeface="Arial"/>
                <a:ea typeface="Arial"/>
                <a:cs typeface="Arial"/>
                <a:sym typeface="Arial"/>
              </a:rPr>
              <a:t>Lastly, we must sustain business value — </a:t>
            </a:r>
            <a:r>
              <a:rPr lang="en-US" sz="1100" b="0" dirty="0">
                <a:solidFill>
                  <a:schemeClr val="dk1"/>
                </a:solidFill>
                <a:latin typeface="Arial"/>
                <a:ea typeface="Arial"/>
                <a:cs typeface="Arial"/>
                <a:sym typeface="Arial"/>
              </a:rPr>
              <a:t>In order to more closely support its stakeholders, both business and IT, Enterprise Architecture leaders must take a customer (stakeholder) centric approach, focusing on the needs of the stakeholders, and aligning a set of well designed EA services to meet their needs. </a:t>
            </a:r>
            <a:endParaRPr sz="1100" dirty="0">
              <a:solidFill>
                <a:schemeClr val="dk1"/>
              </a:solidFill>
              <a:latin typeface="Arial"/>
              <a:ea typeface="Arial"/>
              <a:cs typeface="Arial"/>
              <a:sym typeface="Arial"/>
            </a:endParaRPr>
          </a:p>
          <a:p>
            <a:pPr marL="0" lvl="0" indent="0" algn="l" rtl="0">
              <a:lnSpc>
                <a:spcPct val="90000"/>
              </a:lnSpc>
              <a:spcBef>
                <a:spcPts val="600"/>
              </a:spcBef>
              <a:spcAft>
                <a:spcPts val="0"/>
              </a:spcAft>
              <a:buNone/>
            </a:pPr>
            <a:r>
              <a:rPr lang="en-US" sz="1100" dirty="0">
                <a:solidFill>
                  <a:schemeClr val="dk1"/>
                </a:solidFill>
                <a:latin typeface="Arial"/>
                <a:ea typeface="Arial"/>
                <a:cs typeface="Arial"/>
                <a:sym typeface="Arial"/>
              </a:rPr>
              <a:t> </a:t>
            </a:r>
            <a:endParaRPr dirty="0"/>
          </a:p>
          <a:p>
            <a:pPr marL="0" lvl="0" indent="0" algn="l" rtl="0">
              <a:lnSpc>
                <a:spcPct val="90000"/>
              </a:lnSpc>
              <a:spcBef>
                <a:spcPts val="600"/>
              </a:spcBef>
              <a:spcAft>
                <a:spcPts val="0"/>
              </a:spcAft>
              <a:buNone/>
            </a:pPr>
            <a:r>
              <a:rPr lang="en-US" sz="1100" dirty="0">
                <a:solidFill>
                  <a:schemeClr val="dk1"/>
                </a:solidFill>
                <a:latin typeface="Arial"/>
                <a:ea typeface="Arial"/>
                <a:cs typeface="Arial"/>
                <a:sym typeface="Arial"/>
              </a:rPr>
              <a:t>In this research, we will go through the background to this model, and then close with more specific guidance for each element.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b="1" dirty="0"/>
          </a:p>
          <a:p>
            <a:pPr marL="0" lvl="0" indent="0" algn="l" rtl="0">
              <a:lnSpc>
                <a:spcPct val="90000"/>
              </a:lnSpc>
              <a:spcBef>
                <a:spcPts val="600"/>
              </a:spcBef>
              <a:spcAft>
                <a:spcPts val="0"/>
              </a:spcAft>
              <a:buNone/>
            </a:pPr>
            <a:r>
              <a:rPr lang="en-US" dirty="0"/>
              <a:t>In this section we’ll look at the major trends affecting EA leaders and their teams. While there are many trends, we’ll highlight the ones most relevant to EA leaders. There are some good sources from outside EA to give you some additional perspective, referenced below.</a:t>
            </a:r>
            <a:endParaRPr dirty="0"/>
          </a:p>
          <a:p>
            <a:pPr marL="0" lvl="0" indent="0" algn="l" rtl="0">
              <a:lnSpc>
                <a:spcPct val="90000"/>
              </a:lnSpc>
              <a:spcBef>
                <a:spcPts val="600"/>
              </a:spcBef>
              <a:spcAft>
                <a:spcPts val="0"/>
              </a:spcAft>
              <a:buNone/>
            </a:pPr>
            <a:endParaRPr dirty="0"/>
          </a:p>
          <a:p>
            <a:pPr marL="0" lvl="0" indent="0" algn="l" rtl="0">
              <a:lnSpc>
                <a:spcPct val="90000"/>
              </a:lnSpc>
              <a:spcBef>
                <a:spcPts val="600"/>
              </a:spcBef>
              <a:spcAft>
                <a:spcPts val="0"/>
              </a:spcAft>
              <a:buNone/>
            </a:pPr>
            <a:r>
              <a:rPr lang="en-US" b="1" dirty="0"/>
              <a:t>Related Research</a:t>
            </a:r>
            <a:endParaRPr dirty="0"/>
          </a:p>
          <a:p>
            <a:pPr marL="0" marR="0" lvl="0" indent="0" algn="l" rtl="0">
              <a:lnSpc>
                <a:spcPct val="90000"/>
              </a:lnSpc>
              <a:spcBef>
                <a:spcPts val="600"/>
              </a:spcBef>
              <a:spcAft>
                <a:spcPts val="0"/>
              </a:spcAft>
              <a:buClr>
                <a:srgbClr val="212121"/>
              </a:buClr>
              <a:buSzPts val="1200"/>
              <a:buFont typeface="Arial"/>
              <a:buNone/>
            </a:pPr>
            <a:r>
              <a:rPr lang="en-US" b="0" i="0" dirty="0">
                <a:solidFill>
                  <a:srgbClr val="212121"/>
                </a:solidFill>
                <a:latin typeface="Arial"/>
                <a:ea typeface="Arial"/>
                <a:cs typeface="Arial"/>
                <a:sym typeface="Arial"/>
              </a:rPr>
              <a:t>2023 CEO Survey — The Pause and Pivot Year</a:t>
            </a:r>
            <a:endParaRPr dirty="0"/>
          </a:p>
          <a:p>
            <a:pPr marL="0" marR="0" lvl="0" indent="0" algn="l" rtl="0">
              <a:lnSpc>
                <a:spcPct val="90000"/>
              </a:lnSpc>
              <a:spcBef>
                <a:spcPts val="600"/>
              </a:spcBef>
              <a:spcAft>
                <a:spcPts val="0"/>
              </a:spcAft>
              <a:buClr>
                <a:srgbClr val="212121"/>
              </a:buClr>
              <a:buSzPts val="1200"/>
              <a:buFont typeface="Arial"/>
              <a:buNone/>
            </a:pPr>
            <a:r>
              <a:rPr lang="en-US" b="0" i="0" dirty="0">
                <a:solidFill>
                  <a:srgbClr val="212121"/>
                </a:solidFill>
                <a:latin typeface="Arial"/>
                <a:ea typeface="Arial"/>
                <a:cs typeface="Arial"/>
                <a:sym typeface="Arial"/>
              </a:rPr>
              <a:t>2023 CIO and Technology Executive Agenda: 4 Actions to Deliver ‘Digital Dividends’</a:t>
            </a:r>
            <a:endParaRPr dirty="0"/>
          </a:p>
          <a:p>
            <a:pPr marL="0" lvl="0" indent="0" algn="l" rtl="0">
              <a:lnSpc>
                <a:spcPct val="90000"/>
              </a:lnSpc>
              <a:spcBef>
                <a:spcPts val="600"/>
              </a:spcBef>
              <a:spcAft>
                <a:spcPts val="0"/>
              </a:spcAft>
              <a:buNone/>
            </a:pPr>
            <a:br>
              <a:rPr lang="en-US" dirty="0"/>
            </a:b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r>
              <a:rPr lang="en-US" dirty="0"/>
              <a:t>In our recent Economics Headwinds survey we asked our respondents to identify the major external threats affecting their organizations. The graphic presents the top five responses from the survey. Lets look at them one by one:</a:t>
            </a:r>
            <a:endParaRPr dirty="0"/>
          </a:p>
          <a:p>
            <a:pPr marL="0" lvl="0" indent="0" algn="l" rtl="0">
              <a:lnSpc>
                <a:spcPct val="90000"/>
              </a:lnSpc>
              <a:spcBef>
                <a:spcPts val="600"/>
              </a:spcBef>
              <a:spcAft>
                <a:spcPts val="0"/>
              </a:spcAft>
              <a:buClr>
                <a:schemeClr val="dk1"/>
              </a:buClr>
              <a:buSzPts val="1200"/>
              <a:buFont typeface="Arial"/>
              <a:buNone/>
            </a:pPr>
            <a:endParaRPr dirty="0"/>
          </a:p>
          <a:p>
            <a:pPr marL="171450" lvl="0" indent="-171450" algn="l" rtl="0">
              <a:lnSpc>
                <a:spcPct val="90000"/>
              </a:lnSpc>
              <a:spcBef>
                <a:spcPts val="600"/>
              </a:spcBef>
              <a:spcAft>
                <a:spcPts val="0"/>
              </a:spcAft>
              <a:buClr>
                <a:schemeClr val="dk1"/>
              </a:buClr>
              <a:buSzPts val="1200"/>
              <a:buFont typeface="Arial"/>
              <a:buChar char="•"/>
            </a:pPr>
            <a:r>
              <a:rPr lang="en-US" dirty="0"/>
              <a:t>Supply chain disruptions rolls together several concerns, the impact of climate change and extreme weather on manufacturers and supply chains, political uncertainty, shortage of raw materials etc. This is causing many organizations with global supply chains to reconsider and reengineer their outsourcing and offshoring arrangements</a:t>
            </a:r>
            <a:endParaRPr dirty="0"/>
          </a:p>
          <a:p>
            <a:pPr marL="171450" lvl="0" indent="-171450" algn="l" rtl="0">
              <a:lnSpc>
                <a:spcPct val="90000"/>
              </a:lnSpc>
              <a:spcBef>
                <a:spcPts val="600"/>
              </a:spcBef>
              <a:spcAft>
                <a:spcPts val="0"/>
              </a:spcAft>
              <a:buClr>
                <a:schemeClr val="dk1"/>
              </a:buClr>
              <a:buSzPts val="1200"/>
              <a:buFont typeface="Arial"/>
              <a:buChar char="•"/>
            </a:pPr>
            <a:r>
              <a:rPr lang="en-US" dirty="0"/>
              <a:t>Disruptive technology, technology innovations always drives change, but the advent of generative AI has captured leaders imaginations, although we’re still a long way from figuring out exactly how these technologies will be used inside the organization</a:t>
            </a:r>
            <a:endParaRPr dirty="0"/>
          </a:p>
          <a:p>
            <a:pPr marL="171450" lvl="0" indent="-171450" algn="l" rtl="0">
              <a:lnSpc>
                <a:spcPct val="90000"/>
              </a:lnSpc>
              <a:spcBef>
                <a:spcPts val="600"/>
              </a:spcBef>
              <a:spcAft>
                <a:spcPts val="0"/>
              </a:spcAft>
              <a:buClr>
                <a:schemeClr val="dk1"/>
              </a:buClr>
              <a:buSzPts val="1200"/>
              <a:buFont typeface="Arial"/>
              <a:buChar char="•"/>
            </a:pPr>
            <a:r>
              <a:rPr lang="en-US" dirty="0"/>
              <a:t>Cyber security risks, in the globally interconnected world, cyber security is a pressing issue. Just keeping people outside the organization, creating an internal ‘walled garden’ and controlling access to it has become almost impossible. In addition AI also presents a new threat as a tool in the hand of potential hackers. </a:t>
            </a:r>
            <a:endParaRPr dirty="0"/>
          </a:p>
          <a:p>
            <a:pPr marL="171450" lvl="0" indent="-171450" algn="l" rtl="0">
              <a:lnSpc>
                <a:spcPct val="90000"/>
              </a:lnSpc>
              <a:spcBef>
                <a:spcPts val="600"/>
              </a:spcBef>
              <a:spcAft>
                <a:spcPts val="0"/>
              </a:spcAft>
              <a:buClr>
                <a:schemeClr val="dk1"/>
              </a:buClr>
              <a:buSzPts val="1200"/>
              <a:buFont typeface="Arial"/>
              <a:buChar char="•"/>
            </a:pPr>
            <a:r>
              <a:rPr lang="en-US" dirty="0"/>
              <a:t>Talent and skill shortages, aside from raw numbers of individual available, the skills and competencies needed by the organization is changing – for example AI engineers. Finding that new talent is increasingly hard</a:t>
            </a:r>
            <a:endParaRPr dirty="0"/>
          </a:p>
          <a:p>
            <a:pPr marL="171450" lvl="0" indent="-171450" algn="l" rtl="0">
              <a:lnSpc>
                <a:spcPct val="90000"/>
              </a:lnSpc>
              <a:spcBef>
                <a:spcPts val="600"/>
              </a:spcBef>
              <a:spcAft>
                <a:spcPts val="0"/>
              </a:spcAft>
              <a:buClr>
                <a:schemeClr val="dk1"/>
              </a:buClr>
              <a:buSzPts val="1200"/>
              <a:buFont typeface="Arial"/>
              <a:buChar char="•"/>
            </a:pPr>
            <a:r>
              <a:rPr lang="en-US" dirty="0"/>
              <a:t>Inflationary pressures, inflation has been a serious issue, and lurking behind it is the threat of recession in the major economies.</a:t>
            </a:r>
            <a:endParaRPr dirty="0"/>
          </a:p>
          <a:p>
            <a:pPr marL="171450" lvl="0" indent="-95250" algn="l" rtl="0">
              <a:lnSpc>
                <a:spcPct val="90000"/>
              </a:lnSpc>
              <a:spcBef>
                <a:spcPts val="600"/>
              </a:spcBef>
              <a:spcAft>
                <a:spcPts val="0"/>
              </a:spcAft>
              <a:buClr>
                <a:schemeClr val="dk1"/>
              </a:buClr>
              <a:buSzPts val="1200"/>
              <a:buFont typeface="Arial"/>
              <a:buNone/>
            </a:pPr>
            <a:endParaRPr dirty="0"/>
          </a:p>
          <a:p>
            <a:pPr marL="0" lvl="0" indent="0" algn="l" rtl="0">
              <a:lnSpc>
                <a:spcPct val="90000"/>
              </a:lnSpc>
              <a:spcBef>
                <a:spcPts val="600"/>
              </a:spcBef>
              <a:spcAft>
                <a:spcPts val="0"/>
              </a:spcAft>
              <a:buClr>
                <a:schemeClr val="dk1"/>
              </a:buClr>
              <a:buSzPts val="1200"/>
              <a:buFont typeface="Arial"/>
              <a:buNone/>
            </a:pPr>
            <a:r>
              <a:rPr lang="en-US" dirty="0"/>
              <a:t>Taken together these threats have increase volatility and uncertainty, focusing attention on how organizations can be more agile and adaptive. Of course architecture plays a key role both on the business and technology side it helping and organisations become agile and adaptive.</a:t>
            </a:r>
            <a:endParaRPr dirty="0"/>
          </a:p>
          <a:p>
            <a:pPr marL="0" lvl="0" indent="0" algn="l" rtl="0">
              <a:lnSpc>
                <a:spcPct val="90000"/>
              </a:lnSpc>
              <a:spcBef>
                <a:spcPts val="600"/>
              </a:spcBef>
              <a:spcAft>
                <a:spcPts val="0"/>
              </a:spcAft>
              <a:buClr>
                <a:schemeClr val="dk1"/>
              </a:buClr>
              <a:buSzPts val="1200"/>
              <a:buFont typeface="Arial"/>
              <a:buNone/>
            </a:pPr>
            <a:endParaRPr dirty="0"/>
          </a:p>
          <a:p>
            <a:pPr marL="0" lvl="0" indent="0" algn="l" rtl="0">
              <a:lnSpc>
                <a:spcPct val="90000"/>
              </a:lnSpc>
              <a:spcBef>
                <a:spcPts val="600"/>
              </a:spcBef>
              <a:spcAft>
                <a:spcPts val="0"/>
              </a:spcAft>
              <a:buClr>
                <a:schemeClr val="dk1"/>
              </a:buClr>
              <a:buSzPts val="1200"/>
              <a:buFont typeface="Arial"/>
              <a:buNone/>
            </a:pPr>
            <a:r>
              <a:rPr lang="en-US" b="1" dirty="0"/>
              <a:t>Related Research:</a:t>
            </a:r>
            <a:endParaRPr dirty="0"/>
          </a:p>
          <a:p>
            <a:pPr marL="0" marR="0" lvl="0" indent="0" algn="l" rtl="0">
              <a:lnSpc>
                <a:spcPct val="90000"/>
              </a:lnSpc>
              <a:spcBef>
                <a:spcPts val="600"/>
              </a:spcBef>
              <a:spcAft>
                <a:spcPts val="0"/>
              </a:spcAft>
              <a:buClr>
                <a:srgbClr val="212121"/>
              </a:buClr>
              <a:buSzPts val="1200"/>
              <a:buFont typeface="Arial"/>
              <a:buNone/>
            </a:pPr>
            <a:r>
              <a:rPr lang="en-US" b="0" i="0" dirty="0">
                <a:solidFill>
                  <a:srgbClr val="212121"/>
                </a:solidFill>
                <a:latin typeface="Arial"/>
                <a:ea typeface="Arial"/>
                <a:cs typeface="Arial"/>
                <a:sym typeface="Arial"/>
              </a:rPr>
              <a:t>4 Evidence-Based Practices EA Leaders Must Adopt to Navigate Economic Headwinds</a:t>
            </a:r>
            <a:endParaRPr dirty="0"/>
          </a:p>
          <a:p>
            <a:pPr marL="0" lvl="0" indent="0" algn="l" rtl="0">
              <a:lnSpc>
                <a:spcPct val="90000"/>
              </a:lnSpc>
              <a:spcBef>
                <a:spcPts val="600"/>
              </a:spcBef>
              <a:spcAft>
                <a:spcPts val="0"/>
              </a:spcAft>
              <a:buClr>
                <a:schemeClr val="dk1"/>
              </a:buClr>
              <a:buSzPts val="1200"/>
              <a:buFont typeface="Arial"/>
              <a:buNone/>
            </a:pP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r>
              <a:rPr lang="en-US" dirty="0"/>
              <a:t>Generative AI has captured the imagination of both business and public. Of course AI has been with us for some time now in digital assistance like Alexa and Siri helping people select music or TV shows, optimising business processes, supporting medical diagnosis. As the saying goes the future is here but not evenly distributed.</a:t>
            </a:r>
            <a:endParaRPr dirty="0"/>
          </a:p>
          <a:p>
            <a:pPr marL="0" lvl="0" indent="0" algn="l" rtl="0">
              <a:lnSpc>
                <a:spcPct val="90000"/>
              </a:lnSpc>
              <a:spcBef>
                <a:spcPts val="600"/>
              </a:spcBef>
              <a:spcAft>
                <a:spcPts val="0"/>
              </a:spcAft>
              <a:buClr>
                <a:schemeClr val="dk1"/>
              </a:buClr>
              <a:buSzPts val="1200"/>
              <a:buFont typeface="Arial"/>
              <a:buNone/>
            </a:pPr>
            <a:endParaRPr dirty="0"/>
          </a:p>
          <a:p>
            <a:pPr marL="0" lvl="0" indent="0" algn="l" rtl="0">
              <a:lnSpc>
                <a:spcPct val="90000"/>
              </a:lnSpc>
              <a:spcBef>
                <a:spcPts val="600"/>
              </a:spcBef>
              <a:spcAft>
                <a:spcPts val="0"/>
              </a:spcAft>
              <a:buClr>
                <a:schemeClr val="dk1"/>
              </a:buClr>
              <a:buSzPts val="1200"/>
              <a:buFont typeface="Arial"/>
              <a:buNone/>
            </a:pPr>
            <a:r>
              <a:rPr lang="en-US" dirty="0"/>
              <a:t>At this stage there is a lot of optimism about the potential of AI. Some of those opportunities are shown in the figure. From providing you insights into the organisations operations through to automating repetitive tasks AI does have a lot of potential. At this stage much of this is wishful thinking for many organisations, to date they have not done much about artificial intelligence. That said there is a pressing need to prepare four future artificial intelligent solutions. Organisations will need to develop the data engineering and innovation competencies needed to support artificial intelligence.</a:t>
            </a:r>
            <a:endParaRPr dirty="0"/>
          </a:p>
          <a:p>
            <a:pPr marL="0" lvl="0" indent="0" algn="l" rtl="0">
              <a:lnSpc>
                <a:spcPct val="90000"/>
              </a:lnSpc>
              <a:spcBef>
                <a:spcPts val="600"/>
              </a:spcBef>
              <a:spcAft>
                <a:spcPts val="0"/>
              </a:spcAft>
              <a:buClr>
                <a:schemeClr val="dk1"/>
              </a:buClr>
              <a:buSzPts val="1200"/>
              <a:buFont typeface="Arial"/>
              <a:buNone/>
            </a:pPr>
            <a:endParaRPr dirty="0"/>
          </a:p>
          <a:p>
            <a:pPr marL="0" lvl="0" indent="0" algn="l" rtl="0">
              <a:lnSpc>
                <a:spcPct val="90000"/>
              </a:lnSpc>
              <a:spcBef>
                <a:spcPts val="600"/>
              </a:spcBef>
              <a:spcAft>
                <a:spcPts val="0"/>
              </a:spcAft>
              <a:buClr>
                <a:schemeClr val="dk1"/>
              </a:buClr>
              <a:buSzPts val="1200"/>
              <a:buFont typeface="Arial"/>
              <a:buNone/>
            </a:pPr>
            <a:r>
              <a:rPr lang="en-US" dirty="0"/>
              <a:t>Artificial general intelligence aside it is clear that artificial intelligence will have a profound impact on many organisations. It is a foundational technology rather like electricity and its use will spread far and wide although the time it takes artificial intelligence to do this will be far faster found the roll out of electricity for example. Many of the consequences of artificial intelligence will be negative job losses, privacy issues, bias and the like abound so care needs to be taken.</a:t>
            </a:r>
            <a:endParaRPr dirty="0"/>
          </a:p>
          <a:p>
            <a:pPr marL="0" lvl="0" indent="0" algn="l" rtl="0">
              <a:lnSpc>
                <a:spcPct val="90000"/>
              </a:lnSpc>
              <a:spcBef>
                <a:spcPts val="600"/>
              </a:spcBef>
              <a:spcAft>
                <a:spcPts val="0"/>
              </a:spcAft>
              <a:buClr>
                <a:schemeClr val="dk1"/>
              </a:buClr>
              <a:buSzPts val="1200"/>
              <a:buFont typeface="Arial"/>
              <a:buNone/>
            </a:pPr>
            <a:endParaRPr dirty="0"/>
          </a:p>
          <a:p>
            <a:pPr marL="0" lvl="0" indent="0" algn="l" rtl="0">
              <a:lnSpc>
                <a:spcPct val="90000"/>
              </a:lnSpc>
              <a:spcBef>
                <a:spcPts val="600"/>
              </a:spcBef>
              <a:spcAft>
                <a:spcPts val="0"/>
              </a:spcAft>
              <a:buClr>
                <a:schemeClr val="dk1"/>
              </a:buClr>
              <a:buSzPts val="1200"/>
              <a:buFont typeface="Arial"/>
              <a:buNone/>
            </a:pPr>
            <a:r>
              <a:rPr lang="en-US" b="0" dirty="0"/>
              <a:t>Enterprise architects can and should play a role in their organisations adoption of artificial intelligence. But this will require enterprise architecture teams to develop and new set of skills and competencies.</a:t>
            </a:r>
            <a:endParaRPr dirty="0"/>
          </a:p>
          <a:p>
            <a:pPr marL="0" lvl="0" indent="0" algn="l" rtl="0">
              <a:lnSpc>
                <a:spcPct val="90000"/>
              </a:lnSpc>
              <a:spcBef>
                <a:spcPts val="600"/>
              </a:spcBef>
              <a:spcAft>
                <a:spcPts val="0"/>
              </a:spcAft>
              <a:buClr>
                <a:schemeClr val="dk1"/>
              </a:buClr>
              <a:buSzPts val="1200"/>
              <a:buFont typeface="Arial"/>
              <a:buNone/>
            </a:pPr>
            <a:endParaRPr b="0" dirty="0"/>
          </a:p>
          <a:p>
            <a:pPr marL="0" lvl="0" indent="0" algn="l" rtl="0">
              <a:lnSpc>
                <a:spcPct val="90000"/>
              </a:lnSpc>
              <a:spcBef>
                <a:spcPts val="600"/>
              </a:spcBef>
              <a:spcAft>
                <a:spcPts val="0"/>
              </a:spcAft>
              <a:buClr>
                <a:schemeClr val="dk1"/>
              </a:buClr>
              <a:buSzPts val="1200"/>
              <a:buFont typeface="Arial"/>
              <a:buNone/>
            </a:pPr>
            <a:r>
              <a:rPr lang="en-US" b="1" dirty="0"/>
              <a:t>Related Research</a:t>
            </a:r>
            <a:endParaRPr dirty="0"/>
          </a:p>
          <a:p>
            <a:pPr marL="0" marR="0" lvl="0" indent="0" algn="l" rtl="0">
              <a:lnSpc>
                <a:spcPct val="90000"/>
              </a:lnSpc>
              <a:spcBef>
                <a:spcPts val="600"/>
              </a:spcBef>
              <a:spcAft>
                <a:spcPts val="0"/>
              </a:spcAft>
              <a:buClr>
                <a:srgbClr val="212121"/>
              </a:buClr>
              <a:buSzPts val="1200"/>
              <a:buFont typeface="Arial"/>
              <a:buNone/>
            </a:pPr>
            <a:r>
              <a:rPr lang="en-US" b="0" i="0" dirty="0">
                <a:solidFill>
                  <a:srgbClr val="212121"/>
                </a:solidFill>
                <a:latin typeface="Arial"/>
                <a:ea typeface="Arial"/>
                <a:cs typeface="Arial"/>
                <a:sym typeface="Arial"/>
              </a:rPr>
              <a:t>Applying AI — A Framework for the Enterprise</a:t>
            </a:r>
            <a:endParaRPr dirty="0"/>
          </a:p>
          <a:p>
            <a:pPr marL="0" marR="0" lvl="0" indent="0" algn="l" rtl="0">
              <a:lnSpc>
                <a:spcPct val="90000"/>
              </a:lnSpc>
              <a:spcBef>
                <a:spcPts val="600"/>
              </a:spcBef>
              <a:spcAft>
                <a:spcPts val="0"/>
              </a:spcAft>
              <a:buClr>
                <a:srgbClr val="212121"/>
              </a:buClr>
              <a:buSzPts val="1200"/>
              <a:buFont typeface="Arial"/>
              <a:buNone/>
            </a:pPr>
            <a:r>
              <a:rPr lang="en-US" b="0" i="0" dirty="0">
                <a:solidFill>
                  <a:srgbClr val="212121"/>
                </a:solidFill>
                <a:latin typeface="Arial"/>
                <a:ea typeface="Arial"/>
                <a:cs typeface="Arial"/>
                <a:sym typeface="Arial"/>
              </a:rPr>
              <a:t>Innovation Insight for Generative AI</a:t>
            </a:r>
            <a:endParaRPr dirty="0"/>
          </a:p>
          <a:p>
            <a:pPr marL="0" lvl="0" indent="0" algn="l" rtl="0">
              <a:lnSpc>
                <a:spcPct val="90000"/>
              </a:lnSpc>
              <a:spcBef>
                <a:spcPts val="600"/>
              </a:spcBef>
              <a:spcAft>
                <a:spcPts val="0"/>
              </a:spcAft>
              <a:buClr>
                <a:schemeClr val="dk1"/>
              </a:buClr>
              <a:buSzPts val="1200"/>
              <a:buFont typeface="Arial"/>
              <a:buNone/>
            </a:pPr>
            <a:endParaRPr b="1" dirty="0"/>
          </a:p>
        </p:txBody>
      </p:sp>
      <p:sp>
        <p:nvSpPr>
          <p:cNvPr id="410" name="Google Shape;41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5</a:t>
            </a:fld>
            <a:endParaRPr sz="1800" dirty="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b="0" dirty="0">
                <a:latin typeface="Calibri"/>
                <a:ea typeface="Calibri"/>
                <a:cs typeface="Calibri"/>
                <a:sym typeface="Calibri"/>
              </a:rPr>
              <a:t>As economic uncertainty and technology change impact organisations it's much harder to develop a strategy based on a future state and then working away towards it. Rather the organisation must become agile and adaptive. There are four building blocks needed to do that:</a:t>
            </a:r>
            <a:endParaRPr dirty="0"/>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171450" lvl="0" indent="-171450" algn="l" rtl="0">
              <a:lnSpc>
                <a:spcPct val="90000"/>
              </a:lnSpc>
              <a:spcBef>
                <a:spcPts val="600"/>
              </a:spcBef>
              <a:spcAft>
                <a:spcPts val="0"/>
              </a:spcAft>
              <a:buClr>
                <a:schemeClr val="dk1"/>
              </a:buClr>
              <a:buSzPts val="1100"/>
              <a:buFont typeface="Arial"/>
              <a:buChar char="•"/>
            </a:pPr>
            <a:r>
              <a:rPr lang="en-US" sz="1100" b="0" dirty="0">
                <a:latin typeface="Calibri"/>
                <a:ea typeface="Calibri"/>
                <a:cs typeface="Calibri"/>
                <a:sym typeface="Calibri"/>
              </a:rPr>
              <a:t>composable business design the more we can modularise the business the easier it is to change we can update individual modules, reorganise modules and include modules from outside sources. These modules can include business capabilities, business processes, services et cetera.</a:t>
            </a:r>
            <a:endParaRPr dirty="0"/>
          </a:p>
          <a:p>
            <a:pPr marL="171450" lvl="0" indent="-171450" algn="l" rtl="0">
              <a:lnSpc>
                <a:spcPct val="90000"/>
              </a:lnSpc>
              <a:spcBef>
                <a:spcPts val="600"/>
              </a:spcBef>
              <a:spcAft>
                <a:spcPts val="0"/>
              </a:spcAft>
              <a:buClr>
                <a:schemeClr val="dk1"/>
              </a:buClr>
              <a:buSzPts val="1100"/>
              <a:buFont typeface="Arial"/>
              <a:buChar char="•"/>
            </a:pPr>
            <a:r>
              <a:rPr lang="en-US" sz="1100" b="0" dirty="0">
                <a:latin typeface="Calibri"/>
                <a:ea typeface="Calibri"/>
                <a:cs typeface="Calibri"/>
                <a:sym typeface="Calibri"/>
              </a:rPr>
              <a:t>Generative AI can be used to provide information and context to support decision making. Of course care and thought need to be applied to set boundaries on what is used and how it is used. It is still not a good idea to defer decision making two generative AI</a:t>
            </a:r>
            <a:endParaRPr dirty="0"/>
          </a:p>
          <a:p>
            <a:pPr marL="171450" lvl="0" indent="-171450" algn="l" rtl="0">
              <a:lnSpc>
                <a:spcPct val="90000"/>
              </a:lnSpc>
              <a:spcBef>
                <a:spcPts val="600"/>
              </a:spcBef>
              <a:spcAft>
                <a:spcPts val="0"/>
              </a:spcAft>
              <a:buClr>
                <a:schemeClr val="dk1"/>
              </a:buClr>
              <a:buSzPts val="1100"/>
              <a:buFont typeface="Arial"/>
              <a:buChar char="•"/>
            </a:pPr>
            <a:r>
              <a:rPr lang="en-US" sz="1100" b="0" dirty="0">
                <a:latin typeface="Calibri"/>
                <a:ea typeface="Calibri"/>
                <a:cs typeface="Calibri"/>
                <a:sym typeface="Calibri"/>
              </a:rPr>
              <a:t>Artificial intelligence can be used to enable workers as well as replace them. There is enormous scope for using artificial intelligence to support workers and enable collaboration across distributed teams. Here we want to think about how to use technology to support collaboration and coordination.</a:t>
            </a:r>
            <a:endParaRPr dirty="0"/>
          </a:p>
          <a:p>
            <a:pPr marL="171450" lvl="0" indent="-171450" algn="l" rtl="0">
              <a:lnSpc>
                <a:spcPct val="90000"/>
              </a:lnSpc>
              <a:spcBef>
                <a:spcPts val="600"/>
              </a:spcBef>
              <a:spcAft>
                <a:spcPts val="0"/>
              </a:spcAft>
              <a:buClr>
                <a:schemeClr val="dk1"/>
              </a:buClr>
              <a:buSzPts val="1100"/>
              <a:buFont typeface="Arial"/>
              <a:buChar char="•"/>
            </a:pPr>
            <a:r>
              <a:rPr lang="en-US" sz="1100" b="0" dirty="0">
                <a:latin typeface="Calibri"/>
                <a:ea typeface="Calibri"/>
                <a:cs typeface="Calibri"/>
                <a:sym typeface="Calibri"/>
              </a:rPr>
              <a:t>Just like on the business side modularization, or composability, is the foundation of agility and adaptability the same is true on the technology side. Gartner has a term MASA - modular API based service orientated architectures to describe these modular architectures.</a:t>
            </a:r>
            <a:endParaRPr dirty="0"/>
          </a:p>
          <a:p>
            <a:pPr marL="171450" lvl="0" indent="-10160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0" dirty="0">
                <a:latin typeface="Calibri"/>
                <a:ea typeface="Calibri"/>
                <a:cs typeface="Calibri"/>
                <a:sym typeface="Calibri"/>
              </a:rPr>
              <a:t>As can be appreciated agility and adaptability rely on architecture. In fact they are based on architecture so we expect EA leaders and their teams to be involved in their organisations efforts to become more agile and adaptive</a:t>
            </a: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endParaRPr sz="1100" b="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Quick Answer: What Does It Mean to Be ‘Composable’?</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MASA: Create Agile Application Architecture With Apps, APIs and Services</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Adopt a Mesh App and Service Architecture to Power Your Digital Business</a:t>
            </a:r>
            <a:endParaRPr dirty="0"/>
          </a:p>
          <a:p>
            <a:pPr marL="0" lvl="0" indent="0" algn="l" rtl="0">
              <a:lnSpc>
                <a:spcPct val="90000"/>
              </a:lnSpc>
              <a:spcBef>
                <a:spcPts val="600"/>
              </a:spcBef>
              <a:spcAft>
                <a:spcPts val="0"/>
              </a:spcAft>
              <a:buClr>
                <a:schemeClr val="dk1"/>
              </a:buClr>
              <a:buSzPts val="1100"/>
              <a:buFont typeface="Arial"/>
              <a:buNone/>
            </a:pPr>
            <a:endParaRPr sz="1100" b="1" dirty="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7" name="Google Shape;637;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b="1" dirty="0"/>
          </a:p>
          <a:p>
            <a:pPr marL="0" lvl="0" indent="0" algn="l" rtl="0">
              <a:lnSpc>
                <a:spcPct val="90000"/>
              </a:lnSpc>
              <a:spcBef>
                <a:spcPts val="600"/>
              </a:spcBef>
              <a:spcAft>
                <a:spcPts val="0"/>
              </a:spcAft>
              <a:buNone/>
            </a:pPr>
            <a:r>
              <a:rPr lang="en-US" dirty="0"/>
              <a:t>In the last section we took a look at the trends affecting organisations. In this section will focus more on how that plays out for EA leaders and their teams.</a:t>
            </a:r>
            <a:br>
              <a:rPr lang="en-US" dirty="0"/>
            </a:b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r>
              <a:rPr lang="en-US" dirty="0"/>
              <a:t>In our interaction with our clients what has become increasingly clear is that EA teams are being pulled in many directions. The old world of EA simply supporting a few business outcomes has gone. In our conversations we see EA leaders involved with everything from digital transformation through to cutting costs, implementing ESG and more. The figure shows some of the main demands on enterprise architecture teams some other demands include:</a:t>
            </a:r>
            <a:endParaRPr dirty="0"/>
          </a:p>
          <a:p>
            <a:pPr marL="0" lvl="0" indent="0" algn="l" rtl="0">
              <a:lnSpc>
                <a:spcPct val="90000"/>
              </a:lnSpc>
              <a:spcBef>
                <a:spcPts val="600"/>
              </a:spcBef>
              <a:spcAft>
                <a:spcPts val="0"/>
              </a:spcAft>
              <a:buClr>
                <a:schemeClr val="dk1"/>
              </a:buClr>
              <a:buSzPts val="1800"/>
              <a:buFont typeface="Arial"/>
              <a:buNone/>
            </a:pPr>
            <a:br>
              <a:rPr lang="en-US" sz="1800" dirty="0">
                <a:latin typeface="Quattrocento Sans"/>
                <a:ea typeface="Quattrocento Sans"/>
                <a:cs typeface="Quattrocento Sans"/>
                <a:sym typeface="Quattrocento Sans"/>
              </a:rPr>
            </a:br>
            <a:r>
              <a:rPr lang="en-US" sz="1800" dirty="0">
                <a:latin typeface="Quattrocento Sans"/>
                <a:ea typeface="Quattrocento Sans"/>
                <a:cs typeface="Quattrocento Sans"/>
                <a:sym typeface="Quattrocento Sans"/>
              </a:rPr>
              <a:t>- Supporting Democratization</a:t>
            </a:r>
            <a:br>
              <a:rPr lang="en-US" sz="1800" dirty="0">
                <a:latin typeface="Quattrocento Sans"/>
                <a:ea typeface="Quattrocento Sans"/>
                <a:cs typeface="Quattrocento Sans"/>
                <a:sym typeface="Quattrocento Sans"/>
              </a:rPr>
            </a:br>
            <a:r>
              <a:rPr lang="en-US" sz="1800" dirty="0">
                <a:latin typeface="Quattrocento Sans"/>
                <a:ea typeface="Quattrocento Sans"/>
                <a:cs typeface="Quattrocento Sans"/>
                <a:sym typeface="Quattrocento Sans"/>
              </a:rPr>
              <a:t>- Build Business Ecosystems</a:t>
            </a:r>
            <a:br>
              <a:rPr lang="en-US" sz="1800" dirty="0">
                <a:latin typeface="Quattrocento Sans"/>
                <a:ea typeface="Quattrocento Sans"/>
                <a:cs typeface="Quattrocento Sans"/>
                <a:sym typeface="Quattrocento Sans"/>
              </a:rPr>
            </a:br>
            <a:r>
              <a:rPr lang="en-US" sz="1800" dirty="0">
                <a:latin typeface="Quattrocento Sans"/>
                <a:ea typeface="Quattrocento Sans"/>
                <a:cs typeface="Quattrocento Sans"/>
                <a:sym typeface="Quattrocento Sans"/>
              </a:rPr>
              <a:t>- Guiding Transformation</a:t>
            </a:r>
            <a:br>
              <a:rPr lang="en-US" sz="1800" dirty="0">
                <a:latin typeface="Quattrocento Sans"/>
                <a:ea typeface="Quattrocento Sans"/>
                <a:cs typeface="Quattrocento Sans"/>
                <a:sym typeface="Quattrocento Sans"/>
              </a:rPr>
            </a:br>
            <a:r>
              <a:rPr lang="en-US" sz="1800" dirty="0">
                <a:latin typeface="Quattrocento Sans"/>
                <a:ea typeface="Quattrocento Sans"/>
                <a:cs typeface="Quattrocento Sans"/>
                <a:sym typeface="Quattrocento Sans"/>
              </a:rPr>
              <a:t>- Ensure trust between stakeholders</a:t>
            </a:r>
            <a:br>
              <a:rPr lang="en-US" sz="1800" dirty="0">
                <a:latin typeface="Quattrocento Sans"/>
                <a:ea typeface="Quattrocento Sans"/>
                <a:cs typeface="Quattrocento Sans"/>
                <a:sym typeface="Quattrocento Sans"/>
              </a:rPr>
            </a:br>
            <a:r>
              <a:rPr lang="en-US" sz="1800" dirty="0">
                <a:latin typeface="Quattrocento Sans"/>
                <a:ea typeface="Quattrocento Sans"/>
                <a:cs typeface="Quattrocento Sans"/>
                <a:sym typeface="Quattrocento Sans"/>
              </a:rPr>
              <a:t>- Improving organizational resilience</a:t>
            </a:r>
            <a:endParaRPr dirty="0"/>
          </a:p>
          <a:p>
            <a:pPr marL="0" lvl="0" indent="0" algn="l" rtl="0">
              <a:lnSpc>
                <a:spcPct val="90000"/>
              </a:lnSpc>
              <a:spcBef>
                <a:spcPts val="600"/>
              </a:spcBef>
              <a:spcAft>
                <a:spcPts val="0"/>
              </a:spcAft>
              <a:buClr>
                <a:schemeClr val="dk1"/>
              </a:buClr>
              <a:buSzPts val="1800"/>
              <a:buFont typeface="Arial"/>
              <a:buNone/>
            </a:pPr>
            <a:endParaRPr sz="1800" dirty="0">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800"/>
              <a:buFont typeface="Arial"/>
              <a:buNone/>
            </a:pPr>
            <a:r>
              <a:rPr lang="en-US" sz="1800" dirty="0">
                <a:latin typeface="Quattrocento Sans"/>
                <a:ea typeface="Quattrocento Sans"/>
                <a:cs typeface="Quattrocento Sans"/>
                <a:sym typeface="Quattrocento Sans"/>
              </a:rPr>
              <a:t>At the same time the trend is for enterprise architecture teams to be small. Having a clear statement of what the enterprise architecture team does, and how it adds value is essential. EA leaders must know how to focus their teams efforts and not get distracted, and not disappoint key stakeholders at the same time. They must meet increasing demand often with the same limited resources. This is a challenging balancing act.</a:t>
            </a:r>
            <a:endParaRPr dirty="0"/>
          </a:p>
          <a:p>
            <a:pPr marL="0" lvl="0" indent="0" algn="l" rtl="0">
              <a:lnSpc>
                <a:spcPct val="90000"/>
              </a:lnSpc>
              <a:spcBef>
                <a:spcPts val="600"/>
              </a:spcBef>
              <a:spcAft>
                <a:spcPts val="0"/>
              </a:spcAft>
              <a:buClr>
                <a:schemeClr val="dk1"/>
              </a:buClr>
              <a:buSzPts val="1800"/>
              <a:buFont typeface="Arial"/>
              <a:buNone/>
            </a:pPr>
            <a:endParaRPr sz="1800" dirty="0">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800"/>
              <a:buFont typeface="Arial"/>
              <a:buNone/>
            </a:pPr>
            <a:r>
              <a:rPr lang="en-US" sz="1800" b="1" dirty="0">
                <a:latin typeface="Quattrocento Sans"/>
                <a:ea typeface="Quattrocento Sans"/>
                <a:cs typeface="Quattrocento Sans"/>
                <a:sym typeface="Quattrocento Sans"/>
              </a:rPr>
              <a:t>Related Research</a:t>
            </a:r>
            <a:endParaRPr dirty="0"/>
          </a:p>
          <a:p>
            <a:pPr marL="0" marR="0" lvl="0" indent="0" algn="l" rtl="0">
              <a:lnSpc>
                <a:spcPct val="90000"/>
              </a:lnSpc>
              <a:spcBef>
                <a:spcPts val="600"/>
              </a:spcBef>
              <a:spcAft>
                <a:spcPts val="0"/>
              </a:spcAft>
              <a:buClr>
                <a:srgbClr val="212121"/>
              </a:buClr>
              <a:buSzPts val="2800"/>
              <a:buFont typeface="Arial"/>
              <a:buNone/>
            </a:pPr>
            <a:r>
              <a:rPr lang="en-US" sz="2800" b="0" i="0" dirty="0">
                <a:solidFill>
                  <a:srgbClr val="212121"/>
                </a:solidFill>
                <a:latin typeface="Arial"/>
                <a:ea typeface="Arial"/>
                <a:cs typeface="Arial"/>
                <a:sym typeface="Arial"/>
              </a:rPr>
              <a:t>4 Evidence-Based Practices EA Leaders Must Adopt to Navigate Economic Headwinds</a:t>
            </a:r>
            <a:endParaRPr dirty="0"/>
          </a:p>
          <a:p>
            <a:pPr marL="0" marR="0" lvl="0" indent="0" algn="l" rtl="0">
              <a:lnSpc>
                <a:spcPct val="90000"/>
              </a:lnSpc>
              <a:spcBef>
                <a:spcPts val="600"/>
              </a:spcBef>
              <a:spcAft>
                <a:spcPts val="0"/>
              </a:spcAft>
              <a:buClr>
                <a:srgbClr val="212121"/>
              </a:buClr>
              <a:buSzPts val="2800"/>
              <a:buFont typeface="Arial"/>
              <a:buNone/>
            </a:pPr>
            <a:r>
              <a:rPr lang="en-US" sz="2800" b="0" i="0" dirty="0">
                <a:solidFill>
                  <a:srgbClr val="212121"/>
                </a:solidFill>
                <a:latin typeface="Arial"/>
                <a:ea typeface="Arial"/>
                <a:cs typeface="Arial"/>
                <a:sym typeface="Arial"/>
              </a:rPr>
              <a:t>5 Steps to Create a Flexible Team Structure That Enables Enterprise Architecture Value Delivery</a:t>
            </a:r>
            <a:endParaRPr dirty="0"/>
          </a:p>
          <a:p>
            <a:pPr marL="0" lvl="0" indent="0" algn="l" rtl="0">
              <a:lnSpc>
                <a:spcPct val="90000"/>
              </a:lnSpc>
              <a:spcBef>
                <a:spcPts val="600"/>
              </a:spcBef>
              <a:spcAft>
                <a:spcPts val="0"/>
              </a:spcAft>
              <a:buClr>
                <a:schemeClr val="dk1"/>
              </a:buClr>
              <a:buSzPts val="1800"/>
              <a:buFont typeface="Arial"/>
              <a:buNone/>
            </a:pPr>
            <a:br>
              <a:rPr lang="en-US" sz="1800" dirty="0">
                <a:latin typeface="Quattrocento Sans"/>
                <a:ea typeface="Quattrocento Sans"/>
                <a:cs typeface="Quattrocento Sans"/>
                <a:sym typeface="Quattrocento Sans"/>
              </a:rPr>
            </a:br>
            <a:endParaRPr dirty="0"/>
          </a:p>
        </p:txBody>
      </p:sp>
      <p:sp>
        <p:nvSpPr>
          <p:cNvPr id="645" name="Google Shape;645;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8</a:t>
            </a:fld>
            <a:endParaRPr sz="1800" dirty="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9:notes"/>
          <p:cNvSpPr txBox="1">
            <a:spLocks noGrp="1"/>
          </p:cNvSpPr>
          <p:nvPr>
            <p:ph type="body" idx="1"/>
          </p:nvPr>
        </p:nvSpPr>
        <p:spPr>
          <a:xfrm>
            <a:off x="246888" y="3501188"/>
            <a:ext cx="6373368" cy="533191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100" dirty="0">
                <a:latin typeface="Calibri"/>
                <a:ea typeface="Calibri"/>
                <a:cs typeface="Calibri"/>
                <a:sym typeface="Calibri"/>
              </a:rPr>
              <a:t>As we have already discussed the demands on enterprise architecture teams are growing and increasingly diverse. Couple to that the economic headwinds survey shows that budgets for enterprise architecture teams remain, for the most part, flat. This puts chief enterprise architects in a difficult situation. They must meet the increasing demands of the organisation and its stakeholders, but without any significant increase in resources.</a:t>
            </a:r>
            <a:endParaRPr dirty="0"/>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latin typeface="Calibri"/>
                <a:ea typeface="Calibri"/>
                <a:cs typeface="Calibri"/>
                <a:sym typeface="Calibri"/>
              </a:rPr>
              <a:t>That requires a focus on the value add of enterprise architecture, and keeping the team focused on the most important and relevant deliverables. Also, while at an early stage, looking closely at how emerging artificial intelligence tools can automate some of the tasks of the EA team.</a:t>
            </a:r>
            <a:endParaRPr dirty="0"/>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dirty="0">
                <a:latin typeface="Calibri"/>
                <a:ea typeface="Calibri"/>
                <a:cs typeface="Calibri"/>
                <a:sym typeface="Calibri"/>
              </a:rPr>
              <a:t>Given that this is a very difficult balancing act we would also suggest that chief enterprise architects engage there stakeholders both business and it in a discussion about the focus and priorities of the EA practice. Ideally enterprise architectures customers (stakeholders) should decide what they want the enterprise architecture team to focus on.</a:t>
            </a:r>
            <a:endParaRPr dirty="0"/>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endParaRPr sz="1100" dirty="0">
              <a:latin typeface="Calibri"/>
              <a:ea typeface="Calibri"/>
              <a:cs typeface="Calibri"/>
              <a:sym typeface="Calibri"/>
            </a:endParaRPr>
          </a:p>
          <a:p>
            <a:pPr marL="0" lvl="0" indent="0" algn="l" rtl="0">
              <a:lnSpc>
                <a:spcPct val="90000"/>
              </a:lnSpc>
              <a:spcBef>
                <a:spcPts val="600"/>
              </a:spcBef>
              <a:spcAft>
                <a:spcPts val="0"/>
              </a:spcAft>
              <a:buClr>
                <a:schemeClr val="dk1"/>
              </a:buClr>
              <a:buSzPts val="1100"/>
              <a:buFont typeface="Arial"/>
              <a:buNone/>
            </a:pPr>
            <a:r>
              <a:rPr lang="en-US" sz="1100" b="1" dirty="0">
                <a:latin typeface="Calibri"/>
                <a:ea typeface="Calibri"/>
                <a:cs typeface="Calibri"/>
                <a:sym typeface="Calibri"/>
              </a:rPr>
              <a:t>Related Research</a:t>
            </a:r>
            <a:endParaRPr dirty="0"/>
          </a:p>
          <a:p>
            <a:pPr marL="0" marR="0" lvl="0" indent="0" algn="l" rtl="0">
              <a:lnSpc>
                <a:spcPct val="90000"/>
              </a:lnSpc>
              <a:spcBef>
                <a:spcPts val="600"/>
              </a:spcBef>
              <a:spcAft>
                <a:spcPts val="0"/>
              </a:spcAft>
              <a:buClr>
                <a:srgbClr val="212121"/>
              </a:buClr>
              <a:buSzPts val="1100"/>
              <a:buFont typeface="Arial"/>
              <a:buNone/>
            </a:pPr>
            <a:r>
              <a:rPr lang="en-US" sz="1100" b="0" i="0" dirty="0">
                <a:solidFill>
                  <a:srgbClr val="212121"/>
                </a:solidFill>
                <a:latin typeface="Arial"/>
                <a:ea typeface="Arial"/>
                <a:cs typeface="Arial"/>
                <a:sym typeface="Arial"/>
              </a:rPr>
              <a:t>4 Evidence-Based Practices EA Leaders Must Adopt to Navigate Economic Headwinds</a:t>
            </a:r>
            <a:endParaRPr dirty="0"/>
          </a:p>
          <a:p>
            <a:pPr marL="0" marR="0" lvl="0" indent="0" algn="l" rtl="0">
              <a:lnSpc>
                <a:spcPct val="90000"/>
              </a:lnSpc>
              <a:spcBef>
                <a:spcPts val="600"/>
              </a:spcBef>
              <a:spcAft>
                <a:spcPts val="0"/>
              </a:spcAft>
              <a:buClr>
                <a:srgbClr val="212121"/>
              </a:buClr>
              <a:buSzPts val="1600"/>
              <a:buFont typeface="Arial"/>
              <a:buNone/>
            </a:pPr>
            <a:r>
              <a:rPr lang="en-US" sz="1600" b="0" i="0" dirty="0">
                <a:solidFill>
                  <a:srgbClr val="212121"/>
                </a:solidFill>
                <a:latin typeface="Arial"/>
                <a:ea typeface="Arial"/>
                <a:cs typeface="Arial"/>
                <a:sym typeface="Arial"/>
              </a:rPr>
              <a:t>Infographic: How Enterprise Application Leaders Can Navigate Economic Headwinds</a:t>
            </a:r>
            <a:endParaRPr dirty="0"/>
          </a:p>
          <a:p>
            <a:pPr marL="0" lvl="0" indent="0" algn="l" rtl="0">
              <a:lnSpc>
                <a:spcPct val="90000"/>
              </a:lnSpc>
              <a:spcBef>
                <a:spcPts val="600"/>
              </a:spcBef>
              <a:spcAft>
                <a:spcPts val="0"/>
              </a:spcAft>
              <a:buClr>
                <a:schemeClr val="dk1"/>
              </a:buClr>
              <a:buSzPts val="1100"/>
              <a:buFont typeface="Arial"/>
              <a:buNone/>
            </a:pPr>
            <a:endParaRPr sz="1100" b="1" dirty="0">
              <a:latin typeface="Calibri"/>
              <a:ea typeface="Calibri"/>
              <a:cs typeface="Calibri"/>
              <a:sym typeface="Calibri"/>
            </a:endParaRPr>
          </a:p>
        </p:txBody>
      </p:sp>
      <p:sp>
        <p:nvSpPr>
          <p:cNvPr id="725" name="Google Shape;725;p9:notes"/>
          <p:cNvSpPr>
            <a:spLocks noGrp="1" noRot="1" noChangeAspect="1"/>
          </p:cNvSpPr>
          <p:nvPr>
            <p:ph type="sldImg" idx="2"/>
          </p:nvPr>
        </p:nvSpPr>
        <p:spPr>
          <a:xfrm>
            <a:off x="1031875" y="712788"/>
            <a:ext cx="4635500" cy="2608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5041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Key Issues - Grey">
  <p:cSld name="1_Key Issues - Grey">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rgbClr val="979D9D"/>
              </a:buClr>
              <a:buSzPts val="24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97114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el_Untertitel">
  <p:cSld name="Titel_Untertitel">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540070" y="431900"/>
            <a:ext cx="11111046" cy="107975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540070" y="971775"/>
            <a:ext cx="11111046" cy="539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7F7F7F"/>
              </a:buClr>
              <a:buSzPts val="2200"/>
              <a:buNone/>
              <a:defRPr sz="2200">
                <a:solidFill>
                  <a:srgbClr val="7F7F7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5"/>
          <p:cNvSpPr txBox="1">
            <a:spLocks noGrp="1"/>
          </p:cNvSpPr>
          <p:nvPr>
            <p:ph type="dt" idx="10"/>
          </p:nvPr>
        </p:nvSpPr>
        <p:spPr>
          <a:xfrm>
            <a:off x="10210929" y="6082591"/>
            <a:ext cx="1440187" cy="35991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0" name="Google Shape;40;p25"/>
          <p:cNvSpPr txBox="1">
            <a:spLocks noGrp="1"/>
          </p:cNvSpPr>
          <p:nvPr>
            <p:ph type="ftr" idx="11"/>
          </p:nvPr>
        </p:nvSpPr>
        <p:spPr>
          <a:xfrm>
            <a:off x="3935312" y="6082591"/>
            <a:ext cx="4320562" cy="35991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1" name="Google Shape;41;p25"/>
          <p:cNvSpPr txBox="1">
            <a:spLocks noGrp="1"/>
          </p:cNvSpPr>
          <p:nvPr>
            <p:ph type="sldNum" idx="12"/>
          </p:nvPr>
        </p:nvSpPr>
        <p:spPr>
          <a:xfrm>
            <a:off x="540070" y="6082591"/>
            <a:ext cx="900117" cy="35991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04593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TEXTBOXES">
  <p:cSld name="4_TEXTBOXES">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540071" y="432000"/>
            <a:ext cx="11111046"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540071" y="972000"/>
            <a:ext cx="11111046" cy="54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7F7F7F"/>
              </a:buClr>
              <a:buSzPts val="2200"/>
              <a:buNone/>
              <a:defRPr sz="2200">
                <a:solidFill>
                  <a:srgbClr val="7F7F7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2"/>
          </p:nvPr>
        </p:nvSpPr>
        <p:spPr>
          <a:xfrm>
            <a:off x="540071" y="1512000"/>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3"/>
          </p:nvPr>
        </p:nvSpPr>
        <p:spPr>
          <a:xfrm>
            <a:off x="540071" y="187200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50" name="Google Shape;50;p27"/>
          <p:cNvSpPr txBox="1">
            <a:spLocks noGrp="1"/>
          </p:cNvSpPr>
          <p:nvPr>
            <p:ph type="body" idx="4"/>
          </p:nvPr>
        </p:nvSpPr>
        <p:spPr>
          <a:xfrm>
            <a:off x="4387170" y="1512000"/>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7"/>
          <p:cNvSpPr txBox="1">
            <a:spLocks noGrp="1"/>
          </p:cNvSpPr>
          <p:nvPr>
            <p:ph type="body" idx="5"/>
          </p:nvPr>
        </p:nvSpPr>
        <p:spPr>
          <a:xfrm>
            <a:off x="4387170" y="187200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52" name="Google Shape;52;p27"/>
          <p:cNvSpPr txBox="1">
            <a:spLocks noGrp="1"/>
          </p:cNvSpPr>
          <p:nvPr>
            <p:ph type="body" idx="6"/>
          </p:nvPr>
        </p:nvSpPr>
        <p:spPr>
          <a:xfrm>
            <a:off x="8234272" y="1512000"/>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7"/>
          <p:cNvSpPr txBox="1">
            <a:spLocks noGrp="1"/>
          </p:cNvSpPr>
          <p:nvPr>
            <p:ph type="body" idx="7"/>
          </p:nvPr>
        </p:nvSpPr>
        <p:spPr>
          <a:xfrm>
            <a:off x="8234272" y="187200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54" name="Google Shape;54;p27"/>
          <p:cNvSpPr txBox="1">
            <a:spLocks noGrp="1"/>
          </p:cNvSpPr>
          <p:nvPr>
            <p:ph type="body" idx="8"/>
          </p:nvPr>
        </p:nvSpPr>
        <p:spPr>
          <a:xfrm>
            <a:off x="540071" y="3877052"/>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7"/>
          <p:cNvSpPr txBox="1">
            <a:spLocks noGrp="1"/>
          </p:cNvSpPr>
          <p:nvPr>
            <p:ph type="body" idx="9"/>
          </p:nvPr>
        </p:nvSpPr>
        <p:spPr>
          <a:xfrm>
            <a:off x="540071" y="423705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56" name="Google Shape;56;p27"/>
          <p:cNvSpPr txBox="1">
            <a:spLocks noGrp="1"/>
          </p:cNvSpPr>
          <p:nvPr>
            <p:ph type="body" idx="13"/>
          </p:nvPr>
        </p:nvSpPr>
        <p:spPr>
          <a:xfrm>
            <a:off x="4387170" y="3877052"/>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7"/>
          <p:cNvSpPr txBox="1">
            <a:spLocks noGrp="1"/>
          </p:cNvSpPr>
          <p:nvPr>
            <p:ph type="body" idx="14"/>
          </p:nvPr>
        </p:nvSpPr>
        <p:spPr>
          <a:xfrm>
            <a:off x="4387170" y="423705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58" name="Google Shape;58;p27"/>
          <p:cNvSpPr txBox="1">
            <a:spLocks noGrp="1"/>
          </p:cNvSpPr>
          <p:nvPr>
            <p:ph type="body" idx="15"/>
          </p:nvPr>
        </p:nvSpPr>
        <p:spPr>
          <a:xfrm>
            <a:off x="8234272" y="3877052"/>
            <a:ext cx="3416846" cy="360000"/>
          </a:xfrm>
          <a:prstGeom prst="rect">
            <a:avLst/>
          </a:prstGeom>
          <a:solidFill>
            <a:srgbClr val="A5A5A5"/>
          </a:solidFill>
          <a:ln>
            <a:noFill/>
          </a:ln>
        </p:spPr>
        <p:txBody>
          <a:bodyPr spcFirstLastPara="1" wrap="square" lIns="244575" tIns="0" rIns="139675" bIns="0" anchor="ctr" anchorCtr="0">
            <a:noAutofit/>
          </a:bodyPr>
          <a:lstStyle>
            <a:lvl1pPr marL="457200" lvl="0" indent="-228600" algn="l">
              <a:lnSpc>
                <a:spcPct val="100000"/>
              </a:lnSpc>
              <a:spcBef>
                <a:spcPts val="1200"/>
              </a:spcBef>
              <a:spcAft>
                <a:spcPts val="0"/>
              </a:spcAft>
              <a:buClr>
                <a:schemeClr val="lt1"/>
              </a:buClr>
              <a:buSzPts val="2000"/>
              <a:buNone/>
              <a:defRPr sz="2000" b="0">
                <a:solidFill>
                  <a:schemeClr val="lt1"/>
                </a:solidFill>
                <a:latin typeface="Arial Black"/>
                <a:ea typeface="Arial Black"/>
                <a:cs typeface="Arial Black"/>
                <a:sym typeface="Arial Black"/>
              </a:defRPr>
            </a:lvl1pPr>
            <a:lvl2pPr marL="914400" lvl="1" indent="-228600" algn="l">
              <a:lnSpc>
                <a:spcPct val="90000"/>
              </a:lnSpc>
              <a:spcBef>
                <a:spcPts val="1200"/>
              </a:spcBef>
              <a:spcAft>
                <a:spcPts val="0"/>
              </a:spcAft>
              <a:buClr>
                <a:schemeClr val="dk1"/>
              </a:buClr>
              <a:buSzPts val="2000"/>
              <a:buNone/>
              <a:defRPr sz="2000" b="1"/>
            </a:lvl2pPr>
            <a:lvl3pPr marL="1371600" lvl="2" indent="-228600" algn="l">
              <a:lnSpc>
                <a:spcPct val="90000"/>
              </a:lnSpc>
              <a:spcBef>
                <a:spcPts val="1200"/>
              </a:spcBef>
              <a:spcAft>
                <a:spcPts val="0"/>
              </a:spcAft>
              <a:buClr>
                <a:schemeClr val="dk1"/>
              </a:buClr>
              <a:buSzPts val="1900"/>
              <a:buNone/>
              <a:defRPr sz="1900" b="1"/>
            </a:lvl3pPr>
            <a:lvl4pPr marL="1828800" lvl="3" indent="-228600" algn="l">
              <a:lnSpc>
                <a:spcPct val="90000"/>
              </a:lnSpc>
              <a:spcBef>
                <a:spcPts val="1200"/>
              </a:spcBef>
              <a:spcAft>
                <a:spcPts val="0"/>
              </a:spcAft>
              <a:buClr>
                <a:schemeClr val="dk1"/>
              </a:buClr>
              <a:buSzPts val="1600"/>
              <a:buNone/>
              <a:defRPr sz="1600" b="1"/>
            </a:lvl4pPr>
            <a:lvl5pPr marL="2286000" lvl="4" indent="-228600" algn="l">
              <a:lnSpc>
                <a:spcPct val="90000"/>
              </a:lnSpc>
              <a:spcBef>
                <a:spcPts val="12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7"/>
          <p:cNvSpPr txBox="1">
            <a:spLocks noGrp="1"/>
          </p:cNvSpPr>
          <p:nvPr>
            <p:ph type="body" idx="16"/>
          </p:nvPr>
        </p:nvSpPr>
        <p:spPr>
          <a:xfrm>
            <a:off x="8234272" y="4237050"/>
            <a:ext cx="3416846" cy="1573200"/>
          </a:xfrm>
          <a:prstGeom prst="rect">
            <a:avLst/>
          </a:prstGeom>
          <a:solidFill>
            <a:srgbClr val="F2F2F2"/>
          </a:solidFill>
          <a:ln>
            <a:noFill/>
          </a:ln>
        </p:spPr>
        <p:txBody>
          <a:bodyPr spcFirstLastPara="1" wrap="square" lIns="244575" tIns="244575" rIns="244575" bIns="244575" anchor="t" anchorCtr="0">
            <a:noAutofit/>
          </a:bodyPr>
          <a:lstStyle>
            <a:lvl1pPr marL="457200" lvl="0" indent="-330200" algn="l">
              <a:lnSpc>
                <a:spcPct val="90000"/>
              </a:lnSpc>
              <a:spcBef>
                <a:spcPts val="1200"/>
              </a:spcBef>
              <a:spcAft>
                <a:spcPts val="0"/>
              </a:spcAft>
              <a:buClr>
                <a:schemeClr val="dk1"/>
              </a:buClr>
              <a:buSzPts val="1600"/>
              <a:buChar char="•"/>
              <a:defRPr sz="1600"/>
            </a:lvl1pPr>
            <a:lvl2pPr marL="914400" lvl="1" indent="-323850" algn="l">
              <a:lnSpc>
                <a:spcPct val="90000"/>
              </a:lnSpc>
              <a:spcBef>
                <a:spcPts val="1200"/>
              </a:spcBef>
              <a:spcAft>
                <a:spcPts val="0"/>
              </a:spcAft>
              <a:buClr>
                <a:schemeClr val="dk1"/>
              </a:buClr>
              <a:buSzPts val="1500"/>
              <a:buChar char="–"/>
              <a:defRPr sz="1500"/>
            </a:lvl2pPr>
            <a:lvl3pPr marL="1371600" lvl="2" indent="-304800" algn="l">
              <a:lnSpc>
                <a:spcPct val="90000"/>
              </a:lnSpc>
              <a:spcBef>
                <a:spcPts val="1200"/>
              </a:spcBef>
              <a:spcAft>
                <a:spcPts val="0"/>
              </a:spcAft>
              <a:buClr>
                <a:schemeClr val="dk1"/>
              </a:buClr>
              <a:buSzPts val="1200"/>
              <a:buChar char="•"/>
              <a:defRPr sz="1200"/>
            </a:lvl3pPr>
            <a:lvl4pPr marL="1828800" lvl="3" indent="-304800" algn="l">
              <a:lnSpc>
                <a:spcPct val="90000"/>
              </a:lnSpc>
              <a:spcBef>
                <a:spcPts val="1200"/>
              </a:spcBef>
              <a:spcAft>
                <a:spcPts val="0"/>
              </a:spcAft>
              <a:buClr>
                <a:schemeClr val="dk1"/>
              </a:buClr>
              <a:buSzPts val="1200"/>
              <a:buChar char="–"/>
              <a:defRPr sz="1200"/>
            </a:lvl4pPr>
            <a:lvl5pPr marL="2286000" lvl="4" indent="-304800" algn="l">
              <a:lnSpc>
                <a:spcPct val="90000"/>
              </a:lnSpc>
              <a:spcBef>
                <a:spcPts val="1200"/>
              </a:spcBef>
              <a:spcAft>
                <a:spcPts val="0"/>
              </a:spcAft>
              <a:buClr>
                <a:schemeClr val="dk1"/>
              </a:buClr>
              <a:buSzPts val="1200"/>
              <a:buChar char="•"/>
              <a:defRPr sz="1200"/>
            </a:lvl5pPr>
            <a:lvl6pPr marL="2743200" lvl="5" indent="-349250" algn="l">
              <a:lnSpc>
                <a:spcPct val="90000"/>
              </a:lnSpc>
              <a:spcBef>
                <a:spcPts val="500"/>
              </a:spcBef>
              <a:spcAft>
                <a:spcPts val="0"/>
              </a:spcAft>
              <a:buClr>
                <a:schemeClr val="dk1"/>
              </a:buClr>
              <a:buSzPts val="1900"/>
              <a:buChar char="•"/>
              <a:defRPr sz="1900"/>
            </a:lvl6pPr>
            <a:lvl7pPr marL="3200400" lvl="6" indent="-349250" algn="l">
              <a:lnSpc>
                <a:spcPct val="90000"/>
              </a:lnSpc>
              <a:spcBef>
                <a:spcPts val="500"/>
              </a:spcBef>
              <a:spcAft>
                <a:spcPts val="0"/>
              </a:spcAft>
              <a:buClr>
                <a:schemeClr val="dk1"/>
              </a:buClr>
              <a:buSzPts val="1900"/>
              <a:buChar char="•"/>
              <a:defRPr sz="1900"/>
            </a:lvl7pPr>
            <a:lvl8pPr marL="3657600" lvl="7" indent="-349250" algn="l">
              <a:lnSpc>
                <a:spcPct val="90000"/>
              </a:lnSpc>
              <a:spcBef>
                <a:spcPts val="500"/>
              </a:spcBef>
              <a:spcAft>
                <a:spcPts val="0"/>
              </a:spcAft>
              <a:buClr>
                <a:schemeClr val="dk1"/>
              </a:buClr>
              <a:buSzPts val="1900"/>
              <a:buChar char="•"/>
              <a:defRPr sz="1900"/>
            </a:lvl8pPr>
            <a:lvl9pPr marL="4114800" lvl="8" indent="-349250" algn="l">
              <a:lnSpc>
                <a:spcPct val="90000"/>
              </a:lnSpc>
              <a:spcBef>
                <a:spcPts val="500"/>
              </a:spcBef>
              <a:spcAft>
                <a:spcPts val="0"/>
              </a:spcAft>
              <a:buClr>
                <a:schemeClr val="dk1"/>
              </a:buClr>
              <a:buSzPts val="1900"/>
              <a:buChar char="•"/>
              <a:defRPr sz="1900"/>
            </a:lvl9pPr>
          </a:lstStyle>
          <a:p>
            <a:endParaRPr/>
          </a:p>
        </p:txBody>
      </p:sp>
      <p:sp>
        <p:nvSpPr>
          <p:cNvPr id="60" name="Google Shape;60;p2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1" name="Google Shape;61;p2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2" name="Google Shape;62;p2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7F7F7F"/>
                </a:solidFill>
                <a:latin typeface="Arial"/>
                <a:ea typeface="Arial"/>
                <a:cs typeface="Arial"/>
                <a:sym typeface="Arial"/>
              </a:defRPr>
            </a:lvl1pPr>
            <a:lvl2pPr marL="0" marR="0" lvl="1" indent="0" algn="l" rtl="0">
              <a:spcBef>
                <a:spcPts val="0"/>
              </a:spcBef>
              <a:buNone/>
              <a:defRPr sz="1800">
                <a:solidFill>
                  <a:srgbClr val="7F7F7F"/>
                </a:solidFill>
                <a:latin typeface="Arial"/>
                <a:ea typeface="Arial"/>
                <a:cs typeface="Arial"/>
                <a:sym typeface="Arial"/>
              </a:defRPr>
            </a:lvl2pPr>
            <a:lvl3pPr marL="0" marR="0" lvl="2" indent="0" algn="l" rtl="0">
              <a:spcBef>
                <a:spcPts val="0"/>
              </a:spcBef>
              <a:buNone/>
              <a:defRPr sz="1800">
                <a:solidFill>
                  <a:srgbClr val="7F7F7F"/>
                </a:solidFill>
                <a:latin typeface="Arial"/>
                <a:ea typeface="Arial"/>
                <a:cs typeface="Arial"/>
                <a:sym typeface="Arial"/>
              </a:defRPr>
            </a:lvl3pPr>
            <a:lvl4pPr marL="0" marR="0" lvl="3" indent="0" algn="l" rtl="0">
              <a:spcBef>
                <a:spcPts val="0"/>
              </a:spcBef>
              <a:buNone/>
              <a:defRPr sz="1800">
                <a:solidFill>
                  <a:srgbClr val="7F7F7F"/>
                </a:solidFill>
                <a:latin typeface="Arial"/>
                <a:ea typeface="Arial"/>
                <a:cs typeface="Arial"/>
                <a:sym typeface="Arial"/>
              </a:defRPr>
            </a:lvl4pPr>
            <a:lvl5pPr marL="0" marR="0" lvl="4" indent="0" algn="l" rtl="0">
              <a:spcBef>
                <a:spcPts val="0"/>
              </a:spcBef>
              <a:buNone/>
              <a:defRPr sz="1800">
                <a:solidFill>
                  <a:srgbClr val="7F7F7F"/>
                </a:solidFill>
                <a:latin typeface="Arial"/>
                <a:ea typeface="Arial"/>
                <a:cs typeface="Arial"/>
                <a:sym typeface="Arial"/>
              </a:defRPr>
            </a:lvl5pPr>
            <a:lvl6pPr marL="0" marR="0" lvl="5" indent="0" algn="l" rtl="0">
              <a:spcBef>
                <a:spcPts val="0"/>
              </a:spcBef>
              <a:buNone/>
              <a:defRPr sz="1800">
                <a:solidFill>
                  <a:srgbClr val="7F7F7F"/>
                </a:solidFill>
                <a:latin typeface="Arial"/>
                <a:ea typeface="Arial"/>
                <a:cs typeface="Arial"/>
                <a:sym typeface="Arial"/>
              </a:defRPr>
            </a:lvl6pPr>
            <a:lvl7pPr marL="0" marR="0" lvl="6" indent="0" algn="l" rtl="0">
              <a:spcBef>
                <a:spcPts val="0"/>
              </a:spcBef>
              <a:buNone/>
              <a:defRPr sz="1800">
                <a:solidFill>
                  <a:srgbClr val="7F7F7F"/>
                </a:solidFill>
                <a:latin typeface="Arial"/>
                <a:ea typeface="Arial"/>
                <a:cs typeface="Arial"/>
                <a:sym typeface="Arial"/>
              </a:defRPr>
            </a:lvl7pPr>
            <a:lvl8pPr marL="0" marR="0" lvl="7" indent="0" algn="l" rtl="0">
              <a:spcBef>
                <a:spcPts val="0"/>
              </a:spcBef>
              <a:buNone/>
              <a:defRPr sz="1800">
                <a:solidFill>
                  <a:srgbClr val="7F7F7F"/>
                </a:solidFill>
                <a:latin typeface="Arial"/>
                <a:ea typeface="Arial"/>
                <a:cs typeface="Arial"/>
                <a:sym typeface="Arial"/>
              </a:defRPr>
            </a:lvl8pPr>
            <a:lvl9pPr marL="0" marR="0" lvl="8" indent="0" algn="l" rtl="0">
              <a:spcBef>
                <a:spcPts val="0"/>
              </a:spcBef>
              <a:buNone/>
              <a:defRPr sz="1800">
                <a:solidFill>
                  <a:srgbClr val="7F7F7F"/>
                </a:solidFill>
                <a:latin typeface="Arial"/>
                <a:ea typeface="Arial"/>
                <a:cs typeface="Arial"/>
                <a:sym typeface="Arial"/>
              </a:defRPr>
            </a:lvl9p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088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Recommended Research">
  <p:cSld name="1_Recommended Research">
    <p:spTree>
      <p:nvGrpSpPr>
        <p:cNvPr id="1" name="Shape 63"/>
        <p:cNvGrpSpPr/>
        <p:nvPr/>
      </p:nvGrpSpPr>
      <p:grpSpPr>
        <a:xfrm>
          <a:off x="0" y="0"/>
          <a:ext cx="0" cy="0"/>
          <a:chOff x="0" y="0"/>
          <a:chExt cx="0" cy="0"/>
        </a:xfrm>
      </p:grpSpPr>
      <p:sp>
        <p:nvSpPr>
          <p:cNvPr id="64" name="Google Shape;64;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26719" algn="l">
              <a:lnSpc>
                <a:spcPct val="90000"/>
              </a:lnSpc>
              <a:spcBef>
                <a:spcPts val="1200"/>
              </a:spcBef>
              <a:spcAft>
                <a:spcPts val="0"/>
              </a:spcAft>
              <a:buClr>
                <a:schemeClr val="dk2"/>
              </a:buClr>
              <a:buSzPts val="312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25065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3">
            <a:extLst>
              <a:ext uri="{FF2B5EF4-FFF2-40B4-BE49-F238E27FC236}">
                <a16:creationId xmlns:a16="http://schemas.microsoft.com/office/drawing/2014/main" id="{3F5EAD9C-9579-E647-BFE6-AB7F9D290F88}"/>
              </a:ext>
            </a:extLst>
          </p:cNvPr>
          <p:cNvSpPr>
            <a:spLocks noGrp="1"/>
          </p:cNvSpPr>
          <p:nvPr>
            <p:ph type="body" sz="quarter" idx="10" hasCustomPrompt="1"/>
          </p:nvPr>
        </p:nvSpPr>
        <p:spPr>
          <a:xfrm>
            <a:off x="468489" y="868002"/>
            <a:ext cx="11274425"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10B0379F-E75B-774A-A81E-F074F0F69882}"/>
              </a:ext>
            </a:extLst>
          </p:cNvPr>
          <p:cNvSpPr>
            <a:spLocks noGrp="1"/>
          </p:cNvSpPr>
          <p:nvPr>
            <p:ph type="body" sz="quarter" idx="11" hasCustomPrompt="1"/>
          </p:nvPr>
        </p:nvSpPr>
        <p:spPr>
          <a:xfrm>
            <a:off x="468489" y="1149177"/>
            <a:ext cx="11274425"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3781097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Title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B0F7A62B-7869-3E49-B4C0-1F2B79D96505}"/>
              </a:ext>
            </a:extLst>
          </p:cNvPr>
          <p:cNvSpPr>
            <a:spLocks noGrp="1"/>
          </p:cNvSpPr>
          <p:nvPr>
            <p:ph type="body" sz="quarter" idx="10" hasCustomPrompt="1"/>
          </p:nvPr>
        </p:nvSpPr>
        <p:spPr>
          <a:xfrm>
            <a:off x="468489"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38A6BCD-80DB-0E40-AC77-0F5146A7AACE}"/>
              </a:ext>
            </a:extLst>
          </p:cNvPr>
          <p:cNvSpPr>
            <a:spLocks noGrp="1"/>
          </p:cNvSpPr>
          <p:nvPr>
            <p:ph type="body" sz="quarter" idx="11" hasCustomPrompt="1"/>
          </p:nvPr>
        </p:nvSpPr>
        <p:spPr>
          <a:xfrm>
            <a:off x="468489"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7" name="Text Placeholder 3">
            <a:extLst>
              <a:ext uri="{FF2B5EF4-FFF2-40B4-BE49-F238E27FC236}">
                <a16:creationId xmlns:a16="http://schemas.microsoft.com/office/drawing/2014/main" id="{CA5B0FB6-DB25-5445-BF07-47F103EA9ED5}"/>
              </a:ext>
            </a:extLst>
          </p:cNvPr>
          <p:cNvSpPr>
            <a:spLocks noGrp="1"/>
          </p:cNvSpPr>
          <p:nvPr>
            <p:ph type="body" sz="quarter" idx="13" hasCustomPrompt="1"/>
          </p:nvPr>
        </p:nvSpPr>
        <p:spPr>
          <a:xfrm>
            <a:off x="6248402"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8" name="Text Placeholder 3">
            <a:extLst>
              <a:ext uri="{FF2B5EF4-FFF2-40B4-BE49-F238E27FC236}">
                <a16:creationId xmlns:a16="http://schemas.microsoft.com/office/drawing/2014/main" id="{628402AF-FA2F-0A4C-A42A-6F851347A0BD}"/>
              </a:ext>
            </a:extLst>
          </p:cNvPr>
          <p:cNvSpPr>
            <a:spLocks noGrp="1"/>
          </p:cNvSpPr>
          <p:nvPr>
            <p:ph type="body" sz="quarter" idx="14" hasCustomPrompt="1"/>
          </p:nvPr>
        </p:nvSpPr>
        <p:spPr>
          <a:xfrm>
            <a:off x="6248402"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1612629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Title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F5EAD9C-9579-E647-BFE6-AB7F9D290F88}"/>
              </a:ext>
            </a:extLst>
          </p:cNvPr>
          <p:cNvSpPr>
            <a:spLocks noGrp="1"/>
          </p:cNvSpPr>
          <p:nvPr>
            <p:ph type="body" sz="quarter" idx="10" hasCustomPrompt="1"/>
          </p:nvPr>
        </p:nvSpPr>
        <p:spPr>
          <a:xfrm>
            <a:off x="468489" y="868002"/>
            <a:ext cx="11274425"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10B0379F-E75B-774A-A81E-F074F0F69882}"/>
              </a:ext>
            </a:extLst>
          </p:cNvPr>
          <p:cNvSpPr>
            <a:spLocks noGrp="1"/>
          </p:cNvSpPr>
          <p:nvPr>
            <p:ph type="body" sz="quarter" idx="11" hasCustomPrompt="1"/>
          </p:nvPr>
        </p:nvSpPr>
        <p:spPr>
          <a:xfrm>
            <a:off x="468489" y="1149177"/>
            <a:ext cx="11274425"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5" name="Text Placeholder 3">
            <a:extLst>
              <a:ext uri="{FF2B5EF4-FFF2-40B4-BE49-F238E27FC236}">
                <a16:creationId xmlns:a16="http://schemas.microsoft.com/office/drawing/2014/main" id="{F96AA39E-0AB1-8C4B-9EBF-5CDF1F9A272B}"/>
              </a:ext>
            </a:extLst>
          </p:cNvPr>
          <p:cNvSpPr>
            <a:spLocks noGrp="1"/>
          </p:cNvSpPr>
          <p:nvPr>
            <p:ph type="body" sz="quarter" idx="12" hasCustomPrompt="1"/>
          </p:nvPr>
        </p:nvSpPr>
        <p:spPr>
          <a:xfrm>
            <a:off x="463550" y="3503463"/>
            <a:ext cx="11274425"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61E8694F-944D-7745-A1CA-0B66EA4C7657}"/>
              </a:ext>
            </a:extLst>
          </p:cNvPr>
          <p:cNvSpPr>
            <a:spLocks noGrp="1"/>
          </p:cNvSpPr>
          <p:nvPr>
            <p:ph type="body" sz="quarter" idx="13" hasCustomPrompt="1"/>
          </p:nvPr>
        </p:nvSpPr>
        <p:spPr>
          <a:xfrm>
            <a:off x="463550" y="3784638"/>
            <a:ext cx="11274425"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1072209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Title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B0F7A62B-7869-3E49-B4C0-1F2B79D96505}"/>
              </a:ext>
            </a:extLst>
          </p:cNvPr>
          <p:cNvSpPr>
            <a:spLocks noGrp="1"/>
          </p:cNvSpPr>
          <p:nvPr>
            <p:ph type="body" sz="quarter" idx="10" hasCustomPrompt="1"/>
          </p:nvPr>
        </p:nvSpPr>
        <p:spPr>
          <a:xfrm>
            <a:off x="468489"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38A6BCD-80DB-0E40-AC77-0F5146A7AACE}"/>
              </a:ext>
            </a:extLst>
          </p:cNvPr>
          <p:cNvSpPr>
            <a:spLocks noGrp="1"/>
          </p:cNvSpPr>
          <p:nvPr>
            <p:ph type="body" sz="quarter" idx="11" hasCustomPrompt="1"/>
          </p:nvPr>
        </p:nvSpPr>
        <p:spPr>
          <a:xfrm>
            <a:off x="468489"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7" name="Text Placeholder 3">
            <a:extLst>
              <a:ext uri="{FF2B5EF4-FFF2-40B4-BE49-F238E27FC236}">
                <a16:creationId xmlns:a16="http://schemas.microsoft.com/office/drawing/2014/main" id="{CA5B0FB6-DB25-5445-BF07-47F103EA9ED5}"/>
              </a:ext>
            </a:extLst>
          </p:cNvPr>
          <p:cNvSpPr>
            <a:spLocks noGrp="1"/>
          </p:cNvSpPr>
          <p:nvPr>
            <p:ph type="body" sz="quarter" idx="13" hasCustomPrompt="1"/>
          </p:nvPr>
        </p:nvSpPr>
        <p:spPr>
          <a:xfrm>
            <a:off x="6248402"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8" name="Text Placeholder 3">
            <a:extLst>
              <a:ext uri="{FF2B5EF4-FFF2-40B4-BE49-F238E27FC236}">
                <a16:creationId xmlns:a16="http://schemas.microsoft.com/office/drawing/2014/main" id="{628402AF-FA2F-0A4C-A42A-6F851347A0BD}"/>
              </a:ext>
            </a:extLst>
          </p:cNvPr>
          <p:cNvSpPr>
            <a:spLocks noGrp="1"/>
          </p:cNvSpPr>
          <p:nvPr>
            <p:ph type="body" sz="quarter" idx="14" hasCustomPrompt="1"/>
          </p:nvPr>
        </p:nvSpPr>
        <p:spPr>
          <a:xfrm>
            <a:off x="6248402"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9" name="Text Placeholder 3">
            <a:extLst>
              <a:ext uri="{FF2B5EF4-FFF2-40B4-BE49-F238E27FC236}">
                <a16:creationId xmlns:a16="http://schemas.microsoft.com/office/drawing/2014/main" id="{FA5E0BAF-90F0-5745-A4F3-6F3A4B7EC046}"/>
              </a:ext>
            </a:extLst>
          </p:cNvPr>
          <p:cNvSpPr>
            <a:spLocks noGrp="1"/>
          </p:cNvSpPr>
          <p:nvPr>
            <p:ph type="body" sz="quarter" idx="15" hasCustomPrompt="1"/>
          </p:nvPr>
        </p:nvSpPr>
        <p:spPr>
          <a:xfrm>
            <a:off x="468489" y="3497819"/>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0" name="Text Placeholder 3">
            <a:extLst>
              <a:ext uri="{FF2B5EF4-FFF2-40B4-BE49-F238E27FC236}">
                <a16:creationId xmlns:a16="http://schemas.microsoft.com/office/drawing/2014/main" id="{C11DDA1A-14A6-064C-8DFC-6C55E303A81A}"/>
              </a:ext>
            </a:extLst>
          </p:cNvPr>
          <p:cNvSpPr>
            <a:spLocks noGrp="1"/>
          </p:cNvSpPr>
          <p:nvPr>
            <p:ph type="body" sz="quarter" idx="16" hasCustomPrompt="1"/>
          </p:nvPr>
        </p:nvSpPr>
        <p:spPr>
          <a:xfrm>
            <a:off x="468489" y="3778994"/>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11" name="Text Placeholder 3">
            <a:extLst>
              <a:ext uri="{FF2B5EF4-FFF2-40B4-BE49-F238E27FC236}">
                <a16:creationId xmlns:a16="http://schemas.microsoft.com/office/drawing/2014/main" id="{3BC36E64-C66B-A246-BB6D-F327ACD9C56A}"/>
              </a:ext>
            </a:extLst>
          </p:cNvPr>
          <p:cNvSpPr>
            <a:spLocks noGrp="1"/>
          </p:cNvSpPr>
          <p:nvPr>
            <p:ph type="body" sz="quarter" idx="17" hasCustomPrompt="1"/>
          </p:nvPr>
        </p:nvSpPr>
        <p:spPr>
          <a:xfrm>
            <a:off x="6248402" y="3497819"/>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2" name="Text Placeholder 3">
            <a:extLst>
              <a:ext uri="{FF2B5EF4-FFF2-40B4-BE49-F238E27FC236}">
                <a16:creationId xmlns:a16="http://schemas.microsoft.com/office/drawing/2014/main" id="{5D727F08-704B-B844-A04F-DD5E65B55729}"/>
              </a:ext>
            </a:extLst>
          </p:cNvPr>
          <p:cNvSpPr>
            <a:spLocks noGrp="1"/>
          </p:cNvSpPr>
          <p:nvPr>
            <p:ph type="body" sz="quarter" idx="18" hasCustomPrompt="1"/>
          </p:nvPr>
        </p:nvSpPr>
        <p:spPr>
          <a:xfrm>
            <a:off x="6248402" y="3778994"/>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4172416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gure Title 3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3" name="Text Placeholder 3">
            <a:extLst>
              <a:ext uri="{FF2B5EF4-FFF2-40B4-BE49-F238E27FC236}">
                <a16:creationId xmlns:a16="http://schemas.microsoft.com/office/drawing/2014/main" id="{A4D9B701-55B4-8B45-BA03-C9F1827485C5}"/>
              </a:ext>
            </a:extLst>
          </p:cNvPr>
          <p:cNvSpPr>
            <a:spLocks noGrp="1"/>
          </p:cNvSpPr>
          <p:nvPr>
            <p:ph type="body" sz="quarter" idx="11" hasCustomPrompt="1"/>
          </p:nvPr>
        </p:nvSpPr>
        <p:spPr>
          <a:xfrm>
            <a:off x="468489" y="863613"/>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4" name="Text Placeholder 3">
            <a:extLst>
              <a:ext uri="{FF2B5EF4-FFF2-40B4-BE49-F238E27FC236}">
                <a16:creationId xmlns:a16="http://schemas.microsoft.com/office/drawing/2014/main" id="{89CB3069-3094-6C43-99E8-E90AD5A6E0C8}"/>
              </a:ext>
            </a:extLst>
          </p:cNvPr>
          <p:cNvSpPr>
            <a:spLocks noGrp="1"/>
          </p:cNvSpPr>
          <p:nvPr>
            <p:ph type="body" sz="quarter" idx="12" hasCustomPrompt="1"/>
          </p:nvPr>
        </p:nvSpPr>
        <p:spPr>
          <a:xfrm>
            <a:off x="468489" y="1144788"/>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15" name="Text Placeholder 3">
            <a:extLst>
              <a:ext uri="{FF2B5EF4-FFF2-40B4-BE49-F238E27FC236}">
                <a16:creationId xmlns:a16="http://schemas.microsoft.com/office/drawing/2014/main" id="{61D49603-DD0E-8544-990F-B3F9A4950CF0}"/>
              </a:ext>
            </a:extLst>
          </p:cNvPr>
          <p:cNvSpPr>
            <a:spLocks noGrp="1"/>
          </p:cNvSpPr>
          <p:nvPr>
            <p:ph type="body" sz="quarter" idx="13" hasCustomPrompt="1"/>
          </p:nvPr>
        </p:nvSpPr>
        <p:spPr>
          <a:xfrm>
            <a:off x="4404360" y="863613"/>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6" name="Text Placeholder 3">
            <a:extLst>
              <a:ext uri="{FF2B5EF4-FFF2-40B4-BE49-F238E27FC236}">
                <a16:creationId xmlns:a16="http://schemas.microsoft.com/office/drawing/2014/main" id="{DE649F34-B434-134E-9025-D00F68662303}"/>
              </a:ext>
            </a:extLst>
          </p:cNvPr>
          <p:cNvSpPr>
            <a:spLocks noGrp="1"/>
          </p:cNvSpPr>
          <p:nvPr>
            <p:ph type="body" sz="quarter" idx="14" hasCustomPrompt="1"/>
          </p:nvPr>
        </p:nvSpPr>
        <p:spPr>
          <a:xfrm>
            <a:off x="4404360" y="1144788"/>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17" name="Text Placeholder 3">
            <a:extLst>
              <a:ext uri="{FF2B5EF4-FFF2-40B4-BE49-F238E27FC236}">
                <a16:creationId xmlns:a16="http://schemas.microsoft.com/office/drawing/2014/main" id="{C4A56326-1E80-4347-AB23-BBA773DA1157}"/>
              </a:ext>
            </a:extLst>
          </p:cNvPr>
          <p:cNvSpPr>
            <a:spLocks noGrp="1"/>
          </p:cNvSpPr>
          <p:nvPr>
            <p:ph type="body" sz="quarter" idx="15" hasCustomPrompt="1"/>
          </p:nvPr>
        </p:nvSpPr>
        <p:spPr>
          <a:xfrm>
            <a:off x="8348472" y="863613"/>
            <a:ext cx="338328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18" name="Text Placeholder 3">
            <a:extLst>
              <a:ext uri="{FF2B5EF4-FFF2-40B4-BE49-F238E27FC236}">
                <a16:creationId xmlns:a16="http://schemas.microsoft.com/office/drawing/2014/main" id="{6EC21E5D-9C9D-C340-A84B-D463E77B21CD}"/>
              </a:ext>
            </a:extLst>
          </p:cNvPr>
          <p:cNvSpPr>
            <a:spLocks noGrp="1"/>
          </p:cNvSpPr>
          <p:nvPr>
            <p:ph type="body" sz="quarter" idx="16" hasCustomPrompt="1"/>
          </p:nvPr>
        </p:nvSpPr>
        <p:spPr>
          <a:xfrm>
            <a:off x="8348472" y="1144788"/>
            <a:ext cx="338328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182988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786048</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954" r:id="rId5"/>
    <p:sldLayoutId id="2147483955" r:id="rId6"/>
    <p:sldLayoutId id="2147483956" r:id="rId7"/>
    <p:sldLayoutId id="2147483957" r:id="rId8"/>
    <p:sldLayoutId id="2147483958" r:id="rId9"/>
    <p:sldLayoutId id="2147483856" r:id="rId10"/>
    <p:sldLayoutId id="2147483857" r:id="rId11"/>
    <p:sldLayoutId id="2147483858" r:id="rId12"/>
    <p:sldLayoutId id="2147483859" r:id="rId13"/>
    <p:sldLayoutId id="2147483860" r:id="rId14"/>
    <p:sldLayoutId id="2147483943" r:id="rId15"/>
    <p:sldLayoutId id="2147483944" r:id="rId16"/>
    <p:sldLayoutId id="2147483863" r:id="rId17"/>
    <p:sldLayoutId id="2147483864" r:id="rId18"/>
    <p:sldLayoutId id="2147483867" r:id="rId19"/>
    <p:sldLayoutId id="2147483941" r:id="rId20"/>
    <p:sldLayoutId id="2147483950" r:id="rId21"/>
    <p:sldLayoutId id="2147483951" r:id="rId22"/>
    <p:sldLayoutId id="2147483952" r:id="rId23"/>
    <p:sldLayoutId id="2147483953" r:id="rId24"/>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2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5.sv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24.svg"/><Relationship Id="rId4" Type="http://schemas.openxmlformats.org/officeDocument/2006/relationships/image" Target="../media/image53.svg"/><Relationship Id="rId9" Type="http://schemas.openxmlformats.org/officeDocument/2006/relationships/image" Target="../media/image23.png"/><Relationship Id="rId14"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6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4.png"/><Relationship Id="rId18" Type="http://schemas.openxmlformats.org/officeDocument/2006/relationships/image" Target="../media/image79.sv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78.png"/><Relationship Id="rId2" Type="http://schemas.openxmlformats.org/officeDocument/2006/relationships/notesSlide" Target="../notesSlides/notesSlide13.xml"/><Relationship Id="rId16" Type="http://schemas.openxmlformats.org/officeDocument/2006/relationships/image" Target="../media/image77.svg"/><Relationship Id="rId1" Type="http://schemas.openxmlformats.org/officeDocument/2006/relationships/slideLayout" Target="../slideLayouts/slideLayout5.xml"/><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svg"/><Relationship Id="rId4" Type="http://schemas.openxmlformats.org/officeDocument/2006/relationships/image" Target="../media/image65.svg"/><Relationship Id="rId9" Type="http://schemas.openxmlformats.org/officeDocument/2006/relationships/image" Target="../media/image70.png"/><Relationship Id="rId14" Type="http://schemas.openxmlformats.org/officeDocument/2006/relationships/image" Target="../media/image75.sv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1.svg"/></Relationships>
</file>

<file path=ppt/slides/_rels/slide17.xml.rels><?xml version="1.0" encoding="UTF-8" standalone="yes"?>
<Relationships xmlns="http://schemas.openxmlformats.org/package/2006/relationships"><Relationship Id="rId8" Type="http://schemas.openxmlformats.org/officeDocument/2006/relationships/hyperlink" Target="https://www.gartner.com/document/4014858" TargetMode="External"/><Relationship Id="rId3" Type="http://schemas.openxmlformats.org/officeDocument/2006/relationships/hyperlink" Target="https://www.gartner.com/document/4008335" TargetMode="External"/><Relationship Id="rId7" Type="http://schemas.openxmlformats.org/officeDocument/2006/relationships/hyperlink" Target="https://www.gartner.com/document/4022852"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hyperlink" Target="https://www.gartner.com/document/4542799" TargetMode="External"/><Relationship Id="rId5" Type="http://schemas.openxmlformats.org/officeDocument/2006/relationships/hyperlink" Target="https://www.gartner.com/document/4242199" TargetMode="External"/><Relationship Id="rId4" Type="http://schemas.openxmlformats.org/officeDocument/2006/relationships/hyperlink" Target="https://www.gartner.com/document/47475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5.xml"/><Relationship Id="rId16" Type="http://schemas.openxmlformats.org/officeDocument/2006/relationships/image" Target="../media/image26.svg"/><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18" Type="http://schemas.openxmlformats.org/officeDocument/2006/relationships/image" Target="../media/image50.png"/><Relationship Id="rId3" Type="http://schemas.openxmlformats.org/officeDocument/2006/relationships/image" Target="../media/image35.emf"/><Relationship Id="rId7" Type="http://schemas.openxmlformats.org/officeDocument/2006/relationships/image" Target="../media/image39.svg"/><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notesSlide" Target="../notesSlides/notesSlide8.xml"/><Relationship Id="rId16"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42.png"/><Relationship Id="rId19" Type="http://schemas.openxmlformats.org/officeDocument/2006/relationships/image" Target="../media/image51.sv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
          <p:cNvSpPr txBox="1">
            <a:spLocks noGrp="1"/>
          </p:cNvSpPr>
          <p:nvPr>
            <p:ph type="ctrTitle"/>
          </p:nvPr>
        </p:nvSpPr>
        <p:spPr>
          <a:xfrm>
            <a:off x="2167128" y="1371600"/>
            <a:ext cx="4544568" cy="329183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2000" b="1" dirty="0">
                <a:solidFill>
                  <a:srgbClr val="FFFFFF"/>
                </a:solidFill>
                <a:latin typeface="Arial"/>
                <a:ea typeface="Arial"/>
                <a:cs typeface="Arial"/>
                <a:sym typeface="Arial"/>
              </a:rPr>
              <a:t>Leadership Vision for 2024</a:t>
            </a:r>
            <a:br>
              <a:rPr lang="en-US" sz="2000" b="1" dirty="0">
                <a:solidFill>
                  <a:srgbClr val="FFFFFF"/>
                </a:solidFill>
                <a:latin typeface="Arial"/>
                <a:ea typeface="Arial"/>
                <a:cs typeface="Arial"/>
                <a:sym typeface="Arial"/>
              </a:rPr>
            </a:br>
            <a:br>
              <a:rPr lang="en-US" sz="2000" dirty="0">
                <a:solidFill>
                  <a:srgbClr val="FFFFFF"/>
                </a:solidFill>
                <a:latin typeface="Arial Black"/>
                <a:ea typeface="Arial Black"/>
                <a:cs typeface="Arial Black"/>
                <a:sym typeface="Arial Black"/>
              </a:rPr>
            </a:br>
            <a:r>
              <a:rPr lang="en-US" dirty="0">
                <a:solidFill>
                  <a:srgbClr val="FFFFFF"/>
                </a:solidFill>
                <a:latin typeface="Arial Black"/>
                <a:ea typeface="Arial Black"/>
                <a:cs typeface="Arial Black"/>
                <a:sym typeface="Arial Black"/>
              </a:rPr>
              <a:t>Enterprise Architecture</a:t>
            </a:r>
            <a:br>
              <a:rPr lang="en-US" dirty="0">
                <a:solidFill>
                  <a:srgbClr val="FFFFFF"/>
                </a:solidFill>
                <a:latin typeface="Arial Black"/>
                <a:ea typeface="Arial Black"/>
                <a:cs typeface="Arial Black"/>
                <a:sym typeface="Arial Black"/>
              </a:rPr>
            </a:br>
            <a:br>
              <a:rPr lang="en-US" sz="2000" dirty="0">
                <a:solidFill>
                  <a:srgbClr val="FFFFFF"/>
                </a:solidFill>
                <a:latin typeface="Arial Black"/>
                <a:ea typeface="Arial Black"/>
                <a:cs typeface="Arial Black"/>
                <a:sym typeface="Arial Black"/>
              </a:rPr>
            </a:br>
            <a:r>
              <a:rPr lang="en-US" sz="2000" dirty="0">
                <a:solidFill>
                  <a:srgbClr val="FFFFFF"/>
                </a:solidFill>
                <a:latin typeface="Arial"/>
                <a:ea typeface="Arial"/>
                <a:cs typeface="Arial"/>
                <a:sym typeface="Arial"/>
              </a:rPr>
              <a:t>Marcus Blosch, Saul Brand, </a:t>
            </a:r>
            <a:br>
              <a:rPr lang="en-US" sz="2000" dirty="0">
                <a:solidFill>
                  <a:srgbClr val="FFFFFF"/>
                </a:solidFill>
                <a:latin typeface="Arial"/>
                <a:ea typeface="Arial"/>
                <a:cs typeface="Arial"/>
                <a:sym typeface="Arial"/>
              </a:rPr>
            </a:br>
            <a:r>
              <a:rPr lang="en-US" sz="2000" dirty="0">
                <a:solidFill>
                  <a:srgbClr val="FFFFFF"/>
                </a:solidFill>
                <a:latin typeface="Arial"/>
                <a:ea typeface="Arial"/>
                <a:cs typeface="Arial"/>
                <a:sym typeface="Arial"/>
              </a:rPr>
              <a:t>Andreas Frangou </a:t>
            </a:r>
            <a:br>
              <a:rPr lang="en-US" sz="2000" dirty="0">
                <a:solidFill>
                  <a:srgbClr val="FFFFFF"/>
                </a:solidFill>
                <a:latin typeface="Arial"/>
                <a:ea typeface="Arial"/>
                <a:cs typeface="Arial"/>
                <a:sym typeface="Arial"/>
              </a:rPr>
            </a:br>
            <a:br>
              <a:rPr lang="en-US" sz="2000" dirty="0">
                <a:solidFill>
                  <a:srgbClr val="FFFFFF"/>
                </a:solidFill>
                <a:latin typeface="Arial"/>
                <a:ea typeface="Arial"/>
                <a:cs typeface="Arial"/>
                <a:sym typeface="Arial"/>
              </a:rPr>
            </a:br>
            <a:r>
              <a:rPr lang="en-US" sz="2000" dirty="0">
                <a:solidFill>
                  <a:srgbClr val="FFFFFF"/>
                </a:solidFill>
                <a:latin typeface="Arial"/>
                <a:ea typeface="Arial"/>
                <a:cs typeface="Arial"/>
                <a:sym typeface="Arial"/>
              </a:rPr>
              <a:t>October 2023</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2" name="Google Shape;620;p6">
            <a:extLst>
              <a:ext uri="{FF2B5EF4-FFF2-40B4-BE49-F238E27FC236}">
                <a16:creationId xmlns:a16="http://schemas.microsoft.com/office/drawing/2014/main" id="{A06EF617-89CD-1E0E-F320-39C10651CA61}"/>
              </a:ext>
            </a:extLst>
          </p:cNvPr>
          <p:cNvSpPr txBox="1"/>
          <p:nvPr/>
        </p:nvSpPr>
        <p:spPr>
          <a:xfrm>
            <a:off x="469953" y="2460496"/>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Identifying, analyzing and prioritizing opportunities for AI in the business</a:t>
            </a:r>
          </a:p>
        </p:txBody>
      </p:sp>
      <p:sp>
        <p:nvSpPr>
          <p:cNvPr id="3" name="Google Shape;619;p6">
            <a:extLst>
              <a:ext uri="{FF2B5EF4-FFF2-40B4-BE49-F238E27FC236}">
                <a16:creationId xmlns:a16="http://schemas.microsoft.com/office/drawing/2014/main" id="{D1EC0AD9-E09B-BEF7-1176-E5329458B21E}"/>
              </a:ext>
            </a:extLst>
          </p:cNvPr>
          <p:cNvSpPr/>
          <p:nvPr/>
        </p:nvSpPr>
        <p:spPr>
          <a:xfrm>
            <a:off x="468488" y="1807972"/>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Data-Driven Business Architecture</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881" name="Title 880">
            <a:extLst>
              <a:ext uri="{FF2B5EF4-FFF2-40B4-BE49-F238E27FC236}">
                <a16:creationId xmlns:a16="http://schemas.microsoft.com/office/drawing/2014/main" id="{A9C1F771-7DBB-344D-E460-AC287E280509}"/>
              </a:ext>
            </a:extLst>
          </p:cNvPr>
          <p:cNvSpPr>
            <a:spLocks noGrp="1"/>
          </p:cNvSpPr>
          <p:nvPr>
            <p:ph type="title"/>
          </p:nvPr>
        </p:nvSpPr>
        <p:spPr/>
        <p:txBody>
          <a:bodyPr/>
          <a:lstStyle/>
          <a:p>
            <a:r>
              <a:rPr lang="en-US" dirty="0"/>
              <a:t>Six Primary Domains of AI Where EAs Lack Credibility</a:t>
            </a:r>
          </a:p>
        </p:txBody>
      </p:sp>
      <p:sp>
        <p:nvSpPr>
          <p:cNvPr id="882" name="Text Placeholder 881">
            <a:extLst>
              <a:ext uri="{FF2B5EF4-FFF2-40B4-BE49-F238E27FC236}">
                <a16:creationId xmlns:a16="http://schemas.microsoft.com/office/drawing/2014/main" id="{CA5C7FD8-4988-CCA0-5E6B-8EAF42B9532F}"/>
              </a:ext>
            </a:extLst>
          </p:cNvPr>
          <p:cNvSpPr>
            <a:spLocks noGrp="1"/>
          </p:cNvSpPr>
          <p:nvPr>
            <p:ph type="body" sz="quarter" idx="10"/>
          </p:nvPr>
        </p:nvSpPr>
        <p:spPr>
          <a:xfrm>
            <a:off x="468489" y="1352313"/>
            <a:ext cx="11274425" cy="247580"/>
          </a:xfrm>
        </p:spPr>
        <p:txBody>
          <a:bodyPr/>
          <a:lstStyle/>
          <a:p>
            <a:r>
              <a:rPr lang="en-US" dirty="0"/>
              <a:t>Areas Where EA Teams Will Need Credibility</a:t>
            </a:r>
          </a:p>
        </p:txBody>
      </p:sp>
      <p:sp>
        <p:nvSpPr>
          <p:cNvPr id="894" name="Text Box 91">
            <a:extLst>
              <a:ext uri="{FF2B5EF4-FFF2-40B4-BE49-F238E27FC236}">
                <a16:creationId xmlns:a16="http://schemas.microsoft.com/office/drawing/2014/main" id="{D6EE59F9-D46C-3CB7-6D52-7E3C911157CF}"/>
              </a:ext>
            </a:extLst>
          </p:cNvPr>
          <p:cNvSpPr txBox="1">
            <a:spLocks noChangeAspect="1" noChangeArrowheads="1"/>
          </p:cNvSpPr>
          <p:nvPr/>
        </p:nvSpPr>
        <p:spPr bwMode="gray">
          <a:xfrm>
            <a:off x="457200" y="6002890"/>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pic>
        <p:nvPicPr>
          <p:cNvPr id="11" name="Graphic 10">
            <a:extLst>
              <a:ext uri="{FF2B5EF4-FFF2-40B4-BE49-F238E27FC236}">
                <a16:creationId xmlns:a16="http://schemas.microsoft.com/office/drawing/2014/main" id="{FC335762-3B8F-E51E-A332-80B25038F4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916" y="1926726"/>
            <a:ext cx="575426" cy="447554"/>
          </a:xfrm>
          <a:prstGeom prst="rect">
            <a:avLst/>
          </a:prstGeom>
        </p:spPr>
      </p:pic>
      <p:sp>
        <p:nvSpPr>
          <p:cNvPr id="8" name="Google Shape;620;p6">
            <a:extLst>
              <a:ext uri="{FF2B5EF4-FFF2-40B4-BE49-F238E27FC236}">
                <a16:creationId xmlns:a16="http://schemas.microsoft.com/office/drawing/2014/main" id="{E413D2F1-3FE5-E5E8-039D-DD995AF81D10}"/>
              </a:ext>
            </a:extLst>
          </p:cNvPr>
          <p:cNvSpPr txBox="1"/>
          <p:nvPr/>
        </p:nvSpPr>
        <p:spPr>
          <a:xfrm>
            <a:off x="4299097" y="2460496"/>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Detailed understanding of AI technologies, techniques, algorithms and applications</a:t>
            </a:r>
          </a:p>
        </p:txBody>
      </p:sp>
      <p:sp>
        <p:nvSpPr>
          <p:cNvPr id="9" name="Google Shape;619;p6">
            <a:extLst>
              <a:ext uri="{FF2B5EF4-FFF2-40B4-BE49-F238E27FC236}">
                <a16:creationId xmlns:a16="http://schemas.microsoft.com/office/drawing/2014/main" id="{AC81D972-9AAE-6C6C-CDE7-294AA2B60942}"/>
              </a:ext>
            </a:extLst>
          </p:cNvPr>
          <p:cNvSpPr/>
          <p:nvPr/>
        </p:nvSpPr>
        <p:spPr>
          <a:xfrm>
            <a:off x="4297632" y="1807972"/>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Technical Insight</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10" name="Google Shape;620;p6">
            <a:extLst>
              <a:ext uri="{FF2B5EF4-FFF2-40B4-BE49-F238E27FC236}">
                <a16:creationId xmlns:a16="http://schemas.microsoft.com/office/drawing/2014/main" id="{53CED625-3B6F-9FFC-6E31-A2DF550956AF}"/>
              </a:ext>
            </a:extLst>
          </p:cNvPr>
          <p:cNvSpPr txBox="1"/>
          <p:nvPr/>
        </p:nvSpPr>
        <p:spPr>
          <a:xfrm>
            <a:off x="8148709" y="2460496"/>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Ability to identify, collect, analyze and prepare data for training and implementation of AI models; data quality and governance</a:t>
            </a:r>
          </a:p>
        </p:txBody>
      </p:sp>
      <p:sp>
        <p:nvSpPr>
          <p:cNvPr id="12" name="Google Shape;619;p6">
            <a:extLst>
              <a:ext uri="{FF2B5EF4-FFF2-40B4-BE49-F238E27FC236}">
                <a16:creationId xmlns:a16="http://schemas.microsoft.com/office/drawing/2014/main" id="{2F9D0165-0FA5-9FF5-9443-306343F1C1F6}"/>
              </a:ext>
            </a:extLst>
          </p:cNvPr>
          <p:cNvSpPr/>
          <p:nvPr/>
        </p:nvSpPr>
        <p:spPr>
          <a:xfrm>
            <a:off x="8147244" y="1807972"/>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Data Modelling</a:t>
            </a:r>
            <a:endParaRPr sz="1600" dirty="0">
              <a:solidFill>
                <a:srgbClr val="FFFFFF"/>
              </a:solidFill>
              <a:latin typeface="Arial" panose="020B0604020202020204" pitchFamily="34" charset="0"/>
              <a:ea typeface="Arial"/>
              <a:cs typeface="Arial" panose="020B0604020202020204" pitchFamily="34" charset="0"/>
              <a:sym typeface="Arial"/>
            </a:endParaRPr>
          </a:p>
        </p:txBody>
      </p:sp>
      <p:pic>
        <p:nvPicPr>
          <p:cNvPr id="16" name="Graphic 15">
            <a:extLst>
              <a:ext uri="{FF2B5EF4-FFF2-40B4-BE49-F238E27FC236}">
                <a16:creationId xmlns:a16="http://schemas.microsoft.com/office/drawing/2014/main" id="{0993EC3B-574F-4550-62FB-30BA9F722F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68782" y="1926726"/>
            <a:ext cx="575426" cy="447554"/>
          </a:xfrm>
          <a:prstGeom prst="rect">
            <a:avLst/>
          </a:prstGeom>
        </p:spPr>
      </p:pic>
      <p:pic>
        <p:nvPicPr>
          <p:cNvPr id="18" name="Graphic 17">
            <a:extLst>
              <a:ext uri="{FF2B5EF4-FFF2-40B4-BE49-F238E27FC236}">
                <a16:creationId xmlns:a16="http://schemas.microsoft.com/office/drawing/2014/main" id="{C0127FF5-58DC-7567-D1CC-CB876D4586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2672" y="1926726"/>
            <a:ext cx="575426" cy="447554"/>
          </a:xfrm>
          <a:prstGeom prst="rect">
            <a:avLst/>
          </a:prstGeom>
        </p:spPr>
      </p:pic>
      <p:sp>
        <p:nvSpPr>
          <p:cNvPr id="28" name="Google Shape;620;p6">
            <a:extLst>
              <a:ext uri="{FF2B5EF4-FFF2-40B4-BE49-F238E27FC236}">
                <a16:creationId xmlns:a16="http://schemas.microsoft.com/office/drawing/2014/main" id="{CAEF29DF-C2DD-E848-E597-7527E3AFE50B}"/>
              </a:ext>
            </a:extLst>
          </p:cNvPr>
          <p:cNvSpPr txBox="1"/>
          <p:nvPr/>
        </p:nvSpPr>
        <p:spPr>
          <a:xfrm>
            <a:off x="469953" y="4630029"/>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Ability to design, develop, train and implement AI solutions; knowledge of training and learning methodologies for AI</a:t>
            </a:r>
          </a:p>
        </p:txBody>
      </p:sp>
      <p:sp>
        <p:nvSpPr>
          <p:cNvPr id="29" name="Google Shape;619;p6">
            <a:extLst>
              <a:ext uri="{FF2B5EF4-FFF2-40B4-BE49-F238E27FC236}">
                <a16:creationId xmlns:a16="http://schemas.microsoft.com/office/drawing/2014/main" id="{1B77F5A9-635E-B46C-322F-0BA53953E8E1}"/>
              </a:ext>
            </a:extLst>
          </p:cNvPr>
          <p:cNvSpPr/>
          <p:nvPr/>
        </p:nvSpPr>
        <p:spPr>
          <a:xfrm>
            <a:off x="468488" y="3977505"/>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Solution Development and Integration</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31" name="Google Shape;620;p6">
            <a:extLst>
              <a:ext uri="{FF2B5EF4-FFF2-40B4-BE49-F238E27FC236}">
                <a16:creationId xmlns:a16="http://schemas.microsoft.com/office/drawing/2014/main" id="{77D058FA-3690-E73C-8380-01249EA79CE9}"/>
              </a:ext>
            </a:extLst>
          </p:cNvPr>
          <p:cNvSpPr txBox="1"/>
          <p:nvPr/>
        </p:nvSpPr>
        <p:spPr>
          <a:xfrm>
            <a:off x="4299097" y="4630029"/>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Ability to understand the ethical and legal aspects and implications of AI solutions; knowledge of how to manage ethical and legal issues</a:t>
            </a:r>
          </a:p>
        </p:txBody>
      </p:sp>
      <p:sp>
        <p:nvSpPr>
          <p:cNvPr id="32" name="Google Shape;619;p6">
            <a:extLst>
              <a:ext uri="{FF2B5EF4-FFF2-40B4-BE49-F238E27FC236}">
                <a16:creationId xmlns:a16="http://schemas.microsoft.com/office/drawing/2014/main" id="{34EE30AF-7C7E-04A8-354D-034AE6EEBFF1}"/>
              </a:ext>
            </a:extLst>
          </p:cNvPr>
          <p:cNvSpPr/>
          <p:nvPr/>
        </p:nvSpPr>
        <p:spPr>
          <a:xfrm>
            <a:off x="4297632" y="3977505"/>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Ethical and Legal Awareness</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33" name="Google Shape;620;p6">
            <a:extLst>
              <a:ext uri="{FF2B5EF4-FFF2-40B4-BE49-F238E27FC236}">
                <a16:creationId xmlns:a16="http://schemas.microsoft.com/office/drawing/2014/main" id="{33AB636E-44A0-B8A7-486D-6312C05183EE}"/>
              </a:ext>
            </a:extLst>
          </p:cNvPr>
          <p:cNvSpPr txBox="1"/>
          <p:nvPr/>
        </p:nvSpPr>
        <p:spPr>
          <a:xfrm>
            <a:off x="8148709" y="4630029"/>
            <a:ext cx="3593806" cy="130694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Ability to design and execute new operating models and working practices; ability to manage organizational change </a:t>
            </a:r>
          </a:p>
        </p:txBody>
      </p:sp>
      <p:sp>
        <p:nvSpPr>
          <p:cNvPr id="34" name="Google Shape;619;p6">
            <a:extLst>
              <a:ext uri="{FF2B5EF4-FFF2-40B4-BE49-F238E27FC236}">
                <a16:creationId xmlns:a16="http://schemas.microsoft.com/office/drawing/2014/main" id="{2D063A3D-E18C-9F88-A398-0DA1834E9FF3}"/>
              </a:ext>
            </a:extLst>
          </p:cNvPr>
          <p:cNvSpPr/>
          <p:nvPr/>
        </p:nvSpPr>
        <p:spPr>
          <a:xfrm>
            <a:off x="8147244" y="3977505"/>
            <a:ext cx="3596736" cy="6708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731520" tIns="91440" rIns="91425" bIns="91440" anchor="ctr" anchorCtr="0">
            <a:noAutofit/>
          </a:bodyPr>
          <a:lstStyle/>
          <a:p>
            <a:pPr marL="0" marR="0" lvl="0" indent="0"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Business Design</a:t>
            </a:r>
            <a:endParaRPr sz="1600" dirty="0">
              <a:solidFill>
                <a:srgbClr val="FFFFFF"/>
              </a:solidFill>
              <a:latin typeface="Arial" panose="020B0604020202020204" pitchFamily="34" charset="0"/>
              <a:ea typeface="Arial"/>
              <a:cs typeface="Arial" panose="020B0604020202020204" pitchFamily="34" charset="0"/>
              <a:sym typeface="Arial"/>
            </a:endParaRPr>
          </a:p>
        </p:txBody>
      </p:sp>
      <p:pic>
        <p:nvPicPr>
          <p:cNvPr id="14" name="Graphic 13">
            <a:extLst>
              <a:ext uri="{FF2B5EF4-FFF2-40B4-BE49-F238E27FC236}">
                <a16:creationId xmlns:a16="http://schemas.microsoft.com/office/drawing/2014/main" id="{270F73B4-0F05-FABE-510B-16F9E3D2C3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3916" y="4089139"/>
            <a:ext cx="575426" cy="447554"/>
          </a:xfrm>
          <a:prstGeom prst="rect">
            <a:avLst/>
          </a:prstGeom>
        </p:spPr>
      </p:pic>
      <p:pic>
        <p:nvPicPr>
          <p:cNvPr id="20" name="Graphic 19">
            <a:extLst>
              <a:ext uri="{FF2B5EF4-FFF2-40B4-BE49-F238E27FC236}">
                <a16:creationId xmlns:a16="http://schemas.microsoft.com/office/drawing/2014/main" id="{7E3AFEBE-556A-1684-821E-D56833C5268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68782" y="4089139"/>
            <a:ext cx="575426" cy="447554"/>
          </a:xfrm>
          <a:prstGeom prst="rect">
            <a:avLst/>
          </a:prstGeom>
        </p:spPr>
      </p:pic>
      <p:pic>
        <p:nvPicPr>
          <p:cNvPr id="37" name="Graphic 36">
            <a:extLst>
              <a:ext uri="{FF2B5EF4-FFF2-40B4-BE49-F238E27FC236}">
                <a16:creationId xmlns:a16="http://schemas.microsoft.com/office/drawing/2014/main" id="{866C4D66-E5E7-AC6C-D436-D38FB40D14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22672" y="4089139"/>
            <a:ext cx="575426" cy="447554"/>
          </a:xfrm>
          <a:prstGeom prst="rect">
            <a:avLst/>
          </a:prstGeom>
        </p:spPr>
      </p:pic>
    </p:spTree>
    <p:extLst>
      <p:ext uri="{BB962C8B-B14F-4D97-AF65-F5344CB8AC3E}">
        <p14:creationId xmlns:p14="http://schemas.microsoft.com/office/powerpoint/2010/main" val="1735144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7" name="Oval 6">
            <a:extLst>
              <a:ext uri="{FF2B5EF4-FFF2-40B4-BE49-F238E27FC236}">
                <a16:creationId xmlns:a16="http://schemas.microsoft.com/office/drawing/2014/main" id="{AF5D8885-B4A3-E137-2AA7-E1629B5E31F0}"/>
              </a:ext>
            </a:extLst>
          </p:cNvPr>
          <p:cNvSpPr/>
          <p:nvPr/>
        </p:nvSpPr>
        <p:spPr>
          <a:xfrm>
            <a:off x="4834018" y="2101602"/>
            <a:ext cx="2515904" cy="2515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0749CB37-1A49-7761-D91D-702C657E1689}"/>
              </a:ext>
            </a:extLst>
          </p:cNvPr>
          <p:cNvSpPr/>
          <p:nvPr/>
        </p:nvSpPr>
        <p:spPr>
          <a:xfrm>
            <a:off x="8873582" y="2101602"/>
            <a:ext cx="2515904" cy="251590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Oval 2">
            <a:extLst>
              <a:ext uri="{FF2B5EF4-FFF2-40B4-BE49-F238E27FC236}">
                <a16:creationId xmlns:a16="http://schemas.microsoft.com/office/drawing/2014/main" id="{0FD1A46C-87CD-E256-4C2D-FD6B6A093E8F}"/>
              </a:ext>
            </a:extLst>
          </p:cNvPr>
          <p:cNvSpPr/>
          <p:nvPr/>
        </p:nvSpPr>
        <p:spPr>
          <a:xfrm>
            <a:off x="794455" y="2101602"/>
            <a:ext cx="2515904" cy="2515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7" name="Google Shape;847;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Enterprise Architects Must Step Beyond </a:t>
            </a:r>
            <a:br>
              <a:rPr lang="en-US" dirty="0"/>
            </a:br>
            <a:r>
              <a:rPr lang="en-US" dirty="0"/>
              <a:t>EA Deliverables</a:t>
            </a:r>
          </a:p>
        </p:txBody>
      </p:sp>
      <p:sp>
        <p:nvSpPr>
          <p:cNvPr id="2" name="Text Placeholder 1">
            <a:extLst>
              <a:ext uri="{FF2B5EF4-FFF2-40B4-BE49-F238E27FC236}">
                <a16:creationId xmlns:a16="http://schemas.microsoft.com/office/drawing/2014/main" id="{9A6AF98F-8BAB-B67C-FC1E-7D6A8FB7751A}"/>
              </a:ext>
            </a:extLst>
          </p:cNvPr>
          <p:cNvSpPr>
            <a:spLocks noGrp="1"/>
          </p:cNvSpPr>
          <p:nvPr>
            <p:ph type="body" sz="quarter" idx="10"/>
          </p:nvPr>
        </p:nvSpPr>
        <p:spPr>
          <a:xfrm>
            <a:off x="468489" y="1355020"/>
            <a:ext cx="11274425" cy="247580"/>
          </a:xfrm>
        </p:spPr>
        <p:txBody>
          <a:bodyPr/>
          <a:lstStyle/>
          <a:p>
            <a:r>
              <a:rPr lang="en-US" dirty="0">
                <a:solidFill>
                  <a:srgbClr val="000000"/>
                </a:solidFill>
              </a:rPr>
              <a:t>Benefits of Adding Analytics and Insight</a:t>
            </a:r>
          </a:p>
        </p:txBody>
      </p:sp>
      <p:sp>
        <p:nvSpPr>
          <p:cNvPr id="4" name="TextBox 3">
            <a:extLst>
              <a:ext uri="{FF2B5EF4-FFF2-40B4-BE49-F238E27FC236}">
                <a16:creationId xmlns:a16="http://schemas.microsoft.com/office/drawing/2014/main" id="{850DC661-8461-128D-05D6-2987078439C4}"/>
              </a:ext>
            </a:extLst>
          </p:cNvPr>
          <p:cNvSpPr txBox="1"/>
          <p:nvPr/>
        </p:nvSpPr>
        <p:spPr>
          <a:xfrm>
            <a:off x="4961291" y="3354085"/>
            <a:ext cx="2261358" cy="873764"/>
          </a:xfrm>
          <a:prstGeom prst="rect">
            <a:avLst/>
          </a:prstGeom>
          <a:noFill/>
          <a:ln w="12700">
            <a:noFill/>
          </a:ln>
        </p:spPr>
        <p:txBody>
          <a:bodyPr wrap="square" lIns="0" tIns="0" rIns="0" bIns="0" anchor="t" anchorCtr="0">
            <a:noAutofit/>
          </a:bodyPr>
          <a:lstStyle/>
          <a:p>
            <a:pPr algn="ctr"/>
            <a:r>
              <a:rPr lang="en-US" sz="1600" dirty="0">
                <a:solidFill>
                  <a:srgbClr val="FFFFFF"/>
                </a:solidFill>
                <a:latin typeface="Arial"/>
              </a:rPr>
              <a:t>Analysis, Analytics </a:t>
            </a:r>
            <a:br>
              <a:rPr lang="en-US" sz="1600" dirty="0">
                <a:solidFill>
                  <a:srgbClr val="FFFFFF"/>
                </a:solidFill>
                <a:latin typeface="Arial"/>
              </a:rPr>
            </a:br>
            <a:r>
              <a:rPr lang="en-US" sz="1600" dirty="0">
                <a:solidFill>
                  <a:srgbClr val="FFFFFF"/>
                </a:solidFill>
                <a:latin typeface="Arial"/>
              </a:rPr>
              <a:t>and AI Modeling</a:t>
            </a:r>
          </a:p>
        </p:txBody>
      </p:sp>
      <p:sp>
        <p:nvSpPr>
          <p:cNvPr id="5" name="TextBox 4">
            <a:extLst>
              <a:ext uri="{FF2B5EF4-FFF2-40B4-BE49-F238E27FC236}">
                <a16:creationId xmlns:a16="http://schemas.microsoft.com/office/drawing/2014/main" id="{B1F5B13C-3845-26E7-87EC-5C99EE99C095}"/>
              </a:ext>
            </a:extLst>
          </p:cNvPr>
          <p:cNvSpPr txBox="1"/>
          <p:nvPr/>
        </p:nvSpPr>
        <p:spPr>
          <a:xfrm>
            <a:off x="1234293" y="3354085"/>
            <a:ext cx="1636228" cy="873764"/>
          </a:xfrm>
          <a:prstGeom prst="rect">
            <a:avLst/>
          </a:prstGeom>
          <a:noFill/>
          <a:ln w="12700">
            <a:noFill/>
          </a:ln>
        </p:spPr>
        <p:txBody>
          <a:bodyPr wrap="square" lIns="0" tIns="0" rIns="0" bIns="0" anchor="t" anchorCtr="0">
            <a:noAutofit/>
          </a:bodyPr>
          <a:lstStyle/>
          <a:p>
            <a:pPr algn="ctr"/>
            <a:r>
              <a:rPr lang="en-US" sz="1600" dirty="0">
                <a:solidFill>
                  <a:srgbClr val="FFFFFF"/>
                </a:solidFill>
                <a:latin typeface="Arial"/>
              </a:rPr>
              <a:t>Architecture Deliverables and Models</a:t>
            </a:r>
          </a:p>
        </p:txBody>
      </p:sp>
      <p:sp>
        <p:nvSpPr>
          <p:cNvPr id="6" name="TextBox 5">
            <a:extLst>
              <a:ext uri="{FF2B5EF4-FFF2-40B4-BE49-F238E27FC236}">
                <a16:creationId xmlns:a16="http://schemas.microsoft.com/office/drawing/2014/main" id="{C1783F64-ADB3-D44F-946B-009507A7D364}"/>
              </a:ext>
            </a:extLst>
          </p:cNvPr>
          <p:cNvSpPr txBox="1"/>
          <p:nvPr/>
        </p:nvSpPr>
        <p:spPr>
          <a:xfrm>
            <a:off x="9000855" y="3354085"/>
            <a:ext cx="2261358" cy="873764"/>
          </a:xfrm>
          <a:prstGeom prst="rect">
            <a:avLst/>
          </a:prstGeom>
          <a:noFill/>
          <a:ln w="12700">
            <a:noFill/>
          </a:ln>
        </p:spPr>
        <p:txBody>
          <a:bodyPr wrap="square" lIns="0" tIns="0" rIns="0" bIns="0" anchor="t" anchorCtr="0">
            <a:noAutofit/>
          </a:bodyPr>
          <a:lstStyle/>
          <a:p>
            <a:pPr algn="ctr"/>
            <a:r>
              <a:rPr lang="en-US" sz="1600" dirty="0">
                <a:solidFill>
                  <a:srgbClr val="000000"/>
                </a:solidFill>
                <a:latin typeface="Arial"/>
              </a:rPr>
              <a:t>Insightful, Informed Business Decision Making</a:t>
            </a:r>
          </a:p>
        </p:txBody>
      </p:sp>
      <p:sp>
        <p:nvSpPr>
          <p:cNvPr id="10" name="Rectangle 9">
            <a:extLst>
              <a:ext uri="{FF2B5EF4-FFF2-40B4-BE49-F238E27FC236}">
                <a16:creationId xmlns:a16="http://schemas.microsoft.com/office/drawing/2014/main" id="{42C34E45-3222-9A33-01E5-FABCB992DCDC}"/>
              </a:ext>
            </a:extLst>
          </p:cNvPr>
          <p:cNvSpPr/>
          <p:nvPr/>
        </p:nvSpPr>
        <p:spPr>
          <a:xfrm>
            <a:off x="3801296" y="3094745"/>
            <a:ext cx="541785" cy="529619"/>
          </a:xfrm>
          <a:prstGeom prst="rect">
            <a:avLst/>
          </a:prstGeom>
        </p:spPr>
        <p:txBody>
          <a:bodyPr wrap="none" lIns="0" tIns="0" rIns="0" bIns="0" anchor="ctr" anchorCtr="0">
            <a:noAutofit/>
          </a:bodyPr>
          <a:lstStyle/>
          <a:p>
            <a:pPr algn="ctr"/>
            <a:r>
              <a:rPr lang="en-US" sz="4000" b="1" dirty="0">
                <a:solidFill>
                  <a:srgbClr val="002856"/>
                </a:solidFill>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82097471-FD57-444D-1634-C1283408375E}"/>
              </a:ext>
            </a:extLst>
          </p:cNvPr>
          <p:cNvSpPr/>
          <p:nvPr/>
        </p:nvSpPr>
        <p:spPr>
          <a:xfrm>
            <a:off x="7840859" y="3094745"/>
            <a:ext cx="541785" cy="529619"/>
          </a:xfrm>
          <a:prstGeom prst="rect">
            <a:avLst/>
          </a:prstGeom>
        </p:spPr>
        <p:txBody>
          <a:bodyPr wrap="none" lIns="0" tIns="0" rIns="0" bIns="0" anchor="ctr" anchorCtr="0">
            <a:noAutofit/>
          </a:bodyPr>
          <a:lstStyle/>
          <a:p>
            <a:pPr algn="ctr"/>
            <a:r>
              <a:rPr lang="en-US" sz="4000" b="1" dirty="0">
                <a:solidFill>
                  <a:srgbClr val="002856"/>
                </a:solidFill>
                <a:latin typeface="Arial" panose="020B0604020202020204" pitchFamily="34" charset="0"/>
                <a:cs typeface="Arial" panose="020B0604020202020204" pitchFamily="34" charset="0"/>
              </a:rPr>
              <a:t>=</a:t>
            </a:r>
          </a:p>
        </p:txBody>
      </p:sp>
      <p:pic>
        <p:nvPicPr>
          <p:cNvPr id="13" name="Graphic 12">
            <a:extLst>
              <a:ext uri="{FF2B5EF4-FFF2-40B4-BE49-F238E27FC236}">
                <a16:creationId xmlns:a16="http://schemas.microsoft.com/office/drawing/2014/main" id="{A6E0913F-5437-A7A8-3165-442CD448D1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8634" y="2643439"/>
            <a:ext cx="685800" cy="533400"/>
          </a:xfrm>
          <a:prstGeom prst="rect">
            <a:avLst/>
          </a:prstGeom>
        </p:spPr>
      </p:pic>
      <p:pic>
        <p:nvPicPr>
          <p:cNvPr id="15" name="Graphic 14">
            <a:extLst>
              <a:ext uri="{FF2B5EF4-FFF2-40B4-BE49-F238E27FC236}">
                <a16:creationId xmlns:a16="http://schemas.microsoft.com/office/drawing/2014/main" id="{CE60A33B-5B18-DA71-8577-573A12A6A8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9070" y="2643439"/>
            <a:ext cx="685800" cy="533400"/>
          </a:xfrm>
          <a:prstGeom prst="rect">
            <a:avLst/>
          </a:prstGeom>
        </p:spPr>
      </p:pic>
      <p:pic>
        <p:nvPicPr>
          <p:cNvPr id="23" name="Graphic 22">
            <a:extLst>
              <a:ext uri="{FF2B5EF4-FFF2-40B4-BE49-F238E27FC236}">
                <a16:creationId xmlns:a16="http://schemas.microsoft.com/office/drawing/2014/main" id="{1C6963E3-649F-C3C1-1EB7-5DB88FA097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09507" y="2643439"/>
            <a:ext cx="685800" cy="533400"/>
          </a:xfrm>
          <a:prstGeom prst="rect">
            <a:avLst/>
          </a:prstGeom>
        </p:spPr>
      </p:pic>
      <p:sp>
        <p:nvSpPr>
          <p:cNvPr id="9" name="Text Box 91">
            <a:extLst>
              <a:ext uri="{FF2B5EF4-FFF2-40B4-BE49-F238E27FC236}">
                <a16:creationId xmlns:a16="http://schemas.microsoft.com/office/drawing/2014/main" id="{277DFEA4-A69D-28B4-31D7-C5AC68AC91B4}"/>
              </a:ext>
            </a:extLst>
          </p:cNvPr>
          <p:cNvSpPr txBox="1">
            <a:spLocks noChangeAspect="1" noChangeArrowheads="1"/>
          </p:cNvSpPr>
          <p:nvPr/>
        </p:nvSpPr>
        <p:spPr bwMode="gray">
          <a:xfrm>
            <a:off x="457200" y="479475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2149381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2"/>
          <p:cNvSpPr/>
          <p:nvPr/>
        </p:nvSpPr>
        <p:spPr>
          <a:xfrm>
            <a:off x="301752" y="2385407"/>
            <a:ext cx="11430000" cy="51890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78" name="Google Shape;878;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879" name="Google Shape;879;p1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rgbClr val="7F7F7F"/>
              </a:buClr>
              <a:buSzPts val="2400"/>
              <a:buFont typeface="Arial Black"/>
              <a:buAutoNum type="arabicPeriod"/>
            </a:pPr>
            <a:r>
              <a:rPr lang="en-US" dirty="0">
                <a:solidFill>
                  <a:srgbClr val="7F7F7F"/>
                </a:solidFill>
              </a:rPr>
              <a:t>What are the major trends affecting EA leaders?</a:t>
            </a:r>
            <a:endParaRPr dirty="0"/>
          </a:p>
          <a:p>
            <a:pPr marL="365760" lvl="0" indent="-365760" algn="l" rtl="0">
              <a:lnSpc>
                <a:spcPct val="90000"/>
              </a:lnSpc>
              <a:spcBef>
                <a:spcPts val="1200"/>
              </a:spcBef>
              <a:spcAft>
                <a:spcPts val="0"/>
              </a:spcAft>
              <a:buClr>
                <a:srgbClr val="7F7F7F"/>
              </a:buClr>
              <a:buSzPts val="2400"/>
              <a:buAutoNum type="arabicPeriod"/>
            </a:pPr>
            <a:r>
              <a:rPr lang="en-US" dirty="0">
                <a:solidFill>
                  <a:srgbClr val="7F7F7F"/>
                </a:solidFill>
              </a:rPr>
              <a:t>What are the top challenges affecting EA leaders?</a:t>
            </a:r>
            <a:endParaRPr dirty="0"/>
          </a:p>
          <a:p>
            <a:pPr marL="365760" lvl="0" indent="-365760" algn="l" rtl="0">
              <a:lnSpc>
                <a:spcPct val="90000"/>
              </a:lnSpc>
              <a:spcBef>
                <a:spcPts val="1200"/>
              </a:spcBef>
              <a:spcAft>
                <a:spcPts val="0"/>
              </a:spcAft>
              <a:buClr>
                <a:schemeClr val="lt1"/>
              </a:buClr>
              <a:buSzPts val="2400"/>
              <a:buAutoNum type="arabicPeriod"/>
            </a:pPr>
            <a:r>
              <a:rPr lang="en-US" dirty="0">
                <a:solidFill>
                  <a:schemeClr val="lt1"/>
                </a:solidFill>
              </a:rPr>
              <a:t>What actions should EA leaders take now to be successful?</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3"/>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Upskill and Develop Competences in AI Fast!</a:t>
            </a:r>
            <a:endParaRPr dirty="0"/>
          </a:p>
        </p:txBody>
      </p:sp>
      <p:sp>
        <p:nvSpPr>
          <p:cNvPr id="12" name="Text Placeholder 11">
            <a:extLst>
              <a:ext uri="{FF2B5EF4-FFF2-40B4-BE49-F238E27FC236}">
                <a16:creationId xmlns:a16="http://schemas.microsoft.com/office/drawing/2014/main" id="{5006EF55-C8A6-F6CF-28B1-A1D445A9A058}"/>
              </a:ext>
            </a:extLst>
          </p:cNvPr>
          <p:cNvSpPr>
            <a:spLocks noGrp="1"/>
          </p:cNvSpPr>
          <p:nvPr>
            <p:ph type="body" sz="quarter" idx="10"/>
          </p:nvPr>
        </p:nvSpPr>
        <p:spPr/>
        <p:txBody>
          <a:bodyPr/>
          <a:lstStyle/>
          <a:p>
            <a:r>
              <a:rPr lang="en-US" dirty="0"/>
              <a:t>8 Strategies EA Leaders Are Using to Raise Competencies</a:t>
            </a:r>
          </a:p>
        </p:txBody>
      </p:sp>
      <p:sp>
        <p:nvSpPr>
          <p:cNvPr id="45" name="Text Box 91">
            <a:extLst>
              <a:ext uri="{FF2B5EF4-FFF2-40B4-BE49-F238E27FC236}">
                <a16:creationId xmlns:a16="http://schemas.microsoft.com/office/drawing/2014/main" id="{FE0954F9-6802-4B9B-2CD0-5838971CBECD}"/>
              </a:ext>
            </a:extLst>
          </p:cNvPr>
          <p:cNvSpPr txBox="1">
            <a:spLocks noChangeAspect="1" noChangeArrowheads="1"/>
          </p:cNvSpPr>
          <p:nvPr/>
        </p:nvSpPr>
        <p:spPr bwMode="gray">
          <a:xfrm>
            <a:off x="470061" y="5771283"/>
            <a:ext cx="7370445"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2" name="Google Shape;619;p6">
            <a:extLst>
              <a:ext uri="{FF2B5EF4-FFF2-40B4-BE49-F238E27FC236}">
                <a16:creationId xmlns:a16="http://schemas.microsoft.com/office/drawing/2014/main" id="{CAB79925-5B73-C675-5395-ADAD48D87DB0}"/>
              </a:ext>
            </a:extLst>
          </p:cNvPr>
          <p:cNvSpPr/>
          <p:nvPr/>
        </p:nvSpPr>
        <p:spPr>
          <a:xfrm>
            <a:off x="468488" y="1358415"/>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Self-Study:</a:t>
            </a:r>
            <a:r>
              <a:rPr lang="en-US" sz="1600" dirty="0">
                <a:solidFill>
                  <a:srgbClr val="000000"/>
                </a:solidFill>
                <a:latin typeface="Arial" panose="020B0604020202020204" pitchFamily="34" charset="0"/>
                <a:ea typeface="Arial"/>
                <a:cs typeface="Arial" panose="020B0604020202020204" pitchFamily="34" charset="0"/>
                <a:sym typeface="Arial"/>
              </a:rPr>
              <a:t> Online learning AI courses</a:t>
            </a:r>
          </a:p>
        </p:txBody>
      </p:sp>
      <p:sp>
        <p:nvSpPr>
          <p:cNvPr id="9" name="Google Shape;619;p6">
            <a:extLst>
              <a:ext uri="{FF2B5EF4-FFF2-40B4-BE49-F238E27FC236}">
                <a16:creationId xmlns:a16="http://schemas.microsoft.com/office/drawing/2014/main" id="{0D33C24B-EB28-B8D9-0572-C90B0EB46CF5}"/>
              </a:ext>
            </a:extLst>
          </p:cNvPr>
          <p:cNvSpPr/>
          <p:nvPr/>
        </p:nvSpPr>
        <p:spPr>
          <a:xfrm>
            <a:off x="3388977" y="1358415"/>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Formal Study:</a:t>
            </a:r>
            <a:r>
              <a:rPr lang="en-US" sz="1600" dirty="0">
                <a:solidFill>
                  <a:srgbClr val="000000"/>
                </a:solidFill>
                <a:latin typeface="Arial" panose="020B0604020202020204" pitchFamily="34" charset="0"/>
                <a:ea typeface="Arial"/>
                <a:cs typeface="Arial" panose="020B0604020202020204" pitchFamily="34" charset="0"/>
                <a:sym typeface="Arial"/>
              </a:rPr>
              <a:t> University or college AI courses</a:t>
            </a:r>
          </a:p>
        </p:txBody>
      </p:sp>
      <p:sp>
        <p:nvSpPr>
          <p:cNvPr id="10" name="Google Shape;619;p6">
            <a:extLst>
              <a:ext uri="{FF2B5EF4-FFF2-40B4-BE49-F238E27FC236}">
                <a16:creationId xmlns:a16="http://schemas.microsoft.com/office/drawing/2014/main" id="{7B8F0C50-8BA8-0362-C53C-695AC30DA3AF}"/>
              </a:ext>
            </a:extLst>
          </p:cNvPr>
          <p:cNvSpPr/>
          <p:nvPr/>
        </p:nvSpPr>
        <p:spPr>
          <a:xfrm>
            <a:off x="6309466" y="1358415"/>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AI Research and Inquiry:</a:t>
            </a:r>
            <a:r>
              <a:rPr lang="en-US" sz="1600" dirty="0">
                <a:solidFill>
                  <a:srgbClr val="000000"/>
                </a:solidFill>
                <a:latin typeface="Arial" panose="020B0604020202020204" pitchFamily="34" charset="0"/>
                <a:ea typeface="Arial"/>
                <a:cs typeface="Arial" panose="020B0604020202020204" pitchFamily="34" charset="0"/>
                <a:sym typeface="Arial"/>
              </a:rPr>
              <a:t> Read Gartner research and talk to analysts</a:t>
            </a:r>
          </a:p>
        </p:txBody>
      </p:sp>
      <p:sp>
        <p:nvSpPr>
          <p:cNvPr id="11" name="Google Shape;619;p6">
            <a:extLst>
              <a:ext uri="{FF2B5EF4-FFF2-40B4-BE49-F238E27FC236}">
                <a16:creationId xmlns:a16="http://schemas.microsoft.com/office/drawing/2014/main" id="{08BEFA09-2D21-0DAA-FA8A-6CC51A028B5E}"/>
              </a:ext>
            </a:extLst>
          </p:cNvPr>
          <p:cNvSpPr/>
          <p:nvPr/>
        </p:nvSpPr>
        <p:spPr>
          <a:xfrm>
            <a:off x="9229955" y="1358415"/>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Mentorship and Coaching:</a:t>
            </a:r>
            <a:r>
              <a:rPr lang="en-US" sz="1600" dirty="0">
                <a:solidFill>
                  <a:srgbClr val="000000"/>
                </a:solidFill>
                <a:latin typeface="Arial" panose="020B0604020202020204" pitchFamily="34" charset="0"/>
                <a:ea typeface="Arial"/>
                <a:cs typeface="Arial" panose="020B0604020202020204" pitchFamily="34" charset="0"/>
                <a:sym typeface="Arial"/>
              </a:rPr>
              <a:t> Find mentors with AI implementation experience</a:t>
            </a:r>
          </a:p>
        </p:txBody>
      </p:sp>
      <p:sp>
        <p:nvSpPr>
          <p:cNvPr id="13" name="Google Shape;619;p6">
            <a:extLst>
              <a:ext uri="{FF2B5EF4-FFF2-40B4-BE49-F238E27FC236}">
                <a16:creationId xmlns:a16="http://schemas.microsoft.com/office/drawing/2014/main" id="{27B01FA6-89BD-60CA-E8CF-0117198A42ED}"/>
              </a:ext>
            </a:extLst>
          </p:cNvPr>
          <p:cNvSpPr/>
          <p:nvPr/>
        </p:nvSpPr>
        <p:spPr>
          <a:xfrm>
            <a:off x="468488" y="3650306"/>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Attending Workshops and Conferences</a:t>
            </a:r>
            <a:r>
              <a:rPr lang="en-US" sz="1600" dirty="0">
                <a:solidFill>
                  <a:srgbClr val="000000"/>
                </a:solidFill>
                <a:latin typeface="Arial" panose="020B0604020202020204" pitchFamily="34" charset="0"/>
                <a:ea typeface="Arial"/>
                <a:cs typeface="Arial" panose="020B0604020202020204" pitchFamily="34" charset="0"/>
                <a:sym typeface="Arial"/>
              </a:rPr>
              <a:t> on AI</a:t>
            </a:r>
          </a:p>
        </p:txBody>
      </p:sp>
      <p:sp>
        <p:nvSpPr>
          <p:cNvPr id="15" name="Google Shape;619;p6">
            <a:extLst>
              <a:ext uri="{FF2B5EF4-FFF2-40B4-BE49-F238E27FC236}">
                <a16:creationId xmlns:a16="http://schemas.microsoft.com/office/drawing/2014/main" id="{AE44A177-9CEE-9C18-DFEA-6FA36CB93077}"/>
              </a:ext>
            </a:extLst>
          </p:cNvPr>
          <p:cNvSpPr/>
          <p:nvPr/>
        </p:nvSpPr>
        <p:spPr>
          <a:xfrm>
            <a:off x="3388977" y="3650306"/>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Join AI communities and forums </a:t>
            </a:r>
            <a:r>
              <a:rPr lang="en-US" sz="1600" dirty="0">
                <a:solidFill>
                  <a:srgbClr val="000000"/>
                </a:solidFill>
                <a:latin typeface="Arial" panose="020B0604020202020204" pitchFamily="34" charset="0"/>
                <a:ea typeface="Arial"/>
                <a:cs typeface="Arial" panose="020B0604020202020204" pitchFamily="34" charset="0"/>
                <a:sym typeface="Arial"/>
              </a:rPr>
              <a:t>to participate with like-minded professionals</a:t>
            </a:r>
          </a:p>
        </p:txBody>
      </p:sp>
      <p:sp>
        <p:nvSpPr>
          <p:cNvPr id="27" name="Google Shape;619;p6">
            <a:extLst>
              <a:ext uri="{FF2B5EF4-FFF2-40B4-BE49-F238E27FC236}">
                <a16:creationId xmlns:a16="http://schemas.microsoft.com/office/drawing/2014/main" id="{118FFC26-6593-8F85-23E1-CF0A9C24D1D3}"/>
              </a:ext>
            </a:extLst>
          </p:cNvPr>
          <p:cNvSpPr/>
          <p:nvPr/>
        </p:nvSpPr>
        <p:spPr>
          <a:xfrm>
            <a:off x="6309466" y="3650306"/>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Experiment with AI tools and platforms</a:t>
            </a:r>
            <a:r>
              <a:rPr lang="en-US" sz="1600" dirty="0">
                <a:solidFill>
                  <a:srgbClr val="000000"/>
                </a:solidFill>
                <a:latin typeface="Arial" panose="020B0604020202020204" pitchFamily="34" charset="0"/>
                <a:ea typeface="Arial"/>
                <a:cs typeface="Arial" panose="020B0604020202020204" pitchFamily="34" charset="0"/>
                <a:sym typeface="Arial"/>
              </a:rPr>
              <a:t> to gain experience</a:t>
            </a:r>
          </a:p>
        </p:txBody>
      </p:sp>
      <p:sp>
        <p:nvSpPr>
          <p:cNvPr id="33" name="Google Shape;619;p6">
            <a:extLst>
              <a:ext uri="{FF2B5EF4-FFF2-40B4-BE49-F238E27FC236}">
                <a16:creationId xmlns:a16="http://schemas.microsoft.com/office/drawing/2014/main" id="{FDCC2EE6-56CE-D0C8-FB73-6465931DB548}"/>
              </a:ext>
            </a:extLst>
          </p:cNvPr>
          <p:cNvSpPr/>
          <p:nvPr/>
        </p:nvSpPr>
        <p:spPr>
          <a:xfrm>
            <a:off x="9229955" y="3650306"/>
            <a:ext cx="2512959" cy="197859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FFFFFF"/>
          </a:solidFill>
          <a:ln w="25400">
            <a:solidFill>
              <a:srgbClr val="002856"/>
            </a:solid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000000"/>
                </a:solidFill>
                <a:latin typeface="Arial" panose="020B0604020202020204" pitchFamily="34" charset="0"/>
                <a:ea typeface="Arial"/>
                <a:cs typeface="Arial" panose="020B0604020202020204" pitchFamily="34" charset="0"/>
                <a:sym typeface="Arial"/>
              </a:rPr>
              <a:t>Participate in AI projects</a:t>
            </a:r>
            <a:r>
              <a:rPr lang="en-US" sz="1600" dirty="0">
                <a:solidFill>
                  <a:srgbClr val="000000"/>
                </a:solidFill>
                <a:latin typeface="Arial" panose="020B0604020202020204" pitchFamily="34" charset="0"/>
                <a:ea typeface="Arial"/>
                <a:cs typeface="Arial" panose="020B0604020202020204" pitchFamily="34" charset="0"/>
                <a:sym typeface="Arial"/>
              </a:rPr>
              <a:t> in the organization</a:t>
            </a:r>
          </a:p>
        </p:txBody>
      </p:sp>
      <p:pic>
        <p:nvPicPr>
          <p:cNvPr id="35" name="Graphic 34">
            <a:extLst>
              <a:ext uri="{FF2B5EF4-FFF2-40B4-BE49-F238E27FC236}">
                <a16:creationId xmlns:a16="http://schemas.microsoft.com/office/drawing/2014/main" id="{19AF6016-BBFD-D961-BE21-08D2C328D7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2556" y="1539418"/>
            <a:ext cx="685800" cy="533400"/>
          </a:xfrm>
          <a:prstGeom prst="rect">
            <a:avLst/>
          </a:prstGeom>
        </p:spPr>
      </p:pic>
      <p:pic>
        <p:nvPicPr>
          <p:cNvPr id="47" name="Graphic 46">
            <a:extLst>
              <a:ext uri="{FF2B5EF4-FFF2-40B4-BE49-F238E27FC236}">
                <a16:creationId xmlns:a16="http://schemas.microsoft.com/office/drawing/2014/main" id="{35C79DE9-9CAD-3075-EFC5-ED98D0B8BA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2067" y="1539418"/>
            <a:ext cx="685800" cy="533400"/>
          </a:xfrm>
          <a:prstGeom prst="rect">
            <a:avLst/>
          </a:prstGeom>
        </p:spPr>
      </p:pic>
      <p:pic>
        <p:nvPicPr>
          <p:cNvPr id="49" name="Graphic 48">
            <a:extLst>
              <a:ext uri="{FF2B5EF4-FFF2-40B4-BE49-F238E27FC236}">
                <a16:creationId xmlns:a16="http://schemas.microsoft.com/office/drawing/2014/main" id="{E9AADDCC-E781-A1E9-380C-902D7D7C6D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3045" y="1539418"/>
            <a:ext cx="685800" cy="533400"/>
          </a:xfrm>
          <a:prstGeom prst="rect">
            <a:avLst/>
          </a:prstGeom>
        </p:spPr>
      </p:pic>
      <p:pic>
        <p:nvPicPr>
          <p:cNvPr id="51" name="Graphic 50">
            <a:extLst>
              <a:ext uri="{FF2B5EF4-FFF2-40B4-BE49-F238E27FC236}">
                <a16:creationId xmlns:a16="http://schemas.microsoft.com/office/drawing/2014/main" id="{887E7D93-43AE-8629-F3A5-60A6DE656C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2067" y="3830215"/>
            <a:ext cx="685800" cy="533400"/>
          </a:xfrm>
          <a:prstGeom prst="rect">
            <a:avLst/>
          </a:prstGeom>
        </p:spPr>
      </p:pic>
      <p:pic>
        <p:nvPicPr>
          <p:cNvPr id="53" name="Graphic 52">
            <a:extLst>
              <a:ext uri="{FF2B5EF4-FFF2-40B4-BE49-F238E27FC236}">
                <a16:creationId xmlns:a16="http://schemas.microsoft.com/office/drawing/2014/main" id="{CCDCCB60-FBEC-86E1-81C4-3E29830C56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43534" y="1539418"/>
            <a:ext cx="685800" cy="533400"/>
          </a:xfrm>
          <a:prstGeom prst="rect">
            <a:avLst/>
          </a:prstGeom>
        </p:spPr>
      </p:pic>
      <p:pic>
        <p:nvPicPr>
          <p:cNvPr id="55" name="Graphic 54">
            <a:extLst>
              <a:ext uri="{FF2B5EF4-FFF2-40B4-BE49-F238E27FC236}">
                <a16:creationId xmlns:a16="http://schemas.microsoft.com/office/drawing/2014/main" id="{7E369789-698B-4A94-C588-A9343466A1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02556" y="3830215"/>
            <a:ext cx="685800" cy="533400"/>
          </a:xfrm>
          <a:prstGeom prst="rect">
            <a:avLst/>
          </a:prstGeom>
        </p:spPr>
      </p:pic>
      <p:pic>
        <p:nvPicPr>
          <p:cNvPr id="57" name="Graphic 56">
            <a:extLst>
              <a:ext uri="{FF2B5EF4-FFF2-40B4-BE49-F238E27FC236}">
                <a16:creationId xmlns:a16="http://schemas.microsoft.com/office/drawing/2014/main" id="{53263500-957A-C4D7-C1A3-C2E3354313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23045" y="3830215"/>
            <a:ext cx="685800" cy="533400"/>
          </a:xfrm>
          <a:prstGeom prst="rect">
            <a:avLst/>
          </a:prstGeom>
        </p:spPr>
      </p:pic>
      <p:pic>
        <p:nvPicPr>
          <p:cNvPr id="59" name="Graphic 58">
            <a:extLst>
              <a:ext uri="{FF2B5EF4-FFF2-40B4-BE49-F238E27FC236}">
                <a16:creationId xmlns:a16="http://schemas.microsoft.com/office/drawing/2014/main" id="{BD74F322-0220-05A5-B807-B7EFD0058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143534" y="3830215"/>
            <a:ext cx="685800" cy="533400"/>
          </a:xfrm>
          <a:prstGeom prst="rect">
            <a:avLst/>
          </a:prstGeom>
        </p:spPr>
      </p:pic>
      <p:sp>
        <p:nvSpPr>
          <p:cNvPr id="832" name="TextBox 831">
            <a:extLst>
              <a:ext uri="{FF2B5EF4-FFF2-40B4-BE49-F238E27FC236}">
                <a16:creationId xmlns:a16="http://schemas.microsoft.com/office/drawing/2014/main" id="{70FDD190-D79D-9135-143A-5BA1CC61283A}"/>
              </a:ext>
            </a:extLst>
          </p:cNvPr>
          <p:cNvSpPr txBox="1"/>
          <p:nvPr/>
        </p:nvSpPr>
        <p:spPr>
          <a:xfrm>
            <a:off x="270300" y="0"/>
            <a:ext cx="11921699" cy="310896"/>
          </a:xfrm>
          <a:prstGeom prst="rect">
            <a:avLst/>
          </a:prstGeom>
          <a:solidFill>
            <a:srgbClr val="002856"/>
          </a:solidFill>
        </p:spPr>
        <p:txBody>
          <a:bodyPr wrap="square" lIns="182880" rIns="45720" rtlCol="0" anchor="ctr" anchorCtr="0">
            <a:spAutoFit/>
          </a:bodyPr>
          <a:lstStyle/>
          <a:p>
            <a:pPr>
              <a:spcBef>
                <a:spcPts val="600"/>
              </a:spcBef>
            </a:pPr>
            <a:r>
              <a:rPr lang="en-US" sz="1400" b="1" dirty="0">
                <a:solidFill>
                  <a:srgbClr val="FFFFFF"/>
                </a:solidFill>
              </a:rPr>
              <a:t> Evolve EA</a:t>
            </a:r>
          </a:p>
        </p:txBody>
      </p:sp>
      <p:grpSp>
        <p:nvGrpSpPr>
          <p:cNvPr id="52" name="Group 51">
            <a:extLst>
              <a:ext uri="{FF2B5EF4-FFF2-40B4-BE49-F238E27FC236}">
                <a16:creationId xmlns:a16="http://schemas.microsoft.com/office/drawing/2014/main" id="{D91B8201-C657-211A-1162-17A3AB2E9E96}"/>
              </a:ext>
            </a:extLst>
          </p:cNvPr>
          <p:cNvGrpSpPr>
            <a:grpSpLocks noChangeAspect="1"/>
          </p:cNvGrpSpPr>
          <p:nvPr/>
        </p:nvGrpSpPr>
        <p:grpSpPr>
          <a:xfrm>
            <a:off x="0" y="0"/>
            <a:ext cx="401934" cy="401937"/>
            <a:chOff x="-901190" y="1480356"/>
            <a:chExt cx="1523990" cy="1524000"/>
          </a:xfrm>
        </p:grpSpPr>
        <p:sp>
          <p:nvSpPr>
            <p:cNvPr id="54" name="Oval 53">
              <a:extLst>
                <a:ext uri="{FF2B5EF4-FFF2-40B4-BE49-F238E27FC236}">
                  <a16:creationId xmlns:a16="http://schemas.microsoft.com/office/drawing/2014/main" id="{3C7671A3-9100-657A-3CF4-B6FD95BC741B}"/>
                </a:ext>
              </a:extLst>
            </p:cNvPr>
            <p:cNvSpPr/>
            <p:nvPr/>
          </p:nvSpPr>
          <p:spPr>
            <a:xfrm>
              <a:off x="-638299" y="1743252"/>
              <a:ext cx="998209" cy="998209"/>
            </a:xfrm>
            <a:prstGeom prst="ellipse">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a:extLst>
                <a:ext uri="{FF2B5EF4-FFF2-40B4-BE49-F238E27FC236}">
                  <a16:creationId xmlns:a16="http://schemas.microsoft.com/office/drawing/2014/main" id="{8E71FD64-DE02-D626-FA61-5D1B8C945E30}"/>
                </a:ext>
              </a:extLst>
            </p:cNvPr>
            <p:cNvGrpSpPr/>
            <p:nvPr/>
          </p:nvGrpSpPr>
          <p:grpSpPr>
            <a:xfrm>
              <a:off x="-901190" y="1480356"/>
              <a:ext cx="1523990" cy="1524000"/>
              <a:chOff x="12533251" y="68558"/>
              <a:chExt cx="395863" cy="395865"/>
            </a:xfrm>
          </p:grpSpPr>
          <p:sp>
            <p:nvSpPr>
              <p:cNvPr id="58" name="Google Shape;299;p2">
                <a:extLst>
                  <a:ext uri="{FF2B5EF4-FFF2-40B4-BE49-F238E27FC236}">
                    <a16:creationId xmlns:a16="http://schemas.microsoft.com/office/drawing/2014/main" id="{14D25182-391A-F758-133B-D7DDC69B7C61}"/>
                  </a:ext>
                </a:extLst>
              </p:cNvPr>
              <p:cNvSpPr/>
              <p:nvPr/>
            </p:nvSpPr>
            <p:spPr>
              <a:xfrm rot="16200000">
                <a:off x="12513679" y="246919"/>
                <a:ext cx="237075" cy="197931"/>
              </a:xfrm>
              <a:custGeom>
                <a:avLst/>
                <a:gdLst/>
                <a:ahLst/>
                <a:cxnLst/>
                <a:rect l="l" t="t" r="r" b="b"/>
                <a:pathLst>
                  <a:path w="1586" h="1324" extrusionOk="0">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0" name="Google Shape;300;p2">
                <a:extLst>
                  <a:ext uri="{FF2B5EF4-FFF2-40B4-BE49-F238E27FC236}">
                    <a16:creationId xmlns:a16="http://schemas.microsoft.com/office/drawing/2014/main" id="{5C22050E-5D08-4D0B-A2DB-8271B77A19E7}"/>
                  </a:ext>
                </a:extLst>
              </p:cNvPr>
              <p:cNvSpPr/>
              <p:nvPr/>
            </p:nvSpPr>
            <p:spPr>
              <a:xfrm rot="16200000">
                <a:off x="12552757" y="49053"/>
                <a:ext cx="197963" cy="236973"/>
              </a:xfrm>
              <a:custGeom>
                <a:avLst/>
                <a:gdLst/>
                <a:ahLst/>
                <a:cxnLst/>
                <a:rect l="l" t="t" r="r" b="b"/>
                <a:pathLst>
                  <a:path w="1324" h="1585" extrusionOk="0">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002856"/>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1" name="Google Shape;301;p2">
                <a:extLst>
                  <a:ext uri="{FF2B5EF4-FFF2-40B4-BE49-F238E27FC236}">
                    <a16:creationId xmlns:a16="http://schemas.microsoft.com/office/drawing/2014/main" id="{EC777B9C-3783-1AF1-E117-44A82BEAD7CC}"/>
                  </a:ext>
                </a:extLst>
              </p:cNvPr>
              <p:cNvSpPr/>
              <p:nvPr/>
            </p:nvSpPr>
            <p:spPr>
              <a:xfrm rot="16200000">
                <a:off x="12711614" y="246922"/>
                <a:ext cx="197900" cy="237101"/>
              </a:xfrm>
              <a:custGeom>
                <a:avLst/>
                <a:gdLst/>
                <a:ahLst/>
                <a:cxnLst/>
                <a:rect l="l" t="t" r="r" b="b"/>
                <a:pathLst>
                  <a:path w="1324" h="1586" extrusionOk="0">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2" name="Google Shape;302;p2">
                <a:extLst>
                  <a:ext uri="{FF2B5EF4-FFF2-40B4-BE49-F238E27FC236}">
                    <a16:creationId xmlns:a16="http://schemas.microsoft.com/office/drawing/2014/main" id="{F486B145-6861-9FD4-14F1-35A6037723E2}"/>
                  </a:ext>
                </a:extLst>
              </p:cNvPr>
              <p:cNvSpPr/>
              <p:nvPr/>
            </p:nvSpPr>
            <p:spPr>
              <a:xfrm rot="16200000">
                <a:off x="12711610" y="88131"/>
                <a:ext cx="237075" cy="197931"/>
              </a:xfrm>
              <a:custGeom>
                <a:avLst/>
                <a:gdLst/>
                <a:ahLst/>
                <a:cxnLst/>
                <a:rect l="l" t="t" r="r" b="b"/>
                <a:pathLst>
                  <a:path w="1586" h="1324" extrusionOk="0">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81918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CFAA97D-875E-E029-F063-2685E3F0C0BE}"/>
              </a:ext>
            </a:extLst>
          </p:cNvPr>
          <p:cNvCxnSpPr>
            <a:cxnSpLocks/>
          </p:cNvCxnSpPr>
          <p:nvPr/>
        </p:nvCxnSpPr>
        <p:spPr>
          <a:xfrm>
            <a:off x="6096000" y="3367336"/>
            <a:ext cx="0" cy="1550853"/>
          </a:xfrm>
          <a:prstGeom prst="line">
            <a:avLst/>
          </a:prstGeom>
          <a:noFill/>
          <a:ln w="25400" cap="flat" cmpd="sng">
            <a:solidFill>
              <a:srgbClr val="002856"/>
            </a:solidFill>
            <a:prstDash val="solid"/>
            <a:round/>
            <a:headEnd type="none" w="lg" len="med"/>
            <a:tailEnd type="none" w="lg" len="med"/>
          </a:ln>
        </p:spPr>
      </p:cxnSp>
      <p:sp>
        <p:nvSpPr>
          <p:cNvPr id="956" name="Google Shape;956;p1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Become an Early Adopter of AI Tools in EA</a:t>
            </a:r>
            <a:endParaRPr dirty="0"/>
          </a:p>
        </p:txBody>
      </p:sp>
      <p:sp>
        <p:nvSpPr>
          <p:cNvPr id="2" name="Text Placeholder 1">
            <a:extLst>
              <a:ext uri="{FF2B5EF4-FFF2-40B4-BE49-F238E27FC236}">
                <a16:creationId xmlns:a16="http://schemas.microsoft.com/office/drawing/2014/main" id="{FC372151-D5ED-58C8-91E4-071E9292C407}"/>
              </a:ext>
            </a:extLst>
          </p:cNvPr>
          <p:cNvSpPr>
            <a:spLocks noGrp="1"/>
          </p:cNvSpPr>
          <p:nvPr>
            <p:ph type="body" sz="quarter" idx="10"/>
          </p:nvPr>
        </p:nvSpPr>
        <p:spPr/>
        <p:txBody>
          <a:bodyPr/>
          <a:lstStyle/>
          <a:p>
            <a:r>
              <a:rPr lang="en-US" dirty="0"/>
              <a:t>Opportunities for Usage of AI</a:t>
            </a:r>
          </a:p>
        </p:txBody>
      </p:sp>
      <p:sp>
        <p:nvSpPr>
          <p:cNvPr id="14" name="Text Box 91">
            <a:extLst>
              <a:ext uri="{FF2B5EF4-FFF2-40B4-BE49-F238E27FC236}">
                <a16:creationId xmlns:a16="http://schemas.microsoft.com/office/drawing/2014/main" id="{FD00B08B-3207-32DD-1D58-EE1BF97D29FE}"/>
              </a:ext>
            </a:extLst>
          </p:cNvPr>
          <p:cNvSpPr txBox="1">
            <a:spLocks noChangeAspect="1" noChangeArrowheads="1"/>
          </p:cNvSpPr>
          <p:nvPr/>
        </p:nvSpPr>
        <p:spPr bwMode="gray">
          <a:xfrm>
            <a:off x="965700" y="5779417"/>
            <a:ext cx="7370445"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15" name="TextBox 14">
            <a:extLst>
              <a:ext uri="{FF2B5EF4-FFF2-40B4-BE49-F238E27FC236}">
                <a16:creationId xmlns:a16="http://schemas.microsoft.com/office/drawing/2014/main" id="{1B4BE6C6-B30E-EA82-6699-0F9B7C89A282}"/>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Task Automation</a:t>
            </a:r>
            <a:endParaRPr lang="en-US" sz="1400" dirty="0">
              <a:solidFill>
                <a:srgbClr val="FFFFFF"/>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62C3562D-E842-071B-CBDD-AAF3DDAB22DF}"/>
              </a:ext>
            </a:extLst>
          </p:cNvPr>
          <p:cNvSpPr txBox="1"/>
          <p:nvPr/>
        </p:nvSpPr>
        <p:spPr>
          <a:xfrm>
            <a:off x="1184317" y="3313854"/>
            <a:ext cx="3349725" cy="400110"/>
          </a:xfrm>
          <a:prstGeom prst="rect">
            <a:avLst/>
          </a:prstGeom>
          <a:solidFill>
            <a:srgbClr val="002856"/>
          </a:solidFill>
          <a:ln w="25400">
            <a:noFill/>
          </a:ln>
        </p:spPr>
        <p:txBody>
          <a:bodyPr wrap="square" lIns="274320" tIns="91440" rIns="91440" bIns="91440" rtlCol="0">
            <a:noAutofit/>
          </a:bodyPr>
          <a:lstStyle/>
          <a:p>
            <a:pPr marR="0" lvl="0" rtl="0"/>
            <a:r>
              <a:rPr lang="en-US" sz="1400" b="1" dirty="0">
                <a:solidFill>
                  <a:srgbClr val="FFFFFF"/>
                </a:solidFill>
                <a:latin typeface="Arial" panose="020B0604020202020204" pitchFamily="34" charset="0"/>
                <a:ea typeface="Arial"/>
                <a:cs typeface="Arial" panose="020B0604020202020204" pitchFamily="34" charset="0"/>
                <a:sym typeface="Arial"/>
              </a:rPr>
              <a:t>Governance &amp; Assurance</a:t>
            </a:r>
            <a:endParaRPr lang="en-US" sz="1400" dirty="0">
              <a:solidFill>
                <a:srgbClr val="FFFFFF"/>
              </a:solidFill>
              <a:latin typeface="Arial" panose="020B0604020202020204" pitchFamily="34" charset="0"/>
              <a:ea typeface="Arial"/>
              <a:cs typeface="Arial" panose="020B0604020202020204" pitchFamily="34" charset="0"/>
              <a:sym typeface="Arial"/>
            </a:endParaRPr>
          </a:p>
        </p:txBody>
      </p:sp>
      <p:sp>
        <p:nvSpPr>
          <p:cNvPr id="17" name="TextBox 16">
            <a:extLst>
              <a:ext uri="{FF2B5EF4-FFF2-40B4-BE49-F238E27FC236}">
                <a16:creationId xmlns:a16="http://schemas.microsoft.com/office/drawing/2014/main" id="{EBEB0FF6-AFE7-A695-C3E0-6EB438A575A0}"/>
              </a:ext>
            </a:extLst>
          </p:cNvPr>
          <p:cNvSpPr txBox="1"/>
          <p:nvPr/>
        </p:nvSpPr>
        <p:spPr>
          <a:xfrm>
            <a:off x="4421138" y="4608792"/>
            <a:ext cx="3349725" cy="400110"/>
          </a:xfrm>
          <a:prstGeom prst="rect">
            <a:avLst/>
          </a:prstGeom>
          <a:solidFill>
            <a:srgbClr val="002856"/>
          </a:solidFill>
          <a:ln w="25400">
            <a:noFill/>
          </a:ln>
        </p:spPr>
        <p:txBody>
          <a:bodyPr wrap="square" lIns="274320" tIns="91440" rIns="91440" bIns="91440" rtlCol="0">
            <a:noAutofit/>
          </a:bodyPr>
          <a:lstStyle/>
          <a:p>
            <a:pPr marR="0" lvl="0" rtl="0"/>
            <a:r>
              <a:rPr lang="en-US" sz="1400" b="1" dirty="0">
                <a:solidFill>
                  <a:srgbClr val="FFFFFF"/>
                </a:solidFill>
                <a:latin typeface="Arial" panose="020B0604020202020204" pitchFamily="34" charset="0"/>
                <a:ea typeface="Arial"/>
                <a:cs typeface="Arial" panose="020B0604020202020204" pitchFamily="34" charset="0"/>
                <a:sym typeface="Arial"/>
              </a:rPr>
              <a:t>Optimize Architecture Design</a:t>
            </a:r>
            <a:endParaRPr lang="en-US" sz="1400" dirty="0">
              <a:solidFill>
                <a:srgbClr val="FFFFFF"/>
              </a:solidFill>
              <a:latin typeface="Arial" panose="020B0604020202020204" pitchFamily="34" charset="0"/>
              <a:ea typeface="Arial"/>
              <a:cs typeface="Arial" panose="020B0604020202020204" pitchFamily="34" charset="0"/>
              <a:sym typeface="Arial"/>
            </a:endParaRPr>
          </a:p>
        </p:txBody>
      </p:sp>
      <p:sp>
        <p:nvSpPr>
          <p:cNvPr id="30" name="TextBox 29">
            <a:extLst>
              <a:ext uri="{FF2B5EF4-FFF2-40B4-BE49-F238E27FC236}">
                <a16:creationId xmlns:a16="http://schemas.microsoft.com/office/drawing/2014/main" id="{6C70DEC8-8308-DCCF-A8FF-26342E8D3BFD}"/>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1</a:t>
            </a:r>
          </a:p>
        </p:txBody>
      </p:sp>
      <p:sp>
        <p:nvSpPr>
          <p:cNvPr id="31" name="TextBox 30">
            <a:extLst>
              <a:ext uri="{FF2B5EF4-FFF2-40B4-BE49-F238E27FC236}">
                <a16:creationId xmlns:a16="http://schemas.microsoft.com/office/drawing/2014/main" id="{2EB669E9-E6BE-E483-B352-B9868303F9BB}"/>
              </a:ext>
            </a:extLst>
          </p:cNvPr>
          <p:cNvSpPr txBox="1"/>
          <p:nvPr/>
        </p:nvSpPr>
        <p:spPr>
          <a:xfrm flipH="1">
            <a:off x="965700" y="3320075"/>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2</a:t>
            </a:r>
          </a:p>
        </p:txBody>
      </p:sp>
      <p:sp>
        <p:nvSpPr>
          <p:cNvPr id="32" name="TextBox 31">
            <a:extLst>
              <a:ext uri="{FF2B5EF4-FFF2-40B4-BE49-F238E27FC236}">
                <a16:creationId xmlns:a16="http://schemas.microsoft.com/office/drawing/2014/main" id="{C271A1DA-8C70-50AE-915B-11F3E79AB195}"/>
              </a:ext>
            </a:extLst>
          </p:cNvPr>
          <p:cNvSpPr txBox="1"/>
          <p:nvPr/>
        </p:nvSpPr>
        <p:spPr>
          <a:xfrm flipH="1">
            <a:off x="4192673" y="4615013"/>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3</a:t>
            </a:r>
          </a:p>
        </p:txBody>
      </p:sp>
      <p:sp>
        <p:nvSpPr>
          <p:cNvPr id="35" name="TextBox 34">
            <a:extLst>
              <a:ext uri="{FF2B5EF4-FFF2-40B4-BE49-F238E27FC236}">
                <a16:creationId xmlns:a16="http://schemas.microsoft.com/office/drawing/2014/main" id="{62506892-D825-3C0D-32D4-3AA3754CB68E}"/>
              </a:ext>
            </a:extLst>
          </p:cNvPr>
          <p:cNvSpPr txBox="1"/>
          <p:nvPr/>
        </p:nvSpPr>
        <p:spPr>
          <a:xfrm>
            <a:off x="1184317" y="2088554"/>
            <a:ext cx="3349725" cy="738664"/>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Use AI to automate manual EA tasks such as generating EA documentation, models &amp; conducting standard analysis tasks.</a:t>
            </a:r>
          </a:p>
        </p:txBody>
      </p:sp>
      <p:sp>
        <p:nvSpPr>
          <p:cNvPr id="36" name="TextBox 35">
            <a:extLst>
              <a:ext uri="{FF2B5EF4-FFF2-40B4-BE49-F238E27FC236}">
                <a16:creationId xmlns:a16="http://schemas.microsoft.com/office/drawing/2014/main" id="{CEE11DE0-71DD-0A18-8F9E-D9D9968CE35A}"/>
              </a:ext>
            </a:extLst>
          </p:cNvPr>
          <p:cNvSpPr txBox="1"/>
          <p:nvPr/>
        </p:nvSpPr>
        <p:spPr>
          <a:xfrm>
            <a:off x="1184317" y="3711297"/>
            <a:ext cx="3349725" cy="738664"/>
          </a:xfrm>
          <a:prstGeom prst="rect">
            <a:avLst/>
          </a:prstGeom>
          <a:noFill/>
          <a:ln w="25400">
            <a:noFill/>
          </a:ln>
        </p:spPr>
        <p:txBody>
          <a:bodyPr wrap="square" lIns="0" tIns="91440" rIns="0" bIns="0" rtlCol="0">
            <a:spAutoFit/>
          </a:bodyPr>
          <a:lstStyle/>
          <a:p>
            <a:pPr marR="0" lvl="0" rtl="0"/>
            <a:r>
              <a:rPr lang="en-US" sz="1400" dirty="0">
                <a:solidFill>
                  <a:schemeClr val="dk1"/>
                </a:solidFill>
                <a:latin typeface="Arial" panose="020B0604020202020204" pitchFamily="34" charset="0"/>
                <a:ea typeface="Arial"/>
                <a:cs typeface="Arial" panose="020B0604020202020204" pitchFamily="34" charset="0"/>
                <a:sym typeface="Arial"/>
              </a:rPr>
              <a:t>Use AI to automate the discovery of assets, manage compliance objectives, and assess projects and initiatives.</a:t>
            </a:r>
          </a:p>
        </p:txBody>
      </p:sp>
      <p:sp>
        <p:nvSpPr>
          <p:cNvPr id="37" name="TextBox 36">
            <a:extLst>
              <a:ext uri="{FF2B5EF4-FFF2-40B4-BE49-F238E27FC236}">
                <a16:creationId xmlns:a16="http://schemas.microsoft.com/office/drawing/2014/main" id="{12BBC7D4-C191-55F3-F4F1-1505B9265353}"/>
              </a:ext>
            </a:extLst>
          </p:cNvPr>
          <p:cNvSpPr txBox="1"/>
          <p:nvPr/>
        </p:nvSpPr>
        <p:spPr>
          <a:xfrm>
            <a:off x="4421138" y="5016962"/>
            <a:ext cx="3349725" cy="738664"/>
          </a:xfrm>
          <a:prstGeom prst="rect">
            <a:avLst/>
          </a:prstGeom>
          <a:noFill/>
          <a:ln w="25400">
            <a:noFill/>
          </a:ln>
        </p:spPr>
        <p:txBody>
          <a:bodyPr wrap="square" lIns="0" tIns="91440" rIns="0" bIns="0" rtlCol="0">
            <a:spAutoFit/>
          </a:bodyPr>
          <a:lstStyle/>
          <a:p>
            <a:pPr marR="0" lvl="0" rtl="0"/>
            <a:r>
              <a:rPr lang="en-US" sz="1400" dirty="0">
                <a:solidFill>
                  <a:schemeClr val="dk1"/>
                </a:solidFill>
                <a:latin typeface="Arial" panose="020B0604020202020204" pitchFamily="34" charset="0"/>
                <a:ea typeface="Arial"/>
                <a:cs typeface="Arial" panose="020B0604020202020204" pitchFamily="34" charset="0"/>
                <a:sym typeface="Arial"/>
              </a:rPr>
              <a:t>Use AI to design architectures, analyze and assess current-state architectures and identify optimization or risk areas.</a:t>
            </a:r>
          </a:p>
        </p:txBody>
      </p:sp>
      <p:grpSp>
        <p:nvGrpSpPr>
          <p:cNvPr id="43" name="Group 42">
            <a:extLst>
              <a:ext uri="{FF2B5EF4-FFF2-40B4-BE49-F238E27FC236}">
                <a16:creationId xmlns:a16="http://schemas.microsoft.com/office/drawing/2014/main" id="{7EBB9338-660C-0A93-32D2-C458A947DCE0}"/>
              </a:ext>
            </a:extLst>
          </p:cNvPr>
          <p:cNvGrpSpPr/>
          <p:nvPr/>
        </p:nvGrpSpPr>
        <p:grpSpPr>
          <a:xfrm>
            <a:off x="4391344" y="1845314"/>
            <a:ext cx="1704656" cy="1707067"/>
            <a:chOff x="4391344" y="1845314"/>
            <a:chExt cx="1704656" cy="1707067"/>
          </a:xfrm>
        </p:grpSpPr>
        <p:cxnSp>
          <p:nvCxnSpPr>
            <p:cNvPr id="23" name="Straight Connector 22">
              <a:extLst>
                <a:ext uri="{FF2B5EF4-FFF2-40B4-BE49-F238E27FC236}">
                  <a16:creationId xmlns:a16="http://schemas.microsoft.com/office/drawing/2014/main" id="{A1712878-F913-677E-4807-A29A4962551B}"/>
                </a:ext>
              </a:extLst>
            </p:cNvPr>
            <p:cNvCxnSpPr>
              <a:cxnSpLocks/>
            </p:cNvCxnSpPr>
            <p:nvPr/>
          </p:nvCxnSpPr>
          <p:spPr>
            <a:xfrm flipH="1">
              <a:off x="4391344" y="3013849"/>
              <a:ext cx="1704656" cy="538532"/>
            </a:xfrm>
            <a:prstGeom prst="line">
              <a:avLst/>
            </a:prstGeom>
            <a:noFill/>
            <a:ln w="25400" cap="flat" cmpd="sng">
              <a:solidFill>
                <a:srgbClr val="002856"/>
              </a:solidFill>
              <a:prstDash val="solid"/>
              <a:round/>
              <a:headEnd type="none" w="lg" len="med"/>
              <a:tailEnd type="none" w="lg" len="med"/>
            </a:ln>
          </p:spPr>
        </p:cxnSp>
        <p:cxnSp>
          <p:nvCxnSpPr>
            <p:cNvPr id="25" name="Straight Connector 24">
              <a:extLst>
                <a:ext uri="{FF2B5EF4-FFF2-40B4-BE49-F238E27FC236}">
                  <a16:creationId xmlns:a16="http://schemas.microsoft.com/office/drawing/2014/main" id="{1935F3FC-B165-0973-64B1-4E332E4989B1}"/>
                </a:ext>
              </a:extLst>
            </p:cNvPr>
            <p:cNvCxnSpPr>
              <a:cxnSpLocks/>
            </p:cNvCxnSpPr>
            <p:nvPr/>
          </p:nvCxnSpPr>
          <p:spPr>
            <a:xfrm flipH="1" flipV="1">
              <a:off x="4405299" y="1845314"/>
              <a:ext cx="1690701" cy="1176002"/>
            </a:xfrm>
            <a:prstGeom prst="line">
              <a:avLst/>
            </a:prstGeom>
            <a:noFill/>
            <a:ln w="25400" cap="flat" cmpd="sng">
              <a:solidFill>
                <a:srgbClr val="002856"/>
              </a:solidFill>
              <a:prstDash val="solid"/>
              <a:round/>
              <a:headEnd type="none" w="lg" len="med"/>
              <a:tailEnd type="none" w="lg" len="med"/>
            </a:ln>
          </p:spPr>
        </p:cxnSp>
      </p:grpSp>
      <p:grpSp>
        <p:nvGrpSpPr>
          <p:cNvPr id="44" name="Group 43">
            <a:extLst>
              <a:ext uri="{FF2B5EF4-FFF2-40B4-BE49-F238E27FC236}">
                <a16:creationId xmlns:a16="http://schemas.microsoft.com/office/drawing/2014/main" id="{97539CEA-2509-60E6-7580-69157483B29D}"/>
              </a:ext>
            </a:extLst>
          </p:cNvPr>
          <p:cNvGrpSpPr/>
          <p:nvPr/>
        </p:nvGrpSpPr>
        <p:grpSpPr>
          <a:xfrm flipH="1">
            <a:off x="6093689" y="1845314"/>
            <a:ext cx="1704656" cy="1707067"/>
            <a:chOff x="4391344" y="1845314"/>
            <a:chExt cx="1704656" cy="1707067"/>
          </a:xfrm>
        </p:grpSpPr>
        <p:cxnSp>
          <p:nvCxnSpPr>
            <p:cNvPr id="45" name="Straight Connector 44">
              <a:extLst>
                <a:ext uri="{FF2B5EF4-FFF2-40B4-BE49-F238E27FC236}">
                  <a16:creationId xmlns:a16="http://schemas.microsoft.com/office/drawing/2014/main" id="{CCF85A11-83DC-E48E-E9F6-852CA42F0E25}"/>
                </a:ext>
              </a:extLst>
            </p:cNvPr>
            <p:cNvCxnSpPr>
              <a:cxnSpLocks/>
            </p:cNvCxnSpPr>
            <p:nvPr/>
          </p:nvCxnSpPr>
          <p:spPr>
            <a:xfrm flipH="1">
              <a:off x="4391344" y="3013849"/>
              <a:ext cx="1704656" cy="538532"/>
            </a:xfrm>
            <a:prstGeom prst="line">
              <a:avLst/>
            </a:prstGeom>
            <a:noFill/>
            <a:ln w="25400" cap="flat" cmpd="sng">
              <a:solidFill>
                <a:srgbClr val="002856"/>
              </a:solidFill>
              <a:prstDash val="solid"/>
              <a:round/>
              <a:headEnd type="none" w="lg" len="med"/>
              <a:tailEnd type="none" w="lg" len="med"/>
            </a:ln>
          </p:spPr>
        </p:cxnSp>
        <p:cxnSp>
          <p:nvCxnSpPr>
            <p:cNvPr id="46" name="Straight Connector 45">
              <a:extLst>
                <a:ext uri="{FF2B5EF4-FFF2-40B4-BE49-F238E27FC236}">
                  <a16:creationId xmlns:a16="http://schemas.microsoft.com/office/drawing/2014/main" id="{0DA349F2-25F5-E598-68A6-D80F4305C9AA}"/>
                </a:ext>
              </a:extLst>
            </p:cNvPr>
            <p:cNvCxnSpPr>
              <a:cxnSpLocks/>
            </p:cNvCxnSpPr>
            <p:nvPr/>
          </p:nvCxnSpPr>
          <p:spPr>
            <a:xfrm flipH="1" flipV="1">
              <a:off x="4405299" y="1845314"/>
              <a:ext cx="1690701" cy="1176002"/>
            </a:xfrm>
            <a:prstGeom prst="line">
              <a:avLst/>
            </a:prstGeom>
            <a:noFill/>
            <a:ln w="25400" cap="flat" cmpd="sng">
              <a:solidFill>
                <a:srgbClr val="002856"/>
              </a:solidFill>
              <a:prstDash val="solid"/>
              <a:round/>
              <a:headEnd type="none" w="lg" len="med"/>
              <a:tailEnd type="none" w="lg" len="med"/>
            </a:ln>
          </p:spPr>
        </p:cxnSp>
      </p:grpSp>
      <p:sp>
        <p:nvSpPr>
          <p:cNvPr id="18" name="TextBox 17">
            <a:extLst>
              <a:ext uri="{FF2B5EF4-FFF2-40B4-BE49-F238E27FC236}">
                <a16:creationId xmlns:a16="http://schemas.microsoft.com/office/drawing/2014/main" id="{4DD78C05-2A62-8B18-1B6E-349563593BE5}"/>
              </a:ext>
            </a:extLst>
          </p:cNvPr>
          <p:cNvSpPr txBox="1"/>
          <p:nvPr/>
        </p:nvSpPr>
        <p:spPr>
          <a:xfrm>
            <a:off x="7877724" y="3313854"/>
            <a:ext cx="3349725" cy="400110"/>
          </a:xfrm>
          <a:prstGeom prst="rect">
            <a:avLst/>
          </a:prstGeom>
          <a:solidFill>
            <a:srgbClr val="002856"/>
          </a:solidFill>
          <a:ln w="25400">
            <a:noFill/>
          </a:ln>
        </p:spPr>
        <p:txBody>
          <a:bodyPr wrap="square" lIns="274320" tIns="91440" rIns="91440" bIns="91440" rtlCol="0">
            <a:noAutofit/>
          </a:bodyPr>
          <a:lstStyle/>
          <a:p>
            <a:pPr marR="0" lvl="0" rtl="0"/>
            <a:r>
              <a:rPr lang="en-US" sz="1400" b="1" dirty="0">
                <a:solidFill>
                  <a:srgbClr val="FFFFFF"/>
                </a:solidFill>
                <a:latin typeface="Arial" panose="020B0604020202020204" pitchFamily="34" charset="0"/>
                <a:ea typeface="Arial"/>
                <a:cs typeface="Arial" panose="020B0604020202020204" pitchFamily="34" charset="0"/>
                <a:sym typeface="Arial"/>
              </a:rPr>
              <a:t>Automate EA Analytics</a:t>
            </a:r>
            <a:endParaRPr lang="en-US" sz="1400" dirty="0">
              <a:solidFill>
                <a:srgbClr val="FFFFFF"/>
              </a:solidFill>
              <a:latin typeface="Arial" panose="020B0604020202020204" pitchFamily="34" charset="0"/>
              <a:ea typeface="Arial"/>
              <a:cs typeface="Arial" panose="020B0604020202020204" pitchFamily="34" charset="0"/>
              <a:sym typeface="Arial"/>
            </a:endParaRPr>
          </a:p>
        </p:txBody>
      </p:sp>
      <p:sp>
        <p:nvSpPr>
          <p:cNvPr id="19" name="TextBox 18">
            <a:extLst>
              <a:ext uri="{FF2B5EF4-FFF2-40B4-BE49-F238E27FC236}">
                <a16:creationId xmlns:a16="http://schemas.microsoft.com/office/drawing/2014/main" id="{8BFF2029-6C60-665D-25A9-F6E92EF75FBF}"/>
              </a:ext>
            </a:extLst>
          </p:cNvPr>
          <p:cNvSpPr txBox="1"/>
          <p:nvPr/>
        </p:nvSpPr>
        <p:spPr>
          <a:xfrm>
            <a:off x="7877724" y="1678489"/>
            <a:ext cx="3349725" cy="400110"/>
          </a:xfrm>
          <a:prstGeom prst="rect">
            <a:avLst/>
          </a:prstGeom>
          <a:solidFill>
            <a:srgbClr val="002856"/>
          </a:solidFill>
          <a:ln w="25400">
            <a:noFill/>
          </a:ln>
        </p:spPr>
        <p:txBody>
          <a:bodyPr wrap="square" lIns="274320" tIns="91440" rIns="91440" bIns="91440" rtlCol="0">
            <a:noAutofit/>
          </a:bodyPr>
          <a:lstStyle/>
          <a:p>
            <a:pPr marR="0" lvl="0" rtl="0"/>
            <a:r>
              <a:rPr lang="en-US" sz="1400" b="1" dirty="0">
                <a:solidFill>
                  <a:srgbClr val="FFFFFF"/>
                </a:solidFill>
                <a:latin typeface="Arial" panose="020B0604020202020204" pitchFamily="34" charset="0"/>
                <a:ea typeface="Arial"/>
                <a:cs typeface="Arial" panose="020B0604020202020204" pitchFamily="34" charset="0"/>
                <a:sym typeface="Arial"/>
              </a:rPr>
              <a:t>Innovation &amp; Experimentation</a:t>
            </a:r>
            <a:endParaRPr lang="en-US" sz="1400" dirty="0">
              <a:solidFill>
                <a:srgbClr val="FFFFFF"/>
              </a:solidFill>
              <a:latin typeface="Arial" panose="020B0604020202020204" pitchFamily="34" charset="0"/>
              <a:ea typeface="Arial"/>
              <a:cs typeface="Arial" panose="020B0604020202020204" pitchFamily="34" charset="0"/>
              <a:sym typeface="Arial"/>
            </a:endParaRPr>
          </a:p>
        </p:txBody>
      </p:sp>
      <p:sp>
        <p:nvSpPr>
          <p:cNvPr id="33" name="TextBox 32">
            <a:extLst>
              <a:ext uri="{FF2B5EF4-FFF2-40B4-BE49-F238E27FC236}">
                <a16:creationId xmlns:a16="http://schemas.microsoft.com/office/drawing/2014/main" id="{6DF438ED-2440-22A3-7191-C25BC213EA58}"/>
              </a:ext>
            </a:extLst>
          </p:cNvPr>
          <p:cNvSpPr txBox="1"/>
          <p:nvPr/>
        </p:nvSpPr>
        <p:spPr>
          <a:xfrm flipH="1">
            <a:off x="7667652" y="3320075"/>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4</a:t>
            </a:r>
          </a:p>
        </p:txBody>
      </p:sp>
      <p:sp>
        <p:nvSpPr>
          <p:cNvPr id="34" name="TextBox 33">
            <a:extLst>
              <a:ext uri="{FF2B5EF4-FFF2-40B4-BE49-F238E27FC236}">
                <a16:creationId xmlns:a16="http://schemas.microsoft.com/office/drawing/2014/main" id="{84EA477B-0FBA-1D3E-66C1-4928729A7C1E}"/>
              </a:ext>
            </a:extLst>
          </p:cNvPr>
          <p:cNvSpPr txBox="1"/>
          <p:nvPr/>
        </p:nvSpPr>
        <p:spPr>
          <a:xfrm flipH="1">
            <a:off x="7667652"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5</a:t>
            </a:r>
          </a:p>
        </p:txBody>
      </p:sp>
      <p:sp>
        <p:nvSpPr>
          <p:cNvPr id="38" name="TextBox 37">
            <a:extLst>
              <a:ext uri="{FF2B5EF4-FFF2-40B4-BE49-F238E27FC236}">
                <a16:creationId xmlns:a16="http://schemas.microsoft.com/office/drawing/2014/main" id="{3A0D7C96-AA3B-98DD-A1AB-8049057CC51A}"/>
              </a:ext>
            </a:extLst>
          </p:cNvPr>
          <p:cNvSpPr txBox="1"/>
          <p:nvPr/>
        </p:nvSpPr>
        <p:spPr>
          <a:xfrm>
            <a:off x="7877724" y="3711297"/>
            <a:ext cx="3349725" cy="738664"/>
          </a:xfrm>
          <a:prstGeom prst="rect">
            <a:avLst/>
          </a:prstGeom>
          <a:noFill/>
          <a:ln w="25400">
            <a:noFill/>
          </a:ln>
        </p:spPr>
        <p:txBody>
          <a:bodyPr wrap="square" lIns="0" tIns="91440" rIns="0" bIns="0" rtlCol="0">
            <a:spAutoFit/>
          </a:bodyPr>
          <a:lstStyle/>
          <a:p>
            <a:pPr marR="0" lvl="0" rtl="0"/>
            <a:r>
              <a:rPr lang="en-US" sz="1400" dirty="0">
                <a:solidFill>
                  <a:schemeClr val="dk1"/>
                </a:solidFill>
                <a:latin typeface="Arial" panose="020B0604020202020204" pitchFamily="34" charset="0"/>
                <a:ea typeface="Arial"/>
                <a:cs typeface="Arial" panose="020B0604020202020204" pitchFamily="34" charset="0"/>
                <a:sym typeface="Arial"/>
              </a:rPr>
              <a:t>Use AI to automate common analytic methods in EA from TCO through to business process optimization.</a:t>
            </a:r>
          </a:p>
        </p:txBody>
      </p:sp>
      <p:sp>
        <p:nvSpPr>
          <p:cNvPr id="39" name="TextBox 38">
            <a:extLst>
              <a:ext uri="{FF2B5EF4-FFF2-40B4-BE49-F238E27FC236}">
                <a16:creationId xmlns:a16="http://schemas.microsoft.com/office/drawing/2014/main" id="{F3BD91E4-4DAA-4697-0460-73BC54E09636}"/>
              </a:ext>
            </a:extLst>
          </p:cNvPr>
          <p:cNvSpPr txBox="1"/>
          <p:nvPr/>
        </p:nvSpPr>
        <p:spPr>
          <a:xfrm>
            <a:off x="7877724" y="2088554"/>
            <a:ext cx="3349725" cy="954107"/>
          </a:xfrm>
          <a:prstGeom prst="rect">
            <a:avLst/>
          </a:prstGeom>
          <a:noFill/>
          <a:ln w="25400">
            <a:noFill/>
          </a:ln>
        </p:spPr>
        <p:txBody>
          <a:bodyPr wrap="square" lIns="0" tIns="91440" rIns="0" bIns="0" rtlCol="0">
            <a:spAutoFit/>
          </a:bodyPr>
          <a:lstStyle/>
          <a:p>
            <a:pPr marR="0" lvl="0" rtl="0"/>
            <a:r>
              <a:rPr lang="en-US" sz="1400" dirty="0">
                <a:solidFill>
                  <a:schemeClr val="dk1"/>
                </a:solidFill>
                <a:latin typeface="Arial" panose="020B0604020202020204" pitchFamily="34" charset="0"/>
                <a:ea typeface="Arial"/>
                <a:cs typeface="Arial" panose="020B0604020202020204" pitchFamily="34" charset="0"/>
                <a:sym typeface="Arial"/>
              </a:rPr>
              <a:t>Use AI tools to explore new ideas and technologies, test future-state architectures and understand benefits, risks and costs.</a:t>
            </a:r>
          </a:p>
        </p:txBody>
      </p:sp>
      <p:grpSp>
        <p:nvGrpSpPr>
          <p:cNvPr id="20" name="Group 19">
            <a:extLst>
              <a:ext uri="{FF2B5EF4-FFF2-40B4-BE49-F238E27FC236}">
                <a16:creationId xmlns:a16="http://schemas.microsoft.com/office/drawing/2014/main" id="{33BF0D67-6DC1-BC13-E174-08A9D8BAFA85}"/>
              </a:ext>
            </a:extLst>
          </p:cNvPr>
          <p:cNvGrpSpPr/>
          <p:nvPr/>
        </p:nvGrpSpPr>
        <p:grpSpPr>
          <a:xfrm>
            <a:off x="5374511" y="2224953"/>
            <a:ext cx="1442978" cy="1442978"/>
            <a:chOff x="5374511" y="2640104"/>
            <a:chExt cx="1442978" cy="1442978"/>
          </a:xfrm>
        </p:grpSpPr>
        <p:sp>
          <p:nvSpPr>
            <p:cNvPr id="7" name="Oval 6">
              <a:extLst>
                <a:ext uri="{FF2B5EF4-FFF2-40B4-BE49-F238E27FC236}">
                  <a16:creationId xmlns:a16="http://schemas.microsoft.com/office/drawing/2014/main" id="{9F6C4920-9DA9-7224-0E30-62EF0E7E6AD7}"/>
                </a:ext>
              </a:extLst>
            </p:cNvPr>
            <p:cNvSpPr/>
            <p:nvPr/>
          </p:nvSpPr>
          <p:spPr>
            <a:xfrm>
              <a:off x="5374511" y="2640104"/>
              <a:ext cx="1442978" cy="144297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 name="Graphic 5">
              <a:extLst>
                <a:ext uri="{FF2B5EF4-FFF2-40B4-BE49-F238E27FC236}">
                  <a16:creationId xmlns:a16="http://schemas.microsoft.com/office/drawing/2014/main" id="{C630409F-E916-1915-0910-4059EE2051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3100" y="2886107"/>
              <a:ext cx="685800" cy="533400"/>
            </a:xfrm>
            <a:prstGeom prst="rect">
              <a:avLst/>
            </a:prstGeom>
          </p:spPr>
        </p:pic>
        <p:sp>
          <p:nvSpPr>
            <p:cNvPr id="3" name="TextBox 2">
              <a:extLst>
                <a:ext uri="{FF2B5EF4-FFF2-40B4-BE49-F238E27FC236}">
                  <a16:creationId xmlns:a16="http://schemas.microsoft.com/office/drawing/2014/main" id="{6CB5354C-400C-F34E-552D-37E248E5FFC4}"/>
                </a:ext>
              </a:extLst>
            </p:cNvPr>
            <p:cNvSpPr txBox="1"/>
            <p:nvPr/>
          </p:nvSpPr>
          <p:spPr>
            <a:xfrm>
              <a:off x="5592557" y="3420183"/>
              <a:ext cx="1006886" cy="338554"/>
            </a:xfrm>
            <a:prstGeom prst="rect">
              <a:avLst/>
            </a:prstGeom>
            <a:noFill/>
            <a:ln w="12700">
              <a:noFill/>
            </a:ln>
          </p:spPr>
          <p:txBody>
            <a:bodyPr wrap="square" lIns="0" tIns="91440" rIns="0" bIns="0" anchor="t">
              <a:spAutoFit/>
            </a:bodyPr>
            <a:lstStyle/>
            <a:p>
              <a:pPr algn="ctr"/>
              <a:r>
                <a:rPr lang="en-US" sz="1600" b="1" dirty="0">
                  <a:solidFill>
                    <a:srgbClr val="000000"/>
                  </a:solidFill>
                  <a:latin typeface="Arial"/>
                </a:rPr>
                <a:t>AI Tools</a:t>
              </a:r>
            </a:p>
          </p:txBody>
        </p:sp>
      </p:grpSp>
      <p:sp>
        <p:nvSpPr>
          <p:cNvPr id="896" name="TextBox 895">
            <a:extLst>
              <a:ext uri="{FF2B5EF4-FFF2-40B4-BE49-F238E27FC236}">
                <a16:creationId xmlns:a16="http://schemas.microsoft.com/office/drawing/2014/main" id="{6E461C89-C82A-2EE9-FBBF-73F0D97F1DDB}"/>
              </a:ext>
            </a:extLst>
          </p:cNvPr>
          <p:cNvSpPr txBox="1"/>
          <p:nvPr/>
        </p:nvSpPr>
        <p:spPr>
          <a:xfrm>
            <a:off x="270300" y="0"/>
            <a:ext cx="11921699" cy="310896"/>
          </a:xfrm>
          <a:prstGeom prst="rect">
            <a:avLst/>
          </a:prstGeom>
          <a:solidFill>
            <a:srgbClr val="FF540A"/>
          </a:solidFill>
        </p:spPr>
        <p:txBody>
          <a:bodyPr wrap="square" lIns="182880" rIns="45720" rtlCol="0" anchor="ctr" anchorCtr="0">
            <a:spAutoFit/>
          </a:bodyPr>
          <a:lstStyle/>
          <a:p>
            <a:pPr>
              <a:spcBef>
                <a:spcPts val="600"/>
              </a:spcBef>
            </a:pPr>
            <a:r>
              <a:rPr lang="en-US" sz="1400" b="1" dirty="0"/>
              <a:t> Lead From the Front</a:t>
            </a:r>
          </a:p>
        </p:txBody>
      </p:sp>
      <p:grpSp>
        <p:nvGrpSpPr>
          <p:cNvPr id="57" name="Group 56">
            <a:extLst>
              <a:ext uri="{FF2B5EF4-FFF2-40B4-BE49-F238E27FC236}">
                <a16:creationId xmlns:a16="http://schemas.microsoft.com/office/drawing/2014/main" id="{CAE45D88-BFE5-E9EB-B640-795872CFA9F2}"/>
              </a:ext>
            </a:extLst>
          </p:cNvPr>
          <p:cNvGrpSpPr>
            <a:grpSpLocks noChangeAspect="1"/>
          </p:cNvGrpSpPr>
          <p:nvPr/>
        </p:nvGrpSpPr>
        <p:grpSpPr>
          <a:xfrm>
            <a:off x="0" y="0"/>
            <a:ext cx="401934" cy="401937"/>
            <a:chOff x="-901190" y="1480356"/>
            <a:chExt cx="1523990" cy="1524000"/>
          </a:xfrm>
        </p:grpSpPr>
        <p:sp>
          <p:nvSpPr>
            <p:cNvPr id="58" name="Oval 57">
              <a:extLst>
                <a:ext uri="{FF2B5EF4-FFF2-40B4-BE49-F238E27FC236}">
                  <a16:creationId xmlns:a16="http://schemas.microsoft.com/office/drawing/2014/main" id="{1F8429C7-1111-1916-ECE4-BF61827DE768}"/>
                </a:ext>
              </a:extLst>
            </p:cNvPr>
            <p:cNvSpPr/>
            <p:nvPr/>
          </p:nvSpPr>
          <p:spPr>
            <a:xfrm>
              <a:off x="-638299" y="1743252"/>
              <a:ext cx="998209" cy="998209"/>
            </a:xfrm>
            <a:prstGeom prst="ellipse">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id="{B21F3AD5-71F4-AA22-27CB-8B9BC4160B1B}"/>
                </a:ext>
              </a:extLst>
            </p:cNvPr>
            <p:cNvGrpSpPr/>
            <p:nvPr/>
          </p:nvGrpSpPr>
          <p:grpSpPr>
            <a:xfrm>
              <a:off x="-901190" y="1480356"/>
              <a:ext cx="1523990" cy="1524000"/>
              <a:chOff x="12533251" y="68558"/>
              <a:chExt cx="395863" cy="395865"/>
            </a:xfrm>
          </p:grpSpPr>
          <p:sp>
            <p:nvSpPr>
              <p:cNvPr id="60" name="Google Shape;299;p2">
                <a:extLst>
                  <a:ext uri="{FF2B5EF4-FFF2-40B4-BE49-F238E27FC236}">
                    <a16:creationId xmlns:a16="http://schemas.microsoft.com/office/drawing/2014/main" id="{9131706D-4256-B093-4E74-899F5873E831}"/>
                  </a:ext>
                </a:extLst>
              </p:cNvPr>
              <p:cNvSpPr/>
              <p:nvPr/>
            </p:nvSpPr>
            <p:spPr>
              <a:xfrm rot="16200000">
                <a:off x="12513679" y="246919"/>
                <a:ext cx="237075" cy="197931"/>
              </a:xfrm>
              <a:custGeom>
                <a:avLst/>
                <a:gdLst/>
                <a:ahLst/>
                <a:cxnLst/>
                <a:rect l="l" t="t" r="r" b="b"/>
                <a:pathLst>
                  <a:path w="1586" h="1324" extrusionOk="0">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1" name="Google Shape;300;p2">
                <a:extLst>
                  <a:ext uri="{FF2B5EF4-FFF2-40B4-BE49-F238E27FC236}">
                    <a16:creationId xmlns:a16="http://schemas.microsoft.com/office/drawing/2014/main" id="{5EED2616-D928-ACD7-D7D7-D2616AD246FA}"/>
                  </a:ext>
                </a:extLst>
              </p:cNvPr>
              <p:cNvSpPr/>
              <p:nvPr/>
            </p:nvSpPr>
            <p:spPr>
              <a:xfrm rot="16200000">
                <a:off x="12552757" y="49053"/>
                <a:ext cx="197963" cy="236973"/>
              </a:xfrm>
              <a:custGeom>
                <a:avLst/>
                <a:gdLst/>
                <a:ahLst/>
                <a:cxnLst/>
                <a:rect l="l" t="t" r="r" b="b"/>
                <a:pathLst>
                  <a:path w="1324" h="1585" extrusionOk="0">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2" name="Google Shape;301;p2">
                <a:extLst>
                  <a:ext uri="{FF2B5EF4-FFF2-40B4-BE49-F238E27FC236}">
                    <a16:creationId xmlns:a16="http://schemas.microsoft.com/office/drawing/2014/main" id="{905E4BB7-0F92-3B40-6633-DE06D44981DB}"/>
                  </a:ext>
                </a:extLst>
              </p:cNvPr>
              <p:cNvSpPr/>
              <p:nvPr/>
            </p:nvSpPr>
            <p:spPr>
              <a:xfrm rot="16200000">
                <a:off x="12711614" y="246922"/>
                <a:ext cx="197900" cy="237101"/>
              </a:xfrm>
              <a:custGeom>
                <a:avLst/>
                <a:gdLst/>
                <a:ahLst/>
                <a:cxnLst/>
                <a:rect l="l" t="t" r="r" b="b"/>
                <a:pathLst>
                  <a:path w="1324" h="1586" extrusionOk="0">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63" name="Google Shape;302;p2">
                <a:extLst>
                  <a:ext uri="{FF2B5EF4-FFF2-40B4-BE49-F238E27FC236}">
                    <a16:creationId xmlns:a16="http://schemas.microsoft.com/office/drawing/2014/main" id="{9F214245-818E-62CE-30EB-D327341FCA23}"/>
                  </a:ext>
                </a:extLst>
              </p:cNvPr>
              <p:cNvSpPr/>
              <p:nvPr/>
            </p:nvSpPr>
            <p:spPr>
              <a:xfrm rot="16200000">
                <a:off x="12711610" y="88131"/>
                <a:ext cx="237075" cy="197931"/>
              </a:xfrm>
              <a:custGeom>
                <a:avLst/>
                <a:gdLst/>
                <a:ahLst/>
                <a:cxnLst/>
                <a:rect l="l" t="t" r="r" b="b"/>
                <a:pathLst>
                  <a:path w="1586" h="1324" extrusionOk="0">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FF540A"/>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54474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61" name="TextBox 60">
            <a:extLst>
              <a:ext uri="{FF2B5EF4-FFF2-40B4-BE49-F238E27FC236}">
                <a16:creationId xmlns:a16="http://schemas.microsoft.com/office/drawing/2014/main" id="{2D5D6A47-1009-2223-DCB4-7BBA740D23BF}"/>
              </a:ext>
            </a:extLst>
          </p:cNvPr>
          <p:cNvSpPr txBox="1"/>
          <p:nvPr/>
        </p:nvSpPr>
        <p:spPr>
          <a:xfrm>
            <a:off x="246552" y="0"/>
            <a:ext cx="11945448" cy="310896"/>
          </a:xfrm>
          <a:prstGeom prst="rect">
            <a:avLst/>
          </a:prstGeom>
          <a:solidFill>
            <a:srgbClr val="06C4B0"/>
          </a:solidFill>
        </p:spPr>
        <p:txBody>
          <a:bodyPr wrap="square" lIns="182880" rIns="45720" rtlCol="0" anchor="ctr" anchorCtr="0">
            <a:spAutoFit/>
          </a:bodyPr>
          <a:lstStyle/>
          <a:p>
            <a:pPr>
              <a:spcBef>
                <a:spcPts val="600"/>
              </a:spcBef>
            </a:pPr>
            <a:r>
              <a:rPr lang="en-US" sz="1400" b="1" dirty="0"/>
              <a:t> Optimize the EA Team</a:t>
            </a:r>
          </a:p>
        </p:txBody>
      </p:sp>
      <p:sp>
        <p:nvSpPr>
          <p:cNvPr id="13" name="Rectangle 12">
            <a:extLst>
              <a:ext uri="{FF2B5EF4-FFF2-40B4-BE49-F238E27FC236}">
                <a16:creationId xmlns:a16="http://schemas.microsoft.com/office/drawing/2014/main" id="{DD721D3E-3D9E-B75D-198C-A4C6302617B0}"/>
              </a:ext>
            </a:extLst>
          </p:cNvPr>
          <p:cNvSpPr/>
          <p:nvPr/>
        </p:nvSpPr>
        <p:spPr>
          <a:xfrm>
            <a:off x="3093928" y="1819715"/>
            <a:ext cx="1791222" cy="242254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a:extLst>
              <a:ext uri="{FF2B5EF4-FFF2-40B4-BE49-F238E27FC236}">
                <a16:creationId xmlns:a16="http://schemas.microsoft.com/office/drawing/2014/main" id="{3BFFF3FD-5616-AB60-41AE-5FF5945AC6A9}"/>
              </a:ext>
            </a:extLst>
          </p:cNvPr>
          <p:cNvSpPr/>
          <p:nvPr/>
        </p:nvSpPr>
        <p:spPr>
          <a:xfrm>
            <a:off x="7302672" y="1819715"/>
            <a:ext cx="1791222" cy="242254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5" name="Group 34">
            <a:extLst>
              <a:ext uri="{FF2B5EF4-FFF2-40B4-BE49-F238E27FC236}">
                <a16:creationId xmlns:a16="http://schemas.microsoft.com/office/drawing/2014/main" id="{E964349F-7F94-D015-ECBD-50233FA78D99}"/>
              </a:ext>
            </a:extLst>
          </p:cNvPr>
          <p:cNvGrpSpPr/>
          <p:nvPr/>
        </p:nvGrpSpPr>
        <p:grpSpPr>
          <a:xfrm>
            <a:off x="3548897" y="3029438"/>
            <a:ext cx="323273" cy="963116"/>
            <a:chOff x="10441948" y="1725313"/>
            <a:chExt cx="448091" cy="1334984"/>
          </a:xfrm>
        </p:grpSpPr>
        <p:sp>
          <p:nvSpPr>
            <p:cNvPr id="29" name="Google Shape;1066;p15">
              <a:extLst>
                <a:ext uri="{FF2B5EF4-FFF2-40B4-BE49-F238E27FC236}">
                  <a16:creationId xmlns:a16="http://schemas.microsoft.com/office/drawing/2014/main" id="{DF87DC1E-9E1F-DB83-BE20-66C90061306A}"/>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4" name="Rectangle 23">
              <a:extLst>
                <a:ext uri="{FF2B5EF4-FFF2-40B4-BE49-F238E27FC236}">
                  <a16:creationId xmlns:a16="http://schemas.microsoft.com/office/drawing/2014/main" id="{E4D3EE2A-F18C-8BEA-3F3B-9E0592BAE080}"/>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id="{917B0A43-D436-0181-DE01-9AB0AA62CD53}"/>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2" name="Group 41">
            <a:extLst>
              <a:ext uri="{FF2B5EF4-FFF2-40B4-BE49-F238E27FC236}">
                <a16:creationId xmlns:a16="http://schemas.microsoft.com/office/drawing/2014/main" id="{9B94CE61-C6BC-98D6-3957-087162ABF4DF}"/>
              </a:ext>
            </a:extLst>
          </p:cNvPr>
          <p:cNvGrpSpPr/>
          <p:nvPr/>
        </p:nvGrpSpPr>
        <p:grpSpPr>
          <a:xfrm>
            <a:off x="4106909" y="3029438"/>
            <a:ext cx="323273" cy="963116"/>
            <a:chOff x="10441948" y="1725313"/>
            <a:chExt cx="448091" cy="1334984"/>
          </a:xfrm>
        </p:grpSpPr>
        <p:sp>
          <p:nvSpPr>
            <p:cNvPr id="43" name="Google Shape;1066;p15">
              <a:extLst>
                <a:ext uri="{FF2B5EF4-FFF2-40B4-BE49-F238E27FC236}">
                  <a16:creationId xmlns:a16="http://schemas.microsoft.com/office/drawing/2014/main" id="{E5466D64-5243-1ACC-8616-D21CFE436734}"/>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 name="Rectangle 43">
              <a:extLst>
                <a:ext uri="{FF2B5EF4-FFF2-40B4-BE49-F238E27FC236}">
                  <a16:creationId xmlns:a16="http://schemas.microsoft.com/office/drawing/2014/main" id="{09D923B3-7327-2C5D-70C2-9AEAAA976779}"/>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a:extLst>
                <a:ext uri="{FF2B5EF4-FFF2-40B4-BE49-F238E27FC236}">
                  <a16:creationId xmlns:a16="http://schemas.microsoft.com/office/drawing/2014/main" id="{1B4E6D88-2171-BA61-BD6C-184AD1A1FCDF}"/>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36" name="Group 1035">
            <a:extLst>
              <a:ext uri="{FF2B5EF4-FFF2-40B4-BE49-F238E27FC236}">
                <a16:creationId xmlns:a16="http://schemas.microsoft.com/office/drawing/2014/main" id="{104A13F9-1949-BCE4-FF5F-20E914DA19E8}"/>
              </a:ext>
            </a:extLst>
          </p:cNvPr>
          <p:cNvGrpSpPr/>
          <p:nvPr/>
        </p:nvGrpSpPr>
        <p:grpSpPr>
          <a:xfrm>
            <a:off x="7757641" y="3029438"/>
            <a:ext cx="323273" cy="963116"/>
            <a:chOff x="10441948" y="1725313"/>
            <a:chExt cx="448091" cy="1334984"/>
          </a:xfrm>
        </p:grpSpPr>
        <p:sp>
          <p:nvSpPr>
            <p:cNvPr id="1041" name="Google Shape;1066;p15">
              <a:extLst>
                <a:ext uri="{FF2B5EF4-FFF2-40B4-BE49-F238E27FC236}">
                  <a16:creationId xmlns:a16="http://schemas.microsoft.com/office/drawing/2014/main" id="{5BD8AC2E-0008-A69D-77D7-5A29921865BD}"/>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42" name="Rectangle 1041">
              <a:extLst>
                <a:ext uri="{FF2B5EF4-FFF2-40B4-BE49-F238E27FC236}">
                  <a16:creationId xmlns:a16="http://schemas.microsoft.com/office/drawing/2014/main" id="{1FF40942-03C1-3479-5585-A25C41FB53A8}"/>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3" name="Rectangle 1042">
              <a:extLst>
                <a:ext uri="{FF2B5EF4-FFF2-40B4-BE49-F238E27FC236}">
                  <a16:creationId xmlns:a16="http://schemas.microsoft.com/office/drawing/2014/main" id="{9EB50903-1498-CC12-C767-FBA6B38BDF7B}"/>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37" name="Group 1036">
            <a:extLst>
              <a:ext uri="{FF2B5EF4-FFF2-40B4-BE49-F238E27FC236}">
                <a16:creationId xmlns:a16="http://schemas.microsoft.com/office/drawing/2014/main" id="{989C2DA5-8588-D066-3E1C-EA72DEC7056F}"/>
              </a:ext>
            </a:extLst>
          </p:cNvPr>
          <p:cNvGrpSpPr/>
          <p:nvPr/>
        </p:nvGrpSpPr>
        <p:grpSpPr>
          <a:xfrm>
            <a:off x="8315653" y="3029438"/>
            <a:ext cx="323273" cy="963116"/>
            <a:chOff x="10441948" y="1725313"/>
            <a:chExt cx="448091" cy="1334984"/>
          </a:xfrm>
        </p:grpSpPr>
        <p:sp>
          <p:nvSpPr>
            <p:cNvPr id="1038" name="Google Shape;1066;p15">
              <a:extLst>
                <a:ext uri="{FF2B5EF4-FFF2-40B4-BE49-F238E27FC236}">
                  <a16:creationId xmlns:a16="http://schemas.microsoft.com/office/drawing/2014/main" id="{2507A87B-343D-5296-C21A-BFA21D355951}"/>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39" name="Rectangle 1038">
              <a:extLst>
                <a:ext uri="{FF2B5EF4-FFF2-40B4-BE49-F238E27FC236}">
                  <a16:creationId xmlns:a16="http://schemas.microsoft.com/office/drawing/2014/main" id="{0315E29F-10FF-96C4-FA4E-3992B7D82C89}"/>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0" name="Rectangle 1039">
              <a:extLst>
                <a:ext uri="{FF2B5EF4-FFF2-40B4-BE49-F238E27FC236}">
                  <a16:creationId xmlns:a16="http://schemas.microsoft.com/office/drawing/2014/main" id="{61473862-8762-A9F9-0329-7B13A57E431C}"/>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8" name="Rectangle 27">
            <a:extLst>
              <a:ext uri="{FF2B5EF4-FFF2-40B4-BE49-F238E27FC236}">
                <a16:creationId xmlns:a16="http://schemas.microsoft.com/office/drawing/2014/main" id="{D07712A3-094E-99EF-21B1-E645C3122624}"/>
              </a:ext>
            </a:extLst>
          </p:cNvPr>
          <p:cNvSpPr/>
          <p:nvPr/>
        </p:nvSpPr>
        <p:spPr>
          <a:xfrm>
            <a:off x="3093928" y="4487698"/>
            <a:ext cx="5999966" cy="1307787"/>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5" name="Google Shape;1045;p15"/>
          <p:cNvSpPr txBox="1">
            <a:spLocks noGrp="1"/>
          </p:cNvSpPr>
          <p:nvPr>
            <p:ph type="title"/>
          </p:nvPr>
        </p:nvSpPr>
        <p:spPr>
          <a:xfrm>
            <a:off x="457199" y="361950"/>
            <a:ext cx="11274425" cy="79489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Redesign Your EA Operating Model to Support Democratization</a:t>
            </a:r>
            <a:endParaRPr dirty="0"/>
          </a:p>
        </p:txBody>
      </p:sp>
      <p:sp>
        <p:nvSpPr>
          <p:cNvPr id="2" name="Text Placeholder 1">
            <a:extLst>
              <a:ext uri="{FF2B5EF4-FFF2-40B4-BE49-F238E27FC236}">
                <a16:creationId xmlns:a16="http://schemas.microsoft.com/office/drawing/2014/main" id="{35964EF3-BB36-0D40-3ECE-36BE51D95EA3}"/>
              </a:ext>
            </a:extLst>
          </p:cNvPr>
          <p:cNvSpPr>
            <a:spLocks noGrp="1"/>
          </p:cNvSpPr>
          <p:nvPr>
            <p:ph type="body" sz="quarter" idx="10"/>
          </p:nvPr>
        </p:nvSpPr>
        <p:spPr>
          <a:xfrm>
            <a:off x="468489" y="1349660"/>
            <a:ext cx="11274425" cy="247580"/>
          </a:xfrm>
        </p:spPr>
        <p:txBody>
          <a:bodyPr/>
          <a:lstStyle/>
          <a:p>
            <a:r>
              <a:rPr lang="en-US" dirty="0"/>
              <a:t>Business Domains and Associated Value Streams</a:t>
            </a:r>
          </a:p>
        </p:txBody>
      </p:sp>
      <p:sp>
        <p:nvSpPr>
          <p:cNvPr id="10" name="Google Shape;367;p7">
            <a:extLst>
              <a:ext uri="{FF2B5EF4-FFF2-40B4-BE49-F238E27FC236}">
                <a16:creationId xmlns:a16="http://schemas.microsoft.com/office/drawing/2014/main" id="{1CEB0792-1F13-66BA-1634-36DBDD63BDBF}"/>
              </a:ext>
            </a:extLst>
          </p:cNvPr>
          <p:cNvSpPr/>
          <p:nvPr/>
        </p:nvSpPr>
        <p:spPr>
          <a:xfrm>
            <a:off x="3338790" y="2090934"/>
            <a:ext cx="1301498" cy="732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1" i="0" u="none" strike="noStrike" cap="none" dirty="0">
                <a:solidFill>
                  <a:srgbClr val="FFFFFF"/>
                </a:solidFill>
                <a:latin typeface="Arial"/>
                <a:ea typeface="Arial"/>
                <a:cs typeface="Arial"/>
                <a:sym typeface="Arial"/>
              </a:rPr>
              <a:t>BU 1</a:t>
            </a:r>
          </a:p>
        </p:txBody>
      </p:sp>
      <p:sp>
        <p:nvSpPr>
          <p:cNvPr id="15" name="Rectangle 14">
            <a:extLst>
              <a:ext uri="{FF2B5EF4-FFF2-40B4-BE49-F238E27FC236}">
                <a16:creationId xmlns:a16="http://schemas.microsoft.com/office/drawing/2014/main" id="{B350AC63-3491-61B7-53B1-B690A897137B}"/>
              </a:ext>
            </a:extLst>
          </p:cNvPr>
          <p:cNvSpPr/>
          <p:nvPr/>
        </p:nvSpPr>
        <p:spPr>
          <a:xfrm>
            <a:off x="5198300" y="1819715"/>
            <a:ext cx="1791222" cy="242254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Google Shape;367;p7">
            <a:extLst>
              <a:ext uri="{FF2B5EF4-FFF2-40B4-BE49-F238E27FC236}">
                <a16:creationId xmlns:a16="http://schemas.microsoft.com/office/drawing/2014/main" id="{B703DEB1-34BA-5839-27FB-38AEA31733E1}"/>
              </a:ext>
            </a:extLst>
          </p:cNvPr>
          <p:cNvSpPr/>
          <p:nvPr/>
        </p:nvSpPr>
        <p:spPr>
          <a:xfrm>
            <a:off x="5443162" y="2090934"/>
            <a:ext cx="1301498" cy="732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1" i="0" u="none" strike="noStrike" cap="none" dirty="0">
                <a:solidFill>
                  <a:srgbClr val="FFFFFF"/>
                </a:solidFill>
                <a:latin typeface="Arial"/>
                <a:ea typeface="Arial"/>
                <a:cs typeface="Arial"/>
                <a:sym typeface="Arial"/>
              </a:rPr>
              <a:t>BU 2</a:t>
            </a:r>
          </a:p>
        </p:txBody>
      </p:sp>
      <p:sp>
        <p:nvSpPr>
          <p:cNvPr id="18" name="Google Shape;367;p7">
            <a:extLst>
              <a:ext uri="{FF2B5EF4-FFF2-40B4-BE49-F238E27FC236}">
                <a16:creationId xmlns:a16="http://schemas.microsoft.com/office/drawing/2014/main" id="{25D7D632-CD0C-1BA7-3C86-B277FCCE272C}"/>
              </a:ext>
            </a:extLst>
          </p:cNvPr>
          <p:cNvSpPr/>
          <p:nvPr/>
        </p:nvSpPr>
        <p:spPr>
          <a:xfrm>
            <a:off x="7547534" y="2090934"/>
            <a:ext cx="1301498" cy="732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1" i="0" u="none" strike="noStrike" cap="none" dirty="0">
                <a:solidFill>
                  <a:srgbClr val="FFFFFF"/>
                </a:solidFill>
                <a:latin typeface="Arial"/>
                <a:ea typeface="Arial"/>
                <a:cs typeface="Arial"/>
                <a:sym typeface="Arial"/>
              </a:rPr>
              <a:t>BU 3</a:t>
            </a:r>
          </a:p>
        </p:txBody>
      </p:sp>
      <p:cxnSp>
        <p:nvCxnSpPr>
          <p:cNvPr id="26" name="Google Shape;365;p7">
            <a:extLst>
              <a:ext uri="{FF2B5EF4-FFF2-40B4-BE49-F238E27FC236}">
                <a16:creationId xmlns:a16="http://schemas.microsoft.com/office/drawing/2014/main" id="{CD1F5609-2A8D-9072-304E-E3BDEDB648C6}"/>
              </a:ext>
            </a:extLst>
          </p:cNvPr>
          <p:cNvCxnSpPr>
            <a:cxnSpLocks/>
          </p:cNvCxnSpPr>
          <p:nvPr/>
        </p:nvCxnSpPr>
        <p:spPr>
          <a:xfrm>
            <a:off x="1819515" y="5141591"/>
            <a:ext cx="1240076" cy="0"/>
          </a:xfrm>
          <a:prstGeom prst="straightConnector1">
            <a:avLst/>
          </a:prstGeom>
          <a:noFill/>
          <a:ln w="25400" cap="flat" cmpd="sng">
            <a:solidFill>
              <a:srgbClr val="009AD7"/>
            </a:solidFill>
            <a:prstDash val="solid"/>
            <a:round/>
            <a:headEnd type="none" w="sm" len="sm"/>
            <a:tailEnd type="triangle" w="lg" len="med"/>
          </a:ln>
        </p:spPr>
      </p:cxnSp>
      <p:sp>
        <p:nvSpPr>
          <p:cNvPr id="6" name="Google Shape;367;p7">
            <a:extLst>
              <a:ext uri="{FF2B5EF4-FFF2-40B4-BE49-F238E27FC236}">
                <a16:creationId xmlns:a16="http://schemas.microsoft.com/office/drawing/2014/main" id="{05D4E4A2-797A-5D16-90B6-B0C7F89E303E}"/>
              </a:ext>
            </a:extLst>
          </p:cNvPr>
          <p:cNvSpPr/>
          <p:nvPr/>
        </p:nvSpPr>
        <p:spPr>
          <a:xfrm>
            <a:off x="468489" y="4926163"/>
            <a:ext cx="1999139"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200"/>
            </a:pPr>
            <a:r>
              <a:rPr lang="en-US" sz="1600" dirty="0">
                <a:solidFill>
                  <a:srgbClr val="000000"/>
                </a:solidFill>
                <a:latin typeface="Arial"/>
                <a:cs typeface="Arial"/>
                <a:sym typeface="Arial"/>
              </a:rPr>
              <a:t>IT Platform</a:t>
            </a:r>
          </a:p>
        </p:txBody>
      </p:sp>
      <p:grpSp>
        <p:nvGrpSpPr>
          <p:cNvPr id="30" name="Google Shape;368;p7">
            <a:extLst>
              <a:ext uri="{FF2B5EF4-FFF2-40B4-BE49-F238E27FC236}">
                <a16:creationId xmlns:a16="http://schemas.microsoft.com/office/drawing/2014/main" id="{3D61852E-DC8D-B58B-CCD5-D5DCE2CBFFA0}"/>
              </a:ext>
            </a:extLst>
          </p:cNvPr>
          <p:cNvGrpSpPr/>
          <p:nvPr/>
        </p:nvGrpSpPr>
        <p:grpSpPr>
          <a:xfrm>
            <a:off x="2150538" y="3148600"/>
            <a:ext cx="1240076" cy="845352"/>
            <a:chOff x="11474450" y="2673408"/>
            <a:chExt cx="257686" cy="553968"/>
          </a:xfrm>
        </p:grpSpPr>
        <p:cxnSp>
          <p:nvCxnSpPr>
            <p:cNvPr id="31" name="Google Shape;369;p7">
              <a:extLst>
                <a:ext uri="{FF2B5EF4-FFF2-40B4-BE49-F238E27FC236}">
                  <a16:creationId xmlns:a16="http://schemas.microsoft.com/office/drawing/2014/main" id="{9425EC5E-95CD-EC50-88E9-483182C2E702}"/>
                </a:ext>
              </a:extLst>
            </p:cNvPr>
            <p:cNvCxnSpPr/>
            <p:nvPr/>
          </p:nvCxnSpPr>
          <p:spPr>
            <a:xfrm>
              <a:off x="11732137" y="2673408"/>
              <a:ext cx="0" cy="553968"/>
            </a:xfrm>
            <a:prstGeom prst="straightConnector1">
              <a:avLst/>
            </a:prstGeom>
            <a:noFill/>
            <a:ln w="25400" cap="flat" cmpd="sng">
              <a:solidFill>
                <a:srgbClr val="009AD7"/>
              </a:solidFill>
              <a:prstDash val="solid"/>
              <a:round/>
              <a:headEnd type="none" w="sm" len="sm"/>
              <a:tailEnd type="none" w="sm" len="sm"/>
            </a:ln>
          </p:spPr>
        </p:cxnSp>
        <p:cxnSp>
          <p:nvCxnSpPr>
            <p:cNvPr id="32" name="Google Shape;370;p7">
              <a:extLst>
                <a:ext uri="{FF2B5EF4-FFF2-40B4-BE49-F238E27FC236}">
                  <a16:creationId xmlns:a16="http://schemas.microsoft.com/office/drawing/2014/main" id="{DDEA95E0-A67C-05D0-8FE3-C8F93A398F0D}"/>
                </a:ext>
              </a:extLst>
            </p:cNvPr>
            <p:cNvCxnSpPr/>
            <p:nvPr/>
          </p:nvCxnSpPr>
          <p:spPr>
            <a:xfrm rot="10800000">
              <a:off x="11474450" y="2947891"/>
              <a:ext cx="257302" cy="0"/>
            </a:xfrm>
            <a:prstGeom prst="straightConnector1">
              <a:avLst/>
            </a:prstGeom>
            <a:noFill/>
            <a:ln w="25400" cap="flat" cmpd="sng">
              <a:solidFill>
                <a:srgbClr val="009AD7"/>
              </a:solidFill>
              <a:prstDash val="solid"/>
              <a:round/>
              <a:headEnd type="none" w="sm" len="sm"/>
              <a:tailEnd type="none" w="sm" len="sm"/>
            </a:ln>
          </p:spPr>
        </p:cxnSp>
      </p:grpSp>
      <p:sp>
        <p:nvSpPr>
          <p:cNvPr id="5" name="Google Shape;367;p7">
            <a:extLst>
              <a:ext uri="{FF2B5EF4-FFF2-40B4-BE49-F238E27FC236}">
                <a16:creationId xmlns:a16="http://schemas.microsoft.com/office/drawing/2014/main" id="{EAF16EFC-8A8E-ACF8-920C-319F2138B818}"/>
              </a:ext>
            </a:extLst>
          </p:cNvPr>
          <p:cNvSpPr/>
          <p:nvPr/>
        </p:nvSpPr>
        <p:spPr>
          <a:xfrm>
            <a:off x="468489" y="3355847"/>
            <a:ext cx="1999139"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200"/>
            </a:pPr>
            <a:r>
              <a:rPr lang="en-US" sz="1600" dirty="0">
                <a:solidFill>
                  <a:srgbClr val="000000"/>
                </a:solidFill>
                <a:latin typeface="Arial"/>
                <a:cs typeface="Arial"/>
                <a:sym typeface="Arial"/>
              </a:rPr>
              <a:t>Value Streams</a:t>
            </a:r>
          </a:p>
        </p:txBody>
      </p:sp>
      <p:grpSp>
        <p:nvGrpSpPr>
          <p:cNvPr id="1169" name="Google Shape;368;p7">
            <a:extLst>
              <a:ext uri="{FF2B5EF4-FFF2-40B4-BE49-F238E27FC236}">
                <a16:creationId xmlns:a16="http://schemas.microsoft.com/office/drawing/2014/main" id="{831FF6FE-E1A9-47FF-635E-4A1A9CF8F6C6}"/>
              </a:ext>
            </a:extLst>
          </p:cNvPr>
          <p:cNvGrpSpPr/>
          <p:nvPr/>
        </p:nvGrpSpPr>
        <p:grpSpPr>
          <a:xfrm>
            <a:off x="1979383" y="2101045"/>
            <a:ext cx="1240076" cy="712358"/>
            <a:chOff x="11474450" y="2673408"/>
            <a:chExt cx="257686" cy="553968"/>
          </a:xfrm>
        </p:grpSpPr>
        <p:cxnSp>
          <p:nvCxnSpPr>
            <p:cNvPr id="1170" name="Google Shape;369;p7">
              <a:extLst>
                <a:ext uri="{FF2B5EF4-FFF2-40B4-BE49-F238E27FC236}">
                  <a16:creationId xmlns:a16="http://schemas.microsoft.com/office/drawing/2014/main" id="{840FBB32-6982-B078-20DA-F8C3E355F295}"/>
                </a:ext>
              </a:extLst>
            </p:cNvPr>
            <p:cNvCxnSpPr/>
            <p:nvPr/>
          </p:nvCxnSpPr>
          <p:spPr>
            <a:xfrm>
              <a:off x="11732137" y="2673408"/>
              <a:ext cx="0" cy="553968"/>
            </a:xfrm>
            <a:prstGeom prst="straightConnector1">
              <a:avLst/>
            </a:prstGeom>
            <a:noFill/>
            <a:ln w="25400" cap="flat" cmpd="sng">
              <a:solidFill>
                <a:srgbClr val="009AD7"/>
              </a:solidFill>
              <a:prstDash val="solid"/>
              <a:round/>
              <a:headEnd type="none" w="sm" len="sm"/>
              <a:tailEnd type="none" w="sm" len="sm"/>
            </a:ln>
          </p:spPr>
        </p:cxnSp>
        <p:cxnSp>
          <p:nvCxnSpPr>
            <p:cNvPr id="1171" name="Google Shape;370;p7">
              <a:extLst>
                <a:ext uri="{FF2B5EF4-FFF2-40B4-BE49-F238E27FC236}">
                  <a16:creationId xmlns:a16="http://schemas.microsoft.com/office/drawing/2014/main" id="{13C31C07-6E48-D244-8A98-6B42A5EE3EDE}"/>
                </a:ext>
              </a:extLst>
            </p:cNvPr>
            <p:cNvCxnSpPr/>
            <p:nvPr/>
          </p:nvCxnSpPr>
          <p:spPr>
            <a:xfrm rot="10800000">
              <a:off x="11474450" y="2947891"/>
              <a:ext cx="257302" cy="0"/>
            </a:xfrm>
            <a:prstGeom prst="straightConnector1">
              <a:avLst/>
            </a:prstGeom>
            <a:noFill/>
            <a:ln w="25400" cap="flat" cmpd="sng">
              <a:solidFill>
                <a:srgbClr val="009AD7"/>
              </a:solidFill>
              <a:prstDash val="solid"/>
              <a:round/>
              <a:headEnd type="none" w="sm" len="sm"/>
              <a:tailEnd type="none" w="sm" len="sm"/>
            </a:ln>
          </p:spPr>
        </p:cxnSp>
      </p:grpSp>
      <p:sp>
        <p:nvSpPr>
          <p:cNvPr id="4" name="Google Shape;367;p7">
            <a:extLst>
              <a:ext uri="{FF2B5EF4-FFF2-40B4-BE49-F238E27FC236}">
                <a16:creationId xmlns:a16="http://schemas.microsoft.com/office/drawing/2014/main" id="{3219EB21-42F1-095C-AA8C-71F5D415DC91}"/>
              </a:ext>
            </a:extLst>
          </p:cNvPr>
          <p:cNvSpPr/>
          <p:nvPr/>
        </p:nvSpPr>
        <p:spPr>
          <a:xfrm>
            <a:off x="468489" y="2241796"/>
            <a:ext cx="1999139"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200"/>
            </a:pPr>
            <a:r>
              <a:rPr lang="en-US" sz="1600" dirty="0">
                <a:solidFill>
                  <a:srgbClr val="000000"/>
                </a:solidFill>
                <a:latin typeface="Arial"/>
                <a:cs typeface="Arial"/>
                <a:sym typeface="Arial"/>
              </a:rPr>
              <a:t>Business Domains</a:t>
            </a:r>
          </a:p>
        </p:txBody>
      </p:sp>
      <p:sp>
        <p:nvSpPr>
          <p:cNvPr id="1181" name="Text Box 91">
            <a:extLst>
              <a:ext uri="{FF2B5EF4-FFF2-40B4-BE49-F238E27FC236}">
                <a16:creationId xmlns:a16="http://schemas.microsoft.com/office/drawing/2014/main" id="{1B13A089-51B1-A2BD-AAD5-2FACC3BE937C}"/>
              </a:ext>
            </a:extLst>
          </p:cNvPr>
          <p:cNvSpPr txBox="1">
            <a:spLocks noChangeAspect="1" noChangeArrowheads="1"/>
          </p:cNvSpPr>
          <p:nvPr/>
        </p:nvSpPr>
        <p:spPr bwMode="gray">
          <a:xfrm>
            <a:off x="481936" y="5880179"/>
            <a:ext cx="7370445"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40" name="Group 39">
            <a:extLst>
              <a:ext uri="{FF2B5EF4-FFF2-40B4-BE49-F238E27FC236}">
                <a16:creationId xmlns:a16="http://schemas.microsoft.com/office/drawing/2014/main" id="{FAE59548-A992-3C49-8A14-A68D08F63110}"/>
              </a:ext>
            </a:extLst>
          </p:cNvPr>
          <p:cNvGrpSpPr/>
          <p:nvPr/>
        </p:nvGrpSpPr>
        <p:grpSpPr>
          <a:xfrm>
            <a:off x="3601917" y="3506959"/>
            <a:ext cx="217232" cy="410076"/>
            <a:chOff x="9889346" y="2135412"/>
            <a:chExt cx="323273" cy="610253"/>
          </a:xfrm>
          <a:solidFill>
            <a:srgbClr val="FFFFFF"/>
          </a:solidFill>
        </p:grpSpPr>
        <p:sp>
          <p:nvSpPr>
            <p:cNvPr id="37" name="Google Shape;1066;p15">
              <a:extLst>
                <a:ext uri="{FF2B5EF4-FFF2-40B4-BE49-F238E27FC236}">
                  <a16:creationId xmlns:a16="http://schemas.microsoft.com/office/drawing/2014/main" id="{53AF8FA2-E41A-2498-90F2-10C6CD85861F}"/>
                </a:ext>
              </a:extLst>
            </p:cNvPr>
            <p:cNvSpPr/>
            <p:nvPr/>
          </p:nvSpPr>
          <p:spPr>
            <a:xfrm>
              <a:off x="9889346" y="2252424"/>
              <a:ext cx="323273" cy="369899"/>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8" name="Rectangle 37">
              <a:extLst>
                <a:ext uri="{FF2B5EF4-FFF2-40B4-BE49-F238E27FC236}">
                  <a16:creationId xmlns:a16="http://schemas.microsoft.com/office/drawing/2014/main" id="{42C58FD9-C784-39A0-D101-9A146F2DDA08}"/>
                </a:ext>
              </a:extLst>
            </p:cNvPr>
            <p:cNvSpPr/>
            <p:nvPr/>
          </p:nvSpPr>
          <p:spPr>
            <a:xfrm rot="2700000">
              <a:off x="9936186" y="2135412"/>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BEE03FA1-8DBB-BD0C-D8D8-0614C36C42D8}"/>
                </a:ext>
              </a:extLst>
            </p:cNvPr>
            <p:cNvSpPr/>
            <p:nvPr/>
          </p:nvSpPr>
          <p:spPr>
            <a:xfrm rot="2700000">
              <a:off x="9936186" y="2516073"/>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6" name="Group 45">
            <a:extLst>
              <a:ext uri="{FF2B5EF4-FFF2-40B4-BE49-F238E27FC236}">
                <a16:creationId xmlns:a16="http://schemas.microsoft.com/office/drawing/2014/main" id="{E053EAD2-6E5D-1173-2880-542C67F15852}"/>
              </a:ext>
            </a:extLst>
          </p:cNvPr>
          <p:cNvGrpSpPr/>
          <p:nvPr/>
        </p:nvGrpSpPr>
        <p:grpSpPr>
          <a:xfrm>
            <a:off x="4159929" y="3506959"/>
            <a:ext cx="217232" cy="410076"/>
            <a:chOff x="9889346" y="2135412"/>
            <a:chExt cx="323273" cy="610253"/>
          </a:xfrm>
          <a:solidFill>
            <a:srgbClr val="FFFFFF"/>
          </a:solidFill>
        </p:grpSpPr>
        <p:sp>
          <p:nvSpPr>
            <p:cNvPr id="47" name="Google Shape;1066;p15">
              <a:extLst>
                <a:ext uri="{FF2B5EF4-FFF2-40B4-BE49-F238E27FC236}">
                  <a16:creationId xmlns:a16="http://schemas.microsoft.com/office/drawing/2014/main" id="{6D577475-8803-633B-D94A-F4F1E2EDF60F}"/>
                </a:ext>
              </a:extLst>
            </p:cNvPr>
            <p:cNvSpPr/>
            <p:nvPr/>
          </p:nvSpPr>
          <p:spPr>
            <a:xfrm>
              <a:off x="9889346" y="2252424"/>
              <a:ext cx="323273" cy="369899"/>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8" name="Rectangle 47">
              <a:extLst>
                <a:ext uri="{FF2B5EF4-FFF2-40B4-BE49-F238E27FC236}">
                  <a16:creationId xmlns:a16="http://schemas.microsoft.com/office/drawing/2014/main" id="{22AA28FA-C90F-90F5-D8E5-DA04CA20F10D}"/>
                </a:ext>
              </a:extLst>
            </p:cNvPr>
            <p:cNvSpPr/>
            <p:nvPr/>
          </p:nvSpPr>
          <p:spPr>
            <a:xfrm rot="2700000">
              <a:off x="9936186" y="2135412"/>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a:extLst>
                <a:ext uri="{FF2B5EF4-FFF2-40B4-BE49-F238E27FC236}">
                  <a16:creationId xmlns:a16="http://schemas.microsoft.com/office/drawing/2014/main" id="{F72AC52E-8EED-5156-9889-054A39FD905B}"/>
                </a:ext>
              </a:extLst>
            </p:cNvPr>
            <p:cNvSpPr/>
            <p:nvPr/>
          </p:nvSpPr>
          <p:spPr>
            <a:xfrm rot="2700000">
              <a:off x="9936186" y="2516073"/>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0" name="Group 49">
            <a:extLst>
              <a:ext uri="{FF2B5EF4-FFF2-40B4-BE49-F238E27FC236}">
                <a16:creationId xmlns:a16="http://schemas.microsoft.com/office/drawing/2014/main" id="{B884526F-836C-DABA-4485-1BC3EBEF3F10}"/>
              </a:ext>
            </a:extLst>
          </p:cNvPr>
          <p:cNvGrpSpPr/>
          <p:nvPr/>
        </p:nvGrpSpPr>
        <p:grpSpPr>
          <a:xfrm>
            <a:off x="5443162" y="3029438"/>
            <a:ext cx="323273" cy="963116"/>
            <a:chOff x="10441948" y="1725313"/>
            <a:chExt cx="448091" cy="1334984"/>
          </a:xfrm>
        </p:grpSpPr>
        <p:sp>
          <p:nvSpPr>
            <p:cNvPr id="51" name="Google Shape;1066;p15">
              <a:extLst>
                <a:ext uri="{FF2B5EF4-FFF2-40B4-BE49-F238E27FC236}">
                  <a16:creationId xmlns:a16="http://schemas.microsoft.com/office/drawing/2014/main" id="{F8D5D186-39CB-A120-D83E-FA9757F45518}"/>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2" name="Rectangle 51">
              <a:extLst>
                <a:ext uri="{FF2B5EF4-FFF2-40B4-BE49-F238E27FC236}">
                  <a16:creationId xmlns:a16="http://schemas.microsoft.com/office/drawing/2014/main" id="{4F72A622-FB0B-F6E9-51CE-DE6827C77AD5}"/>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a:extLst>
                <a:ext uri="{FF2B5EF4-FFF2-40B4-BE49-F238E27FC236}">
                  <a16:creationId xmlns:a16="http://schemas.microsoft.com/office/drawing/2014/main" id="{E89AA9AF-E874-ABA8-43E9-8BAE8A8AD9E4}"/>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4" name="Group 53">
            <a:extLst>
              <a:ext uri="{FF2B5EF4-FFF2-40B4-BE49-F238E27FC236}">
                <a16:creationId xmlns:a16="http://schemas.microsoft.com/office/drawing/2014/main" id="{8F3C6B6C-1556-E98B-40A2-B13DE1A9BDE9}"/>
              </a:ext>
            </a:extLst>
          </p:cNvPr>
          <p:cNvGrpSpPr/>
          <p:nvPr/>
        </p:nvGrpSpPr>
        <p:grpSpPr>
          <a:xfrm>
            <a:off x="5495370" y="3506959"/>
            <a:ext cx="217232" cy="410076"/>
            <a:chOff x="9889346" y="2135412"/>
            <a:chExt cx="323273" cy="610253"/>
          </a:xfrm>
          <a:solidFill>
            <a:srgbClr val="FFFFFF"/>
          </a:solidFill>
        </p:grpSpPr>
        <p:sp>
          <p:nvSpPr>
            <p:cNvPr id="55" name="Google Shape;1066;p15">
              <a:extLst>
                <a:ext uri="{FF2B5EF4-FFF2-40B4-BE49-F238E27FC236}">
                  <a16:creationId xmlns:a16="http://schemas.microsoft.com/office/drawing/2014/main" id="{7044FF0E-2506-2604-E45C-E8F0E4E187E6}"/>
                </a:ext>
              </a:extLst>
            </p:cNvPr>
            <p:cNvSpPr/>
            <p:nvPr/>
          </p:nvSpPr>
          <p:spPr>
            <a:xfrm>
              <a:off x="9889346" y="2252424"/>
              <a:ext cx="323273" cy="369899"/>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6" name="Rectangle 55">
              <a:extLst>
                <a:ext uri="{FF2B5EF4-FFF2-40B4-BE49-F238E27FC236}">
                  <a16:creationId xmlns:a16="http://schemas.microsoft.com/office/drawing/2014/main" id="{14A10040-61AA-0368-448D-23C3AB86307B}"/>
                </a:ext>
              </a:extLst>
            </p:cNvPr>
            <p:cNvSpPr/>
            <p:nvPr/>
          </p:nvSpPr>
          <p:spPr>
            <a:xfrm rot="2700000">
              <a:off x="9936186" y="2135412"/>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a:extLst>
                <a:ext uri="{FF2B5EF4-FFF2-40B4-BE49-F238E27FC236}">
                  <a16:creationId xmlns:a16="http://schemas.microsoft.com/office/drawing/2014/main" id="{A62C9C26-77CA-ABA6-B730-83FB1899E66B}"/>
                </a:ext>
              </a:extLst>
            </p:cNvPr>
            <p:cNvSpPr/>
            <p:nvPr/>
          </p:nvSpPr>
          <p:spPr>
            <a:xfrm rot="2700000">
              <a:off x="9936186" y="2516073"/>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26" name="Group 1025">
            <a:extLst>
              <a:ext uri="{FF2B5EF4-FFF2-40B4-BE49-F238E27FC236}">
                <a16:creationId xmlns:a16="http://schemas.microsoft.com/office/drawing/2014/main" id="{1B4A0377-2475-487C-2C08-543A12C7C569}"/>
              </a:ext>
            </a:extLst>
          </p:cNvPr>
          <p:cNvGrpSpPr/>
          <p:nvPr/>
        </p:nvGrpSpPr>
        <p:grpSpPr>
          <a:xfrm>
            <a:off x="5932275" y="3029438"/>
            <a:ext cx="323273" cy="963116"/>
            <a:chOff x="10441948" y="1725313"/>
            <a:chExt cx="448091" cy="1334984"/>
          </a:xfrm>
        </p:grpSpPr>
        <p:sp>
          <p:nvSpPr>
            <p:cNvPr id="1027" name="Google Shape;1066;p15">
              <a:extLst>
                <a:ext uri="{FF2B5EF4-FFF2-40B4-BE49-F238E27FC236}">
                  <a16:creationId xmlns:a16="http://schemas.microsoft.com/office/drawing/2014/main" id="{708DF8FB-193B-2701-5D12-8C3682B76F89}"/>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28" name="Rectangle 1027">
              <a:extLst>
                <a:ext uri="{FF2B5EF4-FFF2-40B4-BE49-F238E27FC236}">
                  <a16:creationId xmlns:a16="http://schemas.microsoft.com/office/drawing/2014/main" id="{0DEF0F6E-191D-9B6D-7A7E-A9D1C6B1AF59}"/>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9" name="Rectangle 1028">
              <a:extLst>
                <a:ext uri="{FF2B5EF4-FFF2-40B4-BE49-F238E27FC236}">
                  <a16:creationId xmlns:a16="http://schemas.microsoft.com/office/drawing/2014/main" id="{D8CAE0B4-0535-E622-519E-6ADCD1FAC971}"/>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30" name="Group 1029">
            <a:extLst>
              <a:ext uri="{FF2B5EF4-FFF2-40B4-BE49-F238E27FC236}">
                <a16:creationId xmlns:a16="http://schemas.microsoft.com/office/drawing/2014/main" id="{A36948F2-9987-8636-3B56-147F332DF4CF}"/>
              </a:ext>
            </a:extLst>
          </p:cNvPr>
          <p:cNvGrpSpPr/>
          <p:nvPr/>
        </p:nvGrpSpPr>
        <p:grpSpPr>
          <a:xfrm>
            <a:off x="6421387" y="3029438"/>
            <a:ext cx="323273" cy="963116"/>
            <a:chOff x="10441948" y="1725313"/>
            <a:chExt cx="448091" cy="1334984"/>
          </a:xfrm>
        </p:grpSpPr>
        <p:sp>
          <p:nvSpPr>
            <p:cNvPr id="1031" name="Google Shape;1066;p15">
              <a:extLst>
                <a:ext uri="{FF2B5EF4-FFF2-40B4-BE49-F238E27FC236}">
                  <a16:creationId xmlns:a16="http://schemas.microsoft.com/office/drawing/2014/main" id="{AD6B0753-413D-9EBC-E3A9-F5516F0F6DB6}"/>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32" name="Rectangle 1031">
              <a:extLst>
                <a:ext uri="{FF2B5EF4-FFF2-40B4-BE49-F238E27FC236}">
                  <a16:creationId xmlns:a16="http://schemas.microsoft.com/office/drawing/2014/main" id="{7F10FD15-203F-51CF-5DE9-8F5C4F0F4D05}"/>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3" name="Rectangle 1032">
              <a:extLst>
                <a:ext uri="{FF2B5EF4-FFF2-40B4-BE49-F238E27FC236}">
                  <a16:creationId xmlns:a16="http://schemas.microsoft.com/office/drawing/2014/main" id="{0DDD265D-4F4E-4846-7F17-56EE0C677032}"/>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44" name="Group 1043">
            <a:extLst>
              <a:ext uri="{FF2B5EF4-FFF2-40B4-BE49-F238E27FC236}">
                <a16:creationId xmlns:a16="http://schemas.microsoft.com/office/drawing/2014/main" id="{FB68C3D0-9C33-CB56-701E-0330D98F8599}"/>
              </a:ext>
            </a:extLst>
          </p:cNvPr>
          <p:cNvGrpSpPr/>
          <p:nvPr/>
        </p:nvGrpSpPr>
        <p:grpSpPr>
          <a:xfrm>
            <a:off x="7810661" y="3506959"/>
            <a:ext cx="217232" cy="410076"/>
            <a:chOff x="9889346" y="2135412"/>
            <a:chExt cx="323273" cy="610253"/>
          </a:xfrm>
          <a:solidFill>
            <a:srgbClr val="FFFFFF"/>
          </a:solidFill>
        </p:grpSpPr>
        <p:sp>
          <p:nvSpPr>
            <p:cNvPr id="1046" name="Google Shape;1066;p15">
              <a:extLst>
                <a:ext uri="{FF2B5EF4-FFF2-40B4-BE49-F238E27FC236}">
                  <a16:creationId xmlns:a16="http://schemas.microsoft.com/office/drawing/2014/main" id="{BF7624AD-1AAF-176B-006E-1AC1CA84D503}"/>
                </a:ext>
              </a:extLst>
            </p:cNvPr>
            <p:cNvSpPr/>
            <p:nvPr/>
          </p:nvSpPr>
          <p:spPr>
            <a:xfrm>
              <a:off x="9889346" y="2252424"/>
              <a:ext cx="323273" cy="369899"/>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47" name="Rectangle 1046">
              <a:extLst>
                <a:ext uri="{FF2B5EF4-FFF2-40B4-BE49-F238E27FC236}">
                  <a16:creationId xmlns:a16="http://schemas.microsoft.com/office/drawing/2014/main" id="{D8A49FA1-1CA3-748E-2830-917303B06904}"/>
                </a:ext>
              </a:extLst>
            </p:cNvPr>
            <p:cNvSpPr/>
            <p:nvPr/>
          </p:nvSpPr>
          <p:spPr>
            <a:xfrm rot="2700000">
              <a:off x="9936186" y="2135412"/>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8" name="Rectangle 1047">
              <a:extLst>
                <a:ext uri="{FF2B5EF4-FFF2-40B4-BE49-F238E27FC236}">
                  <a16:creationId xmlns:a16="http://schemas.microsoft.com/office/drawing/2014/main" id="{8FBCD70A-DCFD-1C38-BF21-7901C86DCA38}"/>
                </a:ext>
              </a:extLst>
            </p:cNvPr>
            <p:cNvSpPr/>
            <p:nvPr/>
          </p:nvSpPr>
          <p:spPr>
            <a:xfrm rot="2700000">
              <a:off x="9936186" y="2516073"/>
              <a:ext cx="229592" cy="229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0" name="Google Shape;365;p7">
            <a:extLst>
              <a:ext uri="{FF2B5EF4-FFF2-40B4-BE49-F238E27FC236}">
                <a16:creationId xmlns:a16="http://schemas.microsoft.com/office/drawing/2014/main" id="{0C9D2341-D159-B54C-D1B8-7EFFFDB472B1}"/>
              </a:ext>
            </a:extLst>
          </p:cNvPr>
          <p:cNvCxnSpPr>
            <a:cxnSpLocks/>
          </p:cNvCxnSpPr>
          <p:nvPr/>
        </p:nvCxnSpPr>
        <p:spPr>
          <a:xfrm flipH="1">
            <a:off x="7916969" y="3715410"/>
            <a:ext cx="1864125" cy="0"/>
          </a:xfrm>
          <a:prstGeom prst="straightConnector1">
            <a:avLst/>
          </a:prstGeom>
          <a:noFill/>
          <a:ln w="25400" cap="flat" cmpd="sng">
            <a:solidFill>
              <a:srgbClr val="009AD7"/>
            </a:solidFill>
            <a:prstDash val="solid"/>
            <a:round/>
            <a:headEnd type="none" w="sm" len="sm"/>
            <a:tailEnd type="triangle" w="lg" len="med"/>
          </a:ln>
        </p:spPr>
      </p:cxnSp>
      <p:sp>
        <p:nvSpPr>
          <p:cNvPr id="8" name="Google Shape;367;p7">
            <a:extLst>
              <a:ext uri="{FF2B5EF4-FFF2-40B4-BE49-F238E27FC236}">
                <a16:creationId xmlns:a16="http://schemas.microsoft.com/office/drawing/2014/main" id="{318640E5-F000-8AEF-F0DA-2B3766FBA0D6}"/>
              </a:ext>
            </a:extLst>
          </p:cNvPr>
          <p:cNvSpPr/>
          <p:nvPr/>
        </p:nvSpPr>
        <p:spPr>
          <a:xfrm>
            <a:off x="9432098" y="3499982"/>
            <a:ext cx="2310815"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200"/>
            </a:pPr>
            <a:r>
              <a:rPr lang="en-US" sz="1600" dirty="0">
                <a:solidFill>
                  <a:srgbClr val="000000"/>
                </a:solidFill>
                <a:latin typeface="Arial"/>
                <a:cs typeface="Arial"/>
                <a:sym typeface="Arial"/>
              </a:rPr>
              <a:t>Distributed EA Services</a:t>
            </a:r>
          </a:p>
        </p:txBody>
      </p:sp>
      <p:grpSp>
        <p:nvGrpSpPr>
          <p:cNvPr id="1049" name="Group 1048">
            <a:extLst>
              <a:ext uri="{FF2B5EF4-FFF2-40B4-BE49-F238E27FC236}">
                <a16:creationId xmlns:a16="http://schemas.microsoft.com/office/drawing/2014/main" id="{3E3BDAD4-731B-7D41-BBE8-C833AA43B5B7}"/>
              </a:ext>
            </a:extLst>
          </p:cNvPr>
          <p:cNvGrpSpPr/>
          <p:nvPr/>
        </p:nvGrpSpPr>
        <p:grpSpPr>
          <a:xfrm>
            <a:off x="5443162" y="4660033"/>
            <a:ext cx="323273" cy="963116"/>
            <a:chOff x="10441948" y="1725313"/>
            <a:chExt cx="448091" cy="1334984"/>
          </a:xfrm>
        </p:grpSpPr>
        <p:sp>
          <p:nvSpPr>
            <p:cNvPr id="1050" name="Google Shape;1066;p15">
              <a:extLst>
                <a:ext uri="{FF2B5EF4-FFF2-40B4-BE49-F238E27FC236}">
                  <a16:creationId xmlns:a16="http://schemas.microsoft.com/office/drawing/2014/main" id="{7D34A616-7639-0695-D419-DA1761BB7927}"/>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51" name="Rectangle 1050">
              <a:extLst>
                <a:ext uri="{FF2B5EF4-FFF2-40B4-BE49-F238E27FC236}">
                  <a16:creationId xmlns:a16="http://schemas.microsoft.com/office/drawing/2014/main" id="{A88AF422-38BD-F584-E391-CC37649AFB46}"/>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2" name="Rectangle 1051">
              <a:extLst>
                <a:ext uri="{FF2B5EF4-FFF2-40B4-BE49-F238E27FC236}">
                  <a16:creationId xmlns:a16="http://schemas.microsoft.com/office/drawing/2014/main" id="{3D3C228A-4AF0-EE74-1DBC-DF506CC93387}"/>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53" name="Group 1052">
            <a:extLst>
              <a:ext uri="{FF2B5EF4-FFF2-40B4-BE49-F238E27FC236}">
                <a16:creationId xmlns:a16="http://schemas.microsoft.com/office/drawing/2014/main" id="{8AB162C0-0EAA-FA32-8DC5-51807A9507BF}"/>
              </a:ext>
            </a:extLst>
          </p:cNvPr>
          <p:cNvGrpSpPr/>
          <p:nvPr/>
        </p:nvGrpSpPr>
        <p:grpSpPr>
          <a:xfrm>
            <a:off x="5932275" y="4660033"/>
            <a:ext cx="323273" cy="963116"/>
            <a:chOff x="10441948" y="1725313"/>
            <a:chExt cx="448091" cy="1334984"/>
          </a:xfrm>
        </p:grpSpPr>
        <p:sp>
          <p:nvSpPr>
            <p:cNvPr id="1054" name="Google Shape;1066;p15">
              <a:extLst>
                <a:ext uri="{FF2B5EF4-FFF2-40B4-BE49-F238E27FC236}">
                  <a16:creationId xmlns:a16="http://schemas.microsoft.com/office/drawing/2014/main" id="{1409AD7C-CD02-DD1E-6382-2B21E08947D9}"/>
                </a:ext>
              </a:extLst>
            </p:cNvPr>
            <p:cNvSpPr/>
            <p:nvPr/>
          </p:nvSpPr>
          <p:spPr>
            <a:xfrm>
              <a:off x="10441948" y="1887505"/>
              <a:ext cx="448091" cy="1009246"/>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55" name="Rectangle 1054">
              <a:extLst>
                <a:ext uri="{FF2B5EF4-FFF2-40B4-BE49-F238E27FC236}">
                  <a16:creationId xmlns:a16="http://schemas.microsoft.com/office/drawing/2014/main" id="{25395691-4966-8805-0488-B3E899B6FDC3}"/>
                </a:ext>
              </a:extLst>
            </p:cNvPr>
            <p:cNvSpPr/>
            <p:nvPr/>
          </p:nvSpPr>
          <p:spPr>
            <a:xfrm rot="2700000">
              <a:off x="10506874" y="1725313"/>
              <a:ext cx="318239" cy="318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6" name="Rectangle 1055">
              <a:extLst>
                <a:ext uri="{FF2B5EF4-FFF2-40B4-BE49-F238E27FC236}">
                  <a16:creationId xmlns:a16="http://schemas.microsoft.com/office/drawing/2014/main" id="{2033CF93-EA0E-FBD5-3215-9771B1B9EF5C}"/>
                </a:ext>
              </a:extLst>
            </p:cNvPr>
            <p:cNvSpPr/>
            <p:nvPr/>
          </p:nvSpPr>
          <p:spPr>
            <a:xfrm rot="2700000">
              <a:off x="10506874" y="2742058"/>
              <a:ext cx="318239" cy="31823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57" name="Group 1056">
            <a:extLst>
              <a:ext uri="{FF2B5EF4-FFF2-40B4-BE49-F238E27FC236}">
                <a16:creationId xmlns:a16="http://schemas.microsoft.com/office/drawing/2014/main" id="{1C12F14C-3F54-1923-6CFA-358C0F320818}"/>
              </a:ext>
            </a:extLst>
          </p:cNvPr>
          <p:cNvGrpSpPr/>
          <p:nvPr/>
        </p:nvGrpSpPr>
        <p:grpSpPr>
          <a:xfrm>
            <a:off x="6421387" y="4660033"/>
            <a:ext cx="323273" cy="963116"/>
            <a:chOff x="10441948" y="1725313"/>
            <a:chExt cx="448091" cy="1334984"/>
          </a:xfrm>
          <a:solidFill>
            <a:srgbClr val="009AD7"/>
          </a:solidFill>
        </p:grpSpPr>
        <p:sp>
          <p:nvSpPr>
            <p:cNvPr id="1058" name="Google Shape;1066;p15">
              <a:extLst>
                <a:ext uri="{FF2B5EF4-FFF2-40B4-BE49-F238E27FC236}">
                  <a16:creationId xmlns:a16="http://schemas.microsoft.com/office/drawing/2014/main" id="{82DB8F0D-D928-F5CE-8BF6-6A9CC92228B7}"/>
                </a:ext>
              </a:extLst>
            </p:cNvPr>
            <p:cNvSpPr/>
            <p:nvPr/>
          </p:nvSpPr>
          <p:spPr>
            <a:xfrm>
              <a:off x="10441948" y="1887505"/>
              <a:ext cx="448091" cy="1009246"/>
            </a:xfrm>
            <a:prstGeom prst="rect">
              <a:avLst/>
            </a:prstGeom>
            <a:gr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59" name="Rectangle 1058">
              <a:extLst>
                <a:ext uri="{FF2B5EF4-FFF2-40B4-BE49-F238E27FC236}">
                  <a16:creationId xmlns:a16="http://schemas.microsoft.com/office/drawing/2014/main" id="{900D421C-BD8F-6F05-5BE1-EB7712BD02F0}"/>
                </a:ext>
              </a:extLst>
            </p:cNvPr>
            <p:cNvSpPr/>
            <p:nvPr/>
          </p:nvSpPr>
          <p:spPr>
            <a:xfrm rot="2700000">
              <a:off x="10506874" y="1725313"/>
              <a:ext cx="318239" cy="318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0" name="Rectangle 1059">
              <a:extLst>
                <a:ext uri="{FF2B5EF4-FFF2-40B4-BE49-F238E27FC236}">
                  <a16:creationId xmlns:a16="http://schemas.microsoft.com/office/drawing/2014/main" id="{797CFC56-EE7C-E7D2-9332-1D506C965BFB}"/>
                </a:ext>
              </a:extLst>
            </p:cNvPr>
            <p:cNvSpPr/>
            <p:nvPr/>
          </p:nvSpPr>
          <p:spPr>
            <a:xfrm rot="2700000">
              <a:off x="10506874" y="2742058"/>
              <a:ext cx="318239" cy="318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7" name="Google Shape;365;p7">
            <a:extLst>
              <a:ext uri="{FF2B5EF4-FFF2-40B4-BE49-F238E27FC236}">
                <a16:creationId xmlns:a16="http://schemas.microsoft.com/office/drawing/2014/main" id="{33419C68-269B-A839-BCDF-9296E5B68DFD}"/>
              </a:ext>
            </a:extLst>
          </p:cNvPr>
          <p:cNvCxnSpPr>
            <a:cxnSpLocks/>
          </p:cNvCxnSpPr>
          <p:nvPr/>
        </p:nvCxnSpPr>
        <p:spPr>
          <a:xfrm flipH="1">
            <a:off x="6783794" y="5141591"/>
            <a:ext cx="3330456" cy="0"/>
          </a:xfrm>
          <a:prstGeom prst="straightConnector1">
            <a:avLst/>
          </a:prstGeom>
          <a:noFill/>
          <a:ln w="25400" cap="flat" cmpd="sng">
            <a:solidFill>
              <a:srgbClr val="009AD7"/>
            </a:solidFill>
            <a:prstDash val="solid"/>
            <a:round/>
            <a:headEnd type="none" w="sm" len="sm"/>
            <a:tailEnd type="triangle" w="lg" len="med"/>
          </a:ln>
        </p:spPr>
      </p:cxnSp>
      <p:sp>
        <p:nvSpPr>
          <p:cNvPr id="9" name="Google Shape;367;p7">
            <a:extLst>
              <a:ext uri="{FF2B5EF4-FFF2-40B4-BE49-F238E27FC236}">
                <a16:creationId xmlns:a16="http://schemas.microsoft.com/office/drawing/2014/main" id="{C2CA05E3-D508-741A-E2FD-B8DB64C27027}"/>
              </a:ext>
            </a:extLst>
          </p:cNvPr>
          <p:cNvSpPr/>
          <p:nvPr/>
        </p:nvSpPr>
        <p:spPr>
          <a:xfrm>
            <a:off x="9432098" y="4926163"/>
            <a:ext cx="2310815"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200"/>
            </a:pPr>
            <a:r>
              <a:rPr lang="en-US" sz="1600" dirty="0">
                <a:solidFill>
                  <a:srgbClr val="000000"/>
                </a:solidFill>
                <a:latin typeface="Arial"/>
                <a:cs typeface="Arial"/>
                <a:sym typeface="Arial"/>
              </a:rPr>
              <a:t>Core EA Services</a:t>
            </a:r>
          </a:p>
        </p:txBody>
      </p:sp>
      <p:grpSp>
        <p:nvGrpSpPr>
          <p:cNvPr id="22" name="Group 21">
            <a:extLst>
              <a:ext uri="{FF2B5EF4-FFF2-40B4-BE49-F238E27FC236}">
                <a16:creationId xmlns:a16="http://schemas.microsoft.com/office/drawing/2014/main" id="{0392C478-18D7-557D-DF7F-EB7D0B5F833E}"/>
              </a:ext>
            </a:extLst>
          </p:cNvPr>
          <p:cNvGrpSpPr>
            <a:grpSpLocks noChangeAspect="1"/>
          </p:cNvGrpSpPr>
          <p:nvPr/>
        </p:nvGrpSpPr>
        <p:grpSpPr>
          <a:xfrm>
            <a:off x="0" y="-1"/>
            <a:ext cx="401934" cy="401937"/>
            <a:chOff x="-901190" y="1480356"/>
            <a:chExt cx="1523990" cy="1524000"/>
          </a:xfrm>
        </p:grpSpPr>
        <p:sp>
          <p:nvSpPr>
            <p:cNvPr id="23" name="Oval 22">
              <a:extLst>
                <a:ext uri="{FF2B5EF4-FFF2-40B4-BE49-F238E27FC236}">
                  <a16:creationId xmlns:a16="http://schemas.microsoft.com/office/drawing/2014/main" id="{0427E6DF-EA82-7896-1C7B-EBB8F25F922E}"/>
                </a:ext>
              </a:extLst>
            </p:cNvPr>
            <p:cNvSpPr/>
            <p:nvPr/>
          </p:nvSpPr>
          <p:spPr>
            <a:xfrm>
              <a:off x="-638299" y="1743252"/>
              <a:ext cx="998209" cy="99820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 name="Group 24">
              <a:extLst>
                <a:ext uri="{FF2B5EF4-FFF2-40B4-BE49-F238E27FC236}">
                  <a16:creationId xmlns:a16="http://schemas.microsoft.com/office/drawing/2014/main" id="{BFDC73E3-8D75-807C-27B8-1BC5164D9FA3}"/>
                </a:ext>
              </a:extLst>
            </p:cNvPr>
            <p:cNvGrpSpPr/>
            <p:nvPr/>
          </p:nvGrpSpPr>
          <p:grpSpPr>
            <a:xfrm>
              <a:off x="-901190" y="1480356"/>
              <a:ext cx="1523990" cy="1524000"/>
              <a:chOff x="12533251" y="68558"/>
              <a:chExt cx="395863" cy="395865"/>
            </a:xfrm>
          </p:grpSpPr>
          <p:sp>
            <p:nvSpPr>
              <p:cNvPr id="34" name="Google Shape;299;p2">
                <a:extLst>
                  <a:ext uri="{FF2B5EF4-FFF2-40B4-BE49-F238E27FC236}">
                    <a16:creationId xmlns:a16="http://schemas.microsoft.com/office/drawing/2014/main" id="{55FD70D1-E9A0-32BC-3B8F-1FE048D25026}"/>
                  </a:ext>
                </a:extLst>
              </p:cNvPr>
              <p:cNvSpPr/>
              <p:nvPr/>
            </p:nvSpPr>
            <p:spPr>
              <a:xfrm rot="16200000">
                <a:off x="12513679" y="246919"/>
                <a:ext cx="237075" cy="197931"/>
              </a:xfrm>
              <a:custGeom>
                <a:avLst/>
                <a:gdLst/>
                <a:ahLst/>
                <a:cxnLst/>
                <a:rect l="l" t="t" r="r" b="b"/>
                <a:pathLst>
                  <a:path w="1586" h="1324" extrusionOk="0">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36" name="Google Shape;300;p2">
                <a:extLst>
                  <a:ext uri="{FF2B5EF4-FFF2-40B4-BE49-F238E27FC236}">
                    <a16:creationId xmlns:a16="http://schemas.microsoft.com/office/drawing/2014/main" id="{546EB2B9-EA35-96D9-D270-41DCFE5EDCCC}"/>
                  </a:ext>
                </a:extLst>
              </p:cNvPr>
              <p:cNvSpPr/>
              <p:nvPr/>
            </p:nvSpPr>
            <p:spPr>
              <a:xfrm rot="16200000">
                <a:off x="12552757" y="49053"/>
                <a:ext cx="197963" cy="236973"/>
              </a:xfrm>
              <a:custGeom>
                <a:avLst/>
                <a:gdLst/>
                <a:ahLst/>
                <a:cxnLst/>
                <a:rect l="l" t="t" r="r" b="b"/>
                <a:pathLst>
                  <a:path w="1324" h="1585" extrusionOk="0">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41" name="Google Shape;301;p2">
                <a:extLst>
                  <a:ext uri="{FF2B5EF4-FFF2-40B4-BE49-F238E27FC236}">
                    <a16:creationId xmlns:a16="http://schemas.microsoft.com/office/drawing/2014/main" id="{630E94A5-06F3-F785-11EF-68295972F343}"/>
                  </a:ext>
                </a:extLst>
              </p:cNvPr>
              <p:cNvSpPr/>
              <p:nvPr/>
            </p:nvSpPr>
            <p:spPr>
              <a:xfrm rot="16200000">
                <a:off x="12711614" y="246922"/>
                <a:ext cx="197900" cy="237101"/>
              </a:xfrm>
              <a:custGeom>
                <a:avLst/>
                <a:gdLst/>
                <a:ahLst/>
                <a:cxnLst/>
                <a:rect l="l" t="t" r="r" b="b"/>
                <a:pathLst>
                  <a:path w="1324" h="1586" extrusionOk="0">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06C4B0"/>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8" name="Google Shape;302;p2">
                <a:extLst>
                  <a:ext uri="{FF2B5EF4-FFF2-40B4-BE49-F238E27FC236}">
                    <a16:creationId xmlns:a16="http://schemas.microsoft.com/office/drawing/2014/main" id="{430DE68A-69C7-3127-C86F-DC1414BD6D78}"/>
                  </a:ext>
                </a:extLst>
              </p:cNvPr>
              <p:cNvSpPr/>
              <p:nvPr/>
            </p:nvSpPr>
            <p:spPr>
              <a:xfrm rot="16200000">
                <a:off x="12711610" y="88131"/>
                <a:ext cx="237075" cy="197931"/>
              </a:xfrm>
              <a:custGeom>
                <a:avLst/>
                <a:gdLst/>
                <a:ahLst/>
                <a:cxnLst/>
                <a:rect l="l" t="t" r="r" b="b"/>
                <a:pathLst>
                  <a:path w="1586" h="1324" extrusionOk="0">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grpSp>
        <p:nvGrpSpPr>
          <p:cNvPr id="46" name="Group 45">
            <a:extLst>
              <a:ext uri="{FF2B5EF4-FFF2-40B4-BE49-F238E27FC236}">
                <a16:creationId xmlns:a16="http://schemas.microsoft.com/office/drawing/2014/main" id="{36C0AC61-A4AF-1F6E-56D2-1D6D8C8D7C63}"/>
              </a:ext>
            </a:extLst>
          </p:cNvPr>
          <p:cNvGrpSpPr/>
          <p:nvPr/>
        </p:nvGrpSpPr>
        <p:grpSpPr>
          <a:xfrm rot="5400000">
            <a:off x="5808872" y="-2676632"/>
            <a:ext cx="574257" cy="11263263"/>
            <a:chOff x="11474450" y="1382388"/>
            <a:chExt cx="257687" cy="553968"/>
          </a:xfrm>
        </p:grpSpPr>
        <p:cxnSp>
          <p:nvCxnSpPr>
            <p:cNvPr id="48" name="Straight Connector 47">
              <a:extLst>
                <a:ext uri="{FF2B5EF4-FFF2-40B4-BE49-F238E27FC236}">
                  <a16:creationId xmlns:a16="http://schemas.microsoft.com/office/drawing/2014/main" id="{75C221D9-4559-76C1-029C-D5031874800A}"/>
                </a:ext>
              </a:extLst>
            </p:cNvPr>
            <p:cNvCxnSpPr/>
            <p:nvPr/>
          </p:nvCxnSpPr>
          <p:spPr>
            <a:xfrm flipH="1">
              <a:off x="11474450" y="1658623"/>
              <a:ext cx="257302" cy="0"/>
            </a:xfrm>
            <a:prstGeom prst="line">
              <a:avLst/>
            </a:prstGeom>
            <a:noFill/>
            <a:ln w="25400" cap="flat" cmpd="sng">
              <a:solidFill>
                <a:srgbClr val="009AD7"/>
              </a:solidFill>
              <a:prstDash val="solid"/>
              <a:round/>
              <a:headEnd type="none" w="lg" len="med"/>
              <a:tailEnd type="none" w="lg" len="med"/>
            </a:ln>
          </p:spPr>
        </p:cxnSp>
        <p:cxnSp>
          <p:nvCxnSpPr>
            <p:cNvPr id="47" name="Straight Connector 46">
              <a:extLst>
                <a:ext uri="{FF2B5EF4-FFF2-40B4-BE49-F238E27FC236}">
                  <a16:creationId xmlns:a16="http://schemas.microsoft.com/office/drawing/2014/main" id="{DC773686-C6F0-9D8A-9266-27DBA5628D3C}"/>
                </a:ext>
              </a:extLst>
            </p:cNvPr>
            <p:cNvCxnSpPr/>
            <p:nvPr/>
          </p:nvCxnSpPr>
          <p:spPr>
            <a:xfrm>
              <a:off x="11732137" y="1382388"/>
              <a:ext cx="0" cy="553968"/>
            </a:xfrm>
            <a:prstGeom prst="line">
              <a:avLst/>
            </a:prstGeom>
            <a:noFill/>
            <a:ln w="25400" cap="flat" cmpd="sng">
              <a:solidFill>
                <a:srgbClr val="009AD7"/>
              </a:solidFill>
              <a:prstDash val="solid"/>
              <a:round/>
              <a:headEnd type="none" w="lg" len="med"/>
              <a:tailEnd type="none" w="lg" len="med"/>
            </a:ln>
          </p:spPr>
        </p:cxnSp>
      </p:grpSp>
      <p:sp>
        <p:nvSpPr>
          <p:cNvPr id="1131" name="Google Shape;1131;p16"/>
          <p:cNvSpPr txBox="1">
            <a:spLocks noGrp="1"/>
          </p:cNvSpPr>
          <p:nvPr>
            <p:ph type="title"/>
          </p:nvPr>
        </p:nvSpPr>
        <p:spPr>
          <a:xfrm>
            <a:off x="457200" y="361950"/>
            <a:ext cx="11274552" cy="9489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Upgrade EA Deliverables by Building Your Financial Analysis Skill Set</a:t>
            </a:r>
            <a:endParaRPr dirty="0"/>
          </a:p>
        </p:txBody>
      </p:sp>
      <p:sp>
        <p:nvSpPr>
          <p:cNvPr id="2" name="Text Placeholder 1">
            <a:extLst>
              <a:ext uri="{FF2B5EF4-FFF2-40B4-BE49-F238E27FC236}">
                <a16:creationId xmlns:a16="http://schemas.microsoft.com/office/drawing/2014/main" id="{C46BA012-7318-AD35-2CF0-90D7518563AB}"/>
              </a:ext>
            </a:extLst>
          </p:cNvPr>
          <p:cNvSpPr>
            <a:spLocks noGrp="1"/>
          </p:cNvSpPr>
          <p:nvPr>
            <p:ph type="body" sz="quarter" idx="10"/>
          </p:nvPr>
        </p:nvSpPr>
        <p:spPr>
          <a:xfrm>
            <a:off x="468489" y="1342938"/>
            <a:ext cx="11274425" cy="247580"/>
          </a:xfrm>
        </p:spPr>
        <p:txBody>
          <a:bodyPr/>
          <a:lstStyle/>
          <a:p>
            <a:r>
              <a:rPr lang="en-US" dirty="0"/>
              <a:t>Financial Models for EA</a:t>
            </a:r>
          </a:p>
        </p:txBody>
      </p:sp>
      <p:sp>
        <p:nvSpPr>
          <p:cNvPr id="17" name="Text Box 91">
            <a:extLst>
              <a:ext uri="{FF2B5EF4-FFF2-40B4-BE49-F238E27FC236}">
                <a16:creationId xmlns:a16="http://schemas.microsoft.com/office/drawing/2014/main" id="{A5F382ED-536D-E5FB-EE14-B1CB88D9526C}"/>
              </a:ext>
            </a:extLst>
          </p:cNvPr>
          <p:cNvSpPr txBox="1">
            <a:spLocks noChangeAspect="1" noChangeArrowheads="1"/>
          </p:cNvSpPr>
          <p:nvPr/>
        </p:nvSpPr>
        <p:spPr bwMode="gray">
          <a:xfrm>
            <a:off x="481936" y="5894638"/>
            <a:ext cx="7370445"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21" name="Group 20">
            <a:extLst>
              <a:ext uri="{FF2B5EF4-FFF2-40B4-BE49-F238E27FC236}">
                <a16:creationId xmlns:a16="http://schemas.microsoft.com/office/drawing/2014/main" id="{D4E80135-CE22-BE5D-1A2A-C31710694585}"/>
              </a:ext>
            </a:extLst>
          </p:cNvPr>
          <p:cNvGrpSpPr/>
          <p:nvPr/>
        </p:nvGrpSpPr>
        <p:grpSpPr>
          <a:xfrm>
            <a:off x="241632" y="3504303"/>
            <a:ext cx="3568342" cy="933285"/>
            <a:chOff x="965700" y="1678489"/>
            <a:chExt cx="3568342" cy="933285"/>
          </a:xfrm>
        </p:grpSpPr>
        <p:sp>
          <p:nvSpPr>
            <p:cNvPr id="18" name="TextBox 17">
              <a:extLst>
                <a:ext uri="{FF2B5EF4-FFF2-40B4-BE49-F238E27FC236}">
                  <a16:creationId xmlns:a16="http://schemas.microsoft.com/office/drawing/2014/main" id="{F7596D4B-21AF-EC36-7A83-CB2C6986D0F9}"/>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Return on Investment</a:t>
              </a:r>
            </a:p>
          </p:txBody>
        </p:sp>
        <p:sp>
          <p:nvSpPr>
            <p:cNvPr id="19" name="TextBox 18">
              <a:extLst>
                <a:ext uri="{FF2B5EF4-FFF2-40B4-BE49-F238E27FC236}">
                  <a16:creationId xmlns:a16="http://schemas.microsoft.com/office/drawing/2014/main" id="{4A0797FB-E2D1-FEEC-3185-57964901A16D}"/>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1</a:t>
              </a:r>
            </a:p>
          </p:txBody>
        </p:sp>
        <p:sp>
          <p:nvSpPr>
            <p:cNvPr id="20" name="TextBox 19">
              <a:extLst>
                <a:ext uri="{FF2B5EF4-FFF2-40B4-BE49-F238E27FC236}">
                  <a16:creationId xmlns:a16="http://schemas.microsoft.com/office/drawing/2014/main" id="{2AFFFE19-FCED-0441-3507-5166017C8B26}"/>
                </a:ext>
              </a:extLst>
            </p:cNvPr>
            <p:cNvSpPr txBox="1"/>
            <p:nvPr/>
          </p:nvSpPr>
          <p:spPr>
            <a:xfrm>
              <a:off x="1184317" y="2088554"/>
              <a:ext cx="3349725" cy="523220"/>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Assess the profitability of an investment by comparing expected returns and costs.</a:t>
              </a:r>
            </a:p>
          </p:txBody>
        </p:sp>
      </p:grpSp>
      <p:grpSp>
        <p:nvGrpSpPr>
          <p:cNvPr id="22" name="Group 21">
            <a:extLst>
              <a:ext uri="{FF2B5EF4-FFF2-40B4-BE49-F238E27FC236}">
                <a16:creationId xmlns:a16="http://schemas.microsoft.com/office/drawing/2014/main" id="{B4F50273-A599-5B62-9A58-E6227CB77DBA}"/>
              </a:ext>
            </a:extLst>
          </p:cNvPr>
          <p:cNvGrpSpPr/>
          <p:nvPr/>
        </p:nvGrpSpPr>
        <p:grpSpPr>
          <a:xfrm>
            <a:off x="4202521" y="3504303"/>
            <a:ext cx="3568342" cy="933285"/>
            <a:chOff x="965700" y="1678489"/>
            <a:chExt cx="3568342" cy="933285"/>
          </a:xfrm>
        </p:grpSpPr>
        <p:sp>
          <p:nvSpPr>
            <p:cNvPr id="23" name="TextBox 22">
              <a:extLst>
                <a:ext uri="{FF2B5EF4-FFF2-40B4-BE49-F238E27FC236}">
                  <a16:creationId xmlns:a16="http://schemas.microsoft.com/office/drawing/2014/main" id="{7AE6C936-E5CD-4506-9BC0-E089CE68A225}"/>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Cost Benefit Analysis</a:t>
              </a:r>
            </a:p>
          </p:txBody>
        </p:sp>
        <p:sp>
          <p:nvSpPr>
            <p:cNvPr id="24" name="TextBox 23">
              <a:extLst>
                <a:ext uri="{FF2B5EF4-FFF2-40B4-BE49-F238E27FC236}">
                  <a16:creationId xmlns:a16="http://schemas.microsoft.com/office/drawing/2014/main" id="{3FB87941-D37D-E868-820A-8E69BBD06FD7}"/>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2</a:t>
              </a:r>
            </a:p>
          </p:txBody>
        </p:sp>
        <p:sp>
          <p:nvSpPr>
            <p:cNvPr id="25" name="TextBox 24">
              <a:extLst>
                <a:ext uri="{FF2B5EF4-FFF2-40B4-BE49-F238E27FC236}">
                  <a16:creationId xmlns:a16="http://schemas.microsoft.com/office/drawing/2014/main" id="{421133E2-CDF1-5792-65FC-8CF313D45551}"/>
                </a:ext>
              </a:extLst>
            </p:cNvPr>
            <p:cNvSpPr txBox="1"/>
            <p:nvPr/>
          </p:nvSpPr>
          <p:spPr>
            <a:xfrm>
              <a:off x="1184317" y="2088554"/>
              <a:ext cx="3349725" cy="523220"/>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Assess the costs and benefits of alternatives.</a:t>
              </a:r>
            </a:p>
          </p:txBody>
        </p:sp>
      </p:grpSp>
      <p:grpSp>
        <p:nvGrpSpPr>
          <p:cNvPr id="26" name="Group 25">
            <a:extLst>
              <a:ext uri="{FF2B5EF4-FFF2-40B4-BE49-F238E27FC236}">
                <a16:creationId xmlns:a16="http://schemas.microsoft.com/office/drawing/2014/main" id="{EB008892-58DF-5ECB-8F91-A5306B959F42}"/>
              </a:ext>
            </a:extLst>
          </p:cNvPr>
          <p:cNvGrpSpPr/>
          <p:nvPr/>
        </p:nvGrpSpPr>
        <p:grpSpPr>
          <a:xfrm>
            <a:off x="8163410" y="3504303"/>
            <a:ext cx="3568342" cy="933285"/>
            <a:chOff x="965700" y="1678489"/>
            <a:chExt cx="3568342" cy="933285"/>
          </a:xfrm>
        </p:grpSpPr>
        <p:sp>
          <p:nvSpPr>
            <p:cNvPr id="27" name="TextBox 26">
              <a:extLst>
                <a:ext uri="{FF2B5EF4-FFF2-40B4-BE49-F238E27FC236}">
                  <a16:creationId xmlns:a16="http://schemas.microsoft.com/office/drawing/2014/main" id="{04C3A32F-FB1F-9E75-5424-28CF9AC10A60}"/>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Break Even Analysis</a:t>
              </a:r>
            </a:p>
          </p:txBody>
        </p:sp>
        <p:sp>
          <p:nvSpPr>
            <p:cNvPr id="28" name="TextBox 27">
              <a:extLst>
                <a:ext uri="{FF2B5EF4-FFF2-40B4-BE49-F238E27FC236}">
                  <a16:creationId xmlns:a16="http://schemas.microsoft.com/office/drawing/2014/main" id="{323E34DE-4306-563B-3D93-CE9844012451}"/>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3</a:t>
              </a:r>
            </a:p>
          </p:txBody>
        </p:sp>
        <p:sp>
          <p:nvSpPr>
            <p:cNvPr id="29" name="TextBox 28">
              <a:extLst>
                <a:ext uri="{FF2B5EF4-FFF2-40B4-BE49-F238E27FC236}">
                  <a16:creationId xmlns:a16="http://schemas.microsoft.com/office/drawing/2014/main" id="{52A82E36-69A8-50FF-B3BB-6F3955836A78}"/>
                </a:ext>
              </a:extLst>
            </p:cNvPr>
            <p:cNvSpPr txBox="1"/>
            <p:nvPr/>
          </p:nvSpPr>
          <p:spPr>
            <a:xfrm>
              <a:off x="1184317" y="2088554"/>
              <a:ext cx="3349725" cy="523220"/>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Determine the point at which revenue from an investment equals the cost.</a:t>
              </a:r>
            </a:p>
          </p:txBody>
        </p:sp>
      </p:grpSp>
      <p:sp>
        <p:nvSpPr>
          <p:cNvPr id="30" name="TextBox 29">
            <a:extLst>
              <a:ext uri="{FF2B5EF4-FFF2-40B4-BE49-F238E27FC236}">
                <a16:creationId xmlns:a16="http://schemas.microsoft.com/office/drawing/2014/main" id="{54F5ABD9-ABBD-BE03-B94D-C33687CA63EF}"/>
              </a:ext>
            </a:extLst>
          </p:cNvPr>
          <p:cNvSpPr txBox="1"/>
          <p:nvPr/>
        </p:nvSpPr>
        <p:spPr>
          <a:xfrm>
            <a:off x="4663046" y="1765329"/>
            <a:ext cx="2865910" cy="1169551"/>
          </a:xfrm>
          <a:prstGeom prst="rect">
            <a:avLst/>
          </a:prstGeom>
          <a:solidFill>
            <a:srgbClr val="009AD7"/>
          </a:solidFill>
          <a:ln w="25400">
            <a:noFill/>
          </a:ln>
        </p:spPr>
        <p:txBody>
          <a:bodyPr wrap="square" lIns="91440" tIns="640080" rIns="91440" bIns="91440" rtlCol="0">
            <a:spAutoFit/>
          </a:bodyPr>
          <a:lstStyle/>
          <a:p>
            <a:pPr algn="ctr"/>
            <a:r>
              <a:rPr lang="en-US" sz="1400" b="1" dirty="0">
                <a:solidFill>
                  <a:srgbClr val="000000"/>
                </a:solidFill>
                <a:latin typeface="Arial" panose="020B0604020202020204" pitchFamily="34" charset="0"/>
                <a:ea typeface="Arial"/>
                <a:cs typeface="Arial" panose="020B0604020202020204" pitchFamily="34" charset="0"/>
                <a:sym typeface="Arial"/>
              </a:rPr>
              <a:t>Use common financial models as a part of EA deliverables.</a:t>
            </a:r>
          </a:p>
        </p:txBody>
      </p:sp>
      <p:pic>
        <p:nvPicPr>
          <p:cNvPr id="34" name="Graphic 33">
            <a:extLst>
              <a:ext uri="{FF2B5EF4-FFF2-40B4-BE49-F238E27FC236}">
                <a16:creationId xmlns:a16="http://schemas.microsoft.com/office/drawing/2014/main" id="{3BAF62CE-3EB7-2EEF-B851-BB98386062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3369" y="1793030"/>
            <a:ext cx="765262" cy="595204"/>
          </a:xfrm>
          <a:prstGeom prst="rect">
            <a:avLst/>
          </a:prstGeom>
        </p:spPr>
      </p:pic>
      <p:grpSp>
        <p:nvGrpSpPr>
          <p:cNvPr id="32" name="Group 31">
            <a:extLst>
              <a:ext uri="{FF2B5EF4-FFF2-40B4-BE49-F238E27FC236}">
                <a16:creationId xmlns:a16="http://schemas.microsoft.com/office/drawing/2014/main" id="{EF2E6E77-7142-919E-612D-6371B4C68666}"/>
              </a:ext>
            </a:extLst>
          </p:cNvPr>
          <p:cNvGrpSpPr/>
          <p:nvPr/>
        </p:nvGrpSpPr>
        <p:grpSpPr>
          <a:xfrm>
            <a:off x="241632" y="4693591"/>
            <a:ext cx="3568342" cy="933285"/>
            <a:chOff x="965700" y="1678489"/>
            <a:chExt cx="3568342" cy="933285"/>
          </a:xfrm>
        </p:grpSpPr>
        <p:sp>
          <p:nvSpPr>
            <p:cNvPr id="35" name="TextBox 34">
              <a:extLst>
                <a:ext uri="{FF2B5EF4-FFF2-40B4-BE49-F238E27FC236}">
                  <a16:creationId xmlns:a16="http://schemas.microsoft.com/office/drawing/2014/main" id="{1FE70895-3F2C-B4F6-3264-9520868623EE}"/>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Total Cost of Ownership</a:t>
              </a:r>
            </a:p>
          </p:txBody>
        </p:sp>
        <p:sp>
          <p:nvSpPr>
            <p:cNvPr id="36" name="TextBox 35">
              <a:extLst>
                <a:ext uri="{FF2B5EF4-FFF2-40B4-BE49-F238E27FC236}">
                  <a16:creationId xmlns:a16="http://schemas.microsoft.com/office/drawing/2014/main" id="{5D81CC76-CD50-037F-8A23-55F5199EB022}"/>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4</a:t>
              </a:r>
            </a:p>
          </p:txBody>
        </p:sp>
        <p:sp>
          <p:nvSpPr>
            <p:cNvPr id="37" name="TextBox 36">
              <a:extLst>
                <a:ext uri="{FF2B5EF4-FFF2-40B4-BE49-F238E27FC236}">
                  <a16:creationId xmlns:a16="http://schemas.microsoft.com/office/drawing/2014/main" id="{51352D10-8EA3-04C6-20CB-382CD98EB0A3}"/>
                </a:ext>
              </a:extLst>
            </p:cNvPr>
            <p:cNvSpPr txBox="1"/>
            <p:nvPr/>
          </p:nvSpPr>
          <p:spPr>
            <a:xfrm>
              <a:off x="1184317" y="2088554"/>
              <a:ext cx="3349725" cy="523220"/>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Calculate the total cost of a technology solution or service over its life.</a:t>
              </a:r>
            </a:p>
          </p:txBody>
        </p:sp>
      </p:grpSp>
      <p:grpSp>
        <p:nvGrpSpPr>
          <p:cNvPr id="38" name="Group 37">
            <a:extLst>
              <a:ext uri="{FF2B5EF4-FFF2-40B4-BE49-F238E27FC236}">
                <a16:creationId xmlns:a16="http://schemas.microsoft.com/office/drawing/2014/main" id="{53D6307E-03CB-6357-A3F3-A1FFE9CD75BD}"/>
              </a:ext>
            </a:extLst>
          </p:cNvPr>
          <p:cNvGrpSpPr/>
          <p:nvPr/>
        </p:nvGrpSpPr>
        <p:grpSpPr>
          <a:xfrm>
            <a:off x="4202521" y="4693591"/>
            <a:ext cx="3568342" cy="933285"/>
            <a:chOff x="965700" y="1678489"/>
            <a:chExt cx="3568342" cy="933285"/>
          </a:xfrm>
        </p:grpSpPr>
        <p:sp>
          <p:nvSpPr>
            <p:cNvPr id="39" name="TextBox 38">
              <a:extLst>
                <a:ext uri="{FF2B5EF4-FFF2-40B4-BE49-F238E27FC236}">
                  <a16:creationId xmlns:a16="http://schemas.microsoft.com/office/drawing/2014/main" id="{75FD105F-1C5F-D928-B234-36D7D673E2B6}"/>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Net Present Value</a:t>
              </a:r>
            </a:p>
          </p:txBody>
        </p:sp>
        <p:sp>
          <p:nvSpPr>
            <p:cNvPr id="40" name="TextBox 39">
              <a:extLst>
                <a:ext uri="{FF2B5EF4-FFF2-40B4-BE49-F238E27FC236}">
                  <a16:creationId xmlns:a16="http://schemas.microsoft.com/office/drawing/2014/main" id="{996BBC1F-D23E-1E87-9CFD-4DF8C73D42B0}"/>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5</a:t>
              </a:r>
            </a:p>
          </p:txBody>
        </p:sp>
        <p:sp>
          <p:nvSpPr>
            <p:cNvPr id="41" name="TextBox 40">
              <a:extLst>
                <a:ext uri="{FF2B5EF4-FFF2-40B4-BE49-F238E27FC236}">
                  <a16:creationId xmlns:a16="http://schemas.microsoft.com/office/drawing/2014/main" id="{F7C42202-D3BF-FD18-B632-946BCCB25F9F}"/>
                </a:ext>
              </a:extLst>
            </p:cNvPr>
            <p:cNvSpPr txBox="1"/>
            <p:nvPr/>
          </p:nvSpPr>
          <p:spPr>
            <a:xfrm>
              <a:off x="1184317" y="2088554"/>
              <a:ext cx="3349725" cy="523220"/>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Estimate the present value of future cashflows.</a:t>
              </a:r>
            </a:p>
          </p:txBody>
        </p:sp>
      </p:grpSp>
      <p:grpSp>
        <p:nvGrpSpPr>
          <p:cNvPr id="42" name="Group 41">
            <a:extLst>
              <a:ext uri="{FF2B5EF4-FFF2-40B4-BE49-F238E27FC236}">
                <a16:creationId xmlns:a16="http://schemas.microsoft.com/office/drawing/2014/main" id="{DC4C2DD8-8429-D5E0-B50D-1C5D45DF25B7}"/>
              </a:ext>
            </a:extLst>
          </p:cNvPr>
          <p:cNvGrpSpPr/>
          <p:nvPr/>
        </p:nvGrpSpPr>
        <p:grpSpPr>
          <a:xfrm>
            <a:off x="8163410" y="4693591"/>
            <a:ext cx="3568342" cy="717842"/>
            <a:chOff x="965700" y="1678489"/>
            <a:chExt cx="3568342" cy="717842"/>
          </a:xfrm>
        </p:grpSpPr>
        <p:sp>
          <p:nvSpPr>
            <p:cNvPr id="43" name="TextBox 42">
              <a:extLst>
                <a:ext uri="{FF2B5EF4-FFF2-40B4-BE49-F238E27FC236}">
                  <a16:creationId xmlns:a16="http://schemas.microsoft.com/office/drawing/2014/main" id="{0E7E993D-16E6-F9D6-33A8-60EE474BD7F6}"/>
                </a:ext>
              </a:extLst>
            </p:cNvPr>
            <p:cNvSpPr txBox="1"/>
            <p:nvPr/>
          </p:nvSpPr>
          <p:spPr>
            <a:xfrm>
              <a:off x="1184317" y="1678489"/>
              <a:ext cx="3349725" cy="400110"/>
            </a:xfrm>
            <a:prstGeom prst="rect">
              <a:avLst/>
            </a:prstGeom>
            <a:solidFill>
              <a:srgbClr val="002856"/>
            </a:solidFill>
            <a:ln w="25400">
              <a:noFill/>
            </a:ln>
          </p:spPr>
          <p:txBody>
            <a:bodyPr wrap="square" lIns="274320" tIns="91440" rIns="91440" bIns="91440" rtlCol="0">
              <a:noAutofit/>
            </a:bodyPr>
            <a:lstStyle/>
            <a:p>
              <a:r>
                <a:rPr lang="en-US" sz="1400" b="1" dirty="0">
                  <a:solidFill>
                    <a:srgbClr val="FFFFFF"/>
                  </a:solidFill>
                  <a:latin typeface="Arial" panose="020B0604020202020204" pitchFamily="34" charset="0"/>
                  <a:ea typeface="Arial"/>
                  <a:cs typeface="Arial" panose="020B0604020202020204" pitchFamily="34" charset="0"/>
                  <a:sym typeface="Arial"/>
                </a:rPr>
                <a:t>Risk Analysis</a:t>
              </a:r>
            </a:p>
          </p:txBody>
        </p:sp>
        <p:sp>
          <p:nvSpPr>
            <p:cNvPr id="44" name="TextBox 43">
              <a:extLst>
                <a:ext uri="{FF2B5EF4-FFF2-40B4-BE49-F238E27FC236}">
                  <a16:creationId xmlns:a16="http://schemas.microsoft.com/office/drawing/2014/main" id="{CCF7B6D9-384A-842B-F267-A3A0C7DA9077}"/>
                </a:ext>
              </a:extLst>
            </p:cNvPr>
            <p:cNvSpPr txBox="1"/>
            <p:nvPr/>
          </p:nvSpPr>
          <p:spPr>
            <a:xfrm flipH="1">
              <a:off x="965700" y="1684710"/>
              <a:ext cx="387669" cy="387669"/>
            </a:xfrm>
            <a:prstGeom prst="ellipse">
              <a:avLst/>
            </a:prstGeom>
            <a:solidFill>
              <a:srgbClr val="009AD7"/>
            </a:solidFill>
            <a:ln>
              <a:noFill/>
            </a:ln>
          </p:spPr>
          <p:txBody>
            <a:bodyPr wrap="none" lIns="0" tIns="0" rIns="0" bIns="0" rtlCol="0" anchor="ctr" anchorCtr="1">
              <a:noAutofit/>
            </a:bodyPr>
            <a:lstStyle/>
            <a:p>
              <a:pPr algn="ctr"/>
              <a:r>
                <a:rPr lang="en-US" sz="1600" b="1" dirty="0">
                  <a:solidFill>
                    <a:srgbClr val="000000"/>
                  </a:solidFill>
                </a:rPr>
                <a:t>6</a:t>
              </a:r>
            </a:p>
          </p:txBody>
        </p:sp>
        <p:sp>
          <p:nvSpPr>
            <p:cNvPr id="45" name="TextBox 44">
              <a:extLst>
                <a:ext uri="{FF2B5EF4-FFF2-40B4-BE49-F238E27FC236}">
                  <a16:creationId xmlns:a16="http://schemas.microsoft.com/office/drawing/2014/main" id="{67C1B6C8-8B51-3F40-7E29-73500D652A65}"/>
                </a:ext>
              </a:extLst>
            </p:cNvPr>
            <p:cNvSpPr txBox="1"/>
            <p:nvPr/>
          </p:nvSpPr>
          <p:spPr>
            <a:xfrm>
              <a:off x="1184317" y="2088554"/>
              <a:ext cx="3349725" cy="307777"/>
            </a:xfrm>
            <a:prstGeom prst="rect">
              <a:avLst/>
            </a:prstGeom>
            <a:noFill/>
            <a:ln w="25400">
              <a:noFill/>
            </a:ln>
          </p:spPr>
          <p:txBody>
            <a:bodyPr wrap="square" lIns="0" tIns="91440" rIns="0" bIns="0" rtlCol="0">
              <a:spAutoFit/>
            </a:bodyPr>
            <a:lstStyle/>
            <a:p>
              <a:r>
                <a:rPr lang="en-US" sz="1400" dirty="0">
                  <a:solidFill>
                    <a:schemeClr val="dk1"/>
                  </a:solidFill>
                  <a:latin typeface="Arial" panose="020B0604020202020204" pitchFamily="34" charset="0"/>
                  <a:ea typeface="Arial"/>
                  <a:cs typeface="Arial" panose="020B0604020202020204" pitchFamily="34" charset="0"/>
                  <a:sym typeface="Arial"/>
                </a:rPr>
                <a:t>Incorporate financial risk into analysis.</a:t>
              </a:r>
            </a:p>
          </p:txBody>
        </p:sp>
      </p:grpSp>
      <p:sp>
        <p:nvSpPr>
          <p:cNvPr id="51" name="TextBox 50">
            <a:extLst>
              <a:ext uri="{FF2B5EF4-FFF2-40B4-BE49-F238E27FC236}">
                <a16:creationId xmlns:a16="http://schemas.microsoft.com/office/drawing/2014/main" id="{516BF066-9A01-8842-0040-3B76AAA1984A}"/>
              </a:ext>
            </a:extLst>
          </p:cNvPr>
          <p:cNvSpPr txBox="1"/>
          <p:nvPr/>
        </p:nvSpPr>
        <p:spPr>
          <a:xfrm>
            <a:off x="270300" y="0"/>
            <a:ext cx="11921699" cy="310896"/>
          </a:xfrm>
          <a:prstGeom prst="rect">
            <a:avLst/>
          </a:prstGeom>
          <a:solidFill>
            <a:srgbClr val="FEC10D"/>
          </a:solidFill>
        </p:spPr>
        <p:txBody>
          <a:bodyPr wrap="square" lIns="182880" rIns="45720" rtlCol="0" anchor="ctr" anchorCtr="0">
            <a:spAutoFit/>
          </a:bodyPr>
          <a:lstStyle/>
          <a:p>
            <a:pPr>
              <a:spcBef>
                <a:spcPts val="600"/>
              </a:spcBef>
            </a:pPr>
            <a:r>
              <a:rPr lang="en-US" sz="1400" b="1" dirty="0"/>
              <a:t>Sustain Business Value</a:t>
            </a:r>
          </a:p>
        </p:txBody>
      </p:sp>
      <p:grpSp>
        <p:nvGrpSpPr>
          <p:cNvPr id="14" name="Group 13">
            <a:extLst>
              <a:ext uri="{FF2B5EF4-FFF2-40B4-BE49-F238E27FC236}">
                <a16:creationId xmlns:a16="http://schemas.microsoft.com/office/drawing/2014/main" id="{B36E9011-5A95-AEEB-5DC3-4F7653D48783}"/>
              </a:ext>
            </a:extLst>
          </p:cNvPr>
          <p:cNvGrpSpPr>
            <a:grpSpLocks noChangeAspect="1"/>
          </p:cNvGrpSpPr>
          <p:nvPr/>
        </p:nvGrpSpPr>
        <p:grpSpPr>
          <a:xfrm>
            <a:off x="0" y="-1"/>
            <a:ext cx="401934" cy="401937"/>
            <a:chOff x="-901190" y="1480356"/>
            <a:chExt cx="1523990" cy="1524000"/>
          </a:xfrm>
        </p:grpSpPr>
        <p:sp>
          <p:nvSpPr>
            <p:cNvPr id="15" name="Oval 14">
              <a:extLst>
                <a:ext uri="{FF2B5EF4-FFF2-40B4-BE49-F238E27FC236}">
                  <a16:creationId xmlns:a16="http://schemas.microsoft.com/office/drawing/2014/main" id="{BB4CB412-EE7C-168E-8F00-08704500C7E5}"/>
                </a:ext>
              </a:extLst>
            </p:cNvPr>
            <p:cNvSpPr/>
            <p:nvPr/>
          </p:nvSpPr>
          <p:spPr>
            <a:xfrm>
              <a:off x="-638299" y="1743252"/>
              <a:ext cx="998209" cy="99820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a:extLst>
                <a:ext uri="{FF2B5EF4-FFF2-40B4-BE49-F238E27FC236}">
                  <a16:creationId xmlns:a16="http://schemas.microsoft.com/office/drawing/2014/main" id="{771EA55C-49DF-70F0-FC4D-BED706FAD02B}"/>
                </a:ext>
              </a:extLst>
            </p:cNvPr>
            <p:cNvGrpSpPr/>
            <p:nvPr/>
          </p:nvGrpSpPr>
          <p:grpSpPr>
            <a:xfrm>
              <a:off x="-901190" y="1480356"/>
              <a:ext cx="1523990" cy="1524000"/>
              <a:chOff x="12533251" y="68558"/>
              <a:chExt cx="395863" cy="395865"/>
            </a:xfrm>
          </p:grpSpPr>
          <p:sp>
            <p:nvSpPr>
              <p:cNvPr id="31" name="Google Shape;299;p2">
                <a:extLst>
                  <a:ext uri="{FF2B5EF4-FFF2-40B4-BE49-F238E27FC236}">
                    <a16:creationId xmlns:a16="http://schemas.microsoft.com/office/drawing/2014/main" id="{E76F6AE5-76BB-E149-E5EA-76E3318865F5}"/>
                  </a:ext>
                </a:extLst>
              </p:cNvPr>
              <p:cNvSpPr/>
              <p:nvPr/>
            </p:nvSpPr>
            <p:spPr>
              <a:xfrm rot="16200000">
                <a:off x="12513679" y="246919"/>
                <a:ext cx="237075" cy="197931"/>
              </a:xfrm>
              <a:custGeom>
                <a:avLst/>
                <a:gdLst/>
                <a:ahLst/>
                <a:cxnLst/>
                <a:rect l="l" t="t" r="r" b="b"/>
                <a:pathLst>
                  <a:path w="1586" h="1324" extrusionOk="0">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FEC10D"/>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33" name="Google Shape;300;p2">
                <a:extLst>
                  <a:ext uri="{FF2B5EF4-FFF2-40B4-BE49-F238E27FC236}">
                    <a16:creationId xmlns:a16="http://schemas.microsoft.com/office/drawing/2014/main" id="{DE303CE4-48B0-6D55-E445-EFEBDDD8D790}"/>
                  </a:ext>
                </a:extLst>
              </p:cNvPr>
              <p:cNvSpPr/>
              <p:nvPr/>
            </p:nvSpPr>
            <p:spPr>
              <a:xfrm rot="16200000">
                <a:off x="12552757" y="49053"/>
                <a:ext cx="197963" cy="236973"/>
              </a:xfrm>
              <a:custGeom>
                <a:avLst/>
                <a:gdLst/>
                <a:ahLst/>
                <a:cxnLst/>
                <a:rect l="l" t="t" r="r" b="b"/>
                <a:pathLst>
                  <a:path w="1324" h="1585" extrusionOk="0">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49" name="Google Shape;301;p2">
                <a:extLst>
                  <a:ext uri="{FF2B5EF4-FFF2-40B4-BE49-F238E27FC236}">
                    <a16:creationId xmlns:a16="http://schemas.microsoft.com/office/drawing/2014/main" id="{57A57EE2-DE3B-465D-81E9-E47A40EBF2B4}"/>
                  </a:ext>
                </a:extLst>
              </p:cNvPr>
              <p:cNvSpPr/>
              <p:nvPr/>
            </p:nvSpPr>
            <p:spPr>
              <a:xfrm rot="16200000">
                <a:off x="12711614" y="246922"/>
                <a:ext cx="197900" cy="237101"/>
              </a:xfrm>
              <a:custGeom>
                <a:avLst/>
                <a:gdLst/>
                <a:ahLst/>
                <a:cxnLst/>
                <a:rect l="l" t="t" r="r" b="b"/>
                <a:pathLst>
                  <a:path w="1324" h="1586" extrusionOk="0">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0" name="Google Shape;302;p2">
                <a:extLst>
                  <a:ext uri="{FF2B5EF4-FFF2-40B4-BE49-F238E27FC236}">
                    <a16:creationId xmlns:a16="http://schemas.microsoft.com/office/drawing/2014/main" id="{D08A0F0C-3C61-216B-E73C-ECBC42544B28}"/>
                  </a:ext>
                </a:extLst>
              </p:cNvPr>
              <p:cNvSpPr/>
              <p:nvPr/>
            </p:nvSpPr>
            <p:spPr>
              <a:xfrm rot="16200000">
                <a:off x="12711610" y="88131"/>
                <a:ext cx="237075" cy="197931"/>
              </a:xfrm>
              <a:custGeom>
                <a:avLst/>
                <a:gdLst/>
                <a:ahLst/>
                <a:cxnLst/>
                <a:rect l="l" t="t" r="r" b="b"/>
                <a:pathLst>
                  <a:path w="1586" h="1324" extrusionOk="0">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D3D3D3"/>
              </a:solid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873768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7"/>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Recommended Gartner Research</a:t>
            </a:r>
            <a:endParaRPr dirty="0"/>
          </a:p>
        </p:txBody>
      </p:sp>
      <p:sp>
        <p:nvSpPr>
          <p:cNvPr id="1169" name="Google Shape;1169;p17"/>
          <p:cNvSpPr txBox="1">
            <a:spLocks noGrp="1"/>
          </p:cNvSpPr>
          <p:nvPr>
            <p:ph type="body" idx="1"/>
          </p:nvPr>
        </p:nvSpPr>
        <p:spPr>
          <a:xfrm>
            <a:off x="457200" y="1346200"/>
            <a:ext cx="11276013" cy="4724370"/>
          </a:xfrm>
          <a:prstGeom prst="rect">
            <a:avLst/>
          </a:prstGeom>
          <a:noFill/>
          <a:ln>
            <a:noFill/>
          </a:ln>
        </p:spPr>
        <p:txBody>
          <a:bodyPr spcFirstLastPara="1" wrap="square" lIns="0" tIns="0" rIns="0" bIns="0" anchor="t" anchorCtr="0">
            <a:spAutoFit/>
          </a:bodyPr>
          <a:lstStyle/>
          <a:p>
            <a:pPr marL="457200" lvl="0" indent="-457200" algn="l" rtl="0">
              <a:lnSpc>
                <a:spcPct val="150000"/>
              </a:lnSpc>
              <a:spcBef>
                <a:spcPts val="0"/>
              </a:spcBef>
              <a:spcAft>
                <a:spcPts val="0"/>
              </a:spcAft>
              <a:buSzPts val="2340"/>
              <a:buChar char="•"/>
            </a:pPr>
            <a:r>
              <a:rPr lang="en-US" sz="2100" b="0" i="0" dirty="0">
                <a:solidFill>
                  <a:srgbClr val="212121"/>
                </a:solidFill>
                <a:hlinkClick r:id="rId3"/>
              </a:rPr>
              <a:t>Tool: Business Architecture Activities and Deliverables Close the Strategy-to-Execution Gap</a:t>
            </a:r>
            <a:endParaRPr lang="en-US" sz="2100" dirty="0"/>
          </a:p>
          <a:p>
            <a:pPr marL="457200" lvl="0" indent="-457200" algn="l" rtl="0">
              <a:lnSpc>
                <a:spcPct val="150000"/>
              </a:lnSpc>
              <a:spcBef>
                <a:spcPts val="600"/>
              </a:spcBef>
              <a:spcAft>
                <a:spcPts val="0"/>
              </a:spcAft>
              <a:buSzPts val="2340"/>
              <a:buChar char="•"/>
            </a:pPr>
            <a:r>
              <a:rPr lang="en-US" sz="2100" b="0" i="0" dirty="0">
                <a:solidFill>
                  <a:srgbClr val="212121"/>
                </a:solidFill>
                <a:hlinkClick r:id="rId4"/>
              </a:rPr>
              <a:t>4 Evidence-Based Practices EA Leaders Must Adopt to Navigate Economic Headwinds</a:t>
            </a:r>
            <a:endParaRPr lang="en-US" sz="2100" dirty="0"/>
          </a:p>
          <a:p>
            <a:pPr marL="457200" lvl="0" indent="-457200" algn="l" rtl="0">
              <a:lnSpc>
                <a:spcPct val="150000"/>
              </a:lnSpc>
              <a:spcBef>
                <a:spcPts val="600"/>
              </a:spcBef>
              <a:spcAft>
                <a:spcPts val="0"/>
              </a:spcAft>
              <a:buSzPts val="2340"/>
              <a:buChar char="•"/>
            </a:pPr>
            <a:r>
              <a:rPr lang="en-US" sz="2100" b="0" i="0" dirty="0">
                <a:solidFill>
                  <a:srgbClr val="212121"/>
                </a:solidFill>
                <a:hlinkClick r:id="rId5"/>
              </a:rPr>
              <a:t>4 Top Practices That Help EA/TI Leaders Add Value to Artificial Intelligence Initiatives </a:t>
            </a:r>
            <a:endParaRPr lang="en-US" sz="2100" dirty="0"/>
          </a:p>
          <a:p>
            <a:pPr marL="457200" lvl="0" indent="-457200" algn="l" rtl="0">
              <a:lnSpc>
                <a:spcPct val="150000"/>
              </a:lnSpc>
              <a:spcBef>
                <a:spcPts val="600"/>
              </a:spcBef>
              <a:spcAft>
                <a:spcPts val="0"/>
              </a:spcAft>
              <a:buSzPts val="2340"/>
              <a:buChar char="•"/>
            </a:pPr>
            <a:r>
              <a:rPr lang="en-US" sz="2100" b="0" i="0" dirty="0">
                <a:solidFill>
                  <a:srgbClr val="212121"/>
                </a:solidFill>
                <a:hlinkClick r:id="rId6"/>
              </a:rPr>
              <a:t>Gartner’s 5-Phase Approach to Help EA Leaders Master and Apply AI</a:t>
            </a:r>
            <a:endParaRPr lang="en-US" sz="2100" dirty="0"/>
          </a:p>
          <a:p>
            <a:pPr marL="457200" lvl="0" indent="-457200" algn="l" rtl="0">
              <a:lnSpc>
                <a:spcPct val="150000"/>
              </a:lnSpc>
              <a:spcBef>
                <a:spcPts val="600"/>
              </a:spcBef>
              <a:spcAft>
                <a:spcPts val="0"/>
              </a:spcAft>
              <a:buSzPts val="2340"/>
              <a:buChar char="•"/>
            </a:pPr>
            <a:r>
              <a:rPr lang="en-US" sz="2100" b="0" i="0" dirty="0">
                <a:solidFill>
                  <a:srgbClr val="212121"/>
                </a:solidFill>
                <a:hlinkClick r:id="rId7"/>
              </a:rPr>
              <a:t>5 Steps to Create a Flexible Team Structure That Enables Enterprise Architecture Value Delivery</a:t>
            </a:r>
            <a:endParaRPr lang="en-US" sz="2100" dirty="0"/>
          </a:p>
          <a:p>
            <a:pPr marL="457200" lvl="0" indent="-457200" algn="l" rtl="0">
              <a:lnSpc>
                <a:spcPct val="150000"/>
              </a:lnSpc>
              <a:spcBef>
                <a:spcPts val="600"/>
              </a:spcBef>
              <a:spcAft>
                <a:spcPts val="0"/>
              </a:spcAft>
              <a:buSzPts val="2340"/>
              <a:buChar char="•"/>
            </a:pPr>
            <a:r>
              <a:rPr lang="en-US" sz="2100" b="0" i="0" dirty="0">
                <a:solidFill>
                  <a:srgbClr val="212121"/>
                </a:solidFill>
                <a:hlinkClick r:id="rId8"/>
              </a:rPr>
              <a:t>Quick Answer: How Can Enterprise Architects Help Their Organizations Become ‘Democratized’?</a:t>
            </a:r>
            <a:endParaRPr lang="en-US" sz="2100" dirty="0"/>
          </a:p>
          <a:p>
            <a:pPr marL="182880" lvl="0" indent="-182880" algn="l" rtl="0">
              <a:lnSpc>
                <a:spcPct val="100000"/>
              </a:lnSpc>
              <a:spcBef>
                <a:spcPts val="0"/>
              </a:spcBef>
              <a:spcAft>
                <a:spcPts val="1200"/>
              </a:spcAft>
              <a:buClrTx/>
              <a:buSzPct val="100000"/>
              <a:buChar char="•"/>
            </a:pPr>
            <a:endParaRPr sz="2000" dirty="0"/>
          </a:p>
        </p:txBody>
      </p:sp>
      <p:sp>
        <p:nvSpPr>
          <p:cNvPr id="1170" name="Google Shape;1170;p17"/>
          <p:cNvSpPr txBox="1"/>
          <p:nvPr/>
        </p:nvSpPr>
        <p:spPr>
          <a:xfrm>
            <a:off x="457200" y="6073777"/>
            <a:ext cx="6229673" cy="150811"/>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800" dirty="0">
                <a:solidFill>
                  <a:srgbClr val="6F7878"/>
                </a:solidFill>
                <a:latin typeface="Arial"/>
                <a:ea typeface="Arial"/>
                <a:cs typeface="Arial"/>
                <a:sym typeface="Arial"/>
              </a:rPr>
              <a:t>For information, please contact your Gartner representative.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95" name="Google Shape;295;p2"/>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 Guide to Leading the Enterprise</a:t>
            </a:r>
            <a:br>
              <a:rPr lang="en-US" dirty="0"/>
            </a:br>
            <a:r>
              <a:rPr lang="en-US" dirty="0"/>
              <a:t>Architecture Practice </a:t>
            </a:r>
            <a:endParaRPr dirty="0"/>
          </a:p>
        </p:txBody>
      </p:sp>
      <p:grpSp>
        <p:nvGrpSpPr>
          <p:cNvPr id="33" name="Group 32">
            <a:extLst>
              <a:ext uri="{FF2B5EF4-FFF2-40B4-BE49-F238E27FC236}">
                <a16:creationId xmlns:a16="http://schemas.microsoft.com/office/drawing/2014/main" id="{890B13BF-54C6-B9A2-5574-92A7B4EF2A1A}"/>
              </a:ext>
            </a:extLst>
          </p:cNvPr>
          <p:cNvGrpSpPr/>
          <p:nvPr/>
        </p:nvGrpSpPr>
        <p:grpSpPr>
          <a:xfrm flipH="1" flipV="1">
            <a:off x="470623" y="3815310"/>
            <a:ext cx="4648508" cy="2020824"/>
            <a:chOff x="7089467" y="1534749"/>
            <a:chExt cx="4648508" cy="2020824"/>
          </a:xfrm>
        </p:grpSpPr>
        <p:sp>
          <p:nvSpPr>
            <p:cNvPr id="34" name="Snip and Round Single Corner Rectangle 33">
              <a:extLst>
                <a:ext uri="{FF2B5EF4-FFF2-40B4-BE49-F238E27FC236}">
                  <a16:creationId xmlns:a16="http://schemas.microsoft.com/office/drawing/2014/main" id="{F55250A0-F51F-E54B-FD22-3F9909300242}"/>
                </a:ext>
              </a:extLst>
            </p:cNvPr>
            <p:cNvSpPr/>
            <p:nvPr/>
          </p:nvSpPr>
          <p:spPr>
            <a:xfrm flipH="1">
              <a:off x="7089467" y="1534749"/>
              <a:ext cx="2456322" cy="2020824"/>
            </a:xfrm>
            <a:prstGeom prst="snipRoundRect">
              <a:avLst>
                <a:gd name="adj1" fmla="val 0"/>
                <a:gd name="adj2" fmla="val 50000"/>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a:extLst>
                <a:ext uri="{FF2B5EF4-FFF2-40B4-BE49-F238E27FC236}">
                  <a16:creationId xmlns:a16="http://schemas.microsoft.com/office/drawing/2014/main" id="{C9C279E8-58F9-1B20-979F-DA8C187877E7}"/>
                </a:ext>
              </a:extLst>
            </p:cNvPr>
            <p:cNvSpPr/>
            <p:nvPr/>
          </p:nvSpPr>
          <p:spPr>
            <a:xfrm>
              <a:off x="8182381" y="1534749"/>
              <a:ext cx="3555594" cy="202082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36" name="Group 35">
            <a:extLst>
              <a:ext uri="{FF2B5EF4-FFF2-40B4-BE49-F238E27FC236}">
                <a16:creationId xmlns:a16="http://schemas.microsoft.com/office/drawing/2014/main" id="{A02ED861-950A-07F2-23C6-B73DE942CC5C}"/>
              </a:ext>
            </a:extLst>
          </p:cNvPr>
          <p:cNvGrpSpPr/>
          <p:nvPr/>
        </p:nvGrpSpPr>
        <p:grpSpPr>
          <a:xfrm flipH="1">
            <a:off x="470623" y="1534749"/>
            <a:ext cx="4648508" cy="2020824"/>
            <a:chOff x="7089467" y="1534749"/>
            <a:chExt cx="4648508" cy="2020824"/>
          </a:xfrm>
        </p:grpSpPr>
        <p:sp>
          <p:nvSpPr>
            <p:cNvPr id="37" name="Snip and Round Single Corner Rectangle 36">
              <a:extLst>
                <a:ext uri="{FF2B5EF4-FFF2-40B4-BE49-F238E27FC236}">
                  <a16:creationId xmlns:a16="http://schemas.microsoft.com/office/drawing/2014/main" id="{6A0BB7B1-8229-E16A-493E-87DA81994CA4}"/>
                </a:ext>
              </a:extLst>
            </p:cNvPr>
            <p:cNvSpPr/>
            <p:nvPr/>
          </p:nvSpPr>
          <p:spPr>
            <a:xfrm flipH="1">
              <a:off x="7089467" y="1534749"/>
              <a:ext cx="2456322" cy="2020824"/>
            </a:xfrm>
            <a:prstGeom prst="snipRoundRect">
              <a:avLst>
                <a:gd name="adj1" fmla="val 0"/>
                <a:gd name="adj2" fmla="val 50000"/>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a:extLst>
                <a:ext uri="{FF2B5EF4-FFF2-40B4-BE49-F238E27FC236}">
                  <a16:creationId xmlns:a16="http://schemas.microsoft.com/office/drawing/2014/main" id="{86EA405B-9CA0-671F-1A8B-6009B77F316D}"/>
                </a:ext>
              </a:extLst>
            </p:cNvPr>
            <p:cNvSpPr/>
            <p:nvPr/>
          </p:nvSpPr>
          <p:spPr>
            <a:xfrm>
              <a:off x="8182381" y="1534749"/>
              <a:ext cx="3555594" cy="202082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39" name="Group 38">
            <a:extLst>
              <a:ext uri="{FF2B5EF4-FFF2-40B4-BE49-F238E27FC236}">
                <a16:creationId xmlns:a16="http://schemas.microsoft.com/office/drawing/2014/main" id="{12C23877-16D8-2B04-E2D7-E82B02B38637}"/>
              </a:ext>
            </a:extLst>
          </p:cNvPr>
          <p:cNvGrpSpPr/>
          <p:nvPr/>
        </p:nvGrpSpPr>
        <p:grpSpPr>
          <a:xfrm flipV="1">
            <a:off x="7089467" y="3815310"/>
            <a:ext cx="4648508" cy="2020824"/>
            <a:chOff x="7089467" y="1534749"/>
            <a:chExt cx="4648508" cy="2020824"/>
          </a:xfrm>
        </p:grpSpPr>
        <p:sp>
          <p:nvSpPr>
            <p:cNvPr id="40" name="Snip and Round Single Corner Rectangle 39">
              <a:extLst>
                <a:ext uri="{FF2B5EF4-FFF2-40B4-BE49-F238E27FC236}">
                  <a16:creationId xmlns:a16="http://schemas.microsoft.com/office/drawing/2014/main" id="{CFE44CC8-95C1-0C0F-A122-E617024F8E6C}"/>
                </a:ext>
              </a:extLst>
            </p:cNvPr>
            <p:cNvSpPr/>
            <p:nvPr/>
          </p:nvSpPr>
          <p:spPr>
            <a:xfrm flipH="1">
              <a:off x="7089467" y="1534749"/>
              <a:ext cx="2456322" cy="2020824"/>
            </a:xfrm>
            <a:prstGeom prst="snipRoundRect">
              <a:avLst>
                <a:gd name="adj1" fmla="val 0"/>
                <a:gd name="adj2" fmla="val 50000"/>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a:extLst>
                <a:ext uri="{FF2B5EF4-FFF2-40B4-BE49-F238E27FC236}">
                  <a16:creationId xmlns:a16="http://schemas.microsoft.com/office/drawing/2014/main" id="{1B9BE072-C99C-55ED-0F41-FC0F1EFF88EE}"/>
                </a:ext>
              </a:extLst>
            </p:cNvPr>
            <p:cNvSpPr/>
            <p:nvPr/>
          </p:nvSpPr>
          <p:spPr>
            <a:xfrm>
              <a:off x="8182381" y="1534749"/>
              <a:ext cx="3555594" cy="202082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2" name="Group 41">
            <a:extLst>
              <a:ext uri="{FF2B5EF4-FFF2-40B4-BE49-F238E27FC236}">
                <a16:creationId xmlns:a16="http://schemas.microsoft.com/office/drawing/2014/main" id="{C831439A-A0B5-01E1-DB29-ADF68A901265}"/>
              </a:ext>
            </a:extLst>
          </p:cNvPr>
          <p:cNvGrpSpPr/>
          <p:nvPr/>
        </p:nvGrpSpPr>
        <p:grpSpPr>
          <a:xfrm>
            <a:off x="7089467" y="1534749"/>
            <a:ext cx="4648508" cy="2020824"/>
            <a:chOff x="7089467" y="1534749"/>
            <a:chExt cx="4648508" cy="2020824"/>
          </a:xfrm>
        </p:grpSpPr>
        <p:sp>
          <p:nvSpPr>
            <p:cNvPr id="43" name="Snip and Round Single Corner Rectangle 42">
              <a:extLst>
                <a:ext uri="{FF2B5EF4-FFF2-40B4-BE49-F238E27FC236}">
                  <a16:creationId xmlns:a16="http://schemas.microsoft.com/office/drawing/2014/main" id="{967698CC-4E69-C34F-B561-3F969C718D43}"/>
                </a:ext>
              </a:extLst>
            </p:cNvPr>
            <p:cNvSpPr/>
            <p:nvPr/>
          </p:nvSpPr>
          <p:spPr>
            <a:xfrm flipH="1">
              <a:off x="7089467" y="1534749"/>
              <a:ext cx="2456322" cy="2020824"/>
            </a:xfrm>
            <a:prstGeom prst="snipRoundRect">
              <a:avLst>
                <a:gd name="adj1" fmla="val 0"/>
                <a:gd name="adj2" fmla="val 50000"/>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a:extLst>
                <a:ext uri="{FF2B5EF4-FFF2-40B4-BE49-F238E27FC236}">
                  <a16:creationId xmlns:a16="http://schemas.microsoft.com/office/drawing/2014/main" id="{C1BA2F2D-71C7-17EC-4681-F12DA095A2BF}"/>
                </a:ext>
              </a:extLst>
            </p:cNvPr>
            <p:cNvSpPr/>
            <p:nvPr/>
          </p:nvSpPr>
          <p:spPr>
            <a:xfrm>
              <a:off x="8182381" y="1534749"/>
              <a:ext cx="3555594" cy="202082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5" name="TextBox 44">
            <a:extLst>
              <a:ext uri="{FF2B5EF4-FFF2-40B4-BE49-F238E27FC236}">
                <a16:creationId xmlns:a16="http://schemas.microsoft.com/office/drawing/2014/main" id="{70CAD0F6-1C5C-5C7C-172D-75DF074055FD}"/>
              </a:ext>
            </a:extLst>
          </p:cNvPr>
          <p:cNvSpPr txBox="1"/>
          <p:nvPr/>
        </p:nvSpPr>
        <p:spPr>
          <a:xfrm rot="18900000">
            <a:off x="3887677" y="2231450"/>
            <a:ext cx="2288858" cy="843665"/>
          </a:xfrm>
          <a:prstGeom prst="rect">
            <a:avLst/>
          </a:prstGeom>
          <a:noFill/>
          <a:ln w="12700">
            <a:noFill/>
          </a:ln>
        </p:spPr>
        <p:txBody>
          <a:bodyPr wrap="square" lIns="0" tIns="0" rIns="0" bIns="0" rtlCol="0" anchor="t" anchorCtr="0">
            <a:prstTxWarp prst="textArchUp">
              <a:avLst>
                <a:gd name="adj" fmla="val 10729205"/>
              </a:avLst>
            </a:prstTxWarp>
            <a:noAutofit/>
          </a:bodyPr>
          <a:lstStyle/>
          <a:p>
            <a:pPr algn="ctr"/>
            <a:r>
              <a:rPr lang="en-US" sz="1600" b="1" dirty="0"/>
              <a:t>Evolve EA</a:t>
            </a:r>
            <a:endParaRPr lang="en-US" sz="1600" dirty="0"/>
          </a:p>
        </p:txBody>
      </p:sp>
      <p:sp>
        <p:nvSpPr>
          <p:cNvPr id="46" name="TextBox 45">
            <a:extLst>
              <a:ext uri="{FF2B5EF4-FFF2-40B4-BE49-F238E27FC236}">
                <a16:creationId xmlns:a16="http://schemas.microsoft.com/office/drawing/2014/main" id="{54F4FD24-8D19-83EC-F86C-56D9D5F07BC2}"/>
              </a:ext>
            </a:extLst>
          </p:cNvPr>
          <p:cNvSpPr txBox="1"/>
          <p:nvPr/>
        </p:nvSpPr>
        <p:spPr>
          <a:xfrm rot="2700000">
            <a:off x="3882208" y="4185836"/>
            <a:ext cx="2366066" cy="1054645"/>
          </a:xfrm>
          <a:prstGeom prst="rect">
            <a:avLst/>
          </a:prstGeom>
          <a:noFill/>
          <a:ln w="12700">
            <a:noFill/>
          </a:ln>
        </p:spPr>
        <p:txBody>
          <a:bodyPr wrap="square" lIns="0" tIns="0" rIns="0" bIns="0" rtlCol="0" anchor="t" anchorCtr="0">
            <a:prstTxWarp prst="textArchDown">
              <a:avLst>
                <a:gd name="adj" fmla="val 815028"/>
              </a:avLst>
            </a:prstTxWarp>
            <a:noAutofit/>
          </a:bodyPr>
          <a:lstStyle/>
          <a:p>
            <a:pPr algn="ctr"/>
            <a:r>
              <a:rPr lang="en-US" sz="1600" b="1" dirty="0"/>
              <a:t>Sustain Business Value</a:t>
            </a:r>
          </a:p>
        </p:txBody>
      </p:sp>
      <p:sp>
        <p:nvSpPr>
          <p:cNvPr id="47" name="TextBox 46">
            <a:extLst>
              <a:ext uri="{FF2B5EF4-FFF2-40B4-BE49-F238E27FC236}">
                <a16:creationId xmlns:a16="http://schemas.microsoft.com/office/drawing/2014/main" id="{61B7C65B-C530-F20D-85BE-24BACEC8F897}"/>
              </a:ext>
            </a:extLst>
          </p:cNvPr>
          <p:cNvSpPr txBox="1"/>
          <p:nvPr/>
        </p:nvSpPr>
        <p:spPr>
          <a:xfrm rot="18900000">
            <a:off x="6084917" y="4382976"/>
            <a:ext cx="2233370" cy="761101"/>
          </a:xfrm>
          <a:prstGeom prst="rect">
            <a:avLst/>
          </a:prstGeom>
          <a:noFill/>
          <a:ln w="12700">
            <a:noFill/>
          </a:ln>
        </p:spPr>
        <p:txBody>
          <a:bodyPr wrap="square" lIns="0" tIns="0" rIns="0" bIns="0" rtlCol="0" anchor="t" anchorCtr="0">
            <a:prstTxWarp prst="textArchDown">
              <a:avLst>
                <a:gd name="adj" fmla="val 713272"/>
              </a:avLst>
            </a:prstTxWarp>
            <a:noAutofit/>
          </a:bodyPr>
          <a:lstStyle/>
          <a:p>
            <a:pPr algn="ctr"/>
            <a:r>
              <a:rPr lang="en-US" sz="1600" b="1" dirty="0"/>
              <a:t> Optimize the EA Team</a:t>
            </a:r>
          </a:p>
        </p:txBody>
      </p:sp>
      <p:sp>
        <p:nvSpPr>
          <p:cNvPr id="48" name="TextBox 47">
            <a:extLst>
              <a:ext uri="{FF2B5EF4-FFF2-40B4-BE49-F238E27FC236}">
                <a16:creationId xmlns:a16="http://schemas.microsoft.com/office/drawing/2014/main" id="{0E6F01F8-652A-DFD8-98B6-80A1D9453ACC}"/>
              </a:ext>
            </a:extLst>
          </p:cNvPr>
          <p:cNvSpPr txBox="1"/>
          <p:nvPr/>
        </p:nvSpPr>
        <p:spPr>
          <a:xfrm rot="2700000">
            <a:off x="6001431" y="2220431"/>
            <a:ext cx="2288858" cy="843665"/>
          </a:xfrm>
          <a:prstGeom prst="rect">
            <a:avLst/>
          </a:prstGeom>
          <a:noFill/>
          <a:ln w="12700">
            <a:noFill/>
          </a:ln>
        </p:spPr>
        <p:txBody>
          <a:bodyPr wrap="square" lIns="0" tIns="0" rIns="0" bIns="0" rtlCol="0" anchor="t" anchorCtr="0">
            <a:prstTxWarp prst="textArchUp">
              <a:avLst>
                <a:gd name="adj" fmla="val 10729205"/>
              </a:avLst>
            </a:prstTxWarp>
            <a:noAutofit/>
          </a:bodyPr>
          <a:lstStyle/>
          <a:p>
            <a:pPr algn="ctr"/>
            <a:r>
              <a:rPr lang="en-US" sz="1600" b="1" dirty="0"/>
              <a:t> Lead From the Front</a:t>
            </a:r>
            <a:endParaRPr lang="en-US" sz="1600" dirty="0"/>
          </a:p>
        </p:txBody>
      </p:sp>
      <p:sp>
        <p:nvSpPr>
          <p:cNvPr id="49" name="Google Shape;290;p2" descr="PresentationLoad.com">
            <a:extLst>
              <a:ext uri="{FF2B5EF4-FFF2-40B4-BE49-F238E27FC236}">
                <a16:creationId xmlns:a16="http://schemas.microsoft.com/office/drawing/2014/main" id="{4892CFD1-B804-3811-804C-757D6CA13EBB}"/>
              </a:ext>
            </a:extLst>
          </p:cNvPr>
          <p:cNvSpPr txBox="1"/>
          <p:nvPr/>
        </p:nvSpPr>
        <p:spPr>
          <a:xfrm>
            <a:off x="466925" y="3901471"/>
            <a:ext cx="3771080" cy="1661993"/>
          </a:xfrm>
          <a:prstGeom prst="rect">
            <a:avLst/>
          </a:prstGeom>
          <a:noFill/>
          <a:ln>
            <a:noFill/>
          </a:ln>
        </p:spPr>
        <p:txBody>
          <a:bodyPr spcFirstLastPara="1" wrap="square" lIns="91440" tIns="91440" rIns="91440" bIns="91440" anchor="t" anchorCtr="0">
            <a:spAutoFit/>
          </a:bodyPr>
          <a:lstStyle/>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Redesign your EA operating model to focus on stakeholders and services.</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Focus the EA practice on value delivery to stakeholders.</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Professionalize the management of the EA practice.</a:t>
            </a:r>
            <a:endParaRPr sz="1600" dirty="0">
              <a:latin typeface="Arial" panose="020B0604020202020204" pitchFamily="34" charset="0"/>
              <a:cs typeface="Arial" panose="020B0604020202020204" pitchFamily="34" charset="0"/>
            </a:endParaRPr>
          </a:p>
        </p:txBody>
      </p:sp>
      <p:sp>
        <p:nvSpPr>
          <p:cNvPr id="50" name="Google Shape;292;p2" descr="PresentationLoad.com">
            <a:extLst>
              <a:ext uri="{FF2B5EF4-FFF2-40B4-BE49-F238E27FC236}">
                <a16:creationId xmlns:a16="http://schemas.microsoft.com/office/drawing/2014/main" id="{F3D2FE8F-F02A-229B-516B-C62FF4DCD0DF}"/>
              </a:ext>
            </a:extLst>
          </p:cNvPr>
          <p:cNvSpPr txBox="1"/>
          <p:nvPr/>
        </p:nvSpPr>
        <p:spPr>
          <a:xfrm>
            <a:off x="466925" y="1711961"/>
            <a:ext cx="3771080" cy="1908215"/>
          </a:xfrm>
          <a:prstGeom prst="rect">
            <a:avLst/>
          </a:prstGeom>
          <a:noFill/>
          <a:ln>
            <a:noFill/>
          </a:ln>
        </p:spPr>
        <p:txBody>
          <a:bodyPr spcFirstLastPara="1" wrap="square" lIns="91440" tIns="91440" rIns="91440" bIns="91440" anchor="t" anchorCtr="0">
            <a:spAutoFit/>
          </a:bodyPr>
          <a:lstStyle/>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Step beyond architecture deliverables, adding analysis &amp; insight.</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Build financial analysis into your architecture deliverables.</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Look for ways to bring architecture deliverables to life with analytics.</a:t>
            </a:r>
            <a:endParaRPr sz="1600" dirty="0">
              <a:latin typeface="Arial" panose="020B0604020202020204" pitchFamily="34" charset="0"/>
              <a:cs typeface="Arial" panose="020B0604020202020204" pitchFamily="34" charset="0"/>
            </a:endParaRPr>
          </a:p>
        </p:txBody>
      </p:sp>
      <p:sp>
        <p:nvSpPr>
          <p:cNvPr id="51" name="Google Shape;293;p2" descr="PresentationLoad.com">
            <a:extLst>
              <a:ext uri="{FF2B5EF4-FFF2-40B4-BE49-F238E27FC236}">
                <a16:creationId xmlns:a16="http://schemas.microsoft.com/office/drawing/2014/main" id="{856B557F-BCEE-C009-06BA-688702116444}"/>
              </a:ext>
            </a:extLst>
          </p:cNvPr>
          <p:cNvSpPr txBox="1"/>
          <p:nvPr/>
        </p:nvSpPr>
        <p:spPr>
          <a:xfrm>
            <a:off x="8306295" y="1835071"/>
            <a:ext cx="3431680" cy="1415772"/>
          </a:xfrm>
          <a:prstGeom prst="rect">
            <a:avLst/>
          </a:prstGeom>
          <a:noFill/>
          <a:ln>
            <a:noFill/>
          </a:ln>
        </p:spPr>
        <p:txBody>
          <a:bodyPr spcFirstLastPara="1" wrap="square" lIns="91440" tIns="91440" rIns="91440" bIns="91440" anchor="t" anchorCtr="0">
            <a:spAutoFit/>
          </a:bodyPr>
          <a:lstStyle/>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Upskill your EA team’s AI competencies.</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Develop an EA framework for AI.</a:t>
            </a:r>
            <a:endParaRPr sz="1600" dirty="0">
              <a:latin typeface="Arial" panose="020B0604020202020204" pitchFamily="34" charset="0"/>
              <a:cs typeface="Arial" panose="020B0604020202020204" pitchFamily="34" charset="0"/>
            </a:endParaRPr>
          </a:p>
          <a:p>
            <a:pPr marL="164592" marR="0" lvl="0" indent="-164592" algn="l" rtl="0">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Get involved in AI initiatives in your organization.</a:t>
            </a:r>
            <a:endParaRPr sz="1600" dirty="0">
              <a:latin typeface="Arial" panose="020B0604020202020204" pitchFamily="34" charset="0"/>
              <a:cs typeface="Arial" panose="020B0604020202020204" pitchFamily="34" charset="0"/>
            </a:endParaRPr>
          </a:p>
        </p:txBody>
      </p:sp>
      <p:sp>
        <p:nvSpPr>
          <p:cNvPr id="52" name="Google Shape;294;p2" descr="PresentationLoad.com">
            <a:extLst>
              <a:ext uri="{FF2B5EF4-FFF2-40B4-BE49-F238E27FC236}">
                <a16:creationId xmlns:a16="http://schemas.microsoft.com/office/drawing/2014/main" id="{D06744CF-8F44-0393-EDCB-352CB493BBD0}"/>
              </a:ext>
            </a:extLst>
          </p:cNvPr>
          <p:cNvSpPr txBox="1"/>
          <p:nvPr/>
        </p:nvSpPr>
        <p:spPr>
          <a:xfrm>
            <a:off x="8313655" y="4024582"/>
            <a:ext cx="3424320" cy="1661993"/>
          </a:xfrm>
          <a:prstGeom prst="rect">
            <a:avLst/>
          </a:prstGeom>
          <a:noFill/>
          <a:ln>
            <a:noFill/>
          </a:ln>
        </p:spPr>
        <p:txBody>
          <a:bodyPr spcFirstLastPara="1" wrap="square" lIns="91440" tIns="91440" rIns="91440" bIns="91440" anchor="t" anchorCtr="0">
            <a:spAutoFit/>
          </a:bodyPr>
          <a:lstStyle/>
          <a:p>
            <a:pPr marL="164592" marR="0" lvl="0" indent="-164592" algn="l" rtl="0">
              <a:lnSpc>
                <a:spcPct val="100000"/>
              </a:lnSpc>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Develop a new operating model for AI.</a:t>
            </a:r>
            <a:endParaRPr sz="1600" dirty="0">
              <a:latin typeface="Arial" panose="020B0604020202020204" pitchFamily="34" charset="0"/>
              <a:cs typeface="Arial" panose="020B0604020202020204" pitchFamily="34" charset="0"/>
            </a:endParaRPr>
          </a:p>
          <a:p>
            <a:pPr marL="164592" marR="0" lvl="0" indent="-164592" algn="l" rtl="0">
              <a:lnSpc>
                <a:spcPct val="100000"/>
              </a:lnSpc>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Bring new talent onto the team, such as data science and AI.</a:t>
            </a:r>
            <a:endParaRPr sz="1600" dirty="0">
              <a:latin typeface="Arial" panose="020B0604020202020204" pitchFamily="34" charset="0"/>
              <a:cs typeface="Arial" panose="020B0604020202020204" pitchFamily="34" charset="0"/>
            </a:endParaRPr>
          </a:p>
          <a:p>
            <a:pPr marL="164592" marR="0" lvl="0" indent="-164592" algn="l" rtl="0">
              <a:lnSpc>
                <a:spcPct val="100000"/>
              </a:lnSpc>
              <a:spcAft>
                <a:spcPts val="0"/>
              </a:spcAft>
              <a:buSzPts val="1600"/>
              <a:buFont typeface="Arial"/>
              <a:buChar char="•"/>
            </a:pPr>
            <a:r>
              <a:rPr lang="en-US" sz="1600" dirty="0">
                <a:solidFill>
                  <a:schemeClr val="dk1"/>
                </a:solidFill>
                <a:latin typeface="Arial" panose="020B0604020202020204" pitchFamily="34" charset="0"/>
                <a:ea typeface="Arial"/>
                <a:cs typeface="Arial" panose="020B0604020202020204" pitchFamily="34" charset="0"/>
                <a:sym typeface="Arial"/>
              </a:rPr>
              <a:t>Look for opportunities to use AI to support EA delivery.</a:t>
            </a:r>
            <a:endParaRPr sz="1600" dirty="0">
              <a:latin typeface="Arial" panose="020B0604020202020204" pitchFamily="34" charset="0"/>
              <a:cs typeface="Arial" panose="020B0604020202020204" pitchFamily="34" charset="0"/>
            </a:endParaRPr>
          </a:p>
        </p:txBody>
      </p:sp>
      <p:grpSp>
        <p:nvGrpSpPr>
          <p:cNvPr id="53" name="Google Shape;297;p2">
            <a:extLst>
              <a:ext uri="{FF2B5EF4-FFF2-40B4-BE49-F238E27FC236}">
                <a16:creationId xmlns:a16="http://schemas.microsoft.com/office/drawing/2014/main" id="{D883E4DF-048D-2C12-82E0-68835F1DDC3E}"/>
              </a:ext>
            </a:extLst>
          </p:cNvPr>
          <p:cNvGrpSpPr/>
          <p:nvPr/>
        </p:nvGrpSpPr>
        <p:grpSpPr>
          <a:xfrm>
            <a:off x="4129924" y="1721805"/>
            <a:ext cx="3931791" cy="3929825"/>
            <a:chOff x="4135224" y="1629812"/>
            <a:chExt cx="3931791" cy="3929825"/>
          </a:xfrm>
        </p:grpSpPr>
        <p:sp>
          <p:nvSpPr>
            <p:cNvPr id="54" name="Google Shape;298;p2">
              <a:extLst>
                <a:ext uri="{FF2B5EF4-FFF2-40B4-BE49-F238E27FC236}">
                  <a16:creationId xmlns:a16="http://schemas.microsoft.com/office/drawing/2014/main" id="{A0416846-DFF6-A10B-120B-C09911FEAFEE}"/>
                </a:ext>
              </a:extLst>
            </p:cNvPr>
            <p:cNvSpPr txBox="1"/>
            <p:nvPr/>
          </p:nvSpPr>
          <p:spPr>
            <a:xfrm>
              <a:off x="5658589" y="3194692"/>
              <a:ext cx="896423" cy="830997"/>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600" b="1" dirty="0">
                  <a:solidFill>
                    <a:srgbClr val="000000"/>
                  </a:solidFill>
                  <a:latin typeface="Arial"/>
                  <a:ea typeface="Arial"/>
                  <a:cs typeface="Arial"/>
                  <a:sym typeface="Arial"/>
                </a:rPr>
                <a:t>Leading the EA Practice</a:t>
              </a:r>
              <a:endParaRPr dirty="0"/>
            </a:p>
          </p:txBody>
        </p:sp>
        <p:sp>
          <p:nvSpPr>
            <p:cNvPr id="55" name="Google Shape;299;p2">
              <a:extLst>
                <a:ext uri="{FF2B5EF4-FFF2-40B4-BE49-F238E27FC236}">
                  <a16:creationId xmlns:a16="http://schemas.microsoft.com/office/drawing/2014/main" id="{F91265E5-ADF8-16EF-306D-544D62583E00}"/>
                </a:ext>
              </a:extLst>
            </p:cNvPr>
            <p:cNvSpPr/>
            <p:nvPr/>
          </p:nvSpPr>
          <p:spPr>
            <a:xfrm rot="16200000">
              <a:off x="4151905" y="3421915"/>
              <a:ext cx="2108540" cy="1760400"/>
            </a:xfrm>
            <a:custGeom>
              <a:avLst/>
              <a:gdLst/>
              <a:ahLst/>
              <a:cxnLst/>
              <a:rect l="l" t="t" r="r" b="b"/>
              <a:pathLst>
                <a:path w="1586" h="1324" extrusionOk="0">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FEC10D"/>
            </a:solidFill>
            <a:ln w="254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6" name="Google Shape;300;p2">
              <a:extLst>
                <a:ext uri="{FF2B5EF4-FFF2-40B4-BE49-F238E27FC236}">
                  <a16:creationId xmlns:a16="http://schemas.microsoft.com/office/drawing/2014/main" id="{163AD7F6-2A38-49D5-3542-943B8DBB199C}"/>
                </a:ext>
              </a:extLst>
            </p:cNvPr>
            <p:cNvSpPr/>
            <p:nvPr/>
          </p:nvSpPr>
          <p:spPr>
            <a:xfrm rot="16200000">
              <a:off x="4499454" y="1662106"/>
              <a:ext cx="1760682" cy="2107640"/>
            </a:xfrm>
            <a:custGeom>
              <a:avLst/>
              <a:gdLst/>
              <a:ahLst/>
              <a:cxnLst/>
              <a:rect l="l" t="t" r="r" b="b"/>
              <a:pathLst>
                <a:path w="1324" h="1585" extrusionOk="0">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002856"/>
            </a:solidFill>
            <a:ln w="254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7" name="Google Shape;301;p2">
              <a:extLst>
                <a:ext uri="{FF2B5EF4-FFF2-40B4-BE49-F238E27FC236}">
                  <a16:creationId xmlns:a16="http://schemas.microsoft.com/office/drawing/2014/main" id="{A4E57E14-2959-5595-AF5A-A95AC92FC7E7}"/>
                </a:ext>
              </a:extLst>
            </p:cNvPr>
            <p:cNvSpPr/>
            <p:nvPr/>
          </p:nvSpPr>
          <p:spPr>
            <a:xfrm rot="16200000">
              <a:off x="5912333" y="3421942"/>
              <a:ext cx="1760119" cy="2108766"/>
            </a:xfrm>
            <a:custGeom>
              <a:avLst/>
              <a:gdLst/>
              <a:ahLst/>
              <a:cxnLst/>
              <a:rect l="l" t="t" r="r" b="b"/>
              <a:pathLst>
                <a:path w="1324" h="1586" extrusionOk="0">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06C4B0"/>
            </a:solidFill>
            <a:ln w="254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8" name="Google Shape;302;p2">
              <a:extLst>
                <a:ext uri="{FF2B5EF4-FFF2-40B4-BE49-F238E27FC236}">
                  <a16:creationId xmlns:a16="http://schemas.microsoft.com/office/drawing/2014/main" id="{558D5351-9483-7B67-9FEF-7B57686E7371}"/>
                </a:ext>
              </a:extLst>
            </p:cNvPr>
            <p:cNvSpPr/>
            <p:nvPr/>
          </p:nvSpPr>
          <p:spPr>
            <a:xfrm rot="16200000">
              <a:off x="5912305" y="2009655"/>
              <a:ext cx="2108540" cy="1760400"/>
            </a:xfrm>
            <a:custGeom>
              <a:avLst/>
              <a:gdLst/>
              <a:ahLst/>
              <a:cxnLst/>
              <a:rect l="l" t="t" r="r" b="b"/>
              <a:pathLst>
                <a:path w="1586" h="1324" extrusionOk="0">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FF540A"/>
            </a:solidFill>
            <a:ln w="254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59" name="Google Shape;303;p2">
              <a:extLst>
                <a:ext uri="{FF2B5EF4-FFF2-40B4-BE49-F238E27FC236}">
                  <a16:creationId xmlns:a16="http://schemas.microsoft.com/office/drawing/2014/main" id="{72F3867C-7F9C-2AE2-B279-5876569517E3}"/>
                </a:ext>
              </a:extLst>
            </p:cNvPr>
            <p:cNvSpPr/>
            <p:nvPr/>
          </p:nvSpPr>
          <p:spPr>
            <a:xfrm rot="16200000">
              <a:off x="4135225" y="1648472"/>
              <a:ext cx="3911164" cy="3911166"/>
            </a:xfrm>
            <a:prstGeom prst="arc">
              <a:avLst>
                <a:gd name="adj1" fmla="val 9988602"/>
                <a:gd name="adj2" fmla="val 11348130"/>
              </a:avLst>
            </a:prstGeom>
            <a:noFill/>
            <a:ln w="25400" cap="flat" cmpd="sng">
              <a:solidFill>
                <a:srgbClr val="009AD7"/>
              </a:solidFill>
              <a:prstDash val="solid"/>
              <a:miter lim="800000"/>
              <a:headEnd type="none" w="sm" len="sm"/>
              <a:tailEnd type="triangle" w="lg"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60" name="Google Shape;304;p2">
              <a:extLst>
                <a:ext uri="{FF2B5EF4-FFF2-40B4-BE49-F238E27FC236}">
                  <a16:creationId xmlns:a16="http://schemas.microsoft.com/office/drawing/2014/main" id="{DE613DCC-865E-2D27-957A-A139FF01CBAA}"/>
                </a:ext>
              </a:extLst>
            </p:cNvPr>
            <p:cNvSpPr/>
            <p:nvPr/>
          </p:nvSpPr>
          <p:spPr>
            <a:xfrm rot="16200000">
              <a:off x="4164538" y="1659126"/>
              <a:ext cx="3911166" cy="3852537"/>
            </a:xfrm>
            <a:prstGeom prst="arc">
              <a:avLst>
                <a:gd name="adj1" fmla="val 4728580"/>
                <a:gd name="adj2" fmla="val 5968209"/>
              </a:avLst>
            </a:prstGeom>
            <a:noFill/>
            <a:ln w="25400" cap="flat" cmpd="sng">
              <a:solidFill>
                <a:srgbClr val="009AD7"/>
              </a:solidFill>
              <a:prstDash val="solid"/>
              <a:miter lim="800000"/>
              <a:headEnd type="none" w="sm" len="sm"/>
              <a:tailEnd type="triangle" w="lg"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61" name="Google Shape;305;p2">
              <a:extLst>
                <a:ext uri="{FF2B5EF4-FFF2-40B4-BE49-F238E27FC236}">
                  <a16:creationId xmlns:a16="http://schemas.microsoft.com/office/drawing/2014/main" id="{946A4C13-2982-CC4D-3BAA-B62A0E47DA01}"/>
                </a:ext>
              </a:extLst>
            </p:cNvPr>
            <p:cNvSpPr/>
            <p:nvPr/>
          </p:nvSpPr>
          <p:spPr>
            <a:xfrm rot="16200000">
              <a:off x="4144392" y="1648471"/>
              <a:ext cx="3911166" cy="3911166"/>
            </a:xfrm>
            <a:prstGeom prst="arc">
              <a:avLst>
                <a:gd name="adj1" fmla="val 15707434"/>
                <a:gd name="adj2" fmla="val 17797703"/>
              </a:avLst>
            </a:prstGeom>
            <a:noFill/>
            <a:ln w="25400" cap="flat" cmpd="sng">
              <a:solidFill>
                <a:srgbClr val="009AD7"/>
              </a:solidFill>
              <a:prstDash val="solid"/>
              <a:miter lim="800000"/>
              <a:headEnd type="none" w="sm" len="sm"/>
              <a:tailEnd type="triangle" w="lg"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62" name="Google Shape;306;p2">
              <a:extLst>
                <a:ext uri="{FF2B5EF4-FFF2-40B4-BE49-F238E27FC236}">
                  <a16:creationId xmlns:a16="http://schemas.microsoft.com/office/drawing/2014/main" id="{6FB0F521-367B-AEBA-4CF4-22DA0702D092}"/>
                </a:ext>
              </a:extLst>
            </p:cNvPr>
            <p:cNvSpPr/>
            <p:nvPr/>
          </p:nvSpPr>
          <p:spPr>
            <a:xfrm rot="16200000">
              <a:off x="4155849" y="1634723"/>
              <a:ext cx="3911166" cy="3911166"/>
            </a:xfrm>
            <a:prstGeom prst="arc">
              <a:avLst>
                <a:gd name="adj1" fmla="val 19899789"/>
                <a:gd name="adj2" fmla="val 710002"/>
              </a:avLst>
            </a:prstGeom>
            <a:noFill/>
            <a:ln w="25400" cap="flat" cmpd="sng">
              <a:solidFill>
                <a:srgbClr val="009AD7"/>
              </a:solidFill>
              <a:prstDash val="solid"/>
              <a:miter lim="800000"/>
              <a:headEnd type="none" w="sm" len="sm"/>
              <a:tailEnd type="triangle" w="lg"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
          <p:cNvSpPr/>
          <p:nvPr/>
        </p:nvSpPr>
        <p:spPr>
          <a:xfrm>
            <a:off x="301752" y="1421564"/>
            <a:ext cx="11430000" cy="51890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12" name="Google Shape;312;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313" name="Google Shape;313;p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chemeClr val="lt1"/>
              </a:buClr>
              <a:buSzPts val="2400"/>
              <a:buFont typeface="Arial Black"/>
              <a:buAutoNum type="arabicPeriod"/>
            </a:pPr>
            <a:r>
              <a:rPr lang="en-US" dirty="0">
                <a:solidFill>
                  <a:schemeClr val="lt1"/>
                </a:solidFill>
              </a:rPr>
              <a:t>What are the major trends affecting EA leaders?</a:t>
            </a:r>
            <a:endParaRPr dirty="0"/>
          </a:p>
          <a:p>
            <a:pPr marL="365760" lvl="0" indent="-365760" algn="l" rtl="0">
              <a:lnSpc>
                <a:spcPct val="90000"/>
              </a:lnSpc>
              <a:spcBef>
                <a:spcPts val="1200"/>
              </a:spcBef>
              <a:spcAft>
                <a:spcPts val="0"/>
              </a:spcAft>
              <a:buClr>
                <a:srgbClr val="7F7F7F"/>
              </a:buClr>
              <a:buSzPts val="2400"/>
              <a:buAutoNum type="arabicPeriod"/>
            </a:pPr>
            <a:r>
              <a:rPr lang="en-US" dirty="0">
                <a:solidFill>
                  <a:srgbClr val="7F7F7F"/>
                </a:solidFill>
              </a:rPr>
              <a:t>What are the top challenges affecting EA leaders?</a:t>
            </a:r>
            <a:endParaRPr dirty="0"/>
          </a:p>
          <a:p>
            <a:pPr marL="365760" lvl="0" indent="-365760" algn="l" rtl="0">
              <a:lnSpc>
                <a:spcPct val="90000"/>
              </a:lnSpc>
              <a:spcBef>
                <a:spcPts val="1200"/>
              </a:spcBef>
              <a:spcAft>
                <a:spcPts val="0"/>
              </a:spcAft>
              <a:buClr>
                <a:srgbClr val="7F7F7F"/>
              </a:buClr>
              <a:buSzPts val="2400"/>
              <a:buAutoNum type="arabicPeriod"/>
            </a:pPr>
            <a:r>
              <a:rPr lang="en-US" dirty="0">
                <a:solidFill>
                  <a:srgbClr val="7F7F7F"/>
                </a:solidFill>
              </a:rPr>
              <a:t>What actions should EA leaders take now to be successful?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9" name="Freeform 8">
            <a:extLst>
              <a:ext uri="{FF2B5EF4-FFF2-40B4-BE49-F238E27FC236}">
                <a16:creationId xmlns:a16="http://schemas.microsoft.com/office/drawing/2014/main" id="{B0263961-1906-188E-5B51-C3398F519A01}"/>
              </a:ext>
            </a:extLst>
          </p:cNvPr>
          <p:cNvSpPr/>
          <p:nvPr/>
        </p:nvSpPr>
        <p:spPr>
          <a:xfrm rot="10800000">
            <a:off x="468490" y="1921487"/>
            <a:ext cx="2064644" cy="2263896"/>
          </a:xfrm>
          <a:custGeom>
            <a:avLst/>
            <a:gdLst>
              <a:gd name="connsiteX0" fmla="*/ 2064644 w 2064644"/>
              <a:gd name="connsiteY0" fmla="*/ 2263896 h 2263896"/>
              <a:gd name="connsiteX1" fmla="*/ 0 w 2064644"/>
              <a:gd name="connsiteY1" fmla="*/ 2263896 h 2263896"/>
              <a:gd name="connsiteX2" fmla="*/ 0 w 2064644"/>
              <a:gd name="connsiteY2" fmla="*/ 290720 h 2263896"/>
              <a:gd name="connsiteX3" fmla="*/ 1616398 w 2064644"/>
              <a:gd name="connsiteY3" fmla="*/ 290720 h 2263896"/>
              <a:gd name="connsiteX4" fmla="*/ 1898762 w 2064644"/>
              <a:gd name="connsiteY4" fmla="*/ 0 h 2263896"/>
              <a:gd name="connsiteX5" fmla="*/ 1898762 w 2064644"/>
              <a:gd name="connsiteY5" fmla="*/ 290720 h 2263896"/>
              <a:gd name="connsiteX6" fmla="*/ 2064644 w 2064644"/>
              <a:gd name="connsiteY6" fmla="*/ 290720 h 22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644" h="2263896">
                <a:moveTo>
                  <a:pt x="2064644" y="2263896"/>
                </a:moveTo>
                <a:lnTo>
                  <a:pt x="0" y="2263896"/>
                </a:lnTo>
                <a:lnTo>
                  <a:pt x="0" y="290720"/>
                </a:lnTo>
                <a:lnTo>
                  <a:pt x="1616398" y="290720"/>
                </a:lnTo>
                <a:lnTo>
                  <a:pt x="1898762" y="0"/>
                </a:lnTo>
                <a:lnTo>
                  <a:pt x="1898762" y="290720"/>
                </a:lnTo>
                <a:lnTo>
                  <a:pt x="2064644" y="290720"/>
                </a:lnTo>
                <a:close/>
              </a:path>
            </a:pathLst>
          </a:custGeom>
          <a:solidFill>
            <a:srgbClr val="FFFFFF"/>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10" name="Freeform 9">
            <a:extLst>
              <a:ext uri="{FF2B5EF4-FFF2-40B4-BE49-F238E27FC236}">
                <a16:creationId xmlns:a16="http://schemas.microsoft.com/office/drawing/2014/main" id="{575381C5-3C96-213C-0E20-0E0695518A61}"/>
              </a:ext>
            </a:extLst>
          </p:cNvPr>
          <p:cNvSpPr/>
          <p:nvPr/>
        </p:nvSpPr>
        <p:spPr>
          <a:xfrm rot="10800000">
            <a:off x="2769700" y="1921487"/>
            <a:ext cx="2064644" cy="2263896"/>
          </a:xfrm>
          <a:custGeom>
            <a:avLst/>
            <a:gdLst>
              <a:gd name="connsiteX0" fmla="*/ 2064644 w 2064644"/>
              <a:gd name="connsiteY0" fmla="*/ 2263896 h 2263896"/>
              <a:gd name="connsiteX1" fmla="*/ 0 w 2064644"/>
              <a:gd name="connsiteY1" fmla="*/ 2263896 h 2263896"/>
              <a:gd name="connsiteX2" fmla="*/ 0 w 2064644"/>
              <a:gd name="connsiteY2" fmla="*/ 290720 h 2263896"/>
              <a:gd name="connsiteX3" fmla="*/ 1616398 w 2064644"/>
              <a:gd name="connsiteY3" fmla="*/ 290720 h 2263896"/>
              <a:gd name="connsiteX4" fmla="*/ 1898762 w 2064644"/>
              <a:gd name="connsiteY4" fmla="*/ 0 h 2263896"/>
              <a:gd name="connsiteX5" fmla="*/ 1898762 w 2064644"/>
              <a:gd name="connsiteY5" fmla="*/ 290720 h 2263896"/>
              <a:gd name="connsiteX6" fmla="*/ 2064644 w 2064644"/>
              <a:gd name="connsiteY6" fmla="*/ 290720 h 22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644" h="2263896">
                <a:moveTo>
                  <a:pt x="2064644" y="2263896"/>
                </a:moveTo>
                <a:lnTo>
                  <a:pt x="0" y="2263896"/>
                </a:lnTo>
                <a:lnTo>
                  <a:pt x="0" y="290720"/>
                </a:lnTo>
                <a:lnTo>
                  <a:pt x="1616398" y="290720"/>
                </a:lnTo>
                <a:lnTo>
                  <a:pt x="1898762" y="0"/>
                </a:lnTo>
                <a:lnTo>
                  <a:pt x="1898762" y="290720"/>
                </a:lnTo>
                <a:lnTo>
                  <a:pt x="2064644" y="290720"/>
                </a:lnTo>
                <a:close/>
              </a:path>
            </a:pathLst>
          </a:custGeom>
          <a:solidFill>
            <a:srgbClr val="FFFFFF"/>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11" name="Freeform 10">
            <a:extLst>
              <a:ext uri="{FF2B5EF4-FFF2-40B4-BE49-F238E27FC236}">
                <a16:creationId xmlns:a16="http://schemas.microsoft.com/office/drawing/2014/main" id="{B0F3DC2D-BA13-75BF-29EE-1C05E78530AF}"/>
              </a:ext>
            </a:extLst>
          </p:cNvPr>
          <p:cNvSpPr/>
          <p:nvPr/>
        </p:nvSpPr>
        <p:spPr>
          <a:xfrm rot="10800000">
            <a:off x="5070910" y="1921487"/>
            <a:ext cx="2064644" cy="2263896"/>
          </a:xfrm>
          <a:custGeom>
            <a:avLst/>
            <a:gdLst>
              <a:gd name="connsiteX0" fmla="*/ 2064644 w 2064644"/>
              <a:gd name="connsiteY0" fmla="*/ 2263896 h 2263896"/>
              <a:gd name="connsiteX1" fmla="*/ 0 w 2064644"/>
              <a:gd name="connsiteY1" fmla="*/ 2263896 h 2263896"/>
              <a:gd name="connsiteX2" fmla="*/ 0 w 2064644"/>
              <a:gd name="connsiteY2" fmla="*/ 290720 h 2263896"/>
              <a:gd name="connsiteX3" fmla="*/ 1616398 w 2064644"/>
              <a:gd name="connsiteY3" fmla="*/ 290720 h 2263896"/>
              <a:gd name="connsiteX4" fmla="*/ 1898762 w 2064644"/>
              <a:gd name="connsiteY4" fmla="*/ 0 h 2263896"/>
              <a:gd name="connsiteX5" fmla="*/ 1898762 w 2064644"/>
              <a:gd name="connsiteY5" fmla="*/ 290720 h 2263896"/>
              <a:gd name="connsiteX6" fmla="*/ 2064644 w 2064644"/>
              <a:gd name="connsiteY6" fmla="*/ 290720 h 22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644" h="2263896">
                <a:moveTo>
                  <a:pt x="2064644" y="2263896"/>
                </a:moveTo>
                <a:lnTo>
                  <a:pt x="0" y="2263896"/>
                </a:lnTo>
                <a:lnTo>
                  <a:pt x="0" y="290720"/>
                </a:lnTo>
                <a:lnTo>
                  <a:pt x="1616398" y="290720"/>
                </a:lnTo>
                <a:lnTo>
                  <a:pt x="1898762" y="0"/>
                </a:lnTo>
                <a:lnTo>
                  <a:pt x="1898762" y="290720"/>
                </a:lnTo>
                <a:lnTo>
                  <a:pt x="2064644" y="290720"/>
                </a:lnTo>
                <a:close/>
              </a:path>
            </a:pathLst>
          </a:custGeom>
          <a:solidFill>
            <a:srgbClr val="FFFFFF"/>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12" name="Freeform 11">
            <a:extLst>
              <a:ext uri="{FF2B5EF4-FFF2-40B4-BE49-F238E27FC236}">
                <a16:creationId xmlns:a16="http://schemas.microsoft.com/office/drawing/2014/main" id="{2216E568-9E47-9F91-353C-A5FF469CCD63}"/>
              </a:ext>
            </a:extLst>
          </p:cNvPr>
          <p:cNvSpPr/>
          <p:nvPr/>
        </p:nvSpPr>
        <p:spPr>
          <a:xfrm rot="10800000">
            <a:off x="7372120" y="1921487"/>
            <a:ext cx="2064644" cy="2263896"/>
          </a:xfrm>
          <a:custGeom>
            <a:avLst/>
            <a:gdLst>
              <a:gd name="connsiteX0" fmla="*/ 2064644 w 2064644"/>
              <a:gd name="connsiteY0" fmla="*/ 2263896 h 2263896"/>
              <a:gd name="connsiteX1" fmla="*/ 0 w 2064644"/>
              <a:gd name="connsiteY1" fmla="*/ 2263896 h 2263896"/>
              <a:gd name="connsiteX2" fmla="*/ 0 w 2064644"/>
              <a:gd name="connsiteY2" fmla="*/ 290720 h 2263896"/>
              <a:gd name="connsiteX3" fmla="*/ 1616398 w 2064644"/>
              <a:gd name="connsiteY3" fmla="*/ 290720 h 2263896"/>
              <a:gd name="connsiteX4" fmla="*/ 1898762 w 2064644"/>
              <a:gd name="connsiteY4" fmla="*/ 0 h 2263896"/>
              <a:gd name="connsiteX5" fmla="*/ 1898762 w 2064644"/>
              <a:gd name="connsiteY5" fmla="*/ 290720 h 2263896"/>
              <a:gd name="connsiteX6" fmla="*/ 2064644 w 2064644"/>
              <a:gd name="connsiteY6" fmla="*/ 290720 h 22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644" h="2263896">
                <a:moveTo>
                  <a:pt x="2064644" y="2263896"/>
                </a:moveTo>
                <a:lnTo>
                  <a:pt x="0" y="2263896"/>
                </a:lnTo>
                <a:lnTo>
                  <a:pt x="0" y="290720"/>
                </a:lnTo>
                <a:lnTo>
                  <a:pt x="1616398" y="290720"/>
                </a:lnTo>
                <a:lnTo>
                  <a:pt x="1898762" y="0"/>
                </a:lnTo>
                <a:lnTo>
                  <a:pt x="1898762" y="290720"/>
                </a:lnTo>
                <a:lnTo>
                  <a:pt x="2064644" y="290720"/>
                </a:lnTo>
                <a:close/>
              </a:path>
            </a:pathLst>
          </a:custGeom>
          <a:solidFill>
            <a:srgbClr val="FFFFFF"/>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13" name="Freeform 12">
            <a:extLst>
              <a:ext uri="{FF2B5EF4-FFF2-40B4-BE49-F238E27FC236}">
                <a16:creationId xmlns:a16="http://schemas.microsoft.com/office/drawing/2014/main" id="{B1BC8CA4-F4F5-38DC-24B3-F0F37818CD8B}"/>
              </a:ext>
            </a:extLst>
          </p:cNvPr>
          <p:cNvSpPr/>
          <p:nvPr/>
        </p:nvSpPr>
        <p:spPr>
          <a:xfrm rot="10800000">
            <a:off x="9673331" y="1921487"/>
            <a:ext cx="2064644" cy="2263896"/>
          </a:xfrm>
          <a:custGeom>
            <a:avLst/>
            <a:gdLst>
              <a:gd name="connsiteX0" fmla="*/ 2064644 w 2064644"/>
              <a:gd name="connsiteY0" fmla="*/ 2263896 h 2263896"/>
              <a:gd name="connsiteX1" fmla="*/ 0 w 2064644"/>
              <a:gd name="connsiteY1" fmla="*/ 2263896 h 2263896"/>
              <a:gd name="connsiteX2" fmla="*/ 0 w 2064644"/>
              <a:gd name="connsiteY2" fmla="*/ 290720 h 2263896"/>
              <a:gd name="connsiteX3" fmla="*/ 1616398 w 2064644"/>
              <a:gd name="connsiteY3" fmla="*/ 290720 h 2263896"/>
              <a:gd name="connsiteX4" fmla="*/ 1898762 w 2064644"/>
              <a:gd name="connsiteY4" fmla="*/ 0 h 2263896"/>
              <a:gd name="connsiteX5" fmla="*/ 1898762 w 2064644"/>
              <a:gd name="connsiteY5" fmla="*/ 290720 h 2263896"/>
              <a:gd name="connsiteX6" fmla="*/ 2064644 w 2064644"/>
              <a:gd name="connsiteY6" fmla="*/ 290720 h 226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644" h="2263896">
                <a:moveTo>
                  <a:pt x="2064644" y="2263896"/>
                </a:moveTo>
                <a:lnTo>
                  <a:pt x="0" y="2263896"/>
                </a:lnTo>
                <a:lnTo>
                  <a:pt x="0" y="290720"/>
                </a:lnTo>
                <a:lnTo>
                  <a:pt x="1616398" y="290720"/>
                </a:lnTo>
                <a:lnTo>
                  <a:pt x="1898762" y="0"/>
                </a:lnTo>
                <a:lnTo>
                  <a:pt x="1898762" y="290720"/>
                </a:lnTo>
                <a:lnTo>
                  <a:pt x="2064644" y="290720"/>
                </a:lnTo>
                <a:close/>
              </a:path>
            </a:pathLst>
          </a:custGeom>
          <a:solidFill>
            <a:srgbClr val="FFFFFF"/>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318" name="Google Shape;318;p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External Threats Impact Enterprise Growth</a:t>
            </a:r>
            <a:endParaRPr dirty="0"/>
          </a:p>
        </p:txBody>
      </p:sp>
      <p:cxnSp>
        <p:nvCxnSpPr>
          <p:cNvPr id="320" name="Google Shape;320;p4"/>
          <p:cNvCxnSpPr/>
          <p:nvPr/>
        </p:nvCxnSpPr>
        <p:spPr>
          <a:xfrm>
            <a:off x="6091283" y="6137986"/>
            <a:ext cx="0" cy="962832"/>
          </a:xfrm>
          <a:prstGeom prst="straightConnector1">
            <a:avLst/>
          </a:prstGeom>
          <a:noFill/>
          <a:ln w="19050" cap="flat" cmpd="sng">
            <a:solidFill>
              <a:schemeClr val="lt1"/>
            </a:solidFill>
            <a:prstDash val="solid"/>
            <a:miter lim="800000"/>
            <a:headEnd type="none" w="sm" len="sm"/>
            <a:tailEnd type="none" w="sm" len="sm"/>
          </a:ln>
        </p:spPr>
      </p:cxnSp>
      <p:sp>
        <p:nvSpPr>
          <p:cNvPr id="7" name="Text Placeholder 6">
            <a:extLst>
              <a:ext uri="{FF2B5EF4-FFF2-40B4-BE49-F238E27FC236}">
                <a16:creationId xmlns:a16="http://schemas.microsoft.com/office/drawing/2014/main" id="{3324A1CA-CD43-594B-23BF-4DDBBBD0AA34}"/>
              </a:ext>
            </a:extLst>
          </p:cNvPr>
          <p:cNvSpPr>
            <a:spLocks noGrp="1"/>
          </p:cNvSpPr>
          <p:nvPr>
            <p:ph type="body" sz="quarter" idx="10"/>
          </p:nvPr>
        </p:nvSpPr>
        <p:spPr>
          <a:xfrm>
            <a:off x="468489" y="868002"/>
            <a:ext cx="10375357" cy="478198"/>
          </a:xfrm>
        </p:spPr>
        <p:txBody>
          <a:bodyPr/>
          <a:lstStyle/>
          <a:p>
            <a:pPr marL="349250" indent="-338138"/>
            <a:r>
              <a:rPr lang="en-US" dirty="0"/>
              <a:t>Q: “Which of the following external threats impacted or is impacting your enterprise’s growth in 2022 and 2023?”</a:t>
            </a:r>
          </a:p>
        </p:txBody>
      </p:sp>
      <p:sp>
        <p:nvSpPr>
          <p:cNvPr id="29" name="TextBox 12">
            <a:extLst>
              <a:ext uri="{FF2B5EF4-FFF2-40B4-BE49-F238E27FC236}">
                <a16:creationId xmlns:a16="http://schemas.microsoft.com/office/drawing/2014/main" id="{5D20ED39-507D-80F0-22DA-E3ED5DF1D098}"/>
              </a:ext>
            </a:extLst>
          </p:cNvPr>
          <p:cNvSpPr txBox="1"/>
          <p:nvPr/>
        </p:nvSpPr>
        <p:spPr>
          <a:xfrm>
            <a:off x="2769700" y="1921487"/>
            <a:ext cx="2064644" cy="881257"/>
          </a:xfrm>
          <a:prstGeom prst="rect">
            <a:avLst/>
          </a:prstGeom>
          <a:noFill/>
          <a:ln>
            <a:noFill/>
          </a:ln>
        </p:spPr>
        <p:txBody>
          <a:bodyPr lIns="182880" tIns="182880" rIns="182880" bIns="18288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solidFill>
                  <a:srgbClr val="000000"/>
                </a:solidFill>
                <a:latin typeface="Arial"/>
              </a:rPr>
              <a:t>Disruptive Technology</a:t>
            </a:r>
          </a:p>
        </p:txBody>
      </p:sp>
      <p:sp>
        <p:nvSpPr>
          <p:cNvPr id="30" name="TextBox 12">
            <a:extLst>
              <a:ext uri="{FF2B5EF4-FFF2-40B4-BE49-F238E27FC236}">
                <a16:creationId xmlns:a16="http://schemas.microsoft.com/office/drawing/2014/main" id="{E73F2AC1-AB6E-C948-B1CA-9ECCFE59AD69}"/>
              </a:ext>
            </a:extLst>
          </p:cNvPr>
          <p:cNvSpPr txBox="1"/>
          <p:nvPr/>
        </p:nvSpPr>
        <p:spPr>
          <a:xfrm>
            <a:off x="5070910" y="1921487"/>
            <a:ext cx="2064644" cy="881257"/>
          </a:xfrm>
          <a:prstGeom prst="rect">
            <a:avLst/>
          </a:prstGeom>
          <a:noFill/>
          <a:ln>
            <a:noFill/>
          </a:ln>
        </p:spPr>
        <p:txBody>
          <a:bodyPr lIns="182880" tIns="182880" rIns="182880" bIns="18288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solidFill>
                  <a:srgbClr val="000000"/>
                </a:solidFill>
                <a:latin typeface="Arial"/>
              </a:rPr>
              <a:t>Cybersecurity Risks</a:t>
            </a:r>
          </a:p>
        </p:txBody>
      </p:sp>
      <p:sp>
        <p:nvSpPr>
          <p:cNvPr id="31" name="TextBox 12">
            <a:extLst>
              <a:ext uri="{FF2B5EF4-FFF2-40B4-BE49-F238E27FC236}">
                <a16:creationId xmlns:a16="http://schemas.microsoft.com/office/drawing/2014/main" id="{792DB547-BBCF-F155-B5FC-086CF9845D38}"/>
              </a:ext>
            </a:extLst>
          </p:cNvPr>
          <p:cNvSpPr txBox="1"/>
          <p:nvPr/>
        </p:nvSpPr>
        <p:spPr>
          <a:xfrm>
            <a:off x="7372120" y="1921487"/>
            <a:ext cx="2064644" cy="881257"/>
          </a:xfrm>
          <a:prstGeom prst="rect">
            <a:avLst/>
          </a:prstGeom>
          <a:noFill/>
          <a:ln>
            <a:noFill/>
          </a:ln>
        </p:spPr>
        <p:txBody>
          <a:bodyPr lIns="182880" tIns="182880" rIns="182880" bIns="18288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solidFill>
                  <a:srgbClr val="000000"/>
                </a:solidFill>
                <a:latin typeface="Arial"/>
              </a:rPr>
              <a:t>Talent and Skills Shortages</a:t>
            </a:r>
          </a:p>
        </p:txBody>
      </p:sp>
      <p:sp>
        <p:nvSpPr>
          <p:cNvPr id="32" name="TextBox 12">
            <a:extLst>
              <a:ext uri="{FF2B5EF4-FFF2-40B4-BE49-F238E27FC236}">
                <a16:creationId xmlns:a16="http://schemas.microsoft.com/office/drawing/2014/main" id="{FBF5A819-926A-B353-2CD9-C6A690903EF2}"/>
              </a:ext>
            </a:extLst>
          </p:cNvPr>
          <p:cNvSpPr txBox="1"/>
          <p:nvPr/>
        </p:nvSpPr>
        <p:spPr>
          <a:xfrm>
            <a:off x="9673331" y="1921487"/>
            <a:ext cx="2064644" cy="881257"/>
          </a:xfrm>
          <a:prstGeom prst="rect">
            <a:avLst/>
          </a:prstGeom>
          <a:noFill/>
          <a:ln>
            <a:noFill/>
          </a:ln>
        </p:spPr>
        <p:txBody>
          <a:bodyPr lIns="182880" tIns="182880" rIns="182880" bIns="18288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solidFill>
                  <a:srgbClr val="000000"/>
                </a:solidFill>
                <a:latin typeface="Arial"/>
              </a:rPr>
              <a:t>Inflationary Pressures</a:t>
            </a:r>
          </a:p>
        </p:txBody>
      </p:sp>
      <p:sp>
        <p:nvSpPr>
          <p:cNvPr id="38" name="Text Box 91">
            <a:extLst>
              <a:ext uri="{FF2B5EF4-FFF2-40B4-BE49-F238E27FC236}">
                <a16:creationId xmlns:a16="http://schemas.microsoft.com/office/drawing/2014/main" id="{CF42D2EA-1A59-0AB3-9316-BFAF30E647C1}"/>
              </a:ext>
            </a:extLst>
          </p:cNvPr>
          <p:cNvSpPr txBox="1">
            <a:spLocks noChangeAspect="1" noChangeArrowheads="1"/>
          </p:cNvSpPr>
          <p:nvPr/>
        </p:nvSpPr>
        <p:spPr bwMode="gray">
          <a:xfrm>
            <a:off x="457200" y="4445123"/>
            <a:ext cx="9303488" cy="458587"/>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600" dirty="0">
                <a:solidFill>
                  <a:srgbClr val="000000"/>
                </a:solidFill>
              </a:rPr>
              <a:t>n = 124</a:t>
            </a:r>
          </a:p>
          <a:p>
            <a:pPr lvl="0"/>
            <a:r>
              <a:rPr lang="en-US" sz="1200" dirty="0">
                <a:solidFill>
                  <a:srgbClr val="6F7878"/>
                </a:solidFill>
              </a:rPr>
              <a:t>Source: 2023 Gartner Economic Headwinds Survey</a:t>
            </a:r>
          </a:p>
        </p:txBody>
      </p:sp>
      <p:pic>
        <p:nvPicPr>
          <p:cNvPr id="39" name="Graphic 38">
            <a:extLst>
              <a:ext uri="{FF2B5EF4-FFF2-40B4-BE49-F238E27FC236}">
                <a16:creationId xmlns:a16="http://schemas.microsoft.com/office/drawing/2014/main" id="{E2ACF3DF-CC0B-FB08-FE9B-65EE1C054C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2" y="2771081"/>
            <a:ext cx="685800" cy="533400"/>
          </a:xfrm>
          <a:prstGeom prst="rect">
            <a:avLst/>
          </a:prstGeom>
        </p:spPr>
      </p:pic>
      <p:pic>
        <p:nvPicPr>
          <p:cNvPr id="40" name="Graphic 39">
            <a:extLst>
              <a:ext uri="{FF2B5EF4-FFF2-40B4-BE49-F238E27FC236}">
                <a16:creationId xmlns:a16="http://schemas.microsoft.com/office/drawing/2014/main" id="{198EC0D8-2D91-73EA-4E3F-D20D00E00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0332" y="2771081"/>
            <a:ext cx="685800" cy="533400"/>
          </a:xfrm>
          <a:prstGeom prst="rect">
            <a:avLst/>
          </a:prstGeom>
        </p:spPr>
      </p:pic>
      <p:pic>
        <p:nvPicPr>
          <p:cNvPr id="41" name="Graphic 40">
            <a:extLst>
              <a:ext uri="{FF2B5EF4-FFF2-40B4-BE49-F238E27FC236}">
                <a16:creationId xmlns:a16="http://schemas.microsoft.com/office/drawing/2014/main" id="{B27D91E5-FC26-4972-42AE-E4782E691D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59122" y="2771081"/>
            <a:ext cx="685800" cy="533400"/>
          </a:xfrm>
          <a:prstGeom prst="rect">
            <a:avLst/>
          </a:prstGeom>
        </p:spPr>
      </p:pic>
      <p:pic>
        <p:nvPicPr>
          <p:cNvPr id="42" name="Graphic 41">
            <a:extLst>
              <a:ext uri="{FF2B5EF4-FFF2-40B4-BE49-F238E27FC236}">
                <a16:creationId xmlns:a16="http://schemas.microsoft.com/office/drawing/2014/main" id="{5E44EC2D-997E-84CF-9DB3-C57D742FD4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61542" y="2771081"/>
            <a:ext cx="685800" cy="533400"/>
          </a:xfrm>
          <a:prstGeom prst="rect">
            <a:avLst/>
          </a:prstGeom>
        </p:spPr>
      </p:pic>
      <p:pic>
        <p:nvPicPr>
          <p:cNvPr id="43" name="Graphic 42">
            <a:extLst>
              <a:ext uri="{FF2B5EF4-FFF2-40B4-BE49-F238E27FC236}">
                <a16:creationId xmlns:a16="http://schemas.microsoft.com/office/drawing/2014/main" id="{EDDBB2E7-E62D-B4A8-F43A-F04D4545E8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62753" y="2771081"/>
            <a:ext cx="685800" cy="533400"/>
          </a:xfrm>
          <a:prstGeom prst="rect">
            <a:avLst/>
          </a:prstGeom>
        </p:spPr>
      </p:pic>
      <p:sp>
        <p:nvSpPr>
          <p:cNvPr id="45" name="Oval 44">
            <a:extLst>
              <a:ext uri="{FF2B5EF4-FFF2-40B4-BE49-F238E27FC236}">
                <a16:creationId xmlns:a16="http://schemas.microsoft.com/office/drawing/2014/main" id="{B1687B9B-7605-078B-4AF9-BC0B50190543}"/>
              </a:ext>
            </a:extLst>
          </p:cNvPr>
          <p:cNvSpPr/>
          <p:nvPr/>
        </p:nvSpPr>
        <p:spPr>
          <a:xfrm>
            <a:off x="8061541" y="35702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Oval 45">
            <a:extLst>
              <a:ext uri="{FF2B5EF4-FFF2-40B4-BE49-F238E27FC236}">
                <a16:creationId xmlns:a16="http://schemas.microsoft.com/office/drawing/2014/main" id="{145E3D1C-81BB-71E4-9F10-3B56DFA1C9B0}"/>
              </a:ext>
            </a:extLst>
          </p:cNvPr>
          <p:cNvSpPr/>
          <p:nvPr/>
        </p:nvSpPr>
        <p:spPr>
          <a:xfrm>
            <a:off x="5760331" y="35702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Oval 46">
            <a:extLst>
              <a:ext uri="{FF2B5EF4-FFF2-40B4-BE49-F238E27FC236}">
                <a16:creationId xmlns:a16="http://schemas.microsoft.com/office/drawing/2014/main" id="{91131FC9-8A75-0074-E870-4E5B1C46700B}"/>
              </a:ext>
            </a:extLst>
          </p:cNvPr>
          <p:cNvSpPr/>
          <p:nvPr/>
        </p:nvSpPr>
        <p:spPr>
          <a:xfrm>
            <a:off x="3459121" y="35702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Oval 47">
            <a:extLst>
              <a:ext uri="{FF2B5EF4-FFF2-40B4-BE49-F238E27FC236}">
                <a16:creationId xmlns:a16="http://schemas.microsoft.com/office/drawing/2014/main" id="{A0345D6A-C82A-E7B3-CB08-DBB6DDB58C90}"/>
              </a:ext>
            </a:extLst>
          </p:cNvPr>
          <p:cNvSpPr/>
          <p:nvPr/>
        </p:nvSpPr>
        <p:spPr>
          <a:xfrm>
            <a:off x="1157911" y="35702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a:extLst>
              <a:ext uri="{FF2B5EF4-FFF2-40B4-BE49-F238E27FC236}">
                <a16:creationId xmlns:a16="http://schemas.microsoft.com/office/drawing/2014/main" id="{7A503D9F-07D4-F380-D632-7CAC1816A886}"/>
              </a:ext>
            </a:extLst>
          </p:cNvPr>
          <p:cNvSpPr/>
          <p:nvPr/>
        </p:nvSpPr>
        <p:spPr>
          <a:xfrm>
            <a:off x="10362752" y="35702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TextBox 12">
            <a:extLst>
              <a:ext uri="{FF2B5EF4-FFF2-40B4-BE49-F238E27FC236}">
                <a16:creationId xmlns:a16="http://schemas.microsoft.com/office/drawing/2014/main" id="{38F6BE0F-AEAA-1DD1-583E-0F3B47FF3192}"/>
              </a:ext>
            </a:extLst>
          </p:cNvPr>
          <p:cNvSpPr txBox="1"/>
          <p:nvPr/>
        </p:nvSpPr>
        <p:spPr>
          <a:xfrm>
            <a:off x="1206713" y="3640863"/>
            <a:ext cx="588198" cy="54452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66%</a:t>
            </a:r>
          </a:p>
        </p:txBody>
      </p:sp>
      <p:sp>
        <p:nvSpPr>
          <p:cNvPr id="34" name="TextBox 12">
            <a:extLst>
              <a:ext uri="{FF2B5EF4-FFF2-40B4-BE49-F238E27FC236}">
                <a16:creationId xmlns:a16="http://schemas.microsoft.com/office/drawing/2014/main" id="{9D37CC99-3CE8-C405-C715-8262AA2E951D}"/>
              </a:ext>
            </a:extLst>
          </p:cNvPr>
          <p:cNvSpPr txBox="1"/>
          <p:nvPr/>
        </p:nvSpPr>
        <p:spPr>
          <a:xfrm>
            <a:off x="3507923" y="3640863"/>
            <a:ext cx="588198" cy="54452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63%</a:t>
            </a:r>
          </a:p>
        </p:txBody>
      </p:sp>
      <p:sp>
        <p:nvSpPr>
          <p:cNvPr id="35" name="TextBox 12">
            <a:extLst>
              <a:ext uri="{FF2B5EF4-FFF2-40B4-BE49-F238E27FC236}">
                <a16:creationId xmlns:a16="http://schemas.microsoft.com/office/drawing/2014/main" id="{4F0D4836-04C2-94B1-BF59-ADB017040CDA}"/>
              </a:ext>
            </a:extLst>
          </p:cNvPr>
          <p:cNvSpPr txBox="1"/>
          <p:nvPr/>
        </p:nvSpPr>
        <p:spPr>
          <a:xfrm>
            <a:off x="5809133" y="3640863"/>
            <a:ext cx="588198" cy="54452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63%</a:t>
            </a:r>
          </a:p>
        </p:txBody>
      </p:sp>
      <p:sp>
        <p:nvSpPr>
          <p:cNvPr id="36" name="TextBox 12">
            <a:extLst>
              <a:ext uri="{FF2B5EF4-FFF2-40B4-BE49-F238E27FC236}">
                <a16:creationId xmlns:a16="http://schemas.microsoft.com/office/drawing/2014/main" id="{2B453E67-7045-98D8-1744-AA9541727A8E}"/>
              </a:ext>
            </a:extLst>
          </p:cNvPr>
          <p:cNvSpPr txBox="1"/>
          <p:nvPr/>
        </p:nvSpPr>
        <p:spPr>
          <a:xfrm>
            <a:off x="8110343" y="3640863"/>
            <a:ext cx="588198" cy="54452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60%</a:t>
            </a:r>
          </a:p>
        </p:txBody>
      </p:sp>
      <p:sp>
        <p:nvSpPr>
          <p:cNvPr id="37" name="TextBox 12">
            <a:extLst>
              <a:ext uri="{FF2B5EF4-FFF2-40B4-BE49-F238E27FC236}">
                <a16:creationId xmlns:a16="http://schemas.microsoft.com/office/drawing/2014/main" id="{2FFF809C-C975-4FD5-07EC-CB4E774999B6}"/>
              </a:ext>
            </a:extLst>
          </p:cNvPr>
          <p:cNvSpPr txBox="1"/>
          <p:nvPr/>
        </p:nvSpPr>
        <p:spPr>
          <a:xfrm>
            <a:off x="10411554" y="3640863"/>
            <a:ext cx="588198" cy="54452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58%</a:t>
            </a:r>
          </a:p>
        </p:txBody>
      </p:sp>
      <p:sp>
        <p:nvSpPr>
          <p:cNvPr id="14" name="TextBox 12">
            <a:extLst>
              <a:ext uri="{FF2B5EF4-FFF2-40B4-BE49-F238E27FC236}">
                <a16:creationId xmlns:a16="http://schemas.microsoft.com/office/drawing/2014/main" id="{0D513C0E-68B6-EACE-2465-05911C33D570}"/>
              </a:ext>
            </a:extLst>
          </p:cNvPr>
          <p:cNvSpPr txBox="1"/>
          <p:nvPr/>
        </p:nvSpPr>
        <p:spPr>
          <a:xfrm>
            <a:off x="468490" y="1921487"/>
            <a:ext cx="2064644" cy="881257"/>
          </a:xfrm>
          <a:prstGeom prst="rect">
            <a:avLst/>
          </a:prstGeom>
          <a:noFill/>
          <a:ln>
            <a:noFill/>
          </a:ln>
        </p:spPr>
        <p:txBody>
          <a:bodyPr lIns="182880" tIns="182880" rIns="182880" bIns="182880" anchor="t"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solidFill>
                  <a:srgbClr val="000000"/>
                </a:solidFill>
                <a:latin typeface="Arial"/>
              </a:rPr>
              <a:t>Supply Chain Disruptions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13" name="TextBox 12">
            <a:extLst>
              <a:ext uri="{FF2B5EF4-FFF2-40B4-BE49-F238E27FC236}">
                <a16:creationId xmlns:a16="http://schemas.microsoft.com/office/drawing/2014/main" id="{C3C6BC80-B5B3-6E8F-03E5-3D3B95FE6074}"/>
              </a:ext>
            </a:extLst>
          </p:cNvPr>
          <p:cNvSpPr txBox="1"/>
          <p:nvPr/>
        </p:nvSpPr>
        <p:spPr>
          <a:xfrm>
            <a:off x="1617812" y="2005334"/>
            <a:ext cx="1091030" cy="251782"/>
          </a:xfrm>
          <a:prstGeom prst="rect">
            <a:avLst/>
          </a:prstGeom>
          <a:noFill/>
          <a:ln w="12700">
            <a:noFill/>
          </a:ln>
        </p:spPr>
        <p:txBody>
          <a:bodyPr wrap="square" lIns="0" tIns="0" rIns="0" bIns="0" anchor="t" anchorCtr="0">
            <a:noAutofit/>
          </a:bodyPr>
          <a:lstStyle/>
          <a:p>
            <a:pPr algn="ctr"/>
            <a:r>
              <a:rPr lang="en-US" sz="1600" b="1" dirty="0">
                <a:solidFill>
                  <a:srgbClr val="000000"/>
                </a:solidFill>
                <a:latin typeface="Arial"/>
              </a:rPr>
              <a:t>AI</a:t>
            </a:r>
          </a:p>
        </p:txBody>
      </p:sp>
      <p:sp>
        <p:nvSpPr>
          <p:cNvPr id="611" name="Google Shape;611;p5"/>
          <p:cNvSpPr txBox="1">
            <a:spLocks noGrp="1"/>
          </p:cNvSpPr>
          <p:nvPr>
            <p:ph type="title"/>
          </p:nvPr>
        </p:nvSpPr>
        <p:spPr>
          <a:xfrm>
            <a:off x="457200" y="361950"/>
            <a:ext cx="11285714"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AI and ML Are Driving Change and Uncertainty</a:t>
            </a:r>
            <a:endParaRPr dirty="0"/>
          </a:p>
        </p:txBody>
      </p:sp>
      <p:sp>
        <p:nvSpPr>
          <p:cNvPr id="2" name="Text Placeholder 1">
            <a:extLst>
              <a:ext uri="{FF2B5EF4-FFF2-40B4-BE49-F238E27FC236}">
                <a16:creationId xmlns:a16="http://schemas.microsoft.com/office/drawing/2014/main" id="{318A0FB3-5ADC-3CBD-046B-5F32078413AB}"/>
              </a:ext>
            </a:extLst>
          </p:cNvPr>
          <p:cNvSpPr>
            <a:spLocks noGrp="1"/>
          </p:cNvSpPr>
          <p:nvPr>
            <p:ph type="body" sz="quarter" idx="10"/>
          </p:nvPr>
        </p:nvSpPr>
        <p:spPr>
          <a:xfrm>
            <a:off x="468489" y="868002"/>
            <a:ext cx="11274425" cy="247580"/>
          </a:xfrm>
        </p:spPr>
        <p:txBody>
          <a:bodyPr/>
          <a:lstStyle/>
          <a:p>
            <a:r>
              <a:rPr lang="en-US" dirty="0"/>
              <a:t>Potential Opportunities for AI</a:t>
            </a:r>
          </a:p>
        </p:txBody>
      </p:sp>
      <p:sp>
        <p:nvSpPr>
          <p:cNvPr id="5" name="TextBox 4">
            <a:extLst>
              <a:ext uri="{FF2B5EF4-FFF2-40B4-BE49-F238E27FC236}">
                <a16:creationId xmlns:a16="http://schemas.microsoft.com/office/drawing/2014/main" id="{3D6BE589-2F16-6F8C-6A1A-5DF2C9B31161}"/>
              </a:ext>
            </a:extLst>
          </p:cNvPr>
          <p:cNvSpPr txBox="1"/>
          <p:nvPr/>
        </p:nvSpPr>
        <p:spPr>
          <a:xfrm>
            <a:off x="468489" y="2932144"/>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Generate new insight into business operations and decision making.</a:t>
            </a:r>
          </a:p>
        </p:txBody>
      </p:sp>
      <p:pic>
        <p:nvPicPr>
          <p:cNvPr id="11" name="Graphic 10">
            <a:extLst>
              <a:ext uri="{FF2B5EF4-FFF2-40B4-BE49-F238E27FC236}">
                <a16:creationId xmlns:a16="http://schemas.microsoft.com/office/drawing/2014/main" id="{33256A63-1542-FF18-C89D-C54CF83A39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0427" y="3087536"/>
            <a:ext cx="685800" cy="533400"/>
          </a:xfrm>
          <a:prstGeom prst="rect">
            <a:avLst/>
          </a:prstGeom>
        </p:spPr>
      </p:pic>
      <p:sp>
        <p:nvSpPr>
          <p:cNvPr id="12" name="Text Box 91">
            <a:extLst>
              <a:ext uri="{FF2B5EF4-FFF2-40B4-BE49-F238E27FC236}">
                <a16:creationId xmlns:a16="http://schemas.microsoft.com/office/drawing/2014/main" id="{B53D4405-4436-4227-74D0-E46296F67116}"/>
              </a:ext>
            </a:extLst>
          </p:cNvPr>
          <p:cNvSpPr txBox="1">
            <a:spLocks noChangeAspect="1" noChangeArrowheads="1"/>
          </p:cNvSpPr>
          <p:nvPr/>
        </p:nvSpPr>
        <p:spPr bwMode="gray">
          <a:xfrm>
            <a:off x="457200" y="6096323"/>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4" name="TextBox 3">
            <a:extLst>
              <a:ext uri="{FF2B5EF4-FFF2-40B4-BE49-F238E27FC236}">
                <a16:creationId xmlns:a16="http://schemas.microsoft.com/office/drawing/2014/main" id="{D54F3DA1-5276-91DA-5D32-3C47AC347D4D}"/>
              </a:ext>
            </a:extLst>
          </p:cNvPr>
          <p:cNvSpPr txBox="1"/>
          <p:nvPr/>
        </p:nvSpPr>
        <p:spPr>
          <a:xfrm>
            <a:off x="4133526" y="2932144"/>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Improve performance of operational processes.</a:t>
            </a:r>
          </a:p>
        </p:txBody>
      </p:sp>
      <p:pic>
        <p:nvPicPr>
          <p:cNvPr id="14" name="Graphic 13">
            <a:extLst>
              <a:ext uri="{FF2B5EF4-FFF2-40B4-BE49-F238E27FC236}">
                <a16:creationId xmlns:a16="http://schemas.microsoft.com/office/drawing/2014/main" id="{A288D1C8-AB4B-791D-2F52-E4DAC6BCD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5464" y="3087536"/>
            <a:ext cx="685800" cy="533400"/>
          </a:xfrm>
          <a:prstGeom prst="rect">
            <a:avLst/>
          </a:prstGeom>
        </p:spPr>
      </p:pic>
      <p:sp>
        <p:nvSpPr>
          <p:cNvPr id="6" name="TextBox 5">
            <a:extLst>
              <a:ext uri="{FF2B5EF4-FFF2-40B4-BE49-F238E27FC236}">
                <a16:creationId xmlns:a16="http://schemas.microsoft.com/office/drawing/2014/main" id="{930924B5-D1E5-5A05-CF29-BAA2AAC90822}"/>
              </a:ext>
            </a:extLst>
          </p:cNvPr>
          <p:cNvSpPr txBox="1"/>
          <p:nvPr/>
        </p:nvSpPr>
        <p:spPr>
          <a:xfrm>
            <a:off x="7798562" y="2932144"/>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Drive revenue growth.</a:t>
            </a:r>
          </a:p>
        </p:txBody>
      </p:sp>
      <p:pic>
        <p:nvPicPr>
          <p:cNvPr id="18" name="Graphic 17">
            <a:extLst>
              <a:ext uri="{FF2B5EF4-FFF2-40B4-BE49-F238E27FC236}">
                <a16:creationId xmlns:a16="http://schemas.microsoft.com/office/drawing/2014/main" id="{77D6452F-7DD8-2FB2-A0D4-F0E78B793C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500" y="3087536"/>
            <a:ext cx="685800" cy="533400"/>
          </a:xfrm>
          <a:prstGeom prst="rect">
            <a:avLst/>
          </a:prstGeom>
        </p:spPr>
      </p:pic>
      <p:sp>
        <p:nvSpPr>
          <p:cNvPr id="9" name="TextBox 8">
            <a:extLst>
              <a:ext uri="{FF2B5EF4-FFF2-40B4-BE49-F238E27FC236}">
                <a16:creationId xmlns:a16="http://schemas.microsoft.com/office/drawing/2014/main" id="{EE8C22C3-69C0-AD79-EA77-EB9604328B0A}"/>
              </a:ext>
            </a:extLst>
          </p:cNvPr>
          <p:cNvSpPr txBox="1"/>
          <p:nvPr/>
        </p:nvSpPr>
        <p:spPr>
          <a:xfrm>
            <a:off x="8353238" y="4588325"/>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Improve efficiency </a:t>
            </a:r>
            <a:br>
              <a:rPr lang="en-US" sz="1600" dirty="0">
                <a:solidFill>
                  <a:srgbClr val="FFFFFF"/>
                </a:solidFill>
                <a:latin typeface="Arial"/>
              </a:rPr>
            </a:br>
            <a:r>
              <a:rPr lang="en-US" sz="1600" dirty="0">
                <a:solidFill>
                  <a:srgbClr val="FFFFFF"/>
                </a:solidFill>
                <a:latin typeface="Arial"/>
              </a:rPr>
              <a:t>and cut costs.</a:t>
            </a:r>
          </a:p>
        </p:txBody>
      </p:sp>
      <p:pic>
        <p:nvPicPr>
          <p:cNvPr id="20" name="Graphic 19">
            <a:extLst>
              <a:ext uri="{FF2B5EF4-FFF2-40B4-BE49-F238E27FC236}">
                <a16:creationId xmlns:a16="http://schemas.microsoft.com/office/drawing/2014/main" id="{B7B6033B-6337-E4BF-AF03-19D4924456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05176" y="4757281"/>
            <a:ext cx="685800" cy="533400"/>
          </a:xfrm>
          <a:prstGeom prst="rect">
            <a:avLst/>
          </a:prstGeom>
        </p:spPr>
      </p:pic>
      <p:sp>
        <p:nvSpPr>
          <p:cNvPr id="7" name="TextBox 6">
            <a:extLst>
              <a:ext uri="{FF2B5EF4-FFF2-40B4-BE49-F238E27FC236}">
                <a16:creationId xmlns:a16="http://schemas.microsoft.com/office/drawing/2014/main" id="{65F668EF-2704-C73B-C449-FF7B647BD6DA}"/>
              </a:ext>
            </a:extLst>
          </p:cNvPr>
          <p:cNvSpPr txBox="1"/>
          <p:nvPr/>
        </p:nvSpPr>
        <p:spPr>
          <a:xfrm>
            <a:off x="1023165" y="4588325"/>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Combine strength </a:t>
            </a:r>
            <a:br>
              <a:rPr lang="en-US" sz="1600" dirty="0">
                <a:solidFill>
                  <a:srgbClr val="FFFFFF"/>
                </a:solidFill>
                <a:latin typeface="Arial"/>
              </a:rPr>
            </a:br>
            <a:r>
              <a:rPr lang="en-US" sz="1600" dirty="0">
                <a:solidFill>
                  <a:srgbClr val="FFFFFF"/>
                </a:solidFill>
                <a:latin typeface="Arial"/>
              </a:rPr>
              <a:t>of human capital and AI.</a:t>
            </a:r>
          </a:p>
        </p:txBody>
      </p:sp>
      <p:pic>
        <p:nvPicPr>
          <p:cNvPr id="22" name="Graphic 21">
            <a:extLst>
              <a:ext uri="{FF2B5EF4-FFF2-40B4-BE49-F238E27FC236}">
                <a16:creationId xmlns:a16="http://schemas.microsoft.com/office/drawing/2014/main" id="{552744EC-2CE4-9672-39C2-187F6E707D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75103" y="4757281"/>
            <a:ext cx="685800" cy="533400"/>
          </a:xfrm>
          <a:prstGeom prst="rect">
            <a:avLst/>
          </a:prstGeom>
        </p:spPr>
      </p:pic>
      <p:sp>
        <p:nvSpPr>
          <p:cNvPr id="8" name="TextBox 7">
            <a:extLst>
              <a:ext uri="{FF2B5EF4-FFF2-40B4-BE49-F238E27FC236}">
                <a16:creationId xmlns:a16="http://schemas.microsoft.com/office/drawing/2014/main" id="{9479B8E7-0BCF-D536-AF42-9136B1F3D114}"/>
              </a:ext>
            </a:extLst>
          </p:cNvPr>
          <p:cNvSpPr txBox="1"/>
          <p:nvPr/>
        </p:nvSpPr>
        <p:spPr>
          <a:xfrm>
            <a:off x="4688202" y="4588325"/>
            <a:ext cx="3389676" cy="1392753"/>
          </a:xfrm>
          <a:prstGeom prst="rect">
            <a:avLst/>
          </a:prstGeom>
          <a:solidFill>
            <a:srgbClr val="002856"/>
          </a:solidFill>
          <a:ln w="12700">
            <a:noFill/>
          </a:ln>
        </p:spPr>
        <p:txBody>
          <a:bodyPr wrap="square" lIns="91440" tIns="731520" rIns="91440" bIns="91440" anchor="t" anchorCtr="0">
            <a:noAutofit/>
          </a:bodyPr>
          <a:lstStyle/>
          <a:p>
            <a:pPr algn="ctr"/>
            <a:r>
              <a:rPr lang="en-US" sz="1600" dirty="0">
                <a:solidFill>
                  <a:srgbClr val="FFFFFF"/>
                </a:solidFill>
                <a:latin typeface="Arial"/>
              </a:rPr>
              <a:t>Improve workforce efficiency, effectiveness and productivity.</a:t>
            </a:r>
          </a:p>
        </p:txBody>
      </p:sp>
      <p:pic>
        <p:nvPicPr>
          <p:cNvPr id="24" name="Graphic 23">
            <a:extLst>
              <a:ext uri="{FF2B5EF4-FFF2-40B4-BE49-F238E27FC236}">
                <a16:creationId xmlns:a16="http://schemas.microsoft.com/office/drawing/2014/main" id="{A481A108-B991-CDBB-CB61-77821AA9450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40140" y="4757281"/>
            <a:ext cx="685800" cy="533400"/>
          </a:xfrm>
          <a:prstGeom prst="rect">
            <a:avLst/>
          </a:prstGeom>
        </p:spPr>
      </p:pic>
      <p:pic>
        <p:nvPicPr>
          <p:cNvPr id="10" name="Graphic 9">
            <a:extLst>
              <a:ext uri="{FF2B5EF4-FFF2-40B4-BE49-F238E27FC236}">
                <a16:creationId xmlns:a16="http://schemas.microsoft.com/office/drawing/2014/main" id="{2DB6103E-6ABE-26ED-81BC-E8C6271EB76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820427" y="1429519"/>
            <a:ext cx="685800" cy="533400"/>
          </a:xfrm>
          <a:prstGeom prst="rect">
            <a:avLst/>
          </a:prstGeom>
        </p:spPr>
      </p:pic>
      <p:sp>
        <p:nvSpPr>
          <p:cNvPr id="16" name="Rectangle 4">
            <a:extLst>
              <a:ext uri="{FF2B5EF4-FFF2-40B4-BE49-F238E27FC236}">
                <a16:creationId xmlns:a16="http://schemas.microsoft.com/office/drawing/2014/main" id="{09A116EC-6A66-2ADB-589D-21F9CA613CC9}"/>
              </a:ext>
            </a:extLst>
          </p:cNvPr>
          <p:cNvSpPr/>
          <p:nvPr/>
        </p:nvSpPr>
        <p:spPr>
          <a:xfrm>
            <a:off x="2162131" y="2613511"/>
            <a:ext cx="9343813" cy="1947979"/>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 name="connsiteX0" fmla="*/ 0 w 2971588"/>
              <a:gd name="connsiteY0" fmla="*/ 1107306 h 4529888"/>
              <a:gd name="connsiteX1" fmla="*/ 0 w 2971588"/>
              <a:gd name="connsiteY1" fmla="*/ 0 h 4529888"/>
              <a:gd name="connsiteX2" fmla="*/ 2971588 w 2971588"/>
              <a:gd name="connsiteY2" fmla="*/ 0 h 4529888"/>
              <a:gd name="connsiteX3" fmla="*/ 2967182 w 2971588"/>
              <a:gd name="connsiteY3" fmla="*/ 4529888 h 4529888"/>
              <a:gd name="connsiteX0" fmla="*/ 0 w 2971588"/>
              <a:gd name="connsiteY0" fmla="*/ 1107306 h 7342767"/>
              <a:gd name="connsiteX1" fmla="*/ 0 w 2971588"/>
              <a:gd name="connsiteY1" fmla="*/ 0 h 7342767"/>
              <a:gd name="connsiteX2" fmla="*/ 2971588 w 2971588"/>
              <a:gd name="connsiteY2" fmla="*/ 0 h 7342767"/>
              <a:gd name="connsiteX3" fmla="*/ 2967182 w 2971588"/>
              <a:gd name="connsiteY3" fmla="*/ 7342767 h 7342767"/>
            </a:gdLst>
            <a:ahLst/>
            <a:cxnLst>
              <a:cxn ang="0">
                <a:pos x="connsiteX0" y="connsiteY0"/>
              </a:cxn>
              <a:cxn ang="0">
                <a:pos x="connsiteX1" y="connsiteY1"/>
              </a:cxn>
              <a:cxn ang="0">
                <a:pos x="connsiteX2" y="connsiteY2"/>
              </a:cxn>
              <a:cxn ang="0">
                <a:pos x="connsiteX3" y="connsiteY3"/>
              </a:cxn>
            </a:cxnLst>
            <a:rect l="l" t="t" r="r" b="b"/>
            <a:pathLst>
              <a:path w="2971588" h="7342767">
                <a:moveTo>
                  <a:pt x="0" y="1107306"/>
                </a:moveTo>
                <a:lnTo>
                  <a:pt x="0" y="0"/>
                </a:lnTo>
                <a:lnTo>
                  <a:pt x="2971588" y="0"/>
                </a:lnTo>
                <a:cubicBezTo>
                  <a:pt x="2971588" y="369102"/>
                  <a:pt x="2967182" y="6973665"/>
                  <a:pt x="2967182" y="7342767"/>
                </a:cubicBezTo>
              </a:path>
            </a:pathLst>
          </a:custGeom>
          <a:noFill/>
          <a:ln w="25400">
            <a:solidFill>
              <a:srgbClr val="009AD7"/>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33" name="Group 32">
            <a:extLst>
              <a:ext uri="{FF2B5EF4-FFF2-40B4-BE49-F238E27FC236}">
                <a16:creationId xmlns:a16="http://schemas.microsoft.com/office/drawing/2014/main" id="{ED69E913-5A92-0A07-85C4-34995B036682}"/>
              </a:ext>
            </a:extLst>
          </p:cNvPr>
          <p:cNvGrpSpPr/>
          <p:nvPr/>
        </p:nvGrpSpPr>
        <p:grpSpPr>
          <a:xfrm>
            <a:off x="3995655" y="2613510"/>
            <a:ext cx="3643746" cy="1947980"/>
            <a:chOff x="3995655" y="2372744"/>
            <a:chExt cx="3643746" cy="2210077"/>
          </a:xfrm>
        </p:grpSpPr>
        <p:cxnSp>
          <p:nvCxnSpPr>
            <p:cNvPr id="15" name="Straight Connector 14">
              <a:extLst>
                <a:ext uri="{FF2B5EF4-FFF2-40B4-BE49-F238E27FC236}">
                  <a16:creationId xmlns:a16="http://schemas.microsoft.com/office/drawing/2014/main" id="{FFB7435B-39E9-8CAA-75AA-BBD4E4F9F480}"/>
                </a:ext>
              </a:extLst>
            </p:cNvPr>
            <p:cNvCxnSpPr>
              <a:cxnSpLocks/>
            </p:cNvCxnSpPr>
            <p:nvPr/>
          </p:nvCxnSpPr>
          <p:spPr>
            <a:xfrm>
              <a:off x="3995655" y="2372744"/>
              <a:ext cx="0" cy="2210077"/>
            </a:xfrm>
            <a:prstGeom prst="line">
              <a:avLst/>
            </a:prstGeom>
            <a:noFill/>
            <a:ln w="25400" cap="sq" cmpd="sng">
              <a:solidFill>
                <a:srgbClr val="009AD7"/>
              </a:solidFill>
              <a:prstDash val="solid"/>
              <a:round/>
              <a:headEnd type="none" w="lg" len="med"/>
              <a:tailEnd type="triangle" w="lg" len="med"/>
            </a:ln>
          </p:spPr>
        </p:cxnSp>
        <p:cxnSp>
          <p:nvCxnSpPr>
            <p:cNvPr id="29" name="Straight Connector 28">
              <a:extLst>
                <a:ext uri="{FF2B5EF4-FFF2-40B4-BE49-F238E27FC236}">
                  <a16:creationId xmlns:a16="http://schemas.microsoft.com/office/drawing/2014/main" id="{A19048C4-549F-073C-A809-2264BF0F5552}"/>
                </a:ext>
              </a:extLst>
            </p:cNvPr>
            <p:cNvCxnSpPr>
              <a:cxnSpLocks/>
            </p:cNvCxnSpPr>
            <p:nvPr/>
          </p:nvCxnSpPr>
          <p:spPr>
            <a:xfrm>
              <a:off x="7639401" y="2372744"/>
              <a:ext cx="0" cy="2210077"/>
            </a:xfrm>
            <a:prstGeom prst="line">
              <a:avLst/>
            </a:prstGeom>
            <a:noFill/>
            <a:ln w="25400" cap="sq" cmpd="sng">
              <a:solidFill>
                <a:srgbClr val="009AD7"/>
              </a:solidFill>
              <a:prstDash val="solid"/>
              <a:round/>
              <a:headEnd type="none" w="lg" len="med"/>
              <a:tailEnd type="triangle" w="lg" len="med"/>
            </a:ln>
          </p:spPr>
        </p:cxnSp>
      </p:grpSp>
      <p:grpSp>
        <p:nvGrpSpPr>
          <p:cNvPr id="34" name="Group 33">
            <a:extLst>
              <a:ext uri="{FF2B5EF4-FFF2-40B4-BE49-F238E27FC236}">
                <a16:creationId xmlns:a16="http://schemas.microsoft.com/office/drawing/2014/main" id="{2289027F-A6A8-2390-A2A5-057C126E5E05}"/>
              </a:ext>
            </a:extLst>
          </p:cNvPr>
          <p:cNvGrpSpPr/>
          <p:nvPr/>
        </p:nvGrpSpPr>
        <p:grpSpPr>
          <a:xfrm>
            <a:off x="5820634" y="2613510"/>
            <a:ext cx="3691227" cy="291799"/>
            <a:chOff x="5852164" y="2372744"/>
            <a:chExt cx="3893127" cy="559400"/>
          </a:xfrm>
        </p:grpSpPr>
        <p:cxnSp>
          <p:nvCxnSpPr>
            <p:cNvPr id="30" name="Straight Connector 29">
              <a:extLst>
                <a:ext uri="{FF2B5EF4-FFF2-40B4-BE49-F238E27FC236}">
                  <a16:creationId xmlns:a16="http://schemas.microsoft.com/office/drawing/2014/main" id="{DCE90FD2-6CD1-BBC8-DBF7-3FE32BD7FA0A}"/>
                </a:ext>
              </a:extLst>
            </p:cNvPr>
            <p:cNvCxnSpPr>
              <a:cxnSpLocks/>
            </p:cNvCxnSpPr>
            <p:nvPr/>
          </p:nvCxnSpPr>
          <p:spPr>
            <a:xfrm>
              <a:off x="5852164" y="2372744"/>
              <a:ext cx="0" cy="559400"/>
            </a:xfrm>
            <a:prstGeom prst="line">
              <a:avLst/>
            </a:prstGeom>
            <a:noFill/>
            <a:ln w="25400" cap="sq" cmpd="sng">
              <a:solidFill>
                <a:srgbClr val="009AD7"/>
              </a:solidFill>
              <a:prstDash val="solid"/>
              <a:round/>
              <a:headEnd type="none" w="lg" len="med"/>
              <a:tailEnd type="triangle" w="lg" len="med"/>
            </a:ln>
          </p:spPr>
        </p:cxnSp>
        <p:cxnSp>
          <p:nvCxnSpPr>
            <p:cNvPr id="32" name="Straight Connector 31">
              <a:extLst>
                <a:ext uri="{FF2B5EF4-FFF2-40B4-BE49-F238E27FC236}">
                  <a16:creationId xmlns:a16="http://schemas.microsoft.com/office/drawing/2014/main" id="{746196CF-0B81-F968-7EC0-B5BC404A1F80}"/>
                </a:ext>
              </a:extLst>
            </p:cNvPr>
            <p:cNvCxnSpPr>
              <a:cxnSpLocks/>
            </p:cNvCxnSpPr>
            <p:nvPr/>
          </p:nvCxnSpPr>
          <p:spPr>
            <a:xfrm>
              <a:off x="9745291" y="2372744"/>
              <a:ext cx="0" cy="559400"/>
            </a:xfrm>
            <a:prstGeom prst="line">
              <a:avLst/>
            </a:prstGeom>
            <a:noFill/>
            <a:ln w="25400" cap="sq" cmpd="sng">
              <a:solidFill>
                <a:srgbClr val="009AD7"/>
              </a:solidFill>
              <a:prstDash val="solid"/>
              <a:round/>
              <a:headEnd type="none" w="lg" len="med"/>
              <a:tailEnd type="triangle" w="lg" len="med"/>
            </a:ln>
          </p:spPr>
        </p:cxnSp>
      </p:grpSp>
      <p:cxnSp>
        <p:nvCxnSpPr>
          <p:cNvPr id="35" name="Straight Connector 34">
            <a:extLst>
              <a:ext uri="{FF2B5EF4-FFF2-40B4-BE49-F238E27FC236}">
                <a16:creationId xmlns:a16="http://schemas.microsoft.com/office/drawing/2014/main" id="{E78E48EA-B14A-B593-EB4C-D9FF33E8D5B6}"/>
              </a:ext>
            </a:extLst>
          </p:cNvPr>
          <p:cNvCxnSpPr>
            <a:cxnSpLocks/>
          </p:cNvCxnSpPr>
          <p:nvPr/>
        </p:nvCxnSpPr>
        <p:spPr>
          <a:xfrm>
            <a:off x="2163327" y="2333810"/>
            <a:ext cx="0" cy="279700"/>
          </a:xfrm>
          <a:prstGeom prst="line">
            <a:avLst/>
          </a:prstGeom>
          <a:noFill/>
          <a:ln w="25400" cap="sq" cmpd="sng">
            <a:solidFill>
              <a:srgbClr val="009AD7"/>
            </a:solidFill>
            <a:prstDash val="solid"/>
            <a:round/>
            <a:headEnd type="none" w="lg" len="med"/>
            <a:tailEnd type="none" w="lg" len="med"/>
          </a:ln>
        </p:spPr>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20" name="Google Shape;620;p6"/>
          <p:cNvSpPr txBox="1"/>
          <p:nvPr/>
        </p:nvSpPr>
        <p:spPr>
          <a:xfrm>
            <a:off x="469525" y="3403204"/>
            <a:ext cx="2542032" cy="1508090"/>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The move to modularity, value stream and business-ecosystem-oriented business models</a:t>
            </a:r>
            <a:endParaRPr sz="1600" dirty="0">
              <a:latin typeface="Arial" panose="020B0604020202020204" pitchFamily="34" charset="0"/>
              <a:cs typeface="Arial" panose="020B0604020202020204" pitchFamily="34" charset="0"/>
            </a:endParaRPr>
          </a:p>
        </p:txBody>
      </p:sp>
      <p:sp>
        <p:nvSpPr>
          <p:cNvPr id="623" name="Google Shape;623;p6"/>
          <p:cNvSpPr txBox="1"/>
          <p:nvPr/>
        </p:nvSpPr>
        <p:spPr>
          <a:xfrm>
            <a:off x="3380668" y="3403204"/>
            <a:ext cx="2542032" cy="1508090"/>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The use of information to make smart, forward-looking decisions in </a:t>
            </a:r>
            <a:br>
              <a:rPr lang="en-US" sz="1600" dirty="0">
                <a:solidFill>
                  <a:schemeClr val="dk1"/>
                </a:solidFill>
                <a:latin typeface="Arial" panose="020B0604020202020204" pitchFamily="34" charset="0"/>
                <a:ea typeface="Arial"/>
                <a:cs typeface="Arial" panose="020B0604020202020204" pitchFamily="34" charset="0"/>
                <a:sym typeface="Arial"/>
              </a:rPr>
            </a:br>
            <a:r>
              <a:rPr lang="en-US" sz="1600" dirty="0">
                <a:solidFill>
                  <a:schemeClr val="dk1"/>
                </a:solidFill>
                <a:latin typeface="Arial" panose="020B0604020202020204" pitchFamily="34" charset="0"/>
                <a:ea typeface="Arial"/>
                <a:cs typeface="Arial" panose="020B0604020202020204" pitchFamily="34" charset="0"/>
                <a:sym typeface="Arial"/>
              </a:rPr>
              <a:t>real time</a:t>
            </a:r>
            <a:endParaRPr sz="1600" dirty="0">
              <a:latin typeface="Arial" panose="020B0604020202020204" pitchFamily="34" charset="0"/>
              <a:cs typeface="Arial" panose="020B0604020202020204" pitchFamily="34" charset="0"/>
            </a:endParaRPr>
          </a:p>
        </p:txBody>
      </p:sp>
      <p:sp>
        <p:nvSpPr>
          <p:cNvPr id="626" name="Google Shape;626;p6"/>
          <p:cNvSpPr txBox="1"/>
          <p:nvPr/>
        </p:nvSpPr>
        <p:spPr>
          <a:xfrm>
            <a:off x="6290775" y="3403204"/>
            <a:ext cx="2542032" cy="1508090"/>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Shift to democratization; product management and the use of fusion teams</a:t>
            </a:r>
            <a:endParaRPr sz="1600" dirty="0">
              <a:latin typeface="Arial" panose="020B0604020202020204" pitchFamily="34" charset="0"/>
              <a:cs typeface="Arial" panose="020B0604020202020204" pitchFamily="34" charset="0"/>
            </a:endParaRPr>
          </a:p>
        </p:txBody>
      </p:sp>
      <p:sp>
        <p:nvSpPr>
          <p:cNvPr id="629" name="Google Shape;629;p6"/>
          <p:cNvSpPr txBox="1"/>
          <p:nvPr/>
        </p:nvSpPr>
        <p:spPr>
          <a:xfrm>
            <a:off x="9200882" y="3403204"/>
            <a:ext cx="2542032" cy="1508105"/>
          </a:xfrm>
          <a:prstGeom prst="rect">
            <a:avLst/>
          </a:prstGeom>
          <a:solidFill>
            <a:srgbClr val="F4F4F4"/>
          </a:solidFill>
          <a:ln>
            <a:noFill/>
          </a:ln>
        </p:spPr>
        <p:txBody>
          <a:bodyPr spcFirstLastPara="1" wrap="square" lIns="91440" tIns="182880" rIns="91440" bIns="91440" anchor="t" anchorCtr="0">
            <a:noAutofit/>
          </a:bodyPr>
          <a:lstStyle/>
          <a:p>
            <a:pPr marL="0" marR="0" lvl="0" indent="0" rtl="0">
              <a:spcBef>
                <a:spcPts val="0"/>
              </a:spcBef>
              <a:spcAft>
                <a:spcPts val="0"/>
              </a:spcAft>
              <a:buNone/>
            </a:pPr>
            <a:r>
              <a:rPr lang="en-US" sz="1600" dirty="0">
                <a:solidFill>
                  <a:schemeClr val="dk1"/>
                </a:solidFill>
                <a:latin typeface="Arial" panose="020B0604020202020204" pitchFamily="34" charset="0"/>
                <a:ea typeface="Arial"/>
                <a:cs typeface="Arial" panose="020B0604020202020204" pitchFamily="34" charset="0"/>
                <a:sym typeface="Arial"/>
              </a:rPr>
              <a:t>Development of modular, service-oriented (composable) platforms and products, and move </a:t>
            </a:r>
            <a:br>
              <a:rPr lang="en-US" sz="1600" dirty="0">
                <a:solidFill>
                  <a:schemeClr val="dk1"/>
                </a:solidFill>
                <a:latin typeface="Arial" panose="020B0604020202020204" pitchFamily="34" charset="0"/>
                <a:ea typeface="Arial"/>
                <a:cs typeface="Arial" panose="020B0604020202020204" pitchFamily="34" charset="0"/>
                <a:sym typeface="Arial"/>
              </a:rPr>
            </a:br>
            <a:r>
              <a:rPr lang="en-US" sz="1600" dirty="0">
                <a:solidFill>
                  <a:schemeClr val="dk1"/>
                </a:solidFill>
                <a:latin typeface="Arial" panose="020B0604020202020204" pitchFamily="34" charset="0"/>
                <a:ea typeface="Arial"/>
                <a:cs typeface="Arial" panose="020B0604020202020204" pitchFamily="34" charset="0"/>
                <a:sym typeface="Arial"/>
              </a:rPr>
              <a:t>to cloud-native</a:t>
            </a:r>
            <a:endParaRPr sz="1600" dirty="0">
              <a:latin typeface="Arial" panose="020B0604020202020204" pitchFamily="34" charset="0"/>
              <a:cs typeface="Arial" panose="020B0604020202020204" pitchFamily="34" charset="0"/>
            </a:endParaRPr>
          </a:p>
        </p:txBody>
      </p:sp>
      <p:sp>
        <p:nvSpPr>
          <p:cNvPr id="619" name="Google Shape;619;p6"/>
          <p:cNvSpPr/>
          <p:nvPr/>
        </p:nvSpPr>
        <p:spPr>
          <a:xfrm>
            <a:off x="468489" y="1991697"/>
            <a:ext cx="2544104" cy="143730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Composable Business Design</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622" name="Google Shape;622;p6"/>
          <p:cNvSpPr/>
          <p:nvPr/>
        </p:nvSpPr>
        <p:spPr>
          <a:xfrm>
            <a:off x="3379632" y="1991697"/>
            <a:ext cx="2544104" cy="143730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Using Generative AI </a:t>
            </a:r>
            <a:br>
              <a:rPr lang="en-US" sz="1600" b="1" dirty="0">
                <a:solidFill>
                  <a:srgbClr val="FFFFFF"/>
                </a:solidFill>
                <a:latin typeface="Arial" panose="020B0604020202020204" pitchFamily="34" charset="0"/>
                <a:ea typeface="Arial"/>
                <a:cs typeface="Arial" panose="020B0604020202020204" pitchFamily="34" charset="0"/>
                <a:sym typeface="Arial"/>
              </a:rPr>
            </a:br>
            <a:r>
              <a:rPr lang="en-US" sz="1600" b="1" dirty="0">
                <a:solidFill>
                  <a:srgbClr val="FFFFFF"/>
                </a:solidFill>
                <a:latin typeface="Arial" panose="020B0604020202020204" pitchFamily="34" charset="0"/>
                <a:ea typeface="Arial"/>
                <a:cs typeface="Arial" panose="020B0604020202020204" pitchFamily="34" charset="0"/>
                <a:sym typeface="Arial"/>
              </a:rPr>
              <a:t>in the Business</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625" name="Google Shape;625;p6"/>
          <p:cNvSpPr/>
          <p:nvPr/>
        </p:nvSpPr>
        <p:spPr>
          <a:xfrm>
            <a:off x="6290775" y="1991697"/>
            <a:ext cx="2542032" cy="143730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AI Augmented</a:t>
            </a:r>
            <a:endParaRPr sz="1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Working practices</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628" name="Google Shape;628;p6"/>
          <p:cNvSpPr/>
          <p:nvPr/>
        </p:nvSpPr>
        <p:spPr>
          <a:xfrm>
            <a:off x="9200882" y="1991697"/>
            <a:ext cx="2542032" cy="143730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2856"/>
          </a:solidFill>
          <a:ln>
            <a:noFill/>
          </a:ln>
        </p:spPr>
        <p:txBody>
          <a:bodyPr spcFirstLastPara="1" wrap="square" lIns="91425" tIns="822960" rIns="91425" bIns="91425" anchor="t" anchorCtr="0">
            <a:no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Modernizing Digital</a:t>
            </a:r>
            <a:endParaRPr sz="1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Foundations</a:t>
            </a:r>
            <a:endParaRPr sz="1600" dirty="0">
              <a:solidFill>
                <a:srgbClr val="FFFFFF"/>
              </a:solidFill>
              <a:latin typeface="Arial" panose="020B0604020202020204" pitchFamily="34" charset="0"/>
              <a:ea typeface="Arial"/>
              <a:cs typeface="Arial" panose="020B0604020202020204" pitchFamily="34" charset="0"/>
              <a:sym typeface="Arial"/>
            </a:endParaRPr>
          </a:p>
        </p:txBody>
      </p:sp>
      <p:sp>
        <p:nvSpPr>
          <p:cNvPr id="616" name="Google Shape;616;p6"/>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latin typeface="Arial Black"/>
                <a:ea typeface="Arial Black"/>
                <a:cs typeface="Arial Black"/>
                <a:sym typeface="Arial Black"/>
              </a:rPr>
              <a:t>Organizations Are Trying to Get Ahead of the Aggressive Pace of Change</a:t>
            </a:r>
            <a:endParaRPr dirty="0"/>
          </a:p>
        </p:txBody>
      </p:sp>
      <p:sp>
        <p:nvSpPr>
          <p:cNvPr id="3" name="Text Placeholder 2">
            <a:extLst>
              <a:ext uri="{FF2B5EF4-FFF2-40B4-BE49-F238E27FC236}">
                <a16:creationId xmlns:a16="http://schemas.microsoft.com/office/drawing/2014/main" id="{5B175A7A-093C-E046-68AC-4D2E185E0A9A}"/>
              </a:ext>
            </a:extLst>
          </p:cNvPr>
          <p:cNvSpPr>
            <a:spLocks noGrp="1"/>
          </p:cNvSpPr>
          <p:nvPr>
            <p:ph type="body" sz="quarter" idx="10"/>
          </p:nvPr>
        </p:nvSpPr>
        <p:spPr>
          <a:xfrm>
            <a:off x="468489" y="1363628"/>
            <a:ext cx="11274425" cy="247580"/>
          </a:xfrm>
        </p:spPr>
        <p:txBody>
          <a:bodyPr/>
          <a:lstStyle/>
          <a:p>
            <a:r>
              <a:rPr lang="en-US" dirty="0"/>
              <a:t>Four Building Blocks to Becoming Agile and Adaptive</a:t>
            </a:r>
          </a:p>
        </p:txBody>
      </p:sp>
      <p:sp>
        <p:nvSpPr>
          <p:cNvPr id="2" name="Text Box 91">
            <a:extLst>
              <a:ext uri="{FF2B5EF4-FFF2-40B4-BE49-F238E27FC236}">
                <a16:creationId xmlns:a16="http://schemas.microsoft.com/office/drawing/2014/main" id="{C165751A-1BE5-DC10-3447-534EC4293DF7}"/>
              </a:ext>
            </a:extLst>
          </p:cNvPr>
          <p:cNvSpPr txBox="1">
            <a:spLocks noChangeAspect="1" noChangeArrowheads="1"/>
          </p:cNvSpPr>
          <p:nvPr/>
        </p:nvSpPr>
        <p:spPr bwMode="gray">
          <a:xfrm>
            <a:off x="457200" y="4982380"/>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pic>
        <p:nvPicPr>
          <p:cNvPr id="6" name="Graphic 5">
            <a:extLst>
              <a:ext uri="{FF2B5EF4-FFF2-40B4-BE49-F238E27FC236}">
                <a16:creationId xmlns:a16="http://schemas.microsoft.com/office/drawing/2014/main" id="{C413DE6D-9AB1-1FAB-C2EA-E6E76C3160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7641" y="2213717"/>
            <a:ext cx="685800" cy="533400"/>
          </a:xfrm>
          <a:prstGeom prst="rect">
            <a:avLst/>
          </a:prstGeom>
        </p:spPr>
      </p:pic>
      <p:pic>
        <p:nvPicPr>
          <p:cNvPr id="8" name="Graphic 7">
            <a:extLst>
              <a:ext uri="{FF2B5EF4-FFF2-40B4-BE49-F238E27FC236}">
                <a16:creationId xmlns:a16="http://schemas.microsoft.com/office/drawing/2014/main" id="{369238BE-652F-4862-F6A2-92E3271E94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8784" y="2213717"/>
            <a:ext cx="685800" cy="533400"/>
          </a:xfrm>
          <a:prstGeom prst="rect">
            <a:avLst/>
          </a:prstGeom>
        </p:spPr>
      </p:pic>
      <p:pic>
        <p:nvPicPr>
          <p:cNvPr id="10" name="Graphic 9">
            <a:extLst>
              <a:ext uri="{FF2B5EF4-FFF2-40B4-BE49-F238E27FC236}">
                <a16:creationId xmlns:a16="http://schemas.microsoft.com/office/drawing/2014/main" id="{E1B4DBEF-4565-EBF5-23E1-846F46EAA7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18891" y="2213717"/>
            <a:ext cx="685800" cy="533400"/>
          </a:xfrm>
          <a:prstGeom prst="rect">
            <a:avLst/>
          </a:prstGeom>
        </p:spPr>
      </p:pic>
      <p:pic>
        <p:nvPicPr>
          <p:cNvPr id="12" name="Graphic 11">
            <a:extLst>
              <a:ext uri="{FF2B5EF4-FFF2-40B4-BE49-F238E27FC236}">
                <a16:creationId xmlns:a16="http://schemas.microsoft.com/office/drawing/2014/main" id="{744BB98B-345F-FEC6-44E5-29CB6741B2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28998" y="2213717"/>
            <a:ext cx="685800" cy="533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
          <p:cNvSpPr/>
          <p:nvPr/>
        </p:nvSpPr>
        <p:spPr>
          <a:xfrm>
            <a:off x="301752" y="1915550"/>
            <a:ext cx="11430000" cy="51890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40" name="Google Shape;640;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a:t>
            </a:r>
            <a:endParaRPr dirty="0"/>
          </a:p>
        </p:txBody>
      </p:sp>
      <p:sp>
        <p:nvSpPr>
          <p:cNvPr id="641" name="Google Shape;641;p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rgbClr val="6F7878"/>
              </a:buClr>
              <a:buSzPts val="2400"/>
              <a:buFont typeface="Arial Black"/>
              <a:buAutoNum type="arabicPeriod"/>
            </a:pPr>
            <a:r>
              <a:rPr lang="en-US" dirty="0">
                <a:solidFill>
                  <a:srgbClr val="6F7878"/>
                </a:solidFill>
              </a:rPr>
              <a:t>What are the major trends affecting EA leaders?</a:t>
            </a:r>
            <a:endParaRPr dirty="0"/>
          </a:p>
          <a:p>
            <a:pPr marL="365760" lvl="0" indent="-365760" algn="l" rtl="0">
              <a:lnSpc>
                <a:spcPct val="90000"/>
              </a:lnSpc>
              <a:spcBef>
                <a:spcPts val="1200"/>
              </a:spcBef>
              <a:spcAft>
                <a:spcPts val="0"/>
              </a:spcAft>
              <a:buClr>
                <a:schemeClr val="lt2"/>
              </a:buClr>
              <a:buSzPts val="2400"/>
              <a:buAutoNum type="arabicPeriod"/>
            </a:pPr>
            <a:r>
              <a:rPr lang="en-US" dirty="0">
                <a:solidFill>
                  <a:schemeClr val="lt2"/>
                </a:solidFill>
              </a:rPr>
              <a:t>What are the top challenges affecting EA leaders?</a:t>
            </a:r>
            <a:endParaRPr dirty="0"/>
          </a:p>
          <a:p>
            <a:pPr marL="365760" lvl="0" indent="-365760" algn="l" rtl="0">
              <a:lnSpc>
                <a:spcPct val="90000"/>
              </a:lnSpc>
              <a:spcBef>
                <a:spcPts val="1200"/>
              </a:spcBef>
              <a:spcAft>
                <a:spcPts val="0"/>
              </a:spcAft>
              <a:buClr>
                <a:srgbClr val="6F7878"/>
              </a:buClr>
              <a:buSzPts val="2400"/>
              <a:buAutoNum type="arabicPeriod"/>
            </a:pPr>
            <a:r>
              <a:rPr lang="en-US" dirty="0">
                <a:solidFill>
                  <a:srgbClr val="6F7878"/>
                </a:solidFill>
              </a:rPr>
              <a:t>What actions should EA leaders take now to be successful?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grpSp>
        <p:nvGrpSpPr>
          <p:cNvPr id="705" name="Group 704">
            <a:extLst>
              <a:ext uri="{FF2B5EF4-FFF2-40B4-BE49-F238E27FC236}">
                <a16:creationId xmlns:a16="http://schemas.microsoft.com/office/drawing/2014/main" id="{A7977228-F40F-2B76-EAF4-A8533A358286}"/>
              </a:ext>
            </a:extLst>
          </p:cNvPr>
          <p:cNvGrpSpPr/>
          <p:nvPr/>
        </p:nvGrpSpPr>
        <p:grpSpPr>
          <a:xfrm>
            <a:off x="3581059" y="2224215"/>
            <a:ext cx="2254992" cy="1311187"/>
            <a:chOff x="3581059" y="2261286"/>
            <a:chExt cx="2254992" cy="1311187"/>
          </a:xfrm>
        </p:grpSpPr>
        <p:cxnSp>
          <p:nvCxnSpPr>
            <p:cNvPr id="36" name="Straight Connector 35">
              <a:extLst>
                <a:ext uri="{FF2B5EF4-FFF2-40B4-BE49-F238E27FC236}">
                  <a16:creationId xmlns:a16="http://schemas.microsoft.com/office/drawing/2014/main" id="{9D1179E6-7CC9-81DA-3FA0-E3B4CD18A795}"/>
                </a:ext>
              </a:extLst>
            </p:cNvPr>
            <p:cNvCxnSpPr>
              <a:cxnSpLocks/>
            </p:cNvCxnSpPr>
            <p:nvPr/>
          </p:nvCxnSpPr>
          <p:spPr>
            <a:xfrm>
              <a:off x="5226908" y="2261286"/>
              <a:ext cx="609143" cy="700061"/>
            </a:xfrm>
            <a:prstGeom prst="line">
              <a:avLst/>
            </a:prstGeom>
            <a:noFill/>
            <a:ln w="25400" cap="sq" cmpd="sng">
              <a:solidFill>
                <a:srgbClr val="002856"/>
              </a:solidFill>
              <a:prstDash val="solid"/>
              <a:round/>
              <a:headEnd type="none" w="lg" len="med"/>
              <a:tailEnd type="triangle" w="lg" len="med"/>
            </a:ln>
          </p:spPr>
        </p:cxnSp>
        <p:cxnSp>
          <p:nvCxnSpPr>
            <p:cNvPr id="46" name="Straight Connector 45">
              <a:extLst>
                <a:ext uri="{FF2B5EF4-FFF2-40B4-BE49-F238E27FC236}">
                  <a16:creationId xmlns:a16="http://schemas.microsoft.com/office/drawing/2014/main" id="{253DD42D-3BC2-DD72-417E-0E46477CF001}"/>
                </a:ext>
              </a:extLst>
            </p:cNvPr>
            <p:cNvCxnSpPr>
              <a:cxnSpLocks/>
            </p:cNvCxnSpPr>
            <p:nvPr/>
          </p:nvCxnSpPr>
          <p:spPr>
            <a:xfrm>
              <a:off x="3581059" y="3064032"/>
              <a:ext cx="1645849" cy="508441"/>
            </a:xfrm>
            <a:prstGeom prst="line">
              <a:avLst/>
            </a:prstGeom>
            <a:noFill/>
            <a:ln w="25400" cap="sq" cmpd="sng">
              <a:solidFill>
                <a:srgbClr val="002856"/>
              </a:solidFill>
              <a:prstDash val="solid"/>
              <a:round/>
              <a:headEnd type="none" w="lg" len="med"/>
              <a:tailEnd type="triangle" w="lg" len="med"/>
            </a:ln>
          </p:spPr>
        </p:cxnSp>
      </p:grpSp>
      <p:grpSp>
        <p:nvGrpSpPr>
          <p:cNvPr id="706" name="Group 705">
            <a:extLst>
              <a:ext uri="{FF2B5EF4-FFF2-40B4-BE49-F238E27FC236}">
                <a16:creationId xmlns:a16="http://schemas.microsoft.com/office/drawing/2014/main" id="{D714B982-0CB7-5018-F159-AA3E1B34697F}"/>
              </a:ext>
            </a:extLst>
          </p:cNvPr>
          <p:cNvGrpSpPr/>
          <p:nvPr/>
        </p:nvGrpSpPr>
        <p:grpSpPr>
          <a:xfrm flipV="1">
            <a:off x="3581059" y="4114797"/>
            <a:ext cx="2254992" cy="1311187"/>
            <a:chOff x="3581059" y="2261286"/>
            <a:chExt cx="2254992" cy="1311187"/>
          </a:xfrm>
        </p:grpSpPr>
        <p:cxnSp>
          <p:nvCxnSpPr>
            <p:cNvPr id="707" name="Straight Connector 706">
              <a:extLst>
                <a:ext uri="{FF2B5EF4-FFF2-40B4-BE49-F238E27FC236}">
                  <a16:creationId xmlns:a16="http://schemas.microsoft.com/office/drawing/2014/main" id="{D70218DF-DC25-B66F-1AE8-ADF89E1847CC}"/>
                </a:ext>
              </a:extLst>
            </p:cNvPr>
            <p:cNvCxnSpPr>
              <a:cxnSpLocks/>
            </p:cNvCxnSpPr>
            <p:nvPr/>
          </p:nvCxnSpPr>
          <p:spPr>
            <a:xfrm>
              <a:off x="5226908" y="2261286"/>
              <a:ext cx="609143" cy="700061"/>
            </a:xfrm>
            <a:prstGeom prst="line">
              <a:avLst/>
            </a:prstGeom>
            <a:noFill/>
            <a:ln w="25400" cap="sq" cmpd="sng">
              <a:solidFill>
                <a:srgbClr val="002856"/>
              </a:solidFill>
              <a:prstDash val="solid"/>
              <a:round/>
              <a:headEnd type="none" w="lg" len="med"/>
              <a:tailEnd type="triangle" w="lg" len="med"/>
            </a:ln>
          </p:spPr>
        </p:cxnSp>
        <p:cxnSp>
          <p:nvCxnSpPr>
            <p:cNvPr id="708" name="Straight Connector 707">
              <a:extLst>
                <a:ext uri="{FF2B5EF4-FFF2-40B4-BE49-F238E27FC236}">
                  <a16:creationId xmlns:a16="http://schemas.microsoft.com/office/drawing/2014/main" id="{6CCC2AC4-094F-D983-AAC2-9342B7F2BAC0}"/>
                </a:ext>
              </a:extLst>
            </p:cNvPr>
            <p:cNvCxnSpPr>
              <a:cxnSpLocks/>
            </p:cNvCxnSpPr>
            <p:nvPr/>
          </p:nvCxnSpPr>
          <p:spPr>
            <a:xfrm>
              <a:off x="3581059" y="3064032"/>
              <a:ext cx="1645849" cy="508441"/>
            </a:xfrm>
            <a:prstGeom prst="line">
              <a:avLst/>
            </a:prstGeom>
            <a:noFill/>
            <a:ln w="25400" cap="sq" cmpd="sng">
              <a:solidFill>
                <a:srgbClr val="002856"/>
              </a:solidFill>
              <a:prstDash val="solid"/>
              <a:round/>
              <a:headEnd type="none" w="lg" len="med"/>
              <a:tailEnd type="triangle" w="lg" len="med"/>
            </a:ln>
          </p:spPr>
        </p:cxnSp>
      </p:grpSp>
      <p:grpSp>
        <p:nvGrpSpPr>
          <p:cNvPr id="709" name="Group 708">
            <a:extLst>
              <a:ext uri="{FF2B5EF4-FFF2-40B4-BE49-F238E27FC236}">
                <a16:creationId xmlns:a16="http://schemas.microsoft.com/office/drawing/2014/main" id="{5E29A7BC-B3C7-EB45-E550-AEE3BA6907C8}"/>
              </a:ext>
            </a:extLst>
          </p:cNvPr>
          <p:cNvGrpSpPr/>
          <p:nvPr/>
        </p:nvGrpSpPr>
        <p:grpSpPr>
          <a:xfrm flipH="1">
            <a:off x="6377449" y="2224215"/>
            <a:ext cx="2254992" cy="1311187"/>
            <a:chOff x="3581059" y="2261286"/>
            <a:chExt cx="2254992" cy="1311187"/>
          </a:xfrm>
        </p:grpSpPr>
        <p:cxnSp>
          <p:nvCxnSpPr>
            <p:cNvPr id="710" name="Straight Connector 709">
              <a:extLst>
                <a:ext uri="{FF2B5EF4-FFF2-40B4-BE49-F238E27FC236}">
                  <a16:creationId xmlns:a16="http://schemas.microsoft.com/office/drawing/2014/main" id="{89A3AA8C-1744-416B-5921-4DD4309503F8}"/>
                </a:ext>
              </a:extLst>
            </p:cNvPr>
            <p:cNvCxnSpPr>
              <a:cxnSpLocks/>
            </p:cNvCxnSpPr>
            <p:nvPr/>
          </p:nvCxnSpPr>
          <p:spPr>
            <a:xfrm>
              <a:off x="5226908" y="2261286"/>
              <a:ext cx="609143" cy="700061"/>
            </a:xfrm>
            <a:prstGeom prst="line">
              <a:avLst/>
            </a:prstGeom>
            <a:noFill/>
            <a:ln w="25400" cap="sq" cmpd="sng">
              <a:solidFill>
                <a:srgbClr val="002856"/>
              </a:solidFill>
              <a:prstDash val="solid"/>
              <a:round/>
              <a:headEnd type="none" w="lg" len="med"/>
              <a:tailEnd type="triangle" w="lg" len="med"/>
            </a:ln>
          </p:spPr>
        </p:cxnSp>
        <p:cxnSp>
          <p:nvCxnSpPr>
            <p:cNvPr id="711" name="Straight Connector 710">
              <a:extLst>
                <a:ext uri="{FF2B5EF4-FFF2-40B4-BE49-F238E27FC236}">
                  <a16:creationId xmlns:a16="http://schemas.microsoft.com/office/drawing/2014/main" id="{C64B095F-E641-D278-6F19-2769DCD291BF}"/>
                </a:ext>
              </a:extLst>
            </p:cNvPr>
            <p:cNvCxnSpPr>
              <a:cxnSpLocks/>
            </p:cNvCxnSpPr>
            <p:nvPr/>
          </p:nvCxnSpPr>
          <p:spPr>
            <a:xfrm>
              <a:off x="3581059" y="3064032"/>
              <a:ext cx="1645849" cy="508441"/>
            </a:xfrm>
            <a:prstGeom prst="line">
              <a:avLst/>
            </a:prstGeom>
            <a:noFill/>
            <a:ln w="25400" cap="sq" cmpd="sng">
              <a:solidFill>
                <a:srgbClr val="002856"/>
              </a:solidFill>
              <a:prstDash val="solid"/>
              <a:round/>
              <a:headEnd type="none" w="lg" len="med"/>
              <a:tailEnd type="triangle" w="lg" len="med"/>
            </a:ln>
          </p:spPr>
        </p:cxnSp>
      </p:grpSp>
      <p:grpSp>
        <p:nvGrpSpPr>
          <p:cNvPr id="712" name="Group 711">
            <a:extLst>
              <a:ext uri="{FF2B5EF4-FFF2-40B4-BE49-F238E27FC236}">
                <a16:creationId xmlns:a16="http://schemas.microsoft.com/office/drawing/2014/main" id="{8C51E011-3C00-40BC-9528-0F600711A445}"/>
              </a:ext>
            </a:extLst>
          </p:cNvPr>
          <p:cNvGrpSpPr/>
          <p:nvPr/>
        </p:nvGrpSpPr>
        <p:grpSpPr>
          <a:xfrm flipH="1" flipV="1">
            <a:off x="6377449" y="4114797"/>
            <a:ext cx="2254992" cy="1311187"/>
            <a:chOff x="3581059" y="2261286"/>
            <a:chExt cx="2254992" cy="1311187"/>
          </a:xfrm>
        </p:grpSpPr>
        <p:cxnSp>
          <p:nvCxnSpPr>
            <p:cNvPr id="713" name="Straight Connector 712">
              <a:extLst>
                <a:ext uri="{FF2B5EF4-FFF2-40B4-BE49-F238E27FC236}">
                  <a16:creationId xmlns:a16="http://schemas.microsoft.com/office/drawing/2014/main" id="{7AF1ACF5-EE1F-433D-6AE7-4E183A69F1C7}"/>
                </a:ext>
              </a:extLst>
            </p:cNvPr>
            <p:cNvCxnSpPr>
              <a:cxnSpLocks/>
            </p:cNvCxnSpPr>
            <p:nvPr/>
          </p:nvCxnSpPr>
          <p:spPr>
            <a:xfrm>
              <a:off x="5226908" y="2261286"/>
              <a:ext cx="609143" cy="700061"/>
            </a:xfrm>
            <a:prstGeom prst="line">
              <a:avLst/>
            </a:prstGeom>
            <a:noFill/>
            <a:ln w="25400" cap="sq" cmpd="sng">
              <a:solidFill>
                <a:srgbClr val="002856"/>
              </a:solidFill>
              <a:prstDash val="solid"/>
              <a:round/>
              <a:headEnd type="none" w="lg" len="med"/>
              <a:tailEnd type="triangle" w="lg" len="med"/>
            </a:ln>
          </p:spPr>
        </p:cxnSp>
        <p:cxnSp>
          <p:nvCxnSpPr>
            <p:cNvPr id="714" name="Straight Connector 713">
              <a:extLst>
                <a:ext uri="{FF2B5EF4-FFF2-40B4-BE49-F238E27FC236}">
                  <a16:creationId xmlns:a16="http://schemas.microsoft.com/office/drawing/2014/main" id="{B6577C3B-8A2E-77F2-C018-480050E8964B}"/>
                </a:ext>
              </a:extLst>
            </p:cNvPr>
            <p:cNvCxnSpPr>
              <a:cxnSpLocks/>
            </p:cNvCxnSpPr>
            <p:nvPr/>
          </p:nvCxnSpPr>
          <p:spPr>
            <a:xfrm>
              <a:off x="3581059" y="3064032"/>
              <a:ext cx="1645849" cy="508441"/>
            </a:xfrm>
            <a:prstGeom prst="line">
              <a:avLst/>
            </a:prstGeom>
            <a:noFill/>
            <a:ln w="25400" cap="sq" cmpd="sng">
              <a:solidFill>
                <a:srgbClr val="002856"/>
              </a:solidFill>
              <a:prstDash val="solid"/>
              <a:round/>
              <a:headEnd type="none" w="lg" len="med"/>
              <a:tailEnd type="triangle" w="lg" len="med"/>
            </a:ln>
          </p:spPr>
        </p:cxnSp>
      </p:grpSp>
      <p:sp>
        <p:nvSpPr>
          <p:cNvPr id="722" name="Google Shape;722;p8"/>
          <p:cNvSpPr txBox="1">
            <a:spLocks noGrp="1"/>
          </p:cNvSpPr>
          <p:nvPr>
            <p:ph type="title"/>
          </p:nvPr>
        </p:nvSpPr>
        <p:spPr>
          <a:xfrm>
            <a:off x="457200" y="361950"/>
            <a:ext cx="11430000"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EA Faces Multiple Different Demands and Priorities</a:t>
            </a:r>
            <a:br>
              <a:rPr lang="en-US" dirty="0"/>
            </a:br>
            <a:endParaRPr dirty="0"/>
          </a:p>
        </p:txBody>
      </p:sp>
      <p:sp>
        <p:nvSpPr>
          <p:cNvPr id="2" name="Text Placeholder 1">
            <a:extLst>
              <a:ext uri="{FF2B5EF4-FFF2-40B4-BE49-F238E27FC236}">
                <a16:creationId xmlns:a16="http://schemas.microsoft.com/office/drawing/2014/main" id="{28F01775-2C29-D78D-B0FC-CB0CCD72F0B9}"/>
              </a:ext>
            </a:extLst>
          </p:cNvPr>
          <p:cNvSpPr>
            <a:spLocks noGrp="1"/>
          </p:cNvSpPr>
          <p:nvPr>
            <p:ph type="body" sz="quarter" idx="10"/>
          </p:nvPr>
        </p:nvSpPr>
        <p:spPr/>
        <p:txBody>
          <a:bodyPr/>
          <a:lstStyle/>
          <a:p>
            <a:r>
              <a:rPr lang="en-US" dirty="0"/>
              <a:t>Main Demands Placed on Enterprise Architecture Teams</a:t>
            </a:r>
          </a:p>
        </p:txBody>
      </p:sp>
      <p:pic>
        <p:nvPicPr>
          <p:cNvPr id="5" name="Picture 4">
            <a:extLst>
              <a:ext uri="{FF2B5EF4-FFF2-40B4-BE49-F238E27FC236}">
                <a16:creationId xmlns:a16="http://schemas.microsoft.com/office/drawing/2014/main" id="{3656B19D-2B02-B73E-66E8-FB31D5CE3A6D}"/>
              </a:ext>
            </a:extLst>
          </p:cNvPr>
          <p:cNvPicPr>
            <a:picLocks noChangeAspect="1"/>
          </p:cNvPicPr>
          <p:nvPr/>
        </p:nvPicPr>
        <p:blipFill>
          <a:blip r:embed="rId3"/>
          <a:stretch>
            <a:fillRect/>
          </a:stretch>
        </p:blipFill>
        <p:spPr>
          <a:xfrm>
            <a:off x="5439373" y="3019377"/>
            <a:ext cx="1332656" cy="1181218"/>
          </a:xfrm>
          <a:prstGeom prst="rect">
            <a:avLst/>
          </a:prstGeom>
        </p:spPr>
      </p:pic>
      <p:sp>
        <p:nvSpPr>
          <p:cNvPr id="7" name="Text Box 91">
            <a:extLst>
              <a:ext uri="{FF2B5EF4-FFF2-40B4-BE49-F238E27FC236}">
                <a16:creationId xmlns:a16="http://schemas.microsoft.com/office/drawing/2014/main" id="{A5A20811-B65E-5403-900C-1C7C4A82F09A}"/>
              </a:ext>
            </a:extLst>
          </p:cNvPr>
          <p:cNvSpPr txBox="1">
            <a:spLocks noChangeAspect="1" noChangeArrowheads="1"/>
          </p:cNvSpPr>
          <p:nvPr/>
        </p:nvSpPr>
        <p:spPr bwMode="gray">
          <a:xfrm>
            <a:off x="457200" y="6091671"/>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3" name="TextBox 2">
            <a:extLst>
              <a:ext uri="{FF2B5EF4-FFF2-40B4-BE49-F238E27FC236}">
                <a16:creationId xmlns:a16="http://schemas.microsoft.com/office/drawing/2014/main" id="{E9F7885C-18C3-C567-7C80-BB022A656BA8}"/>
              </a:ext>
            </a:extLst>
          </p:cNvPr>
          <p:cNvSpPr txBox="1"/>
          <p:nvPr/>
        </p:nvSpPr>
        <p:spPr>
          <a:xfrm>
            <a:off x="5403743" y="4202930"/>
            <a:ext cx="1403916" cy="338554"/>
          </a:xfrm>
          <a:prstGeom prst="rect">
            <a:avLst/>
          </a:prstGeom>
          <a:noFill/>
          <a:ln w="12700">
            <a:noFill/>
          </a:ln>
        </p:spPr>
        <p:txBody>
          <a:bodyPr wrap="square" lIns="0" tIns="91440" rIns="0" bIns="0" anchor="t">
            <a:spAutoFit/>
          </a:bodyPr>
          <a:lstStyle/>
          <a:p>
            <a:pPr algn="ctr"/>
            <a:r>
              <a:rPr lang="en-US" sz="1600" b="1" dirty="0">
                <a:solidFill>
                  <a:srgbClr val="000000"/>
                </a:solidFill>
                <a:latin typeface="Arial"/>
              </a:rPr>
              <a:t>EA Team</a:t>
            </a:r>
          </a:p>
        </p:txBody>
      </p:sp>
      <p:grpSp>
        <p:nvGrpSpPr>
          <p:cNvPr id="50" name="Group 49">
            <a:extLst>
              <a:ext uri="{FF2B5EF4-FFF2-40B4-BE49-F238E27FC236}">
                <a16:creationId xmlns:a16="http://schemas.microsoft.com/office/drawing/2014/main" id="{AEC1A856-3FC0-ED41-1CB2-6E77A58ECD66}"/>
              </a:ext>
            </a:extLst>
          </p:cNvPr>
          <p:cNvGrpSpPr/>
          <p:nvPr/>
        </p:nvGrpSpPr>
        <p:grpSpPr>
          <a:xfrm>
            <a:off x="2654334" y="3951160"/>
            <a:ext cx="1506714" cy="1506714"/>
            <a:chOff x="1940359" y="3988231"/>
            <a:chExt cx="1506714" cy="1506714"/>
          </a:xfrm>
        </p:grpSpPr>
        <p:sp>
          <p:nvSpPr>
            <p:cNvPr id="37" name="Oval 36">
              <a:extLst>
                <a:ext uri="{FF2B5EF4-FFF2-40B4-BE49-F238E27FC236}">
                  <a16:creationId xmlns:a16="http://schemas.microsoft.com/office/drawing/2014/main" id="{47712339-DC7B-F887-0940-7A12F3E23AE9}"/>
                </a:ext>
              </a:extLst>
            </p:cNvPr>
            <p:cNvSpPr/>
            <p:nvPr/>
          </p:nvSpPr>
          <p:spPr>
            <a:xfrm>
              <a:off x="1940359" y="3988231"/>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Google Shape;620;p6">
              <a:extLst>
                <a:ext uri="{FF2B5EF4-FFF2-40B4-BE49-F238E27FC236}">
                  <a16:creationId xmlns:a16="http://schemas.microsoft.com/office/drawing/2014/main" id="{EC476BB8-FE4C-C0B6-007A-0E0058C2DC1A}"/>
                </a:ext>
              </a:extLst>
            </p:cNvPr>
            <p:cNvSpPr txBox="1"/>
            <p:nvPr/>
          </p:nvSpPr>
          <p:spPr>
            <a:xfrm>
              <a:off x="2087021" y="4605750"/>
              <a:ext cx="1213392"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Provide Consulting</a:t>
              </a:r>
            </a:p>
          </p:txBody>
        </p:sp>
        <p:pic>
          <p:nvPicPr>
            <p:cNvPr id="6" name="Graphic 5">
              <a:extLst>
                <a:ext uri="{FF2B5EF4-FFF2-40B4-BE49-F238E27FC236}">
                  <a16:creationId xmlns:a16="http://schemas.microsoft.com/office/drawing/2014/main" id="{4F108DF1-4A69-A00E-0AA3-70A25D0FAA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0816" y="4089029"/>
              <a:ext cx="685800" cy="533400"/>
            </a:xfrm>
            <a:prstGeom prst="rect">
              <a:avLst/>
            </a:prstGeom>
          </p:spPr>
        </p:pic>
      </p:grpSp>
      <p:grpSp>
        <p:nvGrpSpPr>
          <p:cNvPr id="47" name="Group 46">
            <a:extLst>
              <a:ext uri="{FF2B5EF4-FFF2-40B4-BE49-F238E27FC236}">
                <a16:creationId xmlns:a16="http://schemas.microsoft.com/office/drawing/2014/main" id="{71CC40DB-9E64-283E-F295-0CDB5F08266E}"/>
              </a:ext>
            </a:extLst>
          </p:cNvPr>
          <p:cNvGrpSpPr/>
          <p:nvPr/>
        </p:nvGrpSpPr>
        <p:grpSpPr>
          <a:xfrm>
            <a:off x="2654334" y="2176569"/>
            <a:ext cx="1506714" cy="1506714"/>
            <a:chOff x="1940359" y="2213640"/>
            <a:chExt cx="1506714" cy="1506714"/>
          </a:xfrm>
        </p:grpSpPr>
        <p:sp>
          <p:nvSpPr>
            <p:cNvPr id="35" name="Oval 34">
              <a:extLst>
                <a:ext uri="{FF2B5EF4-FFF2-40B4-BE49-F238E27FC236}">
                  <a16:creationId xmlns:a16="http://schemas.microsoft.com/office/drawing/2014/main" id="{3547C6C6-427F-054E-F2ED-FAB9DD33F122}"/>
                </a:ext>
              </a:extLst>
            </p:cNvPr>
            <p:cNvSpPr/>
            <p:nvPr/>
          </p:nvSpPr>
          <p:spPr>
            <a:xfrm>
              <a:off x="1940359" y="2213640"/>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Google Shape;620;p6">
              <a:extLst>
                <a:ext uri="{FF2B5EF4-FFF2-40B4-BE49-F238E27FC236}">
                  <a16:creationId xmlns:a16="http://schemas.microsoft.com/office/drawing/2014/main" id="{8993D286-2263-BF0C-177C-4C43548D6366}"/>
                </a:ext>
              </a:extLst>
            </p:cNvPr>
            <p:cNvSpPr txBox="1"/>
            <p:nvPr/>
          </p:nvSpPr>
          <p:spPr>
            <a:xfrm>
              <a:off x="2087021" y="2948161"/>
              <a:ext cx="1213392"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Implement AI</a:t>
              </a:r>
            </a:p>
          </p:txBody>
        </p:sp>
        <p:pic>
          <p:nvPicPr>
            <p:cNvPr id="12" name="Graphic 11">
              <a:extLst>
                <a:ext uri="{FF2B5EF4-FFF2-40B4-BE49-F238E27FC236}">
                  <a16:creationId xmlns:a16="http://schemas.microsoft.com/office/drawing/2014/main" id="{BDA9A6F8-CC70-9FC9-3F14-011F4071B8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0816" y="2414147"/>
              <a:ext cx="685800" cy="533400"/>
            </a:xfrm>
            <a:prstGeom prst="rect">
              <a:avLst/>
            </a:prstGeom>
          </p:spPr>
        </p:pic>
      </p:grpSp>
      <p:grpSp>
        <p:nvGrpSpPr>
          <p:cNvPr id="48" name="Group 47">
            <a:extLst>
              <a:ext uri="{FF2B5EF4-FFF2-40B4-BE49-F238E27FC236}">
                <a16:creationId xmlns:a16="http://schemas.microsoft.com/office/drawing/2014/main" id="{D26ECCA9-8C7B-C667-8D70-ABCEE0B3D724}"/>
              </a:ext>
            </a:extLst>
          </p:cNvPr>
          <p:cNvGrpSpPr/>
          <p:nvPr/>
        </p:nvGrpSpPr>
        <p:grpSpPr>
          <a:xfrm>
            <a:off x="8000711" y="2176569"/>
            <a:ext cx="1506714" cy="1506714"/>
            <a:chOff x="8815199" y="2213640"/>
            <a:chExt cx="1506714" cy="1506714"/>
          </a:xfrm>
        </p:grpSpPr>
        <p:sp>
          <p:nvSpPr>
            <p:cNvPr id="30" name="Oval 29">
              <a:extLst>
                <a:ext uri="{FF2B5EF4-FFF2-40B4-BE49-F238E27FC236}">
                  <a16:creationId xmlns:a16="http://schemas.microsoft.com/office/drawing/2014/main" id="{D532D368-5A72-6D4A-C993-5A8BD518809B}"/>
                </a:ext>
              </a:extLst>
            </p:cNvPr>
            <p:cNvSpPr/>
            <p:nvPr/>
          </p:nvSpPr>
          <p:spPr>
            <a:xfrm>
              <a:off x="8815199" y="2213640"/>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Google Shape;620;p6">
              <a:extLst>
                <a:ext uri="{FF2B5EF4-FFF2-40B4-BE49-F238E27FC236}">
                  <a16:creationId xmlns:a16="http://schemas.microsoft.com/office/drawing/2014/main" id="{BF87D6EC-A98B-13CC-DBBA-E90563D90DF6}"/>
                </a:ext>
              </a:extLst>
            </p:cNvPr>
            <p:cNvSpPr txBox="1"/>
            <p:nvPr/>
          </p:nvSpPr>
          <p:spPr>
            <a:xfrm>
              <a:off x="8885471" y="2948161"/>
              <a:ext cx="1366170"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Implement ESG</a:t>
              </a:r>
            </a:p>
          </p:txBody>
        </p:sp>
        <p:pic>
          <p:nvPicPr>
            <p:cNvPr id="25" name="Graphic 24">
              <a:extLst>
                <a:ext uri="{FF2B5EF4-FFF2-40B4-BE49-F238E27FC236}">
                  <a16:creationId xmlns:a16="http://schemas.microsoft.com/office/drawing/2014/main" id="{42B41160-1889-39CA-0392-7FF64AD799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25656" y="2414147"/>
              <a:ext cx="685800" cy="533400"/>
            </a:xfrm>
            <a:prstGeom prst="rect">
              <a:avLst/>
            </a:prstGeom>
          </p:spPr>
        </p:pic>
      </p:grpSp>
      <p:grpSp>
        <p:nvGrpSpPr>
          <p:cNvPr id="49" name="Group 48">
            <a:extLst>
              <a:ext uri="{FF2B5EF4-FFF2-40B4-BE49-F238E27FC236}">
                <a16:creationId xmlns:a16="http://schemas.microsoft.com/office/drawing/2014/main" id="{95F31236-286C-D45C-D0B6-5E58BAF19CEB}"/>
              </a:ext>
            </a:extLst>
          </p:cNvPr>
          <p:cNvGrpSpPr/>
          <p:nvPr/>
        </p:nvGrpSpPr>
        <p:grpSpPr>
          <a:xfrm>
            <a:off x="8000711" y="3951160"/>
            <a:ext cx="1506714" cy="1506714"/>
            <a:chOff x="8815199" y="3988231"/>
            <a:chExt cx="1506714" cy="1506714"/>
          </a:xfrm>
        </p:grpSpPr>
        <p:sp>
          <p:nvSpPr>
            <p:cNvPr id="40" name="Oval 39">
              <a:extLst>
                <a:ext uri="{FF2B5EF4-FFF2-40B4-BE49-F238E27FC236}">
                  <a16:creationId xmlns:a16="http://schemas.microsoft.com/office/drawing/2014/main" id="{B8C2BE90-F77D-9106-D360-2904F91A63CA}"/>
                </a:ext>
              </a:extLst>
            </p:cNvPr>
            <p:cNvSpPr/>
            <p:nvPr/>
          </p:nvSpPr>
          <p:spPr>
            <a:xfrm>
              <a:off x="8815199" y="3988231"/>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Google Shape;620;p6">
              <a:extLst>
                <a:ext uri="{FF2B5EF4-FFF2-40B4-BE49-F238E27FC236}">
                  <a16:creationId xmlns:a16="http://schemas.microsoft.com/office/drawing/2014/main" id="{13C6FE20-EE5B-0D2C-26A8-DE7974289257}"/>
                </a:ext>
              </a:extLst>
            </p:cNvPr>
            <p:cNvSpPr txBox="1"/>
            <p:nvPr/>
          </p:nvSpPr>
          <p:spPr>
            <a:xfrm>
              <a:off x="8885472" y="4605750"/>
              <a:ext cx="1366170"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Ensure Compliance</a:t>
              </a:r>
            </a:p>
          </p:txBody>
        </p:sp>
        <p:pic>
          <p:nvPicPr>
            <p:cNvPr id="29" name="Graphic 28">
              <a:extLst>
                <a:ext uri="{FF2B5EF4-FFF2-40B4-BE49-F238E27FC236}">
                  <a16:creationId xmlns:a16="http://schemas.microsoft.com/office/drawing/2014/main" id="{2A4BD99D-69B5-35EB-9835-EE15DCF48A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25656" y="4089029"/>
              <a:ext cx="685800" cy="533400"/>
            </a:xfrm>
            <a:prstGeom prst="rect">
              <a:avLst/>
            </a:prstGeom>
          </p:spPr>
        </p:pic>
      </p:grpSp>
      <p:grpSp>
        <p:nvGrpSpPr>
          <p:cNvPr id="59" name="Group 58">
            <a:extLst>
              <a:ext uri="{FF2B5EF4-FFF2-40B4-BE49-F238E27FC236}">
                <a16:creationId xmlns:a16="http://schemas.microsoft.com/office/drawing/2014/main" id="{C457D141-767E-C36E-D0A6-CF3ED78CC7FC}"/>
              </a:ext>
            </a:extLst>
          </p:cNvPr>
          <p:cNvGrpSpPr/>
          <p:nvPr/>
        </p:nvGrpSpPr>
        <p:grpSpPr>
          <a:xfrm>
            <a:off x="4370702" y="1359325"/>
            <a:ext cx="3450596" cy="4725471"/>
            <a:chOff x="4427044" y="1396396"/>
            <a:chExt cx="3450596" cy="4725471"/>
          </a:xfrm>
        </p:grpSpPr>
        <p:grpSp>
          <p:nvGrpSpPr>
            <p:cNvPr id="52" name="Group 51">
              <a:extLst>
                <a:ext uri="{FF2B5EF4-FFF2-40B4-BE49-F238E27FC236}">
                  <a16:creationId xmlns:a16="http://schemas.microsoft.com/office/drawing/2014/main" id="{81F3B93B-8F43-07AF-9E1E-E9A02220139F}"/>
                </a:ext>
              </a:extLst>
            </p:cNvPr>
            <p:cNvGrpSpPr/>
            <p:nvPr/>
          </p:nvGrpSpPr>
          <p:grpSpPr>
            <a:xfrm>
              <a:off x="4427044" y="4615153"/>
              <a:ext cx="1506714" cy="1506714"/>
              <a:chOff x="3993229" y="4615153"/>
              <a:chExt cx="1506714" cy="1506714"/>
            </a:xfrm>
          </p:grpSpPr>
          <p:sp>
            <p:nvSpPr>
              <p:cNvPr id="38" name="Oval 37">
                <a:extLst>
                  <a:ext uri="{FF2B5EF4-FFF2-40B4-BE49-F238E27FC236}">
                    <a16:creationId xmlns:a16="http://schemas.microsoft.com/office/drawing/2014/main" id="{07E80CF2-94BB-A310-E788-670B6C4E7637}"/>
                  </a:ext>
                </a:extLst>
              </p:cNvPr>
              <p:cNvSpPr/>
              <p:nvPr/>
            </p:nvSpPr>
            <p:spPr>
              <a:xfrm>
                <a:off x="3993229" y="4615153"/>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Google Shape;620;p6">
                <a:extLst>
                  <a:ext uri="{FF2B5EF4-FFF2-40B4-BE49-F238E27FC236}">
                    <a16:creationId xmlns:a16="http://schemas.microsoft.com/office/drawing/2014/main" id="{3426E849-11D8-76FE-651B-B2548C060B48}"/>
                  </a:ext>
                </a:extLst>
              </p:cNvPr>
              <p:cNvSpPr txBox="1"/>
              <p:nvPr/>
            </p:nvSpPr>
            <p:spPr>
              <a:xfrm>
                <a:off x="4236302" y="5314535"/>
                <a:ext cx="1020570"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Support Products</a:t>
                </a:r>
              </a:p>
            </p:txBody>
          </p:sp>
          <p:pic>
            <p:nvPicPr>
              <p:cNvPr id="10" name="Graphic 9">
                <a:extLst>
                  <a:ext uri="{FF2B5EF4-FFF2-40B4-BE49-F238E27FC236}">
                    <a16:creationId xmlns:a16="http://schemas.microsoft.com/office/drawing/2014/main" id="{DC1CEAE2-D604-A58C-57BA-79B70937E20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03686" y="4807886"/>
                <a:ext cx="685800" cy="533400"/>
              </a:xfrm>
              <a:prstGeom prst="rect">
                <a:avLst/>
              </a:prstGeom>
            </p:spPr>
          </p:pic>
        </p:grpSp>
        <p:grpSp>
          <p:nvGrpSpPr>
            <p:cNvPr id="45" name="Group 44">
              <a:extLst>
                <a:ext uri="{FF2B5EF4-FFF2-40B4-BE49-F238E27FC236}">
                  <a16:creationId xmlns:a16="http://schemas.microsoft.com/office/drawing/2014/main" id="{1F5C44B0-6817-49FD-3856-D5E9F7F4F362}"/>
                </a:ext>
              </a:extLst>
            </p:cNvPr>
            <p:cNvGrpSpPr/>
            <p:nvPr/>
          </p:nvGrpSpPr>
          <p:grpSpPr>
            <a:xfrm>
              <a:off x="4427044" y="1396396"/>
              <a:ext cx="1506714" cy="1506714"/>
              <a:chOff x="3993229" y="1396396"/>
              <a:chExt cx="1506714" cy="1506714"/>
            </a:xfrm>
          </p:grpSpPr>
          <p:sp>
            <p:nvSpPr>
              <p:cNvPr id="34" name="Oval 33">
                <a:extLst>
                  <a:ext uri="{FF2B5EF4-FFF2-40B4-BE49-F238E27FC236}">
                    <a16:creationId xmlns:a16="http://schemas.microsoft.com/office/drawing/2014/main" id="{46905810-567E-6DEF-C5C6-A971C652A7BE}"/>
                  </a:ext>
                </a:extLst>
              </p:cNvPr>
              <p:cNvSpPr/>
              <p:nvPr/>
            </p:nvSpPr>
            <p:spPr>
              <a:xfrm>
                <a:off x="3993229" y="1396396"/>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Google Shape;620;p6">
                <a:extLst>
                  <a:ext uri="{FF2B5EF4-FFF2-40B4-BE49-F238E27FC236}">
                    <a16:creationId xmlns:a16="http://schemas.microsoft.com/office/drawing/2014/main" id="{E5ED1798-21E1-342B-DFCD-DC506BDD12DB}"/>
                  </a:ext>
                </a:extLst>
              </p:cNvPr>
              <p:cNvSpPr txBox="1"/>
              <p:nvPr/>
            </p:nvSpPr>
            <p:spPr>
              <a:xfrm>
                <a:off x="4163936" y="2095198"/>
                <a:ext cx="1165302"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Modernize Platforms</a:t>
                </a:r>
              </a:p>
            </p:txBody>
          </p:sp>
          <p:pic>
            <p:nvPicPr>
              <p:cNvPr id="15" name="Graphic 14">
                <a:extLst>
                  <a:ext uri="{FF2B5EF4-FFF2-40B4-BE49-F238E27FC236}">
                    <a16:creationId xmlns:a16="http://schemas.microsoft.com/office/drawing/2014/main" id="{BD78EEE7-54E7-5475-36AB-D0D3A4D0C6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03686" y="1590352"/>
                <a:ext cx="685800" cy="533400"/>
              </a:xfrm>
              <a:prstGeom prst="rect">
                <a:avLst/>
              </a:prstGeom>
            </p:spPr>
          </p:pic>
        </p:grpSp>
        <p:grpSp>
          <p:nvGrpSpPr>
            <p:cNvPr id="44" name="Group 43">
              <a:extLst>
                <a:ext uri="{FF2B5EF4-FFF2-40B4-BE49-F238E27FC236}">
                  <a16:creationId xmlns:a16="http://schemas.microsoft.com/office/drawing/2014/main" id="{76BC6010-BBA3-30E3-0A90-C49742A4857C}"/>
                </a:ext>
              </a:extLst>
            </p:cNvPr>
            <p:cNvGrpSpPr/>
            <p:nvPr/>
          </p:nvGrpSpPr>
          <p:grpSpPr>
            <a:xfrm>
              <a:off x="6370926" y="1396396"/>
              <a:ext cx="1506714" cy="1506714"/>
              <a:chOff x="7037395" y="1396396"/>
              <a:chExt cx="1506714" cy="1506714"/>
            </a:xfrm>
          </p:grpSpPr>
          <p:sp>
            <p:nvSpPr>
              <p:cNvPr id="32" name="Oval 31">
                <a:extLst>
                  <a:ext uri="{FF2B5EF4-FFF2-40B4-BE49-F238E27FC236}">
                    <a16:creationId xmlns:a16="http://schemas.microsoft.com/office/drawing/2014/main" id="{51534AE1-EF34-A945-948C-DA672B2AE865}"/>
                  </a:ext>
                </a:extLst>
              </p:cNvPr>
              <p:cNvSpPr/>
              <p:nvPr/>
            </p:nvSpPr>
            <p:spPr>
              <a:xfrm>
                <a:off x="7037395" y="1396396"/>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Google Shape;620;p6">
                <a:extLst>
                  <a:ext uri="{FF2B5EF4-FFF2-40B4-BE49-F238E27FC236}">
                    <a16:creationId xmlns:a16="http://schemas.microsoft.com/office/drawing/2014/main" id="{B9885ADC-9087-2CF1-B33A-0643C384753F}"/>
                  </a:ext>
                </a:extLst>
              </p:cNvPr>
              <p:cNvSpPr txBox="1"/>
              <p:nvPr/>
            </p:nvSpPr>
            <p:spPr>
              <a:xfrm>
                <a:off x="7208102" y="2095198"/>
                <a:ext cx="1165302" cy="338554"/>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Cut Costs</a:t>
                </a:r>
              </a:p>
            </p:txBody>
          </p:sp>
          <p:pic>
            <p:nvPicPr>
              <p:cNvPr id="17" name="Graphic 16">
                <a:extLst>
                  <a:ext uri="{FF2B5EF4-FFF2-40B4-BE49-F238E27FC236}">
                    <a16:creationId xmlns:a16="http://schemas.microsoft.com/office/drawing/2014/main" id="{98201D0D-E13C-62FC-8652-EDA7C2037A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47852" y="1590352"/>
                <a:ext cx="685800" cy="533400"/>
              </a:xfrm>
              <a:prstGeom prst="rect">
                <a:avLst/>
              </a:prstGeom>
            </p:spPr>
          </p:pic>
        </p:grpSp>
        <p:grpSp>
          <p:nvGrpSpPr>
            <p:cNvPr id="54" name="Group 53">
              <a:extLst>
                <a:ext uri="{FF2B5EF4-FFF2-40B4-BE49-F238E27FC236}">
                  <a16:creationId xmlns:a16="http://schemas.microsoft.com/office/drawing/2014/main" id="{0371DC30-FF4E-1F76-C34F-2DC469041B3F}"/>
                </a:ext>
              </a:extLst>
            </p:cNvPr>
            <p:cNvGrpSpPr/>
            <p:nvPr/>
          </p:nvGrpSpPr>
          <p:grpSpPr>
            <a:xfrm>
              <a:off x="6370926" y="4615153"/>
              <a:ext cx="1506714" cy="1506714"/>
              <a:chOff x="7037395" y="4615153"/>
              <a:chExt cx="1506714" cy="1506714"/>
            </a:xfrm>
          </p:grpSpPr>
          <p:sp>
            <p:nvSpPr>
              <p:cNvPr id="39" name="Oval 38">
                <a:extLst>
                  <a:ext uri="{FF2B5EF4-FFF2-40B4-BE49-F238E27FC236}">
                    <a16:creationId xmlns:a16="http://schemas.microsoft.com/office/drawing/2014/main" id="{20E15E3C-932F-3029-39D2-B4D6EFB6E562}"/>
                  </a:ext>
                </a:extLst>
              </p:cNvPr>
              <p:cNvSpPr/>
              <p:nvPr/>
            </p:nvSpPr>
            <p:spPr>
              <a:xfrm>
                <a:off x="7037395" y="4615153"/>
                <a:ext cx="1506714" cy="15067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Google Shape;620;p6">
                <a:extLst>
                  <a:ext uri="{FF2B5EF4-FFF2-40B4-BE49-F238E27FC236}">
                    <a16:creationId xmlns:a16="http://schemas.microsoft.com/office/drawing/2014/main" id="{4C7FE9AB-BD5B-6BA1-6E55-250722A690B8}"/>
                  </a:ext>
                </a:extLst>
              </p:cNvPr>
              <p:cNvSpPr txBox="1"/>
              <p:nvPr/>
            </p:nvSpPr>
            <p:spPr>
              <a:xfrm>
                <a:off x="7280467" y="5314535"/>
                <a:ext cx="1020570" cy="584775"/>
              </a:xfrm>
              <a:prstGeom prst="rect">
                <a:avLst/>
              </a:prstGeom>
              <a:noFill/>
              <a:ln>
                <a:noFill/>
              </a:ln>
            </p:spPr>
            <p:txBody>
              <a:bodyPr spcFirstLastPara="1" wrap="square" lIns="0" tIns="91440" rIns="0" bIns="0" anchor="t" anchorCtr="0">
                <a:spAutoFit/>
              </a:bodyPr>
              <a:lstStyle/>
              <a:p>
                <a:pPr marL="0" marR="0" lvl="0" indent="0" algn="ctr" rtl="0">
                  <a:spcBef>
                    <a:spcPts val="0"/>
                  </a:spcBef>
                  <a:spcAft>
                    <a:spcPts val="0"/>
                  </a:spcAft>
                  <a:buNone/>
                </a:pPr>
                <a:r>
                  <a:rPr lang="en-US" sz="1600" b="1" dirty="0">
                    <a:solidFill>
                      <a:srgbClr val="FFFFFF"/>
                    </a:solidFill>
                    <a:latin typeface="Arial" panose="020B0604020202020204" pitchFamily="34" charset="0"/>
                    <a:ea typeface="Arial"/>
                    <a:cs typeface="Arial" panose="020B0604020202020204" pitchFamily="34" charset="0"/>
                    <a:sym typeface="Arial"/>
                  </a:rPr>
                  <a:t>Support Digital</a:t>
                </a:r>
              </a:p>
            </p:txBody>
          </p:sp>
          <p:pic>
            <p:nvPicPr>
              <p:cNvPr id="42" name="Graphic 41">
                <a:extLst>
                  <a:ext uri="{FF2B5EF4-FFF2-40B4-BE49-F238E27FC236}">
                    <a16:creationId xmlns:a16="http://schemas.microsoft.com/office/drawing/2014/main" id="{86F2A8E5-2996-D680-BB5F-3CFCDD41F65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47852" y="4807886"/>
                <a:ext cx="685800" cy="533400"/>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9" name="Freeform 8">
            <a:extLst>
              <a:ext uri="{FF2B5EF4-FFF2-40B4-BE49-F238E27FC236}">
                <a16:creationId xmlns:a16="http://schemas.microsoft.com/office/drawing/2014/main" id="{17CBF87D-A7FF-038C-06AE-CB4855355396}"/>
              </a:ext>
            </a:extLst>
          </p:cNvPr>
          <p:cNvSpPr/>
          <p:nvPr/>
        </p:nvSpPr>
        <p:spPr>
          <a:xfrm>
            <a:off x="8694700" y="4121539"/>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1" name="Freeform 10">
            <a:extLst>
              <a:ext uri="{FF2B5EF4-FFF2-40B4-BE49-F238E27FC236}">
                <a16:creationId xmlns:a16="http://schemas.microsoft.com/office/drawing/2014/main" id="{6987F290-F9AA-6604-40F8-480E7EE7EB7E}"/>
              </a:ext>
            </a:extLst>
          </p:cNvPr>
          <p:cNvSpPr/>
          <p:nvPr/>
        </p:nvSpPr>
        <p:spPr>
          <a:xfrm>
            <a:off x="5076505" y="4121539"/>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2" name="Freeform 11">
            <a:extLst>
              <a:ext uri="{FF2B5EF4-FFF2-40B4-BE49-F238E27FC236}">
                <a16:creationId xmlns:a16="http://schemas.microsoft.com/office/drawing/2014/main" id="{293D7B0C-FCD3-2AD6-4E68-939190CCB01E}"/>
              </a:ext>
            </a:extLst>
          </p:cNvPr>
          <p:cNvSpPr/>
          <p:nvPr/>
        </p:nvSpPr>
        <p:spPr>
          <a:xfrm>
            <a:off x="1458309" y="4121539"/>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 name="Freeform 12">
            <a:extLst>
              <a:ext uri="{FF2B5EF4-FFF2-40B4-BE49-F238E27FC236}">
                <a16:creationId xmlns:a16="http://schemas.microsoft.com/office/drawing/2014/main" id="{9F6F5C1A-E2D1-0D78-948B-555EE2595426}"/>
              </a:ext>
            </a:extLst>
          </p:cNvPr>
          <p:cNvSpPr/>
          <p:nvPr/>
        </p:nvSpPr>
        <p:spPr>
          <a:xfrm>
            <a:off x="7769039" y="2130693"/>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4" name="Freeform 13">
            <a:extLst>
              <a:ext uri="{FF2B5EF4-FFF2-40B4-BE49-F238E27FC236}">
                <a16:creationId xmlns:a16="http://schemas.microsoft.com/office/drawing/2014/main" id="{EBBA1977-B5BA-68BD-0401-2DBEDBD71371}"/>
              </a:ext>
            </a:extLst>
          </p:cNvPr>
          <p:cNvSpPr/>
          <p:nvPr/>
        </p:nvSpPr>
        <p:spPr>
          <a:xfrm>
            <a:off x="4118765" y="2130693"/>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5" name="Freeform 14">
            <a:extLst>
              <a:ext uri="{FF2B5EF4-FFF2-40B4-BE49-F238E27FC236}">
                <a16:creationId xmlns:a16="http://schemas.microsoft.com/office/drawing/2014/main" id="{D4076E3D-8890-71EE-9290-1D20A4B602E7}"/>
              </a:ext>
            </a:extLst>
          </p:cNvPr>
          <p:cNvSpPr/>
          <p:nvPr/>
        </p:nvSpPr>
        <p:spPr>
          <a:xfrm>
            <a:off x="468490" y="2130693"/>
            <a:ext cx="2724653" cy="1516402"/>
          </a:xfrm>
          <a:custGeom>
            <a:avLst/>
            <a:gdLst>
              <a:gd name="connsiteX0" fmla="*/ 0 w 2724653"/>
              <a:gd name="connsiteY0" fmla="*/ 0 h 1516402"/>
              <a:gd name="connsiteX1" fmla="*/ 2724653 w 2724653"/>
              <a:gd name="connsiteY1" fmla="*/ 0 h 1516402"/>
              <a:gd name="connsiteX2" fmla="*/ 2724653 w 2724653"/>
              <a:gd name="connsiteY2" fmla="*/ 1160986 h 1516402"/>
              <a:gd name="connsiteX3" fmla="*/ 571455 w 2724653"/>
              <a:gd name="connsiteY3" fmla="*/ 1160986 h 1516402"/>
              <a:gd name="connsiteX4" fmla="*/ 181746 w 2724653"/>
              <a:gd name="connsiteY4" fmla="*/ 1516402 h 1516402"/>
              <a:gd name="connsiteX5" fmla="*/ 181746 w 2724653"/>
              <a:gd name="connsiteY5" fmla="*/ 1160986 h 1516402"/>
              <a:gd name="connsiteX6" fmla="*/ 0 w 2724653"/>
              <a:gd name="connsiteY6" fmla="*/ 1160986 h 151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653" h="1516402">
                <a:moveTo>
                  <a:pt x="0" y="0"/>
                </a:moveTo>
                <a:lnTo>
                  <a:pt x="2724653" y="0"/>
                </a:lnTo>
                <a:lnTo>
                  <a:pt x="2724653" y="1160986"/>
                </a:lnTo>
                <a:lnTo>
                  <a:pt x="571455" y="1160986"/>
                </a:lnTo>
                <a:lnTo>
                  <a:pt x="181746" y="1516402"/>
                </a:lnTo>
                <a:lnTo>
                  <a:pt x="181746" y="1160986"/>
                </a:lnTo>
                <a:lnTo>
                  <a:pt x="0" y="1160986"/>
                </a:lnTo>
                <a:close/>
              </a:path>
            </a:pathLst>
          </a:cu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3" name="TextBox 12">
            <a:extLst>
              <a:ext uri="{FF2B5EF4-FFF2-40B4-BE49-F238E27FC236}">
                <a16:creationId xmlns:a16="http://schemas.microsoft.com/office/drawing/2014/main" id="{580F5BC2-0571-C0C2-DC98-0779452A6919}"/>
              </a:ext>
            </a:extLst>
          </p:cNvPr>
          <p:cNvSpPr txBox="1"/>
          <p:nvPr/>
        </p:nvSpPr>
        <p:spPr>
          <a:xfrm>
            <a:off x="809906" y="2258420"/>
            <a:ext cx="2040336"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Increased, but stayed steady relative to inflation</a:t>
            </a:r>
          </a:p>
        </p:txBody>
      </p:sp>
      <p:sp>
        <p:nvSpPr>
          <p:cNvPr id="750" name="TextBox 12">
            <a:extLst>
              <a:ext uri="{FF2B5EF4-FFF2-40B4-BE49-F238E27FC236}">
                <a16:creationId xmlns:a16="http://schemas.microsoft.com/office/drawing/2014/main" id="{08DB2FEC-93C3-98D2-5829-FCB0E2B799A6}"/>
              </a:ext>
            </a:extLst>
          </p:cNvPr>
          <p:cNvSpPr txBox="1"/>
          <p:nvPr/>
        </p:nvSpPr>
        <p:spPr>
          <a:xfrm>
            <a:off x="4460182" y="2258420"/>
            <a:ext cx="2040334"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Increased and grew relative to inflation</a:t>
            </a:r>
          </a:p>
        </p:txBody>
      </p:sp>
      <p:sp>
        <p:nvSpPr>
          <p:cNvPr id="756" name="TextBox 12">
            <a:extLst>
              <a:ext uri="{FF2B5EF4-FFF2-40B4-BE49-F238E27FC236}">
                <a16:creationId xmlns:a16="http://schemas.microsoft.com/office/drawing/2014/main" id="{005EE9AD-EE5E-6FCC-11F7-3193D19D9918}"/>
              </a:ext>
            </a:extLst>
          </p:cNvPr>
          <p:cNvSpPr txBox="1"/>
          <p:nvPr/>
        </p:nvSpPr>
        <p:spPr>
          <a:xfrm>
            <a:off x="8055495" y="2258420"/>
            <a:ext cx="2150256"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Stayed steady, but declined in real terms due to inflation</a:t>
            </a:r>
          </a:p>
        </p:txBody>
      </p:sp>
      <p:sp>
        <p:nvSpPr>
          <p:cNvPr id="762" name="TextBox 12">
            <a:extLst>
              <a:ext uri="{FF2B5EF4-FFF2-40B4-BE49-F238E27FC236}">
                <a16:creationId xmlns:a16="http://schemas.microsoft.com/office/drawing/2014/main" id="{2A39E7AE-8DD2-6D02-2883-93787E060601}"/>
              </a:ext>
            </a:extLst>
          </p:cNvPr>
          <p:cNvSpPr txBox="1"/>
          <p:nvPr/>
        </p:nvSpPr>
        <p:spPr>
          <a:xfrm>
            <a:off x="2034194" y="4257084"/>
            <a:ext cx="1572884"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Was cut by less than 5%</a:t>
            </a:r>
          </a:p>
        </p:txBody>
      </p:sp>
      <p:sp>
        <p:nvSpPr>
          <p:cNvPr id="768" name="TextBox 12">
            <a:extLst>
              <a:ext uri="{FF2B5EF4-FFF2-40B4-BE49-F238E27FC236}">
                <a16:creationId xmlns:a16="http://schemas.microsoft.com/office/drawing/2014/main" id="{1ABBFA07-5B48-B74A-3533-C3D493806723}"/>
              </a:ext>
            </a:extLst>
          </p:cNvPr>
          <p:cNvSpPr txBox="1"/>
          <p:nvPr/>
        </p:nvSpPr>
        <p:spPr>
          <a:xfrm>
            <a:off x="5652390" y="4257084"/>
            <a:ext cx="1572884"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Was cut by 5%-10%</a:t>
            </a:r>
          </a:p>
        </p:txBody>
      </p:sp>
      <p:sp>
        <p:nvSpPr>
          <p:cNvPr id="774" name="TextBox 12">
            <a:extLst>
              <a:ext uri="{FF2B5EF4-FFF2-40B4-BE49-F238E27FC236}">
                <a16:creationId xmlns:a16="http://schemas.microsoft.com/office/drawing/2014/main" id="{B111CCA9-70F6-E855-1964-2C2D3A28FC79}"/>
              </a:ext>
            </a:extLst>
          </p:cNvPr>
          <p:cNvSpPr txBox="1"/>
          <p:nvPr/>
        </p:nvSpPr>
        <p:spPr>
          <a:xfrm>
            <a:off x="9270587" y="4257084"/>
            <a:ext cx="1572884" cy="889894"/>
          </a:xfrm>
          <a:prstGeom prst="rect">
            <a:avLst/>
          </a:prstGeom>
          <a:noFill/>
          <a:ln>
            <a:noFill/>
          </a:ln>
        </p:spPr>
        <p:txBody>
          <a:bodyPr lIns="91440" tIns="91440" rIns="91440" bIns="9144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000000"/>
                </a:solidFill>
                <a:latin typeface="Arial"/>
              </a:rPr>
              <a:t>Was cut by more than 10%</a:t>
            </a:r>
          </a:p>
        </p:txBody>
      </p:sp>
      <p:sp>
        <p:nvSpPr>
          <p:cNvPr id="727" name="Google Shape;727;p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Constrained Investment in EA Is Set Against Increased Demand for Its Services</a:t>
            </a:r>
            <a:endParaRPr dirty="0"/>
          </a:p>
        </p:txBody>
      </p:sp>
      <p:sp>
        <p:nvSpPr>
          <p:cNvPr id="2" name="Text Placeholder 1">
            <a:extLst>
              <a:ext uri="{FF2B5EF4-FFF2-40B4-BE49-F238E27FC236}">
                <a16:creationId xmlns:a16="http://schemas.microsoft.com/office/drawing/2014/main" id="{B95DF1AE-C673-2E54-A83A-DED162289EF3}"/>
              </a:ext>
            </a:extLst>
          </p:cNvPr>
          <p:cNvSpPr>
            <a:spLocks noGrp="1"/>
          </p:cNvSpPr>
          <p:nvPr>
            <p:ph type="body" sz="quarter" idx="10"/>
          </p:nvPr>
        </p:nvSpPr>
        <p:spPr>
          <a:xfrm>
            <a:off x="468489" y="1355073"/>
            <a:ext cx="11274425" cy="247580"/>
          </a:xfrm>
        </p:spPr>
        <p:txBody>
          <a:bodyPr/>
          <a:lstStyle/>
          <a:p>
            <a:r>
              <a:rPr lang="en-US" dirty="0"/>
              <a:t>Q: “How has the EA/TI function’s budget changed in 2023?”</a:t>
            </a:r>
          </a:p>
        </p:txBody>
      </p:sp>
      <p:sp>
        <p:nvSpPr>
          <p:cNvPr id="4" name="Text Box 91">
            <a:extLst>
              <a:ext uri="{FF2B5EF4-FFF2-40B4-BE49-F238E27FC236}">
                <a16:creationId xmlns:a16="http://schemas.microsoft.com/office/drawing/2014/main" id="{5D13301E-C322-9E82-51D0-F369AA73B4F3}"/>
              </a:ext>
            </a:extLst>
          </p:cNvPr>
          <p:cNvSpPr txBox="1">
            <a:spLocks noChangeAspect="1" noChangeArrowheads="1"/>
          </p:cNvSpPr>
          <p:nvPr/>
        </p:nvSpPr>
        <p:spPr bwMode="gray">
          <a:xfrm>
            <a:off x="457200" y="5766155"/>
            <a:ext cx="9303488" cy="458587"/>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600" dirty="0">
                <a:solidFill>
                  <a:srgbClr val="000000"/>
                </a:solidFill>
              </a:rPr>
              <a:t>n = 124</a:t>
            </a:r>
          </a:p>
          <a:p>
            <a:pPr lvl="0"/>
            <a:r>
              <a:rPr lang="en-US" sz="1200" dirty="0">
                <a:solidFill>
                  <a:srgbClr val="6F7878"/>
                </a:solidFill>
              </a:rPr>
              <a:t>Source: 2023 Gartner Economic Headwinds Survey</a:t>
            </a:r>
          </a:p>
        </p:txBody>
      </p:sp>
      <p:grpSp>
        <p:nvGrpSpPr>
          <p:cNvPr id="10" name="Group 9">
            <a:extLst>
              <a:ext uri="{FF2B5EF4-FFF2-40B4-BE49-F238E27FC236}">
                <a16:creationId xmlns:a16="http://schemas.microsoft.com/office/drawing/2014/main" id="{59187C35-CBC4-EEFD-754E-52C0D2856702}"/>
              </a:ext>
            </a:extLst>
          </p:cNvPr>
          <p:cNvGrpSpPr/>
          <p:nvPr/>
        </p:nvGrpSpPr>
        <p:grpSpPr>
          <a:xfrm>
            <a:off x="2850242" y="1783059"/>
            <a:ext cx="685802" cy="685800"/>
            <a:chOff x="1157911" y="3523923"/>
            <a:chExt cx="685802" cy="685800"/>
          </a:xfrm>
        </p:grpSpPr>
        <p:sp>
          <p:nvSpPr>
            <p:cNvPr id="7" name="Oval 6">
              <a:extLst>
                <a:ext uri="{FF2B5EF4-FFF2-40B4-BE49-F238E27FC236}">
                  <a16:creationId xmlns:a16="http://schemas.microsoft.com/office/drawing/2014/main" id="{4866F681-13D1-9579-495C-4DE9E91EFFBB}"/>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12">
              <a:extLst>
                <a:ext uri="{FF2B5EF4-FFF2-40B4-BE49-F238E27FC236}">
                  <a16:creationId xmlns:a16="http://schemas.microsoft.com/office/drawing/2014/main" id="{9CA87098-88A4-6F6B-25A4-A6226576A1EB}"/>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45%</a:t>
              </a:r>
            </a:p>
          </p:txBody>
        </p:sp>
      </p:grpSp>
      <p:grpSp>
        <p:nvGrpSpPr>
          <p:cNvPr id="751" name="Group 750">
            <a:extLst>
              <a:ext uri="{FF2B5EF4-FFF2-40B4-BE49-F238E27FC236}">
                <a16:creationId xmlns:a16="http://schemas.microsoft.com/office/drawing/2014/main" id="{C9C5EEF7-8B41-621C-8B2F-3A08AEFE0866}"/>
              </a:ext>
            </a:extLst>
          </p:cNvPr>
          <p:cNvGrpSpPr/>
          <p:nvPr/>
        </p:nvGrpSpPr>
        <p:grpSpPr>
          <a:xfrm>
            <a:off x="6500517" y="1783059"/>
            <a:ext cx="685802" cy="685800"/>
            <a:chOff x="1157911" y="3523923"/>
            <a:chExt cx="685802" cy="685800"/>
          </a:xfrm>
        </p:grpSpPr>
        <p:sp>
          <p:nvSpPr>
            <p:cNvPr id="752" name="Oval 751">
              <a:extLst>
                <a:ext uri="{FF2B5EF4-FFF2-40B4-BE49-F238E27FC236}">
                  <a16:creationId xmlns:a16="http://schemas.microsoft.com/office/drawing/2014/main" id="{6A866E80-DDBB-06D5-8EBC-3609AE984C15}"/>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3" name="TextBox 12">
              <a:extLst>
                <a:ext uri="{FF2B5EF4-FFF2-40B4-BE49-F238E27FC236}">
                  <a16:creationId xmlns:a16="http://schemas.microsoft.com/office/drawing/2014/main" id="{AA4066E2-3797-DF05-5FE0-5EB62C6A4113}"/>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24%</a:t>
              </a:r>
            </a:p>
          </p:txBody>
        </p:sp>
      </p:grpSp>
      <p:grpSp>
        <p:nvGrpSpPr>
          <p:cNvPr id="757" name="Group 756">
            <a:extLst>
              <a:ext uri="{FF2B5EF4-FFF2-40B4-BE49-F238E27FC236}">
                <a16:creationId xmlns:a16="http://schemas.microsoft.com/office/drawing/2014/main" id="{26E7089D-0016-5919-EC20-2F4FAE42140D}"/>
              </a:ext>
            </a:extLst>
          </p:cNvPr>
          <p:cNvGrpSpPr/>
          <p:nvPr/>
        </p:nvGrpSpPr>
        <p:grpSpPr>
          <a:xfrm>
            <a:off x="10150791" y="1783059"/>
            <a:ext cx="685802" cy="685800"/>
            <a:chOff x="1157911" y="3523923"/>
            <a:chExt cx="685802" cy="685800"/>
          </a:xfrm>
        </p:grpSpPr>
        <p:sp>
          <p:nvSpPr>
            <p:cNvPr id="758" name="Oval 757">
              <a:extLst>
                <a:ext uri="{FF2B5EF4-FFF2-40B4-BE49-F238E27FC236}">
                  <a16:creationId xmlns:a16="http://schemas.microsoft.com/office/drawing/2014/main" id="{B7E5522B-8048-53AA-0DF5-57471CA9BE01}"/>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9" name="TextBox 12">
              <a:extLst>
                <a:ext uri="{FF2B5EF4-FFF2-40B4-BE49-F238E27FC236}">
                  <a16:creationId xmlns:a16="http://schemas.microsoft.com/office/drawing/2014/main" id="{EAED1D42-F47D-5001-9800-AE8C97EE3D44}"/>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18%</a:t>
              </a:r>
            </a:p>
          </p:txBody>
        </p:sp>
      </p:grpSp>
      <p:grpSp>
        <p:nvGrpSpPr>
          <p:cNvPr id="763" name="Group 762">
            <a:extLst>
              <a:ext uri="{FF2B5EF4-FFF2-40B4-BE49-F238E27FC236}">
                <a16:creationId xmlns:a16="http://schemas.microsoft.com/office/drawing/2014/main" id="{0A6988BF-1322-8EA1-2BB0-DE9160E4C1E2}"/>
              </a:ext>
            </a:extLst>
          </p:cNvPr>
          <p:cNvGrpSpPr/>
          <p:nvPr/>
        </p:nvGrpSpPr>
        <p:grpSpPr>
          <a:xfrm>
            <a:off x="3840061" y="3781723"/>
            <a:ext cx="685802" cy="685800"/>
            <a:chOff x="1157911" y="3523923"/>
            <a:chExt cx="685802" cy="685800"/>
          </a:xfrm>
        </p:grpSpPr>
        <p:sp>
          <p:nvSpPr>
            <p:cNvPr id="764" name="Oval 763">
              <a:extLst>
                <a:ext uri="{FF2B5EF4-FFF2-40B4-BE49-F238E27FC236}">
                  <a16:creationId xmlns:a16="http://schemas.microsoft.com/office/drawing/2014/main" id="{65B73A7B-135A-6E23-9D44-8E980DE23E19}"/>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5" name="TextBox 12">
              <a:extLst>
                <a:ext uri="{FF2B5EF4-FFF2-40B4-BE49-F238E27FC236}">
                  <a16:creationId xmlns:a16="http://schemas.microsoft.com/office/drawing/2014/main" id="{3E90A335-B8D6-733A-E89D-898C56BF2E9C}"/>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7%</a:t>
              </a:r>
            </a:p>
          </p:txBody>
        </p:sp>
      </p:grpSp>
      <p:grpSp>
        <p:nvGrpSpPr>
          <p:cNvPr id="769" name="Group 768">
            <a:extLst>
              <a:ext uri="{FF2B5EF4-FFF2-40B4-BE49-F238E27FC236}">
                <a16:creationId xmlns:a16="http://schemas.microsoft.com/office/drawing/2014/main" id="{4EF78090-561A-41E5-5B76-F37FF6872AC7}"/>
              </a:ext>
            </a:extLst>
          </p:cNvPr>
          <p:cNvGrpSpPr/>
          <p:nvPr/>
        </p:nvGrpSpPr>
        <p:grpSpPr>
          <a:xfrm>
            <a:off x="7458257" y="3781723"/>
            <a:ext cx="685802" cy="685800"/>
            <a:chOff x="1157911" y="3523923"/>
            <a:chExt cx="685802" cy="685800"/>
          </a:xfrm>
        </p:grpSpPr>
        <p:sp>
          <p:nvSpPr>
            <p:cNvPr id="770" name="Oval 769">
              <a:extLst>
                <a:ext uri="{FF2B5EF4-FFF2-40B4-BE49-F238E27FC236}">
                  <a16:creationId xmlns:a16="http://schemas.microsoft.com/office/drawing/2014/main" id="{2D55C830-987D-3D02-42C1-D932DE225974}"/>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1" name="TextBox 12">
              <a:extLst>
                <a:ext uri="{FF2B5EF4-FFF2-40B4-BE49-F238E27FC236}">
                  <a16:creationId xmlns:a16="http://schemas.microsoft.com/office/drawing/2014/main" id="{CF33EBA7-1B69-CA4E-AB61-B275651BA41E}"/>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5%</a:t>
              </a:r>
            </a:p>
          </p:txBody>
        </p:sp>
      </p:grpSp>
      <p:grpSp>
        <p:nvGrpSpPr>
          <p:cNvPr id="775" name="Group 774">
            <a:extLst>
              <a:ext uri="{FF2B5EF4-FFF2-40B4-BE49-F238E27FC236}">
                <a16:creationId xmlns:a16="http://schemas.microsoft.com/office/drawing/2014/main" id="{71E25828-ED43-F09B-C3AD-24C507393AD8}"/>
              </a:ext>
            </a:extLst>
          </p:cNvPr>
          <p:cNvGrpSpPr/>
          <p:nvPr/>
        </p:nvGrpSpPr>
        <p:grpSpPr>
          <a:xfrm>
            <a:off x="11076454" y="3781723"/>
            <a:ext cx="685802" cy="685800"/>
            <a:chOff x="1157911" y="3523923"/>
            <a:chExt cx="685802" cy="685800"/>
          </a:xfrm>
        </p:grpSpPr>
        <p:sp>
          <p:nvSpPr>
            <p:cNvPr id="776" name="Oval 775">
              <a:extLst>
                <a:ext uri="{FF2B5EF4-FFF2-40B4-BE49-F238E27FC236}">
                  <a16:creationId xmlns:a16="http://schemas.microsoft.com/office/drawing/2014/main" id="{A9C8DB40-0E1C-CE33-3BBF-3D0395BB4998}"/>
                </a:ext>
              </a:extLst>
            </p:cNvPr>
            <p:cNvSpPr/>
            <p:nvPr/>
          </p:nvSpPr>
          <p:spPr>
            <a:xfrm>
              <a:off x="1157911" y="3523923"/>
              <a:ext cx="685802" cy="68580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7" name="TextBox 12">
              <a:extLst>
                <a:ext uri="{FF2B5EF4-FFF2-40B4-BE49-F238E27FC236}">
                  <a16:creationId xmlns:a16="http://schemas.microsoft.com/office/drawing/2014/main" id="{8D2CAFC3-97A1-A2FB-9185-3AA81C40D7A8}"/>
                </a:ext>
              </a:extLst>
            </p:cNvPr>
            <p:cNvSpPr txBox="1"/>
            <p:nvPr/>
          </p:nvSpPr>
          <p:spPr>
            <a:xfrm>
              <a:off x="1212871" y="3682253"/>
              <a:ext cx="575882" cy="369140"/>
            </a:xfrm>
            <a:prstGeom prst="rect">
              <a:avLst/>
            </a:prstGeom>
            <a:noFill/>
          </p:spPr>
          <p:txBody>
            <a:bodyPr lIns="0" tIns="0" rIns="0" bIns="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rgbClr val="000000"/>
                  </a:solidFill>
                  <a:latin typeface="Arial"/>
                </a:rPr>
                <a:t>1%</a:t>
              </a:r>
            </a:p>
          </p:txBody>
        </p:sp>
      </p:grpSp>
    </p:spTree>
    <p:extLst>
      <p:ext uri="{BB962C8B-B14F-4D97-AF65-F5344CB8AC3E}">
        <p14:creationId xmlns:p14="http://schemas.microsoft.com/office/powerpoint/2010/main" val="381308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F0C60492-4217-B340-ACBD-6A6AE2C3F52D}"/>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88995CB7-8B46-4C4B-A259-6D81F33A9AB5}"/>
    </a:ext>
  </a:extLst>
</a:theme>
</file>

<file path=ppt/theme/theme3.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B4AA0304FE5048A40D9DD7F826159C" ma:contentTypeVersion="2" ma:contentTypeDescription="Create a new document." ma:contentTypeScope="" ma:versionID="3c6f3884607201dd2c28ed5d4ceadf45">
  <xsd:schema xmlns:xsd="http://www.w3.org/2001/XMLSchema" xmlns:xs="http://www.w3.org/2001/XMLSchema" xmlns:p="http://schemas.microsoft.com/office/2006/metadata/properties" xmlns:ns2="bc290b1f-7906-4712-bced-6f285f5bc476" targetNamespace="http://schemas.microsoft.com/office/2006/metadata/properties" ma:root="true" ma:fieldsID="1e3d17195fe661aaebe2994c4b3872da" ns2:_="">
    <xsd:import namespace="bc290b1f-7906-4712-bced-6f285f5bc4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290b1f-7906-4712-bced-6f285f5bc4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408A3E-9F97-4E4F-91FF-3B61E797F1A4}">
  <ds:schemaRefs>
    <ds:schemaRef ds:uri="bc290b1f-7906-4712-bced-6f285f5bc4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9E15A7-49AB-4FDE-A8B2-8AA9673852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bkgrnd master</Template>
  <TotalTime>1233</TotalTime>
  <Words>4752</Words>
  <Application>Microsoft Office PowerPoint</Application>
  <PresentationFormat>Widescreen</PresentationFormat>
  <Paragraphs>328</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Arial Black</vt:lpstr>
      <vt:lpstr>Calibri</vt:lpstr>
      <vt:lpstr>Quattrocento Sans</vt:lpstr>
      <vt:lpstr>White bkgrnd master</vt:lpstr>
      <vt:lpstr>Blue bkgrnd master</vt:lpstr>
      <vt:lpstr>Leadership Vision for 2024  Enterprise Architecture  Marcus Blosch, Saul Brand,  Andreas Frangou   October 2023</vt:lpstr>
      <vt:lpstr>A Guide to Leading the Enterprise Architecture Practice </vt:lpstr>
      <vt:lpstr>Key Issues</vt:lpstr>
      <vt:lpstr>External Threats Impact Enterprise Growth</vt:lpstr>
      <vt:lpstr>AI and ML Are Driving Change and Uncertainty</vt:lpstr>
      <vt:lpstr>Organizations Are Trying to Get Ahead of the Aggressive Pace of Change</vt:lpstr>
      <vt:lpstr>Key Issues</vt:lpstr>
      <vt:lpstr>EA Faces Multiple Different Demands and Priorities </vt:lpstr>
      <vt:lpstr>Constrained Investment in EA Is Set Against Increased Demand for Its Services</vt:lpstr>
      <vt:lpstr>Six Primary Domains of AI Where EAs Lack Credibility</vt:lpstr>
      <vt:lpstr>Enterprise Architects Must Step Beyond  EA Deliverables</vt:lpstr>
      <vt:lpstr>Key Issues</vt:lpstr>
      <vt:lpstr>Upskill and Develop Competences in AI Fast!</vt:lpstr>
      <vt:lpstr>Become an Early Adopter of AI Tools in EA</vt:lpstr>
      <vt:lpstr>Redesign Your EA Operating Model to Support Democratization</vt:lpstr>
      <vt:lpstr>Upgrade EA Deliverables by Building Your Financial Analysis Skill Set</vt:lpstr>
      <vt:lpstr>Recommended Gartner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Vision for 2024  Enterprise Architecture  Marcus Blosch, Saul Brand,  Andreas Frangou   October 2023</dc:title>
  <dc:subject>2021 - Ver 2020-1104</dc:subject>
  <dc:creator>Brown,Tim A</dc:creator>
  <cp:lastModifiedBy>Jennifer Scott</cp:lastModifiedBy>
  <cp:revision>44</cp:revision>
  <dcterms:created xsi:type="dcterms:W3CDTF">2023-09-27T21:30:40Z</dcterms:created>
  <dcterms:modified xsi:type="dcterms:W3CDTF">2023-10-20T12:40:57Z</dcterms:modified>
</cp:coreProperties>
</file>