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comments/modernComment_102_0.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50" r:id="rId2"/>
  </p:sldMasterIdLst>
  <p:notesMasterIdLst>
    <p:notesMasterId r:id="rId6"/>
  </p:notesMasterIdLst>
  <p:sldIdLst>
    <p:sldId id="256" r:id="rId3"/>
    <p:sldId id="257" r:id="rId4"/>
    <p:sldId id="258" r:id="rId5"/>
  </p:sldIdLst>
  <p:sldSz cx="12192000" cy="6858000"/>
  <p:notesSz cx="6858000" cy="9144000"/>
  <p:embeddedFontLst>
    <p:embeddedFont>
      <p:font typeface="Arial Black" panose="020B0A04020102020204" pitchFamily="34" charset="0"/>
      <p:bold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heBNNQk+k+L/u9UMCUAAWKxoCWQ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17BDF-4AFF-82F6-80E7-5A685A3F0C59}" v="250" dt="2022-10-06T17:58:07.564"/>
    <p1510:client id="{786F2752-E373-413C-B0C7-25C2B1EE6A41}" v="156" dt="2022-09-14T13:50:00.183"/>
    <p1510:client id="{86CC2994-E4CC-B2EA-A5AF-BEFEA2F4A7E8}" v="10" dt="2022-10-05T13:46:31.372"/>
    <p1510:client id="{AACC7C6C-78A5-40AB-E2F6-A0E3699B091E}" v="41" dt="2022-09-14T13:36:27.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19" autoAdjust="0"/>
  </p:normalViewPr>
  <p:slideViewPr>
    <p:cSldViewPr snapToGrid="0">
      <p:cViewPr varScale="1">
        <p:scale>
          <a:sx n="36" d="100"/>
          <a:sy n="36" d="100"/>
        </p:scale>
        <p:origin x="10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customschemas.google.com/relationships/presentationmetadata" Target="metadata"/><Relationship Id="rId5" Type="http://schemas.openxmlformats.org/officeDocument/2006/relationships/slide" Target="slides/slide3.xml"/><Relationship Id="rId15" Type="http://schemas.openxmlformats.org/officeDocument/2006/relationships/tableStyles" Target="tableStyles.xml"/><Relationship Id="rId4" Type="http://schemas.openxmlformats.org/officeDocument/2006/relationships/slide" Target="slides/slide2.xml"/><Relationship Id="rId14" Type="http://schemas.openxmlformats.org/officeDocument/2006/relationships/theme" Target="theme/theme1.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53A4686F-8F86-4215-83A1-C0913D2808D1}" authorId="{00000000-0000-0000-0000-000000000000}" status="resolved" created="2022-10-05T13:46:31.372" complete="100000">
    <ac:txMkLst xmlns:ac="http://schemas.microsoft.com/office/drawing/2013/main/command">
      <pc:docMk xmlns:pc="http://schemas.microsoft.com/office/powerpoint/2013/main/command"/>
      <pc:sldMk xmlns:pc="http://schemas.microsoft.com/office/powerpoint/2013/main/command" cId="0" sldId="258"/>
      <ac:spMk id="131" creationId="{00000000-0000-0000-0000-000000000000}"/>
      <ac:txMk cp="30">
        <ac:context len="96" hash="539575385"/>
      </ac:txMk>
    </ac:txMkLst>
    <p188:pos x="2249714" y="208642"/>
    <p188:replyLst>
      <p188:reply id="{985AC1BC-F19B-4D10-9EB9-A4A3EFF74195}" authorId="{00000000-0000-0000-0000-000000000000}" created="2022-10-06T17:58:04.517">
        <p188:txBody>
          <a:bodyPr/>
          <a:lstStyle/>
          <a:p>
            <a:r>
              <a:rPr lang="en-US"/>
              <a:t>Changed to "business opportunity" to stay consistent. </a:t>
            </a:r>
          </a:p>
        </p188:txBody>
      </p188:reply>
    </p188:replyLst>
    <p188:txBody>
      <a:bodyPr/>
      <a:lstStyle/>
      <a:p>
        <a:r>
          <a:rPr lang="en-US"/>
          <a:t>Is this row about opportunities to be captured or problems to be fixed.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a:solidFill>
                  <a:schemeClr val="dk1"/>
                </a:solidFill>
                <a:latin typeface="Arial"/>
                <a:ea typeface="Arial"/>
                <a:cs typeface="Arial"/>
                <a:sym typeface="Arial"/>
              </a:rPr>
              <a:t>	© 2020 Gartner, Inc. and/or its affiliates. All rights reserved. Gartner is a registered trademark of Gartner, Inc. or its affiliates.</a:t>
            </a:r>
            <a:br>
              <a:rPr lang="en-US" sz="600" b="0" i="0" u="none" strike="noStrike" cap="none">
                <a:solidFill>
                  <a:schemeClr val="dk1"/>
                </a:solidFill>
                <a:latin typeface="Arial"/>
                <a:ea typeface="Arial"/>
                <a:cs typeface="Arial"/>
                <a:sym typeface="Arial"/>
              </a:rPr>
            </a:br>
            <a:r>
              <a:rPr lang="en-US" sz="600" b="1" i="0" u="none" strike="noStrike" cap="none">
                <a:solidFill>
                  <a:schemeClr val="dk1"/>
                </a:solidFill>
                <a:latin typeface="Arial"/>
                <a:ea typeface="Arial"/>
                <a:cs typeface="Arial"/>
                <a:sym typeface="Arial"/>
              </a:rPr>
              <a:t>INTERNAL — FOR INTERNAL USE ONLY or RESTRICTED [CHOOSE ONE — DELETE AS APPROPRIATE]</a:t>
            </a:r>
            <a:r>
              <a:rPr lang="en-US" sz="600" b="0" i="0" u="none" strike="noStrike" cap="none">
                <a:solidFill>
                  <a:schemeClr val="dk1"/>
                </a:solidFill>
                <a:latin typeface="Arial"/>
                <a:ea typeface="Arial"/>
                <a:cs typeface="Arial"/>
                <a:sym typeface="Arial"/>
              </a:rPr>
              <a:t> | Version X.X | Last updated [insert date format: DD Month YYYY]</a:t>
            </a:r>
            <a:endParaRPr sz="1400" b="0" i="0" u="none" strike="noStrike" cap="none">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a:solidFill>
                  <a:schemeClr val="dk1"/>
                </a:solidFill>
                <a:latin typeface="Arial"/>
                <a:ea typeface="Arial"/>
                <a:cs typeface="Arial"/>
                <a:sym typeface="Arial"/>
              </a:rPr>
              <a:t>Presentation Title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482817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a:t>Version: 2020-0108</a:t>
            </a:r>
            <a:endParaRPr/>
          </a:p>
        </p:txBody>
      </p:sp>
      <p:sp>
        <p:nvSpPr>
          <p:cNvPr id="92" name="Google Shape;92;p1: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Presenter's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Presenter's Name</a:t>
            </a:r>
            <a:endParaRPr sz="1400" b="0" i="0" u="none" strike="noStrike" cap="none">
              <a:solidFill>
                <a:srgbClr val="000000"/>
              </a:solidFill>
              <a:latin typeface="Arial"/>
              <a:ea typeface="Arial"/>
              <a:cs typeface="Arial"/>
              <a:sym typeface="Arial"/>
            </a:endParaRPr>
          </a:p>
        </p:txBody>
      </p:sp>
      <p:sp>
        <p:nvSpPr>
          <p:cNvPr id="93" name="Google Shape;93;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60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99" name="Google Shape;99;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5978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c114be5c_1_39: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23" name="Google Shape;123;g8ac114be5c_1_3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2067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2167128" y="1993392"/>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6"/>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6"/>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2020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0" name="Google Shape;20;p6"/>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4"/>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4"/>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63"/>
        <p:cNvGrpSpPr/>
        <p:nvPr/>
      </p:nvGrpSpPr>
      <p:grpSpPr>
        <a:xfrm>
          <a:off x="0" y="0"/>
          <a:ext cx="0" cy="0"/>
          <a:chOff x="0" y="0"/>
          <a:chExt cx="0" cy="0"/>
        </a:xfrm>
      </p:grpSpPr>
      <p:sp>
        <p:nvSpPr>
          <p:cNvPr id="64" name="Google Shape;64;p15"/>
          <p:cNvSpPr txBox="1">
            <a:spLocks noGrp="1"/>
          </p:cNvSpPr>
          <p:nvPr>
            <p:ph type="body" idx="1"/>
          </p:nvPr>
        </p:nvSpPr>
        <p:spPr>
          <a:xfrm>
            <a:off x="457200"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body" idx="2"/>
          </p:nvPr>
        </p:nvSpPr>
        <p:spPr>
          <a:xfrm>
            <a:off x="3364992"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5"/>
          <p:cNvSpPr txBox="1">
            <a:spLocks noGrp="1"/>
          </p:cNvSpPr>
          <p:nvPr>
            <p:ph type="body" idx="3"/>
          </p:nvPr>
        </p:nvSpPr>
        <p:spPr>
          <a:xfrm>
            <a:off x="6263640"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5"/>
          <p:cNvSpPr txBox="1">
            <a:spLocks noGrp="1"/>
          </p:cNvSpPr>
          <p:nvPr>
            <p:ph type="body" idx="4"/>
          </p:nvPr>
        </p:nvSpPr>
        <p:spPr>
          <a:xfrm>
            <a:off x="9171432"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457200"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body" idx="2"/>
          </p:nvPr>
        </p:nvSpPr>
        <p:spPr>
          <a:xfrm>
            <a:off x="3364992"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body" idx="3"/>
          </p:nvPr>
        </p:nvSpPr>
        <p:spPr>
          <a:xfrm>
            <a:off x="6263640"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6"/>
          <p:cNvSpPr txBox="1">
            <a:spLocks noGrp="1"/>
          </p:cNvSpPr>
          <p:nvPr>
            <p:ph type="body" idx="4"/>
          </p:nvPr>
        </p:nvSpPr>
        <p:spPr>
          <a:xfrm>
            <a:off x="9171432"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 name="Google Shape;78;p17"/>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8"/>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 name="Google Shape;82;p18"/>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9"/>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18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44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 name="Google Shape;86;p19"/>
          <p:cNvSpPr>
            <a:spLocks noGrp="1"/>
          </p:cNvSpPr>
          <p:nvPr>
            <p:ph type="pic" idx="2"/>
          </p:nvPr>
        </p:nvSpPr>
        <p:spPr>
          <a:xfrm>
            <a:off x="7040880" y="1346199"/>
            <a:ext cx="4690872" cy="4297680"/>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0"/>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18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44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7"/>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ctrTitle"/>
          </p:nvPr>
        </p:nvSpPr>
        <p:spPr>
          <a:xfrm>
            <a:off x="2167128" y="1993392"/>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5"/>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2020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35" name="Google Shape;35;p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18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44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 name="Google Shape;39;p8"/>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8"/>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2020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42" name="Google Shape;42;p8"/>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3"/>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4"/>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3" name="Google Shape;13;p4"/>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2020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 name="Google Shape;14;p4"/>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dk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 2020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26" name="Google Shape;26;p3"/>
          <p:cNvPicPr preferRelativeResize="0"/>
          <p:nvPr/>
        </p:nvPicPr>
        <p:blipFill rotWithShape="1">
          <a:blip r:embed="rId17">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xfrm>
            <a:off x="2167128" y="1993392"/>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t>Cloud-Native Implementation Roadmap </a:t>
            </a:r>
            <a:endParaRPr dirty="0"/>
          </a:p>
        </p:txBody>
      </p:sp>
      <p:sp>
        <p:nvSpPr>
          <p:cNvPr id="96" name="Google Shape;96;p1"/>
          <p:cNvSpPr txBox="1"/>
          <p:nvPr/>
        </p:nvSpPr>
        <p:spPr>
          <a:xfrm>
            <a:off x="7842738" y="449180"/>
            <a:ext cx="3880339" cy="502117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Arial Black"/>
                <a:ea typeface="Arial Black"/>
                <a:cs typeface="Arial Black"/>
                <a:sym typeface="Arial Black"/>
              </a:rPr>
              <a:t>What it does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This tool provides an illustrative imple</a:t>
            </a:r>
            <a:r>
              <a:rPr lang="en-US" sz="1200" b="1" dirty="0">
                <a:solidFill>
                  <a:schemeClr val="lt1"/>
                </a:solidFill>
              </a:rPr>
              <a:t>mentation roadmap</a:t>
            </a:r>
            <a:r>
              <a:rPr lang="en-US" sz="1200" b="1" i="0" u="none" strike="noStrike" cap="none" dirty="0">
                <a:solidFill>
                  <a:schemeClr val="lt1"/>
                </a:solidFill>
                <a:latin typeface="Arial"/>
                <a:ea typeface="Arial"/>
                <a:cs typeface="Arial"/>
                <a:sym typeface="Arial"/>
              </a:rPr>
              <a:t> and a template that outlines business outcomes achieved and justifies minimal resource requirements </a:t>
            </a:r>
            <a:r>
              <a:rPr lang="en-US" sz="1200" b="1" dirty="0">
                <a:solidFill>
                  <a:schemeClr val="lt1"/>
                </a:solidFill>
              </a:rPr>
              <a:t>u</a:t>
            </a:r>
            <a:r>
              <a:rPr lang="en-US" sz="1200" b="1" i="0" u="none" strike="noStrike" cap="none" dirty="0">
                <a:solidFill>
                  <a:schemeClr val="lt1"/>
                </a:solidFill>
                <a:latin typeface="Arial"/>
                <a:ea typeface="Arial"/>
                <a:cs typeface="Arial"/>
                <a:sym typeface="Arial"/>
              </a:rPr>
              <a:t>sing a phased approach.</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1"/>
              </a:solidFill>
              <a:latin typeface="Arial Black"/>
              <a:ea typeface="Arial Black"/>
              <a:cs typeface="Arial Black"/>
              <a:sym typeface="Arial Black"/>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a:buSzPts val="3200"/>
            </a:pPr>
            <a:r>
              <a:rPr lang="en-US" dirty="0"/>
              <a:t>Cloud-Native Implementation Roadmap </a:t>
            </a:r>
          </a:p>
        </p:txBody>
      </p:sp>
      <p:sp>
        <p:nvSpPr>
          <p:cNvPr id="102" name="Google Shape;102;p2"/>
          <p:cNvSpPr txBox="1"/>
          <p:nvPr/>
        </p:nvSpPr>
        <p:spPr>
          <a:xfrm>
            <a:off x="-766075" y="1552800"/>
            <a:ext cx="12076499" cy="2208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454475" y="913050"/>
            <a:ext cx="11200800" cy="598200"/>
          </a:xfrm>
          <a:prstGeom prst="rect">
            <a:avLst/>
          </a:prstGeom>
          <a:solidFill>
            <a:srgbClr val="B7B7B7"/>
          </a:solidFill>
          <a:ln>
            <a:noFill/>
          </a:ln>
        </p:spPr>
        <p:txBody>
          <a:bodyPr spcFirstLastPara="1" wrap="square" lIns="91425" tIns="91425" rIns="91425" bIns="91425" anchor="ctr" anchorCtr="0">
            <a:noAutofit/>
          </a:bodyPr>
          <a:lstStyle/>
          <a:p>
            <a:pPr>
              <a:buSzPts val="1400"/>
            </a:pPr>
            <a:r>
              <a:rPr lang="en-US" sz="1400" b="1" i="0" u="none" strike="noStrike" cap="none" dirty="0">
                <a:solidFill>
                  <a:srgbClr val="000000"/>
                </a:solidFill>
                <a:latin typeface="Arial"/>
                <a:ea typeface="Arial"/>
                <a:cs typeface="Arial"/>
                <a:sym typeface="Arial"/>
              </a:rPr>
              <a:t>Instructions:</a:t>
            </a:r>
            <a:r>
              <a:rPr lang="en-US" dirty="0"/>
              <a:t> Use the following illustrative cloud-native implementation roadmap as an example for how to outline business outcomes achieved and to justify minimal resource requirements using a phased approach.   </a:t>
            </a:r>
            <a:endParaRPr lang="en-US" sz="1400" b="0" i="0" u="none" strike="noStrike" cap="none" dirty="0">
              <a:solidFill>
                <a:srgbClr val="000000"/>
              </a:solidFill>
              <a:latin typeface="Arial"/>
              <a:ea typeface="Arial"/>
              <a:cs typeface="Arial"/>
              <a:sym typeface="Arial"/>
            </a:endParaRPr>
          </a:p>
        </p:txBody>
      </p:sp>
      <p:sp>
        <p:nvSpPr>
          <p:cNvPr id="104" name="Google Shape;104;p2"/>
          <p:cNvSpPr/>
          <p:nvPr/>
        </p:nvSpPr>
        <p:spPr>
          <a:xfrm>
            <a:off x="7530452" y="4136264"/>
            <a:ext cx="2118600" cy="598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txBox="1"/>
          <p:nvPr/>
        </p:nvSpPr>
        <p:spPr>
          <a:xfrm>
            <a:off x="490924" y="1640124"/>
            <a:ext cx="10457400" cy="462300"/>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68575" tIns="68575" rIns="68575" bIns="68575" anchor="t" anchorCtr="0">
            <a:noAutofit/>
          </a:bodyPr>
          <a:lstStyle/>
          <a:p>
            <a:pPr>
              <a:buSzPts val="1200"/>
            </a:pPr>
            <a:r>
              <a:rPr lang="en-US" sz="1200" b="0" i="0" u="none" strike="noStrike" cap="none" dirty="0">
                <a:solidFill>
                  <a:srgbClr val="000000"/>
                </a:solidFill>
                <a:latin typeface="Arial Black"/>
                <a:ea typeface="Arial Black"/>
                <a:cs typeface="Arial Black"/>
                <a:sym typeface="Arial Black"/>
              </a:rPr>
              <a:t>Business Objective: </a:t>
            </a:r>
            <a:r>
              <a:rPr lang="en-US" sz="1200" dirty="0">
                <a:latin typeface="Arial Black"/>
                <a:ea typeface="Arial Black"/>
                <a:cs typeface="Arial Black"/>
                <a:sym typeface="Arial Black"/>
              </a:rPr>
              <a:t>Increase responsiveness to market change using cloud-native services</a:t>
            </a:r>
            <a:endParaRPr lang="en-US" sz="1200" b="1" i="0" u="none" strike="noStrike" cap="none" dirty="0">
              <a:solidFill>
                <a:srgbClr val="000000"/>
              </a:solidFill>
              <a:latin typeface="Arial Black"/>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00000"/>
                </a:solidFill>
                <a:latin typeface="Arial"/>
                <a:ea typeface="Arial"/>
                <a:cs typeface="Arial"/>
                <a:sym typeface="Arial"/>
              </a:rPr>
              <a:t>Proposed Investment:  $1M, over 1 year (incrementally invested), ROI: 20%</a:t>
            </a:r>
            <a:endParaRPr sz="1200" b="0" i="1" u="none" strike="noStrike" cap="none" dirty="0">
              <a:solidFill>
                <a:srgbClr val="000000"/>
              </a:solidFill>
              <a:latin typeface="Arial"/>
              <a:ea typeface="Arial"/>
              <a:cs typeface="Arial"/>
              <a:sym typeface="Arial"/>
            </a:endParaRPr>
          </a:p>
        </p:txBody>
      </p:sp>
      <p:sp>
        <p:nvSpPr>
          <p:cNvPr id="106" name="Google Shape;106;p2"/>
          <p:cNvSpPr/>
          <p:nvPr/>
        </p:nvSpPr>
        <p:spPr>
          <a:xfrm>
            <a:off x="2062171" y="2209568"/>
            <a:ext cx="8886000" cy="225300"/>
          </a:xfrm>
          <a:prstGeom prst="rect">
            <a:avLst/>
          </a:prstGeom>
          <a:solidFill>
            <a:srgbClr val="002856"/>
          </a:solidFill>
          <a:ln>
            <a:noFill/>
          </a:ln>
        </p:spPr>
        <p:txBody>
          <a:bodyPr spcFirstLastPara="1" wrap="square" lIns="68575" tIns="102875" rIns="68575" bIns="68575" anchor="ctr" anchorCtr="0">
            <a:noAutofit/>
          </a:bodyPr>
          <a:lstStyle/>
          <a:p>
            <a:pPr marL="139700" marR="0" lvl="0" indent="-139700" algn="ctr" rtl="0">
              <a:lnSpc>
                <a:spcPct val="80000"/>
              </a:lnSpc>
              <a:spcBef>
                <a:spcPts val="0"/>
              </a:spcBef>
              <a:spcAft>
                <a:spcPts val="0"/>
              </a:spcAft>
              <a:buClr>
                <a:srgbClr val="000000"/>
              </a:buClr>
              <a:buSzPts val="1200"/>
              <a:buFont typeface="Arial"/>
              <a:buNone/>
            </a:pPr>
            <a:r>
              <a:rPr lang="en-US" sz="1200" b="0" i="0" u="none" strike="noStrike" cap="none">
                <a:solidFill>
                  <a:srgbClr val="FFFFFF"/>
                </a:solidFill>
                <a:latin typeface="Arial Black"/>
                <a:ea typeface="Arial Black"/>
                <a:cs typeface="Arial Black"/>
                <a:sym typeface="Arial Bla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Business Objective </a:t>
            </a:r>
            <a:r>
              <a:rPr lang="en-US" sz="1200" b="0" i="0" u="none" strike="noStrike" cap="none">
                <a:solidFill>
                  <a:srgbClr val="FFFFFF"/>
                </a:solidFill>
                <a:latin typeface="Arial Black"/>
                <a:ea typeface="Arial Black"/>
                <a:cs typeface="Arial Black"/>
                <a:sym typeface="Arial Bla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Timeline</a:t>
            </a:r>
            <a:r>
              <a:rPr lang="en-US" sz="1200" b="0" i="0" u="none" strike="noStrike" cap="none">
                <a:solidFill>
                  <a:srgbClr val="FFFFFF"/>
                </a:solidFill>
                <a:latin typeface="Arial Black"/>
                <a:ea typeface="Arial Black"/>
                <a:cs typeface="Arial Black"/>
                <a:sym typeface="Arial Bla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a:t>
            </a:r>
            <a:endParaRPr lang="en-US" sz="1200" b="0" i="0" u="none" strike="noStrike" cap="none">
              <a:solidFill>
                <a:srgbClr val="000000"/>
              </a:solidFill>
              <a:latin typeface="Arial Black"/>
              <a:ea typeface="Arial Black"/>
              <a:cs typeface="Arial Black"/>
              <a:sym typeface="Arial Black"/>
            </a:endParaRPr>
          </a:p>
        </p:txBody>
      </p:sp>
      <p:sp>
        <p:nvSpPr>
          <p:cNvPr id="107" name="Google Shape;107;p2"/>
          <p:cNvSpPr txBox="1"/>
          <p:nvPr/>
        </p:nvSpPr>
        <p:spPr>
          <a:xfrm>
            <a:off x="5183867" y="2817917"/>
            <a:ext cx="2578800" cy="2697900"/>
          </a:xfrm>
          <a:prstGeom prst="rect">
            <a:avLst/>
          </a:prstGeom>
          <a:solidFill>
            <a:srgbClr val="FFFFFF"/>
          </a:solidFill>
          <a:ln>
            <a:noFill/>
          </a:ln>
        </p:spPr>
        <p:txBody>
          <a:bodyPr spcFirstLastPara="1" wrap="square" lIns="53325" tIns="53325" rIns="53325" bIns="53325" anchor="t" anchorCtr="0">
            <a:noAutofit/>
          </a:bodyPr>
          <a:lstStyle/>
          <a:p>
            <a:pPr>
              <a:buSzPts val="1100"/>
            </a:pPr>
            <a:r>
              <a:rPr lang="en-US" sz="1200" dirty="0">
                <a:solidFill>
                  <a:srgbClr val="6F7878"/>
                </a:solidFill>
              </a:rPr>
              <a:t>Use customer data for product development and innovation </a:t>
            </a:r>
            <a:endParaRPr lang="en-US" dirty="0"/>
          </a:p>
          <a:p>
            <a:pPr>
              <a:buSzPts val="1100"/>
            </a:pPr>
            <a:endParaRPr lang="en-US" sz="1200" dirty="0">
              <a:solidFill>
                <a:srgbClr val="6F7878"/>
              </a:solidFill>
            </a:endParaRPr>
          </a:p>
          <a:p>
            <a:pPr>
              <a:buSzPts val="1100"/>
            </a:pPr>
            <a:endParaRPr lang="en-US" sz="1200" dirty="0">
              <a:solidFill>
                <a:srgbClr val="6F7878"/>
              </a:solidFill>
            </a:endParaRPr>
          </a:p>
          <a:p>
            <a:pPr>
              <a:buSzPts val="1100"/>
            </a:pPr>
            <a:endParaRPr lang="en-US" sz="1200" dirty="0">
              <a:solidFill>
                <a:srgbClr val="6F7878"/>
              </a:solidFill>
            </a:endParaRPr>
          </a:p>
          <a:p>
            <a:pPr>
              <a:buSzPts val="1100"/>
            </a:pPr>
            <a:r>
              <a:rPr lang="en-US" sz="1200" dirty="0">
                <a:solidFill>
                  <a:srgbClr val="6F7878"/>
                </a:solidFill>
              </a:rPr>
              <a:t>Increase product value for existing customers</a:t>
            </a:r>
            <a:endParaRPr lang="en-US"/>
          </a:p>
          <a:p>
            <a:pPr marL="0" marR="0" lvl="0" indent="0" algn="l" rtl="0">
              <a:lnSpc>
                <a:spcPct val="100000"/>
              </a:lnSpc>
              <a:spcBef>
                <a:spcPts val="0"/>
              </a:spcBef>
              <a:spcAft>
                <a:spcPts val="0"/>
              </a:spcAft>
              <a:buClr>
                <a:srgbClr val="000000"/>
              </a:buClr>
              <a:buSzPts val="1100"/>
              <a:buFont typeface="Arial"/>
              <a:buNone/>
            </a:pPr>
            <a:endParaRPr lang="en-US" sz="1200" b="0" i="0" u="none" strike="noStrike" cap="none" dirty="0">
              <a:solidFill>
                <a:srgbClr val="6F7878"/>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lang="en-US" sz="1200" b="0" i="0" u="sng" strike="noStrike" cap="none" dirty="0">
              <a:solidFill>
                <a:schemeClr val="accent2"/>
              </a:solidFill>
              <a:latin typeface="Arial"/>
              <a:ea typeface="Arial"/>
              <a:cs typeface="Arial"/>
            </a:endParaRPr>
          </a:p>
          <a:p>
            <a:pPr>
              <a:buClr>
                <a:schemeClr val="dk1"/>
              </a:buClr>
              <a:buSzPts val="1200"/>
            </a:pPr>
            <a:endParaRPr lang="en-US" sz="1200" b="0" i="1" strike="noStrike" cap="none" dirty="0">
              <a:solidFill>
                <a:schemeClr val="accent2"/>
              </a:solidFill>
              <a:latin typeface="Arial"/>
              <a:ea typeface="Arial"/>
              <a:cs typeface="Arial"/>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6F7878"/>
                </a:solidFill>
                <a:latin typeface="Arial"/>
                <a:ea typeface="Arial"/>
                <a:cs typeface="Arial"/>
                <a:sym typeface="Arial"/>
              </a:rPr>
              <a:t>$400,000</a:t>
            </a:r>
            <a:endParaRPr sz="1200" b="0" i="1" u="none" strike="noStrike" cap="none" dirty="0">
              <a:solidFill>
                <a:srgbClr val="6F7878"/>
              </a:solidFill>
              <a:latin typeface="Arial"/>
              <a:ea typeface="Arial"/>
              <a:cs typeface="Arial"/>
              <a:sym typeface="Arial"/>
            </a:endParaRPr>
          </a:p>
          <a:p>
            <a:pPr marL="457200" indent="-304800">
              <a:buClr>
                <a:srgbClr val="6F7878"/>
              </a:buClr>
              <a:buSzPts val="1200"/>
              <a:buFont typeface="Arial"/>
              <a:buChar char="●"/>
            </a:pPr>
            <a:r>
              <a:rPr lang="en-US" sz="1200" dirty="0">
                <a:solidFill>
                  <a:srgbClr val="6F7878"/>
                </a:solidFill>
              </a:rPr>
              <a:t>Fast delivery of prototypes to real customers and situations</a:t>
            </a:r>
          </a:p>
          <a:p>
            <a:pPr marL="457200" indent="-304800">
              <a:buClr>
                <a:srgbClr val="6F7878"/>
              </a:buClr>
              <a:buSzPts val="1200"/>
              <a:buFont typeface="Arial"/>
              <a:buChar char="●"/>
            </a:pPr>
            <a:r>
              <a:rPr lang="en-US" sz="1200" dirty="0">
                <a:solidFill>
                  <a:srgbClr val="6F7878"/>
                </a:solidFill>
              </a:rPr>
              <a:t>Transparent testing and automated rollback</a:t>
            </a:r>
          </a:p>
        </p:txBody>
      </p:sp>
      <p:sp>
        <p:nvSpPr>
          <p:cNvPr id="108" name="Google Shape;108;p2"/>
          <p:cNvSpPr txBox="1"/>
          <p:nvPr/>
        </p:nvSpPr>
        <p:spPr>
          <a:xfrm>
            <a:off x="2062171" y="2817918"/>
            <a:ext cx="2631300" cy="2697900"/>
          </a:xfrm>
          <a:prstGeom prst="rect">
            <a:avLst/>
          </a:prstGeom>
          <a:solidFill>
            <a:srgbClr val="FFFFFF"/>
          </a:solidFill>
          <a:ln>
            <a:noFill/>
          </a:ln>
        </p:spPr>
        <p:txBody>
          <a:bodyPr spcFirstLastPara="1" wrap="square" lIns="53325" tIns="53325" rIns="53325" bIns="53325" anchor="t" anchorCtr="0">
            <a:noAutofit/>
          </a:bodyPr>
          <a:lstStyle/>
          <a:p>
            <a:pPr>
              <a:buSzPts val="1100"/>
            </a:pPr>
            <a:r>
              <a:rPr lang="en-US" sz="1200" b="1" dirty="0"/>
              <a:t>Automate customer service</a:t>
            </a:r>
          </a:p>
          <a:p>
            <a:pPr marL="0" marR="0" lvl="0" indent="0" algn="l" rtl="0">
              <a:lnSpc>
                <a:spcPct val="100000"/>
              </a:lnSpc>
              <a:spcBef>
                <a:spcPts val="0"/>
              </a:spcBef>
              <a:spcAft>
                <a:spcPts val="0"/>
              </a:spcAft>
              <a:buClr>
                <a:srgbClr val="000000"/>
              </a:buClr>
              <a:buSzPts val="1100"/>
              <a:buFont typeface="Arial"/>
              <a:buNone/>
            </a:pPr>
            <a:endParaRPr lang="en-US"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lang="en-US" sz="1200" b="1" dirty="0"/>
          </a:p>
          <a:p>
            <a:pPr marL="0" marR="0" lvl="0" indent="0" algn="l" rtl="0">
              <a:lnSpc>
                <a:spcPct val="100000"/>
              </a:lnSpc>
              <a:spcBef>
                <a:spcPts val="0"/>
              </a:spcBef>
              <a:spcAft>
                <a:spcPts val="0"/>
              </a:spcAft>
              <a:buClr>
                <a:srgbClr val="000000"/>
              </a:buClr>
              <a:buSzPts val="1100"/>
              <a:buFont typeface="Arial"/>
              <a:buNone/>
            </a:pPr>
            <a:endParaRPr lang="en-US"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lang="en-US" sz="1200" b="1" dirty="0"/>
          </a:p>
          <a:p>
            <a:pPr>
              <a:buClr>
                <a:schemeClr val="dk1"/>
              </a:buClr>
              <a:buSzPts val="1100"/>
            </a:pPr>
            <a:r>
              <a:rPr lang="en-US" sz="1200" b="1" dirty="0">
                <a:solidFill>
                  <a:schemeClr val="dk1"/>
                </a:solidFill>
              </a:rPr>
              <a:t>Satisfy customers with 24/7 support</a:t>
            </a:r>
            <a:endParaRPr lang="en-US" sz="1200" b="1" i="0" u="none" strike="noStrike" cap="none" dirty="0">
              <a:solidFill>
                <a:schemeClr val="dk1"/>
              </a:solidFill>
              <a:latin typeface="Arial"/>
              <a:ea typeface="Arial"/>
              <a:cs typeface="Arial"/>
            </a:endParaRPr>
          </a:p>
          <a:p>
            <a:pPr marL="0" marR="0" lvl="0" indent="0" algn="l" rtl="0">
              <a:lnSpc>
                <a:spcPct val="100000"/>
              </a:lnSpc>
              <a:spcBef>
                <a:spcPts val="0"/>
              </a:spcBef>
              <a:spcAft>
                <a:spcPts val="0"/>
              </a:spcAft>
              <a:buClr>
                <a:srgbClr val="000000"/>
              </a:buClr>
              <a:buSzPts val="1100"/>
              <a:buFont typeface="Arial"/>
              <a:buNone/>
            </a:pPr>
            <a:endParaRPr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200" b="1" i="0" u="sng" strike="noStrike" cap="none" dirty="0">
              <a:solidFill>
                <a:srgbClr val="000000"/>
              </a:solidFill>
              <a:latin typeface="Arial"/>
              <a:ea typeface="Arial"/>
              <a:cs typeface="Arial"/>
              <a:sym typeface="Arial"/>
            </a:endParaRPr>
          </a:p>
          <a:p>
            <a:pPr>
              <a:buSzPts val="1200"/>
            </a:pPr>
            <a:endParaRPr lang="en-US" sz="1200" b="1" i="1" dirty="0"/>
          </a:p>
          <a:p>
            <a:pPr marL="0" marR="0" lvl="0" indent="0" algn="l">
              <a:lnSpc>
                <a:spcPct val="100000"/>
              </a:lnSpc>
              <a:spcBef>
                <a:spcPts val="0"/>
              </a:spcBef>
              <a:spcAft>
                <a:spcPts val="0"/>
              </a:spcAft>
              <a:buSzPts val="1200"/>
              <a:buFont typeface="Arial"/>
              <a:buNone/>
            </a:pPr>
            <a:r>
              <a:rPr lang="en-US" sz="1200" b="1" i="1" u="none" strike="noStrike" cap="none" dirty="0">
                <a:solidFill>
                  <a:srgbClr val="000000"/>
                </a:solidFill>
                <a:latin typeface="Arial"/>
                <a:ea typeface="Arial"/>
                <a:cs typeface="Arial"/>
                <a:sym typeface="Arial"/>
              </a:rPr>
              <a:t>$100,000</a:t>
            </a:r>
            <a:endParaRPr lang="en-US" sz="1200" b="1" i="1" u="none" strike="noStrike" cap="none" dirty="0">
              <a:solidFill>
                <a:srgbClr val="000000"/>
              </a:solidFill>
              <a:latin typeface="Arial"/>
              <a:ea typeface="Arial"/>
              <a:cs typeface="Arial"/>
            </a:endParaRPr>
          </a:p>
          <a:p>
            <a:pPr marL="457200" indent="-304800">
              <a:buSzPts val="1200"/>
              <a:buFont typeface="Arial"/>
              <a:buChar char="●"/>
            </a:pPr>
            <a:r>
              <a:rPr lang="en-US" sz="1200" b="1" dirty="0"/>
              <a:t>Self-service resources</a:t>
            </a:r>
            <a:endParaRPr lang="en-US" sz="1200" b="1" i="0" u="none" strike="noStrike" cap="none" dirty="0">
              <a:solidFill>
                <a:srgbClr val="000000"/>
              </a:solidFill>
              <a:latin typeface="Arial"/>
              <a:ea typeface="Arial"/>
              <a:cs typeface="Arial"/>
            </a:endParaRPr>
          </a:p>
          <a:p>
            <a:pPr marL="457200" indent="-304800">
              <a:buSzPts val="1200"/>
              <a:buFont typeface="Arial"/>
              <a:buChar char="●"/>
            </a:pPr>
            <a:r>
              <a:rPr lang="en-US" sz="1200" b="1" dirty="0"/>
              <a:t>Proactive messaging</a:t>
            </a:r>
            <a:endParaRPr lang="en-US" sz="1200" b="1" i="0" u="none" strike="noStrike" cap="none" dirty="0">
              <a:solidFill>
                <a:srgbClr val="000000"/>
              </a:solidFill>
              <a:latin typeface="Arial"/>
              <a:ea typeface="Arial"/>
              <a:cs typeface="Arial"/>
            </a:endParaRPr>
          </a:p>
          <a:p>
            <a:pPr marL="457200" indent="-304800">
              <a:buSzPts val="1200"/>
              <a:buFont typeface="Arial"/>
              <a:buChar char="●"/>
            </a:pPr>
            <a:r>
              <a:rPr lang="en-US" sz="1200" b="1" dirty="0"/>
              <a:t>Simulated chat conversations</a:t>
            </a:r>
            <a:endParaRPr lang="en-US" sz="1200" b="1" u="none" strike="noStrike" cap="none" dirty="0">
              <a:solidFill>
                <a:srgbClr val="000000"/>
              </a:solidFill>
              <a:latin typeface="Arial"/>
              <a:ea typeface="Arial"/>
              <a:cs typeface="Arial"/>
            </a:endParaRPr>
          </a:p>
        </p:txBody>
      </p:sp>
      <p:sp>
        <p:nvSpPr>
          <p:cNvPr id="109" name="Google Shape;109;p2"/>
          <p:cNvSpPr txBox="1"/>
          <p:nvPr/>
        </p:nvSpPr>
        <p:spPr>
          <a:xfrm>
            <a:off x="8223048" y="2817916"/>
            <a:ext cx="2631300" cy="2487283"/>
          </a:xfrm>
          <a:prstGeom prst="rect">
            <a:avLst/>
          </a:prstGeom>
          <a:solidFill>
            <a:srgbClr val="FFFFFF"/>
          </a:solidFill>
          <a:ln>
            <a:noFill/>
          </a:ln>
        </p:spPr>
        <p:txBody>
          <a:bodyPr spcFirstLastPara="1" wrap="square" lIns="53325" tIns="53325" rIns="53325" bIns="53325" anchor="t" anchorCtr="0">
            <a:noAutofit/>
          </a:bodyPr>
          <a:lstStyle/>
          <a:p>
            <a:pPr>
              <a:buSzPts val="1100"/>
            </a:pPr>
            <a:r>
              <a:rPr lang="en-US" sz="1200" dirty="0">
                <a:solidFill>
                  <a:srgbClr val="6F7878"/>
                </a:solidFill>
              </a:rPr>
              <a:t>Enable resilient supply chains and respond to fluctuating customer demand</a:t>
            </a:r>
          </a:p>
          <a:p>
            <a:pPr marL="0" marR="0" lvl="0" indent="0" algn="l" rtl="0">
              <a:lnSpc>
                <a:spcPct val="100000"/>
              </a:lnSpc>
              <a:spcBef>
                <a:spcPts val="0"/>
              </a:spcBef>
              <a:spcAft>
                <a:spcPts val="0"/>
              </a:spcAft>
              <a:buClr>
                <a:srgbClr val="000000"/>
              </a:buClr>
              <a:buSzPts val="1100"/>
              <a:buFont typeface="Arial"/>
              <a:buNone/>
            </a:pPr>
            <a:endParaRPr lang="en-US" sz="1200" b="0" i="0" u="none" strike="noStrike" cap="none" dirty="0">
              <a:solidFill>
                <a:srgbClr val="6F7878"/>
              </a:solidFill>
              <a:latin typeface="Arial"/>
              <a:ea typeface="Arial"/>
              <a:cs typeface="Arial"/>
            </a:endParaRPr>
          </a:p>
          <a:p>
            <a:pPr marL="0" marR="0" lvl="0" indent="0" algn="l" rtl="0">
              <a:lnSpc>
                <a:spcPct val="100000"/>
              </a:lnSpc>
              <a:spcBef>
                <a:spcPts val="0"/>
              </a:spcBef>
              <a:spcAft>
                <a:spcPts val="0"/>
              </a:spcAft>
              <a:buClr>
                <a:srgbClr val="000000"/>
              </a:buClr>
              <a:buSzPts val="1100"/>
              <a:buFont typeface="Arial"/>
              <a:buNone/>
            </a:pPr>
            <a:endParaRPr sz="1200" b="0" i="0" u="none" strike="noStrike" cap="none" dirty="0">
              <a:solidFill>
                <a:schemeClr val="accent2"/>
              </a:solidFill>
              <a:latin typeface="Arial"/>
              <a:ea typeface="Arial"/>
              <a:cs typeface="Arial"/>
              <a:sym typeface="Arial"/>
            </a:endParaRPr>
          </a:p>
          <a:p>
            <a:pPr>
              <a:buSzPts val="1100"/>
            </a:pPr>
            <a:r>
              <a:rPr lang="en-US" sz="1200" dirty="0">
                <a:solidFill>
                  <a:srgbClr val="6F7878"/>
                </a:solidFill>
              </a:rPr>
              <a:t>Boost accuracy of supply-demand forecasting </a:t>
            </a:r>
          </a:p>
          <a:p>
            <a:pPr>
              <a:buSzPts val="1100"/>
            </a:pPr>
            <a:endParaRPr lang="en-US" sz="1200" dirty="0">
              <a:solidFill>
                <a:srgbClr val="6F7878"/>
              </a:solidFill>
            </a:endParaRPr>
          </a:p>
          <a:p>
            <a:pPr marL="0" marR="0" lvl="0" indent="0" algn="l">
              <a:lnSpc>
                <a:spcPct val="100000"/>
              </a:lnSpc>
              <a:spcBef>
                <a:spcPts val="0"/>
              </a:spcBef>
              <a:spcAft>
                <a:spcPts val="0"/>
              </a:spcAft>
              <a:buSzPts val="1100"/>
              <a:buFont typeface="Arial"/>
              <a:buNone/>
            </a:pPr>
            <a:endParaRPr lang="en-US" sz="1200" i="0" u="none" strike="noStrike" cap="none" dirty="0">
              <a:solidFill>
                <a:srgbClr val="6F7878"/>
              </a:solidFill>
              <a:latin typeface="Arial"/>
              <a:ea typeface="Arial"/>
              <a:cs typeface="Arial"/>
            </a:endParaRPr>
          </a:p>
          <a:p>
            <a:pPr>
              <a:buSzPts val="1100"/>
            </a:pPr>
            <a:endParaRPr lang="en-US" sz="1200" dirty="0">
              <a:solidFill>
                <a:srgbClr val="6F7878"/>
              </a:solidFill>
            </a:endParaRPr>
          </a:p>
          <a:p>
            <a:pPr marL="0" marR="0" lvl="0" indent="0" algn="l" rtl="0">
              <a:lnSpc>
                <a:spcPct val="100000"/>
              </a:lnSpc>
              <a:spcBef>
                <a:spcPts val="0"/>
              </a:spcBef>
              <a:spcAft>
                <a:spcPts val="0"/>
              </a:spcAft>
              <a:buClr>
                <a:srgbClr val="000000"/>
              </a:buClr>
              <a:buSzPts val="1100"/>
              <a:buFont typeface="Arial"/>
              <a:buNone/>
            </a:pPr>
            <a:r>
              <a:rPr lang="en-US" sz="1200" b="0" i="1" u="none" strike="noStrike" cap="none" dirty="0">
                <a:solidFill>
                  <a:srgbClr val="6F7878"/>
                </a:solidFill>
                <a:latin typeface="Arial"/>
                <a:ea typeface="Arial"/>
                <a:cs typeface="Arial"/>
                <a:sym typeface="Arial"/>
              </a:rPr>
              <a:t>$500,000</a:t>
            </a:r>
            <a:endParaRPr sz="1200" b="0" i="1" u="none" strike="noStrike" cap="none" dirty="0">
              <a:solidFill>
                <a:srgbClr val="6F7878"/>
              </a:solidFill>
              <a:latin typeface="Arial"/>
              <a:ea typeface="Arial"/>
              <a:cs typeface="Arial"/>
              <a:sym typeface="Arial"/>
            </a:endParaRPr>
          </a:p>
          <a:p>
            <a:pPr marL="457200" indent="-304800">
              <a:buClr>
                <a:srgbClr val="6F7878"/>
              </a:buClr>
              <a:buSzPts val="1200"/>
              <a:buFont typeface="Arial"/>
              <a:buChar char="●"/>
            </a:pPr>
            <a:r>
              <a:rPr lang="en-US" sz="1200" dirty="0">
                <a:solidFill>
                  <a:srgbClr val="6F7878"/>
                </a:solidFill>
              </a:rPr>
              <a:t>Visibility into potential supply-demand disruptions</a:t>
            </a:r>
            <a:endParaRPr lang="en-US" sz="1200" b="0" i="0" u="none" strike="noStrike" cap="none" dirty="0">
              <a:solidFill>
                <a:srgbClr val="6F7878"/>
              </a:solidFill>
              <a:latin typeface="Arial"/>
              <a:ea typeface="Arial"/>
              <a:cs typeface="Arial"/>
            </a:endParaRPr>
          </a:p>
          <a:p>
            <a:pPr marL="457200" indent="-304800">
              <a:buClr>
                <a:srgbClr val="6F7878"/>
              </a:buClr>
              <a:buSzPts val="1200"/>
              <a:buChar char="●"/>
            </a:pPr>
            <a:r>
              <a:rPr lang="en-US" sz="1200" dirty="0">
                <a:solidFill>
                  <a:srgbClr val="6F7878"/>
                </a:solidFill>
              </a:rPr>
              <a:t>Analytics-driven response that aligns with targeted outcome</a:t>
            </a:r>
          </a:p>
          <a:p>
            <a:pPr>
              <a:buSzPts val="1200"/>
            </a:pPr>
            <a:endParaRPr lang="en-US" sz="1200" dirty="0"/>
          </a:p>
        </p:txBody>
      </p:sp>
      <p:sp>
        <p:nvSpPr>
          <p:cNvPr id="110" name="Google Shape;110;p2"/>
          <p:cNvSpPr txBox="1"/>
          <p:nvPr/>
        </p:nvSpPr>
        <p:spPr>
          <a:xfrm>
            <a:off x="4842412" y="5905004"/>
            <a:ext cx="2797500" cy="451200"/>
          </a:xfrm>
          <a:prstGeom prst="rect">
            <a:avLst/>
          </a:prstGeom>
          <a:solidFill>
            <a:srgbClr val="FFFFFF"/>
          </a:solidFill>
          <a:ln w="19050" cap="flat" cmpd="sng">
            <a:solidFill>
              <a:schemeClr val="accent5"/>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highlight>
                  <a:srgbClr val="FFFFFF"/>
                </a:highlight>
                <a:latin typeface="Arial"/>
                <a:ea typeface="Arial"/>
                <a:cs typeface="Arial"/>
                <a:sym typeface="Arial"/>
              </a:rPr>
              <a:t>Address at least one business opportunity in an initial </a:t>
            </a:r>
            <a:r>
              <a:rPr lang="en-US" sz="1200" dirty="0">
                <a:highlight>
                  <a:srgbClr val="FFFFFF"/>
                </a:highlight>
              </a:rPr>
              <a:t>deployment</a:t>
            </a:r>
            <a:r>
              <a:rPr lang="en-US" sz="1200" b="0" i="0" u="none" strike="noStrike" cap="none" dirty="0">
                <a:solidFill>
                  <a:srgbClr val="000000"/>
                </a:solidFill>
                <a:highlight>
                  <a:srgbClr val="FFFFFF"/>
                </a:highlight>
                <a:latin typeface="Arial"/>
                <a:ea typeface="Arial"/>
                <a:cs typeface="Arial"/>
                <a:sym typeface="Arial"/>
              </a:rPr>
              <a:t>.</a:t>
            </a:r>
            <a:endParaRPr sz="1200" b="0" i="0" u="none" strike="noStrike" cap="none" dirty="0">
              <a:solidFill>
                <a:srgbClr val="000000"/>
              </a:solidFill>
              <a:highlight>
                <a:srgbClr val="FFFFFF"/>
              </a:highlight>
              <a:latin typeface="Arial"/>
              <a:ea typeface="Arial"/>
              <a:cs typeface="Arial"/>
              <a:sym typeface="Arial"/>
            </a:endParaRPr>
          </a:p>
        </p:txBody>
      </p:sp>
      <p:sp>
        <p:nvSpPr>
          <p:cNvPr id="111" name="Google Shape;111;p2"/>
          <p:cNvSpPr txBox="1"/>
          <p:nvPr/>
        </p:nvSpPr>
        <p:spPr>
          <a:xfrm>
            <a:off x="454475" y="2772266"/>
            <a:ext cx="15141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Black"/>
                <a:ea typeface="Arial Black"/>
                <a:cs typeface="Arial Black"/>
                <a:sym typeface="Arial Black"/>
              </a:rPr>
              <a:t>Business Opportunity</a:t>
            </a:r>
            <a:endParaRPr sz="1200" b="0" i="0" u="none" strike="noStrike" cap="none">
              <a:solidFill>
                <a:srgbClr val="000000"/>
              </a:solidFill>
              <a:latin typeface="Arial Black"/>
              <a:ea typeface="Arial Black"/>
              <a:cs typeface="Arial Black"/>
              <a:sym typeface="Arial Black"/>
            </a:endParaRPr>
          </a:p>
        </p:txBody>
      </p:sp>
      <p:sp>
        <p:nvSpPr>
          <p:cNvPr id="112" name="Google Shape;112;p2"/>
          <p:cNvSpPr txBox="1"/>
          <p:nvPr/>
        </p:nvSpPr>
        <p:spPr>
          <a:xfrm>
            <a:off x="454475" y="3579760"/>
            <a:ext cx="13149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Black"/>
                <a:ea typeface="Arial Black"/>
                <a:cs typeface="Arial Black"/>
                <a:sym typeface="Arial Bla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Business</a:t>
            </a:r>
            <a:r>
              <a:rPr lang="en-US" sz="1200" b="0" i="0" u="none" strike="noStrike" cap="none">
                <a:solidFill>
                  <a:srgbClr val="000000"/>
                </a:solidFill>
                <a:latin typeface="Arial Black"/>
                <a:ea typeface="Arial Black"/>
                <a:cs typeface="Arial Black"/>
                <a:sym typeface="Arial Black"/>
              </a:rPr>
              <a:t> Outcome</a:t>
            </a:r>
          </a:p>
        </p:txBody>
      </p:sp>
      <p:sp>
        <p:nvSpPr>
          <p:cNvPr id="113" name="Google Shape;113;p2"/>
          <p:cNvSpPr txBox="1"/>
          <p:nvPr/>
        </p:nvSpPr>
        <p:spPr>
          <a:xfrm>
            <a:off x="454475" y="4486538"/>
            <a:ext cx="14106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1" u="none" strike="noStrike" cap="none">
                <a:solidFill>
                  <a:srgbClr val="000000"/>
                </a:solidFill>
                <a:latin typeface="Arial"/>
                <a:ea typeface="Arial"/>
                <a:cs typeface="Arial"/>
                <a:sym typeface="Arial"/>
              </a:rPr>
              <a:t>Proposed Investment</a:t>
            </a:r>
            <a:endParaRPr sz="1200" b="1" i="1" u="none" strike="noStrike" cap="none">
              <a:solidFill>
                <a:srgbClr val="000000"/>
              </a:solidFill>
              <a:latin typeface="Arial"/>
              <a:ea typeface="Arial"/>
              <a:cs typeface="Arial"/>
              <a:sym typeface="Arial"/>
            </a:endParaRPr>
          </a:p>
        </p:txBody>
      </p:sp>
      <p:cxnSp>
        <p:nvCxnSpPr>
          <p:cNvPr id="117" name="Google Shape;117;p2"/>
          <p:cNvCxnSpPr>
            <a:cxnSpLocks/>
          </p:cNvCxnSpPr>
          <p:nvPr/>
        </p:nvCxnSpPr>
        <p:spPr>
          <a:xfrm rot="10800000">
            <a:off x="4248588" y="2970939"/>
            <a:ext cx="399300" cy="3600"/>
          </a:xfrm>
          <a:prstGeom prst="straightConnector1">
            <a:avLst/>
          </a:prstGeom>
          <a:noFill/>
          <a:ln w="9525" cap="flat" cmpd="sng">
            <a:solidFill>
              <a:schemeClr val="accent5"/>
            </a:solidFill>
            <a:prstDash val="solid"/>
            <a:round/>
            <a:headEnd type="none" w="sm" len="sm"/>
            <a:tailEnd type="triangle" w="med" len="med"/>
          </a:ln>
        </p:spPr>
      </p:cxnSp>
      <p:sp>
        <p:nvSpPr>
          <p:cNvPr id="118" name="Google Shape;118;p2"/>
          <p:cNvSpPr/>
          <p:nvPr/>
        </p:nvSpPr>
        <p:spPr>
          <a:xfrm>
            <a:off x="2062171" y="2492790"/>
            <a:ext cx="2795700" cy="267600"/>
          </a:xfrm>
          <a:prstGeom prst="homePlate">
            <a:avLst>
              <a:gd name="adj" fmla="val 50000"/>
            </a:avLst>
          </a:prstGeom>
          <a:solidFill>
            <a:srgbClr val="002856"/>
          </a:solidFill>
          <a:ln w="9525" cap="flat" cmpd="sng">
            <a:solidFill>
              <a:srgbClr val="00285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FFFFFF"/>
                </a:solidFill>
                <a:latin typeface="Arial"/>
                <a:ea typeface="Arial"/>
                <a:cs typeface="Arial"/>
                <a:sym typeface="Arial"/>
              </a:rPr>
              <a:t>3 Months </a:t>
            </a:r>
            <a:endParaRPr sz="1200" b="1" i="0" u="none" strike="noStrike" cap="none" dirty="0">
              <a:solidFill>
                <a:srgbClr val="FFFFFF"/>
              </a:solidFill>
              <a:latin typeface="Arial"/>
              <a:ea typeface="Arial"/>
              <a:cs typeface="Arial"/>
              <a:sym typeface="Arial"/>
            </a:endParaRPr>
          </a:p>
        </p:txBody>
      </p:sp>
      <p:sp>
        <p:nvSpPr>
          <p:cNvPr id="119" name="Google Shape;119;p2"/>
          <p:cNvSpPr/>
          <p:nvPr/>
        </p:nvSpPr>
        <p:spPr>
          <a:xfrm>
            <a:off x="5105486" y="2490956"/>
            <a:ext cx="2797500" cy="2676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a:ea typeface="Arial"/>
                <a:cs typeface="Arial"/>
                <a:sym typeface="Arial"/>
              </a:rPr>
              <a:t>6 Months</a:t>
            </a:r>
            <a:endParaRPr sz="1200" b="1" i="0" u="none" strike="noStrike" cap="none">
              <a:solidFill>
                <a:srgbClr val="FFFFFF"/>
              </a:solidFill>
              <a:latin typeface="Arial"/>
              <a:ea typeface="Arial"/>
              <a:cs typeface="Arial"/>
              <a:sym typeface="Arial"/>
            </a:endParaRPr>
          </a:p>
        </p:txBody>
      </p:sp>
      <p:sp>
        <p:nvSpPr>
          <p:cNvPr id="120" name="Google Shape;120;p2"/>
          <p:cNvSpPr/>
          <p:nvPr/>
        </p:nvSpPr>
        <p:spPr>
          <a:xfrm>
            <a:off x="8150689" y="2490956"/>
            <a:ext cx="2797500" cy="2676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a:ea typeface="Arial"/>
                <a:cs typeface="Arial"/>
                <a:sym typeface="Arial"/>
              </a:rPr>
              <a:t>1 Year</a:t>
            </a:r>
            <a:endParaRPr sz="1200" b="1" i="0" u="none" strike="noStrike" cap="none">
              <a:solidFill>
                <a:srgbClr val="FFFFFF"/>
              </a:solidFill>
              <a:latin typeface="Arial"/>
              <a:ea typeface="Arial"/>
              <a:cs typeface="Arial"/>
              <a:sym typeface="Arial"/>
            </a:endParaRPr>
          </a:p>
        </p:txBody>
      </p:sp>
      <p:cxnSp>
        <p:nvCxnSpPr>
          <p:cNvPr id="7" name="Straight Connector 6">
            <a:extLst>
              <a:ext uri="{FF2B5EF4-FFF2-40B4-BE49-F238E27FC236}">
                <a16:creationId xmlns:a16="http://schemas.microsoft.com/office/drawing/2014/main" xmlns="" id="{C7841C17-C5DB-1A5F-D8A6-3A5DA624FDF6}"/>
              </a:ext>
            </a:extLst>
          </p:cNvPr>
          <p:cNvCxnSpPr>
            <a:cxnSpLocks/>
          </p:cNvCxnSpPr>
          <p:nvPr/>
        </p:nvCxnSpPr>
        <p:spPr>
          <a:xfrm>
            <a:off x="4647888" y="2970939"/>
            <a:ext cx="0" cy="31635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A0C0BCCB-9321-FEC7-CDD6-261B7BBD0104}"/>
              </a:ext>
            </a:extLst>
          </p:cNvPr>
          <p:cNvCxnSpPr>
            <a:endCxn id="110" idx="1"/>
          </p:cNvCxnSpPr>
          <p:nvPr/>
        </p:nvCxnSpPr>
        <p:spPr>
          <a:xfrm flipV="1">
            <a:off x="4647888" y="6130604"/>
            <a:ext cx="194524" cy="386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31" name="Google Shape;131;g8ac114be5c_1_39"/>
          <p:cNvSpPr txBox="1"/>
          <p:nvPr/>
        </p:nvSpPr>
        <p:spPr>
          <a:xfrm>
            <a:off x="2062174" y="2817925"/>
            <a:ext cx="2803656" cy="2697900"/>
          </a:xfrm>
          <a:prstGeom prst="rect">
            <a:avLst/>
          </a:prstGeom>
          <a:solidFill>
            <a:srgbClr val="FFFFFF"/>
          </a:solidFill>
          <a:ln>
            <a:noFill/>
          </a:ln>
        </p:spPr>
        <p:txBody>
          <a:bodyPr spcFirstLastPara="1" wrap="square" lIns="53325" tIns="53325" rIns="53325" bIns="53325" anchor="t" anchorCtr="0">
            <a:noAutofit/>
          </a:bodyPr>
          <a:lstStyle/>
          <a:p>
            <a:pPr>
              <a:buSzPts val="1100"/>
            </a:pPr>
            <a:endParaRPr lang="en-US" sz="1200" i="1" dirty="0">
              <a:solidFill>
                <a:srgbClr val="FF0000"/>
              </a:solidFill>
              <a:latin typeface="Arial Black"/>
              <a:ea typeface="Arial Black"/>
              <a:cs typeface="Arial Black"/>
              <a:sym typeface="Arial Black"/>
            </a:endParaRPr>
          </a:p>
          <a:p>
            <a:pPr>
              <a:buSzPts val="1100"/>
            </a:pPr>
            <a:r>
              <a:rPr lang="en-US" sz="1200" b="0" i="1" u="none" strike="noStrike" cap="none" dirty="0">
                <a:solidFill>
                  <a:srgbClr val="FF0000"/>
                </a:solidFill>
                <a:latin typeface="Arial Black"/>
                <a:ea typeface="Arial Black"/>
                <a:cs typeface="Arial Black"/>
                <a:sym typeface="Arial Black"/>
              </a:rPr>
              <a:t>&lt;Enter</a:t>
            </a:r>
            <a:r>
              <a:rPr lang="en-US" sz="1200" i="1" dirty="0">
                <a:solidFill>
                  <a:srgbClr val="FF0000"/>
                </a:solidFill>
                <a:latin typeface="Arial Black"/>
                <a:ea typeface="Arial Black"/>
                <a:cs typeface="Arial Black"/>
                <a:sym typeface="Arial Black"/>
              </a:rPr>
              <a:t> </a:t>
            </a:r>
            <a:r>
              <a:rPr lang="en-US" sz="1200" b="0" i="1" u="none" strike="noStrike" cap="none" dirty="0">
                <a:solidFill>
                  <a:srgbClr val="FF0000"/>
                </a:solidFill>
                <a:latin typeface="Arial Black"/>
                <a:ea typeface="Arial Black"/>
                <a:cs typeface="Arial Black"/>
                <a:sym typeface="Arial Black"/>
              </a:rPr>
              <a:t>Business</a:t>
            </a:r>
            <a:r>
              <a:rPr lang="en-US" sz="1200" i="1" dirty="0">
                <a:solidFill>
                  <a:srgbClr val="FF0000"/>
                </a:solidFill>
                <a:latin typeface="Arial Black"/>
                <a:ea typeface="Arial Black"/>
                <a:cs typeface="Arial Black"/>
                <a:sym typeface="Arial Black"/>
              </a:rPr>
              <a:t> Opportunity 1</a:t>
            </a:r>
            <a:r>
              <a:rPr lang="en-US" sz="1200" b="0" i="1" u="none" strike="noStrike" cap="none" dirty="0">
                <a:solidFill>
                  <a:srgbClr val="FF0000"/>
                </a:solidFill>
                <a:latin typeface="Arial Black"/>
                <a:ea typeface="Arial Black"/>
                <a:cs typeface="Arial Black"/>
                <a:sym typeface="Arial Black"/>
              </a:rPr>
              <a:t>&gt;</a:t>
            </a:r>
            <a:endParaRPr sz="1200" b="0" i="1" u="none" strike="noStrike" cap="none" dirty="0">
              <a:solidFill>
                <a:srgbClr val="FF0000"/>
              </a:solidFill>
              <a:latin typeface="Arial Black"/>
              <a:ea typeface="Arial Black"/>
              <a:cs typeface="Arial Black"/>
            </a:endParaRPr>
          </a:p>
          <a:p>
            <a:pPr marL="0" marR="0" lvl="0" indent="0" algn="l" rtl="0">
              <a:lnSpc>
                <a:spcPct val="100000"/>
              </a:lnSpc>
              <a:spcBef>
                <a:spcPts val="0"/>
              </a:spcBef>
              <a:spcAft>
                <a:spcPts val="0"/>
              </a:spcAft>
              <a:buClr>
                <a:srgbClr val="000000"/>
              </a:buClr>
              <a:buSzPts val="1100"/>
              <a:buFont typeface="Arial"/>
              <a:buNone/>
            </a:pPr>
            <a:endParaRPr sz="12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chemeClr val="dk1"/>
              </a:buClr>
              <a:buSzPts val="1100"/>
              <a:buFont typeface="Arial"/>
              <a:buNone/>
            </a:pPr>
            <a:endParaRPr sz="1200" b="0" i="1"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chemeClr val="dk1"/>
              </a:buClr>
              <a:buSzPts val="1100"/>
              <a:buFont typeface="Arial"/>
              <a:buNone/>
            </a:pPr>
            <a:endParaRPr sz="1200" b="0" i="1"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chemeClr val="dk1"/>
              </a:buClr>
              <a:buSzPts val="1100"/>
              <a:buFont typeface="Arial"/>
              <a:buNone/>
            </a:pPr>
            <a:r>
              <a:rPr lang="en-US" sz="1200" b="0" i="1" u="none" strike="noStrike" cap="none" dirty="0">
                <a:solidFill>
                  <a:srgbClr val="FF0000"/>
                </a:solidFill>
                <a:latin typeface="Arial Black"/>
                <a:ea typeface="Arial Black"/>
                <a:cs typeface="Arial Black"/>
                <a:sym typeface="Arial Black"/>
              </a:rPr>
              <a:t>&lt;Enter Business Outcome 1&gt;</a:t>
            </a:r>
            <a:endParaRPr sz="1200" b="0" i="0" u="none" strike="noStrike" cap="none" dirty="0">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100"/>
              <a:buFont typeface="Arial"/>
              <a:buNone/>
            </a:pPr>
            <a:endParaRPr sz="1200" b="0" i="0" u="sng"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200"/>
              <a:buFont typeface="Arial"/>
              <a:buNone/>
            </a:pPr>
            <a:endParaRPr sz="1200" b="0" i="0" u="sng"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FF0000"/>
                </a:solidFill>
                <a:latin typeface="Arial Black"/>
                <a:ea typeface="Arial Black"/>
                <a:cs typeface="Arial Black"/>
                <a:sym typeface="Arial Black"/>
              </a:rPr>
              <a:t>$X</a:t>
            </a:r>
            <a:endParaRPr sz="1200" b="0" i="1" u="none" strike="noStrike" cap="none" dirty="0">
              <a:solidFill>
                <a:srgbClr val="FF0000"/>
              </a:solidFill>
              <a:latin typeface="Arial Black"/>
              <a:ea typeface="Arial Black"/>
              <a:cs typeface="Arial Black"/>
              <a:sym typeface="Arial Black"/>
            </a:endParaRPr>
          </a:p>
          <a:p>
            <a:pPr>
              <a:buSzPts val="1200"/>
            </a:pPr>
            <a:r>
              <a:rPr lang="en-US" sz="1200" b="0" i="1" u="none" strike="noStrike" cap="none" dirty="0">
                <a:solidFill>
                  <a:srgbClr val="FF0000"/>
                </a:solidFill>
                <a:latin typeface="Arial Black"/>
                <a:ea typeface="Arial Black"/>
                <a:cs typeface="Arial Black"/>
                <a:sym typeface="Arial Black"/>
              </a:rPr>
              <a:t>&lt;Enter Investment Details&gt;</a:t>
            </a:r>
            <a:r>
              <a:rPr lang="en-US" sz="1200" i="1" dirty="0">
                <a:solidFill>
                  <a:srgbClr val="FF0000"/>
                </a:solidFill>
                <a:latin typeface="Arial Black"/>
                <a:ea typeface="Arial Black"/>
                <a:cs typeface="Arial Black"/>
                <a:sym typeface="Arial Black"/>
              </a:rPr>
              <a:t> </a:t>
            </a:r>
            <a:endParaRPr sz="1200" b="0" i="1" u="none" strike="noStrike" cap="none">
              <a:solidFill>
                <a:srgbClr val="FF0000"/>
              </a:solidFill>
              <a:latin typeface="Arial Black"/>
              <a:ea typeface="Arial Black"/>
              <a:cs typeface="Arial Black"/>
              <a:sym typeface="Arial Black"/>
            </a:endParaRPr>
          </a:p>
        </p:txBody>
      </p:sp>
      <p:sp>
        <p:nvSpPr>
          <p:cNvPr id="125" name="Google Shape;125;g8ac114be5c_1_39"/>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Cloud-Native Implementation Roadmap (Template)</a:t>
            </a:r>
            <a:endParaRPr dirty="0"/>
          </a:p>
        </p:txBody>
      </p:sp>
      <p:sp>
        <p:nvSpPr>
          <p:cNvPr id="126" name="Google Shape;126;g8ac114be5c_1_39"/>
          <p:cNvSpPr txBox="1"/>
          <p:nvPr/>
        </p:nvSpPr>
        <p:spPr>
          <a:xfrm>
            <a:off x="-766075" y="1552800"/>
            <a:ext cx="12076499" cy="2208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8ac114be5c_1_39"/>
          <p:cNvSpPr/>
          <p:nvPr/>
        </p:nvSpPr>
        <p:spPr>
          <a:xfrm>
            <a:off x="454475" y="913050"/>
            <a:ext cx="11200800" cy="598200"/>
          </a:xfrm>
          <a:prstGeom prst="rect">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Instructions:</a:t>
            </a:r>
            <a:r>
              <a:rPr lang="en-US" sz="1400" b="0" i="0" u="none" strike="noStrike" cap="none" dirty="0">
                <a:solidFill>
                  <a:srgbClr val="000000"/>
                </a:solidFill>
                <a:latin typeface="Arial"/>
                <a:ea typeface="Arial"/>
                <a:cs typeface="Arial"/>
                <a:sym typeface="Arial"/>
              </a:rPr>
              <a:t> Use the following template to </a:t>
            </a:r>
            <a:r>
              <a:rPr lang="en-US" dirty="0"/>
              <a:t>create an implementation</a:t>
            </a:r>
            <a:r>
              <a:rPr lang="en-US" sz="1400" b="0" i="0" u="none" strike="noStrike" cap="none" dirty="0">
                <a:solidFill>
                  <a:srgbClr val="000000"/>
                </a:solidFill>
                <a:latin typeface="Arial"/>
                <a:ea typeface="Arial"/>
                <a:cs typeface="Arial"/>
                <a:sym typeface="Arial"/>
              </a:rPr>
              <a:t> roadmap that outlines business outcomes achieved and justifies minimal resource requirements using a phased approach.</a:t>
            </a:r>
            <a:endParaRPr sz="1400" b="0" i="0" u="none" strike="noStrike" cap="none" dirty="0">
              <a:solidFill>
                <a:srgbClr val="000000"/>
              </a:solidFill>
              <a:latin typeface="Arial"/>
              <a:ea typeface="Arial"/>
              <a:cs typeface="Arial"/>
              <a:sym typeface="Arial"/>
            </a:endParaRPr>
          </a:p>
        </p:txBody>
      </p:sp>
      <p:sp>
        <p:nvSpPr>
          <p:cNvPr id="128" name="Google Shape;128;g8ac114be5c_1_39"/>
          <p:cNvSpPr/>
          <p:nvPr/>
        </p:nvSpPr>
        <p:spPr>
          <a:xfrm>
            <a:off x="7530452" y="4136264"/>
            <a:ext cx="2118600" cy="598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8ac114be5c_1_39"/>
          <p:cNvSpPr txBox="1"/>
          <p:nvPr/>
        </p:nvSpPr>
        <p:spPr>
          <a:xfrm>
            <a:off x="490924" y="1640124"/>
            <a:ext cx="10457400" cy="4623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a:buSzPts val="1200"/>
            </a:pPr>
            <a:r>
              <a:rPr lang="en-US" sz="1200" b="0" i="0" u="none" strike="noStrike" cap="none" dirty="0">
                <a:solidFill>
                  <a:srgbClr val="000000"/>
                </a:solidFill>
                <a:latin typeface="Arial Black"/>
                <a:ea typeface="Arial Black"/>
                <a:cs typeface="Arial Black"/>
                <a:sym typeface="Arial Black"/>
              </a:rPr>
              <a:t>Business Objective: </a:t>
            </a:r>
            <a:r>
              <a:rPr lang="en-US" sz="12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Develop a</a:t>
            </a:r>
            <a:r>
              <a:rPr lang="en-US" sz="1200" b="0" i="0" u="none" strike="noStrike" cap="none" dirty="0">
                <a:solidFill>
                  <a:srgbClr val="000000"/>
                </a:solidFill>
                <a:latin typeface="Arial"/>
                <a:ea typeface="Arial"/>
                <a:cs typeface="Arial"/>
                <a:sym typeface="Arial"/>
              </a:rPr>
              <a:t> </a:t>
            </a:r>
            <a:r>
              <a:rPr lang="en-US" sz="1200" b="0" i="0" u="none" strike="noStrike" cap="none" dirty="0">
                <a:solidFill>
                  <a:srgbClr val="FF0000"/>
                </a:solidFill>
                <a:latin typeface="Arial"/>
                <a:ea typeface="Arial"/>
                <a:cs typeface="Arial"/>
                <a:sym typeface="Arial"/>
              </a:rPr>
              <a:t>&lt;enter broad business goal&gt;</a:t>
            </a:r>
            <a:r>
              <a:rPr lang="en-US" sz="1200" b="0" i="0" u="none" strike="noStrike" cap="none" dirty="0">
                <a:solidFill>
                  <a:srgbClr val="000000"/>
                </a:solidFill>
                <a:latin typeface="Arial"/>
                <a:ea typeface="Arial"/>
                <a:cs typeface="Arial"/>
                <a:sym typeface="Arial"/>
              </a:rPr>
              <a:t> using </a:t>
            </a:r>
            <a:r>
              <a:rPr lang="en-US" sz="1200" dirty="0"/>
              <a:t>cloud-native</a:t>
            </a:r>
            <a:r>
              <a:rPr lang="en-US" sz="1200" b="0" i="0" u="none" strike="noStrike" cap="none" dirty="0">
                <a:solidFill>
                  <a:srgbClr val="000000"/>
                </a:solidFill>
                <a:latin typeface="Arial"/>
                <a:ea typeface="Arial"/>
                <a:cs typeface="Arial"/>
                <a:sym typeface="Arial"/>
              </a:rPr>
              <a:t> </a:t>
            </a:r>
            <a:r>
              <a:rPr lang="en-US" sz="1200" dirty="0"/>
              <a:t>services. </a:t>
            </a:r>
            <a:endParaRPr lang="en-US"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00000"/>
                </a:solidFill>
                <a:latin typeface="Arial"/>
                <a:ea typeface="Arial"/>
                <a:cs typeface="Arial"/>
                <a:sym typeface="Arial"/>
              </a:rPr>
              <a:t>Proposed Investment:  </a:t>
            </a:r>
            <a:r>
              <a:rPr lang="en-US" sz="1200" b="0" i="1" u="none" strike="noStrike" cap="none" dirty="0">
                <a:solidFill>
                  <a:srgbClr val="FF0000"/>
                </a:solidFill>
                <a:latin typeface="Arial"/>
                <a:ea typeface="Arial"/>
                <a:cs typeface="Arial"/>
                <a:sym typeface="Arial"/>
              </a:rPr>
              <a:t>$(X+Y+Z), </a:t>
            </a:r>
            <a:r>
              <a:rPr lang="en-US" sz="1200" b="0" i="1" u="none" strike="noStrike" cap="none" dirty="0">
                <a:solidFill>
                  <a:srgbClr val="000000"/>
                </a:solidFill>
                <a:latin typeface="Arial"/>
                <a:ea typeface="Arial"/>
                <a:cs typeface="Arial"/>
                <a:sym typeface="Arial"/>
              </a:rPr>
              <a:t>ROI: </a:t>
            </a:r>
            <a:r>
              <a:rPr lang="en-US" sz="1200" b="0" i="1" u="none" strike="noStrike" cap="none" dirty="0">
                <a:solidFill>
                  <a:srgbClr val="FF0000"/>
                </a:solidFill>
                <a:latin typeface="Arial"/>
                <a:ea typeface="Arial"/>
                <a:cs typeface="Arial"/>
                <a:sym typeface="Arial"/>
              </a:rPr>
              <a:t>X%</a:t>
            </a:r>
          </a:p>
        </p:txBody>
      </p:sp>
      <p:sp>
        <p:nvSpPr>
          <p:cNvPr id="130" name="Google Shape;130;g8ac114be5c_1_39"/>
          <p:cNvSpPr/>
          <p:nvPr/>
        </p:nvSpPr>
        <p:spPr>
          <a:xfrm>
            <a:off x="2062171" y="2209568"/>
            <a:ext cx="8886000" cy="225300"/>
          </a:xfrm>
          <a:prstGeom prst="rect">
            <a:avLst/>
          </a:prstGeom>
          <a:solidFill>
            <a:srgbClr val="002856"/>
          </a:solidFill>
          <a:ln>
            <a:noFill/>
          </a:ln>
        </p:spPr>
        <p:txBody>
          <a:bodyPr spcFirstLastPara="1" wrap="square" lIns="68575" tIns="102875" rIns="68575" bIns="68575" anchor="ctr" anchorCtr="0">
            <a:noAutofit/>
          </a:bodyPr>
          <a:lstStyle/>
          <a:p>
            <a:pPr marL="139700" marR="0" lvl="0" indent="-139700" algn="ctr" rtl="0">
              <a:lnSpc>
                <a:spcPct val="80000"/>
              </a:lnSpc>
              <a:spcBef>
                <a:spcPts val="0"/>
              </a:spcBef>
              <a:spcAft>
                <a:spcPts val="0"/>
              </a:spcAft>
              <a:buClr>
                <a:srgbClr val="000000"/>
              </a:buClr>
              <a:buSzPts val="1200"/>
              <a:buFont typeface="Arial"/>
              <a:buNone/>
            </a:pPr>
            <a:r>
              <a:rPr lang="en-US" sz="1200" b="0" i="0" u="none" strike="noStrike" cap="none">
                <a:solidFill>
                  <a:srgbClr val="FFFFFF"/>
                </a:solidFill>
                <a:latin typeface="Arial Black"/>
                <a:ea typeface="Arial Black"/>
                <a:cs typeface="Arial Black"/>
                <a:sym typeface="Arial Black"/>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Business Objective </a:t>
            </a:r>
            <a:r>
              <a:rPr lang="en-US" sz="1200" b="0" i="0" u="none" strike="noStrike" cap="none">
                <a:solidFill>
                  <a:srgbClr val="FFFFFF"/>
                </a:solidFill>
                <a:latin typeface="Arial Black"/>
                <a:ea typeface="Arial Black"/>
                <a:cs typeface="Arial Black"/>
                <a:sym typeface="Arial Black"/>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Timeline</a:t>
            </a:r>
            <a:r>
              <a:rPr lang="en-US" sz="1200" b="0" i="0" u="none" strike="noStrike" cap="none">
                <a:solidFill>
                  <a:srgbClr val="FFFFFF"/>
                </a:solidFill>
                <a:latin typeface="Arial Black"/>
                <a:ea typeface="Arial Black"/>
                <a:cs typeface="Arial Black"/>
                <a:sym typeface="Arial Black"/>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  </a:t>
            </a:r>
            <a:endParaRPr lang="en-US" sz="1200" b="0" i="0" u="none" strike="noStrike" cap="none">
              <a:solidFill>
                <a:srgbClr val="000000"/>
              </a:solidFill>
              <a:latin typeface="Arial Black"/>
              <a:ea typeface="Arial Black"/>
              <a:cs typeface="Arial Black"/>
              <a:sym typeface="Arial Black"/>
            </a:endParaRPr>
          </a:p>
        </p:txBody>
      </p:sp>
      <p:sp>
        <p:nvSpPr>
          <p:cNvPr id="133" name="Google Shape;133;g8ac114be5c_1_39"/>
          <p:cNvSpPr txBox="1"/>
          <p:nvPr/>
        </p:nvSpPr>
        <p:spPr>
          <a:xfrm>
            <a:off x="454475" y="2772266"/>
            <a:ext cx="15141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Black"/>
                <a:ea typeface="Arial Black"/>
                <a:cs typeface="Arial Black"/>
                <a:sym typeface="Arial Black"/>
              </a:rPr>
              <a:t>Business Opportunity</a:t>
            </a:r>
            <a:endParaRPr sz="1200" b="0" i="0" u="none" strike="noStrike" cap="none">
              <a:solidFill>
                <a:srgbClr val="000000"/>
              </a:solidFill>
              <a:latin typeface="Arial Black"/>
              <a:ea typeface="Arial Black"/>
              <a:cs typeface="Arial Black"/>
              <a:sym typeface="Arial Black"/>
            </a:endParaRPr>
          </a:p>
        </p:txBody>
      </p:sp>
      <p:sp>
        <p:nvSpPr>
          <p:cNvPr id="134" name="Google Shape;134;g8ac114be5c_1_39"/>
          <p:cNvSpPr txBox="1"/>
          <p:nvPr/>
        </p:nvSpPr>
        <p:spPr>
          <a:xfrm>
            <a:off x="454475" y="3579760"/>
            <a:ext cx="13149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Black"/>
                <a:ea typeface="Arial Black"/>
                <a:cs typeface="Arial Black"/>
                <a:sym typeface="Arial Black"/>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Business</a:t>
            </a:r>
            <a:r>
              <a:rPr lang="en-US" sz="1200" b="0" i="0" u="none" strike="noStrike" cap="none">
                <a:solidFill>
                  <a:srgbClr val="000000"/>
                </a:solidFill>
                <a:latin typeface="Arial Black"/>
                <a:ea typeface="Arial Black"/>
                <a:cs typeface="Arial Black"/>
                <a:sym typeface="Arial Black"/>
              </a:rPr>
              <a:t> Outcome</a:t>
            </a:r>
          </a:p>
        </p:txBody>
      </p:sp>
      <p:sp>
        <p:nvSpPr>
          <p:cNvPr id="135" name="Google Shape;135;g8ac114be5c_1_39"/>
          <p:cNvSpPr txBox="1"/>
          <p:nvPr/>
        </p:nvSpPr>
        <p:spPr>
          <a:xfrm>
            <a:off x="454475" y="4486538"/>
            <a:ext cx="14106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rgbClr val="000000"/>
                </a:solidFill>
                <a:latin typeface="Arial Black"/>
                <a:ea typeface="Arial Black"/>
                <a:cs typeface="Arial Black"/>
                <a:sym typeface="Arial Black"/>
              </a:rPr>
              <a:t>Proposed Investmen</a:t>
            </a:r>
            <a:r>
              <a:rPr lang="en-US" sz="1200" b="1" i="1" u="none" strike="noStrike" cap="none">
                <a:solidFill>
                  <a:srgbClr val="000000"/>
                </a:solidFill>
                <a:latin typeface="Arial Black"/>
                <a:ea typeface="Arial Black"/>
                <a:cs typeface="Arial Black"/>
                <a:sym typeface="Arial Black"/>
              </a:rPr>
              <a:t>t</a:t>
            </a:r>
            <a:endParaRPr sz="1200" b="1" i="1" u="none" strike="noStrike" cap="none">
              <a:solidFill>
                <a:srgbClr val="000000"/>
              </a:solidFill>
              <a:latin typeface="Arial Black"/>
              <a:ea typeface="Arial Black"/>
              <a:cs typeface="Arial Black"/>
              <a:sym typeface="Arial Black"/>
            </a:endParaRPr>
          </a:p>
        </p:txBody>
      </p:sp>
      <p:sp>
        <p:nvSpPr>
          <p:cNvPr id="140" name="Google Shape;140;g8ac114be5c_1_39"/>
          <p:cNvSpPr/>
          <p:nvPr/>
        </p:nvSpPr>
        <p:spPr>
          <a:xfrm>
            <a:off x="2062171" y="2492790"/>
            <a:ext cx="2795700" cy="267600"/>
          </a:xfrm>
          <a:prstGeom prst="homePlate">
            <a:avLst>
              <a:gd name="adj" fmla="val 50000"/>
            </a:avLst>
          </a:prstGeom>
          <a:solidFill>
            <a:srgbClr val="002856"/>
          </a:solidFill>
          <a:ln w="9525" cap="flat" cmpd="sng">
            <a:solidFill>
              <a:srgbClr val="00285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a:ea typeface="Arial"/>
                <a:cs typeface="Arial"/>
                <a:sym typeface="Arial"/>
              </a:rPr>
              <a:t>Stage 1 (MVP)</a:t>
            </a:r>
            <a:endParaRPr sz="1200" b="1" i="0" u="none" strike="noStrike" cap="none">
              <a:solidFill>
                <a:srgbClr val="FFFFFF"/>
              </a:solidFill>
              <a:latin typeface="Arial"/>
              <a:ea typeface="Arial"/>
              <a:cs typeface="Arial"/>
              <a:sym typeface="Arial"/>
            </a:endParaRPr>
          </a:p>
        </p:txBody>
      </p:sp>
      <p:sp>
        <p:nvSpPr>
          <p:cNvPr id="141" name="Google Shape;141;g8ac114be5c_1_39"/>
          <p:cNvSpPr/>
          <p:nvPr/>
        </p:nvSpPr>
        <p:spPr>
          <a:xfrm>
            <a:off x="5105486" y="2490956"/>
            <a:ext cx="2797500" cy="2676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a:ea typeface="Arial"/>
                <a:cs typeface="Arial"/>
                <a:sym typeface="Arial"/>
              </a:rPr>
              <a:t>Stage 2</a:t>
            </a:r>
            <a:endParaRPr sz="1200" b="1" i="0" u="none" strike="noStrike" cap="none">
              <a:solidFill>
                <a:srgbClr val="FFFFFF"/>
              </a:solidFill>
              <a:latin typeface="Arial"/>
              <a:ea typeface="Arial"/>
              <a:cs typeface="Arial"/>
              <a:sym typeface="Arial"/>
            </a:endParaRPr>
          </a:p>
        </p:txBody>
      </p:sp>
      <p:sp>
        <p:nvSpPr>
          <p:cNvPr id="142" name="Google Shape;142;g8ac114be5c_1_39"/>
          <p:cNvSpPr/>
          <p:nvPr/>
        </p:nvSpPr>
        <p:spPr>
          <a:xfrm>
            <a:off x="8150689" y="2490956"/>
            <a:ext cx="2797500" cy="2676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a:ea typeface="Arial"/>
                <a:cs typeface="Arial"/>
                <a:sym typeface="Arial"/>
              </a:rPr>
              <a:t>Stage 3 </a:t>
            </a:r>
            <a:endParaRPr sz="1200" b="1" i="0" u="none" strike="noStrike" cap="none">
              <a:solidFill>
                <a:srgbClr val="FFFFFF"/>
              </a:solidFill>
              <a:latin typeface="Arial"/>
              <a:ea typeface="Arial"/>
              <a:cs typeface="Arial"/>
              <a:sym typeface="Arial"/>
            </a:endParaRPr>
          </a:p>
        </p:txBody>
      </p:sp>
      <p:sp>
        <p:nvSpPr>
          <p:cNvPr id="2" name="Google Shape;131;g8ac114be5c_1_39">
            <a:extLst>
              <a:ext uri="{FF2B5EF4-FFF2-40B4-BE49-F238E27FC236}">
                <a16:creationId xmlns:a16="http://schemas.microsoft.com/office/drawing/2014/main" xmlns="" id="{E05C6B7D-E451-1384-9BE9-FA494DF41D2B}"/>
              </a:ext>
            </a:extLst>
          </p:cNvPr>
          <p:cNvSpPr txBox="1"/>
          <p:nvPr/>
        </p:nvSpPr>
        <p:spPr>
          <a:xfrm>
            <a:off x="5291602" y="2817924"/>
            <a:ext cx="2431728" cy="2697900"/>
          </a:xfrm>
          <a:prstGeom prst="rect">
            <a:avLst/>
          </a:prstGeom>
          <a:solidFill>
            <a:srgbClr val="FFFFFF"/>
          </a:solidFill>
          <a:ln>
            <a:noFill/>
          </a:ln>
        </p:spPr>
        <p:txBody>
          <a:bodyPr spcFirstLastPara="1" wrap="square" lIns="53325" tIns="53325" rIns="53325" bIns="53325" anchor="t" anchorCtr="0">
            <a:noAutofit/>
          </a:bodyPr>
          <a:lstStyle/>
          <a:p>
            <a:pPr>
              <a:buSzPts val="1100"/>
            </a:pPr>
            <a:endParaRPr lang="en-US" sz="1200" i="1" dirty="0">
              <a:solidFill>
                <a:srgbClr val="FF0000"/>
              </a:solidFill>
              <a:latin typeface="Arial Black"/>
              <a:ea typeface="Arial Black"/>
              <a:cs typeface="Arial Black"/>
              <a:sym typeface="Arial Black"/>
            </a:endParaRPr>
          </a:p>
          <a:p>
            <a:pPr>
              <a:buSzPts val="1100"/>
            </a:pPr>
            <a:r>
              <a:rPr lang="en-US" sz="1200" i="1" u="none" strike="noStrike" cap="none" dirty="0">
                <a:solidFill>
                  <a:srgbClr val="FF0000"/>
                </a:solidFill>
                <a:ea typeface="Arial Black"/>
                <a:cs typeface="Arial Black"/>
                <a:sym typeface="Arial Black"/>
              </a:rPr>
              <a:t>&lt;Enter</a:t>
            </a:r>
            <a:r>
              <a:rPr lang="en-US" sz="1200" i="1" dirty="0">
                <a:solidFill>
                  <a:srgbClr val="FF0000"/>
                </a:solidFill>
                <a:ea typeface="Arial Black"/>
                <a:cs typeface="Arial Black"/>
                <a:sym typeface="Arial Black"/>
              </a:rPr>
              <a:t> </a:t>
            </a:r>
            <a:r>
              <a:rPr lang="en-US" sz="1200" i="1" u="none" strike="noStrike" cap="none" dirty="0">
                <a:solidFill>
                  <a:srgbClr val="FF0000"/>
                </a:solidFill>
                <a:ea typeface="Arial Black"/>
                <a:cs typeface="Arial Black"/>
                <a:sym typeface="Arial Black"/>
              </a:rPr>
              <a:t>Business</a:t>
            </a:r>
            <a:r>
              <a:rPr lang="en-US" sz="1200" i="1" dirty="0">
                <a:solidFill>
                  <a:srgbClr val="FF0000"/>
                </a:solidFill>
                <a:ea typeface="Arial Black"/>
                <a:cs typeface="Arial Black"/>
                <a:sym typeface="Arial Black"/>
              </a:rPr>
              <a:t> Opportunity 2</a:t>
            </a:r>
            <a:r>
              <a:rPr lang="en-US" sz="1200" i="1" u="none" strike="noStrike" cap="none" dirty="0">
                <a:solidFill>
                  <a:srgbClr val="FF0000"/>
                </a:solidFill>
                <a:ea typeface="Arial Black"/>
                <a:cs typeface="Arial Black"/>
                <a:sym typeface="Arial Black"/>
              </a:rPr>
              <a:t>&gt;</a:t>
            </a:r>
            <a:endParaRPr sz="1200" i="1"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100"/>
              <a:buFont typeface="Arial"/>
              <a:buNone/>
            </a:pPr>
            <a:endParaRPr sz="1200" i="0"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chemeClr val="dk1"/>
              </a:buClr>
              <a:buSzPts val="1100"/>
              <a:buFont typeface="Arial"/>
              <a:buNone/>
            </a:pPr>
            <a:endParaRPr sz="1200" i="1"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chemeClr val="dk1"/>
              </a:buClr>
              <a:buSzPts val="1100"/>
              <a:buFont typeface="Arial"/>
              <a:buNone/>
            </a:pPr>
            <a:endParaRPr sz="1200" i="1"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chemeClr val="dk1"/>
              </a:buClr>
              <a:buSzPts val="1100"/>
              <a:buFont typeface="Arial"/>
              <a:buNone/>
            </a:pPr>
            <a:r>
              <a:rPr lang="en-US" sz="1200" i="1" u="none" strike="noStrike" cap="none" dirty="0">
                <a:solidFill>
                  <a:srgbClr val="FF0000"/>
                </a:solidFill>
                <a:ea typeface="Arial Black"/>
                <a:cs typeface="Arial Black"/>
                <a:sym typeface="Arial Black"/>
              </a:rPr>
              <a:t>&lt;Enter Business Outcome </a:t>
            </a:r>
            <a:r>
              <a:rPr lang="en-US" sz="1200" i="1" dirty="0">
                <a:solidFill>
                  <a:srgbClr val="FF0000"/>
                </a:solidFill>
                <a:ea typeface="Arial Black"/>
                <a:cs typeface="Arial Black"/>
                <a:sym typeface="Arial Black"/>
              </a:rPr>
              <a:t>2</a:t>
            </a:r>
            <a:r>
              <a:rPr lang="en-US" sz="1200" i="1" u="none" strike="noStrike" cap="none" dirty="0">
                <a:solidFill>
                  <a:srgbClr val="FF0000"/>
                </a:solidFill>
                <a:ea typeface="Arial Black"/>
                <a:cs typeface="Arial Black"/>
                <a:sym typeface="Arial Black"/>
              </a:rPr>
              <a:t>&gt;</a:t>
            </a:r>
            <a:endParaRPr sz="1200" i="0"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100"/>
              <a:buFont typeface="Arial"/>
              <a:buNone/>
            </a:pPr>
            <a:endParaRPr sz="1200" i="0" u="sng"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200"/>
              <a:buFont typeface="Arial"/>
              <a:buNone/>
            </a:pPr>
            <a:endParaRPr sz="1200" i="0" u="sng"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200"/>
              <a:buFont typeface="Arial"/>
              <a:buNone/>
            </a:pPr>
            <a:endParaRPr sz="1200" i="1"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200"/>
              <a:buFont typeface="Arial"/>
              <a:buNone/>
            </a:pPr>
            <a:r>
              <a:rPr lang="en-US" sz="1200" i="1" u="none" strike="noStrike" cap="none" dirty="0">
                <a:solidFill>
                  <a:srgbClr val="FF0000"/>
                </a:solidFill>
                <a:ea typeface="Arial Black"/>
                <a:cs typeface="Arial Black"/>
                <a:sym typeface="Arial Black"/>
              </a:rPr>
              <a:t>$</a:t>
            </a:r>
            <a:r>
              <a:rPr lang="en-US" sz="1200" i="1" dirty="0">
                <a:solidFill>
                  <a:srgbClr val="FF0000"/>
                </a:solidFill>
                <a:ea typeface="Arial Black"/>
                <a:cs typeface="Arial Black"/>
                <a:sym typeface="Arial Black"/>
              </a:rPr>
              <a:t>Y</a:t>
            </a:r>
            <a:endParaRPr sz="1200" i="1" u="none" strike="noStrike" cap="none">
              <a:solidFill>
                <a:srgbClr val="FF0000"/>
              </a:solidFill>
              <a:ea typeface="Arial Black"/>
              <a:cs typeface="Arial Black"/>
            </a:endParaRPr>
          </a:p>
          <a:p>
            <a:pPr>
              <a:buSzPts val="1200"/>
            </a:pPr>
            <a:r>
              <a:rPr lang="en-US" sz="1200" i="1" u="none" strike="noStrike" cap="none" dirty="0">
                <a:solidFill>
                  <a:srgbClr val="FF0000"/>
                </a:solidFill>
                <a:ea typeface="Arial Black"/>
                <a:cs typeface="Arial Black"/>
                <a:sym typeface="Arial Black"/>
              </a:rPr>
              <a:t>&lt;Enter Investment Details&gt;</a:t>
            </a:r>
            <a:r>
              <a:rPr lang="en-US" sz="1200" i="1" dirty="0">
                <a:solidFill>
                  <a:srgbClr val="FF0000"/>
                </a:solidFill>
                <a:ea typeface="Arial Black"/>
                <a:cs typeface="Arial Black"/>
                <a:sym typeface="Arial Black"/>
              </a:rPr>
              <a:t> </a:t>
            </a:r>
            <a:endParaRPr sz="1200" i="1" u="none" strike="noStrike" cap="none">
              <a:solidFill>
                <a:srgbClr val="FF0000"/>
              </a:solidFill>
              <a:latin typeface="Arial Black"/>
              <a:ea typeface="Arial Black"/>
              <a:cs typeface="Arial Black"/>
            </a:endParaRPr>
          </a:p>
        </p:txBody>
      </p:sp>
      <p:sp>
        <p:nvSpPr>
          <p:cNvPr id="3" name="Google Shape;131;g8ac114be5c_1_39">
            <a:extLst>
              <a:ext uri="{FF2B5EF4-FFF2-40B4-BE49-F238E27FC236}">
                <a16:creationId xmlns:a16="http://schemas.microsoft.com/office/drawing/2014/main" xmlns="" id="{2B963B5D-0609-5488-F7C0-5B011F6D2224}"/>
              </a:ext>
            </a:extLst>
          </p:cNvPr>
          <p:cNvSpPr txBox="1"/>
          <p:nvPr/>
        </p:nvSpPr>
        <p:spPr>
          <a:xfrm>
            <a:off x="8330531" y="2817924"/>
            <a:ext cx="2431728" cy="2697900"/>
          </a:xfrm>
          <a:prstGeom prst="rect">
            <a:avLst/>
          </a:prstGeom>
          <a:solidFill>
            <a:srgbClr val="FFFFFF"/>
          </a:solidFill>
          <a:ln>
            <a:noFill/>
          </a:ln>
        </p:spPr>
        <p:txBody>
          <a:bodyPr spcFirstLastPara="1" wrap="square" lIns="53325" tIns="53325" rIns="53325" bIns="53325" anchor="t" anchorCtr="0">
            <a:noAutofit/>
          </a:bodyPr>
          <a:lstStyle/>
          <a:p>
            <a:pPr>
              <a:buSzPts val="1100"/>
            </a:pPr>
            <a:endParaRPr lang="en-US" sz="1200" i="1" dirty="0">
              <a:solidFill>
                <a:srgbClr val="FF0000"/>
              </a:solidFill>
              <a:latin typeface="Arial Black"/>
              <a:ea typeface="Arial Black"/>
              <a:cs typeface="Arial Black"/>
              <a:sym typeface="Arial Black"/>
            </a:endParaRPr>
          </a:p>
          <a:p>
            <a:pPr>
              <a:buSzPts val="1100"/>
            </a:pPr>
            <a:r>
              <a:rPr lang="en-US" sz="1200" b="0" i="1" u="none" strike="noStrike" cap="none" dirty="0">
                <a:solidFill>
                  <a:srgbClr val="FF0000"/>
                </a:solidFill>
                <a:ea typeface="Arial Black"/>
                <a:cs typeface="Arial Black"/>
                <a:sym typeface="Arial Black"/>
              </a:rPr>
              <a:t>&lt;Enter</a:t>
            </a:r>
            <a:r>
              <a:rPr lang="en-US" sz="1200" i="1" dirty="0">
                <a:solidFill>
                  <a:srgbClr val="FF0000"/>
                </a:solidFill>
                <a:ea typeface="Arial Black"/>
                <a:cs typeface="Arial Black"/>
                <a:sym typeface="Arial Black"/>
              </a:rPr>
              <a:t> </a:t>
            </a:r>
            <a:r>
              <a:rPr lang="en-US" sz="1200" b="0" i="1" u="none" strike="noStrike" cap="none" dirty="0">
                <a:solidFill>
                  <a:srgbClr val="FF0000"/>
                </a:solidFill>
                <a:ea typeface="Arial Black"/>
                <a:cs typeface="Arial Black"/>
                <a:sym typeface="Arial Black"/>
              </a:rPr>
              <a:t>Business</a:t>
            </a:r>
            <a:r>
              <a:rPr lang="en-US" sz="1200" i="1" dirty="0">
                <a:solidFill>
                  <a:srgbClr val="FF0000"/>
                </a:solidFill>
                <a:ea typeface="Arial Black"/>
                <a:cs typeface="Arial Black"/>
                <a:sym typeface="Arial Black"/>
              </a:rPr>
              <a:t> Opportunity 3</a:t>
            </a:r>
            <a:r>
              <a:rPr lang="en-US" sz="1200" b="0" i="1" u="none" strike="noStrike" cap="none" dirty="0">
                <a:solidFill>
                  <a:srgbClr val="FF0000"/>
                </a:solidFill>
                <a:ea typeface="Arial Black"/>
                <a:cs typeface="Arial Black"/>
                <a:sym typeface="Arial Black"/>
              </a:rPr>
              <a:t>&gt;</a:t>
            </a:r>
            <a:endParaRPr sz="1200" b="0" i="1"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100"/>
              <a:buFont typeface="Arial"/>
              <a:buNone/>
            </a:pPr>
            <a:endParaRPr sz="1200" b="0" i="0"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chemeClr val="dk1"/>
              </a:buClr>
              <a:buSzPts val="1100"/>
              <a:buFont typeface="Arial"/>
              <a:buNone/>
            </a:pPr>
            <a:endParaRPr sz="1200" b="0" i="1"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chemeClr val="dk1"/>
              </a:buClr>
              <a:buSzPts val="1100"/>
              <a:buFont typeface="Arial"/>
              <a:buNone/>
            </a:pPr>
            <a:endParaRPr sz="1200" b="0" i="1"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chemeClr val="dk1"/>
              </a:buClr>
              <a:buSzPts val="1100"/>
              <a:buFont typeface="Arial"/>
              <a:buNone/>
            </a:pPr>
            <a:r>
              <a:rPr lang="en-US" sz="1200" b="0" i="1" u="none" strike="noStrike" cap="none" dirty="0">
                <a:solidFill>
                  <a:srgbClr val="FF0000"/>
                </a:solidFill>
                <a:ea typeface="Arial Black"/>
                <a:cs typeface="Arial Black"/>
                <a:sym typeface="Arial Black"/>
              </a:rPr>
              <a:t>&lt;Enter Business Outcome </a:t>
            </a:r>
            <a:r>
              <a:rPr lang="en-US" sz="1200" i="1" dirty="0">
                <a:solidFill>
                  <a:srgbClr val="FF0000"/>
                </a:solidFill>
                <a:ea typeface="Arial Black"/>
                <a:cs typeface="Arial Black"/>
                <a:sym typeface="Arial Black"/>
              </a:rPr>
              <a:t>3</a:t>
            </a:r>
            <a:r>
              <a:rPr lang="en-US" sz="1200" b="0" i="1" u="none" strike="noStrike" cap="none" dirty="0">
                <a:solidFill>
                  <a:srgbClr val="FF0000"/>
                </a:solidFill>
                <a:ea typeface="Arial Black"/>
                <a:cs typeface="Arial Black"/>
                <a:sym typeface="Arial Black"/>
              </a:rPr>
              <a:t>&gt;</a:t>
            </a:r>
            <a:endParaRPr sz="1200" b="0" i="0"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100"/>
              <a:buFont typeface="Arial"/>
              <a:buNone/>
            </a:pPr>
            <a:endParaRPr sz="1200" b="0" i="0" u="sng"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200"/>
              <a:buFont typeface="Arial"/>
              <a:buNone/>
            </a:pPr>
            <a:endParaRPr sz="1200" b="0" i="0" u="sng"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dirty="0">
              <a:solidFill>
                <a:srgbClr val="FF0000"/>
              </a:solidFill>
              <a:ea typeface="Arial Black"/>
              <a:cs typeface="Arial Black"/>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FF0000"/>
                </a:solidFill>
                <a:ea typeface="Arial Black"/>
                <a:cs typeface="Arial Black"/>
                <a:sym typeface="Arial Black"/>
              </a:rPr>
              <a:t>$</a:t>
            </a:r>
            <a:r>
              <a:rPr lang="en-US" sz="1200" i="1" dirty="0">
                <a:solidFill>
                  <a:srgbClr val="FF0000"/>
                </a:solidFill>
                <a:ea typeface="Arial Black"/>
                <a:cs typeface="Arial Black"/>
                <a:sym typeface="Arial Black"/>
              </a:rPr>
              <a:t>Z</a:t>
            </a:r>
            <a:endParaRPr sz="1200" b="0" i="1" u="none" strike="noStrike" cap="none">
              <a:solidFill>
                <a:srgbClr val="FF0000"/>
              </a:solidFill>
              <a:ea typeface="Arial Black"/>
              <a:cs typeface="Arial Black"/>
            </a:endParaRPr>
          </a:p>
          <a:p>
            <a:pPr>
              <a:buSzPts val="1200"/>
            </a:pPr>
            <a:r>
              <a:rPr lang="en-US" sz="1200" b="0" i="1" u="none" strike="noStrike" cap="none" dirty="0">
                <a:solidFill>
                  <a:srgbClr val="FF0000"/>
                </a:solidFill>
                <a:ea typeface="Arial Black"/>
                <a:cs typeface="Arial Black"/>
                <a:sym typeface="Arial Black"/>
              </a:rPr>
              <a:t>&lt;Enter Investment Details&gt;</a:t>
            </a:r>
            <a:r>
              <a:rPr lang="en-US" sz="1200" i="1" dirty="0">
                <a:solidFill>
                  <a:srgbClr val="FF0000"/>
                </a:solidFill>
                <a:ea typeface="Arial Black"/>
                <a:cs typeface="Arial Black"/>
                <a:sym typeface="Arial Black"/>
              </a:rPr>
              <a:t> </a:t>
            </a:r>
            <a:endParaRPr sz="1200" b="0" i="1" u="none" strike="noStrike" cap="none">
              <a:solidFill>
                <a:srgbClr val="FF0000"/>
              </a:solidFill>
              <a:ea typeface="Arial Black"/>
              <a:cs typeface="Arial Black"/>
              <a:sym typeface="Arial Black"/>
            </a:endParaRPr>
          </a:p>
        </p:txBody>
      </p:sp>
    </p:spTree>
  </p:cSld>
  <p:clrMapOvr>
    <a:masterClrMapping/>
  </p:clrMapOvr>
  <p:extLst>
    <p:ext uri="{6950BFC3-D8DA-4A85-94F7-54DA5524770B}">
      <p188:commentRel xmlns:p188="http://schemas.microsoft.com/office/powerpoint/2018/8/main" xmlns="" r:id="rId3"/>
    </p:ext>
  </p:extLst>
</p:sld>
</file>

<file path=ppt/theme/theme1.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Words>
  <Application>Microsoft Office PowerPoint</Application>
  <PresentationFormat>Widescreen</PresentationFormat>
  <Paragraphs>96</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 Black</vt:lpstr>
      <vt:lpstr>Arial</vt:lpstr>
      <vt:lpstr>White bkgrnd master</vt:lpstr>
      <vt:lpstr>White bkgrnd master</vt:lpstr>
      <vt:lpstr>Cloud-Native Implementation Roadmap </vt:lpstr>
      <vt:lpstr>Cloud-Native Implementation Roadmap </vt:lpstr>
      <vt:lpstr>Cloud-Native Implementation Roadmap (Template)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2022-11-23T10:22:03Z</dcterms:created>
  <dcterms:modified xsi:type="dcterms:W3CDTF">2022-11-23T10:22:04Z</dcterms:modified>
</cp:coreProperties>
</file>