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648" r:id="rId1"/>
    <p:sldMasterId id="214748366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embeddedFontLst>
    <p:embeddedFont>
      <p:font typeface="Arial Black" panose="020B0A04020102020204" pitchFamily="34" charset="0"/>
      <p:bold r:id="rId15"/>
    </p:embeddedFont>
    <p:embeddedFont>
      <p:font typeface="Calibri"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fpgU+M5lYZExRyYZwUdpUdXwLf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9893" autoAdjust="0"/>
  </p:normalViewPr>
  <p:slideViewPr>
    <p:cSldViewPr snapToGrid="0">
      <p:cViewPr varScale="1">
        <p:scale>
          <a:sx n="40" d="100"/>
          <a:sy n="40" d="100"/>
        </p:scale>
        <p:origin x="840" y="42"/>
      </p:cViewPr>
      <p:guideLst/>
    </p:cSldViewPr>
  </p:slideViewPr>
  <p:notesTextViewPr>
    <p:cViewPr>
      <p:scale>
        <a:sx n="1" d="1"/>
        <a:sy n="1" d="1"/>
      </p:scale>
      <p:origin x="0" y="0"/>
    </p:cViewPr>
  </p:notesTextViewPr>
  <p:notesViewPr>
    <p:cSldViewPr snapToGrid="0">
      <p:cViewPr varScale="1">
        <p:scale>
          <a:sx n="66" d="100"/>
          <a:sy n="66" d="100"/>
        </p:scale>
        <p:origin x="3134"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font" Target="fonts/font1.fntdata"/><Relationship Id="rId23" Type="http://customschemas.google.com/relationships/presentationmetadata" Target="meta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spcBef>
                <a:spcPts val="60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4" name="Google Shape;4;n"/>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p:nvPr/>
        </p:nvSpPr>
        <p:spPr>
          <a:xfrm rot="-5400000">
            <a:off x="-840060" y="1686780"/>
            <a:ext cx="2301912" cy="138499"/>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900" b="0" i="0" u="none" strike="noStrike" cap="none" dirty="0">
                <a:solidFill>
                  <a:srgbClr val="C0C0C0"/>
                </a:solidFill>
                <a:latin typeface="Arial"/>
                <a:ea typeface="Arial"/>
                <a:cs typeface="Arial"/>
                <a:sym typeface="Arial"/>
              </a:rPr>
              <a:t>— NOT FOR EXTERNAL DISTRIBUTION —</a:t>
            </a:r>
            <a:endParaRPr dirty="0"/>
          </a:p>
        </p:txBody>
      </p:sp>
      <p:sp>
        <p:nvSpPr>
          <p:cNvPr id="6" name="Google Shape;6;n"/>
          <p:cNvSpPr txBox="1"/>
          <p:nvPr/>
        </p:nvSpPr>
        <p:spPr>
          <a:xfrm rot="5400000">
            <a:off x="5396148" y="1686780"/>
            <a:ext cx="2301912" cy="138499"/>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900" b="0" i="0" u="none" strike="noStrike" cap="none" dirty="0">
                <a:solidFill>
                  <a:srgbClr val="C0C0C0"/>
                </a:solidFill>
                <a:latin typeface="Arial"/>
                <a:ea typeface="Arial"/>
                <a:cs typeface="Arial"/>
                <a:sym typeface="Arial"/>
              </a:rPr>
              <a:t>— NOT FOR EXTERNAL DISTRIBUTION —</a:t>
            </a:r>
            <a:endParaRPr dirty="0"/>
          </a:p>
        </p:txBody>
      </p:sp>
      <p:sp>
        <p:nvSpPr>
          <p:cNvPr id="7" name="Google Shape;7;n"/>
          <p:cNvSpPr txBox="1"/>
          <p:nvPr/>
        </p:nvSpPr>
        <p:spPr>
          <a:xfrm>
            <a:off x="246888" y="8887968"/>
            <a:ext cx="6290183" cy="184666"/>
          </a:xfrm>
          <a:prstGeom prst="rect">
            <a:avLst/>
          </a:prstGeom>
          <a:noFill/>
          <a:ln>
            <a:noFill/>
          </a:ln>
        </p:spPr>
        <p:txBody>
          <a:bodyPr spcFirstLastPara="1" wrap="square" lIns="0" tIns="0" rIns="0" bIns="0" anchor="b" anchorCtr="0">
            <a:spAutoFit/>
          </a:bodyPr>
          <a:lstStyle/>
          <a:p>
            <a:pPr marL="228600" marR="0" lvl="0" indent="-228600" algn="l" rtl="0">
              <a:spcBef>
                <a:spcPts val="0"/>
              </a:spcBef>
              <a:spcAft>
                <a:spcPts val="0"/>
              </a:spcAft>
              <a:buNone/>
            </a:pPr>
            <a:fld id="{00000000-1234-1234-1234-123412341234}" type="slidenum">
              <a:rPr lang="en-US" sz="600" b="0" i="0" u="none" strike="noStrike" cap="none">
                <a:solidFill>
                  <a:schemeClr val="dk1"/>
                </a:solidFill>
                <a:latin typeface="Arial"/>
                <a:ea typeface="Arial"/>
                <a:cs typeface="Arial"/>
                <a:sym typeface="Arial"/>
              </a:rPr>
              <a:t>‹#›</a:t>
            </a:fld>
            <a:r>
              <a:rPr lang="en-US" sz="600" b="0" i="0" u="none" strike="noStrike" cap="none" dirty="0">
                <a:solidFill>
                  <a:schemeClr val="dk1"/>
                </a:solidFill>
                <a:latin typeface="Arial"/>
                <a:ea typeface="Arial"/>
                <a:cs typeface="Arial"/>
                <a:sym typeface="Arial"/>
              </a:rPr>
              <a:t>	© 2022 Gartner, Inc. and/or its affiliates. All rights reserved. Gartner is a registered trademark of Gartner, Inc. or its affiliates.</a:t>
            </a:r>
            <a:br>
              <a:rPr lang="en-US" sz="600" b="0" i="0" u="none" strike="noStrike" cap="none" dirty="0">
                <a:solidFill>
                  <a:schemeClr val="dk1"/>
                </a:solidFill>
                <a:latin typeface="Arial"/>
                <a:ea typeface="Arial"/>
                <a:cs typeface="Arial"/>
                <a:sym typeface="Arial"/>
              </a:rPr>
            </a:br>
            <a:r>
              <a:rPr lang="en-US" sz="600" b="1" i="0" u="none" strike="noStrike" cap="none" dirty="0">
                <a:solidFill>
                  <a:schemeClr val="dk1"/>
                </a:solidFill>
                <a:latin typeface="Arial"/>
                <a:ea typeface="Arial"/>
                <a:cs typeface="Arial"/>
                <a:sym typeface="Arial"/>
              </a:rPr>
              <a:t>INTERNAL — FOR INTERNAL USE ONLY or RESTRICTED [CHOOSE ONE — DELETE AS APPROPRIATE]</a:t>
            </a:r>
            <a:r>
              <a:rPr lang="en-US" sz="600" b="0" i="0" u="none" strike="noStrike" cap="none" dirty="0">
                <a:solidFill>
                  <a:schemeClr val="dk1"/>
                </a:solidFill>
                <a:latin typeface="Arial"/>
                <a:ea typeface="Arial"/>
                <a:cs typeface="Arial"/>
                <a:sym typeface="Arial"/>
              </a:rPr>
              <a:t> | Version X.X | Last updated [insert date format: DD Month YYYY]</a:t>
            </a:r>
            <a:endParaRPr dirty="0"/>
          </a:p>
        </p:txBody>
      </p:sp>
      <p:sp>
        <p:nvSpPr>
          <p:cNvPr id="8" name="Google Shape;8;n"/>
          <p:cNvSpPr txBox="1"/>
          <p:nvPr/>
        </p:nvSpPr>
        <p:spPr>
          <a:xfrm>
            <a:off x="246887" y="128016"/>
            <a:ext cx="6327648" cy="244682"/>
          </a:xfrm>
          <a:prstGeom prst="rect">
            <a:avLst/>
          </a:prstGeom>
          <a:noFill/>
          <a:ln>
            <a:noFill/>
          </a:ln>
        </p:spPr>
        <p:txBody>
          <a:bodyPr spcFirstLastPara="1" wrap="square" lIns="0" tIns="45700" rIns="91425" bIns="45700" anchor="t" anchorCtr="0">
            <a:spAutoFit/>
          </a:bodyPr>
          <a:lstStyle/>
          <a:p>
            <a:pPr marL="0" marR="0" lvl="0" indent="0" algn="l" rtl="0">
              <a:lnSpc>
                <a:spcPct val="90000"/>
              </a:lnSpc>
              <a:spcBef>
                <a:spcPts val="0"/>
              </a:spcBef>
              <a:spcAft>
                <a:spcPts val="0"/>
              </a:spcAft>
              <a:buNone/>
            </a:pPr>
            <a:r>
              <a:rPr lang="en-US" sz="1100" b="1" i="0" u="none" strike="noStrike" cap="none" dirty="0">
                <a:solidFill>
                  <a:schemeClr val="dk1"/>
                </a:solidFill>
                <a:latin typeface="Arial"/>
                <a:ea typeface="Arial"/>
                <a:cs typeface="Arial"/>
                <a:sym typeface="Arial"/>
              </a:rPr>
              <a:t>Presentation Title</a:t>
            </a:r>
            <a:endParaRPr dirty="0"/>
          </a:p>
        </p:txBody>
      </p:sp>
    </p:spTree>
    <p:extLst>
      <p:ext uri="{BB962C8B-B14F-4D97-AF65-F5344CB8AC3E}">
        <p14:creationId xmlns:p14="http://schemas.microsoft.com/office/powerpoint/2010/main" val="8441133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270" name="Google Shape;270;p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4142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0: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335" name="Google Shape;335;p1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760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1:notes"/>
          <p:cNvSpPr>
            <a:spLocks noGrp="1" noRot="1" noChangeAspect="1"/>
          </p:cNvSpPr>
          <p:nvPr>
            <p:ph type="sldImg" idx="2"/>
          </p:nvPr>
        </p:nvSpPr>
        <p:spPr>
          <a:xfrm>
            <a:off x="1139825" y="747713"/>
            <a:ext cx="5035550" cy="2832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1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dirty="0"/>
          </a:p>
        </p:txBody>
      </p:sp>
    </p:spTree>
    <p:extLst>
      <p:ext uri="{BB962C8B-B14F-4D97-AF65-F5344CB8AC3E}">
        <p14:creationId xmlns:p14="http://schemas.microsoft.com/office/powerpoint/2010/main" val="3018361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277" name="Google Shape;277;p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9221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284" name="Google Shape;284;p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6140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4: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290" name="Google Shape;290;p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400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5: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297" name="Google Shape;297;p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818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6: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p6: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source: </a:t>
            </a:r>
            <a:r>
              <a:rPr lang="en-US" sz="1800" b="0" i="0" u="sng" strike="noStrike" dirty="0">
                <a:solidFill>
                  <a:srgbClr val="0563C1"/>
                </a:solidFill>
                <a:latin typeface="Calibri"/>
                <a:ea typeface="Calibri"/>
                <a:cs typeface="Calibri"/>
                <a:sym typeface="Calibri"/>
              </a:rPr>
              <a:t>https://www.forbesindia.com/article/sports-tech-special/onerare-meet-the-worlds-first-food-metaverse/77043/1</a:t>
            </a:r>
            <a:endParaRPr lang="en-US" dirty="0"/>
          </a:p>
        </p:txBody>
      </p:sp>
    </p:spTree>
    <p:extLst>
      <p:ext uri="{BB962C8B-B14F-4D97-AF65-F5344CB8AC3E}">
        <p14:creationId xmlns:p14="http://schemas.microsoft.com/office/powerpoint/2010/main" val="1641371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p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sz="1100" dirty="0">
                <a:latin typeface="+mn-lt"/>
              </a:rPr>
              <a:t>Source: </a:t>
            </a:r>
            <a:r>
              <a:rPr lang="en-US" sz="1100" b="0" i="0" u="sng" strike="noStrike" dirty="0">
                <a:solidFill>
                  <a:srgbClr val="0563C1"/>
                </a:solidFill>
                <a:latin typeface="+mn-lt"/>
                <a:ea typeface="Calibri"/>
                <a:cs typeface="Calibri"/>
                <a:sym typeface="Calibri"/>
              </a:rPr>
              <a:t>https://fintechmagazine.com/banking/jp-morgan-becomes-the-first-bank-to-launch-in-the-metaverse</a:t>
            </a:r>
            <a:endParaRPr lang="en-US" sz="1100" dirty="0">
              <a:latin typeface="+mn-lt"/>
            </a:endParaRPr>
          </a:p>
        </p:txBody>
      </p:sp>
    </p:spTree>
    <p:extLst>
      <p:ext uri="{BB962C8B-B14F-4D97-AF65-F5344CB8AC3E}">
        <p14:creationId xmlns:p14="http://schemas.microsoft.com/office/powerpoint/2010/main" val="4144532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8: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323" name="Google Shape;323;p8: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4089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9: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dirty="0"/>
          </a:p>
        </p:txBody>
      </p:sp>
      <p:sp>
        <p:nvSpPr>
          <p:cNvPr id="329" name="Google Shape;329;p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449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B1_Tang" type="title">
  <p:cSld name="TITLE">
    <p:bg>
      <p:bgPr>
        <a:solidFill>
          <a:schemeClr val="dk2"/>
        </a:solidFill>
        <a:effectLst/>
      </p:bgPr>
    </p:bg>
    <p:spTree>
      <p:nvGrpSpPr>
        <p:cNvPr id="1" name="Shape 14"/>
        <p:cNvGrpSpPr/>
        <p:nvPr/>
      </p:nvGrpSpPr>
      <p:grpSpPr>
        <a:xfrm>
          <a:off x="0" y="0"/>
          <a:ext cx="0" cy="0"/>
          <a:chOff x="0" y="0"/>
          <a:chExt cx="0" cy="0"/>
        </a:xfrm>
      </p:grpSpPr>
      <p:sp>
        <p:nvSpPr>
          <p:cNvPr id="15" name="Google Shape;15;p13"/>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3"/>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7" name="Google Shape;17;p13"/>
          <p:cNvSpPr/>
          <p:nvPr/>
        </p:nvSpPr>
        <p:spPr>
          <a:xfrm>
            <a:off x="1591056"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8" name="Google Shape;18;p13"/>
          <p:cNvSpPr/>
          <p:nvPr/>
        </p:nvSpPr>
        <p:spPr>
          <a:xfrm>
            <a:off x="7059168"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9" name="Google Shape;19;p13"/>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b="0" i="0" u="none" strike="noStrike" cap="none" dirty="0">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pic>
        <p:nvPicPr>
          <p:cNvPr id="20" name="Google Shape;20;p13"/>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B1_Tang">
  <p:cSld name="Divider B1_Tang">
    <p:spTree>
      <p:nvGrpSpPr>
        <p:cNvPr id="1" name="Shape 65"/>
        <p:cNvGrpSpPr/>
        <p:nvPr/>
      </p:nvGrpSpPr>
      <p:grpSpPr>
        <a:xfrm>
          <a:off x="0" y="0"/>
          <a:ext cx="0" cy="0"/>
          <a:chOff x="0" y="0"/>
          <a:chExt cx="0" cy="0"/>
        </a:xfrm>
      </p:grpSpPr>
      <p:sp>
        <p:nvSpPr>
          <p:cNvPr id="66" name="Google Shape;66;p3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8"/>
          <p:cNvSpPr/>
          <p:nvPr/>
        </p:nvSpPr>
        <p:spPr>
          <a:xfrm>
            <a:off x="0" y="1353312"/>
            <a:ext cx="175564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68" name="Google Shape;68;p38"/>
          <p:cNvSpPr/>
          <p:nvPr/>
        </p:nvSpPr>
        <p:spPr>
          <a:xfrm>
            <a:off x="7141464" y="1353312"/>
            <a:ext cx="504748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B1_Lemon">
  <p:cSld name="Divider B1_Lemon">
    <p:spTree>
      <p:nvGrpSpPr>
        <p:cNvPr id="1" name="Shape 69"/>
        <p:cNvGrpSpPr/>
        <p:nvPr/>
      </p:nvGrpSpPr>
      <p:grpSpPr>
        <a:xfrm>
          <a:off x="0" y="0"/>
          <a:ext cx="0" cy="0"/>
          <a:chOff x="0" y="0"/>
          <a:chExt cx="0" cy="0"/>
        </a:xfrm>
      </p:grpSpPr>
      <p:sp>
        <p:nvSpPr>
          <p:cNvPr id="70" name="Google Shape;70;p3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9"/>
          <p:cNvSpPr/>
          <p:nvPr/>
        </p:nvSpPr>
        <p:spPr>
          <a:xfrm>
            <a:off x="0" y="1353312"/>
            <a:ext cx="175564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72" name="Google Shape;72;p39"/>
          <p:cNvSpPr/>
          <p:nvPr/>
        </p:nvSpPr>
        <p:spPr>
          <a:xfrm>
            <a:off x="7141464" y="1353312"/>
            <a:ext cx="504748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B1_Rose">
  <p:cSld name="Divider B1_Rose">
    <p:spTree>
      <p:nvGrpSpPr>
        <p:cNvPr id="1" name="Shape 73"/>
        <p:cNvGrpSpPr/>
        <p:nvPr/>
      </p:nvGrpSpPr>
      <p:grpSpPr>
        <a:xfrm>
          <a:off x="0" y="0"/>
          <a:ext cx="0" cy="0"/>
          <a:chOff x="0" y="0"/>
          <a:chExt cx="0" cy="0"/>
        </a:xfrm>
      </p:grpSpPr>
      <p:sp>
        <p:nvSpPr>
          <p:cNvPr id="74" name="Google Shape;74;p4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40"/>
          <p:cNvSpPr/>
          <p:nvPr/>
        </p:nvSpPr>
        <p:spPr>
          <a:xfrm>
            <a:off x="0" y="1353312"/>
            <a:ext cx="175564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76" name="Google Shape;76;p40"/>
          <p:cNvSpPr/>
          <p:nvPr/>
        </p:nvSpPr>
        <p:spPr>
          <a:xfrm>
            <a:off x="7141464" y="1353312"/>
            <a:ext cx="504748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8"/>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Recommendations">
  <p:cSld name="Recommendations">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9"/>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426719" algn="l">
              <a:lnSpc>
                <a:spcPct val="90000"/>
              </a:lnSpc>
              <a:spcBef>
                <a:spcPts val="1200"/>
              </a:spcBef>
              <a:spcAft>
                <a:spcPts val="0"/>
              </a:spcAft>
              <a:buClr>
                <a:schemeClr val="lt1"/>
              </a:buClr>
              <a:buSzPts val="3120"/>
              <a:buFont typeface="Arial"/>
              <a:buChar char="•"/>
              <a:defRPr/>
            </a:lvl1pPr>
            <a:lvl2pPr marL="914400" lvl="1" indent="-381000" algn="l">
              <a:lnSpc>
                <a:spcPct val="90000"/>
              </a:lnSpc>
              <a:spcBef>
                <a:spcPts val="1200"/>
              </a:spcBef>
              <a:spcAft>
                <a:spcPts val="0"/>
              </a:spcAft>
              <a:buClr>
                <a:schemeClr val="lt1"/>
              </a:buClr>
              <a:buSzPts val="240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81000" algn="l">
              <a:lnSpc>
                <a:spcPct val="90000"/>
              </a:lnSpc>
              <a:spcBef>
                <a:spcPts val="1200"/>
              </a:spcBef>
              <a:spcAft>
                <a:spcPts val="0"/>
              </a:spcAft>
              <a:buClr>
                <a:schemeClr val="lt1"/>
              </a:buClr>
              <a:buSzPts val="240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Recommended Research">
  <p:cSld name="Recommended Research">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0"/>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26719" algn="l">
              <a:lnSpc>
                <a:spcPct val="90000"/>
              </a:lnSpc>
              <a:spcBef>
                <a:spcPts val="1200"/>
              </a:spcBef>
              <a:spcAft>
                <a:spcPts val="0"/>
              </a:spcAft>
              <a:buClr>
                <a:schemeClr val="lt2"/>
              </a:buClr>
              <a:buSzPts val="3120"/>
              <a:buFont typeface="Arial"/>
              <a:buChar char="•"/>
              <a:defRPr/>
            </a:lvl1pPr>
            <a:lvl2pPr marL="914400" lvl="1" indent="-381000" algn="l">
              <a:lnSpc>
                <a:spcPct val="90000"/>
              </a:lnSpc>
              <a:spcBef>
                <a:spcPts val="1200"/>
              </a:spcBef>
              <a:spcAft>
                <a:spcPts val="0"/>
              </a:spcAft>
              <a:buClr>
                <a:schemeClr val="lt1"/>
              </a:buClr>
              <a:buSzPts val="240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81000" algn="l">
              <a:lnSpc>
                <a:spcPct val="90000"/>
              </a:lnSpc>
              <a:spcBef>
                <a:spcPts val="1200"/>
              </a:spcBef>
              <a:spcAft>
                <a:spcPts val="0"/>
              </a:spcAft>
              <a:buClr>
                <a:schemeClr val="lt1"/>
              </a:buClr>
              <a:buSzPts val="240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3" name="Google Shape;93;p20"/>
          <p:cNvSpPr txBox="1"/>
          <p:nvPr/>
        </p:nvSpPr>
        <p:spPr>
          <a:xfrm>
            <a:off x="457200" y="6230064"/>
            <a:ext cx="6229673" cy="123111"/>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dirty="0">
                <a:solidFill>
                  <a:srgbClr val="BDBDBD"/>
                </a:solidFill>
                <a:latin typeface="Arial"/>
                <a:ea typeface="Arial"/>
                <a:cs typeface="Arial"/>
                <a:sym typeface="Arial"/>
              </a:rPr>
              <a:t>For information, please contact your Gartner representative.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ivider B1_Tang">
  <p:cSld name="Divider B1_Tang">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1"/>
          <p:cNvSpPr/>
          <p:nvPr/>
        </p:nvSpPr>
        <p:spPr>
          <a:xfrm>
            <a:off x="0" y="1353312"/>
            <a:ext cx="175564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97" name="Google Shape;97;p21"/>
          <p:cNvSpPr/>
          <p:nvPr/>
        </p:nvSpPr>
        <p:spPr>
          <a:xfrm>
            <a:off x="7141464" y="1353312"/>
            <a:ext cx="504748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99"/>
        <p:cNvGrpSpPr/>
        <p:nvPr/>
      </p:nvGrpSpPr>
      <p:grpSpPr>
        <a:xfrm>
          <a:off x="0" y="0"/>
          <a:ext cx="0" cy="0"/>
          <a:chOff x="0" y="0"/>
          <a:chExt cx="0" cy="0"/>
        </a:xfrm>
      </p:grpSpPr>
      <p:sp>
        <p:nvSpPr>
          <p:cNvPr id="100" name="Google Shape;100;p2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3"/>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_Quote_Sky">
  <p:cSld name="A_Quote_Sky">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14"/>
          <p:cNvSpPr/>
          <p:nvPr/>
        </p:nvSpPr>
        <p:spPr>
          <a:xfrm>
            <a:off x="-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5" name="Google Shape;25;p14"/>
          <p:cNvSpPr/>
          <p:nvPr/>
        </p:nvSpPr>
        <p:spPr>
          <a:xfrm>
            <a:off x="1168464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102"/>
        <p:cNvGrpSpPr/>
        <p:nvPr/>
      </p:nvGrpSpPr>
      <p:grpSpPr>
        <a:xfrm>
          <a:off x="0" y="0"/>
          <a:ext cx="0" cy="0"/>
          <a:chOff x="0" y="0"/>
          <a:chExt cx="0" cy="0"/>
        </a:xfrm>
      </p:grpSpPr>
      <p:sp>
        <p:nvSpPr>
          <p:cNvPr id="103" name="Google Shape;103;p2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24"/>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5" name="Google Shape;105;p24"/>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5"/>
          <p:cNvSpPr txBox="1">
            <a:spLocks noGrp="1"/>
          </p:cNvSpPr>
          <p:nvPr>
            <p:ph type="body" idx="1"/>
          </p:nvPr>
        </p:nvSpPr>
        <p:spPr>
          <a:xfrm>
            <a:off x="457200"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9" name="Google Shape;109;p25"/>
          <p:cNvSpPr txBox="1">
            <a:spLocks noGrp="1"/>
          </p:cNvSpPr>
          <p:nvPr>
            <p:ph type="body" idx="2"/>
          </p:nvPr>
        </p:nvSpPr>
        <p:spPr>
          <a:xfrm>
            <a:off x="4425696"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0" name="Google Shape;110;p25"/>
          <p:cNvSpPr txBox="1">
            <a:spLocks noGrp="1"/>
          </p:cNvSpPr>
          <p:nvPr>
            <p:ph type="body" idx="3"/>
          </p:nvPr>
        </p:nvSpPr>
        <p:spPr>
          <a:xfrm>
            <a:off x="8394192"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11"/>
        <p:cNvGrpSpPr/>
        <p:nvPr/>
      </p:nvGrpSpPr>
      <p:grpSpPr>
        <a:xfrm>
          <a:off x="0" y="0"/>
          <a:ext cx="0" cy="0"/>
          <a:chOff x="0" y="0"/>
          <a:chExt cx="0" cy="0"/>
        </a:xfrm>
      </p:grpSpPr>
      <p:sp>
        <p:nvSpPr>
          <p:cNvPr id="112" name="Google Shape;112;p2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6"/>
          <p:cNvSpPr txBox="1">
            <a:spLocks noGrp="1"/>
          </p:cNvSpPr>
          <p:nvPr>
            <p:ph type="body" idx="1"/>
          </p:nvPr>
        </p:nvSpPr>
        <p:spPr>
          <a:xfrm>
            <a:off x="457200" y="1527048"/>
            <a:ext cx="3337560" cy="4462272"/>
          </a:xfrm>
          <a:prstGeom prst="rect">
            <a:avLst/>
          </a:prstGeom>
          <a:solidFill>
            <a:srgbClr val="355578"/>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4" name="Google Shape;114;p26"/>
          <p:cNvSpPr txBox="1">
            <a:spLocks noGrp="1"/>
          </p:cNvSpPr>
          <p:nvPr>
            <p:ph type="body" idx="2"/>
          </p:nvPr>
        </p:nvSpPr>
        <p:spPr>
          <a:xfrm>
            <a:off x="4425696" y="1527048"/>
            <a:ext cx="3337560" cy="4462272"/>
          </a:xfrm>
          <a:prstGeom prst="rect">
            <a:avLst/>
          </a:prstGeom>
          <a:solidFill>
            <a:srgbClr val="355578"/>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5" name="Google Shape;115;p26"/>
          <p:cNvSpPr txBox="1">
            <a:spLocks noGrp="1"/>
          </p:cNvSpPr>
          <p:nvPr>
            <p:ph type="body" idx="3"/>
          </p:nvPr>
        </p:nvSpPr>
        <p:spPr>
          <a:xfrm>
            <a:off x="8394192" y="1527048"/>
            <a:ext cx="3337560" cy="4462272"/>
          </a:xfrm>
          <a:prstGeom prst="rect">
            <a:avLst/>
          </a:prstGeom>
          <a:solidFill>
            <a:srgbClr val="355578"/>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116"/>
        <p:cNvGrpSpPr/>
        <p:nvPr/>
      </p:nvGrpSpPr>
      <p:grpSpPr>
        <a:xfrm>
          <a:off x="0" y="0"/>
          <a:ext cx="0" cy="0"/>
          <a:chOff x="0" y="0"/>
          <a:chExt cx="0" cy="0"/>
        </a:xfrm>
      </p:grpSpPr>
      <p:sp>
        <p:nvSpPr>
          <p:cNvPr id="117" name="Google Shape;117;p2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27"/>
          <p:cNvSpPr txBox="1">
            <a:spLocks noGrp="1"/>
          </p:cNvSpPr>
          <p:nvPr>
            <p:ph type="body" idx="1"/>
          </p:nvPr>
        </p:nvSpPr>
        <p:spPr>
          <a:xfrm>
            <a:off x="457200"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9" name="Google Shape;119;p27"/>
          <p:cNvSpPr txBox="1">
            <a:spLocks noGrp="1"/>
          </p:cNvSpPr>
          <p:nvPr>
            <p:ph type="body" idx="2"/>
          </p:nvPr>
        </p:nvSpPr>
        <p:spPr>
          <a:xfrm>
            <a:off x="3348482"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0" name="Google Shape;120;p27"/>
          <p:cNvSpPr txBox="1">
            <a:spLocks noGrp="1"/>
          </p:cNvSpPr>
          <p:nvPr>
            <p:ph type="body" idx="3"/>
          </p:nvPr>
        </p:nvSpPr>
        <p:spPr>
          <a:xfrm>
            <a:off x="6239764"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1" name="Google Shape;121;p27"/>
          <p:cNvSpPr txBox="1">
            <a:spLocks noGrp="1"/>
          </p:cNvSpPr>
          <p:nvPr>
            <p:ph type="body" idx="4"/>
          </p:nvPr>
        </p:nvSpPr>
        <p:spPr>
          <a:xfrm>
            <a:off x="9131046"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122"/>
        <p:cNvGrpSpPr/>
        <p:nvPr/>
      </p:nvGrpSpPr>
      <p:grpSpPr>
        <a:xfrm>
          <a:off x="0" y="0"/>
          <a:ext cx="0" cy="0"/>
          <a:chOff x="0" y="0"/>
          <a:chExt cx="0" cy="0"/>
        </a:xfrm>
      </p:grpSpPr>
      <p:sp>
        <p:nvSpPr>
          <p:cNvPr id="123" name="Google Shape;123;p2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28"/>
          <p:cNvSpPr txBox="1">
            <a:spLocks noGrp="1"/>
          </p:cNvSpPr>
          <p:nvPr>
            <p:ph type="body" idx="1"/>
          </p:nvPr>
        </p:nvSpPr>
        <p:spPr>
          <a:xfrm>
            <a:off x="457200"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28"/>
          <p:cNvSpPr txBox="1">
            <a:spLocks noGrp="1"/>
          </p:cNvSpPr>
          <p:nvPr>
            <p:ph type="body" idx="2"/>
          </p:nvPr>
        </p:nvSpPr>
        <p:spPr>
          <a:xfrm>
            <a:off x="3348482"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28"/>
          <p:cNvSpPr txBox="1">
            <a:spLocks noGrp="1"/>
          </p:cNvSpPr>
          <p:nvPr>
            <p:ph type="body" idx="3"/>
          </p:nvPr>
        </p:nvSpPr>
        <p:spPr>
          <a:xfrm>
            <a:off x="6239764"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28"/>
          <p:cNvSpPr txBox="1">
            <a:spLocks noGrp="1"/>
          </p:cNvSpPr>
          <p:nvPr>
            <p:ph type="body" idx="4"/>
          </p:nvPr>
        </p:nvSpPr>
        <p:spPr>
          <a:xfrm>
            <a:off x="9131046"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vider B1_Sky">
  <p:cSld name="Divider B1_Sky">
    <p:spTree>
      <p:nvGrpSpPr>
        <p:cNvPr id="1" name="Shape 128"/>
        <p:cNvGrpSpPr/>
        <p:nvPr/>
      </p:nvGrpSpPr>
      <p:grpSpPr>
        <a:xfrm>
          <a:off x="0" y="0"/>
          <a:ext cx="0" cy="0"/>
          <a:chOff x="0" y="0"/>
          <a:chExt cx="0" cy="0"/>
        </a:xfrm>
      </p:grpSpPr>
      <p:sp>
        <p:nvSpPr>
          <p:cNvPr id="129" name="Google Shape;129;p2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29"/>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31" name="Google Shape;131;p29"/>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132"/>
        <p:cNvGrpSpPr/>
        <p:nvPr/>
      </p:nvGrpSpPr>
      <p:grpSpPr>
        <a:xfrm>
          <a:off x="0" y="0"/>
          <a:ext cx="0" cy="0"/>
          <a:chOff x="0" y="0"/>
          <a:chExt cx="0" cy="0"/>
        </a:xfrm>
      </p:grpSpPr>
      <p:sp>
        <p:nvSpPr>
          <p:cNvPr id="133" name="Google Shape;133;p30"/>
          <p:cNvSpPr txBox="1">
            <a:spLocks noGrp="1"/>
          </p:cNvSpPr>
          <p:nvPr>
            <p:ph type="title"/>
          </p:nvPr>
        </p:nvSpPr>
        <p:spPr>
          <a:xfrm>
            <a:off x="457199"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30"/>
          <p:cNvSpPr txBox="1">
            <a:spLocks noGrp="1"/>
          </p:cNvSpPr>
          <p:nvPr>
            <p:ph type="body" idx="1"/>
          </p:nvPr>
        </p:nvSpPr>
        <p:spPr>
          <a:xfrm>
            <a:off x="457199"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solidFill>
                  <a:schemeClr val="lt1"/>
                </a:solidFill>
              </a:defRPr>
            </a:lvl1pPr>
            <a:lvl2pPr marL="914400" lvl="1" indent="-228600" algn="l">
              <a:lnSpc>
                <a:spcPct val="90000"/>
              </a:lnSpc>
              <a:spcBef>
                <a:spcPts val="1200"/>
              </a:spcBef>
              <a:spcAft>
                <a:spcPts val="0"/>
              </a:spcAft>
              <a:buClr>
                <a:schemeClr val="lt1"/>
              </a:buClr>
              <a:buSzPts val="2000"/>
              <a:buNone/>
              <a:defRPr sz="2000">
                <a:solidFill>
                  <a:schemeClr val="lt1"/>
                </a:solidFill>
              </a:defRPr>
            </a:lvl2pPr>
            <a:lvl3pPr marL="1371600" lvl="2" indent="-228600" algn="l">
              <a:lnSpc>
                <a:spcPct val="90000"/>
              </a:lnSpc>
              <a:spcBef>
                <a:spcPts val="1200"/>
              </a:spcBef>
              <a:spcAft>
                <a:spcPts val="0"/>
              </a:spcAft>
              <a:buClr>
                <a:schemeClr val="lt1"/>
              </a:buClr>
              <a:buSzPts val="1800"/>
              <a:buNone/>
              <a:defRPr sz="1800">
                <a:solidFill>
                  <a:schemeClr val="lt1"/>
                </a:solidFill>
              </a:defRPr>
            </a:lvl3pPr>
            <a:lvl4pPr marL="1828800" lvl="3" indent="-228600" algn="l">
              <a:lnSpc>
                <a:spcPct val="90000"/>
              </a:lnSpc>
              <a:spcBef>
                <a:spcPts val="1200"/>
              </a:spcBef>
              <a:spcAft>
                <a:spcPts val="0"/>
              </a:spcAft>
              <a:buClr>
                <a:schemeClr val="lt1"/>
              </a:buClr>
              <a:buSzPts val="1600"/>
              <a:buNone/>
              <a:defRPr sz="1600">
                <a:solidFill>
                  <a:schemeClr val="lt1"/>
                </a:solidFill>
              </a:defRPr>
            </a:lvl4pPr>
            <a:lvl5pPr marL="2286000" lvl="4" indent="-228600" algn="l">
              <a:lnSpc>
                <a:spcPct val="90000"/>
              </a:lnSpc>
              <a:spcBef>
                <a:spcPts val="12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135" name="Google Shape;135;p30"/>
          <p:cNvSpPr>
            <a:spLocks noGrp="1"/>
          </p:cNvSpPr>
          <p:nvPr>
            <p:ph type="pic" idx="2"/>
          </p:nvPr>
        </p:nvSpPr>
        <p:spPr>
          <a:xfrm>
            <a:off x="7040880" y="1346199"/>
            <a:ext cx="4690872" cy="4297680"/>
          </a:xfrm>
          <a:prstGeom prst="rect">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6"/>
        <p:cNvGrpSpPr/>
        <p:nvPr/>
      </p:nvGrpSpPr>
      <p:grpSpPr>
        <a:xfrm>
          <a:off x="0" y="0"/>
          <a:ext cx="0" cy="0"/>
          <a:chOff x="0" y="0"/>
          <a:chExt cx="0" cy="0"/>
        </a:xfrm>
      </p:grpSpPr>
      <p:sp>
        <p:nvSpPr>
          <p:cNvPr id="137" name="Google Shape;137;p31"/>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31"/>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solidFill>
                  <a:schemeClr val="lt1"/>
                </a:solidFill>
              </a:defRPr>
            </a:lvl1pPr>
            <a:lvl2pPr marL="914400" lvl="1" indent="-228600" algn="l">
              <a:lnSpc>
                <a:spcPct val="90000"/>
              </a:lnSpc>
              <a:spcBef>
                <a:spcPts val="1200"/>
              </a:spcBef>
              <a:spcAft>
                <a:spcPts val="0"/>
              </a:spcAft>
              <a:buClr>
                <a:schemeClr val="lt1"/>
              </a:buClr>
              <a:buSzPts val="2000"/>
              <a:buNone/>
              <a:defRPr sz="2000">
                <a:solidFill>
                  <a:schemeClr val="lt1"/>
                </a:solidFill>
              </a:defRPr>
            </a:lvl2pPr>
            <a:lvl3pPr marL="1371600" lvl="2" indent="-228600" algn="l">
              <a:lnSpc>
                <a:spcPct val="90000"/>
              </a:lnSpc>
              <a:spcBef>
                <a:spcPts val="1200"/>
              </a:spcBef>
              <a:spcAft>
                <a:spcPts val="0"/>
              </a:spcAft>
              <a:buClr>
                <a:schemeClr val="lt1"/>
              </a:buClr>
              <a:buSzPts val="1800"/>
              <a:buNone/>
              <a:defRPr sz="1800">
                <a:solidFill>
                  <a:schemeClr val="lt1"/>
                </a:solidFill>
              </a:defRPr>
            </a:lvl3pPr>
            <a:lvl4pPr marL="1828800" lvl="3" indent="-228600" algn="l">
              <a:lnSpc>
                <a:spcPct val="90000"/>
              </a:lnSpc>
              <a:spcBef>
                <a:spcPts val="1200"/>
              </a:spcBef>
              <a:spcAft>
                <a:spcPts val="0"/>
              </a:spcAft>
              <a:buClr>
                <a:schemeClr val="lt1"/>
              </a:buClr>
              <a:buSzPts val="1600"/>
              <a:buNone/>
              <a:defRPr sz="1600">
                <a:solidFill>
                  <a:schemeClr val="lt1"/>
                </a:solidFill>
              </a:defRPr>
            </a:lvl4pPr>
            <a:lvl5pPr marL="2286000" lvl="4" indent="-228600" algn="l">
              <a:lnSpc>
                <a:spcPct val="90000"/>
              </a:lnSpc>
              <a:spcBef>
                <a:spcPts val="12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6"/>
        <p:cNvGrpSpPr/>
        <p:nvPr/>
      </p:nvGrpSpPr>
      <p:grpSpPr>
        <a:xfrm>
          <a:off x="0" y="0"/>
          <a:ext cx="0" cy="0"/>
          <a:chOff x="0" y="0"/>
          <a:chExt cx="0" cy="0"/>
        </a:xfrm>
      </p:grpSpPr>
      <p:sp>
        <p:nvSpPr>
          <p:cNvPr id="27" name="Google Shape;27;p15"/>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5"/>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solidFill>
                  <a:schemeClr val="lt1"/>
                </a:solidFill>
              </a:defRPr>
            </a:lvl1pPr>
            <a:lvl2pPr marL="914400" lvl="1" indent="-228600" algn="l">
              <a:lnSpc>
                <a:spcPct val="90000"/>
              </a:lnSpc>
              <a:spcBef>
                <a:spcPts val="1200"/>
              </a:spcBef>
              <a:spcAft>
                <a:spcPts val="0"/>
              </a:spcAft>
              <a:buClr>
                <a:schemeClr val="lt1"/>
              </a:buClr>
              <a:buSzPts val="2000"/>
              <a:buNone/>
              <a:defRPr sz="2000">
                <a:solidFill>
                  <a:schemeClr val="lt1"/>
                </a:solidFill>
              </a:defRPr>
            </a:lvl2pPr>
            <a:lvl3pPr marL="1371600" lvl="2" indent="-228600" algn="l">
              <a:lnSpc>
                <a:spcPct val="90000"/>
              </a:lnSpc>
              <a:spcBef>
                <a:spcPts val="1200"/>
              </a:spcBef>
              <a:spcAft>
                <a:spcPts val="0"/>
              </a:spcAft>
              <a:buClr>
                <a:schemeClr val="lt1"/>
              </a:buClr>
              <a:buSzPts val="1800"/>
              <a:buNone/>
              <a:defRPr sz="1800">
                <a:solidFill>
                  <a:schemeClr val="lt1"/>
                </a:solidFill>
              </a:defRPr>
            </a:lvl3pPr>
            <a:lvl4pPr marL="1828800" lvl="3" indent="-228600" algn="l">
              <a:lnSpc>
                <a:spcPct val="90000"/>
              </a:lnSpc>
              <a:spcBef>
                <a:spcPts val="1200"/>
              </a:spcBef>
              <a:spcAft>
                <a:spcPts val="0"/>
              </a:spcAft>
              <a:buClr>
                <a:schemeClr val="lt1"/>
              </a:buClr>
              <a:buSzPts val="1600"/>
              <a:buNone/>
              <a:defRPr sz="1600">
                <a:solidFill>
                  <a:schemeClr val="lt1"/>
                </a:solidFill>
              </a:defRPr>
            </a:lvl4pPr>
            <a:lvl5pPr marL="2286000" lvl="4" indent="-228600" algn="l">
              <a:lnSpc>
                <a:spcPct val="90000"/>
              </a:lnSpc>
              <a:spcBef>
                <a:spcPts val="12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B1_Steel">
  <p:cSld name="Title Slide B1_Steel">
    <p:bg>
      <p:bgPr>
        <a:solidFill>
          <a:schemeClr val="dk2"/>
        </a:solidFill>
        <a:effectLst/>
      </p:bgPr>
    </p:bg>
    <p:spTree>
      <p:nvGrpSpPr>
        <p:cNvPr id="1" name="Shape 29"/>
        <p:cNvGrpSpPr/>
        <p:nvPr/>
      </p:nvGrpSpPr>
      <p:grpSpPr>
        <a:xfrm>
          <a:off x="0" y="0"/>
          <a:ext cx="0" cy="0"/>
          <a:chOff x="0" y="0"/>
          <a:chExt cx="0" cy="0"/>
        </a:xfrm>
      </p:grpSpPr>
      <p:sp>
        <p:nvSpPr>
          <p:cNvPr id="30" name="Google Shape;30;p32"/>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2"/>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32" name="Google Shape;32;p32"/>
          <p:cNvSpPr/>
          <p:nvPr/>
        </p:nvSpPr>
        <p:spPr>
          <a:xfrm>
            <a:off x="1591056" y="1344168"/>
            <a:ext cx="164592" cy="3291840"/>
          </a:xfrm>
          <a:prstGeom prst="rect">
            <a:avLst/>
          </a:prstGeom>
          <a:solidFill>
            <a:srgbClr val="6F787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33" name="Google Shape;33;p32"/>
          <p:cNvSpPr/>
          <p:nvPr/>
        </p:nvSpPr>
        <p:spPr>
          <a:xfrm>
            <a:off x="7059168" y="1344168"/>
            <a:ext cx="164592" cy="3291840"/>
          </a:xfrm>
          <a:prstGeom prst="rect">
            <a:avLst/>
          </a:prstGeom>
          <a:solidFill>
            <a:srgbClr val="6F7878"/>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34" name="Google Shape;34;p32"/>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dirty="0">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dirty="0">
                <a:solidFill>
                  <a:schemeClr val="lt1"/>
                </a:solidFill>
                <a:latin typeface="Arial"/>
                <a:ea typeface="Arial"/>
                <a:cs typeface="Arial"/>
                <a:sym typeface="Arial"/>
              </a:rPr>
            </a:br>
            <a:r>
              <a:rPr lang="en-US" sz="700"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pic>
        <p:nvPicPr>
          <p:cNvPr id="35" name="Google Shape;35;p32"/>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B1_Surf">
  <p:cSld name="Title Slide B1_Surf">
    <p:bg>
      <p:bgPr>
        <a:solidFill>
          <a:schemeClr val="dk2"/>
        </a:solidFill>
        <a:effectLst/>
      </p:bgPr>
    </p:bg>
    <p:spTree>
      <p:nvGrpSpPr>
        <p:cNvPr id="1" name="Shape 36"/>
        <p:cNvGrpSpPr/>
        <p:nvPr/>
      </p:nvGrpSpPr>
      <p:grpSpPr>
        <a:xfrm>
          <a:off x="0" y="0"/>
          <a:ext cx="0" cy="0"/>
          <a:chOff x="0" y="0"/>
          <a:chExt cx="0" cy="0"/>
        </a:xfrm>
      </p:grpSpPr>
      <p:sp>
        <p:nvSpPr>
          <p:cNvPr id="37" name="Google Shape;37;p33"/>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3"/>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39" name="Google Shape;39;p33"/>
          <p:cNvSpPr/>
          <p:nvPr/>
        </p:nvSpPr>
        <p:spPr>
          <a:xfrm>
            <a:off x="1591056"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40" name="Google Shape;40;p33"/>
          <p:cNvSpPr/>
          <p:nvPr/>
        </p:nvSpPr>
        <p:spPr>
          <a:xfrm>
            <a:off x="7059168"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41" name="Google Shape;41;p33"/>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dirty="0">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dirty="0">
                <a:solidFill>
                  <a:schemeClr val="lt1"/>
                </a:solidFill>
                <a:latin typeface="Arial"/>
                <a:ea typeface="Arial"/>
                <a:cs typeface="Arial"/>
                <a:sym typeface="Arial"/>
              </a:rPr>
            </a:br>
            <a:r>
              <a:rPr lang="en-US" sz="700"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pic>
        <p:nvPicPr>
          <p:cNvPr id="42" name="Google Shape;42;p33"/>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B1_Lemon">
  <p:cSld name="Title Slide B1_Lemon">
    <p:bg>
      <p:bgPr>
        <a:solidFill>
          <a:schemeClr val="dk2"/>
        </a:solidFill>
        <a:effectLst/>
      </p:bgPr>
    </p:bg>
    <p:spTree>
      <p:nvGrpSpPr>
        <p:cNvPr id="1" name="Shape 43"/>
        <p:cNvGrpSpPr/>
        <p:nvPr/>
      </p:nvGrpSpPr>
      <p:grpSpPr>
        <a:xfrm>
          <a:off x="0" y="0"/>
          <a:ext cx="0" cy="0"/>
          <a:chOff x="0" y="0"/>
          <a:chExt cx="0" cy="0"/>
        </a:xfrm>
      </p:grpSpPr>
      <p:sp>
        <p:nvSpPr>
          <p:cNvPr id="44" name="Google Shape;44;p34"/>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4"/>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46" name="Google Shape;46;p34"/>
          <p:cNvSpPr/>
          <p:nvPr/>
        </p:nvSpPr>
        <p:spPr>
          <a:xfrm>
            <a:off x="1591056"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47" name="Google Shape;47;p34"/>
          <p:cNvSpPr/>
          <p:nvPr/>
        </p:nvSpPr>
        <p:spPr>
          <a:xfrm>
            <a:off x="7059168"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48" name="Google Shape;48;p34"/>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dirty="0">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dirty="0">
                <a:solidFill>
                  <a:schemeClr val="lt1"/>
                </a:solidFill>
                <a:latin typeface="Arial"/>
                <a:ea typeface="Arial"/>
                <a:cs typeface="Arial"/>
                <a:sym typeface="Arial"/>
              </a:rPr>
            </a:br>
            <a:r>
              <a:rPr lang="en-US" sz="700"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pic>
        <p:nvPicPr>
          <p:cNvPr id="49" name="Google Shape;49;p34"/>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B1_Rose">
  <p:cSld name="Title Slide B1_Rose">
    <p:bg>
      <p:bgPr>
        <a:solidFill>
          <a:schemeClr val="dk2"/>
        </a:solidFill>
        <a:effectLst/>
      </p:bgPr>
    </p:bg>
    <p:spTree>
      <p:nvGrpSpPr>
        <p:cNvPr id="1" name="Shape 50"/>
        <p:cNvGrpSpPr/>
        <p:nvPr/>
      </p:nvGrpSpPr>
      <p:grpSpPr>
        <a:xfrm>
          <a:off x="0" y="0"/>
          <a:ext cx="0" cy="0"/>
          <a:chOff x="0" y="0"/>
          <a:chExt cx="0" cy="0"/>
        </a:xfrm>
      </p:grpSpPr>
      <p:sp>
        <p:nvSpPr>
          <p:cNvPr id="51" name="Google Shape;51;p35"/>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35"/>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53" name="Google Shape;53;p35"/>
          <p:cNvSpPr/>
          <p:nvPr/>
        </p:nvSpPr>
        <p:spPr>
          <a:xfrm>
            <a:off x="1591056"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54" name="Google Shape;54;p35"/>
          <p:cNvSpPr/>
          <p:nvPr/>
        </p:nvSpPr>
        <p:spPr>
          <a:xfrm>
            <a:off x="7059168"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55" name="Google Shape;55;p35"/>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dirty="0">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dirty="0">
                <a:solidFill>
                  <a:schemeClr val="lt1"/>
                </a:solidFill>
                <a:latin typeface="Arial"/>
                <a:ea typeface="Arial"/>
                <a:cs typeface="Arial"/>
                <a:sym typeface="Arial"/>
              </a:rPr>
            </a:br>
            <a:r>
              <a:rPr lang="en-US" sz="700"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pic>
        <p:nvPicPr>
          <p:cNvPr id="56" name="Google Shape;56;p35"/>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B1_Steel">
  <p:cSld name="Divider B1_Steel">
    <p:spTree>
      <p:nvGrpSpPr>
        <p:cNvPr id="1" name="Shape 57"/>
        <p:cNvGrpSpPr/>
        <p:nvPr/>
      </p:nvGrpSpPr>
      <p:grpSpPr>
        <a:xfrm>
          <a:off x="0" y="0"/>
          <a:ext cx="0" cy="0"/>
          <a:chOff x="0" y="0"/>
          <a:chExt cx="0" cy="0"/>
        </a:xfrm>
      </p:grpSpPr>
      <p:sp>
        <p:nvSpPr>
          <p:cNvPr id="58" name="Google Shape;58;p3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36"/>
          <p:cNvSpPr/>
          <p:nvPr/>
        </p:nvSpPr>
        <p:spPr>
          <a:xfrm>
            <a:off x="0" y="1353312"/>
            <a:ext cx="1755648" cy="329184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60" name="Google Shape;60;p36"/>
          <p:cNvSpPr/>
          <p:nvPr/>
        </p:nvSpPr>
        <p:spPr>
          <a:xfrm>
            <a:off x="7141464" y="1353312"/>
            <a:ext cx="5047488" cy="329184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B1_Surf">
  <p:cSld name="Divider B1_Surf">
    <p:spTree>
      <p:nvGrpSpPr>
        <p:cNvPr id="1" name="Shape 61"/>
        <p:cNvGrpSpPr/>
        <p:nvPr/>
      </p:nvGrpSpPr>
      <p:grpSpPr>
        <a:xfrm>
          <a:off x="0" y="0"/>
          <a:ext cx="0" cy="0"/>
          <a:chOff x="0" y="0"/>
          <a:chExt cx="0" cy="0"/>
        </a:xfrm>
      </p:grpSpPr>
      <p:sp>
        <p:nvSpPr>
          <p:cNvPr id="62" name="Google Shape;62;p3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7"/>
          <p:cNvSpPr/>
          <p:nvPr/>
        </p:nvSpPr>
        <p:spPr>
          <a:xfrm>
            <a:off x="0" y="1353312"/>
            <a:ext cx="175564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64" name="Google Shape;64;p37"/>
          <p:cNvSpPr/>
          <p:nvPr/>
        </p:nvSpPr>
        <p:spPr>
          <a:xfrm>
            <a:off x="7141464" y="1353312"/>
            <a:ext cx="504748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2" name="Google Shape;12;p12"/>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spcBef>
                <a:spcPts val="0"/>
              </a:spcBef>
              <a:spcAft>
                <a:spcPts val="0"/>
              </a:spcAft>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dirty="0">
                <a:solidFill>
                  <a:schemeClr val="lt1"/>
                </a:solidFill>
                <a:latin typeface="Arial"/>
                <a:ea typeface="Arial"/>
                <a:cs typeface="Arial"/>
                <a:sym typeface="Arial"/>
              </a:rPr>
              <a:t>	© 2022 Gartner, Inc. and/or its affiliates. All rights reserved.				</a:t>
            </a:r>
            <a:endParaRPr dirty="0"/>
          </a:p>
        </p:txBody>
      </p:sp>
      <p:pic>
        <p:nvPicPr>
          <p:cNvPr id="13" name="Google Shape;13;p12"/>
          <p:cNvPicPr preferRelativeResize="0"/>
          <p:nvPr/>
        </p:nvPicPr>
        <p:blipFill rotWithShape="1">
          <a:blip r:embed="rId14">
            <a:alphaModFix/>
          </a:blip>
          <a:srcRect/>
          <a:stretch/>
        </p:blipFill>
        <p:spPr>
          <a:xfrm>
            <a:off x="10453051" y="6242938"/>
            <a:ext cx="1280161"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9" name="Google Shape;79;p16"/>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80" name="Google Shape;80;p16"/>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spcBef>
                <a:spcPts val="0"/>
              </a:spcBef>
              <a:spcAft>
                <a:spcPts val="0"/>
              </a:spcAft>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dirty="0">
                <a:solidFill>
                  <a:schemeClr val="lt1"/>
                </a:solidFill>
                <a:latin typeface="Arial"/>
                <a:ea typeface="Arial"/>
                <a:cs typeface="Arial"/>
                <a:sym typeface="Arial"/>
              </a:rPr>
              <a:t>	© 2022 Gartner, Inc. and/or its affiliates. All rights reserved.				</a:t>
            </a:r>
            <a:endParaRPr dirty="0"/>
          </a:p>
        </p:txBody>
      </p:sp>
      <p:pic>
        <p:nvPicPr>
          <p:cNvPr id="81" name="Google Shape;81;p16"/>
          <p:cNvPicPr preferRelativeResize="0"/>
          <p:nvPr/>
        </p:nvPicPr>
        <p:blipFill rotWithShape="1">
          <a:blip r:embed="rId17">
            <a:alphaModFix/>
          </a:blip>
          <a:srcRect/>
          <a:stretch/>
        </p:blipFill>
        <p:spPr>
          <a:xfrm>
            <a:off x="10453051" y="6242938"/>
            <a:ext cx="1280161"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8.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hyperlink" Target="https://unsplash.com/s/photos/airport?utm_source=unsplash&amp;utm_medium=referral&amp;utm_content=creditCopyText" TargetMode="External"/><Relationship Id="rId4" Type="http://schemas.openxmlformats.org/officeDocument/2006/relationships/hyperlink" Target="https://unsplash.com/@ernest_brillo?utm_source=unsplash&amp;utm_medium=referral&amp;utm_content=creditCopyTex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hyperlink" Target="https://unsplash.com/s/photos/airport?utm_source=unsplash&amp;utm_medium=referral&amp;utm_content=creditCopyText" TargetMode="External"/><Relationship Id="rId4" Type="http://schemas.openxmlformats.org/officeDocument/2006/relationships/hyperlink" Target="https://unsplash.com/@ernest_brillo?utm_source=unsplash&amp;utm_medium=referral&amp;utm_content=creditCopyText"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hyperlink" Target="https://www.gartner.com/document/4017442" TargetMode="External"/><Relationship Id="rId7" Type="http://schemas.openxmlformats.org/officeDocument/2006/relationships/hyperlink" Target="https://www.gartner.com/document/4009206" TargetMode="Externa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hyperlink" Target="https://www.gartner.com/document/4012662" TargetMode="External"/><Relationship Id="rId5" Type="http://schemas.openxmlformats.org/officeDocument/2006/relationships/hyperlink" Target="https://www.gartner.com/document/4009290" TargetMode="External"/><Relationship Id="rId4" Type="http://schemas.openxmlformats.org/officeDocument/2006/relationships/hyperlink" Target="https://www.gartner.com/document/401596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
          <p:cNvSpPr txBox="1">
            <a:spLocks noGrp="1"/>
          </p:cNvSpPr>
          <p:nvPr>
            <p:ph type="ctrTitle"/>
          </p:nvPr>
        </p:nvSpPr>
        <p:spPr>
          <a:xfrm>
            <a:off x="2167128" y="1526204"/>
            <a:ext cx="4544568" cy="199339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3600"/>
              <a:buFont typeface="Arial Black"/>
              <a:buNone/>
            </a:pPr>
            <a:r>
              <a:rPr lang="en-US" dirty="0"/>
              <a:t>Top Strategic Technology Trends for 2023:</a:t>
            </a:r>
            <a:br>
              <a:rPr lang="en-US" dirty="0"/>
            </a:br>
            <a:r>
              <a:rPr lang="en-US" dirty="0"/>
              <a:t>Metaverse</a:t>
            </a:r>
          </a:p>
        </p:txBody>
      </p:sp>
      <p:sp>
        <p:nvSpPr>
          <p:cNvPr id="273" name="Google Shape;273;p1"/>
          <p:cNvSpPr txBox="1">
            <a:spLocks noGrp="1"/>
          </p:cNvSpPr>
          <p:nvPr>
            <p:ph type="subTitle" idx="1"/>
          </p:nvPr>
        </p:nvSpPr>
        <p:spPr>
          <a:xfrm>
            <a:off x="2167128" y="3722447"/>
            <a:ext cx="4544700" cy="1662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1800"/>
              <a:buFont typeface="Arial"/>
              <a:buNone/>
            </a:pPr>
            <a:r>
              <a:rPr lang="en-US" dirty="0"/>
              <a:t>Marty Resnick</a:t>
            </a:r>
          </a:p>
          <a:p>
            <a:pPr marL="0" marR="0" lvl="0" indent="0" algn="l" rtl="0">
              <a:lnSpc>
                <a:spcPct val="100000"/>
              </a:lnSpc>
              <a:spcBef>
                <a:spcPts val="0"/>
              </a:spcBef>
              <a:spcAft>
                <a:spcPts val="0"/>
              </a:spcAft>
              <a:buClr>
                <a:schemeClr val="lt1"/>
              </a:buClr>
              <a:buSzPts val="1800"/>
              <a:buFont typeface="Arial"/>
              <a:buNone/>
            </a:pPr>
            <a:r>
              <a:rPr lang="en-US" dirty="0"/>
              <a:t>Alfonso Velosa</a:t>
            </a:r>
          </a:p>
          <a:p>
            <a:pPr marL="0" marR="0" lvl="0" indent="0" algn="l" rtl="0">
              <a:lnSpc>
                <a:spcPct val="100000"/>
              </a:lnSpc>
              <a:spcBef>
                <a:spcPts val="0"/>
              </a:spcBef>
              <a:spcAft>
                <a:spcPts val="0"/>
              </a:spcAft>
              <a:buClr>
                <a:schemeClr val="lt1"/>
              </a:buClr>
              <a:buSzPts val="1800"/>
              <a:buFont typeface="Arial"/>
              <a:buNone/>
            </a:pPr>
            <a:r>
              <a:rPr lang="en-US" dirty="0"/>
              <a:t>Adrian Leow</a:t>
            </a:r>
            <a:endParaRPr dirty="0"/>
          </a:p>
          <a:p>
            <a:pPr marL="0" marR="0" lvl="0" indent="0" algn="l" rtl="0">
              <a:lnSpc>
                <a:spcPct val="100000"/>
              </a:lnSpc>
              <a:spcBef>
                <a:spcPts val="0"/>
              </a:spcBef>
              <a:spcAft>
                <a:spcPts val="0"/>
              </a:spcAft>
              <a:buClr>
                <a:schemeClr val="lt1"/>
              </a:buClr>
              <a:buSzPts val="1800"/>
              <a:buFont typeface="Arial"/>
              <a:buNone/>
            </a:pPr>
            <a:r>
              <a:rPr lang="en-US" dirty="0"/>
              <a:t>Tuong Nguyen</a:t>
            </a:r>
          </a:p>
          <a:p>
            <a:pPr marL="0" marR="0" lvl="0" indent="0" algn="l" rtl="0">
              <a:lnSpc>
                <a:spcPct val="100000"/>
              </a:lnSpc>
              <a:spcBef>
                <a:spcPts val="0"/>
              </a:spcBef>
              <a:spcAft>
                <a:spcPts val="0"/>
              </a:spcAft>
              <a:buClr>
                <a:schemeClr val="lt1"/>
              </a:buClr>
              <a:buSzPts val="1800"/>
              <a:buFont typeface="Arial"/>
              <a:buNone/>
            </a:pPr>
            <a:r>
              <a:rPr lang="en-US" dirty="0"/>
              <a:t>Michelle DeClue-Duerst</a:t>
            </a:r>
          </a:p>
          <a:p>
            <a:pPr marL="0" marR="0" lvl="0" indent="0" algn="l" rtl="0">
              <a:lnSpc>
                <a:spcPct val="100000"/>
              </a:lnSpc>
              <a:spcBef>
                <a:spcPts val="0"/>
              </a:spcBef>
              <a:spcAft>
                <a:spcPts val="0"/>
              </a:spcAft>
              <a:buClr>
                <a:schemeClr val="lt1"/>
              </a:buClr>
              <a:buSzPts val="1800"/>
              <a:buFont typeface="Arial"/>
              <a:buNone/>
            </a:pPr>
            <a:endParaRPr lang="en-US" dirty="0"/>
          </a:p>
        </p:txBody>
      </p:sp>
      <p:sp>
        <p:nvSpPr>
          <p:cNvPr id="274" name="Google Shape;274;p1"/>
          <p:cNvSpPr txBox="1"/>
          <p:nvPr/>
        </p:nvSpPr>
        <p:spPr>
          <a:xfrm>
            <a:off x="2167127" y="5246703"/>
            <a:ext cx="4544567" cy="276999"/>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200" b="0" i="0" u="none" strike="noStrike" cap="none" dirty="0">
                <a:solidFill>
                  <a:schemeClr val="lt1"/>
                </a:solidFill>
                <a:latin typeface="Arial"/>
                <a:ea typeface="Arial"/>
                <a:cs typeface="Arial"/>
                <a:sym typeface="Arial"/>
              </a:rPr>
              <a:t>October 2022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2"/>
              </a:buClr>
              <a:buSzPts val="3200"/>
              <a:buFont typeface="Arial Black"/>
              <a:buNone/>
            </a:pPr>
            <a:r>
              <a:rPr lang="en-US" dirty="0"/>
              <a:t>Gartner Experts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3200"/>
              <a:buFont typeface="Arial Black"/>
              <a:buNone/>
            </a:pPr>
            <a:r>
              <a:rPr lang="en-US" dirty="0"/>
              <a:t>Gartner Analysts Covering Metaverse</a:t>
            </a:r>
          </a:p>
        </p:txBody>
      </p:sp>
      <p:sp>
        <p:nvSpPr>
          <p:cNvPr id="343" name="Google Shape;343;p11"/>
          <p:cNvSpPr/>
          <p:nvPr/>
        </p:nvSpPr>
        <p:spPr>
          <a:xfrm>
            <a:off x="1619504" y="1183436"/>
            <a:ext cx="4306052" cy="900000"/>
          </a:xfrm>
          <a:prstGeom prst="rect">
            <a:avLst/>
          </a:prstGeom>
          <a:noFill/>
          <a:ln>
            <a:noFill/>
          </a:ln>
        </p:spPr>
        <p:txBody>
          <a:bodyPr spcFirstLastPara="1" wrap="square" lIns="144000"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sz="2400" b="1" i="0" u="none" strike="noStrike" cap="none" dirty="0">
                <a:solidFill>
                  <a:srgbClr val="FFFFFF"/>
                </a:solidFill>
                <a:latin typeface="Arial"/>
                <a:ea typeface="Arial"/>
                <a:cs typeface="Arial"/>
                <a:sym typeface="Arial"/>
              </a:rPr>
              <a:t>Marty Resnick</a:t>
            </a:r>
            <a:endParaRPr lang="en-US" dirty="0"/>
          </a:p>
          <a:p>
            <a:pPr marL="0" marR="0" lvl="0" indent="0" algn="l" rtl="0">
              <a:lnSpc>
                <a:spcPct val="100000"/>
              </a:lnSpc>
              <a:spcBef>
                <a:spcPts val="0"/>
              </a:spcBef>
              <a:spcAft>
                <a:spcPts val="0"/>
              </a:spcAft>
              <a:buClr>
                <a:srgbClr val="FFFFFF"/>
              </a:buClr>
              <a:buSzPts val="1400"/>
              <a:buFont typeface="Arial"/>
              <a:buNone/>
            </a:pPr>
            <a:r>
              <a:rPr lang="en-US" sz="1400" b="1" i="0" u="none" strike="noStrike" cap="none" dirty="0">
                <a:solidFill>
                  <a:srgbClr val="FFFFFF"/>
                </a:solidFill>
                <a:latin typeface="Arial"/>
                <a:ea typeface="Arial"/>
                <a:cs typeface="Arial"/>
                <a:sym typeface="Arial"/>
              </a:rPr>
              <a:t>VP Analyst</a:t>
            </a:r>
            <a:r>
              <a:rPr lang="en-US" sz="1400" b="0" i="0" u="none" strike="noStrike" cap="none" dirty="0">
                <a:solidFill>
                  <a:srgbClr val="FFFFFF"/>
                </a:solidFill>
                <a:latin typeface="Arial"/>
                <a:ea typeface="Arial"/>
                <a:cs typeface="Arial"/>
                <a:sym typeface="Arial"/>
              </a:rPr>
              <a:t/>
            </a:r>
            <a:br>
              <a:rPr lang="en-US" sz="1400" b="0" i="0" u="none" strike="noStrike" cap="none" dirty="0">
                <a:solidFill>
                  <a:srgbClr val="FFFFFF"/>
                </a:solidFill>
                <a:latin typeface="Arial"/>
                <a:ea typeface="Arial"/>
                <a:cs typeface="Arial"/>
                <a:sym typeface="Arial"/>
              </a:rPr>
            </a:br>
            <a:r>
              <a:rPr lang="en-US" sz="1400" dirty="0">
                <a:solidFill>
                  <a:srgbClr val="FFFFFF"/>
                </a:solidFill>
                <a:latin typeface="Arial"/>
                <a:ea typeface="Arial"/>
                <a:cs typeface="Arial"/>
                <a:sym typeface="Arial"/>
              </a:rPr>
              <a:t>7 </a:t>
            </a:r>
            <a:r>
              <a:rPr lang="en-US" sz="1400" b="0" i="0" u="none" strike="noStrike" cap="none" dirty="0">
                <a:solidFill>
                  <a:srgbClr val="FFFFFF"/>
                </a:solidFill>
                <a:latin typeface="Arial"/>
                <a:ea typeface="Arial"/>
                <a:cs typeface="Arial"/>
                <a:sym typeface="Arial"/>
              </a:rPr>
              <a:t>years at Gartner / </a:t>
            </a:r>
            <a:r>
              <a:rPr lang="en-US" sz="1400" dirty="0">
                <a:solidFill>
                  <a:srgbClr val="FFFFFF"/>
                </a:solidFill>
                <a:latin typeface="Arial"/>
                <a:ea typeface="Arial"/>
                <a:cs typeface="Arial"/>
                <a:sym typeface="Arial"/>
              </a:rPr>
              <a:t>24</a:t>
            </a:r>
            <a:r>
              <a:rPr lang="en-US" sz="1400" b="0" i="0" u="none" strike="noStrike" cap="none" dirty="0">
                <a:solidFill>
                  <a:srgbClr val="FFFFFF"/>
                </a:solidFill>
                <a:latin typeface="Arial"/>
                <a:ea typeface="Arial"/>
                <a:cs typeface="Arial"/>
                <a:sym typeface="Arial"/>
              </a:rPr>
              <a:t> years industry experience</a:t>
            </a:r>
          </a:p>
        </p:txBody>
      </p:sp>
      <p:sp>
        <p:nvSpPr>
          <p:cNvPr id="344" name="Google Shape;344;p11"/>
          <p:cNvSpPr/>
          <p:nvPr/>
        </p:nvSpPr>
        <p:spPr>
          <a:xfrm>
            <a:off x="449067" y="1003436"/>
            <a:ext cx="1080000" cy="1080000"/>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a:ea typeface="Arial"/>
              <a:cs typeface="Arial"/>
              <a:sym typeface="Arial"/>
            </a:endParaRPr>
          </a:p>
        </p:txBody>
      </p:sp>
      <p:sp>
        <p:nvSpPr>
          <p:cNvPr id="345" name="Google Shape;345;p11"/>
          <p:cNvSpPr/>
          <p:nvPr/>
        </p:nvSpPr>
        <p:spPr>
          <a:xfrm>
            <a:off x="7436881" y="1183436"/>
            <a:ext cx="4306052" cy="900000"/>
          </a:xfrm>
          <a:prstGeom prst="rect">
            <a:avLst/>
          </a:prstGeom>
          <a:noFill/>
          <a:ln>
            <a:noFill/>
          </a:ln>
        </p:spPr>
        <p:txBody>
          <a:bodyPr spcFirstLastPara="1" wrap="square" lIns="144000"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sz="2400" b="1" i="0" u="none" strike="noStrike" cap="none" dirty="0">
                <a:solidFill>
                  <a:srgbClr val="FFFFFF"/>
                </a:solidFill>
                <a:latin typeface="Arial"/>
                <a:ea typeface="Arial"/>
                <a:cs typeface="Arial"/>
                <a:sym typeface="Arial"/>
              </a:rPr>
              <a:t>Michelle DeClue-Duerst</a:t>
            </a:r>
          </a:p>
          <a:p>
            <a:pPr marL="0" marR="0" lvl="0" indent="0" algn="l" rtl="0">
              <a:lnSpc>
                <a:spcPct val="100000"/>
              </a:lnSpc>
              <a:spcBef>
                <a:spcPts val="0"/>
              </a:spcBef>
              <a:spcAft>
                <a:spcPts val="0"/>
              </a:spcAft>
              <a:buClr>
                <a:srgbClr val="FFFFFF"/>
              </a:buClr>
              <a:buSzPts val="1400"/>
              <a:buFont typeface="Arial"/>
              <a:buNone/>
            </a:pPr>
            <a:r>
              <a:rPr lang="en-US" sz="1400" b="1" dirty="0">
                <a:solidFill>
                  <a:srgbClr val="FFFFFF"/>
                </a:solidFill>
                <a:latin typeface="Arial"/>
                <a:ea typeface="Arial"/>
                <a:cs typeface="Arial"/>
                <a:sym typeface="Arial"/>
              </a:rPr>
              <a:t>VP Analyst</a:t>
            </a:r>
            <a:r>
              <a:rPr lang="en-US" sz="1400" b="0" i="0" u="none" strike="noStrike" cap="none" dirty="0">
                <a:solidFill>
                  <a:srgbClr val="FFFFFF"/>
                </a:solidFill>
                <a:latin typeface="Arial"/>
                <a:ea typeface="Arial"/>
                <a:cs typeface="Arial"/>
                <a:sym typeface="Arial"/>
              </a:rPr>
              <a:t/>
            </a:r>
            <a:br>
              <a:rPr lang="en-US" sz="1400" b="0" i="0" u="none" strike="noStrike" cap="none" dirty="0">
                <a:solidFill>
                  <a:srgbClr val="FFFFFF"/>
                </a:solidFill>
                <a:latin typeface="Arial"/>
                <a:ea typeface="Arial"/>
                <a:cs typeface="Arial"/>
                <a:sym typeface="Arial"/>
              </a:rPr>
            </a:br>
            <a:r>
              <a:rPr lang="en-US" sz="1400" dirty="0">
                <a:solidFill>
                  <a:srgbClr val="FFFFFF"/>
                </a:solidFill>
                <a:latin typeface="Arial"/>
                <a:ea typeface="Arial"/>
                <a:cs typeface="Arial"/>
                <a:sym typeface="Arial"/>
              </a:rPr>
              <a:t>6</a:t>
            </a:r>
            <a:r>
              <a:rPr lang="en-US" sz="1400" b="0" i="0" u="none" strike="noStrike" cap="none" dirty="0">
                <a:solidFill>
                  <a:srgbClr val="FFFFFF"/>
                </a:solidFill>
                <a:latin typeface="Arial"/>
                <a:ea typeface="Arial"/>
                <a:cs typeface="Arial"/>
                <a:sym typeface="Arial"/>
              </a:rPr>
              <a:t> years at Gartner / </a:t>
            </a:r>
            <a:r>
              <a:rPr lang="en-US" sz="1400" dirty="0">
                <a:solidFill>
                  <a:srgbClr val="FFFFFF"/>
                </a:solidFill>
                <a:latin typeface="Arial"/>
                <a:ea typeface="Arial"/>
                <a:cs typeface="Arial"/>
                <a:sym typeface="Arial"/>
              </a:rPr>
              <a:t>28 </a:t>
            </a:r>
            <a:r>
              <a:rPr lang="en-US" sz="1400" b="0" i="0" u="none" strike="noStrike" cap="none" dirty="0">
                <a:solidFill>
                  <a:srgbClr val="FFFFFF"/>
                </a:solidFill>
                <a:latin typeface="Arial"/>
                <a:ea typeface="Arial"/>
                <a:cs typeface="Arial"/>
                <a:sym typeface="Arial"/>
              </a:rPr>
              <a:t>years industry experience</a:t>
            </a:r>
          </a:p>
        </p:txBody>
      </p:sp>
      <p:sp>
        <p:nvSpPr>
          <p:cNvPr id="346" name="Google Shape;346;p11"/>
          <p:cNvSpPr/>
          <p:nvPr/>
        </p:nvSpPr>
        <p:spPr>
          <a:xfrm>
            <a:off x="6266444" y="1003436"/>
            <a:ext cx="1080000" cy="1080000"/>
          </a:xfrm>
          <a:prstGeom prst="ellipse">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a:ea typeface="Arial"/>
              <a:cs typeface="Arial"/>
              <a:sym typeface="Arial"/>
            </a:endParaRPr>
          </a:p>
        </p:txBody>
      </p:sp>
      <p:sp>
        <p:nvSpPr>
          <p:cNvPr id="347" name="Google Shape;347;p11"/>
          <p:cNvSpPr/>
          <p:nvPr/>
        </p:nvSpPr>
        <p:spPr>
          <a:xfrm>
            <a:off x="1619504" y="2533251"/>
            <a:ext cx="4306052" cy="900000"/>
          </a:xfrm>
          <a:prstGeom prst="rect">
            <a:avLst/>
          </a:prstGeom>
          <a:noFill/>
          <a:ln>
            <a:noFill/>
          </a:ln>
        </p:spPr>
        <p:txBody>
          <a:bodyPr spcFirstLastPara="1" wrap="square" lIns="144000" tIns="45700" rIns="91425" bIns="45700" anchor="ctr" anchorCtr="0">
            <a:noAutofit/>
          </a:bodyPr>
          <a:lstStyle/>
          <a:p>
            <a:pPr marL="0" marR="0" lvl="0" indent="0" algn="l" rtl="0">
              <a:lnSpc>
                <a:spcPct val="100000"/>
              </a:lnSpc>
              <a:spcBef>
                <a:spcPts val="0"/>
              </a:spcBef>
              <a:spcAft>
                <a:spcPts val="0"/>
              </a:spcAft>
              <a:buClr>
                <a:schemeClr val="lt1"/>
              </a:buClr>
              <a:buSzPts val="2400"/>
              <a:buFont typeface="Arial"/>
              <a:buNone/>
            </a:pPr>
            <a:r>
              <a:rPr lang="en-US" sz="2400" b="1" i="0" u="none" strike="noStrike" cap="none" dirty="0">
                <a:solidFill>
                  <a:schemeClr val="lt1"/>
                </a:solidFill>
                <a:latin typeface="Arial"/>
                <a:ea typeface="Arial"/>
                <a:cs typeface="Arial"/>
                <a:sym typeface="Arial"/>
              </a:rPr>
              <a:t>Tuong Nguyen</a:t>
            </a:r>
            <a:endParaRPr lang="en-US" dirty="0"/>
          </a:p>
          <a:p>
            <a:pPr marL="0" marR="0" lvl="0" indent="0" algn="l" rtl="0">
              <a:lnSpc>
                <a:spcPct val="100000"/>
              </a:lnSpc>
              <a:spcBef>
                <a:spcPts val="0"/>
              </a:spcBef>
              <a:spcAft>
                <a:spcPts val="0"/>
              </a:spcAft>
              <a:buClr>
                <a:schemeClr val="lt1"/>
              </a:buClr>
              <a:buSzPts val="1400"/>
              <a:buFont typeface="Arial"/>
              <a:buNone/>
            </a:pPr>
            <a:r>
              <a:rPr lang="en-US" sz="1400" b="1" dirty="0">
                <a:solidFill>
                  <a:schemeClr val="lt1"/>
                </a:solidFill>
                <a:latin typeface="Arial"/>
                <a:ea typeface="Arial"/>
                <a:cs typeface="Arial"/>
                <a:sym typeface="Arial"/>
              </a:rPr>
              <a:t>Sr Principal Analyst</a:t>
            </a:r>
            <a:r>
              <a:rPr lang="en-US" sz="1400" b="0" i="0" u="none" strike="noStrike" cap="none" dirty="0">
                <a:solidFill>
                  <a:schemeClr val="lt1"/>
                </a:solidFill>
                <a:latin typeface="Arial"/>
                <a:ea typeface="Arial"/>
                <a:cs typeface="Arial"/>
                <a:sym typeface="Arial"/>
              </a:rPr>
              <a:t/>
            </a:r>
            <a:br>
              <a:rPr lang="en-US" sz="1400" b="0" i="0" u="none" strike="noStrike" cap="none" dirty="0">
                <a:solidFill>
                  <a:schemeClr val="lt1"/>
                </a:solidFill>
                <a:latin typeface="Arial"/>
                <a:ea typeface="Arial"/>
                <a:cs typeface="Arial"/>
                <a:sym typeface="Arial"/>
              </a:rPr>
            </a:br>
            <a:r>
              <a:rPr lang="en-US" sz="1400" dirty="0">
                <a:solidFill>
                  <a:schemeClr val="lt1"/>
                </a:solidFill>
                <a:latin typeface="Arial"/>
                <a:ea typeface="Arial"/>
                <a:cs typeface="Arial"/>
                <a:sym typeface="Arial"/>
              </a:rPr>
              <a:t>23 </a:t>
            </a:r>
            <a:r>
              <a:rPr lang="en-US" sz="1400" b="0" i="0" u="none" strike="noStrike" cap="none" dirty="0">
                <a:solidFill>
                  <a:schemeClr val="lt1"/>
                </a:solidFill>
                <a:latin typeface="Arial"/>
                <a:ea typeface="Arial"/>
                <a:cs typeface="Arial"/>
                <a:sym typeface="Arial"/>
              </a:rPr>
              <a:t>years at Gartner / 23 years industry experience</a:t>
            </a:r>
          </a:p>
        </p:txBody>
      </p:sp>
      <p:sp>
        <p:nvSpPr>
          <p:cNvPr id="348" name="Google Shape;348;p11"/>
          <p:cNvSpPr/>
          <p:nvPr/>
        </p:nvSpPr>
        <p:spPr>
          <a:xfrm>
            <a:off x="449067" y="2353251"/>
            <a:ext cx="1080000" cy="1080000"/>
          </a:xfrm>
          <a:prstGeom prst="ellipse">
            <a:avLst/>
          </a:prstGeom>
          <a:blipFill rotWithShape="1">
            <a:blip r:embed="rId5">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a:ea typeface="Arial"/>
              <a:cs typeface="Arial"/>
              <a:sym typeface="Arial"/>
            </a:endParaRPr>
          </a:p>
        </p:txBody>
      </p:sp>
      <p:sp>
        <p:nvSpPr>
          <p:cNvPr id="349" name="Google Shape;349;p11"/>
          <p:cNvSpPr/>
          <p:nvPr/>
        </p:nvSpPr>
        <p:spPr>
          <a:xfrm>
            <a:off x="7436881" y="2533251"/>
            <a:ext cx="4306052" cy="900000"/>
          </a:xfrm>
          <a:prstGeom prst="rect">
            <a:avLst/>
          </a:prstGeom>
          <a:noFill/>
          <a:ln>
            <a:noFill/>
          </a:ln>
        </p:spPr>
        <p:txBody>
          <a:bodyPr spcFirstLastPara="1" wrap="square" lIns="144000"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sz="2400" b="1" dirty="0">
                <a:solidFill>
                  <a:srgbClr val="FFFFFF"/>
                </a:solidFill>
                <a:latin typeface="Arial"/>
                <a:ea typeface="Arial"/>
                <a:cs typeface="Arial"/>
                <a:sym typeface="Arial"/>
              </a:rPr>
              <a:t>Matt Cain</a:t>
            </a:r>
            <a:endParaRPr lang="en-US" sz="2400" b="1" i="0" u="none" strike="noStrike" cap="none" dirty="0">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1400"/>
              <a:buFont typeface="Arial"/>
              <a:buNone/>
            </a:pPr>
            <a:r>
              <a:rPr lang="en-US" sz="1400" b="1" dirty="0">
                <a:solidFill>
                  <a:srgbClr val="FFFFFF"/>
                </a:solidFill>
                <a:latin typeface="Arial"/>
                <a:ea typeface="Arial"/>
                <a:cs typeface="Arial"/>
                <a:sym typeface="Arial"/>
              </a:rPr>
              <a:t>Distinguished VP Analyst</a:t>
            </a:r>
            <a:r>
              <a:rPr lang="en-US" sz="1400" b="0" i="0" u="none" strike="noStrike" cap="none" dirty="0">
                <a:solidFill>
                  <a:srgbClr val="FFFFFF"/>
                </a:solidFill>
                <a:latin typeface="Arial"/>
                <a:ea typeface="Arial"/>
                <a:cs typeface="Arial"/>
                <a:sym typeface="Arial"/>
              </a:rPr>
              <a:t/>
            </a:r>
            <a:br>
              <a:rPr lang="en-US" sz="1400" b="0" i="0" u="none" strike="noStrike" cap="none" dirty="0">
                <a:solidFill>
                  <a:srgbClr val="FFFFFF"/>
                </a:solidFill>
                <a:latin typeface="Arial"/>
                <a:ea typeface="Arial"/>
                <a:cs typeface="Arial"/>
                <a:sym typeface="Arial"/>
              </a:rPr>
            </a:br>
            <a:r>
              <a:rPr lang="en-US" sz="1400" dirty="0">
                <a:solidFill>
                  <a:srgbClr val="FFFFFF"/>
                </a:solidFill>
                <a:latin typeface="Arial"/>
                <a:ea typeface="Arial"/>
                <a:cs typeface="Arial"/>
                <a:sym typeface="Arial"/>
              </a:rPr>
              <a:t>32</a:t>
            </a:r>
            <a:r>
              <a:rPr lang="en-US" sz="1400" b="0" i="0" u="none" strike="noStrike" cap="none" dirty="0">
                <a:solidFill>
                  <a:srgbClr val="FFFFFF"/>
                </a:solidFill>
                <a:latin typeface="Arial"/>
                <a:ea typeface="Arial"/>
                <a:cs typeface="Arial"/>
                <a:sym typeface="Arial"/>
              </a:rPr>
              <a:t> years at Gartner / </a:t>
            </a:r>
            <a:r>
              <a:rPr lang="en-US" sz="1400" dirty="0">
                <a:solidFill>
                  <a:srgbClr val="FFFFFF"/>
                </a:solidFill>
                <a:latin typeface="Arial"/>
                <a:ea typeface="Arial"/>
                <a:cs typeface="Arial"/>
                <a:sym typeface="Arial"/>
              </a:rPr>
              <a:t>36</a:t>
            </a:r>
            <a:r>
              <a:rPr lang="en-US" sz="1400" b="0" i="0" u="none" strike="noStrike" cap="none" dirty="0">
                <a:solidFill>
                  <a:srgbClr val="FFFFFF"/>
                </a:solidFill>
                <a:latin typeface="Arial"/>
                <a:ea typeface="Arial"/>
                <a:cs typeface="Arial"/>
                <a:sym typeface="Arial"/>
              </a:rPr>
              <a:t> years industry experience</a:t>
            </a:r>
          </a:p>
        </p:txBody>
      </p:sp>
      <p:sp>
        <p:nvSpPr>
          <p:cNvPr id="350" name="Google Shape;350;p11"/>
          <p:cNvSpPr/>
          <p:nvPr/>
        </p:nvSpPr>
        <p:spPr>
          <a:xfrm>
            <a:off x="6266444" y="2353251"/>
            <a:ext cx="1080000" cy="1080000"/>
          </a:xfrm>
          <a:prstGeom prst="ellipse">
            <a:avLst/>
          </a:prstGeom>
          <a:blipFill rotWithShape="1">
            <a:blip r:embed="rId6">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a:ea typeface="Arial"/>
              <a:cs typeface="Arial"/>
              <a:sym typeface="Arial"/>
            </a:endParaRPr>
          </a:p>
        </p:txBody>
      </p:sp>
      <p:sp>
        <p:nvSpPr>
          <p:cNvPr id="351" name="Google Shape;351;p11"/>
          <p:cNvSpPr/>
          <p:nvPr/>
        </p:nvSpPr>
        <p:spPr>
          <a:xfrm>
            <a:off x="1619504" y="3883066"/>
            <a:ext cx="4306052" cy="900000"/>
          </a:xfrm>
          <a:prstGeom prst="rect">
            <a:avLst/>
          </a:prstGeom>
          <a:noFill/>
          <a:ln>
            <a:noFill/>
          </a:ln>
        </p:spPr>
        <p:txBody>
          <a:bodyPr spcFirstLastPara="1" wrap="square" lIns="144000"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sz="2400" b="1" i="0" u="none" strike="noStrike" cap="none" dirty="0">
                <a:solidFill>
                  <a:srgbClr val="FFFFFF"/>
                </a:solidFill>
                <a:latin typeface="Arial"/>
                <a:ea typeface="Arial"/>
                <a:cs typeface="Arial"/>
                <a:sym typeface="Arial"/>
              </a:rPr>
              <a:t>Adrian Leow</a:t>
            </a:r>
          </a:p>
          <a:p>
            <a:pPr marL="0" marR="0" lvl="0" indent="0" algn="l" rtl="0">
              <a:lnSpc>
                <a:spcPct val="100000"/>
              </a:lnSpc>
              <a:spcBef>
                <a:spcPts val="0"/>
              </a:spcBef>
              <a:spcAft>
                <a:spcPts val="0"/>
              </a:spcAft>
              <a:buClr>
                <a:srgbClr val="FFFFFF"/>
              </a:buClr>
              <a:buSzPts val="1400"/>
              <a:buFont typeface="Arial"/>
              <a:buNone/>
            </a:pPr>
            <a:r>
              <a:rPr lang="en-US" sz="1400" b="1" dirty="0">
                <a:solidFill>
                  <a:srgbClr val="FFFFFF"/>
                </a:solidFill>
                <a:latin typeface="Arial"/>
                <a:ea typeface="Arial"/>
                <a:cs typeface="Arial"/>
                <a:sym typeface="Arial"/>
              </a:rPr>
              <a:t>VP Analyst</a:t>
            </a:r>
            <a:r>
              <a:rPr lang="en-US" sz="1400" b="0" i="0" u="none" strike="noStrike" cap="none" dirty="0">
                <a:solidFill>
                  <a:srgbClr val="FFFFFF"/>
                </a:solidFill>
                <a:latin typeface="Arial"/>
                <a:ea typeface="Arial"/>
                <a:cs typeface="Arial"/>
                <a:sym typeface="Arial"/>
              </a:rPr>
              <a:t/>
            </a:r>
            <a:br>
              <a:rPr lang="en-US" sz="1400" b="0" i="0" u="none" strike="noStrike" cap="none" dirty="0">
                <a:solidFill>
                  <a:srgbClr val="FFFFFF"/>
                </a:solidFill>
                <a:latin typeface="Arial"/>
                <a:ea typeface="Arial"/>
                <a:cs typeface="Arial"/>
                <a:sym typeface="Arial"/>
              </a:rPr>
            </a:br>
            <a:r>
              <a:rPr lang="en-US" sz="1400" dirty="0">
                <a:solidFill>
                  <a:srgbClr val="FFFFFF"/>
                </a:solidFill>
                <a:latin typeface="Arial"/>
                <a:ea typeface="Arial"/>
                <a:cs typeface="Arial"/>
                <a:sym typeface="Arial"/>
              </a:rPr>
              <a:t>9 </a:t>
            </a:r>
            <a:r>
              <a:rPr lang="en-US" sz="1400" b="0" i="0" u="none" strike="noStrike" cap="none" dirty="0">
                <a:solidFill>
                  <a:srgbClr val="FFFFFF"/>
                </a:solidFill>
                <a:latin typeface="Arial"/>
                <a:ea typeface="Arial"/>
                <a:cs typeface="Arial"/>
                <a:sym typeface="Arial"/>
              </a:rPr>
              <a:t>years at Gartner / </a:t>
            </a:r>
            <a:r>
              <a:rPr lang="en-US" sz="1400" dirty="0">
                <a:solidFill>
                  <a:srgbClr val="FFFFFF"/>
                </a:solidFill>
                <a:latin typeface="Arial"/>
                <a:ea typeface="Arial"/>
                <a:cs typeface="Arial"/>
                <a:sym typeface="Arial"/>
              </a:rPr>
              <a:t>23</a:t>
            </a:r>
            <a:r>
              <a:rPr lang="en-US" sz="1400" b="0" i="0" u="none" strike="noStrike" cap="none" dirty="0">
                <a:solidFill>
                  <a:srgbClr val="FFFFFF"/>
                </a:solidFill>
                <a:latin typeface="Arial"/>
                <a:ea typeface="Arial"/>
                <a:cs typeface="Arial"/>
                <a:sym typeface="Arial"/>
              </a:rPr>
              <a:t> years industry experience</a:t>
            </a:r>
          </a:p>
        </p:txBody>
      </p:sp>
      <p:sp>
        <p:nvSpPr>
          <p:cNvPr id="352" name="Google Shape;352;p11"/>
          <p:cNvSpPr/>
          <p:nvPr/>
        </p:nvSpPr>
        <p:spPr>
          <a:xfrm>
            <a:off x="449067" y="3703066"/>
            <a:ext cx="1080000" cy="1080000"/>
          </a:xfrm>
          <a:prstGeom prst="ellipse">
            <a:avLst/>
          </a:prstGeom>
          <a:blipFill rotWithShape="1">
            <a:blip r:embed="rId7">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a:ea typeface="Arial"/>
              <a:cs typeface="Arial"/>
              <a:sym typeface="Arial"/>
            </a:endParaRPr>
          </a:p>
        </p:txBody>
      </p:sp>
      <p:sp>
        <p:nvSpPr>
          <p:cNvPr id="353" name="Google Shape;353;p11"/>
          <p:cNvSpPr/>
          <p:nvPr/>
        </p:nvSpPr>
        <p:spPr>
          <a:xfrm>
            <a:off x="7436881" y="3883066"/>
            <a:ext cx="4306052" cy="900000"/>
          </a:xfrm>
          <a:prstGeom prst="rect">
            <a:avLst/>
          </a:prstGeom>
          <a:noFill/>
          <a:ln>
            <a:noFill/>
          </a:ln>
        </p:spPr>
        <p:txBody>
          <a:bodyPr spcFirstLastPara="1" wrap="square" lIns="144000"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sz="2400" b="1" i="0" u="none" strike="noStrike" cap="none" dirty="0">
                <a:solidFill>
                  <a:srgbClr val="FFFFFF"/>
                </a:solidFill>
                <a:latin typeface="Arial"/>
                <a:ea typeface="Arial"/>
                <a:cs typeface="Arial"/>
                <a:sym typeface="Arial"/>
              </a:rPr>
              <a:t>Christophe Uzureau</a:t>
            </a:r>
          </a:p>
          <a:p>
            <a:pPr marL="0" marR="0" lvl="0" indent="0" algn="l" rtl="0">
              <a:lnSpc>
                <a:spcPct val="100000"/>
              </a:lnSpc>
              <a:spcBef>
                <a:spcPts val="0"/>
              </a:spcBef>
              <a:spcAft>
                <a:spcPts val="0"/>
              </a:spcAft>
              <a:buClr>
                <a:srgbClr val="FFFFFF"/>
              </a:buClr>
              <a:buSzPts val="1400"/>
              <a:buFont typeface="Arial"/>
              <a:buNone/>
            </a:pPr>
            <a:r>
              <a:rPr lang="en-US" sz="1400" b="1" dirty="0">
                <a:solidFill>
                  <a:srgbClr val="FFFFFF"/>
                </a:solidFill>
                <a:latin typeface="Arial"/>
                <a:ea typeface="Arial"/>
                <a:cs typeface="Arial"/>
                <a:sym typeface="Arial"/>
              </a:rPr>
              <a:t>VP Analyst</a:t>
            </a:r>
            <a:r>
              <a:rPr lang="en-US" sz="1400" b="0" i="0" u="none" strike="noStrike" cap="none" dirty="0">
                <a:solidFill>
                  <a:srgbClr val="FFFFFF"/>
                </a:solidFill>
                <a:latin typeface="Arial"/>
                <a:ea typeface="Arial"/>
                <a:cs typeface="Arial"/>
                <a:sym typeface="Arial"/>
              </a:rPr>
              <a:t/>
            </a:r>
            <a:br>
              <a:rPr lang="en-US" sz="1400" b="0" i="0" u="none" strike="noStrike" cap="none" dirty="0">
                <a:solidFill>
                  <a:srgbClr val="FFFFFF"/>
                </a:solidFill>
                <a:latin typeface="Arial"/>
                <a:ea typeface="Arial"/>
                <a:cs typeface="Arial"/>
                <a:sym typeface="Arial"/>
              </a:rPr>
            </a:br>
            <a:r>
              <a:rPr lang="en-US" sz="1400" dirty="0">
                <a:solidFill>
                  <a:srgbClr val="FFFFFF"/>
                </a:solidFill>
                <a:latin typeface="Arial"/>
                <a:ea typeface="Arial"/>
                <a:cs typeface="Arial"/>
                <a:sym typeface="Arial"/>
              </a:rPr>
              <a:t>22</a:t>
            </a:r>
            <a:r>
              <a:rPr lang="en-US" sz="1400" b="0" i="0" u="none" strike="noStrike" cap="none" dirty="0">
                <a:solidFill>
                  <a:srgbClr val="FFFFFF"/>
                </a:solidFill>
                <a:latin typeface="Arial"/>
                <a:ea typeface="Arial"/>
                <a:cs typeface="Arial"/>
                <a:sym typeface="Arial"/>
              </a:rPr>
              <a:t> years at Gartner / </a:t>
            </a:r>
            <a:r>
              <a:rPr lang="en-US" sz="1400" dirty="0">
                <a:solidFill>
                  <a:srgbClr val="FFFFFF"/>
                </a:solidFill>
                <a:latin typeface="Arial"/>
                <a:ea typeface="Arial"/>
                <a:cs typeface="Arial"/>
                <a:sym typeface="Arial"/>
              </a:rPr>
              <a:t>24 </a:t>
            </a:r>
            <a:r>
              <a:rPr lang="en-US" sz="1400" b="0" i="0" u="none" strike="noStrike" cap="none" dirty="0">
                <a:solidFill>
                  <a:srgbClr val="FFFFFF"/>
                </a:solidFill>
                <a:latin typeface="Arial"/>
                <a:ea typeface="Arial"/>
                <a:cs typeface="Arial"/>
                <a:sym typeface="Arial"/>
              </a:rPr>
              <a:t>years industry experience</a:t>
            </a:r>
          </a:p>
        </p:txBody>
      </p:sp>
      <p:sp>
        <p:nvSpPr>
          <p:cNvPr id="354" name="Google Shape;354;p11"/>
          <p:cNvSpPr/>
          <p:nvPr/>
        </p:nvSpPr>
        <p:spPr>
          <a:xfrm>
            <a:off x="6266444" y="3703066"/>
            <a:ext cx="1080000" cy="1080000"/>
          </a:xfrm>
          <a:prstGeom prst="ellipse">
            <a:avLst/>
          </a:prstGeom>
          <a:blipFill rotWithShape="1">
            <a:blip r:embed="rId8">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a:ea typeface="Arial"/>
              <a:cs typeface="Arial"/>
              <a:sym typeface="Arial"/>
            </a:endParaRPr>
          </a:p>
        </p:txBody>
      </p:sp>
      <p:sp>
        <p:nvSpPr>
          <p:cNvPr id="355" name="Google Shape;355;p11"/>
          <p:cNvSpPr/>
          <p:nvPr/>
        </p:nvSpPr>
        <p:spPr>
          <a:xfrm>
            <a:off x="1619504" y="5232881"/>
            <a:ext cx="4306052" cy="900000"/>
          </a:xfrm>
          <a:prstGeom prst="rect">
            <a:avLst/>
          </a:prstGeom>
          <a:noFill/>
          <a:ln>
            <a:noFill/>
          </a:ln>
        </p:spPr>
        <p:txBody>
          <a:bodyPr spcFirstLastPara="1" wrap="square" lIns="144000"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sz="2400" b="1" i="0" u="none" strike="noStrike" cap="none" dirty="0">
                <a:solidFill>
                  <a:srgbClr val="FFFFFF"/>
                </a:solidFill>
                <a:latin typeface="Arial"/>
                <a:ea typeface="Arial"/>
                <a:cs typeface="Arial"/>
                <a:sym typeface="Arial"/>
              </a:rPr>
              <a:t>Alfonso Velosa</a:t>
            </a:r>
          </a:p>
          <a:p>
            <a:pPr marL="0" marR="0" lvl="0" indent="0" algn="l" rtl="0">
              <a:lnSpc>
                <a:spcPct val="100000"/>
              </a:lnSpc>
              <a:spcBef>
                <a:spcPts val="0"/>
              </a:spcBef>
              <a:spcAft>
                <a:spcPts val="0"/>
              </a:spcAft>
              <a:buClr>
                <a:srgbClr val="FFFFFF"/>
              </a:buClr>
              <a:buSzPts val="1400"/>
              <a:buFont typeface="Arial"/>
              <a:buNone/>
            </a:pPr>
            <a:r>
              <a:rPr lang="en-US" sz="1400" b="1" dirty="0">
                <a:solidFill>
                  <a:srgbClr val="FFFFFF"/>
                </a:solidFill>
                <a:latin typeface="Arial"/>
                <a:ea typeface="Arial"/>
                <a:cs typeface="Arial"/>
                <a:sym typeface="Arial"/>
              </a:rPr>
              <a:t>VP Analyst</a:t>
            </a:r>
            <a:r>
              <a:rPr lang="en-US" sz="1400" b="0" i="0" u="none" strike="noStrike" cap="none" dirty="0">
                <a:solidFill>
                  <a:srgbClr val="FFFFFF"/>
                </a:solidFill>
                <a:latin typeface="Arial"/>
                <a:ea typeface="Arial"/>
                <a:cs typeface="Arial"/>
                <a:sym typeface="Arial"/>
              </a:rPr>
              <a:t/>
            </a:r>
            <a:br>
              <a:rPr lang="en-US" sz="1400" b="0" i="0" u="none" strike="noStrike" cap="none" dirty="0">
                <a:solidFill>
                  <a:srgbClr val="FFFFFF"/>
                </a:solidFill>
                <a:latin typeface="Arial"/>
                <a:ea typeface="Arial"/>
                <a:cs typeface="Arial"/>
                <a:sym typeface="Arial"/>
              </a:rPr>
            </a:br>
            <a:r>
              <a:rPr lang="en-US" sz="1400" dirty="0">
                <a:solidFill>
                  <a:srgbClr val="FFFFFF"/>
                </a:solidFill>
                <a:latin typeface="Arial"/>
                <a:ea typeface="Arial"/>
                <a:cs typeface="Arial"/>
                <a:sym typeface="Arial"/>
              </a:rPr>
              <a:t>22 </a:t>
            </a:r>
            <a:r>
              <a:rPr lang="en-US" sz="1400" b="0" i="0" u="none" strike="noStrike" cap="none" dirty="0">
                <a:solidFill>
                  <a:srgbClr val="FFFFFF"/>
                </a:solidFill>
                <a:latin typeface="Arial"/>
                <a:ea typeface="Arial"/>
                <a:cs typeface="Arial"/>
                <a:sym typeface="Arial"/>
              </a:rPr>
              <a:t>years at Gartner / </a:t>
            </a:r>
            <a:r>
              <a:rPr lang="en-US" sz="1400" dirty="0">
                <a:solidFill>
                  <a:srgbClr val="FFFFFF"/>
                </a:solidFill>
                <a:latin typeface="Arial"/>
                <a:ea typeface="Arial"/>
                <a:cs typeface="Arial"/>
                <a:sym typeface="Arial"/>
              </a:rPr>
              <a:t>31 </a:t>
            </a:r>
            <a:r>
              <a:rPr lang="en-US" sz="1400" b="0" i="0" u="none" strike="noStrike" cap="none" dirty="0">
                <a:solidFill>
                  <a:srgbClr val="FFFFFF"/>
                </a:solidFill>
                <a:latin typeface="Arial"/>
                <a:ea typeface="Arial"/>
                <a:cs typeface="Arial"/>
                <a:sym typeface="Arial"/>
              </a:rPr>
              <a:t>years industry experience</a:t>
            </a:r>
          </a:p>
        </p:txBody>
      </p:sp>
      <p:sp>
        <p:nvSpPr>
          <p:cNvPr id="356" name="Google Shape;356;p11"/>
          <p:cNvSpPr/>
          <p:nvPr/>
        </p:nvSpPr>
        <p:spPr>
          <a:xfrm>
            <a:off x="449067" y="5052881"/>
            <a:ext cx="1080000" cy="1080000"/>
          </a:xfrm>
          <a:prstGeom prst="ellipse">
            <a:avLst/>
          </a:prstGeom>
          <a:blipFill rotWithShape="1">
            <a:blip r:embed="rId9">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a:ea typeface="Arial"/>
              <a:cs typeface="Arial"/>
              <a:sym typeface="Arial"/>
            </a:endParaRPr>
          </a:p>
        </p:txBody>
      </p:sp>
      <p:sp>
        <p:nvSpPr>
          <p:cNvPr id="357" name="Google Shape;357;p11"/>
          <p:cNvSpPr/>
          <p:nvPr/>
        </p:nvSpPr>
        <p:spPr>
          <a:xfrm>
            <a:off x="7436881" y="5232881"/>
            <a:ext cx="4306052" cy="900000"/>
          </a:xfrm>
          <a:prstGeom prst="rect">
            <a:avLst/>
          </a:prstGeom>
          <a:noFill/>
          <a:ln>
            <a:noFill/>
          </a:ln>
        </p:spPr>
        <p:txBody>
          <a:bodyPr spcFirstLastPara="1" wrap="square" lIns="144000"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sz="2400" b="1" dirty="0">
                <a:solidFill>
                  <a:srgbClr val="FFFFFF"/>
                </a:solidFill>
                <a:latin typeface="Arial"/>
                <a:ea typeface="Arial"/>
                <a:cs typeface="Arial"/>
                <a:sym typeface="Arial"/>
              </a:rPr>
              <a:t>Christopher Trueman</a:t>
            </a:r>
            <a:endParaRPr lang="en-US" sz="2400" b="1" i="0" u="none" strike="noStrike" cap="none" dirty="0">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FFFFFF"/>
              </a:buClr>
              <a:buSzPts val="1400"/>
              <a:buFont typeface="Arial"/>
              <a:buNone/>
            </a:pPr>
            <a:r>
              <a:rPr lang="en-US" sz="1400" b="1" dirty="0">
                <a:solidFill>
                  <a:srgbClr val="FFFFFF"/>
                </a:solidFill>
                <a:latin typeface="Arial"/>
                <a:ea typeface="Arial"/>
                <a:cs typeface="Arial"/>
                <a:sym typeface="Arial"/>
              </a:rPr>
              <a:t>Sr Principal Analyst</a:t>
            </a:r>
            <a:r>
              <a:rPr lang="en-US" sz="1400" b="0" i="0" u="none" strike="noStrike" cap="none" dirty="0">
                <a:solidFill>
                  <a:srgbClr val="FFFFFF"/>
                </a:solidFill>
                <a:latin typeface="Arial"/>
                <a:ea typeface="Arial"/>
                <a:cs typeface="Arial"/>
                <a:sym typeface="Arial"/>
              </a:rPr>
              <a:t/>
            </a:r>
            <a:br>
              <a:rPr lang="en-US" sz="1400" b="0" i="0" u="none" strike="noStrike" cap="none" dirty="0">
                <a:solidFill>
                  <a:srgbClr val="FFFFFF"/>
                </a:solidFill>
                <a:latin typeface="Arial"/>
                <a:ea typeface="Arial"/>
                <a:cs typeface="Arial"/>
                <a:sym typeface="Arial"/>
              </a:rPr>
            </a:br>
            <a:r>
              <a:rPr lang="en-US" sz="1400" dirty="0">
                <a:solidFill>
                  <a:srgbClr val="FFFFFF"/>
                </a:solidFill>
                <a:latin typeface="Arial"/>
                <a:ea typeface="Arial"/>
                <a:cs typeface="Arial"/>
                <a:sym typeface="Arial"/>
              </a:rPr>
              <a:t>5</a:t>
            </a:r>
            <a:r>
              <a:rPr lang="en-US" sz="1400" b="0" i="0" u="none" strike="noStrike" cap="none" dirty="0">
                <a:solidFill>
                  <a:srgbClr val="FFFFFF"/>
                </a:solidFill>
                <a:latin typeface="Arial"/>
                <a:ea typeface="Arial"/>
                <a:cs typeface="Arial"/>
                <a:sym typeface="Arial"/>
              </a:rPr>
              <a:t> years at Gartner / </a:t>
            </a:r>
            <a:r>
              <a:rPr lang="en-US" sz="1400" dirty="0">
                <a:solidFill>
                  <a:srgbClr val="FFFFFF"/>
                </a:solidFill>
                <a:latin typeface="Arial"/>
                <a:ea typeface="Arial"/>
                <a:cs typeface="Arial"/>
                <a:sym typeface="Arial"/>
              </a:rPr>
              <a:t>10</a:t>
            </a:r>
            <a:r>
              <a:rPr lang="en-US" sz="1400" b="0" i="0" u="none" strike="noStrike" cap="none" dirty="0">
                <a:solidFill>
                  <a:srgbClr val="FFFFFF"/>
                </a:solidFill>
                <a:latin typeface="Arial"/>
                <a:ea typeface="Arial"/>
                <a:cs typeface="Arial"/>
                <a:sym typeface="Arial"/>
              </a:rPr>
              <a:t> years industry experience</a:t>
            </a:r>
          </a:p>
        </p:txBody>
      </p:sp>
      <p:sp>
        <p:nvSpPr>
          <p:cNvPr id="358" name="Google Shape;358;p11"/>
          <p:cNvSpPr/>
          <p:nvPr/>
        </p:nvSpPr>
        <p:spPr>
          <a:xfrm>
            <a:off x="6266444" y="5052881"/>
            <a:ext cx="1080000" cy="1080000"/>
          </a:xfrm>
          <a:prstGeom prst="ellipse">
            <a:avLst/>
          </a:prstGeom>
          <a:blipFill rotWithShape="1">
            <a:blip r:embed="rId10">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2"/>
              </a:buClr>
              <a:buSzPts val="3200"/>
              <a:buFont typeface="Arial"/>
              <a:buNone/>
            </a:pPr>
            <a:r>
              <a:rPr lang="en-US" sz="3200" b="1" dirty="0">
                <a:latin typeface="Arial"/>
                <a:ea typeface="Arial"/>
                <a:cs typeface="Arial"/>
                <a:sym typeface="Arial"/>
              </a:rPr>
              <a:t>By 2027, over 40% of large organizations worldwide will be using a combination of </a:t>
            </a:r>
            <a:r>
              <a:rPr lang="en-US" sz="3200" b="1" dirty="0">
                <a:solidFill>
                  <a:schemeClr val="accent5"/>
                </a:solidFill>
                <a:latin typeface="Arial"/>
                <a:ea typeface="Arial"/>
                <a:cs typeface="Arial"/>
                <a:sym typeface="Arial"/>
              </a:rPr>
              <a:t>Web3</a:t>
            </a:r>
            <a:r>
              <a:rPr lang="en-US" sz="3200" b="1" dirty="0">
                <a:latin typeface="Arial"/>
                <a:ea typeface="Arial"/>
                <a:cs typeface="Arial"/>
                <a:sym typeface="Arial"/>
              </a:rPr>
              <a:t>, </a:t>
            </a:r>
            <a:r>
              <a:rPr lang="en-US" sz="3200" b="1" dirty="0">
                <a:solidFill>
                  <a:schemeClr val="accent5"/>
                </a:solidFill>
                <a:latin typeface="Arial"/>
                <a:ea typeface="Arial"/>
                <a:cs typeface="Arial"/>
                <a:sym typeface="Arial"/>
              </a:rPr>
              <a:t>Spatial Computing</a:t>
            </a:r>
            <a:r>
              <a:rPr lang="en-US" sz="3200" b="1" dirty="0">
                <a:latin typeface="Arial"/>
                <a:ea typeface="Arial"/>
                <a:cs typeface="Arial"/>
                <a:sym typeface="Arial"/>
              </a:rPr>
              <a:t> and </a:t>
            </a:r>
            <a:r>
              <a:rPr lang="en-US" sz="3200" b="1" dirty="0">
                <a:solidFill>
                  <a:schemeClr val="accent5"/>
                </a:solidFill>
                <a:latin typeface="Arial"/>
                <a:ea typeface="Arial"/>
                <a:cs typeface="Arial"/>
                <a:sym typeface="Arial"/>
              </a:rPr>
              <a:t>digital twins </a:t>
            </a:r>
            <a:r>
              <a:rPr lang="en-US" sz="3200" b="1" dirty="0">
                <a:latin typeface="Arial"/>
                <a:ea typeface="Arial"/>
                <a:cs typeface="Arial"/>
                <a:sym typeface="Arial"/>
              </a:rPr>
              <a:t>in metaverse-based projects aimed at increasing revenue.</a:t>
            </a:r>
            <a:endParaRPr lang="en-US" sz="3200" dirty="0"/>
          </a:p>
        </p:txBody>
      </p:sp>
      <p:sp>
        <p:nvSpPr>
          <p:cNvPr id="280" name="Google Shape;280;p2"/>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D3D3D3"/>
              </a:buClr>
              <a:buSzPts val="1600"/>
              <a:buNone/>
            </a:pPr>
            <a:r>
              <a:rPr lang="en-US" dirty="0">
                <a:solidFill>
                  <a:srgbClr val="D3D3D3"/>
                </a:solidFill>
              </a:rPr>
              <a:t>Gartner Strategic Planning Assumption</a:t>
            </a:r>
            <a:endParaRPr lang="en-US" dirty="0"/>
          </a:p>
        </p:txBody>
      </p:sp>
      <p:sp>
        <p:nvSpPr>
          <p:cNvPr id="281" name="Google Shape;281;p2"/>
          <p:cNvSpPr txBox="1"/>
          <p:nvPr/>
        </p:nvSpPr>
        <p:spPr>
          <a:xfrm>
            <a:off x="1014717" y="1381740"/>
            <a:ext cx="9439175" cy="646331"/>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FF540A"/>
              </a:buClr>
              <a:buSzPts val="3600"/>
              <a:buFont typeface="Arial Black"/>
              <a:buNone/>
            </a:pPr>
            <a:r>
              <a:rPr lang="en-US" sz="3600" b="0" i="0" u="none" strike="noStrike" cap="none" dirty="0">
                <a:solidFill>
                  <a:srgbClr val="FF540A"/>
                </a:solidFill>
                <a:latin typeface="Arial Black"/>
                <a:ea typeface="Arial Black"/>
                <a:cs typeface="Arial Black"/>
                <a:sym typeface="Arial Black"/>
              </a:rPr>
              <a:t>Metaverse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2000"/>
              <a:buFont typeface="Arial"/>
              <a:buNone/>
            </a:pPr>
            <a:r>
              <a:rPr lang="en-US" sz="2000" b="0" i="0" u="none" strike="noStrike" dirty="0">
                <a:solidFill>
                  <a:schemeClr val="lt1"/>
                </a:solidFill>
                <a:latin typeface="Arial"/>
                <a:ea typeface="Arial"/>
                <a:cs typeface="Arial"/>
                <a:sym typeface="Arial"/>
              </a:rPr>
              <a:t/>
            </a:r>
            <a:br>
              <a:rPr lang="en-US" sz="2000" b="0" i="0" u="none" strike="noStrike" dirty="0">
                <a:solidFill>
                  <a:schemeClr val="lt1"/>
                </a:solidFill>
                <a:latin typeface="Arial"/>
                <a:ea typeface="Arial"/>
                <a:cs typeface="Arial"/>
                <a:sym typeface="Arial"/>
              </a:rPr>
            </a:br>
            <a:r>
              <a:rPr lang="en-US" sz="2000" b="0" i="0" u="none" strike="noStrike" dirty="0">
                <a:solidFill>
                  <a:schemeClr val="accent5"/>
                </a:solidFill>
                <a:latin typeface="Arial"/>
                <a:ea typeface="Arial"/>
                <a:cs typeface="Arial"/>
                <a:sym typeface="Arial"/>
              </a:rPr>
              <a:t>Metaverse</a:t>
            </a:r>
            <a:r>
              <a:rPr lang="en-US" sz="2000" b="0" i="0" u="none" strike="noStrike" dirty="0">
                <a:solidFill>
                  <a:schemeClr val="lt1"/>
                </a:solidFill>
                <a:latin typeface="Arial"/>
                <a:ea typeface="Arial"/>
                <a:cs typeface="Arial"/>
                <a:sym typeface="Arial"/>
              </a:rPr>
              <a:t> is the next level of interaction in the virtual and physical worlds,  providing innovative new opportunities and business models, by allowing businesses to extend digital business to be persistent, decentralized, collaborative and interoperable.</a:t>
            </a:r>
            <a:br>
              <a:rPr lang="en-US" sz="2000" b="0" i="0" u="none" strike="noStrike" dirty="0">
                <a:solidFill>
                  <a:schemeClr val="lt1"/>
                </a:solidFill>
                <a:latin typeface="Arial"/>
                <a:ea typeface="Arial"/>
                <a:cs typeface="Arial"/>
                <a:sym typeface="Arial"/>
              </a:rPr>
            </a:br>
            <a:r>
              <a:rPr lang="en-US" sz="2000" b="0" i="0" u="none" strike="noStrike" dirty="0">
                <a:solidFill>
                  <a:schemeClr val="lt1"/>
                </a:solidFill>
                <a:latin typeface="Arial"/>
                <a:ea typeface="Arial"/>
                <a:cs typeface="Arial"/>
                <a:sym typeface="Arial"/>
              </a:rPr>
              <a:t/>
            </a:r>
            <a:br>
              <a:rPr lang="en-US" sz="2000" b="0" i="0" u="none" strike="noStrike" dirty="0">
                <a:solidFill>
                  <a:schemeClr val="lt1"/>
                </a:solidFill>
                <a:latin typeface="Arial"/>
                <a:ea typeface="Arial"/>
                <a:cs typeface="Arial"/>
                <a:sym typeface="Arial"/>
              </a:rPr>
            </a:br>
            <a:r>
              <a:rPr lang="en-US" sz="2000" b="0" i="0" u="none" strike="noStrike" dirty="0">
                <a:solidFill>
                  <a:schemeClr val="lt1"/>
                </a:solidFill>
                <a:latin typeface="Arial"/>
                <a:ea typeface="Arial"/>
                <a:cs typeface="Arial"/>
                <a:sym typeface="Arial"/>
              </a:rPr>
              <a:t>Emerging metaverses are fragmented. Be careful when investing in metaverse-specific technologies (e.g., spatial computing, digital humans and virtual spaces) because it’s too early to determine which investments, in which metaverses have long-term viability. Furthermore, the next one to three years will be a time of learning, exploring and preparing for a metaverse with limited implementation. The financial and reputational risks of early investments aren’t fully known, and we advise caution.</a:t>
            </a:r>
            <a:endParaRPr lang="en-US" sz="2000" dirty="0">
              <a:solidFill>
                <a:schemeClr val="lt1"/>
              </a:solidFill>
            </a:endParaRPr>
          </a:p>
        </p:txBody>
      </p:sp>
      <p:sp>
        <p:nvSpPr>
          <p:cNvPr id="287" name="Google Shape;287;p3"/>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600"/>
              <a:buNone/>
            </a:pPr>
            <a:r>
              <a:rPr lang="en-US" sz="1600" dirty="0"/>
              <a:t>Gartner, October 2022</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3200"/>
              <a:buFont typeface="Arial Black"/>
              <a:buNone/>
            </a:pPr>
            <a:r>
              <a:rPr lang="en-US" dirty="0"/>
              <a:t>Metaverse: Impact and Opportunities</a:t>
            </a:r>
          </a:p>
        </p:txBody>
      </p:sp>
      <p:pic>
        <p:nvPicPr>
          <p:cNvPr id="400" name="Picture 399">
            <a:extLst>
              <a:ext uri="{FF2B5EF4-FFF2-40B4-BE49-F238E27FC236}">
                <a16:creationId xmlns:a16="http://schemas.microsoft.com/office/drawing/2014/main" xmlns="" id="{9A46ED22-860A-270F-0759-2D2DFC9E2C45}"/>
              </a:ext>
            </a:extLst>
          </p:cNvPr>
          <p:cNvPicPr>
            <a:picLocks noChangeAspect="1"/>
          </p:cNvPicPr>
          <p:nvPr/>
        </p:nvPicPr>
        <p:blipFill>
          <a:blip r:embed="rId3"/>
          <a:stretch>
            <a:fillRect/>
          </a:stretch>
        </p:blipFill>
        <p:spPr>
          <a:xfrm>
            <a:off x="2640659" y="1048114"/>
            <a:ext cx="6907633" cy="50534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3200"/>
              <a:buFont typeface="Arial Black"/>
              <a:buNone/>
            </a:pPr>
            <a:r>
              <a:rPr lang="en-US" dirty="0"/>
              <a:t>Why Is This A Trend Now?</a:t>
            </a:r>
          </a:p>
        </p:txBody>
      </p:sp>
      <p:sp>
        <p:nvSpPr>
          <p:cNvPr id="300" name="Google Shape;300;p5"/>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p>
            <a:pPr marL="246888" lvl="0" indent="-246888" algn="l" rtl="0">
              <a:lnSpc>
                <a:spcPct val="90000"/>
              </a:lnSpc>
              <a:spcBef>
                <a:spcPts val="0"/>
              </a:spcBef>
              <a:spcAft>
                <a:spcPts val="0"/>
              </a:spcAft>
              <a:buClr>
                <a:schemeClr val="lt1"/>
              </a:buClr>
              <a:buSzPts val="2400"/>
              <a:buChar char="•"/>
            </a:pPr>
            <a:r>
              <a:rPr lang="en-US" dirty="0"/>
              <a:t>Metaverse is a combinatorial innovation made up of multiple technology themes and trends. Individually, these trends are projected to provide new opportunities, and challenges, to organizations across a wide spectrum of industries and use cases.</a:t>
            </a:r>
          </a:p>
          <a:p>
            <a:pPr marL="246888" lvl="0" indent="-246888" algn="l" rtl="0">
              <a:lnSpc>
                <a:spcPct val="90000"/>
              </a:lnSpc>
              <a:spcBef>
                <a:spcPts val="1200"/>
              </a:spcBef>
              <a:spcAft>
                <a:spcPts val="0"/>
              </a:spcAft>
              <a:buClr>
                <a:schemeClr val="lt1"/>
              </a:buClr>
              <a:buSzPts val="2400"/>
              <a:buChar char="•"/>
            </a:pPr>
            <a:r>
              <a:rPr lang="en-US" dirty="0"/>
              <a:t>The four key innovations that make metaverse a strategic technology trend include:</a:t>
            </a:r>
          </a:p>
          <a:p>
            <a:pPr marL="740664" lvl="1" indent="-310896" algn="l" rtl="0">
              <a:lnSpc>
                <a:spcPct val="90000"/>
              </a:lnSpc>
              <a:spcBef>
                <a:spcPts val="1200"/>
              </a:spcBef>
              <a:spcAft>
                <a:spcPts val="0"/>
              </a:spcAft>
              <a:buClr>
                <a:schemeClr val="lt1"/>
              </a:buClr>
              <a:buSzPts val="2400"/>
              <a:buChar char="–"/>
            </a:pPr>
            <a:r>
              <a:rPr lang="en-US" dirty="0"/>
              <a:t>Web 3</a:t>
            </a:r>
          </a:p>
          <a:p>
            <a:pPr marL="740664" lvl="1" indent="-310896" algn="l" rtl="0">
              <a:lnSpc>
                <a:spcPct val="90000"/>
              </a:lnSpc>
              <a:spcBef>
                <a:spcPts val="1200"/>
              </a:spcBef>
              <a:spcAft>
                <a:spcPts val="0"/>
              </a:spcAft>
              <a:buClr>
                <a:schemeClr val="lt1"/>
              </a:buClr>
              <a:buSzPts val="2400"/>
              <a:buChar char="–"/>
            </a:pPr>
            <a:r>
              <a:rPr lang="en-US" dirty="0"/>
              <a:t>Spatial Computing</a:t>
            </a:r>
            <a:endParaRPr dirty="0"/>
          </a:p>
          <a:p>
            <a:pPr marL="740664" lvl="1" indent="-310896" algn="l" rtl="0">
              <a:lnSpc>
                <a:spcPct val="90000"/>
              </a:lnSpc>
              <a:spcBef>
                <a:spcPts val="1200"/>
              </a:spcBef>
              <a:spcAft>
                <a:spcPts val="0"/>
              </a:spcAft>
              <a:buClr>
                <a:schemeClr val="lt1"/>
              </a:buClr>
              <a:buSzPts val="2400"/>
              <a:buChar char="–"/>
            </a:pPr>
            <a:r>
              <a:rPr lang="en-US" dirty="0"/>
              <a:t>Digital Twin of a Person</a:t>
            </a:r>
          </a:p>
          <a:p>
            <a:pPr marL="740664" lvl="1" indent="-310896" algn="l" rtl="0">
              <a:lnSpc>
                <a:spcPct val="90000"/>
              </a:lnSpc>
              <a:spcBef>
                <a:spcPts val="1200"/>
              </a:spcBef>
              <a:spcAft>
                <a:spcPts val="0"/>
              </a:spcAft>
              <a:buClr>
                <a:schemeClr val="lt1"/>
              </a:buClr>
              <a:buSzPts val="2400"/>
              <a:buChar char="–"/>
            </a:pPr>
            <a:r>
              <a:rPr lang="en-US" dirty="0"/>
              <a:t>Digital Twin of a Customer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3200"/>
              <a:buFont typeface="Arial Black"/>
              <a:buNone/>
            </a:pPr>
            <a:r>
              <a:rPr lang="en-US" dirty="0"/>
              <a:t>Example Case Study: OneRare</a:t>
            </a:r>
          </a:p>
        </p:txBody>
      </p:sp>
      <p:pic>
        <p:nvPicPr>
          <p:cNvPr id="306" name="Google Shape;306;p6"/>
          <p:cNvPicPr preferRelativeResize="0"/>
          <p:nvPr/>
        </p:nvPicPr>
        <p:blipFill rotWithShape="1">
          <a:blip r:embed="rId3">
            <a:alphaModFix/>
          </a:blip>
          <a:srcRect t="29" b="28"/>
          <a:stretch/>
        </p:blipFill>
        <p:spPr>
          <a:xfrm>
            <a:off x="1578095" y="1550294"/>
            <a:ext cx="3291840" cy="3289934"/>
          </a:xfrm>
          <a:prstGeom prst="ellipse">
            <a:avLst/>
          </a:prstGeom>
          <a:noFill/>
          <a:ln>
            <a:noFill/>
          </a:ln>
        </p:spPr>
      </p:pic>
      <p:sp>
        <p:nvSpPr>
          <p:cNvPr id="307" name="Google Shape;307;p6"/>
          <p:cNvSpPr/>
          <p:nvPr/>
        </p:nvSpPr>
        <p:spPr>
          <a:xfrm>
            <a:off x="1203191" y="4840227"/>
            <a:ext cx="4041648" cy="1546098"/>
          </a:xfrm>
          <a:custGeom>
            <a:avLst/>
            <a:gdLst/>
            <a:ahLst/>
            <a:cxnLst/>
            <a:rect l="l" t="t" r="r" b="b"/>
            <a:pathLst>
              <a:path w="1291828" h="775096" extrusionOk="0">
                <a:moveTo>
                  <a:pt x="0" y="0"/>
                </a:moveTo>
                <a:lnTo>
                  <a:pt x="1291828" y="0"/>
                </a:lnTo>
                <a:lnTo>
                  <a:pt x="1291828" y="775096"/>
                </a:lnTo>
                <a:lnTo>
                  <a:pt x="0" y="775096"/>
                </a:lnTo>
                <a:lnTo>
                  <a:pt x="0" y="0"/>
                </a:lnTo>
                <a:close/>
              </a:path>
            </a:pathLst>
          </a:custGeom>
          <a:noFill/>
          <a:ln>
            <a:noFill/>
          </a:ln>
        </p:spPr>
        <p:txBody>
          <a:bodyPr spcFirstLastPara="1" wrap="square" lIns="0" tIns="91425" rIns="0" bIns="91425" anchor="ctr" anchorCtr="0">
            <a:noAutofit/>
          </a:bodyPr>
          <a:lstStyle/>
          <a:p>
            <a:pPr marL="0" marR="0" lvl="0" indent="0" algn="ctr" rtl="0">
              <a:lnSpc>
                <a:spcPct val="90000"/>
              </a:lnSpc>
              <a:spcBef>
                <a:spcPts val="0"/>
              </a:spcBef>
              <a:spcAft>
                <a:spcPts val="0"/>
              </a:spcAft>
              <a:buClr>
                <a:srgbClr val="FFFFFF"/>
              </a:buClr>
              <a:buSzPts val="2400"/>
              <a:buFont typeface="Arial"/>
              <a:buNone/>
            </a:pPr>
            <a:r>
              <a:rPr lang="en-US" sz="2400" b="1" i="0" u="none" strike="noStrike" cap="none" dirty="0">
                <a:solidFill>
                  <a:srgbClr val="FFFFFF"/>
                </a:solidFill>
                <a:latin typeface="Arial"/>
                <a:ea typeface="Arial"/>
                <a:cs typeface="Arial"/>
                <a:sym typeface="Arial"/>
              </a:rPr>
              <a:t>OneRare</a:t>
            </a:r>
          </a:p>
          <a:p>
            <a:pPr marL="0" marR="0" lvl="0" indent="0" algn="ctr" rtl="0">
              <a:lnSpc>
                <a:spcPct val="90000"/>
              </a:lnSpc>
              <a:spcBef>
                <a:spcPts val="840"/>
              </a:spcBef>
              <a:spcAft>
                <a:spcPts val="0"/>
              </a:spcAft>
              <a:buClr>
                <a:schemeClr val="accent5"/>
              </a:buClr>
              <a:buSzPts val="2400"/>
              <a:buFont typeface="Arial"/>
              <a:buNone/>
            </a:pPr>
            <a:r>
              <a:rPr lang="en-US" sz="2400" b="1" i="0" u="none" strike="noStrike" cap="none" dirty="0">
                <a:solidFill>
                  <a:schemeClr val="accent5"/>
                </a:solidFill>
                <a:latin typeface="Arial"/>
                <a:ea typeface="Arial"/>
                <a:cs typeface="Arial"/>
                <a:sym typeface="Arial"/>
              </a:rPr>
              <a:t>Metaverse Web3 Gaming</a:t>
            </a:r>
          </a:p>
        </p:txBody>
      </p:sp>
      <p:sp>
        <p:nvSpPr>
          <p:cNvPr id="308" name="Google Shape;308;p6"/>
          <p:cNvSpPr/>
          <p:nvPr/>
        </p:nvSpPr>
        <p:spPr>
          <a:xfrm>
            <a:off x="1435214" y="1406460"/>
            <a:ext cx="3577602" cy="3577602"/>
          </a:xfrm>
          <a:prstGeom prst="ellipse">
            <a:avLst/>
          </a:prstGeom>
          <a:noFill/>
          <a:ln w="50800" cap="rnd" cmpd="sng">
            <a:solidFill>
              <a:srgbClr val="6A80A3"/>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309" name="Google Shape;309;p6"/>
          <p:cNvSpPr txBox="1"/>
          <p:nvPr/>
        </p:nvSpPr>
        <p:spPr>
          <a:xfrm>
            <a:off x="373156" y="6611779"/>
            <a:ext cx="609824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0" i="0" u="none" strike="noStrike" cap="none" dirty="0">
                <a:solidFill>
                  <a:schemeClr val="lt1"/>
                </a:solidFill>
                <a:latin typeface="Arial"/>
                <a:ea typeface="Arial"/>
                <a:cs typeface="Arial"/>
                <a:sym typeface="Arial"/>
              </a:rPr>
              <a:t>Photo by </a:t>
            </a:r>
            <a:r>
              <a:rPr lang="en-US" sz="1000" b="0" i="0" u="sng" strike="noStrike" cap="none" dirty="0">
                <a:solidFill>
                  <a:schemeClr val="lt1"/>
                </a:solidFill>
                <a:latin typeface="Arial"/>
                <a:ea typeface="Arial"/>
                <a:cs typeface="Arial"/>
                <a:sym typeface="Arial"/>
                <a:hlinkClick r:id="rId4">
                  <a:extLst>
                    <a:ext uri="{A12FA001-AC4F-418D-AE19-62706E023703}">
                      <ahyp:hlinkClr xmlns:ahyp="http://schemas.microsoft.com/office/drawing/2018/hyperlinkcolor" xmlns="" val="tx"/>
                    </a:ext>
                  </a:extLst>
                </a:hlinkClick>
              </a:rPr>
              <a:t>Ernest Brillo</a:t>
            </a:r>
            <a:r>
              <a:rPr lang="en-US" sz="1000" b="0" i="0" u="none" strike="noStrike" cap="none" dirty="0">
                <a:solidFill>
                  <a:schemeClr val="lt1"/>
                </a:solidFill>
                <a:latin typeface="Arial"/>
                <a:ea typeface="Arial"/>
                <a:cs typeface="Arial"/>
                <a:sym typeface="Arial"/>
              </a:rPr>
              <a:t> on </a:t>
            </a:r>
            <a:r>
              <a:rPr lang="en-US" sz="1000" b="0" i="0" u="sng" strike="noStrike" cap="none" dirty="0">
                <a:solidFill>
                  <a:schemeClr val="lt1"/>
                </a:solidFill>
                <a:latin typeface="Arial"/>
                <a:ea typeface="Arial"/>
                <a:cs typeface="Arial"/>
                <a:sym typeface="Arial"/>
                <a:hlinkClick r:id="rId5">
                  <a:extLst>
                    <a:ext uri="{A12FA001-AC4F-418D-AE19-62706E023703}">
                      <ahyp:hlinkClr xmlns:ahyp="http://schemas.microsoft.com/office/drawing/2018/hyperlinkcolor" xmlns="" val="tx"/>
                    </a:ext>
                  </a:extLst>
                </a:hlinkClick>
              </a:rPr>
              <a:t>Unsplash</a:t>
            </a:r>
            <a:r>
              <a:rPr lang="en-US" sz="1000" b="0" i="0" u="none" strike="noStrike" cap="none" dirty="0">
                <a:solidFill>
                  <a:schemeClr val="lt1"/>
                </a:solidFill>
                <a:latin typeface="Arial"/>
                <a:ea typeface="Arial"/>
                <a:cs typeface="Arial"/>
                <a:sym typeface="Arial"/>
              </a:rPr>
              <a:t> </a:t>
            </a:r>
            <a:endParaRPr lang="en-US" dirty="0"/>
          </a:p>
        </p:txBody>
      </p:sp>
      <p:sp>
        <p:nvSpPr>
          <p:cNvPr id="310" name="Google Shape;310;p6"/>
          <p:cNvSpPr txBox="1"/>
          <p:nvPr/>
        </p:nvSpPr>
        <p:spPr>
          <a:xfrm>
            <a:off x="6764784" y="1406460"/>
            <a:ext cx="4572000" cy="4567335"/>
          </a:xfrm>
          <a:prstGeom prst="rect">
            <a:avLst/>
          </a:prstGeom>
          <a:noFill/>
          <a:ln>
            <a:noFill/>
          </a:ln>
        </p:spPr>
        <p:txBody>
          <a:bodyPr spcFirstLastPara="1" wrap="square" lIns="0" tIns="45700" rIns="0" bIns="45700" anchor="t" anchorCtr="0">
            <a:noAutofit/>
          </a:bodyPr>
          <a:lstStyle/>
          <a:p>
            <a:pPr marL="285750" marR="0" lvl="0" indent="-285750" algn="l" rtl="0">
              <a:spcBef>
                <a:spcPts val="0"/>
              </a:spcBef>
              <a:spcAft>
                <a:spcPts val="0"/>
              </a:spcAft>
              <a:buClr>
                <a:schemeClr val="lt1"/>
              </a:buClr>
              <a:buSzPts val="2400"/>
              <a:buFont typeface="Arial"/>
              <a:buChar char="•"/>
            </a:pPr>
            <a:r>
              <a:rPr lang="en-US" sz="2400" dirty="0">
                <a:solidFill>
                  <a:schemeClr val="lt1"/>
                </a:solidFill>
                <a:latin typeface="Arial"/>
                <a:ea typeface="Arial"/>
                <a:cs typeface="Arial"/>
                <a:sym typeface="Arial"/>
              </a:rPr>
              <a:t>“The world’s first food metaverse.”</a:t>
            </a:r>
            <a:endParaRPr lang="en-US" dirty="0"/>
          </a:p>
          <a:p>
            <a:pPr marL="285750" marR="0" lvl="0" indent="-285750" algn="l" rtl="0">
              <a:spcBef>
                <a:spcPts val="0"/>
              </a:spcBef>
              <a:spcAft>
                <a:spcPts val="0"/>
              </a:spcAft>
              <a:buClr>
                <a:schemeClr val="lt1"/>
              </a:buClr>
              <a:buSzPts val="2400"/>
              <a:buFont typeface="Arial"/>
              <a:buChar char="•"/>
            </a:pPr>
            <a:r>
              <a:rPr lang="en-US" sz="2400" dirty="0">
                <a:solidFill>
                  <a:schemeClr val="lt1"/>
                </a:solidFill>
                <a:latin typeface="Arial"/>
                <a:ea typeface="Arial"/>
                <a:cs typeface="Arial"/>
                <a:sym typeface="Arial"/>
              </a:rPr>
              <a:t>Creating a unique gaming layer that allows users to claim </a:t>
            </a:r>
            <a:r>
              <a:rPr lang="en-US" sz="2400" dirty="0">
                <a:solidFill>
                  <a:schemeClr val="accent5"/>
                </a:solidFill>
                <a:latin typeface="Arial"/>
                <a:ea typeface="Arial"/>
                <a:cs typeface="Arial"/>
                <a:sym typeface="Arial"/>
              </a:rPr>
              <a:t>NFTs</a:t>
            </a:r>
            <a:r>
              <a:rPr lang="en-US" sz="2400" dirty="0">
                <a:solidFill>
                  <a:schemeClr val="lt1"/>
                </a:solidFill>
                <a:latin typeface="Arial"/>
                <a:ea typeface="Arial"/>
                <a:cs typeface="Arial"/>
                <a:sym typeface="Arial"/>
              </a:rPr>
              <a:t>, play food-themed games, and discover new products along the way.</a:t>
            </a:r>
            <a:endParaRPr lang="en-US" dirty="0"/>
          </a:p>
          <a:p>
            <a:pPr marL="285750" marR="0" lvl="0" indent="-285750" algn="l" rtl="0">
              <a:spcBef>
                <a:spcPts val="0"/>
              </a:spcBef>
              <a:spcAft>
                <a:spcPts val="0"/>
              </a:spcAft>
              <a:buClr>
                <a:schemeClr val="lt1"/>
              </a:buClr>
              <a:buSzPts val="2400"/>
              <a:buFont typeface="Arial"/>
              <a:buChar char="•"/>
            </a:pPr>
            <a:r>
              <a:rPr lang="en-US" sz="2400" dirty="0">
                <a:solidFill>
                  <a:schemeClr val="lt1"/>
                </a:solidFill>
                <a:latin typeface="Arial"/>
                <a:ea typeface="Arial"/>
                <a:cs typeface="Arial"/>
                <a:sym typeface="Arial"/>
              </a:rPr>
              <a:t>OneRare is gamifying the food industry using metaverse technologies, </a:t>
            </a:r>
            <a:r>
              <a:rPr lang="en-US" sz="2400" dirty="0">
                <a:solidFill>
                  <a:schemeClr val="accent5"/>
                </a:solidFill>
                <a:latin typeface="Arial"/>
                <a:ea typeface="Arial"/>
                <a:cs typeface="Arial"/>
                <a:sym typeface="Arial"/>
              </a:rPr>
              <a:t>web 3</a:t>
            </a:r>
            <a:r>
              <a:rPr lang="en-US" sz="2400" dirty="0">
                <a:solidFill>
                  <a:schemeClr val="lt1"/>
                </a:solidFill>
                <a:latin typeface="Arial"/>
                <a:ea typeface="Arial"/>
                <a:cs typeface="Arial"/>
                <a:sym typeface="Arial"/>
              </a:rPr>
              <a:t>, </a:t>
            </a:r>
            <a:r>
              <a:rPr lang="en-US" sz="2400" dirty="0">
                <a:solidFill>
                  <a:schemeClr val="accent5"/>
                </a:solidFill>
                <a:latin typeface="Arial"/>
                <a:ea typeface="Arial"/>
                <a:cs typeface="Arial"/>
                <a:sym typeface="Arial"/>
              </a:rPr>
              <a:t>gaming</a:t>
            </a:r>
            <a:r>
              <a:rPr lang="en-US" sz="2400" dirty="0">
                <a:solidFill>
                  <a:schemeClr val="lt1"/>
                </a:solidFill>
                <a:latin typeface="Arial"/>
                <a:ea typeface="Arial"/>
                <a:cs typeface="Arial"/>
                <a:sym typeface="Arial"/>
              </a:rPr>
              <a:t> and </a:t>
            </a:r>
            <a:r>
              <a:rPr lang="en-US" sz="2400" dirty="0">
                <a:solidFill>
                  <a:schemeClr val="accent5"/>
                </a:solidFill>
                <a:latin typeface="Arial"/>
                <a:ea typeface="Arial"/>
                <a:cs typeface="Arial"/>
                <a:sym typeface="Arial"/>
              </a:rPr>
              <a:t>tokenized assets</a:t>
            </a:r>
            <a:r>
              <a:rPr lang="en-US" sz="2400" dirty="0">
                <a:solidFill>
                  <a:schemeClr val="lt1"/>
                </a:solidFill>
                <a:latin typeface="Arial"/>
                <a:ea typeface="Arial"/>
                <a:cs typeface="Arial"/>
                <a:sym typeface="Arial"/>
              </a:rPr>
              <a:t>.</a:t>
            </a:r>
            <a:endParaRPr lang="en-US" dirty="0"/>
          </a:p>
          <a:p>
            <a:pPr marL="285750" marR="0" lvl="0" indent="-133350" algn="l" rtl="0">
              <a:spcBef>
                <a:spcPts val="0"/>
              </a:spcBef>
              <a:spcAft>
                <a:spcPts val="0"/>
              </a:spcAft>
              <a:buClr>
                <a:schemeClr val="lt1"/>
              </a:buClr>
              <a:buSzPts val="2400"/>
              <a:buFont typeface="Arial"/>
              <a:buNone/>
            </a:pPr>
            <a:endParaRPr sz="2400" dirty="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3200"/>
              <a:buFont typeface="Arial Black"/>
              <a:buNone/>
            </a:pPr>
            <a:r>
              <a:rPr lang="en-US" dirty="0"/>
              <a:t>Example Case Study: JP Morgan</a:t>
            </a:r>
          </a:p>
        </p:txBody>
      </p:sp>
      <p:pic>
        <p:nvPicPr>
          <p:cNvPr id="316" name="Google Shape;316;p7"/>
          <p:cNvPicPr preferRelativeResize="0"/>
          <p:nvPr/>
        </p:nvPicPr>
        <p:blipFill rotWithShape="1">
          <a:blip r:embed="rId3">
            <a:alphaModFix/>
          </a:blip>
          <a:srcRect l="12254" r="12253"/>
          <a:stretch/>
        </p:blipFill>
        <p:spPr>
          <a:xfrm>
            <a:off x="1578095" y="1550294"/>
            <a:ext cx="3291840" cy="3289934"/>
          </a:xfrm>
          <a:prstGeom prst="ellipse">
            <a:avLst/>
          </a:prstGeom>
          <a:noFill/>
          <a:ln>
            <a:noFill/>
          </a:ln>
        </p:spPr>
      </p:pic>
      <p:sp>
        <p:nvSpPr>
          <p:cNvPr id="317" name="Google Shape;317;p7"/>
          <p:cNvSpPr/>
          <p:nvPr/>
        </p:nvSpPr>
        <p:spPr>
          <a:xfrm>
            <a:off x="1203191" y="4840227"/>
            <a:ext cx="4041648" cy="1546098"/>
          </a:xfrm>
          <a:custGeom>
            <a:avLst/>
            <a:gdLst/>
            <a:ahLst/>
            <a:cxnLst/>
            <a:rect l="l" t="t" r="r" b="b"/>
            <a:pathLst>
              <a:path w="1291828" h="775096" extrusionOk="0">
                <a:moveTo>
                  <a:pt x="0" y="0"/>
                </a:moveTo>
                <a:lnTo>
                  <a:pt x="1291828" y="0"/>
                </a:lnTo>
                <a:lnTo>
                  <a:pt x="1291828" y="775096"/>
                </a:lnTo>
                <a:lnTo>
                  <a:pt x="0" y="775096"/>
                </a:lnTo>
                <a:lnTo>
                  <a:pt x="0" y="0"/>
                </a:lnTo>
                <a:close/>
              </a:path>
            </a:pathLst>
          </a:custGeom>
          <a:noFill/>
          <a:ln>
            <a:noFill/>
          </a:ln>
        </p:spPr>
        <p:txBody>
          <a:bodyPr spcFirstLastPara="1" wrap="square" lIns="0" tIns="91425" rIns="0" bIns="91425" anchor="ctr" anchorCtr="0">
            <a:noAutofit/>
          </a:bodyPr>
          <a:lstStyle/>
          <a:p>
            <a:pPr marL="0" marR="0" lvl="0" indent="0" algn="ctr" rtl="0">
              <a:lnSpc>
                <a:spcPct val="90000"/>
              </a:lnSpc>
              <a:spcBef>
                <a:spcPts val="0"/>
              </a:spcBef>
              <a:spcAft>
                <a:spcPts val="0"/>
              </a:spcAft>
              <a:buClr>
                <a:srgbClr val="FFFFFF"/>
              </a:buClr>
              <a:buSzPts val="2400"/>
              <a:buFont typeface="Arial"/>
              <a:buNone/>
            </a:pPr>
            <a:r>
              <a:rPr lang="en-US" sz="2400" b="1" dirty="0">
                <a:solidFill>
                  <a:srgbClr val="FFFFFF"/>
                </a:solidFill>
                <a:latin typeface="Arial"/>
                <a:ea typeface="Arial"/>
                <a:cs typeface="Arial"/>
                <a:sym typeface="Arial"/>
              </a:rPr>
              <a:t>OneRare</a:t>
            </a:r>
          </a:p>
          <a:p>
            <a:pPr marL="0" marR="0" lvl="0" indent="0" algn="ctr" rtl="0">
              <a:lnSpc>
                <a:spcPct val="90000"/>
              </a:lnSpc>
              <a:spcBef>
                <a:spcPts val="840"/>
              </a:spcBef>
              <a:spcAft>
                <a:spcPts val="0"/>
              </a:spcAft>
              <a:buClr>
                <a:schemeClr val="accent5"/>
              </a:buClr>
              <a:buSzPts val="2400"/>
              <a:buFont typeface="Arial"/>
              <a:buNone/>
            </a:pPr>
            <a:r>
              <a:rPr lang="en-US" sz="2400" b="1" dirty="0">
                <a:solidFill>
                  <a:schemeClr val="accent5"/>
                </a:solidFill>
                <a:latin typeface="Arial"/>
                <a:ea typeface="Arial"/>
                <a:cs typeface="Arial"/>
                <a:sym typeface="Arial"/>
              </a:rPr>
              <a:t>Metaverse Banking</a:t>
            </a:r>
          </a:p>
        </p:txBody>
      </p:sp>
      <p:sp>
        <p:nvSpPr>
          <p:cNvPr id="318" name="Google Shape;318;p7"/>
          <p:cNvSpPr/>
          <p:nvPr/>
        </p:nvSpPr>
        <p:spPr>
          <a:xfrm>
            <a:off x="1435214" y="1406460"/>
            <a:ext cx="3577602" cy="3577602"/>
          </a:xfrm>
          <a:prstGeom prst="ellipse">
            <a:avLst/>
          </a:prstGeom>
          <a:noFill/>
          <a:ln w="50800" cap="rnd" cmpd="sng">
            <a:solidFill>
              <a:srgbClr val="6A80A3"/>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319" name="Google Shape;319;p7"/>
          <p:cNvSpPr txBox="1"/>
          <p:nvPr/>
        </p:nvSpPr>
        <p:spPr>
          <a:xfrm>
            <a:off x="373156" y="6611779"/>
            <a:ext cx="609824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dirty="0">
                <a:solidFill>
                  <a:schemeClr val="lt1"/>
                </a:solidFill>
                <a:latin typeface="Arial"/>
                <a:ea typeface="Arial"/>
                <a:cs typeface="Arial"/>
                <a:sym typeface="Arial"/>
              </a:rPr>
              <a:t>Photo by </a:t>
            </a:r>
            <a:r>
              <a:rPr lang="en-US" sz="1000" u="sng" dirty="0">
                <a:solidFill>
                  <a:schemeClr val="lt1"/>
                </a:solidFill>
                <a:latin typeface="Arial"/>
                <a:ea typeface="Arial"/>
                <a:cs typeface="Arial"/>
                <a:sym typeface="Arial"/>
                <a:hlinkClick r:id="rId4">
                  <a:extLst>
                    <a:ext uri="{A12FA001-AC4F-418D-AE19-62706E023703}">
                      <ahyp:hlinkClr xmlns:ahyp="http://schemas.microsoft.com/office/drawing/2018/hyperlinkcolor" xmlns="" val="tx"/>
                    </a:ext>
                  </a:extLst>
                </a:hlinkClick>
              </a:rPr>
              <a:t>Ernest Brillo</a:t>
            </a:r>
            <a:r>
              <a:rPr lang="en-US" sz="1000" dirty="0">
                <a:solidFill>
                  <a:schemeClr val="lt1"/>
                </a:solidFill>
                <a:latin typeface="Arial"/>
                <a:ea typeface="Arial"/>
                <a:cs typeface="Arial"/>
                <a:sym typeface="Arial"/>
              </a:rPr>
              <a:t> on </a:t>
            </a:r>
            <a:r>
              <a:rPr lang="en-US" sz="1000" u="sng" dirty="0">
                <a:solidFill>
                  <a:schemeClr val="lt1"/>
                </a:solidFill>
                <a:latin typeface="Arial"/>
                <a:ea typeface="Arial"/>
                <a:cs typeface="Arial"/>
                <a:sym typeface="Arial"/>
                <a:hlinkClick r:id="rId5">
                  <a:extLst>
                    <a:ext uri="{A12FA001-AC4F-418D-AE19-62706E023703}">
                      <ahyp:hlinkClr xmlns:ahyp="http://schemas.microsoft.com/office/drawing/2018/hyperlinkcolor" xmlns="" val="tx"/>
                    </a:ext>
                  </a:extLst>
                </a:hlinkClick>
              </a:rPr>
              <a:t>Unsplash</a:t>
            </a:r>
            <a:r>
              <a:rPr lang="en-US" sz="1000" dirty="0">
                <a:solidFill>
                  <a:schemeClr val="lt1"/>
                </a:solidFill>
                <a:latin typeface="Arial"/>
                <a:ea typeface="Arial"/>
                <a:cs typeface="Arial"/>
                <a:sym typeface="Arial"/>
              </a:rPr>
              <a:t> </a:t>
            </a:r>
            <a:endParaRPr lang="en-US" dirty="0"/>
          </a:p>
        </p:txBody>
      </p:sp>
      <p:sp>
        <p:nvSpPr>
          <p:cNvPr id="320" name="Google Shape;320;p7"/>
          <p:cNvSpPr txBox="1"/>
          <p:nvPr/>
        </p:nvSpPr>
        <p:spPr>
          <a:xfrm>
            <a:off x="6764784" y="1406460"/>
            <a:ext cx="4572000" cy="4567335"/>
          </a:xfrm>
          <a:prstGeom prst="rect">
            <a:avLst/>
          </a:prstGeom>
          <a:noFill/>
          <a:ln>
            <a:noFill/>
          </a:ln>
        </p:spPr>
        <p:txBody>
          <a:bodyPr spcFirstLastPara="1" wrap="square" lIns="0" tIns="45700" rIns="0" bIns="45700" anchor="t" anchorCtr="0">
            <a:noAutofit/>
          </a:bodyPr>
          <a:lstStyle/>
          <a:p>
            <a:pPr marL="285750" marR="0" lvl="0" indent="-285750" algn="l" rtl="0">
              <a:spcBef>
                <a:spcPts val="0"/>
              </a:spcBef>
              <a:spcAft>
                <a:spcPts val="0"/>
              </a:spcAft>
              <a:buClr>
                <a:schemeClr val="lt1"/>
              </a:buClr>
              <a:buSzPts val="2400"/>
              <a:buFont typeface="Arial"/>
              <a:buChar char="•"/>
            </a:pPr>
            <a:r>
              <a:rPr lang="en-US" sz="2400" dirty="0">
                <a:solidFill>
                  <a:schemeClr val="lt1"/>
                </a:solidFill>
                <a:latin typeface="Arial"/>
                <a:ea typeface="Arial"/>
                <a:cs typeface="Arial"/>
                <a:sym typeface="Arial"/>
              </a:rPr>
              <a:t>JP Morgan has become the first bank to establish a presence in the metaverse. </a:t>
            </a:r>
            <a:endParaRPr lang="en-US" dirty="0"/>
          </a:p>
          <a:p>
            <a:pPr marL="285750" marR="0" lvl="0" indent="-285750" algn="l" rtl="0">
              <a:spcBef>
                <a:spcPts val="0"/>
              </a:spcBef>
              <a:spcAft>
                <a:spcPts val="0"/>
              </a:spcAft>
              <a:buClr>
                <a:schemeClr val="lt1"/>
              </a:buClr>
              <a:buSzPts val="2400"/>
              <a:buFont typeface="Arial"/>
              <a:buChar char="•"/>
            </a:pPr>
            <a:r>
              <a:rPr lang="en-US" sz="2400" dirty="0">
                <a:solidFill>
                  <a:schemeClr val="lt1"/>
                </a:solidFill>
                <a:latin typeface="Arial"/>
                <a:ea typeface="Arial"/>
                <a:cs typeface="Arial"/>
                <a:sym typeface="Arial"/>
              </a:rPr>
              <a:t>Predicts a market opportunity of </a:t>
            </a:r>
            <a:r>
              <a:rPr lang="en-US" sz="2400" dirty="0">
                <a:solidFill>
                  <a:schemeClr val="accent5"/>
                </a:solidFill>
                <a:latin typeface="Arial"/>
                <a:ea typeface="Arial"/>
                <a:cs typeface="Arial"/>
                <a:sym typeface="Arial"/>
              </a:rPr>
              <a:t>$1 trillion </a:t>
            </a:r>
            <a:r>
              <a:rPr lang="en-US" sz="2400" dirty="0">
                <a:solidFill>
                  <a:schemeClr val="lt1"/>
                </a:solidFill>
                <a:latin typeface="Arial"/>
                <a:ea typeface="Arial"/>
                <a:cs typeface="Arial"/>
                <a:sym typeface="Arial"/>
              </a:rPr>
              <a:t>and eyes </a:t>
            </a:r>
            <a:r>
              <a:rPr lang="en-US" sz="2400" dirty="0">
                <a:solidFill>
                  <a:schemeClr val="accent5"/>
                </a:solidFill>
                <a:latin typeface="Arial"/>
                <a:ea typeface="Arial"/>
                <a:cs typeface="Arial"/>
                <a:sym typeface="Arial"/>
              </a:rPr>
              <a:t>virtual real estate.</a:t>
            </a:r>
            <a:endParaRPr lang="en-US" dirty="0"/>
          </a:p>
          <a:p>
            <a:pPr marL="285750" marR="0" lvl="0" indent="-285750" algn="l" rtl="0">
              <a:spcBef>
                <a:spcPts val="0"/>
              </a:spcBef>
              <a:spcAft>
                <a:spcPts val="0"/>
              </a:spcAft>
              <a:buClr>
                <a:schemeClr val="lt1"/>
              </a:buClr>
              <a:buSzPts val="2400"/>
              <a:buFont typeface="Arial"/>
              <a:buChar char="•"/>
            </a:pPr>
            <a:r>
              <a:rPr lang="en-US" sz="2400" dirty="0">
                <a:solidFill>
                  <a:schemeClr val="lt1"/>
                </a:solidFill>
                <a:latin typeface="Arial"/>
                <a:ea typeface="Arial"/>
                <a:cs typeface="Arial"/>
                <a:sym typeface="Arial"/>
              </a:rPr>
              <a:t>The bank’s Onyx lounge, the name of which references the bank’s suite of permissioned Ethereum-based services, offers institutions and businesses an opportunity to enter the </a:t>
            </a:r>
            <a:r>
              <a:rPr lang="en-US" sz="2400" dirty="0">
                <a:solidFill>
                  <a:schemeClr val="accent5"/>
                </a:solidFill>
                <a:latin typeface="Arial"/>
                <a:ea typeface="Arial"/>
                <a:cs typeface="Arial"/>
                <a:sym typeface="Arial"/>
              </a:rPr>
              <a:t>metaverse</a:t>
            </a:r>
            <a:r>
              <a:rPr lang="en-US" sz="2400" dirty="0">
                <a:solidFill>
                  <a:schemeClr val="lt1"/>
                </a:solidFill>
                <a:latin typeface="Arial"/>
                <a:ea typeface="Arial"/>
                <a:cs typeface="Arial"/>
                <a:sym typeface="Arial"/>
              </a:rPr>
              <a:t>.</a:t>
            </a:r>
            <a:endParaRPr lang="en-US" dirty="0"/>
          </a:p>
          <a:p>
            <a:pPr marL="285750" marR="0" lvl="0" indent="-133350" algn="l" rtl="0">
              <a:spcBef>
                <a:spcPts val="0"/>
              </a:spcBef>
              <a:spcAft>
                <a:spcPts val="0"/>
              </a:spcAft>
              <a:buClr>
                <a:schemeClr val="lt1"/>
              </a:buClr>
              <a:buSzPts val="2400"/>
              <a:buFont typeface="Arial"/>
              <a:buNone/>
            </a:pPr>
            <a:endParaRPr sz="2400" dirty="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3200"/>
              <a:buFont typeface="Arial Black"/>
              <a:buNone/>
            </a:pPr>
            <a:r>
              <a:rPr lang="en-US" dirty="0"/>
              <a:t>Actions</a:t>
            </a:r>
          </a:p>
        </p:txBody>
      </p:sp>
      <p:sp>
        <p:nvSpPr>
          <p:cNvPr id="326" name="Google Shape;326;p8"/>
          <p:cNvSpPr txBox="1">
            <a:spLocks noGrp="1"/>
          </p:cNvSpPr>
          <p:nvPr>
            <p:ph type="body" idx="1"/>
          </p:nvPr>
        </p:nvSpPr>
        <p:spPr>
          <a:xfrm>
            <a:off x="457200" y="841248"/>
            <a:ext cx="11274600" cy="4462200"/>
          </a:xfrm>
          <a:prstGeom prst="rect">
            <a:avLst/>
          </a:prstGeom>
          <a:noFill/>
          <a:ln>
            <a:noFill/>
          </a:ln>
        </p:spPr>
        <p:txBody>
          <a:bodyPr spcFirstLastPara="1" wrap="square" lIns="0" tIns="0" rIns="0" bIns="0" anchor="t" anchorCtr="0">
            <a:noAutofit/>
          </a:bodyPr>
          <a:lstStyle/>
          <a:p>
            <a:pPr marL="457200" lvl="0" indent="-457200" algn="l" rtl="0">
              <a:lnSpc>
                <a:spcPct val="90000"/>
              </a:lnSpc>
              <a:spcBef>
                <a:spcPts val="0"/>
              </a:spcBef>
              <a:spcAft>
                <a:spcPts val="0"/>
              </a:spcAft>
              <a:buClr>
                <a:schemeClr val="accent5"/>
              </a:buClr>
              <a:buSzPts val="3120"/>
              <a:buFont typeface="Arial"/>
              <a:buChar char="•"/>
            </a:pPr>
            <a:r>
              <a:rPr lang="en-US" dirty="0">
                <a:solidFill>
                  <a:schemeClr val="accent5"/>
                </a:solidFill>
              </a:rPr>
              <a:t>Explore opportunities </a:t>
            </a:r>
            <a:r>
              <a:rPr lang="en-US" dirty="0"/>
              <a:t>where metaverse technologies could optimize digital business, or </a:t>
            </a:r>
            <a:r>
              <a:rPr lang="en-US" dirty="0">
                <a:solidFill>
                  <a:schemeClr val="accent5"/>
                </a:solidFill>
              </a:rPr>
              <a:t>create new products and services</a:t>
            </a:r>
            <a:r>
              <a:rPr lang="en-US" dirty="0"/>
              <a:t>.</a:t>
            </a:r>
          </a:p>
          <a:p>
            <a:pPr marL="457200" lvl="0" indent="-457200" algn="l" rtl="0">
              <a:lnSpc>
                <a:spcPct val="90000"/>
              </a:lnSpc>
              <a:spcBef>
                <a:spcPts val="1200"/>
              </a:spcBef>
              <a:spcAft>
                <a:spcPts val="0"/>
              </a:spcAft>
              <a:buClr>
                <a:schemeClr val="accent5"/>
              </a:buClr>
              <a:buSzPts val="3120"/>
              <a:buFont typeface="Arial"/>
              <a:buChar char="•"/>
            </a:pPr>
            <a:r>
              <a:rPr lang="en-US" dirty="0">
                <a:solidFill>
                  <a:schemeClr val="accent5"/>
                </a:solidFill>
              </a:rPr>
              <a:t>Build metaverse products </a:t>
            </a:r>
            <a:r>
              <a:rPr lang="en-US" dirty="0"/>
              <a:t>and solutions </a:t>
            </a:r>
            <a:r>
              <a:rPr lang="en-US" dirty="0">
                <a:solidFill>
                  <a:schemeClr val="accent5"/>
                </a:solidFill>
              </a:rPr>
              <a:t>through a pipeline</a:t>
            </a:r>
            <a:r>
              <a:rPr lang="en-US" dirty="0"/>
              <a:t> of combinatorial innovation rather than trying to find </a:t>
            </a:r>
            <a:r>
              <a:rPr lang="en-US" dirty="0">
                <a:solidFill>
                  <a:schemeClr val="accent5"/>
                </a:solidFill>
              </a:rPr>
              <a:t>a “killer app.”</a:t>
            </a:r>
            <a:endParaRPr lang="en-US" dirty="0"/>
          </a:p>
          <a:p>
            <a:pPr marL="457200" lvl="0" indent="-457200" algn="l" rtl="0">
              <a:lnSpc>
                <a:spcPct val="90000"/>
              </a:lnSpc>
              <a:spcBef>
                <a:spcPts val="1200"/>
              </a:spcBef>
              <a:spcAft>
                <a:spcPts val="0"/>
              </a:spcAft>
              <a:buClr>
                <a:schemeClr val="accent5"/>
              </a:buClr>
              <a:buSzPts val="3120"/>
              <a:buFont typeface="Arial"/>
              <a:buChar char="•"/>
            </a:pPr>
            <a:r>
              <a:rPr lang="en-US" dirty="0">
                <a:solidFill>
                  <a:schemeClr val="accent5"/>
                </a:solidFill>
              </a:rPr>
              <a:t>Identify metaverse-inspired opportunities </a:t>
            </a:r>
            <a:r>
              <a:rPr lang="en-US" dirty="0"/>
              <a:t>by evaluating current </a:t>
            </a:r>
            <a:r>
              <a:rPr lang="en-US" dirty="0">
                <a:solidFill>
                  <a:schemeClr val="accent5"/>
                </a:solidFill>
              </a:rPr>
              <a:t>high-value use cases</a:t>
            </a:r>
            <a:r>
              <a:rPr lang="en-US" dirty="0"/>
              <a:t>.</a:t>
            </a:r>
          </a:p>
          <a:p>
            <a:pPr marL="457200" lvl="0" indent="-457200" algn="l" rtl="0">
              <a:lnSpc>
                <a:spcPct val="90000"/>
              </a:lnSpc>
              <a:spcBef>
                <a:spcPts val="1200"/>
              </a:spcBef>
              <a:spcAft>
                <a:spcPts val="0"/>
              </a:spcAft>
              <a:buClr>
                <a:schemeClr val="accent5"/>
              </a:buClr>
              <a:buSzPts val="3120"/>
              <a:buFont typeface="Arial"/>
              <a:buChar char="•"/>
            </a:pPr>
            <a:r>
              <a:rPr lang="en-US" dirty="0">
                <a:solidFill>
                  <a:schemeClr val="accent5"/>
                </a:solidFill>
              </a:rPr>
              <a:t>Develop technology strategies </a:t>
            </a:r>
            <a:r>
              <a:rPr lang="en-US" dirty="0"/>
              <a:t>that </a:t>
            </a:r>
            <a:r>
              <a:rPr lang="en-US" dirty="0">
                <a:solidFill>
                  <a:schemeClr val="accent5"/>
                </a:solidFill>
              </a:rPr>
              <a:t>leverage the built-in </a:t>
            </a:r>
            <a:r>
              <a:rPr lang="en-US" dirty="0"/>
              <a:t>infrastructure and participants of the metaverse.</a:t>
            </a:r>
          </a:p>
          <a:p>
            <a:pPr marL="457200" lvl="0" indent="-457200" algn="l" rtl="0">
              <a:lnSpc>
                <a:spcPct val="90000"/>
              </a:lnSpc>
              <a:spcBef>
                <a:spcPts val="1200"/>
              </a:spcBef>
              <a:spcAft>
                <a:spcPts val="0"/>
              </a:spcAft>
              <a:buClr>
                <a:schemeClr val="accent5"/>
              </a:buClr>
              <a:buSzPts val="3120"/>
              <a:buFont typeface="Arial"/>
              <a:buChar char="•"/>
            </a:pPr>
            <a:r>
              <a:rPr lang="en-US" dirty="0">
                <a:solidFill>
                  <a:schemeClr val="accent5"/>
                </a:solidFill>
              </a:rPr>
              <a:t>Invest in specific emergent metaverses cautiously</a:t>
            </a:r>
            <a:r>
              <a:rPr lang="en-US" dirty="0"/>
              <a:t>, as it is still too early to determine which investments will be </a:t>
            </a:r>
            <a:r>
              <a:rPr lang="en-US" dirty="0">
                <a:solidFill>
                  <a:schemeClr val="accent5"/>
                </a:solidFill>
              </a:rPr>
              <a:t>viable in the long term</a:t>
            </a:r>
            <a:r>
              <a:rPr lang="en-US" dirty="0"/>
              <a:t>.</a:t>
            </a:r>
          </a:p>
          <a:p>
            <a:pPr marL="457200" lvl="0" indent="-457200" algn="l" rtl="0">
              <a:lnSpc>
                <a:spcPct val="90000"/>
              </a:lnSpc>
              <a:spcBef>
                <a:spcPts val="1200"/>
              </a:spcBef>
              <a:spcAft>
                <a:spcPts val="0"/>
              </a:spcAft>
              <a:buClr>
                <a:schemeClr val="accent5"/>
              </a:buClr>
              <a:buSzPts val="3120"/>
              <a:buFont typeface="Arial"/>
              <a:buChar char="•"/>
            </a:pPr>
            <a:r>
              <a:rPr lang="en-US" dirty="0">
                <a:solidFill>
                  <a:schemeClr val="accent5"/>
                </a:solidFill>
              </a:rPr>
              <a:t>Protect your reputation </a:t>
            </a:r>
            <a:r>
              <a:rPr lang="en-US" dirty="0"/>
              <a:t>by proactively establishing a data governance, security, and privacy policy to </a:t>
            </a:r>
            <a:r>
              <a:rPr lang="en-US" dirty="0">
                <a:solidFill>
                  <a:schemeClr val="accent5"/>
                </a:solidFill>
              </a:rPr>
              <a:t>protect customer and employee data</a:t>
            </a:r>
            <a:r>
              <a:rPr lang="en-US" dirty="0"/>
              <a:t>.</a:t>
            </a:r>
          </a:p>
          <a:p>
            <a:pPr marL="0" lvl="0" indent="0" algn="l" rtl="0">
              <a:lnSpc>
                <a:spcPct val="90000"/>
              </a:lnSpc>
              <a:spcBef>
                <a:spcPts val="1200"/>
              </a:spcBef>
              <a:spcAft>
                <a:spcPts val="0"/>
              </a:spcAft>
              <a:buClr>
                <a:schemeClr val="lt1"/>
              </a:buClr>
              <a:buSzPts val="312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3200"/>
              <a:buFont typeface="Arial Black"/>
              <a:buNone/>
            </a:pPr>
            <a:r>
              <a:rPr lang="en-US" dirty="0"/>
              <a:t>Recommended Gartner Research</a:t>
            </a:r>
          </a:p>
        </p:txBody>
      </p:sp>
      <p:sp>
        <p:nvSpPr>
          <p:cNvPr id="332" name="Google Shape;332;p9"/>
          <p:cNvSpPr txBox="1">
            <a:spLocks noGrp="1"/>
          </p:cNvSpPr>
          <p:nvPr>
            <p:ph type="body" idx="1"/>
          </p:nvPr>
        </p:nvSpPr>
        <p:spPr>
          <a:xfrm>
            <a:off x="457200" y="1069975"/>
            <a:ext cx="11276100" cy="4461000"/>
          </a:xfrm>
          <a:prstGeom prst="rect">
            <a:avLst/>
          </a:prstGeom>
          <a:noFill/>
          <a:ln>
            <a:noFill/>
          </a:ln>
        </p:spPr>
        <p:txBody>
          <a:bodyPr spcFirstLastPara="1" wrap="square" lIns="0" tIns="0" rIns="0" bIns="0" anchor="t" anchorCtr="0">
            <a:noAutofit/>
          </a:bodyPr>
          <a:lstStyle/>
          <a:p>
            <a:pPr marL="457200" lvl="0" indent="-457200" algn="l" rtl="0">
              <a:lnSpc>
                <a:spcPct val="90000"/>
              </a:lnSpc>
              <a:spcBef>
                <a:spcPts val="0"/>
              </a:spcBef>
              <a:spcAft>
                <a:spcPts val="0"/>
              </a:spcAft>
              <a:buClr>
                <a:schemeClr val="lt2"/>
              </a:buClr>
              <a:buSzPts val="3120"/>
              <a:buFont typeface="Arial"/>
              <a:buChar char="•"/>
            </a:pPr>
            <a:r>
              <a:rPr lang="en-US" sz="2400" u="sng" dirty="0">
                <a:solidFill>
                  <a:schemeClr val="hlink"/>
                </a:solidFill>
                <a:hlinkClick r:id="rId3"/>
              </a:rPr>
              <a:t>Infographic: Impact Map of the Metaverse</a:t>
            </a:r>
            <a:r>
              <a:rPr lang="en-US" sz="2400" dirty="0"/>
              <a:t/>
            </a:r>
            <a:br>
              <a:rPr lang="en-US" sz="2400" dirty="0"/>
            </a:br>
            <a:r>
              <a:rPr lang="en-US" sz="2400" dirty="0"/>
              <a:t>Marty Resnick and Andrew Gianni (G00775451)</a:t>
            </a:r>
            <a:endParaRPr lang="en-US" dirty="0"/>
          </a:p>
          <a:p>
            <a:pPr marL="457200" lvl="0" indent="-457200" algn="l" rtl="0">
              <a:lnSpc>
                <a:spcPct val="90000"/>
              </a:lnSpc>
              <a:spcBef>
                <a:spcPts val="1200"/>
              </a:spcBef>
              <a:spcAft>
                <a:spcPts val="0"/>
              </a:spcAft>
              <a:buClr>
                <a:schemeClr val="lt2"/>
              </a:buClr>
              <a:buSzPts val="3120"/>
              <a:buFont typeface="Arial"/>
              <a:buChar char="•"/>
            </a:pPr>
            <a:r>
              <a:rPr lang="en-US" sz="2400" u="sng" dirty="0">
                <a:solidFill>
                  <a:schemeClr val="hlink"/>
                </a:solidFill>
                <a:hlinkClick r:id="rId4"/>
              </a:rPr>
              <a:t>Building a Digital Future: The Metaverse</a:t>
            </a:r>
            <a:r>
              <a:rPr lang="en-US" sz="2400" dirty="0"/>
              <a:t/>
            </a:r>
            <a:br>
              <a:rPr lang="en-US" sz="2400" dirty="0"/>
            </a:br>
            <a:r>
              <a:rPr lang="en-US" sz="2400" dirty="0"/>
              <a:t>Marty Resnick, Tuong Nguyen and Others (G00761111)</a:t>
            </a:r>
            <a:endParaRPr lang="en-US" dirty="0"/>
          </a:p>
          <a:p>
            <a:pPr marL="457200" lvl="0" indent="-457200" algn="l" rtl="0">
              <a:lnSpc>
                <a:spcPct val="90000"/>
              </a:lnSpc>
              <a:spcBef>
                <a:spcPts val="1200"/>
              </a:spcBef>
              <a:spcAft>
                <a:spcPts val="0"/>
              </a:spcAft>
              <a:buClr>
                <a:schemeClr val="lt2"/>
              </a:buClr>
              <a:buSzPts val="3120"/>
              <a:buFont typeface="Arial"/>
              <a:buChar char="•"/>
            </a:pPr>
            <a:r>
              <a:rPr lang="en-US" sz="2400" u="sng" dirty="0">
                <a:solidFill>
                  <a:schemeClr val="hlink"/>
                </a:solidFill>
                <a:hlinkClick r:id="rId5"/>
              </a:rPr>
              <a:t>Quick Answer: What Is a Metaverse?</a:t>
            </a:r>
            <a:r>
              <a:rPr lang="en-US" sz="2400" dirty="0"/>
              <a:t/>
            </a:r>
            <a:br>
              <a:rPr lang="en-US" sz="2400" dirty="0"/>
            </a:br>
            <a:r>
              <a:rPr lang="en-US" sz="2400" dirty="0"/>
              <a:t>Marty Resnick, Tuong Nguyen and Others (G00762274)</a:t>
            </a:r>
            <a:endParaRPr lang="en-US" dirty="0"/>
          </a:p>
          <a:p>
            <a:pPr marL="457200" lvl="0" indent="-457200" algn="l" rtl="0">
              <a:lnSpc>
                <a:spcPct val="90000"/>
              </a:lnSpc>
              <a:spcBef>
                <a:spcPts val="1200"/>
              </a:spcBef>
              <a:spcAft>
                <a:spcPts val="0"/>
              </a:spcAft>
              <a:buClr>
                <a:schemeClr val="lt2"/>
              </a:buClr>
              <a:buSzPts val="3120"/>
              <a:buFont typeface="Arial"/>
              <a:buChar char="•"/>
            </a:pPr>
            <a:r>
              <a:rPr lang="en-US" sz="2400" u="sng" dirty="0">
                <a:solidFill>
                  <a:schemeClr val="hlink"/>
                </a:solidFill>
                <a:hlinkClick r:id="rId6"/>
              </a:rPr>
              <a:t>Quick Answer: How Will the Metaverse Shape the Digital </a:t>
            </a:r>
            <a:br>
              <a:rPr lang="en-US" sz="2400" u="sng" dirty="0">
                <a:solidFill>
                  <a:schemeClr val="hlink"/>
                </a:solidFill>
                <a:hlinkClick r:id="rId6"/>
              </a:rPr>
            </a:br>
            <a:r>
              <a:rPr lang="en-US" sz="2400" u="sng" dirty="0">
                <a:solidFill>
                  <a:schemeClr val="hlink"/>
                </a:solidFill>
                <a:hlinkClick r:id="rId6"/>
              </a:rPr>
              <a:t>Employee Experience?</a:t>
            </a:r>
            <a:r>
              <a:rPr lang="en-US" sz="2400" dirty="0"/>
              <a:t/>
            </a:r>
            <a:br>
              <a:rPr lang="en-US" sz="2400" dirty="0"/>
            </a:br>
            <a:r>
              <a:rPr lang="en-US" sz="2400" dirty="0"/>
              <a:t>Matt Cain and Christopher Trueman (G00761512)</a:t>
            </a:r>
            <a:endParaRPr lang="en-US" dirty="0"/>
          </a:p>
          <a:p>
            <a:pPr marL="457200" lvl="0" indent="-457200" algn="l" rtl="0">
              <a:lnSpc>
                <a:spcPct val="90000"/>
              </a:lnSpc>
              <a:spcBef>
                <a:spcPts val="1200"/>
              </a:spcBef>
              <a:spcAft>
                <a:spcPts val="0"/>
              </a:spcAft>
              <a:buClr>
                <a:schemeClr val="lt2"/>
              </a:buClr>
              <a:buSzPts val="3120"/>
              <a:buFont typeface="Arial"/>
              <a:buChar char="•"/>
            </a:pPr>
            <a:r>
              <a:rPr lang="en-US" sz="2400" u="sng" dirty="0">
                <a:solidFill>
                  <a:schemeClr val="hlink"/>
                </a:solidFill>
                <a:hlinkClick r:id="rId7"/>
              </a:rPr>
              <a:t>Predicts 2022: 4 Technology Bets for Building the Digital Future</a:t>
            </a:r>
            <a:r>
              <a:rPr lang="en-US" sz="2400" dirty="0"/>
              <a:t/>
            </a:r>
            <a:br>
              <a:rPr lang="en-US" sz="2400" dirty="0"/>
            </a:br>
            <a:r>
              <a:rPr lang="en-US" sz="2400" dirty="0"/>
              <a:t>Marc Kerremans and Others (G00726304)</a:t>
            </a:r>
            <a:endParaRPr lang="en-US" dirty="0"/>
          </a:p>
        </p:txBody>
      </p:sp>
    </p:spTree>
  </p:cSld>
  <p:clrMapOvr>
    <a:masterClrMapping/>
  </p:clrMapOvr>
</p:sld>
</file>

<file path=ppt/theme/theme1.xml><?xml version="1.0" encoding="utf-8"?>
<a:theme xmlns:a="http://schemas.openxmlformats.org/drawingml/2006/main" name="Blue bk accent color options">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441</Words>
  <Application>Microsoft Office PowerPoint</Application>
  <PresentationFormat>Widescreen</PresentationFormat>
  <Paragraphs>67</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 Black</vt:lpstr>
      <vt:lpstr>Calibri</vt:lpstr>
      <vt:lpstr>Arial</vt:lpstr>
      <vt:lpstr>Blue bk accent color options</vt:lpstr>
      <vt:lpstr>Blue bkgrnd master</vt:lpstr>
      <vt:lpstr>Top Strategic Technology Trends for 2023: Metaverse</vt:lpstr>
      <vt:lpstr>By 2027, over 40% of large organizations worldwide will be using a combination of Web3, Spatial Computing and digital twins in metaverse-based projects aimed at increasing revenue.</vt:lpstr>
      <vt:lpstr> Metaverse is the next level of interaction in the virtual and physical worlds,  providing innovative new opportunities and business models, by allowing businesses to extend digital business to be persistent, decentralized, collaborative and interoperable.  Emerging metaverses are fragmented. Be careful when investing in metaverse-specific technologies (e.g., spatial computing, digital humans and virtual spaces) because it’s too early to determine which investments, in which metaverses have long-term viability. Furthermore, the next one to three years will be a time of learning, exploring and preparing for a metaverse with limited implementation. The financial and reputational risks of early investments aren’t fully known, and we advise caution.</vt:lpstr>
      <vt:lpstr>Metaverse: Impact and Opportunities</vt:lpstr>
      <vt:lpstr>Why Is This A Trend Now?</vt:lpstr>
      <vt:lpstr>Example Case Study: OneRare</vt:lpstr>
      <vt:lpstr>Example Case Study: JP Morgan</vt:lpstr>
      <vt:lpstr>Actions</vt:lpstr>
      <vt:lpstr>Recommended Gartner Research</vt:lpstr>
      <vt:lpstr>Gartner Experts</vt:lpstr>
      <vt:lpstr>Gartner Analysts Covering Metaverse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2022-12-12T06:15:44Z</dcterms:created>
  <dcterms:modified xsi:type="dcterms:W3CDTF">2022-12-12T06:15:47Z</dcterms:modified>
</cp:coreProperties>
</file>