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4.xml" ContentType="application/vnd.openxmlformats-officedocument.presentationml.tags+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1"/>
    <p:sldMasterId id="2147483794" r:id="rId2"/>
    <p:sldMasterId id="2147483814" r:id="rId3"/>
    <p:sldMasterId id="2147483854" r:id="rId4"/>
  </p:sldMasterIdLst>
  <p:notesMasterIdLst>
    <p:notesMasterId r:id="rId27"/>
  </p:notesMasterIdLst>
  <p:handoutMasterIdLst>
    <p:handoutMasterId r:id="rId28"/>
  </p:handoutMasterIdLst>
  <p:sldIdLst>
    <p:sldId id="984" r:id="rId5"/>
    <p:sldId id="12186" r:id="rId6"/>
    <p:sldId id="12168" r:id="rId7"/>
    <p:sldId id="976" r:id="rId8"/>
    <p:sldId id="601" r:id="rId9"/>
    <p:sldId id="975" r:id="rId10"/>
    <p:sldId id="983" r:id="rId11"/>
    <p:sldId id="603" r:id="rId12"/>
    <p:sldId id="604" r:id="rId13"/>
    <p:sldId id="979" r:id="rId14"/>
    <p:sldId id="606" r:id="rId15"/>
    <p:sldId id="607" r:id="rId16"/>
    <p:sldId id="608" r:id="rId17"/>
    <p:sldId id="609" r:id="rId18"/>
    <p:sldId id="598" r:id="rId19"/>
    <p:sldId id="12200" r:id="rId20"/>
    <p:sldId id="6450" r:id="rId21"/>
    <p:sldId id="12197" r:id="rId22"/>
    <p:sldId id="12198" r:id="rId23"/>
    <p:sldId id="12199" r:id="rId24"/>
    <p:sldId id="425" r:id="rId25"/>
    <p:sldId id="496"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userDrawn="1">
          <p15:clr>
            <a:srgbClr val="A4A3A4"/>
          </p15:clr>
        </p15:guide>
        <p15:guide id="3" pos="38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0CD2EEC-93AC-59BA-8BA0-17DF1DDD6E1B}" name="Stegman,Eric" initials="S" userId="S::Eric.Stegman@gartner.com::79004dc1-cf40-494c-8aa5-1e4ae972ac4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616161"/>
    <a:srgbClr val="D9D9D9"/>
    <a:srgbClr val="002060"/>
    <a:srgbClr val="009AD7"/>
    <a:srgbClr val="EBEBEB"/>
    <a:srgbClr val="355578"/>
    <a:srgbClr val="D0DEEA"/>
    <a:srgbClr val="A1B3CA"/>
    <a:srgbClr val="6A8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26192-24DC-4BEC-9226-1A26EE707157}" v="365" dt="2022-11-28T07:49:37.30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9893" autoAdjust="0"/>
  </p:normalViewPr>
  <p:slideViewPr>
    <p:cSldViewPr snapToGrid="0">
      <p:cViewPr varScale="1">
        <p:scale>
          <a:sx n="40" d="100"/>
          <a:sy n="40" d="100"/>
        </p:scale>
        <p:origin x="834" y="42"/>
      </p:cViewPr>
      <p:guideLst>
        <p:guide orient="horz" pos="2160"/>
        <p:guide pos="3816"/>
      </p:guideLst>
    </p:cSldViewPr>
  </p:slideViewPr>
  <p:outlineViewPr>
    <p:cViewPr>
      <p:scale>
        <a:sx n="33" d="100"/>
        <a:sy n="33" d="100"/>
      </p:scale>
      <p:origin x="0" y="-1272"/>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varScale="1">
        <p:scale>
          <a:sx n="49" d="100"/>
          <a:sy n="49" d="100"/>
        </p:scale>
        <p:origin x="277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CCB91-D8F3-4418-939E-1F527FD2A863}"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97AD78BD-3AA1-4D8C-887B-C3C2AED71CA7}">
      <dgm:prSet phldrT="[Text]" custT="1"/>
      <dgm:spPr/>
      <dgm:t>
        <a:bodyPr/>
        <a:lstStyle/>
        <a:p>
          <a:r>
            <a:rPr lang="en-US" sz="1200" b="1">
              <a:solidFill>
                <a:srgbClr val="002856"/>
              </a:solidFill>
              <a:latin typeface="+mj-lt"/>
              <a:cs typeface="Aharoni" panose="02010803020104030203" pitchFamily="2" charset="-79"/>
            </a:rPr>
            <a:t>Getting Started</a:t>
          </a:r>
        </a:p>
      </dgm:t>
    </dgm:pt>
    <dgm:pt modelId="{7B0B60A2-15D5-4C5B-898B-7DE1B11BD6D2}" type="parTrans" cxnId="{5A6621B3-78F4-4A48-ACCE-1B095C40FD73}">
      <dgm:prSet/>
      <dgm:spPr/>
      <dgm:t>
        <a:bodyPr/>
        <a:lstStyle/>
        <a:p>
          <a:endParaRPr lang="en-US" sz="4000">
            <a:solidFill>
              <a:srgbClr val="002856"/>
            </a:solidFill>
            <a:latin typeface="+mj-lt"/>
            <a:cs typeface="Aharoni" panose="02010803020104030203" pitchFamily="2" charset="-79"/>
          </a:endParaRPr>
        </a:p>
      </dgm:t>
    </dgm:pt>
    <dgm:pt modelId="{9104CA8C-7109-4787-BE3F-FD4589CD774A}" type="sibTrans" cxnId="{5A6621B3-78F4-4A48-ACCE-1B095C40FD73}">
      <dgm:prSet/>
      <dgm:spPr/>
      <dgm:t>
        <a:bodyPr/>
        <a:lstStyle/>
        <a:p>
          <a:endParaRPr lang="en-US" sz="4000">
            <a:solidFill>
              <a:srgbClr val="002856"/>
            </a:solidFill>
            <a:latin typeface="+mj-lt"/>
            <a:cs typeface="Aharoni" panose="02010803020104030203" pitchFamily="2" charset="-79"/>
          </a:endParaRPr>
        </a:p>
      </dgm:t>
    </dgm:pt>
    <dgm:pt modelId="{80CDFF3A-8E78-4330-A39B-F6F8961C1177}">
      <dgm:prSet phldrT="[Text]" custT="1"/>
      <dgm:spPr/>
      <dgm:t>
        <a:bodyPr/>
        <a:lstStyle/>
        <a:p>
          <a:r>
            <a:rPr lang="en-US" sz="1400" b="1" dirty="0">
              <a:solidFill>
                <a:srgbClr val="002856"/>
              </a:solidFill>
              <a:latin typeface="+mj-lt"/>
              <a:cs typeface="Aharoni" panose="02010803020104030203" pitchFamily="2" charset="-79"/>
            </a:rPr>
            <a:t>Total IT</a:t>
          </a:r>
        </a:p>
      </dgm:t>
    </dgm:pt>
    <dgm:pt modelId="{F2C450A7-928B-4D05-82B9-18809F7902ED}" type="parTrans" cxnId="{FCF80DC6-6DD8-492F-B75A-0DC71E32F50A}">
      <dgm:prSet/>
      <dgm:spPr/>
      <dgm:t>
        <a:bodyPr/>
        <a:lstStyle/>
        <a:p>
          <a:endParaRPr lang="en-US" sz="4000">
            <a:solidFill>
              <a:srgbClr val="002856"/>
            </a:solidFill>
            <a:latin typeface="+mj-lt"/>
            <a:cs typeface="Aharoni" panose="02010803020104030203" pitchFamily="2" charset="-79"/>
          </a:endParaRPr>
        </a:p>
      </dgm:t>
    </dgm:pt>
    <dgm:pt modelId="{788315AC-9F9E-498A-BF9B-F19260F47905}" type="sibTrans" cxnId="{FCF80DC6-6DD8-492F-B75A-0DC71E32F50A}">
      <dgm:prSet/>
      <dgm:spPr/>
      <dgm:t>
        <a:bodyPr/>
        <a:lstStyle/>
        <a:p>
          <a:endParaRPr lang="en-US" sz="4000">
            <a:solidFill>
              <a:srgbClr val="002856"/>
            </a:solidFill>
            <a:latin typeface="+mj-lt"/>
            <a:cs typeface="Aharoni" panose="02010803020104030203" pitchFamily="2" charset="-79"/>
          </a:endParaRPr>
        </a:p>
      </dgm:t>
    </dgm:pt>
    <dgm:pt modelId="{99A93E49-1C42-4136-86C7-ACAED7E7AD4C}">
      <dgm:prSet phldrT="[Text]" custT="1"/>
      <dgm:spPr/>
      <dgm:t>
        <a:bodyPr/>
        <a:lstStyle/>
        <a:p>
          <a:r>
            <a:rPr lang="en-US" sz="1200" b="1">
              <a:solidFill>
                <a:srgbClr val="002856"/>
              </a:solidFill>
              <a:latin typeface="+mj-lt"/>
              <a:cs typeface="Aharoni" panose="02010803020104030203" pitchFamily="2" charset="-79"/>
            </a:rPr>
            <a:t>Strategic Spend</a:t>
          </a:r>
        </a:p>
      </dgm:t>
    </dgm:pt>
    <dgm:pt modelId="{D7201370-0EAE-4479-84AF-B9F0DBFE3D77}" type="parTrans" cxnId="{A05B12A0-18EB-4065-9C19-4B5FBBEB9816}">
      <dgm:prSet/>
      <dgm:spPr/>
      <dgm:t>
        <a:bodyPr/>
        <a:lstStyle/>
        <a:p>
          <a:endParaRPr lang="en-US" sz="4000">
            <a:solidFill>
              <a:srgbClr val="002856"/>
            </a:solidFill>
            <a:latin typeface="+mj-lt"/>
            <a:cs typeface="Aharoni" panose="02010803020104030203" pitchFamily="2" charset="-79"/>
          </a:endParaRPr>
        </a:p>
      </dgm:t>
    </dgm:pt>
    <dgm:pt modelId="{2A1D510B-4754-401C-84B8-2964C76C76D4}" type="sibTrans" cxnId="{A05B12A0-18EB-4065-9C19-4B5FBBEB9816}">
      <dgm:prSet/>
      <dgm:spPr/>
      <dgm:t>
        <a:bodyPr/>
        <a:lstStyle/>
        <a:p>
          <a:endParaRPr lang="en-US" sz="4000">
            <a:solidFill>
              <a:srgbClr val="002856"/>
            </a:solidFill>
            <a:latin typeface="+mj-lt"/>
            <a:cs typeface="Aharoni" panose="02010803020104030203" pitchFamily="2" charset="-79"/>
          </a:endParaRPr>
        </a:p>
      </dgm:t>
    </dgm:pt>
    <dgm:pt modelId="{77D2E139-8115-450A-BC5D-674FDBDD79C3}">
      <dgm:prSet phldrT="[Text]" custT="1"/>
      <dgm:spPr/>
      <dgm:t>
        <a:bodyPr/>
        <a:lstStyle/>
        <a:p>
          <a:r>
            <a:rPr lang="en-US" sz="1200" b="1" dirty="0">
              <a:solidFill>
                <a:srgbClr val="002856"/>
              </a:solidFill>
              <a:latin typeface="+mj-lt"/>
              <a:cs typeface="Aharoni" panose="02010803020104030203" pitchFamily="2" charset="-79"/>
            </a:rPr>
            <a:t>IT Security</a:t>
          </a:r>
        </a:p>
      </dgm:t>
    </dgm:pt>
    <dgm:pt modelId="{7B758735-F7B1-4A35-ACB1-9A05A91801E1}" type="parTrans" cxnId="{F73485C4-CEE3-4459-91B5-CE5F2D6CD8A1}">
      <dgm:prSet/>
      <dgm:spPr/>
      <dgm:t>
        <a:bodyPr/>
        <a:lstStyle/>
        <a:p>
          <a:endParaRPr lang="en-US" sz="4000">
            <a:solidFill>
              <a:srgbClr val="002856"/>
            </a:solidFill>
            <a:latin typeface="+mj-lt"/>
            <a:cs typeface="Aharoni" panose="02010803020104030203" pitchFamily="2" charset="-79"/>
          </a:endParaRPr>
        </a:p>
      </dgm:t>
    </dgm:pt>
    <dgm:pt modelId="{64232B2E-556E-4676-8A97-10DBADCDBDAF}" type="sibTrans" cxnId="{F73485C4-CEE3-4459-91B5-CE5F2D6CD8A1}">
      <dgm:prSet/>
      <dgm:spPr/>
      <dgm:t>
        <a:bodyPr/>
        <a:lstStyle/>
        <a:p>
          <a:endParaRPr lang="en-US" sz="4000">
            <a:solidFill>
              <a:srgbClr val="002856"/>
            </a:solidFill>
            <a:latin typeface="+mj-lt"/>
            <a:cs typeface="Aharoni" panose="02010803020104030203" pitchFamily="2" charset="-79"/>
          </a:endParaRPr>
        </a:p>
      </dgm:t>
    </dgm:pt>
    <dgm:pt modelId="{CAA286D2-4799-4E81-8648-21930F385AA2}">
      <dgm:prSet phldrT="[Text]" custT="1"/>
      <dgm:spPr/>
      <dgm:t>
        <a:bodyPr/>
        <a:lstStyle/>
        <a:p>
          <a:r>
            <a:rPr lang="en-US" sz="1200" b="1" dirty="0">
              <a:solidFill>
                <a:srgbClr val="002856"/>
              </a:solidFill>
              <a:latin typeface="+mj-lt"/>
              <a:cs typeface="Aharoni" panose="02010803020104030203" pitchFamily="2" charset="-79"/>
            </a:rPr>
            <a:t>Technical Functional Spend</a:t>
          </a:r>
        </a:p>
      </dgm:t>
    </dgm:pt>
    <dgm:pt modelId="{04EDFFA4-B0B9-4984-8FF1-469A3C8C5E58}" type="parTrans" cxnId="{11D03F29-8798-43E4-A95F-3104EAA99094}">
      <dgm:prSet/>
      <dgm:spPr/>
      <dgm:t>
        <a:bodyPr/>
        <a:lstStyle/>
        <a:p>
          <a:endParaRPr lang="en-US" sz="4000">
            <a:solidFill>
              <a:srgbClr val="002856"/>
            </a:solidFill>
            <a:latin typeface="+mj-lt"/>
            <a:cs typeface="Aharoni" panose="02010803020104030203" pitchFamily="2" charset="-79"/>
          </a:endParaRPr>
        </a:p>
      </dgm:t>
    </dgm:pt>
    <dgm:pt modelId="{4C22C66B-D5D2-48AD-9EB6-8B3AD28473D3}" type="sibTrans" cxnId="{11D03F29-8798-43E4-A95F-3104EAA99094}">
      <dgm:prSet/>
      <dgm:spPr/>
      <dgm:t>
        <a:bodyPr/>
        <a:lstStyle/>
        <a:p>
          <a:endParaRPr lang="en-US" sz="4000">
            <a:solidFill>
              <a:srgbClr val="002856"/>
            </a:solidFill>
            <a:latin typeface="+mj-lt"/>
            <a:cs typeface="Aharoni" panose="02010803020104030203" pitchFamily="2" charset="-79"/>
          </a:endParaRPr>
        </a:p>
      </dgm:t>
    </dgm:pt>
    <dgm:pt modelId="{F82314E7-03EC-41C5-91F3-A166DD2065F3}">
      <dgm:prSet phldrT="[Text]" custT="1"/>
      <dgm:spPr/>
      <dgm:t>
        <a:bodyPr/>
        <a:lstStyle/>
        <a:p>
          <a:r>
            <a:rPr lang="en-US" sz="1200" b="1">
              <a:solidFill>
                <a:srgbClr val="002856"/>
              </a:solidFill>
              <a:latin typeface="+mj-lt"/>
              <a:cs typeface="Aharoni" panose="02010803020104030203" pitchFamily="2" charset="-79"/>
            </a:rPr>
            <a:t>Asset Spend</a:t>
          </a:r>
        </a:p>
      </dgm:t>
    </dgm:pt>
    <dgm:pt modelId="{211F6DCD-BA9B-4634-AF81-FBB2F09BE9EE}" type="parTrans" cxnId="{EC2B6041-3E26-4F60-9224-4C037A08C823}">
      <dgm:prSet/>
      <dgm:spPr/>
      <dgm:t>
        <a:bodyPr/>
        <a:lstStyle/>
        <a:p>
          <a:endParaRPr lang="en-US" sz="4000">
            <a:solidFill>
              <a:srgbClr val="002856"/>
            </a:solidFill>
            <a:latin typeface="+mj-lt"/>
            <a:cs typeface="Aharoni" panose="02010803020104030203" pitchFamily="2" charset="-79"/>
          </a:endParaRPr>
        </a:p>
      </dgm:t>
    </dgm:pt>
    <dgm:pt modelId="{F5C1157D-2D38-44BA-A20C-28D58C2507CE}" type="sibTrans" cxnId="{EC2B6041-3E26-4F60-9224-4C037A08C823}">
      <dgm:prSet/>
      <dgm:spPr/>
      <dgm:t>
        <a:bodyPr/>
        <a:lstStyle/>
        <a:p>
          <a:endParaRPr lang="en-US" sz="4000">
            <a:solidFill>
              <a:srgbClr val="002856"/>
            </a:solidFill>
            <a:latin typeface="+mj-lt"/>
            <a:cs typeface="Aharoni" panose="02010803020104030203" pitchFamily="2" charset="-79"/>
          </a:endParaRPr>
        </a:p>
      </dgm:t>
    </dgm:pt>
    <dgm:pt modelId="{BAF8C166-54A3-4B16-BCFA-96A460B74D58}">
      <dgm:prSet phldrT="[Text]" custT="1"/>
      <dgm:spPr/>
      <dgm:t>
        <a:bodyPr/>
        <a:lstStyle/>
        <a:p>
          <a:r>
            <a:rPr lang="en-US" sz="1200" b="1" dirty="0">
              <a:solidFill>
                <a:srgbClr val="002856"/>
              </a:solidFill>
              <a:latin typeface="+mj-lt"/>
              <a:cs typeface="Aharoni" panose="02010803020104030203" pitchFamily="2" charset="-79"/>
            </a:rPr>
            <a:t>Technical Functional Staff</a:t>
          </a:r>
        </a:p>
      </dgm:t>
    </dgm:pt>
    <dgm:pt modelId="{2326FAC4-E4BC-4890-A260-D46D2F6E8906}" type="parTrans" cxnId="{FA1FE493-BAF0-4010-A241-F52DC66B2D6B}">
      <dgm:prSet/>
      <dgm:spPr/>
      <dgm:t>
        <a:bodyPr/>
        <a:lstStyle/>
        <a:p>
          <a:endParaRPr lang="en-US" sz="4000">
            <a:solidFill>
              <a:srgbClr val="002856"/>
            </a:solidFill>
            <a:latin typeface="+mj-lt"/>
            <a:cs typeface="Aharoni" panose="02010803020104030203" pitchFamily="2" charset="-79"/>
          </a:endParaRPr>
        </a:p>
      </dgm:t>
    </dgm:pt>
    <dgm:pt modelId="{2A96F43A-9590-4F87-96FF-6D0538018239}" type="sibTrans" cxnId="{FA1FE493-BAF0-4010-A241-F52DC66B2D6B}">
      <dgm:prSet/>
      <dgm:spPr/>
      <dgm:t>
        <a:bodyPr/>
        <a:lstStyle/>
        <a:p>
          <a:endParaRPr lang="en-US" sz="4000">
            <a:solidFill>
              <a:srgbClr val="002856"/>
            </a:solidFill>
            <a:latin typeface="+mj-lt"/>
            <a:cs typeface="Aharoni" panose="02010803020104030203" pitchFamily="2" charset="-79"/>
          </a:endParaRPr>
        </a:p>
      </dgm:t>
    </dgm:pt>
    <dgm:pt modelId="{07C23101-F280-4F43-83C2-608280CA4B01}" type="pres">
      <dgm:prSet presAssocID="{0E2CCB91-D8F3-4418-939E-1F527FD2A863}" presName="Name0" presStyleCnt="0">
        <dgm:presLayoutVars>
          <dgm:dir/>
          <dgm:resizeHandles val="exact"/>
        </dgm:presLayoutVars>
      </dgm:prSet>
      <dgm:spPr/>
    </dgm:pt>
    <dgm:pt modelId="{CDAE2071-6381-4A5B-AF1E-933A88217C75}" type="pres">
      <dgm:prSet presAssocID="{97AD78BD-3AA1-4D8C-887B-C3C2AED71CA7}" presName="composite" presStyleCnt="0"/>
      <dgm:spPr/>
    </dgm:pt>
    <dgm:pt modelId="{84C59B59-814E-486B-BC46-C4B403A33581}" type="pres">
      <dgm:prSet presAssocID="{97AD78BD-3AA1-4D8C-887B-C3C2AED71CA7}" presName="bgChev" presStyleLbl="node1" presStyleIdx="0" presStyleCnt="7"/>
      <dgm:spPr>
        <a:solidFill>
          <a:schemeClr val="accent1"/>
        </a:solidFill>
      </dgm:spPr>
    </dgm:pt>
    <dgm:pt modelId="{CCA0A80D-B1A7-49AF-AD2E-D3C2EA89CBD4}" type="pres">
      <dgm:prSet presAssocID="{97AD78BD-3AA1-4D8C-887B-C3C2AED71CA7}" presName="txNode" presStyleLbl="fgAcc1" presStyleIdx="0" presStyleCnt="7">
        <dgm:presLayoutVars>
          <dgm:bulletEnabled val="1"/>
        </dgm:presLayoutVars>
      </dgm:prSet>
      <dgm:spPr/>
      <dgm:t>
        <a:bodyPr/>
        <a:lstStyle/>
        <a:p>
          <a:endParaRPr lang="en-US"/>
        </a:p>
      </dgm:t>
    </dgm:pt>
    <dgm:pt modelId="{40DD5F31-C01D-4286-8AA9-9C436D76917E}" type="pres">
      <dgm:prSet presAssocID="{9104CA8C-7109-4787-BE3F-FD4589CD774A}" presName="compositeSpace" presStyleCnt="0"/>
      <dgm:spPr/>
    </dgm:pt>
    <dgm:pt modelId="{75ADA78C-B8FD-4E35-9F6A-7141D61DE955}" type="pres">
      <dgm:prSet presAssocID="{80CDFF3A-8E78-4330-A39B-F6F8961C1177}" presName="composite" presStyleCnt="0"/>
      <dgm:spPr/>
    </dgm:pt>
    <dgm:pt modelId="{1D161F8B-E830-4B24-B9A3-04E15E91E2C7}" type="pres">
      <dgm:prSet presAssocID="{80CDFF3A-8E78-4330-A39B-F6F8961C1177}" presName="bgChev" presStyleLbl="node1" presStyleIdx="1" presStyleCnt="7"/>
      <dgm:spPr>
        <a:solidFill>
          <a:schemeClr val="accent1"/>
        </a:solidFill>
      </dgm:spPr>
    </dgm:pt>
    <dgm:pt modelId="{DE9F6FD4-51A5-46DA-9E94-058649D22511}" type="pres">
      <dgm:prSet presAssocID="{80CDFF3A-8E78-4330-A39B-F6F8961C1177}" presName="txNode" presStyleLbl="fgAcc1" presStyleIdx="1" presStyleCnt="7">
        <dgm:presLayoutVars>
          <dgm:bulletEnabled val="1"/>
        </dgm:presLayoutVars>
      </dgm:prSet>
      <dgm:spPr/>
      <dgm:t>
        <a:bodyPr/>
        <a:lstStyle/>
        <a:p>
          <a:endParaRPr lang="en-US"/>
        </a:p>
      </dgm:t>
    </dgm:pt>
    <dgm:pt modelId="{D7D051C1-C76A-4E21-BE05-2B8AE0686114}" type="pres">
      <dgm:prSet presAssocID="{788315AC-9F9E-498A-BF9B-F19260F47905}" presName="compositeSpace" presStyleCnt="0"/>
      <dgm:spPr/>
    </dgm:pt>
    <dgm:pt modelId="{33D96F9D-C63B-4C56-92DC-DC24A2AF60BD}" type="pres">
      <dgm:prSet presAssocID="{99A93E49-1C42-4136-86C7-ACAED7E7AD4C}" presName="composite" presStyleCnt="0"/>
      <dgm:spPr/>
    </dgm:pt>
    <dgm:pt modelId="{9DCF820E-FF1C-4244-A914-664296F5734B}" type="pres">
      <dgm:prSet presAssocID="{99A93E49-1C42-4136-86C7-ACAED7E7AD4C}" presName="bgChev" presStyleLbl="node1" presStyleIdx="2" presStyleCnt="7"/>
      <dgm:spPr>
        <a:solidFill>
          <a:schemeClr val="accent1"/>
        </a:solidFill>
      </dgm:spPr>
    </dgm:pt>
    <dgm:pt modelId="{63D696C2-1F81-48F1-837D-AB26048F7C40}" type="pres">
      <dgm:prSet presAssocID="{99A93E49-1C42-4136-86C7-ACAED7E7AD4C}" presName="txNode" presStyleLbl="fgAcc1" presStyleIdx="2" presStyleCnt="7">
        <dgm:presLayoutVars>
          <dgm:bulletEnabled val="1"/>
        </dgm:presLayoutVars>
      </dgm:prSet>
      <dgm:spPr/>
      <dgm:t>
        <a:bodyPr/>
        <a:lstStyle/>
        <a:p>
          <a:endParaRPr lang="en-US"/>
        </a:p>
      </dgm:t>
    </dgm:pt>
    <dgm:pt modelId="{44EACA8B-C726-4C6A-A3D0-451E62D8FF6E}" type="pres">
      <dgm:prSet presAssocID="{2A1D510B-4754-401C-84B8-2964C76C76D4}" presName="compositeSpace" presStyleCnt="0"/>
      <dgm:spPr/>
    </dgm:pt>
    <dgm:pt modelId="{9EDB1985-CD85-44D7-8742-DE1B6106807B}" type="pres">
      <dgm:prSet presAssocID="{CAA286D2-4799-4E81-8648-21930F385AA2}" presName="composite" presStyleCnt="0"/>
      <dgm:spPr/>
    </dgm:pt>
    <dgm:pt modelId="{EEFD30AF-E3CC-411B-B51B-B1B97DCFDC3B}" type="pres">
      <dgm:prSet presAssocID="{CAA286D2-4799-4E81-8648-21930F385AA2}" presName="bgChev" presStyleLbl="node1" presStyleIdx="3" presStyleCnt="7"/>
      <dgm:spPr>
        <a:solidFill>
          <a:schemeClr val="accent1"/>
        </a:solidFill>
      </dgm:spPr>
    </dgm:pt>
    <dgm:pt modelId="{653706BE-3AB3-4F4A-BA28-587F6E3AC169}" type="pres">
      <dgm:prSet presAssocID="{CAA286D2-4799-4E81-8648-21930F385AA2}" presName="txNode" presStyleLbl="fgAcc1" presStyleIdx="3" presStyleCnt="7">
        <dgm:presLayoutVars>
          <dgm:bulletEnabled val="1"/>
        </dgm:presLayoutVars>
      </dgm:prSet>
      <dgm:spPr/>
      <dgm:t>
        <a:bodyPr/>
        <a:lstStyle/>
        <a:p>
          <a:endParaRPr lang="en-US"/>
        </a:p>
      </dgm:t>
    </dgm:pt>
    <dgm:pt modelId="{9CC3BEEF-75F3-46FE-AAF4-004C9FF90A98}" type="pres">
      <dgm:prSet presAssocID="{4C22C66B-D5D2-48AD-9EB6-8B3AD28473D3}" presName="compositeSpace" presStyleCnt="0"/>
      <dgm:spPr/>
    </dgm:pt>
    <dgm:pt modelId="{A0456F9B-203F-4F93-B38F-B37A16430CFC}" type="pres">
      <dgm:prSet presAssocID="{F82314E7-03EC-41C5-91F3-A166DD2065F3}" presName="composite" presStyleCnt="0"/>
      <dgm:spPr/>
    </dgm:pt>
    <dgm:pt modelId="{63630685-1BED-489F-9B0B-4580390E3109}" type="pres">
      <dgm:prSet presAssocID="{F82314E7-03EC-41C5-91F3-A166DD2065F3}" presName="bgChev" presStyleLbl="node1" presStyleIdx="4" presStyleCnt="7"/>
      <dgm:spPr>
        <a:solidFill>
          <a:schemeClr val="accent1"/>
        </a:solidFill>
      </dgm:spPr>
    </dgm:pt>
    <dgm:pt modelId="{AC85BCA3-8402-4B2E-8D5D-605790895847}" type="pres">
      <dgm:prSet presAssocID="{F82314E7-03EC-41C5-91F3-A166DD2065F3}" presName="txNode" presStyleLbl="fgAcc1" presStyleIdx="4" presStyleCnt="7">
        <dgm:presLayoutVars>
          <dgm:bulletEnabled val="1"/>
        </dgm:presLayoutVars>
      </dgm:prSet>
      <dgm:spPr/>
      <dgm:t>
        <a:bodyPr/>
        <a:lstStyle/>
        <a:p>
          <a:endParaRPr lang="en-US"/>
        </a:p>
      </dgm:t>
    </dgm:pt>
    <dgm:pt modelId="{7134FEEC-AF8F-46F1-A36B-990ADC6836CB}" type="pres">
      <dgm:prSet presAssocID="{F5C1157D-2D38-44BA-A20C-28D58C2507CE}" presName="compositeSpace" presStyleCnt="0"/>
      <dgm:spPr/>
    </dgm:pt>
    <dgm:pt modelId="{03EB3B5F-93C2-4B7E-B1B4-6A15D440F38B}" type="pres">
      <dgm:prSet presAssocID="{BAF8C166-54A3-4B16-BCFA-96A460B74D58}" presName="composite" presStyleCnt="0"/>
      <dgm:spPr/>
    </dgm:pt>
    <dgm:pt modelId="{78F6A73B-4825-4726-A296-D912135B9D48}" type="pres">
      <dgm:prSet presAssocID="{BAF8C166-54A3-4B16-BCFA-96A460B74D58}" presName="bgChev" presStyleLbl="node1" presStyleIdx="5" presStyleCnt="7"/>
      <dgm:spPr>
        <a:solidFill>
          <a:schemeClr val="accent1"/>
        </a:solidFill>
      </dgm:spPr>
    </dgm:pt>
    <dgm:pt modelId="{10DA07BC-BE8C-41A4-B31F-20EDD7AB5E30}" type="pres">
      <dgm:prSet presAssocID="{BAF8C166-54A3-4B16-BCFA-96A460B74D58}" presName="txNode" presStyleLbl="fgAcc1" presStyleIdx="5" presStyleCnt="7">
        <dgm:presLayoutVars>
          <dgm:bulletEnabled val="1"/>
        </dgm:presLayoutVars>
      </dgm:prSet>
      <dgm:spPr/>
      <dgm:t>
        <a:bodyPr/>
        <a:lstStyle/>
        <a:p>
          <a:endParaRPr lang="en-US"/>
        </a:p>
      </dgm:t>
    </dgm:pt>
    <dgm:pt modelId="{E5869210-3406-48EF-B695-72F628AA1B20}" type="pres">
      <dgm:prSet presAssocID="{2A96F43A-9590-4F87-96FF-6D0538018239}" presName="compositeSpace" presStyleCnt="0"/>
      <dgm:spPr/>
    </dgm:pt>
    <dgm:pt modelId="{F4F84288-C271-4FD1-AFB3-7532D751DCE4}" type="pres">
      <dgm:prSet presAssocID="{77D2E139-8115-450A-BC5D-674FDBDD79C3}" presName="composite" presStyleCnt="0"/>
      <dgm:spPr/>
    </dgm:pt>
    <dgm:pt modelId="{ED10D349-9C7B-4422-A0C6-F62C156D29C0}" type="pres">
      <dgm:prSet presAssocID="{77D2E139-8115-450A-BC5D-674FDBDD79C3}" presName="bgChev" presStyleLbl="node1" presStyleIdx="6" presStyleCnt="7"/>
      <dgm:spPr>
        <a:solidFill>
          <a:schemeClr val="accent1"/>
        </a:solidFill>
      </dgm:spPr>
    </dgm:pt>
    <dgm:pt modelId="{48689875-A3A1-410C-B464-13CAD6B8F5DD}" type="pres">
      <dgm:prSet presAssocID="{77D2E139-8115-450A-BC5D-674FDBDD79C3}" presName="txNode" presStyleLbl="fgAcc1" presStyleIdx="6" presStyleCnt="7">
        <dgm:presLayoutVars>
          <dgm:bulletEnabled val="1"/>
        </dgm:presLayoutVars>
      </dgm:prSet>
      <dgm:spPr/>
      <dgm:t>
        <a:bodyPr/>
        <a:lstStyle/>
        <a:p>
          <a:endParaRPr lang="en-US"/>
        </a:p>
      </dgm:t>
    </dgm:pt>
  </dgm:ptLst>
  <dgm:cxnLst>
    <dgm:cxn modelId="{CE28D848-317D-4434-9C12-1C85F715B200}" type="presOf" srcId="{F82314E7-03EC-41C5-91F3-A166DD2065F3}" destId="{AC85BCA3-8402-4B2E-8D5D-605790895847}" srcOrd="0" destOrd="0" presId="urn:microsoft.com/office/officeart/2005/8/layout/chevronAccent+Icon"/>
    <dgm:cxn modelId="{695F0481-866A-4FE1-9007-B5034153725E}" type="presOf" srcId="{BAF8C166-54A3-4B16-BCFA-96A460B74D58}" destId="{10DA07BC-BE8C-41A4-B31F-20EDD7AB5E30}" srcOrd="0" destOrd="0" presId="urn:microsoft.com/office/officeart/2005/8/layout/chevronAccent+Icon"/>
    <dgm:cxn modelId="{EC2B6041-3E26-4F60-9224-4C037A08C823}" srcId="{0E2CCB91-D8F3-4418-939E-1F527FD2A863}" destId="{F82314E7-03EC-41C5-91F3-A166DD2065F3}" srcOrd="4" destOrd="0" parTransId="{211F6DCD-BA9B-4634-AF81-FBB2F09BE9EE}" sibTransId="{F5C1157D-2D38-44BA-A20C-28D58C2507CE}"/>
    <dgm:cxn modelId="{FCF80DC6-6DD8-492F-B75A-0DC71E32F50A}" srcId="{0E2CCB91-D8F3-4418-939E-1F527FD2A863}" destId="{80CDFF3A-8E78-4330-A39B-F6F8961C1177}" srcOrd="1" destOrd="0" parTransId="{F2C450A7-928B-4D05-82B9-18809F7902ED}" sibTransId="{788315AC-9F9E-498A-BF9B-F19260F47905}"/>
    <dgm:cxn modelId="{FA1FE493-BAF0-4010-A241-F52DC66B2D6B}" srcId="{0E2CCB91-D8F3-4418-939E-1F527FD2A863}" destId="{BAF8C166-54A3-4B16-BCFA-96A460B74D58}" srcOrd="5" destOrd="0" parTransId="{2326FAC4-E4BC-4890-A260-D46D2F6E8906}" sibTransId="{2A96F43A-9590-4F87-96FF-6D0538018239}"/>
    <dgm:cxn modelId="{11D03F29-8798-43E4-A95F-3104EAA99094}" srcId="{0E2CCB91-D8F3-4418-939E-1F527FD2A863}" destId="{CAA286D2-4799-4E81-8648-21930F385AA2}" srcOrd="3" destOrd="0" parTransId="{04EDFFA4-B0B9-4984-8FF1-469A3C8C5E58}" sibTransId="{4C22C66B-D5D2-48AD-9EB6-8B3AD28473D3}"/>
    <dgm:cxn modelId="{F73485C4-CEE3-4459-91B5-CE5F2D6CD8A1}" srcId="{0E2CCB91-D8F3-4418-939E-1F527FD2A863}" destId="{77D2E139-8115-450A-BC5D-674FDBDD79C3}" srcOrd="6" destOrd="0" parTransId="{7B758735-F7B1-4A35-ACB1-9A05A91801E1}" sibTransId="{64232B2E-556E-4676-8A97-10DBADCDBDAF}"/>
    <dgm:cxn modelId="{5A6621B3-78F4-4A48-ACCE-1B095C40FD73}" srcId="{0E2CCB91-D8F3-4418-939E-1F527FD2A863}" destId="{97AD78BD-3AA1-4D8C-887B-C3C2AED71CA7}" srcOrd="0" destOrd="0" parTransId="{7B0B60A2-15D5-4C5B-898B-7DE1B11BD6D2}" sibTransId="{9104CA8C-7109-4787-BE3F-FD4589CD774A}"/>
    <dgm:cxn modelId="{09C536BB-2B8A-45DE-855D-08E076068E98}" type="presOf" srcId="{80CDFF3A-8E78-4330-A39B-F6F8961C1177}" destId="{DE9F6FD4-51A5-46DA-9E94-058649D22511}" srcOrd="0" destOrd="0" presId="urn:microsoft.com/office/officeart/2005/8/layout/chevronAccent+Icon"/>
    <dgm:cxn modelId="{A05B12A0-18EB-4065-9C19-4B5FBBEB9816}" srcId="{0E2CCB91-D8F3-4418-939E-1F527FD2A863}" destId="{99A93E49-1C42-4136-86C7-ACAED7E7AD4C}" srcOrd="2" destOrd="0" parTransId="{D7201370-0EAE-4479-84AF-B9F0DBFE3D77}" sibTransId="{2A1D510B-4754-401C-84B8-2964C76C76D4}"/>
    <dgm:cxn modelId="{0C6AAF30-8573-47BE-9DB0-112036EC3913}" type="presOf" srcId="{77D2E139-8115-450A-BC5D-674FDBDD79C3}" destId="{48689875-A3A1-410C-B464-13CAD6B8F5DD}" srcOrd="0" destOrd="0" presId="urn:microsoft.com/office/officeart/2005/8/layout/chevronAccent+Icon"/>
    <dgm:cxn modelId="{7DC2BCA0-644C-4BD0-9A38-18EEAF452AEB}" type="presOf" srcId="{0E2CCB91-D8F3-4418-939E-1F527FD2A863}" destId="{07C23101-F280-4F43-83C2-608280CA4B01}" srcOrd="0" destOrd="0" presId="urn:microsoft.com/office/officeart/2005/8/layout/chevronAccent+Icon"/>
    <dgm:cxn modelId="{9A1C29F8-27B2-40EB-B77E-4C9962370817}" type="presOf" srcId="{97AD78BD-3AA1-4D8C-887B-C3C2AED71CA7}" destId="{CCA0A80D-B1A7-49AF-AD2E-D3C2EA89CBD4}" srcOrd="0" destOrd="0" presId="urn:microsoft.com/office/officeart/2005/8/layout/chevronAccent+Icon"/>
    <dgm:cxn modelId="{80013FC2-E20B-4EE8-8809-8767AD0C684C}" type="presOf" srcId="{99A93E49-1C42-4136-86C7-ACAED7E7AD4C}" destId="{63D696C2-1F81-48F1-837D-AB26048F7C40}" srcOrd="0" destOrd="0" presId="urn:microsoft.com/office/officeart/2005/8/layout/chevronAccent+Icon"/>
    <dgm:cxn modelId="{44A176DD-6D94-47D4-9375-36D18A5681D8}" type="presOf" srcId="{CAA286D2-4799-4E81-8648-21930F385AA2}" destId="{653706BE-3AB3-4F4A-BA28-587F6E3AC169}" srcOrd="0" destOrd="0" presId="urn:microsoft.com/office/officeart/2005/8/layout/chevronAccent+Icon"/>
    <dgm:cxn modelId="{15D881E5-45BE-44BC-8711-B4E537EA77DC}" type="presParOf" srcId="{07C23101-F280-4F43-83C2-608280CA4B01}" destId="{CDAE2071-6381-4A5B-AF1E-933A88217C75}" srcOrd="0" destOrd="0" presId="urn:microsoft.com/office/officeart/2005/8/layout/chevronAccent+Icon"/>
    <dgm:cxn modelId="{E18D07CE-6920-4634-83A3-512CA80EBBAC}" type="presParOf" srcId="{CDAE2071-6381-4A5B-AF1E-933A88217C75}" destId="{84C59B59-814E-486B-BC46-C4B403A33581}" srcOrd="0" destOrd="0" presId="urn:microsoft.com/office/officeart/2005/8/layout/chevronAccent+Icon"/>
    <dgm:cxn modelId="{7BBA7392-C652-4DA2-A20B-3651203CB9C1}" type="presParOf" srcId="{CDAE2071-6381-4A5B-AF1E-933A88217C75}" destId="{CCA0A80D-B1A7-49AF-AD2E-D3C2EA89CBD4}" srcOrd="1" destOrd="0" presId="urn:microsoft.com/office/officeart/2005/8/layout/chevronAccent+Icon"/>
    <dgm:cxn modelId="{2CB6833F-F5E3-4CFE-A4C1-33E2146115FC}" type="presParOf" srcId="{07C23101-F280-4F43-83C2-608280CA4B01}" destId="{40DD5F31-C01D-4286-8AA9-9C436D76917E}" srcOrd="1" destOrd="0" presId="urn:microsoft.com/office/officeart/2005/8/layout/chevronAccent+Icon"/>
    <dgm:cxn modelId="{0DF81D4B-0233-46BB-968B-DEA09BFBACE2}" type="presParOf" srcId="{07C23101-F280-4F43-83C2-608280CA4B01}" destId="{75ADA78C-B8FD-4E35-9F6A-7141D61DE955}" srcOrd="2" destOrd="0" presId="urn:microsoft.com/office/officeart/2005/8/layout/chevronAccent+Icon"/>
    <dgm:cxn modelId="{D4468A99-932B-4AA1-A8C1-7B63AF51D6E6}" type="presParOf" srcId="{75ADA78C-B8FD-4E35-9F6A-7141D61DE955}" destId="{1D161F8B-E830-4B24-B9A3-04E15E91E2C7}" srcOrd="0" destOrd="0" presId="urn:microsoft.com/office/officeart/2005/8/layout/chevronAccent+Icon"/>
    <dgm:cxn modelId="{426A2E36-04F6-41B3-8DF7-0976949A056F}" type="presParOf" srcId="{75ADA78C-B8FD-4E35-9F6A-7141D61DE955}" destId="{DE9F6FD4-51A5-46DA-9E94-058649D22511}" srcOrd="1" destOrd="0" presId="urn:microsoft.com/office/officeart/2005/8/layout/chevronAccent+Icon"/>
    <dgm:cxn modelId="{45A0C925-7140-439D-AC2A-697AD389B534}" type="presParOf" srcId="{07C23101-F280-4F43-83C2-608280CA4B01}" destId="{D7D051C1-C76A-4E21-BE05-2B8AE0686114}" srcOrd="3" destOrd="0" presId="urn:microsoft.com/office/officeart/2005/8/layout/chevronAccent+Icon"/>
    <dgm:cxn modelId="{436087AB-13A5-4394-BA86-B02E935522E7}" type="presParOf" srcId="{07C23101-F280-4F43-83C2-608280CA4B01}" destId="{33D96F9D-C63B-4C56-92DC-DC24A2AF60BD}" srcOrd="4" destOrd="0" presId="urn:microsoft.com/office/officeart/2005/8/layout/chevronAccent+Icon"/>
    <dgm:cxn modelId="{85D12051-D277-411A-AEE3-144E631C0F74}" type="presParOf" srcId="{33D96F9D-C63B-4C56-92DC-DC24A2AF60BD}" destId="{9DCF820E-FF1C-4244-A914-664296F5734B}" srcOrd="0" destOrd="0" presId="urn:microsoft.com/office/officeart/2005/8/layout/chevronAccent+Icon"/>
    <dgm:cxn modelId="{56B64019-725F-4AF3-817D-53E30C1A7995}" type="presParOf" srcId="{33D96F9D-C63B-4C56-92DC-DC24A2AF60BD}" destId="{63D696C2-1F81-48F1-837D-AB26048F7C40}" srcOrd="1" destOrd="0" presId="urn:microsoft.com/office/officeart/2005/8/layout/chevronAccent+Icon"/>
    <dgm:cxn modelId="{9D5413EE-1068-4589-8A1C-ABD1CDD2775C}" type="presParOf" srcId="{07C23101-F280-4F43-83C2-608280CA4B01}" destId="{44EACA8B-C726-4C6A-A3D0-451E62D8FF6E}" srcOrd="5" destOrd="0" presId="urn:microsoft.com/office/officeart/2005/8/layout/chevronAccent+Icon"/>
    <dgm:cxn modelId="{5622BE36-E387-4914-AF83-AE6FC39E3786}" type="presParOf" srcId="{07C23101-F280-4F43-83C2-608280CA4B01}" destId="{9EDB1985-CD85-44D7-8742-DE1B6106807B}" srcOrd="6" destOrd="0" presId="urn:microsoft.com/office/officeart/2005/8/layout/chevronAccent+Icon"/>
    <dgm:cxn modelId="{045D2170-9818-4216-A761-DF37315F88C0}" type="presParOf" srcId="{9EDB1985-CD85-44D7-8742-DE1B6106807B}" destId="{EEFD30AF-E3CC-411B-B51B-B1B97DCFDC3B}" srcOrd="0" destOrd="0" presId="urn:microsoft.com/office/officeart/2005/8/layout/chevronAccent+Icon"/>
    <dgm:cxn modelId="{46E29B71-7645-4F9A-98CF-337E9E717B74}" type="presParOf" srcId="{9EDB1985-CD85-44D7-8742-DE1B6106807B}" destId="{653706BE-3AB3-4F4A-BA28-587F6E3AC169}" srcOrd="1" destOrd="0" presId="urn:microsoft.com/office/officeart/2005/8/layout/chevronAccent+Icon"/>
    <dgm:cxn modelId="{4249EB69-C4B9-41FB-A801-80C24EAE0AD4}" type="presParOf" srcId="{07C23101-F280-4F43-83C2-608280CA4B01}" destId="{9CC3BEEF-75F3-46FE-AAF4-004C9FF90A98}" srcOrd="7" destOrd="0" presId="urn:microsoft.com/office/officeart/2005/8/layout/chevronAccent+Icon"/>
    <dgm:cxn modelId="{958B96C2-AF5E-4C00-8D4A-8A9CE1D3FF34}" type="presParOf" srcId="{07C23101-F280-4F43-83C2-608280CA4B01}" destId="{A0456F9B-203F-4F93-B38F-B37A16430CFC}" srcOrd="8" destOrd="0" presId="urn:microsoft.com/office/officeart/2005/8/layout/chevronAccent+Icon"/>
    <dgm:cxn modelId="{7E1B0F52-9699-45DD-B0C7-0CD412C69C3B}" type="presParOf" srcId="{A0456F9B-203F-4F93-B38F-B37A16430CFC}" destId="{63630685-1BED-489F-9B0B-4580390E3109}" srcOrd="0" destOrd="0" presId="urn:microsoft.com/office/officeart/2005/8/layout/chevronAccent+Icon"/>
    <dgm:cxn modelId="{0F90419C-DC8A-4471-A9D9-DC544F9D74EA}" type="presParOf" srcId="{A0456F9B-203F-4F93-B38F-B37A16430CFC}" destId="{AC85BCA3-8402-4B2E-8D5D-605790895847}" srcOrd="1" destOrd="0" presId="urn:microsoft.com/office/officeart/2005/8/layout/chevronAccent+Icon"/>
    <dgm:cxn modelId="{40BB346E-92AD-424B-A9A9-32D92CA2AF18}" type="presParOf" srcId="{07C23101-F280-4F43-83C2-608280CA4B01}" destId="{7134FEEC-AF8F-46F1-A36B-990ADC6836CB}" srcOrd="9" destOrd="0" presId="urn:microsoft.com/office/officeart/2005/8/layout/chevronAccent+Icon"/>
    <dgm:cxn modelId="{E1B92CA5-C915-4DD6-9185-8319F35DC27A}" type="presParOf" srcId="{07C23101-F280-4F43-83C2-608280CA4B01}" destId="{03EB3B5F-93C2-4B7E-B1B4-6A15D440F38B}" srcOrd="10" destOrd="0" presId="urn:microsoft.com/office/officeart/2005/8/layout/chevronAccent+Icon"/>
    <dgm:cxn modelId="{DA29C5E0-1881-4B47-B4C2-812E1AA4C01C}" type="presParOf" srcId="{03EB3B5F-93C2-4B7E-B1B4-6A15D440F38B}" destId="{78F6A73B-4825-4726-A296-D912135B9D48}" srcOrd="0" destOrd="0" presId="urn:microsoft.com/office/officeart/2005/8/layout/chevronAccent+Icon"/>
    <dgm:cxn modelId="{8C71A0B8-33EB-4A58-A081-A9D80E04B85D}" type="presParOf" srcId="{03EB3B5F-93C2-4B7E-B1B4-6A15D440F38B}" destId="{10DA07BC-BE8C-41A4-B31F-20EDD7AB5E30}" srcOrd="1" destOrd="0" presId="urn:microsoft.com/office/officeart/2005/8/layout/chevronAccent+Icon"/>
    <dgm:cxn modelId="{8967FE9C-D116-474F-883F-EBBBA563B395}" type="presParOf" srcId="{07C23101-F280-4F43-83C2-608280CA4B01}" destId="{E5869210-3406-48EF-B695-72F628AA1B20}" srcOrd="11" destOrd="0" presId="urn:microsoft.com/office/officeart/2005/8/layout/chevronAccent+Icon"/>
    <dgm:cxn modelId="{348D7DD7-46A3-4508-854E-F76B36539CEF}" type="presParOf" srcId="{07C23101-F280-4F43-83C2-608280CA4B01}" destId="{F4F84288-C271-4FD1-AFB3-7532D751DCE4}" srcOrd="12" destOrd="0" presId="urn:microsoft.com/office/officeart/2005/8/layout/chevronAccent+Icon"/>
    <dgm:cxn modelId="{42A0D680-D493-4BB3-B8B8-1E4B95B8538A}" type="presParOf" srcId="{F4F84288-C271-4FD1-AFB3-7532D751DCE4}" destId="{ED10D349-9C7B-4422-A0C6-F62C156D29C0}" srcOrd="0" destOrd="0" presId="urn:microsoft.com/office/officeart/2005/8/layout/chevronAccent+Icon"/>
    <dgm:cxn modelId="{A2D14E7A-9E01-4DB2-B536-6B4A9B46D586}" type="presParOf" srcId="{F4F84288-C271-4FD1-AFB3-7532D751DCE4}" destId="{48689875-A3A1-410C-B464-13CAD6B8F5DD}"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12/12/2022</a:t>
            </a:fld>
            <a:endParaRPr lang="en-US" dirty="0"/>
          </a:p>
        </p:txBody>
      </p:sp>
      <p:sp>
        <p:nvSpPr>
          <p:cNvPr id="5" name="TextBox 4"/>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2" name="Google Shape;192;p1: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Presenter's Name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Presenter's Name</a:t>
            </a:r>
            <a:endParaRPr/>
          </a:p>
        </p:txBody>
      </p:sp>
      <p:sp>
        <p:nvSpPr>
          <p:cNvPr id="193" name="Google Shape;1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40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99701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4128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CC0F1E0-1F31-4B7C-87F2-30221BEAF185}"/>
              </a:ext>
            </a:extLst>
          </p:cNvPr>
          <p:cNvSpPr>
            <a:spLocks noGrp="1" noRot="1" noChangeAspect="1"/>
          </p:cNvSpPr>
          <p:nvPr>
            <p:ph type="sldImg"/>
          </p:nvPr>
        </p:nvSpPr>
        <p:spPr>
          <a:xfrm>
            <a:off x="1031875" y="712788"/>
            <a:ext cx="4794250" cy="2697162"/>
          </a:xfrm>
        </p:spPr>
      </p:sp>
      <p:sp>
        <p:nvSpPr>
          <p:cNvPr id="3" name="Notes Placeholder 2">
            <a:extLst>
              <a:ext uri="{FF2B5EF4-FFF2-40B4-BE49-F238E27FC236}">
                <a16:creationId xmlns:a16="http://schemas.microsoft.com/office/drawing/2014/main" xmlns="" id="{103D4234-062A-4F5F-9375-DB3B8118494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5416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453533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301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821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2, two, pointers, segments, parameters, circle</a:t>
            </a:r>
          </a:p>
        </p:txBody>
      </p:sp>
      <p:sp>
        <p:nvSpPr>
          <p:cNvPr id="5" name="Slide Image Placeholder 4">
            <a:extLst>
              <a:ext uri="{FF2B5EF4-FFF2-40B4-BE49-F238E27FC236}">
                <a16:creationId xmlns:a16="http://schemas.microsoft.com/office/drawing/2014/main" xmlns="" id="{89009722-2970-4DD0-829E-3FED0B9D203E}"/>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21102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4962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826094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23223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238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58868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50096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xmlns="" id="{4B4702A2-2CE0-4972-B913-F303E9FFA4D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A50338C-ADCB-4069-BB62-E3B0688D068A}"/>
              </a:ext>
            </a:extLst>
          </p:cNvPr>
          <p:cNvGraphicFramePr>
            <a:graphicFrameLocks noChangeAspect="1"/>
          </p:cNvGraphicFramePr>
          <p:nvPr userDrawn="1">
            <p:custDataLst>
              <p:tags r:id="rId2"/>
            </p:custDataLst>
            <p:extLst>
              <p:ext uri="{D42A27DB-BD31-4B8C-83A1-F6EECF244321}">
                <p14:modId xmlns:p14="http://schemas.microsoft.com/office/powerpoint/2010/main" val="45292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CA50338C-ADCB-4069-BB62-E3B0688D06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CE22114-9047-40C5-9D05-AF35D7B7B087}"/>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A010A63-A320-4171-A7B4-06A2D3C91471}"/>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xmlns="" id="{46E05064-B5DA-4441-B4C7-8D9385881BD3}"/>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232DDF0-849C-4E14-AA79-D38FAF54F35E}"/>
              </a:ext>
            </a:extLst>
          </p:cNvPr>
          <p:cNvGraphicFramePr>
            <a:graphicFrameLocks noChangeAspect="1"/>
          </p:cNvGraphicFramePr>
          <p:nvPr userDrawn="1">
            <p:custDataLst>
              <p:tags r:id="rId2"/>
            </p:custDataLst>
            <p:extLst>
              <p:ext uri="{D42A27DB-BD31-4B8C-83A1-F6EECF244321}">
                <p14:modId xmlns:p14="http://schemas.microsoft.com/office/powerpoint/2010/main" val="1624399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6232DDF0-849C-4E14-AA79-D38FAF54F3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7E2658A3-1872-4FC3-9D58-94F2094AD6FA}"/>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xmlns="" id="{3124B76B-735A-4421-821F-1A558D45EBCC}"/>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
        <p:nvSpPr>
          <p:cNvPr id="10" name="Title 1">
            <a:extLst>
              <a:ext uri="{FF2B5EF4-FFF2-40B4-BE49-F238E27FC236}">
                <a16:creationId xmlns:a16="http://schemas.microsoft.com/office/drawing/2014/main" xmlns="" id="{05E00C06-0F09-4055-9C4A-4D1F84AD80E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1" name="Text Placeholder 2">
            <a:extLst>
              <a:ext uri="{FF2B5EF4-FFF2-40B4-BE49-F238E27FC236}">
                <a16:creationId xmlns:a16="http://schemas.microsoft.com/office/drawing/2014/main" xmlns="" id="{980DDEA7-4BAF-48FA-882B-45D60DCBCF7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4784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517848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425" imgH="424" progId="TCLayout.ActiveDocument.1">
                  <p:embed/>
                </p:oleObj>
              </mc:Choice>
              <mc:Fallback>
                <p:oleObj name="think-cell Slide" r:id="rId4" imgW="425" imgH="42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5585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indent="-228600">
              <a:buSzPct val="100000"/>
              <a:buFont typeface="Wingdings" panose="05000000000000000000" pitchFamily="2" charset="2"/>
              <a:buChar char="§"/>
              <a:defRPr/>
            </a:lvl1pPr>
            <a:lvl2pPr marL="461963" indent="-228600">
              <a:buSzPct val="100000"/>
              <a:buFont typeface="Arial" panose="020B0604020202020204" pitchFamily="34" charset="0"/>
              <a:buChar char="–"/>
              <a:defRPr/>
            </a:lvl2pPr>
            <a:lvl3pPr marL="682625" indent="-228600">
              <a:buSzPct val="100000"/>
              <a:buFont typeface="Wingdings" panose="05000000000000000000" pitchFamily="2" charset="2"/>
              <a:buChar char="§"/>
              <a:defRPr/>
            </a:lvl3pPr>
            <a:lvl4pPr marL="914400" indent="-228600">
              <a:buSzPct val="100000"/>
              <a:buFont typeface="Arial" panose="020B0604020202020204" pitchFamily="34" charset="0"/>
              <a:buChar char="–"/>
              <a:defRPr/>
            </a:lvl4pPr>
            <a:lvl5pPr marL="1146175" indent="-228600">
              <a:buSzPct val="100000"/>
              <a:buFont typeface="Wingdings" panose="05000000000000000000" pitchFamily="2" charset="2"/>
              <a:buChar cha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xmlns="" id="{A98BD60A-AFB5-42D5-A4D8-98D73A74B25D}"/>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hasCustomPrompt="1"/>
          </p:nvPr>
        </p:nvSpPr>
        <p:spPr bwMode="ltGray">
          <a:xfrm>
            <a:off x="4424192"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hasCustomPrompt="1"/>
          </p:nvPr>
        </p:nvSpPr>
        <p:spPr bwMode="ltGray">
          <a:xfrm>
            <a:off x="8391523"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hasCustomPrompt="1"/>
          </p:nvPr>
        </p:nvSpPr>
        <p:spPr bwMode="ltGray">
          <a:xfrm>
            <a:off x="457200"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6" name="Text Placeholder 11"/>
          <p:cNvSpPr>
            <a:spLocks noGrp="1"/>
          </p:cNvSpPr>
          <p:nvPr>
            <p:ph type="body" sz="quarter" idx="18" hasCustomPrompt="1"/>
          </p:nvPr>
        </p:nvSpPr>
        <p:spPr bwMode="ltGray">
          <a:xfrm>
            <a:off x="457200"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bwMode="ltGray">
          <a:xfrm>
            <a:off x="3363487"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bwMode="ltGray">
          <a:xfrm>
            <a:off x="626660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bwMode="ltGray">
          <a:xfrm>
            <a:off x="916654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31775">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BDE8A66-137B-48B1-B968-519E5E77D9C5}"/>
              </a:ext>
            </a:extLst>
          </p:cNvPr>
          <p:cNvGraphicFramePr>
            <a:graphicFrameLocks noChangeAspect="1"/>
          </p:cNvGraphicFramePr>
          <p:nvPr userDrawn="1">
            <p:custDataLst>
              <p:tags r:id="rId2"/>
            </p:custDataLst>
            <p:extLst>
              <p:ext uri="{D42A27DB-BD31-4B8C-83A1-F6EECF244321}">
                <p14:modId xmlns:p14="http://schemas.microsoft.com/office/powerpoint/2010/main" val="2330621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3BDE8A66-137B-48B1-B968-519E5E77D9C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F42E9AB-82CE-4C71-8B7E-9354D1ECBDF1}"/>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8C70BEF-2DF7-4727-BB43-80147C8B19F4}"/>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xmlns="" id="{CCEF406C-33DC-4CDB-AAB2-3B26722162FA}"/>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938165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86F78F9-68C5-4F90-ADBA-2FA5D76CE70C}"/>
              </a:ext>
            </a:extLst>
          </p:cNvPr>
          <p:cNvGraphicFramePr>
            <a:graphicFrameLocks noChangeAspect="1"/>
          </p:cNvGraphicFramePr>
          <p:nvPr userDrawn="1">
            <p:custDataLst>
              <p:tags r:id="rId2"/>
            </p:custDataLst>
            <p:extLst>
              <p:ext uri="{D42A27DB-BD31-4B8C-83A1-F6EECF244321}">
                <p14:modId xmlns:p14="http://schemas.microsoft.com/office/powerpoint/2010/main" val="34368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B86F78F9-68C5-4F90-ADBA-2FA5D76CE7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9D4C4EC0-D50D-4B35-91AF-1F7DBA755E65}"/>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12" name="Picture Placeholder 9">
            <a:extLst>
              <a:ext uri="{FF2B5EF4-FFF2-40B4-BE49-F238E27FC236}">
                <a16:creationId xmlns:a16="http://schemas.microsoft.com/office/drawing/2014/main" xmlns="" id="{D9704151-CC10-4896-862D-97022BBBE55F}"/>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
        <p:nvSpPr>
          <p:cNvPr id="14" name="Title 1">
            <a:extLst>
              <a:ext uri="{FF2B5EF4-FFF2-40B4-BE49-F238E27FC236}">
                <a16:creationId xmlns:a16="http://schemas.microsoft.com/office/drawing/2014/main" xmlns="" id="{08A1F32A-9A25-46DA-8B29-8AB1E5038CC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8" name="Text Placeholder 2">
            <a:extLst>
              <a:ext uri="{FF2B5EF4-FFF2-40B4-BE49-F238E27FC236}">
                <a16:creationId xmlns:a16="http://schemas.microsoft.com/office/drawing/2014/main" xmlns="" id="{8E238CB4-B5C5-45BE-97D3-3BD04123727F}"/>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239269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W1_Surf">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5F3AE04-824E-4F17-B774-457DA80A7E3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863953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269E45D6-B405-4307-B5E3-C306CF715F62}"/>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12B464-7195-4E51-B68E-D1337B600F5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578854D-72F7-475F-BCDC-C7E3CA48F480}"/>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0B4446D-0189-4EBD-A92A-CE15D6AABE05}"/>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335070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B1_Surf">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094D293-C9BF-4FCB-9A99-51E71F38CBF8}"/>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981711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2CB6DD0-A0BB-4AF5-97D9-C667B0603CCE}"/>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858249E-64C9-42EC-BD9C-9CE96DE59DF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C022A2-30D1-4C19-AC92-0D0A7651B261}"/>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5" name="TextBox 14"/>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A47678B8-6514-40C4-87E5-5A2D66771883}"/>
              </a:ext>
            </a:extLst>
          </p:cNvPr>
          <p:cNvPicPr>
            <a:picLocks noChangeAspect="1"/>
          </p:cNvPicPr>
          <p:nvPr userDrawn="1"/>
        </p:nvPicPr>
        <p:blipFill>
          <a:blip r:embed="rId2"/>
          <a:stretch>
            <a:fillRect/>
          </a:stretch>
        </p:blipFill>
        <p:spPr bwMode="black">
          <a:xfrm>
            <a:off x="9693021" y="6053328"/>
            <a:ext cx="2041210" cy="466344"/>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B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41472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a:defRPr lang="en-US" sz="1600" kern="1200" dirty="0" smtClean="0">
                <a:solidFill>
                  <a:schemeClr val="tx1"/>
                </a:solidFill>
                <a:latin typeface="+mn-lt"/>
                <a:ea typeface="+mn-ea"/>
                <a:cs typeface="+mn-cs"/>
              </a:defRPr>
            </a:lvl2pPr>
            <a:lvl3pPr marL="682625" indent="-225425">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9145598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425" imgH="424" progId="TCLayout.ActiveDocument.1">
                  <p:embed/>
                </p:oleObj>
              </mc:Choice>
              <mc:Fallback>
                <p:oleObj name="think-cell Slide" r:id="rId4" imgW="425" imgH="42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marL="457200" indent="-228600">
              <a:buFont typeface="Arial" panose="020B0604020202020204" pitchFamily="34" charset="0"/>
              <a:buChar cha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1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oleObject" Target="../embeddings/oleObject6.bin"/><Relationship Id="rId2" Type="http://schemas.openxmlformats.org/officeDocument/2006/relationships/slideLayout" Target="../slideLayouts/slideLayout18.xml"/><Relationship Id="rId16" Type="http://schemas.openxmlformats.org/officeDocument/2006/relationships/tags" Target="../tags/tag1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ags" Target="../tags/tag10.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vmlDrawing" Target="../drawings/vmlDrawing6.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ags" Target="../tags/tag1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vmlDrawing" Target="../drawings/vmlDrawing9.v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5" Type="http://schemas.openxmlformats.org/officeDocument/2006/relationships/oleObject" Target="../embeddings/oleObject9.bin"/><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ags" Target="../tags/tag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ags" Target="../tags/tag18.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vmlDrawing" Target="../drawings/vmlDrawing10.vml"/><Relationship Id="rId17" Type="http://schemas.openxmlformats.org/officeDocument/2006/relationships/image" Target="../media/image3.png"/><Relationship Id="rId2" Type="http://schemas.openxmlformats.org/officeDocument/2006/relationships/slideLayout" Target="../slideLayouts/slideLayout40.xml"/><Relationship Id="rId16" Type="http://schemas.openxmlformats.org/officeDocument/2006/relationships/image" Target="../media/image1.em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5" Type="http://schemas.openxmlformats.org/officeDocument/2006/relationships/oleObject" Target="../embeddings/oleObject10.bin"/><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9"/>
            </p:custDataLst>
            <p:extLst>
              <p:ext uri="{D42A27DB-BD31-4B8C-83A1-F6EECF244321}">
                <p14:modId xmlns:p14="http://schemas.microsoft.com/office/powerpoint/2010/main" val="26100940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21" imgW="425" imgH="424" progId="TCLayout.ActiveDocument.1">
                  <p:embed/>
                </p:oleObj>
              </mc:Choice>
              <mc:Fallback>
                <p:oleObj name="think-cell Slide" r:id="rId21" imgW="425" imgH="424" progId="TCLayout.ActiveDocument.1">
                  <p:embed/>
                  <p:pic>
                    <p:nvPicPr>
                      <p:cNvPr id="4" name="Object 3" hidden="1"/>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A2B236AE-A6D1-4AAB-8B3E-41360A12A2E1}"/>
              </a:ext>
            </a:extLst>
          </p:cNvPr>
          <p:cNvSpPr/>
          <p:nvPr userDrawn="1">
            <p:custDataLst>
              <p:tags r:id="rId2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xmlns="" id="{8290FCA0-5FF6-452C-ADA6-0836A508AF5B}"/>
              </a:ext>
            </a:extLst>
          </p:cNvPr>
          <p:cNvPicPr>
            <a:picLocks noChangeAspect="1"/>
          </p:cNvPicPr>
          <p:nvPr userDrawn="1"/>
        </p:nvPicPr>
        <p:blipFill>
          <a:blip r:embed="rId23"/>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2" r:id="rId15"/>
    <p:sldLayoutId id="2147483882"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2"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38886FD-978F-4664-9726-5E0E2E511804}"/>
              </a:ext>
            </a:extLst>
          </p:cNvPr>
          <p:cNvGraphicFramePr>
            <a:graphicFrameLocks noChangeAspect="1"/>
          </p:cNvGraphicFramePr>
          <p:nvPr userDrawn="1">
            <p:custDataLst>
              <p:tags r:id="rId15"/>
            </p:custDataLst>
            <p:extLst>
              <p:ext uri="{D42A27DB-BD31-4B8C-83A1-F6EECF244321}">
                <p14:modId xmlns:p14="http://schemas.microsoft.com/office/powerpoint/2010/main" val="203289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17" imgW="425" imgH="424" progId="TCLayout.ActiveDocument.1">
                  <p:embed/>
                </p:oleObj>
              </mc:Choice>
              <mc:Fallback>
                <p:oleObj name="think-cell Slide" r:id="rId17" imgW="425" imgH="424" progId="TCLayout.ActiveDocument.1">
                  <p:embed/>
                  <p:pic>
                    <p:nvPicPr>
                      <p:cNvPr id="5" name="Object 4" hidden="1">
                        <a:extLst>
                          <a:ext uri="{FF2B5EF4-FFF2-40B4-BE49-F238E27FC236}">
                            <a16:creationId xmlns:a16="http://schemas.microsoft.com/office/drawing/2014/main" xmlns="" id="{B38886FD-978F-4664-9726-5E0E2E51180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78FF2085-C899-4FAF-94E8-78EDD1B5577B}"/>
              </a:ext>
            </a:extLst>
          </p:cNvPr>
          <p:cNvSpPr/>
          <p:nvPr userDrawn="1">
            <p:custDataLst>
              <p:tags r:id="rId16"/>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2022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9F4C5261-7EA3-48B6-9555-61345F0D26AF}"/>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xmlns="" id="{8FFD9961-B054-46E1-8C9C-58640BDF07D7}"/>
              </a:ext>
            </a:extLst>
          </p:cNvPr>
          <p:cNvPicPr>
            <a:picLocks noChangeAspect="1"/>
          </p:cNvPicPr>
          <p:nvPr userDrawn="1"/>
        </p:nvPicPr>
        <p:blipFill>
          <a:blip r:embed="rId19"/>
          <a:stretch>
            <a:fillRect/>
          </a:stretch>
        </p:blipFill>
        <p:spPr bwMode="black">
          <a:xfrm>
            <a:off x="10451592" y="6245352"/>
            <a:ext cx="1271653" cy="290528"/>
          </a:xfrm>
          <a:prstGeom prst="rect">
            <a:avLst/>
          </a:prstGeom>
        </p:spPr>
      </p:pic>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2" r:id="rId12"/>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userDrawn="1">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FDAA6AF-6A23-401B-B993-BD5391245122}"/>
              </a:ext>
            </a:extLst>
          </p:cNvPr>
          <p:cNvGraphicFramePr>
            <a:graphicFrameLocks noChangeAspect="1"/>
          </p:cNvGraphicFramePr>
          <p:nvPr userDrawn="1">
            <p:custDataLst>
              <p:tags r:id="rId13"/>
            </p:custDataLst>
            <p:extLst>
              <p:ext uri="{D42A27DB-BD31-4B8C-83A1-F6EECF244321}">
                <p14:modId xmlns:p14="http://schemas.microsoft.com/office/powerpoint/2010/main" val="2284049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6FDAA6AF-6A23-401B-B993-BD539124512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D2EDD689-8B08-462B-97D1-FF663F840475}"/>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DC37BA0C-211D-4AFF-AB06-0AF99A18EBAD}"/>
              </a:ext>
            </a:extLst>
          </p:cNvPr>
          <p:cNvSpPr>
            <a:spLocks noGrp="1"/>
          </p:cNvSpPr>
          <p:nvPr>
            <p:ph type="body" idx="1"/>
          </p:nvPr>
        </p:nvSpPr>
        <p:spPr>
          <a:xfrm>
            <a:off x="457199" y="1343025"/>
            <a:ext cx="11276013"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xmlns="" id="{07F0ED33-44D8-4D2A-A5AB-E69C844B193A}"/>
              </a:ext>
            </a:extLst>
          </p:cNvPr>
          <p:cNvPicPr>
            <a:picLocks noChangeAspect="1"/>
          </p:cNvPicPr>
          <p:nvPr userDrawn="1"/>
        </p:nvPicPr>
        <p:blipFill>
          <a:blip r:embed="rId17"/>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76" r:id="rId1"/>
    <p:sldLayoutId id="2147483834" r:id="rId2"/>
    <p:sldLayoutId id="2147483835" r:id="rId3"/>
    <p:sldLayoutId id="2147483836" r:id="rId4"/>
    <p:sldLayoutId id="2147483837" r:id="rId5"/>
    <p:sldLayoutId id="2147483877" r:id="rId6"/>
    <p:sldLayoutId id="2147483842" r:id="rId7"/>
    <p:sldLayoutId id="2147483843" r:id="rId8"/>
    <p:sldLayoutId id="2147483844" r:id="rId9"/>
    <p:sldLayoutId id="2147483845"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28" userDrawn="1">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1A28858B-6AE3-4146-A31F-F0BFC60DE7A5}"/>
              </a:ext>
            </a:extLst>
          </p:cNvPr>
          <p:cNvGraphicFramePr>
            <a:graphicFrameLocks noChangeAspect="1"/>
          </p:cNvGraphicFramePr>
          <p:nvPr userDrawn="1">
            <p:custDataLst>
              <p:tags r:id="rId13"/>
            </p:custDataLst>
            <p:extLst>
              <p:ext uri="{D42A27DB-BD31-4B8C-83A1-F6EECF244321}">
                <p14:modId xmlns:p14="http://schemas.microsoft.com/office/powerpoint/2010/main" val="401639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1A28858B-6AE3-4146-A31F-F0BFC60DE7A5}"/>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xmlns="" id="{6211B762-A9E6-4AB1-A3BB-BD25B14110C1}"/>
              </a:ext>
            </a:extLst>
          </p:cNvPr>
          <p:cNvPicPr>
            <a:picLocks noChangeAspect="1"/>
          </p:cNvPicPr>
          <p:nvPr userDrawn="1"/>
        </p:nvPicPr>
        <p:blipFill>
          <a:blip r:embed="rId17"/>
          <a:stretch>
            <a:fillRect/>
          </a:stretch>
        </p:blipFill>
        <p:spPr bwMode="black">
          <a:xfrm>
            <a:off x="10451592" y="6245352"/>
            <a:ext cx="1271653" cy="290528"/>
          </a:xfrm>
          <a:prstGeom prst="rect">
            <a:avLst/>
          </a:prstGeom>
        </p:spPr>
      </p:pic>
      <p:sp>
        <p:nvSpPr>
          <p:cNvPr id="4" name="Rectangle 3" hidden="1">
            <a:extLst>
              <a:ext uri="{FF2B5EF4-FFF2-40B4-BE49-F238E27FC236}">
                <a16:creationId xmlns:a16="http://schemas.microsoft.com/office/drawing/2014/main" xmlns="" id="{0688463C-6B6E-481D-8E82-20D4EFA0E809}"/>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E42ACDB8-7125-4F77-9A45-9D6189D992B9}"/>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80" r:id="rId1"/>
    <p:sldLayoutId id="2147483855" r:id="rId2"/>
    <p:sldLayoutId id="2147483856" r:id="rId3"/>
    <p:sldLayoutId id="2147483857" r:id="rId4"/>
    <p:sldLayoutId id="2147483858" r:id="rId5"/>
    <p:sldLayoutId id="2147483881" r:id="rId6"/>
    <p:sldLayoutId id="2147483863" r:id="rId7"/>
    <p:sldLayoutId id="2147483864" r:id="rId8"/>
    <p:sldLayoutId id="2147483865" r:id="rId9"/>
    <p:sldLayoutId id="2147483866"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userDrawn="1">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4.emf"/><Relationship Id="rId5" Type="http://schemas.openxmlformats.org/officeDocument/2006/relationships/oleObject" Target="../embeddings/oleObject1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4.xml"/><Relationship Id="rId7" Type="http://schemas.openxmlformats.org/officeDocument/2006/relationships/image" Target="../media/image15.png"/><Relationship Id="rId2" Type="http://schemas.openxmlformats.org/officeDocument/2006/relationships/tags" Target="../tags/tag30.xml"/><Relationship Id="rId1" Type="http://schemas.openxmlformats.org/officeDocument/2006/relationships/vmlDrawing" Target="../drawings/vmlDrawing19.vml"/><Relationship Id="rId6" Type="http://schemas.openxmlformats.org/officeDocument/2006/relationships/image" Target="../media/image4.emf"/><Relationship Id="rId5" Type="http://schemas.openxmlformats.org/officeDocument/2006/relationships/oleObject" Target="../embeddings/oleObject19.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hyperlink" Target="https://www.gartner.com/en/about/policies/privacy"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4.xml"/><Relationship Id="rId7" Type="http://schemas.openxmlformats.org/officeDocument/2006/relationships/image" Target="../media/image21.png"/><Relationship Id="rId2" Type="http://schemas.openxmlformats.org/officeDocument/2006/relationships/tags" Target="../tags/tag31.xml"/><Relationship Id="rId1" Type="http://schemas.openxmlformats.org/officeDocument/2006/relationships/vmlDrawing" Target="../drawings/vmlDrawing20.vml"/><Relationship Id="rId6" Type="http://schemas.openxmlformats.org/officeDocument/2006/relationships/image" Target="../media/image4.emf"/><Relationship Id="rId5" Type="http://schemas.openxmlformats.org/officeDocument/2006/relationships/oleObject" Target="../embeddings/oleObject20.bin"/><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vmlDrawing" Target="../drawings/vmlDrawing21.vml"/><Relationship Id="rId5" Type="http://schemas.openxmlformats.org/officeDocument/2006/relationships/image" Target="../media/image4.e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6.xml"/><Relationship Id="rId7" Type="http://schemas.openxmlformats.org/officeDocument/2006/relationships/diagramData" Target="../diagrams/data1.xml"/><Relationship Id="rId2" Type="http://schemas.openxmlformats.org/officeDocument/2006/relationships/tags" Target="../tags/tag33.xml"/><Relationship Id="rId1" Type="http://schemas.openxmlformats.org/officeDocument/2006/relationships/vmlDrawing" Target="../drawings/vmlDrawing22.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22.bin"/><Relationship Id="rId10" Type="http://schemas.openxmlformats.org/officeDocument/2006/relationships/diagramColors" Target="../diagrams/colors1.xml"/><Relationship Id="rId4" Type="http://schemas.openxmlformats.org/officeDocument/2006/relationships/notesSlide" Target="../notesSlides/notesSlide11.xml"/><Relationship Id="rId9"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35.xml"/><Relationship Id="rId7" Type="http://schemas.openxmlformats.org/officeDocument/2006/relationships/image" Target="../media/image23.emf"/><Relationship Id="rId2" Type="http://schemas.openxmlformats.org/officeDocument/2006/relationships/tags" Target="../tags/tag34.xml"/><Relationship Id="rId1" Type="http://schemas.openxmlformats.org/officeDocument/2006/relationships/vmlDrawing" Target="../drawings/vmlDrawing23.vml"/><Relationship Id="rId6" Type="http://schemas.openxmlformats.org/officeDocument/2006/relationships/oleObject" Target="../embeddings/oleObject23.bin"/><Relationship Id="rId11" Type="http://schemas.openxmlformats.org/officeDocument/2006/relationships/image" Target="../media/image28.svg"/><Relationship Id="rId5" Type="http://schemas.openxmlformats.org/officeDocument/2006/relationships/notesSlide" Target="../notesSlides/notesSlide12.xml"/><Relationship Id="rId10" Type="http://schemas.openxmlformats.org/officeDocument/2006/relationships/image" Target="../media/image25.png"/><Relationship Id="rId4" Type="http://schemas.openxmlformats.org/officeDocument/2006/relationships/slideLayout" Target="../slideLayouts/slideLayout4.xml"/><Relationship Id="rId9"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6.xml"/><Relationship Id="rId1" Type="http://schemas.openxmlformats.org/officeDocument/2006/relationships/vmlDrawing" Target="../drawings/vmlDrawing24.vml"/><Relationship Id="rId5" Type="http://schemas.openxmlformats.org/officeDocument/2006/relationships/image" Target="../media/image4.e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7.xml"/><Relationship Id="rId1" Type="http://schemas.openxmlformats.org/officeDocument/2006/relationships/vmlDrawing" Target="../drawings/vmlDrawing25.vml"/><Relationship Id="rId5" Type="http://schemas.openxmlformats.org/officeDocument/2006/relationships/image" Target="../media/image4.emf"/><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8" Type="http://schemas.openxmlformats.org/officeDocument/2006/relationships/hyperlink" Target="mailto:benchmarkinginfo@gartner.com" TargetMode="External"/><Relationship Id="rId13" Type="http://schemas.openxmlformats.org/officeDocument/2006/relationships/image" Target="../media/image7.svg"/><Relationship Id="rId3" Type="http://schemas.openxmlformats.org/officeDocument/2006/relationships/tags" Target="../tags/tag22.xml"/><Relationship Id="rId7" Type="http://schemas.openxmlformats.org/officeDocument/2006/relationships/image" Target="../media/image5.emf"/><Relationship Id="rId12" Type="http://schemas.openxmlformats.org/officeDocument/2006/relationships/image" Target="../media/image6.png"/><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oleObject" Target="../embeddings/oleObject12.bin"/><Relationship Id="rId11" Type="http://schemas.openxmlformats.org/officeDocument/2006/relationships/slide" Target="slide4.xml"/><Relationship Id="rId5" Type="http://schemas.openxmlformats.org/officeDocument/2006/relationships/notesSlide" Target="../notesSlides/notesSlide2.xml"/><Relationship Id="rId10" Type="http://schemas.openxmlformats.org/officeDocument/2006/relationships/slide" Target="slide6.xml"/><Relationship Id="rId4" Type="http://schemas.openxmlformats.org/officeDocument/2006/relationships/slideLayout" Target="../slideLayouts/slideLayout16.xml"/><Relationship Id="rId9"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8.xml"/><Relationship Id="rId1" Type="http://schemas.openxmlformats.org/officeDocument/2006/relationships/vmlDrawing" Target="../drawings/vmlDrawing26.vml"/><Relationship Id="rId5" Type="http://schemas.openxmlformats.org/officeDocument/2006/relationships/image" Target="../media/image4.emf"/><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40.xml"/><Relationship Id="rId7" Type="http://schemas.openxmlformats.org/officeDocument/2006/relationships/image" Target="../media/image1.emf"/><Relationship Id="rId2" Type="http://schemas.openxmlformats.org/officeDocument/2006/relationships/tags" Target="../tags/tag39.xml"/><Relationship Id="rId1" Type="http://schemas.openxmlformats.org/officeDocument/2006/relationships/vmlDrawing" Target="../drawings/vmlDrawing27.vml"/><Relationship Id="rId6" Type="http://schemas.openxmlformats.org/officeDocument/2006/relationships/oleObject" Target="../embeddings/oleObject27.bin"/><Relationship Id="rId11" Type="http://schemas.openxmlformats.org/officeDocument/2006/relationships/image" Target="../media/image29.png"/><Relationship Id="rId5" Type="http://schemas.openxmlformats.org/officeDocument/2006/relationships/notesSlide" Target="../notesSlides/notesSlide13.xml"/><Relationship Id="rId10" Type="http://schemas.openxmlformats.org/officeDocument/2006/relationships/image" Target="../media/image28.png"/><Relationship Id="rId4" Type="http://schemas.openxmlformats.org/officeDocument/2006/relationships/slideLayout" Target="../slideLayouts/slideLayout6.xml"/><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hyperlink" Target="https://www.gartner.com/document/code/779691" TargetMode="External"/><Relationship Id="rId3" Type="http://schemas.openxmlformats.org/officeDocument/2006/relationships/tags" Target="../tags/tag42.xml"/><Relationship Id="rId7" Type="http://schemas.openxmlformats.org/officeDocument/2006/relationships/image" Target="../media/image23.emf"/><Relationship Id="rId2" Type="http://schemas.openxmlformats.org/officeDocument/2006/relationships/tags" Target="../tags/tag41.xml"/><Relationship Id="rId1" Type="http://schemas.openxmlformats.org/officeDocument/2006/relationships/vmlDrawing" Target="../drawings/vmlDrawing28.vml"/><Relationship Id="rId6" Type="http://schemas.openxmlformats.org/officeDocument/2006/relationships/oleObject" Target="../embeddings/oleObject28.bin"/><Relationship Id="rId11" Type="http://schemas.openxmlformats.org/officeDocument/2006/relationships/hyperlink" Target="https://www.gartner.com/document/code/779687" TargetMode="External"/><Relationship Id="rId5" Type="http://schemas.openxmlformats.org/officeDocument/2006/relationships/notesSlide" Target="../notesSlides/notesSlide14.xml"/><Relationship Id="rId10" Type="http://schemas.openxmlformats.org/officeDocument/2006/relationships/hyperlink" Target="https://www.gartner.com/document/code/779694" TargetMode="External"/><Relationship Id="rId4" Type="http://schemas.openxmlformats.org/officeDocument/2006/relationships/slideLayout" Target="../slideLayouts/slideLayout4.xml"/><Relationship Id="rId9" Type="http://schemas.openxmlformats.org/officeDocument/2006/relationships/hyperlink" Target="https://www.gartner.com/document/code/779693"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gartner.com/tools/budget-benchmarks" TargetMode="External"/><Relationship Id="rId3" Type="http://schemas.openxmlformats.org/officeDocument/2006/relationships/tags" Target="../tags/tag24.xml"/><Relationship Id="rId7" Type="http://schemas.openxmlformats.org/officeDocument/2006/relationships/image" Target="../media/image5.e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3.xml"/><Relationship Id="rId4"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vmlDrawing" Target="../drawings/vmlDrawing14.vml"/><Relationship Id="rId5" Type="http://schemas.openxmlformats.org/officeDocument/2006/relationships/image" Target="../media/image4.e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hyperlink" Target="mailto:benchmarkinginfo@gartner.com" TargetMode="External"/><Relationship Id="rId2" Type="http://schemas.openxmlformats.org/officeDocument/2006/relationships/tags" Target="../tags/tag26.xml"/><Relationship Id="rId1" Type="http://schemas.openxmlformats.org/officeDocument/2006/relationships/vmlDrawing" Target="../drawings/vmlDrawing15.vml"/><Relationship Id="rId6" Type="http://schemas.openxmlformats.org/officeDocument/2006/relationships/image" Target="../media/image4.emf"/><Relationship Id="rId5" Type="http://schemas.openxmlformats.org/officeDocument/2006/relationships/oleObject" Target="../embeddings/oleObject15.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vmlDrawing" Target="../drawings/vmlDrawing16.vml"/><Relationship Id="rId5" Type="http://schemas.openxmlformats.org/officeDocument/2006/relationships/image" Target="../media/image4.emf"/><Relationship Id="rId4"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xml"/><Relationship Id="rId7" Type="http://schemas.openxmlformats.org/officeDocument/2006/relationships/image" Target="../media/image10.png"/><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image" Target="../media/image4.emf"/><Relationship Id="rId5" Type="http://schemas.openxmlformats.org/officeDocument/2006/relationships/oleObject" Target="../embeddings/oleObject18.bin"/><Relationship Id="rId4" Type="http://schemas.openxmlformats.org/officeDocument/2006/relationships/notesSlide" Target="../notesSlides/notesSlide5.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6F0B4AA9-5889-5A09-AAA7-6CD8300FAD68}"/>
              </a:ext>
            </a:extLst>
          </p:cNvPr>
          <p:cNvGraphicFramePr>
            <a:graphicFrameLocks noChangeAspect="1"/>
          </p:cNvGraphicFramePr>
          <p:nvPr>
            <p:custDataLst>
              <p:tags r:id="rId2"/>
            </p:custDataLst>
            <p:extLst>
              <p:ext uri="{D42A27DB-BD31-4B8C-83A1-F6EECF244321}">
                <p14:modId xmlns:p14="http://schemas.microsoft.com/office/powerpoint/2010/main" val="3894307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5" imgW="404" imgH="405" progId="TCLayout.ActiveDocument.1">
                  <p:embed/>
                </p:oleObj>
              </mc:Choice>
              <mc:Fallback>
                <p:oleObj name="think-cell Slide" r:id="rId5" imgW="404" imgH="405" progId="TCLayout.ActiveDocument.1">
                  <p:embed/>
                  <p:pic>
                    <p:nvPicPr>
                      <p:cNvPr id="3" name="Object 2" hidden="1">
                        <a:extLst>
                          <a:ext uri="{FF2B5EF4-FFF2-40B4-BE49-F238E27FC236}">
                            <a16:creationId xmlns:a16="http://schemas.microsoft.com/office/drawing/2014/main" xmlns="" id="{6F0B4AA9-5889-5A09-AAA7-6CD8300FAD6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xmlns="" id="{2A18247C-1DEB-ED2F-0FC2-6ACBF47EB868}"/>
              </a:ext>
            </a:extLst>
          </p:cNvPr>
          <p:cNvSpPr>
            <a:spLocks noGrp="1"/>
          </p:cNvSpPr>
          <p:nvPr>
            <p:ph type="body" sz="quarter" idx="10"/>
          </p:nvPr>
        </p:nvSpPr>
        <p:spPr>
          <a:xfrm>
            <a:off x="2166861" y="3804785"/>
            <a:ext cx="4545024" cy="276999"/>
          </a:xfrm>
        </p:spPr>
        <p:txBody>
          <a:bodyPr/>
          <a:lstStyle/>
          <a:p>
            <a:r>
              <a:rPr lang="en-IN" dirty="0"/>
              <a:t>Practitioners Guide</a:t>
            </a:r>
          </a:p>
        </p:txBody>
      </p:sp>
      <p:sp>
        <p:nvSpPr>
          <p:cNvPr id="195" name="Google Shape;195;p1"/>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856"/>
              </a:buClr>
              <a:buSzPts val="3600"/>
              <a:buFont typeface="Arial Black"/>
              <a:buNone/>
            </a:pPr>
            <a:r>
              <a:rPr lang="en-US" b="1" dirty="0">
                <a:latin typeface="Arial Black"/>
                <a:ea typeface="Arial Black"/>
                <a:cs typeface="Arial Black"/>
                <a:sym typeface="Arial Black"/>
              </a:rPr>
              <a:t>IT Budget &amp; Efficiency Benchmark</a:t>
            </a:r>
            <a:endParaRPr dirty="0">
              <a:latin typeface="Arial Black"/>
              <a:ea typeface="Arial Black"/>
              <a:cs typeface="Arial Black"/>
              <a:sym typeface="Arial Black"/>
            </a:endParaRPr>
          </a:p>
        </p:txBody>
      </p:sp>
    </p:spTree>
    <p:extLst>
      <p:ext uri="{BB962C8B-B14F-4D97-AF65-F5344CB8AC3E}">
        <p14:creationId xmlns:p14="http://schemas.microsoft.com/office/powerpoint/2010/main" val="53610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B19B5641-8763-1F0D-818C-AEDC6F5234E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404" imgH="405" progId="TCLayout.ActiveDocument.1">
                  <p:embed/>
                </p:oleObj>
              </mc:Choice>
              <mc:Fallback>
                <p:oleObj name="think-cell Slide" r:id="rId5" imgW="404" imgH="405" progId="TCLayout.ActiveDocument.1">
                  <p:embed/>
                  <p:pic>
                    <p:nvPicPr>
                      <p:cNvPr id="3" name="Object 2" hidden="1">
                        <a:extLst>
                          <a:ext uri="{FF2B5EF4-FFF2-40B4-BE49-F238E27FC236}">
                            <a16:creationId xmlns:a16="http://schemas.microsoft.com/office/drawing/2014/main" xmlns="" id="{B19B5641-8763-1F0D-818C-AEDC6F5234E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Rounded Corners 1">
            <a:extLst>
              <a:ext uri="{FF2B5EF4-FFF2-40B4-BE49-F238E27FC236}">
                <a16:creationId xmlns:a16="http://schemas.microsoft.com/office/drawing/2014/main" xmlns="" id="{7A70D2AC-50ED-B392-0536-CC014C5CB81B}"/>
              </a:ext>
            </a:extLst>
          </p:cNvPr>
          <p:cNvSpPr/>
          <p:nvPr/>
        </p:nvSpPr>
        <p:spPr>
          <a:xfrm>
            <a:off x="6345749" y="4031982"/>
            <a:ext cx="5253508" cy="1703069"/>
          </a:xfrm>
          <a:prstGeom prst="roundRect">
            <a:avLst>
              <a:gd name="adj" fmla="val 10465"/>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86" name="Google Shape;286;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pic>
        <p:nvPicPr>
          <p:cNvPr id="287" name="Google Shape;287;p8"/>
          <p:cNvPicPr preferRelativeResize="0"/>
          <p:nvPr/>
        </p:nvPicPr>
        <p:blipFill rotWithShape="1">
          <a:blip r:embed="rId7">
            <a:alphaModFix/>
          </a:blip>
          <a:srcRect/>
          <a:stretch/>
        </p:blipFill>
        <p:spPr>
          <a:xfrm>
            <a:off x="6234112" y="1527175"/>
            <a:ext cx="5115395" cy="2079258"/>
          </a:xfrm>
          <a:prstGeom prst="rect">
            <a:avLst/>
          </a:prstGeom>
          <a:ln>
            <a:noFill/>
          </a:ln>
          <a:effectLst>
            <a:outerShdw blurRad="292100" dist="139700" dir="2700000" algn="tl" rotWithShape="0">
              <a:srgbClr val="333333">
                <a:alpha val="65000"/>
              </a:srgbClr>
            </a:outerShdw>
          </a:effectLst>
        </p:spPr>
      </p:pic>
      <p:sp>
        <p:nvSpPr>
          <p:cNvPr id="288" name="Google Shape;288;p8"/>
          <p:cNvSpPr txBox="1"/>
          <p:nvPr/>
        </p:nvSpPr>
        <p:spPr>
          <a:xfrm>
            <a:off x="6452428" y="4136152"/>
            <a:ext cx="5146829" cy="1600398"/>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600"/>
              </a:spcBef>
              <a:spcAft>
                <a:spcPts val="6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This name will appear on the first page of your report and allow you to identify your benchmark later. </a:t>
            </a:r>
          </a:p>
          <a:p>
            <a:pPr marL="228600" marR="0" lvl="0" indent="-228600" algn="l" rtl="0">
              <a:lnSpc>
                <a:spcPct val="100000"/>
              </a:lnSpc>
              <a:spcBef>
                <a:spcPts val="600"/>
              </a:spcBef>
              <a:spcAft>
                <a:spcPts val="6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dirty="0"/>
          </a:p>
        </p:txBody>
      </p:sp>
      <p:sp>
        <p:nvSpPr>
          <p:cNvPr id="289" name="Google Shape;289;p8"/>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dirty="0">
                <a:solidFill>
                  <a:srgbClr val="002060"/>
                </a:solidFill>
                <a:latin typeface="Arial"/>
                <a:ea typeface="Arial"/>
                <a:cs typeface="Arial"/>
                <a:sym typeface="Arial"/>
              </a:rPr>
              <a:t>Input set up details (continued).</a:t>
            </a:r>
            <a:endParaRPr dirty="0"/>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002060"/>
              </a:solidFill>
              <a:latin typeface="Arial"/>
              <a:ea typeface="Arial"/>
              <a:cs typeface="Arial"/>
              <a:sym typeface="Arial"/>
            </a:endParaRPr>
          </a:p>
        </p:txBody>
      </p:sp>
      <p:pic>
        <p:nvPicPr>
          <p:cNvPr id="291" name="Google Shape;291;p8"/>
          <p:cNvPicPr preferRelativeResize="0"/>
          <p:nvPr/>
        </p:nvPicPr>
        <p:blipFill rotWithShape="1">
          <a:blip r:embed="rId8">
            <a:alphaModFix/>
          </a:blip>
          <a:srcRect/>
          <a:stretch/>
        </p:blipFill>
        <p:spPr>
          <a:xfrm>
            <a:off x="420217" y="1527175"/>
            <a:ext cx="5537672" cy="2983694"/>
          </a:xfrm>
          <a:prstGeom prst="rect">
            <a:avLst/>
          </a:prstGeom>
          <a:ln>
            <a:noFill/>
          </a:ln>
          <a:effectLst>
            <a:outerShdw blurRad="292100" dist="139700" dir="2700000" algn="tl" rotWithShape="0">
              <a:srgbClr val="333333">
                <a:alpha val="65000"/>
              </a:srgbClr>
            </a:outerShdw>
          </a:effectLst>
        </p:spPr>
      </p:pic>
      <p:sp>
        <p:nvSpPr>
          <p:cNvPr id="4" name="Speech Bubble: Rectangle 3">
            <a:extLst>
              <a:ext uri="{FF2B5EF4-FFF2-40B4-BE49-F238E27FC236}">
                <a16:creationId xmlns:a16="http://schemas.microsoft.com/office/drawing/2014/main" xmlns="" id="{E1AD2877-4370-E330-0598-85066E44F0F8}"/>
              </a:ext>
            </a:extLst>
          </p:cNvPr>
          <p:cNvSpPr/>
          <p:nvPr/>
        </p:nvSpPr>
        <p:spPr>
          <a:xfrm>
            <a:off x="457200" y="4917708"/>
            <a:ext cx="5500689" cy="983361"/>
          </a:xfrm>
          <a:prstGeom prst="wedgeRectCallout">
            <a:avLst>
              <a:gd name="adj1" fmla="val -20238"/>
              <a:gd name="adj2" fmla="val -71082"/>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5"/>
                </a:solidFill>
              </a:rPr>
              <a:t>T</a:t>
            </a:r>
            <a:r>
              <a:rPr lang="en-US" sz="1400" dirty="0">
                <a:solidFill>
                  <a:schemeClr val="accent5"/>
                </a:solidFill>
                <a:effectLst/>
              </a:rPr>
              <a:t>he industry selection here only represents the clients’ general Gartner industry classification. It does not represent peer selection which uses a different categorization scheme and is set on the digital results page.</a:t>
            </a:r>
            <a:endParaRPr lang="en-IN" sz="1400" dirty="0">
              <a:solidFill>
                <a:schemeClr val="accent5"/>
              </a:solidFill>
            </a:endParaRPr>
          </a:p>
        </p:txBody>
      </p:sp>
    </p:spTree>
    <p:extLst>
      <p:ext uri="{BB962C8B-B14F-4D97-AF65-F5344CB8AC3E}">
        <p14:creationId xmlns:p14="http://schemas.microsoft.com/office/powerpoint/2010/main" val="207465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9"/>
          <p:cNvSpPr/>
          <p:nvPr/>
        </p:nvSpPr>
        <p:spPr>
          <a:xfrm>
            <a:off x="685800" y="1409700"/>
            <a:ext cx="10791825" cy="4143375"/>
          </a:xfrm>
          <a:prstGeom prst="rect">
            <a:avLst/>
          </a:prstGeom>
          <a:solidFill>
            <a:srgbClr val="D3D3D3"/>
          </a:solidFill>
          <a:ln>
            <a:noFill/>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1" name="Google Shape;301;p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302" name="Google Shape;302;p9"/>
          <p:cNvSpPr txBox="1"/>
          <p:nvPr/>
        </p:nvSpPr>
        <p:spPr>
          <a:xfrm>
            <a:off x="789779" y="1409700"/>
            <a:ext cx="10610853" cy="433965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000000"/>
                </a:solidFill>
                <a:latin typeface="Arial"/>
                <a:ea typeface="Arial"/>
                <a:cs typeface="Arial"/>
                <a:sym typeface="Arial"/>
              </a:rPr>
              <a:t>About Confidentiality</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Your individual responses, including personal information (e.g., your name; role), may be included in a report provided to your leadership and associates within your organization. Your survey responses may also be aggregated with other participants’ responses to create an overall report for your organization. This aggregate survey report may also be used to identify and prioritize opportunities for improvement.</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1" i="0" u="none" strike="noStrike" cap="none" dirty="0">
                <a:solidFill>
                  <a:srgbClr val="000000"/>
                </a:solidFill>
                <a:latin typeface="Arial"/>
                <a:ea typeface="Arial"/>
                <a:cs typeface="Arial"/>
                <a:sym typeface="Arial"/>
              </a:rPr>
              <a:t>Agreement</a:t>
            </a: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By participating in this survey, you understand and agree that your responses will not be confidential within your organization. Your survey responses will be viewed by your organization for the purposes of evaluating a budget and/or headcount and planning improvement initiatives.</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As a Gartner client or invited participant of the client, your input helps shape the insights the Gartner Benchmark tool provides to you and your peers. By completing a survey(s), you agree that your responses may be used by Gartner, in an aggregate and non-identifiable format (neither you nor your organization are identifiable), for future research purposes in the ordinary course of our business in accordance with </a:t>
            </a:r>
            <a:r>
              <a:rPr lang="en-US" sz="12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xmlns="" val="tx"/>
                    </a:ext>
                  </a:extLst>
                </a:hlinkClick>
              </a:rPr>
              <a:t>Gartner’s Privacy Policy</a:t>
            </a:r>
            <a:r>
              <a:rPr lang="en-US" sz="1200" b="0" i="0" u="none" strike="noStrike" cap="none" dirty="0">
                <a:solidFill>
                  <a:srgbClr val="000000"/>
                </a:solidFill>
                <a:latin typeface="Arial"/>
                <a:ea typeface="Arial"/>
                <a:cs typeface="Arial"/>
                <a:sym typeface="Arial"/>
              </a:rPr>
              <a:t>.</a:t>
            </a:r>
            <a:endParaRPr dirty="0"/>
          </a:p>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000000"/>
                </a:solidFill>
                <a:latin typeface="Arial"/>
                <a:ea typeface="Arial"/>
                <a:cs typeface="Arial"/>
                <a:sym typeface="Arial"/>
              </a:rPr>
              <a:t/>
            </a:r>
            <a:br>
              <a:rPr lang="en-US" sz="1200" u="none" strike="noStrike" cap="none" dirty="0">
                <a:solidFill>
                  <a:srgbClr val="000000"/>
                </a:solidFill>
                <a:latin typeface="Arial"/>
                <a:ea typeface="Arial"/>
                <a:cs typeface="Arial"/>
                <a:sym typeface="Arial"/>
              </a:rPr>
            </a:br>
            <a:r>
              <a:rPr lang="en-US" sz="1200" u="none" strike="noStrike" cap="none" dirty="0">
                <a:solidFill>
                  <a:srgbClr val="000000"/>
                </a:solidFill>
                <a:latin typeface="Arial"/>
                <a:ea typeface="Arial"/>
                <a:cs typeface="Arial"/>
                <a:sym typeface="Arial"/>
              </a:rPr>
              <a:t>Gartner will not disclose confidential information submitted via this survey to a non-agent third party except when required to do so by law. We use appropriate security controls to protect the information you provide, and where applicable, will take reasonable steps to permit you to correct, amend, or delete information that is inaccurate or incomplete.</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Gartner products and services are subject to US Sanctions laws. As a result, prohibited individuals, as defined by law, or those located in certain Sanctioned countries (including Cuba, Iran, North Korea, Sudan, Syria and the Crimean region in Ukraine), are not authorized to participate in this survey. Please contact Legal and Compliance with any questions.</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By continuing to the survey, you agree to these terms.</a:t>
            </a:r>
            <a:endParaRPr dirty="0"/>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303" name="Google Shape;303;p9"/>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a:solidFill>
                  <a:srgbClr val="002060"/>
                </a:solidFill>
                <a:latin typeface="Arial"/>
                <a:ea typeface="Arial"/>
                <a:cs typeface="Arial"/>
                <a:sym typeface="Arial"/>
              </a:rPr>
              <a:t>Agree to the standard Gartner Note of Confidentiality and Privacy Policy.</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2060"/>
              </a:solidFill>
              <a:latin typeface="Arial"/>
              <a:ea typeface="Arial"/>
              <a:cs typeface="Arial"/>
              <a:sym typeface="Arial"/>
            </a:endParaRPr>
          </a:p>
        </p:txBody>
      </p:sp>
    </p:spTree>
    <p:extLst>
      <p:ext uri="{BB962C8B-B14F-4D97-AF65-F5344CB8AC3E}">
        <p14:creationId xmlns:p14="http://schemas.microsoft.com/office/powerpoint/2010/main" val="238349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Create Additional Benchmark Assessments</a:t>
            </a:r>
            <a:endParaRPr dirty="0"/>
          </a:p>
        </p:txBody>
      </p:sp>
      <p:sp>
        <p:nvSpPr>
          <p:cNvPr id="310" name="Google Shape;310;p10"/>
          <p:cNvSpPr txBox="1"/>
          <p:nvPr/>
        </p:nvSpPr>
        <p:spPr>
          <a:xfrm>
            <a:off x="457200" y="852488"/>
            <a:ext cx="11115675"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You can complete a benchmark assessment for different scenarios based on changes to your organization’s demographic details or changes to functional resources:</a:t>
            </a:r>
            <a:endParaRPr dirty="0"/>
          </a:p>
        </p:txBody>
      </p:sp>
      <p:sp>
        <p:nvSpPr>
          <p:cNvPr id="2" name="Rectangle 1">
            <a:extLst>
              <a:ext uri="{FF2B5EF4-FFF2-40B4-BE49-F238E27FC236}">
                <a16:creationId xmlns:a16="http://schemas.microsoft.com/office/drawing/2014/main" xmlns="" id="{F0AAC82D-2FF9-0DD0-C004-EAE0A8FC35DC}"/>
              </a:ext>
            </a:extLst>
          </p:cNvPr>
          <p:cNvSpPr/>
          <p:nvPr/>
        </p:nvSpPr>
        <p:spPr>
          <a:xfrm>
            <a:off x="640080" y="1527175"/>
            <a:ext cx="3634740" cy="446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a:extLst>
              <a:ext uri="{FF2B5EF4-FFF2-40B4-BE49-F238E27FC236}">
                <a16:creationId xmlns:a16="http://schemas.microsoft.com/office/drawing/2014/main" xmlns="" id="{293DD37C-B494-488E-DBA6-7BB2BB8CB2F6}"/>
              </a:ext>
            </a:extLst>
          </p:cNvPr>
          <p:cNvSpPr/>
          <p:nvPr/>
        </p:nvSpPr>
        <p:spPr>
          <a:xfrm>
            <a:off x="4369276" y="1526791"/>
            <a:ext cx="3634740" cy="21000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xmlns="" id="{E430FCF4-4E66-CA5E-8B2D-FFD5C3E6EBEB}"/>
              </a:ext>
            </a:extLst>
          </p:cNvPr>
          <p:cNvSpPr/>
          <p:nvPr/>
        </p:nvSpPr>
        <p:spPr>
          <a:xfrm>
            <a:off x="8098473" y="1526792"/>
            <a:ext cx="3634740" cy="200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5" name="Google Shape;311;p10">
            <a:extLst>
              <a:ext uri="{FF2B5EF4-FFF2-40B4-BE49-F238E27FC236}">
                <a16:creationId xmlns:a16="http://schemas.microsoft.com/office/drawing/2014/main" xmlns="" id="{6AA607A3-6C3C-8943-FE98-EE7EB68690CE}"/>
              </a:ext>
            </a:extLst>
          </p:cNvPr>
          <p:cNvSpPr txBox="1"/>
          <p:nvPr/>
        </p:nvSpPr>
        <p:spPr>
          <a:xfrm>
            <a:off x="765810" y="1608480"/>
            <a:ext cx="3383280" cy="10547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1. Create a copy of your baseline assessment.</a:t>
            </a:r>
            <a:r>
              <a:rPr lang="en-US" sz="1200" dirty="0">
                <a:solidFill>
                  <a:schemeClr val="dk1"/>
                </a:solidFill>
                <a:latin typeface="Arial"/>
                <a:ea typeface="Arial"/>
                <a:cs typeface="Arial"/>
                <a:sym typeface="Arial"/>
              </a:rPr>
              <a:t> Click the three vertical dots next to your assessment’s name and a menu will appear. Select “Copy Benchmark”. </a:t>
            </a:r>
            <a:r>
              <a:rPr lang="en-US" sz="1200" b="1" dirty="0">
                <a:solidFill>
                  <a:schemeClr val="dk1"/>
                </a:solidFill>
                <a:latin typeface="Arial"/>
                <a:ea typeface="Arial"/>
                <a:cs typeface="Arial"/>
                <a:sym typeface="Arial"/>
              </a:rPr>
              <a:t>Do not overwrite your actual benchmark data.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sz="1200" dirty="0"/>
          </a:p>
          <a:p>
            <a:pPr marL="0" marR="0" lvl="0" indent="0" algn="l" rtl="0">
              <a:lnSpc>
                <a:spcPct val="100000"/>
              </a:lnSpc>
              <a:spcBef>
                <a:spcPts val="120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p:txBody>
      </p:sp>
      <p:grpSp>
        <p:nvGrpSpPr>
          <p:cNvPr id="27" name="Group 26">
            <a:extLst>
              <a:ext uri="{FF2B5EF4-FFF2-40B4-BE49-F238E27FC236}">
                <a16:creationId xmlns:a16="http://schemas.microsoft.com/office/drawing/2014/main" xmlns="" id="{7634C9A0-E374-F4E6-ED2D-EDC22CF695D5}"/>
              </a:ext>
            </a:extLst>
          </p:cNvPr>
          <p:cNvGrpSpPr/>
          <p:nvPr/>
        </p:nvGrpSpPr>
        <p:grpSpPr>
          <a:xfrm>
            <a:off x="765810" y="2772465"/>
            <a:ext cx="3110607" cy="906843"/>
            <a:chOff x="640080" y="2663190"/>
            <a:chExt cx="3110607" cy="906843"/>
          </a:xfrm>
          <a:effectLst>
            <a:outerShdw blurRad="63500" sx="102000" sy="102000" algn="ctr" rotWithShape="0">
              <a:prstClr val="black">
                <a:alpha val="40000"/>
              </a:prstClr>
            </a:outerShdw>
          </a:effectLst>
        </p:grpSpPr>
        <p:pic>
          <p:nvPicPr>
            <p:cNvPr id="22" name="Picture 21">
              <a:extLst>
                <a:ext uri="{FF2B5EF4-FFF2-40B4-BE49-F238E27FC236}">
                  <a16:creationId xmlns:a16="http://schemas.microsoft.com/office/drawing/2014/main" xmlns="" id="{0209F945-8F40-821C-AB9D-6280D4ADCA0C}"/>
                </a:ext>
              </a:extLst>
            </p:cNvPr>
            <p:cNvPicPr>
              <a:picLocks noChangeAspect="1"/>
            </p:cNvPicPr>
            <p:nvPr/>
          </p:nvPicPr>
          <p:blipFill>
            <a:blip r:embed="rId3"/>
            <a:stretch>
              <a:fillRect/>
            </a:stretch>
          </p:blipFill>
          <p:spPr>
            <a:xfrm>
              <a:off x="640080" y="2663190"/>
              <a:ext cx="3110606" cy="906843"/>
            </a:xfrm>
            <a:prstGeom prst="rect">
              <a:avLst/>
            </a:prstGeom>
          </p:spPr>
        </p:pic>
        <p:pic>
          <p:nvPicPr>
            <p:cNvPr id="23" name="Picture 22">
              <a:extLst>
                <a:ext uri="{FF2B5EF4-FFF2-40B4-BE49-F238E27FC236}">
                  <a16:creationId xmlns:a16="http://schemas.microsoft.com/office/drawing/2014/main" xmlns="" id="{E758E8B9-17E8-A502-6CEF-63AAC1C22BCA}"/>
                </a:ext>
              </a:extLst>
            </p:cNvPr>
            <p:cNvPicPr>
              <a:picLocks noChangeAspect="1"/>
            </p:cNvPicPr>
            <p:nvPr/>
          </p:nvPicPr>
          <p:blipFill>
            <a:blip r:embed="rId4"/>
            <a:stretch>
              <a:fillRect/>
            </a:stretch>
          </p:blipFill>
          <p:spPr>
            <a:xfrm>
              <a:off x="820883" y="3036308"/>
              <a:ext cx="2929804" cy="500065"/>
            </a:xfrm>
            <a:prstGeom prst="rect">
              <a:avLst/>
            </a:prstGeom>
          </p:spPr>
        </p:pic>
      </p:grpSp>
      <p:pic>
        <p:nvPicPr>
          <p:cNvPr id="29" name="Google Shape;318;p10">
            <a:extLst>
              <a:ext uri="{FF2B5EF4-FFF2-40B4-BE49-F238E27FC236}">
                <a16:creationId xmlns:a16="http://schemas.microsoft.com/office/drawing/2014/main" xmlns="" id="{5ACBBC13-0EC5-8B31-A562-3FFF1593F46E}"/>
              </a:ext>
            </a:extLst>
          </p:cNvPr>
          <p:cNvPicPr preferRelativeResize="0"/>
          <p:nvPr/>
        </p:nvPicPr>
        <p:blipFill rotWithShape="1">
          <a:blip r:embed="rId5">
            <a:alphaModFix/>
          </a:blip>
          <a:srcRect t="2990"/>
          <a:stretch/>
        </p:blipFill>
        <p:spPr>
          <a:xfrm>
            <a:off x="2581072" y="3943151"/>
            <a:ext cx="1611527" cy="2361186"/>
          </a:xfrm>
          <a:prstGeom prst="rect">
            <a:avLst/>
          </a:prstGeom>
          <a:noFill/>
          <a:ln w="9525" cap="flat" cmpd="sng">
            <a:solidFill>
              <a:srgbClr val="D8D8D8"/>
            </a:solidFill>
            <a:prstDash val="solid"/>
            <a:round/>
            <a:headEnd type="none" w="sm" len="sm"/>
            <a:tailEnd type="none" w="sm" len="sm"/>
          </a:ln>
        </p:spPr>
      </p:pic>
      <p:sp>
        <p:nvSpPr>
          <p:cNvPr id="33" name="Rectangle 32">
            <a:extLst>
              <a:ext uri="{FF2B5EF4-FFF2-40B4-BE49-F238E27FC236}">
                <a16:creationId xmlns:a16="http://schemas.microsoft.com/office/drawing/2014/main" xmlns="" id="{4C191633-72A0-63EE-42B5-6B55AF3AB03A}"/>
              </a:ext>
            </a:extLst>
          </p:cNvPr>
          <p:cNvSpPr/>
          <p:nvPr/>
        </p:nvSpPr>
        <p:spPr>
          <a:xfrm>
            <a:off x="2462707" y="3978882"/>
            <a:ext cx="1848256" cy="386652"/>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4" name="Google Shape;312;p10">
            <a:extLst>
              <a:ext uri="{FF2B5EF4-FFF2-40B4-BE49-F238E27FC236}">
                <a16:creationId xmlns:a16="http://schemas.microsoft.com/office/drawing/2014/main" xmlns="" id="{88DE21B4-87A7-23EE-25DB-CE1C767D516B}"/>
              </a:ext>
            </a:extLst>
          </p:cNvPr>
          <p:cNvSpPr txBox="1"/>
          <p:nvPr/>
        </p:nvSpPr>
        <p:spPr>
          <a:xfrm>
            <a:off x="4429328" y="1606219"/>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2. Rename your new, copied assessment </a:t>
            </a:r>
            <a:r>
              <a:rPr lang="en-US" sz="1200" dirty="0">
                <a:solidFill>
                  <a:schemeClr val="dk1"/>
                </a:solidFill>
                <a:latin typeface="Arial"/>
                <a:ea typeface="Arial"/>
                <a:cs typeface="Arial"/>
                <a:sym typeface="Arial"/>
              </a:rPr>
              <a:t>in the next step, describing the specific scenario and click save.</a:t>
            </a:r>
            <a:r>
              <a:rPr lang="en-US" sz="1200" b="1"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pic>
        <p:nvPicPr>
          <p:cNvPr id="35" name="Picture 34">
            <a:extLst>
              <a:ext uri="{FF2B5EF4-FFF2-40B4-BE49-F238E27FC236}">
                <a16:creationId xmlns:a16="http://schemas.microsoft.com/office/drawing/2014/main" xmlns="" id="{FB56C3B8-E944-34A0-C42D-078FC4FB31FE}"/>
              </a:ext>
            </a:extLst>
          </p:cNvPr>
          <p:cNvPicPr>
            <a:picLocks noChangeAspect="1"/>
          </p:cNvPicPr>
          <p:nvPr/>
        </p:nvPicPr>
        <p:blipFill>
          <a:blip r:embed="rId6"/>
          <a:stretch>
            <a:fillRect/>
          </a:stretch>
        </p:blipFill>
        <p:spPr>
          <a:xfrm>
            <a:off x="4429328" y="2360078"/>
            <a:ext cx="3544345" cy="1211613"/>
          </a:xfrm>
          <a:prstGeom prst="rect">
            <a:avLst/>
          </a:prstGeom>
        </p:spPr>
      </p:pic>
      <p:sp>
        <p:nvSpPr>
          <p:cNvPr id="36" name="Google Shape;315;p10">
            <a:extLst>
              <a:ext uri="{FF2B5EF4-FFF2-40B4-BE49-F238E27FC236}">
                <a16:creationId xmlns:a16="http://schemas.microsoft.com/office/drawing/2014/main" xmlns="" id="{FCE22514-2A4B-65D1-3C8E-B34625399E7E}"/>
              </a:ext>
            </a:extLst>
          </p:cNvPr>
          <p:cNvSpPr txBox="1"/>
          <p:nvPr/>
        </p:nvSpPr>
        <p:spPr>
          <a:xfrm>
            <a:off x="8224203" y="1606218"/>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3. Make the necessary adjustments for your scenario</a:t>
            </a:r>
            <a:r>
              <a:rPr lang="en-US" sz="1200" dirty="0">
                <a:solidFill>
                  <a:schemeClr val="dk1"/>
                </a:solidFill>
                <a:latin typeface="Arial"/>
                <a:ea typeface="Arial"/>
                <a:cs typeface="Arial"/>
                <a:sym typeface="Arial"/>
              </a:rPr>
              <a:t> to the copied benchmark assessment that will show under “My Benchmarks” and run a new report.</a:t>
            </a:r>
            <a:endParaRPr sz="1100" dirty="0">
              <a:solidFill>
                <a:schemeClr val="dk1"/>
              </a:solidFill>
              <a:latin typeface="Arial"/>
              <a:ea typeface="Arial"/>
              <a:cs typeface="Arial"/>
              <a:sym typeface="Arial"/>
            </a:endParaRPr>
          </a:p>
        </p:txBody>
      </p:sp>
      <p:sp>
        <p:nvSpPr>
          <p:cNvPr id="37" name="Rectangle: Rounded Corners 36">
            <a:extLst>
              <a:ext uri="{FF2B5EF4-FFF2-40B4-BE49-F238E27FC236}">
                <a16:creationId xmlns:a16="http://schemas.microsoft.com/office/drawing/2014/main" xmlns="" id="{F4E4A16E-B0E6-A140-2054-EAB7D9756429}"/>
              </a:ext>
            </a:extLst>
          </p:cNvPr>
          <p:cNvSpPr/>
          <p:nvPr/>
        </p:nvSpPr>
        <p:spPr>
          <a:xfrm>
            <a:off x="4626153" y="3755635"/>
            <a:ext cx="6946722" cy="1400343"/>
          </a:xfrm>
          <a:prstGeom prst="roundRect">
            <a:avLst>
              <a:gd name="adj" fmla="val 10465"/>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Google Shape;288;p8">
            <a:extLst>
              <a:ext uri="{FF2B5EF4-FFF2-40B4-BE49-F238E27FC236}">
                <a16:creationId xmlns:a16="http://schemas.microsoft.com/office/drawing/2014/main" xmlns="" id="{665BA7E8-B87A-1474-2AAC-ACE64199841E}"/>
              </a:ext>
            </a:extLst>
          </p:cNvPr>
          <p:cNvSpPr txBox="1"/>
          <p:nvPr/>
        </p:nvSpPr>
        <p:spPr>
          <a:xfrm>
            <a:off x="4740833" y="3793247"/>
            <a:ext cx="6805660" cy="1400343"/>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600"/>
              </a:spcBef>
              <a:spcAft>
                <a:spcPts val="6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This name will appear on the first page of your report and allow you to identify your benchmark later. </a:t>
            </a:r>
          </a:p>
          <a:p>
            <a:pPr marL="228600" marR="0" lvl="0" indent="-228600" algn="l" rtl="0">
              <a:lnSpc>
                <a:spcPct val="100000"/>
              </a:lnSpc>
              <a:spcBef>
                <a:spcPts val="600"/>
              </a:spcBef>
              <a:spcAft>
                <a:spcPts val="6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dirty="0"/>
          </a:p>
        </p:txBody>
      </p:sp>
    </p:spTree>
    <p:extLst>
      <p:ext uri="{BB962C8B-B14F-4D97-AF65-F5344CB8AC3E}">
        <p14:creationId xmlns:p14="http://schemas.microsoft.com/office/powerpoint/2010/main" val="378946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92AC4883-874B-322F-7272-F7773B275586}"/>
              </a:ext>
            </a:extLst>
          </p:cNvPr>
          <p:cNvGraphicFramePr>
            <a:graphicFrameLocks noChangeAspect="1"/>
          </p:cNvGraphicFramePr>
          <p:nvPr>
            <p:custDataLst>
              <p:tags r:id="rId2"/>
            </p:custDataLst>
            <p:extLst>
              <p:ext uri="{D42A27DB-BD31-4B8C-83A1-F6EECF244321}">
                <p14:modId xmlns:p14="http://schemas.microsoft.com/office/powerpoint/2010/main" val="2582922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404" imgH="405" progId="TCLayout.ActiveDocument.1">
                  <p:embed/>
                </p:oleObj>
              </mc:Choice>
              <mc:Fallback>
                <p:oleObj name="think-cell Slide" r:id="rId5" imgW="404" imgH="405" progId="TCLayout.ActiveDocument.1">
                  <p:embed/>
                  <p:pic>
                    <p:nvPicPr>
                      <p:cNvPr id="5" name="Object 4" hidden="1">
                        <a:extLst>
                          <a:ext uri="{FF2B5EF4-FFF2-40B4-BE49-F238E27FC236}">
                            <a16:creationId xmlns:a16="http://schemas.microsoft.com/office/drawing/2014/main" xmlns="" id="{92AC4883-874B-322F-7272-F7773B2755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xmlns="" id="{3B5424D6-0C40-342A-DF69-E8B2B583C9D3}"/>
              </a:ext>
            </a:extLst>
          </p:cNvPr>
          <p:cNvPicPr>
            <a:picLocks noChangeAspect="1"/>
          </p:cNvPicPr>
          <p:nvPr/>
        </p:nvPicPr>
        <p:blipFill>
          <a:blip r:embed="rId7"/>
          <a:stretch>
            <a:fillRect/>
          </a:stretch>
        </p:blipFill>
        <p:spPr>
          <a:xfrm>
            <a:off x="2992583" y="3053639"/>
            <a:ext cx="3814617" cy="2189237"/>
          </a:xfrm>
          <a:prstGeom prst="rect">
            <a:avLst/>
          </a:prstGeom>
        </p:spPr>
      </p:pic>
      <p:sp>
        <p:nvSpPr>
          <p:cNvPr id="325" name="Google Shape;325;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Survey Delegation</a:t>
            </a:r>
            <a:endParaRPr dirty="0"/>
          </a:p>
        </p:txBody>
      </p:sp>
      <p:sp>
        <p:nvSpPr>
          <p:cNvPr id="327" name="Google Shape;327;p11"/>
          <p:cNvSpPr txBox="1"/>
          <p:nvPr/>
        </p:nvSpPr>
        <p:spPr>
          <a:xfrm>
            <a:off x="457197" y="2987191"/>
            <a:ext cx="2535386" cy="27803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How to Assign Manager and Transfer Benchmark:</a:t>
            </a:r>
            <a:endParaRPr dirty="0"/>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Click the three vertical dots next to your assessment’s name and a menu will appear. Select “Assign Manager” or “Transfer Benchmark” as needed. Note that in order to transfer a benchmark your team member must be an active Gartner client. Your assessment manager does not need to be an active Gartner client.</a:t>
            </a:r>
            <a:endParaRPr dirty="0"/>
          </a:p>
        </p:txBody>
      </p:sp>
      <p:sp>
        <p:nvSpPr>
          <p:cNvPr id="329" name="Google Shape;329;p11"/>
          <p:cNvSpPr txBox="1"/>
          <p:nvPr/>
        </p:nvSpPr>
        <p:spPr>
          <a:xfrm>
            <a:off x="457199" y="1101626"/>
            <a:ext cx="11115675" cy="3077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Although many clients complete the survey independently, there are three ways you can collaborate with your team.</a:t>
            </a:r>
            <a:endParaRPr dirty="0"/>
          </a:p>
        </p:txBody>
      </p:sp>
      <p:graphicFrame>
        <p:nvGraphicFramePr>
          <p:cNvPr id="14" name="Table 7">
            <a:extLst>
              <a:ext uri="{FF2B5EF4-FFF2-40B4-BE49-F238E27FC236}">
                <a16:creationId xmlns:a16="http://schemas.microsoft.com/office/drawing/2014/main" xmlns="" id="{8CF2973C-430A-4B0A-BB19-CECB70F577E7}"/>
              </a:ext>
            </a:extLst>
          </p:cNvPr>
          <p:cNvGraphicFramePr>
            <a:graphicFrameLocks noGrp="1"/>
          </p:cNvGraphicFramePr>
          <p:nvPr/>
        </p:nvGraphicFramePr>
        <p:xfrm>
          <a:off x="457197" y="1443009"/>
          <a:ext cx="10896599" cy="1371600"/>
        </p:xfrm>
        <a:graphic>
          <a:graphicData uri="http://schemas.openxmlformats.org/drawingml/2006/table">
            <a:tbl>
              <a:tblPr firstRow="1" bandRow="1">
                <a:tableStyleId>{5C22544A-7EE6-4342-B048-85BDC9FD1C3A}</a:tableStyleId>
              </a:tblPr>
              <a:tblGrid>
                <a:gridCol w="2438399">
                  <a:extLst>
                    <a:ext uri="{9D8B030D-6E8A-4147-A177-3AD203B41FA5}">
                      <a16:colId xmlns:a16="http://schemas.microsoft.com/office/drawing/2014/main" xmlns="" val="905113989"/>
                    </a:ext>
                  </a:extLst>
                </a:gridCol>
                <a:gridCol w="8458200">
                  <a:extLst>
                    <a:ext uri="{9D8B030D-6E8A-4147-A177-3AD203B41FA5}">
                      <a16:colId xmlns:a16="http://schemas.microsoft.com/office/drawing/2014/main" xmlns="" val="3505769968"/>
                    </a:ext>
                  </a:extLst>
                </a:gridCol>
              </a:tblGrid>
              <a:tr h="353179">
                <a:tc>
                  <a:txBody>
                    <a:bodyPr/>
                    <a:lstStyle/>
                    <a:p>
                      <a:r>
                        <a:rPr lang="en-US" sz="1200" b="1" dirty="0">
                          <a:solidFill>
                            <a:schemeClr val="bg1"/>
                          </a:solidFill>
                        </a:rPr>
                        <a:t>1. Assign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Assign an individual on your team to manage the question response input. This individual will have full access to the questions and the final benchmarking results.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63883883"/>
                  </a:ext>
                </a:extLst>
              </a:tr>
              <a:tr h="370840">
                <a:tc>
                  <a:txBody>
                    <a:bodyPr/>
                    <a:lstStyle/>
                    <a:p>
                      <a:r>
                        <a:rPr lang="en-US" sz="1200" b="1" dirty="0">
                          <a:solidFill>
                            <a:schemeClr val="bg1"/>
                          </a:solidFill>
                        </a:rPr>
                        <a:t>2. Transfer Benchmark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Fully transfer ownership to an individual on your team. Common use cases include if you as the assessment owner are moving a new role or leaving the company. After doing so, you will no longer have access to the assessment.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65879922"/>
                  </a:ext>
                </a:extLst>
              </a:tr>
              <a:tr h="370840">
                <a:tc>
                  <a:txBody>
                    <a:bodyPr/>
                    <a:lstStyle/>
                    <a:p>
                      <a:r>
                        <a:rPr lang="en-US" sz="1200" b="1" dirty="0">
                          <a:solidFill>
                            <a:schemeClr val="bg1"/>
                          </a:solidFill>
                        </a:rPr>
                        <a:t>3. Delegate Specific Sections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For support on individual sections of the survey, you can delegate the questions to an individual on your team. This individual will only have access to the questions delegated to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44002979"/>
                  </a:ext>
                </a:extLst>
              </a:tr>
            </a:tbl>
          </a:graphicData>
        </a:graphic>
      </p:graphicFrame>
      <p:grpSp>
        <p:nvGrpSpPr>
          <p:cNvPr id="9" name="Group 8">
            <a:extLst>
              <a:ext uri="{FF2B5EF4-FFF2-40B4-BE49-F238E27FC236}">
                <a16:creationId xmlns:a16="http://schemas.microsoft.com/office/drawing/2014/main" xmlns="" id="{AEAC6A92-848C-8486-EC42-6886B6FD9B90}"/>
              </a:ext>
            </a:extLst>
          </p:cNvPr>
          <p:cNvGrpSpPr/>
          <p:nvPr/>
        </p:nvGrpSpPr>
        <p:grpSpPr>
          <a:xfrm>
            <a:off x="6592824" y="3066254"/>
            <a:ext cx="5194825" cy="3068588"/>
            <a:chOff x="6592824" y="3066254"/>
            <a:chExt cx="5194825" cy="3068588"/>
          </a:xfrm>
        </p:grpSpPr>
        <p:sp>
          <p:nvSpPr>
            <p:cNvPr id="328" name="Google Shape;328;p11"/>
            <p:cNvSpPr txBox="1"/>
            <p:nvPr/>
          </p:nvSpPr>
          <p:spPr>
            <a:xfrm>
              <a:off x="6592824" y="3066254"/>
              <a:ext cx="4760971"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How to Delegate Specific Sections:</a:t>
              </a:r>
              <a:endParaRPr dirty="0"/>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Once in the survey, scroll to the bottom of the specific page you wish to delegate and click “Delegate this section to a colleague”. </a:t>
              </a:r>
              <a:r>
                <a:rPr lang="en-US" sz="1200" i="1" dirty="0">
                  <a:solidFill>
                    <a:schemeClr val="dk1"/>
                  </a:solidFill>
                  <a:latin typeface="Arial"/>
                  <a:ea typeface="Arial"/>
                  <a:cs typeface="Arial"/>
                  <a:sym typeface="Arial"/>
                </a:rPr>
                <a:t>This individual does not need to be an active Gartner client</a:t>
              </a:r>
              <a:r>
                <a:rPr lang="en-US" sz="1200"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grpSp>
          <p:nvGrpSpPr>
            <p:cNvPr id="8" name="Group 7">
              <a:extLst>
                <a:ext uri="{FF2B5EF4-FFF2-40B4-BE49-F238E27FC236}">
                  <a16:creationId xmlns:a16="http://schemas.microsoft.com/office/drawing/2014/main" xmlns="" id="{926A877F-67EE-0E84-66DD-07D336898F57}"/>
                </a:ext>
              </a:extLst>
            </p:cNvPr>
            <p:cNvGrpSpPr/>
            <p:nvPr/>
          </p:nvGrpSpPr>
          <p:grpSpPr>
            <a:xfrm>
              <a:off x="6807200" y="4043386"/>
              <a:ext cx="4980449" cy="2091456"/>
              <a:chOff x="7026678" y="4043386"/>
              <a:chExt cx="4760971" cy="2091456"/>
            </a:xfrm>
          </p:grpSpPr>
          <p:pic>
            <p:nvPicPr>
              <p:cNvPr id="330" name="Google Shape;330;p11"/>
              <p:cNvPicPr preferRelativeResize="0"/>
              <p:nvPr/>
            </p:nvPicPr>
            <p:blipFill rotWithShape="1">
              <a:blip r:embed="rId8">
                <a:alphaModFix/>
              </a:blip>
              <a:srcRect/>
              <a:stretch/>
            </p:blipFill>
            <p:spPr>
              <a:xfrm>
                <a:off x="7026678" y="4043386"/>
                <a:ext cx="4760971" cy="2078841"/>
              </a:xfrm>
              <a:prstGeom prst="rect">
                <a:avLst/>
              </a:prstGeom>
              <a:noFill/>
              <a:ln>
                <a:noFill/>
              </a:ln>
            </p:spPr>
          </p:pic>
          <p:sp>
            <p:nvSpPr>
              <p:cNvPr id="7" name="Rectangle 6">
                <a:extLst>
                  <a:ext uri="{FF2B5EF4-FFF2-40B4-BE49-F238E27FC236}">
                    <a16:creationId xmlns:a16="http://schemas.microsoft.com/office/drawing/2014/main" xmlns="" id="{D1C5700D-6020-55BA-5A83-845443CCAD54}"/>
                  </a:ext>
                </a:extLst>
              </p:cNvPr>
              <p:cNvSpPr/>
              <p:nvPr/>
            </p:nvSpPr>
            <p:spPr>
              <a:xfrm>
                <a:off x="9633527" y="5756374"/>
                <a:ext cx="2004001" cy="378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sp>
          <p:nvSpPr>
            <p:cNvPr id="331" name="Google Shape;331;p11"/>
            <p:cNvSpPr/>
            <p:nvPr/>
          </p:nvSpPr>
          <p:spPr>
            <a:xfrm>
              <a:off x="9741480" y="5714348"/>
              <a:ext cx="1991733" cy="378468"/>
            </a:xfrm>
            <a:prstGeom prst="rect">
              <a:avLst/>
            </a:prstGeom>
            <a:solidFill>
              <a:schemeClr val="bg1"/>
            </a:solidFill>
            <a:ln w="28575" cap="flat" cmpd="sng">
              <a:solidFill>
                <a:srgbClr val="FF540A"/>
              </a:solidFill>
              <a:prstDash val="sys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dirty="0">
                  <a:solidFill>
                    <a:schemeClr val="tx1">
                      <a:lumMod val="65000"/>
                      <a:lumOff val="35000"/>
                    </a:schemeClr>
                  </a:solidFill>
                  <a:latin typeface="Arial"/>
                  <a:ea typeface="Arial"/>
                  <a:cs typeface="Arial"/>
                  <a:sym typeface="Arial"/>
                </a:rPr>
                <a:t>Delegate this section to a colleague</a:t>
              </a:r>
              <a:endParaRPr sz="900" dirty="0">
                <a:solidFill>
                  <a:schemeClr val="tx1">
                    <a:lumMod val="65000"/>
                    <a:lumOff val="35000"/>
                  </a:schemeClr>
                </a:solidFill>
                <a:latin typeface="Arial"/>
                <a:ea typeface="Arial"/>
                <a:cs typeface="Arial"/>
                <a:sym typeface="Arial"/>
              </a:endParaRPr>
            </a:p>
          </p:txBody>
        </p:sp>
      </p:grpSp>
      <p:sp>
        <p:nvSpPr>
          <p:cNvPr id="10" name="Rectangle 9">
            <a:extLst>
              <a:ext uri="{FF2B5EF4-FFF2-40B4-BE49-F238E27FC236}">
                <a16:creationId xmlns:a16="http://schemas.microsoft.com/office/drawing/2014/main" xmlns="" id="{CFC8DB0D-733D-9974-00C6-DB60DD3999E4}"/>
              </a:ext>
            </a:extLst>
          </p:cNvPr>
          <p:cNvSpPr/>
          <p:nvPr/>
        </p:nvSpPr>
        <p:spPr>
          <a:xfrm>
            <a:off x="5699704" y="4410489"/>
            <a:ext cx="1064835" cy="404004"/>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103883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173827E-2315-4245-8625-38ECD5A3466C}"/>
              </a:ext>
            </a:extLst>
          </p:cNvPr>
          <p:cNvSpPr>
            <a:spLocks noGrp="1"/>
          </p:cNvSpPr>
          <p:nvPr>
            <p:ph type="title"/>
          </p:nvPr>
        </p:nvSpPr>
        <p:spPr/>
        <p:txBody>
          <a:bodyPr/>
          <a:lstStyle/>
          <a:p>
            <a:r>
              <a:rPr lang="en-US" dirty="0"/>
              <a:t>Recommended Sprints</a:t>
            </a:r>
          </a:p>
        </p:txBody>
      </p:sp>
    </p:spTree>
    <p:extLst>
      <p:ext uri="{BB962C8B-B14F-4D97-AF65-F5344CB8AC3E}">
        <p14:creationId xmlns:p14="http://schemas.microsoft.com/office/powerpoint/2010/main" val="1102937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xmlns="" id="{BA4DA96B-54A8-4834-A2F6-589E669D8839}"/>
              </a:ext>
            </a:extLst>
          </p:cNvPr>
          <p:cNvGraphicFramePr>
            <a:graphicFrameLocks noChangeAspect="1"/>
          </p:cNvGraphicFramePr>
          <p:nvPr>
            <p:custDataLst>
              <p:tags r:id="rId2"/>
            </p:custDataLst>
            <p:extLst>
              <p:ext uri="{D42A27DB-BD31-4B8C-83A1-F6EECF244321}">
                <p14:modId xmlns:p14="http://schemas.microsoft.com/office/powerpoint/2010/main" val="36299106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4" imgW="404" imgH="405" progId="TCLayout.ActiveDocument.1">
                  <p:embed/>
                </p:oleObj>
              </mc:Choice>
              <mc:Fallback>
                <p:oleObj name="think-cell Slide" r:id="rId4" imgW="404" imgH="405" progId="TCLayout.ActiveDocument.1">
                  <p:embed/>
                  <p:pic>
                    <p:nvPicPr>
                      <p:cNvPr id="9" name="Object 8" hidden="1">
                        <a:extLst>
                          <a:ext uri="{FF2B5EF4-FFF2-40B4-BE49-F238E27FC236}">
                            <a16:creationId xmlns:a16="http://schemas.microsoft.com/office/drawing/2014/main" xmlns="" id="{BA4DA96B-54A8-4834-A2F6-589E669D883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1" name="Rectangle 110">
            <a:extLst>
              <a:ext uri="{FF2B5EF4-FFF2-40B4-BE49-F238E27FC236}">
                <a16:creationId xmlns:a16="http://schemas.microsoft.com/office/drawing/2014/main" xmlns="" id="{EBF80982-A7AF-8F83-680E-18D62571CB5D}"/>
              </a:ext>
            </a:extLst>
          </p:cNvPr>
          <p:cNvSpPr/>
          <p:nvPr/>
        </p:nvSpPr>
        <p:spPr>
          <a:xfrm>
            <a:off x="457200" y="925250"/>
            <a:ext cx="11100816" cy="526523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 name="Title 1">
            <a:extLst>
              <a:ext uri="{FF2B5EF4-FFF2-40B4-BE49-F238E27FC236}">
                <a16:creationId xmlns:a16="http://schemas.microsoft.com/office/drawing/2014/main" xmlns="" id="{15AEE950-CA0B-815E-8329-86AB7703496A}"/>
              </a:ext>
            </a:extLst>
          </p:cNvPr>
          <p:cNvSpPr>
            <a:spLocks noGrp="1"/>
          </p:cNvSpPr>
          <p:nvPr>
            <p:ph type="title"/>
          </p:nvPr>
        </p:nvSpPr>
        <p:spPr/>
        <p:txBody>
          <a:bodyPr vert="horz"/>
          <a:lstStyle/>
          <a:p>
            <a:r>
              <a:rPr lang="en-US" dirty="0"/>
              <a:t>7 Sections under IT Budget Tool</a:t>
            </a:r>
            <a:endParaRPr lang="en-IN" dirty="0"/>
          </a:p>
        </p:txBody>
      </p:sp>
      <p:grpSp>
        <p:nvGrpSpPr>
          <p:cNvPr id="14" name="Group 13">
            <a:extLst>
              <a:ext uri="{FF2B5EF4-FFF2-40B4-BE49-F238E27FC236}">
                <a16:creationId xmlns:a16="http://schemas.microsoft.com/office/drawing/2014/main" xmlns="" id="{D213FDD4-879A-7739-EE58-F22F14C121A7}"/>
              </a:ext>
            </a:extLst>
          </p:cNvPr>
          <p:cNvGrpSpPr/>
          <p:nvPr/>
        </p:nvGrpSpPr>
        <p:grpSpPr>
          <a:xfrm>
            <a:off x="3919075" y="2628535"/>
            <a:ext cx="4353851" cy="3253551"/>
            <a:chOff x="2764684" y="2207911"/>
            <a:chExt cx="4353851" cy="3253551"/>
          </a:xfrm>
        </p:grpSpPr>
        <p:grpSp>
          <p:nvGrpSpPr>
            <p:cNvPr id="12" name="Group 11">
              <a:extLst>
                <a:ext uri="{FF2B5EF4-FFF2-40B4-BE49-F238E27FC236}">
                  <a16:creationId xmlns:a16="http://schemas.microsoft.com/office/drawing/2014/main" xmlns="" id="{887FE051-5331-0554-5CC4-69CBCAF6AA63}"/>
                </a:ext>
              </a:extLst>
            </p:cNvPr>
            <p:cNvGrpSpPr/>
            <p:nvPr/>
          </p:nvGrpSpPr>
          <p:grpSpPr>
            <a:xfrm>
              <a:off x="2764684" y="2530722"/>
              <a:ext cx="1758140" cy="2930740"/>
              <a:chOff x="2826328" y="2530722"/>
              <a:chExt cx="1758140" cy="2930740"/>
            </a:xfrm>
          </p:grpSpPr>
          <p:sp>
            <p:nvSpPr>
              <p:cNvPr id="4" name="Pentagon 3">
                <a:extLst>
                  <a:ext uri="{FF2B5EF4-FFF2-40B4-BE49-F238E27FC236}">
                    <a16:creationId xmlns:a16="http://schemas.microsoft.com/office/drawing/2014/main" xmlns="" id="{D8F64EA4-E4D1-5D03-7D33-5DFBDCA3497E}"/>
                  </a:ext>
                </a:extLst>
              </p:cNvPr>
              <p:cNvSpPr/>
              <p:nvPr/>
            </p:nvSpPr>
            <p:spPr>
              <a:xfrm flipV="1">
                <a:off x="2826328" y="4405746"/>
                <a:ext cx="1172094" cy="1055716"/>
              </a:xfrm>
              <a:prstGeom prst="pen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Pentagon 5">
                <a:extLst>
                  <a:ext uri="{FF2B5EF4-FFF2-40B4-BE49-F238E27FC236}">
                    <a16:creationId xmlns:a16="http://schemas.microsoft.com/office/drawing/2014/main" xmlns="" id="{78388DC4-0ED6-ED97-E393-D7846A273754}"/>
                  </a:ext>
                </a:extLst>
              </p:cNvPr>
              <p:cNvSpPr/>
              <p:nvPr/>
            </p:nvSpPr>
            <p:spPr>
              <a:xfrm>
                <a:off x="2826328" y="3325089"/>
                <a:ext cx="1172094" cy="1055716"/>
              </a:xfrm>
              <a:prstGeom prst="pen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Pentagon 7">
                <a:extLst>
                  <a:ext uri="{FF2B5EF4-FFF2-40B4-BE49-F238E27FC236}">
                    <a16:creationId xmlns:a16="http://schemas.microsoft.com/office/drawing/2014/main" xmlns="" id="{A49AC8CA-E0FD-DF8C-8C3F-5D81137261EB}"/>
                  </a:ext>
                </a:extLst>
              </p:cNvPr>
              <p:cNvSpPr/>
              <p:nvPr/>
            </p:nvSpPr>
            <p:spPr>
              <a:xfrm rot="19389966">
                <a:off x="3412374" y="2530722"/>
                <a:ext cx="1172094" cy="1055716"/>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grpSp>
          <p:nvGrpSpPr>
            <p:cNvPr id="13" name="Group 12">
              <a:extLst>
                <a:ext uri="{FF2B5EF4-FFF2-40B4-BE49-F238E27FC236}">
                  <a16:creationId xmlns:a16="http://schemas.microsoft.com/office/drawing/2014/main" xmlns="" id="{0519B28F-8C9D-363B-5BE4-65ED825AA778}"/>
                </a:ext>
              </a:extLst>
            </p:cNvPr>
            <p:cNvGrpSpPr/>
            <p:nvPr/>
          </p:nvGrpSpPr>
          <p:grpSpPr>
            <a:xfrm>
              <a:off x="5359279" y="2553568"/>
              <a:ext cx="1759256" cy="2907894"/>
              <a:chOff x="5307909" y="2553568"/>
              <a:chExt cx="1759256" cy="2907894"/>
            </a:xfrm>
          </p:grpSpPr>
          <p:sp>
            <p:nvSpPr>
              <p:cNvPr id="5" name="Pentagon 4">
                <a:extLst>
                  <a:ext uri="{FF2B5EF4-FFF2-40B4-BE49-F238E27FC236}">
                    <a16:creationId xmlns:a16="http://schemas.microsoft.com/office/drawing/2014/main" xmlns="" id="{C458C12F-8C03-A7EC-51B4-C39C3B890E57}"/>
                  </a:ext>
                </a:extLst>
              </p:cNvPr>
              <p:cNvSpPr/>
              <p:nvPr/>
            </p:nvSpPr>
            <p:spPr>
              <a:xfrm flipV="1">
                <a:off x="5895071" y="4405746"/>
                <a:ext cx="1172094" cy="1055716"/>
              </a:xfrm>
              <a:prstGeom prst="pen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Pentagon 6">
                <a:extLst>
                  <a:ext uri="{FF2B5EF4-FFF2-40B4-BE49-F238E27FC236}">
                    <a16:creationId xmlns:a16="http://schemas.microsoft.com/office/drawing/2014/main" xmlns="" id="{C8638245-0E53-FEC1-E7C1-F44FAA4C229E}"/>
                  </a:ext>
                </a:extLst>
              </p:cNvPr>
              <p:cNvSpPr/>
              <p:nvPr/>
            </p:nvSpPr>
            <p:spPr>
              <a:xfrm>
                <a:off x="5895071" y="3325089"/>
                <a:ext cx="1172094" cy="1055716"/>
              </a:xfrm>
              <a:prstGeom prst="pen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0" name="Pentagon 9">
                <a:extLst>
                  <a:ext uri="{FF2B5EF4-FFF2-40B4-BE49-F238E27FC236}">
                    <a16:creationId xmlns:a16="http://schemas.microsoft.com/office/drawing/2014/main" xmlns="" id="{3C02379C-2C08-CCBB-1A75-A7EC62691336}"/>
                  </a:ext>
                </a:extLst>
              </p:cNvPr>
              <p:cNvSpPr/>
              <p:nvPr/>
            </p:nvSpPr>
            <p:spPr>
              <a:xfrm rot="2160060" flipH="1">
                <a:off x="5307909" y="2553568"/>
                <a:ext cx="1172094" cy="1055716"/>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sp>
          <p:nvSpPr>
            <p:cNvPr id="11" name="Pentagon 10">
              <a:extLst>
                <a:ext uri="{FF2B5EF4-FFF2-40B4-BE49-F238E27FC236}">
                  <a16:creationId xmlns:a16="http://schemas.microsoft.com/office/drawing/2014/main" xmlns="" id="{008A60D4-2E93-C6DE-1290-87996DFAC67B}"/>
                </a:ext>
              </a:extLst>
            </p:cNvPr>
            <p:cNvSpPr/>
            <p:nvPr/>
          </p:nvSpPr>
          <p:spPr>
            <a:xfrm>
              <a:off x="4360698" y="2207911"/>
              <a:ext cx="1172094" cy="1055716"/>
            </a:xfrm>
            <a:prstGeom prst="pen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grpSp>
        <p:nvGrpSpPr>
          <p:cNvPr id="66" name="Group 65">
            <a:extLst>
              <a:ext uri="{FF2B5EF4-FFF2-40B4-BE49-F238E27FC236}">
                <a16:creationId xmlns:a16="http://schemas.microsoft.com/office/drawing/2014/main" xmlns="" id="{232FFF0E-78DB-5A0E-8A72-E052A7382494}"/>
              </a:ext>
            </a:extLst>
          </p:cNvPr>
          <p:cNvGrpSpPr/>
          <p:nvPr/>
        </p:nvGrpSpPr>
        <p:grpSpPr>
          <a:xfrm>
            <a:off x="941832" y="1662364"/>
            <a:ext cx="2231136" cy="4262943"/>
            <a:chOff x="941832" y="1662364"/>
            <a:chExt cx="2231136" cy="4262943"/>
          </a:xfrm>
        </p:grpSpPr>
        <p:grpSp>
          <p:nvGrpSpPr>
            <p:cNvPr id="50" name="Group 49">
              <a:extLst>
                <a:ext uri="{FF2B5EF4-FFF2-40B4-BE49-F238E27FC236}">
                  <a16:creationId xmlns:a16="http://schemas.microsoft.com/office/drawing/2014/main" xmlns="" id="{8A610221-22CF-E182-00B6-97256FC62DF2}"/>
                </a:ext>
              </a:extLst>
            </p:cNvPr>
            <p:cNvGrpSpPr/>
            <p:nvPr/>
          </p:nvGrpSpPr>
          <p:grpSpPr>
            <a:xfrm>
              <a:off x="941832" y="4672481"/>
              <a:ext cx="2231136" cy="1252826"/>
              <a:chOff x="941832" y="4672481"/>
              <a:chExt cx="2231136" cy="1252826"/>
            </a:xfrm>
          </p:grpSpPr>
          <p:grpSp>
            <p:nvGrpSpPr>
              <p:cNvPr id="19" name="Group 18">
                <a:extLst>
                  <a:ext uri="{FF2B5EF4-FFF2-40B4-BE49-F238E27FC236}">
                    <a16:creationId xmlns:a16="http://schemas.microsoft.com/office/drawing/2014/main" xmlns="" id="{54FB856A-3203-C219-7D83-EDFF0BC6C841}"/>
                  </a:ext>
                </a:extLst>
              </p:cNvPr>
              <p:cNvGrpSpPr/>
              <p:nvPr/>
            </p:nvGrpSpPr>
            <p:grpSpPr>
              <a:xfrm>
                <a:off x="941832" y="4992628"/>
                <a:ext cx="2231136" cy="932679"/>
                <a:chOff x="941832" y="5175503"/>
                <a:chExt cx="2231136" cy="932679"/>
              </a:xfrm>
            </p:grpSpPr>
            <p:sp>
              <p:nvSpPr>
                <p:cNvPr id="16" name="Rectangle 15">
                  <a:extLst>
                    <a:ext uri="{FF2B5EF4-FFF2-40B4-BE49-F238E27FC236}">
                      <a16:creationId xmlns:a16="http://schemas.microsoft.com/office/drawing/2014/main" xmlns="" id="{2521C32E-DE75-C266-56CA-9AFE44BC2D6A}"/>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Organization profile identification and the scope of analysis which is Revenue, Business </a:t>
                  </a:r>
                  <a:r>
                    <a:rPr lang="en-US" sz="1200" dirty="0" err="1">
                      <a:solidFill>
                        <a:schemeClr val="tx1"/>
                      </a:solidFill>
                    </a:rPr>
                    <a:t>OpEx</a:t>
                  </a:r>
                  <a:r>
                    <a:rPr lang="en-US" sz="1200" dirty="0">
                      <a:solidFill>
                        <a:schemeClr val="tx1"/>
                      </a:solidFill>
                    </a:rPr>
                    <a:t> and Employees</a:t>
                  </a:r>
                </a:p>
              </p:txBody>
            </p:sp>
            <p:cxnSp>
              <p:nvCxnSpPr>
                <p:cNvPr id="18" name="Straight Connector 17">
                  <a:extLst>
                    <a:ext uri="{FF2B5EF4-FFF2-40B4-BE49-F238E27FC236}">
                      <a16:creationId xmlns:a16="http://schemas.microsoft.com/office/drawing/2014/main" xmlns="" id="{57C1953D-48BE-4705-4438-5C852449AA67}"/>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49" name="TextBox 48">
                <a:extLst>
                  <a:ext uri="{FF2B5EF4-FFF2-40B4-BE49-F238E27FC236}">
                    <a16:creationId xmlns:a16="http://schemas.microsoft.com/office/drawing/2014/main" xmlns="" id="{E6EBDF9E-71C4-7EF3-C7A5-550F8A38BEE7}"/>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Getting Started</a:t>
                </a:r>
              </a:p>
            </p:txBody>
          </p:sp>
        </p:grpSp>
        <p:grpSp>
          <p:nvGrpSpPr>
            <p:cNvPr id="51" name="Group 50">
              <a:extLst>
                <a:ext uri="{FF2B5EF4-FFF2-40B4-BE49-F238E27FC236}">
                  <a16:creationId xmlns:a16="http://schemas.microsoft.com/office/drawing/2014/main" xmlns="" id="{02122CA6-CEB9-974F-5C0A-66B4203D773D}"/>
                </a:ext>
              </a:extLst>
            </p:cNvPr>
            <p:cNvGrpSpPr/>
            <p:nvPr/>
          </p:nvGrpSpPr>
          <p:grpSpPr>
            <a:xfrm>
              <a:off x="941832" y="3167422"/>
              <a:ext cx="2231136" cy="1252826"/>
              <a:chOff x="941832" y="4672481"/>
              <a:chExt cx="2231136" cy="1252826"/>
            </a:xfrm>
          </p:grpSpPr>
          <p:grpSp>
            <p:nvGrpSpPr>
              <p:cNvPr id="52" name="Group 51">
                <a:extLst>
                  <a:ext uri="{FF2B5EF4-FFF2-40B4-BE49-F238E27FC236}">
                    <a16:creationId xmlns:a16="http://schemas.microsoft.com/office/drawing/2014/main" xmlns="" id="{6B3ADCA9-D9B9-5E2A-87FE-95851203FBB2}"/>
                  </a:ext>
                </a:extLst>
              </p:cNvPr>
              <p:cNvGrpSpPr/>
              <p:nvPr/>
            </p:nvGrpSpPr>
            <p:grpSpPr>
              <a:xfrm>
                <a:off x="941832" y="4992628"/>
                <a:ext cx="2231136" cy="932679"/>
                <a:chOff x="941832" y="5175503"/>
                <a:chExt cx="2231136" cy="932679"/>
              </a:xfrm>
            </p:grpSpPr>
            <p:sp>
              <p:nvSpPr>
                <p:cNvPr id="54" name="Rectangle 53">
                  <a:extLst>
                    <a:ext uri="{FF2B5EF4-FFF2-40B4-BE49-F238E27FC236}">
                      <a16:creationId xmlns:a16="http://schemas.microsoft.com/office/drawing/2014/main" xmlns="" id="{31041D9F-0473-D572-69F1-C532C3EBE3DD}"/>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Total IT Spending and Staffing (internal and contract) based on the Gartner Framework.</a:t>
                  </a:r>
                </a:p>
              </p:txBody>
            </p:sp>
            <p:cxnSp>
              <p:nvCxnSpPr>
                <p:cNvPr id="55" name="Straight Connector 54">
                  <a:extLst>
                    <a:ext uri="{FF2B5EF4-FFF2-40B4-BE49-F238E27FC236}">
                      <a16:creationId xmlns:a16="http://schemas.microsoft.com/office/drawing/2014/main" xmlns="" id="{C84AAB51-911D-6558-F502-C36BF6122762}"/>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53" name="TextBox 52">
                <a:extLst>
                  <a:ext uri="{FF2B5EF4-FFF2-40B4-BE49-F238E27FC236}">
                    <a16:creationId xmlns:a16="http://schemas.microsoft.com/office/drawing/2014/main" xmlns="" id="{7A444447-2D44-5F57-6E24-3605328FCEFD}"/>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Total IT</a:t>
                </a:r>
              </a:p>
            </p:txBody>
          </p:sp>
        </p:grpSp>
        <p:grpSp>
          <p:nvGrpSpPr>
            <p:cNvPr id="56" name="Group 55">
              <a:extLst>
                <a:ext uri="{FF2B5EF4-FFF2-40B4-BE49-F238E27FC236}">
                  <a16:creationId xmlns:a16="http://schemas.microsoft.com/office/drawing/2014/main" xmlns="" id="{66960513-B01E-B55C-99E3-1D4A775EE161}"/>
                </a:ext>
              </a:extLst>
            </p:cNvPr>
            <p:cNvGrpSpPr/>
            <p:nvPr/>
          </p:nvGrpSpPr>
          <p:grpSpPr>
            <a:xfrm>
              <a:off x="941832" y="1662364"/>
              <a:ext cx="2231136" cy="1252826"/>
              <a:chOff x="941832" y="4672481"/>
              <a:chExt cx="2231136" cy="1252826"/>
            </a:xfrm>
          </p:grpSpPr>
          <p:grpSp>
            <p:nvGrpSpPr>
              <p:cNvPr id="57" name="Group 56">
                <a:extLst>
                  <a:ext uri="{FF2B5EF4-FFF2-40B4-BE49-F238E27FC236}">
                    <a16:creationId xmlns:a16="http://schemas.microsoft.com/office/drawing/2014/main" xmlns="" id="{C9703F99-1781-5423-CD84-6E306789BCD8}"/>
                  </a:ext>
                </a:extLst>
              </p:cNvPr>
              <p:cNvGrpSpPr/>
              <p:nvPr/>
            </p:nvGrpSpPr>
            <p:grpSpPr>
              <a:xfrm>
                <a:off x="941832" y="4992628"/>
                <a:ext cx="2231136" cy="932679"/>
                <a:chOff x="941832" y="5175503"/>
                <a:chExt cx="2231136" cy="932679"/>
              </a:xfrm>
            </p:grpSpPr>
            <p:sp>
              <p:nvSpPr>
                <p:cNvPr id="59" name="Rectangle 58">
                  <a:extLst>
                    <a:ext uri="{FF2B5EF4-FFF2-40B4-BE49-F238E27FC236}">
                      <a16:creationId xmlns:a16="http://schemas.microsoft.com/office/drawing/2014/main" xmlns="" id="{7E556F4A-2472-265A-BB3F-27159A665DA8}"/>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Allocation of IT Spending to Run, Growth, and Transform the business Questions around IT aspirations/investments</a:t>
                  </a:r>
                </a:p>
              </p:txBody>
            </p:sp>
            <p:cxnSp>
              <p:nvCxnSpPr>
                <p:cNvPr id="60" name="Straight Connector 59">
                  <a:extLst>
                    <a:ext uri="{FF2B5EF4-FFF2-40B4-BE49-F238E27FC236}">
                      <a16:creationId xmlns:a16="http://schemas.microsoft.com/office/drawing/2014/main" xmlns="" id="{D90D6E10-DFBB-532B-0503-15F5FD295CB7}"/>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58" name="TextBox 57">
                <a:extLst>
                  <a:ext uri="{FF2B5EF4-FFF2-40B4-BE49-F238E27FC236}">
                    <a16:creationId xmlns:a16="http://schemas.microsoft.com/office/drawing/2014/main" xmlns="" id="{6ABA410C-674B-E9CC-FA45-65B63067E8EB}"/>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Strategic Spend</a:t>
                </a:r>
              </a:p>
            </p:txBody>
          </p:sp>
        </p:grpSp>
      </p:grpSp>
      <p:grpSp>
        <p:nvGrpSpPr>
          <p:cNvPr id="61" name="Group 60">
            <a:extLst>
              <a:ext uri="{FF2B5EF4-FFF2-40B4-BE49-F238E27FC236}">
                <a16:creationId xmlns:a16="http://schemas.microsoft.com/office/drawing/2014/main" xmlns="" id="{3C7FADF0-615A-30A0-C1FE-7B93942E1DCF}"/>
              </a:ext>
            </a:extLst>
          </p:cNvPr>
          <p:cNvGrpSpPr/>
          <p:nvPr/>
        </p:nvGrpSpPr>
        <p:grpSpPr>
          <a:xfrm>
            <a:off x="4979638" y="925250"/>
            <a:ext cx="2481866" cy="1252826"/>
            <a:chOff x="941832" y="4672481"/>
            <a:chExt cx="2481866" cy="1252826"/>
          </a:xfrm>
        </p:grpSpPr>
        <p:grpSp>
          <p:nvGrpSpPr>
            <p:cNvPr id="62" name="Group 61">
              <a:extLst>
                <a:ext uri="{FF2B5EF4-FFF2-40B4-BE49-F238E27FC236}">
                  <a16:creationId xmlns:a16="http://schemas.microsoft.com/office/drawing/2014/main" xmlns="" id="{D669C88F-E6B3-BF7E-834A-444A44F546E7}"/>
                </a:ext>
              </a:extLst>
            </p:cNvPr>
            <p:cNvGrpSpPr/>
            <p:nvPr/>
          </p:nvGrpSpPr>
          <p:grpSpPr>
            <a:xfrm>
              <a:off x="941832" y="4992628"/>
              <a:ext cx="2231136" cy="932679"/>
              <a:chOff x="941832" y="5175503"/>
              <a:chExt cx="2231136" cy="932679"/>
            </a:xfrm>
          </p:grpSpPr>
          <p:sp>
            <p:nvSpPr>
              <p:cNvPr id="64" name="Rectangle 63">
                <a:extLst>
                  <a:ext uri="{FF2B5EF4-FFF2-40B4-BE49-F238E27FC236}">
                    <a16:creationId xmlns:a16="http://schemas.microsoft.com/office/drawing/2014/main" xmlns="" id="{6660CD3B-4396-6766-99D0-E06776B75343}"/>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Allocation of IT spending to categories such as  Infrastructure and  Applications, and all their subcategories. </a:t>
                </a:r>
              </a:p>
            </p:txBody>
          </p:sp>
          <p:cxnSp>
            <p:nvCxnSpPr>
              <p:cNvPr id="65" name="Straight Connector 64">
                <a:extLst>
                  <a:ext uri="{FF2B5EF4-FFF2-40B4-BE49-F238E27FC236}">
                    <a16:creationId xmlns:a16="http://schemas.microsoft.com/office/drawing/2014/main" xmlns="" id="{BE010217-6461-CB29-FAB2-90F2D84C825E}"/>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63" name="TextBox 62">
              <a:extLst>
                <a:ext uri="{FF2B5EF4-FFF2-40B4-BE49-F238E27FC236}">
                  <a16:creationId xmlns:a16="http://schemas.microsoft.com/office/drawing/2014/main" xmlns="" id="{5B73A1B3-0FA9-DED8-023E-655910224E68}"/>
                </a:ext>
              </a:extLst>
            </p:cNvPr>
            <p:cNvSpPr txBox="1"/>
            <p:nvPr/>
          </p:nvSpPr>
          <p:spPr>
            <a:xfrm>
              <a:off x="944720" y="4672481"/>
              <a:ext cx="2478978" cy="307777"/>
            </a:xfrm>
            <a:prstGeom prst="rect">
              <a:avLst/>
            </a:prstGeom>
            <a:noFill/>
          </p:spPr>
          <p:txBody>
            <a:bodyPr wrap="square" lIns="0" rIns="0" rtlCol="0">
              <a:spAutoFit/>
            </a:bodyPr>
            <a:lstStyle/>
            <a:p>
              <a:pPr algn="l">
                <a:spcBef>
                  <a:spcPts val="600"/>
                </a:spcBef>
              </a:pPr>
              <a:r>
                <a:rPr lang="en-IN" sz="1400" b="1" dirty="0">
                  <a:solidFill>
                    <a:schemeClr val="tx2"/>
                  </a:solidFill>
                </a:rPr>
                <a:t>Technical Functional Spend</a:t>
              </a:r>
            </a:p>
          </p:txBody>
        </p:sp>
      </p:grpSp>
      <p:grpSp>
        <p:nvGrpSpPr>
          <p:cNvPr id="67" name="Group 66">
            <a:extLst>
              <a:ext uri="{FF2B5EF4-FFF2-40B4-BE49-F238E27FC236}">
                <a16:creationId xmlns:a16="http://schemas.microsoft.com/office/drawing/2014/main" xmlns="" id="{DB991380-EDCD-CC48-C4A4-C07C3301EF58}"/>
              </a:ext>
            </a:extLst>
          </p:cNvPr>
          <p:cNvGrpSpPr/>
          <p:nvPr/>
        </p:nvGrpSpPr>
        <p:grpSpPr>
          <a:xfrm>
            <a:off x="9016144" y="1662364"/>
            <a:ext cx="2231136" cy="4262943"/>
            <a:chOff x="941832" y="1662364"/>
            <a:chExt cx="2231136" cy="4262943"/>
          </a:xfrm>
        </p:grpSpPr>
        <p:grpSp>
          <p:nvGrpSpPr>
            <p:cNvPr id="68" name="Group 67">
              <a:extLst>
                <a:ext uri="{FF2B5EF4-FFF2-40B4-BE49-F238E27FC236}">
                  <a16:creationId xmlns:a16="http://schemas.microsoft.com/office/drawing/2014/main" xmlns="" id="{DF387F7F-2F6F-CB97-52BD-698000C7BC55}"/>
                </a:ext>
              </a:extLst>
            </p:cNvPr>
            <p:cNvGrpSpPr/>
            <p:nvPr/>
          </p:nvGrpSpPr>
          <p:grpSpPr>
            <a:xfrm>
              <a:off x="941832" y="4672481"/>
              <a:ext cx="2231136" cy="1252826"/>
              <a:chOff x="941832" y="4672481"/>
              <a:chExt cx="2231136" cy="1252826"/>
            </a:xfrm>
          </p:grpSpPr>
          <p:grpSp>
            <p:nvGrpSpPr>
              <p:cNvPr id="79" name="Group 78">
                <a:extLst>
                  <a:ext uri="{FF2B5EF4-FFF2-40B4-BE49-F238E27FC236}">
                    <a16:creationId xmlns:a16="http://schemas.microsoft.com/office/drawing/2014/main" xmlns="" id="{BCD1EF4A-DFF0-0414-5D2E-30CACD467194}"/>
                  </a:ext>
                </a:extLst>
              </p:cNvPr>
              <p:cNvGrpSpPr/>
              <p:nvPr/>
            </p:nvGrpSpPr>
            <p:grpSpPr>
              <a:xfrm>
                <a:off x="941832" y="4992628"/>
                <a:ext cx="2231136" cy="932679"/>
                <a:chOff x="941832" y="5175503"/>
                <a:chExt cx="2231136" cy="932679"/>
              </a:xfrm>
            </p:grpSpPr>
            <p:sp>
              <p:nvSpPr>
                <p:cNvPr id="81" name="Rectangle 80">
                  <a:extLst>
                    <a:ext uri="{FF2B5EF4-FFF2-40B4-BE49-F238E27FC236}">
                      <a16:creationId xmlns:a16="http://schemas.microsoft.com/office/drawing/2014/main" xmlns="" id="{384B5640-0469-4E37-5C8A-AF6770DC4C8A}"/>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 granular view of the IT Security Spending and Staffing in the Technical Function Spend and the Technical Function Staff</a:t>
                  </a:r>
                </a:p>
              </p:txBody>
            </p:sp>
            <p:cxnSp>
              <p:nvCxnSpPr>
                <p:cNvPr id="82" name="Straight Connector 81">
                  <a:extLst>
                    <a:ext uri="{FF2B5EF4-FFF2-40B4-BE49-F238E27FC236}">
                      <a16:creationId xmlns:a16="http://schemas.microsoft.com/office/drawing/2014/main" xmlns="" id="{F44E72E5-D0D4-C3A6-2D6E-C687AA067178}"/>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80" name="TextBox 79">
                <a:extLst>
                  <a:ext uri="{FF2B5EF4-FFF2-40B4-BE49-F238E27FC236}">
                    <a16:creationId xmlns:a16="http://schemas.microsoft.com/office/drawing/2014/main" xmlns="" id="{FA3FC62F-6116-3157-E93A-0407C0C420A7}"/>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IT Security</a:t>
                </a:r>
              </a:p>
            </p:txBody>
          </p:sp>
        </p:grpSp>
        <p:grpSp>
          <p:nvGrpSpPr>
            <p:cNvPr id="69" name="Group 68">
              <a:extLst>
                <a:ext uri="{FF2B5EF4-FFF2-40B4-BE49-F238E27FC236}">
                  <a16:creationId xmlns:a16="http://schemas.microsoft.com/office/drawing/2014/main" xmlns="" id="{F81371DB-6788-F067-3869-F2AB53728226}"/>
                </a:ext>
              </a:extLst>
            </p:cNvPr>
            <p:cNvGrpSpPr/>
            <p:nvPr/>
          </p:nvGrpSpPr>
          <p:grpSpPr>
            <a:xfrm>
              <a:off x="941832" y="3167422"/>
              <a:ext cx="2231136" cy="1252826"/>
              <a:chOff x="941832" y="4672481"/>
              <a:chExt cx="2231136" cy="1252826"/>
            </a:xfrm>
          </p:grpSpPr>
          <p:grpSp>
            <p:nvGrpSpPr>
              <p:cNvPr id="75" name="Group 74">
                <a:extLst>
                  <a:ext uri="{FF2B5EF4-FFF2-40B4-BE49-F238E27FC236}">
                    <a16:creationId xmlns:a16="http://schemas.microsoft.com/office/drawing/2014/main" xmlns="" id="{F230B2A0-6E56-4ABF-2669-5CC6076214B8}"/>
                  </a:ext>
                </a:extLst>
              </p:cNvPr>
              <p:cNvGrpSpPr/>
              <p:nvPr/>
            </p:nvGrpSpPr>
            <p:grpSpPr>
              <a:xfrm>
                <a:off x="941832" y="4992628"/>
                <a:ext cx="2231136" cy="932679"/>
                <a:chOff x="941832" y="5175503"/>
                <a:chExt cx="2231136" cy="932679"/>
              </a:xfrm>
            </p:grpSpPr>
            <p:sp>
              <p:nvSpPr>
                <p:cNvPr id="77" name="Rectangle 76">
                  <a:extLst>
                    <a:ext uri="{FF2B5EF4-FFF2-40B4-BE49-F238E27FC236}">
                      <a16:creationId xmlns:a16="http://schemas.microsoft.com/office/drawing/2014/main" xmlns="" id="{35A6D5C6-FB84-1717-A295-82A8A06F1F12}"/>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Allocation of IT Staffing to categories such as  Infrastructure and  Applications, and all of their subcategories.</a:t>
                  </a:r>
                </a:p>
              </p:txBody>
            </p:sp>
            <p:cxnSp>
              <p:nvCxnSpPr>
                <p:cNvPr id="78" name="Straight Connector 77">
                  <a:extLst>
                    <a:ext uri="{FF2B5EF4-FFF2-40B4-BE49-F238E27FC236}">
                      <a16:creationId xmlns:a16="http://schemas.microsoft.com/office/drawing/2014/main" xmlns="" id="{F98107A2-CE1A-4981-C7F5-160AD279A5E7}"/>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76" name="TextBox 75">
                <a:extLst>
                  <a:ext uri="{FF2B5EF4-FFF2-40B4-BE49-F238E27FC236}">
                    <a16:creationId xmlns:a16="http://schemas.microsoft.com/office/drawing/2014/main" xmlns="" id="{8A001326-66F2-FD31-0DC4-EF44C67F0A1C}"/>
                  </a:ext>
                </a:extLst>
              </p:cNvPr>
              <p:cNvSpPr txBox="1"/>
              <p:nvPr/>
            </p:nvSpPr>
            <p:spPr>
              <a:xfrm>
                <a:off x="944720" y="4672481"/>
                <a:ext cx="2228248" cy="307777"/>
              </a:xfrm>
              <a:prstGeom prst="rect">
                <a:avLst/>
              </a:prstGeom>
              <a:noFill/>
            </p:spPr>
            <p:txBody>
              <a:bodyPr wrap="square" lIns="0" rIns="0" rtlCol="0">
                <a:spAutoFit/>
              </a:bodyPr>
              <a:lstStyle/>
              <a:p>
                <a:pPr algn="l">
                  <a:spcBef>
                    <a:spcPts val="600"/>
                  </a:spcBef>
                </a:pPr>
                <a:r>
                  <a:rPr lang="en-IN" sz="1400" b="1" dirty="0">
                    <a:solidFill>
                      <a:schemeClr val="tx2"/>
                    </a:solidFill>
                  </a:rPr>
                  <a:t>Technical Functional Staff</a:t>
                </a:r>
              </a:p>
            </p:txBody>
          </p:sp>
        </p:grpSp>
        <p:grpSp>
          <p:nvGrpSpPr>
            <p:cNvPr id="70" name="Group 69">
              <a:extLst>
                <a:ext uri="{FF2B5EF4-FFF2-40B4-BE49-F238E27FC236}">
                  <a16:creationId xmlns:a16="http://schemas.microsoft.com/office/drawing/2014/main" xmlns="" id="{3A489016-5AC6-7D9F-4306-1B964AEA4373}"/>
                </a:ext>
              </a:extLst>
            </p:cNvPr>
            <p:cNvGrpSpPr/>
            <p:nvPr/>
          </p:nvGrpSpPr>
          <p:grpSpPr>
            <a:xfrm>
              <a:off x="941832" y="1662364"/>
              <a:ext cx="2231136" cy="1252826"/>
              <a:chOff x="941832" y="4672481"/>
              <a:chExt cx="2231136" cy="1252826"/>
            </a:xfrm>
          </p:grpSpPr>
          <p:grpSp>
            <p:nvGrpSpPr>
              <p:cNvPr id="71" name="Group 70">
                <a:extLst>
                  <a:ext uri="{FF2B5EF4-FFF2-40B4-BE49-F238E27FC236}">
                    <a16:creationId xmlns:a16="http://schemas.microsoft.com/office/drawing/2014/main" xmlns="" id="{167C2024-CCBB-9852-9773-17B2FC612223}"/>
                  </a:ext>
                </a:extLst>
              </p:cNvPr>
              <p:cNvGrpSpPr/>
              <p:nvPr/>
            </p:nvGrpSpPr>
            <p:grpSpPr>
              <a:xfrm>
                <a:off x="941832" y="4992628"/>
                <a:ext cx="2231136" cy="932679"/>
                <a:chOff x="941832" y="5175503"/>
                <a:chExt cx="2231136" cy="932679"/>
              </a:xfrm>
            </p:grpSpPr>
            <p:sp>
              <p:nvSpPr>
                <p:cNvPr id="73" name="Rectangle 72">
                  <a:extLst>
                    <a:ext uri="{FF2B5EF4-FFF2-40B4-BE49-F238E27FC236}">
                      <a16:creationId xmlns:a16="http://schemas.microsoft.com/office/drawing/2014/main" xmlns="" id="{B41CB380-DE24-4BB7-CF2C-52501E63615B}"/>
                    </a:ext>
                  </a:extLst>
                </p:cNvPr>
                <p:cNvSpPr/>
                <p:nvPr/>
              </p:nvSpPr>
              <p:spPr>
                <a:xfrm>
                  <a:off x="941832" y="5175503"/>
                  <a:ext cx="2231136" cy="93267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Allocation of IT spending to Personnel, Hardware, Software, External Services and all their subcategories. </a:t>
                  </a:r>
                </a:p>
              </p:txBody>
            </p:sp>
            <p:cxnSp>
              <p:nvCxnSpPr>
                <p:cNvPr id="74" name="Straight Connector 73">
                  <a:extLst>
                    <a:ext uri="{FF2B5EF4-FFF2-40B4-BE49-F238E27FC236}">
                      <a16:creationId xmlns:a16="http://schemas.microsoft.com/office/drawing/2014/main" xmlns="" id="{E5062AD8-D7B3-E971-CD36-2E01B69BF43B}"/>
                    </a:ext>
                  </a:extLst>
                </p:cNvPr>
                <p:cNvCxnSpPr/>
                <p:nvPr/>
              </p:nvCxnSpPr>
              <p:spPr>
                <a:xfrm>
                  <a:off x="941832" y="5175504"/>
                  <a:ext cx="2231136" cy="0"/>
                </a:xfrm>
                <a:prstGeom prst="line">
                  <a:avLst/>
                </a:prstGeom>
                <a:noFill/>
                <a:ln w="57150" cap="flat" cmpd="sng">
                  <a:solidFill>
                    <a:schemeClr val="accent1"/>
                  </a:solidFill>
                  <a:prstDash val="solid"/>
                  <a:round/>
                  <a:headEnd type="none" w="lg" len="med"/>
                  <a:tailEnd type="none" w="lg" len="med"/>
                </a:ln>
              </p:spPr>
            </p:cxnSp>
          </p:grpSp>
          <p:sp>
            <p:nvSpPr>
              <p:cNvPr id="72" name="TextBox 71">
                <a:extLst>
                  <a:ext uri="{FF2B5EF4-FFF2-40B4-BE49-F238E27FC236}">
                    <a16:creationId xmlns:a16="http://schemas.microsoft.com/office/drawing/2014/main" xmlns="" id="{7F79EBC5-42B5-06F3-B717-C7A2F6F40439}"/>
                  </a:ext>
                </a:extLst>
              </p:cNvPr>
              <p:cNvSpPr txBox="1"/>
              <p:nvPr/>
            </p:nvSpPr>
            <p:spPr>
              <a:xfrm>
                <a:off x="944720" y="4672481"/>
                <a:ext cx="1929384" cy="307777"/>
              </a:xfrm>
              <a:prstGeom prst="rect">
                <a:avLst/>
              </a:prstGeom>
              <a:noFill/>
            </p:spPr>
            <p:txBody>
              <a:bodyPr wrap="square" lIns="0" rIns="0" rtlCol="0">
                <a:spAutoFit/>
              </a:bodyPr>
              <a:lstStyle/>
              <a:p>
                <a:pPr algn="l">
                  <a:spcBef>
                    <a:spcPts val="600"/>
                  </a:spcBef>
                </a:pPr>
                <a:r>
                  <a:rPr lang="en-IN" sz="1400" b="1" dirty="0">
                    <a:solidFill>
                      <a:schemeClr val="tx2"/>
                    </a:solidFill>
                  </a:rPr>
                  <a:t>Asset Spend</a:t>
                </a:r>
              </a:p>
            </p:txBody>
          </p:sp>
        </p:grpSp>
      </p:grpSp>
      <p:cxnSp>
        <p:nvCxnSpPr>
          <p:cNvPr id="84" name="Straight Connector 83">
            <a:extLst>
              <a:ext uri="{FF2B5EF4-FFF2-40B4-BE49-F238E27FC236}">
                <a16:creationId xmlns:a16="http://schemas.microsoft.com/office/drawing/2014/main" xmlns="" id="{FC871B21-3C2F-B191-B127-ACA1772A7E69}"/>
              </a:ext>
            </a:extLst>
          </p:cNvPr>
          <p:cNvCxnSpPr>
            <a:cxnSpLocks/>
            <a:stCxn id="4" idx="1"/>
            <a:endCxn id="16" idx="3"/>
          </p:cNvCxnSpPr>
          <p:nvPr/>
        </p:nvCxnSpPr>
        <p:spPr>
          <a:xfrm flipH="1" flipV="1">
            <a:off x="3172968" y="5458968"/>
            <a:ext cx="746108" cy="19871"/>
          </a:xfrm>
          <a:prstGeom prst="line">
            <a:avLst/>
          </a:prstGeom>
          <a:noFill/>
          <a:ln w="12700" cap="flat" cmpd="sng">
            <a:solidFill>
              <a:srgbClr val="6F7878"/>
            </a:solidFill>
            <a:prstDash val="dash"/>
            <a:round/>
            <a:headEnd type="none" w="lg" len="med"/>
            <a:tailEnd type="none" w="lg" len="med"/>
          </a:ln>
        </p:spPr>
      </p:cxnSp>
      <p:cxnSp>
        <p:nvCxnSpPr>
          <p:cNvPr id="86" name="Straight Connector 85">
            <a:extLst>
              <a:ext uri="{FF2B5EF4-FFF2-40B4-BE49-F238E27FC236}">
                <a16:creationId xmlns:a16="http://schemas.microsoft.com/office/drawing/2014/main" xmlns="" id="{772F45AE-841D-AABF-A329-50068380E02F}"/>
              </a:ext>
            </a:extLst>
          </p:cNvPr>
          <p:cNvCxnSpPr>
            <a:cxnSpLocks/>
            <a:stCxn id="6" idx="1"/>
            <a:endCxn id="54" idx="3"/>
          </p:cNvCxnSpPr>
          <p:nvPr/>
        </p:nvCxnSpPr>
        <p:spPr>
          <a:xfrm flipH="1" flipV="1">
            <a:off x="3172968" y="3953909"/>
            <a:ext cx="746108" cy="195051"/>
          </a:xfrm>
          <a:prstGeom prst="line">
            <a:avLst/>
          </a:prstGeom>
          <a:noFill/>
          <a:ln w="12700" cap="flat" cmpd="sng">
            <a:solidFill>
              <a:srgbClr val="6F7878"/>
            </a:solidFill>
            <a:prstDash val="dash"/>
            <a:round/>
            <a:headEnd type="none" w="lg" len="med"/>
            <a:tailEnd type="none" w="lg" len="med"/>
          </a:ln>
        </p:spPr>
      </p:cxnSp>
      <p:cxnSp>
        <p:nvCxnSpPr>
          <p:cNvPr id="89" name="Straight Connector 88">
            <a:extLst>
              <a:ext uri="{FF2B5EF4-FFF2-40B4-BE49-F238E27FC236}">
                <a16:creationId xmlns:a16="http://schemas.microsoft.com/office/drawing/2014/main" xmlns="" id="{02AE5E1C-5578-ACA1-C5B6-BA8E301317C7}"/>
              </a:ext>
            </a:extLst>
          </p:cNvPr>
          <p:cNvCxnSpPr>
            <a:cxnSpLocks/>
            <a:stCxn id="8" idx="0"/>
            <a:endCxn id="59" idx="3"/>
          </p:cNvCxnSpPr>
          <p:nvPr/>
        </p:nvCxnSpPr>
        <p:spPr>
          <a:xfrm flipH="1" flipV="1">
            <a:off x="3172968" y="2448851"/>
            <a:ext cx="1601751" cy="607868"/>
          </a:xfrm>
          <a:prstGeom prst="line">
            <a:avLst/>
          </a:prstGeom>
          <a:noFill/>
          <a:ln w="12700" cap="flat" cmpd="sng">
            <a:solidFill>
              <a:srgbClr val="6F7878"/>
            </a:solidFill>
            <a:prstDash val="dash"/>
            <a:round/>
            <a:headEnd type="none" w="lg" len="med"/>
            <a:tailEnd type="none" w="lg" len="med"/>
          </a:ln>
        </p:spPr>
      </p:cxnSp>
      <p:cxnSp>
        <p:nvCxnSpPr>
          <p:cNvPr id="92" name="Straight Connector 91">
            <a:extLst>
              <a:ext uri="{FF2B5EF4-FFF2-40B4-BE49-F238E27FC236}">
                <a16:creationId xmlns:a16="http://schemas.microsoft.com/office/drawing/2014/main" xmlns="" id="{D5EF8F67-938A-E603-4901-B1691292C013}"/>
              </a:ext>
            </a:extLst>
          </p:cNvPr>
          <p:cNvCxnSpPr>
            <a:cxnSpLocks/>
            <a:stCxn id="11" idx="0"/>
            <a:endCxn id="64" idx="2"/>
          </p:cNvCxnSpPr>
          <p:nvPr/>
        </p:nvCxnSpPr>
        <p:spPr>
          <a:xfrm flipH="1" flipV="1">
            <a:off x="6095206" y="2178076"/>
            <a:ext cx="5930" cy="450459"/>
          </a:xfrm>
          <a:prstGeom prst="line">
            <a:avLst/>
          </a:prstGeom>
          <a:noFill/>
          <a:ln w="12700" cap="flat" cmpd="sng">
            <a:solidFill>
              <a:srgbClr val="6F7878"/>
            </a:solidFill>
            <a:prstDash val="dash"/>
            <a:round/>
            <a:headEnd type="none" w="lg" len="med"/>
            <a:tailEnd type="none" w="lg" len="med"/>
          </a:ln>
        </p:spPr>
      </p:cxnSp>
      <p:cxnSp>
        <p:nvCxnSpPr>
          <p:cNvPr id="95" name="Straight Connector 94">
            <a:extLst>
              <a:ext uri="{FF2B5EF4-FFF2-40B4-BE49-F238E27FC236}">
                <a16:creationId xmlns:a16="http://schemas.microsoft.com/office/drawing/2014/main" xmlns="" id="{720880A1-B027-B809-A675-03739BA834AC}"/>
              </a:ext>
            </a:extLst>
          </p:cNvPr>
          <p:cNvCxnSpPr>
            <a:cxnSpLocks/>
            <a:stCxn id="81" idx="1"/>
            <a:endCxn id="5" idx="5"/>
          </p:cNvCxnSpPr>
          <p:nvPr/>
        </p:nvCxnSpPr>
        <p:spPr>
          <a:xfrm flipH="1">
            <a:off x="8272925" y="5458968"/>
            <a:ext cx="743219" cy="19871"/>
          </a:xfrm>
          <a:prstGeom prst="line">
            <a:avLst/>
          </a:prstGeom>
          <a:noFill/>
          <a:ln w="12700" cap="flat" cmpd="sng">
            <a:solidFill>
              <a:srgbClr val="6F7878"/>
            </a:solidFill>
            <a:prstDash val="dash"/>
            <a:round/>
            <a:headEnd type="none" w="lg" len="med"/>
            <a:tailEnd type="none" w="lg" len="med"/>
          </a:ln>
        </p:spPr>
      </p:cxnSp>
      <p:cxnSp>
        <p:nvCxnSpPr>
          <p:cNvPr id="96" name="Straight Connector 95">
            <a:extLst>
              <a:ext uri="{FF2B5EF4-FFF2-40B4-BE49-F238E27FC236}">
                <a16:creationId xmlns:a16="http://schemas.microsoft.com/office/drawing/2014/main" xmlns="" id="{ED2CB466-907B-69C7-176A-F65348D2E0BA}"/>
              </a:ext>
            </a:extLst>
          </p:cNvPr>
          <p:cNvCxnSpPr>
            <a:cxnSpLocks/>
            <a:stCxn id="77" idx="1"/>
            <a:endCxn id="7" idx="5"/>
          </p:cNvCxnSpPr>
          <p:nvPr/>
        </p:nvCxnSpPr>
        <p:spPr>
          <a:xfrm flipH="1">
            <a:off x="8272925" y="3953909"/>
            <a:ext cx="743219" cy="195051"/>
          </a:xfrm>
          <a:prstGeom prst="line">
            <a:avLst/>
          </a:prstGeom>
          <a:noFill/>
          <a:ln w="12700" cap="flat" cmpd="sng">
            <a:solidFill>
              <a:srgbClr val="6F7878"/>
            </a:solidFill>
            <a:prstDash val="dash"/>
            <a:round/>
            <a:headEnd type="none" w="lg" len="med"/>
            <a:tailEnd type="none" w="lg" len="med"/>
          </a:ln>
        </p:spPr>
      </p:cxnSp>
      <p:cxnSp>
        <p:nvCxnSpPr>
          <p:cNvPr id="101" name="Straight Connector 100">
            <a:extLst>
              <a:ext uri="{FF2B5EF4-FFF2-40B4-BE49-F238E27FC236}">
                <a16:creationId xmlns:a16="http://schemas.microsoft.com/office/drawing/2014/main" xmlns="" id="{6206434F-6F54-5505-BFA1-677D6593009A}"/>
              </a:ext>
            </a:extLst>
          </p:cNvPr>
          <p:cNvCxnSpPr>
            <a:cxnSpLocks/>
            <a:stCxn id="73" idx="1"/>
            <a:endCxn id="10" idx="0"/>
          </p:cNvCxnSpPr>
          <p:nvPr/>
        </p:nvCxnSpPr>
        <p:spPr>
          <a:xfrm flipH="1">
            <a:off x="7409992" y="2448851"/>
            <a:ext cx="1606152" cy="626158"/>
          </a:xfrm>
          <a:prstGeom prst="line">
            <a:avLst/>
          </a:prstGeom>
          <a:noFill/>
          <a:ln w="12700" cap="flat" cmpd="sng">
            <a:solidFill>
              <a:srgbClr val="6F7878"/>
            </a:solidFill>
            <a:prstDash val="dash"/>
            <a:round/>
            <a:headEnd type="none" w="lg" len="med"/>
            <a:tailEnd type="none" w="lg" len="med"/>
          </a:ln>
        </p:spPr>
      </p:cxnSp>
      <p:sp>
        <p:nvSpPr>
          <p:cNvPr id="104" name="TextBox 103">
            <a:extLst>
              <a:ext uri="{FF2B5EF4-FFF2-40B4-BE49-F238E27FC236}">
                <a16:creationId xmlns:a16="http://schemas.microsoft.com/office/drawing/2014/main" xmlns="" id="{7E4DF6EA-6AB9-AC31-2982-F547CED9D59E}"/>
              </a:ext>
            </a:extLst>
          </p:cNvPr>
          <p:cNvSpPr txBox="1"/>
          <p:nvPr/>
        </p:nvSpPr>
        <p:spPr>
          <a:xfrm>
            <a:off x="4268083" y="5138928"/>
            <a:ext cx="457200" cy="369332"/>
          </a:xfrm>
          <a:prstGeom prst="rect">
            <a:avLst/>
          </a:prstGeom>
          <a:noFill/>
        </p:spPr>
        <p:txBody>
          <a:bodyPr wrap="square" lIns="0" rIns="0" rtlCol="0">
            <a:spAutoFit/>
          </a:bodyPr>
          <a:lstStyle/>
          <a:p>
            <a:pPr algn="ctr">
              <a:spcBef>
                <a:spcPts val="600"/>
              </a:spcBef>
            </a:pPr>
            <a:r>
              <a:rPr lang="en-IN" dirty="0">
                <a:solidFill>
                  <a:schemeClr val="bg2"/>
                </a:solidFill>
              </a:rPr>
              <a:t>1</a:t>
            </a:r>
          </a:p>
        </p:txBody>
      </p:sp>
      <p:sp>
        <p:nvSpPr>
          <p:cNvPr id="105" name="TextBox 104">
            <a:extLst>
              <a:ext uri="{FF2B5EF4-FFF2-40B4-BE49-F238E27FC236}">
                <a16:creationId xmlns:a16="http://schemas.microsoft.com/office/drawing/2014/main" xmlns="" id="{4A1B8D8F-3EE5-2273-29DD-D9E7631ECB0F}"/>
              </a:ext>
            </a:extLst>
          </p:cNvPr>
          <p:cNvSpPr txBox="1"/>
          <p:nvPr/>
        </p:nvSpPr>
        <p:spPr>
          <a:xfrm>
            <a:off x="4264604" y="4170364"/>
            <a:ext cx="457200" cy="369332"/>
          </a:xfrm>
          <a:prstGeom prst="rect">
            <a:avLst/>
          </a:prstGeom>
          <a:noFill/>
        </p:spPr>
        <p:txBody>
          <a:bodyPr wrap="square" lIns="0" rIns="0" rtlCol="0">
            <a:spAutoFit/>
          </a:bodyPr>
          <a:lstStyle/>
          <a:p>
            <a:pPr algn="ctr">
              <a:spcBef>
                <a:spcPts val="600"/>
              </a:spcBef>
            </a:pPr>
            <a:r>
              <a:rPr lang="en-IN" dirty="0">
                <a:solidFill>
                  <a:schemeClr val="bg2"/>
                </a:solidFill>
              </a:rPr>
              <a:t>2</a:t>
            </a:r>
          </a:p>
        </p:txBody>
      </p:sp>
      <p:sp>
        <p:nvSpPr>
          <p:cNvPr id="106" name="TextBox 105">
            <a:extLst>
              <a:ext uri="{FF2B5EF4-FFF2-40B4-BE49-F238E27FC236}">
                <a16:creationId xmlns:a16="http://schemas.microsoft.com/office/drawing/2014/main" xmlns="" id="{B43C84EE-546E-744D-CDFC-8998D7DC59BE}"/>
              </a:ext>
            </a:extLst>
          </p:cNvPr>
          <p:cNvSpPr txBox="1"/>
          <p:nvPr/>
        </p:nvSpPr>
        <p:spPr>
          <a:xfrm>
            <a:off x="4882178" y="3337956"/>
            <a:ext cx="457200" cy="369332"/>
          </a:xfrm>
          <a:prstGeom prst="rect">
            <a:avLst/>
          </a:prstGeom>
          <a:noFill/>
        </p:spPr>
        <p:txBody>
          <a:bodyPr wrap="square" lIns="0" rIns="0" rtlCol="0">
            <a:spAutoFit/>
          </a:bodyPr>
          <a:lstStyle/>
          <a:p>
            <a:pPr algn="ctr">
              <a:spcBef>
                <a:spcPts val="600"/>
              </a:spcBef>
            </a:pPr>
            <a:r>
              <a:rPr lang="en-IN" dirty="0">
                <a:solidFill>
                  <a:schemeClr val="bg2"/>
                </a:solidFill>
              </a:rPr>
              <a:t>3</a:t>
            </a:r>
          </a:p>
        </p:txBody>
      </p:sp>
      <p:sp>
        <p:nvSpPr>
          <p:cNvPr id="107" name="TextBox 106">
            <a:extLst>
              <a:ext uri="{FF2B5EF4-FFF2-40B4-BE49-F238E27FC236}">
                <a16:creationId xmlns:a16="http://schemas.microsoft.com/office/drawing/2014/main" xmlns="" id="{52D78A16-38CD-7E4D-01FE-057286AEB8A3}"/>
              </a:ext>
            </a:extLst>
          </p:cNvPr>
          <p:cNvSpPr txBox="1"/>
          <p:nvPr/>
        </p:nvSpPr>
        <p:spPr>
          <a:xfrm>
            <a:off x="5866606" y="3033445"/>
            <a:ext cx="457200" cy="369332"/>
          </a:xfrm>
          <a:prstGeom prst="rect">
            <a:avLst/>
          </a:prstGeom>
          <a:noFill/>
        </p:spPr>
        <p:txBody>
          <a:bodyPr wrap="square" lIns="0" rIns="0" rtlCol="0">
            <a:spAutoFit/>
          </a:bodyPr>
          <a:lstStyle/>
          <a:p>
            <a:pPr algn="ctr">
              <a:spcBef>
                <a:spcPts val="600"/>
              </a:spcBef>
            </a:pPr>
            <a:r>
              <a:rPr lang="en-IN" dirty="0">
                <a:solidFill>
                  <a:schemeClr val="bg2"/>
                </a:solidFill>
              </a:rPr>
              <a:t>4</a:t>
            </a:r>
          </a:p>
        </p:txBody>
      </p:sp>
      <p:sp>
        <p:nvSpPr>
          <p:cNvPr id="108" name="TextBox 107">
            <a:extLst>
              <a:ext uri="{FF2B5EF4-FFF2-40B4-BE49-F238E27FC236}">
                <a16:creationId xmlns:a16="http://schemas.microsoft.com/office/drawing/2014/main" xmlns="" id="{4BE2E78C-BE64-B382-6ABD-736153660522}"/>
              </a:ext>
            </a:extLst>
          </p:cNvPr>
          <p:cNvSpPr txBox="1"/>
          <p:nvPr/>
        </p:nvSpPr>
        <p:spPr>
          <a:xfrm>
            <a:off x="6810100" y="3334357"/>
            <a:ext cx="457200" cy="369332"/>
          </a:xfrm>
          <a:prstGeom prst="rect">
            <a:avLst/>
          </a:prstGeom>
          <a:noFill/>
        </p:spPr>
        <p:txBody>
          <a:bodyPr wrap="square" lIns="0" rIns="0" rtlCol="0">
            <a:spAutoFit/>
          </a:bodyPr>
          <a:lstStyle/>
          <a:p>
            <a:pPr algn="ctr">
              <a:spcBef>
                <a:spcPts val="600"/>
              </a:spcBef>
            </a:pPr>
            <a:r>
              <a:rPr lang="en-IN" dirty="0">
                <a:solidFill>
                  <a:schemeClr val="bg2"/>
                </a:solidFill>
              </a:rPr>
              <a:t>5</a:t>
            </a:r>
          </a:p>
        </p:txBody>
      </p:sp>
      <p:sp>
        <p:nvSpPr>
          <p:cNvPr id="109" name="TextBox 108">
            <a:extLst>
              <a:ext uri="{FF2B5EF4-FFF2-40B4-BE49-F238E27FC236}">
                <a16:creationId xmlns:a16="http://schemas.microsoft.com/office/drawing/2014/main" xmlns="" id="{AF8A6620-31EF-A8B6-E762-B410AD87F184}"/>
              </a:ext>
            </a:extLst>
          </p:cNvPr>
          <p:cNvSpPr txBox="1"/>
          <p:nvPr/>
        </p:nvSpPr>
        <p:spPr>
          <a:xfrm>
            <a:off x="7432827" y="4170364"/>
            <a:ext cx="457200" cy="369332"/>
          </a:xfrm>
          <a:prstGeom prst="rect">
            <a:avLst/>
          </a:prstGeom>
          <a:noFill/>
        </p:spPr>
        <p:txBody>
          <a:bodyPr wrap="square" lIns="0" rIns="0" rtlCol="0">
            <a:spAutoFit/>
          </a:bodyPr>
          <a:lstStyle/>
          <a:p>
            <a:pPr algn="ctr">
              <a:spcBef>
                <a:spcPts val="600"/>
              </a:spcBef>
            </a:pPr>
            <a:r>
              <a:rPr lang="en-IN" dirty="0">
                <a:solidFill>
                  <a:schemeClr val="bg2"/>
                </a:solidFill>
              </a:rPr>
              <a:t>6</a:t>
            </a:r>
          </a:p>
        </p:txBody>
      </p:sp>
      <p:sp>
        <p:nvSpPr>
          <p:cNvPr id="110" name="TextBox 109">
            <a:extLst>
              <a:ext uri="{FF2B5EF4-FFF2-40B4-BE49-F238E27FC236}">
                <a16:creationId xmlns:a16="http://schemas.microsoft.com/office/drawing/2014/main" xmlns="" id="{C5AA417F-1308-625C-EAA7-EE7DDD3208F5}"/>
              </a:ext>
            </a:extLst>
          </p:cNvPr>
          <p:cNvSpPr txBox="1"/>
          <p:nvPr/>
        </p:nvSpPr>
        <p:spPr>
          <a:xfrm>
            <a:off x="7468546" y="5138928"/>
            <a:ext cx="457200" cy="369332"/>
          </a:xfrm>
          <a:prstGeom prst="rect">
            <a:avLst/>
          </a:prstGeom>
          <a:noFill/>
        </p:spPr>
        <p:txBody>
          <a:bodyPr wrap="square" lIns="0" rIns="0" rtlCol="0">
            <a:spAutoFit/>
          </a:bodyPr>
          <a:lstStyle/>
          <a:p>
            <a:pPr algn="ctr">
              <a:spcBef>
                <a:spcPts val="600"/>
              </a:spcBef>
            </a:pPr>
            <a:r>
              <a:rPr lang="en-IN" dirty="0">
                <a:solidFill>
                  <a:schemeClr val="bg2"/>
                </a:solidFill>
              </a:rPr>
              <a:t>7</a:t>
            </a:r>
          </a:p>
        </p:txBody>
      </p:sp>
    </p:spTree>
    <p:extLst>
      <p:ext uri="{BB962C8B-B14F-4D97-AF65-F5344CB8AC3E}">
        <p14:creationId xmlns:p14="http://schemas.microsoft.com/office/powerpoint/2010/main" val="121632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xmlns="" id="{C39FB48F-AD08-3B03-1D31-1F9AD6E221C0}"/>
              </a:ext>
            </a:extLst>
          </p:cNvPr>
          <p:cNvGraphicFramePr>
            <a:graphicFrameLocks noChangeAspect="1"/>
          </p:cNvGraphicFramePr>
          <p:nvPr>
            <p:custDataLst>
              <p:tags r:id="rId2"/>
            </p:custDataLst>
            <p:extLst>
              <p:ext uri="{D42A27DB-BD31-4B8C-83A1-F6EECF244321}">
                <p14:modId xmlns:p14="http://schemas.microsoft.com/office/powerpoint/2010/main" val="579789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5" imgW="404" imgH="405" progId="TCLayout.ActiveDocument.1">
                  <p:embed/>
                </p:oleObj>
              </mc:Choice>
              <mc:Fallback>
                <p:oleObj name="think-cell Slide" r:id="rId5" imgW="404" imgH="405" progId="TCLayout.ActiveDocument.1">
                  <p:embed/>
                  <p:pic>
                    <p:nvPicPr>
                      <p:cNvPr id="12" name="Object 11" hidden="1">
                        <a:extLst>
                          <a:ext uri="{FF2B5EF4-FFF2-40B4-BE49-F238E27FC236}">
                            <a16:creationId xmlns:a16="http://schemas.microsoft.com/office/drawing/2014/main" xmlns="" id="{C39FB48F-AD08-3B03-1D31-1F9AD6E221C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aphicFrame>
        <p:nvGraphicFramePr>
          <p:cNvPr id="4" name="Content Placeholder 3">
            <a:extLst>
              <a:ext uri="{FF2B5EF4-FFF2-40B4-BE49-F238E27FC236}">
                <a16:creationId xmlns:a16="http://schemas.microsoft.com/office/drawing/2014/main" xmlns="" id="{5F9D4261-567A-0066-3399-FB7E8C092FF3}"/>
              </a:ext>
            </a:extLst>
          </p:cNvPr>
          <p:cNvGraphicFramePr>
            <a:graphicFrameLocks noGrp="1"/>
          </p:cNvGraphicFramePr>
          <p:nvPr>
            <p:ph sz="half" idx="1"/>
          </p:nvPr>
        </p:nvGraphicFramePr>
        <p:xfrm>
          <a:off x="476167" y="927944"/>
          <a:ext cx="11276013" cy="13182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itle 1">
            <a:extLst>
              <a:ext uri="{FF2B5EF4-FFF2-40B4-BE49-F238E27FC236}">
                <a16:creationId xmlns:a16="http://schemas.microsoft.com/office/drawing/2014/main" xmlns="" id="{7845B3BD-23F3-7B0B-0043-FD3B79687DFC}"/>
              </a:ext>
            </a:extLst>
          </p:cNvPr>
          <p:cNvSpPr>
            <a:spLocks noGrp="1"/>
          </p:cNvSpPr>
          <p:nvPr>
            <p:ph type="title"/>
          </p:nvPr>
        </p:nvSpPr>
        <p:spPr/>
        <p:txBody>
          <a:bodyPr vert="horz"/>
          <a:lstStyle/>
          <a:p>
            <a:r>
              <a:rPr lang="en-US" dirty="0"/>
              <a:t>7 Sections under IT Budget Tool - </a:t>
            </a:r>
            <a:r>
              <a:rPr lang="en-US" dirty="0">
                <a:solidFill>
                  <a:schemeClr val="accent4"/>
                </a:solidFill>
              </a:rPr>
              <a:t>Significance</a:t>
            </a:r>
          </a:p>
        </p:txBody>
      </p:sp>
      <p:grpSp>
        <p:nvGrpSpPr>
          <p:cNvPr id="3" name="Group 2">
            <a:extLst>
              <a:ext uri="{FF2B5EF4-FFF2-40B4-BE49-F238E27FC236}">
                <a16:creationId xmlns:a16="http://schemas.microsoft.com/office/drawing/2014/main" xmlns="" id="{ED110C5A-D2F8-6FF3-D9ED-3FBBA0B3F774}"/>
              </a:ext>
            </a:extLst>
          </p:cNvPr>
          <p:cNvGrpSpPr/>
          <p:nvPr/>
        </p:nvGrpSpPr>
        <p:grpSpPr>
          <a:xfrm>
            <a:off x="457196" y="2139696"/>
            <a:ext cx="1523370" cy="3832369"/>
            <a:chOff x="457196" y="3402216"/>
            <a:chExt cx="1523370" cy="2585835"/>
          </a:xfrm>
        </p:grpSpPr>
        <p:sp>
          <p:nvSpPr>
            <p:cNvPr id="26" name="Rectangle 25">
              <a:extLst>
                <a:ext uri="{FF2B5EF4-FFF2-40B4-BE49-F238E27FC236}">
                  <a16:creationId xmlns:a16="http://schemas.microsoft.com/office/drawing/2014/main" xmlns="" id="{F3676CB1-A520-583A-65E6-D48A5E8E6CFD}"/>
                </a:ext>
              </a:extLst>
            </p:cNvPr>
            <p:cNvSpPr/>
            <p:nvPr/>
          </p:nvSpPr>
          <p:spPr>
            <a:xfrm>
              <a:off x="457198" y="3643420"/>
              <a:ext cx="1523368" cy="23446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27" name="Rectangle 26">
              <a:extLst>
                <a:ext uri="{FF2B5EF4-FFF2-40B4-BE49-F238E27FC236}">
                  <a16:creationId xmlns:a16="http://schemas.microsoft.com/office/drawing/2014/main" xmlns="" id="{F31EEDF4-E6A9-86F5-B561-1616914C8E0A}"/>
                </a:ext>
              </a:extLst>
            </p:cNvPr>
            <p:cNvSpPr/>
            <p:nvPr/>
          </p:nvSpPr>
          <p:spPr>
            <a:xfrm>
              <a:off x="457198" y="3402216"/>
              <a:ext cx="1523368" cy="241204"/>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28" name="TextBox 27">
              <a:extLst>
                <a:ext uri="{FF2B5EF4-FFF2-40B4-BE49-F238E27FC236}">
                  <a16:creationId xmlns:a16="http://schemas.microsoft.com/office/drawing/2014/main" xmlns="" id="{B6FFA1A0-BC4A-92CB-4319-2666ABF73923}"/>
                </a:ext>
              </a:extLst>
            </p:cNvPr>
            <p:cNvSpPr txBox="1"/>
            <p:nvPr/>
          </p:nvSpPr>
          <p:spPr>
            <a:xfrm>
              <a:off x="457196" y="3635944"/>
              <a:ext cx="1487978" cy="1661342"/>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Determines what IT Spending and Staffing will be included in analysis (only that which matches business scope)</a:t>
              </a:r>
            </a:p>
            <a:p>
              <a:pPr marL="171450" indent="-171450" algn="l">
                <a:spcBef>
                  <a:spcPts val="600"/>
                </a:spcBef>
                <a:spcAft>
                  <a:spcPts val="600"/>
                </a:spcAft>
                <a:buFont typeface="Wingdings" panose="05000000000000000000" pitchFamily="2" charset="2"/>
                <a:buChar char="ü"/>
              </a:pPr>
              <a:r>
                <a:rPr lang="en-US" sz="1200" dirty="0"/>
                <a:t>The basis for all top-level IT efficiency and productivity metrics (denominator)</a:t>
              </a:r>
            </a:p>
          </p:txBody>
        </p:sp>
      </p:grpSp>
      <p:grpSp>
        <p:nvGrpSpPr>
          <p:cNvPr id="5" name="Group 4">
            <a:extLst>
              <a:ext uri="{FF2B5EF4-FFF2-40B4-BE49-F238E27FC236}">
                <a16:creationId xmlns:a16="http://schemas.microsoft.com/office/drawing/2014/main" xmlns="" id="{9539CE3E-41A4-3E45-FA94-E2877FEF7C3B}"/>
              </a:ext>
            </a:extLst>
          </p:cNvPr>
          <p:cNvGrpSpPr/>
          <p:nvPr/>
        </p:nvGrpSpPr>
        <p:grpSpPr>
          <a:xfrm>
            <a:off x="2072796" y="2164634"/>
            <a:ext cx="1523370" cy="3832369"/>
            <a:chOff x="2072796" y="3411168"/>
            <a:chExt cx="1523370" cy="2585835"/>
          </a:xfrm>
        </p:grpSpPr>
        <p:sp>
          <p:nvSpPr>
            <p:cNvPr id="37" name="Rectangle 36">
              <a:extLst>
                <a:ext uri="{FF2B5EF4-FFF2-40B4-BE49-F238E27FC236}">
                  <a16:creationId xmlns:a16="http://schemas.microsoft.com/office/drawing/2014/main" xmlns="" id="{B7AB4AF5-FDF0-D8DF-D10C-761F52259CC4}"/>
                </a:ext>
              </a:extLst>
            </p:cNvPr>
            <p:cNvSpPr/>
            <p:nvPr/>
          </p:nvSpPr>
          <p:spPr>
            <a:xfrm>
              <a:off x="2072798" y="3652372"/>
              <a:ext cx="1523368" cy="23446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38" name="Rectangle 37">
              <a:extLst>
                <a:ext uri="{FF2B5EF4-FFF2-40B4-BE49-F238E27FC236}">
                  <a16:creationId xmlns:a16="http://schemas.microsoft.com/office/drawing/2014/main" xmlns="" id="{47C1E89A-02DE-259C-CDEA-E3C35F7A4AE5}"/>
                </a:ext>
              </a:extLst>
            </p:cNvPr>
            <p:cNvSpPr/>
            <p:nvPr/>
          </p:nvSpPr>
          <p:spPr>
            <a:xfrm>
              <a:off x="2072798" y="3411168"/>
              <a:ext cx="1523368" cy="241204"/>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39" name="TextBox 38">
              <a:extLst>
                <a:ext uri="{FF2B5EF4-FFF2-40B4-BE49-F238E27FC236}">
                  <a16:creationId xmlns:a16="http://schemas.microsoft.com/office/drawing/2014/main" xmlns="" id="{3095D177-B532-6849-914D-21D093C967AF}"/>
                </a:ext>
              </a:extLst>
            </p:cNvPr>
            <p:cNvSpPr txBox="1"/>
            <p:nvPr/>
          </p:nvSpPr>
          <p:spPr>
            <a:xfrm>
              <a:off x="2072796" y="3644896"/>
              <a:ext cx="1487978" cy="1412141"/>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The basis for all top-level IT efficiency and productivity metrics  (numerator)</a:t>
              </a:r>
            </a:p>
            <a:p>
              <a:pPr marL="171450" indent="-171450" algn="l">
                <a:spcBef>
                  <a:spcPts val="600"/>
                </a:spcBef>
                <a:spcAft>
                  <a:spcPts val="600"/>
                </a:spcAft>
                <a:buFont typeface="Wingdings" panose="05000000000000000000" pitchFamily="2" charset="2"/>
                <a:buChar char="ü"/>
              </a:pPr>
              <a:r>
                <a:rPr lang="en-US" sz="1200" dirty="0"/>
                <a:t>The data entered here will be allocated in other tabs to create all of distribution metrics. </a:t>
              </a:r>
            </a:p>
          </p:txBody>
        </p:sp>
      </p:grpSp>
      <p:grpSp>
        <p:nvGrpSpPr>
          <p:cNvPr id="111" name="Group 110">
            <a:extLst>
              <a:ext uri="{FF2B5EF4-FFF2-40B4-BE49-F238E27FC236}">
                <a16:creationId xmlns:a16="http://schemas.microsoft.com/office/drawing/2014/main" xmlns="" id="{3AB6BEC8-6D7E-1027-349F-2FA239B4B215}"/>
              </a:ext>
            </a:extLst>
          </p:cNvPr>
          <p:cNvGrpSpPr/>
          <p:nvPr/>
        </p:nvGrpSpPr>
        <p:grpSpPr>
          <a:xfrm>
            <a:off x="3688396" y="2148650"/>
            <a:ext cx="1523370" cy="3832370"/>
            <a:chOff x="457196" y="3518777"/>
            <a:chExt cx="1523370" cy="2469273"/>
          </a:xfrm>
        </p:grpSpPr>
        <p:sp>
          <p:nvSpPr>
            <p:cNvPr id="114" name="Rectangle 113">
              <a:extLst>
                <a:ext uri="{FF2B5EF4-FFF2-40B4-BE49-F238E27FC236}">
                  <a16:creationId xmlns:a16="http://schemas.microsoft.com/office/drawing/2014/main" xmlns="" id="{968655FA-8733-4776-7547-FCFD7C8B4734}"/>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15" name="Rectangle 114">
              <a:extLst>
                <a:ext uri="{FF2B5EF4-FFF2-40B4-BE49-F238E27FC236}">
                  <a16:creationId xmlns:a16="http://schemas.microsoft.com/office/drawing/2014/main" xmlns="" id="{FFE4C8FC-FBDF-4E51-2FF9-68977CDE2222}"/>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16" name="TextBox 115">
              <a:extLst>
                <a:ext uri="{FF2B5EF4-FFF2-40B4-BE49-F238E27FC236}">
                  <a16:creationId xmlns:a16="http://schemas.microsoft.com/office/drawing/2014/main" xmlns="" id="{5825E731-D621-4657-B339-2D9F302AD23C}"/>
                </a:ext>
              </a:extLst>
            </p:cNvPr>
            <p:cNvSpPr txBox="1"/>
            <p:nvPr/>
          </p:nvSpPr>
          <p:spPr>
            <a:xfrm>
              <a:off x="457196" y="3741969"/>
              <a:ext cx="1487978" cy="1586453"/>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This exercise can help sharpen alignment with business perception around key investments</a:t>
              </a:r>
            </a:p>
            <a:p>
              <a:pPr marL="171450" indent="-171450" algn="l">
                <a:spcBef>
                  <a:spcPts val="600"/>
                </a:spcBef>
                <a:spcAft>
                  <a:spcPts val="600"/>
                </a:spcAft>
                <a:buFont typeface="Wingdings" panose="05000000000000000000" pitchFamily="2" charset="2"/>
                <a:buChar char="ü"/>
              </a:pPr>
              <a:r>
                <a:rPr lang="en-US" sz="1200" dirty="0"/>
                <a:t>Can help IT articulate spending variances due to business change and implications of cost cutting.  </a:t>
              </a:r>
            </a:p>
          </p:txBody>
        </p:sp>
      </p:grpSp>
      <p:grpSp>
        <p:nvGrpSpPr>
          <p:cNvPr id="118" name="Group 117">
            <a:extLst>
              <a:ext uri="{FF2B5EF4-FFF2-40B4-BE49-F238E27FC236}">
                <a16:creationId xmlns:a16="http://schemas.microsoft.com/office/drawing/2014/main" xmlns="" id="{CF1CDB74-9F64-025F-E40B-0ED53FAD366B}"/>
              </a:ext>
            </a:extLst>
          </p:cNvPr>
          <p:cNvGrpSpPr/>
          <p:nvPr/>
        </p:nvGrpSpPr>
        <p:grpSpPr>
          <a:xfrm>
            <a:off x="5303996" y="2158506"/>
            <a:ext cx="1523370" cy="3832369"/>
            <a:chOff x="457196" y="3518777"/>
            <a:chExt cx="1523370" cy="2469273"/>
          </a:xfrm>
        </p:grpSpPr>
        <p:sp>
          <p:nvSpPr>
            <p:cNvPr id="121" name="Rectangle 120">
              <a:extLst>
                <a:ext uri="{FF2B5EF4-FFF2-40B4-BE49-F238E27FC236}">
                  <a16:creationId xmlns:a16="http://schemas.microsoft.com/office/drawing/2014/main" xmlns="" id="{059BCB53-8960-3FC4-24CC-2674F5A926F8}"/>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22" name="Rectangle 121">
              <a:extLst>
                <a:ext uri="{FF2B5EF4-FFF2-40B4-BE49-F238E27FC236}">
                  <a16:creationId xmlns:a16="http://schemas.microsoft.com/office/drawing/2014/main" xmlns="" id="{8EE2B27C-4D86-4009-39D0-9E4007EE5E42}"/>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23" name="TextBox 122">
              <a:extLst>
                <a:ext uri="{FF2B5EF4-FFF2-40B4-BE49-F238E27FC236}">
                  <a16:creationId xmlns:a16="http://schemas.microsoft.com/office/drawing/2014/main" xmlns="" id="{D4E36FD1-263E-AF53-DC7B-E0512BB9612E}"/>
                </a:ext>
              </a:extLst>
            </p:cNvPr>
            <p:cNvSpPr txBox="1"/>
            <p:nvPr/>
          </p:nvSpPr>
          <p:spPr>
            <a:xfrm>
              <a:off x="457196" y="3741969"/>
              <a:ext cx="1487978" cy="1368316"/>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Identifies deeper knowledge of the technology portfolio and highlight in-depth distribution around IT Technical Functions which signifies an overall IT Budget planning and execution</a:t>
              </a:r>
            </a:p>
          </p:txBody>
        </p:sp>
      </p:grpSp>
      <p:grpSp>
        <p:nvGrpSpPr>
          <p:cNvPr id="125" name="Group 124">
            <a:extLst>
              <a:ext uri="{FF2B5EF4-FFF2-40B4-BE49-F238E27FC236}">
                <a16:creationId xmlns:a16="http://schemas.microsoft.com/office/drawing/2014/main" xmlns="" id="{79752B97-25D1-7157-156A-2096F8417162}"/>
              </a:ext>
            </a:extLst>
          </p:cNvPr>
          <p:cNvGrpSpPr/>
          <p:nvPr/>
        </p:nvGrpSpPr>
        <p:grpSpPr>
          <a:xfrm>
            <a:off x="6919596" y="2158506"/>
            <a:ext cx="1523370" cy="3832369"/>
            <a:chOff x="457196" y="3518777"/>
            <a:chExt cx="1523370" cy="2469273"/>
          </a:xfrm>
        </p:grpSpPr>
        <p:sp>
          <p:nvSpPr>
            <p:cNvPr id="128" name="Rectangle 127">
              <a:extLst>
                <a:ext uri="{FF2B5EF4-FFF2-40B4-BE49-F238E27FC236}">
                  <a16:creationId xmlns:a16="http://schemas.microsoft.com/office/drawing/2014/main" xmlns="" id="{DBA61B01-3F55-0799-2094-BAD760C5CB1E}"/>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29" name="Rectangle 128">
              <a:extLst>
                <a:ext uri="{FF2B5EF4-FFF2-40B4-BE49-F238E27FC236}">
                  <a16:creationId xmlns:a16="http://schemas.microsoft.com/office/drawing/2014/main" xmlns="" id="{E789B25F-7A05-92D1-0112-109E20287E73}"/>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30" name="TextBox 129">
              <a:extLst>
                <a:ext uri="{FF2B5EF4-FFF2-40B4-BE49-F238E27FC236}">
                  <a16:creationId xmlns:a16="http://schemas.microsoft.com/office/drawing/2014/main" xmlns="" id="{6D2A7C0B-51C9-922E-949B-08A26BEA0B45}"/>
                </a:ext>
              </a:extLst>
            </p:cNvPr>
            <p:cNvSpPr txBox="1"/>
            <p:nvPr/>
          </p:nvSpPr>
          <p:spPr>
            <a:xfrm>
              <a:off x="457196" y="3741969"/>
              <a:ext cx="1487978" cy="1487300"/>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Aids in understanding allocation and possible tradeoffs between types of assets e.g., Hardware versus IaaS, Personnel versus Traditional Outsourcing, Traditional Software vs SaaS</a:t>
              </a:r>
            </a:p>
          </p:txBody>
        </p:sp>
      </p:grpSp>
      <p:grpSp>
        <p:nvGrpSpPr>
          <p:cNvPr id="132" name="Group 131">
            <a:extLst>
              <a:ext uri="{FF2B5EF4-FFF2-40B4-BE49-F238E27FC236}">
                <a16:creationId xmlns:a16="http://schemas.microsoft.com/office/drawing/2014/main" xmlns="" id="{9841DC7A-BA11-50EF-7B62-1E88E755336D}"/>
              </a:ext>
            </a:extLst>
          </p:cNvPr>
          <p:cNvGrpSpPr/>
          <p:nvPr/>
        </p:nvGrpSpPr>
        <p:grpSpPr>
          <a:xfrm>
            <a:off x="8535196" y="2158506"/>
            <a:ext cx="1523370" cy="3832369"/>
            <a:chOff x="457196" y="3518777"/>
            <a:chExt cx="1523370" cy="2469273"/>
          </a:xfrm>
        </p:grpSpPr>
        <p:sp>
          <p:nvSpPr>
            <p:cNvPr id="135" name="Rectangle 134">
              <a:extLst>
                <a:ext uri="{FF2B5EF4-FFF2-40B4-BE49-F238E27FC236}">
                  <a16:creationId xmlns:a16="http://schemas.microsoft.com/office/drawing/2014/main" xmlns="" id="{D38C8C75-18FA-5EFB-CB33-8925D3C99B73}"/>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36" name="Rectangle 135">
              <a:extLst>
                <a:ext uri="{FF2B5EF4-FFF2-40B4-BE49-F238E27FC236}">
                  <a16:creationId xmlns:a16="http://schemas.microsoft.com/office/drawing/2014/main" xmlns="" id="{53922CA7-012D-E2C8-5398-B022C9F17397}"/>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37" name="TextBox 136">
              <a:extLst>
                <a:ext uri="{FF2B5EF4-FFF2-40B4-BE49-F238E27FC236}">
                  <a16:creationId xmlns:a16="http://schemas.microsoft.com/office/drawing/2014/main" xmlns="" id="{B3993142-D446-65C9-3A59-9FB9C603021C}"/>
                </a:ext>
              </a:extLst>
            </p:cNvPr>
            <p:cNvSpPr txBox="1"/>
            <p:nvPr/>
          </p:nvSpPr>
          <p:spPr>
            <a:xfrm>
              <a:off x="457196" y="3741969"/>
              <a:ext cx="1487978" cy="1229502"/>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Understanding of the types of functions where human capital is leveraged.</a:t>
              </a:r>
            </a:p>
            <a:p>
              <a:pPr marL="171450" indent="-171450" algn="l">
                <a:spcBef>
                  <a:spcPts val="600"/>
                </a:spcBef>
                <a:spcAft>
                  <a:spcPts val="600"/>
                </a:spcAft>
                <a:buFont typeface="Wingdings" panose="05000000000000000000" pitchFamily="2" charset="2"/>
                <a:buChar char="ü"/>
              </a:pPr>
              <a:r>
                <a:rPr lang="en-US" sz="1200" dirty="0"/>
                <a:t>Can aid in analysis around distribution of resources and/or sourcing decisions. </a:t>
              </a:r>
            </a:p>
          </p:txBody>
        </p:sp>
      </p:grpSp>
      <p:grpSp>
        <p:nvGrpSpPr>
          <p:cNvPr id="139" name="Group 138">
            <a:extLst>
              <a:ext uri="{FF2B5EF4-FFF2-40B4-BE49-F238E27FC236}">
                <a16:creationId xmlns:a16="http://schemas.microsoft.com/office/drawing/2014/main" xmlns="" id="{E210E1B4-0C89-4958-908D-B7D8F6C82DDF}"/>
              </a:ext>
            </a:extLst>
          </p:cNvPr>
          <p:cNvGrpSpPr/>
          <p:nvPr/>
        </p:nvGrpSpPr>
        <p:grpSpPr>
          <a:xfrm>
            <a:off x="10150797" y="2139698"/>
            <a:ext cx="1523370" cy="3832370"/>
            <a:chOff x="457196" y="3518777"/>
            <a:chExt cx="1523370" cy="2469273"/>
          </a:xfrm>
        </p:grpSpPr>
        <p:sp>
          <p:nvSpPr>
            <p:cNvPr id="142" name="Rectangle 141">
              <a:extLst>
                <a:ext uri="{FF2B5EF4-FFF2-40B4-BE49-F238E27FC236}">
                  <a16:creationId xmlns:a16="http://schemas.microsoft.com/office/drawing/2014/main" xmlns="" id="{8594407B-C2CE-063B-3CFA-DEA4E5B093A3}"/>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sp>
          <p:nvSpPr>
            <p:cNvPr id="143" name="Rectangle 142">
              <a:extLst>
                <a:ext uri="{FF2B5EF4-FFF2-40B4-BE49-F238E27FC236}">
                  <a16:creationId xmlns:a16="http://schemas.microsoft.com/office/drawing/2014/main" xmlns="" id="{E9D98216-8F38-510D-EE31-65BE377F90D0}"/>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accent1"/>
                  </a:solidFill>
                </a:rPr>
                <a:t>Significance</a:t>
              </a:r>
            </a:p>
          </p:txBody>
        </p:sp>
        <p:sp>
          <p:nvSpPr>
            <p:cNvPr id="144" name="TextBox 143">
              <a:extLst>
                <a:ext uri="{FF2B5EF4-FFF2-40B4-BE49-F238E27FC236}">
                  <a16:creationId xmlns:a16="http://schemas.microsoft.com/office/drawing/2014/main" xmlns="" id="{62EE74E8-2246-7B46-C82A-D92CD46B0A7E}"/>
                </a:ext>
              </a:extLst>
            </p:cNvPr>
            <p:cNvSpPr txBox="1"/>
            <p:nvPr/>
          </p:nvSpPr>
          <p:spPr>
            <a:xfrm>
              <a:off x="457196" y="3741969"/>
              <a:ext cx="1487978" cy="1586453"/>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200" dirty="0"/>
                <a:t>Insight into relative level of security investment  relative to Total IT, Employees and Revenue. </a:t>
              </a:r>
            </a:p>
            <a:p>
              <a:pPr marL="171450" indent="-171450" algn="l">
                <a:spcBef>
                  <a:spcPts val="600"/>
                </a:spcBef>
                <a:spcAft>
                  <a:spcPts val="600"/>
                </a:spcAft>
                <a:buFont typeface="Wingdings" panose="05000000000000000000" pitchFamily="2" charset="2"/>
                <a:buChar char="ü"/>
              </a:pPr>
              <a:r>
                <a:rPr lang="en-US" sz="1200" dirty="0"/>
                <a:t>Understanding of types of investments e.g. firewalls/anti-virus vs Vulnerability/ Analytics</a:t>
              </a:r>
            </a:p>
          </p:txBody>
        </p:sp>
      </p:grpSp>
    </p:spTree>
    <p:extLst>
      <p:ext uri="{BB962C8B-B14F-4D97-AF65-F5344CB8AC3E}">
        <p14:creationId xmlns:p14="http://schemas.microsoft.com/office/powerpoint/2010/main" val="304372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594D92F-0597-41BB-BC98-27F1C85019BE}"/>
              </a:ext>
            </a:extLst>
          </p:cNvPr>
          <p:cNvGraphicFramePr>
            <a:graphicFrameLocks noChangeAspect="1"/>
          </p:cNvGraphicFramePr>
          <p:nvPr>
            <p:custDataLst>
              <p:tags r:id="rId2"/>
            </p:custDataLst>
            <p:extLst>
              <p:ext uri="{D42A27DB-BD31-4B8C-83A1-F6EECF244321}">
                <p14:modId xmlns:p14="http://schemas.microsoft.com/office/powerpoint/2010/main" val="30223619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4" name="think-cell Slide" r:id="rId6" imgW="473" imgH="473" progId="TCLayout.ActiveDocument.1">
                  <p:embed/>
                </p:oleObj>
              </mc:Choice>
              <mc:Fallback>
                <p:oleObj name="think-cell Slide" r:id="rId6" imgW="473" imgH="473" progId="TCLayout.ActiveDocument.1">
                  <p:embed/>
                  <p:pic>
                    <p:nvPicPr>
                      <p:cNvPr id="4" name="Object 3" hidden="1">
                        <a:extLst>
                          <a:ext uri="{FF2B5EF4-FFF2-40B4-BE49-F238E27FC236}">
                            <a16:creationId xmlns:a16="http://schemas.microsoft.com/office/drawing/2014/main" xmlns="" id="{7594D92F-0597-41BB-BC98-27F1C85019B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D6326BE1-0F42-4B19-B8B2-FF31163F1931}"/>
              </a:ext>
            </a:extLst>
          </p:cNvPr>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B691D04D-8771-422D-8839-9A3A19534D24}"/>
              </a:ext>
            </a:extLst>
          </p:cNvPr>
          <p:cNvSpPr>
            <a:spLocks noGrp="1"/>
          </p:cNvSpPr>
          <p:nvPr>
            <p:ph type="title"/>
          </p:nvPr>
        </p:nvSpPr>
        <p:spPr bwMode="gray">
          <a:xfrm>
            <a:off x="370114" y="442974"/>
            <a:ext cx="11276013" cy="443198"/>
          </a:xfrm>
        </p:spPr>
        <p:txBody>
          <a:bodyPr vert="horz"/>
          <a:lstStyle/>
          <a:p>
            <a:r>
              <a:rPr lang="en-US" dirty="0"/>
              <a:t>Ways to Leverage Results</a:t>
            </a:r>
          </a:p>
        </p:txBody>
      </p:sp>
      <p:grpSp>
        <p:nvGrpSpPr>
          <p:cNvPr id="27" name="Group 26">
            <a:extLst>
              <a:ext uri="{FF2B5EF4-FFF2-40B4-BE49-F238E27FC236}">
                <a16:creationId xmlns:a16="http://schemas.microsoft.com/office/drawing/2014/main" xmlns="" id="{58A8591E-73CA-4FCE-A325-A883E7C73B08}"/>
              </a:ext>
            </a:extLst>
          </p:cNvPr>
          <p:cNvGrpSpPr/>
          <p:nvPr/>
        </p:nvGrpSpPr>
        <p:grpSpPr bwMode="gray">
          <a:xfrm>
            <a:off x="457200" y="1170587"/>
            <a:ext cx="8585200" cy="2204948"/>
            <a:chOff x="457200" y="1108681"/>
            <a:chExt cx="9680712" cy="2486310"/>
          </a:xfrm>
        </p:grpSpPr>
        <p:sp>
          <p:nvSpPr>
            <p:cNvPr id="28" name="Hexagon 27">
              <a:extLst>
                <a:ext uri="{FF2B5EF4-FFF2-40B4-BE49-F238E27FC236}">
                  <a16:creationId xmlns:a16="http://schemas.microsoft.com/office/drawing/2014/main" xmlns="" id="{421D0CBE-A750-4CFA-BC8E-07A285A726CA}"/>
                </a:ext>
              </a:extLst>
            </p:cNvPr>
            <p:cNvSpPr/>
            <p:nvPr/>
          </p:nvSpPr>
          <p:spPr bwMode="gray">
            <a:xfrm>
              <a:off x="457200" y="1108681"/>
              <a:ext cx="2650241" cy="2486310"/>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9" name="Arrow: Pentagon 28">
              <a:extLst>
                <a:ext uri="{FF2B5EF4-FFF2-40B4-BE49-F238E27FC236}">
                  <a16:creationId xmlns:a16="http://schemas.microsoft.com/office/drawing/2014/main" xmlns="" id="{330DD047-8BCF-4803-A10F-66A54EB1BD92}"/>
                </a:ext>
              </a:extLst>
            </p:cNvPr>
            <p:cNvSpPr/>
            <p:nvPr/>
          </p:nvSpPr>
          <p:spPr bwMode="gray">
            <a:xfrm flipH="1">
              <a:off x="604043" y="1222274"/>
              <a:ext cx="9533869" cy="2259125"/>
            </a:xfrm>
            <a:prstGeom prst="homePlate">
              <a:avLst>
                <a:gd name="adj" fmla="val 24809"/>
              </a:avLst>
            </a:prstGeom>
            <a:solidFill>
              <a:srgbClr val="F4F4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91440" rIns="91440" bIns="45720" numCol="1" spcCol="0" rtlCol="0" fromWordArt="0" anchor="ctr" anchorCtr="0" forceAA="0" compatLnSpc="1">
              <a:prstTxWarp prst="textNoShape">
                <a:avLst/>
              </a:prstTxWarp>
              <a:noAutofit/>
            </a:bodyPr>
            <a:lstStyle/>
            <a:p>
              <a:pPr marL="347663">
                <a:spcAft>
                  <a:spcPts val="1200"/>
                </a:spcAft>
                <a:buClr>
                  <a:schemeClr val="tx2"/>
                </a:buClr>
                <a:buSzPct val="100000"/>
              </a:pPr>
              <a:endParaRPr lang="en-US" dirty="0">
                <a:solidFill>
                  <a:srgbClr val="002856"/>
                </a:solidFill>
                <a:latin typeface="+mj-lt"/>
              </a:endParaRPr>
            </a:p>
            <a:p>
              <a:pPr marL="742950" lvl="1" indent="-285750">
                <a:spcAft>
                  <a:spcPts val="800"/>
                </a:spcAft>
                <a:buSzPct val="75000"/>
                <a:buFont typeface="Wingdings" panose="05000000000000000000" pitchFamily="2" charset="2"/>
                <a:buChar char="§"/>
              </a:pPr>
              <a:r>
                <a:rPr lang="en-US" b="1" dirty="0">
                  <a:solidFill>
                    <a:schemeClr val="tx2"/>
                  </a:solidFill>
                </a:rPr>
                <a:t>The IT Budget Tool has </a:t>
              </a:r>
              <a:r>
                <a:rPr lang="en-US" b="1" dirty="0">
                  <a:solidFill>
                    <a:srgbClr val="FF540A"/>
                  </a:solidFill>
                </a:rPr>
                <a:t>7 different sections </a:t>
              </a:r>
              <a:r>
                <a:rPr lang="en-US" b="1" dirty="0">
                  <a:solidFill>
                    <a:schemeClr val="tx2"/>
                  </a:solidFill>
                </a:rPr>
                <a:t>which gives you the flexibility to cover only areas you want to assess.*</a:t>
              </a:r>
            </a:p>
            <a:p>
              <a:pPr marL="742950" lvl="1" indent="-285750">
                <a:spcAft>
                  <a:spcPts val="800"/>
                </a:spcAft>
                <a:buSzPct val="75000"/>
                <a:buFont typeface="Wingdings" panose="05000000000000000000" pitchFamily="2" charset="2"/>
                <a:buChar char="§"/>
              </a:pPr>
              <a:r>
                <a:rPr lang="en-US" b="1" dirty="0">
                  <a:solidFill>
                    <a:schemeClr val="tx2"/>
                  </a:solidFill>
                </a:rPr>
                <a:t>With the help of </a:t>
              </a:r>
              <a:r>
                <a:rPr lang="en-US" b="1" dirty="0">
                  <a:solidFill>
                    <a:srgbClr val="FF540A"/>
                  </a:solidFill>
                </a:rPr>
                <a:t>Recommended Journeys </a:t>
              </a:r>
              <a:r>
                <a:rPr lang="en-US" b="1" dirty="0">
                  <a:solidFill>
                    <a:schemeClr val="tx2"/>
                  </a:solidFill>
                </a:rPr>
                <a:t>(on next slide), CIOs can achieve their objectives.</a:t>
              </a:r>
            </a:p>
            <a:p>
              <a:pPr marL="625475" indent="-285750">
                <a:spcAft>
                  <a:spcPts val="1200"/>
                </a:spcAft>
                <a:buClr>
                  <a:schemeClr val="tx2"/>
                </a:buClr>
                <a:buSzPct val="100000"/>
                <a:buFont typeface="Wingdings" panose="05000000000000000000" pitchFamily="2" charset="2"/>
                <a:buChar char="§"/>
              </a:pPr>
              <a:endParaRPr lang="en-US" dirty="0">
                <a:solidFill>
                  <a:schemeClr val="tx1"/>
                </a:solidFill>
              </a:endParaRPr>
            </a:p>
          </p:txBody>
        </p:sp>
      </p:grpSp>
      <p:grpSp>
        <p:nvGrpSpPr>
          <p:cNvPr id="31" name="Group 30">
            <a:extLst>
              <a:ext uri="{FF2B5EF4-FFF2-40B4-BE49-F238E27FC236}">
                <a16:creationId xmlns:a16="http://schemas.microsoft.com/office/drawing/2014/main" xmlns="" id="{E4B2C27D-1263-4145-912C-5267831EB136}"/>
              </a:ext>
            </a:extLst>
          </p:cNvPr>
          <p:cNvGrpSpPr/>
          <p:nvPr/>
        </p:nvGrpSpPr>
        <p:grpSpPr bwMode="gray">
          <a:xfrm>
            <a:off x="2844041" y="3476272"/>
            <a:ext cx="8884894" cy="2281919"/>
            <a:chOff x="2052501" y="3491338"/>
            <a:chExt cx="9680712" cy="2486310"/>
          </a:xfrm>
        </p:grpSpPr>
        <p:sp>
          <p:nvSpPr>
            <p:cNvPr id="32" name="Hexagon 31">
              <a:extLst>
                <a:ext uri="{FF2B5EF4-FFF2-40B4-BE49-F238E27FC236}">
                  <a16:creationId xmlns:a16="http://schemas.microsoft.com/office/drawing/2014/main" xmlns="" id="{C1AA6245-870C-418C-B5B4-4D4BB3F6995B}"/>
                </a:ext>
              </a:extLst>
            </p:cNvPr>
            <p:cNvSpPr/>
            <p:nvPr/>
          </p:nvSpPr>
          <p:spPr bwMode="gray">
            <a:xfrm>
              <a:off x="2052501" y="3491338"/>
              <a:ext cx="2650241" cy="2486310"/>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3" name="Arrow: Pentagon 32">
              <a:extLst>
                <a:ext uri="{FF2B5EF4-FFF2-40B4-BE49-F238E27FC236}">
                  <a16:creationId xmlns:a16="http://schemas.microsoft.com/office/drawing/2014/main" xmlns="" id="{F5E31AD3-0579-4A03-8FD3-52491E2698EA}"/>
                </a:ext>
              </a:extLst>
            </p:cNvPr>
            <p:cNvSpPr/>
            <p:nvPr/>
          </p:nvSpPr>
          <p:spPr bwMode="gray">
            <a:xfrm flipH="1">
              <a:off x="2199344" y="3604931"/>
              <a:ext cx="9533869" cy="2259125"/>
            </a:xfrm>
            <a:prstGeom prst="homePlate">
              <a:avLst>
                <a:gd name="adj" fmla="val 24809"/>
              </a:avLst>
            </a:prstGeom>
            <a:solidFill>
              <a:srgbClr val="F4F4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91440" rIns="91440" bIns="45720" numCol="1" spcCol="0" rtlCol="0" fromWordArt="0" anchor="ctr" anchorCtr="0" forceAA="0" compatLnSpc="1">
              <a:prstTxWarp prst="textNoShape">
                <a:avLst/>
              </a:prstTxWarp>
              <a:noAutofit/>
            </a:bodyPr>
            <a:lstStyle/>
            <a:p>
              <a:pPr marL="742950" lvl="1" indent="-285750">
                <a:spcAft>
                  <a:spcPts val="800"/>
                </a:spcAft>
                <a:buSzPct val="75000"/>
                <a:buFont typeface="Wingdings" panose="05000000000000000000" pitchFamily="2" charset="2"/>
                <a:buChar char="§"/>
              </a:pPr>
              <a:r>
                <a:rPr lang="en-US" b="1" dirty="0">
                  <a:solidFill>
                    <a:schemeClr val="tx2"/>
                  </a:solidFill>
                </a:rPr>
                <a:t>The questions and distributions in each section is categorized as </a:t>
              </a:r>
              <a:r>
                <a:rPr lang="en-US" b="1" dirty="0">
                  <a:solidFill>
                    <a:srgbClr val="FF540A"/>
                  </a:solidFill>
                </a:rPr>
                <a:t>Level 1</a:t>
              </a:r>
              <a:r>
                <a:rPr lang="en-US" b="1" dirty="0">
                  <a:solidFill>
                    <a:schemeClr val="tx2"/>
                  </a:solidFill>
                </a:rPr>
                <a:t> and </a:t>
              </a:r>
              <a:r>
                <a:rPr lang="en-US" b="1" dirty="0">
                  <a:solidFill>
                    <a:srgbClr val="FF540A"/>
                  </a:solidFill>
                </a:rPr>
                <a:t>Level 2</a:t>
              </a:r>
              <a:r>
                <a:rPr lang="en-US" b="1" dirty="0">
                  <a:solidFill>
                    <a:schemeClr val="tx2"/>
                  </a:solidFill>
                </a:rPr>
                <a:t>. </a:t>
              </a:r>
            </a:p>
            <a:p>
              <a:pPr marL="742950" lvl="1" indent="-285750">
                <a:spcAft>
                  <a:spcPts val="800"/>
                </a:spcAft>
                <a:buSzPct val="75000"/>
                <a:buFont typeface="Wingdings" panose="05000000000000000000" pitchFamily="2" charset="2"/>
                <a:buChar char="§"/>
              </a:pPr>
              <a:r>
                <a:rPr lang="en-US" b="1" dirty="0">
                  <a:solidFill>
                    <a:schemeClr val="tx2"/>
                  </a:solidFill>
                </a:rPr>
                <a:t>It is recommended you take all the Level 1 questions. At the same time, diving into Level 2 questions will improve data quality and help you get granular results and benchmarks.</a:t>
              </a:r>
              <a:endParaRPr lang="en-US" sz="300" b="1" dirty="0">
                <a:solidFill>
                  <a:schemeClr val="tx2"/>
                </a:solidFill>
              </a:endParaRPr>
            </a:p>
          </p:txBody>
        </p:sp>
      </p:grpSp>
      <p:sp>
        <p:nvSpPr>
          <p:cNvPr id="6" name="TextBox 5">
            <a:extLst>
              <a:ext uri="{FF2B5EF4-FFF2-40B4-BE49-F238E27FC236}">
                <a16:creationId xmlns:a16="http://schemas.microsoft.com/office/drawing/2014/main" xmlns="" id="{966D2417-E456-B6CE-F8AE-2B0F41AA2681}"/>
              </a:ext>
            </a:extLst>
          </p:cNvPr>
          <p:cNvSpPr txBox="1"/>
          <p:nvPr/>
        </p:nvSpPr>
        <p:spPr>
          <a:xfrm>
            <a:off x="743990" y="5779569"/>
            <a:ext cx="6096000" cy="246221"/>
          </a:xfrm>
          <a:prstGeom prst="rect">
            <a:avLst/>
          </a:prstGeom>
          <a:noFill/>
        </p:spPr>
        <p:txBody>
          <a:bodyPr wrap="square">
            <a:spAutoFit/>
          </a:bodyPr>
          <a:lstStyle/>
          <a:p>
            <a:r>
              <a:rPr lang="en-US" sz="1000" dirty="0">
                <a:latin typeface="Arial" charset="0"/>
                <a:ea typeface="Arial Unicode MS" pitchFamily="34" charset="-128"/>
              </a:rPr>
              <a:t>*Getting Started section being mandatory</a:t>
            </a:r>
            <a:endParaRPr lang="en-US" sz="1000" dirty="0"/>
          </a:p>
        </p:txBody>
      </p:sp>
      <p:pic>
        <p:nvPicPr>
          <p:cNvPr id="7" name="Graphic 6" descr="Upward trend with solid fill">
            <a:extLst>
              <a:ext uri="{FF2B5EF4-FFF2-40B4-BE49-F238E27FC236}">
                <a16:creationId xmlns:a16="http://schemas.microsoft.com/office/drawing/2014/main" xmlns="" id="{5A57101D-77E8-F24B-F79C-B7BA2A53F83C}"/>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781395" y="1744787"/>
            <a:ext cx="882813" cy="882813"/>
          </a:xfrm>
          <a:prstGeom prst="rect">
            <a:avLst/>
          </a:prstGeom>
        </p:spPr>
      </p:pic>
      <p:pic>
        <p:nvPicPr>
          <p:cNvPr id="8" name="Graphic 7" descr="Clipboard with solid fill">
            <a:extLst>
              <a:ext uri="{FF2B5EF4-FFF2-40B4-BE49-F238E27FC236}">
                <a16:creationId xmlns:a16="http://schemas.microsoft.com/office/drawing/2014/main" xmlns="" id="{FA6FEF6C-AD47-E4B1-A39F-66421A8FD64C}"/>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3334802" y="4252962"/>
            <a:ext cx="728538" cy="728538"/>
          </a:xfrm>
          <a:prstGeom prst="rect">
            <a:avLst/>
          </a:prstGeom>
        </p:spPr>
      </p:pic>
    </p:spTree>
    <p:extLst>
      <p:ext uri="{BB962C8B-B14F-4D97-AF65-F5344CB8AC3E}">
        <p14:creationId xmlns:p14="http://schemas.microsoft.com/office/powerpoint/2010/main" val="125015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xmlns="" id="{710EC56A-318A-9C4B-E357-40FD9BC1409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xmlns=""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xmlns="" id="{E0E6B66A-B730-61B7-DF7B-F2AD5583B762}"/>
              </a:ext>
            </a:extLst>
          </p:cNvPr>
          <p:cNvSpPr/>
          <p:nvPr/>
        </p:nvSpPr>
        <p:spPr>
          <a:xfrm>
            <a:off x="216131" y="4275693"/>
            <a:ext cx="11632666" cy="182235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xmlns="" id="{2E319796-E4C6-48AC-9DF4-5D8CC5D33A3C}"/>
              </a:ext>
            </a:extLst>
          </p:cNvPr>
          <p:cNvSpPr/>
          <p:nvPr/>
        </p:nvSpPr>
        <p:spPr>
          <a:xfrm>
            <a:off x="136791" y="1925987"/>
            <a:ext cx="11632666" cy="214033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xmlns="" id="{1DE91E0A-6C59-6FCB-0CC0-F17AD694A795}"/>
              </a:ext>
            </a:extLst>
          </p:cNvPr>
          <p:cNvSpPr>
            <a:spLocks noGrp="1"/>
          </p:cNvSpPr>
          <p:nvPr>
            <p:ph type="title"/>
          </p:nvPr>
        </p:nvSpPr>
        <p:spPr/>
        <p:txBody>
          <a:bodyPr vert="horz"/>
          <a:lstStyle/>
          <a:p>
            <a:r>
              <a:rPr lang="en-US" dirty="0"/>
              <a:t>Recommended Journeys (1/3)</a:t>
            </a:r>
          </a:p>
        </p:txBody>
      </p:sp>
      <p:grpSp>
        <p:nvGrpSpPr>
          <p:cNvPr id="4" name="Group 3">
            <a:extLst>
              <a:ext uri="{FF2B5EF4-FFF2-40B4-BE49-F238E27FC236}">
                <a16:creationId xmlns:a16="http://schemas.microsoft.com/office/drawing/2014/main" xmlns=""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xmlns=""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Establish Baseline</a:t>
              </a:r>
            </a:p>
          </p:txBody>
        </p:sp>
        <p:sp>
          <p:nvSpPr>
            <p:cNvPr id="6" name="Rectangle: Rounded Corners 5">
              <a:extLst>
                <a:ext uri="{FF2B5EF4-FFF2-40B4-BE49-F238E27FC236}">
                  <a16:creationId xmlns:a16="http://schemas.microsoft.com/office/drawing/2014/main" xmlns=""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This will deliver high level benchmarks to establish a baseline. Additional detail can be added later to enhance your results and opportunities.</a:t>
              </a:r>
              <a:endParaRPr kumimoji="0" lang="en-GB" sz="1400" b="0" u="none" strike="noStrike" kern="0" cap="none" spc="0" normalizeH="0" baseline="0" noProof="0" dirty="0">
                <a:ln>
                  <a:noFill/>
                </a:ln>
                <a:solidFill>
                  <a:schemeClr val="tx1"/>
                </a:solidFill>
                <a:effectLst/>
                <a:uLnTx/>
                <a:uFillTx/>
                <a:latin typeface="+mn-lt"/>
              </a:endParaRPr>
            </a:p>
          </p:txBody>
        </p:sp>
        <p:sp>
          <p:nvSpPr>
            <p:cNvPr id="7" name="Arrow: Right 6">
              <a:extLst>
                <a:ext uri="{FF2B5EF4-FFF2-40B4-BE49-F238E27FC236}">
                  <a16:creationId xmlns:a16="http://schemas.microsoft.com/office/drawing/2014/main" xmlns=""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xmlns=""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Getting Started &gt; Total IT &gt; Strategic Spend &gt; Asset Spend/ Technical Function Staff</a:t>
              </a:r>
            </a:p>
          </p:txBody>
        </p:sp>
      </p:grpSp>
      <p:sp>
        <p:nvSpPr>
          <p:cNvPr id="9" name="Rectangle: Rounded Corners 8">
            <a:extLst>
              <a:ext uri="{FF2B5EF4-FFF2-40B4-BE49-F238E27FC236}">
                <a16:creationId xmlns:a16="http://schemas.microsoft.com/office/drawing/2014/main" xmlns=""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xmlns=""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xmlns=""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xmlns=""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IT Budget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16" name="Group 15">
            <a:extLst>
              <a:ext uri="{FF2B5EF4-FFF2-40B4-BE49-F238E27FC236}">
                <a16:creationId xmlns:a16="http://schemas.microsoft.com/office/drawing/2014/main" xmlns="" id="{DEE059C9-2658-2F70-3363-683DA4AE4F07}"/>
              </a:ext>
            </a:extLst>
          </p:cNvPr>
          <p:cNvGrpSpPr/>
          <p:nvPr/>
        </p:nvGrpSpPr>
        <p:grpSpPr>
          <a:xfrm>
            <a:off x="343203" y="4396053"/>
            <a:ext cx="10800468" cy="482846"/>
            <a:chOff x="687579" y="3010443"/>
            <a:chExt cx="10800468" cy="482846"/>
          </a:xfrm>
        </p:grpSpPr>
        <p:sp>
          <p:nvSpPr>
            <p:cNvPr id="17" name="Rectangle 16">
              <a:extLst>
                <a:ext uri="{FF2B5EF4-FFF2-40B4-BE49-F238E27FC236}">
                  <a16:creationId xmlns:a16="http://schemas.microsoft.com/office/drawing/2014/main" xmlns="" id="{4007E7FF-688B-5894-5C86-400A0825C982}"/>
                </a:ext>
              </a:extLst>
            </p:cNvPr>
            <p:cNvSpPr/>
            <p:nvPr/>
          </p:nvSpPr>
          <p:spPr>
            <a:xfrm>
              <a:off x="687579" y="3037727"/>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Align to Business</a:t>
              </a:r>
            </a:p>
          </p:txBody>
        </p:sp>
        <p:sp>
          <p:nvSpPr>
            <p:cNvPr id="18" name="Rectangle: Rounded Corners 17">
              <a:extLst>
                <a:ext uri="{FF2B5EF4-FFF2-40B4-BE49-F238E27FC236}">
                  <a16:creationId xmlns:a16="http://schemas.microsoft.com/office/drawing/2014/main" xmlns="" id="{512BE4E8-3BC7-FEFE-15F5-594504610539}"/>
                </a:ext>
              </a:extLst>
            </p:cNvPr>
            <p:cNvSpPr/>
            <p:nvPr/>
          </p:nvSpPr>
          <p:spPr>
            <a:xfrm>
              <a:off x="3802766" y="3010443"/>
              <a:ext cx="3903258" cy="48284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To get strategic &amp; project spend peer comparisons chose this journey.</a:t>
              </a:r>
            </a:p>
          </p:txBody>
        </p:sp>
        <p:sp>
          <p:nvSpPr>
            <p:cNvPr id="19" name="Arrow: Right 18">
              <a:extLst>
                <a:ext uri="{FF2B5EF4-FFF2-40B4-BE49-F238E27FC236}">
                  <a16:creationId xmlns:a16="http://schemas.microsoft.com/office/drawing/2014/main" xmlns="" id="{14D38630-DD6E-8AF0-3E32-6A770DC4A483}"/>
                </a:ext>
              </a:extLst>
            </p:cNvPr>
            <p:cNvSpPr/>
            <p:nvPr/>
          </p:nvSpPr>
          <p:spPr>
            <a:xfrm>
              <a:off x="3363166" y="3096816"/>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Rounded Corners 19">
              <a:extLst>
                <a:ext uri="{FF2B5EF4-FFF2-40B4-BE49-F238E27FC236}">
                  <a16:creationId xmlns:a16="http://schemas.microsoft.com/office/drawing/2014/main" xmlns="" id="{431DFFCB-6BE9-B610-1AE8-9AFCF63CE231}"/>
                </a:ext>
              </a:extLst>
            </p:cNvPr>
            <p:cNvSpPr/>
            <p:nvPr/>
          </p:nvSpPr>
          <p:spPr>
            <a:xfrm>
              <a:off x="7772632" y="3066555"/>
              <a:ext cx="3715415" cy="370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Getting Started &gt; Total IT &gt; Strategic Spend </a:t>
              </a:r>
            </a:p>
          </p:txBody>
        </p:sp>
      </p:grpSp>
      <p:grpSp>
        <p:nvGrpSpPr>
          <p:cNvPr id="41" name="Group 40">
            <a:extLst>
              <a:ext uri="{FF2B5EF4-FFF2-40B4-BE49-F238E27FC236}">
                <a16:creationId xmlns:a16="http://schemas.microsoft.com/office/drawing/2014/main" xmlns="" id="{999A5BB4-7C15-0E73-18C7-2BEECEAC7059}"/>
              </a:ext>
            </a:extLst>
          </p:cNvPr>
          <p:cNvGrpSpPr/>
          <p:nvPr/>
        </p:nvGrpSpPr>
        <p:grpSpPr>
          <a:xfrm>
            <a:off x="457199" y="3224675"/>
            <a:ext cx="10991849" cy="624949"/>
            <a:chOff x="457200" y="3224675"/>
            <a:chExt cx="9955910" cy="515877"/>
          </a:xfrm>
        </p:grpSpPr>
        <p:sp>
          <p:nvSpPr>
            <p:cNvPr id="12" name="Rectangle: Rounded Corners 11">
              <a:extLst>
                <a:ext uri="{FF2B5EF4-FFF2-40B4-BE49-F238E27FC236}">
                  <a16:creationId xmlns:a16="http://schemas.microsoft.com/office/drawing/2014/main" xmlns="" id="{05AD6A54-4E21-BFE9-0F3F-ABDA262B54FE}"/>
                </a:ext>
              </a:extLst>
            </p:cNvPr>
            <p:cNvSpPr/>
            <p:nvPr/>
          </p:nvSpPr>
          <p:spPr>
            <a:xfrm>
              <a:off x="457200"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35" name="Rectangle: Rounded Corners 34">
              <a:extLst>
                <a:ext uri="{FF2B5EF4-FFF2-40B4-BE49-F238E27FC236}">
                  <a16:creationId xmlns:a16="http://schemas.microsoft.com/office/drawing/2014/main" xmlns="" id="{DC82443E-1818-D0EF-DBE3-B1984645D158}"/>
                </a:ext>
              </a:extLst>
            </p:cNvPr>
            <p:cNvSpPr/>
            <p:nvPr/>
          </p:nvSpPr>
          <p:spPr>
            <a:xfrm>
              <a:off x="1889442"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Total IT</a:t>
              </a:r>
            </a:p>
          </p:txBody>
        </p:sp>
        <p:sp>
          <p:nvSpPr>
            <p:cNvPr id="36" name="Rectangle: Rounded Corners 35">
              <a:extLst>
                <a:ext uri="{FF2B5EF4-FFF2-40B4-BE49-F238E27FC236}">
                  <a16:creationId xmlns:a16="http://schemas.microsoft.com/office/drawing/2014/main" xmlns="" id="{C2C62C68-96B8-5E31-7827-745140BB1B09}"/>
                </a:ext>
              </a:extLst>
            </p:cNvPr>
            <p:cNvSpPr/>
            <p:nvPr/>
          </p:nvSpPr>
          <p:spPr>
            <a:xfrm>
              <a:off x="3321684" y="3249073"/>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Strategic Spend</a:t>
              </a:r>
            </a:p>
          </p:txBody>
        </p:sp>
        <p:sp>
          <p:nvSpPr>
            <p:cNvPr id="37" name="Rectangle: Rounded Corners 36">
              <a:extLst>
                <a:ext uri="{FF2B5EF4-FFF2-40B4-BE49-F238E27FC236}">
                  <a16:creationId xmlns:a16="http://schemas.microsoft.com/office/drawing/2014/main" xmlns="" id="{50175978-E758-17C7-6566-1695882E1C19}"/>
                </a:ext>
              </a:extLst>
            </p:cNvPr>
            <p:cNvSpPr/>
            <p:nvPr/>
          </p:nvSpPr>
          <p:spPr>
            <a:xfrm>
              <a:off x="4753926" y="3246119"/>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38" name="Rectangle: Rounded Corners 37">
              <a:extLst>
                <a:ext uri="{FF2B5EF4-FFF2-40B4-BE49-F238E27FC236}">
                  <a16:creationId xmlns:a16="http://schemas.microsoft.com/office/drawing/2014/main" xmlns="" id="{D8DC6365-1A6E-6081-658A-FFC41F26F826}"/>
                </a:ext>
              </a:extLst>
            </p:cNvPr>
            <p:cNvSpPr/>
            <p:nvPr/>
          </p:nvSpPr>
          <p:spPr>
            <a:xfrm>
              <a:off x="6186168" y="3226945"/>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39" name="Rectangle: Rounded Corners 38">
              <a:extLst>
                <a:ext uri="{FF2B5EF4-FFF2-40B4-BE49-F238E27FC236}">
                  <a16:creationId xmlns:a16="http://schemas.microsoft.com/office/drawing/2014/main" xmlns="" id="{568E4B6B-8153-7563-74C1-4387B67C908A}"/>
                </a:ext>
              </a:extLst>
            </p:cNvPr>
            <p:cNvSpPr/>
            <p:nvPr/>
          </p:nvSpPr>
          <p:spPr>
            <a:xfrm>
              <a:off x="7618410" y="3224777"/>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Staff</a:t>
              </a:r>
            </a:p>
          </p:txBody>
        </p:sp>
        <p:sp>
          <p:nvSpPr>
            <p:cNvPr id="40" name="Rectangle: Rounded Corners 39">
              <a:extLst>
                <a:ext uri="{FF2B5EF4-FFF2-40B4-BE49-F238E27FC236}">
                  <a16:creationId xmlns:a16="http://schemas.microsoft.com/office/drawing/2014/main" xmlns="" id="{4AB04895-0021-2E52-C238-75B97DFA16A4}"/>
                </a:ext>
              </a:extLst>
            </p:cNvPr>
            <p:cNvSpPr/>
            <p:nvPr/>
          </p:nvSpPr>
          <p:spPr>
            <a:xfrm>
              <a:off x="9050654" y="3224675"/>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grpSp>
      <p:grpSp>
        <p:nvGrpSpPr>
          <p:cNvPr id="42" name="Group 41">
            <a:extLst>
              <a:ext uri="{FF2B5EF4-FFF2-40B4-BE49-F238E27FC236}">
                <a16:creationId xmlns:a16="http://schemas.microsoft.com/office/drawing/2014/main" xmlns="" id="{C4F793AC-A668-0926-C1B6-4132C496465F}"/>
              </a:ext>
            </a:extLst>
          </p:cNvPr>
          <p:cNvGrpSpPr/>
          <p:nvPr/>
        </p:nvGrpSpPr>
        <p:grpSpPr>
          <a:xfrm>
            <a:off x="457199" y="5343966"/>
            <a:ext cx="10991849" cy="624949"/>
            <a:chOff x="457200" y="3224675"/>
            <a:chExt cx="9955910" cy="515877"/>
          </a:xfrm>
        </p:grpSpPr>
        <p:sp>
          <p:nvSpPr>
            <p:cNvPr id="43" name="Rectangle: Rounded Corners 42">
              <a:extLst>
                <a:ext uri="{FF2B5EF4-FFF2-40B4-BE49-F238E27FC236}">
                  <a16:creationId xmlns:a16="http://schemas.microsoft.com/office/drawing/2014/main" xmlns="" id="{DB32F6B6-4FB3-F0C6-F6CE-671F25697995}"/>
                </a:ext>
              </a:extLst>
            </p:cNvPr>
            <p:cNvSpPr/>
            <p:nvPr/>
          </p:nvSpPr>
          <p:spPr>
            <a:xfrm>
              <a:off x="457200"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44" name="Rectangle: Rounded Corners 43">
              <a:extLst>
                <a:ext uri="{FF2B5EF4-FFF2-40B4-BE49-F238E27FC236}">
                  <a16:creationId xmlns:a16="http://schemas.microsoft.com/office/drawing/2014/main" xmlns="" id="{E6B051DA-86F4-8DF0-D8BF-ACCF795C43E9}"/>
                </a:ext>
              </a:extLst>
            </p:cNvPr>
            <p:cNvSpPr/>
            <p:nvPr/>
          </p:nvSpPr>
          <p:spPr>
            <a:xfrm>
              <a:off x="1889442"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Total IT</a:t>
              </a:r>
            </a:p>
          </p:txBody>
        </p:sp>
        <p:sp>
          <p:nvSpPr>
            <p:cNvPr id="45" name="Rectangle: Rounded Corners 44">
              <a:extLst>
                <a:ext uri="{FF2B5EF4-FFF2-40B4-BE49-F238E27FC236}">
                  <a16:creationId xmlns:a16="http://schemas.microsoft.com/office/drawing/2014/main" xmlns="" id="{3B78A698-DC44-B7C7-20B5-EC1D5617F5D3}"/>
                </a:ext>
              </a:extLst>
            </p:cNvPr>
            <p:cNvSpPr/>
            <p:nvPr/>
          </p:nvSpPr>
          <p:spPr>
            <a:xfrm>
              <a:off x="3321684" y="3249073"/>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Strategic Spend</a:t>
              </a:r>
            </a:p>
          </p:txBody>
        </p:sp>
        <p:sp>
          <p:nvSpPr>
            <p:cNvPr id="46" name="Rectangle: Rounded Corners 45">
              <a:extLst>
                <a:ext uri="{FF2B5EF4-FFF2-40B4-BE49-F238E27FC236}">
                  <a16:creationId xmlns:a16="http://schemas.microsoft.com/office/drawing/2014/main" xmlns="" id="{6A29C1F5-4269-5F36-0269-07C8E45537E2}"/>
                </a:ext>
              </a:extLst>
            </p:cNvPr>
            <p:cNvSpPr/>
            <p:nvPr/>
          </p:nvSpPr>
          <p:spPr>
            <a:xfrm>
              <a:off x="4753926" y="3246119"/>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47" name="Rectangle: Rounded Corners 46">
              <a:extLst>
                <a:ext uri="{FF2B5EF4-FFF2-40B4-BE49-F238E27FC236}">
                  <a16:creationId xmlns:a16="http://schemas.microsoft.com/office/drawing/2014/main" xmlns="" id="{2FAD7294-4976-1AF0-C8E3-8721FAA970DA}"/>
                </a:ext>
              </a:extLst>
            </p:cNvPr>
            <p:cNvSpPr/>
            <p:nvPr/>
          </p:nvSpPr>
          <p:spPr>
            <a:xfrm>
              <a:off x="6186168" y="3226945"/>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48" name="Rectangle: Rounded Corners 47">
              <a:extLst>
                <a:ext uri="{FF2B5EF4-FFF2-40B4-BE49-F238E27FC236}">
                  <a16:creationId xmlns:a16="http://schemas.microsoft.com/office/drawing/2014/main" xmlns="" id="{D85B05C0-B7BA-11E9-7850-545349C25D38}"/>
                </a:ext>
              </a:extLst>
            </p:cNvPr>
            <p:cNvSpPr/>
            <p:nvPr/>
          </p:nvSpPr>
          <p:spPr>
            <a:xfrm>
              <a:off x="7618410" y="3224777"/>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Staff</a:t>
              </a:r>
            </a:p>
          </p:txBody>
        </p:sp>
        <p:sp>
          <p:nvSpPr>
            <p:cNvPr id="49" name="Rectangle: Rounded Corners 48">
              <a:extLst>
                <a:ext uri="{FF2B5EF4-FFF2-40B4-BE49-F238E27FC236}">
                  <a16:creationId xmlns:a16="http://schemas.microsoft.com/office/drawing/2014/main" xmlns="" id="{DD050313-783D-A55E-3A8A-412DEB33FE02}"/>
                </a:ext>
              </a:extLst>
            </p:cNvPr>
            <p:cNvSpPr/>
            <p:nvPr/>
          </p:nvSpPr>
          <p:spPr>
            <a:xfrm>
              <a:off x="9050654" y="3224675"/>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grpSp>
      <p:grpSp>
        <p:nvGrpSpPr>
          <p:cNvPr id="52" name="Group 51">
            <a:extLst>
              <a:ext uri="{FF2B5EF4-FFF2-40B4-BE49-F238E27FC236}">
                <a16:creationId xmlns:a16="http://schemas.microsoft.com/office/drawing/2014/main" xmlns="" id="{9A2E740A-1E96-C371-8DC0-ABA2DEEF21F8}"/>
              </a:ext>
            </a:extLst>
          </p:cNvPr>
          <p:cNvGrpSpPr/>
          <p:nvPr/>
        </p:nvGrpSpPr>
        <p:grpSpPr>
          <a:xfrm>
            <a:off x="4778755" y="6173287"/>
            <a:ext cx="2634491" cy="266085"/>
            <a:chOff x="3840480" y="6173287"/>
            <a:chExt cx="2634491" cy="266085"/>
          </a:xfrm>
        </p:grpSpPr>
        <p:sp>
          <p:nvSpPr>
            <p:cNvPr id="50" name="Rectangle 49">
              <a:extLst>
                <a:ext uri="{FF2B5EF4-FFF2-40B4-BE49-F238E27FC236}">
                  <a16:creationId xmlns:a16="http://schemas.microsoft.com/office/drawing/2014/main" xmlns="" id="{FB532FEC-5939-BDE1-D213-EA5A79C5822D}"/>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a:extLst>
                <a:ext uri="{FF2B5EF4-FFF2-40B4-BE49-F238E27FC236}">
                  <a16:creationId xmlns:a16="http://schemas.microsoft.com/office/drawing/2014/main" xmlns="" id="{F7F0DF7E-0CA6-5B44-714D-B9EBED528B80}"/>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spTree>
    <p:extLst>
      <p:ext uri="{BB962C8B-B14F-4D97-AF65-F5344CB8AC3E}">
        <p14:creationId xmlns:p14="http://schemas.microsoft.com/office/powerpoint/2010/main" val="421165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xmlns="" id="{710EC56A-318A-9C4B-E357-40FD9BC1409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xmlns=""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xmlns="" id="{E0E6B66A-B730-61B7-DF7B-F2AD5583B762}"/>
              </a:ext>
            </a:extLst>
          </p:cNvPr>
          <p:cNvSpPr/>
          <p:nvPr/>
        </p:nvSpPr>
        <p:spPr>
          <a:xfrm>
            <a:off x="216131" y="4275693"/>
            <a:ext cx="11632666" cy="182235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xmlns="" id="{2E319796-E4C6-48AC-9DF4-5D8CC5D33A3C}"/>
              </a:ext>
            </a:extLst>
          </p:cNvPr>
          <p:cNvSpPr/>
          <p:nvPr/>
        </p:nvSpPr>
        <p:spPr>
          <a:xfrm>
            <a:off x="136791" y="1925987"/>
            <a:ext cx="11632666" cy="214033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xmlns="" id="{1DE91E0A-6C59-6FCB-0CC0-F17AD694A795}"/>
              </a:ext>
            </a:extLst>
          </p:cNvPr>
          <p:cNvSpPr>
            <a:spLocks noGrp="1"/>
          </p:cNvSpPr>
          <p:nvPr>
            <p:ph type="title"/>
          </p:nvPr>
        </p:nvSpPr>
        <p:spPr/>
        <p:txBody>
          <a:bodyPr vert="horz"/>
          <a:lstStyle/>
          <a:p>
            <a:r>
              <a:rPr lang="en-US" dirty="0"/>
              <a:t>Recommended Journeys (2/3)</a:t>
            </a:r>
          </a:p>
        </p:txBody>
      </p:sp>
      <p:grpSp>
        <p:nvGrpSpPr>
          <p:cNvPr id="4" name="Group 3">
            <a:extLst>
              <a:ext uri="{FF2B5EF4-FFF2-40B4-BE49-F238E27FC236}">
                <a16:creationId xmlns:a16="http://schemas.microsoft.com/office/drawing/2014/main" xmlns=""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xmlns=""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Measure IT Security</a:t>
              </a:r>
            </a:p>
          </p:txBody>
        </p:sp>
        <p:sp>
          <p:nvSpPr>
            <p:cNvPr id="6" name="Rectangle: Rounded Corners 5">
              <a:extLst>
                <a:ext uri="{FF2B5EF4-FFF2-40B4-BE49-F238E27FC236}">
                  <a16:creationId xmlns:a16="http://schemas.microsoft.com/office/drawing/2014/main" xmlns=""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For IT Security comparisons, opt for this journey.</a:t>
              </a:r>
            </a:p>
          </p:txBody>
        </p:sp>
        <p:sp>
          <p:nvSpPr>
            <p:cNvPr id="7" name="Arrow: Right 6">
              <a:extLst>
                <a:ext uri="{FF2B5EF4-FFF2-40B4-BE49-F238E27FC236}">
                  <a16:creationId xmlns:a16="http://schemas.microsoft.com/office/drawing/2014/main" xmlns=""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xmlns=""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Getting Started &gt; Total IT &gt; Strategic Spend &gt; IT Security</a:t>
              </a:r>
            </a:p>
          </p:txBody>
        </p:sp>
      </p:grpSp>
      <p:sp>
        <p:nvSpPr>
          <p:cNvPr id="9" name="Rectangle: Rounded Corners 8">
            <a:extLst>
              <a:ext uri="{FF2B5EF4-FFF2-40B4-BE49-F238E27FC236}">
                <a16:creationId xmlns:a16="http://schemas.microsoft.com/office/drawing/2014/main" xmlns=""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xmlns=""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xmlns=""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xmlns=""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IT Budget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16" name="Group 15">
            <a:extLst>
              <a:ext uri="{FF2B5EF4-FFF2-40B4-BE49-F238E27FC236}">
                <a16:creationId xmlns:a16="http://schemas.microsoft.com/office/drawing/2014/main" xmlns="" id="{DEE059C9-2658-2F70-3363-683DA4AE4F07}"/>
              </a:ext>
            </a:extLst>
          </p:cNvPr>
          <p:cNvGrpSpPr/>
          <p:nvPr/>
        </p:nvGrpSpPr>
        <p:grpSpPr>
          <a:xfrm>
            <a:off x="343203" y="4396053"/>
            <a:ext cx="10800468" cy="544246"/>
            <a:chOff x="687579" y="3010443"/>
            <a:chExt cx="10800468" cy="544246"/>
          </a:xfrm>
        </p:grpSpPr>
        <p:sp>
          <p:nvSpPr>
            <p:cNvPr id="17" name="Rectangle 16">
              <a:extLst>
                <a:ext uri="{FF2B5EF4-FFF2-40B4-BE49-F238E27FC236}">
                  <a16:creationId xmlns:a16="http://schemas.microsoft.com/office/drawing/2014/main" xmlns="" id="{4007E7FF-688B-5894-5C86-400A0825C982}"/>
                </a:ext>
              </a:extLst>
            </p:cNvPr>
            <p:cNvSpPr/>
            <p:nvPr/>
          </p:nvSpPr>
          <p:spPr>
            <a:xfrm>
              <a:off x="687579" y="3037727"/>
              <a:ext cx="2490985" cy="5169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Cut Costs or Optimize Spend</a:t>
              </a:r>
            </a:p>
          </p:txBody>
        </p:sp>
        <p:sp>
          <p:nvSpPr>
            <p:cNvPr id="18" name="Rectangle: Rounded Corners 17">
              <a:extLst>
                <a:ext uri="{FF2B5EF4-FFF2-40B4-BE49-F238E27FC236}">
                  <a16:creationId xmlns:a16="http://schemas.microsoft.com/office/drawing/2014/main" xmlns="" id="{512BE4E8-3BC7-FEFE-15F5-594504610539}"/>
                </a:ext>
              </a:extLst>
            </p:cNvPr>
            <p:cNvSpPr/>
            <p:nvPr/>
          </p:nvSpPr>
          <p:spPr>
            <a:xfrm>
              <a:off x="3802766" y="3010443"/>
              <a:ext cx="3903258" cy="48284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To get asset spend, functional spend and staffing comparisons, opt for this journey. </a:t>
              </a:r>
            </a:p>
          </p:txBody>
        </p:sp>
        <p:sp>
          <p:nvSpPr>
            <p:cNvPr id="19" name="Arrow: Right 18">
              <a:extLst>
                <a:ext uri="{FF2B5EF4-FFF2-40B4-BE49-F238E27FC236}">
                  <a16:creationId xmlns:a16="http://schemas.microsoft.com/office/drawing/2014/main" xmlns="" id="{14D38630-DD6E-8AF0-3E32-6A770DC4A483}"/>
                </a:ext>
              </a:extLst>
            </p:cNvPr>
            <p:cNvSpPr/>
            <p:nvPr/>
          </p:nvSpPr>
          <p:spPr>
            <a:xfrm>
              <a:off x="3363166" y="3096816"/>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Rounded Corners 19">
              <a:extLst>
                <a:ext uri="{FF2B5EF4-FFF2-40B4-BE49-F238E27FC236}">
                  <a16:creationId xmlns:a16="http://schemas.microsoft.com/office/drawing/2014/main" xmlns="" id="{431DFFCB-6BE9-B610-1AE8-9AFCF63CE231}"/>
                </a:ext>
              </a:extLst>
            </p:cNvPr>
            <p:cNvSpPr/>
            <p:nvPr/>
          </p:nvSpPr>
          <p:spPr>
            <a:xfrm>
              <a:off x="7772632" y="3066555"/>
              <a:ext cx="3715415" cy="370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Getting Started &gt; Total IT &gt; Strategic Spend&gt;Technical Functional Spend &gt;Asset Spend &gt; Technical Functional Staff </a:t>
              </a:r>
            </a:p>
          </p:txBody>
        </p:sp>
      </p:grpSp>
      <p:grpSp>
        <p:nvGrpSpPr>
          <p:cNvPr id="41" name="Group 40">
            <a:extLst>
              <a:ext uri="{FF2B5EF4-FFF2-40B4-BE49-F238E27FC236}">
                <a16:creationId xmlns:a16="http://schemas.microsoft.com/office/drawing/2014/main" xmlns="" id="{999A5BB4-7C15-0E73-18C7-2BEECEAC7059}"/>
              </a:ext>
            </a:extLst>
          </p:cNvPr>
          <p:cNvGrpSpPr/>
          <p:nvPr/>
        </p:nvGrpSpPr>
        <p:grpSpPr>
          <a:xfrm>
            <a:off x="457199" y="3224675"/>
            <a:ext cx="10991849" cy="624949"/>
            <a:chOff x="457200" y="3224675"/>
            <a:chExt cx="9955910" cy="515877"/>
          </a:xfrm>
        </p:grpSpPr>
        <p:sp>
          <p:nvSpPr>
            <p:cNvPr id="12" name="Rectangle: Rounded Corners 11">
              <a:extLst>
                <a:ext uri="{FF2B5EF4-FFF2-40B4-BE49-F238E27FC236}">
                  <a16:creationId xmlns:a16="http://schemas.microsoft.com/office/drawing/2014/main" xmlns="" id="{05AD6A54-4E21-BFE9-0F3F-ABDA262B54FE}"/>
                </a:ext>
              </a:extLst>
            </p:cNvPr>
            <p:cNvSpPr/>
            <p:nvPr/>
          </p:nvSpPr>
          <p:spPr>
            <a:xfrm>
              <a:off x="457200"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35" name="Rectangle: Rounded Corners 34">
              <a:extLst>
                <a:ext uri="{FF2B5EF4-FFF2-40B4-BE49-F238E27FC236}">
                  <a16:creationId xmlns:a16="http://schemas.microsoft.com/office/drawing/2014/main" xmlns="" id="{DC82443E-1818-D0EF-DBE3-B1984645D158}"/>
                </a:ext>
              </a:extLst>
            </p:cNvPr>
            <p:cNvSpPr/>
            <p:nvPr/>
          </p:nvSpPr>
          <p:spPr>
            <a:xfrm>
              <a:off x="1889442"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Total IT</a:t>
              </a:r>
            </a:p>
          </p:txBody>
        </p:sp>
        <p:sp>
          <p:nvSpPr>
            <p:cNvPr id="36" name="Rectangle: Rounded Corners 35">
              <a:extLst>
                <a:ext uri="{FF2B5EF4-FFF2-40B4-BE49-F238E27FC236}">
                  <a16:creationId xmlns:a16="http://schemas.microsoft.com/office/drawing/2014/main" xmlns="" id="{C2C62C68-96B8-5E31-7827-745140BB1B09}"/>
                </a:ext>
              </a:extLst>
            </p:cNvPr>
            <p:cNvSpPr/>
            <p:nvPr/>
          </p:nvSpPr>
          <p:spPr>
            <a:xfrm>
              <a:off x="3321684" y="3249073"/>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Strategic Spend</a:t>
              </a:r>
            </a:p>
          </p:txBody>
        </p:sp>
        <p:sp>
          <p:nvSpPr>
            <p:cNvPr id="37" name="Rectangle: Rounded Corners 36">
              <a:extLst>
                <a:ext uri="{FF2B5EF4-FFF2-40B4-BE49-F238E27FC236}">
                  <a16:creationId xmlns:a16="http://schemas.microsoft.com/office/drawing/2014/main" xmlns="" id="{50175978-E758-17C7-6566-1695882E1C19}"/>
                </a:ext>
              </a:extLst>
            </p:cNvPr>
            <p:cNvSpPr/>
            <p:nvPr/>
          </p:nvSpPr>
          <p:spPr>
            <a:xfrm>
              <a:off x="4753926" y="3246119"/>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38" name="Rectangle: Rounded Corners 37">
              <a:extLst>
                <a:ext uri="{FF2B5EF4-FFF2-40B4-BE49-F238E27FC236}">
                  <a16:creationId xmlns:a16="http://schemas.microsoft.com/office/drawing/2014/main" xmlns="" id="{D8DC6365-1A6E-6081-658A-FFC41F26F826}"/>
                </a:ext>
              </a:extLst>
            </p:cNvPr>
            <p:cNvSpPr/>
            <p:nvPr/>
          </p:nvSpPr>
          <p:spPr>
            <a:xfrm>
              <a:off x="6186168" y="3226945"/>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39" name="Rectangle: Rounded Corners 38">
              <a:extLst>
                <a:ext uri="{FF2B5EF4-FFF2-40B4-BE49-F238E27FC236}">
                  <a16:creationId xmlns:a16="http://schemas.microsoft.com/office/drawing/2014/main" xmlns="" id="{568E4B6B-8153-7563-74C1-4387B67C908A}"/>
                </a:ext>
              </a:extLst>
            </p:cNvPr>
            <p:cNvSpPr/>
            <p:nvPr/>
          </p:nvSpPr>
          <p:spPr>
            <a:xfrm>
              <a:off x="7618410" y="3224777"/>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Staff</a:t>
              </a:r>
            </a:p>
          </p:txBody>
        </p:sp>
        <p:sp>
          <p:nvSpPr>
            <p:cNvPr id="40" name="Rectangle: Rounded Corners 39">
              <a:extLst>
                <a:ext uri="{FF2B5EF4-FFF2-40B4-BE49-F238E27FC236}">
                  <a16:creationId xmlns:a16="http://schemas.microsoft.com/office/drawing/2014/main" xmlns="" id="{4AB04895-0021-2E52-C238-75B97DFA16A4}"/>
                </a:ext>
              </a:extLst>
            </p:cNvPr>
            <p:cNvSpPr/>
            <p:nvPr/>
          </p:nvSpPr>
          <p:spPr>
            <a:xfrm>
              <a:off x="9050654" y="3224675"/>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grpSp>
      <p:grpSp>
        <p:nvGrpSpPr>
          <p:cNvPr id="42" name="Group 41">
            <a:extLst>
              <a:ext uri="{FF2B5EF4-FFF2-40B4-BE49-F238E27FC236}">
                <a16:creationId xmlns:a16="http://schemas.microsoft.com/office/drawing/2014/main" xmlns="" id="{C4F793AC-A668-0926-C1B6-4132C496465F}"/>
              </a:ext>
            </a:extLst>
          </p:cNvPr>
          <p:cNvGrpSpPr/>
          <p:nvPr/>
        </p:nvGrpSpPr>
        <p:grpSpPr>
          <a:xfrm>
            <a:off x="457199" y="5343966"/>
            <a:ext cx="10991849" cy="624949"/>
            <a:chOff x="457200" y="3224675"/>
            <a:chExt cx="9955910" cy="515877"/>
          </a:xfrm>
        </p:grpSpPr>
        <p:sp>
          <p:nvSpPr>
            <p:cNvPr id="43" name="Rectangle: Rounded Corners 42">
              <a:extLst>
                <a:ext uri="{FF2B5EF4-FFF2-40B4-BE49-F238E27FC236}">
                  <a16:creationId xmlns:a16="http://schemas.microsoft.com/office/drawing/2014/main" xmlns="" id="{DB32F6B6-4FB3-F0C6-F6CE-671F25697995}"/>
                </a:ext>
              </a:extLst>
            </p:cNvPr>
            <p:cNvSpPr/>
            <p:nvPr/>
          </p:nvSpPr>
          <p:spPr>
            <a:xfrm>
              <a:off x="457200"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44" name="Rectangle: Rounded Corners 43">
              <a:extLst>
                <a:ext uri="{FF2B5EF4-FFF2-40B4-BE49-F238E27FC236}">
                  <a16:creationId xmlns:a16="http://schemas.microsoft.com/office/drawing/2014/main" xmlns="" id="{E6B051DA-86F4-8DF0-D8BF-ACCF795C43E9}"/>
                </a:ext>
              </a:extLst>
            </p:cNvPr>
            <p:cNvSpPr/>
            <p:nvPr/>
          </p:nvSpPr>
          <p:spPr>
            <a:xfrm>
              <a:off x="1889442"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Total IT</a:t>
              </a:r>
            </a:p>
          </p:txBody>
        </p:sp>
        <p:sp>
          <p:nvSpPr>
            <p:cNvPr id="45" name="Rectangle: Rounded Corners 44">
              <a:extLst>
                <a:ext uri="{FF2B5EF4-FFF2-40B4-BE49-F238E27FC236}">
                  <a16:creationId xmlns:a16="http://schemas.microsoft.com/office/drawing/2014/main" xmlns="" id="{3B78A698-DC44-B7C7-20B5-EC1D5617F5D3}"/>
                </a:ext>
              </a:extLst>
            </p:cNvPr>
            <p:cNvSpPr/>
            <p:nvPr/>
          </p:nvSpPr>
          <p:spPr>
            <a:xfrm>
              <a:off x="3321684" y="3249073"/>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Strategic Spend</a:t>
              </a:r>
            </a:p>
          </p:txBody>
        </p:sp>
        <p:sp>
          <p:nvSpPr>
            <p:cNvPr id="46" name="Rectangle: Rounded Corners 45">
              <a:extLst>
                <a:ext uri="{FF2B5EF4-FFF2-40B4-BE49-F238E27FC236}">
                  <a16:creationId xmlns:a16="http://schemas.microsoft.com/office/drawing/2014/main" xmlns="" id="{6A29C1F5-4269-5F36-0269-07C8E45537E2}"/>
                </a:ext>
              </a:extLst>
            </p:cNvPr>
            <p:cNvSpPr/>
            <p:nvPr/>
          </p:nvSpPr>
          <p:spPr>
            <a:xfrm>
              <a:off x="4753926" y="3246119"/>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47" name="Rectangle: Rounded Corners 46">
              <a:extLst>
                <a:ext uri="{FF2B5EF4-FFF2-40B4-BE49-F238E27FC236}">
                  <a16:creationId xmlns:a16="http://schemas.microsoft.com/office/drawing/2014/main" xmlns="" id="{2FAD7294-4976-1AF0-C8E3-8721FAA970DA}"/>
                </a:ext>
              </a:extLst>
            </p:cNvPr>
            <p:cNvSpPr/>
            <p:nvPr/>
          </p:nvSpPr>
          <p:spPr>
            <a:xfrm>
              <a:off x="6186168" y="3226945"/>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48" name="Rectangle: Rounded Corners 47">
              <a:extLst>
                <a:ext uri="{FF2B5EF4-FFF2-40B4-BE49-F238E27FC236}">
                  <a16:creationId xmlns:a16="http://schemas.microsoft.com/office/drawing/2014/main" xmlns="" id="{D85B05C0-B7BA-11E9-7850-545349C25D38}"/>
                </a:ext>
              </a:extLst>
            </p:cNvPr>
            <p:cNvSpPr/>
            <p:nvPr/>
          </p:nvSpPr>
          <p:spPr>
            <a:xfrm>
              <a:off x="7618410" y="3224777"/>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Staff</a:t>
              </a:r>
            </a:p>
          </p:txBody>
        </p:sp>
        <p:sp>
          <p:nvSpPr>
            <p:cNvPr id="49" name="Rectangle: Rounded Corners 48">
              <a:extLst>
                <a:ext uri="{FF2B5EF4-FFF2-40B4-BE49-F238E27FC236}">
                  <a16:creationId xmlns:a16="http://schemas.microsoft.com/office/drawing/2014/main" xmlns="" id="{DD050313-783D-A55E-3A8A-412DEB33FE02}"/>
                </a:ext>
              </a:extLst>
            </p:cNvPr>
            <p:cNvSpPr/>
            <p:nvPr/>
          </p:nvSpPr>
          <p:spPr>
            <a:xfrm>
              <a:off x="9050654" y="3224675"/>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grpSp>
      <p:grpSp>
        <p:nvGrpSpPr>
          <p:cNvPr id="3" name="Group 2">
            <a:extLst>
              <a:ext uri="{FF2B5EF4-FFF2-40B4-BE49-F238E27FC236}">
                <a16:creationId xmlns:a16="http://schemas.microsoft.com/office/drawing/2014/main" xmlns="" id="{7091FCC8-59E3-149A-E9EC-F48D9D66F5FF}"/>
              </a:ext>
            </a:extLst>
          </p:cNvPr>
          <p:cNvGrpSpPr/>
          <p:nvPr/>
        </p:nvGrpSpPr>
        <p:grpSpPr>
          <a:xfrm>
            <a:off x="4778755" y="6173287"/>
            <a:ext cx="2634491" cy="266085"/>
            <a:chOff x="3840480" y="6173287"/>
            <a:chExt cx="2634491" cy="266085"/>
          </a:xfrm>
        </p:grpSpPr>
        <p:sp>
          <p:nvSpPr>
            <p:cNvPr id="13" name="Rectangle 12">
              <a:extLst>
                <a:ext uri="{FF2B5EF4-FFF2-40B4-BE49-F238E27FC236}">
                  <a16:creationId xmlns:a16="http://schemas.microsoft.com/office/drawing/2014/main" xmlns="" id="{81C7E355-B9B2-63AB-7560-B420D1BA3E62}"/>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xmlns="" id="{88937233-0694-3A6A-2D89-A571AB650528}"/>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spTree>
    <p:extLst>
      <p:ext uri="{BB962C8B-B14F-4D97-AF65-F5344CB8AC3E}">
        <p14:creationId xmlns:p14="http://schemas.microsoft.com/office/powerpoint/2010/main" val="418123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Object 61" hidden="1">
            <a:extLst>
              <a:ext uri="{FF2B5EF4-FFF2-40B4-BE49-F238E27FC236}">
                <a16:creationId xmlns:a16="http://schemas.microsoft.com/office/drawing/2014/main" xmlns="" id="{B4D7A50F-E709-4D5B-851C-1D389FDE1177}"/>
              </a:ext>
            </a:extLst>
          </p:cNvPr>
          <p:cNvGraphicFramePr>
            <a:graphicFrameLocks noChangeAspect="1"/>
          </p:cNvGraphicFramePr>
          <p:nvPr>
            <p:custDataLst>
              <p:tags r:id="rId2"/>
            </p:custDataLst>
            <p:extLst>
              <p:ext uri="{D42A27DB-BD31-4B8C-83A1-F6EECF244321}">
                <p14:modId xmlns:p14="http://schemas.microsoft.com/office/powerpoint/2010/main" val="19179116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6" imgW="395" imgH="396" progId="TCLayout.ActiveDocument.1">
                  <p:embed/>
                </p:oleObj>
              </mc:Choice>
              <mc:Fallback>
                <p:oleObj name="think-cell Slide" r:id="rId6" imgW="395" imgH="396" progId="TCLayout.ActiveDocument.1">
                  <p:embed/>
                  <p:pic>
                    <p:nvPicPr>
                      <p:cNvPr id="62" name="Object 61" hidden="1">
                        <a:extLst>
                          <a:ext uri="{FF2B5EF4-FFF2-40B4-BE49-F238E27FC236}">
                            <a16:creationId xmlns:a16="http://schemas.microsoft.com/office/drawing/2014/main" xmlns="" id="{B4D7A50F-E709-4D5B-851C-1D389FDE117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1" name="Rectangle 60" hidden="1">
            <a:extLst>
              <a:ext uri="{FF2B5EF4-FFF2-40B4-BE49-F238E27FC236}">
                <a16:creationId xmlns:a16="http://schemas.microsoft.com/office/drawing/2014/main" xmlns="" id="{9C527C89-047A-4F42-BD77-486C75D08BEA}"/>
              </a:ext>
            </a:extLst>
          </p:cNvPr>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5206550F-97CE-42A3-8314-14716265A409}"/>
              </a:ext>
            </a:extLst>
          </p:cNvPr>
          <p:cNvSpPr>
            <a:spLocks noGrp="1"/>
          </p:cNvSpPr>
          <p:nvPr>
            <p:ph type="title"/>
          </p:nvPr>
        </p:nvSpPr>
        <p:spPr/>
        <p:txBody>
          <a:bodyPr vert="horz"/>
          <a:lstStyle/>
          <a:p>
            <a:r>
              <a:rPr lang="en-IN" dirty="0"/>
              <a:t>Overview</a:t>
            </a:r>
            <a:endParaRPr lang="en-GB" dirty="0"/>
          </a:p>
        </p:txBody>
      </p:sp>
      <p:sp>
        <p:nvSpPr>
          <p:cNvPr id="5" name="Google Shape;203;p2">
            <a:extLst>
              <a:ext uri="{FF2B5EF4-FFF2-40B4-BE49-F238E27FC236}">
                <a16:creationId xmlns:a16="http://schemas.microsoft.com/office/drawing/2014/main" xmlns="" id="{DFEFC296-33C1-D060-6207-271329464E31}"/>
              </a:ext>
            </a:extLst>
          </p:cNvPr>
          <p:cNvSpPr txBox="1"/>
          <p:nvPr/>
        </p:nvSpPr>
        <p:spPr>
          <a:xfrm>
            <a:off x="457200" y="5595057"/>
            <a:ext cx="11276012" cy="516461"/>
          </a:xfrm>
          <a:prstGeom prst="rect">
            <a:avLst/>
          </a:prstGeom>
          <a:solidFill>
            <a:srgbClr val="002856"/>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chemeClr val="dk2"/>
              </a:buClr>
              <a:buSzPts val="1440"/>
              <a:buFont typeface="Noto Sans Symbols"/>
              <a:buNone/>
            </a:pPr>
            <a:r>
              <a:rPr lang="en-US" sz="1600" b="1" i="0" u="none" strike="noStrike" cap="none" dirty="0">
                <a:solidFill>
                  <a:schemeClr val="bg1"/>
                </a:solidFill>
                <a:latin typeface="+mj-lt"/>
                <a:ea typeface="Arial"/>
                <a:cs typeface="Arial"/>
                <a:sym typeface="Arial"/>
              </a:rPr>
              <a:t>Have Questions?</a:t>
            </a:r>
            <a:endParaRPr sz="1050" b="0" i="0" u="none" strike="noStrike" cap="none" dirty="0">
              <a:solidFill>
                <a:schemeClr val="bg1"/>
              </a:solidFill>
              <a:latin typeface="+mj-lt"/>
              <a:ea typeface="Arial"/>
              <a:cs typeface="Arial"/>
              <a:sym typeface="Arial"/>
            </a:endParaRPr>
          </a:p>
        </p:txBody>
      </p:sp>
      <p:sp>
        <p:nvSpPr>
          <p:cNvPr id="6" name="TextBox 5">
            <a:extLst>
              <a:ext uri="{FF2B5EF4-FFF2-40B4-BE49-F238E27FC236}">
                <a16:creationId xmlns:a16="http://schemas.microsoft.com/office/drawing/2014/main" xmlns="" id="{E43AAEC5-513B-6529-71F9-8DCEB3D7FD27}"/>
              </a:ext>
            </a:extLst>
          </p:cNvPr>
          <p:cNvSpPr txBox="1"/>
          <p:nvPr/>
        </p:nvSpPr>
        <p:spPr>
          <a:xfrm>
            <a:off x="457994" y="5115383"/>
            <a:ext cx="11276012" cy="430887"/>
          </a:xfrm>
          <a:prstGeom prst="rect">
            <a:avLst/>
          </a:prstGeom>
          <a:solidFill>
            <a:srgbClr val="F2F2F2"/>
          </a:solidFill>
        </p:spPr>
        <p:txBody>
          <a:bodyPr wrap="square">
            <a:spAutoFit/>
          </a:bodyPr>
          <a:lstStyle/>
          <a:p>
            <a:pPr marL="0" lvl="0" indent="0" algn="l" rtl="0">
              <a:lnSpc>
                <a:spcPct val="100000"/>
              </a:lnSpc>
              <a:spcBef>
                <a:spcPts val="600"/>
              </a:spcBef>
              <a:spcAft>
                <a:spcPts val="0"/>
              </a:spcAft>
              <a:buClr>
                <a:schemeClr val="dk1"/>
              </a:buClr>
              <a:buSzPts val="1100"/>
              <a:buNone/>
            </a:pPr>
            <a:r>
              <a:rPr lang="en-US" sz="1100" dirty="0"/>
              <a:t>It will be helpful, but you may need not to read each part of this guide before completing your survey; it is a reference guide. </a:t>
            </a:r>
            <a:r>
              <a:rPr lang="en-US" sz="1100" b="1" dirty="0"/>
              <a:t>We do recommend reviewing slides 15 through 20 prior to beginning the benchmark. </a:t>
            </a:r>
            <a:r>
              <a:rPr lang="en-US" sz="1100" dirty="0"/>
              <a:t>Please do not hesitate to contact us through the channels below if you have any questions throughout the survey process. </a:t>
            </a:r>
          </a:p>
        </p:txBody>
      </p:sp>
      <p:sp>
        <p:nvSpPr>
          <p:cNvPr id="7" name="Google Shape;232;p4">
            <a:extLst>
              <a:ext uri="{FF2B5EF4-FFF2-40B4-BE49-F238E27FC236}">
                <a16:creationId xmlns:a16="http://schemas.microsoft.com/office/drawing/2014/main" xmlns="" id="{1373BC0D-4970-6FC1-D9D7-45F03F32EF15}"/>
              </a:ext>
            </a:extLst>
          </p:cNvPr>
          <p:cNvSpPr/>
          <p:nvPr/>
        </p:nvSpPr>
        <p:spPr>
          <a:xfrm>
            <a:off x="3929966" y="5669752"/>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bg1"/>
              </a:solidFill>
              <a:latin typeface="Arial"/>
              <a:ea typeface="Arial"/>
              <a:cs typeface="Arial"/>
              <a:sym typeface="Arial"/>
            </a:endParaRPr>
          </a:p>
        </p:txBody>
      </p:sp>
      <p:sp>
        <p:nvSpPr>
          <p:cNvPr id="8" name="Google Shape;233;p4">
            <a:extLst>
              <a:ext uri="{FF2B5EF4-FFF2-40B4-BE49-F238E27FC236}">
                <a16:creationId xmlns:a16="http://schemas.microsoft.com/office/drawing/2014/main" xmlns="" id="{E411BDFF-B3CC-7D44-2B25-0696DED3692A}"/>
              </a:ext>
            </a:extLst>
          </p:cNvPr>
          <p:cNvSpPr/>
          <p:nvPr/>
        </p:nvSpPr>
        <p:spPr>
          <a:xfrm>
            <a:off x="6432044" y="5709429"/>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bg1"/>
              </a:solidFill>
              <a:latin typeface="Arial"/>
              <a:ea typeface="Arial"/>
              <a:cs typeface="Arial"/>
              <a:sym typeface="Arial"/>
            </a:endParaRPr>
          </a:p>
        </p:txBody>
      </p:sp>
      <p:sp>
        <p:nvSpPr>
          <p:cNvPr id="9" name="Google Shape;234;p4">
            <a:extLst>
              <a:ext uri="{FF2B5EF4-FFF2-40B4-BE49-F238E27FC236}">
                <a16:creationId xmlns:a16="http://schemas.microsoft.com/office/drawing/2014/main" xmlns="" id="{FE2C5DDC-72AD-ABF9-B5FF-400D5061C5F0}"/>
              </a:ext>
            </a:extLst>
          </p:cNvPr>
          <p:cNvSpPr txBox="1"/>
          <p:nvPr/>
        </p:nvSpPr>
        <p:spPr>
          <a:xfrm>
            <a:off x="4357846" y="5749162"/>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1"/>
                </a:solidFill>
                <a:latin typeface="Arial"/>
                <a:ea typeface="Arial"/>
                <a:cs typeface="Arial"/>
                <a:sym typeface="Arial"/>
              </a:rPr>
              <a:t>Notify your service team</a:t>
            </a:r>
            <a:endParaRPr dirty="0">
              <a:solidFill>
                <a:schemeClr val="bg1"/>
              </a:solidFill>
            </a:endParaRPr>
          </a:p>
        </p:txBody>
      </p:sp>
      <p:sp>
        <p:nvSpPr>
          <p:cNvPr id="10" name="Google Shape;235;p4">
            <a:extLst>
              <a:ext uri="{FF2B5EF4-FFF2-40B4-BE49-F238E27FC236}">
                <a16:creationId xmlns:a16="http://schemas.microsoft.com/office/drawing/2014/main" xmlns="" id="{9920A80B-24EC-DC09-2E88-C78499B3A6B7}"/>
              </a:ext>
            </a:extLst>
          </p:cNvPr>
          <p:cNvSpPr txBox="1"/>
          <p:nvPr/>
        </p:nvSpPr>
        <p:spPr>
          <a:xfrm>
            <a:off x="7038003" y="5749162"/>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chemeClr val="bg1"/>
                </a:solidFill>
                <a:latin typeface="Arial"/>
                <a:ea typeface="Arial"/>
                <a:cs typeface="Arial"/>
                <a:sym typeface="Arial"/>
              </a:rPr>
              <a:t>E-mail our team at </a:t>
            </a:r>
            <a:r>
              <a:rPr lang="en-US" sz="1200" b="1" u="sng" dirty="0">
                <a:solidFill>
                  <a:schemeClr val="bg1"/>
                </a:solidFill>
                <a:latin typeface="Arial"/>
                <a:ea typeface="Arial"/>
                <a:cs typeface="Arial"/>
                <a:sym typeface="Arial"/>
                <a:hlinkClick r:id="rId8">
                  <a:extLst>
                    <a:ext uri="{A12FA001-AC4F-418D-AE19-62706E023703}">
                      <ahyp:hlinkClr xmlns:ahyp="http://schemas.microsoft.com/office/drawing/2018/hyperlinkcolor" xmlns="" val="tx"/>
                    </a:ext>
                  </a:extLst>
                </a:hlinkClick>
              </a:rPr>
              <a:t>inquiry@gartner.com</a:t>
            </a:r>
            <a:endParaRPr sz="1200" b="1" i="0" u="none" strike="noStrike" cap="none" dirty="0">
              <a:solidFill>
                <a:schemeClr val="bg1"/>
              </a:solidFill>
              <a:highlight>
                <a:srgbClr val="FFFF00"/>
              </a:highlight>
              <a:latin typeface="Arial"/>
              <a:ea typeface="Arial"/>
              <a:cs typeface="Arial"/>
              <a:sym typeface="Arial"/>
            </a:endParaRPr>
          </a:p>
        </p:txBody>
      </p:sp>
      <p:grpSp>
        <p:nvGrpSpPr>
          <p:cNvPr id="23" name="Group 22">
            <a:extLst>
              <a:ext uri="{FF2B5EF4-FFF2-40B4-BE49-F238E27FC236}">
                <a16:creationId xmlns:a16="http://schemas.microsoft.com/office/drawing/2014/main" xmlns="" id="{8560A21F-37F8-04AE-0FA4-E549AC665D4C}"/>
              </a:ext>
            </a:extLst>
          </p:cNvPr>
          <p:cNvGrpSpPr/>
          <p:nvPr/>
        </p:nvGrpSpPr>
        <p:grpSpPr>
          <a:xfrm>
            <a:off x="996950" y="1377554"/>
            <a:ext cx="10198100" cy="3367181"/>
            <a:chOff x="603504" y="1377554"/>
            <a:chExt cx="10198100" cy="3367181"/>
          </a:xfrm>
        </p:grpSpPr>
        <p:sp>
          <p:nvSpPr>
            <p:cNvPr id="11" name="Bent-Up Arrow 131">
              <a:extLst>
                <a:ext uri="{FF2B5EF4-FFF2-40B4-BE49-F238E27FC236}">
                  <a16:creationId xmlns:a16="http://schemas.microsoft.com/office/drawing/2014/main" xmlns="" id="{1DD33AFC-E6E6-A3A7-03BC-0D37A47ED8F6}"/>
                </a:ext>
              </a:extLst>
            </p:cNvPr>
            <p:cNvSpPr/>
            <p:nvPr/>
          </p:nvSpPr>
          <p:spPr bwMode="gray">
            <a:xfrm rot="16200000" flipV="1">
              <a:off x="3510144" y="1686684"/>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 name="Bent-Up Arrow 131">
              <a:extLst>
                <a:ext uri="{FF2B5EF4-FFF2-40B4-BE49-F238E27FC236}">
                  <a16:creationId xmlns:a16="http://schemas.microsoft.com/office/drawing/2014/main" xmlns="" id="{4D42EC32-AC8E-78CE-10E5-D84BC4756FBA}"/>
                </a:ext>
              </a:extLst>
            </p:cNvPr>
            <p:cNvSpPr/>
            <p:nvPr/>
          </p:nvSpPr>
          <p:spPr bwMode="gray">
            <a:xfrm rot="16200000" flipV="1">
              <a:off x="1575819" y="2943646"/>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 name="TextBox 12">
              <a:extLst>
                <a:ext uri="{FF2B5EF4-FFF2-40B4-BE49-F238E27FC236}">
                  <a16:creationId xmlns:a16="http://schemas.microsoft.com/office/drawing/2014/main" xmlns="" id="{41784CD4-12A4-406E-F663-14FBADCA05E6}"/>
                </a:ext>
              </a:extLst>
            </p:cNvPr>
            <p:cNvSpPr txBox="1"/>
            <p:nvPr/>
          </p:nvSpPr>
          <p:spPr bwMode="gray">
            <a:xfrm>
              <a:off x="5993981" y="2143550"/>
              <a:ext cx="1700222" cy="297732"/>
            </a:xfrm>
            <a:prstGeom prst="rect">
              <a:avLst/>
            </a:prstGeom>
            <a:noFill/>
          </p:spPr>
          <p:txBody>
            <a:bodyPr wrap="square" rtlCol="0" anchor="ctr">
              <a:spAutoFit/>
            </a:bodyPr>
            <a:lstStyle/>
            <a:p>
              <a:pPr algn="ctr" defTabSz="914286"/>
              <a:r>
                <a:rPr lang="en-US" altLang="ko-KR" sz="1200" b="1" dirty="0">
                  <a:solidFill>
                    <a:prstClr val="white"/>
                  </a:solidFill>
                  <a:ea typeface="Arial Unicode MS"/>
                  <a:cs typeface="Arial" pitchFamily="34" charset="0"/>
                </a:rPr>
                <a:t>Add Text</a:t>
              </a:r>
              <a:endParaRPr lang="ko-KR" altLang="en-US" sz="1200" b="1" dirty="0">
                <a:solidFill>
                  <a:prstClr val="white"/>
                </a:solidFill>
                <a:ea typeface="Arial Unicode MS"/>
                <a:cs typeface="Arial" pitchFamily="34" charset="0"/>
              </a:endParaRPr>
            </a:p>
          </p:txBody>
        </p:sp>
        <p:sp>
          <p:nvSpPr>
            <p:cNvPr id="14" name="Rectangle 13">
              <a:extLst>
                <a:ext uri="{FF2B5EF4-FFF2-40B4-BE49-F238E27FC236}">
                  <a16:creationId xmlns:a16="http://schemas.microsoft.com/office/drawing/2014/main" xmlns="" id="{77524F80-5841-AC01-A4F3-8F6C7F45D030}"/>
                </a:ext>
              </a:extLst>
            </p:cNvPr>
            <p:cNvSpPr/>
            <p:nvPr/>
          </p:nvSpPr>
          <p:spPr bwMode="gray">
            <a:xfrm>
              <a:off x="4456635" y="1379603"/>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Recommended Sprints</a:t>
              </a:r>
            </a:p>
          </p:txBody>
        </p:sp>
        <p:sp>
          <p:nvSpPr>
            <p:cNvPr id="15" name="Rectangle 14">
              <a:extLst>
                <a:ext uri="{FF2B5EF4-FFF2-40B4-BE49-F238E27FC236}">
                  <a16:creationId xmlns:a16="http://schemas.microsoft.com/office/drawing/2014/main" xmlns="" id="{6D73F8FF-49F1-6561-2C21-DEA8FD8A99AD}"/>
                </a:ext>
              </a:extLst>
            </p:cNvPr>
            <p:cNvSpPr/>
            <p:nvPr/>
          </p:nvSpPr>
          <p:spPr bwMode="gray">
            <a:xfrm>
              <a:off x="603504" y="3893458"/>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prstClr val="white"/>
                  </a:solidFill>
                  <a:effectLst/>
                  <a:uLnTx/>
                  <a:uFillTx/>
                  <a:latin typeface="Arial"/>
                  <a:ea typeface="Arial Unicode MS"/>
                  <a:cs typeface="+mn-cs"/>
                </a:rPr>
                <a:t>Participation Process</a:t>
              </a:r>
            </a:p>
          </p:txBody>
        </p:sp>
        <p:sp>
          <p:nvSpPr>
            <p:cNvPr id="16" name="Rectangle 15">
              <a:extLst>
                <a:ext uri="{FF2B5EF4-FFF2-40B4-BE49-F238E27FC236}">
                  <a16:creationId xmlns:a16="http://schemas.microsoft.com/office/drawing/2014/main" xmlns="" id="{667F046E-D1BE-1BAA-8069-FADE0FFC7758}"/>
                </a:ext>
              </a:extLst>
            </p:cNvPr>
            <p:cNvSpPr/>
            <p:nvPr/>
          </p:nvSpPr>
          <p:spPr bwMode="gray">
            <a:xfrm>
              <a:off x="2530069" y="2636531"/>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Step-by-Step Instructions </a:t>
              </a:r>
            </a:p>
          </p:txBody>
        </p:sp>
        <p:sp>
          <p:nvSpPr>
            <p:cNvPr id="17" name="TextBox 16">
              <a:extLst>
                <a:ext uri="{FF2B5EF4-FFF2-40B4-BE49-F238E27FC236}">
                  <a16:creationId xmlns:a16="http://schemas.microsoft.com/office/drawing/2014/main" xmlns="" id="{591BF978-6064-5AE5-EC90-EB3AEF55A20D}"/>
                </a:ext>
              </a:extLst>
            </p:cNvPr>
            <p:cNvSpPr txBox="1"/>
            <p:nvPr/>
          </p:nvSpPr>
          <p:spPr bwMode="gray">
            <a:xfrm>
              <a:off x="7256936" y="1377554"/>
              <a:ext cx="3544668"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9" action="ppaction://hlinksldjump"/>
                </a:rPr>
                <a:t>Recommended Sprints</a:t>
              </a:r>
              <a:endParaRPr lang="en-US" altLang="ko-KR" sz="1400" dirty="0">
                <a:solidFill>
                  <a:srgbClr val="002856"/>
                </a:solidFill>
                <a:latin typeface="+mj-lt"/>
                <a:cs typeface="Arial" pitchFamily="34" charset="0"/>
              </a:endParaRPr>
            </a:p>
            <a:p>
              <a:r>
                <a:rPr lang="en-US" altLang="ko-KR" sz="1200" dirty="0">
                  <a:cs typeface="Arial" pitchFamily="34" charset="0"/>
                </a:rPr>
                <a:t>Gartner-recommended sprints to cover various business objectives</a:t>
              </a:r>
              <a:endParaRPr lang="ko-KR" altLang="en-US" sz="1200" dirty="0">
                <a:cs typeface="Arial" pitchFamily="34" charset="0"/>
              </a:endParaRPr>
            </a:p>
          </p:txBody>
        </p:sp>
        <p:sp>
          <p:nvSpPr>
            <p:cNvPr id="18" name="TextBox 17">
              <a:extLst>
                <a:ext uri="{FF2B5EF4-FFF2-40B4-BE49-F238E27FC236}">
                  <a16:creationId xmlns:a16="http://schemas.microsoft.com/office/drawing/2014/main" xmlns="" id="{7CCE416A-38B9-C35B-B616-996F3DE76A12}"/>
                </a:ext>
              </a:extLst>
            </p:cNvPr>
            <p:cNvSpPr txBox="1"/>
            <p:nvPr/>
          </p:nvSpPr>
          <p:spPr bwMode="gray">
            <a:xfrm>
              <a:off x="5405910" y="2655667"/>
              <a:ext cx="2835141"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10" action="ppaction://hlinksldjump"/>
                </a:rPr>
                <a:t>Step-by-Step Instructions </a:t>
              </a:r>
              <a:endParaRPr lang="en-US" altLang="ko-KR" sz="1400" dirty="0">
                <a:solidFill>
                  <a:srgbClr val="002856"/>
                </a:solidFill>
                <a:latin typeface="+mj-lt"/>
                <a:cs typeface="Arial" pitchFamily="34" charset="0"/>
              </a:endParaRPr>
            </a:p>
            <a:p>
              <a:r>
                <a:rPr lang="en-US" altLang="ko-KR" sz="1200" dirty="0">
                  <a:cs typeface="Arial" pitchFamily="34" charset="0"/>
                </a:rPr>
                <a:t>Launch and Set Up Your Assessment Survey Delegation</a:t>
              </a:r>
            </a:p>
          </p:txBody>
        </p:sp>
        <p:sp>
          <p:nvSpPr>
            <p:cNvPr id="19" name="TextBox 18">
              <a:extLst>
                <a:ext uri="{FF2B5EF4-FFF2-40B4-BE49-F238E27FC236}">
                  <a16:creationId xmlns:a16="http://schemas.microsoft.com/office/drawing/2014/main" xmlns="" id="{48D2DACF-AE4C-B8AF-8BD0-8EABB32F1DDB}"/>
                </a:ext>
              </a:extLst>
            </p:cNvPr>
            <p:cNvSpPr txBox="1"/>
            <p:nvPr/>
          </p:nvSpPr>
          <p:spPr bwMode="gray">
            <a:xfrm>
              <a:off x="3523928" y="3933779"/>
              <a:ext cx="3545520"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11" action="ppaction://hlinksldjump"/>
                </a:rPr>
                <a:t>Participation Process</a:t>
              </a:r>
              <a:endParaRPr lang="en-US" altLang="ko-KR" sz="1400" dirty="0">
                <a:solidFill>
                  <a:srgbClr val="002856"/>
                </a:solidFill>
                <a:latin typeface="+mj-lt"/>
                <a:cs typeface="Arial" pitchFamily="34" charset="0"/>
              </a:endParaRPr>
            </a:p>
            <a:p>
              <a:r>
                <a:rPr lang="en-US" altLang="ko-KR" sz="1200" dirty="0">
                  <a:cs typeface="Arial" pitchFamily="34" charset="0"/>
                </a:rPr>
                <a:t>Describes the step-by-step process included in the IT Budget and Efficiency Tool</a:t>
              </a:r>
              <a:endParaRPr lang="ko-KR" altLang="en-US" sz="1200" dirty="0">
                <a:cs typeface="Arial" pitchFamily="34" charset="0"/>
              </a:endParaRPr>
            </a:p>
          </p:txBody>
        </p:sp>
        <p:sp>
          <p:nvSpPr>
            <p:cNvPr id="20" name="Freeform: Shape 19">
              <a:extLst>
                <a:ext uri="{FF2B5EF4-FFF2-40B4-BE49-F238E27FC236}">
                  <a16:creationId xmlns:a16="http://schemas.microsoft.com/office/drawing/2014/main" xmlns="" id="{7E08376E-639D-88F8-D941-1C3F4864599C}"/>
                </a:ext>
              </a:extLst>
            </p:cNvPr>
            <p:cNvSpPr/>
            <p:nvPr/>
          </p:nvSpPr>
          <p:spPr bwMode="gray">
            <a:xfrm>
              <a:off x="729148" y="4222687"/>
              <a:ext cx="478578" cy="287147"/>
            </a:xfrm>
            <a:custGeom>
              <a:avLst/>
              <a:gdLst>
                <a:gd name="connsiteX0" fmla="*/ 454285 w 523875"/>
                <a:gd name="connsiteY0" fmla="*/ 92869 h 314325"/>
                <a:gd name="connsiteX1" fmla="*/ 425710 w 523875"/>
                <a:gd name="connsiteY1" fmla="*/ 92869 h 314325"/>
                <a:gd name="connsiteX2" fmla="*/ 425710 w 523875"/>
                <a:gd name="connsiteY2" fmla="*/ 7144 h 314325"/>
                <a:gd name="connsiteX3" fmla="*/ 292360 w 523875"/>
                <a:gd name="connsiteY3" fmla="*/ 7144 h 314325"/>
                <a:gd name="connsiteX4" fmla="*/ 292360 w 523875"/>
                <a:gd name="connsiteY4" fmla="*/ 62865 h 314325"/>
                <a:gd name="connsiteX5" fmla="*/ 269119 w 523875"/>
                <a:gd name="connsiteY5" fmla="*/ 92393 h 314325"/>
                <a:gd name="connsiteX6" fmla="*/ 263785 w 523875"/>
                <a:gd name="connsiteY6" fmla="*/ 92869 h 314325"/>
                <a:gd name="connsiteX7" fmla="*/ 235210 w 523875"/>
                <a:gd name="connsiteY7" fmla="*/ 64294 h 314325"/>
                <a:gd name="connsiteX8" fmla="*/ 235210 w 523875"/>
                <a:gd name="connsiteY8" fmla="*/ 7144 h 314325"/>
                <a:gd name="connsiteX9" fmla="*/ 101860 w 523875"/>
                <a:gd name="connsiteY9" fmla="*/ 7144 h 314325"/>
                <a:gd name="connsiteX10" fmla="*/ 101860 w 523875"/>
                <a:gd name="connsiteY10" fmla="*/ 92869 h 314325"/>
                <a:gd name="connsiteX11" fmla="*/ 76333 w 523875"/>
                <a:gd name="connsiteY11" fmla="*/ 92869 h 314325"/>
                <a:gd name="connsiteX12" fmla="*/ 7657 w 523875"/>
                <a:gd name="connsiteY12" fmla="*/ 151162 h 314325"/>
                <a:gd name="connsiteX13" fmla="*/ 73856 w 523875"/>
                <a:gd name="connsiteY13" fmla="*/ 226219 h 314325"/>
                <a:gd name="connsiteX14" fmla="*/ 101955 w 523875"/>
                <a:gd name="connsiteY14" fmla="*/ 226219 h 314325"/>
                <a:gd name="connsiteX15" fmla="*/ 101955 w 523875"/>
                <a:gd name="connsiteY15" fmla="*/ 311944 h 314325"/>
                <a:gd name="connsiteX16" fmla="*/ 235305 w 523875"/>
                <a:gd name="connsiteY16" fmla="*/ 311944 h 314325"/>
                <a:gd name="connsiteX17" fmla="*/ 235305 w 523875"/>
                <a:gd name="connsiteY17" fmla="*/ 256223 h 314325"/>
                <a:gd name="connsiteX18" fmla="*/ 258546 w 523875"/>
                <a:gd name="connsiteY18" fmla="*/ 226695 h 314325"/>
                <a:gd name="connsiteX19" fmla="*/ 263880 w 523875"/>
                <a:gd name="connsiteY19" fmla="*/ 226219 h 314325"/>
                <a:gd name="connsiteX20" fmla="*/ 292455 w 523875"/>
                <a:gd name="connsiteY20" fmla="*/ 254794 h 314325"/>
                <a:gd name="connsiteX21" fmla="*/ 292455 w 523875"/>
                <a:gd name="connsiteY21" fmla="*/ 311944 h 314325"/>
                <a:gd name="connsiteX22" fmla="*/ 425805 w 523875"/>
                <a:gd name="connsiteY22" fmla="*/ 311944 h 314325"/>
                <a:gd name="connsiteX23" fmla="*/ 425805 w 523875"/>
                <a:gd name="connsiteY23" fmla="*/ 226219 h 314325"/>
                <a:gd name="connsiteX24" fmla="*/ 451808 w 523875"/>
                <a:gd name="connsiteY24" fmla="*/ 226219 h 314325"/>
                <a:gd name="connsiteX25" fmla="*/ 520484 w 523875"/>
                <a:gd name="connsiteY25" fmla="*/ 167926 h 314325"/>
                <a:gd name="connsiteX26" fmla="*/ 454285 w 523875"/>
                <a:gd name="connsiteY26" fmla="*/ 92869 h 314325"/>
                <a:gd name="connsiteX27" fmla="*/ 482669 w 523875"/>
                <a:gd name="connsiteY27" fmla="*/ 163259 h 314325"/>
                <a:gd name="connsiteX28" fmla="*/ 451808 w 523875"/>
                <a:gd name="connsiteY28" fmla="*/ 188119 h 314325"/>
                <a:gd name="connsiteX29" fmla="*/ 425805 w 523875"/>
                <a:gd name="connsiteY29" fmla="*/ 188119 h 314325"/>
                <a:gd name="connsiteX30" fmla="*/ 387705 w 523875"/>
                <a:gd name="connsiteY30" fmla="*/ 188119 h 314325"/>
                <a:gd name="connsiteX31" fmla="*/ 387705 w 523875"/>
                <a:gd name="connsiteY31" fmla="*/ 226219 h 314325"/>
                <a:gd name="connsiteX32" fmla="*/ 387705 w 523875"/>
                <a:gd name="connsiteY32" fmla="*/ 273844 h 314325"/>
                <a:gd name="connsiteX33" fmla="*/ 330555 w 523875"/>
                <a:gd name="connsiteY33" fmla="*/ 273844 h 314325"/>
                <a:gd name="connsiteX34" fmla="*/ 330555 w 523875"/>
                <a:gd name="connsiteY34" fmla="*/ 254794 h 314325"/>
                <a:gd name="connsiteX35" fmla="*/ 263880 w 523875"/>
                <a:gd name="connsiteY35" fmla="*/ 188119 h 314325"/>
                <a:gd name="connsiteX36" fmla="*/ 251783 w 523875"/>
                <a:gd name="connsiteY36" fmla="*/ 189167 h 314325"/>
                <a:gd name="connsiteX37" fmla="*/ 197205 w 523875"/>
                <a:gd name="connsiteY37" fmla="*/ 256127 h 314325"/>
                <a:gd name="connsiteX38" fmla="*/ 197205 w 523875"/>
                <a:gd name="connsiteY38" fmla="*/ 273844 h 314325"/>
                <a:gd name="connsiteX39" fmla="*/ 140055 w 523875"/>
                <a:gd name="connsiteY39" fmla="*/ 273844 h 314325"/>
                <a:gd name="connsiteX40" fmla="*/ 140055 w 523875"/>
                <a:gd name="connsiteY40" fmla="*/ 226219 h 314325"/>
                <a:gd name="connsiteX41" fmla="*/ 140055 w 523875"/>
                <a:gd name="connsiteY41" fmla="*/ 188119 h 314325"/>
                <a:gd name="connsiteX42" fmla="*/ 101955 w 523875"/>
                <a:gd name="connsiteY42" fmla="*/ 188119 h 314325"/>
                <a:gd name="connsiteX43" fmla="*/ 73856 w 523875"/>
                <a:gd name="connsiteY43" fmla="*/ 188119 h 314325"/>
                <a:gd name="connsiteX44" fmla="*/ 52425 w 523875"/>
                <a:gd name="connsiteY44" fmla="*/ 178499 h 314325"/>
                <a:gd name="connsiteX45" fmla="*/ 45472 w 523875"/>
                <a:gd name="connsiteY45" fmla="*/ 155829 h 314325"/>
                <a:gd name="connsiteX46" fmla="*/ 76333 w 523875"/>
                <a:gd name="connsiteY46" fmla="*/ 130969 h 314325"/>
                <a:gd name="connsiteX47" fmla="*/ 101860 w 523875"/>
                <a:gd name="connsiteY47" fmla="*/ 130969 h 314325"/>
                <a:gd name="connsiteX48" fmla="*/ 139960 w 523875"/>
                <a:gd name="connsiteY48" fmla="*/ 130969 h 314325"/>
                <a:gd name="connsiteX49" fmla="*/ 139960 w 523875"/>
                <a:gd name="connsiteY49" fmla="*/ 92869 h 314325"/>
                <a:gd name="connsiteX50" fmla="*/ 139960 w 523875"/>
                <a:gd name="connsiteY50" fmla="*/ 45244 h 314325"/>
                <a:gd name="connsiteX51" fmla="*/ 197110 w 523875"/>
                <a:gd name="connsiteY51" fmla="*/ 45244 h 314325"/>
                <a:gd name="connsiteX52" fmla="*/ 197110 w 523875"/>
                <a:gd name="connsiteY52" fmla="*/ 64294 h 314325"/>
                <a:gd name="connsiteX53" fmla="*/ 263785 w 523875"/>
                <a:gd name="connsiteY53" fmla="*/ 130969 h 314325"/>
                <a:gd name="connsiteX54" fmla="*/ 275881 w 523875"/>
                <a:gd name="connsiteY54" fmla="*/ 129921 h 314325"/>
                <a:gd name="connsiteX55" fmla="*/ 330460 w 523875"/>
                <a:gd name="connsiteY55" fmla="*/ 62960 h 314325"/>
                <a:gd name="connsiteX56" fmla="*/ 330460 w 523875"/>
                <a:gd name="connsiteY56" fmla="*/ 45244 h 314325"/>
                <a:gd name="connsiteX57" fmla="*/ 387610 w 523875"/>
                <a:gd name="connsiteY57" fmla="*/ 45244 h 314325"/>
                <a:gd name="connsiteX58" fmla="*/ 387610 w 523875"/>
                <a:gd name="connsiteY58" fmla="*/ 92869 h 314325"/>
                <a:gd name="connsiteX59" fmla="*/ 387610 w 523875"/>
                <a:gd name="connsiteY59" fmla="*/ 130969 h 314325"/>
                <a:gd name="connsiteX60" fmla="*/ 425710 w 523875"/>
                <a:gd name="connsiteY60" fmla="*/ 130969 h 314325"/>
                <a:gd name="connsiteX61" fmla="*/ 454285 w 523875"/>
                <a:gd name="connsiteY61" fmla="*/ 130969 h 314325"/>
                <a:gd name="connsiteX62" fmla="*/ 475716 w 523875"/>
                <a:gd name="connsiteY62" fmla="*/ 140589 h 314325"/>
                <a:gd name="connsiteX63" fmla="*/ 482669 w 523875"/>
                <a:gd name="connsiteY63" fmla="*/ 163259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23875" h="314325">
                  <a:moveTo>
                    <a:pt x="454285" y="92869"/>
                  </a:moveTo>
                  <a:lnTo>
                    <a:pt x="425710" y="92869"/>
                  </a:lnTo>
                  <a:lnTo>
                    <a:pt x="425710" y="7144"/>
                  </a:lnTo>
                  <a:lnTo>
                    <a:pt x="292360" y="7144"/>
                  </a:lnTo>
                  <a:lnTo>
                    <a:pt x="292360" y="62865"/>
                  </a:lnTo>
                  <a:cubicBezTo>
                    <a:pt x="292360" y="76867"/>
                    <a:pt x="282930" y="89821"/>
                    <a:pt x="269119" y="92393"/>
                  </a:cubicBezTo>
                  <a:cubicBezTo>
                    <a:pt x="267309" y="92678"/>
                    <a:pt x="265499" y="92869"/>
                    <a:pt x="263785" y="92869"/>
                  </a:cubicBezTo>
                  <a:cubicBezTo>
                    <a:pt x="247973" y="92869"/>
                    <a:pt x="235210" y="80105"/>
                    <a:pt x="235210" y="64294"/>
                  </a:cubicBezTo>
                  <a:lnTo>
                    <a:pt x="235210" y="7144"/>
                  </a:lnTo>
                  <a:lnTo>
                    <a:pt x="101860" y="7144"/>
                  </a:lnTo>
                  <a:lnTo>
                    <a:pt x="101860" y="92869"/>
                  </a:lnTo>
                  <a:lnTo>
                    <a:pt x="76333" y="92869"/>
                  </a:lnTo>
                  <a:cubicBezTo>
                    <a:pt x="42233" y="92869"/>
                    <a:pt x="11753" y="117348"/>
                    <a:pt x="7657" y="151162"/>
                  </a:cubicBezTo>
                  <a:cubicBezTo>
                    <a:pt x="2704" y="191738"/>
                    <a:pt x="34232" y="226219"/>
                    <a:pt x="73856" y="226219"/>
                  </a:cubicBezTo>
                  <a:lnTo>
                    <a:pt x="101955" y="226219"/>
                  </a:lnTo>
                  <a:lnTo>
                    <a:pt x="101955" y="311944"/>
                  </a:lnTo>
                  <a:lnTo>
                    <a:pt x="235305" y="311944"/>
                  </a:lnTo>
                  <a:lnTo>
                    <a:pt x="235305" y="256223"/>
                  </a:lnTo>
                  <a:cubicBezTo>
                    <a:pt x="235305" y="242221"/>
                    <a:pt x="244735" y="229267"/>
                    <a:pt x="258546" y="226695"/>
                  </a:cubicBezTo>
                  <a:cubicBezTo>
                    <a:pt x="260356" y="226409"/>
                    <a:pt x="262165" y="226219"/>
                    <a:pt x="263880" y="226219"/>
                  </a:cubicBezTo>
                  <a:cubicBezTo>
                    <a:pt x="279691" y="226219"/>
                    <a:pt x="292455" y="238982"/>
                    <a:pt x="292455" y="254794"/>
                  </a:cubicBezTo>
                  <a:lnTo>
                    <a:pt x="292455" y="311944"/>
                  </a:lnTo>
                  <a:lnTo>
                    <a:pt x="425805" y="311944"/>
                  </a:lnTo>
                  <a:lnTo>
                    <a:pt x="425805" y="226219"/>
                  </a:lnTo>
                  <a:lnTo>
                    <a:pt x="451808" y="226219"/>
                  </a:lnTo>
                  <a:cubicBezTo>
                    <a:pt x="485908" y="226219"/>
                    <a:pt x="516387" y="201740"/>
                    <a:pt x="520484" y="167926"/>
                  </a:cubicBezTo>
                  <a:cubicBezTo>
                    <a:pt x="525436" y="127349"/>
                    <a:pt x="493908" y="92869"/>
                    <a:pt x="454285" y="92869"/>
                  </a:cubicBezTo>
                  <a:close/>
                  <a:moveTo>
                    <a:pt x="482669" y="163259"/>
                  </a:moveTo>
                  <a:cubicBezTo>
                    <a:pt x="480955" y="177165"/>
                    <a:pt x="467429" y="188119"/>
                    <a:pt x="451808" y="188119"/>
                  </a:cubicBezTo>
                  <a:lnTo>
                    <a:pt x="425805" y="188119"/>
                  </a:lnTo>
                  <a:lnTo>
                    <a:pt x="387705" y="188119"/>
                  </a:lnTo>
                  <a:lnTo>
                    <a:pt x="387705" y="226219"/>
                  </a:lnTo>
                  <a:lnTo>
                    <a:pt x="387705" y="273844"/>
                  </a:lnTo>
                  <a:lnTo>
                    <a:pt x="330555" y="273844"/>
                  </a:lnTo>
                  <a:lnTo>
                    <a:pt x="330555" y="254794"/>
                  </a:lnTo>
                  <a:cubicBezTo>
                    <a:pt x="330555" y="218027"/>
                    <a:pt x="300646" y="188119"/>
                    <a:pt x="263880" y="188119"/>
                  </a:cubicBezTo>
                  <a:cubicBezTo>
                    <a:pt x="259879" y="188119"/>
                    <a:pt x="255783" y="188500"/>
                    <a:pt x="251783" y="189167"/>
                  </a:cubicBezTo>
                  <a:cubicBezTo>
                    <a:pt x="220160" y="194881"/>
                    <a:pt x="197205" y="223075"/>
                    <a:pt x="197205" y="256127"/>
                  </a:cubicBezTo>
                  <a:lnTo>
                    <a:pt x="197205" y="273844"/>
                  </a:lnTo>
                  <a:lnTo>
                    <a:pt x="140055" y="273844"/>
                  </a:lnTo>
                  <a:lnTo>
                    <a:pt x="140055" y="226219"/>
                  </a:lnTo>
                  <a:lnTo>
                    <a:pt x="140055" y="188119"/>
                  </a:lnTo>
                  <a:lnTo>
                    <a:pt x="101955" y="188119"/>
                  </a:lnTo>
                  <a:lnTo>
                    <a:pt x="73856" y="188119"/>
                  </a:lnTo>
                  <a:cubicBezTo>
                    <a:pt x="65569" y="188119"/>
                    <a:pt x="57949" y="184690"/>
                    <a:pt x="52425" y="178499"/>
                  </a:cubicBezTo>
                  <a:cubicBezTo>
                    <a:pt x="49282" y="174879"/>
                    <a:pt x="44138" y="167164"/>
                    <a:pt x="45472" y="155829"/>
                  </a:cubicBezTo>
                  <a:cubicBezTo>
                    <a:pt x="47186" y="141923"/>
                    <a:pt x="60712" y="130969"/>
                    <a:pt x="76333" y="130969"/>
                  </a:cubicBezTo>
                  <a:lnTo>
                    <a:pt x="101860" y="130969"/>
                  </a:lnTo>
                  <a:lnTo>
                    <a:pt x="139960" y="130969"/>
                  </a:lnTo>
                  <a:lnTo>
                    <a:pt x="139960" y="92869"/>
                  </a:lnTo>
                  <a:lnTo>
                    <a:pt x="139960" y="45244"/>
                  </a:lnTo>
                  <a:lnTo>
                    <a:pt x="197110" y="45244"/>
                  </a:lnTo>
                  <a:lnTo>
                    <a:pt x="197110" y="64294"/>
                  </a:lnTo>
                  <a:cubicBezTo>
                    <a:pt x="197110" y="101060"/>
                    <a:pt x="227018" y="130969"/>
                    <a:pt x="263785" y="130969"/>
                  </a:cubicBezTo>
                  <a:cubicBezTo>
                    <a:pt x="267785" y="130969"/>
                    <a:pt x="271881" y="130588"/>
                    <a:pt x="275881" y="129921"/>
                  </a:cubicBezTo>
                  <a:cubicBezTo>
                    <a:pt x="307504" y="124206"/>
                    <a:pt x="330460" y="96012"/>
                    <a:pt x="330460" y="62960"/>
                  </a:cubicBezTo>
                  <a:lnTo>
                    <a:pt x="330460" y="45244"/>
                  </a:lnTo>
                  <a:lnTo>
                    <a:pt x="387610" y="45244"/>
                  </a:lnTo>
                  <a:lnTo>
                    <a:pt x="387610" y="92869"/>
                  </a:lnTo>
                  <a:lnTo>
                    <a:pt x="387610" y="130969"/>
                  </a:lnTo>
                  <a:lnTo>
                    <a:pt x="425710" y="130969"/>
                  </a:lnTo>
                  <a:lnTo>
                    <a:pt x="454285" y="130969"/>
                  </a:lnTo>
                  <a:cubicBezTo>
                    <a:pt x="462571" y="130969"/>
                    <a:pt x="470191" y="134398"/>
                    <a:pt x="475716" y="140589"/>
                  </a:cubicBezTo>
                  <a:cubicBezTo>
                    <a:pt x="478859" y="144209"/>
                    <a:pt x="484003" y="151924"/>
                    <a:pt x="482669" y="163259"/>
                  </a:cubicBezTo>
                  <a:close/>
                </a:path>
              </a:pathLst>
            </a:custGeom>
            <a:solidFill>
              <a:schemeClr val="bg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22BC93C5-FB30-F67D-F383-EF8305093055}"/>
                </a:ext>
              </a:extLst>
            </p:cNvPr>
            <p:cNvSpPr/>
            <p:nvPr/>
          </p:nvSpPr>
          <p:spPr bwMode="gray">
            <a:xfrm>
              <a:off x="2694281" y="2859059"/>
              <a:ext cx="574294" cy="321953"/>
            </a:xfrm>
            <a:custGeom>
              <a:avLst/>
              <a:gdLst>
                <a:gd name="connsiteX0" fmla="*/ 531019 w 628650"/>
                <a:gd name="connsiteY0" fmla="*/ 160782 h 352425"/>
                <a:gd name="connsiteX1" fmla="*/ 522065 w 628650"/>
                <a:gd name="connsiteY1" fmla="*/ 161258 h 352425"/>
                <a:gd name="connsiteX2" fmla="*/ 482917 w 628650"/>
                <a:gd name="connsiteY2" fmla="*/ 46482 h 352425"/>
                <a:gd name="connsiteX3" fmla="*/ 378524 w 628650"/>
                <a:gd name="connsiteY3" fmla="*/ 46482 h 352425"/>
                <a:gd name="connsiteX4" fmla="*/ 378524 w 628650"/>
                <a:gd name="connsiteY4" fmla="*/ 84582 h 352425"/>
                <a:gd name="connsiteX5" fmla="*/ 455581 w 628650"/>
                <a:gd name="connsiteY5" fmla="*/ 84582 h 352425"/>
                <a:gd name="connsiteX6" fmla="*/ 464915 w 628650"/>
                <a:gd name="connsiteY6" fmla="*/ 112014 h 352425"/>
                <a:gd name="connsiteX7" fmla="*/ 369951 w 628650"/>
                <a:gd name="connsiteY7" fmla="*/ 203073 h 352425"/>
                <a:gd name="connsiteX8" fmla="*/ 348520 w 628650"/>
                <a:gd name="connsiteY8" fmla="*/ 141827 h 352425"/>
                <a:gd name="connsiteX9" fmla="*/ 368903 w 628650"/>
                <a:gd name="connsiteY9" fmla="*/ 141827 h 352425"/>
                <a:gd name="connsiteX10" fmla="*/ 368903 w 628650"/>
                <a:gd name="connsiteY10" fmla="*/ 103727 h 352425"/>
                <a:gd name="connsiteX11" fmla="*/ 273653 w 628650"/>
                <a:gd name="connsiteY11" fmla="*/ 103727 h 352425"/>
                <a:gd name="connsiteX12" fmla="*/ 273653 w 628650"/>
                <a:gd name="connsiteY12" fmla="*/ 141827 h 352425"/>
                <a:gd name="connsiteX13" fmla="*/ 308134 w 628650"/>
                <a:gd name="connsiteY13" fmla="*/ 141827 h 352425"/>
                <a:gd name="connsiteX14" fmla="*/ 334804 w 628650"/>
                <a:gd name="connsiteY14" fmla="*/ 218027 h 352425"/>
                <a:gd name="connsiteX15" fmla="*/ 253651 w 628650"/>
                <a:gd name="connsiteY15" fmla="*/ 218027 h 352425"/>
                <a:gd name="connsiteX16" fmla="*/ 210598 w 628650"/>
                <a:gd name="connsiteY16" fmla="*/ 103727 h 352425"/>
                <a:gd name="connsiteX17" fmla="*/ 98108 w 628650"/>
                <a:gd name="connsiteY17" fmla="*/ 103727 h 352425"/>
                <a:gd name="connsiteX18" fmla="*/ 64389 w 628650"/>
                <a:gd name="connsiteY18" fmla="*/ 7144 h 352425"/>
                <a:gd name="connsiteX19" fmla="*/ 28384 w 628650"/>
                <a:gd name="connsiteY19" fmla="*/ 19717 h 352425"/>
                <a:gd name="connsiteX20" fmla="*/ 71057 w 628650"/>
                <a:gd name="connsiteY20" fmla="*/ 141827 h 352425"/>
                <a:gd name="connsiteX21" fmla="*/ 184213 w 628650"/>
                <a:gd name="connsiteY21" fmla="*/ 141827 h 352425"/>
                <a:gd name="connsiteX22" fmla="*/ 227267 w 628650"/>
                <a:gd name="connsiteY22" fmla="*/ 256127 h 352425"/>
                <a:gd name="connsiteX23" fmla="*/ 369665 w 628650"/>
                <a:gd name="connsiteY23" fmla="*/ 256127 h 352425"/>
                <a:gd name="connsiteX24" fmla="*/ 478441 w 628650"/>
                <a:gd name="connsiteY24" fmla="*/ 151829 h 352425"/>
                <a:gd name="connsiteX25" fmla="*/ 485489 w 628650"/>
                <a:gd name="connsiteY25" fmla="*/ 172403 h 352425"/>
                <a:gd name="connsiteX26" fmla="*/ 435674 w 628650"/>
                <a:gd name="connsiteY26" fmla="*/ 256127 h 352425"/>
                <a:gd name="connsiteX27" fmla="*/ 530924 w 628650"/>
                <a:gd name="connsiteY27" fmla="*/ 351377 h 352425"/>
                <a:gd name="connsiteX28" fmla="*/ 626173 w 628650"/>
                <a:gd name="connsiteY28" fmla="*/ 256127 h 352425"/>
                <a:gd name="connsiteX29" fmla="*/ 531019 w 628650"/>
                <a:gd name="connsiteY29" fmla="*/ 160782 h 352425"/>
                <a:gd name="connsiteX30" fmla="*/ 531019 w 628650"/>
                <a:gd name="connsiteY30" fmla="*/ 313182 h 352425"/>
                <a:gd name="connsiteX31" fmla="*/ 473869 w 628650"/>
                <a:gd name="connsiteY31" fmla="*/ 256032 h 352425"/>
                <a:gd name="connsiteX32" fmla="*/ 498253 w 628650"/>
                <a:gd name="connsiteY32" fmla="*/ 209264 h 352425"/>
                <a:gd name="connsiteX33" fmla="*/ 521494 w 628650"/>
                <a:gd name="connsiteY33" fmla="*/ 277463 h 352425"/>
                <a:gd name="connsiteX34" fmla="*/ 557594 w 628650"/>
                <a:gd name="connsiteY34" fmla="*/ 265176 h 352425"/>
                <a:gd name="connsiteX35" fmla="*/ 535019 w 628650"/>
                <a:gd name="connsiteY35" fmla="*/ 199073 h 352425"/>
                <a:gd name="connsiteX36" fmla="*/ 588169 w 628650"/>
                <a:gd name="connsiteY36" fmla="*/ 256032 h 352425"/>
                <a:gd name="connsiteX37" fmla="*/ 531019 w 628650"/>
                <a:gd name="connsiteY37" fmla="*/ 313182 h 352425"/>
                <a:gd name="connsiteX38" fmla="*/ 102394 w 628650"/>
                <a:gd name="connsiteY38" fmla="*/ 160782 h 352425"/>
                <a:gd name="connsiteX39" fmla="*/ 7144 w 628650"/>
                <a:gd name="connsiteY39" fmla="*/ 256032 h 352425"/>
                <a:gd name="connsiteX40" fmla="*/ 102394 w 628650"/>
                <a:gd name="connsiteY40" fmla="*/ 351282 h 352425"/>
                <a:gd name="connsiteX41" fmla="*/ 197644 w 628650"/>
                <a:gd name="connsiteY41" fmla="*/ 256032 h 352425"/>
                <a:gd name="connsiteX42" fmla="*/ 102394 w 628650"/>
                <a:gd name="connsiteY42" fmla="*/ 160782 h 352425"/>
                <a:gd name="connsiteX43" fmla="*/ 102394 w 628650"/>
                <a:gd name="connsiteY43" fmla="*/ 313182 h 352425"/>
                <a:gd name="connsiteX44" fmla="*/ 45244 w 628650"/>
                <a:gd name="connsiteY44" fmla="*/ 256032 h 352425"/>
                <a:gd name="connsiteX45" fmla="*/ 102394 w 628650"/>
                <a:gd name="connsiteY45" fmla="*/ 198882 h 352425"/>
                <a:gd name="connsiteX46" fmla="*/ 159544 w 628650"/>
                <a:gd name="connsiteY46" fmla="*/ 256032 h 352425"/>
                <a:gd name="connsiteX47" fmla="*/ 102394 w 628650"/>
                <a:gd name="connsiteY47" fmla="*/ 31318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8650" h="352425">
                  <a:moveTo>
                    <a:pt x="531019" y="160782"/>
                  </a:moveTo>
                  <a:cubicBezTo>
                    <a:pt x="527971" y="160782"/>
                    <a:pt x="525018" y="160973"/>
                    <a:pt x="522065" y="161258"/>
                  </a:cubicBezTo>
                  <a:lnTo>
                    <a:pt x="482917" y="46482"/>
                  </a:lnTo>
                  <a:lnTo>
                    <a:pt x="378524" y="46482"/>
                  </a:lnTo>
                  <a:lnTo>
                    <a:pt x="378524" y="84582"/>
                  </a:lnTo>
                  <a:lnTo>
                    <a:pt x="455581" y="84582"/>
                  </a:lnTo>
                  <a:lnTo>
                    <a:pt x="464915" y="112014"/>
                  </a:lnTo>
                  <a:lnTo>
                    <a:pt x="369951" y="203073"/>
                  </a:lnTo>
                  <a:lnTo>
                    <a:pt x="348520" y="141827"/>
                  </a:lnTo>
                  <a:lnTo>
                    <a:pt x="368903" y="141827"/>
                  </a:lnTo>
                  <a:lnTo>
                    <a:pt x="368903" y="103727"/>
                  </a:lnTo>
                  <a:lnTo>
                    <a:pt x="273653" y="103727"/>
                  </a:lnTo>
                  <a:lnTo>
                    <a:pt x="273653" y="141827"/>
                  </a:lnTo>
                  <a:lnTo>
                    <a:pt x="308134" y="141827"/>
                  </a:lnTo>
                  <a:lnTo>
                    <a:pt x="334804" y="218027"/>
                  </a:lnTo>
                  <a:lnTo>
                    <a:pt x="253651" y="218027"/>
                  </a:lnTo>
                  <a:lnTo>
                    <a:pt x="210598" y="103727"/>
                  </a:lnTo>
                  <a:lnTo>
                    <a:pt x="98108" y="103727"/>
                  </a:lnTo>
                  <a:lnTo>
                    <a:pt x="64389" y="7144"/>
                  </a:lnTo>
                  <a:lnTo>
                    <a:pt x="28384" y="19717"/>
                  </a:lnTo>
                  <a:lnTo>
                    <a:pt x="71057" y="141827"/>
                  </a:lnTo>
                  <a:lnTo>
                    <a:pt x="184213" y="141827"/>
                  </a:lnTo>
                  <a:lnTo>
                    <a:pt x="227267" y="256127"/>
                  </a:lnTo>
                  <a:lnTo>
                    <a:pt x="369665" y="256127"/>
                  </a:lnTo>
                  <a:lnTo>
                    <a:pt x="478441" y="151829"/>
                  </a:lnTo>
                  <a:lnTo>
                    <a:pt x="485489" y="172403"/>
                  </a:lnTo>
                  <a:cubicBezTo>
                    <a:pt x="455771" y="188595"/>
                    <a:pt x="435674" y="220028"/>
                    <a:pt x="435674" y="256127"/>
                  </a:cubicBezTo>
                  <a:cubicBezTo>
                    <a:pt x="435674" y="308610"/>
                    <a:pt x="478441" y="351377"/>
                    <a:pt x="530924" y="351377"/>
                  </a:cubicBezTo>
                  <a:cubicBezTo>
                    <a:pt x="583406" y="351377"/>
                    <a:pt x="626173" y="308610"/>
                    <a:pt x="626173" y="256127"/>
                  </a:cubicBezTo>
                  <a:cubicBezTo>
                    <a:pt x="626173" y="203645"/>
                    <a:pt x="583501" y="160782"/>
                    <a:pt x="531019" y="160782"/>
                  </a:cubicBezTo>
                  <a:close/>
                  <a:moveTo>
                    <a:pt x="531019" y="313182"/>
                  </a:moveTo>
                  <a:cubicBezTo>
                    <a:pt x="499491" y="313182"/>
                    <a:pt x="473869" y="287560"/>
                    <a:pt x="473869" y="256032"/>
                  </a:cubicBezTo>
                  <a:cubicBezTo>
                    <a:pt x="473869" y="236696"/>
                    <a:pt x="483489" y="219647"/>
                    <a:pt x="498253" y="209264"/>
                  </a:cubicBezTo>
                  <a:lnTo>
                    <a:pt x="521494" y="277463"/>
                  </a:lnTo>
                  <a:lnTo>
                    <a:pt x="557594" y="265176"/>
                  </a:lnTo>
                  <a:lnTo>
                    <a:pt x="535019" y="199073"/>
                  </a:lnTo>
                  <a:cubicBezTo>
                    <a:pt x="564642" y="201168"/>
                    <a:pt x="588169" y="225838"/>
                    <a:pt x="588169" y="256032"/>
                  </a:cubicBezTo>
                  <a:cubicBezTo>
                    <a:pt x="588169" y="287560"/>
                    <a:pt x="562547" y="313182"/>
                    <a:pt x="531019" y="313182"/>
                  </a:cubicBezTo>
                  <a:close/>
                  <a:moveTo>
                    <a:pt x="102394" y="160782"/>
                  </a:moveTo>
                  <a:cubicBezTo>
                    <a:pt x="49911" y="160782"/>
                    <a:pt x="7144" y="203549"/>
                    <a:pt x="7144" y="256032"/>
                  </a:cubicBezTo>
                  <a:cubicBezTo>
                    <a:pt x="7144" y="308515"/>
                    <a:pt x="49911" y="351282"/>
                    <a:pt x="102394" y="351282"/>
                  </a:cubicBezTo>
                  <a:cubicBezTo>
                    <a:pt x="154876" y="351282"/>
                    <a:pt x="197644" y="308515"/>
                    <a:pt x="197644" y="256032"/>
                  </a:cubicBezTo>
                  <a:cubicBezTo>
                    <a:pt x="197644" y="203549"/>
                    <a:pt x="154876" y="160782"/>
                    <a:pt x="102394" y="160782"/>
                  </a:cubicBezTo>
                  <a:close/>
                  <a:moveTo>
                    <a:pt x="102394" y="313182"/>
                  </a:moveTo>
                  <a:cubicBezTo>
                    <a:pt x="70866" y="313182"/>
                    <a:pt x="45244" y="287560"/>
                    <a:pt x="45244" y="256032"/>
                  </a:cubicBezTo>
                  <a:cubicBezTo>
                    <a:pt x="45244" y="224504"/>
                    <a:pt x="70866" y="198882"/>
                    <a:pt x="102394" y="198882"/>
                  </a:cubicBezTo>
                  <a:cubicBezTo>
                    <a:pt x="133921" y="198882"/>
                    <a:pt x="159544" y="224504"/>
                    <a:pt x="159544" y="256032"/>
                  </a:cubicBezTo>
                  <a:cubicBezTo>
                    <a:pt x="159544" y="287560"/>
                    <a:pt x="133921" y="313182"/>
                    <a:pt x="102394" y="313182"/>
                  </a:cubicBezTo>
                  <a:close/>
                </a:path>
              </a:pathLst>
            </a:custGeom>
            <a:solidFill>
              <a:schemeClr val="bg1"/>
            </a:solidFill>
            <a:ln w="9525" cap="flat">
              <a:noFill/>
              <a:prstDash val="solid"/>
              <a:miter/>
            </a:ln>
          </p:spPr>
          <p:txBody>
            <a:bodyPr rtlCol="0" anchor="ctr"/>
            <a:lstStyle/>
            <a:p>
              <a:endParaRPr lang="en-US"/>
            </a:p>
          </p:txBody>
        </p:sp>
        <p:pic>
          <p:nvPicPr>
            <p:cNvPr id="22" name="Graphic 21">
              <a:extLst>
                <a:ext uri="{FF2B5EF4-FFF2-40B4-BE49-F238E27FC236}">
                  <a16:creationId xmlns:a16="http://schemas.microsoft.com/office/drawing/2014/main" xmlns="" id="{A99BF879-25A6-EAC8-ED97-C29B7A0AA285}"/>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bwMode="gray">
            <a:xfrm>
              <a:off x="4516379" y="1543856"/>
              <a:ext cx="626503" cy="487280"/>
            </a:xfrm>
            <a:prstGeom prst="rect">
              <a:avLst/>
            </a:prstGeom>
          </p:spPr>
        </p:pic>
      </p:grpSp>
      <p:sp>
        <p:nvSpPr>
          <p:cNvPr id="24" name="Rectangle 23">
            <a:extLst>
              <a:ext uri="{FF2B5EF4-FFF2-40B4-BE49-F238E27FC236}">
                <a16:creationId xmlns:a16="http://schemas.microsoft.com/office/drawing/2014/main" xmlns="" id="{B5B2B26F-62BD-E8C6-C489-9C19824CC9E4}"/>
              </a:ext>
            </a:extLst>
          </p:cNvPr>
          <p:cNvSpPr/>
          <p:nvPr/>
        </p:nvSpPr>
        <p:spPr>
          <a:xfrm>
            <a:off x="8582239" y="3242404"/>
            <a:ext cx="3123481" cy="171332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lnSpc>
                <a:spcPct val="100000"/>
              </a:lnSpc>
              <a:spcBef>
                <a:spcPts val="0"/>
              </a:spcBef>
              <a:spcAft>
                <a:spcPts val="600"/>
              </a:spcAft>
              <a:buClr>
                <a:schemeClr val="dk1"/>
              </a:buClr>
              <a:buSzPts val="2000"/>
              <a:buNone/>
            </a:pPr>
            <a:r>
              <a:rPr lang="en-US" sz="1600" b="1" dirty="0">
                <a:solidFill>
                  <a:srgbClr val="002856"/>
                </a:solidFill>
                <a:latin typeface="+mj-lt"/>
              </a:rPr>
              <a:t>IT Budget &amp; Efficiency Benchmark Participation Guide</a:t>
            </a:r>
          </a:p>
          <a:p>
            <a:pPr>
              <a:buClr>
                <a:schemeClr val="dk1"/>
              </a:buClr>
              <a:buSzPts val="2000"/>
            </a:pPr>
            <a:r>
              <a:rPr lang="en-US" sz="1200" dirty="0">
                <a:solidFill>
                  <a:srgbClr val="002856"/>
                </a:solidFill>
              </a:rPr>
              <a:t>Use this document to help you complete the IT Budget &amp; Efficiency Benchmark survey. This guide provides details on the mentioned topics.</a:t>
            </a:r>
            <a:endParaRPr lang="en-US" sz="2000" dirty="0">
              <a:solidFill>
                <a:srgbClr val="002856"/>
              </a:solidFill>
            </a:endParaRPr>
          </a:p>
        </p:txBody>
      </p:sp>
    </p:spTree>
    <p:extLst>
      <p:ext uri="{BB962C8B-B14F-4D97-AF65-F5344CB8AC3E}">
        <p14:creationId xmlns:p14="http://schemas.microsoft.com/office/powerpoint/2010/main" val="113631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xmlns="" id="{710EC56A-318A-9C4B-E357-40FD9BC1409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6"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xmlns=""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Rectangle 22">
            <a:extLst>
              <a:ext uri="{FF2B5EF4-FFF2-40B4-BE49-F238E27FC236}">
                <a16:creationId xmlns:a16="http://schemas.microsoft.com/office/drawing/2014/main" xmlns="" id="{2E319796-E4C6-48AC-9DF4-5D8CC5D33A3C}"/>
              </a:ext>
            </a:extLst>
          </p:cNvPr>
          <p:cNvSpPr/>
          <p:nvPr/>
        </p:nvSpPr>
        <p:spPr>
          <a:xfrm>
            <a:off x="136791" y="1925987"/>
            <a:ext cx="11632666" cy="214033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xmlns="" id="{1DE91E0A-6C59-6FCB-0CC0-F17AD694A795}"/>
              </a:ext>
            </a:extLst>
          </p:cNvPr>
          <p:cNvSpPr>
            <a:spLocks noGrp="1"/>
          </p:cNvSpPr>
          <p:nvPr>
            <p:ph type="title"/>
          </p:nvPr>
        </p:nvSpPr>
        <p:spPr/>
        <p:txBody>
          <a:bodyPr vert="horz"/>
          <a:lstStyle/>
          <a:p>
            <a:r>
              <a:rPr lang="en-US" dirty="0"/>
              <a:t>Recommended Journeys (3/3)</a:t>
            </a:r>
          </a:p>
        </p:txBody>
      </p:sp>
      <p:grpSp>
        <p:nvGrpSpPr>
          <p:cNvPr id="4" name="Group 3">
            <a:extLst>
              <a:ext uri="{FF2B5EF4-FFF2-40B4-BE49-F238E27FC236}">
                <a16:creationId xmlns:a16="http://schemas.microsoft.com/office/drawing/2014/main" xmlns=""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xmlns=""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Invest to Grow</a:t>
              </a:r>
            </a:p>
          </p:txBody>
        </p:sp>
        <p:sp>
          <p:nvSpPr>
            <p:cNvPr id="6" name="Rectangle: Rounded Corners 5">
              <a:extLst>
                <a:ext uri="{FF2B5EF4-FFF2-40B4-BE49-F238E27FC236}">
                  <a16:creationId xmlns:a16="http://schemas.microsoft.com/office/drawing/2014/main" xmlns=""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This includes all spend and staffing peer comparisons.</a:t>
              </a:r>
            </a:p>
          </p:txBody>
        </p:sp>
        <p:sp>
          <p:nvSpPr>
            <p:cNvPr id="7" name="Arrow: Right 6">
              <a:extLst>
                <a:ext uri="{FF2B5EF4-FFF2-40B4-BE49-F238E27FC236}">
                  <a16:creationId xmlns:a16="http://schemas.microsoft.com/office/drawing/2014/main" xmlns=""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xmlns=""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Getting Started &gt; Total IT &gt; Strategic Spend &gt; Asset Spend &gt; Technical Function Spend &gt; Technical Function Staff</a:t>
              </a:r>
            </a:p>
          </p:txBody>
        </p:sp>
      </p:grpSp>
      <p:sp>
        <p:nvSpPr>
          <p:cNvPr id="9" name="Rectangle: Rounded Corners 8">
            <a:extLst>
              <a:ext uri="{FF2B5EF4-FFF2-40B4-BE49-F238E27FC236}">
                <a16:creationId xmlns:a16="http://schemas.microsoft.com/office/drawing/2014/main" xmlns=""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xmlns=""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xmlns=""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xmlns=""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IT Budget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41" name="Group 40">
            <a:extLst>
              <a:ext uri="{FF2B5EF4-FFF2-40B4-BE49-F238E27FC236}">
                <a16:creationId xmlns:a16="http://schemas.microsoft.com/office/drawing/2014/main" xmlns="" id="{999A5BB4-7C15-0E73-18C7-2BEECEAC7059}"/>
              </a:ext>
            </a:extLst>
          </p:cNvPr>
          <p:cNvGrpSpPr/>
          <p:nvPr/>
        </p:nvGrpSpPr>
        <p:grpSpPr>
          <a:xfrm>
            <a:off x="457199" y="3224675"/>
            <a:ext cx="10991849" cy="624949"/>
            <a:chOff x="457200" y="3224675"/>
            <a:chExt cx="9955910" cy="515877"/>
          </a:xfrm>
        </p:grpSpPr>
        <p:sp>
          <p:nvSpPr>
            <p:cNvPr id="12" name="Rectangle: Rounded Corners 11">
              <a:extLst>
                <a:ext uri="{FF2B5EF4-FFF2-40B4-BE49-F238E27FC236}">
                  <a16:creationId xmlns:a16="http://schemas.microsoft.com/office/drawing/2014/main" xmlns="" id="{05AD6A54-4E21-BFE9-0F3F-ABDA262B54FE}"/>
                </a:ext>
              </a:extLst>
            </p:cNvPr>
            <p:cNvSpPr/>
            <p:nvPr/>
          </p:nvSpPr>
          <p:spPr>
            <a:xfrm>
              <a:off x="457200"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35" name="Rectangle: Rounded Corners 34">
              <a:extLst>
                <a:ext uri="{FF2B5EF4-FFF2-40B4-BE49-F238E27FC236}">
                  <a16:creationId xmlns:a16="http://schemas.microsoft.com/office/drawing/2014/main" xmlns="" id="{DC82443E-1818-D0EF-DBE3-B1984645D158}"/>
                </a:ext>
              </a:extLst>
            </p:cNvPr>
            <p:cNvSpPr/>
            <p:nvPr/>
          </p:nvSpPr>
          <p:spPr>
            <a:xfrm>
              <a:off x="1889442"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Total IT</a:t>
              </a:r>
            </a:p>
          </p:txBody>
        </p:sp>
        <p:sp>
          <p:nvSpPr>
            <p:cNvPr id="36" name="Rectangle: Rounded Corners 35">
              <a:extLst>
                <a:ext uri="{FF2B5EF4-FFF2-40B4-BE49-F238E27FC236}">
                  <a16:creationId xmlns:a16="http://schemas.microsoft.com/office/drawing/2014/main" xmlns="" id="{C2C62C68-96B8-5E31-7827-745140BB1B09}"/>
                </a:ext>
              </a:extLst>
            </p:cNvPr>
            <p:cNvSpPr/>
            <p:nvPr/>
          </p:nvSpPr>
          <p:spPr>
            <a:xfrm>
              <a:off x="3321684" y="3249073"/>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Strategic Spend</a:t>
              </a:r>
            </a:p>
          </p:txBody>
        </p:sp>
        <p:sp>
          <p:nvSpPr>
            <p:cNvPr id="37" name="Rectangle: Rounded Corners 36">
              <a:extLst>
                <a:ext uri="{FF2B5EF4-FFF2-40B4-BE49-F238E27FC236}">
                  <a16:creationId xmlns:a16="http://schemas.microsoft.com/office/drawing/2014/main" xmlns="" id="{50175978-E758-17C7-6566-1695882E1C19}"/>
                </a:ext>
              </a:extLst>
            </p:cNvPr>
            <p:cNvSpPr/>
            <p:nvPr/>
          </p:nvSpPr>
          <p:spPr>
            <a:xfrm>
              <a:off x="4753926" y="3246119"/>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38" name="Rectangle: Rounded Corners 37">
              <a:extLst>
                <a:ext uri="{FF2B5EF4-FFF2-40B4-BE49-F238E27FC236}">
                  <a16:creationId xmlns:a16="http://schemas.microsoft.com/office/drawing/2014/main" xmlns="" id="{D8DC6365-1A6E-6081-658A-FFC41F26F826}"/>
                </a:ext>
              </a:extLst>
            </p:cNvPr>
            <p:cNvSpPr/>
            <p:nvPr/>
          </p:nvSpPr>
          <p:spPr>
            <a:xfrm>
              <a:off x="6186168" y="3226945"/>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39" name="Rectangle: Rounded Corners 38">
              <a:extLst>
                <a:ext uri="{FF2B5EF4-FFF2-40B4-BE49-F238E27FC236}">
                  <a16:creationId xmlns:a16="http://schemas.microsoft.com/office/drawing/2014/main" xmlns="" id="{568E4B6B-8153-7563-74C1-4387B67C908A}"/>
                </a:ext>
              </a:extLst>
            </p:cNvPr>
            <p:cNvSpPr/>
            <p:nvPr/>
          </p:nvSpPr>
          <p:spPr>
            <a:xfrm>
              <a:off x="7618410" y="3224777"/>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Staff</a:t>
              </a:r>
            </a:p>
          </p:txBody>
        </p:sp>
        <p:sp>
          <p:nvSpPr>
            <p:cNvPr id="40" name="Rectangle: Rounded Corners 39">
              <a:extLst>
                <a:ext uri="{FF2B5EF4-FFF2-40B4-BE49-F238E27FC236}">
                  <a16:creationId xmlns:a16="http://schemas.microsoft.com/office/drawing/2014/main" xmlns="" id="{4AB04895-0021-2E52-C238-75B97DFA16A4}"/>
                </a:ext>
              </a:extLst>
            </p:cNvPr>
            <p:cNvSpPr/>
            <p:nvPr/>
          </p:nvSpPr>
          <p:spPr>
            <a:xfrm>
              <a:off x="9050654" y="3224675"/>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grpSp>
      <p:grpSp>
        <p:nvGrpSpPr>
          <p:cNvPr id="3" name="Group 2">
            <a:extLst>
              <a:ext uri="{FF2B5EF4-FFF2-40B4-BE49-F238E27FC236}">
                <a16:creationId xmlns:a16="http://schemas.microsoft.com/office/drawing/2014/main" xmlns="" id="{A74DF8CB-9DDB-CA15-315D-DA7EEC8C873C}"/>
              </a:ext>
            </a:extLst>
          </p:cNvPr>
          <p:cNvGrpSpPr/>
          <p:nvPr/>
        </p:nvGrpSpPr>
        <p:grpSpPr>
          <a:xfrm>
            <a:off x="4778755" y="6173287"/>
            <a:ext cx="2634491" cy="266085"/>
            <a:chOff x="3840480" y="6173287"/>
            <a:chExt cx="2634491" cy="266085"/>
          </a:xfrm>
        </p:grpSpPr>
        <p:sp>
          <p:nvSpPr>
            <p:cNvPr id="13" name="Rectangle 12">
              <a:extLst>
                <a:ext uri="{FF2B5EF4-FFF2-40B4-BE49-F238E27FC236}">
                  <a16:creationId xmlns:a16="http://schemas.microsoft.com/office/drawing/2014/main" xmlns="" id="{E96655D3-7945-A421-95ED-5CD88A9EA519}"/>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xmlns="" id="{12C00273-E9F3-F4EA-E180-072858D02908}"/>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spTree>
    <p:extLst>
      <p:ext uri="{BB962C8B-B14F-4D97-AF65-F5344CB8AC3E}">
        <p14:creationId xmlns:p14="http://schemas.microsoft.com/office/powerpoint/2010/main" val="387882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0E33FE0-CBFF-4A9D-B3DD-0897D10D85B3}"/>
              </a:ext>
            </a:extLst>
          </p:cNvPr>
          <p:cNvGraphicFramePr>
            <a:graphicFrameLocks noChangeAspect="1"/>
          </p:cNvGraphicFramePr>
          <p:nvPr>
            <p:custDataLst>
              <p:tags r:id="rId2"/>
            </p:custDataLst>
            <p:extLst>
              <p:ext uri="{D42A27DB-BD31-4B8C-83A1-F6EECF244321}">
                <p14:modId xmlns:p14="http://schemas.microsoft.com/office/powerpoint/2010/main" val="821882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0" name="think-cell Slide" r:id="rId6" imgW="425" imgH="424" progId="TCLayout.ActiveDocument.1">
                  <p:embed/>
                </p:oleObj>
              </mc:Choice>
              <mc:Fallback>
                <p:oleObj name="think-cell Slide" r:id="rId6" imgW="425" imgH="424" progId="TCLayout.ActiveDocument.1">
                  <p:embed/>
                  <p:pic>
                    <p:nvPicPr>
                      <p:cNvPr id="6" name="Object 5" hidden="1">
                        <a:extLst>
                          <a:ext uri="{FF2B5EF4-FFF2-40B4-BE49-F238E27FC236}">
                            <a16:creationId xmlns:a16="http://schemas.microsoft.com/office/drawing/2014/main" xmlns="" id="{40E33FE0-CBFF-4A9D-B3DD-0897D10D85B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xmlns="" id="{263396F0-4DEF-7C74-964D-6B9DCB87A95F}"/>
              </a:ext>
            </a:extLst>
          </p:cNvPr>
          <p:cNvPicPr>
            <a:picLocks noChangeAspect="1"/>
          </p:cNvPicPr>
          <p:nvPr/>
        </p:nvPicPr>
        <p:blipFill>
          <a:blip r:embed="rId8"/>
          <a:stretch>
            <a:fillRect/>
          </a:stretch>
        </p:blipFill>
        <p:spPr>
          <a:xfrm>
            <a:off x="1047930" y="3747595"/>
            <a:ext cx="4603932" cy="1901441"/>
          </a:xfrm>
          <a:prstGeom prst="rect">
            <a:avLst/>
          </a:prstGeom>
          <a:ln>
            <a:solidFill>
              <a:schemeClr val="accent1"/>
            </a:solidFill>
          </a:ln>
        </p:spPr>
      </p:pic>
      <p:sp>
        <p:nvSpPr>
          <p:cNvPr id="5" name="Rectangle 4" hidden="1">
            <a:extLst>
              <a:ext uri="{FF2B5EF4-FFF2-40B4-BE49-F238E27FC236}">
                <a16:creationId xmlns:a16="http://schemas.microsoft.com/office/drawing/2014/main" xmlns="" id="{D4AC0842-A201-4CEF-BE2E-FBEDD6ACEC8B}"/>
              </a:ext>
            </a:extLst>
          </p:cNvPr>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vert="horz"/>
          <a:lstStyle/>
          <a:p>
            <a:r>
              <a:rPr lang="en-US" dirty="0"/>
              <a:t>Sample report</a:t>
            </a:r>
            <a:br>
              <a:rPr lang="en-US" dirty="0"/>
            </a:br>
            <a:endParaRPr lang="en-US" dirty="0"/>
          </a:p>
        </p:txBody>
      </p:sp>
      <p:sp>
        <p:nvSpPr>
          <p:cNvPr id="11" name="TextBox 10">
            <a:extLst>
              <a:ext uri="{FF2B5EF4-FFF2-40B4-BE49-F238E27FC236}">
                <a16:creationId xmlns:a16="http://schemas.microsoft.com/office/drawing/2014/main" xmlns="" id="{77D2A95A-8FDC-439F-A3CB-17D64EE21095}"/>
              </a:ext>
            </a:extLst>
          </p:cNvPr>
          <p:cNvSpPr txBox="1"/>
          <p:nvPr/>
        </p:nvSpPr>
        <p:spPr>
          <a:xfrm>
            <a:off x="931817" y="1230820"/>
            <a:ext cx="4734560" cy="369332"/>
          </a:xfrm>
          <a:prstGeom prst="rect">
            <a:avLst/>
          </a:prstGeom>
          <a:noFill/>
        </p:spPr>
        <p:txBody>
          <a:bodyPr wrap="square" rtlCol="0">
            <a:spAutoFit/>
          </a:bodyPr>
          <a:lstStyle/>
          <a:p>
            <a:r>
              <a:rPr lang="en-US" b="1" dirty="0"/>
              <a:t>What does the output look like?</a:t>
            </a:r>
          </a:p>
        </p:txBody>
      </p:sp>
      <p:sp>
        <p:nvSpPr>
          <p:cNvPr id="12" name="Rectangle 11">
            <a:extLst>
              <a:ext uri="{FF2B5EF4-FFF2-40B4-BE49-F238E27FC236}">
                <a16:creationId xmlns:a16="http://schemas.microsoft.com/office/drawing/2014/main" xmlns="" id="{EC14001D-8C13-4B05-9426-31E53C444A60}"/>
              </a:ext>
            </a:extLst>
          </p:cNvPr>
          <p:cNvSpPr/>
          <p:nvPr/>
        </p:nvSpPr>
        <p:spPr>
          <a:xfrm>
            <a:off x="1483360" y="3779520"/>
            <a:ext cx="914400" cy="81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71144176-2367-4A74-9B16-04DE8DC21669}"/>
              </a:ext>
            </a:extLst>
          </p:cNvPr>
          <p:cNvSpPr txBox="1"/>
          <p:nvPr/>
        </p:nvSpPr>
        <p:spPr>
          <a:xfrm>
            <a:off x="989873" y="5751739"/>
            <a:ext cx="4734560" cy="3693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(2022)</a:t>
            </a:r>
          </a:p>
          <a:p>
            <a:r>
              <a:rPr lang="en-US" sz="900" dirty="0">
                <a:solidFill>
                  <a:schemeClr val="tx1">
                    <a:lumMod val="50000"/>
                    <a:lumOff val="50000"/>
                  </a:schemeClr>
                </a:solidFill>
                <a:latin typeface="Arial" panose="020B0604020202020204" pitchFamily="34" charset="0"/>
                <a:cs typeface="Arial" panose="020B0604020202020204" pitchFamily="34" charset="0"/>
              </a:rPr>
              <a:t>ID: 779743</a:t>
            </a:r>
          </a:p>
        </p:txBody>
      </p:sp>
      <p:sp>
        <p:nvSpPr>
          <p:cNvPr id="14" name="Rectangle 13">
            <a:extLst>
              <a:ext uri="{FF2B5EF4-FFF2-40B4-BE49-F238E27FC236}">
                <a16:creationId xmlns:a16="http://schemas.microsoft.com/office/drawing/2014/main" xmlns="" id="{ED6A1895-D917-416B-A62C-C6EF29093068}"/>
              </a:ext>
            </a:extLst>
          </p:cNvPr>
          <p:cNvSpPr/>
          <p:nvPr/>
        </p:nvSpPr>
        <p:spPr>
          <a:xfrm>
            <a:off x="574766" y="1097280"/>
            <a:ext cx="10856685" cy="5033554"/>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14CE79C6-4056-F061-045D-C37A67F64CBF}"/>
              </a:ext>
            </a:extLst>
          </p:cNvPr>
          <p:cNvPicPr>
            <a:picLocks noChangeAspect="1"/>
          </p:cNvPicPr>
          <p:nvPr/>
        </p:nvPicPr>
        <p:blipFill>
          <a:blip r:embed="rId9"/>
          <a:stretch>
            <a:fillRect/>
          </a:stretch>
        </p:blipFill>
        <p:spPr>
          <a:xfrm>
            <a:off x="1047930" y="1733692"/>
            <a:ext cx="4589417" cy="1880363"/>
          </a:xfrm>
          <a:prstGeom prst="rect">
            <a:avLst/>
          </a:prstGeom>
          <a:ln>
            <a:solidFill>
              <a:schemeClr val="accent1"/>
            </a:solidFill>
          </a:ln>
        </p:spPr>
      </p:pic>
      <p:pic>
        <p:nvPicPr>
          <p:cNvPr id="9" name="Picture 8">
            <a:extLst>
              <a:ext uri="{FF2B5EF4-FFF2-40B4-BE49-F238E27FC236}">
                <a16:creationId xmlns:a16="http://schemas.microsoft.com/office/drawing/2014/main" xmlns="" id="{47CB00E2-DE5E-AC42-2589-48AC80CD1F32}"/>
              </a:ext>
            </a:extLst>
          </p:cNvPr>
          <p:cNvPicPr>
            <a:picLocks noChangeAspect="1"/>
          </p:cNvPicPr>
          <p:nvPr/>
        </p:nvPicPr>
        <p:blipFill>
          <a:blip r:embed="rId10"/>
          <a:stretch>
            <a:fillRect/>
          </a:stretch>
        </p:blipFill>
        <p:spPr>
          <a:xfrm>
            <a:off x="5820228" y="1733692"/>
            <a:ext cx="5055675" cy="1880364"/>
          </a:xfrm>
          <a:prstGeom prst="rect">
            <a:avLst/>
          </a:prstGeom>
          <a:ln>
            <a:solidFill>
              <a:schemeClr val="accent1"/>
            </a:solidFill>
          </a:ln>
        </p:spPr>
      </p:pic>
      <p:pic>
        <p:nvPicPr>
          <p:cNvPr id="21" name="Picture 20">
            <a:extLst>
              <a:ext uri="{FF2B5EF4-FFF2-40B4-BE49-F238E27FC236}">
                <a16:creationId xmlns:a16="http://schemas.microsoft.com/office/drawing/2014/main" xmlns="" id="{DA0960C3-7C8F-CD16-3A80-45C47D430FD1}"/>
              </a:ext>
            </a:extLst>
          </p:cNvPr>
          <p:cNvPicPr>
            <a:picLocks noChangeAspect="1"/>
          </p:cNvPicPr>
          <p:nvPr/>
        </p:nvPicPr>
        <p:blipFill>
          <a:blip r:embed="rId11"/>
          <a:stretch>
            <a:fillRect/>
          </a:stretch>
        </p:blipFill>
        <p:spPr>
          <a:xfrm>
            <a:off x="5820228" y="3721468"/>
            <a:ext cx="5055675" cy="1901441"/>
          </a:xfrm>
          <a:prstGeom prst="rect">
            <a:avLst/>
          </a:prstGeom>
          <a:ln>
            <a:solidFill>
              <a:schemeClr val="accent1"/>
            </a:solidFill>
          </a:ln>
        </p:spPr>
      </p:pic>
    </p:spTree>
    <p:extLst>
      <p:ext uri="{BB962C8B-B14F-4D97-AF65-F5344CB8AC3E}">
        <p14:creationId xmlns:p14="http://schemas.microsoft.com/office/powerpoint/2010/main" val="280635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FF7F9AF3-2288-4E65-8EDB-D6EEE724844E}"/>
              </a:ext>
            </a:extLst>
          </p:cNvPr>
          <p:cNvGraphicFramePr>
            <a:graphicFrameLocks noChangeAspect="1"/>
          </p:cNvGraphicFramePr>
          <p:nvPr>
            <p:custDataLst>
              <p:tags r:id="rId2"/>
            </p:custDataLst>
            <p:extLst>
              <p:ext uri="{D42A27DB-BD31-4B8C-83A1-F6EECF244321}">
                <p14:modId xmlns:p14="http://schemas.microsoft.com/office/powerpoint/2010/main" val="23558429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4"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xmlns="" id="{FF7F9AF3-2288-4E65-8EDB-D6EEE724844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xmlns="" id="{85E82BB8-DDB0-4E2A-9778-3E811D00D027}"/>
              </a:ext>
            </a:extLst>
          </p:cNvPr>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FF994AAF-F1F5-4A98-A268-3E7FAF2DD29B}"/>
              </a:ext>
            </a:extLst>
          </p:cNvPr>
          <p:cNvSpPr>
            <a:spLocks noGrp="1"/>
          </p:cNvSpPr>
          <p:nvPr>
            <p:ph type="title"/>
          </p:nvPr>
        </p:nvSpPr>
        <p:spPr bwMode="gray">
          <a:xfrm>
            <a:off x="457200" y="366713"/>
            <a:ext cx="11276013" cy="443198"/>
          </a:xfrm>
        </p:spPr>
        <p:txBody>
          <a:bodyPr vert="horz"/>
          <a:lstStyle/>
          <a:p>
            <a:r>
              <a:rPr lang="en-IN" dirty="0"/>
              <a:t>Recommended Readings</a:t>
            </a:r>
            <a:endParaRPr lang="en-US" dirty="0"/>
          </a:p>
        </p:txBody>
      </p:sp>
      <p:sp>
        <p:nvSpPr>
          <p:cNvPr id="22" name="Graphic 20">
            <a:extLst>
              <a:ext uri="{FF2B5EF4-FFF2-40B4-BE49-F238E27FC236}">
                <a16:creationId xmlns:a16="http://schemas.microsoft.com/office/drawing/2014/main" xmlns="" id="{5B73AA65-CBA0-4FF0-80A4-59CD82EC0C7E}"/>
              </a:ext>
            </a:extLst>
          </p:cNvPr>
          <p:cNvSpPr/>
          <p:nvPr/>
        </p:nvSpPr>
        <p:spPr bwMode="gray">
          <a:xfrm>
            <a:off x="892589" y="1450596"/>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8"/>
              </a:rPr>
              <a:t>IT Key Metrics Data 2023: Industry Measures — IT Budget Practitioners Guide to Establish a Baseline</a:t>
            </a:r>
            <a:endParaRPr lang="en-IN" sz="1600" dirty="0"/>
          </a:p>
        </p:txBody>
      </p:sp>
      <p:sp>
        <p:nvSpPr>
          <p:cNvPr id="7" name="Freeform 12">
            <a:extLst>
              <a:ext uri="{FF2B5EF4-FFF2-40B4-BE49-F238E27FC236}">
                <a16:creationId xmlns:a16="http://schemas.microsoft.com/office/drawing/2014/main" xmlns="" id="{CD15811E-6B3E-4D1C-8548-28C098800866}"/>
              </a:ext>
            </a:extLst>
          </p:cNvPr>
          <p:cNvSpPr/>
          <p:nvPr/>
        </p:nvSpPr>
        <p:spPr bwMode="gray">
          <a:xfrm rot="155071">
            <a:off x="538455" y="1430105"/>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8" name="TextBox 7">
            <a:extLst>
              <a:ext uri="{FF2B5EF4-FFF2-40B4-BE49-F238E27FC236}">
                <a16:creationId xmlns:a16="http://schemas.microsoft.com/office/drawing/2014/main" xmlns="" id="{4A5F01CD-BB34-49C9-ABD7-86518294F6F5}"/>
              </a:ext>
            </a:extLst>
          </p:cNvPr>
          <p:cNvSpPr txBox="1"/>
          <p:nvPr/>
        </p:nvSpPr>
        <p:spPr bwMode="gray">
          <a:xfrm>
            <a:off x="595642" y="1343025"/>
            <a:ext cx="438396" cy="647993"/>
          </a:xfrm>
          <a:prstGeom prst="rect">
            <a:avLst/>
          </a:prstGeom>
          <a:noFill/>
        </p:spPr>
        <p:txBody>
          <a:bodyPr wrap="none" rtlCol="0">
            <a:spAutoFit/>
          </a:bodyPr>
          <a:lstStyle/>
          <a:p>
            <a:r>
              <a:rPr lang="en-US" sz="3200" b="1"/>
              <a:t>1</a:t>
            </a:r>
          </a:p>
        </p:txBody>
      </p:sp>
      <p:sp>
        <p:nvSpPr>
          <p:cNvPr id="11" name="Freeform 12">
            <a:extLst>
              <a:ext uri="{FF2B5EF4-FFF2-40B4-BE49-F238E27FC236}">
                <a16:creationId xmlns:a16="http://schemas.microsoft.com/office/drawing/2014/main" xmlns="" id="{73533034-E6C9-4439-9439-66B2E1A6E9B6}"/>
              </a:ext>
            </a:extLst>
          </p:cNvPr>
          <p:cNvSpPr/>
          <p:nvPr/>
        </p:nvSpPr>
        <p:spPr bwMode="gray">
          <a:xfrm rot="155071">
            <a:off x="538455" y="2430418"/>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12" name="TextBox 11">
            <a:extLst>
              <a:ext uri="{FF2B5EF4-FFF2-40B4-BE49-F238E27FC236}">
                <a16:creationId xmlns:a16="http://schemas.microsoft.com/office/drawing/2014/main" xmlns="" id="{A8FFB93C-83A6-4E08-9F94-C5B23B6C6531}"/>
              </a:ext>
            </a:extLst>
          </p:cNvPr>
          <p:cNvSpPr txBox="1"/>
          <p:nvPr/>
        </p:nvSpPr>
        <p:spPr bwMode="gray">
          <a:xfrm>
            <a:off x="595642" y="2343338"/>
            <a:ext cx="412292" cy="584775"/>
          </a:xfrm>
          <a:prstGeom prst="rect">
            <a:avLst/>
          </a:prstGeom>
          <a:noFill/>
        </p:spPr>
        <p:txBody>
          <a:bodyPr wrap="none" rtlCol="0">
            <a:spAutoFit/>
          </a:bodyPr>
          <a:lstStyle/>
          <a:p>
            <a:r>
              <a:rPr lang="en-US" sz="3200" b="1"/>
              <a:t>2</a:t>
            </a:r>
          </a:p>
        </p:txBody>
      </p:sp>
      <p:sp>
        <p:nvSpPr>
          <p:cNvPr id="18" name="Graphic 20">
            <a:extLst>
              <a:ext uri="{FF2B5EF4-FFF2-40B4-BE49-F238E27FC236}">
                <a16:creationId xmlns:a16="http://schemas.microsoft.com/office/drawing/2014/main" xmlns="" id="{552A811D-F1DA-4813-834C-C274E4F41190}"/>
              </a:ext>
            </a:extLst>
          </p:cNvPr>
          <p:cNvSpPr/>
          <p:nvPr/>
        </p:nvSpPr>
        <p:spPr bwMode="gray">
          <a:xfrm>
            <a:off x="892589" y="2452801"/>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9"/>
              </a:rPr>
              <a:t>IT Key Metrics Data 2023: Industry Measures — Framework Definitions</a:t>
            </a:r>
            <a:endParaRPr lang="en-IN" sz="1600" dirty="0"/>
          </a:p>
        </p:txBody>
      </p:sp>
      <p:grpSp>
        <p:nvGrpSpPr>
          <p:cNvPr id="9" name="Group 8">
            <a:extLst>
              <a:ext uri="{FF2B5EF4-FFF2-40B4-BE49-F238E27FC236}">
                <a16:creationId xmlns:a16="http://schemas.microsoft.com/office/drawing/2014/main" xmlns="" id="{154E6938-E065-100D-7818-E7435FCD2B86}"/>
              </a:ext>
            </a:extLst>
          </p:cNvPr>
          <p:cNvGrpSpPr/>
          <p:nvPr/>
        </p:nvGrpSpPr>
        <p:grpSpPr>
          <a:xfrm>
            <a:off x="538455" y="4127627"/>
            <a:ext cx="11211839" cy="1778915"/>
            <a:chOff x="538455" y="3295523"/>
            <a:chExt cx="11211839" cy="1778915"/>
          </a:xfrm>
        </p:grpSpPr>
        <p:sp>
          <p:nvSpPr>
            <p:cNvPr id="16" name="TextBox 15">
              <a:extLst>
                <a:ext uri="{FF2B5EF4-FFF2-40B4-BE49-F238E27FC236}">
                  <a16:creationId xmlns:a16="http://schemas.microsoft.com/office/drawing/2014/main" xmlns="" id="{2D7FB169-3A36-4C84-A899-854BA488425D}"/>
                </a:ext>
              </a:extLst>
            </p:cNvPr>
            <p:cNvSpPr txBox="1"/>
            <p:nvPr/>
          </p:nvSpPr>
          <p:spPr bwMode="gray">
            <a:xfrm>
              <a:off x="595642" y="3295523"/>
              <a:ext cx="412292" cy="584775"/>
            </a:xfrm>
            <a:prstGeom prst="rect">
              <a:avLst/>
            </a:prstGeom>
            <a:noFill/>
          </p:spPr>
          <p:txBody>
            <a:bodyPr wrap="none" rtlCol="0">
              <a:spAutoFit/>
            </a:bodyPr>
            <a:lstStyle/>
            <a:p>
              <a:r>
                <a:rPr lang="en-US" sz="3200" b="1"/>
                <a:t>3</a:t>
              </a:r>
            </a:p>
          </p:txBody>
        </p:sp>
        <p:grpSp>
          <p:nvGrpSpPr>
            <p:cNvPr id="6" name="Group 5">
              <a:extLst>
                <a:ext uri="{FF2B5EF4-FFF2-40B4-BE49-F238E27FC236}">
                  <a16:creationId xmlns:a16="http://schemas.microsoft.com/office/drawing/2014/main" xmlns="" id="{01218D20-B328-ED1F-47FF-0F14ADA62753}"/>
                </a:ext>
              </a:extLst>
            </p:cNvPr>
            <p:cNvGrpSpPr/>
            <p:nvPr/>
          </p:nvGrpSpPr>
          <p:grpSpPr>
            <a:xfrm>
              <a:off x="538455" y="3382603"/>
              <a:ext cx="11211839" cy="1691835"/>
              <a:chOff x="538455" y="3382603"/>
              <a:chExt cx="11211839" cy="1691835"/>
            </a:xfrm>
          </p:grpSpPr>
          <p:sp>
            <p:nvSpPr>
              <p:cNvPr id="15" name="Freeform 12">
                <a:extLst>
                  <a:ext uri="{FF2B5EF4-FFF2-40B4-BE49-F238E27FC236}">
                    <a16:creationId xmlns:a16="http://schemas.microsoft.com/office/drawing/2014/main" xmlns="" id="{51552A9A-04DC-4395-B181-E9F880DF805D}"/>
                  </a:ext>
                </a:extLst>
              </p:cNvPr>
              <p:cNvSpPr/>
              <p:nvPr/>
            </p:nvSpPr>
            <p:spPr bwMode="gray">
              <a:xfrm rot="155071">
                <a:off x="538455" y="3382603"/>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19" name="Freeform 12">
                <a:extLst>
                  <a:ext uri="{FF2B5EF4-FFF2-40B4-BE49-F238E27FC236}">
                    <a16:creationId xmlns:a16="http://schemas.microsoft.com/office/drawing/2014/main" xmlns="" id="{D19B0D87-A720-4C1D-BC65-191B3C90274A}"/>
                  </a:ext>
                </a:extLst>
              </p:cNvPr>
              <p:cNvSpPr/>
              <p:nvPr/>
            </p:nvSpPr>
            <p:spPr bwMode="gray">
              <a:xfrm rot="155071">
                <a:off x="538455" y="4382922"/>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20" name="TextBox 19">
                <a:extLst>
                  <a:ext uri="{FF2B5EF4-FFF2-40B4-BE49-F238E27FC236}">
                    <a16:creationId xmlns:a16="http://schemas.microsoft.com/office/drawing/2014/main" xmlns="" id="{1F6434BD-E87D-4D0E-8320-F590304B1E67}"/>
                  </a:ext>
                </a:extLst>
              </p:cNvPr>
              <p:cNvSpPr txBox="1"/>
              <p:nvPr/>
            </p:nvSpPr>
            <p:spPr bwMode="gray">
              <a:xfrm>
                <a:off x="595642" y="4295842"/>
                <a:ext cx="412292" cy="584775"/>
              </a:xfrm>
              <a:prstGeom prst="rect">
                <a:avLst/>
              </a:prstGeom>
              <a:noFill/>
            </p:spPr>
            <p:txBody>
              <a:bodyPr wrap="none" rtlCol="0">
                <a:spAutoFit/>
              </a:bodyPr>
              <a:lstStyle/>
              <a:p>
                <a:r>
                  <a:rPr lang="en-US" sz="3200" b="1"/>
                  <a:t>4</a:t>
                </a:r>
              </a:p>
            </p:txBody>
          </p:sp>
          <p:sp>
            <p:nvSpPr>
              <p:cNvPr id="21" name="Graphic 20">
                <a:extLst>
                  <a:ext uri="{FF2B5EF4-FFF2-40B4-BE49-F238E27FC236}">
                    <a16:creationId xmlns:a16="http://schemas.microsoft.com/office/drawing/2014/main" xmlns="" id="{34627B77-C5D4-444A-B258-507F362009F3}"/>
                  </a:ext>
                </a:extLst>
              </p:cNvPr>
              <p:cNvSpPr/>
              <p:nvPr/>
            </p:nvSpPr>
            <p:spPr bwMode="gray">
              <a:xfrm>
                <a:off x="892589" y="3417682"/>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0"/>
                  </a:rPr>
                  <a:t>IT Key Metrics Data 2023: Industry Measures — IT Budget Next Steps</a:t>
                </a:r>
                <a:endParaRPr lang="en-IN" sz="1600" dirty="0"/>
              </a:p>
            </p:txBody>
          </p:sp>
          <p:sp>
            <p:nvSpPr>
              <p:cNvPr id="26" name="Graphic 20">
                <a:extLst>
                  <a:ext uri="{FF2B5EF4-FFF2-40B4-BE49-F238E27FC236}">
                    <a16:creationId xmlns:a16="http://schemas.microsoft.com/office/drawing/2014/main" xmlns="" id="{A6C8A615-598A-4D7C-838F-1A85A2087E32}"/>
                  </a:ext>
                </a:extLst>
              </p:cNvPr>
              <p:cNvSpPr/>
              <p:nvPr/>
            </p:nvSpPr>
            <p:spPr bwMode="gray">
              <a:xfrm>
                <a:off x="892589" y="4401224"/>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1"/>
                  </a:rPr>
                  <a:t>IT Key Metrics Data 2023: Definition of Industries</a:t>
                </a:r>
                <a:endParaRPr lang="en-IN" sz="1600" dirty="0"/>
              </a:p>
            </p:txBody>
          </p:sp>
        </p:grpSp>
      </p:grpSp>
      <p:sp>
        <p:nvSpPr>
          <p:cNvPr id="10" name="Title 1">
            <a:extLst>
              <a:ext uri="{FF2B5EF4-FFF2-40B4-BE49-F238E27FC236}">
                <a16:creationId xmlns:a16="http://schemas.microsoft.com/office/drawing/2014/main" xmlns="" id="{D07E80D1-1203-E231-EDB3-094D6A803B8D}"/>
              </a:ext>
            </a:extLst>
          </p:cNvPr>
          <p:cNvSpPr txBox="1">
            <a:spLocks/>
          </p:cNvSpPr>
          <p:nvPr/>
        </p:nvSpPr>
        <p:spPr bwMode="gray">
          <a:xfrm>
            <a:off x="457200" y="3609091"/>
            <a:ext cx="11276013" cy="443198"/>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a:lstStyle>
          <a:p>
            <a:r>
              <a:rPr lang="en-IN" dirty="0"/>
              <a:t>Additional Readings</a:t>
            </a:r>
            <a:endParaRPr lang="en-US" dirty="0"/>
          </a:p>
        </p:txBody>
      </p:sp>
    </p:spTree>
    <p:extLst>
      <p:ext uri="{BB962C8B-B14F-4D97-AF65-F5344CB8AC3E}">
        <p14:creationId xmlns:p14="http://schemas.microsoft.com/office/powerpoint/2010/main" val="266102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xmlns="" id="{E21FEDAB-DCFD-4A83-B108-57C0B09C8555}"/>
              </a:ext>
            </a:extLst>
          </p:cNvPr>
          <p:cNvSpPr/>
          <p:nvPr/>
        </p:nvSpPr>
        <p:spPr bwMode="gray">
          <a:xfrm>
            <a:off x="8969934"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aphicFrame>
        <p:nvGraphicFramePr>
          <p:cNvPr id="17" name="Object 16" hidden="1">
            <a:extLst>
              <a:ext uri="{FF2B5EF4-FFF2-40B4-BE49-F238E27FC236}">
                <a16:creationId xmlns:a16="http://schemas.microsoft.com/office/drawing/2014/main" xmlns="" id="{FB42D43B-E528-418C-BA74-F4CC2053A80A}"/>
              </a:ext>
            </a:extLst>
          </p:cNvPr>
          <p:cNvGraphicFramePr>
            <a:graphicFrameLocks noChangeAspect="1"/>
          </p:cNvGraphicFramePr>
          <p:nvPr>
            <p:custDataLst>
              <p:tags r:id="rId2"/>
            </p:custDataLst>
            <p:extLst>
              <p:ext uri="{D42A27DB-BD31-4B8C-83A1-F6EECF244321}">
                <p14:modId xmlns:p14="http://schemas.microsoft.com/office/powerpoint/2010/main" val="2570286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6" imgW="395" imgH="396" progId="TCLayout.ActiveDocument.1">
                  <p:embed/>
                </p:oleObj>
              </mc:Choice>
              <mc:Fallback>
                <p:oleObj name="think-cell Slide" r:id="rId6" imgW="395" imgH="396" progId="TCLayout.ActiveDocument.1">
                  <p:embed/>
                  <p:pic>
                    <p:nvPicPr>
                      <p:cNvPr id="17" name="Object 16" hidden="1">
                        <a:extLst>
                          <a:ext uri="{FF2B5EF4-FFF2-40B4-BE49-F238E27FC236}">
                            <a16:creationId xmlns:a16="http://schemas.microsoft.com/office/drawing/2014/main" xmlns="" id="{FB42D43B-E528-418C-BA74-F4CC2053A80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xmlns="" id="{1F1030E2-CD96-4B29-B8E1-00E1CF89C007}"/>
              </a:ext>
            </a:extLst>
          </p:cNvPr>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CEFE1C03-05FE-4A13-A7D9-407083CA6F5C}"/>
              </a:ext>
            </a:extLst>
          </p:cNvPr>
          <p:cNvSpPr>
            <a:spLocks noGrp="1"/>
          </p:cNvSpPr>
          <p:nvPr>
            <p:ph type="title"/>
          </p:nvPr>
        </p:nvSpPr>
        <p:spPr bwMode="gray"/>
        <p:txBody>
          <a:bodyPr vert="horz"/>
          <a:lstStyle/>
          <a:p>
            <a:r>
              <a:rPr lang="en-US" dirty="0"/>
              <a:t>IT Budget &amp; Efficiency Tool comprises Enterprise IT budget and IT Security Benchmarking Tool</a:t>
            </a:r>
            <a:endParaRPr lang="en-GB" dirty="0"/>
          </a:p>
        </p:txBody>
      </p:sp>
      <p:sp>
        <p:nvSpPr>
          <p:cNvPr id="4" name="Oval 3">
            <a:extLst>
              <a:ext uri="{FF2B5EF4-FFF2-40B4-BE49-F238E27FC236}">
                <a16:creationId xmlns:a16="http://schemas.microsoft.com/office/drawing/2014/main" xmlns="" id="{0740555B-D6D7-4149-ADC0-E8B724C4D7A7}"/>
              </a:ext>
            </a:extLst>
          </p:cNvPr>
          <p:cNvSpPr/>
          <p:nvPr/>
        </p:nvSpPr>
        <p:spPr bwMode="gray">
          <a:xfrm>
            <a:off x="1136026"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nvGrpSpPr>
          <p:cNvPr id="10" name="Group 9">
            <a:extLst>
              <a:ext uri="{FF2B5EF4-FFF2-40B4-BE49-F238E27FC236}">
                <a16:creationId xmlns:a16="http://schemas.microsoft.com/office/drawing/2014/main" xmlns="" id="{1C741119-46D0-43FE-8179-AB3C40D7A1B8}"/>
              </a:ext>
            </a:extLst>
          </p:cNvPr>
          <p:cNvGrpSpPr/>
          <p:nvPr/>
        </p:nvGrpSpPr>
        <p:grpSpPr bwMode="gray">
          <a:xfrm>
            <a:off x="1108205" y="2156079"/>
            <a:ext cx="6363105" cy="2459875"/>
            <a:chOff x="1425678" y="2481650"/>
            <a:chExt cx="6363105" cy="2459875"/>
          </a:xfrm>
        </p:grpSpPr>
        <p:sp>
          <p:nvSpPr>
            <p:cNvPr id="6" name="Arc 5">
              <a:extLst>
                <a:ext uri="{FF2B5EF4-FFF2-40B4-BE49-F238E27FC236}">
                  <a16:creationId xmlns:a16="http://schemas.microsoft.com/office/drawing/2014/main" xmlns="" id="{226C3CA6-BC71-496D-A303-6AA5DAE6F4CF}"/>
                </a:ext>
              </a:extLst>
            </p:cNvPr>
            <p:cNvSpPr/>
            <p:nvPr/>
          </p:nvSpPr>
          <p:spPr bwMode="gray">
            <a:xfrm>
              <a:off x="1425678" y="2481650"/>
              <a:ext cx="2094270" cy="2094270"/>
            </a:xfrm>
            <a:prstGeom prst="arc">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xmlns="" id="{30D609C5-EACC-47AE-AFB0-582492A68044}"/>
                </a:ext>
              </a:extLst>
            </p:cNvPr>
            <p:cNvCxnSpPr>
              <a:cxnSpLocks/>
            </p:cNvCxnSpPr>
            <p:nvPr/>
          </p:nvCxnSpPr>
          <p:spPr bwMode="gray">
            <a:xfrm>
              <a:off x="3519950" y="3544528"/>
              <a:ext cx="1474839" cy="0"/>
            </a:xfrm>
            <a:prstGeom prst="line">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51A8376D-5FAC-4234-8C29-326167C7813C}"/>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grpSp>
        <p:nvGrpSpPr>
          <p:cNvPr id="11" name="Group 10">
            <a:extLst>
              <a:ext uri="{FF2B5EF4-FFF2-40B4-BE49-F238E27FC236}">
                <a16:creationId xmlns:a16="http://schemas.microsoft.com/office/drawing/2014/main" xmlns="" id="{1AB3040B-3C79-45DE-BABF-A9233F0D6BBF}"/>
              </a:ext>
            </a:extLst>
          </p:cNvPr>
          <p:cNvGrpSpPr/>
          <p:nvPr/>
        </p:nvGrpSpPr>
        <p:grpSpPr bwMode="gray">
          <a:xfrm flipH="1" flipV="1">
            <a:off x="4677314" y="1757963"/>
            <a:ext cx="6363105" cy="2459875"/>
            <a:chOff x="1425678" y="2481650"/>
            <a:chExt cx="6363105" cy="2459875"/>
          </a:xfrm>
        </p:grpSpPr>
        <p:sp>
          <p:nvSpPr>
            <p:cNvPr id="12" name="Arc 11">
              <a:extLst>
                <a:ext uri="{FF2B5EF4-FFF2-40B4-BE49-F238E27FC236}">
                  <a16:creationId xmlns:a16="http://schemas.microsoft.com/office/drawing/2014/main" xmlns="" id="{DA1E417A-0F80-433E-98DB-F3D17057662C}"/>
                </a:ext>
              </a:extLst>
            </p:cNvPr>
            <p:cNvSpPr/>
            <p:nvPr/>
          </p:nvSpPr>
          <p:spPr bwMode="gray">
            <a:xfrm>
              <a:off x="1425678" y="2481650"/>
              <a:ext cx="2094270" cy="2094270"/>
            </a:xfrm>
            <a:prstGeom prst="arc">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xmlns="" id="{D378B6E8-A2B6-4684-A6F3-3E2B41BFE595}"/>
                </a:ext>
              </a:extLst>
            </p:cNvPr>
            <p:cNvCxnSpPr>
              <a:cxnSpLocks/>
            </p:cNvCxnSpPr>
            <p:nvPr/>
          </p:nvCxnSpPr>
          <p:spPr bwMode="gray">
            <a:xfrm>
              <a:off x="3519950" y="3544528"/>
              <a:ext cx="1474839" cy="0"/>
            </a:xfrm>
            <a:prstGeom prst="line">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cxnSp>
        <p:sp>
          <p:nvSpPr>
            <p:cNvPr id="14" name="Oval 8">
              <a:extLst>
                <a:ext uri="{FF2B5EF4-FFF2-40B4-BE49-F238E27FC236}">
                  <a16:creationId xmlns:a16="http://schemas.microsoft.com/office/drawing/2014/main" xmlns="" id="{49C46B3F-614B-4649-8E90-3561CE708881}"/>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sp>
        <p:nvSpPr>
          <p:cNvPr id="18" name="TextBox 17">
            <a:extLst>
              <a:ext uri="{FF2B5EF4-FFF2-40B4-BE49-F238E27FC236}">
                <a16:creationId xmlns:a16="http://schemas.microsoft.com/office/drawing/2014/main" xmlns="" id="{20CD0E91-B616-4C15-969C-1C199E3601F5}"/>
              </a:ext>
            </a:extLst>
          </p:cNvPr>
          <p:cNvSpPr txBox="1"/>
          <p:nvPr/>
        </p:nvSpPr>
        <p:spPr bwMode="gray">
          <a:xfrm>
            <a:off x="5041087" y="2911179"/>
            <a:ext cx="2094270" cy="615553"/>
          </a:xfrm>
          <a:prstGeom prst="rect">
            <a:avLst/>
          </a:prstGeom>
          <a:noFill/>
        </p:spPr>
        <p:txBody>
          <a:bodyPr wrap="square" lIns="0" tIns="0" rIns="0" bIns="0" rtlCol="0">
            <a:spAutoFit/>
          </a:bodyPr>
          <a:lstStyle/>
          <a:p>
            <a:pPr algn="ctr"/>
            <a:r>
              <a:rPr lang="en-US" sz="2000" dirty="0">
                <a:solidFill>
                  <a:srgbClr val="002856"/>
                </a:solidFill>
                <a:latin typeface="+mj-lt"/>
                <a:hlinkClick r:id="rId8"/>
              </a:rPr>
              <a:t>IT Budget &amp; Efficiency Tool</a:t>
            </a:r>
            <a:endParaRPr lang="en-GB" sz="2000" dirty="0">
              <a:solidFill>
                <a:srgbClr val="002856"/>
              </a:solidFill>
              <a:latin typeface="+mj-lt"/>
            </a:endParaRPr>
          </a:p>
        </p:txBody>
      </p:sp>
      <p:sp>
        <p:nvSpPr>
          <p:cNvPr id="20" name="Rectangle 19">
            <a:extLst>
              <a:ext uri="{FF2B5EF4-FFF2-40B4-BE49-F238E27FC236}">
                <a16:creationId xmlns:a16="http://schemas.microsoft.com/office/drawing/2014/main" xmlns="" id="{424B0C2F-CA4D-4677-AC93-F050876B35EA}"/>
              </a:ext>
            </a:extLst>
          </p:cNvPr>
          <p:cNvSpPr/>
          <p:nvPr/>
        </p:nvSpPr>
        <p:spPr bwMode="gray">
          <a:xfrm>
            <a:off x="878925" y="4400510"/>
            <a:ext cx="3060971" cy="996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2856"/>
                </a:solidFill>
                <a:latin typeface="+mj-lt"/>
              </a:rPr>
              <a:t>IT Enterprise</a:t>
            </a:r>
          </a:p>
          <a:p>
            <a:r>
              <a:rPr lang="en-US" sz="1200" dirty="0">
                <a:solidFill>
                  <a:srgbClr val="000000"/>
                </a:solidFill>
              </a:rPr>
              <a:t>The IT Budget &amp; Efficiency tool provides CIOs and their teams with self-assessment tools to benchmark their organization vs. published IT Key Metrics Data cohorts. Benchmark results help identify where smarter spending opportunities may exist to improve cost management practices.</a:t>
            </a:r>
            <a:endParaRPr lang="en-GB" sz="1200" dirty="0">
              <a:solidFill>
                <a:srgbClr val="000000"/>
              </a:solidFill>
            </a:endParaRPr>
          </a:p>
        </p:txBody>
      </p:sp>
      <p:sp>
        <p:nvSpPr>
          <p:cNvPr id="21" name="Rectangle 20">
            <a:extLst>
              <a:ext uri="{FF2B5EF4-FFF2-40B4-BE49-F238E27FC236}">
                <a16:creationId xmlns:a16="http://schemas.microsoft.com/office/drawing/2014/main" xmlns="" id="{C0E3438F-108B-47C0-BEA7-EE9E3A142887}"/>
              </a:ext>
            </a:extLst>
          </p:cNvPr>
          <p:cNvSpPr/>
          <p:nvPr/>
        </p:nvSpPr>
        <p:spPr bwMode="gray">
          <a:xfrm>
            <a:off x="8875444" y="4400510"/>
            <a:ext cx="2857770" cy="106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9AD7"/>
                </a:solidFill>
                <a:latin typeface="+mj-lt"/>
              </a:rPr>
              <a:t>IT Security</a:t>
            </a:r>
          </a:p>
          <a:p>
            <a:r>
              <a:rPr lang="en-US" sz="1200" dirty="0">
                <a:solidFill>
                  <a:srgbClr val="000000"/>
                </a:solidFill>
              </a:rPr>
              <a:t>Provides a framework to define exactly what is included in IT security spending from a financial perspective and what is not. The framework also defines asset and operations distributions so you can understand what types of investments you are making. </a:t>
            </a:r>
            <a:endParaRPr lang="en-GB" sz="1200" dirty="0">
              <a:solidFill>
                <a:srgbClr val="000000"/>
              </a:solidFill>
            </a:endParaRPr>
          </a:p>
        </p:txBody>
      </p:sp>
      <p:sp>
        <p:nvSpPr>
          <p:cNvPr id="23" name="Freeform: Shape 22">
            <a:extLst>
              <a:ext uri="{FF2B5EF4-FFF2-40B4-BE49-F238E27FC236}">
                <a16:creationId xmlns:a16="http://schemas.microsoft.com/office/drawing/2014/main" xmlns="" id="{20125E82-A216-4DB9-9E45-EF54A4014142}"/>
              </a:ext>
            </a:extLst>
          </p:cNvPr>
          <p:cNvSpPr>
            <a:spLocks noChangeAspect="1"/>
          </p:cNvSpPr>
          <p:nvPr/>
        </p:nvSpPr>
        <p:spPr bwMode="gray">
          <a:xfrm>
            <a:off x="1859394" y="2839823"/>
            <a:ext cx="647533" cy="659986"/>
          </a:xfrm>
          <a:custGeom>
            <a:avLst/>
            <a:gdLst>
              <a:gd name="connsiteX0" fmla="*/ 328231 w 495300"/>
              <a:gd name="connsiteY0" fmla="*/ 433007 h 504825"/>
              <a:gd name="connsiteX1" fmla="*/ 175831 w 495300"/>
              <a:gd name="connsiteY1" fmla="*/ 433007 h 504825"/>
              <a:gd name="connsiteX2" fmla="*/ 175831 w 495300"/>
              <a:gd name="connsiteY2" fmla="*/ 349663 h 504825"/>
              <a:gd name="connsiteX3" fmla="*/ 128206 w 495300"/>
              <a:gd name="connsiteY3" fmla="*/ 252127 h 504825"/>
              <a:gd name="connsiteX4" fmla="*/ 252031 w 495300"/>
              <a:gd name="connsiteY4" fmla="*/ 128302 h 504825"/>
              <a:gd name="connsiteX5" fmla="*/ 375856 w 495300"/>
              <a:gd name="connsiteY5" fmla="*/ 252127 h 504825"/>
              <a:gd name="connsiteX6" fmla="*/ 328231 w 495300"/>
              <a:gd name="connsiteY6" fmla="*/ 349663 h 504825"/>
              <a:gd name="connsiteX7" fmla="*/ 328231 w 495300"/>
              <a:gd name="connsiteY7" fmla="*/ 433007 h 504825"/>
              <a:gd name="connsiteX8" fmla="*/ 213931 w 495300"/>
              <a:gd name="connsiteY8" fmla="*/ 394907 h 504825"/>
              <a:gd name="connsiteX9" fmla="*/ 290131 w 495300"/>
              <a:gd name="connsiteY9" fmla="*/ 394907 h 504825"/>
              <a:gd name="connsiteX10" fmla="*/ 290131 w 495300"/>
              <a:gd name="connsiteY10" fmla="*/ 329470 h 504825"/>
              <a:gd name="connsiteX11" fmla="*/ 298799 w 495300"/>
              <a:gd name="connsiteY11" fmla="*/ 323850 h 504825"/>
              <a:gd name="connsiteX12" fmla="*/ 337756 w 495300"/>
              <a:gd name="connsiteY12" fmla="*/ 252032 h 504825"/>
              <a:gd name="connsiteX13" fmla="*/ 252031 w 495300"/>
              <a:gd name="connsiteY13" fmla="*/ 166307 h 504825"/>
              <a:gd name="connsiteX14" fmla="*/ 166306 w 495300"/>
              <a:gd name="connsiteY14" fmla="*/ 252032 h 504825"/>
              <a:gd name="connsiteX15" fmla="*/ 205264 w 495300"/>
              <a:gd name="connsiteY15" fmla="*/ 323850 h 504825"/>
              <a:gd name="connsiteX16" fmla="*/ 213931 w 495300"/>
              <a:gd name="connsiteY16" fmla="*/ 329470 h 504825"/>
              <a:gd name="connsiteX17" fmla="*/ 213931 w 495300"/>
              <a:gd name="connsiteY17" fmla="*/ 394907 h 504825"/>
              <a:gd name="connsiteX18" fmla="*/ 290131 w 495300"/>
              <a:gd name="connsiteY18" fmla="*/ 461582 h 504825"/>
              <a:gd name="connsiteX19" fmla="*/ 213931 w 495300"/>
              <a:gd name="connsiteY19" fmla="*/ 461582 h 504825"/>
              <a:gd name="connsiteX20" fmla="*/ 213931 w 495300"/>
              <a:gd name="connsiteY20" fmla="*/ 499682 h 504825"/>
              <a:gd name="connsiteX21" fmla="*/ 290131 w 495300"/>
              <a:gd name="connsiteY21" fmla="*/ 499682 h 504825"/>
              <a:gd name="connsiteX22" fmla="*/ 290131 w 495300"/>
              <a:gd name="connsiteY22" fmla="*/ 461582 h 504825"/>
              <a:gd name="connsiteX23" fmla="*/ 207645 w 495300"/>
              <a:gd name="connsiteY23" fmla="*/ 95155 h 504825"/>
              <a:gd name="connsiteX24" fmla="*/ 171164 w 495300"/>
              <a:gd name="connsiteY24" fmla="*/ 7144 h 504825"/>
              <a:gd name="connsiteX25" fmla="*/ 135922 w 495300"/>
              <a:gd name="connsiteY25" fmla="*/ 21717 h 504825"/>
              <a:gd name="connsiteX26" fmla="*/ 172402 w 495300"/>
              <a:gd name="connsiteY26" fmla="*/ 109728 h 504825"/>
              <a:gd name="connsiteX27" fmla="*/ 207645 w 495300"/>
              <a:gd name="connsiteY27" fmla="*/ 95155 h 504825"/>
              <a:gd name="connsiteX28" fmla="*/ 109728 w 495300"/>
              <a:gd name="connsiteY28" fmla="*/ 172498 h 504825"/>
              <a:gd name="connsiteX29" fmla="*/ 21717 w 495300"/>
              <a:gd name="connsiteY29" fmla="*/ 136017 h 504825"/>
              <a:gd name="connsiteX30" fmla="*/ 7144 w 495300"/>
              <a:gd name="connsiteY30" fmla="*/ 171260 h 504825"/>
              <a:gd name="connsiteX31" fmla="*/ 95155 w 495300"/>
              <a:gd name="connsiteY31" fmla="*/ 207740 h 504825"/>
              <a:gd name="connsiteX32" fmla="*/ 109728 w 495300"/>
              <a:gd name="connsiteY32" fmla="*/ 172498 h 504825"/>
              <a:gd name="connsiteX33" fmla="*/ 109728 w 495300"/>
              <a:gd name="connsiteY33" fmla="*/ 331661 h 504825"/>
              <a:gd name="connsiteX34" fmla="*/ 95155 w 495300"/>
              <a:gd name="connsiteY34" fmla="*/ 296418 h 504825"/>
              <a:gd name="connsiteX35" fmla="*/ 7144 w 495300"/>
              <a:gd name="connsiteY35" fmla="*/ 332899 h 504825"/>
              <a:gd name="connsiteX36" fmla="*/ 21717 w 495300"/>
              <a:gd name="connsiteY36" fmla="*/ 368141 h 504825"/>
              <a:gd name="connsiteX37" fmla="*/ 109728 w 495300"/>
              <a:gd name="connsiteY37" fmla="*/ 331661 h 504825"/>
              <a:gd name="connsiteX38" fmla="*/ 496919 w 495300"/>
              <a:gd name="connsiteY38" fmla="*/ 332899 h 504825"/>
              <a:gd name="connsiteX39" fmla="*/ 408908 w 495300"/>
              <a:gd name="connsiteY39" fmla="*/ 296418 h 504825"/>
              <a:gd name="connsiteX40" fmla="*/ 394335 w 495300"/>
              <a:gd name="connsiteY40" fmla="*/ 331661 h 504825"/>
              <a:gd name="connsiteX41" fmla="*/ 482346 w 495300"/>
              <a:gd name="connsiteY41" fmla="*/ 368141 h 504825"/>
              <a:gd name="connsiteX42" fmla="*/ 496919 w 495300"/>
              <a:gd name="connsiteY42" fmla="*/ 332899 h 504825"/>
              <a:gd name="connsiteX43" fmla="*/ 496919 w 495300"/>
              <a:gd name="connsiteY43" fmla="*/ 171260 h 504825"/>
              <a:gd name="connsiteX44" fmla="*/ 482346 w 495300"/>
              <a:gd name="connsiteY44" fmla="*/ 136017 h 504825"/>
              <a:gd name="connsiteX45" fmla="*/ 394335 w 495300"/>
              <a:gd name="connsiteY45" fmla="*/ 172498 h 504825"/>
              <a:gd name="connsiteX46" fmla="*/ 408908 w 495300"/>
              <a:gd name="connsiteY46" fmla="*/ 207740 h 504825"/>
              <a:gd name="connsiteX47" fmla="*/ 496919 w 495300"/>
              <a:gd name="connsiteY47" fmla="*/ 171260 h 504825"/>
              <a:gd name="connsiteX48" fmla="*/ 368046 w 495300"/>
              <a:gd name="connsiteY48" fmla="*/ 21812 h 504825"/>
              <a:gd name="connsiteX49" fmla="*/ 332804 w 495300"/>
              <a:gd name="connsiteY49" fmla="*/ 7239 h 504825"/>
              <a:gd name="connsiteX50" fmla="*/ 296323 w 495300"/>
              <a:gd name="connsiteY50" fmla="*/ 95250 h 504825"/>
              <a:gd name="connsiteX51" fmla="*/ 331565 w 495300"/>
              <a:gd name="connsiteY51" fmla="*/ 109823 h 504825"/>
              <a:gd name="connsiteX52" fmla="*/ 368046 w 495300"/>
              <a:gd name="connsiteY52" fmla="*/ 21812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04825">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F7D71D15-D8AB-4B22-A393-B3BD37C9B7D0}"/>
              </a:ext>
            </a:extLst>
          </p:cNvPr>
          <p:cNvSpPr>
            <a:spLocks noChangeAspect="1"/>
          </p:cNvSpPr>
          <p:nvPr/>
        </p:nvSpPr>
        <p:spPr bwMode="gray">
          <a:xfrm>
            <a:off x="9659331" y="2863344"/>
            <a:ext cx="855408" cy="583232"/>
          </a:xfrm>
          <a:custGeom>
            <a:avLst/>
            <a:gdLst>
              <a:gd name="connsiteX0" fmla="*/ 381286 w 628650"/>
              <a:gd name="connsiteY0" fmla="*/ 264319 h 428625"/>
              <a:gd name="connsiteX1" fmla="*/ 420719 w 628650"/>
              <a:gd name="connsiteY1" fmla="*/ 264319 h 428625"/>
              <a:gd name="connsiteX2" fmla="*/ 216694 w 628650"/>
              <a:gd name="connsiteY2" fmla="*/ 426244 h 428625"/>
              <a:gd name="connsiteX3" fmla="*/ 7144 w 628650"/>
              <a:gd name="connsiteY3" fmla="*/ 216694 h 428625"/>
              <a:gd name="connsiteX4" fmla="*/ 216694 w 628650"/>
              <a:gd name="connsiteY4" fmla="*/ 7144 h 428625"/>
              <a:gd name="connsiteX5" fmla="*/ 420719 w 628650"/>
              <a:gd name="connsiteY5" fmla="*/ 169069 h 428625"/>
              <a:gd name="connsiteX6" fmla="*/ 381286 w 628650"/>
              <a:gd name="connsiteY6" fmla="*/ 169069 h 428625"/>
              <a:gd name="connsiteX7" fmla="*/ 216694 w 628650"/>
              <a:gd name="connsiteY7" fmla="*/ 45244 h 428625"/>
              <a:gd name="connsiteX8" fmla="*/ 45244 w 628650"/>
              <a:gd name="connsiteY8" fmla="*/ 216694 h 428625"/>
              <a:gd name="connsiteX9" fmla="*/ 216694 w 628650"/>
              <a:gd name="connsiteY9" fmla="*/ 388144 h 428625"/>
              <a:gd name="connsiteX10" fmla="*/ 381286 w 628650"/>
              <a:gd name="connsiteY10" fmla="*/ 264319 h 428625"/>
              <a:gd name="connsiteX11" fmla="*/ 216694 w 628650"/>
              <a:gd name="connsiteY11" fmla="*/ 139541 h 428625"/>
              <a:gd name="connsiteX12" fmla="*/ 277273 w 628650"/>
              <a:gd name="connsiteY12" fmla="*/ 169069 h 428625"/>
              <a:gd name="connsiteX13" fmla="*/ 321564 w 628650"/>
              <a:gd name="connsiteY13" fmla="*/ 169069 h 428625"/>
              <a:gd name="connsiteX14" fmla="*/ 216694 w 628650"/>
              <a:gd name="connsiteY14" fmla="*/ 101441 h 428625"/>
              <a:gd name="connsiteX15" fmla="*/ 101441 w 628650"/>
              <a:gd name="connsiteY15" fmla="*/ 216694 h 428625"/>
              <a:gd name="connsiteX16" fmla="*/ 216694 w 628650"/>
              <a:gd name="connsiteY16" fmla="*/ 331946 h 428625"/>
              <a:gd name="connsiteX17" fmla="*/ 321564 w 628650"/>
              <a:gd name="connsiteY17" fmla="*/ 264319 h 428625"/>
              <a:gd name="connsiteX18" fmla="*/ 277273 w 628650"/>
              <a:gd name="connsiteY18" fmla="*/ 264319 h 428625"/>
              <a:gd name="connsiteX19" fmla="*/ 216694 w 628650"/>
              <a:gd name="connsiteY19" fmla="*/ 293846 h 428625"/>
              <a:gd name="connsiteX20" fmla="*/ 139541 w 628650"/>
              <a:gd name="connsiteY20" fmla="*/ 216694 h 428625"/>
              <a:gd name="connsiteX21" fmla="*/ 216694 w 628650"/>
              <a:gd name="connsiteY21" fmla="*/ 139541 h 428625"/>
              <a:gd name="connsiteX22" fmla="*/ 530257 w 628650"/>
              <a:gd name="connsiteY22" fmla="*/ 168212 h 428625"/>
              <a:gd name="connsiteX23" fmla="*/ 503301 w 628650"/>
              <a:gd name="connsiteY23" fmla="*/ 141256 h 428625"/>
              <a:gd name="connsiteX24" fmla="*/ 447008 w 628650"/>
              <a:gd name="connsiteY24" fmla="*/ 197644 h 428625"/>
              <a:gd name="connsiteX25" fmla="*/ 435864 w 628650"/>
              <a:gd name="connsiteY25" fmla="*/ 197644 h 428625"/>
              <a:gd name="connsiteX26" fmla="*/ 425482 w 628650"/>
              <a:gd name="connsiteY26" fmla="*/ 197644 h 428625"/>
              <a:gd name="connsiteX27" fmla="*/ 387191 w 628650"/>
              <a:gd name="connsiteY27" fmla="*/ 197644 h 428625"/>
              <a:gd name="connsiteX28" fmla="*/ 330422 w 628650"/>
              <a:gd name="connsiteY28" fmla="*/ 197644 h 428625"/>
              <a:gd name="connsiteX29" fmla="*/ 291560 w 628650"/>
              <a:gd name="connsiteY29" fmla="*/ 197644 h 428625"/>
              <a:gd name="connsiteX30" fmla="*/ 216884 w 628650"/>
              <a:gd name="connsiteY30" fmla="*/ 197644 h 428625"/>
              <a:gd name="connsiteX31" fmla="*/ 216884 w 628650"/>
              <a:gd name="connsiteY31" fmla="*/ 235744 h 428625"/>
              <a:gd name="connsiteX32" fmla="*/ 291560 w 628650"/>
              <a:gd name="connsiteY32" fmla="*/ 235744 h 428625"/>
              <a:gd name="connsiteX33" fmla="*/ 330422 w 628650"/>
              <a:gd name="connsiteY33" fmla="*/ 235744 h 428625"/>
              <a:gd name="connsiteX34" fmla="*/ 387191 w 628650"/>
              <a:gd name="connsiteY34" fmla="*/ 235744 h 428625"/>
              <a:gd name="connsiteX35" fmla="*/ 425482 w 628650"/>
              <a:gd name="connsiteY35" fmla="*/ 235744 h 428625"/>
              <a:gd name="connsiteX36" fmla="*/ 435864 w 628650"/>
              <a:gd name="connsiteY36" fmla="*/ 235744 h 428625"/>
              <a:gd name="connsiteX37" fmla="*/ 447008 w 628650"/>
              <a:gd name="connsiteY37" fmla="*/ 235744 h 428625"/>
              <a:gd name="connsiteX38" fmla="*/ 503301 w 628650"/>
              <a:gd name="connsiteY38" fmla="*/ 292037 h 428625"/>
              <a:gd name="connsiteX39" fmla="*/ 530257 w 628650"/>
              <a:gd name="connsiteY39" fmla="*/ 265081 h 428625"/>
              <a:gd name="connsiteX40" fmla="*/ 481775 w 628650"/>
              <a:gd name="connsiteY40" fmla="*/ 216694 h 428625"/>
              <a:gd name="connsiteX41" fmla="*/ 530257 w 628650"/>
              <a:gd name="connsiteY41" fmla="*/ 168212 h 428625"/>
              <a:gd name="connsiteX42" fmla="*/ 625507 w 628650"/>
              <a:gd name="connsiteY42" fmla="*/ 168212 h 428625"/>
              <a:gd name="connsiteX43" fmla="*/ 598551 w 628650"/>
              <a:gd name="connsiteY43" fmla="*/ 141256 h 428625"/>
              <a:gd name="connsiteX44" fmla="*/ 523208 w 628650"/>
              <a:gd name="connsiteY44" fmla="*/ 216694 h 428625"/>
              <a:gd name="connsiteX45" fmla="*/ 598551 w 628650"/>
              <a:gd name="connsiteY45" fmla="*/ 292037 h 428625"/>
              <a:gd name="connsiteX46" fmla="*/ 625507 w 628650"/>
              <a:gd name="connsiteY46" fmla="*/ 265081 h 428625"/>
              <a:gd name="connsiteX47" fmla="*/ 577025 w 628650"/>
              <a:gd name="connsiteY47" fmla="*/ 216694 h 428625"/>
              <a:gd name="connsiteX48" fmla="*/ 625507 w 628650"/>
              <a:gd name="connsiteY48" fmla="*/ 16821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8650" h="428625">
                <a:moveTo>
                  <a:pt x="381286" y="264319"/>
                </a:moveTo>
                <a:lnTo>
                  <a:pt x="420719" y="264319"/>
                </a:lnTo>
                <a:cubicBezTo>
                  <a:pt x="399193" y="357092"/>
                  <a:pt x="316040" y="426244"/>
                  <a:pt x="216694" y="426244"/>
                </a:cubicBezTo>
                <a:cubicBezTo>
                  <a:pt x="100965" y="426244"/>
                  <a:pt x="7144" y="332423"/>
                  <a:pt x="7144" y="216694"/>
                </a:cubicBezTo>
                <a:cubicBezTo>
                  <a:pt x="7144" y="100965"/>
                  <a:pt x="100965" y="7144"/>
                  <a:pt x="216694" y="7144"/>
                </a:cubicBezTo>
                <a:cubicBezTo>
                  <a:pt x="316040" y="7144"/>
                  <a:pt x="399193" y="76295"/>
                  <a:pt x="420719" y="169069"/>
                </a:cubicBezTo>
                <a:lnTo>
                  <a:pt x="381286" y="169069"/>
                </a:lnTo>
                <a:cubicBezTo>
                  <a:pt x="360617" y="97631"/>
                  <a:pt x="294704" y="45244"/>
                  <a:pt x="216694" y="45244"/>
                </a:cubicBezTo>
                <a:cubicBezTo>
                  <a:pt x="122111" y="45244"/>
                  <a:pt x="45244" y="122111"/>
                  <a:pt x="45244" y="216694"/>
                </a:cubicBezTo>
                <a:cubicBezTo>
                  <a:pt x="45244" y="311277"/>
                  <a:pt x="122111" y="388144"/>
                  <a:pt x="216694" y="388144"/>
                </a:cubicBezTo>
                <a:cubicBezTo>
                  <a:pt x="294704" y="388144"/>
                  <a:pt x="360617" y="335756"/>
                  <a:pt x="381286" y="264319"/>
                </a:cubicBezTo>
                <a:close/>
                <a:moveTo>
                  <a:pt x="216694" y="139541"/>
                </a:moveTo>
                <a:cubicBezTo>
                  <a:pt x="241268" y="139541"/>
                  <a:pt x="263176" y="151162"/>
                  <a:pt x="277273" y="169069"/>
                </a:cubicBezTo>
                <a:lnTo>
                  <a:pt x="321564" y="169069"/>
                </a:lnTo>
                <a:cubicBezTo>
                  <a:pt x="303467" y="129254"/>
                  <a:pt x="263366" y="101441"/>
                  <a:pt x="216694" y="101441"/>
                </a:cubicBezTo>
                <a:cubicBezTo>
                  <a:pt x="153067" y="101441"/>
                  <a:pt x="101441" y="153067"/>
                  <a:pt x="101441" y="216694"/>
                </a:cubicBezTo>
                <a:cubicBezTo>
                  <a:pt x="101441" y="280321"/>
                  <a:pt x="153067" y="331946"/>
                  <a:pt x="216694" y="331946"/>
                </a:cubicBezTo>
                <a:cubicBezTo>
                  <a:pt x="263366" y="331946"/>
                  <a:pt x="303467" y="304133"/>
                  <a:pt x="321564" y="264319"/>
                </a:cubicBezTo>
                <a:lnTo>
                  <a:pt x="277273" y="264319"/>
                </a:lnTo>
                <a:cubicBezTo>
                  <a:pt x="263176" y="282226"/>
                  <a:pt x="241268" y="293846"/>
                  <a:pt x="216694" y="293846"/>
                </a:cubicBezTo>
                <a:cubicBezTo>
                  <a:pt x="174117" y="293846"/>
                  <a:pt x="139541" y="259271"/>
                  <a:pt x="139541" y="216694"/>
                </a:cubicBezTo>
                <a:cubicBezTo>
                  <a:pt x="139541" y="174117"/>
                  <a:pt x="174212" y="139541"/>
                  <a:pt x="216694" y="139541"/>
                </a:cubicBezTo>
                <a:close/>
                <a:moveTo>
                  <a:pt x="530257" y="168212"/>
                </a:moveTo>
                <a:lnTo>
                  <a:pt x="503301" y="141256"/>
                </a:lnTo>
                <a:lnTo>
                  <a:pt x="447008" y="197644"/>
                </a:lnTo>
                <a:lnTo>
                  <a:pt x="435864" y="197644"/>
                </a:lnTo>
                <a:lnTo>
                  <a:pt x="425482" y="197644"/>
                </a:lnTo>
                <a:lnTo>
                  <a:pt x="387191" y="197644"/>
                </a:lnTo>
                <a:lnTo>
                  <a:pt x="330422" y="197644"/>
                </a:lnTo>
                <a:lnTo>
                  <a:pt x="291560" y="197644"/>
                </a:lnTo>
                <a:lnTo>
                  <a:pt x="216884" y="197644"/>
                </a:lnTo>
                <a:lnTo>
                  <a:pt x="216884" y="235744"/>
                </a:lnTo>
                <a:lnTo>
                  <a:pt x="291560" y="235744"/>
                </a:lnTo>
                <a:lnTo>
                  <a:pt x="330422" y="235744"/>
                </a:lnTo>
                <a:lnTo>
                  <a:pt x="387191" y="235744"/>
                </a:lnTo>
                <a:lnTo>
                  <a:pt x="425482" y="235744"/>
                </a:lnTo>
                <a:lnTo>
                  <a:pt x="435864" y="235744"/>
                </a:lnTo>
                <a:lnTo>
                  <a:pt x="447008" y="235744"/>
                </a:lnTo>
                <a:lnTo>
                  <a:pt x="503301" y="292037"/>
                </a:lnTo>
                <a:lnTo>
                  <a:pt x="530257" y="265081"/>
                </a:lnTo>
                <a:lnTo>
                  <a:pt x="481775" y="216694"/>
                </a:lnTo>
                <a:lnTo>
                  <a:pt x="530257" y="168212"/>
                </a:lnTo>
                <a:close/>
                <a:moveTo>
                  <a:pt x="625507" y="168212"/>
                </a:moveTo>
                <a:lnTo>
                  <a:pt x="598551" y="141256"/>
                </a:lnTo>
                <a:lnTo>
                  <a:pt x="523208" y="216694"/>
                </a:lnTo>
                <a:lnTo>
                  <a:pt x="598551" y="292037"/>
                </a:lnTo>
                <a:lnTo>
                  <a:pt x="625507" y="265081"/>
                </a:lnTo>
                <a:lnTo>
                  <a:pt x="577025" y="216694"/>
                </a:lnTo>
                <a:lnTo>
                  <a:pt x="625507" y="168212"/>
                </a:lnTo>
                <a:close/>
              </a:path>
            </a:pathLst>
          </a:custGeom>
          <a:solidFill>
            <a:srgbClr val="009AD7"/>
          </a:solidFill>
          <a:ln w="9525" cap="flat">
            <a:noFill/>
            <a:prstDash val="solid"/>
            <a:miter/>
          </a:ln>
        </p:spPr>
        <p:txBody>
          <a:bodyPr rtlCol="0" anchor="ctr"/>
          <a:lstStyle/>
          <a:p>
            <a:endParaRPr lang="en-US"/>
          </a:p>
        </p:txBody>
      </p:sp>
      <p:sp>
        <p:nvSpPr>
          <p:cNvPr id="3" name="Rectangle 2">
            <a:extLst>
              <a:ext uri="{FF2B5EF4-FFF2-40B4-BE49-F238E27FC236}">
                <a16:creationId xmlns:a16="http://schemas.microsoft.com/office/drawing/2014/main" xmlns="" id="{989D2003-2AEF-40FC-8483-B0DB50C2E5F7}"/>
              </a:ext>
            </a:extLst>
          </p:cNvPr>
          <p:cNvSpPr/>
          <p:nvPr/>
        </p:nvSpPr>
        <p:spPr>
          <a:xfrm>
            <a:off x="457200" y="1515291"/>
            <a:ext cx="3694434" cy="46329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275296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E428AB4-3037-2565-609D-6E094F160F73}"/>
              </a:ext>
            </a:extLst>
          </p:cNvPr>
          <p:cNvGraphicFramePr>
            <a:graphicFrameLocks noChangeAspect="1"/>
          </p:cNvGraphicFramePr>
          <p:nvPr>
            <p:custDataLst>
              <p:tags r:id="rId2"/>
            </p:custDataLst>
            <p:extLst>
              <p:ext uri="{D42A27DB-BD31-4B8C-83A1-F6EECF244321}">
                <p14:modId xmlns:p14="http://schemas.microsoft.com/office/powerpoint/2010/main" val="2817418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xmlns="" id="{2E428AB4-3037-2565-609D-6E094F160F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36F7FA6A-7D99-8095-9B25-CC7A90E35B00}"/>
              </a:ext>
            </a:extLst>
          </p:cNvPr>
          <p:cNvSpPr>
            <a:spLocks noGrp="1"/>
          </p:cNvSpPr>
          <p:nvPr>
            <p:ph type="title"/>
          </p:nvPr>
        </p:nvSpPr>
        <p:spPr/>
        <p:txBody>
          <a:bodyPr vert="horz"/>
          <a:lstStyle/>
          <a:p>
            <a:r>
              <a:rPr lang="en-IN" dirty="0"/>
              <a:t>Participation Process</a:t>
            </a:r>
          </a:p>
        </p:txBody>
      </p:sp>
    </p:spTree>
    <p:extLst>
      <p:ext uri="{BB962C8B-B14F-4D97-AF65-F5344CB8AC3E}">
        <p14:creationId xmlns:p14="http://schemas.microsoft.com/office/powerpoint/2010/main" val="90225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aphicFrame>
        <p:nvGraphicFramePr>
          <p:cNvPr id="39" name="Object 38" hidden="1">
            <a:extLst>
              <a:ext uri="{FF2B5EF4-FFF2-40B4-BE49-F238E27FC236}">
                <a16:creationId xmlns:a16="http://schemas.microsoft.com/office/drawing/2014/main" xmlns="" id="{3FF15A38-9A66-7EF6-A59A-40DEF5D7844D}"/>
              </a:ext>
            </a:extLst>
          </p:cNvPr>
          <p:cNvGraphicFramePr>
            <a:graphicFrameLocks noChangeAspect="1"/>
          </p:cNvGraphicFramePr>
          <p:nvPr>
            <p:custDataLst>
              <p:tags r:id="rId2"/>
            </p:custDataLst>
            <p:extLst>
              <p:ext uri="{D42A27DB-BD31-4B8C-83A1-F6EECF244321}">
                <p14:modId xmlns:p14="http://schemas.microsoft.com/office/powerpoint/2010/main" val="1420332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404" imgH="405" progId="TCLayout.ActiveDocument.1">
                  <p:embed/>
                </p:oleObj>
              </mc:Choice>
              <mc:Fallback>
                <p:oleObj name="think-cell Slide" r:id="rId5" imgW="404" imgH="405" progId="TCLayout.ActiveDocument.1">
                  <p:embed/>
                  <p:pic>
                    <p:nvPicPr>
                      <p:cNvPr id="39" name="Object 38" hidden="1">
                        <a:extLst>
                          <a:ext uri="{FF2B5EF4-FFF2-40B4-BE49-F238E27FC236}">
                            <a16:creationId xmlns:a16="http://schemas.microsoft.com/office/drawing/2014/main" xmlns="" id="{3FF15A38-9A66-7EF6-A59A-40DEF5D7844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2" name="Google Shape;228;p4">
            <a:extLst>
              <a:ext uri="{FF2B5EF4-FFF2-40B4-BE49-F238E27FC236}">
                <a16:creationId xmlns:a16="http://schemas.microsoft.com/office/drawing/2014/main" xmlns="" id="{D5FEB137-0BEF-419E-93E5-B2621EBC028F}"/>
              </a:ext>
            </a:extLst>
          </p:cNvPr>
          <p:cNvSpPr txBox="1"/>
          <p:nvPr/>
        </p:nvSpPr>
        <p:spPr>
          <a:xfrm>
            <a:off x="457200" y="1548043"/>
            <a:ext cx="2628273" cy="938678"/>
          </a:xfrm>
          <a:prstGeom prst="rect">
            <a:avLst/>
          </a:prstGeom>
          <a:noFill/>
          <a:ln>
            <a:noFill/>
          </a:ln>
        </p:spPr>
        <p:txBody>
          <a:bodyPr spcFirstLastPara="1" wrap="square" lIns="0" tIns="45700" rIns="91425" bIns="45700" anchor="t" anchorCtr="0">
            <a:spAutoFit/>
          </a:bodyPr>
          <a:lstStyle/>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Review step-by-step benchmark instructions</a:t>
            </a:r>
          </a:p>
          <a:p>
            <a:pPr marL="171450" marR="5080" indent="-171450">
              <a:spcBef>
                <a:spcPts val="0"/>
              </a:spcBef>
              <a:buClr>
                <a:srgbClr val="002856"/>
              </a:buClr>
              <a:buSzPts val="1080"/>
              <a:buFont typeface="Arial" panose="020B0604020202020204" pitchFamily="34" charset="0"/>
              <a:buChar char="•"/>
            </a:pPr>
            <a:r>
              <a:rPr lang="en-US" sz="1100">
                <a:latin typeface="Arial"/>
                <a:cs typeface="Arial"/>
                <a:sym typeface="Arial"/>
              </a:rPr>
              <a:t>Delegate </a:t>
            </a:r>
            <a:r>
              <a:rPr lang="en-US" sz="1100" dirty="0">
                <a:latin typeface="Arial"/>
                <a:cs typeface="Arial"/>
                <a:sym typeface="Arial"/>
              </a:rPr>
              <a:t>sections of the survey to peers to complete. Submit your response using our online tool</a:t>
            </a:r>
            <a:endParaRPr sz="1100" dirty="0">
              <a:latin typeface="Arial"/>
              <a:cs typeface="Arial"/>
            </a:endParaRPr>
          </a:p>
        </p:txBody>
      </p:sp>
      <p:sp>
        <p:nvSpPr>
          <p:cNvPr id="218" name="Google Shape;218;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Participation Process</a:t>
            </a:r>
            <a:endParaRPr dirty="0"/>
          </a:p>
        </p:txBody>
      </p:sp>
      <p:sp>
        <p:nvSpPr>
          <p:cNvPr id="24" name="Google Shape;219;p4">
            <a:extLst>
              <a:ext uri="{FF2B5EF4-FFF2-40B4-BE49-F238E27FC236}">
                <a16:creationId xmlns:a16="http://schemas.microsoft.com/office/drawing/2014/main" xmlns="" id="{1E1E55A4-E4E0-431D-AE33-620CDDFB0FA4}"/>
              </a:ext>
            </a:extLst>
          </p:cNvPr>
          <p:cNvSpPr txBox="1"/>
          <p:nvPr/>
        </p:nvSpPr>
        <p:spPr>
          <a:xfrm>
            <a:off x="457201" y="951231"/>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1: Gather and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Enter Your Data</a:t>
            </a:r>
            <a:endParaRPr sz="1600" dirty="0">
              <a:solidFill>
                <a:schemeClr val="bg1"/>
              </a:solidFill>
              <a:latin typeface="+mj-lt"/>
            </a:endParaRPr>
          </a:p>
        </p:txBody>
      </p:sp>
      <p:sp>
        <p:nvSpPr>
          <p:cNvPr id="9" name="Google Shape;219;p4">
            <a:extLst>
              <a:ext uri="{FF2B5EF4-FFF2-40B4-BE49-F238E27FC236}">
                <a16:creationId xmlns:a16="http://schemas.microsoft.com/office/drawing/2014/main" xmlns="" id="{0BF08F9C-8B67-5E8A-9F9B-0047CE20322C}"/>
              </a:ext>
            </a:extLst>
          </p:cNvPr>
          <p:cNvSpPr txBox="1"/>
          <p:nvPr/>
        </p:nvSpPr>
        <p:spPr>
          <a:xfrm>
            <a:off x="3384768" y="956282"/>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2: Review and Finalize Your Data</a:t>
            </a:r>
            <a:endParaRPr lang="en-US" sz="1400" dirty="0">
              <a:solidFill>
                <a:schemeClr val="bg1"/>
              </a:solidFill>
              <a:latin typeface="+mj-lt"/>
            </a:endParaRPr>
          </a:p>
        </p:txBody>
      </p:sp>
      <p:sp>
        <p:nvSpPr>
          <p:cNvPr id="11" name="Google Shape;219;p4">
            <a:extLst>
              <a:ext uri="{FF2B5EF4-FFF2-40B4-BE49-F238E27FC236}">
                <a16:creationId xmlns:a16="http://schemas.microsoft.com/office/drawing/2014/main" xmlns="" id="{C3A40C75-CD75-BBAF-B52D-4939F9CF8474}"/>
              </a:ext>
            </a:extLst>
          </p:cNvPr>
          <p:cNvSpPr txBox="1"/>
          <p:nvPr/>
        </p:nvSpPr>
        <p:spPr>
          <a:xfrm>
            <a:off x="6134606" y="942778"/>
            <a:ext cx="2649808"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3: Review Your</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Results</a:t>
            </a:r>
            <a:endParaRPr lang="en-US" sz="1400" dirty="0">
              <a:solidFill>
                <a:schemeClr val="bg1"/>
              </a:solidFill>
              <a:latin typeface="+mj-lt"/>
            </a:endParaRPr>
          </a:p>
        </p:txBody>
      </p:sp>
      <p:sp>
        <p:nvSpPr>
          <p:cNvPr id="13" name="Google Shape;219;p4">
            <a:extLst>
              <a:ext uri="{FF2B5EF4-FFF2-40B4-BE49-F238E27FC236}">
                <a16:creationId xmlns:a16="http://schemas.microsoft.com/office/drawing/2014/main" xmlns="" id="{776A6350-9741-3D66-D91D-424A9848D00D}"/>
              </a:ext>
            </a:extLst>
          </p:cNvPr>
          <p:cNvSpPr txBox="1"/>
          <p:nvPr/>
        </p:nvSpPr>
        <p:spPr>
          <a:xfrm>
            <a:off x="8962246" y="942778"/>
            <a:ext cx="2642205" cy="475488"/>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4: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Take Action</a:t>
            </a:r>
            <a:endParaRPr lang="en-US" sz="1400" dirty="0">
              <a:solidFill>
                <a:schemeClr val="bg1"/>
              </a:solidFill>
              <a:latin typeface="+mj-lt"/>
            </a:endParaRPr>
          </a:p>
        </p:txBody>
      </p:sp>
      <p:sp>
        <p:nvSpPr>
          <p:cNvPr id="15" name="Rectangle 14">
            <a:extLst>
              <a:ext uri="{FF2B5EF4-FFF2-40B4-BE49-F238E27FC236}">
                <a16:creationId xmlns:a16="http://schemas.microsoft.com/office/drawing/2014/main" xmlns="" id="{C717CBFF-4C8C-86DB-6CFD-A833500DFF2D}"/>
              </a:ext>
            </a:extLst>
          </p:cNvPr>
          <p:cNvSpPr/>
          <p:nvPr/>
        </p:nvSpPr>
        <p:spPr>
          <a:xfrm>
            <a:off x="3384768" y="1425490"/>
            <a:ext cx="2642206"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xmlns="" id="{52C00C4F-7AE6-6264-B914-8AB308088B59}"/>
              </a:ext>
            </a:extLst>
          </p:cNvPr>
          <p:cNvSpPr txBox="1"/>
          <p:nvPr/>
        </p:nvSpPr>
        <p:spPr>
          <a:xfrm>
            <a:off x="3318413" y="1542100"/>
            <a:ext cx="2706906" cy="1107996"/>
          </a:xfrm>
          <a:prstGeom prst="rect">
            <a:avLst/>
          </a:prstGeom>
          <a:noFill/>
        </p:spPr>
        <p:txBody>
          <a:bodyPr wrap="square">
            <a:spAutoFit/>
          </a:bodyPr>
          <a:lstStyle/>
          <a:p>
            <a:pPr marL="228600" marR="5080" indent="-228600">
              <a:spcBef>
                <a:spcPts val="0"/>
              </a:spcBef>
              <a:buClr>
                <a:schemeClr val="tx1"/>
              </a:buClr>
              <a:buSzPts val="1080"/>
              <a:buFont typeface="Noto Sans Symbols"/>
              <a:buChar char="▪"/>
            </a:pPr>
            <a:r>
              <a:rPr lang="en-US" sz="1100" dirty="0">
                <a:latin typeface="Arial"/>
                <a:cs typeface="Arial"/>
                <a:sym typeface="Arial"/>
              </a:rPr>
              <a:t>Ensure all survey warning messages are resolved</a:t>
            </a:r>
          </a:p>
          <a:p>
            <a:pPr marL="228600" marR="5080" indent="-228600">
              <a:spcBef>
                <a:spcPts val="0"/>
              </a:spcBef>
              <a:buClr>
                <a:schemeClr val="tx1"/>
              </a:buClr>
              <a:buSzPts val="1080"/>
              <a:buFont typeface="Noto Sans Symbols"/>
              <a:buChar char="▪"/>
            </a:pPr>
            <a:r>
              <a:rPr lang="en-US" sz="1100" dirty="0">
                <a:latin typeface="Arial"/>
                <a:cs typeface="Arial"/>
                <a:sym typeface="Arial"/>
              </a:rPr>
              <a:t>Check your responses against benchmark charts instantaneously</a:t>
            </a:r>
          </a:p>
          <a:p>
            <a:pPr marL="228600" marR="5080" indent="-228600">
              <a:spcBef>
                <a:spcPts val="0"/>
              </a:spcBef>
              <a:buClr>
                <a:schemeClr val="tx1"/>
              </a:buClr>
              <a:buSzPts val="1080"/>
              <a:buFont typeface="Noto Sans Symbols"/>
              <a:buChar char="▪"/>
            </a:pPr>
            <a:r>
              <a:rPr lang="en-US" sz="1100" dirty="0">
                <a:latin typeface="Arial"/>
                <a:cs typeface="Arial"/>
                <a:sym typeface="Arial"/>
              </a:rPr>
              <a:t>investigate potential data input issues or outlier results</a:t>
            </a:r>
          </a:p>
        </p:txBody>
      </p:sp>
      <p:sp>
        <p:nvSpPr>
          <p:cNvPr id="18" name="Rectangle 17">
            <a:extLst>
              <a:ext uri="{FF2B5EF4-FFF2-40B4-BE49-F238E27FC236}">
                <a16:creationId xmlns:a16="http://schemas.microsoft.com/office/drawing/2014/main" xmlns="" id="{A8CA4537-25C8-879E-96FD-2FEC4B142EFC}"/>
              </a:ext>
            </a:extLst>
          </p:cNvPr>
          <p:cNvSpPr/>
          <p:nvPr/>
        </p:nvSpPr>
        <p:spPr>
          <a:xfrm>
            <a:off x="6146781" y="1422491"/>
            <a:ext cx="2637633"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0" name="TextBox 19">
            <a:extLst>
              <a:ext uri="{FF2B5EF4-FFF2-40B4-BE49-F238E27FC236}">
                <a16:creationId xmlns:a16="http://schemas.microsoft.com/office/drawing/2014/main" xmlns="" id="{958017D1-0B37-9D0E-839A-3D55A2B23B28}"/>
              </a:ext>
            </a:extLst>
          </p:cNvPr>
          <p:cNvSpPr txBox="1"/>
          <p:nvPr/>
        </p:nvSpPr>
        <p:spPr>
          <a:xfrm>
            <a:off x="6146781" y="1546132"/>
            <a:ext cx="2626418" cy="1107996"/>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Instantly interact with your results directly in our online tool</a:t>
            </a:r>
          </a:p>
          <a:p>
            <a:r>
              <a:rPr lang="en-US" dirty="0">
                <a:sym typeface="Arial"/>
              </a:rPr>
              <a:t>Reach out to your service team if you would like to contextualize your custom results with an industry expert</a:t>
            </a:r>
          </a:p>
        </p:txBody>
      </p:sp>
      <p:sp>
        <p:nvSpPr>
          <p:cNvPr id="21" name="Rectangle 20">
            <a:extLst>
              <a:ext uri="{FF2B5EF4-FFF2-40B4-BE49-F238E27FC236}">
                <a16:creationId xmlns:a16="http://schemas.microsoft.com/office/drawing/2014/main" xmlns="" id="{5A50AC9B-2661-B939-CD99-E31491873914}"/>
              </a:ext>
            </a:extLst>
          </p:cNvPr>
          <p:cNvSpPr/>
          <p:nvPr/>
        </p:nvSpPr>
        <p:spPr>
          <a:xfrm>
            <a:off x="8962246" y="1410564"/>
            <a:ext cx="2642205"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TextBox 37">
            <a:extLst>
              <a:ext uri="{FF2B5EF4-FFF2-40B4-BE49-F238E27FC236}">
                <a16:creationId xmlns:a16="http://schemas.microsoft.com/office/drawing/2014/main" xmlns="" id="{161FBE20-ACEB-2950-5065-E7F3885657FE}"/>
              </a:ext>
            </a:extLst>
          </p:cNvPr>
          <p:cNvSpPr txBox="1"/>
          <p:nvPr/>
        </p:nvSpPr>
        <p:spPr>
          <a:xfrm>
            <a:off x="8914208" y="1546132"/>
            <a:ext cx="2600179" cy="938719"/>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Build business case for action</a:t>
            </a:r>
          </a:p>
          <a:p>
            <a:r>
              <a:rPr lang="en-US" dirty="0">
                <a:sym typeface="Arial"/>
              </a:rPr>
              <a:t>Use results to pursue cost optimization efforts.</a:t>
            </a:r>
          </a:p>
          <a:p>
            <a:r>
              <a:rPr lang="en-US" dirty="0">
                <a:sym typeface="Arial"/>
              </a:rPr>
              <a:t>Ensure smarter budgeting for your company</a:t>
            </a:r>
          </a:p>
        </p:txBody>
      </p:sp>
      <p:sp>
        <p:nvSpPr>
          <p:cNvPr id="40" name="Google Shape;231;p4">
            <a:extLst>
              <a:ext uri="{FF2B5EF4-FFF2-40B4-BE49-F238E27FC236}">
                <a16:creationId xmlns:a16="http://schemas.microsoft.com/office/drawing/2014/main" xmlns="" id="{89FCCEFB-7C9F-4312-F582-0A15B67FDA52}"/>
              </a:ext>
            </a:extLst>
          </p:cNvPr>
          <p:cNvSpPr txBox="1"/>
          <p:nvPr/>
        </p:nvSpPr>
        <p:spPr>
          <a:xfrm>
            <a:off x="457200" y="5383335"/>
            <a:ext cx="11276012" cy="516461"/>
          </a:xfrm>
          <a:prstGeom prst="rect">
            <a:avLst/>
          </a:prstGeom>
          <a:solidFill>
            <a:srgbClr val="F2F2F2"/>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rgbClr val="002856"/>
              </a:buClr>
              <a:buSzPts val="1080"/>
              <a:buFont typeface="Noto Sans Symbols"/>
              <a:buNone/>
            </a:pPr>
            <a:r>
              <a:rPr lang="en-US" sz="1600" b="1" i="0" u="none" strike="noStrike" cap="none" dirty="0">
                <a:solidFill>
                  <a:srgbClr val="002856"/>
                </a:solidFill>
                <a:latin typeface="+mj-lt"/>
                <a:ea typeface="Arial"/>
                <a:cs typeface="Arial"/>
                <a:sym typeface="Arial"/>
              </a:rPr>
              <a:t>Request Expert Support?</a:t>
            </a:r>
            <a:endParaRPr sz="1600" b="0" i="0" u="none" strike="noStrike" cap="none" dirty="0">
              <a:solidFill>
                <a:srgbClr val="002856"/>
              </a:solidFill>
              <a:latin typeface="+mj-lt"/>
              <a:ea typeface="Arial"/>
              <a:cs typeface="Arial"/>
              <a:sym typeface="Arial"/>
            </a:endParaRPr>
          </a:p>
        </p:txBody>
      </p:sp>
      <p:sp>
        <p:nvSpPr>
          <p:cNvPr id="41" name="Google Shape;232;p4">
            <a:extLst>
              <a:ext uri="{FF2B5EF4-FFF2-40B4-BE49-F238E27FC236}">
                <a16:creationId xmlns:a16="http://schemas.microsoft.com/office/drawing/2014/main" xmlns="" id="{81657602-6F60-7486-A57B-EC5CBC6C8CFC}"/>
              </a:ext>
            </a:extLst>
          </p:cNvPr>
          <p:cNvSpPr/>
          <p:nvPr/>
        </p:nvSpPr>
        <p:spPr>
          <a:xfrm>
            <a:off x="3929966" y="5450296"/>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
        <p:nvSpPr>
          <p:cNvPr id="42" name="Google Shape;233;p4">
            <a:extLst>
              <a:ext uri="{FF2B5EF4-FFF2-40B4-BE49-F238E27FC236}">
                <a16:creationId xmlns:a16="http://schemas.microsoft.com/office/drawing/2014/main" xmlns="" id="{D92B4A83-3479-D379-2793-113B4DA254C4}"/>
              </a:ext>
            </a:extLst>
          </p:cNvPr>
          <p:cNvSpPr/>
          <p:nvPr/>
        </p:nvSpPr>
        <p:spPr>
          <a:xfrm>
            <a:off x="6432044" y="5489973"/>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
        <p:nvSpPr>
          <p:cNvPr id="43" name="Google Shape;234;p4">
            <a:extLst>
              <a:ext uri="{FF2B5EF4-FFF2-40B4-BE49-F238E27FC236}">
                <a16:creationId xmlns:a16="http://schemas.microsoft.com/office/drawing/2014/main" xmlns="" id="{78773EAF-E288-B567-90FF-B3FE9908D03C}"/>
              </a:ext>
            </a:extLst>
          </p:cNvPr>
          <p:cNvSpPr txBox="1"/>
          <p:nvPr/>
        </p:nvSpPr>
        <p:spPr>
          <a:xfrm>
            <a:off x="4357846" y="5529706"/>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Notify your service team</a:t>
            </a:r>
            <a:endParaRPr dirty="0"/>
          </a:p>
        </p:txBody>
      </p:sp>
      <p:sp>
        <p:nvSpPr>
          <p:cNvPr id="44" name="Google Shape;235;p4">
            <a:extLst>
              <a:ext uri="{FF2B5EF4-FFF2-40B4-BE49-F238E27FC236}">
                <a16:creationId xmlns:a16="http://schemas.microsoft.com/office/drawing/2014/main" xmlns="" id="{84758258-065F-4729-9319-83678B74CD12}"/>
              </a:ext>
            </a:extLst>
          </p:cNvPr>
          <p:cNvSpPr txBox="1"/>
          <p:nvPr/>
        </p:nvSpPr>
        <p:spPr>
          <a:xfrm>
            <a:off x="7038003" y="5529706"/>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rgbClr val="000000"/>
                </a:solidFill>
                <a:latin typeface="Arial"/>
                <a:ea typeface="Arial"/>
                <a:cs typeface="Arial"/>
                <a:sym typeface="Arial"/>
              </a:rPr>
              <a:t>E-mail our team at </a:t>
            </a:r>
            <a:r>
              <a:rPr lang="en-US" sz="1200" b="1" u="sng" dirty="0">
                <a:solidFill>
                  <a:srgbClr val="0052D6"/>
                </a:solidFill>
                <a:latin typeface="Arial"/>
                <a:ea typeface="Arial"/>
                <a:cs typeface="Arial"/>
                <a:sym typeface="Arial"/>
                <a:hlinkClick r:id="rId7">
                  <a:extLst>
                    <a:ext uri="{A12FA001-AC4F-418D-AE19-62706E023703}">
                      <ahyp:hlinkClr xmlns:ahyp="http://schemas.microsoft.com/office/drawing/2018/hyperlinkcolor" xmlns="" val="tx"/>
                    </a:ext>
                  </a:extLst>
                </a:hlinkClick>
              </a:rPr>
              <a:t>inquiry@gartner.com</a:t>
            </a:r>
            <a:endParaRPr sz="1200" b="1" i="0" u="none" strike="noStrike" cap="none" dirty="0">
              <a:solidFill>
                <a:srgbClr val="0052D6"/>
              </a:solidFill>
              <a:highlight>
                <a:srgbClr val="FFFF00"/>
              </a:highlight>
              <a:latin typeface="Arial"/>
              <a:ea typeface="Arial"/>
              <a:cs typeface="Arial"/>
              <a:sym typeface="Arial"/>
            </a:endParaRPr>
          </a:p>
        </p:txBody>
      </p:sp>
      <p:sp>
        <p:nvSpPr>
          <p:cNvPr id="45" name="Google Shape;227;p4">
            <a:extLst>
              <a:ext uri="{FF2B5EF4-FFF2-40B4-BE49-F238E27FC236}">
                <a16:creationId xmlns:a16="http://schemas.microsoft.com/office/drawing/2014/main" xmlns="" id="{D13CACAD-B9DF-88AA-E5D0-C2E7AC96A02C}"/>
              </a:ext>
            </a:extLst>
          </p:cNvPr>
          <p:cNvSpPr/>
          <p:nvPr/>
        </p:nvSpPr>
        <p:spPr>
          <a:xfrm>
            <a:off x="457200" y="3207215"/>
            <a:ext cx="11276012" cy="351975"/>
          </a:xfrm>
          <a:prstGeom prst="rect">
            <a:avLst/>
          </a:prstGeom>
          <a:solidFill>
            <a:srgbClr val="00206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600" b="1" dirty="0">
                <a:solidFill>
                  <a:schemeClr val="bg1"/>
                </a:solidFill>
                <a:latin typeface="+mj-lt"/>
              </a:rPr>
              <a:t>Expert Support available upon Request:</a:t>
            </a:r>
            <a:endParaRPr sz="1600" b="1" dirty="0">
              <a:solidFill>
                <a:schemeClr val="bg1"/>
              </a:solidFill>
              <a:latin typeface="+mj-lt"/>
            </a:endParaRPr>
          </a:p>
        </p:txBody>
      </p:sp>
      <p:sp>
        <p:nvSpPr>
          <p:cNvPr id="46" name="Google Shape;224;p4">
            <a:extLst>
              <a:ext uri="{FF2B5EF4-FFF2-40B4-BE49-F238E27FC236}">
                <a16:creationId xmlns:a16="http://schemas.microsoft.com/office/drawing/2014/main" xmlns="" id="{9FFE18A9-2B9F-B6D5-E552-1C5E56AF4756}"/>
              </a:ext>
            </a:extLst>
          </p:cNvPr>
          <p:cNvSpPr txBox="1"/>
          <p:nvPr/>
        </p:nvSpPr>
        <p:spPr>
          <a:xfrm>
            <a:off x="457199" y="3689521"/>
            <a:ext cx="3474720" cy="1585029"/>
          </a:xfrm>
          <a:prstGeom prst="rect">
            <a:avLst/>
          </a:prstGeom>
          <a:noFill/>
          <a:ln>
            <a:noFill/>
          </a:ln>
        </p:spPr>
        <p:txBody>
          <a:bodyPr spcFirstLastPara="1" wrap="square" lIns="0" tIns="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1" dirty="0">
                <a:solidFill>
                  <a:srgbClr val="002856"/>
                </a:solidFill>
              </a:rPr>
              <a:t>Participation Support</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Receive an overview of the assessment</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Identify key stakeholders who will submit the survey and review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Provide context/clarification around survey questions</a:t>
            </a:r>
            <a:endParaRPr dirty="0"/>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47" name="Google Shape;225;p4">
            <a:extLst>
              <a:ext uri="{FF2B5EF4-FFF2-40B4-BE49-F238E27FC236}">
                <a16:creationId xmlns:a16="http://schemas.microsoft.com/office/drawing/2014/main" xmlns="" id="{56097359-3CA4-8FA8-A5D3-EDC2EE9CC6F4}"/>
              </a:ext>
            </a:extLst>
          </p:cNvPr>
          <p:cNvSpPr txBox="1"/>
          <p:nvPr/>
        </p:nvSpPr>
        <p:spPr>
          <a:xfrm>
            <a:off x="4357846" y="3689521"/>
            <a:ext cx="3474720" cy="1400363"/>
          </a:xfrm>
          <a:prstGeom prst="rect">
            <a:avLst/>
          </a:prstGeom>
          <a:noFill/>
          <a:ln>
            <a:noFill/>
          </a:ln>
        </p:spPr>
        <p:txBody>
          <a:bodyPr spcFirstLastPara="1" wrap="square" lIns="0" tIns="0" rIns="91425" bIns="45700" anchor="t" anchorCtr="0">
            <a:spAutoFit/>
          </a:bodyPr>
          <a:lstStyle/>
          <a:p>
            <a:pPr>
              <a:buSzPts val="1200"/>
            </a:pPr>
            <a:r>
              <a:rPr lang="en-US" sz="1600" b="1" dirty="0">
                <a:solidFill>
                  <a:srgbClr val="002856"/>
                </a:solidFill>
              </a:rPr>
              <a:t>Survey Response Quality Review</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your submitted responses with our experts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potential outliers and missing data</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Discuss peer group comparisons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calculated metrics</a:t>
            </a:r>
            <a:endParaRPr dirty="0"/>
          </a:p>
        </p:txBody>
      </p:sp>
      <p:sp>
        <p:nvSpPr>
          <p:cNvPr id="48" name="Google Shape;226;p4">
            <a:extLst>
              <a:ext uri="{FF2B5EF4-FFF2-40B4-BE49-F238E27FC236}">
                <a16:creationId xmlns:a16="http://schemas.microsoft.com/office/drawing/2014/main" xmlns="" id="{F0902871-4F3A-DB30-EED9-7EEE32F28007}"/>
              </a:ext>
            </a:extLst>
          </p:cNvPr>
          <p:cNvSpPr txBox="1"/>
          <p:nvPr/>
        </p:nvSpPr>
        <p:spPr>
          <a:xfrm>
            <a:off x="8258492" y="3689521"/>
            <a:ext cx="3474720" cy="1585029"/>
          </a:xfrm>
          <a:prstGeom prst="rect">
            <a:avLst/>
          </a:prstGeom>
          <a:noFill/>
          <a:ln>
            <a:noFill/>
          </a:ln>
        </p:spPr>
        <p:txBody>
          <a:bodyPr spcFirstLastPara="1" wrap="square" lIns="0" tIns="0" rIns="91425" bIns="45700" anchor="t" anchorCtr="0">
            <a:spAutoFit/>
          </a:bodyPr>
          <a:lstStyle/>
          <a:p>
            <a:pPr marL="0" lvl="0" indent="0">
              <a:buSzPts val="1200"/>
              <a:buFont typeface="Arial"/>
              <a:buNone/>
            </a:pPr>
            <a:r>
              <a:rPr lang="en-US" sz="1600" b="1" dirty="0">
                <a:solidFill>
                  <a:srgbClr val="002856"/>
                </a:solidFill>
              </a:rPr>
              <a:t>Results Delivery</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Schedule a </a:t>
            </a:r>
            <a:r>
              <a:rPr lang="en-US" sz="1200" dirty="0">
                <a:solidFill>
                  <a:srgbClr val="000000"/>
                </a:solidFill>
                <a:latin typeface="Arial"/>
                <a:ea typeface="Arial"/>
                <a:cs typeface="Arial"/>
                <a:sym typeface="Arial"/>
              </a:rPr>
              <a:t>30-minute</a:t>
            </a:r>
            <a:r>
              <a:rPr lang="en-US" sz="1200" b="0" i="0" u="none" strike="noStrike" cap="none" dirty="0">
                <a:solidFill>
                  <a:srgbClr val="000000"/>
                </a:solidFill>
                <a:latin typeface="Arial"/>
                <a:ea typeface="Arial"/>
                <a:cs typeface="Arial"/>
                <a:sym typeface="Arial"/>
              </a:rPr>
              <a:t> report discussion to review results and discuss key findings</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Subsequent calls can be scheduled with your team to start taking action based on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Leverage Gartner’s vast resources to develop next steps</a:t>
            </a:r>
            <a:endParaRPr dirty="0"/>
          </a:p>
        </p:txBody>
      </p:sp>
    </p:spTree>
    <p:extLst>
      <p:ext uri="{BB962C8B-B14F-4D97-AF65-F5344CB8AC3E}">
        <p14:creationId xmlns:p14="http://schemas.microsoft.com/office/powerpoint/2010/main" val="9244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581DE73-AB87-064A-46DA-E072504313C1}"/>
              </a:ext>
            </a:extLst>
          </p:cNvPr>
          <p:cNvGraphicFramePr>
            <a:graphicFrameLocks noChangeAspect="1"/>
          </p:cNvGraphicFramePr>
          <p:nvPr>
            <p:custDataLst>
              <p:tags r:id="rId2"/>
            </p:custDataLst>
            <p:extLst>
              <p:ext uri="{D42A27DB-BD31-4B8C-83A1-F6EECF244321}">
                <p14:modId xmlns:p14="http://schemas.microsoft.com/office/powerpoint/2010/main" val="199535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xmlns="" id="{8581DE73-AB87-064A-46DA-E072504313C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0FC064ED-06F9-2820-4A20-A480279B503C}"/>
              </a:ext>
            </a:extLst>
          </p:cNvPr>
          <p:cNvSpPr>
            <a:spLocks noGrp="1"/>
          </p:cNvSpPr>
          <p:nvPr>
            <p:ph type="title"/>
          </p:nvPr>
        </p:nvSpPr>
        <p:spPr/>
        <p:txBody>
          <a:bodyPr vert="horz"/>
          <a:lstStyle/>
          <a:p>
            <a:r>
              <a:rPr lang="en-US" dirty="0">
                <a:solidFill>
                  <a:srgbClr val="002856"/>
                </a:solidFill>
                <a:latin typeface="Arial Black"/>
                <a:ea typeface="Arial Black"/>
                <a:cs typeface="Arial Black"/>
                <a:sym typeface="Arial Black"/>
              </a:rPr>
              <a:t>Step-by-Step Instructions</a:t>
            </a:r>
            <a:r>
              <a:rPr lang="en-US" sz="4800" dirty="0">
                <a:solidFill>
                  <a:srgbClr val="002856"/>
                </a:solidFill>
                <a:latin typeface="Arial Black"/>
                <a:ea typeface="Arial Black"/>
                <a:cs typeface="Arial Black"/>
                <a:sym typeface="Arial Black"/>
              </a:rPr>
              <a:t/>
            </a:r>
            <a:br>
              <a:rPr lang="en-US" sz="4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
            </a:r>
            <a:br>
              <a:rPr lang="en-US" sz="1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
            </a:r>
            <a:br>
              <a:rPr lang="en-US" sz="1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Launch and Set Up Your Assessment</a:t>
            </a:r>
            <a:endParaRPr lang="en-IN" dirty="0"/>
          </a:p>
        </p:txBody>
      </p:sp>
    </p:spTree>
    <p:extLst>
      <p:ext uri="{BB962C8B-B14F-4D97-AF65-F5344CB8AC3E}">
        <p14:creationId xmlns:p14="http://schemas.microsoft.com/office/powerpoint/2010/main" val="150156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xmlns="" id="{AE211A64-5C29-BB82-A3DC-DE128DB325AB}"/>
              </a:ext>
            </a:extLst>
          </p:cNvPr>
          <p:cNvGraphicFramePr>
            <a:graphicFrameLocks noChangeAspect="1"/>
          </p:cNvGraphicFramePr>
          <p:nvPr>
            <p:custDataLst>
              <p:tags r:id="rId2"/>
            </p:custDataLst>
            <p:extLst>
              <p:ext uri="{D42A27DB-BD31-4B8C-83A1-F6EECF244321}">
                <p14:modId xmlns:p14="http://schemas.microsoft.com/office/powerpoint/2010/main" val="60860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4" imgW="404" imgH="405" progId="TCLayout.ActiveDocument.1">
                  <p:embed/>
                </p:oleObj>
              </mc:Choice>
              <mc:Fallback>
                <p:oleObj name="think-cell Slide" r:id="rId4" imgW="404" imgH="405" progId="TCLayout.ActiveDocument.1">
                  <p:embed/>
                  <p:pic>
                    <p:nvPicPr>
                      <p:cNvPr id="14" name="Object 13" hidden="1">
                        <a:extLst>
                          <a:ext uri="{FF2B5EF4-FFF2-40B4-BE49-F238E27FC236}">
                            <a16:creationId xmlns:a16="http://schemas.microsoft.com/office/drawing/2014/main" xmlns="" id="{AE211A64-5C29-BB82-A3DC-DE128DB325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504E62B9-34A8-61A7-091C-76E8196856E6}"/>
              </a:ext>
            </a:extLst>
          </p:cNvPr>
          <p:cNvSpPr>
            <a:spLocks noGrp="1"/>
          </p:cNvSpPr>
          <p:nvPr>
            <p:ph type="title"/>
          </p:nvPr>
        </p:nvSpPr>
        <p:spPr/>
        <p:txBody>
          <a:bodyPr vert="horz"/>
          <a:lstStyle/>
          <a:p>
            <a:r>
              <a:rPr lang="en-US" dirty="0"/>
              <a:t>IT Budget Tool Location</a:t>
            </a:r>
            <a:endParaRPr lang="en-IN" dirty="0"/>
          </a:p>
        </p:txBody>
      </p:sp>
      <p:grpSp>
        <p:nvGrpSpPr>
          <p:cNvPr id="7" name="Group 6">
            <a:extLst>
              <a:ext uri="{FF2B5EF4-FFF2-40B4-BE49-F238E27FC236}">
                <a16:creationId xmlns:a16="http://schemas.microsoft.com/office/drawing/2014/main" xmlns="" id="{84403E60-C4FA-C64F-11D5-2D057C3C139A}"/>
              </a:ext>
            </a:extLst>
          </p:cNvPr>
          <p:cNvGrpSpPr/>
          <p:nvPr/>
        </p:nvGrpSpPr>
        <p:grpSpPr>
          <a:xfrm>
            <a:off x="615739" y="1150706"/>
            <a:ext cx="10884321" cy="4258470"/>
            <a:chOff x="3454818" y="1509222"/>
            <a:chExt cx="7969830" cy="3891598"/>
          </a:xfrm>
        </p:grpSpPr>
        <p:sp>
          <p:nvSpPr>
            <p:cNvPr id="4" name="Freeform: Shape 3">
              <a:extLst>
                <a:ext uri="{FF2B5EF4-FFF2-40B4-BE49-F238E27FC236}">
                  <a16:creationId xmlns:a16="http://schemas.microsoft.com/office/drawing/2014/main" xmlns="" id="{E22C8306-0C0D-C305-A55C-A846E6BA1987}"/>
                </a:ext>
              </a:extLst>
            </p:cNvPr>
            <p:cNvSpPr/>
            <p:nvPr/>
          </p:nvSpPr>
          <p:spPr bwMode="gray">
            <a:xfrm>
              <a:off x="3454818"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endParaRPr lang="en-GB"/>
            </a:p>
          </p:txBody>
        </p:sp>
        <p:sp>
          <p:nvSpPr>
            <p:cNvPr id="5" name="Freeform: Shape 4">
              <a:extLst>
                <a:ext uri="{FF2B5EF4-FFF2-40B4-BE49-F238E27FC236}">
                  <a16:creationId xmlns:a16="http://schemas.microsoft.com/office/drawing/2014/main" xmlns="" id="{C20F1D8B-1F0C-3AF5-923D-819CF55F168B}"/>
                </a:ext>
              </a:extLst>
            </p:cNvPr>
            <p:cNvSpPr/>
            <p:nvPr/>
          </p:nvSpPr>
          <p:spPr bwMode="gray">
            <a:xfrm>
              <a:off x="6363387"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xmlns="" id="{21E38E61-0EEF-C7A1-8FC0-3949AFCF1E1D}"/>
                </a:ext>
              </a:extLst>
            </p:cNvPr>
            <p:cNvSpPr/>
            <p:nvPr/>
          </p:nvSpPr>
          <p:spPr bwMode="gray">
            <a:xfrm>
              <a:off x="9271956" y="1509222"/>
              <a:ext cx="2152692" cy="3891598"/>
            </a:xfrm>
            <a:custGeom>
              <a:avLst/>
              <a:gdLst>
                <a:gd name="connsiteX0" fmla="*/ 0 w 2152692"/>
                <a:gd name="connsiteY0" fmla="*/ 0 h 2668904"/>
                <a:gd name="connsiteX1" fmla="*/ 0 w 2152692"/>
                <a:gd name="connsiteY1" fmla="*/ 2668905 h 2668904"/>
                <a:gd name="connsiteX2" fmla="*/ 2152693 w 2152692"/>
                <a:gd name="connsiteY2" fmla="*/ 2668905 h 2668904"/>
                <a:gd name="connsiteX3" fmla="*/ 2152693 w 2152692"/>
                <a:gd name="connsiteY3" fmla="*/ 2161223 h 2668904"/>
              </a:gdLst>
              <a:ahLst/>
              <a:cxnLst>
                <a:cxn ang="0">
                  <a:pos x="connsiteX0" y="connsiteY0"/>
                </a:cxn>
                <a:cxn ang="0">
                  <a:pos x="connsiteX1" y="connsiteY1"/>
                </a:cxn>
                <a:cxn ang="0">
                  <a:pos x="connsiteX2" y="connsiteY2"/>
                </a:cxn>
                <a:cxn ang="0">
                  <a:pos x="connsiteX3" y="connsiteY3"/>
                </a:cxn>
              </a:cxnLst>
              <a:rect l="l" t="t" r="r" b="b"/>
              <a:pathLst>
                <a:path w="2152692" h="2668904">
                  <a:moveTo>
                    <a:pt x="0" y="0"/>
                  </a:moveTo>
                  <a:lnTo>
                    <a:pt x="0" y="2668905"/>
                  </a:lnTo>
                  <a:lnTo>
                    <a:pt x="2152693" y="2668905"/>
                  </a:lnTo>
                  <a:lnTo>
                    <a:pt x="2152693" y="2161223"/>
                  </a:lnTo>
                </a:path>
              </a:pathLst>
            </a:custGeom>
            <a:noFill/>
            <a:ln w="19050" cap="rnd">
              <a:solidFill>
                <a:srgbClr val="231F20"/>
              </a:solidFill>
              <a:prstDash val="solid"/>
              <a:miter/>
            </a:ln>
          </p:spPr>
          <p:txBody>
            <a:bodyPr rtlCol="0" anchor="ctr"/>
            <a:lstStyle/>
            <a:p>
              <a:endParaRPr lang="en-GB"/>
            </a:p>
          </p:txBody>
        </p:sp>
      </p:grpSp>
      <p:sp>
        <p:nvSpPr>
          <p:cNvPr id="8" name="Freeform: Shape 7">
            <a:extLst>
              <a:ext uri="{FF2B5EF4-FFF2-40B4-BE49-F238E27FC236}">
                <a16:creationId xmlns:a16="http://schemas.microsoft.com/office/drawing/2014/main" xmlns="" id="{A24A3B11-B17D-8CFF-ECB7-F17AF9C0CCB2}"/>
              </a:ext>
            </a:extLst>
          </p:cNvPr>
          <p:cNvSpPr/>
          <p:nvPr/>
        </p:nvSpPr>
        <p:spPr bwMode="gray">
          <a:xfrm>
            <a:off x="4117048"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xmlns="" id="{7156B76C-3B01-F2E8-C003-80E8753CCE41}"/>
              </a:ext>
            </a:extLst>
          </p:cNvPr>
          <p:cNvSpPr/>
          <p:nvPr/>
        </p:nvSpPr>
        <p:spPr bwMode="gray">
          <a:xfrm>
            <a:off x="8089253"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endParaRPr lang="en-GB"/>
          </a:p>
        </p:txBody>
      </p:sp>
      <p:pic>
        <p:nvPicPr>
          <p:cNvPr id="10" name="Picture 9">
            <a:extLst>
              <a:ext uri="{FF2B5EF4-FFF2-40B4-BE49-F238E27FC236}">
                <a16:creationId xmlns:a16="http://schemas.microsoft.com/office/drawing/2014/main" xmlns="" id="{DFC81140-7E2D-2A6A-15C7-8186D0AD32E1}"/>
              </a:ext>
            </a:extLst>
          </p:cNvPr>
          <p:cNvPicPr>
            <a:picLocks noChangeAspect="1"/>
          </p:cNvPicPr>
          <p:nvPr/>
        </p:nvPicPr>
        <p:blipFill rotWithShape="1">
          <a:blip r:embed="rId6"/>
          <a:srcRect b="24355"/>
          <a:stretch/>
        </p:blipFill>
        <p:spPr>
          <a:xfrm>
            <a:off x="702131" y="1838608"/>
            <a:ext cx="2747191" cy="324953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30584F20-C06E-8445-5A93-5AA437F70916}"/>
              </a:ext>
            </a:extLst>
          </p:cNvPr>
          <p:cNvPicPr>
            <a:picLocks noChangeAspect="1"/>
          </p:cNvPicPr>
          <p:nvPr/>
        </p:nvPicPr>
        <p:blipFill>
          <a:blip r:embed="rId7"/>
          <a:stretch>
            <a:fillRect/>
          </a:stretch>
        </p:blipFill>
        <p:spPr>
          <a:xfrm>
            <a:off x="4712047" y="1838608"/>
            <a:ext cx="2747942" cy="325080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xmlns="" id="{6BA36BA5-B776-FD43-74FF-55F6EF92DB73}"/>
              </a:ext>
            </a:extLst>
          </p:cNvPr>
          <p:cNvPicPr>
            <a:picLocks noChangeAspect="1"/>
          </p:cNvPicPr>
          <p:nvPr/>
        </p:nvPicPr>
        <p:blipFill>
          <a:blip r:embed="rId8"/>
          <a:stretch>
            <a:fillRect/>
          </a:stretch>
        </p:blipFill>
        <p:spPr>
          <a:xfrm>
            <a:off x="9172399" y="1838608"/>
            <a:ext cx="1975230" cy="3250800"/>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xmlns="" id="{86298C41-E961-91CE-1F14-A569AB666706}"/>
              </a:ext>
            </a:extLst>
          </p:cNvPr>
          <p:cNvSpPr/>
          <p:nvPr/>
        </p:nvSpPr>
        <p:spPr>
          <a:xfrm>
            <a:off x="1023062" y="2236870"/>
            <a:ext cx="1250937" cy="273617"/>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6" name="Rectangle 15">
            <a:extLst>
              <a:ext uri="{FF2B5EF4-FFF2-40B4-BE49-F238E27FC236}">
                <a16:creationId xmlns:a16="http://schemas.microsoft.com/office/drawing/2014/main" xmlns="" id="{1DD224C4-D40B-217D-9811-D660BFD9A918}"/>
              </a:ext>
            </a:extLst>
          </p:cNvPr>
          <p:cNvSpPr/>
          <p:nvPr/>
        </p:nvSpPr>
        <p:spPr>
          <a:xfrm>
            <a:off x="4652611" y="4307551"/>
            <a:ext cx="2807378" cy="341171"/>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Rectangle 16">
            <a:extLst>
              <a:ext uri="{FF2B5EF4-FFF2-40B4-BE49-F238E27FC236}">
                <a16:creationId xmlns:a16="http://schemas.microsoft.com/office/drawing/2014/main" xmlns="" id="{03BCE743-2C5B-BF63-83E6-973E4AA78278}"/>
              </a:ext>
            </a:extLst>
          </p:cNvPr>
          <p:cNvSpPr/>
          <p:nvPr/>
        </p:nvSpPr>
        <p:spPr>
          <a:xfrm>
            <a:off x="8701503" y="4784309"/>
            <a:ext cx="2385440" cy="254810"/>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nvGrpSpPr>
          <p:cNvPr id="18" name="Group 17">
            <a:extLst>
              <a:ext uri="{FF2B5EF4-FFF2-40B4-BE49-F238E27FC236}">
                <a16:creationId xmlns:a16="http://schemas.microsoft.com/office/drawing/2014/main" xmlns="" id="{460C7961-11EE-FF5F-5939-1B8AE690A7A1}"/>
              </a:ext>
            </a:extLst>
          </p:cNvPr>
          <p:cNvGrpSpPr/>
          <p:nvPr/>
        </p:nvGrpSpPr>
        <p:grpSpPr>
          <a:xfrm rot="5400000">
            <a:off x="2055788" y="4054760"/>
            <a:ext cx="393894" cy="3465884"/>
            <a:chOff x="3879451" y="1497874"/>
            <a:chExt cx="243840" cy="3862251"/>
          </a:xfrm>
        </p:grpSpPr>
        <p:sp>
          <p:nvSpPr>
            <p:cNvPr id="19" name="Rectangle 18">
              <a:extLst>
                <a:ext uri="{FF2B5EF4-FFF2-40B4-BE49-F238E27FC236}">
                  <a16:creationId xmlns:a16="http://schemas.microsoft.com/office/drawing/2014/main" xmlns="" id="{BD936CE7-E006-E849-014B-D18DD87039D9}"/>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19">
              <a:extLst>
                <a:ext uri="{FF2B5EF4-FFF2-40B4-BE49-F238E27FC236}">
                  <a16:creationId xmlns:a16="http://schemas.microsoft.com/office/drawing/2014/main" xmlns="" id="{7412F3BF-EBA2-E5D3-0D7C-2B8910E34018}"/>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a:extLst>
                <a:ext uri="{FF2B5EF4-FFF2-40B4-BE49-F238E27FC236}">
                  <a16:creationId xmlns:a16="http://schemas.microsoft.com/office/drawing/2014/main" xmlns="" id="{320AEBA3-81AE-D0E3-438A-756CA26C2C24}"/>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TextBox 21">
            <a:extLst>
              <a:ext uri="{FF2B5EF4-FFF2-40B4-BE49-F238E27FC236}">
                <a16:creationId xmlns:a16="http://schemas.microsoft.com/office/drawing/2014/main" xmlns="" id="{058F973C-45B5-1371-44C3-8089D1C6A285}"/>
              </a:ext>
            </a:extLst>
          </p:cNvPr>
          <p:cNvSpPr txBox="1"/>
          <p:nvPr/>
        </p:nvSpPr>
        <p:spPr>
          <a:xfrm>
            <a:off x="610640" y="5636994"/>
            <a:ext cx="3335833"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Select the bars near Gartner logo</a:t>
            </a:r>
          </a:p>
        </p:txBody>
      </p:sp>
      <p:grpSp>
        <p:nvGrpSpPr>
          <p:cNvPr id="23" name="Group 22">
            <a:extLst>
              <a:ext uri="{FF2B5EF4-FFF2-40B4-BE49-F238E27FC236}">
                <a16:creationId xmlns:a16="http://schemas.microsoft.com/office/drawing/2014/main" xmlns="" id="{500BE124-8DDD-B340-F259-F5FF62B43E1C}"/>
              </a:ext>
            </a:extLst>
          </p:cNvPr>
          <p:cNvGrpSpPr/>
          <p:nvPr/>
        </p:nvGrpSpPr>
        <p:grpSpPr>
          <a:xfrm rot="5400000">
            <a:off x="6062890" y="4058161"/>
            <a:ext cx="393894" cy="3465884"/>
            <a:chOff x="3879451" y="1497874"/>
            <a:chExt cx="243840" cy="3862251"/>
          </a:xfrm>
        </p:grpSpPr>
        <p:sp>
          <p:nvSpPr>
            <p:cNvPr id="24" name="Rectangle 23">
              <a:extLst>
                <a:ext uri="{FF2B5EF4-FFF2-40B4-BE49-F238E27FC236}">
                  <a16:creationId xmlns:a16="http://schemas.microsoft.com/office/drawing/2014/main" xmlns="" id="{CE0609A0-F21D-4D4F-5ACC-AD7B78DA917D}"/>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a:extLst>
                <a:ext uri="{FF2B5EF4-FFF2-40B4-BE49-F238E27FC236}">
                  <a16:creationId xmlns:a16="http://schemas.microsoft.com/office/drawing/2014/main" xmlns="" id="{A5227912-5249-33C4-5966-BADE66FB64DB}"/>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a:extLst>
                <a:ext uri="{FF2B5EF4-FFF2-40B4-BE49-F238E27FC236}">
                  <a16:creationId xmlns:a16="http://schemas.microsoft.com/office/drawing/2014/main" xmlns="" id="{19BD418B-E609-7A40-73DC-7711B5CBB815}"/>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TextBox 26">
            <a:extLst>
              <a:ext uri="{FF2B5EF4-FFF2-40B4-BE49-F238E27FC236}">
                <a16:creationId xmlns:a16="http://schemas.microsoft.com/office/drawing/2014/main" xmlns="" id="{52FD3C06-6470-FDD6-DF13-1194300BD96F}"/>
              </a:ext>
            </a:extLst>
          </p:cNvPr>
          <p:cNvSpPr txBox="1"/>
          <p:nvPr/>
        </p:nvSpPr>
        <p:spPr>
          <a:xfrm>
            <a:off x="4708589" y="5641508"/>
            <a:ext cx="3102495"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Click on “Tools &amp; Benchmarks”</a:t>
            </a:r>
          </a:p>
        </p:txBody>
      </p:sp>
      <p:grpSp>
        <p:nvGrpSpPr>
          <p:cNvPr id="28" name="Group 27">
            <a:extLst>
              <a:ext uri="{FF2B5EF4-FFF2-40B4-BE49-F238E27FC236}">
                <a16:creationId xmlns:a16="http://schemas.microsoft.com/office/drawing/2014/main" xmlns="" id="{EA0D81AF-366A-8222-D131-338459D9C972}"/>
              </a:ext>
            </a:extLst>
          </p:cNvPr>
          <p:cNvGrpSpPr/>
          <p:nvPr/>
        </p:nvGrpSpPr>
        <p:grpSpPr>
          <a:xfrm rot="5400000">
            <a:off x="9878736" y="4056665"/>
            <a:ext cx="393894" cy="3465884"/>
            <a:chOff x="3879451" y="1497874"/>
            <a:chExt cx="243840" cy="3862251"/>
          </a:xfrm>
        </p:grpSpPr>
        <p:sp>
          <p:nvSpPr>
            <p:cNvPr id="29" name="Rectangle 28">
              <a:extLst>
                <a:ext uri="{FF2B5EF4-FFF2-40B4-BE49-F238E27FC236}">
                  <a16:creationId xmlns:a16="http://schemas.microsoft.com/office/drawing/2014/main" xmlns="" id="{0DCE176D-9410-3EB9-A771-9D0CC130946B}"/>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Isosceles Triangle 29">
              <a:extLst>
                <a:ext uri="{FF2B5EF4-FFF2-40B4-BE49-F238E27FC236}">
                  <a16:creationId xmlns:a16="http://schemas.microsoft.com/office/drawing/2014/main" xmlns="" id="{335F6D63-6B3A-3828-4F98-36C65931C71A}"/>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a:extLst>
                <a:ext uri="{FF2B5EF4-FFF2-40B4-BE49-F238E27FC236}">
                  <a16:creationId xmlns:a16="http://schemas.microsoft.com/office/drawing/2014/main" xmlns="" id="{40BD9531-5712-F937-317D-4F017CA8A347}"/>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TextBox 31">
            <a:extLst>
              <a:ext uri="{FF2B5EF4-FFF2-40B4-BE49-F238E27FC236}">
                <a16:creationId xmlns:a16="http://schemas.microsoft.com/office/drawing/2014/main" xmlns="" id="{FBC0EA5C-2C2B-350D-A66B-D094EE37DA4C}"/>
              </a:ext>
            </a:extLst>
          </p:cNvPr>
          <p:cNvSpPr txBox="1"/>
          <p:nvPr/>
        </p:nvSpPr>
        <p:spPr>
          <a:xfrm>
            <a:off x="8524436" y="5636994"/>
            <a:ext cx="3102493"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Navigate Down To “IT Budget”</a:t>
            </a:r>
          </a:p>
        </p:txBody>
      </p:sp>
      <p:sp>
        <p:nvSpPr>
          <p:cNvPr id="33" name="TextBox 32">
            <a:extLst>
              <a:ext uri="{FF2B5EF4-FFF2-40B4-BE49-F238E27FC236}">
                <a16:creationId xmlns:a16="http://schemas.microsoft.com/office/drawing/2014/main" xmlns="" id="{ED28857F-150A-D248-C507-7DBA6B07D854}"/>
              </a:ext>
            </a:extLst>
          </p:cNvPr>
          <p:cNvSpPr txBox="1"/>
          <p:nvPr/>
        </p:nvSpPr>
        <p:spPr>
          <a:xfrm>
            <a:off x="701488"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01</a:t>
            </a:r>
          </a:p>
        </p:txBody>
      </p:sp>
      <p:sp>
        <p:nvSpPr>
          <p:cNvPr id="34" name="TextBox 33">
            <a:extLst>
              <a:ext uri="{FF2B5EF4-FFF2-40B4-BE49-F238E27FC236}">
                <a16:creationId xmlns:a16="http://schemas.microsoft.com/office/drawing/2014/main" xmlns="" id="{0AC0AE9E-EF00-1D02-3D9D-82B735AEDF45}"/>
              </a:ext>
            </a:extLst>
          </p:cNvPr>
          <p:cNvSpPr txBox="1"/>
          <p:nvPr/>
        </p:nvSpPr>
        <p:spPr>
          <a:xfrm>
            <a:off x="4708590"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02</a:t>
            </a:r>
          </a:p>
        </p:txBody>
      </p:sp>
      <p:sp>
        <p:nvSpPr>
          <p:cNvPr id="35" name="TextBox 34">
            <a:extLst>
              <a:ext uri="{FF2B5EF4-FFF2-40B4-BE49-F238E27FC236}">
                <a16:creationId xmlns:a16="http://schemas.microsoft.com/office/drawing/2014/main" xmlns="" id="{104F6487-85CE-4559-F37D-2246DF80D5D6}"/>
              </a:ext>
            </a:extLst>
          </p:cNvPr>
          <p:cNvSpPr txBox="1"/>
          <p:nvPr/>
        </p:nvSpPr>
        <p:spPr>
          <a:xfrm>
            <a:off x="8704134"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03</a:t>
            </a:r>
          </a:p>
        </p:txBody>
      </p:sp>
      <p:sp>
        <p:nvSpPr>
          <p:cNvPr id="3" name="Rectangle 2">
            <a:extLst>
              <a:ext uri="{FF2B5EF4-FFF2-40B4-BE49-F238E27FC236}">
                <a16:creationId xmlns:a16="http://schemas.microsoft.com/office/drawing/2014/main" xmlns="" id="{DDC9C480-1720-E118-FDFF-367180FA413A}"/>
              </a:ext>
            </a:extLst>
          </p:cNvPr>
          <p:cNvSpPr/>
          <p:nvPr/>
        </p:nvSpPr>
        <p:spPr>
          <a:xfrm>
            <a:off x="5956300" y="380973"/>
            <a:ext cx="3486780" cy="6971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Vanity-link- www.gartner.com/itbudget</a:t>
            </a:r>
          </a:p>
        </p:txBody>
      </p:sp>
    </p:spTree>
    <p:extLst>
      <p:ext uri="{BB962C8B-B14F-4D97-AF65-F5344CB8AC3E}">
        <p14:creationId xmlns:p14="http://schemas.microsoft.com/office/powerpoint/2010/main" val="365463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xmlns="" id="{8D317897-71CB-3165-3880-BD5C1E713E79}"/>
              </a:ext>
            </a:extLst>
          </p:cNvPr>
          <p:cNvGraphicFramePr>
            <a:graphicFrameLocks noChangeAspect="1"/>
          </p:cNvGraphicFramePr>
          <p:nvPr>
            <p:custDataLst>
              <p:tags r:id="rId2"/>
            </p:custDataLst>
            <p:extLst>
              <p:ext uri="{D42A27DB-BD31-4B8C-83A1-F6EECF244321}">
                <p14:modId xmlns:p14="http://schemas.microsoft.com/office/powerpoint/2010/main" val="2792288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404" imgH="405" progId="TCLayout.ActiveDocument.1">
                  <p:embed/>
                </p:oleObj>
              </mc:Choice>
              <mc:Fallback>
                <p:oleObj name="think-cell Slide" r:id="rId5" imgW="404" imgH="405" progId="TCLayout.ActiveDocument.1">
                  <p:embed/>
                  <p:pic>
                    <p:nvPicPr>
                      <p:cNvPr id="13" name="Object 12" hidden="1">
                        <a:extLst>
                          <a:ext uri="{FF2B5EF4-FFF2-40B4-BE49-F238E27FC236}">
                            <a16:creationId xmlns:a16="http://schemas.microsoft.com/office/drawing/2014/main" xmlns="" id="{8D317897-71CB-3165-3880-BD5C1E713E7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49" name="Google Shape;249;p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a:t>
            </a:r>
            <a:endParaRPr dirty="0"/>
          </a:p>
        </p:txBody>
      </p:sp>
      <p:sp>
        <p:nvSpPr>
          <p:cNvPr id="250" name="Google Shape;250;p6"/>
          <p:cNvSpPr txBox="1"/>
          <p:nvPr/>
        </p:nvSpPr>
        <p:spPr>
          <a:xfrm>
            <a:off x="457200" y="908672"/>
            <a:ext cx="6705600" cy="307736"/>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Navigate to your Gartner Benchmarks homepage via Gartner.com.</a:t>
            </a:r>
            <a:endParaRPr sz="1400" dirty="0">
              <a:solidFill>
                <a:srgbClr val="002060"/>
              </a:solidFill>
              <a:latin typeface="Arial"/>
              <a:ea typeface="Arial"/>
              <a:cs typeface="Arial"/>
              <a:sym typeface="Arial"/>
            </a:endParaRPr>
          </a:p>
        </p:txBody>
      </p:sp>
      <p:sp>
        <p:nvSpPr>
          <p:cNvPr id="266" name="Google Shape;266;p6"/>
          <p:cNvSpPr txBox="1"/>
          <p:nvPr/>
        </p:nvSpPr>
        <p:spPr>
          <a:xfrm>
            <a:off x="454818" y="5982283"/>
            <a:ext cx="7719237" cy="4408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Note: Use the same navigation to return to in progress and completed benchmark assessments.</a:t>
            </a:r>
            <a:endParaRPr sz="1100" b="1" dirty="0">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xmlns="" id="{29BCEACC-05EF-4622-32CE-898A412D1D90}"/>
              </a:ext>
            </a:extLst>
          </p:cNvPr>
          <p:cNvSpPr/>
          <p:nvPr/>
        </p:nvSpPr>
        <p:spPr>
          <a:xfrm>
            <a:off x="457200" y="1343025"/>
            <a:ext cx="6160792" cy="442277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a:extLst>
              <a:ext uri="{FF2B5EF4-FFF2-40B4-BE49-F238E27FC236}">
                <a16:creationId xmlns:a16="http://schemas.microsoft.com/office/drawing/2014/main" xmlns="" id="{18EAF0A0-A887-B21D-4D91-A7267750F9C4}"/>
              </a:ext>
            </a:extLst>
          </p:cNvPr>
          <p:cNvSpPr/>
          <p:nvPr/>
        </p:nvSpPr>
        <p:spPr>
          <a:xfrm>
            <a:off x="6700020" y="1343025"/>
            <a:ext cx="5240343" cy="263355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Rounded Corners 4">
            <a:extLst>
              <a:ext uri="{FF2B5EF4-FFF2-40B4-BE49-F238E27FC236}">
                <a16:creationId xmlns:a16="http://schemas.microsoft.com/office/drawing/2014/main" xmlns="" id="{13E81A2D-B39B-502A-D044-A13182E4C6DA}"/>
              </a:ext>
            </a:extLst>
          </p:cNvPr>
          <p:cNvSpPr/>
          <p:nvPr/>
        </p:nvSpPr>
        <p:spPr>
          <a:xfrm>
            <a:off x="632515" y="1421296"/>
            <a:ext cx="5148469" cy="4969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Rectangle: Rounded Corners 5">
            <a:extLst>
              <a:ext uri="{FF2B5EF4-FFF2-40B4-BE49-F238E27FC236}">
                <a16:creationId xmlns:a16="http://schemas.microsoft.com/office/drawing/2014/main" xmlns="" id="{A164ADE0-7945-CBE3-B377-762B9FFA762D}"/>
              </a:ext>
            </a:extLst>
          </p:cNvPr>
          <p:cNvSpPr/>
          <p:nvPr/>
        </p:nvSpPr>
        <p:spPr>
          <a:xfrm>
            <a:off x="6802744" y="1411525"/>
            <a:ext cx="5033193" cy="496956"/>
          </a:xfrm>
          <a:prstGeom prst="round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TextBox 6">
            <a:extLst>
              <a:ext uri="{FF2B5EF4-FFF2-40B4-BE49-F238E27FC236}">
                <a16:creationId xmlns:a16="http://schemas.microsoft.com/office/drawing/2014/main" xmlns="" id="{4CF7D8CD-82A5-8645-6CA3-CDB57CAC0177}"/>
              </a:ext>
            </a:extLst>
          </p:cNvPr>
          <p:cNvSpPr txBox="1"/>
          <p:nvPr/>
        </p:nvSpPr>
        <p:spPr>
          <a:xfrm>
            <a:off x="768901" y="1469719"/>
            <a:ext cx="4601818" cy="400110"/>
          </a:xfrm>
          <a:prstGeom prst="rect">
            <a:avLst/>
          </a:prstGeom>
          <a:noFill/>
        </p:spPr>
        <p:txBody>
          <a:bodyPr wrap="square" lIns="0" rIns="0" rtlCol="0">
            <a:spAutoFit/>
          </a:bodyPr>
          <a:lstStyle/>
          <a:p>
            <a:pPr algn="l">
              <a:spcBef>
                <a:spcPts val="600"/>
              </a:spcBef>
            </a:pPr>
            <a:r>
              <a:rPr lang="en-IN" sz="2000" b="1" dirty="0">
                <a:solidFill>
                  <a:schemeClr val="bg1"/>
                </a:solidFill>
              </a:rPr>
              <a:t>Option 1:</a:t>
            </a:r>
          </a:p>
        </p:txBody>
      </p:sp>
      <p:sp>
        <p:nvSpPr>
          <p:cNvPr id="8" name="TextBox 7">
            <a:extLst>
              <a:ext uri="{FF2B5EF4-FFF2-40B4-BE49-F238E27FC236}">
                <a16:creationId xmlns:a16="http://schemas.microsoft.com/office/drawing/2014/main" xmlns="" id="{BC847C95-6354-2F6E-B81A-1532E297703A}"/>
              </a:ext>
            </a:extLst>
          </p:cNvPr>
          <p:cNvSpPr txBox="1"/>
          <p:nvPr/>
        </p:nvSpPr>
        <p:spPr>
          <a:xfrm>
            <a:off x="6866010" y="1459948"/>
            <a:ext cx="4129776" cy="400110"/>
          </a:xfrm>
          <a:prstGeom prst="rect">
            <a:avLst/>
          </a:prstGeom>
          <a:noFill/>
        </p:spPr>
        <p:txBody>
          <a:bodyPr wrap="square" lIns="0" rIns="0" rtlCol="0">
            <a:spAutoFit/>
          </a:bodyPr>
          <a:lstStyle/>
          <a:p>
            <a:pPr algn="l">
              <a:spcBef>
                <a:spcPts val="600"/>
              </a:spcBef>
            </a:pPr>
            <a:r>
              <a:rPr lang="en-IN" sz="2000" b="1" dirty="0"/>
              <a:t>Option 2:</a:t>
            </a:r>
          </a:p>
        </p:txBody>
      </p:sp>
      <p:sp>
        <p:nvSpPr>
          <p:cNvPr id="10" name="TextBox 9">
            <a:extLst>
              <a:ext uri="{FF2B5EF4-FFF2-40B4-BE49-F238E27FC236}">
                <a16:creationId xmlns:a16="http://schemas.microsoft.com/office/drawing/2014/main" xmlns="" id="{D86C5B5B-DC20-B04F-30E1-A8637FABADD7}"/>
              </a:ext>
            </a:extLst>
          </p:cNvPr>
          <p:cNvSpPr txBox="1"/>
          <p:nvPr/>
        </p:nvSpPr>
        <p:spPr>
          <a:xfrm>
            <a:off x="632514" y="1966675"/>
            <a:ext cx="5148469" cy="830997"/>
          </a:xfrm>
          <a:prstGeom prst="rect">
            <a:avLst/>
          </a:prstGeom>
          <a:noFill/>
        </p:spPr>
        <p:txBody>
          <a:bodyPr wrap="square">
            <a:spAutoFit/>
          </a:bodyPr>
          <a:lstStyle/>
          <a:p>
            <a:pPr marL="171450" marR="0" lvl="0" indent="-171450" algn="l" rtl="0">
              <a:lnSpc>
                <a:spcPct val="100000"/>
              </a:lnSpc>
              <a:spcBef>
                <a:spcPts val="0"/>
              </a:spcBef>
              <a:spcAft>
                <a:spcPts val="0"/>
              </a:spcAft>
              <a:buClr>
                <a:schemeClr val="dk1"/>
              </a:buClr>
              <a:buSzPts val="1200"/>
              <a:buFont typeface="Wingdings" panose="05000000000000000000" pitchFamily="2" charset="2"/>
              <a:buChar char="ü"/>
            </a:pPr>
            <a:r>
              <a:rPr lang="en-US" sz="1200" dirty="0">
                <a:solidFill>
                  <a:schemeClr val="dk1"/>
                </a:solidFill>
                <a:latin typeface="Arial"/>
                <a:ea typeface="Arial"/>
                <a:cs typeface="Arial"/>
                <a:sym typeface="Arial"/>
              </a:rPr>
              <a:t>Click on “Tools &amp; Benchmark” in the list at the top left end of the page and select “IT Budget”.</a:t>
            </a:r>
          </a:p>
          <a:p>
            <a:pPr marL="171450" marR="0" lvl="0" indent="-171450" algn="l" rtl="0">
              <a:lnSpc>
                <a:spcPct val="100000"/>
              </a:lnSpc>
              <a:spcBef>
                <a:spcPts val="0"/>
              </a:spcBef>
              <a:spcAft>
                <a:spcPts val="0"/>
              </a:spcAft>
              <a:buClr>
                <a:schemeClr val="dk1"/>
              </a:buClr>
              <a:buSzPts val="1200"/>
              <a:buFont typeface="Wingdings" panose="05000000000000000000" pitchFamily="2" charset="2"/>
              <a:buChar char="ü"/>
            </a:pPr>
            <a:r>
              <a:rPr lang="en-US" sz="1200" dirty="0">
                <a:solidFill>
                  <a:schemeClr val="dk1"/>
                </a:solidFill>
                <a:latin typeface="Arial"/>
                <a:ea typeface="Arial"/>
                <a:cs typeface="Arial"/>
                <a:sym typeface="Arial"/>
              </a:rPr>
              <a:t>The page will be redirected to “Gartner Budget &amp; Efficiency Benchmarks.” Select “Launch My Benchmarks”.</a:t>
            </a:r>
            <a:endParaRPr lang="en-US" sz="1200" dirty="0"/>
          </a:p>
        </p:txBody>
      </p:sp>
      <p:pic>
        <p:nvPicPr>
          <p:cNvPr id="11" name="Picture 10">
            <a:extLst>
              <a:ext uri="{FF2B5EF4-FFF2-40B4-BE49-F238E27FC236}">
                <a16:creationId xmlns:a16="http://schemas.microsoft.com/office/drawing/2014/main" xmlns="" id="{5BD9CD16-7A7B-57EF-D6EF-863A3588CAA6}"/>
              </a:ext>
            </a:extLst>
          </p:cNvPr>
          <p:cNvPicPr>
            <a:picLocks noChangeAspect="1"/>
          </p:cNvPicPr>
          <p:nvPr/>
        </p:nvPicPr>
        <p:blipFill rotWithShape="1">
          <a:blip r:embed="rId7"/>
          <a:srcRect b="45079"/>
          <a:stretch/>
        </p:blipFill>
        <p:spPr>
          <a:xfrm>
            <a:off x="495948" y="2767094"/>
            <a:ext cx="2012368" cy="1995920"/>
          </a:xfrm>
          <a:prstGeom prst="rect">
            <a:avLst/>
          </a:prstGeom>
        </p:spPr>
      </p:pic>
      <p:pic>
        <p:nvPicPr>
          <p:cNvPr id="14" name="Google Shape;258;p6">
            <a:extLst>
              <a:ext uri="{FF2B5EF4-FFF2-40B4-BE49-F238E27FC236}">
                <a16:creationId xmlns:a16="http://schemas.microsoft.com/office/drawing/2014/main" xmlns="" id="{F0D1C7D7-C7BB-12FA-4C9E-20D1271A2C5B}"/>
              </a:ext>
            </a:extLst>
          </p:cNvPr>
          <p:cNvPicPr preferRelativeResize="0"/>
          <p:nvPr/>
        </p:nvPicPr>
        <p:blipFill rotWithShape="1">
          <a:blip r:embed="rId8">
            <a:alphaModFix/>
          </a:blip>
          <a:srcRect/>
          <a:stretch/>
        </p:blipFill>
        <p:spPr>
          <a:xfrm>
            <a:off x="2557258" y="4052656"/>
            <a:ext cx="3989845" cy="1606079"/>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xmlns="" id="{276A2ADA-B7B5-13A4-908E-BA5D77616699}"/>
              </a:ext>
            </a:extLst>
          </p:cNvPr>
          <p:cNvSpPr/>
          <p:nvPr/>
        </p:nvSpPr>
        <p:spPr>
          <a:xfrm>
            <a:off x="495947" y="4052656"/>
            <a:ext cx="2012368" cy="36694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6" name="Rectangle 15">
            <a:extLst>
              <a:ext uri="{FF2B5EF4-FFF2-40B4-BE49-F238E27FC236}">
                <a16:creationId xmlns:a16="http://schemas.microsoft.com/office/drawing/2014/main" xmlns="" id="{D29AF9EC-60A5-ADA2-453E-E8BA67F76F76}"/>
              </a:ext>
            </a:extLst>
          </p:cNvPr>
          <p:cNvSpPr/>
          <p:nvPr/>
        </p:nvSpPr>
        <p:spPr>
          <a:xfrm>
            <a:off x="2508315" y="5175831"/>
            <a:ext cx="1529675" cy="36694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4" name="Arrow: Bent-Up 33">
            <a:extLst>
              <a:ext uri="{FF2B5EF4-FFF2-40B4-BE49-F238E27FC236}">
                <a16:creationId xmlns:a16="http://schemas.microsoft.com/office/drawing/2014/main" xmlns="" id="{F94E93C0-B9D2-013A-6052-E3E642952EFD}"/>
              </a:ext>
            </a:extLst>
          </p:cNvPr>
          <p:cNvSpPr/>
          <p:nvPr/>
        </p:nvSpPr>
        <p:spPr>
          <a:xfrm rot="5400000">
            <a:off x="874640" y="4002160"/>
            <a:ext cx="1254984" cy="2089864"/>
          </a:xfrm>
          <a:prstGeom prst="bentUpArrow">
            <a:avLst>
              <a:gd name="adj1" fmla="val 9337"/>
              <a:gd name="adj2" fmla="val 25000"/>
              <a:gd name="adj3" fmla="val 44596"/>
            </a:avLst>
          </a:prstGeom>
          <a:solidFill>
            <a:srgbClr val="FF540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35" name="Picture 34">
            <a:extLst>
              <a:ext uri="{FF2B5EF4-FFF2-40B4-BE49-F238E27FC236}">
                <a16:creationId xmlns:a16="http://schemas.microsoft.com/office/drawing/2014/main" xmlns="" id="{279AC590-5283-F904-DA01-48B7A5CAE72F}"/>
              </a:ext>
            </a:extLst>
          </p:cNvPr>
          <p:cNvPicPr>
            <a:picLocks noChangeAspect="1"/>
          </p:cNvPicPr>
          <p:nvPr/>
        </p:nvPicPr>
        <p:blipFill>
          <a:blip r:embed="rId9"/>
          <a:stretch>
            <a:fillRect/>
          </a:stretch>
        </p:blipFill>
        <p:spPr>
          <a:xfrm>
            <a:off x="6802745" y="2882111"/>
            <a:ext cx="4893307" cy="951849"/>
          </a:xfrm>
          <a:prstGeom prst="rect">
            <a:avLst/>
          </a:prstGeom>
          <a:ln>
            <a:solidFill>
              <a:schemeClr val="tx1"/>
            </a:solidFill>
          </a:ln>
        </p:spPr>
      </p:pic>
      <p:sp>
        <p:nvSpPr>
          <p:cNvPr id="36" name="TextBox 35">
            <a:extLst>
              <a:ext uri="{FF2B5EF4-FFF2-40B4-BE49-F238E27FC236}">
                <a16:creationId xmlns:a16="http://schemas.microsoft.com/office/drawing/2014/main" xmlns="" id="{6D9C12C4-62B7-0991-2866-80830A01DD35}"/>
              </a:ext>
            </a:extLst>
          </p:cNvPr>
          <p:cNvSpPr txBox="1"/>
          <p:nvPr/>
        </p:nvSpPr>
        <p:spPr>
          <a:xfrm>
            <a:off x="6722418" y="2026096"/>
            <a:ext cx="4938175" cy="461665"/>
          </a:xfrm>
          <a:prstGeom prst="rect">
            <a:avLst/>
          </a:prstGeom>
          <a:noFill/>
        </p:spPr>
        <p:txBody>
          <a:bodyPr wrap="square">
            <a:spAutoFit/>
          </a:bodyPr>
          <a:lstStyle/>
          <a:p>
            <a:pPr marL="171450" marR="0" lvl="0" indent="-171450" algn="l" rtl="0">
              <a:lnSpc>
                <a:spcPct val="100000"/>
              </a:lnSpc>
              <a:spcBef>
                <a:spcPts val="0"/>
              </a:spcBef>
              <a:spcAft>
                <a:spcPts val="0"/>
              </a:spcAft>
              <a:buClr>
                <a:schemeClr val="bg1"/>
              </a:buClr>
              <a:buSzPts val="1200"/>
              <a:buFont typeface="Wingdings" panose="05000000000000000000" pitchFamily="2" charset="2"/>
              <a:buChar char="ü"/>
            </a:pPr>
            <a:r>
              <a:rPr lang="en-US" sz="1200" dirty="0">
                <a:solidFill>
                  <a:schemeClr val="bg1"/>
                </a:solidFill>
                <a:latin typeface="Arial"/>
                <a:ea typeface="Arial"/>
                <a:cs typeface="Arial"/>
                <a:sym typeface="Arial"/>
              </a:rPr>
              <a:t>Option 2: Search for the “</a:t>
            </a:r>
            <a:r>
              <a:rPr lang="en-US" sz="1200" u="sng" dirty="0">
                <a:solidFill>
                  <a:schemeClr val="bg1"/>
                </a:solidFill>
                <a:latin typeface="Arial"/>
                <a:ea typeface="Arial"/>
                <a:cs typeface="Arial"/>
                <a:sym typeface="Arial"/>
              </a:rPr>
              <a:t>IT Budget &amp; Efficiency Benchmark</a:t>
            </a:r>
            <a:r>
              <a:rPr lang="en-US" sz="1200" dirty="0">
                <a:solidFill>
                  <a:schemeClr val="bg1"/>
                </a:solidFill>
                <a:latin typeface="Arial"/>
                <a:ea typeface="Arial"/>
                <a:cs typeface="Arial"/>
                <a:sym typeface="Arial"/>
              </a:rPr>
              <a:t>” webpage and click “Launch”.</a:t>
            </a:r>
            <a:endParaRPr lang="en-US" sz="1100" dirty="0">
              <a:solidFill>
                <a:schemeClr val="bg1"/>
              </a:solidFill>
              <a:latin typeface="Arial"/>
              <a:ea typeface="Arial"/>
              <a:cs typeface="Arial"/>
              <a:sym typeface="Arial"/>
            </a:endParaRPr>
          </a:p>
        </p:txBody>
      </p:sp>
      <p:sp>
        <p:nvSpPr>
          <p:cNvPr id="38" name="Rectangle 37">
            <a:extLst>
              <a:ext uri="{FF2B5EF4-FFF2-40B4-BE49-F238E27FC236}">
                <a16:creationId xmlns:a16="http://schemas.microsoft.com/office/drawing/2014/main" xmlns="" id="{99B75554-2219-A114-B4CB-BECFA24E080C}"/>
              </a:ext>
            </a:extLst>
          </p:cNvPr>
          <p:cNvSpPr/>
          <p:nvPr/>
        </p:nvSpPr>
        <p:spPr>
          <a:xfrm>
            <a:off x="10100692" y="2797672"/>
            <a:ext cx="1735246" cy="764235"/>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31934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2" name="Google Shape;278;p7">
            <a:extLst>
              <a:ext uri="{FF2B5EF4-FFF2-40B4-BE49-F238E27FC236}">
                <a16:creationId xmlns:a16="http://schemas.microsoft.com/office/drawing/2014/main" xmlns="" id="{2941FB43-2E18-A235-7D1C-1C3DDCF85F37}"/>
              </a:ext>
            </a:extLst>
          </p:cNvPr>
          <p:cNvSpPr txBox="1"/>
          <p:nvPr/>
        </p:nvSpPr>
        <p:spPr>
          <a:xfrm>
            <a:off x="457200" y="852488"/>
            <a:ext cx="6705600"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Click on “New Benchmark” to start a new assessment.</a:t>
            </a:r>
            <a:endParaRPr dirty="0"/>
          </a:p>
          <a:p>
            <a:pPr marL="0" marR="0" lvl="0" indent="0" algn="l" rtl="0">
              <a:spcBef>
                <a:spcPts val="0"/>
              </a:spcBef>
              <a:spcAft>
                <a:spcPts val="0"/>
              </a:spcAft>
              <a:buNone/>
            </a:pPr>
            <a:endParaRPr sz="1400" dirty="0">
              <a:solidFill>
                <a:srgbClr val="002060"/>
              </a:solidFill>
              <a:latin typeface="Arial"/>
              <a:ea typeface="Arial"/>
              <a:cs typeface="Arial"/>
              <a:sym typeface="Arial"/>
            </a:endParaRPr>
          </a:p>
        </p:txBody>
      </p:sp>
      <p:pic>
        <p:nvPicPr>
          <p:cNvPr id="4" name="Picture 3">
            <a:extLst>
              <a:ext uri="{FF2B5EF4-FFF2-40B4-BE49-F238E27FC236}">
                <a16:creationId xmlns:a16="http://schemas.microsoft.com/office/drawing/2014/main" xmlns="" id="{3EA83234-7D64-EB8D-3FB2-43056A52DDE2}"/>
              </a:ext>
            </a:extLst>
          </p:cNvPr>
          <p:cNvPicPr>
            <a:picLocks noChangeAspect="1"/>
          </p:cNvPicPr>
          <p:nvPr/>
        </p:nvPicPr>
        <p:blipFill>
          <a:blip r:embed="rId3"/>
          <a:stretch>
            <a:fillRect/>
          </a:stretch>
        </p:blipFill>
        <p:spPr>
          <a:xfrm>
            <a:off x="671877" y="1542399"/>
            <a:ext cx="2864304" cy="726022"/>
          </a:xfrm>
          <a:prstGeom prst="rect">
            <a:avLst/>
          </a:prstGeom>
          <a:ln>
            <a:noFill/>
          </a:ln>
          <a:effectLst>
            <a:outerShdw blurRad="292100" dist="139700" dir="2700000" algn="tl" rotWithShape="0">
              <a:srgbClr val="333333">
                <a:alpha val="65000"/>
              </a:srgbClr>
            </a:outerShdw>
          </a:effectLst>
        </p:spPr>
      </p:pic>
      <p:sp>
        <p:nvSpPr>
          <p:cNvPr id="5" name="Google Shape;280;p7">
            <a:extLst>
              <a:ext uri="{FF2B5EF4-FFF2-40B4-BE49-F238E27FC236}">
                <a16:creationId xmlns:a16="http://schemas.microsoft.com/office/drawing/2014/main" xmlns="" id="{8E0D1500-049F-24C2-625F-3CC1FDEC6052}"/>
              </a:ext>
            </a:extLst>
          </p:cNvPr>
          <p:cNvSpPr txBox="1"/>
          <p:nvPr/>
        </p:nvSpPr>
        <p:spPr>
          <a:xfrm>
            <a:off x="3918511" y="1601093"/>
            <a:ext cx="3715188" cy="72548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800"/>
              <a:buFont typeface="Arial"/>
              <a:buNone/>
            </a:pPr>
            <a:r>
              <a:rPr lang="en-US" sz="1200" dirty="0">
                <a:solidFill>
                  <a:schemeClr val="dk1"/>
                </a:solidFill>
                <a:latin typeface="Arial"/>
                <a:ea typeface="Arial"/>
                <a:cs typeface="Arial"/>
                <a:sym typeface="Arial"/>
              </a:rPr>
              <a:t>Your in-progress and completed benchmark assessments will appear in a list under the new benchmark button. </a:t>
            </a:r>
            <a:endParaRPr sz="1100" dirty="0">
              <a:solidFill>
                <a:schemeClr val="dk1"/>
              </a:solidFill>
              <a:latin typeface="Arial"/>
              <a:ea typeface="Arial"/>
              <a:cs typeface="Arial"/>
              <a:sym typeface="Arial"/>
            </a:endParaRPr>
          </a:p>
        </p:txBody>
      </p:sp>
      <p:sp>
        <p:nvSpPr>
          <p:cNvPr id="6" name="Rectangle 5">
            <a:extLst>
              <a:ext uri="{FF2B5EF4-FFF2-40B4-BE49-F238E27FC236}">
                <a16:creationId xmlns:a16="http://schemas.microsoft.com/office/drawing/2014/main" xmlns="" id="{2654E339-145A-64C3-98B1-5D498BAFA6C7}"/>
              </a:ext>
            </a:extLst>
          </p:cNvPr>
          <p:cNvSpPr/>
          <p:nvPr/>
        </p:nvSpPr>
        <p:spPr>
          <a:xfrm>
            <a:off x="723569" y="1942769"/>
            <a:ext cx="2529994" cy="280946"/>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7" name="Google Shape;275;p7">
            <a:extLst>
              <a:ext uri="{FF2B5EF4-FFF2-40B4-BE49-F238E27FC236}">
                <a16:creationId xmlns:a16="http://schemas.microsoft.com/office/drawing/2014/main" xmlns="" id="{8AABE939-282D-7244-63CA-394288132C85}"/>
              </a:ext>
            </a:extLst>
          </p:cNvPr>
          <p:cNvCxnSpPr/>
          <p:nvPr/>
        </p:nvCxnSpPr>
        <p:spPr>
          <a:xfrm rot="10800000">
            <a:off x="457200" y="2764524"/>
            <a:ext cx="8667752" cy="0"/>
          </a:xfrm>
          <a:prstGeom prst="straightConnector1">
            <a:avLst/>
          </a:prstGeom>
          <a:noFill/>
          <a:ln w="19050" cap="flat" cmpd="sng">
            <a:solidFill>
              <a:srgbClr val="002856"/>
            </a:solidFill>
            <a:prstDash val="sysDash"/>
            <a:miter lim="800000"/>
            <a:headEnd type="none" w="sm" len="sm"/>
            <a:tailEnd type="none" w="sm" len="sm"/>
          </a:ln>
        </p:spPr>
      </p:cxnSp>
      <p:sp>
        <p:nvSpPr>
          <p:cNvPr id="8" name="Google Shape;276;p7">
            <a:extLst>
              <a:ext uri="{FF2B5EF4-FFF2-40B4-BE49-F238E27FC236}">
                <a16:creationId xmlns:a16="http://schemas.microsoft.com/office/drawing/2014/main" xmlns="" id="{50BC95BA-709A-51BF-5208-2C4471BB743A}"/>
              </a:ext>
            </a:extLst>
          </p:cNvPr>
          <p:cNvSpPr txBox="1"/>
          <p:nvPr/>
        </p:nvSpPr>
        <p:spPr>
          <a:xfrm>
            <a:off x="457200" y="2912230"/>
            <a:ext cx="3714752" cy="338514"/>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600" b="1" dirty="0">
                <a:solidFill>
                  <a:srgbClr val="002060"/>
                </a:solidFill>
                <a:latin typeface="+mj-lt"/>
                <a:ea typeface="Arial"/>
                <a:cs typeface="Arial"/>
                <a:sym typeface="Arial"/>
              </a:rPr>
              <a:t>Input set up details. </a:t>
            </a:r>
            <a:endParaRPr sz="1600" dirty="0">
              <a:solidFill>
                <a:schemeClr val="dk1"/>
              </a:solidFill>
              <a:latin typeface="+mj-lt"/>
              <a:ea typeface="Arial"/>
              <a:cs typeface="Arial"/>
              <a:sym typeface="Arial"/>
            </a:endParaRPr>
          </a:p>
        </p:txBody>
      </p:sp>
      <p:sp>
        <p:nvSpPr>
          <p:cNvPr id="9" name="Google Shape;277;p7">
            <a:extLst>
              <a:ext uri="{FF2B5EF4-FFF2-40B4-BE49-F238E27FC236}">
                <a16:creationId xmlns:a16="http://schemas.microsoft.com/office/drawing/2014/main" xmlns="" id="{A3ECE54B-4DF7-ACC1-1558-733A14C51A2D}"/>
              </a:ext>
            </a:extLst>
          </p:cNvPr>
          <p:cNvSpPr txBox="1"/>
          <p:nvPr/>
        </p:nvSpPr>
        <p:spPr>
          <a:xfrm>
            <a:off x="457200" y="3250743"/>
            <a:ext cx="8892540" cy="276998"/>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Items one through three will be pre-populated with your membership specifications. Adjust those inputs as appropriate. </a:t>
            </a:r>
            <a:endParaRPr b="1" dirty="0"/>
          </a:p>
        </p:txBody>
      </p:sp>
      <p:pic>
        <p:nvPicPr>
          <p:cNvPr id="10" name="Picture 9">
            <a:extLst>
              <a:ext uri="{FF2B5EF4-FFF2-40B4-BE49-F238E27FC236}">
                <a16:creationId xmlns:a16="http://schemas.microsoft.com/office/drawing/2014/main" xmlns="" id="{72EC2873-7E8B-7EAB-F380-F97683967CA4}"/>
              </a:ext>
            </a:extLst>
          </p:cNvPr>
          <p:cNvPicPr>
            <a:picLocks noChangeAspect="1"/>
          </p:cNvPicPr>
          <p:nvPr/>
        </p:nvPicPr>
        <p:blipFill>
          <a:blip r:embed="rId4"/>
          <a:stretch>
            <a:fillRect/>
          </a:stretch>
        </p:blipFill>
        <p:spPr>
          <a:xfrm>
            <a:off x="457200" y="3607257"/>
            <a:ext cx="4038600" cy="2518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88961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axcP92txcojJ7snJONs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PIkDxPqkiOeauKjddR4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vzoxl0qlzhXuu.mxol_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xAtFQJY2E17pEcszHht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ElRmTQ4VHaAsYw9aEYV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vl7Px0MFmYTo0FZVfaWC7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ZpJi223kLGmljLaCWfSr6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Jlv_K.qSKKPogit_.ZX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Cz0H2MmgTlaD3kBTR.Dx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CvbTqolyMmBg1XzUBNr8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8E28B07A-5CA3-4B05-8ED4-8BE6676875CD}" vid="{CBE93FDA-08E8-48C6-9797-A4B610ADB84D}"/>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8E28B07A-5CA3-4B05-8ED4-8BE6676875CD}" vid="{3465C0B8-60B5-4FDB-A502-536D8A8625E3}"/>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8E28B07A-5CA3-4B05-8ED4-8BE6676875CD}" vid="{CBAF2314-F818-4336-B36E-6F1B49AB23C9}"/>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8E28B07A-5CA3-4B05-8ED4-8BE6676875CD}" vid="{47437CC5-9478-4C04-8F22-2A208302FA9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2290</Words>
  <Application>Microsoft Office PowerPoint</Application>
  <PresentationFormat>Widescreen</PresentationFormat>
  <Paragraphs>271</Paragraphs>
  <Slides>22</Slides>
  <Notes>14</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22</vt:i4>
      </vt:variant>
    </vt:vector>
  </HeadingPairs>
  <TitlesOfParts>
    <vt:vector size="35" baseType="lpstr">
      <vt:lpstr>Arial Unicode MS</vt:lpstr>
      <vt:lpstr>굴림</vt:lpstr>
      <vt:lpstr>Aharoni</vt:lpstr>
      <vt:lpstr>Arial</vt:lpstr>
      <vt:lpstr>Arial Black</vt:lpstr>
      <vt:lpstr>Calibri</vt:lpstr>
      <vt:lpstr>Noto Sans Symbols</vt:lpstr>
      <vt:lpstr>Wingdings</vt:lpstr>
      <vt:lpstr>White bkgrnd master</vt:lpstr>
      <vt:lpstr>Blue bkgrnd master</vt:lpstr>
      <vt:lpstr>White bk accent color options</vt:lpstr>
      <vt:lpstr>Blue bk accent color options</vt:lpstr>
      <vt:lpstr>think-cell Slide</vt:lpstr>
      <vt:lpstr>IT Budget &amp; Efficiency Benchmark</vt:lpstr>
      <vt:lpstr>Overview</vt:lpstr>
      <vt:lpstr>IT Budget &amp; Efficiency Tool comprises Enterprise IT budget and IT Security Benchmarking Tool</vt:lpstr>
      <vt:lpstr>Participation Process</vt:lpstr>
      <vt:lpstr>Participation Process</vt:lpstr>
      <vt:lpstr>Step-by-Step Instructions   Launch and Set Up Your Assessment</vt:lpstr>
      <vt:lpstr>IT Budget Tool Location</vt:lpstr>
      <vt:lpstr>Launch and Set Up Your Assessment</vt:lpstr>
      <vt:lpstr>Launch and Set Up Your Assessment (Continued)</vt:lpstr>
      <vt:lpstr>Launch and Set Up Your Assessment (Continued)</vt:lpstr>
      <vt:lpstr>Launch and Set Up Your Assessment (Continued)</vt:lpstr>
      <vt:lpstr>Create Additional Benchmark Assessments</vt:lpstr>
      <vt:lpstr>Survey Delegation</vt:lpstr>
      <vt:lpstr>Recommended Sprints</vt:lpstr>
      <vt:lpstr>7 Sections under IT Budget Tool</vt:lpstr>
      <vt:lpstr>7 Sections under IT Budget Tool - Significance</vt:lpstr>
      <vt:lpstr>Ways to Leverage Results</vt:lpstr>
      <vt:lpstr>Recommended Journeys (1/3)</vt:lpstr>
      <vt:lpstr>Recommended Journeys (2/3)</vt:lpstr>
      <vt:lpstr>Recommended Journeys (3/3)</vt:lpstr>
      <vt:lpstr>Sample report </vt:lpstr>
      <vt:lpstr>Recommended Readings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2022-12-12T12:12:38Z</dcterms:created>
  <dcterms:modified xsi:type="dcterms:W3CDTF">2022-12-12T12:12:41Z</dcterms:modified>
</cp:coreProperties>
</file>