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716" r:id="rId1"/>
    <p:sldMasterId id="2147483717" r:id="rId2"/>
    <p:sldMasterId id="2147483718" r:id="rId3"/>
    <p:sldMasterId id="2147483719" r:id="rId4"/>
    <p:sldMasterId id="2147483720" r:id="rId5"/>
    <p:sldMasterId id="2147483721" r:id="rId6"/>
  </p:sldMasterIdLst>
  <p:notesMasterIdLst>
    <p:notesMasterId r:id="rId2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5143500" type="screen16x9"/>
  <p:notesSz cx="6858000" cy="9144000"/>
  <p:embeddedFontLst>
    <p:embeddedFont>
      <p:font typeface="Roboto" panose="020B0604020202020204" charset="0"/>
      <p:regular r:id="rId30"/>
      <p:bold r:id="rId31"/>
      <p:italic r:id="rId32"/>
      <p:boldItalic r:id="rId33"/>
    </p:embeddedFont>
    <p:embeddedFont>
      <p:font typeface="Arial Black" panose="020B0A04020102020204" pitchFamily="34" charset="0"/>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893" autoAdjust="0"/>
  </p:normalViewPr>
  <p:slideViewPr>
    <p:cSldViewPr snapToGrid="0">
      <p:cViewPr varScale="1">
        <p:scale>
          <a:sx n="52" d="100"/>
          <a:sy n="52" d="100"/>
        </p:scale>
        <p:origin x="852"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08413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f167664d8a_1_25: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700"/>
              </a:spcBef>
              <a:spcAft>
                <a:spcPts val="0"/>
              </a:spcAft>
              <a:buClr>
                <a:schemeClr val="lt1"/>
              </a:buClr>
              <a:buSzPts val="1400"/>
              <a:buNone/>
            </a:pPr>
            <a:endParaRPr sz="1400"/>
          </a:p>
        </p:txBody>
      </p:sp>
      <p:sp>
        <p:nvSpPr>
          <p:cNvPr id="312" name="Google Shape;312;g1f167664d8a_1_25: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p:txBody>
      </p:sp>
      <p:sp>
        <p:nvSpPr>
          <p:cNvPr id="313" name="Google Shape;313;g1f167664d8a_1_2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0217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3dd87f109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23dd87f109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59254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3dd87f1093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23dd87f1093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7111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3dd87f1093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23dd87f1093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297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f167664d8a_1_24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8" name="Google Shape;568;g1f167664d8a_1_24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4231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3dd87f1093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g23dd87f1093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8561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3dd87f1093_7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g23dd87f1093_7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54172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3dd87f1093_7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g23dd87f1093_7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8448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3dd87f1093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23dd87f1093_7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301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f167664d8a_1_25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Google Shape;720;g1f167664d8a_1_25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270258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3dd87f1093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6" name="Google Shape;726;g23dd87f1093_1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Clr>
                <a:schemeClr val="dk1"/>
              </a:buClr>
              <a:buSzPts val="1100"/>
              <a:buFont typeface="Arial"/>
              <a:buNone/>
            </a:pPr>
            <a:endParaRPr lang="en-US" sz="1400"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166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fc5cf2e5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fc5cf2e5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052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3dd87f1093_1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g23dd87f1093_1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Clr>
                <a:schemeClr val="dk1"/>
              </a:buClr>
              <a:buSzPts val="1100"/>
              <a:buFont typeface="Arial"/>
              <a:buNone/>
            </a:pPr>
            <a:endParaRPr lang="en-US" sz="1400"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3362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3dd87f1093_1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6" name="Google Shape;806;g23dd87f1093_1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9318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3dd87f1093_1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g23dd87f1093_1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Clr>
                <a:schemeClr val="dk1"/>
              </a:buClr>
              <a:buSzPts val="1100"/>
              <a:buFont typeface="Arial"/>
              <a:buNone/>
            </a:pPr>
            <a:endParaRPr lang="en-US" sz="1400"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934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416098fa2f_5_70:notes"/>
          <p:cNvSpPr txBox="1">
            <a:spLocks noGrp="1"/>
          </p:cNvSpPr>
          <p:nvPr>
            <p:ph type="body" idx="1"/>
          </p:nvPr>
        </p:nvSpPr>
        <p:spPr>
          <a:xfrm>
            <a:off x="246888" y="3134806"/>
            <a:ext cx="6373368" cy="5698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2416098fa2f_5_7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07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f9e43a5c3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f9e43a5c31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331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39889b0717_8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239889b0717_8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28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f167664d8a_1_23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1f167664d8a_1_236: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11530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0e26d475b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0e26d475b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0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f167664d8a_1_24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1f167664d8a_1_24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18024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214a7eef80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2214a7eef80_4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0450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54"/>
        <p:cNvGrpSpPr/>
        <p:nvPr/>
      </p:nvGrpSpPr>
      <p:grpSpPr>
        <a:xfrm>
          <a:off x="0" y="0"/>
          <a:ext cx="0" cy="0"/>
          <a:chOff x="0" y="0"/>
          <a:chExt cx="0" cy="0"/>
        </a:xfrm>
      </p:grpSpPr>
      <p:sp>
        <p:nvSpPr>
          <p:cNvPr id="55" name="Google Shape;55;p14"/>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56" name="Google Shape;56;p14"/>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7" name="Google Shape;57;p14"/>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59" name="Google Shape;59;p14"/>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9" name="Google Shape;69;p17"/>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9"/>
          <p:cNvSpPr/>
          <p:nvPr/>
        </p:nvSpPr>
        <p:spPr>
          <a:xfrm>
            <a:off x="0" y="1014984"/>
            <a:ext cx="1316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75;p19"/>
          <p:cNvSpPr/>
          <p:nvPr/>
        </p:nvSpPr>
        <p:spPr>
          <a:xfrm>
            <a:off x="5356098" y="1014984"/>
            <a:ext cx="3785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8" name="Google Shape;78;p20"/>
          <p:cNvSpPr/>
          <p:nvPr/>
        </p:nvSpPr>
        <p:spPr>
          <a:xfrm>
            <a:off x="0" y="1014984"/>
            <a:ext cx="1316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20"/>
          <p:cNvSpPr/>
          <p:nvPr/>
        </p:nvSpPr>
        <p:spPr>
          <a:xfrm>
            <a:off x="5356098" y="1014984"/>
            <a:ext cx="3785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p21"/>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21"/>
          <p:cNvSpPr txBox="1">
            <a:spLocks noGrp="1"/>
          </p:cNvSpPr>
          <p:nvPr>
            <p:ph type="body" idx="2"/>
          </p:nvPr>
        </p:nvSpPr>
        <p:spPr>
          <a:xfrm>
            <a:off x="4677156"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6" name="Google Shape;86;p22"/>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Arial"/>
              <a:buNone/>
              <a:defRPr sz="1400"/>
            </a:lvl1pPr>
            <a:lvl2pPr lvl="1" algn="ctr" rtl="0">
              <a:lnSpc>
                <a:spcPct val="90000"/>
              </a:lnSpc>
              <a:spcBef>
                <a:spcPts val="900"/>
              </a:spcBef>
              <a:spcAft>
                <a:spcPts val="0"/>
              </a:spcAft>
              <a:buClr>
                <a:schemeClr val="dk1"/>
              </a:buClr>
              <a:buSzPts val="1500"/>
              <a:buNone/>
              <a:defRPr sz="1500"/>
            </a:lvl2pPr>
            <a:lvl3pPr lvl="2" algn="ctr" rtl="0">
              <a:lnSpc>
                <a:spcPct val="90000"/>
              </a:lnSpc>
              <a:spcBef>
                <a:spcPts val="900"/>
              </a:spcBef>
              <a:spcAft>
                <a:spcPts val="0"/>
              </a:spcAft>
              <a:buClr>
                <a:schemeClr val="dk1"/>
              </a:buClr>
              <a:buSzPts val="1400"/>
              <a:buNone/>
              <a:defRPr sz="1400"/>
            </a:lvl3pPr>
            <a:lvl4pPr lvl="3" algn="ctr" rtl="0">
              <a:lnSpc>
                <a:spcPct val="90000"/>
              </a:lnSpc>
              <a:spcBef>
                <a:spcPts val="900"/>
              </a:spcBef>
              <a:spcAft>
                <a:spcPts val="0"/>
              </a:spcAft>
              <a:buClr>
                <a:schemeClr val="dk1"/>
              </a:buClr>
              <a:buSzPts val="1200"/>
              <a:buNone/>
              <a:defRPr sz="1200"/>
            </a:lvl4pPr>
            <a:lvl5pPr lvl="4" algn="ctr" rtl="0">
              <a:lnSpc>
                <a:spcPct val="90000"/>
              </a:lnSpc>
              <a:spcBef>
                <a:spcPts val="9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87" name="Google Shape;87;p22"/>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88" name="Google Shape;88;p22"/>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 name="Google Shape;89;p22"/>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0" name="Google Shape;90;p22"/>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23"/>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90000"/>
              </a:lnSpc>
              <a:spcBef>
                <a:spcPts val="900"/>
              </a:spcBef>
              <a:spcAft>
                <a:spcPts val="0"/>
              </a:spcAft>
              <a:buClr>
                <a:schemeClr val="lt1"/>
              </a:buClr>
              <a:buSzPts val="15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2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94" name="Google Shape;94;p23"/>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95" name="Google Shape;95;p23"/>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 name="Google Shape;96;p23"/>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23"/>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p24"/>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3" name="Google Shape;103;p25"/>
          <p:cNvSpPr txBox="1">
            <a:spLocks noGrp="1"/>
          </p:cNvSpPr>
          <p:nvPr>
            <p:ph type="body" idx="1"/>
          </p:nvPr>
        </p:nvSpPr>
        <p:spPr>
          <a:xfrm>
            <a:off x="342900"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4" name="Google Shape;104;p25"/>
          <p:cNvSpPr txBox="1">
            <a:spLocks noGrp="1"/>
          </p:cNvSpPr>
          <p:nvPr>
            <p:ph type="body" idx="2"/>
          </p:nvPr>
        </p:nvSpPr>
        <p:spPr>
          <a:xfrm>
            <a:off x="3319272"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5"/>
          <p:cNvSpPr txBox="1">
            <a:spLocks noGrp="1"/>
          </p:cNvSpPr>
          <p:nvPr>
            <p:ph type="body" idx="3"/>
          </p:nvPr>
        </p:nvSpPr>
        <p:spPr>
          <a:xfrm>
            <a:off x="6295644"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6"/>
          <p:cNvSpPr txBox="1">
            <a:spLocks noGrp="1"/>
          </p:cNvSpPr>
          <p:nvPr>
            <p:ph type="body" idx="1"/>
          </p:nvPr>
        </p:nvSpPr>
        <p:spPr>
          <a:xfrm>
            <a:off x="342900"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6"/>
          <p:cNvSpPr txBox="1">
            <a:spLocks noGrp="1"/>
          </p:cNvSpPr>
          <p:nvPr>
            <p:ph type="body" idx="2"/>
          </p:nvPr>
        </p:nvSpPr>
        <p:spPr>
          <a:xfrm>
            <a:off x="3319272"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26"/>
          <p:cNvSpPr txBox="1">
            <a:spLocks noGrp="1"/>
          </p:cNvSpPr>
          <p:nvPr>
            <p:ph type="body" idx="3"/>
          </p:nvPr>
        </p:nvSpPr>
        <p:spPr>
          <a:xfrm>
            <a:off x="6295644"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3" name="Google Shape;113;p27"/>
          <p:cNvSpPr txBox="1">
            <a:spLocks noGrp="1"/>
          </p:cNvSpPr>
          <p:nvPr>
            <p:ph type="body" idx="1"/>
          </p:nvPr>
        </p:nvSpPr>
        <p:spPr>
          <a:xfrm>
            <a:off x="342900"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4" name="Google Shape;114;p27"/>
          <p:cNvSpPr txBox="1">
            <a:spLocks noGrp="1"/>
          </p:cNvSpPr>
          <p:nvPr>
            <p:ph type="body" idx="2"/>
          </p:nvPr>
        </p:nvSpPr>
        <p:spPr>
          <a:xfrm>
            <a:off x="2511361"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5" name="Google Shape;115;p27"/>
          <p:cNvSpPr txBox="1">
            <a:spLocks noGrp="1"/>
          </p:cNvSpPr>
          <p:nvPr>
            <p:ph type="body" idx="3"/>
          </p:nvPr>
        </p:nvSpPr>
        <p:spPr>
          <a:xfrm>
            <a:off x="4679823"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7"/>
          <p:cNvSpPr txBox="1">
            <a:spLocks noGrp="1"/>
          </p:cNvSpPr>
          <p:nvPr>
            <p:ph type="body" idx="4"/>
          </p:nvPr>
        </p:nvSpPr>
        <p:spPr>
          <a:xfrm>
            <a:off x="6848285"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9" name="Google Shape;119;p28"/>
          <p:cNvSpPr txBox="1">
            <a:spLocks noGrp="1"/>
          </p:cNvSpPr>
          <p:nvPr>
            <p:ph type="body" idx="1"/>
          </p:nvPr>
        </p:nvSpPr>
        <p:spPr>
          <a:xfrm>
            <a:off x="342900"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0" name="Google Shape;120;p28"/>
          <p:cNvSpPr txBox="1">
            <a:spLocks noGrp="1"/>
          </p:cNvSpPr>
          <p:nvPr>
            <p:ph type="body" idx="2"/>
          </p:nvPr>
        </p:nvSpPr>
        <p:spPr>
          <a:xfrm>
            <a:off x="2511361"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1" name="Google Shape;121;p28"/>
          <p:cNvSpPr txBox="1">
            <a:spLocks noGrp="1"/>
          </p:cNvSpPr>
          <p:nvPr>
            <p:ph type="body" idx="3"/>
          </p:nvPr>
        </p:nvSpPr>
        <p:spPr>
          <a:xfrm>
            <a:off x="4679823"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8"/>
          <p:cNvSpPr txBox="1">
            <a:spLocks noGrp="1"/>
          </p:cNvSpPr>
          <p:nvPr>
            <p:ph type="body" idx="4"/>
          </p:nvPr>
        </p:nvSpPr>
        <p:spPr>
          <a:xfrm>
            <a:off x="6848285"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9"/>
          <p:cNvSpPr/>
          <p:nvPr/>
        </p:nvSpPr>
        <p:spPr>
          <a:xfrm>
            <a:off x="0" y="1014984"/>
            <a:ext cx="1316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 name="Google Shape;126;p29"/>
          <p:cNvSpPr/>
          <p:nvPr/>
        </p:nvSpPr>
        <p:spPr>
          <a:xfrm>
            <a:off x="5356098" y="1014984"/>
            <a:ext cx="3785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342899" y="756951"/>
            <a:ext cx="45450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9" name="Google Shape;129;p30"/>
          <p:cNvSpPr txBox="1">
            <a:spLocks noGrp="1"/>
          </p:cNvSpPr>
          <p:nvPr>
            <p:ph type="body" idx="1"/>
          </p:nvPr>
        </p:nvSpPr>
        <p:spPr>
          <a:xfrm>
            <a:off x="342899" y="4114038"/>
            <a:ext cx="45450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30" name="Google Shape;130;p30"/>
          <p:cNvSpPr>
            <a:spLocks noGrp="1"/>
          </p:cNvSpPr>
          <p:nvPr>
            <p:ph type="pic" idx="2"/>
          </p:nvPr>
        </p:nvSpPr>
        <p:spPr>
          <a:xfrm>
            <a:off x="5280660" y="1009649"/>
            <a:ext cx="3518100" cy="32232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42899" y="756951"/>
            <a:ext cx="62751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31"/>
          <p:cNvSpPr txBox="1">
            <a:spLocks noGrp="1"/>
          </p:cNvSpPr>
          <p:nvPr>
            <p:ph type="body" idx="1"/>
          </p:nvPr>
        </p:nvSpPr>
        <p:spPr>
          <a:xfrm>
            <a:off x="342899" y="4114038"/>
            <a:ext cx="62751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lvl1pPr lvl="0" algn="l" rtl="0">
              <a:lnSpc>
                <a:spcPct val="90000"/>
              </a:lnSpc>
              <a:spcBef>
                <a:spcPts val="900"/>
              </a:spcBef>
              <a:spcAft>
                <a:spcPts val="0"/>
              </a:spcAft>
              <a:buClr>
                <a:schemeClr val="lt2"/>
              </a:buClr>
              <a:buSzPts val="1400"/>
              <a:buFont typeface="Arial Black"/>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Slide_VPhoto">
  <p:cSld name="Title Slide_VPhoto">
    <p:bg>
      <p:bgPr>
        <a:solidFill>
          <a:schemeClr val="dk2"/>
        </a:solidFill>
        <a:effectLst/>
      </p:bgPr>
    </p:bg>
    <p:spTree>
      <p:nvGrpSpPr>
        <p:cNvPr id="1" name="Shape 136"/>
        <p:cNvGrpSpPr/>
        <p:nvPr/>
      </p:nvGrpSpPr>
      <p:grpSpPr>
        <a:xfrm>
          <a:off x="0" y="0"/>
          <a:ext cx="0" cy="0"/>
          <a:chOff x="0" y="0"/>
          <a:chExt cx="0" cy="0"/>
        </a:xfrm>
      </p:grpSpPr>
      <p:pic>
        <p:nvPicPr>
          <p:cNvPr id="137" name="Google Shape;137;p33" descr="A picture containing sky, outdoor, building, roof&#10;&#10;Description automatically generated"/>
          <p:cNvPicPr preferRelativeResize="0"/>
          <p:nvPr/>
        </p:nvPicPr>
        <p:blipFill rotWithShape="1">
          <a:blip r:embed="rId2">
            <a:alphaModFix amt="70000"/>
          </a:blip>
          <a:srcRect t="15490"/>
          <a:stretch/>
        </p:blipFill>
        <p:spPr>
          <a:xfrm>
            <a:off x="107" y="0"/>
            <a:ext cx="9143894" cy="5143500"/>
          </a:xfrm>
          <a:prstGeom prst="rect">
            <a:avLst/>
          </a:prstGeom>
          <a:noFill/>
          <a:ln>
            <a:noFill/>
          </a:ln>
        </p:spPr>
      </p:pic>
      <p:sp>
        <p:nvSpPr>
          <p:cNvPr id="138" name="Google Shape;138;p33"/>
          <p:cNvSpPr txBox="1">
            <a:spLocks noGrp="1"/>
          </p:cNvSpPr>
          <p:nvPr>
            <p:ph type="ctrTitle"/>
          </p:nvPr>
        </p:nvSpPr>
        <p:spPr>
          <a:xfrm>
            <a:off x="1625345" y="1669941"/>
            <a:ext cx="5475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solidFill>
                  <a:srgbClr val="FFFFFF"/>
                </a:solidFill>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33"/>
          <p:cNvSpPr txBox="1">
            <a:spLocks noGrp="1"/>
          </p:cNvSpPr>
          <p:nvPr>
            <p:ph type="subTitle" idx="1"/>
          </p:nvPr>
        </p:nvSpPr>
        <p:spPr>
          <a:xfrm>
            <a:off x="1625346" y="1254443"/>
            <a:ext cx="5475300" cy="41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400"/>
              <a:buFont typeface="Arial"/>
              <a:buNone/>
              <a:defRPr sz="1400" b="1">
                <a:solidFill>
                  <a:srgbClr val="FFFFFF"/>
                </a:solidFill>
              </a:defRPr>
            </a:lvl1pPr>
            <a:lvl2pPr lvl="1" algn="ctr" rtl="0">
              <a:lnSpc>
                <a:spcPct val="90000"/>
              </a:lnSpc>
              <a:spcBef>
                <a:spcPts val="900"/>
              </a:spcBef>
              <a:spcAft>
                <a:spcPts val="0"/>
              </a:spcAft>
              <a:buClr>
                <a:schemeClr val="lt1"/>
              </a:buClr>
              <a:buSzPts val="14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1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40" name="Google Shape;140;p33"/>
          <p:cNvSpPr/>
          <p:nvPr/>
        </p:nvSpPr>
        <p:spPr>
          <a:xfrm>
            <a:off x="1193292"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 name="Google Shape;141;p33"/>
          <p:cNvSpPr/>
          <p:nvPr/>
        </p:nvSpPr>
        <p:spPr>
          <a:xfrm>
            <a:off x="7395210"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2" name="Google Shape;142;p33"/>
          <p:cNvPicPr preferRelativeResize="0"/>
          <p:nvPr/>
        </p:nvPicPr>
        <p:blipFill rotWithShape="1">
          <a:blip r:embed="rId3">
            <a:alphaModFix/>
          </a:blip>
          <a:srcRect/>
          <a:stretch/>
        </p:blipFill>
        <p:spPr>
          <a:xfrm>
            <a:off x="7803292" y="4664867"/>
            <a:ext cx="1004384" cy="22860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143"/>
        <p:cNvGrpSpPr/>
        <p:nvPr/>
      </p:nvGrpSpPr>
      <p:grpSpPr>
        <a:xfrm>
          <a:off x="0" y="0"/>
          <a:ext cx="0" cy="0"/>
          <a:chOff x="0" y="0"/>
          <a:chExt cx="0" cy="0"/>
        </a:xfrm>
      </p:grpSpPr>
      <p:sp>
        <p:nvSpPr>
          <p:cNvPr id="144" name="Google Shape;144;p34"/>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45" name="Google Shape;145;p34"/>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46" name="Google Shape;146;p34"/>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147" name="Google Shape;147;p34"/>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148" name="Google Shape;148;p34"/>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 name="Google Shape;149;p34"/>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6" name="Google Shape;156;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57" name="Google Shape;15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
        <p:cNvGrpSpPr/>
        <p:nvPr/>
      </p:nvGrpSpPr>
      <p:grpSpPr>
        <a:xfrm>
          <a:off x="0" y="0"/>
          <a:ext cx="0" cy="0"/>
          <a:chOff x="0" y="0"/>
          <a:chExt cx="0" cy="0"/>
        </a:xfrm>
      </p:grpSpPr>
      <p:sp>
        <p:nvSpPr>
          <p:cNvPr id="159" name="Google Shape;159;p3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0" name="Google Shape;16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1" name="Google Shape;16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Google Shape;163;p3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4" name="Google Shape;16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7" name="Google Shape;167;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8" name="Google Shape;168;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9" name="Google Shape;16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4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5" name="Google Shape;175;p4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6" name="Google Shape;176;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4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79" name="Google Shape;17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83" name="Google Shape;183;p4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4" name="Google Shape;184;p4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5" name="Google Shape;185;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4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88" name="Google Shape;18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4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1" name="Google Shape;191;p4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92" name="Google Shape;192;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9"/>
        <p:cNvGrpSpPr/>
        <p:nvPr/>
      </p:nvGrpSpPr>
      <p:grpSpPr>
        <a:xfrm>
          <a:off x="0" y="0"/>
          <a:ext cx="0" cy="0"/>
          <a:chOff x="0" y="0"/>
          <a:chExt cx="0" cy="0"/>
        </a:xfrm>
      </p:grpSpPr>
      <p:sp>
        <p:nvSpPr>
          <p:cNvPr id="200" name="Google Shape;200;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1" name="Google Shape;201;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2" name="Google Shape;202;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3"/>
        <p:cNvGrpSpPr/>
        <p:nvPr/>
      </p:nvGrpSpPr>
      <p:grpSpPr>
        <a:xfrm>
          <a:off x="0" y="0"/>
          <a:ext cx="0" cy="0"/>
          <a:chOff x="0" y="0"/>
          <a:chExt cx="0" cy="0"/>
        </a:xfrm>
      </p:grpSpPr>
      <p:sp>
        <p:nvSpPr>
          <p:cNvPr id="204" name="Google Shape;204;p4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5" name="Google Shape;205;p4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6" name="Google Shape;20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7"/>
        <p:cNvGrpSpPr/>
        <p:nvPr/>
      </p:nvGrpSpPr>
      <p:grpSpPr>
        <a:xfrm>
          <a:off x="0" y="0"/>
          <a:ext cx="0" cy="0"/>
          <a:chOff x="0" y="0"/>
          <a:chExt cx="0" cy="0"/>
        </a:xfrm>
      </p:grpSpPr>
      <p:sp>
        <p:nvSpPr>
          <p:cNvPr id="208" name="Google Shape;208;p5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9" name="Google Shape;20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0"/>
        <p:cNvGrpSpPr/>
        <p:nvPr/>
      </p:nvGrpSpPr>
      <p:grpSpPr>
        <a:xfrm>
          <a:off x="0" y="0"/>
          <a:ext cx="0" cy="0"/>
          <a:chOff x="0" y="0"/>
          <a:chExt cx="0" cy="0"/>
        </a:xfrm>
      </p:grpSpPr>
      <p:sp>
        <p:nvSpPr>
          <p:cNvPr id="211" name="Google Shape;211;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2" name="Google Shape;212;p5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3" name="Google Shape;213;p5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4" name="Google Shape;214;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5"/>
        <p:cNvGrpSpPr/>
        <p:nvPr/>
      </p:nvGrpSpPr>
      <p:grpSpPr>
        <a:xfrm>
          <a:off x="0" y="0"/>
          <a:ext cx="0" cy="0"/>
          <a:chOff x="0" y="0"/>
          <a:chExt cx="0" cy="0"/>
        </a:xfrm>
      </p:grpSpPr>
      <p:sp>
        <p:nvSpPr>
          <p:cNvPr id="216" name="Google Shape;216;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7" name="Google Shape;21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8"/>
        <p:cNvGrpSpPr/>
        <p:nvPr/>
      </p:nvGrpSpPr>
      <p:grpSpPr>
        <a:xfrm>
          <a:off x="0" y="0"/>
          <a:ext cx="0" cy="0"/>
          <a:chOff x="0" y="0"/>
          <a:chExt cx="0" cy="0"/>
        </a:xfrm>
      </p:grpSpPr>
      <p:sp>
        <p:nvSpPr>
          <p:cNvPr id="219" name="Google Shape;219;p5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20" name="Google Shape;220;p5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1" name="Google Shape;221;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5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4" name="Google Shape;224;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5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8" name="Google Shape;228;p5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9" name="Google Shape;229;p5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30" name="Google Shape;230;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1"/>
        <p:cNvGrpSpPr/>
        <p:nvPr/>
      </p:nvGrpSpPr>
      <p:grpSpPr>
        <a:xfrm>
          <a:off x="0" y="0"/>
          <a:ext cx="0" cy="0"/>
          <a:chOff x="0" y="0"/>
          <a:chExt cx="0" cy="0"/>
        </a:xfrm>
      </p:grpSpPr>
      <p:sp>
        <p:nvSpPr>
          <p:cNvPr id="232" name="Google Shape;232;p5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233" name="Google Shape;233;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4"/>
        <p:cNvGrpSpPr/>
        <p:nvPr/>
      </p:nvGrpSpPr>
      <p:grpSpPr>
        <a:xfrm>
          <a:off x="0" y="0"/>
          <a:ext cx="0" cy="0"/>
          <a:chOff x="0" y="0"/>
          <a:chExt cx="0" cy="0"/>
        </a:xfrm>
      </p:grpSpPr>
      <p:sp>
        <p:nvSpPr>
          <p:cNvPr id="235" name="Google Shape;235;p5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6" name="Google Shape;236;p5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37" name="Google Shape;237;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8"/>
        <p:cNvGrpSpPr/>
        <p:nvPr/>
      </p:nvGrpSpPr>
      <p:grpSpPr>
        <a:xfrm>
          <a:off x="0" y="0"/>
          <a:ext cx="0" cy="0"/>
          <a:chOff x="0" y="0"/>
          <a:chExt cx="0" cy="0"/>
        </a:xfrm>
      </p:grpSpPr>
      <p:sp>
        <p:nvSpPr>
          <p:cNvPr id="239" name="Google Shape;239;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6"/>
        <p:cNvGrpSpPr/>
        <p:nvPr/>
      </p:nvGrpSpPr>
      <p:grpSpPr>
        <a:xfrm>
          <a:off x="0" y="0"/>
          <a:ext cx="0" cy="0"/>
          <a:chOff x="0" y="0"/>
          <a:chExt cx="0" cy="0"/>
        </a:xfrm>
      </p:grpSpPr>
      <p:sp>
        <p:nvSpPr>
          <p:cNvPr id="247" name="Google Shape;247;p60"/>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48"/>
        <p:cNvGrpSpPr/>
        <p:nvPr/>
      </p:nvGrpSpPr>
      <p:grpSpPr>
        <a:xfrm>
          <a:off x="0" y="0"/>
          <a:ext cx="0" cy="0"/>
          <a:chOff x="0" y="0"/>
          <a:chExt cx="0" cy="0"/>
        </a:xfrm>
      </p:grpSpPr>
      <p:sp>
        <p:nvSpPr>
          <p:cNvPr id="249" name="Google Shape;249;p61"/>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0" name="Google Shape;250;p61"/>
          <p:cNvSpPr/>
          <p:nvPr/>
        </p:nvSpPr>
        <p:spPr>
          <a:xfrm>
            <a:off x="0" y="1014984"/>
            <a:ext cx="131673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1" name="Google Shape;251;p61"/>
          <p:cNvSpPr/>
          <p:nvPr/>
        </p:nvSpPr>
        <p:spPr>
          <a:xfrm>
            <a:off x="5356098" y="1014984"/>
            <a:ext cx="378561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252"/>
        <p:cNvGrpSpPr/>
        <p:nvPr/>
      </p:nvGrpSpPr>
      <p:grpSpPr>
        <a:xfrm>
          <a:off x="0" y="0"/>
          <a:ext cx="0" cy="0"/>
          <a:chOff x="0" y="0"/>
          <a:chExt cx="0" cy="0"/>
        </a:xfrm>
      </p:grpSpPr>
      <p:sp>
        <p:nvSpPr>
          <p:cNvPr id="253" name="Google Shape;253;p62"/>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4" name="Google Shape;254;p62"/>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400"/>
              <a:buFont typeface="Arial"/>
              <a:buNone/>
              <a:defRPr sz="1400"/>
            </a:lvl1pPr>
            <a:lvl2pPr lvl="1" algn="ctr">
              <a:lnSpc>
                <a:spcPct val="90000"/>
              </a:lnSpc>
              <a:spcBef>
                <a:spcPts val="900"/>
              </a:spcBef>
              <a:spcAft>
                <a:spcPts val="0"/>
              </a:spcAft>
              <a:buClr>
                <a:schemeClr val="dk1"/>
              </a:buClr>
              <a:buSzPts val="1500"/>
              <a:buNone/>
              <a:defRPr sz="1500"/>
            </a:lvl2pPr>
            <a:lvl3pPr lvl="2" algn="ctr">
              <a:lnSpc>
                <a:spcPct val="90000"/>
              </a:lnSpc>
              <a:spcBef>
                <a:spcPts val="900"/>
              </a:spcBef>
              <a:spcAft>
                <a:spcPts val="0"/>
              </a:spcAft>
              <a:buClr>
                <a:schemeClr val="dk1"/>
              </a:buClr>
              <a:buSzPts val="1400"/>
              <a:buNone/>
              <a:defRPr sz="1400"/>
            </a:lvl3pPr>
            <a:lvl4pPr lvl="3" algn="ctr">
              <a:lnSpc>
                <a:spcPct val="90000"/>
              </a:lnSpc>
              <a:spcBef>
                <a:spcPts val="900"/>
              </a:spcBef>
              <a:spcAft>
                <a:spcPts val="0"/>
              </a:spcAft>
              <a:buClr>
                <a:schemeClr val="dk1"/>
              </a:buClr>
              <a:buSzPts val="1200"/>
              <a:buNone/>
              <a:defRPr sz="1200"/>
            </a:lvl4pPr>
            <a:lvl5pPr lvl="4" algn="ctr">
              <a:lnSpc>
                <a:spcPct val="90000"/>
              </a:lnSpc>
              <a:spcBef>
                <a:spcPts val="9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55" name="Google Shape;255;p62"/>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dk1"/>
                </a:solidFill>
                <a:latin typeface="Arial"/>
                <a:ea typeface="Arial"/>
                <a:cs typeface="Arial"/>
                <a:sym typeface="Arial"/>
              </a:rPr>
            </a:br>
            <a:r>
              <a:rPr lang="en" sz="50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256" name="Google Shape;256;p62"/>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7" name="Google Shape;257;p62"/>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258" name="Google Shape;258;p62"/>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59"/>
        <p:cNvGrpSpPr/>
        <p:nvPr/>
      </p:nvGrpSpPr>
      <p:grpSpPr>
        <a:xfrm>
          <a:off x="0" y="0"/>
          <a:ext cx="0" cy="0"/>
          <a:chOff x="0" y="0"/>
          <a:chExt cx="0" cy="0"/>
        </a:xfrm>
      </p:grpSpPr>
      <p:sp>
        <p:nvSpPr>
          <p:cNvPr id="260" name="Google Shape;260;p63"/>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1" name="Google Shape;261;p63"/>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262" name="Google Shape;262;p63"/>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lt1"/>
                </a:solidFill>
                <a:latin typeface="Arial"/>
                <a:ea typeface="Arial"/>
                <a:cs typeface="Arial"/>
                <a:sym typeface="Arial"/>
              </a:rPr>
            </a:br>
            <a:r>
              <a:rPr lang="en" sz="5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263" name="Google Shape;263;p63"/>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4" name="Google Shape;264;p63"/>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265" name="Google Shape;265;p63"/>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6"/>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7"/>
        <p:cNvGrpSpPr/>
        <p:nvPr/>
      </p:nvGrpSpPr>
      <p:grpSpPr>
        <a:xfrm>
          <a:off x="0" y="0"/>
          <a:ext cx="0" cy="0"/>
          <a:chOff x="0" y="0"/>
          <a:chExt cx="0" cy="0"/>
        </a:xfrm>
      </p:grpSpPr>
      <p:sp>
        <p:nvSpPr>
          <p:cNvPr id="268" name="Google Shape;268;p65"/>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9" name="Google Shape;269;p65"/>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2" name="Google Shape;272;p66"/>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73"/>
        <p:cNvGrpSpPr/>
        <p:nvPr/>
      </p:nvGrpSpPr>
      <p:grpSpPr>
        <a:xfrm>
          <a:off x="0" y="0"/>
          <a:ext cx="0" cy="0"/>
          <a:chOff x="0" y="0"/>
          <a:chExt cx="0" cy="0"/>
        </a:xfrm>
      </p:grpSpPr>
      <p:sp>
        <p:nvSpPr>
          <p:cNvPr id="274" name="Google Shape;274;p67"/>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67"/>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6" name="Google Shape;276;p67"/>
          <p:cNvSpPr txBox="1">
            <a:spLocks noGrp="1"/>
          </p:cNvSpPr>
          <p:nvPr>
            <p:ph type="body" idx="2"/>
          </p:nvPr>
        </p:nvSpPr>
        <p:spPr>
          <a:xfrm>
            <a:off x="4677156"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77"/>
        <p:cNvGrpSpPr/>
        <p:nvPr/>
      </p:nvGrpSpPr>
      <p:grpSpPr>
        <a:xfrm>
          <a:off x="0" y="0"/>
          <a:ext cx="0" cy="0"/>
          <a:chOff x="0" y="0"/>
          <a:chExt cx="0" cy="0"/>
        </a:xfrm>
      </p:grpSpPr>
      <p:sp>
        <p:nvSpPr>
          <p:cNvPr id="278" name="Google Shape;278;p68"/>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68"/>
          <p:cNvSpPr txBox="1">
            <a:spLocks noGrp="1"/>
          </p:cNvSpPr>
          <p:nvPr>
            <p:ph type="body" idx="1"/>
          </p:nvPr>
        </p:nvSpPr>
        <p:spPr>
          <a:xfrm>
            <a:off x="342900"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0" name="Google Shape;280;p68"/>
          <p:cNvSpPr txBox="1">
            <a:spLocks noGrp="1"/>
          </p:cNvSpPr>
          <p:nvPr>
            <p:ph type="body" idx="2"/>
          </p:nvPr>
        </p:nvSpPr>
        <p:spPr>
          <a:xfrm>
            <a:off x="3319272"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1" name="Google Shape;281;p68"/>
          <p:cNvSpPr txBox="1">
            <a:spLocks noGrp="1"/>
          </p:cNvSpPr>
          <p:nvPr>
            <p:ph type="body" idx="3"/>
          </p:nvPr>
        </p:nvSpPr>
        <p:spPr>
          <a:xfrm>
            <a:off x="6295644"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82"/>
        <p:cNvGrpSpPr/>
        <p:nvPr/>
      </p:nvGrpSpPr>
      <p:grpSpPr>
        <a:xfrm>
          <a:off x="0" y="0"/>
          <a:ext cx="0" cy="0"/>
          <a:chOff x="0" y="0"/>
          <a:chExt cx="0" cy="0"/>
        </a:xfrm>
      </p:grpSpPr>
      <p:sp>
        <p:nvSpPr>
          <p:cNvPr id="283" name="Google Shape;283;p69"/>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4" name="Google Shape;284;p69"/>
          <p:cNvSpPr txBox="1">
            <a:spLocks noGrp="1"/>
          </p:cNvSpPr>
          <p:nvPr>
            <p:ph type="body" idx="1"/>
          </p:nvPr>
        </p:nvSpPr>
        <p:spPr>
          <a:xfrm>
            <a:off x="342900"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5" name="Google Shape;285;p69"/>
          <p:cNvSpPr txBox="1">
            <a:spLocks noGrp="1"/>
          </p:cNvSpPr>
          <p:nvPr>
            <p:ph type="body" idx="2"/>
          </p:nvPr>
        </p:nvSpPr>
        <p:spPr>
          <a:xfrm>
            <a:off x="3319272"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6" name="Google Shape;286;p69"/>
          <p:cNvSpPr txBox="1">
            <a:spLocks noGrp="1"/>
          </p:cNvSpPr>
          <p:nvPr>
            <p:ph type="body" idx="3"/>
          </p:nvPr>
        </p:nvSpPr>
        <p:spPr>
          <a:xfrm>
            <a:off x="6295644"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287"/>
        <p:cNvGrpSpPr/>
        <p:nvPr/>
      </p:nvGrpSpPr>
      <p:grpSpPr>
        <a:xfrm>
          <a:off x="0" y="0"/>
          <a:ext cx="0" cy="0"/>
          <a:chOff x="0" y="0"/>
          <a:chExt cx="0" cy="0"/>
        </a:xfrm>
      </p:grpSpPr>
      <p:sp>
        <p:nvSpPr>
          <p:cNvPr id="288" name="Google Shape;288;p70"/>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9" name="Google Shape;289;p70"/>
          <p:cNvSpPr txBox="1">
            <a:spLocks noGrp="1"/>
          </p:cNvSpPr>
          <p:nvPr>
            <p:ph type="body" idx="1"/>
          </p:nvPr>
        </p:nvSpPr>
        <p:spPr>
          <a:xfrm>
            <a:off x="342900"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0" name="Google Shape;290;p70"/>
          <p:cNvSpPr txBox="1">
            <a:spLocks noGrp="1"/>
          </p:cNvSpPr>
          <p:nvPr>
            <p:ph type="body" idx="2"/>
          </p:nvPr>
        </p:nvSpPr>
        <p:spPr>
          <a:xfrm>
            <a:off x="2511361"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70"/>
          <p:cNvSpPr txBox="1">
            <a:spLocks noGrp="1"/>
          </p:cNvSpPr>
          <p:nvPr>
            <p:ph type="body" idx="3"/>
          </p:nvPr>
        </p:nvSpPr>
        <p:spPr>
          <a:xfrm>
            <a:off x="4679823"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70"/>
          <p:cNvSpPr txBox="1">
            <a:spLocks noGrp="1"/>
          </p:cNvSpPr>
          <p:nvPr>
            <p:ph type="body" idx="4"/>
          </p:nvPr>
        </p:nvSpPr>
        <p:spPr>
          <a:xfrm>
            <a:off x="6848285"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293"/>
        <p:cNvGrpSpPr/>
        <p:nvPr/>
      </p:nvGrpSpPr>
      <p:grpSpPr>
        <a:xfrm>
          <a:off x="0" y="0"/>
          <a:ext cx="0" cy="0"/>
          <a:chOff x="0" y="0"/>
          <a:chExt cx="0" cy="0"/>
        </a:xfrm>
      </p:grpSpPr>
      <p:sp>
        <p:nvSpPr>
          <p:cNvPr id="294" name="Google Shape;294;p71"/>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5" name="Google Shape;295;p71"/>
          <p:cNvSpPr txBox="1">
            <a:spLocks noGrp="1"/>
          </p:cNvSpPr>
          <p:nvPr>
            <p:ph type="body" idx="1"/>
          </p:nvPr>
        </p:nvSpPr>
        <p:spPr>
          <a:xfrm>
            <a:off x="342900"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6" name="Google Shape;296;p71"/>
          <p:cNvSpPr txBox="1">
            <a:spLocks noGrp="1"/>
          </p:cNvSpPr>
          <p:nvPr>
            <p:ph type="body" idx="2"/>
          </p:nvPr>
        </p:nvSpPr>
        <p:spPr>
          <a:xfrm>
            <a:off x="2511361"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7" name="Google Shape;297;p71"/>
          <p:cNvSpPr txBox="1">
            <a:spLocks noGrp="1"/>
          </p:cNvSpPr>
          <p:nvPr>
            <p:ph type="body" idx="3"/>
          </p:nvPr>
        </p:nvSpPr>
        <p:spPr>
          <a:xfrm>
            <a:off x="4679823"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8" name="Google Shape;298;p71"/>
          <p:cNvSpPr txBox="1">
            <a:spLocks noGrp="1"/>
          </p:cNvSpPr>
          <p:nvPr>
            <p:ph type="body" idx="4"/>
          </p:nvPr>
        </p:nvSpPr>
        <p:spPr>
          <a:xfrm>
            <a:off x="6848285"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299"/>
        <p:cNvGrpSpPr/>
        <p:nvPr/>
      </p:nvGrpSpPr>
      <p:grpSpPr>
        <a:xfrm>
          <a:off x="0" y="0"/>
          <a:ext cx="0" cy="0"/>
          <a:chOff x="0" y="0"/>
          <a:chExt cx="0" cy="0"/>
        </a:xfrm>
      </p:grpSpPr>
      <p:sp>
        <p:nvSpPr>
          <p:cNvPr id="300" name="Google Shape;300;p72"/>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1" name="Google Shape;301;p72"/>
          <p:cNvSpPr/>
          <p:nvPr/>
        </p:nvSpPr>
        <p:spPr>
          <a:xfrm>
            <a:off x="0" y="1014984"/>
            <a:ext cx="131673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2" name="Google Shape;302;p72"/>
          <p:cNvSpPr/>
          <p:nvPr/>
        </p:nvSpPr>
        <p:spPr>
          <a:xfrm>
            <a:off x="5356098" y="1014984"/>
            <a:ext cx="378561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303"/>
        <p:cNvGrpSpPr/>
        <p:nvPr/>
      </p:nvGrpSpPr>
      <p:grpSpPr>
        <a:xfrm>
          <a:off x="0" y="0"/>
          <a:ext cx="0" cy="0"/>
          <a:chOff x="0" y="0"/>
          <a:chExt cx="0" cy="0"/>
        </a:xfrm>
      </p:grpSpPr>
      <p:sp>
        <p:nvSpPr>
          <p:cNvPr id="304" name="Google Shape;304;p73"/>
          <p:cNvSpPr txBox="1">
            <a:spLocks noGrp="1"/>
          </p:cNvSpPr>
          <p:nvPr>
            <p:ph type="title"/>
          </p:nvPr>
        </p:nvSpPr>
        <p:spPr>
          <a:xfrm>
            <a:off x="342899" y="756951"/>
            <a:ext cx="4545106"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5" name="Google Shape;305;p73"/>
          <p:cNvSpPr txBox="1">
            <a:spLocks noGrp="1"/>
          </p:cNvSpPr>
          <p:nvPr>
            <p:ph type="body" idx="1"/>
          </p:nvPr>
        </p:nvSpPr>
        <p:spPr>
          <a:xfrm>
            <a:off x="342899" y="4114038"/>
            <a:ext cx="4545106"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6" name="Google Shape;306;p73"/>
          <p:cNvSpPr>
            <a:spLocks noGrp="1"/>
          </p:cNvSpPr>
          <p:nvPr>
            <p:ph type="pic" idx="2"/>
          </p:nvPr>
        </p:nvSpPr>
        <p:spPr>
          <a:xfrm>
            <a:off x="5280660" y="1009649"/>
            <a:ext cx="3518154" cy="3223260"/>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7"/>
        <p:cNvGrpSpPr/>
        <p:nvPr/>
      </p:nvGrpSpPr>
      <p:grpSpPr>
        <a:xfrm>
          <a:off x="0" y="0"/>
          <a:ext cx="0" cy="0"/>
          <a:chOff x="0" y="0"/>
          <a:chExt cx="0" cy="0"/>
        </a:xfrm>
      </p:grpSpPr>
      <p:sp>
        <p:nvSpPr>
          <p:cNvPr id="308" name="Google Shape;308;p74"/>
          <p:cNvSpPr txBox="1">
            <a:spLocks noGrp="1"/>
          </p:cNvSpPr>
          <p:nvPr>
            <p:ph type="title"/>
          </p:nvPr>
        </p:nvSpPr>
        <p:spPr>
          <a:xfrm>
            <a:off x="342899" y="756951"/>
            <a:ext cx="6275071"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9" name="Google Shape;309;p74"/>
          <p:cNvSpPr txBox="1">
            <a:spLocks noGrp="1"/>
          </p:cNvSpPr>
          <p:nvPr>
            <p:ph type="body" idx="1"/>
          </p:nvPr>
        </p:nvSpPr>
        <p:spPr>
          <a:xfrm>
            <a:off x="342899" y="4114038"/>
            <a:ext cx="6275071"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2.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image" Target="../media/image7.png"/><Relationship Id="rId2" Type="http://schemas.openxmlformats.org/officeDocument/2006/relationships/slideLayout" Target="../slideLayouts/slideLayout55.xml"/><Relationship Id="rId16"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2901" y="342900"/>
            <a:ext cx="8449500" cy="271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1500"/>
              <a:buFont typeface="Arial Black"/>
              <a:buNone/>
              <a:defRPr sz="1500" b="0" i="0" u="none" strike="noStrike" cap="none">
                <a:solidFill>
                  <a:schemeClr val="lt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42900" y="857250"/>
            <a:ext cx="8458200" cy="3771900"/>
          </a:xfrm>
          <a:prstGeom prst="rect">
            <a:avLst/>
          </a:prstGeom>
          <a:noFill/>
          <a:ln>
            <a:noFill/>
          </a:ln>
        </p:spPr>
        <p:txBody>
          <a:bodyPr spcFirstLastPara="1" wrap="square" lIns="0" tIns="0" rIns="0" bIns="0" anchor="t" anchorCtr="0">
            <a:noAutofit/>
          </a:bodyPr>
          <a:lstStyle>
            <a:lvl1pPr marL="457200" marR="0" lvl="0" indent="-279400" algn="l" rtl="0">
              <a:lnSpc>
                <a:spcPct val="100000"/>
              </a:lnSpc>
              <a:spcBef>
                <a:spcPts val="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2pPr>
            <a:lvl3pPr marL="1371600" marR="0" lvl="2"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4pPr>
            <a:lvl5pPr marL="2286000" marR="0" lvl="4"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5pPr>
            <a:lvl6pPr marL="2743200" marR="0" lvl="5" indent="-317500" algn="l" rtl="0">
              <a:lnSpc>
                <a:spcPct val="90000"/>
              </a:lnSpc>
              <a:spcBef>
                <a:spcPts val="7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53" name="Google Shape;53;p13"/>
          <p:cNvSpPr txBox="1"/>
          <p:nvPr/>
        </p:nvSpPr>
        <p:spPr>
          <a:xfrm>
            <a:off x="342902" y="4806383"/>
            <a:ext cx="3596400" cy="107700"/>
          </a:xfrm>
          <a:prstGeom prst="rect">
            <a:avLst/>
          </a:prstGeom>
          <a:noFill/>
          <a:ln>
            <a:noFill/>
          </a:ln>
        </p:spPr>
        <p:txBody>
          <a:bodyPr spcFirstLastPara="1" wrap="square" lIns="0" tIns="0" rIns="0" bIns="0" anchor="b" anchorCtr="0">
            <a:spAutoFit/>
          </a:bodyPr>
          <a:lstStyle/>
          <a:p>
            <a:pPr marL="215900" marR="0" lvl="0" indent="-215900" algn="l" rtl="0">
              <a:lnSpc>
                <a:spcPct val="100000"/>
              </a:lnSpc>
              <a:spcBef>
                <a:spcPts val="0"/>
              </a:spcBef>
              <a:spcAft>
                <a:spcPts val="0"/>
              </a:spcAft>
              <a:buClr>
                <a:srgbClr val="000000"/>
              </a:buClr>
              <a:buSzPts val="700"/>
              <a:buFont typeface="Arial"/>
              <a:buNone/>
            </a:pPr>
            <a:fld id="{00000000-1234-1234-1234-123412341234}" type="slidenum">
              <a:rPr lang="en" sz="700" b="0" i="0" u="none" strike="noStrike" cap="none">
                <a:solidFill>
                  <a:schemeClr val="lt1"/>
                </a:solidFill>
                <a:latin typeface="Arial"/>
                <a:ea typeface="Arial"/>
                <a:cs typeface="Arial"/>
                <a:sym typeface="Arial"/>
              </a:rPr>
              <a:t>‹#›</a:t>
            </a:fld>
            <a:r>
              <a:rPr lang="en" sz="500" b="0" i="0" u="none" strike="noStrike" cap="none">
                <a:solidFill>
                  <a:schemeClr val="lt1"/>
                </a:solidFill>
                <a:latin typeface="Arial"/>
                <a:ea typeface="Arial"/>
                <a:cs typeface="Arial"/>
                <a:sym typeface="Arial"/>
              </a:rPr>
              <a:t>	© 2023 Gartner, Inc. and/or its affiliates. All rights reserved. NS-579</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216">
          <p15:clr>
            <a:srgbClr val="5ACBF0"/>
          </p15:clr>
        </p15:guide>
        <p15:guide id="4" orient="horz" pos="432">
          <p15:clr>
            <a:srgbClr val="F26B43"/>
          </p15:clr>
        </p15:guide>
        <p15:guide id="5" orient="horz" pos="540">
          <p15:clr>
            <a:srgbClr val="5ACBF0"/>
          </p15:clr>
        </p15:guide>
        <p15:guide id="6" pos="216">
          <p15:clr>
            <a:srgbClr val="5ACBF0"/>
          </p15:clr>
        </p15:guide>
        <p15:guide id="7" pos="2808">
          <p15:clr>
            <a:srgbClr val="F26B43"/>
          </p15:clr>
        </p15:guide>
        <p15:guide id="8" pos="2952">
          <p15:clr>
            <a:srgbClr val="F26B43"/>
          </p15:clr>
        </p15:guide>
        <p15:guide id="9" pos="5545">
          <p15:clr>
            <a:srgbClr val="5ACBF0"/>
          </p15:clr>
        </p15:guide>
        <p15:guide id="10" orient="horz" pos="3018">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4" name="Google Shape;64;p15"/>
          <p:cNvSpPr txBox="1"/>
          <p:nvPr/>
        </p:nvSpPr>
        <p:spPr>
          <a:xfrm>
            <a:off x="342900" y="4758384"/>
            <a:ext cx="5479500" cy="123000"/>
          </a:xfrm>
          <a:prstGeom prst="rect">
            <a:avLst/>
          </a:prstGeom>
          <a:noFill/>
          <a:ln>
            <a:noFill/>
          </a:ln>
        </p:spPr>
        <p:txBody>
          <a:bodyPr spcFirstLastPara="1" wrap="square" lIns="0" tIns="0" rIns="0" bIns="0" anchor="b" anchorCtr="0">
            <a:spAutoFit/>
          </a:bodyPr>
          <a:lstStyle/>
          <a:p>
            <a:pPr marL="177800" marR="0" lvl="0" indent="-17780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b="0" i="0" u="none" strike="noStrike" cap="none">
              <a:solidFill>
                <a:srgbClr val="000000"/>
              </a:solidFill>
              <a:latin typeface="Arial"/>
              <a:ea typeface="Arial"/>
              <a:cs typeface="Arial"/>
              <a:sym typeface="Arial"/>
            </a:endParaRPr>
          </a:p>
        </p:txBody>
      </p:sp>
      <p:pic>
        <p:nvPicPr>
          <p:cNvPr id="65" name="Google Shape;65;p15"/>
          <p:cNvPicPr preferRelativeResize="0"/>
          <p:nvPr/>
        </p:nvPicPr>
        <p:blipFill rotWithShape="1">
          <a:blip r:embed="rId21">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5"/>
        <p:cNvGrpSpPr/>
        <p:nvPr/>
      </p:nvGrpSpPr>
      <p:grpSpPr>
        <a:xfrm>
          <a:off x="0" y="0"/>
          <a:ext cx="0" cy="0"/>
          <a:chOff x="0" y="0"/>
          <a:chExt cx="0" cy="0"/>
        </a:xfrm>
      </p:grpSpPr>
      <p:sp>
        <p:nvSpPr>
          <p:cNvPr id="196" name="Google Shape;196;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97" name="Google Shape;197;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98" name="Google Shape;198;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p59"/>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lvl="1">
              <a:spcBef>
                <a:spcPts val="90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42" name="Google Shape;242;p59"/>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44" name="Google Shape;244;p59"/>
          <p:cNvSpPr txBox="1"/>
          <p:nvPr/>
        </p:nvSpPr>
        <p:spPr>
          <a:xfrm>
            <a:off x="342900" y="4794912"/>
            <a:ext cx="5479542" cy="115416"/>
          </a:xfrm>
          <a:prstGeom prst="rect">
            <a:avLst/>
          </a:prstGeom>
          <a:noFill/>
          <a:ln>
            <a:noFill/>
          </a:ln>
        </p:spPr>
        <p:txBody>
          <a:bodyPr spcFirstLastPara="1" wrap="square" lIns="0" tIns="0" rIns="0" bIns="0" anchor="b" anchorCtr="0">
            <a:spAutoFit/>
          </a:bodyPr>
          <a:lstStyle/>
          <a:p>
            <a:pPr marL="177800" marR="0" lvl="0" indent="-177800" algn="l" rtl="0">
              <a:spcBef>
                <a:spcPts val="0"/>
              </a:spcBef>
              <a:spcAft>
                <a:spcPts val="0"/>
              </a:spcAft>
              <a:buNone/>
            </a:pPr>
            <a:fld id="{00000000-1234-1234-1234-123412341234}" type="slidenum">
              <a:rPr lang="en" sz="800" b="0">
                <a:solidFill>
                  <a:schemeClr val="dk1"/>
                </a:solidFill>
                <a:latin typeface="Arial"/>
                <a:ea typeface="Arial"/>
                <a:cs typeface="Arial"/>
                <a:sym typeface="Arial"/>
              </a:rPr>
              <a:t>‹#›</a:t>
            </a:fld>
            <a:r>
              <a:rPr lang="en" sz="500" b="0">
                <a:solidFill>
                  <a:schemeClr val="dk1"/>
                </a:solidFill>
                <a:latin typeface="Arial"/>
                <a:ea typeface="Arial"/>
                <a:cs typeface="Arial"/>
                <a:sym typeface="Arial"/>
              </a:rPr>
              <a:t>	© 2023 Gartner, Inc. and/or its affiliates. All rights reserved.				</a:t>
            </a:r>
            <a:endParaRPr sz="1100"/>
          </a:p>
        </p:txBody>
      </p:sp>
      <p:pic>
        <p:nvPicPr>
          <p:cNvPr id="245" name="Google Shape;245;p59"/>
          <p:cNvPicPr preferRelativeResize="0"/>
          <p:nvPr/>
        </p:nvPicPr>
        <p:blipFill rotWithShape="1">
          <a:blip r:embed="rId17">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3.xml"/><Relationship Id="rId5" Type="http://schemas.openxmlformats.org/officeDocument/2006/relationships/image" Target="../media/image13.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3.xml"/><Relationship Id="rId6" Type="http://schemas.openxmlformats.org/officeDocument/2006/relationships/image" Target="../media/image13.png"/><Relationship Id="rId5" Type="http://schemas.openxmlformats.org/officeDocument/2006/relationships/slide" Target="slide7.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3.xml"/><Relationship Id="rId6" Type="http://schemas.openxmlformats.org/officeDocument/2006/relationships/image" Target="../media/image13.png"/><Relationship Id="rId5" Type="http://schemas.openxmlformats.org/officeDocument/2006/relationships/slide" Target="slide7.xml"/><Relationship Id="rId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4.xml"/><Relationship Id="rId6" Type="http://schemas.openxmlformats.org/officeDocument/2006/relationships/image" Target="../media/image13.png"/><Relationship Id="rId5" Type="http://schemas.openxmlformats.org/officeDocument/2006/relationships/slide" Target="slide7.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3.xml"/><Relationship Id="rId5" Type="http://schemas.openxmlformats.org/officeDocument/2006/relationships/image" Target="../media/image13.png"/><Relationship Id="rId4" Type="http://schemas.openxmlformats.org/officeDocument/2006/relationships/slide" Target="slide7.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1.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4.xml"/><Relationship Id="rId5" Type="http://schemas.openxmlformats.org/officeDocument/2006/relationships/image" Target="../media/image13.png"/><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2.xml"/><Relationship Id="rId3" Type="http://schemas.openxmlformats.org/officeDocument/2006/relationships/slide" Target="slide9.xml"/><Relationship Id="rId7" Type="http://schemas.openxmlformats.org/officeDocument/2006/relationships/slide" Target="slide20.xml"/><Relationship Id="rId12" Type="http://schemas.openxmlformats.org/officeDocument/2006/relationships/slide" Target="slide17.xml"/><Relationship Id="rId17" Type="http://schemas.openxmlformats.org/officeDocument/2006/relationships/slide" Target="slide22.xml"/><Relationship Id="rId2" Type="http://schemas.openxmlformats.org/officeDocument/2006/relationships/notesSlide" Target="../notesSlides/notesSlide7.xml"/><Relationship Id="rId16" Type="http://schemas.openxmlformats.org/officeDocument/2006/relationships/slide" Target="slide18.xml"/><Relationship Id="rId1" Type="http://schemas.openxmlformats.org/officeDocument/2006/relationships/slideLayout" Target="../slideLayouts/slideLayout3.xml"/><Relationship Id="rId6" Type="http://schemas.openxmlformats.org/officeDocument/2006/relationships/slide" Target="slide21.xml"/><Relationship Id="rId11" Type="http://schemas.openxmlformats.org/officeDocument/2006/relationships/slide" Target="slide16.xml"/><Relationship Id="rId5" Type="http://schemas.openxmlformats.org/officeDocument/2006/relationships/slide" Target="slide10.xml"/><Relationship Id="rId15" Type="http://schemas.openxmlformats.org/officeDocument/2006/relationships/slide" Target="slide13.xml"/><Relationship Id="rId10" Type="http://schemas.openxmlformats.org/officeDocument/2006/relationships/slide" Target="slide15.xml"/><Relationship Id="rId4" Type="http://schemas.openxmlformats.org/officeDocument/2006/relationships/slide" Target="slide11.xml"/><Relationship Id="rId9" Type="http://schemas.openxmlformats.org/officeDocument/2006/relationships/slide" Target="slide14.xml"/><Relationship Id="rId1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13.png"/><Relationship Id="rId5" Type="http://schemas.openxmlformats.org/officeDocument/2006/relationships/slide" Target="slide7.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5"/>
          <p:cNvSpPr txBox="1">
            <a:spLocks noGrp="1"/>
          </p:cNvSpPr>
          <p:nvPr>
            <p:ph type="ctrTitle"/>
          </p:nvPr>
        </p:nvSpPr>
        <p:spPr>
          <a:xfrm>
            <a:off x="1498825" y="1171975"/>
            <a:ext cx="3666900" cy="1550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5"/>
              </a:buClr>
              <a:buSzPts val="2700"/>
              <a:buFont typeface="Arial Black"/>
              <a:buNone/>
            </a:pPr>
            <a:r>
              <a:rPr lang="en-US" sz="2400" dirty="0"/>
              <a:t>AI Design Patterns for Large Language Models</a:t>
            </a:r>
          </a:p>
        </p:txBody>
      </p:sp>
      <p:sp>
        <p:nvSpPr>
          <p:cNvPr id="316" name="Google Shape;316;p75"/>
          <p:cNvSpPr txBox="1">
            <a:spLocks noGrp="1"/>
          </p:cNvSpPr>
          <p:nvPr>
            <p:ph type="subTitle" idx="1"/>
          </p:nvPr>
        </p:nvSpPr>
        <p:spPr>
          <a:xfrm>
            <a:off x="1498825" y="2781875"/>
            <a:ext cx="3399300" cy="673200"/>
          </a:xfrm>
          <a:prstGeom prst="rect">
            <a:avLst/>
          </a:prstGeom>
          <a:noFill/>
          <a:ln>
            <a:noFill/>
          </a:ln>
        </p:spPr>
        <p:txBody>
          <a:bodyPr spcFirstLastPara="1" wrap="square" lIns="0" tIns="0" rIns="0" bIns="0" anchor="t" anchorCtr="0">
            <a:noAutofit/>
          </a:bodyPr>
          <a:lstStyle/>
          <a:p>
            <a:pPr marL="177800" lvl="0" indent="-177800" algn="l" rtl="0">
              <a:lnSpc>
                <a:spcPct val="110000"/>
              </a:lnSpc>
              <a:spcBef>
                <a:spcPts val="0"/>
              </a:spcBef>
              <a:spcAft>
                <a:spcPts val="0"/>
              </a:spcAft>
              <a:buClr>
                <a:schemeClr val="lt1"/>
              </a:buClr>
              <a:buSzPts val="1800"/>
              <a:buNone/>
            </a:pPr>
            <a:r>
              <a:rPr lang="en-US" sz="1200" dirty="0" err="1"/>
              <a:t>Leinar</a:t>
            </a:r>
            <a:r>
              <a:rPr lang="en-US" sz="1200" dirty="0"/>
              <a:t> Ramos, Anthony Mullen, Ben Yan, Van</a:t>
            </a:r>
          </a:p>
          <a:p>
            <a:pPr marL="177800" lvl="0" indent="-177800" algn="l" rtl="0">
              <a:lnSpc>
                <a:spcPct val="110000"/>
              </a:lnSpc>
              <a:spcBef>
                <a:spcPts val="0"/>
              </a:spcBef>
              <a:spcAft>
                <a:spcPts val="0"/>
              </a:spcAft>
              <a:buClr>
                <a:schemeClr val="lt1"/>
              </a:buClr>
              <a:buSzPts val="1800"/>
              <a:buNone/>
            </a:pPr>
            <a:r>
              <a:rPr lang="en-US" sz="1200" dirty="0"/>
              <a:t>Baker, Erick </a:t>
            </a:r>
            <a:r>
              <a:rPr lang="en-US" sz="1200" dirty="0" err="1"/>
              <a:t>Brethenoux</a:t>
            </a:r>
            <a:r>
              <a:rPr lang="en-US" sz="1200" dirty="0"/>
              <a:t>, Arun Chandrasekaran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4"/>
          <p:cNvSpPr/>
          <p:nvPr/>
        </p:nvSpPr>
        <p:spPr>
          <a:xfrm>
            <a:off x="4309050" y="83745"/>
            <a:ext cx="46785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468" name="Google Shape;468;p84"/>
          <p:cNvSpPr/>
          <p:nvPr/>
        </p:nvSpPr>
        <p:spPr>
          <a:xfrm>
            <a:off x="4309050" y="2431785"/>
            <a:ext cx="46785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469" name="Google Shape;469;p84"/>
          <p:cNvSpPr txBox="1">
            <a:spLocks noGrp="1"/>
          </p:cNvSpPr>
          <p:nvPr>
            <p:ph type="title"/>
          </p:nvPr>
        </p:nvSpPr>
        <p:spPr>
          <a:xfrm>
            <a:off x="66950" y="67975"/>
            <a:ext cx="4100400" cy="9288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Use LLM to Generate </a:t>
            </a:r>
          </a:p>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Training Data for a Conversational System</a:t>
            </a:r>
          </a:p>
        </p:txBody>
      </p:sp>
      <p:sp>
        <p:nvSpPr>
          <p:cNvPr id="470" name="Google Shape;470;p84"/>
          <p:cNvSpPr/>
          <p:nvPr/>
        </p:nvSpPr>
        <p:spPr>
          <a:xfrm>
            <a:off x="66950" y="1068525"/>
            <a:ext cx="4100400" cy="3866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471" name="Google Shape;471;p84"/>
          <p:cNvSpPr txBox="1"/>
          <p:nvPr/>
        </p:nvSpPr>
        <p:spPr>
          <a:xfrm>
            <a:off x="93125" y="106852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Data Generation for Chatbot Training</a:t>
            </a:r>
            <a:endParaRPr lang="en-US" sz="1400" b="0" i="0" u="none" strike="noStrike" cap="none" dirty="0">
              <a:solidFill>
                <a:srgbClr val="000000"/>
              </a:solidFill>
              <a:latin typeface="Arial"/>
              <a:ea typeface="Arial"/>
              <a:cs typeface="Arial"/>
              <a:sym typeface="Arial"/>
            </a:endParaRPr>
          </a:p>
        </p:txBody>
      </p:sp>
      <p:sp>
        <p:nvSpPr>
          <p:cNvPr id="472" name="Google Shape;472;p84"/>
          <p:cNvSpPr/>
          <p:nvPr/>
        </p:nvSpPr>
        <p:spPr>
          <a:xfrm>
            <a:off x="2242213" y="3936800"/>
            <a:ext cx="1060800" cy="7692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Conversational Assets Store</a:t>
            </a:r>
          </a:p>
        </p:txBody>
      </p:sp>
      <p:pic>
        <p:nvPicPr>
          <p:cNvPr id="473" name="Google Shape;473;p84"/>
          <p:cNvPicPr preferRelativeResize="0"/>
          <p:nvPr/>
        </p:nvPicPr>
        <p:blipFill rotWithShape="1">
          <a:blip r:embed="rId3">
            <a:alphaModFix/>
          </a:blip>
          <a:srcRect/>
          <a:stretch/>
        </p:blipFill>
        <p:spPr>
          <a:xfrm>
            <a:off x="610263" y="1595717"/>
            <a:ext cx="374521" cy="449400"/>
          </a:xfrm>
          <a:prstGeom prst="rect">
            <a:avLst/>
          </a:prstGeom>
          <a:noFill/>
          <a:ln>
            <a:noFill/>
          </a:ln>
        </p:spPr>
      </p:pic>
      <p:sp>
        <p:nvSpPr>
          <p:cNvPr id="474" name="Google Shape;474;p84"/>
          <p:cNvSpPr txBox="1"/>
          <p:nvPr/>
        </p:nvSpPr>
        <p:spPr>
          <a:xfrm>
            <a:off x="328186" y="2006605"/>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475" name="Google Shape;475;p84"/>
          <p:cNvSpPr/>
          <p:nvPr/>
        </p:nvSpPr>
        <p:spPr>
          <a:xfrm>
            <a:off x="2059963" y="1555175"/>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(e.g., “Give me other ways of saying this”)</a:t>
            </a:r>
          </a:p>
        </p:txBody>
      </p:sp>
      <p:sp>
        <p:nvSpPr>
          <p:cNvPr id="476" name="Google Shape;476;p84"/>
          <p:cNvSpPr/>
          <p:nvPr/>
        </p:nvSpPr>
        <p:spPr>
          <a:xfrm>
            <a:off x="2059963" y="3107325"/>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000" b="1" i="0" u="none" strike="noStrike" cap="none" dirty="0">
                <a:solidFill>
                  <a:schemeClr val="lt1"/>
                </a:solidFill>
                <a:latin typeface="Arial"/>
                <a:ea typeface="Arial"/>
                <a:cs typeface="Arial"/>
                <a:sym typeface="Arial"/>
              </a:rPr>
              <a:t>Alternates, Synonyms, Intents and Utterances</a:t>
            </a:r>
          </a:p>
        </p:txBody>
      </p:sp>
      <p:cxnSp>
        <p:nvCxnSpPr>
          <p:cNvPr id="477" name="Google Shape;477;p84"/>
          <p:cNvCxnSpPr>
            <a:cxnSpLocks/>
            <a:stCxn id="473" idx="3"/>
            <a:endCxn id="475" idx="1"/>
          </p:cNvCxnSpPr>
          <p:nvPr/>
        </p:nvCxnSpPr>
        <p:spPr>
          <a:xfrm flipV="1">
            <a:off x="984784" y="1820075"/>
            <a:ext cx="1075179" cy="342"/>
          </a:xfrm>
          <a:prstGeom prst="straightConnector1">
            <a:avLst/>
          </a:prstGeom>
          <a:noFill/>
          <a:ln w="9525" cap="flat" cmpd="sng">
            <a:solidFill>
              <a:schemeClr val="dk2"/>
            </a:solidFill>
            <a:prstDash val="solid"/>
            <a:round/>
            <a:headEnd type="none" w="sm" len="sm"/>
            <a:tailEnd type="triangle" w="med" len="med"/>
          </a:ln>
        </p:spPr>
      </p:cxnSp>
      <p:cxnSp>
        <p:nvCxnSpPr>
          <p:cNvPr id="478" name="Google Shape;478;p84"/>
          <p:cNvCxnSpPr/>
          <p:nvPr/>
        </p:nvCxnSpPr>
        <p:spPr>
          <a:xfrm flipH="1">
            <a:off x="2800550" y="2092875"/>
            <a:ext cx="4500" cy="276300"/>
          </a:xfrm>
          <a:prstGeom prst="straightConnector1">
            <a:avLst/>
          </a:prstGeom>
          <a:noFill/>
          <a:ln w="9525" cap="flat" cmpd="sng">
            <a:solidFill>
              <a:schemeClr val="dk2"/>
            </a:solidFill>
            <a:prstDash val="solid"/>
            <a:round/>
            <a:headEnd type="none" w="sm" len="sm"/>
            <a:tailEnd type="triangle" w="med" len="med"/>
          </a:ln>
        </p:spPr>
      </p:cxnSp>
      <p:cxnSp>
        <p:nvCxnSpPr>
          <p:cNvPr id="479" name="Google Shape;479;p84"/>
          <p:cNvCxnSpPr>
            <a:endCxn id="476" idx="0"/>
          </p:cNvCxnSpPr>
          <p:nvPr/>
        </p:nvCxnSpPr>
        <p:spPr>
          <a:xfrm>
            <a:off x="2772013" y="2815425"/>
            <a:ext cx="600" cy="291900"/>
          </a:xfrm>
          <a:prstGeom prst="straightConnector1">
            <a:avLst/>
          </a:prstGeom>
          <a:noFill/>
          <a:ln w="9525" cap="flat" cmpd="sng">
            <a:solidFill>
              <a:schemeClr val="dk2"/>
            </a:solidFill>
            <a:prstDash val="solid"/>
            <a:round/>
            <a:headEnd type="none" w="sm" len="sm"/>
            <a:tailEnd type="triangle" w="med" len="med"/>
          </a:ln>
        </p:spPr>
      </p:cxnSp>
      <p:cxnSp>
        <p:nvCxnSpPr>
          <p:cNvPr id="480" name="Google Shape;480;p84"/>
          <p:cNvCxnSpPr/>
          <p:nvPr/>
        </p:nvCxnSpPr>
        <p:spPr>
          <a:xfrm>
            <a:off x="2772313" y="3613975"/>
            <a:ext cx="600" cy="291900"/>
          </a:xfrm>
          <a:prstGeom prst="straightConnector1">
            <a:avLst/>
          </a:prstGeom>
          <a:noFill/>
          <a:ln w="9525" cap="flat" cmpd="sng">
            <a:solidFill>
              <a:schemeClr val="dk2"/>
            </a:solidFill>
            <a:prstDash val="solid"/>
            <a:round/>
            <a:headEnd type="none" w="sm" len="sm"/>
            <a:tailEnd type="triangle" w="med" len="med"/>
          </a:ln>
        </p:spPr>
      </p:cxnSp>
      <p:cxnSp>
        <p:nvCxnSpPr>
          <p:cNvPr id="481" name="Google Shape;481;p84"/>
          <p:cNvCxnSpPr>
            <a:stCxn id="472" idx="2"/>
            <a:endCxn id="474" idx="2"/>
          </p:cNvCxnSpPr>
          <p:nvPr/>
        </p:nvCxnSpPr>
        <p:spPr>
          <a:xfrm rot="10800000">
            <a:off x="809387" y="2345306"/>
            <a:ext cx="1432827" cy="1976095"/>
          </a:xfrm>
          <a:prstGeom prst="bentConnector2">
            <a:avLst/>
          </a:prstGeom>
          <a:noFill/>
          <a:ln w="9525" cap="flat" cmpd="sng">
            <a:solidFill>
              <a:schemeClr val="dk2"/>
            </a:solidFill>
            <a:prstDash val="solid"/>
            <a:round/>
            <a:headEnd type="none" w="sm" len="sm"/>
            <a:tailEnd type="triangle" w="med" len="med"/>
          </a:ln>
        </p:spPr>
      </p:cxnSp>
      <p:grpSp>
        <p:nvGrpSpPr>
          <p:cNvPr id="482" name="Google Shape;482;p84"/>
          <p:cNvGrpSpPr/>
          <p:nvPr/>
        </p:nvGrpSpPr>
        <p:grpSpPr>
          <a:xfrm>
            <a:off x="2115941" y="2392193"/>
            <a:ext cx="1373708" cy="400212"/>
            <a:chOff x="7294503" y="1174139"/>
            <a:chExt cx="752882" cy="320400"/>
          </a:xfrm>
        </p:grpSpPr>
        <p:sp>
          <p:nvSpPr>
            <p:cNvPr id="483" name="Google Shape;483;p84"/>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 </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484" name="Google Shape;484;p84"/>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485" name="Google Shape;485;p84"/>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486" name="Google Shape;486;p84"/>
          <p:cNvSpPr txBox="1"/>
          <p:nvPr/>
        </p:nvSpPr>
        <p:spPr>
          <a:xfrm>
            <a:off x="-495300" y="842886"/>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7" name="Google Shape;487;p84"/>
          <p:cNvSpPr txBox="1"/>
          <p:nvPr/>
        </p:nvSpPr>
        <p:spPr>
          <a:xfrm>
            <a:off x="4251774" y="265589"/>
            <a:ext cx="4678500" cy="2142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Using LLMs “as-is” to generate conversational data for third party conversation platform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0" i="0" u="none" strike="noStrike" cap="none" dirty="0">
                <a:solidFill>
                  <a:schemeClr val="dk1"/>
                </a:solidFill>
                <a:latin typeface="Arial"/>
                <a:ea typeface="Arial"/>
                <a:cs typeface="Arial"/>
                <a:sym typeface="Arial"/>
              </a:rPr>
              <a:t> Users with an existing LLM system want to develop synthetic data and conversational assets using a LLM as a generative engine</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To generate conversational AI assets quickly such as intents, conversational utterances or responses to questions. The synthetic data generated can better cover “edge” cases that are not in the regular dataset.</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Two approaches are used: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User asks for assets relating to input prompts (</a:t>
            </a:r>
            <a:r>
              <a:rPr lang="en-US" sz="900" dirty="0">
                <a:solidFill>
                  <a:schemeClr val="dk1"/>
                </a:solidFill>
              </a:rPr>
              <a:t>for example,</a:t>
            </a:r>
            <a:r>
              <a:rPr lang="en-US" sz="900" b="0" i="0" u="none" strike="noStrike" cap="none" dirty="0">
                <a:solidFill>
                  <a:schemeClr val="dk1"/>
                </a:solidFill>
                <a:latin typeface="Arial"/>
                <a:ea typeface="Arial"/>
                <a:cs typeface="Arial"/>
                <a:sym typeface="Arial"/>
              </a:rPr>
              <a:t> intents, utterances, questions)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Use develops question-and-answer pairs as conversational assets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Workflow can be either human-driven with as-is interfaces or more automated by calling LLM APIs.</a:t>
            </a:r>
            <a:endParaRPr lang="en-US" dirty="0"/>
          </a:p>
        </p:txBody>
      </p:sp>
      <p:sp>
        <p:nvSpPr>
          <p:cNvPr id="488" name="Google Shape;488;p84"/>
          <p:cNvSpPr txBox="1"/>
          <p:nvPr/>
        </p:nvSpPr>
        <p:spPr>
          <a:xfrm>
            <a:off x="4251774" y="2592733"/>
            <a:ext cx="4766100" cy="1525762"/>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a:t>
            </a:r>
            <a:r>
              <a:rPr lang="en-US" sz="900" b="0" i="0" u="none" strike="noStrike" cap="none" dirty="0">
                <a:solidFill>
                  <a:schemeClr val="dk1"/>
                </a:solidFill>
                <a:latin typeface="Arial"/>
                <a:ea typeface="Arial"/>
                <a:cs typeface="Arial"/>
                <a:sym typeface="Arial"/>
              </a:rPr>
              <a:t> </a:t>
            </a:r>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Low technical skills </a:t>
            </a:r>
            <a:r>
              <a:rPr lang="en-US" sz="900" dirty="0">
                <a:solidFill>
                  <a:schemeClr val="dk1"/>
                </a:solidFill>
              </a:rPr>
              <a:t>required</a:t>
            </a:r>
          </a:p>
          <a:p>
            <a:pPr marL="914400" marR="0" lvl="1" indent="-285750" algn="l" rtl="0">
              <a:lnSpc>
                <a:spcPct val="115000"/>
              </a:lnSpc>
              <a:spcBef>
                <a:spcPts val="0"/>
              </a:spcBef>
              <a:spcAft>
                <a:spcPts val="0"/>
              </a:spcAft>
              <a:buClr>
                <a:schemeClr val="dk1"/>
              </a:buClr>
              <a:buSzPts val="900"/>
              <a:buFont typeface="Roboto"/>
              <a:buChar char="○"/>
            </a:pPr>
            <a:r>
              <a:rPr lang="en-US" sz="900" dirty="0">
                <a:solidFill>
                  <a:schemeClr val="dk1"/>
                </a:solidFill>
              </a:rPr>
              <a:t>S</a:t>
            </a:r>
            <a:r>
              <a:rPr lang="en-US" sz="900" b="0" i="0" u="none" strike="noStrike" cap="none" dirty="0">
                <a:solidFill>
                  <a:schemeClr val="dk1"/>
                </a:solidFill>
                <a:latin typeface="Arial"/>
                <a:ea typeface="Arial"/>
                <a:cs typeface="Arial"/>
                <a:sym typeface="Arial"/>
              </a:rPr>
              <a:t>upport training and improvement </a:t>
            </a:r>
            <a:r>
              <a:rPr lang="en-US" sz="900" dirty="0">
                <a:solidFill>
                  <a:schemeClr val="dk1"/>
                </a:solidFill>
              </a:rPr>
              <a:t>of </a:t>
            </a:r>
            <a:r>
              <a:rPr lang="en-US" sz="900" b="0" i="0" u="none" strike="noStrike" cap="none" dirty="0">
                <a:solidFill>
                  <a:schemeClr val="dk1"/>
                </a:solidFill>
                <a:latin typeface="Arial"/>
                <a:ea typeface="Arial"/>
                <a:cs typeface="Arial"/>
                <a:sym typeface="Arial"/>
              </a:rPr>
              <a:t>chatbot implementations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This pattern might breach the terms of use of the LLMs depending on the use case (this requires careful evaluation of the terms of service).</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If the target content and topic is not well-represented in the LLM training data, then then breadth and depth of results will be low.</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Requires checking whether LLM outputs are suitable for AI training.</a:t>
            </a:r>
            <a:endParaRPr lang="en-US" sz="1400" b="0" i="0" u="none" strike="noStrike" cap="none" dirty="0">
              <a:solidFill>
                <a:srgbClr val="000000"/>
              </a:solidFill>
              <a:latin typeface="Arial"/>
              <a:ea typeface="Arial"/>
              <a:cs typeface="Arial"/>
              <a:sym typeface="Arial"/>
            </a:endParaRPr>
          </a:p>
        </p:txBody>
      </p:sp>
      <p:sp>
        <p:nvSpPr>
          <p:cNvPr id="489" name="Google Shape;489;p84"/>
          <p:cNvSpPr txBox="1"/>
          <p:nvPr/>
        </p:nvSpPr>
        <p:spPr>
          <a:xfrm>
            <a:off x="4251774" y="4374294"/>
            <a:ext cx="4100400" cy="570116"/>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Chatbot development </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Knowledge management</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Semantic asset development (e.g., taxonomies, ontologies)</a:t>
            </a:r>
            <a:endParaRPr lang="en-US" sz="900" b="0" i="0" u="none" strike="noStrike" cap="none" dirty="0">
              <a:solidFill>
                <a:srgbClr val="000000"/>
              </a:solidFill>
              <a:latin typeface="Arial"/>
              <a:ea typeface="Arial"/>
              <a:cs typeface="Arial"/>
              <a:sym typeface="Arial"/>
            </a:endParaRPr>
          </a:p>
        </p:txBody>
      </p:sp>
      <p:pic>
        <p:nvPicPr>
          <p:cNvPr id="490" name="Google Shape;490;p84">
            <a:hlinkClick r:id="rId4" action="ppaction://hlinksldjump"/>
          </p:cNvPr>
          <p:cNvPicPr preferRelativeResize="0"/>
          <p:nvPr/>
        </p:nvPicPr>
        <p:blipFill>
          <a:blip r:embed="rId5">
            <a:alphaModFix/>
          </a:blip>
          <a:stretch>
            <a:fillRect/>
          </a:stretch>
        </p:blipFill>
        <p:spPr>
          <a:xfrm>
            <a:off x="3700925" y="368125"/>
            <a:ext cx="328500" cy="328500"/>
          </a:xfrm>
          <a:prstGeom prst="rect">
            <a:avLst/>
          </a:prstGeom>
          <a:noFill/>
          <a:ln>
            <a:noFill/>
          </a:ln>
        </p:spPr>
      </p:pic>
      <p:sp>
        <p:nvSpPr>
          <p:cNvPr id="491" name="Google Shape;491;p84"/>
          <p:cNvSpPr/>
          <p:nvPr/>
        </p:nvSpPr>
        <p:spPr>
          <a:xfrm>
            <a:off x="4332775" y="4167849"/>
            <a:ext cx="45165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5"/>
          <p:cNvSpPr/>
          <p:nvPr/>
        </p:nvSpPr>
        <p:spPr>
          <a:xfrm>
            <a:off x="4366726" y="190425"/>
            <a:ext cx="4585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497" name="Google Shape;497;p85"/>
          <p:cNvSpPr/>
          <p:nvPr/>
        </p:nvSpPr>
        <p:spPr>
          <a:xfrm>
            <a:off x="4366726" y="2588013"/>
            <a:ext cx="4585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498" name="Google Shape;498;p85"/>
          <p:cNvSpPr txBox="1">
            <a:spLocks noGrp="1"/>
          </p:cNvSpPr>
          <p:nvPr>
            <p:ph type="title" idx="4294967295"/>
          </p:nvPr>
        </p:nvSpPr>
        <p:spPr>
          <a:xfrm>
            <a:off x="134425" y="63450"/>
            <a:ext cx="3998100" cy="1011000"/>
          </a:xfrm>
          <a:prstGeom prst="rect">
            <a:avLst/>
          </a:prstGeom>
          <a:solidFill>
            <a:srgbClr val="002856"/>
          </a:solidFill>
          <a:ln>
            <a:noFill/>
          </a:ln>
        </p:spPr>
        <p:txBody>
          <a:bodyPr spcFirstLastPara="1" wrap="square" lIns="0" tIns="0" rIns="0" bIns="0" anchor="t"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Use LLM to Create Scene Descriptions for a </a:t>
            </a:r>
          </a:p>
          <a:p>
            <a:pPr marL="182880" marR="91440" lvl="0" indent="0" algn="l" rtl="0">
              <a:lnSpc>
                <a:spcPct val="100000"/>
              </a:lnSpc>
              <a:spcBef>
                <a:spcPts val="0"/>
              </a:spcBef>
              <a:spcAft>
                <a:spcPts val="0"/>
              </a:spcAft>
              <a:buSzPts val="990"/>
              <a:buNone/>
            </a:pPr>
            <a:r>
              <a:rPr lang="en-US" sz="2120" dirty="0">
                <a:solidFill>
                  <a:schemeClr val="lt1"/>
                </a:solidFill>
              </a:rPr>
              <a:t>Generative Visual Model </a:t>
            </a:r>
          </a:p>
        </p:txBody>
      </p:sp>
      <p:sp>
        <p:nvSpPr>
          <p:cNvPr id="499" name="Google Shape;499;p85"/>
          <p:cNvSpPr/>
          <p:nvPr/>
        </p:nvSpPr>
        <p:spPr>
          <a:xfrm>
            <a:off x="134725" y="1170850"/>
            <a:ext cx="3998100" cy="38964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pic>
        <p:nvPicPr>
          <p:cNvPr id="500" name="Google Shape;500;p85"/>
          <p:cNvPicPr preferRelativeResize="0"/>
          <p:nvPr/>
        </p:nvPicPr>
        <p:blipFill rotWithShape="1">
          <a:blip r:embed="rId3">
            <a:alphaModFix/>
          </a:blip>
          <a:srcRect/>
          <a:stretch/>
        </p:blipFill>
        <p:spPr>
          <a:xfrm>
            <a:off x="610975" y="1567825"/>
            <a:ext cx="374521" cy="449400"/>
          </a:xfrm>
          <a:prstGeom prst="rect">
            <a:avLst/>
          </a:prstGeom>
          <a:noFill/>
          <a:ln>
            <a:noFill/>
          </a:ln>
        </p:spPr>
      </p:pic>
      <p:sp>
        <p:nvSpPr>
          <p:cNvPr id="501" name="Google Shape;501;p85"/>
          <p:cNvSpPr txBox="1"/>
          <p:nvPr/>
        </p:nvSpPr>
        <p:spPr>
          <a:xfrm>
            <a:off x="134725" y="1170850"/>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for Image Prompting</a:t>
            </a:r>
            <a:endParaRPr lang="en-US" sz="1400" b="0" i="0" u="none" strike="noStrike" cap="none" dirty="0">
              <a:solidFill>
                <a:srgbClr val="000000"/>
              </a:solidFill>
              <a:latin typeface="Arial"/>
              <a:ea typeface="Arial"/>
              <a:cs typeface="Arial"/>
              <a:sym typeface="Arial"/>
            </a:endParaRPr>
          </a:p>
        </p:txBody>
      </p:sp>
      <p:sp>
        <p:nvSpPr>
          <p:cNvPr id="502" name="Google Shape;502;p85"/>
          <p:cNvSpPr txBox="1"/>
          <p:nvPr/>
        </p:nvSpPr>
        <p:spPr>
          <a:xfrm>
            <a:off x="317036" y="1939900"/>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503" name="Google Shape;503;p85"/>
          <p:cNvSpPr/>
          <p:nvPr/>
        </p:nvSpPr>
        <p:spPr>
          <a:xfrm>
            <a:off x="1934150" y="1527625"/>
            <a:ext cx="1106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Scene Description Prompt</a:t>
            </a:r>
          </a:p>
        </p:txBody>
      </p:sp>
      <p:sp>
        <p:nvSpPr>
          <p:cNvPr id="504" name="Google Shape;504;p85"/>
          <p:cNvSpPr/>
          <p:nvPr/>
        </p:nvSpPr>
        <p:spPr>
          <a:xfrm>
            <a:off x="1893800" y="3127150"/>
            <a:ext cx="1187100" cy="3993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Scene Description</a:t>
            </a:r>
          </a:p>
        </p:txBody>
      </p:sp>
      <p:sp>
        <p:nvSpPr>
          <p:cNvPr id="505" name="Google Shape;505;p85"/>
          <p:cNvSpPr/>
          <p:nvPr/>
        </p:nvSpPr>
        <p:spPr>
          <a:xfrm>
            <a:off x="1934150" y="4576075"/>
            <a:ext cx="1106400" cy="3993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AI-Generated Image</a:t>
            </a:r>
          </a:p>
        </p:txBody>
      </p:sp>
      <p:cxnSp>
        <p:nvCxnSpPr>
          <p:cNvPr id="506" name="Google Shape;506;p85"/>
          <p:cNvCxnSpPr>
            <a:stCxn id="505" idx="1"/>
            <a:endCxn id="502" idx="2"/>
          </p:cNvCxnSpPr>
          <p:nvPr/>
        </p:nvCxnSpPr>
        <p:spPr>
          <a:xfrm rot="10800000">
            <a:off x="798350" y="2278525"/>
            <a:ext cx="1135800" cy="2497200"/>
          </a:xfrm>
          <a:prstGeom prst="bentConnector2">
            <a:avLst/>
          </a:prstGeom>
          <a:noFill/>
          <a:ln w="9525" cap="flat" cmpd="sng">
            <a:solidFill>
              <a:schemeClr val="dk2"/>
            </a:solidFill>
            <a:prstDash val="solid"/>
            <a:round/>
            <a:headEnd type="none" w="sm" len="sm"/>
            <a:tailEnd type="triangle" w="med" len="med"/>
          </a:ln>
        </p:spPr>
      </p:cxnSp>
      <p:cxnSp>
        <p:nvCxnSpPr>
          <p:cNvPr id="507" name="Google Shape;507;p85"/>
          <p:cNvCxnSpPr>
            <a:stCxn id="504" idx="1"/>
            <a:endCxn id="502" idx="2"/>
          </p:cNvCxnSpPr>
          <p:nvPr/>
        </p:nvCxnSpPr>
        <p:spPr>
          <a:xfrm rot="10800000">
            <a:off x="798200" y="2278600"/>
            <a:ext cx="1095600" cy="1048200"/>
          </a:xfrm>
          <a:prstGeom prst="bentConnector2">
            <a:avLst/>
          </a:prstGeom>
          <a:noFill/>
          <a:ln w="9525" cap="flat" cmpd="sng">
            <a:solidFill>
              <a:schemeClr val="dk2"/>
            </a:solidFill>
            <a:prstDash val="solid"/>
            <a:round/>
            <a:headEnd type="none" w="sm" len="sm"/>
            <a:tailEnd type="triangle" w="med" len="med"/>
          </a:ln>
        </p:spPr>
      </p:cxnSp>
      <p:cxnSp>
        <p:nvCxnSpPr>
          <p:cNvPr id="508" name="Google Shape;508;p85"/>
          <p:cNvCxnSpPr>
            <a:stCxn id="500" idx="3"/>
            <a:endCxn id="503" idx="1"/>
          </p:cNvCxnSpPr>
          <p:nvPr/>
        </p:nvCxnSpPr>
        <p:spPr>
          <a:xfrm>
            <a:off x="985496" y="1792525"/>
            <a:ext cx="948600" cy="0"/>
          </a:xfrm>
          <a:prstGeom prst="straightConnector1">
            <a:avLst/>
          </a:prstGeom>
          <a:noFill/>
          <a:ln w="9525" cap="flat" cmpd="sng">
            <a:solidFill>
              <a:schemeClr val="dk2"/>
            </a:solidFill>
            <a:prstDash val="solid"/>
            <a:round/>
            <a:headEnd type="none" w="sm" len="sm"/>
            <a:tailEnd type="triangle" w="med" len="med"/>
          </a:ln>
        </p:spPr>
      </p:cxnSp>
      <p:cxnSp>
        <p:nvCxnSpPr>
          <p:cNvPr id="509" name="Google Shape;509;p85"/>
          <p:cNvCxnSpPr/>
          <p:nvPr/>
        </p:nvCxnSpPr>
        <p:spPr>
          <a:xfrm>
            <a:off x="2487038" y="2069113"/>
            <a:ext cx="600" cy="291900"/>
          </a:xfrm>
          <a:prstGeom prst="straightConnector1">
            <a:avLst/>
          </a:prstGeom>
          <a:noFill/>
          <a:ln w="9525" cap="flat" cmpd="sng">
            <a:solidFill>
              <a:schemeClr val="dk2"/>
            </a:solidFill>
            <a:prstDash val="solid"/>
            <a:round/>
            <a:headEnd type="none" w="sm" len="sm"/>
            <a:tailEnd type="triangle" w="med" len="med"/>
          </a:ln>
        </p:spPr>
      </p:cxnSp>
      <p:cxnSp>
        <p:nvCxnSpPr>
          <p:cNvPr id="510" name="Google Shape;510;p85"/>
          <p:cNvCxnSpPr/>
          <p:nvPr/>
        </p:nvCxnSpPr>
        <p:spPr>
          <a:xfrm>
            <a:off x="2487038" y="2815463"/>
            <a:ext cx="600" cy="291900"/>
          </a:xfrm>
          <a:prstGeom prst="straightConnector1">
            <a:avLst/>
          </a:prstGeom>
          <a:noFill/>
          <a:ln w="9525" cap="flat" cmpd="sng">
            <a:solidFill>
              <a:schemeClr val="dk2"/>
            </a:solidFill>
            <a:prstDash val="solid"/>
            <a:round/>
            <a:headEnd type="none" w="sm" len="sm"/>
            <a:tailEnd type="triangle" w="med" len="med"/>
          </a:ln>
        </p:spPr>
      </p:cxnSp>
      <p:cxnSp>
        <p:nvCxnSpPr>
          <p:cNvPr id="511" name="Google Shape;511;p85"/>
          <p:cNvCxnSpPr/>
          <p:nvPr/>
        </p:nvCxnSpPr>
        <p:spPr>
          <a:xfrm>
            <a:off x="2487038" y="3539925"/>
            <a:ext cx="600" cy="291900"/>
          </a:xfrm>
          <a:prstGeom prst="straightConnector1">
            <a:avLst/>
          </a:prstGeom>
          <a:noFill/>
          <a:ln w="9525" cap="flat" cmpd="sng">
            <a:solidFill>
              <a:schemeClr val="dk2"/>
            </a:solidFill>
            <a:prstDash val="solid"/>
            <a:round/>
            <a:headEnd type="none" w="sm" len="sm"/>
            <a:tailEnd type="triangle" w="med" len="med"/>
          </a:ln>
        </p:spPr>
      </p:cxnSp>
      <p:cxnSp>
        <p:nvCxnSpPr>
          <p:cNvPr id="512" name="Google Shape;512;p85"/>
          <p:cNvCxnSpPr/>
          <p:nvPr/>
        </p:nvCxnSpPr>
        <p:spPr>
          <a:xfrm>
            <a:off x="2487038" y="4264363"/>
            <a:ext cx="600" cy="291900"/>
          </a:xfrm>
          <a:prstGeom prst="straightConnector1">
            <a:avLst/>
          </a:prstGeom>
          <a:noFill/>
          <a:ln w="9525" cap="flat" cmpd="sng">
            <a:solidFill>
              <a:schemeClr val="dk2"/>
            </a:solidFill>
            <a:prstDash val="solid"/>
            <a:round/>
            <a:headEnd type="none" w="sm" len="sm"/>
            <a:tailEnd type="triangle" w="med" len="med"/>
          </a:ln>
        </p:spPr>
      </p:cxnSp>
      <p:grpSp>
        <p:nvGrpSpPr>
          <p:cNvPr id="513" name="Google Shape;513;p85"/>
          <p:cNvGrpSpPr/>
          <p:nvPr/>
        </p:nvGrpSpPr>
        <p:grpSpPr>
          <a:xfrm>
            <a:off x="1800491" y="2392180"/>
            <a:ext cx="1373708" cy="400212"/>
            <a:chOff x="7294503" y="1174139"/>
            <a:chExt cx="752882" cy="320400"/>
          </a:xfrm>
        </p:grpSpPr>
        <p:sp>
          <p:nvSpPr>
            <p:cNvPr id="514" name="Google Shape;514;p85"/>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 </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515" name="Google Shape;515;p85"/>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516" name="Google Shape;516;p85"/>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517" name="Google Shape;517;p85"/>
          <p:cNvSpPr txBox="1"/>
          <p:nvPr/>
        </p:nvSpPr>
        <p:spPr>
          <a:xfrm>
            <a:off x="4132525" y="414049"/>
            <a:ext cx="4800000" cy="2003585"/>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Use LLMs to generate scene descriptions for image generation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0" i="0" u="none" strike="noStrike" cap="none" dirty="0">
                <a:solidFill>
                  <a:schemeClr val="dk1"/>
                </a:solidFill>
                <a:latin typeface="Arial"/>
                <a:ea typeface="Arial"/>
                <a:cs typeface="Arial"/>
                <a:sym typeface="Arial"/>
              </a:rPr>
              <a:t>: Use the output of an LLM as the input to a</a:t>
            </a:r>
            <a:r>
              <a:rPr lang="en-US" sz="900" dirty="0">
                <a:solidFill>
                  <a:schemeClr val="dk1"/>
                </a:solidFill>
              </a:rPr>
              <a:t>n image-generation </a:t>
            </a:r>
            <a:r>
              <a:rPr lang="en-US" sz="900" b="0" i="0" u="none" strike="noStrike" cap="none" dirty="0">
                <a:solidFill>
                  <a:schemeClr val="dk1"/>
                </a:solidFill>
                <a:latin typeface="Arial"/>
                <a:ea typeface="Arial"/>
                <a:cs typeface="Arial"/>
                <a:sym typeface="Arial"/>
              </a:rPr>
              <a:t>model </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a:t>
            </a:r>
            <a:r>
              <a:rPr lang="en-US" sz="900" b="1" dirty="0">
                <a:solidFill>
                  <a:schemeClr val="dk1"/>
                </a:solidFill>
              </a:rPr>
              <a:t>:</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cheaply specify and create customized images at scale</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create multimodal experiences </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LLM is prompted by the user to augment the user’s initial textual description of a scene. That “image specification” text is fed into a visual generative model.</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This is possible by prompting the LLM to obtain a text for a scene description that can be used in an image-generation model. Alternatively, an automated model-chaining workflow </a:t>
            </a:r>
            <a:r>
              <a:rPr lang="en-US" sz="900" dirty="0">
                <a:solidFill>
                  <a:schemeClr val="dk1"/>
                </a:solidFill>
              </a:rPr>
              <a:t>can be built</a:t>
            </a:r>
            <a:r>
              <a:rPr lang="en-US" sz="900" b="0" i="0" u="none" strike="noStrike" cap="none" dirty="0">
                <a:solidFill>
                  <a:schemeClr val="dk1"/>
                </a:solidFill>
                <a:latin typeface="Arial"/>
                <a:ea typeface="Arial"/>
                <a:cs typeface="Arial"/>
                <a:sym typeface="Arial"/>
              </a:rPr>
              <a:t> between an LLM API and other image-generation models.</a:t>
            </a:r>
            <a:endParaRPr lang="en-US" sz="1400" b="0" i="0" u="none" strike="noStrike" cap="none" dirty="0">
              <a:solidFill>
                <a:srgbClr val="000000"/>
              </a:solidFill>
              <a:latin typeface="Arial"/>
              <a:ea typeface="Arial"/>
              <a:cs typeface="Arial"/>
              <a:sym typeface="Arial"/>
            </a:endParaRPr>
          </a:p>
        </p:txBody>
      </p:sp>
      <p:sp>
        <p:nvSpPr>
          <p:cNvPr id="518" name="Google Shape;518;p85"/>
          <p:cNvSpPr txBox="1"/>
          <p:nvPr/>
        </p:nvSpPr>
        <p:spPr>
          <a:xfrm>
            <a:off x="4132525" y="2815463"/>
            <a:ext cx="4742100" cy="1207213"/>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a:t>
            </a:r>
            <a:r>
              <a:rPr lang="en-US" sz="900" b="0" i="0" u="none" strike="noStrike" cap="none" dirty="0">
                <a:solidFill>
                  <a:schemeClr val="dk1"/>
                </a:solidFill>
                <a:latin typeface="Arial"/>
                <a:ea typeface="Arial"/>
                <a:cs typeface="Arial"/>
                <a:sym typeface="Arial"/>
              </a:rPr>
              <a:t>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Quick customized creation of image artifacts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Unclear copyright context </a:t>
            </a:r>
            <a:r>
              <a:rPr lang="en-US" sz="900" dirty="0">
                <a:solidFill>
                  <a:schemeClr val="dk1"/>
                </a:solidFill>
              </a:rPr>
              <a:t>of generated images </a:t>
            </a:r>
            <a:r>
              <a:rPr lang="en-US" sz="900" b="0" i="0" u="none" strike="noStrike" cap="none" dirty="0">
                <a:solidFill>
                  <a:schemeClr val="dk1"/>
                </a:solidFill>
                <a:latin typeface="Arial"/>
                <a:ea typeface="Arial"/>
                <a:cs typeface="Arial"/>
                <a:sym typeface="Arial"/>
              </a:rPr>
              <a:t>(this is a risk inherent to image generation and not specific to the use of LLMs)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data that the LLM was trained might not include enough information on generating good image-generation prompts</a:t>
            </a:r>
            <a:endParaRPr lang="en-US" dirty="0"/>
          </a:p>
        </p:txBody>
      </p:sp>
      <p:sp>
        <p:nvSpPr>
          <p:cNvPr id="519" name="Google Shape;519;p85"/>
          <p:cNvSpPr txBox="1"/>
          <p:nvPr/>
        </p:nvSpPr>
        <p:spPr>
          <a:xfrm>
            <a:off x="4132525" y="4374076"/>
            <a:ext cx="2448106" cy="54938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Personalized marketing experience</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Image generation for e-commerce</a:t>
            </a:r>
            <a:endParaRPr lang="en-US" dirty="0"/>
          </a:p>
          <a:p>
            <a:pPr marL="0" marR="0" lvl="0" indent="0" algn="l" rtl="0">
              <a:lnSpc>
                <a:spcPct val="100000"/>
              </a:lnSpc>
              <a:spcBef>
                <a:spcPts val="0"/>
              </a:spcBef>
              <a:spcAft>
                <a:spcPts val="0"/>
              </a:spcAft>
              <a:buNone/>
            </a:pPr>
            <a:endParaRPr sz="900" b="0" i="0" u="none" strike="noStrike" cap="none" dirty="0">
              <a:solidFill>
                <a:srgbClr val="000000"/>
              </a:solidFill>
              <a:latin typeface="Arial"/>
              <a:ea typeface="Arial"/>
              <a:cs typeface="Arial"/>
              <a:sym typeface="Arial"/>
            </a:endParaRPr>
          </a:p>
        </p:txBody>
      </p:sp>
      <p:pic>
        <p:nvPicPr>
          <p:cNvPr id="520" name="Google Shape;520;p85">
            <a:hlinkClick r:id="rId4" action="ppaction://hlinksldjump"/>
          </p:cNvPr>
          <p:cNvPicPr preferRelativeResize="0"/>
          <p:nvPr/>
        </p:nvPicPr>
        <p:blipFill>
          <a:blip r:embed="rId5">
            <a:alphaModFix/>
          </a:blip>
          <a:stretch>
            <a:fillRect/>
          </a:stretch>
        </p:blipFill>
        <p:spPr>
          <a:xfrm>
            <a:off x="3700925" y="444325"/>
            <a:ext cx="328500" cy="328500"/>
          </a:xfrm>
          <a:prstGeom prst="rect">
            <a:avLst/>
          </a:prstGeom>
          <a:noFill/>
          <a:ln>
            <a:noFill/>
          </a:ln>
        </p:spPr>
      </p:pic>
      <p:sp>
        <p:nvSpPr>
          <p:cNvPr id="521" name="Google Shape;521;p85"/>
          <p:cNvSpPr/>
          <p:nvPr/>
        </p:nvSpPr>
        <p:spPr>
          <a:xfrm>
            <a:off x="4366726" y="4073138"/>
            <a:ext cx="45165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522" name="Google Shape;522;p85"/>
          <p:cNvSpPr/>
          <p:nvPr/>
        </p:nvSpPr>
        <p:spPr>
          <a:xfrm>
            <a:off x="1859000" y="3844840"/>
            <a:ext cx="1256700" cy="466211"/>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Image Generation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86"/>
          <p:cNvSpPr/>
          <p:nvPr/>
        </p:nvSpPr>
        <p:spPr>
          <a:xfrm>
            <a:off x="4423712" y="73419"/>
            <a:ext cx="45477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528" name="Google Shape;528;p86"/>
          <p:cNvSpPr/>
          <p:nvPr/>
        </p:nvSpPr>
        <p:spPr>
          <a:xfrm>
            <a:off x="4423712" y="1733332"/>
            <a:ext cx="45477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529" name="Google Shape;529;p86"/>
          <p:cNvSpPr/>
          <p:nvPr/>
        </p:nvSpPr>
        <p:spPr>
          <a:xfrm>
            <a:off x="242525" y="891000"/>
            <a:ext cx="3885600" cy="40824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530" name="Google Shape;530;p86"/>
          <p:cNvSpPr txBox="1"/>
          <p:nvPr/>
        </p:nvSpPr>
        <p:spPr>
          <a:xfrm>
            <a:off x="262150" y="842925"/>
            <a:ext cx="3129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Exposed Within an Application Frame</a:t>
            </a:r>
          </a:p>
        </p:txBody>
      </p:sp>
      <p:sp>
        <p:nvSpPr>
          <p:cNvPr id="531" name="Google Shape;531;p86"/>
          <p:cNvSpPr/>
          <p:nvPr/>
        </p:nvSpPr>
        <p:spPr>
          <a:xfrm>
            <a:off x="559125" y="2339150"/>
            <a:ext cx="2546400" cy="134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2" name="Google Shape;532;p86"/>
          <p:cNvSpPr txBox="1"/>
          <p:nvPr/>
        </p:nvSpPr>
        <p:spPr>
          <a:xfrm>
            <a:off x="1873138" y="2976463"/>
            <a:ext cx="56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533" name="Google Shape;533;p86"/>
          <p:cNvPicPr preferRelativeResize="0"/>
          <p:nvPr/>
        </p:nvPicPr>
        <p:blipFill rotWithShape="1">
          <a:blip r:embed="rId3">
            <a:alphaModFix/>
          </a:blip>
          <a:srcRect/>
          <a:stretch/>
        </p:blipFill>
        <p:spPr>
          <a:xfrm>
            <a:off x="1830684" y="1215776"/>
            <a:ext cx="318282" cy="381900"/>
          </a:xfrm>
          <a:prstGeom prst="rect">
            <a:avLst/>
          </a:prstGeom>
          <a:noFill/>
          <a:ln>
            <a:noFill/>
          </a:ln>
        </p:spPr>
      </p:pic>
      <p:sp>
        <p:nvSpPr>
          <p:cNvPr id="534" name="Google Shape;534;p86"/>
          <p:cNvSpPr/>
          <p:nvPr/>
        </p:nvSpPr>
        <p:spPr>
          <a:xfrm>
            <a:off x="1041575" y="3901300"/>
            <a:ext cx="8013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sp>
        <p:nvSpPr>
          <p:cNvPr id="535" name="Google Shape;535;p86"/>
          <p:cNvSpPr/>
          <p:nvPr/>
        </p:nvSpPr>
        <p:spPr>
          <a:xfrm>
            <a:off x="2197100" y="3901300"/>
            <a:ext cx="8691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536" name="Google Shape;536;p86"/>
          <p:cNvSpPr txBox="1">
            <a:spLocks noGrp="1"/>
          </p:cNvSpPr>
          <p:nvPr>
            <p:ph type="title"/>
          </p:nvPr>
        </p:nvSpPr>
        <p:spPr>
          <a:xfrm>
            <a:off x="242525" y="38025"/>
            <a:ext cx="3885600" cy="738000"/>
          </a:xfrm>
          <a:prstGeom prst="rect">
            <a:avLst/>
          </a:prstGeom>
          <a:solidFill>
            <a:srgbClr val="002856"/>
          </a:solidFill>
          <a:ln>
            <a:noFill/>
          </a:ln>
        </p:spPr>
        <p:txBody>
          <a:bodyPr spcFirstLastPara="1" wrap="square" lIns="0" tIns="0" rIns="0" bIns="0" anchor="t" anchorCtr="0">
            <a:noAutofit/>
          </a:bodyPr>
          <a:lstStyle/>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Embed LLM “As-Is” Into </a:t>
            </a:r>
          </a:p>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an Application Frame</a:t>
            </a:r>
          </a:p>
          <a:p>
            <a:pPr marL="182880" marR="91440" lvl="0" indent="0" algn="ctr" rtl="0">
              <a:lnSpc>
                <a:spcPct val="100000"/>
              </a:lnSpc>
              <a:spcBef>
                <a:spcPts val="0"/>
              </a:spcBef>
              <a:spcAft>
                <a:spcPts val="0"/>
              </a:spcAft>
              <a:buSzPts val="990"/>
              <a:buNone/>
            </a:pPr>
            <a:endParaRPr lang="en-US" sz="2120" dirty="0">
              <a:solidFill>
                <a:schemeClr val="lt1"/>
              </a:solidFill>
            </a:endParaRPr>
          </a:p>
        </p:txBody>
      </p:sp>
      <p:sp>
        <p:nvSpPr>
          <p:cNvPr id="537" name="Google Shape;537;p86"/>
          <p:cNvSpPr txBox="1"/>
          <p:nvPr/>
        </p:nvSpPr>
        <p:spPr>
          <a:xfrm>
            <a:off x="1511775" y="1530552"/>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538" name="Google Shape;538;p86"/>
          <p:cNvSpPr/>
          <p:nvPr/>
        </p:nvSpPr>
        <p:spPr>
          <a:xfrm>
            <a:off x="1035725" y="1898588"/>
            <a:ext cx="8013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Request</a:t>
            </a:r>
          </a:p>
        </p:txBody>
      </p:sp>
      <p:sp>
        <p:nvSpPr>
          <p:cNvPr id="539" name="Google Shape;539;p86"/>
          <p:cNvSpPr/>
          <p:nvPr/>
        </p:nvSpPr>
        <p:spPr>
          <a:xfrm>
            <a:off x="2114675" y="1881838"/>
            <a:ext cx="8691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cxnSp>
        <p:nvCxnSpPr>
          <p:cNvPr id="540" name="Google Shape;540;p86"/>
          <p:cNvCxnSpPr>
            <a:endCxn id="538" idx="0"/>
          </p:cNvCxnSpPr>
          <p:nvPr/>
        </p:nvCxnSpPr>
        <p:spPr>
          <a:xfrm rot="5400000">
            <a:off x="1306925" y="1556438"/>
            <a:ext cx="471600" cy="212700"/>
          </a:xfrm>
          <a:prstGeom prst="bentConnector3">
            <a:avLst>
              <a:gd name="adj1" fmla="val 32"/>
            </a:avLst>
          </a:prstGeom>
          <a:noFill/>
          <a:ln w="9525" cap="flat" cmpd="sng">
            <a:solidFill>
              <a:schemeClr val="dk2"/>
            </a:solidFill>
            <a:prstDash val="solid"/>
            <a:round/>
            <a:headEnd type="none" w="sm" len="sm"/>
            <a:tailEnd type="triangle" w="med" len="med"/>
          </a:ln>
        </p:spPr>
      </p:cxnSp>
      <p:cxnSp>
        <p:nvCxnSpPr>
          <p:cNvPr id="541" name="Google Shape;541;p86"/>
          <p:cNvCxnSpPr>
            <a:endCxn id="539" idx="0"/>
          </p:cNvCxnSpPr>
          <p:nvPr/>
        </p:nvCxnSpPr>
        <p:spPr>
          <a:xfrm rot="-5400000" flipH="1">
            <a:off x="2162075" y="1494688"/>
            <a:ext cx="480600" cy="293700"/>
          </a:xfrm>
          <a:prstGeom prst="bentConnector3">
            <a:avLst>
              <a:gd name="adj1" fmla="val -416"/>
            </a:avLst>
          </a:prstGeom>
          <a:noFill/>
          <a:ln w="9525" cap="flat" cmpd="sng">
            <a:solidFill>
              <a:schemeClr val="dk2"/>
            </a:solidFill>
            <a:prstDash val="solid"/>
            <a:round/>
            <a:headEnd type="triangle" w="med" len="med"/>
            <a:tailEnd type="none" w="sm" len="sm"/>
          </a:ln>
        </p:spPr>
      </p:cxnSp>
      <p:cxnSp>
        <p:nvCxnSpPr>
          <p:cNvPr id="542" name="Google Shape;542;p86"/>
          <p:cNvCxnSpPr>
            <a:stCxn id="538" idx="2"/>
            <a:endCxn id="543" idx="0"/>
          </p:cNvCxnSpPr>
          <p:nvPr/>
        </p:nvCxnSpPr>
        <p:spPr>
          <a:xfrm flipH="1">
            <a:off x="1430375" y="2206388"/>
            <a:ext cx="6000" cy="267300"/>
          </a:xfrm>
          <a:prstGeom prst="straightConnector1">
            <a:avLst/>
          </a:prstGeom>
          <a:noFill/>
          <a:ln w="9525" cap="flat" cmpd="sng">
            <a:solidFill>
              <a:schemeClr val="dk2"/>
            </a:solidFill>
            <a:prstDash val="solid"/>
            <a:round/>
            <a:headEnd type="none" w="sm" len="sm"/>
            <a:tailEnd type="triangle" w="med" len="med"/>
          </a:ln>
        </p:spPr>
      </p:cxnSp>
      <p:cxnSp>
        <p:nvCxnSpPr>
          <p:cNvPr id="544" name="Google Shape;544;p86"/>
          <p:cNvCxnSpPr>
            <a:stCxn id="545" idx="1"/>
            <a:endCxn id="534" idx="0"/>
          </p:cNvCxnSpPr>
          <p:nvPr/>
        </p:nvCxnSpPr>
        <p:spPr>
          <a:xfrm flipH="1">
            <a:off x="1442175" y="3328950"/>
            <a:ext cx="127200" cy="572400"/>
          </a:xfrm>
          <a:prstGeom prst="bentConnector2">
            <a:avLst/>
          </a:prstGeom>
          <a:noFill/>
          <a:ln w="9525" cap="flat" cmpd="sng">
            <a:solidFill>
              <a:schemeClr val="dk2"/>
            </a:solidFill>
            <a:prstDash val="solid"/>
            <a:round/>
            <a:headEnd type="none" w="sm" len="sm"/>
            <a:tailEnd type="triangle" w="med" len="med"/>
          </a:ln>
        </p:spPr>
      </p:cxnSp>
      <p:cxnSp>
        <p:nvCxnSpPr>
          <p:cNvPr id="546" name="Google Shape;546;p86"/>
          <p:cNvCxnSpPr>
            <a:stCxn id="535" idx="0"/>
            <a:endCxn id="545" idx="3"/>
          </p:cNvCxnSpPr>
          <p:nvPr/>
        </p:nvCxnSpPr>
        <p:spPr>
          <a:xfrm rot="5400000" flipH="1">
            <a:off x="2248850" y="3518500"/>
            <a:ext cx="572400" cy="193200"/>
          </a:xfrm>
          <a:prstGeom prst="bentConnector2">
            <a:avLst/>
          </a:prstGeom>
          <a:noFill/>
          <a:ln w="9525" cap="flat" cmpd="sng">
            <a:solidFill>
              <a:schemeClr val="dk2"/>
            </a:solidFill>
            <a:prstDash val="solid"/>
            <a:round/>
            <a:headEnd type="none" w="sm" len="sm"/>
            <a:tailEnd type="triangle" w="med" len="med"/>
          </a:ln>
        </p:spPr>
      </p:cxnSp>
      <p:cxnSp>
        <p:nvCxnSpPr>
          <p:cNvPr id="547" name="Google Shape;547;p86"/>
          <p:cNvCxnSpPr>
            <a:stCxn id="534" idx="2"/>
          </p:cNvCxnSpPr>
          <p:nvPr/>
        </p:nvCxnSpPr>
        <p:spPr>
          <a:xfrm flipH="1">
            <a:off x="1436525" y="4209100"/>
            <a:ext cx="5700" cy="210300"/>
          </a:xfrm>
          <a:prstGeom prst="straightConnector1">
            <a:avLst/>
          </a:prstGeom>
          <a:noFill/>
          <a:ln w="9525" cap="flat" cmpd="sng">
            <a:solidFill>
              <a:schemeClr val="dk2"/>
            </a:solidFill>
            <a:prstDash val="solid"/>
            <a:round/>
            <a:headEnd type="none" w="sm" len="sm"/>
            <a:tailEnd type="triangle" w="med" len="med"/>
          </a:ln>
        </p:spPr>
      </p:cxnSp>
      <p:sp>
        <p:nvSpPr>
          <p:cNvPr id="548" name="Google Shape;548;p86"/>
          <p:cNvSpPr txBox="1"/>
          <p:nvPr/>
        </p:nvSpPr>
        <p:spPr>
          <a:xfrm>
            <a:off x="635325" y="2371363"/>
            <a:ext cx="657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App Frame</a:t>
            </a:r>
          </a:p>
        </p:txBody>
      </p:sp>
      <p:cxnSp>
        <p:nvCxnSpPr>
          <p:cNvPr id="549" name="Google Shape;549;p86"/>
          <p:cNvCxnSpPr>
            <a:endCxn id="539" idx="2"/>
          </p:cNvCxnSpPr>
          <p:nvPr/>
        </p:nvCxnSpPr>
        <p:spPr>
          <a:xfrm rot="10800000">
            <a:off x="2549225" y="2189638"/>
            <a:ext cx="1200" cy="270300"/>
          </a:xfrm>
          <a:prstGeom prst="straightConnector1">
            <a:avLst/>
          </a:prstGeom>
          <a:noFill/>
          <a:ln w="9525" cap="flat" cmpd="sng">
            <a:solidFill>
              <a:schemeClr val="dk2"/>
            </a:solidFill>
            <a:prstDash val="solid"/>
            <a:round/>
            <a:headEnd type="none" w="sm" len="sm"/>
            <a:tailEnd type="triangle" w="med" len="med"/>
          </a:ln>
        </p:spPr>
      </p:cxnSp>
      <p:cxnSp>
        <p:nvCxnSpPr>
          <p:cNvPr id="550" name="Google Shape;550;p86"/>
          <p:cNvCxnSpPr/>
          <p:nvPr/>
        </p:nvCxnSpPr>
        <p:spPr>
          <a:xfrm rot="10800000">
            <a:off x="2631050" y="4209088"/>
            <a:ext cx="1200" cy="270300"/>
          </a:xfrm>
          <a:prstGeom prst="straightConnector1">
            <a:avLst/>
          </a:prstGeom>
          <a:noFill/>
          <a:ln w="9525" cap="flat" cmpd="sng">
            <a:solidFill>
              <a:schemeClr val="dk2"/>
            </a:solidFill>
            <a:prstDash val="solid"/>
            <a:round/>
            <a:headEnd type="none" w="sm" len="sm"/>
            <a:tailEnd type="triangle" w="med" len="med"/>
          </a:ln>
        </p:spPr>
      </p:cxnSp>
      <p:grpSp>
        <p:nvGrpSpPr>
          <p:cNvPr id="551" name="Google Shape;551;p86"/>
          <p:cNvGrpSpPr/>
          <p:nvPr/>
        </p:nvGrpSpPr>
        <p:grpSpPr>
          <a:xfrm>
            <a:off x="1299691" y="4426393"/>
            <a:ext cx="1373708" cy="400212"/>
            <a:chOff x="7294503" y="1174139"/>
            <a:chExt cx="752882" cy="320400"/>
          </a:xfrm>
        </p:grpSpPr>
        <p:sp>
          <p:nvSpPr>
            <p:cNvPr id="552" name="Google Shape;552;p86"/>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 </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553" name="Google Shape;553;p86"/>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554" name="Google Shape;554;p86"/>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545" name="Google Shape;545;p86"/>
          <p:cNvSpPr/>
          <p:nvPr/>
        </p:nvSpPr>
        <p:spPr>
          <a:xfrm>
            <a:off x="1569375" y="3138000"/>
            <a:ext cx="869100" cy="3819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API Call</a:t>
            </a:r>
          </a:p>
        </p:txBody>
      </p:sp>
      <p:cxnSp>
        <p:nvCxnSpPr>
          <p:cNvPr id="555" name="Google Shape;555;p86"/>
          <p:cNvCxnSpPr/>
          <p:nvPr/>
        </p:nvCxnSpPr>
        <p:spPr>
          <a:xfrm flipH="1">
            <a:off x="1821100" y="2880650"/>
            <a:ext cx="11700" cy="262800"/>
          </a:xfrm>
          <a:prstGeom prst="straightConnector1">
            <a:avLst/>
          </a:prstGeom>
          <a:noFill/>
          <a:ln w="9525" cap="flat" cmpd="sng">
            <a:solidFill>
              <a:schemeClr val="dk2"/>
            </a:solidFill>
            <a:prstDash val="solid"/>
            <a:round/>
            <a:headEnd type="none" w="sm" len="sm"/>
            <a:tailEnd type="triangle" w="med" len="med"/>
          </a:ln>
        </p:spPr>
      </p:cxnSp>
      <p:grpSp>
        <p:nvGrpSpPr>
          <p:cNvPr id="556" name="Google Shape;556;p86"/>
          <p:cNvGrpSpPr/>
          <p:nvPr/>
        </p:nvGrpSpPr>
        <p:grpSpPr>
          <a:xfrm>
            <a:off x="1300131" y="2473800"/>
            <a:ext cx="1373708" cy="390471"/>
            <a:chOff x="7294503" y="1174139"/>
            <a:chExt cx="752882" cy="320400"/>
          </a:xfrm>
        </p:grpSpPr>
        <p:sp>
          <p:nvSpPr>
            <p:cNvPr id="557" name="Google Shape;557;p86"/>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App User Interface</a:t>
              </a:r>
            </a:p>
          </p:txBody>
        </p:sp>
        <p:sp>
          <p:nvSpPr>
            <p:cNvPr id="558" name="Google Shape;558;p86"/>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543" name="Google Shape;543;p86"/>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559" name="Google Shape;559;p86"/>
          <p:cNvSpPr txBox="1"/>
          <p:nvPr/>
        </p:nvSpPr>
        <p:spPr>
          <a:xfrm>
            <a:off x="3302804" y="2368888"/>
            <a:ext cx="657600" cy="600300"/>
          </a:xfrm>
          <a:prstGeom prst="rect">
            <a:avLst/>
          </a:prstGeom>
          <a:solidFill>
            <a:schemeClr val="lt2"/>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Non</a:t>
            </a:r>
            <a:r>
              <a:rPr lang="en-US" sz="900" dirty="0"/>
              <a:t>-</a:t>
            </a:r>
            <a:r>
              <a:rPr lang="en-US" sz="900" b="0" i="0" u="none" strike="noStrike" cap="none" dirty="0">
                <a:solidFill>
                  <a:srgbClr val="000000"/>
                </a:solidFill>
                <a:latin typeface="Arial"/>
                <a:ea typeface="Arial"/>
                <a:cs typeface="Arial"/>
                <a:sym typeface="Arial"/>
              </a:rPr>
              <a:t>LLM prompt UI</a:t>
            </a:r>
          </a:p>
        </p:txBody>
      </p:sp>
      <p:sp>
        <p:nvSpPr>
          <p:cNvPr id="560" name="Google Shape;560;p86"/>
          <p:cNvSpPr txBox="1"/>
          <p:nvPr/>
        </p:nvSpPr>
        <p:spPr>
          <a:xfrm>
            <a:off x="4222307" y="303774"/>
            <a:ext cx="4800600" cy="1366488"/>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Embed LLM “as-is” into an application frame</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1" dirty="0">
                <a:solidFill>
                  <a:schemeClr val="dk1"/>
                </a:solidFill>
              </a:rPr>
              <a:t>:</a:t>
            </a:r>
            <a:r>
              <a:rPr lang="en-US" sz="900" b="0" i="0" u="none" strike="noStrike" cap="none" dirty="0">
                <a:solidFill>
                  <a:schemeClr val="dk1"/>
                </a:solidFill>
                <a:latin typeface="Arial"/>
                <a:ea typeface="Arial"/>
                <a:cs typeface="Arial"/>
                <a:sym typeface="Arial"/>
              </a:rPr>
              <a:t> Exposing LLM capabilities via an application frame that makes API calls to the LLM on the back end</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To better control and secure adoption of LLM capabilities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Service called via API and results presented in UI frame inside host application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Implemented as an on-demand discovery or content generation tool (i</a:t>
            </a:r>
            <a:r>
              <a:rPr lang="en-US" sz="900" dirty="0">
                <a:solidFill>
                  <a:schemeClr val="dk1"/>
                </a:solidFill>
              </a:rPr>
              <a:t>n essence, </a:t>
            </a:r>
            <a:r>
              <a:rPr lang="en-US" sz="900" b="0" i="0" u="none" strike="noStrike" cap="none" dirty="0">
                <a:solidFill>
                  <a:schemeClr val="dk1"/>
                </a:solidFill>
                <a:latin typeface="Arial"/>
                <a:ea typeface="Arial"/>
                <a:cs typeface="Arial"/>
                <a:sym typeface="Arial"/>
              </a:rPr>
              <a:t>a new tool in a frame awaiting a prompt from user)</a:t>
            </a:r>
            <a:endParaRPr lang="en-US" dirty="0"/>
          </a:p>
        </p:txBody>
      </p:sp>
      <p:sp>
        <p:nvSpPr>
          <p:cNvPr id="561" name="Google Shape;561;p86"/>
          <p:cNvSpPr txBox="1"/>
          <p:nvPr/>
        </p:nvSpPr>
        <p:spPr>
          <a:xfrm>
            <a:off x="4222307" y="1977164"/>
            <a:ext cx="4716900" cy="184431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a:t>
            </a:r>
            <a:r>
              <a:rPr lang="en-US" sz="900" b="0" i="0" u="none" strike="noStrike" cap="none" dirty="0">
                <a:solidFill>
                  <a:schemeClr val="dk1"/>
                </a:solidFill>
                <a:latin typeface="Arial"/>
                <a:ea typeface="Arial"/>
                <a:cs typeface="Arial"/>
                <a:sym typeface="Arial"/>
              </a:rPr>
              <a:t>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Takes advantage of the better privacy and security protections included in API offerings (as compared to the end-user applications).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Easier to monitor compliance by recording usage via the proprietary user interface.</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API</a:t>
            </a:r>
            <a:r>
              <a:rPr lang="en-US" sz="900" dirty="0">
                <a:solidFill>
                  <a:schemeClr val="dk1"/>
                </a:solidFill>
              </a:rPr>
              <a:t>s </a:t>
            </a:r>
            <a:r>
              <a:rPr lang="en-US" sz="900" b="0" i="0" u="none" strike="noStrike" cap="none" dirty="0">
                <a:solidFill>
                  <a:schemeClr val="dk1"/>
                </a:solidFill>
                <a:latin typeface="Arial"/>
                <a:ea typeface="Arial"/>
                <a:cs typeface="Arial"/>
                <a:sym typeface="Arial"/>
              </a:rPr>
              <a:t>give more flexibility for creating complex workflows (for example, adding automated controls before sending </a:t>
            </a:r>
            <a:r>
              <a:rPr lang="en-US" sz="900" dirty="0">
                <a:solidFill>
                  <a:schemeClr val="dk1"/>
                </a:solidFill>
              </a:rPr>
              <a:t>data to the</a:t>
            </a:r>
            <a:r>
              <a:rPr lang="en-US" sz="900" b="0" i="0" u="none" strike="noStrike" cap="none" dirty="0">
                <a:solidFill>
                  <a:schemeClr val="dk1"/>
                </a:solidFill>
                <a:latin typeface="Arial"/>
                <a:ea typeface="Arial"/>
                <a:cs typeface="Arial"/>
                <a:sym typeface="Arial"/>
              </a:rPr>
              <a:t> API).</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Volume of use and pricing: API costs need to be monitored.</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Private instances of LLMs could be eventually be offered directly by vendors, changing the cost-benefit of building a private user interface.</a:t>
            </a:r>
            <a:endParaRPr lang="en-US" dirty="0"/>
          </a:p>
        </p:txBody>
      </p:sp>
      <p:sp>
        <p:nvSpPr>
          <p:cNvPr id="562" name="Google Shape;562;p86"/>
          <p:cNvSpPr txBox="1"/>
          <p:nvPr/>
        </p:nvSpPr>
        <p:spPr>
          <a:xfrm>
            <a:off x="4222307" y="4122924"/>
            <a:ext cx="4644300" cy="868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Enabling employee access to LLMs in a controlled environment</a:t>
            </a:r>
            <a:endParaRPr lang="en-US" sz="900"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All the use cases in the </a:t>
            </a:r>
            <a:r>
              <a:rPr lang="en-US" sz="900" b="0" i="0" u="sng" strike="noStrike" cap="none" dirty="0">
                <a:solidFill>
                  <a:schemeClr val="hlink"/>
                </a:solidFill>
                <a:latin typeface="Arial"/>
                <a:ea typeface="Arial"/>
                <a:cs typeface="Arial"/>
                <a:sym typeface="Arial"/>
                <a:hlinkClick r:id="rId4" action="ppaction://hlinksldjump"/>
              </a:rPr>
              <a:t>Using LLMs As-Is</a:t>
            </a:r>
            <a:r>
              <a:rPr lang="en-US" sz="900" b="0" i="0" u="none" strike="noStrike" cap="none" dirty="0">
                <a:solidFill>
                  <a:schemeClr val="dk1"/>
                </a:solidFill>
                <a:latin typeface="Arial"/>
                <a:ea typeface="Arial"/>
                <a:cs typeface="Arial"/>
                <a:sym typeface="Arial"/>
              </a:rPr>
              <a:t> apply here: code generation, Idea generation/brainstorming, copywriting/content creation, general knowledge discovery, basic NLP tasks</a:t>
            </a:r>
            <a:endParaRPr lang="en-US" sz="900" dirty="0"/>
          </a:p>
          <a:p>
            <a:pPr marL="0" marR="0" lvl="0" indent="0" algn="l" rtl="0">
              <a:lnSpc>
                <a:spcPct val="100000"/>
              </a:lnSpc>
              <a:spcBef>
                <a:spcPts val="0"/>
              </a:spcBef>
              <a:spcAft>
                <a:spcPts val="0"/>
              </a:spcAft>
              <a:buNone/>
            </a:pPr>
            <a:endParaRPr sz="900" b="0" i="0" u="none" strike="noStrike" cap="none" dirty="0">
              <a:solidFill>
                <a:srgbClr val="000000"/>
              </a:solidFill>
              <a:latin typeface="Arial"/>
              <a:ea typeface="Arial"/>
              <a:cs typeface="Arial"/>
              <a:sym typeface="Arial"/>
            </a:endParaRPr>
          </a:p>
        </p:txBody>
      </p:sp>
      <p:pic>
        <p:nvPicPr>
          <p:cNvPr id="563" name="Google Shape;563;p86">
            <a:hlinkClick r:id="rId5" action="ppaction://hlinksldjump"/>
          </p:cNvPr>
          <p:cNvPicPr preferRelativeResize="0"/>
          <p:nvPr/>
        </p:nvPicPr>
        <p:blipFill>
          <a:blip r:embed="rId6">
            <a:alphaModFix/>
          </a:blip>
          <a:stretch>
            <a:fillRect/>
          </a:stretch>
        </p:blipFill>
        <p:spPr>
          <a:xfrm>
            <a:off x="3700925" y="244275"/>
            <a:ext cx="328500" cy="328500"/>
          </a:xfrm>
          <a:prstGeom prst="rect">
            <a:avLst/>
          </a:prstGeom>
          <a:noFill/>
          <a:ln>
            <a:noFill/>
          </a:ln>
        </p:spPr>
      </p:pic>
      <p:sp>
        <p:nvSpPr>
          <p:cNvPr id="564" name="Google Shape;564;p86"/>
          <p:cNvSpPr/>
          <p:nvPr/>
        </p:nvSpPr>
        <p:spPr>
          <a:xfrm>
            <a:off x="4423712" y="3908182"/>
            <a:ext cx="45165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cxnSp>
        <p:nvCxnSpPr>
          <p:cNvPr id="565" name="Google Shape;565;p86"/>
          <p:cNvCxnSpPr/>
          <p:nvPr/>
        </p:nvCxnSpPr>
        <p:spPr>
          <a:xfrm rot="10800000">
            <a:off x="2184725" y="2876888"/>
            <a:ext cx="1200" cy="270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title"/>
          </p:nvPr>
        </p:nvSpPr>
        <p:spPr>
          <a:xfrm>
            <a:off x="1480184" y="1145286"/>
            <a:ext cx="3737611"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US" dirty="0"/>
              <a:t>Medium-Difficulty </a:t>
            </a:r>
            <a:br>
              <a:rPr lang="en-US" dirty="0"/>
            </a:br>
            <a:r>
              <a:rPr lang="en-US" dirty="0"/>
              <a:t>LLM Design Patterns</a:t>
            </a:r>
          </a:p>
        </p:txBody>
      </p:sp>
      <p:pic>
        <p:nvPicPr>
          <p:cNvPr id="571" name="Google Shape;571;p87">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8"/>
          <p:cNvSpPr/>
          <p:nvPr/>
        </p:nvSpPr>
        <p:spPr>
          <a:xfrm>
            <a:off x="4451588" y="4025188"/>
            <a:ext cx="4516518"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577" name="Google Shape;577;p88"/>
          <p:cNvSpPr/>
          <p:nvPr/>
        </p:nvSpPr>
        <p:spPr>
          <a:xfrm>
            <a:off x="4451588" y="114225"/>
            <a:ext cx="4461447"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578" name="Google Shape;578;p88"/>
          <p:cNvSpPr/>
          <p:nvPr/>
        </p:nvSpPr>
        <p:spPr>
          <a:xfrm>
            <a:off x="4451588" y="2587007"/>
            <a:ext cx="4466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579" name="Google Shape;579;p88"/>
          <p:cNvSpPr txBox="1">
            <a:spLocks noGrp="1"/>
          </p:cNvSpPr>
          <p:nvPr>
            <p:ph type="title"/>
          </p:nvPr>
        </p:nvSpPr>
        <p:spPr>
          <a:xfrm>
            <a:off x="242525" y="38025"/>
            <a:ext cx="3885600" cy="738000"/>
          </a:xfrm>
          <a:prstGeom prst="rect">
            <a:avLst/>
          </a:prstGeom>
          <a:solidFill>
            <a:srgbClr val="002856"/>
          </a:solidFill>
          <a:ln>
            <a:noFill/>
          </a:ln>
        </p:spPr>
        <p:txBody>
          <a:bodyPr spcFirstLastPara="1" wrap="square" lIns="0" tIns="0" rIns="0" bIns="0" anchor="t" anchorCtr="0">
            <a:noAutofit/>
          </a:bodyPr>
          <a:lstStyle/>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Embed LLM Into an Application Workflow</a:t>
            </a:r>
          </a:p>
          <a:p>
            <a:pPr marL="182880" marR="91440" lvl="0" indent="0" algn="ctr" rtl="0">
              <a:lnSpc>
                <a:spcPct val="100000"/>
              </a:lnSpc>
              <a:spcBef>
                <a:spcPts val="0"/>
              </a:spcBef>
              <a:spcAft>
                <a:spcPts val="0"/>
              </a:spcAft>
              <a:buSzPts val="990"/>
              <a:buNone/>
            </a:pPr>
            <a:endParaRPr lang="en-US" sz="2120" dirty="0">
              <a:solidFill>
                <a:schemeClr val="lt1"/>
              </a:solidFill>
            </a:endParaRPr>
          </a:p>
        </p:txBody>
      </p:sp>
      <p:sp>
        <p:nvSpPr>
          <p:cNvPr id="580" name="Google Shape;580;p88"/>
          <p:cNvSpPr/>
          <p:nvPr/>
        </p:nvSpPr>
        <p:spPr>
          <a:xfrm>
            <a:off x="242525" y="891000"/>
            <a:ext cx="3885600" cy="40824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581" name="Google Shape;581;p88"/>
          <p:cNvSpPr txBox="1"/>
          <p:nvPr/>
        </p:nvSpPr>
        <p:spPr>
          <a:xfrm>
            <a:off x="262150" y="842925"/>
            <a:ext cx="2537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in an Application Workflow</a:t>
            </a:r>
          </a:p>
        </p:txBody>
      </p:sp>
      <p:sp>
        <p:nvSpPr>
          <p:cNvPr id="582" name="Google Shape;582;p88"/>
          <p:cNvSpPr/>
          <p:nvPr/>
        </p:nvSpPr>
        <p:spPr>
          <a:xfrm>
            <a:off x="507500" y="1917575"/>
            <a:ext cx="2055000" cy="287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3" name="Google Shape;583;p88"/>
          <p:cNvSpPr txBox="1"/>
          <p:nvPr/>
        </p:nvSpPr>
        <p:spPr>
          <a:xfrm>
            <a:off x="1492138" y="2976463"/>
            <a:ext cx="56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584" name="Google Shape;584;p88"/>
          <p:cNvGrpSpPr/>
          <p:nvPr/>
        </p:nvGrpSpPr>
        <p:grpSpPr>
          <a:xfrm>
            <a:off x="919131" y="2245200"/>
            <a:ext cx="1373708" cy="390471"/>
            <a:chOff x="7294503" y="1174139"/>
            <a:chExt cx="752882" cy="320400"/>
          </a:xfrm>
        </p:grpSpPr>
        <p:sp>
          <p:nvSpPr>
            <p:cNvPr id="585" name="Google Shape;585;p88"/>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App User Interface</a:t>
              </a:r>
            </a:p>
          </p:txBody>
        </p:sp>
        <p:sp>
          <p:nvSpPr>
            <p:cNvPr id="586" name="Google Shape;586;p88"/>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587" name="Google Shape;587;p88"/>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pic>
        <p:nvPicPr>
          <p:cNvPr id="588" name="Google Shape;588;p88"/>
          <p:cNvPicPr preferRelativeResize="0"/>
          <p:nvPr/>
        </p:nvPicPr>
        <p:blipFill rotWithShape="1">
          <a:blip r:embed="rId3">
            <a:alphaModFix/>
          </a:blip>
          <a:srcRect/>
          <a:stretch/>
        </p:blipFill>
        <p:spPr>
          <a:xfrm>
            <a:off x="1449684" y="1215776"/>
            <a:ext cx="318282" cy="381900"/>
          </a:xfrm>
          <a:prstGeom prst="rect">
            <a:avLst/>
          </a:prstGeom>
          <a:noFill/>
          <a:ln>
            <a:noFill/>
          </a:ln>
        </p:spPr>
      </p:pic>
      <p:grpSp>
        <p:nvGrpSpPr>
          <p:cNvPr id="589" name="Google Shape;589;p88"/>
          <p:cNvGrpSpPr/>
          <p:nvPr/>
        </p:nvGrpSpPr>
        <p:grpSpPr>
          <a:xfrm>
            <a:off x="2762122" y="3588093"/>
            <a:ext cx="1169075" cy="400212"/>
            <a:chOff x="7294503" y="1174139"/>
            <a:chExt cx="752882" cy="320400"/>
          </a:xfrm>
        </p:grpSpPr>
        <p:sp>
          <p:nvSpPr>
            <p:cNvPr id="590" name="Google Shape;590;p88"/>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 </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591" name="Google Shape;591;p88"/>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592" name="Google Shape;592;p88"/>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593" name="Google Shape;593;p88"/>
          <p:cNvSpPr/>
          <p:nvPr/>
        </p:nvSpPr>
        <p:spPr>
          <a:xfrm>
            <a:off x="1078285" y="2985611"/>
            <a:ext cx="1055400" cy="3819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App Workflow Trigger </a:t>
            </a:r>
          </a:p>
        </p:txBody>
      </p:sp>
      <p:sp>
        <p:nvSpPr>
          <p:cNvPr id="594" name="Google Shape;594;p88"/>
          <p:cNvSpPr/>
          <p:nvPr/>
        </p:nvSpPr>
        <p:spPr>
          <a:xfrm>
            <a:off x="1078285" y="4176488"/>
            <a:ext cx="1055400" cy="4467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000" b="1" i="0" u="none" strike="noStrike" cap="none" dirty="0">
                <a:solidFill>
                  <a:schemeClr val="lt1"/>
                </a:solidFill>
                <a:latin typeface="Arial"/>
                <a:ea typeface="Arial"/>
                <a:cs typeface="Arial"/>
                <a:sym typeface="Arial"/>
              </a:rPr>
              <a:t>Process LLM</a:t>
            </a:r>
          </a:p>
          <a:p>
            <a:pPr marL="0" marR="0" lvl="0" indent="0" algn="ctr" rtl="0">
              <a:lnSpc>
                <a:spcPct val="100000"/>
              </a:lnSpc>
              <a:spcBef>
                <a:spcPts val="0"/>
              </a:spcBef>
              <a:spcAft>
                <a:spcPts val="0"/>
              </a:spcAft>
              <a:buClr>
                <a:srgbClr val="000000"/>
              </a:buClr>
              <a:buSzPts val="1100"/>
              <a:buFont typeface="Arial"/>
              <a:buNone/>
            </a:pPr>
            <a:r>
              <a:rPr lang="en-US" sz="1000" b="1" i="0" u="none" strike="noStrike" cap="none" dirty="0">
                <a:solidFill>
                  <a:schemeClr val="lt1"/>
                </a:solidFill>
                <a:latin typeface="Arial"/>
                <a:ea typeface="Arial"/>
                <a:cs typeface="Arial"/>
                <a:sym typeface="Arial"/>
              </a:rPr>
              <a:t>Response</a:t>
            </a:r>
          </a:p>
        </p:txBody>
      </p:sp>
      <p:sp>
        <p:nvSpPr>
          <p:cNvPr id="595" name="Google Shape;595;p88"/>
          <p:cNvSpPr/>
          <p:nvPr/>
        </p:nvSpPr>
        <p:spPr>
          <a:xfrm>
            <a:off x="3002859" y="3022661"/>
            <a:ext cx="687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cxnSp>
        <p:nvCxnSpPr>
          <p:cNvPr id="596" name="Google Shape;596;p88"/>
          <p:cNvCxnSpPr>
            <a:stCxn id="593" idx="3"/>
            <a:endCxn id="595" idx="1"/>
          </p:cNvCxnSpPr>
          <p:nvPr/>
        </p:nvCxnSpPr>
        <p:spPr>
          <a:xfrm>
            <a:off x="2133685" y="3176561"/>
            <a:ext cx="869100" cy="600"/>
          </a:xfrm>
          <a:prstGeom prst="bentConnector3">
            <a:avLst>
              <a:gd name="adj1" fmla="val 50004"/>
            </a:avLst>
          </a:prstGeom>
          <a:noFill/>
          <a:ln w="9525" cap="flat" cmpd="sng">
            <a:solidFill>
              <a:schemeClr val="dk2"/>
            </a:solidFill>
            <a:prstDash val="solid"/>
            <a:round/>
            <a:headEnd type="none" w="sm" len="sm"/>
            <a:tailEnd type="triangle" w="med" len="med"/>
          </a:ln>
        </p:spPr>
      </p:cxnSp>
      <p:sp>
        <p:nvSpPr>
          <p:cNvPr id="597" name="Google Shape;597;p88"/>
          <p:cNvSpPr/>
          <p:nvPr/>
        </p:nvSpPr>
        <p:spPr>
          <a:xfrm>
            <a:off x="2923809" y="4245950"/>
            <a:ext cx="8457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cxnSp>
        <p:nvCxnSpPr>
          <p:cNvPr id="598" name="Google Shape;598;p88"/>
          <p:cNvCxnSpPr>
            <a:stCxn id="597" idx="1"/>
            <a:endCxn id="594" idx="3"/>
          </p:cNvCxnSpPr>
          <p:nvPr/>
        </p:nvCxnSpPr>
        <p:spPr>
          <a:xfrm flipH="1">
            <a:off x="2133609" y="4399850"/>
            <a:ext cx="790200" cy="600"/>
          </a:xfrm>
          <a:prstGeom prst="bentConnector3">
            <a:avLst>
              <a:gd name="adj1" fmla="val 49995"/>
            </a:avLst>
          </a:prstGeom>
          <a:noFill/>
          <a:ln w="9525" cap="flat" cmpd="sng">
            <a:solidFill>
              <a:schemeClr val="dk2"/>
            </a:solidFill>
            <a:prstDash val="solid"/>
            <a:round/>
            <a:headEnd type="none" w="sm" len="sm"/>
            <a:tailEnd type="triangle" w="med" len="med"/>
          </a:ln>
        </p:spPr>
      </p:cxnSp>
      <p:cxnSp>
        <p:nvCxnSpPr>
          <p:cNvPr id="599" name="Google Shape;599;p88"/>
          <p:cNvCxnSpPr>
            <a:stCxn id="594" idx="1"/>
            <a:endCxn id="587" idx="1"/>
          </p:cNvCxnSpPr>
          <p:nvPr/>
        </p:nvCxnSpPr>
        <p:spPr>
          <a:xfrm rot="10800000">
            <a:off x="918985" y="2440538"/>
            <a:ext cx="159300" cy="1959300"/>
          </a:xfrm>
          <a:prstGeom prst="bentConnector3">
            <a:avLst>
              <a:gd name="adj1" fmla="val 249391"/>
            </a:avLst>
          </a:prstGeom>
          <a:noFill/>
          <a:ln w="9525" cap="flat" cmpd="sng">
            <a:solidFill>
              <a:schemeClr val="dk2"/>
            </a:solidFill>
            <a:prstDash val="solid"/>
            <a:round/>
            <a:headEnd type="none" w="sm" len="sm"/>
            <a:tailEnd type="triangle" w="med" len="med"/>
          </a:ln>
        </p:spPr>
      </p:cxnSp>
      <p:cxnSp>
        <p:nvCxnSpPr>
          <p:cNvPr id="600" name="Google Shape;600;p88"/>
          <p:cNvCxnSpPr>
            <a:stCxn id="585" idx="2"/>
            <a:endCxn id="593" idx="0"/>
          </p:cNvCxnSpPr>
          <p:nvPr/>
        </p:nvCxnSpPr>
        <p:spPr>
          <a:xfrm flipH="1">
            <a:off x="1605981" y="2635671"/>
            <a:ext cx="5700" cy="349800"/>
          </a:xfrm>
          <a:prstGeom prst="straightConnector1">
            <a:avLst/>
          </a:prstGeom>
          <a:noFill/>
          <a:ln w="9525" cap="flat" cmpd="sng">
            <a:solidFill>
              <a:schemeClr val="dk2"/>
            </a:solidFill>
            <a:prstDash val="solid"/>
            <a:round/>
            <a:headEnd type="none" w="sm" len="sm"/>
            <a:tailEnd type="triangle" w="med" len="med"/>
          </a:ln>
        </p:spPr>
      </p:cxnSp>
      <p:cxnSp>
        <p:nvCxnSpPr>
          <p:cNvPr id="601" name="Google Shape;601;p88"/>
          <p:cNvCxnSpPr>
            <a:stCxn id="595" idx="2"/>
            <a:endCxn id="590" idx="0"/>
          </p:cNvCxnSpPr>
          <p:nvPr/>
        </p:nvCxnSpPr>
        <p:spPr>
          <a:xfrm>
            <a:off x="3346659" y="3330461"/>
            <a:ext cx="4800" cy="257700"/>
          </a:xfrm>
          <a:prstGeom prst="straightConnector1">
            <a:avLst/>
          </a:prstGeom>
          <a:noFill/>
          <a:ln w="9525" cap="flat" cmpd="sng">
            <a:solidFill>
              <a:schemeClr val="dk2"/>
            </a:solidFill>
            <a:prstDash val="solid"/>
            <a:round/>
            <a:headEnd type="none" w="sm" len="sm"/>
            <a:tailEnd type="triangle" w="med" len="med"/>
          </a:ln>
        </p:spPr>
      </p:cxnSp>
      <p:cxnSp>
        <p:nvCxnSpPr>
          <p:cNvPr id="602" name="Google Shape;602;p88"/>
          <p:cNvCxnSpPr>
            <a:stCxn id="590" idx="2"/>
            <a:endCxn id="597" idx="0"/>
          </p:cNvCxnSpPr>
          <p:nvPr/>
        </p:nvCxnSpPr>
        <p:spPr>
          <a:xfrm flipH="1">
            <a:off x="3346707" y="3988305"/>
            <a:ext cx="4800" cy="257700"/>
          </a:xfrm>
          <a:prstGeom prst="straightConnector1">
            <a:avLst/>
          </a:prstGeom>
          <a:noFill/>
          <a:ln w="9525" cap="flat" cmpd="sng">
            <a:solidFill>
              <a:schemeClr val="dk2"/>
            </a:solidFill>
            <a:prstDash val="solid"/>
            <a:round/>
            <a:headEnd type="none" w="sm" len="sm"/>
            <a:tailEnd type="triangle" w="med" len="med"/>
          </a:ln>
        </p:spPr>
      </p:cxnSp>
      <p:sp>
        <p:nvSpPr>
          <p:cNvPr id="603" name="Google Shape;603;p88"/>
          <p:cNvSpPr txBox="1"/>
          <p:nvPr/>
        </p:nvSpPr>
        <p:spPr>
          <a:xfrm>
            <a:off x="602950" y="1887863"/>
            <a:ext cx="889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Application</a:t>
            </a:r>
          </a:p>
        </p:txBody>
      </p:sp>
      <p:cxnSp>
        <p:nvCxnSpPr>
          <p:cNvPr id="604" name="Google Shape;604;p88"/>
          <p:cNvCxnSpPr/>
          <p:nvPr/>
        </p:nvCxnSpPr>
        <p:spPr>
          <a:xfrm>
            <a:off x="1611975" y="1789200"/>
            <a:ext cx="0" cy="456000"/>
          </a:xfrm>
          <a:prstGeom prst="straightConnector1">
            <a:avLst/>
          </a:prstGeom>
          <a:noFill/>
          <a:ln w="9525" cap="flat" cmpd="sng">
            <a:solidFill>
              <a:schemeClr val="dk2"/>
            </a:solidFill>
            <a:prstDash val="solid"/>
            <a:round/>
            <a:headEnd type="triangle" w="med" len="med"/>
            <a:tailEnd type="triangle" w="med" len="med"/>
          </a:ln>
        </p:spPr>
      </p:cxnSp>
      <p:sp>
        <p:nvSpPr>
          <p:cNvPr id="605" name="Google Shape;605;p88"/>
          <p:cNvSpPr txBox="1"/>
          <p:nvPr/>
        </p:nvSpPr>
        <p:spPr>
          <a:xfrm>
            <a:off x="1130775" y="1530552"/>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606" name="Google Shape;606;p88"/>
          <p:cNvSpPr txBox="1"/>
          <p:nvPr/>
        </p:nvSpPr>
        <p:spPr>
          <a:xfrm>
            <a:off x="2821200" y="1917575"/>
            <a:ext cx="1055400" cy="600300"/>
          </a:xfrm>
          <a:prstGeom prst="rect">
            <a:avLst/>
          </a:prstGeom>
          <a:solidFill>
            <a:schemeClr val="lt2"/>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A proprietary app augmented with LLMs</a:t>
            </a:r>
          </a:p>
        </p:txBody>
      </p:sp>
      <p:sp>
        <p:nvSpPr>
          <p:cNvPr id="607" name="Google Shape;607;p88"/>
          <p:cNvSpPr txBox="1"/>
          <p:nvPr/>
        </p:nvSpPr>
        <p:spPr>
          <a:xfrm>
            <a:off x="4320386" y="296604"/>
            <a:ext cx="4659900" cy="23019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LLM embedded in an application workflow</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1" dirty="0">
                <a:solidFill>
                  <a:schemeClr val="dk1"/>
                </a:solidFill>
              </a:rPr>
              <a:t>:</a:t>
            </a:r>
            <a:r>
              <a:rPr lang="en-US" sz="900" b="0" i="0" u="none" strike="noStrike" cap="none" dirty="0">
                <a:solidFill>
                  <a:schemeClr val="dk1"/>
                </a:solidFill>
                <a:latin typeface="Arial"/>
                <a:ea typeface="Arial"/>
                <a:cs typeface="Arial"/>
                <a:sym typeface="Arial"/>
              </a:rPr>
              <a:t> Embedding as-is LLM as part of a broader application workflow. This differs </a:t>
            </a:r>
            <a:r>
              <a:rPr lang="en-US" sz="900" dirty="0">
                <a:solidFill>
                  <a:schemeClr val="dk1"/>
                </a:solidFill>
              </a:rPr>
              <a:t>from</a:t>
            </a:r>
            <a:r>
              <a:rPr lang="en-US" sz="900" b="0" i="0" u="none" strike="noStrike" cap="none" dirty="0">
                <a:solidFill>
                  <a:schemeClr val="dk1"/>
                </a:solidFill>
                <a:latin typeface="Arial"/>
                <a:ea typeface="Arial"/>
                <a:cs typeface="Arial"/>
                <a:sym typeface="Arial"/>
              </a:rPr>
              <a:t> the </a:t>
            </a:r>
            <a:r>
              <a:rPr lang="en-US" sz="900" b="0" i="0" u="sng" strike="noStrike" cap="none" dirty="0">
                <a:solidFill>
                  <a:schemeClr val="hlink"/>
                </a:solidFill>
                <a:latin typeface="Arial"/>
                <a:ea typeface="Arial"/>
                <a:cs typeface="Arial"/>
                <a:sym typeface="Arial"/>
                <a:hlinkClick r:id="rId4" action="ppaction://hlinksldjump"/>
              </a:rPr>
              <a:t>Application Frame pattern</a:t>
            </a:r>
            <a:r>
              <a:rPr lang="en-US" sz="900" b="0" i="0" u="none" strike="noStrike" cap="none" dirty="0">
                <a:solidFill>
                  <a:schemeClr val="dk1"/>
                </a:solidFill>
                <a:latin typeface="Arial"/>
                <a:ea typeface="Arial"/>
                <a:cs typeface="Arial"/>
                <a:sym typeface="Arial"/>
              </a:rPr>
              <a:t> in that this is not just a way to expose LLM APIs, but a way to integrate </a:t>
            </a:r>
            <a:r>
              <a:rPr lang="en-US" sz="900" dirty="0">
                <a:solidFill>
                  <a:schemeClr val="dk1"/>
                </a:solidFill>
              </a:rPr>
              <a:t>them </a:t>
            </a:r>
            <a:r>
              <a:rPr lang="en-US" sz="900" b="0" i="0" u="none" strike="noStrike" cap="none" dirty="0">
                <a:solidFill>
                  <a:schemeClr val="dk1"/>
                </a:solidFill>
                <a:latin typeface="Arial"/>
                <a:ea typeface="Arial"/>
                <a:cs typeface="Arial"/>
                <a:sym typeface="Arial"/>
              </a:rPr>
              <a:t>as part of a complex </a:t>
            </a:r>
            <a:r>
              <a:rPr lang="en-US" sz="900" dirty="0">
                <a:solidFill>
                  <a:schemeClr val="dk1"/>
                </a:solidFill>
              </a:rPr>
              <a:t>application</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Data Considerations: </a:t>
            </a:r>
            <a:r>
              <a:rPr lang="en-US" sz="900" b="0" i="0" u="none" strike="noStrike" cap="none" dirty="0">
                <a:solidFill>
                  <a:schemeClr val="dk1"/>
                </a:solidFill>
                <a:latin typeface="Arial"/>
                <a:ea typeface="Arial"/>
                <a:cs typeface="Arial"/>
                <a:sym typeface="Arial"/>
              </a:rPr>
              <a:t>Potential inconsistency between the LLM and the host application context and data</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To expand the functionality of an application with LLM capabilities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LLM called via API by application and results processed by the application </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 </a:t>
            </a:r>
            <a:r>
              <a:rPr lang="en-US" sz="900" b="0" i="0" u="none" strike="noStrike" cap="none" dirty="0">
                <a:solidFill>
                  <a:schemeClr val="dk1"/>
                </a:solidFill>
                <a:latin typeface="Arial"/>
                <a:ea typeface="Arial"/>
                <a:cs typeface="Arial"/>
                <a:sym typeface="Arial"/>
              </a:rPr>
              <a:t>Can be implemented in two ways: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As a secondary source of content proactively queried by application and presented to the user</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Where the LLM output drives another process in the application and may or may not present results in the UI </a:t>
            </a:r>
            <a:endParaRPr lang="en-US" dirty="0"/>
          </a:p>
        </p:txBody>
      </p:sp>
      <p:sp>
        <p:nvSpPr>
          <p:cNvPr id="608" name="Google Shape;608;p88"/>
          <p:cNvSpPr txBox="1"/>
          <p:nvPr/>
        </p:nvSpPr>
        <p:spPr>
          <a:xfrm>
            <a:off x="4320386" y="2774111"/>
            <a:ext cx="4659900" cy="1207213"/>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Enhances the functionality of an application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Usage controls need to be implemented to keep API costs under control</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Using the LLM as a component of an application might be too risky for some use cases, requiring careful guardrail design </a:t>
            </a:r>
            <a:endParaRPr lang="en-US" dirty="0"/>
          </a:p>
        </p:txBody>
      </p:sp>
      <p:sp>
        <p:nvSpPr>
          <p:cNvPr id="609" name="Google Shape;609;p88"/>
          <p:cNvSpPr txBox="1"/>
          <p:nvPr/>
        </p:nvSpPr>
        <p:spPr>
          <a:xfrm>
            <a:off x="4320386" y="4265269"/>
            <a:ext cx="4621592" cy="72939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Embedding LLMs into productivity software or collaboration tools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Presenting LLM outputs alongside existing search results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Embedded into a content management system</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Chatbot application expanding virtual assistant network with LLMs</a:t>
            </a:r>
            <a:endParaRPr lang="en-US" dirty="0"/>
          </a:p>
        </p:txBody>
      </p:sp>
      <p:pic>
        <p:nvPicPr>
          <p:cNvPr id="610" name="Google Shape;610;p88">
            <a:hlinkClick r:id="rId5" action="ppaction://hlinksldjump"/>
          </p:cNvPr>
          <p:cNvPicPr preferRelativeResize="0"/>
          <p:nvPr/>
        </p:nvPicPr>
        <p:blipFill>
          <a:blip r:embed="rId6">
            <a:alphaModFix/>
          </a:blip>
          <a:stretch>
            <a:fillRect/>
          </a:stretch>
        </p:blipFill>
        <p:spPr>
          <a:xfrm>
            <a:off x="3700925" y="281500"/>
            <a:ext cx="328500" cy="32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9"/>
          <p:cNvSpPr/>
          <p:nvPr/>
        </p:nvSpPr>
        <p:spPr>
          <a:xfrm>
            <a:off x="242525" y="913150"/>
            <a:ext cx="3885600" cy="40866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616" name="Google Shape;616;p89"/>
          <p:cNvSpPr/>
          <p:nvPr/>
        </p:nvSpPr>
        <p:spPr>
          <a:xfrm>
            <a:off x="4377641" y="4458081"/>
            <a:ext cx="45747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617" name="Google Shape;617;p89"/>
          <p:cNvSpPr/>
          <p:nvPr/>
        </p:nvSpPr>
        <p:spPr>
          <a:xfrm>
            <a:off x="4377641" y="38025"/>
            <a:ext cx="4612646"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618" name="Google Shape;618;p89"/>
          <p:cNvSpPr/>
          <p:nvPr/>
        </p:nvSpPr>
        <p:spPr>
          <a:xfrm>
            <a:off x="4377641" y="2709631"/>
            <a:ext cx="45747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619" name="Google Shape;619;p89"/>
          <p:cNvSpPr txBox="1">
            <a:spLocks noGrp="1"/>
          </p:cNvSpPr>
          <p:nvPr>
            <p:ph type="title" idx="4294967295"/>
          </p:nvPr>
        </p:nvSpPr>
        <p:spPr>
          <a:xfrm>
            <a:off x="242525" y="38025"/>
            <a:ext cx="3885600" cy="7566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Process Input Into LLM</a:t>
            </a:r>
          </a:p>
        </p:txBody>
      </p:sp>
      <p:sp>
        <p:nvSpPr>
          <p:cNvPr id="620" name="Google Shape;620;p89"/>
          <p:cNvSpPr txBox="1"/>
          <p:nvPr/>
        </p:nvSpPr>
        <p:spPr>
          <a:xfrm>
            <a:off x="2938149" y="1388975"/>
            <a:ext cx="1018500" cy="461700"/>
          </a:xfrm>
          <a:prstGeom prst="rect">
            <a:avLst/>
          </a:prstGeom>
          <a:solidFill>
            <a:schemeClr val="lt2"/>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Non</a:t>
            </a:r>
            <a:r>
              <a:rPr lang="en-US" sz="900" dirty="0"/>
              <a:t>-</a:t>
            </a:r>
            <a:r>
              <a:rPr lang="en-US" sz="900" b="0" i="0" u="none" strike="noStrike" cap="none" dirty="0">
                <a:solidFill>
                  <a:srgbClr val="000000"/>
                </a:solidFill>
                <a:latin typeface="Arial"/>
                <a:ea typeface="Arial"/>
                <a:cs typeface="Arial"/>
                <a:sym typeface="Arial"/>
              </a:rPr>
              <a:t>LLM prompt UI</a:t>
            </a:r>
          </a:p>
        </p:txBody>
      </p:sp>
      <p:grpSp>
        <p:nvGrpSpPr>
          <p:cNvPr id="621" name="Google Shape;621;p89"/>
          <p:cNvGrpSpPr/>
          <p:nvPr/>
        </p:nvGrpSpPr>
        <p:grpSpPr>
          <a:xfrm>
            <a:off x="1351996" y="1424580"/>
            <a:ext cx="1412482" cy="390471"/>
            <a:chOff x="7294503" y="1174139"/>
            <a:chExt cx="752882" cy="320400"/>
          </a:xfrm>
        </p:grpSpPr>
        <p:sp>
          <p:nvSpPr>
            <p:cNvPr id="622" name="Google Shape;622;p89"/>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623" name="Google Shape;623;p89"/>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624" name="Google Shape;624;p89"/>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pic>
        <p:nvPicPr>
          <p:cNvPr id="625" name="Google Shape;625;p89"/>
          <p:cNvPicPr preferRelativeResize="0"/>
          <p:nvPr/>
        </p:nvPicPr>
        <p:blipFill rotWithShape="1">
          <a:blip r:embed="rId3">
            <a:alphaModFix/>
          </a:blip>
          <a:srcRect/>
          <a:stretch/>
        </p:blipFill>
        <p:spPr>
          <a:xfrm>
            <a:off x="1937976" y="1005614"/>
            <a:ext cx="318282" cy="381900"/>
          </a:xfrm>
          <a:prstGeom prst="rect">
            <a:avLst/>
          </a:prstGeom>
          <a:noFill/>
          <a:ln>
            <a:noFill/>
          </a:ln>
        </p:spPr>
      </p:pic>
      <p:sp>
        <p:nvSpPr>
          <p:cNvPr id="626" name="Google Shape;626;p89"/>
          <p:cNvSpPr/>
          <p:nvPr/>
        </p:nvSpPr>
        <p:spPr>
          <a:xfrm>
            <a:off x="1420437" y="2555313"/>
            <a:ext cx="12756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Application: Evaluate and/or Rewrite Prompts</a:t>
            </a:r>
          </a:p>
        </p:txBody>
      </p:sp>
      <p:sp>
        <p:nvSpPr>
          <p:cNvPr id="627" name="Google Shape;627;p89"/>
          <p:cNvSpPr/>
          <p:nvPr/>
        </p:nvSpPr>
        <p:spPr>
          <a:xfrm>
            <a:off x="1382937" y="3314350"/>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Revised Prompt</a:t>
            </a:r>
          </a:p>
        </p:txBody>
      </p:sp>
      <p:grpSp>
        <p:nvGrpSpPr>
          <p:cNvPr id="628" name="Google Shape;628;p89"/>
          <p:cNvGrpSpPr/>
          <p:nvPr/>
        </p:nvGrpSpPr>
        <p:grpSpPr>
          <a:xfrm>
            <a:off x="1351996" y="3900155"/>
            <a:ext cx="1412482" cy="390471"/>
            <a:chOff x="7294503" y="1174139"/>
            <a:chExt cx="752882" cy="320400"/>
          </a:xfrm>
        </p:grpSpPr>
        <p:sp>
          <p:nvSpPr>
            <p:cNvPr id="629" name="Google Shape;629;p89"/>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630" name="Google Shape;630;p89"/>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631" name="Google Shape;631;p89"/>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632" name="Google Shape;632;p89"/>
          <p:cNvSpPr/>
          <p:nvPr/>
        </p:nvSpPr>
        <p:spPr>
          <a:xfrm>
            <a:off x="1382937" y="4518875"/>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633" name="Google Shape;633;p89"/>
          <p:cNvSpPr txBox="1"/>
          <p:nvPr/>
        </p:nvSpPr>
        <p:spPr>
          <a:xfrm>
            <a:off x="242525" y="882625"/>
            <a:ext cx="1539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dirty="0">
                <a:solidFill>
                  <a:schemeClr val="dk1"/>
                </a:solidFill>
              </a:rPr>
              <a:t>Process Input to LLM</a:t>
            </a:r>
            <a:endParaRPr lang="en-US" sz="1400" b="0" i="0" u="none" strike="noStrike" cap="none" dirty="0">
              <a:solidFill>
                <a:srgbClr val="000000"/>
              </a:solidFill>
              <a:latin typeface="Arial"/>
              <a:ea typeface="Arial"/>
              <a:cs typeface="Arial"/>
              <a:sym typeface="Arial"/>
            </a:endParaRPr>
          </a:p>
        </p:txBody>
      </p:sp>
      <p:cxnSp>
        <p:nvCxnSpPr>
          <p:cNvPr id="634" name="Google Shape;634;p89"/>
          <p:cNvCxnSpPr>
            <a:stCxn id="632" idx="1"/>
            <a:endCxn id="624" idx="1"/>
          </p:cNvCxnSpPr>
          <p:nvPr/>
        </p:nvCxnSpPr>
        <p:spPr>
          <a:xfrm rot="10800000">
            <a:off x="1352037" y="1619675"/>
            <a:ext cx="30900" cy="3053100"/>
          </a:xfrm>
          <a:prstGeom prst="bentConnector3">
            <a:avLst>
              <a:gd name="adj1" fmla="val 1653357"/>
            </a:avLst>
          </a:prstGeom>
          <a:noFill/>
          <a:ln w="9525" cap="flat" cmpd="sng">
            <a:solidFill>
              <a:schemeClr val="dk2"/>
            </a:solidFill>
            <a:prstDash val="solid"/>
            <a:round/>
            <a:headEnd type="none" w="sm" len="sm"/>
            <a:tailEnd type="triangle" w="med" len="med"/>
          </a:ln>
        </p:spPr>
      </p:cxnSp>
      <p:cxnSp>
        <p:nvCxnSpPr>
          <p:cNvPr id="635" name="Google Shape;635;p89"/>
          <p:cNvCxnSpPr>
            <a:stCxn id="622" idx="2"/>
            <a:endCxn id="636" idx="0"/>
          </p:cNvCxnSpPr>
          <p:nvPr/>
        </p:nvCxnSpPr>
        <p:spPr>
          <a:xfrm flipH="1">
            <a:off x="2058094" y="1815051"/>
            <a:ext cx="6000" cy="203100"/>
          </a:xfrm>
          <a:prstGeom prst="straightConnector1">
            <a:avLst/>
          </a:prstGeom>
          <a:noFill/>
          <a:ln w="9525" cap="flat" cmpd="sng">
            <a:solidFill>
              <a:schemeClr val="dk2"/>
            </a:solidFill>
            <a:prstDash val="solid"/>
            <a:round/>
            <a:headEnd type="none" w="sm" len="sm"/>
            <a:tailEnd type="triangle" w="med" len="med"/>
          </a:ln>
        </p:spPr>
      </p:cxnSp>
      <p:cxnSp>
        <p:nvCxnSpPr>
          <p:cNvPr id="637" name="Google Shape;637;p89"/>
          <p:cNvCxnSpPr>
            <a:stCxn id="626" idx="2"/>
            <a:endCxn id="627" idx="0"/>
          </p:cNvCxnSpPr>
          <p:nvPr/>
        </p:nvCxnSpPr>
        <p:spPr>
          <a:xfrm>
            <a:off x="2058237" y="3085113"/>
            <a:ext cx="0" cy="229200"/>
          </a:xfrm>
          <a:prstGeom prst="straightConnector1">
            <a:avLst/>
          </a:prstGeom>
          <a:noFill/>
          <a:ln w="9525" cap="flat" cmpd="sng">
            <a:solidFill>
              <a:schemeClr val="dk2"/>
            </a:solidFill>
            <a:prstDash val="solid"/>
            <a:round/>
            <a:headEnd type="none" w="sm" len="sm"/>
            <a:tailEnd type="triangle" w="med" len="med"/>
          </a:ln>
        </p:spPr>
      </p:cxnSp>
      <p:cxnSp>
        <p:nvCxnSpPr>
          <p:cNvPr id="638" name="Google Shape;638;p89"/>
          <p:cNvCxnSpPr>
            <a:stCxn id="627" idx="2"/>
            <a:endCxn id="629" idx="0"/>
          </p:cNvCxnSpPr>
          <p:nvPr/>
        </p:nvCxnSpPr>
        <p:spPr>
          <a:xfrm>
            <a:off x="2058237" y="3622150"/>
            <a:ext cx="6000" cy="278100"/>
          </a:xfrm>
          <a:prstGeom prst="straightConnector1">
            <a:avLst/>
          </a:prstGeom>
          <a:noFill/>
          <a:ln w="9525" cap="flat" cmpd="sng">
            <a:solidFill>
              <a:schemeClr val="dk2"/>
            </a:solidFill>
            <a:prstDash val="solid"/>
            <a:round/>
            <a:headEnd type="none" w="sm" len="sm"/>
            <a:tailEnd type="triangle" w="med" len="med"/>
          </a:ln>
        </p:spPr>
      </p:cxnSp>
      <p:cxnSp>
        <p:nvCxnSpPr>
          <p:cNvPr id="639" name="Google Shape;639;p89"/>
          <p:cNvCxnSpPr>
            <a:stCxn id="629" idx="2"/>
          </p:cNvCxnSpPr>
          <p:nvPr/>
        </p:nvCxnSpPr>
        <p:spPr>
          <a:xfrm>
            <a:off x="2064094" y="4290626"/>
            <a:ext cx="600" cy="217200"/>
          </a:xfrm>
          <a:prstGeom prst="straightConnector1">
            <a:avLst/>
          </a:prstGeom>
          <a:noFill/>
          <a:ln w="9525" cap="flat" cmpd="sng">
            <a:solidFill>
              <a:schemeClr val="dk2"/>
            </a:solidFill>
            <a:prstDash val="solid"/>
            <a:round/>
            <a:headEnd type="none" w="sm" len="sm"/>
            <a:tailEnd type="triangle" w="med" len="med"/>
          </a:ln>
        </p:spPr>
      </p:cxnSp>
      <p:sp>
        <p:nvSpPr>
          <p:cNvPr id="636" name="Google Shape;636;p89"/>
          <p:cNvSpPr/>
          <p:nvPr/>
        </p:nvSpPr>
        <p:spPr>
          <a:xfrm>
            <a:off x="1382937" y="2018300"/>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cxnSp>
        <p:nvCxnSpPr>
          <p:cNvPr id="640" name="Google Shape;640;p89"/>
          <p:cNvCxnSpPr>
            <a:stCxn id="636" idx="2"/>
            <a:endCxn id="626" idx="0"/>
          </p:cNvCxnSpPr>
          <p:nvPr/>
        </p:nvCxnSpPr>
        <p:spPr>
          <a:xfrm>
            <a:off x="2058237" y="2326100"/>
            <a:ext cx="0" cy="229200"/>
          </a:xfrm>
          <a:prstGeom prst="straightConnector1">
            <a:avLst/>
          </a:prstGeom>
          <a:noFill/>
          <a:ln w="9525" cap="flat" cmpd="sng">
            <a:solidFill>
              <a:schemeClr val="dk2"/>
            </a:solidFill>
            <a:prstDash val="solid"/>
            <a:round/>
            <a:headEnd type="none" w="sm" len="sm"/>
            <a:tailEnd type="triangle" w="med" len="med"/>
          </a:ln>
        </p:spPr>
      </p:cxnSp>
      <p:sp>
        <p:nvSpPr>
          <p:cNvPr id="641" name="Google Shape;641;p89"/>
          <p:cNvSpPr txBox="1"/>
          <p:nvPr/>
        </p:nvSpPr>
        <p:spPr>
          <a:xfrm>
            <a:off x="4215374" y="221925"/>
            <a:ext cx="4833000" cy="2461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Process input to LLMs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0" i="0" u="none" strike="noStrike" cap="none" dirty="0">
                <a:solidFill>
                  <a:schemeClr val="dk1"/>
                </a:solidFill>
                <a:latin typeface="Arial"/>
                <a:ea typeface="Arial"/>
                <a:cs typeface="Arial"/>
                <a:sym typeface="Arial"/>
              </a:rPr>
              <a:t> Using an application or a model to control or rewrite the user prompt going into the LLM (also known as </a:t>
            </a:r>
            <a:r>
              <a:rPr lang="en-US" sz="900" dirty="0">
                <a:solidFill>
                  <a:schemeClr val="dk1"/>
                </a:solidFill>
              </a:rPr>
              <a:t>prompt engineering)</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rewrite prompts for more effective results and/or combine context/guidelines with user input</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Complex processing like translating and summarizing the original prompt</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control securit</a:t>
            </a:r>
            <a:r>
              <a:rPr lang="en-US" sz="900" dirty="0">
                <a:solidFill>
                  <a:schemeClr val="dk1"/>
                </a:solidFill>
              </a:rPr>
              <a:t>y, ensuring </a:t>
            </a:r>
            <a:r>
              <a:rPr lang="en-US" sz="900" b="0" i="0" u="none" strike="noStrike" cap="none" dirty="0">
                <a:solidFill>
                  <a:schemeClr val="dk1"/>
                </a:solidFill>
                <a:latin typeface="Arial"/>
                <a:ea typeface="Arial"/>
                <a:cs typeface="Arial"/>
                <a:sym typeface="Arial"/>
              </a:rPr>
              <a:t>no sensitive content sent to the LLM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An application or model is used to interpret and, if needed, rewrite the input prompt to the LLM. It may include “system” prompts invisible to the user, but visible to the API in order to better direct its responses.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This typically requires the use of LLM APIs. There are a number of approaches: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Semantic tools like heuristic rules checking or rewriting prompts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Other neural network and ML tools to process or transform the input</a:t>
            </a:r>
            <a:endParaRPr lang="en-US" dirty="0"/>
          </a:p>
        </p:txBody>
      </p:sp>
      <p:sp>
        <p:nvSpPr>
          <p:cNvPr id="642" name="Google Shape;642;p89"/>
          <p:cNvSpPr txBox="1"/>
          <p:nvPr/>
        </p:nvSpPr>
        <p:spPr>
          <a:xfrm>
            <a:off x="4215375" y="2929878"/>
            <a:ext cx="4737000" cy="1525762"/>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Adding domain expertise via the prompt to better inform responses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More versatile and easier to implement than a </a:t>
            </a:r>
            <a:r>
              <a:rPr lang="en-US" sz="900" b="0" i="0" u="sng" strike="noStrike" cap="none" dirty="0">
                <a:solidFill>
                  <a:schemeClr val="hlink"/>
                </a:solidFill>
                <a:latin typeface="Arial"/>
                <a:ea typeface="Arial"/>
                <a:cs typeface="Arial"/>
                <a:sym typeface="Arial"/>
                <a:hlinkClick r:id="rId4" action="ppaction://hlinksldjump"/>
              </a:rPr>
              <a:t>fine-tuning approach</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Increased security controls, acting as a filter/firewall of LLM prompts </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When moving beyond keyword processing, </a:t>
            </a:r>
            <a:r>
              <a:rPr lang="en-US" sz="900" dirty="0">
                <a:solidFill>
                  <a:schemeClr val="dk1"/>
                </a:solidFill>
              </a:rPr>
              <a:t>natural language understanding </a:t>
            </a:r>
            <a:r>
              <a:rPr lang="en-US" sz="900" b="0" i="0" u="none" strike="noStrike" cap="none" dirty="0">
                <a:solidFill>
                  <a:schemeClr val="dk1"/>
                </a:solidFill>
                <a:latin typeface="Arial"/>
                <a:ea typeface="Arial"/>
                <a:cs typeface="Arial"/>
                <a:sym typeface="Arial"/>
              </a:rPr>
              <a:t>skills will be needed</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Limited backward compatibility — engineering workflows may perform differently if the base model is retrained</a:t>
            </a:r>
            <a:endParaRPr lang="en-US" sz="1400" b="0" i="0" u="none" strike="noStrike" cap="none" dirty="0">
              <a:solidFill>
                <a:srgbClr val="000000"/>
              </a:solidFill>
              <a:latin typeface="Arial"/>
              <a:ea typeface="Arial"/>
              <a:cs typeface="Arial"/>
              <a:sym typeface="Arial"/>
            </a:endParaRPr>
          </a:p>
        </p:txBody>
      </p:sp>
      <p:sp>
        <p:nvSpPr>
          <p:cNvPr id="643" name="Google Shape;643;p89"/>
          <p:cNvSpPr txBox="1"/>
          <p:nvPr/>
        </p:nvSpPr>
        <p:spPr>
          <a:xfrm>
            <a:off x="4215374" y="4641981"/>
            <a:ext cx="4574700"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Prevent the use of PII going into LLMs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Rewriting prompts to better instruct the LLMs for many different use cases</a:t>
            </a:r>
            <a:endParaRPr lang="en-US" dirty="0"/>
          </a:p>
        </p:txBody>
      </p:sp>
      <p:pic>
        <p:nvPicPr>
          <p:cNvPr id="644" name="Google Shape;644;p89">
            <a:hlinkClick r:id="rId5" action="ppaction://hlinksldjump"/>
          </p:cNvPr>
          <p:cNvPicPr preferRelativeResize="0"/>
          <p:nvPr/>
        </p:nvPicPr>
        <p:blipFill>
          <a:blip r:embed="rId6">
            <a:alphaModFix/>
          </a:blip>
          <a:stretch>
            <a:fillRect/>
          </a:stretch>
        </p:blipFill>
        <p:spPr>
          <a:xfrm>
            <a:off x="3700925" y="244275"/>
            <a:ext cx="328500" cy="32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0"/>
          <p:cNvSpPr/>
          <p:nvPr/>
        </p:nvSpPr>
        <p:spPr>
          <a:xfrm>
            <a:off x="4483049" y="4293513"/>
            <a:ext cx="4531799"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650" name="Google Shape;650;p90"/>
          <p:cNvSpPr/>
          <p:nvPr/>
        </p:nvSpPr>
        <p:spPr>
          <a:xfrm>
            <a:off x="4483049" y="190425"/>
            <a:ext cx="4531801"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651" name="Google Shape;651;p90"/>
          <p:cNvSpPr/>
          <p:nvPr/>
        </p:nvSpPr>
        <p:spPr>
          <a:xfrm>
            <a:off x="4483049" y="2427488"/>
            <a:ext cx="4531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652" name="Google Shape;652;p90"/>
          <p:cNvSpPr txBox="1">
            <a:spLocks noGrp="1"/>
          </p:cNvSpPr>
          <p:nvPr>
            <p:ph type="title" idx="4294967295"/>
          </p:nvPr>
        </p:nvSpPr>
        <p:spPr>
          <a:xfrm>
            <a:off x="242525" y="38025"/>
            <a:ext cx="3885600" cy="7245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Clr>
                <a:schemeClr val="dk1"/>
              </a:buClr>
              <a:buSzPts val="990"/>
              <a:buFont typeface="Arial"/>
              <a:buNone/>
            </a:pPr>
            <a:r>
              <a:rPr lang="en-US" sz="2120" dirty="0">
                <a:solidFill>
                  <a:schemeClr val="lt1"/>
                </a:solidFill>
              </a:rPr>
              <a:t>Process Output From LLM</a:t>
            </a:r>
          </a:p>
        </p:txBody>
      </p:sp>
      <p:sp>
        <p:nvSpPr>
          <p:cNvPr id="653" name="Google Shape;653;p90"/>
          <p:cNvSpPr/>
          <p:nvPr/>
        </p:nvSpPr>
        <p:spPr>
          <a:xfrm>
            <a:off x="242525" y="836950"/>
            <a:ext cx="3885600" cy="41982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654" name="Google Shape;654;p90"/>
          <p:cNvSpPr txBox="1"/>
          <p:nvPr/>
        </p:nvSpPr>
        <p:spPr>
          <a:xfrm>
            <a:off x="2938149" y="1312775"/>
            <a:ext cx="1018500" cy="461700"/>
          </a:xfrm>
          <a:prstGeom prst="rect">
            <a:avLst/>
          </a:prstGeom>
          <a:solidFill>
            <a:schemeClr val="lt2"/>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Non-LLM</a:t>
            </a:r>
          </a:p>
          <a:p>
            <a:pPr marL="0" marR="0" lvl="0" indent="0" algn="ctr" rtl="0">
              <a:lnSpc>
                <a:spcPct val="100000"/>
              </a:lnSpc>
              <a:spcBef>
                <a:spcPts val="0"/>
              </a:spcBef>
              <a:spcAft>
                <a:spcPts val="0"/>
              </a:spcAft>
              <a:buClr>
                <a:srgbClr val="000000"/>
              </a:buClr>
              <a:buSzPts val="900"/>
              <a:buFont typeface="Arial"/>
              <a:buNone/>
            </a:pPr>
            <a:r>
              <a:rPr lang="en-US" sz="900" dirty="0"/>
              <a:t>p</a:t>
            </a:r>
            <a:r>
              <a:rPr lang="en-US" sz="900" b="0" i="0" u="none" strike="noStrike" cap="none" dirty="0">
                <a:solidFill>
                  <a:srgbClr val="000000"/>
                </a:solidFill>
                <a:latin typeface="Arial"/>
                <a:ea typeface="Arial"/>
                <a:cs typeface="Arial"/>
                <a:sym typeface="Arial"/>
              </a:rPr>
              <a:t>rompt UI</a:t>
            </a:r>
          </a:p>
        </p:txBody>
      </p:sp>
      <p:pic>
        <p:nvPicPr>
          <p:cNvPr id="655" name="Google Shape;655;p90"/>
          <p:cNvPicPr preferRelativeResize="0"/>
          <p:nvPr/>
        </p:nvPicPr>
        <p:blipFill rotWithShape="1">
          <a:blip r:embed="rId3">
            <a:alphaModFix/>
          </a:blip>
          <a:srcRect/>
          <a:stretch/>
        </p:blipFill>
        <p:spPr>
          <a:xfrm>
            <a:off x="1937976" y="929414"/>
            <a:ext cx="318282" cy="381900"/>
          </a:xfrm>
          <a:prstGeom prst="rect">
            <a:avLst/>
          </a:prstGeom>
          <a:noFill/>
          <a:ln>
            <a:noFill/>
          </a:ln>
        </p:spPr>
      </p:pic>
      <p:grpSp>
        <p:nvGrpSpPr>
          <p:cNvPr id="656" name="Google Shape;656;p90"/>
          <p:cNvGrpSpPr/>
          <p:nvPr/>
        </p:nvGrpSpPr>
        <p:grpSpPr>
          <a:xfrm>
            <a:off x="1345884" y="1348380"/>
            <a:ext cx="1412482" cy="390471"/>
            <a:chOff x="7294503" y="1174139"/>
            <a:chExt cx="752882" cy="320400"/>
          </a:xfrm>
        </p:grpSpPr>
        <p:sp>
          <p:nvSpPr>
            <p:cNvPr id="657" name="Google Shape;657;p90"/>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658" name="Google Shape;658;p90"/>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659" name="Google Shape;659;p90"/>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660" name="Google Shape;660;p90"/>
          <p:cNvSpPr/>
          <p:nvPr/>
        </p:nvSpPr>
        <p:spPr>
          <a:xfrm>
            <a:off x="1376825" y="4595075"/>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Revised Response</a:t>
            </a:r>
          </a:p>
        </p:txBody>
      </p:sp>
      <p:sp>
        <p:nvSpPr>
          <p:cNvPr id="661" name="Google Shape;661;p90"/>
          <p:cNvSpPr txBox="1"/>
          <p:nvPr/>
        </p:nvSpPr>
        <p:spPr>
          <a:xfrm>
            <a:off x="242525" y="836950"/>
            <a:ext cx="1557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dirty="0">
                <a:solidFill>
                  <a:schemeClr val="dk1"/>
                </a:solidFill>
              </a:rPr>
              <a:t>Process LLM Output</a:t>
            </a:r>
            <a:endParaRPr lang="en-US" sz="1400" b="0" i="0" u="none" strike="noStrike" cap="none" dirty="0">
              <a:solidFill>
                <a:srgbClr val="000000"/>
              </a:solidFill>
              <a:latin typeface="Arial"/>
              <a:ea typeface="Arial"/>
              <a:cs typeface="Arial"/>
              <a:sym typeface="Arial"/>
            </a:endParaRPr>
          </a:p>
        </p:txBody>
      </p:sp>
      <p:sp>
        <p:nvSpPr>
          <p:cNvPr id="662" name="Google Shape;662;p90"/>
          <p:cNvSpPr/>
          <p:nvPr/>
        </p:nvSpPr>
        <p:spPr>
          <a:xfrm>
            <a:off x="1414325" y="3761063"/>
            <a:ext cx="12756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Application: Evaluate and/or Rewrite Outputs</a:t>
            </a:r>
          </a:p>
        </p:txBody>
      </p:sp>
      <p:sp>
        <p:nvSpPr>
          <p:cNvPr id="663" name="Google Shape;663;p90"/>
          <p:cNvSpPr/>
          <p:nvPr/>
        </p:nvSpPr>
        <p:spPr>
          <a:xfrm>
            <a:off x="1376825" y="3225263"/>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grpSp>
        <p:nvGrpSpPr>
          <p:cNvPr id="664" name="Google Shape;664;p90"/>
          <p:cNvGrpSpPr/>
          <p:nvPr/>
        </p:nvGrpSpPr>
        <p:grpSpPr>
          <a:xfrm>
            <a:off x="1345884" y="2580443"/>
            <a:ext cx="1412482" cy="390471"/>
            <a:chOff x="7294503" y="1174139"/>
            <a:chExt cx="752882" cy="320400"/>
          </a:xfrm>
        </p:grpSpPr>
        <p:sp>
          <p:nvSpPr>
            <p:cNvPr id="665" name="Google Shape;665;p90"/>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666" name="Google Shape;666;p90"/>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667" name="Google Shape;667;p90"/>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668" name="Google Shape;668;p90"/>
          <p:cNvSpPr/>
          <p:nvPr/>
        </p:nvSpPr>
        <p:spPr>
          <a:xfrm>
            <a:off x="1376825" y="2018300"/>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cxnSp>
        <p:nvCxnSpPr>
          <p:cNvPr id="669" name="Google Shape;669;p90"/>
          <p:cNvCxnSpPr>
            <a:stCxn id="660" idx="1"/>
            <a:endCxn id="659" idx="1"/>
          </p:cNvCxnSpPr>
          <p:nvPr/>
        </p:nvCxnSpPr>
        <p:spPr>
          <a:xfrm rot="10800000">
            <a:off x="1345925" y="1543475"/>
            <a:ext cx="30900" cy="3205500"/>
          </a:xfrm>
          <a:prstGeom prst="bentConnector3">
            <a:avLst>
              <a:gd name="adj1" fmla="val 1422734"/>
            </a:avLst>
          </a:prstGeom>
          <a:noFill/>
          <a:ln w="9525" cap="flat" cmpd="sng">
            <a:solidFill>
              <a:schemeClr val="dk2"/>
            </a:solidFill>
            <a:prstDash val="solid"/>
            <a:round/>
            <a:headEnd type="none" w="sm" len="sm"/>
            <a:tailEnd type="triangle" w="med" len="med"/>
          </a:ln>
        </p:spPr>
      </p:cxnSp>
      <p:cxnSp>
        <p:nvCxnSpPr>
          <p:cNvPr id="670" name="Google Shape;670;p90"/>
          <p:cNvCxnSpPr>
            <a:stCxn id="657" idx="2"/>
            <a:endCxn id="668" idx="0"/>
          </p:cNvCxnSpPr>
          <p:nvPr/>
        </p:nvCxnSpPr>
        <p:spPr>
          <a:xfrm flipH="1">
            <a:off x="2051982" y="1738851"/>
            <a:ext cx="6000" cy="279300"/>
          </a:xfrm>
          <a:prstGeom prst="straightConnector1">
            <a:avLst/>
          </a:prstGeom>
          <a:noFill/>
          <a:ln w="9525" cap="flat" cmpd="sng">
            <a:solidFill>
              <a:schemeClr val="dk2"/>
            </a:solidFill>
            <a:prstDash val="solid"/>
            <a:round/>
            <a:headEnd type="none" w="sm" len="sm"/>
            <a:tailEnd type="triangle" w="med" len="med"/>
          </a:ln>
        </p:spPr>
      </p:cxnSp>
      <p:cxnSp>
        <p:nvCxnSpPr>
          <p:cNvPr id="671" name="Google Shape;671;p90"/>
          <p:cNvCxnSpPr>
            <a:stCxn id="668" idx="2"/>
            <a:endCxn id="665" idx="0"/>
          </p:cNvCxnSpPr>
          <p:nvPr/>
        </p:nvCxnSpPr>
        <p:spPr>
          <a:xfrm>
            <a:off x="2052125" y="2326100"/>
            <a:ext cx="6000" cy="254400"/>
          </a:xfrm>
          <a:prstGeom prst="straightConnector1">
            <a:avLst/>
          </a:prstGeom>
          <a:noFill/>
          <a:ln w="9525" cap="flat" cmpd="sng">
            <a:solidFill>
              <a:schemeClr val="dk2"/>
            </a:solidFill>
            <a:prstDash val="solid"/>
            <a:round/>
            <a:headEnd type="none" w="sm" len="sm"/>
            <a:tailEnd type="triangle" w="med" len="med"/>
          </a:ln>
        </p:spPr>
      </p:cxnSp>
      <p:cxnSp>
        <p:nvCxnSpPr>
          <p:cNvPr id="672" name="Google Shape;672;p90"/>
          <p:cNvCxnSpPr>
            <a:stCxn id="665" idx="2"/>
            <a:endCxn id="663" idx="0"/>
          </p:cNvCxnSpPr>
          <p:nvPr/>
        </p:nvCxnSpPr>
        <p:spPr>
          <a:xfrm flipH="1">
            <a:off x="2051982" y="2970914"/>
            <a:ext cx="6000" cy="254400"/>
          </a:xfrm>
          <a:prstGeom prst="straightConnector1">
            <a:avLst/>
          </a:prstGeom>
          <a:noFill/>
          <a:ln w="9525" cap="flat" cmpd="sng">
            <a:solidFill>
              <a:schemeClr val="dk2"/>
            </a:solidFill>
            <a:prstDash val="solid"/>
            <a:round/>
            <a:headEnd type="none" w="sm" len="sm"/>
            <a:tailEnd type="triangle" w="med" len="med"/>
          </a:ln>
        </p:spPr>
      </p:cxnSp>
      <p:cxnSp>
        <p:nvCxnSpPr>
          <p:cNvPr id="673" name="Google Shape;673;p90"/>
          <p:cNvCxnSpPr>
            <a:stCxn id="663" idx="2"/>
            <a:endCxn id="662" idx="0"/>
          </p:cNvCxnSpPr>
          <p:nvPr/>
        </p:nvCxnSpPr>
        <p:spPr>
          <a:xfrm>
            <a:off x="2052125" y="3533063"/>
            <a:ext cx="0" cy="228000"/>
          </a:xfrm>
          <a:prstGeom prst="straightConnector1">
            <a:avLst/>
          </a:prstGeom>
          <a:noFill/>
          <a:ln w="9525" cap="flat" cmpd="sng">
            <a:solidFill>
              <a:schemeClr val="dk2"/>
            </a:solidFill>
            <a:prstDash val="solid"/>
            <a:round/>
            <a:headEnd type="none" w="sm" len="sm"/>
            <a:tailEnd type="triangle" w="med" len="med"/>
          </a:ln>
        </p:spPr>
      </p:cxnSp>
      <p:cxnSp>
        <p:nvCxnSpPr>
          <p:cNvPr id="674" name="Google Shape;674;p90"/>
          <p:cNvCxnSpPr>
            <a:stCxn id="662" idx="2"/>
            <a:endCxn id="660" idx="0"/>
          </p:cNvCxnSpPr>
          <p:nvPr/>
        </p:nvCxnSpPr>
        <p:spPr>
          <a:xfrm>
            <a:off x="2052125" y="4290863"/>
            <a:ext cx="0" cy="304200"/>
          </a:xfrm>
          <a:prstGeom prst="straightConnector1">
            <a:avLst/>
          </a:prstGeom>
          <a:noFill/>
          <a:ln w="9525" cap="flat" cmpd="sng">
            <a:solidFill>
              <a:schemeClr val="dk2"/>
            </a:solidFill>
            <a:prstDash val="solid"/>
            <a:round/>
            <a:headEnd type="none" w="sm" len="sm"/>
            <a:tailEnd type="triangle" w="med" len="med"/>
          </a:ln>
        </p:spPr>
      </p:cxnSp>
      <p:sp>
        <p:nvSpPr>
          <p:cNvPr id="675" name="Google Shape;675;p90"/>
          <p:cNvSpPr txBox="1"/>
          <p:nvPr/>
        </p:nvSpPr>
        <p:spPr>
          <a:xfrm>
            <a:off x="4265731" y="400275"/>
            <a:ext cx="4760100" cy="2003585"/>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a:t>
            </a:r>
            <a:r>
              <a:rPr lang="en-US" sz="900" dirty="0">
                <a:solidFill>
                  <a:schemeClr val="dk1"/>
                </a:solidFill>
              </a:rPr>
              <a:t>P</a:t>
            </a:r>
            <a:r>
              <a:rPr lang="en-US" sz="900" b="0" i="0" u="none" strike="noStrike" cap="none" dirty="0">
                <a:solidFill>
                  <a:schemeClr val="dk1"/>
                </a:solidFill>
                <a:latin typeface="Arial"/>
                <a:ea typeface="Arial"/>
                <a:cs typeface="Arial"/>
                <a:sym typeface="Arial"/>
              </a:rPr>
              <a:t>rocess output from the LLM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1" dirty="0">
                <a:solidFill>
                  <a:schemeClr val="dk1"/>
                </a:solidFill>
              </a:rPr>
              <a:t>:</a:t>
            </a:r>
            <a:r>
              <a:rPr lang="en-US" sz="900" b="0" i="0" u="none" strike="noStrike" cap="none" dirty="0">
                <a:solidFill>
                  <a:schemeClr val="dk1"/>
                </a:solidFill>
                <a:latin typeface="Arial"/>
                <a:ea typeface="Arial"/>
                <a:cs typeface="Arial"/>
                <a:sym typeface="Arial"/>
              </a:rPr>
              <a:t> Using an application or a model to automatically control or rewrite the output coming from the LLM.</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control security — ensure that no content sent from the LLM service breaks laws, regulations, or internal policies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rewrite the LLM outputs for improved consumption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An application or model is used to interpret and, if needed, rewrite the output of the LLM in an automated fashion.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There are a number of approaches: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Semantic tools like heuristic rules checking and rewriting outputs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Other neural network and ML tools to process or transform the output</a:t>
            </a:r>
            <a:endParaRPr lang="en-US" sz="1400" b="0" i="0" u="none" strike="noStrike" cap="none" dirty="0">
              <a:solidFill>
                <a:srgbClr val="000000"/>
              </a:solidFill>
              <a:latin typeface="Arial"/>
              <a:ea typeface="Arial"/>
              <a:cs typeface="Arial"/>
              <a:sym typeface="Arial"/>
            </a:endParaRPr>
          </a:p>
        </p:txBody>
      </p:sp>
      <p:sp>
        <p:nvSpPr>
          <p:cNvPr id="676" name="Google Shape;676;p90"/>
          <p:cNvSpPr txBox="1"/>
          <p:nvPr/>
        </p:nvSpPr>
        <p:spPr>
          <a:xfrm>
            <a:off x="4265731" y="2657348"/>
            <a:ext cx="4593059" cy="1512209"/>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Increased results quality by post-processing the output.</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Increased security controls by validating LLM outputs.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Could be used to decide between the outputs of different LLMs.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NLU skills will be needed when moving beyond keyword processing (e.g., term matching).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Limited backward compatibility — engineering workflows may perform differently if the base LLM model is retrained.</a:t>
            </a:r>
            <a:endParaRPr lang="en-US" dirty="0"/>
          </a:p>
        </p:txBody>
      </p:sp>
      <p:sp>
        <p:nvSpPr>
          <p:cNvPr id="677" name="Google Shape;677;p90"/>
          <p:cNvSpPr txBox="1"/>
          <p:nvPr/>
        </p:nvSpPr>
        <p:spPr>
          <a:xfrm>
            <a:off x="4265731" y="4544581"/>
            <a:ext cx="4574700"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Compliance check of generative output (for example, an automated similarity check to copyrighted material)</a:t>
            </a:r>
            <a:endParaRPr lang="en-US" dirty="0"/>
          </a:p>
        </p:txBody>
      </p:sp>
      <p:pic>
        <p:nvPicPr>
          <p:cNvPr id="678" name="Google Shape;678;p90">
            <a:hlinkClick r:id="rId4" action="ppaction://hlinksldjump"/>
          </p:cNvPr>
          <p:cNvPicPr preferRelativeResize="0"/>
          <p:nvPr/>
        </p:nvPicPr>
        <p:blipFill>
          <a:blip r:embed="rId5">
            <a:alphaModFix/>
          </a:blip>
          <a:stretch>
            <a:fillRect/>
          </a:stretch>
        </p:blipFill>
        <p:spPr>
          <a:xfrm>
            <a:off x="3700925" y="236025"/>
            <a:ext cx="328500" cy="32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91"/>
          <p:cNvSpPr/>
          <p:nvPr/>
        </p:nvSpPr>
        <p:spPr>
          <a:xfrm>
            <a:off x="4393984" y="4206845"/>
            <a:ext cx="456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684" name="Google Shape;684;p91"/>
          <p:cNvSpPr/>
          <p:nvPr/>
        </p:nvSpPr>
        <p:spPr>
          <a:xfrm>
            <a:off x="4393984" y="76125"/>
            <a:ext cx="4578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685" name="Google Shape;685;p91"/>
          <p:cNvSpPr/>
          <p:nvPr/>
        </p:nvSpPr>
        <p:spPr>
          <a:xfrm>
            <a:off x="4393984" y="2735082"/>
            <a:ext cx="4578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686" name="Google Shape;686;p91"/>
          <p:cNvSpPr txBox="1">
            <a:spLocks noGrp="1"/>
          </p:cNvSpPr>
          <p:nvPr>
            <p:ph type="title"/>
          </p:nvPr>
        </p:nvSpPr>
        <p:spPr>
          <a:xfrm>
            <a:off x="242525" y="38025"/>
            <a:ext cx="3885600" cy="738000"/>
          </a:xfrm>
          <a:prstGeom prst="rect">
            <a:avLst/>
          </a:prstGeom>
          <a:solidFill>
            <a:srgbClr val="002856"/>
          </a:solidFill>
          <a:ln>
            <a:noFill/>
          </a:ln>
        </p:spPr>
        <p:txBody>
          <a:bodyPr spcFirstLastPara="1" wrap="square" lIns="0" tIns="0" rIns="0" bIns="0" anchor="t"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LLM as a Secondary </a:t>
            </a:r>
            <a:br>
              <a:rPr lang="en-US" sz="2120" dirty="0">
                <a:solidFill>
                  <a:schemeClr val="lt1"/>
                </a:solidFill>
              </a:rPr>
            </a:br>
            <a:r>
              <a:rPr lang="en-US" sz="2120" dirty="0">
                <a:solidFill>
                  <a:schemeClr val="lt1"/>
                </a:solidFill>
              </a:rPr>
              <a:t>Chatbot</a:t>
            </a:r>
          </a:p>
        </p:txBody>
      </p:sp>
      <p:sp>
        <p:nvSpPr>
          <p:cNvPr id="687" name="Google Shape;687;p91"/>
          <p:cNvSpPr/>
          <p:nvPr/>
        </p:nvSpPr>
        <p:spPr>
          <a:xfrm>
            <a:off x="242525" y="891000"/>
            <a:ext cx="3885600" cy="4136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sp>
        <p:nvSpPr>
          <p:cNvPr id="688" name="Google Shape;688;p91"/>
          <p:cNvSpPr txBox="1"/>
          <p:nvPr/>
        </p:nvSpPr>
        <p:spPr>
          <a:xfrm>
            <a:off x="2938150" y="1366813"/>
            <a:ext cx="1018500" cy="461700"/>
          </a:xfrm>
          <a:prstGeom prst="rect">
            <a:avLst/>
          </a:prstGeom>
          <a:solidFill>
            <a:schemeClr val="lt2"/>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Non-LLM</a:t>
            </a: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prompt UI</a:t>
            </a:r>
          </a:p>
        </p:txBody>
      </p:sp>
      <p:grpSp>
        <p:nvGrpSpPr>
          <p:cNvPr id="689" name="Google Shape;689;p91"/>
          <p:cNvGrpSpPr/>
          <p:nvPr/>
        </p:nvGrpSpPr>
        <p:grpSpPr>
          <a:xfrm>
            <a:off x="1358109" y="1402430"/>
            <a:ext cx="1412482" cy="390471"/>
            <a:chOff x="7294503" y="1174139"/>
            <a:chExt cx="752882" cy="320400"/>
          </a:xfrm>
        </p:grpSpPr>
        <p:sp>
          <p:nvSpPr>
            <p:cNvPr id="690" name="Google Shape;690;p91"/>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691" name="Google Shape;691;p91"/>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692" name="Google Shape;692;p91"/>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pic>
        <p:nvPicPr>
          <p:cNvPr id="693" name="Google Shape;693;p91"/>
          <p:cNvPicPr preferRelativeResize="0"/>
          <p:nvPr/>
        </p:nvPicPr>
        <p:blipFill rotWithShape="1">
          <a:blip r:embed="rId3">
            <a:alphaModFix/>
          </a:blip>
          <a:srcRect/>
          <a:stretch/>
        </p:blipFill>
        <p:spPr>
          <a:xfrm>
            <a:off x="1905209" y="983464"/>
            <a:ext cx="318282" cy="381900"/>
          </a:xfrm>
          <a:prstGeom prst="rect">
            <a:avLst/>
          </a:prstGeom>
          <a:noFill/>
          <a:ln>
            <a:noFill/>
          </a:ln>
        </p:spPr>
      </p:pic>
      <p:sp>
        <p:nvSpPr>
          <p:cNvPr id="694" name="Google Shape;694;p91"/>
          <p:cNvSpPr/>
          <p:nvPr/>
        </p:nvSpPr>
        <p:spPr>
          <a:xfrm>
            <a:off x="1389050" y="4522725"/>
            <a:ext cx="1350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695" name="Google Shape;695;p91"/>
          <p:cNvSpPr txBox="1"/>
          <p:nvPr/>
        </p:nvSpPr>
        <p:spPr>
          <a:xfrm>
            <a:off x="262150" y="919125"/>
            <a:ext cx="135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as Secondary Agent</a:t>
            </a:r>
          </a:p>
        </p:txBody>
      </p:sp>
      <p:sp>
        <p:nvSpPr>
          <p:cNvPr id="696" name="Google Shape;696;p91"/>
          <p:cNvSpPr/>
          <p:nvPr/>
        </p:nvSpPr>
        <p:spPr>
          <a:xfrm>
            <a:off x="1426550" y="3873271"/>
            <a:ext cx="1275600" cy="3387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 Handling</a:t>
            </a:r>
          </a:p>
        </p:txBody>
      </p:sp>
      <p:sp>
        <p:nvSpPr>
          <p:cNvPr id="697" name="Google Shape;697;p91"/>
          <p:cNvSpPr/>
          <p:nvPr/>
        </p:nvSpPr>
        <p:spPr>
          <a:xfrm>
            <a:off x="591125" y="3086525"/>
            <a:ext cx="1251000" cy="3387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Other Chatbot</a:t>
            </a:r>
          </a:p>
        </p:txBody>
      </p:sp>
      <p:grpSp>
        <p:nvGrpSpPr>
          <p:cNvPr id="698" name="Google Shape;698;p91"/>
          <p:cNvGrpSpPr/>
          <p:nvPr/>
        </p:nvGrpSpPr>
        <p:grpSpPr>
          <a:xfrm>
            <a:off x="2367144" y="3086532"/>
            <a:ext cx="1251064" cy="338695"/>
            <a:chOff x="7294503" y="1174139"/>
            <a:chExt cx="752882" cy="320400"/>
          </a:xfrm>
        </p:grpSpPr>
        <p:sp>
          <p:nvSpPr>
            <p:cNvPr id="699" name="Google Shape;699;p91"/>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 </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700" name="Google Shape;700;p91"/>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sp>
          <p:nvSpPr>
            <p:cNvPr id="701" name="Google Shape;701;p91"/>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dirty="0">
                <a:solidFill>
                  <a:srgbClr val="FFFFFF"/>
                </a:solidFill>
                <a:latin typeface="Arial"/>
                <a:ea typeface="Arial"/>
                <a:cs typeface="Arial"/>
                <a:sym typeface="Arial"/>
              </a:endParaRPr>
            </a:p>
          </p:txBody>
        </p:sp>
      </p:grpSp>
      <p:sp>
        <p:nvSpPr>
          <p:cNvPr id="702" name="Google Shape;702;p91"/>
          <p:cNvSpPr txBox="1"/>
          <p:nvPr/>
        </p:nvSpPr>
        <p:spPr>
          <a:xfrm>
            <a:off x="2809600" y="4214925"/>
            <a:ext cx="12756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rgbClr val="000000"/>
                </a:solidFill>
                <a:latin typeface="Arial"/>
                <a:ea typeface="Arial"/>
                <a:cs typeface="Arial"/>
                <a:sym typeface="Arial"/>
              </a:rPr>
              <a:t>Option 1.</a:t>
            </a:r>
            <a:r>
              <a:rPr lang="en-US" sz="800" b="0" i="0" u="none" strike="noStrike" cap="none" dirty="0">
                <a:solidFill>
                  <a:srgbClr val="000000"/>
                </a:solidFill>
                <a:latin typeface="Arial"/>
                <a:ea typeface="Arial"/>
                <a:cs typeface="Arial"/>
                <a:sym typeface="Arial"/>
              </a:rPr>
              <a:t> Route to appropriate bot </a:t>
            </a:r>
          </a:p>
          <a:p>
            <a:pPr marL="0" marR="0" lvl="0" indent="0" algn="l" rtl="0">
              <a:lnSpc>
                <a:spcPct val="100000"/>
              </a:lnSpc>
              <a:spcBef>
                <a:spcPts val="0"/>
              </a:spcBef>
              <a:spcAft>
                <a:spcPts val="0"/>
              </a:spcAft>
              <a:buClr>
                <a:schemeClr val="dk1"/>
              </a:buClr>
              <a:buSzPts val="1100"/>
              <a:buFont typeface="Arial"/>
              <a:buNone/>
            </a:pPr>
            <a:r>
              <a:rPr lang="en-US" sz="800" b="1" i="0" u="none" strike="noStrike" cap="none" dirty="0">
                <a:solidFill>
                  <a:schemeClr val="dk1"/>
                </a:solidFill>
                <a:latin typeface="Arial"/>
                <a:ea typeface="Arial"/>
                <a:cs typeface="Arial"/>
                <a:sym typeface="Arial"/>
              </a:rPr>
              <a:t>Option 2. </a:t>
            </a:r>
            <a:r>
              <a:rPr lang="en-US" sz="800" b="0" i="0" u="none" strike="noStrike" cap="none" dirty="0">
                <a:solidFill>
                  <a:schemeClr val="dk1"/>
                </a:solidFill>
                <a:latin typeface="Arial"/>
                <a:ea typeface="Arial"/>
                <a:cs typeface="Arial"/>
                <a:sym typeface="Arial"/>
              </a:rPr>
              <a:t>Handover when chatbot confidence is low</a:t>
            </a:r>
          </a:p>
          <a:p>
            <a:pPr marL="0" marR="0" lvl="0" indent="0" algn="l" rtl="0">
              <a:lnSpc>
                <a:spcPct val="100000"/>
              </a:lnSpc>
              <a:spcBef>
                <a:spcPts val="0"/>
              </a:spcBef>
              <a:spcAft>
                <a:spcPts val="0"/>
              </a:spcAft>
              <a:buClr>
                <a:srgbClr val="000000"/>
              </a:buClr>
              <a:buSzPts val="800"/>
              <a:buFont typeface="Arial"/>
              <a:buNone/>
            </a:pPr>
            <a:endParaRPr lang="en-US" sz="800" b="0" i="0" u="none" strike="noStrike" cap="none" dirty="0">
              <a:solidFill>
                <a:srgbClr val="000000"/>
              </a:solidFill>
              <a:latin typeface="Arial"/>
              <a:ea typeface="Arial"/>
              <a:cs typeface="Arial"/>
              <a:sym typeface="Arial"/>
            </a:endParaRPr>
          </a:p>
        </p:txBody>
      </p:sp>
      <p:sp>
        <p:nvSpPr>
          <p:cNvPr id="703" name="Google Shape;703;p91"/>
          <p:cNvSpPr txBox="1"/>
          <p:nvPr/>
        </p:nvSpPr>
        <p:spPr>
          <a:xfrm>
            <a:off x="1859450" y="2593500"/>
            <a:ext cx="4098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1</a:t>
            </a:r>
          </a:p>
        </p:txBody>
      </p:sp>
      <p:sp>
        <p:nvSpPr>
          <p:cNvPr id="704" name="Google Shape;704;p91"/>
          <p:cNvSpPr txBox="1"/>
          <p:nvPr/>
        </p:nvSpPr>
        <p:spPr>
          <a:xfrm>
            <a:off x="1899737" y="3210800"/>
            <a:ext cx="4098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rgbClr val="000000"/>
                </a:solidFill>
                <a:latin typeface="Arial"/>
                <a:ea typeface="Arial"/>
                <a:cs typeface="Arial"/>
                <a:sym typeface="Arial"/>
              </a:rPr>
              <a:t>2</a:t>
            </a:r>
          </a:p>
        </p:txBody>
      </p:sp>
      <p:cxnSp>
        <p:nvCxnSpPr>
          <p:cNvPr id="705" name="Google Shape;705;p91"/>
          <p:cNvCxnSpPr>
            <a:stCxn id="706" idx="2"/>
            <a:endCxn id="699" idx="0"/>
          </p:cNvCxnSpPr>
          <p:nvPr/>
        </p:nvCxnSpPr>
        <p:spPr>
          <a:xfrm>
            <a:off x="2064350" y="2638463"/>
            <a:ext cx="933600" cy="448200"/>
          </a:xfrm>
          <a:prstGeom prst="straightConnector1">
            <a:avLst/>
          </a:prstGeom>
          <a:noFill/>
          <a:ln w="9525" cap="flat" cmpd="sng">
            <a:solidFill>
              <a:schemeClr val="dk2"/>
            </a:solidFill>
            <a:prstDash val="solid"/>
            <a:round/>
            <a:headEnd type="none" w="sm" len="sm"/>
            <a:tailEnd type="triangle" w="med" len="med"/>
          </a:ln>
        </p:spPr>
      </p:cxnSp>
      <p:cxnSp>
        <p:nvCxnSpPr>
          <p:cNvPr id="707" name="Google Shape;707;p91"/>
          <p:cNvCxnSpPr>
            <a:stCxn id="706" idx="2"/>
            <a:endCxn id="697" idx="0"/>
          </p:cNvCxnSpPr>
          <p:nvPr/>
        </p:nvCxnSpPr>
        <p:spPr>
          <a:xfrm flipH="1">
            <a:off x="1216550" y="2638463"/>
            <a:ext cx="847800" cy="448200"/>
          </a:xfrm>
          <a:prstGeom prst="straightConnector1">
            <a:avLst/>
          </a:prstGeom>
          <a:noFill/>
          <a:ln w="9525" cap="flat" cmpd="sng">
            <a:solidFill>
              <a:schemeClr val="dk2"/>
            </a:solidFill>
            <a:prstDash val="solid"/>
            <a:round/>
            <a:headEnd type="none" w="sm" len="sm"/>
            <a:tailEnd type="triangle" w="med" len="med"/>
          </a:ln>
        </p:spPr>
      </p:cxnSp>
      <p:sp>
        <p:nvSpPr>
          <p:cNvPr id="706" name="Google Shape;706;p91"/>
          <p:cNvSpPr/>
          <p:nvPr/>
        </p:nvSpPr>
        <p:spPr>
          <a:xfrm>
            <a:off x="1426550" y="2108663"/>
            <a:ext cx="12756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Orchestration &amp; Routing Logic</a:t>
            </a:r>
          </a:p>
        </p:txBody>
      </p:sp>
      <p:cxnSp>
        <p:nvCxnSpPr>
          <p:cNvPr id="708" name="Google Shape;708;p91"/>
          <p:cNvCxnSpPr>
            <a:stCxn id="699" idx="2"/>
            <a:endCxn id="696" idx="0"/>
          </p:cNvCxnSpPr>
          <p:nvPr/>
        </p:nvCxnSpPr>
        <p:spPr>
          <a:xfrm flipH="1">
            <a:off x="2064264" y="3425227"/>
            <a:ext cx="933600" cy="447900"/>
          </a:xfrm>
          <a:prstGeom prst="straightConnector1">
            <a:avLst/>
          </a:prstGeom>
          <a:noFill/>
          <a:ln w="9525" cap="flat" cmpd="sng">
            <a:solidFill>
              <a:schemeClr val="dk2"/>
            </a:solidFill>
            <a:prstDash val="solid"/>
            <a:round/>
            <a:headEnd type="none" w="sm" len="sm"/>
            <a:tailEnd type="triangle" w="med" len="med"/>
          </a:ln>
        </p:spPr>
      </p:cxnSp>
      <p:cxnSp>
        <p:nvCxnSpPr>
          <p:cNvPr id="709" name="Google Shape;709;p91"/>
          <p:cNvCxnSpPr>
            <a:stCxn id="697" idx="2"/>
            <a:endCxn id="696" idx="0"/>
          </p:cNvCxnSpPr>
          <p:nvPr/>
        </p:nvCxnSpPr>
        <p:spPr>
          <a:xfrm>
            <a:off x="1216625" y="3425225"/>
            <a:ext cx="847800" cy="447900"/>
          </a:xfrm>
          <a:prstGeom prst="straightConnector1">
            <a:avLst/>
          </a:prstGeom>
          <a:noFill/>
          <a:ln w="9525" cap="flat" cmpd="sng">
            <a:solidFill>
              <a:schemeClr val="dk2"/>
            </a:solidFill>
            <a:prstDash val="solid"/>
            <a:round/>
            <a:headEnd type="none" w="sm" len="sm"/>
            <a:tailEnd type="triangle" w="med" len="med"/>
          </a:ln>
        </p:spPr>
      </p:cxnSp>
      <p:cxnSp>
        <p:nvCxnSpPr>
          <p:cNvPr id="710" name="Google Shape;710;p91"/>
          <p:cNvCxnSpPr>
            <a:stCxn id="696" idx="2"/>
            <a:endCxn id="694" idx="0"/>
          </p:cNvCxnSpPr>
          <p:nvPr/>
        </p:nvCxnSpPr>
        <p:spPr>
          <a:xfrm>
            <a:off x="2064350" y="4211971"/>
            <a:ext cx="0" cy="310800"/>
          </a:xfrm>
          <a:prstGeom prst="straightConnector1">
            <a:avLst/>
          </a:prstGeom>
          <a:noFill/>
          <a:ln w="9525" cap="flat" cmpd="sng">
            <a:solidFill>
              <a:schemeClr val="dk2"/>
            </a:solidFill>
            <a:prstDash val="solid"/>
            <a:round/>
            <a:headEnd type="none" w="sm" len="sm"/>
            <a:tailEnd type="triangle" w="med" len="med"/>
          </a:ln>
        </p:spPr>
      </p:cxnSp>
      <p:cxnSp>
        <p:nvCxnSpPr>
          <p:cNvPr id="711" name="Google Shape;711;p91"/>
          <p:cNvCxnSpPr>
            <a:stCxn id="697" idx="3"/>
            <a:endCxn id="701" idx="1"/>
          </p:cNvCxnSpPr>
          <p:nvPr/>
        </p:nvCxnSpPr>
        <p:spPr>
          <a:xfrm>
            <a:off x="1842125" y="3255875"/>
            <a:ext cx="525000" cy="0"/>
          </a:xfrm>
          <a:prstGeom prst="straightConnector1">
            <a:avLst/>
          </a:prstGeom>
          <a:noFill/>
          <a:ln w="9525" cap="flat" cmpd="sng">
            <a:solidFill>
              <a:schemeClr val="dk2"/>
            </a:solidFill>
            <a:prstDash val="solid"/>
            <a:round/>
            <a:headEnd type="none" w="sm" len="sm"/>
            <a:tailEnd type="triangle" w="med" len="med"/>
          </a:ln>
        </p:spPr>
      </p:cxnSp>
      <p:cxnSp>
        <p:nvCxnSpPr>
          <p:cNvPr id="712" name="Google Shape;712;p91"/>
          <p:cNvCxnSpPr>
            <a:stCxn id="694" idx="1"/>
            <a:endCxn id="692" idx="1"/>
          </p:cNvCxnSpPr>
          <p:nvPr/>
        </p:nvCxnSpPr>
        <p:spPr>
          <a:xfrm rot="10800000">
            <a:off x="1358150" y="1597725"/>
            <a:ext cx="30900" cy="3078900"/>
          </a:xfrm>
          <a:prstGeom prst="bentConnector3">
            <a:avLst>
              <a:gd name="adj1" fmla="val 3050971"/>
            </a:avLst>
          </a:prstGeom>
          <a:noFill/>
          <a:ln w="9525" cap="flat" cmpd="sng">
            <a:solidFill>
              <a:schemeClr val="dk2"/>
            </a:solidFill>
            <a:prstDash val="solid"/>
            <a:round/>
            <a:headEnd type="none" w="sm" len="sm"/>
            <a:tailEnd type="triangle" w="med" len="med"/>
          </a:ln>
        </p:spPr>
      </p:cxnSp>
      <p:sp>
        <p:nvSpPr>
          <p:cNvPr id="713" name="Google Shape;713;p91"/>
          <p:cNvSpPr txBox="1"/>
          <p:nvPr/>
        </p:nvSpPr>
        <p:spPr>
          <a:xfrm>
            <a:off x="4235034" y="305163"/>
            <a:ext cx="4723200" cy="23019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LLM as a secondary conversational agent</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 </a:t>
            </a:r>
            <a:r>
              <a:rPr lang="en-US" sz="900" b="0" i="0" u="none" strike="noStrike" cap="none" dirty="0">
                <a:solidFill>
                  <a:schemeClr val="dk1"/>
                </a:solidFill>
                <a:latin typeface="Arial"/>
                <a:ea typeface="Arial"/>
                <a:cs typeface="Arial"/>
                <a:sym typeface="Arial"/>
              </a:rPr>
              <a:t>A conversational system routes requests to an existing chatbot or the LLM API. This handover could also be done from the existing chatbot.</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add a broad general knowledge experience to a conversational UI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enable open-ended conversations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There are two broad approaches: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Where a chatbot orchestration function routes a user query to either an existing chatbot or the LLM API</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Where existing chatbot has low confidence and hands query over to the LLM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dirty="0">
                <a:solidFill>
                  <a:schemeClr val="dk1"/>
                </a:solidFill>
              </a:rPr>
              <a:t> </a:t>
            </a:r>
            <a:r>
              <a:rPr lang="en-US" sz="900" b="0" i="0" u="none" strike="noStrike" cap="none" dirty="0">
                <a:solidFill>
                  <a:schemeClr val="dk1"/>
                </a:solidFill>
                <a:latin typeface="Arial"/>
                <a:ea typeface="Arial"/>
                <a:cs typeface="Arial"/>
                <a:sym typeface="Arial"/>
              </a:rPr>
              <a:t>The incumbent conversational system is responsible for invoking the LLM based on context or enabling the chatbots in its network to fall back/hand over to the LLM based on confidence levels </a:t>
            </a:r>
            <a:r>
              <a:rPr lang="en-US" sz="900" dirty="0">
                <a:solidFill>
                  <a:schemeClr val="dk1"/>
                </a:solidFill>
              </a:rPr>
              <a:t>(</a:t>
            </a:r>
            <a:r>
              <a:rPr lang="en-US" sz="900" b="0" i="0" u="none" strike="noStrike" cap="none" dirty="0">
                <a:solidFill>
                  <a:schemeClr val="dk1"/>
                </a:solidFill>
                <a:latin typeface="Arial"/>
                <a:ea typeface="Arial"/>
                <a:cs typeface="Arial"/>
                <a:sym typeface="Arial"/>
              </a:rPr>
              <a:t>or some other factor).</a:t>
            </a:r>
            <a:endParaRPr lang="en-US" dirty="0"/>
          </a:p>
        </p:txBody>
      </p:sp>
      <p:sp>
        <p:nvSpPr>
          <p:cNvPr id="714" name="Google Shape;714;p91"/>
          <p:cNvSpPr txBox="1"/>
          <p:nvPr/>
        </p:nvSpPr>
        <p:spPr>
          <a:xfrm>
            <a:off x="4235025" y="2930775"/>
            <a:ext cx="4723200" cy="1207213"/>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Extend the conversational capabilities of an existing chatbot ecosystem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dirty="0">
                <a:solidFill>
                  <a:schemeClr val="dk1"/>
                </a:solidFill>
              </a:rPr>
              <a:t>Low </a:t>
            </a:r>
            <a:r>
              <a:rPr lang="en-US" sz="900" b="0" i="0" u="none" strike="noStrike" cap="none" dirty="0">
                <a:solidFill>
                  <a:schemeClr val="dk1"/>
                </a:solidFill>
                <a:latin typeface="Arial"/>
                <a:ea typeface="Arial"/>
                <a:cs typeface="Arial"/>
                <a:sym typeface="Arial"/>
              </a:rPr>
              <a:t>consistency in response between the LLM and the existing chatbot</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Risk in low accuracy/hallucinations coming from the LLM responses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External chatbots may require sending customer data into the LLM API, potentially creating a privacy risk</a:t>
            </a:r>
            <a:endParaRPr lang="en-US" dirty="0"/>
          </a:p>
        </p:txBody>
      </p:sp>
      <p:sp>
        <p:nvSpPr>
          <p:cNvPr id="715" name="Google Shape;715;p91"/>
          <p:cNvSpPr txBox="1"/>
          <p:nvPr/>
        </p:nvSpPr>
        <p:spPr>
          <a:xfrm>
            <a:off x="4235023" y="4417025"/>
            <a:ext cx="3359100"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dirty="0">
                <a:solidFill>
                  <a:schemeClr val="dk1"/>
                </a:solidFill>
              </a:rPr>
              <a:t>Improving c</a:t>
            </a:r>
            <a:r>
              <a:rPr lang="en-US" sz="900" b="0" i="0" u="none" strike="noStrike" cap="none" dirty="0">
                <a:solidFill>
                  <a:schemeClr val="dk1"/>
                </a:solidFill>
                <a:latin typeface="Arial"/>
                <a:ea typeface="Arial"/>
                <a:cs typeface="Arial"/>
                <a:sym typeface="Arial"/>
              </a:rPr>
              <a:t>ustomer </a:t>
            </a:r>
            <a:r>
              <a:rPr lang="en-US" sz="900" dirty="0">
                <a:solidFill>
                  <a:schemeClr val="dk1"/>
                </a:solidFill>
              </a:rPr>
              <a:t>s</a:t>
            </a:r>
            <a:r>
              <a:rPr lang="en-US" sz="900" b="0" i="0" u="none" strike="noStrike" cap="none" dirty="0">
                <a:solidFill>
                  <a:schemeClr val="dk1"/>
                </a:solidFill>
                <a:latin typeface="Arial"/>
                <a:ea typeface="Arial"/>
                <a:cs typeface="Arial"/>
                <a:sym typeface="Arial"/>
              </a:rPr>
              <a:t>ervice chatbots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dirty="0">
                <a:solidFill>
                  <a:schemeClr val="dk1"/>
                </a:solidFill>
              </a:rPr>
              <a:t>Augmenting n</a:t>
            </a:r>
            <a:r>
              <a:rPr lang="en-US" sz="900" b="0" i="0" u="none" strike="noStrike" cap="none" dirty="0">
                <a:solidFill>
                  <a:schemeClr val="dk1"/>
                </a:solidFill>
                <a:latin typeface="Arial"/>
                <a:ea typeface="Arial"/>
                <a:cs typeface="Arial"/>
                <a:sym typeface="Arial"/>
              </a:rPr>
              <a:t>onplayable </a:t>
            </a:r>
            <a:r>
              <a:rPr lang="en-US" sz="900" dirty="0">
                <a:solidFill>
                  <a:schemeClr val="dk1"/>
                </a:solidFill>
              </a:rPr>
              <a:t>c</a:t>
            </a:r>
            <a:r>
              <a:rPr lang="en-US" sz="900" b="0" i="0" u="none" strike="noStrike" cap="none" dirty="0">
                <a:solidFill>
                  <a:schemeClr val="dk1"/>
                </a:solidFill>
                <a:latin typeface="Arial"/>
                <a:ea typeface="Arial"/>
                <a:cs typeface="Arial"/>
                <a:sym typeface="Arial"/>
              </a:rPr>
              <a:t>haracters in video games</a:t>
            </a:r>
            <a:endParaRPr lang="en-US" dirty="0"/>
          </a:p>
        </p:txBody>
      </p:sp>
      <p:pic>
        <p:nvPicPr>
          <p:cNvPr id="716" name="Google Shape;716;p91">
            <a:hlinkClick r:id="rId4" action="ppaction://hlinksldjump"/>
          </p:cNvPr>
          <p:cNvPicPr preferRelativeResize="0"/>
          <p:nvPr/>
        </p:nvPicPr>
        <p:blipFill>
          <a:blip r:embed="rId5">
            <a:alphaModFix/>
          </a:blip>
          <a:stretch>
            <a:fillRect/>
          </a:stretch>
        </p:blipFill>
        <p:spPr>
          <a:xfrm>
            <a:off x="3700925" y="242775"/>
            <a:ext cx="328500" cy="328500"/>
          </a:xfrm>
          <a:prstGeom prst="rect">
            <a:avLst/>
          </a:prstGeom>
          <a:noFill/>
          <a:ln>
            <a:noFill/>
          </a:ln>
        </p:spPr>
      </p:pic>
      <p:cxnSp>
        <p:nvCxnSpPr>
          <p:cNvPr id="717" name="Google Shape;717;p91"/>
          <p:cNvCxnSpPr>
            <a:stCxn id="690" idx="2"/>
            <a:endCxn id="706" idx="0"/>
          </p:cNvCxnSpPr>
          <p:nvPr/>
        </p:nvCxnSpPr>
        <p:spPr>
          <a:xfrm flipH="1">
            <a:off x="2064207" y="1792901"/>
            <a:ext cx="6000" cy="3159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2"/>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US" dirty="0"/>
              <a:t>High-Difficulty </a:t>
            </a:r>
            <a:br>
              <a:rPr lang="en-US" dirty="0"/>
            </a:br>
            <a:r>
              <a:rPr lang="en-US" dirty="0"/>
              <a:t>LLM Design Patterns</a:t>
            </a:r>
          </a:p>
        </p:txBody>
      </p:sp>
      <p:pic>
        <p:nvPicPr>
          <p:cNvPr id="723" name="Google Shape;723;p92">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93"/>
          <p:cNvSpPr txBox="1"/>
          <p:nvPr/>
        </p:nvSpPr>
        <p:spPr>
          <a:xfrm>
            <a:off x="4336150" y="4125925"/>
            <a:ext cx="426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2800"/>
              </a:spcBef>
              <a:spcAft>
                <a:spcPts val="280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93"/>
          <p:cNvSpPr/>
          <p:nvPr/>
        </p:nvSpPr>
        <p:spPr>
          <a:xfrm>
            <a:off x="4373600" y="4304659"/>
            <a:ext cx="45786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730" name="Google Shape;730;p93"/>
          <p:cNvSpPr/>
          <p:nvPr/>
        </p:nvSpPr>
        <p:spPr>
          <a:xfrm>
            <a:off x="4373600" y="114225"/>
            <a:ext cx="45786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731" name="Google Shape;731;p93"/>
          <p:cNvSpPr/>
          <p:nvPr/>
        </p:nvSpPr>
        <p:spPr>
          <a:xfrm>
            <a:off x="4373600" y="2179713"/>
            <a:ext cx="45786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732" name="Google Shape;732;p93"/>
          <p:cNvSpPr txBox="1">
            <a:spLocks noGrp="1"/>
          </p:cNvSpPr>
          <p:nvPr>
            <p:ph type="title" idx="4294967295"/>
          </p:nvPr>
        </p:nvSpPr>
        <p:spPr>
          <a:xfrm>
            <a:off x="66825" y="63450"/>
            <a:ext cx="4100400" cy="7839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LLM With Document </a:t>
            </a:r>
          </a:p>
          <a:p>
            <a:pPr marL="182880" marR="91440" lvl="0" indent="0" algn="l" rtl="0">
              <a:lnSpc>
                <a:spcPct val="100000"/>
              </a:lnSpc>
              <a:spcBef>
                <a:spcPts val="0"/>
              </a:spcBef>
              <a:spcAft>
                <a:spcPts val="0"/>
              </a:spcAft>
              <a:buSzPts val="990"/>
              <a:buNone/>
            </a:pPr>
            <a:r>
              <a:rPr lang="en-US" sz="2120" dirty="0">
                <a:solidFill>
                  <a:schemeClr val="lt1"/>
                </a:solidFill>
              </a:rPr>
              <a:t>Retrieval or Search</a:t>
            </a:r>
          </a:p>
        </p:txBody>
      </p:sp>
      <p:sp>
        <p:nvSpPr>
          <p:cNvPr id="733" name="Google Shape;733;p93"/>
          <p:cNvSpPr txBox="1"/>
          <p:nvPr/>
        </p:nvSpPr>
        <p:spPr>
          <a:xfrm>
            <a:off x="211028" y="4450475"/>
            <a:ext cx="2764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sp>
        <p:nvSpPr>
          <p:cNvPr id="734" name="Google Shape;734;p93"/>
          <p:cNvSpPr/>
          <p:nvPr/>
        </p:nvSpPr>
        <p:spPr>
          <a:xfrm>
            <a:off x="66963" y="965075"/>
            <a:ext cx="4100400" cy="39480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735" name="Google Shape;735;p93"/>
          <p:cNvGrpSpPr/>
          <p:nvPr/>
        </p:nvGrpSpPr>
        <p:grpSpPr>
          <a:xfrm>
            <a:off x="1390418" y="1533218"/>
            <a:ext cx="1412482" cy="390471"/>
            <a:chOff x="7294503" y="1174139"/>
            <a:chExt cx="752882" cy="320400"/>
          </a:xfrm>
        </p:grpSpPr>
        <p:sp>
          <p:nvSpPr>
            <p:cNvPr id="736" name="Google Shape;736;p93"/>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737" name="Google Shape;737;p93"/>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38" name="Google Shape;738;p93"/>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739" name="Google Shape;739;p93"/>
          <p:cNvSpPr/>
          <p:nvPr/>
        </p:nvSpPr>
        <p:spPr>
          <a:xfrm>
            <a:off x="413150" y="2711075"/>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Retrieval/</a:t>
            </a:r>
            <a:br>
              <a:rPr lang="en-US" sz="1000" b="1" i="0" u="none" strike="noStrike" cap="none" dirty="0">
                <a:solidFill>
                  <a:srgbClr val="FFFFFF"/>
                </a:solidFill>
                <a:latin typeface="Arial"/>
                <a:ea typeface="Arial"/>
                <a:cs typeface="Arial"/>
                <a:sym typeface="Arial"/>
              </a:rPr>
            </a:br>
            <a:r>
              <a:rPr lang="en-US" sz="1000" b="1" i="0" u="none" strike="noStrike" cap="none" dirty="0">
                <a:solidFill>
                  <a:srgbClr val="FFFFFF"/>
                </a:solidFill>
                <a:latin typeface="Arial"/>
                <a:ea typeface="Arial"/>
                <a:cs typeface="Arial"/>
                <a:sym typeface="Arial"/>
              </a:rPr>
              <a:t>Search Model</a:t>
            </a:r>
          </a:p>
        </p:txBody>
      </p:sp>
      <p:sp>
        <p:nvSpPr>
          <p:cNvPr id="740" name="Google Shape;740;p93"/>
          <p:cNvSpPr/>
          <p:nvPr/>
        </p:nvSpPr>
        <p:spPr>
          <a:xfrm>
            <a:off x="302050" y="4112575"/>
            <a:ext cx="1323900" cy="6129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Document Database</a:t>
            </a:r>
          </a:p>
        </p:txBody>
      </p:sp>
      <p:grpSp>
        <p:nvGrpSpPr>
          <p:cNvPr id="741" name="Google Shape;741;p93"/>
          <p:cNvGrpSpPr/>
          <p:nvPr/>
        </p:nvGrpSpPr>
        <p:grpSpPr>
          <a:xfrm>
            <a:off x="2871772" y="2778039"/>
            <a:ext cx="1142348" cy="390471"/>
            <a:chOff x="7294503" y="1174139"/>
            <a:chExt cx="752882" cy="320400"/>
          </a:xfrm>
        </p:grpSpPr>
        <p:sp>
          <p:nvSpPr>
            <p:cNvPr id="742" name="Google Shape;742;p93"/>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a:t>
              </a:r>
            </a:p>
          </p:txBody>
        </p:sp>
        <p:sp>
          <p:nvSpPr>
            <p:cNvPr id="743" name="Google Shape;743;p93"/>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744" name="Google Shape;744;p93"/>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745" name="Google Shape;745;p93"/>
          <p:cNvPicPr preferRelativeResize="0"/>
          <p:nvPr/>
        </p:nvPicPr>
        <p:blipFill rotWithShape="1">
          <a:blip r:embed="rId3">
            <a:alphaModFix/>
          </a:blip>
          <a:srcRect/>
          <a:stretch/>
        </p:blipFill>
        <p:spPr>
          <a:xfrm>
            <a:off x="1958014" y="1114251"/>
            <a:ext cx="318282" cy="381900"/>
          </a:xfrm>
          <a:prstGeom prst="rect">
            <a:avLst/>
          </a:prstGeom>
          <a:noFill/>
          <a:ln>
            <a:noFill/>
          </a:ln>
        </p:spPr>
      </p:pic>
      <p:sp>
        <p:nvSpPr>
          <p:cNvPr id="746" name="Google Shape;746;p93"/>
          <p:cNvSpPr txBox="1"/>
          <p:nvPr/>
        </p:nvSpPr>
        <p:spPr>
          <a:xfrm>
            <a:off x="93125" y="9650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and Retrieval</a:t>
            </a:r>
            <a:endParaRPr lang="en-US" sz="1400" b="0" i="0" u="none" strike="noStrike" cap="none" dirty="0">
              <a:solidFill>
                <a:srgbClr val="000000"/>
              </a:solidFill>
              <a:latin typeface="Arial"/>
              <a:ea typeface="Arial"/>
              <a:cs typeface="Arial"/>
              <a:sym typeface="Arial"/>
            </a:endParaRPr>
          </a:p>
        </p:txBody>
      </p:sp>
      <p:sp>
        <p:nvSpPr>
          <p:cNvPr id="747" name="Google Shape;747;p93"/>
          <p:cNvSpPr/>
          <p:nvPr/>
        </p:nvSpPr>
        <p:spPr>
          <a:xfrm>
            <a:off x="564500" y="2126858"/>
            <a:ext cx="7572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sp>
        <p:nvSpPr>
          <p:cNvPr id="748" name="Google Shape;748;p93"/>
          <p:cNvSpPr/>
          <p:nvPr/>
        </p:nvSpPr>
        <p:spPr>
          <a:xfrm>
            <a:off x="275175" y="3531225"/>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Query</a:t>
            </a:r>
          </a:p>
        </p:txBody>
      </p:sp>
      <p:sp>
        <p:nvSpPr>
          <p:cNvPr id="749" name="Google Shape;749;p93"/>
          <p:cNvSpPr/>
          <p:nvPr/>
        </p:nvSpPr>
        <p:spPr>
          <a:xfrm>
            <a:off x="977125" y="3537175"/>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Top Docs</a:t>
            </a:r>
          </a:p>
        </p:txBody>
      </p:sp>
      <p:sp>
        <p:nvSpPr>
          <p:cNvPr id="750" name="Google Shape;750;p93"/>
          <p:cNvSpPr/>
          <p:nvPr/>
        </p:nvSpPr>
        <p:spPr>
          <a:xfrm>
            <a:off x="1755675" y="2782325"/>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Context</a:t>
            </a:r>
          </a:p>
        </p:txBody>
      </p:sp>
      <p:sp>
        <p:nvSpPr>
          <p:cNvPr id="751" name="Google Shape;751;p93"/>
          <p:cNvSpPr/>
          <p:nvPr/>
        </p:nvSpPr>
        <p:spPr>
          <a:xfrm>
            <a:off x="3003146" y="2126850"/>
            <a:ext cx="8796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cxnSp>
        <p:nvCxnSpPr>
          <p:cNvPr id="752" name="Google Shape;752;p93"/>
          <p:cNvCxnSpPr>
            <a:stCxn id="738" idx="1"/>
            <a:endCxn id="747" idx="0"/>
          </p:cNvCxnSpPr>
          <p:nvPr/>
        </p:nvCxnSpPr>
        <p:spPr>
          <a:xfrm flipH="1">
            <a:off x="943118" y="1728454"/>
            <a:ext cx="447300" cy="398400"/>
          </a:xfrm>
          <a:prstGeom prst="bentConnector2">
            <a:avLst/>
          </a:prstGeom>
          <a:noFill/>
          <a:ln w="9525" cap="flat" cmpd="sng">
            <a:solidFill>
              <a:schemeClr val="dk2"/>
            </a:solidFill>
            <a:prstDash val="solid"/>
            <a:round/>
            <a:headEnd type="none" w="sm" len="sm"/>
            <a:tailEnd type="triangle" w="med" len="med"/>
          </a:ln>
        </p:spPr>
      </p:cxnSp>
      <p:cxnSp>
        <p:nvCxnSpPr>
          <p:cNvPr id="753" name="Google Shape;753;p93"/>
          <p:cNvCxnSpPr>
            <a:stCxn id="751" idx="0"/>
            <a:endCxn id="737" idx="3"/>
          </p:cNvCxnSpPr>
          <p:nvPr/>
        </p:nvCxnSpPr>
        <p:spPr>
          <a:xfrm rot="5400000" flipH="1">
            <a:off x="2923796" y="1607700"/>
            <a:ext cx="398400" cy="639900"/>
          </a:xfrm>
          <a:prstGeom prst="bentConnector2">
            <a:avLst/>
          </a:prstGeom>
          <a:noFill/>
          <a:ln w="9525" cap="flat" cmpd="sng">
            <a:solidFill>
              <a:schemeClr val="dk2"/>
            </a:solidFill>
            <a:prstDash val="solid"/>
            <a:round/>
            <a:headEnd type="none" w="sm" len="sm"/>
            <a:tailEnd type="triangle" w="med" len="med"/>
          </a:ln>
        </p:spPr>
      </p:cxnSp>
      <p:cxnSp>
        <p:nvCxnSpPr>
          <p:cNvPr id="754" name="Google Shape;754;p93"/>
          <p:cNvCxnSpPr>
            <a:stCxn id="747" idx="2"/>
          </p:cNvCxnSpPr>
          <p:nvPr/>
        </p:nvCxnSpPr>
        <p:spPr>
          <a:xfrm flipH="1">
            <a:off x="937100" y="2412458"/>
            <a:ext cx="6000" cy="302400"/>
          </a:xfrm>
          <a:prstGeom prst="straightConnector1">
            <a:avLst/>
          </a:prstGeom>
          <a:noFill/>
          <a:ln w="9525" cap="flat" cmpd="sng">
            <a:solidFill>
              <a:schemeClr val="dk2"/>
            </a:solidFill>
            <a:prstDash val="solid"/>
            <a:round/>
            <a:headEnd type="none" w="sm" len="sm"/>
            <a:tailEnd type="triangle" w="med" len="med"/>
          </a:ln>
        </p:spPr>
      </p:cxnSp>
      <p:cxnSp>
        <p:nvCxnSpPr>
          <p:cNvPr id="755" name="Google Shape;755;p93"/>
          <p:cNvCxnSpPr/>
          <p:nvPr/>
        </p:nvCxnSpPr>
        <p:spPr>
          <a:xfrm>
            <a:off x="599000" y="3264850"/>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756" name="Google Shape;756;p93"/>
          <p:cNvCxnSpPr/>
          <p:nvPr/>
        </p:nvCxnSpPr>
        <p:spPr>
          <a:xfrm>
            <a:off x="599000" y="3846200"/>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757" name="Google Shape;757;p93"/>
          <p:cNvCxnSpPr>
            <a:stCxn id="739" idx="0"/>
            <a:endCxn id="750" idx="1"/>
          </p:cNvCxnSpPr>
          <p:nvPr/>
        </p:nvCxnSpPr>
        <p:spPr>
          <a:xfrm>
            <a:off x="1473050" y="2973275"/>
            <a:ext cx="282600" cy="0"/>
          </a:xfrm>
          <a:prstGeom prst="straightConnector1">
            <a:avLst/>
          </a:prstGeom>
          <a:noFill/>
          <a:ln w="9525" cap="flat" cmpd="sng">
            <a:solidFill>
              <a:schemeClr val="dk2"/>
            </a:solidFill>
            <a:prstDash val="solid"/>
            <a:round/>
            <a:headEnd type="none" w="sm" len="sm"/>
            <a:tailEnd type="triangle" w="med" len="med"/>
          </a:ln>
        </p:spPr>
      </p:cxnSp>
      <p:cxnSp>
        <p:nvCxnSpPr>
          <p:cNvPr id="758" name="Google Shape;758;p93"/>
          <p:cNvCxnSpPr>
            <a:stCxn id="750" idx="3"/>
            <a:endCxn id="744" idx="1"/>
          </p:cNvCxnSpPr>
          <p:nvPr/>
        </p:nvCxnSpPr>
        <p:spPr>
          <a:xfrm>
            <a:off x="2546175" y="2973275"/>
            <a:ext cx="325500" cy="0"/>
          </a:xfrm>
          <a:prstGeom prst="straightConnector1">
            <a:avLst/>
          </a:prstGeom>
          <a:noFill/>
          <a:ln w="9525" cap="flat" cmpd="sng">
            <a:solidFill>
              <a:schemeClr val="dk2"/>
            </a:solidFill>
            <a:prstDash val="solid"/>
            <a:round/>
            <a:headEnd type="none" w="sm" len="sm"/>
            <a:tailEnd type="triangle" w="med" len="med"/>
          </a:ln>
        </p:spPr>
      </p:cxnSp>
      <p:cxnSp>
        <p:nvCxnSpPr>
          <p:cNvPr id="759" name="Google Shape;759;p93"/>
          <p:cNvCxnSpPr>
            <a:stCxn id="742" idx="0"/>
            <a:endCxn id="751" idx="2"/>
          </p:cNvCxnSpPr>
          <p:nvPr/>
        </p:nvCxnSpPr>
        <p:spPr>
          <a:xfrm rot="10800000">
            <a:off x="3442883" y="2412339"/>
            <a:ext cx="4800" cy="365700"/>
          </a:xfrm>
          <a:prstGeom prst="straightConnector1">
            <a:avLst/>
          </a:prstGeom>
          <a:noFill/>
          <a:ln w="9525" cap="flat" cmpd="sng">
            <a:solidFill>
              <a:schemeClr val="dk2"/>
            </a:solidFill>
            <a:prstDash val="solid"/>
            <a:round/>
            <a:headEnd type="none" w="sm" len="sm"/>
            <a:tailEnd type="triangle" w="med" len="med"/>
          </a:ln>
        </p:spPr>
      </p:cxnSp>
      <p:cxnSp>
        <p:nvCxnSpPr>
          <p:cNvPr id="760" name="Google Shape;760;p93"/>
          <p:cNvCxnSpPr/>
          <p:nvPr/>
        </p:nvCxnSpPr>
        <p:spPr>
          <a:xfrm rot="10800000" flipH="1">
            <a:off x="1238450" y="3270075"/>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761" name="Google Shape;761;p93"/>
          <p:cNvCxnSpPr/>
          <p:nvPr/>
        </p:nvCxnSpPr>
        <p:spPr>
          <a:xfrm rot="10800000" flipH="1">
            <a:off x="1238450" y="3851425"/>
            <a:ext cx="3600" cy="232500"/>
          </a:xfrm>
          <a:prstGeom prst="straightConnector1">
            <a:avLst/>
          </a:prstGeom>
          <a:noFill/>
          <a:ln w="9525" cap="flat" cmpd="sng">
            <a:solidFill>
              <a:schemeClr val="dk2"/>
            </a:solidFill>
            <a:prstDash val="solid"/>
            <a:round/>
            <a:headEnd type="none" w="sm" len="sm"/>
            <a:tailEnd type="triangle" w="med" len="med"/>
          </a:ln>
        </p:spPr>
      </p:cxnSp>
      <p:sp>
        <p:nvSpPr>
          <p:cNvPr id="762" name="Google Shape;762;p93"/>
          <p:cNvSpPr txBox="1"/>
          <p:nvPr/>
        </p:nvSpPr>
        <p:spPr>
          <a:xfrm>
            <a:off x="4311428" y="296426"/>
            <a:ext cx="4710300" cy="184431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 </a:t>
            </a:r>
            <a:r>
              <a:rPr lang="en-US" sz="900" b="0" i="0" u="none" strike="noStrike" cap="none" dirty="0">
                <a:solidFill>
                  <a:schemeClr val="dk1"/>
                </a:solidFill>
                <a:latin typeface="Arial"/>
                <a:ea typeface="Arial"/>
                <a:cs typeface="Arial"/>
                <a:sym typeface="Arial"/>
              </a:rPr>
              <a:t>LLM with document retrieval or search</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 </a:t>
            </a:r>
            <a:r>
              <a:rPr lang="en-US" sz="900" b="0" i="0" u="none" strike="noStrike" cap="none" dirty="0">
                <a:solidFill>
                  <a:schemeClr val="dk1"/>
                </a:solidFill>
                <a:latin typeface="Arial"/>
                <a:ea typeface="Arial"/>
                <a:cs typeface="Arial"/>
                <a:sym typeface="Arial"/>
              </a:rPr>
              <a:t>A search or retrieval model finds the most relevant documents and incorporates their text into the context of the LLM prompt.</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Considerations: </a:t>
            </a:r>
            <a:r>
              <a:rPr lang="en-US" sz="900" b="0" i="0" u="none" strike="noStrike" cap="none" dirty="0">
                <a:solidFill>
                  <a:schemeClr val="dk1"/>
                </a:solidFill>
                <a:latin typeface="Arial"/>
                <a:ea typeface="Arial"/>
                <a:cs typeface="Arial"/>
                <a:sym typeface="Arial"/>
              </a:rPr>
              <a:t>It requires the use of a search engine or a retrieval system.</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Augmenting the LLM with specific documents it has not been trained on, including more recent knowledge and internal data.</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An architecture with the additional element of a retrieval or search model, which needs to be acquired or built separately. The retrieval/search model could leverage vector databases or other indexed knowledge bases.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Leverages two well-established types of models: large language models and search. It is already possible to combine these. </a:t>
            </a:r>
            <a:endParaRPr lang="en-US" sz="900" b="0" i="0" u="none" strike="noStrike" cap="none" dirty="0">
              <a:solidFill>
                <a:srgbClr val="000000"/>
              </a:solidFill>
              <a:latin typeface="Arial"/>
              <a:ea typeface="Arial"/>
              <a:cs typeface="Arial"/>
              <a:sym typeface="Arial"/>
            </a:endParaRPr>
          </a:p>
        </p:txBody>
      </p:sp>
      <p:sp>
        <p:nvSpPr>
          <p:cNvPr id="763" name="Google Shape;763;p93"/>
          <p:cNvSpPr txBox="1"/>
          <p:nvPr/>
        </p:nvSpPr>
        <p:spPr>
          <a:xfrm>
            <a:off x="4311428" y="2390081"/>
            <a:ext cx="4710300" cy="184431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potential to link LLMs with internal document databases, unlocking insights from internal data with LLM capabilities.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potential to have much more accurate and recent information.</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resulting system could include references/</a:t>
            </a:r>
            <a:r>
              <a:rPr lang="en-US" sz="900" dirty="0">
                <a:solidFill>
                  <a:schemeClr val="dk1"/>
                </a:solidFill>
              </a:rPr>
              <a:t>citations </a:t>
            </a:r>
            <a:r>
              <a:rPr lang="en-US" sz="900" b="0" i="0" u="none" strike="noStrike" cap="none" dirty="0">
                <a:solidFill>
                  <a:schemeClr val="dk1"/>
                </a:solidFill>
                <a:latin typeface="Arial"/>
                <a:ea typeface="Arial"/>
                <a:cs typeface="Arial"/>
                <a:sym typeface="Arial"/>
              </a:rPr>
              <a:t>to the original source documents from which the response was generated.</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Drawbacks: </a:t>
            </a:r>
            <a:endParaRPr lang="en-US" sz="900" b="0" i="0" u="none" strike="noStrike" cap="none" dirty="0">
              <a:solidFill>
                <a:schemeClr val="dk1"/>
              </a:solidFill>
              <a:latin typeface="Arial"/>
              <a:ea typeface="Arial"/>
              <a:cs typeface="Arial"/>
              <a:sym typeface="Arial"/>
            </a:endParaRPr>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LLM retrieval models can still be inaccurate and hallucinate, albeit typically less than when using LLMs without retrieval.</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Requires a strong information classification to mitigate privacy risks.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Data leakage risk if LLM and search are not in the same infrastructure.</a:t>
            </a:r>
            <a:endParaRPr lang="en-US" dirty="0"/>
          </a:p>
        </p:txBody>
      </p:sp>
      <p:sp>
        <p:nvSpPr>
          <p:cNvPr id="764" name="Google Shape;764;p93"/>
          <p:cNvSpPr txBox="1"/>
          <p:nvPr/>
        </p:nvSpPr>
        <p:spPr>
          <a:xfrm>
            <a:off x="4311428" y="4527681"/>
            <a:ext cx="4660250"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Using LLMs to answer questions about an internal, private document database</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Augmenting LLMs with web search results</a:t>
            </a:r>
            <a:endParaRPr lang="en-US" dirty="0"/>
          </a:p>
        </p:txBody>
      </p:sp>
      <p:pic>
        <p:nvPicPr>
          <p:cNvPr id="765" name="Google Shape;765;p93">
            <a:hlinkClick r:id="rId4" action="ppaction://hlinksldjump"/>
          </p:cNvPr>
          <p:cNvPicPr preferRelativeResize="0"/>
          <p:nvPr/>
        </p:nvPicPr>
        <p:blipFill>
          <a:blip r:embed="rId5">
            <a:alphaModFix/>
          </a:blip>
          <a:stretch>
            <a:fillRect/>
          </a:stretch>
        </p:blipFill>
        <p:spPr>
          <a:xfrm>
            <a:off x="3700925" y="281500"/>
            <a:ext cx="328500" cy="32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76"/>
          <p:cNvSpPr/>
          <p:nvPr/>
        </p:nvSpPr>
        <p:spPr>
          <a:xfrm>
            <a:off x="231100" y="2649325"/>
            <a:ext cx="8491500" cy="2370000"/>
          </a:xfrm>
          <a:prstGeom prst="rect">
            <a:avLst/>
          </a:prstGeom>
          <a:solidFill>
            <a:srgbClr val="009AD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6"/>
          <p:cNvSpPr/>
          <p:nvPr/>
        </p:nvSpPr>
        <p:spPr>
          <a:xfrm>
            <a:off x="231100" y="204075"/>
            <a:ext cx="8491500" cy="23700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6"/>
          <p:cNvSpPr txBox="1">
            <a:spLocks noGrp="1"/>
          </p:cNvSpPr>
          <p:nvPr>
            <p:ph type="title"/>
          </p:nvPr>
        </p:nvSpPr>
        <p:spPr>
          <a:xfrm>
            <a:off x="293575" y="118900"/>
            <a:ext cx="70251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220" b="1" dirty="0">
                <a:solidFill>
                  <a:schemeClr val="lt1"/>
                </a:solidFill>
              </a:rPr>
              <a:t>What are design patterns?</a:t>
            </a:r>
          </a:p>
        </p:txBody>
      </p:sp>
      <p:sp>
        <p:nvSpPr>
          <p:cNvPr id="324" name="Google Shape;324;p76"/>
          <p:cNvSpPr txBox="1">
            <a:spLocks noGrp="1"/>
          </p:cNvSpPr>
          <p:nvPr>
            <p:ph type="body" idx="1"/>
          </p:nvPr>
        </p:nvSpPr>
        <p:spPr>
          <a:xfrm>
            <a:off x="319100" y="691600"/>
            <a:ext cx="8283000" cy="1797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US" sz="1500" dirty="0">
                <a:solidFill>
                  <a:schemeClr val="lt1"/>
                </a:solidFill>
              </a:rPr>
              <a:t>Design patterns:</a:t>
            </a:r>
          </a:p>
          <a:p>
            <a:pPr marL="457200" lvl="0" indent="-323850" algn="l" rtl="0">
              <a:lnSpc>
                <a:spcPct val="95000"/>
              </a:lnSpc>
              <a:spcBef>
                <a:spcPts val="1200"/>
              </a:spcBef>
              <a:spcAft>
                <a:spcPts val="0"/>
              </a:spcAft>
              <a:buClr>
                <a:schemeClr val="lt1"/>
              </a:buClr>
              <a:buSzPts val="1500"/>
              <a:buChar char="●"/>
            </a:pPr>
            <a:r>
              <a:rPr lang="en-US" sz="1500" dirty="0">
                <a:solidFill>
                  <a:schemeClr val="lt1"/>
                </a:solidFill>
              </a:rPr>
              <a:t>Represent general solutions to common AI and software design problems</a:t>
            </a:r>
          </a:p>
          <a:p>
            <a:pPr marL="457200" lvl="0" indent="-323850" algn="l" rtl="0">
              <a:lnSpc>
                <a:spcPct val="95000"/>
              </a:lnSpc>
              <a:spcBef>
                <a:spcPts val="0"/>
              </a:spcBef>
              <a:spcAft>
                <a:spcPts val="0"/>
              </a:spcAft>
              <a:buClr>
                <a:schemeClr val="lt1"/>
              </a:buClr>
              <a:buSzPts val="1500"/>
              <a:buChar char="●"/>
            </a:pPr>
            <a:r>
              <a:rPr lang="en-US" sz="1500">
                <a:solidFill>
                  <a:schemeClr val="lt1"/>
                </a:solidFill>
              </a:rPr>
              <a:t>Provide repeatable approaches, principles and architectural blueprints</a:t>
            </a:r>
            <a:endParaRPr lang="en-US" sz="1500" dirty="0">
              <a:solidFill>
                <a:schemeClr val="lt1"/>
              </a:solidFill>
            </a:endParaRPr>
          </a:p>
          <a:p>
            <a:pPr marL="457200" lvl="0" indent="-323850" algn="l" rtl="0">
              <a:lnSpc>
                <a:spcPct val="95000"/>
              </a:lnSpc>
              <a:spcBef>
                <a:spcPts val="0"/>
              </a:spcBef>
              <a:spcAft>
                <a:spcPts val="0"/>
              </a:spcAft>
              <a:buClr>
                <a:schemeClr val="lt1"/>
              </a:buClr>
              <a:buSzPts val="1500"/>
              <a:buChar char="●"/>
            </a:pPr>
            <a:r>
              <a:rPr lang="en-US" sz="1500" dirty="0">
                <a:solidFill>
                  <a:schemeClr val="lt1"/>
                </a:solidFill>
              </a:rPr>
              <a:t>Are not specific to a particular use case, but rather provide a set of proven solutions that can be applied in a variety of use cases</a:t>
            </a:r>
          </a:p>
          <a:p>
            <a:pPr marL="457200" lvl="0" indent="-323850" algn="l" rtl="0">
              <a:lnSpc>
                <a:spcPct val="95000"/>
              </a:lnSpc>
              <a:spcBef>
                <a:spcPts val="0"/>
              </a:spcBef>
              <a:spcAft>
                <a:spcPts val="0"/>
              </a:spcAft>
              <a:buClr>
                <a:schemeClr val="lt1"/>
              </a:buClr>
              <a:buSzPts val="1500"/>
              <a:buChar char="●"/>
            </a:pPr>
            <a:r>
              <a:rPr lang="en" sz="1500" dirty="0">
                <a:solidFill>
                  <a:schemeClr val="lt1"/>
                </a:solidFill>
              </a:rPr>
              <a:t>Consist of extensible reference patterns that are stable to underlying technology changes</a:t>
            </a:r>
            <a:endParaRPr lang="en-US" sz="1500" dirty="0">
              <a:solidFill>
                <a:schemeClr val="lt1"/>
              </a:solidFill>
            </a:endParaRPr>
          </a:p>
          <a:p>
            <a:pPr marL="457200" lvl="0" indent="0" algn="l" rtl="0">
              <a:lnSpc>
                <a:spcPct val="95000"/>
              </a:lnSpc>
              <a:spcBef>
                <a:spcPts val="1200"/>
              </a:spcBef>
              <a:spcAft>
                <a:spcPts val="1200"/>
              </a:spcAft>
              <a:buSzPts val="935"/>
              <a:buNone/>
            </a:pPr>
            <a:endParaRPr lang="en-US" sz="1500" dirty="0">
              <a:solidFill>
                <a:schemeClr val="lt1"/>
              </a:solidFill>
            </a:endParaRPr>
          </a:p>
        </p:txBody>
      </p:sp>
      <p:sp>
        <p:nvSpPr>
          <p:cNvPr id="325" name="Google Shape;325;p76"/>
          <p:cNvSpPr txBox="1">
            <a:spLocks noGrp="1"/>
          </p:cNvSpPr>
          <p:nvPr>
            <p:ph type="title"/>
          </p:nvPr>
        </p:nvSpPr>
        <p:spPr>
          <a:xfrm>
            <a:off x="319100" y="2649325"/>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220" b="1" dirty="0">
                <a:solidFill>
                  <a:schemeClr val="lt1"/>
                </a:solidFill>
              </a:rPr>
              <a:t>Why are we applying them to large language models (LLMs)?</a:t>
            </a:r>
          </a:p>
        </p:txBody>
      </p:sp>
      <p:sp>
        <p:nvSpPr>
          <p:cNvPr id="326" name="Google Shape;326;p76"/>
          <p:cNvSpPr txBox="1">
            <a:spLocks noGrp="1"/>
          </p:cNvSpPr>
          <p:nvPr>
            <p:ph type="body" idx="1"/>
          </p:nvPr>
        </p:nvSpPr>
        <p:spPr>
          <a:xfrm>
            <a:off x="319100" y="3382150"/>
            <a:ext cx="8403600" cy="1555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US" sz="1500" dirty="0">
                <a:solidFill>
                  <a:schemeClr val="lt1"/>
                </a:solidFill>
              </a:rPr>
              <a:t>LLM is an evolving AI technology with a broad set of use cases it can apply to. </a:t>
            </a:r>
            <a:br>
              <a:rPr lang="en-US" sz="1500" dirty="0">
                <a:solidFill>
                  <a:schemeClr val="lt1"/>
                </a:solidFill>
              </a:rPr>
            </a:br>
            <a:r>
              <a:rPr lang="en-US" sz="1500" dirty="0">
                <a:solidFill>
                  <a:schemeClr val="lt1"/>
                </a:solidFill>
              </a:rPr>
              <a:t>As a result, it opens up a number of design patterns — from simple to complex.</a:t>
            </a:r>
          </a:p>
          <a:p>
            <a:pPr marL="457200" lvl="0" indent="-323850" algn="l" rtl="0">
              <a:spcBef>
                <a:spcPts val="0"/>
              </a:spcBef>
              <a:spcAft>
                <a:spcPts val="0"/>
              </a:spcAft>
              <a:buClr>
                <a:schemeClr val="lt1"/>
              </a:buClr>
              <a:buSzPts val="1500"/>
              <a:buChar char="●"/>
            </a:pPr>
            <a:r>
              <a:rPr lang="en-US" sz="1500" dirty="0">
                <a:solidFill>
                  <a:schemeClr val="lt1"/>
                </a:solidFill>
              </a:rPr>
              <a:t>Design patterns can integrate LLMs with the existing architecture, broadening their use.</a:t>
            </a:r>
          </a:p>
          <a:p>
            <a:pPr marL="457200" lvl="0" indent="-323850" algn="l" rtl="0">
              <a:spcBef>
                <a:spcPts val="0"/>
              </a:spcBef>
              <a:spcAft>
                <a:spcPts val="0"/>
              </a:spcAft>
              <a:buClr>
                <a:schemeClr val="lt1"/>
              </a:buClr>
              <a:buSzPts val="1500"/>
              <a:buChar char="●"/>
            </a:pPr>
            <a:r>
              <a:rPr lang="en-US" sz="1500">
                <a:solidFill>
                  <a:schemeClr val="lt1"/>
                </a:solidFill>
              </a:rPr>
              <a:t>There is high demand for knowledge on how to design and implement LLM use cases.</a:t>
            </a:r>
            <a:endParaRPr lang="en-US" sz="1500" dirty="0">
              <a:solidFill>
                <a:schemeClr val="lt1"/>
              </a:solidFill>
            </a:endParaRPr>
          </a:p>
          <a:p>
            <a:pPr marL="457200" lvl="0" indent="-323850" algn="l" rtl="0">
              <a:spcBef>
                <a:spcPts val="0"/>
              </a:spcBef>
              <a:spcAft>
                <a:spcPts val="0"/>
              </a:spcAft>
              <a:buClr>
                <a:schemeClr val="lt1"/>
              </a:buClr>
              <a:buSzPts val="1500"/>
              <a:buChar char="●"/>
            </a:pPr>
            <a:r>
              <a:rPr lang="en-US" sz="1500" dirty="0">
                <a:solidFill>
                  <a:schemeClr val="lt1"/>
                </a:solidFill>
              </a:rPr>
              <a:t>This deck will help readers recognize \what is possible — and how it is broadly achieved.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4"/>
          <p:cNvSpPr/>
          <p:nvPr/>
        </p:nvSpPr>
        <p:spPr>
          <a:xfrm>
            <a:off x="4328828" y="4246888"/>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771" name="Google Shape;771;p94"/>
          <p:cNvSpPr/>
          <p:nvPr/>
        </p:nvSpPr>
        <p:spPr>
          <a:xfrm>
            <a:off x="4328828" y="114225"/>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772" name="Google Shape;772;p94"/>
          <p:cNvSpPr/>
          <p:nvPr/>
        </p:nvSpPr>
        <p:spPr>
          <a:xfrm>
            <a:off x="4328828" y="2356743"/>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773" name="Google Shape;773;p94"/>
          <p:cNvSpPr txBox="1">
            <a:spLocks noGrp="1"/>
          </p:cNvSpPr>
          <p:nvPr>
            <p:ph type="title" idx="4294967295"/>
          </p:nvPr>
        </p:nvSpPr>
        <p:spPr>
          <a:xfrm>
            <a:off x="66825" y="63450"/>
            <a:ext cx="4100400" cy="9966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LLM With Symbolic Models (Example: LLM + </a:t>
            </a:r>
          </a:p>
          <a:p>
            <a:pPr marL="182880" marR="91440" lvl="0" indent="0" algn="l" rtl="0">
              <a:lnSpc>
                <a:spcPct val="100000"/>
              </a:lnSpc>
              <a:spcBef>
                <a:spcPts val="0"/>
              </a:spcBef>
              <a:spcAft>
                <a:spcPts val="0"/>
              </a:spcAft>
              <a:buSzPts val="990"/>
              <a:buNone/>
            </a:pPr>
            <a:r>
              <a:rPr lang="en-US" sz="2120" dirty="0">
                <a:solidFill>
                  <a:schemeClr val="lt1"/>
                </a:solidFill>
              </a:rPr>
              <a:t>Mathematical Model)</a:t>
            </a:r>
          </a:p>
        </p:txBody>
      </p:sp>
      <p:sp>
        <p:nvSpPr>
          <p:cNvPr id="774" name="Google Shape;774;p94"/>
          <p:cNvSpPr txBox="1"/>
          <p:nvPr/>
        </p:nvSpPr>
        <p:spPr>
          <a:xfrm>
            <a:off x="134828" y="4755275"/>
            <a:ext cx="2764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sp>
        <p:nvSpPr>
          <p:cNvPr id="775" name="Google Shape;775;p94"/>
          <p:cNvSpPr/>
          <p:nvPr/>
        </p:nvSpPr>
        <p:spPr>
          <a:xfrm>
            <a:off x="66825" y="1150275"/>
            <a:ext cx="4100400" cy="38928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776" name="Google Shape;776;p94"/>
          <p:cNvGrpSpPr/>
          <p:nvPr/>
        </p:nvGrpSpPr>
        <p:grpSpPr>
          <a:xfrm>
            <a:off x="1314218" y="1838018"/>
            <a:ext cx="1412482" cy="390471"/>
            <a:chOff x="7294503" y="1174139"/>
            <a:chExt cx="752882" cy="320400"/>
          </a:xfrm>
        </p:grpSpPr>
        <p:sp>
          <p:nvSpPr>
            <p:cNvPr id="777" name="Google Shape;777;p94"/>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778" name="Google Shape;778;p94"/>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79" name="Google Shape;779;p94"/>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grpSp>
        <p:nvGrpSpPr>
          <p:cNvPr id="780" name="Google Shape;780;p94"/>
          <p:cNvGrpSpPr/>
          <p:nvPr/>
        </p:nvGrpSpPr>
        <p:grpSpPr>
          <a:xfrm>
            <a:off x="1368392" y="3006637"/>
            <a:ext cx="1412482" cy="390471"/>
            <a:chOff x="7294503" y="1174139"/>
            <a:chExt cx="752882" cy="320400"/>
          </a:xfrm>
        </p:grpSpPr>
        <p:sp>
          <p:nvSpPr>
            <p:cNvPr id="781" name="Google Shape;781;p94"/>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a:t>
              </a: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API</a:t>
              </a:r>
            </a:p>
          </p:txBody>
        </p:sp>
        <p:sp>
          <p:nvSpPr>
            <p:cNvPr id="782" name="Google Shape;782;p94"/>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783" name="Google Shape;783;p94"/>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784" name="Google Shape;784;p94"/>
          <p:cNvPicPr preferRelativeResize="0"/>
          <p:nvPr/>
        </p:nvPicPr>
        <p:blipFill rotWithShape="1">
          <a:blip r:embed="rId3">
            <a:alphaModFix/>
          </a:blip>
          <a:srcRect/>
          <a:stretch/>
        </p:blipFill>
        <p:spPr>
          <a:xfrm>
            <a:off x="1881814" y="1419051"/>
            <a:ext cx="318282" cy="381900"/>
          </a:xfrm>
          <a:prstGeom prst="rect">
            <a:avLst/>
          </a:prstGeom>
          <a:noFill/>
          <a:ln>
            <a:noFill/>
          </a:ln>
        </p:spPr>
      </p:pic>
      <p:sp>
        <p:nvSpPr>
          <p:cNvPr id="785" name="Google Shape;785;p94"/>
          <p:cNvSpPr/>
          <p:nvPr/>
        </p:nvSpPr>
        <p:spPr>
          <a:xfrm>
            <a:off x="1314275" y="4293525"/>
            <a:ext cx="1412400" cy="5025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Symbolic</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Model(s)</a:t>
            </a:r>
          </a:p>
        </p:txBody>
      </p:sp>
      <p:sp>
        <p:nvSpPr>
          <p:cNvPr id="786" name="Google Shape;786;p94"/>
          <p:cNvSpPr txBox="1"/>
          <p:nvPr/>
        </p:nvSpPr>
        <p:spPr>
          <a:xfrm>
            <a:off x="143025" y="1126538"/>
            <a:ext cx="1247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LLMs With Symbolic Models</a:t>
            </a:r>
            <a:endParaRPr lang="en-US" sz="1400" b="0" i="0" u="none" strike="noStrike" cap="none" dirty="0">
              <a:solidFill>
                <a:srgbClr val="000000"/>
              </a:solidFill>
              <a:latin typeface="Arial"/>
              <a:ea typeface="Arial"/>
              <a:cs typeface="Arial"/>
              <a:sym typeface="Arial"/>
            </a:endParaRPr>
          </a:p>
        </p:txBody>
      </p:sp>
      <p:sp>
        <p:nvSpPr>
          <p:cNvPr id="787" name="Google Shape;787;p94"/>
          <p:cNvSpPr/>
          <p:nvPr/>
        </p:nvSpPr>
        <p:spPr>
          <a:xfrm>
            <a:off x="388125" y="2440575"/>
            <a:ext cx="8337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sp>
        <p:nvSpPr>
          <p:cNvPr id="788" name="Google Shape;788;p94"/>
          <p:cNvSpPr/>
          <p:nvPr/>
        </p:nvSpPr>
        <p:spPr>
          <a:xfrm>
            <a:off x="2899025" y="2440575"/>
            <a:ext cx="8337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789" name="Google Shape;789;p94"/>
          <p:cNvSpPr/>
          <p:nvPr/>
        </p:nvSpPr>
        <p:spPr>
          <a:xfrm>
            <a:off x="1138324" y="3706061"/>
            <a:ext cx="824097" cy="340413"/>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Plug-in/</a:t>
            </a:r>
            <a:br>
              <a:rPr lang="en-US" sz="1000" b="1" i="0" u="none" strike="noStrike" cap="none" dirty="0">
                <a:solidFill>
                  <a:schemeClr val="lt1"/>
                </a:solidFill>
                <a:latin typeface="Arial"/>
                <a:ea typeface="Arial"/>
                <a:cs typeface="Arial"/>
                <a:sym typeface="Arial"/>
              </a:rPr>
            </a:br>
            <a:r>
              <a:rPr lang="en-US" sz="1000" b="1" i="0" u="none" strike="noStrike" cap="none" dirty="0">
                <a:solidFill>
                  <a:schemeClr val="lt1"/>
                </a:solidFill>
                <a:latin typeface="Arial"/>
                <a:ea typeface="Arial"/>
                <a:cs typeface="Arial"/>
                <a:sym typeface="Arial"/>
              </a:rPr>
              <a:t>API Calls</a:t>
            </a:r>
          </a:p>
        </p:txBody>
      </p:sp>
      <p:sp>
        <p:nvSpPr>
          <p:cNvPr id="790" name="Google Shape;790;p94"/>
          <p:cNvSpPr/>
          <p:nvPr/>
        </p:nvSpPr>
        <p:spPr>
          <a:xfrm>
            <a:off x="2124025" y="3702511"/>
            <a:ext cx="775000" cy="340413"/>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Plug-in/</a:t>
            </a:r>
            <a:br>
              <a:rPr lang="en-US" sz="1000" b="1" i="0" u="none" strike="noStrike" cap="none" dirty="0">
                <a:solidFill>
                  <a:schemeClr val="lt1"/>
                </a:solidFill>
                <a:latin typeface="Arial"/>
                <a:ea typeface="Arial"/>
                <a:cs typeface="Arial"/>
                <a:sym typeface="Arial"/>
              </a:rPr>
            </a:br>
            <a:r>
              <a:rPr lang="en-US" sz="1000" b="1" dirty="0">
                <a:solidFill>
                  <a:schemeClr val="lt1"/>
                </a:solidFill>
              </a:rPr>
              <a:t>API</a:t>
            </a:r>
            <a:r>
              <a:rPr lang="en-US" sz="1000" b="1" i="0" u="none" strike="noStrike" cap="none" dirty="0">
                <a:solidFill>
                  <a:schemeClr val="lt1"/>
                </a:solidFill>
                <a:latin typeface="Arial"/>
                <a:ea typeface="Arial"/>
                <a:cs typeface="Arial"/>
                <a:sym typeface="Arial"/>
              </a:rPr>
              <a:t> Data</a:t>
            </a:r>
          </a:p>
        </p:txBody>
      </p:sp>
      <p:cxnSp>
        <p:nvCxnSpPr>
          <p:cNvPr id="791" name="Google Shape;791;p94"/>
          <p:cNvCxnSpPr/>
          <p:nvPr/>
        </p:nvCxnSpPr>
        <p:spPr>
          <a:xfrm>
            <a:off x="1515275" y="3433075"/>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792" name="Google Shape;792;p94"/>
          <p:cNvCxnSpPr/>
          <p:nvPr/>
        </p:nvCxnSpPr>
        <p:spPr>
          <a:xfrm>
            <a:off x="1515275" y="4024088"/>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793" name="Google Shape;793;p94"/>
          <p:cNvCxnSpPr/>
          <p:nvPr/>
        </p:nvCxnSpPr>
        <p:spPr>
          <a:xfrm rot="10800000" flipH="1">
            <a:off x="2500825" y="4024563"/>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794" name="Google Shape;794;p94"/>
          <p:cNvCxnSpPr/>
          <p:nvPr/>
        </p:nvCxnSpPr>
        <p:spPr>
          <a:xfrm rot="10800000" flipH="1">
            <a:off x="2500825" y="3433550"/>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795" name="Google Shape;795;p94"/>
          <p:cNvCxnSpPr>
            <a:stCxn id="779" idx="1"/>
            <a:endCxn id="787" idx="0"/>
          </p:cNvCxnSpPr>
          <p:nvPr/>
        </p:nvCxnSpPr>
        <p:spPr>
          <a:xfrm flipH="1">
            <a:off x="805118" y="2033254"/>
            <a:ext cx="509100" cy="407400"/>
          </a:xfrm>
          <a:prstGeom prst="bentConnector2">
            <a:avLst/>
          </a:prstGeom>
          <a:noFill/>
          <a:ln w="9525" cap="flat" cmpd="sng">
            <a:solidFill>
              <a:schemeClr val="dk2"/>
            </a:solidFill>
            <a:prstDash val="solid"/>
            <a:round/>
            <a:headEnd type="none" w="sm" len="sm"/>
            <a:tailEnd type="triangle" w="med" len="med"/>
          </a:ln>
        </p:spPr>
      </p:cxnSp>
      <p:cxnSp>
        <p:nvCxnSpPr>
          <p:cNvPr id="796" name="Google Shape;796;p94"/>
          <p:cNvCxnSpPr>
            <a:stCxn id="787" idx="2"/>
            <a:endCxn id="783" idx="1"/>
          </p:cNvCxnSpPr>
          <p:nvPr/>
        </p:nvCxnSpPr>
        <p:spPr>
          <a:xfrm rot="-5400000" flipH="1">
            <a:off x="848775" y="2682375"/>
            <a:ext cx="475800" cy="563400"/>
          </a:xfrm>
          <a:prstGeom prst="bentConnector2">
            <a:avLst/>
          </a:prstGeom>
          <a:noFill/>
          <a:ln w="9525" cap="flat" cmpd="sng">
            <a:solidFill>
              <a:schemeClr val="dk2"/>
            </a:solidFill>
            <a:prstDash val="solid"/>
            <a:round/>
            <a:headEnd type="none" w="sm" len="sm"/>
            <a:tailEnd type="triangle" w="med" len="med"/>
          </a:ln>
        </p:spPr>
      </p:cxnSp>
      <p:cxnSp>
        <p:nvCxnSpPr>
          <p:cNvPr id="797" name="Google Shape;797;p94"/>
          <p:cNvCxnSpPr>
            <a:stCxn id="782" idx="3"/>
            <a:endCxn id="788" idx="2"/>
          </p:cNvCxnSpPr>
          <p:nvPr/>
        </p:nvCxnSpPr>
        <p:spPr>
          <a:xfrm rot="10800000" flipH="1">
            <a:off x="2780874" y="2726073"/>
            <a:ext cx="534900" cy="475800"/>
          </a:xfrm>
          <a:prstGeom prst="bentConnector2">
            <a:avLst/>
          </a:prstGeom>
          <a:noFill/>
          <a:ln w="9525" cap="flat" cmpd="sng">
            <a:solidFill>
              <a:schemeClr val="dk2"/>
            </a:solidFill>
            <a:prstDash val="solid"/>
            <a:round/>
            <a:headEnd type="none" w="sm" len="sm"/>
            <a:tailEnd type="triangle" w="med" len="med"/>
          </a:ln>
        </p:spPr>
      </p:cxnSp>
      <p:cxnSp>
        <p:nvCxnSpPr>
          <p:cNvPr id="798" name="Google Shape;798;p94"/>
          <p:cNvCxnSpPr>
            <a:stCxn id="788" idx="0"/>
            <a:endCxn id="778" idx="3"/>
          </p:cNvCxnSpPr>
          <p:nvPr/>
        </p:nvCxnSpPr>
        <p:spPr>
          <a:xfrm rot="5400000" flipH="1">
            <a:off x="2817575" y="1942275"/>
            <a:ext cx="407400" cy="589200"/>
          </a:xfrm>
          <a:prstGeom prst="bentConnector2">
            <a:avLst/>
          </a:prstGeom>
          <a:noFill/>
          <a:ln w="9525" cap="flat" cmpd="sng">
            <a:solidFill>
              <a:schemeClr val="dk2"/>
            </a:solidFill>
            <a:prstDash val="solid"/>
            <a:round/>
            <a:headEnd type="none" w="sm" len="sm"/>
            <a:tailEnd type="triangle" w="med" len="med"/>
          </a:ln>
        </p:spPr>
      </p:cxnSp>
      <p:sp>
        <p:nvSpPr>
          <p:cNvPr id="799" name="Google Shape;799;p94"/>
          <p:cNvSpPr txBox="1"/>
          <p:nvPr/>
        </p:nvSpPr>
        <p:spPr>
          <a:xfrm>
            <a:off x="2726688" y="4293500"/>
            <a:ext cx="1357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rgbClr val="000000"/>
                </a:solidFill>
                <a:latin typeface="Arial"/>
                <a:ea typeface="Arial"/>
                <a:cs typeface="Arial"/>
                <a:sym typeface="Arial"/>
              </a:rPr>
              <a:t>Example: LLM is combined with a mathematical model</a:t>
            </a:r>
          </a:p>
        </p:txBody>
      </p:sp>
      <p:sp>
        <p:nvSpPr>
          <p:cNvPr id="800" name="Google Shape;800;p94"/>
          <p:cNvSpPr txBox="1"/>
          <p:nvPr/>
        </p:nvSpPr>
        <p:spPr>
          <a:xfrm>
            <a:off x="4218012" y="330775"/>
            <a:ext cx="4704900" cy="2003585"/>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 </a:t>
            </a:r>
            <a:r>
              <a:rPr lang="en-US" sz="900" b="0" i="0" u="none" strike="noStrike" cap="none" dirty="0">
                <a:solidFill>
                  <a:schemeClr val="dk1"/>
                </a:solidFill>
                <a:latin typeface="Arial"/>
                <a:ea typeface="Arial"/>
                <a:cs typeface="Arial"/>
                <a:sym typeface="Arial"/>
              </a:rPr>
              <a:t>LLM with symbolic models (such as mathematical models, tools, coding environments, etc.)</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 </a:t>
            </a:r>
            <a:r>
              <a:rPr lang="en-US" sz="900" b="0" i="0" u="none" strike="noStrike" cap="none" dirty="0">
                <a:solidFill>
                  <a:schemeClr val="dk1"/>
                </a:solidFill>
                <a:latin typeface="Arial"/>
                <a:ea typeface="Arial"/>
                <a:cs typeface="Arial"/>
                <a:sym typeface="Arial"/>
              </a:rPr>
              <a:t>LLMs being able to interface with symbolic models to process specific prompts and incorporate this back into its responses.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LLMs struggle with problems where exact answers are required, such as logic and math questions. Creating interfaces where LLMs can query specialized symbolic models could increase its accuracy and broaden its use.</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LLM queries external symbolic models (via plugins to APIs). Alternatively, a system can orchestrate calls to both LLMs and other APIs.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An interface to symbolic models is possible through LLM plugins to different APIs. It can also be built through open-source tools to orchestrate workflows with external APIs.</a:t>
            </a:r>
            <a:endParaRPr lang="en-US" dirty="0"/>
          </a:p>
        </p:txBody>
      </p:sp>
      <p:sp>
        <p:nvSpPr>
          <p:cNvPr id="801" name="Google Shape;801;p94"/>
          <p:cNvSpPr txBox="1"/>
          <p:nvPr/>
        </p:nvSpPr>
        <p:spPr>
          <a:xfrm>
            <a:off x="4220174" y="2583325"/>
            <a:ext cx="4781100" cy="1525762"/>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The potential to have much more accurate information and carry out much more advanced computations, while keeping the conversational capability of LLMs. This extends what LLMs can be realistically used for.</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integration between these two types of models (statistical and symbolic) is a hard technical challenge. It requires a natural language interface between them.</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It creates a more complex system with new failure modes.</a:t>
            </a:r>
            <a:endParaRPr lang="en-US" dirty="0"/>
          </a:p>
        </p:txBody>
      </p:sp>
      <p:sp>
        <p:nvSpPr>
          <p:cNvPr id="802" name="Google Shape;802;p94"/>
          <p:cNvSpPr txBox="1"/>
          <p:nvPr/>
        </p:nvSpPr>
        <p:spPr>
          <a:xfrm>
            <a:off x="4218012" y="4459634"/>
            <a:ext cx="4687800"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LLMs interfacing with a mathematical engine</a:t>
            </a:r>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LLMs interfacing with analytics and BI platforms, as well as knowledge graphs</a:t>
            </a:r>
            <a:endParaRPr lang="en-US" dirty="0"/>
          </a:p>
        </p:txBody>
      </p:sp>
      <p:pic>
        <p:nvPicPr>
          <p:cNvPr id="803" name="Google Shape;803;p94">
            <a:hlinkClick r:id="rId4" action="ppaction://hlinksldjump"/>
          </p:cNvPr>
          <p:cNvPicPr preferRelativeResize="0"/>
          <p:nvPr/>
        </p:nvPicPr>
        <p:blipFill>
          <a:blip r:embed="rId5">
            <a:alphaModFix/>
          </a:blip>
          <a:stretch>
            <a:fillRect/>
          </a:stretch>
        </p:blipFill>
        <p:spPr>
          <a:xfrm>
            <a:off x="3700925" y="281500"/>
            <a:ext cx="328500" cy="32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95"/>
          <p:cNvSpPr/>
          <p:nvPr/>
        </p:nvSpPr>
        <p:spPr>
          <a:xfrm>
            <a:off x="4303515" y="4361369"/>
            <a:ext cx="4638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809" name="Google Shape;809;p95"/>
          <p:cNvSpPr/>
          <p:nvPr/>
        </p:nvSpPr>
        <p:spPr>
          <a:xfrm>
            <a:off x="4303515" y="76125"/>
            <a:ext cx="4638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810" name="Google Shape;810;p95"/>
          <p:cNvSpPr/>
          <p:nvPr/>
        </p:nvSpPr>
        <p:spPr>
          <a:xfrm>
            <a:off x="4303515" y="3075197"/>
            <a:ext cx="4638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811" name="Google Shape;811;p95"/>
          <p:cNvSpPr txBox="1">
            <a:spLocks noGrp="1"/>
          </p:cNvSpPr>
          <p:nvPr>
            <p:ph type="title" idx="4294967295"/>
          </p:nvPr>
        </p:nvSpPr>
        <p:spPr>
          <a:xfrm>
            <a:off x="66825" y="63450"/>
            <a:ext cx="4100400" cy="7839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Fine-Tuning LLM</a:t>
            </a:r>
          </a:p>
        </p:txBody>
      </p:sp>
      <p:sp>
        <p:nvSpPr>
          <p:cNvPr id="812" name="Google Shape;812;p95"/>
          <p:cNvSpPr/>
          <p:nvPr/>
        </p:nvSpPr>
        <p:spPr>
          <a:xfrm>
            <a:off x="66825" y="942775"/>
            <a:ext cx="4100400" cy="18870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813" name="Google Shape;813;p95"/>
          <p:cNvGrpSpPr/>
          <p:nvPr/>
        </p:nvGrpSpPr>
        <p:grpSpPr>
          <a:xfrm>
            <a:off x="1528084" y="1480290"/>
            <a:ext cx="1638026" cy="390471"/>
            <a:chOff x="7294503" y="1174139"/>
            <a:chExt cx="752882" cy="320400"/>
          </a:xfrm>
        </p:grpSpPr>
        <p:sp>
          <p:nvSpPr>
            <p:cNvPr id="814" name="Google Shape;814;p95"/>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 (Fine-Tuning)</a:t>
              </a:r>
            </a:p>
          </p:txBody>
        </p:sp>
        <p:sp>
          <p:nvSpPr>
            <p:cNvPr id="815" name="Google Shape;815;p95"/>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816" name="Google Shape;816;p95"/>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sp>
        <p:nvSpPr>
          <p:cNvPr id="817" name="Google Shape;817;p95"/>
          <p:cNvSpPr txBox="1"/>
          <p:nvPr/>
        </p:nvSpPr>
        <p:spPr>
          <a:xfrm>
            <a:off x="66825" y="9427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Foundation Model Fine-Tuning</a:t>
            </a:r>
            <a:endParaRPr lang="en-US" sz="1400" b="0" i="0" u="none" strike="noStrike" cap="none" dirty="0">
              <a:solidFill>
                <a:srgbClr val="000000"/>
              </a:solidFill>
              <a:latin typeface="Arial"/>
              <a:ea typeface="Arial"/>
              <a:cs typeface="Arial"/>
              <a:sym typeface="Arial"/>
            </a:endParaRPr>
          </a:p>
        </p:txBody>
      </p:sp>
      <p:sp>
        <p:nvSpPr>
          <p:cNvPr id="818" name="Google Shape;818;p95"/>
          <p:cNvSpPr/>
          <p:nvPr/>
        </p:nvSpPr>
        <p:spPr>
          <a:xfrm>
            <a:off x="251221" y="1357675"/>
            <a:ext cx="948300" cy="6357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Custom Training Data Corpus</a:t>
            </a:r>
          </a:p>
        </p:txBody>
      </p:sp>
      <p:sp>
        <p:nvSpPr>
          <p:cNvPr id="819" name="Google Shape;819;p95"/>
          <p:cNvSpPr/>
          <p:nvPr/>
        </p:nvSpPr>
        <p:spPr>
          <a:xfrm>
            <a:off x="1783889" y="2155461"/>
            <a:ext cx="1140000" cy="5244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Customized LLM</a:t>
            </a: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Model</a:t>
            </a:r>
          </a:p>
        </p:txBody>
      </p:sp>
      <p:cxnSp>
        <p:nvCxnSpPr>
          <p:cNvPr id="820" name="Google Shape;820;p95"/>
          <p:cNvCxnSpPr>
            <a:stCxn id="818" idx="4"/>
            <a:endCxn id="816" idx="1"/>
          </p:cNvCxnSpPr>
          <p:nvPr/>
        </p:nvCxnSpPr>
        <p:spPr>
          <a:xfrm>
            <a:off x="1199521" y="1675525"/>
            <a:ext cx="328563" cy="1"/>
          </a:xfrm>
          <a:prstGeom prst="bentConnector3">
            <a:avLst>
              <a:gd name="adj1" fmla="val 50000"/>
            </a:avLst>
          </a:prstGeom>
          <a:noFill/>
          <a:ln w="9525" cap="flat" cmpd="sng">
            <a:solidFill>
              <a:schemeClr val="dk2"/>
            </a:solidFill>
            <a:prstDash val="solid"/>
            <a:round/>
            <a:headEnd type="none" w="sm" len="sm"/>
            <a:tailEnd type="triangle" w="med" len="med"/>
          </a:ln>
        </p:spPr>
      </p:cxnSp>
      <p:cxnSp>
        <p:nvCxnSpPr>
          <p:cNvPr id="821" name="Google Shape;821;p95"/>
          <p:cNvCxnSpPr>
            <a:cxnSpLocks/>
            <a:stCxn id="814" idx="2"/>
          </p:cNvCxnSpPr>
          <p:nvPr/>
        </p:nvCxnSpPr>
        <p:spPr>
          <a:xfrm rot="16200000" flipH="1">
            <a:off x="2207933" y="2016718"/>
            <a:ext cx="291916" cy="2"/>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822" name="Google Shape;822;p95"/>
          <p:cNvSpPr/>
          <p:nvPr/>
        </p:nvSpPr>
        <p:spPr>
          <a:xfrm>
            <a:off x="66825" y="3077600"/>
            <a:ext cx="4100400" cy="18870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23" name="Google Shape;823;p95"/>
          <p:cNvSpPr txBox="1"/>
          <p:nvPr/>
        </p:nvSpPr>
        <p:spPr>
          <a:xfrm>
            <a:off x="66825" y="3077600"/>
            <a:ext cx="3962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Conversational Layer Fine-Tuning</a:t>
            </a:r>
            <a:endParaRPr lang="en-US" sz="1400" b="0" i="0" u="none" strike="noStrike" cap="none" dirty="0">
              <a:solidFill>
                <a:srgbClr val="000000"/>
              </a:solidFill>
              <a:latin typeface="Arial"/>
              <a:ea typeface="Arial"/>
              <a:cs typeface="Arial"/>
              <a:sym typeface="Arial"/>
            </a:endParaRPr>
          </a:p>
        </p:txBody>
      </p:sp>
      <p:sp>
        <p:nvSpPr>
          <p:cNvPr id="824" name="Google Shape;824;p95"/>
          <p:cNvSpPr/>
          <p:nvPr/>
        </p:nvSpPr>
        <p:spPr>
          <a:xfrm>
            <a:off x="200825" y="3496189"/>
            <a:ext cx="1071000" cy="6357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Custom Conversational Dataset</a:t>
            </a:r>
          </a:p>
        </p:txBody>
      </p:sp>
      <p:sp>
        <p:nvSpPr>
          <p:cNvPr id="825" name="Google Shape;825;p95"/>
          <p:cNvSpPr/>
          <p:nvPr/>
        </p:nvSpPr>
        <p:spPr>
          <a:xfrm>
            <a:off x="1516925" y="4297500"/>
            <a:ext cx="1140000" cy="5244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Bespoke Chat Model</a:t>
            </a:r>
          </a:p>
        </p:txBody>
      </p:sp>
      <p:cxnSp>
        <p:nvCxnSpPr>
          <p:cNvPr id="826" name="Google Shape;826;p95"/>
          <p:cNvCxnSpPr>
            <a:stCxn id="824" idx="4"/>
            <a:endCxn id="827" idx="3"/>
          </p:cNvCxnSpPr>
          <p:nvPr/>
        </p:nvCxnSpPr>
        <p:spPr>
          <a:xfrm>
            <a:off x="1271825" y="3814039"/>
            <a:ext cx="324600" cy="600"/>
          </a:xfrm>
          <a:prstGeom prst="bentConnector3">
            <a:avLst>
              <a:gd name="adj1" fmla="val 49977"/>
            </a:avLst>
          </a:prstGeom>
          <a:noFill/>
          <a:ln w="9525" cap="flat" cmpd="sng">
            <a:solidFill>
              <a:schemeClr val="dk2"/>
            </a:solidFill>
            <a:prstDash val="solid"/>
            <a:round/>
            <a:headEnd type="none" w="sm" len="sm"/>
            <a:tailEnd type="triangle" w="med" len="med"/>
          </a:ln>
        </p:spPr>
      </p:cxnSp>
      <p:sp>
        <p:nvSpPr>
          <p:cNvPr id="828" name="Google Shape;828;p95"/>
          <p:cNvSpPr/>
          <p:nvPr/>
        </p:nvSpPr>
        <p:spPr>
          <a:xfrm>
            <a:off x="2889413" y="3551839"/>
            <a:ext cx="1140000" cy="5244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LLM Foundation Model</a:t>
            </a:r>
          </a:p>
        </p:txBody>
      </p:sp>
      <p:sp>
        <p:nvSpPr>
          <p:cNvPr id="827" name="Google Shape;827;p95"/>
          <p:cNvSpPr/>
          <p:nvPr/>
        </p:nvSpPr>
        <p:spPr>
          <a:xfrm flipH="1">
            <a:off x="1596275" y="3551839"/>
            <a:ext cx="981300" cy="524400"/>
          </a:xfrm>
          <a:prstGeom prst="round1Rect">
            <a:avLst>
              <a:gd name="adj" fmla="val 29441"/>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Instruction Training/</a:t>
            </a:r>
            <a:br>
              <a:rPr lang="en-US" sz="1000" b="1" i="0" u="none" strike="noStrike" cap="none" dirty="0">
                <a:solidFill>
                  <a:schemeClr val="lt1"/>
                </a:solidFill>
                <a:latin typeface="Arial"/>
                <a:ea typeface="Arial"/>
                <a:cs typeface="Arial"/>
                <a:sym typeface="Arial"/>
              </a:rPr>
            </a:br>
            <a:r>
              <a:rPr lang="en-US" sz="1000" b="1" i="0" u="none" strike="noStrike" cap="none" dirty="0">
                <a:solidFill>
                  <a:schemeClr val="lt1"/>
                </a:solidFill>
                <a:latin typeface="Arial"/>
                <a:ea typeface="Arial"/>
                <a:cs typeface="Arial"/>
                <a:sym typeface="Arial"/>
              </a:rPr>
              <a:t>RLHF</a:t>
            </a:r>
          </a:p>
        </p:txBody>
      </p:sp>
      <p:cxnSp>
        <p:nvCxnSpPr>
          <p:cNvPr id="829" name="Google Shape;829;p95"/>
          <p:cNvCxnSpPr>
            <a:stCxn id="828" idx="3"/>
            <a:endCxn id="827" idx="1"/>
          </p:cNvCxnSpPr>
          <p:nvPr/>
        </p:nvCxnSpPr>
        <p:spPr>
          <a:xfrm flipH="1">
            <a:off x="2577713" y="3814039"/>
            <a:ext cx="311700" cy="600"/>
          </a:xfrm>
          <a:prstGeom prst="bentConnector3">
            <a:avLst>
              <a:gd name="adj1" fmla="val 50022"/>
            </a:avLst>
          </a:prstGeom>
          <a:noFill/>
          <a:ln w="9525" cap="flat" cmpd="sng">
            <a:solidFill>
              <a:schemeClr val="dk2"/>
            </a:solidFill>
            <a:prstDash val="solid"/>
            <a:round/>
            <a:headEnd type="none" w="sm" len="sm"/>
            <a:tailEnd type="triangle" w="med" len="med"/>
          </a:ln>
        </p:spPr>
      </p:cxnSp>
      <p:cxnSp>
        <p:nvCxnSpPr>
          <p:cNvPr id="830" name="Google Shape;830;p95"/>
          <p:cNvCxnSpPr>
            <a:stCxn id="827" idx="2"/>
          </p:cNvCxnSpPr>
          <p:nvPr/>
        </p:nvCxnSpPr>
        <p:spPr>
          <a:xfrm rot="5400000">
            <a:off x="1980725" y="4181839"/>
            <a:ext cx="211800" cy="600"/>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831" name="Google Shape;831;p95"/>
          <p:cNvSpPr txBox="1"/>
          <p:nvPr/>
        </p:nvSpPr>
        <p:spPr>
          <a:xfrm>
            <a:off x="4185373" y="261491"/>
            <a:ext cx="4823700" cy="27798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Fine-tuning LLMs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0" i="0" u="none" strike="noStrike" cap="none" dirty="0">
                <a:solidFill>
                  <a:schemeClr val="dk1"/>
                </a:solidFill>
                <a:latin typeface="Arial"/>
                <a:ea typeface="Arial"/>
                <a:cs typeface="Arial"/>
                <a:sym typeface="Arial"/>
              </a:rPr>
              <a:t> An LLM foundation model is fine tuned (using transfer learning) with your enterprise’s own documents or a particular training dataset. In contrast to </a:t>
            </a:r>
            <a:r>
              <a:rPr lang="en-US" sz="900" b="0" i="0" u="sng" strike="noStrike" cap="none" dirty="0">
                <a:solidFill>
                  <a:schemeClr val="hlink"/>
                </a:solidFill>
                <a:latin typeface="Arial"/>
                <a:ea typeface="Arial"/>
                <a:cs typeface="Arial"/>
                <a:sym typeface="Arial"/>
                <a:hlinkClick r:id="rId3" action="ppaction://hlinksldjump"/>
              </a:rPr>
              <a:t>prompt engineering</a:t>
            </a:r>
            <a:r>
              <a:rPr lang="en-US" sz="900" b="0" i="0" u="none" strike="noStrike" cap="none" dirty="0">
                <a:solidFill>
                  <a:schemeClr val="dk1"/>
                </a:solidFill>
                <a:latin typeface="Arial"/>
                <a:ea typeface="Arial"/>
                <a:cs typeface="Arial"/>
                <a:sym typeface="Arial"/>
              </a:rPr>
              <a:t>, fine-tuning updates the underlying LLM parameters.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Considerations:</a:t>
            </a:r>
            <a:r>
              <a:rPr lang="en-US" sz="900" b="0" i="0" u="none" strike="noStrike" cap="none" dirty="0">
                <a:solidFill>
                  <a:schemeClr val="dk1"/>
                </a:solidFill>
                <a:latin typeface="Arial"/>
                <a:ea typeface="Arial"/>
                <a:cs typeface="Arial"/>
                <a:sym typeface="Arial"/>
              </a:rPr>
              <a:t> </a:t>
            </a:r>
            <a:endParaRPr lang="en-US" dirty="0"/>
          </a:p>
          <a:p>
            <a:pPr marL="914400" lvl="1" indent="-285750" algn="l" rtl="0">
              <a:lnSpc>
                <a:spcPct val="115000"/>
              </a:lnSpc>
              <a:spcBef>
                <a:spcPts val="0"/>
              </a:spcBef>
              <a:spcAft>
                <a:spcPts val="0"/>
              </a:spcAft>
              <a:buClr>
                <a:schemeClr val="dk1"/>
              </a:buClr>
              <a:buSzPts val="900"/>
              <a:buChar char="○"/>
            </a:pPr>
            <a:r>
              <a:rPr lang="en-US" sz="900" dirty="0">
                <a:solidFill>
                  <a:schemeClr val="dk1"/>
                </a:solidFill>
              </a:rPr>
              <a:t>Fine-tuning is not currently possible for some of the most advanced proprietary LLM models.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Open</a:t>
            </a:r>
            <a:r>
              <a:rPr lang="en-US" sz="900" dirty="0">
                <a:solidFill>
                  <a:schemeClr val="dk1"/>
                </a:solidFill>
              </a:rPr>
              <a:t>-</a:t>
            </a:r>
            <a:r>
              <a:rPr lang="en-US" sz="900" b="0" i="0" u="none" strike="noStrike" cap="none" dirty="0">
                <a:solidFill>
                  <a:schemeClr val="dk1"/>
                </a:solidFill>
                <a:latin typeface="Arial"/>
                <a:ea typeface="Arial"/>
                <a:cs typeface="Arial"/>
                <a:sym typeface="Arial"/>
              </a:rPr>
              <a:t>source LLMs can give much more flexibility for fine-tuning, since organizations can have full access to the model’s parameters. </a:t>
            </a:r>
          </a:p>
          <a:p>
            <a:pPr marL="914400" lvl="1" indent="-285750" algn="l" rtl="0">
              <a:lnSpc>
                <a:spcPct val="115000"/>
              </a:lnSpc>
              <a:spcBef>
                <a:spcPts val="0"/>
              </a:spcBef>
              <a:spcAft>
                <a:spcPts val="0"/>
              </a:spcAft>
              <a:buClr>
                <a:schemeClr val="dk1"/>
              </a:buClr>
              <a:buSzPts val="900"/>
              <a:buChar char="○"/>
            </a:pPr>
            <a:r>
              <a:rPr lang="en-US" sz="900" dirty="0">
                <a:solidFill>
                  <a:schemeClr val="dk1"/>
                </a:solidFill>
              </a:rPr>
              <a:t>It requires having enough training data for fine-tuning the LLM.</a:t>
            </a:r>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Leverage LLM foundation models for specialized use cases, with your enterprise’s own data and context. </a:t>
            </a:r>
            <a:endParaRPr lang="en-US" sz="900" b="1" i="0" u="none" strike="noStrike" cap="none" dirty="0">
              <a:solidFill>
                <a:schemeClr val="dk1"/>
              </a:solidFill>
              <a:latin typeface="Arial"/>
              <a:ea typeface="Arial"/>
              <a:cs typeface="Arial"/>
              <a:sym typeface="Arial"/>
            </a:endParaRPr>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Two approaches: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Fine-tuning the foundation models with a customized training corpus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Fine-tuning the conversational layer via instruction training to obtain a bespoke </a:t>
            </a:r>
            <a:r>
              <a:rPr lang="en-US" sz="900" b="0" i="0" u="none" strike="noStrike" cap="none" dirty="0" err="1">
                <a:solidFill>
                  <a:schemeClr val="dk1"/>
                </a:solidFill>
                <a:latin typeface="Arial"/>
                <a:ea typeface="Arial"/>
                <a:cs typeface="Arial"/>
                <a:sym typeface="Arial"/>
              </a:rPr>
              <a:t>ChatGPT</a:t>
            </a:r>
            <a:r>
              <a:rPr lang="en-US" sz="900" b="0" i="0" u="none" strike="noStrike" cap="none" dirty="0">
                <a:solidFill>
                  <a:schemeClr val="dk1"/>
                </a:solidFill>
                <a:latin typeface="Arial"/>
                <a:ea typeface="Arial"/>
                <a:cs typeface="Arial"/>
                <a:sym typeface="Arial"/>
              </a:rPr>
              <a:t>-like model. This is not possible for </a:t>
            </a:r>
            <a:r>
              <a:rPr lang="en-US" sz="900" b="0" i="0" u="none" strike="noStrike" cap="none" dirty="0" err="1">
                <a:solidFill>
                  <a:schemeClr val="dk1"/>
                </a:solidFill>
                <a:latin typeface="Arial"/>
                <a:ea typeface="Arial"/>
                <a:cs typeface="Arial"/>
                <a:sym typeface="Arial"/>
              </a:rPr>
              <a:t>ChatGPT</a:t>
            </a:r>
            <a:r>
              <a:rPr lang="en-US" sz="900" b="0" i="0" u="none" strike="noStrike" cap="none" dirty="0">
                <a:solidFill>
                  <a:schemeClr val="dk1"/>
                </a:solidFill>
                <a:latin typeface="Arial"/>
                <a:ea typeface="Arial"/>
                <a:cs typeface="Arial"/>
                <a:sym typeface="Arial"/>
              </a:rPr>
              <a:t> at the moment, but it is possible with open-source models.</a:t>
            </a:r>
            <a:endParaRPr lang="en-US" sz="1400" b="0" i="0" u="none" strike="noStrike" cap="none" dirty="0">
              <a:solidFill>
                <a:srgbClr val="000000"/>
              </a:solidFill>
              <a:latin typeface="Arial"/>
              <a:ea typeface="Arial"/>
              <a:cs typeface="Arial"/>
              <a:sym typeface="Arial"/>
            </a:endParaRPr>
          </a:p>
        </p:txBody>
      </p:sp>
      <p:sp>
        <p:nvSpPr>
          <p:cNvPr id="832" name="Google Shape;832;p95"/>
          <p:cNvSpPr txBox="1"/>
          <p:nvPr/>
        </p:nvSpPr>
        <p:spPr>
          <a:xfrm>
            <a:off x="4185373" y="3262827"/>
            <a:ext cx="4757042" cy="1047939"/>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r>
              <a:rPr lang="en-US" sz="900" b="0" i="0" u="none" strike="noStrike" cap="none" dirty="0">
                <a:solidFill>
                  <a:schemeClr val="dk1"/>
                </a:solidFill>
                <a:latin typeface="Arial"/>
                <a:ea typeface="Arial"/>
                <a:cs typeface="Arial"/>
                <a:sym typeface="Arial"/>
              </a:rPr>
              <a:t>LLMs that are customized to your specific use cases. A private LLM would reduce security concerns on sending data to public cloud services.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Further fine-tuning steps are required to keep bespoke GPT models with up-to-date knowledge.</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Potential higher privacy risk as it leverages internal data for fine-tuning.</a:t>
            </a:r>
            <a:endParaRPr lang="en-US" dirty="0"/>
          </a:p>
        </p:txBody>
      </p:sp>
      <p:sp>
        <p:nvSpPr>
          <p:cNvPr id="833" name="Google Shape;833;p95"/>
          <p:cNvSpPr txBox="1"/>
          <p:nvPr/>
        </p:nvSpPr>
        <p:spPr>
          <a:xfrm>
            <a:off x="4185373" y="4555511"/>
            <a:ext cx="3544560" cy="369332"/>
          </a:xfrm>
          <a:prstGeom prst="rect">
            <a:avLst/>
          </a:prstGeom>
          <a:noFill/>
          <a:ln>
            <a:noFill/>
          </a:ln>
        </p:spPr>
        <p:txBody>
          <a:bodyPr spcFirstLastPara="1" wrap="square" lIns="91425" tIns="45700" rIns="91425" bIns="45700" anchor="t" anchorCtr="0">
            <a:spAutoFit/>
          </a:bodyPr>
          <a:lstStyle/>
          <a:p>
            <a:pPr marL="400050" marR="0" lvl="0" indent="-285750" algn="l" rtl="0">
              <a:lnSpc>
                <a:spcPct val="100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Customized chatbots for customer services and help desk</a:t>
            </a:r>
            <a:endParaRPr lang="en-US" dirty="0"/>
          </a:p>
          <a:p>
            <a:pPr marL="400050" marR="0" lvl="0" indent="-285750" algn="l" rtl="0">
              <a:lnSpc>
                <a:spcPct val="100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Enterprise internal search engine</a:t>
            </a:r>
            <a:endParaRPr lang="en-US" dirty="0"/>
          </a:p>
        </p:txBody>
      </p:sp>
      <p:pic>
        <p:nvPicPr>
          <p:cNvPr id="834" name="Google Shape;834;p95">
            <a:hlinkClick r:id="rId4" action="ppaction://hlinksldjump"/>
          </p:cNvPr>
          <p:cNvPicPr preferRelativeResize="0"/>
          <p:nvPr/>
        </p:nvPicPr>
        <p:blipFill>
          <a:blip r:embed="rId5">
            <a:alphaModFix/>
          </a:blip>
          <a:stretch>
            <a:fillRect/>
          </a:stretch>
        </p:blipFill>
        <p:spPr>
          <a:xfrm>
            <a:off x="3700925" y="281500"/>
            <a:ext cx="328500" cy="32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6"/>
          <p:cNvSpPr/>
          <p:nvPr/>
        </p:nvSpPr>
        <p:spPr>
          <a:xfrm>
            <a:off x="4294220" y="4058253"/>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 CASES</a:t>
            </a:r>
          </a:p>
        </p:txBody>
      </p:sp>
      <p:sp>
        <p:nvSpPr>
          <p:cNvPr id="840" name="Google Shape;840;p96"/>
          <p:cNvSpPr/>
          <p:nvPr/>
        </p:nvSpPr>
        <p:spPr>
          <a:xfrm>
            <a:off x="4294220" y="114225"/>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841" name="Google Shape;841;p96"/>
          <p:cNvSpPr/>
          <p:nvPr/>
        </p:nvSpPr>
        <p:spPr>
          <a:xfrm>
            <a:off x="4294220" y="2547243"/>
            <a:ext cx="45639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842" name="Google Shape;842;p96"/>
          <p:cNvSpPr txBox="1">
            <a:spLocks noGrp="1"/>
          </p:cNvSpPr>
          <p:nvPr>
            <p:ph type="title" idx="4294967295"/>
          </p:nvPr>
        </p:nvSpPr>
        <p:spPr>
          <a:xfrm>
            <a:off x="66825" y="63450"/>
            <a:ext cx="4048500" cy="7839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Next-Generation </a:t>
            </a:r>
          </a:p>
          <a:p>
            <a:pPr marL="182880" marR="91440" lvl="0" indent="0" algn="l" rtl="0">
              <a:lnSpc>
                <a:spcPct val="100000"/>
              </a:lnSpc>
              <a:spcBef>
                <a:spcPts val="0"/>
              </a:spcBef>
              <a:spcAft>
                <a:spcPts val="0"/>
              </a:spcAft>
              <a:buSzPts val="990"/>
              <a:buNone/>
            </a:pPr>
            <a:r>
              <a:rPr lang="en-US" sz="2120" dirty="0">
                <a:solidFill>
                  <a:schemeClr val="lt1"/>
                </a:solidFill>
              </a:rPr>
              <a:t>LLM Agents</a:t>
            </a:r>
          </a:p>
        </p:txBody>
      </p:sp>
      <p:sp>
        <p:nvSpPr>
          <p:cNvPr id="843" name="Google Shape;843;p96"/>
          <p:cNvSpPr/>
          <p:nvPr/>
        </p:nvSpPr>
        <p:spPr>
          <a:xfrm>
            <a:off x="90125" y="891000"/>
            <a:ext cx="4025100" cy="4136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844" name="Google Shape;844;p96"/>
          <p:cNvGrpSpPr/>
          <p:nvPr/>
        </p:nvGrpSpPr>
        <p:grpSpPr>
          <a:xfrm>
            <a:off x="977109" y="1402430"/>
            <a:ext cx="1412482" cy="390471"/>
            <a:chOff x="7294503" y="1174139"/>
            <a:chExt cx="752882" cy="320400"/>
          </a:xfrm>
        </p:grpSpPr>
        <p:sp>
          <p:nvSpPr>
            <p:cNvPr id="845" name="Google Shape;845;p96"/>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User Interface</a:t>
              </a:r>
            </a:p>
          </p:txBody>
        </p:sp>
        <p:sp>
          <p:nvSpPr>
            <p:cNvPr id="846" name="Google Shape;846;p96"/>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847" name="Google Shape;847;p96"/>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pic>
        <p:nvPicPr>
          <p:cNvPr id="848" name="Google Shape;848;p96"/>
          <p:cNvPicPr preferRelativeResize="0"/>
          <p:nvPr/>
        </p:nvPicPr>
        <p:blipFill rotWithShape="1">
          <a:blip r:embed="rId3">
            <a:alphaModFix/>
          </a:blip>
          <a:srcRect/>
          <a:stretch/>
        </p:blipFill>
        <p:spPr>
          <a:xfrm>
            <a:off x="1524209" y="983464"/>
            <a:ext cx="318282" cy="381900"/>
          </a:xfrm>
          <a:prstGeom prst="rect">
            <a:avLst/>
          </a:prstGeom>
          <a:noFill/>
          <a:ln>
            <a:noFill/>
          </a:ln>
        </p:spPr>
      </p:pic>
      <p:sp>
        <p:nvSpPr>
          <p:cNvPr id="849" name="Google Shape;849;p96"/>
          <p:cNvSpPr/>
          <p:nvPr/>
        </p:nvSpPr>
        <p:spPr>
          <a:xfrm>
            <a:off x="1258550" y="1946550"/>
            <a:ext cx="849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User </a:t>
            </a: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Request</a:t>
            </a:r>
          </a:p>
        </p:txBody>
      </p:sp>
      <p:sp>
        <p:nvSpPr>
          <p:cNvPr id="850" name="Google Shape;850;p96"/>
          <p:cNvSpPr txBox="1"/>
          <p:nvPr/>
        </p:nvSpPr>
        <p:spPr>
          <a:xfrm>
            <a:off x="109750" y="919125"/>
            <a:ext cx="1350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LLM Agents</a:t>
            </a:r>
          </a:p>
        </p:txBody>
      </p:sp>
      <p:grpSp>
        <p:nvGrpSpPr>
          <p:cNvPr id="851" name="Google Shape;851;p96"/>
          <p:cNvGrpSpPr/>
          <p:nvPr/>
        </p:nvGrpSpPr>
        <p:grpSpPr>
          <a:xfrm>
            <a:off x="2626999" y="2439431"/>
            <a:ext cx="1139186" cy="338695"/>
            <a:chOff x="7294503" y="1029971"/>
            <a:chExt cx="752882" cy="320400"/>
          </a:xfrm>
        </p:grpSpPr>
        <p:sp>
          <p:nvSpPr>
            <p:cNvPr id="852" name="Google Shape;852;p96"/>
            <p:cNvSpPr/>
            <p:nvPr/>
          </p:nvSpPr>
          <p:spPr>
            <a:xfrm>
              <a:off x="7448766" y="1029971"/>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LLM</a:t>
              </a:r>
            </a:p>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API</a:t>
              </a:r>
            </a:p>
          </p:txBody>
        </p:sp>
        <p:sp>
          <p:nvSpPr>
            <p:cNvPr id="853" name="Google Shape;853;p96"/>
            <p:cNvSpPr/>
            <p:nvPr/>
          </p:nvSpPr>
          <p:spPr>
            <a:xfrm>
              <a:off x="7904585" y="1029971"/>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854" name="Google Shape;854;p96"/>
            <p:cNvSpPr/>
            <p:nvPr/>
          </p:nvSpPr>
          <p:spPr>
            <a:xfrm>
              <a:off x="7294503" y="1029971"/>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855" name="Google Shape;855;p96"/>
          <p:cNvSpPr/>
          <p:nvPr/>
        </p:nvSpPr>
        <p:spPr>
          <a:xfrm>
            <a:off x="1113800" y="2408000"/>
            <a:ext cx="1139100" cy="3906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Task Planning &amp; Model Selection </a:t>
            </a:r>
          </a:p>
        </p:txBody>
      </p:sp>
      <p:cxnSp>
        <p:nvCxnSpPr>
          <p:cNvPr id="856" name="Google Shape;856;p96"/>
          <p:cNvCxnSpPr>
            <a:stCxn id="857" idx="1"/>
            <a:endCxn id="847" idx="1"/>
          </p:cNvCxnSpPr>
          <p:nvPr/>
        </p:nvCxnSpPr>
        <p:spPr>
          <a:xfrm rot="10800000">
            <a:off x="977150" y="1597700"/>
            <a:ext cx="281400" cy="3178800"/>
          </a:xfrm>
          <a:prstGeom prst="bentConnector3">
            <a:avLst>
              <a:gd name="adj1" fmla="val 184636"/>
            </a:avLst>
          </a:prstGeom>
          <a:noFill/>
          <a:ln w="9525" cap="flat" cmpd="sng">
            <a:solidFill>
              <a:schemeClr val="dk2"/>
            </a:solidFill>
            <a:prstDash val="solid"/>
            <a:round/>
            <a:headEnd type="none" w="sm" len="sm"/>
            <a:tailEnd type="triangle" w="med" len="med"/>
          </a:ln>
        </p:spPr>
      </p:cxnSp>
      <p:sp>
        <p:nvSpPr>
          <p:cNvPr id="858" name="Google Shape;858;p96"/>
          <p:cNvSpPr/>
          <p:nvPr/>
        </p:nvSpPr>
        <p:spPr>
          <a:xfrm>
            <a:off x="1599063" y="2956500"/>
            <a:ext cx="679500" cy="502500"/>
          </a:xfrm>
          <a:prstGeom prst="can">
            <a:avLst>
              <a:gd name="adj" fmla="val 25000"/>
            </a:avLst>
          </a:prstGeom>
          <a:solidFill>
            <a:srgbClr val="6A80A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Memory</a:t>
            </a:r>
          </a:p>
        </p:txBody>
      </p:sp>
      <p:grpSp>
        <p:nvGrpSpPr>
          <p:cNvPr id="859" name="Google Shape;859;p96"/>
          <p:cNvGrpSpPr/>
          <p:nvPr/>
        </p:nvGrpSpPr>
        <p:grpSpPr>
          <a:xfrm>
            <a:off x="2627024" y="2871297"/>
            <a:ext cx="1139100" cy="604500"/>
            <a:chOff x="2627024" y="2947497"/>
            <a:chExt cx="1139100" cy="604500"/>
          </a:xfrm>
        </p:grpSpPr>
        <p:sp>
          <p:nvSpPr>
            <p:cNvPr id="860" name="Google Shape;860;p96"/>
            <p:cNvSpPr/>
            <p:nvPr/>
          </p:nvSpPr>
          <p:spPr>
            <a:xfrm>
              <a:off x="2627024" y="2947497"/>
              <a:ext cx="1139100" cy="604500"/>
            </a:xfrm>
            <a:prstGeom prst="hexagon">
              <a:avLst>
                <a:gd name="adj" fmla="val 25000"/>
                <a:gd name="vf" fmla="val 115470"/>
              </a:avLst>
            </a:prstGeom>
            <a:solidFill>
              <a:srgbClr val="002856"/>
            </a:solidFill>
            <a:ln w="254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861" name="Google Shape;861;p96"/>
            <p:cNvSpPr/>
            <p:nvPr/>
          </p:nvSpPr>
          <p:spPr>
            <a:xfrm>
              <a:off x="2706681" y="3015303"/>
              <a:ext cx="979800" cy="468900"/>
            </a:xfrm>
            <a:prstGeom prst="hexagon">
              <a:avLst>
                <a:gd name="adj" fmla="val 25000"/>
                <a:gd name="vf" fmla="val 115470"/>
              </a:avLst>
            </a:prstGeom>
            <a:solidFill>
              <a:srgbClr val="6A80A3"/>
            </a:solidFill>
            <a:ln w="28575" cap="flat" cmpd="sng">
              <a:solidFill>
                <a:schemeClr val="l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Other Models/</a:t>
              </a:r>
              <a:br>
                <a:rPr lang="en-US" sz="1000" b="1" i="0" u="none" strike="noStrike" cap="none" dirty="0">
                  <a:solidFill>
                    <a:srgbClr val="FFFFFF"/>
                  </a:solidFill>
                  <a:latin typeface="Arial"/>
                  <a:ea typeface="Arial"/>
                  <a:cs typeface="Arial"/>
                  <a:sym typeface="Arial"/>
                </a:rPr>
              </a:br>
              <a:r>
                <a:rPr lang="en-US" sz="1000" b="1" i="0" u="none" strike="noStrike" cap="none" dirty="0">
                  <a:solidFill>
                    <a:srgbClr val="FFFFFF"/>
                  </a:solidFill>
                  <a:latin typeface="Arial"/>
                  <a:ea typeface="Arial"/>
                  <a:cs typeface="Arial"/>
                  <a:sym typeface="Arial"/>
                </a:rPr>
                <a:t>Tools</a:t>
              </a:r>
              <a:endParaRPr lang="en-US" sz="1200" b="1" i="0" u="none" strike="noStrike" cap="none" dirty="0">
                <a:solidFill>
                  <a:schemeClr val="lt1"/>
                </a:solidFill>
                <a:latin typeface="Arial"/>
                <a:ea typeface="Arial"/>
                <a:cs typeface="Arial"/>
                <a:sym typeface="Arial"/>
              </a:endParaRPr>
            </a:p>
          </p:txBody>
        </p:sp>
      </p:grpSp>
      <p:cxnSp>
        <p:nvCxnSpPr>
          <p:cNvPr id="862" name="Google Shape;862;p96"/>
          <p:cNvCxnSpPr>
            <a:stCxn id="855" idx="3"/>
            <a:endCxn id="854" idx="1"/>
          </p:cNvCxnSpPr>
          <p:nvPr/>
        </p:nvCxnSpPr>
        <p:spPr>
          <a:xfrm>
            <a:off x="2252900" y="2603300"/>
            <a:ext cx="374100" cy="5400"/>
          </a:xfrm>
          <a:prstGeom prst="straightConnector1">
            <a:avLst/>
          </a:prstGeom>
          <a:noFill/>
          <a:ln w="9525" cap="flat" cmpd="sng">
            <a:solidFill>
              <a:schemeClr val="dk2"/>
            </a:solidFill>
            <a:prstDash val="solid"/>
            <a:round/>
            <a:headEnd type="none" w="sm" len="sm"/>
            <a:tailEnd type="triangle" w="med" len="med"/>
          </a:ln>
        </p:spPr>
      </p:cxnSp>
      <p:cxnSp>
        <p:nvCxnSpPr>
          <p:cNvPr id="863" name="Google Shape;863;p96"/>
          <p:cNvCxnSpPr>
            <a:stCxn id="855" idx="3"/>
            <a:endCxn id="860" idx="3"/>
          </p:cNvCxnSpPr>
          <p:nvPr/>
        </p:nvCxnSpPr>
        <p:spPr>
          <a:xfrm>
            <a:off x="2252900" y="2603300"/>
            <a:ext cx="374100" cy="570300"/>
          </a:xfrm>
          <a:prstGeom prst="bentConnector3">
            <a:avLst>
              <a:gd name="adj1" fmla="val 50003"/>
            </a:avLst>
          </a:prstGeom>
          <a:noFill/>
          <a:ln w="9525" cap="flat" cmpd="sng">
            <a:solidFill>
              <a:schemeClr val="dk2"/>
            </a:solidFill>
            <a:prstDash val="solid"/>
            <a:round/>
            <a:headEnd type="none" w="sm" len="sm"/>
            <a:tailEnd type="triangle" w="med" len="med"/>
          </a:ln>
        </p:spPr>
      </p:cxnSp>
      <p:cxnSp>
        <p:nvCxnSpPr>
          <p:cNvPr id="864" name="Google Shape;864;p96"/>
          <p:cNvCxnSpPr>
            <a:stCxn id="853" idx="3"/>
            <a:endCxn id="865" idx="3"/>
          </p:cNvCxnSpPr>
          <p:nvPr/>
        </p:nvCxnSpPr>
        <p:spPr>
          <a:xfrm flipH="1">
            <a:off x="3574485" y="2608778"/>
            <a:ext cx="191700" cy="1136400"/>
          </a:xfrm>
          <a:prstGeom prst="bentConnector3">
            <a:avLst>
              <a:gd name="adj1" fmla="val -124218"/>
            </a:avLst>
          </a:prstGeom>
          <a:noFill/>
          <a:ln w="9525" cap="flat" cmpd="sng">
            <a:solidFill>
              <a:schemeClr val="dk2"/>
            </a:solidFill>
            <a:prstDash val="solid"/>
            <a:round/>
            <a:headEnd type="none" w="sm" len="sm"/>
            <a:tailEnd type="triangle" w="med" len="med"/>
          </a:ln>
        </p:spPr>
      </p:cxnSp>
      <p:cxnSp>
        <p:nvCxnSpPr>
          <p:cNvPr id="866" name="Google Shape;866;p96"/>
          <p:cNvCxnSpPr>
            <a:stCxn id="860" idx="0"/>
            <a:endCxn id="865" idx="3"/>
          </p:cNvCxnSpPr>
          <p:nvPr/>
        </p:nvCxnSpPr>
        <p:spPr>
          <a:xfrm flipH="1">
            <a:off x="3574724" y="3173547"/>
            <a:ext cx="191400" cy="571500"/>
          </a:xfrm>
          <a:prstGeom prst="bentConnector3">
            <a:avLst>
              <a:gd name="adj1" fmla="val -124412"/>
            </a:avLst>
          </a:prstGeom>
          <a:noFill/>
          <a:ln w="9525" cap="flat" cmpd="sng">
            <a:solidFill>
              <a:schemeClr val="dk2"/>
            </a:solidFill>
            <a:prstDash val="solid"/>
            <a:round/>
            <a:headEnd type="none" w="sm" len="sm"/>
            <a:tailEnd type="triangle" w="med" len="med"/>
          </a:ln>
        </p:spPr>
      </p:cxnSp>
      <p:sp>
        <p:nvSpPr>
          <p:cNvPr id="865" name="Google Shape;865;p96"/>
          <p:cNvSpPr/>
          <p:nvPr/>
        </p:nvSpPr>
        <p:spPr>
          <a:xfrm>
            <a:off x="2724975" y="3591275"/>
            <a:ext cx="849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867" name="Google Shape;867;p96"/>
          <p:cNvSpPr/>
          <p:nvPr/>
        </p:nvSpPr>
        <p:spPr>
          <a:xfrm>
            <a:off x="1113800" y="4036850"/>
            <a:ext cx="1139100" cy="3906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 Generation</a:t>
            </a:r>
          </a:p>
        </p:txBody>
      </p:sp>
      <p:cxnSp>
        <p:nvCxnSpPr>
          <p:cNvPr id="868" name="Google Shape;868;p96"/>
          <p:cNvCxnSpPr>
            <a:stCxn id="865" idx="1"/>
            <a:endCxn id="858" idx="3"/>
          </p:cNvCxnSpPr>
          <p:nvPr/>
        </p:nvCxnSpPr>
        <p:spPr>
          <a:xfrm rot="10800000">
            <a:off x="1938675" y="3458975"/>
            <a:ext cx="786300" cy="286200"/>
          </a:xfrm>
          <a:prstGeom prst="bentConnector2">
            <a:avLst/>
          </a:prstGeom>
          <a:noFill/>
          <a:ln w="9525" cap="flat" cmpd="sng">
            <a:solidFill>
              <a:schemeClr val="dk2"/>
            </a:solidFill>
            <a:prstDash val="solid"/>
            <a:round/>
            <a:headEnd type="none" w="sm" len="sm"/>
            <a:tailEnd type="triangle" w="med" len="med"/>
          </a:ln>
        </p:spPr>
      </p:cxnSp>
      <p:sp>
        <p:nvSpPr>
          <p:cNvPr id="857" name="Google Shape;857;p96"/>
          <p:cNvSpPr/>
          <p:nvPr/>
        </p:nvSpPr>
        <p:spPr>
          <a:xfrm>
            <a:off x="1258550" y="4622600"/>
            <a:ext cx="849600" cy="307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User Response</a:t>
            </a:r>
          </a:p>
        </p:txBody>
      </p:sp>
      <p:cxnSp>
        <p:nvCxnSpPr>
          <p:cNvPr id="869" name="Google Shape;869;p96"/>
          <p:cNvCxnSpPr>
            <a:stCxn id="845" idx="2"/>
            <a:endCxn id="849" idx="0"/>
          </p:cNvCxnSpPr>
          <p:nvPr/>
        </p:nvCxnSpPr>
        <p:spPr>
          <a:xfrm flipH="1">
            <a:off x="1683207" y="1792901"/>
            <a:ext cx="6000" cy="153600"/>
          </a:xfrm>
          <a:prstGeom prst="straightConnector1">
            <a:avLst/>
          </a:prstGeom>
          <a:noFill/>
          <a:ln w="9525" cap="flat" cmpd="sng">
            <a:solidFill>
              <a:schemeClr val="dk2"/>
            </a:solidFill>
            <a:prstDash val="solid"/>
            <a:round/>
            <a:headEnd type="none" w="sm" len="sm"/>
            <a:tailEnd type="triangle" w="med" len="med"/>
          </a:ln>
        </p:spPr>
      </p:cxnSp>
      <p:cxnSp>
        <p:nvCxnSpPr>
          <p:cNvPr id="870" name="Google Shape;870;p96"/>
          <p:cNvCxnSpPr>
            <a:stCxn id="849" idx="2"/>
            <a:endCxn id="855" idx="0"/>
          </p:cNvCxnSpPr>
          <p:nvPr/>
        </p:nvCxnSpPr>
        <p:spPr>
          <a:xfrm>
            <a:off x="1683350" y="2254350"/>
            <a:ext cx="0" cy="153600"/>
          </a:xfrm>
          <a:prstGeom prst="straightConnector1">
            <a:avLst/>
          </a:prstGeom>
          <a:noFill/>
          <a:ln w="9525" cap="flat" cmpd="sng">
            <a:solidFill>
              <a:schemeClr val="dk2"/>
            </a:solidFill>
            <a:prstDash val="solid"/>
            <a:round/>
            <a:headEnd type="none" w="sm" len="sm"/>
            <a:tailEnd type="triangle" w="med" len="med"/>
          </a:ln>
        </p:spPr>
      </p:cxnSp>
      <p:cxnSp>
        <p:nvCxnSpPr>
          <p:cNvPr id="871" name="Google Shape;871;p96"/>
          <p:cNvCxnSpPr>
            <a:stCxn id="867" idx="2"/>
            <a:endCxn id="857" idx="0"/>
          </p:cNvCxnSpPr>
          <p:nvPr/>
        </p:nvCxnSpPr>
        <p:spPr>
          <a:xfrm>
            <a:off x="1683350" y="4427450"/>
            <a:ext cx="0" cy="195300"/>
          </a:xfrm>
          <a:prstGeom prst="straightConnector1">
            <a:avLst/>
          </a:prstGeom>
          <a:noFill/>
          <a:ln w="9525" cap="flat" cmpd="sng">
            <a:solidFill>
              <a:schemeClr val="dk2"/>
            </a:solidFill>
            <a:prstDash val="solid"/>
            <a:round/>
            <a:headEnd type="none" w="sm" len="sm"/>
            <a:tailEnd type="triangle" w="med" len="med"/>
          </a:ln>
        </p:spPr>
      </p:cxnSp>
      <p:cxnSp>
        <p:nvCxnSpPr>
          <p:cNvPr id="872" name="Google Shape;872;p96"/>
          <p:cNvCxnSpPr/>
          <p:nvPr/>
        </p:nvCxnSpPr>
        <p:spPr>
          <a:xfrm rot="10800000" flipH="1">
            <a:off x="1935363" y="2805975"/>
            <a:ext cx="6900" cy="217800"/>
          </a:xfrm>
          <a:prstGeom prst="straightConnector1">
            <a:avLst/>
          </a:prstGeom>
          <a:noFill/>
          <a:ln w="9525" cap="flat" cmpd="sng">
            <a:solidFill>
              <a:schemeClr val="dk2"/>
            </a:solidFill>
            <a:prstDash val="solid"/>
            <a:round/>
            <a:headEnd type="none" w="sm" len="sm"/>
            <a:tailEnd type="triangle" w="med" len="med"/>
          </a:ln>
        </p:spPr>
      </p:cxnSp>
      <p:cxnSp>
        <p:nvCxnSpPr>
          <p:cNvPr id="873" name="Google Shape;873;p96"/>
          <p:cNvCxnSpPr/>
          <p:nvPr/>
        </p:nvCxnSpPr>
        <p:spPr>
          <a:xfrm>
            <a:off x="1453325" y="2817225"/>
            <a:ext cx="6300" cy="1214400"/>
          </a:xfrm>
          <a:prstGeom prst="straightConnector1">
            <a:avLst/>
          </a:prstGeom>
          <a:noFill/>
          <a:ln w="9525" cap="flat" cmpd="sng">
            <a:solidFill>
              <a:schemeClr val="dk2"/>
            </a:solidFill>
            <a:prstDash val="solid"/>
            <a:round/>
            <a:headEnd type="none" w="sm" len="sm"/>
            <a:tailEnd type="triangle" w="med" len="med"/>
          </a:ln>
        </p:spPr>
      </p:cxnSp>
      <p:sp>
        <p:nvSpPr>
          <p:cNvPr id="874" name="Google Shape;874;p96"/>
          <p:cNvSpPr txBox="1"/>
          <p:nvPr/>
        </p:nvSpPr>
        <p:spPr>
          <a:xfrm>
            <a:off x="2509862" y="1302050"/>
            <a:ext cx="15366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User’s request is broken down into tasks, involving an iterative calling of the LLM and/or other tools until request is completed</a:t>
            </a:r>
          </a:p>
        </p:txBody>
      </p:sp>
      <p:sp>
        <p:nvSpPr>
          <p:cNvPr id="875" name="Google Shape;875;p96"/>
          <p:cNvSpPr txBox="1"/>
          <p:nvPr/>
        </p:nvSpPr>
        <p:spPr>
          <a:xfrm>
            <a:off x="4224425" y="324944"/>
            <a:ext cx="4633800" cy="2142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Next-generation LLM agents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 </a:t>
            </a:r>
            <a:r>
              <a:rPr lang="en-US" sz="900" b="0" i="0" u="none" strike="noStrike" cap="none" dirty="0">
                <a:solidFill>
                  <a:schemeClr val="dk1"/>
                </a:solidFill>
                <a:latin typeface="Arial"/>
                <a:ea typeface="Arial"/>
                <a:cs typeface="Arial"/>
                <a:sym typeface="Arial"/>
              </a:rPr>
              <a:t>Agent iteratively and autonomously </a:t>
            </a:r>
            <a:r>
              <a:rPr lang="en-US" sz="900" dirty="0">
                <a:solidFill>
                  <a:schemeClr val="dk1"/>
                </a:solidFill>
              </a:rPr>
              <a:t>calls </a:t>
            </a:r>
            <a:r>
              <a:rPr lang="en-US" sz="900" b="0" i="0" u="none" strike="noStrike" cap="none" dirty="0">
                <a:solidFill>
                  <a:schemeClr val="dk1"/>
                </a:solidFill>
                <a:latin typeface="Arial"/>
                <a:ea typeface="Arial"/>
                <a:cs typeface="Arial"/>
                <a:sym typeface="Arial"/>
              </a:rPr>
              <a:t>the LLM API, as well as other models and tools, to accomplish a user task.</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Motivation: </a:t>
            </a:r>
            <a:r>
              <a:rPr lang="en-US" sz="900" b="0" i="0" u="none" strike="noStrike" cap="none" dirty="0">
                <a:solidFill>
                  <a:schemeClr val="dk1"/>
                </a:solidFill>
                <a:latin typeface="Arial"/>
                <a:ea typeface="Arial"/>
                <a:cs typeface="Arial"/>
                <a:sym typeface="Arial"/>
              </a:rPr>
              <a:t>Some tasks require not just a fixed workflow, but a flexible approach to calling LLMs and different tools that depends on the user input. Agents that recursively access LLMs and other tools </a:t>
            </a:r>
            <a:r>
              <a:rPr lang="en-US" sz="900" dirty="0">
                <a:solidFill>
                  <a:schemeClr val="dk1"/>
                </a:solidFill>
              </a:rPr>
              <a:t>could </a:t>
            </a:r>
            <a:r>
              <a:rPr lang="en-US" sz="900" b="0" i="0" u="none" strike="noStrike" cap="none" dirty="0">
                <a:solidFill>
                  <a:schemeClr val="dk1"/>
                </a:solidFill>
                <a:latin typeface="Arial"/>
                <a:ea typeface="Arial"/>
                <a:cs typeface="Arial"/>
                <a:sym typeface="Arial"/>
              </a:rPr>
              <a:t>accomplish this</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The central piece in the pattern is a “task planning and model selection” model that can recursively call different APIs, save previous interactions in memory, and generate a response. This model could itself be an LLM, but could also have a different architecture.</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There are open-source models that can facilitate the construction of this kind of agents. LLM agents are starting to emerge</a:t>
            </a:r>
            <a:r>
              <a:rPr lang="en-US" sz="900" dirty="0">
                <a:solidFill>
                  <a:schemeClr val="dk1"/>
                </a:solidFill>
              </a:rPr>
              <a:t>, with different degrees of success.</a:t>
            </a:r>
            <a:endParaRPr lang="en-US" dirty="0"/>
          </a:p>
        </p:txBody>
      </p:sp>
      <p:sp>
        <p:nvSpPr>
          <p:cNvPr id="876" name="Google Shape;876;p96"/>
          <p:cNvSpPr txBox="1"/>
          <p:nvPr/>
        </p:nvSpPr>
        <p:spPr>
          <a:xfrm>
            <a:off x="4224425" y="2748338"/>
            <a:ext cx="4884671" cy="1207213"/>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 </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The potential to execute actions on behalf of the user.</a:t>
            </a:r>
            <a:endParaRPr lang="en-US" dirty="0"/>
          </a:p>
          <a:p>
            <a:pPr marL="914400" marR="0" lvl="1" indent="-285750" algn="l" rtl="0">
              <a:lnSpc>
                <a:spcPct val="115000"/>
              </a:lnSpc>
              <a:spcBef>
                <a:spcPts val="0"/>
              </a:spcBef>
              <a:spcAft>
                <a:spcPts val="0"/>
              </a:spcAft>
              <a:buClr>
                <a:schemeClr val="dk1"/>
              </a:buClr>
              <a:buSzPts val="900"/>
              <a:buFont typeface="Roboto"/>
              <a:buChar char="○"/>
            </a:pPr>
            <a:r>
              <a:rPr lang="en-US" sz="900" b="0" i="0" u="none" strike="noStrike" cap="none" dirty="0">
                <a:solidFill>
                  <a:schemeClr val="dk1"/>
                </a:solidFill>
                <a:latin typeface="Arial"/>
                <a:ea typeface="Arial"/>
                <a:cs typeface="Arial"/>
                <a:sym typeface="Arial"/>
              </a:rPr>
              <a:t>The potential to accomplish much more sophisticated user tasks.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system could self-correct given its recurring nature.</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Security risks, given the ability of the combined system to execute actions.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This is currently technically challenging and unfeasible for most use cases.</a:t>
            </a:r>
            <a:endParaRPr lang="en-US" dirty="0"/>
          </a:p>
        </p:txBody>
      </p:sp>
      <p:sp>
        <p:nvSpPr>
          <p:cNvPr id="877" name="Google Shape;877;p96"/>
          <p:cNvSpPr txBox="1"/>
          <p:nvPr/>
        </p:nvSpPr>
        <p:spPr>
          <a:xfrm>
            <a:off x="4224425" y="4266393"/>
            <a:ext cx="4633695" cy="72939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Personal assistants based on LLM technologies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creation of more sophisticated chatbots that incorporate LLMs</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Task-specific enterprise assistants for business functions like CRM, procurement, HR, banking and others</a:t>
            </a:r>
            <a:endParaRPr lang="en-US" dirty="0"/>
          </a:p>
        </p:txBody>
      </p:sp>
      <p:pic>
        <p:nvPicPr>
          <p:cNvPr id="878" name="Google Shape;878;p96">
            <a:hlinkClick r:id="rId4" action="ppaction://hlinksldjump"/>
          </p:cNvPr>
          <p:cNvPicPr preferRelativeResize="0"/>
          <p:nvPr/>
        </p:nvPicPr>
        <p:blipFill>
          <a:blip r:embed="rId5">
            <a:alphaModFix/>
          </a:blip>
          <a:stretch>
            <a:fillRect/>
          </a:stretch>
        </p:blipFill>
        <p:spPr>
          <a:xfrm>
            <a:off x="3624725" y="281500"/>
            <a:ext cx="328500" cy="32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7"/>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dirty="0"/>
              <a:t>Gartner Generative AI Landscape Layers</a:t>
            </a:r>
          </a:p>
        </p:txBody>
      </p:sp>
      <p:sp>
        <p:nvSpPr>
          <p:cNvPr id="332" name="Google Shape;332;p77"/>
          <p:cNvSpPr/>
          <p:nvPr/>
        </p:nvSpPr>
        <p:spPr>
          <a:xfrm>
            <a:off x="429082" y="3544586"/>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400" dirty="0">
                <a:solidFill>
                  <a:schemeClr val="lt1"/>
                </a:solidFill>
                <a:latin typeface="Arial"/>
                <a:ea typeface="Arial"/>
                <a:cs typeface="Arial"/>
                <a:sym typeface="Arial"/>
              </a:rPr>
              <a:t>Reference Architectures</a:t>
            </a:r>
            <a:endParaRPr lang="en-US" sz="1100" dirty="0"/>
          </a:p>
        </p:txBody>
      </p:sp>
      <p:sp>
        <p:nvSpPr>
          <p:cNvPr id="333" name="Google Shape;333;p77"/>
          <p:cNvSpPr/>
          <p:nvPr/>
        </p:nvSpPr>
        <p:spPr>
          <a:xfrm>
            <a:off x="429082" y="2919145"/>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400" dirty="0">
                <a:solidFill>
                  <a:schemeClr val="lt1"/>
                </a:solidFill>
                <a:latin typeface="Arial"/>
                <a:ea typeface="Arial"/>
                <a:cs typeface="Arial"/>
                <a:sym typeface="Arial"/>
              </a:rPr>
              <a:t>Generative AI </a:t>
            </a:r>
            <a:r>
              <a:rPr lang="en-US" dirty="0">
                <a:solidFill>
                  <a:schemeClr val="lt1"/>
                </a:solidFill>
              </a:rPr>
              <a:t>Framework</a:t>
            </a:r>
            <a:r>
              <a:rPr lang="en-US" sz="1400" dirty="0">
                <a:solidFill>
                  <a:schemeClr val="lt1"/>
                </a:solidFill>
                <a:latin typeface="Arial"/>
                <a:ea typeface="Arial"/>
                <a:cs typeface="Arial"/>
                <a:sym typeface="Arial"/>
              </a:rPr>
              <a:t> Architectures</a:t>
            </a:r>
            <a:endParaRPr lang="en-US" sz="1100" dirty="0"/>
          </a:p>
        </p:txBody>
      </p:sp>
      <p:sp>
        <p:nvSpPr>
          <p:cNvPr id="334" name="Google Shape;334;p77"/>
          <p:cNvSpPr/>
          <p:nvPr/>
        </p:nvSpPr>
        <p:spPr>
          <a:xfrm>
            <a:off x="429082" y="2293704"/>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dirty="0">
                <a:solidFill>
                  <a:schemeClr val="lt1"/>
                </a:solidFill>
              </a:rPr>
              <a:t>Generative AI Framework</a:t>
            </a:r>
          </a:p>
        </p:txBody>
      </p:sp>
      <p:sp>
        <p:nvSpPr>
          <p:cNvPr id="335" name="Google Shape;335;p77"/>
          <p:cNvSpPr/>
          <p:nvPr/>
        </p:nvSpPr>
        <p:spPr>
          <a:xfrm>
            <a:off x="429082" y="1668264"/>
            <a:ext cx="3810600" cy="531600"/>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400" dirty="0">
                <a:solidFill>
                  <a:schemeClr val="lt1"/>
                </a:solidFill>
                <a:latin typeface="Arial"/>
                <a:ea typeface="Arial"/>
                <a:cs typeface="Arial"/>
                <a:sym typeface="Arial"/>
              </a:rPr>
              <a:t>Generative AI Design Patterns</a:t>
            </a:r>
            <a:endParaRPr lang="en-US" sz="1100" dirty="0"/>
          </a:p>
        </p:txBody>
      </p:sp>
      <p:sp>
        <p:nvSpPr>
          <p:cNvPr id="336" name="Google Shape;336;p77"/>
          <p:cNvSpPr/>
          <p:nvPr/>
        </p:nvSpPr>
        <p:spPr>
          <a:xfrm>
            <a:off x="429081" y="1040825"/>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dirty="0">
                <a:solidFill>
                  <a:schemeClr val="lt1"/>
                </a:solidFill>
              </a:rPr>
              <a:t>Generative AI Use Cases</a:t>
            </a:r>
          </a:p>
        </p:txBody>
      </p:sp>
      <p:sp>
        <p:nvSpPr>
          <p:cNvPr id="337" name="Google Shape;337;p77"/>
          <p:cNvSpPr/>
          <p:nvPr/>
        </p:nvSpPr>
        <p:spPr>
          <a:xfrm>
            <a:off x="4472000" y="1699925"/>
            <a:ext cx="872700" cy="4683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7"/>
          <p:cNvSpPr/>
          <p:nvPr/>
        </p:nvSpPr>
        <p:spPr>
          <a:xfrm>
            <a:off x="5577025" y="1040825"/>
            <a:ext cx="2909700" cy="24099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chemeClr val="lt1"/>
                </a:solidFill>
              </a:rPr>
              <a:t>Design patterns are only one part of the broader Gartner Generative AI framework.</a:t>
            </a:r>
          </a:p>
          <a:p>
            <a:pPr marL="0" lvl="0" indent="0" algn="l" rtl="0">
              <a:spcBef>
                <a:spcPts val="0"/>
              </a:spcBef>
              <a:spcAft>
                <a:spcPts val="0"/>
              </a:spcAft>
              <a:buNone/>
            </a:pPr>
            <a:endParaRPr lang="en-US" sz="1500" dirty="0">
              <a:solidFill>
                <a:schemeClr val="lt1"/>
              </a:solidFill>
            </a:endParaRPr>
          </a:p>
          <a:p>
            <a:pPr marL="0" lvl="0" indent="0" algn="l" rtl="0">
              <a:spcBef>
                <a:spcPts val="0"/>
              </a:spcBef>
              <a:spcAft>
                <a:spcPts val="0"/>
              </a:spcAft>
              <a:buNone/>
            </a:pPr>
            <a:r>
              <a:rPr lang="en-US" sz="1500">
                <a:solidFill>
                  <a:schemeClr val="lt1"/>
                </a:solidFill>
              </a:rPr>
              <a:t>Design patterns do not represent mutually exclusive architectural choices, but reusable elements that can be combined for different use cases.</a:t>
            </a:r>
            <a:endParaRPr lang="en-US" sz="15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78"/>
          <p:cNvPicPr preferRelativeResize="0"/>
          <p:nvPr/>
        </p:nvPicPr>
        <p:blipFill rotWithShape="1">
          <a:blip r:embed="rId3">
            <a:alphaModFix/>
          </a:blip>
          <a:srcRect/>
          <a:stretch/>
        </p:blipFill>
        <p:spPr>
          <a:xfrm>
            <a:off x="6245821" y="1936072"/>
            <a:ext cx="421680" cy="421680"/>
          </a:xfrm>
          <a:prstGeom prst="rect">
            <a:avLst/>
          </a:prstGeom>
          <a:noFill/>
          <a:ln>
            <a:noFill/>
          </a:ln>
        </p:spPr>
      </p:pic>
      <p:sp>
        <p:nvSpPr>
          <p:cNvPr id="344" name="Google Shape;344;p78"/>
          <p:cNvSpPr/>
          <p:nvPr/>
        </p:nvSpPr>
        <p:spPr>
          <a:xfrm>
            <a:off x="239425" y="968127"/>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000" b="1" i="0" u="none" strike="noStrike" cap="none" dirty="0">
                <a:solidFill>
                  <a:schemeClr val="lt1"/>
                </a:solidFill>
                <a:latin typeface="Arial"/>
                <a:ea typeface="Arial"/>
                <a:cs typeface="Arial"/>
                <a:sym typeface="Arial"/>
              </a:rPr>
              <a:t>Data</a:t>
            </a:r>
          </a:p>
        </p:txBody>
      </p:sp>
      <p:sp>
        <p:nvSpPr>
          <p:cNvPr id="345" name="Google Shape;345;p78"/>
          <p:cNvSpPr txBox="1"/>
          <p:nvPr/>
        </p:nvSpPr>
        <p:spPr>
          <a:xfrm>
            <a:off x="5975461" y="1396912"/>
            <a:ext cx="962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Agent (Human)</a:t>
            </a:r>
            <a:endParaRPr lang="en-US" sz="1000" b="0" i="0" u="none" strike="noStrike" cap="none" dirty="0">
              <a:solidFill>
                <a:srgbClr val="000000"/>
              </a:solidFill>
              <a:latin typeface="Arial"/>
              <a:ea typeface="Arial"/>
              <a:cs typeface="Arial"/>
              <a:sym typeface="Arial"/>
            </a:endParaRPr>
          </a:p>
        </p:txBody>
      </p:sp>
      <p:sp>
        <p:nvSpPr>
          <p:cNvPr id="346" name="Google Shape;346;p78"/>
          <p:cNvSpPr/>
          <p:nvPr/>
        </p:nvSpPr>
        <p:spPr>
          <a:xfrm>
            <a:off x="1195000" y="967977"/>
            <a:ext cx="1060800" cy="5244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en-US" sz="1000" b="1" dirty="0">
                <a:solidFill>
                  <a:schemeClr val="lt1"/>
                </a:solidFill>
              </a:rPr>
              <a:t>ML</a:t>
            </a:r>
          </a:p>
          <a:p>
            <a:pPr marL="0" marR="0" lvl="0" indent="0" algn="ctr" rtl="0">
              <a:lnSpc>
                <a:spcPct val="100000"/>
              </a:lnSpc>
              <a:spcBef>
                <a:spcPts val="0"/>
              </a:spcBef>
              <a:spcAft>
                <a:spcPts val="0"/>
              </a:spcAft>
              <a:buClr>
                <a:srgbClr val="000000"/>
              </a:buClr>
              <a:buFont typeface="Arial"/>
              <a:buNone/>
            </a:pPr>
            <a:r>
              <a:rPr lang="en-US" sz="1000" b="1" dirty="0">
                <a:solidFill>
                  <a:schemeClr val="lt1"/>
                </a:solidFill>
              </a:rPr>
              <a:t>Model</a:t>
            </a:r>
          </a:p>
        </p:txBody>
      </p:sp>
      <p:sp>
        <p:nvSpPr>
          <p:cNvPr id="347" name="Google Shape;347;p78"/>
          <p:cNvSpPr/>
          <p:nvPr/>
        </p:nvSpPr>
        <p:spPr>
          <a:xfrm>
            <a:off x="285238" y="3694975"/>
            <a:ext cx="2956800" cy="1041600"/>
          </a:xfrm>
          <a:prstGeom prst="rect">
            <a:avLst/>
          </a:prstGeom>
          <a:solidFill>
            <a:srgbClr val="F2F2F2"/>
          </a:solidFill>
          <a:ln w="25400" cap="flat" cmpd="sng">
            <a:solidFill>
              <a:schemeClr val="dk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dirty="0">
                <a:solidFill>
                  <a:schemeClr val="dk1"/>
                </a:solidFill>
              </a:rPr>
              <a:t>Serves both as a bounding box and as a representation of the full design pattern logic in patterns with a higher abstraction </a:t>
            </a:r>
            <a:endParaRPr lang="en-US" b="1" dirty="0"/>
          </a:p>
        </p:txBody>
      </p:sp>
      <p:sp>
        <p:nvSpPr>
          <p:cNvPr id="348" name="Google Shape;348;p78"/>
          <p:cNvSpPr txBox="1"/>
          <p:nvPr/>
        </p:nvSpPr>
        <p:spPr>
          <a:xfrm>
            <a:off x="208765" y="3377456"/>
            <a:ext cx="2162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Design Pattern </a:t>
            </a:r>
            <a:endParaRPr lang="en-US" sz="1000" b="0" i="0" u="none" strike="noStrike" cap="none" dirty="0">
              <a:solidFill>
                <a:srgbClr val="000000"/>
              </a:solidFill>
              <a:latin typeface="Arial"/>
              <a:ea typeface="Arial"/>
              <a:cs typeface="Arial"/>
              <a:sym typeface="Arial"/>
            </a:endParaRPr>
          </a:p>
        </p:txBody>
      </p:sp>
      <p:sp>
        <p:nvSpPr>
          <p:cNvPr id="349" name="Google Shape;349;p78"/>
          <p:cNvSpPr txBox="1"/>
          <p:nvPr/>
        </p:nvSpPr>
        <p:spPr>
          <a:xfrm>
            <a:off x="5975461" y="2339214"/>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Agent (AI)</a:t>
            </a:r>
            <a:endParaRPr lang="en-US" sz="1000" b="0" i="0" u="none" strike="noStrike" cap="none" dirty="0">
              <a:solidFill>
                <a:srgbClr val="000000"/>
              </a:solidFill>
              <a:latin typeface="Arial"/>
              <a:ea typeface="Arial"/>
              <a:cs typeface="Arial"/>
              <a:sym typeface="Arial"/>
            </a:endParaRPr>
          </a:p>
        </p:txBody>
      </p:sp>
      <p:grpSp>
        <p:nvGrpSpPr>
          <p:cNvPr id="350" name="Google Shape;350;p78"/>
          <p:cNvGrpSpPr/>
          <p:nvPr/>
        </p:nvGrpSpPr>
        <p:grpSpPr>
          <a:xfrm>
            <a:off x="7077828" y="1629868"/>
            <a:ext cx="1535837" cy="570546"/>
            <a:chOff x="6157754" y="1688058"/>
            <a:chExt cx="1602000" cy="640200"/>
          </a:xfrm>
        </p:grpSpPr>
        <p:sp>
          <p:nvSpPr>
            <p:cNvPr id="351" name="Google Shape;351;p78"/>
            <p:cNvSpPr/>
            <p:nvPr/>
          </p:nvSpPr>
          <p:spPr>
            <a:xfrm>
              <a:off x="6157754" y="1688058"/>
              <a:ext cx="1602000" cy="6402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00" b="1" i="0" u="none" strike="noStrike" cap="none">
                <a:solidFill>
                  <a:schemeClr val="lt1"/>
                </a:solidFill>
                <a:latin typeface="Arial"/>
                <a:ea typeface="Arial"/>
                <a:cs typeface="Arial"/>
                <a:sym typeface="Arial"/>
              </a:endParaRPr>
            </a:p>
          </p:txBody>
        </p:sp>
        <p:sp>
          <p:nvSpPr>
            <p:cNvPr id="352" name="Google Shape;352;p78"/>
            <p:cNvSpPr/>
            <p:nvPr/>
          </p:nvSpPr>
          <p:spPr>
            <a:xfrm>
              <a:off x="6213172" y="1747877"/>
              <a:ext cx="1479000" cy="507900"/>
            </a:xfrm>
            <a:prstGeom prst="rect">
              <a:avLst/>
            </a:prstGeom>
            <a:solidFill>
              <a:srgbClr val="002856"/>
            </a:solidFill>
            <a:ln w="127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000" b="1" i="0" u="none" strike="noStrike" cap="none" dirty="0">
                  <a:solidFill>
                    <a:schemeClr val="lt1"/>
                  </a:solidFill>
                  <a:latin typeface="Arial"/>
                  <a:ea typeface="Arial"/>
                  <a:cs typeface="Arial"/>
                  <a:sym typeface="Arial"/>
                </a:rPr>
                <a:t>Environment</a:t>
              </a:r>
              <a:endParaRPr lang="en-US" dirty="0"/>
            </a:p>
          </p:txBody>
        </p:sp>
      </p:grpSp>
      <p:sp>
        <p:nvSpPr>
          <p:cNvPr id="353" name="Google Shape;353;p78"/>
          <p:cNvSpPr txBox="1"/>
          <p:nvPr/>
        </p:nvSpPr>
        <p:spPr>
          <a:xfrm>
            <a:off x="208767" y="2924715"/>
            <a:ext cx="2640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900" b="1" i="0" u="none" strike="noStrike" cap="none" dirty="0">
                <a:solidFill>
                  <a:srgbClr val="000000"/>
                </a:solidFill>
                <a:latin typeface="Arial"/>
                <a:ea typeface="Arial"/>
                <a:cs typeface="Arial"/>
                <a:sym typeface="Arial"/>
              </a:rPr>
              <a:t>Compositional Icons</a:t>
            </a:r>
            <a:endParaRPr lang="en-US" dirty="0"/>
          </a:p>
        </p:txBody>
      </p:sp>
      <p:pic>
        <p:nvPicPr>
          <p:cNvPr id="354" name="Google Shape;354;p78"/>
          <p:cNvPicPr preferRelativeResize="0"/>
          <p:nvPr/>
        </p:nvPicPr>
        <p:blipFill rotWithShape="1">
          <a:blip r:embed="rId4">
            <a:alphaModFix/>
          </a:blip>
          <a:srcRect/>
          <a:stretch/>
        </p:blipFill>
        <p:spPr>
          <a:xfrm>
            <a:off x="6271621" y="957588"/>
            <a:ext cx="370080" cy="444096"/>
          </a:xfrm>
          <a:prstGeom prst="rect">
            <a:avLst/>
          </a:prstGeom>
          <a:noFill/>
          <a:ln>
            <a:noFill/>
          </a:ln>
        </p:spPr>
      </p:pic>
      <p:cxnSp>
        <p:nvCxnSpPr>
          <p:cNvPr id="355" name="Google Shape;355;p78"/>
          <p:cNvCxnSpPr/>
          <p:nvPr/>
        </p:nvCxnSpPr>
        <p:spPr>
          <a:xfrm>
            <a:off x="5025710" y="2262757"/>
            <a:ext cx="747000" cy="0"/>
          </a:xfrm>
          <a:prstGeom prst="straightConnector1">
            <a:avLst/>
          </a:prstGeom>
          <a:noFill/>
          <a:ln w="19050" cap="flat" cmpd="sng">
            <a:solidFill>
              <a:schemeClr val="dk2"/>
            </a:solidFill>
            <a:prstDash val="solid"/>
            <a:round/>
            <a:headEnd type="none" w="med" len="med"/>
            <a:tailEnd type="triangle" w="med" len="med"/>
          </a:ln>
        </p:spPr>
      </p:cxnSp>
      <p:sp>
        <p:nvSpPr>
          <p:cNvPr id="356" name="Google Shape;356;p78"/>
          <p:cNvSpPr txBox="1"/>
          <p:nvPr/>
        </p:nvSpPr>
        <p:spPr>
          <a:xfrm>
            <a:off x="4873086" y="1889508"/>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Flow</a:t>
            </a:r>
            <a:endParaRPr lang="en-US" sz="1000" b="0" i="0" u="none" strike="noStrike" cap="none" dirty="0">
              <a:solidFill>
                <a:srgbClr val="000000"/>
              </a:solidFill>
              <a:latin typeface="Arial"/>
              <a:ea typeface="Arial"/>
              <a:cs typeface="Arial"/>
              <a:sym typeface="Arial"/>
            </a:endParaRPr>
          </a:p>
        </p:txBody>
      </p:sp>
      <p:grpSp>
        <p:nvGrpSpPr>
          <p:cNvPr id="357" name="Google Shape;357;p78"/>
          <p:cNvGrpSpPr/>
          <p:nvPr/>
        </p:nvGrpSpPr>
        <p:grpSpPr>
          <a:xfrm>
            <a:off x="7077724" y="968113"/>
            <a:ext cx="1535955" cy="502676"/>
            <a:chOff x="7294503" y="1174139"/>
            <a:chExt cx="752882" cy="320400"/>
          </a:xfrm>
        </p:grpSpPr>
        <p:sp>
          <p:nvSpPr>
            <p:cNvPr id="358" name="Google Shape;358;p78"/>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Interface/API</a:t>
              </a:r>
            </a:p>
          </p:txBody>
        </p:sp>
        <p:sp>
          <p:nvSpPr>
            <p:cNvPr id="359" name="Google Shape;359;p78"/>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60" name="Google Shape;360;p78"/>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361" name="Google Shape;361;p78"/>
          <p:cNvSpPr/>
          <p:nvPr/>
        </p:nvSpPr>
        <p:spPr>
          <a:xfrm>
            <a:off x="4954667" y="836299"/>
            <a:ext cx="873000" cy="747300"/>
          </a:xfrm>
          <a:prstGeom prst="diamond">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00" b="1" i="0" u="none" strike="noStrike" cap="none">
              <a:solidFill>
                <a:schemeClr val="lt1"/>
              </a:solidFill>
              <a:latin typeface="Arial"/>
              <a:ea typeface="Arial"/>
              <a:cs typeface="Arial"/>
              <a:sym typeface="Arial"/>
            </a:endParaRPr>
          </a:p>
        </p:txBody>
      </p:sp>
      <p:sp>
        <p:nvSpPr>
          <p:cNvPr id="362" name="Google Shape;362;p78"/>
          <p:cNvSpPr txBox="1"/>
          <p:nvPr/>
        </p:nvSpPr>
        <p:spPr>
          <a:xfrm>
            <a:off x="4916799" y="1045265"/>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Decision</a:t>
            </a:r>
            <a:endParaRPr lang="en-US" sz="1000" b="0" i="0" u="none" strike="noStrike" cap="none" dirty="0">
              <a:solidFill>
                <a:schemeClr val="lt1"/>
              </a:solidFill>
              <a:latin typeface="Arial"/>
              <a:ea typeface="Arial"/>
              <a:cs typeface="Arial"/>
              <a:sym typeface="Arial"/>
            </a:endParaRPr>
          </a:p>
        </p:txBody>
      </p:sp>
      <p:sp>
        <p:nvSpPr>
          <p:cNvPr id="363" name="Google Shape;363;p78"/>
          <p:cNvSpPr/>
          <p:nvPr/>
        </p:nvSpPr>
        <p:spPr>
          <a:xfrm flipH="1">
            <a:off x="2461737" y="1603646"/>
            <a:ext cx="962400" cy="524400"/>
          </a:xfrm>
          <a:prstGeom prst="round1Rect">
            <a:avLst>
              <a:gd name="adj" fmla="val 29441"/>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000" b="1" i="0" u="none" strike="noStrike" cap="none" dirty="0">
                <a:solidFill>
                  <a:schemeClr val="lt1"/>
                </a:solidFill>
                <a:latin typeface="Arial"/>
                <a:ea typeface="Arial"/>
                <a:cs typeface="Arial"/>
                <a:sym typeface="Arial"/>
              </a:rPr>
              <a:t>Training</a:t>
            </a:r>
          </a:p>
        </p:txBody>
      </p:sp>
      <p:sp>
        <p:nvSpPr>
          <p:cNvPr id="364" name="Google Shape;364;p78"/>
          <p:cNvSpPr/>
          <p:nvPr/>
        </p:nvSpPr>
        <p:spPr>
          <a:xfrm>
            <a:off x="2461739" y="955043"/>
            <a:ext cx="9624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000" b="1" i="0" u="none" strike="noStrike" cap="none" dirty="0">
                <a:solidFill>
                  <a:schemeClr val="lt1"/>
                </a:solidFill>
                <a:latin typeface="Arial"/>
                <a:ea typeface="Arial"/>
                <a:cs typeface="Arial"/>
                <a:sym typeface="Arial"/>
              </a:rPr>
              <a:t>Process/</a:t>
            </a:r>
            <a:br>
              <a:rPr lang="en-US" sz="1000" b="1" i="0" u="none" strike="noStrike" cap="none" dirty="0">
                <a:solidFill>
                  <a:schemeClr val="lt1"/>
                </a:solidFill>
                <a:latin typeface="Arial"/>
                <a:ea typeface="Arial"/>
                <a:cs typeface="Arial"/>
                <a:sym typeface="Arial"/>
              </a:rPr>
            </a:br>
            <a:r>
              <a:rPr lang="en-US" sz="1000" b="1" i="0" u="none" strike="noStrike" cap="none" dirty="0">
                <a:solidFill>
                  <a:schemeClr val="lt1"/>
                </a:solidFill>
                <a:latin typeface="Arial"/>
                <a:ea typeface="Arial"/>
                <a:cs typeface="Arial"/>
                <a:sym typeface="Arial"/>
              </a:rPr>
              <a:t>Application</a:t>
            </a:r>
          </a:p>
        </p:txBody>
      </p:sp>
      <p:sp>
        <p:nvSpPr>
          <p:cNvPr id="365" name="Google Shape;365;p78"/>
          <p:cNvSpPr/>
          <p:nvPr/>
        </p:nvSpPr>
        <p:spPr>
          <a:xfrm>
            <a:off x="2461750" y="2318525"/>
            <a:ext cx="962400" cy="524400"/>
          </a:xfrm>
          <a:prstGeom prst="round1Rect">
            <a:avLst>
              <a:gd name="adj" fmla="val 29441"/>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000" b="1" dirty="0">
                <a:solidFill>
                  <a:schemeClr val="lt1"/>
                </a:solidFill>
              </a:rPr>
              <a:t>Inference</a:t>
            </a:r>
            <a:endParaRPr lang="en-US" sz="1000" b="1" i="0" u="none" strike="noStrike" cap="none" dirty="0">
              <a:solidFill>
                <a:schemeClr val="lt1"/>
              </a:solidFill>
              <a:latin typeface="Arial"/>
              <a:ea typeface="Arial"/>
              <a:cs typeface="Arial"/>
              <a:sym typeface="Arial"/>
            </a:endParaRPr>
          </a:p>
        </p:txBody>
      </p:sp>
      <p:sp>
        <p:nvSpPr>
          <p:cNvPr id="366" name="Google Shape;366;p78"/>
          <p:cNvSpPr/>
          <p:nvPr/>
        </p:nvSpPr>
        <p:spPr>
          <a:xfrm>
            <a:off x="1195000" y="1581100"/>
            <a:ext cx="1060800" cy="5025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Symbolic</a:t>
            </a:r>
          </a:p>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Model</a:t>
            </a:r>
          </a:p>
        </p:txBody>
      </p:sp>
      <p:grpSp>
        <p:nvGrpSpPr>
          <p:cNvPr id="367" name="Google Shape;367;p78"/>
          <p:cNvGrpSpPr/>
          <p:nvPr/>
        </p:nvGrpSpPr>
        <p:grpSpPr>
          <a:xfrm>
            <a:off x="1108750" y="2156875"/>
            <a:ext cx="1233300" cy="676200"/>
            <a:chOff x="1108750" y="1928275"/>
            <a:chExt cx="1233300" cy="676200"/>
          </a:xfrm>
        </p:grpSpPr>
        <p:sp>
          <p:nvSpPr>
            <p:cNvPr id="368" name="Google Shape;368;p78"/>
            <p:cNvSpPr/>
            <p:nvPr/>
          </p:nvSpPr>
          <p:spPr>
            <a:xfrm>
              <a:off x="1108750" y="1928275"/>
              <a:ext cx="1233300" cy="676200"/>
            </a:xfrm>
            <a:prstGeom prst="hexagon">
              <a:avLst>
                <a:gd name="adj" fmla="val 25000"/>
                <a:gd name="vf" fmla="val 115470"/>
              </a:avLst>
            </a:prstGeom>
            <a:solidFill>
              <a:srgbClr val="002856"/>
            </a:solidFill>
            <a:ln w="254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a:solidFill>
                  <a:schemeClr val="lt1"/>
                </a:solidFill>
                <a:latin typeface="Arial"/>
                <a:ea typeface="Arial"/>
                <a:cs typeface="Arial"/>
                <a:sym typeface="Arial"/>
              </a:endParaRPr>
            </a:p>
          </p:txBody>
        </p:sp>
        <p:sp>
          <p:nvSpPr>
            <p:cNvPr id="369" name="Google Shape;369;p78"/>
            <p:cNvSpPr/>
            <p:nvPr/>
          </p:nvSpPr>
          <p:spPr>
            <a:xfrm>
              <a:off x="1195000" y="2004163"/>
              <a:ext cx="1060800" cy="524400"/>
            </a:xfrm>
            <a:prstGeom prst="hexagon">
              <a:avLst>
                <a:gd name="adj" fmla="val 25000"/>
                <a:gd name="vf" fmla="val 115470"/>
              </a:avLst>
            </a:prstGeom>
            <a:solidFill>
              <a:srgbClr val="6A80A3"/>
            </a:solidFill>
            <a:ln w="28575" cap="flat" cmpd="sng">
              <a:solidFill>
                <a:schemeClr val="l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Composite</a:t>
              </a:r>
              <a:r>
                <a:rPr lang="en-US" sz="1000" b="1" dirty="0">
                  <a:solidFill>
                    <a:schemeClr val="lt1"/>
                  </a:solidFill>
                </a:rPr>
                <a:t> AI </a:t>
              </a:r>
              <a:r>
                <a:rPr lang="en-US" sz="1000" b="1" i="0" u="none" strike="noStrike" cap="none" dirty="0">
                  <a:solidFill>
                    <a:schemeClr val="lt1"/>
                  </a:solidFill>
                  <a:latin typeface="Arial"/>
                  <a:ea typeface="Arial"/>
                  <a:cs typeface="Arial"/>
                  <a:sym typeface="Arial"/>
                </a:rPr>
                <a:t>Model</a:t>
              </a:r>
              <a:endParaRPr lang="en-US" sz="1200" b="1" i="0" u="none" strike="noStrike" cap="none" dirty="0">
                <a:solidFill>
                  <a:schemeClr val="lt1"/>
                </a:solidFill>
                <a:latin typeface="Arial"/>
                <a:ea typeface="Arial"/>
                <a:cs typeface="Arial"/>
                <a:sym typeface="Arial"/>
              </a:endParaRPr>
            </a:p>
          </p:txBody>
        </p:sp>
      </p:grpSp>
      <p:sp>
        <p:nvSpPr>
          <p:cNvPr id="370" name="Google Shape;370;p78"/>
          <p:cNvSpPr/>
          <p:nvPr/>
        </p:nvSpPr>
        <p:spPr>
          <a:xfrm>
            <a:off x="3689275" y="965275"/>
            <a:ext cx="962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000" b="1" dirty="0">
                <a:solidFill>
                  <a:schemeClr val="lt1"/>
                </a:solidFill>
              </a:rPr>
              <a:t>Input/</a:t>
            </a:r>
            <a:br>
              <a:rPr lang="en-US" sz="1000" b="1" dirty="0">
                <a:solidFill>
                  <a:schemeClr val="lt1"/>
                </a:solidFill>
              </a:rPr>
            </a:br>
            <a:r>
              <a:rPr lang="en-US" sz="1000" b="1" dirty="0">
                <a:solidFill>
                  <a:schemeClr val="lt1"/>
                </a:solidFill>
              </a:rPr>
              <a:t>Output</a:t>
            </a:r>
          </a:p>
        </p:txBody>
      </p:sp>
      <p:sp>
        <p:nvSpPr>
          <p:cNvPr id="371" name="Google Shape;371;p78"/>
          <p:cNvSpPr/>
          <p:nvPr/>
        </p:nvSpPr>
        <p:spPr>
          <a:xfrm>
            <a:off x="3689275" y="3670225"/>
            <a:ext cx="2335800" cy="104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1"/>
                </a:solidFill>
              </a:rPr>
              <a:t>Serves as a bounding box for applications</a:t>
            </a:r>
            <a:endParaRPr lang="en-US" dirty="0"/>
          </a:p>
        </p:txBody>
      </p:sp>
      <p:sp>
        <p:nvSpPr>
          <p:cNvPr id="372" name="Google Shape;372;p78"/>
          <p:cNvSpPr txBox="1"/>
          <p:nvPr/>
        </p:nvSpPr>
        <p:spPr>
          <a:xfrm>
            <a:off x="3699914" y="3377456"/>
            <a:ext cx="2162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dirty="0"/>
              <a:t>Application</a:t>
            </a:r>
            <a:endParaRPr lang="en-US" sz="1000" b="0" i="0" u="none" strike="noStrike" cap="none" dirty="0">
              <a:solidFill>
                <a:srgbClr val="000000"/>
              </a:solidFill>
              <a:latin typeface="Arial"/>
              <a:ea typeface="Arial"/>
              <a:cs typeface="Arial"/>
              <a:sym typeface="Arial"/>
            </a:endParaRPr>
          </a:p>
        </p:txBody>
      </p:sp>
      <p:sp>
        <p:nvSpPr>
          <p:cNvPr id="373" name="Google Shape;373;p78"/>
          <p:cNvSpPr/>
          <p:nvPr/>
        </p:nvSpPr>
        <p:spPr>
          <a:xfrm>
            <a:off x="239425" y="1581100"/>
            <a:ext cx="691800" cy="502500"/>
          </a:xfrm>
          <a:prstGeom prst="can">
            <a:avLst>
              <a:gd name="adj" fmla="val 25000"/>
            </a:avLst>
          </a:prstGeom>
          <a:solidFill>
            <a:srgbClr val="6A80A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en-US" sz="1000" b="1" dirty="0">
                <a:solidFill>
                  <a:srgbClr val="FFFFFF"/>
                </a:solidFill>
              </a:rPr>
              <a:t>Memory</a:t>
            </a:r>
            <a:endParaRPr lang="en-US" sz="1000" b="1" i="0" u="none" strike="noStrike" cap="none" dirty="0">
              <a:solidFill>
                <a:srgbClr val="FFFFFF"/>
              </a:solidFill>
              <a:latin typeface="Arial"/>
              <a:ea typeface="Arial"/>
              <a:cs typeface="Arial"/>
              <a:sym typeface="Arial"/>
            </a:endParaRPr>
          </a:p>
        </p:txBody>
      </p:sp>
      <p:sp>
        <p:nvSpPr>
          <p:cNvPr id="374" name="Google Shape;374;p78"/>
          <p:cNvSpPr/>
          <p:nvPr/>
        </p:nvSpPr>
        <p:spPr>
          <a:xfrm>
            <a:off x="1" y="6450"/>
            <a:ext cx="9144000" cy="601200"/>
          </a:xfrm>
          <a:prstGeom prst="rect">
            <a:avLst/>
          </a:prstGeom>
          <a:solidFill>
            <a:srgbClr val="002856"/>
          </a:solidFill>
          <a:ln w="12700" cap="flat" cmpd="sng">
            <a:solidFill>
              <a:srgbClr val="00285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rgbClr val="FFFFFF"/>
                </a:solidFill>
              </a:rPr>
              <a:t>Gartner AI Design Patterns: Icons</a:t>
            </a:r>
            <a:endParaRPr lang="en-US" sz="2400" b="1" i="0" u="none" strike="noStrike" cap="none" dirty="0">
              <a:solidFill>
                <a:srgbClr val="FFFFFF"/>
              </a:solidFill>
              <a:latin typeface="Arial"/>
              <a:ea typeface="Arial"/>
              <a:cs typeface="Arial"/>
              <a:sym typeface="Arial"/>
            </a:endParaRPr>
          </a:p>
        </p:txBody>
      </p:sp>
      <p:sp>
        <p:nvSpPr>
          <p:cNvPr id="375" name="Google Shape;375;p78"/>
          <p:cNvSpPr txBox="1"/>
          <p:nvPr/>
        </p:nvSpPr>
        <p:spPr>
          <a:xfrm>
            <a:off x="6677800" y="3686175"/>
            <a:ext cx="2252100" cy="10620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dirty="0">
                <a:solidFill>
                  <a:srgbClr val="06C4B0"/>
                </a:solidFill>
              </a:rPr>
              <a:t>The design patterns in this deck are built from these icons. You can use these to create your own additional or modified patterns as well.</a:t>
            </a:r>
            <a:endParaRPr lang="en-US" sz="1200" b="1" i="0" u="none" strike="noStrike" cap="none" dirty="0">
              <a:solidFill>
                <a:srgbClr val="06C4B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79"/>
          <p:cNvSpPr txBox="1"/>
          <p:nvPr/>
        </p:nvSpPr>
        <p:spPr>
          <a:xfrm>
            <a:off x="349026" y="1168075"/>
            <a:ext cx="2065200" cy="8775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06C4B0"/>
                </a:solidFill>
                <a:latin typeface="Arial"/>
                <a:ea typeface="Arial"/>
                <a:cs typeface="Arial"/>
                <a:sym typeface="Arial"/>
              </a:rPr>
              <a:t>In the following slides, we </a:t>
            </a:r>
            <a:r>
              <a:rPr lang="en-US" sz="1200" b="1" dirty="0">
                <a:solidFill>
                  <a:srgbClr val="06C4B0"/>
                </a:solidFill>
              </a:rPr>
              <a:t>present 12 </a:t>
            </a:r>
            <a:r>
              <a:rPr lang="en-US" sz="1200" b="1" i="0" u="none" strike="noStrike" cap="none" dirty="0">
                <a:solidFill>
                  <a:srgbClr val="06C4B0"/>
                </a:solidFill>
                <a:latin typeface="Arial"/>
                <a:ea typeface="Arial"/>
                <a:cs typeface="Arial"/>
                <a:sym typeface="Arial"/>
              </a:rPr>
              <a:t>different </a:t>
            </a:r>
            <a:r>
              <a:rPr lang="en-US" sz="1200" b="1" dirty="0">
                <a:solidFill>
                  <a:srgbClr val="06C4B0"/>
                </a:solidFill>
              </a:rPr>
              <a:t>design patterns</a:t>
            </a:r>
            <a:r>
              <a:rPr lang="en-US" sz="1200" b="1" i="0" u="none" strike="noStrike" cap="none" dirty="0">
                <a:solidFill>
                  <a:srgbClr val="06C4B0"/>
                </a:solidFill>
                <a:latin typeface="Arial"/>
                <a:ea typeface="Arial"/>
                <a:cs typeface="Arial"/>
                <a:sym typeface="Arial"/>
              </a:rPr>
              <a:t>, divided into </a:t>
            </a:r>
            <a:r>
              <a:rPr lang="en-US" sz="1200" b="1" dirty="0">
                <a:solidFill>
                  <a:srgbClr val="06C4B0"/>
                </a:solidFill>
              </a:rPr>
              <a:t>three </a:t>
            </a:r>
            <a:r>
              <a:rPr lang="en-US" sz="1200" b="1" i="0" u="none" strike="noStrike" cap="none" dirty="0">
                <a:solidFill>
                  <a:srgbClr val="06C4B0"/>
                </a:solidFill>
                <a:latin typeface="Arial"/>
                <a:ea typeface="Arial"/>
                <a:cs typeface="Arial"/>
                <a:sym typeface="Arial"/>
              </a:rPr>
              <a:t>groups.</a:t>
            </a:r>
          </a:p>
        </p:txBody>
      </p:sp>
      <p:sp>
        <p:nvSpPr>
          <p:cNvPr id="381" name="Google Shape;381;p79"/>
          <p:cNvSpPr txBox="1"/>
          <p:nvPr/>
        </p:nvSpPr>
        <p:spPr>
          <a:xfrm>
            <a:off x="1814925" y="3238875"/>
            <a:ext cx="1954500" cy="12468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06C4B0"/>
                </a:solidFill>
                <a:latin typeface="Arial"/>
                <a:ea typeface="Arial"/>
                <a:cs typeface="Arial"/>
                <a:sym typeface="Arial"/>
              </a:rPr>
              <a:t>You can click on each </a:t>
            </a:r>
            <a:r>
              <a:rPr lang="en-US" sz="1200" b="1" dirty="0">
                <a:solidFill>
                  <a:srgbClr val="06C4B0"/>
                </a:solidFill>
              </a:rPr>
              <a:t>pattern</a:t>
            </a:r>
            <a:r>
              <a:rPr lang="en-US" sz="1200" b="1" i="0" u="none" strike="noStrike" cap="none" dirty="0">
                <a:solidFill>
                  <a:srgbClr val="06C4B0"/>
                </a:solidFill>
                <a:latin typeface="Arial"/>
                <a:ea typeface="Arial"/>
                <a:cs typeface="Arial"/>
                <a:sym typeface="Arial"/>
              </a:rPr>
              <a:t> to see a design illustration, </a:t>
            </a:r>
            <a:r>
              <a:rPr lang="en-US" sz="1200" b="1" dirty="0">
                <a:solidFill>
                  <a:srgbClr val="06C4B0"/>
                </a:solidFill>
              </a:rPr>
              <a:t>description</a:t>
            </a:r>
            <a:r>
              <a:rPr lang="en-US" sz="1200" b="1" i="0" u="none" strike="noStrike" cap="none" dirty="0">
                <a:solidFill>
                  <a:srgbClr val="06C4B0"/>
                </a:solidFill>
                <a:latin typeface="Arial"/>
                <a:ea typeface="Arial"/>
                <a:cs typeface="Arial"/>
                <a:sym typeface="Arial"/>
              </a:rPr>
              <a:t>, implementation, </a:t>
            </a:r>
            <a:r>
              <a:rPr lang="en-US" sz="1200" b="1" dirty="0">
                <a:solidFill>
                  <a:srgbClr val="06C4B0"/>
                </a:solidFill>
              </a:rPr>
              <a:t>benefits, drawbacks and use cases.</a:t>
            </a:r>
            <a:endParaRPr lang="en-US" sz="1200" b="1" i="0" u="none" strike="noStrike" cap="none" dirty="0">
              <a:solidFill>
                <a:srgbClr val="06C4B0"/>
              </a:solidFill>
              <a:latin typeface="Arial"/>
              <a:ea typeface="Arial"/>
              <a:cs typeface="Arial"/>
              <a:sym typeface="Arial"/>
            </a:endParaRPr>
          </a:p>
        </p:txBody>
      </p:sp>
      <p:sp>
        <p:nvSpPr>
          <p:cNvPr id="382" name="Google Shape;382;p79"/>
          <p:cNvSpPr txBox="1"/>
          <p:nvPr/>
        </p:nvSpPr>
        <p:spPr>
          <a:xfrm>
            <a:off x="6925975" y="2053950"/>
            <a:ext cx="1596900" cy="8775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06C4B0"/>
                </a:solidFill>
                <a:latin typeface="Arial"/>
                <a:ea typeface="Arial"/>
                <a:cs typeface="Arial"/>
                <a:sym typeface="Arial"/>
              </a:rPr>
              <a:t>At any point, you can click the “back icon” to return to the main screen. </a:t>
            </a:r>
          </a:p>
        </p:txBody>
      </p:sp>
      <p:sp>
        <p:nvSpPr>
          <p:cNvPr id="383" name="Google Shape;383;p79"/>
          <p:cNvSpPr/>
          <p:nvPr/>
        </p:nvSpPr>
        <p:spPr>
          <a:xfrm>
            <a:off x="1231088" y="808369"/>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1</a:t>
            </a:r>
          </a:p>
        </p:txBody>
      </p:sp>
      <p:sp>
        <p:nvSpPr>
          <p:cNvPr id="384" name="Google Shape;384;p79"/>
          <p:cNvSpPr/>
          <p:nvPr/>
        </p:nvSpPr>
        <p:spPr>
          <a:xfrm>
            <a:off x="2705400" y="2955375"/>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2</a:t>
            </a:r>
          </a:p>
        </p:txBody>
      </p:sp>
      <p:sp>
        <p:nvSpPr>
          <p:cNvPr id="385" name="Google Shape;385;p79"/>
          <p:cNvSpPr/>
          <p:nvPr/>
        </p:nvSpPr>
        <p:spPr>
          <a:xfrm>
            <a:off x="7688944" y="1770441"/>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3</a:t>
            </a:r>
          </a:p>
        </p:txBody>
      </p:sp>
      <p:sp>
        <p:nvSpPr>
          <p:cNvPr id="386" name="Google Shape;386;p79"/>
          <p:cNvSpPr/>
          <p:nvPr/>
        </p:nvSpPr>
        <p:spPr>
          <a:xfrm rot="5400000">
            <a:off x="1172225" y="2239750"/>
            <a:ext cx="954000" cy="836400"/>
          </a:xfrm>
          <a:prstGeom prst="bentUpArrow">
            <a:avLst>
              <a:gd name="adj1" fmla="val 25000"/>
              <a:gd name="adj2" fmla="val 25000"/>
              <a:gd name="adj3" fmla="val 25000"/>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87" name="Google Shape;387;p79"/>
          <p:cNvSpPr/>
          <p:nvPr/>
        </p:nvSpPr>
        <p:spPr>
          <a:xfrm rot="-5400000">
            <a:off x="6080144" y="1991354"/>
            <a:ext cx="800100" cy="836400"/>
          </a:xfrm>
          <a:prstGeom prst="bentUpArrow">
            <a:avLst>
              <a:gd name="adj1" fmla="val 25000"/>
              <a:gd name="adj2" fmla="val 25000"/>
              <a:gd name="adj3" fmla="val 25000"/>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88" name="Google Shape;388;p79"/>
          <p:cNvSpPr txBox="1"/>
          <p:nvPr/>
        </p:nvSpPr>
        <p:spPr>
          <a:xfrm>
            <a:off x="6943923" y="757025"/>
            <a:ext cx="2065200" cy="569400"/>
          </a:xfrm>
          <a:prstGeom prst="rect">
            <a:avLst/>
          </a:prstGeom>
          <a:solidFill>
            <a:srgbClr val="073763"/>
          </a:solid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b="0" i="0" u="none" strike="noStrike" cap="none" dirty="0">
                <a:solidFill>
                  <a:schemeClr val="lt1"/>
                </a:solidFill>
                <a:latin typeface="Arial"/>
                <a:ea typeface="Arial"/>
                <a:cs typeface="Arial"/>
                <a:sym typeface="Arial"/>
              </a:rPr>
              <a:t>Go full screen for the best experience!</a:t>
            </a:r>
          </a:p>
        </p:txBody>
      </p:sp>
      <p:sp>
        <p:nvSpPr>
          <p:cNvPr id="389" name="Google Shape;389;p79"/>
          <p:cNvSpPr/>
          <p:nvPr/>
        </p:nvSpPr>
        <p:spPr>
          <a:xfrm>
            <a:off x="1" y="0"/>
            <a:ext cx="9144000" cy="601200"/>
          </a:xfrm>
          <a:prstGeom prst="rect">
            <a:avLst/>
          </a:prstGeom>
          <a:solidFill>
            <a:srgbClr val="002856"/>
          </a:solidFill>
          <a:ln w="12700" cap="flat" cmpd="sng">
            <a:solidFill>
              <a:srgbClr val="00285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FFFF"/>
                </a:solidFill>
                <a:latin typeface="Arial"/>
                <a:ea typeface="Arial"/>
                <a:cs typeface="Arial"/>
                <a:sym typeface="Arial"/>
              </a:rPr>
              <a:t>How to Use This Presentation</a:t>
            </a:r>
          </a:p>
        </p:txBody>
      </p:sp>
      <p:pic>
        <p:nvPicPr>
          <p:cNvPr id="390" name="Google Shape;390;p79"/>
          <p:cNvPicPr preferRelativeResize="0"/>
          <p:nvPr/>
        </p:nvPicPr>
        <p:blipFill>
          <a:blip r:embed="rId3">
            <a:alphaModFix/>
          </a:blip>
          <a:stretch>
            <a:fillRect/>
          </a:stretch>
        </p:blipFill>
        <p:spPr>
          <a:xfrm>
            <a:off x="8522875" y="2201074"/>
            <a:ext cx="460505" cy="416950"/>
          </a:xfrm>
          <a:prstGeom prst="rect">
            <a:avLst/>
          </a:prstGeom>
          <a:noFill/>
          <a:ln>
            <a:noFill/>
          </a:ln>
        </p:spPr>
      </p:pic>
      <p:pic>
        <p:nvPicPr>
          <p:cNvPr id="391" name="Google Shape;391;p79"/>
          <p:cNvPicPr preferRelativeResize="0"/>
          <p:nvPr/>
        </p:nvPicPr>
        <p:blipFill>
          <a:blip r:embed="rId4">
            <a:alphaModFix/>
          </a:blip>
          <a:stretch>
            <a:fillRect/>
          </a:stretch>
        </p:blipFill>
        <p:spPr>
          <a:xfrm>
            <a:off x="2970150" y="757013"/>
            <a:ext cx="2535924" cy="2042541"/>
          </a:xfrm>
          <a:prstGeom prst="rect">
            <a:avLst/>
          </a:prstGeom>
          <a:noFill/>
          <a:ln w="9525" cap="flat" cmpd="sng">
            <a:solidFill>
              <a:schemeClr val="dk1"/>
            </a:solidFill>
            <a:prstDash val="solid"/>
            <a:round/>
            <a:headEnd type="none" w="sm" len="sm"/>
            <a:tailEnd type="none" w="sm" len="sm"/>
          </a:ln>
        </p:spPr>
      </p:pic>
      <p:pic>
        <p:nvPicPr>
          <p:cNvPr id="392" name="Google Shape;392;p79"/>
          <p:cNvPicPr preferRelativeResize="0"/>
          <p:nvPr/>
        </p:nvPicPr>
        <p:blipFill>
          <a:blip r:embed="rId5">
            <a:alphaModFix/>
          </a:blip>
          <a:stretch>
            <a:fillRect/>
          </a:stretch>
        </p:blipFill>
        <p:spPr>
          <a:xfrm>
            <a:off x="3844800" y="2981050"/>
            <a:ext cx="3053601" cy="1689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0"/>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US" dirty="0"/>
              <a:t>Large Language Model (LLM) Design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81">
            <a:hlinkClick r:id="rId3" action="ppaction://hlinksldjump"/>
          </p:cNvPr>
          <p:cNvSpPr/>
          <p:nvPr/>
        </p:nvSpPr>
        <p:spPr>
          <a:xfrm>
            <a:off x="3256025" y="269300"/>
            <a:ext cx="4054800" cy="298800"/>
          </a:xfrm>
          <a:prstGeom prst="rect">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Use LLM “As-Is”</a:t>
            </a:r>
          </a:p>
        </p:txBody>
      </p:sp>
      <p:sp>
        <p:nvSpPr>
          <p:cNvPr id="403" name="Google Shape;403;p81">
            <a:hlinkClick r:id="rId4" action="ppaction://hlinksldjump"/>
          </p:cNvPr>
          <p:cNvSpPr/>
          <p:nvPr/>
        </p:nvSpPr>
        <p:spPr>
          <a:xfrm>
            <a:off x="3256025" y="970338"/>
            <a:ext cx="4054800" cy="298800"/>
          </a:xfrm>
          <a:prstGeom prst="rect">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Use to Create Scene Descriptions for Image Generation</a:t>
            </a:r>
          </a:p>
        </p:txBody>
      </p:sp>
      <p:sp>
        <p:nvSpPr>
          <p:cNvPr id="404" name="Google Shape;404;p81">
            <a:hlinkClick r:id="rId5" action="ppaction://hlinksldjump"/>
          </p:cNvPr>
          <p:cNvSpPr/>
          <p:nvPr/>
        </p:nvSpPr>
        <p:spPr>
          <a:xfrm>
            <a:off x="3256025" y="619813"/>
            <a:ext cx="4054800" cy="298800"/>
          </a:xfrm>
          <a:prstGeom prst="rect">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Use to Generate Training Data for Conversational AI</a:t>
            </a:r>
          </a:p>
        </p:txBody>
      </p:sp>
      <p:sp>
        <p:nvSpPr>
          <p:cNvPr id="405" name="Google Shape;405;p81">
            <a:hlinkClick r:id="rId6" action="ppaction://hlinksldjump"/>
          </p:cNvPr>
          <p:cNvSpPr/>
          <p:nvPr/>
        </p:nvSpPr>
        <p:spPr>
          <a:xfrm>
            <a:off x="3262800" y="4236650"/>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rPr>
              <a:t>Fine-Tuning LLM</a:t>
            </a:r>
          </a:p>
        </p:txBody>
      </p:sp>
      <p:sp>
        <p:nvSpPr>
          <p:cNvPr id="406" name="Google Shape;406;p81">
            <a:hlinkClick r:id="rId7" action="ppaction://hlinksldjump"/>
          </p:cNvPr>
          <p:cNvSpPr/>
          <p:nvPr/>
        </p:nvSpPr>
        <p:spPr>
          <a:xfrm>
            <a:off x="3262800" y="3878463"/>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rPr>
              <a:t>LLM With Symbolic Models </a:t>
            </a:r>
          </a:p>
        </p:txBody>
      </p:sp>
      <p:sp>
        <p:nvSpPr>
          <p:cNvPr id="407" name="Google Shape;407;p81">
            <a:hlinkClick r:id="rId8" action="ppaction://hlinksldjump"/>
          </p:cNvPr>
          <p:cNvSpPr/>
          <p:nvPr/>
        </p:nvSpPr>
        <p:spPr>
          <a:xfrm>
            <a:off x="3262800" y="3520263"/>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rPr>
              <a:t>LLM With Document Retrieval or Search</a:t>
            </a:r>
          </a:p>
        </p:txBody>
      </p:sp>
      <p:sp>
        <p:nvSpPr>
          <p:cNvPr id="408" name="Google Shape;408;p81">
            <a:hlinkClick r:id="rId9" action="ppaction://hlinksldjump"/>
          </p:cNvPr>
          <p:cNvSpPr/>
          <p:nvPr/>
        </p:nvSpPr>
        <p:spPr>
          <a:xfrm>
            <a:off x="3262800" y="1894775"/>
            <a:ext cx="4054800" cy="298800"/>
          </a:xfrm>
          <a:prstGeom prst="rect">
            <a:avLst/>
          </a:prstGeom>
          <a:solidFill>
            <a:srgbClr val="002856">
              <a:alpha val="9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Embed LLM Into a Workflow</a:t>
            </a:r>
          </a:p>
        </p:txBody>
      </p:sp>
      <p:sp>
        <p:nvSpPr>
          <p:cNvPr id="409" name="Google Shape;409;p81">
            <a:hlinkClick r:id="rId10" action="ppaction://hlinksldjump"/>
          </p:cNvPr>
          <p:cNvSpPr/>
          <p:nvPr/>
        </p:nvSpPr>
        <p:spPr>
          <a:xfrm>
            <a:off x="3262800" y="2245300"/>
            <a:ext cx="4054800" cy="298800"/>
          </a:xfrm>
          <a:prstGeom prst="rect">
            <a:avLst/>
          </a:prstGeom>
          <a:solidFill>
            <a:srgbClr val="002856">
              <a:alpha val="9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Process Input Into LLM</a:t>
            </a:r>
          </a:p>
        </p:txBody>
      </p:sp>
      <p:sp>
        <p:nvSpPr>
          <p:cNvPr id="410" name="Google Shape;410;p81">
            <a:hlinkClick r:id="rId11" action="ppaction://hlinksldjump"/>
          </p:cNvPr>
          <p:cNvSpPr/>
          <p:nvPr/>
        </p:nvSpPr>
        <p:spPr>
          <a:xfrm>
            <a:off x="3262800" y="2595825"/>
            <a:ext cx="4054800" cy="298800"/>
          </a:xfrm>
          <a:prstGeom prst="rect">
            <a:avLst/>
          </a:prstGeom>
          <a:solidFill>
            <a:srgbClr val="002856">
              <a:alpha val="9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Process Output From LLM</a:t>
            </a:r>
          </a:p>
        </p:txBody>
      </p:sp>
      <p:sp>
        <p:nvSpPr>
          <p:cNvPr id="411" name="Google Shape;411;p81">
            <a:hlinkClick r:id="rId12" action="ppaction://hlinksldjump"/>
          </p:cNvPr>
          <p:cNvSpPr/>
          <p:nvPr/>
        </p:nvSpPr>
        <p:spPr>
          <a:xfrm>
            <a:off x="3256025" y="2954025"/>
            <a:ext cx="4054800" cy="298800"/>
          </a:xfrm>
          <a:prstGeom prst="rect">
            <a:avLst/>
          </a:prstGeom>
          <a:solidFill>
            <a:srgbClr val="002856">
              <a:alpha val="9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LLM as a Secondary Chatbot</a:t>
            </a:r>
          </a:p>
        </p:txBody>
      </p:sp>
      <p:sp>
        <p:nvSpPr>
          <p:cNvPr id="412" name="Google Shape;412;p81">
            <a:hlinkClick r:id="rId13" action="ppaction://hlinksldjump"/>
          </p:cNvPr>
          <p:cNvSpPr/>
          <p:nvPr/>
        </p:nvSpPr>
        <p:spPr>
          <a:xfrm>
            <a:off x="3256025" y="1320863"/>
            <a:ext cx="4054800" cy="298800"/>
          </a:xfrm>
          <a:prstGeom prst="rect">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dirty="0">
                <a:solidFill>
                  <a:schemeClr val="lt1"/>
                </a:solidFill>
              </a:rPr>
              <a:t>Embed LLM Into an Application Frame</a:t>
            </a:r>
          </a:p>
        </p:txBody>
      </p:sp>
      <p:sp>
        <p:nvSpPr>
          <p:cNvPr id="413" name="Google Shape;413;p81">
            <a:hlinkClick r:id="rId14" action="ppaction://hlinksldjump"/>
          </p:cNvPr>
          <p:cNvSpPr/>
          <p:nvPr/>
        </p:nvSpPr>
        <p:spPr>
          <a:xfrm>
            <a:off x="1640175" y="269300"/>
            <a:ext cx="1377300" cy="1362300"/>
          </a:xfrm>
          <a:prstGeom prst="ellipse">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4" name="Google Shape;414;p81">
            <a:hlinkClick r:id="rId14" action="ppaction://hlinksldjump"/>
          </p:cNvPr>
          <p:cNvSpPr txBox="1"/>
          <p:nvPr/>
        </p:nvSpPr>
        <p:spPr>
          <a:xfrm>
            <a:off x="1614075" y="659225"/>
            <a:ext cx="1429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300" dirty="0">
                <a:solidFill>
                  <a:schemeClr val="lt1"/>
                </a:solidFill>
              </a:rPr>
              <a:t>Low </a:t>
            </a:r>
          </a:p>
          <a:p>
            <a:pPr marL="0" lvl="0" indent="0" algn="ctr" rtl="0">
              <a:spcBef>
                <a:spcPts val="0"/>
              </a:spcBef>
              <a:spcAft>
                <a:spcPts val="0"/>
              </a:spcAft>
              <a:buNone/>
            </a:pPr>
            <a:r>
              <a:rPr lang="en-US" sz="1300" dirty="0">
                <a:solidFill>
                  <a:schemeClr val="lt1"/>
                </a:solidFill>
              </a:rPr>
              <a:t>Difficulty</a:t>
            </a:r>
          </a:p>
        </p:txBody>
      </p:sp>
      <p:sp>
        <p:nvSpPr>
          <p:cNvPr id="415" name="Google Shape;415;p81">
            <a:hlinkClick r:id="rId15" action="ppaction://hlinksldjump"/>
          </p:cNvPr>
          <p:cNvSpPr/>
          <p:nvPr/>
        </p:nvSpPr>
        <p:spPr>
          <a:xfrm>
            <a:off x="1640175" y="1900513"/>
            <a:ext cx="1377300" cy="1362300"/>
          </a:xfrm>
          <a:prstGeom prst="ellipse">
            <a:avLst/>
          </a:prstGeom>
          <a:solidFill>
            <a:srgbClr val="002856">
              <a:alpha val="9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81">
            <a:hlinkClick r:id="rId15" action="ppaction://hlinksldjump"/>
          </p:cNvPr>
          <p:cNvSpPr txBox="1"/>
          <p:nvPr/>
        </p:nvSpPr>
        <p:spPr>
          <a:xfrm>
            <a:off x="1614075" y="2289163"/>
            <a:ext cx="1429500"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300" dirty="0">
                <a:solidFill>
                  <a:schemeClr val="lt1"/>
                </a:solidFill>
              </a:rPr>
              <a:t>Medium</a:t>
            </a:r>
          </a:p>
          <a:p>
            <a:pPr marL="0" lvl="0" indent="0" algn="ctr" rtl="0">
              <a:spcBef>
                <a:spcPts val="0"/>
              </a:spcBef>
              <a:spcAft>
                <a:spcPts val="0"/>
              </a:spcAft>
              <a:buNone/>
            </a:pPr>
            <a:r>
              <a:rPr lang="en-US" sz="1300" dirty="0">
                <a:solidFill>
                  <a:schemeClr val="lt1"/>
                </a:solidFill>
              </a:rPr>
              <a:t>Difficulty</a:t>
            </a:r>
          </a:p>
        </p:txBody>
      </p:sp>
      <p:sp>
        <p:nvSpPr>
          <p:cNvPr id="417" name="Google Shape;417;p81">
            <a:hlinkClick r:id="rId16" action="ppaction://hlinksldjump"/>
          </p:cNvPr>
          <p:cNvSpPr/>
          <p:nvPr/>
        </p:nvSpPr>
        <p:spPr>
          <a:xfrm>
            <a:off x="1640175" y="3530425"/>
            <a:ext cx="1377300" cy="1362300"/>
          </a:xfrm>
          <a:prstGeom prst="ellipse">
            <a:avLst/>
          </a:prstGeom>
          <a:solidFill>
            <a:srgbClr val="0028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81">
            <a:hlinkClick r:id="rId16" action="ppaction://hlinksldjump"/>
          </p:cNvPr>
          <p:cNvSpPr txBox="1"/>
          <p:nvPr/>
        </p:nvSpPr>
        <p:spPr>
          <a:xfrm>
            <a:off x="1532925" y="3919075"/>
            <a:ext cx="15918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300" dirty="0">
                <a:solidFill>
                  <a:schemeClr val="lt1"/>
                </a:solidFill>
              </a:rPr>
              <a:t>High </a:t>
            </a:r>
          </a:p>
          <a:p>
            <a:pPr marL="0" marR="0" lvl="0" indent="0" algn="ctr" rtl="0">
              <a:lnSpc>
                <a:spcPct val="100000"/>
              </a:lnSpc>
              <a:spcBef>
                <a:spcPts val="0"/>
              </a:spcBef>
              <a:spcAft>
                <a:spcPts val="0"/>
              </a:spcAft>
              <a:buNone/>
            </a:pPr>
            <a:r>
              <a:rPr lang="en-US" sz="1300" dirty="0">
                <a:solidFill>
                  <a:schemeClr val="lt1"/>
                </a:solidFill>
              </a:rPr>
              <a:t>Difficulty</a:t>
            </a:r>
          </a:p>
        </p:txBody>
      </p:sp>
      <p:sp>
        <p:nvSpPr>
          <p:cNvPr id="419" name="Google Shape;419;p81"/>
          <p:cNvSpPr/>
          <p:nvPr/>
        </p:nvSpPr>
        <p:spPr>
          <a:xfrm rot="10800000">
            <a:off x="2195925" y="3323725"/>
            <a:ext cx="265800" cy="145800"/>
          </a:xfrm>
          <a:prstGeom prst="triangle">
            <a:avLst>
              <a:gd name="adj" fmla="val 47355"/>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1"/>
          <p:cNvSpPr/>
          <p:nvPr/>
        </p:nvSpPr>
        <p:spPr>
          <a:xfrm rot="10800000">
            <a:off x="2195925" y="1693800"/>
            <a:ext cx="265800" cy="145800"/>
          </a:xfrm>
          <a:prstGeom prst="triangle">
            <a:avLst>
              <a:gd name="adj" fmla="val 47355"/>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1">
            <a:hlinkClick r:id="rId17" action="ppaction://hlinksldjump"/>
          </p:cNvPr>
          <p:cNvSpPr/>
          <p:nvPr/>
        </p:nvSpPr>
        <p:spPr>
          <a:xfrm>
            <a:off x="3262800" y="4594825"/>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lt1"/>
                </a:solidFill>
              </a:rPr>
              <a:t>Next-Generation Agents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82"/>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US" dirty="0"/>
              <a:t>Low-Difficulty </a:t>
            </a:r>
            <a:br>
              <a:rPr lang="en-US" dirty="0"/>
            </a:br>
            <a:r>
              <a:rPr lang="en-US" dirty="0"/>
              <a:t>LLM Design Patterns</a:t>
            </a:r>
          </a:p>
        </p:txBody>
      </p:sp>
      <p:pic>
        <p:nvPicPr>
          <p:cNvPr id="427" name="Google Shape;427;p82">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83"/>
          <p:cNvSpPr txBox="1">
            <a:spLocks noGrp="1"/>
          </p:cNvSpPr>
          <p:nvPr>
            <p:ph type="title"/>
          </p:nvPr>
        </p:nvSpPr>
        <p:spPr>
          <a:xfrm>
            <a:off x="66950" y="67975"/>
            <a:ext cx="4100400" cy="5418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US" sz="2120" dirty="0">
                <a:solidFill>
                  <a:schemeClr val="lt1"/>
                </a:solidFill>
              </a:rPr>
              <a:t>Use LLMs “As-Is”</a:t>
            </a:r>
          </a:p>
        </p:txBody>
      </p:sp>
      <p:sp>
        <p:nvSpPr>
          <p:cNvPr id="433" name="Google Shape;433;p83"/>
          <p:cNvSpPr/>
          <p:nvPr/>
        </p:nvSpPr>
        <p:spPr>
          <a:xfrm>
            <a:off x="4403534" y="4261544"/>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dirty="0">
                <a:solidFill>
                  <a:schemeClr val="lt1"/>
                </a:solidFill>
                <a:uFill>
                  <a:noFill/>
                </a:uFill>
              </a:rPr>
              <a:t>USE CASES</a:t>
            </a:r>
            <a:endParaRPr lang="en-US" sz="1000" b="1" dirty="0">
              <a:solidFill>
                <a:schemeClr val="lt1"/>
              </a:solidFill>
            </a:endParaRPr>
          </a:p>
        </p:txBody>
      </p:sp>
      <p:sp>
        <p:nvSpPr>
          <p:cNvPr id="434" name="Google Shape;434;p83"/>
          <p:cNvSpPr/>
          <p:nvPr/>
        </p:nvSpPr>
        <p:spPr>
          <a:xfrm>
            <a:off x="4412300" y="67520"/>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DESIGN PATTERN APPLICATION</a:t>
            </a:r>
          </a:p>
        </p:txBody>
      </p:sp>
      <p:sp>
        <p:nvSpPr>
          <p:cNvPr id="435" name="Google Shape;435;p83"/>
          <p:cNvSpPr/>
          <p:nvPr/>
        </p:nvSpPr>
        <p:spPr>
          <a:xfrm>
            <a:off x="4386206" y="271369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VALUE</a:t>
            </a:r>
          </a:p>
        </p:txBody>
      </p:sp>
      <p:sp>
        <p:nvSpPr>
          <p:cNvPr id="436" name="Google Shape;436;p83"/>
          <p:cNvSpPr/>
          <p:nvPr/>
        </p:nvSpPr>
        <p:spPr>
          <a:xfrm>
            <a:off x="66950" y="767275"/>
            <a:ext cx="4100400" cy="20703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pic>
        <p:nvPicPr>
          <p:cNvPr id="437" name="Google Shape;437;p83"/>
          <p:cNvPicPr preferRelativeResize="0"/>
          <p:nvPr/>
        </p:nvPicPr>
        <p:blipFill rotWithShape="1">
          <a:blip r:embed="rId3">
            <a:alphaModFix/>
          </a:blip>
          <a:srcRect/>
          <a:stretch/>
        </p:blipFill>
        <p:spPr>
          <a:xfrm>
            <a:off x="1908777" y="1097350"/>
            <a:ext cx="374521" cy="449400"/>
          </a:xfrm>
          <a:prstGeom prst="rect">
            <a:avLst/>
          </a:prstGeom>
          <a:noFill/>
          <a:ln>
            <a:noFill/>
          </a:ln>
        </p:spPr>
      </p:pic>
      <p:sp>
        <p:nvSpPr>
          <p:cNvPr id="438" name="Google Shape;438;p83"/>
          <p:cNvSpPr txBox="1"/>
          <p:nvPr/>
        </p:nvSpPr>
        <p:spPr>
          <a:xfrm>
            <a:off x="1614838" y="1546762"/>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439" name="Google Shape;439;p83"/>
          <p:cNvSpPr/>
          <p:nvPr/>
        </p:nvSpPr>
        <p:spPr>
          <a:xfrm>
            <a:off x="1523638" y="2332600"/>
            <a:ext cx="1144800" cy="3993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LLM </a:t>
            </a:r>
          </a:p>
        </p:txBody>
      </p:sp>
      <p:sp>
        <p:nvSpPr>
          <p:cNvPr id="440" name="Google Shape;440;p83"/>
          <p:cNvSpPr txBox="1"/>
          <p:nvPr/>
        </p:nvSpPr>
        <p:spPr>
          <a:xfrm>
            <a:off x="93125" y="7672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Simple </a:t>
            </a:r>
            <a:r>
              <a:rPr lang="en-US" sz="1000" b="1" dirty="0">
                <a:solidFill>
                  <a:schemeClr val="dk1"/>
                </a:solidFill>
              </a:rPr>
              <a:t>Prompt</a:t>
            </a:r>
            <a:endParaRPr lang="en-US" sz="1400" b="0" i="0" u="none" strike="noStrike" cap="none" dirty="0">
              <a:solidFill>
                <a:srgbClr val="000000"/>
              </a:solidFill>
              <a:latin typeface="Arial"/>
              <a:ea typeface="Arial"/>
              <a:cs typeface="Arial"/>
              <a:sym typeface="Arial"/>
            </a:endParaRPr>
          </a:p>
        </p:txBody>
      </p:sp>
      <p:sp>
        <p:nvSpPr>
          <p:cNvPr id="441" name="Google Shape;441;p83"/>
          <p:cNvSpPr/>
          <p:nvPr/>
        </p:nvSpPr>
        <p:spPr>
          <a:xfrm>
            <a:off x="93125" y="2995075"/>
            <a:ext cx="4100400" cy="20703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pic>
        <p:nvPicPr>
          <p:cNvPr id="442" name="Google Shape;442;p83"/>
          <p:cNvPicPr preferRelativeResize="0"/>
          <p:nvPr/>
        </p:nvPicPr>
        <p:blipFill rotWithShape="1">
          <a:blip r:embed="rId3">
            <a:alphaModFix/>
          </a:blip>
          <a:srcRect/>
          <a:stretch/>
        </p:blipFill>
        <p:spPr>
          <a:xfrm>
            <a:off x="1908777" y="3325150"/>
            <a:ext cx="374521" cy="449400"/>
          </a:xfrm>
          <a:prstGeom prst="rect">
            <a:avLst/>
          </a:prstGeom>
          <a:noFill/>
          <a:ln>
            <a:noFill/>
          </a:ln>
        </p:spPr>
      </p:pic>
      <p:sp>
        <p:nvSpPr>
          <p:cNvPr id="443" name="Google Shape;443;p83"/>
          <p:cNvSpPr txBox="1"/>
          <p:nvPr/>
        </p:nvSpPr>
        <p:spPr>
          <a:xfrm>
            <a:off x="1614838" y="3774562"/>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User</a:t>
            </a:r>
            <a:endParaRPr lang="en-US" sz="1000" b="0" i="0" u="none" strike="noStrike" cap="none" dirty="0">
              <a:solidFill>
                <a:srgbClr val="000000"/>
              </a:solidFill>
              <a:latin typeface="Arial"/>
              <a:ea typeface="Arial"/>
              <a:cs typeface="Arial"/>
              <a:sym typeface="Arial"/>
            </a:endParaRPr>
          </a:p>
        </p:txBody>
      </p:sp>
      <p:sp>
        <p:nvSpPr>
          <p:cNvPr id="444" name="Google Shape;444;p83"/>
          <p:cNvSpPr/>
          <p:nvPr/>
        </p:nvSpPr>
        <p:spPr>
          <a:xfrm>
            <a:off x="1523638" y="4560400"/>
            <a:ext cx="1144800" cy="3993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LLM</a:t>
            </a:r>
          </a:p>
        </p:txBody>
      </p:sp>
      <p:sp>
        <p:nvSpPr>
          <p:cNvPr id="445" name="Google Shape;445;p83"/>
          <p:cNvSpPr txBox="1"/>
          <p:nvPr/>
        </p:nvSpPr>
        <p:spPr>
          <a:xfrm>
            <a:off x="119300" y="29950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dirty="0">
                <a:solidFill>
                  <a:schemeClr val="dk1"/>
                </a:solidFill>
              </a:rPr>
              <a:t>Prompt </a:t>
            </a:r>
            <a:r>
              <a:rPr lang="en-US" sz="1000" b="1" i="0" u="none" strike="noStrike" cap="none" dirty="0">
                <a:solidFill>
                  <a:schemeClr val="dk1"/>
                </a:solidFill>
                <a:latin typeface="Arial"/>
                <a:ea typeface="Arial"/>
                <a:cs typeface="Arial"/>
                <a:sym typeface="Arial"/>
              </a:rPr>
              <a:t>With Content</a:t>
            </a:r>
            <a:endParaRPr lang="en-US" sz="1400" b="0" i="0" u="none" strike="noStrike" cap="none" dirty="0">
              <a:solidFill>
                <a:srgbClr val="000000"/>
              </a:solidFill>
              <a:latin typeface="Arial"/>
              <a:ea typeface="Arial"/>
              <a:cs typeface="Arial"/>
              <a:sym typeface="Arial"/>
            </a:endParaRPr>
          </a:p>
        </p:txBody>
      </p:sp>
      <p:sp>
        <p:nvSpPr>
          <p:cNvPr id="446" name="Google Shape;446;p83"/>
          <p:cNvSpPr/>
          <p:nvPr/>
        </p:nvSpPr>
        <p:spPr>
          <a:xfrm>
            <a:off x="451899" y="1761956"/>
            <a:ext cx="855600" cy="4494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a:t>
            </a:r>
          </a:p>
        </p:txBody>
      </p:sp>
      <p:sp>
        <p:nvSpPr>
          <p:cNvPr id="447" name="Google Shape;447;p83"/>
          <p:cNvSpPr/>
          <p:nvPr/>
        </p:nvSpPr>
        <p:spPr>
          <a:xfrm>
            <a:off x="2899260" y="1761956"/>
            <a:ext cx="855600" cy="4494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sp>
        <p:nvSpPr>
          <p:cNvPr id="448" name="Google Shape;448;p83"/>
          <p:cNvSpPr/>
          <p:nvPr/>
        </p:nvSpPr>
        <p:spPr>
          <a:xfrm>
            <a:off x="451899" y="3989750"/>
            <a:ext cx="855600" cy="4494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Content</a:t>
            </a:r>
          </a:p>
        </p:txBody>
      </p:sp>
      <p:sp>
        <p:nvSpPr>
          <p:cNvPr id="449" name="Google Shape;449;p83"/>
          <p:cNvSpPr/>
          <p:nvPr/>
        </p:nvSpPr>
        <p:spPr>
          <a:xfrm>
            <a:off x="2899260" y="3989756"/>
            <a:ext cx="855600" cy="4494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Response</a:t>
            </a:r>
          </a:p>
        </p:txBody>
      </p:sp>
      <p:cxnSp>
        <p:nvCxnSpPr>
          <p:cNvPr id="450" name="Google Shape;450;p83"/>
          <p:cNvCxnSpPr>
            <a:stCxn id="437" idx="1"/>
            <a:endCxn id="446" idx="0"/>
          </p:cNvCxnSpPr>
          <p:nvPr/>
        </p:nvCxnSpPr>
        <p:spPr>
          <a:xfrm flipH="1">
            <a:off x="879777" y="1322050"/>
            <a:ext cx="1029000" cy="439800"/>
          </a:xfrm>
          <a:prstGeom prst="bentConnector2">
            <a:avLst/>
          </a:prstGeom>
          <a:noFill/>
          <a:ln w="9525" cap="flat" cmpd="sng">
            <a:solidFill>
              <a:schemeClr val="dk2"/>
            </a:solidFill>
            <a:prstDash val="solid"/>
            <a:round/>
            <a:headEnd type="none" w="sm" len="sm"/>
            <a:tailEnd type="triangle" w="med" len="med"/>
          </a:ln>
        </p:spPr>
      </p:cxnSp>
      <p:cxnSp>
        <p:nvCxnSpPr>
          <p:cNvPr id="451" name="Google Shape;451;p83"/>
          <p:cNvCxnSpPr>
            <a:stCxn id="447" idx="0"/>
            <a:endCxn id="437" idx="3"/>
          </p:cNvCxnSpPr>
          <p:nvPr/>
        </p:nvCxnSpPr>
        <p:spPr>
          <a:xfrm rot="5400000" flipH="1">
            <a:off x="2585311" y="1020206"/>
            <a:ext cx="439800" cy="1043700"/>
          </a:xfrm>
          <a:prstGeom prst="bentConnector2">
            <a:avLst/>
          </a:prstGeom>
          <a:noFill/>
          <a:ln w="9525" cap="flat" cmpd="sng">
            <a:solidFill>
              <a:schemeClr val="dk2"/>
            </a:solidFill>
            <a:prstDash val="solid"/>
            <a:round/>
            <a:headEnd type="none" w="sm" len="sm"/>
            <a:tailEnd type="triangle" w="med" len="med"/>
          </a:ln>
        </p:spPr>
      </p:cxnSp>
      <p:cxnSp>
        <p:nvCxnSpPr>
          <p:cNvPr id="452" name="Google Shape;452;p83"/>
          <p:cNvCxnSpPr>
            <a:stCxn id="446" idx="2"/>
            <a:endCxn id="439" idx="3"/>
          </p:cNvCxnSpPr>
          <p:nvPr/>
        </p:nvCxnSpPr>
        <p:spPr>
          <a:xfrm rot="-5400000" flipH="1">
            <a:off x="1041099" y="2049956"/>
            <a:ext cx="321000" cy="643800"/>
          </a:xfrm>
          <a:prstGeom prst="bentConnector2">
            <a:avLst/>
          </a:prstGeom>
          <a:noFill/>
          <a:ln w="9525" cap="flat" cmpd="sng">
            <a:solidFill>
              <a:schemeClr val="dk2"/>
            </a:solidFill>
            <a:prstDash val="solid"/>
            <a:round/>
            <a:headEnd type="none" w="sm" len="sm"/>
            <a:tailEnd type="triangle" w="med" len="med"/>
          </a:ln>
        </p:spPr>
      </p:cxnSp>
      <p:cxnSp>
        <p:nvCxnSpPr>
          <p:cNvPr id="453" name="Google Shape;453;p83"/>
          <p:cNvCxnSpPr>
            <a:stCxn id="439" idx="0"/>
            <a:endCxn id="447" idx="2"/>
          </p:cNvCxnSpPr>
          <p:nvPr/>
        </p:nvCxnSpPr>
        <p:spPr>
          <a:xfrm rot="10800000" flipH="1">
            <a:off x="2668438" y="2211250"/>
            <a:ext cx="658500" cy="321000"/>
          </a:xfrm>
          <a:prstGeom prst="bentConnector2">
            <a:avLst/>
          </a:prstGeom>
          <a:noFill/>
          <a:ln w="9525" cap="flat" cmpd="sng">
            <a:solidFill>
              <a:schemeClr val="dk2"/>
            </a:solidFill>
            <a:prstDash val="solid"/>
            <a:round/>
            <a:headEnd type="none" w="sm" len="sm"/>
            <a:tailEnd type="triangle" w="med" len="med"/>
          </a:ln>
        </p:spPr>
      </p:cxnSp>
      <p:cxnSp>
        <p:nvCxnSpPr>
          <p:cNvPr id="454" name="Google Shape;454;p83"/>
          <p:cNvCxnSpPr>
            <a:stCxn id="448" idx="2"/>
            <a:endCxn id="444" idx="3"/>
          </p:cNvCxnSpPr>
          <p:nvPr/>
        </p:nvCxnSpPr>
        <p:spPr>
          <a:xfrm rot="-5400000" flipH="1">
            <a:off x="1041099" y="4277750"/>
            <a:ext cx="321000" cy="643800"/>
          </a:xfrm>
          <a:prstGeom prst="bentConnector2">
            <a:avLst/>
          </a:prstGeom>
          <a:noFill/>
          <a:ln w="9525" cap="flat" cmpd="sng">
            <a:solidFill>
              <a:schemeClr val="dk2"/>
            </a:solidFill>
            <a:prstDash val="solid"/>
            <a:round/>
            <a:headEnd type="none" w="sm" len="sm"/>
            <a:tailEnd type="triangle" w="med" len="med"/>
          </a:ln>
        </p:spPr>
      </p:cxnSp>
      <p:cxnSp>
        <p:nvCxnSpPr>
          <p:cNvPr id="455" name="Google Shape;455;p83"/>
          <p:cNvCxnSpPr>
            <a:stCxn id="444" idx="0"/>
            <a:endCxn id="449" idx="2"/>
          </p:cNvCxnSpPr>
          <p:nvPr/>
        </p:nvCxnSpPr>
        <p:spPr>
          <a:xfrm rot="10800000" flipH="1">
            <a:off x="2668438" y="4439050"/>
            <a:ext cx="658500" cy="321000"/>
          </a:xfrm>
          <a:prstGeom prst="bentConnector2">
            <a:avLst/>
          </a:prstGeom>
          <a:noFill/>
          <a:ln w="9525" cap="flat" cmpd="sng">
            <a:solidFill>
              <a:schemeClr val="dk2"/>
            </a:solidFill>
            <a:prstDash val="solid"/>
            <a:round/>
            <a:headEnd type="none" w="sm" len="sm"/>
            <a:tailEnd type="triangle" w="med" len="med"/>
          </a:ln>
        </p:spPr>
      </p:cxnSp>
      <p:cxnSp>
        <p:nvCxnSpPr>
          <p:cNvPr id="456" name="Google Shape;456;p83"/>
          <p:cNvCxnSpPr>
            <a:stCxn id="449" idx="0"/>
            <a:endCxn id="442" idx="3"/>
          </p:cNvCxnSpPr>
          <p:nvPr/>
        </p:nvCxnSpPr>
        <p:spPr>
          <a:xfrm rot="5400000" flipH="1">
            <a:off x="2585311" y="3248006"/>
            <a:ext cx="439800" cy="1043700"/>
          </a:xfrm>
          <a:prstGeom prst="bentConnector2">
            <a:avLst/>
          </a:prstGeom>
          <a:noFill/>
          <a:ln w="9525" cap="flat" cmpd="sng">
            <a:solidFill>
              <a:schemeClr val="dk2"/>
            </a:solidFill>
            <a:prstDash val="solid"/>
            <a:round/>
            <a:headEnd type="none" w="sm" len="sm"/>
            <a:tailEnd type="triangle" w="med" len="med"/>
          </a:ln>
        </p:spPr>
      </p:cxnSp>
      <p:cxnSp>
        <p:nvCxnSpPr>
          <p:cNvPr id="457" name="Google Shape;457;p83"/>
          <p:cNvCxnSpPr>
            <a:stCxn id="442" idx="1"/>
            <a:endCxn id="448" idx="0"/>
          </p:cNvCxnSpPr>
          <p:nvPr/>
        </p:nvCxnSpPr>
        <p:spPr>
          <a:xfrm flipH="1">
            <a:off x="879777" y="3549850"/>
            <a:ext cx="1029000" cy="439800"/>
          </a:xfrm>
          <a:prstGeom prst="bentConnector2">
            <a:avLst/>
          </a:prstGeom>
          <a:noFill/>
          <a:ln w="9525" cap="flat" cmpd="sng">
            <a:solidFill>
              <a:schemeClr val="dk2"/>
            </a:solidFill>
            <a:prstDash val="solid"/>
            <a:round/>
            <a:headEnd type="none" w="sm" len="sm"/>
            <a:tailEnd type="triangle" w="med" len="med"/>
          </a:ln>
        </p:spPr>
      </p:cxnSp>
      <p:sp>
        <p:nvSpPr>
          <p:cNvPr id="458" name="Google Shape;458;p83"/>
          <p:cNvSpPr txBox="1"/>
          <p:nvPr/>
        </p:nvSpPr>
        <p:spPr>
          <a:xfrm>
            <a:off x="4426951" y="223660"/>
            <a:ext cx="4605000" cy="2481408"/>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Name:</a:t>
            </a:r>
            <a:r>
              <a:rPr lang="en-US" sz="900" b="0" i="0" u="none" strike="noStrike" cap="none" dirty="0">
                <a:solidFill>
                  <a:schemeClr val="dk1"/>
                </a:solidFill>
                <a:latin typeface="Arial"/>
                <a:ea typeface="Arial"/>
                <a:cs typeface="Arial"/>
                <a:sym typeface="Arial"/>
              </a:rPr>
              <a:t> Using LLM models directly</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Description</a:t>
            </a:r>
            <a:r>
              <a:rPr lang="en-US" sz="900" b="1" dirty="0">
                <a:solidFill>
                  <a:schemeClr val="dk1"/>
                </a:solidFill>
              </a:rPr>
              <a:t>:</a:t>
            </a:r>
            <a:r>
              <a:rPr lang="en-US" sz="900" b="0" i="0" u="none" strike="noStrike" cap="none" dirty="0">
                <a:solidFill>
                  <a:schemeClr val="dk1"/>
                </a:solidFill>
                <a:latin typeface="Arial"/>
                <a:ea typeface="Arial"/>
                <a:cs typeface="Arial"/>
                <a:sym typeface="Arial"/>
              </a:rPr>
              <a:t> Users interacting directly with LLMs to increase their productivity via prompts, which could include additional content (</a:t>
            </a:r>
            <a:r>
              <a:rPr lang="en-US" sz="900" dirty="0">
                <a:solidFill>
                  <a:schemeClr val="dk1"/>
                </a:solidFill>
              </a:rPr>
              <a:t>for example</a:t>
            </a:r>
            <a:r>
              <a:rPr lang="en-US" sz="900" b="0" i="0" u="none" strike="noStrike" cap="none" dirty="0">
                <a:solidFill>
                  <a:schemeClr val="dk1"/>
                </a:solidFill>
                <a:latin typeface="Arial"/>
                <a:ea typeface="Arial"/>
                <a:cs typeface="Arial"/>
                <a:sym typeface="Arial"/>
              </a:rPr>
              <a:t>, text, code snippets, examples, etc.) </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Data Considerations: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IP or sensitive information being provided to third parties</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Recency of the data LLM is trained on</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1" i="0" u="none" strike="noStrike" cap="none" dirty="0">
                <a:solidFill>
                  <a:schemeClr val="dk1"/>
                </a:solidFill>
                <a:latin typeface="Arial"/>
                <a:ea typeface="Arial"/>
                <a:cs typeface="Arial"/>
                <a:sym typeface="Arial"/>
              </a:rPr>
              <a:t>Motivation:</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quickly generate and transform language artefacts (code, prose) with no IT investment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To empower informal bottom-up content production efficiency</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Solution: </a:t>
            </a:r>
            <a:r>
              <a:rPr lang="en-US" sz="900" b="0" i="0" u="none" strike="noStrike" cap="none" dirty="0">
                <a:solidFill>
                  <a:schemeClr val="dk1"/>
                </a:solidFill>
                <a:latin typeface="Arial"/>
                <a:ea typeface="Arial"/>
                <a:cs typeface="Arial"/>
                <a:sym typeface="Arial"/>
              </a:rPr>
              <a:t>Simple input and response of text via end-user applications. API use should be prioritized for privacy and </a:t>
            </a:r>
            <a:r>
              <a:rPr lang="en-US" sz="900" dirty="0">
                <a:solidFill>
                  <a:schemeClr val="dk1"/>
                </a:solidFill>
              </a:rPr>
              <a:t>security in most use cases </a:t>
            </a:r>
            <a:r>
              <a:rPr lang="en-US" sz="900" b="0" i="0" u="none" strike="noStrike" cap="none" dirty="0">
                <a:solidFill>
                  <a:schemeClr val="dk1"/>
                </a:solidFill>
                <a:latin typeface="Arial"/>
                <a:ea typeface="Arial"/>
                <a:cs typeface="Arial"/>
                <a:sym typeface="Arial"/>
              </a:rPr>
              <a:t>(see </a:t>
            </a:r>
            <a:r>
              <a:rPr lang="en-US" sz="900" b="0" i="0" u="sng" strike="noStrike" cap="none" dirty="0">
                <a:solidFill>
                  <a:schemeClr val="hlink"/>
                </a:solidFill>
                <a:latin typeface="Arial"/>
                <a:ea typeface="Arial"/>
                <a:cs typeface="Arial"/>
                <a:sym typeface="Arial"/>
                <a:hlinkClick r:id="rId4" action="ppaction://hlinksldjump"/>
              </a:rPr>
              <a:t>Embed LLM ‘As-Is’ into an Application Frame</a:t>
            </a:r>
            <a:r>
              <a:rPr lang="en-US" sz="900" b="0" i="0" u="none" strike="noStrike" cap="none" dirty="0">
                <a:solidFill>
                  <a:schemeClr val="dk1"/>
                </a:solidFill>
                <a:latin typeface="Arial"/>
                <a:ea typeface="Arial"/>
                <a:cs typeface="Arial"/>
                <a:sym typeface="Arial"/>
              </a:rPr>
              <a:t>).</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Implementation:</a:t>
            </a:r>
            <a:r>
              <a:rPr lang="en-US" sz="900" b="0" i="0" u="none" strike="noStrike" cap="none" dirty="0">
                <a:solidFill>
                  <a:schemeClr val="dk1"/>
                </a:solidFill>
                <a:latin typeface="Arial"/>
                <a:ea typeface="Arial"/>
                <a:cs typeface="Arial"/>
                <a:sym typeface="Arial"/>
              </a:rPr>
              <a:t> Can be delivered in LLM providers’ applications</a:t>
            </a:r>
            <a:endParaRPr lang="en-US" dirty="0"/>
          </a:p>
        </p:txBody>
      </p:sp>
      <p:sp>
        <p:nvSpPr>
          <p:cNvPr id="459" name="Google Shape;459;p83"/>
          <p:cNvSpPr txBox="1"/>
          <p:nvPr/>
        </p:nvSpPr>
        <p:spPr>
          <a:xfrm>
            <a:off x="4277300" y="2897618"/>
            <a:ext cx="4776600" cy="1366488"/>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Benefits:</a:t>
            </a:r>
            <a:r>
              <a:rPr lang="en-US" sz="900" b="0" i="0" u="none" strike="noStrike" cap="none" dirty="0">
                <a:solidFill>
                  <a:schemeClr val="dk1"/>
                </a:solidFill>
                <a:latin typeface="Arial"/>
                <a:ea typeface="Arial"/>
                <a:cs typeface="Arial"/>
                <a:sym typeface="Arial"/>
              </a:rPr>
              <a:t>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The simplicity and versatility of this design pattern — a</a:t>
            </a:r>
            <a:r>
              <a:rPr lang="en-US" sz="900" dirty="0">
                <a:solidFill>
                  <a:schemeClr val="dk1"/>
                </a:solidFill>
              </a:rPr>
              <a:t> </a:t>
            </a:r>
            <a:r>
              <a:rPr lang="en-US" sz="900" b="0" i="0" u="none" strike="noStrike" cap="none" dirty="0">
                <a:solidFill>
                  <a:schemeClr val="dk1"/>
                </a:solidFill>
                <a:latin typeface="Arial"/>
                <a:ea typeface="Arial"/>
                <a:cs typeface="Arial"/>
                <a:sym typeface="Arial"/>
              </a:rPr>
              <a:t>general purpose natural language generation tool — makes it high value in complementing workflows of language and software production.</a:t>
            </a:r>
            <a:endParaRPr lang="en-US" dirty="0"/>
          </a:p>
          <a:p>
            <a:pPr marL="457200" marR="0" lvl="0" indent="-285750" algn="l" rtl="0">
              <a:lnSpc>
                <a:spcPct val="115000"/>
              </a:lnSpc>
              <a:spcBef>
                <a:spcPts val="0"/>
              </a:spcBef>
              <a:spcAft>
                <a:spcPts val="0"/>
              </a:spcAft>
              <a:buClr>
                <a:schemeClr val="dk1"/>
              </a:buClr>
              <a:buSzPts val="900"/>
              <a:buFont typeface="Roboto"/>
              <a:buChar char="●"/>
            </a:pPr>
            <a:r>
              <a:rPr lang="en-US" sz="900" b="1" i="0" u="none" strike="noStrike" cap="none" dirty="0">
                <a:solidFill>
                  <a:schemeClr val="dk1"/>
                </a:solidFill>
                <a:latin typeface="Arial"/>
                <a:ea typeface="Arial"/>
                <a:cs typeface="Arial"/>
                <a:sym typeface="Arial"/>
              </a:rPr>
              <a:t>Drawbacks: </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Risk of incorrect or biased outputs, requiring human quality control of generated response.</a:t>
            </a:r>
            <a:endParaRPr lang="en-US" dirty="0"/>
          </a:p>
          <a:p>
            <a:pPr marL="914400" marR="0" lvl="1"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Potential privacy risks when sharing IP or confidential information.</a:t>
            </a:r>
            <a:endParaRPr lang="en-US" sz="1400" b="0" i="0" u="none" strike="noStrike" cap="none" dirty="0">
              <a:solidFill>
                <a:srgbClr val="000000"/>
              </a:solidFill>
              <a:latin typeface="Arial"/>
              <a:ea typeface="Arial"/>
              <a:cs typeface="Arial"/>
              <a:sym typeface="Arial"/>
            </a:endParaRPr>
          </a:p>
        </p:txBody>
      </p:sp>
      <p:sp>
        <p:nvSpPr>
          <p:cNvPr id="460" name="Google Shape;460;p83"/>
          <p:cNvSpPr txBox="1"/>
          <p:nvPr/>
        </p:nvSpPr>
        <p:spPr>
          <a:xfrm>
            <a:off x="4280000" y="4461618"/>
            <a:ext cx="2242922" cy="570116"/>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Code generation</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Idea generation/brainstorming</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Copywriting/content creation</a:t>
            </a:r>
            <a:endParaRPr lang="en-US" sz="900" b="0" i="0" u="none" strike="noStrike" cap="none" dirty="0">
              <a:solidFill>
                <a:srgbClr val="000000"/>
              </a:solidFill>
              <a:latin typeface="Arial"/>
              <a:ea typeface="Arial"/>
              <a:cs typeface="Arial"/>
              <a:sym typeface="Arial"/>
            </a:endParaRPr>
          </a:p>
        </p:txBody>
      </p:sp>
      <p:sp>
        <p:nvSpPr>
          <p:cNvPr id="461" name="Google Shape;461;p83"/>
          <p:cNvSpPr txBox="1"/>
          <p:nvPr/>
        </p:nvSpPr>
        <p:spPr>
          <a:xfrm>
            <a:off x="6401628" y="4462094"/>
            <a:ext cx="2569934" cy="410841"/>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General knowledge discovery/search</a:t>
            </a:r>
            <a:endParaRPr lang="en-US" dirty="0"/>
          </a:p>
          <a:p>
            <a:pPr marL="457200" marR="0" lvl="0" indent="-285750" algn="l" rtl="0">
              <a:lnSpc>
                <a:spcPct val="115000"/>
              </a:lnSpc>
              <a:spcBef>
                <a:spcPts val="0"/>
              </a:spcBef>
              <a:spcAft>
                <a:spcPts val="0"/>
              </a:spcAft>
              <a:buClr>
                <a:schemeClr val="dk1"/>
              </a:buClr>
              <a:buSzPts val="900"/>
              <a:buFont typeface="Arial"/>
              <a:buChar char="●"/>
            </a:pPr>
            <a:r>
              <a:rPr lang="en-US" sz="900" b="0" i="0" u="none" strike="noStrike" cap="none" dirty="0">
                <a:solidFill>
                  <a:schemeClr val="dk1"/>
                </a:solidFill>
                <a:latin typeface="Arial"/>
                <a:ea typeface="Arial"/>
                <a:cs typeface="Arial"/>
                <a:sym typeface="Arial"/>
              </a:rPr>
              <a:t>Basic translation/NLP tasks</a:t>
            </a:r>
            <a:endParaRPr lang="en-US" sz="900" b="0" i="0" u="none" strike="noStrike" cap="none" dirty="0">
              <a:solidFill>
                <a:srgbClr val="000000"/>
              </a:solidFill>
              <a:latin typeface="Arial"/>
              <a:ea typeface="Arial"/>
              <a:cs typeface="Arial"/>
              <a:sym typeface="Arial"/>
            </a:endParaRPr>
          </a:p>
        </p:txBody>
      </p:sp>
      <p:pic>
        <p:nvPicPr>
          <p:cNvPr id="462" name="Google Shape;462;p83">
            <a:hlinkClick r:id="rId5" action="ppaction://hlinksldjump"/>
          </p:cNvPr>
          <p:cNvPicPr preferRelativeResize="0"/>
          <p:nvPr/>
        </p:nvPicPr>
        <p:blipFill>
          <a:blip r:embed="rId6">
            <a:alphaModFix/>
          </a:blip>
          <a:stretch>
            <a:fillRect/>
          </a:stretch>
        </p:blipFill>
        <p:spPr>
          <a:xfrm>
            <a:off x="3700925" y="174625"/>
            <a:ext cx="328500" cy="328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3474</Words>
  <Application>Microsoft Office PowerPoint</Application>
  <PresentationFormat>On-screen Show (16:9)</PresentationFormat>
  <Paragraphs>456</Paragraphs>
  <Slides>22</Slides>
  <Notes>22</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22</vt:i4>
      </vt:variant>
    </vt:vector>
  </HeadingPairs>
  <TitlesOfParts>
    <vt:vector size="31" baseType="lpstr">
      <vt:lpstr>Roboto</vt:lpstr>
      <vt:lpstr>Arial</vt:lpstr>
      <vt:lpstr>Arial Black</vt:lpstr>
      <vt:lpstr>Simple Light</vt:lpstr>
      <vt:lpstr>1_White bkgrnd master</vt:lpstr>
      <vt:lpstr>White bkgrnd master</vt:lpstr>
      <vt:lpstr>Simple Light</vt:lpstr>
      <vt:lpstr>Simple Light</vt:lpstr>
      <vt:lpstr>White bkgrnd master</vt:lpstr>
      <vt:lpstr>AI Design Patterns for Large Language Models</vt:lpstr>
      <vt:lpstr>What are design patterns?</vt:lpstr>
      <vt:lpstr>Gartner Generative AI Landscape Layers</vt:lpstr>
      <vt:lpstr>PowerPoint Presentation</vt:lpstr>
      <vt:lpstr>PowerPoint Presentation</vt:lpstr>
      <vt:lpstr>Large Language Model (LLM) Design Patterns</vt:lpstr>
      <vt:lpstr>PowerPoint Presentation</vt:lpstr>
      <vt:lpstr>Low-Difficulty  LLM Design Patterns</vt:lpstr>
      <vt:lpstr>Use LLMs “As-Is”</vt:lpstr>
      <vt:lpstr>Use LLM to Generate  Training Data for a Conversational System</vt:lpstr>
      <vt:lpstr>Use LLM to Create Scene Descriptions for a  Generative Visual Model </vt:lpstr>
      <vt:lpstr>Embed LLM “As-Is” Into  an Application Frame </vt:lpstr>
      <vt:lpstr>Medium-Difficulty  LLM Design Patterns</vt:lpstr>
      <vt:lpstr>Embed LLM Into an Application Workflow </vt:lpstr>
      <vt:lpstr>Process Input Into LLM</vt:lpstr>
      <vt:lpstr>Process Output From LLM</vt:lpstr>
      <vt:lpstr>LLM as a Secondary  Chatbot</vt:lpstr>
      <vt:lpstr>High-Difficulty  LLM Design Patterns</vt:lpstr>
      <vt:lpstr>LLM With Document  Retrieval or Search</vt:lpstr>
      <vt:lpstr>LLM With Symbolic Models (Example: LLM +  Mathematical Model)</vt:lpstr>
      <vt:lpstr>Fine-Tuning LLM</vt:lpstr>
      <vt:lpstr>Next-Generation  LLM Agents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2023-07-26T13:18:05Z</dcterms:modified>
</cp:coreProperties>
</file>