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744" r:id="rId1"/>
    <p:sldMasterId id="2147483794" r:id="rId2"/>
    <p:sldMasterId id="2147483814" r:id="rId3"/>
    <p:sldMasterId id="2147483854" r:id="rId4"/>
  </p:sldMasterIdLst>
  <p:notesMasterIdLst>
    <p:notesMasterId r:id="rId16"/>
  </p:notesMasterIdLst>
  <p:handoutMasterIdLst>
    <p:handoutMasterId r:id="rId17"/>
  </p:handoutMasterIdLst>
  <p:sldIdLst>
    <p:sldId id="351" r:id="rId5"/>
    <p:sldId id="380" r:id="rId6"/>
    <p:sldId id="381" r:id="rId7"/>
    <p:sldId id="382" r:id="rId8"/>
    <p:sldId id="383" r:id="rId9"/>
    <p:sldId id="384" r:id="rId10"/>
    <p:sldId id="385" r:id="rId11"/>
    <p:sldId id="386" r:id="rId12"/>
    <p:sldId id="387" r:id="rId13"/>
    <p:sldId id="388" r:id="rId14"/>
    <p:sldId id="389" r:id="rId15"/>
  </p:sldIdLst>
  <p:sldSz cx="12192000" cy="6858000"/>
  <p:notesSz cx="6954838"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5578"/>
    <a:srgbClr val="D0DEEA"/>
    <a:srgbClr val="A1B3CA"/>
    <a:srgbClr val="6A80A3"/>
    <a:srgbClr val="7EBFDD"/>
    <a:srgbClr val="D3D3D3"/>
    <a:srgbClr val="DAF3FD"/>
    <a:srgbClr val="91DCF8"/>
    <a:srgbClr val="49C5F4"/>
    <a:srgbClr val="009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893" autoAdjust="0"/>
  </p:normalViewPr>
  <p:slideViewPr>
    <p:cSldViewPr snapToGrid="0">
      <p:cViewPr varScale="1">
        <p:scale>
          <a:sx n="40" d="100"/>
          <a:sy n="40" d="100"/>
        </p:scale>
        <p:origin x="858" y="42"/>
      </p:cViewPr>
      <p:guideLst/>
    </p:cSldViewPr>
  </p:slideViewPr>
  <p:outlineViewPr>
    <p:cViewPr>
      <p:scale>
        <a:sx n="33" d="100"/>
        <a:sy n="33" d="100"/>
      </p:scale>
      <p:origin x="0" y="-2526"/>
    </p:cViewPr>
  </p:outlineViewPr>
  <p:notesTextViewPr>
    <p:cViewPr>
      <p:scale>
        <a:sx n="75" d="100"/>
        <a:sy n="75" d="100"/>
      </p:scale>
      <p:origin x="0" y="0"/>
    </p:cViewPr>
  </p:notesTextViewPr>
  <p:sorterViewPr>
    <p:cViewPr varScale="1">
      <p:scale>
        <a:sx n="1" d="1"/>
        <a:sy n="1" d="1"/>
      </p:scale>
      <p:origin x="0" y="-12492"/>
    </p:cViewPr>
  </p:sorterViewPr>
  <p:notesViewPr>
    <p:cSldViewPr snapToGrid="0">
      <p:cViewPr>
        <p:scale>
          <a:sx n="75" d="100"/>
          <a:sy n="75" d="100"/>
        </p:scale>
        <p:origin x="2266" y="-49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3408"/>
          </a:xfrm>
          <a:prstGeom prst="rect">
            <a:avLst/>
          </a:prstGeom>
        </p:spPr>
        <p:txBody>
          <a:bodyPr vert="horz" lIns="92519" tIns="46259" rIns="92519" bIns="46259" rtlCol="0"/>
          <a:lstStyle>
            <a:lvl1pPr algn="l">
              <a:defRPr sz="1200"/>
            </a:lvl1pPr>
          </a:lstStyle>
          <a:p>
            <a:endParaRPr lang="en-US" dirty="0"/>
          </a:p>
        </p:txBody>
      </p:sp>
      <p:sp>
        <p:nvSpPr>
          <p:cNvPr id="3" name="Date Placeholder 2"/>
          <p:cNvSpPr>
            <a:spLocks noGrp="1"/>
          </p:cNvSpPr>
          <p:nvPr>
            <p:ph type="dt" sz="quarter" idx="1"/>
          </p:nvPr>
        </p:nvSpPr>
        <p:spPr>
          <a:xfrm>
            <a:off x="3939466" y="0"/>
            <a:ext cx="3013763" cy="463408"/>
          </a:xfrm>
          <a:prstGeom prst="rect">
            <a:avLst/>
          </a:prstGeom>
        </p:spPr>
        <p:txBody>
          <a:bodyPr vert="horz" lIns="92519" tIns="46259" rIns="92519" bIns="46259" rtlCol="0"/>
          <a:lstStyle>
            <a:lvl1pPr algn="r">
              <a:defRPr sz="1200"/>
            </a:lvl1pPr>
          </a:lstStyle>
          <a:p>
            <a:fld id="{D0E8F3FD-8012-4C7C-BCFB-C23E18FC275E}" type="datetimeFigureOut">
              <a:rPr lang="en-US" smtClean="0"/>
              <a:t>7/26/2023</a:t>
            </a:fld>
            <a:endParaRPr lang="en-US" dirty="0"/>
          </a:p>
        </p:txBody>
      </p:sp>
      <p:sp>
        <p:nvSpPr>
          <p:cNvPr id="5" name="TextBox 4"/>
          <p:cNvSpPr txBox="1"/>
          <p:nvPr/>
        </p:nvSpPr>
        <p:spPr>
          <a:xfrm>
            <a:off x="245795" y="9007834"/>
            <a:ext cx="6463251" cy="93263"/>
          </a:xfrm>
          <a:prstGeom prst="rect">
            <a:avLst/>
          </a:prstGeom>
          <a:noFill/>
        </p:spPr>
        <p:txBody>
          <a:bodyPr wrap="square" lIns="0" tIns="0" rIns="0" bIns="0" rtlCol="0" anchor="b" anchorCtr="0">
            <a:spAutoFit/>
          </a:bodyPr>
          <a:lstStyle/>
          <a:p>
            <a:pPr marL="231297" indent="-231297" defTabSz="925190">
              <a:tabLst>
                <a:tab pos="231297" algn="l"/>
              </a:tabLst>
              <a:defRPr/>
            </a:pPr>
            <a:fld id="{1CE9EA8B-DBE7-492B-893F-AD13AC039ED7}" type="slidenum">
              <a:rPr lang="en-US" sz="600">
                <a:solidFill>
                  <a:srgbClr val="979D9D"/>
                </a:solidFill>
              </a:rPr>
              <a:pPr marL="231297" indent="-231297" defTabSz="925190">
                <a:tabLst>
                  <a:tab pos="231297" algn="l"/>
                </a:tabLst>
                <a:defRPr/>
              </a:pPr>
              <a:t>‹#›</a:t>
            </a:fld>
            <a:r>
              <a:rPr lang="en-US" sz="6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5688" y="719138"/>
            <a:ext cx="4843462" cy="2724150"/>
          </a:xfrm>
          <a:prstGeom prst="rect">
            <a:avLst/>
          </a:prstGeom>
          <a:noFill/>
          <a:ln w="12700">
            <a:solidFill>
              <a:prstClr val="black"/>
            </a:solidFill>
          </a:ln>
        </p:spPr>
        <p:txBody>
          <a:bodyPr vert="horz" lIns="92519" tIns="46259" rIns="92519" bIns="46259" rtlCol="0" anchor="ctr"/>
          <a:lstStyle/>
          <a:p>
            <a:endParaRPr lang="en-US" dirty="0"/>
          </a:p>
        </p:txBody>
      </p:sp>
      <p:sp>
        <p:nvSpPr>
          <p:cNvPr id="5" name="Notes Placeholder 4"/>
          <p:cNvSpPr>
            <a:spLocks noGrp="1"/>
          </p:cNvSpPr>
          <p:nvPr>
            <p:ph type="body" sz="quarter" idx="3"/>
          </p:nvPr>
        </p:nvSpPr>
        <p:spPr>
          <a:xfrm>
            <a:off x="245794" y="3628710"/>
            <a:ext cx="6463251" cy="5287522"/>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60250"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2" name="TextBox 11"/>
          <p:cNvSpPr txBox="1"/>
          <p:nvPr/>
        </p:nvSpPr>
        <p:spPr>
          <a:xfrm rot="5400000">
            <a:off x="5262545"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4" name="Text Box 86"/>
          <p:cNvSpPr txBox="1">
            <a:spLocks noChangeArrowheads="1"/>
          </p:cNvSpPr>
          <p:nvPr/>
        </p:nvSpPr>
        <p:spPr bwMode="gray">
          <a:xfrm>
            <a:off x="245796" y="129551"/>
            <a:ext cx="6415394" cy="261061"/>
          </a:xfrm>
          <a:prstGeom prst="rect">
            <a:avLst/>
          </a:prstGeom>
          <a:noFill/>
          <a:ln w="12700">
            <a:noFill/>
            <a:miter lim="800000"/>
            <a:headEnd type="none" w="sm" len="sm"/>
            <a:tailEnd type="none" w="sm" len="sm"/>
          </a:ln>
          <a:effectLst/>
        </p:spPr>
        <p:txBody>
          <a:bodyPr wrap="square" lIns="0" tIns="46222" rIns="92444" bIns="46222" anchor="t" anchorCtr="0">
            <a:spAutoFit/>
          </a:bodyPr>
          <a:lstStyle/>
          <a:p>
            <a:pPr marL="0" marR="0" lvl="0" indent="0" algn="l" defTabSz="923584" rtl="0" eaLnBrk="1" fontAlgn="auto" latinLnBrk="0" hangingPunct="1">
              <a:lnSpc>
                <a:spcPct val="90000"/>
              </a:lnSpc>
              <a:spcBef>
                <a:spcPct val="0"/>
              </a:spcBef>
              <a:spcAft>
                <a:spcPct val="0"/>
              </a:spcAft>
              <a:buClrTx/>
              <a:buSzTx/>
              <a:buFontTx/>
              <a:buNone/>
              <a:tabLst/>
              <a:defRPr/>
            </a:pPr>
            <a:r>
              <a:rPr lang="en-US" sz="1200" b="1" dirty="0"/>
              <a:t>Presentation Title</a:t>
            </a:r>
          </a:p>
        </p:txBody>
      </p:sp>
      <p:sp>
        <p:nvSpPr>
          <p:cNvPr id="8" name="TextBox 7"/>
          <p:cNvSpPr txBox="1"/>
          <p:nvPr/>
        </p:nvSpPr>
        <p:spPr>
          <a:xfrm>
            <a:off x="245795" y="9007834"/>
            <a:ext cx="6463251" cy="93263"/>
          </a:xfrm>
          <a:prstGeom prst="rect">
            <a:avLst/>
          </a:prstGeom>
          <a:noFill/>
        </p:spPr>
        <p:txBody>
          <a:bodyPr wrap="square" lIns="0" tIns="0" rIns="0" bIns="0" rtlCol="0" anchor="b" anchorCtr="0">
            <a:spAutoFit/>
          </a:bodyPr>
          <a:lstStyle/>
          <a:p>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fld id="{1CE9EA8B-DBE7-492B-893F-AD13AC039ED7}" type="slidenum">
              <a:rPr lang="en-US" sz="600" smtClean="0">
                <a:solidFill>
                  <a:srgbClr val="979D9D"/>
                </a:solidFill>
              </a:rPr>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t>‹#›</a:t>
            </a:fld>
            <a:r>
              <a:rPr lang="en-US" sz="6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noChangeAspect="1"/>
          </p:cNvSpPr>
          <p:nvPr>
            <p:ph type="body" idx="1"/>
          </p:nvPr>
        </p:nvSpPr>
        <p:spPr>
          <a:xfrm>
            <a:off x="245794" y="3628710"/>
            <a:ext cx="6463251" cy="5287522"/>
          </a:xfrm>
        </p:spPr>
        <p:txBody>
          <a:bodyPr vert="horz" lIns="0" tIns="0" rIns="0" bIns="0" rtlCol="0"/>
          <a:lstStyle/>
          <a:p>
            <a:endParaRPr lang="en-US" dirty="0"/>
          </a:p>
        </p:txBody>
      </p:sp>
      <p:sp>
        <p:nvSpPr>
          <p:cNvPr id="6" name="Rectangle 103"/>
          <p:cNvSpPr>
            <a:spLocks noChangeArrowheads="1"/>
          </p:cNvSpPr>
          <p:nvPr/>
        </p:nvSpPr>
        <p:spPr bwMode="gray">
          <a:xfrm>
            <a:off x="3916928" y="662011"/>
            <a:ext cx="2655395" cy="424817"/>
          </a:xfrm>
          <a:prstGeom prst="rect">
            <a:avLst/>
          </a:prstGeom>
          <a:noFill/>
          <a:ln w="9525">
            <a:noFill/>
            <a:miter lim="800000"/>
            <a:headEnd/>
            <a:tailEnd/>
          </a:ln>
        </p:spPr>
        <p:txBody>
          <a:bodyPr wrap="square" lIns="65795" tIns="25676" rIns="65795" bIns="25676">
            <a:spAutoFit/>
          </a:bodyPr>
          <a:lstStyle/>
          <a:p>
            <a:pPr defTabSz="958921">
              <a:spcBef>
                <a:spcPct val="0"/>
              </a:spcBef>
              <a:spcAft>
                <a:spcPct val="0"/>
              </a:spcAft>
            </a:pPr>
            <a:r>
              <a:rPr lang="en-US" sz="1200" dirty="0">
                <a:solidFill>
                  <a:srgbClr val="000000"/>
                </a:solidFill>
              </a:rPr>
              <a:t>Presenter's Name</a:t>
            </a:r>
          </a:p>
          <a:p>
            <a:pPr defTabSz="958921">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361319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944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40800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6554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6463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34105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79412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53586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19694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076752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D3D3D3"/>
                </a:solidFill>
                <a:effectLst/>
                <a:latin typeface="Arial" charset="0"/>
                <a:ea typeface="Arial Unicode MS" pitchFamily="34" charset="-128"/>
                <a:cs typeface="Arial Unicode MS" pitchFamily="34" charset="-128"/>
              </a:rPr>
              <a:t>© 2022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D3D3D3"/>
              </a:solidFill>
              <a:ea typeface="Arial Unicode MS" pitchFamily="34" charset="-128"/>
              <a:cs typeface="Arial Unicode MS" pitchFamily="34" charset="-128"/>
            </a:endParaRPr>
          </a:p>
        </p:txBody>
      </p:sp>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71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a:xfrm>
            <a:off x="457200"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19"/>
          </p:nvPr>
        </p:nvSpPr>
        <p:spPr>
          <a:xfrm>
            <a:off x="3363487"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p:cNvSpPr>
            <a:spLocks noGrp="1"/>
          </p:cNvSpPr>
          <p:nvPr>
            <p:ph type="body" sz="quarter" idx="20"/>
          </p:nvPr>
        </p:nvSpPr>
        <p:spPr>
          <a:xfrm>
            <a:off x="626660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p:cNvSpPr>
            <a:spLocks noGrp="1"/>
          </p:cNvSpPr>
          <p:nvPr>
            <p:ph type="body" sz="quarter" idx="21"/>
          </p:nvPr>
        </p:nvSpPr>
        <p:spPr>
          <a:xfrm>
            <a:off x="916654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147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8887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417568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35531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478475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Tree>
    <p:extLst>
      <p:ext uri="{BB962C8B-B14F-4D97-AF65-F5344CB8AC3E}">
        <p14:creationId xmlns:p14="http://schemas.microsoft.com/office/powerpoint/2010/main" val="1695905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1551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9540" y="5975402"/>
            <a:ext cx="2050653"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2022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bwMode="ltGray">
          <a:xfrm>
            <a:off x="4424192"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1"/>
          <p:cNvSpPr>
            <a:spLocks noGrp="1"/>
          </p:cNvSpPr>
          <p:nvPr>
            <p:ph type="body" sz="quarter" idx="20"/>
          </p:nvPr>
        </p:nvSpPr>
        <p:spPr bwMode="ltGray">
          <a:xfrm>
            <a:off x="8391523"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8"/>
          </p:nvPr>
        </p:nvSpPr>
        <p:spPr bwMode="ltGray">
          <a:xfrm>
            <a:off x="457200"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15568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4743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bwMode="ltGray">
          <a:xfrm>
            <a:off x="457200"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p:nvPr>
        </p:nvSpPr>
        <p:spPr bwMode="ltGray">
          <a:xfrm>
            <a:off x="3363487"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p:nvPr>
        </p:nvSpPr>
        <p:spPr bwMode="ltGray">
          <a:xfrm>
            <a:off x="626660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p:nvPr>
        </p:nvSpPr>
        <p:spPr bwMode="ltGray">
          <a:xfrm>
            <a:off x="916654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1774899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inv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938165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B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35458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inv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392693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B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1868066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6281709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937759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601489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1909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0831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W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29384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W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179161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W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7516503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W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5227674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W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1687310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W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3974176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W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5422380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W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8180954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683118759"/>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5122420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01999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1506269273"/>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152423458"/>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755955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9096082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265270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2972832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B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328048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B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8658791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B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2340560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ote B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9334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13357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B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008960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Quote B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7658315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ote B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inv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inv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05927546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uote B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8386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773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046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a:xfrm>
            <a:off x="4424192"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1"/>
          <p:cNvSpPr>
            <a:spLocks noGrp="1"/>
          </p:cNvSpPr>
          <p:nvPr>
            <p:ph type="body" sz="quarter" idx="20"/>
          </p:nvPr>
        </p:nvSpPr>
        <p:spPr>
          <a:xfrm>
            <a:off x="8391523"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1"/>
          <p:cNvSpPr>
            <a:spLocks noGrp="1"/>
          </p:cNvSpPr>
          <p:nvPr>
            <p:ph type="body" sz="quarter" idx="18"/>
          </p:nvPr>
        </p:nvSpPr>
        <p:spPr>
          <a:xfrm>
            <a:off x="457200"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7580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image" Target="../media/image1.pn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image" Target="../media/image6.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theme" Target="../theme/theme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Gartner Logo"/>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30673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2022 Gartner, Inc. and/or its affiliates. All rights reserved. Gartner is a registered trademark of Gartner, Inc. and its affiliates.</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35" userDrawn="1">
          <p15:clr>
            <a:srgbClr val="5ACBF0"/>
          </p15:clr>
        </p15:guide>
        <p15:guide id="14" pos="3752" userDrawn="1">
          <p15:clr>
            <a:srgbClr val="5ACBF0"/>
          </p15:clr>
        </p15:guide>
        <p15:guide id="15" pos="3927" userDrawn="1">
          <p15:clr>
            <a:srgbClr val="5ACBF0"/>
          </p15:clr>
        </p15:guide>
        <p15:guide id="16" orient="horz" pos="3947" userDrawn="1">
          <p15:clr>
            <a:srgbClr val="5ACBF0"/>
          </p15:clr>
        </p15:guide>
        <p15:guide id="17" pos="2655" userDrawn="1">
          <p15:clr>
            <a:srgbClr val="A4A3A4"/>
          </p15:clr>
        </p15:guide>
        <p15:guide id="19" pos="502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b="0" kern="1200" smtClean="0">
                <a:solidFill>
                  <a:srgbClr val="979D9D"/>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rgbClr val="979D9D"/>
                </a:solidFill>
                <a:latin typeface="+mn-lt"/>
                <a:ea typeface="+mn-ea"/>
                <a:cs typeface="+mn-cs"/>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1" r:id="rId12"/>
    <p:sldLayoutId id="2147483812" r:id="rId13"/>
    <p:sldLayoutId id="2147483813" r:id="rId14"/>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6" userDrawn="1">
          <p15:clr>
            <a:srgbClr val="A4A3A4"/>
          </p15:clr>
        </p15:guide>
        <p15:guide id="16" pos="502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166861" y="3804785"/>
            <a:ext cx="4545024" cy="630942"/>
          </a:xfrm>
        </p:spPr>
        <p:txBody>
          <a:bodyPr/>
          <a:lstStyle/>
          <a:p>
            <a:pPr>
              <a:spcAft>
                <a:spcPts val="600"/>
              </a:spcAft>
            </a:pPr>
            <a:r>
              <a:rPr lang="en-US" b="1" dirty="0"/>
              <a:t>Downloadable Figures</a:t>
            </a:r>
          </a:p>
          <a:p>
            <a:r>
              <a:rPr lang="en-US" dirty="0"/>
              <a:t>Zain Khan</a:t>
            </a:r>
          </a:p>
        </p:txBody>
      </p:sp>
      <p:sp>
        <p:nvSpPr>
          <p:cNvPr id="2" name="Title 1"/>
          <p:cNvSpPr>
            <a:spLocks noGrp="1"/>
          </p:cNvSpPr>
          <p:nvPr>
            <p:ph type="ctrTitle"/>
          </p:nvPr>
        </p:nvSpPr>
        <p:spPr/>
        <p:txBody>
          <a:bodyPr/>
          <a:lstStyle/>
          <a:p>
            <a:r>
              <a:rPr lang="en-US" sz="3200" dirty="0"/>
              <a:t>Roles and Skills to Support Advanced Analytics and AI Initiatives</a:t>
            </a:r>
          </a:p>
        </p:txBody>
      </p:sp>
    </p:spTree>
    <p:extLst>
      <p:ext uri="{BB962C8B-B14F-4D97-AF65-F5344CB8AC3E}">
        <p14:creationId xmlns:p14="http://schemas.microsoft.com/office/powerpoint/2010/main" val="3828814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9</a:t>
            </a:r>
          </a:p>
        </p:txBody>
      </p:sp>
      <p:pic>
        <p:nvPicPr>
          <p:cNvPr id="4" name="Picture 3" descr="Chart, waterfall chart&#10;&#10;Description automatically generated">
            <a:extLst>
              <a:ext uri="{FF2B5EF4-FFF2-40B4-BE49-F238E27FC236}">
                <a16:creationId xmlns:a16="http://schemas.microsoft.com/office/drawing/2014/main" xmlns="" id="{670BE523-3BD0-BD43-D23D-EDC05B00D763}"/>
              </a:ext>
            </a:extLst>
          </p:cNvPr>
          <p:cNvPicPr>
            <a:picLocks noChangeAspect="1"/>
          </p:cNvPicPr>
          <p:nvPr/>
        </p:nvPicPr>
        <p:blipFill>
          <a:blip r:embed="rId3"/>
          <a:stretch>
            <a:fillRect/>
          </a:stretch>
        </p:blipFill>
        <p:spPr>
          <a:xfrm>
            <a:off x="1523990" y="754374"/>
            <a:ext cx="9144019" cy="5349251"/>
          </a:xfrm>
          <a:prstGeom prst="rect">
            <a:avLst/>
          </a:prstGeom>
        </p:spPr>
      </p:pic>
    </p:spTree>
    <p:extLst>
      <p:ext uri="{BB962C8B-B14F-4D97-AF65-F5344CB8AC3E}">
        <p14:creationId xmlns:p14="http://schemas.microsoft.com/office/powerpoint/2010/main" val="1703459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10</a:t>
            </a:r>
          </a:p>
        </p:txBody>
      </p:sp>
      <p:pic>
        <p:nvPicPr>
          <p:cNvPr id="7" name="Picture 6" descr="A picture containing diagram&#10;&#10;Description automatically generated">
            <a:extLst>
              <a:ext uri="{FF2B5EF4-FFF2-40B4-BE49-F238E27FC236}">
                <a16:creationId xmlns:a16="http://schemas.microsoft.com/office/drawing/2014/main" xmlns="" id="{07BFC2A5-41EE-428C-FC33-1ED982B66EBD}"/>
              </a:ext>
            </a:extLst>
          </p:cNvPr>
          <p:cNvPicPr>
            <a:picLocks noChangeAspect="1"/>
          </p:cNvPicPr>
          <p:nvPr/>
        </p:nvPicPr>
        <p:blipFill>
          <a:blip r:embed="rId3"/>
          <a:stretch>
            <a:fillRect/>
          </a:stretch>
        </p:blipFill>
        <p:spPr>
          <a:xfrm>
            <a:off x="2730103" y="809911"/>
            <a:ext cx="6731794" cy="5238178"/>
          </a:xfrm>
          <a:prstGeom prst="rect">
            <a:avLst/>
          </a:prstGeom>
        </p:spPr>
      </p:pic>
    </p:spTree>
    <p:extLst>
      <p:ext uri="{BB962C8B-B14F-4D97-AF65-F5344CB8AC3E}">
        <p14:creationId xmlns:p14="http://schemas.microsoft.com/office/powerpoint/2010/main" val="1222413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1</a:t>
            </a:r>
          </a:p>
        </p:txBody>
      </p:sp>
      <p:pic>
        <p:nvPicPr>
          <p:cNvPr id="4" name="Picture 3" descr="Chart, bar chart&#10;&#10;Description automatically generated">
            <a:extLst>
              <a:ext uri="{FF2B5EF4-FFF2-40B4-BE49-F238E27FC236}">
                <a16:creationId xmlns:a16="http://schemas.microsoft.com/office/drawing/2014/main" xmlns="" id="{2A1763C3-FE97-BFB4-9A5B-AFCEAAE9AA3B}"/>
              </a:ext>
            </a:extLst>
          </p:cNvPr>
          <p:cNvPicPr>
            <a:picLocks noChangeAspect="1"/>
          </p:cNvPicPr>
          <p:nvPr/>
        </p:nvPicPr>
        <p:blipFill>
          <a:blip r:embed="rId3"/>
          <a:stretch>
            <a:fillRect/>
          </a:stretch>
        </p:blipFill>
        <p:spPr>
          <a:xfrm>
            <a:off x="1897224" y="0"/>
            <a:ext cx="8397552" cy="6858000"/>
          </a:xfrm>
          <a:prstGeom prst="rect">
            <a:avLst/>
          </a:prstGeom>
        </p:spPr>
      </p:pic>
    </p:spTree>
    <p:extLst>
      <p:ext uri="{BB962C8B-B14F-4D97-AF65-F5344CB8AC3E}">
        <p14:creationId xmlns:p14="http://schemas.microsoft.com/office/powerpoint/2010/main" val="25804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2</a:t>
            </a:r>
          </a:p>
        </p:txBody>
      </p:sp>
      <p:pic>
        <p:nvPicPr>
          <p:cNvPr id="4" name="Picture 3" descr="A picture containing diagram&#10;&#10;Description automatically generated">
            <a:extLst>
              <a:ext uri="{FF2B5EF4-FFF2-40B4-BE49-F238E27FC236}">
                <a16:creationId xmlns:a16="http://schemas.microsoft.com/office/drawing/2014/main" xmlns="" id="{9B8A2A2F-87E0-5B23-DC4A-5DC931E2F872}"/>
              </a:ext>
            </a:extLst>
          </p:cNvPr>
          <p:cNvPicPr>
            <a:picLocks noChangeAspect="1"/>
          </p:cNvPicPr>
          <p:nvPr/>
        </p:nvPicPr>
        <p:blipFill>
          <a:blip r:embed="rId3"/>
          <a:stretch>
            <a:fillRect/>
          </a:stretch>
        </p:blipFill>
        <p:spPr>
          <a:xfrm>
            <a:off x="2425831" y="777915"/>
            <a:ext cx="7340338" cy="5302170"/>
          </a:xfrm>
          <a:prstGeom prst="rect">
            <a:avLst/>
          </a:prstGeom>
        </p:spPr>
      </p:pic>
    </p:spTree>
    <p:extLst>
      <p:ext uri="{BB962C8B-B14F-4D97-AF65-F5344CB8AC3E}">
        <p14:creationId xmlns:p14="http://schemas.microsoft.com/office/powerpoint/2010/main" val="408175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3</a:t>
            </a:r>
          </a:p>
        </p:txBody>
      </p:sp>
      <p:pic>
        <p:nvPicPr>
          <p:cNvPr id="4" name="Picture 3" descr="Text&#10;&#10;Description automatically generated">
            <a:extLst>
              <a:ext uri="{FF2B5EF4-FFF2-40B4-BE49-F238E27FC236}">
                <a16:creationId xmlns:a16="http://schemas.microsoft.com/office/drawing/2014/main" xmlns="" id="{28ED30C0-C5A2-1282-C9CC-EA9B8AD2CA76}"/>
              </a:ext>
            </a:extLst>
          </p:cNvPr>
          <p:cNvPicPr>
            <a:picLocks noChangeAspect="1"/>
          </p:cNvPicPr>
          <p:nvPr/>
        </p:nvPicPr>
        <p:blipFill>
          <a:blip r:embed="rId3"/>
          <a:stretch>
            <a:fillRect/>
          </a:stretch>
        </p:blipFill>
        <p:spPr>
          <a:xfrm>
            <a:off x="2294373" y="816016"/>
            <a:ext cx="7603254" cy="5225968"/>
          </a:xfrm>
          <a:prstGeom prst="rect">
            <a:avLst/>
          </a:prstGeom>
        </p:spPr>
      </p:pic>
    </p:spTree>
    <p:extLst>
      <p:ext uri="{BB962C8B-B14F-4D97-AF65-F5344CB8AC3E}">
        <p14:creationId xmlns:p14="http://schemas.microsoft.com/office/powerpoint/2010/main" val="2727284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4</a:t>
            </a:r>
          </a:p>
        </p:txBody>
      </p:sp>
      <p:pic>
        <p:nvPicPr>
          <p:cNvPr id="4" name="Picture 3" descr="Graphical user interface, text, application&#10;&#10;Description automatically generated">
            <a:extLst>
              <a:ext uri="{FF2B5EF4-FFF2-40B4-BE49-F238E27FC236}">
                <a16:creationId xmlns:a16="http://schemas.microsoft.com/office/drawing/2014/main" xmlns="" id="{667E45CC-00E9-2CB6-91A3-7B6170359481}"/>
              </a:ext>
            </a:extLst>
          </p:cNvPr>
          <p:cNvPicPr>
            <a:picLocks noChangeAspect="1"/>
          </p:cNvPicPr>
          <p:nvPr/>
        </p:nvPicPr>
        <p:blipFill>
          <a:blip r:embed="rId3"/>
          <a:stretch>
            <a:fillRect/>
          </a:stretch>
        </p:blipFill>
        <p:spPr>
          <a:xfrm>
            <a:off x="2149545" y="813816"/>
            <a:ext cx="7892910" cy="5230368"/>
          </a:xfrm>
          <a:prstGeom prst="rect">
            <a:avLst/>
          </a:prstGeom>
        </p:spPr>
      </p:pic>
    </p:spTree>
    <p:extLst>
      <p:ext uri="{BB962C8B-B14F-4D97-AF65-F5344CB8AC3E}">
        <p14:creationId xmlns:p14="http://schemas.microsoft.com/office/powerpoint/2010/main" val="405742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5</a:t>
            </a:r>
          </a:p>
        </p:txBody>
      </p:sp>
      <p:pic>
        <p:nvPicPr>
          <p:cNvPr id="4" name="Picture 3" descr="Text&#10;&#10;Description automatically generated">
            <a:extLst>
              <a:ext uri="{FF2B5EF4-FFF2-40B4-BE49-F238E27FC236}">
                <a16:creationId xmlns:a16="http://schemas.microsoft.com/office/drawing/2014/main" xmlns="" id="{E246F293-3E6C-DCA8-912F-BB0BC0426DC4}"/>
              </a:ext>
            </a:extLst>
          </p:cNvPr>
          <p:cNvPicPr>
            <a:picLocks noChangeAspect="1"/>
          </p:cNvPicPr>
          <p:nvPr/>
        </p:nvPicPr>
        <p:blipFill>
          <a:blip r:embed="rId3"/>
          <a:stretch>
            <a:fillRect/>
          </a:stretch>
        </p:blipFill>
        <p:spPr>
          <a:xfrm>
            <a:off x="1913936" y="813816"/>
            <a:ext cx="8364128" cy="5230368"/>
          </a:xfrm>
          <a:prstGeom prst="rect">
            <a:avLst/>
          </a:prstGeom>
        </p:spPr>
      </p:pic>
    </p:spTree>
    <p:extLst>
      <p:ext uri="{BB962C8B-B14F-4D97-AF65-F5344CB8AC3E}">
        <p14:creationId xmlns:p14="http://schemas.microsoft.com/office/powerpoint/2010/main" val="1467130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6</a:t>
            </a:r>
          </a:p>
        </p:txBody>
      </p:sp>
      <p:pic>
        <p:nvPicPr>
          <p:cNvPr id="4" name="Picture 3" descr="Graphical user interface, text&#10;&#10;Description automatically generated">
            <a:extLst>
              <a:ext uri="{FF2B5EF4-FFF2-40B4-BE49-F238E27FC236}">
                <a16:creationId xmlns:a16="http://schemas.microsoft.com/office/drawing/2014/main" xmlns="" id="{72361C12-B367-1010-A39F-EC93C338304A}"/>
              </a:ext>
            </a:extLst>
          </p:cNvPr>
          <p:cNvPicPr>
            <a:picLocks noChangeAspect="1"/>
          </p:cNvPicPr>
          <p:nvPr/>
        </p:nvPicPr>
        <p:blipFill>
          <a:blip r:embed="rId3"/>
          <a:stretch>
            <a:fillRect/>
          </a:stretch>
        </p:blipFill>
        <p:spPr>
          <a:xfrm>
            <a:off x="2221654" y="813816"/>
            <a:ext cx="7748693" cy="5230368"/>
          </a:xfrm>
          <a:prstGeom prst="rect">
            <a:avLst/>
          </a:prstGeom>
        </p:spPr>
      </p:pic>
    </p:spTree>
    <p:extLst>
      <p:ext uri="{BB962C8B-B14F-4D97-AF65-F5344CB8AC3E}">
        <p14:creationId xmlns:p14="http://schemas.microsoft.com/office/powerpoint/2010/main" val="2451041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7</a:t>
            </a:r>
          </a:p>
        </p:txBody>
      </p:sp>
      <p:pic>
        <p:nvPicPr>
          <p:cNvPr id="4" name="Picture 3" descr="Graphical user interface, text, application&#10;&#10;Description automatically generated">
            <a:extLst>
              <a:ext uri="{FF2B5EF4-FFF2-40B4-BE49-F238E27FC236}">
                <a16:creationId xmlns:a16="http://schemas.microsoft.com/office/drawing/2014/main" xmlns="" id="{5ED4BBBE-D5B2-E725-9E60-774B077FB37F}"/>
              </a:ext>
            </a:extLst>
          </p:cNvPr>
          <p:cNvPicPr>
            <a:picLocks noChangeAspect="1"/>
          </p:cNvPicPr>
          <p:nvPr/>
        </p:nvPicPr>
        <p:blipFill>
          <a:blip r:embed="rId3"/>
          <a:stretch>
            <a:fillRect/>
          </a:stretch>
        </p:blipFill>
        <p:spPr>
          <a:xfrm>
            <a:off x="1700733" y="813816"/>
            <a:ext cx="8790535" cy="5230368"/>
          </a:xfrm>
          <a:prstGeom prst="rect">
            <a:avLst/>
          </a:prstGeom>
        </p:spPr>
      </p:pic>
    </p:spTree>
    <p:extLst>
      <p:ext uri="{BB962C8B-B14F-4D97-AF65-F5344CB8AC3E}">
        <p14:creationId xmlns:p14="http://schemas.microsoft.com/office/powerpoint/2010/main" val="1473442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Figure 8</a:t>
            </a:r>
          </a:p>
        </p:txBody>
      </p:sp>
      <p:pic>
        <p:nvPicPr>
          <p:cNvPr id="4" name="Picture 3" descr="Graphical user interface, text&#10;&#10;Description automatically generated">
            <a:extLst>
              <a:ext uri="{FF2B5EF4-FFF2-40B4-BE49-F238E27FC236}">
                <a16:creationId xmlns:a16="http://schemas.microsoft.com/office/drawing/2014/main" xmlns="" id="{46321DD2-24BB-D770-083E-13AC223CE18A}"/>
              </a:ext>
            </a:extLst>
          </p:cNvPr>
          <p:cNvPicPr>
            <a:picLocks noChangeAspect="1"/>
          </p:cNvPicPr>
          <p:nvPr/>
        </p:nvPicPr>
        <p:blipFill>
          <a:blip r:embed="rId3"/>
          <a:stretch>
            <a:fillRect/>
          </a:stretch>
        </p:blipFill>
        <p:spPr>
          <a:xfrm>
            <a:off x="1756646" y="813816"/>
            <a:ext cx="8678709" cy="5230368"/>
          </a:xfrm>
          <a:prstGeom prst="rect">
            <a:avLst/>
          </a:prstGeom>
        </p:spPr>
      </p:pic>
    </p:spTree>
    <p:extLst>
      <p:ext uri="{BB962C8B-B14F-4D97-AF65-F5344CB8AC3E}">
        <p14:creationId xmlns:p14="http://schemas.microsoft.com/office/powerpoint/2010/main" val="3039919910"/>
      </p:ext>
    </p:extLst>
  </p:cSld>
  <p:clrMapOvr>
    <a:masterClrMapping/>
  </p:clrMapOvr>
</p:sld>
</file>

<file path=ppt/theme/theme1.xml><?xml version="1.0" encoding="utf-8"?>
<a:theme xmlns:a="http://schemas.openxmlformats.org/drawingml/2006/main" name="White bkgrnd master">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4F4F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rtlCol="0">
        <a:spAutoFit/>
      </a:bodyPr>
      <a:lstStyle>
        <a:defPPr>
          <a:defRPr dirty="0" err="1"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30CAED16-9097-48F9-86D3-5520D48072CA}" vid="{E5560F73-F78A-4570-9B0B-994E4115AB8F}"/>
    </a:ext>
  </a:extLst>
</a:theme>
</file>

<file path=ppt/theme/theme2.xml><?xml version="1.0" encoding="utf-8"?>
<a:theme xmlns:a="http://schemas.openxmlformats.org/drawingml/2006/main" name="Blue bkgrnd master">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30CAED16-9097-48F9-86D3-5520D48072CA}" vid="{F4E74D2B-0D64-45FF-B536-221EFE9E86D8}"/>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30CAED16-9097-48F9-86D3-5520D48072CA}" vid="{179D9965-C9A4-4621-AD89-01B5D11C4F87}"/>
    </a:ext>
  </a:extLst>
</a:theme>
</file>

<file path=ppt/theme/theme4.xml><?xml version="1.0" encoding="utf-8"?>
<a:theme xmlns:a="http://schemas.openxmlformats.org/drawingml/2006/main" name="Blue bk accent color options">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30CAED16-9097-48F9-86D3-5520D48072CA}" vid="{69DCF0F0-F154-4D7E-AD2E-2043497C40A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GTP Downloadable Graphics Template 2020</Template>
  <TotalTime>0</TotalTime>
  <Words>38</Words>
  <Application>Microsoft Office PowerPoint</Application>
  <PresentationFormat>Widescreen</PresentationFormat>
  <Paragraphs>15</Paragraphs>
  <Slides>11</Slides>
  <Notes>11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11</vt:i4>
      </vt:variant>
    </vt:vector>
  </HeadingPairs>
  <TitlesOfParts>
    <vt:vector size="20" baseType="lpstr">
      <vt:lpstr>Arial Unicode MS</vt:lpstr>
      <vt:lpstr>Arial</vt:lpstr>
      <vt:lpstr>Arial Black</vt:lpstr>
      <vt:lpstr>Calibri</vt:lpstr>
      <vt:lpstr>Wingdings</vt:lpstr>
      <vt:lpstr>White bkgrnd master</vt:lpstr>
      <vt:lpstr>Blue bkgrnd master</vt:lpstr>
      <vt:lpstr>White bk accent color options</vt:lpstr>
      <vt:lpstr>Blue bk accent color options</vt:lpstr>
      <vt:lpstr>Roles and Skills to Support Advanced Analytics and AI Initiatives</vt:lpstr>
      <vt:lpstr>Figure 1</vt:lpstr>
      <vt:lpstr>Figure 2</vt:lpstr>
      <vt:lpstr>Figure 3</vt:lpstr>
      <vt:lpstr>Figure 4</vt:lpstr>
      <vt:lpstr>Figure 5</vt:lpstr>
      <vt:lpstr>Figure 6</vt:lpstr>
      <vt:lpstr>Figure 7</vt:lpstr>
      <vt:lpstr>Figure 8</vt:lpstr>
      <vt:lpstr>Figure 9</vt:lpstr>
      <vt:lpstr>Figure 10</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2023-07-26T13:35:16Z</dcterms:created>
  <dcterms:modified xsi:type="dcterms:W3CDTF">2023-07-26T13:35:18Z</dcterms:modified>
</cp:coreProperties>
</file>