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5.xml" ContentType="application/vnd.openxmlformats-officedocument.presentationml.tags+xml"/>
  <Override PartName="/ppt/notesSlides/notesSlide1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Lst>
  <p:notesMasterIdLst>
    <p:notesMasterId r:id="rId25"/>
  </p:notesMasterIdLst>
  <p:handoutMasterIdLst>
    <p:handoutMasterId r:id="rId26"/>
  </p:handoutMasterIdLst>
  <p:sldIdLst>
    <p:sldId id="598" r:id="rId5"/>
    <p:sldId id="12186" r:id="rId6"/>
    <p:sldId id="12168" r:id="rId7"/>
    <p:sldId id="976" r:id="rId8"/>
    <p:sldId id="601" r:id="rId9"/>
    <p:sldId id="285" r:id="rId10"/>
    <p:sldId id="975" r:id="rId11"/>
    <p:sldId id="983" r:id="rId12"/>
    <p:sldId id="603" r:id="rId13"/>
    <p:sldId id="12202" r:id="rId14"/>
    <p:sldId id="12187" r:id="rId15"/>
    <p:sldId id="606" r:id="rId16"/>
    <p:sldId id="262" r:id="rId17"/>
    <p:sldId id="607" r:id="rId18"/>
    <p:sldId id="608" r:id="rId19"/>
    <p:sldId id="609" r:id="rId20"/>
    <p:sldId id="12197" r:id="rId21"/>
    <p:sldId id="425" r:id="rId22"/>
    <p:sldId id="428" r:id="rId23"/>
    <p:sldId id="496"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355578"/>
    <a:srgbClr val="D0DEEA"/>
    <a:srgbClr val="A1B3CA"/>
    <a:srgbClr val="6A80A3"/>
    <a:srgbClr val="7EBFDD"/>
    <a:srgbClr val="D3D3D3"/>
    <a:srgbClr val="DAF3FD"/>
    <a:srgbClr val="91DCF8"/>
    <a:srgbClr val="49C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893" autoAdjust="0"/>
  </p:normalViewPr>
  <p:slideViewPr>
    <p:cSldViewPr snapToGrid="0">
      <p:cViewPr varScale="1">
        <p:scale>
          <a:sx n="40" d="100"/>
          <a:sy n="40" d="100"/>
        </p:scale>
        <p:origin x="828" y="42"/>
      </p:cViewPr>
      <p:guideLst>
        <p:guide orient="horz" pos="2160"/>
        <p:guide pos="3840"/>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9" d="100"/>
          <a:sy n="49" d="100"/>
        </p:scale>
        <p:origin x="2779"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1/31/2023</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2022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dirty="0"/>
              <a:t>End-User Services &amp; Business Applications Budget &amp; Efficiency Tool</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4" name="Slide Image Placeholder 3"/>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7" name="Google Shape;30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dirty="0"/>
          </a:p>
        </p:txBody>
      </p:sp>
    </p:spTree>
    <p:extLst>
      <p:ext uri="{BB962C8B-B14F-4D97-AF65-F5344CB8AC3E}">
        <p14:creationId xmlns:p14="http://schemas.microsoft.com/office/powerpoint/2010/main" val="1351440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23" name="Google Shape;32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dirty="0"/>
          </a:p>
        </p:txBody>
      </p:sp>
    </p:spTree>
    <p:extLst>
      <p:ext uri="{BB962C8B-B14F-4D97-AF65-F5344CB8AC3E}">
        <p14:creationId xmlns:p14="http://schemas.microsoft.com/office/powerpoint/2010/main" val="322552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a:noFill/>
          <a:ln w="12700">
            <a:solidFill>
              <a:prstClr val="black"/>
            </a:solidFill>
          </a:ln>
        </p:spPr>
      </p:sp>
      <p:sp>
        <p:nvSpPr>
          <p:cNvPr id="3" name="Notes Placeholder 2"/>
          <p:cNvSpPr>
            <a:spLocks noGrp="1" noChangeAspect="1"/>
          </p:cNvSpPr>
          <p:nvPr>
            <p:ph type="body" idx="1"/>
          </p:nvPr>
        </p:nvSpPr>
        <p:spPr>
          <a:xfrm>
            <a:off x="242371" y="3592535"/>
            <a:ext cx="6373258" cy="5234810"/>
          </a:xfrm>
        </p:spPr>
        <p:txBody>
          <a:bodyPr vert="horz" lIns="0" tIns="0" rIns="0" bIns="0" rtlCol="0"/>
          <a:lstStyle/>
          <a:p>
            <a:endParaRPr lang="en-US" dirty="0"/>
          </a:p>
        </p:txBody>
      </p:sp>
    </p:spTree>
    <p:extLst>
      <p:ext uri="{BB962C8B-B14F-4D97-AF65-F5344CB8AC3E}">
        <p14:creationId xmlns:p14="http://schemas.microsoft.com/office/powerpoint/2010/main" val="453533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301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821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2, two, pointers, segments, parameters, circle</a:t>
            </a:r>
          </a:p>
        </p:txBody>
      </p:sp>
      <p:sp>
        <p:nvSpPr>
          <p:cNvPr id="5" name="Slide Image Placeholder 4">
            <a:extLst>
              <a:ext uri="{FF2B5EF4-FFF2-40B4-BE49-F238E27FC236}">
                <a16:creationId xmlns:a16="http://schemas.microsoft.com/office/drawing/2014/main" xmlns="" id="{89009722-2970-4DD0-829E-3FED0B9D203E}"/>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211028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6" name="Google Shape;2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5164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7" name="Google Shape;24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extLst>
      <p:ext uri="{BB962C8B-B14F-4D97-AF65-F5344CB8AC3E}">
        <p14:creationId xmlns:p14="http://schemas.microsoft.com/office/powerpoint/2010/main" val="957206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203555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4" name="Google Shape;28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238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98" name="Google Shape;2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0659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0" name="Google Shape;27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Tree>
    <p:extLst>
      <p:ext uri="{BB962C8B-B14F-4D97-AF65-F5344CB8AC3E}">
        <p14:creationId xmlns:p14="http://schemas.microsoft.com/office/powerpoint/2010/main" val="270181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45292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162439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5178481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5369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2330621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3436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425" imgH="424" progId="TCLayout.ActiveDocument.1">
                  <p:embed/>
                </p:oleObj>
              </mc:Choice>
              <mc:Fallback>
                <p:oleObj name="think-cell Slide" r:id="rId5" imgW="425" imgH="42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094D293-C9BF-4FCB-9A99-51E71F38CBF8}"/>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2CB6DD0-A0BB-4AF5-97D9-C667B0603CCE}"/>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858249E-64C9-42EC-BD9C-9CE96DE59DF4}"/>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1" name="TextBox 10"/>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C022A2-30D1-4C19-AC92-0D0A7651B261}"/>
              </a:ext>
            </a:extLst>
          </p:cNvPr>
          <p:cNvPicPr>
            <a:picLocks noChangeAspect="1"/>
          </p:cNvPicPr>
          <p:nvPr userDrawn="1"/>
        </p:nvPicPr>
        <p:blipFill>
          <a:blip r:embed="rId2"/>
          <a:stretch>
            <a:fillRect/>
          </a:stretch>
        </p:blipFill>
        <p:spPr bwMode="black">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15" name="TextBox 14"/>
          <p:cNvSpPr txBox="1"/>
          <p:nvPr userDrawn="1"/>
        </p:nvSpPr>
        <p:spPr bwMode="black">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2022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A47678B8-6514-40C4-87E5-5A2D66771883}"/>
              </a:ext>
            </a:extLst>
          </p:cNvPr>
          <p:cNvPicPr>
            <a:picLocks noChangeAspect="1"/>
          </p:cNvPicPr>
          <p:nvPr userDrawn="1"/>
        </p:nvPicPr>
        <p:blipFill>
          <a:blip r:embed="rId2"/>
          <a:stretch>
            <a:fillRect/>
          </a:stretch>
        </p:blipFill>
        <p:spPr bwMode="black">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9145598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0" name="think-cell Slide" r:id="rId4" imgW="425" imgH="424" progId="TCLayout.ActiveDocument.1">
                  <p:embed/>
                </p:oleObj>
              </mc:Choice>
              <mc:Fallback>
                <p:oleObj name="think-cell Slide" r:id="rId4" imgW="425" imgH="4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oleObject" Target="../embeddings/oleObject6.bin"/><Relationship Id="rId2" Type="http://schemas.openxmlformats.org/officeDocument/2006/relationships/slideLayout" Target="../slideLayouts/slideLayout18.xml"/><Relationship Id="rId16" Type="http://schemas.openxmlformats.org/officeDocument/2006/relationships/tags" Target="../tags/tag11.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ags" Target="../tags/tag10.xml"/><Relationship Id="rId10" Type="http://schemas.openxmlformats.org/officeDocument/2006/relationships/slideLayout" Target="../slideLayouts/slideLayout26.xml"/><Relationship Id="rId19" Type="http://schemas.openxmlformats.org/officeDocument/2006/relationships/image" Target="../media/image3.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ags" Target="../tags/tag1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vmlDrawing" Target="../drawings/vmlDrawing9.vml"/><Relationship Id="rId17" Type="http://schemas.openxmlformats.org/officeDocument/2006/relationships/image" Target="../media/image2.png"/><Relationship Id="rId2" Type="http://schemas.openxmlformats.org/officeDocument/2006/relationships/slideLayout" Target="../slideLayouts/slideLayout30.xml"/><Relationship Id="rId16" Type="http://schemas.openxmlformats.org/officeDocument/2006/relationships/image" Target="../media/image1.em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theme" Target="../theme/theme3.xml"/><Relationship Id="rId5" Type="http://schemas.openxmlformats.org/officeDocument/2006/relationships/slideLayout" Target="../slideLayouts/slideLayout33.xml"/><Relationship Id="rId15" Type="http://schemas.openxmlformats.org/officeDocument/2006/relationships/oleObject" Target="../embeddings/oleObject9.bin"/><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ags" Target="../tags/tag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ags" Target="../tags/tag18.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vmlDrawing" Target="../drawings/vmlDrawing10.vml"/><Relationship Id="rId17" Type="http://schemas.openxmlformats.org/officeDocument/2006/relationships/image" Target="../media/image3.png"/><Relationship Id="rId2" Type="http://schemas.openxmlformats.org/officeDocument/2006/relationships/slideLayout" Target="../slideLayouts/slideLayout40.xml"/><Relationship Id="rId16" Type="http://schemas.openxmlformats.org/officeDocument/2006/relationships/image" Target="../media/image1.emf"/><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4.xml"/><Relationship Id="rId5" Type="http://schemas.openxmlformats.org/officeDocument/2006/relationships/slideLayout" Target="../slideLayouts/slideLayout43.xml"/><Relationship Id="rId15" Type="http://schemas.openxmlformats.org/officeDocument/2006/relationships/oleObject" Target="../embeddings/oleObject10.bin"/><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9"/>
            </p:custDataLst>
            <p:extLst>
              <p:ext uri="{D42A27DB-BD31-4B8C-83A1-F6EECF244321}">
                <p14:modId xmlns:p14="http://schemas.microsoft.com/office/powerpoint/2010/main" val="26100940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6" name="think-cell Slide" r:id="rId21" imgW="425" imgH="424" progId="TCLayout.ActiveDocument.1">
                  <p:embed/>
                </p:oleObj>
              </mc:Choice>
              <mc:Fallback>
                <p:oleObj name="think-cell Slide" r:id="rId21" imgW="425" imgH="424"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2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3"/>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 id="2147483882" r:id="rId16"/>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2032890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17" imgW="425" imgH="424" progId="TCLayout.ActiveDocument.1">
                  <p:embed/>
                </p:oleObj>
              </mc:Choice>
              <mc:Fallback>
                <p:oleObj name="think-cell Slide" r:id="rId17" imgW="425" imgH="424"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2022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8FFD9961-B054-46E1-8C9C-58640BDF07D7}"/>
              </a:ext>
            </a:extLst>
          </p:cNvPr>
          <p:cNvPicPr>
            <a:picLocks noChangeAspect="1"/>
          </p:cNvPicPr>
          <p:nvPr userDrawn="1"/>
        </p:nvPicPr>
        <p:blipFill>
          <a:blip r:embed="rId19"/>
          <a:stretch>
            <a:fillRect/>
          </a:stretch>
        </p:blipFill>
        <p:spPr bwMode="black">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2284049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15" imgW="425" imgH="424" progId="TCLayout.ActiveDocument.1">
                  <p:embed/>
                </p:oleObj>
              </mc:Choice>
              <mc:Fallback>
                <p:oleObj name="think-cell Slide" r:id="rId15" imgW="425" imgH="42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07F0ED33-44D8-4D2A-A5AB-E69C844B193A}"/>
              </a:ext>
            </a:extLst>
          </p:cNvPr>
          <p:cNvPicPr>
            <a:picLocks noChangeAspect="1"/>
          </p:cNvPicPr>
          <p:nvPr userDrawn="1"/>
        </p:nvPicPr>
        <p:blipFill>
          <a:blip r:embed="rId17"/>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4016395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15" imgW="425" imgH="424" progId="TCLayout.ActiveDocument.1">
                  <p:embed/>
                </p:oleObj>
              </mc:Choice>
              <mc:Fallback>
                <p:oleObj name="think-cell Slide" r:id="rId15" imgW="425" imgH="42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xmlns="" id="{6211B762-A9E6-4AB1-A3BB-BD25B14110C1}"/>
              </a:ext>
            </a:extLst>
          </p:cNvPr>
          <p:cNvPicPr>
            <a:picLocks noChangeAspect="1"/>
          </p:cNvPicPr>
          <p:nvPr userDrawn="1"/>
        </p:nvPicPr>
        <p:blipFill>
          <a:blip r:embed="rId17"/>
          <a:stretch>
            <a:fillRect/>
          </a:stretch>
        </p:blipFill>
        <p:spPr bwMode="black">
          <a:xfrm>
            <a:off x="10451592" y="6245352"/>
            <a:ext cx="1271653" cy="290528"/>
          </a:xfrm>
          <a:prstGeom prst="rect">
            <a:avLst/>
          </a:prstGeom>
        </p:spPr>
      </p:pic>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2022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a:t>
            </a:r>
          </a:p>
        </p:txBody>
      </p:sp>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4.xml"/><Relationship Id="rId7" Type="http://schemas.openxmlformats.org/officeDocument/2006/relationships/image" Target="../media/image22.png"/><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image" Target="../media/image6.emf"/><Relationship Id="rId5" Type="http://schemas.openxmlformats.org/officeDocument/2006/relationships/oleObject" Target="../embeddings/oleObject20.bin"/><Relationship Id="rId4"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en/about/policies/privacy"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4.xml"/><Relationship Id="rId7" Type="http://schemas.openxmlformats.org/officeDocument/2006/relationships/image" Target="../media/image24.png"/><Relationship Id="rId2" Type="http://schemas.openxmlformats.org/officeDocument/2006/relationships/tags" Target="../tags/tag34.xml"/><Relationship Id="rId1" Type="http://schemas.openxmlformats.org/officeDocument/2006/relationships/vmlDrawing" Target="../drawings/vmlDrawing21.vml"/><Relationship Id="rId6" Type="http://schemas.openxmlformats.org/officeDocument/2006/relationships/image" Target="../media/image6.emf"/><Relationship Id="rId5" Type="http://schemas.openxmlformats.org/officeDocument/2006/relationships/oleObject" Target="../embeddings/oleObject21.bin"/><Relationship Id="rId10" Type="http://schemas.openxmlformats.org/officeDocument/2006/relationships/image" Target="../media/image27.png"/><Relationship Id="rId4" Type="http://schemas.openxmlformats.org/officeDocument/2006/relationships/notesSlide" Target="../notesSlides/notesSlide9.xm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4.xml"/><Relationship Id="rId7" Type="http://schemas.openxmlformats.org/officeDocument/2006/relationships/image" Target="../media/image32.png"/><Relationship Id="rId2" Type="http://schemas.openxmlformats.org/officeDocument/2006/relationships/tags" Target="../tags/tag35.xml"/><Relationship Id="rId1" Type="http://schemas.openxmlformats.org/officeDocument/2006/relationships/vmlDrawing" Target="../drawings/vmlDrawing22.vml"/><Relationship Id="rId6" Type="http://schemas.openxmlformats.org/officeDocument/2006/relationships/image" Target="../media/image6.emf"/><Relationship Id="rId5" Type="http://schemas.openxmlformats.org/officeDocument/2006/relationships/oleObject" Target="../embeddings/oleObject22.bin"/><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vmlDrawing" Target="../drawings/vmlDrawing23.vml"/><Relationship Id="rId5" Type="http://schemas.openxmlformats.org/officeDocument/2006/relationships/image" Target="../media/image6.e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7.xml"/><Relationship Id="rId1" Type="http://schemas.openxmlformats.org/officeDocument/2006/relationships/vmlDrawing" Target="../drawings/vmlDrawing24.vml"/><Relationship Id="rId5" Type="http://schemas.openxmlformats.org/officeDocument/2006/relationships/image" Target="../media/image6.e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9.xml"/><Relationship Id="rId7"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notesSlide" Target="../notesSlides/notesSlide12.xml"/><Relationship Id="rId10" Type="http://schemas.openxmlformats.org/officeDocument/2006/relationships/image" Target="../media/image36.png"/><Relationship Id="rId4" Type="http://schemas.openxmlformats.org/officeDocument/2006/relationships/slideLayout" Target="../slideLayouts/slideLayout6.xml"/><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mailto:benchmarkinginfo@gartner.com" TargetMode="External"/><Relationship Id="rId13" Type="http://schemas.openxmlformats.org/officeDocument/2006/relationships/image" Target="../media/image6.svg"/><Relationship Id="rId3" Type="http://schemas.openxmlformats.org/officeDocument/2006/relationships/tags" Target="../tags/tag23.xml"/><Relationship Id="rId7" Type="http://schemas.openxmlformats.org/officeDocument/2006/relationships/image" Target="../media/image4.emf"/><Relationship Id="rId12"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oleObject" Target="../embeddings/oleObject12.bin"/><Relationship Id="rId11" Type="http://schemas.openxmlformats.org/officeDocument/2006/relationships/slide" Target="slide4.xml"/><Relationship Id="rId5" Type="http://schemas.openxmlformats.org/officeDocument/2006/relationships/notesSlide" Target="../notesSlides/notesSlide2.xml"/><Relationship Id="rId10" Type="http://schemas.openxmlformats.org/officeDocument/2006/relationships/slide" Target="slide7.xml"/><Relationship Id="rId4" Type="http://schemas.openxmlformats.org/officeDocument/2006/relationships/slideLayout" Target="../slideLayouts/slideLayout16.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8" Type="http://schemas.openxmlformats.org/officeDocument/2006/relationships/hyperlink" Target="https://www.gartner.com/tools/budget-benchmarks" TargetMode="External"/><Relationship Id="rId3" Type="http://schemas.openxmlformats.org/officeDocument/2006/relationships/tags" Target="../tags/tag41.xml"/><Relationship Id="rId7" Type="http://schemas.openxmlformats.org/officeDocument/2006/relationships/image" Target="../media/image7.emf"/><Relationship Id="rId2" Type="http://schemas.openxmlformats.org/officeDocument/2006/relationships/tags" Target="../tags/tag40.xml"/><Relationship Id="rId1" Type="http://schemas.openxmlformats.org/officeDocument/2006/relationships/vmlDrawing" Target="../drawings/vmlDrawing26.vml"/><Relationship Id="rId6" Type="http://schemas.openxmlformats.org/officeDocument/2006/relationships/oleObject" Target="../embeddings/oleObject26.bin"/><Relationship Id="rId11" Type="http://schemas.openxmlformats.org/officeDocument/2006/relationships/hyperlink" Target="https://www.gartner.com/document/code/779687" TargetMode="External"/><Relationship Id="rId5" Type="http://schemas.openxmlformats.org/officeDocument/2006/relationships/notesSlide" Target="../notesSlides/notesSlide13.xml"/><Relationship Id="rId10" Type="http://schemas.openxmlformats.org/officeDocument/2006/relationships/hyperlink" Target="https://www.gartner.com/document/code/779742" TargetMode="External"/><Relationship Id="rId4" Type="http://schemas.openxmlformats.org/officeDocument/2006/relationships/slideLayout" Target="../slideLayouts/slideLayout4.xml"/><Relationship Id="rId9" Type="http://schemas.openxmlformats.org/officeDocument/2006/relationships/hyperlink" Target="https://www.gartner.com/document/code/779741"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gartner.com/tools/budget-benchmarks" TargetMode="External"/><Relationship Id="rId3" Type="http://schemas.openxmlformats.org/officeDocument/2006/relationships/tags" Target="../tags/tag25.xml"/><Relationship Id="rId7" Type="http://schemas.openxmlformats.org/officeDocument/2006/relationships/image" Target="../media/image4.emf"/><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3.xml"/><Relationship Id="rId4"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vmlDrawing" Target="../drawings/vmlDrawing14.vml"/><Relationship Id="rId5" Type="http://schemas.openxmlformats.org/officeDocument/2006/relationships/image" Target="../media/image6.e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hyperlink" Target="mailto:benchmarkinginfo@gartner.com" TargetMode="External"/><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image" Target="../media/image6.emf"/><Relationship Id="rId5" Type="http://schemas.openxmlformats.org/officeDocument/2006/relationships/oleObject" Target="../embeddings/oleObject1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hyperlink" Target="https://www.gartner.com/document/code/779741" TargetMode="External"/><Relationship Id="rId13" Type="http://schemas.openxmlformats.org/officeDocument/2006/relationships/image" Target="../media/image10.png"/><Relationship Id="rId18" Type="http://schemas.openxmlformats.org/officeDocument/2006/relationships/image" Target="../media/image18.svg"/><Relationship Id="rId3" Type="http://schemas.openxmlformats.org/officeDocument/2006/relationships/tags" Target="../tags/tag29.xml"/><Relationship Id="rId21" Type="http://schemas.openxmlformats.org/officeDocument/2006/relationships/image" Target="../media/image14.png"/><Relationship Id="rId7" Type="http://schemas.openxmlformats.org/officeDocument/2006/relationships/hyperlink" Target="https://www.gartner.com/document/code/779686" TargetMode="External"/><Relationship Id="rId12" Type="http://schemas.openxmlformats.org/officeDocument/2006/relationships/image" Target="../media/image12.svg"/><Relationship Id="rId17" Type="http://schemas.openxmlformats.org/officeDocument/2006/relationships/image" Target="../media/image12.png"/><Relationship Id="rId2" Type="http://schemas.openxmlformats.org/officeDocument/2006/relationships/tags" Target="../tags/tag28.xml"/><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vmlDrawing" Target="../drawings/vmlDrawing16.vml"/><Relationship Id="rId6" Type="http://schemas.openxmlformats.org/officeDocument/2006/relationships/image" Target="../media/image7.emf"/><Relationship Id="rId11" Type="http://schemas.openxmlformats.org/officeDocument/2006/relationships/image" Target="../media/image9.png"/><Relationship Id="rId5" Type="http://schemas.openxmlformats.org/officeDocument/2006/relationships/oleObject" Target="../embeddings/oleObject16.bin"/><Relationship Id="rId15" Type="http://schemas.openxmlformats.org/officeDocument/2006/relationships/image" Target="../media/image11.png"/><Relationship Id="rId10" Type="http://schemas.openxmlformats.org/officeDocument/2006/relationships/image" Target="../media/image10.sv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8.png"/><Relationship Id="rId14" Type="http://schemas.openxmlformats.org/officeDocument/2006/relationships/image" Target="../media/image14.svg"/><Relationship Id="rId22"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vmlDrawing" Target="../drawings/vmlDrawing17.vml"/><Relationship Id="rId5" Type="http://schemas.openxmlformats.org/officeDocument/2006/relationships/image" Target="../media/image6.emf"/><Relationship Id="rId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15.png"/><Relationship Id="rId5" Type="http://schemas.openxmlformats.org/officeDocument/2006/relationships/image" Target="../media/image6.emf"/><Relationship Id="rId4" Type="http://schemas.openxmlformats.org/officeDocument/2006/relationships/oleObject" Target="../embeddings/oleObject18.bin"/></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4.xml"/><Relationship Id="rId7" Type="http://schemas.openxmlformats.org/officeDocument/2006/relationships/image" Target="../media/image18.png"/><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6.emf"/><Relationship Id="rId5" Type="http://schemas.openxmlformats.org/officeDocument/2006/relationships/oleObject" Target="../embeddings/oleObject19.bin"/><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0A7C08B-4616-497F-8188-60AE5A6190C1}"/>
              </a:ext>
            </a:extLst>
          </p:cNvPr>
          <p:cNvGraphicFramePr>
            <a:graphicFrameLocks noChangeAspect="1"/>
          </p:cNvGraphicFramePr>
          <p:nvPr>
            <p:custDataLst>
              <p:tags r:id="rId2"/>
            </p:custDataLst>
            <p:extLst>
              <p:ext uri="{D42A27DB-BD31-4B8C-83A1-F6EECF244321}">
                <p14:modId xmlns:p14="http://schemas.microsoft.com/office/powerpoint/2010/main" val="631300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xmlns="" id="{60A7C08B-4616-497F-8188-60AE5A6190C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B7AEFAD7-CD91-4230-9093-435F6E176986}"/>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4" name="Text Placeholder 3"/>
          <p:cNvSpPr>
            <a:spLocks noGrp="1"/>
          </p:cNvSpPr>
          <p:nvPr>
            <p:ph type="body" sz="quarter" idx="10"/>
          </p:nvPr>
        </p:nvSpPr>
        <p:spPr>
          <a:xfrm>
            <a:off x="1893371" y="4466637"/>
            <a:ext cx="4545024" cy="276999"/>
          </a:xfrm>
        </p:spPr>
        <p:txBody>
          <a:bodyPr/>
          <a:lstStyle/>
          <a:p>
            <a:r>
              <a:rPr lang="en-IN" dirty="0"/>
              <a:t>Practitioners Guide</a:t>
            </a:r>
          </a:p>
        </p:txBody>
      </p:sp>
      <p:sp>
        <p:nvSpPr>
          <p:cNvPr id="2" name="Title 1"/>
          <p:cNvSpPr>
            <a:spLocks noGrp="1"/>
          </p:cNvSpPr>
          <p:nvPr>
            <p:ph type="ctrTitle"/>
          </p:nvPr>
        </p:nvSpPr>
        <p:spPr>
          <a:xfrm>
            <a:off x="1893371" y="1527175"/>
            <a:ext cx="4795914" cy="2696404"/>
          </a:xfrm>
        </p:spPr>
        <p:txBody>
          <a:bodyPr vert="horz"/>
          <a:lstStyle/>
          <a:p>
            <a:r>
              <a:rPr lang="en-US" sz="3200" dirty="0"/>
              <a:t>Comparison Tools’ Practitioners Guide: </a:t>
            </a:r>
            <a:br>
              <a:rPr lang="en-US" sz="3200" dirty="0"/>
            </a:br>
            <a:r>
              <a:rPr lang="en-US" sz="3200" dirty="0"/>
              <a:t/>
            </a:r>
            <a:br>
              <a:rPr lang="en-US" sz="3200" dirty="0"/>
            </a:br>
            <a:r>
              <a:rPr lang="en-US" sz="3200" dirty="0"/>
              <a:t>Application Services Budget &amp; Efficiency Tool</a:t>
            </a:r>
          </a:p>
        </p:txBody>
      </p:sp>
    </p:spTree>
    <p:extLst>
      <p:ext uri="{BB962C8B-B14F-4D97-AF65-F5344CB8AC3E}">
        <p14:creationId xmlns:p14="http://schemas.microsoft.com/office/powerpoint/2010/main" val="590024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 (Continued)</a:t>
            </a:r>
            <a:endParaRPr dirty="0"/>
          </a:p>
        </p:txBody>
      </p:sp>
      <p:sp>
        <p:nvSpPr>
          <p:cNvPr id="2" name="Google Shape;278;p7">
            <a:extLst>
              <a:ext uri="{FF2B5EF4-FFF2-40B4-BE49-F238E27FC236}">
                <a16:creationId xmlns:a16="http://schemas.microsoft.com/office/drawing/2014/main" xmlns="" id="{2941FB43-2E18-A235-7D1C-1C3DDCF85F37}"/>
              </a:ext>
            </a:extLst>
          </p:cNvPr>
          <p:cNvSpPr txBox="1"/>
          <p:nvPr/>
        </p:nvSpPr>
        <p:spPr>
          <a:xfrm>
            <a:off x="457200" y="852488"/>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Click on “New Benchmark” to start a new assessment.</a:t>
            </a:r>
            <a:endParaRPr dirty="0"/>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pic>
        <p:nvPicPr>
          <p:cNvPr id="4" name="Picture 3">
            <a:extLst>
              <a:ext uri="{FF2B5EF4-FFF2-40B4-BE49-F238E27FC236}">
                <a16:creationId xmlns:a16="http://schemas.microsoft.com/office/drawing/2014/main" xmlns="" id="{3EA83234-7D64-EB8D-3FB2-43056A52DDE2}"/>
              </a:ext>
            </a:extLst>
          </p:cNvPr>
          <p:cNvPicPr>
            <a:picLocks noChangeAspect="1"/>
          </p:cNvPicPr>
          <p:nvPr/>
        </p:nvPicPr>
        <p:blipFill>
          <a:blip r:embed="rId3"/>
          <a:stretch>
            <a:fillRect/>
          </a:stretch>
        </p:blipFill>
        <p:spPr>
          <a:xfrm>
            <a:off x="671877" y="1542399"/>
            <a:ext cx="2864304" cy="726022"/>
          </a:xfrm>
          <a:prstGeom prst="rect">
            <a:avLst/>
          </a:prstGeom>
          <a:ln>
            <a:noFill/>
          </a:ln>
          <a:effectLst>
            <a:outerShdw blurRad="292100" dist="139700" dir="2700000" algn="tl" rotWithShape="0">
              <a:srgbClr val="333333">
                <a:alpha val="65000"/>
              </a:srgbClr>
            </a:outerShdw>
          </a:effectLst>
        </p:spPr>
      </p:pic>
      <p:sp>
        <p:nvSpPr>
          <p:cNvPr id="5" name="Google Shape;280;p7">
            <a:extLst>
              <a:ext uri="{FF2B5EF4-FFF2-40B4-BE49-F238E27FC236}">
                <a16:creationId xmlns:a16="http://schemas.microsoft.com/office/drawing/2014/main" xmlns="" id="{8E0D1500-049F-24C2-625F-3CC1FDEC6052}"/>
              </a:ext>
            </a:extLst>
          </p:cNvPr>
          <p:cNvSpPr txBox="1"/>
          <p:nvPr/>
        </p:nvSpPr>
        <p:spPr>
          <a:xfrm>
            <a:off x="3918511" y="1601093"/>
            <a:ext cx="3715188" cy="7254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800"/>
              <a:buFont typeface="Arial"/>
              <a:buNone/>
            </a:pPr>
            <a:r>
              <a:rPr lang="en-US" sz="1200" dirty="0">
                <a:solidFill>
                  <a:schemeClr val="dk1"/>
                </a:solidFill>
                <a:latin typeface="Arial"/>
                <a:ea typeface="Arial"/>
                <a:cs typeface="Arial"/>
                <a:sym typeface="Arial"/>
              </a:rPr>
              <a:t>Your in-progress and completed benchmark assessments will appear in a list under the new benchmark button. </a:t>
            </a:r>
            <a:endParaRPr sz="1100" dirty="0">
              <a:solidFill>
                <a:schemeClr val="dk1"/>
              </a:solidFill>
              <a:latin typeface="Arial"/>
              <a:ea typeface="Arial"/>
              <a:cs typeface="Arial"/>
              <a:sym typeface="Arial"/>
            </a:endParaRPr>
          </a:p>
        </p:txBody>
      </p:sp>
      <p:sp>
        <p:nvSpPr>
          <p:cNvPr id="6" name="Rectangle 5">
            <a:extLst>
              <a:ext uri="{FF2B5EF4-FFF2-40B4-BE49-F238E27FC236}">
                <a16:creationId xmlns:a16="http://schemas.microsoft.com/office/drawing/2014/main" xmlns="" id="{2654E339-145A-64C3-98B1-5D498BAFA6C7}"/>
              </a:ext>
            </a:extLst>
          </p:cNvPr>
          <p:cNvSpPr/>
          <p:nvPr/>
        </p:nvSpPr>
        <p:spPr>
          <a:xfrm>
            <a:off x="723569" y="1942769"/>
            <a:ext cx="2529994" cy="280946"/>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7" name="Google Shape;275;p7">
            <a:extLst>
              <a:ext uri="{FF2B5EF4-FFF2-40B4-BE49-F238E27FC236}">
                <a16:creationId xmlns:a16="http://schemas.microsoft.com/office/drawing/2014/main" xmlns="" id="{8AABE939-282D-7244-63CA-394288132C85}"/>
              </a:ext>
            </a:extLst>
          </p:cNvPr>
          <p:cNvCxnSpPr/>
          <p:nvPr/>
        </p:nvCxnSpPr>
        <p:spPr>
          <a:xfrm rot="10800000">
            <a:off x="457200" y="2764524"/>
            <a:ext cx="8667752" cy="0"/>
          </a:xfrm>
          <a:prstGeom prst="straightConnector1">
            <a:avLst/>
          </a:prstGeom>
          <a:noFill/>
          <a:ln w="19050" cap="flat" cmpd="sng">
            <a:solidFill>
              <a:srgbClr val="002856"/>
            </a:solidFill>
            <a:prstDash val="sysDash"/>
            <a:miter lim="800000"/>
            <a:headEnd type="none" w="sm" len="sm"/>
            <a:tailEnd type="none" w="sm" len="sm"/>
          </a:ln>
        </p:spPr>
      </p:cxnSp>
      <p:sp>
        <p:nvSpPr>
          <p:cNvPr id="8" name="Google Shape;276;p7">
            <a:extLst>
              <a:ext uri="{FF2B5EF4-FFF2-40B4-BE49-F238E27FC236}">
                <a16:creationId xmlns:a16="http://schemas.microsoft.com/office/drawing/2014/main" xmlns="" id="{50BC95BA-709A-51BF-5208-2C4471BB743A}"/>
              </a:ext>
            </a:extLst>
          </p:cNvPr>
          <p:cNvSpPr txBox="1"/>
          <p:nvPr/>
        </p:nvSpPr>
        <p:spPr>
          <a:xfrm>
            <a:off x="457200" y="2912230"/>
            <a:ext cx="3714752" cy="33851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b="1" dirty="0">
                <a:solidFill>
                  <a:srgbClr val="002060"/>
                </a:solidFill>
                <a:latin typeface="+mj-lt"/>
                <a:ea typeface="Arial"/>
                <a:cs typeface="Arial"/>
                <a:sym typeface="Arial"/>
              </a:rPr>
              <a:t>Input set up details. </a:t>
            </a:r>
            <a:endParaRPr sz="1600" dirty="0">
              <a:solidFill>
                <a:schemeClr val="dk1"/>
              </a:solidFill>
              <a:latin typeface="+mj-lt"/>
              <a:ea typeface="Arial"/>
              <a:cs typeface="Arial"/>
              <a:sym typeface="Arial"/>
            </a:endParaRPr>
          </a:p>
        </p:txBody>
      </p:sp>
      <p:sp>
        <p:nvSpPr>
          <p:cNvPr id="9" name="Google Shape;277;p7">
            <a:extLst>
              <a:ext uri="{FF2B5EF4-FFF2-40B4-BE49-F238E27FC236}">
                <a16:creationId xmlns:a16="http://schemas.microsoft.com/office/drawing/2014/main" xmlns="" id="{A3ECE54B-4DF7-ACC1-1558-733A14C51A2D}"/>
              </a:ext>
            </a:extLst>
          </p:cNvPr>
          <p:cNvSpPr txBox="1"/>
          <p:nvPr/>
        </p:nvSpPr>
        <p:spPr>
          <a:xfrm>
            <a:off x="457200" y="3250743"/>
            <a:ext cx="8892540" cy="276998"/>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Items one through three will be pre-populated with your membership specifications. Adjust those inputs as appropriate. </a:t>
            </a:r>
            <a:endParaRPr b="1" dirty="0"/>
          </a:p>
        </p:txBody>
      </p:sp>
      <p:pic>
        <p:nvPicPr>
          <p:cNvPr id="10" name="Picture 9">
            <a:extLst>
              <a:ext uri="{FF2B5EF4-FFF2-40B4-BE49-F238E27FC236}">
                <a16:creationId xmlns:a16="http://schemas.microsoft.com/office/drawing/2014/main" xmlns="" id="{90C2E43F-FA15-A92A-01F9-4B5B1D7BAF55}"/>
              </a:ext>
            </a:extLst>
          </p:cNvPr>
          <p:cNvPicPr>
            <a:picLocks noChangeAspect="1"/>
          </p:cNvPicPr>
          <p:nvPr/>
        </p:nvPicPr>
        <p:blipFill>
          <a:blip r:embed="rId4"/>
          <a:stretch>
            <a:fillRect/>
          </a:stretch>
        </p:blipFill>
        <p:spPr>
          <a:xfrm>
            <a:off x="723569" y="3612531"/>
            <a:ext cx="4798105" cy="2522663"/>
          </a:xfrm>
          <a:prstGeom prst="rect">
            <a:avLst/>
          </a:prstGeom>
          <a:ln>
            <a:solidFill>
              <a:schemeClr val="accent1"/>
            </a:solidFill>
          </a:ln>
        </p:spPr>
      </p:pic>
      <p:sp>
        <p:nvSpPr>
          <p:cNvPr id="3" name="Rectangle 2">
            <a:extLst>
              <a:ext uri="{FF2B5EF4-FFF2-40B4-BE49-F238E27FC236}">
                <a16:creationId xmlns:a16="http://schemas.microsoft.com/office/drawing/2014/main" xmlns="" id="{ED137657-C615-76F6-402C-81FEE924ACB0}"/>
              </a:ext>
            </a:extLst>
          </p:cNvPr>
          <p:cNvSpPr/>
          <p:nvPr/>
        </p:nvSpPr>
        <p:spPr>
          <a:xfrm>
            <a:off x="1113907" y="4161702"/>
            <a:ext cx="3108960" cy="27729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2"/>
                </a:solidFill>
              </a:rPr>
              <a:t>End-User Services &amp; Business Applications Budget &amp; Efficiency</a:t>
            </a:r>
            <a:endParaRPr lang="en-IN" sz="900" dirty="0">
              <a:solidFill>
                <a:schemeClr val="tx2"/>
              </a:solidFill>
            </a:endParaRPr>
          </a:p>
        </p:txBody>
      </p:sp>
    </p:spTree>
    <p:extLst>
      <p:ext uri="{BB962C8B-B14F-4D97-AF65-F5344CB8AC3E}">
        <p14:creationId xmlns:p14="http://schemas.microsoft.com/office/powerpoint/2010/main" val="206443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B19B5641-8763-1F0D-818C-AEDC6F5234E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404" imgH="405" progId="TCLayout.ActiveDocument.1">
                  <p:embed/>
                </p:oleObj>
              </mc:Choice>
              <mc:Fallback>
                <p:oleObj name="think-cell Slide" r:id="rId5" imgW="404" imgH="405" progId="TCLayout.ActiveDocument.1">
                  <p:embed/>
                  <p:pic>
                    <p:nvPicPr>
                      <p:cNvPr id="3" name="Object 2" hidden="1">
                        <a:extLst>
                          <a:ext uri="{FF2B5EF4-FFF2-40B4-BE49-F238E27FC236}">
                            <a16:creationId xmlns:a16="http://schemas.microsoft.com/office/drawing/2014/main" xmlns="" id="{B19B5641-8763-1F0D-818C-AEDC6F5234E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Rounded Corners 1">
            <a:extLst>
              <a:ext uri="{FF2B5EF4-FFF2-40B4-BE49-F238E27FC236}">
                <a16:creationId xmlns:a16="http://schemas.microsoft.com/office/drawing/2014/main" xmlns="" id="{7A70D2AC-50ED-B392-0536-CC014C5CB81B}"/>
              </a:ext>
            </a:extLst>
          </p:cNvPr>
          <p:cNvSpPr/>
          <p:nvPr/>
        </p:nvSpPr>
        <p:spPr>
          <a:xfrm>
            <a:off x="6345749" y="4031982"/>
            <a:ext cx="5253508" cy="170306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spcBef>
                <a:spcPts val="600"/>
              </a:spcBef>
              <a:spcAft>
                <a:spcPts val="600"/>
              </a:spcAft>
            </a:pPr>
            <a:endParaRPr lang="en-IN" dirty="0">
              <a:solidFill>
                <a:schemeClr val="bg1"/>
              </a:solidFill>
            </a:endParaRPr>
          </a:p>
        </p:txBody>
      </p:sp>
      <p:sp>
        <p:nvSpPr>
          <p:cNvPr id="286" name="Google Shape;28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 (Continued)</a:t>
            </a:r>
            <a:endParaRPr dirty="0"/>
          </a:p>
        </p:txBody>
      </p:sp>
      <p:pic>
        <p:nvPicPr>
          <p:cNvPr id="287" name="Google Shape;287;p8"/>
          <p:cNvPicPr preferRelativeResize="0"/>
          <p:nvPr/>
        </p:nvPicPr>
        <p:blipFill rotWithShape="1">
          <a:blip r:embed="rId7">
            <a:alphaModFix/>
          </a:blip>
          <a:srcRect/>
          <a:stretch/>
        </p:blipFill>
        <p:spPr>
          <a:xfrm>
            <a:off x="6234112" y="1527175"/>
            <a:ext cx="5115395" cy="2079258"/>
          </a:xfrm>
          <a:prstGeom prst="rect">
            <a:avLst/>
          </a:prstGeom>
          <a:ln>
            <a:noFill/>
          </a:ln>
          <a:effectLst>
            <a:outerShdw blurRad="292100" dist="139700" dir="2700000" algn="tl" rotWithShape="0">
              <a:srgbClr val="333333">
                <a:alpha val="65000"/>
              </a:srgbClr>
            </a:outerShdw>
          </a:effectLst>
        </p:spPr>
      </p:pic>
      <p:sp>
        <p:nvSpPr>
          <p:cNvPr id="288" name="Google Shape;288;p8"/>
          <p:cNvSpPr txBox="1"/>
          <p:nvPr/>
        </p:nvSpPr>
        <p:spPr>
          <a:xfrm>
            <a:off x="6452428" y="4154440"/>
            <a:ext cx="5146829" cy="1446509"/>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300"/>
              </a:spcBef>
              <a:spcAft>
                <a:spcPts val="30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
        <p:nvSpPr>
          <p:cNvPr id="289" name="Google Shape;289;p8"/>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dirty="0">
                <a:solidFill>
                  <a:srgbClr val="002060"/>
                </a:solidFill>
                <a:latin typeface="Arial"/>
                <a:ea typeface="Arial"/>
                <a:cs typeface="Arial"/>
                <a:sym typeface="Arial"/>
              </a:rPr>
              <a:t>Input set up details (continued).</a:t>
            </a:r>
            <a:endParaRPr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2060"/>
              </a:solidFill>
              <a:latin typeface="Arial"/>
              <a:ea typeface="Arial"/>
              <a:cs typeface="Arial"/>
              <a:sym typeface="Arial"/>
            </a:endParaRPr>
          </a:p>
        </p:txBody>
      </p:sp>
      <p:pic>
        <p:nvPicPr>
          <p:cNvPr id="291" name="Google Shape;291;p8"/>
          <p:cNvPicPr preferRelativeResize="0"/>
          <p:nvPr/>
        </p:nvPicPr>
        <p:blipFill rotWithShape="1">
          <a:blip r:embed="rId8">
            <a:alphaModFix/>
          </a:blip>
          <a:srcRect/>
          <a:stretch/>
        </p:blipFill>
        <p:spPr>
          <a:xfrm>
            <a:off x="433840" y="1559667"/>
            <a:ext cx="5537672" cy="2983694"/>
          </a:xfrm>
          <a:prstGeom prst="rect">
            <a:avLst/>
          </a:prstGeom>
          <a:ln>
            <a:noFill/>
          </a:ln>
          <a:effectLst>
            <a:outerShdw blurRad="292100" dist="139700" dir="2700000" algn="tl" rotWithShape="0">
              <a:srgbClr val="333333">
                <a:alpha val="65000"/>
              </a:srgbClr>
            </a:outerShdw>
          </a:effectLst>
        </p:spPr>
      </p:pic>
      <p:sp>
        <p:nvSpPr>
          <p:cNvPr id="4" name="Speech Bubble: Rectangle 3">
            <a:extLst>
              <a:ext uri="{FF2B5EF4-FFF2-40B4-BE49-F238E27FC236}">
                <a16:creationId xmlns:a16="http://schemas.microsoft.com/office/drawing/2014/main" xmlns="" id="{262138F4-8BA0-9225-5205-064E6F5B9848}"/>
              </a:ext>
            </a:extLst>
          </p:cNvPr>
          <p:cNvSpPr/>
          <p:nvPr/>
        </p:nvSpPr>
        <p:spPr>
          <a:xfrm>
            <a:off x="457200" y="4917708"/>
            <a:ext cx="5500689" cy="983361"/>
          </a:xfrm>
          <a:prstGeom prst="wedgeRectCallout">
            <a:avLst>
              <a:gd name="adj1" fmla="val -20238"/>
              <a:gd name="adj2" fmla="val -71082"/>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5"/>
                </a:solidFill>
              </a:rPr>
              <a:t>T</a:t>
            </a:r>
            <a:r>
              <a:rPr lang="en-US" sz="1400" dirty="0">
                <a:solidFill>
                  <a:schemeClr val="accent5"/>
                </a:solidFill>
                <a:effectLst/>
              </a:rPr>
              <a:t>he industry selection here only represents the clients’ general Gartner industry classification. It does not represent peer selection which uses a different categorization scheme and is set on the digital results page.</a:t>
            </a:r>
            <a:endParaRPr lang="en-IN" sz="1400" dirty="0">
              <a:solidFill>
                <a:schemeClr val="accent5"/>
              </a:solidFill>
            </a:endParaRPr>
          </a:p>
        </p:txBody>
      </p:sp>
    </p:spTree>
    <p:extLst>
      <p:ext uri="{BB962C8B-B14F-4D97-AF65-F5344CB8AC3E}">
        <p14:creationId xmlns:p14="http://schemas.microsoft.com/office/powerpoint/2010/main" val="180568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9"/>
          <p:cNvSpPr/>
          <p:nvPr/>
        </p:nvSpPr>
        <p:spPr>
          <a:xfrm>
            <a:off x="685800" y="1409700"/>
            <a:ext cx="10791825" cy="4143375"/>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Arial"/>
              <a:ea typeface="Arial"/>
              <a:cs typeface="Arial"/>
              <a:sym typeface="Arial"/>
            </a:endParaRPr>
          </a:p>
        </p:txBody>
      </p:sp>
      <p:sp>
        <p:nvSpPr>
          <p:cNvPr id="301" name="Google Shape;301;p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 (Continued)</a:t>
            </a:r>
            <a:endParaRPr dirty="0"/>
          </a:p>
        </p:txBody>
      </p:sp>
      <p:sp>
        <p:nvSpPr>
          <p:cNvPr id="302" name="Google Shape;302;p9"/>
          <p:cNvSpPr txBox="1"/>
          <p:nvPr/>
        </p:nvSpPr>
        <p:spPr>
          <a:xfrm>
            <a:off x="789779" y="1409700"/>
            <a:ext cx="10610853" cy="433965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Arial"/>
                <a:ea typeface="Arial"/>
                <a:cs typeface="Arial"/>
                <a:sym typeface="Arial"/>
              </a:rPr>
              <a:t>About Confidentiality</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Your individual responses, including personal information (e.g., your name; role), may be included in a report provided to your leadership and associates within your organization. Your survey responses may also be aggregated with other participants’ responses to create an overall report for your organization. This aggregate survey report may also be used to identify and prioritize opportunities for improvement.</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1" i="0" u="none" strike="noStrike" cap="none" dirty="0">
                <a:solidFill>
                  <a:srgbClr val="000000"/>
                </a:solidFill>
                <a:latin typeface="Arial"/>
                <a:ea typeface="Arial"/>
                <a:cs typeface="Arial"/>
                <a:sym typeface="Arial"/>
              </a:rPr>
              <a:t>Agreement</a:t>
            </a: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participating in this survey, you understand and agree that your responses will not be confidential within your organization. Your survey responses will be viewed by your organization for the purposes of evaluating a budget and/or headcount and planning improvement initiatives.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As a Gartner client or invited participant of the client, your input helps shape the insights the Gartner Benchmark tool provides to you and your peers. By completing a survey(s), you agree that your responses may be used by Gartner, in an aggregate and non-identifiable format (neither you nor your organization are identifiable), for future research purposes in the ordinary course of our business in accordance with </a:t>
            </a:r>
            <a:r>
              <a:rPr lang="en-US" sz="12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Privacy Policy</a:t>
            </a:r>
            <a:r>
              <a:rPr lang="en-US" sz="120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rgbClr val="000000"/>
                </a:solidFill>
                <a:latin typeface="Arial"/>
                <a:ea typeface="Arial"/>
                <a:cs typeface="Arial"/>
                <a:sym typeface="Arial"/>
              </a:rPr>
              <a:t/>
            </a:r>
            <a:br>
              <a:rPr lang="en-US" sz="1200" u="none" strike="noStrike" cap="none" dirty="0">
                <a:solidFill>
                  <a:srgbClr val="000000"/>
                </a:solidFill>
                <a:latin typeface="Arial"/>
                <a:ea typeface="Arial"/>
                <a:cs typeface="Arial"/>
                <a:sym typeface="Arial"/>
              </a:rPr>
            </a:br>
            <a:r>
              <a:rPr lang="en-US" sz="1200" u="none" strike="noStrike" cap="none" dirty="0">
                <a:solidFill>
                  <a:srgbClr val="000000"/>
                </a:solidFill>
                <a:latin typeface="Arial"/>
                <a:ea typeface="Arial"/>
                <a:cs typeface="Arial"/>
                <a:sym typeface="Arial"/>
              </a:rPr>
              <a:t>Gartner will not disclose confidential information submitted via this survey to a non-agent third party except when required to do so by law. We use appropriate security controls to protect the information you provide, and where applicable, will take reasonable steps to permit you to correct, amend, or delete information that is inaccurate or incomplete.</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Gartner products and services are subject to US Sanctions laws. As a result, prohibited individuals, as defined by law, or those located in certain Sanctioned countries (including Cuba, Iran, North Korea, Sudan, Syria and the Crimean region in Ukraine), are not authorized to participate in this survey. Please contact Legal and Compliance with any questions.</a:t>
            </a:r>
            <a:endParaRPr dirty="0"/>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
            </a:r>
            <a:br>
              <a:rPr lang="en-US" sz="1200" b="0" i="0" u="none" strike="noStrike" cap="none" dirty="0">
                <a:solidFill>
                  <a:srgbClr val="000000"/>
                </a:solidFill>
                <a:latin typeface="Arial"/>
                <a:ea typeface="Arial"/>
                <a:cs typeface="Arial"/>
                <a:sym typeface="Arial"/>
              </a:rPr>
            </a:br>
            <a:r>
              <a:rPr lang="en-US" sz="1200" b="0" i="0" u="none" strike="noStrike" cap="none" dirty="0">
                <a:solidFill>
                  <a:srgbClr val="000000"/>
                </a:solidFill>
                <a:latin typeface="Arial"/>
                <a:ea typeface="Arial"/>
                <a:cs typeface="Arial"/>
                <a:sym typeface="Arial"/>
              </a:rPr>
              <a:t>By continuing to the survey, you agree to these terms.</a:t>
            </a:r>
            <a:endParaRPr dirty="0"/>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303" name="Google Shape;303;p9"/>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2060"/>
              </a:buClr>
              <a:buSzPts val="1400"/>
              <a:buFont typeface="Arial"/>
              <a:buNone/>
            </a:pPr>
            <a:r>
              <a:rPr lang="en-US" sz="1400" b="1" i="0" u="none" strike="noStrike" cap="none" dirty="0">
                <a:solidFill>
                  <a:srgbClr val="002060"/>
                </a:solidFill>
                <a:latin typeface="Arial"/>
                <a:ea typeface="Arial"/>
                <a:cs typeface="Arial"/>
                <a:sym typeface="Arial"/>
              </a:rPr>
              <a:t>Agree to the standard Gartner Note of Confidentiality and Privacy Policy.</a:t>
            </a:r>
            <a:endParaRPr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2060"/>
              </a:solidFill>
              <a:latin typeface="Arial"/>
              <a:ea typeface="Arial"/>
              <a:cs typeface="Arial"/>
              <a:sym typeface="Arial"/>
            </a:endParaRPr>
          </a:p>
        </p:txBody>
      </p:sp>
    </p:spTree>
    <p:extLst>
      <p:ext uri="{BB962C8B-B14F-4D97-AF65-F5344CB8AC3E}">
        <p14:creationId xmlns:p14="http://schemas.microsoft.com/office/powerpoint/2010/main" val="238349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532443E8-7C8C-DA17-C74C-FC734ECB639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404" imgH="405" progId="TCLayout.ActiveDocument.1">
                  <p:embed/>
                </p:oleObj>
              </mc:Choice>
              <mc:Fallback>
                <p:oleObj name="think-cell Slide" r:id="rId5" imgW="404" imgH="405" progId="TCLayout.ActiveDocument.1">
                  <p:embed/>
                  <p:pic>
                    <p:nvPicPr>
                      <p:cNvPr id="5" name="Object 4" hidden="1">
                        <a:extLst>
                          <a:ext uri="{FF2B5EF4-FFF2-40B4-BE49-F238E27FC236}">
                            <a16:creationId xmlns:a16="http://schemas.microsoft.com/office/drawing/2014/main" xmlns="" id="{532443E8-7C8C-DA17-C74C-FC734ECB639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73" name="Google Shape;273;p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Assessment(Applications)</a:t>
            </a:r>
            <a:endParaRPr dirty="0"/>
          </a:p>
        </p:txBody>
      </p:sp>
      <p:cxnSp>
        <p:nvCxnSpPr>
          <p:cNvPr id="275" name="Google Shape;275;p7"/>
          <p:cNvCxnSpPr/>
          <p:nvPr/>
        </p:nvCxnSpPr>
        <p:spPr>
          <a:xfrm rot="10800000">
            <a:off x="333376" y="1407238"/>
            <a:ext cx="8667752" cy="0"/>
          </a:xfrm>
          <a:prstGeom prst="straightConnector1">
            <a:avLst/>
          </a:prstGeom>
          <a:noFill/>
          <a:ln w="57150" cap="flat" cmpd="sng">
            <a:solidFill>
              <a:schemeClr val="accent1"/>
            </a:solidFill>
            <a:prstDash val="solid"/>
            <a:miter lim="800000"/>
            <a:headEnd type="none" w="sm" len="sm"/>
            <a:tailEnd type="none" w="sm" len="sm"/>
          </a:ln>
        </p:spPr>
      </p:cxnSp>
      <p:sp>
        <p:nvSpPr>
          <p:cNvPr id="278" name="Google Shape;278;p7"/>
          <p:cNvSpPr txBox="1"/>
          <p:nvPr/>
        </p:nvSpPr>
        <p:spPr>
          <a:xfrm>
            <a:off x="457200" y="1101626"/>
            <a:ext cx="6705600"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Input set up details. </a:t>
            </a:r>
            <a:endParaRPr lang="en-US" sz="1400" dirty="0">
              <a:solidFill>
                <a:schemeClr val="dk1"/>
              </a:solidFill>
              <a:latin typeface="Arial"/>
              <a:ea typeface="Arial"/>
              <a:cs typeface="Arial"/>
              <a:sym typeface="Arial"/>
            </a:endParaRPr>
          </a:p>
          <a:p>
            <a:pPr marL="0" marR="0" lvl="0" indent="0" algn="l" rtl="0">
              <a:spcBef>
                <a:spcPts val="0"/>
              </a:spcBef>
              <a:spcAft>
                <a:spcPts val="0"/>
              </a:spcAft>
              <a:buNone/>
            </a:pPr>
            <a:endParaRPr sz="1400" dirty="0">
              <a:solidFill>
                <a:srgbClr val="002060"/>
              </a:solidFill>
              <a:latin typeface="Arial"/>
              <a:ea typeface="Arial"/>
              <a:cs typeface="Arial"/>
              <a:sym typeface="Arial"/>
            </a:endParaRPr>
          </a:p>
        </p:txBody>
      </p:sp>
      <p:sp>
        <p:nvSpPr>
          <p:cNvPr id="14" name="Google Shape;288;p8">
            <a:extLst>
              <a:ext uri="{FF2B5EF4-FFF2-40B4-BE49-F238E27FC236}">
                <a16:creationId xmlns:a16="http://schemas.microsoft.com/office/drawing/2014/main" xmlns="" id="{03434DD8-A50D-4795-9063-C37A53D24948}"/>
              </a:ext>
            </a:extLst>
          </p:cNvPr>
          <p:cNvSpPr txBox="1"/>
          <p:nvPr/>
        </p:nvSpPr>
        <p:spPr>
          <a:xfrm>
            <a:off x="6741981" y="6262898"/>
            <a:ext cx="3333404" cy="400069"/>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endParaRPr dirty="0"/>
          </a:p>
        </p:txBody>
      </p:sp>
      <p:pic>
        <p:nvPicPr>
          <p:cNvPr id="29" name="Picture 28">
            <a:extLst>
              <a:ext uri="{FF2B5EF4-FFF2-40B4-BE49-F238E27FC236}">
                <a16:creationId xmlns:a16="http://schemas.microsoft.com/office/drawing/2014/main" xmlns="" id="{25CAA046-059E-28D6-E0E8-B40412359EFA}"/>
              </a:ext>
            </a:extLst>
          </p:cNvPr>
          <p:cNvPicPr>
            <a:picLocks noChangeAspect="1"/>
          </p:cNvPicPr>
          <p:nvPr/>
        </p:nvPicPr>
        <p:blipFill rotWithShape="1">
          <a:blip r:embed="rId7"/>
          <a:srcRect l="11528"/>
          <a:stretch/>
        </p:blipFill>
        <p:spPr>
          <a:xfrm>
            <a:off x="457200" y="1527175"/>
            <a:ext cx="4578578" cy="1886344"/>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xmlns="" id="{DA832605-D102-67E5-D8FC-E43ABD2B1EA4}"/>
              </a:ext>
            </a:extLst>
          </p:cNvPr>
          <p:cNvPicPr>
            <a:picLocks noChangeAspect="1"/>
          </p:cNvPicPr>
          <p:nvPr/>
        </p:nvPicPr>
        <p:blipFill>
          <a:blip r:embed="rId8"/>
          <a:stretch>
            <a:fillRect/>
          </a:stretch>
        </p:blipFill>
        <p:spPr>
          <a:xfrm>
            <a:off x="457200" y="3610799"/>
            <a:ext cx="4578578" cy="2377252"/>
          </a:xfrm>
          <a:prstGeom prst="rect">
            <a:avLst/>
          </a:prstGeom>
          <a:ln>
            <a:noFill/>
          </a:ln>
          <a:effectLst>
            <a:outerShdw blurRad="292100" dist="139700" dir="2700000" algn="tl" rotWithShape="0">
              <a:srgbClr val="333333">
                <a:alpha val="65000"/>
              </a:srgbClr>
            </a:outerShdw>
          </a:effectLst>
        </p:spPr>
      </p:pic>
      <p:pic>
        <p:nvPicPr>
          <p:cNvPr id="33" name="Picture 32">
            <a:extLst>
              <a:ext uri="{FF2B5EF4-FFF2-40B4-BE49-F238E27FC236}">
                <a16:creationId xmlns:a16="http://schemas.microsoft.com/office/drawing/2014/main" xmlns="" id="{ADEAC97C-72BE-0B0D-9347-B4321185970C}"/>
              </a:ext>
            </a:extLst>
          </p:cNvPr>
          <p:cNvPicPr>
            <a:picLocks noChangeAspect="1"/>
          </p:cNvPicPr>
          <p:nvPr/>
        </p:nvPicPr>
        <p:blipFill>
          <a:blip r:embed="rId9"/>
          <a:stretch>
            <a:fillRect/>
          </a:stretch>
        </p:blipFill>
        <p:spPr>
          <a:xfrm>
            <a:off x="5218658" y="1542656"/>
            <a:ext cx="4517525" cy="1870859"/>
          </a:xfrm>
          <a:prstGeom prst="rect">
            <a:avLst/>
          </a:prstGeom>
          <a:ln>
            <a:noFill/>
          </a:ln>
          <a:effectLst>
            <a:outerShdw blurRad="292100" dist="139700" dir="2700000" algn="tl" rotWithShape="0">
              <a:srgbClr val="333333">
                <a:alpha val="65000"/>
              </a:srgbClr>
            </a:outerShdw>
          </a:effectLst>
        </p:spPr>
      </p:pic>
      <p:pic>
        <p:nvPicPr>
          <p:cNvPr id="35" name="Picture 34">
            <a:extLst>
              <a:ext uri="{FF2B5EF4-FFF2-40B4-BE49-F238E27FC236}">
                <a16:creationId xmlns:a16="http://schemas.microsoft.com/office/drawing/2014/main" xmlns="" id="{D3E3D9C6-B910-77F2-DC3A-F76902FCCC46}"/>
              </a:ext>
            </a:extLst>
          </p:cNvPr>
          <p:cNvPicPr>
            <a:picLocks noChangeAspect="1"/>
          </p:cNvPicPr>
          <p:nvPr/>
        </p:nvPicPr>
        <p:blipFill rotWithShape="1">
          <a:blip r:embed="rId10"/>
          <a:srcRect l="5296" r="4003" b="4366"/>
          <a:stretch/>
        </p:blipFill>
        <p:spPr>
          <a:xfrm>
            <a:off x="5218658" y="3610799"/>
            <a:ext cx="4517525" cy="2377252"/>
          </a:xfrm>
          <a:prstGeom prst="rect">
            <a:avLst/>
          </a:prstGeom>
          <a:ln>
            <a:noFill/>
          </a:ln>
          <a:effectLst>
            <a:outerShdw blurRad="292100" dist="139700" dir="2700000" algn="tl" rotWithShape="0">
              <a:srgbClr val="333333">
                <a:alpha val="65000"/>
              </a:srgbClr>
            </a:outerShdw>
          </a:effectLst>
        </p:spPr>
      </p:pic>
      <p:sp>
        <p:nvSpPr>
          <p:cNvPr id="36" name="Google Shape;288;p8">
            <a:extLst>
              <a:ext uri="{FF2B5EF4-FFF2-40B4-BE49-F238E27FC236}">
                <a16:creationId xmlns:a16="http://schemas.microsoft.com/office/drawing/2014/main" xmlns="" id="{B1A0CD87-3AEA-D339-7555-323B4313999F}"/>
              </a:ext>
            </a:extLst>
          </p:cNvPr>
          <p:cNvSpPr txBox="1"/>
          <p:nvPr/>
        </p:nvSpPr>
        <p:spPr>
          <a:xfrm>
            <a:off x="9997223" y="2843202"/>
            <a:ext cx="1657829" cy="1384954"/>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400" b="0" i="1" u="none" strike="noStrike" cap="none" dirty="0">
                <a:solidFill>
                  <a:srgbClr val="000000"/>
                </a:solidFill>
                <a:latin typeface="Arial"/>
                <a:ea typeface="Arial"/>
                <a:cs typeface="Arial"/>
                <a:sym typeface="Arial"/>
              </a:rPr>
              <a:t>*At any point in the survey, the current input can be saved by bookmarking the page which can be retrieved later</a:t>
            </a:r>
            <a:endParaRPr sz="3200" dirty="0"/>
          </a:p>
        </p:txBody>
      </p:sp>
      <p:sp>
        <p:nvSpPr>
          <p:cNvPr id="37" name="Rectangle: Rounded Corners 36">
            <a:extLst>
              <a:ext uri="{FF2B5EF4-FFF2-40B4-BE49-F238E27FC236}">
                <a16:creationId xmlns:a16="http://schemas.microsoft.com/office/drawing/2014/main" xmlns="" id="{201C79D7-F458-8236-7068-1C63E6626BB0}"/>
              </a:ext>
            </a:extLst>
          </p:cNvPr>
          <p:cNvSpPr/>
          <p:nvPr/>
        </p:nvSpPr>
        <p:spPr>
          <a:xfrm>
            <a:off x="9919063" y="2725782"/>
            <a:ext cx="1814150" cy="1619795"/>
          </a:xfrm>
          <a:prstGeom prst="roundRect">
            <a:avLst>
              <a:gd name="adj" fmla="val 17742"/>
            </a:avLst>
          </a:prstGeom>
          <a:noFill/>
          <a:ln w="19050">
            <a:solidFill>
              <a:srgbClr val="FF540A"/>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Create Additional Benchmark Assessments</a:t>
            </a:r>
            <a:endParaRPr dirty="0"/>
          </a:p>
        </p:txBody>
      </p:sp>
      <p:sp>
        <p:nvSpPr>
          <p:cNvPr id="310" name="Google Shape;310;p10"/>
          <p:cNvSpPr txBox="1"/>
          <p:nvPr/>
        </p:nvSpPr>
        <p:spPr>
          <a:xfrm>
            <a:off x="457200" y="852488"/>
            <a:ext cx="11115675" cy="52322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You can complete a benchmark assessment for different scenarios based on changes to your organization’s demographic details or changes to functional resources:</a:t>
            </a:r>
            <a:endParaRPr dirty="0"/>
          </a:p>
        </p:txBody>
      </p:sp>
      <p:sp>
        <p:nvSpPr>
          <p:cNvPr id="2" name="Rectangle 1">
            <a:extLst>
              <a:ext uri="{FF2B5EF4-FFF2-40B4-BE49-F238E27FC236}">
                <a16:creationId xmlns:a16="http://schemas.microsoft.com/office/drawing/2014/main" xmlns="" id="{F0AAC82D-2FF9-0DD0-C004-EAE0A8FC35DC}"/>
              </a:ext>
            </a:extLst>
          </p:cNvPr>
          <p:cNvSpPr/>
          <p:nvPr/>
        </p:nvSpPr>
        <p:spPr>
          <a:xfrm>
            <a:off x="640080" y="1527175"/>
            <a:ext cx="3634740" cy="4460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4" name="Rectangle 3">
            <a:extLst>
              <a:ext uri="{FF2B5EF4-FFF2-40B4-BE49-F238E27FC236}">
                <a16:creationId xmlns:a16="http://schemas.microsoft.com/office/drawing/2014/main" xmlns="" id="{293DD37C-B494-488E-DBA6-7BB2BB8CB2F6}"/>
              </a:ext>
            </a:extLst>
          </p:cNvPr>
          <p:cNvSpPr/>
          <p:nvPr/>
        </p:nvSpPr>
        <p:spPr>
          <a:xfrm>
            <a:off x="4369276" y="1526791"/>
            <a:ext cx="3634740" cy="21000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4">
            <a:extLst>
              <a:ext uri="{FF2B5EF4-FFF2-40B4-BE49-F238E27FC236}">
                <a16:creationId xmlns:a16="http://schemas.microsoft.com/office/drawing/2014/main" xmlns="" id="{E430FCF4-4E66-CA5E-8B2D-FFD5C3E6EBEB}"/>
              </a:ext>
            </a:extLst>
          </p:cNvPr>
          <p:cNvSpPr/>
          <p:nvPr/>
        </p:nvSpPr>
        <p:spPr>
          <a:xfrm>
            <a:off x="8098473" y="1526792"/>
            <a:ext cx="3634740" cy="200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5" name="Google Shape;311;p10">
            <a:extLst>
              <a:ext uri="{FF2B5EF4-FFF2-40B4-BE49-F238E27FC236}">
                <a16:creationId xmlns:a16="http://schemas.microsoft.com/office/drawing/2014/main" xmlns="" id="{6AA607A3-6C3C-8943-FE98-EE7EB68690CE}"/>
              </a:ext>
            </a:extLst>
          </p:cNvPr>
          <p:cNvSpPr txBox="1"/>
          <p:nvPr/>
        </p:nvSpPr>
        <p:spPr>
          <a:xfrm>
            <a:off x="765810" y="1608480"/>
            <a:ext cx="3383280" cy="10547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1. Create a copy of your baseline assessment.</a:t>
            </a:r>
            <a:r>
              <a:rPr lang="en-US" sz="1200" dirty="0">
                <a:solidFill>
                  <a:schemeClr val="dk1"/>
                </a:solidFill>
                <a:latin typeface="Arial"/>
                <a:ea typeface="Arial"/>
                <a:cs typeface="Arial"/>
                <a:sym typeface="Arial"/>
              </a:rPr>
              <a:t> Click the three vertical dots next to your assessment’s name and a menu will appear. Select “Copy Benchmark”. </a:t>
            </a:r>
            <a:r>
              <a:rPr lang="en-US" sz="1200" b="1" dirty="0">
                <a:solidFill>
                  <a:schemeClr val="dk1"/>
                </a:solidFill>
                <a:latin typeface="Arial"/>
                <a:ea typeface="Arial"/>
                <a:cs typeface="Arial"/>
                <a:sym typeface="Arial"/>
              </a:rPr>
              <a:t>Do not overwrite your actual benchmark data.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sz="1200" dirty="0"/>
          </a:p>
          <a:p>
            <a:pPr marL="0" marR="0" lvl="0" indent="0" algn="l" rtl="0">
              <a:lnSpc>
                <a:spcPct val="100000"/>
              </a:lnSpc>
              <a:spcBef>
                <a:spcPts val="120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p:txBody>
      </p:sp>
      <p:grpSp>
        <p:nvGrpSpPr>
          <p:cNvPr id="27" name="Group 26">
            <a:extLst>
              <a:ext uri="{FF2B5EF4-FFF2-40B4-BE49-F238E27FC236}">
                <a16:creationId xmlns:a16="http://schemas.microsoft.com/office/drawing/2014/main" xmlns="" id="{7634C9A0-E374-F4E6-ED2D-EDC22CF695D5}"/>
              </a:ext>
            </a:extLst>
          </p:cNvPr>
          <p:cNvGrpSpPr/>
          <p:nvPr/>
        </p:nvGrpSpPr>
        <p:grpSpPr>
          <a:xfrm>
            <a:off x="765810" y="2772465"/>
            <a:ext cx="3110607" cy="906843"/>
            <a:chOff x="640080" y="2663190"/>
            <a:chExt cx="3110607" cy="906843"/>
          </a:xfrm>
          <a:effectLst>
            <a:outerShdw blurRad="63500" sx="102000" sy="102000" algn="ctr" rotWithShape="0">
              <a:prstClr val="black">
                <a:alpha val="40000"/>
              </a:prstClr>
            </a:outerShdw>
          </a:effectLst>
        </p:grpSpPr>
        <p:pic>
          <p:nvPicPr>
            <p:cNvPr id="22" name="Picture 21">
              <a:extLst>
                <a:ext uri="{FF2B5EF4-FFF2-40B4-BE49-F238E27FC236}">
                  <a16:creationId xmlns:a16="http://schemas.microsoft.com/office/drawing/2014/main" xmlns="" id="{0209F945-8F40-821C-AB9D-6280D4ADCA0C}"/>
                </a:ext>
              </a:extLst>
            </p:cNvPr>
            <p:cNvPicPr>
              <a:picLocks noChangeAspect="1"/>
            </p:cNvPicPr>
            <p:nvPr/>
          </p:nvPicPr>
          <p:blipFill>
            <a:blip r:embed="rId3"/>
            <a:stretch>
              <a:fillRect/>
            </a:stretch>
          </p:blipFill>
          <p:spPr>
            <a:xfrm>
              <a:off x="640080" y="2663190"/>
              <a:ext cx="3110606" cy="906843"/>
            </a:xfrm>
            <a:prstGeom prst="rect">
              <a:avLst/>
            </a:prstGeom>
          </p:spPr>
        </p:pic>
        <p:pic>
          <p:nvPicPr>
            <p:cNvPr id="23" name="Picture 22">
              <a:extLst>
                <a:ext uri="{FF2B5EF4-FFF2-40B4-BE49-F238E27FC236}">
                  <a16:creationId xmlns:a16="http://schemas.microsoft.com/office/drawing/2014/main" xmlns="" id="{E758E8B9-17E8-A502-6CEF-63AAC1C22BCA}"/>
                </a:ext>
              </a:extLst>
            </p:cNvPr>
            <p:cNvPicPr>
              <a:picLocks noChangeAspect="1"/>
            </p:cNvPicPr>
            <p:nvPr/>
          </p:nvPicPr>
          <p:blipFill>
            <a:blip r:embed="rId4"/>
            <a:stretch>
              <a:fillRect/>
            </a:stretch>
          </p:blipFill>
          <p:spPr>
            <a:xfrm>
              <a:off x="820883" y="3036308"/>
              <a:ext cx="2929804" cy="500065"/>
            </a:xfrm>
            <a:prstGeom prst="rect">
              <a:avLst/>
            </a:prstGeom>
          </p:spPr>
        </p:pic>
      </p:grpSp>
      <p:pic>
        <p:nvPicPr>
          <p:cNvPr id="29" name="Google Shape;318;p10">
            <a:extLst>
              <a:ext uri="{FF2B5EF4-FFF2-40B4-BE49-F238E27FC236}">
                <a16:creationId xmlns:a16="http://schemas.microsoft.com/office/drawing/2014/main" xmlns="" id="{5ACBBC13-0EC5-8B31-A562-3FFF1593F46E}"/>
              </a:ext>
            </a:extLst>
          </p:cNvPr>
          <p:cNvPicPr preferRelativeResize="0"/>
          <p:nvPr/>
        </p:nvPicPr>
        <p:blipFill rotWithShape="1">
          <a:blip r:embed="rId5">
            <a:alphaModFix/>
          </a:blip>
          <a:srcRect t="2990"/>
          <a:stretch/>
        </p:blipFill>
        <p:spPr>
          <a:xfrm>
            <a:off x="2581072" y="3943151"/>
            <a:ext cx="1611527" cy="2361186"/>
          </a:xfrm>
          <a:prstGeom prst="rect">
            <a:avLst/>
          </a:prstGeom>
          <a:noFill/>
          <a:ln w="9525" cap="flat" cmpd="sng">
            <a:solidFill>
              <a:srgbClr val="D8D8D8"/>
            </a:solidFill>
            <a:prstDash val="solid"/>
            <a:round/>
            <a:headEnd type="none" w="sm" len="sm"/>
            <a:tailEnd type="none" w="sm" len="sm"/>
          </a:ln>
        </p:spPr>
      </p:pic>
      <p:sp>
        <p:nvSpPr>
          <p:cNvPr id="33" name="Rectangle 32">
            <a:extLst>
              <a:ext uri="{FF2B5EF4-FFF2-40B4-BE49-F238E27FC236}">
                <a16:creationId xmlns:a16="http://schemas.microsoft.com/office/drawing/2014/main" xmlns="" id="{4C191633-72A0-63EE-42B5-6B55AF3AB03A}"/>
              </a:ext>
            </a:extLst>
          </p:cNvPr>
          <p:cNvSpPr/>
          <p:nvPr/>
        </p:nvSpPr>
        <p:spPr>
          <a:xfrm>
            <a:off x="2462707" y="3978882"/>
            <a:ext cx="1848256" cy="386652"/>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Google Shape;312;p10">
            <a:extLst>
              <a:ext uri="{FF2B5EF4-FFF2-40B4-BE49-F238E27FC236}">
                <a16:creationId xmlns:a16="http://schemas.microsoft.com/office/drawing/2014/main" xmlns="" id="{88DE21B4-87A7-23EE-25DB-CE1C767D516B}"/>
              </a:ext>
            </a:extLst>
          </p:cNvPr>
          <p:cNvSpPr txBox="1"/>
          <p:nvPr/>
        </p:nvSpPr>
        <p:spPr>
          <a:xfrm>
            <a:off x="4429328" y="1606219"/>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2. Rename your new, copied assessment </a:t>
            </a:r>
            <a:r>
              <a:rPr lang="en-US" sz="1200" dirty="0">
                <a:solidFill>
                  <a:schemeClr val="dk1"/>
                </a:solidFill>
                <a:latin typeface="Arial"/>
                <a:ea typeface="Arial"/>
                <a:cs typeface="Arial"/>
                <a:sym typeface="Arial"/>
              </a:rPr>
              <a:t>in the next step, describing the specific scenario and click save.</a:t>
            </a:r>
            <a:r>
              <a:rPr lang="en-US" sz="1200" b="1"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 </a:t>
            </a:r>
            <a:r>
              <a:rPr lang="en-US" sz="1200" b="1"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pic>
        <p:nvPicPr>
          <p:cNvPr id="35" name="Picture 34">
            <a:extLst>
              <a:ext uri="{FF2B5EF4-FFF2-40B4-BE49-F238E27FC236}">
                <a16:creationId xmlns:a16="http://schemas.microsoft.com/office/drawing/2014/main" xmlns="" id="{FB56C3B8-E944-34A0-C42D-078FC4FB31FE}"/>
              </a:ext>
            </a:extLst>
          </p:cNvPr>
          <p:cNvPicPr>
            <a:picLocks noChangeAspect="1"/>
          </p:cNvPicPr>
          <p:nvPr/>
        </p:nvPicPr>
        <p:blipFill>
          <a:blip r:embed="rId6"/>
          <a:stretch>
            <a:fillRect/>
          </a:stretch>
        </p:blipFill>
        <p:spPr>
          <a:xfrm>
            <a:off x="4429328" y="2360078"/>
            <a:ext cx="3544345" cy="1211613"/>
          </a:xfrm>
          <a:prstGeom prst="rect">
            <a:avLst/>
          </a:prstGeom>
        </p:spPr>
      </p:pic>
      <p:sp>
        <p:nvSpPr>
          <p:cNvPr id="36" name="Google Shape;315;p10">
            <a:extLst>
              <a:ext uri="{FF2B5EF4-FFF2-40B4-BE49-F238E27FC236}">
                <a16:creationId xmlns:a16="http://schemas.microsoft.com/office/drawing/2014/main" xmlns="" id="{FCE22514-2A4B-65D1-3C8E-B34625399E7E}"/>
              </a:ext>
            </a:extLst>
          </p:cNvPr>
          <p:cNvSpPr txBox="1"/>
          <p:nvPr/>
        </p:nvSpPr>
        <p:spPr>
          <a:xfrm>
            <a:off x="8224203" y="1606218"/>
            <a:ext cx="3383280"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3. Make the necessary adjustments for your scenario</a:t>
            </a:r>
            <a:r>
              <a:rPr lang="en-US" sz="1200" dirty="0">
                <a:solidFill>
                  <a:schemeClr val="dk1"/>
                </a:solidFill>
                <a:latin typeface="Arial"/>
                <a:ea typeface="Arial"/>
                <a:cs typeface="Arial"/>
                <a:sym typeface="Arial"/>
              </a:rPr>
              <a:t> to the copied benchmark assessment that will show under “My Benchmarks” and run a new report.</a:t>
            </a:r>
            <a:endParaRPr sz="1100" dirty="0">
              <a:solidFill>
                <a:schemeClr val="dk1"/>
              </a:solidFill>
              <a:latin typeface="Arial"/>
              <a:ea typeface="Arial"/>
              <a:cs typeface="Arial"/>
              <a:sym typeface="Arial"/>
            </a:endParaRPr>
          </a:p>
        </p:txBody>
      </p:sp>
      <p:sp>
        <p:nvSpPr>
          <p:cNvPr id="37" name="Rectangle: Rounded Corners 36">
            <a:extLst>
              <a:ext uri="{FF2B5EF4-FFF2-40B4-BE49-F238E27FC236}">
                <a16:creationId xmlns:a16="http://schemas.microsoft.com/office/drawing/2014/main" xmlns="" id="{F4E4A16E-B0E6-A140-2054-EAB7D9756429}"/>
              </a:ext>
            </a:extLst>
          </p:cNvPr>
          <p:cNvSpPr/>
          <p:nvPr/>
        </p:nvSpPr>
        <p:spPr>
          <a:xfrm>
            <a:off x="4626153" y="3755635"/>
            <a:ext cx="6946722" cy="1219799"/>
          </a:xfrm>
          <a:prstGeom prst="roundRect">
            <a:avLst>
              <a:gd name="adj" fmla="val 10465"/>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Google Shape;288;p8">
            <a:extLst>
              <a:ext uri="{FF2B5EF4-FFF2-40B4-BE49-F238E27FC236}">
                <a16:creationId xmlns:a16="http://schemas.microsoft.com/office/drawing/2014/main" xmlns="" id="{665BA7E8-B87A-1474-2AAC-ACE64199841E}"/>
              </a:ext>
            </a:extLst>
          </p:cNvPr>
          <p:cNvSpPr txBox="1"/>
          <p:nvPr/>
        </p:nvSpPr>
        <p:spPr>
          <a:xfrm>
            <a:off x="4740833" y="3811535"/>
            <a:ext cx="6805660" cy="1092566"/>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This name will appear on the first page of your report and allow you to identify your benchmark later. </a:t>
            </a:r>
          </a:p>
          <a:p>
            <a:pPr marL="228600" marR="0" lvl="0" indent="-228600" algn="l" rtl="0">
              <a:lnSpc>
                <a:spcPct val="100000"/>
              </a:lnSpc>
              <a:spcBef>
                <a:spcPts val="0"/>
              </a:spcBef>
              <a:spcAft>
                <a:spcPts val="0"/>
              </a:spcAft>
              <a:buClr>
                <a:schemeClr val="tx1"/>
              </a:buClr>
              <a:buSzPts val="1000"/>
              <a:buFont typeface="Wingdings" panose="05000000000000000000" pitchFamily="2" charset="2"/>
              <a:buChar char="ü"/>
            </a:pPr>
            <a:r>
              <a:rPr lang="en-US" sz="1300" b="0" i="1" u="none" strike="noStrike" cap="none" dirty="0">
                <a:latin typeface="Arial"/>
                <a:ea typeface="Arial"/>
                <a:cs typeface="Arial"/>
                <a:sym typeface="Arial"/>
              </a:rPr>
              <a:t>When naming your benchmark, we recommend including descriptors that will indicate the point in time and content. This is especially important as you add more benchmarks in the years to come.</a:t>
            </a:r>
            <a:endParaRPr sz="1300" dirty="0"/>
          </a:p>
        </p:txBody>
      </p:sp>
    </p:spTree>
    <p:extLst>
      <p:ext uri="{BB962C8B-B14F-4D97-AF65-F5344CB8AC3E}">
        <p14:creationId xmlns:p14="http://schemas.microsoft.com/office/powerpoint/2010/main" val="3789460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92AC4883-874B-322F-7272-F7773B27558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5" imgW="404" imgH="405" progId="TCLayout.ActiveDocument.1">
                  <p:embed/>
                </p:oleObj>
              </mc:Choice>
              <mc:Fallback>
                <p:oleObj name="think-cell Slide" r:id="rId5" imgW="404" imgH="405" progId="TCLayout.ActiveDocument.1">
                  <p:embed/>
                  <p:pic>
                    <p:nvPicPr>
                      <p:cNvPr id="5" name="Object 4" hidden="1">
                        <a:extLst>
                          <a:ext uri="{FF2B5EF4-FFF2-40B4-BE49-F238E27FC236}">
                            <a16:creationId xmlns:a16="http://schemas.microsoft.com/office/drawing/2014/main" xmlns="" id="{92AC4883-874B-322F-7272-F7773B2755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xmlns="" id="{3B5424D6-0C40-342A-DF69-E8B2B583C9D3}"/>
              </a:ext>
            </a:extLst>
          </p:cNvPr>
          <p:cNvPicPr>
            <a:picLocks noChangeAspect="1"/>
          </p:cNvPicPr>
          <p:nvPr/>
        </p:nvPicPr>
        <p:blipFill>
          <a:blip r:embed="rId7"/>
          <a:stretch>
            <a:fillRect/>
          </a:stretch>
        </p:blipFill>
        <p:spPr>
          <a:xfrm>
            <a:off x="2992583" y="3053639"/>
            <a:ext cx="3814617" cy="2189237"/>
          </a:xfrm>
          <a:prstGeom prst="rect">
            <a:avLst/>
          </a:prstGeom>
        </p:spPr>
      </p:pic>
      <p:sp>
        <p:nvSpPr>
          <p:cNvPr id="325" name="Google Shape;325;p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Survey Delegation</a:t>
            </a:r>
            <a:endParaRPr dirty="0"/>
          </a:p>
        </p:txBody>
      </p:sp>
      <p:sp>
        <p:nvSpPr>
          <p:cNvPr id="327" name="Google Shape;327;p11"/>
          <p:cNvSpPr txBox="1"/>
          <p:nvPr/>
        </p:nvSpPr>
        <p:spPr>
          <a:xfrm>
            <a:off x="457197" y="2987191"/>
            <a:ext cx="2535386" cy="27803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Assign Manager and Transfer Benchmark:</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Click the three vertical dots next to your assessment’s name and a menu will appear. Select “Assign Manager” or “Transfer Benchmark” as needed. Note that in order to transfer a benchmark your team member must be an active Gartner client. Your assessment manager does not need to be an active Gartner client.</a:t>
            </a:r>
            <a:endParaRPr dirty="0"/>
          </a:p>
        </p:txBody>
      </p:sp>
      <p:sp>
        <p:nvSpPr>
          <p:cNvPr id="329" name="Google Shape;329;p11"/>
          <p:cNvSpPr txBox="1"/>
          <p:nvPr/>
        </p:nvSpPr>
        <p:spPr>
          <a:xfrm>
            <a:off x="457199" y="1101626"/>
            <a:ext cx="11115675"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Although many clients complete the survey independently, there are three ways you can collaborate with your team.</a:t>
            </a:r>
            <a:endParaRPr dirty="0"/>
          </a:p>
        </p:txBody>
      </p:sp>
      <p:graphicFrame>
        <p:nvGraphicFramePr>
          <p:cNvPr id="14" name="Table 7">
            <a:extLst>
              <a:ext uri="{FF2B5EF4-FFF2-40B4-BE49-F238E27FC236}">
                <a16:creationId xmlns:a16="http://schemas.microsoft.com/office/drawing/2014/main" xmlns="" id="{8CF2973C-430A-4B0A-BB19-CECB70F577E7}"/>
              </a:ext>
            </a:extLst>
          </p:cNvPr>
          <p:cNvGraphicFramePr>
            <a:graphicFrameLocks noGrp="1"/>
          </p:cNvGraphicFramePr>
          <p:nvPr/>
        </p:nvGraphicFramePr>
        <p:xfrm>
          <a:off x="457197" y="1443009"/>
          <a:ext cx="10896599" cy="1371600"/>
        </p:xfrm>
        <a:graphic>
          <a:graphicData uri="http://schemas.openxmlformats.org/drawingml/2006/table">
            <a:tbl>
              <a:tblPr firstRow="1" bandRow="1">
                <a:tableStyleId>{5C22544A-7EE6-4342-B048-85BDC9FD1C3A}</a:tableStyleId>
              </a:tblPr>
              <a:tblGrid>
                <a:gridCol w="2438399">
                  <a:extLst>
                    <a:ext uri="{9D8B030D-6E8A-4147-A177-3AD203B41FA5}">
                      <a16:colId xmlns:a16="http://schemas.microsoft.com/office/drawing/2014/main" xmlns="" val="905113989"/>
                    </a:ext>
                  </a:extLst>
                </a:gridCol>
                <a:gridCol w="8458200">
                  <a:extLst>
                    <a:ext uri="{9D8B030D-6E8A-4147-A177-3AD203B41FA5}">
                      <a16:colId xmlns:a16="http://schemas.microsoft.com/office/drawing/2014/main" xmlns="" val="3505769968"/>
                    </a:ext>
                  </a:extLst>
                </a:gridCol>
              </a:tblGrid>
              <a:tr h="353179">
                <a:tc>
                  <a:txBody>
                    <a:bodyPr/>
                    <a:lstStyle/>
                    <a:p>
                      <a:r>
                        <a:rPr lang="en-US" sz="1200" b="1" dirty="0">
                          <a:solidFill>
                            <a:schemeClr val="bg1"/>
                          </a:solidFill>
                        </a:rPr>
                        <a:t>1. Assign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Assign an individual on your team to manage the question response input. This individual will have full access to the questions and the final benchmarking results.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863883883"/>
                  </a:ext>
                </a:extLst>
              </a:tr>
              <a:tr h="370840">
                <a:tc>
                  <a:txBody>
                    <a:bodyPr/>
                    <a:lstStyle/>
                    <a:p>
                      <a:r>
                        <a:rPr lang="en-US" sz="1200" b="1" dirty="0">
                          <a:solidFill>
                            <a:schemeClr val="bg1"/>
                          </a:solidFill>
                        </a:rPr>
                        <a:t>2. Transfer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Fully transfer ownership to an individual on your team. Common use cases include if you as the assessment owner are moving a new role or leaving the company. After doing so, you will no longer have access to the assessment.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65879922"/>
                  </a:ext>
                </a:extLst>
              </a:tr>
              <a:tr h="370840">
                <a:tc>
                  <a:txBody>
                    <a:bodyPr/>
                    <a:lstStyle/>
                    <a:p>
                      <a:r>
                        <a:rPr lang="en-US" sz="1200" b="1" dirty="0">
                          <a:solidFill>
                            <a:schemeClr val="bg1"/>
                          </a:solidFill>
                        </a:rPr>
                        <a:t>3. Delegate Specific Sections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sz="1200" b="0" dirty="0">
                          <a:solidFill>
                            <a:schemeClr val="tx1"/>
                          </a:solidFill>
                        </a:rPr>
                        <a:t>For support on individual sections of the survey, you can delegate the questions to an individual on your team. This individual will only have access to the questions delegated to them.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244002979"/>
                  </a:ext>
                </a:extLst>
              </a:tr>
            </a:tbl>
          </a:graphicData>
        </a:graphic>
      </p:graphicFrame>
      <p:grpSp>
        <p:nvGrpSpPr>
          <p:cNvPr id="9" name="Group 8">
            <a:extLst>
              <a:ext uri="{FF2B5EF4-FFF2-40B4-BE49-F238E27FC236}">
                <a16:creationId xmlns:a16="http://schemas.microsoft.com/office/drawing/2014/main" xmlns="" id="{AEAC6A92-848C-8486-EC42-6886B6FD9B90}"/>
              </a:ext>
            </a:extLst>
          </p:cNvPr>
          <p:cNvGrpSpPr/>
          <p:nvPr/>
        </p:nvGrpSpPr>
        <p:grpSpPr>
          <a:xfrm>
            <a:off x="6592824" y="3066254"/>
            <a:ext cx="5194825" cy="3068588"/>
            <a:chOff x="6592824" y="3066254"/>
            <a:chExt cx="5194825" cy="3068588"/>
          </a:xfrm>
        </p:grpSpPr>
        <p:sp>
          <p:nvSpPr>
            <p:cNvPr id="328" name="Google Shape;328;p11"/>
            <p:cNvSpPr txBox="1"/>
            <p:nvPr/>
          </p:nvSpPr>
          <p:spPr>
            <a:xfrm>
              <a:off x="6592824" y="3066254"/>
              <a:ext cx="4760971" cy="725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How to Delegate Specific Sections:</a:t>
              </a:r>
              <a:endParaRPr dirty="0"/>
            </a:p>
            <a:p>
              <a:pPr marL="0" marR="0" lvl="0" indent="0" algn="l" rtl="0">
                <a:lnSpc>
                  <a:spcPct val="100000"/>
                </a:lnSpc>
                <a:spcBef>
                  <a:spcPts val="1200"/>
                </a:spcBef>
                <a:spcAft>
                  <a:spcPts val="0"/>
                </a:spcAft>
                <a:buClr>
                  <a:schemeClr val="dk1"/>
                </a:buClr>
                <a:buSzPts val="1200"/>
                <a:buFont typeface="Arial"/>
                <a:buNone/>
              </a:pPr>
              <a:r>
                <a:rPr lang="en-US" sz="1200" dirty="0">
                  <a:solidFill>
                    <a:schemeClr val="dk1"/>
                  </a:solidFill>
                  <a:latin typeface="Arial"/>
                  <a:ea typeface="Arial"/>
                  <a:cs typeface="Arial"/>
                  <a:sym typeface="Arial"/>
                </a:rPr>
                <a:t>Once in the survey, scroll to the bottom of the specific page you wish to delegate and click “Delegate this section to a colleague”. </a:t>
              </a:r>
              <a:r>
                <a:rPr lang="en-US" sz="1200" i="1" dirty="0">
                  <a:solidFill>
                    <a:schemeClr val="dk1"/>
                  </a:solidFill>
                  <a:latin typeface="Arial"/>
                  <a:ea typeface="Arial"/>
                  <a:cs typeface="Arial"/>
                  <a:sym typeface="Arial"/>
                </a:rPr>
                <a:t>This individual does not need to be an active Gartner client</a:t>
              </a:r>
              <a:r>
                <a:rPr lang="en-US" sz="1200" dirty="0">
                  <a:solidFill>
                    <a:schemeClr val="dk1"/>
                  </a:solidFill>
                  <a:latin typeface="Arial"/>
                  <a:ea typeface="Arial"/>
                  <a:cs typeface="Arial"/>
                  <a:sym typeface="Arial"/>
                </a:rPr>
                <a:t>. </a:t>
              </a:r>
              <a:endParaRPr dirty="0"/>
            </a:p>
            <a:p>
              <a:pPr marL="0" marR="0" lvl="0" indent="0" algn="l" rtl="0">
                <a:lnSpc>
                  <a:spcPct val="100000"/>
                </a:lnSpc>
                <a:spcBef>
                  <a:spcPts val="1200"/>
                </a:spcBef>
                <a:spcAft>
                  <a:spcPts val="0"/>
                </a:spcAft>
                <a:buClr>
                  <a:schemeClr val="dk1"/>
                </a:buClr>
                <a:buSzPts val="1100"/>
                <a:buFont typeface="Arial"/>
                <a:buNone/>
              </a:pPr>
              <a:endParaRPr sz="1100"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xmlns="" id="{926A877F-67EE-0E84-66DD-07D336898F57}"/>
                </a:ext>
              </a:extLst>
            </p:cNvPr>
            <p:cNvGrpSpPr/>
            <p:nvPr/>
          </p:nvGrpSpPr>
          <p:grpSpPr>
            <a:xfrm>
              <a:off x="6807200" y="4043386"/>
              <a:ext cx="4980449" cy="2091456"/>
              <a:chOff x="7026678" y="4043386"/>
              <a:chExt cx="4760971" cy="2091456"/>
            </a:xfrm>
          </p:grpSpPr>
          <p:pic>
            <p:nvPicPr>
              <p:cNvPr id="330" name="Google Shape;330;p11"/>
              <p:cNvPicPr preferRelativeResize="0"/>
              <p:nvPr/>
            </p:nvPicPr>
            <p:blipFill rotWithShape="1">
              <a:blip r:embed="rId8">
                <a:alphaModFix/>
              </a:blip>
              <a:srcRect/>
              <a:stretch/>
            </p:blipFill>
            <p:spPr>
              <a:xfrm>
                <a:off x="7026678" y="4043386"/>
                <a:ext cx="4760971" cy="2078841"/>
              </a:xfrm>
              <a:prstGeom prst="rect">
                <a:avLst/>
              </a:prstGeom>
              <a:noFill/>
              <a:ln>
                <a:noFill/>
              </a:ln>
            </p:spPr>
          </p:pic>
          <p:sp>
            <p:nvSpPr>
              <p:cNvPr id="7" name="Rectangle 6">
                <a:extLst>
                  <a:ext uri="{FF2B5EF4-FFF2-40B4-BE49-F238E27FC236}">
                    <a16:creationId xmlns:a16="http://schemas.microsoft.com/office/drawing/2014/main" xmlns="" id="{D1C5700D-6020-55BA-5A83-845443CCAD54}"/>
                  </a:ext>
                </a:extLst>
              </p:cNvPr>
              <p:cNvSpPr/>
              <p:nvPr/>
            </p:nvSpPr>
            <p:spPr>
              <a:xfrm>
                <a:off x="9633527" y="5756374"/>
                <a:ext cx="2004001" cy="378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sp>
          <p:nvSpPr>
            <p:cNvPr id="331" name="Google Shape;331;p11"/>
            <p:cNvSpPr/>
            <p:nvPr/>
          </p:nvSpPr>
          <p:spPr>
            <a:xfrm>
              <a:off x="9741480" y="5714348"/>
              <a:ext cx="1991733" cy="378468"/>
            </a:xfrm>
            <a:prstGeom prst="rect">
              <a:avLst/>
            </a:prstGeom>
            <a:solidFill>
              <a:schemeClr val="bg1"/>
            </a:solidFill>
            <a:ln w="28575" cap="flat" cmpd="sng">
              <a:solidFill>
                <a:srgbClr val="FF540A"/>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900" dirty="0">
                  <a:solidFill>
                    <a:schemeClr val="tx1">
                      <a:lumMod val="65000"/>
                      <a:lumOff val="35000"/>
                    </a:schemeClr>
                  </a:solidFill>
                  <a:latin typeface="Arial"/>
                  <a:ea typeface="Arial"/>
                  <a:cs typeface="Arial"/>
                  <a:sym typeface="Arial"/>
                </a:rPr>
                <a:t>Delegate this section to a colleague</a:t>
              </a:r>
              <a:endParaRPr sz="900" dirty="0">
                <a:solidFill>
                  <a:schemeClr val="tx1">
                    <a:lumMod val="65000"/>
                    <a:lumOff val="35000"/>
                  </a:schemeClr>
                </a:solidFill>
                <a:latin typeface="Arial"/>
                <a:ea typeface="Arial"/>
                <a:cs typeface="Arial"/>
                <a:sym typeface="Arial"/>
              </a:endParaRPr>
            </a:p>
          </p:txBody>
        </p:sp>
      </p:grpSp>
      <p:sp>
        <p:nvSpPr>
          <p:cNvPr id="10" name="Rectangle 9">
            <a:extLst>
              <a:ext uri="{FF2B5EF4-FFF2-40B4-BE49-F238E27FC236}">
                <a16:creationId xmlns:a16="http://schemas.microsoft.com/office/drawing/2014/main" xmlns="" id="{CFC8DB0D-733D-9974-00C6-DB60DD3999E4}"/>
              </a:ext>
            </a:extLst>
          </p:cNvPr>
          <p:cNvSpPr/>
          <p:nvPr/>
        </p:nvSpPr>
        <p:spPr>
          <a:xfrm>
            <a:off x="5699704" y="4410489"/>
            <a:ext cx="1064835" cy="404004"/>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103883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EF9F8A-5BCA-0B40-1E65-E8CF14A3997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E9EF9F8A-5BCA-0B40-1E65-E8CF14A3997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B173827E-2315-4245-8625-38ECD5A3466C}"/>
              </a:ext>
            </a:extLst>
          </p:cNvPr>
          <p:cNvSpPr>
            <a:spLocks noGrp="1"/>
          </p:cNvSpPr>
          <p:nvPr>
            <p:ph type="title"/>
          </p:nvPr>
        </p:nvSpPr>
        <p:spPr/>
        <p:txBody>
          <a:bodyPr vert="horz"/>
          <a:lstStyle/>
          <a:p>
            <a:r>
              <a:rPr lang="en-US" dirty="0"/>
              <a:t>Recommended Sprint</a:t>
            </a:r>
          </a:p>
        </p:txBody>
      </p:sp>
    </p:spTree>
    <p:extLst>
      <p:ext uri="{BB962C8B-B14F-4D97-AF65-F5344CB8AC3E}">
        <p14:creationId xmlns:p14="http://schemas.microsoft.com/office/powerpoint/2010/main" val="1102937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Object 23" hidden="1">
            <a:extLst>
              <a:ext uri="{FF2B5EF4-FFF2-40B4-BE49-F238E27FC236}">
                <a16:creationId xmlns:a16="http://schemas.microsoft.com/office/drawing/2014/main" xmlns="" id="{710EC56A-318A-9C4B-E357-40FD9BC1409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4" imgW="404" imgH="405" progId="TCLayout.ActiveDocument.1">
                  <p:embed/>
                </p:oleObj>
              </mc:Choice>
              <mc:Fallback>
                <p:oleObj name="think-cell Slide" r:id="rId4" imgW="404" imgH="405" progId="TCLayout.ActiveDocument.1">
                  <p:embed/>
                  <p:pic>
                    <p:nvPicPr>
                      <p:cNvPr id="24" name="Object 23" hidden="1">
                        <a:extLst>
                          <a:ext uri="{FF2B5EF4-FFF2-40B4-BE49-F238E27FC236}">
                            <a16:creationId xmlns:a16="http://schemas.microsoft.com/office/drawing/2014/main" xmlns="" id="{710EC56A-318A-9C4B-E357-40FD9BC14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Rectangle 22">
            <a:extLst>
              <a:ext uri="{FF2B5EF4-FFF2-40B4-BE49-F238E27FC236}">
                <a16:creationId xmlns:a16="http://schemas.microsoft.com/office/drawing/2014/main" xmlns="" id="{2E319796-E4C6-48AC-9DF4-5D8CC5D33A3C}"/>
              </a:ext>
            </a:extLst>
          </p:cNvPr>
          <p:cNvSpPr/>
          <p:nvPr/>
        </p:nvSpPr>
        <p:spPr>
          <a:xfrm>
            <a:off x="136791" y="1925987"/>
            <a:ext cx="11632666" cy="214033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xmlns="" id="{1DE91E0A-6C59-6FCB-0CC0-F17AD694A795}"/>
              </a:ext>
            </a:extLst>
          </p:cNvPr>
          <p:cNvSpPr>
            <a:spLocks noGrp="1"/>
          </p:cNvSpPr>
          <p:nvPr>
            <p:ph type="title"/>
          </p:nvPr>
        </p:nvSpPr>
        <p:spPr/>
        <p:txBody>
          <a:bodyPr vert="horz"/>
          <a:lstStyle/>
          <a:p>
            <a:r>
              <a:rPr lang="en-US" dirty="0"/>
              <a:t>Recommended Journeys</a:t>
            </a:r>
          </a:p>
        </p:txBody>
      </p:sp>
      <p:grpSp>
        <p:nvGrpSpPr>
          <p:cNvPr id="4" name="Group 3">
            <a:extLst>
              <a:ext uri="{FF2B5EF4-FFF2-40B4-BE49-F238E27FC236}">
                <a16:creationId xmlns:a16="http://schemas.microsoft.com/office/drawing/2014/main" xmlns="" id="{AACEF827-35A5-61A8-CAF9-4835DB9DE15D}"/>
              </a:ext>
            </a:extLst>
          </p:cNvPr>
          <p:cNvGrpSpPr/>
          <p:nvPr/>
        </p:nvGrpSpPr>
        <p:grpSpPr>
          <a:xfrm>
            <a:off x="343203" y="1977055"/>
            <a:ext cx="10800468" cy="952475"/>
            <a:chOff x="695766" y="2026933"/>
            <a:chExt cx="10800468" cy="952475"/>
          </a:xfrm>
        </p:grpSpPr>
        <p:sp>
          <p:nvSpPr>
            <p:cNvPr id="5" name="Rectangle 4">
              <a:extLst>
                <a:ext uri="{FF2B5EF4-FFF2-40B4-BE49-F238E27FC236}">
                  <a16:creationId xmlns:a16="http://schemas.microsoft.com/office/drawing/2014/main" xmlns="" id="{1BD2C1E0-49BE-FDAC-4EC7-0BA33357055E}"/>
                </a:ext>
              </a:extLst>
            </p:cNvPr>
            <p:cNvSpPr/>
            <p:nvPr/>
          </p:nvSpPr>
          <p:spPr>
            <a:xfrm>
              <a:off x="695766" y="2289031"/>
              <a:ext cx="2490985" cy="4282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Applications</a:t>
              </a:r>
            </a:p>
          </p:txBody>
        </p:sp>
        <p:sp>
          <p:nvSpPr>
            <p:cNvPr id="6" name="Rectangle: Rounded Corners 5">
              <a:extLst>
                <a:ext uri="{FF2B5EF4-FFF2-40B4-BE49-F238E27FC236}">
                  <a16:creationId xmlns:a16="http://schemas.microsoft.com/office/drawing/2014/main" xmlns="" id="{8267B794-2FD8-A594-6398-F919318D7179}"/>
                </a:ext>
              </a:extLst>
            </p:cNvPr>
            <p:cNvSpPr/>
            <p:nvPr/>
          </p:nvSpPr>
          <p:spPr>
            <a:xfrm>
              <a:off x="3810953" y="2026933"/>
              <a:ext cx="3903258"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r>
                <a:rPr kumimoji="0" lang="en-US" sz="1400" b="0" u="none" strike="noStrike" kern="0" cap="none" spc="0" normalizeH="0" baseline="0" noProof="0" dirty="0">
                  <a:ln>
                    <a:noFill/>
                  </a:ln>
                  <a:solidFill>
                    <a:schemeClr val="tx1"/>
                  </a:solidFill>
                  <a:effectLst/>
                  <a:uLnTx/>
                  <a:uFillTx/>
                  <a:latin typeface="+mn-lt"/>
                </a:rPr>
                <a:t>For Applications comparisons, opt for this journey.</a:t>
              </a:r>
            </a:p>
          </p:txBody>
        </p:sp>
        <p:sp>
          <p:nvSpPr>
            <p:cNvPr id="7" name="Arrow: Right 6">
              <a:extLst>
                <a:ext uri="{FF2B5EF4-FFF2-40B4-BE49-F238E27FC236}">
                  <a16:creationId xmlns:a16="http://schemas.microsoft.com/office/drawing/2014/main" xmlns="" id="{FC3B86D4-5C79-6B69-0F40-A5B81385B761}"/>
                </a:ext>
              </a:extLst>
            </p:cNvPr>
            <p:cNvSpPr/>
            <p:nvPr/>
          </p:nvSpPr>
          <p:spPr>
            <a:xfrm>
              <a:off x="3371353" y="2348120"/>
              <a:ext cx="286247" cy="310101"/>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Rounded Corners 7">
              <a:extLst>
                <a:ext uri="{FF2B5EF4-FFF2-40B4-BE49-F238E27FC236}">
                  <a16:creationId xmlns:a16="http://schemas.microsoft.com/office/drawing/2014/main" xmlns="" id="{9C46F387-405E-269E-6391-FC8D137D6B78}"/>
                </a:ext>
              </a:extLst>
            </p:cNvPr>
            <p:cNvSpPr/>
            <p:nvPr/>
          </p:nvSpPr>
          <p:spPr>
            <a:xfrm>
              <a:off x="7780819" y="2026933"/>
              <a:ext cx="3715415" cy="9524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Getting Started &gt; Total IT &gt; Applications</a:t>
              </a:r>
            </a:p>
          </p:txBody>
        </p:sp>
      </p:grpSp>
      <p:sp>
        <p:nvSpPr>
          <p:cNvPr id="9" name="Rectangle: Rounded Corners 8">
            <a:extLst>
              <a:ext uri="{FF2B5EF4-FFF2-40B4-BE49-F238E27FC236}">
                <a16:creationId xmlns:a16="http://schemas.microsoft.com/office/drawing/2014/main" xmlns="" id="{0C862599-5506-2285-68F5-3BC924E07DE1}"/>
              </a:ext>
            </a:extLst>
          </p:cNvPr>
          <p:cNvSpPr/>
          <p:nvPr/>
        </p:nvSpPr>
        <p:spPr>
          <a:xfrm>
            <a:off x="4636684"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Description</a:t>
            </a:r>
          </a:p>
        </p:txBody>
      </p:sp>
      <p:sp>
        <p:nvSpPr>
          <p:cNvPr id="10" name="Rectangle: Rounded Corners 9">
            <a:extLst>
              <a:ext uri="{FF2B5EF4-FFF2-40B4-BE49-F238E27FC236}">
                <a16:creationId xmlns:a16="http://schemas.microsoft.com/office/drawing/2014/main" xmlns="" id="{4FE9829B-6C27-0146-1D73-8684B8DCEA00}"/>
              </a:ext>
            </a:extLst>
          </p:cNvPr>
          <p:cNvSpPr/>
          <p:nvPr/>
        </p:nvSpPr>
        <p:spPr>
          <a:xfrm>
            <a:off x="8395116" y="1601077"/>
            <a:ext cx="2602616"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Journey (Sections to Cover)</a:t>
            </a:r>
          </a:p>
        </p:txBody>
      </p:sp>
      <p:sp>
        <p:nvSpPr>
          <p:cNvPr id="11" name="Rectangle: Rounded Corners 10">
            <a:extLst>
              <a:ext uri="{FF2B5EF4-FFF2-40B4-BE49-F238E27FC236}">
                <a16:creationId xmlns:a16="http://schemas.microsoft.com/office/drawing/2014/main" xmlns="" id="{DD998BC8-0C0F-90F9-5B4E-2C68FE1E3A5F}"/>
              </a:ext>
            </a:extLst>
          </p:cNvPr>
          <p:cNvSpPr/>
          <p:nvPr/>
        </p:nvSpPr>
        <p:spPr>
          <a:xfrm>
            <a:off x="1113233" y="1601077"/>
            <a:ext cx="1656050" cy="42827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u="none" strike="noStrike" kern="0" cap="none" spc="0" normalizeH="0" baseline="0" noProof="0" dirty="0">
                <a:ln>
                  <a:noFill/>
                </a:ln>
                <a:solidFill>
                  <a:schemeClr val="accent1"/>
                </a:solidFill>
                <a:effectLst/>
                <a:uLnTx/>
                <a:uFillTx/>
                <a:latin typeface="+mn-lt"/>
              </a:rPr>
              <a:t>Objectives</a:t>
            </a:r>
          </a:p>
        </p:txBody>
      </p:sp>
      <p:sp>
        <p:nvSpPr>
          <p:cNvPr id="15" name="TextBox 14">
            <a:extLst>
              <a:ext uri="{FF2B5EF4-FFF2-40B4-BE49-F238E27FC236}">
                <a16:creationId xmlns:a16="http://schemas.microsoft.com/office/drawing/2014/main" xmlns="" id="{89525B73-4F1B-68CD-37A8-3C9ABF5BE931}"/>
              </a:ext>
            </a:extLst>
          </p:cNvPr>
          <p:cNvSpPr txBox="1"/>
          <p:nvPr/>
        </p:nvSpPr>
        <p:spPr>
          <a:xfrm>
            <a:off x="457200" y="931586"/>
            <a:ext cx="10991849" cy="738664"/>
          </a:xfrm>
          <a:prstGeom prst="rect">
            <a:avLst/>
          </a:prstGeom>
          <a:noFill/>
        </p:spPr>
        <p:txBody>
          <a:bodyPr wrap="square">
            <a:spAutoFit/>
          </a:bodyPr>
          <a:lstStyle/>
          <a:p>
            <a:r>
              <a:rPr lang="en-US" sz="1400" b="1" dirty="0">
                <a:solidFill>
                  <a:srgbClr val="002856"/>
                </a:solidFill>
                <a:latin typeface="Arial"/>
                <a:cs typeface="Arial"/>
              </a:rPr>
              <a:t>The EUC and Applications Benchmarking tool can be completed incrementally at different times by choosing different journeys. We recommend the below journeys/ sprints to shape your digital business optimization and transformation journey in order to achieve your strategic business outcomes. </a:t>
            </a:r>
          </a:p>
        </p:txBody>
      </p:sp>
      <p:grpSp>
        <p:nvGrpSpPr>
          <p:cNvPr id="41" name="Group 40">
            <a:extLst>
              <a:ext uri="{FF2B5EF4-FFF2-40B4-BE49-F238E27FC236}">
                <a16:creationId xmlns:a16="http://schemas.microsoft.com/office/drawing/2014/main" xmlns="" id="{999A5BB4-7C15-0E73-18C7-2BEECEAC7059}"/>
              </a:ext>
            </a:extLst>
          </p:cNvPr>
          <p:cNvGrpSpPr/>
          <p:nvPr/>
        </p:nvGrpSpPr>
        <p:grpSpPr>
          <a:xfrm>
            <a:off x="457199" y="3227425"/>
            <a:ext cx="10991850" cy="622199"/>
            <a:chOff x="457200" y="3226945"/>
            <a:chExt cx="7091424" cy="513607"/>
          </a:xfrm>
        </p:grpSpPr>
        <p:sp>
          <p:nvSpPr>
            <p:cNvPr id="12" name="Rectangle: Rounded Corners 11">
              <a:extLst>
                <a:ext uri="{FF2B5EF4-FFF2-40B4-BE49-F238E27FC236}">
                  <a16:creationId xmlns:a16="http://schemas.microsoft.com/office/drawing/2014/main" xmlns="" id="{05AD6A54-4E21-BFE9-0F3F-ABDA262B54FE}"/>
                </a:ext>
              </a:extLst>
            </p:cNvPr>
            <p:cNvSpPr/>
            <p:nvPr/>
          </p:nvSpPr>
          <p:spPr>
            <a:xfrm>
              <a:off x="457200"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Getting Started</a:t>
              </a:r>
            </a:p>
          </p:txBody>
        </p:sp>
        <p:sp>
          <p:nvSpPr>
            <p:cNvPr id="35" name="Rectangle: Rounded Corners 34">
              <a:extLst>
                <a:ext uri="{FF2B5EF4-FFF2-40B4-BE49-F238E27FC236}">
                  <a16:creationId xmlns:a16="http://schemas.microsoft.com/office/drawing/2014/main" xmlns="" id="{DC82443E-1818-D0EF-DBE3-B1984645D158}"/>
                </a:ext>
              </a:extLst>
            </p:cNvPr>
            <p:cNvSpPr/>
            <p:nvPr/>
          </p:nvSpPr>
          <p:spPr>
            <a:xfrm>
              <a:off x="1889442" y="3246120"/>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Total IT</a:t>
              </a:r>
            </a:p>
          </p:txBody>
        </p:sp>
        <p:sp>
          <p:nvSpPr>
            <p:cNvPr id="36" name="Rectangle: Rounded Corners 35">
              <a:extLst>
                <a:ext uri="{FF2B5EF4-FFF2-40B4-BE49-F238E27FC236}">
                  <a16:creationId xmlns:a16="http://schemas.microsoft.com/office/drawing/2014/main" xmlns="" id="{C2C62C68-96B8-5E31-7827-745140BB1B09}"/>
                </a:ext>
              </a:extLst>
            </p:cNvPr>
            <p:cNvSpPr/>
            <p:nvPr/>
          </p:nvSpPr>
          <p:spPr>
            <a:xfrm>
              <a:off x="3321684" y="3249073"/>
              <a:ext cx="1362456" cy="49147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Applications</a:t>
              </a:r>
            </a:p>
          </p:txBody>
        </p:sp>
        <p:sp>
          <p:nvSpPr>
            <p:cNvPr id="37" name="Rectangle: Rounded Corners 36">
              <a:extLst>
                <a:ext uri="{FF2B5EF4-FFF2-40B4-BE49-F238E27FC236}">
                  <a16:creationId xmlns:a16="http://schemas.microsoft.com/office/drawing/2014/main" xmlns="" id="{50175978-E758-17C7-6566-1695882E1C19}"/>
                </a:ext>
              </a:extLst>
            </p:cNvPr>
            <p:cNvSpPr/>
            <p:nvPr/>
          </p:nvSpPr>
          <p:spPr>
            <a:xfrm>
              <a:off x="4753926" y="3246119"/>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IT Service Desk </a:t>
              </a:r>
            </a:p>
          </p:txBody>
        </p:sp>
        <p:sp>
          <p:nvSpPr>
            <p:cNvPr id="38" name="Rectangle: Rounded Corners 37">
              <a:extLst>
                <a:ext uri="{FF2B5EF4-FFF2-40B4-BE49-F238E27FC236}">
                  <a16:creationId xmlns:a16="http://schemas.microsoft.com/office/drawing/2014/main" xmlns="" id="{D8DC6365-1A6E-6081-658A-FFC41F26F826}"/>
                </a:ext>
              </a:extLst>
            </p:cNvPr>
            <p:cNvSpPr/>
            <p:nvPr/>
          </p:nvSpPr>
          <p:spPr>
            <a:xfrm>
              <a:off x="6186168" y="3226945"/>
              <a:ext cx="1362456" cy="49147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Digital Workplace Services</a:t>
              </a:r>
            </a:p>
          </p:txBody>
        </p:sp>
      </p:grpSp>
      <p:grpSp>
        <p:nvGrpSpPr>
          <p:cNvPr id="52" name="Group 51">
            <a:extLst>
              <a:ext uri="{FF2B5EF4-FFF2-40B4-BE49-F238E27FC236}">
                <a16:creationId xmlns:a16="http://schemas.microsoft.com/office/drawing/2014/main" xmlns="" id="{9A2E740A-1E96-C371-8DC0-ABA2DEEF21F8}"/>
              </a:ext>
            </a:extLst>
          </p:cNvPr>
          <p:cNvGrpSpPr/>
          <p:nvPr/>
        </p:nvGrpSpPr>
        <p:grpSpPr>
          <a:xfrm>
            <a:off x="4778755" y="6173287"/>
            <a:ext cx="2634491" cy="266085"/>
            <a:chOff x="3840480" y="6173287"/>
            <a:chExt cx="2634491" cy="266085"/>
          </a:xfrm>
        </p:grpSpPr>
        <p:sp>
          <p:nvSpPr>
            <p:cNvPr id="50" name="Rectangle 49">
              <a:extLst>
                <a:ext uri="{FF2B5EF4-FFF2-40B4-BE49-F238E27FC236}">
                  <a16:creationId xmlns:a16="http://schemas.microsoft.com/office/drawing/2014/main" xmlns="" id="{FB532FEC-5939-BDE1-D213-EA5A79C5822D}"/>
                </a:ext>
              </a:extLst>
            </p:cNvPr>
            <p:cNvSpPr/>
            <p:nvPr/>
          </p:nvSpPr>
          <p:spPr>
            <a:xfrm>
              <a:off x="3840480" y="6175466"/>
              <a:ext cx="475488" cy="26390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1" name="Rectangle 50">
              <a:extLst>
                <a:ext uri="{FF2B5EF4-FFF2-40B4-BE49-F238E27FC236}">
                  <a16:creationId xmlns:a16="http://schemas.microsoft.com/office/drawing/2014/main" xmlns="" id="{F7F0DF7E-0CA6-5B44-714D-B9EBED528B80}"/>
                </a:ext>
              </a:extLst>
            </p:cNvPr>
            <p:cNvSpPr/>
            <p:nvPr/>
          </p:nvSpPr>
          <p:spPr>
            <a:xfrm>
              <a:off x="3868931" y="6173287"/>
              <a:ext cx="2606040" cy="2635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Sections to Cover</a:t>
              </a:r>
            </a:p>
          </p:txBody>
        </p:sp>
      </p:grpSp>
    </p:spTree>
    <p:extLst>
      <p:ext uri="{BB962C8B-B14F-4D97-AF65-F5344CB8AC3E}">
        <p14:creationId xmlns:p14="http://schemas.microsoft.com/office/powerpoint/2010/main" val="42116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0E33FE0-CBFF-4A9D-B3DD-0897D10D85B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2" name="think-cell Slide" r:id="rId6" imgW="425" imgH="424" progId="TCLayout.ActiveDocument.1">
                  <p:embed/>
                </p:oleObj>
              </mc:Choice>
              <mc:Fallback>
                <p:oleObj name="think-cell Slide" r:id="rId6" imgW="425" imgH="424" progId="TCLayout.ActiveDocument.1">
                  <p:embed/>
                  <p:pic>
                    <p:nvPicPr>
                      <p:cNvPr id="6" name="Object 5" hidden="1">
                        <a:extLst>
                          <a:ext uri="{FF2B5EF4-FFF2-40B4-BE49-F238E27FC236}">
                            <a16:creationId xmlns:a16="http://schemas.microsoft.com/office/drawing/2014/main" xmlns="" id="{40E33FE0-CBFF-4A9D-B3DD-0897D10D85B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D4AC0842-A201-4CEF-BE2E-FBEDD6ACEC8B}"/>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title"/>
          </p:nvPr>
        </p:nvSpPr>
        <p:spPr/>
        <p:txBody>
          <a:bodyPr/>
          <a:lstStyle/>
          <a:p>
            <a:r>
              <a:rPr lang="en-US" dirty="0"/>
              <a:t>Sample report</a:t>
            </a:r>
            <a:br>
              <a:rPr lang="en-US" dirty="0"/>
            </a:br>
            <a:endParaRPr lang="en-US" dirty="0"/>
          </a:p>
        </p:txBody>
      </p:sp>
      <p:sp>
        <p:nvSpPr>
          <p:cNvPr id="11" name="TextBox 10">
            <a:extLst>
              <a:ext uri="{FF2B5EF4-FFF2-40B4-BE49-F238E27FC236}">
                <a16:creationId xmlns:a16="http://schemas.microsoft.com/office/drawing/2014/main" xmlns="" id="{77D2A95A-8FDC-439F-A3CB-17D64EE21095}"/>
              </a:ext>
            </a:extLst>
          </p:cNvPr>
          <p:cNvSpPr txBox="1"/>
          <p:nvPr/>
        </p:nvSpPr>
        <p:spPr>
          <a:xfrm>
            <a:off x="1341120" y="1564640"/>
            <a:ext cx="4734560" cy="369332"/>
          </a:xfrm>
          <a:prstGeom prst="rect">
            <a:avLst/>
          </a:prstGeom>
          <a:noFill/>
        </p:spPr>
        <p:txBody>
          <a:bodyPr wrap="square" rtlCol="0">
            <a:spAutoFit/>
          </a:bodyPr>
          <a:lstStyle/>
          <a:p>
            <a:r>
              <a:rPr lang="en-US" b="1" dirty="0"/>
              <a:t>What does the output look like?</a:t>
            </a:r>
          </a:p>
        </p:txBody>
      </p:sp>
      <p:sp>
        <p:nvSpPr>
          <p:cNvPr id="12" name="Rectangle 11">
            <a:extLst>
              <a:ext uri="{FF2B5EF4-FFF2-40B4-BE49-F238E27FC236}">
                <a16:creationId xmlns:a16="http://schemas.microsoft.com/office/drawing/2014/main" xmlns="" id="{EC14001D-8C13-4B05-9426-31E53C444A60}"/>
              </a:ext>
            </a:extLst>
          </p:cNvPr>
          <p:cNvSpPr/>
          <p:nvPr/>
        </p:nvSpPr>
        <p:spPr>
          <a:xfrm>
            <a:off x="1483360" y="3779520"/>
            <a:ext cx="914400" cy="8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xmlns="" id="{71144176-2367-4A74-9B16-04DE8DC21669}"/>
              </a:ext>
            </a:extLst>
          </p:cNvPr>
          <p:cNvSpPr txBox="1"/>
          <p:nvPr/>
        </p:nvSpPr>
        <p:spPr>
          <a:xfrm>
            <a:off x="1341120" y="4480560"/>
            <a:ext cx="473456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779739</a:t>
            </a:r>
          </a:p>
        </p:txBody>
      </p:sp>
      <p:sp>
        <p:nvSpPr>
          <p:cNvPr id="14" name="Rectangle 13">
            <a:extLst>
              <a:ext uri="{FF2B5EF4-FFF2-40B4-BE49-F238E27FC236}">
                <a16:creationId xmlns:a16="http://schemas.microsoft.com/office/drawing/2014/main" xmlns="" id="{ED6A1895-D917-416B-A62C-C6EF29093068}"/>
              </a:ext>
            </a:extLst>
          </p:cNvPr>
          <p:cNvSpPr/>
          <p:nvPr/>
        </p:nvSpPr>
        <p:spPr>
          <a:xfrm>
            <a:off x="1188720" y="1463040"/>
            <a:ext cx="9133840" cy="338328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xmlns="" id="{2D674C19-1980-4BAF-8BFC-F77DF058D412}"/>
              </a:ext>
            </a:extLst>
          </p:cNvPr>
          <p:cNvPicPr>
            <a:picLocks noChangeAspect="1"/>
          </p:cNvPicPr>
          <p:nvPr/>
        </p:nvPicPr>
        <p:blipFill>
          <a:blip r:embed="rId8"/>
          <a:stretch>
            <a:fillRect/>
          </a:stretch>
        </p:blipFill>
        <p:spPr>
          <a:xfrm>
            <a:off x="2874020" y="3078480"/>
            <a:ext cx="5497820" cy="1363138"/>
          </a:xfrm>
          <a:prstGeom prst="rect">
            <a:avLst/>
          </a:prstGeom>
        </p:spPr>
      </p:pic>
      <p:pic>
        <p:nvPicPr>
          <p:cNvPr id="4" name="Picture 3">
            <a:extLst>
              <a:ext uri="{FF2B5EF4-FFF2-40B4-BE49-F238E27FC236}">
                <a16:creationId xmlns:a16="http://schemas.microsoft.com/office/drawing/2014/main" xmlns="" id="{F52B5020-4D93-4B2A-983F-60ACD5E856B5}"/>
              </a:ext>
            </a:extLst>
          </p:cNvPr>
          <p:cNvPicPr>
            <a:picLocks noChangeAspect="1"/>
          </p:cNvPicPr>
          <p:nvPr/>
        </p:nvPicPr>
        <p:blipFill>
          <a:blip r:embed="rId9"/>
          <a:stretch>
            <a:fillRect/>
          </a:stretch>
        </p:blipFill>
        <p:spPr>
          <a:xfrm>
            <a:off x="7162800" y="1954419"/>
            <a:ext cx="2967611" cy="2007028"/>
          </a:xfrm>
          <a:prstGeom prst="rect">
            <a:avLst/>
          </a:prstGeom>
        </p:spPr>
      </p:pic>
      <p:pic>
        <p:nvPicPr>
          <p:cNvPr id="17" name="Picture 16">
            <a:extLst>
              <a:ext uri="{FF2B5EF4-FFF2-40B4-BE49-F238E27FC236}">
                <a16:creationId xmlns:a16="http://schemas.microsoft.com/office/drawing/2014/main" xmlns="" id="{F36330B2-96E2-4036-BD2E-070E14E5E130}"/>
              </a:ext>
            </a:extLst>
          </p:cNvPr>
          <p:cNvPicPr>
            <a:picLocks noChangeAspect="1"/>
          </p:cNvPicPr>
          <p:nvPr/>
        </p:nvPicPr>
        <p:blipFill>
          <a:blip r:embed="rId10"/>
          <a:stretch>
            <a:fillRect/>
          </a:stretch>
        </p:blipFill>
        <p:spPr>
          <a:xfrm>
            <a:off x="1509405" y="2230301"/>
            <a:ext cx="2419350" cy="1589859"/>
          </a:xfrm>
          <a:prstGeom prst="rect">
            <a:avLst/>
          </a:prstGeom>
        </p:spPr>
      </p:pic>
    </p:spTree>
    <p:extLst>
      <p:ext uri="{BB962C8B-B14F-4D97-AF65-F5344CB8AC3E}">
        <p14:creationId xmlns:p14="http://schemas.microsoft.com/office/powerpoint/2010/main" val="280635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B66F803-C8FA-4BFB-AD8B-6393339680C6}"/>
              </a:ext>
            </a:extLst>
          </p:cNvPr>
          <p:cNvSpPr txBox="1"/>
          <p:nvPr/>
        </p:nvSpPr>
        <p:spPr>
          <a:xfrm>
            <a:off x="1148081" y="796142"/>
            <a:ext cx="3616960" cy="400110"/>
          </a:xfrm>
          <a:prstGeom prst="rect">
            <a:avLst/>
          </a:prstGeom>
          <a:noFill/>
        </p:spPr>
        <p:txBody>
          <a:bodyPr wrap="square" lIns="0" rIns="0" rtlCol="0">
            <a:spAutoFit/>
          </a:bodyPr>
          <a:lstStyle/>
          <a:p>
            <a:pPr algn="l">
              <a:spcBef>
                <a:spcPts val="600"/>
              </a:spcBef>
            </a:pPr>
            <a:r>
              <a:rPr lang="en-US" sz="2000" b="1" dirty="0">
                <a:solidFill>
                  <a:srgbClr val="002856"/>
                </a:solidFill>
              </a:rPr>
              <a:t>Key Applications Metrics</a:t>
            </a:r>
          </a:p>
        </p:txBody>
      </p:sp>
      <p:sp>
        <p:nvSpPr>
          <p:cNvPr id="7" name="Rectangle 6">
            <a:extLst>
              <a:ext uri="{FF2B5EF4-FFF2-40B4-BE49-F238E27FC236}">
                <a16:creationId xmlns:a16="http://schemas.microsoft.com/office/drawing/2014/main" xmlns="" id="{1BA276A3-3A53-487C-858D-1D927386E51C}"/>
              </a:ext>
            </a:extLst>
          </p:cNvPr>
          <p:cNvSpPr/>
          <p:nvPr/>
        </p:nvSpPr>
        <p:spPr>
          <a:xfrm>
            <a:off x="1137921" y="1173392"/>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TextBox 8">
            <a:extLst>
              <a:ext uri="{FF2B5EF4-FFF2-40B4-BE49-F238E27FC236}">
                <a16:creationId xmlns:a16="http://schemas.microsoft.com/office/drawing/2014/main" xmlns="" id="{D97B5960-AA70-4401-BD20-D141D8516F22}"/>
              </a:ext>
            </a:extLst>
          </p:cNvPr>
          <p:cNvSpPr txBox="1"/>
          <p:nvPr/>
        </p:nvSpPr>
        <p:spPr>
          <a:xfrm>
            <a:off x="1467486" y="1287811"/>
            <a:ext cx="2184400" cy="523220"/>
          </a:xfrm>
          <a:prstGeom prst="rect">
            <a:avLst/>
          </a:prstGeom>
          <a:noFill/>
        </p:spPr>
        <p:txBody>
          <a:bodyPr wrap="square">
            <a:spAutoFit/>
          </a:bodyPr>
          <a:lstStyle/>
          <a:p>
            <a:r>
              <a:rPr lang="en-US" sz="1400" dirty="0">
                <a:solidFill>
                  <a:srgbClr val="000000"/>
                </a:solidFill>
              </a:rPr>
              <a:t>Applications Spending as a Percent of IT Spending</a:t>
            </a:r>
          </a:p>
        </p:txBody>
      </p:sp>
      <p:sp>
        <p:nvSpPr>
          <p:cNvPr id="10" name="TextBox 9">
            <a:extLst>
              <a:ext uri="{FF2B5EF4-FFF2-40B4-BE49-F238E27FC236}">
                <a16:creationId xmlns:a16="http://schemas.microsoft.com/office/drawing/2014/main" xmlns="" id="{94E6A5DF-3C62-4962-9513-4D79C8D37B3D}"/>
              </a:ext>
            </a:extLst>
          </p:cNvPr>
          <p:cNvSpPr txBox="1"/>
          <p:nvPr/>
        </p:nvSpPr>
        <p:spPr>
          <a:xfrm>
            <a:off x="4440557" y="1287811"/>
            <a:ext cx="2457238" cy="523220"/>
          </a:xfrm>
          <a:prstGeom prst="rect">
            <a:avLst/>
          </a:prstGeom>
          <a:noFill/>
        </p:spPr>
        <p:txBody>
          <a:bodyPr wrap="square">
            <a:spAutoFit/>
          </a:bodyPr>
          <a:lstStyle/>
          <a:p>
            <a:r>
              <a:rPr lang="en-US" sz="1400" dirty="0">
                <a:solidFill>
                  <a:srgbClr val="000000"/>
                </a:solidFill>
              </a:rPr>
              <a:t>Applications Staffing as a Percent of IT Staffing</a:t>
            </a:r>
          </a:p>
        </p:txBody>
      </p:sp>
      <p:sp>
        <p:nvSpPr>
          <p:cNvPr id="11" name="TextBox 10">
            <a:extLst>
              <a:ext uri="{FF2B5EF4-FFF2-40B4-BE49-F238E27FC236}">
                <a16:creationId xmlns:a16="http://schemas.microsoft.com/office/drawing/2014/main" xmlns="" id="{DAB9A4B6-DCEB-47F0-A970-C65DC2BB7C3C}"/>
              </a:ext>
            </a:extLst>
          </p:cNvPr>
          <p:cNvSpPr txBox="1"/>
          <p:nvPr/>
        </p:nvSpPr>
        <p:spPr>
          <a:xfrm>
            <a:off x="7707631" y="1266935"/>
            <a:ext cx="2012315" cy="523220"/>
          </a:xfrm>
          <a:prstGeom prst="rect">
            <a:avLst/>
          </a:prstGeom>
          <a:noFill/>
        </p:spPr>
        <p:txBody>
          <a:bodyPr wrap="square">
            <a:spAutoFit/>
          </a:bodyPr>
          <a:lstStyle/>
          <a:p>
            <a:r>
              <a:rPr lang="en-US" sz="1400" dirty="0">
                <a:solidFill>
                  <a:srgbClr val="000000"/>
                </a:solidFill>
              </a:rPr>
              <a:t>Cost per Applications Staff </a:t>
            </a:r>
          </a:p>
        </p:txBody>
      </p:sp>
      <p:sp>
        <p:nvSpPr>
          <p:cNvPr id="13" name="TextBox 12">
            <a:extLst>
              <a:ext uri="{FF2B5EF4-FFF2-40B4-BE49-F238E27FC236}">
                <a16:creationId xmlns:a16="http://schemas.microsoft.com/office/drawing/2014/main" xmlns="" id="{B1E4B5C1-8239-4338-AE29-4ADF7563F6F6}"/>
              </a:ext>
            </a:extLst>
          </p:cNvPr>
          <p:cNvSpPr txBox="1"/>
          <p:nvPr/>
        </p:nvSpPr>
        <p:spPr>
          <a:xfrm>
            <a:off x="1056641" y="2080291"/>
            <a:ext cx="8473440" cy="400110"/>
          </a:xfrm>
          <a:prstGeom prst="rect">
            <a:avLst/>
          </a:prstGeom>
          <a:noFill/>
        </p:spPr>
        <p:txBody>
          <a:bodyPr wrap="square">
            <a:spAutoFit/>
          </a:bodyPr>
          <a:lstStyle/>
          <a:p>
            <a:r>
              <a:rPr lang="en-US" sz="2000" b="1" dirty="0">
                <a:solidFill>
                  <a:srgbClr val="002856"/>
                </a:solidFill>
              </a:rPr>
              <a:t>Distribution by Asset (IT Security Spending)</a:t>
            </a:r>
          </a:p>
        </p:txBody>
      </p:sp>
      <p:sp>
        <p:nvSpPr>
          <p:cNvPr id="14" name="Rectangle 13">
            <a:extLst>
              <a:ext uri="{FF2B5EF4-FFF2-40B4-BE49-F238E27FC236}">
                <a16:creationId xmlns:a16="http://schemas.microsoft.com/office/drawing/2014/main" xmlns="" id="{BBB04088-6DBD-4DEF-BC96-06A2F2C539F4}"/>
              </a:ext>
            </a:extLst>
          </p:cNvPr>
          <p:cNvSpPr/>
          <p:nvPr/>
        </p:nvSpPr>
        <p:spPr>
          <a:xfrm>
            <a:off x="1148081" y="2453552"/>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xmlns="" id="{CEC9EEDD-142E-4D38-975E-E577CA453135}"/>
              </a:ext>
            </a:extLst>
          </p:cNvPr>
          <p:cNvSpPr txBox="1"/>
          <p:nvPr/>
        </p:nvSpPr>
        <p:spPr>
          <a:xfrm>
            <a:off x="1056641" y="3123997"/>
            <a:ext cx="8656320" cy="400110"/>
          </a:xfrm>
          <a:prstGeom prst="rect">
            <a:avLst/>
          </a:prstGeom>
          <a:noFill/>
        </p:spPr>
        <p:txBody>
          <a:bodyPr wrap="square">
            <a:spAutoFit/>
          </a:bodyPr>
          <a:lstStyle/>
          <a:p>
            <a:r>
              <a:rPr lang="en-US" sz="2000" b="1" dirty="0">
                <a:solidFill>
                  <a:srgbClr val="002856"/>
                </a:solidFill>
              </a:rPr>
              <a:t>Distribution by Skill  </a:t>
            </a:r>
          </a:p>
        </p:txBody>
      </p:sp>
      <p:sp>
        <p:nvSpPr>
          <p:cNvPr id="20" name="Rectangle 19">
            <a:extLst>
              <a:ext uri="{FF2B5EF4-FFF2-40B4-BE49-F238E27FC236}">
                <a16:creationId xmlns:a16="http://schemas.microsoft.com/office/drawing/2014/main" xmlns="" id="{2C5827B6-119E-4DF2-820E-9B2E3EC6AF36}"/>
              </a:ext>
            </a:extLst>
          </p:cNvPr>
          <p:cNvSpPr/>
          <p:nvPr/>
        </p:nvSpPr>
        <p:spPr>
          <a:xfrm>
            <a:off x="1137921" y="3510198"/>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TextBox 20">
            <a:extLst>
              <a:ext uri="{FF2B5EF4-FFF2-40B4-BE49-F238E27FC236}">
                <a16:creationId xmlns:a16="http://schemas.microsoft.com/office/drawing/2014/main" xmlns="" id="{144FB9F6-97FD-4B20-816E-0C3E068E73EF}"/>
              </a:ext>
            </a:extLst>
          </p:cNvPr>
          <p:cNvSpPr txBox="1"/>
          <p:nvPr/>
        </p:nvSpPr>
        <p:spPr>
          <a:xfrm>
            <a:off x="1148081" y="3634341"/>
            <a:ext cx="2184400" cy="307777"/>
          </a:xfrm>
          <a:prstGeom prst="rect">
            <a:avLst/>
          </a:prstGeom>
          <a:noFill/>
        </p:spPr>
        <p:txBody>
          <a:bodyPr wrap="square">
            <a:spAutoFit/>
          </a:bodyPr>
          <a:lstStyle/>
          <a:p>
            <a:r>
              <a:rPr lang="en-US" sz="1400" dirty="0">
                <a:solidFill>
                  <a:srgbClr val="000000"/>
                </a:solidFill>
              </a:rPr>
              <a:t>Developer/ Tester</a:t>
            </a:r>
          </a:p>
        </p:txBody>
      </p:sp>
      <p:sp>
        <p:nvSpPr>
          <p:cNvPr id="22" name="TextBox 21">
            <a:extLst>
              <a:ext uri="{FF2B5EF4-FFF2-40B4-BE49-F238E27FC236}">
                <a16:creationId xmlns:a16="http://schemas.microsoft.com/office/drawing/2014/main" xmlns="" id="{F0B5B359-CD89-40A6-ADFC-ADEA22A82CD8}"/>
              </a:ext>
            </a:extLst>
          </p:cNvPr>
          <p:cNvSpPr txBox="1"/>
          <p:nvPr/>
        </p:nvSpPr>
        <p:spPr>
          <a:xfrm>
            <a:off x="3220721" y="3626544"/>
            <a:ext cx="2072640" cy="307777"/>
          </a:xfrm>
          <a:prstGeom prst="rect">
            <a:avLst/>
          </a:prstGeom>
          <a:noFill/>
        </p:spPr>
        <p:txBody>
          <a:bodyPr wrap="square">
            <a:spAutoFit/>
          </a:bodyPr>
          <a:lstStyle/>
          <a:p>
            <a:r>
              <a:rPr lang="en-US" sz="1400" dirty="0">
                <a:solidFill>
                  <a:srgbClr val="000000"/>
                </a:solidFill>
              </a:rPr>
              <a:t>Application Architect</a:t>
            </a:r>
          </a:p>
        </p:txBody>
      </p:sp>
      <p:sp>
        <p:nvSpPr>
          <p:cNvPr id="23" name="TextBox 22">
            <a:extLst>
              <a:ext uri="{FF2B5EF4-FFF2-40B4-BE49-F238E27FC236}">
                <a16:creationId xmlns:a16="http://schemas.microsoft.com/office/drawing/2014/main" xmlns="" id="{984A5650-0A66-45FF-8E4F-581285EB16D3}"/>
              </a:ext>
            </a:extLst>
          </p:cNvPr>
          <p:cNvSpPr txBox="1"/>
          <p:nvPr/>
        </p:nvSpPr>
        <p:spPr>
          <a:xfrm>
            <a:off x="5471161" y="3607086"/>
            <a:ext cx="2184400" cy="523220"/>
          </a:xfrm>
          <a:prstGeom prst="rect">
            <a:avLst/>
          </a:prstGeom>
          <a:noFill/>
        </p:spPr>
        <p:txBody>
          <a:bodyPr wrap="square">
            <a:spAutoFit/>
          </a:bodyPr>
          <a:lstStyle/>
          <a:p>
            <a:r>
              <a:rPr lang="en-US" sz="1400" dirty="0">
                <a:solidFill>
                  <a:srgbClr val="000000"/>
                </a:solidFill>
              </a:rPr>
              <a:t>Scrum Master/ Team Leader</a:t>
            </a:r>
          </a:p>
        </p:txBody>
      </p:sp>
      <p:sp>
        <p:nvSpPr>
          <p:cNvPr id="24" name="TextBox 23">
            <a:extLst>
              <a:ext uri="{FF2B5EF4-FFF2-40B4-BE49-F238E27FC236}">
                <a16:creationId xmlns:a16="http://schemas.microsoft.com/office/drawing/2014/main" xmlns="" id="{70286FD7-CAEF-4B0F-BA2B-3F08355DD953}"/>
              </a:ext>
            </a:extLst>
          </p:cNvPr>
          <p:cNvSpPr txBox="1"/>
          <p:nvPr/>
        </p:nvSpPr>
        <p:spPr>
          <a:xfrm>
            <a:off x="7650481" y="3626544"/>
            <a:ext cx="2184400" cy="523220"/>
          </a:xfrm>
          <a:prstGeom prst="rect">
            <a:avLst/>
          </a:prstGeom>
          <a:noFill/>
        </p:spPr>
        <p:txBody>
          <a:bodyPr wrap="square">
            <a:spAutoFit/>
          </a:bodyPr>
          <a:lstStyle/>
          <a:p>
            <a:r>
              <a:rPr lang="en-US" sz="1400" dirty="0">
                <a:solidFill>
                  <a:srgbClr val="000000"/>
                </a:solidFill>
              </a:rPr>
              <a:t>Management &amp; Administration</a:t>
            </a:r>
          </a:p>
        </p:txBody>
      </p:sp>
      <p:sp>
        <p:nvSpPr>
          <p:cNvPr id="26" name="Rectangle 25">
            <a:extLst>
              <a:ext uri="{FF2B5EF4-FFF2-40B4-BE49-F238E27FC236}">
                <a16:creationId xmlns:a16="http://schemas.microsoft.com/office/drawing/2014/main" xmlns="" id="{F82DBA65-B616-473C-A06E-565F93BD5729}"/>
              </a:ext>
            </a:extLst>
          </p:cNvPr>
          <p:cNvSpPr/>
          <p:nvPr/>
        </p:nvSpPr>
        <p:spPr>
          <a:xfrm>
            <a:off x="1137921" y="4575775"/>
            <a:ext cx="8554720" cy="45719"/>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a:extLst>
              <a:ext uri="{FF2B5EF4-FFF2-40B4-BE49-F238E27FC236}">
                <a16:creationId xmlns:a16="http://schemas.microsoft.com/office/drawing/2014/main" xmlns="" id="{7C358D61-C598-441B-9AD8-3878C18D0875}"/>
              </a:ext>
            </a:extLst>
          </p:cNvPr>
          <p:cNvSpPr txBox="1"/>
          <p:nvPr/>
        </p:nvSpPr>
        <p:spPr>
          <a:xfrm>
            <a:off x="1056641" y="4684159"/>
            <a:ext cx="2002790" cy="523220"/>
          </a:xfrm>
          <a:prstGeom prst="rect">
            <a:avLst/>
          </a:prstGeom>
          <a:noFill/>
        </p:spPr>
        <p:txBody>
          <a:bodyPr wrap="square">
            <a:spAutoFit/>
          </a:bodyPr>
          <a:lstStyle/>
          <a:p>
            <a:r>
              <a:rPr lang="en-US" sz="1400" dirty="0">
                <a:solidFill>
                  <a:srgbClr val="000000"/>
                </a:solidFill>
              </a:rPr>
              <a:t>New Functionality Delivery</a:t>
            </a:r>
          </a:p>
        </p:txBody>
      </p:sp>
      <p:sp>
        <p:nvSpPr>
          <p:cNvPr id="28" name="TextBox 27">
            <a:extLst>
              <a:ext uri="{FF2B5EF4-FFF2-40B4-BE49-F238E27FC236}">
                <a16:creationId xmlns:a16="http://schemas.microsoft.com/office/drawing/2014/main" xmlns="" id="{ACA3F231-147D-4096-A7A1-1B601C3E612C}"/>
              </a:ext>
            </a:extLst>
          </p:cNvPr>
          <p:cNvSpPr txBox="1"/>
          <p:nvPr/>
        </p:nvSpPr>
        <p:spPr>
          <a:xfrm>
            <a:off x="2839086" y="4706781"/>
            <a:ext cx="1925955" cy="307777"/>
          </a:xfrm>
          <a:prstGeom prst="rect">
            <a:avLst/>
          </a:prstGeom>
          <a:noFill/>
        </p:spPr>
        <p:txBody>
          <a:bodyPr wrap="square">
            <a:spAutoFit/>
          </a:bodyPr>
          <a:lstStyle/>
          <a:p>
            <a:r>
              <a:rPr lang="en-US" sz="1400" dirty="0">
                <a:solidFill>
                  <a:srgbClr val="000000"/>
                </a:solidFill>
              </a:rPr>
              <a:t>Minor Enhancements</a:t>
            </a:r>
          </a:p>
        </p:txBody>
      </p:sp>
      <p:sp>
        <p:nvSpPr>
          <p:cNvPr id="29" name="TextBox 28">
            <a:extLst>
              <a:ext uri="{FF2B5EF4-FFF2-40B4-BE49-F238E27FC236}">
                <a16:creationId xmlns:a16="http://schemas.microsoft.com/office/drawing/2014/main" xmlns="" id="{C8B0ABB1-2A7A-4365-B5B0-141DCE7BB57B}"/>
              </a:ext>
            </a:extLst>
          </p:cNvPr>
          <p:cNvSpPr txBox="1"/>
          <p:nvPr/>
        </p:nvSpPr>
        <p:spPr>
          <a:xfrm>
            <a:off x="4871723" y="4717762"/>
            <a:ext cx="1197608" cy="307777"/>
          </a:xfrm>
          <a:prstGeom prst="rect">
            <a:avLst/>
          </a:prstGeom>
          <a:noFill/>
        </p:spPr>
        <p:txBody>
          <a:bodyPr wrap="square">
            <a:spAutoFit/>
          </a:bodyPr>
          <a:lstStyle/>
          <a:p>
            <a:r>
              <a:rPr lang="en-US" sz="1400" dirty="0">
                <a:solidFill>
                  <a:srgbClr val="000000"/>
                </a:solidFill>
              </a:rPr>
              <a:t>Maintenance</a:t>
            </a:r>
          </a:p>
        </p:txBody>
      </p:sp>
      <p:sp>
        <p:nvSpPr>
          <p:cNvPr id="30" name="TextBox 29">
            <a:extLst>
              <a:ext uri="{FF2B5EF4-FFF2-40B4-BE49-F238E27FC236}">
                <a16:creationId xmlns:a16="http://schemas.microsoft.com/office/drawing/2014/main" xmlns="" id="{0C4AD7A2-C7EC-477D-9160-1ECF33B20473}"/>
              </a:ext>
            </a:extLst>
          </p:cNvPr>
          <p:cNvSpPr txBox="1"/>
          <p:nvPr/>
        </p:nvSpPr>
        <p:spPr>
          <a:xfrm>
            <a:off x="7535546" y="4712446"/>
            <a:ext cx="2184400" cy="307777"/>
          </a:xfrm>
          <a:prstGeom prst="rect">
            <a:avLst/>
          </a:prstGeom>
          <a:noFill/>
        </p:spPr>
        <p:txBody>
          <a:bodyPr wrap="square">
            <a:spAutoFit/>
          </a:bodyPr>
          <a:lstStyle/>
          <a:p>
            <a:r>
              <a:rPr lang="en-US" sz="1400" dirty="0">
                <a:solidFill>
                  <a:srgbClr val="000000"/>
                </a:solidFill>
              </a:rPr>
              <a:t>Business Unit Support</a:t>
            </a:r>
          </a:p>
        </p:txBody>
      </p:sp>
      <p:sp>
        <p:nvSpPr>
          <p:cNvPr id="31" name="TextBox 30">
            <a:extLst>
              <a:ext uri="{FF2B5EF4-FFF2-40B4-BE49-F238E27FC236}">
                <a16:creationId xmlns:a16="http://schemas.microsoft.com/office/drawing/2014/main" xmlns="" id="{8B82A00C-6D95-41ED-8D1E-6C783D64DC70}"/>
              </a:ext>
            </a:extLst>
          </p:cNvPr>
          <p:cNvSpPr txBox="1"/>
          <p:nvPr/>
        </p:nvSpPr>
        <p:spPr>
          <a:xfrm>
            <a:off x="1046481" y="5409477"/>
            <a:ext cx="473456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779739</a:t>
            </a:r>
          </a:p>
        </p:txBody>
      </p:sp>
      <p:sp>
        <p:nvSpPr>
          <p:cNvPr id="32" name="Rectangle 31">
            <a:extLst>
              <a:ext uri="{FF2B5EF4-FFF2-40B4-BE49-F238E27FC236}">
                <a16:creationId xmlns:a16="http://schemas.microsoft.com/office/drawing/2014/main" xmlns="" id="{B1FD4122-9529-47AD-9013-FEADE32A1B0B}"/>
              </a:ext>
            </a:extLst>
          </p:cNvPr>
          <p:cNvSpPr/>
          <p:nvPr/>
        </p:nvSpPr>
        <p:spPr>
          <a:xfrm>
            <a:off x="1056641" y="796837"/>
            <a:ext cx="8737600" cy="4978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xmlns="" id="{5924A1B2-7C81-46D3-B05B-7BD2C8FF217D}"/>
              </a:ext>
            </a:extLst>
          </p:cNvPr>
          <p:cNvSpPr txBox="1"/>
          <p:nvPr/>
        </p:nvSpPr>
        <p:spPr>
          <a:xfrm>
            <a:off x="1229361" y="2559894"/>
            <a:ext cx="2184400" cy="307777"/>
          </a:xfrm>
          <a:prstGeom prst="rect">
            <a:avLst/>
          </a:prstGeom>
          <a:noFill/>
        </p:spPr>
        <p:txBody>
          <a:bodyPr wrap="square">
            <a:spAutoFit/>
          </a:bodyPr>
          <a:lstStyle/>
          <a:p>
            <a:r>
              <a:rPr lang="en-US" sz="1400" dirty="0">
                <a:solidFill>
                  <a:srgbClr val="000000"/>
                </a:solidFill>
              </a:rPr>
              <a:t>Personnel</a:t>
            </a:r>
          </a:p>
        </p:txBody>
      </p:sp>
      <p:sp>
        <p:nvSpPr>
          <p:cNvPr id="34" name="TextBox 33">
            <a:extLst>
              <a:ext uri="{FF2B5EF4-FFF2-40B4-BE49-F238E27FC236}">
                <a16:creationId xmlns:a16="http://schemas.microsoft.com/office/drawing/2014/main" xmlns="" id="{249DA96D-731F-40DD-B618-F93A8EC257E7}"/>
              </a:ext>
            </a:extLst>
          </p:cNvPr>
          <p:cNvSpPr txBox="1"/>
          <p:nvPr/>
        </p:nvSpPr>
        <p:spPr>
          <a:xfrm>
            <a:off x="3444241" y="2570054"/>
            <a:ext cx="2072640" cy="307777"/>
          </a:xfrm>
          <a:prstGeom prst="rect">
            <a:avLst/>
          </a:prstGeom>
          <a:noFill/>
        </p:spPr>
        <p:txBody>
          <a:bodyPr wrap="square">
            <a:spAutoFit/>
          </a:bodyPr>
          <a:lstStyle/>
          <a:p>
            <a:r>
              <a:rPr lang="en-US" sz="1400" dirty="0">
                <a:solidFill>
                  <a:srgbClr val="000000"/>
                </a:solidFill>
              </a:rPr>
              <a:t>Hardware</a:t>
            </a:r>
          </a:p>
        </p:txBody>
      </p:sp>
      <p:sp>
        <p:nvSpPr>
          <p:cNvPr id="35" name="TextBox 34">
            <a:extLst>
              <a:ext uri="{FF2B5EF4-FFF2-40B4-BE49-F238E27FC236}">
                <a16:creationId xmlns:a16="http://schemas.microsoft.com/office/drawing/2014/main" xmlns="" id="{1B57084E-ED73-4443-BBD1-A4C5DC533CE4}"/>
              </a:ext>
            </a:extLst>
          </p:cNvPr>
          <p:cNvSpPr txBox="1"/>
          <p:nvPr/>
        </p:nvSpPr>
        <p:spPr>
          <a:xfrm>
            <a:off x="5618481" y="2570054"/>
            <a:ext cx="2184400" cy="307777"/>
          </a:xfrm>
          <a:prstGeom prst="rect">
            <a:avLst/>
          </a:prstGeom>
          <a:noFill/>
        </p:spPr>
        <p:txBody>
          <a:bodyPr wrap="square">
            <a:spAutoFit/>
          </a:bodyPr>
          <a:lstStyle/>
          <a:p>
            <a:r>
              <a:rPr lang="en-US" sz="1400" dirty="0">
                <a:solidFill>
                  <a:srgbClr val="000000"/>
                </a:solidFill>
              </a:rPr>
              <a:t>Software</a:t>
            </a:r>
          </a:p>
        </p:txBody>
      </p:sp>
      <p:sp>
        <p:nvSpPr>
          <p:cNvPr id="36" name="TextBox 35">
            <a:extLst>
              <a:ext uri="{FF2B5EF4-FFF2-40B4-BE49-F238E27FC236}">
                <a16:creationId xmlns:a16="http://schemas.microsoft.com/office/drawing/2014/main" xmlns="" id="{F483EED1-D0EA-4EB3-A5DF-26B3E8090523}"/>
              </a:ext>
            </a:extLst>
          </p:cNvPr>
          <p:cNvSpPr txBox="1"/>
          <p:nvPr/>
        </p:nvSpPr>
        <p:spPr>
          <a:xfrm>
            <a:off x="7752081" y="2570054"/>
            <a:ext cx="1920240" cy="307777"/>
          </a:xfrm>
          <a:prstGeom prst="rect">
            <a:avLst/>
          </a:prstGeom>
          <a:noFill/>
        </p:spPr>
        <p:txBody>
          <a:bodyPr wrap="square">
            <a:spAutoFit/>
          </a:bodyPr>
          <a:lstStyle/>
          <a:p>
            <a:r>
              <a:rPr lang="en-US" sz="1400" dirty="0">
                <a:solidFill>
                  <a:srgbClr val="000000"/>
                </a:solidFill>
              </a:rPr>
              <a:t>External Services</a:t>
            </a:r>
          </a:p>
        </p:txBody>
      </p:sp>
      <p:sp>
        <p:nvSpPr>
          <p:cNvPr id="37" name="TextBox 36">
            <a:extLst>
              <a:ext uri="{FF2B5EF4-FFF2-40B4-BE49-F238E27FC236}">
                <a16:creationId xmlns:a16="http://schemas.microsoft.com/office/drawing/2014/main" xmlns="" id="{B949A2C0-48D4-4BA7-9D87-9BE9B078BF01}"/>
              </a:ext>
            </a:extLst>
          </p:cNvPr>
          <p:cNvSpPr txBox="1"/>
          <p:nvPr/>
        </p:nvSpPr>
        <p:spPr>
          <a:xfrm>
            <a:off x="1036321" y="4148092"/>
            <a:ext cx="8656320" cy="400110"/>
          </a:xfrm>
          <a:prstGeom prst="rect">
            <a:avLst/>
          </a:prstGeom>
          <a:noFill/>
        </p:spPr>
        <p:txBody>
          <a:bodyPr wrap="square">
            <a:spAutoFit/>
          </a:bodyPr>
          <a:lstStyle/>
          <a:p>
            <a:r>
              <a:rPr lang="en-US" sz="2000" b="1" dirty="0">
                <a:solidFill>
                  <a:srgbClr val="002856"/>
                </a:solidFill>
              </a:rPr>
              <a:t>Distribution by Activity</a:t>
            </a:r>
          </a:p>
        </p:txBody>
      </p:sp>
      <p:sp>
        <p:nvSpPr>
          <p:cNvPr id="38" name="TextBox 37">
            <a:extLst>
              <a:ext uri="{FF2B5EF4-FFF2-40B4-BE49-F238E27FC236}">
                <a16:creationId xmlns:a16="http://schemas.microsoft.com/office/drawing/2014/main" xmlns="" id="{EA5D250A-47BF-42D9-A67B-E994B35A9EAB}"/>
              </a:ext>
            </a:extLst>
          </p:cNvPr>
          <p:cNvSpPr txBox="1"/>
          <p:nvPr/>
        </p:nvSpPr>
        <p:spPr>
          <a:xfrm>
            <a:off x="6176013" y="4717762"/>
            <a:ext cx="1197608" cy="307777"/>
          </a:xfrm>
          <a:prstGeom prst="rect">
            <a:avLst/>
          </a:prstGeom>
          <a:noFill/>
        </p:spPr>
        <p:txBody>
          <a:bodyPr wrap="square">
            <a:spAutoFit/>
          </a:bodyPr>
          <a:lstStyle/>
          <a:p>
            <a:r>
              <a:rPr lang="en-US" sz="1400" dirty="0">
                <a:solidFill>
                  <a:srgbClr val="000000"/>
                </a:solidFill>
              </a:rPr>
              <a:t>Break/ Fix</a:t>
            </a:r>
          </a:p>
        </p:txBody>
      </p:sp>
      <p:sp>
        <p:nvSpPr>
          <p:cNvPr id="2" name="Title 1">
            <a:extLst>
              <a:ext uri="{FF2B5EF4-FFF2-40B4-BE49-F238E27FC236}">
                <a16:creationId xmlns:a16="http://schemas.microsoft.com/office/drawing/2014/main" xmlns="" id="{CC33AAF1-E1E4-417A-88B1-7DFAE4766A95}"/>
              </a:ext>
            </a:extLst>
          </p:cNvPr>
          <p:cNvSpPr>
            <a:spLocks noGrp="1"/>
          </p:cNvSpPr>
          <p:nvPr>
            <p:ph type="title"/>
          </p:nvPr>
        </p:nvSpPr>
        <p:spPr>
          <a:xfrm>
            <a:off x="457200" y="366713"/>
            <a:ext cx="11276013" cy="443198"/>
          </a:xfrm>
        </p:spPr>
        <p:txBody>
          <a:bodyPr vert="horz"/>
          <a:lstStyle/>
          <a:p>
            <a:r>
              <a:rPr lang="en-US" dirty="0"/>
              <a:t>Key KPIs Covered</a:t>
            </a:r>
          </a:p>
        </p:txBody>
      </p:sp>
    </p:spTree>
    <p:extLst>
      <p:ext uri="{BB962C8B-B14F-4D97-AF65-F5344CB8AC3E}">
        <p14:creationId xmlns:p14="http://schemas.microsoft.com/office/powerpoint/2010/main" val="61207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Object 61" hidden="1">
            <a:extLst>
              <a:ext uri="{FF2B5EF4-FFF2-40B4-BE49-F238E27FC236}">
                <a16:creationId xmlns:a16="http://schemas.microsoft.com/office/drawing/2014/main" xmlns="" id="{B4D7A50F-E709-4D5B-851C-1D389FDE117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6" imgW="395" imgH="396" progId="TCLayout.ActiveDocument.1">
                  <p:embed/>
                </p:oleObj>
              </mc:Choice>
              <mc:Fallback>
                <p:oleObj name="think-cell Slide" r:id="rId6" imgW="395" imgH="396" progId="TCLayout.ActiveDocument.1">
                  <p:embed/>
                  <p:pic>
                    <p:nvPicPr>
                      <p:cNvPr id="62" name="Object 61" hidden="1">
                        <a:extLst>
                          <a:ext uri="{FF2B5EF4-FFF2-40B4-BE49-F238E27FC236}">
                            <a16:creationId xmlns:a16="http://schemas.microsoft.com/office/drawing/2014/main" xmlns="" id="{B4D7A50F-E709-4D5B-851C-1D389FDE117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1" name="Rectangle 60" hidden="1">
            <a:extLst>
              <a:ext uri="{FF2B5EF4-FFF2-40B4-BE49-F238E27FC236}">
                <a16:creationId xmlns:a16="http://schemas.microsoft.com/office/drawing/2014/main" xmlns="" id="{9C527C89-047A-4F42-BD77-486C75D08BEA}"/>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5206550F-97CE-42A3-8314-14716265A409}"/>
              </a:ext>
            </a:extLst>
          </p:cNvPr>
          <p:cNvSpPr>
            <a:spLocks noGrp="1"/>
          </p:cNvSpPr>
          <p:nvPr>
            <p:ph type="title"/>
          </p:nvPr>
        </p:nvSpPr>
        <p:spPr/>
        <p:txBody>
          <a:bodyPr vert="horz"/>
          <a:lstStyle/>
          <a:p>
            <a:r>
              <a:rPr lang="en-IN" dirty="0"/>
              <a:t>Overview</a:t>
            </a:r>
            <a:endParaRPr lang="en-GB" dirty="0"/>
          </a:p>
        </p:txBody>
      </p:sp>
      <p:sp>
        <p:nvSpPr>
          <p:cNvPr id="5" name="Google Shape;203;p2">
            <a:extLst>
              <a:ext uri="{FF2B5EF4-FFF2-40B4-BE49-F238E27FC236}">
                <a16:creationId xmlns:a16="http://schemas.microsoft.com/office/drawing/2014/main" xmlns="" id="{DFEFC296-33C1-D060-6207-271329464E31}"/>
              </a:ext>
            </a:extLst>
          </p:cNvPr>
          <p:cNvSpPr txBox="1"/>
          <p:nvPr/>
        </p:nvSpPr>
        <p:spPr>
          <a:xfrm>
            <a:off x="457200" y="5595057"/>
            <a:ext cx="11276012" cy="516461"/>
          </a:xfrm>
          <a:prstGeom prst="rect">
            <a:avLst/>
          </a:prstGeom>
          <a:solidFill>
            <a:srgbClr val="002856"/>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chemeClr val="dk2"/>
              </a:buClr>
              <a:buSzPts val="1440"/>
              <a:buFont typeface="Noto Sans Symbols"/>
              <a:buNone/>
            </a:pPr>
            <a:r>
              <a:rPr lang="en-US" sz="1600" b="1" i="0" u="none" strike="noStrike" cap="none" dirty="0">
                <a:solidFill>
                  <a:schemeClr val="bg1"/>
                </a:solidFill>
                <a:latin typeface="+mj-lt"/>
                <a:ea typeface="Arial"/>
                <a:cs typeface="Arial"/>
                <a:sym typeface="Arial"/>
              </a:rPr>
              <a:t>Have Questions?</a:t>
            </a:r>
            <a:endParaRPr sz="1050" b="0" i="0" u="none" strike="noStrike" cap="none" dirty="0">
              <a:solidFill>
                <a:schemeClr val="bg1"/>
              </a:solidFill>
              <a:latin typeface="+mj-lt"/>
              <a:ea typeface="Arial"/>
              <a:cs typeface="Arial"/>
              <a:sym typeface="Arial"/>
            </a:endParaRPr>
          </a:p>
        </p:txBody>
      </p:sp>
      <p:sp>
        <p:nvSpPr>
          <p:cNvPr id="6" name="TextBox 5">
            <a:extLst>
              <a:ext uri="{FF2B5EF4-FFF2-40B4-BE49-F238E27FC236}">
                <a16:creationId xmlns:a16="http://schemas.microsoft.com/office/drawing/2014/main" xmlns="" id="{E43AAEC5-513B-6529-71F9-8DCEB3D7FD27}"/>
              </a:ext>
            </a:extLst>
          </p:cNvPr>
          <p:cNvSpPr txBox="1"/>
          <p:nvPr/>
        </p:nvSpPr>
        <p:spPr>
          <a:xfrm>
            <a:off x="457994" y="5115383"/>
            <a:ext cx="11276012" cy="430887"/>
          </a:xfrm>
          <a:prstGeom prst="rect">
            <a:avLst/>
          </a:prstGeom>
          <a:solidFill>
            <a:srgbClr val="F2F2F2"/>
          </a:solidFill>
        </p:spPr>
        <p:txBody>
          <a:bodyPr wrap="square">
            <a:spAutoFit/>
          </a:bodyPr>
          <a:lstStyle/>
          <a:p>
            <a:pPr marL="0" lvl="0" indent="0" algn="l" rtl="0">
              <a:lnSpc>
                <a:spcPct val="100000"/>
              </a:lnSpc>
              <a:spcBef>
                <a:spcPts val="600"/>
              </a:spcBef>
              <a:spcAft>
                <a:spcPts val="0"/>
              </a:spcAft>
              <a:buClr>
                <a:schemeClr val="dk1"/>
              </a:buClr>
              <a:buSzPts val="1100"/>
              <a:buNone/>
            </a:pPr>
            <a:r>
              <a:rPr lang="en-US" sz="1100" dirty="0"/>
              <a:t>It will be helpful, but you may need not to read each part of this guide before completing your survey; it is a reference guide. </a:t>
            </a:r>
            <a:r>
              <a:rPr lang="en-US" sz="1100" b="1" dirty="0"/>
              <a:t>We do recommend reviewing slides 17 through 19 prior to beginning the benchmark. </a:t>
            </a:r>
            <a:r>
              <a:rPr lang="en-US" sz="1100" dirty="0"/>
              <a:t>Please do not hesitate to contact us through the channels below if you have any questions throughout the survey process. </a:t>
            </a:r>
          </a:p>
        </p:txBody>
      </p:sp>
      <p:sp>
        <p:nvSpPr>
          <p:cNvPr id="7" name="Google Shape;232;p4">
            <a:extLst>
              <a:ext uri="{FF2B5EF4-FFF2-40B4-BE49-F238E27FC236}">
                <a16:creationId xmlns:a16="http://schemas.microsoft.com/office/drawing/2014/main" xmlns="" id="{1373BC0D-4970-6FC1-D9D7-45F03F32EF15}"/>
              </a:ext>
            </a:extLst>
          </p:cNvPr>
          <p:cNvSpPr/>
          <p:nvPr/>
        </p:nvSpPr>
        <p:spPr>
          <a:xfrm>
            <a:off x="3929966" y="5669752"/>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bg1"/>
              </a:solidFill>
              <a:latin typeface="Arial"/>
              <a:ea typeface="Arial"/>
              <a:cs typeface="Arial"/>
              <a:sym typeface="Arial"/>
            </a:endParaRPr>
          </a:p>
        </p:txBody>
      </p:sp>
      <p:sp>
        <p:nvSpPr>
          <p:cNvPr id="8" name="Google Shape;233;p4">
            <a:extLst>
              <a:ext uri="{FF2B5EF4-FFF2-40B4-BE49-F238E27FC236}">
                <a16:creationId xmlns:a16="http://schemas.microsoft.com/office/drawing/2014/main" xmlns="" id="{E411BDFF-B3CC-7D44-2B25-0696DED3692A}"/>
              </a:ext>
            </a:extLst>
          </p:cNvPr>
          <p:cNvSpPr/>
          <p:nvPr/>
        </p:nvSpPr>
        <p:spPr>
          <a:xfrm>
            <a:off x="6432044" y="5709429"/>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bg1"/>
              </a:solidFill>
              <a:latin typeface="Arial"/>
              <a:ea typeface="Arial"/>
              <a:cs typeface="Arial"/>
              <a:sym typeface="Arial"/>
            </a:endParaRPr>
          </a:p>
        </p:txBody>
      </p:sp>
      <p:sp>
        <p:nvSpPr>
          <p:cNvPr id="9" name="Google Shape;234;p4">
            <a:extLst>
              <a:ext uri="{FF2B5EF4-FFF2-40B4-BE49-F238E27FC236}">
                <a16:creationId xmlns:a16="http://schemas.microsoft.com/office/drawing/2014/main" xmlns="" id="{FE2C5DDC-72AD-ABF9-B5FF-400D5061C5F0}"/>
              </a:ext>
            </a:extLst>
          </p:cNvPr>
          <p:cNvSpPr txBox="1"/>
          <p:nvPr/>
        </p:nvSpPr>
        <p:spPr>
          <a:xfrm>
            <a:off x="4357846" y="5749162"/>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bg1"/>
                </a:solidFill>
                <a:latin typeface="Arial"/>
                <a:ea typeface="Arial"/>
                <a:cs typeface="Arial"/>
                <a:sym typeface="Arial"/>
              </a:rPr>
              <a:t>Notify your service team</a:t>
            </a:r>
            <a:endParaRPr dirty="0">
              <a:solidFill>
                <a:schemeClr val="bg1"/>
              </a:solidFill>
            </a:endParaRPr>
          </a:p>
        </p:txBody>
      </p:sp>
      <p:sp>
        <p:nvSpPr>
          <p:cNvPr id="10" name="Google Shape;235;p4">
            <a:extLst>
              <a:ext uri="{FF2B5EF4-FFF2-40B4-BE49-F238E27FC236}">
                <a16:creationId xmlns:a16="http://schemas.microsoft.com/office/drawing/2014/main" xmlns="" id="{9920A80B-24EC-DC09-2E88-C78499B3A6B7}"/>
              </a:ext>
            </a:extLst>
          </p:cNvPr>
          <p:cNvSpPr txBox="1"/>
          <p:nvPr/>
        </p:nvSpPr>
        <p:spPr>
          <a:xfrm>
            <a:off x="7038003" y="5749162"/>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chemeClr val="bg1"/>
                </a:solidFill>
                <a:latin typeface="Arial"/>
                <a:ea typeface="Arial"/>
                <a:cs typeface="Arial"/>
                <a:sym typeface="Arial"/>
              </a:rPr>
              <a:t>E-mail our team at </a:t>
            </a:r>
            <a:r>
              <a:rPr lang="en-US" sz="1200" b="1" u="sng" dirty="0">
                <a:solidFill>
                  <a:schemeClr val="bg1"/>
                </a:solidFill>
                <a:latin typeface="Arial"/>
                <a:ea typeface="Arial"/>
                <a:cs typeface="Arial"/>
                <a:sym typeface="Arial"/>
                <a:hlinkClick r:id="rId8">
                  <a:extLst>
                    <a:ext uri="{A12FA001-AC4F-418D-AE19-62706E023703}">
                      <ahyp:hlinkClr xmlns:ahyp="http://schemas.microsoft.com/office/drawing/2018/hyperlinkcolor" xmlns="" val="tx"/>
                    </a:ext>
                  </a:extLst>
                </a:hlinkClick>
              </a:rPr>
              <a:t>inquiry@gartner.com</a:t>
            </a:r>
            <a:endParaRPr sz="1200" b="1" i="0" u="none" strike="noStrike" cap="none" dirty="0">
              <a:solidFill>
                <a:schemeClr val="bg1"/>
              </a:solidFill>
              <a:highlight>
                <a:srgbClr val="FFFF00"/>
              </a:highlight>
              <a:latin typeface="Arial"/>
              <a:ea typeface="Arial"/>
              <a:cs typeface="Arial"/>
              <a:sym typeface="Arial"/>
            </a:endParaRPr>
          </a:p>
        </p:txBody>
      </p:sp>
      <p:grpSp>
        <p:nvGrpSpPr>
          <p:cNvPr id="23" name="Group 22">
            <a:extLst>
              <a:ext uri="{FF2B5EF4-FFF2-40B4-BE49-F238E27FC236}">
                <a16:creationId xmlns:a16="http://schemas.microsoft.com/office/drawing/2014/main" xmlns="" id="{8560A21F-37F8-04AE-0FA4-E549AC665D4C}"/>
              </a:ext>
            </a:extLst>
          </p:cNvPr>
          <p:cNvGrpSpPr/>
          <p:nvPr/>
        </p:nvGrpSpPr>
        <p:grpSpPr>
          <a:xfrm>
            <a:off x="996950" y="1377554"/>
            <a:ext cx="10198100" cy="3367181"/>
            <a:chOff x="603504" y="1377554"/>
            <a:chExt cx="10198100" cy="3367181"/>
          </a:xfrm>
        </p:grpSpPr>
        <p:sp>
          <p:nvSpPr>
            <p:cNvPr id="11" name="Bent-Up Arrow 131">
              <a:extLst>
                <a:ext uri="{FF2B5EF4-FFF2-40B4-BE49-F238E27FC236}">
                  <a16:creationId xmlns:a16="http://schemas.microsoft.com/office/drawing/2014/main" xmlns="" id="{1DD33AFC-E6E6-A3A7-03BC-0D37A47ED8F6}"/>
                </a:ext>
              </a:extLst>
            </p:cNvPr>
            <p:cNvSpPr/>
            <p:nvPr/>
          </p:nvSpPr>
          <p:spPr bwMode="gray">
            <a:xfrm rot="16200000" flipV="1">
              <a:off x="3510144" y="1686684"/>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2" name="Bent-Up Arrow 131">
              <a:extLst>
                <a:ext uri="{FF2B5EF4-FFF2-40B4-BE49-F238E27FC236}">
                  <a16:creationId xmlns:a16="http://schemas.microsoft.com/office/drawing/2014/main" xmlns="" id="{4D42EC32-AC8E-78CE-10E5-D84BC4756FBA}"/>
                </a:ext>
              </a:extLst>
            </p:cNvPr>
            <p:cNvSpPr/>
            <p:nvPr/>
          </p:nvSpPr>
          <p:spPr bwMode="gray">
            <a:xfrm rot="16200000" flipV="1">
              <a:off x="1575819" y="2943646"/>
              <a:ext cx="975312" cy="933188"/>
            </a:xfrm>
            <a:prstGeom prst="bentUpArrow">
              <a:avLst>
                <a:gd name="adj1" fmla="val 21600"/>
                <a:gd name="adj2" fmla="val 29908"/>
                <a:gd name="adj3" fmla="val 37120"/>
              </a:avLst>
            </a:prstGeom>
            <a:solidFill>
              <a:srgbClr val="D3D3D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286" eaLnBrk="1" fontAlgn="auto" latinLnBrk="0" hangingPunct="1">
                <a:lnSpc>
                  <a:spcPct val="100000"/>
                </a:lnSpc>
                <a:spcBef>
                  <a:spcPts val="0"/>
                </a:spcBef>
                <a:spcAft>
                  <a:spcPts val="0"/>
                </a:spcAft>
                <a:buClrTx/>
                <a:buSzTx/>
                <a:buFontTx/>
                <a:buNone/>
                <a:tabLst/>
                <a:defRPr/>
              </a:pPr>
              <a:endParaRPr kumimoji="0" lang="ko-KR" altLang="en-US" sz="2700" b="0" i="0" u="none" strike="noStrike" kern="0" cap="none" spc="0" normalizeH="0" baseline="0" noProof="0">
                <a:ln>
                  <a:noFill/>
                </a:ln>
                <a:solidFill>
                  <a:prstClr val="white"/>
                </a:solidFill>
                <a:effectLst/>
                <a:uLnTx/>
                <a:uFillTx/>
                <a:latin typeface="Arial"/>
                <a:ea typeface="Arial Unicode MS"/>
                <a:cs typeface="+mn-cs"/>
              </a:endParaRPr>
            </a:p>
          </p:txBody>
        </p:sp>
        <p:sp>
          <p:nvSpPr>
            <p:cNvPr id="13" name="TextBox 12">
              <a:extLst>
                <a:ext uri="{FF2B5EF4-FFF2-40B4-BE49-F238E27FC236}">
                  <a16:creationId xmlns:a16="http://schemas.microsoft.com/office/drawing/2014/main" xmlns="" id="{41784CD4-12A4-406E-F663-14FBADCA05E6}"/>
                </a:ext>
              </a:extLst>
            </p:cNvPr>
            <p:cNvSpPr txBox="1"/>
            <p:nvPr/>
          </p:nvSpPr>
          <p:spPr bwMode="gray">
            <a:xfrm>
              <a:off x="5993981" y="2143550"/>
              <a:ext cx="1700222" cy="297732"/>
            </a:xfrm>
            <a:prstGeom prst="rect">
              <a:avLst/>
            </a:prstGeom>
            <a:noFill/>
          </p:spPr>
          <p:txBody>
            <a:bodyPr wrap="square" rtlCol="0" anchor="ctr">
              <a:spAutoFit/>
            </a:bodyPr>
            <a:lstStyle/>
            <a:p>
              <a:pPr algn="ctr" defTabSz="914286"/>
              <a:r>
                <a:rPr lang="en-US" altLang="ko-KR" sz="1200" b="1" dirty="0">
                  <a:solidFill>
                    <a:prstClr val="white"/>
                  </a:solidFill>
                  <a:ea typeface="Arial Unicode MS"/>
                  <a:cs typeface="Arial" pitchFamily="34" charset="0"/>
                </a:rPr>
                <a:t>Add Text</a:t>
              </a:r>
              <a:endParaRPr lang="ko-KR" altLang="en-US" sz="1200" b="1" dirty="0">
                <a:solidFill>
                  <a:prstClr val="white"/>
                </a:solidFill>
                <a:ea typeface="Arial Unicode MS"/>
                <a:cs typeface="Arial" pitchFamily="34" charset="0"/>
              </a:endParaRPr>
            </a:p>
          </p:txBody>
        </p:sp>
        <p:sp>
          <p:nvSpPr>
            <p:cNvPr id="14" name="Rectangle 13">
              <a:extLst>
                <a:ext uri="{FF2B5EF4-FFF2-40B4-BE49-F238E27FC236}">
                  <a16:creationId xmlns:a16="http://schemas.microsoft.com/office/drawing/2014/main" xmlns="" id="{77524F80-5841-AC01-A4F3-8F6C7F45D030}"/>
                </a:ext>
              </a:extLst>
            </p:cNvPr>
            <p:cNvSpPr/>
            <p:nvPr/>
          </p:nvSpPr>
          <p:spPr bwMode="gray">
            <a:xfrm>
              <a:off x="4456635" y="1379603"/>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Recommended Sprints</a:t>
              </a:r>
            </a:p>
          </p:txBody>
        </p:sp>
        <p:sp>
          <p:nvSpPr>
            <p:cNvPr id="15" name="Rectangle 14">
              <a:extLst>
                <a:ext uri="{FF2B5EF4-FFF2-40B4-BE49-F238E27FC236}">
                  <a16:creationId xmlns:a16="http://schemas.microsoft.com/office/drawing/2014/main" xmlns="" id="{6D73F8FF-49F1-6561-2C21-DEA8FD8A99AD}"/>
                </a:ext>
              </a:extLst>
            </p:cNvPr>
            <p:cNvSpPr/>
            <p:nvPr/>
          </p:nvSpPr>
          <p:spPr bwMode="gray">
            <a:xfrm>
              <a:off x="603504" y="3893458"/>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prstClr val="white"/>
                  </a:solidFill>
                  <a:effectLst/>
                  <a:uLnTx/>
                  <a:uFillTx/>
                  <a:latin typeface="Arial"/>
                  <a:ea typeface="Arial Unicode MS"/>
                  <a:cs typeface="+mn-cs"/>
                </a:rPr>
                <a:t>Participation Process</a:t>
              </a:r>
            </a:p>
          </p:txBody>
        </p:sp>
        <p:sp>
          <p:nvSpPr>
            <p:cNvPr id="16" name="Rectangle 15">
              <a:extLst>
                <a:ext uri="{FF2B5EF4-FFF2-40B4-BE49-F238E27FC236}">
                  <a16:creationId xmlns:a16="http://schemas.microsoft.com/office/drawing/2014/main" xmlns="" id="{667F046E-D1BE-1BAA-8069-FADE0FFC7758}"/>
                </a:ext>
              </a:extLst>
            </p:cNvPr>
            <p:cNvSpPr/>
            <p:nvPr/>
          </p:nvSpPr>
          <p:spPr bwMode="gray">
            <a:xfrm>
              <a:off x="2530069" y="2636531"/>
              <a:ext cx="2612813" cy="851277"/>
            </a:xfrm>
            <a:prstGeom prst="rect">
              <a:avLst/>
            </a:prstGeom>
            <a:solidFill>
              <a:schemeClr val="accent4"/>
            </a:solidFill>
            <a:ln w="38100" cap="flat" cmpd="sng" algn="ctr">
              <a:noFill/>
              <a:prstDash val="solid"/>
              <a:miter lim="800000"/>
            </a:ln>
            <a:effectLst/>
          </p:spPr>
          <p:txBody>
            <a:bodyPr lIns="822960" rtlCol="0" anchor="ctr"/>
            <a:lstStyle/>
            <a:p>
              <a:pPr marL="0" marR="0" lvl="0" indent="0" defTabSz="914286"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dirty="0">
                  <a:ln>
                    <a:noFill/>
                  </a:ln>
                  <a:solidFill>
                    <a:schemeClr val="bg1"/>
                  </a:solidFill>
                  <a:effectLst/>
                  <a:uLnTx/>
                  <a:uFillTx/>
                  <a:latin typeface="Arial"/>
                  <a:ea typeface="Arial Unicode MS"/>
                  <a:cs typeface="+mn-cs"/>
                </a:rPr>
                <a:t>Step-by-Step Instructions </a:t>
              </a:r>
            </a:p>
          </p:txBody>
        </p:sp>
        <p:sp>
          <p:nvSpPr>
            <p:cNvPr id="17" name="TextBox 16">
              <a:extLst>
                <a:ext uri="{FF2B5EF4-FFF2-40B4-BE49-F238E27FC236}">
                  <a16:creationId xmlns:a16="http://schemas.microsoft.com/office/drawing/2014/main" xmlns="" id="{591BF978-6064-5AE5-EC90-EB3AEF55A20D}"/>
                </a:ext>
              </a:extLst>
            </p:cNvPr>
            <p:cNvSpPr txBox="1"/>
            <p:nvPr/>
          </p:nvSpPr>
          <p:spPr bwMode="gray">
            <a:xfrm>
              <a:off x="7256936" y="1377554"/>
              <a:ext cx="3544668"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9" action="ppaction://hlinksldjump"/>
                </a:rPr>
                <a:t>Recommended Sprints</a:t>
              </a:r>
              <a:endParaRPr lang="en-US" altLang="ko-KR" sz="1400" dirty="0">
                <a:solidFill>
                  <a:srgbClr val="002856"/>
                </a:solidFill>
                <a:latin typeface="+mj-lt"/>
                <a:cs typeface="Arial" pitchFamily="34" charset="0"/>
              </a:endParaRPr>
            </a:p>
            <a:p>
              <a:r>
                <a:rPr lang="en-US" altLang="ko-KR" sz="1200" dirty="0">
                  <a:cs typeface="Arial" pitchFamily="34" charset="0"/>
                </a:rPr>
                <a:t>Gartner-recommended sprints to cover various business objectives</a:t>
              </a:r>
              <a:endParaRPr lang="ko-KR" altLang="en-US" sz="1200" dirty="0">
                <a:cs typeface="Arial" pitchFamily="34" charset="0"/>
              </a:endParaRPr>
            </a:p>
          </p:txBody>
        </p:sp>
        <p:sp>
          <p:nvSpPr>
            <p:cNvPr id="18" name="TextBox 17">
              <a:extLst>
                <a:ext uri="{FF2B5EF4-FFF2-40B4-BE49-F238E27FC236}">
                  <a16:creationId xmlns:a16="http://schemas.microsoft.com/office/drawing/2014/main" xmlns="" id="{7CCE416A-38B9-C35B-B616-996F3DE76A12}"/>
                </a:ext>
              </a:extLst>
            </p:cNvPr>
            <p:cNvSpPr txBox="1"/>
            <p:nvPr/>
          </p:nvSpPr>
          <p:spPr bwMode="gray">
            <a:xfrm>
              <a:off x="5405910" y="2655667"/>
              <a:ext cx="2835141"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0" action="ppaction://hlinksldjump"/>
                </a:rPr>
                <a:t>Step-by-Step Instructions </a:t>
              </a:r>
              <a:endParaRPr lang="en-US" altLang="ko-KR" sz="1400" dirty="0">
                <a:solidFill>
                  <a:srgbClr val="002856"/>
                </a:solidFill>
                <a:latin typeface="+mj-lt"/>
                <a:cs typeface="Arial" pitchFamily="34" charset="0"/>
              </a:endParaRPr>
            </a:p>
            <a:p>
              <a:r>
                <a:rPr lang="en-US" altLang="ko-KR" sz="1200" dirty="0">
                  <a:cs typeface="Arial" pitchFamily="34" charset="0"/>
                </a:rPr>
                <a:t>Launch and Set Up Your Assessment Survey Delegation</a:t>
              </a:r>
            </a:p>
          </p:txBody>
        </p:sp>
        <p:sp>
          <p:nvSpPr>
            <p:cNvPr id="19" name="TextBox 18">
              <a:extLst>
                <a:ext uri="{FF2B5EF4-FFF2-40B4-BE49-F238E27FC236}">
                  <a16:creationId xmlns:a16="http://schemas.microsoft.com/office/drawing/2014/main" xmlns="" id="{48D2DACF-AE4C-B8AF-8BD0-8EABB32F1DDB}"/>
                </a:ext>
              </a:extLst>
            </p:cNvPr>
            <p:cNvSpPr txBox="1"/>
            <p:nvPr/>
          </p:nvSpPr>
          <p:spPr bwMode="gray">
            <a:xfrm>
              <a:off x="3523928" y="3933779"/>
              <a:ext cx="3545520" cy="584775"/>
            </a:xfrm>
            <a:prstGeom prst="rect">
              <a:avLst/>
            </a:prstGeom>
            <a:noFill/>
          </p:spPr>
          <p:txBody>
            <a:bodyPr wrap="square" lIns="0" tIns="0" rIns="0" bIns="0" rtlCol="0">
              <a:spAutoFit/>
            </a:bodyPr>
            <a:lstStyle/>
            <a:p>
              <a:r>
                <a:rPr lang="en-US" altLang="ko-KR" sz="1400" dirty="0">
                  <a:solidFill>
                    <a:srgbClr val="002856"/>
                  </a:solidFill>
                  <a:latin typeface="+mj-lt"/>
                  <a:cs typeface="Arial" pitchFamily="34" charset="0"/>
                  <a:hlinkClick r:id="rId11" action="ppaction://hlinksldjump"/>
                </a:rPr>
                <a:t>Participation Process</a:t>
              </a:r>
              <a:endParaRPr lang="en-US" altLang="ko-KR" sz="1400" dirty="0">
                <a:solidFill>
                  <a:srgbClr val="002856"/>
                </a:solidFill>
                <a:latin typeface="+mj-lt"/>
                <a:cs typeface="Arial" pitchFamily="34" charset="0"/>
              </a:endParaRPr>
            </a:p>
            <a:p>
              <a:r>
                <a:rPr lang="en-US" altLang="ko-KR" sz="1200" dirty="0">
                  <a:cs typeface="Arial" pitchFamily="34" charset="0"/>
                </a:rPr>
                <a:t>Describes the step-by-step process included in the IT Budget and Efficiency Tool</a:t>
              </a:r>
              <a:endParaRPr lang="ko-KR" altLang="en-US" sz="1200" dirty="0">
                <a:cs typeface="Arial" pitchFamily="34" charset="0"/>
              </a:endParaRPr>
            </a:p>
          </p:txBody>
        </p:sp>
        <p:sp>
          <p:nvSpPr>
            <p:cNvPr id="20" name="Freeform: Shape 19">
              <a:extLst>
                <a:ext uri="{FF2B5EF4-FFF2-40B4-BE49-F238E27FC236}">
                  <a16:creationId xmlns:a16="http://schemas.microsoft.com/office/drawing/2014/main" xmlns="" id="{7E08376E-639D-88F8-D941-1C3F4864599C}"/>
                </a:ext>
              </a:extLst>
            </p:cNvPr>
            <p:cNvSpPr/>
            <p:nvPr/>
          </p:nvSpPr>
          <p:spPr bwMode="gray">
            <a:xfrm>
              <a:off x="729148" y="4222687"/>
              <a:ext cx="478578" cy="287147"/>
            </a:xfrm>
            <a:custGeom>
              <a:avLst/>
              <a:gdLst>
                <a:gd name="connsiteX0" fmla="*/ 454285 w 523875"/>
                <a:gd name="connsiteY0" fmla="*/ 92869 h 314325"/>
                <a:gd name="connsiteX1" fmla="*/ 425710 w 523875"/>
                <a:gd name="connsiteY1" fmla="*/ 92869 h 314325"/>
                <a:gd name="connsiteX2" fmla="*/ 425710 w 523875"/>
                <a:gd name="connsiteY2" fmla="*/ 7144 h 314325"/>
                <a:gd name="connsiteX3" fmla="*/ 292360 w 523875"/>
                <a:gd name="connsiteY3" fmla="*/ 7144 h 314325"/>
                <a:gd name="connsiteX4" fmla="*/ 292360 w 523875"/>
                <a:gd name="connsiteY4" fmla="*/ 62865 h 314325"/>
                <a:gd name="connsiteX5" fmla="*/ 269119 w 523875"/>
                <a:gd name="connsiteY5" fmla="*/ 92393 h 314325"/>
                <a:gd name="connsiteX6" fmla="*/ 263785 w 523875"/>
                <a:gd name="connsiteY6" fmla="*/ 92869 h 314325"/>
                <a:gd name="connsiteX7" fmla="*/ 235210 w 523875"/>
                <a:gd name="connsiteY7" fmla="*/ 64294 h 314325"/>
                <a:gd name="connsiteX8" fmla="*/ 235210 w 523875"/>
                <a:gd name="connsiteY8" fmla="*/ 7144 h 314325"/>
                <a:gd name="connsiteX9" fmla="*/ 101860 w 523875"/>
                <a:gd name="connsiteY9" fmla="*/ 7144 h 314325"/>
                <a:gd name="connsiteX10" fmla="*/ 101860 w 523875"/>
                <a:gd name="connsiteY10" fmla="*/ 92869 h 314325"/>
                <a:gd name="connsiteX11" fmla="*/ 76333 w 523875"/>
                <a:gd name="connsiteY11" fmla="*/ 92869 h 314325"/>
                <a:gd name="connsiteX12" fmla="*/ 7657 w 523875"/>
                <a:gd name="connsiteY12" fmla="*/ 151162 h 314325"/>
                <a:gd name="connsiteX13" fmla="*/ 73856 w 523875"/>
                <a:gd name="connsiteY13" fmla="*/ 226219 h 314325"/>
                <a:gd name="connsiteX14" fmla="*/ 101955 w 523875"/>
                <a:gd name="connsiteY14" fmla="*/ 226219 h 314325"/>
                <a:gd name="connsiteX15" fmla="*/ 101955 w 523875"/>
                <a:gd name="connsiteY15" fmla="*/ 311944 h 314325"/>
                <a:gd name="connsiteX16" fmla="*/ 235305 w 523875"/>
                <a:gd name="connsiteY16" fmla="*/ 311944 h 314325"/>
                <a:gd name="connsiteX17" fmla="*/ 235305 w 523875"/>
                <a:gd name="connsiteY17" fmla="*/ 256223 h 314325"/>
                <a:gd name="connsiteX18" fmla="*/ 258546 w 523875"/>
                <a:gd name="connsiteY18" fmla="*/ 226695 h 314325"/>
                <a:gd name="connsiteX19" fmla="*/ 263880 w 523875"/>
                <a:gd name="connsiteY19" fmla="*/ 226219 h 314325"/>
                <a:gd name="connsiteX20" fmla="*/ 292455 w 523875"/>
                <a:gd name="connsiteY20" fmla="*/ 254794 h 314325"/>
                <a:gd name="connsiteX21" fmla="*/ 292455 w 523875"/>
                <a:gd name="connsiteY21" fmla="*/ 311944 h 314325"/>
                <a:gd name="connsiteX22" fmla="*/ 425805 w 523875"/>
                <a:gd name="connsiteY22" fmla="*/ 311944 h 314325"/>
                <a:gd name="connsiteX23" fmla="*/ 425805 w 523875"/>
                <a:gd name="connsiteY23" fmla="*/ 226219 h 314325"/>
                <a:gd name="connsiteX24" fmla="*/ 451808 w 523875"/>
                <a:gd name="connsiteY24" fmla="*/ 226219 h 314325"/>
                <a:gd name="connsiteX25" fmla="*/ 520484 w 523875"/>
                <a:gd name="connsiteY25" fmla="*/ 167926 h 314325"/>
                <a:gd name="connsiteX26" fmla="*/ 454285 w 523875"/>
                <a:gd name="connsiteY26" fmla="*/ 92869 h 314325"/>
                <a:gd name="connsiteX27" fmla="*/ 482669 w 523875"/>
                <a:gd name="connsiteY27" fmla="*/ 163259 h 314325"/>
                <a:gd name="connsiteX28" fmla="*/ 451808 w 523875"/>
                <a:gd name="connsiteY28" fmla="*/ 188119 h 314325"/>
                <a:gd name="connsiteX29" fmla="*/ 425805 w 523875"/>
                <a:gd name="connsiteY29" fmla="*/ 188119 h 314325"/>
                <a:gd name="connsiteX30" fmla="*/ 387705 w 523875"/>
                <a:gd name="connsiteY30" fmla="*/ 188119 h 314325"/>
                <a:gd name="connsiteX31" fmla="*/ 387705 w 523875"/>
                <a:gd name="connsiteY31" fmla="*/ 226219 h 314325"/>
                <a:gd name="connsiteX32" fmla="*/ 387705 w 523875"/>
                <a:gd name="connsiteY32" fmla="*/ 273844 h 314325"/>
                <a:gd name="connsiteX33" fmla="*/ 330555 w 523875"/>
                <a:gd name="connsiteY33" fmla="*/ 273844 h 314325"/>
                <a:gd name="connsiteX34" fmla="*/ 330555 w 523875"/>
                <a:gd name="connsiteY34" fmla="*/ 254794 h 314325"/>
                <a:gd name="connsiteX35" fmla="*/ 263880 w 523875"/>
                <a:gd name="connsiteY35" fmla="*/ 188119 h 314325"/>
                <a:gd name="connsiteX36" fmla="*/ 251783 w 523875"/>
                <a:gd name="connsiteY36" fmla="*/ 189167 h 314325"/>
                <a:gd name="connsiteX37" fmla="*/ 197205 w 523875"/>
                <a:gd name="connsiteY37" fmla="*/ 256127 h 314325"/>
                <a:gd name="connsiteX38" fmla="*/ 197205 w 523875"/>
                <a:gd name="connsiteY38" fmla="*/ 273844 h 314325"/>
                <a:gd name="connsiteX39" fmla="*/ 140055 w 523875"/>
                <a:gd name="connsiteY39" fmla="*/ 273844 h 314325"/>
                <a:gd name="connsiteX40" fmla="*/ 140055 w 523875"/>
                <a:gd name="connsiteY40" fmla="*/ 226219 h 314325"/>
                <a:gd name="connsiteX41" fmla="*/ 140055 w 523875"/>
                <a:gd name="connsiteY41" fmla="*/ 188119 h 314325"/>
                <a:gd name="connsiteX42" fmla="*/ 101955 w 523875"/>
                <a:gd name="connsiteY42" fmla="*/ 188119 h 314325"/>
                <a:gd name="connsiteX43" fmla="*/ 73856 w 523875"/>
                <a:gd name="connsiteY43" fmla="*/ 188119 h 314325"/>
                <a:gd name="connsiteX44" fmla="*/ 52425 w 523875"/>
                <a:gd name="connsiteY44" fmla="*/ 178499 h 314325"/>
                <a:gd name="connsiteX45" fmla="*/ 45472 w 523875"/>
                <a:gd name="connsiteY45" fmla="*/ 155829 h 314325"/>
                <a:gd name="connsiteX46" fmla="*/ 76333 w 523875"/>
                <a:gd name="connsiteY46" fmla="*/ 130969 h 314325"/>
                <a:gd name="connsiteX47" fmla="*/ 101860 w 523875"/>
                <a:gd name="connsiteY47" fmla="*/ 130969 h 314325"/>
                <a:gd name="connsiteX48" fmla="*/ 139960 w 523875"/>
                <a:gd name="connsiteY48" fmla="*/ 130969 h 314325"/>
                <a:gd name="connsiteX49" fmla="*/ 139960 w 523875"/>
                <a:gd name="connsiteY49" fmla="*/ 92869 h 314325"/>
                <a:gd name="connsiteX50" fmla="*/ 139960 w 523875"/>
                <a:gd name="connsiteY50" fmla="*/ 45244 h 314325"/>
                <a:gd name="connsiteX51" fmla="*/ 197110 w 523875"/>
                <a:gd name="connsiteY51" fmla="*/ 45244 h 314325"/>
                <a:gd name="connsiteX52" fmla="*/ 197110 w 523875"/>
                <a:gd name="connsiteY52" fmla="*/ 64294 h 314325"/>
                <a:gd name="connsiteX53" fmla="*/ 263785 w 523875"/>
                <a:gd name="connsiteY53" fmla="*/ 130969 h 314325"/>
                <a:gd name="connsiteX54" fmla="*/ 275881 w 523875"/>
                <a:gd name="connsiteY54" fmla="*/ 129921 h 314325"/>
                <a:gd name="connsiteX55" fmla="*/ 330460 w 523875"/>
                <a:gd name="connsiteY55" fmla="*/ 62960 h 314325"/>
                <a:gd name="connsiteX56" fmla="*/ 330460 w 523875"/>
                <a:gd name="connsiteY56" fmla="*/ 45244 h 314325"/>
                <a:gd name="connsiteX57" fmla="*/ 387610 w 523875"/>
                <a:gd name="connsiteY57" fmla="*/ 45244 h 314325"/>
                <a:gd name="connsiteX58" fmla="*/ 387610 w 523875"/>
                <a:gd name="connsiteY58" fmla="*/ 92869 h 314325"/>
                <a:gd name="connsiteX59" fmla="*/ 387610 w 523875"/>
                <a:gd name="connsiteY59" fmla="*/ 130969 h 314325"/>
                <a:gd name="connsiteX60" fmla="*/ 425710 w 523875"/>
                <a:gd name="connsiteY60" fmla="*/ 130969 h 314325"/>
                <a:gd name="connsiteX61" fmla="*/ 454285 w 523875"/>
                <a:gd name="connsiteY61" fmla="*/ 130969 h 314325"/>
                <a:gd name="connsiteX62" fmla="*/ 475716 w 523875"/>
                <a:gd name="connsiteY62" fmla="*/ 140589 h 314325"/>
                <a:gd name="connsiteX63" fmla="*/ 482669 w 523875"/>
                <a:gd name="connsiteY63" fmla="*/ 163259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23875" h="314325">
                  <a:moveTo>
                    <a:pt x="454285" y="92869"/>
                  </a:moveTo>
                  <a:lnTo>
                    <a:pt x="425710" y="92869"/>
                  </a:lnTo>
                  <a:lnTo>
                    <a:pt x="425710" y="7144"/>
                  </a:lnTo>
                  <a:lnTo>
                    <a:pt x="292360" y="7144"/>
                  </a:lnTo>
                  <a:lnTo>
                    <a:pt x="292360" y="62865"/>
                  </a:lnTo>
                  <a:cubicBezTo>
                    <a:pt x="292360" y="76867"/>
                    <a:pt x="282930" y="89821"/>
                    <a:pt x="269119" y="92393"/>
                  </a:cubicBezTo>
                  <a:cubicBezTo>
                    <a:pt x="267309" y="92678"/>
                    <a:pt x="265499" y="92869"/>
                    <a:pt x="263785" y="92869"/>
                  </a:cubicBezTo>
                  <a:cubicBezTo>
                    <a:pt x="247973" y="92869"/>
                    <a:pt x="235210" y="80105"/>
                    <a:pt x="235210" y="64294"/>
                  </a:cubicBezTo>
                  <a:lnTo>
                    <a:pt x="235210" y="7144"/>
                  </a:lnTo>
                  <a:lnTo>
                    <a:pt x="101860" y="7144"/>
                  </a:lnTo>
                  <a:lnTo>
                    <a:pt x="101860" y="92869"/>
                  </a:lnTo>
                  <a:lnTo>
                    <a:pt x="76333" y="92869"/>
                  </a:lnTo>
                  <a:cubicBezTo>
                    <a:pt x="42233" y="92869"/>
                    <a:pt x="11753" y="117348"/>
                    <a:pt x="7657" y="151162"/>
                  </a:cubicBezTo>
                  <a:cubicBezTo>
                    <a:pt x="2704" y="191738"/>
                    <a:pt x="34232" y="226219"/>
                    <a:pt x="73856" y="226219"/>
                  </a:cubicBezTo>
                  <a:lnTo>
                    <a:pt x="101955" y="226219"/>
                  </a:lnTo>
                  <a:lnTo>
                    <a:pt x="101955" y="311944"/>
                  </a:lnTo>
                  <a:lnTo>
                    <a:pt x="235305" y="311944"/>
                  </a:lnTo>
                  <a:lnTo>
                    <a:pt x="235305" y="256223"/>
                  </a:lnTo>
                  <a:cubicBezTo>
                    <a:pt x="235305" y="242221"/>
                    <a:pt x="244735" y="229267"/>
                    <a:pt x="258546" y="226695"/>
                  </a:cubicBezTo>
                  <a:cubicBezTo>
                    <a:pt x="260356" y="226409"/>
                    <a:pt x="262165" y="226219"/>
                    <a:pt x="263880" y="226219"/>
                  </a:cubicBezTo>
                  <a:cubicBezTo>
                    <a:pt x="279691" y="226219"/>
                    <a:pt x="292455" y="238982"/>
                    <a:pt x="292455" y="254794"/>
                  </a:cubicBezTo>
                  <a:lnTo>
                    <a:pt x="292455" y="311944"/>
                  </a:lnTo>
                  <a:lnTo>
                    <a:pt x="425805" y="311944"/>
                  </a:lnTo>
                  <a:lnTo>
                    <a:pt x="425805" y="226219"/>
                  </a:lnTo>
                  <a:lnTo>
                    <a:pt x="451808" y="226219"/>
                  </a:lnTo>
                  <a:cubicBezTo>
                    <a:pt x="485908" y="226219"/>
                    <a:pt x="516387" y="201740"/>
                    <a:pt x="520484" y="167926"/>
                  </a:cubicBezTo>
                  <a:cubicBezTo>
                    <a:pt x="525436" y="127349"/>
                    <a:pt x="493908" y="92869"/>
                    <a:pt x="454285" y="92869"/>
                  </a:cubicBezTo>
                  <a:close/>
                  <a:moveTo>
                    <a:pt x="482669" y="163259"/>
                  </a:moveTo>
                  <a:cubicBezTo>
                    <a:pt x="480955" y="177165"/>
                    <a:pt x="467429" y="188119"/>
                    <a:pt x="451808" y="188119"/>
                  </a:cubicBezTo>
                  <a:lnTo>
                    <a:pt x="425805" y="188119"/>
                  </a:lnTo>
                  <a:lnTo>
                    <a:pt x="387705" y="188119"/>
                  </a:lnTo>
                  <a:lnTo>
                    <a:pt x="387705" y="226219"/>
                  </a:lnTo>
                  <a:lnTo>
                    <a:pt x="387705" y="273844"/>
                  </a:lnTo>
                  <a:lnTo>
                    <a:pt x="330555" y="273844"/>
                  </a:lnTo>
                  <a:lnTo>
                    <a:pt x="330555" y="254794"/>
                  </a:lnTo>
                  <a:cubicBezTo>
                    <a:pt x="330555" y="218027"/>
                    <a:pt x="300646" y="188119"/>
                    <a:pt x="263880" y="188119"/>
                  </a:cubicBezTo>
                  <a:cubicBezTo>
                    <a:pt x="259879" y="188119"/>
                    <a:pt x="255783" y="188500"/>
                    <a:pt x="251783" y="189167"/>
                  </a:cubicBezTo>
                  <a:cubicBezTo>
                    <a:pt x="220160" y="194881"/>
                    <a:pt x="197205" y="223075"/>
                    <a:pt x="197205" y="256127"/>
                  </a:cubicBezTo>
                  <a:lnTo>
                    <a:pt x="197205" y="273844"/>
                  </a:lnTo>
                  <a:lnTo>
                    <a:pt x="140055" y="273844"/>
                  </a:lnTo>
                  <a:lnTo>
                    <a:pt x="140055" y="226219"/>
                  </a:lnTo>
                  <a:lnTo>
                    <a:pt x="140055" y="188119"/>
                  </a:lnTo>
                  <a:lnTo>
                    <a:pt x="101955" y="188119"/>
                  </a:lnTo>
                  <a:lnTo>
                    <a:pt x="73856" y="188119"/>
                  </a:lnTo>
                  <a:cubicBezTo>
                    <a:pt x="65569" y="188119"/>
                    <a:pt x="57949" y="184690"/>
                    <a:pt x="52425" y="178499"/>
                  </a:cubicBezTo>
                  <a:cubicBezTo>
                    <a:pt x="49282" y="174879"/>
                    <a:pt x="44138" y="167164"/>
                    <a:pt x="45472" y="155829"/>
                  </a:cubicBezTo>
                  <a:cubicBezTo>
                    <a:pt x="47186" y="141923"/>
                    <a:pt x="60712" y="130969"/>
                    <a:pt x="76333" y="130969"/>
                  </a:cubicBezTo>
                  <a:lnTo>
                    <a:pt x="101860" y="130969"/>
                  </a:lnTo>
                  <a:lnTo>
                    <a:pt x="139960" y="130969"/>
                  </a:lnTo>
                  <a:lnTo>
                    <a:pt x="139960" y="92869"/>
                  </a:lnTo>
                  <a:lnTo>
                    <a:pt x="139960" y="45244"/>
                  </a:lnTo>
                  <a:lnTo>
                    <a:pt x="197110" y="45244"/>
                  </a:lnTo>
                  <a:lnTo>
                    <a:pt x="197110" y="64294"/>
                  </a:lnTo>
                  <a:cubicBezTo>
                    <a:pt x="197110" y="101060"/>
                    <a:pt x="227018" y="130969"/>
                    <a:pt x="263785" y="130969"/>
                  </a:cubicBezTo>
                  <a:cubicBezTo>
                    <a:pt x="267785" y="130969"/>
                    <a:pt x="271881" y="130588"/>
                    <a:pt x="275881" y="129921"/>
                  </a:cubicBezTo>
                  <a:cubicBezTo>
                    <a:pt x="307504" y="124206"/>
                    <a:pt x="330460" y="96012"/>
                    <a:pt x="330460" y="62960"/>
                  </a:cubicBezTo>
                  <a:lnTo>
                    <a:pt x="330460" y="45244"/>
                  </a:lnTo>
                  <a:lnTo>
                    <a:pt x="387610" y="45244"/>
                  </a:lnTo>
                  <a:lnTo>
                    <a:pt x="387610" y="92869"/>
                  </a:lnTo>
                  <a:lnTo>
                    <a:pt x="387610" y="130969"/>
                  </a:lnTo>
                  <a:lnTo>
                    <a:pt x="425710" y="130969"/>
                  </a:lnTo>
                  <a:lnTo>
                    <a:pt x="454285" y="130969"/>
                  </a:lnTo>
                  <a:cubicBezTo>
                    <a:pt x="462571" y="130969"/>
                    <a:pt x="470191" y="134398"/>
                    <a:pt x="475716" y="140589"/>
                  </a:cubicBezTo>
                  <a:cubicBezTo>
                    <a:pt x="478859" y="144209"/>
                    <a:pt x="484003" y="151924"/>
                    <a:pt x="482669" y="163259"/>
                  </a:cubicBezTo>
                  <a:close/>
                </a:path>
              </a:pathLst>
            </a:custGeom>
            <a:solidFill>
              <a:schemeClr val="bg1"/>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22BC93C5-FB30-F67D-F383-EF8305093055}"/>
                </a:ext>
              </a:extLst>
            </p:cNvPr>
            <p:cNvSpPr/>
            <p:nvPr/>
          </p:nvSpPr>
          <p:spPr bwMode="gray">
            <a:xfrm>
              <a:off x="2694281" y="2859059"/>
              <a:ext cx="574294" cy="321953"/>
            </a:xfrm>
            <a:custGeom>
              <a:avLst/>
              <a:gdLst>
                <a:gd name="connsiteX0" fmla="*/ 531019 w 628650"/>
                <a:gd name="connsiteY0" fmla="*/ 160782 h 352425"/>
                <a:gd name="connsiteX1" fmla="*/ 522065 w 628650"/>
                <a:gd name="connsiteY1" fmla="*/ 161258 h 352425"/>
                <a:gd name="connsiteX2" fmla="*/ 482917 w 628650"/>
                <a:gd name="connsiteY2" fmla="*/ 46482 h 352425"/>
                <a:gd name="connsiteX3" fmla="*/ 378524 w 628650"/>
                <a:gd name="connsiteY3" fmla="*/ 46482 h 352425"/>
                <a:gd name="connsiteX4" fmla="*/ 378524 w 628650"/>
                <a:gd name="connsiteY4" fmla="*/ 84582 h 352425"/>
                <a:gd name="connsiteX5" fmla="*/ 455581 w 628650"/>
                <a:gd name="connsiteY5" fmla="*/ 84582 h 352425"/>
                <a:gd name="connsiteX6" fmla="*/ 464915 w 628650"/>
                <a:gd name="connsiteY6" fmla="*/ 112014 h 352425"/>
                <a:gd name="connsiteX7" fmla="*/ 369951 w 628650"/>
                <a:gd name="connsiteY7" fmla="*/ 203073 h 352425"/>
                <a:gd name="connsiteX8" fmla="*/ 348520 w 628650"/>
                <a:gd name="connsiteY8" fmla="*/ 141827 h 352425"/>
                <a:gd name="connsiteX9" fmla="*/ 368903 w 628650"/>
                <a:gd name="connsiteY9" fmla="*/ 141827 h 352425"/>
                <a:gd name="connsiteX10" fmla="*/ 368903 w 628650"/>
                <a:gd name="connsiteY10" fmla="*/ 103727 h 352425"/>
                <a:gd name="connsiteX11" fmla="*/ 273653 w 628650"/>
                <a:gd name="connsiteY11" fmla="*/ 103727 h 352425"/>
                <a:gd name="connsiteX12" fmla="*/ 273653 w 628650"/>
                <a:gd name="connsiteY12" fmla="*/ 141827 h 352425"/>
                <a:gd name="connsiteX13" fmla="*/ 308134 w 628650"/>
                <a:gd name="connsiteY13" fmla="*/ 141827 h 352425"/>
                <a:gd name="connsiteX14" fmla="*/ 334804 w 628650"/>
                <a:gd name="connsiteY14" fmla="*/ 218027 h 352425"/>
                <a:gd name="connsiteX15" fmla="*/ 253651 w 628650"/>
                <a:gd name="connsiteY15" fmla="*/ 218027 h 352425"/>
                <a:gd name="connsiteX16" fmla="*/ 210598 w 628650"/>
                <a:gd name="connsiteY16" fmla="*/ 103727 h 352425"/>
                <a:gd name="connsiteX17" fmla="*/ 98108 w 628650"/>
                <a:gd name="connsiteY17" fmla="*/ 103727 h 352425"/>
                <a:gd name="connsiteX18" fmla="*/ 64389 w 628650"/>
                <a:gd name="connsiteY18" fmla="*/ 7144 h 352425"/>
                <a:gd name="connsiteX19" fmla="*/ 28384 w 628650"/>
                <a:gd name="connsiteY19" fmla="*/ 19717 h 352425"/>
                <a:gd name="connsiteX20" fmla="*/ 71057 w 628650"/>
                <a:gd name="connsiteY20" fmla="*/ 141827 h 352425"/>
                <a:gd name="connsiteX21" fmla="*/ 184213 w 628650"/>
                <a:gd name="connsiteY21" fmla="*/ 141827 h 352425"/>
                <a:gd name="connsiteX22" fmla="*/ 227267 w 628650"/>
                <a:gd name="connsiteY22" fmla="*/ 256127 h 352425"/>
                <a:gd name="connsiteX23" fmla="*/ 369665 w 628650"/>
                <a:gd name="connsiteY23" fmla="*/ 256127 h 352425"/>
                <a:gd name="connsiteX24" fmla="*/ 478441 w 628650"/>
                <a:gd name="connsiteY24" fmla="*/ 151829 h 352425"/>
                <a:gd name="connsiteX25" fmla="*/ 485489 w 628650"/>
                <a:gd name="connsiteY25" fmla="*/ 172403 h 352425"/>
                <a:gd name="connsiteX26" fmla="*/ 435674 w 628650"/>
                <a:gd name="connsiteY26" fmla="*/ 256127 h 352425"/>
                <a:gd name="connsiteX27" fmla="*/ 530924 w 628650"/>
                <a:gd name="connsiteY27" fmla="*/ 351377 h 352425"/>
                <a:gd name="connsiteX28" fmla="*/ 626173 w 628650"/>
                <a:gd name="connsiteY28" fmla="*/ 256127 h 352425"/>
                <a:gd name="connsiteX29" fmla="*/ 531019 w 628650"/>
                <a:gd name="connsiteY29" fmla="*/ 160782 h 352425"/>
                <a:gd name="connsiteX30" fmla="*/ 531019 w 628650"/>
                <a:gd name="connsiteY30" fmla="*/ 313182 h 352425"/>
                <a:gd name="connsiteX31" fmla="*/ 473869 w 628650"/>
                <a:gd name="connsiteY31" fmla="*/ 256032 h 352425"/>
                <a:gd name="connsiteX32" fmla="*/ 498253 w 628650"/>
                <a:gd name="connsiteY32" fmla="*/ 209264 h 352425"/>
                <a:gd name="connsiteX33" fmla="*/ 521494 w 628650"/>
                <a:gd name="connsiteY33" fmla="*/ 277463 h 352425"/>
                <a:gd name="connsiteX34" fmla="*/ 557594 w 628650"/>
                <a:gd name="connsiteY34" fmla="*/ 265176 h 352425"/>
                <a:gd name="connsiteX35" fmla="*/ 535019 w 628650"/>
                <a:gd name="connsiteY35" fmla="*/ 199073 h 352425"/>
                <a:gd name="connsiteX36" fmla="*/ 588169 w 628650"/>
                <a:gd name="connsiteY36" fmla="*/ 256032 h 352425"/>
                <a:gd name="connsiteX37" fmla="*/ 531019 w 628650"/>
                <a:gd name="connsiteY37" fmla="*/ 313182 h 352425"/>
                <a:gd name="connsiteX38" fmla="*/ 102394 w 628650"/>
                <a:gd name="connsiteY38" fmla="*/ 160782 h 352425"/>
                <a:gd name="connsiteX39" fmla="*/ 7144 w 628650"/>
                <a:gd name="connsiteY39" fmla="*/ 256032 h 352425"/>
                <a:gd name="connsiteX40" fmla="*/ 102394 w 628650"/>
                <a:gd name="connsiteY40" fmla="*/ 351282 h 352425"/>
                <a:gd name="connsiteX41" fmla="*/ 197644 w 628650"/>
                <a:gd name="connsiteY41" fmla="*/ 256032 h 352425"/>
                <a:gd name="connsiteX42" fmla="*/ 102394 w 628650"/>
                <a:gd name="connsiteY42" fmla="*/ 160782 h 352425"/>
                <a:gd name="connsiteX43" fmla="*/ 102394 w 628650"/>
                <a:gd name="connsiteY43" fmla="*/ 313182 h 352425"/>
                <a:gd name="connsiteX44" fmla="*/ 45244 w 628650"/>
                <a:gd name="connsiteY44" fmla="*/ 256032 h 352425"/>
                <a:gd name="connsiteX45" fmla="*/ 102394 w 628650"/>
                <a:gd name="connsiteY45" fmla="*/ 198882 h 352425"/>
                <a:gd name="connsiteX46" fmla="*/ 159544 w 628650"/>
                <a:gd name="connsiteY46" fmla="*/ 256032 h 352425"/>
                <a:gd name="connsiteX47" fmla="*/ 102394 w 628650"/>
                <a:gd name="connsiteY47" fmla="*/ 313182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28650" h="352425">
                  <a:moveTo>
                    <a:pt x="531019" y="160782"/>
                  </a:moveTo>
                  <a:cubicBezTo>
                    <a:pt x="527971" y="160782"/>
                    <a:pt x="525018" y="160973"/>
                    <a:pt x="522065" y="161258"/>
                  </a:cubicBezTo>
                  <a:lnTo>
                    <a:pt x="482917" y="46482"/>
                  </a:lnTo>
                  <a:lnTo>
                    <a:pt x="378524" y="46482"/>
                  </a:lnTo>
                  <a:lnTo>
                    <a:pt x="378524" y="84582"/>
                  </a:lnTo>
                  <a:lnTo>
                    <a:pt x="455581" y="84582"/>
                  </a:lnTo>
                  <a:lnTo>
                    <a:pt x="464915" y="112014"/>
                  </a:lnTo>
                  <a:lnTo>
                    <a:pt x="369951" y="203073"/>
                  </a:lnTo>
                  <a:lnTo>
                    <a:pt x="348520" y="141827"/>
                  </a:lnTo>
                  <a:lnTo>
                    <a:pt x="368903" y="141827"/>
                  </a:lnTo>
                  <a:lnTo>
                    <a:pt x="368903" y="103727"/>
                  </a:lnTo>
                  <a:lnTo>
                    <a:pt x="273653" y="103727"/>
                  </a:lnTo>
                  <a:lnTo>
                    <a:pt x="273653" y="141827"/>
                  </a:lnTo>
                  <a:lnTo>
                    <a:pt x="308134" y="141827"/>
                  </a:lnTo>
                  <a:lnTo>
                    <a:pt x="334804" y="218027"/>
                  </a:lnTo>
                  <a:lnTo>
                    <a:pt x="253651" y="218027"/>
                  </a:lnTo>
                  <a:lnTo>
                    <a:pt x="210598" y="103727"/>
                  </a:lnTo>
                  <a:lnTo>
                    <a:pt x="98108" y="103727"/>
                  </a:lnTo>
                  <a:lnTo>
                    <a:pt x="64389" y="7144"/>
                  </a:lnTo>
                  <a:lnTo>
                    <a:pt x="28384" y="19717"/>
                  </a:lnTo>
                  <a:lnTo>
                    <a:pt x="71057" y="141827"/>
                  </a:lnTo>
                  <a:lnTo>
                    <a:pt x="184213" y="141827"/>
                  </a:lnTo>
                  <a:lnTo>
                    <a:pt x="227267" y="256127"/>
                  </a:lnTo>
                  <a:lnTo>
                    <a:pt x="369665" y="256127"/>
                  </a:lnTo>
                  <a:lnTo>
                    <a:pt x="478441" y="151829"/>
                  </a:lnTo>
                  <a:lnTo>
                    <a:pt x="485489" y="172403"/>
                  </a:lnTo>
                  <a:cubicBezTo>
                    <a:pt x="455771" y="188595"/>
                    <a:pt x="435674" y="220028"/>
                    <a:pt x="435674" y="256127"/>
                  </a:cubicBezTo>
                  <a:cubicBezTo>
                    <a:pt x="435674" y="308610"/>
                    <a:pt x="478441" y="351377"/>
                    <a:pt x="530924" y="351377"/>
                  </a:cubicBezTo>
                  <a:cubicBezTo>
                    <a:pt x="583406" y="351377"/>
                    <a:pt x="626173" y="308610"/>
                    <a:pt x="626173" y="256127"/>
                  </a:cubicBezTo>
                  <a:cubicBezTo>
                    <a:pt x="626173" y="203645"/>
                    <a:pt x="583501" y="160782"/>
                    <a:pt x="531019" y="160782"/>
                  </a:cubicBezTo>
                  <a:close/>
                  <a:moveTo>
                    <a:pt x="531019" y="313182"/>
                  </a:moveTo>
                  <a:cubicBezTo>
                    <a:pt x="499491" y="313182"/>
                    <a:pt x="473869" y="287560"/>
                    <a:pt x="473869" y="256032"/>
                  </a:cubicBezTo>
                  <a:cubicBezTo>
                    <a:pt x="473869" y="236696"/>
                    <a:pt x="483489" y="219647"/>
                    <a:pt x="498253" y="209264"/>
                  </a:cubicBezTo>
                  <a:lnTo>
                    <a:pt x="521494" y="277463"/>
                  </a:lnTo>
                  <a:lnTo>
                    <a:pt x="557594" y="265176"/>
                  </a:lnTo>
                  <a:lnTo>
                    <a:pt x="535019" y="199073"/>
                  </a:lnTo>
                  <a:cubicBezTo>
                    <a:pt x="564642" y="201168"/>
                    <a:pt x="588169" y="225838"/>
                    <a:pt x="588169" y="256032"/>
                  </a:cubicBezTo>
                  <a:cubicBezTo>
                    <a:pt x="588169" y="287560"/>
                    <a:pt x="562547" y="313182"/>
                    <a:pt x="531019" y="313182"/>
                  </a:cubicBezTo>
                  <a:close/>
                  <a:moveTo>
                    <a:pt x="102394" y="160782"/>
                  </a:moveTo>
                  <a:cubicBezTo>
                    <a:pt x="49911" y="160782"/>
                    <a:pt x="7144" y="203549"/>
                    <a:pt x="7144" y="256032"/>
                  </a:cubicBezTo>
                  <a:cubicBezTo>
                    <a:pt x="7144" y="308515"/>
                    <a:pt x="49911" y="351282"/>
                    <a:pt x="102394" y="351282"/>
                  </a:cubicBezTo>
                  <a:cubicBezTo>
                    <a:pt x="154876" y="351282"/>
                    <a:pt x="197644" y="308515"/>
                    <a:pt x="197644" y="256032"/>
                  </a:cubicBezTo>
                  <a:cubicBezTo>
                    <a:pt x="197644" y="203549"/>
                    <a:pt x="154876" y="160782"/>
                    <a:pt x="102394" y="160782"/>
                  </a:cubicBezTo>
                  <a:close/>
                  <a:moveTo>
                    <a:pt x="102394" y="313182"/>
                  </a:moveTo>
                  <a:cubicBezTo>
                    <a:pt x="70866" y="313182"/>
                    <a:pt x="45244" y="287560"/>
                    <a:pt x="45244" y="256032"/>
                  </a:cubicBezTo>
                  <a:cubicBezTo>
                    <a:pt x="45244" y="224504"/>
                    <a:pt x="70866" y="198882"/>
                    <a:pt x="102394" y="198882"/>
                  </a:cubicBezTo>
                  <a:cubicBezTo>
                    <a:pt x="133921" y="198882"/>
                    <a:pt x="159544" y="224504"/>
                    <a:pt x="159544" y="256032"/>
                  </a:cubicBezTo>
                  <a:cubicBezTo>
                    <a:pt x="159544" y="287560"/>
                    <a:pt x="133921" y="313182"/>
                    <a:pt x="102394" y="313182"/>
                  </a:cubicBezTo>
                  <a:close/>
                </a:path>
              </a:pathLst>
            </a:custGeom>
            <a:solidFill>
              <a:schemeClr val="bg1"/>
            </a:solidFill>
            <a:ln w="9525" cap="flat">
              <a:noFill/>
              <a:prstDash val="solid"/>
              <a:miter/>
            </a:ln>
          </p:spPr>
          <p:txBody>
            <a:bodyPr rtlCol="0" anchor="ctr"/>
            <a:lstStyle/>
            <a:p>
              <a:endParaRPr lang="en-US" dirty="0"/>
            </a:p>
          </p:txBody>
        </p:sp>
        <p:pic>
          <p:nvPicPr>
            <p:cNvPr id="22" name="Graphic 21">
              <a:extLst>
                <a:ext uri="{FF2B5EF4-FFF2-40B4-BE49-F238E27FC236}">
                  <a16:creationId xmlns:a16="http://schemas.microsoft.com/office/drawing/2014/main" xmlns="" id="{A99BF879-25A6-EAC8-ED97-C29B7A0AA285}"/>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bwMode="gray">
            <a:xfrm>
              <a:off x="4516379" y="1543856"/>
              <a:ext cx="626503" cy="487280"/>
            </a:xfrm>
            <a:prstGeom prst="rect">
              <a:avLst/>
            </a:prstGeom>
          </p:spPr>
        </p:pic>
      </p:grpSp>
      <p:sp>
        <p:nvSpPr>
          <p:cNvPr id="24" name="Rectangle 23">
            <a:extLst>
              <a:ext uri="{FF2B5EF4-FFF2-40B4-BE49-F238E27FC236}">
                <a16:creationId xmlns:a16="http://schemas.microsoft.com/office/drawing/2014/main" xmlns="" id="{B5B2B26F-62BD-E8C6-C489-9C19824CC9E4}"/>
              </a:ext>
            </a:extLst>
          </p:cNvPr>
          <p:cNvSpPr/>
          <p:nvPr/>
        </p:nvSpPr>
        <p:spPr>
          <a:xfrm>
            <a:off x="8582239" y="3242404"/>
            <a:ext cx="3123481" cy="1713321"/>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lnSpc>
                <a:spcPct val="100000"/>
              </a:lnSpc>
              <a:spcBef>
                <a:spcPts val="0"/>
              </a:spcBef>
              <a:spcAft>
                <a:spcPts val="600"/>
              </a:spcAft>
              <a:buClr>
                <a:schemeClr val="dk1"/>
              </a:buClr>
              <a:buSzPts val="2000"/>
              <a:buNone/>
            </a:pPr>
            <a:r>
              <a:rPr lang="en-US" sz="1600" b="1" dirty="0">
                <a:solidFill>
                  <a:srgbClr val="002856"/>
                </a:solidFill>
                <a:latin typeface="+mj-lt"/>
              </a:rPr>
              <a:t>Application Portfolio Budget &amp; Efficiency Guide</a:t>
            </a:r>
          </a:p>
          <a:p>
            <a:pPr marL="0" lvl="0" indent="0" algn="l" rtl="0">
              <a:lnSpc>
                <a:spcPct val="100000"/>
              </a:lnSpc>
              <a:spcBef>
                <a:spcPts val="0"/>
              </a:spcBef>
              <a:spcAft>
                <a:spcPts val="600"/>
              </a:spcAft>
              <a:buClr>
                <a:schemeClr val="dk1"/>
              </a:buClr>
              <a:buSzPts val="2000"/>
              <a:buNone/>
            </a:pPr>
            <a:r>
              <a:rPr lang="en-US" sz="1200" dirty="0">
                <a:solidFill>
                  <a:srgbClr val="002856"/>
                </a:solidFill>
              </a:rPr>
              <a:t>Use this document to help you complete the Application Portfolio Budget &amp; Efficiency Tool Benchmark survey. This guide provides details on the mentioned topics.</a:t>
            </a:r>
            <a:endParaRPr lang="en-US" sz="2000" dirty="0">
              <a:solidFill>
                <a:srgbClr val="002856"/>
              </a:solidFill>
            </a:endParaRPr>
          </a:p>
        </p:txBody>
      </p:sp>
    </p:spTree>
    <p:extLst>
      <p:ext uri="{BB962C8B-B14F-4D97-AF65-F5344CB8AC3E}">
        <p14:creationId xmlns:p14="http://schemas.microsoft.com/office/powerpoint/2010/main" val="1136314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F7F9AF3-2288-4E65-8EDB-D6EEE724844E}"/>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xmlns="" id="{FF7F9AF3-2288-4E65-8EDB-D6EEE724844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85E82BB8-DDB0-4E2A-9778-3E811D00D02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FF994AAF-F1F5-4A98-A268-3E7FAF2DD29B}"/>
              </a:ext>
            </a:extLst>
          </p:cNvPr>
          <p:cNvSpPr>
            <a:spLocks noGrp="1"/>
          </p:cNvSpPr>
          <p:nvPr>
            <p:ph type="title"/>
          </p:nvPr>
        </p:nvSpPr>
        <p:spPr bwMode="gray">
          <a:xfrm>
            <a:off x="457200" y="366713"/>
            <a:ext cx="11276013" cy="443198"/>
          </a:xfrm>
        </p:spPr>
        <p:txBody>
          <a:bodyPr vert="horz"/>
          <a:lstStyle/>
          <a:p>
            <a:r>
              <a:rPr lang="en-IN" dirty="0"/>
              <a:t>Recommended Readings</a:t>
            </a:r>
            <a:endParaRPr lang="en-US" dirty="0"/>
          </a:p>
        </p:txBody>
      </p:sp>
      <p:sp>
        <p:nvSpPr>
          <p:cNvPr id="22" name="Graphic 20">
            <a:extLst>
              <a:ext uri="{FF2B5EF4-FFF2-40B4-BE49-F238E27FC236}">
                <a16:creationId xmlns:a16="http://schemas.microsoft.com/office/drawing/2014/main" xmlns="" id="{5B73AA65-CBA0-4FF0-80A4-59CD82EC0C7E}"/>
              </a:ext>
            </a:extLst>
          </p:cNvPr>
          <p:cNvSpPr/>
          <p:nvPr/>
        </p:nvSpPr>
        <p:spPr bwMode="gray">
          <a:xfrm>
            <a:off x="892589" y="1450596"/>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8"/>
              </a:rPr>
              <a:t>End-User Services &amp; Business Applications Budget &amp; Efficiency Tool</a:t>
            </a:r>
            <a:endParaRPr lang="en-US" sz="1600" dirty="0"/>
          </a:p>
        </p:txBody>
      </p:sp>
      <p:sp>
        <p:nvSpPr>
          <p:cNvPr id="7" name="Freeform 12">
            <a:extLst>
              <a:ext uri="{FF2B5EF4-FFF2-40B4-BE49-F238E27FC236}">
                <a16:creationId xmlns:a16="http://schemas.microsoft.com/office/drawing/2014/main" xmlns="" id="{CD15811E-6B3E-4D1C-8548-28C098800866}"/>
              </a:ext>
            </a:extLst>
          </p:cNvPr>
          <p:cNvSpPr/>
          <p:nvPr/>
        </p:nvSpPr>
        <p:spPr bwMode="gray">
          <a:xfrm rot="155071">
            <a:off x="538455" y="1430105"/>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8" name="TextBox 7">
            <a:extLst>
              <a:ext uri="{FF2B5EF4-FFF2-40B4-BE49-F238E27FC236}">
                <a16:creationId xmlns:a16="http://schemas.microsoft.com/office/drawing/2014/main" xmlns="" id="{4A5F01CD-BB34-49C9-ABD7-86518294F6F5}"/>
              </a:ext>
            </a:extLst>
          </p:cNvPr>
          <p:cNvSpPr txBox="1"/>
          <p:nvPr/>
        </p:nvSpPr>
        <p:spPr bwMode="gray">
          <a:xfrm>
            <a:off x="595642" y="1343025"/>
            <a:ext cx="438396" cy="647993"/>
          </a:xfrm>
          <a:prstGeom prst="rect">
            <a:avLst/>
          </a:prstGeom>
          <a:noFill/>
        </p:spPr>
        <p:txBody>
          <a:bodyPr wrap="none" rtlCol="0">
            <a:spAutoFit/>
          </a:bodyPr>
          <a:lstStyle/>
          <a:p>
            <a:r>
              <a:rPr lang="en-US" sz="3200" b="1" dirty="0"/>
              <a:t>1</a:t>
            </a:r>
          </a:p>
        </p:txBody>
      </p:sp>
      <p:sp>
        <p:nvSpPr>
          <p:cNvPr id="11" name="Freeform 12">
            <a:extLst>
              <a:ext uri="{FF2B5EF4-FFF2-40B4-BE49-F238E27FC236}">
                <a16:creationId xmlns:a16="http://schemas.microsoft.com/office/drawing/2014/main" xmlns="" id="{73533034-E6C9-4439-9439-66B2E1A6E9B6}"/>
              </a:ext>
            </a:extLst>
          </p:cNvPr>
          <p:cNvSpPr/>
          <p:nvPr/>
        </p:nvSpPr>
        <p:spPr bwMode="gray">
          <a:xfrm rot="155071">
            <a:off x="538455" y="2430418"/>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12" name="TextBox 11">
            <a:extLst>
              <a:ext uri="{FF2B5EF4-FFF2-40B4-BE49-F238E27FC236}">
                <a16:creationId xmlns:a16="http://schemas.microsoft.com/office/drawing/2014/main" xmlns="" id="{A8FFB93C-83A6-4E08-9F94-C5B23B6C6531}"/>
              </a:ext>
            </a:extLst>
          </p:cNvPr>
          <p:cNvSpPr txBox="1"/>
          <p:nvPr/>
        </p:nvSpPr>
        <p:spPr bwMode="gray">
          <a:xfrm>
            <a:off x="595642" y="2343338"/>
            <a:ext cx="412292" cy="584775"/>
          </a:xfrm>
          <a:prstGeom prst="rect">
            <a:avLst/>
          </a:prstGeom>
          <a:noFill/>
        </p:spPr>
        <p:txBody>
          <a:bodyPr wrap="none" rtlCol="0">
            <a:spAutoFit/>
          </a:bodyPr>
          <a:lstStyle/>
          <a:p>
            <a:r>
              <a:rPr lang="en-US" sz="3200" b="1" dirty="0"/>
              <a:t>2</a:t>
            </a:r>
          </a:p>
        </p:txBody>
      </p:sp>
      <p:sp>
        <p:nvSpPr>
          <p:cNvPr id="18" name="Graphic 20">
            <a:extLst>
              <a:ext uri="{FF2B5EF4-FFF2-40B4-BE49-F238E27FC236}">
                <a16:creationId xmlns:a16="http://schemas.microsoft.com/office/drawing/2014/main" xmlns="" id="{552A811D-F1DA-4813-834C-C274E4F41190}"/>
              </a:ext>
            </a:extLst>
          </p:cNvPr>
          <p:cNvSpPr/>
          <p:nvPr/>
        </p:nvSpPr>
        <p:spPr bwMode="gray">
          <a:xfrm>
            <a:off x="892589" y="2452801"/>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9"/>
              </a:rPr>
              <a:t>IT Key Metrics Data 2023: Applications Measures — Framework Definitions</a:t>
            </a:r>
            <a:endParaRPr lang="en-IN" sz="1600" dirty="0"/>
          </a:p>
        </p:txBody>
      </p:sp>
      <p:grpSp>
        <p:nvGrpSpPr>
          <p:cNvPr id="9" name="Group 8">
            <a:extLst>
              <a:ext uri="{FF2B5EF4-FFF2-40B4-BE49-F238E27FC236}">
                <a16:creationId xmlns:a16="http://schemas.microsoft.com/office/drawing/2014/main" xmlns="" id="{154E6938-E065-100D-7818-E7435FCD2B86}"/>
              </a:ext>
            </a:extLst>
          </p:cNvPr>
          <p:cNvGrpSpPr/>
          <p:nvPr/>
        </p:nvGrpSpPr>
        <p:grpSpPr>
          <a:xfrm>
            <a:off x="538455" y="4127627"/>
            <a:ext cx="11211839" cy="1778915"/>
            <a:chOff x="538455" y="3295523"/>
            <a:chExt cx="11211839" cy="1778915"/>
          </a:xfrm>
        </p:grpSpPr>
        <p:sp>
          <p:nvSpPr>
            <p:cNvPr id="16" name="TextBox 15">
              <a:extLst>
                <a:ext uri="{FF2B5EF4-FFF2-40B4-BE49-F238E27FC236}">
                  <a16:creationId xmlns:a16="http://schemas.microsoft.com/office/drawing/2014/main" xmlns="" id="{2D7FB169-3A36-4C84-A899-854BA488425D}"/>
                </a:ext>
              </a:extLst>
            </p:cNvPr>
            <p:cNvSpPr txBox="1"/>
            <p:nvPr/>
          </p:nvSpPr>
          <p:spPr bwMode="gray">
            <a:xfrm>
              <a:off x="595642" y="3295523"/>
              <a:ext cx="412292" cy="584775"/>
            </a:xfrm>
            <a:prstGeom prst="rect">
              <a:avLst/>
            </a:prstGeom>
            <a:noFill/>
          </p:spPr>
          <p:txBody>
            <a:bodyPr wrap="none" rtlCol="0">
              <a:spAutoFit/>
            </a:bodyPr>
            <a:lstStyle/>
            <a:p>
              <a:r>
                <a:rPr lang="en-US" sz="3200" b="1" dirty="0"/>
                <a:t>3</a:t>
              </a:r>
            </a:p>
          </p:txBody>
        </p:sp>
        <p:grpSp>
          <p:nvGrpSpPr>
            <p:cNvPr id="6" name="Group 5">
              <a:extLst>
                <a:ext uri="{FF2B5EF4-FFF2-40B4-BE49-F238E27FC236}">
                  <a16:creationId xmlns:a16="http://schemas.microsoft.com/office/drawing/2014/main" xmlns="" id="{01218D20-B328-ED1F-47FF-0F14ADA62753}"/>
                </a:ext>
              </a:extLst>
            </p:cNvPr>
            <p:cNvGrpSpPr/>
            <p:nvPr/>
          </p:nvGrpSpPr>
          <p:grpSpPr>
            <a:xfrm>
              <a:off x="538455" y="3382603"/>
              <a:ext cx="11211839" cy="1691835"/>
              <a:chOff x="538455" y="3382603"/>
              <a:chExt cx="11211839" cy="1691835"/>
            </a:xfrm>
          </p:grpSpPr>
          <p:sp>
            <p:nvSpPr>
              <p:cNvPr id="15" name="Freeform 12">
                <a:extLst>
                  <a:ext uri="{FF2B5EF4-FFF2-40B4-BE49-F238E27FC236}">
                    <a16:creationId xmlns:a16="http://schemas.microsoft.com/office/drawing/2014/main" xmlns="" id="{51552A9A-04DC-4395-B181-E9F880DF805D}"/>
                  </a:ext>
                </a:extLst>
              </p:cNvPr>
              <p:cNvSpPr/>
              <p:nvPr/>
            </p:nvSpPr>
            <p:spPr bwMode="gray">
              <a:xfrm rot="155071">
                <a:off x="538455" y="3382603"/>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19" name="Freeform 12">
                <a:extLst>
                  <a:ext uri="{FF2B5EF4-FFF2-40B4-BE49-F238E27FC236}">
                    <a16:creationId xmlns:a16="http://schemas.microsoft.com/office/drawing/2014/main" xmlns="" id="{D19B0D87-A720-4C1D-BC65-191B3C90274A}"/>
                  </a:ext>
                </a:extLst>
              </p:cNvPr>
              <p:cNvSpPr/>
              <p:nvPr/>
            </p:nvSpPr>
            <p:spPr bwMode="gray">
              <a:xfrm rot="155071">
                <a:off x="538455" y="4382922"/>
                <a:ext cx="724720" cy="604436"/>
              </a:xfrm>
              <a:custGeom>
                <a:avLst/>
                <a:gdLst>
                  <a:gd name="connsiteX0" fmla="*/ 0 w 681567"/>
                  <a:gd name="connsiteY0" fmla="*/ 258234 h 499534"/>
                  <a:gd name="connsiteX1" fmla="*/ 287867 w 681567"/>
                  <a:gd name="connsiteY1" fmla="*/ 499534 h 499534"/>
                  <a:gd name="connsiteX2" fmla="*/ 681567 w 681567"/>
                  <a:gd name="connsiteY2" fmla="*/ 0 h 499534"/>
                </a:gdLst>
                <a:ahLst/>
                <a:cxnLst>
                  <a:cxn ang="0">
                    <a:pos x="connsiteX0" y="connsiteY0"/>
                  </a:cxn>
                  <a:cxn ang="0">
                    <a:pos x="connsiteX1" y="connsiteY1"/>
                  </a:cxn>
                  <a:cxn ang="0">
                    <a:pos x="connsiteX2" y="connsiteY2"/>
                  </a:cxn>
                </a:cxnLst>
                <a:rect l="l" t="t" r="r" b="b"/>
                <a:pathLst>
                  <a:path w="681567" h="499534">
                    <a:moveTo>
                      <a:pt x="0" y="258234"/>
                    </a:moveTo>
                    <a:lnTo>
                      <a:pt x="287867" y="499534"/>
                    </a:lnTo>
                    <a:lnTo>
                      <a:pt x="681567" y="0"/>
                    </a:lnTo>
                  </a:path>
                </a:pathLst>
              </a:custGeom>
              <a:noFill/>
              <a:ln w="111125" cap="flat" cmpd="sng" algn="ctr">
                <a:solidFill>
                  <a:srgbClr val="009AD7"/>
                </a:solidFill>
                <a:prstDash val="solid"/>
                <a:round/>
                <a:headEnd type="none" w="med" len="med"/>
                <a:tailEnd type="none" w="med" len="med"/>
              </a:ln>
              <a:effectLst/>
            </p:spPr>
            <p:txBody>
              <a:bodyPr rtlCol="0" anchor="ctr"/>
              <a:lstStyle/>
              <a:p>
                <a:pPr algn="ctr"/>
                <a:endParaRPr lang="en-US" b="1" dirty="0"/>
              </a:p>
            </p:txBody>
          </p:sp>
          <p:sp>
            <p:nvSpPr>
              <p:cNvPr id="20" name="TextBox 19">
                <a:extLst>
                  <a:ext uri="{FF2B5EF4-FFF2-40B4-BE49-F238E27FC236}">
                    <a16:creationId xmlns:a16="http://schemas.microsoft.com/office/drawing/2014/main" xmlns="" id="{1F6434BD-E87D-4D0E-8320-F590304B1E67}"/>
                  </a:ext>
                </a:extLst>
              </p:cNvPr>
              <p:cNvSpPr txBox="1"/>
              <p:nvPr/>
            </p:nvSpPr>
            <p:spPr bwMode="gray">
              <a:xfrm>
                <a:off x="595642" y="4295842"/>
                <a:ext cx="412292" cy="584775"/>
              </a:xfrm>
              <a:prstGeom prst="rect">
                <a:avLst/>
              </a:prstGeom>
              <a:noFill/>
            </p:spPr>
            <p:txBody>
              <a:bodyPr wrap="none" rtlCol="0">
                <a:spAutoFit/>
              </a:bodyPr>
              <a:lstStyle/>
              <a:p>
                <a:r>
                  <a:rPr lang="en-US" sz="3200" b="1" dirty="0"/>
                  <a:t>4</a:t>
                </a:r>
              </a:p>
            </p:txBody>
          </p:sp>
          <p:sp>
            <p:nvSpPr>
              <p:cNvPr id="21" name="Graphic 20">
                <a:extLst>
                  <a:ext uri="{FF2B5EF4-FFF2-40B4-BE49-F238E27FC236}">
                    <a16:creationId xmlns:a16="http://schemas.microsoft.com/office/drawing/2014/main" xmlns="" id="{34627B77-C5D4-444A-B258-507F362009F3}"/>
                  </a:ext>
                </a:extLst>
              </p:cNvPr>
              <p:cNvSpPr/>
              <p:nvPr/>
            </p:nvSpPr>
            <p:spPr bwMode="gray">
              <a:xfrm>
                <a:off x="892589" y="3417682"/>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0"/>
                  </a:rPr>
                  <a:t>IT Key Metrics Data 2023: Applications Measures — Analysis</a:t>
                </a:r>
                <a:endParaRPr lang="en-IN" sz="1600" dirty="0"/>
              </a:p>
            </p:txBody>
          </p:sp>
          <p:sp>
            <p:nvSpPr>
              <p:cNvPr id="26" name="Graphic 20">
                <a:extLst>
                  <a:ext uri="{FF2B5EF4-FFF2-40B4-BE49-F238E27FC236}">
                    <a16:creationId xmlns:a16="http://schemas.microsoft.com/office/drawing/2014/main" xmlns="" id="{A6C8A615-598A-4D7C-838F-1A85A2087E32}"/>
                  </a:ext>
                </a:extLst>
              </p:cNvPr>
              <p:cNvSpPr/>
              <p:nvPr/>
            </p:nvSpPr>
            <p:spPr bwMode="gray">
              <a:xfrm>
                <a:off x="892589" y="4401224"/>
                <a:ext cx="10857705" cy="673214"/>
              </a:xfrm>
              <a:custGeom>
                <a:avLst/>
                <a:gdLst>
                  <a:gd name="connsiteX0" fmla="*/ 0 w 10857705"/>
                  <a:gd name="connsiteY0" fmla="*/ 0 h 673214"/>
                  <a:gd name="connsiteX1" fmla="*/ 10857705 w 10857705"/>
                  <a:gd name="connsiteY1" fmla="*/ 0 h 673214"/>
                  <a:gd name="connsiteX2" fmla="*/ 10857705 w 10857705"/>
                  <a:gd name="connsiteY2" fmla="*/ 673214 h 673214"/>
                  <a:gd name="connsiteX3" fmla="*/ 0 w 10857705"/>
                  <a:gd name="connsiteY3" fmla="*/ 673214 h 673214"/>
                  <a:gd name="connsiteX4" fmla="*/ 0 w 10857705"/>
                  <a:gd name="connsiteY4" fmla="*/ 0 h 673214"/>
                  <a:gd name="connsiteX0" fmla="*/ 485191 w 10857705"/>
                  <a:gd name="connsiteY0" fmla="*/ 18661 h 673214"/>
                  <a:gd name="connsiteX1" fmla="*/ 10857705 w 10857705"/>
                  <a:gd name="connsiteY1" fmla="*/ 0 h 673214"/>
                  <a:gd name="connsiteX2" fmla="*/ 10857705 w 10857705"/>
                  <a:gd name="connsiteY2" fmla="*/ 673214 h 673214"/>
                  <a:gd name="connsiteX3" fmla="*/ 0 w 10857705"/>
                  <a:gd name="connsiteY3" fmla="*/ 673214 h 673214"/>
                  <a:gd name="connsiteX4" fmla="*/ 485191 w 10857705"/>
                  <a:gd name="connsiteY4" fmla="*/ 18661 h 673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7705" h="673214">
                    <a:moveTo>
                      <a:pt x="485191" y="18661"/>
                    </a:moveTo>
                    <a:lnTo>
                      <a:pt x="10857705" y="0"/>
                    </a:lnTo>
                    <a:lnTo>
                      <a:pt x="10857705" y="673214"/>
                    </a:lnTo>
                    <a:lnTo>
                      <a:pt x="0" y="673214"/>
                    </a:lnTo>
                    <a:lnTo>
                      <a:pt x="485191" y="18661"/>
                    </a:lnTo>
                    <a:close/>
                  </a:path>
                </a:pathLst>
              </a:custGeom>
              <a:solidFill>
                <a:srgbClr val="F4F4F4"/>
              </a:solidFill>
              <a:ln w="13895" cap="flat">
                <a:noFill/>
                <a:prstDash val="solid"/>
                <a:miter/>
              </a:ln>
            </p:spPr>
            <p:txBody>
              <a:bodyPr lIns="548640" rtlCol="0" anchor="ctr"/>
              <a:lstStyle/>
              <a:p>
                <a:r>
                  <a:rPr lang="en-US" sz="1600" dirty="0">
                    <a:hlinkClick r:id="rId11"/>
                  </a:rPr>
                  <a:t>IT Key Metrics Data 2023: Definition of Industries</a:t>
                </a:r>
                <a:endParaRPr lang="en-IN" sz="1600" dirty="0"/>
              </a:p>
            </p:txBody>
          </p:sp>
        </p:grpSp>
      </p:grpSp>
      <p:sp>
        <p:nvSpPr>
          <p:cNvPr id="10" name="Title 1">
            <a:extLst>
              <a:ext uri="{FF2B5EF4-FFF2-40B4-BE49-F238E27FC236}">
                <a16:creationId xmlns:a16="http://schemas.microsoft.com/office/drawing/2014/main" xmlns="" id="{D07E80D1-1203-E231-EDB3-094D6A803B8D}"/>
              </a:ext>
            </a:extLst>
          </p:cNvPr>
          <p:cNvSpPr txBox="1">
            <a:spLocks/>
          </p:cNvSpPr>
          <p:nvPr/>
        </p:nvSpPr>
        <p:spPr bwMode="gray">
          <a:xfrm>
            <a:off x="457200" y="3609091"/>
            <a:ext cx="11276013" cy="443198"/>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a:lstStyle>
          <a:p>
            <a:r>
              <a:rPr lang="en-IN" dirty="0"/>
              <a:t>Additional Readings</a:t>
            </a:r>
            <a:endParaRPr lang="en-US" dirty="0"/>
          </a:p>
        </p:txBody>
      </p:sp>
    </p:spTree>
    <p:extLst>
      <p:ext uri="{BB962C8B-B14F-4D97-AF65-F5344CB8AC3E}">
        <p14:creationId xmlns:p14="http://schemas.microsoft.com/office/powerpoint/2010/main" val="266102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xmlns="" id="{E21FEDAB-DCFD-4A83-B108-57C0B09C8555}"/>
              </a:ext>
            </a:extLst>
          </p:cNvPr>
          <p:cNvSpPr/>
          <p:nvPr/>
        </p:nvSpPr>
        <p:spPr bwMode="gray">
          <a:xfrm>
            <a:off x="8969934"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aphicFrame>
        <p:nvGraphicFramePr>
          <p:cNvPr id="17" name="Object 16" hidden="1">
            <a:extLst>
              <a:ext uri="{FF2B5EF4-FFF2-40B4-BE49-F238E27FC236}">
                <a16:creationId xmlns:a16="http://schemas.microsoft.com/office/drawing/2014/main" xmlns="" id="{FB42D43B-E528-418C-BA74-F4CC2053A80A}"/>
              </a:ext>
            </a:extLst>
          </p:cNvPr>
          <p:cNvGraphicFramePr>
            <a:graphicFrameLocks noChangeAspect="1"/>
          </p:cNvGraphicFramePr>
          <p:nvPr>
            <p:custDataLst>
              <p:tags r:id="rId2"/>
            </p:custDataLst>
            <p:extLst>
              <p:ext uri="{D42A27DB-BD31-4B8C-83A1-F6EECF244321}">
                <p14:modId xmlns:p14="http://schemas.microsoft.com/office/powerpoint/2010/main" val="1966991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6" imgW="395" imgH="396" progId="TCLayout.ActiveDocument.1">
                  <p:embed/>
                </p:oleObj>
              </mc:Choice>
              <mc:Fallback>
                <p:oleObj name="think-cell Slide" r:id="rId6" imgW="395" imgH="396" progId="TCLayout.ActiveDocument.1">
                  <p:embed/>
                  <p:pic>
                    <p:nvPicPr>
                      <p:cNvPr id="17" name="Object 16" hidden="1">
                        <a:extLst>
                          <a:ext uri="{FF2B5EF4-FFF2-40B4-BE49-F238E27FC236}">
                            <a16:creationId xmlns:a16="http://schemas.microsoft.com/office/drawing/2014/main" xmlns="" id="{FB42D43B-E528-418C-BA74-F4CC2053A80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xmlns="" id="{1F1030E2-CD96-4B29-B8E1-00E1CF89C007}"/>
              </a:ext>
            </a:extLst>
          </p:cNvPr>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err="1">
              <a:solidFill>
                <a:schemeClr val="tx1"/>
              </a:solidFill>
              <a:latin typeface="Arial Black" panose="020B0A04020102020204" pitchFamily="34" charset="0"/>
              <a:ea typeface="+mj-ea"/>
              <a:cs typeface="+mj-cs"/>
              <a:sym typeface="Arial Black" panose="020B0A04020102020204" pitchFamily="34" charset="0"/>
            </a:endParaRPr>
          </a:p>
        </p:txBody>
      </p:sp>
      <p:sp>
        <p:nvSpPr>
          <p:cNvPr id="2" name="Title 1">
            <a:extLst>
              <a:ext uri="{FF2B5EF4-FFF2-40B4-BE49-F238E27FC236}">
                <a16:creationId xmlns:a16="http://schemas.microsoft.com/office/drawing/2014/main" xmlns="" id="{CEFE1C03-05FE-4A13-A7D9-407083CA6F5C}"/>
              </a:ext>
            </a:extLst>
          </p:cNvPr>
          <p:cNvSpPr>
            <a:spLocks noGrp="1"/>
          </p:cNvSpPr>
          <p:nvPr>
            <p:ph type="title"/>
          </p:nvPr>
        </p:nvSpPr>
        <p:spPr bwMode="gray"/>
        <p:txBody>
          <a:bodyPr vert="horz"/>
          <a:lstStyle/>
          <a:p>
            <a:r>
              <a:rPr lang="en-US" dirty="0"/>
              <a:t>End-User Services &amp; Business Applications Budget &amp; Efficiency Tool comprises End-User Services and Application Budget &amp; Efficiency Tool</a:t>
            </a:r>
            <a:endParaRPr lang="en-GB" dirty="0"/>
          </a:p>
        </p:txBody>
      </p:sp>
      <p:sp>
        <p:nvSpPr>
          <p:cNvPr id="4" name="Oval 3">
            <a:extLst>
              <a:ext uri="{FF2B5EF4-FFF2-40B4-BE49-F238E27FC236}">
                <a16:creationId xmlns:a16="http://schemas.microsoft.com/office/drawing/2014/main" xmlns="" id="{0740555B-D6D7-4149-ADC0-E8B724C4D7A7}"/>
              </a:ext>
            </a:extLst>
          </p:cNvPr>
          <p:cNvSpPr/>
          <p:nvPr/>
        </p:nvSpPr>
        <p:spPr bwMode="gray">
          <a:xfrm>
            <a:off x="1136026" y="2122681"/>
            <a:ext cx="2094270" cy="2094270"/>
          </a:xfrm>
          <a:prstGeom prst="ellipse">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nvGrpSpPr>
          <p:cNvPr id="10" name="Group 9">
            <a:extLst>
              <a:ext uri="{FF2B5EF4-FFF2-40B4-BE49-F238E27FC236}">
                <a16:creationId xmlns:a16="http://schemas.microsoft.com/office/drawing/2014/main" xmlns="" id="{1C741119-46D0-43FE-8179-AB3C40D7A1B8}"/>
              </a:ext>
            </a:extLst>
          </p:cNvPr>
          <p:cNvGrpSpPr/>
          <p:nvPr/>
        </p:nvGrpSpPr>
        <p:grpSpPr bwMode="gray">
          <a:xfrm>
            <a:off x="1108205" y="2156079"/>
            <a:ext cx="6363105" cy="2459875"/>
            <a:chOff x="1425678" y="2481650"/>
            <a:chExt cx="6363105" cy="2459875"/>
          </a:xfrm>
        </p:grpSpPr>
        <p:sp>
          <p:nvSpPr>
            <p:cNvPr id="6" name="Arc 5">
              <a:extLst>
                <a:ext uri="{FF2B5EF4-FFF2-40B4-BE49-F238E27FC236}">
                  <a16:creationId xmlns:a16="http://schemas.microsoft.com/office/drawing/2014/main" xmlns="" id="{226C3CA6-BC71-496D-A303-6AA5DAE6F4CF}"/>
                </a:ext>
              </a:extLst>
            </p:cNvPr>
            <p:cNvSpPr/>
            <p:nvPr/>
          </p:nvSpPr>
          <p:spPr bwMode="gray">
            <a:xfrm>
              <a:off x="1425678" y="2481650"/>
              <a:ext cx="2094270" cy="2094270"/>
            </a:xfrm>
            <a:prstGeom prst="arc">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xmlns="" id="{30D609C5-EACC-47AE-AFB0-582492A68044}"/>
                </a:ext>
              </a:extLst>
            </p:cNvPr>
            <p:cNvCxnSpPr>
              <a:cxnSpLocks/>
            </p:cNvCxnSpPr>
            <p:nvPr/>
          </p:nvCxnSpPr>
          <p:spPr bwMode="gray">
            <a:xfrm>
              <a:off x="3519950" y="3544528"/>
              <a:ext cx="1474839" cy="0"/>
            </a:xfrm>
            <a:prstGeom prst="line">
              <a:avLst/>
            </a:prstGeom>
            <a:ln w="76200" cap="rnd">
              <a:solidFill>
                <a:srgbClr val="D3D3D3"/>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51A8376D-5FAC-4234-8C29-326167C7813C}"/>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D3D3D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grpSp>
        <p:nvGrpSpPr>
          <p:cNvPr id="11" name="Group 10">
            <a:extLst>
              <a:ext uri="{FF2B5EF4-FFF2-40B4-BE49-F238E27FC236}">
                <a16:creationId xmlns:a16="http://schemas.microsoft.com/office/drawing/2014/main" xmlns="" id="{1AB3040B-3C79-45DE-BABF-A9233F0D6BBF}"/>
              </a:ext>
            </a:extLst>
          </p:cNvPr>
          <p:cNvGrpSpPr/>
          <p:nvPr/>
        </p:nvGrpSpPr>
        <p:grpSpPr bwMode="gray">
          <a:xfrm flipH="1" flipV="1">
            <a:off x="4677314" y="1757963"/>
            <a:ext cx="6363105" cy="2459875"/>
            <a:chOff x="1425678" y="2481650"/>
            <a:chExt cx="6363105" cy="2459875"/>
          </a:xfrm>
        </p:grpSpPr>
        <p:sp>
          <p:nvSpPr>
            <p:cNvPr id="12" name="Arc 11">
              <a:extLst>
                <a:ext uri="{FF2B5EF4-FFF2-40B4-BE49-F238E27FC236}">
                  <a16:creationId xmlns:a16="http://schemas.microsoft.com/office/drawing/2014/main" xmlns="" id="{DA1E417A-0F80-433E-98DB-F3D17057662C}"/>
                </a:ext>
              </a:extLst>
            </p:cNvPr>
            <p:cNvSpPr/>
            <p:nvPr/>
          </p:nvSpPr>
          <p:spPr bwMode="gray">
            <a:xfrm>
              <a:off x="1425678" y="2481650"/>
              <a:ext cx="2094270" cy="2094270"/>
            </a:xfrm>
            <a:prstGeom prst="arc">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xmlns="" id="{D378B6E8-A2B6-4684-A6F3-3E2B41BFE595}"/>
                </a:ext>
              </a:extLst>
            </p:cNvPr>
            <p:cNvCxnSpPr>
              <a:cxnSpLocks/>
            </p:cNvCxnSpPr>
            <p:nvPr/>
          </p:nvCxnSpPr>
          <p:spPr bwMode="gray">
            <a:xfrm>
              <a:off x="3519950" y="3544528"/>
              <a:ext cx="1474839" cy="0"/>
            </a:xfrm>
            <a:prstGeom prst="line">
              <a:avLst/>
            </a:prstGeom>
            <a:ln w="76200" cap="rnd">
              <a:solidFill>
                <a:srgbClr val="6F7878"/>
              </a:solidFill>
            </a:ln>
          </p:spPr>
          <p:style>
            <a:lnRef idx="1">
              <a:schemeClr val="accent1"/>
            </a:lnRef>
            <a:fillRef idx="0">
              <a:schemeClr val="accent1"/>
            </a:fillRef>
            <a:effectRef idx="0">
              <a:schemeClr val="accent1"/>
            </a:effectRef>
            <a:fontRef idx="minor">
              <a:schemeClr val="tx1"/>
            </a:fontRef>
          </p:style>
        </p:cxnSp>
        <p:sp>
          <p:nvSpPr>
            <p:cNvPr id="14" name="Oval 8">
              <a:extLst>
                <a:ext uri="{FF2B5EF4-FFF2-40B4-BE49-F238E27FC236}">
                  <a16:creationId xmlns:a16="http://schemas.microsoft.com/office/drawing/2014/main" xmlns="" id="{49C46B3F-614B-4649-8E90-3561CE708881}"/>
                </a:ext>
              </a:extLst>
            </p:cNvPr>
            <p:cNvSpPr/>
            <p:nvPr/>
          </p:nvSpPr>
          <p:spPr bwMode="gray">
            <a:xfrm>
              <a:off x="4994789" y="3544528"/>
              <a:ext cx="2793994" cy="1396997"/>
            </a:xfrm>
            <a:custGeom>
              <a:avLst/>
              <a:gdLst>
                <a:gd name="connsiteX0" fmla="*/ 0 w 2793994"/>
                <a:gd name="connsiteY0" fmla="*/ 1396997 h 2793994"/>
                <a:gd name="connsiteX1" fmla="*/ 1396997 w 2793994"/>
                <a:gd name="connsiteY1" fmla="*/ 0 h 2793994"/>
                <a:gd name="connsiteX2" fmla="*/ 2793994 w 2793994"/>
                <a:gd name="connsiteY2" fmla="*/ 1396997 h 2793994"/>
                <a:gd name="connsiteX3" fmla="*/ 1396997 w 2793994"/>
                <a:gd name="connsiteY3" fmla="*/ 2793994 h 2793994"/>
                <a:gd name="connsiteX4" fmla="*/ 0 w 2793994"/>
                <a:gd name="connsiteY4" fmla="*/ 1396997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4" fmla="*/ 1488437 w 2793994"/>
                <a:gd name="connsiteY4" fmla="*/ 91440 h 2793994"/>
                <a:gd name="connsiteX0" fmla="*/ 1396997 w 2793994"/>
                <a:gd name="connsiteY0" fmla="*/ 0 h 2793994"/>
                <a:gd name="connsiteX1" fmla="*/ 2793994 w 2793994"/>
                <a:gd name="connsiteY1" fmla="*/ 1396997 h 2793994"/>
                <a:gd name="connsiteX2" fmla="*/ 1396997 w 2793994"/>
                <a:gd name="connsiteY2" fmla="*/ 2793994 h 2793994"/>
                <a:gd name="connsiteX3" fmla="*/ 0 w 2793994"/>
                <a:gd name="connsiteY3" fmla="*/ 1396997 h 2793994"/>
                <a:gd name="connsiteX0" fmla="*/ 2793994 w 2793994"/>
                <a:gd name="connsiteY0" fmla="*/ 0 h 1396997"/>
                <a:gd name="connsiteX1" fmla="*/ 1396997 w 2793994"/>
                <a:gd name="connsiteY1" fmla="*/ 1396997 h 1396997"/>
                <a:gd name="connsiteX2" fmla="*/ 0 w 2793994"/>
                <a:gd name="connsiteY2" fmla="*/ 0 h 1396997"/>
              </a:gdLst>
              <a:ahLst/>
              <a:cxnLst>
                <a:cxn ang="0">
                  <a:pos x="connsiteX0" y="connsiteY0"/>
                </a:cxn>
                <a:cxn ang="0">
                  <a:pos x="connsiteX1" y="connsiteY1"/>
                </a:cxn>
                <a:cxn ang="0">
                  <a:pos x="connsiteX2" y="connsiteY2"/>
                </a:cxn>
              </a:cxnLst>
              <a:rect l="l" t="t" r="r" b="b"/>
              <a:pathLst>
                <a:path w="2793994" h="1396997">
                  <a:moveTo>
                    <a:pt x="2793994" y="0"/>
                  </a:moveTo>
                  <a:cubicBezTo>
                    <a:pt x="2793994" y="771540"/>
                    <a:pt x="2168537" y="1396997"/>
                    <a:pt x="1396997" y="1396997"/>
                  </a:cubicBezTo>
                  <a:cubicBezTo>
                    <a:pt x="625457" y="1396997"/>
                    <a:pt x="0" y="771540"/>
                    <a:pt x="0" y="0"/>
                  </a:cubicBezTo>
                </a:path>
              </a:pathLst>
            </a:custGeom>
            <a:noFill/>
            <a:ln w="762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600" err="1">
                <a:solidFill>
                  <a:schemeClr val="tx1"/>
                </a:solidFill>
              </a:endParaRPr>
            </a:p>
          </p:txBody>
        </p:sp>
      </p:grpSp>
      <p:sp>
        <p:nvSpPr>
          <p:cNvPr id="18" name="TextBox 17">
            <a:extLst>
              <a:ext uri="{FF2B5EF4-FFF2-40B4-BE49-F238E27FC236}">
                <a16:creationId xmlns:a16="http://schemas.microsoft.com/office/drawing/2014/main" xmlns="" id="{20CD0E91-B616-4C15-969C-1C199E3601F5}"/>
              </a:ext>
            </a:extLst>
          </p:cNvPr>
          <p:cNvSpPr txBox="1"/>
          <p:nvPr/>
        </p:nvSpPr>
        <p:spPr bwMode="gray">
          <a:xfrm>
            <a:off x="5047115" y="2295626"/>
            <a:ext cx="2094270" cy="1846659"/>
          </a:xfrm>
          <a:prstGeom prst="rect">
            <a:avLst/>
          </a:prstGeom>
          <a:noFill/>
        </p:spPr>
        <p:txBody>
          <a:bodyPr wrap="square" lIns="0" tIns="0" rIns="0" bIns="0" rtlCol="0">
            <a:spAutoFit/>
          </a:bodyPr>
          <a:lstStyle/>
          <a:p>
            <a:pPr algn="ctr"/>
            <a:r>
              <a:rPr lang="en-US" sz="2000" dirty="0">
                <a:solidFill>
                  <a:srgbClr val="002856"/>
                </a:solidFill>
                <a:latin typeface="+mj-lt"/>
                <a:hlinkClick r:id="rId8"/>
              </a:rPr>
              <a:t>End-User Services &amp; Business Applications Budget &amp; Efficiency Tool</a:t>
            </a:r>
            <a:endParaRPr lang="en-US" sz="2000" dirty="0">
              <a:solidFill>
                <a:srgbClr val="002856"/>
              </a:solidFill>
              <a:latin typeface="+mj-lt"/>
            </a:endParaRPr>
          </a:p>
        </p:txBody>
      </p:sp>
      <p:sp>
        <p:nvSpPr>
          <p:cNvPr id="20" name="Rectangle 19">
            <a:extLst>
              <a:ext uri="{FF2B5EF4-FFF2-40B4-BE49-F238E27FC236}">
                <a16:creationId xmlns:a16="http://schemas.microsoft.com/office/drawing/2014/main" xmlns="" id="{424B0C2F-CA4D-4677-AC93-F050876B35EA}"/>
              </a:ext>
            </a:extLst>
          </p:cNvPr>
          <p:cNvSpPr/>
          <p:nvPr/>
        </p:nvSpPr>
        <p:spPr bwMode="gray">
          <a:xfrm>
            <a:off x="878925" y="4400510"/>
            <a:ext cx="3060971" cy="9962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2856"/>
                </a:solidFill>
                <a:latin typeface="+mj-lt"/>
              </a:rPr>
              <a:t>End-User Services Budget &amp; Efficiency Tool</a:t>
            </a:r>
          </a:p>
          <a:p>
            <a:r>
              <a:rPr lang="en-US" sz="1200" dirty="0">
                <a:solidFill>
                  <a:srgbClr val="000000"/>
                </a:solidFill>
              </a:rPr>
              <a:t>The End-User Services Budget &amp; Efficiency tool provides CIOs and their teams with self-assessment tools to benchmark their organization vs. published IT Key Metrics Data cohorts related to End-user Services. </a:t>
            </a:r>
            <a:endParaRPr lang="en-GB" sz="1200" dirty="0">
              <a:solidFill>
                <a:srgbClr val="000000"/>
              </a:solidFill>
            </a:endParaRPr>
          </a:p>
        </p:txBody>
      </p:sp>
      <p:sp>
        <p:nvSpPr>
          <p:cNvPr id="21" name="Rectangle 20">
            <a:extLst>
              <a:ext uri="{FF2B5EF4-FFF2-40B4-BE49-F238E27FC236}">
                <a16:creationId xmlns:a16="http://schemas.microsoft.com/office/drawing/2014/main" xmlns="" id="{C0E3438F-108B-47C0-BEA7-EE9E3A142887}"/>
              </a:ext>
            </a:extLst>
          </p:cNvPr>
          <p:cNvSpPr/>
          <p:nvPr/>
        </p:nvSpPr>
        <p:spPr bwMode="gray">
          <a:xfrm>
            <a:off x="8875444" y="4400510"/>
            <a:ext cx="2857770" cy="10679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r>
              <a:rPr lang="en-US" sz="1400" b="1" dirty="0">
                <a:solidFill>
                  <a:srgbClr val="009AD7"/>
                </a:solidFill>
                <a:latin typeface="+mj-lt"/>
              </a:rPr>
              <a:t>Application Budget &amp; Efficiency Tool</a:t>
            </a:r>
          </a:p>
          <a:p>
            <a:r>
              <a:rPr lang="en-US" sz="1200" dirty="0">
                <a:solidFill>
                  <a:srgbClr val="000000"/>
                </a:solidFill>
              </a:rPr>
              <a:t>The Application Budget &amp; Efficiency  tool provides CIOs and their teams with self-assessment tools to benchmark their organization vs. published IT Key Metrics Data cohorts related to application development and support.</a:t>
            </a:r>
            <a:endParaRPr lang="en-GB" sz="1200" dirty="0">
              <a:solidFill>
                <a:srgbClr val="000000"/>
              </a:solidFill>
            </a:endParaRPr>
          </a:p>
        </p:txBody>
      </p:sp>
      <p:sp>
        <p:nvSpPr>
          <p:cNvPr id="23" name="Freeform: Shape 22">
            <a:extLst>
              <a:ext uri="{FF2B5EF4-FFF2-40B4-BE49-F238E27FC236}">
                <a16:creationId xmlns:a16="http://schemas.microsoft.com/office/drawing/2014/main" xmlns="" id="{20125E82-A216-4DB9-9E45-EF54A4014142}"/>
              </a:ext>
            </a:extLst>
          </p:cNvPr>
          <p:cNvSpPr>
            <a:spLocks noChangeAspect="1"/>
          </p:cNvSpPr>
          <p:nvPr/>
        </p:nvSpPr>
        <p:spPr bwMode="gray">
          <a:xfrm>
            <a:off x="1859394" y="2839823"/>
            <a:ext cx="647533" cy="659986"/>
          </a:xfrm>
          <a:custGeom>
            <a:avLst/>
            <a:gdLst>
              <a:gd name="connsiteX0" fmla="*/ 328231 w 495300"/>
              <a:gd name="connsiteY0" fmla="*/ 433007 h 504825"/>
              <a:gd name="connsiteX1" fmla="*/ 175831 w 495300"/>
              <a:gd name="connsiteY1" fmla="*/ 433007 h 504825"/>
              <a:gd name="connsiteX2" fmla="*/ 175831 w 495300"/>
              <a:gd name="connsiteY2" fmla="*/ 349663 h 504825"/>
              <a:gd name="connsiteX3" fmla="*/ 128206 w 495300"/>
              <a:gd name="connsiteY3" fmla="*/ 252127 h 504825"/>
              <a:gd name="connsiteX4" fmla="*/ 252031 w 495300"/>
              <a:gd name="connsiteY4" fmla="*/ 128302 h 504825"/>
              <a:gd name="connsiteX5" fmla="*/ 375856 w 495300"/>
              <a:gd name="connsiteY5" fmla="*/ 252127 h 504825"/>
              <a:gd name="connsiteX6" fmla="*/ 328231 w 495300"/>
              <a:gd name="connsiteY6" fmla="*/ 349663 h 504825"/>
              <a:gd name="connsiteX7" fmla="*/ 328231 w 495300"/>
              <a:gd name="connsiteY7" fmla="*/ 433007 h 504825"/>
              <a:gd name="connsiteX8" fmla="*/ 213931 w 495300"/>
              <a:gd name="connsiteY8" fmla="*/ 394907 h 504825"/>
              <a:gd name="connsiteX9" fmla="*/ 290131 w 495300"/>
              <a:gd name="connsiteY9" fmla="*/ 394907 h 504825"/>
              <a:gd name="connsiteX10" fmla="*/ 290131 w 495300"/>
              <a:gd name="connsiteY10" fmla="*/ 329470 h 504825"/>
              <a:gd name="connsiteX11" fmla="*/ 298799 w 495300"/>
              <a:gd name="connsiteY11" fmla="*/ 323850 h 504825"/>
              <a:gd name="connsiteX12" fmla="*/ 337756 w 495300"/>
              <a:gd name="connsiteY12" fmla="*/ 252032 h 504825"/>
              <a:gd name="connsiteX13" fmla="*/ 252031 w 495300"/>
              <a:gd name="connsiteY13" fmla="*/ 166307 h 504825"/>
              <a:gd name="connsiteX14" fmla="*/ 166306 w 495300"/>
              <a:gd name="connsiteY14" fmla="*/ 252032 h 504825"/>
              <a:gd name="connsiteX15" fmla="*/ 205264 w 495300"/>
              <a:gd name="connsiteY15" fmla="*/ 323850 h 504825"/>
              <a:gd name="connsiteX16" fmla="*/ 213931 w 495300"/>
              <a:gd name="connsiteY16" fmla="*/ 329470 h 504825"/>
              <a:gd name="connsiteX17" fmla="*/ 213931 w 495300"/>
              <a:gd name="connsiteY17" fmla="*/ 394907 h 504825"/>
              <a:gd name="connsiteX18" fmla="*/ 290131 w 495300"/>
              <a:gd name="connsiteY18" fmla="*/ 461582 h 504825"/>
              <a:gd name="connsiteX19" fmla="*/ 213931 w 495300"/>
              <a:gd name="connsiteY19" fmla="*/ 461582 h 504825"/>
              <a:gd name="connsiteX20" fmla="*/ 213931 w 495300"/>
              <a:gd name="connsiteY20" fmla="*/ 499682 h 504825"/>
              <a:gd name="connsiteX21" fmla="*/ 290131 w 495300"/>
              <a:gd name="connsiteY21" fmla="*/ 499682 h 504825"/>
              <a:gd name="connsiteX22" fmla="*/ 290131 w 495300"/>
              <a:gd name="connsiteY22" fmla="*/ 461582 h 504825"/>
              <a:gd name="connsiteX23" fmla="*/ 207645 w 495300"/>
              <a:gd name="connsiteY23" fmla="*/ 95155 h 504825"/>
              <a:gd name="connsiteX24" fmla="*/ 171164 w 495300"/>
              <a:gd name="connsiteY24" fmla="*/ 7144 h 504825"/>
              <a:gd name="connsiteX25" fmla="*/ 135922 w 495300"/>
              <a:gd name="connsiteY25" fmla="*/ 21717 h 504825"/>
              <a:gd name="connsiteX26" fmla="*/ 172402 w 495300"/>
              <a:gd name="connsiteY26" fmla="*/ 109728 h 504825"/>
              <a:gd name="connsiteX27" fmla="*/ 207645 w 495300"/>
              <a:gd name="connsiteY27" fmla="*/ 95155 h 504825"/>
              <a:gd name="connsiteX28" fmla="*/ 109728 w 495300"/>
              <a:gd name="connsiteY28" fmla="*/ 172498 h 504825"/>
              <a:gd name="connsiteX29" fmla="*/ 21717 w 495300"/>
              <a:gd name="connsiteY29" fmla="*/ 136017 h 504825"/>
              <a:gd name="connsiteX30" fmla="*/ 7144 w 495300"/>
              <a:gd name="connsiteY30" fmla="*/ 171260 h 504825"/>
              <a:gd name="connsiteX31" fmla="*/ 95155 w 495300"/>
              <a:gd name="connsiteY31" fmla="*/ 207740 h 504825"/>
              <a:gd name="connsiteX32" fmla="*/ 109728 w 495300"/>
              <a:gd name="connsiteY32" fmla="*/ 172498 h 504825"/>
              <a:gd name="connsiteX33" fmla="*/ 109728 w 495300"/>
              <a:gd name="connsiteY33" fmla="*/ 331661 h 504825"/>
              <a:gd name="connsiteX34" fmla="*/ 95155 w 495300"/>
              <a:gd name="connsiteY34" fmla="*/ 296418 h 504825"/>
              <a:gd name="connsiteX35" fmla="*/ 7144 w 495300"/>
              <a:gd name="connsiteY35" fmla="*/ 332899 h 504825"/>
              <a:gd name="connsiteX36" fmla="*/ 21717 w 495300"/>
              <a:gd name="connsiteY36" fmla="*/ 368141 h 504825"/>
              <a:gd name="connsiteX37" fmla="*/ 109728 w 495300"/>
              <a:gd name="connsiteY37" fmla="*/ 331661 h 504825"/>
              <a:gd name="connsiteX38" fmla="*/ 496919 w 495300"/>
              <a:gd name="connsiteY38" fmla="*/ 332899 h 504825"/>
              <a:gd name="connsiteX39" fmla="*/ 408908 w 495300"/>
              <a:gd name="connsiteY39" fmla="*/ 296418 h 504825"/>
              <a:gd name="connsiteX40" fmla="*/ 394335 w 495300"/>
              <a:gd name="connsiteY40" fmla="*/ 331661 h 504825"/>
              <a:gd name="connsiteX41" fmla="*/ 482346 w 495300"/>
              <a:gd name="connsiteY41" fmla="*/ 368141 h 504825"/>
              <a:gd name="connsiteX42" fmla="*/ 496919 w 495300"/>
              <a:gd name="connsiteY42" fmla="*/ 332899 h 504825"/>
              <a:gd name="connsiteX43" fmla="*/ 496919 w 495300"/>
              <a:gd name="connsiteY43" fmla="*/ 171260 h 504825"/>
              <a:gd name="connsiteX44" fmla="*/ 482346 w 495300"/>
              <a:gd name="connsiteY44" fmla="*/ 136017 h 504825"/>
              <a:gd name="connsiteX45" fmla="*/ 394335 w 495300"/>
              <a:gd name="connsiteY45" fmla="*/ 172498 h 504825"/>
              <a:gd name="connsiteX46" fmla="*/ 408908 w 495300"/>
              <a:gd name="connsiteY46" fmla="*/ 207740 h 504825"/>
              <a:gd name="connsiteX47" fmla="*/ 496919 w 495300"/>
              <a:gd name="connsiteY47" fmla="*/ 171260 h 504825"/>
              <a:gd name="connsiteX48" fmla="*/ 368046 w 495300"/>
              <a:gd name="connsiteY48" fmla="*/ 21812 h 504825"/>
              <a:gd name="connsiteX49" fmla="*/ 332804 w 495300"/>
              <a:gd name="connsiteY49" fmla="*/ 7239 h 504825"/>
              <a:gd name="connsiteX50" fmla="*/ 296323 w 495300"/>
              <a:gd name="connsiteY50" fmla="*/ 95250 h 504825"/>
              <a:gd name="connsiteX51" fmla="*/ 331565 w 495300"/>
              <a:gd name="connsiteY51" fmla="*/ 109823 h 504825"/>
              <a:gd name="connsiteX52" fmla="*/ 368046 w 495300"/>
              <a:gd name="connsiteY52" fmla="*/ 21812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95300" h="504825">
                <a:moveTo>
                  <a:pt x="328231" y="433007"/>
                </a:moveTo>
                <a:lnTo>
                  <a:pt x="175831" y="433007"/>
                </a:lnTo>
                <a:lnTo>
                  <a:pt x="175831" y="349663"/>
                </a:lnTo>
                <a:cubicBezTo>
                  <a:pt x="145828" y="326231"/>
                  <a:pt x="128206" y="290513"/>
                  <a:pt x="128206" y="252127"/>
                </a:cubicBezTo>
                <a:cubicBezTo>
                  <a:pt x="128206" y="183833"/>
                  <a:pt x="183737" y="128302"/>
                  <a:pt x="252031" y="128302"/>
                </a:cubicBezTo>
                <a:cubicBezTo>
                  <a:pt x="320326" y="128302"/>
                  <a:pt x="375856" y="183833"/>
                  <a:pt x="375856" y="252127"/>
                </a:cubicBezTo>
                <a:cubicBezTo>
                  <a:pt x="375856" y="290513"/>
                  <a:pt x="358235" y="326231"/>
                  <a:pt x="328231" y="349663"/>
                </a:cubicBezTo>
                <a:lnTo>
                  <a:pt x="328231" y="433007"/>
                </a:lnTo>
                <a:close/>
                <a:moveTo>
                  <a:pt x="213931" y="394907"/>
                </a:moveTo>
                <a:lnTo>
                  <a:pt x="290131" y="394907"/>
                </a:lnTo>
                <a:lnTo>
                  <a:pt x="290131" y="329470"/>
                </a:lnTo>
                <a:lnTo>
                  <a:pt x="298799" y="323850"/>
                </a:lnTo>
                <a:cubicBezTo>
                  <a:pt x="323183" y="307943"/>
                  <a:pt x="337756" y="281083"/>
                  <a:pt x="337756" y="252032"/>
                </a:cubicBezTo>
                <a:cubicBezTo>
                  <a:pt x="337756" y="204788"/>
                  <a:pt x="299275" y="166307"/>
                  <a:pt x="252031" y="166307"/>
                </a:cubicBezTo>
                <a:cubicBezTo>
                  <a:pt x="204788" y="166307"/>
                  <a:pt x="166306" y="204788"/>
                  <a:pt x="166306" y="252032"/>
                </a:cubicBezTo>
                <a:cubicBezTo>
                  <a:pt x="166306" y="281083"/>
                  <a:pt x="180880" y="307943"/>
                  <a:pt x="205264" y="323850"/>
                </a:cubicBezTo>
                <a:lnTo>
                  <a:pt x="213931" y="329470"/>
                </a:lnTo>
                <a:lnTo>
                  <a:pt x="213931" y="394907"/>
                </a:lnTo>
                <a:close/>
                <a:moveTo>
                  <a:pt x="290131" y="461582"/>
                </a:moveTo>
                <a:lnTo>
                  <a:pt x="213931" y="461582"/>
                </a:lnTo>
                <a:lnTo>
                  <a:pt x="213931" y="499682"/>
                </a:lnTo>
                <a:lnTo>
                  <a:pt x="290131" y="499682"/>
                </a:lnTo>
                <a:lnTo>
                  <a:pt x="290131" y="461582"/>
                </a:lnTo>
                <a:close/>
                <a:moveTo>
                  <a:pt x="207645" y="95155"/>
                </a:moveTo>
                <a:lnTo>
                  <a:pt x="171164" y="7144"/>
                </a:lnTo>
                <a:lnTo>
                  <a:pt x="135922" y="21717"/>
                </a:lnTo>
                <a:lnTo>
                  <a:pt x="172402" y="109728"/>
                </a:lnTo>
                <a:lnTo>
                  <a:pt x="207645" y="95155"/>
                </a:lnTo>
                <a:close/>
                <a:moveTo>
                  <a:pt x="109728" y="172498"/>
                </a:moveTo>
                <a:lnTo>
                  <a:pt x="21717" y="136017"/>
                </a:lnTo>
                <a:lnTo>
                  <a:pt x="7144" y="171260"/>
                </a:lnTo>
                <a:lnTo>
                  <a:pt x="95155" y="207740"/>
                </a:lnTo>
                <a:lnTo>
                  <a:pt x="109728" y="172498"/>
                </a:lnTo>
                <a:close/>
                <a:moveTo>
                  <a:pt x="109728" y="331661"/>
                </a:moveTo>
                <a:lnTo>
                  <a:pt x="95155" y="296418"/>
                </a:lnTo>
                <a:lnTo>
                  <a:pt x="7144" y="332899"/>
                </a:lnTo>
                <a:lnTo>
                  <a:pt x="21717" y="368141"/>
                </a:lnTo>
                <a:lnTo>
                  <a:pt x="109728" y="331661"/>
                </a:lnTo>
                <a:close/>
                <a:moveTo>
                  <a:pt x="496919" y="332899"/>
                </a:moveTo>
                <a:lnTo>
                  <a:pt x="408908" y="296418"/>
                </a:lnTo>
                <a:lnTo>
                  <a:pt x="394335" y="331661"/>
                </a:lnTo>
                <a:lnTo>
                  <a:pt x="482346" y="368141"/>
                </a:lnTo>
                <a:lnTo>
                  <a:pt x="496919" y="332899"/>
                </a:lnTo>
                <a:close/>
                <a:moveTo>
                  <a:pt x="496919" y="171260"/>
                </a:moveTo>
                <a:lnTo>
                  <a:pt x="482346" y="136017"/>
                </a:lnTo>
                <a:lnTo>
                  <a:pt x="394335" y="172498"/>
                </a:lnTo>
                <a:lnTo>
                  <a:pt x="408908" y="207740"/>
                </a:lnTo>
                <a:lnTo>
                  <a:pt x="496919" y="171260"/>
                </a:lnTo>
                <a:close/>
                <a:moveTo>
                  <a:pt x="368046" y="21812"/>
                </a:moveTo>
                <a:lnTo>
                  <a:pt x="332804" y="7239"/>
                </a:lnTo>
                <a:lnTo>
                  <a:pt x="296323" y="95250"/>
                </a:lnTo>
                <a:lnTo>
                  <a:pt x="331565" y="109823"/>
                </a:lnTo>
                <a:lnTo>
                  <a:pt x="368046" y="21812"/>
                </a:lnTo>
                <a:close/>
              </a:path>
            </a:pathLst>
          </a:custGeom>
          <a:solidFill>
            <a:srgbClr val="00285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xmlns="" id="{F7D71D15-D8AB-4B22-A393-B3BD37C9B7D0}"/>
              </a:ext>
            </a:extLst>
          </p:cNvPr>
          <p:cNvSpPr>
            <a:spLocks noChangeAspect="1"/>
          </p:cNvSpPr>
          <p:nvPr/>
        </p:nvSpPr>
        <p:spPr bwMode="gray">
          <a:xfrm>
            <a:off x="9659331" y="2863344"/>
            <a:ext cx="855408" cy="583232"/>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rgbClr val="009AD7"/>
          </a:solidFill>
          <a:ln w="9525" cap="flat">
            <a:noFill/>
            <a:prstDash val="solid"/>
            <a:miter/>
          </a:ln>
        </p:spPr>
        <p:txBody>
          <a:bodyPr rtlCol="0" anchor="ctr"/>
          <a:lstStyle/>
          <a:p>
            <a:endParaRPr lang="en-US"/>
          </a:p>
        </p:txBody>
      </p:sp>
      <p:sp>
        <p:nvSpPr>
          <p:cNvPr id="5" name="Rectangle 4">
            <a:extLst>
              <a:ext uri="{FF2B5EF4-FFF2-40B4-BE49-F238E27FC236}">
                <a16:creationId xmlns:a16="http://schemas.microsoft.com/office/drawing/2014/main" xmlns="" id="{05013244-CCE4-C457-B22A-6AC96FDA4D4E}"/>
              </a:ext>
            </a:extLst>
          </p:cNvPr>
          <p:cNvSpPr/>
          <p:nvPr/>
        </p:nvSpPr>
        <p:spPr>
          <a:xfrm>
            <a:off x="8248604" y="1462076"/>
            <a:ext cx="3694434" cy="454587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7529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E428AB4-3037-2565-609D-6E094F160F7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2E428AB4-3037-2565-609D-6E094F160F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36F7FA6A-7D99-8095-9B25-CC7A90E35B00}"/>
              </a:ext>
            </a:extLst>
          </p:cNvPr>
          <p:cNvSpPr>
            <a:spLocks noGrp="1"/>
          </p:cNvSpPr>
          <p:nvPr>
            <p:ph type="title"/>
          </p:nvPr>
        </p:nvSpPr>
        <p:spPr/>
        <p:txBody>
          <a:bodyPr vert="horz"/>
          <a:lstStyle/>
          <a:p>
            <a:r>
              <a:rPr lang="en-IN" dirty="0"/>
              <a:t>Participation Process</a:t>
            </a:r>
          </a:p>
        </p:txBody>
      </p:sp>
    </p:spTree>
    <p:extLst>
      <p:ext uri="{BB962C8B-B14F-4D97-AF65-F5344CB8AC3E}">
        <p14:creationId xmlns:p14="http://schemas.microsoft.com/office/powerpoint/2010/main" val="90225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39" name="Object 38" hidden="1">
            <a:extLst>
              <a:ext uri="{FF2B5EF4-FFF2-40B4-BE49-F238E27FC236}">
                <a16:creationId xmlns:a16="http://schemas.microsoft.com/office/drawing/2014/main" xmlns="" id="{3FF15A38-9A66-7EF6-A59A-40DEF5D7844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404" imgH="405" progId="TCLayout.ActiveDocument.1">
                  <p:embed/>
                </p:oleObj>
              </mc:Choice>
              <mc:Fallback>
                <p:oleObj name="think-cell Slide" r:id="rId5" imgW="404" imgH="405" progId="TCLayout.ActiveDocument.1">
                  <p:embed/>
                  <p:pic>
                    <p:nvPicPr>
                      <p:cNvPr id="39" name="Object 38" hidden="1">
                        <a:extLst>
                          <a:ext uri="{FF2B5EF4-FFF2-40B4-BE49-F238E27FC236}">
                            <a16:creationId xmlns:a16="http://schemas.microsoft.com/office/drawing/2014/main" xmlns="" id="{3FF15A38-9A66-7EF6-A59A-40DEF5D7844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2" name="Google Shape;228;p4">
            <a:extLst>
              <a:ext uri="{FF2B5EF4-FFF2-40B4-BE49-F238E27FC236}">
                <a16:creationId xmlns:a16="http://schemas.microsoft.com/office/drawing/2014/main" xmlns="" id="{D5FEB137-0BEF-419E-93E5-B2621EBC028F}"/>
              </a:ext>
            </a:extLst>
          </p:cNvPr>
          <p:cNvSpPr txBox="1"/>
          <p:nvPr/>
        </p:nvSpPr>
        <p:spPr>
          <a:xfrm>
            <a:off x="457200" y="1548043"/>
            <a:ext cx="2628273" cy="938678"/>
          </a:xfrm>
          <a:prstGeom prst="rect">
            <a:avLst/>
          </a:prstGeom>
          <a:noFill/>
          <a:ln>
            <a:noFill/>
          </a:ln>
        </p:spPr>
        <p:txBody>
          <a:bodyPr spcFirstLastPara="1" wrap="square" lIns="0" tIns="45700" rIns="91425" bIns="45700" anchor="t" anchorCtr="0">
            <a:spAutoFit/>
          </a:bodyPr>
          <a:lstStyle/>
          <a:p>
            <a:pPr marL="171450" marR="5080" indent="-171450">
              <a:spcBef>
                <a:spcPts val="0"/>
              </a:spcBef>
              <a:buClr>
                <a:srgbClr val="002856"/>
              </a:buClr>
              <a:buSzPts val="1080"/>
              <a:buFont typeface="Arial" panose="020B0604020202020204" pitchFamily="34" charset="0"/>
              <a:buChar char="•"/>
            </a:pPr>
            <a:r>
              <a:rPr lang="en-US" sz="1100" dirty="0">
                <a:latin typeface="Arial"/>
                <a:cs typeface="Arial"/>
                <a:sym typeface="Arial"/>
              </a:rPr>
              <a:t>Review step-by-step benchmark instructions</a:t>
            </a:r>
          </a:p>
          <a:p>
            <a:pPr marL="171450" marR="5080" indent="-171450">
              <a:spcBef>
                <a:spcPts val="0"/>
              </a:spcBef>
              <a:buClr>
                <a:srgbClr val="002856"/>
              </a:buClr>
              <a:buSzPts val="1080"/>
              <a:buFont typeface="Arial" panose="020B0604020202020204" pitchFamily="34" charset="0"/>
              <a:buChar char="•"/>
            </a:pPr>
            <a:r>
              <a:rPr lang="en-US" sz="1100">
                <a:latin typeface="Arial"/>
                <a:cs typeface="Arial"/>
                <a:sym typeface="Arial"/>
              </a:rPr>
              <a:t>Delegate </a:t>
            </a:r>
            <a:r>
              <a:rPr lang="en-US" sz="1100" dirty="0">
                <a:latin typeface="Arial"/>
                <a:cs typeface="Arial"/>
                <a:sym typeface="Arial"/>
              </a:rPr>
              <a:t>sections of the survey to peers to complete. Submit your response using our online tool</a:t>
            </a:r>
            <a:endParaRPr sz="1100" dirty="0">
              <a:latin typeface="Arial"/>
              <a:cs typeface="Arial"/>
            </a:endParaRPr>
          </a:p>
        </p:txBody>
      </p:sp>
      <p:sp>
        <p:nvSpPr>
          <p:cNvPr id="218" name="Google Shape;218;p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Participation Process</a:t>
            </a:r>
            <a:endParaRPr dirty="0"/>
          </a:p>
        </p:txBody>
      </p:sp>
      <p:sp>
        <p:nvSpPr>
          <p:cNvPr id="24" name="Google Shape;219;p4">
            <a:extLst>
              <a:ext uri="{FF2B5EF4-FFF2-40B4-BE49-F238E27FC236}">
                <a16:creationId xmlns:a16="http://schemas.microsoft.com/office/drawing/2014/main" xmlns="" id="{1E1E55A4-E4E0-431D-AE33-620CDDFB0FA4}"/>
              </a:ext>
            </a:extLst>
          </p:cNvPr>
          <p:cNvSpPr txBox="1"/>
          <p:nvPr/>
        </p:nvSpPr>
        <p:spPr>
          <a:xfrm>
            <a:off x="457201" y="951231"/>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1: Gather and Enter Your Data</a:t>
            </a:r>
            <a:endParaRPr sz="1600" dirty="0">
              <a:solidFill>
                <a:schemeClr val="bg1"/>
              </a:solidFill>
              <a:latin typeface="+mj-lt"/>
            </a:endParaRPr>
          </a:p>
        </p:txBody>
      </p:sp>
      <p:sp>
        <p:nvSpPr>
          <p:cNvPr id="9" name="Google Shape;219;p4">
            <a:extLst>
              <a:ext uri="{FF2B5EF4-FFF2-40B4-BE49-F238E27FC236}">
                <a16:creationId xmlns:a16="http://schemas.microsoft.com/office/drawing/2014/main" xmlns="" id="{0BF08F9C-8B67-5E8A-9F9B-0047CE20322C}"/>
              </a:ext>
            </a:extLst>
          </p:cNvPr>
          <p:cNvSpPr txBox="1"/>
          <p:nvPr/>
        </p:nvSpPr>
        <p:spPr>
          <a:xfrm>
            <a:off x="3384768" y="956282"/>
            <a:ext cx="2637632"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2: Review and Finalize Your Data</a:t>
            </a:r>
            <a:endParaRPr lang="en-US" sz="1400" dirty="0">
              <a:solidFill>
                <a:schemeClr val="bg1"/>
              </a:solidFill>
              <a:latin typeface="+mj-lt"/>
            </a:endParaRPr>
          </a:p>
        </p:txBody>
      </p:sp>
      <p:sp>
        <p:nvSpPr>
          <p:cNvPr id="11" name="Google Shape;219;p4">
            <a:extLst>
              <a:ext uri="{FF2B5EF4-FFF2-40B4-BE49-F238E27FC236}">
                <a16:creationId xmlns:a16="http://schemas.microsoft.com/office/drawing/2014/main" xmlns="" id="{C3A40C75-CD75-BBAF-B52D-4939F9CF8474}"/>
              </a:ext>
            </a:extLst>
          </p:cNvPr>
          <p:cNvSpPr txBox="1"/>
          <p:nvPr/>
        </p:nvSpPr>
        <p:spPr>
          <a:xfrm>
            <a:off x="6134606" y="942778"/>
            <a:ext cx="2649808"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3: Review Your</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Results</a:t>
            </a:r>
            <a:endParaRPr lang="en-US" sz="1400" dirty="0">
              <a:solidFill>
                <a:schemeClr val="bg1"/>
              </a:solidFill>
              <a:latin typeface="+mj-lt"/>
            </a:endParaRPr>
          </a:p>
        </p:txBody>
      </p:sp>
      <p:sp>
        <p:nvSpPr>
          <p:cNvPr id="13" name="Google Shape;219;p4">
            <a:extLst>
              <a:ext uri="{FF2B5EF4-FFF2-40B4-BE49-F238E27FC236}">
                <a16:creationId xmlns:a16="http://schemas.microsoft.com/office/drawing/2014/main" xmlns="" id="{776A6350-9741-3D66-D91D-424A9848D00D}"/>
              </a:ext>
            </a:extLst>
          </p:cNvPr>
          <p:cNvSpPr txBox="1"/>
          <p:nvPr/>
        </p:nvSpPr>
        <p:spPr>
          <a:xfrm>
            <a:off x="8962246" y="946580"/>
            <a:ext cx="2642205" cy="477033"/>
          </a:xfrm>
          <a:prstGeom prst="homePlate">
            <a:avLst/>
          </a:prstGeom>
          <a:solidFill>
            <a:srgbClr val="002856"/>
          </a:solidFill>
          <a:ln>
            <a:noFill/>
          </a:ln>
        </p:spPr>
        <p:txBody>
          <a:bodyPr spcFirstLastPara="1" wrap="square" lIns="0" tIns="0" rIns="0" bIns="45700" anchor="ctr" anchorCtr="0">
            <a:spAutoFit/>
          </a:bodyPr>
          <a:lstStyle/>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Step 4: </a:t>
            </a:r>
          </a:p>
          <a:p>
            <a:pPr marL="0" marR="0" lvl="0" indent="0" algn="ctr" rtl="0">
              <a:lnSpc>
                <a:spcPct val="100000"/>
              </a:lnSpc>
              <a:spcBef>
                <a:spcPts val="0"/>
              </a:spcBef>
              <a:spcAft>
                <a:spcPts val="0"/>
              </a:spcAft>
              <a:buClr>
                <a:srgbClr val="002856"/>
              </a:buClr>
              <a:buSzPts val="1440"/>
              <a:buFont typeface="Noto Sans Symbols"/>
              <a:buNone/>
            </a:pPr>
            <a:r>
              <a:rPr lang="en-US" sz="1400" b="1" i="0" u="none" strike="noStrike" cap="none" dirty="0">
                <a:solidFill>
                  <a:schemeClr val="bg1"/>
                </a:solidFill>
                <a:latin typeface="+mj-lt"/>
                <a:ea typeface="Arial"/>
                <a:cs typeface="Arial"/>
                <a:sym typeface="Arial"/>
              </a:rPr>
              <a:t>Take Action</a:t>
            </a:r>
          </a:p>
        </p:txBody>
      </p:sp>
      <p:sp>
        <p:nvSpPr>
          <p:cNvPr id="15" name="Rectangle 14">
            <a:extLst>
              <a:ext uri="{FF2B5EF4-FFF2-40B4-BE49-F238E27FC236}">
                <a16:creationId xmlns:a16="http://schemas.microsoft.com/office/drawing/2014/main" xmlns="" id="{C717CBFF-4C8C-86DB-6CFD-A833500DFF2D}"/>
              </a:ext>
            </a:extLst>
          </p:cNvPr>
          <p:cNvSpPr/>
          <p:nvPr/>
        </p:nvSpPr>
        <p:spPr>
          <a:xfrm>
            <a:off x="3384768" y="1425490"/>
            <a:ext cx="2642206"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xmlns="" id="{52C00C4F-7AE6-6264-B914-8AB308088B59}"/>
              </a:ext>
            </a:extLst>
          </p:cNvPr>
          <p:cNvSpPr txBox="1"/>
          <p:nvPr/>
        </p:nvSpPr>
        <p:spPr>
          <a:xfrm>
            <a:off x="3318413" y="1542100"/>
            <a:ext cx="2706906" cy="1107996"/>
          </a:xfrm>
          <a:prstGeom prst="rect">
            <a:avLst/>
          </a:prstGeom>
          <a:noFill/>
        </p:spPr>
        <p:txBody>
          <a:bodyPr wrap="square">
            <a:spAutoFit/>
          </a:bodyPr>
          <a:lstStyle/>
          <a:p>
            <a:pPr marL="228600" marR="5080" indent="-228600">
              <a:spcBef>
                <a:spcPts val="0"/>
              </a:spcBef>
              <a:buClr>
                <a:schemeClr val="tx1"/>
              </a:buClr>
              <a:buSzPts val="1080"/>
              <a:buFont typeface="Noto Sans Symbols"/>
              <a:buChar char="▪"/>
            </a:pPr>
            <a:r>
              <a:rPr lang="en-US" sz="1100" dirty="0">
                <a:latin typeface="Arial"/>
                <a:cs typeface="Arial"/>
                <a:sym typeface="Arial"/>
              </a:rPr>
              <a:t>Ensure all survey warning messages are resolved</a:t>
            </a:r>
          </a:p>
          <a:p>
            <a:pPr marL="228600" marR="5080" indent="-228600">
              <a:spcBef>
                <a:spcPts val="0"/>
              </a:spcBef>
              <a:buClr>
                <a:schemeClr val="tx1"/>
              </a:buClr>
              <a:buSzPts val="1080"/>
              <a:buFont typeface="Noto Sans Symbols"/>
              <a:buChar char="▪"/>
            </a:pPr>
            <a:r>
              <a:rPr lang="en-US" sz="1100" dirty="0">
                <a:latin typeface="Arial"/>
                <a:cs typeface="Arial"/>
                <a:sym typeface="Arial"/>
              </a:rPr>
              <a:t>Check your responses against benchmark charts instantaneously</a:t>
            </a:r>
          </a:p>
          <a:p>
            <a:pPr marL="228600" marR="5080" indent="-228600">
              <a:spcBef>
                <a:spcPts val="0"/>
              </a:spcBef>
              <a:buClr>
                <a:schemeClr val="tx1"/>
              </a:buClr>
              <a:buSzPts val="1080"/>
              <a:buFont typeface="Noto Sans Symbols"/>
              <a:buChar char="▪"/>
            </a:pPr>
            <a:r>
              <a:rPr lang="en-US" sz="1100" dirty="0">
                <a:latin typeface="Arial"/>
                <a:cs typeface="Arial"/>
                <a:sym typeface="Arial"/>
              </a:rPr>
              <a:t>investigate potential data input issues or outlier results</a:t>
            </a:r>
          </a:p>
        </p:txBody>
      </p:sp>
      <p:sp>
        <p:nvSpPr>
          <p:cNvPr id="18" name="Rectangle 17">
            <a:extLst>
              <a:ext uri="{FF2B5EF4-FFF2-40B4-BE49-F238E27FC236}">
                <a16:creationId xmlns:a16="http://schemas.microsoft.com/office/drawing/2014/main" xmlns="" id="{A8CA4537-25C8-879E-96FD-2FEC4B142EFC}"/>
              </a:ext>
            </a:extLst>
          </p:cNvPr>
          <p:cNvSpPr/>
          <p:nvPr/>
        </p:nvSpPr>
        <p:spPr>
          <a:xfrm>
            <a:off x="6146781" y="1422491"/>
            <a:ext cx="2637633"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20" name="TextBox 19">
            <a:extLst>
              <a:ext uri="{FF2B5EF4-FFF2-40B4-BE49-F238E27FC236}">
                <a16:creationId xmlns:a16="http://schemas.microsoft.com/office/drawing/2014/main" xmlns="" id="{958017D1-0B37-9D0E-839A-3D55A2B23B28}"/>
              </a:ext>
            </a:extLst>
          </p:cNvPr>
          <p:cNvSpPr txBox="1"/>
          <p:nvPr/>
        </p:nvSpPr>
        <p:spPr>
          <a:xfrm>
            <a:off x="6146781" y="1546132"/>
            <a:ext cx="2626418" cy="1107996"/>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Instantly interact with your results directly in our online tool</a:t>
            </a:r>
          </a:p>
          <a:p>
            <a:r>
              <a:rPr lang="en-US" dirty="0">
                <a:sym typeface="Arial"/>
              </a:rPr>
              <a:t>Reach out to your service team if you would like to contextualize your custom results with an industry expert</a:t>
            </a:r>
          </a:p>
        </p:txBody>
      </p:sp>
      <p:sp>
        <p:nvSpPr>
          <p:cNvPr id="21" name="Rectangle 20">
            <a:extLst>
              <a:ext uri="{FF2B5EF4-FFF2-40B4-BE49-F238E27FC236}">
                <a16:creationId xmlns:a16="http://schemas.microsoft.com/office/drawing/2014/main" xmlns="" id="{5A50AC9B-2661-B939-CD99-E31491873914}"/>
              </a:ext>
            </a:extLst>
          </p:cNvPr>
          <p:cNvSpPr/>
          <p:nvPr/>
        </p:nvSpPr>
        <p:spPr>
          <a:xfrm>
            <a:off x="8962246" y="1410564"/>
            <a:ext cx="2642205" cy="12293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8" name="TextBox 37">
            <a:extLst>
              <a:ext uri="{FF2B5EF4-FFF2-40B4-BE49-F238E27FC236}">
                <a16:creationId xmlns:a16="http://schemas.microsoft.com/office/drawing/2014/main" xmlns="" id="{161FBE20-ACEB-2950-5065-E7F3885657FE}"/>
              </a:ext>
            </a:extLst>
          </p:cNvPr>
          <p:cNvSpPr txBox="1"/>
          <p:nvPr/>
        </p:nvSpPr>
        <p:spPr>
          <a:xfrm>
            <a:off x="8914208" y="1546132"/>
            <a:ext cx="2600179" cy="938719"/>
          </a:xfrm>
          <a:prstGeom prst="rect">
            <a:avLst/>
          </a:prstGeom>
          <a:noFill/>
        </p:spPr>
        <p:txBody>
          <a:bodyPr wrap="square">
            <a:spAutoFit/>
          </a:bodyPr>
          <a:lstStyle>
            <a:defPPr>
              <a:defRPr lang="en-US"/>
            </a:defPPr>
            <a:lvl1pPr marL="228600" marR="5080" indent="-228600">
              <a:spcBef>
                <a:spcPts val="0"/>
              </a:spcBef>
              <a:buClr>
                <a:schemeClr val="tx1"/>
              </a:buClr>
              <a:buSzPts val="1080"/>
              <a:buFont typeface="Noto Sans Symbols"/>
              <a:buChar char="▪"/>
              <a:defRPr sz="1100">
                <a:latin typeface="Arial"/>
                <a:cs typeface="Arial"/>
              </a:defRPr>
            </a:lvl1pPr>
          </a:lstStyle>
          <a:p>
            <a:r>
              <a:rPr lang="en-US" dirty="0">
                <a:sym typeface="Arial"/>
              </a:rPr>
              <a:t>Build business case for action</a:t>
            </a:r>
          </a:p>
          <a:p>
            <a:r>
              <a:rPr lang="en-US" dirty="0">
                <a:sym typeface="Arial"/>
              </a:rPr>
              <a:t>Use results to pursue cost optimization efforts.</a:t>
            </a:r>
          </a:p>
          <a:p>
            <a:r>
              <a:rPr lang="en-US" dirty="0">
                <a:sym typeface="Arial"/>
              </a:rPr>
              <a:t>Ensure smarter budgeting for your company</a:t>
            </a:r>
          </a:p>
        </p:txBody>
      </p:sp>
      <p:sp>
        <p:nvSpPr>
          <p:cNvPr id="40" name="Google Shape;231;p4">
            <a:extLst>
              <a:ext uri="{FF2B5EF4-FFF2-40B4-BE49-F238E27FC236}">
                <a16:creationId xmlns:a16="http://schemas.microsoft.com/office/drawing/2014/main" xmlns="" id="{89FCCEFB-7C9F-4312-F582-0A15B67FDA52}"/>
              </a:ext>
            </a:extLst>
          </p:cNvPr>
          <p:cNvSpPr txBox="1"/>
          <p:nvPr/>
        </p:nvSpPr>
        <p:spPr>
          <a:xfrm>
            <a:off x="457200" y="5383335"/>
            <a:ext cx="11276012" cy="516461"/>
          </a:xfrm>
          <a:prstGeom prst="rect">
            <a:avLst/>
          </a:prstGeom>
          <a:solidFill>
            <a:srgbClr val="F2F2F2"/>
          </a:solidFill>
          <a:ln>
            <a:noFill/>
          </a:ln>
        </p:spPr>
        <p:txBody>
          <a:bodyPr spcFirstLastPara="1" wrap="square" lIns="136800" tIns="72000" rIns="136800" bIns="72000" anchor="ctr" anchorCtr="0">
            <a:noAutofit/>
          </a:bodyPr>
          <a:lstStyle/>
          <a:p>
            <a:pPr marL="0" marR="0" lvl="0" indent="0" algn="l" rtl="0">
              <a:lnSpc>
                <a:spcPct val="100000"/>
              </a:lnSpc>
              <a:spcBef>
                <a:spcPts val="0"/>
              </a:spcBef>
              <a:spcAft>
                <a:spcPts val="0"/>
              </a:spcAft>
              <a:buClr>
                <a:srgbClr val="002856"/>
              </a:buClr>
              <a:buSzPts val="1080"/>
              <a:buFont typeface="Noto Sans Symbols"/>
              <a:buNone/>
            </a:pPr>
            <a:r>
              <a:rPr lang="en-US" sz="1600" b="1" i="0" u="none" strike="noStrike" cap="none" dirty="0">
                <a:solidFill>
                  <a:srgbClr val="002856"/>
                </a:solidFill>
                <a:latin typeface="+mj-lt"/>
                <a:ea typeface="Arial"/>
                <a:cs typeface="Arial"/>
                <a:sym typeface="Arial"/>
              </a:rPr>
              <a:t>Request Expert Support?</a:t>
            </a:r>
            <a:endParaRPr sz="1600" b="0" i="0" u="none" strike="noStrike" cap="none" dirty="0">
              <a:solidFill>
                <a:srgbClr val="002856"/>
              </a:solidFill>
              <a:latin typeface="+mj-lt"/>
              <a:ea typeface="Arial"/>
              <a:cs typeface="Arial"/>
              <a:sym typeface="Arial"/>
            </a:endParaRPr>
          </a:p>
        </p:txBody>
      </p:sp>
      <p:sp>
        <p:nvSpPr>
          <p:cNvPr id="41" name="Google Shape;232;p4">
            <a:extLst>
              <a:ext uri="{FF2B5EF4-FFF2-40B4-BE49-F238E27FC236}">
                <a16:creationId xmlns:a16="http://schemas.microsoft.com/office/drawing/2014/main" xmlns="" id="{81657602-6F60-7486-A57B-EC5CBC6C8CFC}"/>
              </a:ext>
            </a:extLst>
          </p:cNvPr>
          <p:cNvSpPr/>
          <p:nvPr/>
        </p:nvSpPr>
        <p:spPr>
          <a:xfrm>
            <a:off x="3929966" y="5450296"/>
            <a:ext cx="285671" cy="343486"/>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2" name="Google Shape;233;p4">
            <a:extLst>
              <a:ext uri="{FF2B5EF4-FFF2-40B4-BE49-F238E27FC236}">
                <a16:creationId xmlns:a16="http://schemas.microsoft.com/office/drawing/2014/main" xmlns="" id="{D92B4A83-3479-D379-2793-113B4DA254C4}"/>
              </a:ext>
            </a:extLst>
          </p:cNvPr>
          <p:cNvSpPr/>
          <p:nvPr/>
        </p:nvSpPr>
        <p:spPr>
          <a:xfrm>
            <a:off x="6432044" y="5489973"/>
            <a:ext cx="371826" cy="264133"/>
          </a:xfrm>
          <a:custGeom>
            <a:avLst/>
            <a:gdLst/>
            <a:ahLst/>
            <a:cxnLst/>
            <a:rect l="l" t="t" r="r" b="b"/>
            <a:pathLst>
              <a:path w="328" h="233" extrusionOk="0">
                <a:moveTo>
                  <a:pt x="0" y="233"/>
                </a:moveTo>
                <a:lnTo>
                  <a:pt x="328" y="233"/>
                </a:lnTo>
                <a:lnTo>
                  <a:pt x="328" y="0"/>
                </a:lnTo>
                <a:lnTo>
                  <a:pt x="0" y="0"/>
                </a:lnTo>
                <a:lnTo>
                  <a:pt x="0" y="233"/>
                </a:lnTo>
                <a:close/>
                <a:moveTo>
                  <a:pt x="164" y="133"/>
                </a:moveTo>
                <a:lnTo>
                  <a:pt x="33" y="26"/>
                </a:lnTo>
                <a:lnTo>
                  <a:pt x="295" y="26"/>
                </a:lnTo>
                <a:lnTo>
                  <a:pt x="164" y="133"/>
                </a:lnTo>
                <a:close/>
                <a:moveTo>
                  <a:pt x="117" y="128"/>
                </a:moveTo>
                <a:lnTo>
                  <a:pt x="25" y="196"/>
                </a:lnTo>
                <a:lnTo>
                  <a:pt x="25" y="52"/>
                </a:lnTo>
                <a:lnTo>
                  <a:pt x="117" y="128"/>
                </a:lnTo>
                <a:close/>
                <a:moveTo>
                  <a:pt x="137" y="144"/>
                </a:moveTo>
                <a:lnTo>
                  <a:pt x="164" y="166"/>
                </a:lnTo>
                <a:lnTo>
                  <a:pt x="191" y="144"/>
                </a:lnTo>
                <a:lnTo>
                  <a:pt x="279" y="208"/>
                </a:lnTo>
                <a:lnTo>
                  <a:pt x="52" y="208"/>
                </a:lnTo>
                <a:lnTo>
                  <a:pt x="137" y="144"/>
                </a:lnTo>
                <a:close/>
                <a:moveTo>
                  <a:pt x="211" y="126"/>
                </a:moveTo>
                <a:lnTo>
                  <a:pt x="303" y="52"/>
                </a:lnTo>
                <a:lnTo>
                  <a:pt x="303" y="194"/>
                </a:lnTo>
                <a:lnTo>
                  <a:pt x="211" y="1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
        <p:nvSpPr>
          <p:cNvPr id="43" name="Google Shape;234;p4">
            <a:extLst>
              <a:ext uri="{FF2B5EF4-FFF2-40B4-BE49-F238E27FC236}">
                <a16:creationId xmlns:a16="http://schemas.microsoft.com/office/drawing/2014/main" xmlns="" id="{78773EAF-E288-B567-90FF-B3FE9908D03C}"/>
              </a:ext>
            </a:extLst>
          </p:cNvPr>
          <p:cNvSpPr txBox="1"/>
          <p:nvPr/>
        </p:nvSpPr>
        <p:spPr>
          <a:xfrm>
            <a:off x="4357846" y="5529706"/>
            <a:ext cx="1647887"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Notify your service team</a:t>
            </a:r>
            <a:endParaRPr dirty="0"/>
          </a:p>
        </p:txBody>
      </p:sp>
      <p:sp>
        <p:nvSpPr>
          <p:cNvPr id="44" name="Google Shape;235;p4">
            <a:extLst>
              <a:ext uri="{FF2B5EF4-FFF2-40B4-BE49-F238E27FC236}">
                <a16:creationId xmlns:a16="http://schemas.microsoft.com/office/drawing/2014/main" xmlns="" id="{84758258-065F-4729-9319-83678B74CD12}"/>
              </a:ext>
            </a:extLst>
          </p:cNvPr>
          <p:cNvSpPr txBox="1"/>
          <p:nvPr/>
        </p:nvSpPr>
        <p:spPr>
          <a:xfrm>
            <a:off x="7038003" y="5529706"/>
            <a:ext cx="2970522" cy="184666"/>
          </a:xfrm>
          <a:prstGeom prst="rect">
            <a:avLst/>
          </a:prstGeom>
          <a:noFill/>
          <a:ln>
            <a:noFill/>
          </a:ln>
        </p:spPr>
        <p:txBody>
          <a:bodyPr spcFirstLastPara="1" wrap="square" lIns="0" tIns="0" rIns="0" bIns="0" anchor="t" anchorCtr="0">
            <a:spAutoFit/>
          </a:bodyPr>
          <a:lstStyle/>
          <a:p>
            <a:pPr>
              <a:buClr>
                <a:srgbClr val="000000"/>
              </a:buClr>
              <a:buSzPts val="1200"/>
            </a:pPr>
            <a:r>
              <a:rPr lang="en-US" sz="1200" b="0" i="0" u="none" strike="noStrike" cap="none" dirty="0">
                <a:solidFill>
                  <a:srgbClr val="000000"/>
                </a:solidFill>
                <a:latin typeface="Arial"/>
                <a:ea typeface="Arial"/>
                <a:cs typeface="Arial"/>
                <a:sym typeface="Arial"/>
              </a:rPr>
              <a:t>E-mail our team at </a:t>
            </a:r>
            <a:r>
              <a:rPr lang="en-US" sz="1200" b="1" u="sng" dirty="0">
                <a:solidFill>
                  <a:srgbClr val="0052D6"/>
                </a:solidFill>
                <a:latin typeface="Arial"/>
                <a:ea typeface="Arial"/>
                <a:cs typeface="Arial"/>
                <a:sym typeface="Arial"/>
                <a:hlinkClick r:id="rId7">
                  <a:extLst>
                    <a:ext uri="{A12FA001-AC4F-418D-AE19-62706E023703}">
                      <ahyp:hlinkClr xmlns:ahyp="http://schemas.microsoft.com/office/drawing/2018/hyperlinkcolor" xmlns="" val="tx"/>
                    </a:ext>
                  </a:extLst>
                </a:hlinkClick>
              </a:rPr>
              <a:t>inquiry@gartner.com</a:t>
            </a:r>
            <a:endParaRPr sz="1200" b="1" i="0" u="none" strike="noStrike" cap="none" dirty="0">
              <a:solidFill>
                <a:srgbClr val="0052D6"/>
              </a:solidFill>
              <a:highlight>
                <a:srgbClr val="FFFF00"/>
              </a:highlight>
              <a:latin typeface="Arial"/>
              <a:ea typeface="Arial"/>
              <a:cs typeface="Arial"/>
              <a:sym typeface="Arial"/>
            </a:endParaRPr>
          </a:p>
        </p:txBody>
      </p:sp>
      <p:sp>
        <p:nvSpPr>
          <p:cNvPr id="45" name="Google Shape;227;p4">
            <a:extLst>
              <a:ext uri="{FF2B5EF4-FFF2-40B4-BE49-F238E27FC236}">
                <a16:creationId xmlns:a16="http://schemas.microsoft.com/office/drawing/2014/main" xmlns="" id="{D13CACAD-B9DF-88AA-E5D0-C2E7AC96A02C}"/>
              </a:ext>
            </a:extLst>
          </p:cNvPr>
          <p:cNvSpPr/>
          <p:nvPr/>
        </p:nvSpPr>
        <p:spPr>
          <a:xfrm>
            <a:off x="457200" y="3207215"/>
            <a:ext cx="11276012" cy="351975"/>
          </a:xfrm>
          <a:prstGeom prst="rect">
            <a:avLst/>
          </a:prstGeom>
          <a:solidFill>
            <a:srgbClr val="002060"/>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1200"/>
              <a:buFont typeface="Arial"/>
              <a:buNone/>
            </a:pPr>
            <a:r>
              <a:rPr lang="en-US" sz="1600" b="1" dirty="0">
                <a:solidFill>
                  <a:schemeClr val="bg1"/>
                </a:solidFill>
                <a:latin typeface="+mj-lt"/>
              </a:rPr>
              <a:t>Expert Support available upon Request:</a:t>
            </a:r>
            <a:endParaRPr sz="1600" b="1" dirty="0">
              <a:solidFill>
                <a:schemeClr val="bg1"/>
              </a:solidFill>
              <a:latin typeface="+mj-lt"/>
            </a:endParaRPr>
          </a:p>
        </p:txBody>
      </p:sp>
      <p:sp>
        <p:nvSpPr>
          <p:cNvPr id="46" name="Google Shape;224;p4">
            <a:extLst>
              <a:ext uri="{FF2B5EF4-FFF2-40B4-BE49-F238E27FC236}">
                <a16:creationId xmlns:a16="http://schemas.microsoft.com/office/drawing/2014/main" xmlns="" id="{9FFE18A9-2B9F-B6D5-E552-1C5E56AF4756}"/>
              </a:ext>
            </a:extLst>
          </p:cNvPr>
          <p:cNvSpPr txBox="1"/>
          <p:nvPr/>
        </p:nvSpPr>
        <p:spPr>
          <a:xfrm>
            <a:off x="457199" y="3689521"/>
            <a:ext cx="3474720" cy="1585029"/>
          </a:xfrm>
          <a:prstGeom prst="rect">
            <a:avLst/>
          </a:prstGeom>
          <a:noFill/>
          <a:ln>
            <a:noFill/>
          </a:ln>
        </p:spPr>
        <p:txBody>
          <a:bodyPr spcFirstLastPara="1" wrap="square" lIns="0" tIns="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600" b="1" dirty="0">
                <a:solidFill>
                  <a:srgbClr val="002856"/>
                </a:solidFill>
              </a:rPr>
              <a:t>Participation Support</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Receive an overview of the assessment</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Identify key stakeholders who will submit the survey and review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Provide context/clarification around survey questions</a:t>
            </a:r>
            <a:endParaRPr dirty="0"/>
          </a:p>
          <a:p>
            <a:pPr marL="171450" marR="0" lvl="0" indent="-9525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47" name="Google Shape;225;p4">
            <a:extLst>
              <a:ext uri="{FF2B5EF4-FFF2-40B4-BE49-F238E27FC236}">
                <a16:creationId xmlns:a16="http://schemas.microsoft.com/office/drawing/2014/main" xmlns="" id="{56097359-3CA4-8FA8-A5D3-EDC2EE9CC6F4}"/>
              </a:ext>
            </a:extLst>
          </p:cNvPr>
          <p:cNvSpPr txBox="1"/>
          <p:nvPr/>
        </p:nvSpPr>
        <p:spPr>
          <a:xfrm>
            <a:off x="4357846" y="3689521"/>
            <a:ext cx="3474720" cy="1400363"/>
          </a:xfrm>
          <a:prstGeom prst="rect">
            <a:avLst/>
          </a:prstGeom>
          <a:noFill/>
          <a:ln>
            <a:noFill/>
          </a:ln>
        </p:spPr>
        <p:txBody>
          <a:bodyPr spcFirstLastPara="1" wrap="square" lIns="0" tIns="0" rIns="91425" bIns="45700" anchor="t" anchorCtr="0">
            <a:spAutoFit/>
          </a:bodyPr>
          <a:lstStyle/>
          <a:p>
            <a:pPr>
              <a:buSzPts val="1200"/>
            </a:pPr>
            <a:r>
              <a:rPr lang="en-US" sz="1600" b="1" dirty="0">
                <a:solidFill>
                  <a:srgbClr val="002856"/>
                </a:solidFill>
              </a:rPr>
              <a:t>Survey Response Quality Review</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your submitted responses with our experts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potential outliers and missing data</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Discuss peer group comparisons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Review calculated metrics</a:t>
            </a:r>
            <a:endParaRPr dirty="0"/>
          </a:p>
        </p:txBody>
      </p:sp>
      <p:sp>
        <p:nvSpPr>
          <p:cNvPr id="48" name="Google Shape;226;p4">
            <a:extLst>
              <a:ext uri="{FF2B5EF4-FFF2-40B4-BE49-F238E27FC236}">
                <a16:creationId xmlns:a16="http://schemas.microsoft.com/office/drawing/2014/main" xmlns="" id="{F0902871-4F3A-DB30-EED9-7EEE32F28007}"/>
              </a:ext>
            </a:extLst>
          </p:cNvPr>
          <p:cNvSpPr txBox="1"/>
          <p:nvPr/>
        </p:nvSpPr>
        <p:spPr>
          <a:xfrm>
            <a:off x="8258492" y="3689521"/>
            <a:ext cx="3474720" cy="1585029"/>
          </a:xfrm>
          <a:prstGeom prst="rect">
            <a:avLst/>
          </a:prstGeom>
          <a:noFill/>
          <a:ln>
            <a:noFill/>
          </a:ln>
        </p:spPr>
        <p:txBody>
          <a:bodyPr spcFirstLastPara="1" wrap="square" lIns="0" tIns="0" rIns="91425" bIns="45700" anchor="t" anchorCtr="0">
            <a:spAutoFit/>
          </a:bodyPr>
          <a:lstStyle/>
          <a:p>
            <a:pPr marL="0" lvl="0" indent="0">
              <a:buSzPts val="1200"/>
              <a:buFont typeface="Arial"/>
              <a:buNone/>
            </a:pPr>
            <a:r>
              <a:rPr lang="en-US" sz="1600" b="1" dirty="0">
                <a:solidFill>
                  <a:srgbClr val="002856"/>
                </a:solidFill>
              </a:rPr>
              <a:t>Results Delivery</a:t>
            </a:r>
            <a:endParaRPr sz="1600" b="1" dirty="0">
              <a:solidFill>
                <a:srgbClr val="002856"/>
              </a:solidFill>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Schedule a </a:t>
            </a:r>
            <a:r>
              <a:rPr lang="en-US" sz="1200" dirty="0">
                <a:solidFill>
                  <a:srgbClr val="000000"/>
                </a:solidFill>
                <a:latin typeface="Arial"/>
                <a:ea typeface="Arial"/>
                <a:cs typeface="Arial"/>
                <a:sym typeface="Arial"/>
              </a:rPr>
              <a:t>30-minute</a:t>
            </a:r>
            <a:r>
              <a:rPr lang="en-US" sz="1200" b="0" i="0" u="none" strike="noStrike" cap="none" dirty="0">
                <a:solidFill>
                  <a:srgbClr val="000000"/>
                </a:solidFill>
                <a:latin typeface="Arial"/>
                <a:ea typeface="Arial"/>
                <a:cs typeface="Arial"/>
                <a:sym typeface="Arial"/>
              </a:rPr>
              <a:t> report discussion to review results and discuss key findings</a:t>
            </a:r>
            <a:endParaRPr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Subsequent calls can be scheduled with your team to start taking action based on results</a:t>
            </a:r>
            <a:endParaRPr dirty="0"/>
          </a:p>
          <a:p>
            <a:pPr marL="171450" marR="0" lvl="0" indent="-17145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Leverage Gartner’s vast resources to develop next steps</a:t>
            </a:r>
            <a:endParaRPr dirty="0"/>
          </a:p>
        </p:txBody>
      </p:sp>
    </p:spTree>
    <p:extLst>
      <p:ext uri="{BB962C8B-B14F-4D97-AF65-F5344CB8AC3E}">
        <p14:creationId xmlns:p14="http://schemas.microsoft.com/office/powerpoint/2010/main" val="9244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Object 67"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95" imgH="394" progId="TCLayout.ActiveDocument.1">
                  <p:embed/>
                </p:oleObj>
              </mc:Choice>
              <mc:Fallback>
                <p:oleObj name="think-cell Slide" r:id="rId5" imgW="395" imgH="394" progId="TCLayout.ActiveDocument.1">
                  <p:embed/>
                  <p:pic>
                    <p:nvPicPr>
                      <p:cNvPr id="68" name="Object 6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7" name="Rectangle 66" hidden="1"/>
          <p:cNvSpPr/>
          <p:nvPr>
            <p:custDataLst>
              <p:tags r:id="rId3"/>
            </p:custDataLst>
          </p:nvPr>
        </p:nvSpPr>
        <p:spPr>
          <a:xfrm>
            <a:off x="0" y="0"/>
            <a:ext cx="158750" cy="15875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400" dirty="0">
              <a:solidFill>
                <a:schemeClr val="tx1"/>
              </a:solidFill>
              <a:latin typeface="Arial Black" panose="020B0A04020102020204" pitchFamily="34" charset="0"/>
              <a:ea typeface="+mj-ea"/>
              <a:cs typeface="+mj-cs"/>
              <a:sym typeface="Arial Black" panose="020B0A04020102020204" pitchFamily="34" charset="0"/>
            </a:endParaRPr>
          </a:p>
        </p:txBody>
      </p:sp>
      <p:sp>
        <p:nvSpPr>
          <p:cNvPr id="3" name="Rectangle 2"/>
          <p:cNvSpPr/>
          <p:nvPr/>
        </p:nvSpPr>
        <p:spPr bwMode="gray">
          <a:xfrm>
            <a:off x="4382373" y="4779168"/>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Get help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Gartner experts perform hundreds of assessments. Contact your account team to get in touch.</a:t>
            </a:r>
            <a:endParaRPr lang="en-GB" sz="1100" kern="0" dirty="0">
              <a:solidFill>
                <a:srgbClr val="000000"/>
              </a:solidFill>
              <a:latin typeface="+mn-lt"/>
            </a:endParaRPr>
          </a:p>
        </p:txBody>
      </p:sp>
      <p:sp>
        <p:nvSpPr>
          <p:cNvPr id="4" name="Rectangle 3"/>
          <p:cNvSpPr/>
          <p:nvPr/>
        </p:nvSpPr>
        <p:spPr bwMode="gray">
          <a:xfrm>
            <a:off x="6780678"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estimates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It is ideal to be able to gather your data directly from your general ledger or accounting reports. Where you can’t, use estimates (Eg. FTEs)</a:t>
            </a:r>
            <a:endParaRPr lang="en-GB" sz="1100" kern="0" dirty="0">
              <a:solidFill>
                <a:srgbClr val="000000"/>
              </a:solidFill>
              <a:latin typeface="+mn-lt"/>
            </a:endParaRPr>
          </a:p>
        </p:txBody>
      </p:sp>
      <p:sp>
        <p:nvSpPr>
          <p:cNvPr id="5" name="Rectangle 4"/>
          <p:cNvSpPr/>
          <p:nvPr/>
        </p:nvSpPr>
        <p:spPr bwMode="gray">
          <a:xfrm>
            <a:off x="9197154" y="4742735"/>
            <a:ext cx="1926086"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Audit Trails</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Keeping track of five assumptions and sources of data helps if you want to repeat the exercise in the future.</a:t>
            </a:r>
            <a:endParaRPr lang="en-GB" sz="1100" kern="0" dirty="0">
              <a:solidFill>
                <a:srgbClr val="000000"/>
              </a:solidFill>
              <a:latin typeface="+mn-lt"/>
            </a:endParaRPr>
          </a:p>
        </p:txBody>
      </p:sp>
      <p:sp>
        <p:nvSpPr>
          <p:cNvPr id="6" name="Rectangle 5"/>
          <p:cNvSpPr/>
          <p:nvPr/>
        </p:nvSpPr>
        <p:spPr bwMode="gray">
          <a:xfrm>
            <a:off x="5666021"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Check the </a:t>
            </a:r>
            <a:r>
              <a:rPr lang="en-GB" sz="1400" b="1" kern="0" dirty="0">
                <a:solidFill>
                  <a:schemeClr val="accent4"/>
                </a:solidFill>
                <a:latin typeface="+mj-lt"/>
                <a:hlinkClick r:id="rId7"/>
              </a:rPr>
              <a:t>FAQ</a:t>
            </a:r>
            <a:endParaRPr lang="en-GB" sz="1400" b="1" kern="0" dirty="0">
              <a:solidFill>
                <a:schemeClr val="accent4"/>
              </a:solidFill>
              <a:latin typeface="+mj-lt"/>
            </a:endParaRP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Some issues specific to industries or unique situations covered in our FAQ document.</a:t>
            </a:r>
            <a:endParaRPr lang="en-GB" sz="1100" kern="0" dirty="0">
              <a:solidFill>
                <a:srgbClr val="000000"/>
              </a:solidFill>
              <a:latin typeface="+mn-lt"/>
            </a:endParaRPr>
          </a:p>
        </p:txBody>
      </p:sp>
      <p:sp>
        <p:nvSpPr>
          <p:cNvPr id="7" name="Rectangle 6"/>
          <p:cNvSpPr/>
          <p:nvPr/>
        </p:nvSpPr>
        <p:spPr bwMode="gray">
          <a:xfrm>
            <a:off x="8082496" y="727384"/>
            <a:ext cx="2697264"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Self-Validation</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You can see if your data “makes sense” by performing checks</a:t>
            </a:r>
            <a:r>
              <a:rPr lang="en-GB" sz="1100" kern="0" dirty="0">
                <a:solidFill>
                  <a:schemeClr val="tx2"/>
                </a:solidFill>
                <a:latin typeface="+mn-lt"/>
              </a:rPr>
              <a:t>. </a:t>
            </a:r>
            <a:r>
              <a:rPr lang="en-US" sz="1100" kern="0" dirty="0">
                <a:solidFill>
                  <a:srgbClr val="000000"/>
                </a:solidFill>
              </a:rPr>
              <a:t>D</a:t>
            </a:r>
            <a:r>
              <a:rPr lang="en-US" sz="1100" kern="0" dirty="0">
                <a:solidFill>
                  <a:srgbClr val="000000"/>
                </a:solidFill>
                <a:latin typeface="+mn-lt"/>
              </a:rPr>
              <a:t>oes your personnel spending divided by your IT staff FTEs come out to a reasonable</a:t>
            </a:r>
            <a:endParaRPr lang="en-GB" sz="1100" kern="0" dirty="0">
              <a:solidFill>
                <a:srgbClr val="000000"/>
              </a:solidFill>
              <a:latin typeface="+mn-lt"/>
            </a:endParaRPr>
          </a:p>
        </p:txBody>
      </p:sp>
      <p:sp>
        <p:nvSpPr>
          <p:cNvPr id="8" name="Rectangle 7"/>
          <p:cNvSpPr/>
          <p:nvPr/>
        </p:nvSpPr>
        <p:spPr bwMode="gray">
          <a:xfrm>
            <a:off x="1838960" y="4742735"/>
            <a:ext cx="2296159" cy="985419"/>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Project management</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Assign a single, accountable project manager and project team.</a:t>
            </a:r>
            <a:endParaRPr lang="en-GB" sz="1100" kern="0" dirty="0">
              <a:solidFill>
                <a:srgbClr val="000000"/>
              </a:solidFill>
              <a:latin typeface="+mn-lt"/>
            </a:endParaRPr>
          </a:p>
        </p:txBody>
      </p:sp>
      <p:sp>
        <p:nvSpPr>
          <p:cNvPr id="9" name="Rectangle 8"/>
          <p:cNvSpPr/>
          <p:nvPr/>
        </p:nvSpPr>
        <p:spPr bwMode="gray">
          <a:xfrm>
            <a:off x="2932144" y="727384"/>
            <a:ext cx="248313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Use the documentation</a:t>
            </a:r>
          </a:p>
          <a:p>
            <a:pPr marL="0" marR="0" lvl="0" indent="0" algn="l" defTabSz="864065" eaLnBrk="1" fontAlgn="auto" latinLnBrk="0" hangingPunct="1">
              <a:lnSpc>
                <a:spcPct val="100000"/>
              </a:lnSpc>
              <a:spcBef>
                <a:spcPts val="0"/>
              </a:spcBef>
              <a:spcAft>
                <a:spcPts val="0"/>
              </a:spcAft>
              <a:buClrTx/>
              <a:buSzTx/>
              <a:buFontTx/>
              <a:buNone/>
              <a:tabLst/>
              <a:defRPr/>
            </a:pPr>
            <a:r>
              <a:rPr lang="en-GB" sz="1100" kern="0" dirty="0">
                <a:solidFill>
                  <a:srgbClr val="000000"/>
                </a:solidFill>
                <a:latin typeface="+mn-lt"/>
              </a:rPr>
              <a:t>Leverage the </a:t>
            </a:r>
            <a:r>
              <a:rPr lang="en-GB" sz="1100" kern="0" dirty="0">
                <a:solidFill>
                  <a:srgbClr val="000000"/>
                </a:solidFill>
                <a:latin typeface="+mn-lt"/>
                <a:hlinkClick r:id="rId8"/>
              </a:rPr>
              <a:t>Framework Document for Application</a:t>
            </a:r>
            <a:endParaRPr lang="en-GB" sz="900" kern="0" dirty="0">
              <a:solidFill>
                <a:srgbClr val="000000"/>
              </a:solidFill>
              <a:latin typeface="+mn-lt"/>
            </a:endParaRPr>
          </a:p>
        </p:txBody>
      </p:sp>
      <p:sp>
        <p:nvSpPr>
          <p:cNvPr id="10" name="Freeform 22"/>
          <p:cNvSpPr>
            <a:spLocks/>
          </p:cNvSpPr>
          <p:nvPr/>
        </p:nvSpPr>
        <p:spPr bwMode="gray">
          <a:xfrm>
            <a:off x="4824559" y="1744407"/>
            <a:ext cx="5838326" cy="2966395"/>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7" h="820">
                <a:moveTo>
                  <a:pt x="1615" y="480"/>
                </a:moveTo>
                <a:cubicBezTo>
                  <a:pt x="1612" y="404"/>
                  <a:pt x="1550" y="341"/>
                  <a:pt x="1473" y="338"/>
                </a:cubicBezTo>
                <a:cubicBezTo>
                  <a:pt x="1425" y="336"/>
                  <a:pt x="1381" y="357"/>
                  <a:pt x="1353" y="391"/>
                </a:cubicBezTo>
                <a:cubicBezTo>
                  <a:pt x="1341" y="405"/>
                  <a:pt x="1321" y="409"/>
                  <a:pt x="1305" y="400"/>
                </a:cubicBezTo>
                <a:cubicBezTo>
                  <a:pt x="1304" y="399"/>
                  <a:pt x="1304" y="399"/>
                  <a:pt x="1304" y="399"/>
                </a:cubicBezTo>
                <a:cubicBezTo>
                  <a:pt x="1290" y="392"/>
                  <a:pt x="1284" y="377"/>
                  <a:pt x="1286" y="362"/>
                </a:cubicBezTo>
                <a:cubicBezTo>
                  <a:pt x="1288" y="349"/>
                  <a:pt x="1289" y="336"/>
                  <a:pt x="1288" y="323"/>
                </a:cubicBezTo>
                <a:cubicBezTo>
                  <a:pt x="1281" y="251"/>
                  <a:pt x="1222" y="194"/>
                  <a:pt x="1150" y="190"/>
                </a:cubicBezTo>
                <a:cubicBezTo>
                  <a:pt x="1148" y="190"/>
                  <a:pt x="1147" y="190"/>
                  <a:pt x="1146" y="190"/>
                </a:cubicBezTo>
                <a:cubicBezTo>
                  <a:pt x="1146" y="0"/>
                  <a:pt x="1146" y="0"/>
                  <a:pt x="1146" y="0"/>
                </a:cubicBezTo>
                <a:cubicBezTo>
                  <a:pt x="1133" y="0"/>
                  <a:pt x="1133" y="0"/>
                  <a:pt x="1133" y="0"/>
                </a:cubicBezTo>
                <a:cubicBezTo>
                  <a:pt x="1133" y="152"/>
                  <a:pt x="1133" y="152"/>
                  <a:pt x="1133" y="152"/>
                </a:cubicBezTo>
                <a:cubicBezTo>
                  <a:pt x="1133" y="172"/>
                  <a:pt x="1121" y="189"/>
                  <a:pt x="1102" y="194"/>
                </a:cubicBezTo>
                <a:cubicBezTo>
                  <a:pt x="1039" y="211"/>
                  <a:pt x="992" y="269"/>
                  <a:pt x="992" y="337"/>
                </a:cubicBezTo>
                <a:cubicBezTo>
                  <a:pt x="992" y="347"/>
                  <a:pt x="993" y="357"/>
                  <a:pt x="995" y="366"/>
                </a:cubicBezTo>
                <a:cubicBezTo>
                  <a:pt x="998" y="381"/>
                  <a:pt x="992" y="397"/>
                  <a:pt x="978" y="405"/>
                </a:cubicBezTo>
                <a:cubicBezTo>
                  <a:pt x="963" y="414"/>
                  <a:pt x="943" y="410"/>
                  <a:pt x="932" y="396"/>
                </a:cubicBezTo>
                <a:cubicBezTo>
                  <a:pt x="905" y="360"/>
                  <a:pt x="862" y="337"/>
                  <a:pt x="814" y="337"/>
                </a:cubicBezTo>
                <a:cubicBezTo>
                  <a:pt x="767" y="337"/>
                  <a:pt x="726" y="359"/>
                  <a:pt x="699" y="393"/>
                </a:cubicBezTo>
                <a:cubicBezTo>
                  <a:pt x="686" y="409"/>
                  <a:pt x="663" y="414"/>
                  <a:pt x="646" y="403"/>
                </a:cubicBezTo>
                <a:cubicBezTo>
                  <a:pt x="644" y="402"/>
                  <a:pt x="644" y="402"/>
                  <a:pt x="644" y="402"/>
                </a:cubicBezTo>
                <a:cubicBezTo>
                  <a:pt x="629" y="394"/>
                  <a:pt x="621" y="377"/>
                  <a:pt x="624" y="361"/>
                </a:cubicBezTo>
                <a:cubicBezTo>
                  <a:pt x="626" y="349"/>
                  <a:pt x="626" y="337"/>
                  <a:pt x="625" y="324"/>
                </a:cubicBezTo>
                <a:cubicBezTo>
                  <a:pt x="619" y="252"/>
                  <a:pt x="560" y="194"/>
                  <a:pt x="487" y="190"/>
                </a:cubicBezTo>
                <a:cubicBezTo>
                  <a:pt x="487" y="190"/>
                  <a:pt x="487" y="190"/>
                  <a:pt x="487" y="190"/>
                </a:cubicBezTo>
                <a:cubicBezTo>
                  <a:pt x="487" y="0"/>
                  <a:pt x="487" y="0"/>
                  <a:pt x="487" y="0"/>
                </a:cubicBezTo>
                <a:cubicBezTo>
                  <a:pt x="475" y="0"/>
                  <a:pt x="475" y="0"/>
                  <a:pt x="475" y="0"/>
                </a:cubicBezTo>
                <a:cubicBezTo>
                  <a:pt x="475" y="151"/>
                  <a:pt x="475" y="151"/>
                  <a:pt x="475" y="151"/>
                </a:cubicBezTo>
                <a:cubicBezTo>
                  <a:pt x="475" y="172"/>
                  <a:pt x="461" y="189"/>
                  <a:pt x="441" y="194"/>
                </a:cubicBezTo>
                <a:cubicBezTo>
                  <a:pt x="377" y="210"/>
                  <a:pt x="330" y="268"/>
                  <a:pt x="330" y="337"/>
                </a:cubicBezTo>
                <a:cubicBezTo>
                  <a:pt x="330" y="351"/>
                  <a:pt x="332" y="365"/>
                  <a:pt x="335" y="377"/>
                </a:cubicBezTo>
                <a:cubicBezTo>
                  <a:pt x="339" y="392"/>
                  <a:pt x="330" y="404"/>
                  <a:pt x="315" y="404"/>
                </a:cubicBezTo>
                <a:cubicBezTo>
                  <a:pt x="296" y="404"/>
                  <a:pt x="269" y="393"/>
                  <a:pt x="255" y="380"/>
                </a:cubicBezTo>
                <a:cubicBezTo>
                  <a:pt x="225" y="351"/>
                  <a:pt x="183" y="334"/>
                  <a:pt x="138" y="338"/>
                </a:cubicBezTo>
                <a:cubicBezTo>
                  <a:pt x="65" y="344"/>
                  <a:pt x="8" y="404"/>
                  <a:pt x="4" y="477"/>
                </a:cubicBezTo>
                <a:cubicBezTo>
                  <a:pt x="0" y="548"/>
                  <a:pt x="46" y="609"/>
                  <a:pt x="111" y="628"/>
                </a:cubicBezTo>
                <a:cubicBezTo>
                  <a:pt x="127" y="632"/>
                  <a:pt x="138" y="647"/>
                  <a:pt x="138" y="663"/>
                </a:cubicBezTo>
                <a:cubicBezTo>
                  <a:pt x="138" y="820"/>
                  <a:pt x="138" y="820"/>
                  <a:pt x="138" y="820"/>
                </a:cubicBezTo>
                <a:cubicBezTo>
                  <a:pt x="150" y="820"/>
                  <a:pt x="150" y="820"/>
                  <a:pt x="150" y="820"/>
                </a:cubicBezTo>
                <a:cubicBezTo>
                  <a:pt x="150" y="642"/>
                  <a:pt x="150" y="642"/>
                  <a:pt x="150" y="642"/>
                </a:cubicBezTo>
                <a:cubicBezTo>
                  <a:pt x="150" y="637"/>
                  <a:pt x="154" y="633"/>
                  <a:pt x="159" y="633"/>
                </a:cubicBezTo>
                <a:cubicBezTo>
                  <a:pt x="232" y="630"/>
                  <a:pt x="292" y="572"/>
                  <a:pt x="299" y="500"/>
                </a:cubicBezTo>
                <a:cubicBezTo>
                  <a:pt x="300" y="489"/>
                  <a:pt x="300" y="479"/>
                  <a:pt x="299" y="469"/>
                </a:cubicBezTo>
                <a:cubicBezTo>
                  <a:pt x="297" y="455"/>
                  <a:pt x="304" y="441"/>
                  <a:pt x="316" y="434"/>
                </a:cubicBezTo>
                <a:cubicBezTo>
                  <a:pt x="323" y="430"/>
                  <a:pt x="323" y="430"/>
                  <a:pt x="323" y="430"/>
                </a:cubicBezTo>
                <a:cubicBezTo>
                  <a:pt x="338" y="421"/>
                  <a:pt x="357" y="424"/>
                  <a:pt x="368" y="437"/>
                </a:cubicBezTo>
                <a:cubicBezTo>
                  <a:pt x="395" y="467"/>
                  <a:pt x="434" y="485"/>
                  <a:pt x="478" y="485"/>
                </a:cubicBezTo>
                <a:cubicBezTo>
                  <a:pt x="521" y="485"/>
                  <a:pt x="560" y="467"/>
                  <a:pt x="587" y="437"/>
                </a:cubicBezTo>
                <a:cubicBezTo>
                  <a:pt x="600" y="423"/>
                  <a:pt x="621" y="420"/>
                  <a:pt x="638" y="430"/>
                </a:cubicBezTo>
                <a:cubicBezTo>
                  <a:pt x="646" y="434"/>
                  <a:pt x="646" y="434"/>
                  <a:pt x="646" y="434"/>
                </a:cubicBezTo>
                <a:cubicBezTo>
                  <a:pt x="660" y="442"/>
                  <a:pt x="668" y="457"/>
                  <a:pt x="667" y="473"/>
                </a:cubicBezTo>
                <a:cubicBezTo>
                  <a:pt x="666" y="480"/>
                  <a:pt x="666" y="487"/>
                  <a:pt x="666" y="495"/>
                </a:cubicBezTo>
                <a:cubicBezTo>
                  <a:pt x="670" y="560"/>
                  <a:pt x="717" y="614"/>
                  <a:pt x="779" y="629"/>
                </a:cubicBezTo>
                <a:cubicBezTo>
                  <a:pt x="790" y="632"/>
                  <a:pt x="798" y="642"/>
                  <a:pt x="798" y="654"/>
                </a:cubicBezTo>
                <a:cubicBezTo>
                  <a:pt x="798" y="820"/>
                  <a:pt x="798" y="820"/>
                  <a:pt x="798" y="820"/>
                </a:cubicBezTo>
                <a:cubicBezTo>
                  <a:pt x="810" y="820"/>
                  <a:pt x="810" y="820"/>
                  <a:pt x="810" y="820"/>
                </a:cubicBezTo>
                <a:cubicBezTo>
                  <a:pt x="810" y="642"/>
                  <a:pt x="810" y="642"/>
                  <a:pt x="810" y="642"/>
                </a:cubicBezTo>
                <a:cubicBezTo>
                  <a:pt x="810" y="637"/>
                  <a:pt x="814" y="633"/>
                  <a:pt x="819" y="633"/>
                </a:cubicBezTo>
                <a:cubicBezTo>
                  <a:pt x="898" y="631"/>
                  <a:pt x="962" y="566"/>
                  <a:pt x="962" y="485"/>
                </a:cubicBezTo>
                <a:cubicBezTo>
                  <a:pt x="962" y="480"/>
                  <a:pt x="962" y="475"/>
                  <a:pt x="961" y="470"/>
                </a:cubicBezTo>
                <a:cubicBezTo>
                  <a:pt x="960" y="456"/>
                  <a:pt x="967" y="442"/>
                  <a:pt x="979" y="435"/>
                </a:cubicBezTo>
                <a:cubicBezTo>
                  <a:pt x="987" y="431"/>
                  <a:pt x="987" y="431"/>
                  <a:pt x="987" y="431"/>
                </a:cubicBezTo>
                <a:cubicBezTo>
                  <a:pt x="1001" y="422"/>
                  <a:pt x="1020" y="425"/>
                  <a:pt x="1031" y="437"/>
                </a:cubicBezTo>
                <a:cubicBezTo>
                  <a:pt x="1058" y="467"/>
                  <a:pt x="1097" y="485"/>
                  <a:pt x="1140" y="485"/>
                </a:cubicBezTo>
                <a:cubicBezTo>
                  <a:pt x="1185" y="485"/>
                  <a:pt x="1224" y="466"/>
                  <a:pt x="1251" y="435"/>
                </a:cubicBezTo>
                <a:cubicBezTo>
                  <a:pt x="1263" y="422"/>
                  <a:pt x="1283" y="418"/>
                  <a:pt x="1298" y="427"/>
                </a:cubicBezTo>
                <a:cubicBezTo>
                  <a:pt x="1301" y="429"/>
                  <a:pt x="1301" y="429"/>
                  <a:pt x="1301" y="429"/>
                </a:cubicBezTo>
                <a:cubicBezTo>
                  <a:pt x="1314" y="436"/>
                  <a:pt x="1322" y="451"/>
                  <a:pt x="1320" y="466"/>
                </a:cubicBezTo>
                <a:cubicBezTo>
                  <a:pt x="1318" y="478"/>
                  <a:pt x="1318" y="490"/>
                  <a:pt x="1320" y="503"/>
                </a:cubicBezTo>
                <a:cubicBezTo>
                  <a:pt x="1328" y="571"/>
                  <a:pt x="1382" y="624"/>
                  <a:pt x="1449" y="632"/>
                </a:cubicBezTo>
                <a:cubicBezTo>
                  <a:pt x="1453" y="633"/>
                  <a:pt x="1456" y="636"/>
                  <a:pt x="1456" y="641"/>
                </a:cubicBezTo>
                <a:cubicBezTo>
                  <a:pt x="1456" y="820"/>
                  <a:pt x="1456" y="820"/>
                  <a:pt x="1456" y="820"/>
                </a:cubicBezTo>
                <a:cubicBezTo>
                  <a:pt x="1469" y="820"/>
                  <a:pt x="1469" y="820"/>
                  <a:pt x="1469" y="820"/>
                </a:cubicBezTo>
                <a:cubicBezTo>
                  <a:pt x="1469" y="656"/>
                  <a:pt x="1469" y="656"/>
                  <a:pt x="1469" y="656"/>
                </a:cubicBezTo>
                <a:cubicBezTo>
                  <a:pt x="1469" y="644"/>
                  <a:pt x="1478" y="633"/>
                  <a:pt x="1490" y="632"/>
                </a:cubicBezTo>
                <a:cubicBezTo>
                  <a:pt x="1562" y="620"/>
                  <a:pt x="1617" y="556"/>
                  <a:pt x="1615" y="480"/>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25"/>
          <p:cNvSpPr>
            <a:spLocks noChangeArrowheads="1"/>
          </p:cNvSpPr>
          <p:nvPr/>
        </p:nvSpPr>
        <p:spPr bwMode="gray">
          <a:xfrm>
            <a:off x="6116863" y="2532910"/>
            <a:ext cx="859349"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Oval 26"/>
          <p:cNvSpPr>
            <a:spLocks noChangeArrowheads="1"/>
          </p:cNvSpPr>
          <p:nvPr/>
        </p:nvSpPr>
        <p:spPr bwMode="gray">
          <a:xfrm>
            <a:off x="4946941" y="308898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27"/>
          <p:cNvSpPr>
            <a:spLocks noChangeArrowheads="1"/>
          </p:cNvSpPr>
          <p:nvPr/>
        </p:nvSpPr>
        <p:spPr bwMode="gray">
          <a:xfrm>
            <a:off x="7340944"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Oval 28"/>
          <p:cNvSpPr>
            <a:spLocks noChangeArrowheads="1"/>
          </p:cNvSpPr>
          <p:nvPr/>
        </p:nvSpPr>
        <p:spPr bwMode="gray">
          <a:xfrm>
            <a:off x="8511233" y="253291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29"/>
          <p:cNvSpPr>
            <a:spLocks noChangeArrowheads="1"/>
          </p:cNvSpPr>
          <p:nvPr/>
        </p:nvSpPr>
        <p:spPr bwMode="gray">
          <a:xfrm>
            <a:off x="9692017" y="306819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0"/>
          <p:cNvSpPr>
            <a:spLocks/>
          </p:cNvSpPr>
          <p:nvPr/>
        </p:nvSpPr>
        <p:spPr bwMode="gray">
          <a:xfrm>
            <a:off x="6481595" y="1705048"/>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31"/>
          <p:cNvSpPr>
            <a:spLocks/>
          </p:cNvSpPr>
          <p:nvPr/>
        </p:nvSpPr>
        <p:spPr bwMode="gray">
          <a:xfrm>
            <a:off x="8857596" y="1705048"/>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32"/>
          <p:cNvSpPr>
            <a:spLocks/>
          </p:cNvSpPr>
          <p:nvPr/>
        </p:nvSpPr>
        <p:spPr bwMode="gray">
          <a:xfrm>
            <a:off x="7647947"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33"/>
          <p:cNvSpPr>
            <a:spLocks/>
          </p:cNvSpPr>
          <p:nvPr/>
        </p:nvSpPr>
        <p:spPr bwMode="gray">
          <a:xfrm>
            <a:off x="5271001" y="4663361"/>
            <a:ext cx="162686" cy="162686"/>
          </a:xfrm>
          <a:custGeom>
            <a:avLst/>
            <a:gdLst>
              <a:gd name="T0" fmla="*/ 64 w 124"/>
              <a:gd name="T1" fmla="*/ 0 h 124"/>
              <a:gd name="T2" fmla="*/ 124 w 124"/>
              <a:gd name="T3" fmla="*/ 61 h 124"/>
              <a:gd name="T4" fmla="*/ 64 w 124"/>
              <a:gd name="T5" fmla="*/ 124 h 124"/>
              <a:gd name="T6" fmla="*/ 0 w 124"/>
              <a:gd name="T7" fmla="*/ 61 h 124"/>
              <a:gd name="T8" fmla="*/ 64 w 124"/>
              <a:gd name="T9" fmla="*/ 0 h 124"/>
            </a:gdLst>
            <a:ahLst/>
            <a:cxnLst>
              <a:cxn ang="0">
                <a:pos x="T0" y="T1"/>
              </a:cxn>
              <a:cxn ang="0">
                <a:pos x="T2" y="T3"/>
              </a:cxn>
              <a:cxn ang="0">
                <a:pos x="T4" y="T5"/>
              </a:cxn>
              <a:cxn ang="0">
                <a:pos x="T6" y="T7"/>
              </a:cxn>
              <a:cxn ang="0">
                <a:pos x="T8" y="T9"/>
              </a:cxn>
            </a:cxnLst>
            <a:rect l="0" t="0" r="r" b="b"/>
            <a:pathLst>
              <a:path w="124" h="124">
                <a:moveTo>
                  <a:pt x="64" y="0"/>
                </a:moveTo>
                <a:lnTo>
                  <a:pt x="124" y="61"/>
                </a:lnTo>
                <a:lnTo>
                  <a:pt x="64" y="124"/>
                </a:lnTo>
                <a:lnTo>
                  <a:pt x="0" y="61"/>
                </a:lnTo>
                <a:lnTo>
                  <a:pt x="6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34"/>
          <p:cNvSpPr>
            <a:spLocks/>
          </p:cNvSpPr>
          <p:nvPr/>
        </p:nvSpPr>
        <p:spPr bwMode="gray">
          <a:xfrm>
            <a:off x="10031822" y="4642579"/>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543"/>
          <p:cNvSpPr>
            <a:spLocks noEditPoints="1"/>
          </p:cNvSpPr>
          <p:nvPr/>
        </p:nvSpPr>
        <p:spPr bwMode="gray">
          <a:xfrm>
            <a:off x="5210899" y="3379768"/>
            <a:ext cx="346004" cy="292205"/>
          </a:xfrm>
          <a:custGeom>
            <a:avLst/>
            <a:gdLst>
              <a:gd name="T0" fmla="*/ 152 w 328"/>
              <a:gd name="T1" fmla="*/ 82 h 277"/>
              <a:gd name="T2" fmla="*/ 51 w 328"/>
              <a:gd name="T3" fmla="*/ 82 h 277"/>
              <a:gd name="T4" fmla="*/ 51 w 328"/>
              <a:gd name="T5" fmla="*/ 57 h 277"/>
              <a:gd name="T6" fmla="*/ 152 w 328"/>
              <a:gd name="T7" fmla="*/ 57 h 277"/>
              <a:gd name="T8" fmla="*/ 152 w 328"/>
              <a:gd name="T9" fmla="*/ 82 h 277"/>
              <a:gd name="T10" fmla="*/ 177 w 328"/>
              <a:gd name="T11" fmla="*/ 101 h 277"/>
              <a:gd name="T12" fmla="*/ 51 w 328"/>
              <a:gd name="T13" fmla="*/ 101 h 277"/>
              <a:gd name="T14" fmla="*/ 51 w 328"/>
              <a:gd name="T15" fmla="*/ 126 h 277"/>
              <a:gd name="T16" fmla="*/ 177 w 328"/>
              <a:gd name="T17" fmla="*/ 126 h 277"/>
              <a:gd name="T18" fmla="*/ 177 w 328"/>
              <a:gd name="T19" fmla="*/ 101 h 277"/>
              <a:gd name="T20" fmla="*/ 227 w 328"/>
              <a:gd name="T21" fmla="*/ 277 h 277"/>
              <a:gd name="T22" fmla="*/ 0 w 328"/>
              <a:gd name="T23" fmla="*/ 277 h 277"/>
              <a:gd name="T24" fmla="*/ 0 w 328"/>
              <a:gd name="T25" fmla="*/ 0 h 277"/>
              <a:gd name="T26" fmla="*/ 227 w 328"/>
              <a:gd name="T27" fmla="*/ 0 h 277"/>
              <a:gd name="T28" fmla="*/ 227 w 328"/>
              <a:gd name="T29" fmla="*/ 277 h 277"/>
              <a:gd name="T30" fmla="*/ 202 w 328"/>
              <a:gd name="T31" fmla="*/ 25 h 277"/>
              <a:gd name="T32" fmla="*/ 26 w 328"/>
              <a:gd name="T33" fmla="*/ 25 h 277"/>
              <a:gd name="T34" fmla="*/ 26 w 328"/>
              <a:gd name="T35" fmla="*/ 252 h 277"/>
              <a:gd name="T36" fmla="*/ 202 w 328"/>
              <a:gd name="T37" fmla="*/ 252 h 277"/>
              <a:gd name="T38" fmla="*/ 202 w 328"/>
              <a:gd name="T39" fmla="*/ 25 h 277"/>
              <a:gd name="T40" fmla="*/ 290 w 328"/>
              <a:gd name="T41" fmla="*/ 277 h 277"/>
              <a:gd name="T42" fmla="*/ 252 w 328"/>
              <a:gd name="T43" fmla="*/ 202 h 277"/>
              <a:gd name="T44" fmla="*/ 252 w 328"/>
              <a:gd name="T45" fmla="*/ 0 h 277"/>
              <a:gd name="T46" fmla="*/ 328 w 328"/>
              <a:gd name="T47" fmla="*/ 0 h 277"/>
              <a:gd name="T48" fmla="*/ 328 w 328"/>
              <a:gd name="T49" fmla="*/ 202 h 277"/>
              <a:gd name="T50" fmla="*/ 290 w 328"/>
              <a:gd name="T51" fmla="*/ 277 h 277"/>
              <a:gd name="T52" fmla="*/ 303 w 328"/>
              <a:gd name="T53" fmla="*/ 25 h 277"/>
              <a:gd name="T54" fmla="*/ 278 w 328"/>
              <a:gd name="T55" fmla="*/ 25 h 277"/>
              <a:gd name="T56" fmla="*/ 278 w 328"/>
              <a:gd name="T57" fmla="*/ 50 h 277"/>
              <a:gd name="T58" fmla="*/ 303 w 328"/>
              <a:gd name="T59" fmla="*/ 50 h 277"/>
              <a:gd name="T60" fmla="*/ 303 w 328"/>
              <a:gd name="T61" fmla="*/ 25 h 277"/>
              <a:gd name="T62" fmla="*/ 278 w 328"/>
              <a:gd name="T63" fmla="*/ 202 h 277"/>
              <a:gd name="T64" fmla="*/ 303 w 328"/>
              <a:gd name="T65" fmla="*/ 202 h 277"/>
              <a:gd name="T66" fmla="*/ 303 w 328"/>
              <a:gd name="T67" fmla="*/ 76 h 277"/>
              <a:gd name="T68" fmla="*/ 278 w 328"/>
              <a:gd name="T69" fmla="*/ 76 h 277"/>
              <a:gd name="T70" fmla="*/ 278 w 328"/>
              <a:gd name="T71" fmla="*/ 202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77">
                <a:moveTo>
                  <a:pt x="152" y="82"/>
                </a:moveTo>
                <a:lnTo>
                  <a:pt x="51" y="82"/>
                </a:lnTo>
                <a:lnTo>
                  <a:pt x="51" y="57"/>
                </a:lnTo>
                <a:lnTo>
                  <a:pt x="152" y="57"/>
                </a:lnTo>
                <a:lnTo>
                  <a:pt x="152" y="82"/>
                </a:lnTo>
                <a:close/>
                <a:moveTo>
                  <a:pt x="177" y="101"/>
                </a:moveTo>
                <a:lnTo>
                  <a:pt x="51" y="101"/>
                </a:lnTo>
                <a:lnTo>
                  <a:pt x="51" y="126"/>
                </a:lnTo>
                <a:lnTo>
                  <a:pt x="177" y="126"/>
                </a:lnTo>
                <a:lnTo>
                  <a:pt x="177" y="101"/>
                </a:lnTo>
                <a:close/>
                <a:moveTo>
                  <a:pt x="227" y="277"/>
                </a:moveTo>
                <a:lnTo>
                  <a:pt x="0" y="277"/>
                </a:lnTo>
                <a:lnTo>
                  <a:pt x="0" y="0"/>
                </a:lnTo>
                <a:lnTo>
                  <a:pt x="227" y="0"/>
                </a:lnTo>
                <a:lnTo>
                  <a:pt x="227" y="277"/>
                </a:lnTo>
                <a:close/>
                <a:moveTo>
                  <a:pt x="202" y="25"/>
                </a:moveTo>
                <a:lnTo>
                  <a:pt x="26" y="25"/>
                </a:lnTo>
                <a:lnTo>
                  <a:pt x="26" y="252"/>
                </a:lnTo>
                <a:lnTo>
                  <a:pt x="202" y="252"/>
                </a:lnTo>
                <a:lnTo>
                  <a:pt x="202" y="25"/>
                </a:lnTo>
                <a:close/>
                <a:moveTo>
                  <a:pt x="290" y="277"/>
                </a:moveTo>
                <a:lnTo>
                  <a:pt x="252" y="202"/>
                </a:lnTo>
                <a:lnTo>
                  <a:pt x="252" y="0"/>
                </a:lnTo>
                <a:lnTo>
                  <a:pt x="328" y="0"/>
                </a:lnTo>
                <a:lnTo>
                  <a:pt x="328" y="202"/>
                </a:lnTo>
                <a:lnTo>
                  <a:pt x="290" y="277"/>
                </a:lnTo>
                <a:close/>
                <a:moveTo>
                  <a:pt x="303" y="25"/>
                </a:moveTo>
                <a:lnTo>
                  <a:pt x="278" y="25"/>
                </a:lnTo>
                <a:lnTo>
                  <a:pt x="278" y="50"/>
                </a:lnTo>
                <a:lnTo>
                  <a:pt x="303" y="50"/>
                </a:lnTo>
                <a:lnTo>
                  <a:pt x="303" y="25"/>
                </a:lnTo>
                <a:close/>
                <a:moveTo>
                  <a:pt x="278" y="202"/>
                </a:moveTo>
                <a:lnTo>
                  <a:pt x="303" y="202"/>
                </a:lnTo>
                <a:lnTo>
                  <a:pt x="303" y="76"/>
                </a:lnTo>
                <a:lnTo>
                  <a:pt x="278" y="76"/>
                </a:lnTo>
                <a:lnTo>
                  <a:pt x="278" y="202"/>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2" name="Freeform 22"/>
          <p:cNvSpPr>
            <a:spLocks/>
          </p:cNvSpPr>
          <p:nvPr/>
        </p:nvSpPr>
        <p:spPr bwMode="gray">
          <a:xfrm>
            <a:off x="1261417" y="1728756"/>
            <a:ext cx="4640353" cy="2966390"/>
          </a:xfrm>
          <a:custGeom>
            <a:avLst/>
            <a:gdLst>
              <a:gd name="T0" fmla="*/ 1473 w 1617"/>
              <a:gd name="T1" fmla="*/ 338 h 820"/>
              <a:gd name="T2" fmla="*/ 1305 w 1617"/>
              <a:gd name="T3" fmla="*/ 400 h 820"/>
              <a:gd name="T4" fmla="*/ 1286 w 1617"/>
              <a:gd name="T5" fmla="*/ 362 h 820"/>
              <a:gd name="T6" fmla="*/ 1150 w 1617"/>
              <a:gd name="T7" fmla="*/ 190 h 820"/>
              <a:gd name="T8" fmla="*/ 1146 w 1617"/>
              <a:gd name="T9" fmla="*/ 0 h 820"/>
              <a:gd name="T10" fmla="*/ 1133 w 1617"/>
              <a:gd name="T11" fmla="*/ 152 h 820"/>
              <a:gd name="T12" fmla="*/ 992 w 1617"/>
              <a:gd name="T13" fmla="*/ 337 h 820"/>
              <a:gd name="T14" fmla="*/ 978 w 1617"/>
              <a:gd name="T15" fmla="*/ 405 h 820"/>
              <a:gd name="T16" fmla="*/ 814 w 1617"/>
              <a:gd name="T17" fmla="*/ 337 h 820"/>
              <a:gd name="T18" fmla="*/ 646 w 1617"/>
              <a:gd name="T19" fmla="*/ 403 h 820"/>
              <a:gd name="T20" fmla="*/ 624 w 1617"/>
              <a:gd name="T21" fmla="*/ 361 h 820"/>
              <a:gd name="T22" fmla="*/ 487 w 1617"/>
              <a:gd name="T23" fmla="*/ 190 h 820"/>
              <a:gd name="T24" fmla="*/ 487 w 1617"/>
              <a:gd name="T25" fmla="*/ 0 h 820"/>
              <a:gd name="T26" fmla="*/ 475 w 1617"/>
              <a:gd name="T27" fmla="*/ 151 h 820"/>
              <a:gd name="T28" fmla="*/ 330 w 1617"/>
              <a:gd name="T29" fmla="*/ 337 h 820"/>
              <a:gd name="T30" fmla="*/ 315 w 1617"/>
              <a:gd name="T31" fmla="*/ 404 h 820"/>
              <a:gd name="T32" fmla="*/ 138 w 1617"/>
              <a:gd name="T33" fmla="*/ 338 h 820"/>
              <a:gd name="T34" fmla="*/ 111 w 1617"/>
              <a:gd name="T35" fmla="*/ 628 h 820"/>
              <a:gd name="T36" fmla="*/ 138 w 1617"/>
              <a:gd name="T37" fmla="*/ 820 h 820"/>
              <a:gd name="T38" fmla="*/ 150 w 1617"/>
              <a:gd name="T39" fmla="*/ 642 h 820"/>
              <a:gd name="T40" fmla="*/ 299 w 1617"/>
              <a:gd name="T41" fmla="*/ 500 h 820"/>
              <a:gd name="T42" fmla="*/ 316 w 1617"/>
              <a:gd name="T43" fmla="*/ 434 h 820"/>
              <a:gd name="T44" fmla="*/ 368 w 1617"/>
              <a:gd name="T45" fmla="*/ 437 h 820"/>
              <a:gd name="T46" fmla="*/ 587 w 1617"/>
              <a:gd name="T47" fmla="*/ 437 h 820"/>
              <a:gd name="T48" fmla="*/ 646 w 1617"/>
              <a:gd name="T49" fmla="*/ 434 h 820"/>
              <a:gd name="T50" fmla="*/ 666 w 1617"/>
              <a:gd name="T51" fmla="*/ 495 h 820"/>
              <a:gd name="T52" fmla="*/ 798 w 1617"/>
              <a:gd name="T53" fmla="*/ 654 h 820"/>
              <a:gd name="T54" fmla="*/ 810 w 1617"/>
              <a:gd name="T55" fmla="*/ 820 h 820"/>
              <a:gd name="T56" fmla="*/ 819 w 1617"/>
              <a:gd name="T57" fmla="*/ 633 h 820"/>
              <a:gd name="T58" fmla="*/ 961 w 1617"/>
              <a:gd name="T59" fmla="*/ 470 h 820"/>
              <a:gd name="T60" fmla="*/ 987 w 1617"/>
              <a:gd name="T61" fmla="*/ 431 h 820"/>
              <a:gd name="T62" fmla="*/ 1140 w 1617"/>
              <a:gd name="T63" fmla="*/ 485 h 820"/>
              <a:gd name="T64" fmla="*/ 1298 w 1617"/>
              <a:gd name="T65" fmla="*/ 427 h 820"/>
              <a:gd name="T66" fmla="*/ 1320 w 1617"/>
              <a:gd name="T67" fmla="*/ 466 h 820"/>
              <a:gd name="T68" fmla="*/ 1449 w 1617"/>
              <a:gd name="T69" fmla="*/ 632 h 820"/>
              <a:gd name="T70" fmla="*/ 1456 w 1617"/>
              <a:gd name="T71" fmla="*/ 820 h 820"/>
              <a:gd name="T72" fmla="*/ 1469 w 1617"/>
              <a:gd name="T73" fmla="*/ 656 h 820"/>
              <a:gd name="T74" fmla="*/ 1615 w 1617"/>
              <a:gd name="T75" fmla="*/ 480 h 820"/>
              <a:gd name="connsiteX0" fmla="*/ 9965 w 9965"/>
              <a:gd name="connsiteY0" fmla="*/ 5854 h 10000"/>
              <a:gd name="connsiteX1" fmla="*/ 9086 w 9965"/>
              <a:gd name="connsiteY1" fmla="*/ 4122 h 10000"/>
              <a:gd name="connsiteX2" fmla="*/ 8344 w 9965"/>
              <a:gd name="connsiteY2" fmla="*/ 4768 h 10000"/>
              <a:gd name="connsiteX3" fmla="*/ 8048 w 9965"/>
              <a:gd name="connsiteY3" fmla="*/ 4878 h 10000"/>
              <a:gd name="connsiteX4" fmla="*/ 8041 w 9965"/>
              <a:gd name="connsiteY4" fmla="*/ 4866 h 10000"/>
              <a:gd name="connsiteX5" fmla="*/ 7930 w 9965"/>
              <a:gd name="connsiteY5" fmla="*/ 4415 h 10000"/>
              <a:gd name="connsiteX6" fmla="*/ 7942 w 9965"/>
              <a:gd name="connsiteY6" fmla="*/ 3939 h 10000"/>
              <a:gd name="connsiteX7" fmla="*/ 7089 w 9965"/>
              <a:gd name="connsiteY7" fmla="*/ 2317 h 10000"/>
              <a:gd name="connsiteX8" fmla="*/ 7064 w 9965"/>
              <a:gd name="connsiteY8" fmla="*/ 2317 h 10000"/>
              <a:gd name="connsiteX9" fmla="*/ 7064 w 9965"/>
              <a:gd name="connsiteY9" fmla="*/ 0 h 10000"/>
              <a:gd name="connsiteX10" fmla="*/ 6984 w 9965"/>
              <a:gd name="connsiteY10" fmla="*/ 0 h 10000"/>
              <a:gd name="connsiteX11" fmla="*/ 6984 w 9965"/>
              <a:gd name="connsiteY11" fmla="*/ 1854 h 10000"/>
              <a:gd name="connsiteX12" fmla="*/ 6792 w 9965"/>
              <a:gd name="connsiteY12" fmla="*/ 2366 h 10000"/>
              <a:gd name="connsiteX13" fmla="*/ 6112 w 9965"/>
              <a:gd name="connsiteY13" fmla="*/ 4110 h 10000"/>
              <a:gd name="connsiteX14" fmla="*/ 6130 w 9965"/>
              <a:gd name="connsiteY14" fmla="*/ 4463 h 10000"/>
              <a:gd name="connsiteX15" fmla="*/ 6025 w 9965"/>
              <a:gd name="connsiteY15" fmla="*/ 4939 h 10000"/>
              <a:gd name="connsiteX16" fmla="*/ 5741 w 9965"/>
              <a:gd name="connsiteY16" fmla="*/ 4829 h 10000"/>
              <a:gd name="connsiteX17" fmla="*/ 5011 w 9965"/>
              <a:gd name="connsiteY17" fmla="*/ 4110 h 10000"/>
              <a:gd name="connsiteX18" fmla="*/ 4300 w 9965"/>
              <a:gd name="connsiteY18" fmla="*/ 4793 h 10000"/>
              <a:gd name="connsiteX19" fmla="*/ 3972 w 9965"/>
              <a:gd name="connsiteY19" fmla="*/ 4915 h 10000"/>
              <a:gd name="connsiteX20" fmla="*/ 3960 w 9965"/>
              <a:gd name="connsiteY20" fmla="*/ 4902 h 10000"/>
              <a:gd name="connsiteX21" fmla="*/ 3836 w 9965"/>
              <a:gd name="connsiteY21" fmla="*/ 4402 h 10000"/>
              <a:gd name="connsiteX22" fmla="*/ 3842 w 9965"/>
              <a:gd name="connsiteY22" fmla="*/ 3951 h 10000"/>
              <a:gd name="connsiteX23" fmla="*/ 2989 w 9965"/>
              <a:gd name="connsiteY23" fmla="*/ 2317 h 10000"/>
              <a:gd name="connsiteX24" fmla="*/ 2989 w 9965"/>
              <a:gd name="connsiteY24" fmla="*/ 2317 h 10000"/>
              <a:gd name="connsiteX25" fmla="*/ 2989 w 9965"/>
              <a:gd name="connsiteY25" fmla="*/ 0 h 10000"/>
              <a:gd name="connsiteX26" fmla="*/ 2915 w 9965"/>
              <a:gd name="connsiteY26" fmla="*/ 0 h 10000"/>
              <a:gd name="connsiteX27" fmla="*/ 2915 w 9965"/>
              <a:gd name="connsiteY27" fmla="*/ 1841 h 10000"/>
              <a:gd name="connsiteX28" fmla="*/ 2704 w 9965"/>
              <a:gd name="connsiteY28" fmla="*/ 2366 h 10000"/>
              <a:gd name="connsiteX29" fmla="*/ 2018 w 9965"/>
              <a:gd name="connsiteY29" fmla="*/ 4110 h 10000"/>
              <a:gd name="connsiteX30" fmla="*/ 2049 w 9965"/>
              <a:gd name="connsiteY30" fmla="*/ 4598 h 10000"/>
              <a:gd name="connsiteX31" fmla="*/ 1925 w 9965"/>
              <a:gd name="connsiteY31" fmla="*/ 4927 h 10000"/>
              <a:gd name="connsiteX32" fmla="*/ 1554 w 9965"/>
              <a:gd name="connsiteY32" fmla="*/ 4634 h 10000"/>
              <a:gd name="connsiteX33" fmla="*/ 2 w 9965"/>
              <a:gd name="connsiteY33" fmla="*/ 5817 h 10000"/>
              <a:gd name="connsiteX34" fmla="*/ 663 w 9965"/>
              <a:gd name="connsiteY34" fmla="*/ 7659 h 10000"/>
              <a:gd name="connsiteX35" fmla="*/ 830 w 9965"/>
              <a:gd name="connsiteY35" fmla="*/ 8085 h 10000"/>
              <a:gd name="connsiteX36" fmla="*/ 830 w 9965"/>
              <a:gd name="connsiteY36" fmla="*/ 10000 h 10000"/>
              <a:gd name="connsiteX37" fmla="*/ 905 w 9965"/>
              <a:gd name="connsiteY37" fmla="*/ 10000 h 10000"/>
              <a:gd name="connsiteX38" fmla="*/ 905 w 9965"/>
              <a:gd name="connsiteY38" fmla="*/ 7829 h 10000"/>
              <a:gd name="connsiteX39" fmla="*/ 960 w 9965"/>
              <a:gd name="connsiteY39" fmla="*/ 7720 h 10000"/>
              <a:gd name="connsiteX40" fmla="*/ 1826 w 9965"/>
              <a:gd name="connsiteY40" fmla="*/ 6098 h 10000"/>
              <a:gd name="connsiteX41" fmla="*/ 1826 w 9965"/>
              <a:gd name="connsiteY41" fmla="*/ 5720 h 10000"/>
              <a:gd name="connsiteX42" fmla="*/ 1931 w 9965"/>
              <a:gd name="connsiteY42" fmla="*/ 5293 h 10000"/>
              <a:gd name="connsiteX43" fmla="*/ 1975 w 9965"/>
              <a:gd name="connsiteY43" fmla="*/ 5244 h 10000"/>
              <a:gd name="connsiteX44" fmla="*/ 2253 w 9965"/>
              <a:gd name="connsiteY44" fmla="*/ 5329 h 10000"/>
              <a:gd name="connsiteX45" fmla="*/ 2933 w 9965"/>
              <a:gd name="connsiteY45" fmla="*/ 5915 h 10000"/>
              <a:gd name="connsiteX46" fmla="*/ 3607 w 9965"/>
              <a:gd name="connsiteY46" fmla="*/ 5329 h 10000"/>
              <a:gd name="connsiteX47" fmla="*/ 3923 w 9965"/>
              <a:gd name="connsiteY47" fmla="*/ 5244 h 10000"/>
              <a:gd name="connsiteX48" fmla="*/ 3972 w 9965"/>
              <a:gd name="connsiteY48" fmla="*/ 5293 h 10000"/>
              <a:gd name="connsiteX49" fmla="*/ 4102 w 9965"/>
              <a:gd name="connsiteY49" fmla="*/ 5768 h 10000"/>
              <a:gd name="connsiteX50" fmla="*/ 4096 w 9965"/>
              <a:gd name="connsiteY50" fmla="*/ 6037 h 10000"/>
              <a:gd name="connsiteX51" fmla="*/ 4795 w 9965"/>
              <a:gd name="connsiteY51" fmla="*/ 7671 h 10000"/>
              <a:gd name="connsiteX52" fmla="*/ 4912 w 9965"/>
              <a:gd name="connsiteY52" fmla="*/ 7976 h 10000"/>
              <a:gd name="connsiteX53" fmla="*/ 4912 w 9965"/>
              <a:gd name="connsiteY53" fmla="*/ 10000 h 10000"/>
              <a:gd name="connsiteX54" fmla="*/ 4986 w 9965"/>
              <a:gd name="connsiteY54" fmla="*/ 10000 h 10000"/>
              <a:gd name="connsiteX55" fmla="*/ 4986 w 9965"/>
              <a:gd name="connsiteY55" fmla="*/ 7829 h 10000"/>
              <a:gd name="connsiteX56" fmla="*/ 5042 w 9965"/>
              <a:gd name="connsiteY56" fmla="*/ 7720 h 10000"/>
              <a:gd name="connsiteX57" fmla="*/ 5926 w 9965"/>
              <a:gd name="connsiteY57" fmla="*/ 5915 h 10000"/>
              <a:gd name="connsiteX58" fmla="*/ 5920 w 9965"/>
              <a:gd name="connsiteY58" fmla="*/ 5732 h 10000"/>
              <a:gd name="connsiteX59" fmla="*/ 6031 w 9965"/>
              <a:gd name="connsiteY59" fmla="*/ 5305 h 10000"/>
              <a:gd name="connsiteX60" fmla="*/ 6081 w 9965"/>
              <a:gd name="connsiteY60" fmla="*/ 5256 h 10000"/>
              <a:gd name="connsiteX61" fmla="*/ 6353 w 9965"/>
              <a:gd name="connsiteY61" fmla="*/ 5329 h 10000"/>
              <a:gd name="connsiteX62" fmla="*/ 7027 w 9965"/>
              <a:gd name="connsiteY62" fmla="*/ 5915 h 10000"/>
              <a:gd name="connsiteX63" fmla="*/ 7714 w 9965"/>
              <a:gd name="connsiteY63" fmla="*/ 5305 h 10000"/>
              <a:gd name="connsiteX64" fmla="*/ 8004 w 9965"/>
              <a:gd name="connsiteY64" fmla="*/ 5207 h 10000"/>
              <a:gd name="connsiteX65" fmla="*/ 8023 w 9965"/>
              <a:gd name="connsiteY65" fmla="*/ 5232 h 10000"/>
              <a:gd name="connsiteX66" fmla="*/ 8140 w 9965"/>
              <a:gd name="connsiteY66" fmla="*/ 5683 h 10000"/>
              <a:gd name="connsiteX67" fmla="*/ 8140 w 9965"/>
              <a:gd name="connsiteY67" fmla="*/ 6134 h 10000"/>
              <a:gd name="connsiteX68" fmla="*/ 8938 w 9965"/>
              <a:gd name="connsiteY68" fmla="*/ 7707 h 10000"/>
              <a:gd name="connsiteX69" fmla="*/ 8981 w 9965"/>
              <a:gd name="connsiteY69" fmla="*/ 7817 h 10000"/>
              <a:gd name="connsiteX70" fmla="*/ 8981 w 9965"/>
              <a:gd name="connsiteY70" fmla="*/ 10000 h 10000"/>
              <a:gd name="connsiteX71" fmla="*/ 9062 w 9965"/>
              <a:gd name="connsiteY71" fmla="*/ 10000 h 10000"/>
              <a:gd name="connsiteX72" fmla="*/ 9062 w 9965"/>
              <a:gd name="connsiteY72" fmla="*/ 8000 h 10000"/>
              <a:gd name="connsiteX73" fmla="*/ 9192 w 9965"/>
              <a:gd name="connsiteY73" fmla="*/ 7707 h 10000"/>
              <a:gd name="connsiteX74" fmla="*/ 9965 w 9965"/>
              <a:gd name="connsiteY74" fmla="*/ 5854 h 10000"/>
              <a:gd name="connsiteX0" fmla="*/ 9335 w 9335"/>
              <a:gd name="connsiteY0" fmla="*/ 5854 h 10000"/>
              <a:gd name="connsiteX1" fmla="*/ 8453 w 9335"/>
              <a:gd name="connsiteY1" fmla="*/ 4122 h 10000"/>
              <a:gd name="connsiteX2" fmla="*/ 7708 w 9335"/>
              <a:gd name="connsiteY2" fmla="*/ 4768 h 10000"/>
              <a:gd name="connsiteX3" fmla="*/ 7411 w 9335"/>
              <a:gd name="connsiteY3" fmla="*/ 4878 h 10000"/>
              <a:gd name="connsiteX4" fmla="*/ 7404 w 9335"/>
              <a:gd name="connsiteY4" fmla="*/ 4866 h 10000"/>
              <a:gd name="connsiteX5" fmla="*/ 7293 w 9335"/>
              <a:gd name="connsiteY5" fmla="*/ 4415 h 10000"/>
              <a:gd name="connsiteX6" fmla="*/ 7305 w 9335"/>
              <a:gd name="connsiteY6" fmla="*/ 3939 h 10000"/>
              <a:gd name="connsiteX7" fmla="*/ 6449 w 9335"/>
              <a:gd name="connsiteY7" fmla="*/ 2317 h 10000"/>
              <a:gd name="connsiteX8" fmla="*/ 6424 w 9335"/>
              <a:gd name="connsiteY8" fmla="*/ 2317 h 10000"/>
              <a:gd name="connsiteX9" fmla="*/ 6424 w 9335"/>
              <a:gd name="connsiteY9" fmla="*/ 0 h 10000"/>
              <a:gd name="connsiteX10" fmla="*/ 6344 w 9335"/>
              <a:gd name="connsiteY10" fmla="*/ 0 h 10000"/>
              <a:gd name="connsiteX11" fmla="*/ 6344 w 9335"/>
              <a:gd name="connsiteY11" fmla="*/ 1854 h 10000"/>
              <a:gd name="connsiteX12" fmla="*/ 6151 w 9335"/>
              <a:gd name="connsiteY12" fmla="*/ 2366 h 10000"/>
              <a:gd name="connsiteX13" fmla="*/ 5468 w 9335"/>
              <a:gd name="connsiteY13" fmla="*/ 4110 h 10000"/>
              <a:gd name="connsiteX14" fmla="*/ 5487 w 9335"/>
              <a:gd name="connsiteY14" fmla="*/ 4463 h 10000"/>
              <a:gd name="connsiteX15" fmla="*/ 5381 w 9335"/>
              <a:gd name="connsiteY15" fmla="*/ 4939 h 10000"/>
              <a:gd name="connsiteX16" fmla="*/ 5096 w 9335"/>
              <a:gd name="connsiteY16" fmla="*/ 4829 h 10000"/>
              <a:gd name="connsiteX17" fmla="*/ 4364 w 9335"/>
              <a:gd name="connsiteY17" fmla="*/ 4110 h 10000"/>
              <a:gd name="connsiteX18" fmla="*/ 3650 w 9335"/>
              <a:gd name="connsiteY18" fmla="*/ 4793 h 10000"/>
              <a:gd name="connsiteX19" fmla="*/ 3321 w 9335"/>
              <a:gd name="connsiteY19" fmla="*/ 4915 h 10000"/>
              <a:gd name="connsiteX20" fmla="*/ 3309 w 9335"/>
              <a:gd name="connsiteY20" fmla="*/ 4902 h 10000"/>
              <a:gd name="connsiteX21" fmla="*/ 3184 w 9335"/>
              <a:gd name="connsiteY21" fmla="*/ 4402 h 10000"/>
              <a:gd name="connsiteX22" fmla="*/ 3190 w 9335"/>
              <a:gd name="connsiteY22" fmla="*/ 3951 h 10000"/>
              <a:gd name="connsiteX23" fmla="*/ 2334 w 9335"/>
              <a:gd name="connsiteY23" fmla="*/ 2317 h 10000"/>
              <a:gd name="connsiteX24" fmla="*/ 2334 w 9335"/>
              <a:gd name="connsiteY24" fmla="*/ 2317 h 10000"/>
              <a:gd name="connsiteX25" fmla="*/ 2334 w 9335"/>
              <a:gd name="connsiteY25" fmla="*/ 0 h 10000"/>
              <a:gd name="connsiteX26" fmla="*/ 2260 w 9335"/>
              <a:gd name="connsiteY26" fmla="*/ 0 h 10000"/>
              <a:gd name="connsiteX27" fmla="*/ 2260 w 9335"/>
              <a:gd name="connsiteY27" fmla="*/ 1841 h 10000"/>
              <a:gd name="connsiteX28" fmla="*/ 2048 w 9335"/>
              <a:gd name="connsiteY28" fmla="*/ 2366 h 10000"/>
              <a:gd name="connsiteX29" fmla="*/ 1360 w 9335"/>
              <a:gd name="connsiteY29" fmla="*/ 4110 h 10000"/>
              <a:gd name="connsiteX30" fmla="*/ 1391 w 9335"/>
              <a:gd name="connsiteY30" fmla="*/ 4598 h 10000"/>
              <a:gd name="connsiteX31" fmla="*/ 1267 w 9335"/>
              <a:gd name="connsiteY31" fmla="*/ 4927 h 10000"/>
              <a:gd name="connsiteX32" fmla="*/ 894 w 9335"/>
              <a:gd name="connsiteY32" fmla="*/ 4634 h 10000"/>
              <a:gd name="connsiteX33" fmla="*/ 0 w 9335"/>
              <a:gd name="connsiteY33" fmla="*/ 7659 h 10000"/>
              <a:gd name="connsiteX34" fmla="*/ 168 w 9335"/>
              <a:gd name="connsiteY34" fmla="*/ 8085 h 10000"/>
              <a:gd name="connsiteX35" fmla="*/ 168 w 9335"/>
              <a:gd name="connsiteY35" fmla="*/ 10000 h 10000"/>
              <a:gd name="connsiteX36" fmla="*/ 243 w 9335"/>
              <a:gd name="connsiteY36" fmla="*/ 10000 h 10000"/>
              <a:gd name="connsiteX37" fmla="*/ 243 w 9335"/>
              <a:gd name="connsiteY37" fmla="*/ 7829 h 10000"/>
              <a:gd name="connsiteX38" fmla="*/ 298 w 9335"/>
              <a:gd name="connsiteY38" fmla="*/ 7720 h 10000"/>
              <a:gd name="connsiteX39" fmla="*/ 1167 w 9335"/>
              <a:gd name="connsiteY39" fmla="*/ 6098 h 10000"/>
              <a:gd name="connsiteX40" fmla="*/ 1167 w 9335"/>
              <a:gd name="connsiteY40" fmla="*/ 5720 h 10000"/>
              <a:gd name="connsiteX41" fmla="*/ 1273 w 9335"/>
              <a:gd name="connsiteY41" fmla="*/ 5293 h 10000"/>
              <a:gd name="connsiteX42" fmla="*/ 1317 w 9335"/>
              <a:gd name="connsiteY42" fmla="*/ 5244 h 10000"/>
              <a:gd name="connsiteX43" fmla="*/ 1596 w 9335"/>
              <a:gd name="connsiteY43" fmla="*/ 5329 h 10000"/>
              <a:gd name="connsiteX44" fmla="*/ 2278 w 9335"/>
              <a:gd name="connsiteY44" fmla="*/ 5915 h 10000"/>
              <a:gd name="connsiteX45" fmla="*/ 2955 w 9335"/>
              <a:gd name="connsiteY45" fmla="*/ 5329 h 10000"/>
              <a:gd name="connsiteX46" fmla="*/ 3272 w 9335"/>
              <a:gd name="connsiteY46" fmla="*/ 5244 h 10000"/>
              <a:gd name="connsiteX47" fmla="*/ 3321 w 9335"/>
              <a:gd name="connsiteY47" fmla="*/ 5293 h 10000"/>
              <a:gd name="connsiteX48" fmla="*/ 3451 w 9335"/>
              <a:gd name="connsiteY48" fmla="*/ 5768 h 10000"/>
              <a:gd name="connsiteX49" fmla="*/ 3445 w 9335"/>
              <a:gd name="connsiteY49" fmla="*/ 6037 h 10000"/>
              <a:gd name="connsiteX50" fmla="*/ 4147 w 9335"/>
              <a:gd name="connsiteY50" fmla="*/ 7671 h 10000"/>
              <a:gd name="connsiteX51" fmla="*/ 4264 w 9335"/>
              <a:gd name="connsiteY51" fmla="*/ 7976 h 10000"/>
              <a:gd name="connsiteX52" fmla="*/ 4264 w 9335"/>
              <a:gd name="connsiteY52" fmla="*/ 10000 h 10000"/>
              <a:gd name="connsiteX53" fmla="*/ 4339 w 9335"/>
              <a:gd name="connsiteY53" fmla="*/ 10000 h 10000"/>
              <a:gd name="connsiteX54" fmla="*/ 4339 w 9335"/>
              <a:gd name="connsiteY54" fmla="*/ 7829 h 10000"/>
              <a:gd name="connsiteX55" fmla="*/ 4395 w 9335"/>
              <a:gd name="connsiteY55" fmla="*/ 7720 h 10000"/>
              <a:gd name="connsiteX56" fmla="*/ 5282 w 9335"/>
              <a:gd name="connsiteY56" fmla="*/ 5915 h 10000"/>
              <a:gd name="connsiteX57" fmla="*/ 5276 w 9335"/>
              <a:gd name="connsiteY57" fmla="*/ 5732 h 10000"/>
              <a:gd name="connsiteX58" fmla="*/ 5387 w 9335"/>
              <a:gd name="connsiteY58" fmla="*/ 5305 h 10000"/>
              <a:gd name="connsiteX59" fmla="*/ 5437 w 9335"/>
              <a:gd name="connsiteY59" fmla="*/ 5256 h 10000"/>
              <a:gd name="connsiteX60" fmla="*/ 5710 w 9335"/>
              <a:gd name="connsiteY60" fmla="*/ 5329 h 10000"/>
              <a:gd name="connsiteX61" fmla="*/ 6387 w 9335"/>
              <a:gd name="connsiteY61" fmla="*/ 5915 h 10000"/>
              <a:gd name="connsiteX62" fmla="*/ 7076 w 9335"/>
              <a:gd name="connsiteY62" fmla="*/ 5305 h 10000"/>
              <a:gd name="connsiteX63" fmla="*/ 7367 w 9335"/>
              <a:gd name="connsiteY63" fmla="*/ 5207 h 10000"/>
              <a:gd name="connsiteX64" fmla="*/ 7386 w 9335"/>
              <a:gd name="connsiteY64" fmla="*/ 5232 h 10000"/>
              <a:gd name="connsiteX65" fmla="*/ 7504 w 9335"/>
              <a:gd name="connsiteY65" fmla="*/ 5683 h 10000"/>
              <a:gd name="connsiteX66" fmla="*/ 7504 w 9335"/>
              <a:gd name="connsiteY66" fmla="*/ 6134 h 10000"/>
              <a:gd name="connsiteX67" fmla="*/ 8304 w 9335"/>
              <a:gd name="connsiteY67" fmla="*/ 7707 h 10000"/>
              <a:gd name="connsiteX68" fmla="*/ 8348 w 9335"/>
              <a:gd name="connsiteY68" fmla="*/ 7817 h 10000"/>
              <a:gd name="connsiteX69" fmla="*/ 8348 w 9335"/>
              <a:gd name="connsiteY69" fmla="*/ 10000 h 10000"/>
              <a:gd name="connsiteX70" fmla="*/ 8429 w 9335"/>
              <a:gd name="connsiteY70" fmla="*/ 10000 h 10000"/>
              <a:gd name="connsiteX71" fmla="*/ 8429 w 9335"/>
              <a:gd name="connsiteY71" fmla="*/ 8000 h 10000"/>
              <a:gd name="connsiteX72" fmla="*/ 8559 w 9335"/>
              <a:gd name="connsiteY72" fmla="*/ 7707 h 10000"/>
              <a:gd name="connsiteX73" fmla="*/ 9335 w 9335"/>
              <a:gd name="connsiteY73" fmla="*/ 5854 h 10000"/>
              <a:gd name="connsiteX0" fmla="*/ 9878 w 9878"/>
              <a:gd name="connsiteY0" fmla="*/ 5854 h 10000"/>
              <a:gd name="connsiteX1" fmla="*/ 8933 w 9878"/>
              <a:gd name="connsiteY1" fmla="*/ 4122 h 10000"/>
              <a:gd name="connsiteX2" fmla="*/ 8135 w 9878"/>
              <a:gd name="connsiteY2" fmla="*/ 4768 h 10000"/>
              <a:gd name="connsiteX3" fmla="*/ 7817 w 9878"/>
              <a:gd name="connsiteY3" fmla="*/ 4878 h 10000"/>
              <a:gd name="connsiteX4" fmla="*/ 7809 w 9878"/>
              <a:gd name="connsiteY4" fmla="*/ 4866 h 10000"/>
              <a:gd name="connsiteX5" fmla="*/ 7691 w 9878"/>
              <a:gd name="connsiteY5" fmla="*/ 4415 h 10000"/>
              <a:gd name="connsiteX6" fmla="*/ 7703 w 9878"/>
              <a:gd name="connsiteY6" fmla="*/ 3939 h 10000"/>
              <a:gd name="connsiteX7" fmla="*/ 6786 w 9878"/>
              <a:gd name="connsiteY7" fmla="*/ 2317 h 10000"/>
              <a:gd name="connsiteX8" fmla="*/ 6760 w 9878"/>
              <a:gd name="connsiteY8" fmla="*/ 2317 h 10000"/>
              <a:gd name="connsiteX9" fmla="*/ 6760 w 9878"/>
              <a:gd name="connsiteY9" fmla="*/ 0 h 10000"/>
              <a:gd name="connsiteX10" fmla="*/ 6674 w 9878"/>
              <a:gd name="connsiteY10" fmla="*/ 0 h 10000"/>
              <a:gd name="connsiteX11" fmla="*/ 6674 w 9878"/>
              <a:gd name="connsiteY11" fmla="*/ 1854 h 10000"/>
              <a:gd name="connsiteX12" fmla="*/ 6467 w 9878"/>
              <a:gd name="connsiteY12" fmla="*/ 2366 h 10000"/>
              <a:gd name="connsiteX13" fmla="*/ 5736 w 9878"/>
              <a:gd name="connsiteY13" fmla="*/ 4110 h 10000"/>
              <a:gd name="connsiteX14" fmla="*/ 5756 w 9878"/>
              <a:gd name="connsiteY14" fmla="*/ 4463 h 10000"/>
              <a:gd name="connsiteX15" fmla="*/ 5642 w 9878"/>
              <a:gd name="connsiteY15" fmla="*/ 4939 h 10000"/>
              <a:gd name="connsiteX16" fmla="*/ 5337 w 9878"/>
              <a:gd name="connsiteY16" fmla="*/ 4829 h 10000"/>
              <a:gd name="connsiteX17" fmla="*/ 4553 w 9878"/>
              <a:gd name="connsiteY17" fmla="*/ 4110 h 10000"/>
              <a:gd name="connsiteX18" fmla="*/ 3788 w 9878"/>
              <a:gd name="connsiteY18" fmla="*/ 4793 h 10000"/>
              <a:gd name="connsiteX19" fmla="*/ 3436 w 9878"/>
              <a:gd name="connsiteY19" fmla="*/ 4915 h 10000"/>
              <a:gd name="connsiteX20" fmla="*/ 3423 w 9878"/>
              <a:gd name="connsiteY20" fmla="*/ 4902 h 10000"/>
              <a:gd name="connsiteX21" fmla="*/ 3289 w 9878"/>
              <a:gd name="connsiteY21" fmla="*/ 4402 h 10000"/>
              <a:gd name="connsiteX22" fmla="*/ 3295 w 9878"/>
              <a:gd name="connsiteY22" fmla="*/ 3951 h 10000"/>
              <a:gd name="connsiteX23" fmla="*/ 2378 w 9878"/>
              <a:gd name="connsiteY23" fmla="*/ 2317 h 10000"/>
              <a:gd name="connsiteX24" fmla="*/ 2378 w 9878"/>
              <a:gd name="connsiteY24" fmla="*/ 2317 h 10000"/>
              <a:gd name="connsiteX25" fmla="*/ 2378 w 9878"/>
              <a:gd name="connsiteY25" fmla="*/ 0 h 10000"/>
              <a:gd name="connsiteX26" fmla="*/ 2299 w 9878"/>
              <a:gd name="connsiteY26" fmla="*/ 0 h 10000"/>
              <a:gd name="connsiteX27" fmla="*/ 2299 w 9878"/>
              <a:gd name="connsiteY27" fmla="*/ 1841 h 10000"/>
              <a:gd name="connsiteX28" fmla="*/ 2072 w 9878"/>
              <a:gd name="connsiteY28" fmla="*/ 2366 h 10000"/>
              <a:gd name="connsiteX29" fmla="*/ 1335 w 9878"/>
              <a:gd name="connsiteY29" fmla="*/ 4110 h 10000"/>
              <a:gd name="connsiteX30" fmla="*/ 1368 w 9878"/>
              <a:gd name="connsiteY30" fmla="*/ 4598 h 10000"/>
              <a:gd name="connsiteX31" fmla="*/ 1235 w 9878"/>
              <a:gd name="connsiteY31" fmla="*/ 4927 h 10000"/>
              <a:gd name="connsiteX32" fmla="*/ 836 w 9878"/>
              <a:gd name="connsiteY32" fmla="*/ 4634 h 10000"/>
              <a:gd name="connsiteX33" fmla="*/ 58 w 9878"/>
              <a:gd name="connsiteY33" fmla="*/ 8085 h 10000"/>
              <a:gd name="connsiteX34" fmla="*/ 58 w 9878"/>
              <a:gd name="connsiteY34" fmla="*/ 10000 h 10000"/>
              <a:gd name="connsiteX35" fmla="*/ 138 w 9878"/>
              <a:gd name="connsiteY35" fmla="*/ 10000 h 10000"/>
              <a:gd name="connsiteX36" fmla="*/ 138 w 9878"/>
              <a:gd name="connsiteY36" fmla="*/ 7829 h 10000"/>
              <a:gd name="connsiteX37" fmla="*/ 197 w 9878"/>
              <a:gd name="connsiteY37" fmla="*/ 7720 h 10000"/>
              <a:gd name="connsiteX38" fmla="*/ 1128 w 9878"/>
              <a:gd name="connsiteY38" fmla="*/ 6098 h 10000"/>
              <a:gd name="connsiteX39" fmla="*/ 1128 w 9878"/>
              <a:gd name="connsiteY39" fmla="*/ 5720 h 10000"/>
              <a:gd name="connsiteX40" fmla="*/ 1242 w 9878"/>
              <a:gd name="connsiteY40" fmla="*/ 5293 h 10000"/>
              <a:gd name="connsiteX41" fmla="*/ 1289 w 9878"/>
              <a:gd name="connsiteY41" fmla="*/ 5244 h 10000"/>
              <a:gd name="connsiteX42" fmla="*/ 1588 w 9878"/>
              <a:gd name="connsiteY42" fmla="*/ 5329 h 10000"/>
              <a:gd name="connsiteX43" fmla="*/ 2318 w 9878"/>
              <a:gd name="connsiteY43" fmla="*/ 5915 h 10000"/>
              <a:gd name="connsiteX44" fmla="*/ 3044 w 9878"/>
              <a:gd name="connsiteY44" fmla="*/ 5329 h 10000"/>
              <a:gd name="connsiteX45" fmla="*/ 3383 w 9878"/>
              <a:gd name="connsiteY45" fmla="*/ 5244 h 10000"/>
              <a:gd name="connsiteX46" fmla="*/ 3436 w 9878"/>
              <a:gd name="connsiteY46" fmla="*/ 5293 h 10000"/>
              <a:gd name="connsiteX47" fmla="*/ 3575 w 9878"/>
              <a:gd name="connsiteY47" fmla="*/ 5768 h 10000"/>
              <a:gd name="connsiteX48" fmla="*/ 3568 w 9878"/>
              <a:gd name="connsiteY48" fmla="*/ 6037 h 10000"/>
              <a:gd name="connsiteX49" fmla="*/ 4320 w 9878"/>
              <a:gd name="connsiteY49" fmla="*/ 7671 h 10000"/>
              <a:gd name="connsiteX50" fmla="*/ 4446 w 9878"/>
              <a:gd name="connsiteY50" fmla="*/ 7976 h 10000"/>
              <a:gd name="connsiteX51" fmla="*/ 4446 w 9878"/>
              <a:gd name="connsiteY51" fmla="*/ 10000 h 10000"/>
              <a:gd name="connsiteX52" fmla="*/ 4526 w 9878"/>
              <a:gd name="connsiteY52" fmla="*/ 10000 h 10000"/>
              <a:gd name="connsiteX53" fmla="*/ 4526 w 9878"/>
              <a:gd name="connsiteY53" fmla="*/ 7829 h 10000"/>
              <a:gd name="connsiteX54" fmla="*/ 4586 w 9878"/>
              <a:gd name="connsiteY54" fmla="*/ 7720 h 10000"/>
              <a:gd name="connsiteX55" fmla="*/ 5536 w 9878"/>
              <a:gd name="connsiteY55" fmla="*/ 5915 h 10000"/>
              <a:gd name="connsiteX56" fmla="*/ 5530 w 9878"/>
              <a:gd name="connsiteY56" fmla="*/ 5732 h 10000"/>
              <a:gd name="connsiteX57" fmla="*/ 5649 w 9878"/>
              <a:gd name="connsiteY57" fmla="*/ 5305 h 10000"/>
              <a:gd name="connsiteX58" fmla="*/ 5702 w 9878"/>
              <a:gd name="connsiteY58" fmla="*/ 5256 h 10000"/>
              <a:gd name="connsiteX59" fmla="*/ 5995 w 9878"/>
              <a:gd name="connsiteY59" fmla="*/ 5329 h 10000"/>
              <a:gd name="connsiteX60" fmla="*/ 6720 w 9878"/>
              <a:gd name="connsiteY60" fmla="*/ 5915 h 10000"/>
              <a:gd name="connsiteX61" fmla="*/ 7458 w 9878"/>
              <a:gd name="connsiteY61" fmla="*/ 5305 h 10000"/>
              <a:gd name="connsiteX62" fmla="*/ 7770 w 9878"/>
              <a:gd name="connsiteY62" fmla="*/ 5207 h 10000"/>
              <a:gd name="connsiteX63" fmla="*/ 7790 w 9878"/>
              <a:gd name="connsiteY63" fmla="*/ 5232 h 10000"/>
              <a:gd name="connsiteX64" fmla="*/ 7917 w 9878"/>
              <a:gd name="connsiteY64" fmla="*/ 5683 h 10000"/>
              <a:gd name="connsiteX65" fmla="*/ 7917 w 9878"/>
              <a:gd name="connsiteY65" fmla="*/ 6134 h 10000"/>
              <a:gd name="connsiteX66" fmla="*/ 8774 w 9878"/>
              <a:gd name="connsiteY66" fmla="*/ 7707 h 10000"/>
              <a:gd name="connsiteX67" fmla="*/ 8821 w 9878"/>
              <a:gd name="connsiteY67" fmla="*/ 7817 h 10000"/>
              <a:gd name="connsiteX68" fmla="*/ 8821 w 9878"/>
              <a:gd name="connsiteY68" fmla="*/ 10000 h 10000"/>
              <a:gd name="connsiteX69" fmla="*/ 8907 w 9878"/>
              <a:gd name="connsiteY69" fmla="*/ 10000 h 10000"/>
              <a:gd name="connsiteX70" fmla="*/ 8907 w 9878"/>
              <a:gd name="connsiteY70" fmla="*/ 8000 h 10000"/>
              <a:gd name="connsiteX71" fmla="*/ 9047 w 9878"/>
              <a:gd name="connsiteY71" fmla="*/ 7707 h 10000"/>
              <a:gd name="connsiteX72" fmla="*/ 9878 w 9878"/>
              <a:gd name="connsiteY72" fmla="*/ 5854 h 10000"/>
              <a:gd name="connsiteX0" fmla="*/ 10000 w 10000"/>
              <a:gd name="connsiteY0" fmla="*/ 5854 h 10000"/>
              <a:gd name="connsiteX1" fmla="*/ 9043 w 10000"/>
              <a:gd name="connsiteY1" fmla="*/ 4122 h 10000"/>
              <a:gd name="connsiteX2" fmla="*/ 8235 w 10000"/>
              <a:gd name="connsiteY2" fmla="*/ 4768 h 10000"/>
              <a:gd name="connsiteX3" fmla="*/ 7914 w 10000"/>
              <a:gd name="connsiteY3" fmla="*/ 4878 h 10000"/>
              <a:gd name="connsiteX4" fmla="*/ 7905 w 10000"/>
              <a:gd name="connsiteY4" fmla="*/ 4866 h 10000"/>
              <a:gd name="connsiteX5" fmla="*/ 7786 w 10000"/>
              <a:gd name="connsiteY5" fmla="*/ 4415 h 10000"/>
              <a:gd name="connsiteX6" fmla="*/ 7798 w 10000"/>
              <a:gd name="connsiteY6" fmla="*/ 3939 h 10000"/>
              <a:gd name="connsiteX7" fmla="*/ 6870 w 10000"/>
              <a:gd name="connsiteY7" fmla="*/ 2317 h 10000"/>
              <a:gd name="connsiteX8" fmla="*/ 6843 w 10000"/>
              <a:gd name="connsiteY8" fmla="*/ 2317 h 10000"/>
              <a:gd name="connsiteX9" fmla="*/ 6843 w 10000"/>
              <a:gd name="connsiteY9" fmla="*/ 0 h 10000"/>
              <a:gd name="connsiteX10" fmla="*/ 6756 w 10000"/>
              <a:gd name="connsiteY10" fmla="*/ 0 h 10000"/>
              <a:gd name="connsiteX11" fmla="*/ 6756 w 10000"/>
              <a:gd name="connsiteY11" fmla="*/ 1854 h 10000"/>
              <a:gd name="connsiteX12" fmla="*/ 6547 w 10000"/>
              <a:gd name="connsiteY12" fmla="*/ 2366 h 10000"/>
              <a:gd name="connsiteX13" fmla="*/ 5807 w 10000"/>
              <a:gd name="connsiteY13" fmla="*/ 4110 h 10000"/>
              <a:gd name="connsiteX14" fmla="*/ 5827 w 10000"/>
              <a:gd name="connsiteY14" fmla="*/ 4463 h 10000"/>
              <a:gd name="connsiteX15" fmla="*/ 5712 w 10000"/>
              <a:gd name="connsiteY15" fmla="*/ 4939 h 10000"/>
              <a:gd name="connsiteX16" fmla="*/ 5403 w 10000"/>
              <a:gd name="connsiteY16" fmla="*/ 4829 h 10000"/>
              <a:gd name="connsiteX17" fmla="*/ 4609 w 10000"/>
              <a:gd name="connsiteY17" fmla="*/ 4110 h 10000"/>
              <a:gd name="connsiteX18" fmla="*/ 3835 w 10000"/>
              <a:gd name="connsiteY18" fmla="*/ 4793 h 10000"/>
              <a:gd name="connsiteX19" fmla="*/ 3478 w 10000"/>
              <a:gd name="connsiteY19" fmla="*/ 4915 h 10000"/>
              <a:gd name="connsiteX20" fmla="*/ 3465 w 10000"/>
              <a:gd name="connsiteY20" fmla="*/ 4902 h 10000"/>
              <a:gd name="connsiteX21" fmla="*/ 3330 w 10000"/>
              <a:gd name="connsiteY21" fmla="*/ 4402 h 10000"/>
              <a:gd name="connsiteX22" fmla="*/ 3336 w 10000"/>
              <a:gd name="connsiteY22" fmla="*/ 3951 h 10000"/>
              <a:gd name="connsiteX23" fmla="*/ 2407 w 10000"/>
              <a:gd name="connsiteY23" fmla="*/ 2317 h 10000"/>
              <a:gd name="connsiteX24" fmla="*/ 2407 w 10000"/>
              <a:gd name="connsiteY24" fmla="*/ 2317 h 10000"/>
              <a:gd name="connsiteX25" fmla="*/ 2407 w 10000"/>
              <a:gd name="connsiteY25" fmla="*/ 0 h 10000"/>
              <a:gd name="connsiteX26" fmla="*/ 2327 w 10000"/>
              <a:gd name="connsiteY26" fmla="*/ 0 h 10000"/>
              <a:gd name="connsiteX27" fmla="*/ 2327 w 10000"/>
              <a:gd name="connsiteY27" fmla="*/ 1841 h 10000"/>
              <a:gd name="connsiteX28" fmla="*/ 2098 w 10000"/>
              <a:gd name="connsiteY28" fmla="*/ 2366 h 10000"/>
              <a:gd name="connsiteX29" fmla="*/ 1351 w 10000"/>
              <a:gd name="connsiteY29" fmla="*/ 4110 h 10000"/>
              <a:gd name="connsiteX30" fmla="*/ 1385 w 10000"/>
              <a:gd name="connsiteY30" fmla="*/ 4598 h 10000"/>
              <a:gd name="connsiteX31" fmla="*/ 1250 w 10000"/>
              <a:gd name="connsiteY31" fmla="*/ 4927 h 10000"/>
              <a:gd name="connsiteX32" fmla="*/ 846 w 10000"/>
              <a:gd name="connsiteY32" fmla="*/ 4634 h 10000"/>
              <a:gd name="connsiteX33" fmla="*/ 59 w 10000"/>
              <a:gd name="connsiteY33" fmla="*/ 8085 h 10000"/>
              <a:gd name="connsiteX34" fmla="*/ 59 w 10000"/>
              <a:gd name="connsiteY34" fmla="*/ 10000 h 10000"/>
              <a:gd name="connsiteX35" fmla="*/ 140 w 10000"/>
              <a:gd name="connsiteY35" fmla="*/ 10000 h 10000"/>
              <a:gd name="connsiteX36" fmla="*/ 140 w 10000"/>
              <a:gd name="connsiteY36" fmla="*/ 7829 h 10000"/>
              <a:gd name="connsiteX37" fmla="*/ 1142 w 10000"/>
              <a:gd name="connsiteY37" fmla="*/ 6098 h 10000"/>
              <a:gd name="connsiteX38" fmla="*/ 1142 w 10000"/>
              <a:gd name="connsiteY38" fmla="*/ 5720 h 10000"/>
              <a:gd name="connsiteX39" fmla="*/ 1257 w 10000"/>
              <a:gd name="connsiteY39" fmla="*/ 5293 h 10000"/>
              <a:gd name="connsiteX40" fmla="*/ 1305 w 10000"/>
              <a:gd name="connsiteY40" fmla="*/ 5244 h 10000"/>
              <a:gd name="connsiteX41" fmla="*/ 1608 w 10000"/>
              <a:gd name="connsiteY41" fmla="*/ 5329 h 10000"/>
              <a:gd name="connsiteX42" fmla="*/ 2347 w 10000"/>
              <a:gd name="connsiteY42" fmla="*/ 5915 h 10000"/>
              <a:gd name="connsiteX43" fmla="*/ 3082 w 10000"/>
              <a:gd name="connsiteY43" fmla="*/ 5329 h 10000"/>
              <a:gd name="connsiteX44" fmla="*/ 3425 w 10000"/>
              <a:gd name="connsiteY44" fmla="*/ 5244 h 10000"/>
              <a:gd name="connsiteX45" fmla="*/ 3478 w 10000"/>
              <a:gd name="connsiteY45" fmla="*/ 5293 h 10000"/>
              <a:gd name="connsiteX46" fmla="*/ 3619 w 10000"/>
              <a:gd name="connsiteY46" fmla="*/ 5768 h 10000"/>
              <a:gd name="connsiteX47" fmla="*/ 3612 w 10000"/>
              <a:gd name="connsiteY47" fmla="*/ 6037 h 10000"/>
              <a:gd name="connsiteX48" fmla="*/ 4373 w 10000"/>
              <a:gd name="connsiteY48" fmla="*/ 7671 h 10000"/>
              <a:gd name="connsiteX49" fmla="*/ 4501 w 10000"/>
              <a:gd name="connsiteY49" fmla="*/ 7976 h 10000"/>
              <a:gd name="connsiteX50" fmla="*/ 4501 w 10000"/>
              <a:gd name="connsiteY50" fmla="*/ 10000 h 10000"/>
              <a:gd name="connsiteX51" fmla="*/ 4582 w 10000"/>
              <a:gd name="connsiteY51" fmla="*/ 10000 h 10000"/>
              <a:gd name="connsiteX52" fmla="*/ 4582 w 10000"/>
              <a:gd name="connsiteY52" fmla="*/ 7829 h 10000"/>
              <a:gd name="connsiteX53" fmla="*/ 4643 w 10000"/>
              <a:gd name="connsiteY53" fmla="*/ 7720 h 10000"/>
              <a:gd name="connsiteX54" fmla="*/ 5604 w 10000"/>
              <a:gd name="connsiteY54" fmla="*/ 5915 h 10000"/>
              <a:gd name="connsiteX55" fmla="*/ 5598 w 10000"/>
              <a:gd name="connsiteY55" fmla="*/ 5732 h 10000"/>
              <a:gd name="connsiteX56" fmla="*/ 5719 w 10000"/>
              <a:gd name="connsiteY56" fmla="*/ 5305 h 10000"/>
              <a:gd name="connsiteX57" fmla="*/ 5772 w 10000"/>
              <a:gd name="connsiteY57" fmla="*/ 5256 h 10000"/>
              <a:gd name="connsiteX58" fmla="*/ 6069 w 10000"/>
              <a:gd name="connsiteY58" fmla="*/ 5329 h 10000"/>
              <a:gd name="connsiteX59" fmla="*/ 6803 w 10000"/>
              <a:gd name="connsiteY59" fmla="*/ 5915 h 10000"/>
              <a:gd name="connsiteX60" fmla="*/ 7550 w 10000"/>
              <a:gd name="connsiteY60" fmla="*/ 5305 h 10000"/>
              <a:gd name="connsiteX61" fmla="*/ 7866 w 10000"/>
              <a:gd name="connsiteY61" fmla="*/ 5207 h 10000"/>
              <a:gd name="connsiteX62" fmla="*/ 7886 w 10000"/>
              <a:gd name="connsiteY62" fmla="*/ 5232 h 10000"/>
              <a:gd name="connsiteX63" fmla="*/ 8015 w 10000"/>
              <a:gd name="connsiteY63" fmla="*/ 5683 h 10000"/>
              <a:gd name="connsiteX64" fmla="*/ 8015 w 10000"/>
              <a:gd name="connsiteY64" fmla="*/ 6134 h 10000"/>
              <a:gd name="connsiteX65" fmla="*/ 8882 w 10000"/>
              <a:gd name="connsiteY65" fmla="*/ 7707 h 10000"/>
              <a:gd name="connsiteX66" fmla="*/ 8930 w 10000"/>
              <a:gd name="connsiteY66" fmla="*/ 7817 h 10000"/>
              <a:gd name="connsiteX67" fmla="*/ 8930 w 10000"/>
              <a:gd name="connsiteY67" fmla="*/ 10000 h 10000"/>
              <a:gd name="connsiteX68" fmla="*/ 9017 w 10000"/>
              <a:gd name="connsiteY68" fmla="*/ 10000 h 10000"/>
              <a:gd name="connsiteX69" fmla="*/ 9017 w 10000"/>
              <a:gd name="connsiteY69" fmla="*/ 8000 h 10000"/>
              <a:gd name="connsiteX70" fmla="*/ 9159 w 10000"/>
              <a:gd name="connsiteY70" fmla="*/ 7707 h 10000"/>
              <a:gd name="connsiteX71" fmla="*/ 10000 w 10000"/>
              <a:gd name="connsiteY71" fmla="*/ 5854 h 10000"/>
              <a:gd name="connsiteX0" fmla="*/ 10000 w 10000"/>
              <a:gd name="connsiteY0" fmla="*/ 5854 h 10288"/>
              <a:gd name="connsiteX1" fmla="*/ 9043 w 10000"/>
              <a:gd name="connsiteY1" fmla="*/ 4122 h 10288"/>
              <a:gd name="connsiteX2" fmla="*/ 8235 w 10000"/>
              <a:gd name="connsiteY2" fmla="*/ 4768 h 10288"/>
              <a:gd name="connsiteX3" fmla="*/ 7914 w 10000"/>
              <a:gd name="connsiteY3" fmla="*/ 4878 h 10288"/>
              <a:gd name="connsiteX4" fmla="*/ 7905 w 10000"/>
              <a:gd name="connsiteY4" fmla="*/ 4866 h 10288"/>
              <a:gd name="connsiteX5" fmla="*/ 7786 w 10000"/>
              <a:gd name="connsiteY5" fmla="*/ 4415 h 10288"/>
              <a:gd name="connsiteX6" fmla="*/ 7798 w 10000"/>
              <a:gd name="connsiteY6" fmla="*/ 3939 h 10288"/>
              <a:gd name="connsiteX7" fmla="*/ 6870 w 10000"/>
              <a:gd name="connsiteY7" fmla="*/ 2317 h 10288"/>
              <a:gd name="connsiteX8" fmla="*/ 6843 w 10000"/>
              <a:gd name="connsiteY8" fmla="*/ 2317 h 10288"/>
              <a:gd name="connsiteX9" fmla="*/ 6843 w 10000"/>
              <a:gd name="connsiteY9" fmla="*/ 0 h 10288"/>
              <a:gd name="connsiteX10" fmla="*/ 6756 w 10000"/>
              <a:gd name="connsiteY10" fmla="*/ 0 h 10288"/>
              <a:gd name="connsiteX11" fmla="*/ 6756 w 10000"/>
              <a:gd name="connsiteY11" fmla="*/ 1854 h 10288"/>
              <a:gd name="connsiteX12" fmla="*/ 6547 w 10000"/>
              <a:gd name="connsiteY12" fmla="*/ 2366 h 10288"/>
              <a:gd name="connsiteX13" fmla="*/ 5807 w 10000"/>
              <a:gd name="connsiteY13" fmla="*/ 4110 h 10288"/>
              <a:gd name="connsiteX14" fmla="*/ 5827 w 10000"/>
              <a:gd name="connsiteY14" fmla="*/ 4463 h 10288"/>
              <a:gd name="connsiteX15" fmla="*/ 5712 w 10000"/>
              <a:gd name="connsiteY15" fmla="*/ 4939 h 10288"/>
              <a:gd name="connsiteX16" fmla="*/ 5403 w 10000"/>
              <a:gd name="connsiteY16" fmla="*/ 4829 h 10288"/>
              <a:gd name="connsiteX17" fmla="*/ 4609 w 10000"/>
              <a:gd name="connsiteY17" fmla="*/ 4110 h 10288"/>
              <a:gd name="connsiteX18" fmla="*/ 3835 w 10000"/>
              <a:gd name="connsiteY18" fmla="*/ 4793 h 10288"/>
              <a:gd name="connsiteX19" fmla="*/ 3478 w 10000"/>
              <a:gd name="connsiteY19" fmla="*/ 4915 h 10288"/>
              <a:gd name="connsiteX20" fmla="*/ 3465 w 10000"/>
              <a:gd name="connsiteY20" fmla="*/ 4902 h 10288"/>
              <a:gd name="connsiteX21" fmla="*/ 3330 w 10000"/>
              <a:gd name="connsiteY21" fmla="*/ 4402 h 10288"/>
              <a:gd name="connsiteX22" fmla="*/ 3336 w 10000"/>
              <a:gd name="connsiteY22" fmla="*/ 3951 h 10288"/>
              <a:gd name="connsiteX23" fmla="*/ 2407 w 10000"/>
              <a:gd name="connsiteY23" fmla="*/ 2317 h 10288"/>
              <a:gd name="connsiteX24" fmla="*/ 2407 w 10000"/>
              <a:gd name="connsiteY24" fmla="*/ 2317 h 10288"/>
              <a:gd name="connsiteX25" fmla="*/ 2407 w 10000"/>
              <a:gd name="connsiteY25" fmla="*/ 0 h 10288"/>
              <a:gd name="connsiteX26" fmla="*/ 2327 w 10000"/>
              <a:gd name="connsiteY26" fmla="*/ 0 h 10288"/>
              <a:gd name="connsiteX27" fmla="*/ 2327 w 10000"/>
              <a:gd name="connsiteY27" fmla="*/ 1841 h 10288"/>
              <a:gd name="connsiteX28" fmla="*/ 2098 w 10000"/>
              <a:gd name="connsiteY28" fmla="*/ 2366 h 10288"/>
              <a:gd name="connsiteX29" fmla="*/ 1351 w 10000"/>
              <a:gd name="connsiteY29" fmla="*/ 4110 h 10288"/>
              <a:gd name="connsiteX30" fmla="*/ 1385 w 10000"/>
              <a:gd name="connsiteY30" fmla="*/ 4598 h 10288"/>
              <a:gd name="connsiteX31" fmla="*/ 1250 w 10000"/>
              <a:gd name="connsiteY31" fmla="*/ 4927 h 10288"/>
              <a:gd name="connsiteX32" fmla="*/ 846 w 10000"/>
              <a:gd name="connsiteY32" fmla="*/ 4634 h 10288"/>
              <a:gd name="connsiteX33" fmla="*/ 59 w 10000"/>
              <a:gd name="connsiteY33" fmla="*/ 8085 h 10288"/>
              <a:gd name="connsiteX34" fmla="*/ 59 w 10000"/>
              <a:gd name="connsiteY34" fmla="*/ 10000 h 10288"/>
              <a:gd name="connsiteX35" fmla="*/ 140 w 10000"/>
              <a:gd name="connsiteY35" fmla="*/ 10000 h 10288"/>
              <a:gd name="connsiteX36" fmla="*/ 1142 w 10000"/>
              <a:gd name="connsiteY36" fmla="*/ 6098 h 10288"/>
              <a:gd name="connsiteX37" fmla="*/ 1142 w 10000"/>
              <a:gd name="connsiteY37" fmla="*/ 5720 h 10288"/>
              <a:gd name="connsiteX38" fmla="*/ 1257 w 10000"/>
              <a:gd name="connsiteY38" fmla="*/ 5293 h 10288"/>
              <a:gd name="connsiteX39" fmla="*/ 1305 w 10000"/>
              <a:gd name="connsiteY39" fmla="*/ 5244 h 10288"/>
              <a:gd name="connsiteX40" fmla="*/ 1608 w 10000"/>
              <a:gd name="connsiteY40" fmla="*/ 5329 h 10288"/>
              <a:gd name="connsiteX41" fmla="*/ 2347 w 10000"/>
              <a:gd name="connsiteY41" fmla="*/ 5915 h 10288"/>
              <a:gd name="connsiteX42" fmla="*/ 3082 w 10000"/>
              <a:gd name="connsiteY42" fmla="*/ 5329 h 10288"/>
              <a:gd name="connsiteX43" fmla="*/ 3425 w 10000"/>
              <a:gd name="connsiteY43" fmla="*/ 5244 h 10288"/>
              <a:gd name="connsiteX44" fmla="*/ 3478 w 10000"/>
              <a:gd name="connsiteY44" fmla="*/ 5293 h 10288"/>
              <a:gd name="connsiteX45" fmla="*/ 3619 w 10000"/>
              <a:gd name="connsiteY45" fmla="*/ 5768 h 10288"/>
              <a:gd name="connsiteX46" fmla="*/ 3612 w 10000"/>
              <a:gd name="connsiteY46" fmla="*/ 6037 h 10288"/>
              <a:gd name="connsiteX47" fmla="*/ 4373 w 10000"/>
              <a:gd name="connsiteY47" fmla="*/ 7671 h 10288"/>
              <a:gd name="connsiteX48" fmla="*/ 4501 w 10000"/>
              <a:gd name="connsiteY48" fmla="*/ 7976 h 10288"/>
              <a:gd name="connsiteX49" fmla="*/ 4501 w 10000"/>
              <a:gd name="connsiteY49" fmla="*/ 10000 h 10288"/>
              <a:gd name="connsiteX50" fmla="*/ 4582 w 10000"/>
              <a:gd name="connsiteY50" fmla="*/ 10000 h 10288"/>
              <a:gd name="connsiteX51" fmla="*/ 4582 w 10000"/>
              <a:gd name="connsiteY51" fmla="*/ 7829 h 10288"/>
              <a:gd name="connsiteX52" fmla="*/ 4643 w 10000"/>
              <a:gd name="connsiteY52" fmla="*/ 7720 h 10288"/>
              <a:gd name="connsiteX53" fmla="*/ 5604 w 10000"/>
              <a:gd name="connsiteY53" fmla="*/ 5915 h 10288"/>
              <a:gd name="connsiteX54" fmla="*/ 5598 w 10000"/>
              <a:gd name="connsiteY54" fmla="*/ 5732 h 10288"/>
              <a:gd name="connsiteX55" fmla="*/ 5719 w 10000"/>
              <a:gd name="connsiteY55" fmla="*/ 5305 h 10288"/>
              <a:gd name="connsiteX56" fmla="*/ 5772 w 10000"/>
              <a:gd name="connsiteY56" fmla="*/ 5256 h 10288"/>
              <a:gd name="connsiteX57" fmla="*/ 6069 w 10000"/>
              <a:gd name="connsiteY57" fmla="*/ 5329 h 10288"/>
              <a:gd name="connsiteX58" fmla="*/ 6803 w 10000"/>
              <a:gd name="connsiteY58" fmla="*/ 5915 h 10288"/>
              <a:gd name="connsiteX59" fmla="*/ 7550 w 10000"/>
              <a:gd name="connsiteY59" fmla="*/ 5305 h 10288"/>
              <a:gd name="connsiteX60" fmla="*/ 7866 w 10000"/>
              <a:gd name="connsiteY60" fmla="*/ 5207 h 10288"/>
              <a:gd name="connsiteX61" fmla="*/ 7886 w 10000"/>
              <a:gd name="connsiteY61" fmla="*/ 5232 h 10288"/>
              <a:gd name="connsiteX62" fmla="*/ 8015 w 10000"/>
              <a:gd name="connsiteY62" fmla="*/ 5683 h 10288"/>
              <a:gd name="connsiteX63" fmla="*/ 8015 w 10000"/>
              <a:gd name="connsiteY63" fmla="*/ 6134 h 10288"/>
              <a:gd name="connsiteX64" fmla="*/ 8882 w 10000"/>
              <a:gd name="connsiteY64" fmla="*/ 7707 h 10288"/>
              <a:gd name="connsiteX65" fmla="*/ 8930 w 10000"/>
              <a:gd name="connsiteY65" fmla="*/ 7817 h 10288"/>
              <a:gd name="connsiteX66" fmla="*/ 8930 w 10000"/>
              <a:gd name="connsiteY66" fmla="*/ 10000 h 10288"/>
              <a:gd name="connsiteX67" fmla="*/ 9017 w 10000"/>
              <a:gd name="connsiteY67" fmla="*/ 10000 h 10288"/>
              <a:gd name="connsiteX68" fmla="*/ 9017 w 10000"/>
              <a:gd name="connsiteY68" fmla="*/ 8000 h 10288"/>
              <a:gd name="connsiteX69" fmla="*/ 9159 w 10000"/>
              <a:gd name="connsiteY69" fmla="*/ 7707 h 10288"/>
              <a:gd name="connsiteX70" fmla="*/ 10000 w 10000"/>
              <a:gd name="connsiteY70" fmla="*/ 5854 h 10288"/>
              <a:gd name="connsiteX0" fmla="*/ 10015 w 10015"/>
              <a:gd name="connsiteY0" fmla="*/ 5854 h 10582"/>
              <a:gd name="connsiteX1" fmla="*/ 9058 w 10015"/>
              <a:gd name="connsiteY1" fmla="*/ 4122 h 10582"/>
              <a:gd name="connsiteX2" fmla="*/ 8250 w 10015"/>
              <a:gd name="connsiteY2" fmla="*/ 4768 h 10582"/>
              <a:gd name="connsiteX3" fmla="*/ 7929 w 10015"/>
              <a:gd name="connsiteY3" fmla="*/ 4878 h 10582"/>
              <a:gd name="connsiteX4" fmla="*/ 7920 w 10015"/>
              <a:gd name="connsiteY4" fmla="*/ 4866 h 10582"/>
              <a:gd name="connsiteX5" fmla="*/ 7801 w 10015"/>
              <a:gd name="connsiteY5" fmla="*/ 4415 h 10582"/>
              <a:gd name="connsiteX6" fmla="*/ 7813 w 10015"/>
              <a:gd name="connsiteY6" fmla="*/ 3939 h 10582"/>
              <a:gd name="connsiteX7" fmla="*/ 6885 w 10015"/>
              <a:gd name="connsiteY7" fmla="*/ 2317 h 10582"/>
              <a:gd name="connsiteX8" fmla="*/ 6858 w 10015"/>
              <a:gd name="connsiteY8" fmla="*/ 2317 h 10582"/>
              <a:gd name="connsiteX9" fmla="*/ 6858 w 10015"/>
              <a:gd name="connsiteY9" fmla="*/ 0 h 10582"/>
              <a:gd name="connsiteX10" fmla="*/ 6771 w 10015"/>
              <a:gd name="connsiteY10" fmla="*/ 0 h 10582"/>
              <a:gd name="connsiteX11" fmla="*/ 6771 w 10015"/>
              <a:gd name="connsiteY11" fmla="*/ 1854 h 10582"/>
              <a:gd name="connsiteX12" fmla="*/ 6562 w 10015"/>
              <a:gd name="connsiteY12" fmla="*/ 2366 h 10582"/>
              <a:gd name="connsiteX13" fmla="*/ 5822 w 10015"/>
              <a:gd name="connsiteY13" fmla="*/ 4110 h 10582"/>
              <a:gd name="connsiteX14" fmla="*/ 5842 w 10015"/>
              <a:gd name="connsiteY14" fmla="*/ 4463 h 10582"/>
              <a:gd name="connsiteX15" fmla="*/ 5727 w 10015"/>
              <a:gd name="connsiteY15" fmla="*/ 4939 h 10582"/>
              <a:gd name="connsiteX16" fmla="*/ 5418 w 10015"/>
              <a:gd name="connsiteY16" fmla="*/ 4829 h 10582"/>
              <a:gd name="connsiteX17" fmla="*/ 4624 w 10015"/>
              <a:gd name="connsiteY17" fmla="*/ 4110 h 10582"/>
              <a:gd name="connsiteX18" fmla="*/ 3850 w 10015"/>
              <a:gd name="connsiteY18" fmla="*/ 4793 h 10582"/>
              <a:gd name="connsiteX19" fmla="*/ 3493 w 10015"/>
              <a:gd name="connsiteY19" fmla="*/ 4915 h 10582"/>
              <a:gd name="connsiteX20" fmla="*/ 3480 w 10015"/>
              <a:gd name="connsiteY20" fmla="*/ 4902 h 10582"/>
              <a:gd name="connsiteX21" fmla="*/ 3345 w 10015"/>
              <a:gd name="connsiteY21" fmla="*/ 4402 h 10582"/>
              <a:gd name="connsiteX22" fmla="*/ 3351 w 10015"/>
              <a:gd name="connsiteY22" fmla="*/ 3951 h 10582"/>
              <a:gd name="connsiteX23" fmla="*/ 2422 w 10015"/>
              <a:gd name="connsiteY23" fmla="*/ 2317 h 10582"/>
              <a:gd name="connsiteX24" fmla="*/ 2422 w 10015"/>
              <a:gd name="connsiteY24" fmla="*/ 2317 h 10582"/>
              <a:gd name="connsiteX25" fmla="*/ 2422 w 10015"/>
              <a:gd name="connsiteY25" fmla="*/ 0 h 10582"/>
              <a:gd name="connsiteX26" fmla="*/ 2342 w 10015"/>
              <a:gd name="connsiteY26" fmla="*/ 0 h 10582"/>
              <a:gd name="connsiteX27" fmla="*/ 2342 w 10015"/>
              <a:gd name="connsiteY27" fmla="*/ 1841 h 10582"/>
              <a:gd name="connsiteX28" fmla="*/ 2113 w 10015"/>
              <a:gd name="connsiteY28" fmla="*/ 2366 h 10582"/>
              <a:gd name="connsiteX29" fmla="*/ 1366 w 10015"/>
              <a:gd name="connsiteY29" fmla="*/ 4110 h 10582"/>
              <a:gd name="connsiteX30" fmla="*/ 1400 w 10015"/>
              <a:gd name="connsiteY30" fmla="*/ 4598 h 10582"/>
              <a:gd name="connsiteX31" fmla="*/ 1265 w 10015"/>
              <a:gd name="connsiteY31" fmla="*/ 4927 h 10582"/>
              <a:gd name="connsiteX32" fmla="*/ 861 w 10015"/>
              <a:gd name="connsiteY32" fmla="*/ 4634 h 10582"/>
              <a:gd name="connsiteX33" fmla="*/ 74 w 10015"/>
              <a:gd name="connsiteY33" fmla="*/ 10000 h 10582"/>
              <a:gd name="connsiteX34" fmla="*/ 155 w 10015"/>
              <a:gd name="connsiteY34" fmla="*/ 10000 h 10582"/>
              <a:gd name="connsiteX35" fmla="*/ 1157 w 10015"/>
              <a:gd name="connsiteY35" fmla="*/ 6098 h 10582"/>
              <a:gd name="connsiteX36" fmla="*/ 1157 w 10015"/>
              <a:gd name="connsiteY36" fmla="*/ 5720 h 10582"/>
              <a:gd name="connsiteX37" fmla="*/ 1272 w 10015"/>
              <a:gd name="connsiteY37" fmla="*/ 5293 h 10582"/>
              <a:gd name="connsiteX38" fmla="*/ 1320 w 10015"/>
              <a:gd name="connsiteY38" fmla="*/ 5244 h 10582"/>
              <a:gd name="connsiteX39" fmla="*/ 1623 w 10015"/>
              <a:gd name="connsiteY39" fmla="*/ 5329 h 10582"/>
              <a:gd name="connsiteX40" fmla="*/ 2362 w 10015"/>
              <a:gd name="connsiteY40" fmla="*/ 5915 h 10582"/>
              <a:gd name="connsiteX41" fmla="*/ 3097 w 10015"/>
              <a:gd name="connsiteY41" fmla="*/ 5329 h 10582"/>
              <a:gd name="connsiteX42" fmla="*/ 3440 w 10015"/>
              <a:gd name="connsiteY42" fmla="*/ 5244 h 10582"/>
              <a:gd name="connsiteX43" fmla="*/ 3493 w 10015"/>
              <a:gd name="connsiteY43" fmla="*/ 5293 h 10582"/>
              <a:gd name="connsiteX44" fmla="*/ 3634 w 10015"/>
              <a:gd name="connsiteY44" fmla="*/ 5768 h 10582"/>
              <a:gd name="connsiteX45" fmla="*/ 3627 w 10015"/>
              <a:gd name="connsiteY45" fmla="*/ 6037 h 10582"/>
              <a:gd name="connsiteX46" fmla="*/ 4388 w 10015"/>
              <a:gd name="connsiteY46" fmla="*/ 7671 h 10582"/>
              <a:gd name="connsiteX47" fmla="*/ 4516 w 10015"/>
              <a:gd name="connsiteY47" fmla="*/ 7976 h 10582"/>
              <a:gd name="connsiteX48" fmla="*/ 4516 w 10015"/>
              <a:gd name="connsiteY48" fmla="*/ 10000 h 10582"/>
              <a:gd name="connsiteX49" fmla="*/ 4597 w 10015"/>
              <a:gd name="connsiteY49" fmla="*/ 10000 h 10582"/>
              <a:gd name="connsiteX50" fmla="*/ 4597 w 10015"/>
              <a:gd name="connsiteY50" fmla="*/ 7829 h 10582"/>
              <a:gd name="connsiteX51" fmla="*/ 4658 w 10015"/>
              <a:gd name="connsiteY51" fmla="*/ 7720 h 10582"/>
              <a:gd name="connsiteX52" fmla="*/ 5619 w 10015"/>
              <a:gd name="connsiteY52" fmla="*/ 5915 h 10582"/>
              <a:gd name="connsiteX53" fmla="*/ 5613 w 10015"/>
              <a:gd name="connsiteY53" fmla="*/ 5732 h 10582"/>
              <a:gd name="connsiteX54" fmla="*/ 5734 w 10015"/>
              <a:gd name="connsiteY54" fmla="*/ 5305 h 10582"/>
              <a:gd name="connsiteX55" fmla="*/ 5787 w 10015"/>
              <a:gd name="connsiteY55" fmla="*/ 5256 h 10582"/>
              <a:gd name="connsiteX56" fmla="*/ 6084 w 10015"/>
              <a:gd name="connsiteY56" fmla="*/ 5329 h 10582"/>
              <a:gd name="connsiteX57" fmla="*/ 6818 w 10015"/>
              <a:gd name="connsiteY57" fmla="*/ 5915 h 10582"/>
              <a:gd name="connsiteX58" fmla="*/ 7565 w 10015"/>
              <a:gd name="connsiteY58" fmla="*/ 5305 h 10582"/>
              <a:gd name="connsiteX59" fmla="*/ 7881 w 10015"/>
              <a:gd name="connsiteY59" fmla="*/ 5207 h 10582"/>
              <a:gd name="connsiteX60" fmla="*/ 7901 w 10015"/>
              <a:gd name="connsiteY60" fmla="*/ 5232 h 10582"/>
              <a:gd name="connsiteX61" fmla="*/ 8030 w 10015"/>
              <a:gd name="connsiteY61" fmla="*/ 5683 h 10582"/>
              <a:gd name="connsiteX62" fmla="*/ 8030 w 10015"/>
              <a:gd name="connsiteY62" fmla="*/ 6134 h 10582"/>
              <a:gd name="connsiteX63" fmla="*/ 8897 w 10015"/>
              <a:gd name="connsiteY63" fmla="*/ 7707 h 10582"/>
              <a:gd name="connsiteX64" fmla="*/ 8945 w 10015"/>
              <a:gd name="connsiteY64" fmla="*/ 7817 h 10582"/>
              <a:gd name="connsiteX65" fmla="*/ 8945 w 10015"/>
              <a:gd name="connsiteY65" fmla="*/ 10000 h 10582"/>
              <a:gd name="connsiteX66" fmla="*/ 9032 w 10015"/>
              <a:gd name="connsiteY66" fmla="*/ 10000 h 10582"/>
              <a:gd name="connsiteX67" fmla="*/ 9032 w 10015"/>
              <a:gd name="connsiteY67" fmla="*/ 8000 h 10582"/>
              <a:gd name="connsiteX68" fmla="*/ 9174 w 10015"/>
              <a:gd name="connsiteY68" fmla="*/ 7707 h 10582"/>
              <a:gd name="connsiteX69" fmla="*/ 10015 w 10015"/>
              <a:gd name="connsiteY69" fmla="*/ 5854 h 10582"/>
              <a:gd name="connsiteX0" fmla="*/ 9944 w 9944"/>
              <a:gd name="connsiteY0" fmla="*/ 5854 h 10012"/>
              <a:gd name="connsiteX1" fmla="*/ 8987 w 9944"/>
              <a:gd name="connsiteY1" fmla="*/ 4122 h 10012"/>
              <a:gd name="connsiteX2" fmla="*/ 8179 w 9944"/>
              <a:gd name="connsiteY2" fmla="*/ 4768 h 10012"/>
              <a:gd name="connsiteX3" fmla="*/ 7858 w 9944"/>
              <a:gd name="connsiteY3" fmla="*/ 4878 h 10012"/>
              <a:gd name="connsiteX4" fmla="*/ 7849 w 9944"/>
              <a:gd name="connsiteY4" fmla="*/ 4866 h 10012"/>
              <a:gd name="connsiteX5" fmla="*/ 7730 w 9944"/>
              <a:gd name="connsiteY5" fmla="*/ 4415 h 10012"/>
              <a:gd name="connsiteX6" fmla="*/ 7742 w 9944"/>
              <a:gd name="connsiteY6" fmla="*/ 3939 h 10012"/>
              <a:gd name="connsiteX7" fmla="*/ 6814 w 9944"/>
              <a:gd name="connsiteY7" fmla="*/ 2317 h 10012"/>
              <a:gd name="connsiteX8" fmla="*/ 6787 w 9944"/>
              <a:gd name="connsiteY8" fmla="*/ 2317 h 10012"/>
              <a:gd name="connsiteX9" fmla="*/ 6787 w 9944"/>
              <a:gd name="connsiteY9" fmla="*/ 0 h 10012"/>
              <a:gd name="connsiteX10" fmla="*/ 6700 w 9944"/>
              <a:gd name="connsiteY10" fmla="*/ 0 h 10012"/>
              <a:gd name="connsiteX11" fmla="*/ 6700 w 9944"/>
              <a:gd name="connsiteY11" fmla="*/ 1854 h 10012"/>
              <a:gd name="connsiteX12" fmla="*/ 6491 w 9944"/>
              <a:gd name="connsiteY12" fmla="*/ 2366 h 10012"/>
              <a:gd name="connsiteX13" fmla="*/ 5751 w 9944"/>
              <a:gd name="connsiteY13" fmla="*/ 4110 h 10012"/>
              <a:gd name="connsiteX14" fmla="*/ 5771 w 9944"/>
              <a:gd name="connsiteY14" fmla="*/ 4463 h 10012"/>
              <a:gd name="connsiteX15" fmla="*/ 5656 w 9944"/>
              <a:gd name="connsiteY15" fmla="*/ 4939 h 10012"/>
              <a:gd name="connsiteX16" fmla="*/ 5347 w 9944"/>
              <a:gd name="connsiteY16" fmla="*/ 4829 h 10012"/>
              <a:gd name="connsiteX17" fmla="*/ 4553 w 9944"/>
              <a:gd name="connsiteY17" fmla="*/ 4110 h 10012"/>
              <a:gd name="connsiteX18" fmla="*/ 3779 w 9944"/>
              <a:gd name="connsiteY18" fmla="*/ 4793 h 10012"/>
              <a:gd name="connsiteX19" fmla="*/ 3422 w 9944"/>
              <a:gd name="connsiteY19" fmla="*/ 4915 h 10012"/>
              <a:gd name="connsiteX20" fmla="*/ 3409 w 9944"/>
              <a:gd name="connsiteY20" fmla="*/ 4902 h 10012"/>
              <a:gd name="connsiteX21" fmla="*/ 3274 w 9944"/>
              <a:gd name="connsiteY21" fmla="*/ 4402 h 10012"/>
              <a:gd name="connsiteX22" fmla="*/ 3280 w 9944"/>
              <a:gd name="connsiteY22" fmla="*/ 3951 h 10012"/>
              <a:gd name="connsiteX23" fmla="*/ 2351 w 9944"/>
              <a:gd name="connsiteY23" fmla="*/ 2317 h 10012"/>
              <a:gd name="connsiteX24" fmla="*/ 2351 w 9944"/>
              <a:gd name="connsiteY24" fmla="*/ 2317 h 10012"/>
              <a:gd name="connsiteX25" fmla="*/ 2351 w 9944"/>
              <a:gd name="connsiteY25" fmla="*/ 0 h 10012"/>
              <a:gd name="connsiteX26" fmla="*/ 2271 w 9944"/>
              <a:gd name="connsiteY26" fmla="*/ 0 h 10012"/>
              <a:gd name="connsiteX27" fmla="*/ 2271 w 9944"/>
              <a:gd name="connsiteY27" fmla="*/ 1841 h 10012"/>
              <a:gd name="connsiteX28" fmla="*/ 2042 w 9944"/>
              <a:gd name="connsiteY28" fmla="*/ 2366 h 10012"/>
              <a:gd name="connsiteX29" fmla="*/ 1295 w 9944"/>
              <a:gd name="connsiteY29" fmla="*/ 4110 h 10012"/>
              <a:gd name="connsiteX30" fmla="*/ 1329 w 9944"/>
              <a:gd name="connsiteY30" fmla="*/ 4598 h 10012"/>
              <a:gd name="connsiteX31" fmla="*/ 1194 w 9944"/>
              <a:gd name="connsiteY31" fmla="*/ 4927 h 10012"/>
              <a:gd name="connsiteX32" fmla="*/ 790 w 9944"/>
              <a:gd name="connsiteY32" fmla="*/ 4634 h 10012"/>
              <a:gd name="connsiteX33" fmla="*/ 3 w 9944"/>
              <a:gd name="connsiteY33" fmla="*/ 10000 h 10012"/>
              <a:gd name="connsiteX34" fmla="*/ 1086 w 9944"/>
              <a:gd name="connsiteY34" fmla="*/ 6098 h 10012"/>
              <a:gd name="connsiteX35" fmla="*/ 1086 w 9944"/>
              <a:gd name="connsiteY35" fmla="*/ 5720 h 10012"/>
              <a:gd name="connsiteX36" fmla="*/ 1201 w 9944"/>
              <a:gd name="connsiteY36" fmla="*/ 5293 h 10012"/>
              <a:gd name="connsiteX37" fmla="*/ 1249 w 9944"/>
              <a:gd name="connsiteY37" fmla="*/ 5244 h 10012"/>
              <a:gd name="connsiteX38" fmla="*/ 1552 w 9944"/>
              <a:gd name="connsiteY38" fmla="*/ 5329 h 10012"/>
              <a:gd name="connsiteX39" fmla="*/ 2291 w 9944"/>
              <a:gd name="connsiteY39" fmla="*/ 5915 h 10012"/>
              <a:gd name="connsiteX40" fmla="*/ 3026 w 9944"/>
              <a:gd name="connsiteY40" fmla="*/ 5329 h 10012"/>
              <a:gd name="connsiteX41" fmla="*/ 3369 w 9944"/>
              <a:gd name="connsiteY41" fmla="*/ 5244 h 10012"/>
              <a:gd name="connsiteX42" fmla="*/ 3422 w 9944"/>
              <a:gd name="connsiteY42" fmla="*/ 5293 h 10012"/>
              <a:gd name="connsiteX43" fmla="*/ 3563 w 9944"/>
              <a:gd name="connsiteY43" fmla="*/ 5768 h 10012"/>
              <a:gd name="connsiteX44" fmla="*/ 3556 w 9944"/>
              <a:gd name="connsiteY44" fmla="*/ 6037 h 10012"/>
              <a:gd name="connsiteX45" fmla="*/ 4317 w 9944"/>
              <a:gd name="connsiteY45" fmla="*/ 7671 h 10012"/>
              <a:gd name="connsiteX46" fmla="*/ 4445 w 9944"/>
              <a:gd name="connsiteY46" fmla="*/ 7976 h 10012"/>
              <a:gd name="connsiteX47" fmla="*/ 4445 w 9944"/>
              <a:gd name="connsiteY47" fmla="*/ 10000 h 10012"/>
              <a:gd name="connsiteX48" fmla="*/ 4526 w 9944"/>
              <a:gd name="connsiteY48" fmla="*/ 10000 h 10012"/>
              <a:gd name="connsiteX49" fmla="*/ 4526 w 9944"/>
              <a:gd name="connsiteY49" fmla="*/ 7829 h 10012"/>
              <a:gd name="connsiteX50" fmla="*/ 4587 w 9944"/>
              <a:gd name="connsiteY50" fmla="*/ 7720 h 10012"/>
              <a:gd name="connsiteX51" fmla="*/ 5548 w 9944"/>
              <a:gd name="connsiteY51" fmla="*/ 5915 h 10012"/>
              <a:gd name="connsiteX52" fmla="*/ 5542 w 9944"/>
              <a:gd name="connsiteY52" fmla="*/ 5732 h 10012"/>
              <a:gd name="connsiteX53" fmla="*/ 5663 w 9944"/>
              <a:gd name="connsiteY53" fmla="*/ 5305 h 10012"/>
              <a:gd name="connsiteX54" fmla="*/ 5716 w 9944"/>
              <a:gd name="connsiteY54" fmla="*/ 5256 h 10012"/>
              <a:gd name="connsiteX55" fmla="*/ 6013 w 9944"/>
              <a:gd name="connsiteY55" fmla="*/ 5329 h 10012"/>
              <a:gd name="connsiteX56" fmla="*/ 6747 w 9944"/>
              <a:gd name="connsiteY56" fmla="*/ 5915 h 10012"/>
              <a:gd name="connsiteX57" fmla="*/ 7494 w 9944"/>
              <a:gd name="connsiteY57" fmla="*/ 5305 h 10012"/>
              <a:gd name="connsiteX58" fmla="*/ 7810 w 9944"/>
              <a:gd name="connsiteY58" fmla="*/ 5207 h 10012"/>
              <a:gd name="connsiteX59" fmla="*/ 7830 w 9944"/>
              <a:gd name="connsiteY59" fmla="*/ 5232 h 10012"/>
              <a:gd name="connsiteX60" fmla="*/ 7959 w 9944"/>
              <a:gd name="connsiteY60" fmla="*/ 5683 h 10012"/>
              <a:gd name="connsiteX61" fmla="*/ 7959 w 9944"/>
              <a:gd name="connsiteY61" fmla="*/ 6134 h 10012"/>
              <a:gd name="connsiteX62" fmla="*/ 8826 w 9944"/>
              <a:gd name="connsiteY62" fmla="*/ 7707 h 10012"/>
              <a:gd name="connsiteX63" fmla="*/ 8874 w 9944"/>
              <a:gd name="connsiteY63" fmla="*/ 7817 h 10012"/>
              <a:gd name="connsiteX64" fmla="*/ 8874 w 9944"/>
              <a:gd name="connsiteY64" fmla="*/ 10000 h 10012"/>
              <a:gd name="connsiteX65" fmla="*/ 8961 w 9944"/>
              <a:gd name="connsiteY65" fmla="*/ 10000 h 10012"/>
              <a:gd name="connsiteX66" fmla="*/ 8961 w 9944"/>
              <a:gd name="connsiteY66" fmla="*/ 8000 h 10012"/>
              <a:gd name="connsiteX67" fmla="*/ 9103 w 9944"/>
              <a:gd name="connsiteY67" fmla="*/ 7707 h 10012"/>
              <a:gd name="connsiteX68" fmla="*/ 9944 w 9944"/>
              <a:gd name="connsiteY68" fmla="*/ 5854 h 10012"/>
              <a:gd name="connsiteX0" fmla="*/ 9207 w 9207"/>
              <a:gd name="connsiteY0" fmla="*/ 5847 h 9988"/>
              <a:gd name="connsiteX1" fmla="*/ 8245 w 9207"/>
              <a:gd name="connsiteY1" fmla="*/ 4117 h 9988"/>
              <a:gd name="connsiteX2" fmla="*/ 7432 w 9207"/>
              <a:gd name="connsiteY2" fmla="*/ 4762 h 9988"/>
              <a:gd name="connsiteX3" fmla="*/ 7109 w 9207"/>
              <a:gd name="connsiteY3" fmla="*/ 4872 h 9988"/>
              <a:gd name="connsiteX4" fmla="*/ 7100 w 9207"/>
              <a:gd name="connsiteY4" fmla="*/ 4860 h 9988"/>
              <a:gd name="connsiteX5" fmla="*/ 6981 w 9207"/>
              <a:gd name="connsiteY5" fmla="*/ 4410 h 9988"/>
              <a:gd name="connsiteX6" fmla="*/ 6993 w 9207"/>
              <a:gd name="connsiteY6" fmla="*/ 3934 h 9988"/>
              <a:gd name="connsiteX7" fmla="*/ 6059 w 9207"/>
              <a:gd name="connsiteY7" fmla="*/ 2314 h 9988"/>
              <a:gd name="connsiteX8" fmla="*/ 6032 w 9207"/>
              <a:gd name="connsiteY8" fmla="*/ 2314 h 9988"/>
              <a:gd name="connsiteX9" fmla="*/ 6032 w 9207"/>
              <a:gd name="connsiteY9" fmla="*/ 0 h 9988"/>
              <a:gd name="connsiteX10" fmla="*/ 5945 w 9207"/>
              <a:gd name="connsiteY10" fmla="*/ 0 h 9988"/>
              <a:gd name="connsiteX11" fmla="*/ 5945 w 9207"/>
              <a:gd name="connsiteY11" fmla="*/ 1852 h 9988"/>
              <a:gd name="connsiteX12" fmla="*/ 5735 w 9207"/>
              <a:gd name="connsiteY12" fmla="*/ 2363 h 9988"/>
              <a:gd name="connsiteX13" fmla="*/ 4990 w 9207"/>
              <a:gd name="connsiteY13" fmla="*/ 4105 h 9988"/>
              <a:gd name="connsiteX14" fmla="*/ 5010 w 9207"/>
              <a:gd name="connsiteY14" fmla="*/ 4458 h 9988"/>
              <a:gd name="connsiteX15" fmla="*/ 4895 w 9207"/>
              <a:gd name="connsiteY15" fmla="*/ 4933 h 9988"/>
              <a:gd name="connsiteX16" fmla="*/ 4584 w 9207"/>
              <a:gd name="connsiteY16" fmla="*/ 4823 h 9988"/>
              <a:gd name="connsiteX17" fmla="*/ 3786 w 9207"/>
              <a:gd name="connsiteY17" fmla="*/ 4105 h 9988"/>
              <a:gd name="connsiteX18" fmla="*/ 3007 w 9207"/>
              <a:gd name="connsiteY18" fmla="*/ 4787 h 9988"/>
              <a:gd name="connsiteX19" fmla="*/ 2648 w 9207"/>
              <a:gd name="connsiteY19" fmla="*/ 4909 h 9988"/>
              <a:gd name="connsiteX20" fmla="*/ 2635 w 9207"/>
              <a:gd name="connsiteY20" fmla="*/ 4896 h 9988"/>
              <a:gd name="connsiteX21" fmla="*/ 2499 w 9207"/>
              <a:gd name="connsiteY21" fmla="*/ 4397 h 9988"/>
              <a:gd name="connsiteX22" fmla="*/ 2505 w 9207"/>
              <a:gd name="connsiteY22" fmla="*/ 3946 h 9988"/>
              <a:gd name="connsiteX23" fmla="*/ 1571 w 9207"/>
              <a:gd name="connsiteY23" fmla="*/ 2314 h 9988"/>
              <a:gd name="connsiteX24" fmla="*/ 1571 w 9207"/>
              <a:gd name="connsiteY24" fmla="*/ 2314 h 9988"/>
              <a:gd name="connsiteX25" fmla="*/ 1571 w 9207"/>
              <a:gd name="connsiteY25" fmla="*/ 0 h 9988"/>
              <a:gd name="connsiteX26" fmla="*/ 1491 w 9207"/>
              <a:gd name="connsiteY26" fmla="*/ 0 h 9988"/>
              <a:gd name="connsiteX27" fmla="*/ 1491 w 9207"/>
              <a:gd name="connsiteY27" fmla="*/ 1839 h 9988"/>
              <a:gd name="connsiteX28" fmla="*/ 1260 w 9207"/>
              <a:gd name="connsiteY28" fmla="*/ 2363 h 9988"/>
              <a:gd name="connsiteX29" fmla="*/ 509 w 9207"/>
              <a:gd name="connsiteY29" fmla="*/ 4105 h 9988"/>
              <a:gd name="connsiteX30" fmla="*/ 543 w 9207"/>
              <a:gd name="connsiteY30" fmla="*/ 4592 h 9988"/>
              <a:gd name="connsiteX31" fmla="*/ 408 w 9207"/>
              <a:gd name="connsiteY31" fmla="*/ 4921 h 9988"/>
              <a:gd name="connsiteX32" fmla="*/ 1 w 9207"/>
              <a:gd name="connsiteY32" fmla="*/ 4628 h 9988"/>
              <a:gd name="connsiteX33" fmla="*/ 299 w 9207"/>
              <a:gd name="connsiteY33" fmla="*/ 6091 h 9988"/>
              <a:gd name="connsiteX34" fmla="*/ 299 w 9207"/>
              <a:gd name="connsiteY34" fmla="*/ 5713 h 9988"/>
              <a:gd name="connsiteX35" fmla="*/ 415 w 9207"/>
              <a:gd name="connsiteY35" fmla="*/ 5287 h 9988"/>
              <a:gd name="connsiteX36" fmla="*/ 463 w 9207"/>
              <a:gd name="connsiteY36" fmla="*/ 5238 h 9988"/>
              <a:gd name="connsiteX37" fmla="*/ 768 w 9207"/>
              <a:gd name="connsiteY37" fmla="*/ 5323 h 9988"/>
              <a:gd name="connsiteX38" fmla="*/ 1511 w 9207"/>
              <a:gd name="connsiteY38" fmla="*/ 5908 h 9988"/>
              <a:gd name="connsiteX39" fmla="*/ 2250 w 9207"/>
              <a:gd name="connsiteY39" fmla="*/ 5323 h 9988"/>
              <a:gd name="connsiteX40" fmla="*/ 2595 w 9207"/>
              <a:gd name="connsiteY40" fmla="*/ 5238 h 9988"/>
              <a:gd name="connsiteX41" fmla="*/ 2648 w 9207"/>
              <a:gd name="connsiteY41" fmla="*/ 5287 h 9988"/>
              <a:gd name="connsiteX42" fmla="*/ 2790 w 9207"/>
              <a:gd name="connsiteY42" fmla="*/ 5761 h 9988"/>
              <a:gd name="connsiteX43" fmla="*/ 2783 w 9207"/>
              <a:gd name="connsiteY43" fmla="*/ 6030 h 9988"/>
              <a:gd name="connsiteX44" fmla="*/ 3548 w 9207"/>
              <a:gd name="connsiteY44" fmla="*/ 7662 h 9988"/>
              <a:gd name="connsiteX45" fmla="*/ 3677 w 9207"/>
              <a:gd name="connsiteY45" fmla="*/ 7966 h 9988"/>
              <a:gd name="connsiteX46" fmla="*/ 3677 w 9207"/>
              <a:gd name="connsiteY46" fmla="*/ 9988 h 9988"/>
              <a:gd name="connsiteX47" fmla="*/ 3758 w 9207"/>
              <a:gd name="connsiteY47" fmla="*/ 9988 h 9988"/>
              <a:gd name="connsiteX48" fmla="*/ 3758 w 9207"/>
              <a:gd name="connsiteY48" fmla="*/ 7820 h 9988"/>
              <a:gd name="connsiteX49" fmla="*/ 3820 w 9207"/>
              <a:gd name="connsiteY49" fmla="*/ 7711 h 9988"/>
              <a:gd name="connsiteX50" fmla="*/ 4786 w 9207"/>
              <a:gd name="connsiteY50" fmla="*/ 5908 h 9988"/>
              <a:gd name="connsiteX51" fmla="*/ 4780 w 9207"/>
              <a:gd name="connsiteY51" fmla="*/ 5725 h 9988"/>
              <a:gd name="connsiteX52" fmla="*/ 4902 w 9207"/>
              <a:gd name="connsiteY52" fmla="*/ 5299 h 9988"/>
              <a:gd name="connsiteX53" fmla="*/ 4955 w 9207"/>
              <a:gd name="connsiteY53" fmla="*/ 5250 h 9988"/>
              <a:gd name="connsiteX54" fmla="*/ 5254 w 9207"/>
              <a:gd name="connsiteY54" fmla="*/ 5323 h 9988"/>
              <a:gd name="connsiteX55" fmla="*/ 5992 w 9207"/>
              <a:gd name="connsiteY55" fmla="*/ 5908 h 9988"/>
              <a:gd name="connsiteX56" fmla="*/ 6743 w 9207"/>
              <a:gd name="connsiteY56" fmla="*/ 5299 h 9988"/>
              <a:gd name="connsiteX57" fmla="*/ 7061 w 9207"/>
              <a:gd name="connsiteY57" fmla="*/ 5201 h 9988"/>
              <a:gd name="connsiteX58" fmla="*/ 7081 w 9207"/>
              <a:gd name="connsiteY58" fmla="*/ 5226 h 9988"/>
              <a:gd name="connsiteX59" fmla="*/ 7211 w 9207"/>
              <a:gd name="connsiteY59" fmla="*/ 5676 h 9988"/>
              <a:gd name="connsiteX60" fmla="*/ 7211 w 9207"/>
              <a:gd name="connsiteY60" fmla="*/ 6127 h 9988"/>
              <a:gd name="connsiteX61" fmla="*/ 8083 w 9207"/>
              <a:gd name="connsiteY61" fmla="*/ 7698 h 9988"/>
              <a:gd name="connsiteX62" fmla="*/ 8131 w 9207"/>
              <a:gd name="connsiteY62" fmla="*/ 7808 h 9988"/>
              <a:gd name="connsiteX63" fmla="*/ 8131 w 9207"/>
              <a:gd name="connsiteY63" fmla="*/ 9988 h 9988"/>
              <a:gd name="connsiteX64" fmla="*/ 8218 w 9207"/>
              <a:gd name="connsiteY64" fmla="*/ 9988 h 9988"/>
              <a:gd name="connsiteX65" fmla="*/ 8218 w 9207"/>
              <a:gd name="connsiteY65" fmla="*/ 7990 h 9988"/>
              <a:gd name="connsiteX66" fmla="*/ 8361 w 9207"/>
              <a:gd name="connsiteY66" fmla="*/ 7698 h 9988"/>
              <a:gd name="connsiteX67" fmla="*/ 9207 w 9207"/>
              <a:gd name="connsiteY67" fmla="*/ 5847 h 9988"/>
              <a:gd name="connsiteX0" fmla="*/ 10000 w 10000"/>
              <a:gd name="connsiteY0" fmla="*/ 5854 h 10000"/>
              <a:gd name="connsiteX1" fmla="*/ 8955 w 10000"/>
              <a:gd name="connsiteY1" fmla="*/ 4122 h 10000"/>
              <a:gd name="connsiteX2" fmla="*/ 8072 w 10000"/>
              <a:gd name="connsiteY2" fmla="*/ 4768 h 10000"/>
              <a:gd name="connsiteX3" fmla="*/ 7721 w 10000"/>
              <a:gd name="connsiteY3" fmla="*/ 4878 h 10000"/>
              <a:gd name="connsiteX4" fmla="*/ 7712 w 10000"/>
              <a:gd name="connsiteY4" fmla="*/ 4866 h 10000"/>
              <a:gd name="connsiteX5" fmla="*/ 7582 w 10000"/>
              <a:gd name="connsiteY5" fmla="*/ 4415 h 10000"/>
              <a:gd name="connsiteX6" fmla="*/ 7595 w 10000"/>
              <a:gd name="connsiteY6" fmla="*/ 3939 h 10000"/>
              <a:gd name="connsiteX7" fmla="*/ 6581 w 10000"/>
              <a:gd name="connsiteY7" fmla="*/ 2317 h 10000"/>
              <a:gd name="connsiteX8" fmla="*/ 6552 w 10000"/>
              <a:gd name="connsiteY8" fmla="*/ 2317 h 10000"/>
              <a:gd name="connsiteX9" fmla="*/ 6552 w 10000"/>
              <a:gd name="connsiteY9" fmla="*/ 0 h 10000"/>
              <a:gd name="connsiteX10" fmla="*/ 6457 w 10000"/>
              <a:gd name="connsiteY10" fmla="*/ 0 h 10000"/>
              <a:gd name="connsiteX11" fmla="*/ 6457 w 10000"/>
              <a:gd name="connsiteY11" fmla="*/ 1854 h 10000"/>
              <a:gd name="connsiteX12" fmla="*/ 6229 w 10000"/>
              <a:gd name="connsiteY12" fmla="*/ 2366 h 10000"/>
              <a:gd name="connsiteX13" fmla="*/ 5420 w 10000"/>
              <a:gd name="connsiteY13" fmla="*/ 4110 h 10000"/>
              <a:gd name="connsiteX14" fmla="*/ 5442 w 10000"/>
              <a:gd name="connsiteY14" fmla="*/ 4463 h 10000"/>
              <a:gd name="connsiteX15" fmla="*/ 5317 w 10000"/>
              <a:gd name="connsiteY15" fmla="*/ 4939 h 10000"/>
              <a:gd name="connsiteX16" fmla="*/ 4979 w 10000"/>
              <a:gd name="connsiteY16" fmla="*/ 4829 h 10000"/>
              <a:gd name="connsiteX17" fmla="*/ 4112 w 10000"/>
              <a:gd name="connsiteY17" fmla="*/ 4110 h 10000"/>
              <a:gd name="connsiteX18" fmla="*/ 3266 w 10000"/>
              <a:gd name="connsiteY18" fmla="*/ 4793 h 10000"/>
              <a:gd name="connsiteX19" fmla="*/ 2876 w 10000"/>
              <a:gd name="connsiteY19" fmla="*/ 4915 h 10000"/>
              <a:gd name="connsiteX20" fmla="*/ 2862 w 10000"/>
              <a:gd name="connsiteY20" fmla="*/ 4902 h 10000"/>
              <a:gd name="connsiteX21" fmla="*/ 2714 w 10000"/>
              <a:gd name="connsiteY21" fmla="*/ 4402 h 10000"/>
              <a:gd name="connsiteX22" fmla="*/ 2721 w 10000"/>
              <a:gd name="connsiteY22" fmla="*/ 3951 h 10000"/>
              <a:gd name="connsiteX23" fmla="*/ 1706 w 10000"/>
              <a:gd name="connsiteY23" fmla="*/ 2317 h 10000"/>
              <a:gd name="connsiteX24" fmla="*/ 1706 w 10000"/>
              <a:gd name="connsiteY24" fmla="*/ 2317 h 10000"/>
              <a:gd name="connsiteX25" fmla="*/ 1706 w 10000"/>
              <a:gd name="connsiteY25" fmla="*/ 0 h 10000"/>
              <a:gd name="connsiteX26" fmla="*/ 1619 w 10000"/>
              <a:gd name="connsiteY26" fmla="*/ 0 h 10000"/>
              <a:gd name="connsiteX27" fmla="*/ 1619 w 10000"/>
              <a:gd name="connsiteY27" fmla="*/ 1841 h 10000"/>
              <a:gd name="connsiteX28" fmla="*/ 1369 w 10000"/>
              <a:gd name="connsiteY28" fmla="*/ 2366 h 10000"/>
              <a:gd name="connsiteX29" fmla="*/ 553 w 10000"/>
              <a:gd name="connsiteY29" fmla="*/ 4110 h 10000"/>
              <a:gd name="connsiteX30" fmla="*/ 590 w 10000"/>
              <a:gd name="connsiteY30" fmla="*/ 4598 h 10000"/>
              <a:gd name="connsiteX31" fmla="*/ 443 w 10000"/>
              <a:gd name="connsiteY31" fmla="*/ 4927 h 10000"/>
              <a:gd name="connsiteX32" fmla="*/ 1 w 10000"/>
              <a:gd name="connsiteY32" fmla="*/ 4634 h 10000"/>
              <a:gd name="connsiteX33" fmla="*/ 325 w 10000"/>
              <a:gd name="connsiteY33" fmla="*/ 5720 h 10000"/>
              <a:gd name="connsiteX34" fmla="*/ 451 w 10000"/>
              <a:gd name="connsiteY34" fmla="*/ 5293 h 10000"/>
              <a:gd name="connsiteX35" fmla="*/ 503 w 10000"/>
              <a:gd name="connsiteY35" fmla="*/ 5244 h 10000"/>
              <a:gd name="connsiteX36" fmla="*/ 834 w 10000"/>
              <a:gd name="connsiteY36" fmla="*/ 5329 h 10000"/>
              <a:gd name="connsiteX37" fmla="*/ 1641 w 10000"/>
              <a:gd name="connsiteY37" fmla="*/ 5915 h 10000"/>
              <a:gd name="connsiteX38" fmla="*/ 2444 w 10000"/>
              <a:gd name="connsiteY38" fmla="*/ 5329 h 10000"/>
              <a:gd name="connsiteX39" fmla="*/ 2819 w 10000"/>
              <a:gd name="connsiteY39" fmla="*/ 5244 h 10000"/>
              <a:gd name="connsiteX40" fmla="*/ 2876 w 10000"/>
              <a:gd name="connsiteY40" fmla="*/ 5293 h 10000"/>
              <a:gd name="connsiteX41" fmla="*/ 3030 w 10000"/>
              <a:gd name="connsiteY41" fmla="*/ 5768 h 10000"/>
              <a:gd name="connsiteX42" fmla="*/ 3023 w 10000"/>
              <a:gd name="connsiteY42" fmla="*/ 6037 h 10000"/>
              <a:gd name="connsiteX43" fmla="*/ 3854 w 10000"/>
              <a:gd name="connsiteY43" fmla="*/ 7671 h 10000"/>
              <a:gd name="connsiteX44" fmla="*/ 3994 w 10000"/>
              <a:gd name="connsiteY44" fmla="*/ 7976 h 10000"/>
              <a:gd name="connsiteX45" fmla="*/ 3994 w 10000"/>
              <a:gd name="connsiteY45" fmla="*/ 10000 h 10000"/>
              <a:gd name="connsiteX46" fmla="*/ 4082 w 10000"/>
              <a:gd name="connsiteY46" fmla="*/ 10000 h 10000"/>
              <a:gd name="connsiteX47" fmla="*/ 4082 w 10000"/>
              <a:gd name="connsiteY47" fmla="*/ 7829 h 10000"/>
              <a:gd name="connsiteX48" fmla="*/ 4149 w 10000"/>
              <a:gd name="connsiteY48" fmla="*/ 7720 h 10000"/>
              <a:gd name="connsiteX49" fmla="*/ 5198 w 10000"/>
              <a:gd name="connsiteY49" fmla="*/ 5915 h 10000"/>
              <a:gd name="connsiteX50" fmla="*/ 5192 w 10000"/>
              <a:gd name="connsiteY50" fmla="*/ 5732 h 10000"/>
              <a:gd name="connsiteX51" fmla="*/ 5324 w 10000"/>
              <a:gd name="connsiteY51" fmla="*/ 5305 h 10000"/>
              <a:gd name="connsiteX52" fmla="*/ 5382 w 10000"/>
              <a:gd name="connsiteY52" fmla="*/ 5256 h 10000"/>
              <a:gd name="connsiteX53" fmla="*/ 5707 w 10000"/>
              <a:gd name="connsiteY53" fmla="*/ 5329 h 10000"/>
              <a:gd name="connsiteX54" fmla="*/ 6508 w 10000"/>
              <a:gd name="connsiteY54" fmla="*/ 5915 h 10000"/>
              <a:gd name="connsiteX55" fmla="*/ 7324 w 10000"/>
              <a:gd name="connsiteY55" fmla="*/ 5305 h 10000"/>
              <a:gd name="connsiteX56" fmla="*/ 7669 w 10000"/>
              <a:gd name="connsiteY56" fmla="*/ 5207 h 10000"/>
              <a:gd name="connsiteX57" fmla="*/ 7691 w 10000"/>
              <a:gd name="connsiteY57" fmla="*/ 5232 h 10000"/>
              <a:gd name="connsiteX58" fmla="*/ 7832 w 10000"/>
              <a:gd name="connsiteY58" fmla="*/ 5683 h 10000"/>
              <a:gd name="connsiteX59" fmla="*/ 7832 w 10000"/>
              <a:gd name="connsiteY59" fmla="*/ 6134 h 10000"/>
              <a:gd name="connsiteX60" fmla="*/ 8779 w 10000"/>
              <a:gd name="connsiteY60" fmla="*/ 7707 h 10000"/>
              <a:gd name="connsiteX61" fmla="*/ 8831 w 10000"/>
              <a:gd name="connsiteY61" fmla="*/ 7817 h 10000"/>
              <a:gd name="connsiteX62" fmla="*/ 8831 w 10000"/>
              <a:gd name="connsiteY62" fmla="*/ 10000 h 10000"/>
              <a:gd name="connsiteX63" fmla="*/ 8926 w 10000"/>
              <a:gd name="connsiteY63" fmla="*/ 10000 h 10000"/>
              <a:gd name="connsiteX64" fmla="*/ 8926 w 10000"/>
              <a:gd name="connsiteY64" fmla="*/ 8000 h 10000"/>
              <a:gd name="connsiteX65" fmla="*/ 9081 w 10000"/>
              <a:gd name="connsiteY65" fmla="*/ 7707 h 10000"/>
              <a:gd name="connsiteX66" fmla="*/ 10000 w 10000"/>
              <a:gd name="connsiteY66" fmla="*/ 5854 h 10000"/>
              <a:gd name="connsiteX0" fmla="*/ 9999 w 9999"/>
              <a:gd name="connsiteY0" fmla="*/ 5854 h 10000"/>
              <a:gd name="connsiteX1" fmla="*/ 8954 w 9999"/>
              <a:gd name="connsiteY1" fmla="*/ 4122 h 10000"/>
              <a:gd name="connsiteX2" fmla="*/ 8071 w 9999"/>
              <a:gd name="connsiteY2" fmla="*/ 4768 h 10000"/>
              <a:gd name="connsiteX3" fmla="*/ 7720 w 9999"/>
              <a:gd name="connsiteY3" fmla="*/ 4878 h 10000"/>
              <a:gd name="connsiteX4" fmla="*/ 7711 w 9999"/>
              <a:gd name="connsiteY4" fmla="*/ 4866 h 10000"/>
              <a:gd name="connsiteX5" fmla="*/ 7581 w 9999"/>
              <a:gd name="connsiteY5" fmla="*/ 4415 h 10000"/>
              <a:gd name="connsiteX6" fmla="*/ 7594 w 9999"/>
              <a:gd name="connsiteY6" fmla="*/ 3939 h 10000"/>
              <a:gd name="connsiteX7" fmla="*/ 6580 w 9999"/>
              <a:gd name="connsiteY7" fmla="*/ 2317 h 10000"/>
              <a:gd name="connsiteX8" fmla="*/ 6551 w 9999"/>
              <a:gd name="connsiteY8" fmla="*/ 2317 h 10000"/>
              <a:gd name="connsiteX9" fmla="*/ 6551 w 9999"/>
              <a:gd name="connsiteY9" fmla="*/ 0 h 10000"/>
              <a:gd name="connsiteX10" fmla="*/ 6456 w 9999"/>
              <a:gd name="connsiteY10" fmla="*/ 0 h 10000"/>
              <a:gd name="connsiteX11" fmla="*/ 6456 w 9999"/>
              <a:gd name="connsiteY11" fmla="*/ 1854 h 10000"/>
              <a:gd name="connsiteX12" fmla="*/ 6228 w 9999"/>
              <a:gd name="connsiteY12" fmla="*/ 2366 h 10000"/>
              <a:gd name="connsiteX13" fmla="*/ 5419 w 9999"/>
              <a:gd name="connsiteY13" fmla="*/ 4110 h 10000"/>
              <a:gd name="connsiteX14" fmla="*/ 5441 w 9999"/>
              <a:gd name="connsiteY14" fmla="*/ 4463 h 10000"/>
              <a:gd name="connsiteX15" fmla="*/ 5316 w 9999"/>
              <a:gd name="connsiteY15" fmla="*/ 4939 h 10000"/>
              <a:gd name="connsiteX16" fmla="*/ 4978 w 9999"/>
              <a:gd name="connsiteY16" fmla="*/ 4829 h 10000"/>
              <a:gd name="connsiteX17" fmla="*/ 4111 w 9999"/>
              <a:gd name="connsiteY17" fmla="*/ 4110 h 10000"/>
              <a:gd name="connsiteX18" fmla="*/ 3265 w 9999"/>
              <a:gd name="connsiteY18" fmla="*/ 4793 h 10000"/>
              <a:gd name="connsiteX19" fmla="*/ 2875 w 9999"/>
              <a:gd name="connsiteY19" fmla="*/ 4915 h 10000"/>
              <a:gd name="connsiteX20" fmla="*/ 2861 w 9999"/>
              <a:gd name="connsiteY20" fmla="*/ 4902 h 10000"/>
              <a:gd name="connsiteX21" fmla="*/ 2713 w 9999"/>
              <a:gd name="connsiteY21" fmla="*/ 4402 h 10000"/>
              <a:gd name="connsiteX22" fmla="*/ 2720 w 9999"/>
              <a:gd name="connsiteY22" fmla="*/ 3951 h 10000"/>
              <a:gd name="connsiteX23" fmla="*/ 1705 w 9999"/>
              <a:gd name="connsiteY23" fmla="*/ 2317 h 10000"/>
              <a:gd name="connsiteX24" fmla="*/ 1705 w 9999"/>
              <a:gd name="connsiteY24" fmla="*/ 2317 h 10000"/>
              <a:gd name="connsiteX25" fmla="*/ 1705 w 9999"/>
              <a:gd name="connsiteY25" fmla="*/ 0 h 10000"/>
              <a:gd name="connsiteX26" fmla="*/ 1618 w 9999"/>
              <a:gd name="connsiteY26" fmla="*/ 0 h 10000"/>
              <a:gd name="connsiteX27" fmla="*/ 1618 w 9999"/>
              <a:gd name="connsiteY27" fmla="*/ 1841 h 10000"/>
              <a:gd name="connsiteX28" fmla="*/ 1368 w 9999"/>
              <a:gd name="connsiteY28" fmla="*/ 2366 h 10000"/>
              <a:gd name="connsiteX29" fmla="*/ 552 w 9999"/>
              <a:gd name="connsiteY29" fmla="*/ 4110 h 10000"/>
              <a:gd name="connsiteX30" fmla="*/ 589 w 9999"/>
              <a:gd name="connsiteY30" fmla="*/ 4598 h 10000"/>
              <a:gd name="connsiteX31" fmla="*/ 442 w 9999"/>
              <a:gd name="connsiteY31" fmla="*/ 4927 h 10000"/>
              <a:gd name="connsiteX32" fmla="*/ 0 w 9999"/>
              <a:gd name="connsiteY32" fmla="*/ 4634 h 10000"/>
              <a:gd name="connsiteX33" fmla="*/ 450 w 9999"/>
              <a:gd name="connsiteY33" fmla="*/ 5293 h 10000"/>
              <a:gd name="connsiteX34" fmla="*/ 502 w 9999"/>
              <a:gd name="connsiteY34" fmla="*/ 5244 h 10000"/>
              <a:gd name="connsiteX35" fmla="*/ 833 w 9999"/>
              <a:gd name="connsiteY35" fmla="*/ 5329 h 10000"/>
              <a:gd name="connsiteX36" fmla="*/ 1640 w 9999"/>
              <a:gd name="connsiteY36" fmla="*/ 5915 h 10000"/>
              <a:gd name="connsiteX37" fmla="*/ 2443 w 9999"/>
              <a:gd name="connsiteY37" fmla="*/ 5329 h 10000"/>
              <a:gd name="connsiteX38" fmla="*/ 2818 w 9999"/>
              <a:gd name="connsiteY38" fmla="*/ 5244 h 10000"/>
              <a:gd name="connsiteX39" fmla="*/ 2875 w 9999"/>
              <a:gd name="connsiteY39" fmla="*/ 5293 h 10000"/>
              <a:gd name="connsiteX40" fmla="*/ 3029 w 9999"/>
              <a:gd name="connsiteY40" fmla="*/ 5768 h 10000"/>
              <a:gd name="connsiteX41" fmla="*/ 3022 w 9999"/>
              <a:gd name="connsiteY41" fmla="*/ 6037 h 10000"/>
              <a:gd name="connsiteX42" fmla="*/ 3853 w 9999"/>
              <a:gd name="connsiteY42" fmla="*/ 7671 h 10000"/>
              <a:gd name="connsiteX43" fmla="*/ 3993 w 9999"/>
              <a:gd name="connsiteY43" fmla="*/ 7976 h 10000"/>
              <a:gd name="connsiteX44" fmla="*/ 3993 w 9999"/>
              <a:gd name="connsiteY44" fmla="*/ 10000 h 10000"/>
              <a:gd name="connsiteX45" fmla="*/ 4081 w 9999"/>
              <a:gd name="connsiteY45" fmla="*/ 10000 h 10000"/>
              <a:gd name="connsiteX46" fmla="*/ 4081 w 9999"/>
              <a:gd name="connsiteY46" fmla="*/ 7829 h 10000"/>
              <a:gd name="connsiteX47" fmla="*/ 4148 w 9999"/>
              <a:gd name="connsiteY47" fmla="*/ 7720 h 10000"/>
              <a:gd name="connsiteX48" fmla="*/ 5197 w 9999"/>
              <a:gd name="connsiteY48" fmla="*/ 5915 h 10000"/>
              <a:gd name="connsiteX49" fmla="*/ 5191 w 9999"/>
              <a:gd name="connsiteY49" fmla="*/ 5732 h 10000"/>
              <a:gd name="connsiteX50" fmla="*/ 5323 w 9999"/>
              <a:gd name="connsiteY50" fmla="*/ 5305 h 10000"/>
              <a:gd name="connsiteX51" fmla="*/ 5381 w 9999"/>
              <a:gd name="connsiteY51" fmla="*/ 5256 h 10000"/>
              <a:gd name="connsiteX52" fmla="*/ 5706 w 9999"/>
              <a:gd name="connsiteY52" fmla="*/ 5329 h 10000"/>
              <a:gd name="connsiteX53" fmla="*/ 6507 w 9999"/>
              <a:gd name="connsiteY53" fmla="*/ 5915 h 10000"/>
              <a:gd name="connsiteX54" fmla="*/ 7323 w 9999"/>
              <a:gd name="connsiteY54" fmla="*/ 5305 h 10000"/>
              <a:gd name="connsiteX55" fmla="*/ 7668 w 9999"/>
              <a:gd name="connsiteY55" fmla="*/ 5207 h 10000"/>
              <a:gd name="connsiteX56" fmla="*/ 7690 w 9999"/>
              <a:gd name="connsiteY56" fmla="*/ 5232 h 10000"/>
              <a:gd name="connsiteX57" fmla="*/ 7831 w 9999"/>
              <a:gd name="connsiteY57" fmla="*/ 5683 h 10000"/>
              <a:gd name="connsiteX58" fmla="*/ 7831 w 9999"/>
              <a:gd name="connsiteY58" fmla="*/ 6134 h 10000"/>
              <a:gd name="connsiteX59" fmla="*/ 8778 w 9999"/>
              <a:gd name="connsiteY59" fmla="*/ 7707 h 10000"/>
              <a:gd name="connsiteX60" fmla="*/ 8830 w 9999"/>
              <a:gd name="connsiteY60" fmla="*/ 7817 h 10000"/>
              <a:gd name="connsiteX61" fmla="*/ 8830 w 9999"/>
              <a:gd name="connsiteY61" fmla="*/ 10000 h 10000"/>
              <a:gd name="connsiteX62" fmla="*/ 8925 w 9999"/>
              <a:gd name="connsiteY62" fmla="*/ 10000 h 10000"/>
              <a:gd name="connsiteX63" fmla="*/ 8925 w 9999"/>
              <a:gd name="connsiteY63" fmla="*/ 8000 h 10000"/>
              <a:gd name="connsiteX64" fmla="*/ 9080 w 9999"/>
              <a:gd name="connsiteY64" fmla="*/ 7707 h 10000"/>
              <a:gd name="connsiteX65" fmla="*/ 9999 w 9999"/>
              <a:gd name="connsiteY65" fmla="*/ 5854 h 10000"/>
              <a:gd name="connsiteX0" fmla="*/ 9569 w 9569"/>
              <a:gd name="connsiteY0" fmla="*/ 5854 h 10000"/>
              <a:gd name="connsiteX1" fmla="*/ 8524 w 9569"/>
              <a:gd name="connsiteY1" fmla="*/ 4122 h 10000"/>
              <a:gd name="connsiteX2" fmla="*/ 7641 w 9569"/>
              <a:gd name="connsiteY2" fmla="*/ 4768 h 10000"/>
              <a:gd name="connsiteX3" fmla="*/ 7290 w 9569"/>
              <a:gd name="connsiteY3" fmla="*/ 4878 h 10000"/>
              <a:gd name="connsiteX4" fmla="*/ 7281 w 9569"/>
              <a:gd name="connsiteY4" fmla="*/ 4866 h 10000"/>
              <a:gd name="connsiteX5" fmla="*/ 7151 w 9569"/>
              <a:gd name="connsiteY5" fmla="*/ 4415 h 10000"/>
              <a:gd name="connsiteX6" fmla="*/ 7164 w 9569"/>
              <a:gd name="connsiteY6" fmla="*/ 3939 h 10000"/>
              <a:gd name="connsiteX7" fmla="*/ 6150 w 9569"/>
              <a:gd name="connsiteY7" fmla="*/ 2317 h 10000"/>
              <a:gd name="connsiteX8" fmla="*/ 6121 w 9569"/>
              <a:gd name="connsiteY8" fmla="*/ 2317 h 10000"/>
              <a:gd name="connsiteX9" fmla="*/ 6121 w 9569"/>
              <a:gd name="connsiteY9" fmla="*/ 0 h 10000"/>
              <a:gd name="connsiteX10" fmla="*/ 6026 w 9569"/>
              <a:gd name="connsiteY10" fmla="*/ 0 h 10000"/>
              <a:gd name="connsiteX11" fmla="*/ 6026 w 9569"/>
              <a:gd name="connsiteY11" fmla="*/ 1854 h 10000"/>
              <a:gd name="connsiteX12" fmla="*/ 5798 w 9569"/>
              <a:gd name="connsiteY12" fmla="*/ 2366 h 10000"/>
              <a:gd name="connsiteX13" fmla="*/ 4989 w 9569"/>
              <a:gd name="connsiteY13" fmla="*/ 4110 h 10000"/>
              <a:gd name="connsiteX14" fmla="*/ 5011 w 9569"/>
              <a:gd name="connsiteY14" fmla="*/ 4463 h 10000"/>
              <a:gd name="connsiteX15" fmla="*/ 4886 w 9569"/>
              <a:gd name="connsiteY15" fmla="*/ 4939 h 10000"/>
              <a:gd name="connsiteX16" fmla="*/ 4547 w 9569"/>
              <a:gd name="connsiteY16" fmla="*/ 4829 h 10000"/>
              <a:gd name="connsiteX17" fmla="*/ 3680 w 9569"/>
              <a:gd name="connsiteY17" fmla="*/ 4110 h 10000"/>
              <a:gd name="connsiteX18" fmla="*/ 2834 w 9569"/>
              <a:gd name="connsiteY18" fmla="*/ 4793 h 10000"/>
              <a:gd name="connsiteX19" fmla="*/ 2444 w 9569"/>
              <a:gd name="connsiteY19" fmla="*/ 4915 h 10000"/>
              <a:gd name="connsiteX20" fmla="*/ 2430 w 9569"/>
              <a:gd name="connsiteY20" fmla="*/ 4902 h 10000"/>
              <a:gd name="connsiteX21" fmla="*/ 2282 w 9569"/>
              <a:gd name="connsiteY21" fmla="*/ 4402 h 10000"/>
              <a:gd name="connsiteX22" fmla="*/ 2289 w 9569"/>
              <a:gd name="connsiteY22" fmla="*/ 3951 h 10000"/>
              <a:gd name="connsiteX23" fmla="*/ 1274 w 9569"/>
              <a:gd name="connsiteY23" fmla="*/ 2317 h 10000"/>
              <a:gd name="connsiteX24" fmla="*/ 1274 w 9569"/>
              <a:gd name="connsiteY24" fmla="*/ 2317 h 10000"/>
              <a:gd name="connsiteX25" fmla="*/ 1274 w 9569"/>
              <a:gd name="connsiteY25" fmla="*/ 0 h 10000"/>
              <a:gd name="connsiteX26" fmla="*/ 1187 w 9569"/>
              <a:gd name="connsiteY26" fmla="*/ 0 h 10000"/>
              <a:gd name="connsiteX27" fmla="*/ 1187 w 9569"/>
              <a:gd name="connsiteY27" fmla="*/ 1841 h 10000"/>
              <a:gd name="connsiteX28" fmla="*/ 937 w 9569"/>
              <a:gd name="connsiteY28" fmla="*/ 2366 h 10000"/>
              <a:gd name="connsiteX29" fmla="*/ 121 w 9569"/>
              <a:gd name="connsiteY29" fmla="*/ 4110 h 10000"/>
              <a:gd name="connsiteX30" fmla="*/ 158 w 9569"/>
              <a:gd name="connsiteY30" fmla="*/ 4598 h 10000"/>
              <a:gd name="connsiteX31" fmla="*/ 11 w 9569"/>
              <a:gd name="connsiteY31" fmla="*/ 4927 h 10000"/>
              <a:gd name="connsiteX32" fmla="*/ 19 w 9569"/>
              <a:gd name="connsiteY32" fmla="*/ 5293 h 10000"/>
              <a:gd name="connsiteX33" fmla="*/ 71 w 9569"/>
              <a:gd name="connsiteY33" fmla="*/ 5244 h 10000"/>
              <a:gd name="connsiteX34" fmla="*/ 402 w 9569"/>
              <a:gd name="connsiteY34" fmla="*/ 5329 h 10000"/>
              <a:gd name="connsiteX35" fmla="*/ 1209 w 9569"/>
              <a:gd name="connsiteY35" fmla="*/ 5915 h 10000"/>
              <a:gd name="connsiteX36" fmla="*/ 2012 w 9569"/>
              <a:gd name="connsiteY36" fmla="*/ 5329 h 10000"/>
              <a:gd name="connsiteX37" fmla="*/ 2387 w 9569"/>
              <a:gd name="connsiteY37" fmla="*/ 5244 h 10000"/>
              <a:gd name="connsiteX38" fmla="*/ 2444 w 9569"/>
              <a:gd name="connsiteY38" fmla="*/ 5293 h 10000"/>
              <a:gd name="connsiteX39" fmla="*/ 2598 w 9569"/>
              <a:gd name="connsiteY39" fmla="*/ 5768 h 10000"/>
              <a:gd name="connsiteX40" fmla="*/ 2591 w 9569"/>
              <a:gd name="connsiteY40" fmla="*/ 6037 h 10000"/>
              <a:gd name="connsiteX41" fmla="*/ 3422 w 9569"/>
              <a:gd name="connsiteY41" fmla="*/ 7671 h 10000"/>
              <a:gd name="connsiteX42" fmla="*/ 3562 w 9569"/>
              <a:gd name="connsiteY42" fmla="*/ 7976 h 10000"/>
              <a:gd name="connsiteX43" fmla="*/ 3562 w 9569"/>
              <a:gd name="connsiteY43" fmla="*/ 10000 h 10000"/>
              <a:gd name="connsiteX44" fmla="*/ 3650 w 9569"/>
              <a:gd name="connsiteY44" fmla="*/ 10000 h 10000"/>
              <a:gd name="connsiteX45" fmla="*/ 3650 w 9569"/>
              <a:gd name="connsiteY45" fmla="*/ 7829 h 10000"/>
              <a:gd name="connsiteX46" fmla="*/ 3717 w 9569"/>
              <a:gd name="connsiteY46" fmla="*/ 7720 h 10000"/>
              <a:gd name="connsiteX47" fmla="*/ 4767 w 9569"/>
              <a:gd name="connsiteY47" fmla="*/ 5915 h 10000"/>
              <a:gd name="connsiteX48" fmla="*/ 4761 w 9569"/>
              <a:gd name="connsiteY48" fmla="*/ 5732 h 10000"/>
              <a:gd name="connsiteX49" fmla="*/ 4893 w 9569"/>
              <a:gd name="connsiteY49" fmla="*/ 5305 h 10000"/>
              <a:gd name="connsiteX50" fmla="*/ 4951 w 9569"/>
              <a:gd name="connsiteY50" fmla="*/ 5256 h 10000"/>
              <a:gd name="connsiteX51" fmla="*/ 5276 w 9569"/>
              <a:gd name="connsiteY51" fmla="*/ 5329 h 10000"/>
              <a:gd name="connsiteX52" fmla="*/ 6077 w 9569"/>
              <a:gd name="connsiteY52" fmla="*/ 5915 h 10000"/>
              <a:gd name="connsiteX53" fmla="*/ 6893 w 9569"/>
              <a:gd name="connsiteY53" fmla="*/ 5305 h 10000"/>
              <a:gd name="connsiteX54" fmla="*/ 7238 w 9569"/>
              <a:gd name="connsiteY54" fmla="*/ 5207 h 10000"/>
              <a:gd name="connsiteX55" fmla="*/ 7260 w 9569"/>
              <a:gd name="connsiteY55" fmla="*/ 5232 h 10000"/>
              <a:gd name="connsiteX56" fmla="*/ 7401 w 9569"/>
              <a:gd name="connsiteY56" fmla="*/ 5683 h 10000"/>
              <a:gd name="connsiteX57" fmla="*/ 7401 w 9569"/>
              <a:gd name="connsiteY57" fmla="*/ 6134 h 10000"/>
              <a:gd name="connsiteX58" fmla="*/ 8348 w 9569"/>
              <a:gd name="connsiteY58" fmla="*/ 7707 h 10000"/>
              <a:gd name="connsiteX59" fmla="*/ 8400 w 9569"/>
              <a:gd name="connsiteY59" fmla="*/ 7817 h 10000"/>
              <a:gd name="connsiteX60" fmla="*/ 8400 w 9569"/>
              <a:gd name="connsiteY60" fmla="*/ 10000 h 10000"/>
              <a:gd name="connsiteX61" fmla="*/ 8495 w 9569"/>
              <a:gd name="connsiteY61" fmla="*/ 10000 h 10000"/>
              <a:gd name="connsiteX62" fmla="*/ 8495 w 9569"/>
              <a:gd name="connsiteY62" fmla="*/ 8000 h 10000"/>
              <a:gd name="connsiteX63" fmla="*/ 8650 w 9569"/>
              <a:gd name="connsiteY63" fmla="*/ 7707 h 10000"/>
              <a:gd name="connsiteX64" fmla="*/ 9569 w 9569"/>
              <a:gd name="connsiteY64" fmla="*/ 5854 h 10000"/>
              <a:gd name="connsiteX0" fmla="*/ 10019 w 10019"/>
              <a:gd name="connsiteY0" fmla="*/ 5854 h 10000"/>
              <a:gd name="connsiteX1" fmla="*/ 8927 w 10019"/>
              <a:gd name="connsiteY1" fmla="*/ 4122 h 10000"/>
              <a:gd name="connsiteX2" fmla="*/ 8004 w 10019"/>
              <a:gd name="connsiteY2" fmla="*/ 4768 h 10000"/>
              <a:gd name="connsiteX3" fmla="*/ 7637 w 10019"/>
              <a:gd name="connsiteY3" fmla="*/ 4878 h 10000"/>
              <a:gd name="connsiteX4" fmla="*/ 7628 w 10019"/>
              <a:gd name="connsiteY4" fmla="*/ 4866 h 10000"/>
              <a:gd name="connsiteX5" fmla="*/ 7492 w 10019"/>
              <a:gd name="connsiteY5" fmla="*/ 4415 h 10000"/>
              <a:gd name="connsiteX6" fmla="*/ 7506 w 10019"/>
              <a:gd name="connsiteY6" fmla="*/ 3939 h 10000"/>
              <a:gd name="connsiteX7" fmla="*/ 6446 w 10019"/>
              <a:gd name="connsiteY7" fmla="*/ 2317 h 10000"/>
              <a:gd name="connsiteX8" fmla="*/ 6416 w 10019"/>
              <a:gd name="connsiteY8" fmla="*/ 2317 h 10000"/>
              <a:gd name="connsiteX9" fmla="*/ 6416 w 10019"/>
              <a:gd name="connsiteY9" fmla="*/ 0 h 10000"/>
              <a:gd name="connsiteX10" fmla="*/ 6316 w 10019"/>
              <a:gd name="connsiteY10" fmla="*/ 0 h 10000"/>
              <a:gd name="connsiteX11" fmla="*/ 6316 w 10019"/>
              <a:gd name="connsiteY11" fmla="*/ 1854 h 10000"/>
              <a:gd name="connsiteX12" fmla="*/ 6078 w 10019"/>
              <a:gd name="connsiteY12" fmla="*/ 2366 h 10000"/>
              <a:gd name="connsiteX13" fmla="*/ 5233 w 10019"/>
              <a:gd name="connsiteY13" fmla="*/ 4110 h 10000"/>
              <a:gd name="connsiteX14" fmla="*/ 5256 w 10019"/>
              <a:gd name="connsiteY14" fmla="*/ 4463 h 10000"/>
              <a:gd name="connsiteX15" fmla="*/ 5125 w 10019"/>
              <a:gd name="connsiteY15" fmla="*/ 4939 h 10000"/>
              <a:gd name="connsiteX16" fmla="*/ 4771 w 10019"/>
              <a:gd name="connsiteY16" fmla="*/ 4829 h 10000"/>
              <a:gd name="connsiteX17" fmla="*/ 3865 w 10019"/>
              <a:gd name="connsiteY17" fmla="*/ 4110 h 10000"/>
              <a:gd name="connsiteX18" fmla="*/ 2981 w 10019"/>
              <a:gd name="connsiteY18" fmla="*/ 4793 h 10000"/>
              <a:gd name="connsiteX19" fmla="*/ 2573 w 10019"/>
              <a:gd name="connsiteY19" fmla="*/ 4915 h 10000"/>
              <a:gd name="connsiteX20" fmla="*/ 2558 w 10019"/>
              <a:gd name="connsiteY20" fmla="*/ 4902 h 10000"/>
              <a:gd name="connsiteX21" fmla="*/ 2404 w 10019"/>
              <a:gd name="connsiteY21" fmla="*/ 4402 h 10000"/>
              <a:gd name="connsiteX22" fmla="*/ 2411 w 10019"/>
              <a:gd name="connsiteY22" fmla="*/ 3951 h 10000"/>
              <a:gd name="connsiteX23" fmla="*/ 1350 w 10019"/>
              <a:gd name="connsiteY23" fmla="*/ 2317 h 10000"/>
              <a:gd name="connsiteX24" fmla="*/ 1350 w 10019"/>
              <a:gd name="connsiteY24" fmla="*/ 2317 h 10000"/>
              <a:gd name="connsiteX25" fmla="*/ 1350 w 10019"/>
              <a:gd name="connsiteY25" fmla="*/ 0 h 10000"/>
              <a:gd name="connsiteX26" fmla="*/ 1259 w 10019"/>
              <a:gd name="connsiteY26" fmla="*/ 0 h 10000"/>
              <a:gd name="connsiteX27" fmla="*/ 1259 w 10019"/>
              <a:gd name="connsiteY27" fmla="*/ 1841 h 10000"/>
              <a:gd name="connsiteX28" fmla="*/ 998 w 10019"/>
              <a:gd name="connsiteY28" fmla="*/ 2366 h 10000"/>
              <a:gd name="connsiteX29" fmla="*/ 145 w 10019"/>
              <a:gd name="connsiteY29" fmla="*/ 4110 h 10000"/>
              <a:gd name="connsiteX30" fmla="*/ 184 w 10019"/>
              <a:gd name="connsiteY30" fmla="*/ 4598 h 10000"/>
              <a:gd name="connsiteX31" fmla="*/ 30 w 10019"/>
              <a:gd name="connsiteY31" fmla="*/ 4927 h 10000"/>
              <a:gd name="connsiteX32" fmla="*/ 39 w 10019"/>
              <a:gd name="connsiteY32" fmla="*/ 5293 h 10000"/>
              <a:gd name="connsiteX33" fmla="*/ 439 w 10019"/>
              <a:gd name="connsiteY33" fmla="*/ 5329 h 10000"/>
              <a:gd name="connsiteX34" fmla="*/ 1282 w 10019"/>
              <a:gd name="connsiteY34" fmla="*/ 5915 h 10000"/>
              <a:gd name="connsiteX35" fmla="*/ 2122 w 10019"/>
              <a:gd name="connsiteY35" fmla="*/ 5329 h 10000"/>
              <a:gd name="connsiteX36" fmla="*/ 2514 w 10019"/>
              <a:gd name="connsiteY36" fmla="*/ 5244 h 10000"/>
              <a:gd name="connsiteX37" fmla="*/ 2573 w 10019"/>
              <a:gd name="connsiteY37" fmla="*/ 5293 h 10000"/>
              <a:gd name="connsiteX38" fmla="*/ 2734 w 10019"/>
              <a:gd name="connsiteY38" fmla="*/ 5768 h 10000"/>
              <a:gd name="connsiteX39" fmla="*/ 2727 w 10019"/>
              <a:gd name="connsiteY39" fmla="*/ 6037 h 10000"/>
              <a:gd name="connsiteX40" fmla="*/ 3595 w 10019"/>
              <a:gd name="connsiteY40" fmla="*/ 7671 h 10000"/>
              <a:gd name="connsiteX41" fmla="*/ 3741 w 10019"/>
              <a:gd name="connsiteY41" fmla="*/ 7976 h 10000"/>
              <a:gd name="connsiteX42" fmla="*/ 3741 w 10019"/>
              <a:gd name="connsiteY42" fmla="*/ 10000 h 10000"/>
              <a:gd name="connsiteX43" fmla="*/ 3833 w 10019"/>
              <a:gd name="connsiteY43" fmla="*/ 10000 h 10000"/>
              <a:gd name="connsiteX44" fmla="*/ 3833 w 10019"/>
              <a:gd name="connsiteY44" fmla="*/ 7829 h 10000"/>
              <a:gd name="connsiteX45" fmla="*/ 3903 w 10019"/>
              <a:gd name="connsiteY45" fmla="*/ 7720 h 10000"/>
              <a:gd name="connsiteX46" fmla="*/ 5001 w 10019"/>
              <a:gd name="connsiteY46" fmla="*/ 5915 h 10000"/>
              <a:gd name="connsiteX47" fmla="*/ 4994 w 10019"/>
              <a:gd name="connsiteY47" fmla="*/ 5732 h 10000"/>
              <a:gd name="connsiteX48" fmla="*/ 5132 w 10019"/>
              <a:gd name="connsiteY48" fmla="*/ 5305 h 10000"/>
              <a:gd name="connsiteX49" fmla="*/ 5193 w 10019"/>
              <a:gd name="connsiteY49" fmla="*/ 5256 h 10000"/>
              <a:gd name="connsiteX50" fmla="*/ 5533 w 10019"/>
              <a:gd name="connsiteY50" fmla="*/ 5329 h 10000"/>
              <a:gd name="connsiteX51" fmla="*/ 6370 w 10019"/>
              <a:gd name="connsiteY51" fmla="*/ 5915 h 10000"/>
              <a:gd name="connsiteX52" fmla="*/ 7222 w 10019"/>
              <a:gd name="connsiteY52" fmla="*/ 5305 h 10000"/>
              <a:gd name="connsiteX53" fmla="*/ 7583 w 10019"/>
              <a:gd name="connsiteY53" fmla="*/ 5207 h 10000"/>
              <a:gd name="connsiteX54" fmla="*/ 7606 w 10019"/>
              <a:gd name="connsiteY54" fmla="*/ 5232 h 10000"/>
              <a:gd name="connsiteX55" fmla="*/ 7753 w 10019"/>
              <a:gd name="connsiteY55" fmla="*/ 5683 h 10000"/>
              <a:gd name="connsiteX56" fmla="*/ 7753 w 10019"/>
              <a:gd name="connsiteY56" fmla="*/ 6134 h 10000"/>
              <a:gd name="connsiteX57" fmla="*/ 8743 w 10019"/>
              <a:gd name="connsiteY57" fmla="*/ 7707 h 10000"/>
              <a:gd name="connsiteX58" fmla="*/ 8797 w 10019"/>
              <a:gd name="connsiteY58" fmla="*/ 7817 h 10000"/>
              <a:gd name="connsiteX59" fmla="*/ 8797 w 10019"/>
              <a:gd name="connsiteY59" fmla="*/ 10000 h 10000"/>
              <a:gd name="connsiteX60" fmla="*/ 8897 w 10019"/>
              <a:gd name="connsiteY60" fmla="*/ 10000 h 10000"/>
              <a:gd name="connsiteX61" fmla="*/ 8897 w 10019"/>
              <a:gd name="connsiteY61" fmla="*/ 8000 h 10000"/>
              <a:gd name="connsiteX62" fmla="*/ 9059 w 10019"/>
              <a:gd name="connsiteY62" fmla="*/ 7707 h 10000"/>
              <a:gd name="connsiteX63" fmla="*/ 10019 w 10019"/>
              <a:gd name="connsiteY63" fmla="*/ 5854 h 10000"/>
              <a:gd name="connsiteX0" fmla="*/ 9987 w 9987"/>
              <a:gd name="connsiteY0" fmla="*/ 5854 h 10000"/>
              <a:gd name="connsiteX1" fmla="*/ 8895 w 9987"/>
              <a:gd name="connsiteY1" fmla="*/ 4122 h 10000"/>
              <a:gd name="connsiteX2" fmla="*/ 7972 w 9987"/>
              <a:gd name="connsiteY2" fmla="*/ 4768 h 10000"/>
              <a:gd name="connsiteX3" fmla="*/ 7605 w 9987"/>
              <a:gd name="connsiteY3" fmla="*/ 4878 h 10000"/>
              <a:gd name="connsiteX4" fmla="*/ 7596 w 9987"/>
              <a:gd name="connsiteY4" fmla="*/ 4866 h 10000"/>
              <a:gd name="connsiteX5" fmla="*/ 7460 w 9987"/>
              <a:gd name="connsiteY5" fmla="*/ 4415 h 10000"/>
              <a:gd name="connsiteX6" fmla="*/ 7474 w 9987"/>
              <a:gd name="connsiteY6" fmla="*/ 3939 h 10000"/>
              <a:gd name="connsiteX7" fmla="*/ 6414 w 9987"/>
              <a:gd name="connsiteY7" fmla="*/ 2317 h 10000"/>
              <a:gd name="connsiteX8" fmla="*/ 6384 w 9987"/>
              <a:gd name="connsiteY8" fmla="*/ 2317 h 10000"/>
              <a:gd name="connsiteX9" fmla="*/ 6384 w 9987"/>
              <a:gd name="connsiteY9" fmla="*/ 0 h 10000"/>
              <a:gd name="connsiteX10" fmla="*/ 6284 w 9987"/>
              <a:gd name="connsiteY10" fmla="*/ 0 h 10000"/>
              <a:gd name="connsiteX11" fmla="*/ 6284 w 9987"/>
              <a:gd name="connsiteY11" fmla="*/ 1854 h 10000"/>
              <a:gd name="connsiteX12" fmla="*/ 6046 w 9987"/>
              <a:gd name="connsiteY12" fmla="*/ 2366 h 10000"/>
              <a:gd name="connsiteX13" fmla="*/ 5201 w 9987"/>
              <a:gd name="connsiteY13" fmla="*/ 4110 h 10000"/>
              <a:gd name="connsiteX14" fmla="*/ 5224 w 9987"/>
              <a:gd name="connsiteY14" fmla="*/ 4463 h 10000"/>
              <a:gd name="connsiteX15" fmla="*/ 5093 w 9987"/>
              <a:gd name="connsiteY15" fmla="*/ 4939 h 10000"/>
              <a:gd name="connsiteX16" fmla="*/ 4739 w 9987"/>
              <a:gd name="connsiteY16" fmla="*/ 4829 h 10000"/>
              <a:gd name="connsiteX17" fmla="*/ 3833 w 9987"/>
              <a:gd name="connsiteY17" fmla="*/ 4110 h 10000"/>
              <a:gd name="connsiteX18" fmla="*/ 2949 w 9987"/>
              <a:gd name="connsiteY18" fmla="*/ 4793 h 10000"/>
              <a:gd name="connsiteX19" fmla="*/ 2541 w 9987"/>
              <a:gd name="connsiteY19" fmla="*/ 4915 h 10000"/>
              <a:gd name="connsiteX20" fmla="*/ 2526 w 9987"/>
              <a:gd name="connsiteY20" fmla="*/ 4902 h 10000"/>
              <a:gd name="connsiteX21" fmla="*/ 2372 w 9987"/>
              <a:gd name="connsiteY21" fmla="*/ 4402 h 10000"/>
              <a:gd name="connsiteX22" fmla="*/ 2379 w 9987"/>
              <a:gd name="connsiteY22" fmla="*/ 3951 h 10000"/>
              <a:gd name="connsiteX23" fmla="*/ 1318 w 9987"/>
              <a:gd name="connsiteY23" fmla="*/ 2317 h 10000"/>
              <a:gd name="connsiteX24" fmla="*/ 1318 w 9987"/>
              <a:gd name="connsiteY24" fmla="*/ 2317 h 10000"/>
              <a:gd name="connsiteX25" fmla="*/ 1318 w 9987"/>
              <a:gd name="connsiteY25" fmla="*/ 0 h 10000"/>
              <a:gd name="connsiteX26" fmla="*/ 1227 w 9987"/>
              <a:gd name="connsiteY26" fmla="*/ 0 h 10000"/>
              <a:gd name="connsiteX27" fmla="*/ 1227 w 9987"/>
              <a:gd name="connsiteY27" fmla="*/ 1841 h 10000"/>
              <a:gd name="connsiteX28" fmla="*/ 966 w 9987"/>
              <a:gd name="connsiteY28" fmla="*/ 2366 h 10000"/>
              <a:gd name="connsiteX29" fmla="*/ 113 w 9987"/>
              <a:gd name="connsiteY29" fmla="*/ 4110 h 10000"/>
              <a:gd name="connsiteX30" fmla="*/ 152 w 9987"/>
              <a:gd name="connsiteY30" fmla="*/ 4598 h 10000"/>
              <a:gd name="connsiteX31" fmla="*/ 7 w 9987"/>
              <a:gd name="connsiteY31" fmla="*/ 5293 h 10000"/>
              <a:gd name="connsiteX32" fmla="*/ 407 w 9987"/>
              <a:gd name="connsiteY32" fmla="*/ 5329 h 10000"/>
              <a:gd name="connsiteX33" fmla="*/ 1250 w 9987"/>
              <a:gd name="connsiteY33" fmla="*/ 5915 h 10000"/>
              <a:gd name="connsiteX34" fmla="*/ 2090 w 9987"/>
              <a:gd name="connsiteY34" fmla="*/ 5329 h 10000"/>
              <a:gd name="connsiteX35" fmla="*/ 2482 w 9987"/>
              <a:gd name="connsiteY35" fmla="*/ 5244 h 10000"/>
              <a:gd name="connsiteX36" fmla="*/ 2541 w 9987"/>
              <a:gd name="connsiteY36" fmla="*/ 5293 h 10000"/>
              <a:gd name="connsiteX37" fmla="*/ 2702 w 9987"/>
              <a:gd name="connsiteY37" fmla="*/ 5768 h 10000"/>
              <a:gd name="connsiteX38" fmla="*/ 2695 w 9987"/>
              <a:gd name="connsiteY38" fmla="*/ 6037 h 10000"/>
              <a:gd name="connsiteX39" fmla="*/ 3563 w 9987"/>
              <a:gd name="connsiteY39" fmla="*/ 7671 h 10000"/>
              <a:gd name="connsiteX40" fmla="*/ 3709 w 9987"/>
              <a:gd name="connsiteY40" fmla="*/ 7976 h 10000"/>
              <a:gd name="connsiteX41" fmla="*/ 3709 w 9987"/>
              <a:gd name="connsiteY41" fmla="*/ 10000 h 10000"/>
              <a:gd name="connsiteX42" fmla="*/ 3801 w 9987"/>
              <a:gd name="connsiteY42" fmla="*/ 10000 h 10000"/>
              <a:gd name="connsiteX43" fmla="*/ 3801 w 9987"/>
              <a:gd name="connsiteY43" fmla="*/ 7829 h 10000"/>
              <a:gd name="connsiteX44" fmla="*/ 3871 w 9987"/>
              <a:gd name="connsiteY44" fmla="*/ 7720 h 10000"/>
              <a:gd name="connsiteX45" fmla="*/ 4969 w 9987"/>
              <a:gd name="connsiteY45" fmla="*/ 5915 h 10000"/>
              <a:gd name="connsiteX46" fmla="*/ 4962 w 9987"/>
              <a:gd name="connsiteY46" fmla="*/ 5732 h 10000"/>
              <a:gd name="connsiteX47" fmla="*/ 5100 w 9987"/>
              <a:gd name="connsiteY47" fmla="*/ 5305 h 10000"/>
              <a:gd name="connsiteX48" fmla="*/ 5161 w 9987"/>
              <a:gd name="connsiteY48" fmla="*/ 5256 h 10000"/>
              <a:gd name="connsiteX49" fmla="*/ 5501 w 9987"/>
              <a:gd name="connsiteY49" fmla="*/ 5329 h 10000"/>
              <a:gd name="connsiteX50" fmla="*/ 6338 w 9987"/>
              <a:gd name="connsiteY50" fmla="*/ 5915 h 10000"/>
              <a:gd name="connsiteX51" fmla="*/ 7190 w 9987"/>
              <a:gd name="connsiteY51" fmla="*/ 5305 h 10000"/>
              <a:gd name="connsiteX52" fmla="*/ 7551 w 9987"/>
              <a:gd name="connsiteY52" fmla="*/ 5207 h 10000"/>
              <a:gd name="connsiteX53" fmla="*/ 7574 w 9987"/>
              <a:gd name="connsiteY53" fmla="*/ 5232 h 10000"/>
              <a:gd name="connsiteX54" fmla="*/ 7721 w 9987"/>
              <a:gd name="connsiteY54" fmla="*/ 5683 h 10000"/>
              <a:gd name="connsiteX55" fmla="*/ 7721 w 9987"/>
              <a:gd name="connsiteY55" fmla="*/ 6134 h 10000"/>
              <a:gd name="connsiteX56" fmla="*/ 8711 w 9987"/>
              <a:gd name="connsiteY56" fmla="*/ 7707 h 10000"/>
              <a:gd name="connsiteX57" fmla="*/ 8765 w 9987"/>
              <a:gd name="connsiteY57" fmla="*/ 7817 h 10000"/>
              <a:gd name="connsiteX58" fmla="*/ 8765 w 9987"/>
              <a:gd name="connsiteY58" fmla="*/ 10000 h 10000"/>
              <a:gd name="connsiteX59" fmla="*/ 8865 w 9987"/>
              <a:gd name="connsiteY59" fmla="*/ 10000 h 10000"/>
              <a:gd name="connsiteX60" fmla="*/ 8865 w 9987"/>
              <a:gd name="connsiteY60" fmla="*/ 8000 h 10000"/>
              <a:gd name="connsiteX61" fmla="*/ 9027 w 9987"/>
              <a:gd name="connsiteY61" fmla="*/ 7707 h 10000"/>
              <a:gd name="connsiteX62" fmla="*/ 9987 w 9987"/>
              <a:gd name="connsiteY62" fmla="*/ 5854 h 10000"/>
              <a:gd name="connsiteX0" fmla="*/ 9887 w 9887"/>
              <a:gd name="connsiteY0" fmla="*/ 5854 h 10000"/>
              <a:gd name="connsiteX1" fmla="*/ 8794 w 9887"/>
              <a:gd name="connsiteY1" fmla="*/ 4122 h 10000"/>
              <a:gd name="connsiteX2" fmla="*/ 7869 w 9887"/>
              <a:gd name="connsiteY2" fmla="*/ 4768 h 10000"/>
              <a:gd name="connsiteX3" fmla="*/ 7502 w 9887"/>
              <a:gd name="connsiteY3" fmla="*/ 4878 h 10000"/>
              <a:gd name="connsiteX4" fmla="*/ 7493 w 9887"/>
              <a:gd name="connsiteY4" fmla="*/ 4866 h 10000"/>
              <a:gd name="connsiteX5" fmla="*/ 7357 w 9887"/>
              <a:gd name="connsiteY5" fmla="*/ 4415 h 10000"/>
              <a:gd name="connsiteX6" fmla="*/ 7371 w 9887"/>
              <a:gd name="connsiteY6" fmla="*/ 3939 h 10000"/>
              <a:gd name="connsiteX7" fmla="*/ 6309 w 9887"/>
              <a:gd name="connsiteY7" fmla="*/ 2317 h 10000"/>
              <a:gd name="connsiteX8" fmla="*/ 6279 w 9887"/>
              <a:gd name="connsiteY8" fmla="*/ 2317 h 10000"/>
              <a:gd name="connsiteX9" fmla="*/ 6279 w 9887"/>
              <a:gd name="connsiteY9" fmla="*/ 0 h 10000"/>
              <a:gd name="connsiteX10" fmla="*/ 6179 w 9887"/>
              <a:gd name="connsiteY10" fmla="*/ 0 h 10000"/>
              <a:gd name="connsiteX11" fmla="*/ 6179 w 9887"/>
              <a:gd name="connsiteY11" fmla="*/ 1854 h 10000"/>
              <a:gd name="connsiteX12" fmla="*/ 5941 w 9887"/>
              <a:gd name="connsiteY12" fmla="*/ 2366 h 10000"/>
              <a:gd name="connsiteX13" fmla="*/ 5095 w 9887"/>
              <a:gd name="connsiteY13" fmla="*/ 4110 h 10000"/>
              <a:gd name="connsiteX14" fmla="*/ 5118 w 9887"/>
              <a:gd name="connsiteY14" fmla="*/ 4463 h 10000"/>
              <a:gd name="connsiteX15" fmla="*/ 4987 w 9887"/>
              <a:gd name="connsiteY15" fmla="*/ 4939 h 10000"/>
              <a:gd name="connsiteX16" fmla="*/ 4632 w 9887"/>
              <a:gd name="connsiteY16" fmla="*/ 4829 h 10000"/>
              <a:gd name="connsiteX17" fmla="*/ 3725 w 9887"/>
              <a:gd name="connsiteY17" fmla="*/ 4110 h 10000"/>
              <a:gd name="connsiteX18" fmla="*/ 2840 w 9887"/>
              <a:gd name="connsiteY18" fmla="*/ 4793 h 10000"/>
              <a:gd name="connsiteX19" fmla="*/ 2431 w 9887"/>
              <a:gd name="connsiteY19" fmla="*/ 4915 h 10000"/>
              <a:gd name="connsiteX20" fmla="*/ 2416 w 9887"/>
              <a:gd name="connsiteY20" fmla="*/ 4902 h 10000"/>
              <a:gd name="connsiteX21" fmla="*/ 2262 w 9887"/>
              <a:gd name="connsiteY21" fmla="*/ 4402 h 10000"/>
              <a:gd name="connsiteX22" fmla="*/ 2269 w 9887"/>
              <a:gd name="connsiteY22" fmla="*/ 3951 h 10000"/>
              <a:gd name="connsiteX23" fmla="*/ 1207 w 9887"/>
              <a:gd name="connsiteY23" fmla="*/ 2317 h 10000"/>
              <a:gd name="connsiteX24" fmla="*/ 1207 w 9887"/>
              <a:gd name="connsiteY24" fmla="*/ 2317 h 10000"/>
              <a:gd name="connsiteX25" fmla="*/ 1207 w 9887"/>
              <a:gd name="connsiteY25" fmla="*/ 0 h 10000"/>
              <a:gd name="connsiteX26" fmla="*/ 1116 w 9887"/>
              <a:gd name="connsiteY26" fmla="*/ 0 h 10000"/>
              <a:gd name="connsiteX27" fmla="*/ 1116 w 9887"/>
              <a:gd name="connsiteY27" fmla="*/ 1841 h 10000"/>
              <a:gd name="connsiteX28" fmla="*/ 854 w 9887"/>
              <a:gd name="connsiteY28" fmla="*/ 2366 h 10000"/>
              <a:gd name="connsiteX29" fmla="*/ 0 w 9887"/>
              <a:gd name="connsiteY29" fmla="*/ 4110 h 10000"/>
              <a:gd name="connsiteX30" fmla="*/ 39 w 9887"/>
              <a:gd name="connsiteY30" fmla="*/ 4598 h 10000"/>
              <a:gd name="connsiteX31" fmla="*/ 295 w 9887"/>
              <a:gd name="connsiteY31" fmla="*/ 5329 h 10000"/>
              <a:gd name="connsiteX32" fmla="*/ 1139 w 9887"/>
              <a:gd name="connsiteY32" fmla="*/ 5915 h 10000"/>
              <a:gd name="connsiteX33" fmla="*/ 1980 w 9887"/>
              <a:gd name="connsiteY33" fmla="*/ 5329 h 10000"/>
              <a:gd name="connsiteX34" fmla="*/ 2372 w 9887"/>
              <a:gd name="connsiteY34" fmla="*/ 5244 h 10000"/>
              <a:gd name="connsiteX35" fmla="*/ 2431 w 9887"/>
              <a:gd name="connsiteY35" fmla="*/ 5293 h 10000"/>
              <a:gd name="connsiteX36" fmla="*/ 2593 w 9887"/>
              <a:gd name="connsiteY36" fmla="*/ 5768 h 10000"/>
              <a:gd name="connsiteX37" fmla="*/ 2586 w 9887"/>
              <a:gd name="connsiteY37" fmla="*/ 6037 h 10000"/>
              <a:gd name="connsiteX38" fmla="*/ 3455 w 9887"/>
              <a:gd name="connsiteY38" fmla="*/ 7671 h 10000"/>
              <a:gd name="connsiteX39" fmla="*/ 3601 w 9887"/>
              <a:gd name="connsiteY39" fmla="*/ 7976 h 10000"/>
              <a:gd name="connsiteX40" fmla="*/ 3601 w 9887"/>
              <a:gd name="connsiteY40" fmla="*/ 10000 h 10000"/>
              <a:gd name="connsiteX41" fmla="*/ 3693 w 9887"/>
              <a:gd name="connsiteY41" fmla="*/ 10000 h 10000"/>
              <a:gd name="connsiteX42" fmla="*/ 3693 w 9887"/>
              <a:gd name="connsiteY42" fmla="*/ 7829 h 10000"/>
              <a:gd name="connsiteX43" fmla="*/ 3763 w 9887"/>
              <a:gd name="connsiteY43" fmla="*/ 7720 h 10000"/>
              <a:gd name="connsiteX44" fmla="*/ 4862 w 9887"/>
              <a:gd name="connsiteY44" fmla="*/ 5915 h 10000"/>
              <a:gd name="connsiteX45" fmla="*/ 4855 w 9887"/>
              <a:gd name="connsiteY45" fmla="*/ 5732 h 10000"/>
              <a:gd name="connsiteX46" fmla="*/ 4994 w 9887"/>
              <a:gd name="connsiteY46" fmla="*/ 5305 h 10000"/>
              <a:gd name="connsiteX47" fmla="*/ 5055 w 9887"/>
              <a:gd name="connsiteY47" fmla="*/ 5256 h 10000"/>
              <a:gd name="connsiteX48" fmla="*/ 5395 w 9887"/>
              <a:gd name="connsiteY48" fmla="*/ 5329 h 10000"/>
              <a:gd name="connsiteX49" fmla="*/ 6233 w 9887"/>
              <a:gd name="connsiteY49" fmla="*/ 5915 h 10000"/>
              <a:gd name="connsiteX50" fmla="*/ 7086 w 9887"/>
              <a:gd name="connsiteY50" fmla="*/ 5305 h 10000"/>
              <a:gd name="connsiteX51" fmla="*/ 7448 w 9887"/>
              <a:gd name="connsiteY51" fmla="*/ 5207 h 10000"/>
              <a:gd name="connsiteX52" fmla="*/ 7471 w 9887"/>
              <a:gd name="connsiteY52" fmla="*/ 5232 h 10000"/>
              <a:gd name="connsiteX53" fmla="*/ 7618 w 9887"/>
              <a:gd name="connsiteY53" fmla="*/ 5683 h 10000"/>
              <a:gd name="connsiteX54" fmla="*/ 7618 w 9887"/>
              <a:gd name="connsiteY54" fmla="*/ 6134 h 10000"/>
              <a:gd name="connsiteX55" fmla="*/ 8609 w 9887"/>
              <a:gd name="connsiteY55" fmla="*/ 7707 h 10000"/>
              <a:gd name="connsiteX56" fmla="*/ 8663 w 9887"/>
              <a:gd name="connsiteY56" fmla="*/ 7817 h 10000"/>
              <a:gd name="connsiteX57" fmla="*/ 8663 w 9887"/>
              <a:gd name="connsiteY57" fmla="*/ 10000 h 10000"/>
              <a:gd name="connsiteX58" fmla="*/ 8764 w 9887"/>
              <a:gd name="connsiteY58" fmla="*/ 10000 h 10000"/>
              <a:gd name="connsiteX59" fmla="*/ 8764 w 9887"/>
              <a:gd name="connsiteY59" fmla="*/ 8000 h 10000"/>
              <a:gd name="connsiteX60" fmla="*/ 8926 w 9887"/>
              <a:gd name="connsiteY60" fmla="*/ 7707 h 10000"/>
              <a:gd name="connsiteX61" fmla="*/ 9887 w 9887"/>
              <a:gd name="connsiteY61" fmla="*/ 58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887" h="10000">
                <a:moveTo>
                  <a:pt x="9887" y="5854"/>
                </a:moveTo>
                <a:cubicBezTo>
                  <a:pt x="9864" y="4927"/>
                  <a:pt x="9388" y="4159"/>
                  <a:pt x="8794" y="4122"/>
                </a:cubicBezTo>
                <a:cubicBezTo>
                  <a:pt x="8425" y="4098"/>
                  <a:pt x="8089" y="4354"/>
                  <a:pt x="7869" y="4768"/>
                </a:cubicBezTo>
                <a:cubicBezTo>
                  <a:pt x="7778" y="4939"/>
                  <a:pt x="7626" y="4988"/>
                  <a:pt x="7502" y="4878"/>
                </a:cubicBezTo>
                <a:cubicBezTo>
                  <a:pt x="7500" y="4874"/>
                  <a:pt x="7496" y="4870"/>
                  <a:pt x="7493" y="4866"/>
                </a:cubicBezTo>
                <a:cubicBezTo>
                  <a:pt x="7387" y="4780"/>
                  <a:pt x="7341" y="4598"/>
                  <a:pt x="7357" y="4415"/>
                </a:cubicBezTo>
                <a:cubicBezTo>
                  <a:pt x="7371" y="4256"/>
                  <a:pt x="7380" y="4098"/>
                  <a:pt x="7371" y="3939"/>
                </a:cubicBezTo>
                <a:cubicBezTo>
                  <a:pt x="7317" y="3061"/>
                  <a:pt x="6863" y="2366"/>
                  <a:pt x="6309" y="2317"/>
                </a:cubicBezTo>
                <a:lnTo>
                  <a:pt x="6279" y="2317"/>
                </a:lnTo>
                <a:lnTo>
                  <a:pt x="6279" y="0"/>
                </a:lnTo>
                <a:lnTo>
                  <a:pt x="6179" y="0"/>
                </a:lnTo>
                <a:lnTo>
                  <a:pt x="6179" y="1854"/>
                </a:lnTo>
                <a:cubicBezTo>
                  <a:pt x="6179" y="2098"/>
                  <a:pt x="6086" y="2305"/>
                  <a:pt x="5941" y="2366"/>
                </a:cubicBezTo>
                <a:cubicBezTo>
                  <a:pt x="5454" y="2573"/>
                  <a:pt x="5095" y="3280"/>
                  <a:pt x="5095" y="4110"/>
                </a:cubicBezTo>
                <a:cubicBezTo>
                  <a:pt x="5095" y="4232"/>
                  <a:pt x="5101" y="4354"/>
                  <a:pt x="5118" y="4463"/>
                </a:cubicBezTo>
                <a:cubicBezTo>
                  <a:pt x="5141" y="4646"/>
                  <a:pt x="5095" y="4841"/>
                  <a:pt x="4987" y="4939"/>
                </a:cubicBezTo>
                <a:cubicBezTo>
                  <a:pt x="4870" y="5049"/>
                  <a:pt x="4717" y="5000"/>
                  <a:pt x="4632" y="4829"/>
                </a:cubicBezTo>
                <a:cubicBezTo>
                  <a:pt x="4425" y="4390"/>
                  <a:pt x="4093" y="4110"/>
                  <a:pt x="3725" y="4110"/>
                </a:cubicBezTo>
                <a:cubicBezTo>
                  <a:pt x="3363" y="4110"/>
                  <a:pt x="3048" y="4378"/>
                  <a:pt x="2840" y="4793"/>
                </a:cubicBezTo>
                <a:cubicBezTo>
                  <a:pt x="2739" y="4988"/>
                  <a:pt x="2562" y="5049"/>
                  <a:pt x="2431" y="4915"/>
                </a:cubicBezTo>
                <a:cubicBezTo>
                  <a:pt x="2426" y="4911"/>
                  <a:pt x="2421" y="4906"/>
                  <a:pt x="2416" y="4902"/>
                </a:cubicBezTo>
                <a:cubicBezTo>
                  <a:pt x="2301" y="4805"/>
                  <a:pt x="2237" y="4598"/>
                  <a:pt x="2262" y="4402"/>
                </a:cubicBezTo>
                <a:cubicBezTo>
                  <a:pt x="2280" y="4256"/>
                  <a:pt x="2280" y="4110"/>
                  <a:pt x="2269" y="3951"/>
                </a:cubicBezTo>
                <a:cubicBezTo>
                  <a:pt x="2223" y="3073"/>
                  <a:pt x="1770" y="2366"/>
                  <a:pt x="1207" y="2317"/>
                </a:cubicBezTo>
                <a:lnTo>
                  <a:pt x="1207" y="2317"/>
                </a:lnTo>
                <a:lnTo>
                  <a:pt x="1207" y="0"/>
                </a:lnTo>
                <a:lnTo>
                  <a:pt x="1116" y="0"/>
                </a:lnTo>
                <a:lnTo>
                  <a:pt x="1116" y="1841"/>
                </a:lnTo>
                <a:cubicBezTo>
                  <a:pt x="1116" y="2098"/>
                  <a:pt x="1008" y="2305"/>
                  <a:pt x="854" y="2366"/>
                </a:cubicBezTo>
                <a:cubicBezTo>
                  <a:pt x="362" y="2561"/>
                  <a:pt x="0" y="3268"/>
                  <a:pt x="0" y="4110"/>
                </a:cubicBezTo>
                <a:cubicBezTo>
                  <a:pt x="0" y="4280"/>
                  <a:pt x="16" y="4451"/>
                  <a:pt x="39" y="4598"/>
                </a:cubicBezTo>
                <a:cubicBezTo>
                  <a:pt x="88" y="4801"/>
                  <a:pt x="112" y="5110"/>
                  <a:pt x="295" y="5329"/>
                </a:cubicBezTo>
                <a:cubicBezTo>
                  <a:pt x="502" y="5695"/>
                  <a:pt x="800" y="5915"/>
                  <a:pt x="1139" y="5915"/>
                </a:cubicBezTo>
                <a:cubicBezTo>
                  <a:pt x="1470" y="5915"/>
                  <a:pt x="1770" y="5695"/>
                  <a:pt x="1980" y="5329"/>
                </a:cubicBezTo>
                <a:cubicBezTo>
                  <a:pt x="2079" y="5159"/>
                  <a:pt x="2237" y="5122"/>
                  <a:pt x="2372" y="5244"/>
                </a:cubicBezTo>
                <a:cubicBezTo>
                  <a:pt x="2391" y="5260"/>
                  <a:pt x="2411" y="5277"/>
                  <a:pt x="2431" y="5293"/>
                </a:cubicBezTo>
                <a:cubicBezTo>
                  <a:pt x="2540" y="5390"/>
                  <a:pt x="2600" y="5573"/>
                  <a:pt x="2593" y="5768"/>
                </a:cubicBezTo>
                <a:cubicBezTo>
                  <a:pt x="2586" y="5854"/>
                  <a:pt x="2586" y="5939"/>
                  <a:pt x="2586" y="6037"/>
                </a:cubicBezTo>
                <a:cubicBezTo>
                  <a:pt x="2615" y="6829"/>
                  <a:pt x="2977" y="7488"/>
                  <a:pt x="3455" y="7671"/>
                </a:cubicBezTo>
                <a:cubicBezTo>
                  <a:pt x="3540" y="7707"/>
                  <a:pt x="3601" y="7829"/>
                  <a:pt x="3601" y="7976"/>
                </a:cubicBezTo>
                <a:lnTo>
                  <a:pt x="3601" y="10000"/>
                </a:lnTo>
                <a:lnTo>
                  <a:pt x="3693" y="10000"/>
                </a:lnTo>
                <a:lnTo>
                  <a:pt x="3693" y="7829"/>
                </a:lnTo>
                <a:cubicBezTo>
                  <a:pt x="3693" y="7768"/>
                  <a:pt x="3725" y="7720"/>
                  <a:pt x="3763" y="7720"/>
                </a:cubicBezTo>
                <a:cubicBezTo>
                  <a:pt x="4369" y="7695"/>
                  <a:pt x="4862" y="6902"/>
                  <a:pt x="4862" y="5915"/>
                </a:cubicBezTo>
                <a:cubicBezTo>
                  <a:pt x="4862" y="5854"/>
                  <a:pt x="4862" y="5793"/>
                  <a:pt x="4855" y="5732"/>
                </a:cubicBezTo>
                <a:cubicBezTo>
                  <a:pt x="4847" y="5561"/>
                  <a:pt x="4901" y="5390"/>
                  <a:pt x="4994" y="5305"/>
                </a:cubicBezTo>
                <a:cubicBezTo>
                  <a:pt x="5015" y="5289"/>
                  <a:pt x="5034" y="5272"/>
                  <a:pt x="5055" y="5256"/>
                </a:cubicBezTo>
                <a:cubicBezTo>
                  <a:pt x="5165" y="5146"/>
                  <a:pt x="5309" y="5183"/>
                  <a:pt x="5395" y="5329"/>
                </a:cubicBezTo>
                <a:cubicBezTo>
                  <a:pt x="5602" y="5695"/>
                  <a:pt x="5901" y="5915"/>
                  <a:pt x="6233" y="5915"/>
                </a:cubicBezTo>
                <a:cubicBezTo>
                  <a:pt x="6580" y="5915"/>
                  <a:pt x="6880" y="5683"/>
                  <a:pt x="7086" y="5305"/>
                </a:cubicBezTo>
                <a:cubicBezTo>
                  <a:pt x="7178" y="5146"/>
                  <a:pt x="7332" y="5098"/>
                  <a:pt x="7448" y="5207"/>
                </a:cubicBezTo>
                <a:cubicBezTo>
                  <a:pt x="7456" y="5215"/>
                  <a:pt x="7463" y="5224"/>
                  <a:pt x="7471" y="5232"/>
                </a:cubicBezTo>
                <a:cubicBezTo>
                  <a:pt x="7570" y="5317"/>
                  <a:pt x="7633" y="5500"/>
                  <a:pt x="7618" y="5683"/>
                </a:cubicBezTo>
                <a:cubicBezTo>
                  <a:pt x="7604" y="5829"/>
                  <a:pt x="7604" y="5976"/>
                  <a:pt x="7618" y="6134"/>
                </a:cubicBezTo>
                <a:cubicBezTo>
                  <a:pt x="7679" y="6963"/>
                  <a:pt x="8095" y="7610"/>
                  <a:pt x="8609" y="7707"/>
                </a:cubicBezTo>
                <a:cubicBezTo>
                  <a:pt x="8640" y="7720"/>
                  <a:pt x="8663" y="7756"/>
                  <a:pt x="8663" y="7817"/>
                </a:cubicBezTo>
                <a:lnTo>
                  <a:pt x="8663" y="10000"/>
                </a:lnTo>
                <a:lnTo>
                  <a:pt x="8764" y="10000"/>
                </a:lnTo>
                <a:lnTo>
                  <a:pt x="8764" y="8000"/>
                </a:lnTo>
                <a:cubicBezTo>
                  <a:pt x="8764" y="7854"/>
                  <a:pt x="8833" y="7720"/>
                  <a:pt x="8926" y="7707"/>
                </a:cubicBezTo>
                <a:cubicBezTo>
                  <a:pt x="9479" y="7561"/>
                  <a:pt x="9902" y="6780"/>
                  <a:pt x="9887" y="5854"/>
                </a:cubicBezTo>
              </a:path>
            </a:pathLst>
          </a:custGeom>
          <a:solidFill>
            <a:srgbClr val="172B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Oval 27"/>
          <p:cNvSpPr>
            <a:spLocks noChangeArrowheads="1"/>
          </p:cNvSpPr>
          <p:nvPr/>
        </p:nvSpPr>
        <p:spPr bwMode="gray">
          <a:xfrm>
            <a:off x="2586832"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Oval 28"/>
          <p:cNvSpPr>
            <a:spLocks noChangeArrowheads="1"/>
          </p:cNvSpPr>
          <p:nvPr/>
        </p:nvSpPr>
        <p:spPr bwMode="gray">
          <a:xfrm>
            <a:off x="3757121" y="2517259"/>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Oval 29"/>
          <p:cNvSpPr>
            <a:spLocks noChangeArrowheads="1"/>
          </p:cNvSpPr>
          <p:nvPr/>
        </p:nvSpPr>
        <p:spPr bwMode="gray">
          <a:xfrm>
            <a:off x="4937906" y="3052548"/>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30"/>
          <p:cNvSpPr>
            <a:spLocks/>
          </p:cNvSpPr>
          <p:nvPr/>
        </p:nvSpPr>
        <p:spPr bwMode="gray">
          <a:xfrm>
            <a:off x="1727483" y="1689397"/>
            <a:ext cx="162686" cy="162686"/>
          </a:xfrm>
          <a:custGeom>
            <a:avLst/>
            <a:gdLst>
              <a:gd name="T0" fmla="*/ 61 w 124"/>
              <a:gd name="T1" fmla="*/ 124 h 124"/>
              <a:gd name="T2" fmla="*/ 0 w 124"/>
              <a:gd name="T3" fmla="*/ 60 h 124"/>
              <a:gd name="T4" fmla="*/ 61 w 124"/>
              <a:gd name="T5" fmla="*/ 0 h 124"/>
              <a:gd name="T6" fmla="*/ 124 w 124"/>
              <a:gd name="T7" fmla="*/ 60 h 124"/>
              <a:gd name="T8" fmla="*/ 61 w 124"/>
              <a:gd name="T9" fmla="*/ 124 h 124"/>
            </a:gdLst>
            <a:ahLst/>
            <a:cxnLst>
              <a:cxn ang="0">
                <a:pos x="T0" y="T1"/>
              </a:cxn>
              <a:cxn ang="0">
                <a:pos x="T2" y="T3"/>
              </a:cxn>
              <a:cxn ang="0">
                <a:pos x="T4" y="T5"/>
              </a:cxn>
              <a:cxn ang="0">
                <a:pos x="T6" y="T7"/>
              </a:cxn>
              <a:cxn ang="0">
                <a:pos x="T8" y="T9"/>
              </a:cxn>
            </a:cxnLst>
            <a:rect l="0" t="0" r="r" b="b"/>
            <a:pathLst>
              <a:path w="124" h="124">
                <a:moveTo>
                  <a:pt x="61" y="124"/>
                </a:moveTo>
                <a:lnTo>
                  <a:pt x="0" y="60"/>
                </a:lnTo>
                <a:lnTo>
                  <a:pt x="61" y="0"/>
                </a:lnTo>
                <a:lnTo>
                  <a:pt x="124" y="60"/>
                </a:lnTo>
                <a:lnTo>
                  <a:pt x="61"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31"/>
          <p:cNvSpPr>
            <a:spLocks/>
          </p:cNvSpPr>
          <p:nvPr/>
        </p:nvSpPr>
        <p:spPr bwMode="gray">
          <a:xfrm>
            <a:off x="4103485" y="1689397"/>
            <a:ext cx="162686" cy="162686"/>
          </a:xfrm>
          <a:custGeom>
            <a:avLst/>
            <a:gdLst>
              <a:gd name="T0" fmla="*/ 63 w 124"/>
              <a:gd name="T1" fmla="*/ 124 h 124"/>
              <a:gd name="T2" fmla="*/ 0 w 124"/>
              <a:gd name="T3" fmla="*/ 60 h 124"/>
              <a:gd name="T4" fmla="*/ 63 w 124"/>
              <a:gd name="T5" fmla="*/ 0 h 124"/>
              <a:gd name="T6" fmla="*/ 124 w 124"/>
              <a:gd name="T7" fmla="*/ 60 h 124"/>
              <a:gd name="T8" fmla="*/ 63 w 124"/>
              <a:gd name="T9" fmla="*/ 124 h 124"/>
            </a:gdLst>
            <a:ahLst/>
            <a:cxnLst>
              <a:cxn ang="0">
                <a:pos x="T0" y="T1"/>
              </a:cxn>
              <a:cxn ang="0">
                <a:pos x="T2" y="T3"/>
              </a:cxn>
              <a:cxn ang="0">
                <a:pos x="T4" y="T5"/>
              </a:cxn>
              <a:cxn ang="0">
                <a:pos x="T6" y="T7"/>
              </a:cxn>
              <a:cxn ang="0">
                <a:pos x="T8" y="T9"/>
              </a:cxn>
            </a:cxnLst>
            <a:rect l="0" t="0" r="r" b="b"/>
            <a:pathLst>
              <a:path w="124" h="124">
                <a:moveTo>
                  <a:pt x="63" y="124"/>
                </a:moveTo>
                <a:lnTo>
                  <a:pt x="0" y="60"/>
                </a:lnTo>
                <a:lnTo>
                  <a:pt x="63" y="0"/>
                </a:lnTo>
                <a:lnTo>
                  <a:pt x="124" y="60"/>
                </a:lnTo>
                <a:lnTo>
                  <a:pt x="63" y="12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32"/>
          <p:cNvSpPr>
            <a:spLocks/>
          </p:cNvSpPr>
          <p:nvPr/>
        </p:nvSpPr>
        <p:spPr bwMode="gray">
          <a:xfrm>
            <a:off x="2893836" y="4626928"/>
            <a:ext cx="162686" cy="162686"/>
          </a:xfrm>
          <a:custGeom>
            <a:avLst/>
            <a:gdLst>
              <a:gd name="T0" fmla="*/ 63 w 124"/>
              <a:gd name="T1" fmla="*/ 0 h 124"/>
              <a:gd name="T2" fmla="*/ 124 w 124"/>
              <a:gd name="T3" fmla="*/ 61 h 124"/>
              <a:gd name="T4" fmla="*/ 63 w 124"/>
              <a:gd name="T5" fmla="*/ 124 h 124"/>
              <a:gd name="T6" fmla="*/ 0 w 124"/>
              <a:gd name="T7" fmla="*/ 61 h 124"/>
              <a:gd name="T8" fmla="*/ 63 w 124"/>
              <a:gd name="T9" fmla="*/ 0 h 124"/>
            </a:gdLst>
            <a:ahLst/>
            <a:cxnLst>
              <a:cxn ang="0">
                <a:pos x="T0" y="T1"/>
              </a:cxn>
              <a:cxn ang="0">
                <a:pos x="T2" y="T3"/>
              </a:cxn>
              <a:cxn ang="0">
                <a:pos x="T4" y="T5"/>
              </a:cxn>
              <a:cxn ang="0">
                <a:pos x="T6" y="T7"/>
              </a:cxn>
              <a:cxn ang="0">
                <a:pos x="T8" y="T9"/>
              </a:cxn>
            </a:cxnLst>
            <a:rect l="0" t="0" r="r" b="b"/>
            <a:pathLst>
              <a:path w="124" h="124">
                <a:moveTo>
                  <a:pt x="63" y="0"/>
                </a:moveTo>
                <a:lnTo>
                  <a:pt x="124" y="61"/>
                </a:lnTo>
                <a:lnTo>
                  <a:pt x="63" y="124"/>
                </a:lnTo>
                <a:lnTo>
                  <a:pt x="0" y="61"/>
                </a:lnTo>
                <a:lnTo>
                  <a:pt x="63"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Oval 27"/>
          <p:cNvSpPr>
            <a:spLocks noChangeArrowheads="1"/>
          </p:cNvSpPr>
          <p:nvPr/>
        </p:nvSpPr>
        <p:spPr bwMode="gray">
          <a:xfrm>
            <a:off x="1372922" y="2517890"/>
            <a:ext cx="855414" cy="8580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29"/>
          <p:cNvSpPr/>
          <p:nvPr/>
        </p:nvSpPr>
        <p:spPr bwMode="gray">
          <a:xfrm>
            <a:off x="845782" y="727384"/>
            <a:ext cx="1926086" cy="895836"/>
          </a:xfrm>
          <a:prstGeom prst="rect">
            <a:avLst/>
          </a:prstGeom>
          <a:noFill/>
          <a:ln w="6350">
            <a:noFill/>
          </a:ln>
        </p:spPr>
        <p:txBody>
          <a:bodyPr vert="horz" wrap="square" lIns="91440" tIns="46800" rIns="91440" bIns="46800" rtlCol="0" anchor="t">
            <a:noAutofit/>
          </a:bodyPr>
          <a:lstStyle/>
          <a:p>
            <a:pPr marL="0" marR="0" lvl="0" indent="0" algn="l" defTabSz="864065" eaLnBrk="1" fontAlgn="auto" latinLnBrk="0" hangingPunct="1">
              <a:lnSpc>
                <a:spcPct val="100000"/>
              </a:lnSpc>
              <a:spcBef>
                <a:spcPts val="0"/>
              </a:spcBef>
              <a:spcAft>
                <a:spcPts val="0"/>
              </a:spcAft>
              <a:buClrTx/>
              <a:buSzTx/>
              <a:buFontTx/>
              <a:buNone/>
              <a:tabLst/>
              <a:defRPr/>
            </a:pPr>
            <a:r>
              <a:rPr lang="en-GB" sz="1400" b="1" kern="0" dirty="0">
                <a:solidFill>
                  <a:schemeClr val="accent4"/>
                </a:solidFill>
                <a:latin typeface="+mj-lt"/>
              </a:rPr>
              <a:t>Sponsorship</a:t>
            </a:r>
          </a:p>
          <a:p>
            <a:pPr marL="0" marR="0" lvl="0" indent="0" algn="l" defTabSz="864065" eaLnBrk="1" fontAlgn="auto" latinLnBrk="0" hangingPunct="1">
              <a:lnSpc>
                <a:spcPct val="100000"/>
              </a:lnSpc>
              <a:spcBef>
                <a:spcPts val="0"/>
              </a:spcBef>
              <a:spcAft>
                <a:spcPts val="0"/>
              </a:spcAft>
              <a:buClrTx/>
              <a:buSzTx/>
              <a:buFontTx/>
              <a:buNone/>
              <a:tabLst/>
              <a:defRPr/>
            </a:pPr>
            <a:r>
              <a:rPr lang="en-US" sz="1100" kern="0" dirty="0">
                <a:solidFill>
                  <a:srgbClr val="000000"/>
                </a:solidFill>
                <a:latin typeface="+mn-lt"/>
              </a:rPr>
              <a:t>Make sure you have a project sponsor who can establish and communicate clear objectives</a:t>
            </a:r>
            <a:r>
              <a:rPr lang="en-US" sz="1000" kern="0" dirty="0">
                <a:solidFill>
                  <a:srgbClr val="000000"/>
                </a:solidFill>
                <a:latin typeface="+mn-lt"/>
              </a:rPr>
              <a:t>.</a:t>
            </a:r>
            <a:endParaRPr lang="en-GB" sz="1000" kern="0" dirty="0">
              <a:solidFill>
                <a:srgbClr val="000000"/>
              </a:solidFill>
              <a:latin typeface="+mn-lt"/>
            </a:endParaRPr>
          </a:p>
        </p:txBody>
      </p:sp>
      <p:grpSp>
        <p:nvGrpSpPr>
          <p:cNvPr id="31" name="Group 30"/>
          <p:cNvGrpSpPr/>
          <p:nvPr/>
        </p:nvGrpSpPr>
        <p:grpSpPr bwMode="gray">
          <a:xfrm>
            <a:off x="1488842" y="2641217"/>
            <a:ext cx="614362" cy="539750"/>
            <a:chOff x="6478588" y="14084300"/>
            <a:chExt cx="614362" cy="539750"/>
          </a:xfrm>
          <a:solidFill>
            <a:schemeClr val="accent4"/>
          </a:solidFill>
        </p:grpSpPr>
        <p:sp>
          <p:nvSpPr>
            <p:cNvPr id="32" name="Freeform 490"/>
            <p:cNvSpPr>
              <a:spLocks noEditPoints="1"/>
            </p:cNvSpPr>
            <p:nvPr/>
          </p:nvSpPr>
          <p:spPr bwMode="gray">
            <a:xfrm>
              <a:off x="6705600" y="14293850"/>
              <a:ext cx="160337" cy="330200"/>
            </a:xfrm>
            <a:custGeom>
              <a:avLst/>
              <a:gdLst>
                <a:gd name="T0" fmla="*/ 40 w 64"/>
                <a:gd name="T1" fmla="*/ 55 h 132"/>
                <a:gd name="T2" fmla="*/ 52 w 64"/>
                <a:gd name="T3" fmla="*/ 48 h 132"/>
                <a:gd name="T4" fmla="*/ 52 w 64"/>
                <a:gd name="T5" fmla="*/ 48 h 132"/>
                <a:gd name="T6" fmla="*/ 52 w 64"/>
                <a:gd name="T7" fmla="*/ 48 h 132"/>
                <a:gd name="T8" fmla="*/ 60 w 64"/>
                <a:gd name="T9" fmla="*/ 28 h 132"/>
                <a:gd name="T10" fmla="*/ 52 w 64"/>
                <a:gd name="T11" fmla="*/ 8 h 132"/>
                <a:gd name="T12" fmla="*/ 32 w 64"/>
                <a:gd name="T13" fmla="*/ 0 h 132"/>
                <a:gd name="T14" fmla="*/ 12 w 64"/>
                <a:gd name="T15" fmla="*/ 8 h 132"/>
                <a:gd name="T16" fmla="*/ 4 w 64"/>
                <a:gd name="T17" fmla="*/ 28 h 132"/>
                <a:gd name="T18" fmla="*/ 12 w 64"/>
                <a:gd name="T19" fmla="*/ 48 h 132"/>
                <a:gd name="T20" fmla="*/ 24 w 64"/>
                <a:gd name="T21" fmla="*/ 55 h 132"/>
                <a:gd name="T22" fmla="*/ 24 w 64"/>
                <a:gd name="T23" fmla="*/ 116 h 132"/>
                <a:gd name="T24" fmla="*/ 0 w 64"/>
                <a:gd name="T25" fmla="*/ 116 h 132"/>
                <a:gd name="T26" fmla="*/ 0 w 64"/>
                <a:gd name="T27" fmla="*/ 132 h 132"/>
                <a:gd name="T28" fmla="*/ 64 w 64"/>
                <a:gd name="T29" fmla="*/ 132 h 132"/>
                <a:gd name="T30" fmla="*/ 64 w 64"/>
                <a:gd name="T31" fmla="*/ 116 h 132"/>
                <a:gd name="T32" fmla="*/ 40 w 64"/>
                <a:gd name="T33" fmla="*/ 116 h 132"/>
                <a:gd name="T34" fmla="*/ 40 w 64"/>
                <a:gd name="T35" fmla="*/ 55 h 132"/>
                <a:gd name="T36" fmla="*/ 20 w 64"/>
                <a:gd name="T37" fmla="*/ 28 h 132"/>
                <a:gd name="T38" fmla="*/ 24 w 64"/>
                <a:gd name="T39" fmla="*/ 20 h 132"/>
                <a:gd name="T40" fmla="*/ 32 w 64"/>
                <a:gd name="T41" fmla="*/ 16 h 132"/>
                <a:gd name="T42" fmla="*/ 40 w 64"/>
                <a:gd name="T43" fmla="*/ 20 h 132"/>
                <a:gd name="T44" fmla="*/ 44 w 64"/>
                <a:gd name="T45" fmla="*/ 28 h 132"/>
                <a:gd name="T46" fmla="*/ 40 w 64"/>
                <a:gd name="T47" fmla="*/ 36 h 132"/>
                <a:gd name="T48" fmla="*/ 40 w 64"/>
                <a:gd name="T49" fmla="*/ 36 h 132"/>
                <a:gd name="T50" fmla="*/ 24 w 64"/>
                <a:gd name="T51" fmla="*/ 36 h 132"/>
                <a:gd name="T52" fmla="*/ 20 w 64"/>
                <a:gd name="T53" fmla="*/ 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 h="132">
                  <a:moveTo>
                    <a:pt x="40" y="55"/>
                  </a:moveTo>
                  <a:cubicBezTo>
                    <a:pt x="44" y="54"/>
                    <a:pt x="48" y="51"/>
                    <a:pt x="52" y="48"/>
                  </a:cubicBezTo>
                  <a:cubicBezTo>
                    <a:pt x="52" y="48"/>
                    <a:pt x="52" y="48"/>
                    <a:pt x="52" y="48"/>
                  </a:cubicBezTo>
                  <a:cubicBezTo>
                    <a:pt x="52" y="48"/>
                    <a:pt x="52" y="48"/>
                    <a:pt x="52" y="48"/>
                  </a:cubicBezTo>
                  <a:cubicBezTo>
                    <a:pt x="57" y="43"/>
                    <a:pt x="60" y="35"/>
                    <a:pt x="60" y="28"/>
                  </a:cubicBezTo>
                  <a:cubicBezTo>
                    <a:pt x="60" y="21"/>
                    <a:pt x="57" y="13"/>
                    <a:pt x="52" y="8"/>
                  </a:cubicBezTo>
                  <a:cubicBezTo>
                    <a:pt x="47" y="3"/>
                    <a:pt x="39" y="0"/>
                    <a:pt x="32" y="0"/>
                  </a:cubicBezTo>
                  <a:cubicBezTo>
                    <a:pt x="25" y="0"/>
                    <a:pt x="17" y="3"/>
                    <a:pt x="12" y="8"/>
                  </a:cubicBezTo>
                  <a:cubicBezTo>
                    <a:pt x="7" y="13"/>
                    <a:pt x="4" y="21"/>
                    <a:pt x="4" y="28"/>
                  </a:cubicBezTo>
                  <a:cubicBezTo>
                    <a:pt x="4" y="35"/>
                    <a:pt x="7" y="43"/>
                    <a:pt x="12" y="48"/>
                  </a:cubicBezTo>
                  <a:cubicBezTo>
                    <a:pt x="16" y="51"/>
                    <a:pt x="20" y="54"/>
                    <a:pt x="24" y="55"/>
                  </a:cubicBezTo>
                  <a:cubicBezTo>
                    <a:pt x="24" y="116"/>
                    <a:pt x="24" y="116"/>
                    <a:pt x="24" y="116"/>
                  </a:cubicBezTo>
                  <a:cubicBezTo>
                    <a:pt x="0" y="116"/>
                    <a:pt x="0" y="116"/>
                    <a:pt x="0" y="116"/>
                  </a:cubicBezTo>
                  <a:cubicBezTo>
                    <a:pt x="0" y="132"/>
                    <a:pt x="0" y="132"/>
                    <a:pt x="0" y="132"/>
                  </a:cubicBezTo>
                  <a:cubicBezTo>
                    <a:pt x="64" y="132"/>
                    <a:pt x="64" y="132"/>
                    <a:pt x="64" y="132"/>
                  </a:cubicBezTo>
                  <a:cubicBezTo>
                    <a:pt x="64" y="116"/>
                    <a:pt x="64" y="116"/>
                    <a:pt x="64" y="116"/>
                  </a:cubicBezTo>
                  <a:cubicBezTo>
                    <a:pt x="40" y="116"/>
                    <a:pt x="40" y="116"/>
                    <a:pt x="40" y="116"/>
                  </a:cubicBezTo>
                  <a:lnTo>
                    <a:pt x="40" y="55"/>
                  </a:lnTo>
                  <a:close/>
                  <a:moveTo>
                    <a:pt x="20" y="28"/>
                  </a:moveTo>
                  <a:cubicBezTo>
                    <a:pt x="20" y="25"/>
                    <a:pt x="21" y="22"/>
                    <a:pt x="24" y="20"/>
                  </a:cubicBezTo>
                  <a:cubicBezTo>
                    <a:pt x="26" y="17"/>
                    <a:pt x="29" y="16"/>
                    <a:pt x="32" y="16"/>
                  </a:cubicBezTo>
                  <a:cubicBezTo>
                    <a:pt x="35" y="16"/>
                    <a:pt x="38" y="17"/>
                    <a:pt x="40" y="20"/>
                  </a:cubicBezTo>
                  <a:cubicBezTo>
                    <a:pt x="43" y="22"/>
                    <a:pt x="44" y="25"/>
                    <a:pt x="44" y="28"/>
                  </a:cubicBezTo>
                  <a:cubicBezTo>
                    <a:pt x="44" y="31"/>
                    <a:pt x="43" y="34"/>
                    <a:pt x="40" y="36"/>
                  </a:cubicBezTo>
                  <a:cubicBezTo>
                    <a:pt x="40" y="36"/>
                    <a:pt x="40" y="36"/>
                    <a:pt x="40" y="36"/>
                  </a:cubicBezTo>
                  <a:cubicBezTo>
                    <a:pt x="36" y="41"/>
                    <a:pt x="28" y="41"/>
                    <a:pt x="24" y="36"/>
                  </a:cubicBezTo>
                  <a:cubicBezTo>
                    <a:pt x="21" y="34"/>
                    <a:pt x="20" y="31"/>
                    <a:pt x="20" y="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491"/>
            <p:cNvSpPr>
              <a:spLocks/>
            </p:cNvSpPr>
            <p:nvPr/>
          </p:nvSpPr>
          <p:spPr bwMode="gray">
            <a:xfrm>
              <a:off x="6610350" y="14189075"/>
              <a:ext cx="350837" cy="296863"/>
            </a:xfrm>
            <a:custGeom>
              <a:avLst/>
              <a:gdLst>
                <a:gd name="T0" fmla="*/ 119 w 140"/>
                <a:gd name="T1" fmla="*/ 21 h 119"/>
                <a:gd name="T2" fmla="*/ 70 w 140"/>
                <a:gd name="T3" fmla="*/ 0 h 119"/>
                <a:gd name="T4" fmla="*/ 21 w 140"/>
                <a:gd name="T5" fmla="*/ 21 h 119"/>
                <a:gd name="T6" fmla="*/ 0 w 140"/>
                <a:gd name="T7" fmla="*/ 70 h 119"/>
                <a:gd name="T8" fmla="*/ 21 w 140"/>
                <a:gd name="T9" fmla="*/ 119 h 119"/>
                <a:gd name="T10" fmla="*/ 32 w 140"/>
                <a:gd name="T11" fmla="*/ 108 h 119"/>
                <a:gd name="T12" fmla="*/ 16 w 140"/>
                <a:gd name="T13" fmla="*/ 70 h 119"/>
                <a:gd name="T14" fmla="*/ 32 w 140"/>
                <a:gd name="T15" fmla="*/ 32 h 119"/>
                <a:gd name="T16" fmla="*/ 70 w 140"/>
                <a:gd name="T17" fmla="*/ 16 h 119"/>
                <a:gd name="T18" fmla="*/ 108 w 140"/>
                <a:gd name="T19" fmla="*/ 32 h 119"/>
                <a:gd name="T20" fmla="*/ 124 w 140"/>
                <a:gd name="T21" fmla="*/ 70 h 119"/>
                <a:gd name="T22" fmla="*/ 108 w 140"/>
                <a:gd name="T23" fmla="*/ 108 h 119"/>
                <a:gd name="T24" fmla="*/ 119 w 140"/>
                <a:gd name="T25" fmla="*/ 119 h 119"/>
                <a:gd name="T26" fmla="*/ 140 w 140"/>
                <a:gd name="T27" fmla="*/ 70 h 119"/>
                <a:gd name="T28" fmla="*/ 119 w 140"/>
                <a:gd name="T29" fmla="*/ 2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9">
                  <a:moveTo>
                    <a:pt x="119" y="21"/>
                  </a:moveTo>
                  <a:cubicBezTo>
                    <a:pt x="106" y="7"/>
                    <a:pt x="89" y="0"/>
                    <a:pt x="70" y="0"/>
                  </a:cubicBezTo>
                  <a:cubicBezTo>
                    <a:pt x="51" y="0"/>
                    <a:pt x="34" y="7"/>
                    <a:pt x="21" y="21"/>
                  </a:cubicBezTo>
                  <a:cubicBezTo>
                    <a:pt x="7" y="34"/>
                    <a:pt x="0" y="51"/>
                    <a:pt x="0" y="70"/>
                  </a:cubicBezTo>
                  <a:cubicBezTo>
                    <a:pt x="0" y="89"/>
                    <a:pt x="7" y="106"/>
                    <a:pt x="21" y="119"/>
                  </a:cubicBezTo>
                  <a:cubicBezTo>
                    <a:pt x="32" y="108"/>
                    <a:pt x="32" y="108"/>
                    <a:pt x="32" y="108"/>
                  </a:cubicBezTo>
                  <a:cubicBezTo>
                    <a:pt x="22" y="98"/>
                    <a:pt x="16" y="84"/>
                    <a:pt x="16" y="70"/>
                  </a:cubicBezTo>
                  <a:cubicBezTo>
                    <a:pt x="16" y="56"/>
                    <a:pt x="22" y="42"/>
                    <a:pt x="32" y="32"/>
                  </a:cubicBezTo>
                  <a:cubicBezTo>
                    <a:pt x="42" y="22"/>
                    <a:pt x="56" y="16"/>
                    <a:pt x="70" y="16"/>
                  </a:cubicBezTo>
                  <a:cubicBezTo>
                    <a:pt x="84" y="16"/>
                    <a:pt x="98" y="22"/>
                    <a:pt x="108" y="32"/>
                  </a:cubicBezTo>
                  <a:cubicBezTo>
                    <a:pt x="118" y="42"/>
                    <a:pt x="124" y="56"/>
                    <a:pt x="124" y="70"/>
                  </a:cubicBezTo>
                  <a:cubicBezTo>
                    <a:pt x="124" y="84"/>
                    <a:pt x="118" y="98"/>
                    <a:pt x="108" y="108"/>
                  </a:cubicBezTo>
                  <a:cubicBezTo>
                    <a:pt x="119" y="119"/>
                    <a:pt x="119" y="119"/>
                    <a:pt x="119" y="119"/>
                  </a:cubicBezTo>
                  <a:cubicBezTo>
                    <a:pt x="133" y="106"/>
                    <a:pt x="140" y="89"/>
                    <a:pt x="140" y="70"/>
                  </a:cubicBezTo>
                  <a:cubicBezTo>
                    <a:pt x="140" y="51"/>
                    <a:pt x="133" y="34"/>
                    <a:pt x="119"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492"/>
            <p:cNvSpPr>
              <a:spLocks/>
            </p:cNvSpPr>
            <p:nvPr/>
          </p:nvSpPr>
          <p:spPr bwMode="gray">
            <a:xfrm>
              <a:off x="6478588" y="14084300"/>
              <a:ext cx="614362" cy="477838"/>
            </a:xfrm>
            <a:custGeom>
              <a:avLst/>
              <a:gdLst>
                <a:gd name="T0" fmla="*/ 202 w 246"/>
                <a:gd name="T1" fmla="*/ 33 h 191"/>
                <a:gd name="T2" fmla="*/ 123 w 246"/>
                <a:gd name="T3" fmla="*/ 0 h 191"/>
                <a:gd name="T4" fmla="*/ 44 w 246"/>
                <a:gd name="T5" fmla="*/ 33 h 191"/>
                <a:gd name="T6" fmla="*/ 44 w 246"/>
                <a:gd name="T7" fmla="*/ 191 h 191"/>
                <a:gd name="T8" fmla="*/ 55 w 246"/>
                <a:gd name="T9" fmla="*/ 180 h 191"/>
                <a:gd name="T10" fmla="*/ 55 w 246"/>
                <a:gd name="T11" fmla="*/ 44 h 191"/>
                <a:gd name="T12" fmla="*/ 123 w 246"/>
                <a:gd name="T13" fmla="*/ 16 h 191"/>
                <a:gd name="T14" fmla="*/ 191 w 246"/>
                <a:gd name="T15" fmla="*/ 44 h 191"/>
                <a:gd name="T16" fmla="*/ 191 w 246"/>
                <a:gd name="T17" fmla="*/ 180 h 191"/>
                <a:gd name="T18" fmla="*/ 202 w 246"/>
                <a:gd name="T19" fmla="*/ 191 h 191"/>
                <a:gd name="T20" fmla="*/ 202 w 246"/>
                <a:gd name="T21" fmla="*/ 3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191">
                  <a:moveTo>
                    <a:pt x="202" y="33"/>
                  </a:moveTo>
                  <a:cubicBezTo>
                    <a:pt x="181" y="12"/>
                    <a:pt x="153" y="0"/>
                    <a:pt x="123" y="0"/>
                  </a:cubicBezTo>
                  <a:cubicBezTo>
                    <a:pt x="93" y="0"/>
                    <a:pt x="65" y="12"/>
                    <a:pt x="44" y="33"/>
                  </a:cubicBezTo>
                  <a:cubicBezTo>
                    <a:pt x="0" y="76"/>
                    <a:pt x="0" y="148"/>
                    <a:pt x="44" y="191"/>
                  </a:cubicBezTo>
                  <a:cubicBezTo>
                    <a:pt x="55" y="180"/>
                    <a:pt x="55" y="180"/>
                    <a:pt x="55" y="180"/>
                  </a:cubicBezTo>
                  <a:cubicBezTo>
                    <a:pt x="18" y="142"/>
                    <a:pt x="18" y="82"/>
                    <a:pt x="55" y="44"/>
                  </a:cubicBezTo>
                  <a:cubicBezTo>
                    <a:pt x="73" y="26"/>
                    <a:pt x="97" y="16"/>
                    <a:pt x="123" y="16"/>
                  </a:cubicBezTo>
                  <a:cubicBezTo>
                    <a:pt x="149" y="16"/>
                    <a:pt x="173" y="26"/>
                    <a:pt x="191" y="44"/>
                  </a:cubicBezTo>
                  <a:cubicBezTo>
                    <a:pt x="228" y="82"/>
                    <a:pt x="228" y="142"/>
                    <a:pt x="191" y="180"/>
                  </a:cubicBezTo>
                  <a:cubicBezTo>
                    <a:pt x="202" y="191"/>
                    <a:pt x="202" y="191"/>
                    <a:pt x="202" y="191"/>
                  </a:cubicBezTo>
                  <a:cubicBezTo>
                    <a:pt x="246" y="148"/>
                    <a:pt x="246" y="76"/>
                    <a:pt x="202" y="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37" name="Graphic 36">
            <a:extLst>
              <a:ext uri="{FF2B5EF4-FFF2-40B4-BE49-F238E27FC236}">
                <a16:creationId xmlns:a16="http://schemas.microsoft.com/office/drawing/2014/main" xmlns="" id="{B32141F1-6CDD-4D08-AEAD-465C7BC4C6B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2654300" y="3182620"/>
            <a:ext cx="685800" cy="533400"/>
          </a:xfrm>
          <a:prstGeom prst="rect">
            <a:avLst/>
          </a:prstGeom>
        </p:spPr>
      </p:pic>
      <p:pic>
        <p:nvPicPr>
          <p:cNvPr id="39" name="Graphic 38">
            <a:extLst>
              <a:ext uri="{FF2B5EF4-FFF2-40B4-BE49-F238E27FC236}">
                <a16:creationId xmlns:a16="http://schemas.microsoft.com/office/drawing/2014/main" xmlns="" id="{235B92D5-9DFC-42AA-A3E7-02109372EE08}"/>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812540" y="2705100"/>
            <a:ext cx="685800" cy="533400"/>
          </a:xfrm>
          <a:prstGeom prst="rect">
            <a:avLst/>
          </a:prstGeom>
        </p:spPr>
      </p:pic>
      <p:pic>
        <p:nvPicPr>
          <p:cNvPr id="41" name="Graphic 40">
            <a:extLst>
              <a:ext uri="{FF2B5EF4-FFF2-40B4-BE49-F238E27FC236}">
                <a16:creationId xmlns:a16="http://schemas.microsoft.com/office/drawing/2014/main" xmlns="" id="{6D7D3427-DBEA-4352-AAA6-7E1E3F0EB6C3}"/>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5031740" y="3253740"/>
            <a:ext cx="685800" cy="533400"/>
          </a:xfrm>
          <a:prstGeom prst="rect">
            <a:avLst/>
          </a:prstGeom>
        </p:spPr>
      </p:pic>
      <p:pic>
        <p:nvPicPr>
          <p:cNvPr id="43" name="Graphic 42">
            <a:extLst>
              <a:ext uri="{FF2B5EF4-FFF2-40B4-BE49-F238E27FC236}">
                <a16:creationId xmlns:a16="http://schemas.microsoft.com/office/drawing/2014/main" xmlns="" id="{7C97396D-942C-4685-A7CF-28ECB7A19B90}"/>
              </a:ext>
            </a:extLst>
          </p:cNvPr>
          <p:cNvPicPr>
            <a:picLocks noChangeAspect="1"/>
          </p:cNvPicPr>
          <p:nvPr/>
        </p:nvPicPr>
        <p:blipFill>
          <a:blip r:embed="rId15">
            <a:extLst>
              <a:ext uri="{96DAC541-7B7A-43D3-8B79-37D633B846F1}">
                <asvg:svgBlip xmlns:asvg="http://schemas.microsoft.com/office/drawing/2016/SVG/main" xmlns="" r:embed="rId16"/>
              </a:ext>
            </a:extLst>
          </a:blip>
          <a:stretch>
            <a:fillRect/>
          </a:stretch>
        </p:blipFill>
        <p:spPr>
          <a:xfrm>
            <a:off x="6200140" y="2684780"/>
            <a:ext cx="685800" cy="533400"/>
          </a:xfrm>
          <a:prstGeom prst="rect">
            <a:avLst/>
          </a:prstGeom>
        </p:spPr>
      </p:pic>
      <p:pic>
        <p:nvPicPr>
          <p:cNvPr id="49" name="Graphic 48">
            <a:extLst>
              <a:ext uri="{FF2B5EF4-FFF2-40B4-BE49-F238E27FC236}">
                <a16:creationId xmlns:a16="http://schemas.microsoft.com/office/drawing/2014/main" xmlns="" id="{D887E1AA-5656-499B-8F3E-60F39A4BC62C}"/>
              </a:ext>
            </a:extLst>
          </p:cNvPr>
          <p:cNvPicPr>
            <a:picLocks noChangeAspect="1"/>
          </p:cNvPicPr>
          <p:nvPr/>
        </p:nvPicPr>
        <p:blipFill>
          <a:blip r:embed="rId17">
            <a:extLst>
              <a:ext uri="{96DAC541-7B7A-43D3-8B79-37D633B846F1}">
                <asvg:svgBlip xmlns:asvg="http://schemas.microsoft.com/office/drawing/2016/SVG/main" xmlns="" r:embed="rId18"/>
              </a:ext>
            </a:extLst>
          </a:blip>
          <a:stretch>
            <a:fillRect/>
          </a:stretch>
        </p:blipFill>
        <p:spPr>
          <a:xfrm>
            <a:off x="7399020" y="3192780"/>
            <a:ext cx="685800" cy="533400"/>
          </a:xfrm>
          <a:prstGeom prst="rect">
            <a:avLst/>
          </a:prstGeom>
        </p:spPr>
      </p:pic>
      <p:pic>
        <p:nvPicPr>
          <p:cNvPr id="51" name="Graphic 50">
            <a:extLst>
              <a:ext uri="{FF2B5EF4-FFF2-40B4-BE49-F238E27FC236}">
                <a16:creationId xmlns:a16="http://schemas.microsoft.com/office/drawing/2014/main" xmlns="" id="{05670E70-5D3A-4781-A19E-244B1B8AF614}"/>
              </a:ext>
            </a:extLst>
          </p:cNvPr>
          <p:cNvPicPr>
            <a:picLocks noChangeAspect="1"/>
          </p:cNvPicPr>
          <p:nvPr/>
        </p:nvPicPr>
        <p:blipFill>
          <a:blip r:embed="rId19">
            <a:extLst>
              <a:ext uri="{96DAC541-7B7A-43D3-8B79-37D633B846F1}">
                <asvg:svgBlip xmlns:asvg="http://schemas.microsoft.com/office/drawing/2016/SVG/main" xmlns="" r:embed="rId20"/>
              </a:ext>
            </a:extLst>
          </a:blip>
          <a:stretch>
            <a:fillRect/>
          </a:stretch>
        </p:blipFill>
        <p:spPr>
          <a:xfrm>
            <a:off x="8557260" y="2715260"/>
            <a:ext cx="685800" cy="533400"/>
          </a:xfrm>
          <a:prstGeom prst="rect">
            <a:avLst/>
          </a:prstGeom>
        </p:spPr>
      </p:pic>
      <p:pic>
        <p:nvPicPr>
          <p:cNvPr id="53" name="Graphic 52">
            <a:extLst>
              <a:ext uri="{FF2B5EF4-FFF2-40B4-BE49-F238E27FC236}">
                <a16:creationId xmlns:a16="http://schemas.microsoft.com/office/drawing/2014/main" xmlns="" id="{1220A904-38E7-42B2-A308-918AD407A9ED}"/>
              </a:ext>
            </a:extLst>
          </p:cNvPr>
          <p:cNvPicPr>
            <a:picLocks noChangeAspect="1"/>
          </p:cNvPicPr>
          <p:nvPr/>
        </p:nvPicPr>
        <p:blipFill>
          <a:blip r:embed="rId21">
            <a:extLst>
              <a:ext uri="{96DAC541-7B7A-43D3-8B79-37D633B846F1}">
                <asvg:svgBlip xmlns:asvg="http://schemas.microsoft.com/office/drawing/2016/SVG/main" xmlns="" r:embed="rId22"/>
              </a:ext>
            </a:extLst>
          </a:blip>
          <a:stretch>
            <a:fillRect/>
          </a:stretch>
        </p:blipFill>
        <p:spPr>
          <a:xfrm>
            <a:off x="9806940" y="3213100"/>
            <a:ext cx="685800" cy="533400"/>
          </a:xfrm>
          <a:prstGeom prst="rect">
            <a:avLst/>
          </a:prstGeom>
        </p:spPr>
      </p:pic>
      <p:sp>
        <p:nvSpPr>
          <p:cNvPr id="63" name="Rectangle 62">
            <a:extLst>
              <a:ext uri="{FF2B5EF4-FFF2-40B4-BE49-F238E27FC236}">
                <a16:creationId xmlns:a16="http://schemas.microsoft.com/office/drawing/2014/main" xmlns="" id="{C8654389-11AD-4250-AFE6-36423D6186EB}"/>
              </a:ext>
            </a:extLst>
          </p:cNvPr>
          <p:cNvSpPr/>
          <p:nvPr/>
        </p:nvSpPr>
        <p:spPr>
          <a:xfrm>
            <a:off x="853440" y="629920"/>
            <a:ext cx="10261600" cy="5486400"/>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xmlns="" id="{D4BD5AEE-E78E-432B-9223-C6D1407FE620}"/>
              </a:ext>
            </a:extLst>
          </p:cNvPr>
          <p:cNvSpPr txBox="1"/>
          <p:nvPr/>
        </p:nvSpPr>
        <p:spPr>
          <a:xfrm>
            <a:off x="822960" y="5740400"/>
            <a:ext cx="1767840" cy="369332"/>
          </a:xfrm>
          <a:prstGeom prst="rect">
            <a:avLst/>
          </a:prstGeom>
          <a:noFill/>
        </p:spPr>
        <p:txBody>
          <a:bodyPr wrap="square" rtlCol="0">
            <a:spAutoFit/>
          </a:bodyPr>
          <a:lstStyle/>
          <a:p>
            <a:r>
              <a:rPr lang="en-US" sz="900" dirty="0">
                <a:solidFill>
                  <a:schemeClr val="tx1">
                    <a:lumMod val="50000"/>
                    <a:lumOff val="50000"/>
                  </a:schemeClr>
                </a:solidFill>
                <a:latin typeface="Arial" panose="020B0604020202020204" pitchFamily="34" charset="0"/>
                <a:cs typeface="Arial" panose="020B0604020202020204" pitchFamily="34" charset="0"/>
              </a:rPr>
              <a:t>Source: Gartner (2022)</a:t>
            </a:r>
          </a:p>
          <a:p>
            <a:r>
              <a:rPr lang="en-US" sz="900" dirty="0">
                <a:solidFill>
                  <a:schemeClr val="tx1">
                    <a:lumMod val="50000"/>
                    <a:lumOff val="50000"/>
                  </a:schemeClr>
                </a:solidFill>
                <a:latin typeface="Arial" panose="020B0604020202020204" pitchFamily="34" charset="0"/>
                <a:cs typeface="Arial" panose="020B0604020202020204" pitchFamily="34" charset="0"/>
              </a:rPr>
              <a:t>ID: 779739</a:t>
            </a:r>
          </a:p>
        </p:txBody>
      </p:sp>
      <p:sp>
        <p:nvSpPr>
          <p:cNvPr id="45" name="TextBox 44">
            <a:extLst>
              <a:ext uri="{FF2B5EF4-FFF2-40B4-BE49-F238E27FC236}">
                <a16:creationId xmlns:a16="http://schemas.microsoft.com/office/drawing/2014/main" xmlns="" id="{A4833336-1865-4168-8029-4A8B03F883E2}"/>
              </a:ext>
            </a:extLst>
          </p:cNvPr>
          <p:cNvSpPr txBox="1"/>
          <p:nvPr/>
        </p:nvSpPr>
        <p:spPr>
          <a:xfrm>
            <a:off x="185057" y="113937"/>
            <a:ext cx="11582400" cy="461665"/>
          </a:xfrm>
          <a:prstGeom prst="rect">
            <a:avLst/>
          </a:prstGeom>
          <a:noFill/>
        </p:spPr>
        <p:txBody>
          <a:bodyPr wrap="square" lIns="0" rIns="0" rtlCol="0">
            <a:spAutoFit/>
          </a:bodyPr>
          <a:lstStyle/>
          <a:p>
            <a:pPr algn="l">
              <a:spcBef>
                <a:spcPts val="600"/>
              </a:spcBef>
            </a:pPr>
            <a:r>
              <a:rPr lang="en-US" sz="2400" dirty="0">
                <a:latin typeface="+mj-lt"/>
              </a:rPr>
              <a:t>How difficult will it be?</a:t>
            </a:r>
          </a:p>
        </p:txBody>
      </p:sp>
    </p:spTree>
    <p:extLst>
      <p:ext uri="{BB962C8B-B14F-4D97-AF65-F5344CB8AC3E}">
        <p14:creationId xmlns:p14="http://schemas.microsoft.com/office/powerpoint/2010/main" val="130967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8581DE73-AB87-064A-46DA-E072504313C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4" imgW="404" imgH="405" progId="TCLayout.ActiveDocument.1">
                  <p:embed/>
                </p:oleObj>
              </mc:Choice>
              <mc:Fallback>
                <p:oleObj name="think-cell Slide" r:id="rId4" imgW="404" imgH="405" progId="TCLayout.ActiveDocument.1">
                  <p:embed/>
                  <p:pic>
                    <p:nvPicPr>
                      <p:cNvPr id="4" name="Object 3" hidden="1">
                        <a:extLst>
                          <a:ext uri="{FF2B5EF4-FFF2-40B4-BE49-F238E27FC236}">
                            <a16:creationId xmlns:a16="http://schemas.microsoft.com/office/drawing/2014/main" xmlns="" id="{8581DE73-AB87-064A-46DA-E072504313C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0FC064ED-06F9-2820-4A20-A480279B503C}"/>
              </a:ext>
            </a:extLst>
          </p:cNvPr>
          <p:cNvSpPr>
            <a:spLocks noGrp="1"/>
          </p:cNvSpPr>
          <p:nvPr>
            <p:ph type="title"/>
          </p:nvPr>
        </p:nvSpPr>
        <p:spPr/>
        <p:txBody>
          <a:bodyPr vert="horz"/>
          <a:lstStyle/>
          <a:p>
            <a:r>
              <a:rPr lang="en-US" dirty="0">
                <a:solidFill>
                  <a:srgbClr val="002856"/>
                </a:solidFill>
                <a:latin typeface="Arial Black"/>
                <a:ea typeface="Arial Black"/>
                <a:cs typeface="Arial Black"/>
                <a:sym typeface="Arial Black"/>
              </a:rPr>
              <a:t>Step-by-Step Instructions</a:t>
            </a:r>
            <a:r>
              <a:rPr lang="en-US" sz="4800" dirty="0">
                <a:solidFill>
                  <a:srgbClr val="002856"/>
                </a:solidFill>
                <a:latin typeface="Arial Black"/>
                <a:ea typeface="Arial Black"/>
                <a:cs typeface="Arial Black"/>
                <a:sym typeface="Arial Black"/>
              </a:rPr>
              <a:t/>
            </a:r>
            <a:br>
              <a:rPr lang="en-US" sz="4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
            </a:r>
            <a:br>
              <a:rPr lang="en-US" sz="1800" dirty="0">
                <a:solidFill>
                  <a:srgbClr val="002856"/>
                </a:solidFill>
                <a:latin typeface="Arial Black"/>
                <a:ea typeface="Arial Black"/>
                <a:cs typeface="Arial Black"/>
                <a:sym typeface="Arial Black"/>
              </a:rPr>
            </a:br>
            <a:r>
              <a:rPr lang="en-US" sz="1800" dirty="0">
                <a:solidFill>
                  <a:srgbClr val="002856"/>
                </a:solidFill>
                <a:latin typeface="Arial Black"/>
                <a:ea typeface="Arial Black"/>
                <a:cs typeface="Arial Black"/>
                <a:sym typeface="Arial Black"/>
              </a:rPr>
              <a:t>Launch and Set Up Your Assessment</a:t>
            </a:r>
            <a:endParaRPr lang="en-IN" dirty="0"/>
          </a:p>
        </p:txBody>
      </p:sp>
    </p:spTree>
    <p:extLst>
      <p:ext uri="{BB962C8B-B14F-4D97-AF65-F5344CB8AC3E}">
        <p14:creationId xmlns:p14="http://schemas.microsoft.com/office/powerpoint/2010/main" val="150156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ct 13" hidden="1">
            <a:extLst>
              <a:ext uri="{FF2B5EF4-FFF2-40B4-BE49-F238E27FC236}">
                <a16:creationId xmlns:a16="http://schemas.microsoft.com/office/drawing/2014/main" xmlns="" id="{AE211A64-5C29-BB82-A3DC-DE128DB325AB}"/>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4" imgW="404" imgH="405" progId="TCLayout.ActiveDocument.1">
                  <p:embed/>
                </p:oleObj>
              </mc:Choice>
              <mc:Fallback>
                <p:oleObj name="think-cell Slide" r:id="rId4" imgW="404" imgH="405" progId="TCLayout.ActiveDocument.1">
                  <p:embed/>
                  <p:pic>
                    <p:nvPicPr>
                      <p:cNvPr id="14" name="Object 13" hidden="1">
                        <a:extLst>
                          <a:ext uri="{FF2B5EF4-FFF2-40B4-BE49-F238E27FC236}">
                            <a16:creationId xmlns:a16="http://schemas.microsoft.com/office/drawing/2014/main" xmlns="" id="{AE211A64-5C29-BB82-A3DC-DE128DB325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504E62B9-34A8-61A7-091C-76E8196856E6}"/>
              </a:ext>
            </a:extLst>
          </p:cNvPr>
          <p:cNvSpPr>
            <a:spLocks noGrp="1"/>
          </p:cNvSpPr>
          <p:nvPr>
            <p:ph type="title"/>
          </p:nvPr>
        </p:nvSpPr>
        <p:spPr/>
        <p:txBody>
          <a:bodyPr vert="horz"/>
          <a:lstStyle/>
          <a:p>
            <a:r>
              <a:rPr lang="en-US" dirty="0"/>
              <a:t>IT End-User Services &amp; Business Applications Budget &amp; Efficiency Tool Location</a:t>
            </a:r>
            <a:endParaRPr lang="en-IN" dirty="0"/>
          </a:p>
        </p:txBody>
      </p:sp>
      <p:grpSp>
        <p:nvGrpSpPr>
          <p:cNvPr id="7" name="Group 6">
            <a:extLst>
              <a:ext uri="{FF2B5EF4-FFF2-40B4-BE49-F238E27FC236}">
                <a16:creationId xmlns:a16="http://schemas.microsoft.com/office/drawing/2014/main" xmlns="" id="{84403E60-C4FA-C64F-11D5-2D057C3C139A}"/>
              </a:ext>
            </a:extLst>
          </p:cNvPr>
          <p:cNvGrpSpPr/>
          <p:nvPr/>
        </p:nvGrpSpPr>
        <p:grpSpPr>
          <a:xfrm>
            <a:off x="615739" y="1150706"/>
            <a:ext cx="10884321" cy="4258470"/>
            <a:chOff x="3454818" y="1509222"/>
            <a:chExt cx="7969830" cy="3891598"/>
          </a:xfrm>
        </p:grpSpPr>
        <p:sp>
          <p:nvSpPr>
            <p:cNvPr id="4" name="Freeform: Shape 3">
              <a:extLst>
                <a:ext uri="{FF2B5EF4-FFF2-40B4-BE49-F238E27FC236}">
                  <a16:creationId xmlns:a16="http://schemas.microsoft.com/office/drawing/2014/main" xmlns="" id="{E22C8306-0C0D-C305-A55C-A846E6BA1987}"/>
                </a:ext>
              </a:extLst>
            </p:cNvPr>
            <p:cNvSpPr/>
            <p:nvPr/>
          </p:nvSpPr>
          <p:spPr bwMode="gray">
            <a:xfrm>
              <a:off x="3454818"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dirty="0"/>
            </a:p>
          </p:txBody>
        </p:sp>
        <p:sp>
          <p:nvSpPr>
            <p:cNvPr id="5" name="Freeform: Shape 4">
              <a:extLst>
                <a:ext uri="{FF2B5EF4-FFF2-40B4-BE49-F238E27FC236}">
                  <a16:creationId xmlns:a16="http://schemas.microsoft.com/office/drawing/2014/main" xmlns="" id="{C20F1D8B-1F0C-3AF5-923D-819CF55F168B}"/>
                </a:ext>
              </a:extLst>
            </p:cNvPr>
            <p:cNvSpPr/>
            <p:nvPr/>
          </p:nvSpPr>
          <p:spPr bwMode="gray">
            <a:xfrm>
              <a:off x="6363387" y="1509222"/>
              <a:ext cx="2563765" cy="3891598"/>
            </a:xfrm>
            <a:custGeom>
              <a:avLst/>
              <a:gdLst>
                <a:gd name="connsiteX0" fmla="*/ 0 w 2563765"/>
                <a:gd name="connsiteY0" fmla="*/ 0 h 2668904"/>
                <a:gd name="connsiteX1" fmla="*/ 0 w 2563765"/>
                <a:gd name="connsiteY1" fmla="*/ 2668905 h 2668904"/>
                <a:gd name="connsiteX2" fmla="*/ 2152693 w 2563765"/>
                <a:gd name="connsiteY2" fmla="*/ 2668905 h 2668904"/>
                <a:gd name="connsiteX3" fmla="*/ 2152693 w 2563765"/>
                <a:gd name="connsiteY3" fmla="*/ 2161223 h 2668904"/>
                <a:gd name="connsiteX4" fmla="*/ 2563765 w 2563765"/>
                <a:gd name="connsiteY4" fmla="*/ 2161223 h 2668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3765" h="2668904">
                  <a:moveTo>
                    <a:pt x="0" y="0"/>
                  </a:moveTo>
                  <a:lnTo>
                    <a:pt x="0" y="2668905"/>
                  </a:lnTo>
                  <a:lnTo>
                    <a:pt x="2152693" y="2668905"/>
                  </a:lnTo>
                  <a:lnTo>
                    <a:pt x="2152693" y="2161223"/>
                  </a:lnTo>
                  <a:lnTo>
                    <a:pt x="2563765" y="2161223"/>
                  </a:lnTo>
                </a:path>
              </a:pathLst>
            </a:custGeom>
            <a:noFill/>
            <a:ln w="19050" cap="rnd">
              <a:solidFill>
                <a:srgbClr val="231F20"/>
              </a:solidFill>
              <a:prstDash val="solid"/>
              <a:miter/>
            </a:ln>
          </p:spPr>
          <p:txBody>
            <a:bodyPr rtlCol="0" anchor="ctr"/>
            <a:lstStyle/>
            <a:p>
              <a:endParaRPr lang="en-GB" dirty="0"/>
            </a:p>
          </p:txBody>
        </p:sp>
        <p:sp>
          <p:nvSpPr>
            <p:cNvPr id="6" name="Freeform: Shape 5">
              <a:extLst>
                <a:ext uri="{FF2B5EF4-FFF2-40B4-BE49-F238E27FC236}">
                  <a16:creationId xmlns:a16="http://schemas.microsoft.com/office/drawing/2014/main" xmlns="" id="{21E38E61-0EEF-C7A1-8FC0-3949AFCF1E1D}"/>
                </a:ext>
              </a:extLst>
            </p:cNvPr>
            <p:cNvSpPr/>
            <p:nvPr/>
          </p:nvSpPr>
          <p:spPr bwMode="gray">
            <a:xfrm>
              <a:off x="9271956" y="1509222"/>
              <a:ext cx="2152692" cy="3891598"/>
            </a:xfrm>
            <a:custGeom>
              <a:avLst/>
              <a:gdLst>
                <a:gd name="connsiteX0" fmla="*/ 0 w 2152692"/>
                <a:gd name="connsiteY0" fmla="*/ 0 h 2668904"/>
                <a:gd name="connsiteX1" fmla="*/ 0 w 2152692"/>
                <a:gd name="connsiteY1" fmla="*/ 2668905 h 2668904"/>
                <a:gd name="connsiteX2" fmla="*/ 2152693 w 2152692"/>
                <a:gd name="connsiteY2" fmla="*/ 2668905 h 2668904"/>
                <a:gd name="connsiteX3" fmla="*/ 2152693 w 2152692"/>
                <a:gd name="connsiteY3" fmla="*/ 2161223 h 2668904"/>
              </a:gdLst>
              <a:ahLst/>
              <a:cxnLst>
                <a:cxn ang="0">
                  <a:pos x="connsiteX0" y="connsiteY0"/>
                </a:cxn>
                <a:cxn ang="0">
                  <a:pos x="connsiteX1" y="connsiteY1"/>
                </a:cxn>
                <a:cxn ang="0">
                  <a:pos x="connsiteX2" y="connsiteY2"/>
                </a:cxn>
                <a:cxn ang="0">
                  <a:pos x="connsiteX3" y="connsiteY3"/>
                </a:cxn>
              </a:cxnLst>
              <a:rect l="l" t="t" r="r" b="b"/>
              <a:pathLst>
                <a:path w="2152692" h="2668904">
                  <a:moveTo>
                    <a:pt x="0" y="0"/>
                  </a:moveTo>
                  <a:lnTo>
                    <a:pt x="0" y="2668905"/>
                  </a:lnTo>
                  <a:lnTo>
                    <a:pt x="2152693" y="2668905"/>
                  </a:lnTo>
                  <a:lnTo>
                    <a:pt x="2152693" y="2161223"/>
                  </a:lnTo>
                </a:path>
              </a:pathLst>
            </a:custGeom>
            <a:noFill/>
            <a:ln w="19050" cap="rnd">
              <a:solidFill>
                <a:srgbClr val="231F20"/>
              </a:solidFill>
              <a:prstDash val="solid"/>
              <a:miter/>
            </a:ln>
          </p:spPr>
          <p:txBody>
            <a:bodyPr rtlCol="0" anchor="ctr"/>
            <a:lstStyle/>
            <a:p>
              <a:endParaRPr lang="en-GB" dirty="0"/>
            </a:p>
          </p:txBody>
        </p:sp>
      </p:grpSp>
      <p:sp>
        <p:nvSpPr>
          <p:cNvPr id="8" name="Freeform: Shape 7">
            <a:extLst>
              <a:ext uri="{FF2B5EF4-FFF2-40B4-BE49-F238E27FC236}">
                <a16:creationId xmlns:a16="http://schemas.microsoft.com/office/drawing/2014/main" xmlns="" id="{A24A3B11-B17D-8CFF-ECB7-F17AF9C0CCB2}"/>
              </a:ext>
            </a:extLst>
          </p:cNvPr>
          <p:cNvSpPr/>
          <p:nvPr/>
        </p:nvSpPr>
        <p:spPr bwMode="gray">
          <a:xfrm>
            <a:off x="4117048"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dirty="0"/>
          </a:p>
        </p:txBody>
      </p:sp>
      <p:sp>
        <p:nvSpPr>
          <p:cNvPr id="9" name="Freeform: Shape 8">
            <a:extLst>
              <a:ext uri="{FF2B5EF4-FFF2-40B4-BE49-F238E27FC236}">
                <a16:creationId xmlns:a16="http://schemas.microsoft.com/office/drawing/2014/main" xmlns="" id="{7156B76C-3B01-F2E8-C003-80E8753CCE41}"/>
              </a:ext>
            </a:extLst>
          </p:cNvPr>
          <p:cNvSpPr/>
          <p:nvPr/>
        </p:nvSpPr>
        <p:spPr bwMode="gray">
          <a:xfrm>
            <a:off x="8089253" y="4479993"/>
            <a:ext cx="206053" cy="219075"/>
          </a:xfrm>
          <a:custGeom>
            <a:avLst/>
            <a:gdLst>
              <a:gd name="connsiteX0" fmla="*/ 206054 w 206053"/>
              <a:gd name="connsiteY0" fmla="*/ 109538 h 219075"/>
              <a:gd name="connsiteX1" fmla="*/ 0 w 206053"/>
              <a:gd name="connsiteY1" fmla="*/ 0 h 219075"/>
              <a:gd name="connsiteX2" fmla="*/ 0 w 206053"/>
              <a:gd name="connsiteY2" fmla="*/ 219075 h 219075"/>
            </a:gdLst>
            <a:ahLst/>
            <a:cxnLst>
              <a:cxn ang="0">
                <a:pos x="connsiteX0" y="connsiteY0"/>
              </a:cxn>
              <a:cxn ang="0">
                <a:pos x="connsiteX1" y="connsiteY1"/>
              </a:cxn>
              <a:cxn ang="0">
                <a:pos x="connsiteX2" y="connsiteY2"/>
              </a:cxn>
            </a:cxnLst>
            <a:rect l="l" t="t" r="r" b="b"/>
            <a:pathLst>
              <a:path w="206053" h="219075">
                <a:moveTo>
                  <a:pt x="206054" y="109538"/>
                </a:moveTo>
                <a:lnTo>
                  <a:pt x="0" y="0"/>
                </a:lnTo>
                <a:lnTo>
                  <a:pt x="0" y="219075"/>
                </a:lnTo>
                <a:close/>
              </a:path>
            </a:pathLst>
          </a:custGeom>
          <a:solidFill>
            <a:srgbClr val="231F20"/>
          </a:solidFill>
          <a:ln w="10347" cap="flat">
            <a:noFill/>
            <a:prstDash val="solid"/>
            <a:miter/>
          </a:ln>
        </p:spPr>
        <p:txBody>
          <a:bodyPr rtlCol="0" anchor="ctr"/>
          <a:lstStyle/>
          <a:p>
            <a:endParaRPr lang="en-GB" dirty="0"/>
          </a:p>
        </p:txBody>
      </p:sp>
      <p:pic>
        <p:nvPicPr>
          <p:cNvPr id="10" name="Picture 9">
            <a:extLst>
              <a:ext uri="{FF2B5EF4-FFF2-40B4-BE49-F238E27FC236}">
                <a16:creationId xmlns:a16="http://schemas.microsoft.com/office/drawing/2014/main" xmlns="" id="{DFC81140-7E2D-2A6A-15C7-8186D0AD32E1}"/>
              </a:ext>
            </a:extLst>
          </p:cNvPr>
          <p:cNvPicPr>
            <a:picLocks noChangeAspect="1"/>
          </p:cNvPicPr>
          <p:nvPr/>
        </p:nvPicPr>
        <p:blipFill rotWithShape="1">
          <a:blip r:embed="rId6"/>
          <a:srcRect b="24355"/>
          <a:stretch/>
        </p:blipFill>
        <p:spPr>
          <a:xfrm>
            <a:off x="702131" y="1838608"/>
            <a:ext cx="2747191" cy="324953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xmlns="" id="{30584F20-C06E-8445-5A93-5AA437F70916}"/>
              </a:ext>
            </a:extLst>
          </p:cNvPr>
          <p:cNvPicPr>
            <a:picLocks noChangeAspect="1"/>
          </p:cNvPicPr>
          <p:nvPr/>
        </p:nvPicPr>
        <p:blipFill>
          <a:blip r:embed="rId7"/>
          <a:stretch>
            <a:fillRect/>
          </a:stretch>
        </p:blipFill>
        <p:spPr>
          <a:xfrm>
            <a:off x="4712047" y="1838608"/>
            <a:ext cx="2747942" cy="325080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xmlns="" id="{6BA36BA5-B776-FD43-74FF-55F6EF92DB73}"/>
              </a:ext>
            </a:extLst>
          </p:cNvPr>
          <p:cNvPicPr>
            <a:picLocks noChangeAspect="1"/>
          </p:cNvPicPr>
          <p:nvPr/>
        </p:nvPicPr>
        <p:blipFill>
          <a:blip r:embed="rId8"/>
          <a:stretch>
            <a:fillRect/>
          </a:stretch>
        </p:blipFill>
        <p:spPr>
          <a:xfrm>
            <a:off x="9172399" y="1838608"/>
            <a:ext cx="1975230" cy="3250800"/>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86298C41-E961-91CE-1F14-A569AB666706}"/>
              </a:ext>
            </a:extLst>
          </p:cNvPr>
          <p:cNvSpPr/>
          <p:nvPr/>
        </p:nvSpPr>
        <p:spPr>
          <a:xfrm>
            <a:off x="1023062" y="2236870"/>
            <a:ext cx="1250937" cy="273617"/>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1DD224C4-D40B-217D-9811-D660BFD9A918}"/>
              </a:ext>
            </a:extLst>
          </p:cNvPr>
          <p:cNvSpPr/>
          <p:nvPr/>
        </p:nvSpPr>
        <p:spPr>
          <a:xfrm>
            <a:off x="4652611" y="4307551"/>
            <a:ext cx="2807378" cy="341171"/>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Rectangle 16">
            <a:extLst>
              <a:ext uri="{FF2B5EF4-FFF2-40B4-BE49-F238E27FC236}">
                <a16:creationId xmlns:a16="http://schemas.microsoft.com/office/drawing/2014/main" xmlns="" id="{03BCE743-2C5B-BF63-83E6-973E4AA78278}"/>
              </a:ext>
            </a:extLst>
          </p:cNvPr>
          <p:cNvSpPr/>
          <p:nvPr/>
        </p:nvSpPr>
        <p:spPr>
          <a:xfrm>
            <a:off x="8701503" y="4784309"/>
            <a:ext cx="2385440" cy="254810"/>
          </a:xfrm>
          <a:prstGeom prst="rect">
            <a:avLst/>
          </a:prstGeom>
          <a:noFill/>
          <a:ln w="19050">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pSp>
        <p:nvGrpSpPr>
          <p:cNvPr id="18" name="Group 17">
            <a:extLst>
              <a:ext uri="{FF2B5EF4-FFF2-40B4-BE49-F238E27FC236}">
                <a16:creationId xmlns:a16="http://schemas.microsoft.com/office/drawing/2014/main" xmlns="" id="{460C7961-11EE-FF5F-5939-1B8AE690A7A1}"/>
              </a:ext>
            </a:extLst>
          </p:cNvPr>
          <p:cNvGrpSpPr/>
          <p:nvPr/>
        </p:nvGrpSpPr>
        <p:grpSpPr>
          <a:xfrm rot="5400000">
            <a:off x="2055788" y="4054760"/>
            <a:ext cx="393894" cy="3465884"/>
            <a:chOff x="3879451" y="1497874"/>
            <a:chExt cx="243840" cy="3862251"/>
          </a:xfrm>
        </p:grpSpPr>
        <p:sp>
          <p:nvSpPr>
            <p:cNvPr id="19" name="Rectangle 18">
              <a:extLst>
                <a:ext uri="{FF2B5EF4-FFF2-40B4-BE49-F238E27FC236}">
                  <a16:creationId xmlns:a16="http://schemas.microsoft.com/office/drawing/2014/main" xmlns="" id="{BD936CE7-E006-E849-014B-D18DD87039D9}"/>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Isosceles Triangle 19">
              <a:extLst>
                <a:ext uri="{FF2B5EF4-FFF2-40B4-BE49-F238E27FC236}">
                  <a16:creationId xmlns:a16="http://schemas.microsoft.com/office/drawing/2014/main" xmlns="" id="{7412F3BF-EBA2-E5D3-0D7C-2B8910E34018}"/>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Isosceles Triangle 20">
              <a:extLst>
                <a:ext uri="{FF2B5EF4-FFF2-40B4-BE49-F238E27FC236}">
                  <a16:creationId xmlns:a16="http://schemas.microsoft.com/office/drawing/2014/main" xmlns="" id="{320AEBA3-81AE-D0E3-438A-756CA26C2C24}"/>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2" name="TextBox 21">
            <a:extLst>
              <a:ext uri="{FF2B5EF4-FFF2-40B4-BE49-F238E27FC236}">
                <a16:creationId xmlns:a16="http://schemas.microsoft.com/office/drawing/2014/main" xmlns="" id="{058F973C-45B5-1371-44C3-8089D1C6A285}"/>
              </a:ext>
            </a:extLst>
          </p:cNvPr>
          <p:cNvSpPr txBox="1"/>
          <p:nvPr/>
        </p:nvSpPr>
        <p:spPr>
          <a:xfrm>
            <a:off x="610640" y="5636994"/>
            <a:ext cx="3335833"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Select the bars near Gartner logo</a:t>
            </a:r>
          </a:p>
        </p:txBody>
      </p:sp>
      <p:grpSp>
        <p:nvGrpSpPr>
          <p:cNvPr id="23" name="Group 22">
            <a:extLst>
              <a:ext uri="{FF2B5EF4-FFF2-40B4-BE49-F238E27FC236}">
                <a16:creationId xmlns:a16="http://schemas.microsoft.com/office/drawing/2014/main" xmlns="" id="{500BE124-8DDD-B340-F259-F5FF62B43E1C}"/>
              </a:ext>
            </a:extLst>
          </p:cNvPr>
          <p:cNvGrpSpPr/>
          <p:nvPr/>
        </p:nvGrpSpPr>
        <p:grpSpPr>
          <a:xfrm rot="5400000">
            <a:off x="6062890" y="4058161"/>
            <a:ext cx="393894" cy="3465884"/>
            <a:chOff x="3879451" y="1497874"/>
            <a:chExt cx="243840" cy="3862251"/>
          </a:xfrm>
        </p:grpSpPr>
        <p:sp>
          <p:nvSpPr>
            <p:cNvPr id="24" name="Rectangle 23">
              <a:extLst>
                <a:ext uri="{FF2B5EF4-FFF2-40B4-BE49-F238E27FC236}">
                  <a16:creationId xmlns:a16="http://schemas.microsoft.com/office/drawing/2014/main" xmlns="" id="{CE0609A0-F21D-4D4F-5ACC-AD7B78DA917D}"/>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Isosceles Triangle 24">
              <a:extLst>
                <a:ext uri="{FF2B5EF4-FFF2-40B4-BE49-F238E27FC236}">
                  <a16:creationId xmlns:a16="http://schemas.microsoft.com/office/drawing/2014/main" xmlns="" id="{A5227912-5249-33C4-5966-BADE66FB64DB}"/>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Isosceles Triangle 25">
              <a:extLst>
                <a:ext uri="{FF2B5EF4-FFF2-40B4-BE49-F238E27FC236}">
                  <a16:creationId xmlns:a16="http://schemas.microsoft.com/office/drawing/2014/main" xmlns="" id="{19BD418B-E609-7A40-73DC-7711B5CBB815}"/>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7" name="TextBox 26">
            <a:extLst>
              <a:ext uri="{FF2B5EF4-FFF2-40B4-BE49-F238E27FC236}">
                <a16:creationId xmlns:a16="http://schemas.microsoft.com/office/drawing/2014/main" xmlns="" id="{52FD3C06-6470-FDD6-DF13-1194300BD96F}"/>
              </a:ext>
            </a:extLst>
          </p:cNvPr>
          <p:cNvSpPr txBox="1"/>
          <p:nvPr/>
        </p:nvSpPr>
        <p:spPr>
          <a:xfrm>
            <a:off x="4708589" y="5641508"/>
            <a:ext cx="3102495" cy="292388"/>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Click on “Tools &amp; Benchmarks”</a:t>
            </a:r>
          </a:p>
        </p:txBody>
      </p:sp>
      <p:grpSp>
        <p:nvGrpSpPr>
          <p:cNvPr id="28" name="Group 27">
            <a:extLst>
              <a:ext uri="{FF2B5EF4-FFF2-40B4-BE49-F238E27FC236}">
                <a16:creationId xmlns:a16="http://schemas.microsoft.com/office/drawing/2014/main" xmlns="" id="{EA0D81AF-366A-8222-D131-338459D9C972}"/>
              </a:ext>
            </a:extLst>
          </p:cNvPr>
          <p:cNvGrpSpPr/>
          <p:nvPr/>
        </p:nvGrpSpPr>
        <p:grpSpPr>
          <a:xfrm rot="5400000">
            <a:off x="9878736" y="4056665"/>
            <a:ext cx="393894" cy="3465884"/>
            <a:chOff x="3879451" y="1497874"/>
            <a:chExt cx="243840" cy="3862251"/>
          </a:xfrm>
        </p:grpSpPr>
        <p:sp>
          <p:nvSpPr>
            <p:cNvPr id="29" name="Rectangle 28">
              <a:extLst>
                <a:ext uri="{FF2B5EF4-FFF2-40B4-BE49-F238E27FC236}">
                  <a16:creationId xmlns:a16="http://schemas.microsoft.com/office/drawing/2014/main" xmlns="" id="{0DCE176D-9410-3EB9-A771-9D0CC130946B}"/>
                </a:ext>
              </a:extLst>
            </p:cNvPr>
            <p:cNvSpPr/>
            <p:nvPr/>
          </p:nvSpPr>
          <p:spPr>
            <a:xfrm>
              <a:off x="3888160" y="1700348"/>
              <a:ext cx="226423" cy="3457303"/>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Isosceles Triangle 29">
              <a:extLst>
                <a:ext uri="{FF2B5EF4-FFF2-40B4-BE49-F238E27FC236}">
                  <a16:creationId xmlns:a16="http://schemas.microsoft.com/office/drawing/2014/main" xmlns="" id="{335F6D63-6B3A-3828-4F98-36C65931C71A}"/>
                </a:ext>
              </a:extLst>
            </p:cNvPr>
            <p:cNvSpPr/>
            <p:nvPr/>
          </p:nvSpPr>
          <p:spPr>
            <a:xfrm>
              <a:off x="3879451" y="1497874"/>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Isosceles Triangle 30">
              <a:extLst>
                <a:ext uri="{FF2B5EF4-FFF2-40B4-BE49-F238E27FC236}">
                  <a16:creationId xmlns:a16="http://schemas.microsoft.com/office/drawing/2014/main" xmlns="" id="{40BD9531-5712-F937-317D-4F017CA8A347}"/>
                </a:ext>
              </a:extLst>
            </p:cNvPr>
            <p:cNvSpPr/>
            <p:nvPr/>
          </p:nvSpPr>
          <p:spPr>
            <a:xfrm flipV="1">
              <a:off x="3879451" y="5157651"/>
              <a:ext cx="243840" cy="20247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TextBox 31">
            <a:extLst>
              <a:ext uri="{FF2B5EF4-FFF2-40B4-BE49-F238E27FC236}">
                <a16:creationId xmlns:a16="http://schemas.microsoft.com/office/drawing/2014/main" xmlns="" id="{FBC0EA5C-2C2B-350D-A66B-D094EE37DA4C}"/>
              </a:ext>
            </a:extLst>
          </p:cNvPr>
          <p:cNvSpPr txBox="1"/>
          <p:nvPr/>
        </p:nvSpPr>
        <p:spPr>
          <a:xfrm>
            <a:off x="8524436" y="5537241"/>
            <a:ext cx="3102493" cy="492443"/>
          </a:xfrm>
          <a:prstGeom prst="rect">
            <a:avLst/>
          </a:prstGeom>
          <a:noFill/>
        </p:spPr>
        <p:txBody>
          <a:bodyPr wrap="square" rtlCol="0">
            <a:spAutoFit/>
          </a:bodyPr>
          <a:lstStyle/>
          <a:p>
            <a:pPr algn="ctr"/>
            <a:r>
              <a:rPr lang="en-IN" sz="1300" b="1" dirty="0">
                <a:solidFill>
                  <a:srgbClr val="002856"/>
                </a:solidFill>
                <a:latin typeface="+mj-lt"/>
                <a:cs typeface="Arial" panose="020B0604020202020204" pitchFamily="34" charset="0"/>
              </a:rPr>
              <a:t>Navigate Down To “EUS &amp; Application Tool”</a:t>
            </a:r>
          </a:p>
        </p:txBody>
      </p:sp>
      <p:sp>
        <p:nvSpPr>
          <p:cNvPr id="33" name="TextBox 32">
            <a:extLst>
              <a:ext uri="{FF2B5EF4-FFF2-40B4-BE49-F238E27FC236}">
                <a16:creationId xmlns:a16="http://schemas.microsoft.com/office/drawing/2014/main" xmlns="" id="{ED28857F-150A-D248-C507-7DBA6B07D854}"/>
              </a:ext>
            </a:extLst>
          </p:cNvPr>
          <p:cNvSpPr txBox="1"/>
          <p:nvPr/>
        </p:nvSpPr>
        <p:spPr>
          <a:xfrm>
            <a:off x="701488"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01</a:t>
            </a:r>
          </a:p>
        </p:txBody>
      </p:sp>
      <p:sp>
        <p:nvSpPr>
          <p:cNvPr id="34" name="TextBox 33">
            <a:extLst>
              <a:ext uri="{FF2B5EF4-FFF2-40B4-BE49-F238E27FC236}">
                <a16:creationId xmlns:a16="http://schemas.microsoft.com/office/drawing/2014/main" xmlns="" id="{0AC0AE9E-EF00-1D02-3D9D-82B735AEDF45}"/>
              </a:ext>
            </a:extLst>
          </p:cNvPr>
          <p:cNvSpPr txBox="1"/>
          <p:nvPr/>
        </p:nvSpPr>
        <p:spPr>
          <a:xfrm>
            <a:off x="4708590"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02</a:t>
            </a:r>
          </a:p>
        </p:txBody>
      </p:sp>
      <p:sp>
        <p:nvSpPr>
          <p:cNvPr id="35" name="TextBox 34">
            <a:extLst>
              <a:ext uri="{FF2B5EF4-FFF2-40B4-BE49-F238E27FC236}">
                <a16:creationId xmlns:a16="http://schemas.microsoft.com/office/drawing/2014/main" xmlns="" id="{104F6487-85CE-4559-F37D-2246DF80D5D6}"/>
              </a:ext>
            </a:extLst>
          </p:cNvPr>
          <p:cNvSpPr txBox="1"/>
          <p:nvPr/>
        </p:nvSpPr>
        <p:spPr>
          <a:xfrm>
            <a:off x="8704134" y="1221006"/>
            <a:ext cx="1856777" cy="400110"/>
          </a:xfrm>
          <a:prstGeom prst="rect">
            <a:avLst/>
          </a:prstGeom>
          <a:noFill/>
        </p:spPr>
        <p:txBody>
          <a:bodyPr wrap="square" lIns="0" rIns="0" rtlCol="0">
            <a:spAutoFit/>
          </a:bodyPr>
          <a:lstStyle/>
          <a:p>
            <a:pPr algn="l">
              <a:spcBef>
                <a:spcPts val="600"/>
              </a:spcBef>
            </a:pPr>
            <a:r>
              <a:rPr lang="en-IN" sz="2000" dirty="0">
                <a:solidFill>
                  <a:srgbClr val="FF540A"/>
                </a:solidFill>
                <a:latin typeface="+mj-lt"/>
              </a:rPr>
              <a:t>Step 03</a:t>
            </a:r>
          </a:p>
        </p:txBody>
      </p:sp>
      <p:sp>
        <p:nvSpPr>
          <p:cNvPr id="3" name="Rectangle 2">
            <a:extLst>
              <a:ext uri="{FF2B5EF4-FFF2-40B4-BE49-F238E27FC236}">
                <a16:creationId xmlns:a16="http://schemas.microsoft.com/office/drawing/2014/main" xmlns="" id="{C619B372-30DC-9050-4F35-1B117A0A4770}"/>
              </a:ext>
            </a:extLst>
          </p:cNvPr>
          <p:cNvSpPr/>
          <p:nvPr/>
        </p:nvSpPr>
        <p:spPr>
          <a:xfrm>
            <a:off x="9172398" y="4824401"/>
            <a:ext cx="1914545" cy="18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accent1"/>
                </a:solidFill>
              </a:rPr>
              <a:t>End-User Services &amp; Business Applications Budget &amp; Efficiency Tool</a:t>
            </a:r>
            <a:endParaRPr lang="en-IN" sz="800" dirty="0">
              <a:solidFill>
                <a:schemeClr val="accent1"/>
              </a:solidFill>
            </a:endParaRPr>
          </a:p>
        </p:txBody>
      </p:sp>
    </p:spTree>
    <p:extLst>
      <p:ext uri="{BB962C8B-B14F-4D97-AF65-F5344CB8AC3E}">
        <p14:creationId xmlns:p14="http://schemas.microsoft.com/office/powerpoint/2010/main" val="36546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xmlns="" id="{8D317897-71CB-3165-3880-BD5C1E713E79}"/>
              </a:ext>
            </a:extLst>
          </p:cNvPr>
          <p:cNvGraphicFramePr>
            <a:graphicFrameLocks noChangeAspect="1"/>
          </p:cNvGraphicFramePr>
          <p:nvPr>
            <p:custDataLst>
              <p:tags r:id="rId2"/>
            </p:custDataLst>
            <p:extLst>
              <p:ext uri="{D42A27DB-BD31-4B8C-83A1-F6EECF244321}">
                <p14:modId xmlns:p14="http://schemas.microsoft.com/office/powerpoint/2010/main" val="3007885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404" imgH="405" progId="TCLayout.ActiveDocument.1">
                  <p:embed/>
                </p:oleObj>
              </mc:Choice>
              <mc:Fallback>
                <p:oleObj name="think-cell Slide" r:id="rId5" imgW="404" imgH="405" progId="TCLayout.ActiveDocument.1">
                  <p:embed/>
                  <p:pic>
                    <p:nvPicPr>
                      <p:cNvPr id="13" name="Object 12" hidden="1">
                        <a:extLst>
                          <a:ext uri="{FF2B5EF4-FFF2-40B4-BE49-F238E27FC236}">
                            <a16:creationId xmlns:a16="http://schemas.microsoft.com/office/drawing/2014/main" xmlns="" id="{8D317897-71CB-3165-3880-BD5C1E713E7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49" name="Google Shape;249;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Launch and Set Up Your Assessment</a:t>
            </a:r>
            <a:endParaRPr dirty="0"/>
          </a:p>
        </p:txBody>
      </p:sp>
      <p:sp>
        <p:nvSpPr>
          <p:cNvPr id="250" name="Google Shape;250;p6"/>
          <p:cNvSpPr txBox="1"/>
          <p:nvPr/>
        </p:nvSpPr>
        <p:spPr>
          <a:xfrm>
            <a:off x="457200" y="908672"/>
            <a:ext cx="6705600" cy="307736"/>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dirty="0">
                <a:solidFill>
                  <a:srgbClr val="002060"/>
                </a:solidFill>
                <a:latin typeface="Arial"/>
                <a:ea typeface="Arial"/>
                <a:cs typeface="Arial"/>
                <a:sym typeface="Arial"/>
              </a:rPr>
              <a:t>Navigate to your Gartner Benchmarks homepage via Gartner.com.</a:t>
            </a:r>
            <a:endParaRPr sz="1400" dirty="0">
              <a:solidFill>
                <a:srgbClr val="002060"/>
              </a:solidFill>
              <a:latin typeface="Arial"/>
              <a:ea typeface="Arial"/>
              <a:cs typeface="Arial"/>
              <a:sym typeface="Arial"/>
            </a:endParaRPr>
          </a:p>
        </p:txBody>
      </p:sp>
      <p:sp>
        <p:nvSpPr>
          <p:cNvPr id="266" name="Google Shape;266;p6"/>
          <p:cNvSpPr txBox="1"/>
          <p:nvPr/>
        </p:nvSpPr>
        <p:spPr>
          <a:xfrm>
            <a:off x="454818" y="5982283"/>
            <a:ext cx="7719237" cy="44089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1" dirty="0">
                <a:solidFill>
                  <a:schemeClr val="dk1"/>
                </a:solidFill>
                <a:latin typeface="Arial"/>
                <a:ea typeface="Arial"/>
                <a:cs typeface="Arial"/>
                <a:sym typeface="Arial"/>
              </a:rPr>
              <a:t>Note: Use the same navigation to return to in progress and completed benchmark assessments.</a:t>
            </a:r>
            <a:endParaRPr sz="1100" b="1"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xmlns="" id="{29BCEACC-05EF-4622-32CE-898A412D1D90}"/>
              </a:ext>
            </a:extLst>
          </p:cNvPr>
          <p:cNvSpPr/>
          <p:nvPr/>
        </p:nvSpPr>
        <p:spPr>
          <a:xfrm>
            <a:off x="457200" y="1343025"/>
            <a:ext cx="6160792" cy="442277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5" name="Rectangle: Rounded Corners 4">
            <a:extLst>
              <a:ext uri="{FF2B5EF4-FFF2-40B4-BE49-F238E27FC236}">
                <a16:creationId xmlns:a16="http://schemas.microsoft.com/office/drawing/2014/main" xmlns="" id="{13E81A2D-B39B-502A-D044-A13182E4C6DA}"/>
              </a:ext>
            </a:extLst>
          </p:cNvPr>
          <p:cNvSpPr/>
          <p:nvPr/>
        </p:nvSpPr>
        <p:spPr>
          <a:xfrm>
            <a:off x="632515" y="1421296"/>
            <a:ext cx="5148469" cy="4969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TextBox 6">
            <a:extLst>
              <a:ext uri="{FF2B5EF4-FFF2-40B4-BE49-F238E27FC236}">
                <a16:creationId xmlns:a16="http://schemas.microsoft.com/office/drawing/2014/main" xmlns="" id="{4CF7D8CD-82A5-8645-6CA3-CDB57CAC0177}"/>
              </a:ext>
            </a:extLst>
          </p:cNvPr>
          <p:cNvSpPr txBox="1"/>
          <p:nvPr/>
        </p:nvSpPr>
        <p:spPr>
          <a:xfrm>
            <a:off x="768901" y="1469719"/>
            <a:ext cx="4601818" cy="400110"/>
          </a:xfrm>
          <a:prstGeom prst="rect">
            <a:avLst/>
          </a:prstGeom>
          <a:noFill/>
        </p:spPr>
        <p:txBody>
          <a:bodyPr wrap="square" lIns="0" rIns="0" rtlCol="0">
            <a:spAutoFit/>
          </a:bodyPr>
          <a:lstStyle/>
          <a:p>
            <a:pPr algn="l">
              <a:spcBef>
                <a:spcPts val="600"/>
              </a:spcBef>
            </a:pPr>
            <a:r>
              <a:rPr lang="en-IN" sz="2000" b="1" dirty="0">
                <a:solidFill>
                  <a:schemeClr val="bg1"/>
                </a:solidFill>
              </a:rPr>
              <a:t>Option 1:</a:t>
            </a:r>
          </a:p>
        </p:txBody>
      </p:sp>
      <p:sp>
        <p:nvSpPr>
          <p:cNvPr id="10" name="TextBox 9">
            <a:extLst>
              <a:ext uri="{FF2B5EF4-FFF2-40B4-BE49-F238E27FC236}">
                <a16:creationId xmlns:a16="http://schemas.microsoft.com/office/drawing/2014/main" xmlns="" id="{D86C5B5B-DC20-B04F-30E1-A8637FABADD7}"/>
              </a:ext>
            </a:extLst>
          </p:cNvPr>
          <p:cNvSpPr txBox="1"/>
          <p:nvPr/>
        </p:nvSpPr>
        <p:spPr>
          <a:xfrm>
            <a:off x="632514" y="1966675"/>
            <a:ext cx="5651908" cy="830997"/>
          </a:xfrm>
          <a:prstGeom prst="rect">
            <a:avLst/>
          </a:prstGeom>
          <a:noFill/>
        </p:spPr>
        <p:txBody>
          <a:bodyPr wrap="square">
            <a:spAutoFit/>
          </a:bodyPr>
          <a:lstStyle/>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Click on “Tools &amp; Benchmark” in the list at the top left end of the page and select “End-User Services &amp; Business Applications Budget &amp; Efficiency Tool”.</a:t>
            </a:r>
          </a:p>
          <a:p>
            <a:pPr marL="171450" marR="0" lvl="0" indent="-171450" algn="l" rtl="0">
              <a:lnSpc>
                <a:spcPct val="100000"/>
              </a:lnSpc>
              <a:spcBef>
                <a:spcPts val="0"/>
              </a:spcBef>
              <a:spcAft>
                <a:spcPts val="0"/>
              </a:spcAft>
              <a:buClr>
                <a:schemeClr val="dk1"/>
              </a:buClr>
              <a:buSzPts val="1200"/>
              <a:buFont typeface="Wingdings" panose="05000000000000000000" pitchFamily="2" charset="2"/>
              <a:buChar char="ü"/>
            </a:pPr>
            <a:r>
              <a:rPr lang="en-US" sz="1200" dirty="0">
                <a:solidFill>
                  <a:schemeClr val="dk1"/>
                </a:solidFill>
                <a:latin typeface="Arial"/>
                <a:ea typeface="Arial"/>
                <a:cs typeface="Arial"/>
                <a:sym typeface="Arial"/>
              </a:rPr>
              <a:t>The page will be redirected to “Gartner Budget &amp; Efficiency Benchmarks.” Select “Launch My Benchmarks”.</a:t>
            </a:r>
            <a:endParaRPr lang="en-US" sz="1200" dirty="0"/>
          </a:p>
        </p:txBody>
      </p:sp>
      <p:pic>
        <p:nvPicPr>
          <p:cNvPr id="11" name="Picture 10">
            <a:extLst>
              <a:ext uri="{FF2B5EF4-FFF2-40B4-BE49-F238E27FC236}">
                <a16:creationId xmlns:a16="http://schemas.microsoft.com/office/drawing/2014/main" xmlns="" id="{5BD9CD16-7A7B-57EF-D6EF-863A3588CAA6}"/>
              </a:ext>
            </a:extLst>
          </p:cNvPr>
          <p:cNvPicPr>
            <a:picLocks noChangeAspect="1"/>
          </p:cNvPicPr>
          <p:nvPr/>
        </p:nvPicPr>
        <p:blipFill rotWithShape="1">
          <a:blip r:embed="rId7"/>
          <a:srcRect b="45079"/>
          <a:stretch/>
        </p:blipFill>
        <p:spPr>
          <a:xfrm>
            <a:off x="495948" y="2767094"/>
            <a:ext cx="2012368" cy="1995920"/>
          </a:xfrm>
          <a:prstGeom prst="rect">
            <a:avLst/>
          </a:prstGeom>
        </p:spPr>
      </p:pic>
      <p:pic>
        <p:nvPicPr>
          <p:cNvPr id="14" name="Google Shape;258;p6">
            <a:extLst>
              <a:ext uri="{FF2B5EF4-FFF2-40B4-BE49-F238E27FC236}">
                <a16:creationId xmlns:a16="http://schemas.microsoft.com/office/drawing/2014/main" xmlns="" id="{F0D1C7D7-C7BB-12FA-4C9E-20D1271A2C5B}"/>
              </a:ext>
            </a:extLst>
          </p:cNvPr>
          <p:cNvPicPr preferRelativeResize="0"/>
          <p:nvPr/>
        </p:nvPicPr>
        <p:blipFill rotWithShape="1">
          <a:blip r:embed="rId8">
            <a:alphaModFix/>
          </a:blip>
          <a:srcRect/>
          <a:stretch/>
        </p:blipFill>
        <p:spPr>
          <a:xfrm>
            <a:off x="2557258" y="4052656"/>
            <a:ext cx="3989845" cy="1606079"/>
          </a:xfrm>
          <a:prstGeom prst="rect">
            <a:avLst/>
          </a:prstGeom>
          <a:ln>
            <a:noFill/>
          </a:ln>
          <a:effectLst>
            <a:outerShdw blurRad="292100" dist="139700" dir="2700000" algn="tl" rotWithShape="0">
              <a:srgbClr val="333333">
                <a:alpha val="65000"/>
              </a:srgbClr>
            </a:outerShdw>
          </a:effectLst>
        </p:spPr>
      </p:pic>
      <p:sp>
        <p:nvSpPr>
          <p:cNvPr id="15" name="Rectangle 14">
            <a:extLst>
              <a:ext uri="{FF2B5EF4-FFF2-40B4-BE49-F238E27FC236}">
                <a16:creationId xmlns:a16="http://schemas.microsoft.com/office/drawing/2014/main" xmlns="" id="{276A2ADA-B7B5-13A4-908E-BA5D77616699}"/>
              </a:ext>
            </a:extLst>
          </p:cNvPr>
          <p:cNvSpPr/>
          <p:nvPr/>
        </p:nvSpPr>
        <p:spPr>
          <a:xfrm>
            <a:off x="495947" y="4052656"/>
            <a:ext cx="2012368"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6" name="Rectangle 15">
            <a:extLst>
              <a:ext uri="{FF2B5EF4-FFF2-40B4-BE49-F238E27FC236}">
                <a16:creationId xmlns:a16="http://schemas.microsoft.com/office/drawing/2014/main" xmlns="" id="{D29AF9EC-60A5-ADA2-453E-E8BA67F76F76}"/>
              </a:ext>
            </a:extLst>
          </p:cNvPr>
          <p:cNvSpPr/>
          <p:nvPr/>
        </p:nvSpPr>
        <p:spPr>
          <a:xfrm>
            <a:off x="2508315" y="5175831"/>
            <a:ext cx="1529675" cy="366944"/>
          </a:xfrm>
          <a:prstGeom prst="rect">
            <a:avLst/>
          </a:prstGeom>
          <a:noFill/>
          <a:ln w="28575">
            <a:solidFill>
              <a:srgbClr val="FF540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34" name="Arrow: Bent-Up 33">
            <a:extLst>
              <a:ext uri="{FF2B5EF4-FFF2-40B4-BE49-F238E27FC236}">
                <a16:creationId xmlns:a16="http://schemas.microsoft.com/office/drawing/2014/main" xmlns="" id="{F94E93C0-B9D2-013A-6052-E3E642952EFD}"/>
              </a:ext>
            </a:extLst>
          </p:cNvPr>
          <p:cNvSpPr/>
          <p:nvPr/>
        </p:nvSpPr>
        <p:spPr>
          <a:xfrm rot="5400000">
            <a:off x="874640" y="4002160"/>
            <a:ext cx="1254984" cy="2089864"/>
          </a:xfrm>
          <a:prstGeom prst="bentUpArrow">
            <a:avLst>
              <a:gd name="adj1" fmla="val 9337"/>
              <a:gd name="adj2" fmla="val 25000"/>
              <a:gd name="adj3" fmla="val 44596"/>
            </a:avLst>
          </a:prstGeom>
          <a:solidFill>
            <a:srgbClr val="FF540A">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3193408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vl7Px0MFmYTo0FZVfaWC7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ZpJi223kLGmljLaCWfSr6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CeZsJi9TpiRFEQoeuSn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Cz0H2MmgTlaD3kBTR.Dx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CvbTqolyMmBg1XzUBNr8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E412CC73-04E3-4D47-91E5-0F36A8A5B8BB}" vid="{2F1FBABE-D085-4AAD-B25B-1AD1E287F544}"/>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BA02277D-1A6A-4456-B7BC-E996A1D80F94}"/>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2307BE32-06E0-491B-8735-E606CA70844B}"/>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E412CC73-04E3-4D47-91E5-0F36A8A5B8BB}" vid="{0EF3E860-F07C-4109-B061-A36F2F68A80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1808</Words>
  <Application>Microsoft Office PowerPoint</Application>
  <PresentationFormat>Widescreen</PresentationFormat>
  <Paragraphs>207</Paragraphs>
  <Slides>20</Slides>
  <Notes>13</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2" baseType="lpstr">
      <vt:lpstr>Arial Unicode MS</vt:lpstr>
      <vt:lpstr>굴림</vt:lpstr>
      <vt:lpstr>Arial</vt:lpstr>
      <vt:lpstr>Arial Black</vt:lpstr>
      <vt:lpstr>Calibri</vt:lpstr>
      <vt:lpstr>Noto Sans Symbols</vt:lpstr>
      <vt:lpstr>Wingdings</vt:lpstr>
      <vt:lpstr>White bkgrnd master</vt:lpstr>
      <vt:lpstr>Blue bkgrnd master</vt:lpstr>
      <vt:lpstr>White bk accent color options</vt:lpstr>
      <vt:lpstr>Blue bk accent color options</vt:lpstr>
      <vt:lpstr>think-cell Slide</vt:lpstr>
      <vt:lpstr>Comparison Tools’ Practitioners Guide:   Application Services Budget &amp; Efficiency Tool</vt:lpstr>
      <vt:lpstr>Overview</vt:lpstr>
      <vt:lpstr>End-User Services &amp; Business Applications Budget &amp; Efficiency Tool comprises End-User Services and Application Budget &amp; Efficiency Tool</vt:lpstr>
      <vt:lpstr>Participation Process</vt:lpstr>
      <vt:lpstr>Participation Process</vt:lpstr>
      <vt:lpstr>PowerPoint Presentation</vt:lpstr>
      <vt:lpstr>Step-by-Step Instructions   Launch and Set Up Your Assessment</vt:lpstr>
      <vt:lpstr>IT End-User Services &amp; Business Applications Budget &amp; Efficiency Tool Location</vt:lpstr>
      <vt:lpstr>Launch and Set Up Your Assessment</vt:lpstr>
      <vt:lpstr>Launch and Set Up Your Assessment (Continued)</vt:lpstr>
      <vt:lpstr>Launch and Set Up Your Assessment (Continued)</vt:lpstr>
      <vt:lpstr>Launch and Set Up Your Assessment (Continued)</vt:lpstr>
      <vt:lpstr>Launch and Set Up Your Assessment(Applications)</vt:lpstr>
      <vt:lpstr>Create Additional Benchmark Assessments</vt:lpstr>
      <vt:lpstr>Survey Delegation</vt:lpstr>
      <vt:lpstr>Recommended Sprint</vt:lpstr>
      <vt:lpstr>Recommended Journeys</vt:lpstr>
      <vt:lpstr>Sample report </vt:lpstr>
      <vt:lpstr>Key KPIs Covered</vt:lpstr>
      <vt:lpstr>Recommended Readings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2023-01-31T13:06:14Z</dcterms:created>
  <dcterms:modified xsi:type="dcterms:W3CDTF">2023-01-31T13:06:17Z</dcterms:modified>
</cp:coreProperties>
</file>