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embedTrueTypeFonts="1" saveSubsetFonts="1" autoCompressPictures="0">
  <p:sldMasterIdLst>
    <p:sldMasterId id="2147483648" r:id="rId1"/>
    <p:sldMasterId id="2147483650" r:id="rId2"/>
    <p:sldMasterId id="2147483671" r:id="rId3"/>
    <p:sldMasterId id="2147483684" r:id="rId4"/>
    <p:sldMasterId id="2147483695" r:id="rId5"/>
    <p:sldMasterId id="2147483706" r:id="rId6"/>
  </p:sldMasterIdLst>
  <p:notesMasterIdLst>
    <p:notesMasterId r:id="rId29"/>
  </p:notesMasterIdLst>
  <p:sldIdLst>
    <p:sldId id="256" r:id="rId7"/>
    <p:sldId id="257" r:id="rId8"/>
    <p:sldId id="258" r:id="rId9"/>
    <p:sldId id="259" r:id="rId10"/>
    <p:sldId id="260" r:id="rId11"/>
    <p:sldId id="282" r:id="rId12"/>
    <p:sldId id="261" r:id="rId13"/>
    <p:sldId id="265" r:id="rId14"/>
    <p:sldId id="264" r:id="rId15"/>
    <p:sldId id="263" r:id="rId16"/>
    <p:sldId id="262" r:id="rId17"/>
    <p:sldId id="266" r:id="rId18"/>
    <p:sldId id="267" r:id="rId19"/>
    <p:sldId id="268" r:id="rId20"/>
    <p:sldId id="269" r:id="rId21"/>
    <p:sldId id="270" r:id="rId22"/>
    <p:sldId id="271" r:id="rId23"/>
    <p:sldId id="273" r:id="rId24"/>
    <p:sldId id="274" r:id="rId25"/>
    <p:sldId id="275" r:id="rId26"/>
    <p:sldId id="276" r:id="rId27"/>
    <p:sldId id="279" r:id="rId28"/>
  </p:sldIdLst>
  <p:sldSz cx="12192000" cy="6858000"/>
  <p:notesSz cx="6858000" cy="9144000"/>
  <p:embeddedFontLst>
    <p:embeddedFont>
      <p:font typeface="Arial Black" panose="020B0A04020102020204" pitchFamily="34" charset="0"/>
      <p:bold r:id="rId30"/>
    </p:embeddedFont>
    <p:embeddedFont>
      <p:font typeface="Calibri" panose="020F050202020403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riRkyXXds1SpZlbLOfZghc55Uy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C3CD0C-285F-0BB4-9B8E-37575F09E833}" name="Ross,Karen" initials="R" userId="S::Karen.Ross@gartner.com::0c589fb2-3bff-41b8-b7b6-839e839d271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3ECE1A-0B60-4631-832D-84FF88680151}">
  <a:tblStyle styleId="{D23ECE1A-0B60-4631-832D-84FF8868015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97C14EE0-121A-4369-84A7-2280E421052A}" styleName="Table_1">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F2F61DD-932F-4BB2-9493-9FC01A589592}"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b="off" i="off"/>
      <a:tcStyle>
        <a:tcBdr/>
        <a:fill>
          <a:solidFill>
            <a:srgbClr val="CACBD0"/>
          </a:solidFill>
        </a:fill>
      </a:tcStyle>
    </a:band1H>
    <a:band2H>
      <a:tcTxStyle b="off" i="off"/>
      <a:tcStyle>
        <a:tcBdr/>
      </a:tcStyle>
    </a:band2H>
    <a:band1V>
      <a:tcTxStyle b="off" i="off"/>
      <a:tcStyle>
        <a:tcBdr/>
        <a:fill>
          <a:solidFill>
            <a:srgbClr val="CACB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40" d="100"/>
          <a:sy n="40" d="100"/>
        </p:scale>
        <p:origin x="840" y="4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4.fntdata"/><Relationship Id="rId46"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3.fntdata"/><Relationship Id="rId40" Type="http://customschemas.google.com/relationships/presentationmetadata" Target="metadata"/><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font" Target="fonts/font1.fntdata"/><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solidFill>
                  <a:schemeClr val="bg1"/>
                </a:solidFill>
              </a:rPr>
              <a:t>Worldwide Market Revenue, 2026 = $1037 Billion</a:t>
            </a:r>
          </a:p>
        </c:rich>
      </c:tx>
      <c:layout>
        <c:manualLayout>
          <c:xMode val="edge"/>
          <c:yMode val="edge"/>
          <c:x val="0.2523075801519975"/>
          <c:y val="1.29530526648993E-2"/>
        </c:manualLayout>
      </c:layout>
      <c:overlay val="0"/>
      <c:spPr>
        <a:solidFill>
          <a:srgbClr val="6E7878"/>
        </a:solidFill>
        <a:ln>
          <a:solidFill>
            <a:schemeClr val="tx1"/>
          </a:solid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01928463654063"/>
          <c:y val="0.10311572001170537"/>
          <c:w val="0.84140419209133888"/>
          <c:h val="0.74480588868102493"/>
        </c:manualLayout>
      </c:layout>
      <c:bubbleChart>
        <c:varyColors val="0"/>
        <c:ser>
          <c:idx val="0"/>
          <c:order val="0"/>
          <c:tx>
            <c:strRef>
              <c:f>Sheet1!$C$1</c:f>
              <c:strCache>
                <c:ptCount val="1"/>
                <c:pt idx="0">
                  <c:v>TAM CAGR</c:v>
                </c:pt>
              </c:strCache>
            </c:strRef>
          </c:tx>
          <c:spPr>
            <a:solidFill>
              <a:schemeClr val="accent1"/>
            </a:solidFill>
            <a:ln>
              <a:noFill/>
            </a:ln>
            <a:effectLst/>
          </c:spPr>
          <c:invertIfNegative val="0"/>
          <c:dPt>
            <c:idx val="3"/>
            <c:invertIfNegative val="0"/>
            <c:bubble3D val="0"/>
            <c:spPr>
              <a:solidFill>
                <a:schemeClr val="accent1"/>
              </a:solidFill>
              <a:ln>
                <a:solidFill>
                  <a:schemeClr val="bg1"/>
                </a:solidFill>
              </a:ln>
              <a:effectLst/>
            </c:spPr>
            <c:extLst xmlns:c16r2="http://schemas.microsoft.com/office/drawing/2015/06/chart">
              <c:ext xmlns:c16="http://schemas.microsoft.com/office/drawing/2014/chart" uri="{C3380CC4-5D6E-409C-BE32-E72D297353CC}">
                <c16:uniqueId val="{00000008-DB01-4B9D-9756-37EF99E1F1ED}"/>
              </c:ext>
            </c:extLst>
          </c:dPt>
          <c:dLbls>
            <c:dLbl>
              <c:idx val="0"/>
              <c:layout>
                <c:manualLayout>
                  <c:x val="1.5366726318604265E-2"/>
                  <c:y val="2.7620217419198782E-2"/>
                </c:manualLayout>
              </c:layout>
              <c:tx>
                <c:rich>
                  <a:bodyPr/>
                  <a:lstStyle/>
                  <a:p>
                    <a:fld id="{C1E0EF71-9C4D-48CB-94BB-848625395845}"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DB01-4B9D-9756-37EF99E1F1ED}"/>
                </c:ext>
                <c:ext xmlns:c15="http://schemas.microsoft.com/office/drawing/2012/chart" uri="{CE6537A1-D6FC-4f65-9D91-7224C49458BB}">
                  <c15:dlblFieldTable>
                    <c15:dlblFTEntry>
                      <c15:txfldGUID>{C1E0EF71-9C4D-48CB-94BB-848625395845}</c15:txfldGUID>
                      <c15:f>Sheet1!$A$2</c15:f>
                      <c15:dlblFieldTableCache>
                        <c:ptCount val="1"/>
                        <c:pt idx="0">
                          <c:v>PaaS</c:v>
                        </c:pt>
                      </c15:dlblFieldTableCache>
                    </c15:dlblFTEntry>
                  </c15:dlblFieldTable>
                  <c15:showDataLabelsRange val="0"/>
                </c:ext>
              </c:extLst>
            </c:dLbl>
            <c:dLbl>
              <c:idx val="1"/>
              <c:layout>
                <c:manualLayout>
                  <c:x val="-2.1129248688080866E-2"/>
                  <c:y val="3.6826956558931763E-2"/>
                </c:manualLayout>
              </c:layout>
              <c:tx>
                <c:rich>
                  <a:bodyPr/>
                  <a:lstStyle/>
                  <a:p>
                    <a:fld id="{9FFFB3F2-097E-454D-8C46-605698B1BACB}"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DB01-4B9D-9756-37EF99E1F1ED}"/>
                </c:ext>
                <c:ext xmlns:c15="http://schemas.microsoft.com/office/drawing/2012/chart" uri="{CE6537A1-D6FC-4f65-9D91-7224C49458BB}">
                  <c15:dlblFieldTable>
                    <c15:dlblFTEntry>
                      <c15:txfldGUID>{9FFFB3F2-097E-454D-8C46-605698B1BACB}</c15:txfldGUID>
                      <c15:f>Sheet1!$A$3</c15:f>
                      <c15:dlblFieldTableCache>
                        <c:ptCount val="1"/>
                        <c:pt idx="0">
                          <c:v>SaaS</c:v>
                        </c:pt>
                      </c15:dlblFieldTableCache>
                    </c15:dlblFTEntry>
                  </c15:dlblFieldTable>
                  <c15:showDataLabelsRange val="0"/>
                </c:ext>
              </c:extLst>
            </c:dLbl>
            <c:dLbl>
              <c:idx val="2"/>
              <c:layout>
                <c:manualLayout>
                  <c:x val="-1.3445885528778732E-2"/>
                  <c:y val="-6.1378260931553132E-3"/>
                </c:manualLayout>
              </c:layout>
              <c:tx>
                <c:rich>
                  <a:bodyPr/>
                  <a:lstStyle/>
                  <a:p>
                    <a:fld id="{AA7B9F68-06E2-44DC-B243-F756C17C0C04}"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DB01-4B9D-9756-37EF99E1F1ED}"/>
                </c:ext>
                <c:ext xmlns:c15="http://schemas.microsoft.com/office/drawing/2012/chart" uri="{CE6537A1-D6FC-4f65-9D91-7224C49458BB}">
                  <c15:dlblFieldTable>
                    <c15:dlblFTEntry>
                      <c15:txfldGUID>{AA7B9F68-06E2-44DC-B243-F756C17C0C04}</c15:txfldGUID>
                      <c15:f>Sheet1!$A$4</c15:f>
                      <c15:dlblFieldTableCache>
                        <c:ptCount val="1"/>
                        <c:pt idx="0">
                          <c:v>IaaS</c:v>
                        </c:pt>
                      </c15:dlblFieldTableCache>
                    </c15:dlblFTEntry>
                  </c15:dlblFieldTable>
                  <c15:showDataLabelsRange val="0"/>
                </c:ext>
              </c:extLst>
            </c:dLbl>
            <c:dLbl>
              <c:idx val="3"/>
              <c:layout>
                <c:manualLayout>
                  <c:x val="-0.27852191452470237"/>
                  <c:y val="-0.14523498087245573"/>
                </c:manualLayout>
              </c:layout>
              <c:tx>
                <c:rich>
                  <a:bodyPr/>
                  <a:lstStyle/>
                  <a:p>
                    <a:fld id="{BF607232-0A9F-41D1-98A3-2144CA6E0187}"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DB01-4B9D-9756-37EF99E1F1ED}"/>
                </c:ext>
                <c:ext xmlns:c15="http://schemas.microsoft.com/office/drawing/2012/chart" uri="{CE6537A1-D6FC-4f65-9D91-7224C49458BB}">
                  <c15:dlblFieldTable>
                    <c15:dlblFTEntry>
                      <c15:txfldGUID>{BF607232-0A9F-41D1-98A3-2144CA6E0187}</c15:txfldGUID>
                      <c15:f>Sheet1!$A$5</c15:f>
                      <c15:dlblFieldTableCache>
                        <c:ptCount val="1"/>
                        <c:pt idx="0">
                          <c:v>Cloud Management and Security Services</c:v>
                        </c:pt>
                      </c15:dlblFieldTableCache>
                    </c15:dlblFTEntry>
                  </c15:dlblFieldTable>
                  <c15:showDataLabelsRange val="0"/>
                </c:ext>
              </c:extLst>
            </c:dLbl>
            <c:dLbl>
              <c:idx val="4"/>
              <c:layout>
                <c:manualLayout>
                  <c:x val="-4.99418605354639E-2"/>
                  <c:y val="7.9791739211018592E-2"/>
                </c:manualLayout>
              </c:layout>
              <c:tx>
                <c:rich>
                  <a:bodyPr/>
                  <a:lstStyle/>
                  <a:p>
                    <a:fld id="{B0FA40AA-94BA-452D-8F7C-AA9DCEFF66FC}"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DB01-4B9D-9756-37EF99E1F1ED}"/>
                </c:ext>
                <c:ext xmlns:c15="http://schemas.microsoft.com/office/drawing/2012/chart" uri="{CE6537A1-D6FC-4f65-9D91-7224C49458BB}">
                  <c15:dlblFieldTable>
                    <c15:dlblFTEntry>
                      <c15:txfldGUID>{B0FA40AA-94BA-452D-8F7C-AA9DCEFF66FC}</c15:txfldGUID>
                      <c15:f>Sheet1!$A$6</c15:f>
                      <c15:dlblFieldTableCache>
                        <c:ptCount val="1"/>
                        <c:pt idx="0">
                          <c:v>BPaaS</c:v>
                        </c:pt>
                      </c15:dlblFieldTableCache>
                    </c15:dlblFTEntry>
                  </c15:dlblFieldTable>
                  <c15:showDataLabelsRange val="0"/>
                </c:ext>
              </c:extLst>
            </c:dLbl>
            <c:dLbl>
              <c:idx val="5"/>
              <c:layout>
                <c:manualLayout>
                  <c:x val="-5.7625223694767408E-3"/>
                  <c:y val="-2.8696414529875904E-2"/>
                </c:manualLayout>
              </c:layout>
              <c:tx>
                <c:rich>
                  <a:bodyPr/>
                  <a:lstStyle/>
                  <a:p>
                    <a:fld id="{56CC8C6B-9F5B-4E68-BE5B-4CC475EBD939}" type="CELLREF">
                      <a:rPr lang="en-US" smtClean="0"/>
                      <a:pPr/>
                      <a:t>[CELLREF]</a:t>
                    </a:fld>
                    <a:endParaRPr 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DB01-4B9D-9756-37EF99E1F1ED}"/>
                </c:ext>
                <c:ext xmlns:c15="http://schemas.microsoft.com/office/drawing/2012/chart" uri="{CE6537A1-D6FC-4f65-9D91-7224C49458BB}">
                  <c15:dlblFieldTable>
                    <c15:dlblFTEntry>
                      <c15:txfldGUID>{56CC8C6B-9F5B-4E68-BE5B-4CC475EBD939}</c15:txfldGUID>
                      <c15:f>Sheet1!$A$7</c15:f>
                      <c15:dlblFieldTableCache>
                        <c:ptCount val="1"/>
                        <c:pt idx="0">
                          <c:v>DaaS</c:v>
                        </c:pt>
                      </c15:dlblFieldTableCache>
                    </c15:dlblFTEntry>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Sheet1!$B$2:$B$7</c:f>
              <c:numCache>
                <c:formatCode>0%</c:formatCode>
                <c:ptCount val="6"/>
                <c:pt idx="0">
                  <c:v>0.24832169739986898</c:v>
                </c:pt>
                <c:pt idx="1">
                  <c:v>0.15788662582334756</c:v>
                </c:pt>
                <c:pt idx="2">
                  <c:v>0.29894075255923447</c:v>
                </c:pt>
                <c:pt idx="3">
                  <c:v>0.21582645720780058</c:v>
                </c:pt>
                <c:pt idx="4">
                  <c:v>0.10915590984364387</c:v>
                </c:pt>
                <c:pt idx="5">
                  <c:v>0.25180858901276104</c:v>
                </c:pt>
              </c:numCache>
            </c:numRef>
          </c:xVal>
          <c:yVal>
            <c:numRef>
              <c:f>Sheet1!$C$2:$C$7</c:f>
              <c:numCache>
                <c:formatCode>0%</c:formatCode>
                <c:ptCount val="6"/>
                <c:pt idx="0">
                  <c:v>0.22796083320140381</c:v>
                </c:pt>
                <c:pt idx="1">
                  <c:v>0.16725608703554551</c:v>
                </c:pt>
                <c:pt idx="2">
                  <c:v>0.27533966647391317</c:v>
                </c:pt>
                <c:pt idx="3">
                  <c:v>0.21072247819988243</c:v>
                </c:pt>
                <c:pt idx="4">
                  <c:v>8.8952239215856155E-2</c:v>
                </c:pt>
                <c:pt idx="5">
                  <c:v>0.15905336248276369</c:v>
                </c:pt>
              </c:numCache>
            </c:numRef>
          </c:yVal>
          <c:bubbleSize>
            <c:numRef>
              <c:f>Sheet1!$D$2:$D$7</c:f>
              <c:numCache>
                <c:formatCode>0</c:formatCode>
                <c:ptCount val="6"/>
                <c:pt idx="0">
                  <c:v>89.91048559522595</c:v>
                </c:pt>
                <c:pt idx="1">
                  <c:v>146.32646045965899</c:v>
                </c:pt>
                <c:pt idx="2">
                  <c:v>90.894339408929994</c:v>
                </c:pt>
                <c:pt idx="3">
                  <c:v>28.485053546223995</c:v>
                </c:pt>
                <c:pt idx="4">
                  <c:v>54.952331412913026</c:v>
                </c:pt>
                <c:pt idx="5">
                  <c:v>2.0589197650630005</c:v>
                </c:pt>
              </c:numCache>
            </c:numRef>
          </c:bubbleSize>
          <c:bubble3D val="0"/>
          <c:extLst xmlns:c16r2="http://schemas.microsoft.com/office/drawing/2015/06/chart">
            <c:ext xmlns:c16="http://schemas.microsoft.com/office/drawing/2014/chart" uri="{C3380CC4-5D6E-409C-BE32-E72D297353CC}">
              <c16:uniqueId val="{00000000-B383-4A35-BEE9-C16371C463D0}"/>
            </c:ext>
          </c:extLst>
        </c:ser>
        <c:dLbls>
          <c:showLegendKey val="0"/>
          <c:showVal val="0"/>
          <c:showCatName val="0"/>
          <c:showSerName val="0"/>
          <c:showPercent val="0"/>
          <c:showBubbleSize val="0"/>
        </c:dLbls>
        <c:bubbleScale val="100"/>
        <c:showNegBubbles val="0"/>
        <c:axId val="277606328"/>
        <c:axId val="277604760"/>
      </c:bubbleChart>
      <c:valAx>
        <c:axId val="277606328"/>
        <c:scaling>
          <c:orientation val="minMax"/>
          <c:max val="0.4"/>
          <c:min val="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b="1" dirty="0">
                    <a:solidFill>
                      <a:schemeClr val="tx1"/>
                    </a:solidFill>
                  </a:rPr>
                  <a:t>Growth 2022</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7604760"/>
        <c:crosses val="autoZero"/>
        <c:crossBetween val="midCat"/>
      </c:valAx>
      <c:valAx>
        <c:axId val="277604760"/>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b="1" dirty="0">
                    <a:solidFill>
                      <a:schemeClr val="tx1"/>
                    </a:solidFill>
                  </a:rPr>
                  <a:t>CAGR (2021-2026)</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760632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sz="1200" b="0" i="0" baseline="0" dirty="0">
                <a:solidFill>
                  <a:schemeClr val="bg1"/>
                </a:solidFill>
                <a:effectLst/>
              </a:rPr>
              <a:t>Worldwide Market Revenue, 2025 = $799 Billion</a:t>
            </a:r>
            <a:endParaRPr lang="en-US" sz="1200" dirty="0">
              <a:solidFill>
                <a:schemeClr val="bg1"/>
              </a:solidFill>
              <a:effectLst/>
            </a:endParaRPr>
          </a:p>
        </c:rich>
      </c:tx>
      <c:layout>
        <c:manualLayout>
          <c:xMode val="edge"/>
          <c:yMode val="edge"/>
          <c:x val="0.24714110778696041"/>
          <c:y val="1.8503400303339208E-2"/>
        </c:manualLayout>
      </c:layout>
      <c:overlay val="0"/>
      <c:spPr>
        <a:solidFill>
          <a:srgbClr val="6E7878"/>
        </a:solidFill>
        <a:ln>
          <a:solidFill>
            <a:schemeClr val="tx1"/>
          </a:solid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2286162442644448"/>
          <c:y val="0.10944785562102705"/>
          <c:w val="0.82371728669138089"/>
          <c:h val="0.73975428844227109"/>
        </c:manualLayout>
      </c:layout>
      <c:bubbleChart>
        <c:varyColors val="0"/>
        <c:ser>
          <c:idx val="0"/>
          <c:order val="0"/>
          <c:tx>
            <c:strRef>
              <c:f>Sheet1!$C$1</c:f>
              <c:strCache>
                <c:ptCount val="1"/>
                <c:pt idx="0">
                  <c:v>TAM CAGR</c:v>
                </c:pt>
              </c:strCache>
            </c:strRef>
          </c:tx>
          <c:spPr>
            <a:solidFill>
              <a:srgbClr val="002856"/>
            </a:solidFill>
            <a:ln w="0">
              <a:solidFill>
                <a:schemeClr val="bg1"/>
              </a:solidFill>
            </a:ln>
            <a:effectLst/>
          </c:spPr>
          <c:invertIfNegative val="0"/>
          <c:dPt>
            <c:idx val="0"/>
            <c:invertIfNegative val="0"/>
            <c:bubble3D val="0"/>
            <c:spPr>
              <a:solidFill>
                <a:schemeClr val="accent1">
                  <a:alpha val="85000"/>
                </a:schemeClr>
              </a:solidFill>
              <a:ln w="0">
                <a:solidFill>
                  <a:schemeClr val="bg1"/>
                </a:solidFill>
              </a:ln>
              <a:effectLst/>
            </c:spPr>
            <c:extLst xmlns:c16r2="http://schemas.microsoft.com/office/drawing/2015/06/chart">
              <c:ext xmlns:c16="http://schemas.microsoft.com/office/drawing/2014/chart" uri="{C3380CC4-5D6E-409C-BE32-E72D297353CC}">
                <c16:uniqueId val="{00000000-F7CC-4C22-9E0A-639760FC31BF}"/>
              </c:ext>
            </c:extLst>
          </c:dPt>
          <c:dPt>
            <c:idx val="1"/>
            <c:invertIfNegative val="0"/>
            <c:bubble3D val="0"/>
            <c:spPr>
              <a:solidFill>
                <a:srgbClr val="002856"/>
              </a:solidFill>
              <a:ln w="0">
                <a:solidFill>
                  <a:schemeClr val="tx2"/>
                </a:solidFill>
              </a:ln>
              <a:effectLst/>
            </c:spPr>
            <c:extLst xmlns:c16r2="http://schemas.microsoft.com/office/drawing/2015/06/chart">
              <c:ext xmlns:c16="http://schemas.microsoft.com/office/drawing/2014/chart" uri="{C3380CC4-5D6E-409C-BE32-E72D297353CC}">
                <c16:uniqueId val="{00000001-F7CC-4C22-9E0A-639760FC31BF}"/>
              </c:ext>
            </c:extLst>
          </c:dPt>
          <c:dPt>
            <c:idx val="2"/>
            <c:invertIfNegative val="0"/>
            <c:bubble3D val="0"/>
            <c:spPr>
              <a:solidFill>
                <a:schemeClr val="accent1">
                  <a:alpha val="85000"/>
                </a:schemeClr>
              </a:solidFill>
              <a:ln w="0">
                <a:solidFill>
                  <a:schemeClr val="bg1"/>
                </a:solidFill>
              </a:ln>
              <a:effectLst/>
            </c:spPr>
            <c:extLst xmlns:c16r2="http://schemas.microsoft.com/office/drawing/2015/06/chart">
              <c:ext xmlns:c16="http://schemas.microsoft.com/office/drawing/2014/chart" uri="{C3380CC4-5D6E-409C-BE32-E72D297353CC}">
                <c16:uniqueId val="{00000002-F7CC-4C22-9E0A-639760FC31BF}"/>
              </c:ext>
            </c:extLst>
          </c:dPt>
          <c:dPt>
            <c:idx val="3"/>
            <c:invertIfNegative val="0"/>
            <c:bubble3D val="0"/>
            <c:spPr>
              <a:solidFill>
                <a:schemeClr val="accent1">
                  <a:alpha val="85000"/>
                </a:schemeClr>
              </a:solidFill>
              <a:ln w="0">
                <a:solidFill>
                  <a:schemeClr val="bg1"/>
                </a:solidFill>
              </a:ln>
              <a:effectLst/>
            </c:spPr>
            <c:extLst xmlns:c16r2="http://schemas.microsoft.com/office/drawing/2015/06/chart">
              <c:ext xmlns:c16="http://schemas.microsoft.com/office/drawing/2014/chart" uri="{C3380CC4-5D6E-409C-BE32-E72D297353CC}">
                <c16:uniqueId val="{00000003-F7CC-4C22-9E0A-639760FC31BF}"/>
              </c:ext>
            </c:extLst>
          </c:dPt>
          <c:dPt>
            <c:idx val="4"/>
            <c:invertIfNegative val="0"/>
            <c:bubble3D val="0"/>
            <c:spPr>
              <a:solidFill>
                <a:schemeClr val="accent1">
                  <a:alpha val="85000"/>
                </a:schemeClr>
              </a:solidFill>
              <a:ln w="0">
                <a:solidFill>
                  <a:schemeClr val="bg1"/>
                </a:solidFill>
              </a:ln>
              <a:effectLst/>
            </c:spPr>
            <c:extLst xmlns:c16r2="http://schemas.microsoft.com/office/drawing/2015/06/chart">
              <c:ext xmlns:c16="http://schemas.microsoft.com/office/drawing/2014/chart" uri="{C3380CC4-5D6E-409C-BE32-E72D297353CC}">
                <c16:uniqueId val="{00000004-F7CC-4C22-9E0A-639760FC31BF}"/>
              </c:ext>
            </c:extLst>
          </c:dPt>
          <c:dLbls>
            <c:dLbl>
              <c:idx val="0"/>
              <c:layout>
                <c:manualLayout>
                  <c:x val="-2.7063296784588187E-2"/>
                  <c:y val="7.350500053179064E-2"/>
                </c:manualLayout>
              </c:layout>
              <c:tx>
                <c:rich>
                  <a:bodyPr/>
                  <a:lstStyle/>
                  <a:p>
                    <a:fld id="{0C2E9E58-E79A-4378-9571-FF516E861B71}"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F7CC-4C22-9E0A-639760FC31BF}"/>
                </c:ext>
                <c:ext xmlns:c15="http://schemas.microsoft.com/office/drawing/2012/chart" uri="{CE6537A1-D6FC-4f65-9D91-7224C49458BB}">
                  <c15:layout>
                    <c:manualLayout>
                      <c:w val="0.15435772816835913"/>
                      <c:h val="5.8841055791394301E-2"/>
                    </c:manualLayout>
                  </c15:layout>
                  <c15:dlblFieldTable/>
                  <c15:showDataLabelsRange val="1"/>
                </c:ext>
              </c:extLst>
            </c:dLbl>
            <c:dLbl>
              <c:idx val="1"/>
              <c:layout>
                <c:manualLayout>
                  <c:x val="3.4795765145328637E-2"/>
                  <c:y val="4.0644831359232587E-2"/>
                </c:manualLayout>
              </c:layout>
              <c:tx>
                <c:rich>
                  <a:bodyPr/>
                  <a:lstStyle/>
                  <a:p>
                    <a:fld id="{8F6BC372-8C41-4573-A0AE-4E8C730D2AD4}"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F7CC-4C22-9E0A-639760FC31BF}"/>
                </c:ext>
                <c:ext xmlns:c15="http://schemas.microsoft.com/office/drawing/2012/chart" uri="{CE6537A1-D6FC-4f65-9D91-7224C49458BB}">
                  <c15:dlblFieldTable/>
                  <c15:showDataLabelsRange val="1"/>
                </c:ext>
              </c:extLst>
            </c:dLbl>
            <c:dLbl>
              <c:idx val="2"/>
              <c:layout>
                <c:manualLayout>
                  <c:x val="-1.546478450903495E-2"/>
                  <c:y val="5.8499641344852388E-2"/>
                </c:manualLayout>
              </c:layout>
              <c:tx>
                <c:rich>
                  <a:bodyPr/>
                  <a:lstStyle/>
                  <a:p>
                    <a:fld id="{E8AC6AA8-1FB6-43F6-9C60-019848400E8A}"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F7CC-4C22-9E0A-639760FC31BF}"/>
                </c:ext>
                <c:ext xmlns:c15="http://schemas.microsoft.com/office/drawing/2012/chart" uri="{CE6537A1-D6FC-4f65-9D91-7224C49458BB}">
                  <c15:dlblFieldTable/>
                  <c15:showDataLabelsRange val="1"/>
                </c:ext>
              </c:extLst>
            </c:dLbl>
            <c:dLbl>
              <c:idx val="3"/>
              <c:layout>
                <c:manualLayout>
                  <c:x val="-0.23487133862474532"/>
                  <c:y val="-4.4592466250720643E-2"/>
                </c:manualLayout>
              </c:layout>
              <c:tx>
                <c:rich>
                  <a:bodyPr/>
                  <a:lstStyle/>
                  <a:p>
                    <a:fld id="{29FA291F-CF48-4D94-BF75-B013D7514D38}"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F7CC-4C22-9E0A-639760FC31BF}"/>
                </c:ext>
                <c:ext xmlns:c15="http://schemas.microsoft.com/office/drawing/2012/chart" uri="{CE6537A1-D6FC-4f65-9D91-7224C49458BB}">
                  <c15:layout>
                    <c:manualLayout>
                      <c:w val="0.12279038900173748"/>
                      <c:h val="7.1860456193806849E-2"/>
                    </c:manualLayout>
                  </c15:layout>
                  <c15:dlblFieldTable/>
                  <c15:showDataLabelsRange val="1"/>
                </c:ext>
              </c:extLst>
            </c:dLbl>
            <c:dLbl>
              <c:idx val="4"/>
              <c:layout>
                <c:manualLayout>
                  <c:x val="-1.546478450903495E-2"/>
                  <c:y val="3.576158490122535E-2"/>
                </c:manualLayout>
              </c:layout>
              <c:tx>
                <c:rich>
                  <a:bodyPr/>
                  <a:lstStyle/>
                  <a:p>
                    <a:fld id="{8A919FC0-710C-4650-B701-CE6F2E6F2A15}"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F7CC-4C22-9E0A-639760FC31BF}"/>
                </c:ext>
                <c:ext xmlns:c15="http://schemas.microsoft.com/office/drawing/2012/chart" uri="{CE6537A1-D6FC-4f65-9D91-7224C49458BB}">
                  <c15:dlblFieldTable/>
                  <c15:showDataLabelsRange val="1"/>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Sheet1!$B$2:$B$6</c:f>
              <c:numCache>
                <c:formatCode>0%</c:formatCode>
                <c:ptCount val="5"/>
                <c:pt idx="0">
                  <c:v>0.42507258082120014</c:v>
                </c:pt>
                <c:pt idx="1">
                  <c:v>0.21508719751250505</c:v>
                </c:pt>
                <c:pt idx="2">
                  <c:v>0.3074206220492306</c:v>
                </c:pt>
                <c:pt idx="3">
                  <c:v>0.19934388423779326</c:v>
                </c:pt>
                <c:pt idx="4">
                  <c:v>0.12238961490036027</c:v>
                </c:pt>
              </c:numCache>
            </c:numRef>
          </c:xVal>
          <c:yVal>
            <c:numRef>
              <c:f>Sheet1!$C$2:$C$6</c:f>
              <c:numCache>
                <c:formatCode>0%</c:formatCode>
                <c:ptCount val="5"/>
                <c:pt idx="0">
                  <c:v>0.3137571085340094</c:v>
                </c:pt>
                <c:pt idx="1">
                  <c:v>0.14774950471924275</c:v>
                </c:pt>
                <c:pt idx="2">
                  <c:v>0.23061257078620701</c:v>
                </c:pt>
                <c:pt idx="3">
                  <c:v>0.17524571485529794</c:v>
                </c:pt>
                <c:pt idx="4">
                  <c:v>9.2601125757705294E-2</c:v>
                </c:pt>
              </c:numCache>
            </c:numRef>
          </c:yVal>
          <c:bubbleSize>
            <c:numRef>
              <c:f>Sheet1!$D$2:$D$6</c:f>
              <c:numCache>
                <c:formatCode>0</c:formatCode>
                <c:ptCount val="5"/>
                <c:pt idx="0">
                  <c:v>91.622</c:v>
                </c:pt>
                <c:pt idx="1">
                  <c:v>7.3970000000000002</c:v>
                </c:pt>
                <c:pt idx="2">
                  <c:v>27.747</c:v>
                </c:pt>
                <c:pt idx="3">
                  <c:v>123.149</c:v>
                </c:pt>
                <c:pt idx="4">
                  <c:v>46.066000000000003</c:v>
                </c:pt>
              </c:numCache>
            </c:numRef>
          </c:bubbleSize>
          <c:bubble3D val="0"/>
          <c:extLst xmlns:c16r2="http://schemas.microsoft.com/office/drawing/2015/06/chart">
            <c:ext xmlns:c16="http://schemas.microsoft.com/office/drawing/2014/chart" uri="{C3380CC4-5D6E-409C-BE32-E72D297353CC}">
              <c16:uniqueId val="{00000005-F7CC-4C22-9E0A-639760FC31BF}"/>
            </c:ext>
            <c:ext xmlns:c15="http://schemas.microsoft.com/office/drawing/2012/chart" uri="{02D57815-91ED-43cb-92C2-25804820EDAC}">
              <c15:datalabelsRange>
                <c15:f>Sheet1!$A$2:$A$6</c15:f>
                <c15:dlblRangeCache>
                  <c:ptCount val="5"/>
                  <c:pt idx="0">
                    <c:v>CIPS</c:v>
                  </c:pt>
                  <c:pt idx="1">
                    <c:v>Stand-Alone IaaS</c:v>
                  </c:pt>
                  <c:pt idx="2">
                    <c:v>Stand-Alone PaaS</c:v>
                  </c:pt>
                  <c:pt idx="3">
                    <c:v>SaaS</c:v>
                  </c:pt>
                  <c:pt idx="4">
                    <c:v>BPaaS</c:v>
                  </c:pt>
                </c15:dlblRangeCache>
              </c15:datalabelsRange>
            </c:ext>
          </c:extLst>
        </c:ser>
        <c:dLbls>
          <c:showLegendKey val="0"/>
          <c:showVal val="0"/>
          <c:showCatName val="0"/>
          <c:showSerName val="0"/>
          <c:showPercent val="0"/>
          <c:showBubbleSize val="0"/>
        </c:dLbls>
        <c:bubbleScale val="100"/>
        <c:showNegBubbles val="0"/>
        <c:axId val="278976904"/>
        <c:axId val="278977296"/>
      </c:bubbleChart>
      <c:valAx>
        <c:axId val="278976904"/>
        <c:scaling>
          <c:orientation val="minMax"/>
          <c:max val="0.5"/>
          <c:min val="0"/>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t>Growth</a:t>
                </a:r>
                <a:r>
                  <a:rPr lang="en-US" sz="1200" b="1" baseline="0" dirty="0"/>
                  <a:t> 2021</a:t>
                </a:r>
                <a:endParaRPr lang="en-US" sz="1200" b="1" dirty="0"/>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78977296"/>
        <c:crosses val="autoZero"/>
        <c:crossBetween val="midCat"/>
        <c:majorUnit val="5.000000000000001E-2"/>
      </c:valAx>
      <c:valAx>
        <c:axId val="278977296"/>
        <c:scaling>
          <c:orientation val="minMax"/>
          <c:min val="0"/>
        </c:scaling>
        <c:delete val="0"/>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t> CAGR</a:t>
                </a:r>
                <a:r>
                  <a:rPr lang="en-US" sz="1200" b="1" baseline="0" dirty="0"/>
                  <a:t> (2020-2025)</a:t>
                </a:r>
                <a:endParaRPr lang="en-US" sz="1200" b="1" dirty="0"/>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78976904"/>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r>
              <a:rPr lang="en-US" sz="1200" b="0" i="0" baseline="0" dirty="0">
                <a:solidFill>
                  <a:schemeClr val="bg1"/>
                </a:solidFill>
                <a:effectLst/>
              </a:rPr>
              <a:t>Worldwide Market Revenue, 2025 = $103 Billion</a:t>
            </a:r>
            <a:endParaRPr lang="en-US" sz="1200" dirty="0">
              <a:solidFill>
                <a:schemeClr val="bg1"/>
              </a:solidFill>
              <a:effectLst/>
            </a:endParaRPr>
          </a:p>
        </c:rich>
      </c:tx>
      <c:layout>
        <c:manualLayout>
          <c:xMode val="edge"/>
          <c:yMode val="edge"/>
          <c:x val="0.24714110778696041"/>
          <c:y val="1.8503400303339208E-2"/>
        </c:manualLayout>
      </c:layout>
      <c:overlay val="0"/>
      <c:spPr>
        <a:solidFill>
          <a:srgbClr val="6E7878"/>
        </a:solidFill>
        <a:ln>
          <a:solidFill>
            <a:schemeClr val="tx1"/>
          </a:solidFill>
        </a:ln>
        <a:effectLst/>
      </c:spPr>
      <c:txPr>
        <a:bodyPr rot="0" spcFirstLastPara="1" vertOverflow="ellipsis" vert="horz" wrap="square" anchor="ctr" anchorCtr="1"/>
        <a:lstStyle/>
        <a:p>
          <a:pPr>
            <a:defRPr sz="12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0.12479472249007384"/>
          <c:y val="0.10944785562102705"/>
          <c:w val="0.83272065286962316"/>
          <c:h val="0.73975428844227109"/>
        </c:manualLayout>
      </c:layout>
      <c:bubbleChart>
        <c:varyColors val="0"/>
        <c:ser>
          <c:idx val="0"/>
          <c:order val="0"/>
          <c:tx>
            <c:strRef>
              <c:f>Sheet1!$C$1</c:f>
              <c:strCache>
                <c:ptCount val="1"/>
                <c:pt idx="0">
                  <c:v>TAM CAGR</c:v>
                </c:pt>
              </c:strCache>
            </c:strRef>
          </c:tx>
          <c:spPr>
            <a:solidFill>
              <a:srgbClr val="002856"/>
            </a:solidFill>
            <a:ln>
              <a:noFill/>
            </a:ln>
            <a:effectLst/>
          </c:spPr>
          <c:invertIfNegative val="0"/>
          <c:dPt>
            <c:idx val="2"/>
            <c:invertIfNegative val="0"/>
            <c:bubble3D val="0"/>
            <c:spPr>
              <a:solidFill>
                <a:srgbClr val="002856"/>
              </a:solidFill>
              <a:ln>
                <a:solidFill>
                  <a:schemeClr val="bg1"/>
                </a:solidFill>
              </a:ln>
              <a:effectLst/>
            </c:spPr>
            <c:extLst xmlns:c16r2="http://schemas.microsoft.com/office/drawing/2015/06/chart">
              <c:ext xmlns:c16="http://schemas.microsoft.com/office/drawing/2014/chart" uri="{C3380CC4-5D6E-409C-BE32-E72D297353CC}">
                <c16:uniqueId val="{00000002-C478-40E8-AD3B-9456589BDCE1}"/>
              </c:ext>
            </c:extLst>
          </c:dPt>
          <c:dLbls>
            <c:dLbl>
              <c:idx val="0"/>
              <c:layout>
                <c:manualLayout>
                  <c:x val="-0.17301227669482849"/>
                  <c:y val="-0.1531616531841147"/>
                </c:manualLayout>
              </c:layout>
              <c:tx>
                <c:rich>
                  <a:bodyPr/>
                  <a:lstStyle/>
                  <a:p>
                    <a:fld id="{7CA1B0C3-61A1-43C6-9115-86EE7F59A66B}"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0-C478-40E8-AD3B-9456589BDCE1}"/>
                </c:ext>
                <c:ext xmlns:c15="http://schemas.microsoft.com/office/drawing/2012/chart" uri="{CE6537A1-D6FC-4f65-9D91-7224C49458BB}">
                  <c15:layout>
                    <c:manualLayout>
                      <c:w val="0.21041757201361083"/>
                      <c:h val="0.1297706382958102"/>
                    </c:manualLayout>
                  </c15:layout>
                  <c15:dlblFieldTable/>
                  <c15:showDataLabelsRange val="1"/>
                </c:ext>
              </c:extLst>
            </c:dLbl>
            <c:dLbl>
              <c:idx val="1"/>
              <c:layout>
                <c:manualLayout>
                  <c:x val="-0.16817953153575507"/>
                  <c:y val="-0.14438917167415949"/>
                </c:manualLayout>
              </c:layout>
              <c:tx>
                <c:rich>
                  <a:bodyPr/>
                  <a:lstStyle/>
                  <a:p>
                    <a:fld id="{9A413F7C-028E-418B-BA13-2EF9BC999B88}"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1-C478-40E8-AD3B-9456589BDCE1}"/>
                </c:ext>
                <c:ext xmlns:c15="http://schemas.microsoft.com/office/drawing/2012/chart" uri="{CE6537A1-D6FC-4f65-9D91-7224C49458BB}">
                  <c15:dlblFieldTable/>
                  <c15:showDataLabelsRange val="1"/>
                </c:ext>
              </c:extLst>
            </c:dLbl>
            <c:dLbl>
              <c:idx val="2"/>
              <c:layout>
                <c:manualLayout>
                  <c:x val="-9.2788707054209704E-2"/>
                  <c:y val="0.12326154240653962"/>
                </c:manualLayout>
              </c:layout>
              <c:tx>
                <c:rich>
                  <a:bodyPr/>
                  <a:lstStyle/>
                  <a:p>
                    <a:fld id="{57498873-4BF7-45E0-97FC-C91204983275}"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C478-40E8-AD3B-9456589BDCE1}"/>
                </c:ext>
                <c:ext xmlns:c15="http://schemas.microsoft.com/office/drawing/2012/chart" uri="{CE6537A1-D6FC-4f65-9D91-7224C49458BB}">
                  <c15:dlblFieldTable/>
                  <c15:showDataLabelsRange val="1"/>
                </c:ext>
              </c:extLst>
            </c:dLbl>
            <c:dLbl>
              <c:idx val="3"/>
              <c:layout>
                <c:manualLayout>
                  <c:x val="-7.5390824481545382E-2"/>
                  <c:y val="-6.3095987967447642E-2"/>
                </c:manualLayout>
              </c:layout>
              <c:tx>
                <c:rich>
                  <a:bodyPr/>
                  <a:lstStyle/>
                  <a:p>
                    <a:fld id="{DAD90D19-AB86-4241-A0FF-01B1A00D1B64}"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3-C478-40E8-AD3B-9456589BDCE1}"/>
                </c:ext>
                <c:ext xmlns:c15="http://schemas.microsoft.com/office/drawing/2012/chart" uri="{CE6537A1-D6FC-4f65-9D91-7224C49458BB}">
                  <c15:layout>
                    <c:manualLayout>
                      <c:w val="0.23684317475587027"/>
                      <c:h val="7.186034442216048E-2"/>
                    </c:manualLayout>
                  </c15:layout>
                  <c15:dlblFieldTable/>
                  <c15:showDataLabelsRange val="1"/>
                </c:ext>
              </c:extLst>
            </c:dLbl>
            <c:dLbl>
              <c:idx val="4"/>
              <c:layout>
                <c:manualLayout>
                  <c:x val="-7.7323922545174751E-3"/>
                  <c:y val="-1.0496915857122667E-2"/>
                </c:manualLayout>
              </c:layout>
              <c:tx>
                <c:rich>
                  <a:bodyPr/>
                  <a:lstStyle/>
                  <a:p>
                    <a:fld id="{C070204C-D397-47D6-BB06-F216DCCF422C}" type="CELLRANGE">
                      <a:rPr lang="en-US" dirty="0"/>
                      <a:pPr/>
                      <a:t>[CELLRANGE]</a:t>
                    </a:fld>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C478-40E8-AD3B-9456589BDCE1}"/>
                </c:ext>
                <c:ext xmlns:c15="http://schemas.microsoft.com/office/drawing/2012/chart" uri="{CE6537A1-D6FC-4f65-9D91-7224C49458BB}">
                  <c15:dlblFieldTable/>
                  <c15:showDataLabelsRange val="1"/>
                </c:ext>
              </c:extLst>
            </c:dLbl>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0"/>
              </c:ext>
            </c:extLst>
          </c:dLbls>
          <c:xVal>
            <c:numRef>
              <c:f>Sheet1!$B$2:$B$6</c:f>
              <c:numCache>
                <c:formatCode>0%</c:formatCode>
                <c:ptCount val="5"/>
                <c:pt idx="0">
                  <c:v>0.16</c:v>
                </c:pt>
                <c:pt idx="1">
                  <c:v>0.34</c:v>
                </c:pt>
                <c:pt idx="2">
                  <c:v>0.34</c:v>
                </c:pt>
                <c:pt idx="3">
                  <c:v>0.55000000000000004</c:v>
                </c:pt>
                <c:pt idx="4">
                  <c:v>0.47</c:v>
                </c:pt>
              </c:numCache>
            </c:numRef>
          </c:xVal>
          <c:yVal>
            <c:numRef>
              <c:f>Sheet1!$C$2:$C$6</c:f>
              <c:numCache>
                <c:formatCode>0%</c:formatCode>
                <c:ptCount val="5"/>
                <c:pt idx="0">
                  <c:v>0.11</c:v>
                </c:pt>
                <c:pt idx="1">
                  <c:v>0.24</c:v>
                </c:pt>
                <c:pt idx="2">
                  <c:v>0.22</c:v>
                </c:pt>
                <c:pt idx="3">
                  <c:v>0.34</c:v>
                </c:pt>
                <c:pt idx="4">
                  <c:v>0.24</c:v>
                </c:pt>
              </c:numCache>
            </c:numRef>
          </c:yVal>
          <c:bubbleSize>
            <c:numRef>
              <c:f>Sheet1!$D$2:$D$6</c:f>
              <c:numCache>
                <c:formatCode>_(* #,##0_);_(* \(#,##0\);_(* "-"??_);_(@_)</c:formatCode>
                <c:ptCount val="5"/>
                <c:pt idx="0">
                  <c:v>19</c:v>
                </c:pt>
                <c:pt idx="1">
                  <c:v>10</c:v>
                </c:pt>
                <c:pt idx="2">
                  <c:v>8</c:v>
                </c:pt>
                <c:pt idx="3">
                  <c:v>3</c:v>
                </c:pt>
                <c:pt idx="4" formatCode="General">
                  <c:v>3</c:v>
                </c:pt>
              </c:numCache>
            </c:numRef>
          </c:bubbleSize>
          <c:bubble3D val="0"/>
          <c:extLst xmlns:c16r2="http://schemas.microsoft.com/office/drawing/2015/06/chart">
            <c:ext xmlns:c16="http://schemas.microsoft.com/office/drawing/2014/chart" uri="{C3380CC4-5D6E-409C-BE32-E72D297353CC}">
              <c16:uniqueId val="{00000005-C478-40E8-AD3B-9456589BDCE1}"/>
            </c:ext>
            <c:ext xmlns:c15="http://schemas.microsoft.com/office/drawing/2012/chart" uri="{02D57815-91ED-43cb-92C2-25804820EDAC}">
              <c15:datalabelsRange>
                <c15:f>Sheet1!$A$2:$A$6</c15:f>
                <c15:dlblRangeCache>
                  <c:ptCount val="5"/>
                  <c:pt idx="0">
                    <c:v>Legacy Application Management</c:v>
                  </c:pt>
                  <c:pt idx="1">
                    <c:v>Cloud-Native Architecture and Operations</c:v>
                  </c:pt>
                  <c:pt idx="2">
                    <c:v>Strategic Digital Technology Transformation</c:v>
                  </c:pt>
                  <c:pt idx="3">
                    <c:v>Enabling CSB Role</c:v>
                  </c:pt>
                  <c:pt idx="4">
                    <c:v>Guided Support</c:v>
                  </c:pt>
                </c15:dlblRangeCache>
              </c15:datalabelsRange>
            </c:ext>
          </c:extLst>
        </c:ser>
        <c:dLbls>
          <c:showLegendKey val="0"/>
          <c:showVal val="0"/>
          <c:showCatName val="0"/>
          <c:showSerName val="0"/>
          <c:showPercent val="0"/>
          <c:showBubbleSize val="0"/>
        </c:dLbls>
        <c:bubbleScale val="100"/>
        <c:showNegBubbles val="0"/>
        <c:axId val="278977688"/>
        <c:axId val="278978472"/>
      </c:bubbleChart>
      <c:valAx>
        <c:axId val="27897768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t>Growth</a:t>
                </a:r>
                <a:r>
                  <a:rPr lang="en-US" sz="1200" b="1" baseline="0" dirty="0"/>
                  <a:t> 2021</a:t>
                </a:r>
                <a:endParaRPr lang="en-US" sz="1200" b="1" dirty="0"/>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78978472"/>
        <c:crosses val="autoZero"/>
        <c:crossBetween val="midCat"/>
      </c:valAx>
      <c:valAx>
        <c:axId val="278978472"/>
        <c:scaling>
          <c:orientation val="minMax"/>
          <c:min val="0"/>
        </c:scaling>
        <c:delete val="0"/>
        <c:axPos val="l"/>
        <c:title>
          <c:tx>
            <c:rich>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r>
                  <a:rPr lang="en-US" sz="1200" b="1" dirty="0"/>
                  <a:t>CAGR</a:t>
                </a:r>
                <a:r>
                  <a:rPr lang="en-US" sz="1200" b="1" baseline="0" dirty="0"/>
                  <a:t> 2020-2025</a:t>
                </a:r>
                <a:endParaRPr lang="en-US" sz="1200" b="1" dirty="0"/>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78977688"/>
        <c:crosses val="autoZero"/>
        <c:crossBetween val="midCat"/>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r>
              <a:rPr lang="en-US" sz="1200" b="0" dirty="0">
                <a:solidFill>
                  <a:schemeClr val="bg1"/>
                </a:solidFill>
              </a:rPr>
              <a:t>Worldwide Market Revenue</a:t>
            </a:r>
            <a:r>
              <a:rPr lang="en-US" sz="1200" b="0" baseline="0" dirty="0">
                <a:solidFill>
                  <a:schemeClr val="bg1"/>
                </a:solidFill>
              </a:rPr>
              <a:t>, 2025 = $1.4 Billion</a:t>
            </a:r>
            <a:endParaRPr lang="en-US" sz="1200" b="0" dirty="0">
              <a:solidFill>
                <a:schemeClr val="bg1"/>
              </a:solidFill>
            </a:endParaRPr>
          </a:p>
        </c:rich>
      </c:tx>
      <c:layout>
        <c:manualLayout>
          <c:xMode val="edge"/>
          <c:yMode val="edge"/>
          <c:x val="2.0972467300592153E-2"/>
          <c:y val="1.5524104778661715E-2"/>
        </c:manualLayout>
      </c:layout>
      <c:overlay val="0"/>
      <c:spPr>
        <a:solidFill>
          <a:srgbClr val="6E7878"/>
        </a:solidFill>
        <a:ln>
          <a:solidFill>
            <a:schemeClr val="tx1"/>
          </a:solidFill>
        </a:ln>
        <a:effectLst/>
      </c:spPr>
      <c:txPr>
        <a:bodyPr rot="0" spcFirstLastPara="1" vertOverflow="ellipsis" vert="horz" wrap="square" anchor="ctr" anchorCtr="1"/>
        <a:lstStyle/>
        <a:p>
          <a:pPr>
            <a:defRPr sz="1200" b="0" i="0" u="none" strike="noStrike" kern="1200" spc="0" baseline="0">
              <a:solidFill>
                <a:schemeClr val="bg2"/>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Revenue</c:v>
                </c:pt>
              </c:strCache>
            </c:strRef>
          </c:tx>
          <c:spPr>
            <a:solidFill>
              <a:schemeClr val="accent3">
                <a:lumMod val="40000"/>
                <a:lumOff val="60000"/>
              </a:schemeClr>
            </a:solidFill>
            <a:ln>
              <a:solidFill>
                <a:schemeClr val="accent2"/>
              </a:solidFill>
            </a:ln>
            <a:effectLst/>
          </c:spPr>
          <c:dPt>
            <c:idx val="3"/>
            <c:bubble3D val="0"/>
            <c:spPr>
              <a:solidFill>
                <a:schemeClr val="accent3">
                  <a:lumMod val="40000"/>
                  <a:lumOff val="60000"/>
                </a:schemeClr>
              </a:solidFill>
              <a:ln>
                <a:solidFill>
                  <a:schemeClr val="accent2"/>
                </a:solidFill>
              </a:ln>
              <a:effectLst/>
            </c:spPr>
            <c:extLst xmlns:c16r2="http://schemas.microsoft.com/office/drawing/2015/06/chart">
              <c:ext xmlns:c16="http://schemas.microsoft.com/office/drawing/2014/chart" uri="{C3380CC4-5D6E-409C-BE32-E72D297353CC}">
                <c16:uniqueId val="{0000000C-5246-4024-A678-E3CC420544D0}"/>
              </c:ext>
            </c:extLst>
          </c:dPt>
          <c:dLbls>
            <c:dLbl>
              <c:idx val="0"/>
              <c:layout>
                <c:manualLayout>
                  <c:x val="0"/>
                  <c:y val="-0.20063660652275769"/>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r>
                      <a:rPr lang="en-US" sz="1000" dirty="0"/>
                      <a:t>$ 462 Million</a:t>
                    </a:r>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5246-4024-A678-E3CC420544D0}"/>
                </c:ext>
                <c:ext xmlns:c15="http://schemas.microsoft.com/office/drawing/2012/chart" uri="{CE6537A1-D6FC-4f65-9D91-7224C49458BB}">
                  <c15:layout>
                    <c:manualLayout>
                      <c:w val="9.6173201634875277E-2"/>
                      <c:h val="8.9629877220398446E-2"/>
                    </c:manualLayout>
                  </c15:layout>
                </c:ext>
              </c:extLst>
            </c:dLbl>
            <c:dLbl>
              <c:idx val="1"/>
              <c:delete val="1"/>
              <c:extLst xmlns:c16r2="http://schemas.microsoft.com/office/drawing/2015/06/chart">
                <c:ext xmlns:c16="http://schemas.microsoft.com/office/drawing/2014/chart" uri="{C3380CC4-5D6E-409C-BE32-E72D297353CC}">
                  <c16:uniqueId val="{0000000A-5246-4024-A678-E3CC420544D0}"/>
                </c:ext>
                <c:ext xmlns:c15="http://schemas.microsoft.com/office/drawing/2012/chart" uri="{CE6537A1-D6FC-4f65-9D91-7224C49458BB}"/>
              </c:extLst>
            </c:dLbl>
            <c:dLbl>
              <c:idx val="2"/>
              <c:delete val="1"/>
              <c:extLst xmlns:c16r2="http://schemas.microsoft.com/office/drawing/2015/06/chart">
                <c:ext xmlns:c16="http://schemas.microsoft.com/office/drawing/2014/chart" uri="{C3380CC4-5D6E-409C-BE32-E72D297353CC}">
                  <c16:uniqueId val="{0000000B-5246-4024-A678-E3CC420544D0}"/>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C-5246-4024-A678-E3CC420544D0}"/>
                </c:ext>
                <c:ext xmlns:c15="http://schemas.microsoft.com/office/drawing/2012/chart" uri="{CE6537A1-D6FC-4f65-9D91-7224C49458BB}"/>
              </c:extLst>
            </c:dLbl>
            <c:dLbl>
              <c:idx val="4"/>
              <c:delete val="1"/>
              <c:extLst xmlns:c16r2="http://schemas.microsoft.com/office/drawing/2015/06/chart">
                <c:ext xmlns:c16="http://schemas.microsoft.com/office/drawing/2014/chart" uri="{C3380CC4-5D6E-409C-BE32-E72D297353CC}">
                  <c16:uniqueId val="{00000003-F9BF-4398-90DF-0C442445C490}"/>
                </c:ext>
                <c:ext xmlns:c15="http://schemas.microsoft.com/office/drawing/2012/chart" uri="{CE6537A1-D6FC-4f65-9D91-7224C49458BB}"/>
              </c:extLst>
            </c:dLbl>
            <c:dLbl>
              <c:idx val="5"/>
              <c:layout>
                <c:manualLayout>
                  <c:x val="-3.051837097782166E-2"/>
                  <c:y val="-0.41915070678682076"/>
                </c:manualLayout>
              </c:layout>
              <c:tx>
                <c:rich>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r>
                      <a:rPr lang="en-US" sz="1000" dirty="0"/>
                      <a:t>$ 1.4 Billion</a:t>
                    </a:r>
                  </a:p>
                </c:rich>
              </c:tx>
              <c:spPr>
                <a:noFill/>
                <a:ln>
                  <a:noFill/>
                </a:ln>
                <a:effectLst/>
              </c:spPr>
              <c:txPr>
                <a:bodyPr rot="0" spcFirstLastPara="1" vertOverflow="ellipsis" vert="horz" wrap="square" lIns="38100" tIns="19050" rIns="38100" bIns="19050" anchor="ctr" anchorCtr="1">
                  <a:no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F9BF-4398-90DF-0C442445C490}"/>
                </c:ext>
                <c:ext xmlns:c15="http://schemas.microsoft.com/office/drawing/2012/chart" uri="{CE6537A1-D6FC-4f65-9D91-7224C49458BB}">
                  <c15:layout>
                    <c:manualLayout>
                      <c:w val="0.14215803701274543"/>
                      <c:h val="6.4456083041003434E-2"/>
                    </c:manualLayout>
                  </c15:layout>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Sheet1!$A$2:$A$7</c:f>
              <c:numCache>
                <c:formatCode>0</c:formatCode>
                <c:ptCount val="6"/>
                <c:pt idx="0">
                  <c:v>2020</c:v>
                </c:pt>
                <c:pt idx="1">
                  <c:v>2021</c:v>
                </c:pt>
                <c:pt idx="2">
                  <c:v>2022</c:v>
                </c:pt>
                <c:pt idx="3">
                  <c:v>2023</c:v>
                </c:pt>
                <c:pt idx="4">
                  <c:v>2024</c:v>
                </c:pt>
                <c:pt idx="5">
                  <c:v>2025</c:v>
                </c:pt>
              </c:numCache>
            </c:numRef>
          </c:cat>
          <c:val>
            <c:numRef>
              <c:f>Sheet1!$B$2:$B$7</c:f>
              <c:numCache>
                <c:formatCode>0</c:formatCode>
                <c:ptCount val="6"/>
                <c:pt idx="0">
                  <c:v>462</c:v>
                </c:pt>
                <c:pt idx="1">
                  <c:v>814</c:v>
                </c:pt>
                <c:pt idx="2">
                  <c:v>1079</c:v>
                </c:pt>
                <c:pt idx="3">
                  <c:v>1215</c:v>
                </c:pt>
                <c:pt idx="4">
                  <c:v>1302</c:v>
                </c:pt>
                <c:pt idx="5">
                  <c:v>1415</c:v>
                </c:pt>
              </c:numCache>
            </c:numRef>
          </c:val>
          <c:extLst xmlns:c16r2="http://schemas.microsoft.com/office/drawing/2015/06/chart">
            <c:ext xmlns:c16="http://schemas.microsoft.com/office/drawing/2014/chart" uri="{C3380CC4-5D6E-409C-BE32-E72D297353CC}">
              <c16:uniqueId val="{00000000-5246-4024-A678-E3CC420544D0}"/>
            </c:ext>
          </c:extLst>
        </c:ser>
        <c:dLbls>
          <c:showLegendKey val="0"/>
          <c:showVal val="0"/>
          <c:showCatName val="0"/>
          <c:showSerName val="0"/>
          <c:showPercent val="0"/>
          <c:showBubbleSize val="0"/>
        </c:dLbls>
        <c:axId val="278978864"/>
        <c:axId val="257749312"/>
      </c:areaChart>
      <c:catAx>
        <c:axId val="278978864"/>
        <c:scaling>
          <c:orientation val="minMax"/>
        </c:scaling>
        <c:delete val="0"/>
        <c:axPos val="b"/>
        <c:numFmt formatCode="0" sourceLinked="1"/>
        <c:majorTickMark val="none"/>
        <c:minorTickMark val="none"/>
        <c:tickLblPos val="nextTo"/>
        <c:spPr>
          <a:noFill/>
          <a:ln w="9525" cap="flat" cmpd="sng" algn="ctr">
            <a:solidFill>
              <a:schemeClr val="accent2">
                <a:lumMod val="7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57749312"/>
        <c:crosses val="autoZero"/>
        <c:auto val="1"/>
        <c:lblAlgn val="ctr"/>
        <c:lblOffset val="100"/>
        <c:tickMarkSkip val="1"/>
        <c:noMultiLvlLbl val="1"/>
      </c:catAx>
      <c:valAx>
        <c:axId val="257749312"/>
        <c:scaling>
          <c:orientation val="minMax"/>
          <c:max val="1420"/>
          <c:min val="460"/>
        </c:scaling>
        <c:delete val="1"/>
        <c:axPos val="l"/>
        <c:numFmt formatCode="0" sourceLinked="1"/>
        <c:majorTickMark val="none"/>
        <c:minorTickMark val="none"/>
        <c:tickLblPos val="nextTo"/>
        <c:crossAx val="278978864"/>
        <c:crosses val="autoZero"/>
        <c:crossBetween val="midCat"/>
        <c:minorUnit val="3.0000000000000009E-3"/>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Sheet1!$A$3</c:f>
              <c:strCache>
                <c:ptCount val="1"/>
                <c:pt idx="0">
                  <c:v>Traditional</c:v>
                </c:pt>
              </c:strCache>
            </c:strRef>
          </c:tx>
          <c:spPr>
            <a:solidFill>
              <a:srgbClr val="00285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Sheet1!$B$2:$H$2</c:f>
              <c:numCache>
                <c:formatCode>General</c:formatCode>
                <c:ptCount val="7"/>
                <c:pt idx="0">
                  <c:v>2019</c:v>
                </c:pt>
                <c:pt idx="1">
                  <c:v>2020</c:v>
                </c:pt>
                <c:pt idx="2">
                  <c:v>2021</c:v>
                </c:pt>
                <c:pt idx="3">
                  <c:v>2022</c:v>
                </c:pt>
                <c:pt idx="4">
                  <c:v>2023</c:v>
                </c:pt>
                <c:pt idx="5">
                  <c:v>2024</c:v>
                </c:pt>
                <c:pt idx="6">
                  <c:v>2025</c:v>
                </c:pt>
              </c:numCache>
            </c:numRef>
          </c:cat>
          <c:val>
            <c:numRef>
              <c:f>Sheet1!$B$3:$H$3</c:f>
              <c:numCache>
                <c:formatCode>General</c:formatCode>
                <c:ptCount val="7"/>
                <c:pt idx="0">
                  <c:v>705</c:v>
                </c:pt>
                <c:pt idx="1">
                  <c:v>710</c:v>
                </c:pt>
                <c:pt idx="2">
                  <c:v>744</c:v>
                </c:pt>
                <c:pt idx="3">
                  <c:v>775</c:v>
                </c:pt>
                <c:pt idx="4">
                  <c:v>805</c:v>
                </c:pt>
                <c:pt idx="5">
                  <c:v>838</c:v>
                </c:pt>
                <c:pt idx="6">
                  <c:v>868</c:v>
                </c:pt>
              </c:numCache>
            </c:numRef>
          </c:val>
          <c:extLst xmlns:c16r2="http://schemas.microsoft.com/office/drawing/2015/06/chart">
            <c:ext xmlns:c16="http://schemas.microsoft.com/office/drawing/2014/chart" uri="{C3380CC4-5D6E-409C-BE32-E72D297353CC}">
              <c16:uniqueId val="{00000000-0910-4D6B-ACB3-68C7C7CA8E1D}"/>
            </c:ext>
          </c:extLst>
        </c:ser>
        <c:ser>
          <c:idx val="1"/>
          <c:order val="1"/>
          <c:tx>
            <c:strRef>
              <c:f>Sheet1!$A$4</c:f>
              <c:strCache>
                <c:ptCount val="1"/>
                <c:pt idx="0">
                  <c:v>Cloud</c:v>
                </c:pt>
              </c:strCache>
            </c:strRef>
          </c:tx>
          <c:spPr>
            <a:solidFill>
              <a:srgbClr val="009AD7"/>
            </a:solidFill>
            <a:ln>
              <a:noFill/>
            </a:ln>
            <a:effectLst/>
          </c:spPr>
          <c:invertIfNegative val="0"/>
          <c:dLbls>
            <c:dLbl>
              <c:idx val="0"/>
              <c:layout>
                <c:manualLayout>
                  <c:x val="8.3333333333333332E-3"/>
                  <c:y val="-8.4875562720133283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910-4D6B-ACB3-68C7C7CA8E1D}"/>
                </c:ext>
                <c:ext xmlns:c15="http://schemas.microsoft.com/office/drawing/2012/chart" uri="{CE6537A1-D6FC-4f65-9D91-7224C49458BB}"/>
              </c:extLst>
            </c:dLbl>
            <c:dLbl>
              <c:idx val="1"/>
              <c:layout>
                <c:manualLayout>
                  <c:x val="5.5555555555555558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0910-4D6B-ACB3-68C7C7CA8E1D}"/>
                </c:ext>
                <c:ext xmlns:c15="http://schemas.microsoft.com/office/drawing/2012/chart" uri="{CE6537A1-D6FC-4f65-9D91-7224C49458BB}"/>
              </c:extLst>
            </c:dLbl>
            <c:dLbl>
              <c:idx val="2"/>
              <c:layout>
                <c:manualLayout>
                  <c:x val="2.7777777777777779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0910-4D6B-ACB3-68C7C7CA8E1D}"/>
                </c:ext>
                <c:ext xmlns:c15="http://schemas.microsoft.com/office/drawing/2012/chart" uri="{CE6537A1-D6FC-4f65-9D91-7224C49458BB}"/>
              </c:extLst>
            </c:dLbl>
            <c:dLbl>
              <c:idx val="3"/>
              <c:layout>
                <c:manualLayout>
                  <c:x val="8.3333333333333332E-3"/>
                  <c:y val="9.2592592592592171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0910-4D6B-ACB3-68C7C7CA8E1D}"/>
                </c:ext>
                <c:ext xmlns:c15="http://schemas.microsoft.com/office/drawing/2012/chart" uri="{CE6537A1-D6FC-4f65-9D91-7224C49458BB}"/>
              </c:extLst>
            </c:dLbl>
            <c:dLbl>
              <c:idx val="4"/>
              <c:layout>
                <c:manualLayout>
                  <c:x val="8.3333333333332309E-3"/>
                  <c:y val="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0910-4D6B-ACB3-68C7C7CA8E1D}"/>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Sheet1!$B$2:$H$2</c:f>
              <c:numCache>
                <c:formatCode>General</c:formatCode>
                <c:ptCount val="7"/>
                <c:pt idx="0">
                  <c:v>2019</c:v>
                </c:pt>
                <c:pt idx="1">
                  <c:v>2020</c:v>
                </c:pt>
                <c:pt idx="2">
                  <c:v>2021</c:v>
                </c:pt>
                <c:pt idx="3">
                  <c:v>2022</c:v>
                </c:pt>
                <c:pt idx="4">
                  <c:v>2023</c:v>
                </c:pt>
                <c:pt idx="5">
                  <c:v>2024</c:v>
                </c:pt>
                <c:pt idx="6">
                  <c:v>2025</c:v>
                </c:pt>
              </c:numCache>
            </c:numRef>
          </c:cat>
          <c:val>
            <c:numRef>
              <c:f>Sheet1!$B$4:$H$4</c:f>
              <c:numCache>
                <c:formatCode>General</c:formatCode>
                <c:ptCount val="7"/>
                <c:pt idx="0">
                  <c:v>304</c:v>
                </c:pt>
                <c:pt idx="1">
                  <c:v>370</c:v>
                </c:pt>
                <c:pt idx="2">
                  <c:v>451</c:v>
                </c:pt>
                <c:pt idx="3">
                  <c:v>544</c:v>
                </c:pt>
                <c:pt idx="4">
                  <c:v>655</c:v>
                </c:pt>
                <c:pt idx="5">
                  <c:v>779</c:v>
                </c:pt>
                <c:pt idx="6">
                  <c:v>917</c:v>
                </c:pt>
              </c:numCache>
            </c:numRef>
          </c:val>
          <c:extLst xmlns:c16r2="http://schemas.microsoft.com/office/drawing/2015/06/chart">
            <c:ext xmlns:c16="http://schemas.microsoft.com/office/drawing/2014/chart" uri="{C3380CC4-5D6E-409C-BE32-E72D297353CC}">
              <c16:uniqueId val="{00000006-0910-4D6B-ACB3-68C7C7CA8E1D}"/>
            </c:ext>
          </c:extLst>
        </c:ser>
        <c:dLbls>
          <c:showLegendKey val="0"/>
          <c:showVal val="0"/>
          <c:showCatName val="0"/>
          <c:showSerName val="0"/>
          <c:showPercent val="0"/>
          <c:showBubbleSize val="0"/>
        </c:dLbls>
        <c:gapWidth val="219"/>
        <c:overlap val="-9"/>
        <c:axId val="279217304"/>
        <c:axId val="279215736"/>
      </c:barChart>
      <c:catAx>
        <c:axId val="279217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215736"/>
        <c:crosses val="autoZero"/>
        <c:auto val="1"/>
        <c:lblAlgn val="ctr"/>
        <c:lblOffset val="100"/>
        <c:noMultiLvlLbl val="0"/>
      </c:catAx>
      <c:valAx>
        <c:axId val="279215736"/>
        <c:scaling>
          <c:orientation val="minMax"/>
        </c:scaling>
        <c:delete val="0"/>
        <c:axPos val="l"/>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sz="900" b="1" dirty="0"/>
                  <a:t>Total Revenue ($B)</a:t>
                </a:r>
              </a:p>
            </c:rich>
          </c:tx>
          <c:layout>
            <c:manualLayout>
              <c:xMode val="edge"/>
              <c:yMode val="edge"/>
              <c:x val="2.4240203592784521E-2"/>
              <c:y val="0.14373635206168331"/>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217304"/>
        <c:crosses val="autoZero"/>
        <c:crossBetween val="between"/>
        <c:majorUnit val="500"/>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880496419429051E-2"/>
          <c:y val="6.2104787714543815E-2"/>
          <c:w val="0.92035628737291031"/>
          <c:h val="0.61647737376323897"/>
        </c:manualLayout>
      </c:layout>
      <c:lineChart>
        <c:grouping val="stacked"/>
        <c:varyColors val="0"/>
        <c:ser>
          <c:idx val="1"/>
          <c:order val="0"/>
          <c:tx>
            <c:strRef>
              <c:f>Sheet1!$A$8</c:f>
              <c:strCache>
                <c:ptCount val="1"/>
                <c:pt idx="0">
                  <c:v>Traditional</c:v>
                </c:pt>
              </c:strCache>
            </c:strRef>
          </c:tx>
          <c:spPr>
            <a:ln w="28575" cap="rnd">
              <a:solidFill>
                <a:srgbClr val="00285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Sheet1!$B$6:$G$6</c:f>
              <c:strCache>
                <c:ptCount val="6"/>
                <c:pt idx="0">
                  <c:v>2019-2020</c:v>
                </c:pt>
                <c:pt idx="1">
                  <c:v>2020-2021</c:v>
                </c:pt>
                <c:pt idx="2">
                  <c:v>2021-2022</c:v>
                </c:pt>
                <c:pt idx="3">
                  <c:v>2022-2023</c:v>
                </c:pt>
                <c:pt idx="4">
                  <c:v>2023-2024</c:v>
                </c:pt>
                <c:pt idx="5">
                  <c:v>2024-2025</c:v>
                </c:pt>
              </c:strCache>
            </c:strRef>
          </c:cat>
          <c:val>
            <c:numRef>
              <c:f>Sheet1!$B$8:$G$8</c:f>
              <c:numCache>
                <c:formatCode>General</c:formatCode>
                <c:ptCount val="6"/>
                <c:pt idx="0">
                  <c:v>5</c:v>
                </c:pt>
                <c:pt idx="1">
                  <c:v>33</c:v>
                </c:pt>
                <c:pt idx="2">
                  <c:v>31</c:v>
                </c:pt>
                <c:pt idx="3">
                  <c:v>30</c:v>
                </c:pt>
                <c:pt idx="4">
                  <c:v>33</c:v>
                </c:pt>
                <c:pt idx="5">
                  <c:v>31</c:v>
                </c:pt>
              </c:numCache>
            </c:numRef>
          </c:val>
          <c:smooth val="0"/>
          <c:extLst xmlns:c16r2="http://schemas.microsoft.com/office/drawing/2015/06/chart">
            <c:ext xmlns:c16="http://schemas.microsoft.com/office/drawing/2014/chart" uri="{C3380CC4-5D6E-409C-BE32-E72D297353CC}">
              <c16:uniqueId val="{00000000-3D11-450E-9688-5669FD285A78}"/>
            </c:ext>
          </c:extLst>
        </c:ser>
        <c:ser>
          <c:idx val="0"/>
          <c:order val="1"/>
          <c:tx>
            <c:strRef>
              <c:f>Sheet1!$A$7</c:f>
              <c:strCache>
                <c:ptCount val="1"/>
                <c:pt idx="0">
                  <c:v>Cloud</c:v>
                </c:pt>
              </c:strCache>
            </c:strRef>
          </c:tx>
          <c:spPr>
            <a:ln w="28575" cap="rnd">
              <a:solidFill>
                <a:srgbClr val="009AD7"/>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Sheet1!$B$6:$G$6</c:f>
              <c:strCache>
                <c:ptCount val="6"/>
                <c:pt idx="0">
                  <c:v>2019-2020</c:v>
                </c:pt>
                <c:pt idx="1">
                  <c:v>2020-2021</c:v>
                </c:pt>
                <c:pt idx="2">
                  <c:v>2021-2022</c:v>
                </c:pt>
                <c:pt idx="3">
                  <c:v>2022-2023</c:v>
                </c:pt>
                <c:pt idx="4">
                  <c:v>2023-2024</c:v>
                </c:pt>
                <c:pt idx="5">
                  <c:v>2024-2025</c:v>
                </c:pt>
              </c:strCache>
            </c:strRef>
          </c:cat>
          <c:val>
            <c:numRef>
              <c:f>Sheet1!$B$7:$G$7</c:f>
              <c:numCache>
                <c:formatCode>General</c:formatCode>
                <c:ptCount val="6"/>
                <c:pt idx="0">
                  <c:v>66</c:v>
                </c:pt>
                <c:pt idx="1">
                  <c:v>80</c:v>
                </c:pt>
                <c:pt idx="2">
                  <c:v>94</c:v>
                </c:pt>
                <c:pt idx="3">
                  <c:v>110</c:v>
                </c:pt>
                <c:pt idx="4">
                  <c:v>124</c:v>
                </c:pt>
                <c:pt idx="5">
                  <c:v>138</c:v>
                </c:pt>
              </c:numCache>
            </c:numRef>
          </c:val>
          <c:smooth val="0"/>
          <c:extLst xmlns:c16r2="http://schemas.microsoft.com/office/drawing/2015/06/chart">
            <c:ext xmlns:c16="http://schemas.microsoft.com/office/drawing/2014/chart" uri="{C3380CC4-5D6E-409C-BE32-E72D297353CC}">
              <c16:uniqueId val="{00000001-3D11-450E-9688-5669FD285A78}"/>
            </c:ext>
          </c:extLst>
        </c:ser>
        <c:dLbls>
          <c:showLegendKey val="0"/>
          <c:showVal val="0"/>
          <c:showCatName val="0"/>
          <c:showSerName val="0"/>
          <c:showPercent val="0"/>
          <c:showBubbleSize val="0"/>
        </c:dLbls>
        <c:smooth val="0"/>
        <c:axId val="279218480"/>
        <c:axId val="279216128"/>
      </c:lineChart>
      <c:catAx>
        <c:axId val="27921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216128"/>
        <c:crosses val="autoZero"/>
        <c:auto val="1"/>
        <c:lblAlgn val="ctr"/>
        <c:lblOffset val="100"/>
        <c:noMultiLvlLbl val="0"/>
      </c:catAx>
      <c:valAx>
        <c:axId val="279216128"/>
        <c:scaling>
          <c:orientation val="minMax"/>
          <c:max val="200"/>
          <c:min val="0"/>
        </c:scaling>
        <c:delete val="0"/>
        <c:axPos val="l"/>
        <c:numFmt formatCode="General" sourceLinked="1"/>
        <c:majorTickMark val="none"/>
        <c:minorTickMark val="none"/>
        <c:tickLblPos val="nextTo"/>
        <c:spPr>
          <a:noFill/>
          <a:ln>
            <a:solidFill>
              <a:srgbClr val="D9D9D9"/>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9218480"/>
        <c:crosses val="autoZero"/>
        <c:crossBetween val="between"/>
        <c:majorUnit val="70"/>
        <c:minorUnit val="70"/>
      </c:valAx>
      <c:spPr>
        <a:noFill/>
        <a:ln>
          <a:noFill/>
        </a:ln>
        <a:effectLst/>
      </c:spPr>
    </c:plotArea>
    <c:legend>
      <c:legendPos val="b"/>
      <c:layout>
        <c:manualLayout>
          <c:xMode val="edge"/>
          <c:yMode val="edge"/>
          <c:x val="0.36522400066800764"/>
          <c:y val="0.83655415786441334"/>
          <c:w val="0.26955199866398466"/>
          <c:h val="9.004927483658038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2022 Gartner, Inc. and/or its affiliates. All rights reserved. Gartner is a registered trademark of Gartner, Inc. or its affiliates.</a:t>
            </a:r>
            <a:br>
              <a:rPr lang="en-US" sz="600" b="0" i="0" u="none" strike="noStrike" cap="none" dirty="0">
                <a:solidFill>
                  <a:schemeClr val="dk1"/>
                </a:solidFill>
                <a:latin typeface="Arial"/>
                <a:ea typeface="Arial"/>
                <a:cs typeface="Arial"/>
                <a:sym typeface="Arial"/>
              </a:rPr>
            </a:br>
            <a:r>
              <a:rPr lang="en-US" sz="600" b="1" i="0" u="none" strike="noStrike" cap="none" dirty="0">
                <a:solidFill>
                  <a:schemeClr val="dk1"/>
                </a:solidFill>
                <a:latin typeface="Arial"/>
                <a:ea typeface="Arial"/>
                <a:cs typeface="Arial"/>
                <a:sym typeface="Arial"/>
              </a:rPr>
              <a:t>INTERNAL — FOR INTERNAL USE ONLY or RESTRICTED [CHOOSE ONE — DELETE AS APPROPRIATE]</a:t>
            </a:r>
            <a:r>
              <a:rPr lang="en-US" sz="600" b="0" i="0" u="none" strike="noStrike" cap="none" dirty="0">
                <a:solidFill>
                  <a:schemeClr val="dk1"/>
                </a:solidFill>
                <a:latin typeface="Arial"/>
                <a:ea typeface="Arial"/>
                <a:cs typeface="Arial"/>
                <a:sym typeface="Arial"/>
              </a:rPr>
              <a:t> | Version X.X | Last updated [insert date format: DD Month YYYY]</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Presentation Title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1377032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Ver 2020-1119</a:t>
            </a:r>
          </a:p>
          <a:p>
            <a:pPr marL="0" lvl="0" indent="0" algn="l" rtl="0">
              <a:lnSpc>
                <a:spcPct val="90000"/>
              </a:lnSpc>
              <a:spcBef>
                <a:spcPts val="600"/>
              </a:spcBef>
              <a:spcAft>
                <a:spcPts val="0"/>
              </a:spcAft>
              <a:buSzPts val="1400"/>
              <a:buNone/>
            </a:pPr>
            <a:endParaRPr lang="en-US" dirty="0"/>
          </a:p>
        </p:txBody>
      </p:sp>
      <p:sp>
        <p:nvSpPr>
          <p:cNvPr id="377" name="Google Shape;377;p1:notes"/>
          <p:cNvSpPr/>
          <p:nvPr/>
        </p:nvSpPr>
        <p:spPr>
          <a:xfrm>
            <a:off x="3862389" y="655411"/>
            <a:ext cx="2618422" cy="420582"/>
          </a:xfrm>
          <a:prstGeom prst="rect">
            <a:avLst/>
          </a:prstGeom>
          <a:noFill/>
          <a:ln>
            <a:noFill/>
          </a:ln>
        </p:spPr>
        <p:txBody>
          <a:bodyPr spcFirstLastPara="1" wrap="square" lIns="65025" tIns="25375" rIns="65025" bIns="253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Presenter's Name</a:t>
            </a:r>
            <a:endParaRPr lang="en-US" sz="1400" b="0" i="0" u="none" strike="noStrike" cap="none" dirty="0">
              <a:solidFill>
                <a:srgbClr val="000000"/>
              </a:solidFill>
              <a:latin typeface="Arial"/>
              <a:ea typeface="Arial"/>
              <a:cs typeface="Arial"/>
              <a:sym typeface="Arial"/>
            </a:endParaRPr>
          </a:p>
        </p:txBody>
      </p:sp>
      <p:sp>
        <p:nvSpPr>
          <p:cNvPr id="378" name="Google Shape;378;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1312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8: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298280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6" name="Google Shape;466;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2337796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11: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p11: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54975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1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13774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1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1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328462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1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8" name="Google Shape;558;p1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58143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p1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77433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1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1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3172211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p10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8" name="Google Shape;598;p10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457200" marR="0" lvl="0" indent="-22860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376061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2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8" name="Google Shape;628;p22: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68028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342860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2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p2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109489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107: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p107: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37869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2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0" name="Google Shape;700;p2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90948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0" name="Google Shape;390;p3: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743620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18263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949334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613922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6: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p6:notes"/>
          <p:cNvSpPr txBox="1">
            <a:spLocks noGrp="1"/>
          </p:cNvSpPr>
          <p:nvPr>
            <p:ph type="body" idx="1"/>
          </p:nvPr>
        </p:nvSpPr>
        <p:spPr>
          <a:xfrm>
            <a:off x="242371" y="3592535"/>
            <a:ext cx="6373258" cy="523481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366931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10: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0" name="Google Shape;520;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236866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105:notes"/>
          <p:cNvSpPr>
            <a:spLocks noGrp="1" noRot="1" noChangeAspect="1"/>
          </p:cNvSpPr>
          <p:nvPr>
            <p:ph type="sldImg" idx="2"/>
          </p:nvPr>
        </p:nvSpPr>
        <p:spPr>
          <a:xfrm>
            <a:off x="1031875" y="712788"/>
            <a:ext cx="4794250" cy="26971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10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dirty="0"/>
          </a:p>
        </p:txBody>
      </p:sp>
    </p:spTree>
    <p:extLst>
      <p:ext uri="{BB962C8B-B14F-4D97-AF65-F5344CB8AC3E}">
        <p14:creationId xmlns:p14="http://schemas.microsoft.com/office/powerpoint/2010/main" val="13787084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3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3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2022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19" name="Google Shape;19;p31"/>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 name="Google Shape;20;p31"/>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1" name="Google Shape;21;p3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4"/>
        <p:cNvGrpSpPr/>
        <p:nvPr/>
      </p:nvGrpSpPr>
      <p:grpSpPr>
        <a:xfrm>
          <a:off x="0" y="0"/>
          <a:ext cx="0" cy="0"/>
          <a:chOff x="0" y="0"/>
          <a:chExt cx="0" cy="0"/>
        </a:xfrm>
      </p:grpSpPr>
      <p:sp>
        <p:nvSpPr>
          <p:cNvPr id="65" name="Google Shape;65;p4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7"/>
        <p:cNvGrpSpPr/>
        <p:nvPr/>
      </p:nvGrpSpPr>
      <p:grpSpPr>
        <a:xfrm>
          <a:off x="0" y="0"/>
          <a:ext cx="0" cy="0"/>
          <a:chOff x="0" y="0"/>
          <a:chExt cx="0" cy="0"/>
        </a:xfrm>
      </p:grpSpPr>
      <p:sp>
        <p:nvSpPr>
          <p:cNvPr id="68" name="Google Shape;68;p4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1"/>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41"/>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71"/>
        <p:cNvGrpSpPr/>
        <p:nvPr/>
      </p:nvGrpSpPr>
      <p:grpSpPr>
        <a:xfrm>
          <a:off x="0" y="0"/>
          <a:ext cx="0" cy="0"/>
          <a:chOff x="0" y="0"/>
          <a:chExt cx="0" cy="0"/>
        </a:xfrm>
      </p:grpSpPr>
      <p:sp>
        <p:nvSpPr>
          <p:cNvPr id="72" name="Google Shape;72;p4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2"/>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42"/>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2"/>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76"/>
        <p:cNvGrpSpPr/>
        <p:nvPr/>
      </p:nvGrpSpPr>
      <p:grpSpPr>
        <a:xfrm>
          <a:off x="0" y="0"/>
          <a:ext cx="0" cy="0"/>
          <a:chOff x="0" y="0"/>
          <a:chExt cx="0" cy="0"/>
        </a:xfrm>
      </p:grpSpPr>
      <p:sp>
        <p:nvSpPr>
          <p:cNvPr id="77" name="Google Shape;77;p4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3"/>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3"/>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3"/>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81"/>
        <p:cNvGrpSpPr/>
        <p:nvPr/>
      </p:nvGrpSpPr>
      <p:grpSpPr>
        <a:xfrm>
          <a:off x="0" y="0"/>
          <a:ext cx="0" cy="0"/>
          <a:chOff x="0" y="0"/>
          <a:chExt cx="0" cy="0"/>
        </a:xfrm>
      </p:grpSpPr>
      <p:sp>
        <p:nvSpPr>
          <p:cNvPr id="82" name="Google Shape;82;p4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4"/>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4"/>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4"/>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4"/>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87"/>
        <p:cNvGrpSpPr/>
        <p:nvPr/>
      </p:nvGrpSpPr>
      <p:grpSpPr>
        <a:xfrm>
          <a:off x="0" y="0"/>
          <a:ext cx="0" cy="0"/>
          <a:chOff x="0" y="0"/>
          <a:chExt cx="0" cy="0"/>
        </a:xfrm>
      </p:grpSpPr>
      <p:sp>
        <p:nvSpPr>
          <p:cNvPr id="88" name="Google Shape;88;p4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5"/>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5"/>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5"/>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5"/>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93"/>
        <p:cNvGrpSpPr/>
        <p:nvPr/>
      </p:nvGrpSpPr>
      <p:grpSpPr>
        <a:xfrm>
          <a:off x="0" y="0"/>
          <a:ext cx="0" cy="0"/>
          <a:chOff x="0" y="0"/>
          <a:chExt cx="0" cy="0"/>
        </a:xfrm>
      </p:grpSpPr>
      <p:sp>
        <p:nvSpPr>
          <p:cNvPr id="94" name="Google Shape;94;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6"/>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96" name="Google Shape;96;p46"/>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97"/>
        <p:cNvGrpSpPr/>
        <p:nvPr/>
      </p:nvGrpSpPr>
      <p:grpSpPr>
        <a:xfrm>
          <a:off x="0" y="0"/>
          <a:ext cx="0" cy="0"/>
          <a:chOff x="0" y="0"/>
          <a:chExt cx="0" cy="0"/>
        </a:xfrm>
      </p:grpSpPr>
      <p:sp>
        <p:nvSpPr>
          <p:cNvPr id="98" name="Google Shape;98;p4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7"/>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00" name="Google Shape;100;p47"/>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01"/>
        <p:cNvGrpSpPr/>
        <p:nvPr/>
      </p:nvGrpSpPr>
      <p:grpSpPr>
        <a:xfrm>
          <a:off x="0" y="0"/>
          <a:ext cx="0" cy="0"/>
          <a:chOff x="0" y="0"/>
          <a:chExt cx="0" cy="0"/>
        </a:xfrm>
      </p:grpSpPr>
      <p:sp>
        <p:nvSpPr>
          <p:cNvPr id="102" name="Google Shape;102;p48"/>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8"/>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48"/>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5"/>
        <p:cNvGrpSpPr/>
        <p:nvPr/>
      </p:nvGrpSpPr>
      <p:grpSpPr>
        <a:xfrm>
          <a:off x="0" y="0"/>
          <a:ext cx="0" cy="0"/>
          <a:chOff x="0" y="0"/>
          <a:chExt cx="0" cy="0"/>
        </a:xfrm>
      </p:grpSpPr>
      <p:sp>
        <p:nvSpPr>
          <p:cNvPr id="106" name="Google Shape;106;p49"/>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9"/>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8"/>
        <p:cNvGrpSpPr/>
        <p:nvPr/>
      </p:nvGrpSpPr>
      <p:grpSpPr>
        <a:xfrm>
          <a:off x="0" y="0"/>
          <a:ext cx="0" cy="0"/>
          <a:chOff x="0" y="0"/>
          <a:chExt cx="0" cy="0"/>
        </a:xfrm>
      </p:grpSpPr>
      <p:sp>
        <p:nvSpPr>
          <p:cNvPr id="29" name="Google Shape;29;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15"/>
        <p:cNvGrpSpPr/>
        <p:nvPr/>
      </p:nvGrpSpPr>
      <p:grpSpPr>
        <a:xfrm>
          <a:off x="0" y="0"/>
          <a:ext cx="0" cy="0"/>
          <a:chOff x="0" y="0"/>
          <a:chExt cx="0" cy="0"/>
        </a:xfrm>
      </p:grpSpPr>
      <p:sp>
        <p:nvSpPr>
          <p:cNvPr id="116" name="Google Shape;116;p5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7"/>
        <p:cNvGrpSpPr/>
        <p:nvPr/>
      </p:nvGrpSpPr>
      <p:grpSpPr>
        <a:xfrm>
          <a:off x="0" y="0"/>
          <a:ext cx="0" cy="0"/>
          <a:chOff x="0" y="0"/>
          <a:chExt cx="0" cy="0"/>
        </a:xfrm>
      </p:grpSpPr>
      <p:sp>
        <p:nvSpPr>
          <p:cNvPr id="118" name="Google Shape;118;p5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5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20"/>
        <p:cNvGrpSpPr/>
        <p:nvPr/>
      </p:nvGrpSpPr>
      <p:grpSpPr>
        <a:xfrm>
          <a:off x="0" y="0"/>
          <a:ext cx="0" cy="0"/>
          <a:chOff x="0" y="0"/>
          <a:chExt cx="0" cy="0"/>
        </a:xfrm>
      </p:grpSpPr>
      <p:sp>
        <p:nvSpPr>
          <p:cNvPr id="121" name="Google Shape;121;p5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54"/>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23"/>
        <p:cNvGrpSpPr/>
        <p:nvPr/>
      </p:nvGrpSpPr>
      <p:grpSpPr>
        <a:xfrm>
          <a:off x="0" y="0"/>
          <a:ext cx="0" cy="0"/>
          <a:chOff x="0" y="0"/>
          <a:chExt cx="0" cy="0"/>
        </a:xfrm>
      </p:grpSpPr>
      <p:sp>
        <p:nvSpPr>
          <p:cNvPr id="124" name="Google Shape;124;p5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55"/>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55"/>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27"/>
        <p:cNvGrpSpPr/>
        <p:nvPr/>
      </p:nvGrpSpPr>
      <p:grpSpPr>
        <a:xfrm>
          <a:off x="0" y="0"/>
          <a:ext cx="0" cy="0"/>
          <a:chOff x="0" y="0"/>
          <a:chExt cx="0" cy="0"/>
        </a:xfrm>
      </p:grpSpPr>
      <p:sp>
        <p:nvSpPr>
          <p:cNvPr id="128" name="Google Shape;128;p5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56"/>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56"/>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1" name="Google Shape;131;p56"/>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32"/>
        <p:cNvGrpSpPr/>
        <p:nvPr/>
      </p:nvGrpSpPr>
      <p:grpSpPr>
        <a:xfrm>
          <a:off x="0" y="0"/>
          <a:ext cx="0" cy="0"/>
          <a:chOff x="0" y="0"/>
          <a:chExt cx="0" cy="0"/>
        </a:xfrm>
      </p:grpSpPr>
      <p:sp>
        <p:nvSpPr>
          <p:cNvPr id="133" name="Google Shape;133;p5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57"/>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5" name="Google Shape;135;p57"/>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6" name="Google Shape;136;p57"/>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37"/>
        <p:cNvGrpSpPr/>
        <p:nvPr/>
      </p:nvGrpSpPr>
      <p:grpSpPr>
        <a:xfrm>
          <a:off x="0" y="0"/>
          <a:ext cx="0" cy="0"/>
          <a:chOff x="0" y="0"/>
          <a:chExt cx="0" cy="0"/>
        </a:xfrm>
      </p:grpSpPr>
      <p:sp>
        <p:nvSpPr>
          <p:cNvPr id="138" name="Google Shape;138;p5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8"/>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0" name="Google Shape;140;p58"/>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1" name="Google Shape;141;p58"/>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2" name="Google Shape;142;p58"/>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43"/>
        <p:cNvGrpSpPr/>
        <p:nvPr/>
      </p:nvGrpSpPr>
      <p:grpSpPr>
        <a:xfrm>
          <a:off x="0" y="0"/>
          <a:ext cx="0" cy="0"/>
          <a:chOff x="0" y="0"/>
          <a:chExt cx="0" cy="0"/>
        </a:xfrm>
      </p:grpSpPr>
      <p:sp>
        <p:nvSpPr>
          <p:cNvPr id="144" name="Google Shape;144;p5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59"/>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6" name="Google Shape;146;p59"/>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7" name="Google Shape;147;p59"/>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59"/>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49"/>
        <p:cNvGrpSpPr/>
        <p:nvPr/>
      </p:nvGrpSpPr>
      <p:grpSpPr>
        <a:xfrm>
          <a:off x="0" y="0"/>
          <a:ext cx="0" cy="0"/>
          <a:chOff x="0" y="0"/>
          <a:chExt cx="0" cy="0"/>
        </a:xfrm>
      </p:grpSpPr>
      <p:sp>
        <p:nvSpPr>
          <p:cNvPr id="150" name="Google Shape;150;p6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60"/>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2" name="Google Shape;152;p60"/>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White w Sky">
  <p:cSld name="Divider White w Sky">
    <p:spTree>
      <p:nvGrpSpPr>
        <p:cNvPr id="1" name="Shape 31"/>
        <p:cNvGrpSpPr/>
        <p:nvPr/>
      </p:nvGrpSpPr>
      <p:grpSpPr>
        <a:xfrm>
          <a:off x="0" y="0"/>
          <a:ext cx="0" cy="0"/>
          <a:chOff x="0" y="0"/>
          <a:chExt cx="0" cy="0"/>
        </a:xfrm>
      </p:grpSpPr>
      <p:sp>
        <p:nvSpPr>
          <p:cNvPr id="32" name="Google Shape;32;p33"/>
          <p:cNvSpPr/>
          <p:nvPr/>
        </p:nvSpPr>
        <p:spPr>
          <a:xfrm>
            <a:off x="7140899" y="1354039"/>
            <a:ext cx="5051100" cy="328692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350"/>
              <a:buFont typeface="Arial"/>
              <a:buNone/>
            </a:pPr>
            <a:endParaRPr sz="1350" b="0" i="0" u="none" strike="noStrike" cap="none" dirty="0">
              <a:solidFill>
                <a:schemeClr val="lt1"/>
              </a:solidFill>
              <a:latin typeface="Arial"/>
              <a:ea typeface="Arial"/>
              <a:cs typeface="Arial"/>
              <a:sym typeface="Arial"/>
            </a:endParaRPr>
          </a:p>
        </p:txBody>
      </p:sp>
      <p:sp>
        <p:nvSpPr>
          <p:cNvPr id="33" name="Google Shape;33;p33"/>
          <p:cNvSpPr/>
          <p:nvPr/>
        </p:nvSpPr>
        <p:spPr>
          <a:xfrm>
            <a:off x="-3" y="1354039"/>
            <a:ext cx="1753955" cy="328692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350"/>
              <a:buFont typeface="Arial"/>
              <a:buNone/>
            </a:pPr>
            <a:endParaRPr sz="1350" b="0" i="0" u="none" strike="noStrike" cap="none" dirty="0">
              <a:solidFill>
                <a:schemeClr val="lt1"/>
              </a:solidFill>
              <a:latin typeface="Arial"/>
              <a:ea typeface="Arial"/>
              <a:cs typeface="Arial"/>
              <a:sym typeface="Arial"/>
            </a:endParaRPr>
          </a:p>
        </p:txBody>
      </p:sp>
      <p:sp>
        <p:nvSpPr>
          <p:cNvPr id="34" name="Google Shape;34;p33"/>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53"/>
        <p:cNvGrpSpPr/>
        <p:nvPr/>
      </p:nvGrpSpPr>
      <p:grpSpPr>
        <a:xfrm>
          <a:off x="0" y="0"/>
          <a:ext cx="0" cy="0"/>
          <a:chOff x="0" y="0"/>
          <a:chExt cx="0" cy="0"/>
        </a:xfrm>
      </p:grpSpPr>
      <p:sp>
        <p:nvSpPr>
          <p:cNvPr id="154" name="Google Shape;154;p61"/>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61"/>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56" name="Google Shape;156;p61"/>
          <p:cNvSpPr>
            <a:spLocks noGrp="1"/>
          </p:cNvSpPr>
          <p:nvPr>
            <p:ph type="pic" idx="2"/>
          </p:nvPr>
        </p:nvSpPr>
        <p:spPr>
          <a:xfrm>
            <a:off x="7040880" y="1346199"/>
            <a:ext cx="4690872" cy="4297680"/>
          </a:xfrm>
          <a:prstGeom prst="rect">
            <a:avLst/>
          </a:prstGeom>
          <a:noFill/>
          <a:ln>
            <a:no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7"/>
        <p:cNvGrpSpPr/>
        <p:nvPr/>
      </p:nvGrpSpPr>
      <p:grpSpPr>
        <a:xfrm>
          <a:off x="0" y="0"/>
          <a:ext cx="0" cy="0"/>
          <a:chOff x="0" y="0"/>
          <a:chExt cx="0" cy="0"/>
        </a:xfrm>
      </p:grpSpPr>
      <p:sp>
        <p:nvSpPr>
          <p:cNvPr id="158" name="Google Shape;158;p62"/>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62"/>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Slide W1_Steel" type="title">
  <p:cSld name="TITLE">
    <p:bg>
      <p:bgPr>
        <a:solidFill>
          <a:schemeClr val="lt1"/>
        </a:solidFill>
        <a:effectLst/>
      </p:bgPr>
    </p:bg>
    <p:spTree>
      <p:nvGrpSpPr>
        <p:cNvPr id="1" name="Shape 166"/>
        <p:cNvGrpSpPr/>
        <p:nvPr/>
      </p:nvGrpSpPr>
      <p:grpSpPr>
        <a:xfrm>
          <a:off x="0" y="0"/>
          <a:ext cx="0" cy="0"/>
          <a:chOff x="0" y="0"/>
          <a:chExt cx="0" cy="0"/>
        </a:xfrm>
      </p:grpSpPr>
      <p:sp>
        <p:nvSpPr>
          <p:cNvPr id="167" name="Google Shape;167;p6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8" name="Google Shape;168;p6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9" name="Google Shape;169;p64"/>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0" name="Google Shape;170;p64"/>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1" name="Google Shape;171;p6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172" name="Google Shape;172;p64"/>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W1_Surf">
  <p:cSld name="Title Slide W1_Surf">
    <p:bg>
      <p:bgPr>
        <a:solidFill>
          <a:schemeClr val="lt1"/>
        </a:solidFill>
        <a:effectLst/>
      </p:bgPr>
    </p:bg>
    <p:spTree>
      <p:nvGrpSpPr>
        <p:cNvPr id="1" name="Shape 173"/>
        <p:cNvGrpSpPr/>
        <p:nvPr/>
      </p:nvGrpSpPr>
      <p:grpSpPr>
        <a:xfrm>
          <a:off x="0" y="0"/>
          <a:ext cx="0" cy="0"/>
          <a:chOff x="0" y="0"/>
          <a:chExt cx="0" cy="0"/>
        </a:xfrm>
      </p:grpSpPr>
      <p:sp>
        <p:nvSpPr>
          <p:cNvPr id="174" name="Google Shape;174;p6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6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6" name="Google Shape;176;p65"/>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7" name="Google Shape;177;p65"/>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8" name="Google Shape;178;p6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179" name="Google Shape;179;p65"/>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W1_Tang">
  <p:cSld name="Title Slide W1_Tang">
    <p:bg>
      <p:bgPr>
        <a:solidFill>
          <a:schemeClr val="lt1"/>
        </a:solidFill>
        <a:effectLst/>
      </p:bgPr>
    </p:bg>
    <p:spTree>
      <p:nvGrpSpPr>
        <p:cNvPr id="1" name="Shape 180"/>
        <p:cNvGrpSpPr/>
        <p:nvPr/>
      </p:nvGrpSpPr>
      <p:grpSpPr>
        <a:xfrm>
          <a:off x="0" y="0"/>
          <a:ext cx="0" cy="0"/>
          <a:chOff x="0" y="0"/>
          <a:chExt cx="0" cy="0"/>
        </a:xfrm>
      </p:grpSpPr>
      <p:sp>
        <p:nvSpPr>
          <p:cNvPr id="181" name="Google Shape;181;p6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6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3" name="Google Shape;183;p66"/>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4" name="Google Shape;184;p66"/>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5" name="Google Shape;185;p6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186" name="Google Shape;186;p66"/>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le Slide W1_Lemon">
  <p:cSld name="Title Slide W1_Lemon">
    <p:bg>
      <p:bgPr>
        <a:solidFill>
          <a:schemeClr val="lt1"/>
        </a:solidFill>
        <a:effectLst/>
      </p:bgPr>
    </p:bg>
    <p:spTree>
      <p:nvGrpSpPr>
        <p:cNvPr id="1" name="Shape 187"/>
        <p:cNvGrpSpPr/>
        <p:nvPr/>
      </p:nvGrpSpPr>
      <p:grpSpPr>
        <a:xfrm>
          <a:off x="0" y="0"/>
          <a:ext cx="0" cy="0"/>
          <a:chOff x="0" y="0"/>
          <a:chExt cx="0" cy="0"/>
        </a:xfrm>
      </p:grpSpPr>
      <p:sp>
        <p:nvSpPr>
          <p:cNvPr id="188" name="Google Shape;188;p6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9" name="Google Shape;189;p6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0" name="Google Shape;190;p67"/>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1" name="Google Shape;191;p67"/>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2" name="Google Shape;192;p6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193" name="Google Shape;193;p6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Slide W1_Rose">
  <p:cSld name="Title Slide W1_Rose">
    <p:bg>
      <p:bgPr>
        <a:solidFill>
          <a:schemeClr val="lt1"/>
        </a:solidFill>
        <a:effectLst/>
      </p:bgPr>
    </p:bg>
    <p:spTree>
      <p:nvGrpSpPr>
        <p:cNvPr id="1" name="Shape 194"/>
        <p:cNvGrpSpPr/>
        <p:nvPr/>
      </p:nvGrpSpPr>
      <p:grpSpPr>
        <a:xfrm>
          <a:off x="0" y="0"/>
          <a:ext cx="0" cy="0"/>
          <a:chOff x="0" y="0"/>
          <a:chExt cx="0" cy="0"/>
        </a:xfrm>
      </p:grpSpPr>
      <p:sp>
        <p:nvSpPr>
          <p:cNvPr id="195" name="Google Shape;195;p6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6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7" name="Google Shape;197;p68"/>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8" name="Google Shape;198;p68"/>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9" name="Google Shape;199;p6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00" name="Google Shape;200;p68"/>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vider W1_Steel">
  <p:cSld name="Divider W1_Steel">
    <p:spTree>
      <p:nvGrpSpPr>
        <p:cNvPr id="1" name="Shape 201"/>
        <p:cNvGrpSpPr/>
        <p:nvPr/>
      </p:nvGrpSpPr>
      <p:grpSpPr>
        <a:xfrm>
          <a:off x="0" y="0"/>
          <a:ext cx="0" cy="0"/>
          <a:chOff x="0" y="0"/>
          <a:chExt cx="0" cy="0"/>
        </a:xfrm>
      </p:grpSpPr>
      <p:sp>
        <p:nvSpPr>
          <p:cNvPr id="202" name="Google Shape;202;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69"/>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4" name="Google Shape;204;p69"/>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205"/>
        <p:cNvGrpSpPr/>
        <p:nvPr/>
      </p:nvGrpSpPr>
      <p:grpSpPr>
        <a:xfrm>
          <a:off x="0" y="0"/>
          <a:ext cx="0" cy="0"/>
          <a:chOff x="0" y="0"/>
          <a:chExt cx="0" cy="0"/>
        </a:xfrm>
      </p:grpSpPr>
      <p:sp>
        <p:nvSpPr>
          <p:cNvPr id="206" name="Google Shape;206;p7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70"/>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8" name="Google Shape;208;p70"/>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vider W1_Tang">
  <p:cSld name="Divider W1_Tang">
    <p:spTree>
      <p:nvGrpSpPr>
        <p:cNvPr id="1" name="Shape 209"/>
        <p:cNvGrpSpPr/>
        <p:nvPr/>
      </p:nvGrpSpPr>
      <p:grpSpPr>
        <a:xfrm>
          <a:off x="0" y="0"/>
          <a:ext cx="0" cy="0"/>
          <a:chOff x="0" y="0"/>
          <a:chExt cx="0" cy="0"/>
        </a:xfrm>
      </p:grpSpPr>
      <p:sp>
        <p:nvSpPr>
          <p:cNvPr id="210" name="Google Shape;210;p7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71"/>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12" name="Google Shape;212;p71"/>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5"/>
        <p:cNvGrpSpPr/>
        <p:nvPr/>
      </p:nvGrpSpPr>
      <p:grpSpPr>
        <a:xfrm>
          <a:off x="0" y="0"/>
          <a:ext cx="0" cy="0"/>
          <a:chOff x="0" y="0"/>
          <a:chExt cx="0" cy="0"/>
        </a:xfrm>
      </p:grpSpPr>
      <p:sp>
        <p:nvSpPr>
          <p:cNvPr id="36" name="Google Shape;36;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vider W1_Lemon">
  <p:cSld name="Divider W1_Lemon">
    <p:spTree>
      <p:nvGrpSpPr>
        <p:cNvPr id="1" name="Shape 213"/>
        <p:cNvGrpSpPr/>
        <p:nvPr/>
      </p:nvGrpSpPr>
      <p:grpSpPr>
        <a:xfrm>
          <a:off x="0" y="0"/>
          <a:ext cx="0" cy="0"/>
          <a:chOff x="0" y="0"/>
          <a:chExt cx="0" cy="0"/>
        </a:xfrm>
      </p:grpSpPr>
      <p:sp>
        <p:nvSpPr>
          <p:cNvPr id="214" name="Google Shape;214;p7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72"/>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16" name="Google Shape;216;p72"/>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vider W1_Rose">
  <p:cSld name="Divider W1_Rose">
    <p:spTree>
      <p:nvGrpSpPr>
        <p:cNvPr id="1" name="Shape 217"/>
        <p:cNvGrpSpPr/>
        <p:nvPr/>
      </p:nvGrpSpPr>
      <p:grpSpPr>
        <a:xfrm>
          <a:off x="0" y="0"/>
          <a:ext cx="0" cy="0"/>
          <a:chOff x="0" y="0"/>
          <a:chExt cx="0" cy="0"/>
        </a:xfrm>
      </p:grpSpPr>
      <p:sp>
        <p:nvSpPr>
          <p:cNvPr id="218" name="Google Shape;218;p7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73"/>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20" name="Google Shape;220;p73"/>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Slide B1_Steel" type="title">
  <p:cSld name="TITLE">
    <p:bg>
      <p:bgPr>
        <a:solidFill>
          <a:schemeClr val="dk2"/>
        </a:solidFill>
        <a:effectLst/>
      </p:bgPr>
    </p:bg>
    <p:spTree>
      <p:nvGrpSpPr>
        <p:cNvPr id="1" name="Shape 227"/>
        <p:cNvGrpSpPr/>
        <p:nvPr/>
      </p:nvGrpSpPr>
      <p:grpSpPr>
        <a:xfrm>
          <a:off x="0" y="0"/>
          <a:ext cx="0" cy="0"/>
          <a:chOff x="0" y="0"/>
          <a:chExt cx="0" cy="0"/>
        </a:xfrm>
      </p:grpSpPr>
      <p:sp>
        <p:nvSpPr>
          <p:cNvPr id="228" name="Google Shape;228;p7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7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0" name="Google Shape;230;p75"/>
          <p:cNvSpPr/>
          <p:nvPr/>
        </p:nvSpPr>
        <p:spPr>
          <a:xfrm>
            <a:off x="1591056"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1" name="Google Shape;231;p75"/>
          <p:cNvSpPr/>
          <p:nvPr/>
        </p:nvSpPr>
        <p:spPr>
          <a:xfrm>
            <a:off x="7059168" y="1344168"/>
            <a:ext cx="164592" cy="3291840"/>
          </a:xfrm>
          <a:prstGeom prst="rect">
            <a:avLst/>
          </a:prstGeom>
          <a:solidFill>
            <a:srgbClr val="6F7878"/>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2" name="Google Shape;232;p7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33" name="Google Shape;233;p7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Slide B1_Surf">
  <p:cSld name="Title Slide B1_Surf">
    <p:bg>
      <p:bgPr>
        <a:solidFill>
          <a:schemeClr val="dk2"/>
        </a:solidFill>
        <a:effectLst/>
      </p:bgPr>
    </p:bg>
    <p:spTree>
      <p:nvGrpSpPr>
        <p:cNvPr id="1" name="Shape 234"/>
        <p:cNvGrpSpPr/>
        <p:nvPr/>
      </p:nvGrpSpPr>
      <p:grpSpPr>
        <a:xfrm>
          <a:off x="0" y="0"/>
          <a:ext cx="0" cy="0"/>
          <a:chOff x="0" y="0"/>
          <a:chExt cx="0" cy="0"/>
        </a:xfrm>
      </p:grpSpPr>
      <p:sp>
        <p:nvSpPr>
          <p:cNvPr id="235" name="Google Shape;235;p7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7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7" name="Google Shape;237;p76"/>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8" name="Google Shape;238;p76"/>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39" name="Google Shape;239;p7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40" name="Google Shape;240;p76"/>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241"/>
        <p:cNvGrpSpPr/>
        <p:nvPr/>
      </p:nvGrpSpPr>
      <p:grpSpPr>
        <a:xfrm>
          <a:off x="0" y="0"/>
          <a:ext cx="0" cy="0"/>
          <a:chOff x="0" y="0"/>
          <a:chExt cx="0" cy="0"/>
        </a:xfrm>
      </p:grpSpPr>
      <p:sp>
        <p:nvSpPr>
          <p:cNvPr id="242" name="Google Shape;242;p7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3" name="Google Shape;243;p7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44" name="Google Shape;244;p77"/>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45" name="Google Shape;245;p77"/>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46" name="Google Shape;246;p7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47" name="Google Shape;247;p77"/>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248"/>
        <p:cNvGrpSpPr/>
        <p:nvPr/>
      </p:nvGrpSpPr>
      <p:grpSpPr>
        <a:xfrm>
          <a:off x="0" y="0"/>
          <a:ext cx="0" cy="0"/>
          <a:chOff x="0" y="0"/>
          <a:chExt cx="0" cy="0"/>
        </a:xfrm>
      </p:grpSpPr>
      <p:sp>
        <p:nvSpPr>
          <p:cNvPr id="249" name="Google Shape;249;p7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0" name="Google Shape;250;p7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1" name="Google Shape;251;p78"/>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2" name="Google Shape;252;p78"/>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3" name="Google Shape;253;p7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54" name="Google Shape;254;p78"/>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bg>
      <p:bgPr>
        <a:solidFill>
          <a:schemeClr val="dk2"/>
        </a:solidFill>
        <a:effectLst/>
      </p:bgPr>
    </p:bg>
    <p:spTree>
      <p:nvGrpSpPr>
        <p:cNvPr id="1" name="Shape 255"/>
        <p:cNvGrpSpPr/>
        <p:nvPr/>
      </p:nvGrpSpPr>
      <p:grpSpPr>
        <a:xfrm>
          <a:off x="0" y="0"/>
          <a:ext cx="0" cy="0"/>
          <a:chOff x="0" y="0"/>
          <a:chExt cx="0" cy="0"/>
        </a:xfrm>
      </p:grpSpPr>
      <p:sp>
        <p:nvSpPr>
          <p:cNvPr id="256" name="Google Shape;256;p79"/>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79"/>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58" name="Google Shape;258;p79"/>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59" name="Google Shape;259;p79"/>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0" name="Google Shape;260;p79"/>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61" name="Google Shape;261;p79"/>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262"/>
        <p:cNvGrpSpPr/>
        <p:nvPr/>
      </p:nvGrpSpPr>
      <p:grpSpPr>
        <a:xfrm>
          <a:off x="0" y="0"/>
          <a:ext cx="0" cy="0"/>
          <a:chOff x="0" y="0"/>
          <a:chExt cx="0" cy="0"/>
        </a:xfrm>
      </p:grpSpPr>
      <p:sp>
        <p:nvSpPr>
          <p:cNvPr id="263" name="Google Shape;263;p8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80"/>
          <p:cNvSpPr/>
          <p:nvPr/>
        </p:nvSpPr>
        <p:spPr>
          <a:xfrm>
            <a:off x="0" y="1353312"/>
            <a:ext cx="175564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5" name="Google Shape;265;p80"/>
          <p:cNvSpPr/>
          <p:nvPr/>
        </p:nvSpPr>
        <p:spPr>
          <a:xfrm>
            <a:off x="7141464" y="1353312"/>
            <a:ext cx="5047488" cy="3291840"/>
          </a:xfrm>
          <a:prstGeom prst="rect">
            <a:avLst/>
          </a:prstGeom>
          <a:solidFill>
            <a:schemeClr val="accent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266"/>
        <p:cNvGrpSpPr/>
        <p:nvPr/>
      </p:nvGrpSpPr>
      <p:grpSpPr>
        <a:xfrm>
          <a:off x="0" y="0"/>
          <a:ext cx="0" cy="0"/>
          <a:chOff x="0" y="0"/>
          <a:chExt cx="0" cy="0"/>
        </a:xfrm>
      </p:grpSpPr>
      <p:sp>
        <p:nvSpPr>
          <p:cNvPr id="267" name="Google Shape;267;p8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81"/>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9" name="Google Shape;269;p81"/>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270"/>
        <p:cNvGrpSpPr/>
        <p:nvPr/>
      </p:nvGrpSpPr>
      <p:grpSpPr>
        <a:xfrm>
          <a:off x="0" y="0"/>
          <a:ext cx="0" cy="0"/>
          <a:chOff x="0" y="0"/>
          <a:chExt cx="0" cy="0"/>
        </a:xfrm>
      </p:grpSpPr>
      <p:sp>
        <p:nvSpPr>
          <p:cNvPr id="271" name="Google Shape;271;p82"/>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p82"/>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3" name="Google Shape;273;p82"/>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8"/>
        <p:cNvGrpSpPr/>
        <p:nvPr/>
      </p:nvGrpSpPr>
      <p:grpSpPr>
        <a:xfrm>
          <a:off x="0" y="0"/>
          <a:ext cx="0" cy="0"/>
          <a:chOff x="0" y="0"/>
          <a:chExt cx="0" cy="0"/>
        </a:xfrm>
      </p:grpSpPr>
      <p:sp>
        <p:nvSpPr>
          <p:cNvPr id="39" name="Google Shape;39;p3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274"/>
        <p:cNvGrpSpPr/>
        <p:nvPr/>
      </p:nvGrpSpPr>
      <p:grpSpPr>
        <a:xfrm>
          <a:off x="0" y="0"/>
          <a:ext cx="0" cy="0"/>
          <a:chOff x="0" y="0"/>
          <a:chExt cx="0" cy="0"/>
        </a:xfrm>
      </p:grpSpPr>
      <p:sp>
        <p:nvSpPr>
          <p:cNvPr id="275" name="Google Shape;275;p8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83"/>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7" name="Google Shape;277;p83"/>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278"/>
        <p:cNvGrpSpPr/>
        <p:nvPr/>
      </p:nvGrpSpPr>
      <p:grpSpPr>
        <a:xfrm>
          <a:off x="0" y="0"/>
          <a:ext cx="0" cy="0"/>
          <a:chOff x="0" y="0"/>
          <a:chExt cx="0" cy="0"/>
        </a:xfrm>
      </p:grpSpPr>
      <p:sp>
        <p:nvSpPr>
          <p:cNvPr id="279" name="Google Shape;279;p8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84"/>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81" name="Google Shape;281;p84"/>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88"/>
        <p:cNvGrpSpPr/>
        <p:nvPr/>
      </p:nvGrpSpPr>
      <p:grpSpPr>
        <a:xfrm>
          <a:off x="0" y="0"/>
          <a:ext cx="0" cy="0"/>
          <a:chOff x="0" y="0"/>
          <a:chExt cx="0" cy="0"/>
        </a:xfrm>
      </p:grpSpPr>
      <p:sp>
        <p:nvSpPr>
          <p:cNvPr id="289" name="Google Shape;289;p86"/>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16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16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0" name="Google Shape;290;p86"/>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86"/>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92" name="Google Shape;292;p86"/>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93" name="Google Shape;293;p86"/>
          <p:cNvPicPr preferRelativeResize="0"/>
          <p:nvPr/>
        </p:nvPicPr>
        <p:blipFill rotWithShape="1">
          <a:blip r:embed="rId2">
            <a:alphaModFix/>
          </a:blip>
          <a:srcRect/>
          <a:stretch/>
        </p:blipFill>
        <p:spPr>
          <a:xfrm>
            <a:off x="9686167" y="5975402"/>
            <a:ext cx="2057400" cy="469087"/>
          </a:xfrm>
          <a:prstGeom prst="rect">
            <a:avLst/>
          </a:prstGeom>
          <a:noFill/>
          <a:ln>
            <a:noFill/>
          </a:ln>
        </p:spPr>
      </p:pic>
      <p:sp>
        <p:nvSpPr>
          <p:cNvPr id="294" name="Google Shape;294;p86"/>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295"/>
        <p:cNvGrpSpPr/>
        <p:nvPr/>
      </p:nvGrpSpPr>
      <p:grpSpPr>
        <a:xfrm>
          <a:off x="0" y="0"/>
          <a:ext cx="0" cy="0"/>
          <a:chOff x="0" y="0"/>
          <a:chExt cx="0" cy="0"/>
        </a:xfrm>
      </p:grpSpPr>
      <p:sp>
        <p:nvSpPr>
          <p:cNvPr id="296" name="Google Shape;296;p87"/>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62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16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16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7" name="Google Shape;297;p87"/>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8" name="Google Shape;298;p87"/>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9" name="Google Shape;299;p87"/>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300" name="Google Shape;300;p87"/>
          <p:cNvPicPr preferRelativeResize="0"/>
          <p:nvPr/>
        </p:nvPicPr>
        <p:blipFill rotWithShape="1">
          <a:blip r:embed="rId2">
            <a:alphaModFix/>
          </a:blip>
          <a:srcRect/>
          <a:stretch/>
        </p:blipFill>
        <p:spPr>
          <a:xfrm>
            <a:off x="9689540" y="5975402"/>
            <a:ext cx="2050653" cy="469087"/>
          </a:xfrm>
          <a:prstGeom prst="rect">
            <a:avLst/>
          </a:prstGeom>
          <a:noFill/>
          <a:ln>
            <a:noFill/>
          </a:ln>
        </p:spPr>
      </p:pic>
      <p:sp>
        <p:nvSpPr>
          <p:cNvPr id="301" name="Google Shape;301;p87"/>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2020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2"/>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3"/>
        <p:cNvGrpSpPr/>
        <p:nvPr/>
      </p:nvGrpSpPr>
      <p:grpSpPr>
        <a:xfrm>
          <a:off x="0" y="0"/>
          <a:ext cx="0" cy="0"/>
          <a:chOff x="0" y="0"/>
          <a:chExt cx="0" cy="0"/>
        </a:xfrm>
      </p:grpSpPr>
      <p:sp>
        <p:nvSpPr>
          <p:cNvPr id="304" name="Google Shape;304;p8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05"/>
        <p:cNvGrpSpPr/>
        <p:nvPr/>
      </p:nvGrpSpPr>
      <p:grpSpPr>
        <a:xfrm>
          <a:off x="0" y="0"/>
          <a:ext cx="0" cy="0"/>
          <a:chOff x="0" y="0"/>
          <a:chExt cx="0" cy="0"/>
        </a:xfrm>
      </p:grpSpPr>
      <p:sp>
        <p:nvSpPr>
          <p:cNvPr id="306" name="Google Shape;306;p9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9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31470" algn="l">
              <a:lnSpc>
                <a:spcPct val="100000"/>
              </a:lnSpc>
              <a:spcBef>
                <a:spcPts val="0"/>
              </a:spcBef>
              <a:spcAft>
                <a:spcPts val="0"/>
              </a:spcAft>
              <a:buSzPts val="162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308"/>
        <p:cNvGrpSpPr/>
        <p:nvPr/>
      </p:nvGrpSpPr>
      <p:grpSpPr>
        <a:xfrm>
          <a:off x="0" y="0"/>
          <a:ext cx="0" cy="0"/>
          <a:chOff x="0" y="0"/>
          <a:chExt cx="0" cy="0"/>
        </a:xfrm>
      </p:grpSpPr>
      <p:sp>
        <p:nvSpPr>
          <p:cNvPr id="309" name="Google Shape;309;p9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91"/>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311"/>
        <p:cNvGrpSpPr/>
        <p:nvPr/>
      </p:nvGrpSpPr>
      <p:grpSpPr>
        <a:xfrm>
          <a:off x="0" y="0"/>
          <a:ext cx="0" cy="0"/>
          <a:chOff x="0" y="0"/>
          <a:chExt cx="0" cy="0"/>
        </a:xfrm>
      </p:grpSpPr>
      <p:sp>
        <p:nvSpPr>
          <p:cNvPr id="312" name="Google Shape;312;p9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3" name="Google Shape;313;p92"/>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92"/>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315"/>
        <p:cNvGrpSpPr/>
        <p:nvPr/>
      </p:nvGrpSpPr>
      <p:grpSpPr>
        <a:xfrm>
          <a:off x="0" y="0"/>
          <a:ext cx="0" cy="0"/>
          <a:chOff x="0" y="0"/>
          <a:chExt cx="0" cy="0"/>
        </a:xfrm>
      </p:grpSpPr>
      <p:sp>
        <p:nvSpPr>
          <p:cNvPr id="316" name="Google Shape;316;p93"/>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7" name="Google Shape;317;p93"/>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8" name="Google Shape;318;p93"/>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9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3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320"/>
        <p:cNvGrpSpPr/>
        <p:nvPr/>
      </p:nvGrpSpPr>
      <p:grpSpPr>
        <a:xfrm>
          <a:off x="0" y="0"/>
          <a:ext cx="0" cy="0"/>
          <a:chOff x="0" y="0"/>
          <a:chExt cx="0" cy="0"/>
        </a:xfrm>
      </p:grpSpPr>
      <p:sp>
        <p:nvSpPr>
          <p:cNvPr id="321" name="Google Shape;321;p9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94"/>
          <p:cNvSpPr txBox="1">
            <a:spLocks noGrp="1"/>
          </p:cNvSpPr>
          <p:nvPr>
            <p:ph type="body" idx="1"/>
          </p:nvPr>
        </p:nvSpPr>
        <p:spPr>
          <a:xfrm>
            <a:off x="460544"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3" name="Google Shape;323;p94"/>
          <p:cNvSpPr txBox="1">
            <a:spLocks noGrp="1"/>
          </p:cNvSpPr>
          <p:nvPr>
            <p:ph type="body" idx="2"/>
          </p:nvPr>
        </p:nvSpPr>
        <p:spPr>
          <a:xfrm>
            <a:off x="4427537"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94"/>
          <p:cNvSpPr txBox="1">
            <a:spLocks noGrp="1"/>
          </p:cNvSpPr>
          <p:nvPr>
            <p:ph type="body" idx="3"/>
          </p:nvPr>
        </p:nvSpPr>
        <p:spPr>
          <a:xfrm>
            <a:off x="8391186"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325"/>
        <p:cNvGrpSpPr/>
        <p:nvPr/>
      </p:nvGrpSpPr>
      <p:grpSpPr>
        <a:xfrm>
          <a:off x="0" y="0"/>
          <a:ext cx="0" cy="0"/>
          <a:chOff x="0" y="0"/>
          <a:chExt cx="0" cy="0"/>
        </a:xfrm>
      </p:grpSpPr>
      <p:sp>
        <p:nvSpPr>
          <p:cNvPr id="326" name="Google Shape;326;p95"/>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7" name="Google Shape;327;p95"/>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8" name="Google Shape;328;p95"/>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9" name="Google Shape;329;p9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0" name="Google Shape;330;p95"/>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331"/>
        <p:cNvGrpSpPr/>
        <p:nvPr/>
      </p:nvGrpSpPr>
      <p:grpSpPr>
        <a:xfrm>
          <a:off x="0" y="0"/>
          <a:ext cx="0" cy="0"/>
          <a:chOff x="0" y="0"/>
          <a:chExt cx="0" cy="0"/>
        </a:xfrm>
      </p:grpSpPr>
      <p:sp>
        <p:nvSpPr>
          <p:cNvPr id="332" name="Google Shape;332;p9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96"/>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42900" algn="l">
              <a:lnSpc>
                <a:spcPct val="100000"/>
              </a:lnSpc>
              <a:spcBef>
                <a:spcPts val="1200"/>
              </a:spcBef>
              <a:spcAft>
                <a:spcPts val="0"/>
              </a:spcAft>
              <a:buClr>
                <a:schemeClr val="dk1"/>
              </a:buClr>
              <a:buSzPts val="18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42900" algn="l">
              <a:lnSpc>
                <a:spcPct val="100000"/>
              </a:lnSpc>
              <a:spcBef>
                <a:spcPts val="1200"/>
              </a:spcBef>
              <a:spcAft>
                <a:spcPts val="0"/>
              </a:spcAft>
              <a:buClr>
                <a:schemeClr val="dk1"/>
              </a:buClr>
              <a:buSzPts val="18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4" name="Google Shape;334;p96"/>
          <p:cNvSpPr txBox="1">
            <a:spLocks noGrp="1"/>
          </p:cNvSpPr>
          <p:nvPr>
            <p:ph type="body" idx="2"/>
          </p:nvPr>
        </p:nvSpPr>
        <p:spPr>
          <a:xfrm>
            <a:off x="3361373"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5" name="Google Shape;335;p96"/>
          <p:cNvSpPr txBox="1">
            <a:spLocks noGrp="1"/>
          </p:cNvSpPr>
          <p:nvPr>
            <p:ph type="body" idx="3"/>
          </p:nvPr>
        </p:nvSpPr>
        <p:spPr>
          <a:xfrm>
            <a:off x="6265546"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96"/>
          <p:cNvSpPr txBox="1">
            <a:spLocks noGrp="1"/>
          </p:cNvSpPr>
          <p:nvPr>
            <p:ph type="body" idx="4"/>
          </p:nvPr>
        </p:nvSpPr>
        <p:spPr>
          <a:xfrm>
            <a:off x="9169718"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42900" algn="l">
              <a:lnSpc>
                <a:spcPct val="100000"/>
              </a:lnSpc>
              <a:spcBef>
                <a:spcPts val="0"/>
              </a:spcBef>
              <a:spcAft>
                <a:spcPts val="0"/>
              </a:spcAft>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37"/>
        <p:cNvGrpSpPr/>
        <p:nvPr/>
      </p:nvGrpSpPr>
      <p:grpSpPr>
        <a:xfrm>
          <a:off x="0" y="0"/>
          <a:ext cx="0" cy="0"/>
          <a:chOff x="0" y="0"/>
          <a:chExt cx="0" cy="0"/>
        </a:xfrm>
      </p:grpSpPr>
      <p:sp>
        <p:nvSpPr>
          <p:cNvPr id="338" name="Google Shape;338;p97"/>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39" name="Google Shape;339;p9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arial"/>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97"/>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41"/>
        <p:cNvGrpSpPr/>
        <p:nvPr/>
      </p:nvGrpSpPr>
      <p:grpSpPr>
        <a:xfrm>
          <a:off x="0" y="0"/>
          <a:ext cx="0" cy="0"/>
          <a:chOff x="0" y="0"/>
          <a:chExt cx="0" cy="0"/>
        </a:xfrm>
      </p:grpSpPr>
      <p:sp>
        <p:nvSpPr>
          <p:cNvPr id="342" name="Google Shape;342;p98"/>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3" name="Google Shape;343;p98"/>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4" name="Google Shape;344;p98"/>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arial"/>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45"/>
        <p:cNvGrpSpPr/>
        <p:nvPr/>
      </p:nvGrpSpPr>
      <p:grpSpPr>
        <a:xfrm>
          <a:off x="0" y="0"/>
          <a:ext cx="0" cy="0"/>
          <a:chOff x="0" y="0"/>
          <a:chExt cx="0" cy="0"/>
        </a:xfrm>
      </p:grpSpPr>
      <p:sp>
        <p:nvSpPr>
          <p:cNvPr id="346" name="Google Shape;346;p99"/>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7" name="Google Shape;347;p99"/>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8" name="Google Shape;348;p99"/>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9" name="Google Shape;349;p99"/>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350"/>
        <p:cNvGrpSpPr/>
        <p:nvPr/>
      </p:nvGrpSpPr>
      <p:grpSpPr>
        <a:xfrm>
          <a:off x="0" y="0"/>
          <a:ext cx="0" cy="0"/>
          <a:chOff x="0" y="0"/>
          <a:chExt cx="0" cy="0"/>
        </a:xfrm>
      </p:grpSpPr>
      <p:sp>
        <p:nvSpPr>
          <p:cNvPr id="351" name="Google Shape;351;p100"/>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2" name="Google Shape;352;p100"/>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53" name="Google Shape;353;p100"/>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54" name="Google Shape;354;p100"/>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355"/>
        <p:cNvGrpSpPr/>
        <p:nvPr/>
      </p:nvGrpSpPr>
      <p:grpSpPr>
        <a:xfrm>
          <a:off x="0" y="0"/>
          <a:ext cx="0" cy="0"/>
          <a:chOff x="0" y="0"/>
          <a:chExt cx="0" cy="0"/>
        </a:xfrm>
      </p:grpSpPr>
      <p:sp>
        <p:nvSpPr>
          <p:cNvPr id="356" name="Google Shape;356;p101"/>
          <p:cNvSpPr>
            <a:spLocks noGrp="1"/>
          </p:cNvSpPr>
          <p:nvPr>
            <p:ph type="pic" idx="2"/>
          </p:nvPr>
        </p:nvSpPr>
        <p:spPr>
          <a:xfrm>
            <a:off x="7043912" y="1343025"/>
            <a:ext cx="4689182" cy="4298950"/>
          </a:xfrm>
          <a:prstGeom prst="rect">
            <a:avLst/>
          </a:prstGeom>
          <a:noFill/>
          <a:ln>
            <a:noFill/>
          </a:ln>
        </p:spPr>
      </p:sp>
      <p:sp>
        <p:nvSpPr>
          <p:cNvPr id="357" name="Google Shape;357;p101"/>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8" name="Google Shape;358;p101"/>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9" name="Google Shape;359;p101"/>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60" name="Google Shape;360;p101"/>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361"/>
        <p:cNvGrpSpPr/>
        <p:nvPr/>
      </p:nvGrpSpPr>
      <p:grpSpPr>
        <a:xfrm>
          <a:off x="0" y="0"/>
          <a:ext cx="0" cy="0"/>
          <a:chOff x="0" y="0"/>
          <a:chExt cx="0" cy="0"/>
        </a:xfrm>
      </p:grpSpPr>
      <p:sp>
        <p:nvSpPr>
          <p:cNvPr id="362" name="Google Shape;362;p102"/>
          <p:cNvSpPr>
            <a:spLocks noGrp="1"/>
          </p:cNvSpPr>
          <p:nvPr>
            <p:ph type="pic" idx="2"/>
          </p:nvPr>
        </p:nvSpPr>
        <p:spPr>
          <a:xfrm>
            <a:off x="7043912" y="1343025"/>
            <a:ext cx="4689182" cy="4298950"/>
          </a:xfrm>
          <a:prstGeom prst="rect">
            <a:avLst/>
          </a:prstGeom>
          <a:noFill/>
          <a:ln>
            <a:noFill/>
          </a:ln>
        </p:spPr>
      </p:sp>
      <p:sp>
        <p:nvSpPr>
          <p:cNvPr id="363" name="Google Shape;363;p102"/>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60"/>
              <a:buNone/>
              <a:defRPr sz="1400">
                <a:solidFill>
                  <a:schemeClr val="dk1"/>
                </a:solidFill>
              </a:defRPr>
            </a:lvl1pPr>
            <a:lvl2pPr marL="914400" lvl="1" indent="-331469" algn="l">
              <a:lnSpc>
                <a:spcPct val="100000"/>
              </a:lnSpc>
              <a:spcBef>
                <a:spcPts val="1200"/>
              </a:spcBef>
              <a:spcAft>
                <a:spcPts val="0"/>
              </a:spcAft>
              <a:buClr>
                <a:schemeClr val="dk1"/>
              </a:buClr>
              <a:buSzPts val="1620"/>
              <a:buChar char="–"/>
              <a:defRPr/>
            </a:lvl2pPr>
            <a:lvl3pPr marL="1371600" lvl="2" indent="-331469" algn="l">
              <a:lnSpc>
                <a:spcPct val="100000"/>
              </a:lnSpc>
              <a:spcBef>
                <a:spcPts val="1200"/>
              </a:spcBef>
              <a:spcAft>
                <a:spcPts val="0"/>
              </a:spcAft>
              <a:buClr>
                <a:schemeClr val="dk1"/>
              </a:buClr>
              <a:buSzPts val="162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31470" algn="l">
              <a:lnSpc>
                <a:spcPct val="100000"/>
              </a:lnSpc>
              <a:spcBef>
                <a:spcPts val="1200"/>
              </a:spcBef>
              <a:spcAft>
                <a:spcPts val="0"/>
              </a:spcAft>
              <a:buClr>
                <a:schemeClr val="dk1"/>
              </a:buClr>
              <a:buSzPts val="162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4" name="Google Shape;364;p102"/>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65" name="Google Shape;365;p102"/>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66" name="Google Shape;366;p102"/>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367"/>
        <p:cNvGrpSpPr/>
        <p:nvPr/>
      </p:nvGrpSpPr>
      <p:grpSpPr>
        <a:xfrm>
          <a:off x="0" y="0"/>
          <a:ext cx="0" cy="0"/>
          <a:chOff x="0" y="0"/>
          <a:chExt cx="0" cy="0"/>
        </a:xfrm>
      </p:grpSpPr>
      <p:sp>
        <p:nvSpPr>
          <p:cNvPr id="368" name="Google Shape;368;p103"/>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69" name="Google Shape;369;p103"/>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0" name="Google Shape;370;p103"/>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arial"/>
              <a:buNone/>
              <a:defRPr sz="3200" b="0">
                <a:solidFill>
                  <a:schemeClr val="accent1"/>
                </a:solidFill>
                <a:latin typeface="Arial Black"/>
                <a:ea typeface="Arial Black"/>
                <a:cs typeface="Arial Black"/>
                <a:sym typeface="Arial Black"/>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49"/>
        <p:cNvGrpSpPr/>
        <p:nvPr/>
      </p:nvGrpSpPr>
      <p:grpSpPr>
        <a:xfrm>
          <a:off x="0" y="0"/>
          <a:ext cx="0" cy="0"/>
          <a:chOff x="0" y="0"/>
          <a:chExt cx="0" cy="0"/>
        </a:xfrm>
      </p:grpSpPr>
      <p:sp>
        <p:nvSpPr>
          <p:cNvPr id="50" name="Google Shape;50;p38"/>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8"/>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2" name="Google Shape;52;p38"/>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53" name="Google Shape;53;p38"/>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4" name="Google Shape;54;p38"/>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55" name="Google Shape;55;p38"/>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vider White w Sky">
  <p:cSld name="Divider White w Sky">
    <p:spTree>
      <p:nvGrpSpPr>
        <p:cNvPr id="1" name="Shape 371"/>
        <p:cNvGrpSpPr/>
        <p:nvPr/>
      </p:nvGrpSpPr>
      <p:grpSpPr>
        <a:xfrm>
          <a:off x="0" y="0"/>
          <a:ext cx="0" cy="0"/>
          <a:chOff x="0" y="0"/>
          <a:chExt cx="0" cy="0"/>
        </a:xfrm>
      </p:grpSpPr>
      <p:sp>
        <p:nvSpPr>
          <p:cNvPr id="372" name="Google Shape;372;p104"/>
          <p:cNvSpPr/>
          <p:nvPr/>
        </p:nvSpPr>
        <p:spPr>
          <a:xfrm>
            <a:off x="7140899" y="1354039"/>
            <a:ext cx="5051100" cy="328692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350"/>
              <a:buFont typeface="Arial"/>
              <a:buNone/>
            </a:pPr>
            <a:endParaRPr sz="1350" b="0" i="0" u="none" strike="noStrike" cap="none" dirty="0">
              <a:solidFill>
                <a:schemeClr val="lt1"/>
              </a:solidFill>
              <a:latin typeface="Arial"/>
              <a:ea typeface="Arial"/>
              <a:cs typeface="Arial"/>
              <a:sym typeface="Arial"/>
            </a:endParaRPr>
          </a:p>
        </p:txBody>
      </p:sp>
      <p:sp>
        <p:nvSpPr>
          <p:cNvPr id="373" name="Google Shape;373;p104"/>
          <p:cNvSpPr/>
          <p:nvPr/>
        </p:nvSpPr>
        <p:spPr>
          <a:xfrm>
            <a:off x="-3" y="1354039"/>
            <a:ext cx="1753955" cy="3286926"/>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350"/>
              <a:buFont typeface="Arial"/>
              <a:buNone/>
            </a:pPr>
            <a:endParaRPr sz="1350" b="0" i="0" u="none" strike="noStrike" cap="none" dirty="0">
              <a:solidFill>
                <a:schemeClr val="lt1"/>
              </a:solidFill>
              <a:latin typeface="Arial"/>
              <a:ea typeface="Arial"/>
              <a:cs typeface="Arial"/>
              <a:sym typeface="Arial"/>
            </a:endParaRPr>
          </a:p>
        </p:txBody>
      </p:sp>
      <p:sp>
        <p:nvSpPr>
          <p:cNvPr id="374" name="Google Shape;374;p104"/>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lvl1pPr lvl="0" algn="l">
              <a:lnSpc>
                <a:spcPct val="100000"/>
              </a:lnSpc>
              <a:spcBef>
                <a:spcPts val="0"/>
              </a:spcBef>
              <a:spcAft>
                <a:spcPts val="0"/>
              </a:spcAft>
              <a:buClr>
                <a:schemeClr val="dk2"/>
              </a:buClr>
              <a:buSzPts val="2400"/>
              <a:buFont typeface="Arial Black"/>
              <a:buNone/>
              <a:defRPr sz="24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56"/>
        <p:cNvGrpSpPr/>
        <p:nvPr/>
      </p:nvGrpSpPr>
      <p:grpSpPr>
        <a:xfrm>
          <a:off x="0" y="0"/>
          <a:ext cx="0" cy="0"/>
          <a:chOff x="0" y="0"/>
          <a:chExt cx="0" cy="0"/>
        </a:xfrm>
      </p:grpSpPr>
      <p:sp>
        <p:nvSpPr>
          <p:cNvPr id="57" name="Google Shape;57;p30"/>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59" name="Google Shape;59;p30"/>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60" name="Google Shape;60;p30"/>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1" name="Google Shape;61;p30"/>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62" name="Google Shape;62;p30"/>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4.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2.pn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theme" Target="../theme/theme5.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image" Target="../media/image3.png"/><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theme" Target="../theme/theme6.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29"/>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3" name="Google Shape;13;p29"/>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4" name="Google Shape;14;p29"/>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sp>
        <p:nvSpPr>
          <p:cNvPr id="23" name="Google Shape;23;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4" name="Google Shape;24;p2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28"/>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26" name="Google Shape;26;p28"/>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2022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27" name="Google Shape;27;p28"/>
          <p:cNvPicPr preferRelativeResize="0"/>
          <p:nvPr/>
        </p:nvPicPr>
        <p:blipFill rotWithShape="1">
          <a:blip r:embed="rId20">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08"/>
        <p:cNvGrpSpPr/>
        <p:nvPr/>
      </p:nvGrpSpPr>
      <p:grpSpPr>
        <a:xfrm>
          <a:off x="0" y="0"/>
          <a:ext cx="0" cy="0"/>
          <a:chOff x="0" y="0"/>
          <a:chExt cx="0" cy="0"/>
        </a:xfrm>
      </p:grpSpPr>
      <p:sp>
        <p:nvSpPr>
          <p:cNvPr id="109" name="Google Shape;109;p5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0" name="Google Shape;110;p5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11" name="Google Shape;111;p50"/>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12" name="Google Shape;112;p50"/>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13" name="Google Shape;113;p50"/>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0"/>
        <p:cNvGrpSpPr/>
        <p:nvPr/>
      </p:nvGrpSpPr>
      <p:grpSpPr>
        <a:xfrm>
          <a:off x="0" y="0"/>
          <a:ext cx="0" cy="0"/>
          <a:chOff x="0" y="0"/>
          <a:chExt cx="0" cy="0"/>
        </a:xfrm>
      </p:grpSpPr>
      <p:sp>
        <p:nvSpPr>
          <p:cNvPr id="161" name="Google Shape;161;p6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62" name="Google Shape;162;p6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63" name="Google Shape;163;p63"/>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64" name="Google Shape;164;p63"/>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65" name="Google Shape;165;p63"/>
          <p:cNvPicPr preferRelativeResize="0"/>
          <p:nvPr/>
        </p:nvPicPr>
        <p:blipFill rotWithShape="1">
          <a:blip r:embed="rId12">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21"/>
        <p:cNvGrpSpPr/>
        <p:nvPr/>
      </p:nvGrpSpPr>
      <p:grpSpPr>
        <a:xfrm>
          <a:off x="0" y="0"/>
          <a:ext cx="0" cy="0"/>
          <a:chOff x="0" y="0"/>
          <a:chExt cx="0" cy="0"/>
        </a:xfrm>
      </p:grpSpPr>
      <p:sp>
        <p:nvSpPr>
          <p:cNvPr id="222" name="Google Shape;222;p7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23" name="Google Shape;223;p7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24" name="Google Shape;224;p74"/>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225" name="Google Shape;225;p74"/>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226" name="Google Shape;226;p74"/>
          <p:cNvPicPr preferRelativeResize="0"/>
          <p:nvPr/>
        </p:nvPicPr>
        <p:blipFill rotWithShape="1">
          <a:blip r:embed="rId12">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8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4" name="Google Shape;284;p85"/>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65760" algn="l" rtl="0">
              <a:lnSpc>
                <a:spcPct val="100000"/>
              </a:lnSpc>
              <a:spcBef>
                <a:spcPts val="0"/>
              </a:spcBef>
              <a:spcAft>
                <a:spcPts val="0"/>
              </a:spcAft>
              <a:buClr>
                <a:schemeClr val="dk2"/>
              </a:buClr>
              <a:buSzPts val="216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85" name="Google Shape;285;p85"/>
          <p:cNvPicPr preferRelativeResize="0"/>
          <p:nvPr/>
        </p:nvPicPr>
        <p:blipFill rotWithShape="1">
          <a:blip r:embed="rId21">
            <a:alphaModFix/>
          </a:blip>
          <a:srcRect/>
          <a:stretch/>
        </p:blipFill>
        <p:spPr>
          <a:xfrm>
            <a:off x="10452994" y="6241458"/>
            <a:ext cx="1280218" cy="292850"/>
          </a:xfrm>
          <a:prstGeom prst="rect">
            <a:avLst/>
          </a:prstGeom>
          <a:noFill/>
          <a:ln>
            <a:noFill/>
          </a:ln>
        </p:spPr>
      </p:pic>
      <p:sp>
        <p:nvSpPr>
          <p:cNvPr id="286" name="Google Shape;286;p85"/>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2020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287" name="Google Shape;287;p85"/>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700"/>
              <a:buFont typeface="Arial"/>
              <a:buNone/>
            </a:pPr>
            <a:r>
              <a:rPr lang="en-US" sz="700" b="1" i="0" u="none" strike="noStrike" cap="none" dirty="0">
                <a:solidFill>
                  <a:schemeClr val="dk1"/>
                </a:solidFill>
                <a:latin typeface="Arial"/>
                <a:ea typeface="Arial"/>
                <a:cs typeface="Arial"/>
                <a:sym typeface="Arial"/>
              </a:rPr>
              <a:t>INTERNAL or RESTRICTED</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orient="horz" pos="2184">
          <p15:clr>
            <a:srgbClr val="A4A3A4"/>
          </p15:clr>
        </p15:guide>
        <p15:guide id="15" orient="horz" pos="300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
          <p:cNvSpPr txBox="1">
            <a:spLocks noGrp="1"/>
          </p:cNvSpPr>
          <p:nvPr>
            <p:ph type="ctrTitle"/>
          </p:nvPr>
        </p:nvSpPr>
        <p:spPr>
          <a:xfrm>
            <a:off x="2167127" y="1815465"/>
            <a:ext cx="4739700" cy="1993392"/>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sz="3400" dirty="0"/>
              <a:t>Cloud Market View 2021-2022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8"/>
          <p:cNvSpPr txBox="1">
            <a:spLocks noGrp="1"/>
          </p:cNvSpPr>
          <p:nvPr>
            <p:ph type="title"/>
          </p:nvPr>
        </p:nvSpPr>
        <p:spPr>
          <a:xfrm>
            <a:off x="457993" y="351637"/>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 Analysis: Cloud Managed Services</a:t>
            </a:r>
            <a:endParaRPr lang="en-US" dirty="0"/>
          </a:p>
        </p:txBody>
      </p:sp>
      <p:sp>
        <p:nvSpPr>
          <p:cNvPr id="487" name="Google Shape;487;p8"/>
          <p:cNvSpPr/>
          <p:nvPr/>
        </p:nvSpPr>
        <p:spPr>
          <a:xfrm>
            <a:off x="376167" y="1124607"/>
            <a:ext cx="683988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Cloud Managed Services End-User Spending by Use Case</a:t>
            </a:r>
            <a:endParaRPr lang="en-US" sz="1400" b="0" i="0" u="none" strike="noStrike" cap="none" dirty="0">
              <a:solidFill>
                <a:srgbClr val="000000"/>
              </a:solidFill>
              <a:latin typeface="Arial"/>
              <a:ea typeface="Arial"/>
              <a:cs typeface="Arial"/>
              <a:sym typeface="Arial"/>
            </a:endParaRPr>
          </a:p>
        </p:txBody>
      </p:sp>
      <p:sp>
        <p:nvSpPr>
          <p:cNvPr id="488" name="Google Shape;488;p8"/>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“Forecast Analysis: Cloud Managed Services, Worldwide,” G00749076 </a:t>
            </a:r>
            <a:endParaRPr lang="en-US" sz="1400" b="0" i="0" u="none" strike="noStrike" cap="none" dirty="0">
              <a:solidFill>
                <a:srgbClr val="000000"/>
              </a:solidFill>
              <a:latin typeface="Arial"/>
              <a:ea typeface="Arial"/>
              <a:cs typeface="Arial"/>
              <a:sym typeface="Arial"/>
            </a:endParaRPr>
          </a:p>
        </p:txBody>
      </p:sp>
      <p:sp>
        <p:nvSpPr>
          <p:cNvPr id="489" name="Google Shape;489;p8"/>
          <p:cNvSpPr txBox="1"/>
          <p:nvPr/>
        </p:nvSpPr>
        <p:spPr>
          <a:xfrm>
            <a:off x="455780" y="5641201"/>
            <a:ext cx="6692345"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Note: The size of each bubble represents 2020 end-user spending by cloud managed service use case in current U.S. dollars. CSB = cloud service brokerage</a:t>
            </a:r>
            <a:endParaRPr lang="en-US" sz="1400" b="0" i="0" u="none" strike="noStrike" cap="none" dirty="0">
              <a:solidFill>
                <a:srgbClr val="000000"/>
              </a:solidFill>
              <a:latin typeface="Arial"/>
              <a:ea typeface="Arial"/>
              <a:cs typeface="Arial"/>
              <a:sym typeface="Arial"/>
            </a:endParaRPr>
          </a:p>
        </p:txBody>
      </p:sp>
      <p:graphicFrame>
        <p:nvGraphicFramePr>
          <p:cNvPr id="490" name="Google Shape;490;p8"/>
          <p:cNvGraphicFramePr/>
          <p:nvPr>
            <p:extLst>
              <p:ext uri="{D42A27DB-BD31-4B8C-83A1-F6EECF244321}">
                <p14:modId xmlns:p14="http://schemas.microsoft.com/office/powerpoint/2010/main" val="2746760201"/>
              </p:ext>
            </p:extLst>
          </p:nvPr>
        </p:nvGraphicFramePr>
        <p:xfrm>
          <a:off x="7347640" y="1316135"/>
          <a:ext cx="4284350" cy="51818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Cloud Managed Services 2020-2025 </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175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t>Five-year market growth = $60 billion (CAGR 19.1%)</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91" name="Google Shape;491;p8"/>
          <p:cNvSpPr/>
          <p:nvPr/>
        </p:nvSpPr>
        <p:spPr>
          <a:xfrm>
            <a:off x="7347640" y="1017128"/>
            <a:ext cx="42843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Cloud Managed Services Market Model</a:t>
            </a:r>
            <a:endParaRPr lang="en-US" sz="1400" b="0" i="0" u="none" strike="noStrike" cap="none" dirty="0">
              <a:solidFill>
                <a:srgbClr val="000000"/>
              </a:solidFill>
              <a:latin typeface="Arial"/>
              <a:ea typeface="Arial"/>
              <a:cs typeface="Arial"/>
              <a:sym typeface="Arial"/>
            </a:endParaRPr>
          </a:p>
        </p:txBody>
      </p:sp>
      <p:sp>
        <p:nvSpPr>
          <p:cNvPr id="492" name="Google Shape;492;p8"/>
          <p:cNvSpPr/>
          <p:nvPr/>
        </p:nvSpPr>
        <p:spPr>
          <a:xfrm>
            <a:off x="7249348" y="998395"/>
            <a:ext cx="4483865" cy="5195576"/>
          </a:xfrm>
          <a:prstGeom prst="rect">
            <a:avLst/>
          </a:prstGeom>
          <a:no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493" name="Google Shape;493;p8"/>
          <p:cNvGraphicFramePr/>
          <p:nvPr/>
        </p:nvGraphicFramePr>
        <p:xfrm>
          <a:off x="7347640" y="3749225"/>
          <a:ext cx="4284350" cy="236222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With associated assumptions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23050">
                <a:tc>
                  <a:txBody>
                    <a:bodyPr/>
                    <a:lstStyle/>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By 2026, 94% of large organizations with legacy applications in the cloud will use external service providers for some portion of management and support, up from 80% in 2020.</a:t>
                      </a:r>
                      <a:endParaRPr dirty="0"/>
                    </a:p>
                    <a:p>
                      <a:pPr marL="0" marR="0" lvl="0" indent="0" algn="l" rtl="0">
                        <a:lnSpc>
                          <a:spcPct val="100000"/>
                        </a:lnSpc>
                        <a:spcBef>
                          <a:spcPts val="0"/>
                        </a:spcBef>
                        <a:spcAft>
                          <a:spcPts val="0"/>
                        </a:spcAft>
                        <a:buClr>
                          <a:srgbClr val="000000"/>
                        </a:buClr>
                        <a:buSzPts val="1100"/>
                        <a:buFont typeface="Arial"/>
                        <a:buNone/>
                      </a:pPr>
                      <a:endParaRPr sz="1100" u="none" strike="noStrike" cap="none" dirty="0"/>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By 2026, 26% of large organizations in mature economies will engage with managed service providers (MSPs) for ongoing support of cloud-based strategic digital technology transformation, up from 14% in 2020.</a:t>
                      </a:r>
                      <a:endParaRPr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a:t>
                      </a:r>
                      <a:endParaRPr sz="1100" u="none" strike="noStrike" cap="none" dirty="0"/>
                    </a:p>
                    <a:p>
                      <a:pPr marL="0" marR="0" lvl="0" indent="0" algn="l"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In Mature Economies, 45% of Large Organizations Have Engaged With MSPS for Cloud-Native Architecture and Operations; This Will Increase to 61% by 2026.</a:t>
                      </a:r>
                      <a:endParaRPr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graphicFrame>
        <p:nvGraphicFramePr>
          <p:cNvPr id="494" name="Google Shape;494;p8"/>
          <p:cNvGraphicFramePr/>
          <p:nvPr>
            <p:extLst>
              <p:ext uri="{D42A27DB-BD31-4B8C-83A1-F6EECF244321}">
                <p14:modId xmlns:p14="http://schemas.microsoft.com/office/powerpoint/2010/main" val="4150357343"/>
              </p:ext>
            </p:extLst>
          </p:nvPr>
        </p:nvGraphicFramePr>
        <p:xfrm>
          <a:off x="7347640" y="2720410"/>
          <a:ext cx="4284350" cy="85346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That are dependent on these influencing factors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230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Legacy Application and Infrastructure Management</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Strategic Digital Technology Transformation</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Cloud-Native Architecture and Operations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95" name="Google Shape;495;p8"/>
          <p:cNvSpPr/>
          <p:nvPr/>
        </p:nvSpPr>
        <p:spPr>
          <a:xfrm>
            <a:off x="9368629" y="2522575"/>
            <a:ext cx="242371" cy="18288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96" name="Google Shape;496;p8"/>
          <p:cNvSpPr/>
          <p:nvPr/>
        </p:nvSpPr>
        <p:spPr>
          <a:xfrm>
            <a:off x="9368629" y="3575259"/>
            <a:ext cx="242371" cy="18288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497" name="Google Shape;497;p8"/>
          <p:cNvGraphicFramePr/>
          <p:nvPr/>
        </p:nvGraphicFramePr>
        <p:xfrm>
          <a:off x="457200" y="1620079"/>
          <a:ext cx="6569765" cy="4118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98" name="Google Shape;498;p8"/>
          <p:cNvGraphicFramePr/>
          <p:nvPr/>
        </p:nvGraphicFramePr>
        <p:xfrm>
          <a:off x="7347640" y="1996918"/>
          <a:ext cx="4284350" cy="51818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440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Based on 1 component</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24407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t>End-User Spending</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99" name="Google Shape;499;p8"/>
          <p:cNvSpPr/>
          <p:nvPr/>
        </p:nvSpPr>
        <p:spPr>
          <a:xfrm>
            <a:off x="9368628" y="1826780"/>
            <a:ext cx="242372" cy="181501"/>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
          <p:cNvSpPr txBox="1">
            <a:spLocks noGrp="1"/>
          </p:cNvSpPr>
          <p:nvPr>
            <p:ph type="title"/>
          </p:nvPr>
        </p:nvSpPr>
        <p:spPr>
          <a:xfrm>
            <a:off x="457200" y="362045"/>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2200"/>
              <a:buNone/>
            </a:pPr>
            <a:r>
              <a:rPr lang="en-US" sz="2200" dirty="0"/>
              <a:t>Forecast Analysis: Container Management (Software and Cloud Services)</a:t>
            </a:r>
            <a:endParaRPr lang="en-US" dirty="0"/>
          </a:p>
        </p:txBody>
      </p:sp>
      <p:graphicFrame>
        <p:nvGraphicFramePr>
          <p:cNvPr id="469" name="Google Shape;469;p7"/>
          <p:cNvGraphicFramePr/>
          <p:nvPr/>
        </p:nvGraphicFramePr>
        <p:xfrm>
          <a:off x="376166" y="1891076"/>
          <a:ext cx="6449177" cy="403593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70" name="Google Shape;470;p7"/>
          <p:cNvGraphicFramePr/>
          <p:nvPr>
            <p:extLst>
              <p:ext uri="{D42A27DB-BD31-4B8C-83A1-F6EECF244321}">
                <p14:modId xmlns:p14="http://schemas.microsoft.com/office/powerpoint/2010/main" val="3207320200"/>
              </p:ext>
            </p:extLst>
          </p:nvPr>
        </p:nvGraphicFramePr>
        <p:xfrm>
          <a:off x="7405566" y="1242236"/>
          <a:ext cx="4284350" cy="51818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328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Container Management (Software and Services)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230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t>Five-year market growth = $953 Million (CAGR 25.1%)</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71" name="Google Shape;471;p7"/>
          <p:cNvSpPr/>
          <p:nvPr/>
        </p:nvSpPr>
        <p:spPr>
          <a:xfrm>
            <a:off x="376167" y="1124607"/>
            <a:ext cx="683988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Container Management Spending, Worldwide, 2020-2025</a:t>
            </a:r>
            <a:endParaRPr lang="en-US" sz="1400" b="0" i="0" u="none" strike="noStrike" cap="none" dirty="0">
              <a:solidFill>
                <a:srgbClr val="000000"/>
              </a:solidFill>
              <a:latin typeface="Arial"/>
              <a:ea typeface="Arial"/>
              <a:cs typeface="Arial"/>
              <a:sym typeface="Arial"/>
            </a:endParaRPr>
          </a:p>
        </p:txBody>
      </p:sp>
      <p:sp>
        <p:nvSpPr>
          <p:cNvPr id="472" name="Google Shape;472;p7"/>
          <p:cNvSpPr/>
          <p:nvPr/>
        </p:nvSpPr>
        <p:spPr>
          <a:xfrm>
            <a:off x="7431725" y="870415"/>
            <a:ext cx="4284350"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Container Management Market Model</a:t>
            </a:r>
            <a:endParaRPr lang="en-US" sz="1400" b="0" i="0" u="none" strike="noStrike" cap="none" dirty="0">
              <a:solidFill>
                <a:srgbClr val="000000"/>
              </a:solidFill>
              <a:latin typeface="Arial"/>
              <a:ea typeface="Arial"/>
              <a:cs typeface="Arial"/>
              <a:sym typeface="Arial"/>
            </a:endParaRPr>
          </a:p>
        </p:txBody>
      </p:sp>
      <p:sp>
        <p:nvSpPr>
          <p:cNvPr id="473" name="Google Shape;473;p7"/>
          <p:cNvSpPr/>
          <p:nvPr/>
        </p:nvSpPr>
        <p:spPr>
          <a:xfrm>
            <a:off x="7326086" y="805244"/>
            <a:ext cx="4489747" cy="5443156"/>
          </a:xfrm>
          <a:prstGeom prst="rect">
            <a:avLst/>
          </a:prstGeom>
          <a:no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474" name="Google Shape;474;p7"/>
          <p:cNvGraphicFramePr/>
          <p:nvPr/>
        </p:nvGraphicFramePr>
        <p:xfrm>
          <a:off x="7431725" y="3772569"/>
          <a:ext cx="4284350" cy="241301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With these associated assumptions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0">
                <a:tc>
                  <a:txBody>
                    <a:bodyPr/>
                    <a:lstStyle/>
                    <a:p>
                      <a:pPr marL="0" marR="0" lvl="0" indent="0" algn="l" rtl="0">
                        <a:lnSpc>
                          <a:spcPct val="100000"/>
                        </a:lnSpc>
                        <a:spcBef>
                          <a:spcPts val="0"/>
                        </a:spcBef>
                        <a:spcAft>
                          <a:spcPts val="0"/>
                        </a:spcAft>
                        <a:buNone/>
                      </a:pPr>
                      <a:r>
                        <a:rPr lang="en-US" sz="1100" b="0" i="0" u="none" strike="noStrike" cap="none" dirty="0">
                          <a:solidFill>
                            <a:srgbClr val="000000"/>
                          </a:solidFill>
                          <a:latin typeface="Arial"/>
                          <a:ea typeface="Arial"/>
                          <a:cs typeface="Arial"/>
                          <a:sym typeface="Arial"/>
                        </a:rPr>
                        <a:t>Growing adoption of cloud-native applications and infrastructure will increase the use of container management to 85% of large enterprises in mature economies by 2025 (up from 30% in 2022).</a:t>
                      </a:r>
                      <a:endParaRPr dirty="0"/>
                    </a:p>
                    <a:p>
                      <a:pPr marL="0" marR="0" lvl="0" indent="0" algn="l" rtl="0">
                        <a:lnSpc>
                          <a:spcPct val="100000"/>
                        </a:lnSpc>
                        <a:spcBef>
                          <a:spcPts val="0"/>
                        </a:spcBef>
                        <a:spcAft>
                          <a:spcPts val="0"/>
                        </a:spcAft>
                        <a:buClr>
                          <a:schemeClr val="dk1"/>
                        </a:buClr>
                        <a:buSzPts val="1200"/>
                        <a:buFont typeface="Arial"/>
                        <a:buNone/>
                      </a:pPr>
                      <a:endParaRPr sz="12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By 2025, 15% of enterprise applications will run in a container environment, up from 5% in 2022, hampered by application backlog, technical debt, skills availability and cultural change.</a:t>
                      </a:r>
                      <a:endParaRPr dirty="0"/>
                    </a:p>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rgbClr val="000000"/>
                          </a:solidFill>
                          <a:latin typeface="Arial"/>
                          <a:ea typeface="Arial"/>
                          <a:cs typeface="Arial"/>
                          <a:sym typeface="Arial"/>
                        </a:rPr>
                        <a:t>Demand for greater levels of innovation, agility and elasticity will result in cloud-based container management services becoming the default choice for 85% of new custom enterprise applications before 2025 (up from 55% in public cloud in 2022).</a:t>
                      </a:r>
                      <a:endParaRPr dirty="0"/>
                    </a:p>
                  </a:txBody>
                  <a:tcPr marL="63500" marR="63500" marT="63500" marB="6350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graphicFrame>
        <p:nvGraphicFramePr>
          <p:cNvPr id="475" name="Google Shape;475;p7"/>
          <p:cNvGraphicFramePr/>
          <p:nvPr/>
        </p:nvGraphicFramePr>
        <p:xfrm>
          <a:off x="7405566" y="2714927"/>
          <a:ext cx="4284350" cy="86672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72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That are dependent on these influencing factors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448600">
                <a:tc>
                  <a:txBody>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Company Adoption </a:t>
                      </a:r>
                      <a:endParaRPr sz="1400" u="none" strike="noStrike" cap="none"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Unit Adoption</a:t>
                      </a:r>
                      <a:endParaRPr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Purchasing Style</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76" name="Google Shape;476;p7"/>
          <p:cNvSpPr/>
          <p:nvPr/>
        </p:nvSpPr>
        <p:spPr>
          <a:xfrm>
            <a:off x="9452712" y="1779124"/>
            <a:ext cx="242371" cy="18288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77" name="Google Shape;477;p7"/>
          <p:cNvSpPr/>
          <p:nvPr/>
        </p:nvSpPr>
        <p:spPr>
          <a:xfrm>
            <a:off x="9452713" y="3585668"/>
            <a:ext cx="242371" cy="18288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78" name="Google Shape;478;p7"/>
          <p:cNvSpPr txBox="1"/>
          <p:nvPr/>
        </p:nvSpPr>
        <p:spPr>
          <a:xfrm>
            <a:off x="354458" y="6065186"/>
            <a:ext cx="11596750"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“Forecast Analysis: </a:t>
            </a:r>
            <a:r>
              <a:rPr lang="en-US" sz="1100" b="0" i="0" u="none" strike="noStrike" cap="none" dirty="0">
                <a:solidFill>
                  <a:srgbClr val="212121"/>
                </a:solidFill>
                <a:latin typeface="Arial"/>
                <a:ea typeface="Arial"/>
                <a:cs typeface="Arial"/>
                <a:sym typeface="Arial"/>
              </a:rPr>
              <a:t>Container Management (Software and Cloud Services)</a:t>
            </a:r>
            <a:r>
              <a:rPr lang="en-US" sz="1000" b="0" i="0" u="none" strike="noStrike" cap="none" dirty="0">
                <a:solidFill>
                  <a:schemeClr val="dk1"/>
                </a:solidFill>
                <a:latin typeface="Arial"/>
                <a:ea typeface="Arial"/>
                <a:cs typeface="Arial"/>
                <a:sym typeface="Arial"/>
              </a:rPr>
              <a:t>, Worldwide,” G00766101</a:t>
            </a:r>
            <a:endParaRPr lang="en-US" sz="1400" b="0" i="0" u="none" strike="noStrike" cap="none" dirty="0">
              <a:solidFill>
                <a:srgbClr val="000000"/>
              </a:solidFill>
              <a:latin typeface="Arial"/>
              <a:ea typeface="Arial"/>
              <a:cs typeface="Arial"/>
              <a:sym typeface="Arial"/>
            </a:endParaRPr>
          </a:p>
        </p:txBody>
      </p:sp>
      <p:graphicFrame>
        <p:nvGraphicFramePr>
          <p:cNvPr id="479" name="Google Shape;479;p7"/>
          <p:cNvGraphicFramePr/>
          <p:nvPr/>
        </p:nvGraphicFramePr>
        <p:xfrm>
          <a:off x="7405566" y="1980712"/>
          <a:ext cx="4284350" cy="54329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Based on </a:t>
                      </a:r>
                      <a:r>
                        <a:rPr lang="en-US" sz="1100" u="none" strike="noStrike" cap="none" dirty="0">
                          <a:solidFill>
                            <a:schemeClr val="lt1"/>
                          </a:solidFill>
                        </a:rPr>
                        <a:t>2 components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284200">
                <a:tc>
                  <a:txBody>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dk1"/>
                          </a:solidFill>
                          <a:latin typeface="Arial"/>
                          <a:ea typeface="Arial"/>
                          <a:cs typeface="Arial"/>
                          <a:sym typeface="Arial"/>
                        </a:rPr>
                        <a:t>Software  +  Services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480" name="Google Shape;480;p7"/>
          <p:cNvSpPr/>
          <p:nvPr/>
        </p:nvSpPr>
        <p:spPr>
          <a:xfrm>
            <a:off x="9452713" y="2530545"/>
            <a:ext cx="242371" cy="18288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81" name="Google Shape;481;p7"/>
          <p:cNvSpPr txBox="1"/>
          <p:nvPr/>
        </p:nvSpPr>
        <p:spPr>
          <a:xfrm>
            <a:off x="475925" y="1593565"/>
            <a:ext cx="4041646" cy="27699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Five-year market growth = $953 Million (CAGR  25.1%)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11"/>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dk2"/>
              </a:buClr>
              <a:buSzPts val="2800"/>
              <a:buFont typeface="Arial Black"/>
              <a:buNone/>
            </a:pPr>
            <a:r>
              <a:rPr lang="en-US" sz="2800" dirty="0"/>
              <a:t>Market Share Analysis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1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Top 10 SaaS Providers by Market Share, Worldwide, 2021 (Millions of U.S. Dollars)</a:t>
            </a:r>
            <a:endParaRPr lang="en-US" dirty="0"/>
          </a:p>
        </p:txBody>
      </p:sp>
      <p:graphicFrame>
        <p:nvGraphicFramePr>
          <p:cNvPr id="546" name="Google Shape;546;p12"/>
          <p:cNvGraphicFramePr/>
          <p:nvPr>
            <p:extLst>
              <p:ext uri="{D42A27DB-BD31-4B8C-83A1-F6EECF244321}">
                <p14:modId xmlns:p14="http://schemas.microsoft.com/office/powerpoint/2010/main" val="3106950374"/>
              </p:ext>
            </p:extLst>
          </p:nvPr>
        </p:nvGraphicFramePr>
        <p:xfrm>
          <a:off x="457199" y="1497360"/>
          <a:ext cx="11275975" cy="4336275"/>
        </p:xfrm>
        <a:graphic>
          <a:graphicData uri="http://schemas.openxmlformats.org/drawingml/2006/table">
            <a:tbl>
              <a:tblPr firstRow="1" bandRow="1">
                <a:noFill/>
                <a:tableStyleId>{2F2F61DD-932F-4BB2-9493-9FC01A589592}</a:tableStyleId>
              </a:tblPr>
              <a:tblGrid>
                <a:gridCol w="1861275">
                  <a:extLst>
                    <a:ext uri="{9D8B030D-6E8A-4147-A177-3AD203B41FA5}">
                      <a16:colId xmlns:a16="http://schemas.microsoft.com/office/drawing/2014/main" xmlns="" val="20000"/>
                    </a:ext>
                  </a:extLst>
                </a:gridCol>
                <a:gridCol w="1451900">
                  <a:extLst>
                    <a:ext uri="{9D8B030D-6E8A-4147-A177-3AD203B41FA5}">
                      <a16:colId xmlns:a16="http://schemas.microsoft.com/office/drawing/2014/main" xmlns="" val="20001"/>
                    </a:ext>
                  </a:extLst>
                </a:gridCol>
                <a:gridCol w="1364575">
                  <a:extLst>
                    <a:ext uri="{9D8B030D-6E8A-4147-A177-3AD203B41FA5}">
                      <a16:colId xmlns:a16="http://schemas.microsoft.com/office/drawing/2014/main" xmlns="" val="20002"/>
                    </a:ext>
                  </a:extLst>
                </a:gridCol>
                <a:gridCol w="1342725">
                  <a:extLst>
                    <a:ext uri="{9D8B030D-6E8A-4147-A177-3AD203B41FA5}">
                      <a16:colId xmlns:a16="http://schemas.microsoft.com/office/drawing/2014/main" xmlns="" val="20003"/>
                    </a:ext>
                  </a:extLst>
                </a:gridCol>
                <a:gridCol w="1421500">
                  <a:extLst>
                    <a:ext uri="{9D8B030D-6E8A-4147-A177-3AD203B41FA5}">
                      <a16:colId xmlns:a16="http://schemas.microsoft.com/office/drawing/2014/main" xmlns="" val="20004"/>
                    </a:ext>
                  </a:extLst>
                </a:gridCol>
                <a:gridCol w="1278000">
                  <a:extLst>
                    <a:ext uri="{9D8B030D-6E8A-4147-A177-3AD203B41FA5}">
                      <a16:colId xmlns:a16="http://schemas.microsoft.com/office/drawing/2014/main" xmlns="" val="20005"/>
                    </a:ext>
                  </a:extLst>
                </a:gridCol>
                <a:gridCol w="1278000">
                  <a:extLst>
                    <a:ext uri="{9D8B030D-6E8A-4147-A177-3AD203B41FA5}">
                      <a16:colId xmlns:a16="http://schemas.microsoft.com/office/drawing/2014/main" xmlns="" val="20006"/>
                    </a:ext>
                  </a:extLst>
                </a:gridCol>
                <a:gridCol w="1278000">
                  <a:extLst>
                    <a:ext uri="{9D8B030D-6E8A-4147-A177-3AD203B41FA5}">
                      <a16:colId xmlns:a16="http://schemas.microsoft.com/office/drawing/2014/main" xmlns="" val="20007"/>
                    </a:ext>
                  </a:extLst>
                </a:gridCol>
              </a:tblGrid>
              <a:tr h="518250">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Vendor</a:t>
                      </a:r>
                      <a:endParaRPr sz="1400" u="none" strike="noStrike" cap="none" dirty="0">
                        <a:solidFill>
                          <a:schemeClr val="lt2"/>
                        </a:solidFill>
                      </a:endParaRPr>
                    </a:p>
                    <a:p>
                      <a:pPr marL="0" marR="0" lvl="0" indent="0" algn="l" rtl="0">
                        <a:lnSpc>
                          <a:spcPct val="100000"/>
                        </a:lnSpc>
                        <a:spcBef>
                          <a:spcPts val="0"/>
                        </a:spcBef>
                        <a:spcAft>
                          <a:spcPts val="0"/>
                        </a:spcAft>
                        <a:buClr>
                          <a:srgbClr val="000000"/>
                        </a:buClr>
                        <a:buSzPts val="1400"/>
                        <a:buFont typeface="Arial"/>
                        <a:buNone/>
                      </a:pPr>
                      <a:endParaRPr sz="1400" b="1"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2020</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2021</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Annual</a:t>
                      </a:r>
                      <a:br>
                        <a:rPr lang="en-US" sz="1400" b="1" u="none" strike="noStrike" cap="none" dirty="0">
                          <a:solidFill>
                            <a:schemeClr val="lt2"/>
                          </a:solidFill>
                          <a:latin typeface="Arial"/>
                          <a:ea typeface="Arial"/>
                          <a:cs typeface="Arial"/>
                          <a:sym typeface="Arial"/>
                        </a:rPr>
                      </a:br>
                      <a:r>
                        <a:rPr lang="en-US" sz="1400" b="1" u="none" strike="noStrike" cap="none" dirty="0">
                          <a:solidFill>
                            <a:schemeClr val="lt2"/>
                          </a:solidFill>
                          <a:latin typeface="Arial"/>
                          <a:ea typeface="Arial"/>
                          <a:cs typeface="Arial"/>
                          <a:sym typeface="Arial"/>
                        </a:rPr>
                        <a:t>Growth</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2021</a:t>
                      </a:r>
                      <a:br>
                        <a:rPr lang="en-US" sz="1400" b="1" u="none" strike="noStrike" cap="none" dirty="0">
                          <a:solidFill>
                            <a:schemeClr val="lt2"/>
                          </a:solidFill>
                          <a:latin typeface="Arial"/>
                          <a:ea typeface="Arial"/>
                          <a:cs typeface="Arial"/>
                          <a:sym typeface="Arial"/>
                        </a:rPr>
                      </a:br>
                      <a:r>
                        <a:rPr lang="en-US" sz="1400" b="1" u="none" strike="noStrike" cap="none" dirty="0">
                          <a:solidFill>
                            <a:schemeClr val="lt2"/>
                          </a:solidFill>
                          <a:latin typeface="Arial"/>
                          <a:ea typeface="Arial"/>
                          <a:cs typeface="Arial"/>
                          <a:sym typeface="Arial"/>
                        </a:rPr>
                        <a:t>Share</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2020 Rank</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2021 Rank</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solidFill>
                            <a:schemeClr val="lt2"/>
                          </a:solidFill>
                          <a:latin typeface="Arial"/>
                          <a:ea typeface="Arial"/>
                          <a:cs typeface="Arial"/>
                          <a:sym typeface="Arial"/>
                        </a:rPr>
                        <a:t>Change in Rank</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Microsoft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16,644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20,262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21.7%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16.0%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Salesforce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13,521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16,141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SAP</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5,765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6,723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16.6%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676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Oracle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4,679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5,471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16.9%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Workday</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3,735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4,473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Google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3,634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4,203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15.7%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Adobe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2,258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3,058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35.4%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UKG</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1,529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2,412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57.8%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Shopify</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909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1,341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47.6%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Dropbox</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1,148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1,295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r>
                        <a:rPr lang="en-US" sz="1400" b="0" i="0" u="none" strike="noStrike" cap="none" dirty="0">
                          <a:solidFill>
                            <a:srgbClr val="FF0000"/>
                          </a:solidFill>
                          <a:latin typeface="Arial"/>
                          <a:ea typeface="Arial"/>
                          <a:cs typeface="Arial"/>
                          <a:sym typeface="Arial"/>
                        </a:rPr>
                        <a:t>▼ 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Other Vendors</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50,672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61,446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48.4%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Total</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104,495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126,825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21.4%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100.0%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2"/>
                  </a:ext>
                </a:extLst>
              </a:tr>
            </a:tbl>
          </a:graphicData>
        </a:graphic>
      </p:graphicFrame>
      <p:sp>
        <p:nvSpPr>
          <p:cNvPr id="547" name="Google Shape;547;p12"/>
          <p:cNvSpPr txBox="1"/>
          <p:nvPr/>
        </p:nvSpPr>
        <p:spPr>
          <a:xfrm>
            <a:off x="354458" y="6065186"/>
            <a:ext cx="1159675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“Market Share: Enterprise Application Software as a Service, Worldwide, 2021,” G00766152</a:t>
            </a:r>
          </a:p>
        </p:txBody>
      </p:sp>
      <p:sp>
        <p:nvSpPr>
          <p:cNvPr id="548" name="Google Shape;548;p12"/>
          <p:cNvSpPr txBox="1"/>
          <p:nvPr/>
        </p:nvSpPr>
        <p:spPr>
          <a:xfrm>
            <a:off x="317151" y="5833585"/>
            <a:ext cx="11416062"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 </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1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Top 10 PaaS Providers by Market Share, Worldwide, 2021 (Millions of U.S. Dollars)</a:t>
            </a:r>
            <a:endParaRPr lang="en-US" dirty="0"/>
          </a:p>
        </p:txBody>
      </p:sp>
      <p:sp>
        <p:nvSpPr>
          <p:cNvPr id="554" name="Google Shape;554;p13"/>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“Market Share: Platform as a Service, Worldwide, 2021,” G00766234</a:t>
            </a:r>
            <a:endParaRPr lang="en-US" sz="1400" b="0" i="0" u="none" strike="noStrike" cap="none" dirty="0">
              <a:solidFill>
                <a:srgbClr val="000000"/>
              </a:solidFill>
              <a:latin typeface="Arial"/>
              <a:ea typeface="Arial"/>
              <a:cs typeface="Arial"/>
              <a:sym typeface="Arial"/>
            </a:endParaRPr>
          </a:p>
        </p:txBody>
      </p:sp>
      <p:graphicFrame>
        <p:nvGraphicFramePr>
          <p:cNvPr id="555" name="Google Shape;555;p13"/>
          <p:cNvGraphicFramePr/>
          <p:nvPr>
            <p:extLst>
              <p:ext uri="{D42A27DB-BD31-4B8C-83A1-F6EECF244321}">
                <p14:modId xmlns:p14="http://schemas.microsoft.com/office/powerpoint/2010/main" val="308578704"/>
              </p:ext>
            </p:extLst>
          </p:nvPr>
        </p:nvGraphicFramePr>
        <p:xfrm>
          <a:off x="457199" y="1497360"/>
          <a:ext cx="11275975" cy="4336275"/>
        </p:xfrm>
        <a:graphic>
          <a:graphicData uri="http://schemas.openxmlformats.org/drawingml/2006/table">
            <a:tbl>
              <a:tblPr firstRow="1" bandRow="1">
                <a:noFill/>
                <a:tableStyleId>{2F2F61DD-932F-4BB2-9493-9FC01A589592}</a:tableStyleId>
              </a:tblPr>
              <a:tblGrid>
                <a:gridCol w="1861275">
                  <a:extLst>
                    <a:ext uri="{9D8B030D-6E8A-4147-A177-3AD203B41FA5}">
                      <a16:colId xmlns:a16="http://schemas.microsoft.com/office/drawing/2014/main" xmlns="" val="20000"/>
                    </a:ext>
                  </a:extLst>
                </a:gridCol>
                <a:gridCol w="1451900">
                  <a:extLst>
                    <a:ext uri="{9D8B030D-6E8A-4147-A177-3AD203B41FA5}">
                      <a16:colId xmlns:a16="http://schemas.microsoft.com/office/drawing/2014/main" xmlns="" val="20001"/>
                    </a:ext>
                  </a:extLst>
                </a:gridCol>
                <a:gridCol w="1364575">
                  <a:extLst>
                    <a:ext uri="{9D8B030D-6E8A-4147-A177-3AD203B41FA5}">
                      <a16:colId xmlns:a16="http://schemas.microsoft.com/office/drawing/2014/main" xmlns="" val="20002"/>
                    </a:ext>
                  </a:extLst>
                </a:gridCol>
                <a:gridCol w="1342725">
                  <a:extLst>
                    <a:ext uri="{9D8B030D-6E8A-4147-A177-3AD203B41FA5}">
                      <a16:colId xmlns:a16="http://schemas.microsoft.com/office/drawing/2014/main" xmlns="" val="20003"/>
                    </a:ext>
                  </a:extLst>
                </a:gridCol>
                <a:gridCol w="1421500">
                  <a:extLst>
                    <a:ext uri="{9D8B030D-6E8A-4147-A177-3AD203B41FA5}">
                      <a16:colId xmlns:a16="http://schemas.microsoft.com/office/drawing/2014/main" xmlns="" val="20004"/>
                    </a:ext>
                  </a:extLst>
                </a:gridCol>
                <a:gridCol w="1278000">
                  <a:extLst>
                    <a:ext uri="{9D8B030D-6E8A-4147-A177-3AD203B41FA5}">
                      <a16:colId xmlns:a16="http://schemas.microsoft.com/office/drawing/2014/main" xmlns="" val="20005"/>
                    </a:ext>
                  </a:extLst>
                </a:gridCol>
                <a:gridCol w="1278000">
                  <a:extLst>
                    <a:ext uri="{9D8B030D-6E8A-4147-A177-3AD203B41FA5}">
                      <a16:colId xmlns:a16="http://schemas.microsoft.com/office/drawing/2014/main" xmlns="" val="20006"/>
                    </a:ext>
                  </a:extLst>
                </a:gridCol>
                <a:gridCol w="1278000">
                  <a:extLst>
                    <a:ext uri="{9D8B030D-6E8A-4147-A177-3AD203B41FA5}">
                      <a16:colId xmlns:a16="http://schemas.microsoft.com/office/drawing/2014/main" xmlns="" val="20007"/>
                    </a:ext>
                  </a:extLst>
                </a:gridCol>
              </a:tblGrid>
              <a:tr h="5182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Vendor</a:t>
                      </a:r>
                      <a:endParaRPr sz="1400" u="none" strike="noStrike" cap="none" dirty="0">
                        <a:solidFill>
                          <a:schemeClr val="lt2"/>
                        </a:solidFil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Annual</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Growth</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Share</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Change in Rank</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Amazon</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15,497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21,657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39.8%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25.3%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Microsoft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9,107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12,390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36.0%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14.4%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Salesforce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5,889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7,314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24.2%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676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Google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4,078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6,425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57.6%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7.5%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SAP</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2,333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2,856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22.4%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Alibaba</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1,843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2,390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29.7%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Oracle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1,485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1,962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32.1%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Twilio</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1,409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1,930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37.0%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Tencent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696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1,147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64.8%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Adobe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904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1,139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25.9%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r>
                        <a:rPr lang="en-US" sz="1400" b="0" i="0" u="none" strike="noStrike" cap="none" dirty="0">
                          <a:solidFill>
                            <a:srgbClr val="FF0000"/>
                          </a:solidFill>
                          <a:latin typeface="Arial"/>
                          <a:ea typeface="Arial"/>
                          <a:cs typeface="Arial"/>
                          <a:sym typeface="Arial"/>
                        </a:rPr>
                        <a:t>▼ 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Other Vendors</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19,272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26,542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37.7%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31.0%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Total</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62,515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85,753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37.2%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100.0%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1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Top 10 IaaS Providers by Market Share, Worldwide, 2021 (Millions of U.S. Dollars)</a:t>
            </a:r>
            <a:endParaRPr lang="en-US" dirty="0"/>
          </a:p>
        </p:txBody>
      </p:sp>
      <p:graphicFrame>
        <p:nvGraphicFramePr>
          <p:cNvPr id="561" name="Google Shape;561;p14"/>
          <p:cNvGraphicFramePr/>
          <p:nvPr>
            <p:extLst>
              <p:ext uri="{D42A27DB-BD31-4B8C-83A1-F6EECF244321}">
                <p14:modId xmlns:p14="http://schemas.microsoft.com/office/powerpoint/2010/main" val="1440970341"/>
              </p:ext>
            </p:extLst>
          </p:nvPr>
        </p:nvGraphicFramePr>
        <p:xfrm>
          <a:off x="457199" y="1497360"/>
          <a:ext cx="11275975" cy="4336275"/>
        </p:xfrm>
        <a:graphic>
          <a:graphicData uri="http://schemas.openxmlformats.org/drawingml/2006/table">
            <a:tbl>
              <a:tblPr firstRow="1" bandRow="1">
                <a:noFill/>
                <a:tableStyleId>{2F2F61DD-932F-4BB2-9493-9FC01A589592}</a:tableStyleId>
              </a:tblPr>
              <a:tblGrid>
                <a:gridCol w="1861275">
                  <a:extLst>
                    <a:ext uri="{9D8B030D-6E8A-4147-A177-3AD203B41FA5}">
                      <a16:colId xmlns:a16="http://schemas.microsoft.com/office/drawing/2014/main" xmlns="" val="20000"/>
                    </a:ext>
                  </a:extLst>
                </a:gridCol>
                <a:gridCol w="1451900">
                  <a:extLst>
                    <a:ext uri="{9D8B030D-6E8A-4147-A177-3AD203B41FA5}">
                      <a16:colId xmlns:a16="http://schemas.microsoft.com/office/drawing/2014/main" xmlns="" val="20001"/>
                    </a:ext>
                  </a:extLst>
                </a:gridCol>
                <a:gridCol w="1364575">
                  <a:extLst>
                    <a:ext uri="{9D8B030D-6E8A-4147-A177-3AD203B41FA5}">
                      <a16:colId xmlns:a16="http://schemas.microsoft.com/office/drawing/2014/main" xmlns="" val="20002"/>
                    </a:ext>
                  </a:extLst>
                </a:gridCol>
                <a:gridCol w="1342725">
                  <a:extLst>
                    <a:ext uri="{9D8B030D-6E8A-4147-A177-3AD203B41FA5}">
                      <a16:colId xmlns:a16="http://schemas.microsoft.com/office/drawing/2014/main" xmlns="" val="20003"/>
                    </a:ext>
                  </a:extLst>
                </a:gridCol>
                <a:gridCol w="1421500">
                  <a:extLst>
                    <a:ext uri="{9D8B030D-6E8A-4147-A177-3AD203B41FA5}">
                      <a16:colId xmlns:a16="http://schemas.microsoft.com/office/drawing/2014/main" xmlns="" val="20004"/>
                    </a:ext>
                  </a:extLst>
                </a:gridCol>
                <a:gridCol w="1278000">
                  <a:extLst>
                    <a:ext uri="{9D8B030D-6E8A-4147-A177-3AD203B41FA5}">
                      <a16:colId xmlns:a16="http://schemas.microsoft.com/office/drawing/2014/main" xmlns="" val="20005"/>
                    </a:ext>
                  </a:extLst>
                </a:gridCol>
                <a:gridCol w="1278000">
                  <a:extLst>
                    <a:ext uri="{9D8B030D-6E8A-4147-A177-3AD203B41FA5}">
                      <a16:colId xmlns:a16="http://schemas.microsoft.com/office/drawing/2014/main" xmlns="" val="20006"/>
                    </a:ext>
                  </a:extLst>
                </a:gridCol>
                <a:gridCol w="1278000">
                  <a:extLst>
                    <a:ext uri="{9D8B030D-6E8A-4147-A177-3AD203B41FA5}">
                      <a16:colId xmlns:a16="http://schemas.microsoft.com/office/drawing/2014/main" xmlns="" val="20007"/>
                    </a:ext>
                  </a:extLst>
                </a:gridCol>
              </a:tblGrid>
              <a:tr h="5182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Vendor</a:t>
                      </a:r>
                      <a:endParaRPr sz="1400" u="none" strike="noStrike" cap="none" dirty="0">
                        <a:solidFill>
                          <a:schemeClr val="lt2"/>
                        </a:solidFil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Annual</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Growth</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Share</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Change in Rank</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Amazon</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26,201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35,380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35.0%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38.9%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Microsoft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12,659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19,153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21.0%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Alibaba</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6,117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8,679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41.9%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9.5%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676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Google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3,932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6,436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63.7%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7.1%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Huawei</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2,681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4,190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56.3%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Tencent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1,884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2,585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37.2%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IBM</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1,120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1,505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34.4%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Jingdong</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662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1,245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88.1%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Kingsoft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744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1,147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54.2%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Oracle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865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1,100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27.2%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r>
                        <a:rPr lang="en-US" sz="1400" b="0" i="0" u="none" strike="noStrike" cap="none" dirty="0">
                          <a:solidFill>
                            <a:srgbClr val="FF0000"/>
                          </a:solidFill>
                          <a:latin typeface="Arial"/>
                          <a:ea typeface="Arial"/>
                          <a:cs typeface="Arial"/>
                          <a:sym typeface="Arial"/>
                        </a:rPr>
                        <a:t>▼ 2</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Other Vendors</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8,014</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9,578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19.5%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10.5%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Total</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64,877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90,998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40.3%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100.0%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2"/>
                  </a:ext>
                </a:extLst>
              </a:tr>
            </a:tbl>
          </a:graphicData>
        </a:graphic>
      </p:graphicFrame>
      <p:sp>
        <p:nvSpPr>
          <p:cNvPr id="562" name="Google Shape;562;p14"/>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“Market Share: Enterprise Public Cloud Services, Worldwide, 2021,” G00766742</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1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Top 8 CIPS Providers by Market Share, Worldwide, 2021 (Millions of U.S. </a:t>
            </a:r>
            <a:r>
              <a:rPr lang="en-US" sz="2800"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Dollars</a:t>
            </a:r>
            <a:r>
              <a:rPr lang="en-US" sz="2800" dirty="0"/>
              <a:t>)</a:t>
            </a:r>
            <a:endParaRPr lang="en-US" dirty="0"/>
          </a:p>
        </p:txBody>
      </p:sp>
      <p:sp>
        <p:nvSpPr>
          <p:cNvPr id="568" name="Google Shape;568;p15"/>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“Market Share: Enterprise Public Cloud Services, Worldwide, 2021,” G00766742</a:t>
            </a:r>
            <a:endParaRPr lang="en-US" sz="1400" b="0" i="0" u="none" strike="noStrike" cap="none" dirty="0">
              <a:solidFill>
                <a:srgbClr val="000000"/>
              </a:solidFill>
              <a:latin typeface="Arial"/>
              <a:ea typeface="Arial"/>
              <a:cs typeface="Arial"/>
              <a:sym typeface="Arial"/>
            </a:endParaRPr>
          </a:p>
        </p:txBody>
      </p:sp>
      <p:graphicFrame>
        <p:nvGraphicFramePr>
          <p:cNvPr id="569" name="Google Shape;569;p15"/>
          <p:cNvGraphicFramePr/>
          <p:nvPr>
            <p:extLst>
              <p:ext uri="{D42A27DB-BD31-4B8C-83A1-F6EECF244321}">
                <p14:modId xmlns:p14="http://schemas.microsoft.com/office/powerpoint/2010/main" val="3947990416"/>
              </p:ext>
            </p:extLst>
          </p:nvPr>
        </p:nvGraphicFramePr>
        <p:xfrm>
          <a:off x="457199" y="1497360"/>
          <a:ext cx="11275975" cy="3708925"/>
        </p:xfrm>
        <a:graphic>
          <a:graphicData uri="http://schemas.openxmlformats.org/drawingml/2006/table">
            <a:tbl>
              <a:tblPr firstRow="1" bandRow="1">
                <a:noFill/>
                <a:tableStyleId>{2F2F61DD-932F-4BB2-9493-9FC01A589592}</a:tableStyleId>
              </a:tblPr>
              <a:tblGrid>
                <a:gridCol w="1861275">
                  <a:extLst>
                    <a:ext uri="{9D8B030D-6E8A-4147-A177-3AD203B41FA5}">
                      <a16:colId xmlns:a16="http://schemas.microsoft.com/office/drawing/2014/main" xmlns="" val="20000"/>
                    </a:ext>
                  </a:extLst>
                </a:gridCol>
                <a:gridCol w="1451900">
                  <a:extLst>
                    <a:ext uri="{9D8B030D-6E8A-4147-A177-3AD203B41FA5}">
                      <a16:colId xmlns:a16="http://schemas.microsoft.com/office/drawing/2014/main" xmlns="" val="20001"/>
                    </a:ext>
                  </a:extLst>
                </a:gridCol>
                <a:gridCol w="1364575">
                  <a:extLst>
                    <a:ext uri="{9D8B030D-6E8A-4147-A177-3AD203B41FA5}">
                      <a16:colId xmlns:a16="http://schemas.microsoft.com/office/drawing/2014/main" xmlns="" val="20002"/>
                    </a:ext>
                  </a:extLst>
                </a:gridCol>
                <a:gridCol w="1342725">
                  <a:extLst>
                    <a:ext uri="{9D8B030D-6E8A-4147-A177-3AD203B41FA5}">
                      <a16:colId xmlns:a16="http://schemas.microsoft.com/office/drawing/2014/main" xmlns="" val="20003"/>
                    </a:ext>
                  </a:extLst>
                </a:gridCol>
                <a:gridCol w="1421500">
                  <a:extLst>
                    <a:ext uri="{9D8B030D-6E8A-4147-A177-3AD203B41FA5}">
                      <a16:colId xmlns:a16="http://schemas.microsoft.com/office/drawing/2014/main" xmlns="" val="20004"/>
                    </a:ext>
                  </a:extLst>
                </a:gridCol>
                <a:gridCol w="1278000">
                  <a:extLst>
                    <a:ext uri="{9D8B030D-6E8A-4147-A177-3AD203B41FA5}">
                      <a16:colId xmlns:a16="http://schemas.microsoft.com/office/drawing/2014/main" xmlns="" val="20005"/>
                    </a:ext>
                  </a:extLst>
                </a:gridCol>
                <a:gridCol w="1278000">
                  <a:extLst>
                    <a:ext uri="{9D8B030D-6E8A-4147-A177-3AD203B41FA5}">
                      <a16:colId xmlns:a16="http://schemas.microsoft.com/office/drawing/2014/main" xmlns="" val="20006"/>
                    </a:ext>
                  </a:extLst>
                </a:gridCol>
                <a:gridCol w="1278000">
                  <a:extLst>
                    <a:ext uri="{9D8B030D-6E8A-4147-A177-3AD203B41FA5}">
                      <a16:colId xmlns:a16="http://schemas.microsoft.com/office/drawing/2014/main" xmlns="" val="20007"/>
                    </a:ext>
                  </a:extLst>
                </a:gridCol>
              </a:tblGrid>
              <a:tr h="518250">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Vendor</a:t>
                      </a:r>
                      <a:endParaRPr sz="1400" u="none" strike="noStrike" cap="none" dirty="0">
                        <a:solidFill>
                          <a:schemeClr val="lt2"/>
                        </a:solidFil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endParaRPr sz="1400" u="none" strike="noStrike" cap="none" dirty="0">
                        <a:solidFill>
                          <a:schemeClr val="lt2"/>
                        </a:solidFill>
                      </a:endParaRPr>
                    </a:p>
                    <a:p>
                      <a:pPr marL="0" marR="0" lvl="0" indent="0" algn="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Annual</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Growth</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a:t>
                      </a:r>
                      <a:br>
                        <a:rPr lang="en-US" sz="1400" b="1" i="0" u="none" strike="noStrike" cap="none" dirty="0">
                          <a:solidFill>
                            <a:schemeClr val="lt2"/>
                          </a:solidFill>
                          <a:latin typeface="Arial"/>
                          <a:ea typeface="Arial"/>
                          <a:cs typeface="Arial"/>
                          <a:sym typeface="Arial"/>
                        </a:rPr>
                      </a:br>
                      <a:r>
                        <a:rPr lang="en-US" sz="1400" b="1" i="0" u="none" strike="noStrike" cap="none" dirty="0">
                          <a:solidFill>
                            <a:schemeClr val="lt2"/>
                          </a:solidFill>
                          <a:latin typeface="Arial"/>
                          <a:ea typeface="Arial"/>
                          <a:cs typeface="Arial"/>
                          <a:sym typeface="Arial"/>
                        </a:rPr>
                        <a:t>Share</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2020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2021 Rank</a:t>
                      </a:r>
                      <a:endParaRPr sz="1400" u="none" strike="noStrike" cap="none" dirty="0">
                        <a:solidFill>
                          <a:schemeClr val="lt2"/>
                        </a:solidFil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lt2"/>
                        </a:solidFill>
                        <a:latin typeface="Arial"/>
                        <a:ea typeface="Arial"/>
                        <a:cs typeface="Arial"/>
                        <a:sym typeface="Aria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2"/>
                          </a:solidFill>
                          <a:latin typeface="Arial"/>
                          <a:ea typeface="Arial"/>
                          <a:cs typeface="Arial"/>
                          <a:sym typeface="Arial"/>
                        </a:rPr>
                        <a:t>Change in Rank</a:t>
                      </a:r>
                      <a:endParaRPr sz="1400" u="none" strike="noStrike" cap="none" dirty="0">
                        <a:solidFill>
                          <a:schemeClr val="lt2"/>
                        </a:solidFill>
                      </a:endParaRPr>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0"/>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Amazon</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41,697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57,038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36.8%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44.0%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Microsoft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21,766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31,544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44.9%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24.3%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Google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8,010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12,861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60.6%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9.9%</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67600">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Alibaba</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7,960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11,069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39.1%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8.5%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Huawei</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3,174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4,985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57.1%</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5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Tencent</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2,411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3,388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40.5%</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Oracle</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2,306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3,011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30.6%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7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7"/>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IBM</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1,791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2,288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27.7%</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1.8%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8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8"/>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Other Vendors</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2,556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3,369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31.8%</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2.6%</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9"/>
                  </a:ext>
                </a:extLst>
              </a:tr>
              <a:tr h="313675">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Total</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91,672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129,552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41.3%</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100.0%</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a:t>
                      </a:r>
                      <a:endParaRPr dirty="0"/>
                    </a:p>
                  </a:txBody>
                  <a:tcPr marL="6350" marR="6350" marT="635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10"/>
                  </a:ext>
                </a:extLst>
              </a:tr>
            </a:tbl>
          </a:graphicData>
        </a:graphic>
      </p:graphicFrame>
      <p:sp>
        <p:nvSpPr>
          <p:cNvPr id="570" name="Google Shape;570;p15"/>
          <p:cNvSpPr txBox="1"/>
          <p:nvPr/>
        </p:nvSpPr>
        <p:spPr>
          <a:xfrm>
            <a:off x="457199" y="5357300"/>
            <a:ext cx="10424160" cy="707846"/>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CIPS = cloud infrastructure and platform services</a:t>
            </a: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Vendor revenue from the following markets: IaaS, adPaaS, AIM-related PaaS, baPaaS and dbPaaS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IaaS = Infrastructure as a Service; adPaaS = Application Development Platform as a Service; AIM-related PaaS = AIM-Related Platform as a Service (AIM = application infrastructure and middleware); baPaaS  = Business Analytics Platform as a Service and dbPaaS =  Database Platform as a Service </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16"/>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dk2"/>
              </a:buClr>
              <a:buSzPts val="2800"/>
              <a:buFont typeface="Arial Black"/>
              <a:buNone/>
            </a:pPr>
            <a:r>
              <a:rPr lang="en-US" sz="2800" dirty="0"/>
              <a:t>Competitive Landscape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106"/>
          <p:cNvSpPr txBox="1">
            <a:spLocks noGrp="1"/>
          </p:cNvSpPr>
          <p:nvPr>
            <p:ph type="title"/>
          </p:nvPr>
        </p:nvSpPr>
        <p:spPr>
          <a:xfrm>
            <a:off x="457200" y="366713"/>
            <a:ext cx="11410950" cy="57732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3200"/>
              <a:buNone/>
            </a:pPr>
            <a:r>
              <a:rPr lang="en-US" sz="2200" dirty="0"/>
              <a:t>As organization continue their journey to cloud and digital transformation, there is rapid growth for top-down, application-driven transformation</a:t>
            </a:r>
            <a:endParaRPr lang="en-US" dirty="0"/>
          </a:p>
        </p:txBody>
      </p:sp>
      <p:sp>
        <p:nvSpPr>
          <p:cNvPr id="601" name="Google Shape;601;p106"/>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Source: “</a:t>
            </a:r>
            <a:r>
              <a:rPr lang="en-US" sz="1000" b="0" i="0" u="none" strike="noStrike" cap="none" dirty="0">
                <a:solidFill>
                  <a:srgbClr val="212121"/>
                </a:solidFill>
                <a:latin typeface="Arial"/>
                <a:ea typeface="Arial"/>
                <a:cs typeface="Arial"/>
                <a:sym typeface="Arial"/>
              </a:rPr>
              <a:t>Magic Quadrant for Public Cloud IT Transformation Services</a:t>
            </a:r>
            <a:r>
              <a:rPr lang="en-US" sz="1000" b="0" i="0" u="none" strike="noStrike" cap="none" dirty="0">
                <a:solidFill>
                  <a:srgbClr val="000000"/>
                </a:solidFill>
                <a:latin typeface="Arial"/>
                <a:ea typeface="Arial"/>
                <a:cs typeface="Arial"/>
                <a:sym typeface="Arial"/>
              </a:rPr>
              <a:t>,” </a:t>
            </a:r>
            <a:r>
              <a:rPr lang="en-US" sz="1000" b="0" i="0" u="none" strike="noStrike" cap="none" dirty="0">
                <a:solidFill>
                  <a:srgbClr val="212121"/>
                </a:solidFill>
                <a:latin typeface="Arial"/>
                <a:ea typeface="Arial"/>
                <a:cs typeface="Arial"/>
                <a:sym typeface="Arial"/>
              </a:rPr>
              <a:t>G00756878</a:t>
            </a:r>
            <a:endParaRPr lang="en-US" dirty="0"/>
          </a:p>
        </p:txBody>
      </p:sp>
      <p:pic>
        <p:nvPicPr>
          <p:cNvPr id="602" name="Google Shape;602;p106"/>
          <p:cNvPicPr preferRelativeResize="0"/>
          <p:nvPr/>
        </p:nvPicPr>
        <p:blipFill rotWithShape="1">
          <a:blip r:embed="rId3">
            <a:alphaModFix/>
          </a:blip>
          <a:srcRect/>
          <a:stretch/>
        </p:blipFill>
        <p:spPr>
          <a:xfrm>
            <a:off x="7435592" y="1513382"/>
            <a:ext cx="3258957" cy="1915618"/>
          </a:xfrm>
          <a:prstGeom prst="rect">
            <a:avLst/>
          </a:prstGeom>
          <a:noFill/>
          <a:ln>
            <a:noFill/>
          </a:ln>
        </p:spPr>
      </p:pic>
      <p:sp>
        <p:nvSpPr>
          <p:cNvPr id="603" name="Google Shape;603;p106"/>
          <p:cNvSpPr txBox="1"/>
          <p:nvPr/>
        </p:nvSpPr>
        <p:spPr>
          <a:xfrm>
            <a:off x="7394891" y="1246622"/>
            <a:ext cx="3289683" cy="261610"/>
          </a:xfrm>
          <a:prstGeom prst="rect">
            <a:avLst/>
          </a:prstGeom>
          <a:noFill/>
          <a:ln>
            <a:noFill/>
          </a:ln>
        </p:spPr>
        <p:txBody>
          <a:bodyPr spcFirstLastPara="1" wrap="square" lIns="91425" tIns="0" rIns="91425" bIns="45700" anchor="t" anchorCtr="0">
            <a:spAutoFit/>
          </a:bodyPr>
          <a:lstStyle/>
          <a:p>
            <a:pPr marL="0" marR="0" lvl="0" indent="0" algn="ctr" rtl="0">
              <a:lnSpc>
                <a:spcPct val="100000"/>
              </a:lnSpc>
              <a:spcBef>
                <a:spcPts val="0"/>
              </a:spcBef>
              <a:spcAft>
                <a:spcPts val="0"/>
              </a:spcAft>
              <a:buClr>
                <a:srgbClr val="595959"/>
              </a:buClr>
              <a:buSzPts val="1400"/>
              <a:buFont typeface="Arial"/>
              <a:buNone/>
            </a:pPr>
            <a:r>
              <a:rPr lang="en-US" sz="1400" b="1" i="0" u="none" strike="noStrike" cap="none" dirty="0">
                <a:solidFill>
                  <a:srgbClr val="595959"/>
                </a:solidFill>
                <a:latin typeface="Arial"/>
                <a:ea typeface="Arial"/>
                <a:cs typeface="Arial"/>
                <a:sym typeface="Arial"/>
              </a:rPr>
              <a:t> Gartner Magic Quadrant Framework</a:t>
            </a:r>
            <a:endParaRPr lang="en-US" dirty="0"/>
          </a:p>
        </p:txBody>
      </p:sp>
      <p:grpSp>
        <p:nvGrpSpPr>
          <p:cNvPr id="604" name="Google Shape;604;p106"/>
          <p:cNvGrpSpPr/>
          <p:nvPr/>
        </p:nvGrpSpPr>
        <p:grpSpPr>
          <a:xfrm>
            <a:off x="6611741" y="3437268"/>
            <a:ext cx="5034018" cy="2862322"/>
            <a:chOff x="6474646" y="3961650"/>
            <a:chExt cx="5205245" cy="2691311"/>
          </a:xfrm>
        </p:grpSpPr>
        <p:sp>
          <p:nvSpPr>
            <p:cNvPr id="605" name="Google Shape;605;p106"/>
            <p:cNvSpPr txBox="1"/>
            <p:nvPr/>
          </p:nvSpPr>
          <p:spPr>
            <a:xfrm>
              <a:off x="6763049" y="3961650"/>
              <a:ext cx="4916842" cy="2691311"/>
            </a:xfrm>
            <a:prstGeom prst="rect">
              <a:avLst/>
            </a:prstGeom>
            <a:noFill/>
            <a:ln>
              <a:noFill/>
            </a:ln>
          </p:spPr>
          <p:txBody>
            <a:bodyPr spcFirstLastPara="1" wrap="square" lIns="0" tIns="45700" rIns="91425" bIns="45700" anchor="t" anchorCtr="0">
              <a:spAutoFit/>
            </a:bodyPr>
            <a:lstStyle/>
            <a:p>
              <a:pPr marL="287338" marR="0" lvl="0" indent="-231775" algn="l" rtl="0">
                <a:lnSpc>
                  <a:spcPct val="100000"/>
                </a:lnSpc>
                <a:spcBef>
                  <a:spcPts val="0"/>
                </a:spcBef>
                <a:spcAft>
                  <a:spcPts val="0"/>
                </a:spcAft>
                <a:buClr>
                  <a:srgbClr val="000000"/>
                </a:buClr>
                <a:buSzPts val="1000"/>
                <a:buFont typeface="Arial"/>
                <a:buNone/>
              </a:pPr>
              <a:r>
                <a:rPr lang="en-US" sz="1000" b="1" i="0" u="none" strike="noStrike" cap="none" dirty="0">
                  <a:solidFill>
                    <a:srgbClr val="000000"/>
                  </a:solidFill>
                  <a:latin typeface="Arial"/>
                  <a:ea typeface="Arial"/>
                  <a:cs typeface="Arial"/>
                  <a:sym typeface="Arial"/>
                </a:rPr>
                <a:t>     Quadrant Description Summary:</a:t>
              </a:r>
              <a:endParaRPr lang="en-US" dirty="0"/>
            </a:p>
            <a:p>
              <a:pPr marL="0" marR="0" lvl="1" indent="0" algn="l" rtl="0">
                <a:lnSpc>
                  <a:spcPct val="100000"/>
                </a:lnSpc>
                <a:spcBef>
                  <a:spcPts val="600"/>
                </a:spcBef>
                <a:spcAft>
                  <a:spcPts val="0"/>
                </a:spcAft>
                <a:buNone/>
              </a:pPr>
              <a:r>
                <a:rPr lang="en-US" sz="1000" b="1" i="0" u="none" strike="noStrike" cap="none" dirty="0">
                  <a:solidFill>
                    <a:srgbClr val="000000"/>
                  </a:solidFill>
                  <a:latin typeface="Arial"/>
                  <a:ea typeface="Arial"/>
                  <a:cs typeface="Arial"/>
                  <a:sym typeface="Arial"/>
                </a:rPr>
                <a:t>Challengers:</a:t>
              </a:r>
              <a:r>
                <a:rPr lang="en-US" sz="1000" b="0" i="0" u="none" strike="noStrike" cap="none" dirty="0">
                  <a:solidFill>
                    <a:srgbClr val="000000"/>
                  </a:solidFill>
                  <a:latin typeface="Arial"/>
                  <a:ea typeface="Arial"/>
                  <a:cs typeface="Arial"/>
                  <a:sym typeface="Arial"/>
                </a:rPr>
                <a:t> They are well-positioned to serve some current market needs and they have a track record of successful delivery. However, they are not adapting to market challenges sufficiently quickly or do not have a broad scope of ambition.</a:t>
              </a:r>
              <a:endParaRPr lang="en-US" dirty="0"/>
            </a:p>
            <a:p>
              <a:pPr marL="0" marR="0" lvl="1" indent="0" algn="l" rtl="0">
                <a:lnSpc>
                  <a:spcPct val="100000"/>
                </a:lnSpc>
                <a:spcBef>
                  <a:spcPts val="600"/>
                </a:spcBef>
                <a:spcAft>
                  <a:spcPts val="0"/>
                </a:spcAft>
                <a:buNone/>
              </a:pPr>
              <a:r>
                <a:rPr lang="en-US" sz="1000" b="1" i="0" u="none" strike="noStrike" cap="none" dirty="0">
                  <a:solidFill>
                    <a:srgbClr val="000000"/>
                  </a:solidFill>
                  <a:latin typeface="Arial"/>
                  <a:ea typeface="Arial"/>
                  <a:cs typeface="Arial"/>
                  <a:sym typeface="Arial"/>
                </a:rPr>
                <a:t>Leaders:</a:t>
              </a:r>
              <a:r>
                <a:rPr lang="en-US" sz="1000" b="0" i="0" u="none" strike="noStrike" cap="none" dirty="0">
                  <a:solidFill>
                    <a:srgbClr val="000000"/>
                  </a:solidFill>
                  <a:latin typeface="Arial"/>
                  <a:ea typeface="Arial"/>
                  <a:cs typeface="Arial"/>
                  <a:sym typeface="Arial"/>
                </a:rPr>
                <a:t> They distinguish themselves by offering a service suitable for strategic adoption and having an ambitious roadmap. They can serve a broad range of use cases, although they do not excel in all areas and in this market, they have appreciable market share and many referenceable customers</a:t>
              </a:r>
              <a:endParaRPr lang="en-US" dirty="0"/>
            </a:p>
            <a:p>
              <a:pPr marL="0" marR="0" lvl="1" indent="0" algn="l" rtl="0">
                <a:lnSpc>
                  <a:spcPct val="100000"/>
                </a:lnSpc>
                <a:spcBef>
                  <a:spcPts val="600"/>
                </a:spcBef>
                <a:spcAft>
                  <a:spcPts val="0"/>
                </a:spcAft>
                <a:buNone/>
              </a:pPr>
              <a:r>
                <a:rPr lang="en-US" sz="1000" b="1" i="0" u="none" strike="noStrike" cap="none" dirty="0">
                  <a:solidFill>
                    <a:srgbClr val="000000"/>
                  </a:solidFill>
                  <a:latin typeface="Arial"/>
                  <a:ea typeface="Arial"/>
                  <a:cs typeface="Arial"/>
                  <a:sym typeface="Arial"/>
                </a:rPr>
                <a:t>Visionaries: </a:t>
              </a:r>
              <a:r>
                <a:rPr lang="en-US" sz="1000" b="0" i="0" u="none" strike="noStrike" cap="none" dirty="0">
                  <a:solidFill>
                    <a:srgbClr val="000000"/>
                  </a:solidFill>
                  <a:latin typeface="Arial"/>
                  <a:ea typeface="Arial"/>
                  <a:cs typeface="Arial"/>
                  <a:sym typeface="Arial"/>
                </a:rPr>
                <a:t>They have an ambitious vision of the future and are making significant investments in the development of unique technologies. Although they may have many customers, they might not yet serve a broad range of use cases well or may have a limited geographic scope.</a:t>
              </a:r>
              <a:endParaRPr lang="en-US" dirty="0"/>
            </a:p>
            <a:p>
              <a:pPr marL="0" marR="0" lvl="1" indent="0" algn="l" rtl="0">
                <a:lnSpc>
                  <a:spcPct val="100000"/>
                </a:lnSpc>
                <a:spcBef>
                  <a:spcPts val="600"/>
                </a:spcBef>
                <a:spcAft>
                  <a:spcPts val="0"/>
                </a:spcAft>
                <a:buNone/>
              </a:pPr>
              <a:r>
                <a:rPr lang="en-US" sz="1000" b="1" i="0" u="none" strike="noStrike" cap="none" dirty="0">
                  <a:solidFill>
                    <a:srgbClr val="000000"/>
                  </a:solidFill>
                  <a:latin typeface="Arial"/>
                  <a:ea typeface="Arial"/>
                  <a:cs typeface="Arial"/>
                  <a:sym typeface="Arial"/>
                </a:rPr>
                <a:t>Niche Players: </a:t>
              </a:r>
              <a:r>
                <a:rPr lang="en-US" sz="1000" b="0" i="0" u="none" strike="noStrike" cap="none" dirty="0">
                  <a:solidFill>
                    <a:srgbClr val="000000"/>
                  </a:solidFill>
                  <a:latin typeface="Arial"/>
                  <a:ea typeface="Arial"/>
                  <a:cs typeface="Arial"/>
                  <a:sym typeface="Arial"/>
                </a:rPr>
                <a:t>They may be excellent providers for particular use cases or in regions in which they operate, but they should ultimately be viewed as specialist providers. They often do not serve a broad range of use cases well or have a broadly ambitious roadmap.</a:t>
              </a:r>
              <a:endParaRPr lang="en-US" dirty="0"/>
            </a:p>
          </p:txBody>
        </p:sp>
        <p:sp>
          <p:nvSpPr>
            <p:cNvPr id="606" name="Google Shape;606;p106"/>
            <p:cNvSpPr/>
            <p:nvPr/>
          </p:nvSpPr>
          <p:spPr>
            <a:xfrm>
              <a:off x="6474646" y="4234185"/>
              <a:ext cx="190742" cy="186431"/>
            </a:xfrm>
            <a:prstGeom prst="star5">
              <a:avLst>
                <a:gd name="adj" fmla="val 19098"/>
                <a:gd name="hf" fmla="val 105146"/>
                <a:gd name="vf" fmla="val 110557"/>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07" name="Google Shape;607;p106"/>
            <p:cNvSpPr/>
            <p:nvPr/>
          </p:nvSpPr>
          <p:spPr>
            <a:xfrm>
              <a:off x="6474646" y="5372639"/>
              <a:ext cx="190742" cy="186431"/>
            </a:xfrm>
            <a:prstGeom prst="star5">
              <a:avLst>
                <a:gd name="adj" fmla="val 19098"/>
                <a:gd name="hf" fmla="val 105146"/>
                <a:gd name="vf" fmla="val 110557"/>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08" name="Google Shape;608;p106"/>
            <p:cNvSpPr/>
            <p:nvPr/>
          </p:nvSpPr>
          <p:spPr>
            <a:xfrm>
              <a:off x="6474646" y="4749376"/>
              <a:ext cx="190742" cy="186431"/>
            </a:xfrm>
            <a:prstGeom prst="star5">
              <a:avLst>
                <a:gd name="adj" fmla="val 19098"/>
                <a:gd name="hf" fmla="val 105146"/>
                <a:gd name="vf" fmla="val 110557"/>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09" name="Google Shape;609;p106"/>
            <p:cNvSpPr/>
            <p:nvPr/>
          </p:nvSpPr>
          <p:spPr>
            <a:xfrm>
              <a:off x="6474646" y="6018349"/>
              <a:ext cx="190742" cy="186431"/>
            </a:xfrm>
            <a:prstGeom prst="star5">
              <a:avLst>
                <a:gd name="adj" fmla="val 19098"/>
                <a:gd name="hf" fmla="val 105146"/>
                <a:gd name="vf" fmla="val 110557"/>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grpSp>
      <p:grpSp>
        <p:nvGrpSpPr>
          <p:cNvPr id="610" name="Google Shape;610;p106"/>
          <p:cNvGrpSpPr/>
          <p:nvPr/>
        </p:nvGrpSpPr>
        <p:grpSpPr>
          <a:xfrm>
            <a:off x="546242" y="1207008"/>
            <a:ext cx="5408002" cy="4858178"/>
            <a:chOff x="457200" y="1707113"/>
            <a:chExt cx="5497538" cy="4304273"/>
          </a:xfrm>
        </p:grpSpPr>
        <p:sp>
          <p:nvSpPr>
            <p:cNvPr id="611" name="Google Shape;611;p106"/>
            <p:cNvSpPr/>
            <p:nvPr/>
          </p:nvSpPr>
          <p:spPr>
            <a:xfrm>
              <a:off x="457200" y="1707113"/>
              <a:ext cx="5467211" cy="4235603"/>
            </a:xfrm>
            <a:prstGeom prst="rect">
              <a:avLst/>
            </a:prstGeom>
            <a:solidFill>
              <a:schemeClr val="lt1"/>
            </a:solidFill>
            <a:ln w="25400" cap="flat" cmpd="sng">
              <a:solidFill>
                <a:srgbClr val="D3D3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12" name="Google Shape;612;p106"/>
            <p:cNvSpPr txBox="1"/>
            <p:nvPr/>
          </p:nvSpPr>
          <p:spPr>
            <a:xfrm>
              <a:off x="457201" y="1714893"/>
              <a:ext cx="5448300" cy="512649"/>
            </a:xfrm>
            <a:prstGeom prst="rect">
              <a:avLst/>
            </a:prstGeom>
            <a:noFill/>
            <a:ln>
              <a:noFill/>
            </a:ln>
          </p:spPr>
          <p:txBody>
            <a:bodyPr spcFirstLastPara="1" wrap="square" lIns="100575" tIns="100575" rIns="100575" bIns="45700" anchor="t" anchorCtr="0">
              <a:spAutoFit/>
            </a:bodyPr>
            <a:lstStyle/>
            <a:p>
              <a:pPr marL="0" marR="0" lvl="0" indent="0" algn="ctr" rtl="0">
                <a:lnSpc>
                  <a:spcPct val="100000"/>
                </a:lnSpc>
                <a:spcBef>
                  <a:spcPts val="0"/>
                </a:spcBef>
                <a:spcAft>
                  <a:spcPts val="0"/>
                </a:spcAft>
                <a:buNone/>
              </a:pPr>
              <a:r>
                <a:rPr lang="en-US" sz="1400" b="1" i="0" u="none" strike="noStrike" cap="none" dirty="0">
                  <a:solidFill>
                    <a:srgbClr val="595959"/>
                  </a:solidFill>
                  <a:latin typeface="Arial"/>
                  <a:ea typeface="Arial"/>
                  <a:cs typeface="Arial"/>
                  <a:sym typeface="Arial"/>
                </a:rPr>
                <a:t>Example Vendors for Public Cloud IT Transformation Services Magic Quadrant</a:t>
              </a:r>
              <a:endParaRPr lang="en-US" dirty="0"/>
            </a:p>
          </p:txBody>
        </p:sp>
        <p:sp>
          <p:nvSpPr>
            <p:cNvPr id="613" name="Google Shape;613;p106"/>
            <p:cNvSpPr txBox="1"/>
            <p:nvPr/>
          </p:nvSpPr>
          <p:spPr>
            <a:xfrm>
              <a:off x="3293822" y="2691078"/>
              <a:ext cx="2611679" cy="1312180"/>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Offers focused industry solutions in almost every industry, with its strongest book of business in financial services and healthcare.</a:t>
              </a:r>
              <a:endParaRPr lang="en-US" dirty="0"/>
            </a:p>
            <a:p>
              <a:pPr marL="228600" marR="0" lvl="0" indent="-228600" algn="l" rtl="0">
                <a:lnSpc>
                  <a:spcPct val="100000"/>
                </a:lnSpc>
                <a:spcBef>
                  <a:spcPts val="60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Its managed services penetration is slightly below average at 25% of its client base.</a:t>
              </a:r>
              <a:endParaRPr lang="en-US" dirty="0"/>
            </a:p>
          </p:txBody>
        </p:sp>
        <p:sp>
          <p:nvSpPr>
            <p:cNvPr id="614" name="Google Shape;614;p106"/>
            <p:cNvSpPr/>
            <p:nvPr/>
          </p:nvSpPr>
          <p:spPr>
            <a:xfrm>
              <a:off x="5565125" y="2338568"/>
              <a:ext cx="168720" cy="186431"/>
            </a:xfrm>
            <a:prstGeom prst="star5">
              <a:avLst>
                <a:gd name="adj" fmla="val 19098"/>
                <a:gd name="hf" fmla="val 105146"/>
                <a:gd name="vf" fmla="val 110557"/>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15" name="Google Shape;615;p106"/>
            <p:cNvSpPr/>
            <p:nvPr/>
          </p:nvSpPr>
          <p:spPr>
            <a:xfrm>
              <a:off x="2673466" y="2338568"/>
              <a:ext cx="168720" cy="186431"/>
            </a:xfrm>
            <a:prstGeom prst="star5">
              <a:avLst>
                <a:gd name="adj" fmla="val 19098"/>
                <a:gd name="hf" fmla="val 105146"/>
                <a:gd name="vf" fmla="val 110557"/>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16" name="Google Shape;616;p106"/>
            <p:cNvSpPr txBox="1"/>
            <p:nvPr/>
          </p:nvSpPr>
          <p:spPr>
            <a:xfrm>
              <a:off x="3293822" y="4394179"/>
              <a:ext cx="2660916" cy="1477929"/>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Strong cloud-native capabilities and a high degree of automation and offers industry solutions for financial services and retail.</a:t>
              </a:r>
              <a:endParaRPr lang="en-US" dirty="0"/>
            </a:p>
            <a:p>
              <a:pPr marL="228600" marR="0" lvl="0" indent="-228600" algn="l" rtl="0">
                <a:lnSpc>
                  <a:spcPct val="100000"/>
                </a:lnSpc>
                <a:spcBef>
                  <a:spcPts val="60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90% of its revenue comes from clients in APAC and China. It may not be a good fit for clients seeking a global presence.</a:t>
              </a:r>
              <a:endParaRPr lang="en-US" dirty="0"/>
            </a:p>
          </p:txBody>
        </p:sp>
        <p:sp>
          <p:nvSpPr>
            <p:cNvPr id="617" name="Google Shape;617;p106"/>
            <p:cNvSpPr txBox="1"/>
            <p:nvPr/>
          </p:nvSpPr>
          <p:spPr>
            <a:xfrm>
              <a:off x="513390" y="4367707"/>
              <a:ext cx="2813001" cy="1643679"/>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Spends time on the front end of engagements, establishing an overall strategy for its clients’ cloud journey through co-creation.</a:t>
              </a:r>
              <a:endParaRPr lang="en-US" dirty="0"/>
            </a:p>
            <a:p>
              <a:pPr marL="228600" marR="0" lvl="0" indent="-228600" algn="l" rtl="0">
                <a:lnSpc>
                  <a:spcPct val="100000"/>
                </a:lnSpc>
                <a:spcBef>
                  <a:spcPts val="60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Only one-quarter of its clients use its managed services, and its automation of cloud operations lags the peer average, making higher costs likely over time.</a:t>
              </a:r>
              <a:endParaRPr lang="en-US" dirty="0"/>
            </a:p>
          </p:txBody>
        </p:sp>
        <p:sp>
          <p:nvSpPr>
            <p:cNvPr id="618" name="Google Shape;618;p106"/>
            <p:cNvSpPr/>
            <p:nvPr/>
          </p:nvSpPr>
          <p:spPr>
            <a:xfrm>
              <a:off x="5565125" y="4072153"/>
              <a:ext cx="168720" cy="186431"/>
            </a:xfrm>
            <a:prstGeom prst="star5">
              <a:avLst>
                <a:gd name="adj" fmla="val 19098"/>
                <a:gd name="hf" fmla="val 105146"/>
                <a:gd name="vf" fmla="val 110557"/>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19" name="Google Shape;619;p106"/>
            <p:cNvSpPr/>
            <p:nvPr/>
          </p:nvSpPr>
          <p:spPr>
            <a:xfrm>
              <a:off x="2673466" y="4072153"/>
              <a:ext cx="168720" cy="186431"/>
            </a:xfrm>
            <a:prstGeom prst="star5">
              <a:avLst>
                <a:gd name="adj" fmla="val 19098"/>
                <a:gd name="hf" fmla="val 105146"/>
                <a:gd name="vf" fmla="val 110557"/>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rgbClr val="000000"/>
                </a:solidFill>
                <a:latin typeface="Arial"/>
                <a:ea typeface="Arial"/>
                <a:cs typeface="Arial"/>
                <a:sym typeface="Arial"/>
              </a:endParaRPr>
            </a:p>
          </p:txBody>
        </p:sp>
      </p:grpSp>
      <p:cxnSp>
        <p:nvCxnSpPr>
          <p:cNvPr id="620" name="Google Shape;620;p106"/>
          <p:cNvCxnSpPr/>
          <p:nvPr/>
        </p:nvCxnSpPr>
        <p:spPr>
          <a:xfrm>
            <a:off x="3295963" y="2034460"/>
            <a:ext cx="0" cy="3788471"/>
          </a:xfrm>
          <a:prstGeom prst="straightConnector1">
            <a:avLst/>
          </a:prstGeom>
          <a:noFill/>
          <a:ln w="12700" cap="flat" cmpd="sng">
            <a:solidFill>
              <a:schemeClr val="accent1"/>
            </a:solidFill>
            <a:prstDash val="solid"/>
            <a:round/>
            <a:headEnd type="none" w="sm" len="sm"/>
            <a:tailEnd type="none" w="sm" len="sm"/>
          </a:ln>
        </p:spPr>
      </p:cxnSp>
      <p:pic>
        <p:nvPicPr>
          <p:cNvPr id="621" name="Google Shape;621;p106"/>
          <p:cNvPicPr preferRelativeResize="0"/>
          <p:nvPr/>
        </p:nvPicPr>
        <p:blipFill rotWithShape="1">
          <a:blip r:embed="rId4">
            <a:alphaModFix/>
          </a:blip>
          <a:srcRect/>
          <a:stretch/>
        </p:blipFill>
        <p:spPr>
          <a:xfrm>
            <a:off x="3463153" y="3757924"/>
            <a:ext cx="1830973" cy="565937"/>
          </a:xfrm>
          <a:prstGeom prst="rect">
            <a:avLst/>
          </a:prstGeom>
          <a:noFill/>
          <a:ln>
            <a:noFill/>
          </a:ln>
        </p:spPr>
      </p:pic>
      <p:pic>
        <p:nvPicPr>
          <p:cNvPr id="622" name="Google Shape;622;p106"/>
          <p:cNvPicPr preferRelativeResize="0"/>
          <p:nvPr/>
        </p:nvPicPr>
        <p:blipFill rotWithShape="1">
          <a:blip r:embed="rId5">
            <a:alphaModFix/>
          </a:blip>
          <a:srcRect/>
          <a:stretch/>
        </p:blipFill>
        <p:spPr>
          <a:xfrm>
            <a:off x="3463153" y="1964104"/>
            <a:ext cx="1133475" cy="247650"/>
          </a:xfrm>
          <a:prstGeom prst="rect">
            <a:avLst/>
          </a:prstGeom>
          <a:noFill/>
          <a:ln>
            <a:noFill/>
          </a:ln>
        </p:spPr>
      </p:pic>
      <p:pic>
        <p:nvPicPr>
          <p:cNvPr id="623" name="Google Shape;623;p106"/>
          <p:cNvPicPr preferRelativeResize="0"/>
          <p:nvPr/>
        </p:nvPicPr>
        <p:blipFill rotWithShape="1">
          <a:blip r:embed="rId6">
            <a:alphaModFix/>
          </a:blip>
          <a:srcRect/>
          <a:stretch/>
        </p:blipFill>
        <p:spPr>
          <a:xfrm>
            <a:off x="686014" y="3848302"/>
            <a:ext cx="1808344" cy="320570"/>
          </a:xfrm>
          <a:prstGeom prst="rect">
            <a:avLst/>
          </a:prstGeom>
          <a:noFill/>
          <a:ln>
            <a:noFill/>
          </a:ln>
        </p:spPr>
      </p:pic>
      <p:sp>
        <p:nvSpPr>
          <p:cNvPr id="624" name="Google Shape;624;p106"/>
          <p:cNvSpPr txBox="1"/>
          <p:nvPr/>
        </p:nvSpPr>
        <p:spPr>
          <a:xfrm>
            <a:off x="601517" y="2304557"/>
            <a:ext cx="2767188" cy="1646605"/>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Consolidated all its cloud capabilities under one marketing brand, making it easier for customers to find an ingress point.</a:t>
            </a:r>
            <a:endParaRPr lang="en-US" dirty="0"/>
          </a:p>
          <a:p>
            <a:pPr marL="228600" marR="0" lvl="0" indent="-228600" algn="l" rtl="0">
              <a:lnSpc>
                <a:spcPct val="100000"/>
              </a:lnSpc>
              <a:spcBef>
                <a:spcPts val="600"/>
              </a:spcBef>
              <a:spcAft>
                <a:spcPts val="0"/>
              </a:spcAft>
              <a:buClr>
                <a:srgbClr val="000000"/>
              </a:buClr>
              <a:buSzPts val="1200"/>
              <a:buFont typeface="Arial"/>
              <a:buAutoNum type="arabicPeriod"/>
            </a:pPr>
            <a:r>
              <a:rPr lang="en-US" sz="1200" b="0" i="0" u="none" strike="noStrike" cap="none" dirty="0">
                <a:solidFill>
                  <a:srgbClr val="000000"/>
                </a:solidFill>
                <a:latin typeface="Arial"/>
                <a:ea typeface="Arial"/>
                <a:cs typeface="Arial"/>
                <a:sym typeface="Arial"/>
              </a:rPr>
              <a:t>Considering heavy use of template, clients need to understand the level of customization needed to meet their needs</a:t>
            </a:r>
          </a:p>
        </p:txBody>
      </p:sp>
      <p:pic>
        <p:nvPicPr>
          <p:cNvPr id="625" name="Google Shape;625;p106"/>
          <p:cNvPicPr preferRelativeResize="0"/>
          <p:nvPr/>
        </p:nvPicPr>
        <p:blipFill rotWithShape="1">
          <a:blip r:embed="rId7">
            <a:alphaModFix/>
          </a:blip>
          <a:srcRect/>
          <a:stretch/>
        </p:blipFill>
        <p:spPr>
          <a:xfrm>
            <a:off x="747192" y="1860096"/>
            <a:ext cx="1017481" cy="3948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22"/>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dk2"/>
              </a:buClr>
              <a:buSzPts val="2800"/>
              <a:buFont typeface="Arial Black"/>
              <a:buNone/>
            </a:pPr>
            <a:r>
              <a:rPr lang="en-US" sz="2800" dirty="0"/>
              <a:t>Market Trends and Emerging Technology Horizon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The Cloud Market View in 2022</a:t>
            </a:r>
          </a:p>
        </p:txBody>
      </p:sp>
      <p:sp>
        <p:nvSpPr>
          <p:cNvPr id="387" name="Google Shape;387;p2"/>
          <p:cNvSpPr txBox="1">
            <a:spLocks noGrp="1"/>
          </p:cNvSpPr>
          <p:nvPr>
            <p:ph type="body" idx="1"/>
          </p:nvPr>
        </p:nvSpPr>
        <p:spPr>
          <a:xfrm>
            <a:off x="457200" y="1092820"/>
            <a:ext cx="11274552" cy="4896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000"/>
              <a:buNone/>
            </a:pPr>
            <a:r>
              <a:rPr lang="en-US" sz="2000" dirty="0"/>
              <a:t>Technology and service providers can expand into new markets and grow revenue by examining the trends and relevant forecast assumptions for the cloud and cloud-related service market.</a:t>
            </a:r>
            <a:endParaRPr lang="en-US" dirty="0"/>
          </a:p>
          <a:p>
            <a:pPr marL="0" lvl="0" indent="0" algn="l" rtl="0">
              <a:lnSpc>
                <a:spcPct val="90000"/>
              </a:lnSpc>
              <a:spcBef>
                <a:spcPts val="1200"/>
              </a:spcBef>
              <a:spcAft>
                <a:spcPts val="0"/>
              </a:spcAft>
              <a:buClr>
                <a:schemeClr val="dk1"/>
              </a:buClr>
              <a:buSzPts val="2000"/>
              <a:buNone/>
            </a:pPr>
            <a:r>
              <a:rPr lang="en-US" sz="2000" dirty="0"/>
              <a:t>This document summarizes Gartner’s research on the cloud marketplace. The content is presented in five sections:</a:t>
            </a:r>
            <a:endParaRPr lang="en-US" dirty="0"/>
          </a:p>
          <a:p>
            <a:pPr marL="342900" lvl="0" indent="-342900" algn="l" rtl="0">
              <a:lnSpc>
                <a:spcPct val="90000"/>
              </a:lnSpc>
              <a:spcBef>
                <a:spcPts val="1200"/>
              </a:spcBef>
              <a:spcAft>
                <a:spcPts val="0"/>
              </a:spcAft>
              <a:buClr>
                <a:schemeClr val="dk1"/>
              </a:buClr>
              <a:buSzPts val="2000"/>
              <a:buFont typeface="Arial Black"/>
              <a:buAutoNum type="arabicPeriod"/>
            </a:pPr>
            <a:r>
              <a:rPr lang="en-US" sz="2000" dirty="0"/>
              <a:t>Market Share and Forecast: Coverage, Taxonomy and Schedule</a:t>
            </a:r>
            <a:endParaRPr lang="en-US" dirty="0"/>
          </a:p>
          <a:p>
            <a:pPr marL="342900" lvl="0" indent="-342900" algn="l" rtl="0">
              <a:lnSpc>
                <a:spcPct val="90000"/>
              </a:lnSpc>
              <a:spcBef>
                <a:spcPts val="1200"/>
              </a:spcBef>
              <a:spcAft>
                <a:spcPts val="0"/>
              </a:spcAft>
              <a:buClr>
                <a:schemeClr val="dk1"/>
              </a:buClr>
              <a:buSzPts val="2000"/>
              <a:buFont typeface="Arial Black"/>
              <a:buAutoNum type="arabicPeriod"/>
            </a:pPr>
            <a:r>
              <a:rPr lang="en-US" sz="2000" dirty="0"/>
              <a:t>Forecast Analysis</a:t>
            </a:r>
            <a:endParaRPr lang="en-US" dirty="0"/>
          </a:p>
          <a:p>
            <a:pPr marL="342900" lvl="0" indent="-342900" algn="l" rtl="0">
              <a:lnSpc>
                <a:spcPct val="90000"/>
              </a:lnSpc>
              <a:spcBef>
                <a:spcPts val="1200"/>
              </a:spcBef>
              <a:spcAft>
                <a:spcPts val="0"/>
              </a:spcAft>
              <a:buClr>
                <a:schemeClr val="dk1"/>
              </a:buClr>
              <a:buSzPts val="2000"/>
              <a:buFont typeface="Arial Black"/>
              <a:buAutoNum type="arabicPeriod"/>
            </a:pPr>
            <a:r>
              <a:rPr lang="en-US" sz="2000" dirty="0"/>
              <a:t>Market Share Analysis</a:t>
            </a:r>
            <a:endParaRPr lang="en-US" dirty="0"/>
          </a:p>
          <a:p>
            <a:pPr marL="342900" lvl="0" indent="-342900" algn="l" rtl="0">
              <a:lnSpc>
                <a:spcPct val="90000"/>
              </a:lnSpc>
              <a:spcBef>
                <a:spcPts val="1200"/>
              </a:spcBef>
              <a:spcAft>
                <a:spcPts val="0"/>
              </a:spcAft>
              <a:buClr>
                <a:schemeClr val="dk1"/>
              </a:buClr>
              <a:buSzPts val="2000"/>
              <a:buFont typeface="Arial Black"/>
              <a:buAutoNum type="arabicPeriod"/>
            </a:pPr>
            <a:r>
              <a:rPr lang="en-US" sz="2000" dirty="0"/>
              <a:t>Competitive Landscape</a:t>
            </a:r>
          </a:p>
          <a:p>
            <a:pPr marL="342900" lvl="0" indent="-342900" algn="l" rtl="0">
              <a:lnSpc>
                <a:spcPct val="90000"/>
              </a:lnSpc>
              <a:spcBef>
                <a:spcPts val="1200"/>
              </a:spcBef>
              <a:spcAft>
                <a:spcPts val="0"/>
              </a:spcAft>
              <a:buClr>
                <a:schemeClr val="dk1"/>
              </a:buClr>
              <a:buSzPts val="2000"/>
              <a:buFont typeface="Arial Black"/>
              <a:buAutoNum type="arabicPeriod"/>
            </a:pPr>
            <a:r>
              <a:rPr lang="en-US" sz="2000" dirty="0"/>
              <a:t>Market Trends</a:t>
            </a:r>
            <a:r>
              <a:rPr lang="en-US" dirty="0"/>
              <a:t> and </a:t>
            </a:r>
            <a:r>
              <a:rPr lang="en-US" sz="2000" dirty="0"/>
              <a:t>Emerging Technology Horizon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graphicFrame>
        <p:nvGraphicFramePr>
          <p:cNvPr id="635" name="Google Shape;635;p26"/>
          <p:cNvGraphicFramePr/>
          <p:nvPr/>
        </p:nvGraphicFramePr>
        <p:xfrm>
          <a:off x="457200" y="1752769"/>
          <a:ext cx="6419088" cy="2249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36" name="Google Shape;636;p26"/>
          <p:cNvGraphicFramePr/>
          <p:nvPr/>
        </p:nvGraphicFramePr>
        <p:xfrm>
          <a:off x="457200" y="3973150"/>
          <a:ext cx="6419088" cy="2249424"/>
        </p:xfrm>
        <a:graphic>
          <a:graphicData uri="http://schemas.openxmlformats.org/drawingml/2006/chart">
            <c:chart xmlns:c="http://schemas.openxmlformats.org/drawingml/2006/chart" xmlns:r="http://schemas.openxmlformats.org/officeDocument/2006/relationships" r:id="rId4"/>
          </a:graphicData>
        </a:graphic>
      </p:graphicFrame>
      <p:sp>
        <p:nvSpPr>
          <p:cNvPr id="637" name="Google Shape;637;p26"/>
          <p:cNvSpPr txBox="1">
            <a:spLocks noGrp="1"/>
          </p:cNvSpPr>
          <p:nvPr>
            <p:ph type="title"/>
          </p:nvPr>
        </p:nvSpPr>
        <p:spPr>
          <a:xfrm>
            <a:off x="455739" y="385616"/>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The proportion of enterprise IT spending on public cloud computing will continue to increase through 2025</a:t>
            </a:r>
            <a:endParaRPr lang="en-US" dirty="0"/>
          </a:p>
        </p:txBody>
      </p:sp>
      <p:sp>
        <p:nvSpPr>
          <p:cNvPr id="638" name="Google Shape;638;p26"/>
          <p:cNvSpPr txBox="1"/>
          <p:nvPr/>
        </p:nvSpPr>
        <p:spPr>
          <a:xfrm>
            <a:off x="354458" y="6065186"/>
            <a:ext cx="1159675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a:t>
            </a:r>
            <a:r>
              <a:rPr lang="en-US" sz="1000" b="0" i="0" u="none" strike="noStrike" cap="none" dirty="0">
                <a:solidFill>
                  <a:srgbClr val="000000"/>
                </a:solidFill>
                <a:latin typeface="Arial"/>
                <a:ea typeface="Arial"/>
                <a:cs typeface="Arial"/>
                <a:sym typeface="Arial"/>
              </a:rPr>
              <a:t>Market Impact: Cloud Shift — 2022 Through 2025,” G00758067</a:t>
            </a:r>
          </a:p>
        </p:txBody>
      </p:sp>
      <p:sp>
        <p:nvSpPr>
          <p:cNvPr id="639" name="Google Shape;639;p26"/>
          <p:cNvSpPr txBox="1"/>
          <p:nvPr/>
        </p:nvSpPr>
        <p:spPr>
          <a:xfrm>
            <a:off x="502184" y="1120220"/>
            <a:ext cx="6333957"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595959"/>
                </a:solidFill>
                <a:latin typeface="Arial"/>
                <a:ea typeface="Arial"/>
                <a:cs typeface="Arial"/>
                <a:sym typeface="Arial"/>
              </a:rPr>
              <a:t>Sizing Cloud Shift, Worldwide, 2019-2025</a:t>
            </a:r>
            <a:endParaRPr lang="en-US" sz="1400" b="0" i="0" u="none" strike="noStrike" cap="none" dirty="0">
              <a:solidFill>
                <a:srgbClr val="000000"/>
              </a:solidFill>
              <a:latin typeface="Arial"/>
              <a:ea typeface="Arial"/>
              <a:cs typeface="Arial"/>
              <a:sym typeface="Arial"/>
            </a:endParaRPr>
          </a:p>
        </p:txBody>
      </p:sp>
      <p:sp>
        <p:nvSpPr>
          <p:cNvPr id="640" name="Google Shape;640;p26"/>
          <p:cNvSpPr txBox="1"/>
          <p:nvPr/>
        </p:nvSpPr>
        <p:spPr>
          <a:xfrm>
            <a:off x="354459" y="1467428"/>
            <a:ext cx="620890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rgbClr val="595959"/>
                </a:solidFill>
                <a:latin typeface="Arial"/>
                <a:ea typeface="Arial"/>
                <a:cs typeface="Arial"/>
                <a:sym typeface="Arial"/>
              </a:rPr>
              <a:t>Total Revenue</a:t>
            </a:r>
            <a:endParaRPr lang="en-US" sz="1400" b="0" i="0" u="none" strike="noStrike" cap="none" dirty="0">
              <a:solidFill>
                <a:srgbClr val="000000"/>
              </a:solidFill>
              <a:latin typeface="Arial"/>
              <a:ea typeface="Arial"/>
              <a:cs typeface="Arial"/>
              <a:sym typeface="Arial"/>
            </a:endParaRPr>
          </a:p>
        </p:txBody>
      </p:sp>
      <p:sp>
        <p:nvSpPr>
          <p:cNvPr id="641" name="Google Shape;641;p26"/>
          <p:cNvSpPr txBox="1"/>
          <p:nvPr/>
        </p:nvSpPr>
        <p:spPr>
          <a:xfrm>
            <a:off x="354459" y="3852846"/>
            <a:ext cx="620890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rgbClr val="595959"/>
                </a:solidFill>
                <a:latin typeface="Arial"/>
                <a:ea typeface="Arial"/>
                <a:cs typeface="Arial"/>
                <a:sym typeface="Arial"/>
              </a:rPr>
              <a:t>Growth in Revenue</a:t>
            </a:r>
            <a:endParaRPr lang="en-US" sz="1400" b="0" i="0" u="none" strike="noStrike" cap="none" dirty="0">
              <a:solidFill>
                <a:srgbClr val="000000"/>
              </a:solidFill>
              <a:latin typeface="Arial"/>
              <a:ea typeface="Arial"/>
              <a:cs typeface="Arial"/>
              <a:sym typeface="Arial"/>
            </a:endParaRPr>
          </a:p>
        </p:txBody>
      </p:sp>
      <p:sp>
        <p:nvSpPr>
          <p:cNvPr id="642" name="Google Shape;642;p26"/>
          <p:cNvSpPr txBox="1"/>
          <p:nvPr/>
        </p:nvSpPr>
        <p:spPr>
          <a:xfrm>
            <a:off x="6979029" y="1551819"/>
            <a:ext cx="4752722" cy="42780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Cloud shift accelerated in 2020 due to COVID-19 rather than declining as initially expected in prior cloud forecasts.</a:t>
            </a:r>
            <a:endParaRPr lang="en-US" dirty="0"/>
          </a:p>
          <a:p>
            <a:pPr marL="285750" marR="0" lvl="0" indent="-196850" algn="l" rtl="0">
              <a:lnSpc>
                <a:spcPct val="100000"/>
              </a:lnSpc>
              <a:spcBef>
                <a:spcPts val="0"/>
              </a:spcBef>
              <a:spcAft>
                <a:spcPts val="0"/>
              </a:spcAft>
              <a:buClr>
                <a:schemeClr val="dk1"/>
              </a:buClr>
              <a:buSzPts val="1400"/>
              <a:buFont typeface="Arial"/>
              <a:buNone/>
            </a:pPr>
            <a:endParaRPr lang="en-US" sz="16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Accelerating levels of cloud adoption are expected as organizations respond to a new business and social dynamic. This is driving a faster rate of cloud shift than pre-COVID-19 forecasts indicated.</a:t>
            </a:r>
            <a:endParaRPr lang="en-US" dirty="0"/>
          </a:p>
          <a:p>
            <a:pPr marL="285750" marR="0" lvl="0" indent="-196850" algn="l" rtl="0">
              <a:lnSpc>
                <a:spcPct val="100000"/>
              </a:lnSpc>
              <a:spcBef>
                <a:spcPts val="0"/>
              </a:spcBef>
              <a:spcAft>
                <a:spcPts val="0"/>
              </a:spcAft>
              <a:buClr>
                <a:schemeClr val="dk1"/>
              </a:buClr>
              <a:buSzPts val="1400"/>
              <a:buFont typeface="Arial"/>
              <a:buNone/>
            </a:pPr>
            <a:endParaRPr lang="en-US" sz="16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400"/>
              <a:buFont typeface="Arial"/>
              <a:buChar char="•"/>
            </a:pPr>
            <a:r>
              <a:rPr lang="en-US" sz="1600" b="0" i="0" u="none" strike="noStrike" cap="none" dirty="0">
                <a:solidFill>
                  <a:schemeClr val="dk1"/>
                </a:solidFill>
                <a:latin typeface="Arial"/>
                <a:ea typeface="Arial"/>
                <a:cs typeface="Arial"/>
                <a:sym typeface="Arial"/>
              </a:rPr>
              <a:t>Technology and service providers that fail to adapt to the pace of cloud shift face increasing risk of becoming obsolete or, at best, being relegated to low-growth markets. Ongoing disruption will be amplified by the introduction of new technologies, including distributed cloud.</a:t>
            </a:r>
            <a:endParaRPr lang="en-US"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107"/>
          <p:cNvSpPr txBox="1">
            <a:spLocks noGrp="1"/>
          </p:cNvSpPr>
          <p:nvPr>
            <p:ph type="title"/>
          </p:nvPr>
        </p:nvSpPr>
        <p:spPr>
          <a:xfrm>
            <a:off x="455739" y="385616"/>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Ecosystem of </a:t>
            </a:r>
            <a:r>
              <a:rPr lang="en-US" sz="2200" dirty="0" err="1"/>
              <a:t>Hyperscalers</a:t>
            </a:r>
            <a:r>
              <a:rPr lang="en-US" sz="2200" dirty="0"/>
              <a:t>, EDA Players And Semiconductor Foundries Are Innovating Silicon Design by Bringing it to the Cloud </a:t>
            </a:r>
            <a:endParaRPr lang="en-US" dirty="0"/>
          </a:p>
        </p:txBody>
      </p:sp>
      <p:sp>
        <p:nvSpPr>
          <p:cNvPr id="648" name="Google Shape;648;p107"/>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a:t>
            </a:r>
            <a:r>
              <a:rPr lang="en-US" sz="1000" b="0" i="0" u="none" strike="noStrike" cap="none" dirty="0">
                <a:solidFill>
                  <a:srgbClr val="000000"/>
                </a:solidFill>
                <a:latin typeface="Arial"/>
                <a:ea typeface="Arial"/>
                <a:cs typeface="Arial"/>
                <a:sym typeface="Arial"/>
              </a:rPr>
              <a:t>: “Market Trend: Hyperscalers Bring Chip Design Into the Cloud,” G00754251</a:t>
            </a:r>
            <a:endParaRPr lang="en-US" dirty="0"/>
          </a:p>
        </p:txBody>
      </p:sp>
      <p:sp>
        <p:nvSpPr>
          <p:cNvPr id="649" name="Google Shape;649;p107"/>
          <p:cNvSpPr txBox="1"/>
          <p:nvPr/>
        </p:nvSpPr>
        <p:spPr>
          <a:xfrm>
            <a:off x="457200" y="1091111"/>
            <a:ext cx="11274552" cy="276959"/>
          </a:xfrm>
          <a:prstGeom prst="rect">
            <a:avLst/>
          </a:prstGeom>
          <a:solidFill>
            <a:srgbClr val="F4F4F4"/>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Strategic Planning Assumption: </a:t>
            </a:r>
            <a:r>
              <a:rPr lang="en-US" sz="1200" b="0" i="0" u="none" strike="noStrike" cap="none" dirty="0">
                <a:solidFill>
                  <a:schemeClr val="dk1"/>
                </a:solidFill>
                <a:latin typeface="Arial"/>
                <a:ea typeface="Arial"/>
                <a:cs typeface="Arial"/>
                <a:sym typeface="Arial"/>
              </a:rPr>
              <a:t>By 2024, 60% of all leading-edge chip design will be done in the cloud, up from less than 5% in 2019.</a:t>
            </a:r>
          </a:p>
        </p:txBody>
      </p:sp>
      <p:sp>
        <p:nvSpPr>
          <p:cNvPr id="650" name="Google Shape;650;p107"/>
          <p:cNvSpPr txBox="1"/>
          <p:nvPr/>
        </p:nvSpPr>
        <p:spPr>
          <a:xfrm>
            <a:off x="375184" y="1598555"/>
            <a:ext cx="6333957"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595959"/>
                </a:solidFill>
                <a:latin typeface="Arial"/>
                <a:ea typeface="Arial"/>
                <a:cs typeface="Arial"/>
                <a:sym typeface="Arial"/>
              </a:rPr>
              <a:t>Benefits of Chip Design in the Cloud</a:t>
            </a:r>
            <a:endParaRPr lang="en-US" dirty="0"/>
          </a:p>
        </p:txBody>
      </p:sp>
      <p:grpSp>
        <p:nvGrpSpPr>
          <p:cNvPr id="651" name="Google Shape;651;p107"/>
          <p:cNvGrpSpPr/>
          <p:nvPr/>
        </p:nvGrpSpPr>
        <p:grpSpPr>
          <a:xfrm>
            <a:off x="542765" y="1950895"/>
            <a:ext cx="5752719" cy="3791156"/>
            <a:chOff x="300444" y="2003008"/>
            <a:chExt cx="6049420" cy="3508480"/>
          </a:xfrm>
        </p:grpSpPr>
        <p:sp>
          <p:nvSpPr>
            <p:cNvPr id="652" name="Google Shape;652;p107"/>
            <p:cNvSpPr txBox="1"/>
            <p:nvPr/>
          </p:nvSpPr>
          <p:spPr>
            <a:xfrm>
              <a:off x="300444" y="3930554"/>
              <a:ext cx="1326281" cy="2847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Affordability</a:t>
              </a:r>
              <a:endParaRPr lang="en-US" dirty="0"/>
            </a:p>
          </p:txBody>
        </p:sp>
        <p:pic>
          <p:nvPicPr>
            <p:cNvPr id="653" name="Google Shape;653;p107" descr="Cloud with solid fill"/>
            <p:cNvPicPr preferRelativeResize="0"/>
            <p:nvPr/>
          </p:nvPicPr>
          <p:blipFill rotWithShape="1">
            <a:blip r:embed="rId3">
              <a:alphaModFix/>
            </a:blip>
            <a:srcRect/>
            <a:stretch/>
          </p:blipFill>
          <p:spPr>
            <a:xfrm>
              <a:off x="1843461" y="2003008"/>
              <a:ext cx="2982685" cy="2973282"/>
            </a:xfrm>
            <a:prstGeom prst="rect">
              <a:avLst/>
            </a:prstGeom>
            <a:noFill/>
            <a:ln>
              <a:noFill/>
            </a:ln>
          </p:spPr>
        </p:pic>
        <p:pic>
          <p:nvPicPr>
            <p:cNvPr id="654" name="Google Shape;654;p107"/>
            <p:cNvPicPr preferRelativeResize="0"/>
            <p:nvPr/>
          </p:nvPicPr>
          <p:blipFill rotWithShape="1">
            <a:blip r:embed="rId4">
              <a:alphaModFix/>
            </a:blip>
            <a:srcRect/>
            <a:stretch/>
          </p:blipFill>
          <p:spPr>
            <a:xfrm>
              <a:off x="2987098" y="3320780"/>
              <a:ext cx="685800" cy="533400"/>
            </a:xfrm>
            <a:prstGeom prst="rect">
              <a:avLst/>
            </a:prstGeom>
            <a:noFill/>
            <a:ln>
              <a:noFill/>
            </a:ln>
          </p:spPr>
        </p:pic>
        <p:pic>
          <p:nvPicPr>
            <p:cNvPr id="655" name="Google Shape;655;p107"/>
            <p:cNvPicPr preferRelativeResize="0"/>
            <p:nvPr/>
          </p:nvPicPr>
          <p:blipFill rotWithShape="1">
            <a:blip r:embed="rId5">
              <a:alphaModFix/>
            </a:blip>
            <a:srcRect/>
            <a:stretch/>
          </p:blipFill>
          <p:spPr>
            <a:xfrm>
              <a:off x="2987098" y="4725883"/>
              <a:ext cx="685800" cy="533400"/>
            </a:xfrm>
            <a:prstGeom prst="rect">
              <a:avLst/>
            </a:prstGeom>
            <a:noFill/>
            <a:ln>
              <a:noFill/>
            </a:ln>
          </p:spPr>
        </p:pic>
        <p:pic>
          <p:nvPicPr>
            <p:cNvPr id="656" name="Google Shape;656;p107"/>
            <p:cNvPicPr preferRelativeResize="0"/>
            <p:nvPr/>
          </p:nvPicPr>
          <p:blipFill rotWithShape="1">
            <a:blip r:embed="rId6">
              <a:alphaModFix/>
            </a:blip>
            <a:srcRect/>
            <a:stretch/>
          </p:blipFill>
          <p:spPr>
            <a:xfrm>
              <a:off x="578564" y="3501678"/>
              <a:ext cx="628498" cy="488832"/>
            </a:xfrm>
            <a:prstGeom prst="rect">
              <a:avLst/>
            </a:prstGeom>
            <a:noFill/>
            <a:ln>
              <a:noFill/>
            </a:ln>
          </p:spPr>
        </p:pic>
        <p:pic>
          <p:nvPicPr>
            <p:cNvPr id="657" name="Google Shape;657;p107" descr="Move outline"/>
            <p:cNvPicPr preferRelativeResize="0"/>
            <p:nvPr/>
          </p:nvPicPr>
          <p:blipFill rotWithShape="1">
            <a:blip r:embed="rId7">
              <a:alphaModFix/>
            </a:blip>
            <a:srcRect/>
            <a:stretch/>
          </p:blipFill>
          <p:spPr>
            <a:xfrm>
              <a:off x="4826145" y="2113463"/>
              <a:ext cx="716757" cy="708387"/>
            </a:xfrm>
            <a:prstGeom prst="rect">
              <a:avLst/>
            </a:prstGeom>
            <a:noFill/>
            <a:ln>
              <a:noFill/>
            </a:ln>
          </p:spPr>
        </p:pic>
        <p:pic>
          <p:nvPicPr>
            <p:cNvPr id="658" name="Google Shape;658;p107"/>
            <p:cNvPicPr preferRelativeResize="0"/>
            <p:nvPr/>
          </p:nvPicPr>
          <p:blipFill rotWithShape="1">
            <a:blip r:embed="rId8">
              <a:alphaModFix/>
            </a:blip>
            <a:srcRect/>
            <a:stretch/>
          </p:blipFill>
          <p:spPr>
            <a:xfrm>
              <a:off x="1106217" y="2260312"/>
              <a:ext cx="517409" cy="486464"/>
            </a:xfrm>
            <a:prstGeom prst="rect">
              <a:avLst/>
            </a:prstGeom>
            <a:noFill/>
            <a:ln>
              <a:noFill/>
            </a:ln>
          </p:spPr>
        </p:pic>
        <p:pic>
          <p:nvPicPr>
            <p:cNvPr id="659" name="Google Shape;659;p107"/>
            <p:cNvPicPr preferRelativeResize="0"/>
            <p:nvPr/>
          </p:nvPicPr>
          <p:blipFill rotWithShape="1">
            <a:blip r:embed="rId9">
              <a:alphaModFix/>
            </a:blip>
            <a:srcRect/>
            <a:stretch/>
          </p:blipFill>
          <p:spPr>
            <a:xfrm>
              <a:off x="5409562" y="3585720"/>
              <a:ext cx="466725" cy="504825"/>
            </a:xfrm>
            <a:prstGeom prst="rect">
              <a:avLst/>
            </a:prstGeom>
            <a:noFill/>
            <a:ln>
              <a:noFill/>
            </a:ln>
          </p:spPr>
        </p:pic>
        <p:sp>
          <p:nvSpPr>
            <p:cNvPr id="660" name="Google Shape;660;p107"/>
            <p:cNvSpPr txBox="1"/>
            <p:nvPr/>
          </p:nvSpPr>
          <p:spPr>
            <a:xfrm>
              <a:off x="4639313" y="2695703"/>
              <a:ext cx="1169936" cy="2847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Scalability</a:t>
              </a:r>
              <a:endParaRPr lang="en-US" dirty="0"/>
            </a:p>
          </p:txBody>
        </p:sp>
        <p:sp>
          <p:nvSpPr>
            <p:cNvPr id="661" name="Google Shape;661;p107"/>
            <p:cNvSpPr txBox="1"/>
            <p:nvPr/>
          </p:nvSpPr>
          <p:spPr>
            <a:xfrm>
              <a:off x="5088766" y="4129574"/>
              <a:ext cx="1261098" cy="2847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Safe/Secure</a:t>
              </a:r>
              <a:endParaRPr lang="en-US" dirty="0"/>
            </a:p>
          </p:txBody>
        </p:sp>
        <p:sp>
          <p:nvSpPr>
            <p:cNvPr id="662" name="Google Shape;662;p107"/>
            <p:cNvSpPr txBox="1"/>
            <p:nvPr/>
          </p:nvSpPr>
          <p:spPr>
            <a:xfrm>
              <a:off x="2624372" y="5226697"/>
              <a:ext cx="1489574" cy="2847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Collaboration</a:t>
              </a:r>
              <a:endParaRPr lang="en-US" dirty="0"/>
            </a:p>
          </p:txBody>
        </p:sp>
        <p:sp>
          <p:nvSpPr>
            <p:cNvPr id="663" name="Google Shape;663;p107"/>
            <p:cNvSpPr txBox="1"/>
            <p:nvPr/>
          </p:nvSpPr>
          <p:spPr>
            <a:xfrm>
              <a:off x="826752" y="2701535"/>
              <a:ext cx="1169936" cy="2847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chemeClr val="dk1"/>
                  </a:solidFill>
                  <a:latin typeface="Arial"/>
                  <a:ea typeface="Arial"/>
                  <a:cs typeface="Arial"/>
                  <a:sym typeface="Arial"/>
                </a:rPr>
                <a:t>Elasticity</a:t>
              </a:r>
              <a:endParaRPr lang="en-US" dirty="0"/>
            </a:p>
          </p:txBody>
        </p:sp>
        <p:cxnSp>
          <p:nvCxnSpPr>
            <p:cNvPr id="664" name="Google Shape;664;p107"/>
            <p:cNvCxnSpPr/>
            <p:nvPr/>
          </p:nvCxnSpPr>
          <p:spPr>
            <a:xfrm>
              <a:off x="4600033" y="3797906"/>
              <a:ext cx="736685" cy="0"/>
            </a:xfrm>
            <a:prstGeom prst="straightConnector1">
              <a:avLst/>
            </a:prstGeom>
            <a:noFill/>
            <a:ln w="28575" cap="flat" cmpd="sng">
              <a:solidFill>
                <a:srgbClr val="535A5A"/>
              </a:solidFill>
              <a:prstDash val="solid"/>
              <a:round/>
              <a:headEnd type="none" w="sm" len="sm"/>
              <a:tailEnd type="none" w="sm" len="sm"/>
            </a:ln>
          </p:spPr>
        </p:cxnSp>
        <p:sp>
          <p:nvSpPr>
            <p:cNvPr id="665" name="Google Shape;665;p107"/>
            <p:cNvSpPr/>
            <p:nvPr/>
          </p:nvSpPr>
          <p:spPr>
            <a:xfrm>
              <a:off x="5297751" y="3753372"/>
              <a:ext cx="106932" cy="100808"/>
            </a:xfrm>
            <a:prstGeom prst="ellipse">
              <a:avLst/>
            </a:prstGeom>
            <a:solidFill>
              <a:srgbClr val="535A5A"/>
            </a:solidFill>
            <a:ln w="25400" cap="flat" cmpd="sng">
              <a:solidFill>
                <a:srgbClr val="535A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666" name="Google Shape;666;p107"/>
            <p:cNvCxnSpPr/>
            <p:nvPr/>
          </p:nvCxnSpPr>
          <p:spPr>
            <a:xfrm>
              <a:off x="1316930" y="3753372"/>
              <a:ext cx="736685" cy="0"/>
            </a:xfrm>
            <a:prstGeom prst="straightConnector1">
              <a:avLst/>
            </a:prstGeom>
            <a:noFill/>
            <a:ln w="28575" cap="flat" cmpd="sng">
              <a:solidFill>
                <a:srgbClr val="535A5A"/>
              </a:solidFill>
              <a:prstDash val="solid"/>
              <a:round/>
              <a:headEnd type="none" w="sm" len="sm"/>
              <a:tailEnd type="none" w="sm" len="sm"/>
            </a:ln>
          </p:spPr>
        </p:cxnSp>
        <p:sp>
          <p:nvSpPr>
            <p:cNvPr id="667" name="Google Shape;667;p107"/>
            <p:cNvSpPr/>
            <p:nvPr/>
          </p:nvSpPr>
          <p:spPr>
            <a:xfrm>
              <a:off x="1272963" y="3700405"/>
              <a:ext cx="106932" cy="100808"/>
            </a:xfrm>
            <a:prstGeom prst="ellipse">
              <a:avLst/>
            </a:prstGeom>
            <a:solidFill>
              <a:srgbClr val="535A5A"/>
            </a:solidFill>
            <a:ln w="25400" cap="flat" cmpd="sng">
              <a:solidFill>
                <a:srgbClr val="535A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668" name="Google Shape;668;p107"/>
            <p:cNvCxnSpPr/>
            <p:nvPr/>
          </p:nvCxnSpPr>
          <p:spPr>
            <a:xfrm>
              <a:off x="3362655" y="4232071"/>
              <a:ext cx="0" cy="403522"/>
            </a:xfrm>
            <a:prstGeom prst="straightConnector1">
              <a:avLst/>
            </a:prstGeom>
            <a:noFill/>
            <a:ln w="28575" cap="flat" cmpd="sng">
              <a:solidFill>
                <a:srgbClr val="535A5A"/>
              </a:solidFill>
              <a:prstDash val="solid"/>
              <a:round/>
              <a:headEnd type="none" w="sm" len="sm"/>
              <a:tailEnd type="none" w="sm" len="sm"/>
            </a:ln>
          </p:spPr>
        </p:cxnSp>
        <p:sp>
          <p:nvSpPr>
            <p:cNvPr id="669" name="Google Shape;669;p107"/>
            <p:cNvSpPr/>
            <p:nvPr/>
          </p:nvSpPr>
          <p:spPr>
            <a:xfrm>
              <a:off x="3320143" y="4619219"/>
              <a:ext cx="106932" cy="100808"/>
            </a:xfrm>
            <a:prstGeom prst="ellipse">
              <a:avLst/>
            </a:prstGeom>
            <a:solidFill>
              <a:srgbClr val="535A5A"/>
            </a:solidFill>
            <a:ln w="25400" cap="flat" cmpd="sng">
              <a:solidFill>
                <a:srgbClr val="535A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670" name="Google Shape;670;p107"/>
            <p:cNvCxnSpPr/>
            <p:nvPr/>
          </p:nvCxnSpPr>
          <p:spPr>
            <a:xfrm rot="10800000" flipH="1">
              <a:off x="3977848" y="2451624"/>
              <a:ext cx="322010" cy="613538"/>
            </a:xfrm>
            <a:prstGeom prst="straightConnector1">
              <a:avLst/>
            </a:prstGeom>
            <a:noFill/>
            <a:ln w="28575" cap="flat" cmpd="sng">
              <a:solidFill>
                <a:srgbClr val="535A5A"/>
              </a:solidFill>
              <a:prstDash val="solid"/>
              <a:round/>
              <a:headEnd type="none" w="sm" len="sm"/>
              <a:tailEnd type="none" w="sm" len="sm"/>
            </a:ln>
          </p:spPr>
        </p:cxnSp>
        <p:cxnSp>
          <p:nvCxnSpPr>
            <p:cNvPr id="671" name="Google Shape;671;p107"/>
            <p:cNvCxnSpPr>
              <a:endCxn id="657" idx="1"/>
            </p:cNvCxnSpPr>
            <p:nvPr/>
          </p:nvCxnSpPr>
          <p:spPr>
            <a:xfrm rot="10800000" flipH="1">
              <a:off x="4288845" y="2467657"/>
              <a:ext cx="537300" cy="1500"/>
            </a:xfrm>
            <a:prstGeom prst="straightConnector1">
              <a:avLst/>
            </a:prstGeom>
            <a:noFill/>
            <a:ln w="28575" cap="flat" cmpd="sng">
              <a:solidFill>
                <a:srgbClr val="535A5A"/>
              </a:solidFill>
              <a:prstDash val="solid"/>
              <a:round/>
              <a:headEnd type="none" w="sm" len="sm"/>
              <a:tailEnd type="none" w="sm" len="sm"/>
            </a:ln>
          </p:spPr>
        </p:cxnSp>
        <p:sp>
          <p:nvSpPr>
            <p:cNvPr id="672" name="Google Shape;672;p107"/>
            <p:cNvSpPr/>
            <p:nvPr/>
          </p:nvSpPr>
          <p:spPr>
            <a:xfrm>
              <a:off x="4797058" y="2427875"/>
              <a:ext cx="106932" cy="100808"/>
            </a:xfrm>
            <a:prstGeom prst="ellipse">
              <a:avLst/>
            </a:prstGeom>
            <a:solidFill>
              <a:srgbClr val="535A5A"/>
            </a:solidFill>
            <a:ln w="25400" cap="flat" cmpd="sng">
              <a:solidFill>
                <a:srgbClr val="535A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673" name="Google Shape;673;p107"/>
            <p:cNvCxnSpPr/>
            <p:nvPr/>
          </p:nvCxnSpPr>
          <p:spPr>
            <a:xfrm rot="10800000">
              <a:off x="2149914" y="2500122"/>
              <a:ext cx="439392" cy="703566"/>
            </a:xfrm>
            <a:prstGeom prst="straightConnector1">
              <a:avLst/>
            </a:prstGeom>
            <a:noFill/>
            <a:ln w="28575" cap="flat" cmpd="sng">
              <a:solidFill>
                <a:srgbClr val="535A5A"/>
              </a:solidFill>
              <a:prstDash val="solid"/>
              <a:round/>
              <a:headEnd type="none" w="sm" len="sm"/>
              <a:tailEnd type="none" w="sm" len="sm"/>
            </a:ln>
          </p:spPr>
        </p:cxnSp>
        <p:cxnSp>
          <p:nvCxnSpPr>
            <p:cNvPr id="674" name="Google Shape;674;p107"/>
            <p:cNvCxnSpPr/>
            <p:nvPr/>
          </p:nvCxnSpPr>
          <p:spPr>
            <a:xfrm rot="10800000">
              <a:off x="1667964" y="2501338"/>
              <a:ext cx="497200" cy="0"/>
            </a:xfrm>
            <a:prstGeom prst="straightConnector1">
              <a:avLst/>
            </a:prstGeom>
            <a:noFill/>
            <a:ln w="28575" cap="flat" cmpd="sng">
              <a:solidFill>
                <a:srgbClr val="535A5A"/>
              </a:solidFill>
              <a:prstDash val="solid"/>
              <a:round/>
              <a:headEnd type="none" w="sm" len="sm"/>
              <a:tailEnd type="none" w="sm" len="sm"/>
            </a:ln>
          </p:spPr>
        </p:cxnSp>
        <p:sp>
          <p:nvSpPr>
            <p:cNvPr id="675" name="Google Shape;675;p107"/>
            <p:cNvSpPr/>
            <p:nvPr/>
          </p:nvSpPr>
          <p:spPr>
            <a:xfrm>
              <a:off x="1635200" y="2450934"/>
              <a:ext cx="106932" cy="100808"/>
            </a:xfrm>
            <a:prstGeom prst="ellipse">
              <a:avLst/>
            </a:prstGeom>
            <a:solidFill>
              <a:srgbClr val="535A5A"/>
            </a:solidFill>
            <a:ln w="25400" cap="flat" cmpd="sng">
              <a:solidFill>
                <a:srgbClr val="535A5A"/>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grpSp>
      <p:sp>
        <p:nvSpPr>
          <p:cNvPr id="676" name="Google Shape;676;p107"/>
          <p:cNvSpPr txBox="1"/>
          <p:nvPr/>
        </p:nvSpPr>
        <p:spPr>
          <a:xfrm>
            <a:off x="6709140" y="3370585"/>
            <a:ext cx="5047933" cy="1255604"/>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Hyperscalers Can Help Chip Startups With Affordability and Scalability</a:t>
            </a:r>
            <a:endParaRPr lang="en-US"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EDA Vendors Can Leverage the Fact That Chiplet Enablement Requires Collaboration</a:t>
            </a:r>
            <a:endParaRPr lang="en-US"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30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Foundry Ecosystem Can Benefit From Easy Access to IP, Design Services and Tools</a:t>
            </a:r>
            <a:endParaRPr lang="en-US" dirty="0"/>
          </a:p>
        </p:txBody>
      </p:sp>
      <p:sp>
        <p:nvSpPr>
          <p:cNvPr id="677" name="Google Shape;677;p107"/>
          <p:cNvSpPr txBox="1"/>
          <p:nvPr/>
        </p:nvSpPr>
        <p:spPr>
          <a:xfrm>
            <a:off x="6683819" y="2960602"/>
            <a:ext cx="5047933" cy="36576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dirty="0">
                <a:solidFill>
                  <a:schemeClr val="lt2"/>
                </a:solidFill>
                <a:latin typeface="Arial"/>
                <a:ea typeface="Arial"/>
                <a:cs typeface="Arial"/>
                <a:sym typeface="Arial"/>
              </a:rPr>
              <a:t>Opportunities With Chip Design in Cloud</a:t>
            </a:r>
            <a:endParaRPr lang="en-US" dirty="0"/>
          </a:p>
        </p:txBody>
      </p:sp>
      <p:sp>
        <p:nvSpPr>
          <p:cNvPr id="678" name="Google Shape;678;p107"/>
          <p:cNvSpPr txBox="1"/>
          <p:nvPr/>
        </p:nvSpPr>
        <p:spPr>
          <a:xfrm>
            <a:off x="6720027" y="5130143"/>
            <a:ext cx="5047933" cy="845821"/>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lang="en-US" sz="1200" b="0" i="0" u="none" strike="noStrike" cap="none" dirty="0">
              <a:solidFill>
                <a:schemeClr val="dk1"/>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Hybrid Cloud Model Can Introduce Complexities</a:t>
            </a:r>
            <a:endParaRPr lang="en-US"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Chip Vendors Are Extremely Protective With Their Data</a:t>
            </a:r>
            <a:endParaRPr lang="en-US" dirty="0"/>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Usage Variations Could Create Cost and Licensing Issues.</a:t>
            </a:r>
            <a:endParaRPr lang="en-US" dirty="0"/>
          </a:p>
          <a:p>
            <a:pPr marL="171450" marR="0" lvl="0" indent="-95250" algn="l" rtl="0">
              <a:lnSpc>
                <a:spcPct val="100000"/>
              </a:lnSpc>
              <a:spcBef>
                <a:spcPts val="0"/>
              </a:spcBef>
              <a:spcAft>
                <a:spcPts val="0"/>
              </a:spcAft>
              <a:buClr>
                <a:schemeClr val="dk1"/>
              </a:buClr>
              <a:buSzPts val="1200"/>
              <a:buFont typeface="Arial"/>
              <a:buNone/>
            </a:pPr>
            <a:endParaRPr lang="en-US" sz="1400" b="0" i="0" u="none" strike="noStrike" cap="none" dirty="0">
              <a:solidFill>
                <a:srgbClr val="000000"/>
              </a:solidFill>
              <a:latin typeface="Arial"/>
              <a:ea typeface="Arial"/>
              <a:cs typeface="Arial"/>
              <a:sym typeface="Arial"/>
            </a:endParaRPr>
          </a:p>
        </p:txBody>
      </p:sp>
      <p:sp>
        <p:nvSpPr>
          <p:cNvPr id="679" name="Google Shape;679;p107"/>
          <p:cNvSpPr txBox="1"/>
          <p:nvPr/>
        </p:nvSpPr>
        <p:spPr>
          <a:xfrm>
            <a:off x="6709141" y="4720160"/>
            <a:ext cx="5047933" cy="36576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Risks </a:t>
            </a:r>
            <a:r>
              <a:rPr lang="en-US" sz="1200" b="1" i="0" u="none" strike="noStrike" cap="none" dirty="0">
                <a:solidFill>
                  <a:schemeClr val="lt2"/>
                </a:solidFill>
                <a:latin typeface="Arial"/>
                <a:ea typeface="Arial"/>
                <a:cs typeface="Arial"/>
                <a:sym typeface="Arial"/>
              </a:rPr>
              <a:t>With Chip Design in Cloud</a:t>
            </a:r>
            <a:endParaRPr lang="en-US" sz="1200" b="0" i="0" u="none" strike="noStrike" cap="none" dirty="0">
              <a:solidFill>
                <a:srgbClr val="000000"/>
              </a:solidFill>
              <a:latin typeface="Arial"/>
              <a:ea typeface="Arial"/>
              <a:cs typeface="Arial"/>
              <a:sym typeface="Arial"/>
            </a:endParaRPr>
          </a:p>
        </p:txBody>
      </p:sp>
      <p:sp>
        <p:nvSpPr>
          <p:cNvPr id="680" name="Google Shape;680;p107"/>
          <p:cNvSpPr txBox="1"/>
          <p:nvPr/>
        </p:nvSpPr>
        <p:spPr>
          <a:xfrm>
            <a:off x="6709139" y="1560266"/>
            <a:ext cx="5047933" cy="36576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Trend</a:t>
            </a:r>
            <a:endParaRPr lang="en-US" sz="1200" b="0" i="0" u="none" strike="noStrike" cap="none" dirty="0">
              <a:solidFill>
                <a:srgbClr val="000000"/>
              </a:solidFill>
              <a:latin typeface="Arial"/>
              <a:ea typeface="Arial"/>
              <a:cs typeface="Arial"/>
              <a:sym typeface="Arial"/>
            </a:endParaRPr>
          </a:p>
        </p:txBody>
      </p:sp>
      <p:sp>
        <p:nvSpPr>
          <p:cNvPr id="681" name="Google Shape;681;p107"/>
          <p:cNvSpPr txBox="1"/>
          <p:nvPr/>
        </p:nvSpPr>
        <p:spPr>
          <a:xfrm>
            <a:off x="6709140" y="1984067"/>
            <a:ext cx="5047933" cy="896461"/>
          </a:xfrm>
          <a:prstGeom prst="rect">
            <a:avLst/>
          </a:prstGeom>
          <a:no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Semiconductor firms, including fabless companies and integrated device manufacturers with their IP and foundry partners, can benefit from the massive scale of cloud infrastructure to design next-generation chips. </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3"/>
          <p:cNvSpPr txBox="1">
            <a:spLocks noGrp="1"/>
          </p:cNvSpPr>
          <p:nvPr>
            <p:ph type="title"/>
          </p:nvPr>
        </p:nvSpPr>
        <p:spPr>
          <a:xfrm>
            <a:off x="455739" y="385615"/>
            <a:ext cx="11276013" cy="69201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800"/>
              <a:buNone/>
            </a:pPr>
            <a:r>
              <a:rPr lang="en-US" sz="2200" dirty="0"/>
              <a:t>Emerging Technologies in Cloud Computing Continue to Disrupt Adjacent Markets and Create New Product Categories</a:t>
            </a:r>
          </a:p>
        </p:txBody>
      </p:sp>
      <p:sp>
        <p:nvSpPr>
          <p:cNvPr id="703" name="Google Shape;703;p23"/>
          <p:cNvSpPr txBox="1"/>
          <p:nvPr/>
        </p:nvSpPr>
        <p:spPr>
          <a:xfrm>
            <a:off x="346758" y="6060128"/>
            <a:ext cx="11596750" cy="2461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“Emerging Technology Horizon for Cloud Computing, 2021,” G00762023</a:t>
            </a:r>
            <a:endParaRPr lang="en-US" sz="1400" b="0" i="0" u="none" strike="noStrike" cap="none" dirty="0">
              <a:solidFill>
                <a:srgbClr val="000000"/>
              </a:solidFill>
              <a:latin typeface="Arial"/>
              <a:ea typeface="Arial"/>
              <a:cs typeface="Arial"/>
              <a:sym typeface="Arial"/>
            </a:endParaRPr>
          </a:p>
        </p:txBody>
      </p:sp>
      <p:sp>
        <p:nvSpPr>
          <p:cNvPr id="706" name="Google Shape;706;p23"/>
          <p:cNvSpPr txBox="1"/>
          <p:nvPr/>
        </p:nvSpPr>
        <p:spPr>
          <a:xfrm>
            <a:off x="7034897" y="2522516"/>
            <a:ext cx="4598881" cy="3493224"/>
          </a:xfrm>
          <a:prstGeom prst="rect">
            <a:avLst/>
          </a:prstGeom>
          <a:noFill/>
          <a:ln>
            <a:noFill/>
          </a:ln>
        </p:spPr>
        <p:txBody>
          <a:bodyPr spcFirstLastPara="1" wrap="square" lIns="91425" tIns="45700" rIns="91425" bIns="45700" anchor="t" anchorCtr="0">
            <a:spAutoFit/>
          </a:bodyPr>
          <a:lstStyle/>
          <a:p>
            <a:pPr marL="285750" marR="0" lvl="0" indent="-184150" algn="l" rtl="0">
              <a:lnSpc>
                <a:spcPct val="100000"/>
              </a:lnSpc>
              <a:spcBef>
                <a:spcPts val="0"/>
              </a:spcBef>
              <a:spcAft>
                <a:spcPts val="0"/>
              </a:spcAft>
              <a:buClr>
                <a:schemeClr val="dk1"/>
              </a:buClr>
              <a:buSzPts val="1600"/>
              <a:buFont typeface="Arial"/>
              <a:buNone/>
            </a:pPr>
            <a:endParaRPr lang="en-US" sz="13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Wingdings" panose="05000000000000000000" pitchFamily="2" charset="2"/>
              <a:buChar char="Ø"/>
            </a:pPr>
            <a:r>
              <a:rPr lang="en-US" sz="1300" b="0" i="0" u="none" strike="noStrike" cap="none" dirty="0">
                <a:solidFill>
                  <a:schemeClr val="dk1"/>
                </a:solidFill>
                <a:latin typeface="Arial"/>
                <a:ea typeface="Arial"/>
                <a:cs typeface="Arial"/>
                <a:sym typeface="Arial"/>
              </a:rPr>
              <a:t>The time to impact, or “range,” is measured in the years to early majority adoption. </a:t>
            </a:r>
            <a:endParaRPr lang="en-US" sz="1300" dirty="0"/>
          </a:p>
          <a:p>
            <a:pPr marL="387350" marR="0" lvl="0" indent="-285750" algn="l" rtl="0">
              <a:lnSpc>
                <a:spcPct val="100000"/>
              </a:lnSpc>
              <a:spcBef>
                <a:spcPts val="0"/>
              </a:spcBef>
              <a:spcAft>
                <a:spcPts val="0"/>
              </a:spcAft>
              <a:buClr>
                <a:schemeClr val="dk1"/>
              </a:buClr>
              <a:buSzPts val="1600"/>
              <a:buFont typeface="Wingdings" panose="05000000000000000000" pitchFamily="2" charset="2"/>
              <a:buChar char="Ø"/>
            </a:pPr>
            <a:endParaRPr lang="en-US" sz="1300" b="0" i="0" u="none" strike="noStrike" cap="none" dirty="0">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Wingdings" panose="05000000000000000000" pitchFamily="2" charset="2"/>
              <a:buChar char="Ø"/>
            </a:pPr>
            <a:r>
              <a:rPr lang="en-US" sz="1300" b="0" i="0" u="none" strike="noStrike" cap="none" dirty="0">
                <a:solidFill>
                  <a:schemeClr val="dk1"/>
                </a:solidFill>
                <a:latin typeface="Arial"/>
                <a:ea typeface="Arial"/>
                <a:cs typeface="Arial"/>
                <a:sym typeface="Arial"/>
              </a:rPr>
              <a:t>The “mass” component examines the extent of the impact on existing products and markets. To assess the impact, we explore two main aspects — breadth and depth. </a:t>
            </a:r>
            <a:endParaRPr lang="en-US" sz="1300" dirty="0"/>
          </a:p>
          <a:p>
            <a:pPr marL="387350" marR="0" lvl="0" indent="-285750" algn="l" rtl="0">
              <a:lnSpc>
                <a:spcPct val="100000"/>
              </a:lnSpc>
              <a:spcBef>
                <a:spcPts val="0"/>
              </a:spcBef>
              <a:spcAft>
                <a:spcPts val="0"/>
              </a:spcAft>
              <a:buClr>
                <a:schemeClr val="dk1"/>
              </a:buClr>
              <a:buSzPts val="1600"/>
              <a:buFont typeface="Wingdings" panose="05000000000000000000" pitchFamily="2" charset="2"/>
              <a:buChar char="Ø"/>
            </a:pPr>
            <a:endParaRPr lang="en-US" sz="1300" b="0" i="0" u="none" strike="noStrike" cap="none" dirty="0">
              <a:solidFill>
                <a:schemeClr val="dk1"/>
              </a:solidFill>
              <a:latin typeface="Arial"/>
              <a:ea typeface="Arial"/>
              <a:cs typeface="Arial"/>
              <a:sym typeface="Arial"/>
            </a:endParaRPr>
          </a:p>
          <a:p>
            <a:pPr marL="285750" marR="0" lvl="1" indent="-285750" algn="l" rtl="0">
              <a:lnSpc>
                <a:spcPct val="100000"/>
              </a:lnSpc>
              <a:spcBef>
                <a:spcPts val="0"/>
              </a:spcBef>
              <a:spcAft>
                <a:spcPts val="0"/>
              </a:spcAft>
              <a:buClr>
                <a:schemeClr val="dk1"/>
              </a:buClr>
              <a:buSzPts val="1600"/>
              <a:buFont typeface="Wingdings" panose="05000000000000000000" pitchFamily="2" charset="2"/>
              <a:buChar char="Ø"/>
            </a:pPr>
            <a:r>
              <a:rPr lang="en-US" sz="1300" b="0" i="0" u="none" strike="noStrike" cap="none" dirty="0">
                <a:solidFill>
                  <a:schemeClr val="dk1"/>
                </a:solidFill>
                <a:latin typeface="Arial"/>
                <a:ea typeface="Arial"/>
                <a:cs typeface="Arial"/>
                <a:sym typeface="Arial"/>
              </a:rPr>
              <a:t>TSPs should use this Emerging Technology Horizon to:</a:t>
            </a:r>
            <a:endParaRPr lang="en-US" sz="1300" dirty="0"/>
          </a:p>
          <a:p>
            <a:pPr marL="576263" marR="0" lvl="5" indent="-293688" algn="l" rtl="0">
              <a:lnSpc>
                <a:spcPct val="100000"/>
              </a:lnSpc>
              <a:spcBef>
                <a:spcPts val="0"/>
              </a:spcBef>
              <a:spcAft>
                <a:spcPts val="0"/>
              </a:spcAft>
              <a:buClr>
                <a:schemeClr val="dk1"/>
              </a:buClr>
              <a:buSzPts val="1600"/>
              <a:buFont typeface="Arial" panose="020B0604020202020204" pitchFamily="34" charset="0"/>
              <a:buChar char="•"/>
            </a:pPr>
            <a:endParaRPr lang="en-US" sz="1300" b="0" i="0" u="none" strike="noStrike" cap="none" dirty="0">
              <a:solidFill>
                <a:schemeClr val="dk1"/>
              </a:solidFill>
              <a:latin typeface="Arial"/>
              <a:ea typeface="Arial"/>
              <a:cs typeface="Arial"/>
              <a:sym typeface="Arial"/>
            </a:endParaRPr>
          </a:p>
          <a:p>
            <a:pPr marL="576263" marR="0" lvl="5" indent="-293688" algn="l" rtl="0">
              <a:lnSpc>
                <a:spcPct val="100000"/>
              </a:lnSpc>
              <a:spcBef>
                <a:spcPts val="0"/>
              </a:spcBef>
              <a:spcAft>
                <a:spcPts val="0"/>
              </a:spcAft>
              <a:buClr>
                <a:schemeClr val="dk1"/>
              </a:buClr>
              <a:buSzPts val="1600"/>
              <a:buFont typeface="Arial" panose="020B0604020202020204" pitchFamily="34" charset="0"/>
              <a:buChar char="•"/>
            </a:pPr>
            <a:r>
              <a:rPr lang="en-US" sz="1300" b="0" i="0" u="none" strike="noStrike" cap="none" dirty="0">
                <a:solidFill>
                  <a:schemeClr val="dk1"/>
                </a:solidFill>
                <a:latin typeface="Arial"/>
                <a:ea typeface="Arial"/>
                <a:cs typeface="Arial"/>
                <a:sym typeface="Arial"/>
              </a:rPr>
              <a:t>Identify ETTs that are important to the business</a:t>
            </a:r>
            <a:endParaRPr lang="en-US" sz="1300" dirty="0"/>
          </a:p>
          <a:p>
            <a:pPr marL="576263" marR="0" lvl="5" indent="-293688" algn="l" rtl="0">
              <a:lnSpc>
                <a:spcPct val="100000"/>
              </a:lnSpc>
              <a:spcBef>
                <a:spcPts val="0"/>
              </a:spcBef>
              <a:spcAft>
                <a:spcPts val="0"/>
              </a:spcAft>
              <a:buClr>
                <a:schemeClr val="dk1"/>
              </a:buClr>
              <a:buSzPts val="1600"/>
              <a:buFont typeface="Arial" panose="020B0604020202020204" pitchFamily="34" charset="0"/>
              <a:buChar char="•"/>
            </a:pPr>
            <a:r>
              <a:rPr lang="en-US" sz="1300" b="0" i="0" u="none" strike="noStrike" cap="none" dirty="0">
                <a:solidFill>
                  <a:schemeClr val="dk1"/>
                </a:solidFill>
                <a:latin typeface="Arial"/>
                <a:ea typeface="Arial"/>
                <a:cs typeface="Arial"/>
                <a:sym typeface="Arial"/>
              </a:rPr>
              <a:t>Determine when to act on those trends and technologies based on business strategy</a:t>
            </a:r>
            <a:endParaRPr lang="en-US" sz="1300" dirty="0"/>
          </a:p>
          <a:p>
            <a:pPr marL="576263" marR="0" lvl="5" indent="-293688" algn="l" rtl="0">
              <a:lnSpc>
                <a:spcPct val="100000"/>
              </a:lnSpc>
              <a:spcBef>
                <a:spcPts val="0"/>
              </a:spcBef>
              <a:spcAft>
                <a:spcPts val="0"/>
              </a:spcAft>
              <a:buClr>
                <a:schemeClr val="dk1"/>
              </a:buClr>
              <a:buSzPts val="1600"/>
              <a:buFont typeface="Arial" panose="020B0604020202020204" pitchFamily="34" charset="0"/>
              <a:buChar char="•"/>
            </a:pPr>
            <a:r>
              <a:rPr lang="en-US" sz="1300" b="0" i="0" u="none" strike="noStrike" cap="none" dirty="0">
                <a:solidFill>
                  <a:schemeClr val="dk1"/>
                </a:solidFill>
                <a:latin typeface="Arial"/>
                <a:ea typeface="Arial"/>
                <a:cs typeface="Arial"/>
                <a:sym typeface="Arial"/>
              </a:rPr>
              <a:t>Begin formulating a response to the technology or trend’s evolution</a:t>
            </a:r>
            <a:endParaRPr lang="en-US" sz="1300" dirty="0"/>
          </a:p>
          <a:p>
            <a:pPr marL="285750" marR="0" lvl="0" indent="-196850" algn="l" rtl="0">
              <a:lnSpc>
                <a:spcPct val="100000"/>
              </a:lnSpc>
              <a:spcBef>
                <a:spcPts val="0"/>
              </a:spcBef>
              <a:spcAft>
                <a:spcPts val="0"/>
              </a:spcAft>
              <a:buClr>
                <a:schemeClr val="dk1"/>
              </a:buClr>
              <a:buSzPts val="1400"/>
              <a:buFont typeface="arial"/>
              <a:buNone/>
            </a:pPr>
            <a:endParaRPr lang="en-US" sz="1300" b="0" i="0" u="none" strike="noStrike" cap="none" dirty="0">
              <a:solidFill>
                <a:srgbClr val="000000"/>
              </a:solidFill>
              <a:latin typeface="Arial"/>
              <a:ea typeface="Arial"/>
              <a:cs typeface="Arial"/>
              <a:sym typeface="Arial"/>
            </a:endParaRPr>
          </a:p>
        </p:txBody>
      </p:sp>
      <p:grpSp>
        <p:nvGrpSpPr>
          <p:cNvPr id="61" name="Group 60">
            <a:extLst>
              <a:ext uri="{FF2B5EF4-FFF2-40B4-BE49-F238E27FC236}">
                <a16:creationId xmlns:a16="http://schemas.microsoft.com/office/drawing/2014/main" xmlns="" id="{3D0311ED-BA15-6385-DDA1-13C4F42288FF}"/>
              </a:ext>
            </a:extLst>
          </p:cNvPr>
          <p:cNvGrpSpPr/>
          <p:nvPr/>
        </p:nvGrpSpPr>
        <p:grpSpPr>
          <a:xfrm>
            <a:off x="85495" y="1548962"/>
            <a:ext cx="6511248" cy="4128323"/>
            <a:chOff x="-23361" y="1157075"/>
            <a:chExt cx="6511248" cy="4128323"/>
          </a:xfrm>
        </p:grpSpPr>
        <p:sp>
          <p:nvSpPr>
            <p:cNvPr id="62" name="Google Shape;815;p23">
              <a:extLst>
                <a:ext uri="{FF2B5EF4-FFF2-40B4-BE49-F238E27FC236}">
                  <a16:creationId xmlns:a16="http://schemas.microsoft.com/office/drawing/2014/main" xmlns="" id="{93B333C4-4128-DE47-9E25-431580D6E22C}"/>
                </a:ext>
              </a:extLst>
            </p:cNvPr>
            <p:cNvSpPr txBox="1"/>
            <p:nvPr/>
          </p:nvSpPr>
          <p:spPr>
            <a:xfrm>
              <a:off x="-23361" y="1157075"/>
              <a:ext cx="6333957" cy="30773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b="1" dirty="0">
                  <a:solidFill>
                    <a:srgbClr val="595959"/>
                  </a:solidFill>
                </a:rPr>
                <a:t>Emerging</a:t>
              </a:r>
              <a:r>
                <a:rPr lang="en-US" b="0" i="0" dirty="0">
                  <a:solidFill>
                    <a:srgbClr val="D54400"/>
                  </a:solidFill>
                  <a:effectLst/>
                  <a:latin typeface="Gartner sans"/>
                </a:rPr>
                <a:t> </a:t>
              </a:r>
              <a:r>
                <a:rPr lang="en-US" b="1" dirty="0">
                  <a:solidFill>
                    <a:srgbClr val="595959"/>
                  </a:solidFill>
                </a:rPr>
                <a:t>Technology</a:t>
              </a:r>
              <a:r>
                <a:rPr lang="en-US" b="0" i="0" dirty="0">
                  <a:solidFill>
                    <a:srgbClr val="D54400"/>
                  </a:solidFill>
                  <a:effectLst/>
                  <a:latin typeface="Gartner sans"/>
                </a:rPr>
                <a:t> </a:t>
              </a:r>
              <a:r>
                <a:rPr lang="en-US" b="1" dirty="0">
                  <a:solidFill>
                    <a:srgbClr val="595959"/>
                  </a:solidFill>
                </a:rPr>
                <a:t>Horizon — Cloud Computing</a:t>
              </a:r>
              <a:endParaRPr b="1" dirty="0">
                <a:solidFill>
                  <a:srgbClr val="595959"/>
                </a:solidFill>
              </a:endParaRPr>
            </a:p>
          </p:txBody>
        </p:sp>
        <p:grpSp>
          <p:nvGrpSpPr>
            <p:cNvPr id="63" name="Group 62">
              <a:extLst>
                <a:ext uri="{FF2B5EF4-FFF2-40B4-BE49-F238E27FC236}">
                  <a16:creationId xmlns:a16="http://schemas.microsoft.com/office/drawing/2014/main" xmlns="" id="{DA2A329F-A992-079C-60D5-B680B2A18F57}"/>
                </a:ext>
              </a:extLst>
            </p:cNvPr>
            <p:cNvGrpSpPr/>
            <p:nvPr/>
          </p:nvGrpSpPr>
          <p:grpSpPr>
            <a:xfrm>
              <a:off x="455739" y="1197226"/>
              <a:ext cx="6032148" cy="4088172"/>
              <a:chOff x="313010" y="108440"/>
              <a:chExt cx="8517980" cy="5859307"/>
            </a:xfrm>
          </p:grpSpPr>
          <p:grpSp>
            <p:nvGrpSpPr>
              <p:cNvPr id="64" name="Group 63">
                <a:extLst>
                  <a:ext uri="{FF2B5EF4-FFF2-40B4-BE49-F238E27FC236}">
                    <a16:creationId xmlns:a16="http://schemas.microsoft.com/office/drawing/2014/main" xmlns="" id="{7A04B5C2-0C18-20F8-00DA-6DF87574FCA0}"/>
                  </a:ext>
                </a:extLst>
              </p:cNvPr>
              <p:cNvGrpSpPr/>
              <p:nvPr/>
            </p:nvGrpSpPr>
            <p:grpSpPr>
              <a:xfrm>
                <a:off x="313010" y="108440"/>
                <a:ext cx="7549630" cy="5859307"/>
                <a:chOff x="290242" y="172635"/>
                <a:chExt cx="7549630" cy="5859307"/>
              </a:xfrm>
            </p:grpSpPr>
            <p:sp>
              <p:nvSpPr>
                <p:cNvPr id="111" name="Freeform 2">
                  <a:extLst>
                    <a:ext uri="{FF2B5EF4-FFF2-40B4-BE49-F238E27FC236}">
                      <a16:creationId xmlns:a16="http://schemas.microsoft.com/office/drawing/2014/main" xmlns="" id="{37448900-3C6F-32E9-C640-40E99462904E}"/>
                    </a:ext>
                  </a:extLst>
                </p:cNvPr>
                <p:cNvSpPr/>
                <p:nvPr/>
              </p:nvSpPr>
              <p:spPr>
                <a:xfrm>
                  <a:off x="290242" y="172635"/>
                  <a:ext cx="7549630" cy="5859183"/>
                </a:xfrm>
                <a:custGeom>
                  <a:avLst/>
                  <a:gdLst/>
                  <a:ahLst/>
                  <a:cxnLst/>
                  <a:rect l="l" t="t" r="r" b="b"/>
                  <a:pathLst>
                    <a:path w="7549630" h="5859183">
                      <a:moveTo>
                        <a:pt x="3774707" y="5859183"/>
                      </a:moveTo>
                      <a:cubicBezTo>
                        <a:pt x="5859475" y="3774529"/>
                        <a:pt x="7549630" y="2084680"/>
                        <a:pt x="7549630" y="2084680"/>
                      </a:cubicBezTo>
                      <a:cubicBezTo>
                        <a:pt x="5464861" y="0"/>
                        <a:pt x="2084781" y="0"/>
                        <a:pt x="0" y="2084680"/>
                      </a:cubicBezTo>
                      <a:close/>
                    </a:path>
                  </a:pathLst>
                </a:custGeom>
                <a:solidFill>
                  <a:srgbClr val="D3D3D3"/>
                </a:solidFill>
              </p:spPr>
            </p:sp>
            <p:sp>
              <p:nvSpPr>
                <p:cNvPr id="112" name="Freeform 3">
                  <a:extLst>
                    <a:ext uri="{FF2B5EF4-FFF2-40B4-BE49-F238E27FC236}">
                      <a16:creationId xmlns:a16="http://schemas.microsoft.com/office/drawing/2014/main" xmlns="" id="{98650781-90CF-777B-0FFB-7F16BCBC80CE}"/>
                    </a:ext>
                  </a:extLst>
                </p:cNvPr>
                <p:cNvSpPr/>
                <p:nvPr/>
              </p:nvSpPr>
              <p:spPr>
                <a:xfrm>
                  <a:off x="290242" y="172635"/>
                  <a:ext cx="7549630" cy="5859183"/>
                </a:xfrm>
                <a:custGeom>
                  <a:avLst/>
                  <a:gdLst/>
                  <a:ahLst/>
                  <a:cxnLst/>
                  <a:rect l="l" t="t" r="r" b="b"/>
                  <a:pathLst>
                    <a:path w="7549630" h="5859183">
                      <a:moveTo>
                        <a:pt x="3774707" y="5859183"/>
                      </a:moveTo>
                      <a:cubicBezTo>
                        <a:pt x="5859475" y="3774529"/>
                        <a:pt x="7549630" y="2084680"/>
                        <a:pt x="7549630" y="2084680"/>
                      </a:cubicBezTo>
                      <a:cubicBezTo>
                        <a:pt x="5464861" y="0"/>
                        <a:pt x="2084781" y="0"/>
                        <a:pt x="0" y="2084680"/>
                      </a:cubicBezTo>
                      <a:lnTo>
                        <a:pt x="3774707" y="5859183"/>
                      </a:lnTo>
                      <a:close/>
                    </a:path>
                  </a:pathLst>
                </a:custGeom>
                <a:noFill/>
                <a:ln w="12700" cap="sq">
                  <a:solidFill>
                    <a:srgbClr val="FFFEFF"/>
                  </a:solidFill>
                </a:ln>
              </p:spPr>
            </p:sp>
            <p:sp>
              <p:nvSpPr>
                <p:cNvPr id="113" name="Freeform 4">
                  <a:extLst>
                    <a:ext uri="{FF2B5EF4-FFF2-40B4-BE49-F238E27FC236}">
                      <a16:creationId xmlns:a16="http://schemas.microsoft.com/office/drawing/2014/main" xmlns="" id="{DFF7E183-9C4F-6950-8FD3-A055999860B3}"/>
                    </a:ext>
                  </a:extLst>
                </p:cNvPr>
                <p:cNvSpPr/>
                <p:nvPr/>
              </p:nvSpPr>
              <p:spPr>
                <a:xfrm>
                  <a:off x="586051" y="631829"/>
                  <a:ext cx="6958013" cy="5399977"/>
                </a:xfrm>
                <a:custGeom>
                  <a:avLst/>
                  <a:gdLst/>
                  <a:ahLst/>
                  <a:cxnLst/>
                  <a:rect l="l" t="t" r="r" b="b"/>
                  <a:pathLst>
                    <a:path w="6958013" h="5399977">
                      <a:moveTo>
                        <a:pt x="3478911" y="5399976"/>
                      </a:moveTo>
                      <a:cubicBezTo>
                        <a:pt x="5400306" y="3478708"/>
                        <a:pt x="6958013" y="1921281"/>
                        <a:pt x="6958013" y="1921281"/>
                      </a:cubicBezTo>
                      <a:cubicBezTo>
                        <a:pt x="5036616" y="0"/>
                        <a:pt x="1921408" y="0"/>
                        <a:pt x="0" y="1921294"/>
                      </a:cubicBezTo>
                      <a:close/>
                    </a:path>
                  </a:pathLst>
                </a:custGeom>
                <a:solidFill>
                  <a:srgbClr val="F4F4F4"/>
                </a:solidFill>
              </p:spPr>
            </p:sp>
            <p:sp>
              <p:nvSpPr>
                <p:cNvPr id="114" name="Freeform 5">
                  <a:extLst>
                    <a:ext uri="{FF2B5EF4-FFF2-40B4-BE49-F238E27FC236}">
                      <a16:creationId xmlns:a16="http://schemas.microsoft.com/office/drawing/2014/main" xmlns="" id="{54ABB0F6-35AF-C60D-8529-725354489E3A}"/>
                    </a:ext>
                  </a:extLst>
                </p:cNvPr>
                <p:cNvSpPr/>
                <p:nvPr/>
              </p:nvSpPr>
              <p:spPr>
                <a:xfrm>
                  <a:off x="586051" y="631829"/>
                  <a:ext cx="6958013" cy="5399977"/>
                </a:xfrm>
                <a:custGeom>
                  <a:avLst/>
                  <a:gdLst/>
                  <a:ahLst/>
                  <a:cxnLst/>
                  <a:rect l="l" t="t" r="r" b="b"/>
                  <a:pathLst>
                    <a:path w="6958013" h="5399977">
                      <a:moveTo>
                        <a:pt x="3478911" y="5399976"/>
                      </a:moveTo>
                      <a:cubicBezTo>
                        <a:pt x="5400306" y="3478708"/>
                        <a:pt x="6958013" y="1921281"/>
                        <a:pt x="6958013" y="1921281"/>
                      </a:cubicBezTo>
                      <a:cubicBezTo>
                        <a:pt x="5036616" y="0"/>
                        <a:pt x="1921408" y="0"/>
                        <a:pt x="0" y="1921294"/>
                      </a:cubicBezTo>
                      <a:lnTo>
                        <a:pt x="3478911" y="5399976"/>
                      </a:lnTo>
                      <a:close/>
                    </a:path>
                  </a:pathLst>
                </a:custGeom>
                <a:noFill/>
                <a:ln w="12700" cap="sq">
                  <a:solidFill>
                    <a:srgbClr val="FFFEFF"/>
                  </a:solidFill>
                </a:ln>
              </p:spPr>
            </p:sp>
            <p:sp>
              <p:nvSpPr>
                <p:cNvPr id="115" name="Freeform 6">
                  <a:extLst>
                    <a:ext uri="{FF2B5EF4-FFF2-40B4-BE49-F238E27FC236}">
                      <a16:creationId xmlns:a16="http://schemas.microsoft.com/office/drawing/2014/main" xmlns="" id="{C6B3A371-B471-6104-5373-27A0AA305F01}"/>
                    </a:ext>
                  </a:extLst>
                </p:cNvPr>
                <p:cNvSpPr/>
                <p:nvPr/>
              </p:nvSpPr>
              <p:spPr>
                <a:xfrm>
                  <a:off x="2983434" y="4353218"/>
                  <a:ext cx="2163242" cy="1678724"/>
                </a:xfrm>
                <a:custGeom>
                  <a:avLst/>
                  <a:gdLst/>
                  <a:ahLst/>
                  <a:cxnLst/>
                  <a:rect l="l" t="t" r="r" b="b"/>
                  <a:pathLst>
                    <a:path w="2163242" h="1678724">
                      <a:moveTo>
                        <a:pt x="1081596" y="1678725"/>
                      </a:moveTo>
                      <a:cubicBezTo>
                        <a:pt x="1678953" y="1081456"/>
                        <a:pt x="2163242" y="597294"/>
                        <a:pt x="2163242" y="597294"/>
                      </a:cubicBezTo>
                      <a:cubicBezTo>
                        <a:pt x="1565885" y="0"/>
                        <a:pt x="597370" y="0"/>
                        <a:pt x="0" y="597294"/>
                      </a:cubicBezTo>
                      <a:close/>
                    </a:path>
                  </a:pathLst>
                </a:custGeom>
                <a:solidFill>
                  <a:srgbClr val="FEC10D"/>
                </a:solidFill>
              </p:spPr>
            </p:sp>
            <p:sp>
              <p:nvSpPr>
                <p:cNvPr id="116" name="Freeform 7">
                  <a:extLst>
                    <a:ext uri="{FF2B5EF4-FFF2-40B4-BE49-F238E27FC236}">
                      <a16:creationId xmlns:a16="http://schemas.microsoft.com/office/drawing/2014/main" xmlns="" id="{83062226-605E-8378-2F43-08DB7A3090AE}"/>
                    </a:ext>
                  </a:extLst>
                </p:cNvPr>
                <p:cNvSpPr/>
                <p:nvPr/>
              </p:nvSpPr>
              <p:spPr>
                <a:xfrm>
                  <a:off x="2983434" y="4353218"/>
                  <a:ext cx="2163242" cy="1678724"/>
                </a:xfrm>
                <a:custGeom>
                  <a:avLst/>
                  <a:gdLst/>
                  <a:ahLst/>
                  <a:cxnLst/>
                  <a:rect l="l" t="t" r="r" b="b"/>
                  <a:pathLst>
                    <a:path w="2163242" h="1678724">
                      <a:moveTo>
                        <a:pt x="1081596" y="1678725"/>
                      </a:moveTo>
                      <a:cubicBezTo>
                        <a:pt x="1678953" y="1081456"/>
                        <a:pt x="2163242" y="597294"/>
                        <a:pt x="2163242" y="597294"/>
                      </a:cubicBezTo>
                      <a:cubicBezTo>
                        <a:pt x="1565885" y="0"/>
                        <a:pt x="597370" y="0"/>
                        <a:pt x="0" y="597294"/>
                      </a:cubicBezTo>
                      <a:lnTo>
                        <a:pt x="1081596" y="1678725"/>
                      </a:lnTo>
                      <a:close/>
                    </a:path>
                  </a:pathLst>
                </a:custGeom>
                <a:noFill/>
                <a:ln w="12700" cap="sq">
                  <a:solidFill>
                    <a:srgbClr val="FFFEFF"/>
                  </a:solidFill>
                </a:ln>
              </p:spPr>
            </p:sp>
          </p:grpSp>
          <p:sp>
            <p:nvSpPr>
              <p:cNvPr id="65" name="TextBox 64">
                <a:extLst>
                  <a:ext uri="{FF2B5EF4-FFF2-40B4-BE49-F238E27FC236}">
                    <a16:creationId xmlns:a16="http://schemas.microsoft.com/office/drawing/2014/main" xmlns="" id="{E61AF09C-6B2C-D89F-F261-6547D6147D7E}"/>
                  </a:ext>
                </a:extLst>
              </p:cNvPr>
              <p:cNvSpPr txBox="1"/>
              <p:nvPr/>
            </p:nvSpPr>
            <p:spPr>
              <a:xfrm>
                <a:off x="8009771" y="688957"/>
                <a:ext cx="330200" cy="177800"/>
              </a:xfrm>
              <a:prstGeom prst="rect">
                <a:avLst/>
              </a:prstGeom>
            </p:spPr>
            <p:txBody>
              <a:bodyPr wrap="none" lIns="0" tIns="0" rIns="0" bIns="0" anchor="t"/>
              <a:lstStyle/>
              <a:p>
                <a:r>
                  <a:rPr lang="en-US" sz="1000" b="1" spc="-7">
                    <a:solidFill>
                      <a:srgbClr val="000000"/>
                    </a:solidFill>
                    <a:latin typeface="Arial" panose="020B0604020202020204" pitchFamily="34" charset="0"/>
                    <a:cs typeface="Arial" panose="020B0604020202020204" pitchFamily="34" charset="0"/>
                  </a:rPr>
                  <a:t>Mass</a:t>
                </a:r>
              </a:p>
            </p:txBody>
          </p:sp>
          <p:sp>
            <p:nvSpPr>
              <p:cNvPr id="66" name="Freeform 3">
                <a:extLst>
                  <a:ext uri="{FF2B5EF4-FFF2-40B4-BE49-F238E27FC236}">
                    <a16:creationId xmlns:a16="http://schemas.microsoft.com/office/drawing/2014/main" xmlns="" id="{0C38D7E3-E8F4-BBB9-1BC7-E624407201E6}"/>
                  </a:ext>
                </a:extLst>
              </p:cNvPr>
              <p:cNvSpPr/>
              <p:nvPr/>
            </p:nvSpPr>
            <p:spPr>
              <a:xfrm>
                <a:off x="8016584" y="963166"/>
                <a:ext cx="96393" cy="96393"/>
              </a:xfrm>
              <a:custGeom>
                <a:avLst/>
                <a:gdLst/>
                <a:ahLst/>
                <a:cxnLst/>
                <a:rect l="l" t="t" r="r" b="b"/>
                <a:pathLst>
                  <a:path w="96393" h="96393">
                    <a:moveTo>
                      <a:pt x="48197" y="96393"/>
                    </a:moveTo>
                    <a:cubicBezTo>
                      <a:pt x="74816" y="96393"/>
                      <a:pt x="96393" y="74815"/>
                      <a:pt x="96393" y="48196"/>
                    </a:cubicBezTo>
                    <a:cubicBezTo>
                      <a:pt x="96393" y="21577"/>
                      <a:pt x="74816" y="0"/>
                      <a:pt x="48197" y="0"/>
                    </a:cubicBezTo>
                    <a:cubicBezTo>
                      <a:pt x="21577" y="0"/>
                      <a:pt x="0" y="21577"/>
                      <a:pt x="0" y="48196"/>
                    </a:cubicBezTo>
                    <a:cubicBezTo>
                      <a:pt x="0" y="74815"/>
                      <a:pt x="21577" y="96393"/>
                      <a:pt x="48197" y="96393"/>
                    </a:cubicBezTo>
                  </a:path>
                </a:pathLst>
              </a:custGeom>
              <a:solidFill>
                <a:srgbClr val="009AD7"/>
              </a:solidFill>
            </p:spPr>
          </p:sp>
          <p:sp>
            <p:nvSpPr>
              <p:cNvPr id="67" name="Freeform 4">
                <a:extLst>
                  <a:ext uri="{FF2B5EF4-FFF2-40B4-BE49-F238E27FC236}">
                    <a16:creationId xmlns:a16="http://schemas.microsoft.com/office/drawing/2014/main" xmlns="" id="{3E219EC4-74D5-D058-3E2B-C021AEF11567}"/>
                  </a:ext>
                </a:extLst>
              </p:cNvPr>
              <p:cNvSpPr/>
              <p:nvPr/>
            </p:nvSpPr>
            <p:spPr>
              <a:xfrm>
                <a:off x="8016584" y="963166"/>
                <a:ext cx="96393" cy="96393"/>
              </a:xfrm>
              <a:custGeom>
                <a:avLst/>
                <a:gdLst/>
                <a:ahLst/>
                <a:cxnLst/>
                <a:rect l="l" t="t" r="r" b="b"/>
                <a:pathLst>
                  <a:path w="96393" h="96393">
                    <a:moveTo>
                      <a:pt x="48197" y="96393"/>
                    </a:moveTo>
                    <a:cubicBezTo>
                      <a:pt x="74816" y="96393"/>
                      <a:pt x="96393" y="74815"/>
                      <a:pt x="96393" y="48196"/>
                    </a:cubicBezTo>
                    <a:cubicBezTo>
                      <a:pt x="96393" y="21577"/>
                      <a:pt x="74816" y="0"/>
                      <a:pt x="48197" y="0"/>
                    </a:cubicBezTo>
                    <a:cubicBezTo>
                      <a:pt x="21577" y="0"/>
                      <a:pt x="0" y="21577"/>
                      <a:pt x="0" y="48196"/>
                    </a:cubicBezTo>
                    <a:cubicBezTo>
                      <a:pt x="0" y="74815"/>
                      <a:pt x="21577" y="96393"/>
                      <a:pt x="48197" y="96393"/>
                    </a:cubicBezTo>
                    <a:close/>
                  </a:path>
                </a:pathLst>
              </a:custGeom>
              <a:noFill/>
              <a:ln w="12700" cap="sq">
                <a:solidFill>
                  <a:srgbClr val="FFFEFF"/>
                </a:solidFill>
              </a:ln>
            </p:spPr>
          </p:sp>
          <p:sp>
            <p:nvSpPr>
              <p:cNvPr id="68" name="TextBox 67">
                <a:extLst>
                  <a:ext uri="{FF2B5EF4-FFF2-40B4-BE49-F238E27FC236}">
                    <a16:creationId xmlns:a16="http://schemas.microsoft.com/office/drawing/2014/main" xmlns="" id="{E792B322-81B6-A205-DD5B-BBCDE1152CA2}"/>
                  </a:ext>
                </a:extLst>
              </p:cNvPr>
              <p:cNvSpPr txBox="1"/>
              <p:nvPr/>
            </p:nvSpPr>
            <p:spPr>
              <a:xfrm>
                <a:off x="8272190" y="935732"/>
                <a:ext cx="241300" cy="165100"/>
              </a:xfrm>
              <a:prstGeom prst="rect">
                <a:avLst/>
              </a:prstGeom>
            </p:spPr>
            <p:txBody>
              <a:bodyPr wrap="none" lIns="0" tIns="0" rIns="0" bIns="0" anchor="t"/>
              <a:lstStyle/>
              <a:p>
                <a:r>
                  <a:rPr lang="en-US" sz="1000" spc="-9">
                    <a:solidFill>
                      <a:srgbClr val="000000"/>
                    </a:solidFill>
                    <a:latin typeface="Arial" panose="020B0604020202020204" pitchFamily="34" charset="0"/>
                    <a:cs typeface="Arial" panose="020B0604020202020204" pitchFamily="34" charset="0"/>
                  </a:rPr>
                  <a:t>Low</a:t>
                </a:r>
              </a:p>
            </p:txBody>
          </p:sp>
          <p:sp>
            <p:nvSpPr>
              <p:cNvPr id="69" name="Freeform 6">
                <a:extLst>
                  <a:ext uri="{FF2B5EF4-FFF2-40B4-BE49-F238E27FC236}">
                    <a16:creationId xmlns:a16="http://schemas.microsoft.com/office/drawing/2014/main" xmlns="" id="{F06A3D45-ED0D-CC35-55C0-AA3B7256474B}"/>
                  </a:ext>
                </a:extLst>
              </p:cNvPr>
              <p:cNvSpPr/>
              <p:nvPr/>
            </p:nvSpPr>
            <p:spPr>
              <a:xfrm>
                <a:off x="8004532" y="1157304"/>
                <a:ext cx="120498" cy="120498"/>
              </a:xfrm>
              <a:custGeom>
                <a:avLst/>
                <a:gdLst/>
                <a:ahLst/>
                <a:cxnLst/>
                <a:rect l="l" t="t" r="r" b="b"/>
                <a:pathLst>
                  <a:path w="120498" h="120498">
                    <a:moveTo>
                      <a:pt x="60249" y="120497"/>
                    </a:moveTo>
                    <a:cubicBezTo>
                      <a:pt x="93523" y="120497"/>
                      <a:pt x="120498" y="93523"/>
                      <a:pt x="120498" y="60249"/>
                    </a:cubicBezTo>
                    <a:cubicBezTo>
                      <a:pt x="120498" y="26974"/>
                      <a:pt x="93523" y="0"/>
                      <a:pt x="60249" y="0"/>
                    </a:cubicBezTo>
                    <a:cubicBezTo>
                      <a:pt x="26975" y="0"/>
                      <a:pt x="0" y="26974"/>
                      <a:pt x="0" y="60249"/>
                    </a:cubicBezTo>
                    <a:cubicBezTo>
                      <a:pt x="0" y="93523"/>
                      <a:pt x="26975" y="120497"/>
                      <a:pt x="60249" y="120497"/>
                    </a:cubicBezTo>
                  </a:path>
                </a:pathLst>
              </a:custGeom>
              <a:solidFill>
                <a:srgbClr val="91DCF8"/>
              </a:solidFill>
            </p:spPr>
          </p:sp>
          <p:sp>
            <p:nvSpPr>
              <p:cNvPr id="70" name="Freeform 7">
                <a:extLst>
                  <a:ext uri="{FF2B5EF4-FFF2-40B4-BE49-F238E27FC236}">
                    <a16:creationId xmlns:a16="http://schemas.microsoft.com/office/drawing/2014/main" xmlns="" id="{4EB13FDF-0330-5330-116C-3DFA0FCD054A}"/>
                  </a:ext>
                </a:extLst>
              </p:cNvPr>
              <p:cNvSpPr/>
              <p:nvPr/>
            </p:nvSpPr>
            <p:spPr>
              <a:xfrm>
                <a:off x="8004532" y="1157304"/>
                <a:ext cx="120498" cy="120498"/>
              </a:xfrm>
              <a:custGeom>
                <a:avLst/>
                <a:gdLst/>
                <a:ahLst/>
                <a:cxnLst/>
                <a:rect l="l" t="t" r="r" b="b"/>
                <a:pathLst>
                  <a:path w="120498" h="120498">
                    <a:moveTo>
                      <a:pt x="60249" y="120497"/>
                    </a:moveTo>
                    <a:cubicBezTo>
                      <a:pt x="93523" y="120497"/>
                      <a:pt x="120498" y="93523"/>
                      <a:pt x="120498" y="60249"/>
                    </a:cubicBezTo>
                    <a:cubicBezTo>
                      <a:pt x="120498" y="26974"/>
                      <a:pt x="93523" y="0"/>
                      <a:pt x="60249" y="0"/>
                    </a:cubicBezTo>
                    <a:cubicBezTo>
                      <a:pt x="26975" y="0"/>
                      <a:pt x="0" y="26974"/>
                      <a:pt x="0" y="60249"/>
                    </a:cubicBezTo>
                    <a:cubicBezTo>
                      <a:pt x="0" y="93523"/>
                      <a:pt x="26975" y="120497"/>
                      <a:pt x="60249" y="120497"/>
                    </a:cubicBezTo>
                    <a:close/>
                  </a:path>
                </a:pathLst>
              </a:custGeom>
              <a:noFill/>
              <a:ln w="12700" cap="sq">
                <a:solidFill>
                  <a:srgbClr val="FFFEFF"/>
                </a:solidFill>
              </a:ln>
            </p:spPr>
          </p:sp>
          <p:sp>
            <p:nvSpPr>
              <p:cNvPr id="71" name="TextBox 70">
                <a:extLst>
                  <a:ext uri="{FF2B5EF4-FFF2-40B4-BE49-F238E27FC236}">
                    <a16:creationId xmlns:a16="http://schemas.microsoft.com/office/drawing/2014/main" xmlns="" id="{D89C85CD-3BB9-34DE-781C-513517BC8432}"/>
                  </a:ext>
                </a:extLst>
              </p:cNvPr>
              <p:cNvSpPr txBox="1"/>
              <p:nvPr/>
            </p:nvSpPr>
            <p:spPr>
              <a:xfrm>
                <a:off x="8272190" y="1141927"/>
                <a:ext cx="457200" cy="165100"/>
              </a:xfrm>
              <a:prstGeom prst="rect">
                <a:avLst/>
              </a:prstGeom>
            </p:spPr>
            <p:txBody>
              <a:bodyPr wrap="none" lIns="0" tIns="0" rIns="0" bIns="0" anchor="t"/>
              <a:lstStyle/>
              <a:p>
                <a:r>
                  <a:rPr lang="en-US" sz="1000" dirty="0">
                    <a:solidFill>
                      <a:srgbClr val="000000"/>
                    </a:solidFill>
                    <a:latin typeface="Arial" panose="020B0604020202020204" pitchFamily="34" charset="0"/>
                    <a:cs typeface="Arial" panose="020B0604020202020204" pitchFamily="34" charset="0"/>
                  </a:rPr>
                  <a:t>Medium</a:t>
                </a:r>
              </a:p>
            </p:txBody>
          </p:sp>
          <p:sp>
            <p:nvSpPr>
              <p:cNvPr id="72" name="Freeform 9">
                <a:extLst>
                  <a:ext uri="{FF2B5EF4-FFF2-40B4-BE49-F238E27FC236}">
                    <a16:creationId xmlns:a16="http://schemas.microsoft.com/office/drawing/2014/main" xmlns="" id="{778B3CA1-66F5-A838-B9FE-5A507D1C2F65}"/>
                  </a:ext>
                </a:extLst>
              </p:cNvPr>
              <p:cNvSpPr/>
              <p:nvPr/>
            </p:nvSpPr>
            <p:spPr>
              <a:xfrm>
                <a:off x="7985251" y="1366698"/>
                <a:ext cx="159055" cy="159055"/>
              </a:xfrm>
              <a:custGeom>
                <a:avLst/>
                <a:gdLst/>
                <a:ahLst/>
                <a:cxnLst/>
                <a:rect l="l" t="t" r="r" b="b"/>
                <a:pathLst>
                  <a:path w="159055" h="159055">
                    <a:moveTo>
                      <a:pt x="79528" y="159055"/>
                    </a:moveTo>
                    <a:cubicBezTo>
                      <a:pt x="123445" y="159055"/>
                      <a:pt x="159056" y="123444"/>
                      <a:pt x="159056" y="79527"/>
                    </a:cubicBezTo>
                    <a:cubicBezTo>
                      <a:pt x="159056" y="35611"/>
                      <a:pt x="123445" y="0"/>
                      <a:pt x="79528" y="0"/>
                    </a:cubicBezTo>
                    <a:cubicBezTo>
                      <a:pt x="35611" y="0"/>
                      <a:pt x="0" y="35611"/>
                      <a:pt x="0" y="79527"/>
                    </a:cubicBezTo>
                    <a:cubicBezTo>
                      <a:pt x="0" y="123444"/>
                      <a:pt x="35611" y="159055"/>
                      <a:pt x="79528" y="159055"/>
                    </a:cubicBezTo>
                  </a:path>
                </a:pathLst>
              </a:custGeom>
              <a:solidFill>
                <a:srgbClr val="6A80A3"/>
              </a:solidFill>
            </p:spPr>
          </p:sp>
          <p:sp>
            <p:nvSpPr>
              <p:cNvPr id="73" name="Freeform 10">
                <a:extLst>
                  <a:ext uri="{FF2B5EF4-FFF2-40B4-BE49-F238E27FC236}">
                    <a16:creationId xmlns:a16="http://schemas.microsoft.com/office/drawing/2014/main" xmlns="" id="{305BF8B5-BB9A-7845-3668-462D08EEF12F}"/>
                  </a:ext>
                </a:extLst>
              </p:cNvPr>
              <p:cNvSpPr/>
              <p:nvPr/>
            </p:nvSpPr>
            <p:spPr>
              <a:xfrm>
                <a:off x="7985251" y="1366698"/>
                <a:ext cx="159055" cy="159055"/>
              </a:xfrm>
              <a:custGeom>
                <a:avLst/>
                <a:gdLst/>
                <a:ahLst/>
                <a:cxnLst/>
                <a:rect l="l" t="t" r="r" b="b"/>
                <a:pathLst>
                  <a:path w="159055" h="159055">
                    <a:moveTo>
                      <a:pt x="79528" y="159055"/>
                    </a:moveTo>
                    <a:cubicBezTo>
                      <a:pt x="123445" y="159055"/>
                      <a:pt x="159056" y="123444"/>
                      <a:pt x="159056" y="79527"/>
                    </a:cubicBezTo>
                    <a:cubicBezTo>
                      <a:pt x="159056" y="35611"/>
                      <a:pt x="123445" y="0"/>
                      <a:pt x="79528" y="0"/>
                    </a:cubicBezTo>
                    <a:cubicBezTo>
                      <a:pt x="35611" y="0"/>
                      <a:pt x="0" y="35611"/>
                      <a:pt x="0" y="79527"/>
                    </a:cubicBezTo>
                    <a:cubicBezTo>
                      <a:pt x="0" y="123444"/>
                      <a:pt x="35611" y="159055"/>
                      <a:pt x="79528" y="159055"/>
                    </a:cubicBezTo>
                    <a:close/>
                  </a:path>
                </a:pathLst>
              </a:custGeom>
              <a:noFill/>
              <a:ln w="12700" cap="sq">
                <a:solidFill>
                  <a:srgbClr val="FFFEFF"/>
                </a:solidFill>
              </a:ln>
            </p:spPr>
          </p:sp>
          <p:sp>
            <p:nvSpPr>
              <p:cNvPr id="74" name="TextBox 73">
                <a:extLst>
                  <a:ext uri="{FF2B5EF4-FFF2-40B4-BE49-F238E27FC236}">
                    <a16:creationId xmlns:a16="http://schemas.microsoft.com/office/drawing/2014/main" xmlns="" id="{04143FA2-F840-ED21-3F48-A39D487EA55A}"/>
                  </a:ext>
                </a:extLst>
              </p:cNvPr>
              <p:cNvSpPr txBox="1"/>
              <p:nvPr/>
            </p:nvSpPr>
            <p:spPr>
              <a:xfrm>
                <a:off x="8272190" y="1370598"/>
                <a:ext cx="266700" cy="165100"/>
              </a:xfrm>
              <a:prstGeom prst="rect">
                <a:avLst/>
              </a:prstGeom>
            </p:spPr>
            <p:txBody>
              <a:bodyPr wrap="none" lIns="0" tIns="0" rIns="0" bIns="0" anchor="t"/>
              <a:lstStyle/>
              <a:p>
                <a:r>
                  <a:rPr lang="en-US" sz="1000">
                    <a:solidFill>
                      <a:srgbClr val="000000"/>
                    </a:solidFill>
                    <a:latin typeface="Arial" panose="020B0604020202020204" pitchFamily="34" charset="0"/>
                    <a:cs typeface="Arial" panose="020B0604020202020204" pitchFamily="34" charset="0"/>
                  </a:rPr>
                  <a:t>High</a:t>
                </a:r>
              </a:p>
            </p:txBody>
          </p:sp>
          <p:sp>
            <p:nvSpPr>
              <p:cNvPr id="75" name="Freeform 12">
                <a:extLst>
                  <a:ext uri="{FF2B5EF4-FFF2-40B4-BE49-F238E27FC236}">
                    <a16:creationId xmlns:a16="http://schemas.microsoft.com/office/drawing/2014/main" xmlns="" id="{09B6177A-A8B8-0F71-AF65-CC2E16D67252}"/>
                  </a:ext>
                </a:extLst>
              </p:cNvPr>
              <p:cNvSpPr/>
              <p:nvPr/>
            </p:nvSpPr>
            <p:spPr>
              <a:xfrm>
                <a:off x="7961401" y="1614650"/>
                <a:ext cx="206756" cy="206769"/>
              </a:xfrm>
              <a:custGeom>
                <a:avLst/>
                <a:gdLst/>
                <a:ahLst/>
                <a:cxnLst/>
                <a:rect l="l" t="t" r="r" b="b"/>
                <a:pathLst>
                  <a:path w="206756" h="206769">
                    <a:moveTo>
                      <a:pt x="103378" y="206769"/>
                    </a:moveTo>
                    <a:cubicBezTo>
                      <a:pt x="160477" y="206769"/>
                      <a:pt x="206756" y="160477"/>
                      <a:pt x="206756" y="103390"/>
                    </a:cubicBezTo>
                    <a:cubicBezTo>
                      <a:pt x="206756" y="46292"/>
                      <a:pt x="160477" y="0"/>
                      <a:pt x="103378" y="0"/>
                    </a:cubicBezTo>
                    <a:cubicBezTo>
                      <a:pt x="46279" y="0"/>
                      <a:pt x="0" y="46292"/>
                      <a:pt x="0" y="103390"/>
                    </a:cubicBezTo>
                    <a:cubicBezTo>
                      <a:pt x="0" y="160477"/>
                      <a:pt x="46279" y="206769"/>
                      <a:pt x="103378" y="206769"/>
                    </a:cubicBezTo>
                  </a:path>
                </a:pathLst>
              </a:custGeom>
              <a:solidFill>
                <a:srgbClr val="002856"/>
              </a:solidFill>
            </p:spPr>
          </p:sp>
          <p:sp>
            <p:nvSpPr>
              <p:cNvPr id="76" name="Freeform 13">
                <a:extLst>
                  <a:ext uri="{FF2B5EF4-FFF2-40B4-BE49-F238E27FC236}">
                    <a16:creationId xmlns:a16="http://schemas.microsoft.com/office/drawing/2014/main" xmlns="" id="{BCE0A0B4-C812-3DFE-DCCD-73647B1175DC}"/>
                  </a:ext>
                </a:extLst>
              </p:cNvPr>
              <p:cNvSpPr/>
              <p:nvPr/>
            </p:nvSpPr>
            <p:spPr>
              <a:xfrm>
                <a:off x="7961401" y="1614650"/>
                <a:ext cx="206756" cy="206769"/>
              </a:xfrm>
              <a:custGeom>
                <a:avLst/>
                <a:gdLst/>
                <a:ahLst/>
                <a:cxnLst/>
                <a:rect l="l" t="t" r="r" b="b"/>
                <a:pathLst>
                  <a:path w="206756" h="206769">
                    <a:moveTo>
                      <a:pt x="103378" y="206769"/>
                    </a:moveTo>
                    <a:cubicBezTo>
                      <a:pt x="160477" y="206769"/>
                      <a:pt x="206756" y="160477"/>
                      <a:pt x="206756" y="103390"/>
                    </a:cubicBezTo>
                    <a:cubicBezTo>
                      <a:pt x="206756" y="46292"/>
                      <a:pt x="160477" y="0"/>
                      <a:pt x="103378" y="0"/>
                    </a:cubicBezTo>
                    <a:cubicBezTo>
                      <a:pt x="46279" y="0"/>
                      <a:pt x="0" y="46292"/>
                      <a:pt x="0" y="103390"/>
                    </a:cubicBezTo>
                    <a:cubicBezTo>
                      <a:pt x="0" y="160477"/>
                      <a:pt x="46279" y="206769"/>
                      <a:pt x="103378" y="206769"/>
                    </a:cubicBezTo>
                    <a:close/>
                  </a:path>
                </a:pathLst>
              </a:custGeom>
              <a:noFill/>
              <a:ln w="12700" cap="sq">
                <a:solidFill>
                  <a:srgbClr val="FFFEFF"/>
                </a:solidFill>
              </a:ln>
            </p:spPr>
          </p:sp>
          <p:sp>
            <p:nvSpPr>
              <p:cNvPr id="77" name="TextBox 76">
                <a:extLst>
                  <a:ext uri="{FF2B5EF4-FFF2-40B4-BE49-F238E27FC236}">
                    <a16:creationId xmlns:a16="http://schemas.microsoft.com/office/drawing/2014/main" xmlns="" id="{043542ED-F2DF-671A-B18B-F99CEEF00328}"/>
                  </a:ext>
                </a:extLst>
              </p:cNvPr>
              <p:cNvSpPr txBox="1"/>
              <p:nvPr/>
            </p:nvSpPr>
            <p:spPr>
              <a:xfrm>
                <a:off x="8272190" y="1642406"/>
                <a:ext cx="558800" cy="165100"/>
              </a:xfrm>
              <a:prstGeom prst="rect">
                <a:avLst/>
              </a:prstGeom>
            </p:spPr>
            <p:txBody>
              <a:bodyPr wrap="none" lIns="0" tIns="0" rIns="0" bIns="0" anchor="t"/>
              <a:lstStyle/>
              <a:p>
                <a:r>
                  <a:rPr lang="en-US" sz="1000" dirty="0">
                    <a:solidFill>
                      <a:srgbClr val="000000"/>
                    </a:solidFill>
                    <a:latin typeface="Arial" panose="020B0604020202020204" pitchFamily="34" charset="0"/>
                    <a:cs typeface="Arial" panose="020B0604020202020204" pitchFamily="34" charset="0"/>
                  </a:rPr>
                  <a:t>Very High</a:t>
                </a:r>
              </a:p>
            </p:txBody>
          </p:sp>
          <p:sp>
            <p:nvSpPr>
              <p:cNvPr id="78" name="TextBox 77">
                <a:extLst>
                  <a:ext uri="{FF2B5EF4-FFF2-40B4-BE49-F238E27FC236}">
                    <a16:creationId xmlns:a16="http://schemas.microsoft.com/office/drawing/2014/main" xmlns="" id="{66BE94B3-94F8-A21F-0394-05A4038C472D}"/>
                  </a:ext>
                </a:extLst>
              </p:cNvPr>
              <p:cNvSpPr txBox="1"/>
              <p:nvPr/>
            </p:nvSpPr>
            <p:spPr>
              <a:xfrm>
                <a:off x="3583760" y="1301864"/>
                <a:ext cx="1003300" cy="228600"/>
              </a:xfrm>
              <a:prstGeom prst="rect">
                <a:avLst/>
              </a:prstGeom>
            </p:spPr>
            <p:txBody>
              <a:bodyPr wrap="none" lIns="0" tIns="0" rIns="0" bIns="0" anchor="t"/>
              <a:lstStyle/>
              <a:p>
                <a:r>
                  <a:rPr lang="en-US" sz="1000" b="1">
                    <a:solidFill>
                      <a:srgbClr val="000000"/>
                    </a:solidFill>
                    <a:latin typeface="Arial" panose="020B0604020202020204" pitchFamily="34" charset="0"/>
                    <a:cs typeface="Arial" panose="020B0604020202020204" pitchFamily="34" charset="0"/>
                  </a:rPr>
                  <a:t>1 to 3 Years</a:t>
                </a:r>
              </a:p>
            </p:txBody>
          </p:sp>
          <p:sp>
            <p:nvSpPr>
              <p:cNvPr id="79" name="TextBox 78">
                <a:extLst>
                  <a:ext uri="{FF2B5EF4-FFF2-40B4-BE49-F238E27FC236}">
                    <a16:creationId xmlns:a16="http://schemas.microsoft.com/office/drawing/2014/main" xmlns="" id="{02255465-355E-E0FC-6A04-CF904F63D879}"/>
                  </a:ext>
                </a:extLst>
              </p:cNvPr>
              <p:cNvSpPr txBox="1"/>
              <p:nvPr/>
            </p:nvSpPr>
            <p:spPr>
              <a:xfrm>
                <a:off x="3563846" y="793864"/>
                <a:ext cx="1003300" cy="228600"/>
              </a:xfrm>
              <a:prstGeom prst="rect">
                <a:avLst/>
              </a:prstGeom>
            </p:spPr>
            <p:txBody>
              <a:bodyPr wrap="none" lIns="0" tIns="0" rIns="0" bIns="0" anchor="t"/>
              <a:lstStyle/>
              <a:p>
                <a:r>
                  <a:rPr lang="en-US" sz="1000" b="1">
                    <a:solidFill>
                      <a:srgbClr val="000000"/>
                    </a:solidFill>
                    <a:latin typeface="Arial" panose="020B0604020202020204" pitchFamily="34" charset="0"/>
                    <a:cs typeface="Arial" panose="020B0604020202020204" pitchFamily="34" charset="0"/>
                  </a:rPr>
                  <a:t>3 to 6 Years</a:t>
                </a:r>
              </a:p>
            </p:txBody>
          </p:sp>
          <p:sp>
            <p:nvSpPr>
              <p:cNvPr id="80" name="TextBox 79">
                <a:extLst>
                  <a:ext uri="{FF2B5EF4-FFF2-40B4-BE49-F238E27FC236}">
                    <a16:creationId xmlns:a16="http://schemas.microsoft.com/office/drawing/2014/main" xmlns="" id="{234664A7-C5E2-C854-99B2-6FEA191506B1}"/>
                  </a:ext>
                </a:extLst>
              </p:cNvPr>
              <p:cNvSpPr txBox="1"/>
              <p:nvPr/>
            </p:nvSpPr>
            <p:spPr>
              <a:xfrm>
                <a:off x="3343651" y="4725863"/>
                <a:ext cx="1447800" cy="228600"/>
              </a:xfrm>
              <a:prstGeom prst="rect">
                <a:avLst/>
              </a:prstGeom>
            </p:spPr>
            <p:txBody>
              <a:bodyPr wrap="none" lIns="0" tIns="0" rIns="0" bIns="0" anchor="t"/>
              <a:lstStyle/>
              <a:p>
                <a:r>
                  <a:rPr lang="en-US" sz="1000" b="1">
                    <a:solidFill>
                      <a:srgbClr val="000000"/>
                    </a:solidFill>
                    <a:latin typeface="Arial" panose="020B0604020202020204" pitchFamily="34" charset="0"/>
                    <a:cs typeface="Arial" panose="020B0604020202020204" pitchFamily="34" charset="0"/>
                  </a:rPr>
                  <a:t>Now (0 to 1 Year)</a:t>
                </a:r>
              </a:p>
            </p:txBody>
          </p:sp>
          <p:sp>
            <p:nvSpPr>
              <p:cNvPr id="81" name="TextBox 80">
                <a:extLst>
                  <a:ext uri="{FF2B5EF4-FFF2-40B4-BE49-F238E27FC236}">
                    <a16:creationId xmlns:a16="http://schemas.microsoft.com/office/drawing/2014/main" xmlns="" id="{3DCF436B-440B-663A-ABAF-D5618C4EC788}"/>
                  </a:ext>
                </a:extLst>
              </p:cNvPr>
              <p:cNvSpPr txBox="1"/>
              <p:nvPr/>
            </p:nvSpPr>
            <p:spPr>
              <a:xfrm>
                <a:off x="4419285" y="5166849"/>
                <a:ext cx="952500" cy="431800"/>
              </a:xfrm>
              <a:prstGeom prst="rect">
                <a:avLst/>
              </a:prstGeom>
            </p:spPr>
            <p:txBody>
              <a:bodyPr lIns="0" tIns="0" rIns="0" bIns="0" anchor="t"/>
              <a:lstStyle/>
              <a:p>
                <a:pPr marL="0" indent="0" algn="l">
                  <a:lnSpc>
                    <a:spcPts val="1700"/>
                  </a:lnSpc>
                </a:pPr>
                <a:r>
                  <a:rPr lang="en-US" sz="1000" dirty="0">
                    <a:solidFill>
                      <a:srgbClr val="000000"/>
                    </a:solidFill>
                    <a:latin typeface="Arial" panose="020B0604020202020204" pitchFamily="34" charset="0"/>
                    <a:cs typeface="Arial" panose="020B0604020202020204" pitchFamily="34" charset="0"/>
                  </a:rPr>
                  <a:t>Desktop as a Service</a:t>
                </a:r>
              </a:p>
            </p:txBody>
          </p:sp>
          <p:sp>
            <p:nvSpPr>
              <p:cNvPr id="82" name="Freeform 21">
                <a:extLst>
                  <a:ext uri="{FF2B5EF4-FFF2-40B4-BE49-F238E27FC236}">
                    <a16:creationId xmlns:a16="http://schemas.microsoft.com/office/drawing/2014/main" xmlns="" id="{BD29DE45-8C33-E39C-8D57-2ED77E6362E2}"/>
                  </a:ext>
                </a:extLst>
              </p:cNvPr>
              <p:cNvSpPr/>
              <p:nvPr/>
            </p:nvSpPr>
            <p:spPr>
              <a:xfrm>
                <a:off x="4177683" y="5301149"/>
                <a:ext cx="159055" cy="159055"/>
              </a:xfrm>
              <a:custGeom>
                <a:avLst/>
                <a:gdLst/>
                <a:ahLst/>
                <a:cxnLst/>
                <a:rect l="l" t="t" r="r" b="b"/>
                <a:pathLst>
                  <a:path w="159055" h="159055">
                    <a:moveTo>
                      <a:pt x="79527" y="159055"/>
                    </a:moveTo>
                    <a:cubicBezTo>
                      <a:pt x="123444" y="159055"/>
                      <a:pt x="159055" y="123444"/>
                      <a:pt x="159055" y="79527"/>
                    </a:cubicBezTo>
                    <a:cubicBezTo>
                      <a:pt x="159055" y="35611"/>
                      <a:pt x="123444" y="0"/>
                      <a:pt x="79527" y="0"/>
                    </a:cubicBezTo>
                    <a:cubicBezTo>
                      <a:pt x="35611" y="0"/>
                      <a:pt x="0" y="35611"/>
                      <a:pt x="0" y="79527"/>
                    </a:cubicBezTo>
                    <a:cubicBezTo>
                      <a:pt x="0" y="123444"/>
                      <a:pt x="35611" y="159055"/>
                      <a:pt x="79527" y="159055"/>
                    </a:cubicBezTo>
                  </a:path>
                </a:pathLst>
              </a:custGeom>
              <a:solidFill>
                <a:srgbClr val="6A80A3"/>
              </a:solidFill>
            </p:spPr>
          </p:sp>
          <p:sp>
            <p:nvSpPr>
              <p:cNvPr id="83" name="Freeform 22">
                <a:extLst>
                  <a:ext uri="{FF2B5EF4-FFF2-40B4-BE49-F238E27FC236}">
                    <a16:creationId xmlns:a16="http://schemas.microsoft.com/office/drawing/2014/main" xmlns="" id="{9CB6F9C8-A40A-6FA0-446F-B019B43FA799}"/>
                  </a:ext>
                </a:extLst>
              </p:cNvPr>
              <p:cNvSpPr/>
              <p:nvPr/>
            </p:nvSpPr>
            <p:spPr>
              <a:xfrm>
                <a:off x="4177683" y="5301149"/>
                <a:ext cx="159055" cy="159055"/>
              </a:xfrm>
              <a:custGeom>
                <a:avLst/>
                <a:gdLst/>
                <a:ahLst/>
                <a:cxnLst/>
                <a:rect l="l" t="t" r="r" b="b"/>
                <a:pathLst>
                  <a:path w="159055" h="159055">
                    <a:moveTo>
                      <a:pt x="79527" y="159055"/>
                    </a:moveTo>
                    <a:cubicBezTo>
                      <a:pt x="123444" y="159055"/>
                      <a:pt x="159055" y="123444"/>
                      <a:pt x="159055" y="79527"/>
                    </a:cubicBezTo>
                    <a:cubicBezTo>
                      <a:pt x="159055" y="35611"/>
                      <a:pt x="123444" y="0"/>
                      <a:pt x="79527" y="0"/>
                    </a:cubicBezTo>
                    <a:cubicBezTo>
                      <a:pt x="35611" y="0"/>
                      <a:pt x="0" y="35611"/>
                      <a:pt x="0" y="79527"/>
                    </a:cubicBezTo>
                    <a:cubicBezTo>
                      <a:pt x="0" y="123444"/>
                      <a:pt x="35611" y="159055"/>
                      <a:pt x="79527" y="159055"/>
                    </a:cubicBezTo>
                    <a:close/>
                  </a:path>
                </a:pathLst>
              </a:custGeom>
              <a:noFill/>
              <a:ln w="12700" cap="sq">
                <a:solidFill>
                  <a:srgbClr val="FFFEFF"/>
                </a:solidFill>
              </a:ln>
            </p:spPr>
          </p:sp>
          <p:sp>
            <p:nvSpPr>
              <p:cNvPr id="84" name="TextBox 83">
                <a:extLst>
                  <a:ext uri="{FF2B5EF4-FFF2-40B4-BE49-F238E27FC236}">
                    <a16:creationId xmlns:a16="http://schemas.microsoft.com/office/drawing/2014/main" xmlns="" id="{DF45C950-C9D5-F4C2-1FFA-27DFE7AF2643}"/>
                  </a:ext>
                </a:extLst>
              </p:cNvPr>
              <p:cNvSpPr txBox="1"/>
              <p:nvPr/>
            </p:nvSpPr>
            <p:spPr>
              <a:xfrm>
                <a:off x="2148803" y="5166849"/>
                <a:ext cx="1612900" cy="431800"/>
              </a:xfrm>
              <a:prstGeom prst="rect">
                <a:avLst/>
              </a:prstGeom>
            </p:spPr>
            <p:txBody>
              <a:bodyPr lIns="0" tIns="0" rIns="0" bIns="0" anchor="t"/>
              <a:lstStyle/>
              <a:p>
                <a:pPr marL="0" indent="0" algn="r">
                  <a:lnSpc>
                    <a:spcPts val="1700"/>
                  </a:lnSpc>
                </a:pPr>
                <a:r>
                  <a:rPr lang="en-US" sz="1000" dirty="0">
                    <a:solidFill>
                      <a:srgbClr val="000000"/>
                    </a:solidFill>
                    <a:latin typeface="Arial" panose="020B0604020202020204" pitchFamily="34" charset="0"/>
                    <a:cs typeface="Arial" panose="020B0604020202020204" pitchFamily="34" charset="0"/>
                  </a:rPr>
                  <a:t>Cloud AI Developer Services</a:t>
                </a:r>
              </a:p>
            </p:txBody>
          </p:sp>
          <p:sp>
            <p:nvSpPr>
              <p:cNvPr id="85" name="Freeform 24">
                <a:extLst>
                  <a:ext uri="{FF2B5EF4-FFF2-40B4-BE49-F238E27FC236}">
                    <a16:creationId xmlns:a16="http://schemas.microsoft.com/office/drawing/2014/main" xmlns="" id="{15502752-64A8-88AB-46B4-9E7EFF4F1B11}"/>
                  </a:ext>
                </a:extLst>
              </p:cNvPr>
              <p:cNvSpPr/>
              <p:nvPr/>
            </p:nvSpPr>
            <p:spPr>
              <a:xfrm>
                <a:off x="3837901" y="5301149"/>
                <a:ext cx="159055" cy="159055"/>
              </a:xfrm>
              <a:custGeom>
                <a:avLst/>
                <a:gdLst/>
                <a:ahLst/>
                <a:cxnLst/>
                <a:rect l="l" t="t" r="r" b="b"/>
                <a:pathLst>
                  <a:path w="159055" h="159055">
                    <a:moveTo>
                      <a:pt x="79527" y="159055"/>
                    </a:moveTo>
                    <a:cubicBezTo>
                      <a:pt x="123444" y="159055"/>
                      <a:pt x="159054" y="123444"/>
                      <a:pt x="159054" y="79527"/>
                    </a:cubicBezTo>
                    <a:cubicBezTo>
                      <a:pt x="159054" y="35611"/>
                      <a:pt x="123444" y="0"/>
                      <a:pt x="79527" y="0"/>
                    </a:cubicBezTo>
                    <a:cubicBezTo>
                      <a:pt x="35610" y="0"/>
                      <a:pt x="0" y="35611"/>
                      <a:pt x="0" y="79527"/>
                    </a:cubicBezTo>
                    <a:cubicBezTo>
                      <a:pt x="0" y="123444"/>
                      <a:pt x="35610" y="159055"/>
                      <a:pt x="79527" y="159055"/>
                    </a:cubicBezTo>
                  </a:path>
                </a:pathLst>
              </a:custGeom>
              <a:solidFill>
                <a:srgbClr val="6A80A3"/>
              </a:solidFill>
            </p:spPr>
          </p:sp>
          <p:sp>
            <p:nvSpPr>
              <p:cNvPr id="86" name="Freeform 25">
                <a:extLst>
                  <a:ext uri="{FF2B5EF4-FFF2-40B4-BE49-F238E27FC236}">
                    <a16:creationId xmlns:a16="http://schemas.microsoft.com/office/drawing/2014/main" xmlns="" id="{96A8AC10-4F72-5ABC-7ED2-683A46318664}"/>
                  </a:ext>
                </a:extLst>
              </p:cNvPr>
              <p:cNvSpPr/>
              <p:nvPr/>
            </p:nvSpPr>
            <p:spPr>
              <a:xfrm>
                <a:off x="3837901" y="5301149"/>
                <a:ext cx="159055" cy="159055"/>
              </a:xfrm>
              <a:custGeom>
                <a:avLst/>
                <a:gdLst/>
                <a:ahLst/>
                <a:cxnLst/>
                <a:rect l="l" t="t" r="r" b="b"/>
                <a:pathLst>
                  <a:path w="159055" h="159055">
                    <a:moveTo>
                      <a:pt x="79527" y="159055"/>
                    </a:moveTo>
                    <a:cubicBezTo>
                      <a:pt x="123444" y="159055"/>
                      <a:pt x="159054" y="123444"/>
                      <a:pt x="159054" y="79527"/>
                    </a:cubicBezTo>
                    <a:cubicBezTo>
                      <a:pt x="159054" y="35611"/>
                      <a:pt x="123444" y="0"/>
                      <a:pt x="79527" y="0"/>
                    </a:cubicBezTo>
                    <a:cubicBezTo>
                      <a:pt x="35610" y="0"/>
                      <a:pt x="0" y="35611"/>
                      <a:pt x="0" y="79527"/>
                    </a:cubicBezTo>
                    <a:cubicBezTo>
                      <a:pt x="0" y="123444"/>
                      <a:pt x="35610" y="159055"/>
                      <a:pt x="79527" y="159055"/>
                    </a:cubicBezTo>
                    <a:close/>
                  </a:path>
                </a:pathLst>
              </a:custGeom>
              <a:noFill/>
              <a:ln w="12700" cap="sq">
                <a:solidFill>
                  <a:srgbClr val="FFFEFF"/>
                </a:solidFill>
              </a:ln>
            </p:spPr>
          </p:sp>
          <p:sp>
            <p:nvSpPr>
              <p:cNvPr id="87" name="TextBox 86">
                <a:extLst>
                  <a:ext uri="{FF2B5EF4-FFF2-40B4-BE49-F238E27FC236}">
                    <a16:creationId xmlns:a16="http://schemas.microsoft.com/office/drawing/2014/main" xmlns="" id="{B6A81B23-9012-F201-7AB5-2C975E673D44}"/>
                  </a:ext>
                </a:extLst>
              </p:cNvPr>
              <p:cNvSpPr txBox="1"/>
              <p:nvPr/>
            </p:nvSpPr>
            <p:spPr>
              <a:xfrm>
                <a:off x="4456228" y="1848599"/>
                <a:ext cx="1333500" cy="215900"/>
              </a:xfrm>
              <a:prstGeom prst="rect">
                <a:avLst/>
              </a:prstGeom>
            </p:spPr>
            <p:txBody>
              <a:bodyPr wrap="none" lIns="0" tIns="0" rIns="0" bIns="0" anchor="t"/>
              <a:lstStyle/>
              <a:p>
                <a:r>
                  <a:rPr lang="en-US" sz="1000" dirty="0">
                    <a:solidFill>
                      <a:srgbClr val="000000"/>
                    </a:solidFill>
                    <a:latin typeface="Arial" panose="020B0604020202020204" pitchFamily="34" charset="0"/>
                    <a:cs typeface="Arial" panose="020B0604020202020204" pitchFamily="34" charset="0"/>
                  </a:rPr>
                  <a:t>Serverless PaaS</a:t>
                </a:r>
              </a:p>
            </p:txBody>
          </p:sp>
          <p:sp>
            <p:nvSpPr>
              <p:cNvPr id="88" name="Freeform 27">
                <a:extLst>
                  <a:ext uri="{FF2B5EF4-FFF2-40B4-BE49-F238E27FC236}">
                    <a16:creationId xmlns:a16="http://schemas.microsoft.com/office/drawing/2014/main" xmlns="" id="{72396285-CA65-E052-94D0-1D99888F4C9A}"/>
                  </a:ext>
                </a:extLst>
              </p:cNvPr>
              <p:cNvSpPr/>
              <p:nvPr/>
            </p:nvSpPr>
            <p:spPr>
              <a:xfrm>
                <a:off x="5051698" y="1679542"/>
                <a:ext cx="120497" cy="120498"/>
              </a:xfrm>
              <a:custGeom>
                <a:avLst/>
                <a:gdLst/>
                <a:ahLst/>
                <a:cxnLst/>
                <a:rect l="l" t="t" r="r" b="b"/>
                <a:pathLst>
                  <a:path w="120497" h="120498">
                    <a:moveTo>
                      <a:pt x="60249" y="120498"/>
                    </a:moveTo>
                    <a:cubicBezTo>
                      <a:pt x="93523" y="120498"/>
                      <a:pt x="120498" y="93523"/>
                      <a:pt x="120498" y="60249"/>
                    </a:cubicBezTo>
                    <a:cubicBezTo>
                      <a:pt x="120498" y="26975"/>
                      <a:pt x="93523" y="0"/>
                      <a:pt x="60249" y="0"/>
                    </a:cubicBezTo>
                    <a:cubicBezTo>
                      <a:pt x="26975" y="0"/>
                      <a:pt x="0" y="26975"/>
                      <a:pt x="0" y="60249"/>
                    </a:cubicBezTo>
                    <a:cubicBezTo>
                      <a:pt x="0" y="93523"/>
                      <a:pt x="26975" y="120498"/>
                      <a:pt x="60249" y="120498"/>
                    </a:cubicBezTo>
                  </a:path>
                </a:pathLst>
              </a:custGeom>
              <a:solidFill>
                <a:srgbClr val="91DCF8"/>
              </a:solidFill>
            </p:spPr>
          </p:sp>
          <p:sp>
            <p:nvSpPr>
              <p:cNvPr id="89" name="Freeform 28">
                <a:extLst>
                  <a:ext uri="{FF2B5EF4-FFF2-40B4-BE49-F238E27FC236}">
                    <a16:creationId xmlns:a16="http://schemas.microsoft.com/office/drawing/2014/main" xmlns="" id="{F4DD796D-D26F-EF73-7F84-F5E47FBD0382}"/>
                  </a:ext>
                </a:extLst>
              </p:cNvPr>
              <p:cNvSpPr/>
              <p:nvPr/>
            </p:nvSpPr>
            <p:spPr>
              <a:xfrm>
                <a:off x="5051698" y="1679542"/>
                <a:ext cx="120497" cy="120498"/>
              </a:xfrm>
              <a:custGeom>
                <a:avLst/>
                <a:gdLst/>
                <a:ahLst/>
                <a:cxnLst/>
                <a:rect l="l" t="t" r="r" b="b"/>
                <a:pathLst>
                  <a:path w="120497" h="120498">
                    <a:moveTo>
                      <a:pt x="60249" y="120498"/>
                    </a:moveTo>
                    <a:cubicBezTo>
                      <a:pt x="93523" y="120498"/>
                      <a:pt x="120498" y="93523"/>
                      <a:pt x="120498" y="60249"/>
                    </a:cubicBezTo>
                    <a:cubicBezTo>
                      <a:pt x="120498" y="26975"/>
                      <a:pt x="93523" y="0"/>
                      <a:pt x="60249" y="0"/>
                    </a:cubicBezTo>
                    <a:cubicBezTo>
                      <a:pt x="26975" y="0"/>
                      <a:pt x="0" y="26975"/>
                      <a:pt x="0" y="60249"/>
                    </a:cubicBezTo>
                    <a:cubicBezTo>
                      <a:pt x="0" y="93523"/>
                      <a:pt x="26975" y="120498"/>
                      <a:pt x="60249" y="120498"/>
                    </a:cubicBezTo>
                    <a:close/>
                  </a:path>
                </a:pathLst>
              </a:custGeom>
              <a:noFill/>
              <a:ln w="12700" cap="sq">
                <a:solidFill>
                  <a:srgbClr val="FFFEFF"/>
                </a:solidFill>
              </a:ln>
            </p:spPr>
          </p:sp>
          <p:sp>
            <p:nvSpPr>
              <p:cNvPr id="90" name="TextBox 89">
                <a:extLst>
                  <a:ext uri="{FF2B5EF4-FFF2-40B4-BE49-F238E27FC236}">
                    <a16:creationId xmlns:a16="http://schemas.microsoft.com/office/drawing/2014/main" xmlns="" id="{AC51EDCF-6316-8645-8393-7BC99896D895}"/>
                  </a:ext>
                </a:extLst>
              </p:cNvPr>
              <p:cNvSpPr txBox="1"/>
              <p:nvPr/>
            </p:nvSpPr>
            <p:spPr>
              <a:xfrm>
                <a:off x="5422900" y="2491552"/>
                <a:ext cx="1397000" cy="215900"/>
              </a:xfrm>
              <a:prstGeom prst="rect">
                <a:avLst/>
              </a:prstGeom>
            </p:spPr>
            <p:txBody>
              <a:bodyPr wrap="none" lIns="0" tIns="0" rIns="0" bIns="0" anchor="t"/>
              <a:lstStyle/>
              <a:p>
                <a:r>
                  <a:rPr lang="en-US" sz="1000" dirty="0">
                    <a:solidFill>
                      <a:srgbClr val="000000"/>
                    </a:solidFill>
                    <a:latin typeface="Arial" panose="020B0604020202020204" pitchFamily="34" charset="0"/>
                    <a:cs typeface="Arial" panose="020B0604020202020204" pitchFamily="34" charset="0"/>
                  </a:rPr>
                  <a:t>API-Centric SaaS</a:t>
                </a:r>
              </a:p>
            </p:txBody>
          </p:sp>
          <p:sp>
            <p:nvSpPr>
              <p:cNvPr id="91" name="Freeform 30">
                <a:extLst>
                  <a:ext uri="{FF2B5EF4-FFF2-40B4-BE49-F238E27FC236}">
                    <a16:creationId xmlns:a16="http://schemas.microsoft.com/office/drawing/2014/main" xmlns="" id="{530211C9-9E9F-E376-FD3D-C5AB2E793B30}"/>
                  </a:ext>
                </a:extLst>
              </p:cNvPr>
              <p:cNvSpPr/>
              <p:nvPr/>
            </p:nvSpPr>
            <p:spPr>
              <a:xfrm>
                <a:off x="6066465" y="2331985"/>
                <a:ext cx="120497" cy="120498"/>
              </a:xfrm>
              <a:custGeom>
                <a:avLst/>
                <a:gdLst/>
                <a:ahLst/>
                <a:cxnLst/>
                <a:rect l="l" t="t" r="r" b="b"/>
                <a:pathLst>
                  <a:path w="120497" h="120498">
                    <a:moveTo>
                      <a:pt x="60249" y="120498"/>
                    </a:moveTo>
                    <a:cubicBezTo>
                      <a:pt x="93523" y="120498"/>
                      <a:pt x="120497" y="93523"/>
                      <a:pt x="120497" y="60249"/>
                    </a:cubicBezTo>
                    <a:cubicBezTo>
                      <a:pt x="120497" y="26975"/>
                      <a:pt x="93523" y="0"/>
                      <a:pt x="60249" y="0"/>
                    </a:cubicBezTo>
                    <a:cubicBezTo>
                      <a:pt x="26975" y="0"/>
                      <a:pt x="0" y="26975"/>
                      <a:pt x="0" y="60249"/>
                    </a:cubicBezTo>
                    <a:cubicBezTo>
                      <a:pt x="0" y="93523"/>
                      <a:pt x="26975" y="120498"/>
                      <a:pt x="60249" y="120498"/>
                    </a:cubicBezTo>
                  </a:path>
                </a:pathLst>
              </a:custGeom>
              <a:solidFill>
                <a:srgbClr val="91DCF8"/>
              </a:solidFill>
            </p:spPr>
          </p:sp>
          <p:sp>
            <p:nvSpPr>
              <p:cNvPr id="92" name="Freeform 31">
                <a:extLst>
                  <a:ext uri="{FF2B5EF4-FFF2-40B4-BE49-F238E27FC236}">
                    <a16:creationId xmlns:a16="http://schemas.microsoft.com/office/drawing/2014/main" xmlns="" id="{1BA5593D-C75E-B3F2-A25B-6D0C1AB5AC02}"/>
                  </a:ext>
                </a:extLst>
              </p:cNvPr>
              <p:cNvSpPr/>
              <p:nvPr/>
            </p:nvSpPr>
            <p:spPr>
              <a:xfrm>
                <a:off x="6066465" y="2331985"/>
                <a:ext cx="120497" cy="120498"/>
              </a:xfrm>
              <a:custGeom>
                <a:avLst/>
                <a:gdLst/>
                <a:ahLst/>
                <a:cxnLst/>
                <a:rect l="l" t="t" r="r" b="b"/>
                <a:pathLst>
                  <a:path w="120497" h="120498">
                    <a:moveTo>
                      <a:pt x="60249" y="120498"/>
                    </a:moveTo>
                    <a:cubicBezTo>
                      <a:pt x="93523" y="120498"/>
                      <a:pt x="120497" y="93523"/>
                      <a:pt x="120497" y="60249"/>
                    </a:cubicBezTo>
                    <a:cubicBezTo>
                      <a:pt x="120497" y="26975"/>
                      <a:pt x="93523" y="0"/>
                      <a:pt x="60249" y="0"/>
                    </a:cubicBezTo>
                    <a:cubicBezTo>
                      <a:pt x="26975" y="0"/>
                      <a:pt x="0" y="26975"/>
                      <a:pt x="0" y="60249"/>
                    </a:cubicBezTo>
                    <a:cubicBezTo>
                      <a:pt x="0" y="93523"/>
                      <a:pt x="26975" y="120498"/>
                      <a:pt x="60249" y="120498"/>
                    </a:cubicBezTo>
                    <a:close/>
                  </a:path>
                </a:pathLst>
              </a:custGeom>
              <a:noFill/>
              <a:ln w="12700" cap="sq">
                <a:solidFill>
                  <a:srgbClr val="FFFEFF"/>
                </a:solidFill>
              </a:ln>
            </p:spPr>
          </p:sp>
          <p:sp>
            <p:nvSpPr>
              <p:cNvPr id="93" name="TextBox 92">
                <a:extLst>
                  <a:ext uri="{FF2B5EF4-FFF2-40B4-BE49-F238E27FC236}">
                    <a16:creationId xmlns:a16="http://schemas.microsoft.com/office/drawing/2014/main" xmlns="" id="{194F59B9-F619-1C2D-82B2-EC4FD816B383}"/>
                  </a:ext>
                </a:extLst>
              </p:cNvPr>
              <p:cNvSpPr txBox="1"/>
              <p:nvPr/>
            </p:nvSpPr>
            <p:spPr>
              <a:xfrm>
                <a:off x="1490036" y="1974644"/>
                <a:ext cx="1714500" cy="431800"/>
              </a:xfrm>
              <a:prstGeom prst="rect">
                <a:avLst/>
              </a:prstGeom>
            </p:spPr>
            <p:txBody>
              <a:bodyPr lIns="0" tIns="0" rIns="0" bIns="0" anchor="t"/>
              <a:lstStyle/>
              <a:p>
                <a:pPr marL="0" indent="0" algn="ctr">
                  <a:lnSpc>
                    <a:spcPts val="1700"/>
                  </a:lnSpc>
                </a:pPr>
                <a:r>
                  <a:rPr lang="en-US" sz="1000" dirty="0">
                    <a:solidFill>
                      <a:srgbClr val="000000"/>
                    </a:solidFill>
                    <a:latin typeface="Arial" panose="020B0604020202020204" pitchFamily="34" charset="0"/>
                    <a:cs typeface="Arial" panose="020B0604020202020204" pitchFamily="34" charset="0"/>
                  </a:rPr>
                  <a:t>Secure Access Service Edge (SASE)</a:t>
                </a:r>
              </a:p>
            </p:txBody>
          </p:sp>
          <p:sp>
            <p:nvSpPr>
              <p:cNvPr id="94" name="Freeform 33">
                <a:extLst>
                  <a:ext uri="{FF2B5EF4-FFF2-40B4-BE49-F238E27FC236}">
                    <a16:creationId xmlns:a16="http://schemas.microsoft.com/office/drawing/2014/main" xmlns="" id="{0F1ABFEF-22BD-FACC-864E-78CE1FA912E4}"/>
                  </a:ext>
                </a:extLst>
              </p:cNvPr>
              <p:cNvSpPr/>
              <p:nvPr/>
            </p:nvSpPr>
            <p:spPr>
              <a:xfrm>
                <a:off x="2244202" y="1767001"/>
                <a:ext cx="159055" cy="159055"/>
              </a:xfrm>
              <a:custGeom>
                <a:avLst/>
                <a:gdLst/>
                <a:ahLst/>
                <a:cxnLst/>
                <a:rect l="l" t="t" r="r" b="b"/>
                <a:pathLst>
                  <a:path w="159055" h="159055">
                    <a:moveTo>
                      <a:pt x="79527" y="159054"/>
                    </a:moveTo>
                    <a:cubicBezTo>
                      <a:pt x="123444" y="159054"/>
                      <a:pt x="159054" y="123444"/>
                      <a:pt x="159054" y="79527"/>
                    </a:cubicBezTo>
                    <a:cubicBezTo>
                      <a:pt x="159054" y="35610"/>
                      <a:pt x="123444" y="0"/>
                      <a:pt x="79527" y="0"/>
                    </a:cubicBezTo>
                    <a:cubicBezTo>
                      <a:pt x="35611" y="0"/>
                      <a:pt x="0" y="35610"/>
                      <a:pt x="0" y="79527"/>
                    </a:cubicBezTo>
                    <a:cubicBezTo>
                      <a:pt x="0" y="123444"/>
                      <a:pt x="35611" y="159054"/>
                      <a:pt x="79527" y="159054"/>
                    </a:cubicBezTo>
                  </a:path>
                </a:pathLst>
              </a:custGeom>
              <a:solidFill>
                <a:srgbClr val="6A80A3"/>
              </a:solidFill>
            </p:spPr>
          </p:sp>
          <p:sp>
            <p:nvSpPr>
              <p:cNvPr id="95" name="Freeform 34">
                <a:extLst>
                  <a:ext uri="{FF2B5EF4-FFF2-40B4-BE49-F238E27FC236}">
                    <a16:creationId xmlns:a16="http://schemas.microsoft.com/office/drawing/2014/main" xmlns="" id="{1886AAD4-CF7C-F191-B382-154FCCC5895B}"/>
                  </a:ext>
                </a:extLst>
              </p:cNvPr>
              <p:cNvSpPr/>
              <p:nvPr/>
            </p:nvSpPr>
            <p:spPr>
              <a:xfrm>
                <a:off x="2244202" y="1767001"/>
                <a:ext cx="159055" cy="159055"/>
              </a:xfrm>
              <a:custGeom>
                <a:avLst/>
                <a:gdLst/>
                <a:ahLst/>
                <a:cxnLst/>
                <a:rect l="l" t="t" r="r" b="b"/>
                <a:pathLst>
                  <a:path w="159055" h="159055">
                    <a:moveTo>
                      <a:pt x="79527" y="159054"/>
                    </a:moveTo>
                    <a:cubicBezTo>
                      <a:pt x="123444" y="159054"/>
                      <a:pt x="159054" y="123444"/>
                      <a:pt x="159054" y="79527"/>
                    </a:cubicBezTo>
                    <a:cubicBezTo>
                      <a:pt x="159054" y="35610"/>
                      <a:pt x="123444" y="0"/>
                      <a:pt x="79527" y="0"/>
                    </a:cubicBezTo>
                    <a:cubicBezTo>
                      <a:pt x="35611" y="0"/>
                      <a:pt x="0" y="35610"/>
                      <a:pt x="0" y="79527"/>
                    </a:cubicBezTo>
                    <a:cubicBezTo>
                      <a:pt x="0" y="123444"/>
                      <a:pt x="35611" y="159054"/>
                      <a:pt x="79527" y="159054"/>
                    </a:cubicBezTo>
                    <a:close/>
                  </a:path>
                </a:pathLst>
              </a:custGeom>
              <a:noFill/>
              <a:ln w="12700" cap="sq">
                <a:solidFill>
                  <a:srgbClr val="FFFEFF"/>
                </a:solidFill>
              </a:ln>
            </p:spPr>
          </p:sp>
          <p:sp>
            <p:nvSpPr>
              <p:cNvPr id="96" name="Freeform 35">
                <a:extLst>
                  <a:ext uri="{FF2B5EF4-FFF2-40B4-BE49-F238E27FC236}">
                    <a16:creationId xmlns:a16="http://schemas.microsoft.com/office/drawing/2014/main" xmlns="" id="{DD3617D6-4FC8-A88C-BCD9-687820EF6CE7}"/>
                  </a:ext>
                </a:extLst>
              </p:cNvPr>
              <p:cNvSpPr/>
              <p:nvPr/>
            </p:nvSpPr>
            <p:spPr>
              <a:xfrm>
                <a:off x="5052281" y="3646925"/>
                <a:ext cx="206756" cy="206769"/>
              </a:xfrm>
              <a:custGeom>
                <a:avLst/>
                <a:gdLst/>
                <a:ahLst/>
                <a:cxnLst/>
                <a:rect l="l" t="t" r="r" b="b"/>
                <a:pathLst>
                  <a:path w="206756" h="206769">
                    <a:moveTo>
                      <a:pt x="103378" y="206769"/>
                    </a:moveTo>
                    <a:cubicBezTo>
                      <a:pt x="160477" y="206769"/>
                      <a:pt x="206756" y="160478"/>
                      <a:pt x="206756" y="103391"/>
                    </a:cubicBezTo>
                    <a:cubicBezTo>
                      <a:pt x="206756" y="46292"/>
                      <a:pt x="160477" y="0"/>
                      <a:pt x="103378" y="0"/>
                    </a:cubicBezTo>
                    <a:cubicBezTo>
                      <a:pt x="46279" y="0"/>
                      <a:pt x="0" y="46292"/>
                      <a:pt x="0" y="103391"/>
                    </a:cubicBezTo>
                    <a:cubicBezTo>
                      <a:pt x="0" y="160478"/>
                      <a:pt x="46279" y="206769"/>
                      <a:pt x="103378" y="206769"/>
                    </a:cubicBezTo>
                  </a:path>
                </a:pathLst>
              </a:custGeom>
              <a:solidFill>
                <a:srgbClr val="002856"/>
              </a:solidFill>
            </p:spPr>
          </p:sp>
          <p:sp>
            <p:nvSpPr>
              <p:cNvPr id="97" name="Freeform 36">
                <a:extLst>
                  <a:ext uri="{FF2B5EF4-FFF2-40B4-BE49-F238E27FC236}">
                    <a16:creationId xmlns:a16="http://schemas.microsoft.com/office/drawing/2014/main" xmlns="" id="{6340E289-1463-6D98-DE79-C48A99F86EF4}"/>
                  </a:ext>
                </a:extLst>
              </p:cNvPr>
              <p:cNvSpPr/>
              <p:nvPr/>
            </p:nvSpPr>
            <p:spPr>
              <a:xfrm>
                <a:off x="5052281" y="3646925"/>
                <a:ext cx="206756" cy="206769"/>
              </a:xfrm>
              <a:custGeom>
                <a:avLst/>
                <a:gdLst/>
                <a:ahLst/>
                <a:cxnLst/>
                <a:rect l="l" t="t" r="r" b="b"/>
                <a:pathLst>
                  <a:path w="206756" h="206769">
                    <a:moveTo>
                      <a:pt x="103378" y="206769"/>
                    </a:moveTo>
                    <a:cubicBezTo>
                      <a:pt x="160477" y="206769"/>
                      <a:pt x="206756" y="160478"/>
                      <a:pt x="206756" y="103391"/>
                    </a:cubicBezTo>
                    <a:cubicBezTo>
                      <a:pt x="206756" y="46292"/>
                      <a:pt x="160477" y="0"/>
                      <a:pt x="103378" y="0"/>
                    </a:cubicBezTo>
                    <a:cubicBezTo>
                      <a:pt x="46279" y="0"/>
                      <a:pt x="0" y="46292"/>
                      <a:pt x="0" y="103391"/>
                    </a:cubicBezTo>
                    <a:cubicBezTo>
                      <a:pt x="0" y="160478"/>
                      <a:pt x="46279" y="206769"/>
                      <a:pt x="103378" y="206769"/>
                    </a:cubicBezTo>
                    <a:close/>
                  </a:path>
                </a:pathLst>
              </a:custGeom>
              <a:noFill/>
              <a:ln w="12700" cap="sq">
                <a:solidFill>
                  <a:srgbClr val="FFFEFF"/>
                </a:solidFill>
              </a:ln>
            </p:spPr>
          </p:sp>
          <p:sp>
            <p:nvSpPr>
              <p:cNvPr id="98" name="TextBox 97">
                <a:extLst>
                  <a:ext uri="{FF2B5EF4-FFF2-40B4-BE49-F238E27FC236}">
                    <a16:creationId xmlns:a16="http://schemas.microsoft.com/office/drawing/2014/main" xmlns="" id="{2F0836D7-BC7D-262E-80A5-7DBA4FB48339}"/>
                  </a:ext>
                </a:extLst>
              </p:cNvPr>
              <p:cNvSpPr txBox="1"/>
              <p:nvPr/>
            </p:nvSpPr>
            <p:spPr>
              <a:xfrm>
                <a:off x="4456227" y="3904759"/>
                <a:ext cx="1422400" cy="431800"/>
              </a:xfrm>
              <a:prstGeom prst="rect">
                <a:avLst/>
              </a:prstGeom>
            </p:spPr>
            <p:txBody>
              <a:bodyPr lIns="0" tIns="0" rIns="0" bIns="0" anchor="t"/>
              <a:lstStyle/>
              <a:p>
                <a:pPr marL="0" indent="0" algn="ctr">
                  <a:lnSpc>
                    <a:spcPts val="1700"/>
                  </a:lnSpc>
                </a:pPr>
                <a:r>
                  <a:rPr lang="en-US" sz="1000" dirty="0">
                    <a:solidFill>
                      <a:srgbClr val="000000"/>
                    </a:solidFill>
                    <a:latin typeface="Arial" panose="020B0604020202020204" pitchFamily="34" charset="0"/>
                    <a:cs typeface="Arial" panose="020B0604020202020204" pitchFamily="34" charset="0"/>
                  </a:rPr>
                  <a:t>Hyperscale Edge Computing</a:t>
                </a:r>
              </a:p>
            </p:txBody>
          </p:sp>
          <p:sp>
            <p:nvSpPr>
              <p:cNvPr id="99" name="TextBox 98">
                <a:extLst>
                  <a:ext uri="{FF2B5EF4-FFF2-40B4-BE49-F238E27FC236}">
                    <a16:creationId xmlns:a16="http://schemas.microsoft.com/office/drawing/2014/main" xmlns="" id="{8DC5D1EA-3E6F-771E-EA90-6E21224297DC}"/>
                  </a:ext>
                </a:extLst>
              </p:cNvPr>
              <p:cNvSpPr txBox="1"/>
              <p:nvPr/>
            </p:nvSpPr>
            <p:spPr>
              <a:xfrm>
                <a:off x="3515904" y="2525522"/>
                <a:ext cx="1028700" cy="215900"/>
              </a:xfrm>
              <a:prstGeom prst="rect">
                <a:avLst/>
              </a:prstGeom>
            </p:spPr>
            <p:txBody>
              <a:bodyPr wrap="none" lIns="0" tIns="0" rIns="0" bIns="0" anchor="t"/>
              <a:lstStyle/>
              <a:p>
                <a:r>
                  <a:rPr lang="en-US" sz="1000" dirty="0">
                    <a:solidFill>
                      <a:srgbClr val="000000"/>
                    </a:solidFill>
                    <a:latin typeface="Arial" panose="020B0604020202020204" pitchFamily="34" charset="0"/>
                    <a:cs typeface="Arial" panose="020B0604020202020204" pitchFamily="34" charset="0"/>
                  </a:rPr>
                  <a:t>Cloud-Native</a:t>
                </a:r>
              </a:p>
            </p:txBody>
          </p:sp>
          <p:sp>
            <p:nvSpPr>
              <p:cNvPr id="100" name="Freeform 39">
                <a:extLst>
                  <a:ext uri="{FF2B5EF4-FFF2-40B4-BE49-F238E27FC236}">
                    <a16:creationId xmlns:a16="http://schemas.microsoft.com/office/drawing/2014/main" xmlns="" id="{ECED14ED-0AC0-D33C-6928-E3E391A36461}"/>
                  </a:ext>
                </a:extLst>
              </p:cNvPr>
              <p:cNvSpPr/>
              <p:nvPr/>
            </p:nvSpPr>
            <p:spPr>
              <a:xfrm>
                <a:off x="3979195" y="2331987"/>
                <a:ext cx="159055" cy="159055"/>
              </a:xfrm>
              <a:custGeom>
                <a:avLst/>
                <a:gdLst/>
                <a:ahLst/>
                <a:cxnLst/>
                <a:rect l="l" t="t" r="r" b="b"/>
                <a:pathLst>
                  <a:path w="159055" h="159055">
                    <a:moveTo>
                      <a:pt x="79527" y="159054"/>
                    </a:moveTo>
                    <a:cubicBezTo>
                      <a:pt x="123444" y="159054"/>
                      <a:pt x="159054" y="123444"/>
                      <a:pt x="159054" y="79527"/>
                    </a:cubicBezTo>
                    <a:cubicBezTo>
                      <a:pt x="159054" y="35610"/>
                      <a:pt x="123444" y="0"/>
                      <a:pt x="79527" y="0"/>
                    </a:cubicBezTo>
                    <a:cubicBezTo>
                      <a:pt x="35610" y="0"/>
                      <a:pt x="0" y="35610"/>
                      <a:pt x="0" y="79527"/>
                    </a:cubicBezTo>
                    <a:cubicBezTo>
                      <a:pt x="0" y="123444"/>
                      <a:pt x="35610" y="159054"/>
                      <a:pt x="79527" y="159054"/>
                    </a:cubicBezTo>
                  </a:path>
                </a:pathLst>
              </a:custGeom>
              <a:solidFill>
                <a:srgbClr val="6A80A3"/>
              </a:solidFill>
            </p:spPr>
          </p:sp>
          <p:sp>
            <p:nvSpPr>
              <p:cNvPr id="101" name="Freeform 40">
                <a:extLst>
                  <a:ext uri="{FF2B5EF4-FFF2-40B4-BE49-F238E27FC236}">
                    <a16:creationId xmlns:a16="http://schemas.microsoft.com/office/drawing/2014/main" xmlns="" id="{75CB0D9D-CB18-C5A3-6CFA-8EF339B476C4}"/>
                  </a:ext>
                </a:extLst>
              </p:cNvPr>
              <p:cNvSpPr/>
              <p:nvPr/>
            </p:nvSpPr>
            <p:spPr>
              <a:xfrm>
                <a:off x="3979195" y="2331987"/>
                <a:ext cx="159055" cy="159055"/>
              </a:xfrm>
              <a:custGeom>
                <a:avLst/>
                <a:gdLst/>
                <a:ahLst/>
                <a:cxnLst/>
                <a:rect l="l" t="t" r="r" b="b"/>
                <a:pathLst>
                  <a:path w="159055" h="159055">
                    <a:moveTo>
                      <a:pt x="79527" y="159054"/>
                    </a:moveTo>
                    <a:cubicBezTo>
                      <a:pt x="123444" y="159054"/>
                      <a:pt x="159054" y="123444"/>
                      <a:pt x="159054" y="79527"/>
                    </a:cubicBezTo>
                    <a:cubicBezTo>
                      <a:pt x="159054" y="35610"/>
                      <a:pt x="123444" y="0"/>
                      <a:pt x="79527" y="0"/>
                    </a:cubicBezTo>
                    <a:cubicBezTo>
                      <a:pt x="35610" y="0"/>
                      <a:pt x="0" y="35610"/>
                      <a:pt x="0" y="79527"/>
                    </a:cubicBezTo>
                    <a:cubicBezTo>
                      <a:pt x="0" y="123444"/>
                      <a:pt x="35610" y="159054"/>
                      <a:pt x="79527" y="159054"/>
                    </a:cubicBezTo>
                    <a:close/>
                  </a:path>
                </a:pathLst>
              </a:custGeom>
              <a:noFill/>
              <a:ln w="12700" cap="sq">
                <a:solidFill>
                  <a:srgbClr val="FFFEFF"/>
                </a:solidFill>
              </a:ln>
            </p:spPr>
          </p:sp>
          <p:sp>
            <p:nvSpPr>
              <p:cNvPr id="102" name="TextBox 101">
                <a:extLst>
                  <a:ext uri="{FF2B5EF4-FFF2-40B4-BE49-F238E27FC236}">
                    <a16:creationId xmlns:a16="http://schemas.microsoft.com/office/drawing/2014/main" xmlns="" id="{2ACDADCF-CD3A-D157-3C6B-658C769B2201}"/>
                  </a:ext>
                </a:extLst>
              </p:cNvPr>
              <p:cNvSpPr txBox="1"/>
              <p:nvPr/>
            </p:nvSpPr>
            <p:spPr>
              <a:xfrm>
                <a:off x="2789771" y="3877314"/>
                <a:ext cx="1054100" cy="431800"/>
              </a:xfrm>
              <a:prstGeom prst="rect">
                <a:avLst/>
              </a:prstGeom>
            </p:spPr>
            <p:txBody>
              <a:bodyPr lIns="0" tIns="0" rIns="0" bIns="0" anchor="t"/>
              <a:lstStyle/>
              <a:p>
                <a:pPr marL="0" indent="0" algn="ctr">
                  <a:lnSpc>
                    <a:spcPts val="1700"/>
                  </a:lnSpc>
                </a:pPr>
                <a:r>
                  <a:rPr lang="en-US" sz="1000" dirty="0">
                    <a:solidFill>
                      <a:srgbClr val="000000"/>
                    </a:solidFill>
                    <a:latin typeface="Arial" panose="020B0604020202020204" pitchFamily="34" charset="0"/>
                    <a:cs typeface="Arial" panose="020B0604020202020204" pitchFamily="34" charset="0"/>
                  </a:rPr>
                  <a:t>Container Management</a:t>
                </a:r>
              </a:p>
            </p:txBody>
          </p:sp>
          <p:sp>
            <p:nvSpPr>
              <p:cNvPr id="103" name="Freeform 42">
                <a:extLst>
                  <a:ext uri="{FF2B5EF4-FFF2-40B4-BE49-F238E27FC236}">
                    <a16:creationId xmlns:a16="http://schemas.microsoft.com/office/drawing/2014/main" xmlns="" id="{0CE8FBAD-0944-34D8-F989-66BB3D365082}"/>
                  </a:ext>
                </a:extLst>
              </p:cNvPr>
              <p:cNvSpPr/>
              <p:nvPr/>
            </p:nvSpPr>
            <p:spPr>
              <a:xfrm>
                <a:off x="3234303" y="3674050"/>
                <a:ext cx="159055" cy="159055"/>
              </a:xfrm>
              <a:custGeom>
                <a:avLst/>
                <a:gdLst/>
                <a:ahLst/>
                <a:cxnLst/>
                <a:rect l="l" t="t" r="r" b="b"/>
                <a:pathLst>
                  <a:path w="159055" h="159055">
                    <a:moveTo>
                      <a:pt x="79527" y="159055"/>
                    </a:moveTo>
                    <a:cubicBezTo>
                      <a:pt x="123444" y="159055"/>
                      <a:pt x="159054" y="123445"/>
                      <a:pt x="159054" y="79528"/>
                    </a:cubicBezTo>
                    <a:cubicBezTo>
                      <a:pt x="159054" y="35611"/>
                      <a:pt x="123444" y="0"/>
                      <a:pt x="79527" y="0"/>
                    </a:cubicBezTo>
                    <a:cubicBezTo>
                      <a:pt x="35610" y="0"/>
                      <a:pt x="0" y="35611"/>
                      <a:pt x="0" y="79528"/>
                    </a:cubicBezTo>
                    <a:cubicBezTo>
                      <a:pt x="0" y="123445"/>
                      <a:pt x="35610" y="159055"/>
                      <a:pt x="79527" y="159055"/>
                    </a:cubicBezTo>
                  </a:path>
                </a:pathLst>
              </a:custGeom>
              <a:solidFill>
                <a:srgbClr val="6A80A3"/>
              </a:solidFill>
            </p:spPr>
          </p:sp>
          <p:sp>
            <p:nvSpPr>
              <p:cNvPr id="104" name="Freeform 43">
                <a:extLst>
                  <a:ext uri="{FF2B5EF4-FFF2-40B4-BE49-F238E27FC236}">
                    <a16:creationId xmlns:a16="http://schemas.microsoft.com/office/drawing/2014/main" xmlns="" id="{89044C70-A492-5F3D-CE22-13FD4A103C95}"/>
                  </a:ext>
                </a:extLst>
              </p:cNvPr>
              <p:cNvSpPr/>
              <p:nvPr/>
            </p:nvSpPr>
            <p:spPr>
              <a:xfrm>
                <a:off x="3234303" y="3674050"/>
                <a:ext cx="159055" cy="159055"/>
              </a:xfrm>
              <a:custGeom>
                <a:avLst/>
                <a:gdLst/>
                <a:ahLst/>
                <a:cxnLst/>
                <a:rect l="l" t="t" r="r" b="b"/>
                <a:pathLst>
                  <a:path w="159055" h="159055">
                    <a:moveTo>
                      <a:pt x="79527" y="159055"/>
                    </a:moveTo>
                    <a:cubicBezTo>
                      <a:pt x="123444" y="159055"/>
                      <a:pt x="159054" y="123445"/>
                      <a:pt x="159054" y="79528"/>
                    </a:cubicBezTo>
                    <a:cubicBezTo>
                      <a:pt x="159054" y="35611"/>
                      <a:pt x="123444" y="0"/>
                      <a:pt x="79527" y="0"/>
                    </a:cubicBezTo>
                    <a:cubicBezTo>
                      <a:pt x="35610" y="0"/>
                      <a:pt x="0" y="35611"/>
                      <a:pt x="0" y="79528"/>
                    </a:cubicBezTo>
                    <a:cubicBezTo>
                      <a:pt x="0" y="123445"/>
                      <a:pt x="35610" y="159055"/>
                      <a:pt x="79527" y="159055"/>
                    </a:cubicBezTo>
                    <a:close/>
                  </a:path>
                </a:pathLst>
              </a:custGeom>
              <a:noFill/>
              <a:ln w="12700" cap="sq">
                <a:solidFill>
                  <a:srgbClr val="FFFEFF"/>
                </a:solidFill>
              </a:ln>
            </p:spPr>
          </p:sp>
          <p:sp>
            <p:nvSpPr>
              <p:cNvPr id="105" name="Freeform 44">
                <a:extLst>
                  <a:ext uri="{FF2B5EF4-FFF2-40B4-BE49-F238E27FC236}">
                    <a16:creationId xmlns:a16="http://schemas.microsoft.com/office/drawing/2014/main" xmlns="" id="{14AE0171-97B7-0756-6CFD-0C3DA3183F35}"/>
                  </a:ext>
                </a:extLst>
              </p:cNvPr>
              <p:cNvSpPr/>
              <p:nvPr/>
            </p:nvSpPr>
            <p:spPr>
              <a:xfrm>
                <a:off x="4800071" y="2859599"/>
                <a:ext cx="206756" cy="206769"/>
              </a:xfrm>
              <a:custGeom>
                <a:avLst/>
                <a:gdLst/>
                <a:ahLst/>
                <a:cxnLst/>
                <a:rect l="l" t="t" r="r" b="b"/>
                <a:pathLst>
                  <a:path w="206756" h="206769">
                    <a:moveTo>
                      <a:pt x="103379" y="206769"/>
                    </a:moveTo>
                    <a:cubicBezTo>
                      <a:pt x="160478" y="206769"/>
                      <a:pt x="206757" y="160478"/>
                      <a:pt x="206757" y="103391"/>
                    </a:cubicBezTo>
                    <a:cubicBezTo>
                      <a:pt x="206757" y="46292"/>
                      <a:pt x="160478" y="0"/>
                      <a:pt x="103379" y="0"/>
                    </a:cubicBezTo>
                    <a:cubicBezTo>
                      <a:pt x="46279" y="0"/>
                      <a:pt x="0" y="46292"/>
                      <a:pt x="0" y="103391"/>
                    </a:cubicBezTo>
                    <a:cubicBezTo>
                      <a:pt x="0" y="160478"/>
                      <a:pt x="46279" y="206769"/>
                      <a:pt x="103379" y="206769"/>
                    </a:cubicBezTo>
                  </a:path>
                </a:pathLst>
              </a:custGeom>
              <a:solidFill>
                <a:srgbClr val="002856"/>
              </a:solidFill>
            </p:spPr>
          </p:sp>
          <p:sp>
            <p:nvSpPr>
              <p:cNvPr id="106" name="Freeform 45">
                <a:extLst>
                  <a:ext uri="{FF2B5EF4-FFF2-40B4-BE49-F238E27FC236}">
                    <a16:creationId xmlns:a16="http://schemas.microsoft.com/office/drawing/2014/main" xmlns="" id="{0E22EA0C-11CC-AF7E-6650-1C65B3B83ECC}"/>
                  </a:ext>
                </a:extLst>
              </p:cNvPr>
              <p:cNvSpPr/>
              <p:nvPr/>
            </p:nvSpPr>
            <p:spPr>
              <a:xfrm>
                <a:off x="4800071" y="2859599"/>
                <a:ext cx="206756" cy="206769"/>
              </a:xfrm>
              <a:custGeom>
                <a:avLst/>
                <a:gdLst/>
                <a:ahLst/>
                <a:cxnLst/>
                <a:rect l="l" t="t" r="r" b="b"/>
                <a:pathLst>
                  <a:path w="206756" h="206769">
                    <a:moveTo>
                      <a:pt x="103379" y="206769"/>
                    </a:moveTo>
                    <a:cubicBezTo>
                      <a:pt x="160478" y="206769"/>
                      <a:pt x="206757" y="160478"/>
                      <a:pt x="206757" y="103391"/>
                    </a:cubicBezTo>
                    <a:cubicBezTo>
                      <a:pt x="206757" y="46292"/>
                      <a:pt x="160478" y="0"/>
                      <a:pt x="103379" y="0"/>
                    </a:cubicBezTo>
                    <a:cubicBezTo>
                      <a:pt x="46279" y="0"/>
                      <a:pt x="0" y="46292"/>
                      <a:pt x="0" y="103391"/>
                    </a:cubicBezTo>
                    <a:cubicBezTo>
                      <a:pt x="0" y="160478"/>
                      <a:pt x="46279" y="206769"/>
                      <a:pt x="103379" y="206769"/>
                    </a:cubicBezTo>
                    <a:close/>
                  </a:path>
                </a:pathLst>
              </a:custGeom>
              <a:noFill/>
              <a:ln w="12700" cap="sq">
                <a:solidFill>
                  <a:srgbClr val="FFFEFF"/>
                </a:solidFill>
              </a:ln>
            </p:spPr>
          </p:sp>
          <p:sp>
            <p:nvSpPr>
              <p:cNvPr id="107" name="TextBox 106">
                <a:extLst>
                  <a:ext uri="{FF2B5EF4-FFF2-40B4-BE49-F238E27FC236}">
                    <a16:creationId xmlns:a16="http://schemas.microsoft.com/office/drawing/2014/main" xmlns="" id="{70D439EA-E905-8B69-1A50-AE1641AEF5BA}"/>
                  </a:ext>
                </a:extLst>
              </p:cNvPr>
              <p:cNvSpPr txBox="1"/>
              <p:nvPr/>
            </p:nvSpPr>
            <p:spPr>
              <a:xfrm>
                <a:off x="4358944" y="3111500"/>
                <a:ext cx="1066800" cy="215900"/>
              </a:xfrm>
              <a:prstGeom prst="rect">
                <a:avLst/>
              </a:prstGeom>
            </p:spPr>
            <p:txBody>
              <a:bodyPr wrap="none" lIns="0" tIns="0" rIns="0" bIns="0" anchor="t"/>
              <a:lstStyle/>
              <a:p>
                <a:r>
                  <a:rPr lang="en-US" sz="1000">
                    <a:solidFill>
                      <a:srgbClr val="000000"/>
                    </a:solidFill>
                    <a:latin typeface="Arial" panose="020B0604020202020204" pitchFamily="34" charset="0"/>
                    <a:cs typeface="Arial" panose="020B0604020202020204" pitchFamily="34" charset="0"/>
                  </a:rPr>
                  <a:t>IoT Platforms</a:t>
                </a:r>
              </a:p>
            </p:txBody>
          </p:sp>
          <p:sp>
            <p:nvSpPr>
              <p:cNvPr id="108" name="TextBox 107">
                <a:extLst>
                  <a:ext uri="{FF2B5EF4-FFF2-40B4-BE49-F238E27FC236}">
                    <a16:creationId xmlns:a16="http://schemas.microsoft.com/office/drawing/2014/main" xmlns="" id="{20AAE7CF-4021-7DF3-5F03-D524BFF543E3}"/>
                  </a:ext>
                </a:extLst>
              </p:cNvPr>
              <p:cNvSpPr txBox="1"/>
              <p:nvPr/>
            </p:nvSpPr>
            <p:spPr>
              <a:xfrm>
                <a:off x="1951643" y="3134883"/>
                <a:ext cx="1612900" cy="215900"/>
              </a:xfrm>
              <a:prstGeom prst="rect">
                <a:avLst/>
              </a:prstGeom>
            </p:spPr>
            <p:txBody>
              <a:bodyPr wrap="none" lIns="0" tIns="0" rIns="0" bIns="0" anchor="t"/>
              <a:lstStyle/>
              <a:p>
                <a:pPr algn="ctr"/>
                <a:r>
                  <a:rPr lang="en-US" sz="1000" dirty="0">
                    <a:solidFill>
                      <a:srgbClr val="000000"/>
                    </a:solidFill>
                    <a:latin typeface="Arial" panose="020B0604020202020204" pitchFamily="34" charset="0"/>
                    <a:cs typeface="Arial" panose="020B0604020202020204" pitchFamily="34" charset="0"/>
                  </a:rPr>
                  <a:t>Digital Marketplaces</a:t>
                </a:r>
              </a:p>
            </p:txBody>
          </p:sp>
          <p:sp>
            <p:nvSpPr>
              <p:cNvPr id="109" name="Freeform 48">
                <a:extLst>
                  <a:ext uri="{FF2B5EF4-FFF2-40B4-BE49-F238E27FC236}">
                    <a16:creationId xmlns:a16="http://schemas.microsoft.com/office/drawing/2014/main" xmlns="" id="{A3273E26-43C2-F441-CDFD-12AACA1C9D63}"/>
                  </a:ext>
                </a:extLst>
              </p:cNvPr>
              <p:cNvSpPr/>
              <p:nvPr/>
            </p:nvSpPr>
            <p:spPr>
              <a:xfrm>
                <a:off x="2715854" y="2931822"/>
                <a:ext cx="159055" cy="159055"/>
              </a:xfrm>
              <a:custGeom>
                <a:avLst/>
                <a:gdLst/>
                <a:ahLst/>
                <a:cxnLst/>
                <a:rect l="l" t="t" r="r" b="b"/>
                <a:pathLst>
                  <a:path w="159055" h="159055">
                    <a:moveTo>
                      <a:pt x="79528" y="159054"/>
                    </a:moveTo>
                    <a:cubicBezTo>
                      <a:pt x="123444" y="159054"/>
                      <a:pt x="159055" y="123444"/>
                      <a:pt x="159055" y="79527"/>
                    </a:cubicBezTo>
                    <a:cubicBezTo>
                      <a:pt x="159055" y="35610"/>
                      <a:pt x="123444" y="0"/>
                      <a:pt x="79528" y="0"/>
                    </a:cubicBezTo>
                    <a:cubicBezTo>
                      <a:pt x="35611" y="0"/>
                      <a:pt x="0" y="35610"/>
                      <a:pt x="0" y="79527"/>
                    </a:cubicBezTo>
                    <a:cubicBezTo>
                      <a:pt x="0" y="123444"/>
                      <a:pt x="35611" y="159054"/>
                      <a:pt x="79528" y="159054"/>
                    </a:cubicBezTo>
                  </a:path>
                </a:pathLst>
              </a:custGeom>
              <a:solidFill>
                <a:srgbClr val="6A80A3"/>
              </a:solidFill>
            </p:spPr>
          </p:sp>
          <p:sp>
            <p:nvSpPr>
              <p:cNvPr id="110" name="Freeform 49">
                <a:extLst>
                  <a:ext uri="{FF2B5EF4-FFF2-40B4-BE49-F238E27FC236}">
                    <a16:creationId xmlns:a16="http://schemas.microsoft.com/office/drawing/2014/main" xmlns="" id="{8313477B-6435-D1AB-D141-F10FF8F4D73C}"/>
                  </a:ext>
                </a:extLst>
              </p:cNvPr>
              <p:cNvSpPr/>
              <p:nvPr/>
            </p:nvSpPr>
            <p:spPr>
              <a:xfrm>
                <a:off x="2715854" y="2931822"/>
                <a:ext cx="159055" cy="159055"/>
              </a:xfrm>
              <a:custGeom>
                <a:avLst/>
                <a:gdLst/>
                <a:ahLst/>
                <a:cxnLst/>
                <a:rect l="l" t="t" r="r" b="b"/>
                <a:pathLst>
                  <a:path w="159055" h="159055">
                    <a:moveTo>
                      <a:pt x="79528" y="159054"/>
                    </a:moveTo>
                    <a:cubicBezTo>
                      <a:pt x="123444" y="159054"/>
                      <a:pt x="159055" y="123444"/>
                      <a:pt x="159055" y="79527"/>
                    </a:cubicBezTo>
                    <a:cubicBezTo>
                      <a:pt x="159055" y="35610"/>
                      <a:pt x="123444" y="0"/>
                      <a:pt x="79528" y="0"/>
                    </a:cubicBezTo>
                    <a:cubicBezTo>
                      <a:pt x="35611" y="0"/>
                      <a:pt x="0" y="35610"/>
                      <a:pt x="0" y="79527"/>
                    </a:cubicBezTo>
                    <a:cubicBezTo>
                      <a:pt x="0" y="123444"/>
                      <a:pt x="35611" y="159054"/>
                      <a:pt x="79528" y="159054"/>
                    </a:cubicBezTo>
                    <a:close/>
                  </a:path>
                </a:pathLst>
              </a:custGeom>
              <a:noFill/>
              <a:ln w="12700" cap="sq">
                <a:solidFill>
                  <a:srgbClr val="FFFEFF"/>
                </a:solidFill>
              </a:ln>
            </p:spPr>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dk2"/>
              </a:buClr>
              <a:buSzPts val="2800"/>
              <a:buFont typeface="Arial Black"/>
              <a:buNone/>
            </a:pPr>
            <a:r>
              <a:rPr lang="en-US" sz="2800" dirty="0"/>
              <a:t>Market Share and Forecast: Coverage, Taxonomy and Schedule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
          <p:cNvSpPr txBox="1">
            <a:spLocks noGrp="1"/>
          </p:cNvSpPr>
          <p:nvPr>
            <p:ph type="title"/>
          </p:nvPr>
        </p:nvSpPr>
        <p:spPr>
          <a:xfrm>
            <a:off x="457199" y="366713"/>
            <a:ext cx="11410951"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Forecast and Market Share Documents Published on Cloud</a:t>
            </a:r>
            <a:endParaRPr lang="en-US" dirty="0"/>
          </a:p>
        </p:txBody>
      </p:sp>
      <p:sp>
        <p:nvSpPr>
          <p:cNvPr id="398" name="Google Shape;398;p4"/>
          <p:cNvSpPr txBox="1"/>
          <p:nvPr/>
        </p:nvSpPr>
        <p:spPr>
          <a:xfrm>
            <a:off x="457199" y="5570224"/>
            <a:ext cx="1046988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Notes: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Cloud cuts across IT services, software and the Internet of Things (IoT).</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Unlike the cloud Forecast document, there is no overall Market Share document published on cloud.</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Companion documents (such as “Forecast: IT Services,” “Market Share: IT Services” and “Market Share: Enterprise Infrastructure Software”) have not been included in the above table.</a:t>
            </a:r>
            <a:endParaRPr lang="en-US" sz="1400" b="0" i="0" u="none" strike="noStrike" cap="none" dirty="0">
              <a:solidFill>
                <a:srgbClr val="000000"/>
              </a:solidFill>
              <a:latin typeface="Arial"/>
              <a:ea typeface="Arial"/>
              <a:cs typeface="Arial"/>
              <a:sym typeface="Arial"/>
            </a:endParaRPr>
          </a:p>
        </p:txBody>
      </p:sp>
      <p:graphicFrame>
        <p:nvGraphicFramePr>
          <p:cNvPr id="399" name="Google Shape;399;p4"/>
          <p:cNvGraphicFramePr/>
          <p:nvPr/>
        </p:nvGraphicFramePr>
        <p:xfrm>
          <a:off x="513707" y="1205116"/>
          <a:ext cx="11340625" cy="2712805"/>
        </p:xfrm>
        <a:graphic>
          <a:graphicData uri="http://schemas.openxmlformats.org/drawingml/2006/table">
            <a:tbl>
              <a:tblPr>
                <a:noFill/>
                <a:tableStyleId>{D23ECE1A-0B60-4631-832D-84FF88680151}</a:tableStyleId>
              </a:tblPr>
              <a:tblGrid>
                <a:gridCol w="10243350">
                  <a:extLst>
                    <a:ext uri="{9D8B030D-6E8A-4147-A177-3AD203B41FA5}">
                      <a16:colId xmlns:a16="http://schemas.microsoft.com/office/drawing/2014/main" xmlns="" val="20000"/>
                    </a:ext>
                  </a:extLst>
                </a:gridCol>
                <a:gridCol w="1097275">
                  <a:extLst>
                    <a:ext uri="{9D8B030D-6E8A-4147-A177-3AD203B41FA5}">
                      <a16:colId xmlns:a16="http://schemas.microsoft.com/office/drawing/2014/main" xmlns="" val="20001"/>
                    </a:ext>
                  </a:extLst>
                </a:gridCol>
              </a:tblGrid>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b="1" u="none" strike="noStrike" cap="none" dirty="0">
                          <a:solidFill>
                            <a:schemeClr val="lt1"/>
                          </a:solidFill>
                        </a:rPr>
                        <a:t> Document Name</a:t>
                      </a:r>
                      <a:endParaRPr sz="1400" u="none" strike="noStrike" cap="none" dirty="0"/>
                    </a:p>
                  </a:txBody>
                  <a:tcPr marL="7625" marR="7625" marT="7625" marB="0" anchor="ctr">
                    <a:lnL w="12700" cap="flat" cmpd="sng">
                      <a:solidFill>
                        <a:srgbClr val="6F7878"/>
                      </a:solidFill>
                      <a:prstDash val="solid"/>
                      <a:round/>
                      <a:headEnd type="none" w="sm" len="sm"/>
                      <a:tailEnd type="none" w="sm" len="sm"/>
                    </a:lnL>
                    <a:lnT w="12700" cap="flat" cmpd="sng">
                      <a:solidFill>
                        <a:srgbClr val="6F7878"/>
                      </a:solidFill>
                      <a:prstDash val="solid"/>
                      <a:round/>
                      <a:headEnd type="none" w="sm" len="sm"/>
                      <a:tailEnd type="none" w="sm" len="sm"/>
                    </a:lnT>
                    <a:lnB w="12700" cap="flat" cmpd="sng">
                      <a:solidFill>
                        <a:schemeClr val="accent2"/>
                      </a:solidFill>
                      <a:prstDash val="dash"/>
                      <a:round/>
                      <a:headEnd type="none" w="sm" len="sm"/>
                      <a:tailEnd type="none" w="sm" len="sm"/>
                    </a:lnB>
                    <a:solidFill>
                      <a:srgbClr val="00285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a:ea typeface="Arial"/>
                          <a:cs typeface="Arial"/>
                          <a:sym typeface="Arial"/>
                        </a:rPr>
                        <a:t>Frequency</a:t>
                      </a:r>
                      <a:endParaRPr sz="1400" b="1" i="0" u="none" strike="noStrike" cap="none" dirty="0">
                        <a:solidFill>
                          <a:schemeClr val="lt1"/>
                        </a:solidFill>
                        <a:latin typeface="Arial"/>
                        <a:ea typeface="Arial"/>
                        <a:cs typeface="Arial"/>
                        <a:sym typeface="Arial"/>
                      </a:endParaRPr>
                    </a:p>
                  </a:txBody>
                  <a:tcPr marL="7625" marR="7625" marT="7625" marB="0" anchor="ctr">
                    <a:lnR w="12700" cap="flat" cmpd="sng">
                      <a:solidFill>
                        <a:srgbClr val="6F7878"/>
                      </a:solidFill>
                      <a:prstDash val="solid"/>
                      <a:round/>
                      <a:headEnd type="none" w="sm" len="sm"/>
                      <a:tailEnd type="none" w="sm" len="sm"/>
                    </a:lnR>
                    <a:lnT w="12700" cap="flat" cmpd="sng">
                      <a:solidFill>
                        <a:srgbClr val="6F7878"/>
                      </a:solidFill>
                      <a:prstDash val="solid"/>
                      <a:round/>
                      <a:headEnd type="none" w="sm" len="sm"/>
                      <a:tailEnd type="none" w="sm" len="sm"/>
                    </a:lnT>
                    <a:lnB w="12700" cap="flat" cmpd="sng">
                      <a:solidFill>
                        <a:schemeClr val="accent2"/>
                      </a:solidFill>
                      <a:prstDash val="dash"/>
                      <a:round/>
                      <a:headEnd type="none" w="sm" len="sm"/>
                      <a:tailEnd type="none" w="sm" len="sm"/>
                    </a:lnB>
                    <a:solidFill>
                      <a:srgbClr val="002856"/>
                    </a:solidFill>
                  </a:tcPr>
                </a:tc>
                <a:extLst>
                  <a:ext uri="{0D108BD9-81ED-4DB2-BD59-A6C34878D82A}">
                    <a16:rowId xmlns:a16="http://schemas.microsoft.com/office/drawing/2014/main" xmlns="" val="10000"/>
                  </a:ext>
                </a:extLst>
              </a:tr>
              <a:tr h="2498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Forecast: Public Cloud Services,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Quarterly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1"/>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Forecast Analysis: Container Management (Software and Cloud Services)</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2"/>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Forecast Analysis: Cloud Consulting and Implementation Services,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3"/>
                  </a:ext>
                </a:extLst>
              </a:tr>
              <a:tr h="2922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latin typeface="Arial"/>
                          <a:ea typeface="Arial"/>
                          <a:cs typeface="Arial"/>
                          <a:sym typeface="Arial"/>
                        </a:rPr>
                        <a:t>Forecast Analysis: Cloud Managed Services,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4"/>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Forecast Analysis: Cloud Infrastructure and Platform Services,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400"/>
                        <a:buFont typeface="Arial"/>
                        <a:buNone/>
                      </a:pPr>
                      <a:r>
                        <a:rPr lang="en-US" sz="1400" u="none" strike="noStrike" cap="none" dirty="0">
                          <a:solidFill>
                            <a:schemeClr val="dk1"/>
                          </a:solidFill>
                        </a:rPr>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5"/>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Market Share: Enterprise Platform as a Service,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6"/>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Market Share: Enterprise Application Software as a Service,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7"/>
                  </a:ext>
                </a:extLst>
              </a:tr>
              <a:tr h="2743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latin typeface="Arial"/>
                          <a:ea typeface="Arial"/>
                          <a:cs typeface="Arial"/>
                          <a:sym typeface="Arial"/>
                        </a:rPr>
                        <a:t>Market Share: Enterprise Public Cloud Services, Worldwide</a:t>
                      </a:r>
                      <a:endParaRPr sz="1400" u="none" strike="noStrike" cap="none" dirty="0"/>
                    </a:p>
                  </a:txBody>
                  <a:tcPr marL="91450" marR="91450" marT="45725" marB="45725">
                    <a:lnL w="12700" cap="flat" cmpd="sng">
                      <a:solidFill>
                        <a:srgbClr val="6F7878"/>
                      </a:solidFill>
                      <a:prstDash val="solid"/>
                      <a:round/>
                      <a:headEnd type="none" w="sm" len="sm"/>
                      <a:tailEnd type="none" w="sm" len="sm"/>
                    </a:lnL>
                    <a:lnR w="12700" cap="flat" cmpd="sng">
                      <a:solidFill>
                        <a:schemeClr val="accent2"/>
                      </a:solidFill>
                      <a:prstDash val="dash"/>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Annually</a:t>
                      </a:r>
                      <a:endParaRPr sz="1400" u="none" strike="noStrike" cap="none" dirty="0"/>
                    </a:p>
                  </a:txBody>
                  <a:tcPr marL="91450" marR="91450" marT="45725" marB="45725">
                    <a:lnL w="12700" cap="flat" cmpd="sng">
                      <a:solidFill>
                        <a:schemeClr val="accent2"/>
                      </a:solidFill>
                      <a:prstDash val="dash"/>
                      <a:round/>
                      <a:headEnd type="none" w="sm" len="sm"/>
                      <a:tailEnd type="none" w="sm" len="sm"/>
                    </a:lnL>
                    <a:lnR w="12700" cap="flat" cmpd="sng">
                      <a:solidFill>
                        <a:srgbClr val="6F7878"/>
                      </a:solidFill>
                      <a:prstDash val="solid"/>
                      <a:round/>
                      <a:headEnd type="none" w="sm" len="sm"/>
                      <a:tailEnd type="none" w="sm" len="sm"/>
                    </a:lnR>
                    <a:lnT w="12700" cap="flat" cmpd="sng">
                      <a:solidFill>
                        <a:schemeClr val="accent2"/>
                      </a:solidFill>
                      <a:prstDash val="dash"/>
                      <a:round/>
                      <a:headEnd type="none" w="sm" len="sm"/>
                      <a:tailEnd type="none" w="sm" len="sm"/>
                    </a:lnT>
                    <a:lnB w="12700" cap="flat" cmpd="sng">
                      <a:solidFill>
                        <a:schemeClr val="accent2"/>
                      </a:solidFill>
                      <a:prstDash val="dash"/>
                      <a:round/>
                      <a:headEnd type="none" w="sm" len="sm"/>
                      <a:tailEnd type="none" w="sm" len="sm"/>
                    </a:lnB>
                    <a:solidFill>
                      <a:schemeClr val="lt1"/>
                    </a:solidFill>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Public Cloud Service Segment Taxonomy (1/2)</a:t>
            </a:r>
            <a:endParaRPr lang="en-US" dirty="0"/>
          </a:p>
        </p:txBody>
      </p:sp>
      <p:sp>
        <p:nvSpPr>
          <p:cNvPr id="406" name="Google Shape;406;p5"/>
          <p:cNvSpPr txBox="1"/>
          <p:nvPr/>
        </p:nvSpPr>
        <p:spPr>
          <a:xfrm>
            <a:off x="7379706" y="1492402"/>
            <a:ext cx="4352045" cy="12772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1100" b="1" i="0" u="sng" strike="noStrike" cap="none" dirty="0">
                <a:solidFill>
                  <a:schemeClr val="dk1"/>
                </a:solidFill>
                <a:latin typeface="Calibri" panose="020F0502020204030204" pitchFamily="34" charset="0"/>
                <a:cs typeface="Calibri" panose="020F0502020204030204" pitchFamily="34" charset="0"/>
                <a:sym typeface="Arial"/>
              </a:rPr>
              <a:t>Note:</a:t>
            </a:r>
          </a:p>
          <a:p>
            <a:pPr marL="0" marR="0" lvl="0" indent="0" algn="l" rtl="0">
              <a:lnSpc>
                <a:spcPct val="100000"/>
              </a:lnSpc>
              <a:spcBef>
                <a:spcPts val="0"/>
              </a:spcBef>
              <a:spcAft>
                <a:spcPts val="0"/>
              </a:spcAft>
              <a:buClr>
                <a:srgbClr val="000000"/>
              </a:buClr>
              <a:buSzPts val="900"/>
              <a:buFont typeface="Arial"/>
              <a:buNone/>
            </a:pPr>
            <a:r>
              <a:rPr lang="en-US" sz="1100" b="0" i="0" u="none" strike="noStrike" cap="none" dirty="0">
                <a:solidFill>
                  <a:schemeClr val="dk1"/>
                </a:solidFill>
                <a:latin typeface="Calibri" panose="020F0502020204030204" pitchFamily="34" charset="0"/>
                <a:cs typeface="Calibri" panose="020F0502020204030204" pitchFamily="34" charset="0"/>
                <a:sym typeface="Arial"/>
              </a:rPr>
              <a:t>Mgmt. and Sec. = management and </a:t>
            </a:r>
            <a:r>
              <a:rPr lang="en-US" sz="1100" b="0" i="0" u="none" strike="noStrike" cap="none" dirty="0">
                <a:solidFill>
                  <a:schemeClr val="dk1"/>
                </a:solidFill>
                <a:latin typeface="Calibri" panose="020F0502020204030204" pitchFamily="34" charset="0"/>
                <a:cs typeface="Calibri" panose="020F0502020204030204" pitchFamily="34" charset="0"/>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security;</a:t>
            </a:r>
            <a:r>
              <a:rPr lang="en-US" sz="1100" b="0" i="0" u="none" strike="noStrike" cap="none" dirty="0">
                <a:solidFill>
                  <a:schemeClr val="dk1"/>
                </a:solidFill>
                <a:latin typeface="Calibri" panose="020F0502020204030204" pitchFamily="34" charset="0"/>
                <a:cs typeface="Calibri" panose="020F0502020204030204" pitchFamily="34" charset="0"/>
                <a:sym typeface="Arial"/>
              </a:rPr>
              <a:t> Imp. and Managed Svcs. = Implementation and managed services; Infra. = Infrastructure; BPaaS = business process as a services; IaaS = infrastructure as a service; SaaS = software as a service; PaaS = platform as a service; DaaS = desktop as a service; CIPS = cloud infrastructure and platform services</a:t>
            </a: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Clr>
                <a:srgbClr val="000000"/>
              </a:buClr>
              <a:buSzPts val="900"/>
              <a:buFont typeface="Arial"/>
              <a:buNone/>
            </a:pPr>
            <a:endParaRPr sz="1100" b="0" i="0" u="none" strike="noStrike" cap="none" dirty="0">
              <a:solidFill>
                <a:schemeClr val="dk1"/>
              </a:solidFill>
              <a:latin typeface="Calibri" panose="020F0502020204030204" pitchFamily="34" charset="0"/>
              <a:cs typeface="Calibri" panose="020F0502020204030204" pitchFamily="34" charset="0"/>
              <a:sym typeface="Arial"/>
            </a:endParaRPr>
          </a:p>
        </p:txBody>
      </p:sp>
      <p:grpSp>
        <p:nvGrpSpPr>
          <p:cNvPr id="2" name="Group 1">
            <a:extLst>
              <a:ext uri="{FF2B5EF4-FFF2-40B4-BE49-F238E27FC236}">
                <a16:creationId xmlns:a16="http://schemas.microsoft.com/office/drawing/2014/main" xmlns="" id="{A9C86EBF-4437-91CF-F186-B13DD195AB2D}"/>
              </a:ext>
            </a:extLst>
          </p:cNvPr>
          <p:cNvGrpSpPr/>
          <p:nvPr/>
        </p:nvGrpSpPr>
        <p:grpSpPr>
          <a:xfrm>
            <a:off x="457200" y="943814"/>
            <a:ext cx="11274551" cy="4914032"/>
            <a:chOff x="457200" y="825516"/>
            <a:chExt cx="7780803" cy="4414951"/>
          </a:xfrm>
        </p:grpSpPr>
        <p:sp>
          <p:nvSpPr>
            <p:cNvPr id="408" name="Google Shape;408;p5"/>
            <p:cNvSpPr/>
            <p:nvPr/>
          </p:nvSpPr>
          <p:spPr>
            <a:xfrm>
              <a:off x="457200" y="2855138"/>
              <a:ext cx="873764"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Information </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a:p>
              <a:pPr marL="0" marR="0" lvl="0" indent="0" algn="ctr" rtl="0">
                <a:lnSpc>
                  <a:spcPct val="90000"/>
                </a:lnSpc>
                <a:spcBef>
                  <a:spcPts val="42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Technology</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09" name="Google Shape;409;p5"/>
            <p:cNvSpPr/>
            <p:nvPr/>
          </p:nvSpPr>
          <p:spPr>
            <a:xfrm>
              <a:off x="1711127" y="894004"/>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Communications Services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0" name="Google Shape;410;p5"/>
            <p:cNvSpPr/>
            <p:nvPr/>
          </p:nvSpPr>
          <p:spPr>
            <a:xfrm>
              <a:off x="1711127" y="1384287"/>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Data Center Systems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1" name="Google Shape;411;p5"/>
            <p:cNvSpPr/>
            <p:nvPr/>
          </p:nvSpPr>
          <p:spPr>
            <a:xfrm>
              <a:off x="1711127" y="1874571"/>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Devices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2" name="Google Shape;412;p5"/>
            <p:cNvSpPr/>
            <p:nvPr/>
          </p:nvSpPr>
          <p:spPr>
            <a:xfrm>
              <a:off x="1711127" y="2364855"/>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Digital Media Services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3" name="Google Shape;413;p5"/>
            <p:cNvSpPr/>
            <p:nvPr/>
          </p:nvSpPr>
          <p:spPr>
            <a:xfrm>
              <a:off x="1711127" y="2855138"/>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IT Services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4" name="Google Shape;414;p5"/>
            <p:cNvSpPr/>
            <p:nvPr/>
          </p:nvSpPr>
          <p:spPr>
            <a:xfrm>
              <a:off x="1711127" y="3345421"/>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Internet-Based IT Products and Services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5" name="Google Shape;415;p5"/>
            <p:cNvSpPr/>
            <p:nvPr/>
          </p:nvSpPr>
          <p:spPr>
            <a:xfrm>
              <a:off x="3472847" y="1874571"/>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Hardware support</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6" name="Google Shape;416;p5"/>
            <p:cNvSpPr/>
            <p:nvPr/>
          </p:nvSpPr>
          <p:spPr>
            <a:xfrm>
              <a:off x="3472847" y="2364855"/>
              <a:ext cx="1466675" cy="401953"/>
            </a:xfrm>
            <a:prstGeom prst="rect">
              <a:avLst/>
            </a:prstGeom>
            <a:solidFill>
              <a:srgbClr val="FF540A"/>
            </a:solid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chemeClr val="lt1"/>
                  </a:solidFill>
                  <a:latin typeface="Calibri" panose="020F0502020204030204" pitchFamily="34" charset="0"/>
                  <a:cs typeface="Calibri" panose="020F0502020204030204" pitchFamily="34" charset="0"/>
                  <a:sym typeface="Arial"/>
                </a:rPr>
                <a:t>Infrastructure Imp. and Managed Svcs.</a:t>
              </a:r>
            </a:p>
          </p:txBody>
        </p:sp>
        <p:sp>
          <p:nvSpPr>
            <p:cNvPr id="417" name="Google Shape;417;p5"/>
            <p:cNvSpPr/>
            <p:nvPr/>
          </p:nvSpPr>
          <p:spPr>
            <a:xfrm>
              <a:off x="3472847" y="2855138"/>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Business Process Services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8" name="Google Shape;418;p5"/>
            <p:cNvSpPr/>
            <p:nvPr/>
          </p:nvSpPr>
          <p:spPr>
            <a:xfrm>
              <a:off x="5234566" y="2440552"/>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DaaS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19" name="Google Shape;419;p5"/>
            <p:cNvSpPr/>
            <p:nvPr/>
          </p:nvSpPr>
          <p:spPr>
            <a:xfrm>
              <a:off x="3472847" y="3345421"/>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Infrastructure as a Service</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0" name="Google Shape;420;p5"/>
            <p:cNvSpPr/>
            <p:nvPr/>
          </p:nvSpPr>
          <p:spPr>
            <a:xfrm>
              <a:off x="5234566" y="2930836"/>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BPaaS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1" name="Google Shape;421;p5"/>
            <p:cNvSpPr/>
            <p:nvPr/>
          </p:nvSpPr>
          <p:spPr>
            <a:xfrm>
              <a:off x="1711127" y="3835706"/>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Software</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2" name="Google Shape;422;p5"/>
            <p:cNvSpPr/>
            <p:nvPr/>
          </p:nvSpPr>
          <p:spPr>
            <a:xfrm>
              <a:off x="5234566" y="4357159"/>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Mgmt. and Sec.</a:t>
              </a: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23" name="Google Shape;423;p5"/>
            <p:cNvSpPr/>
            <p:nvPr/>
          </p:nvSpPr>
          <p:spPr>
            <a:xfrm>
              <a:off x="3472845" y="3798415"/>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Infrastructure</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4" name="Google Shape;424;p5"/>
            <p:cNvSpPr/>
            <p:nvPr/>
          </p:nvSpPr>
          <p:spPr>
            <a:xfrm>
              <a:off x="5234566" y="3390397"/>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IaaS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5" name="Google Shape;425;p5"/>
            <p:cNvSpPr/>
            <p:nvPr/>
          </p:nvSpPr>
          <p:spPr>
            <a:xfrm>
              <a:off x="5234566" y="3875803"/>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100"/>
                <a:buFont typeface="Arial"/>
                <a:buNone/>
              </a:pPr>
              <a:r>
                <a:rPr lang="en-US" sz="1100" b="0" i="0" u="none" strike="noStrike" cap="none" dirty="0">
                  <a:solidFill>
                    <a:schemeClr val="lt1"/>
                  </a:solidFill>
                  <a:latin typeface="Calibri" panose="020F0502020204030204" pitchFamily="34" charset="0"/>
                  <a:cs typeface="Calibri" panose="020F0502020204030204" pitchFamily="34" charset="0"/>
                  <a:sym typeface="Arial"/>
                </a:rPr>
                <a:t>PaaS</a:t>
              </a: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p:txBody>
        </p:sp>
        <p:sp>
          <p:nvSpPr>
            <p:cNvPr id="426" name="Google Shape;426;p5"/>
            <p:cNvSpPr/>
            <p:nvPr/>
          </p:nvSpPr>
          <p:spPr>
            <a:xfrm>
              <a:off x="1711127" y="4325990"/>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Printers, Copiers, MFPs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27" name="Google Shape;427;p5"/>
            <p:cNvSpPr/>
            <p:nvPr/>
          </p:nvSpPr>
          <p:spPr>
            <a:xfrm>
              <a:off x="1711127" y="4816275"/>
              <a:ext cx="1466675" cy="401953"/>
            </a:xfrm>
            <a:prstGeom prst="rect">
              <a:avLst/>
            </a:prstGeom>
            <a:noFill/>
            <a:ln w="12700" cap="flat" cmpd="sng">
              <a:solidFill>
                <a:schemeClr val="dk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Other IT</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cxnSp>
          <p:nvCxnSpPr>
            <p:cNvPr id="428" name="Google Shape;428;p5"/>
            <p:cNvCxnSpPr>
              <a:stCxn id="408" idx="3"/>
              <a:endCxn id="409" idx="1"/>
            </p:cNvCxnSpPr>
            <p:nvPr/>
          </p:nvCxnSpPr>
          <p:spPr>
            <a:xfrm flipV="1">
              <a:off x="1330964" y="1094981"/>
              <a:ext cx="380163" cy="1961134"/>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29" name="Google Shape;429;p5"/>
            <p:cNvCxnSpPr>
              <a:stCxn id="408" idx="3"/>
              <a:endCxn id="410" idx="1"/>
            </p:cNvCxnSpPr>
            <p:nvPr/>
          </p:nvCxnSpPr>
          <p:spPr>
            <a:xfrm flipV="1">
              <a:off x="1330964" y="1585264"/>
              <a:ext cx="380163" cy="1470851"/>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0" name="Google Shape;430;p5"/>
            <p:cNvCxnSpPr>
              <a:stCxn id="408" idx="3"/>
              <a:endCxn id="411" idx="1"/>
            </p:cNvCxnSpPr>
            <p:nvPr/>
          </p:nvCxnSpPr>
          <p:spPr>
            <a:xfrm flipV="1">
              <a:off x="1330964" y="2075548"/>
              <a:ext cx="380163" cy="980567"/>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1" name="Google Shape;431;p5"/>
            <p:cNvCxnSpPr>
              <a:stCxn id="408" idx="3"/>
              <a:endCxn id="412" idx="1"/>
            </p:cNvCxnSpPr>
            <p:nvPr/>
          </p:nvCxnSpPr>
          <p:spPr>
            <a:xfrm flipV="1">
              <a:off x="1330964" y="2565832"/>
              <a:ext cx="380163" cy="490283"/>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2" name="Google Shape;432;p5"/>
            <p:cNvCxnSpPr>
              <a:stCxn id="408" idx="3"/>
              <a:endCxn id="414" idx="1"/>
            </p:cNvCxnSpPr>
            <p:nvPr/>
          </p:nvCxnSpPr>
          <p:spPr>
            <a:xfrm>
              <a:off x="1330964" y="3056115"/>
              <a:ext cx="380163" cy="490283"/>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3" name="Google Shape;433;p5"/>
            <p:cNvCxnSpPr>
              <a:stCxn id="408" idx="3"/>
              <a:endCxn id="421" idx="1"/>
            </p:cNvCxnSpPr>
            <p:nvPr/>
          </p:nvCxnSpPr>
          <p:spPr>
            <a:xfrm>
              <a:off x="1330964" y="3056115"/>
              <a:ext cx="380163" cy="980568"/>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4" name="Google Shape;434;p5"/>
            <p:cNvCxnSpPr>
              <a:stCxn id="408" idx="3"/>
              <a:endCxn id="426" idx="1"/>
            </p:cNvCxnSpPr>
            <p:nvPr/>
          </p:nvCxnSpPr>
          <p:spPr>
            <a:xfrm>
              <a:off x="1330964" y="3056115"/>
              <a:ext cx="380163" cy="1470852"/>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5" name="Google Shape;435;p5"/>
            <p:cNvCxnSpPr>
              <a:stCxn id="408" idx="3"/>
              <a:endCxn id="427" idx="1"/>
            </p:cNvCxnSpPr>
            <p:nvPr/>
          </p:nvCxnSpPr>
          <p:spPr>
            <a:xfrm>
              <a:off x="1330964" y="3056115"/>
              <a:ext cx="380163" cy="1961137"/>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6" name="Google Shape;436;p5"/>
            <p:cNvCxnSpPr>
              <a:stCxn id="413" idx="3"/>
              <a:endCxn id="417" idx="1"/>
            </p:cNvCxnSpPr>
            <p:nvPr/>
          </p:nvCxnSpPr>
          <p:spPr>
            <a:xfrm>
              <a:off x="3177802" y="3056115"/>
              <a:ext cx="295045" cy="12700"/>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7" name="Google Shape;437;p5"/>
            <p:cNvCxnSpPr>
              <a:stCxn id="413" idx="3"/>
              <a:endCxn id="416" idx="1"/>
            </p:cNvCxnSpPr>
            <p:nvPr/>
          </p:nvCxnSpPr>
          <p:spPr>
            <a:xfrm flipV="1">
              <a:off x="3177802" y="2565832"/>
              <a:ext cx="295045" cy="490283"/>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8" name="Google Shape;438;p5"/>
            <p:cNvCxnSpPr>
              <a:stCxn id="413" idx="3"/>
              <a:endCxn id="415" idx="1"/>
            </p:cNvCxnSpPr>
            <p:nvPr/>
          </p:nvCxnSpPr>
          <p:spPr>
            <a:xfrm flipV="1">
              <a:off x="3177802" y="2075548"/>
              <a:ext cx="295045" cy="980567"/>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39" name="Google Shape;439;p5"/>
            <p:cNvCxnSpPr>
              <a:stCxn id="408" idx="3"/>
              <a:endCxn id="413" idx="1"/>
            </p:cNvCxnSpPr>
            <p:nvPr/>
          </p:nvCxnSpPr>
          <p:spPr>
            <a:xfrm>
              <a:off x="1330964" y="3056115"/>
              <a:ext cx="380163" cy="0"/>
            </a:xfrm>
            <a:prstGeom prst="straightConnector1">
              <a:avLst/>
            </a:prstGeom>
            <a:noFill/>
            <a:ln w="12700" cap="flat" cmpd="sng">
              <a:solidFill>
                <a:srgbClr val="002856"/>
              </a:solidFill>
              <a:prstDash val="solid"/>
              <a:miter lim="800000"/>
              <a:headEnd type="none" w="sm" len="sm"/>
              <a:tailEnd type="triangle" w="med" len="med"/>
            </a:ln>
          </p:spPr>
        </p:cxnSp>
        <p:cxnSp>
          <p:nvCxnSpPr>
            <p:cNvPr id="440" name="Google Shape;440;p5"/>
            <p:cNvCxnSpPr>
              <a:stCxn id="413" idx="3"/>
              <a:endCxn id="419" idx="1"/>
            </p:cNvCxnSpPr>
            <p:nvPr/>
          </p:nvCxnSpPr>
          <p:spPr>
            <a:xfrm>
              <a:off x="3177802" y="3056115"/>
              <a:ext cx="295045" cy="490283"/>
            </a:xfrm>
            <a:prstGeom prst="bentConnector3">
              <a:avLst>
                <a:gd name="adj1" fmla="val 50000"/>
              </a:avLst>
            </a:prstGeom>
            <a:noFill/>
            <a:ln w="12700" cap="flat" cmpd="sng">
              <a:solidFill>
                <a:srgbClr val="002856"/>
              </a:solidFill>
              <a:prstDash val="solid"/>
              <a:miter lim="800000"/>
              <a:headEnd type="none" w="sm" len="sm"/>
              <a:tailEnd type="triangle" w="med" len="med"/>
            </a:ln>
          </p:spPr>
        </p:cxnSp>
        <p:sp>
          <p:nvSpPr>
            <p:cNvPr id="441" name="Google Shape;441;p5"/>
            <p:cNvSpPr/>
            <p:nvPr/>
          </p:nvSpPr>
          <p:spPr>
            <a:xfrm>
              <a:off x="3477370" y="4256959"/>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Applications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cxnSp>
          <p:nvCxnSpPr>
            <p:cNvPr id="442" name="Google Shape;442;p5"/>
            <p:cNvCxnSpPr>
              <a:stCxn id="421" idx="3"/>
              <a:endCxn id="441" idx="1"/>
            </p:cNvCxnSpPr>
            <p:nvPr/>
          </p:nvCxnSpPr>
          <p:spPr>
            <a:xfrm>
              <a:off x="3177802" y="4036683"/>
              <a:ext cx="299568" cy="421253"/>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43" name="Google Shape;443;p5"/>
            <p:cNvCxnSpPr>
              <a:stCxn id="421" idx="3"/>
              <a:endCxn id="423" idx="1"/>
            </p:cNvCxnSpPr>
            <p:nvPr/>
          </p:nvCxnSpPr>
          <p:spPr>
            <a:xfrm flipV="1">
              <a:off x="3177802" y="3999392"/>
              <a:ext cx="295043" cy="37291"/>
            </a:xfrm>
            <a:prstGeom prst="bentConnector3">
              <a:avLst>
                <a:gd name="adj1" fmla="val 50000"/>
              </a:avLst>
            </a:prstGeom>
            <a:noFill/>
            <a:ln w="12700" cap="flat" cmpd="sng">
              <a:solidFill>
                <a:srgbClr val="002856"/>
              </a:solidFill>
              <a:prstDash val="solid"/>
              <a:miter lim="800000"/>
              <a:headEnd type="none" w="sm" len="sm"/>
              <a:tailEnd type="triangle" w="med" len="med"/>
            </a:ln>
          </p:spPr>
        </p:cxnSp>
        <p:sp>
          <p:nvSpPr>
            <p:cNvPr id="444" name="Google Shape;444;p5"/>
            <p:cNvSpPr/>
            <p:nvPr/>
          </p:nvSpPr>
          <p:spPr>
            <a:xfrm>
              <a:off x="5234566" y="4838514"/>
              <a:ext cx="1466675" cy="401953"/>
            </a:xfrm>
            <a:prstGeom prst="rect">
              <a:avLst/>
            </a:prstGeom>
            <a:solidFill>
              <a:srgbClr val="FF540A"/>
            </a:solidFill>
            <a:ln w="12700" cap="flat" cmpd="sng">
              <a:solidFill>
                <a:schemeClr val="lt1"/>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90000"/>
                </a:lnSpc>
                <a:spcBef>
                  <a:spcPts val="0"/>
                </a:spcBef>
                <a:spcAft>
                  <a:spcPts val="0"/>
                </a:spcAft>
                <a:buClr>
                  <a:srgbClr val="000000"/>
                </a:buClr>
                <a:buSzPts val="1000"/>
                <a:buFont typeface="Arial"/>
                <a:buNone/>
              </a:pPr>
              <a:r>
                <a:rPr lang="en-US" sz="1100" b="0" i="0" u="none" strike="noStrike" cap="none" dirty="0">
                  <a:solidFill>
                    <a:srgbClr val="FFFFFF"/>
                  </a:solidFill>
                  <a:latin typeface="Calibri" panose="020F0502020204030204" pitchFamily="34" charset="0"/>
                  <a:cs typeface="Calibri" panose="020F0502020204030204" pitchFamily="34" charset="0"/>
                  <a:sym typeface="Arial"/>
                </a:rPr>
                <a:t>SaaS</a:t>
              </a:r>
              <a:endParaRPr lang="en-US"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cxnSp>
          <p:nvCxnSpPr>
            <p:cNvPr id="445" name="Google Shape;445;p5"/>
            <p:cNvCxnSpPr>
              <a:stCxn id="416" idx="3"/>
              <a:endCxn id="418" idx="1"/>
            </p:cNvCxnSpPr>
            <p:nvPr/>
          </p:nvCxnSpPr>
          <p:spPr>
            <a:xfrm>
              <a:off x="4939522" y="2565832"/>
              <a:ext cx="295044" cy="75697"/>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46" name="Google Shape;446;p5"/>
            <p:cNvCxnSpPr>
              <a:stCxn id="417" idx="3"/>
              <a:endCxn id="420" idx="1"/>
            </p:cNvCxnSpPr>
            <p:nvPr/>
          </p:nvCxnSpPr>
          <p:spPr>
            <a:xfrm>
              <a:off x="4939522" y="3056115"/>
              <a:ext cx="295044" cy="75698"/>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47" name="Google Shape;447;p5"/>
            <p:cNvCxnSpPr>
              <a:stCxn id="423" idx="3"/>
              <a:endCxn id="425" idx="1"/>
            </p:cNvCxnSpPr>
            <p:nvPr/>
          </p:nvCxnSpPr>
          <p:spPr>
            <a:xfrm>
              <a:off x="4939520" y="3999392"/>
              <a:ext cx="295046" cy="77388"/>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48" name="Google Shape;448;p5"/>
            <p:cNvCxnSpPr>
              <a:stCxn id="423" idx="3"/>
              <a:endCxn id="422" idx="1"/>
            </p:cNvCxnSpPr>
            <p:nvPr/>
          </p:nvCxnSpPr>
          <p:spPr>
            <a:xfrm>
              <a:off x="4939520" y="3999392"/>
              <a:ext cx="295046" cy="558744"/>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49" name="Google Shape;449;p5"/>
            <p:cNvCxnSpPr>
              <a:stCxn id="441" idx="3"/>
              <a:endCxn id="444" idx="1"/>
            </p:cNvCxnSpPr>
            <p:nvPr/>
          </p:nvCxnSpPr>
          <p:spPr>
            <a:xfrm>
              <a:off x="4944045" y="4457936"/>
              <a:ext cx="290521" cy="581555"/>
            </a:xfrm>
            <a:prstGeom prst="bentConnector3">
              <a:avLst>
                <a:gd name="adj1" fmla="val 50000"/>
              </a:avLst>
            </a:prstGeom>
            <a:noFill/>
            <a:ln w="12700" cap="flat" cmpd="sng">
              <a:solidFill>
                <a:srgbClr val="002856"/>
              </a:solidFill>
              <a:prstDash val="solid"/>
              <a:miter lim="800000"/>
              <a:headEnd type="none" w="sm" len="sm"/>
              <a:tailEnd type="triangle" w="med" len="med"/>
            </a:ln>
          </p:spPr>
        </p:cxnSp>
        <p:sp>
          <p:nvSpPr>
            <p:cNvPr id="450" name="Google Shape;450;p5"/>
            <p:cNvSpPr/>
            <p:nvPr/>
          </p:nvSpPr>
          <p:spPr>
            <a:xfrm>
              <a:off x="5601157" y="3425151"/>
              <a:ext cx="806148" cy="816604"/>
            </a:xfrm>
            <a:prstGeom prst="ellipse">
              <a:avLst/>
            </a:prstGeom>
            <a:solidFill>
              <a:schemeClr val="accent6">
                <a:lumMod val="20000"/>
                <a:lumOff val="80000"/>
                <a:alpha val="49411"/>
              </a:schemeClr>
            </a:solidFill>
            <a:ln>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51" name="Google Shape;451;p5"/>
            <p:cNvSpPr/>
            <p:nvPr/>
          </p:nvSpPr>
          <p:spPr>
            <a:xfrm>
              <a:off x="6943904" y="3123595"/>
              <a:ext cx="1294099" cy="1446098"/>
            </a:xfrm>
            <a:prstGeom prst="rect">
              <a:avLst/>
            </a:prstGeom>
            <a:noFill/>
            <a:ln>
              <a:noFill/>
            </a:ln>
          </p:spPr>
          <p:txBody>
            <a:bodyPr spcFirstLastPara="1" wrap="square" lIns="6350" tIns="6350" rIns="6350" bIns="6350" anchor="ctr" anchorCtr="0">
              <a:noAutofit/>
            </a:bodyPr>
            <a:lstStyle/>
            <a:p>
              <a:pPr marL="0" marR="0" lvl="0" indent="0" algn="l" rtl="0">
                <a:lnSpc>
                  <a:spcPct val="100000"/>
                </a:lnSpc>
                <a:spcBef>
                  <a:spcPts val="0"/>
                </a:spcBef>
                <a:spcAft>
                  <a:spcPts val="0"/>
                </a:spcAft>
                <a:buClr>
                  <a:srgbClr val="000000"/>
                </a:buClr>
                <a:buSzPts val="800"/>
                <a:buFont typeface="Arial"/>
                <a:buNone/>
              </a:pPr>
              <a:r>
                <a:rPr lang="en-US" sz="1100" b="0" i="0" u="none" strike="noStrike" cap="none" dirty="0">
                  <a:solidFill>
                    <a:schemeClr val="tx1"/>
                  </a:solidFill>
                  <a:latin typeface="Calibri" panose="020F0502020204030204" pitchFamily="34" charset="0"/>
                  <a:cs typeface="Calibri" panose="020F0502020204030204" pitchFamily="34" charset="0"/>
                  <a:sym typeface="Arial"/>
                </a:rPr>
                <a:t>Effective March 2021, we are also publishing an additional view of the integrated CIPS market which is defined as a full-featured platform where IaaS and PaaS capabilities are offered as integrated cloud services (see Slides 8 and 15) </a:t>
              </a:r>
            </a:p>
          </p:txBody>
        </p:sp>
        <p:sp>
          <p:nvSpPr>
            <p:cNvPr id="452" name="Google Shape;452;p5"/>
            <p:cNvSpPr/>
            <p:nvPr/>
          </p:nvSpPr>
          <p:spPr>
            <a:xfrm>
              <a:off x="6456130" y="3532261"/>
              <a:ext cx="441733" cy="575072"/>
            </a:xfrm>
            <a:prstGeom prst="rightArrow">
              <a:avLst>
                <a:gd name="adj1" fmla="val 50000"/>
                <a:gd name="adj2" fmla="val 50000"/>
              </a:avLst>
            </a:prstGeom>
            <a:solidFill>
              <a:schemeClr val="accent6">
                <a:lumMod val="20000"/>
                <a:lumOff val="80000"/>
              </a:schemeClr>
            </a:solidFill>
            <a:ln>
              <a:solidFill>
                <a:schemeClr val="tx1"/>
              </a:solid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100" b="0" i="0" u="none" strike="noStrike" cap="none" dirty="0">
                <a:solidFill>
                  <a:schemeClr val="lt1"/>
                </a:solidFill>
                <a:latin typeface="Calibri" panose="020F0502020204030204" pitchFamily="34" charset="0"/>
                <a:cs typeface="Calibri" panose="020F0502020204030204" pitchFamily="34" charset="0"/>
                <a:sym typeface="Arial"/>
              </a:endParaRPr>
            </a:p>
          </p:txBody>
        </p:sp>
        <p:sp>
          <p:nvSpPr>
            <p:cNvPr id="453" name="Google Shape;453;p5"/>
            <p:cNvSpPr/>
            <p:nvPr/>
          </p:nvSpPr>
          <p:spPr>
            <a:xfrm>
              <a:off x="3449073" y="825516"/>
              <a:ext cx="1466154" cy="402528"/>
            </a:xfrm>
            <a:prstGeom prst="rect">
              <a:avLst/>
            </a:prstGeom>
            <a:noFill/>
            <a:ln w="12700" cap="flat" cmpd="sng">
              <a:solidFill>
                <a:srgbClr val="000000"/>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Consulting</a:t>
              </a:r>
              <a:endParaRPr lang="en-US" sz="1100" b="0" i="0" u="none" strike="noStrike" cap="none" dirty="0">
                <a:solidFill>
                  <a:schemeClr val="dk1"/>
                </a:solidFill>
                <a:latin typeface="Calibri" panose="020F0502020204030204" pitchFamily="34" charset="0"/>
                <a:cs typeface="Calibri" panose="020F0502020204030204" pitchFamily="34" charset="0"/>
                <a:sym typeface="Arial"/>
              </a:endParaRPr>
            </a:p>
          </p:txBody>
        </p:sp>
        <p:sp>
          <p:nvSpPr>
            <p:cNvPr id="454" name="Google Shape;454;p5"/>
            <p:cNvSpPr/>
            <p:nvPr/>
          </p:nvSpPr>
          <p:spPr>
            <a:xfrm>
              <a:off x="3461451" y="1391633"/>
              <a:ext cx="1466154" cy="402528"/>
            </a:xfrm>
            <a:prstGeom prst="rect">
              <a:avLst/>
            </a:prstGeom>
            <a:noFill/>
            <a:ln w="12700" cap="flat" cmpd="sng">
              <a:solidFill>
                <a:srgbClr val="000000"/>
              </a:solidFill>
              <a:prstDash val="solid"/>
              <a:miter lim="800000"/>
              <a:headEnd type="none" w="sm" len="sm"/>
              <a:tailEnd type="none" w="sm" len="sm"/>
            </a:ln>
          </p:spPr>
          <p:txBody>
            <a:bodyPr spcFirstLastPara="1" wrap="square" lIns="6350" tIns="6350" rIns="6350" bIns="6350" anchor="ctr" anchorCtr="0">
              <a:noAutofit/>
            </a:bodyPr>
            <a:lstStyle/>
            <a:p>
              <a:pPr marL="0" marR="0" lvl="0" indent="0" algn="ctr" rtl="0">
                <a:lnSpc>
                  <a:spcPct val="100000"/>
                </a:lnSpc>
                <a:spcBef>
                  <a:spcPts val="0"/>
                </a:spcBef>
                <a:spcAft>
                  <a:spcPts val="0"/>
                </a:spcAft>
                <a:buClr>
                  <a:schemeClr val="dk1"/>
                </a:buClr>
                <a:buSzPts val="1000"/>
                <a:buFont typeface="Arial"/>
                <a:buNone/>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ctr" rtl="0">
                <a:lnSpc>
                  <a:spcPct val="100000"/>
                </a:lnSpc>
                <a:spcBef>
                  <a:spcPts val="0"/>
                </a:spcBef>
                <a:spcAft>
                  <a:spcPts val="0"/>
                </a:spcAft>
                <a:buClr>
                  <a:schemeClr val="dk1"/>
                </a:buClr>
                <a:buSzPts val="1000"/>
                <a:buFont typeface="Arial"/>
                <a:buNone/>
              </a:pPr>
              <a:endParaRPr lang="en-US" sz="1100" b="0" i="0" u="none" strike="noStrike" cap="none" dirty="0">
                <a:solidFill>
                  <a:srgbClr val="000000"/>
                </a:solidFill>
                <a:latin typeface="Calibri" panose="020F0502020204030204" pitchFamily="34" charset="0"/>
                <a:cs typeface="Calibri" panose="020F0502020204030204" pitchFamily="34" charset="0"/>
                <a:sym typeface="Arial"/>
              </a:endParaRPr>
            </a:p>
            <a:p>
              <a:pPr marL="0" marR="0" lvl="0" indent="0" algn="ctr" rtl="0">
                <a:lnSpc>
                  <a:spcPct val="100000"/>
                </a:lnSpc>
                <a:spcBef>
                  <a:spcPts val="0"/>
                </a:spcBef>
                <a:spcAft>
                  <a:spcPts val="0"/>
                </a:spcAft>
                <a:buClr>
                  <a:srgbClr val="000000"/>
                </a:buClr>
                <a:buSzPts val="1000"/>
                <a:buFont typeface="Arial"/>
                <a:buNone/>
              </a:pPr>
              <a:r>
                <a:rPr lang="en-US" sz="1100" b="0" i="0" u="none" strike="noStrike" cap="none" dirty="0">
                  <a:solidFill>
                    <a:srgbClr val="000000"/>
                  </a:solidFill>
                  <a:latin typeface="Calibri" panose="020F0502020204030204" pitchFamily="34" charset="0"/>
                  <a:cs typeface="Calibri" panose="020F0502020204030204" pitchFamily="34" charset="0"/>
                  <a:sym typeface="Arial"/>
                </a:rPr>
                <a:t>Application </a:t>
              </a:r>
              <a:r>
                <a:rPr lang="en-US" sz="1100" b="0" i="0" u="none" strike="noStrike" cap="none" dirty="0">
                  <a:solidFill>
                    <a:schemeClr val="dk1"/>
                  </a:solidFill>
                  <a:latin typeface="Calibri" panose="020F0502020204030204" pitchFamily="34" charset="0"/>
                  <a:cs typeface="Calibri" panose="020F0502020204030204" pitchFamily="34" charset="0"/>
                  <a:sym typeface="Arial"/>
                </a:rPr>
                <a:t>Imp. and Managed Svcs.</a:t>
              </a:r>
            </a:p>
            <a:p>
              <a:pPr marL="0" marR="0" lvl="0" indent="0" algn="l" rtl="0">
                <a:lnSpc>
                  <a:spcPct val="100000"/>
                </a:lnSpc>
                <a:spcBef>
                  <a:spcPts val="0"/>
                </a:spcBef>
                <a:spcAft>
                  <a:spcPts val="0"/>
                </a:spcAft>
                <a:buClr>
                  <a:schemeClr val="dk1"/>
                </a:buClr>
                <a:buSzPts val="1800"/>
                <a:buFont typeface="Arial"/>
                <a:buNone/>
              </a:pPr>
              <a:endParaRPr lang="en-US" sz="1100" b="0" i="0" u="none" strike="noStrike" cap="none" dirty="0">
                <a:solidFill>
                  <a:schemeClr val="dk1"/>
                </a:solidFill>
                <a:latin typeface="Calibri" panose="020F0502020204030204" pitchFamily="34" charset="0"/>
                <a:cs typeface="Calibri" panose="020F0502020204030204" pitchFamily="34" charset="0"/>
                <a:sym typeface="Arial"/>
              </a:endParaRPr>
            </a:p>
          </p:txBody>
        </p:sp>
        <p:cxnSp>
          <p:nvCxnSpPr>
            <p:cNvPr id="455" name="Google Shape;455;p5"/>
            <p:cNvCxnSpPr>
              <a:stCxn id="413" idx="3"/>
              <a:endCxn id="453" idx="1"/>
            </p:cNvCxnSpPr>
            <p:nvPr/>
          </p:nvCxnSpPr>
          <p:spPr>
            <a:xfrm flipV="1">
              <a:off x="3177802" y="1026780"/>
              <a:ext cx="271271" cy="2029335"/>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56" name="Google Shape;456;p5"/>
            <p:cNvCxnSpPr>
              <a:stCxn id="413" idx="3"/>
              <a:endCxn id="454" idx="1"/>
            </p:cNvCxnSpPr>
            <p:nvPr/>
          </p:nvCxnSpPr>
          <p:spPr>
            <a:xfrm flipV="1">
              <a:off x="3177802" y="1592897"/>
              <a:ext cx="283649" cy="1463218"/>
            </a:xfrm>
            <a:prstGeom prst="bentConnector3">
              <a:avLst>
                <a:gd name="adj1" fmla="val 50000"/>
              </a:avLst>
            </a:prstGeom>
            <a:noFill/>
            <a:ln w="12700" cap="flat" cmpd="sng">
              <a:solidFill>
                <a:srgbClr val="002856"/>
              </a:solidFill>
              <a:prstDash val="solid"/>
              <a:miter lim="800000"/>
              <a:headEnd type="none" w="sm" len="sm"/>
              <a:tailEnd type="triangle" w="med" len="med"/>
            </a:ln>
          </p:spPr>
        </p:cxnSp>
        <p:cxnSp>
          <p:nvCxnSpPr>
            <p:cNvPr id="457" name="Google Shape;457;p5"/>
            <p:cNvCxnSpPr>
              <a:endCxn id="424" idx="1"/>
            </p:cNvCxnSpPr>
            <p:nvPr/>
          </p:nvCxnSpPr>
          <p:spPr>
            <a:xfrm>
              <a:off x="4933967" y="3591342"/>
              <a:ext cx="300599" cy="32"/>
            </a:xfrm>
            <a:prstGeom prst="straightConnector1">
              <a:avLst/>
            </a:prstGeom>
            <a:noFill/>
            <a:ln w="12700" cap="flat" cmpd="sng">
              <a:solidFill>
                <a:srgbClr val="002856"/>
              </a:solidFill>
              <a:prstDash val="solid"/>
              <a:miter lim="800000"/>
              <a:headEnd type="none" w="sm" len="sm"/>
              <a:tailEnd type="triangle" w="med" len="med"/>
            </a:ln>
          </p:spPr>
        </p:cxnSp>
      </p:grpSp>
      <p:sp>
        <p:nvSpPr>
          <p:cNvPr id="458" name="Google Shape;458;p5"/>
          <p:cNvSpPr txBox="1"/>
          <p:nvPr/>
        </p:nvSpPr>
        <p:spPr>
          <a:xfrm>
            <a:off x="354458" y="5922946"/>
            <a:ext cx="11596750" cy="4154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sym typeface="Arial"/>
              </a:rPr>
              <a:t>Source: “Market Definitions and Methodology: Public Cloud Services,” G00746006; “Update: Label Changes in Public Cloud Services Forecast,” G00761595; “Market Definitions and Methodology: IT Services,” G00742649</a:t>
            </a:r>
            <a:endParaRPr lang="en-US" sz="1400" b="0" i="0" u="none" strike="noStrike" cap="none" dirty="0">
              <a:solidFill>
                <a:srgbClr val="000000"/>
              </a:solidFill>
              <a:sym typeface="Arial"/>
            </a:endParaRPr>
          </a:p>
        </p:txBody>
      </p:sp>
      <p:grpSp>
        <p:nvGrpSpPr>
          <p:cNvPr id="4" name="Group 3">
            <a:extLst>
              <a:ext uri="{FF2B5EF4-FFF2-40B4-BE49-F238E27FC236}">
                <a16:creationId xmlns:a16="http://schemas.microsoft.com/office/drawing/2014/main" xmlns="" id="{6349EAFB-5110-5DE5-D0D8-2A8E8DA4F1B9}"/>
              </a:ext>
            </a:extLst>
          </p:cNvPr>
          <p:cNvGrpSpPr/>
          <p:nvPr/>
        </p:nvGrpSpPr>
        <p:grpSpPr>
          <a:xfrm>
            <a:off x="7371831" y="867404"/>
            <a:ext cx="2876321" cy="563775"/>
            <a:chOff x="7130141" y="1129596"/>
            <a:chExt cx="2876321" cy="563775"/>
          </a:xfrm>
        </p:grpSpPr>
        <p:sp>
          <p:nvSpPr>
            <p:cNvPr id="3" name="TextBox 2">
              <a:extLst>
                <a:ext uri="{FF2B5EF4-FFF2-40B4-BE49-F238E27FC236}">
                  <a16:creationId xmlns:a16="http://schemas.microsoft.com/office/drawing/2014/main" xmlns="" id="{0A9BF471-57B6-72A6-F29E-118A2FBB0960}"/>
                </a:ext>
              </a:extLst>
            </p:cNvPr>
            <p:cNvSpPr txBox="1"/>
            <p:nvPr/>
          </p:nvSpPr>
          <p:spPr>
            <a:xfrm>
              <a:off x="7446142" y="1431761"/>
              <a:ext cx="2560320" cy="261610"/>
            </a:xfrm>
            <a:prstGeom prst="rect">
              <a:avLst/>
            </a:prstGeom>
            <a:noFill/>
          </p:spPr>
          <p:txBody>
            <a:bodyPr wrap="square" rtlCol="0">
              <a:spAutoFit/>
            </a:bodyPr>
            <a:lstStyle/>
            <a:p>
              <a:r>
                <a:rPr lang="en-US" sz="1100" dirty="0">
                  <a:solidFill>
                    <a:schemeClr val="tx1"/>
                  </a:solidFill>
                  <a:latin typeface="Calibri" panose="020F0502020204030204" pitchFamily="34" charset="0"/>
                  <a:cs typeface="Calibri" panose="020F0502020204030204" pitchFamily="34" charset="0"/>
                </a:rPr>
                <a:t>Markets included in public cloud services</a:t>
              </a:r>
            </a:p>
          </p:txBody>
        </p:sp>
        <p:sp>
          <p:nvSpPr>
            <p:cNvPr id="59" name="TextBox 58">
              <a:extLst>
                <a:ext uri="{FF2B5EF4-FFF2-40B4-BE49-F238E27FC236}">
                  <a16:creationId xmlns:a16="http://schemas.microsoft.com/office/drawing/2014/main" xmlns="" id="{C75358A8-268C-A030-25CC-6209AC13D7DB}"/>
                </a:ext>
              </a:extLst>
            </p:cNvPr>
            <p:cNvSpPr txBox="1"/>
            <p:nvPr/>
          </p:nvSpPr>
          <p:spPr>
            <a:xfrm>
              <a:off x="7195457" y="1400747"/>
              <a:ext cx="274320" cy="261610"/>
            </a:xfrm>
            <a:prstGeom prst="rect">
              <a:avLst/>
            </a:prstGeom>
            <a:solidFill>
              <a:schemeClr val="accent5"/>
            </a:solidFill>
            <a:ln>
              <a:solidFill>
                <a:schemeClr val="tx1"/>
              </a:solidFill>
            </a:ln>
          </p:spPr>
          <p:txBody>
            <a:bodyPr wrap="square" rtlCol="0">
              <a:spAutoFit/>
            </a:bodyPr>
            <a:lstStyle/>
            <a:p>
              <a:endParaRPr lang="en-US" sz="110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xmlns="" id="{62AE92CE-A73D-D049-AD52-9E160A0F56F3}"/>
                </a:ext>
              </a:extLst>
            </p:cNvPr>
            <p:cNvSpPr txBox="1"/>
            <p:nvPr/>
          </p:nvSpPr>
          <p:spPr>
            <a:xfrm>
              <a:off x="7130141" y="1129596"/>
              <a:ext cx="2560320" cy="261610"/>
            </a:xfrm>
            <a:prstGeom prst="rect">
              <a:avLst/>
            </a:prstGeom>
            <a:noFill/>
          </p:spPr>
          <p:txBody>
            <a:bodyPr wrap="square" rtlCol="0">
              <a:spAutoFit/>
            </a:bodyPr>
            <a:lstStyle/>
            <a:p>
              <a:r>
                <a:rPr lang="en-US" sz="1100" b="1" dirty="0">
                  <a:solidFill>
                    <a:schemeClr val="tx1"/>
                  </a:solidFill>
                  <a:latin typeface="Calibri" panose="020F0502020204030204" pitchFamily="34" charset="0"/>
                  <a:cs typeface="Calibri" panose="020F0502020204030204" pitchFamily="34" charset="0"/>
                </a:rPr>
                <a:t>Legend:</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Black"/>
              <a:buNone/>
            </a:pPr>
            <a:r>
              <a:rPr lang="en-US" sz="2800" dirty="0"/>
              <a:t>Public Cloud Service Segment Taxonomy (2/2)</a:t>
            </a:r>
            <a:endParaRPr lang="en-US" dirty="0"/>
          </a:p>
        </p:txBody>
      </p:sp>
      <p:sp>
        <p:nvSpPr>
          <p:cNvPr id="405" name="Google Shape;405;p5"/>
          <p:cNvSpPr txBox="1"/>
          <p:nvPr/>
        </p:nvSpPr>
        <p:spPr>
          <a:xfrm>
            <a:off x="457201" y="794522"/>
            <a:ext cx="11494008" cy="507827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dirty="0">
                <a:solidFill>
                  <a:schemeClr val="dk1"/>
                </a:solidFill>
                <a:latin typeface="Arial"/>
                <a:ea typeface="Arial"/>
                <a:cs typeface="Arial"/>
                <a:sym typeface="Arial"/>
              </a:rPr>
              <a:t>The public cloud service Forecast and Market Share are singularly focused on the market for enterprise cloud service offerings (not consumer spending). Therefore, some market segments are explicitly </a:t>
            </a:r>
            <a:r>
              <a:rPr lang="en-US" sz="1200" b="1" i="0" u="sng" strike="noStrike" cap="none" dirty="0">
                <a:solidFill>
                  <a:schemeClr val="dk1"/>
                </a:solidFill>
                <a:latin typeface="Arial"/>
                <a:ea typeface="Arial"/>
                <a:cs typeface="Arial"/>
                <a:sym typeface="Arial"/>
              </a:rPr>
              <a:t>EXCLUDED</a:t>
            </a:r>
            <a:r>
              <a:rPr lang="en-US" sz="1200" b="0" i="0" u="none" strike="noStrike" cap="none" dirty="0">
                <a:solidFill>
                  <a:schemeClr val="dk1"/>
                </a:solidFill>
                <a:latin typeface="Arial"/>
                <a:ea typeface="Arial"/>
                <a:cs typeface="Arial"/>
                <a:sym typeface="Arial"/>
              </a:rPr>
              <a:t> from these datasets:</a:t>
            </a:r>
          </a:p>
          <a:p>
            <a:pPr marL="0" marR="0" lvl="0" indent="0" algn="l" rtl="0">
              <a:lnSpc>
                <a:spcPct val="100000"/>
              </a:lnSpc>
              <a:spcBef>
                <a:spcPts val="0"/>
              </a:spcBef>
              <a:spcAft>
                <a:spcPts val="0"/>
              </a:spcAft>
              <a:buNone/>
            </a:pPr>
            <a:endParaRPr lang="en-US" sz="1200" dirty="0"/>
          </a:p>
          <a:p>
            <a:pPr marL="174625" marR="0" lvl="1" indent="-174625" algn="l" rtl="0">
              <a:lnSpc>
                <a:spcPct val="100000"/>
              </a:lnSpc>
              <a:spcBef>
                <a:spcPts val="0"/>
              </a:spcBef>
              <a:spcAft>
                <a:spcPts val="0"/>
              </a:spcAft>
              <a:buClr>
                <a:srgbClr val="000000"/>
              </a:buClr>
              <a:buSzPts val="1000"/>
              <a:buFont typeface="Arial"/>
              <a:buChar char="•"/>
            </a:pPr>
            <a:r>
              <a:rPr lang="en-US" sz="1200" b="1" i="0" u="none" strike="noStrike" cap="none" dirty="0">
                <a:solidFill>
                  <a:schemeClr val="dk1"/>
                </a:solidFill>
                <a:latin typeface="Arial"/>
                <a:ea typeface="Arial"/>
                <a:cs typeface="Arial"/>
                <a:sym typeface="Arial"/>
              </a:rPr>
              <a:t>Hosted and private infrastructure: </a:t>
            </a:r>
            <a:r>
              <a:rPr lang="en-US" sz="1200" b="0" i="0" u="none" strike="noStrike" cap="none" dirty="0">
                <a:solidFill>
                  <a:schemeClr val="dk1"/>
                </a:solidFill>
                <a:latin typeface="Arial"/>
                <a:ea typeface="Arial"/>
                <a:cs typeface="Arial"/>
                <a:sym typeface="Arial"/>
              </a:rPr>
              <a:t>These services have attributes common to private cloud services. They are typically paired with a specific application, such as SAP or Oracle.</a:t>
            </a:r>
          </a:p>
          <a:p>
            <a:pPr marL="174625" marR="0" lvl="1" indent="-174625" algn="l" rtl="0">
              <a:lnSpc>
                <a:spcPct val="100000"/>
              </a:lnSpc>
              <a:spcBef>
                <a:spcPts val="0"/>
              </a:spcBef>
              <a:spcAft>
                <a:spcPts val="0"/>
              </a:spcAft>
              <a:buClr>
                <a:srgbClr val="000000"/>
              </a:buClr>
              <a:buSzPts val="1000"/>
              <a:buFont typeface="Arial"/>
              <a:buChar char="•"/>
            </a:pPr>
            <a:endParaRPr lang="en-US" sz="1200" dirty="0"/>
          </a:p>
          <a:p>
            <a:pPr marL="174625" marR="0" lvl="1" indent="-174625" algn="l" rtl="0">
              <a:lnSpc>
                <a:spcPct val="100000"/>
              </a:lnSpc>
              <a:spcBef>
                <a:spcPts val="0"/>
              </a:spcBef>
              <a:spcAft>
                <a:spcPts val="0"/>
              </a:spcAft>
              <a:buClr>
                <a:srgbClr val="000000"/>
              </a:buClr>
              <a:buSzPts val="1000"/>
              <a:buFont typeface="Arial"/>
              <a:buChar char="•"/>
            </a:pPr>
            <a:r>
              <a:rPr lang="en-US" sz="1200" b="1" i="0" u="none" strike="noStrike" cap="none" dirty="0">
                <a:solidFill>
                  <a:schemeClr val="dk1"/>
                </a:solidFill>
                <a:latin typeface="Arial"/>
                <a:ea typeface="Arial"/>
                <a:cs typeface="Arial"/>
                <a:sym typeface="Arial"/>
              </a:rPr>
              <a:t>Personal cloud: </a:t>
            </a:r>
            <a:r>
              <a:rPr lang="en-US" sz="1200" b="0" i="0" u="none" strike="noStrike" cap="none" dirty="0">
                <a:solidFill>
                  <a:schemeClr val="dk1"/>
                </a:solidFill>
                <a:latin typeface="Arial"/>
                <a:ea typeface="Arial"/>
                <a:cs typeface="Arial"/>
                <a:sym typeface="Arial"/>
              </a:rPr>
              <a:t>Personal cloud is considered a consumer cloud service.</a:t>
            </a:r>
          </a:p>
          <a:p>
            <a:pPr marL="174625" marR="0" lvl="1" indent="-174625" algn="l" rtl="0">
              <a:lnSpc>
                <a:spcPct val="100000"/>
              </a:lnSpc>
              <a:spcBef>
                <a:spcPts val="0"/>
              </a:spcBef>
              <a:spcAft>
                <a:spcPts val="0"/>
              </a:spcAft>
              <a:buClr>
                <a:srgbClr val="000000"/>
              </a:buClr>
              <a:buSzPts val="1000"/>
              <a:buFont typeface="Arial"/>
              <a:buChar char="•"/>
            </a:pPr>
            <a:endParaRPr lang="en-US" sz="1200" dirty="0"/>
          </a:p>
          <a:p>
            <a:pPr marL="174625" marR="0" lvl="1" indent="-174625" algn="l" rtl="0">
              <a:lnSpc>
                <a:spcPct val="100000"/>
              </a:lnSpc>
              <a:spcBef>
                <a:spcPts val="0"/>
              </a:spcBef>
              <a:spcAft>
                <a:spcPts val="0"/>
              </a:spcAft>
              <a:buClr>
                <a:srgbClr val="000000"/>
              </a:buClr>
              <a:buSzPts val="1000"/>
              <a:buFont typeface="Arial"/>
              <a:buChar char="•"/>
            </a:pPr>
            <a:r>
              <a:rPr lang="en-US" sz="1200" b="1" i="0" u="none" strike="noStrike" cap="none" dirty="0">
                <a:solidFill>
                  <a:schemeClr val="dk1"/>
                </a:solidFill>
                <a:latin typeface="Arial"/>
                <a:ea typeface="Arial"/>
                <a:cs typeface="Arial"/>
                <a:sym typeface="Arial"/>
              </a:rPr>
              <a:t>Cloud service brokerage (CSB):</a:t>
            </a:r>
            <a:r>
              <a:rPr lang="en-US" sz="1200" b="0" i="0" u="none" strike="noStrike" cap="none" dirty="0">
                <a:solidFill>
                  <a:schemeClr val="dk1"/>
                </a:solidFill>
                <a:latin typeface="Arial"/>
                <a:ea typeface="Arial"/>
                <a:cs typeface="Arial"/>
                <a:sym typeface="Arial"/>
              </a:rPr>
              <a:t> IT role and business model in which an entity provides additional value to one or more cloud services on behalf of a cloud consumer. Cloud services delivered through a brokerage model are included in the public cloud service Forecast or Market Share. What is not included is professional services/fees related to cloud service intermediation. </a:t>
            </a:r>
          </a:p>
          <a:p>
            <a:pPr marL="174625" marR="0" lvl="1" indent="-174625" algn="l" rtl="0">
              <a:lnSpc>
                <a:spcPct val="100000"/>
              </a:lnSpc>
              <a:spcBef>
                <a:spcPts val="0"/>
              </a:spcBef>
              <a:spcAft>
                <a:spcPts val="0"/>
              </a:spcAft>
              <a:buClr>
                <a:srgbClr val="000000"/>
              </a:buClr>
              <a:buSzPts val="1000"/>
              <a:buFont typeface="Arial"/>
              <a:buChar char="•"/>
            </a:pPr>
            <a:endParaRPr lang="en-US" sz="1200" b="0" i="0" u="none" strike="noStrike" cap="none" dirty="0">
              <a:solidFill>
                <a:schemeClr val="dk1"/>
              </a:solidFill>
              <a:latin typeface="Arial"/>
              <a:ea typeface="Arial"/>
              <a:cs typeface="Arial"/>
              <a:sym typeface="Arial"/>
            </a:endParaRPr>
          </a:p>
          <a:p>
            <a:pPr marL="174625" marR="0" lvl="1" indent="-174625" algn="l" rtl="0">
              <a:lnSpc>
                <a:spcPct val="100000"/>
              </a:lnSpc>
              <a:spcBef>
                <a:spcPts val="0"/>
              </a:spcBef>
              <a:spcAft>
                <a:spcPts val="0"/>
              </a:spcAft>
              <a:buClr>
                <a:srgbClr val="000000"/>
              </a:buClr>
              <a:buSzPts val="1000"/>
              <a:buFont typeface="Arial"/>
              <a:buChar char="•"/>
            </a:pPr>
            <a:r>
              <a:rPr lang="en-US" sz="1200" b="1" i="0" u="none" strike="noStrike" cap="none" dirty="0">
                <a:solidFill>
                  <a:schemeClr val="dk1"/>
                </a:solidFill>
                <a:latin typeface="Arial"/>
                <a:ea typeface="Arial"/>
                <a:cs typeface="Arial"/>
                <a:sym typeface="Arial"/>
              </a:rPr>
              <a:t>Cloud-related services:</a:t>
            </a:r>
            <a:r>
              <a:rPr lang="en-US" sz="1200" b="0" i="0" u="none" strike="noStrike" cap="none" dirty="0">
                <a:solidFill>
                  <a:schemeClr val="dk1"/>
                </a:solidFill>
                <a:latin typeface="Arial"/>
                <a:ea typeface="Arial"/>
                <a:cs typeface="Arial"/>
                <a:sym typeface="Arial"/>
              </a:rPr>
              <a:t> Include cloud-related consulting, implementation, management and support services. Cloud-related application development (AD) services are not included.</a:t>
            </a:r>
          </a:p>
          <a:p>
            <a:pPr marR="0" lvl="1" algn="l" rtl="0">
              <a:lnSpc>
                <a:spcPct val="100000"/>
              </a:lnSpc>
              <a:spcBef>
                <a:spcPts val="0"/>
              </a:spcBef>
              <a:spcAft>
                <a:spcPts val="0"/>
              </a:spcAft>
              <a:buClr>
                <a:srgbClr val="000000"/>
              </a:buClr>
              <a:buSzPts val="1000"/>
            </a:pPr>
            <a:endParaRPr lang="en-US" sz="1200" dirty="0"/>
          </a:p>
          <a:p>
            <a:pPr marR="0" lvl="1" algn="l" rtl="0">
              <a:lnSpc>
                <a:spcPct val="100000"/>
              </a:lnSpc>
              <a:spcBef>
                <a:spcPts val="0"/>
              </a:spcBef>
              <a:spcAft>
                <a:spcPts val="0"/>
              </a:spcAft>
              <a:buClr>
                <a:srgbClr val="000000"/>
              </a:buClr>
              <a:buSzPts val="1000"/>
            </a:pPr>
            <a:r>
              <a:rPr lang="en-US" sz="1200" dirty="0"/>
              <a:t>Some of the market segments which are </a:t>
            </a:r>
            <a:r>
              <a:rPr lang="en-US" sz="1200" b="1" u="sng" dirty="0"/>
              <a:t>INCLUDED</a:t>
            </a:r>
            <a:r>
              <a:rPr lang="en-US" sz="1200" dirty="0"/>
              <a:t> are:</a:t>
            </a:r>
          </a:p>
          <a:p>
            <a:pPr marR="0" lvl="1" algn="l" rtl="0">
              <a:lnSpc>
                <a:spcPct val="100000"/>
              </a:lnSpc>
              <a:spcBef>
                <a:spcPts val="0"/>
              </a:spcBef>
              <a:spcAft>
                <a:spcPts val="0"/>
              </a:spcAft>
              <a:buClr>
                <a:srgbClr val="000000"/>
              </a:buClr>
              <a:buSzPts val="1000"/>
            </a:pPr>
            <a:endParaRPr lang="en-US" sz="1200" dirty="0"/>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r>
              <a:rPr lang="en-US" sz="1200" b="1" dirty="0"/>
              <a:t>DaaS:</a:t>
            </a:r>
            <a:r>
              <a:rPr lang="en-US" sz="1200" dirty="0"/>
              <a:t> Solutions providing a virtualized desktop or Windows application experience to users, entirely from a remote hosted location.</a:t>
            </a:r>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endParaRPr lang="en-US" sz="1200" dirty="0"/>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r>
              <a:rPr lang="en-US" sz="1200" b="1" dirty="0"/>
              <a:t>BPaaS:</a:t>
            </a:r>
            <a:r>
              <a:rPr lang="en-US" sz="1200" dirty="0"/>
              <a:t> Delivery of business process services (BPSs) that are sourced from the cloud and constructed for multitenancy.</a:t>
            </a:r>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endParaRPr lang="en-US" sz="1200" dirty="0"/>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r>
              <a:rPr lang="en-US" sz="1200" b="1" dirty="0"/>
              <a:t>IaaS:</a:t>
            </a:r>
            <a:r>
              <a:rPr lang="en-US" sz="1200" dirty="0"/>
              <a:t> Standardized, highly automated offering in which compute resources owned by a service provider, and complemented by storage and networking capabilities, are offered to the customer on demand.</a:t>
            </a:r>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endParaRPr lang="en-US" sz="1200" dirty="0"/>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r>
              <a:rPr lang="en-US" sz="1200" b="1" dirty="0"/>
              <a:t>PaaS:</a:t>
            </a:r>
            <a:r>
              <a:rPr lang="en-US" sz="1200" dirty="0"/>
              <a:t> Delivers application infrastructure capabilities including runtime and development-time components as cloud services.</a:t>
            </a:r>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endParaRPr lang="en-US" sz="1200" dirty="0"/>
          </a:p>
          <a:p>
            <a:pPr marL="171450" marR="0" lvl="1" indent="-171450" algn="l" rtl="0">
              <a:lnSpc>
                <a:spcPct val="100000"/>
              </a:lnSpc>
              <a:spcBef>
                <a:spcPts val="0"/>
              </a:spcBef>
              <a:spcAft>
                <a:spcPts val="0"/>
              </a:spcAft>
              <a:buClr>
                <a:srgbClr val="000000"/>
              </a:buClr>
              <a:buSzPts val="1000"/>
              <a:buFont typeface="Arial" panose="020B0604020202020204" pitchFamily="34" charset="0"/>
              <a:buChar char="•"/>
            </a:pPr>
            <a:r>
              <a:rPr lang="en-US" sz="1200" b="1" dirty="0"/>
              <a:t>SaaS: </a:t>
            </a:r>
            <a:r>
              <a:rPr lang="en-US" sz="1200" dirty="0"/>
              <a:t>Application software owned, delivered and managed remotely by one or more providers.</a:t>
            </a:r>
          </a:p>
        </p:txBody>
      </p:sp>
      <p:sp>
        <p:nvSpPr>
          <p:cNvPr id="458" name="Google Shape;458;p5"/>
          <p:cNvSpPr txBox="1"/>
          <p:nvPr/>
        </p:nvSpPr>
        <p:spPr>
          <a:xfrm>
            <a:off x="354458" y="5922946"/>
            <a:ext cx="11596750" cy="4154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Source: “Market Definitions and Methodology: Public Cloud Services,” G00746006; “Update: Label Changes in Public Cloud Services Forecast,” G00761595; “Market Definitions and Methodology: IT Services,” G00742649</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83848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
          <p:cNvSpPr txBox="1">
            <a:spLocks noGrp="1"/>
          </p:cNvSpPr>
          <p:nvPr>
            <p:ph type="title"/>
          </p:nvPr>
        </p:nvSpPr>
        <p:spPr>
          <a:xfrm>
            <a:off x="1753952" y="1343025"/>
            <a:ext cx="5386947" cy="3286926"/>
          </a:xfrm>
          <a:prstGeom prst="rect">
            <a:avLst/>
          </a:prstGeom>
          <a:noFill/>
          <a:ln>
            <a:noFill/>
          </a:ln>
        </p:spPr>
        <p:txBody>
          <a:bodyPr spcFirstLastPara="1" wrap="square" lIns="329175" tIns="329175" rIns="329175" bIns="329175" anchor="ctr" anchorCtr="0">
            <a:normAutofit/>
          </a:bodyPr>
          <a:lstStyle/>
          <a:p>
            <a:pPr marL="0" lvl="0" indent="0" algn="l" rtl="0">
              <a:lnSpc>
                <a:spcPct val="100000"/>
              </a:lnSpc>
              <a:spcBef>
                <a:spcPts val="0"/>
              </a:spcBef>
              <a:spcAft>
                <a:spcPts val="0"/>
              </a:spcAft>
              <a:buClr>
                <a:schemeClr val="dk2"/>
              </a:buClr>
              <a:buSzPts val="2800"/>
              <a:buFont typeface="Arial Black"/>
              <a:buNone/>
            </a:pPr>
            <a:r>
              <a:rPr lang="en-US" sz="2800" dirty="0"/>
              <a:t>Forecast Analysis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10"/>
          <p:cNvSpPr txBox="1">
            <a:spLocks noGrp="1"/>
          </p:cNvSpPr>
          <p:nvPr>
            <p:ph type="title"/>
          </p:nvPr>
        </p:nvSpPr>
        <p:spPr>
          <a:xfrm>
            <a:off x="457200" y="362045"/>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 Analysis: Public Cloud Services</a:t>
            </a:r>
            <a:endParaRPr lang="en-US" dirty="0"/>
          </a:p>
        </p:txBody>
      </p:sp>
      <p:sp>
        <p:nvSpPr>
          <p:cNvPr id="523" name="Google Shape;523;p10"/>
          <p:cNvSpPr/>
          <p:nvPr/>
        </p:nvSpPr>
        <p:spPr>
          <a:xfrm>
            <a:off x="354458" y="1123504"/>
            <a:ext cx="683988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Public Cloud Service End-User Spending, Worldwide </a:t>
            </a:r>
            <a:endParaRPr lang="en-US" sz="1400" b="0" i="0" u="none" strike="noStrike" cap="none" dirty="0">
              <a:solidFill>
                <a:srgbClr val="000000"/>
              </a:solidFill>
              <a:latin typeface="Arial"/>
              <a:ea typeface="Arial"/>
              <a:cs typeface="Arial"/>
              <a:sym typeface="Arial"/>
            </a:endParaRPr>
          </a:p>
        </p:txBody>
      </p:sp>
      <p:sp>
        <p:nvSpPr>
          <p:cNvPr id="524" name="Google Shape;524;p10"/>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“Forecast Analysis: Public Cloud Services, Worldwide, 3Q21 Update, ”G00755315; “Forecast: Public Cloud Services, Worldwide, 2020-2026, 2Q22 Update,” G0076658</a:t>
            </a:r>
            <a:endParaRPr lang="en-US" sz="1400" b="0" i="0" u="none" strike="noStrike" cap="none" dirty="0">
              <a:solidFill>
                <a:srgbClr val="000000"/>
              </a:solidFill>
              <a:latin typeface="Arial"/>
              <a:ea typeface="Arial"/>
              <a:cs typeface="Arial"/>
              <a:sym typeface="Arial"/>
            </a:endParaRPr>
          </a:p>
        </p:txBody>
      </p:sp>
      <p:sp>
        <p:nvSpPr>
          <p:cNvPr id="525" name="Google Shape;525;p10"/>
          <p:cNvSpPr txBox="1"/>
          <p:nvPr/>
        </p:nvSpPr>
        <p:spPr>
          <a:xfrm>
            <a:off x="457200" y="5668457"/>
            <a:ext cx="6897070" cy="4616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Note: The size of each bubble represents 2021 end-user spending by public cloud service segment in current U.S. dollars.</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DaaS = Desktop as a Service, BPaaS = Business Process as a Service, IaaS = Infrastructure as a Service, SaaS = Software as a Service, PaaS = Platform as a Service</a:t>
            </a:r>
            <a:endParaRPr lang="en-US" sz="1400" b="0" i="0" u="none" strike="noStrike" cap="none" dirty="0">
              <a:solidFill>
                <a:srgbClr val="000000"/>
              </a:solidFill>
              <a:latin typeface="Arial"/>
              <a:ea typeface="Arial"/>
              <a:cs typeface="Arial"/>
              <a:sym typeface="Arial"/>
            </a:endParaRPr>
          </a:p>
        </p:txBody>
      </p:sp>
      <p:graphicFrame>
        <p:nvGraphicFramePr>
          <p:cNvPr id="526" name="Google Shape;526;p10"/>
          <p:cNvGraphicFramePr/>
          <p:nvPr>
            <p:extLst>
              <p:ext uri="{D42A27DB-BD31-4B8C-83A1-F6EECF244321}">
                <p14:modId xmlns:p14="http://schemas.microsoft.com/office/powerpoint/2010/main" val="1128823234"/>
              </p:ext>
            </p:extLst>
          </p:nvPr>
        </p:nvGraphicFramePr>
        <p:xfrm>
          <a:off x="7347644" y="1314316"/>
          <a:ext cx="4284350" cy="51818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Public Cloud Services 2021-2026</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230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t>Five-year market growth = $625 billion (</a:t>
                      </a:r>
                      <a:r>
                        <a:rPr lang="en-US" sz="1100" u="none" strike="noStrike" cap="none" dirty="0">
                          <a:solidFill>
                            <a:schemeClr val="dk1"/>
                          </a:solidFill>
                        </a:rPr>
                        <a:t>CAGR</a:t>
                      </a:r>
                      <a:r>
                        <a:rPr lang="en-US" sz="1100" u="none" strike="noStrike" cap="none" dirty="0">
                          <a:solidFill>
                            <a:srgbClr val="FF0000"/>
                          </a:solidFill>
                        </a:rPr>
                        <a:t> </a:t>
                      </a:r>
                      <a:r>
                        <a:rPr lang="en-US" sz="1100" u="none" strike="noStrike" cap="none" dirty="0">
                          <a:solidFill>
                            <a:schemeClr val="dk1"/>
                          </a:solidFill>
                        </a:rPr>
                        <a:t>20.2%)</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27" name="Google Shape;527;p10"/>
          <p:cNvSpPr/>
          <p:nvPr/>
        </p:nvSpPr>
        <p:spPr>
          <a:xfrm>
            <a:off x="7347644" y="1024216"/>
            <a:ext cx="42843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Public Cloud Services Market Model</a:t>
            </a:r>
            <a:endParaRPr lang="en-US" sz="1400" b="0" i="0" u="none" strike="noStrike" cap="none" dirty="0">
              <a:solidFill>
                <a:srgbClr val="000000"/>
              </a:solidFill>
              <a:latin typeface="Arial"/>
              <a:ea typeface="Arial"/>
              <a:cs typeface="Arial"/>
              <a:sym typeface="Arial"/>
            </a:endParaRPr>
          </a:p>
        </p:txBody>
      </p:sp>
      <p:sp>
        <p:nvSpPr>
          <p:cNvPr id="528" name="Google Shape;528;p10"/>
          <p:cNvSpPr/>
          <p:nvPr/>
        </p:nvSpPr>
        <p:spPr>
          <a:xfrm>
            <a:off x="7281365" y="990600"/>
            <a:ext cx="4451848" cy="4893301"/>
          </a:xfrm>
          <a:prstGeom prst="rect">
            <a:avLst/>
          </a:prstGeom>
          <a:no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529" name="Google Shape;529;p10"/>
          <p:cNvGraphicFramePr/>
          <p:nvPr/>
        </p:nvGraphicFramePr>
        <p:xfrm>
          <a:off x="7354270" y="3522550"/>
          <a:ext cx="4284350" cy="224784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486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With associated assumptions </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988750">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Through 2025, more than half the organizations that adopt cloud platform services will use performance-focused approaches involving monitoring and automation to reap the benefits of cloud.</a:t>
                      </a:r>
                      <a:endParaRPr dirty="0"/>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Through 2025, organizations will select one or two preferred hyperscale cloud providers for PaaS and IaaS and limit the use of other providers to instances when a preferred provider cannot meet requirements.</a:t>
                      </a:r>
                      <a:endParaRPr dirty="0"/>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By 2024, nearly 60% of IT spending on application software will be directed toward cloud technologies..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graphicFrame>
        <p:nvGraphicFramePr>
          <p:cNvPr id="530" name="Google Shape;530;p10"/>
          <p:cNvGraphicFramePr/>
          <p:nvPr/>
        </p:nvGraphicFramePr>
        <p:xfrm>
          <a:off x="7354270" y="2733072"/>
          <a:ext cx="4284350" cy="68854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65625">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That are dependent on these influencing factors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4294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Infrastructure and Operation Modernization</a:t>
                      </a:r>
                      <a:endParaRPr dirty="0"/>
                    </a:p>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Cloud Shift</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31" name="Google Shape;531;p10"/>
          <p:cNvSpPr/>
          <p:nvPr/>
        </p:nvSpPr>
        <p:spPr>
          <a:xfrm>
            <a:off x="9429226" y="3421613"/>
            <a:ext cx="121186" cy="9144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Arial"/>
              <a:ea typeface="Arial"/>
              <a:cs typeface="Arial"/>
              <a:sym typeface="Arial"/>
            </a:endParaRPr>
          </a:p>
        </p:txBody>
      </p:sp>
      <p:graphicFrame>
        <p:nvGraphicFramePr>
          <p:cNvPr id="532" name="Google Shape;532;p10"/>
          <p:cNvGraphicFramePr/>
          <p:nvPr/>
        </p:nvGraphicFramePr>
        <p:xfrm>
          <a:off x="7347644" y="1936850"/>
          <a:ext cx="4284350" cy="68582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727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Based on 6 </a:t>
                      </a:r>
                      <a:r>
                        <a:rPr lang="en-US" sz="1100" u="none" strike="noStrike" cap="none" dirty="0">
                          <a:solidFill>
                            <a:schemeClr val="lt2"/>
                          </a:solidFill>
                        </a:rPr>
                        <a:t>components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345400">
                <a:tc>
                  <a:txBody>
                    <a:bodyPr/>
                    <a:lstStyle/>
                    <a:p>
                      <a:pPr marL="0" marR="0" lvl="0" indent="0" algn="ctr" rtl="0">
                        <a:lnSpc>
                          <a:spcPct val="100000"/>
                        </a:lnSpc>
                        <a:spcBef>
                          <a:spcPts val="0"/>
                        </a:spcBef>
                        <a:spcAft>
                          <a:spcPts val="0"/>
                        </a:spcAft>
                        <a:buClr>
                          <a:schemeClr val="dk1"/>
                        </a:buClr>
                        <a:buSzPts val="1100"/>
                        <a:buFont typeface="Arial"/>
                        <a:buNone/>
                      </a:pPr>
                      <a:r>
                        <a:rPr lang="en-US" sz="1100" u="none" strike="noStrike" cap="none" dirty="0"/>
                        <a:t>PaaS + SaaS + IaaS + Cloud Management and Security + DaaS + BPaaS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33" name="Google Shape;533;p10"/>
          <p:cNvSpPr/>
          <p:nvPr/>
        </p:nvSpPr>
        <p:spPr>
          <a:xfrm>
            <a:off x="9422562" y="2641632"/>
            <a:ext cx="121186" cy="9144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34" name="Google Shape;534;p10"/>
          <p:cNvSpPr/>
          <p:nvPr/>
        </p:nvSpPr>
        <p:spPr>
          <a:xfrm>
            <a:off x="9429226" y="1816116"/>
            <a:ext cx="121186" cy="9144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535" name="Google Shape;535;p10"/>
          <p:cNvGraphicFramePr/>
          <p:nvPr/>
        </p:nvGraphicFramePr>
        <p:xfrm>
          <a:off x="457200" y="1595120"/>
          <a:ext cx="6611688" cy="413827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105"/>
          <p:cNvSpPr txBox="1">
            <a:spLocks noGrp="1"/>
          </p:cNvSpPr>
          <p:nvPr>
            <p:ph type="title"/>
          </p:nvPr>
        </p:nvSpPr>
        <p:spPr>
          <a:xfrm>
            <a:off x="457200" y="362045"/>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200"/>
              <a:buFont typeface="Arial Black"/>
              <a:buNone/>
            </a:pPr>
            <a:r>
              <a:rPr lang="en-US" sz="2200" dirty="0"/>
              <a:t>Forecast</a:t>
            </a:r>
            <a:r>
              <a:rPr lang="en-US" sz="2200" dirty="0">
                <a:solidFill>
                  <a:srgbClr val="FF0000"/>
                </a:solidFill>
              </a:rPr>
              <a:t> </a:t>
            </a:r>
            <a:r>
              <a:rPr lang="en-US" sz="2200" dirty="0"/>
              <a:t>Analysis: Cloud Infrastructure and Platform Services, Worldwide</a:t>
            </a:r>
            <a:br>
              <a:rPr lang="en-US" sz="2200" dirty="0"/>
            </a:br>
            <a:endParaRPr lang="en-US" sz="2200" dirty="0"/>
          </a:p>
        </p:txBody>
      </p:sp>
      <p:sp>
        <p:nvSpPr>
          <p:cNvPr id="505" name="Google Shape;505;p105"/>
          <p:cNvSpPr/>
          <p:nvPr/>
        </p:nvSpPr>
        <p:spPr>
          <a:xfrm>
            <a:off x="371688" y="1128134"/>
            <a:ext cx="683988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 CIPS and Stand-Alone Cloud Segments, Worldwide Revenue</a:t>
            </a:r>
          </a:p>
        </p:txBody>
      </p:sp>
      <p:sp>
        <p:nvSpPr>
          <p:cNvPr id="506" name="Google Shape;506;p105"/>
          <p:cNvSpPr txBox="1"/>
          <p:nvPr/>
        </p:nvSpPr>
        <p:spPr>
          <a:xfrm>
            <a:off x="354458" y="6065186"/>
            <a:ext cx="1159675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Source: “Forecast Analysis: Cloud Infrastructure and Platform Services, Worldwide,” G00755212 </a:t>
            </a:r>
            <a:endParaRPr lang="en-US" sz="1400" b="0" i="0" u="none" strike="noStrike" cap="none" dirty="0">
              <a:solidFill>
                <a:srgbClr val="000000"/>
              </a:solidFill>
              <a:latin typeface="Arial"/>
              <a:ea typeface="Arial"/>
              <a:cs typeface="Arial"/>
              <a:sym typeface="Arial"/>
            </a:endParaRPr>
          </a:p>
        </p:txBody>
      </p:sp>
      <p:sp>
        <p:nvSpPr>
          <p:cNvPr id="507" name="Google Shape;507;p105"/>
          <p:cNvSpPr txBox="1"/>
          <p:nvPr/>
        </p:nvSpPr>
        <p:spPr>
          <a:xfrm>
            <a:off x="455822" y="5670881"/>
            <a:ext cx="6793526" cy="4616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Note: The size of bubble represents 2020 end-user spending by cloud service segment in current U.S. dollars. </a:t>
            </a:r>
            <a:endParaRPr lang="en-US"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BPaaS = Business Process as a Service, IaaS = Infrastructure as a Service, SaaS = Software as a Service, PaaS = Platform as a Service, CIPS = Cloud Infrastructure and Platform Services</a:t>
            </a:r>
            <a:endParaRPr lang="en-US" sz="1400" b="0" i="0" u="none" strike="noStrike" cap="none" dirty="0">
              <a:solidFill>
                <a:srgbClr val="000000"/>
              </a:solidFill>
              <a:latin typeface="Arial"/>
              <a:ea typeface="Arial"/>
              <a:cs typeface="Arial"/>
              <a:sym typeface="Arial"/>
            </a:endParaRPr>
          </a:p>
        </p:txBody>
      </p:sp>
      <p:graphicFrame>
        <p:nvGraphicFramePr>
          <p:cNvPr id="508" name="Google Shape;508;p105"/>
          <p:cNvGraphicFramePr/>
          <p:nvPr/>
        </p:nvGraphicFramePr>
        <p:xfrm>
          <a:off x="457200" y="1620079"/>
          <a:ext cx="6569765" cy="41181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9" name="Google Shape;509;p105"/>
          <p:cNvGraphicFramePr/>
          <p:nvPr>
            <p:extLst>
              <p:ext uri="{D42A27DB-BD31-4B8C-83A1-F6EECF244321}">
                <p14:modId xmlns:p14="http://schemas.microsoft.com/office/powerpoint/2010/main" val="2183646770"/>
              </p:ext>
            </p:extLst>
          </p:nvPr>
        </p:nvGraphicFramePr>
        <p:xfrm>
          <a:off x="7356881" y="1403143"/>
          <a:ext cx="4284350" cy="67058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13970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Cloud Infrastructure and Platform Services End-User Spending 2020-2025</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23050">
                <a:tc>
                  <a:txBody>
                    <a:bodyPr/>
                    <a:lstStyle/>
                    <a:p>
                      <a:pPr marL="0" marR="0" lvl="0" indent="0" algn="ctr" rtl="0">
                        <a:lnSpc>
                          <a:spcPct val="100000"/>
                        </a:lnSpc>
                        <a:spcBef>
                          <a:spcPts val="0"/>
                        </a:spcBef>
                        <a:spcAft>
                          <a:spcPts val="0"/>
                        </a:spcAft>
                        <a:buClr>
                          <a:srgbClr val="000000"/>
                        </a:buClr>
                        <a:buSzPts val="1000"/>
                        <a:buFont typeface="Arial"/>
                        <a:buNone/>
                      </a:pPr>
                      <a:r>
                        <a:rPr lang="en-US" sz="1000" u="none" strike="noStrike" cap="none" dirty="0"/>
                        <a:t>Five-year market growth = $267 billion (CAGR 31.4%)</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10" name="Google Shape;510;p105"/>
          <p:cNvSpPr/>
          <p:nvPr/>
        </p:nvSpPr>
        <p:spPr>
          <a:xfrm>
            <a:off x="7365895" y="1095366"/>
            <a:ext cx="4284350"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rgbClr val="002856"/>
                </a:solidFill>
                <a:latin typeface="Arial"/>
                <a:ea typeface="Arial"/>
                <a:cs typeface="Arial"/>
                <a:sym typeface="Arial"/>
              </a:rPr>
              <a:t>ClPS Market Model</a:t>
            </a:r>
            <a:endParaRPr lang="en-US" sz="1400" b="0" i="0" u="none" strike="noStrike" cap="none" dirty="0">
              <a:solidFill>
                <a:srgbClr val="000000"/>
              </a:solidFill>
              <a:latin typeface="Arial"/>
              <a:ea typeface="Arial"/>
              <a:cs typeface="Arial"/>
              <a:sym typeface="Arial"/>
            </a:endParaRPr>
          </a:p>
        </p:txBody>
      </p:sp>
      <p:sp>
        <p:nvSpPr>
          <p:cNvPr id="511" name="Google Shape;511;p105"/>
          <p:cNvSpPr/>
          <p:nvPr/>
        </p:nvSpPr>
        <p:spPr>
          <a:xfrm>
            <a:off x="7266138" y="1128134"/>
            <a:ext cx="4483865" cy="4542747"/>
          </a:xfrm>
          <a:prstGeom prst="rect">
            <a:avLst/>
          </a:prstGeom>
          <a:noFill/>
          <a:ln w="19050" cap="flat" cmpd="sng">
            <a:solidFill>
              <a:schemeClr val="dk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graphicFrame>
        <p:nvGraphicFramePr>
          <p:cNvPr id="512" name="Google Shape;512;p105"/>
          <p:cNvGraphicFramePr/>
          <p:nvPr/>
        </p:nvGraphicFramePr>
        <p:xfrm>
          <a:off x="7356881" y="3577948"/>
          <a:ext cx="4284350" cy="197924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302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With associated assumptions </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1720150">
                <a:tc>
                  <a:txBody>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By 2023, 40% of all enterprise workloads will be deployed in cloud infrastructure and platform services (integrated and stand-alone), up from 20% in 2020.</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By 2025, more than 90% of enterprise cloud infrastructure and platform environments will be based on a CIPS offering from one of the top four public cloud hyperscale providers.</a:t>
                      </a: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By 2025, more than 50% of enterprises will use a distributed cloud option associated with their primary CIPS environment.</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graphicFrame>
        <p:nvGraphicFramePr>
          <p:cNvPr id="513" name="Google Shape;513;p105"/>
          <p:cNvGraphicFramePr/>
          <p:nvPr/>
        </p:nvGraphicFramePr>
        <p:xfrm>
          <a:off x="7356881" y="2783086"/>
          <a:ext cx="4284350" cy="682140"/>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568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That are dependent on these influencing factors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423050">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Infrastructure and Application Modernization</a:t>
                      </a:r>
                      <a:endParaRPr sz="1400" u="none" strike="noStrike" cap="none" dirty="0"/>
                    </a:p>
                    <a:p>
                      <a:pPr marL="0" marR="0" lvl="0" indent="0" algn="l" rtl="0">
                        <a:lnSpc>
                          <a:spcPct val="100000"/>
                        </a:lnSpc>
                        <a:spcBef>
                          <a:spcPts val="0"/>
                        </a:spcBef>
                        <a:spcAft>
                          <a:spcPts val="0"/>
                        </a:spcAft>
                        <a:buClr>
                          <a:srgbClr val="000000"/>
                        </a:buClr>
                        <a:buSzPts val="1000"/>
                        <a:buFont typeface="Arial"/>
                        <a:buNone/>
                      </a:pPr>
                      <a:r>
                        <a:rPr lang="en-US" sz="1000" u="none" strike="noStrike" cap="none" dirty="0"/>
                        <a:t>Buyer Behavior</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14" name="Google Shape;514;p105"/>
          <p:cNvSpPr/>
          <p:nvPr/>
        </p:nvSpPr>
        <p:spPr>
          <a:xfrm>
            <a:off x="9386885" y="3462770"/>
            <a:ext cx="121186" cy="9144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Arial"/>
              <a:ea typeface="Arial"/>
              <a:cs typeface="Arial"/>
              <a:sym typeface="Arial"/>
            </a:endParaRPr>
          </a:p>
        </p:txBody>
      </p:sp>
      <p:graphicFrame>
        <p:nvGraphicFramePr>
          <p:cNvPr id="515" name="Google Shape;515;p105"/>
          <p:cNvGraphicFramePr/>
          <p:nvPr/>
        </p:nvGraphicFramePr>
        <p:xfrm>
          <a:off x="7356881" y="2169803"/>
          <a:ext cx="4284350" cy="503165"/>
        </p:xfrm>
        <a:graphic>
          <a:graphicData uri="http://schemas.openxmlformats.org/drawingml/2006/table">
            <a:tbl>
              <a:tblPr firstRow="1" bandRow="1">
                <a:noFill/>
                <a:tableStyleId>{97C14EE0-121A-4369-84A7-2280E421052A}</a:tableStyleId>
              </a:tblPr>
              <a:tblGrid>
                <a:gridCol w="4284350">
                  <a:extLst>
                    <a:ext uri="{9D8B030D-6E8A-4147-A177-3AD203B41FA5}">
                      <a16:colId xmlns:a16="http://schemas.microsoft.com/office/drawing/2014/main" xmlns="" val="20000"/>
                    </a:ext>
                  </a:extLst>
                </a:gridCol>
              </a:tblGrid>
              <a:tr h="237350">
                <a:tc>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rgbClr val="FFFFFF"/>
                          </a:solidFill>
                        </a:rPr>
                        <a:t>Based on 2 components</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6E7878"/>
                    </a:solidFill>
                  </a:tcPr>
                </a:tc>
                <a:extLst>
                  <a:ext uri="{0D108BD9-81ED-4DB2-BD59-A6C34878D82A}">
                    <a16:rowId xmlns:a16="http://schemas.microsoft.com/office/drawing/2014/main" xmlns="" val="10000"/>
                  </a:ext>
                </a:extLst>
              </a:tr>
              <a:tr h="244075">
                <a:tc>
                  <a:txBody>
                    <a:bodyPr/>
                    <a:lstStyle/>
                    <a:p>
                      <a:pPr marL="0" marR="0" lvl="0" indent="0" algn="ctr" rtl="0">
                        <a:lnSpc>
                          <a:spcPct val="100000"/>
                        </a:lnSpc>
                        <a:spcBef>
                          <a:spcPts val="0"/>
                        </a:spcBef>
                        <a:spcAft>
                          <a:spcPts val="0"/>
                        </a:spcAft>
                        <a:buClr>
                          <a:schemeClr val="dk1"/>
                        </a:buClr>
                        <a:buSzPts val="1000"/>
                        <a:buFont typeface="Arial"/>
                        <a:buNone/>
                      </a:pPr>
                      <a:r>
                        <a:rPr lang="en-US" sz="1000" u="none" strike="noStrike" cap="none" dirty="0"/>
                        <a:t>IaaS (Integrated) + PaaS(Integrated)</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xmlns="" val="10001"/>
                  </a:ext>
                </a:extLst>
              </a:tr>
            </a:tbl>
          </a:graphicData>
        </a:graphic>
      </p:graphicFrame>
      <p:sp>
        <p:nvSpPr>
          <p:cNvPr id="516" name="Google Shape;516;p105"/>
          <p:cNvSpPr/>
          <p:nvPr/>
        </p:nvSpPr>
        <p:spPr>
          <a:xfrm>
            <a:off x="9396449" y="2082461"/>
            <a:ext cx="121186" cy="91440"/>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17" name="Google Shape;517;p105"/>
          <p:cNvSpPr/>
          <p:nvPr/>
        </p:nvSpPr>
        <p:spPr>
          <a:xfrm>
            <a:off x="9386885" y="2687698"/>
            <a:ext cx="126904" cy="95754"/>
          </a:xfrm>
          <a:prstGeom prst="downArrow">
            <a:avLst>
              <a:gd name="adj1" fmla="val 50000"/>
              <a:gd name="adj2" fmla="val 50000"/>
            </a:avLst>
          </a:prstGeom>
          <a:solidFill>
            <a:srgbClr val="002856"/>
          </a:solidFill>
          <a:ln w="1270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2958</Words>
  <Application>Microsoft Office PowerPoint</Application>
  <PresentationFormat>Widescreen</PresentationFormat>
  <Paragraphs>692</Paragraphs>
  <Slides>22</Slides>
  <Notes>22</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22</vt:i4>
      </vt:variant>
    </vt:vector>
  </HeadingPairs>
  <TitlesOfParts>
    <vt:vector size="34" baseType="lpstr">
      <vt:lpstr>Arial</vt:lpstr>
      <vt:lpstr>Wingdings</vt:lpstr>
      <vt:lpstr>Arial Black</vt:lpstr>
      <vt:lpstr>Arial</vt:lpstr>
      <vt:lpstr>Calibri</vt:lpstr>
      <vt:lpstr>Gartner sans</vt:lpstr>
      <vt:lpstr>White bkgrnd master</vt:lpstr>
      <vt:lpstr>White bkgrnd master</vt:lpstr>
      <vt:lpstr>Blue bkgrnd master</vt:lpstr>
      <vt:lpstr>White bk accent color options</vt:lpstr>
      <vt:lpstr>Blue bk accent color options</vt:lpstr>
      <vt:lpstr>1_White bkgrnd master</vt:lpstr>
      <vt:lpstr>Cloud Market View 2021-2022</vt:lpstr>
      <vt:lpstr>The Cloud Market View in 2022</vt:lpstr>
      <vt:lpstr>Market Share and Forecast: Coverage, Taxonomy and Schedule</vt:lpstr>
      <vt:lpstr>Forecast and Market Share Documents Published on Cloud</vt:lpstr>
      <vt:lpstr>Public Cloud Service Segment Taxonomy (1/2)</vt:lpstr>
      <vt:lpstr>Public Cloud Service Segment Taxonomy (2/2)</vt:lpstr>
      <vt:lpstr>Forecast Analysis</vt:lpstr>
      <vt:lpstr>Forecast Analysis: Public Cloud Services</vt:lpstr>
      <vt:lpstr>Forecast Analysis: Cloud Infrastructure and Platform Services, Worldwide </vt:lpstr>
      <vt:lpstr>Forecast Analysis: Cloud Managed Services</vt:lpstr>
      <vt:lpstr>Forecast Analysis: Container Management (Software and Cloud Services)</vt:lpstr>
      <vt:lpstr>Market Share Analysis</vt:lpstr>
      <vt:lpstr>Top 10 SaaS Providers by Market Share, Worldwide, 2021 (Millions of U.S. Dollars)</vt:lpstr>
      <vt:lpstr>Top 10 PaaS Providers by Market Share, Worldwide, 2021 (Millions of U.S. Dollars)</vt:lpstr>
      <vt:lpstr>Top 10 IaaS Providers by Market Share, Worldwide, 2021 (Millions of U.S. Dollars)</vt:lpstr>
      <vt:lpstr>Top 8 CIPS Providers by Market Share, Worldwide, 2021 (Millions of U.S. Dollars)</vt:lpstr>
      <vt:lpstr>Competitive Landscape</vt:lpstr>
      <vt:lpstr>As organization continue their journey to cloud and digital transformation, there is rapid growth for top-down, application-driven transformation</vt:lpstr>
      <vt:lpstr>Market Trends and Emerging Technology Horizon</vt:lpstr>
      <vt:lpstr>The proportion of enterprise IT spending on public cloud computing will continue to increase through 2025</vt:lpstr>
      <vt:lpstr>Ecosystem of Hyperscalers, EDA Players And Semiconductor Foundries Are Innovating Silicon Design by Bringing it to the Cloud </vt:lpstr>
      <vt:lpstr>Emerging Technologies in Cloud Computing Continue to Disrupt Adjacent Markets and Create New Product Categories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2022-09-02T08:22:39Z</dcterms:created>
  <dcterms:modified xsi:type="dcterms:W3CDTF">2022-09-02T08:22:42Z</dcterms:modified>
</cp:coreProperties>
</file>