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9753600" cx="13004800"/>
  <p:notesSz cx="6858000" cy="9144000"/>
  <p:embeddedFontLst>
    <p:embeddedFont>
      <p:font typeface="Helvetica Neue"/>
      <p:regular r:id="rId6"/>
      <p:bold r:id="rId7"/>
      <p:italic r:id="rId8"/>
      <p:boldItalic r:id="rId9"/>
    </p:embeddedFont>
    <p:embeddedFont>
      <p:font typeface="Helvetica Neue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797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30925" y="-68600"/>
            <a:ext cx="13035600" cy="98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3382689" y="2004669"/>
            <a:ext cx="3022602" cy="2615305"/>
            <a:chOff x="-1" y="-1"/>
            <a:chExt cx="3022601" cy="2615303"/>
          </a:xfrm>
        </p:grpSpPr>
        <p:sp>
          <p:nvSpPr>
            <p:cNvPr id="61" name="Google Shape;61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402419" y="-1"/>
              <a:ext cx="1632592" cy="46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Judgment</a:t>
              </a: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12010" y="2530144"/>
            <a:ext cx="2886406" cy="101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the payoffs to being right versus being wrong. Consider both false positives and false negatives.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254395" y="2004669"/>
            <a:ext cx="3022602" cy="2615305"/>
            <a:chOff x="-1" y="-1"/>
            <a:chExt cx="3022601" cy="2615303"/>
          </a:xfrm>
        </p:grpSpPr>
        <p:sp>
          <p:nvSpPr>
            <p:cNvPr id="66" name="Google Shape;66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415299" y="-1"/>
              <a:ext cx="1632592" cy="46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Prediction</a:t>
              </a:r>
              <a:endParaRPr/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254396" y="2530144"/>
            <a:ext cx="2886407" cy="55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the key uncertainty that you would like to resolve.</a:t>
            </a:r>
            <a:endParaRPr/>
          </a:p>
        </p:txBody>
      </p:sp>
      <p:pic>
        <p:nvPicPr>
          <p:cNvPr descr="prediction.png"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109" y="2043320"/>
            <a:ext cx="360801" cy="36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9630668" y="2004669"/>
            <a:ext cx="3022602" cy="2615305"/>
            <a:chOff x="-1" y="-1"/>
            <a:chExt cx="3022601" cy="2615303"/>
          </a:xfrm>
        </p:grpSpPr>
        <p:sp>
          <p:nvSpPr>
            <p:cNvPr id="72" name="Google Shape;72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38021" y="-1"/>
              <a:ext cx="1632592" cy="46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Outcome</a:t>
              </a:r>
              <a:endParaRPr/>
            </a:p>
          </p:txBody>
        </p:sp>
      </p:grpSp>
      <p:sp>
        <p:nvSpPr>
          <p:cNvPr id="75" name="Google Shape;75;p14"/>
          <p:cNvSpPr txBox="1"/>
          <p:nvPr/>
        </p:nvSpPr>
        <p:spPr>
          <a:xfrm>
            <a:off x="9698766" y="2530144"/>
            <a:ext cx="2886407" cy="101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the measure of performance that you want to use to judge whether you are achieving your outcomes.</a:t>
            </a:r>
            <a:endParaRPr/>
          </a:p>
        </p:txBody>
      </p:sp>
      <p:grpSp>
        <p:nvGrpSpPr>
          <p:cNvPr id="76" name="Google Shape;76;p14"/>
          <p:cNvGrpSpPr/>
          <p:nvPr/>
        </p:nvGrpSpPr>
        <p:grpSpPr>
          <a:xfrm>
            <a:off x="6510982" y="2004670"/>
            <a:ext cx="3022602" cy="2615304"/>
            <a:chOff x="-1" y="0"/>
            <a:chExt cx="3022601" cy="2615302"/>
          </a:xfrm>
        </p:grpSpPr>
        <p:sp>
          <p:nvSpPr>
            <p:cNvPr id="77" name="Google Shape;77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119066" y="0"/>
              <a:ext cx="1632592" cy="461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Action</a:t>
              </a:r>
              <a:endParaRPr/>
            </a:p>
          </p:txBody>
        </p:sp>
      </p:grpSp>
      <p:sp>
        <p:nvSpPr>
          <p:cNvPr id="80" name="Google Shape;80;p14"/>
          <p:cNvSpPr txBox="1"/>
          <p:nvPr/>
        </p:nvSpPr>
        <p:spPr>
          <a:xfrm>
            <a:off x="6548910" y="2530144"/>
            <a:ext cx="2886407" cy="55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 actions that can be chosen?</a:t>
            </a:r>
            <a:endParaRPr/>
          </a:p>
        </p:txBody>
      </p:sp>
      <p:pic>
        <p:nvPicPr>
          <p:cNvPr descr="judgment.png" id="81" name="Google Shape;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2010" y="2043320"/>
            <a:ext cx="360800" cy="36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ion.png" id="82" name="Google Shape;8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1866" y="2045920"/>
            <a:ext cx="355601" cy="355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come.png" id="83" name="Google Shape;8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6523" y="2045920"/>
            <a:ext cx="355601" cy="355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4"/>
          <p:cNvGrpSpPr/>
          <p:nvPr/>
        </p:nvGrpSpPr>
        <p:grpSpPr>
          <a:xfrm>
            <a:off x="266698" y="4734739"/>
            <a:ext cx="4064002" cy="2616203"/>
            <a:chOff x="-1" y="37"/>
            <a:chExt cx="4064001" cy="2616201"/>
          </a:xfrm>
        </p:grpSpPr>
        <p:sp>
          <p:nvSpPr>
            <p:cNvPr id="85" name="Google Shape;85;p14"/>
            <p:cNvSpPr/>
            <p:nvPr/>
          </p:nvSpPr>
          <p:spPr>
            <a:xfrm>
              <a:off x="0" y="1967"/>
              <a:ext cx="4064000" cy="2614271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1" y="1967"/>
              <a:ext cx="4063130" cy="4573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393285" y="37"/>
              <a:ext cx="1386995" cy="46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</a:t>
              </a:r>
              <a:endParaRPr/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4432298" y="4734739"/>
            <a:ext cx="4064002" cy="2616203"/>
            <a:chOff x="-1" y="37"/>
            <a:chExt cx="4064001" cy="2616201"/>
          </a:xfrm>
        </p:grpSpPr>
        <p:sp>
          <p:nvSpPr>
            <p:cNvPr id="89" name="Google Shape;89;p14"/>
            <p:cNvSpPr/>
            <p:nvPr/>
          </p:nvSpPr>
          <p:spPr>
            <a:xfrm>
              <a:off x="0" y="1967"/>
              <a:ext cx="4064000" cy="2614271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-1" y="1967"/>
              <a:ext cx="4063130" cy="4573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329785" y="37"/>
              <a:ext cx="1010856" cy="46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</a:t>
              </a:r>
              <a:endParaRPr/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8597898" y="4734739"/>
            <a:ext cx="4064002" cy="2616203"/>
            <a:chOff x="-1" y="37"/>
            <a:chExt cx="4064001" cy="2616201"/>
          </a:xfrm>
        </p:grpSpPr>
        <p:sp>
          <p:nvSpPr>
            <p:cNvPr id="93" name="Google Shape;93;p14"/>
            <p:cNvSpPr/>
            <p:nvPr/>
          </p:nvSpPr>
          <p:spPr>
            <a:xfrm>
              <a:off x="0" y="1967"/>
              <a:ext cx="4064000" cy="2614271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-1" y="1967"/>
              <a:ext cx="4063130" cy="4573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355185" y="37"/>
              <a:ext cx="1593816" cy="46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Feedback</a:t>
              </a:r>
              <a:endParaRPr/>
            </a:p>
          </p:txBody>
        </p:sp>
      </p:grpSp>
      <p:sp>
        <p:nvSpPr>
          <p:cNvPr id="96" name="Google Shape;96;p14"/>
          <p:cNvSpPr/>
          <p:nvPr/>
        </p:nvSpPr>
        <p:spPr>
          <a:xfrm>
            <a:off x="279399" y="7465670"/>
            <a:ext cx="12382502" cy="1620243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will this AI impact on the overall workflow?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here how the AI for this task/decision will impact on related tasks in the overall workflow. Will it cause a staff replacement? Will it involve staff retraining or job redesign?</a:t>
            </a:r>
            <a:endParaRPr/>
          </a:p>
        </p:txBody>
      </p:sp>
      <p:pic>
        <p:nvPicPr>
          <p:cNvPr descr="Picture 11" id="97" name="Google Shape;9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57700" y="4772802"/>
            <a:ext cx="355600" cy="355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1" id="98" name="Google Shape;98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7500" y="4779487"/>
            <a:ext cx="355601" cy="355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8" id="99" name="Google Shape;99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10600" y="4779487"/>
            <a:ext cx="355600" cy="3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342900" y="5193003"/>
            <a:ext cx="3911601" cy="781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do you need on past inputs, actions and outcomes in order to train your AI and generate better predictions?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4508500" y="5193003"/>
            <a:ext cx="3911601" cy="781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do you need to generate predictions once you have an AI algorithm trained? 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8674100" y="5180303"/>
            <a:ext cx="3911601" cy="101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you use measured outcomes along with input data to generate improvements to your predictive algorithm?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73050" y="879592"/>
            <a:ext cx="12382500" cy="1010311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task/decision are you examining?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Briefly describe the task being analyzed. 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971103" y="119745"/>
            <a:ext cx="2986394" cy="597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1" i="0" lang="en-US" sz="33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The AI Canvas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0939450" y="9481025"/>
            <a:ext cx="2693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© Agrawal, Gans, Goldfarb 2019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