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Override PartName="/ppt/notesSlides/notesSlide17.xml" ContentType="application/vnd.openxmlformats-officedocument.presentationml.notesSlide+xml"/>
  <Default Extension="emf" ContentType="image/x-emf"/>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Default Extension="vml" ContentType="application/vnd.openxmlformats-officedocument.vmlDrawing"/>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0"/>
  </p:notesMasterIdLst>
  <p:handoutMasterIdLst>
    <p:handoutMasterId r:id="rId31"/>
  </p:handoutMasterIdLst>
  <p:sldIdLst>
    <p:sldId id="259" r:id="rId2"/>
    <p:sldId id="289" r:id="rId3"/>
    <p:sldId id="290" r:id="rId4"/>
    <p:sldId id="291" r:id="rId5"/>
    <p:sldId id="292" r:id="rId6"/>
    <p:sldId id="293" r:id="rId7"/>
    <p:sldId id="294" r:id="rId8"/>
    <p:sldId id="295" r:id="rId9"/>
    <p:sldId id="296" r:id="rId10"/>
    <p:sldId id="297" r:id="rId11"/>
    <p:sldId id="298" r:id="rId12"/>
    <p:sldId id="299" r:id="rId13"/>
    <p:sldId id="300" r:id="rId14"/>
    <p:sldId id="301" r:id="rId15"/>
    <p:sldId id="302" r:id="rId16"/>
    <p:sldId id="303" r:id="rId17"/>
    <p:sldId id="304" r:id="rId18"/>
    <p:sldId id="305" r:id="rId19"/>
    <p:sldId id="306" r:id="rId20"/>
    <p:sldId id="307" r:id="rId21"/>
    <p:sldId id="308" r:id="rId22"/>
    <p:sldId id="309" r:id="rId23"/>
    <p:sldId id="310" r:id="rId24"/>
    <p:sldId id="311" r:id="rId25"/>
    <p:sldId id="312" r:id="rId26"/>
    <p:sldId id="313" r:id="rId27"/>
    <p:sldId id="314" r:id="rId28"/>
    <p:sldId id="278"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779CC93D-E52E-4D84-901B-11D7331DD495}">
          <p14:sldIdLst>
            <p14:sldId id="259"/>
          </p14:sldIdLst>
        </p14:section>
        <p14:section name="Overview and Objectives" id="{ABA716BF-3A5C-4ADB-94C9-CFEF84EBA240}">
          <p14:sldIdLst>
            <p14:sldId id="261"/>
            <p14:sldId id="281"/>
            <p14:sldId id="282"/>
            <p14:sldId id="283"/>
            <p14:sldId id="284"/>
            <p14:sldId id="262"/>
            <p14:sldId id="287"/>
          </p14:sldIdLst>
        </p14:section>
        <p14:section name="Topic 1" id="{6D9936A3-3945-4757-BC8B-B5C252D8E036}">
          <p14:sldIdLst>
            <p14:sldId id="286"/>
            <p14:sldId id="267"/>
          </p14:sldIdLst>
        </p14:section>
        <p14:section name="Sample Slides for Visuals" id="{BAB3A466-96C9-4230-9978-795378D75699}">
          <p14:sldIdLst>
            <p14:sldId id="268"/>
            <p14:sldId id="269"/>
            <p14:sldId id="270"/>
          </p14:sldIdLst>
        </p14:section>
        <p14:section name="Case Study" id="{8C0305C9-B152-4FBA-A789-FE1976D53990}">
          <p14:sldIdLst>
            <p14:sldId id="272"/>
            <p14:sldId id="274"/>
          </p14:sldIdLst>
        </p14:section>
        <p14:section name="Conclusion and Summary" id="{790CEF5B-569A-4C2F-BED5-750B08C0E5AD}">
          <p14:sldIdLst>
            <p14:sldId id="275"/>
            <p14:sldId id="276"/>
            <p14:sldId id="277"/>
          </p14:sldIdLst>
        </p14:section>
        <p14:section name="Appendix" id="{3F78B471-41DA-46F2-A8E4-97E471896AB3}">
          <p14:sldIdLst>
            <p14:sldId id="27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0"/>
      </p:ext>
    </p:extLst>
  </p:showPr>
  <p:clrMru>
    <a:srgbClr val="009ED6"/>
    <a:srgbClr val="003300"/>
  </p:clrMru>
  <p:extLst>
    <p:ext uri="{E76CE94A-603C-4142-B9EB-6D1370010A27}">
      <p14:discardImageEditData xmlns:p14="http://schemas.microsoft.com/office/powerpoint/2010/main" xmlns="" val="1"/>
    </p:ext>
    <p:ext uri="{D31A062A-798A-4329-ABDD-BBA856620510}">
      <p14:defaultImageDpi xmlns:p14="http://schemas.microsoft.com/office/powerpoint/2010/main" xmlns=""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3174" autoAdjust="0"/>
    <p:restoredTop sz="83977" autoAdjust="0"/>
  </p:normalViewPr>
  <p:slideViewPr>
    <p:cSldViewPr>
      <p:cViewPr varScale="1">
        <p:scale>
          <a:sx n="61" d="100"/>
          <a:sy n="61" d="100"/>
        </p:scale>
        <p:origin x="-1722" y="-78"/>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4/20/2022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4/20/2022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1"/>
          <p:cNvSpPr>
            <a:spLocks noGrp="1" noChangeArrowheads="1"/>
          </p:cNvSpPr>
          <p:nvPr>
            <p:ph type="sldNum"/>
          </p:nvPr>
        </p:nvSpPr>
        <p:spPr>
          <a:ln/>
        </p:spPr>
        <p:txBody>
          <a:bodyPr/>
          <a:lstStyle/>
          <a:p>
            <a:fld id="{837B26D6-38B4-4BBD-8258-DAB29DD7289F}" type="slidenum">
              <a:rPr lang="en-US"/>
              <a:pPr/>
              <a:t>10</a:t>
            </a:fld>
            <a:endParaRPr lang="en-US"/>
          </a:p>
        </p:txBody>
      </p:sp>
      <p:sp>
        <p:nvSpPr>
          <p:cNvPr id="45057"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5058" name="Text Box 2"/>
          <p:cNvSpPr txBox="1">
            <a:spLocks noChangeArrowheads="1"/>
          </p:cNvSpPr>
          <p:nvPr/>
        </p:nvSpPr>
        <p:spPr bwMode="auto">
          <a:xfrm>
            <a:off x="685800" y="4343400"/>
            <a:ext cx="5486400" cy="4114800"/>
          </a:xfrm>
          <a:prstGeom prst="rect">
            <a:avLst/>
          </a:prstGeom>
          <a:noFill/>
          <a:ln w="9525" cap="flat">
            <a:noFill/>
            <a:round/>
            <a:headEnd/>
            <a:tailEnd/>
          </a:ln>
          <a:effectLst/>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1"/>
          <p:cNvSpPr>
            <a:spLocks noGrp="1" noChangeArrowheads="1"/>
          </p:cNvSpPr>
          <p:nvPr>
            <p:ph type="sldNum"/>
          </p:nvPr>
        </p:nvSpPr>
        <p:spPr>
          <a:ln/>
        </p:spPr>
        <p:txBody>
          <a:bodyPr/>
          <a:lstStyle/>
          <a:p>
            <a:fld id="{079B2B77-C94B-4FC3-A8FB-612DE0454109}" type="slidenum">
              <a:rPr lang="en-US"/>
              <a:pPr/>
              <a:t>11</a:t>
            </a:fld>
            <a:endParaRPr lang="en-US"/>
          </a:p>
        </p:txBody>
      </p:sp>
      <p:sp>
        <p:nvSpPr>
          <p:cNvPr id="46081"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6082" name="Text Box 2"/>
          <p:cNvSpPr txBox="1">
            <a:spLocks noChangeArrowheads="1"/>
          </p:cNvSpPr>
          <p:nvPr/>
        </p:nvSpPr>
        <p:spPr bwMode="auto">
          <a:xfrm>
            <a:off x="685800" y="4343400"/>
            <a:ext cx="5486400" cy="4114800"/>
          </a:xfrm>
          <a:prstGeom prst="rect">
            <a:avLst/>
          </a:prstGeom>
          <a:noFill/>
          <a:ln w="9525" cap="flat">
            <a:noFill/>
            <a:round/>
            <a:headEnd/>
            <a:tailEnd/>
          </a:ln>
          <a:effectLst/>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1"/>
          <p:cNvSpPr>
            <a:spLocks noGrp="1" noChangeArrowheads="1"/>
          </p:cNvSpPr>
          <p:nvPr>
            <p:ph type="sldNum"/>
          </p:nvPr>
        </p:nvSpPr>
        <p:spPr>
          <a:ln/>
        </p:spPr>
        <p:txBody>
          <a:bodyPr/>
          <a:lstStyle/>
          <a:p>
            <a:fld id="{3DF704E7-C137-4187-844B-BC70CA8F749F}" type="slidenum">
              <a:rPr lang="en-US"/>
              <a:pPr/>
              <a:t>12</a:t>
            </a:fld>
            <a:endParaRPr lang="en-US"/>
          </a:p>
        </p:txBody>
      </p:sp>
      <p:sp>
        <p:nvSpPr>
          <p:cNvPr id="47105"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7106" name="Text Box 2"/>
          <p:cNvSpPr txBox="1">
            <a:spLocks noChangeArrowheads="1"/>
          </p:cNvSpPr>
          <p:nvPr/>
        </p:nvSpPr>
        <p:spPr bwMode="auto">
          <a:xfrm>
            <a:off x="685800" y="4343400"/>
            <a:ext cx="5486400" cy="4114800"/>
          </a:xfrm>
          <a:prstGeom prst="rect">
            <a:avLst/>
          </a:prstGeom>
          <a:noFill/>
          <a:ln w="9525" cap="flat">
            <a:noFill/>
            <a:round/>
            <a:headEnd/>
            <a:tailEnd/>
          </a:ln>
          <a:effectLst/>
        </p:spPr>
        <p:txBody>
          <a:bodyPr wrap="none" anchor="ct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1"/>
          <p:cNvSpPr>
            <a:spLocks noGrp="1" noChangeArrowheads="1"/>
          </p:cNvSpPr>
          <p:nvPr>
            <p:ph type="sldNum"/>
          </p:nvPr>
        </p:nvSpPr>
        <p:spPr>
          <a:ln/>
        </p:spPr>
        <p:txBody>
          <a:bodyPr/>
          <a:lstStyle/>
          <a:p>
            <a:fld id="{3CCB0477-A01F-4BFD-B56A-4910BB598F01}" type="slidenum">
              <a:rPr lang="en-US"/>
              <a:pPr/>
              <a:t>13</a:t>
            </a:fld>
            <a:endParaRPr lang="en-US"/>
          </a:p>
        </p:txBody>
      </p:sp>
      <p:sp>
        <p:nvSpPr>
          <p:cNvPr id="48129"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8130" name="Text Box 2"/>
          <p:cNvSpPr txBox="1">
            <a:spLocks noChangeArrowheads="1"/>
          </p:cNvSpPr>
          <p:nvPr/>
        </p:nvSpPr>
        <p:spPr bwMode="auto">
          <a:xfrm>
            <a:off x="685800" y="4343400"/>
            <a:ext cx="5486400" cy="4114800"/>
          </a:xfrm>
          <a:prstGeom prst="rect">
            <a:avLst/>
          </a:prstGeom>
          <a:noFill/>
          <a:ln w="9525" cap="flat">
            <a:noFill/>
            <a:round/>
            <a:headEnd/>
            <a:tailEnd/>
          </a:ln>
          <a:effectLst/>
        </p:spPr>
        <p:txBody>
          <a:bodyPr wrap="none" anchor="ct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1"/>
          <p:cNvSpPr>
            <a:spLocks noGrp="1" noChangeArrowheads="1"/>
          </p:cNvSpPr>
          <p:nvPr>
            <p:ph type="sldNum"/>
          </p:nvPr>
        </p:nvSpPr>
        <p:spPr>
          <a:ln/>
        </p:spPr>
        <p:txBody>
          <a:bodyPr/>
          <a:lstStyle/>
          <a:p>
            <a:fld id="{38DCD7CC-414C-43E3-A67C-DF4E4953E845}" type="slidenum">
              <a:rPr lang="en-US"/>
              <a:pPr/>
              <a:t>14</a:t>
            </a:fld>
            <a:endParaRPr lang="en-US"/>
          </a:p>
        </p:txBody>
      </p:sp>
      <p:sp>
        <p:nvSpPr>
          <p:cNvPr id="49153"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9154" name="Text Box 2"/>
          <p:cNvSpPr txBox="1">
            <a:spLocks noChangeArrowheads="1"/>
          </p:cNvSpPr>
          <p:nvPr/>
        </p:nvSpPr>
        <p:spPr bwMode="auto">
          <a:xfrm>
            <a:off x="685800" y="4343400"/>
            <a:ext cx="5486400" cy="4114800"/>
          </a:xfrm>
          <a:prstGeom prst="rect">
            <a:avLst/>
          </a:prstGeom>
          <a:noFill/>
          <a:ln w="9525" cap="flat">
            <a:noFill/>
            <a:round/>
            <a:headEnd/>
            <a:tailEnd/>
          </a:ln>
          <a:effectLst/>
        </p:spPr>
        <p:txBody>
          <a:bodyPr wrap="none"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1"/>
          <p:cNvSpPr>
            <a:spLocks noGrp="1" noChangeArrowheads="1"/>
          </p:cNvSpPr>
          <p:nvPr>
            <p:ph type="sldNum"/>
          </p:nvPr>
        </p:nvSpPr>
        <p:spPr>
          <a:ln/>
        </p:spPr>
        <p:txBody>
          <a:bodyPr/>
          <a:lstStyle/>
          <a:p>
            <a:fld id="{44D52A70-A334-4476-8A09-9CAE29DE592E}" type="slidenum">
              <a:rPr lang="en-US"/>
              <a:pPr/>
              <a:t>15</a:t>
            </a:fld>
            <a:endParaRPr lang="en-US"/>
          </a:p>
        </p:txBody>
      </p:sp>
      <p:sp>
        <p:nvSpPr>
          <p:cNvPr id="50177"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0178" name="Text Box 2"/>
          <p:cNvSpPr txBox="1">
            <a:spLocks noChangeArrowheads="1"/>
          </p:cNvSpPr>
          <p:nvPr/>
        </p:nvSpPr>
        <p:spPr bwMode="auto">
          <a:xfrm>
            <a:off x="685800" y="4343400"/>
            <a:ext cx="5486400" cy="4114800"/>
          </a:xfrm>
          <a:prstGeom prst="rect">
            <a:avLst/>
          </a:prstGeom>
          <a:noFill/>
          <a:ln w="9525" cap="flat">
            <a:noFill/>
            <a:round/>
            <a:headEnd/>
            <a:tailEnd/>
          </a:ln>
          <a:effectLst/>
        </p:spPr>
        <p:txBody>
          <a:bodyPr wrap="none" anchor="ct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1"/>
          <p:cNvSpPr>
            <a:spLocks noGrp="1" noChangeArrowheads="1"/>
          </p:cNvSpPr>
          <p:nvPr>
            <p:ph type="sldNum"/>
          </p:nvPr>
        </p:nvSpPr>
        <p:spPr>
          <a:ln/>
        </p:spPr>
        <p:txBody>
          <a:bodyPr/>
          <a:lstStyle/>
          <a:p>
            <a:fld id="{76D29F98-7265-4546-A24A-05D3B57F994A}" type="slidenum">
              <a:rPr lang="en-US"/>
              <a:pPr/>
              <a:t>16</a:t>
            </a:fld>
            <a:endParaRPr lang="en-US"/>
          </a:p>
        </p:txBody>
      </p:sp>
      <p:sp>
        <p:nvSpPr>
          <p:cNvPr id="51201" name="Rectangle 1"/>
          <p:cNvSpPr txBox="1">
            <a:spLocks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51202" name="Text Box 2"/>
          <p:cNvSpPr txBox="1">
            <a:spLocks noChangeArrowheads="1"/>
          </p:cNvSpPr>
          <p:nvPr/>
        </p:nvSpPr>
        <p:spPr bwMode="auto">
          <a:xfrm>
            <a:off x="685800" y="4343400"/>
            <a:ext cx="5486400" cy="4114800"/>
          </a:xfrm>
          <a:prstGeom prst="rect">
            <a:avLst/>
          </a:prstGeom>
          <a:noFill/>
          <a:ln w="9525" cap="flat">
            <a:noFill/>
            <a:round/>
            <a:headEnd/>
            <a:tailEnd/>
          </a:ln>
          <a:effectLst/>
        </p:spPr>
        <p:txBody>
          <a:bodyPr wrap="none" anchor="ct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1"/>
          <p:cNvSpPr>
            <a:spLocks noGrp="1" noChangeArrowheads="1"/>
          </p:cNvSpPr>
          <p:nvPr>
            <p:ph type="sldNum"/>
          </p:nvPr>
        </p:nvSpPr>
        <p:spPr>
          <a:ln/>
        </p:spPr>
        <p:txBody>
          <a:bodyPr/>
          <a:lstStyle/>
          <a:p>
            <a:fld id="{76380368-249D-4C65-90D1-524BF257466D}" type="slidenum">
              <a:rPr lang="en-US"/>
              <a:pPr/>
              <a:t>17</a:t>
            </a:fld>
            <a:endParaRPr lang="en-US"/>
          </a:p>
        </p:txBody>
      </p:sp>
      <p:sp>
        <p:nvSpPr>
          <p:cNvPr id="52225" name="Rectangle 1"/>
          <p:cNvSpPr txBox="1">
            <a:spLocks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52226" name="Text Box 2"/>
          <p:cNvSpPr txBox="1">
            <a:spLocks noChangeArrowheads="1"/>
          </p:cNvSpPr>
          <p:nvPr/>
        </p:nvSpPr>
        <p:spPr bwMode="auto">
          <a:xfrm>
            <a:off x="685800" y="4343400"/>
            <a:ext cx="5486400" cy="4114800"/>
          </a:xfrm>
          <a:prstGeom prst="rect">
            <a:avLst/>
          </a:prstGeom>
          <a:noFill/>
          <a:ln w="9525" cap="flat">
            <a:noFill/>
            <a:round/>
            <a:headEnd/>
            <a:tailEnd/>
          </a:ln>
          <a:effectLst/>
        </p:spPr>
        <p:txBody>
          <a:bodyPr wrap="none" anchor="ct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1"/>
          <p:cNvSpPr>
            <a:spLocks noGrp="1" noChangeArrowheads="1"/>
          </p:cNvSpPr>
          <p:nvPr>
            <p:ph type="sldNum"/>
          </p:nvPr>
        </p:nvSpPr>
        <p:spPr>
          <a:ln/>
        </p:spPr>
        <p:txBody>
          <a:bodyPr/>
          <a:lstStyle/>
          <a:p>
            <a:fld id="{B44C3E3E-7B4B-4644-AE8E-4DA04E54D540}" type="slidenum">
              <a:rPr lang="en-US"/>
              <a:pPr/>
              <a:t>18</a:t>
            </a:fld>
            <a:endParaRPr lang="en-US"/>
          </a:p>
        </p:txBody>
      </p:sp>
      <p:sp>
        <p:nvSpPr>
          <p:cNvPr id="53249" name="Rectangle 1"/>
          <p:cNvSpPr txBox="1">
            <a:spLocks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53250" name="Text Box 2"/>
          <p:cNvSpPr txBox="1">
            <a:spLocks noChangeArrowheads="1"/>
          </p:cNvSpPr>
          <p:nvPr/>
        </p:nvSpPr>
        <p:spPr bwMode="auto">
          <a:xfrm>
            <a:off x="685800" y="4343400"/>
            <a:ext cx="5486400" cy="4114800"/>
          </a:xfrm>
          <a:prstGeom prst="rect">
            <a:avLst/>
          </a:prstGeom>
          <a:noFill/>
          <a:ln w="9525" cap="flat">
            <a:noFill/>
            <a:round/>
            <a:headEnd/>
            <a:tailEnd/>
          </a:ln>
          <a:effectLst/>
        </p:spPr>
        <p:txBody>
          <a:bodyPr wrap="none" anchor="ct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1"/>
          <p:cNvSpPr>
            <a:spLocks noGrp="1" noChangeArrowheads="1"/>
          </p:cNvSpPr>
          <p:nvPr>
            <p:ph type="sldNum"/>
          </p:nvPr>
        </p:nvSpPr>
        <p:spPr>
          <a:ln/>
        </p:spPr>
        <p:txBody>
          <a:bodyPr/>
          <a:lstStyle/>
          <a:p>
            <a:fld id="{87452069-6000-486D-881C-22400784807B}" type="slidenum">
              <a:rPr lang="en-US"/>
              <a:pPr/>
              <a:t>19</a:t>
            </a:fld>
            <a:endParaRPr lang="en-US"/>
          </a:p>
        </p:txBody>
      </p:sp>
      <p:sp>
        <p:nvSpPr>
          <p:cNvPr id="54273" name="Rectangle 1"/>
          <p:cNvSpPr txBox="1">
            <a:spLocks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54274" name="Text Box 2"/>
          <p:cNvSpPr txBox="1">
            <a:spLocks noChangeArrowheads="1"/>
          </p:cNvSpPr>
          <p:nvPr/>
        </p:nvSpPr>
        <p:spPr bwMode="auto">
          <a:xfrm>
            <a:off x="685800" y="4343400"/>
            <a:ext cx="5486400" cy="4114800"/>
          </a:xfrm>
          <a:prstGeom prst="rect">
            <a:avLst/>
          </a:prstGeom>
          <a:noFill/>
          <a:ln w="9525" cap="flat">
            <a:noFill/>
            <a:round/>
            <a:headEnd/>
            <a:tailEnd/>
          </a:ln>
          <a:effectLst/>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1"/>
          <p:cNvSpPr>
            <a:spLocks noGrp="1" noChangeArrowheads="1"/>
          </p:cNvSpPr>
          <p:nvPr>
            <p:ph type="sldNum"/>
          </p:nvPr>
        </p:nvSpPr>
        <p:spPr>
          <a:ln/>
        </p:spPr>
        <p:txBody>
          <a:bodyPr/>
          <a:lstStyle/>
          <a:p>
            <a:fld id="{6D2DCCD5-E9D8-49B9-9AE5-BFAB5F982A5B}" type="slidenum">
              <a:rPr lang="en-US"/>
              <a:pPr/>
              <a:t>2</a:t>
            </a:fld>
            <a:endParaRPr lang="en-US"/>
          </a:p>
        </p:txBody>
      </p:sp>
      <p:sp>
        <p:nvSpPr>
          <p:cNvPr id="36865"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6866" name="Text Box 2"/>
          <p:cNvSpPr txBox="1">
            <a:spLocks noChangeArrowheads="1"/>
          </p:cNvSpPr>
          <p:nvPr/>
        </p:nvSpPr>
        <p:spPr bwMode="auto">
          <a:xfrm>
            <a:off x="685800" y="4343400"/>
            <a:ext cx="5486400" cy="4114800"/>
          </a:xfrm>
          <a:prstGeom prst="rect">
            <a:avLst/>
          </a:prstGeom>
          <a:noFill/>
          <a:ln w="9525" cap="flat">
            <a:noFill/>
            <a:round/>
            <a:headEnd/>
            <a:tailEnd/>
          </a:ln>
          <a:effectLst/>
        </p:spPr>
        <p:txBody>
          <a:bodyPr wrap="none" anchor="ct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1"/>
          <p:cNvSpPr>
            <a:spLocks noGrp="1" noChangeArrowheads="1"/>
          </p:cNvSpPr>
          <p:nvPr>
            <p:ph type="sldNum"/>
          </p:nvPr>
        </p:nvSpPr>
        <p:spPr>
          <a:ln/>
        </p:spPr>
        <p:txBody>
          <a:bodyPr/>
          <a:lstStyle/>
          <a:p>
            <a:fld id="{E61F9E62-48FE-466F-8A88-0DA8CBF4DF40}" type="slidenum">
              <a:rPr lang="en-US"/>
              <a:pPr/>
              <a:t>20</a:t>
            </a:fld>
            <a:endParaRPr lang="en-US"/>
          </a:p>
        </p:txBody>
      </p:sp>
      <p:sp>
        <p:nvSpPr>
          <p:cNvPr id="55297" name="Rectangle 1"/>
          <p:cNvSpPr txBox="1">
            <a:spLocks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55298" name="Text Box 2"/>
          <p:cNvSpPr txBox="1">
            <a:spLocks noChangeArrowheads="1"/>
          </p:cNvSpPr>
          <p:nvPr/>
        </p:nvSpPr>
        <p:spPr bwMode="auto">
          <a:xfrm>
            <a:off x="685800" y="4343400"/>
            <a:ext cx="5486400" cy="4114800"/>
          </a:xfrm>
          <a:prstGeom prst="rect">
            <a:avLst/>
          </a:prstGeom>
          <a:noFill/>
          <a:ln w="9525" cap="flat">
            <a:noFill/>
            <a:round/>
            <a:headEnd/>
            <a:tailEnd/>
          </a:ln>
          <a:effectLst/>
        </p:spPr>
        <p:txBody>
          <a:bodyPr wrap="none" anchor="ct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1"/>
          <p:cNvSpPr>
            <a:spLocks noGrp="1" noChangeArrowheads="1"/>
          </p:cNvSpPr>
          <p:nvPr>
            <p:ph type="sldNum"/>
          </p:nvPr>
        </p:nvSpPr>
        <p:spPr>
          <a:ln/>
        </p:spPr>
        <p:txBody>
          <a:bodyPr/>
          <a:lstStyle/>
          <a:p>
            <a:fld id="{D6344CC7-9C08-4040-8EDB-71DB4486FEA1}" type="slidenum">
              <a:rPr lang="en-US"/>
              <a:pPr/>
              <a:t>21</a:t>
            </a:fld>
            <a:endParaRPr lang="en-US"/>
          </a:p>
        </p:txBody>
      </p:sp>
      <p:sp>
        <p:nvSpPr>
          <p:cNvPr id="56321"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6322" name="Text Box 2"/>
          <p:cNvSpPr txBox="1">
            <a:spLocks noChangeArrowheads="1"/>
          </p:cNvSpPr>
          <p:nvPr/>
        </p:nvSpPr>
        <p:spPr bwMode="auto">
          <a:xfrm>
            <a:off x="685800" y="4343400"/>
            <a:ext cx="5486400" cy="4114800"/>
          </a:xfrm>
          <a:prstGeom prst="rect">
            <a:avLst/>
          </a:prstGeom>
          <a:noFill/>
          <a:ln w="9525" cap="flat">
            <a:noFill/>
            <a:round/>
            <a:headEnd/>
            <a:tailEnd/>
          </a:ln>
          <a:effectLst/>
        </p:spPr>
        <p:txBody>
          <a:bodyPr wrap="none" anchor="ct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1"/>
          <p:cNvSpPr>
            <a:spLocks noGrp="1" noChangeArrowheads="1"/>
          </p:cNvSpPr>
          <p:nvPr>
            <p:ph type="sldNum"/>
          </p:nvPr>
        </p:nvSpPr>
        <p:spPr>
          <a:ln/>
        </p:spPr>
        <p:txBody>
          <a:bodyPr/>
          <a:lstStyle/>
          <a:p>
            <a:fld id="{FF3B0D65-12B8-4267-A323-FE5B4062CDAB}" type="slidenum">
              <a:rPr lang="en-US"/>
              <a:pPr/>
              <a:t>22</a:t>
            </a:fld>
            <a:endParaRPr lang="en-US"/>
          </a:p>
        </p:txBody>
      </p:sp>
      <p:sp>
        <p:nvSpPr>
          <p:cNvPr id="57345"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7346" name="Text Box 2"/>
          <p:cNvSpPr txBox="1">
            <a:spLocks noChangeArrowheads="1"/>
          </p:cNvSpPr>
          <p:nvPr/>
        </p:nvSpPr>
        <p:spPr bwMode="auto">
          <a:xfrm>
            <a:off x="685800" y="4343400"/>
            <a:ext cx="5486400" cy="4114800"/>
          </a:xfrm>
          <a:prstGeom prst="rect">
            <a:avLst/>
          </a:prstGeom>
          <a:noFill/>
          <a:ln w="9525" cap="flat">
            <a:noFill/>
            <a:round/>
            <a:headEnd/>
            <a:tailEnd/>
          </a:ln>
          <a:effectLst/>
        </p:spPr>
        <p:txBody>
          <a:bodyPr wrap="none" anchor="ct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1"/>
          <p:cNvSpPr>
            <a:spLocks noGrp="1" noChangeArrowheads="1"/>
          </p:cNvSpPr>
          <p:nvPr>
            <p:ph type="sldNum"/>
          </p:nvPr>
        </p:nvSpPr>
        <p:spPr>
          <a:ln/>
        </p:spPr>
        <p:txBody>
          <a:bodyPr/>
          <a:lstStyle/>
          <a:p>
            <a:fld id="{5476A7B3-F1CC-4CDC-98EA-BC73C6D8CD63}" type="slidenum">
              <a:rPr lang="en-US"/>
              <a:pPr/>
              <a:t>23</a:t>
            </a:fld>
            <a:endParaRPr lang="en-US"/>
          </a:p>
        </p:txBody>
      </p:sp>
      <p:sp>
        <p:nvSpPr>
          <p:cNvPr id="58369"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8370" name="Text Box 2"/>
          <p:cNvSpPr txBox="1">
            <a:spLocks noChangeArrowheads="1"/>
          </p:cNvSpPr>
          <p:nvPr/>
        </p:nvSpPr>
        <p:spPr bwMode="auto">
          <a:xfrm>
            <a:off x="685800" y="4343400"/>
            <a:ext cx="5486400" cy="4114800"/>
          </a:xfrm>
          <a:prstGeom prst="rect">
            <a:avLst/>
          </a:prstGeom>
          <a:noFill/>
          <a:ln w="9525" cap="flat">
            <a:noFill/>
            <a:round/>
            <a:headEnd/>
            <a:tailEnd/>
          </a:ln>
          <a:effectLst/>
        </p:spPr>
        <p:txBody>
          <a:bodyPr wrap="none" anchor="ct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1"/>
          <p:cNvSpPr>
            <a:spLocks noGrp="1" noChangeArrowheads="1"/>
          </p:cNvSpPr>
          <p:nvPr>
            <p:ph type="sldNum"/>
          </p:nvPr>
        </p:nvSpPr>
        <p:spPr>
          <a:ln/>
        </p:spPr>
        <p:txBody>
          <a:bodyPr/>
          <a:lstStyle/>
          <a:p>
            <a:fld id="{9D739D01-BEFE-4748-A85A-7FF7B3147F90}" type="slidenum">
              <a:rPr lang="en-US"/>
              <a:pPr/>
              <a:t>24</a:t>
            </a:fld>
            <a:endParaRPr lang="en-US"/>
          </a:p>
        </p:txBody>
      </p:sp>
      <p:sp>
        <p:nvSpPr>
          <p:cNvPr id="59393"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9394" name="Text Box 2"/>
          <p:cNvSpPr txBox="1">
            <a:spLocks noChangeArrowheads="1"/>
          </p:cNvSpPr>
          <p:nvPr/>
        </p:nvSpPr>
        <p:spPr bwMode="auto">
          <a:xfrm>
            <a:off x="685800" y="4343400"/>
            <a:ext cx="5486400" cy="4114800"/>
          </a:xfrm>
          <a:prstGeom prst="rect">
            <a:avLst/>
          </a:prstGeom>
          <a:noFill/>
          <a:ln w="9525" cap="flat">
            <a:noFill/>
            <a:round/>
            <a:headEnd/>
            <a:tailEnd/>
          </a:ln>
          <a:effectLst/>
        </p:spPr>
        <p:txBody>
          <a:bodyPr wrap="none" anchor="ct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1"/>
          <p:cNvSpPr>
            <a:spLocks noGrp="1" noChangeArrowheads="1"/>
          </p:cNvSpPr>
          <p:nvPr>
            <p:ph type="sldNum"/>
          </p:nvPr>
        </p:nvSpPr>
        <p:spPr>
          <a:ln/>
        </p:spPr>
        <p:txBody>
          <a:bodyPr/>
          <a:lstStyle/>
          <a:p>
            <a:fld id="{E858DAE8-B684-4E0D-92A2-EBDE0A729FC5}" type="slidenum">
              <a:rPr lang="en-US"/>
              <a:pPr/>
              <a:t>25</a:t>
            </a:fld>
            <a:endParaRPr lang="en-US"/>
          </a:p>
        </p:txBody>
      </p:sp>
      <p:sp>
        <p:nvSpPr>
          <p:cNvPr id="60417"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60418" name="Text Box 2"/>
          <p:cNvSpPr txBox="1">
            <a:spLocks noChangeArrowheads="1"/>
          </p:cNvSpPr>
          <p:nvPr/>
        </p:nvSpPr>
        <p:spPr bwMode="auto">
          <a:xfrm>
            <a:off x="685800" y="4343400"/>
            <a:ext cx="5486400" cy="4114800"/>
          </a:xfrm>
          <a:prstGeom prst="rect">
            <a:avLst/>
          </a:prstGeom>
          <a:noFill/>
          <a:ln w="9525" cap="flat">
            <a:noFill/>
            <a:round/>
            <a:headEnd/>
            <a:tailEnd/>
          </a:ln>
          <a:effectLst/>
        </p:spPr>
        <p:txBody>
          <a:bodyPr wrap="none" anchor="ct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1"/>
          <p:cNvSpPr>
            <a:spLocks noGrp="1" noChangeArrowheads="1"/>
          </p:cNvSpPr>
          <p:nvPr>
            <p:ph type="sldNum"/>
          </p:nvPr>
        </p:nvSpPr>
        <p:spPr>
          <a:ln/>
        </p:spPr>
        <p:txBody>
          <a:bodyPr/>
          <a:lstStyle/>
          <a:p>
            <a:fld id="{DF6B3AEB-1752-41E5-92DF-386803197ADF}" type="slidenum">
              <a:rPr lang="en-US"/>
              <a:pPr/>
              <a:t>26</a:t>
            </a:fld>
            <a:endParaRPr lang="en-US"/>
          </a:p>
        </p:txBody>
      </p:sp>
      <p:sp>
        <p:nvSpPr>
          <p:cNvPr id="61441"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61442" name="Text Box 2"/>
          <p:cNvSpPr txBox="1">
            <a:spLocks noChangeArrowheads="1"/>
          </p:cNvSpPr>
          <p:nvPr/>
        </p:nvSpPr>
        <p:spPr bwMode="auto">
          <a:xfrm>
            <a:off x="685800" y="4343400"/>
            <a:ext cx="5486400" cy="4114800"/>
          </a:xfrm>
          <a:prstGeom prst="rect">
            <a:avLst/>
          </a:prstGeom>
          <a:noFill/>
          <a:ln w="9525" cap="flat">
            <a:noFill/>
            <a:round/>
            <a:headEnd/>
            <a:tailEnd/>
          </a:ln>
          <a:effectLst/>
        </p:spPr>
        <p:txBody>
          <a:bodyPr wrap="none" anchor="ct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1"/>
          <p:cNvSpPr>
            <a:spLocks noGrp="1" noChangeArrowheads="1"/>
          </p:cNvSpPr>
          <p:nvPr>
            <p:ph type="sldNum"/>
          </p:nvPr>
        </p:nvSpPr>
        <p:spPr>
          <a:ln/>
        </p:spPr>
        <p:txBody>
          <a:bodyPr/>
          <a:lstStyle/>
          <a:p>
            <a:fld id="{2518C131-9B40-487F-8C01-18B229EBFD58}" type="slidenum">
              <a:rPr lang="en-US"/>
              <a:pPr/>
              <a:t>27</a:t>
            </a:fld>
            <a:endParaRPr lang="en-US"/>
          </a:p>
        </p:txBody>
      </p:sp>
      <p:sp>
        <p:nvSpPr>
          <p:cNvPr id="62465"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62466" name="Text Box 2"/>
          <p:cNvSpPr txBox="1">
            <a:spLocks noChangeArrowheads="1"/>
          </p:cNvSpPr>
          <p:nvPr/>
        </p:nvSpPr>
        <p:spPr bwMode="auto">
          <a:xfrm>
            <a:off x="685800" y="4343400"/>
            <a:ext cx="5486400" cy="4114800"/>
          </a:xfrm>
          <a:prstGeom prst="rect">
            <a:avLst/>
          </a:prstGeom>
          <a:noFill/>
          <a:ln w="9525" cap="flat">
            <a:noFill/>
            <a:round/>
            <a:headEnd/>
            <a:tailEnd/>
          </a:ln>
          <a:effectLst/>
        </p:spPr>
        <p:txBody>
          <a:bodyPr wrap="none" anchor="ct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3"/>
          <p:cNvSpPr>
            <a:spLocks noGrp="1" noChangeArrowheads="1"/>
          </p:cNvSpPr>
          <p:nvPr>
            <p:ph type="hdr" sz="quarter"/>
          </p:nvPr>
        </p:nvSpPr>
        <p:spPr>
          <a:noFill/>
        </p:spPr>
        <p:txBody>
          <a:bodyPr/>
          <a:lstStyle/>
          <a:p>
            <a:r>
              <a:rPr lang="en-US" dirty="0" smtClean="0"/>
              <a:t>Microsoft </a:t>
            </a:r>
            <a:r>
              <a:rPr lang="en-US" b="1" dirty="0" smtClean="0"/>
              <a:t>Engineering Excellence</a:t>
            </a:r>
            <a:endParaRPr lang="en-US" dirty="0" smtClean="0"/>
          </a:p>
        </p:txBody>
      </p:sp>
      <p:sp>
        <p:nvSpPr>
          <p:cNvPr id="43011" name="Rectangle 25"/>
          <p:cNvSpPr>
            <a:spLocks noGrp="1" noChangeArrowheads="1"/>
          </p:cNvSpPr>
          <p:nvPr>
            <p:ph type="ftr" sz="quarter" idx="4"/>
          </p:nvPr>
        </p:nvSpPr>
        <p:spPr>
          <a:noFill/>
        </p:spPr>
        <p:txBody>
          <a:bodyPr/>
          <a:lstStyle/>
          <a:p>
            <a:r>
              <a:rPr lang="en-US" dirty="0" smtClean="0"/>
              <a:t>Microsoft Confidential</a:t>
            </a:r>
          </a:p>
        </p:txBody>
      </p:sp>
      <p:sp>
        <p:nvSpPr>
          <p:cNvPr id="43012" name="Rectangle 26"/>
          <p:cNvSpPr>
            <a:spLocks noGrp="1" noChangeArrowheads="1"/>
          </p:cNvSpPr>
          <p:nvPr>
            <p:ph type="sldNum" sz="quarter" idx="5"/>
          </p:nvPr>
        </p:nvSpPr>
        <p:spPr>
          <a:noFill/>
        </p:spPr>
        <p:txBody>
          <a:bodyPr/>
          <a:lstStyle/>
          <a:p>
            <a:fld id="{B5FF76F4-FC11-42FE-9D94-04E3E6D16C06}" type="slidenum">
              <a:rPr lang="en-US" smtClean="0"/>
              <a:pPr/>
              <a:t>28</a:t>
            </a:fld>
            <a:endParaRPr lang="en-US" dirty="0" smtClean="0"/>
          </a:p>
        </p:txBody>
      </p:sp>
      <p:sp>
        <p:nvSpPr>
          <p:cNvPr id="43013" name="Rectangle 2"/>
          <p:cNvSpPr>
            <a:spLocks noGrp="1" noRot="1" noChangeAspect="1" noChangeArrowheads="1" noTextEdit="1"/>
          </p:cNvSpPr>
          <p:nvPr>
            <p:ph type="sldImg"/>
          </p:nvPr>
        </p:nvSpPr>
        <p:spPr>
          <a:xfrm>
            <a:off x="1143000" y="450850"/>
            <a:ext cx="4572000" cy="3429000"/>
          </a:xfrm>
          <a:ln/>
        </p:spPr>
      </p:sp>
      <p:sp>
        <p:nvSpPr>
          <p:cNvPr id="43014" name="Rectangle 3"/>
          <p:cNvSpPr>
            <a:spLocks noGrp="1" noChangeArrowheads="1"/>
          </p:cNvSpPr>
          <p:nvPr>
            <p:ph type="body" idx="1"/>
          </p:nvPr>
        </p:nvSpPr>
        <p:spPr>
          <a:xfrm>
            <a:off x="307492" y="4130103"/>
            <a:ext cx="6261652" cy="4603230"/>
          </a:xfrm>
          <a:noFill/>
          <a:ln/>
        </p:spPr>
        <p:txBody>
          <a:bodyPr/>
          <a:lstStyle/>
          <a:p>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1"/>
          <p:cNvSpPr>
            <a:spLocks noGrp="1" noChangeArrowheads="1"/>
          </p:cNvSpPr>
          <p:nvPr>
            <p:ph type="sldNum"/>
          </p:nvPr>
        </p:nvSpPr>
        <p:spPr>
          <a:ln/>
        </p:spPr>
        <p:txBody>
          <a:bodyPr/>
          <a:lstStyle/>
          <a:p>
            <a:fld id="{EB54895D-A724-4947-88C3-4D8E4782C131}" type="slidenum">
              <a:rPr lang="en-US"/>
              <a:pPr/>
              <a:t>3</a:t>
            </a:fld>
            <a:endParaRPr lang="en-US"/>
          </a:p>
        </p:txBody>
      </p:sp>
      <p:sp>
        <p:nvSpPr>
          <p:cNvPr id="37889"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7890" name="Text Box 2"/>
          <p:cNvSpPr txBox="1">
            <a:spLocks noChangeArrowheads="1"/>
          </p:cNvSpPr>
          <p:nvPr/>
        </p:nvSpPr>
        <p:spPr bwMode="auto">
          <a:xfrm>
            <a:off x="685800" y="4343400"/>
            <a:ext cx="5486400" cy="4114800"/>
          </a:xfrm>
          <a:prstGeom prst="rect">
            <a:avLst/>
          </a:prstGeom>
          <a:noFill/>
          <a:ln w="9525" cap="flat">
            <a:noFill/>
            <a:round/>
            <a:headEnd/>
            <a:tailEnd/>
          </a:ln>
          <a:effectLst/>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1"/>
          <p:cNvSpPr>
            <a:spLocks noGrp="1" noChangeArrowheads="1"/>
          </p:cNvSpPr>
          <p:nvPr>
            <p:ph type="sldNum"/>
          </p:nvPr>
        </p:nvSpPr>
        <p:spPr>
          <a:ln/>
        </p:spPr>
        <p:txBody>
          <a:bodyPr/>
          <a:lstStyle/>
          <a:p>
            <a:fld id="{ACBEB27A-EC4D-46B8-9503-AC4977DC5D51}" type="slidenum">
              <a:rPr lang="en-US"/>
              <a:pPr/>
              <a:t>4</a:t>
            </a:fld>
            <a:endParaRPr lang="en-US"/>
          </a:p>
        </p:txBody>
      </p:sp>
      <p:sp>
        <p:nvSpPr>
          <p:cNvPr id="38913"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8914" name="Text Box 2"/>
          <p:cNvSpPr txBox="1">
            <a:spLocks noChangeArrowheads="1"/>
          </p:cNvSpPr>
          <p:nvPr/>
        </p:nvSpPr>
        <p:spPr bwMode="auto">
          <a:xfrm>
            <a:off x="685800" y="4343400"/>
            <a:ext cx="5486400" cy="4114800"/>
          </a:xfrm>
          <a:prstGeom prst="rect">
            <a:avLst/>
          </a:prstGeom>
          <a:noFill/>
          <a:ln w="9525" cap="flat">
            <a:noFill/>
            <a:round/>
            <a:headEnd/>
            <a:tailEnd/>
          </a:ln>
          <a:effectLst/>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1"/>
          <p:cNvSpPr>
            <a:spLocks noGrp="1" noChangeArrowheads="1"/>
          </p:cNvSpPr>
          <p:nvPr>
            <p:ph type="sldNum"/>
          </p:nvPr>
        </p:nvSpPr>
        <p:spPr>
          <a:ln/>
        </p:spPr>
        <p:txBody>
          <a:bodyPr/>
          <a:lstStyle/>
          <a:p>
            <a:fld id="{EB6F5C9F-CFD5-4F91-9C91-16E21D26B512}" type="slidenum">
              <a:rPr lang="en-US"/>
              <a:pPr/>
              <a:t>5</a:t>
            </a:fld>
            <a:endParaRPr lang="en-US"/>
          </a:p>
        </p:txBody>
      </p:sp>
      <p:sp>
        <p:nvSpPr>
          <p:cNvPr id="39937"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9938" name="Text Box 2"/>
          <p:cNvSpPr txBox="1">
            <a:spLocks noChangeArrowheads="1"/>
          </p:cNvSpPr>
          <p:nvPr/>
        </p:nvSpPr>
        <p:spPr bwMode="auto">
          <a:xfrm>
            <a:off x="685800" y="4343400"/>
            <a:ext cx="5486400" cy="4114800"/>
          </a:xfrm>
          <a:prstGeom prst="rect">
            <a:avLst/>
          </a:prstGeom>
          <a:noFill/>
          <a:ln w="9525" cap="flat">
            <a:noFill/>
            <a:round/>
            <a:headEnd/>
            <a:tailEnd/>
          </a:ln>
          <a:effectLst/>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1"/>
          <p:cNvSpPr>
            <a:spLocks noGrp="1" noChangeArrowheads="1"/>
          </p:cNvSpPr>
          <p:nvPr>
            <p:ph type="sldNum"/>
          </p:nvPr>
        </p:nvSpPr>
        <p:spPr>
          <a:ln/>
        </p:spPr>
        <p:txBody>
          <a:bodyPr/>
          <a:lstStyle/>
          <a:p>
            <a:fld id="{921C3E0C-A5E0-49FA-99CF-79C31B6CB192}" type="slidenum">
              <a:rPr lang="en-US"/>
              <a:pPr/>
              <a:t>6</a:t>
            </a:fld>
            <a:endParaRPr lang="en-US"/>
          </a:p>
        </p:txBody>
      </p:sp>
      <p:sp>
        <p:nvSpPr>
          <p:cNvPr id="40961"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0962" name="Text Box 2"/>
          <p:cNvSpPr txBox="1">
            <a:spLocks noChangeArrowheads="1"/>
          </p:cNvSpPr>
          <p:nvPr/>
        </p:nvSpPr>
        <p:spPr bwMode="auto">
          <a:xfrm>
            <a:off x="685800" y="4343400"/>
            <a:ext cx="5486400" cy="4114800"/>
          </a:xfrm>
          <a:prstGeom prst="rect">
            <a:avLst/>
          </a:prstGeom>
          <a:noFill/>
          <a:ln w="9525" cap="flat">
            <a:noFill/>
            <a:round/>
            <a:headEnd/>
            <a:tailEnd/>
          </a:ln>
          <a:effectLst/>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1"/>
          <p:cNvSpPr>
            <a:spLocks noGrp="1" noChangeArrowheads="1"/>
          </p:cNvSpPr>
          <p:nvPr>
            <p:ph type="sldNum"/>
          </p:nvPr>
        </p:nvSpPr>
        <p:spPr>
          <a:ln/>
        </p:spPr>
        <p:txBody>
          <a:bodyPr/>
          <a:lstStyle/>
          <a:p>
            <a:fld id="{62774557-4C6F-402A-B0D0-BA2D09B829C6}" type="slidenum">
              <a:rPr lang="en-US"/>
              <a:pPr/>
              <a:t>7</a:t>
            </a:fld>
            <a:endParaRPr lang="en-US"/>
          </a:p>
        </p:txBody>
      </p:sp>
      <p:sp>
        <p:nvSpPr>
          <p:cNvPr id="41985"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1986" name="Text Box 2"/>
          <p:cNvSpPr txBox="1">
            <a:spLocks noChangeArrowheads="1"/>
          </p:cNvSpPr>
          <p:nvPr/>
        </p:nvSpPr>
        <p:spPr bwMode="auto">
          <a:xfrm>
            <a:off x="685800" y="4343400"/>
            <a:ext cx="5486400" cy="4114800"/>
          </a:xfrm>
          <a:prstGeom prst="rect">
            <a:avLst/>
          </a:prstGeom>
          <a:noFill/>
          <a:ln w="9525" cap="flat">
            <a:noFill/>
            <a:round/>
            <a:headEnd/>
            <a:tailEnd/>
          </a:ln>
          <a:effectLst/>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1"/>
          <p:cNvSpPr>
            <a:spLocks noGrp="1" noChangeArrowheads="1"/>
          </p:cNvSpPr>
          <p:nvPr>
            <p:ph type="sldNum"/>
          </p:nvPr>
        </p:nvSpPr>
        <p:spPr>
          <a:ln/>
        </p:spPr>
        <p:txBody>
          <a:bodyPr/>
          <a:lstStyle/>
          <a:p>
            <a:fld id="{76C864D4-C383-4193-90E0-0D6BA62ACCCF}" type="slidenum">
              <a:rPr lang="en-US"/>
              <a:pPr/>
              <a:t>8</a:t>
            </a:fld>
            <a:endParaRPr lang="en-US"/>
          </a:p>
        </p:txBody>
      </p:sp>
      <p:sp>
        <p:nvSpPr>
          <p:cNvPr id="43009"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3010" name="Text Box 2"/>
          <p:cNvSpPr txBox="1">
            <a:spLocks noChangeArrowheads="1"/>
          </p:cNvSpPr>
          <p:nvPr/>
        </p:nvSpPr>
        <p:spPr bwMode="auto">
          <a:xfrm>
            <a:off x="685800" y="4343400"/>
            <a:ext cx="5486400" cy="4114800"/>
          </a:xfrm>
          <a:prstGeom prst="rect">
            <a:avLst/>
          </a:prstGeom>
          <a:noFill/>
          <a:ln w="9525" cap="flat">
            <a:noFill/>
            <a:round/>
            <a:headEnd/>
            <a:tailEnd/>
          </a:ln>
          <a:effectLst/>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1"/>
          <p:cNvSpPr>
            <a:spLocks noGrp="1" noChangeArrowheads="1"/>
          </p:cNvSpPr>
          <p:nvPr>
            <p:ph type="sldNum"/>
          </p:nvPr>
        </p:nvSpPr>
        <p:spPr>
          <a:ln/>
        </p:spPr>
        <p:txBody>
          <a:bodyPr/>
          <a:lstStyle/>
          <a:p>
            <a:fld id="{0345D3C7-D2FD-4CD7-9018-F6DB1D2DD08E}" type="slidenum">
              <a:rPr lang="en-US"/>
              <a:pPr/>
              <a:t>9</a:t>
            </a:fld>
            <a:endParaRPr lang="en-US"/>
          </a:p>
        </p:txBody>
      </p:sp>
      <p:sp>
        <p:nvSpPr>
          <p:cNvPr id="44033" name="Rectangle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4034" name="Text Box 2"/>
          <p:cNvSpPr txBox="1">
            <a:spLocks noChangeArrowheads="1"/>
          </p:cNvSpPr>
          <p:nvPr/>
        </p:nvSpPr>
        <p:spPr bwMode="auto">
          <a:xfrm>
            <a:off x="685800" y="4343400"/>
            <a:ext cx="5486400" cy="4114800"/>
          </a:xfrm>
          <a:prstGeom prst="rect">
            <a:avLst/>
          </a:prstGeom>
          <a:noFill/>
          <a:ln w="9525" cap="flat">
            <a:noFill/>
            <a:round/>
            <a:headEnd/>
            <a:tailEnd/>
          </a:ln>
          <a:effectLst/>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xmlns=""/>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xmlns=""/>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7B281C-5159-4971-8228-52B9A72E9ED2}" type="datetimeFigureOut">
              <a:rPr lang="en-US" smtClean="0"/>
              <a:pPr/>
              <a:t>4/20/2022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pPr/>
              <a:t>4/20/2022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xmlns=""/>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4/20/2022</a:t>
            </a:fld>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1663" cy="113665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4963"/>
            <a:ext cx="8221663" cy="3968750"/>
          </a:xfrm>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xmlns=""/>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xmlns=""/>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4/20/2022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email">
            <a:lum/>
            <a:extLst>
              <a:ext uri="{28A0092B-C50C-407E-A947-70E740481C1C}">
                <a14:useLocalDpi xmlns:a14="http://schemas.microsoft.com/office/drawing/2010/main" xmlns=""/>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4/20/2022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7B281C-5159-4971-8228-52B9A72E9ED2}" type="datetimeFigureOut">
              <a:rPr lang="en-US" smtClean="0"/>
              <a:pPr/>
              <a:t>4/20/2022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7B281C-5159-4971-8228-52B9A72E9ED2}" type="datetimeFigureOut">
              <a:rPr lang="en-US" smtClean="0"/>
              <a:pPr/>
              <a:t>4/20/2022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4/20/2022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4/20/2022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4/20/2022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4/20/2022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5" cstate="email">
            <a:extLst>
              <a:ext uri="{28A0092B-C50C-407E-A947-70E740481C1C}">
                <a14:useLocalDpi xmlns:a14="http://schemas.microsoft.com/office/drawing/2010/main" xmlns=""/>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pPr/>
              <a:t>4/20/2022</a:t>
            </a:fld>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16" cstate="email">
            <a:extLst>
              <a:ext uri="{28A0092B-C50C-407E-A947-70E740481C1C}">
                <a14:useLocalDpi xmlns:a14="http://schemas.microsoft.com/office/drawing/2010/main" xmlns=""/>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 id="2147483664" r:id="rId13"/>
  </p:sldLayoutIdLst>
  <p:transition spd="slow">
    <p:wipe dir="d"/>
  </p:transition>
  <p:timing>
    <p:tnLst>
      <p:par>
        <p:cTn id="1" dur="indefinite" restart="never" nodeType="tmRoot"/>
      </p:par>
    </p:tnLst>
  </p:timing>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p:txBody>
          <a:bodyPr/>
          <a:lstStyle/>
          <a:p>
            <a:r>
              <a:rPr lang="en-US" dirty="0" smtClean="0"/>
              <a:t>Manual Testing</a:t>
            </a:r>
            <a:endParaRPr lang="en-US" dirty="0"/>
          </a:p>
        </p:txBody>
      </p:sp>
      <p:sp>
        <p:nvSpPr>
          <p:cNvPr id="3" name="Subtitle 2"/>
          <p:cNvSpPr>
            <a:spLocks noGrp="1"/>
          </p:cNvSpPr>
          <p:nvPr>
            <p:ph type="subTitle" idx="1"/>
            <p:custDataLst>
              <p:tags r:id="rId3"/>
            </p:custDataLst>
          </p:nvPr>
        </p:nvSpPr>
        <p:spPr/>
        <p:txBody>
          <a:bodyPr>
            <a:normAutofit/>
          </a:bodyPr>
          <a:lstStyle/>
          <a:p>
            <a:r>
              <a:rPr lang="en-US" sz="2400" dirty="0" err="1" smtClean="0">
                <a:latin typeface="+mn-lt"/>
              </a:rPr>
              <a:t>Gopi</a:t>
            </a:r>
            <a:r>
              <a:rPr lang="en-US" sz="2400" dirty="0" smtClean="0">
                <a:latin typeface="+mn-lt"/>
              </a:rPr>
              <a:t> </a:t>
            </a:r>
            <a:r>
              <a:rPr lang="en-US" sz="2400" dirty="0" err="1" smtClean="0">
                <a:latin typeface="+mn-lt"/>
              </a:rPr>
              <a:t>Muruganantham</a:t>
            </a:r>
            <a:endParaRPr lang="en-US" sz="2400" dirty="0" smtClean="0">
              <a:latin typeface="+mn-lt"/>
            </a:endParaRPr>
          </a:p>
          <a:p>
            <a:endParaRPr lang="en-US" sz="2400" dirty="0">
              <a:latin typeface="+mn-lt"/>
            </a:endParaRPr>
          </a:p>
        </p:txBody>
      </p:sp>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idx="4294967295"/>
          </p:nvPr>
        </p:nvSpPr>
        <p:spPr>
          <a:xfrm>
            <a:off x="92075" y="-92075"/>
            <a:ext cx="8594725" cy="91440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atin typeface="Times New Roman" pitchFamily="16" charset="0"/>
              </a:rPr>
              <a:t>Characteristics Of A Good Test Case</a:t>
            </a:r>
          </a:p>
        </p:txBody>
      </p:sp>
      <p:sp>
        <p:nvSpPr>
          <p:cNvPr id="16386" name="Rectangle 2"/>
          <p:cNvSpPr>
            <a:spLocks noGrp="1" noChangeArrowheads="1"/>
          </p:cNvSpPr>
          <p:nvPr>
            <p:ph type="body" idx="4294967295"/>
          </p:nvPr>
        </p:nvSpPr>
        <p:spPr>
          <a:xfrm>
            <a:off x="457200" y="1096963"/>
            <a:ext cx="8229600" cy="5121275"/>
          </a:xfrm>
          <a:ln/>
        </p:spPr>
        <p:txBody>
          <a:bodyPr/>
          <a:lstStyle/>
          <a:p>
            <a:pPr marL="334963" indent="-334963">
              <a:buFont typeface="Wingdings" charset="2"/>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a:latin typeface="Times New Roman" pitchFamily="16" charset="0"/>
              </a:rPr>
              <a:t>It has a reasonable probability of catching an error</a:t>
            </a:r>
          </a:p>
          <a:p>
            <a:pPr marL="334963" indent="-334963">
              <a:buFont typeface="Wingdings" charset="2"/>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a:latin typeface="Times New Roman" pitchFamily="16" charset="0"/>
              </a:rPr>
              <a:t>It is not redundant</a:t>
            </a:r>
          </a:p>
          <a:p>
            <a:pPr marL="334963" indent="-334963">
              <a:buFont typeface="Wingdings" charset="2"/>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a:latin typeface="Times New Roman" pitchFamily="16" charset="0"/>
              </a:rPr>
              <a:t>It’s neither too simple nor too complex</a:t>
            </a:r>
          </a:p>
          <a:p>
            <a:pPr marL="334963" indent="-334963">
              <a:buFont typeface="Wingdings" charset="2"/>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a:latin typeface="Times New Roman" pitchFamily="16" charset="0"/>
              </a:rPr>
              <a:t>It makes program failures obvious</a:t>
            </a:r>
          </a:p>
          <a:p>
            <a:pPr marL="334963" indent="-334963">
              <a:buFont typeface="Wingdings" charset="2"/>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a:latin typeface="Times New Roman" pitchFamily="16" charset="0"/>
              </a:rPr>
              <a:t>It must completely verify that the requirements are met</a:t>
            </a:r>
          </a:p>
          <a:p>
            <a:pPr marL="334963" indent="-334963">
              <a:buFont typeface="Wingdings" charset="2"/>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a:latin typeface="Times New Roman" pitchFamily="16" charset="0"/>
              </a:rPr>
              <a:t>It should cover conditions based on error guessing.</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idx="4294967295"/>
          </p:nvPr>
        </p:nvSpPr>
        <p:spPr>
          <a:xfrm>
            <a:off x="0" y="0"/>
            <a:ext cx="9144000" cy="1403350"/>
          </a:xfrm>
          <a:ln/>
        </p:spPr>
        <p:txBody>
          <a:bodyPr>
            <a:normAutofit fontScale="90000"/>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atin typeface="Times New Roman" pitchFamily="16" charset="0"/>
              </a:rPr>
              <a:t>Inputs Required for Test Case Preparation</a:t>
            </a:r>
          </a:p>
        </p:txBody>
      </p:sp>
      <p:sp>
        <p:nvSpPr>
          <p:cNvPr id="17410" name="Rectangle 2"/>
          <p:cNvSpPr>
            <a:spLocks noGrp="1" noChangeArrowheads="1"/>
          </p:cNvSpPr>
          <p:nvPr>
            <p:ph type="body" idx="4294967295"/>
          </p:nvPr>
        </p:nvSpPr>
        <p:spPr>
          <a:xfrm>
            <a:off x="457200" y="1604963"/>
            <a:ext cx="8229600" cy="3976687"/>
          </a:xfrm>
          <a:ln/>
        </p:spPr>
        <p:txBody>
          <a:bodyPr/>
          <a:lstStyle/>
          <a:p>
            <a:pPr marL="334963" indent="-334963">
              <a:spcBef>
                <a:spcPts val="850"/>
              </a:spcBef>
              <a:buClr>
                <a:srgbClr val="663300"/>
              </a:buClr>
              <a:buFont typeface="Wingdings" charset="2"/>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sz="3400">
                <a:latin typeface="Times New Roman" pitchFamily="16" charset="0"/>
              </a:rPr>
              <a:t>System Test Case – System Requirement Specification (SRS Or CRS)</a:t>
            </a:r>
          </a:p>
          <a:p>
            <a:pPr marL="334963" indent="-334963">
              <a:spcBef>
                <a:spcPts val="850"/>
              </a:spcBef>
              <a:buClr>
                <a:srgbClr val="663300"/>
              </a:buClr>
              <a:buFont typeface="Wingdings" charset="2"/>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sz="3400">
                <a:latin typeface="Times New Roman" pitchFamily="16" charset="0"/>
              </a:rPr>
              <a:t>Integration Test Case – High Level Design Documents, Entity Relationship Diagram (ERD)</a:t>
            </a:r>
          </a:p>
          <a:p>
            <a:pPr marL="334963" indent="-334963">
              <a:spcBef>
                <a:spcPts val="850"/>
              </a:spcBef>
              <a:buClr>
                <a:srgbClr val="663300"/>
              </a:buClr>
              <a:buFont typeface="Wingdings" charset="2"/>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sz="3400">
                <a:latin typeface="Times New Roman" pitchFamily="16" charset="0"/>
              </a:rPr>
              <a:t>Unit Test Case – Program Specification Or Functional Specification (PS Or FS)</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idx="4294967295"/>
          </p:nvPr>
        </p:nvSpPr>
        <p:spPr>
          <a:xfrm>
            <a:off x="92075" y="-92075"/>
            <a:ext cx="8594725" cy="91440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000">
                <a:latin typeface="Times New Roman" pitchFamily="16" charset="0"/>
              </a:rPr>
              <a:t>What should be included in a Test Case?</a:t>
            </a:r>
          </a:p>
        </p:txBody>
      </p:sp>
      <p:sp>
        <p:nvSpPr>
          <p:cNvPr id="18434" name="Rectangle 2"/>
          <p:cNvSpPr>
            <a:spLocks noGrp="1" noChangeArrowheads="1"/>
          </p:cNvSpPr>
          <p:nvPr>
            <p:ph type="body" idx="4294967295"/>
          </p:nvPr>
        </p:nvSpPr>
        <p:spPr>
          <a:xfrm>
            <a:off x="457200" y="1096963"/>
            <a:ext cx="8229600" cy="5121275"/>
          </a:xfrm>
          <a:ln/>
        </p:spPr>
        <p:txBody>
          <a:bodyPr/>
          <a:lstStyle/>
          <a:p>
            <a:pPr marL="334963" indent="-334963">
              <a:buFont typeface="Wingdings" charset="2"/>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a:latin typeface="Times New Roman" pitchFamily="16" charset="0"/>
              </a:rPr>
              <a:t>The main logic or functionality of the screen </a:t>
            </a:r>
          </a:p>
          <a:p>
            <a:pPr marL="334963" indent="-334963">
              <a:buFont typeface="Wingdings" charset="2"/>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a:latin typeface="Times New Roman" pitchFamily="16" charset="0"/>
              </a:rPr>
              <a:t>Business rules</a:t>
            </a:r>
          </a:p>
          <a:p>
            <a:pPr marL="334963" indent="-334963">
              <a:buFont typeface="Wingdings" charset="2"/>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a:latin typeface="Times New Roman" pitchFamily="16" charset="0"/>
              </a:rPr>
              <a:t>Integration rules</a:t>
            </a:r>
          </a:p>
          <a:p>
            <a:pPr marL="334963" indent="-334963">
              <a:buFont typeface="Wingdings" charset="2"/>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a:latin typeface="Times New Roman" pitchFamily="16" charset="0"/>
              </a:rPr>
              <a:t>Processing logic</a:t>
            </a:r>
          </a:p>
          <a:p>
            <a:pPr marL="334963" indent="-334963">
              <a:buFont typeface="Wingdings" charset="2"/>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a:latin typeface="Times New Roman" pitchFamily="16" charset="0"/>
              </a:rPr>
              <a:t>Functionality of all buttons/options available in the screen </a:t>
            </a:r>
          </a:p>
          <a:p>
            <a:pPr marL="334963" indent="-334963">
              <a:buFont typeface="Wingdings" charset="2"/>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a:latin typeface="Times New Roman" pitchFamily="16" charset="0"/>
              </a:rPr>
              <a:t>Boundary conditions</a:t>
            </a:r>
          </a:p>
          <a:p>
            <a:pPr marL="334963" indent="-334963">
              <a:buFont typeface="Wingdings" charset="2"/>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a:latin typeface="Times New Roman" pitchFamily="16" charset="0"/>
              </a:rPr>
              <a:t>Values saved in the database</a:t>
            </a:r>
          </a:p>
          <a:p>
            <a:pPr marL="334963" indent="-334963">
              <a:buFont typeface="Wingdings" charset="2"/>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a:latin typeface="Times New Roman" pitchFamily="16" charset="0"/>
              </a:rPr>
              <a:t>Field validations based on field type </a:t>
            </a:r>
          </a:p>
          <a:p>
            <a:pPr marL="334963" indent="-334963">
              <a:buFont typeface="Wingdings" charset="2"/>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a:latin typeface="Times New Roman" pitchFamily="16" charset="0"/>
              </a:rPr>
              <a:t>GUI Validations </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idx="4294967295"/>
          </p:nvPr>
        </p:nvSpPr>
        <p:spPr>
          <a:xfrm>
            <a:off x="92075" y="-92075"/>
            <a:ext cx="8594725" cy="914400"/>
          </a:xfrm>
          <a:ln/>
        </p:spPr>
        <p:txBody>
          <a:bodyP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000" dirty="0">
                <a:latin typeface="Times New Roman" pitchFamily="16" charset="0"/>
              </a:rPr>
              <a:t>Effective Unit Test Case</a:t>
            </a:r>
          </a:p>
        </p:txBody>
      </p:sp>
      <p:sp>
        <p:nvSpPr>
          <p:cNvPr id="19458" name="Rectangle 2"/>
          <p:cNvSpPr>
            <a:spLocks noGrp="1" noChangeArrowheads="1"/>
          </p:cNvSpPr>
          <p:nvPr>
            <p:ph type="body" idx="4294967295"/>
          </p:nvPr>
        </p:nvSpPr>
        <p:spPr>
          <a:xfrm>
            <a:off x="457200" y="1096963"/>
            <a:ext cx="8229600" cy="5121275"/>
          </a:xfrm>
          <a:ln/>
        </p:spPr>
        <p:txBody>
          <a:bodyPr/>
          <a:lstStyle/>
          <a:p>
            <a:pPr marL="336550" indent="-334963">
              <a:buClrTx/>
              <a:buFontTx/>
              <a:buNone/>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r>
              <a:rPr lang="en-US">
                <a:latin typeface="Times New Roman" pitchFamily="16" charset="0"/>
              </a:rPr>
              <a:t>Maximum Coverage can be achieved, if the conditions are written in the following order: (For testing of screens)</a:t>
            </a:r>
          </a:p>
          <a:p>
            <a:pPr marL="336550" indent="-334963">
              <a:buClrTx/>
              <a:buFontTx/>
              <a:buNone/>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endParaRPr lang="en-US">
              <a:latin typeface="Times New Roman" pitchFamily="16" charset="0"/>
            </a:endParaRPr>
          </a:p>
          <a:p>
            <a:pPr marL="334963" indent="-333375">
              <a:buFont typeface="Times New Roman" pitchFamily="16" charset="0"/>
              <a:buAutoNum type="arabicPeriod"/>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r>
              <a:rPr lang="en-US">
                <a:latin typeface="Times New Roman" pitchFamily="16" charset="0"/>
              </a:rPr>
              <a:t> On screen Load</a:t>
            </a:r>
          </a:p>
          <a:p>
            <a:pPr marL="334963" indent="-333375">
              <a:buFont typeface="Times New Roman" pitchFamily="16" charset="0"/>
              <a:buAutoNum type="arabicPeriod"/>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r>
              <a:rPr lang="en-US">
                <a:latin typeface="Times New Roman" pitchFamily="16" charset="0"/>
              </a:rPr>
              <a:t> Business Logic</a:t>
            </a:r>
          </a:p>
          <a:p>
            <a:pPr marL="334963" indent="-333375">
              <a:buFont typeface="Times New Roman" pitchFamily="16" charset="0"/>
              <a:buAutoNum type="arabicPeriod"/>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r>
              <a:rPr lang="en-US">
                <a:latin typeface="Times New Roman" pitchFamily="16" charset="0"/>
              </a:rPr>
              <a:t> Field Validations</a:t>
            </a:r>
          </a:p>
          <a:p>
            <a:pPr marL="334963" indent="-333375">
              <a:buFont typeface="Times New Roman" pitchFamily="16" charset="0"/>
              <a:buAutoNum type="arabicPeriod"/>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r>
              <a:rPr lang="en-US">
                <a:latin typeface="Times New Roman" pitchFamily="16" charset="0"/>
              </a:rPr>
              <a:t> GUI Validations</a:t>
            </a:r>
          </a:p>
          <a:p>
            <a:pPr marL="334963" indent="-333375">
              <a:buFont typeface="Times New Roman" pitchFamily="16" charset="0"/>
              <a:buAutoNum type="arabicPeriod"/>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r>
              <a:rPr lang="en-US">
                <a:latin typeface="Times New Roman" pitchFamily="16" charset="0"/>
              </a:rPr>
              <a:t> Security</a:t>
            </a:r>
          </a:p>
          <a:p>
            <a:pPr marL="336550" indent="-334963">
              <a:buClrTx/>
              <a:buFontTx/>
              <a:buNone/>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endParaRPr lang="en-US">
              <a:latin typeface="Times New Roman" pitchFamily="16" charset="0"/>
            </a:endParaRP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idx="4294967295"/>
          </p:nvPr>
        </p:nvSpPr>
        <p:spPr>
          <a:xfrm>
            <a:off x="2651125" y="0"/>
            <a:ext cx="5029200" cy="731838"/>
          </a:xfrm>
          <a:ln/>
        </p:spPr>
        <p:txBody>
          <a:bodyPr>
            <a:normAutofit fontScale="90000"/>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atin typeface="Times New Roman" pitchFamily="16" charset="0"/>
              </a:rPr>
              <a:t>Test Case Preparation</a:t>
            </a:r>
          </a:p>
        </p:txBody>
      </p:sp>
      <p:sp>
        <p:nvSpPr>
          <p:cNvPr id="20482" name="Rectangle 2"/>
          <p:cNvSpPr>
            <a:spLocks noGrp="1" noChangeArrowheads="1"/>
          </p:cNvSpPr>
          <p:nvPr>
            <p:ph type="body" idx="4294967295"/>
          </p:nvPr>
        </p:nvSpPr>
        <p:spPr>
          <a:xfrm>
            <a:off x="457200" y="1006475"/>
            <a:ext cx="8229600" cy="4575175"/>
          </a:xfrm>
          <a:ln/>
        </p:spPr>
        <p:txBody>
          <a:bodyPr>
            <a:normAutofit fontScale="92500" lnSpcReduction="10000"/>
          </a:bodyPr>
          <a:lstStyle/>
          <a:p>
            <a:pPr marL="0" indent="0" algn="just">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sz="3000">
                <a:latin typeface="Times New Roman" pitchFamily="16" charset="0"/>
              </a:rPr>
              <a:t>A Test Case is a particular scenario developed for testing purpose.</a:t>
            </a:r>
            <a:br>
              <a:rPr lang="en-US" sz="3000">
                <a:latin typeface="Times New Roman" pitchFamily="16" charset="0"/>
              </a:rPr>
            </a:br>
            <a:r>
              <a:rPr lang="en-US" sz="3000">
                <a:latin typeface="Times New Roman" pitchFamily="16" charset="0"/>
              </a:rPr>
              <a:t/>
            </a:r>
            <a:br>
              <a:rPr lang="en-US" sz="3000">
                <a:latin typeface="Times New Roman" pitchFamily="16" charset="0"/>
              </a:rPr>
            </a:br>
            <a:r>
              <a:rPr lang="en-US" sz="3000">
                <a:latin typeface="Times New Roman" pitchFamily="16" charset="0"/>
              </a:rPr>
              <a:t>In simple words Test Case is a combination Of Test Conditions</a:t>
            </a:r>
          </a:p>
          <a:p>
            <a:pPr marL="0" indent="7938" algn="just">
              <a:spcBef>
                <a:spcPts val="700"/>
              </a:spcBef>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sz="2800">
                <a:latin typeface="Times New Roman" pitchFamily="16" charset="0"/>
              </a:rPr>
              <a:t>It includes</a:t>
            </a:r>
            <a:r>
              <a:rPr lang="en-US" sz="2800" baseline="-1000">
                <a:latin typeface="Times New Roman" pitchFamily="16" charset="0"/>
              </a:rPr>
              <a:t>: </a:t>
            </a:r>
          </a:p>
          <a:p>
            <a:pPr marL="0" indent="0" algn="just">
              <a:spcBef>
                <a:spcPts val="700"/>
              </a:spcBef>
              <a:buClr>
                <a:srgbClr val="800000"/>
              </a:buClr>
              <a:buSzPct val="67000"/>
              <a:buFont typeface="Times New Roman" pitchFamily="16" charset="0"/>
              <a:buBlip>
                <a:blip r:embed="rId3"/>
              </a:buBlip>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sz="2800">
                <a:latin typeface="Times New Roman" pitchFamily="16" charset="0"/>
              </a:rPr>
              <a:t>A condition</a:t>
            </a:r>
          </a:p>
          <a:p>
            <a:pPr marL="0" indent="0" algn="just">
              <a:spcBef>
                <a:spcPts val="700"/>
              </a:spcBef>
              <a:buClr>
                <a:srgbClr val="800000"/>
              </a:buClr>
              <a:buSzPct val="67000"/>
              <a:buFont typeface="Times New Roman" pitchFamily="16" charset="0"/>
              <a:buBlip>
                <a:blip r:embed="rId3"/>
              </a:buBlip>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sz="2800">
                <a:latin typeface="Times New Roman" pitchFamily="16" charset="0"/>
              </a:rPr>
              <a:t>Set of input values for each condition</a:t>
            </a:r>
          </a:p>
          <a:p>
            <a:pPr marL="0" indent="0" algn="just">
              <a:spcBef>
                <a:spcPts val="700"/>
              </a:spcBef>
              <a:buClr>
                <a:srgbClr val="800000"/>
              </a:buClr>
              <a:buSzPct val="67000"/>
              <a:buFont typeface="Times New Roman" pitchFamily="16" charset="0"/>
              <a:buBlip>
                <a:blip r:embed="rId3"/>
              </a:buBlip>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sz="2800">
                <a:latin typeface="Times New Roman" pitchFamily="16" charset="0"/>
              </a:rPr>
              <a:t>A set of expected output values for comparison purposes</a:t>
            </a:r>
          </a:p>
          <a:p>
            <a:pPr marL="0" indent="0" algn="just">
              <a:spcBef>
                <a:spcPts val="700"/>
              </a:spcBef>
              <a:buClr>
                <a:srgbClr val="800000"/>
              </a:buClr>
              <a:buSzPct val="67000"/>
              <a:buFont typeface="Times New Roman" pitchFamily="16" charset="0"/>
              <a:buBlip>
                <a:blip r:embed="rId3"/>
              </a:buBlip>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sz="2800">
                <a:latin typeface="Times New Roman" pitchFamily="16" charset="0"/>
              </a:rPr>
              <a:t>Any additional required validation procedures</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Grp="1" noChangeArrowheads="1"/>
          </p:cNvSpPr>
          <p:nvPr>
            <p:ph type="title" idx="4294967295"/>
          </p:nvPr>
        </p:nvSpPr>
        <p:spPr>
          <a:xfrm>
            <a:off x="1463675" y="-92075"/>
            <a:ext cx="6400800" cy="91440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atin typeface="Times New Roman" pitchFamily="16" charset="0"/>
              </a:rPr>
              <a:t>Unit Test Case Template</a:t>
            </a:r>
          </a:p>
        </p:txBody>
      </p:sp>
      <p:pic>
        <p:nvPicPr>
          <p:cNvPr id="21506" name="Picture 2"/>
          <p:cNvPicPr>
            <a:picLocks noChangeAspect="1" noChangeArrowheads="1"/>
          </p:cNvPicPr>
          <p:nvPr/>
        </p:nvPicPr>
        <p:blipFill>
          <a:blip r:embed="rId3"/>
          <a:srcRect/>
          <a:stretch>
            <a:fillRect/>
          </a:stretch>
        </p:blipFill>
        <p:spPr bwMode="auto">
          <a:xfrm>
            <a:off x="182563" y="914400"/>
            <a:ext cx="8686800" cy="5472113"/>
          </a:xfrm>
          <a:prstGeom prst="rect">
            <a:avLst/>
          </a:prstGeom>
          <a:noFill/>
          <a:ln w="9525" cap="flat">
            <a:noFill/>
            <a:round/>
            <a:headEnd/>
            <a:tailEnd/>
          </a:ln>
          <a:effectLst/>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idx="4294967295"/>
          </p:nvPr>
        </p:nvSpPr>
        <p:spPr>
          <a:xfrm>
            <a:off x="-182563" y="92075"/>
            <a:ext cx="9144001" cy="914400"/>
          </a:xfrm>
          <a:ln/>
        </p:spPr>
        <p:txBody>
          <a:bodyPr lIns="90000" tIns="46800" rIns="90000" bIns="4680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a:latin typeface="Times New Roman" pitchFamily="16" charset="0"/>
                <a:cs typeface="Arial" charset="0"/>
              </a:rPr>
              <a:t>           All Text Fields are left aligned, all numeric and currency fields are right aligned and all date fields are center aligned</a:t>
            </a:r>
          </a:p>
        </p:txBody>
      </p:sp>
      <p:graphicFrame>
        <p:nvGraphicFramePr>
          <p:cNvPr id="22530" name="Group 2"/>
          <p:cNvGraphicFramePr>
            <a:graphicFrameLocks noGrp="1"/>
          </p:cNvGraphicFramePr>
          <p:nvPr/>
        </p:nvGraphicFramePr>
        <p:xfrm>
          <a:off x="228600" y="1189038"/>
          <a:ext cx="8688388" cy="5081589"/>
        </p:xfrm>
        <a:graphic>
          <a:graphicData uri="http://schemas.openxmlformats.org/drawingml/2006/table">
            <a:tbl>
              <a:tblPr/>
              <a:tblGrid>
                <a:gridCol w="2895600"/>
                <a:gridCol w="2897188"/>
                <a:gridCol w="2895600"/>
              </a:tblGrid>
              <a:tr h="949325">
                <a:tc>
                  <a:txBody>
                    <a:bodyPr/>
                    <a:lstStyle/>
                    <a:p>
                      <a:pPr marL="0" marR="0" lvl="0" indent="0" algn="just" defTabSz="457200" rtl="0" eaLnBrk="1" fontAlgn="base" latinLnBrk="0" hangingPunct="1">
                        <a:lnSpc>
                          <a:spcPct val="78000"/>
                        </a:lnSpc>
                        <a:spcBef>
                          <a:spcPts val="7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800" b="1" i="0" u="none" strike="noStrike" cap="none" normalizeH="0" baseline="0" smtClean="0">
                          <a:ln>
                            <a:noFill/>
                          </a:ln>
                          <a:solidFill>
                            <a:srgbClr val="663300"/>
                          </a:solidFill>
                          <a:effectLst/>
                          <a:latin typeface="Times New Roman" pitchFamily="16" charset="0"/>
                          <a:ea typeface="Microsoft YaHei" charset="-122"/>
                        </a:rPr>
                        <a:t>Condition</a:t>
                      </a:r>
                    </a:p>
                  </a:txBody>
                  <a:tcPr marL="90000" marR="90000" marT="290016"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9999FF"/>
                    </a:solidFill>
                  </a:tcPr>
                </a:tc>
                <a:tc>
                  <a:txBody>
                    <a:bodyPr/>
                    <a:lstStyle/>
                    <a:p>
                      <a:pPr marL="0" marR="0" lvl="0" indent="0" algn="l" defTabSz="457200" rtl="0" eaLnBrk="1" fontAlgn="base" latinLnBrk="0" hangingPunct="1">
                        <a:lnSpc>
                          <a:spcPct val="78000"/>
                        </a:lnSpc>
                        <a:spcBef>
                          <a:spcPts val="7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800" b="1" i="0" u="none" strike="noStrike" cap="none" normalizeH="0" baseline="0" smtClean="0">
                          <a:ln>
                            <a:noFill/>
                          </a:ln>
                          <a:solidFill>
                            <a:srgbClr val="663300"/>
                          </a:solidFill>
                          <a:effectLst/>
                          <a:latin typeface="Times New Roman" pitchFamily="16" charset="0"/>
                          <a:ea typeface="Microsoft YaHei" charset="-122"/>
                        </a:rPr>
                        <a:t>Input</a:t>
                      </a:r>
                    </a:p>
                  </a:txBody>
                  <a:tcPr marL="90000" marR="90000" marT="290016"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9999FF"/>
                    </a:solidFill>
                  </a:tcPr>
                </a:tc>
                <a:tc>
                  <a:txBody>
                    <a:bodyPr/>
                    <a:lstStyle/>
                    <a:p>
                      <a:pPr marL="0" marR="0" lvl="0" indent="0" algn="l" defTabSz="457200" rtl="0" eaLnBrk="1" fontAlgn="base" latinLnBrk="0" hangingPunct="1">
                        <a:lnSpc>
                          <a:spcPct val="78000"/>
                        </a:lnSpc>
                        <a:spcBef>
                          <a:spcPts val="7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800" b="1" i="0" u="none" strike="noStrike" cap="none" normalizeH="0" baseline="0" smtClean="0">
                          <a:ln>
                            <a:noFill/>
                          </a:ln>
                          <a:solidFill>
                            <a:srgbClr val="663300"/>
                          </a:solidFill>
                          <a:effectLst/>
                          <a:latin typeface="Times New Roman" pitchFamily="16" charset="0"/>
                          <a:ea typeface="Microsoft YaHei" charset="-122"/>
                        </a:rPr>
                        <a:t>Expected Result</a:t>
                      </a:r>
                    </a:p>
                  </a:txBody>
                  <a:tcPr marL="90000" marR="90000" marT="290016"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9999FF"/>
                    </a:solidFill>
                  </a:tcPr>
                </a:tc>
              </a:tr>
              <a:tr h="1249363">
                <a:tc>
                  <a:txBody>
                    <a:bodyPr/>
                    <a:lstStyle/>
                    <a:p>
                      <a:pPr marL="0" marR="0" lvl="0" indent="0" algn="l" defTabSz="457200" rtl="0" eaLnBrk="1" fontAlgn="base" latinLnBrk="0" hangingPunct="1">
                        <a:lnSpc>
                          <a:spcPct val="78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400" b="0" i="0" u="none" strike="noStrike" cap="none" normalizeH="0" baseline="0" smtClean="0">
                          <a:ln>
                            <a:noFill/>
                          </a:ln>
                          <a:solidFill>
                            <a:srgbClr val="663300"/>
                          </a:solidFill>
                          <a:effectLst/>
                          <a:latin typeface="Times New Roman" pitchFamily="16" charset="0"/>
                          <a:ea typeface="Microsoft YaHei" charset="-122"/>
                        </a:rPr>
                        <a:t>Check for the alignment text in the text fields</a:t>
                      </a:r>
                    </a:p>
                  </a:txBody>
                  <a:tcPr marL="90000" marR="90000" marT="255528"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457200" rtl="0" eaLnBrk="1" fontAlgn="base" latinLnBrk="0" hangingPunct="1">
                        <a:lnSpc>
                          <a:spcPct val="78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400" b="0" i="0" u="none" strike="noStrike" cap="none" normalizeH="0" baseline="0" smtClean="0">
                          <a:ln>
                            <a:noFill/>
                          </a:ln>
                          <a:solidFill>
                            <a:srgbClr val="663300"/>
                          </a:solidFill>
                          <a:effectLst/>
                          <a:latin typeface="Times New Roman" pitchFamily="16" charset="0"/>
                          <a:ea typeface="Microsoft YaHei" charset="-122"/>
                        </a:rPr>
                        <a:t>NA</a:t>
                      </a:r>
                    </a:p>
                  </a:txBody>
                  <a:tcPr marL="90000" marR="90000" marT="255528"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457200" rtl="0" eaLnBrk="1" fontAlgn="base" latinLnBrk="0" hangingPunct="1">
                        <a:lnSpc>
                          <a:spcPct val="78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400" b="0" i="0" u="none" strike="noStrike" cap="none" normalizeH="0" baseline="0" smtClean="0">
                          <a:ln>
                            <a:noFill/>
                          </a:ln>
                          <a:solidFill>
                            <a:srgbClr val="663300"/>
                          </a:solidFill>
                          <a:effectLst/>
                          <a:latin typeface="Times New Roman" pitchFamily="16" charset="0"/>
                          <a:ea typeface="Microsoft YaHei" charset="-122"/>
                        </a:rPr>
                        <a:t>Values in the text fields should be left aligned</a:t>
                      </a:r>
                    </a:p>
                  </a:txBody>
                  <a:tcPr marL="90000" marR="90000" marT="255528"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FF"/>
                    </a:solidFill>
                  </a:tcPr>
                </a:tc>
              </a:tr>
              <a:tr h="1633538">
                <a:tc>
                  <a:txBody>
                    <a:bodyPr/>
                    <a:lstStyle/>
                    <a:p>
                      <a:pPr marL="0" marR="0" lvl="0" indent="0" algn="l" defTabSz="457200" rtl="0" eaLnBrk="1" fontAlgn="base" latinLnBrk="0" hangingPunct="1">
                        <a:lnSpc>
                          <a:spcPct val="78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400" b="0" i="0" u="none" strike="noStrike" cap="none" normalizeH="0" baseline="0" smtClean="0">
                          <a:ln>
                            <a:noFill/>
                          </a:ln>
                          <a:solidFill>
                            <a:srgbClr val="663300"/>
                          </a:solidFill>
                          <a:effectLst/>
                          <a:latin typeface="Times New Roman" pitchFamily="16" charset="0"/>
                          <a:ea typeface="Microsoft YaHei" charset="-122"/>
                        </a:rPr>
                        <a:t>Check for the alignment values in numeric &amp; currency fields</a:t>
                      </a:r>
                    </a:p>
                  </a:txBody>
                  <a:tcPr marL="90000" marR="90000" marT="255528"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FF"/>
                    </a:solidFill>
                  </a:tcPr>
                </a:tc>
                <a:tc>
                  <a:txBody>
                    <a:bodyPr/>
                    <a:lstStyle/>
                    <a:p>
                      <a:pPr marL="0" marR="0" lvl="0" indent="0" algn="l" defTabSz="457200" rtl="0" eaLnBrk="1" fontAlgn="base" latinLnBrk="0" hangingPunct="1">
                        <a:lnSpc>
                          <a:spcPct val="78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400" b="0" i="0" u="none" strike="noStrike" cap="none" normalizeH="0" baseline="0" smtClean="0">
                          <a:ln>
                            <a:noFill/>
                          </a:ln>
                          <a:solidFill>
                            <a:srgbClr val="663300"/>
                          </a:solidFill>
                          <a:effectLst/>
                          <a:latin typeface="Times New Roman" pitchFamily="16" charset="0"/>
                          <a:ea typeface="Microsoft YaHei" charset="-122"/>
                        </a:rPr>
                        <a:t>NA</a:t>
                      </a:r>
                    </a:p>
                  </a:txBody>
                  <a:tcPr marL="90000" marR="90000" marT="255528"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FF"/>
                    </a:solidFill>
                  </a:tcPr>
                </a:tc>
                <a:tc>
                  <a:txBody>
                    <a:bodyPr/>
                    <a:lstStyle/>
                    <a:p>
                      <a:pPr marL="0" marR="0" lvl="0" indent="0" algn="l" defTabSz="457200" rtl="0" eaLnBrk="1" fontAlgn="base" latinLnBrk="0" hangingPunct="1">
                        <a:lnSpc>
                          <a:spcPct val="78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400" b="0" i="0" u="none" strike="noStrike" cap="none" normalizeH="0" baseline="0" smtClean="0">
                          <a:ln>
                            <a:noFill/>
                          </a:ln>
                          <a:solidFill>
                            <a:srgbClr val="663300"/>
                          </a:solidFill>
                          <a:effectLst/>
                          <a:latin typeface="Times New Roman" pitchFamily="16" charset="0"/>
                          <a:ea typeface="Microsoft YaHei" charset="-122"/>
                        </a:rPr>
                        <a:t>Values in the numeric &amp; currency fields should be right aligned</a:t>
                      </a:r>
                    </a:p>
                  </a:txBody>
                  <a:tcPr marL="90000" marR="90000" marT="255528"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FF"/>
                    </a:solidFill>
                  </a:tcPr>
                </a:tc>
              </a:tr>
              <a:tr h="1249363">
                <a:tc>
                  <a:txBody>
                    <a:bodyPr/>
                    <a:lstStyle/>
                    <a:p>
                      <a:pPr marL="0" marR="0" lvl="0" indent="0" algn="l" defTabSz="457200" rtl="0" eaLnBrk="1" fontAlgn="base" latinLnBrk="0" hangingPunct="1">
                        <a:lnSpc>
                          <a:spcPct val="78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400" b="0" i="0" u="none" strike="noStrike" cap="none" normalizeH="0" baseline="0" smtClean="0">
                          <a:ln>
                            <a:noFill/>
                          </a:ln>
                          <a:solidFill>
                            <a:srgbClr val="663300"/>
                          </a:solidFill>
                          <a:effectLst/>
                          <a:latin typeface="Times New Roman" pitchFamily="16" charset="0"/>
                          <a:ea typeface="Microsoft YaHei" charset="-122"/>
                        </a:rPr>
                        <a:t>Check for the alignment of  date in the Date field</a:t>
                      </a:r>
                    </a:p>
                  </a:txBody>
                  <a:tcPr marL="90000" marR="90000" marT="255528"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457200" rtl="0" eaLnBrk="1" fontAlgn="base" latinLnBrk="0" hangingPunct="1">
                        <a:lnSpc>
                          <a:spcPct val="78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400" b="0" i="0" u="none" strike="noStrike" cap="none" normalizeH="0" baseline="0" smtClean="0">
                          <a:ln>
                            <a:noFill/>
                          </a:ln>
                          <a:solidFill>
                            <a:srgbClr val="663300"/>
                          </a:solidFill>
                          <a:effectLst/>
                          <a:latin typeface="Times New Roman" pitchFamily="16" charset="0"/>
                          <a:ea typeface="Microsoft YaHei" charset="-122"/>
                        </a:rPr>
                        <a:t>NA</a:t>
                      </a:r>
                    </a:p>
                  </a:txBody>
                  <a:tcPr marL="90000" marR="90000" marT="255528"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457200" rtl="0" eaLnBrk="1" fontAlgn="base" latinLnBrk="0" hangingPunct="1">
                        <a:lnSpc>
                          <a:spcPct val="78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400" b="0" i="0" u="none" strike="noStrike" cap="none" normalizeH="0" baseline="0" smtClean="0">
                          <a:ln>
                            <a:noFill/>
                          </a:ln>
                          <a:solidFill>
                            <a:srgbClr val="663300"/>
                          </a:solidFill>
                          <a:effectLst/>
                          <a:latin typeface="Times New Roman" pitchFamily="16" charset="0"/>
                          <a:ea typeface="Microsoft YaHei" charset="-122"/>
                        </a:rPr>
                        <a:t>The date displayed should be center  aligned by default</a:t>
                      </a:r>
                    </a:p>
                  </a:txBody>
                  <a:tcPr marL="90000" marR="90000" marT="255528"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FF"/>
                    </a:solidFill>
                  </a:tcPr>
                </a:tc>
              </a:tr>
            </a:tbl>
          </a:graphicData>
        </a:graphic>
      </p:graphicFrame>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ChangeArrowheads="1"/>
          </p:cNvSpPr>
          <p:nvPr>
            <p:ph type="title" idx="4294967295"/>
          </p:nvPr>
        </p:nvSpPr>
        <p:spPr>
          <a:xfrm>
            <a:off x="228600" y="1143000"/>
            <a:ext cx="8686800" cy="3657600"/>
          </a:xfrm>
          <a:ln/>
        </p:spPr>
        <p:txBody>
          <a:bodyPr lIns="90000" tIns="46800" rIns="90000" bIns="4680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1">
                <a:latin typeface="Times New Roman" pitchFamily="16" charset="0"/>
                <a:cs typeface="Arial" charset="0"/>
              </a:rPr>
              <a:t>Money values are formatted based on setup in the database. Symbol Prefix are $, Rs etc. Format Pattern can be Eastern or Western this determines the formatting to be done as Millions or Lacks. Format Symbol specifies the symbol used to format the real value “,” or “.”.</a:t>
            </a: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577" name="Group 1"/>
          <p:cNvGraphicFramePr>
            <a:graphicFrameLocks noGrp="1"/>
          </p:cNvGraphicFramePr>
          <p:nvPr/>
        </p:nvGraphicFramePr>
        <p:xfrm>
          <a:off x="228600" y="639763"/>
          <a:ext cx="8764588" cy="5908935"/>
        </p:xfrm>
        <a:graphic>
          <a:graphicData uri="http://schemas.openxmlformats.org/drawingml/2006/table">
            <a:tbl>
              <a:tblPr/>
              <a:tblGrid>
                <a:gridCol w="2921000"/>
                <a:gridCol w="2922588"/>
                <a:gridCol w="2921000"/>
              </a:tblGrid>
              <a:tr h="536575">
                <a:tc>
                  <a:txBody>
                    <a:bodyPr/>
                    <a:lstStyle/>
                    <a:p>
                      <a:pPr marL="0" marR="0" lvl="0" indent="0" algn="ctr" defTabSz="457200" rtl="0" eaLnBrk="1" fontAlgn="base" latinLnBrk="0" hangingPunct="1">
                        <a:lnSpc>
                          <a:spcPct val="78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400" b="1" i="0" u="none" strike="noStrike" cap="none" normalizeH="0" baseline="0" smtClean="0">
                          <a:ln>
                            <a:noFill/>
                          </a:ln>
                          <a:solidFill>
                            <a:srgbClr val="663300"/>
                          </a:solidFill>
                          <a:effectLst/>
                          <a:latin typeface="Times New Roman" pitchFamily="16" charset="0"/>
                          <a:ea typeface="Microsoft YaHei" charset="-122"/>
                        </a:rPr>
                        <a:t>   Condition</a:t>
                      </a:r>
                    </a:p>
                  </a:txBody>
                  <a:tcPr marL="90000" marR="90000" marT="255528"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9999FF"/>
                    </a:solidFill>
                  </a:tcPr>
                </a:tc>
                <a:tc>
                  <a:txBody>
                    <a:bodyPr/>
                    <a:lstStyle/>
                    <a:p>
                      <a:pPr marL="0" marR="0" lvl="0" indent="0" algn="ctr" defTabSz="457200" rtl="0" eaLnBrk="1" fontAlgn="base" latinLnBrk="0" hangingPunct="1">
                        <a:lnSpc>
                          <a:spcPct val="78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400" b="1" i="0" u="none" strike="noStrike" cap="none" normalizeH="0" baseline="0" smtClean="0">
                          <a:ln>
                            <a:noFill/>
                          </a:ln>
                          <a:solidFill>
                            <a:srgbClr val="663300"/>
                          </a:solidFill>
                          <a:effectLst/>
                          <a:latin typeface="Times New Roman" pitchFamily="16" charset="0"/>
                          <a:ea typeface="Microsoft YaHei" charset="-122"/>
                        </a:rPr>
                        <a:t>Input</a:t>
                      </a:r>
                    </a:p>
                  </a:txBody>
                  <a:tcPr marL="90000" marR="90000" marT="255528"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9999FF"/>
                    </a:solidFill>
                  </a:tcPr>
                </a:tc>
                <a:tc>
                  <a:txBody>
                    <a:bodyPr/>
                    <a:lstStyle/>
                    <a:p>
                      <a:pPr marL="0" marR="0" lvl="0" indent="0" algn="ctr" defTabSz="457200" rtl="0" eaLnBrk="1" fontAlgn="base" latinLnBrk="0" hangingPunct="1">
                        <a:lnSpc>
                          <a:spcPct val="78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400" b="1" i="0" u="none" strike="noStrike" cap="none" normalizeH="0" baseline="0" smtClean="0">
                          <a:ln>
                            <a:noFill/>
                          </a:ln>
                          <a:solidFill>
                            <a:srgbClr val="663300"/>
                          </a:solidFill>
                          <a:effectLst/>
                          <a:latin typeface="Times New Roman" pitchFamily="16" charset="0"/>
                          <a:ea typeface="Microsoft YaHei" charset="-122"/>
                        </a:rPr>
                        <a:t>Expected Result</a:t>
                      </a:r>
                    </a:p>
                  </a:txBody>
                  <a:tcPr marL="90000" marR="90000" marT="255528"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9999FF"/>
                    </a:solidFill>
                  </a:tcPr>
                </a:tc>
              </a:tr>
              <a:tr h="1871663">
                <a:tc>
                  <a:txBody>
                    <a:bodyPr/>
                    <a:lstStyle/>
                    <a:p>
                      <a:pPr marL="0" marR="0" lvl="0" indent="0" algn="l" defTabSz="457200" rtl="0" eaLnBrk="1" fontAlgn="base" latinLnBrk="0" hangingPunct="1">
                        <a:lnSpc>
                          <a:spcPct val="78000"/>
                        </a:lnSpc>
                        <a:spcBef>
                          <a:spcPts val="5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000" b="1" i="0" u="none" strike="noStrike" cap="none" normalizeH="0" baseline="0" smtClean="0">
                          <a:ln>
                            <a:noFill/>
                          </a:ln>
                          <a:solidFill>
                            <a:srgbClr val="663300"/>
                          </a:solidFill>
                          <a:effectLst/>
                          <a:latin typeface="Times New Roman" pitchFamily="16" charset="0"/>
                          <a:ea typeface="Microsoft YaHei" charset="-122"/>
                        </a:rPr>
                        <a:t>Check for the symbol prefix of the money value in the currency fields</a:t>
                      </a:r>
                    </a:p>
                  </a:txBody>
                  <a:tcPr marL="90000" marR="90000" marT="220680"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457200" rtl="0" eaLnBrk="1" fontAlgn="base" latinLnBrk="0" hangingPunct="1">
                        <a:lnSpc>
                          <a:spcPct val="78000"/>
                        </a:lnSpc>
                        <a:spcBef>
                          <a:spcPts val="5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000" b="1" i="0" u="none" strike="noStrike" cap="none" normalizeH="0" baseline="0" smtClean="0">
                          <a:ln>
                            <a:noFill/>
                          </a:ln>
                          <a:solidFill>
                            <a:srgbClr val="663300"/>
                          </a:solidFill>
                          <a:effectLst/>
                          <a:latin typeface="Times New Roman" pitchFamily="16" charset="0"/>
                          <a:ea typeface="Microsoft YaHei" charset="-122"/>
                        </a:rPr>
                        <a:t>Select the currency and enter numeric value in the currency field (e.g. 100)</a:t>
                      </a:r>
                    </a:p>
                  </a:txBody>
                  <a:tcPr marL="90000" marR="90000" marT="220680"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457200" rtl="0" eaLnBrk="1" fontAlgn="base" latinLnBrk="0" hangingPunct="1">
                        <a:lnSpc>
                          <a:spcPct val="78000"/>
                        </a:lnSpc>
                        <a:spcBef>
                          <a:spcPts val="5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000" b="1" i="0" u="none" strike="noStrike" cap="none" normalizeH="0" baseline="0" smtClean="0">
                          <a:ln>
                            <a:noFill/>
                          </a:ln>
                          <a:solidFill>
                            <a:srgbClr val="663300"/>
                          </a:solidFill>
                          <a:effectLst/>
                          <a:latin typeface="Times New Roman" pitchFamily="16" charset="0"/>
                          <a:ea typeface="Microsoft YaHei" charset="-122"/>
                        </a:rPr>
                        <a:t>The money value entered should have a symbol prefix (Rs,$ )based on the prefix defined for selected currency</a:t>
                      </a:r>
                    </a:p>
                  </a:txBody>
                  <a:tcPr marL="90000" marR="90000" marT="220680"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FF"/>
                    </a:solidFill>
                  </a:tcPr>
                </a:tc>
              </a:tr>
              <a:tr h="2170113">
                <a:tc>
                  <a:txBody>
                    <a:bodyPr/>
                    <a:lstStyle/>
                    <a:p>
                      <a:pPr marL="0" marR="0" lvl="0" indent="0" algn="l" defTabSz="457200" rtl="0" eaLnBrk="1" fontAlgn="base" latinLnBrk="0" hangingPunct="1">
                        <a:lnSpc>
                          <a:spcPct val="78000"/>
                        </a:lnSpc>
                        <a:spcBef>
                          <a:spcPts val="5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000" b="1" i="0" u="none" strike="noStrike" cap="none" normalizeH="0" baseline="0" smtClean="0">
                          <a:ln>
                            <a:noFill/>
                          </a:ln>
                          <a:solidFill>
                            <a:srgbClr val="663300"/>
                          </a:solidFill>
                          <a:effectLst/>
                          <a:latin typeface="Times New Roman" pitchFamily="16" charset="0"/>
                          <a:ea typeface="Microsoft YaHei" charset="-122"/>
                        </a:rPr>
                        <a:t>Check for the format pattern of the money values</a:t>
                      </a:r>
                    </a:p>
                  </a:txBody>
                  <a:tcPr marL="90000" marR="90000" marT="220680"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FF"/>
                    </a:solidFill>
                  </a:tcPr>
                </a:tc>
                <a:tc>
                  <a:txBody>
                    <a:bodyPr/>
                    <a:lstStyle/>
                    <a:p>
                      <a:pPr marL="0" marR="0" lvl="0" indent="0" algn="l" defTabSz="457200" rtl="0" eaLnBrk="1" fontAlgn="base" latinLnBrk="0" hangingPunct="1">
                        <a:lnSpc>
                          <a:spcPct val="78000"/>
                        </a:lnSpc>
                        <a:spcBef>
                          <a:spcPts val="5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000" b="1" i="0" u="none" strike="noStrike" cap="none" normalizeH="0" baseline="0" smtClean="0">
                          <a:ln>
                            <a:noFill/>
                          </a:ln>
                          <a:solidFill>
                            <a:srgbClr val="663300"/>
                          </a:solidFill>
                          <a:effectLst/>
                          <a:latin typeface="Times New Roman" pitchFamily="16" charset="0"/>
                          <a:ea typeface="Microsoft YaHei" charset="-122"/>
                        </a:rPr>
                        <a:t>Enter any large real value in the currency field</a:t>
                      </a:r>
                    </a:p>
                  </a:txBody>
                  <a:tcPr marL="90000" marR="90000" marT="220680"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FF"/>
                    </a:solidFill>
                  </a:tcPr>
                </a:tc>
                <a:tc>
                  <a:txBody>
                    <a:bodyPr/>
                    <a:lstStyle/>
                    <a:p>
                      <a:pPr marL="0" marR="0" lvl="0" indent="0" algn="l" defTabSz="457200" rtl="0" eaLnBrk="1" fontAlgn="base" latinLnBrk="0" hangingPunct="1">
                        <a:lnSpc>
                          <a:spcPct val="78000"/>
                        </a:lnSpc>
                        <a:spcBef>
                          <a:spcPts val="5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000" b="1" i="0" u="none" strike="noStrike" cap="none" normalizeH="0" baseline="0" smtClean="0">
                          <a:ln>
                            <a:noFill/>
                          </a:ln>
                          <a:solidFill>
                            <a:srgbClr val="663300"/>
                          </a:solidFill>
                          <a:effectLst/>
                          <a:latin typeface="Times New Roman" pitchFamily="16" charset="0"/>
                          <a:ea typeface="Microsoft YaHei" charset="-122"/>
                        </a:rPr>
                        <a:t>The formatting should be done based on the format pattern defined (eastern or western) For eg. Format can be 19,05,000.50 or 190,500,0.50</a:t>
                      </a:r>
                    </a:p>
                  </a:txBody>
                  <a:tcPr marL="90000" marR="90000" marT="220680"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FF"/>
                    </a:solidFill>
                  </a:tcPr>
                </a:tc>
              </a:tr>
              <a:tr h="1279525">
                <a:tc>
                  <a:txBody>
                    <a:bodyPr/>
                    <a:lstStyle/>
                    <a:p>
                      <a:pPr marL="0" marR="0" lvl="0" indent="0" algn="l" defTabSz="457200" rtl="0" eaLnBrk="1" fontAlgn="base" latinLnBrk="0" hangingPunct="1">
                        <a:lnSpc>
                          <a:spcPct val="71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AU" sz="2000" b="1" i="0" u="none" strike="noStrike" cap="none" normalizeH="0" baseline="0" smtClean="0">
                        <a:ln>
                          <a:noFill/>
                        </a:ln>
                        <a:solidFill>
                          <a:srgbClr val="663300"/>
                        </a:solidFill>
                        <a:effectLst/>
                        <a:latin typeface="Arial" charset="0"/>
                        <a:ea typeface="Microsoft YaHei" charset="-122"/>
                      </a:endParaRPr>
                    </a:p>
                  </a:txBody>
                  <a:tcPr marL="90000" marR="90000" marT="278640"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457200" rtl="0" eaLnBrk="1" fontAlgn="base" latinLnBrk="0" hangingPunct="1">
                        <a:lnSpc>
                          <a:spcPct val="78000"/>
                        </a:lnSpc>
                        <a:spcBef>
                          <a:spcPts val="5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000" b="1" i="0" u="none" strike="noStrike" cap="none" normalizeH="0" baseline="0" smtClean="0">
                          <a:ln>
                            <a:noFill/>
                          </a:ln>
                          <a:solidFill>
                            <a:srgbClr val="663300"/>
                          </a:solidFill>
                          <a:effectLst/>
                          <a:latin typeface="Times New Roman" pitchFamily="16" charset="0"/>
                          <a:ea typeface="Microsoft YaHei" charset="-122"/>
                        </a:rPr>
                        <a:t>NA</a:t>
                      </a:r>
                    </a:p>
                  </a:txBody>
                  <a:tcPr marL="90000" marR="90000" marT="220680"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457200" rtl="0" eaLnBrk="1" fontAlgn="base" latinLnBrk="0" hangingPunct="1">
                        <a:lnSpc>
                          <a:spcPct val="78000"/>
                        </a:lnSpc>
                        <a:spcBef>
                          <a:spcPts val="5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000" b="1" i="0" u="none" strike="noStrike" cap="none" normalizeH="0" baseline="0" smtClean="0">
                          <a:ln>
                            <a:noFill/>
                          </a:ln>
                          <a:solidFill>
                            <a:srgbClr val="663300"/>
                          </a:solidFill>
                          <a:effectLst/>
                          <a:latin typeface="Times New Roman" pitchFamily="16" charset="0"/>
                          <a:ea typeface="Microsoft YaHei" charset="-122"/>
                        </a:rPr>
                        <a:t>The real and decimal value should be separated based on the symbol specified. </a:t>
                      </a:r>
                    </a:p>
                  </a:txBody>
                  <a:tcPr marL="90000" marR="90000" marT="220680"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FF"/>
                    </a:solidFill>
                  </a:tcPr>
                </a:tc>
              </a:tr>
            </a:tbl>
          </a:graphicData>
        </a:graphic>
      </p:graphicFrame>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idx="4294967295"/>
          </p:nvPr>
        </p:nvSpPr>
        <p:spPr>
          <a:xfrm>
            <a:off x="0" y="0"/>
            <a:ext cx="9144000" cy="1371600"/>
          </a:xfrm>
          <a:ln/>
        </p:spPr>
        <p:txBody>
          <a:bodyPr lIns="90000" tIns="46800" rIns="90000" bIns="4680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a:latin typeface="Times New Roman" pitchFamily="16" charset="0"/>
              </a:rPr>
              <a:t>At any point of time, there can be only one child window opened for a parent window and parent window cannot be closed when child window is open.</a:t>
            </a:r>
          </a:p>
        </p:txBody>
      </p:sp>
      <p:graphicFrame>
        <p:nvGraphicFramePr>
          <p:cNvPr id="25602" name="Group 2"/>
          <p:cNvGraphicFramePr>
            <a:graphicFrameLocks noGrp="1"/>
          </p:cNvGraphicFramePr>
          <p:nvPr/>
        </p:nvGraphicFramePr>
        <p:xfrm>
          <a:off x="228600" y="1447800"/>
          <a:ext cx="8688388" cy="4927860"/>
        </p:xfrm>
        <a:graphic>
          <a:graphicData uri="http://schemas.openxmlformats.org/drawingml/2006/table">
            <a:tbl>
              <a:tblPr/>
              <a:tblGrid>
                <a:gridCol w="2895600"/>
                <a:gridCol w="2897188"/>
                <a:gridCol w="2895600"/>
              </a:tblGrid>
              <a:tr h="536575">
                <a:tc>
                  <a:txBody>
                    <a:bodyPr/>
                    <a:lstStyle/>
                    <a:p>
                      <a:pPr marL="0" marR="0" lvl="0" indent="0" algn="just" defTabSz="457200" rtl="0" eaLnBrk="1" fontAlgn="base" latinLnBrk="0" hangingPunct="1">
                        <a:lnSpc>
                          <a:spcPct val="78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400" b="0" i="0" u="none" strike="noStrike" cap="none" normalizeH="0" baseline="0" smtClean="0">
                          <a:ln>
                            <a:noFill/>
                          </a:ln>
                          <a:solidFill>
                            <a:srgbClr val="663300"/>
                          </a:solidFill>
                          <a:effectLst/>
                          <a:latin typeface="Times New Roman" pitchFamily="16" charset="0"/>
                          <a:ea typeface="Microsoft YaHei" charset="-122"/>
                        </a:rPr>
                        <a:t>Condition</a:t>
                      </a:r>
                    </a:p>
                  </a:txBody>
                  <a:tcPr marL="90000" marR="90000" marT="255528"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9999FF"/>
                    </a:solidFill>
                  </a:tcPr>
                </a:tc>
                <a:tc>
                  <a:txBody>
                    <a:bodyPr/>
                    <a:lstStyle/>
                    <a:p>
                      <a:pPr marL="0" marR="0" lvl="0" indent="0" algn="l" defTabSz="457200" rtl="0" eaLnBrk="1" fontAlgn="base" latinLnBrk="0" hangingPunct="1">
                        <a:lnSpc>
                          <a:spcPct val="78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400" b="0" i="0" u="none" strike="noStrike" cap="none" normalizeH="0" baseline="0" smtClean="0">
                          <a:ln>
                            <a:noFill/>
                          </a:ln>
                          <a:solidFill>
                            <a:srgbClr val="663300"/>
                          </a:solidFill>
                          <a:effectLst/>
                          <a:latin typeface="Times New Roman" pitchFamily="16" charset="0"/>
                          <a:ea typeface="Microsoft YaHei" charset="-122"/>
                        </a:rPr>
                        <a:t>Input</a:t>
                      </a:r>
                    </a:p>
                  </a:txBody>
                  <a:tcPr marL="90000" marR="90000" marT="255528"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9999FF"/>
                    </a:solidFill>
                  </a:tcPr>
                </a:tc>
                <a:tc>
                  <a:txBody>
                    <a:bodyPr/>
                    <a:lstStyle/>
                    <a:p>
                      <a:pPr marL="0" marR="0" lvl="0" indent="0" algn="l" defTabSz="457200" rtl="0" eaLnBrk="1" fontAlgn="base" latinLnBrk="0" hangingPunct="1">
                        <a:lnSpc>
                          <a:spcPct val="78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400" b="0" i="0" u="none" strike="noStrike" cap="none" normalizeH="0" baseline="0" smtClean="0">
                          <a:ln>
                            <a:noFill/>
                          </a:ln>
                          <a:solidFill>
                            <a:srgbClr val="663300"/>
                          </a:solidFill>
                          <a:effectLst/>
                          <a:latin typeface="Times New Roman" pitchFamily="16" charset="0"/>
                          <a:ea typeface="Microsoft YaHei" charset="-122"/>
                        </a:rPr>
                        <a:t>Expected Result</a:t>
                      </a:r>
                    </a:p>
                  </a:txBody>
                  <a:tcPr marL="90000" marR="90000" marT="255528"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9999FF"/>
                    </a:solidFill>
                  </a:tcPr>
                </a:tc>
              </a:tr>
              <a:tr h="1989138">
                <a:tc>
                  <a:txBody>
                    <a:bodyPr/>
                    <a:lstStyle/>
                    <a:p>
                      <a:pPr marL="0" marR="0" lvl="0" indent="0" algn="l" defTabSz="457200" rtl="0" eaLnBrk="1" fontAlgn="base" latinLnBrk="0" hangingPunct="1">
                        <a:lnSpc>
                          <a:spcPct val="78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400" b="0" i="0" u="none" strike="noStrike" cap="none" normalizeH="0" baseline="0" smtClean="0">
                          <a:ln>
                            <a:noFill/>
                          </a:ln>
                          <a:solidFill>
                            <a:srgbClr val="663300"/>
                          </a:solidFill>
                          <a:effectLst/>
                          <a:latin typeface="Times New Roman" pitchFamily="16" charset="0"/>
                          <a:ea typeface="Microsoft YaHei" charset="-122"/>
                        </a:rPr>
                        <a:t>Check for the number of child windows that can be open in one instance</a:t>
                      </a:r>
                    </a:p>
                  </a:txBody>
                  <a:tcPr marL="90000" marR="90000" marT="255528"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457200" rtl="0" eaLnBrk="1" fontAlgn="base" latinLnBrk="0" hangingPunct="1">
                        <a:lnSpc>
                          <a:spcPct val="78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400" b="0" i="0" u="none" strike="noStrike" cap="none" normalizeH="0" baseline="0" smtClean="0">
                          <a:ln>
                            <a:noFill/>
                          </a:ln>
                          <a:solidFill>
                            <a:srgbClr val="663300"/>
                          </a:solidFill>
                          <a:effectLst/>
                          <a:latin typeface="Times New Roman" pitchFamily="16" charset="0"/>
                          <a:ea typeface="Microsoft YaHei" charset="-122"/>
                        </a:rPr>
                        <a:t>Open a child window from a parent window. </a:t>
                      </a:r>
                    </a:p>
                    <a:p>
                      <a:pPr marL="0" marR="0" lvl="0" indent="0" algn="l" defTabSz="457200" rtl="0" eaLnBrk="1" fontAlgn="base" latinLnBrk="0" hangingPunct="1">
                        <a:lnSpc>
                          <a:spcPct val="78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400" b="0" i="0" u="none" strike="noStrike" cap="none" normalizeH="0" baseline="0" smtClean="0">
                          <a:ln>
                            <a:noFill/>
                          </a:ln>
                          <a:solidFill>
                            <a:srgbClr val="663300"/>
                          </a:solidFill>
                          <a:effectLst/>
                          <a:latin typeface="Times New Roman" pitchFamily="16" charset="0"/>
                          <a:ea typeface="Microsoft YaHei" charset="-122"/>
                        </a:rPr>
                        <a:t>Try to open one more window</a:t>
                      </a:r>
                    </a:p>
                  </a:txBody>
                  <a:tcPr marL="90000" marR="90000" marT="255528"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457200" rtl="0" eaLnBrk="1" fontAlgn="base" latinLnBrk="0" hangingPunct="1">
                        <a:lnSpc>
                          <a:spcPct val="78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400" b="0" i="0" u="none" strike="noStrike" cap="none" normalizeH="0" baseline="0" smtClean="0">
                          <a:ln>
                            <a:noFill/>
                          </a:ln>
                          <a:solidFill>
                            <a:srgbClr val="663300"/>
                          </a:solidFill>
                          <a:effectLst/>
                          <a:latin typeface="Times New Roman" pitchFamily="16" charset="0"/>
                          <a:ea typeface="Microsoft YaHei" charset="-122"/>
                        </a:rPr>
                        <a:t>Application should not allow to open one more window</a:t>
                      </a:r>
                    </a:p>
                  </a:txBody>
                  <a:tcPr marL="90000" marR="90000" marT="255528"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FF"/>
                    </a:solidFill>
                  </a:tcPr>
                </a:tc>
              </a:tr>
              <a:tr h="2351088">
                <a:tc>
                  <a:txBody>
                    <a:bodyPr/>
                    <a:lstStyle/>
                    <a:p>
                      <a:pPr marL="0" marR="0" lvl="0" indent="0" algn="l" defTabSz="457200" rtl="0" eaLnBrk="1" fontAlgn="base" latinLnBrk="0" hangingPunct="1">
                        <a:lnSpc>
                          <a:spcPct val="78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400" b="0" i="0" u="none" strike="noStrike" cap="none" normalizeH="0" baseline="0" smtClean="0">
                          <a:ln>
                            <a:noFill/>
                          </a:ln>
                          <a:solidFill>
                            <a:srgbClr val="663300"/>
                          </a:solidFill>
                          <a:effectLst/>
                          <a:latin typeface="Times New Roman" pitchFamily="16" charset="0"/>
                          <a:ea typeface="Microsoft YaHei" charset="-122"/>
                        </a:rPr>
                        <a:t>Check for the closing of the parent window when child window is open</a:t>
                      </a:r>
                    </a:p>
                  </a:txBody>
                  <a:tcPr marL="90000" marR="90000" marT="255528"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FF"/>
                    </a:solidFill>
                  </a:tcPr>
                </a:tc>
                <a:tc>
                  <a:txBody>
                    <a:bodyPr/>
                    <a:lstStyle/>
                    <a:p>
                      <a:pPr marL="0" marR="0" lvl="0" indent="0" algn="l" defTabSz="457200" rtl="0" eaLnBrk="1" fontAlgn="base" latinLnBrk="0" hangingPunct="1">
                        <a:lnSpc>
                          <a:spcPct val="78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400" b="0" i="0" u="none" strike="noStrike" cap="none" normalizeH="0" baseline="0" smtClean="0">
                          <a:ln>
                            <a:noFill/>
                          </a:ln>
                          <a:solidFill>
                            <a:srgbClr val="663300"/>
                          </a:solidFill>
                          <a:effectLst/>
                          <a:latin typeface="Times New Roman" pitchFamily="16" charset="0"/>
                          <a:ea typeface="Microsoft YaHei" charset="-122"/>
                        </a:rPr>
                        <a:t>Open a child window from a parent window.</a:t>
                      </a:r>
                    </a:p>
                    <a:p>
                      <a:pPr marL="0" marR="0" lvl="0" indent="0" algn="l" defTabSz="457200" rtl="0" eaLnBrk="1" fontAlgn="base" latinLnBrk="0" hangingPunct="1">
                        <a:lnSpc>
                          <a:spcPct val="78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400" b="0" i="0" u="none" strike="noStrike" cap="none" normalizeH="0" baseline="0" smtClean="0">
                          <a:ln>
                            <a:noFill/>
                          </a:ln>
                          <a:solidFill>
                            <a:srgbClr val="663300"/>
                          </a:solidFill>
                          <a:effectLst/>
                          <a:latin typeface="Times New Roman" pitchFamily="16" charset="0"/>
                          <a:ea typeface="Microsoft YaHei" charset="-122"/>
                        </a:rPr>
                        <a:t>While child window is open try to close the parent window.</a:t>
                      </a:r>
                    </a:p>
                  </a:txBody>
                  <a:tcPr marL="90000" marR="90000" marT="255528"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FF"/>
                    </a:solidFill>
                  </a:tcPr>
                </a:tc>
                <a:tc>
                  <a:txBody>
                    <a:bodyPr/>
                    <a:lstStyle/>
                    <a:p>
                      <a:pPr marL="0" marR="0" lvl="0" indent="0" algn="l" defTabSz="457200" rtl="0" eaLnBrk="1" fontAlgn="base" latinLnBrk="0" hangingPunct="1">
                        <a:lnSpc>
                          <a:spcPct val="78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400" b="0" i="0" u="none" strike="noStrike" cap="none" normalizeH="0" baseline="0" smtClean="0">
                          <a:ln>
                            <a:noFill/>
                          </a:ln>
                          <a:solidFill>
                            <a:srgbClr val="663300"/>
                          </a:solidFill>
                          <a:effectLst/>
                          <a:latin typeface="Times New Roman" pitchFamily="16" charset="0"/>
                          <a:ea typeface="Microsoft YaHei" charset="-122"/>
                        </a:rPr>
                        <a:t>Application should not allow to close the parent window</a:t>
                      </a:r>
                    </a:p>
                  </a:txBody>
                  <a:tcPr marL="90000" marR="90000" marT="255528"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FF"/>
                    </a:solidFill>
                  </a:tcPr>
                </a:tc>
              </a:tr>
            </a:tbl>
          </a:graphicData>
        </a:graphic>
      </p:graphicFrame>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idx="4294967295"/>
          </p:nvPr>
        </p:nvSpPr>
        <p:spPr>
          <a:xfrm>
            <a:off x="2241550" y="-182563"/>
            <a:ext cx="4297363" cy="914401"/>
          </a:xfrm>
          <a:ln/>
        </p:spPr>
        <p:txBody>
          <a:bodyPr>
            <a:normAutofit fontScale="90000"/>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6000" i="1" dirty="0">
                <a:latin typeface="Times New Roman" pitchFamily="16" charset="0"/>
              </a:rPr>
              <a:t>Agenda</a:t>
            </a:r>
          </a:p>
        </p:txBody>
      </p:sp>
      <p:sp>
        <p:nvSpPr>
          <p:cNvPr id="8194" name="Rectangle 2"/>
          <p:cNvSpPr>
            <a:spLocks noGrp="1" noChangeArrowheads="1"/>
          </p:cNvSpPr>
          <p:nvPr>
            <p:ph type="body" idx="4294967295"/>
          </p:nvPr>
        </p:nvSpPr>
        <p:spPr>
          <a:xfrm>
            <a:off x="533400" y="609600"/>
            <a:ext cx="8229600" cy="5715000"/>
          </a:xfrm>
          <a:ln/>
        </p:spPr>
        <p:txBody>
          <a:bodyPr>
            <a:noAutofit/>
          </a:bodyPr>
          <a:lstStyle/>
          <a:p>
            <a:pPr marL="334963" indent="-334963">
              <a:lnSpc>
                <a:spcPct val="150000"/>
              </a:lnSpc>
              <a:buSzPct val="45000"/>
              <a:buFont typeface="Wingdings" charset="2"/>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sz="2000" b="1" dirty="0">
                <a:latin typeface="Times New Roman" pitchFamily="18" charset="0"/>
                <a:cs typeface="Times New Roman" pitchFamily="18" charset="0"/>
              </a:rPr>
              <a:t>SDLC Process</a:t>
            </a:r>
          </a:p>
          <a:p>
            <a:pPr marL="334963" indent="-334963">
              <a:lnSpc>
                <a:spcPct val="150000"/>
              </a:lnSpc>
              <a:buSzPct val="45000"/>
              <a:buFont typeface="Wingdings" charset="2"/>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sz="2000" b="1" dirty="0">
                <a:latin typeface="Times New Roman" pitchFamily="18" charset="0"/>
                <a:cs typeface="Times New Roman" pitchFamily="18" charset="0"/>
              </a:rPr>
              <a:t>Testing &amp; it's Importance</a:t>
            </a:r>
          </a:p>
          <a:p>
            <a:pPr marL="334963" indent="-334963">
              <a:lnSpc>
                <a:spcPct val="150000"/>
              </a:lnSpc>
              <a:buSzPct val="45000"/>
              <a:buFont typeface="Wingdings" charset="2"/>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sz="2000" b="1" dirty="0">
                <a:latin typeface="Times New Roman" pitchFamily="18" charset="0"/>
                <a:cs typeface="Times New Roman" pitchFamily="18" charset="0"/>
              </a:rPr>
              <a:t>Principles Of Testing</a:t>
            </a:r>
          </a:p>
          <a:p>
            <a:pPr marL="334963" indent="-334963">
              <a:lnSpc>
                <a:spcPct val="150000"/>
              </a:lnSpc>
              <a:buSzPct val="45000"/>
              <a:buFont typeface="Wingdings" charset="2"/>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sz="2000" b="1" dirty="0">
                <a:latin typeface="Times New Roman" pitchFamily="18" charset="0"/>
                <a:cs typeface="Times New Roman" pitchFamily="18" charset="0"/>
              </a:rPr>
              <a:t>Software Testing Levels</a:t>
            </a:r>
          </a:p>
          <a:p>
            <a:pPr marL="334963" indent="-334963">
              <a:lnSpc>
                <a:spcPct val="150000"/>
              </a:lnSpc>
              <a:buSzPct val="45000"/>
              <a:buFont typeface="Wingdings" charset="2"/>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sz="2000" b="1" dirty="0">
                <a:latin typeface="Times New Roman" pitchFamily="18" charset="0"/>
                <a:cs typeface="Times New Roman" pitchFamily="18" charset="0"/>
              </a:rPr>
              <a:t>Characteristics Of a Good Test Case</a:t>
            </a:r>
          </a:p>
          <a:p>
            <a:pPr marL="334963" indent="-334963">
              <a:lnSpc>
                <a:spcPct val="150000"/>
              </a:lnSpc>
              <a:buSzPct val="45000"/>
              <a:buFont typeface="Wingdings" charset="2"/>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sz="2000" b="1" dirty="0">
                <a:latin typeface="Times New Roman" pitchFamily="18" charset="0"/>
                <a:cs typeface="Times New Roman" pitchFamily="18" charset="0"/>
              </a:rPr>
              <a:t>Inputs Required For Test Case Preparation</a:t>
            </a:r>
          </a:p>
          <a:p>
            <a:pPr marL="334963" indent="-334963">
              <a:lnSpc>
                <a:spcPct val="150000"/>
              </a:lnSpc>
              <a:buSzPct val="45000"/>
              <a:buFont typeface="Wingdings" charset="2"/>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sz="2000" b="1" dirty="0">
                <a:latin typeface="Times New Roman" pitchFamily="18" charset="0"/>
                <a:cs typeface="Times New Roman" pitchFamily="18" charset="0"/>
              </a:rPr>
              <a:t>Effective Unit Test Case</a:t>
            </a:r>
          </a:p>
          <a:p>
            <a:pPr marL="334963" indent="-334963">
              <a:lnSpc>
                <a:spcPct val="150000"/>
              </a:lnSpc>
              <a:buSzPct val="45000"/>
              <a:buFont typeface="Wingdings" charset="2"/>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sz="2000" b="1" dirty="0">
                <a:latin typeface="Times New Roman" pitchFamily="18" charset="0"/>
                <a:cs typeface="Times New Roman" pitchFamily="18" charset="0"/>
              </a:rPr>
              <a:t>Unit Test Case Template</a:t>
            </a:r>
          </a:p>
          <a:p>
            <a:pPr marL="334963" indent="-334963">
              <a:lnSpc>
                <a:spcPct val="150000"/>
              </a:lnSpc>
              <a:buSzPct val="45000"/>
              <a:buFont typeface="Wingdings" charset="2"/>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sz="2000" b="1" dirty="0">
                <a:latin typeface="Times New Roman" pitchFamily="18" charset="0"/>
                <a:cs typeface="Times New Roman" pitchFamily="18" charset="0"/>
              </a:rPr>
              <a:t>Test Case Preparation</a:t>
            </a:r>
          </a:p>
          <a:p>
            <a:pPr marL="334963" indent="-334963">
              <a:lnSpc>
                <a:spcPct val="150000"/>
              </a:lnSpc>
              <a:buSzPct val="45000"/>
              <a:buFont typeface="Wingdings" charset="2"/>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sz="2000" b="1" dirty="0">
                <a:latin typeface="Times New Roman" pitchFamily="18" charset="0"/>
                <a:cs typeface="Times New Roman" pitchFamily="18" charset="0"/>
              </a:rPr>
              <a:t>Defect Control Form</a:t>
            </a:r>
          </a:p>
          <a:p>
            <a:pPr marL="334963" indent="-334963">
              <a:lnSpc>
                <a:spcPct val="150000"/>
              </a:lnSpc>
              <a:buSzPct val="45000"/>
              <a:buFont typeface="Wingdings" charset="2"/>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sz="2000" b="1" dirty="0">
                <a:latin typeface="Times New Roman" pitchFamily="18" charset="0"/>
                <a:cs typeface="Times New Roman" pitchFamily="18" charset="0"/>
              </a:rPr>
              <a:t>Traceability Matrix</a:t>
            </a:r>
          </a:p>
          <a:p>
            <a:pPr marL="334963" indent="-334963">
              <a:lnSpc>
                <a:spcPct val="150000"/>
              </a:lnSpc>
              <a:buSzPct val="45000"/>
              <a:buFont typeface="Wingdings" charset="2"/>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sz="2000" b="1" dirty="0">
                <a:latin typeface="Times New Roman" pitchFamily="18" charset="0"/>
                <a:cs typeface="Times New Roman" pitchFamily="18" charset="0"/>
              </a:rPr>
              <a:t>Points To Remember</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25" name="Group 1"/>
          <p:cNvGraphicFramePr>
            <a:graphicFrameLocks noGrp="1"/>
          </p:cNvGraphicFramePr>
          <p:nvPr/>
        </p:nvGraphicFramePr>
        <p:xfrm>
          <a:off x="457200" y="914400"/>
          <a:ext cx="8231188" cy="5629534"/>
        </p:xfrm>
        <a:graphic>
          <a:graphicData uri="http://schemas.openxmlformats.org/drawingml/2006/table">
            <a:tbl>
              <a:tblPr/>
              <a:tblGrid>
                <a:gridCol w="2743200"/>
                <a:gridCol w="2262188"/>
                <a:gridCol w="3225800"/>
              </a:tblGrid>
              <a:tr h="536575">
                <a:tc>
                  <a:txBody>
                    <a:bodyPr/>
                    <a:lstStyle/>
                    <a:p>
                      <a:pPr marL="0" marR="0" lvl="0" indent="0" algn="just" defTabSz="457200" rtl="0" eaLnBrk="1" fontAlgn="base" latinLnBrk="0" hangingPunct="1">
                        <a:lnSpc>
                          <a:spcPct val="78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400" b="1" i="0" u="none" strike="noStrike" cap="none" normalizeH="0" baseline="0" smtClean="0">
                          <a:ln>
                            <a:noFill/>
                          </a:ln>
                          <a:solidFill>
                            <a:srgbClr val="663300"/>
                          </a:solidFill>
                          <a:effectLst/>
                          <a:latin typeface="Times New Roman" pitchFamily="16" charset="0"/>
                          <a:ea typeface="Microsoft YaHei" charset="-122"/>
                        </a:rPr>
                        <a:t>Condition</a:t>
                      </a:r>
                    </a:p>
                  </a:txBody>
                  <a:tcPr marL="90000" marR="90000" marT="255528"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9999FF"/>
                    </a:solidFill>
                  </a:tcPr>
                </a:tc>
                <a:tc>
                  <a:txBody>
                    <a:bodyPr/>
                    <a:lstStyle/>
                    <a:p>
                      <a:pPr marL="0" marR="0" lvl="0" indent="0" algn="l" defTabSz="457200" rtl="0" eaLnBrk="1" fontAlgn="base" latinLnBrk="0" hangingPunct="1">
                        <a:lnSpc>
                          <a:spcPct val="78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400" b="1" i="0" u="none" strike="noStrike" cap="none" normalizeH="0" baseline="0" smtClean="0">
                          <a:ln>
                            <a:noFill/>
                          </a:ln>
                          <a:solidFill>
                            <a:srgbClr val="663300"/>
                          </a:solidFill>
                          <a:effectLst/>
                          <a:latin typeface="Times New Roman" pitchFamily="16" charset="0"/>
                          <a:ea typeface="Microsoft YaHei" charset="-122"/>
                        </a:rPr>
                        <a:t>Input</a:t>
                      </a:r>
                    </a:p>
                  </a:txBody>
                  <a:tcPr marL="90000" marR="90000" marT="255528"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9999FF"/>
                    </a:solidFill>
                  </a:tcPr>
                </a:tc>
                <a:tc>
                  <a:txBody>
                    <a:bodyPr/>
                    <a:lstStyle/>
                    <a:p>
                      <a:pPr marL="0" marR="0" lvl="0" indent="0" algn="l" defTabSz="457200" rtl="0" eaLnBrk="1" fontAlgn="base" latinLnBrk="0" hangingPunct="1">
                        <a:lnSpc>
                          <a:spcPct val="78000"/>
                        </a:lnSpc>
                        <a:spcBef>
                          <a:spcPts val="6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400" b="1" i="0" u="none" strike="noStrike" cap="none" normalizeH="0" baseline="0" smtClean="0">
                          <a:ln>
                            <a:noFill/>
                          </a:ln>
                          <a:solidFill>
                            <a:srgbClr val="663300"/>
                          </a:solidFill>
                          <a:effectLst/>
                          <a:latin typeface="Times New Roman" pitchFamily="16" charset="0"/>
                          <a:ea typeface="Microsoft YaHei" charset="-122"/>
                        </a:rPr>
                        <a:t>Expected Result</a:t>
                      </a:r>
                    </a:p>
                  </a:txBody>
                  <a:tcPr marL="90000" marR="90000" marT="255528"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9999FF"/>
                    </a:solidFill>
                  </a:tcPr>
                </a:tc>
              </a:tr>
              <a:tr h="1095375">
                <a:tc>
                  <a:txBody>
                    <a:bodyPr/>
                    <a:lstStyle/>
                    <a:p>
                      <a:pPr marL="0" marR="0" lvl="0" indent="0" algn="l" defTabSz="457200" rtl="0" eaLnBrk="1" fontAlgn="base" latinLnBrk="0" hangingPunct="1">
                        <a:lnSpc>
                          <a:spcPct val="78000"/>
                        </a:lnSpc>
                        <a:spcBef>
                          <a:spcPts val="5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000" b="1" i="0" u="none" strike="noStrike" cap="none" normalizeH="0" baseline="0" smtClean="0">
                          <a:ln>
                            <a:noFill/>
                          </a:ln>
                          <a:solidFill>
                            <a:srgbClr val="663300"/>
                          </a:solidFill>
                          <a:effectLst/>
                          <a:latin typeface="Times New Roman" pitchFamily="16" charset="0"/>
                          <a:ea typeface="Microsoft YaHei" charset="-122"/>
                        </a:rPr>
                        <a:t>Check for the mandatory nature of the Project Id field</a:t>
                      </a:r>
                    </a:p>
                  </a:txBody>
                  <a:tcPr marL="90000" marR="90000" marT="220680"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457200" rtl="0" eaLnBrk="1" fontAlgn="base" latinLnBrk="0" hangingPunct="1">
                        <a:lnSpc>
                          <a:spcPct val="78000"/>
                        </a:lnSpc>
                        <a:spcBef>
                          <a:spcPts val="5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000" b="1" i="0" u="none" strike="noStrike" cap="none" normalizeH="0" baseline="0" smtClean="0">
                          <a:ln>
                            <a:noFill/>
                          </a:ln>
                          <a:solidFill>
                            <a:srgbClr val="663300"/>
                          </a:solidFill>
                          <a:effectLst/>
                          <a:latin typeface="Times New Roman" pitchFamily="16" charset="0"/>
                          <a:ea typeface="Microsoft YaHei" charset="-122"/>
                        </a:rPr>
                        <a:t>Leave the field blank and click on save option</a:t>
                      </a:r>
                    </a:p>
                  </a:txBody>
                  <a:tcPr marL="90000" marR="90000" marT="220680"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457200" rtl="0" eaLnBrk="1" fontAlgn="base" latinLnBrk="0" hangingPunct="1">
                        <a:lnSpc>
                          <a:spcPct val="78000"/>
                        </a:lnSpc>
                        <a:spcBef>
                          <a:spcPts val="5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000" b="1" i="0" u="none" strike="noStrike" cap="none" normalizeH="0" baseline="0" smtClean="0">
                          <a:ln>
                            <a:noFill/>
                          </a:ln>
                          <a:solidFill>
                            <a:srgbClr val="663300"/>
                          </a:solidFill>
                          <a:effectLst/>
                          <a:latin typeface="Times New Roman" pitchFamily="16" charset="0"/>
                          <a:ea typeface="Microsoft YaHei" charset="-122"/>
                        </a:rPr>
                        <a:t>An appropriate error message should be displayed</a:t>
                      </a:r>
                    </a:p>
                  </a:txBody>
                  <a:tcPr marL="90000" marR="90000" marT="220680"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FF"/>
                    </a:solidFill>
                  </a:tcPr>
                </a:tc>
              </a:tr>
              <a:tr h="1425575">
                <a:tc>
                  <a:txBody>
                    <a:bodyPr/>
                    <a:lstStyle/>
                    <a:p>
                      <a:pPr marL="0" marR="0" lvl="0" indent="0" algn="l" defTabSz="457200" rtl="0" eaLnBrk="1" fontAlgn="base" latinLnBrk="0" hangingPunct="1">
                        <a:lnSpc>
                          <a:spcPct val="78000"/>
                        </a:lnSpc>
                        <a:spcBef>
                          <a:spcPts val="5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000" b="1" i="0" u="none" strike="noStrike" cap="none" normalizeH="0" baseline="0" smtClean="0">
                          <a:ln>
                            <a:noFill/>
                          </a:ln>
                          <a:solidFill>
                            <a:srgbClr val="663300"/>
                          </a:solidFill>
                          <a:effectLst/>
                          <a:latin typeface="Times New Roman" pitchFamily="16" charset="0"/>
                          <a:ea typeface="Microsoft YaHei" charset="-122"/>
                        </a:rPr>
                        <a:t>Check for the boundary conditions of the Project ID field</a:t>
                      </a:r>
                    </a:p>
                  </a:txBody>
                  <a:tcPr marL="90000" marR="90000" marT="220680"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FF"/>
                    </a:solidFill>
                  </a:tcPr>
                </a:tc>
                <a:tc>
                  <a:txBody>
                    <a:bodyPr/>
                    <a:lstStyle/>
                    <a:p>
                      <a:pPr marL="0" marR="0" lvl="0" indent="0" algn="l" defTabSz="457200" rtl="0" eaLnBrk="1" fontAlgn="base" latinLnBrk="0" hangingPunct="1">
                        <a:lnSpc>
                          <a:spcPct val="78000"/>
                        </a:lnSpc>
                        <a:spcBef>
                          <a:spcPts val="5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000" b="1" i="0" u="none" strike="noStrike" cap="none" normalizeH="0" baseline="0" smtClean="0">
                          <a:ln>
                            <a:noFill/>
                          </a:ln>
                          <a:solidFill>
                            <a:srgbClr val="663300"/>
                          </a:solidFill>
                          <a:effectLst/>
                          <a:latin typeface="Times New Roman" pitchFamily="16" charset="0"/>
                          <a:ea typeface="Microsoft YaHei" charset="-122"/>
                        </a:rPr>
                        <a:t>Enter alphanumeric value of length &lt;=15</a:t>
                      </a:r>
                    </a:p>
                  </a:txBody>
                  <a:tcPr marL="90000" marR="90000" marT="220680"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FF"/>
                    </a:solidFill>
                  </a:tcPr>
                </a:tc>
                <a:tc>
                  <a:txBody>
                    <a:bodyPr/>
                    <a:lstStyle/>
                    <a:p>
                      <a:pPr marL="0" marR="0" lvl="0" indent="0" algn="l" defTabSz="457200" rtl="0" eaLnBrk="1" fontAlgn="base" latinLnBrk="0" hangingPunct="1">
                        <a:lnSpc>
                          <a:spcPct val="78000"/>
                        </a:lnSpc>
                        <a:spcBef>
                          <a:spcPts val="5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000" b="1" i="0" u="none" strike="noStrike" cap="none" normalizeH="0" baseline="0" smtClean="0">
                          <a:ln>
                            <a:noFill/>
                          </a:ln>
                          <a:solidFill>
                            <a:srgbClr val="663300"/>
                          </a:solidFill>
                          <a:effectLst/>
                          <a:latin typeface="Times New Roman" pitchFamily="16" charset="0"/>
                          <a:ea typeface="Microsoft YaHei" charset="-122"/>
                        </a:rPr>
                        <a:t>The entered value should be accepted</a:t>
                      </a:r>
                    </a:p>
                  </a:txBody>
                  <a:tcPr marL="90000" marR="90000" marT="220680"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FF"/>
                    </a:solidFill>
                  </a:tcPr>
                </a:tc>
              </a:tr>
              <a:tr h="1095375">
                <a:tc>
                  <a:txBody>
                    <a:bodyPr/>
                    <a:lstStyle/>
                    <a:p>
                      <a:pPr marL="0" marR="0" lvl="0" indent="0" algn="l" defTabSz="457200" rtl="0" eaLnBrk="1" fontAlgn="base" latinLnBrk="0" hangingPunct="1">
                        <a:lnSpc>
                          <a:spcPct val="71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AU" sz="2000" b="1" i="0" u="none" strike="noStrike" cap="none" normalizeH="0" baseline="0" smtClean="0">
                        <a:ln>
                          <a:noFill/>
                        </a:ln>
                        <a:solidFill>
                          <a:srgbClr val="663300"/>
                        </a:solidFill>
                        <a:effectLst/>
                        <a:latin typeface="Arial" charset="0"/>
                        <a:ea typeface="Microsoft YaHei" charset="-122"/>
                      </a:endParaRPr>
                    </a:p>
                  </a:txBody>
                  <a:tcPr marL="90000" marR="90000" marT="278640"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457200" rtl="0" eaLnBrk="1" fontAlgn="base" latinLnBrk="0" hangingPunct="1">
                        <a:lnSpc>
                          <a:spcPct val="78000"/>
                        </a:lnSpc>
                        <a:spcBef>
                          <a:spcPts val="5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000" b="1" i="0" u="none" strike="noStrike" cap="none" normalizeH="0" baseline="0" smtClean="0">
                          <a:ln>
                            <a:noFill/>
                          </a:ln>
                          <a:solidFill>
                            <a:srgbClr val="663300"/>
                          </a:solidFill>
                          <a:effectLst/>
                          <a:latin typeface="Times New Roman" pitchFamily="16" charset="0"/>
                          <a:ea typeface="Microsoft YaHei" charset="-122"/>
                        </a:rPr>
                        <a:t>Enter alphanumeric value of length &gt;15</a:t>
                      </a:r>
                    </a:p>
                  </a:txBody>
                  <a:tcPr marL="90000" marR="90000" marT="220680"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457200" rtl="0" eaLnBrk="1" fontAlgn="base" latinLnBrk="0" hangingPunct="1">
                        <a:lnSpc>
                          <a:spcPct val="78000"/>
                        </a:lnSpc>
                        <a:spcBef>
                          <a:spcPts val="5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000" b="1" i="0" u="none" strike="noStrike" cap="none" normalizeH="0" baseline="0" smtClean="0">
                          <a:ln>
                            <a:noFill/>
                          </a:ln>
                          <a:solidFill>
                            <a:srgbClr val="663300"/>
                          </a:solidFill>
                          <a:effectLst/>
                          <a:latin typeface="Times New Roman" pitchFamily="16" charset="0"/>
                          <a:ea typeface="Microsoft YaHei" charset="-122"/>
                        </a:rPr>
                        <a:t>The field should not accept more than 15 characters</a:t>
                      </a:r>
                    </a:p>
                  </a:txBody>
                  <a:tcPr marL="90000" marR="90000" marT="220680"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FF"/>
                    </a:solidFill>
                  </a:tcPr>
                </a:tc>
              </a:tr>
              <a:tr h="1425575">
                <a:tc>
                  <a:txBody>
                    <a:bodyPr/>
                    <a:lstStyle/>
                    <a:p>
                      <a:pPr marL="0" marR="0" lvl="0" indent="0" algn="l" defTabSz="457200" rtl="0" eaLnBrk="1" fontAlgn="base" latinLnBrk="0" hangingPunct="1">
                        <a:lnSpc>
                          <a:spcPct val="78000"/>
                        </a:lnSpc>
                        <a:spcBef>
                          <a:spcPts val="5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000" b="1" i="0" u="none" strike="noStrike" cap="none" normalizeH="0" baseline="0" smtClean="0">
                          <a:ln>
                            <a:noFill/>
                          </a:ln>
                          <a:solidFill>
                            <a:srgbClr val="663300"/>
                          </a:solidFill>
                          <a:effectLst/>
                          <a:latin typeface="Times New Roman" pitchFamily="16" charset="0"/>
                          <a:ea typeface="Microsoft YaHei" charset="-122"/>
                        </a:rPr>
                        <a:t>Check that the value entered in the project id field is converted to uppercase</a:t>
                      </a:r>
                    </a:p>
                  </a:txBody>
                  <a:tcPr marL="90000" marR="90000" marT="220680"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FF"/>
                    </a:solidFill>
                  </a:tcPr>
                </a:tc>
                <a:tc>
                  <a:txBody>
                    <a:bodyPr/>
                    <a:lstStyle/>
                    <a:p>
                      <a:pPr marL="0" marR="0" lvl="0" indent="0" algn="l" defTabSz="457200" rtl="0" eaLnBrk="1" fontAlgn="base" latinLnBrk="0" hangingPunct="1">
                        <a:lnSpc>
                          <a:spcPct val="78000"/>
                        </a:lnSpc>
                        <a:spcBef>
                          <a:spcPts val="5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000" b="1" i="0" u="none" strike="noStrike" cap="none" normalizeH="0" baseline="0" smtClean="0">
                          <a:ln>
                            <a:noFill/>
                          </a:ln>
                          <a:solidFill>
                            <a:srgbClr val="663300"/>
                          </a:solidFill>
                          <a:effectLst/>
                          <a:latin typeface="Times New Roman" pitchFamily="16" charset="0"/>
                          <a:ea typeface="Microsoft YaHei" charset="-122"/>
                        </a:rPr>
                        <a:t>Enter a valid value in the Project id field and shift the focus to next field</a:t>
                      </a:r>
                    </a:p>
                  </a:txBody>
                  <a:tcPr marL="90000" marR="90000" marT="220680"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FF"/>
                    </a:solidFill>
                  </a:tcPr>
                </a:tc>
                <a:tc>
                  <a:txBody>
                    <a:bodyPr/>
                    <a:lstStyle/>
                    <a:p>
                      <a:pPr marL="0" marR="0" lvl="0" indent="0" algn="l" defTabSz="457200" rtl="0" eaLnBrk="1" fontAlgn="base" latinLnBrk="0" hangingPunct="1">
                        <a:lnSpc>
                          <a:spcPct val="78000"/>
                        </a:lnSpc>
                        <a:spcBef>
                          <a:spcPts val="5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000" b="1" i="0" u="none" strike="noStrike" cap="none" normalizeH="0" baseline="0" smtClean="0">
                          <a:ln>
                            <a:noFill/>
                          </a:ln>
                          <a:solidFill>
                            <a:srgbClr val="663300"/>
                          </a:solidFill>
                          <a:effectLst/>
                          <a:latin typeface="Times New Roman" pitchFamily="16" charset="0"/>
                          <a:ea typeface="Microsoft YaHei" charset="-122"/>
                        </a:rPr>
                        <a:t>The value entered in the field should be displayed in upper case</a:t>
                      </a:r>
                    </a:p>
                  </a:txBody>
                  <a:tcPr marL="90000" marR="90000" marT="220680"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FF"/>
                    </a:solidFill>
                  </a:tcPr>
                </a:tc>
              </a:tr>
            </a:tbl>
          </a:graphicData>
        </a:graphic>
      </p:graphicFrame>
      <p:sp>
        <p:nvSpPr>
          <p:cNvPr id="26679" name="Rectangle 55"/>
          <p:cNvSpPr>
            <a:spLocks noGrp="1" noChangeArrowheads="1"/>
          </p:cNvSpPr>
          <p:nvPr>
            <p:ph type="title" idx="4294967295"/>
          </p:nvPr>
        </p:nvSpPr>
        <p:spPr>
          <a:xfrm>
            <a:off x="2468563" y="60325"/>
            <a:ext cx="4206875" cy="669925"/>
          </a:xfrm>
          <a:ln/>
        </p:spPr>
        <p:txBody>
          <a:bodyPr>
            <a:normAutofit fontScale="90000"/>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atin typeface="Times New Roman" pitchFamily="16" charset="0"/>
              </a:rPr>
              <a:t>Field Validations</a:t>
            </a: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ChangeArrowheads="1"/>
          </p:cNvSpPr>
          <p:nvPr>
            <p:ph type="title" idx="4294967295"/>
          </p:nvPr>
        </p:nvSpPr>
        <p:spPr>
          <a:xfrm>
            <a:off x="2378075" y="-30163"/>
            <a:ext cx="4754563" cy="762001"/>
          </a:xfrm>
          <a:ln/>
        </p:spPr>
        <p:txBody>
          <a:bodyPr>
            <a:normAutofit fontScale="90000"/>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atin typeface="Times New Roman" pitchFamily="16" charset="0"/>
              </a:rPr>
              <a:t>Defect Control Form</a:t>
            </a:r>
          </a:p>
        </p:txBody>
      </p:sp>
      <p:pic>
        <p:nvPicPr>
          <p:cNvPr id="27650" name="Picture 2"/>
          <p:cNvPicPr>
            <a:picLocks noChangeAspect="1" noChangeArrowheads="1"/>
          </p:cNvPicPr>
          <p:nvPr/>
        </p:nvPicPr>
        <p:blipFill>
          <a:blip r:embed="rId3"/>
          <a:srcRect/>
          <a:stretch>
            <a:fillRect/>
          </a:stretch>
        </p:blipFill>
        <p:spPr bwMode="auto">
          <a:xfrm>
            <a:off x="92075" y="822325"/>
            <a:ext cx="8869363" cy="5578475"/>
          </a:xfrm>
          <a:prstGeom prst="rect">
            <a:avLst/>
          </a:prstGeom>
          <a:noFill/>
          <a:ln w="9525" cap="flat">
            <a:noFill/>
            <a:round/>
            <a:headEnd/>
            <a:tailEnd/>
          </a:ln>
          <a:effectLst/>
        </p:spPr>
      </p:pic>
    </p:spTree>
  </p:cSld>
  <p:clrMapOvr>
    <a:masterClrMapping/>
  </p:clrMapOvr>
  <p:transition spd="slow"/>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Grp="1" noChangeArrowheads="1"/>
          </p:cNvSpPr>
          <p:nvPr>
            <p:ph type="title" idx="4294967295"/>
          </p:nvPr>
        </p:nvSpPr>
        <p:spPr>
          <a:xfrm>
            <a:off x="2743200" y="-92075"/>
            <a:ext cx="3932238" cy="91440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atin typeface="Times New Roman" pitchFamily="16" charset="0"/>
              </a:rPr>
              <a:t>Software Defect</a:t>
            </a:r>
          </a:p>
        </p:txBody>
      </p:sp>
      <p:sp>
        <p:nvSpPr>
          <p:cNvPr id="28674" name="Rectangle 2"/>
          <p:cNvSpPr>
            <a:spLocks noGrp="1" noChangeArrowheads="1"/>
          </p:cNvSpPr>
          <p:nvPr>
            <p:ph type="body" idx="4294967295"/>
          </p:nvPr>
        </p:nvSpPr>
        <p:spPr>
          <a:xfrm>
            <a:off x="457200" y="1096963"/>
            <a:ext cx="8229600" cy="4754562"/>
          </a:xfrm>
          <a:ln/>
        </p:spPr>
        <p:txBody>
          <a:bodyPr/>
          <a:lstStyle/>
          <a:p>
            <a:pPr marL="334963" indent="-334963">
              <a:buFont typeface="Arial" charset="0"/>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a:latin typeface="Times New Roman" pitchFamily="16" charset="0"/>
              </a:rPr>
              <a:t>A Software Defect / Bug is a condition in a software product which does not meet a software requirement (as stated in the requirement specifications) or end-user expectations (which may not be specified but are reasonable). </a:t>
            </a:r>
          </a:p>
          <a:p>
            <a:pPr marL="334963" indent="-334963">
              <a:buFont typeface="Arial" charset="0"/>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a:latin typeface="Times New Roman" pitchFamily="16" charset="0"/>
              </a:rPr>
              <a:t>In other words, a defect is an error in coding or logic that causes a program to malfunction or to produce incorrect/unexpected results.</a:t>
            </a:r>
          </a:p>
        </p:txBody>
      </p:sp>
    </p:spTree>
  </p:cSld>
  <p:clrMapOvr>
    <a:masterClrMapping/>
  </p:clrMapOvr>
  <p:transition spd="slow"/>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idx="4294967295"/>
          </p:nvPr>
        </p:nvSpPr>
        <p:spPr>
          <a:xfrm>
            <a:off x="2378075" y="60325"/>
            <a:ext cx="4389438" cy="669925"/>
          </a:xfrm>
          <a:ln/>
        </p:spPr>
        <p:txBody>
          <a:bodyPr>
            <a:normAutofit fontScale="90000"/>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atin typeface="Times New Roman" pitchFamily="16" charset="0"/>
              </a:rPr>
              <a:t>Severity of defects</a:t>
            </a:r>
          </a:p>
        </p:txBody>
      </p:sp>
      <p:pic>
        <p:nvPicPr>
          <p:cNvPr id="29698" name="Picture 2"/>
          <p:cNvPicPr>
            <a:picLocks noChangeAspect="1" noChangeArrowheads="1"/>
          </p:cNvPicPr>
          <p:nvPr/>
        </p:nvPicPr>
        <p:blipFill>
          <a:blip r:embed="rId3"/>
          <a:srcRect/>
          <a:stretch>
            <a:fillRect/>
          </a:stretch>
        </p:blipFill>
        <p:spPr bwMode="auto">
          <a:xfrm>
            <a:off x="549275" y="1155700"/>
            <a:ext cx="8047038" cy="4422775"/>
          </a:xfrm>
          <a:prstGeom prst="rect">
            <a:avLst/>
          </a:prstGeom>
          <a:noFill/>
          <a:ln w="9525" cap="flat">
            <a:noFill/>
            <a:round/>
            <a:headEnd/>
            <a:tailEnd/>
          </a:ln>
          <a:effectLst/>
        </p:spPr>
      </p:pic>
    </p:spTree>
  </p:cSld>
  <p:clrMapOvr>
    <a:masterClrMapping/>
  </p:clrMapOvr>
  <p:transition spd="slow"/>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idx="4294967295"/>
          </p:nvPr>
        </p:nvSpPr>
        <p:spPr>
          <a:xfrm>
            <a:off x="2651125" y="47625"/>
            <a:ext cx="4572000" cy="669925"/>
          </a:xfrm>
          <a:ln/>
        </p:spPr>
        <p:txBody>
          <a:bodyPr>
            <a:normAutofit fontScale="90000"/>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atin typeface="Times New Roman" pitchFamily="16" charset="0"/>
              </a:rPr>
              <a:t>Traceability Matrix</a:t>
            </a:r>
          </a:p>
        </p:txBody>
      </p:sp>
      <p:sp>
        <p:nvSpPr>
          <p:cNvPr id="30722" name="Rectangle 2"/>
          <p:cNvSpPr>
            <a:spLocks noGrp="1" noChangeArrowheads="1"/>
          </p:cNvSpPr>
          <p:nvPr>
            <p:ph type="body" idx="4294967295"/>
          </p:nvPr>
        </p:nvSpPr>
        <p:spPr>
          <a:xfrm>
            <a:off x="457200" y="1006475"/>
            <a:ext cx="8229600" cy="4575175"/>
          </a:xfrm>
          <a:ln/>
        </p:spPr>
        <p:txBody>
          <a:bodyPr/>
          <a:lstStyle/>
          <a:p>
            <a:pPr marL="334963" indent="-334963">
              <a:buFont typeface="Arial" charset="0"/>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a:latin typeface="Times New Roman" pitchFamily="16" charset="0"/>
              </a:rPr>
              <a:t>The Requirements Traceability Matrix (RTM) is a document that links requirements throughout the validation process. </a:t>
            </a:r>
          </a:p>
          <a:p>
            <a:pPr marL="334963" indent="-334963">
              <a:buFont typeface="Arial" charset="0"/>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a:latin typeface="Times New Roman" pitchFamily="16" charset="0"/>
              </a:rPr>
              <a:t>The purpose of the Requirements Traceability Matrix is to ensure that all requirements defined for a system are tested in the test protocols. </a:t>
            </a:r>
          </a:p>
          <a:p>
            <a:pPr marL="334963" indent="-334963">
              <a:buFont typeface="Arial" charset="0"/>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a:latin typeface="Times New Roman" pitchFamily="16" charset="0"/>
              </a:rPr>
              <a:t>The traceability matrix is a tool both for the validation team, to ensure that requirements are not lost during the validation project, and for auditors, to review the validation documentation.</a:t>
            </a:r>
          </a:p>
        </p:txBody>
      </p:sp>
    </p:spTree>
  </p:cSld>
  <p:clrMapOvr>
    <a:masterClrMapping/>
  </p:clrMapOvr>
  <p:transition spd="slow"/>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5" name="Picture 1"/>
          <p:cNvPicPr>
            <a:picLocks noChangeAspect="1" noChangeArrowheads="1"/>
          </p:cNvPicPr>
          <p:nvPr/>
        </p:nvPicPr>
        <p:blipFill>
          <a:blip r:embed="rId3"/>
          <a:srcRect/>
          <a:stretch>
            <a:fillRect/>
          </a:stretch>
        </p:blipFill>
        <p:spPr bwMode="auto">
          <a:xfrm>
            <a:off x="274638" y="639763"/>
            <a:ext cx="8594725" cy="5851525"/>
          </a:xfrm>
          <a:prstGeom prst="rect">
            <a:avLst/>
          </a:prstGeom>
          <a:noFill/>
          <a:ln w="9525" cap="flat">
            <a:noFill/>
            <a:round/>
            <a:headEnd/>
            <a:tailEnd/>
          </a:ln>
          <a:effectLst/>
        </p:spPr>
      </p:pic>
    </p:spTree>
  </p:cSld>
  <p:clrMapOvr>
    <a:masterClrMapping/>
  </p:clrMapOvr>
  <p:transition spd="slow"/>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769" name="Object 1"/>
          <p:cNvGraphicFramePr>
            <a:graphicFrameLocks noChangeAspect="1"/>
          </p:cNvGraphicFramePr>
          <p:nvPr/>
        </p:nvGraphicFramePr>
        <p:xfrm>
          <a:off x="212725" y="731838"/>
          <a:ext cx="8474075" cy="5761037"/>
        </p:xfrm>
        <a:graphic>
          <a:graphicData uri="http://schemas.openxmlformats.org/presentationml/2006/ole">
            <p:oleObj spid="_x0000_s1026" r:id="rId4" imgW="5317200" imgH="4353120" progId="">
              <p:embed/>
            </p:oleObj>
          </a:graphicData>
        </a:graphic>
      </p:graphicFrame>
      <p:sp>
        <p:nvSpPr>
          <p:cNvPr id="32770" name="Text Box 2"/>
          <p:cNvSpPr txBox="1">
            <a:spLocks noChangeArrowheads="1"/>
          </p:cNvSpPr>
          <p:nvPr/>
        </p:nvSpPr>
        <p:spPr bwMode="auto">
          <a:xfrm>
            <a:off x="731838" y="52388"/>
            <a:ext cx="7864475" cy="669925"/>
          </a:xfrm>
          <a:prstGeom prst="rect">
            <a:avLst/>
          </a:prstGeom>
          <a:noFill/>
          <a:ln w="9525" cap="flat">
            <a:noFill/>
            <a:round/>
            <a:headEnd/>
            <a:tailEnd/>
          </a:ln>
          <a:effectLst/>
        </p:spPr>
        <p:txBody>
          <a:bodyPr lIns="0" tIns="0" rIns="0" bIns="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a:solidFill>
                  <a:srgbClr val="000000"/>
                </a:solidFill>
                <a:latin typeface="Times New Roman" pitchFamily="16" charset="0"/>
              </a:rPr>
              <a:t>Requirements Traced To Database Tables</a:t>
            </a:r>
          </a:p>
        </p:txBody>
      </p:sp>
    </p:spTree>
  </p:cSld>
  <p:clrMapOvr>
    <a:masterClrMapping/>
  </p:clrMapOvr>
  <p:transition spd="slow"/>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idx="4294967295"/>
          </p:nvPr>
        </p:nvSpPr>
        <p:spPr>
          <a:xfrm>
            <a:off x="1874838" y="0"/>
            <a:ext cx="6492875" cy="731838"/>
          </a:xfrm>
          <a:ln/>
        </p:spPr>
        <p:txBody>
          <a:bodyPr>
            <a:normAutofit fontScale="90000"/>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atin typeface="Times New Roman" pitchFamily="16" charset="0"/>
              </a:rPr>
              <a:t>Points To Remember</a:t>
            </a:r>
          </a:p>
        </p:txBody>
      </p:sp>
      <p:sp>
        <p:nvSpPr>
          <p:cNvPr id="33794" name="Rectangle 2"/>
          <p:cNvSpPr>
            <a:spLocks noGrp="1" noChangeArrowheads="1"/>
          </p:cNvSpPr>
          <p:nvPr>
            <p:ph type="body" idx="4294967295"/>
          </p:nvPr>
        </p:nvSpPr>
        <p:spPr>
          <a:xfrm>
            <a:off x="457200" y="914400"/>
            <a:ext cx="8229600" cy="5303838"/>
          </a:xfrm>
          <a:ln/>
        </p:spPr>
        <p:txBody>
          <a:bodyPr>
            <a:normAutofit fontScale="92500" lnSpcReduction="10000"/>
          </a:bodyPr>
          <a:lstStyle/>
          <a:p>
            <a:pPr marL="341313" indent="-334963">
              <a:buClrTx/>
              <a:buFontTx/>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sz="2600">
              <a:latin typeface="Times New Roman" pitchFamily="16" charset="0"/>
            </a:endParaRPr>
          </a:p>
          <a:p>
            <a:pPr marL="334963" indent="-328613">
              <a:buFont typeface="Wingdings" charset="2"/>
              <a:buChar cha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600">
                <a:latin typeface="Times New Roman" pitchFamily="16" charset="0"/>
              </a:rPr>
              <a:t>“A mistake in coding is called </a:t>
            </a:r>
            <a:r>
              <a:rPr lang="en-US" sz="2600" b="1">
                <a:latin typeface="Times New Roman" pitchFamily="16" charset="0"/>
              </a:rPr>
              <a:t>error</a:t>
            </a:r>
            <a:r>
              <a:rPr lang="en-US" sz="2600">
                <a:latin typeface="Times New Roman" pitchFamily="16" charset="0"/>
              </a:rPr>
              <a:t> ,error found by tester is called </a:t>
            </a:r>
            <a:r>
              <a:rPr lang="en-US" sz="2600" b="1">
                <a:latin typeface="Times New Roman" pitchFamily="16" charset="0"/>
              </a:rPr>
              <a:t>defect</a:t>
            </a:r>
            <a:r>
              <a:rPr lang="en-US" sz="2600">
                <a:latin typeface="Times New Roman" pitchFamily="16" charset="0"/>
              </a:rPr>
              <a:t>,  defect accepted by development team then it is called </a:t>
            </a:r>
            <a:r>
              <a:rPr lang="en-US" sz="2600" b="1">
                <a:latin typeface="Times New Roman" pitchFamily="16" charset="0"/>
              </a:rPr>
              <a:t>bug</a:t>
            </a:r>
            <a:r>
              <a:rPr lang="en-US" sz="2600">
                <a:latin typeface="Times New Roman" pitchFamily="16" charset="0"/>
              </a:rPr>
              <a:t> ,build does not meet the requirements then it is </a:t>
            </a:r>
            <a:r>
              <a:rPr lang="en-US" sz="2600" b="1">
                <a:latin typeface="Times New Roman" pitchFamily="16" charset="0"/>
              </a:rPr>
              <a:t>failure</a:t>
            </a:r>
            <a:r>
              <a:rPr lang="en-US" sz="2600">
                <a:latin typeface="Times New Roman" pitchFamily="16" charset="0"/>
              </a:rPr>
              <a:t>.”</a:t>
            </a:r>
          </a:p>
          <a:p>
            <a:pPr marL="334963" indent="-328613">
              <a:buFont typeface="Wingdings" charset="2"/>
              <a:buChar cha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600">
                <a:latin typeface="Times New Roman" pitchFamily="16" charset="0"/>
              </a:rPr>
              <a:t>A program that contains a large number of bugs is said to be </a:t>
            </a:r>
            <a:r>
              <a:rPr lang="en-US" sz="2600" b="1">
                <a:latin typeface="Times New Roman" pitchFamily="16" charset="0"/>
              </a:rPr>
              <a:t>buggy</a:t>
            </a:r>
            <a:r>
              <a:rPr lang="en-US" sz="2600">
                <a:latin typeface="Times New Roman" pitchFamily="16" charset="0"/>
              </a:rPr>
              <a:t>.</a:t>
            </a:r>
          </a:p>
          <a:p>
            <a:pPr marL="334963" indent="-328613">
              <a:buFont typeface="Wingdings" charset="2"/>
              <a:buChar cha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600">
                <a:latin typeface="Times New Roman" pitchFamily="16" charset="0"/>
              </a:rPr>
              <a:t>Reports detailing bugs in software are known as </a:t>
            </a:r>
            <a:r>
              <a:rPr lang="en-US" sz="2600" b="1">
                <a:latin typeface="Times New Roman" pitchFamily="16" charset="0"/>
              </a:rPr>
              <a:t>bug reports</a:t>
            </a:r>
            <a:r>
              <a:rPr lang="en-US" sz="2600">
                <a:latin typeface="Times New Roman" pitchFamily="16" charset="0"/>
              </a:rPr>
              <a:t>.</a:t>
            </a:r>
          </a:p>
          <a:p>
            <a:pPr marL="334963" indent="-328613">
              <a:buFont typeface="Wingdings" charset="2"/>
              <a:buChar cha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600">
                <a:latin typeface="Times New Roman" pitchFamily="16" charset="0"/>
              </a:rPr>
              <a:t>The process of finding the cause of bugs is known as </a:t>
            </a:r>
            <a:r>
              <a:rPr lang="en-US" sz="2600" b="1">
                <a:latin typeface="Times New Roman" pitchFamily="16" charset="0"/>
              </a:rPr>
              <a:t>debugging</a:t>
            </a:r>
            <a:r>
              <a:rPr lang="en-US" sz="2600">
                <a:latin typeface="Times New Roman" pitchFamily="16" charset="0"/>
              </a:rPr>
              <a:t>.</a:t>
            </a:r>
          </a:p>
          <a:p>
            <a:pPr marL="334963" indent="-328613">
              <a:buFont typeface="Wingdings" charset="2"/>
              <a:buChar cha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600" b="1">
                <a:latin typeface="Times New Roman" pitchFamily="16" charset="0"/>
              </a:rPr>
              <a:t>Verification:</a:t>
            </a:r>
            <a:r>
              <a:rPr lang="en-US" sz="2600">
                <a:latin typeface="Times New Roman" pitchFamily="16" charset="0"/>
              </a:rPr>
              <a:t> Are we building the product right? ( Software must conform to its specification )</a:t>
            </a:r>
          </a:p>
          <a:p>
            <a:pPr marL="334963" indent="-328613">
              <a:buFont typeface="Wingdings" charset="2"/>
              <a:buChar cha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600" b="1">
                <a:latin typeface="Times New Roman" pitchFamily="16" charset="0"/>
              </a:rPr>
              <a:t>Validation:</a:t>
            </a:r>
            <a:r>
              <a:rPr lang="en-US" sz="2600">
                <a:latin typeface="Times New Roman" pitchFamily="16" charset="0"/>
              </a:rPr>
              <a:t> Are we building the right product? ( Software should do what the user really requires )</a:t>
            </a:r>
          </a:p>
        </p:txBody>
      </p:sp>
    </p:spTree>
  </p:cSld>
  <p:clrMapOvr>
    <a:masterClrMapping/>
  </p:clrMapOvr>
  <p:transition spd="slow"/>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custDataLst>
              <p:tags r:id="rId2"/>
            </p:custDataLst>
          </p:nvPr>
        </p:nvSpPr>
        <p:spPr/>
        <p:txBody>
          <a:bodyPr/>
          <a:lstStyle/>
          <a:p>
            <a:pPr>
              <a:defRPr/>
            </a:pPr>
            <a:r>
              <a:rPr lang="en-US" dirty="0" smtClean="0"/>
              <a:t>Thank you</a:t>
            </a:r>
            <a:endParaRPr lang="en-US" dirty="0" smtClean="0"/>
          </a:p>
        </p:txBody>
      </p:sp>
    </p:spTree>
    <p:custDataLst>
      <p:tags r:id="rId1"/>
    </p:custData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idx="4294967295"/>
          </p:nvPr>
        </p:nvSpPr>
        <p:spPr>
          <a:xfrm>
            <a:off x="2743200" y="-47625"/>
            <a:ext cx="3657600" cy="779463"/>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atin typeface="Times New Roman" pitchFamily="16" charset="0"/>
              </a:rPr>
              <a:t>SDLC Process</a:t>
            </a:r>
          </a:p>
        </p:txBody>
      </p:sp>
      <p:sp>
        <p:nvSpPr>
          <p:cNvPr id="9218" name="Rectangle 2"/>
          <p:cNvSpPr>
            <a:spLocks noGrp="1" noChangeArrowheads="1"/>
          </p:cNvSpPr>
          <p:nvPr>
            <p:ph type="body" idx="4294967295"/>
          </p:nvPr>
        </p:nvSpPr>
        <p:spPr>
          <a:xfrm>
            <a:off x="457200" y="1604963"/>
            <a:ext cx="8229600" cy="3976687"/>
          </a:xfrm>
          <a:ln/>
        </p:spPr>
        <p:txBody>
          <a:bodyPr/>
          <a:lstStyle/>
          <a:p>
            <a:pPr marL="0" indent="0" algn="just">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sz="3600">
                <a:latin typeface="Times New Roman" pitchFamily="16" charset="0"/>
              </a:rPr>
              <a:t>Software Development Life Cycle is a process used by software industry to design, develop and test high quality software The SDLC aims to produce a high quality software that meets or exceeds customer expectations, reaches completion within times and cost estimates.</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body" idx="4294967295"/>
          </p:nvPr>
        </p:nvSpPr>
        <p:spPr>
          <a:xfrm>
            <a:off x="365125" y="1189038"/>
            <a:ext cx="8229600" cy="3976687"/>
          </a:xfrm>
          <a:ln/>
        </p:spPr>
        <p:txBody>
          <a:bodyPr>
            <a:normAutofit fontScale="70000" lnSpcReduction="20000"/>
          </a:bodyPr>
          <a:lstStyle/>
          <a:p>
            <a:pPr marL="334963" indent="-334963">
              <a:buFont typeface="Arial" charset="0"/>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sz="3600">
                <a:latin typeface="Times New Roman" pitchFamily="16" charset="0"/>
              </a:rPr>
              <a:t>SDLC is the acronym of Software Development Life Cycle.</a:t>
            </a:r>
          </a:p>
          <a:p>
            <a:pPr marL="341313" indent="-334963">
              <a:buClrTx/>
              <a:buFontTx/>
              <a:buNone/>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endParaRPr lang="en-US" sz="3600">
              <a:latin typeface="Times New Roman" pitchFamily="16" charset="0"/>
            </a:endParaRPr>
          </a:p>
          <a:p>
            <a:pPr marL="334963" indent="-334963">
              <a:buFont typeface="Arial" charset="0"/>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sz="3600">
                <a:latin typeface="Times New Roman" pitchFamily="16" charset="0"/>
              </a:rPr>
              <a:t>It is also called as Software development process.</a:t>
            </a:r>
          </a:p>
          <a:p>
            <a:pPr marL="341313" indent="-334963">
              <a:buClrTx/>
              <a:buFontTx/>
              <a:buNone/>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endParaRPr lang="en-US" sz="3600">
              <a:latin typeface="Times New Roman" pitchFamily="16" charset="0"/>
            </a:endParaRPr>
          </a:p>
          <a:p>
            <a:pPr marL="334963" indent="-334963">
              <a:buFont typeface="Arial" charset="0"/>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sz="3600">
                <a:latin typeface="Times New Roman" pitchFamily="16" charset="0"/>
              </a:rPr>
              <a:t>The software development life cycle (SDLC) is a framework defining tasks performed at each step in the software development process.</a:t>
            </a:r>
          </a:p>
          <a:p>
            <a:pPr marL="341313" indent="-334963">
              <a:buClrTx/>
              <a:buFontTx/>
              <a:buNone/>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endParaRPr lang="en-US" sz="3600">
              <a:latin typeface="Times New Roman" pitchFamily="16" charset="0"/>
            </a:endParaRPr>
          </a:p>
          <a:p>
            <a:pPr marL="334963" indent="-334963">
              <a:buFont typeface="Arial" charset="0"/>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sz="3600">
                <a:latin typeface="Times New Roman" pitchFamily="16" charset="0"/>
              </a:rPr>
              <a:t> The life cycle defines a methodology for improving the quality of software and the overall development process.</a:t>
            </a:r>
          </a:p>
          <a:p>
            <a:pPr marL="341313" indent="-334963">
              <a:buClrTx/>
              <a:buFontTx/>
              <a:buNone/>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endParaRPr lang="en-US" sz="3600">
              <a:latin typeface="Times New Roman" pitchFamily="16" charset="0"/>
            </a:endParaRPr>
          </a:p>
        </p:txBody>
      </p:sp>
      <p:sp>
        <p:nvSpPr>
          <p:cNvPr id="10242" name="Text Box 2"/>
          <p:cNvSpPr txBox="1">
            <a:spLocks noChangeArrowheads="1"/>
          </p:cNvSpPr>
          <p:nvPr/>
        </p:nvSpPr>
        <p:spPr bwMode="auto">
          <a:xfrm>
            <a:off x="2743200" y="-47625"/>
            <a:ext cx="3657600" cy="779463"/>
          </a:xfrm>
          <a:prstGeom prst="rect">
            <a:avLst/>
          </a:prstGeom>
          <a:noFill/>
          <a:ln w="9525" cap="flat">
            <a:noFill/>
            <a:round/>
            <a:headEnd/>
            <a:tailEnd/>
          </a:ln>
          <a:effectLst/>
        </p:spPr>
        <p:txBody>
          <a:bodyPr lIns="0" tIns="0" rIns="0" bIns="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a:solidFill>
                  <a:srgbClr val="000000"/>
                </a:solidFill>
                <a:latin typeface="Times New Roman" pitchFamily="16" charset="0"/>
              </a:rPr>
              <a:t>SDLC Process</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Picture 1"/>
          <p:cNvPicPr>
            <a:picLocks noChangeAspect="1" noChangeArrowheads="1"/>
          </p:cNvPicPr>
          <p:nvPr/>
        </p:nvPicPr>
        <p:blipFill>
          <a:blip r:embed="rId3"/>
          <a:srcRect/>
          <a:stretch>
            <a:fillRect/>
          </a:stretch>
        </p:blipFill>
        <p:spPr bwMode="auto">
          <a:xfrm>
            <a:off x="639763" y="822325"/>
            <a:ext cx="7772400" cy="5211763"/>
          </a:xfrm>
          <a:prstGeom prst="rect">
            <a:avLst/>
          </a:prstGeom>
          <a:noFill/>
          <a:ln w="9525" cap="flat">
            <a:noFill/>
            <a:round/>
            <a:headEnd/>
            <a:tailEnd/>
          </a:ln>
          <a:effectLst/>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idx="4294967295"/>
          </p:nvPr>
        </p:nvSpPr>
        <p:spPr>
          <a:xfrm>
            <a:off x="2286000" y="-182563"/>
            <a:ext cx="6218238" cy="1054101"/>
          </a:xfrm>
          <a:ln/>
        </p:spPr>
        <p:txBody>
          <a:bodyPr>
            <a:normAutofit fontScale="90000"/>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Testing &amp; It's Importance</a:t>
            </a:r>
          </a:p>
        </p:txBody>
      </p:sp>
      <p:sp>
        <p:nvSpPr>
          <p:cNvPr id="12290" name="Rectangle 2"/>
          <p:cNvSpPr>
            <a:spLocks noGrp="1" noChangeArrowheads="1"/>
          </p:cNvSpPr>
          <p:nvPr>
            <p:ph type="body" idx="4294967295"/>
          </p:nvPr>
        </p:nvSpPr>
        <p:spPr>
          <a:xfrm>
            <a:off x="274638" y="1006475"/>
            <a:ext cx="8504237" cy="5578475"/>
          </a:xfrm>
          <a:ln/>
        </p:spPr>
        <p:txBody>
          <a:bodyPr/>
          <a:lstStyle/>
          <a:p>
            <a:pPr marL="334963" indent="-334963" algn="just">
              <a:buFont typeface="Arial" charset="0"/>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sz="2800">
                <a:latin typeface="Times New Roman" pitchFamily="16" charset="0"/>
              </a:rPr>
              <a:t>Software testing is a process used to identify the correctness, completeness, and quality of developed computer software. It includes a set of activities conducted with the intent of finding errors in software so that it could be corrected before the product is released to the end users.</a:t>
            </a:r>
          </a:p>
          <a:p>
            <a:pPr marL="341313" indent="-334963" algn="just">
              <a:buClrTx/>
              <a:buFontTx/>
              <a:buNone/>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endParaRPr lang="en-US" sz="2800">
              <a:latin typeface="Times New Roman" pitchFamily="16" charset="0"/>
            </a:endParaRPr>
          </a:p>
          <a:p>
            <a:pPr marL="334963" indent="-334963" algn="just">
              <a:buFont typeface="Arial" charset="0"/>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sz="2800">
                <a:latin typeface="Times New Roman" pitchFamily="16" charset="0"/>
              </a:rPr>
              <a:t>In simple words, software testing is an activity to check whether the actual results match the expected results and to ensure that the software system is defect free.</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idx="4294967295"/>
          </p:nvPr>
        </p:nvSpPr>
        <p:spPr>
          <a:xfrm>
            <a:off x="3292475" y="60325"/>
            <a:ext cx="3382963" cy="669925"/>
          </a:xfrm>
          <a:ln/>
        </p:spPr>
        <p:txBody>
          <a:bodyPr>
            <a:normAutofit fontScale="90000"/>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Importance...</a:t>
            </a:r>
          </a:p>
        </p:txBody>
      </p:sp>
      <p:sp>
        <p:nvSpPr>
          <p:cNvPr id="13314" name="Rectangle 2"/>
          <p:cNvSpPr>
            <a:spLocks noGrp="1" noChangeArrowheads="1"/>
          </p:cNvSpPr>
          <p:nvPr>
            <p:ph type="body" idx="4294967295"/>
          </p:nvPr>
        </p:nvSpPr>
        <p:spPr>
          <a:xfrm>
            <a:off x="274638" y="1096963"/>
            <a:ext cx="8412162" cy="4937125"/>
          </a:xfrm>
          <a:ln/>
        </p:spPr>
        <p:txBody>
          <a:bodyPr/>
          <a:lstStyle/>
          <a:p>
            <a:pPr marL="334963" indent="-334963" algn="just">
              <a:buFont typeface="Arial" charset="0"/>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a:latin typeface="Times New Roman" pitchFamily="16" charset="0"/>
              </a:rPr>
              <a:t>To ensure that what we create does what it’s supposed to do.</a:t>
            </a:r>
          </a:p>
          <a:p>
            <a:pPr marL="334963" indent="-334963" algn="just">
              <a:buFont typeface="Arial" charset="0"/>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a:latin typeface="Times New Roman" pitchFamily="16" charset="0"/>
              </a:rPr>
              <a:t>Something that works when one person is using it may not work when hundreds of people are using it.</a:t>
            </a:r>
          </a:p>
          <a:p>
            <a:pPr marL="334963" indent="-334963" algn="just">
              <a:buFont typeface="Arial" charset="0"/>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a:latin typeface="Times New Roman" pitchFamily="16" charset="0"/>
              </a:rPr>
              <a:t>There are lots of different devices, browsers, and operating systems out there.</a:t>
            </a:r>
          </a:p>
          <a:p>
            <a:pPr marL="334963" indent="-334963" algn="just">
              <a:buFont typeface="Arial" charset="0"/>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a:latin typeface="Times New Roman" pitchFamily="16" charset="0"/>
              </a:rPr>
              <a:t>We owe it to our users and ourselves to deliver the best application we can.</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idx="4294967295"/>
          </p:nvPr>
        </p:nvSpPr>
        <p:spPr>
          <a:xfrm>
            <a:off x="2468563" y="0"/>
            <a:ext cx="5394325" cy="731838"/>
          </a:xfrm>
          <a:ln/>
        </p:spPr>
        <p:txBody>
          <a:bodyPr>
            <a:normAutofit fontScale="90000"/>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Principles of Testing</a:t>
            </a:r>
          </a:p>
        </p:txBody>
      </p:sp>
      <p:sp>
        <p:nvSpPr>
          <p:cNvPr id="14338" name="Rectangle 2"/>
          <p:cNvSpPr>
            <a:spLocks noGrp="1" noChangeArrowheads="1"/>
          </p:cNvSpPr>
          <p:nvPr>
            <p:ph type="body" idx="4294967295"/>
          </p:nvPr>
        </p:nvSpPr>
        <p:spPr>
          <a:xfrm>
            <a:off x="457200" y="914400"/>
            <a:ext cx="8229600" cy="5486400"/>
          </a:xfrm>
          <a:ln/>
        </p:spPr>
        <p:txBody>
          <a:bodyPr/>
          <a:lstStyle/>
          <a:p>
            <a:pPr marL="334963" indent="-334963">
              <a:buFont typeface="Wingdings" charset="2"/>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sz="3600">
                <a:latin typeface="Times New Roman" pitchFamily="16" charset="0"/>
              </a:rPr>
              <a:t>Test a program to try to make it fail</a:t>
            </a:r>
          </a:p>
          <a:p>
            <a:pPr marL="334963" indent="-334963">
              <a:buFont typeface="Wingdings" charset="2"/>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sz="3600">
                <a:latin typeface="Times New Roman" pitchFamily="16" charset="0"/>
              </a:rPr>
              <a:t>Start testing early</a:t>
            </a:r>
          </a:p>
          <a:p>
            <a:pPr marL="334963" indent="-334963">
              <a:buFont typeface="Wingdings" charset="2"/>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sz="3600">
                <a:latin typeface="Times New Roman" pitchFamily="16" charset="0"/>
              </a:rPr>
              <a:t>Testing is context dependent</a:t>
            </a:r>
          </a:p>
          <a:p>
            <a:pPr marL="334963" indent="-334963">
              <a:buFont typeface="Wingdings" charset="2"/>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sz="3600">
                <a:latin typeface="Times New Roman" pitchFamily="16" charset="0"/>
              </a:rPr>
              <a:t>Define test plan</a:t>
            </a:r>
          </a:p>
          <a:p>
            <a:pPr marL="334963" indent="-334963">
              <a:buFont typeface="Wingdings" charset="2"/>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sz="3600">
                <a:latin typeface="Times New Roman" pitchFamily="16" charset="0"/>
              </a:rPr>
              <a:t>Design Effective Test Cases</a:t>
            </a:r>
          </a:p>
          <a:p>
            <a:pPr marL="334963" indent="-334963">
              <a:buFont typeface="Wingdings" charset="2"/>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sz="3600">
                <a:latin typeface="Times New Roman" pitchFamily="16" charset="0"/>
              </a:rPr>
              <a:t>Test for valid as well as invalid conditions</a:t>
            </a:r>
          </a:p>
          <a:p>
            <a:pPr marL="334963" indent="-334963">
              <a:buFont typeface="Wingdings" charset="2"/>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sz="3600">
                <a:latin typeface="Times New Roman" pitchFamily="16" charset="0"/>
              </a:rPr>
              <a:t>Review test cases regularly</a:t>
            </a:r>
          </a:p>
          <a:p>
            <a:pPr marL="0" indent="0">
              <a:buClrTx/>
              <a:buFontTx/>
              <a:buNone/>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endParaRPr lang="en-US" sz="3600" b="1">
              <a:latin typeface="Times New Roman" pitchFamily="16" charset="0"/>
            </a:endParaRPr>
          </a:p>
          <a:p>
            <a:pPr marL="0" indent="0">
              <a:buClrTx/>
              <a:buFontTx/>
              <a:buNone/>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endParaRPr lang="en-US" sz="3600" b="1">
              <a:latin typeface="Times New Roman" pitchFamily="16" charset="0"/>
            </a:endParaRP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idx="4294967295"/>
          </p:nvPr>
        </p:nvSpPr>
        <p:spPr>
          <a:xfrm>
            <a:off x="2286000" y="-92075"/>
            <a:ext cx="5943600" cy="91440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atin typeface="Times New Roman" pitchFamily="16" charset="0"/>
              </a:rPr>
              <a:t>Software Testing Levels</a:t>
            </a:r>
          </a:p>
        </p:txBody>
      </p:sp>
      <p:pic>
        <p:nvPicPr>
          <p:cNvPr id="15362" name="Picture 2"/>
          <p:cNvPicPr>
            <a:picLocks noChangeAspect="1" noChangeArrowheads="1"/>
          </p:cNvPicPr>
          <p:nvPr/>
        </p:nvPicPr>
        <p:blipFill>
          <a:blip r:embed="rId3"/>
          <a:srcRect/>
          <a:stretch>
            <a:fillRect/>
          </a:stretch>
        </p:blipFill>
        <p:spPr bwMode="auto">
          <a:xfrm>
            <a:off x="630238" y="1096963"/>
            <a:ext cx="8096250" cy="5276850"/>
          </a:xfrm>
          <a:prstGeom prst="rect">
            <a:avLst/>
          </a:prstGeom>
          <a:noFill/>
          <a:ln w="9525" cap="flat">
            <a:noFill/>
            <a:round/>
            <a:headEnd/>
            <a:tailEnd/>
          </a:ln>
          <a:effectLst/>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ags/tag4.xml><?xml version="1.0" encoding="utf-8"?>
<p:tagLst xmlns:a="http://schemas.openxmlformats.org/drawingml/2006/main" xmlns:r="http://schemas.openxmlformats.org/officeDocument/2006/relationships" xmlns:p="http://schemas.openxmlformats.org/presentationml/2006/main">
  <p:tag name="DVSECTIONID" val="c48BxRTjzwKhAarpC8SPOi"/>
</p:tagLst>
</file>

<file path=ppt/tags/tag5.xml><?xml version="1.0" encoding="utf-8"?>
<p:tagLst xmlns:a="http://schemas.openxmlformats.org/drawingml/2006/main" xmlns:r="http://schemas.openxmlformats.org/officeDocument/2006/relationships" xmlns:p="http://schemas.openxmlformats.org/presentationml/2006/main">
  <p:tag name="DVSHAPEID" val="GFUQynbDZ7CnnKAa7cx9MM"/>
</p:tagLst>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1339</Words>
  <Application>Microsoft Office PowerPoint</Application>
  <PresentationFormat>On-screen Show (4:3)</PresentationFormat>
  <Paragraphs>181</Paragraphs>
  <Slides>28</Slides>
  <Notes>28</Notes>
  <HiddenSlides>0</HiddenSlides>
  <MMClips>0</MMClips>
  <ScaleCrop>false</ScaleCrop>
  <HeadingPairs>
    <vt:vector size="6" baseType="variant">
      <vt:variant>
        <vt:lpstr>Theme</vt:lpstr>
      </vt:variant>
      <vt:variant>
        <vt:i4>1</vt:i4>
      </vt:variant>
      <vt:variant>
        <vt:lpstr>Embedded OLE Servers</vt:lpstr>
      </vt:variant>
      <vt:variant>
        <vt:i4>0</vt:i4>
      </vt:variant>
      <vt:variant>
        <vt:lpstr>Slide Titles</vt:lpstr>
      </vt:variant>
      <vt:variant>
        <vt:i4>28</vt:i4>
      </vt:variant>
    </vt:vector>
  </HeadingPairs>
  <TitlesOfParts>
    <vt:vector size="29" baseType="lpstr">
      <vt:lpstr>Training</vt:lpstr>
      <vt:lpstr>Manual Testing</vt:lpstr>
      <vt:lpstr>Agenda</vt:lpstr>
      <vt:lpstr>SDLC Process</vt:lpstr>
      <vt:lpstr>Slide 4</vt:lpstr>
      <vt:lpstr>Slide 5</vt:lpstr>
      <vt:lpstr>Testing &amp; It's Importance</vt:lpstr>
      <vt:lpstr>Importance...</vt:lpstr>
      <vt:lpstr>Principles of Testing</vt:lpstr>
      <vt:lpstr>Software Testing Levels</vt:lpstr>
      <vt:lpstr>Characteristics Of A Good Test Case</vt:lpstr>
      <vt:lpstr>Inputs Required for Test Case Preparation</vt:lpstr>
      <vt:lpstr>What should be included in a Test Case?</vt:lpstr>
      <vt:lpstr>Effective Unit Test Case</vt:lpstr>
      <vt:lpstr>Test Case Preparation</vt:lpstr>
      <vt:lpstr>Unit Test Case Template</vt:lpstr>
      <vt:lpstr>           All Text Fields are left aligned, all numeric and currency fields are right aligned and all date fields are center aligned</vt:lpstr>
      <vt:lpstr>Money values are formatted based on setup in the database. Symbol Prefix are $, Rs etc. Format Pattern can be Eastern or Western this determines the formatting to be done as Millions or Lacks. Format Symbol specifies the symbol used to format the real value “,” or “.”.</vt:lpstr>
      <vt:lpstr>Slide 18</vt:lpstr>
      <vt:lpstr>At any point of time, there can be only one child window opened for a parent window and parent window cannot be closed when child window is open.</vt:lpstr>
      <vt:lpstr>Field Validations</vt:lpstr>
      <vt:lpstr>Defect Control Form</vt:lpstr>
      <vt:lpstr>Software Defect</vt:lpstr>
      <vt:lpstr>Severity of defects</vt:lpstr>
      <vt:lpstr>Traceability Matrix</vt:lpstr>
      <vt:lpstr>Slide 25</vt:lpstr>
      <vt:lpstr>Slide 26</vt:lpstr>
      <vt:lpstr>Points To Remember</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2022-04-20T02:04:37Z</dcterms:created>
  <dcterms:modified xsi:type="dcterms:W3CDTF">2022-04-20T02:11:24Z</dcterms:modified>
</cp:coreProperties>
</file>