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107.xml" ContentType="application/vnd.openxmlformats-officedocument.presentationml.slide+xml"/>
  <Override PartName="/ppt/slides/slide10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4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34.xml" ContentType="application/vnd.openxmlformats-officedocument.presentationml.slide+xml"/>
  <Override PartName="/ppt/slides/slide4.xml" ContentType="application/vnd.openxmlformats-officedocument.presentationml.slide+xml"/>
  <Override PartName="/ppt/slides/slide132.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20.xml" ContentType="application/vnd.openxmlformats-officedocument.presentationml.slide+xml"/>
  <Override PartName="/ppt/slides/slide133.xml" ContentType="application/vnd.openxmlformats-officedocument.presentationml.slide+xml"/>
  <Override PartName="/ppt/slides/slide12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1.xml" ContentType="application/vnd.openxmlformats-officedocument.presentationml.slide+xml"/>
  <Override PartName="/ppt/slides/slide126.xml" ContentType="application/vnd.openxmlformats-officedocument.presentationml.slide+xml"/>
  <Override PartName="/ppt/slides/slide123.xml" ContentType="application/vnd.openxmlformats-officedocument.presentationml.slide+xml"/>
  <Override PartName="/ppt/slides/slide127.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46"/>
  </p:notesMasterIdLst>
  <p:sldIdLst>
    <p:sldId id="256" r:id="rId4"/>
    <p:sldId id="262" r:id="rId5"/>
    <p:sldId id="257" r:id="rId6"/>
    <p:sldId id="264" r:id="rId7"/>
    <p:sldId id="267" r:id="rId8"/>
    <p:sldId id="268" r:id="rId9"/>
    <p:sldId id="269" r:id="rId10"/>
    <p:sldId id="270" r:id="rId11"/>
    <p:sldId id="272" r:id="rId12"/>
    <p:sldId id="273" r:id="rId13"/>
    <p:sldId id="476" r:id="rId14"/>
    <p:sldId id="480" r:id="rId15"/>
    <p:sldId id="481" r:id="rId16"/>
    <p:sldId id="507" r:id="rId17"/>
    <p:sldId id="440" r:id="rId18"/>
    <p:sldId id="441" r:id="rId19"/>
    <p:sldId id="442" r:id="rId20"/>
    <p:sldId id="508" r:id="rId21"/>
    <p:sldId id="443" r:id="rId22"/>
    <p:sldId id="444" r:id="rId23"/>
    <p:sldId id="445" r:id="rId24"/>
    <p:sldId id="446" r:id="rId25"/>
    <p:sldId id="447" r:id="rId26"/>
    <p:sldId id="448" r:id="rId27"/>
    <p:sldId id="449" r:id="rId28"/>
    <p:sldId id="482" r:id="rId29"/>
    <p:sldId id="450" r:id="rId30"/>
    <p:sldId id="451" r:id="rId31"/>
    <p:sldId id="452" r:id="rId32"/>
    <p:sldId id="453" r:id="rId33"/>
    <p:sldId id="483" r:id="rId34"/>
    <p:sldId id="454" r:id="rId35"/>
    <p:sldId id="484" r:id="rId36"/>
    <p:sldId id="455" r:id="rId37"/>
    <p:sldId id="456" r:id="rId38"/>
    <p:sldId id="457" r:id="rId39"/>
    <p:sldId id="458" r:id="rId40"/>
    <p:sldId id="506" r:id="rId41"/>
    <p:sldId id="459" r:id="rId42"/>
    <p:sldId id="460" r:id="rId43"/>
    <p:sldId id="461" r:id="rId44"/>
    <p:sldId id="462" r:id="rId45"/>
    <p:sldId id="485" r:id="rId46"/>
    <p:sldId id="463" r:id="rId47"/>
    <p:sldId id="486" r:id="rId48"/>
    <p:sldId id="464" r:id="rId49"/>
    <p:sldId id="468" r:id="rId50"/>
    <p:sldId id="487" r:id="rId51"/>
    <p:sldId id="469" r:id="rId52"/>
    <p:sldId id="509" r:id="rId53"/>
    <p:sldId id="470" r:id="rId54"/>
    <p:sldId id="471" r:id="rId55"/>
    <p:sldId id="472" r:id="rId56"/>
    <p:sldId id="492" r:id="rId57"/>
    <p:sldId id="491" r:id="rId58"/>
    <p:sldId id="488" r:id="rId59"/>
    <p:sldId id="489" r:id="rId60"/>
    <p:sldId id="490" r:id="rId61"/>
    <p:sldId id="493" r:id="rId62"/>
    <p:sldId id="277" r:id="rId63"/>
    <p:sldId id="275" r:id="rId64"/>
    <p:sldId id="276" r:id="rId65"/>
    <p:sldId id="279" r:id="rId66"/>
    <p:sldId id="278" r:id="rId67"/>
    <p:sldId id="281" r:id="rId68"/>
    <p:sldId id="282" r:id="rId69"/>
    <p:sldId id="284" r:id="rId70"/>
    <p:sldId id="283" r:id="rId71"/>
    <p:sldId id="287" r:id="rId72"/>
    <p:sldId id="288" r:id="rId73"/>
    <p:sldId id="286" r:id="rId74"/>
    <p:sldId id="285" r:id="rId75"/>
    <p:sldId id="292" r:id="rId76"/>
    <p:sldId id="291" r:id="rId77"/>
    <p:sldId id="290" r:id="rId78"/>
    <p:sldId id="289" r:id="rId79"/>
    <p:sldId id="494" r:id="rId80"/>
    <p:sldId id="296" r:id="rId81"/>
    <p:sldId id="299" r:id="rId82"/>
    <p:sldId id="298" r:id="rId83"/>
    <p:sldId id="495" r:id="rId84"/>
    <p:sldId id="297" r:id="rId85"/>
    <p:sldId id="302" r:id="rId86"/>
    <p:sldId id="301" r:id="rId87"/>
    <p:sldId id="496" r:id="rId88"/>
    <p:sldId id="305" r:id="rId89"/>
    <p:sldId id="308" r:id="rId90"/>
    <p:sldId id="309" r:id="rId91"/>
    <p:sldId id="307" r:id="rId92"/>
    <p:sldId id="306" r:id="rId93"/>
    <p:sldId id="313" r:id="rId94"/>
    <p:sldId id="312" r:id="rId95"/>
    <p:sldId id="311" r:id="rId96"/>
    <p:sldId id="310" r:id="rId97"/>
    <p:sldId id="317" r:id="rId98"/>
    <p:sldId id="316" r:id="rId99"/>
    <p:sldId id="321" r:id="rId100"/>
    <p:sldId id="320" r:id="rId101"/>
    <p:sldId id="319" r:id="rId102"/>
    <p:sldId id="318" r:id="rId103"/>
    <p:sldId id="324" r:id="rId104"/>
    <p:sldId id="323" r:id="rId105"/>
    <p:sldId id="322" r:id="rId106"/>
    <p:sldId id="498" r:id="rId107"/>
    <p:sldId id="499" r:id="rId108"/>
    <p:sldId id="510" r:id="rId109"/>
    <p:sldId id="500" r:id="rId110"/>
    <p:sldId id="501" r:id="rId111"/>
    <p:sldId id="502" r:id="rId112"/>
    <p:sldId id="503" r:id="rId113"/>
    <p:sldId id="516" r:id="rId114"/>
    <p:sldId id="515" r:id="rId115"/>
    <p:sldId id="504" r:id="rId116"/>
    <p:sldId id="505" r:id="rId117"/>
    <p:sldId id="514" r:id="rId118"/>
    <p:sldId id="479" r:id="rId119"/>
    <p:sldId id="325" r:id="rId120"/>
    <p:sldId id="329" r:id="rId121"/>
    <p:sldId id="328" r:id="rId122"/>
    <p:sldId id="327" r:id="rId123"/>
    <p:sldId id="326" r:id="rId124"/>
    <p:sldId id="330" r:id="rId125"/>
    <p:sldId id="332" r:id="rId126"/>
    <p:sldId id="331" r:id="rId127"/>
    <p:sldId id="335" r:id="rId128"/>
    <p:sldId id="334" r:id="rId129"/>
    <p:sldId id="333" r:id="rId130"/>
    <p:sldId id="339" r:id="rId131"/>
    <p:sldId id="512" r:id="rId132"/>
    <p:sldId id="336" r:id="rId133"/>
    <p:sldId id="342" r:id="rId134"/>
    <p:sldId id="341" r:id="rId135"/>
    <p:sldId id="340" r:id="rId136"/>
    <p:sldId id="511" r:id="rId137"/>
    <p:sldId id="386" r:id="rId138"/>
    <p:sldId id="385" r:id="rId139"/>
    <p:sldId id="384" r:id="rId140"/>
    <p:sldId id="383" r:id="rId141"/>
    <p:sldId id="374" r:id="rId142"/>
    <p:sldId id="391" r:id="rId143"/>
    <p:sldId id="390" r:id="rId144"/>
    <p:sldId id="261" r:id="rId145"/>
  </p:sldIdLst>
  <p:sldSz cx="9144000" cy="6858000" type="screen4x3"/>
  <p:notesSz cx="6858000" cy="9144000"/>
  <p:defaultTextStyle>
    <a:defPPr>
      <a:defRPr lang="en-US"/>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Gothic" charset="-128"/>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Gothic" charset="-128"/>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Gothic" charset="-128"/>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Gothic" charset="-128"/>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Gothic" charset="-128"/>
        <a:cs typeface="+mn-cs"/>
      </a:defRPr>
    </a:lvl5pPr>
    <a:lvl6pPr marL="2286000" algn="l" defTabSz="914400" rtl="0" eaLnBrk="1" latinLnBrk="0" hangingPunct="1">
      <a:defRPr kern="1200">
        <a:solidFill>
          <a:schemeClr val="bg1"/>
        </a:solidFill>
        <a:latin typeface="Calibri" pitchFamily="32" charset="0"/>
        <a:ea typeface="MS Gothic" charset="-128"/>
        <a:cs typeface="+mn-cs"/>
      </a:defRPr>
    </a:lvl6pPr>
    <a:lvl7pPr marL="2743200" algn="l" defTabSz="914400" rtl="0" eaLnBrk="1" latinLnBrk="0" hangingPunct="1">
      <a:defRPr kern="1200">
        <a:solidFill>
          <a:schemeClr val="bg1"/>
        </a:solidFill>
        <a:latin typeface="Calibri" pitchFamily="32" charset="0"/>
        <a:ea typeface="MS Gothic" charset="-128"/>
        <a:cs typeface="+mn-cs"/>
      </a:defRPr>
    </a:lvl7pPr>
    <a:lvl8pPr marL="3200400" algn="l" defTabSz="914400" rtl="0" eaLnBrk="1" latinLnBrk="0" hangingPunct="1">
      <a:defRPr kern="1200">
        <a:solidFill>
          <a:schemeClr val="bg1"/>
        </a:solidFill>
        <a:latin typeface="Calibri" pitchFamily="32" charset="0"/>
        <a:ea typeface="MS Gothic" charset="-128"/>
        <a:cs typeface="+mn-cs"/>
      </a:defRPr>
    </a:lvl8pPr>
    <a:lvl9pPr marL="3657600" algn="l" defTabSz="914400" rtl="0" eaLnBrk="1" latinLnBrk="0" hangingPunct="1">
      <a:defRPr kern="1200">
        <a:solidFill>
          <a:schemeClr val="bg1"/>
        </a:solidFill>
        <a:latin typeface="Calibri" pitchFamily="32" charset="0"/>
        <a:ea typeface="MS 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28" y="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theme" Target="theme/theme1.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tableStyles" Target="tableStyle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customXml" Target="../customXml/item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customXml" Target="../customXml/item2.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customXml" Target="../customXml/item3.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0" y="695325"/>
            <a:ext cx="0" cy="0"/>
          </a:xfrm>
          <a:prstGeom prst="rect">
            <a:avLst/>
          </a:prstGeom>
          <a:noFill/>
          <a:ln w="9525">
            <a:noFill/>
            <a:round/>
            <a:headEnd/>
            <a:tailEnd/>
          </a:ln>
          <a:effectLst/>
        </p:spPr>
      </p:sp>
      <p:sp>
        <p:nvSpPr>
          <p:cNvPr id="4098"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73380019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915800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401726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4474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1795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3745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6550"/>
            <a:ext cx="2055813"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6550"/>
            <a:ext cx="6019800"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25538"/>
            <a:ext cx="4037013" cy="499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25538"/>
            <a:ext cx="4038600" cy="499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6550"/>
            <a:ext cx="2055813"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6550"/>
            <a:ext cx="6019800"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6550"/>
            <a:ext cx="8228013" cy="646113"/>
          </a:xfrm>
        </p:spPr>
        <p:txBody>
          <a:bodyPr/>
          <a:lstStyle/>
          <a:p>
            <a:r>
              <a:rPr lang="en-US" smtClean="0"/>
              <a:t>Click to edit Master 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25538"/>
            <a:ext cx="4037013" cy="499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25538"/>
            <a:ext cx="4038600" cy="499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6550"/>
            <a:ext cx="2055813"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6550"/>
            <a:ext cx="6019800"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25538"/>
            <a:ext cx="4037013" cy="499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25538"/>
            <a:ext cx="4038600" cy="499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dirty="0"/>
          </a:p>
        </p:txBody>
      </p:sp>
      <p:pic>
        <p:nvPicPr>
          <p:cNvPr id="1026" name="Picture 2"/>
          <p:cNvPicPr>
            <a:picLocks noChangeAspect="1" noChangeArrowheads="1"/>
          </p:cNvPicPr>
          <p:nvPr/>
        </p:nvPicPr>
        <p:blipFill>
          <a:blip r:embed="rId13" cstate="print"/>
          <a:srcRect/>
          <a:stretch>
            <a:fillRect/>
          </a:stretch>
        </p:blipFill>
        <p:spPr bwMode="auto">
          <a:xfrm>
            <a:off x="0" y="6021388"/>
            <a:ext cx="6038850" cy="847725"/>
          </a:xfrm>
          <a:prstGeom prst="rect">
            <a:avLst/>
          </a:prstGeom>
          <a:noFill/>
          <a:ln w="9525">
            <a:noFill/>
            <a:round/>
            <a:headEnd/>
            <a:tailEnd/>
          </a:ln>
          <a:effectLst/>
        </p:spPr>
      </p:pic>
      <p:sp>
        <p:nvSpPr>
          <p:cNvPr id="1027" name="Rectangle 3"/>
          <p:cNvSpPr>
            <a:spLocks noGrp="1" noChangeArrowheads="1"/>
          </p:cNvSpPr>
          <p:nvPr>
            <p:ph type="title"/>
          </p:nvPr>
        </p:nvSpPr>
        <p:spPr bwMode="auto">
          <a:xfrm>
            <a:off x="457200" y="336550"/>
            <a:ext cx="8228013" cy="6461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28" name="Rectangle 4"/>
          <p:cNvSpPr>
            <a:spLocks noGrp="1" noChangeArrowheads="1"/>
          </p:cNvSpPr>
          <p:nvPr>
            <p:ph type="body" idx="1"/>
          </p:nvPr>
        </p:nvSpPr>
        <p:spPr bwMode="auto">
          <a:xfrm>
            <a:off x="457200" y="1125538"/>
            <a:ext cx="8228013" cy="49990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
        <p:nvSpPr>
          <p:cNvPr id="1029" name="Text Box 5"/>
          <p:cNvSpPr txBox="1">
            <a:spLocks noChangeArrowheads="1"/>
          </p:cNvSpPr>
          <p:nvPr/>
        </p:nvSpPr>
        <p:spPr bwMode="auto">
          <a:xfrm>
            <a:off x="8266113" y="6423025"/>
            <a:ext cx="723900" cy="24765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FB2EC5C-2CA4-457D-A351-1C4C18A113AD}" type="slidenum">
              <a:rPr lang="en-IN" sz="1000" b="1">
                <a:solidFill>
                  <a:srgbClr val="484C52"/>
                </a:solidFill>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IN" sz="1000" b="1" dirty="0">
              <a:solidFill>
                <a:srgbClr val="484C52"/>
              </a:solidFill>
            </a:endParaRPr>
          </a:p>
        </p:txBody>
      </p:sp>
      <p:sp>
        <p:nvSpPr>
          <p:cNvPr id="1030" name="Text Box 6"/>
          <p:cNvSpPr txBox="1">
            <a:spLocks noChangeArrowheads="1"/>
          </p:cNvSpPr>
          <p:nvPr/>
        </p:nvSpPr>
        <p:spPr bwMode="auto">
          <a:xfrm>
            <a:off x="5724525" y="6443663"/>
            <a:ext cx="2813050" cy="231775"/>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58595B"/>
                </a:solidFill>
                <a:cs typeface="Calibri" pitchFamily="32" charset="0"/>
              </a:rPr>
              <a:t>© CSS Corp  |  Confidential  |  </a:t>
            </a:r>
            <a:r>
              <a:rPr lang="en-US" sz="900" b="1" dirty="0">
                <a:solidFill>
                  <a:srgbClr val="58595B"/>
                </a:solidFill>
                <a:cs typeface="Calibri" pitchFamily="32" charset="0"/>
              </a:rPr>
              <a:t>www.csscorp.com</a:t>
            </a:r>
          </a:p>
        </p:txBody>
      </p:sp>
      <p:pic>
        <p:nvPicPr>
          <p:cNvPr id="1031" name="Picture 7"/>
          <p:cNvPicPr>
            <a:picLocks noChangeAspect="1" noChangeArrowheads="1"/>
          </p:cNvPicPr>
          <p:nvPr/>
        </p:nvPicPr>
        <p:blipFill>
          <a:blip r:embed="rId14" cstate="print"/>
          <a:srcRect r="47314"/>
          <a:stretch>
            <a:fillRect/>
          </a:stretch>
        </p:blipFill>
        <p:spPr bwMode="auto">
          <a:xfrm>
            <a:off x="7297738" y="404813"/>
            <a:ext cx="1404937" cy="319087"/>
          </a:xfrm>
          <a:prstGeom prst="rect">
            <a:avLst/>
          </a:prstGeom>
          <a:noFill/>
          <a:ln w="9525">
            <a:noFill/>
            <a:round/>
            <a:headEnd/>
            <a:tailEnd/>
          </a:ln>
          <a:effec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mj-lt"/>
          <a:ea typeface="+mj-ea"/>
          <a:cs typeface="+mj-cs"/>
        </a:defRPr>
      </a:lvl1pPr>
      <a:lvl2pPr marL="742950" indent="-28575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2pPr>
      <a:lvl3pPr marL="11430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3pPr>
      <a:lvl4pPr marL="16002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4pPr>
      <a:lvl5pPr marL="20574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5pPr>
      <a:lvl6pPr marL="25146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6pPr>
      <a:lvl7pPr marL="29718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7pPr>
      <a:lvl8pPr marL="34290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8pPr>
      <a:lvl9pPr marL="3886200" indent="-228600" algn="l" defTabSz="457200" rtl="0" eaLnBrk="1" fontAlgn="base" hangingPunct="1">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9pPr>
    </p:titleStyle>
    <p:bodyStyle>
      <a:lvl1pPr marL="342900" indent="-342900" algn="l" defTabSz="457200" rtl="0" eaLnBrk="1" fontAlgn="base" hangingPunct="1">
        <a:spcBef>
          <a:spcPts val="600"/>
        </a:spcBef>
        <a:spcAft>
          <a:spcPct val="0"/>
        </a:spcAft>
        <a:buClr>
          <a:srgbClr val="000000"/>
        </a:buClr>
        <a:buSzPct val="100000"/>
        <a:buFont typeface="Times New Roman" pitchFamily="16" charset="0"/>
        <a:defRPr sz="2400">
          <a:solidFill>
            <a:srgbClr val="474B50"/>
          </a:solidFill>
          <a:latin typeface="+mn-lt"/>
          <a:ea typeface="+mn-ea"/>
          <a:cs typeface="+mn-cs"/>
        </a:defRPr>
      </a:lvl1pPr>
      <a:lvl2pPr marL="742950" indent="-285750" algn="l" defTabSz="457200" rtl="0" eaLnBrk="1" fontAlgn="base" hangingPunct="1">
        <a:spcBef>
          <a:spcPts val="550"/>
        </a:spcBef>
        <a:spcAft>
          <a:spcPct val="0"/>
        </a:spcAft>
        <a:buClr>
          <a:srgbClr val="000000"/>
        </a:buClr>
        <a:buSzPct val="100000"/>
        <a:buFont typeface="Times New Roman" pitchFamily="16" charset="0"/>
        <a:defRPr sz="2200">
          <a:solidFill>
            <a:srgbClr val="474B50"/>
          </a:solidFill>
          <a:latin typeface="+mn-lt"/>
          <a:ea typeface="+mn-ea"/>
        </a:defRPr>
      </a:lvl2pPr>
      <a:lvl3pPr marL="1143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474B50"/>
          </a:solidFill>
          <a:latin typeface="+mn-lt"/>
          <a:ea typeface="+mn-ea"/>
        </a:defRPr>
      </a:lvl3pPr>
      <a:lvl4pPr marL="1600200" indent="-228600" algn="l" defTabSz="457200" rtl="0" eaLnBrk="1" fontAlgn="base" hangingPunct="1">
        <a:spcBef>
          <a:spcPts val="450"/>
        </a:spcBef>
        <a:spcAft>
          <a:spcPct val="0"/>
        </a:spcAft>
        <a:buClr>
          <a:srgbClr val="000000"/>
        </a:buClr>
        <a:buSzPct val="100000"/>
        <a:buFont typeface="Times New Roman" pitchFamily="16" charset="0"/>
        <a:defRPr>
          <a:solidFill>
            <a:srgbClr val="474B50"/>
          </a:solidFill>
          <a:latin typeface="+mn-lt"/>
          <a:ea typeface="+mn-ea"/>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474B50"/>
          </a:solidFill>
          <a:latin typeface="+mn-lt"/>
          <a:ea typeface="+mn-ea"/>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474B50"/>
          </a:solidFill>
          <a:latin typeface="+mn-lt"/>
          <a:ea typeface="+mn-ea"/>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474B50"/>
          </a:solidFill>
          <a:latin typeface="+mn-lt"/>
          <a:ea typeface="+mn-ea"/>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474B50"/>
          </a:solidFill>
          <a:latin typeface="+mn-lt"/>
          <a:ea typeface="+mn-ea"/>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474B5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dirty="0"/>
          </a:p>
        </p:txBody>
      </p:sp>
      <p:pic>
        <p:nvPicPr>
          <p:cNvPr id="2050" name="Picture 2"/>
          <p:cNvPicPr>
            <a:picLocks noChangeAspect="1" noChangeArrowheads="1"/>
          </p:cNvPicPr>
          <p:nvPr/>
        </p:nvPicPr>
        <p:blipFill>
          <a:blip r:embed="rId14" cstate="print"/>
          <a:srcRect/>
          <a:stretch>
            <a:fillRect/>
          </a:stretch>
        </p:blipFill>
        <p:spPr bwMode="auto">
          <a:xfrm>
            <a:off x="0" y="6021388"/>
            <a:ext cx="6038850" cy="847725"/>
          </a:xfrm>
          <a:prstGeom prst="rect">
            <a:avLst/>
          </a:prstGeom>
          <a:noFill/>
          <a:ln w="9525">
            <a:noFill/>
            <a:round/>
            <a:headEnd/>
            <a:tailEnd/>
          </a:ln>
          <a:effectLst/>
        </p:spPr>
      </p:pic>
      <p:sp>
        <p:nvSpPr>
          <p:cNvPr id="2051" name="Text Box 3"/>
          <p:cNvSpPr txBox="1">
            <a:spLocks noChangeArrowheads="1"/>
          </p:cNvSpPr>
          <p:nvPr/>
        </p:nvSpPr>
        <p:spPr bwMode="auto">
          <a:xfrm>
            <a:off x="8266113" y="6423025"/>
            <a:ext cx="723900" cy="24765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44D64D-F334-4BF8-8ABB-412ABEBB298D}" type="slidenum">
              <a:rPr lang="en-IN" sz="1000" b="1">
                <a:solidFill>
                  <a:srgbClr val="484C52"/>
                </a:solidFill>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IN" sz="1000" b="1" dirty="0">
              <a:solidFill>
                <a:srgbClr val="484C52"/>
              </a:solidFill>
            </a:endParaRPr>
          </a:p>
        </p:txBody>
      </p:sp>
      <p:sp>
        <p:nvSpPr>
          <p:cNvPr id="2052" name="Text Box 4"/>
          <p:cNvSpPr txBox="1">
            <a:spLocks noChangeArrowheads="1"/>
          </p:cNvSpPr>
          <p:nvPr/>
        </p:nvSpPr>
        <p:spPr bwMode="auto">
          <a:xfrm>
            <a:off x="5724525" y="6443663"/>
            <a:ext cx="2813050" cy="231775"/>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58595B"/>
                </a:solidFill>
                <a:cs typeface="Calibri" pitchFamily="32" charset="0"/>
              </a:rPr>
              <a:t>© CSS Corp  |  Confidential  |  </a:t>
            </a:r>
            <a:r>
              <a:rPr lang="en-US" sz="900" b="1" dirty="0">
                <a:solidFill>
                  <a:srgbClr val="58595B"/>
                </a:solidFill>
                <a:cs typeface="Calibri" pitchFamily="32" charset="0"/>
              </a:rPr>
              <a:t>www.csscorp.com</a:t>
            </a:r>
          </a:p>
        </p:txBody>
      </p:sp>
      <p:pic>
        <p:nvPicPr>
          <p:cNvPr id="2053" name="Picture 5"/>
          <p:cNvPicPr>
            <a:picLocks noChangeAspect="1" noChangeArrowheads="1"/>
          </p:cNvPicPr>
          <p:nvPr/>
        </p:nvPicPr>
        <p:blipFill>
          <a:blip r:embed="rId15" cstate="print"/>
          <a:srcRect r="47314"/>
          <a:stretch>
            <a:fillRect/>
          </a:stretch>
        </p:blipFill>
        <p:spPr bwMode="auto">
          <a:xfrm>
            <a:off x="7297738" y="404813"/>
            <a:ext cx="1404937" cy="319087"/>
          </a:xfrm>
          <a:prstGeom prst="rect">
            <a:avLst/>
          </a:prstGeom>
          <a:noFill/>
          <a:ln w="9525">
            <a:noFill/>
            <a:round/>
            <a:headEnd/>
            <a:tailEnd/>
          </a:ln>
          <a:effectLst/>
        </p:spPr>
      </p:pic>
      <p:sp>
        <p:nvSpPr>
          <p:cNvPr id="2054" name="Rectangle 6"/>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dirty="0"/>
          </a:p>
        </p:txBody>
      </p:sp>
      <p:pic>
        <p:nvPicPr>
          <p:cNvPr id="2055" name="Picture 7"/>
          <p:cNvPicPr>
            <a:picLocks noChangeAspect="1" noChangeArrowheads="1"/>
          </p:cNvPicPr>
          <p:nvPr/>
        </p:nvPicPr>
        <p:blipFill>
          <a:blip r:embed="rId16" cstate="print"/>
          <a:srcRect/>
          <a:stretch>
            <a:fillRect/>
          </a:stretch>
        </p:blipFill>
        <p:spPr bwMode="auto">
          <a:xfrm>
            <a:off x="0" y="0"/>
            <a:ext cx="9144000" cy="6858000"/>
          </a:xfrm>
          <a:prstGeom prst="rect">
            <a:avLst/>
          </a:prstGeom>
          <a:noFill/>
          <a:ln w="9525">
            <a:noFill/>
            <a:round/>
            <a:headEnd/>
            <a:tailEnd/>
          </a:ln>
          <a:effectLst/>
        </p:spPr>
      </p:pic>
      <p:sp>
        <p:nvSpPr>
          <p:cNvPr id="2056" name="Text Box 8"/>
          <p:cNvSpPr txBox="1">
            <a:spLocks noChangeArrowheads="1"/>
          </p:cNvSpPr>
          <p:nvPr/>
        </p:nvSpPr>
        <p:spPr bwMode="auto">
          <a:xfrm>
            <a:off x="6149975" y="6381750"/>
            <a:ext cx="2814638" cy="231775"/>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58595B"/>
                </a:solidFill>
                <a:cs typeface="Calibri" pitchFamily="32" charset="0"/>
              </a:rPr>
              <a:t>© CSS Corp  |  Confidential  |  </a:t>
            </a:r>
            <a:r>
              <a:rPr lang="en-US" sz="900" b="1" dirty="0">
                <a:solidFill>
                  <a:srgbClr val="58595B"/>
                </a:solidFill>
                <a:cs typeface="Calibri" pitchFamily="32" charset="0"/>
              </a:rPr>
              <a:t>www.csscorp.com</a:t>
            </a:r>
          </a:p>
        </p:txBody>
      </p:sp>
      <p:sp>
        <p:nvSpPr>
          <p:cNvPr id="2057" name="Rectangle 9"/>
          <p:cNvSpPr>
            <a:spLocks noChangeArrowheads="1"/>
          </p:cNvSpPr>
          <p:nvPr/>
        </p:nvSpPr>
        <p:spPr bwMode="auto">
          <a:xfrm>
            <a:off x="9036050" y="3933825"/>
            <a:ext cx="107950" cy="2924175"/>
          </a:xfrm>
          <a:prstGeom prst="rect">
            <a:avLst/>
          </a:prstGeom>
          <a:solidFill>
            <a:srgbClr val="FFFFFF"/>
          </a:solidFill>
          <a:ln w="9525">
            <a:noFill/>
            <a:round/>
            <a:headEnd/>
            <a:tailEnd/>
          </a:ln>
          <a:effectLst/>
        </p:spPr>
        <p:txBody>
          <a:bodyPr wrap="none" anchor="ctr"/>
          <a:lstStyle/>
          <a:p>
            <a:endParaRPr lang="en-US" dirty="0"/>
          </a:p>
        </p:txBody>
      </p:sp>
      <p:pic>
        <p:nvPicPr>
          <p:cNvPr id="2058" name="Picture 10"/>
          <p:cNvPicPr>
            <a:picLocks noChangeAspect="1" noChangeArrowheads="1"/>
          </p:cNvPicPr>
          <p:nvPr/>
        </p:nvPicPr>
        <p:blipFill>
          <a:blip r:embed="rId15" cstate="print"/>
          <a:srcRect r="47314"/>
          <a:stretch>
            <a:fillRect/>
          </a:stretch>
        </p:blipFill>
        <p:spPr bwMode="auto">
          <a:xfrm>
            <a:off x="5299075" y="692150"/>
            <a:ext cx="3160713" cy="720725"/>
          </a:xfrm>
          <a:prstGeom prst="rect">
            <a:avLst/>
          </a:prstGeom>
          <a:noFill/>
          <a:ln w="9525">
            <a:noFill/>
            <a:round/>
            <a:headEnd/>
            <a:tailEnd/>
          </a:ln>
          <a:effectLst/>
        </p:spPr>
      </p:pic>
      <p:sp>
        <p:nvSpPr>
          <p:cNvPr id="2059" name="Rectangle 11"/>
          <p:cNvSpPr>
            <a:spLocks noGrp="1" noChangeArrowheads="1"/>
          </p:cNvSpPr>
          <p:nvPr>
            <p:ph type="title"/>
          </p:nvPr>
        </p:nvSpPr>
        <p:spPr bwMode="auto">
          <a:xfrm>
            <a:off x="457200" y="336550"/>
            <a:ext cx="8228013" cy="6461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2060" name="Rectangle 12"/>
          <p:cNvSpPr>
            <a:spLocks noGrp="1" noChangeArrowheads="1"/>
          </p:cNvSpPr>
          <p:nvPr>
            <p:ph type="body" idx="1"/>
          </p:nvPr>
        </p:nvSpPr>
        <p:spPr bwMode="auto">
          <a:xfrm>
            <a:off x="457200" y="1125538"/>
            <a:ext cx="8228013" cy="49990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l" defTabSz="457200" rtl="0" fontAlgn="base">
        <a:spcBef>
          <a:spcPct val="0"/>
        </a:spcBef>
        <a:spcAft>
          <a:spcPct val="0"/>
        </a:spcAft>
        <a:buClr>
          <a:srgbClr val="000000"/>
        </a:buClr>
        <a:buSzPct val="100000"/>
        <a:buFont typeface="Times New Roman" pitchFamily="16" charset="0"/>
        <a:defRPr sz="3200" b="1">
          <a:solidFill>
            <a:srgbClr val="00B0F0"/>
          </a:solidFill>
          <a:latin typeface="+mj-lt"/>
          <a:ea typeface="+mj-ea"/>
          <a:cs typeface="+mj-cs"/>
        </a:defRPr>
      </a:lvl1pPr>
      <a:lvl2pPr marL="742950" indent="-28575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2pPr>
      <a:lvl3pPr marL="11430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3pPr>
      <a:lvl4pPr marL="16002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4pPr>
      <a:lvl5pPr marL="20574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5pPr>
      <a:lvl6pPr marL="25146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6pPr>
      <a:lvl7pPr marL="29718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7pPr>
      <a:lvl8pPr marL="34290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8pPr>
      <a:lvl9pPr marL="38862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9pPr>
    </p:titleStyle>
    <p:bodyStyle>
      <a:lvl1pPr marL="342900" indent="-342900" algn="l" defTabSz="457200" rtl="0" fontAlgn="base">
        <a:spcBef>
          <a:spcPts val="600"/>
        </a:spcBef>
        <a:spcAft>
          <a:spcPct val="0"/>
        </a:spcAft>
        <a:buClr>
          <a:srgbClr val="000000"/>
        </a:buClr>
        <a:buSzPct val="100000"/>
        <a:buFont typeface="Times New Roman" pitchFamily="16" charset="0"/>
        <a:defRPr sz="2400">
          <a:solidFill>
            <a:srgbClr val="474B50"/>
          </a:solidFill>
          <a:latin typeface="+mn-lt"/>
          <a:ea typeface="+mn-ea"/>
          <a:cs typeface="+mn-cs"/>
        </a:defRPr>
      </a:lvl1pPr>
      <a:lvl2pPr marL="742950" indent="-285750" algn="l" defTabSz="457200" rtl="0" fontAlgn="base">
        <a:spcBef>
          <a:spcPts val="550"/>
        </a:spcBef>
        <a:spcAft>
          <a:spcPct val="0"/>
        </a:spcAft>
        <a:buClr>
          <a:srgbClr val="000000"/>
        </a:buClr>
        <a:buSzPct val="100000"/>
        <a:buFont typeface="Times New Roman" pitchFamily="16" charset="0"/>
        <a:defRPr sz="2200">
          <a:solidFill>
            <a:srgbClr val="474B50"/>
          </a:solidFill>
          <a:latin typeface="+mn-lt"/>
          <a:ea typeface="+mn-ea"/>
        </a:defRPr>
      </a:lvl2pPr>
      <a:lvl3pPr marL="1143000" indent="-228600" algn="l" defTabSz="457200" rtl="0" fontAlgn="base">
        <a:spcBef>
          <a:spcPts val="500"/>
        </a:spcBef>
        <a:spcAft>
          <a:spcPct val="0"/>
        </a:spcAft>
        <a:buClr>
          <a:srgbClr val="000000"/>
        </a:buClr>
        <a:buSzPct val="100000"/>
        <a:buFont typeface="Times New Roman" pitchFamily="16" charset="0"/>
        <a:defRPr sz="2000">
          <a:solidFill>
            <a:srgbClr val="474B50"/>
          </a:solidFill>
          <a:latin typeface="+mn-lt"/>
          <a:ea typeface="+mn-ea"/>
        </a:defRPr>
      </a:lvl3pPr>
      <a:lvl4pPr marL="1600200" indent="-228600" algn="l" defTabSz="457200" rtl="0" fontAlgn="base">
        <a:spcBef>
          <a:spcPts val="450"/>
        </a:spcBef>
        <a:spcAft>
          <a:spcPct val="0"/>
        </a:spcAft>
        <a:buClr>
          <a:srgbClr val="000000"/>
        </a:buClr>
        <a:buSzPct val="100000"/>
        <a:buFont typeface="Times New Roman" pitchFamily="16" charset="0"/>
        <a:defRPr>
          <a:solidFill>
            <a:srgbClr val="474B50"/>
          </a:solidFill>
          <a:latin typeface="+mn-lt"/>
          <a:ea typeface="+mn-ea"/>
        </a:defRPr>
      </a:lvl4pPr>
      <a:lvl5pPr marL="20574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5pPr>
      <a:lvl6pPr marL="25146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6pPr>
      <a:lvl7pPr marL="29718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7pPr>
      <a:lvl8pPr marL="34290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8pPr>
      <a:lvl9pPr marL="38862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dirty="0"/>
          </a:p>
        </p:txBody>
      </p:sp>
      <p:pic>
        <p:nvPicPr>
          <p:cNvPr id="3074" name="Picture 2"/>
          <p:cNvPicPr>
            <a:picLocks noChangeAspect="1" noChangeArrowheads="1"/>
          </p:cNvPicPr>
          <p:nvPr/>
        </p:nvPicPr>
        <p:blipFill>
          <a:blip r:embed="rId13" cstate="print"/>
          <a:srcRect/>
          <a:stretch>
            <a:fillRect/>
          </a:stretch>
        </p:blipFill>
        <p:spPr bwMode="auto">
          <a:xfrm>
            <a:off x="0" y="6021388"/>
            <a:ext cx="6038850" cy="847725"/>
          </a:xfrm>
          <a:prstGeom prst="rect">
            <a:avLst/>
          </a:prstGeom>
          <a:noFill/>
          <a:ln w="9525">
            <a:noFill/>
            <a:round/>
            <a:headEnd/>
            <a:tailEnd/>
          </a:ln>
          <a:effectLst/>
        </p:spPr>
      </p:pic>
      <p:sp>
        <p:nvSpPr>
          <p:cNvPr id="3075" name="Text Box 3"/>
          <p:cNvSpPr txBox="1">
            <a:spLocks noChangeArrowheads="1"/>
          </p:cNvSpPr>
          <p:nvPr/>
        </p:nvSpPr>
        <p:spPr bwMode="auto">
          <a:xfrm>
            <a:off x="8266113" y="6423025"/>
            <a:ext cx="723900" cy="24765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1D2EE2A-FEB3-486C-868A-3D0E4E25B988}" type="slidenum">
              <a:rPr lang="en-IN" sz="1000" b="1">
                <a:solidFill>
                  <a:srgbClr val="484C52"/>
                </a:solidFill>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IN" sz="1000" b="1" dirty="0">
              <a:solidFill>
                <a:srgbClr val="484C52"/>
              </a:solidFill>
            </a:endParaRPr>
          </a:p>
        </p:txBody>
      </p:sp>
      <p:sp>
        <p:nvSpPr>
          <p:cNvPr id="3076" name="Text Box 4"/>
          <p:cNvSpPr txBox="1">
            <a:spLocks noChangeArrowheads="1"/>
          </p:cNvSpPr>
          <p:nvPr/>
        </p:nvSpPr>
        <p:spPr bwMode="auto">
          <a:xfrm>
            <a:off x="5724525" y="6443663"/>
            <a:ext cx="2813050" cy="231775"/>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58595B"/>
                </a:solidFill>
                <a:cs typeface="Calibri" pitchFamily="32" charset="0"/>
              </a:rPr>
              <a:t>© CSS Corp  |  Confidential  |  </a:t>
            </a:r>
            <a:r>
              <a:rPr lang="en-US" sz="900" b="1" dirty="0">
                <a:solidFill>
                  <a:srgbClr val="58595B"/>
                </a:solidFill>
                <a:cs typeface="Calibri" pitchFamily="32" charset="0"/>
              </a:rPr>
              <a:t>www.csscorp.com</a:t>
            </a:r>
          </a:p>
        </p:txBody>
      </p:sp>
      <p:pic>
        <p:nvPicPr>
          <p:cNvPr id="3077" name="Picture 5"/>
          <p:cNvPicPr>
            <a:picLocks noChangeAspect="1" noChangeArrowheads="1"/>
          </p:cNvPicPr>
          <p:nvPr/>
        </p:nvPicPr>
        <p:blipFill>
          <a:blip r:embed="rId14" cstate="print"/>
          <a:srcRect r="47314"/>
          <a:stretch>
            <a:fillRect/>
          </a:stretch>
        </p:blipFill>
        <p:spPr bwMode="auto">
          <a:xfrm>
            <a:off x="7297738" y="404813"/>
            <a:ext cx="1404937" cy="319087"/>
          </a:xfrm>
          <a:prstGeom prst="rect">
            <a:avLst/>
          </a:prstGeom>
          <a:noFill/>
          <a:ln w="9525">
            <a:noFill/>
            <a:round/>
            <a:headEnd/>
            <a:tailEnd/>
          </a:ln>
          <a:effectLst/>
        </p:spPr>
      </p:pic>
      <p:sp>
        <p:nvSpPr>
          <p:cNvPr id="3078" name="Rectangle 6"/>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dirty="0"/>
          </a:p>
        </p:txBody>
      </p:sp>
      <p:sp>
        <p:nvSpPr>
          <p:cNvPr id="3079" name="Rectangle 7"/>
          <p:cNvSpPr>
            <a:spLocks noChangeArrowheads="1"/>
          </p:cNvSpPr>
          <p:nvPr/>
        </p:nvSpPr>
        <p:spPr bwMode="auto">
          <a:xfrm>
            <a:off x="9036050" y="3933825"/>
            <a:ext cx="107950" cy="2924175"/>
          </a:xfrm>
          <a:prstGeom prst="rect">
            <a:avLst/>
          </a:prstGeom>
          <a:solidFill>
            <a:srgbClr val="FFFFFF"/>
          </a:solidFill>
          <a:ln w="9525">
            <a:noFill/>
            <a:round/>
            <a:headEnd/>
            <a:tailEnd/>
          </a:ln>
          <a:effectLst/>
        </p:spPr>
        <p:txBody>
          <a:bodyPr wrap="none" anchor="ctr"/>
          <a:lstStyle/>
          <a:p>
            <a:endParaRPr lang="en-US" dirty="0"/>
          </a:p>
        </p:txBody>
      </p:sp>
      <p:sp>
        <p:nvSpPr>
          <p:cNvPr id="3080" name="Rectangle 8"/>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dirty="0"/>
          </a:p>
        </p:txBody>
      </p:sp>
      <p:pic>
        <p:nvPicPr>
          <p:cNvPr id="3081" name="Picture 9"/>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round/>
            <a:headEnd/>
            <a:tailEnd/>
          </a:ln>
          <a:effectLst/>
        </p:spPr>
      </p:pic>
      <p:pic>
        <p:nvPicPr>
          <p:cNvPr id="3082" name="Picture 10"/>
          <p:cNvPicPr>
            <a:picLocks noChangeAspect="1" noChangeArrowheads="1"/>
          </p:cNvPicPr>
          <p:nvPr/>
        </p:nvPicPr>
        <p:blipFill>
          <a:blip r:embed="rId14" cstate="print"/>
          <a:srcRect r="47314"/>
          <a:stretch>
            <a:fillRect/>
          </a:stretch>
        </p:blipFill>
        <p:spPr bwMode="auto">
          <a:xfrm>
            <a:off x="5292725" y="692150"/>
            <a:ext cx="3160713" cy="720725"/>
          </a:xfrm>
          <a:prstGeom prst="rect">
            <a:avLst/>
          </a:prstGeom>
          <a:noFill/>
          <a:ln w="9525">
            <a:noFill/>
            <a:round/>
            <a:headEnd/>
            <a:tailEnd/>
          </a:ln>
          <a:effectLst/>
        </p:spPr>
      </p:pic>
      <p:sp>
        <p:nvSpPr>
          <p:cNvPr id="3083" name="Text Box 11"/>
          <p:cNvSpPr txBox="1">
            <a:spLocks noChangeArrowheads="1"/>
          </p:cNvSpPr>
          <p:nvPr/>
        </p:nvSpPr>
        <p:spPr bwMode="auto">
          <a:xfrm>
            <a:off x="4799013" y="3194050"/>
            <a:ext cx="3733800" cy="733425"/>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484C52"/>
                </a:solidFill>
              </a:rPr>
              <a:t>© CSS Corp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484C52"/>
                </a:solidFill>
              </a:rPr>
              <a:t>The information contained herein is subject to change without notice. All other trademarks mentioned herein are the property of their respective owners.</a:t>
            </a:r>
          </a:p>
        </p:txBody>
      </p:sp>
      <p:sp>
        <p:nvSpPr>
          <p:cNvPr id="3084" name="Text Box 12"/>
          <p:cNvSpPr txBox="1">
            <a:spLocks noChangeArrowheads="1"/>
          </p:cNvSpPr>
          <p:nvPr/>
        </p:nvSpPr>
        <p:spPr bwMode="auto">
          <a:xfrm>
            <a:off x="4859338" y="2395538"/>
            <a:ext cx="3662362" cy="763587"/>
          </a:xfrm>
          <a:prstGeom prst="rect">
            <a:avLst/>
          </a:prstGeom>
          <a:noFill/>
          <a:ln w="9525">
            <a:noFill/>
            <a:round/>
            <a:headEnd/>
            <a:tailEnd/>
          </a:ln>
          <a:effectLst/>
        </p:spPr>
        <p:txBody>
          <a:bodyPr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rgbClr val="484C52"/>
                </a:solidFill>
              </a:rPr>
              <a:t>Thank You</a:t>
            </a:r>
          </a:p>
        </p:txBody>
      </p:sp>
      <p:sp>
        <p:nvSpPr>
          <p:cNvPr id="3085" name="Rectangle 13"/>
          <p:cNvSpPr>
            <a:spLocks noGrp="1" noChangeArrowheads="1"/>
          </p:cNvSpPr>
          <p:nvPr>
            <p:ph type="title"/>
          </p:nvPr>
        </p:nvSpPr>
        <p:spPr bwMode="auto">
          <a:xfrm>
            <a:off x="457200" y="336550"/>
            <a:ext cx="8228013" cy="6461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6" name="Rectangle 14"/>
          <p:cNvSpPr>
            <a:spLocks noGrp="1" noChangeArrowheads="1"/>
          </p:cNvSpPr>
          <p:nvPr>
            <p:ph type="body" idx="1"/>
          </p:nvPr>
        </p:nvSpPr>
        <p:spPr bwMode="auto">
          <a:xfrm>
            <a:off x="457200" y="1125538"/>
            <a:ext cx="8228013" cy="49990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fontAlgn="base">
        <a:spcBef>
          <a:spcPct val="0"/>
        </a:spcBef>
        <a:spcAft>
          <a:spcPct val="0"/>
        </a:spcAft>
        <a:buClr>
          <a:srgbClr val="000000"/>
        </a:buClr>
        <a:buSzPct val="100000"/>
        <a:buFont typeface="Times New Roman" pitchFamily="16" charset="0"/>
        <a:defRPr sz="3200" b="1">
          <a:solidFill>
            <a:srgbClr val="00B0F0"/>
          </a:solidFill>
          <a:latin typeface="+mj-lt"/>
          <a:ea typeface="+mj-ea"/>
          <a:cs typeface="+mj-cs"/>
        </a:defRPr>
      </a:lvl1pPr>
      <a:lvl2pPr marL="742950" indent="-28575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2pPr>
      <a:lvl3pPr marL="11430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3pPr>
      <a:lvl4pPr marL="16002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4pPr>
      <a:lvl5pPr marL="20574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5pPr>
      <a:lvl6pPr marL="25146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6pPr>
      <a:lvl7pPr marL="29718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7pPr>
      <a:lvl8pPr marL="34290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8pPr>
      <a:lvl9pPr marL="3886200" indent="-228600" algn="l" defTabSz="457200" rtl="0" fontAlgn="base">
        <a:spcBef>
          <a:spcPct val="0"/>
        </a:spcBef>
        <a:spcAft>
          <a:spcPct val="0"/>
        </a:spcAft>
        <a:buClr>
          <a:srgbClr val="000000"/>
        </a:buClr>
        <a:buSzPct val="100000"/>
        <a:buFont typeface="Times New Roman" pitchFamily="16" charset="0"/>
        <a:defRPr sz="3200" b="1">
          <a:solidFill>
            <a:srgbClr val="00B0F0"/>
          </a:solidFill>
          <a:latin typeface="Calibri" pitchFamily="32" charset="0"/>
          <a:ea typeface="MS Gothic" charset="-128"/>
        </a:defRPr>
      </a:lvl9pPr>
    </p:titleStyle>
    <p:bodyStyle>
      <a:lvl1pPr marL="342900" indent="-342900" algn="l" defTabSz="457200" rtl="0" fontAlgn="base">
        <a:spcBef>
          <a:spcPts val="600"/>
        </a:spcBef>
        <a:spcAft>
          <a:spcPct val="0"/>
        </a:spcAft>
        <a:buClr>
          <a:srgbClr val="000000"/>
        </a:buClr>
        <a:buSzPct val="100000"/>
        <a:buFont typeface="Times New Roman" pitchFamily="16" charset="0"/>
        <a:defRPr sz="2400">
          <a:solidFill>
            <a:srgbClr val="474B50"/>
          </a:solidFill>
          <a:latin typeface="+mn-lt"/>
          <a:ea typeface="+mn-ea"/>
          <a:cs typeface="+mn-cs"/>
        </a:defRPr>
      </a:lvl1pPr>
      <a:lvl2pPr marL="742950" indent="-285750" algn="l" defTabSz="457200" rtl="0" fontAlgn="base">
        <a:spcBef>
          <a:spcPts val="550"/>
        </a:spcBef>
        <a:spcAft>
          <a:spcPct val="0"/>
        </a:spcAft>
        <a:buClr>
          <a:srgbClr val="000000"/>
        </a:buClr>
        <a:buSzPct val="100000"/>
        <a:buFont typeface="Times New Roman" pitchFamily="16" charset="0"/>
        <a:defRPr sz="2200">
          <a:solidFill>
            <a:srgbClr val="474B50"/>
          </a:solidFill>
          <a:latin typeface="+mn-lt"/>
          <a:ea typeface="+mn-ea"/>
        </a:defRPr>
      </a:lvl2pPr>
      <a:lvl3pPr marL="1143000" indent="-228600" algn="l" defTabSz="457200" rtl="0" fontAlgn="base">
        <a:spcBef>
          <a:spcPts val="500"/>
        </a:spcBef>
        <a:spcAft>
          <a:spcPct val="0"/>
        </a:spcAft>
        <a:buClr>
          <a:srgbClr val="000000"/>
        </a:buClr>
        <a:buSzPct val="100000"/>
        <a:buFont typeface="Times New Roman" pitchFamily="16" charset="0"/>
        <a:defRPr sz="2000">
          <a:solidFill>
            <a:srgbClr val="474B50"/>
          </a:solidFill>
          <a:latin typeface="+mn-lt"/>
          <a:ea typeface="+mn-ea"/>
        </a:defRPr>
      </a:lvl3pPr>
      <a:lvl4pPr marL="1600200" indent="-228600" algn="l" defTabSz="457200" rtl="0" fontAlgn="base">
        <a:spcBef>
          <a:spcPts val="450"/>
        </a:spcBef>
        <a:spcAft>
          <a:spcPct val="0"/>
        </a:spcAft>
        <a:buClr>
          <a:srgbClr val="000000"/>
        </a:buClr>
        <a:buSzPct val="100000"/>
        <a:buFont typeface="Times New Roman" pitchFamily="16" charset="0"/>
        <a:defRPr>
          <a:solidFill>
            <a:srgbClr val="474B50"/>
          </a:solidFill>
          <a:latin typeface="+mn-lt"/>
          <a:ea typeface="+mn-ea"/>
        </a:defRPr>
      </a:lvl4pPr>
      <a:lvl5pPr marL="20574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5pPr>
      <a:lvl6pPr marL="25146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6pPr>
      <a:lvl7pPr marL="29718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7pPr>
      <a:lvl8pPr marL="34290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8pPr>
      <a:lvl9pPr marL="3886200" indent="-228600" algn="l" defTabSz="457200" rtl="0" fontAlgn="base">
        <a:spcBef>
          <a:spcPts val="400"/>
        </a:spcBef>
        <a:spcAft>
          <a:spcPct val="0"/>
        </a:spcAft>
        <a:buClr>
          <a:srgbClr val="000000"/>
        </a:buClr>
        <a:buSzPct val="100000"/>
        <a:buFont typeface="Times New Roman" pitchFamily="16" charset="0"/>
        <a:defRPr sz="1600">
          <a:solidFill>
            <a:srgbClr val="474B5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457200" y="2133601"/>
            <a:ext cx="8229600" cy="1905000"/>
          </a:xfrm>
          <a:ln/>
        </p:spPr>
        <p:txBody>
          <a:bodyPr lIns="91440" tIns="45720" rIns="91440" bIns="45720"/>
          <a:lstStyle/>
          <a:p>
            <a:pPr algn="ctr"/>
            <a:r>
              <a:rPr lang="en-US" sz="5400" b="1" dirty="0" smtClean="0">
                <a:solidFill>
                  <a:schemeClr val="accent6"/>
                </a:solidFill>
              </a:rPr>
              <a:t>Structured Query Language</a:t>
            </a:r>
          </a:p>
          <a:p>
            <a:pPr algn="ctr"/>
            <a:r>
              <a:rPr lang="en-US" sz="5400" b="1" dirty="0" smtClean="0">
                <a:solidFill>
                  <a:schemeClr val="accent6"/>
                </a:solidFill>
              </a:rPr>
              <a:t>SQL</a:t>
            </a:r>
          </a:p>
          <a:p>
            <a:pPr marL="0" indent="0" algn="ct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1143000" y="1169314"/>
            <a:ext cx="5553572" cy="31085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Char char="•"/>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Char char="•"/>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Data Manipulation Language (DML) </a:t>
            </a:r>
          </a:p>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Char char="•"/>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Data Definition Language (DDL)</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lang="en-US" sz="2800" dirty="0">
              <a:solidFill>
                <a:schemeClr val="accent6"/>
              </a:solidFill>
              <a:latin typeface="Calibri" pitchFamily="34" charset="0"/>
              <a:ea typeface="MS Gothic" pitchFamily="49"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15240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05473" name="Rectangle 1"/>
          <p:cNvSpPr>
            <a:spLocks noChangeArrowheads="1"/>
          </p:cNvSpPr>
          <p:nvPr/>
        </p:nvSpPr>
        <p:spPr bwMode="auto">
          <a:xfrm>
            <a:off x="838200" y="866745"/>
            <a:ext cx="4038600" cy="4001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Arial" pitchFamily="34" charset="0"/>
                <a:ea typeface="Times New Roman" pitchFamily="18" charset="0"/>
                <a:cs typeface="Arial" pitchFamily="34" charset="0"/>
              </a:rPr>
              <a:t>BETWEEN Operator Example</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graphicFrame>
        <p:nvGraphicFramePr>
          <p:cNvPr id="4" name="Table 3"/>
          <p:cNvGraphicFramePr>
            <a:graphicFrameLocks noGrp="1"/>
          </p:cNvGraphicFramePr>
          <p:nvPr/>
        </p:nvGraphicFramePr>
        <p:xfrm>
          <a:off x="990600" y="5562600"/>
          <a:ext cx="6096000" cy="385572"/>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05474" name="Rectangle 2"/>
          <p:cNvSpPr>
            <a:spLocks noChangeArrowheads="1"/>
          </p:cNvSpPr>
          <p:nvPr/>
        </p:nvSpPr>
        <p:spPr bwMode="auto">
          <a:xfrm>
            <a:off x="457200" y="3036332"/>
            <a:ext cx="8077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select the persons with a last name alphabetically between "Hansen" and "Pettersen" from the table above.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LastName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BETWEEN 'Hansen' AND 'Pettersen’</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3886200"/>
          <a:ext cx="6096000" cy="57835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06497" name="Rectangle 1"/>
          <p:cNvSpPr>
            <a:spLocks noChangeArrowheads="1"/>
          </p:cNvSpPr>
          <p:nvPr/>
        </p:nvSpPr>
        <p:spPr bwMode="auto">
          <a:xfrm>
            <a:off x="685800" y="629215"/>
            <a:ext cx="6324600" cy="224676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Example 2</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display the persons outside the range in the previous example, use NOT BETWEEN:</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LastName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NOT BETWEEN 'Hansen' AND 'Pettersen'</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990600" y="791461"/>
            <a:ext cx="6324600" cy="382151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Alias</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You can give a table or a column another name by using an alias. This can be a good thing to do if you have very long or complex table names or column names.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An alias name could be anything, but usually it is short.</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Alias Syntax for Tables</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AS alias_name </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Alias Syntax for Columns</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 AS alias_name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 </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ChangeArrowheads="1"/>
          </p:cNvSpPr>
          <p:nvPr/>
        </p:nvSpPr>
        <p:spPr bwMode="auto">
          <a:xfrm>
            <a:off x="457200" y="461934"/>
            <a:ext cx="8077200" cy="532453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Alias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Assume we have a table called "Persons" and another table called "Product_Orders". We will give the table aliases of "p" and "po" respectively.</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list all the orders that "Ola Hansen" is responsible for.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po.OrderID, p.LastName, p.FirstName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Persons  p,</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Product_Orders</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po</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p.LastName='Hansen' AND p.FirstName='Ola‘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same SELECT statement without aliases: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Product_Orders.OrderID, Persons.LastName, Persons.FirstName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Product_Orders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Persons.LastName='Hansen' AND Persons.FirstName='Ola' </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2971800"/>
          <a:ext cx="6096000" cy="1051560"/>
        </p:xfrm>
        <a:graphic>
          <a:graphicData uri="http://schemas.openxmlformats.org/drawingml/2006/table">
            <a:tbl>
              <a:tblPr/>
              <a:tblGrid>
                <a:gridCol w="1219200"/>
                <a:gridCol w="2743200"/>
                <a:gridCol w="21336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ProductName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OrderDate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Geitost</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2008-11-11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Camembert Pierrot</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2008-11-09</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Mozzarella di Giovanni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2008-11-11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Mascarpone Fabioli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2008-10-29</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1143000" y="4572000"/>
          <a:ext cx="6096000" cy="630936"/>
        </p:xfrm>
        <a:graphic>
          <a:graphicData uri="http://schemas.openxmlformats.org/drawingml/2006/table">
            <a:tbl>
              <a:tblPr/>
              <a:tblGrid>
                <a:gridCol w="1219200"/>
                <a:gridCol w="2743200"/>
                <a:gridCol w="21336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ProductName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OrderDate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Geitost</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2008-11-11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Mozzarella di Giovanni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2008-11-11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79201" name="Rectangle 1"/>
          <p:cNvSpPr>
            <a:spLocks noChangeArrowheads="1"/>
          </p:cNvSpPr>
          <p:nvPr/>
        </p:nvSpPr>
        <p:spPr bwMode="auto">
          <a:xfrm>
            <a:off x="228600" y="476816"/>
            <a:ext cx="6324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Working with Dates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Assume we have the following "Orders"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Now we want to select the records with an OrderDate of "2008-11-11" from the table above.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We use the following SELECT statement: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Orders WHERE OrderDate='2008-11-11'</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3581400"/>
          <a:ext cx="6096000" cy="1051560"/>
        </p:xfrm>
        <a:graphic>
          <a:graphicData uri="http://schemas.openxmlformats.org/drawingml/2006/table">
            <a:tbl>
              <a:tblPr/>
              <a:tblGrid>
                <a:gridCol w="1219200"/>
                <a:gridCol w="2743200"/>
                <a:gridCol w="21336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ProductName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OrderDate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Geitost</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2008-11-11 13:23:44</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Camembert Pierrot</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2008-11-09 15:45:21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Mozzarella di Giovanni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2008-11-11 11:12:01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Mascarpone Fabioli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2008-10-29 14:56:59</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80225" name="Rectangle 1"/>
          <p:cNvSpPr>
            <a:spLocks noChangeArrowheads="1"/>
          </p:cNvSpPr>
          <p:nvPr/>
        </p:nvSpPr>
        <p:spPr bwMode="auto">
          <a:xfrm>
            <a:off x="228600" y="783105"/>
            <a:ext cx="6477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Now, assume that the "Orders" table looks like this (notice the time component in the "OrderDate" column):</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If we use the same SELECT statement as above: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Orders WHERE OrderDate='2008-11-11'</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we will get no result! This is because the query is looking only for dates with no time portion.</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smtClean="0"/>
              <a:t>Group by &amp; Having</a:t>
            </a:r>
            <a:endParaRPr lang="en-US" dirty="0"/>
          </a:p>
        </p:txBody>
      </p:sp>
    </p:spTree>
    <p:extLst>
      <p:ext uri="{BB962C8B-B14F-4D97-AF65-F5344CB8AC3E}">
        <p14:creationId xmlns:p14="http://schemas.microsoft.com/office/powerpoint/2010/main" val="35424905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6934200" cy="369332"/>
          </a:xfrm>
          <a:prstGeom prst="rect">
            <a:avLst/>
          </a:prstGeom>
        </p:spPr>
        <p:txBody>
          <a:bodyPr wrap="square">
            <a:spAutoFit/>
          </a:bodyPr>
          <a:lstStyle/>
          <a:p>
            <a:r>
              <a:rPr lang="en-US" dirty="0" smtClean="0">
                <a:solidFill>
                  <a:schemeClr val="tx2">
                    <a:lumMod val="75000"/>
                    <a:lumOff val="25000"/>
                  </a:schemeClr>
                </a:solidFill>
              </a:rPr>
              <a:t>Aggregate functions often need an added GROUP BY statement</a:t>
            </a:r>
            <a:endParaRPr lang="en-US" dirty="0">
              <a:solidFill>
                <a:schemeClr val="tx2">
                  <a:lumMod val="75000"/>
                  <a:lumOff val="25000"/>
                </a:schemeClr>
              </a:solidFill>
            </a:endParaRPr>
          </a:p>
        </p:txBody>
      </p:sp>
      <p:sp>
        <p:nvSpPr>
          <p:cNvPr id="206849" name="Rectangle 1"/>
          <p:cNvSpPr>
            <a:spLocks noChangeArrowheads="1"/>
          </p:cNvSpPr>
          <p:nvPr/>
        </p:nvSpPr>
        <p:spPr bwMode="auto">
          <a:xfrm>
            <a:off x="381000" y="914400"/>
            <a:ext cx="5486400" cy="320596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GROUP BY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GROUP BY statement is used in conjunction with the aggregate functions to group the result-set by one or more columns.</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GROUP BY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aggregate_function</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(column_name)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column_name operator value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GROUP BY column_name </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4724400"/>
          <a:ext cx="4724400" cy="1349502"/>
        </p:xfrm>
        <a:graphic>
          <a:graphicData uri="http://schemas.openxmlformats.org/drawingml/2006/table">
            <a:tbl>
              <a:tblPr/>
              <a:tblGrid>
                <a:gridCol w="1181100"/>
                <a:gridCol w="1181100"/>
                <a:gridCol w="1181100"/>
                <a:gridCol w="11811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OrderDate</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OrderPrice</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Customer</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2008/11/12</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1000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2008/10/23</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1600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Nilsen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2008/09/02</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700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2008/09/03</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300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2008/08/30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Jensen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6</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2008/10/04</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6096000" y="5029200"/>
          <a:ext cx="2438400" cy="771144"/>
        </p:xfrm>
        <a:graphic>
          <a:graphicData uri="http://schemas.openxmlformats.org/drawingml/2006/table">
            <a:tbl>
              <a:tblPr/>
              <a:tblGrid>
                <a:gridCol w="1219200"/>
                <a:gridCol w="1219200"/>
              </a:tblGrid>
              <a:tr h="0">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Customer</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SUM(OrderPrice)</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Nilsen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1700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Jensen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2000</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207873" name="Rectangle 1"/>
          <p:cNvSpPr>
            <a:spLocks noChangeArrowheads="1"/>
          </p:cNvSpPr>
          <p:nvPr/>
        </p:nvSpPr>
        <p:spPr bwMode="auto">
          <a:xfrm>
            <a:off x="228600" y="1084928"/>
            <a:ext cx="8077200" cy="255454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GROUP BY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have the following "Orders"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find the total sum (total order) of each customer.</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will have to use the GROUP BY statement to group the customers.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SQL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Customer,SUM</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(OrderPrice) FROM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GROUP BY Customer</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3505200"/>
          <a:ext cx="3048000" cy="1349502"/>
        </p:xfrm>
        <a:graphic>
          <a:graphicData uri="http://schemas.openxmlformats.org/drawingml/2006/table">
            <a:tbl>
              <a:tblPr/>
              <a:tblGrid>
                <a:gridCol w="1524000"/>
                <a:gridCol w="15240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Customer</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SUM(OrderPrice)</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5700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Nilsen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5700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5700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5700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Jensen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5700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Nilsen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5700</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208897" name="Rectangle 1"/>
          <p:cNvSpPr>
            <a:spLocks noChangeArrowheads="1"/>
          </p:cNvSpPr>
          <p:nvPr/>
        </p:nvSpPr>
        <p:spPr bwMode="auto">
          <a:xfrm>
            <a:off x="533400" y="1701969"/>
            <a:ext cx="5257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if we omit the GROUP BY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Customer,SUM</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(OrderPrice) FROM Orders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228600" y="1230987"/>
            <a:ext cx="83058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2800" b="0" i="0" u="none" strike="noStrike" cap="none" normalizeH="0" baseline="0" dirty="0" err="1" smtClean="0">
                <a:ln>
                  <a:noFill/>
                </a:ln>
                <a:solidFill>
                  <a:schemeClr val="accent6"/>
                </a:solidFill>
                <a:effectLst/>
                <a:latin typeface="Calibri" pitchFamily="34" charset="0"/>
                <a:ea typeface="MS Gothic" pitchFamily="49" charset="-128"/>
                <a:cs typeface="Times New Roman" pitchFamily="18" charset="0"/>
              </a:rPr>
              <a:t>DataDefinitionLanguage</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CREATE DATABASE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creates a new database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ALTER DATABASE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modifies a database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CREATE TABLE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creates a new table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ALTER TABLE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modifies a table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DROP TABLE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deletes a table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CREATE INDEX</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creates an index (search key)</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DROP INDEX</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deletes an index </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accent6"/>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1"/>
          <p:cNvSpPr>
            <a:spLocks noChangeArrowheads="1"/>
          </p:cNvSpPr>
          <p:nvPr/>
        </p:nvSpPr>
        <p:spPr bwMode="auto">
          <a:xfrm>
            <a:off x="304800" y="1143000"/>
            <a:ext cx="8229600" cy="132343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GROUP BY More Than One Column</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can also use the GROUP BY statement on more than one column, like this:</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SELECT </a:t>
            </a:r>
            <a:r>
              <a:rPr kumimoji="0" lang="en-US" sz="2000" b="0" i="0" u="none" strike="noStrike" cap="none" normalizeH="0" baseline="0" dirty="0" err="1" smtClean="0">
                <a:ln>
                  <a:noFill/>
                </a:ln>
                <a:solidFill>
                  <a:srgbClr val="17365D"/>
                </a:solidFill>
                <a:effectLst/>
                <a:latin typeface="+mn-lt"/>
                <a:ea typeface="Calibri" pitchFamily="34" charset="0"/>
                <a:cs typeface="Times New Roman" pitchFamily="18" charset="0"/>
              </a:rPr>
              <a:t>Customer,OrderDate,SUM</a:t>
            </a: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(OrderPrice) FROM Orders</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GROUP BY </a:t>
            </a:r>
            <a:r>
              <a:rPr kumimoji="0" lang="en-US" sz="2000" b="0" i="0" u="none" strike="noStrike" cap="none" normalizeH="0" baseline="0" dirty="0" err="1" smtClean="0">
                <a:ln>
                  <a:noFill/>
                </a:ln>
                <a:solidFill>
                  <a:srgbClr val="17365D"/>
                </a:solidFill>
                <a:effectLst/>
                <a:latin typeface="+mn-lt"/>
                <a:ea typeface="Calibri" pitchFamily="34" charset="0"/>
                <a:cs typeface="Times New Roman" pitchFamily="18" charset="0"/>
              </a:rPr>
              <a:t>Customer,OrderDate</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0821" y="2967335"/>
            <a:ext cx="4182363"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Having Clause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2582794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457200" y="990600"/>
            <a:ext cx="8229600" cy="320596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HAVING Clause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HAVING clause was added to SQL because the WHERE keyword could not be used with aggregate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HAVING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aggregate_function</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(column_name)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column_name operator value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GROUP BY column_name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HAVING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aggregate_function</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(column_name) operator value </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102428682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400"/>
          <a:ext cx="6096000" cy="1349502"/>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OrderDate</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OrderPrice</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Customer</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2008/11/12</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1000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2008/10/23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1600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2008/09/02</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700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2008/09/03</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300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2008/08/30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Jensen</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6</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2008/10/04</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100</a:t>
                      </a:r>
                      <a:endParaRPr lang="en-US" sz="110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210945" name="Rectangle 1"/>
          <p:cNvSpPr>
            <a:spLocks noChangeArrowheads="1"/>
          </p:cNvSpPr>
          <p:nvPr/>
        </p:nvSpPr>
        <p:spPr bwMode="auto">
          <a:xfrm>
            <a:off x="762000" y="789057"/>
            <a:ext cx="6705600" cy="70788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HAVING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have the following "Orders" table:</a:t>
            </a:r>
            <a:endParaRPr kumimoji="0" lang="en-US" sz="2000" b="0" i="0" u="none" strike="noStrike" cap="none" normalizeH="0" baseline="0" dirty="0" smtClean="0">
              <a:ln>
                <a:noFill/>
              </a:ln>
              <a:solidFill>
                <a:schemeClr val="tx1"/>
              </a:solidFill>
              <a:effectLst/>
              <a:latin typeface="+mn-lt"/>
              <a:cs typeface="Arial" pitchFamily="34" charset="0"/>
            </a:endParaRPr>
          </a:p>
        </p:txBody>
      </p:sp>
      <p:graphicFrame>
        <p:nvGraphicFramePr>
          <p:cNvPr id="4" name="Table 3"/>
          <p:cNvGraphicFramePr>
            <a:graphicFrameLocks noGrp="1"/>
          </p:cNvGraphicFramePr>
          <p:nvPr/>
        </p:nvGraphicFramePr>
        <p:xfrm>
          <a:off x="2819400" y="6019800"/>
          <a:ext cx="3048000" cy="385572"/>
        </p:xfrm>
        <a:graphic>
          <a:graphicData uri="http://schemas.openxmlformats.org/drawingml/2006/table">
            <a:tbl>
              <a:tblPr/>
              <a:tblGrid>
                <a:gridCol w="1524000"/>
                <a:gridCol w="1524000"/>
              </a:tblGrid>
              <a:tr h="0">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Customer</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SUM(OrderPrice)</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Nilsen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1700</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210946" name="Rectangle 2"/>
          <p:cNvSpPr>
            <a:spLocks noChangeArrowheads="1"/>
          </p:cNvSpPr>
          <p:nvPr/>
        </p:nvSpPr>
        <p:spPr bwMode="auto">
          <a:xfrm>
            <a:off x="609600" y="3352800"/>
            <a:ext cx="7620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find if any of the customers have a total order of less than 2000.</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SQL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Customer,SUM</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(OrderPrice) FROM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GROUP BY Customer</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HAVING SUM(OrderPrice)&lt;2000</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90800" y="3886200"/>
          <a:ext cx="3048000" cy="578358"/>
        </p:xfrm>
        <a:graphic>
          <a:graphicData uri="http://schemas.openxmlformats.org/drawingml/2006/table">
            <a:tbl>
              <a:tblPr/>
              <a:tblGrid>
                <a:gridCol w="1524000"/>
                <a:gridCol w="1524000"/>
              </a:tblGrid>
              <a:tr h="0">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Customer</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SUM(OrderPrice)</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Hansen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a:solidFill>
                            <a:srgbClr val="17365D"/>
                          </a:solidFill>
                          <a:latin typeface="Calibri"/>
                          <a:ea typeface="Calibri"/>
                          <a:cs typeface="Times New Roman"/>
                        </a:rPr>
                        <a:t>2000</a:t>
                      </a:r>
                      <a:endParaRPr lang="en-US" sz="110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a:solidFill>
                            <a:srgbClr val="17365D"/>
                          </a:solidFill>
                          <a:latin typeface="Calibri"/>
                          <a:ea typeface="Calibri"/>
                          <a:cs typeface="Times New Roman"/>
                        </a:rPr>
                        <a:t>Jensen</a:t>
                      </a:r>
                      <a:endParaRPr lang="en-US" sz="110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2000</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211969" name="Rectangle 1"/>
          <p:cNvSpPr>
            <a:spLocks noChangeArrowheads="1"/>
          </p:cNvSpPr>
          <p:nvPr/>
        </p:nvSpPr>
        <p:spPr bwMode="auto">
          <a:xfrm>
            <a:off x="685800" y="717828"/>
            <a:ext cx="6781800" cy="2831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find if the customers "Hansen" or "Jensen" have a total order of more than 1500.</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add an ordinary WHERE clause to the SQL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Customer,SUM</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(OrderPrice) FROM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Customer='Hansen' OR Customer='Jensen'</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GROUP BY Customer</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HAVING SUM(OrderPrice)&gt;1500</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438400"/>
            <a:ext cx="353269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Drop Query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79801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609600" y="1524000"/>
            <a:ext cx="5638800" cy="101566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DROP TABLE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DROP TABLE statement is used to delete a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TABLE table_name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
        <p:nvSpPr>
          <p:cNvPr id="155651" name="Rectangle 3"/>
          <p:cNvSpPr>
            <a:spLocks noChangeArrowheads="1"/>
          </p:cNvSpPr>
          <p:nvPr/>
        </p:nvSpPr>
        <p:spPr bwMode="auto">
          <a:xfrm>
            <a:off x="609600" y="3429000"/>
            <a:ext cx="5486400" cy="132343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DROP DATABASE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DROP DATABASE statement is used to delete a database.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DATABASE database_name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ChangeArrowheads="1"/>
          </p:cNvSpPr>
          <p:nvPr/>
        </p:nvSpPr>
        <p:spPr bwMode="auto">
          <a:xfrm>
            <a:off x="533400" y="2236857"/>
            <a:ext cx="7391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SQL joins are used to query data from two or more tables, based on a relationship between certain columns in these tables.</a:t>
            </a:r>
            <a:endParaRPr kumimoji="0" lang="en-US" sz="2000" b="0" i="0" u="none" strike="noStrike" cap="none" normalizeH="0" baseline="0" dirty="0" smtClean="0">
              <a:ln>
                <a:noFill/>
              </a:ln>
              <a:solidFill>
                <a:schemeClr val="tx1"/>
              </a:solidFill>
              <a:effectLst/>
              <a:latin typeface="+mn-lt"/>
              <a:cs typeface="Arial" pitchFamily="34" charset="0"/>
            </a:endParaRPr>
          </a:p>
        </p:txBody>
      </p:sp>
      <p:sp>
        <p:nvSpPr>
          <p:cNvPr id="3" name="Rectangle 2"/>
          <p:cNvSpPr/>
          <p:nvPr/>
        </p:nvSpPr>
        <p:spPr>
          <a:xfrm>
            <a:off x="3429000" y="1219200"/>
            <a:ext cx="1529586" cy="523220"/>
          </a:xfrm>
          <a:prstGeom prst="rect">
            <a:avLst/>
          </a:prstGeom>
        </p:spPr>
        <p:txBody>
          <a:bodyPr wrap="none">
            <a:spAutoFit/>
          </a:bodyPr>
          <a:lstStyle/>
          <a:p>
            <a:pPr lvl="0" defTabSz="914400">
              <a:buClrTx/>
              <a:buSzTx/>
            </a:pPr>
            <a:r>
              <a:rPr lang="en-US" sz="2800" b="1" dirty="0" smtClean="0">
                <a:solidFill>
                  <a:srgbClr val="17365D"/>
                </a:solidFill>
                <a:ea typeface="Times New Roman" pitchFamily="18" charset="0"/>
                <a:cs typeface="Times New Roman" pitchFamily="18" charset="0"/>
              </a:rPr>
              <a:t>SQL JOIN</a:t>
            </a:r>
            <a:endParaRPr lang="en-US" sz="2800"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5181600"/>
          <a:ext cx="5029200" cy="841248"/>
        </p:xfrm>
        <a:graphic>
          <a:graphicData uri="http://schemas.openxmlformats.org/drawingml/2006/table">
            <a:tbl>
              <a:tblPr/>
              <a:tblGrid>
                <a:gridCol w="1005840"/>
                <a:gridCol w="1005840"/>
                <a:gridCol w="1005840"/>
                <a:gridCol w="1005840"/>
                <a:gridCol w="100584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5638800" y="4953000"/>
          <a:ext cx="3048000" cy="1261872"/>
        </p:xfrm>
        <a:graphic>
          <a:graphicData uri="http://schemas.openxmlformats.org/drawingml/2006/table">
            <a:tbl>
              <a:tblPr/>
              <a:tblGrid>
                <a:gridCol w="914400"/>
                <a:gridCol w="1219200"/>
                <a:gridCol w="9144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OrderNo</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77895</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44678</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22456</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24562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34764</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15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09569" name="Rectangle 1"/>
          <p:cNvSpPr>
            <a:spLocks noChangeArrowheads="1"/>
          </p:cNvSpPr>
          <p:nvPr/>
        </p:nvSpPr>
        <p:spPr bwMode="auto">
          <a:xfrm>
            <a:off x="609600" y="166301"/>
            <a:ext cx="8153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JOIN keyword is used in an SQL statement to query data from two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or more tables, based on a relationship between certain columns in these tables.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Tables in a database are often related to each other with keys.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 primary key is a column (or a combination of columns) with a unique value for each row. Each primary key value must be unique within the table. The purpose is to bind data together, across tables, without repeating all of the data in every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Look at the "Persons"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Note that the "P_Id" column is the primary key in the "Persons" table. This means that </a:t>
            </a: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no</a:t>
            </a: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 two rows can have the same P_Id. The P_Id distinguishes two persons even if they have the same name.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Next, we have the "Orders"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Note that the "O_Id" column is the primary key in the "Orders" table and that the "P_Id" column refers to the persons in the "Persons" table without using their names.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Notice that the relationship between the two tables above is the "P_Id" column.</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533400" y="1055132"/>
            <a:ext cx="7391400"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Different SQL JOINs</a:t>
            </a: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JOIN</a:t>
            </a: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 Return rows when there is at least one match in both tables</a:t>
            </a:r>
            <a:endParaRPr kumimoji="0" lang="en-US" sz="24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LEFT JOIN</a:t>
            </a: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 Return all rows from the left table, even if there are no matches in the right table</a:t>
            </a:r>
            <a:endParaRPr kumimoji="0" lang="en-US" sz="24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RIGHT JOIN</a:t>
            </a: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 Return all rows from the right table, even if there are no matches in the left table</a:t>
            </a: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0" y="1650088"/>
            <a:ext cx="7239226" cy="31085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DML part of SQL:</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Char char="•"/>
              <a:tabLst/>
            </a:pPr>
            <a:endPar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SELECT</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extracts data from a database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UPDATE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updates data in a database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DELETE</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deletes data from a database</a:t>
            </a:r>
          </a:p>
          <a:p>
            <a:pPr marL="0" marR="0" lvl="0" indent="0" algn="l" defTabSz="4572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INSERT INTO</a:t>
            </a: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 inserts new data into a database</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ChangeArrowheads="1"/>
          </p:cNvSpPr>
          <p:nvPr/>
        </p:nvSpPr>
        <p:spPr bwMode="auto">
          <a:xfrm>
            <a:off x="533400" y="1444824"/>
            <a:ext cx="6781800" cy="320596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INNER JOIN Keyword</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INNER JOIN keyword returns rows when there is at least one match in both tables.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INNER JOIN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table_name1</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INNER JOIN table_name2</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ON table_name1.column_name=table_name2.column_name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31242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2362200" y="4419600"/>
          <a:ext cx="3048000" cy="1156716"/>
        </p:xfrm>
        <a:graphic>
          <a:graphicData uri="http://schemas.openxmlformats.org/drawingml/2006/table">
            <a:tbl>
              <a:tblPr/>
              <a:tblGrid>
                <a:gridCol w="914400"/>
                <a:gridCol w="1219200"/>
                <a:gridCol w="9144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OrderNo</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77895</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44678</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22456</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24562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34764</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12641" name="Rectangle 1"/>
          <p:cNvSpPr>
            <a:spLocks noChangeArrowheads="1"/>
          </p:cNvSpPr>
          <p:nvPr/>
        </p:nvSpPr>
        <p:spPr bwMode="auto">
          <a:xfrm>
            <a:off x="685800" y="1152436"/>
            <a:ext cx="5867400" cy="120032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SQL INNER JOIN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"Orders" table:</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4800600"/>
          <a:ext cx="6096000" cy="963930"/>
        </p:xfrm>
        <a:graphic>
          <a:graphicData uri="http://schemas.openxmlformats.org/drawingml/2006/table">
            <a:tbl>
              <a:tblPr/>
              <a:tblGrid>
                <a:gridCol w="2032000"/>
                <a:gridCol w="2032000"/>
                <a:gridCol w="20320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OrderNo</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22456</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24562</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77895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44678</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16737" name="Rectangle 1"/>
          <p:cNvSpPr>
            <a:spLocks noChangeArrowheads="1"/>
          </p:cNvSpPr>
          <p:nvPr/>
        </p:nvSpPr>
        <p:spPr bwMode="auto">
          <a:xfrm>
            <a:off x="685800" y="457200"/>
            <a:ext cx="71628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list all the persons with any orders.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Persons.LastName, Persons.FirstName, Orders.OrderNo</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INNER JOIN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ON Persons.P_Id=Orders.P_Id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 BY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Persons.LastName</a:t>
            </a: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INNER JOIN keyword returns rows when there is at least one match in both tables. If there are rows in "Persons" that do not have matches in "Orders", those rows will NOT be listed.</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ChangeArrowheads="1"/>
          </p:cNvSpPr>
          <p:nvPr/>
        </p:nvSpPr>
        <p:spPr bwMode="auto">
          <a:xfrm>
            <a:off x="533400" y="375241"/>
            <a:ext cx="6096000" cy="382151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LEFT JOIN Keyword</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LEFT JOIN keyword returns all rows from the left table (table_name1), even if there are no matches in the right table (table_name2).</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LEFT JOIN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table_name1</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LEFT JOIN table_name2</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ON table_name1.column_name=table_name2.column_name</a:t>
            </a:r>
            <a:endParaRPr kumimoji="0" lang="en-US" sz="2000" b="1"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Calibri" pitchFamily="34" charset="0"/>
                <a:cs typeface="Times New Roman" pitchFamily="18" charset="0"/>
              </a:rPr>
              <a:t>PS:</a:t>
            </a: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 In some databases LEFT JOIN is called LEFT OUTER JOIN.</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733800"/>
          <a:ext cx="6096000" cy="842772"/>
        </p:xfrm>
        <a:graphic>
          <a:graphicData uri="http://schemas.openxmlformats.org/drawingml/2006/table">
            <a:tbl>
              <a:tblPr/>
              <a:tblGrid>
                <a:gridCol w="1219200"/>
                <a:gridCol w="1219200"/>
                <a:gridCol w="1219200"/>
                <a:gridCol w="1219200"/>
                <a:gridCol w="1219200"/>
              </a:tblGrid>
              <a:tr h="210693">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210693">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10693">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10693">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1905000" y="4953000"/>
          <a:ext cx="3048000" cy="1156716"/>
        </p:xfrm>
        <a:graphic>
          <a:graphicData uri="http://schemas.openxmlformats.org/drawingml/2006/table">
            <a:tbl>
              <a:tblPr/>
              <a:tblGrid>
                <a:gridCol w="914400"/>
                <a:gridCol w="1219200"/>
                <a:gridCol w="9144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OrderNo</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77895</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44678</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22456</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24562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34764</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15713" name="Rectangle 1"/>
          <p:cNvSpPr>
            <a:spLocks noChangeArrowheads="1"/>
          </p:cNvSpPr>
          <p:nvPr/>
        </p:nvSpPr>
        <p:spPr bwMode="auto">
          <a:xfrm>
            <a:off x="914400" y="1762036"/>
            <a:ext cx="4724400" cy="120032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SQL LEFT JOIN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"Orders" table:</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4724400"/>
          <a:ext cx="6096000" cy="1156716"/>
        </p:xfrm>
        <a:graphic>
          <a:graphicData uri="http://schemas.openxmlformats.org/drawingml/2006/table">
            <a:tbl>
              <a:tblPr/>
              <a:tblGrid>
                <a:gridCol w="2032000"/>
                <a:gridCol w="2032000"/>
                <a:gridCol w="20320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OrderNo</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22456</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24562</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77895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44678</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17761" name="Rectangle 1"/>
          <p:cNvSpPr>
            <a:spLocks noChangeArrowheads="1"/>
          </p:cNvSpPr>
          <p:nvPr/>
        </p:nvSpPr>
        <p:spPr bwMode="auto">
          <a:xfrm>
            <a:off x="685800" y="161599"/>
            <a:ext cx="67056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list all the persons and their orders - if any, from the tables above.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Persons.LastName, Persons.FirstName, Orders.OrderNo</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LEFT JOIN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ON Persons.P_Id=Orders.P_Id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 BY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Persons.LastName</a:t>
            </a: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The LEFT JOIN keyword returns all the rows from the left table (Persons), even if there are no matches in the right table (Orders).</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ChangeArrowheads="1"/>
          </p:cNvSpPr>
          <p:nvPr/>
        </p:nvSpPr>
        <p:spPr bwMode="auto">
          <a:xfrm>
            <a:off x="609600" y="1143000"/>
            <a:ext cx="7696200" cy="419085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SQL RIGHT JOIN Keyword</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RIGHT JOIN keyword returns all the rows from the right table (table_name2), even if there are no matches in the left table (table_name1).</a:t>
            </a: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SQL RIGHT JOIN Syntax</a:t>
            </a: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table_name1</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RIGHT JOIN table_name2</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ON table_name1.column_name=table_name2.column_name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PS:</a:t>
            </a: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 In some databases RIGHT JOIN is called RIGHT OUTER JOIN.</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34290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3124200" y="4648200"/>
          <a:ext cx="3048000" cy="1156716"/>
        </p:xfrm>
        <a:graphic>
          <a:graphicData uri="http://schemas.openxmlformats.org/drawingml/2006/table">
            <a:tbl>
              <a:tblPr/>
              <a:tblGrid>
                <a:gridCol w="914400"/>
                <a:gridCol w="1219200"/>
                <a:gridCol w="9144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OrderNo</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77895</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44678</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22456</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24562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34764</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15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19809" name="Rectangle 1"/>
          <p:cNvSpPr>
            <a:spLocks noChangeArrowheads="1"/>
          </p:cNvSpPr>
          <p:nvPr/>
        </p:nvSpPr>
        <p:spPr bwMode="auto">
          <a:xfrm>
            <a:off x="1752600" y="1690301"/>
            <a:ext cx="5486400" cy="101566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RIGHT JOIN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"Orders" table: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4558284"/>
          <a:ext cx="6096000" cy="1156716"/>
        </p:xfrm>
        <a:graphic>
          <a:graphicData uri="http://schemas.openxmlformats.org/drawingml/2006/table">
            <a:tbl>
              <a:tblPr/>
              <a:tblGrid>
                <a:gridCol w="2032000"/>
                <a:gridCol w="2032000"/>
                <a:gridCol w="20320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OrderNo</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22456</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24562</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77895</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44678</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34764</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20833" name="Rectangle 1"/>
          <p:cNvSpPr>
            <a:spLocks noChangeArrowheads="1"/>
          </p:cNvSpPr>
          <p:nvPr/>
        </p:nvSpPr>
        <p:spPr bwMode="auto">
          <a:xfrm>
            <a:off x="762000" y="775901"/>
            <a:ext cx="7467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Arial" pitchFamily="34" charset="0"/>
              </a:rPr>
              <a:t>to list all the orders with containing persons - if any, from the tables above.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Persons.LastName, Persons.FirstName, Orders.OrderNo</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FROM Persons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RIGHT JOIN Orders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ON Persons.P_Id=Orders.P_Id</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ORDER BY Persons.LastName</a:t>
            </a:r>
            <a:endParaRPr kumimoji="0" lang="en-US"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Arial" pitchFamily="34" charset="0"/>
              </a:rPr>
              <a:t>The RIGHT JOIN keyword returns all the rows from the right table (Orders), even if there are no matches in the left table (Persons).</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3600" dirty="0" smtClean="0"/>
              <a:t>Union</a:t>
            </a:r>
            <a:endParaRPr lang="en-US" sz="3600" dirty="0"/>
          </a:p>
        </p:txBody>
      </p:sp>
    </p:spTree>
    <p:extLst>
      <p:ext uri="{BB962C8B-B14F-4D97-AF65-F5344CB8AC3E}">
        <p14:creationId xmlns:p14="http://schemas.microsoft.com/office/powerpoint/2010/main" val="3585539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5350" y="2590800"/>
            <a:ext cx="135005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DDL</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p:cNvSpPr>
            <a:spLocks noChangeArrowheads="1"/>
          </p:cNvSpPr>
          <p:nvPr/>
        </p:nvSpPr>
        <p:spPr bwMode="auto">
          <a:xfrm>
            <a:off x="609600" y="914400"/>
            <a:ext cx="7696200" cy="505262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SQL UNION Operator</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UNION operator is used to combine the result-set of two or more SELECT statements.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Notice that each SELECT statement within the UNION must have the same number of columns. The columns must also have similar data types. Also, the columns in each SELECT statement must be in the same order.</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UNION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 FROM table_name1</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UNION</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 FROM table_name2</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Note:</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 The UNION operator selects only distinct values by default. To allow duplicate values, use UNION ALL.</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UNION ALL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 FROM table_name1</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UNION ALL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 FROM table_name2</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ChangeArrowheads="1"/>
          </p:cNvSpPr>
          <p:nvPr/>
        </p:nvSpPr>
        <p:spPr bwMode="auto">
          <a:xfrm>
            <a:off x="228600" y="406569"/>
            <a:ext cx="5334000" cy="101566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UNION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Look at the following tables: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"Employees_Norway"</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graphicFrame>
        <p:nvGraphicFramePr>
          <p:cNvPr id="3" name="Table 2"/>
          <p:cNvGraphicFramePr>
            <a:graphicFrameLocks noGrp="1"/>
          </p:cNvGraphicFramePr>
          <p:nvPr/>
        </p:nvGraphicFramePr>
        <p:xfrm>
          <a:off x="533400" y="1524000"/>
          <a:ext cx="3657600" cy="893826"/>
        </p:xfrm>
        <a:graphic>
          <a:graphicData uri="http://schemas.openxmlformats.org/drawingml/2006/table">
            <a:tbl>
              <a:tblPr/>
              <a:tblGrid>
                <a:gridCol w="1524000"/>
                <a:gridCol w="2133600"/>
              </a:tblGrid>
              <a:tr h="0">
                <a:tc>
                  <a:txBody>
                    <a:bodyPr/>
                    <a:lstStyle/>
                    <a:p>
                      <a:pPr marL="0" marR="0">
                        <a:lnSpc>
                          <a:spcPct val="115000"/>
                        </a:lnSpc>
                        <a:spcBef>
                          <a:spcPts val="0"/>
                        </a:spcBef>
                        <a:spcAft>
                          <a:spcPts val="0"/>
                        </a:spcAft>
                      </a:pPr>
                      <a:r>
                        <a:rPr lang="en-US" sz="1000" dirty="0">
                          <a:solidFill>
                            <a:srgbClr val="17365D"/>
                          </a:solidFill>
                          <a:latin typeface="Calibri"/>
                          <a:ea typeface="Calibri"/>
                          <a:cs typeface="Times New Roman"/>
                        </a:rPr>
                        <a:t>E_ID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000" dirty="0">
                          <a:solidFill>
                            <a:srgbClr val="17365D"/>
                          </a:solidFill>
                          <a:latin typeface="Calibri"/>
                          <a:ea typeface="Calibri"/>
                          <a:cs typeface="Times New Roman"/>
                        </a:rPr>
                        <a:t>E_Name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000" b="1" dirty="0">
                          <a:solidFill>
                            <a:srgbClr val="17365D"/>
                          </a:solidFill>
                          <a:latin typeface="Calibri"/>
                          <a:ea typeface="Calibri"/>
                          <a:cs typeface="Times New Roman"/>
                        </a:rPr>
                        <a:t>01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000" dirty="0">
                          <a:solidFill>
                            <a:srgbClr val="17365D"/>
                          </a:solidFill>
                          <a:latin typeface="Calibri"/>
                          <a:ea typeface="Calibri"/>
                          <a:cs typeface="Times New Roman"/>
                        </a:rPr>
                        <a:t>Hansen, Ola</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000" b="1" dirty="0">
                          <a:solidFill>
                            <a:srgbClr val="17365D"/>
                          </a:solidFill>
                          <a:latin typeface="Calibri"/>
                          <a:ea typeface="Calibri"/>
                          <a:cs typeface="Times New Roman"/>
                        </a:rPr>
                        <a:t>02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17365D"/>
                          </a:solidFill>
                          <a:latin typeface="Calibri"/>
                          <a:ea typeface="Calibri"/>
                          <a:cs typeface="Times New Roman"/>
                        </a:rPr>
                        <a:t>Svendson, Tove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b="1" dirty="0">
                          <a:solidFill>
                            <a:srgbClr val="17365D"/>
                          </a:solidFill>
                          <a:latin typeface="Calibri"/>
                          <a:ea typeface="Calibri"/>
                          <a:cs typeface="Times New Roman"/>
                        </a:rPr>
                        <a:t>03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000" dirty="0">
                          <a:solidFill>
                            <a:srgbClr val="17365D"/>
                          </a:solidFill>
                          <a:latin typeface="Calibri"/>
                          <a:ea typeface="Calibri"/>
                          <a:cs typeface="Times New Roman"/>
                        </a:rPr>
                        <a:t>Svendson, Stephen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04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 Kari</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249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533400" y="3429000"/>
          <a:ext cx="3657600" cy="963930"/>
        </p:xfrm>
        <a:graphic>
          <a:graphicData uri="http://schemas.openxmlformats.org/drawingml/2006/table">
            <a:tbl>
              <a:tblPr/>
              <a:tblGrid>
                <a:gridCol w="1524000"/>
                <a:gridCol w="21336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E_ID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E_Name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01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Turner, Sally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02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Kent, Clark</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03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 Stephen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04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Scott, Stephen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24931" name="Rectangle 3"/>
          <p:cNvSpPr>
            <a:spLocks noChangeArrowheads="1"/>
          </p:cNvSpPr>
          <p:nvPr/>
        </p:nvSpPr>
        <p:spPr bwMode="auto">
          <a:xfrm>
            <a:off x="381000" y="2916450"/>
            <a:ext cx="2286000" cy="283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17365D"/>
                </a:solidFill>
                <a:effectLst/>
                <a:latin typeface="Arial" pitchFamily="34" charset="0"/>
                <a:ea typeface="Times New Roman" pitchFamily="18" charset="0"/>
                <a:cs typeface="Arial" pitchFamily="34" charset="0"/>
              </a:rPr>
              <a:t>"Employees_USA"</a:t>
            </a:r>
            <a:r>
              <a:rPr kumimoji="0" lang="en-US" sz="1200" b="0" i="0" u="none" strike="noStrike" cap="none" normalizeH="0" baseline="0" dirty="0" smtClean="0">
                <a:ln>
                  <a:noFill/>
                </a:ln>
                <a:solidFill>
                  <a:srgbClr val="17365D"/>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5000" y="4267200"/>
          <a:ext cx="3657600" cy="1542288"/>
        </p:xfrm>
        <a:graphic>
          <a:graphicData uri="http://schemas.openxmlformats.org/drawingml/2006/table">
            <a:tbl>
              <a:tblPr/>
              <a:tblGrid>
                <a:gridCol w="36576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E_Name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 Ola</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 Tove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 Stephen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 Kari</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Turner, Sally</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Kent, Clark</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Scott, Stephen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25953" name="Rectangle 1"/>
          <p:cNvSpPr>
            <a:spLocks noChangeArrowheads="1"/>
          </p:cNvSpPr>
          <p:nvPr/>
        </p:nvSpPr>
        <p:spPr bwMode="auto">
          <a:xfrm>
            <a:off x="762000" y="762000"/>
            <a:ext cx="65532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list </a:t>
            </a: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all the different</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 employees in Norway and USA.</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E_Name FROM Employees_Norway</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UNION</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E_Name FROM Employees_USA</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1"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Calibri" pitchFamily="34" charset="0"/>
                <a:cs typeface="Times New Roman" pitchFamily="18" charset="0"/>
              </a:rPr>
              <a:t>Note:</a:t>
            </a: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 This command cannot be used to list all employees in Norway and USA. In the example above we have two employees with equal names, and only one of them will be listed. The UNION command selects only distinct values.</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3352800"/>
          <a:ext cx="3657600" cy="1735074"/>
        </p:xfrm>
        <a:graphic>
          <a:graphicData uri="http://schemas.openxmlformats.org/drawingml/2006/table">
            <a:tbl>
              <a:tblPr/>
              <a:tblGrid>
                <a:gridCol w="36576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E_Name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 Ola</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 Tove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 Stephen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 Kari</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Turner, Sally</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Kent, Clark</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 Stephen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Scott, Stephen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26977" name="Rectangle 1"/>
          <p:cNvSpPr>
            <a:spLocks noChangeArrowheads="1"/>
          </p:cNvSpPr>
          <p:nvPr/>
        </p:nvSpPr>
        <p:spPr bwMode="auto">
          <a:xfrm>
            <a:off x="381000" y="337572"/>
            <a:ext cx="6096000" cy="267765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SQL UNION ALL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Now we want to list </a:t>
            </a: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all</a:t>
            </a: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 employees in Norway and USA:</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E_Name FROM Employees_Norway</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UNION ALL</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E_Name FROM Employees_USA</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Result</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4000" dirty="0" smtClean="0"/>
              <a:t>Views</a:t>
            </a:r>
            <a:endParaRPr lang="en-US" sz="4000" dirty="0"/>
          </a:p>
        </p:txBody>
      </p:sp>
    </p:spTree>
    <p:extLst>
      <p:ext uri="{BB962C8B-B14F-4D97-AF65-F5344CB8AC3E}">
        <p14:creationId xmlns:p14="http://schemas.microsoft.com/office/powerpoint/2010/main" val="237897170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1"/>
          <p:cNvSpPr>
            <a:spLocks noChangeArrowheads="1"/>
          </p:cNvSpPr>
          <p:nvPr/>
        </p:nvSpPr>
        <p:spPr bwMode="auto">
          <a:xfrm>
            <a:off x="533400" y="830953"/>
            <a:ext cx="6858000" cy="412929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CREATE VIEW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In SQL, a view is a virtual table based on the result-set of an SQL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 view contains rows and columns, just like a real table. The fields in a view are fields from one or more real tables in the database.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You can add SQL functions, WHERE, and JOIN statements to a view and present the data as if the data were coming from one single table.</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CREATE VIEW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VIEW view_name AS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condition</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1"/>
          <p:cNvSpPr>
            <a:spLocks noChangeArrowheads="1"/>
          </p:cNvSpPr>
          <p:nvPr/>
        </p:nvSpPr>
        <p:spPr bwMode="auto">
          <a:xfrm>
            <a:off x="533400" y="1219200"/>
            <a:ext cx="7924800" cy="317009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CREATE VIEW Examples</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If you have the Northwind database you can see that it has several views installed by default.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view "Current Product List" lists all active products (products that are not discontinued) from the "Products" table. The view is created with the following SQL:</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VIEW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Current_Product</a:t>
            </a:r>
            <a:r>
              <a:rPr lang="en-US" sz="2000" dirty="0" err="1" smtClean="0">
                <a:solidFill>
                  <a:srgbClr val="17365D"/>
                </a:solidFill>
                <a:latin typeface="+mn-lt"/>
                <a:ea typeface="Times New Roman" pitchFamily="18" charset="0"/>
                <a:cs typeface="Times New Roman" pitchFamily="18" charset="0"/>
              </a:rPr>
              <a:t>_</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List</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ProductID,ProductName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Products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Discontinued=No</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1"/>
          <p:cNvSpPr>
            <a:spLocks noChangeArrowheads="1"/>
          </p:cNvSpPr>
          <p:nvPr/>
        </p:nvSpPr>
        <p:spPr bwMode="auto">
          <a:xfrm>
            <a:off x="533400" y="1066800"/>
            <a:ext cx="62484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can query the view above as follows: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[Current Product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Another view in the Northwind sample database selects every product in the "Products" table with a unit price higher than the average unit price: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VIEW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Products_Above</a:t>
            </a:r>
            <a:r>
              <a:rPr lang="en-US" sz="2000" dirty="0" err="1" smtClean="0">
                <a:solidFill>
                  <a:srgbClr val="17365D"/>
                </a:solidFill>
                <a:latin typeface="+mn-lt"/>
                <a:ea typeface="Times New Roman" pitchFamily="18" charset="0"/>
                <a:cs typeface="Times New Roman" pitchFamily="18" charset="0"/>
              </a:rPr>
              <a:t>_</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Average</a:t>
            </a:r>
            <a:r>
              <a:rPr lang="en-US" sz="2000" dirty="0" err="1" smtClean="0">
                <a:solidFill>
                  <a:srgbClr val="17365D"/>
                </a:solidFill>
                <a:latin typeface="+mn-lt"/>
                <a:ea typeface="Times New Roman" pitchFamily="18" charset="0"/>
                <a:cs typeface="Times New Roman" pitchFamily="18" charset="0"/>
              </a:rPr>
              <a:t>_</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Price</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ProductName,UnitPrice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Products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UnitPrice&gt;(SELECT AVG(UnitPrice) FROM Products)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1"/>
          <p:cNvSpPr>
            <a:spLocks noChangeArrowheads="1"/>
          </p:cNvSpPr>
          <p:nvPr/>
        </p:nvSpPr>
        <p:spPr bwMode="auto">
          <a:xfrm>
            <a:off x="609600" y="685800"/>
            <a:ext cx="6934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Another </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view in the Northwind database calculates the total sale for each category in 1997. Note that this view selects its data from another view called "Product Sales for 1997":</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17365D"/>
              </a:solidFill>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VIEW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CategorySales</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or1997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DISTINCT CategoryName,Sum(ProductSales) AS CategorySales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ProductSalesfor1997</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GROUP BY CategoryName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1"/>
          <p:cNvSpPr>
            <a:spLocks noChangeArrowheads="1"/>
          </p:cNvSpPr>
          <p:nvPr/>
        </p:nvSpPr>
        <p:spPr bwMode="auto">
          <a:xfrm>
            <a:off x="533400" y="787703"/>
            <a:ext cx="73152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can query the view above as follows: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FROM </a:t>
            </a:r>
            <a:r>
              <a:rPr lang="en-US" sz="2000" dirty="0" smtClean="0">
                <a:solidFill>
                  <a:srgbClr val="17365D"/>
                </a:solidFill>
                <a:latin typeface="+mn-lt"/>
                <a:ea typeface="Times New Roman" pitchFamily="18" charset="0"/>
                <a:cs typeface="Times New Roman" pitchFamily="18" charset="0"/>
              </a:rPr>
              <a:t>C</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ategorySalesFor1997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can also add a condition to </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query. Now we want to see the total sale only for the category "Beverages":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FROM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CategorySalesFor1997</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CategoryName='Beverages'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0649" y="2967335"/>
            <a:ext cx="520270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 Statement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381000" y="427823"/>
            <a:ext cx="6705600" cy="597595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Updating a View</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You </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can update a view by using the following syntax</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CREATE OR REPLACE VIEW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 REPLACE VIEW view_name AS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condition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add the "Category" column to the "Current Product List" view. We will update the view with the following SQL:</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VIEW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CurrentProductList</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ProductID,ProductName,Category</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Products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Discontinued=No</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1"/>
          <p:cNvSpPr>
            <a:spLocks noChangeArrowheads="1"/>
          </p:cNvSpPr>
          <p:nvPr/>
        </p:nvSpPr>
        <p:spPr bwMode="auto">
          <a:xfrm>
            <a:off x="838200" y="996747"/>
            <a:ext cx="5562600" cy="135930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Dropping a View</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You can delete a view with the DROP VIEW command.</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DROP VIEW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VIEW view_name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594406"/>
            <a:ext cx="5867400" cy="2621190"/>
          </a:xfrm>
          <a:prstGeom prst="rect">
            <a:avLst/>
          </a:prstGeom>
          <a:noFill/>
          <a:ln w="9525">
            <a:noFill/>
            <a:miter lim="800000"/>
            <a:headEnd/>
            <a:tailEnd/>
          </a:ln>
          <a:effectLst/>
        </p:spPr>
        <p:txBody>
          <a:bodyPr vert="horz" wrap="squar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The CREATE DATABASE Statement</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CREATE DATABASE statement is used to create a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SQL CREATE DATABASE Syntax</a:t>
            </a: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DATABASE database_name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1075" name="Rectangle 3"/>
          <p:cNvSpPr>
            <a:spLocks noChangeArrowheads="1"/>
          </p:cNvSpPr>
          <p:nvPr/>
        </p:nvSpPr>
        <p:spPr bwMode="auto">
          <a:xfrm>
            <a:off x="304800" y="3189744"/>
            <a:ext cx="6096000" cy="267765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CREATE DATABASE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Now we want to create a database called "</a:t>
            </a:r>
            <a:r>
              <a:rPr kumimoji="0" lang="en-US" sz="2400" b="0" i="0" u="none" strike="noStrike" cap="none" normalizeH="0" baseline="0" dirty="0" err="1" smtClean="0">
                <a:ln>
                  <a:noFill/>
                </a:ln>
                <a:solidFill>
                  <a:srgbClr val="17365D"/>
                </a:solidFill>
                <a:effectLst/>
                <a:latin typeface="+mn-lt"/>
                <a:ea typeface="Times New Roman" pitchFamily="18" charset="0"/>
                <a:cs typeface="Arial" pitchFamily="34" charset="0"/>
              </a:rPr>
              <a:t>my_db</a:t>
            </a: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CREATE DATABASE statement:</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DATABASE my_db</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1"/>
          <p:cNvSpPr>
            <a:spLocks noChangeArrowheads="1"/>
          </p:cNvSpPr>
          <p:nvPr/>
        </p:nvSpPr>
        <p:spPr bwMode="auto">
          <a:xfrm>
            <a:off x="685800" y="533400"/>
            <a:ext cx="6096000" cy="320596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CREATE TABLE statement is used to create a table in a database.</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CREATE TABLE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column_name1 data_type,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column_name2 data_type,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column_name3 data_type,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6019800"/>
          <a:ext cx="6096000" cy="385572"/>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32097" name="Rectangle 1"/>
          <p:cNvSpPr>
            <a:spLocks noChangeArrowheads="1"/>
          </p:cNvSpPr>
          <p:nvPr/>
        </p:nvSpPr>
        <p:spPr bwMode="auto">
          <a:xfrm>
            <a:off x="457200" y="766465"/>
            <a:ext cx="8001000" cy="440120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CREATE TABLE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create a table called "Persons" that contains five columns: P_Id, LastName, FirstName, Address, and City.</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CREATE TABLE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682" y="2967335"/>
            <a:ext cx="342863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Constraints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p:cNvSpPr>
            <a:spLocks noChangeArrowheads="1"/>
          </p:cNvSpPr>
          <p:nvPr/>
        </p:nvSpPr>
        <p:spPr bwMode="auto">
          <a:xfrm>
            <a:off x="228600" y="608112"/>
            <a:ext cx="7848600"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Constraints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Constraints are used to limit the type of data that can go into a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Constraints can be specified when a table is created (with the CREATE TABLE statement) or after the table is created (with the ALTER TABLE statement).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17365D"/>
              </a:solidFill>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NOT NULL</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UNIQUE</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PRIMARY KEY</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FOREIGN KEY</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CHECK</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DEFAULT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514600"/>
            <a:ext cx="2685863" cy="923330"/>
          </a:xfrm>
          <a:prstGeom prst="rect">
            <a:avLst/>
          </a:prstGeom>
          <a:noFill/>
        </p:spPr>
        <p:txBody>
          <a:bodyPr wrap="none" rtlCol="0">
            <a:spAutoFit/>
          </a:bodyPr>
          <a:lstStyle/>
          <a:p>
            <a:r>
              <a:rPr lang="en-US" sz="3600" b="1" dirty="0">
                <a:solidFill>
                  <a:schemeClr val="accent6"/>
                </a:solidFill>
              </a:rPr>
              <a:t>What is SQL?</a:t>
            </a:r>
            <a:endParaRPr lang="en-US" sz="3600" dirty="0">
              <a:solidFill>
                <a:schemeClr val="accent6"/>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p:cNvSpPr>
            <a:spLocks noChangeArrowheads="1"/>
          </p:cNvSpPr>
          <p:nvPr/>
        </p:nvSpPr>
        <p:spPr bwMode="auto">
          <a:xfrm>
            <a:off x="685800" y="1148953"/>
            <a:ext cx="7010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NOT NULL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NOT NULL constraint enforces a column to NOT accept NULL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cs typeface="Arial" pitchFamily="34" charset="0"/>
              </a:rPr>
              <a:t> </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P_Id</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int</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LastName</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varchar</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(255)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FirstName</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varchar</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varchar</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varchar</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1"/>
          <p:cNvSpPr>
            <a:spLocks noChangeArrowheads="1"/>
          </p:cNvSpPr>
          <p:nvPr/>
        </p:nvSpPr>
        <p:spPr bwMode="auto">
          <a:xfrm>
            <a:off x="762000" y="1371600"/>
            <a:ext cx="70104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SQL UNIQUE Constraint</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UNIQUE constraint uniquely identifies each record in a database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UNIQUE and PRIMARY KEY constraints both provide a guarantee for uniqueness for a column or set of columns.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 PRIMARY KEY constraint automatically has a UNIQUE constraint defined on it.</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Note that you can have many UNIQUE constraints per table, but only one PRIMARY KEY constraint per table.</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616567"/>
            <a:ext cx="8001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SQL UNIQUE Constraint on CREATE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following SQL creates a UNIQUE constraint on the "P_Id" column when the "Persons" table is created:</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rgbClr val="17365D"/>
              </a:solidFill>
              <a:latin typeface="+mn-lt"/>
              <a:cs typeface="Times New Roman" pitchFamily="18" charset="0"/>
            </a:endParaRPr>
          </a:p>
          <a:p>
            <a:pPr defTabSz="914400" eaLnBrk="0" hangingPunct="0">
              <a:buClrTx/>
              <a:buSzTx/>
            </a:pPr>
            <a:r>
              <a:rPr lang="en-US" dirty="0" smtClean="0">
                <a:solidFill>
                  <a:srgbClr val="17365D"/>
                </a:solidFill>
                <a:ea typeface="Times New Roman" pitchFamily="18" charset="0"/>
                <a:cs typeface="Times New Roman" pitchFamily="18" charset="0"/>
              </a:rPr>
              <a:t>ALTER TABLE Persons</a:t>
            </a:r>
            <a:br>
              <a:rPr lang="en-US" dirty="0" smtClean="0">
                <a:solidFill>
                  <a:srgbClr val="17365D"/>
                </a:solidFill>
                <a:ea typeface="Times New Roman" pitchFamily="18" charset="0"/>
                <a:cs typeface="Times New Roman" pitchFamily="18" charset="0"/>
              </a:rPr>
            </a:br>
            <a:r>
              <a:rPr lang="en-US" dirty="0" smtClean="0">
                <a:solidFill>
                  <a:srgbClr val="17365D"/>
                </a:solidFill>
                <a:ea typeface="Times New Roman" pitchFamily="18" charset="0"/>
                <a:cs typeface="Times New Roman" pitchFamily="18" charset="0"/>
              </a:rPr>
              <a:t>ADD UNIQUE (</a:t>
            </a:r>
            <a:r>
              <a:rPr lang="en-US" dirty="0" err="1" smtClean="0">
                <a:solidFill>
                  <a:srgbClr val="17365D"/>
                </a:solidFill>
                <a:ea typeface="Times New Roman" pitchFamily="18" charset="0"/>
                <a:cs typeface="Times New Roman" pitchFamily="18" charset="0"/>
              </a:rPr>
              <a:t>P_Id</a:t>
            </a:r>
            <a:r>
              <a:rPr lang="en-US" dirty="0" smtClean="0">
                <a:solidFill>
                  <a:srgbClr val="17365D"/>
                </a:solidFill>
                <a:ea typeface="Times New Roman" pitchFamily="18" charset="0"/>
                <a:cs typeface="Times New Roman" pitchFamily="18" charset="0"/>
              </a:rPr>
              <a:t>)</a:t>
            </a:r>
            <a:endParaRPr lang="en-US" dirty="0" smtClean="0">
              <a:solidFill>
                <a:schemeClr val="tx1"/>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3930178" cy="369332"/>
          </a:xfrm>
          <a:prstGeom prst="rect">
            <a:avLst/>
          </a:prstGeom>
        </p:spPr>
        <p:txBody>
          <a:bodyPr wrap="none">
            <a:spAutoFit/>
          </a:bodyPr>
          <a:lstStyle/>
          <a:p>
            <a:r>
              <a:rPr lang="en-US" dirty="0" smtClean="0">
                <a:solidFill>
                  <a:srgbClr val="002060"/>
                </a:solidFill>
              </a:rPr>
              <a:t>To allow naming of a UNIQUE constraint</a:t>
            </a:r>
            <a:endParaRPr lang="en-US" dirty="0">
              <a:solidFill>
                <a:srgbClr val="002060"/>
              </a:solidFill>
            </a:endParaRPr>
          </a:p>
        </p:txBody>
      </p:sp>
      <p:sp>
        <p:nvSpPr>
          <p:cNvPr id="138241" name="Rectangle 1"/>
          <p:cNvSpPr>
            <a:spLocks noChangeArrowheads="1"/>
          </p:cNvSpPr>
          <p:nvPr/>
        </p:nvSpPr>
        <p:spPr bwMode="auto">
          <a:xfrm>
            <a:off x="304800" y="1066800"/>
            <a:ext cx="6858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CONSTRAINT uc_PersonID UNIQUE (P_Id,LastName)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1"/>
          <p:cNvSpPr>
            <a:spLocks noChangeArrowheads="1"/>
          </p:cNvSpPr>
          <p:nvPr/>
        </p:nvSpPr>
        <p:spPr bwMode="auto">
          <a:xfrm>
            <a:off x="381000" y="605136"/>
            <a:ext cx="81534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UNIQUE Constraint on ALTER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create a UNIQUE constraint on the "P_Id" column when the table is already created, use the following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UNIQUE (P_Id)</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UNIQUE constraint, and for defining a UNIQUE constraint on multiple columns, use the following SQL syntax:</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17365D"/>
                </a:solidFill>
                <a:effectLst/>
                <a:latin typeface="+mn-lt"/>
                <a:ea typeface="Times New Roman" pitchFamily="18" charset="0"/>
                <a:cs typeface="Times New Roman" pitchFamily="18" charset="0"/>
              </a:rPr>
              <a:t>MySQL</a:t>
            </a: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CONSTRAINT uc_PersonID UNIQUE (P_Id,LastName)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1"/>
          <p:cNvSpPr>
            <a:spLocks noChangeArrowheads="1"/>
          </p:cNvSpPr>
          <p:nvPr/>
        </p:nvSpPr>
        <p:spPr bwMode="auto">
          <a:xfrm>
            <a:off x="685800" y="637402"/>
            <a:ext cx="55626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To DROP a UNIQUE Constraint</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To drop a UNIQUE constraint, use the following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DROP INDEX uc_PersonID</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533400" y="1526091"/>
            <a:ext cx="7848600" cy="2867411"/>
          </a:xfrm>
          <a:prstGeom prst="rect">
            <a:avLst/>
          </a:prstGeom>
          <a:noFill/>
          <a:ln w="9525">
            <a:noFill/>
            <a:miter lim="800000"/>
            <a:headEnd/>
            <a:tailEnd/>
          </a:ln>
          <a:effectLst/>
        </p:spPr>
        <p:txBody>
          <a:bodyPr vert="horz" wrap="squar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PRIMARY KEY Constraint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PRIMARY KEY constraint uniquely identifies each record in a database table.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Primary keys must contain unique values.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 primary key column cannot contain NULL values.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Each table should have a primary key, and each table can have only ONE primary key.</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1"/>
          <p:cNvSpPr>
            <a:spLocks noChangeArrowheads="1"/>
          </p:cNvSpPr>
          <p:nvPr/>
        </p:nvSpPr>
        <p:spPr bwMode="auto">
          <a:xfrm>
            <a:off x="685800" y="1066800"/>
            <a:ext cx="6096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PRIMARY KEY Constraint on CREATE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following SQL creates a PRIMARY KEY on the "P_Id" column when the "Persons" table is created:</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PRIMARY KEY (P_Id)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1"/>
          <p:cNvSpPr>
            <a:spLocks noChangeArrowheads="1"/>
          </p:cNvSpPr>
          <p:nvPr/>
        </p:nvSpPr>
        <p:spPr bwMode="auto">
          <a:xfrm>
            <a:off x="381000" y="82422"/>
            <a:ext cx="7467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PRIMARY KEY constraint, and for defining a PRIMARY KEY constraint on multiple columns, use the following SQL syntax:</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17365D"/>
                </a:solidFill>
                <a:effectLst/>
                <a:latin typeface="+mn-lt"/>
                <a:ea typeface="Times New Roman" pitchFamily="18" charset="0"/>
                <a:cs typeface="Times New Roman" pitchFamily="18" charset="0"/>
              </a:rPr>
              <a:t>MySQL</a:t>
            </a: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CONSTRAINT pk_PersonID PRIMARY KEY (P_Id,LastName)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1"/>
          <p:cNvSpPr>
            <a:spLocks noChangeArrowheads="1"/>
          </p:cNvSpPr>
          <p:nvPr/>
        </p:nvSpPr>
        <p:spPr bwMode="auto">
          <a:xfrm>
            <a:off x="304800" y="922111"/>
            <a:ext cx="7848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PRIMARY KEY Constraint on ALTER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create a PRIMARY KEY constraint on the "P_Id" column when the table is already created,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17365D"/>
                </a:solidFill>
                <a:effectLst/>
                <a:latin typeface="+mn-lt"/>
                <a:ea typeface="Times New Roman" pitchFamily="18" charset="0"/>
                <a:cs typeface="Times New Roman" pitchFamily="18" charset="0"/>
              </a:rPr>
              <a:t>MySQL</a:t>
            </a: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PRIMARY KEY (</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P_Id</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PRIMARY KEY constraint, and for defining a PRIMARY KEY constraint on multiple columns, use the following SQL syntax:</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17365D"/>
                </a:solidFill>
                <a:effectLst/>
                <a:latin typeface="+mn-lt"/>
                <a:ea typeface="Times New Roman" pitchFamily="18" charset="0"/>
                <a:cs typeface="Times New Roman" pitchFamily="18" charset="0"/>
              </a:rPr>
              <a:t>MySQL</a:t>
            </a: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CONSTRAINT pk_PersonID PRIMARY KEY (P_Id,LastName)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1125538"/>
            <a:ext cx="8229600" cy="5000625"/>
          </a:xfrm>
          <a:prstGeom prst="rect">
            <a:avLst/>
          </a:prstGeom>
          <a:noFill/>
          <a:ln w="9525">
            <a:noFill/>
            <a:round/>
            <a:headEnd/>
            <a:tailEnd/>
          </a:ln>
          <a:effectLst/>
        </p:spPr>
        <p:txBody>
          <a:bodyPr wrap="none" anchor="ctr"/>
          <a:lstStyle/>
          <a:p>
            <a:endParaRPr lang="en-US" dirty="0"/>
          </a:p>
        </p:txBody>
      </p:sp>
      <p:sp>
        <p:nvSpPr>
          <p:cNvPr id="6146" name="Text Box 2"/>
          <p:cNvSpPr txBox="1">
            <a:spLocks noChangeArrowheads="1"/>
          </p:cNvSpPr>
          <p:nvPr/>
        </p:nvSpPr>
        <p:spPr bwMode="auto">
          <a:xfrm>
            <a:off x="457200" y="336550"/>
            <a:ext cx="8229600" cy="647700"/>
          </a:xfrm>
          <a:prstGeom prst="rect">
            <a:avLst/>
          </a:prstGeom>
          <a:noFill/>
          <a:ln w="9525">
            <a:noFill/>
            <a:round/>
            <a:headEnd/>
            <a:tailEnd/>
          </a:ln>
          <a:effectLst/>
        </p:spPr>
        <p:txBody>
          <a:bodyPr wrap="none" anchor="ctr"/>
          <a:lstStyle/>
          <a:p>
            <a:endParaRPr lang="en-US" dirty="0"/>
          </a:p>
        </p:txBody>
      </p:sp>
      <p:sp>
        <p:nvSpPr>
          <p:cNvPr id="6" name="Rectangle 5"/>
          <p:cNvSpPr/>
          <p:nvPr/>
        </p:nvSpPr>
        <p:spPr>
          <a:xfrm>
            <a:off x="838200" y="533400"/>
            <a:ext cx="6934200" cy="5693866"/>
          </a:xfrm>
          <a:prstGeom prst="rect">
            <a:avLst/>
          </a:prstGeom>
        </p:spPr>
        <p:txBody>
          <a:bodyPr wrap="square">
            <a:spAutoFit/>
          </a:bodyPr>
          <a:lstStyle/>
          <a:p>
            <a:r>
              <a:rPr lang="en-US" sz="2800" dirty="0" smtClean="0">
                <a:solidFill>
                  <a:schemeClr val="accent6"/>
                </a:solidFill>
              </a:rPr>
              <a:t>SQL is a standard language for accessing and manipulating databases.</a:t>
            </a:r>
          </a:p>
          <a:p>
            <a:endParaRPr lang="en-US" sz="2800" dirty="0" smtClean="0">
              <a:solidFill>
                <a:schemeClr val="accent6"/>
              </a:solidFill>
            </a:endParaRPr>
          </a:p>
          <a:p>
            <a:pPr lvl="0">
              <a:buFont typeface="Times New Roman" pitchFamily="18" charset="0"/>
              <a:buChar char="•"/>
            </a:pPr>
            <a:r>
              <a:rPr lang="en-US" sz="2800" dirty="0" smtClean="0">
                <a:solidFill>
                  <a:schemeClr val="accent6"/>
                </a:solidFill>
                <a:latin typeface="Calibri" pitchFamily="34" charset="0"/>
                <a:ea typeface="MS Gothic" pitchFamily="49" charset="-128"/>
                <a:cs typeface="Times New Roman" pitchFamily="18" charset="0"/>
              </a:rPr>
              <a:t>SQL stands for Structured Query Language</a:t>
            </a:r>
          </a:p>
          <a:p>
            <a:pPr lvl="0" eaLnBrk="0" hangingPunct="0">
              <a:buClrTx/>
              <a:buSzTx/>
              <a:buFontTx/>
              <a:buChar char="•"/>
            </a:pPr>
            <a:endParaRPr lang="en-US" sz="2800" dirty="0" smtClean="0">
              <a:solidFill>
                <a:schemeClr val="accent6"/>
              </a:solidFill>
              <a:latin typeface="Calibri" pitchFamily="34" charset="0"/>
              <a:ea typeface="MS Gothic" pitchFamily="49" charset="-128"/>
              <a:cs typeface="Times New Roman" pitchFamily="18" charset="0"/>
            </a:endParaRPr>
          </a:p>
          <a:p>
            <a:pPr lvl="0" eaLnBrk="0" hangingPunct="0">
              <a:buClrTx/>
              <a:buSzTx/>
              <a:buFontTx/>
              <a:buChar char="•"/>
            </a:pPr>
            <a:r>
              <a:rPr lang="en-US" sz="2800" dirty="0" smtClean="0">
                <a:solidFill>
                  <a:schemeClr val="accent6"/>
                </a:solidFill>
                <a:latin typeface="Calibri" pitchFamily="34" charset="0"/>
                <a:ea typeface="MS Gothic" pitchFamily="49" charset="-128"/>
                <a:cs typeface="Times New Roman" pitchFamily="18" charset="0"/>
              </a:rPr>
              <a:t>SQL lets you access and manipulate databases</a:t>
            </a:r>
          </a:p>
          <a:p>
            <a:pPr lvl="0" eaLnBrk="0" hangingPunct="0">
              <a:buClrTx/>
              <a:buSzTx/>
              <a:buFontTx/>
              <a:buChar char="•"/>
            </a:pPr>
            <a:endParaRPr lang="en-US" sz="2800" dirty="0" smtClean="0">
              <a:solidFill>
                <a:schemeClr val="accent6"/>
              </a:solidFill>
              <a:latin typeface="Calibri" pitchFamily="34" charset="0"/>
              <a:ea typeface="MS Gothic" pitchFamily="49" charset="-128"/>
              <a:cs typeface="Times New Roman" pitchFamily="18" charset="0"/>
            </a:endParaRPr>
          </a:p>
          <a:p>
            <a:pPr lvl="0" eaLnBrk="0" hangingPunct="0">
              <a:buClrTx/>
              <a:buSzTx/>
              <a:buFontTx/>
              <a:buChar char="•"/>
            </a:pPr>
            <a:r>
              <a:rPr lang="en-US" sz="2800" dirty="0" smtClean="0">
                <a:solidFill>
                  <a:schemeClr val="accent6"/>
                </a:solidFill>
                <a:latin typeface="Calibri" pitchFamily="34" charset="0"/>
                <a:ea typeface="MS Gothic" pitchFamily="49" charset="-128"/>
                <a:cs typeface="Times New Roman" pitchFamily="18" charset="0"/>
              </a:rPr>
              <a:t>SQL is an ANSI (American National Standards Institute) standard</a:t>
            </a:r>
            <a:endParaRPr lang="en-US" sz="2800" dirty="0" smtClean="0">
              <a:solidFill>
                <a:schemeClr val="accent6"/>
              </a:solidFill>
              <a:latin typeface="Calibri" pitchFamily="34" charset="0"/>
              <a:ea typeface="MS Gothic" pitchFamily="49" charset="-128"/>
            </a:endParaRPr>
          </a:p>
          <a:p>
            <a:endParaRPr lang="en-US" sz="2800" dirty="0" smtClean="0">
              <a:solidFill>
                <a:schemeClr val="accent6"/>
              </a:solidFill>
            </a:endParaRPr>
          </a:p>
          <a:p>
            <a:endParaRPr lang="en-US" sz="2800" dirty="0">
              <a:solidFill>
                <a:schemeClr val="accent6"/>
              </a:solidFill>
            </a:endParaRPr>
          </a:p>
          <a:p>
            <a:endParaRPr lang="en-US" sz="2800" dirty="0">
              <a:solidFill>
                <a:schemeClr val="accent6"/>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p:cNvSpPr>
            <a:spLocks noChangeArrowheads="1"/>
          </p:cNvSpPr>
          <p:nvPr/>
        </p:nvSpPr>
        <p:spPr bwMode="auto">
          <a:xfrm>
            <a:off x="152400" y="478304"/>
            <a:ext cx="5486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To DROP a PRIMARY KEY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drop a PRIMARY KEY constraint,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PRIMARY KEY</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533400" y="2197268"/>
            <a:ext cx="7620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FOREIGN KEY Constraint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 FOREIGN KEY in one table points to a PRIMARY KEY in another table.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3276600"/>
          <a:ext cx="6096000" cy="877824"/>
        </p:xfrm>
        <a:graphic>
          <a:graphicData uri="http://schemas.openxmlformats.org/drawingml/2006/table">
            <a:tbl>
              <a:tblPr/>
              <a:tblGrid>
                <a:gridCol w="1219200"/>
                <a:gridCol w="1219200"/>
                <a:gridCol w="1219200"/>
                <a:gridCol w="1219200"/>
                <a:gridCol w="1219200"/>
              </a:tblGrid>
              <a:tr h="246888">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2133600" y="1905000"/>
          <a:ext cx="3048000" cy="1051560"/>
        </p:xfrm>
        <a:graphic>
          <a:graphicData uri="http://schemas.openxmlformats.org/drawingml/2006/table">
            <a:tbl>
              <a:tblPr/>
              <a:tblGrid>
                <a:gridCol w="914400"/>
                <a:gridCol w="1219200"/>
                <a:gridCol w="9144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OrderNo</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77895</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44678</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22456</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24562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45409" name="Rectangle 1"/>
          <p:cNvSpPr>
            <a:spLocks noChangeArrowheads="1"/>
          </p:cNvSpPr>
          <p:nvPr/>
        </p:nvSpPr>
        <p:spPr bwMode="auto">
          <a:xfrm>
            <a:off x="381000" y="838200"/>
            <a:ext cx="2304029"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"Persons"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"Orders" table: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533400" y="817605"/>
            <a:ext cx="7848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"P_Id" column in the "Persons" table is the PRIMARY KEY in the "Persons"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"P_Id" column in the "Orders" table is a FOREIGN KEY in the "Orders"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solidFill>
                  <a:srgbClr val="17365D"/>
                </a:solidFill>
                <a:latin typeface="+mn-lt"/>
                <a:ea typeface="Times New Roman" pitchFamily="18" charset="0"/>
                <a:cs typeface="Times New Roman" pitchFamily="18" charset="0"/>
              </a:rPr>
              <a:t>Why Foreign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FOREIGN KEY constraint is used to prevent actions that would destroy links between tables.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FOREIGN KEY constraint also prevents invalid data from being inserted into the foreign key column, because it has to be one of the values contained in the table it points to.</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143000"/>
            <a:ext cx="5715000" cy="74789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FOREIGN KEY Constraint on CREATE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following SQL creates a FOREIGN KEY on the "P_Id" column when the "Orders" table is created: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OrderNo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PRIMARY KEY (O_Id),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FOREIGN KEY (P_Id) REFERENCES Persons(P_Id)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cs typeface="Times New Roman" pitchFamily="18" charset="0"/>
            </a:endParaRPr>
          </a:p>
          <a:p>
            <a:pPr defTabSz="914400" eaLnBrk="0" hangingPunct="0">
              <a:buClrTx/>
              <a:buSzTx/>
            </a:pPr>
            <a:r>
              <a:rPr lang="en-US" sz="2000" dirty="0" smtClean="0">
                <a:solidFill>
                  <a:srgbClr val="17365D"/>
                </a:solidFill>
                <a:ea typeface="Times New Roman" pitchFamily="18" charset="0"/>
                <a:cs typeface="Times New Roman" pitchFamily="18" charset="0"/>
              </a:rPr>
              <a:t>CREATE TABLE Persons</a:t>
            </a:r>
            <a:br>
              <a:rPr lang="en-US" sz="2000" dirty="0" smtClean="0">
                <a:solidFill>
                  <a:srgbClr val="17365D"/>
                </a:solidFill>
                <a:ea typeface="Times New Roman" pitchFamily="18" charset="0"/>
                <a:cs typeface="Times New Roman" pitchFamily="18" charset="0"/>
              </a:rPr>
            </a:br>
            <a:r>
              <a:rPr lang="en-US" sz="2000" dirty="0" smtClean="0">
                <a:solidFill>
                  <a:srgbClr val="17365D"/>
                </a:solidFill>
                <a:ea typeface="Times New Roman" pitchFamily="18" charset="0"/>
                <a:cs typeface="Times New Roman" pitchFamily="18" charset="0"/>
              </a:rPr>
              <a:t>(</a:t>
            </a:r>
            <a:br>
              <a:rPr lang="en-US" sz="2000" dirty="0" smtClean="0">
                <a:solidFill>
                  <a:srgbClr val="17365D"/>
                </a:solidFill>
                <a:ea typeface="Times New Roman" pitchFamily="18" charset="0"/>
                <a:cs typeface="Times New Roman" pitchFamily="18" charset="0"/>
              </a:rPr>
            </a:br>
            <a:r>
              <a:rPr lang="en-US" sz="2000" dirty="0" err="1" smtClean="0">
                <a:solidFill>
                  <a:srgbClr val="17365D"/>
                </a:solidFill>
                <a:ea typeface="Times New Roman" pitchFamily="18" charset="0"/>
                <a:cs typeface="Times New Roman" pitchFamily="18" charset="0"/>
              </a:rPr>
              <a:t>P_Id</a:t>
            </a:r>
            <a:r>
              <a:rPr lang="en-US" sz="2000" dirty="0" smtClean="0">
                <a:solidFill>
                  <a:srgbClr val="17365D"/>
                </a:solidFill>
                <a:ea typeface="Times New Roman" pitchFamily="18" charset="0"/>
                <a:cs typeface="Times New Roman" pitchFamily="18" charset="0"/>
              </a:rPr>
              <a:t> </a:t>
            </a:r>
            <a:r>
              <a:rPr lang="en-US" sz="2000" dirty="0" err="1" smtClean="0">
                <a:solidFill>
                  <a:srgbClr val="17365D"/>
                </a:solidFill>
                <a:ea typeface="Times New Roman" pitchFamily="18" charset="0"/>
                <a:cs typeface="Times New Roman" pitchFamily="18" charset="0"/>
              </a:rPr>
              <a:t>int</a:t>
            </a:r>
            <a:r>
              <a:rPr lang="en-US" sz="2000" dirty="0" smtClean="0">
                <a:solidFill>
                  <a:srgbClr val="17365D"/>
                </a:solidFill>
                <a:ea typeface="Times New Roman" pitchFamily="18" charset="0"/>
                <a:cs typeface="Times New Roman" pitchFamily="18" charset="0"/>
              </a:rPr>
              <a:t> NOT NULL,</a:t>
            </a:r>
            <a:br>
              <a:rPr lang="en-US" sz="2000" dirty="0" smtClean="0">
                <a:solidFill>
                  <a:srgbClr val="17365D"/>
                </a:solidFill>
                <a:ea typeface="Times New Roman" pitchFamily="18" charset="0"/>
                <a:cs typeface="Times New Roman" pitchFamily="18" charset="0"/>
              </a:rPr>
            </a:br>
            <a:r>
              <a:rPr lang="en-US" sz="2000" dirty="0" err="1" smtClean="0">
                <a:solidFill>
                  <a:srgbClr val="17365D"/>
                </a:solidFill>
                <a:ea typeface="Times New Roman" pitchFamily="18" charset="0"/>
                <a:cs typeface="Times New Roman" pitchFamily="18" charset="0"/>
              </a:rPr>
              <a:t>LastName</a:t>
            </a:r>
            <a:r>
              <a:rPr lang="en-US" sz="2000" dirty="0" smtClean="0">
                <a:solidFill>
                  <a:srgbClr val="17365D"/>
                </a:solidFill>
                <a:ea typeface="Times New Roman" pitchFamily="18" charset="0"/>
                <a:cs typeface="Times New Roman" pitchFamily="18" charset="0"/>
              </a:rPr>
              <a:t> </a:t>
            </a:r>
            <a:r>
              <a:rPr lang="en-US" sz="2000" dirty="0" err="1" smtClean="0">
                <a:solidFill>
                  <a:srgbClr val="17365D"/>
                </a:solidFill>
                <a:ea typeface="Times New Roman" pitchFamily="18" charset="0"/>
                <a:cs typeface="Times New Roman" pitchFamily="18" charset="0"/>
              </a:rPr>
              <a:t>varchar</a:t>
            </a:r>
            <a:r>
              <a:rPr lang="en-US" sz="2000" dirty="0" smtClean="0">
                <a:solidFill>
                  <a:srgbClr val="17365D"/>
                </a:solidFill>
                <a:ea typeface="Times New Roman" pitchFamily="18" charset="0"/>
                <a:cs typeface="Times New Roman" pitchFamily="18" charset="0"/>
              </a:rPr>
              <a:t>(255) NOT NULL,</a:t>
            </a:r>
            <a:br>
              <a:rPr lang="en-US" sz="2000" dirty="0" smtClean="0">
                <a:solidFill>
                  <a:srgbClr val="17365D"/>
                </a:solidFill>
                <a:ea typeface="Times New Roman" pitchFamily="18" charset="0"/>
                <a:cs typeface="Times New Roman" pitchFamily="18" charset="0"/>
              </a:rPr>
            </a:br>
            <a:r>
              <a:rPr lang="en-US" sz="2000" dirty="0" err="1" smtClean="0">
                <a:solidFill>
                  <a:srgbClr val="17365D"/>
                </a:solidFill>
                <a:ea typeface="Times New Roman" pitchFamily="18" charset="0"/>
                <a:cs typeface="Times New Roman" pitchFamily="18" charset="0"/>
              </a:rPr>
              <a:t>FirstName</a:t>
            </a:r>
            <a:r>
              <a:rPr lang="en-US" sz="2000" dirty="0" smtClean="0">
                <a:solidFill>
                  <a:srgbClr val="17365D"/>
                </a:solidFill>
                <a:ea typeface="Times New Roman" pitchFamily="18" charset="0"/>
                <a:cs typeface="Times New Roman" pitchFamily="18" charset="0"/>
              </a:rPr>
              <a:t> </a:t>
            </a:r>
            <a:r>
              <a:rPr lang="en-US" sz="2000" dirty="0" err="1" smtClean="0">
                <a:solidFill>
                  <a:srgbClr val="17365D"/>
                </a:solidFill>
                <a:ea typeface="Times New Roman" pitchFamily="18" charset="0"/>
                <a:cs typeface="Times New Roman" pitchFamily="18" charset="0"/>
              </a:rPr>
              <a:t>varchar</a:t>
            </a:r>
            <a:r>
              <a:rPr lang="en-US" sz="2000" dirty="0" smtClean="0">
                <a:solidFill>
                  <a:srgbClr val="17365D"/>
                </a:solidFill>
                <a:ea typeface="Times New Roman" pitchFamily="18" charset="0"/>
                <a:cs typeface="Times New Roman" pitchFamily="18" charset="0"/>
              </a:rPr>
              <a:t>(255),</a:t>
            </a:r>
            <a:br>
              <a:rPr lang="en-US" sz="2000" dirty="0" smtClean="0">
                <a:solidFill>
                  <a:srgbClr val="17365D"/>
                </a:solidFill>
                <a:ea typeface="Times New Roman" pitchFamily="18" charset="0"/>
                <a:cs typeface="Times New Roman" pitchFamily="18" charset="0"/>
              </a:rPr>
            </a:br>
            <a:r>
              <a:rPr lang="en-US" sz="2000" dirty="0" smtClean="0">
                <a:solidFill>
                  <a:srgbClr val="17365D"/>
                </a:solidFill>
                <a:ea typeface="Times New Roman" pitchFamily="18" charset="0"/>
                <a:cs typeface="Times New Roman" pitchFamily="18" charset="0"/>
              </a:rPr>
              <a:t>Address </a:t>
            </a:r>
            <a:r>
              <a:rPr lang="en-US" sz="2000" dirty="0" err="1" smtClean="0">
                <a:solidFill>
                  <a:srgbClr val="17365D"/>
                </a:solidFill>
                <a:ea typeface="Times New Roman" pitchFamily="18" charset="0"/>
                <a:cs typeface="Times New Roman" pitchFamily="18" charset="0"/>
              </a:rPr>
              <a:t>varchar</a:t>
            </a:r>
            <a:r>
              <a:rPr lang="en-US" sz="2000" dirty="0" smtClean="0">
                <a:solidFill>
                  <a:srgbClr val="17365D"/>
                </a:solidFill>
                <a:ea typeface="Times New Roman" pitchFamily="18" charset="0"/>
                <a:cs typeface="Times New Roman" pitchFamily="18" charset="0"/>
              </a:rPr>
              <a:t>(255),</a:t>
            </a:r>
            <a:br>
              <a:rPr lang="en-US" sz="2000" dirty="0" smtClean="0">
                <a:solidFill>
                  <a:srgbClr val="17365D"/>
                </a:solidFill>
                <a:ea typeface="Times New Roman" pitchFamily="18" charset="0"/>
                <a:cs typeface="Times New Roman" pitchFamily="18" charset="0"/>
              </a:rPr>
            </a:br>
            <a:r>
              <a:rPr lang="en-US" sz="2000" dirty="0" smtClean="0">
                <a:solidFill>
                  <a:srgbClr val="17365D"/>
                </a:solidFill>
                <a:ea typeface="Times New Roman" pitchFamily="18" charset="0"/>
                <a:cs typeface="Times New Roman" pitchFamily="18" charset="0"/>
              </a:rPr>
              <a:t>City </a:t>
            </a:r>
            <a:r>
              <a:rPr lang="en-US" sz="2000" dirty="0" err="1" smtClean="0">
                <a:solidFill>
                  <a:srgbClr val="17365D"/>
                </a:solidFill>
                <a:ea typeface="Times New Roman" pitchFamily="18" charset="0"/>
                <a:cs typeface="Times New Roman" pitchFamily="18" charset="0"/>
              </a:rPr>
              <a:t>varchar</a:t>
            </a:r>
            <a:r>
              <a:rPr lang="en-US" sz="2000" dirty="0" smtClean="0">
                <a:solidFill>
                  <a:srgbClr val="17365D"/>
                </a:solidFill>
                <a:ea typeface="Times New Roman" pitchFamily="18" charset="0"/>
                <a:cs typeface="Times New Roman" pitchFamily="18" charset="0"/>
              </a:rPr>
              <a:t>(255),</a:t>
            </a:r>
            <a:br>
              <a:rPr lang="en-US" sz="2000" dirty="0" smtClean="0">
                <a:solidFill>
                  <a:srgbClr val="17365D"/>
                </a:solidFill>
                <a:ea typeface="Times New Roman" pitchFamily="18" charset="0"/>
                <a:cs typeface="Times New Roman" pitchFamily="18" charset="0"/>
              </a:rPr>
            </a:br>
            <a:r>
              <a:rPr lang="en-US" sz="2000" dirty="0" smtClean="0">
                <a:solidFill>
                  <a:srgbClr val="17365D"/>
                </a:solidFill>
                <a:ea typeface="Times New Roman" pitchFamily="18" charset="0"/>
                <a:cs typeface="Times New Roman" pitchFamily="18" charset="0"/>
              </a:rPr>
              <a:t>PRIMARY KEY (</a:t>
            </a:r>
            <a:r>
              <a:rPr lang="en-US" sz="2000" dirty="0" err="1" smtClean="0">
                <a:solidFill>
                  <a:srgbClr val="17365D"/>
                </a:solidFill>
                <a:ea typeface="Times New Roman" pitchFamily="18" charset="0"/>
                <a:cs typeface="Times New Roman" pitchFamily="18" charset="0"/>
              </a:rPr>
              <a:t>P_Id</a:t>
            </a:r>
            <a:r>
              <a:rPr lang="en-US" sz="2000" dirty="0" smtClean="0">
                <a:solidFill>
                  <a:srgbClr val="17365D"/>
                </a:solidFill>
                <a:ea typeface="Times New Roman" pitchFamily="18" charset="0"/>
                <a:cs typeface="Times New Roman" pitchFamily="18" charset="0"/>
              </a:rPr>
              <a:t>)</a:t>
            </a:r>
            <a:br>
              <a:rPr lang="en-US" sz="2000" dirty="0" smtClean="0">
                <a:solidFill>
                  <a:srgbClr val="17365D"/>
                </a:solidFill>
                <a:ea typeface="Times New Roman" pitchFamily="18" charset="0"/>
                <a:cs typeface="Times New Roman" pitchFamily="18" charset="0"/>
              </a:rPr>
            </a:br>
            <a:r>
              <a:rPr lang="en-US" sz="2000" dirty="0" smtClean="0">
                <a:solidFill>
                  <a:srgbClr val="17365D"/>
                </a:solidFill>
                <a:ea typeface="Times New Roman" pitchFamily="18" charset="0"/>
                <a:cs typeface="Times New Roman" pitchFamily="18" charset="0"/>
              </a:rPr>
              <a:t>)</a:t>
            </a:r>
            <a:endParaRPr lang="en-US" sz="2000" dirty="0" smtClean="0">
              <a:solidFill>
                <a:schemeClr val="tx1"/>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57200" y="1219200"/>
            <a:ext cx="73152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FOREIGN KEY constraint, and for defining a FOREIGN KEY constraint on multiple columns, use the following SQL syntax:</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OrderNo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PRIMARY KEY (O_Id),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CONSTRAINT fk_PerOrders FOREIGN KEY (P_Id)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REFERENCES Persons(P_Id)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533400" y="606624"/>
            <a:ext cx="78486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FOREIGN KEY Constraint on ALTER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create a FOREIGN KEY constraint on the "P_Id" column when the "Orders" table is already created,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17365D"/>
                </a:solidFill>
                <a:effectLst/>
                <a:latin typeface="+mn-lt"/>
                <a:ea typeface="Times New Roman" pitchFamily="18" charset="0"/>
                <a:cs typeface="Times New Roman" pitchFamily="18" charset="0"/>
              </a:rPr>
              <a:t>MySQL</a:t>
            </a: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 / SQL Server / Oracle / MS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FOREIGN KEY (P_Id)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REFERENCES Persons(P_Id)</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17365D"/>
                </a:solidFill>
                <a:latin typeface="+mn-lt"/>
                <a:ea typeface="Times New Roman" pitchFamily="18" charset="0"/>
                <a:cs typeface="Times New Roman" pitchFamily="18" charset="0"/>
              </a:rPr>
              <a:t>Alter table orders add foreign key (</a:t>
            </a:r>
            <a:r>
              <a:rPr lang="en-US" sz="2000" dirty="0" err="1" smtClean="0">
                <a:solidFill>
                  <a:srgbClr val="17365D"/>
                </a:solidFill>
                <a:latin typeface="+mn-lt"/>
                <a:ea typeface="Times New Roman" pitchFamily="18" charset="0"/>
                <a:cs typeface="Times New Roman" pitchFamily="18" charset="0"/>
              </a:rPr>
              <a:t>cust_no</a:t>
            </a:r>
            <a:r>
              <a:rPr lang="en-US" sz="2000" dirty="0" smtClean="0">
                <a:solidFill>
                  <a:srgbClr val="17365D"/>
                </a:solidFill>
                <a:latin typeface="+mn-lt"/>
                <a:ea typeface="Times New Roman" pitchFamily="18" charset="0"/>
                <a:cs typeface="Times New Roman" pitchFamily="18" charset="0"/>
              </a:rPr>
              <a:t>) references customer(</a:t>
            </a:r>
            <a:r>
              <a:rPr lang="en-US" sz="2000" dirty="0" err="1" smtClean="0">
                <a:solidFill>
                  <a:srgbClr val="17365D"/>
                </a:solidFill>
                <a:latin typeface="+mn-lt"/>
                <a:ea typeface="Times New Roman" pitchFamily="18" charset="0"/>
                <a:cs typeface="Times New Roman" pitchFamily="18" charset="0"/>
              </a:rPr>
              <a:t>cust_no</a:t>
            </a:r>
            <a:r>
              <a:rPr lang="en-US" sz="2000" dirty="0" smtClean="0">
                <a:solidFill>
                  <a:srgbClr val="17365D"/>
                </a:solidFill>
                <a:latin typeface="+mn-lt"/>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FOREIGN KEY use the following SQL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CONSTRAINT fk_PerOrders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FOREIGN KEY (P_Id)</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REFERENCES Persons(P_Id)</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81000" y="838200"/>
            <a:ext cx="64008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To DROP a FOREIGN KEY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drop a FOREIGN KEY constraint,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Orders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FOREIGN KEY fk_PerOrders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2057400"/>
            <a:ext cx="7086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CHECK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CHECK constraint is used to limit the value range that can be placed in a column.</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If you define a CHECK constraint on a single column it allows only certain values for this column.</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If you define a CHECK constraint on a table it can limit the values in certain columns based on values in other columns in the row.</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762000" y="685800"/>
            <a:ext cx="7848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CHECK Constraint on CREATE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following SQL creates a CHECK constraint on the "P_Id" column when the "Persons" table is created. The CHECK constraint specifies that the column "P_Id" must only include integers greater than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CHECK (P_Id&gt;0)</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125366" cy="5262979"/>
          </a:xfrm>
          <a:prstGeom prst="rect">
            <a:avLst/>
          </a:prstGeom>
          <a:noFill/>
        </p:spPr>
        <p:txBody>
          <a:bodyPr wrap="none" rtlCol="0">
            <a:spAutoFit/>
          </a:bodyPr>
          <a:lstStyle/>
          <a:p>
            <a:r>
              <a:rPr lang="en-US" sz="2800" b="1" dirty="0">
                <a:solidFill>
                  <a:schemeClr val="accent6"/>
                </a:solidFill>
              </a:rPr>
              <a:t>What Can SQL do?</a:t>
            </a:r>
            <a:endParaRPr lang="en-US" sz="2800" dirty="0">
              <a:solidFill>
                <a:schemeClr val="accent6"/>
              </a:solidFill>
            </a:endParaRPr>
          </a:p>
          <a:p>
            <a:pPr lvl="0"/>
            <a:r>
              <a:rPr lang="en-US" sz="2800" dirty="0" smtClean="0">
                <a:solidFill>
                  <a:schemeClr val="accent6"/>
                </a:solidFill>
              </a:rPr>
              <a:t>can </a:t>
            </a:r>
            <a:r>
              <a:rPr lang="en-US" sz="2800" dirty="0">
                <a:solidFill>
                  <a:schemeClr val="accent6"/>
                </a:solidFill>
              </a:rPr>
              <a:t>execute </a:t>
            </a:r>
            <a:r>
              <a:rPr lang="en-US" sz="2800" dirty="0" smtClean="0">
                <a:solidFill>
                  <a:schemeClr val="accent6"/>
                </a:solidFill>
              </a:rPr>
              <a:t>queries </a:t>
            </a:r>
            <a:r>
              <a:rPr lang="en-US" sz="2800" dirty="0">
                <a:solidFill>
                  <a:schemeClr val="accent6"/>
                </a:solidFill>
              </a:rPr>
              <a:t>against a database</a:t>
            </a:r>
          </a:p>
          <a:p>
            <a:pPr lvl="0"/>
            <a:r>
              <a:rPr lang="en-US" sz="2800" dirty="0" smtClean="0">
                <a:solidFill>
                  <a:schemeClr val="accent6"/>
                </a:solidFill>
              </a:rPr>
              <a:t>can </a:t>
            </a:r>
            <a:r>
              <a:rPr lang="en-US" sz="2800" dirty="0">
                <a:solidFill>
                  <a:schemeClr val="accent6"/>
                </a:solidFill>
              </a:rPr>
              <a:t>retrieve data from a database</a:t>
            </a:r>
          </a:p>
          <a:p>
            <a:pPr lvl="0"/>
            <a:r>
              <a:rPr lang="en-US" sz="2800" dirty="0" smtClean="0">
                <a:solidFill>
                  <a:schemeClr val="accent6"/>
                </a:solidFill>
              </a:rPr>
              <a:t>can </a:t>
            </a:r>
            <a:r>
              <a:rPr lang="en-US" sz="2800" dirty="0">
                <a:solidFill>
                  <a:schemeClr val="accent6"/>
                </a:solidFill>
              </a:rPr>
              <a:t>insert records in a database</a:t>
            </a:r>
          </a:p>
          <a:p>
            <a:pPr lvl="0"/>
            <a:r>
              <a:rPr lang="en-US" sz="2800" dirty="0" smtClean="0">
                <a:solidFill>
                  <a:schemeClr val="accent6"/>
                </a:solidFill>
              </a:rPr>
              <a:t>can </a:t>
            </a:r>
            <a:r>
              <a:rPr lang="en-US" sz="2800" dirty="0">
                <a:solidFill>
                  <a:schemeClr val="accent6"/>
                </a:solidFill>
              </a:rPr>
              <a:t>update records in a database</a:t>
            </a:r>
          </a:p>
          <a:p>
            <a:pPr lvl="0"/>
            <a:r>
              <a:rPr lang="en-US" sz="2800" dirty="0" smtClean="0">
                <a:solidFill>
                  <a:schemeClr val="accent6"/>
                </a:solidFill>
              </a:rPr>
              <a:t>can </a:t>
            </a:r>
            <a:r>
              <a:rPr lang="en-US" sz="2800" dirty="0">
                <a:solidFill>
                  <a:schemeClr val="accent6"/>
                </a:solidFill>
              </a:rPr>
              <a:t>delete records from a database</a:t>
            </a:r>
          </a:p>
          <a:p>
            <a:pPr lvl="0"/>
            <a:r>
              <a:rPr lang="en-US" sz="2800" dirty="0" smtClean="0">
                <a:solidFill>
                  <a:schemeClr val="accent6"/>
                </a:solidFill>
              </a:rPr>
              <a:t>can </a:t>
            </a:r>
            <a:r>
              <a:rPr lang="en-US" sz="2800" dirty="0">
                <a:solidFill>
                  <a:schemeClr val="accent6"/>
                </a:solidFill>
              </a:rPr>
              <a:t>create new databases</a:t>
            </a:r>
          </a:p>
          <a:p>
            <a:pPr lvl="0"/>
            <a:r>
              <a:rPr lang="en-US" sz="2800" dirty="0" smtClean="0">
                <a:solidFill>
                  <a:schemeClr val="accent6"/>
                </a:solidFill>
              </a:rPr>
              <a:t>can </a:t>
            </a:r>
            <a:r>
              <a:rPr lang="en-US" sz="2800" dirty="0">
                <a:solidFill>
                  <a:schemeClr val="accent6"/>
                </a:solidFill>
              </a:rPr>
              <a:t>create new tables in a database</a:t>
            </a:r>
          </a:p>
          <a:p>
            <a:pPr lvl="0"/>
            <a:r>
              <a:rPr lang="en-US" sz="2800" dirty="0" smtClean="0">
                <a:solidFill>
                  <a:schemeClr val="accent6"/>
                </a:solidFill>
              </a:rPr>
              <a:t>can </a:t>
            </a:r>
            <a:r>
              <a:rPr lang="en-US" sz="2800" dirty="0">
                <a:solidFill>
                  <a:schemeClr val="accent6"/>
                </a:solidFill>
              </a:rPr>
              <a:t>create stored procedures in a database</a:t>
            </a:r>
          </a:p>
          <a:p>
            <a:pPr lvl="0"/>
            <a:r>
              <a:rPr lang="en-US" sz="2800" dirty="0" smtClean="0">
                <a:solidFill>
                  <a:schemeClr val="accent6"/>
                </a:solidFill>
              </a:rPr>
              <a:t>can </a:t>
            </a:r>
            <a:r>
              <a:rPr lang="en-US" sz="2800" dirty="0">
                <a:solidFill>
                  <a:schemeClr val="accent6"/>
                </a:solidFill>
              </a:rPr>
              <a:t>create views in a database</a:t>
            </a:r>
          </a:p>
          <a:p>
            <a:pPr lvl="0"/>
            <a:r>
              <a:rPr lang="en-US" sz="2800" dirty="0" smtClean="0">
                <a:solidFill>
                  <a:schemeClr val="accent6"/>
                </a:solidFill>
              </a:rPr>
              <a:t>can </a:t>
            </a:r>
            <a:r>
              <a:rPr lang="en-US" sz="2800" dirty="0">
                <a:solidFill>
                  <a:schemeClr val="accent6"/>
                </a:solidFill>
              </a:rPr>
              <a:t>set permissions on tables, procedures, and views</a:t>
            </a:r>
          </a:p>
          <a:p>
            <a:endParaRPr lang="en-US" sz="2800" dirty="0">
              <a:solidFill>
                <a:schemeClr val="accent6"/>
              </a:solidFill>
            </a:endParaRPr>
          </a:p>
        </p:txBody>
      </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20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20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20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609600" y="763488"/>
            <a:ext cx="66294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CHECK constraint, and for defining a CHECK constraint on multiple columns, use the following SQL syntax:</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CONSTRAINT chk_Person CHECK (P_Id&gt;0 AND City='Sandnes')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1"/>
          <p:cNvSpPr>
            <a:spLocks noChangeArrowheads="1"/>
          </p:cNvSpPr>
          <p:nvPr/>
        </p:nvSpPr>
        <p:spPr bwMode="auto">
          <a:xfrm>
            <a:off x="533400" y="1066800"/>
            <a:ext cx="80772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CHECK Constraint on ALTER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create a CHECK constraint on the "P_Id" column when the table is already created, use the following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CHECK (P_Id&gt;0)</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allow naming of a CHECK constraint, and for defining a CHECK constraint on multiple columns, use the following SQL syntax:</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 SQL Server / Oracle / MS Access: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CONSTRAINT chk_Person CHECK (P_Id&gt;0 AND City='</a:t>
            </a:r>
            <a:r>
              <a:rPr kumimoji="0" lang="en-US" sz="2000" b="0" i="0" u="none" strike="noStrike" cap="none" normalizeH="0" baseline="0" dirty="0" err="1" smtClean="0">
                <a:ln>
                  <a:noFill/>
                </a:ln>
                <a:solidFill>
                  <a:srgbClr val="17365D"/>
                </a:solidFill>
                <a:effectLst/>
                <a:latin typeface="+mn-lt"/>
                <a:ea typeface="Times New Roman" pitchFamily="18" charset="0"/>
                <a:cs typeface="Times New Roman" pitchFamily="18" charset="0"/>
              </a:rPr>
              <a:t>Sandnes</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1"/>
          <p:cNvSpPr>
            <a:spLocks noChangeArrowheads="1"/>
          </p:cNvSpPr>
          <p:nvPr/>
        </p:nvSpPr>
        <p:spPr bwMode="auto">
          <a:xfrm>
            <a:off x="304800" y="838200"/>
            <a:ext cx="5867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To DROP a CHECK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drop a CHECK constraint,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CHECK chk_Person</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685800" y="1751112"/>
            <a:ext cx="7543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DEFAULT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DEFAULT constraint is used to insert a default value into 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default value will be added to all new records, if no other value is specified.</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1"/>
          <p:cNvSpPr>
            <a:spLocks noChangeArrowheads="1"/>
          </p:cNvSpPr>
          <p:nvPr/>
        </p:nvSpPr>
        <p:spPr bwMode="auto">
          <a:xfrm>
            <a:off x="381000" y="228600"/>
            <a:ext cx="7924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SQL DEFAULT Constraint on CREATE TABLE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following SQL creates a DEFAULT constraint on the "City" column when the "Persons" table is created: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7365D"/>
                </a:solidFill>
                <a:effectLst/>
                <a:latin typeface="+mn-lt"/>
                <a:ea typeface="Times New Roman" pitchFamily="18" charset="0"/>
                <a:cs typeface="Times New Roman" pitchFamily="18" charset="0"/>
              </a:rPr>
              <a:t>My SQL / SQL Server / Oracle / MS Access:</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Persons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 varchar(255)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FirstName varchar(255),</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Address varchar(255),</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City varchar(255) DEFAULT 'Sandnes'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DEFAULT constraint can also be used to insert system values, by using functions like GETDATE():</a:t>
            </a: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Orders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O_Id int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OrderNo int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OrderDate date DEFAULT GETDATE()</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1"/>
          <p:cNvSpPr>
            <a:spLocks noChangeArrowheads="1"/>
          </p:cNvSpPr>
          <p:nvPr/>
        </p:nvSpPr>
        <p:spPr bwMode="auto">
          <a:xfrm>
            <a:off x="381000" y="1890594"/>
            <a:ext cx="79248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The DEFAULT constraint can also be used to insert system values, by using functions like GETDATE():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CREATE TABLE Orders</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O_Id int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OrderNo int NOT NULL,</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P_Id int,</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OrderDate date DEFAULT GETDATE()</a:t>
            </a:r>
            <a:b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b="0" i="0" u="none" strike="noStrike" cap="none" normalizeH="0" baseline="0" dirty="0" smtClean="0">
                <a:ln>
                  <a:noFill/>
                </a:ln>
                <a:solidFill>
                  <a:srgbClr val="17365D"/>
                </a:solidFill>
                <a:effectLst/>
                <a:latin typeface="+mn-lt"/>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
          <p:cNvSpPr>
            <a:spLocks noChangeArrowheads="1"/>
          </p:cNvSpPr>
          <p:nvPr/>
        </p:nvSpPr>
        <p:spPr bwMode="auto">
          <a:xfrm>
            <a:off x="381000" y="1143000"/>
            <a:ext cx="7391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DEFAULT Constraint on ALTER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create a DEFAULT constraint on the "City" column when the table is already created,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City SET DEFAULT </a:t>
            </a:r>
            <a:r>
              <a:rPr lang="en-US" sz="2000" dirty="0" smtClean="0">
                <a:solidFill>
                  <a:srgbClr val="17365D"/>
                </a:solidFill>
                <a:latin typeface="+mn-lt"/>
                <a:ea typeface="Times New Roman" pitchFamily="18" charset="0"/>
                <a:cs typeface="Times New Roman" pitchFamily="18" charset="0"/>
              </a:rPr>
              <a:t>‘</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DELHI’</a:t>
            </a:r>
            <a:endParaRPr kumimoji="0" lang="en-US" sz="2000" b="0" i="0" u="none" strike="noStrike" cap="none" normalizeH="0" baseline="0" dirty="0" smtClean="0">
              <a:ln>
                <a:noFill/>
              </a:ln>
              <a:solidFill>
                <a:schemeClr val="tx1"/>
              </a:solidFill>
              <a:effectLst/>
              <a:latin typeface="+mn-lt"/>
              <a:cs typeface="Arial" pitchFamily="34" charset="0"/>
            </a:endParaRPr>
          </a:p>
        </p:txBody>
      </p:sp>
      <p:sp>
        <p:nvSpPr>
          <p:cNvPr id="152578" name="Rectangle 2"/>
          <p:cNvSpPr>
            <a:spLocks noChangeArrowheads="1"/>
          </p:cNvSpPr>
          <p:nvPr/>
        </p:nvSpPr>
        <p:spPr bwMode="auto">
          <a:xfrm>
            <a:off x="381000" y="3962400"/>
            <a:ext cx="5486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To DROP a DEFAULT Constraint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drop a DEFAULT constraint, use the following 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City DROP DEFAULT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1"/>
          <p:cNvSpPr>
            <a:spLocks noChangeArrowheads="1"/>
          </p:cNvSpPr>
          <p:nvPr/>
        </p:nvSpPr>
        <p:spPr bwMode="auto">
          <a:xfrm>
            <a:off x="381000" y="1752600"/>
            <a:ext cx="8229600" cy="163121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TRUNCATE TABLE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17365D"/>
                </a:solidFill>
                <a:latin typeface="+mn-lt"/>
                <a:ea typeface="Times New Roman" pitchFamily="18" charset="0"/>
                <a:cs typeface="Arial" pitchFamily="34" charset="0"/>
              </a:rPr>
              <a:t>T</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o delete the data inside the table, and not the table itself?</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use the TRUNCATE TABLE statement:</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TRUNCATE TABLE table_name</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533400" y="457200"/>
            <a:ext cx="7696200" cy="5360401"/>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ALTER TABLE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ALTER TABLE statement is used to add, delete, or modify columns in an existing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ALTER TABLE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add a column in a table, use the following syntax:</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column_name datatype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delete a column in a table, use the following syntax (notice that some database systems don't allow deleting a column):</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COLUMN column_name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1"/>
          <p:cNvSpPr>
            <a:spLocks noChangeArrowheads="1"/>
          </p:cNvSpPr>
          <p:nvPr/>
        </p:nvSpPr>
        <p:spPr bwMode="auto">
          <a:xfrm>
            <a:off x="228600" y="990600"/>
            <a:ext cx="6629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change the data type of a column in a table, use the following syntax:</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My SQL / Oracle: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MODIFY column_name datatype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705537"/>
            <a:ext cx="8610599"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RDBMS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RDBMS stands for Relational Database Management System.</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RDBMS is the basis for SQL, and for all modern database systems such as </a:t>
            </a:r>
          </a:p>
          <a:p>
            <a:pPr marL="1257300" lvl="1" indent="-514350" eaLnBrk="0" hangingPunct="0">
              <a:buClrTx/>
              <a:buSzTx/>
              <a:buFont typeface="+mj-lt"/>
              <a:buAutoNum type="arabicPeriod"/>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MS SQL Server</a:t>
            </a:r>
          </a:p>
          <a:p>
            <a:pPr marL="1257300" lvl="1" indent="-514350" eaLnBrk="0" hangingPunct="0">
              <a:buClrTx/>
              <a:buSzTx/>
              <a:buFont typeface="+mj-lt"/>
              <a:buAutoNum type="arabicPeriod"/>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IBM DB2</a:t>
            </a:r>
          </a:p>
          <a:p>
            <a:pPr marL="1257300" lvl="1" indent="-514350" eaLnBrk="0" hangingPunct="0">
              <a:buClrTx/>
              <a:buSzTx/>
              <a:buFont typeface="+mj-lt"/>
              <a:buAutoNum type="arabicPeriod"/>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Oracle</a:t>
            </a:r>
          </a:p>
          <a:p>
            <a:pPr marL="1257300" lvl="1" indent="-514350" eaLnBrk="0" hangingPunct="0">
              <a:buClrTx/>
              <a:buSzTx/>
              <a:buFont typeface="+mj-lt"/>
              <a:buAutoNum type="arabicPeriod"/>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MySQL</a:t>
            </a:r>
            <a:endParaRPr lang="en-US" sz="2800" dirty="0">
              <a:solidFill>
                <a:schemeClr val="accent6"/>
              </a:solidFill>
              <a:latin typeface="Calibri" pitchFamily="34" charset="0"/>
              <a:ea typeface="MS Gothic" pitchFamily="49" charset="-128"/>
              <a:cs typeface="Times New Roman" pitchFamily="18" charset="0"/>
            </a:endParaRPr>
          </a:p>
          <a:p>
            <a:pPr marL="1257300" lvl="1" indent="-514350" eaLnBrk="0" hangingPunct="0">
              <a:buClrTx/>
              <a:buSzTx/>
              <a:buFont typeface="+mj-lt"/>
              <a:buAutoNum type="arabicPeriod"/>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Microsoft Access.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6802" y="2967335"/>
            <a:ext cx="475040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Alter Statement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28956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3" name="Rectangle 2"/>
          <p:cNvSpPr>
            <a:spLocks noChangeArrowheads="1"/>
          </p:cNvSpPr>
          <p:nvPr/>
        </p:nvSpPr>
        <p:spPr bwMode="auto">
          <a:xfrm>
            <a:off x="381000" y="1219200"/>
            <a:ext cx="6705600" cy="132343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ALTER TABLE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Look at the "Persons"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add a column named "DateOfBirth" in the "Persons" table.</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4343400"/>
          <a:ext cx="6096000" cy="771144"/>
        </p:xfrm>
        <a:graphic>
          <a:graphicData uri="http://schemas.openxmlformats.org/drawingml/2006/table">
            <a:tbl>
              <a:tblPr/>
              <a:tblGrid>
                <a:gridCol w="1016000"/>
                <a:gridCol w="1016000"/>
                <a:gridCol w="1016000"/>
                <a:gridCol w="1016000"/>
                <a:gridCol w="1016000"/>
                <a:gridCol w="10160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DateOfBirth</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161793" name="Rectangle 1"/>
          <p:cNvSpPr>
            <a:spLocks noChangeArrowheads="1"/>
          </p:cNvSpPr>
          <p:nvPr/>
        </p:nvSpPr>
        <p:spPr bwMode="auto">
          <a:xfrm>
            <a:off x="457200" y="606624"/>
            <a:ext cx="7772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SQL statement: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ADD DateOfBirth date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Notice that the new column, "DateOfBirth", is of type date and is going to hold a date. The data type specifies what type of data the column can hold. </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1"/>
          <p:cNvSpPr>
            <a:spLocks noChangeArrowheads="1"/>
          </p:cNvSpPr>
          <p:nvPr/>
        </p:nvSpPr>
        <p:spPr bwMode="auto">
          <a:xfrm>
            <a:off x="533400" y="1295400"/>
            <a:ext cx="8382000" cy="347787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Change Data Type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change the data type of the column named "DateOfBirth" in the "Persons"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SQL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COLUMN DateOfBirth year</a:t>
            </a: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Notice that the "DateOfBirth" column is now of type year and is going to hold a year in a two-digit or four-digit format</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47244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3" name="Rectangle 2"/>
          <p:cNvSpPr>
            <a:spLocks noChangeArrowheads="1"/>
          </p:cNvSpPr>
          <p:nvPr/>
        </p:nvSpPr>
        <p:spPr bwMode="auto">
          <a:xfrm>
            <a:off x="457200" y="1143000"/>
            <a:ext cx="8077200" cy="2862322"/>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DROP COLUMN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Next, we want to delete the column named "DateOfBirth" in the "Persons"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ALTER TABLE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DROP COLUMN DateOfBirth</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 will now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1195" y="2967335"/>
            <a:ext cx="378161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Insert Query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1670835"/>
            <a:ext cx="7696200" cy="320596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INSERT INTO Statement</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INSERT INTO statement is used to insert a new row in a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INSERT INTO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INSERT INTO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VALUES (value1, value2, value3,...)</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INSERT INTO table_name (column1, column2, column3,...)</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VALUES (value1, value2, value3,...)</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23622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4" name="Table 3"/>
          <p:cNvGraphicFramePr>
            <a:graphicFrameLocks noGrp="1"/>
          </p:cNvGraphicFramePr>
          <p:nvPr/>
        </p:nvGraphicFramePr>
        <p:xfrm>
          <a:off x="762000" y="4876800"/>
          <a:ext cx="6096000" cy="963930"/>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Bakken 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79874" name="Rectangle 2"/>
          <p:cNvSpPr>
            <a:spLocks noChangeArrowheads="1"/>
          </p:cNvSpPr>
          <p:nvPr/>
        </p:nvSpPr>
        <p:spPr bwMode="auto">
          <a:xfrm>
            <a:off x="685800" y="641866"/>
            <a:ext cx="6096000" cy="3785652"/>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SQL INSERT INTO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We have the following "Persons" table: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Now we want to insert a new row in the "Persons"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chemeClr val="tx1"/>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INSERT INTO Persons</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VALUES (4,'Nilsen', 'Johan', 'Bakken 2', 'Stavanger‘)</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352800"/>
          <a:ext cx="7620001" cy="1371600"/>
        </p:xfrm>
        <a:graphic>
          <a:graphicData uri="http://schemas.openxmlformats.org/drawingml/2006/table">
            <a:tbl>
              <a:tblPr/>
              <a:tblGrid>
                <a:gridCol w="843183"/>
                <a:gridCol w="1498246"/>
                <a:gridCol w="1558713"/>
                <a:gridCol w="1747953"/>
                <a:gridCol w="1971906"/>
              </a:tblGrid>
              <a:tr h="214759">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297805">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14759">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14759">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14759">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Bakken 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14759">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Tjessem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Jakob</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78849" name="Rectangle 1"/>
          <p:cNvSpPr>
            <a:spLocks noChangeArrowheads="1"/>
          </p:cNvSpPr>
          <p:nvPr/>
        </p:nvSpPr>
        <p:spPr bwMode="auto">
          <a:xfrm>
            <a:off x="762000" y="1102042"/>
            <a:ext cx="7010400" cy="132343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Insert Data Only in Specified Columns</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INSERT INTO Persons (P_Id, LastName, FirstName)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VALUES (5, 'Tjessem', 'Jakob‘)</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3143" y="2967335"/>
            <a:ext cx="383771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Select Query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28800"/>
            <a:ext cx="8153400" cy="2246769"/>
          </a:xfrm>
          <a:prstGeom prst="rect">
            <a:avLst/>
          </a:prstGeom>
        </p:spPr>
        <p:txBody>
          <a:bodyPr wrap="square">
            <a:spAutoFit/>
          </a:bodyPr>
          <a:lstStyle/>
          <a:p>
            <a:pPr lvl="0" eaLnBrk="0" hangingPunct="0">
              <a:buClrTx/>
              <a:buSzTx/>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The data in RDBMS is stored in database objects called tables.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lvl="0" eaLnBrk="0" hangingPunct="0">
              <a:buClrTx/>
              <a:buSzTx/>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lvl="0" eaLnBrk="0" hangingPunct="0">
              <a:buClrTx/>
              <a:buSzTx/>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A table is a collection of related data entries and it consists of columns and rows</a:t>
            </a:r>
            <a:r>
              <a:rPr kumimoji="0" lang="en-US"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a:t>
            </a:r>
            <a:endParaRPr kumimoji="0" lang="en-US" b="0" i="0" u="none" strike="noStrike" cap="none" normalizeH="0" baseline="0" dirty="0" smtClean="0">
              <a:ln>
                <a:noFill/>
              </a:ln>
              <a:solidFill>
                <a:schemeClr val="accent6"/>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685800" y="685800"/>
            <a:ext cx="6379550" cy="3108543"/>
          </a:xfrm>
          <a:prstGeom prst="rect">
            <a:avLst/>
          </a:prstGeom>
          <a:noFill/>
          <a:ln w="9525">
            <a:noFill/>
            <a:miter lim="800000"/>
            <a:headEnd/>
            <a:tailEnd/>
          </a:ln>
          <a:effectLst/>
        </p:spPr>
        <p:txBody>
          <a:bodyPr vert="horz" wrap="none" lIns="457056" tIns="45720" rIns="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tabLst>
                <a:tab pos="457200" algn="l"/>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rPr>
              <a:t>SELECT * Example</a:t>
            </a: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rPr>
              <a:t>Now we want to select all the columns </a:t>
            </a: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rPr>
              <a:t>from the "Persons" table.</a:t>
            </a: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rPr>
              <a:t>We use the following SELECT statement: </a:t>
            </a: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SELECT * FROM Persons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p:txBody>
      </p:sp>
      <p:graphicFrame>
        <p:nvGraphicFramePr>
          <p:cNvPr id="3" name="Table 2"/>
          <p:cNvGraphicFramePr>
            <a:graphicFrameLocks noGrp="1"/>
          </p:cNvGraphicFramePr>
          <p:nvPr/>
        </p:nvGraphicFramePr>
        <p:xfrm>
          <a:off x="838200" y="41148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66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457200" algn="l"/>
              </a:tabLst>
            </a:pPr>
            <a:endParaRPr kumimoji="0" lang="en-US" sz="1800" b="0" i="0" u="none" strike="noStrike" cap="none" normalizeH="0" baseline="0" dirty="0" smtClean="0">
              <a:ln>
                <a:noFill/>
              </a:ln>
              <a:solidFill>
                <a:srgbClr val="FFFFFF"/>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304800" y="512713"/>
            <a:ext cx="8455697" cy="5668178"/>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tabLst>
                <a:tab pos="457200" algn="l"/>
              </a:tabLst>
            </a:pPr>
            <a:r>
              <a:rPr kumimoji="0" lang="en-US" sz="2400" b="1" i="0" u="none" strike="noStrike" cap="none" normalizeH="0" baseline="0" dirty="0" smtClean="0">
                <a:ln>
                  <a:noFill/>
                </a:ln>
                <a:solidFill>
                  <a:schemeClr val="accent6"/>
                </a:solidFill>
                <a:effectLst/>
                <a:latin typeface="Calibri" pitchFamily="34" charset="0"/>
                <a:ea typeface="MS Gothic" pitchFamily="49" charset="-128"/>
              </a:rPr>
              <a:t>The SQL SELECT Statement</a:t>
            </a:r>
          </a:p>
          <a:p>
            <a:pPr marL="0" marR="0" lvl="0" indent="0" algn="l" defTabSz="457200" rtl="0" eaLnBrk="1" fontAlgn="base" latinLnBrk="0" hangingPunct="1">
              <a:lnSpc>
                <a:spcPct val="100000"/>
              </a:lnSpc>
              <a:spcBef>
                <a:spcPct val="0"/>
              </a:spcBef>
              <a:spcAft>
                <a:spcPct val="0"/>
              </a:spcAft>
              <a:buClr>
                <a:srgbClr val="000000"/>
              </a:buClr>
              <a:buSzPct val="100000"/>
              <a:tabLst>
                <a:tab pos="457200" algn="l"/>
              </a:tabLst>
            </a:pPr>
            <a:endParaRPr kumimoji="0" lang="en-US" sz="2400" b="1"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 typeface="Arial" pitchFamily="34" charset="0"/>
              <a:buChar char="•"/>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The SELECT statement is used to select data from </a:t>
            </a: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a database.</a:t>
            </a:r>
          </a:p>
          <a:p>
            <a:pPr marL="0" marR="0" lvl="0" indent="0" algn="l" defTabSz="457200" rtl="0" eaLnBrk="0" fontAlgn="base" latinLnBrk="0" hangingPunct="0">
              <a:lnSpc>
                <a:spcPct val="100000"/>
              </a:lnSpc>
              <a:spcBef>
                <a:spcPct val="0"/>
              </a:spcBef>
              <a:spcAft>
                <a:spcPct val="0"/>
              </a:spcAft>
              <a:buClrTx/>
              <a:buSzTx/>
              <a:buFont typeface="Arial" pitchFamily="34" charset="0"/>
              <a:buChar char="•"/>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 typeface="Arial" pitchFamily="34" charset="0"/>
              <a:buChar char="•"/>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The result is stored in a result table, called the result-set.</a:t>
            </a:r>
            <a:endParaRPr kumimoji="0" lang="en-US" sz="2400" b="1" i="0" u="none" strike="noStrike" cap="none" normalizeH="0" baseline="0" dirty="0" smtClean="0">
              <a:ln>
                <a:noFill/>
              </a:ln>
              <a:solidFill>
                <a:schemeClr val="accent6"/>
              </a:solidFill>
              <a:effectLst/>
              <a:latin typeface="Cambria" pitchFamily="18"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1" i="0" u="none" strike="noStrike" cap="none" normalizeH="0" baseline="0" dirty="0" smtClean="0">
              <a:ln>
                <a:noFill/>
              </a:ln>
              <a:solidFill>
                <a:schemeClr val="accent6"/>
              </a:solidFill>
              <a:effectLst/>
              <a:latin typeface="Cambria" pitchFamily="18"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1" i="0" u="none" strike="noStrike" cap="none" normalizeH="0" baseline="0" dirty="0" smtClean="0">
                <a:ln>
                  <a:noFill/>
                </a:ln>
                <a:solidFill>
                  <a:schemeClr val="accent6"/>
                </a:solidFill>
                <a:effectLst/>
                <a:latin typeface="Cambria" pitchFamily="18" charset="0"/>
                <a:ea typeface="MS Gothic" pitchFamily="49" charset="-128"/>
                <a:cs typeface="Times New Roman" pitchFamily="18" charset="0"/>
              </a:rPr>
              <a:t>SQL SELECT Syntax</a:t>
            </a: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SELECT column_name(s)</a:t>
            </a:r>
            <a:br>
              <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br>
            <a:r>
              <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FROM table_name</a:t>
            </a: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and</a:t>
            </a: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SELECT * FROM table_name</a:t>
            </a: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25146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1524000" y="5410200"/>
          <a:ext cx="6096000" cy="771144"/>
        </p:xfrm>
        <a:graphic>
          <a:graphicData uri="http://schemas.openxmlformats.org/drawingml/2006/table">
            <a:tbl>
              <a:tblPr/>
              <a:tblGrid>
                <a:gridCol w="3048000"/>
                <a:gridCol w="30480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65537" name="Rectangle 1"/>
          <p:cNvSpPr>
            <a:spLocks noChangeArrowheads="1"/>
          </p:cNvSpPr>
          <p:nvPr/>
        </p:nvSpPr>
        <p:spPr bwMode="auto">
          <a:xfrm>
            <a:off x="228601" y="533400"/>
            <a:ext cx="8153400" cy="4524315"/>
          </a:xfrm>
          <a:prstGeom prst="rect">
            <a:avLst/>
          </a:prstGeom>
          <a:noFill/>
          <a:ln w="9525">
            <a:noFill/>
            <a:miter lim="800000"/>
            <a:headEnd/>
            <a:tailEnd/>
          </a:ln>
          <a:effectLst/>
        </p:spPr>
        <p:txBody>
          <a:bodyPr vert="horz" wrap="square" lIns="457056" tIns="45720" rIns="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Char char="•"/>
              <a:tabLst>
                <a:tab pos="457200" algn="l"/>
              </a:tabLst>
            </a:pPr>
            <a:r>
              <a:rPr kumimoji="0" lang="en-US" sz="2400" b="1" i="0" u="none" strike="noStrike" cap="none" normalizeH="0" baseline="0" dirty="0" smtClean="0">
                <a:ln>
                  <a:noFill/>
                </a:ln>
                <a:solidFill>
                  <a:schemeClr val="accent6"/>
                </a:solidFill>
                <a:effectLst/>
                <a:latin typeface="Calibri" pitchFamily="34" charset="0"/>
                <a:ea typeface="MS Gothic" pitchFamily="49" charset="-128"/>
              </a:rPr>
              <a:t>An SQL SELECT Example</a:t>
            </a:r>
          </a:p>
          <a:p>
            <a:pPr marL="0" marR="0" lvl="0" indent="0" algn="l" defTabSz="4572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The "Persons" table:</a:t>
            </a:r>
          </a:p>
          <a:p>
            <a:pPr marL="0" marR="0" lvl="0" indent="0" algn="l" defTabSz="4572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Now we want to select the content of the</a:t>
            </a: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 columns named "LastName" and "FirstName" from</a:t>
            </a: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 the table above.</a:t>
            </a:r>
          </a:p>
          <a:p>
            <a:pPr marL="0" marR="0" lvl="0" indent="0" algn="l" defTabSz="457200" rtl="0" eaLnBrk="0" fontAlgn="base" latinLnBrk="0" hangingPunct="0">
              <a:lnSpc>
                <a:spcPct val="100000"/>
              </a:lnSpc>
              <a:spcBef>
                <a:spcPct val="0"/>
              </a:spcBef>
              <a:spcAft>
                <a:spcPct val="0"/>
              </a:spcAft>
              <a:buClrTx/>
              <a:buSzTx/>
              <a:tabLst>
                <a:tab pos="457200" algn="l"/>
              </a:tabLst>
            </a:pPr>
            <a:endParaRPr lang="en-US" sz="2400" dirty="0">
              <a:solidFill>
                <a:schemeClr val="accent6"/>
              </a:solidFill>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We use the following SELECT statement:</a:t>
            </a:r>
          </a:p>
          <a:p>
            <a:pPr marL="0" marR="0" lvl="0" indent="0" algn="l" defTabSz="4572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SELECT LastName,FirstName FROM Persons</a:t>
            </a:r>
          </a:p>
          <a:p>
            <a:pPr marL="0" marR="0" lvl="0" indent="0" algn="l" defTabSz="4572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accent6"/>
                </a:solidFill>
                <a:effectLst/>
                <a:latin typeface="Calibri" pitchFamily="34" charset="0"/>
                <a:ea typeface="MS Gothic" pitchFamily="49" charset="-128"/>
              </a:rPr>
              <a:t>The result-set will look like this: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457200" y="1667710"/>
            <a:ext cx="7848600" cy="308285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solidFill>
                <a:effectLst/>
                <a:latin typeface="+mn-lt"/>
                <a:ea typeface="Times New Roman" pitchFamily="18" charset="0"/>
                <a:cs typeface="Arial" pitchFamily="34" charset="0"/>
              </a:rPr>
              <a:t>The SQL SELECT DISTINCT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accent6"/>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6"/>
                </a:solidFill>
                <a:effectLst/>
                <a:latin typeface="+mn-lt"/>
                <a:ea typeface="Times New Roman" pitchFamily="18" charset="0"/>
                <a:cs typeface="Arial" pitchFamily="34" charset="0"/>
              </a:rPr>
              <a:t>The DISTINCT keyword can be used to return only distinct (different) values.</a:t>
            </a:r>
            <a:endParaRPr kumimoji="0" lang="en-US" sz="2400" b="1" i="0" u="none" strike="noStrike" cap="none" normalizeH="0" baseline="0" dirty="0" smtClean="0">
              <a:ln>
                <a:noFill/>
              </a:ln>
              <a:solidFill>
                <a:schemeClr val="accent6"/>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6"/>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solidFill>
                <a:effectLst/>
                <a:latin typeface="+mn-lt"/>
                <a:ea typeface="Times New Roman" pitchFamily="18" charset="0"/>
                <a:cs typeface="Times New Roman" pitchFamily="18" charset="0"/>
              </a:rPr>
              <a:t>SQL SELECT DISTINCT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accent6"/>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6"/>
                </a:solidFill>
                <a:effectLst/>
                <a:latin typeface="+mn-lt"/>
                <a:ea typeface="Times New Roman" pitchFamily="18" charset="0"/>
                <a:cs typeface="Times New Roman" pitchFamily="18" charset="0"/>
              </a:rPr>
              <a:t>SELECT DISTINCT column_name(s)</a:t>
            </a:r>
            <a:r>
              <a:rPr kumimoji="0" lang="en-US" sz="2400" b="0" i="0" u="none" strike="noStrike" cap="none" normalizeH="0" dirty="0" smtClean="0">
                <a:ln>
                  <a:noFill/>
                </a:ln>
                <a:solidFill>
                  <a:schemeClr val="accent6"/>
                </a:solidFill>
                <a:effectLst/>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accent6"/>
                </a:solidFill>
                <a:effectLst/>
                <a:latin typeface="+mn-lt"/>
                <a:ea typeface="Times New Roman" pitchFamily="18" charset="0"/>
                <a:cs typeface="Times New Roman" pitchFamily="18" charset="0"/>
              </a:rPr>
              <a:t>FROM</a:t>
            </a:r>
            <a:r>
              <a:rPr kumimoji="0" lang="en-US" sz="2400" b="0" i="0" u="none" strike="noStrike" cap="none" normalizeH="0" dirty="0" smtClean="0">
                <a:ln>
                  <a:noFill/>
                </a:ln>
                <a:solidFill>
                  <a:schemeClr val="accent6"/>
                </a:solidFill>
                <a:effectLst/>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accent6"/>
                </a:solidFill>
                <a:effectLst/>
                <a:latin typeface="+mn-lt"/>
                <a:ea typeface="Times New Roman" pitchFamily="18" charset="0"/>
                <a:cs typeface="Times New Roman" pitchFamily="18" charset="0"/>
              </a:rPr>
              <a:t>table_name</a:t>
            </a:r>
            <a:endParaRPr kumimoji="0" lang="en-US" sz="2400" b="0" i="0" u="none" strike="noStrike" cap="none" normalizeH="0" baseline="0" dirty="0" smtClean="0">
              <a:ln>
                <a:noFill/>
              </a:ln>
              <a:solidFill>
                <a:schemeClr val="accent6"/>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6764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2049" name="Rectangle 1"/>
          <p:cNvSpPr>
            <a:spLocks noChangeArrowheads="1"/>
          </p:cNvSpPr>
          <p:nvPr/>
        </p:nvSpPr>
        <p:spPr bwMode="auto">
          <a:xfrm>
            <a:off x="304800" y="533400"/>
            <a:ext cx="3836243" cy="954107"/>
          </a:xfrm>
          <a:prstGeom prst="rect">
            <a:avLst/>
          </a:prstGeom>
          <a:noFill/>
          <a:ln w="9525">
            <a:noFill/>
            <a:miter lim="800000"/>
            <a:headEnd/>
            <a:tailEnd/>
          </a:ln>
          <a:effectLst/>
        </p:spPr>
        <p:txBody>
          <a:bodyPr vert="horz" wrap="non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solidFill>
                <a:effectLst/>
                <a:latin typeface="+mn-lt"/>
                <a:ea typeface="Times New Roman" pitchFamily="18" charset="0"/>
                <a:cs typeface="Arial" pitchFamily="34" charset="0"/>
              </a:rPr>
              <a:t>SELECT DISTINCT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rPr>
              <a:t>The "Persons" table:</a:t>
            </a:r>
            <a:endParaRPr kumimoji="0" lang="en-US" sz="2800" b="0" i="0" u="none" strike="noStrike" cap="none" normalizeH="0" baseline="0" dirty="0" smtClean="0">
              <a:ln>
                <a:noFill/>
              </a:ln>
              <a:solidFill>
                <a:schemeClr val="accent6"/>
              </a:solidFill>
              <a:effectLst/>
              <a:latin typeface="+mn-lt"/>
              <a:cs typeface="Arial" pitchFamily="34" charset="0"/>
            </a:endParaRPr>
          </a:p>
        </p:txBody>
      </p:sp>
      <p:graphicFrame>
        <p:nvGraphicFramePr>
          <p:cNvPr id="4" name="Table 3"/>
          <p:cNvGraphicFramePr>
            <a:graphicFrameLocks noGrp="1"/>
          </p:cNvGraphicFramePr>
          <p:nvPr/>
        </p:nvGraphicFramePr>
        <p:xfrm>
          <a:off x="2667000" y="5715000"/>
          <a:ext cx="3048000" cy="578358"/>
        </p:xfrm>
        <a:graphic>
          <a:graphicData uri="http://schemas.openxmlformats.org/drawingml/2006/table">
            <a:tbl>
              <a:tblPr/>
              <a:tblGrid>
                <a:gridCol w="30480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2050" name="Rectangle 2"/>
          <p:cNvSpPr>
            <a:spLocks noChangeArrowheads="1"/>
          </p:cNvSpPr>
          <p:nvPr/>
        </p:nvSpPr>
        <p:spPr bwMode="auto">
          <a:xfrm>
            <a:off x="304800" y="3124200"/>
            <a:ext cx="7848600" cy="2092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rPr>
              <a:t>Now we want to select only the distinct values from the column named "City" from the table above.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Times New Roman" pitchFamily="18" charset="0"/>
              </a:rPr>
              <a:t>SELECT DISTINCT City FROM Persons</a:t>
            </a:r>
            <a:endPar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990600"/>
            <a:ext cx="8305800" cy="4867959"/>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solidFill>
                <a:effectLst/>
                <a:latin typeface="+mn-lt"/>
                <a:ea typeface="Times New Roman" pitchFamily="18" charset="0"/>
                <a:cs typeface="Arial" pitchFamily="34" charset="0"/>
              </a:rPr>
              <a:t>The WHERE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rPr>
              <a:t>The WHERE clause is used to extract only those records that fulfill a specified criterion.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accent6"/>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solidFill>
                <a:effectLst/>
                <a:latin typeface="+mn-lt"/>
                <a:ea typeface="Times New Roman" pitchFamily="18" charset="0"/>
                <a:cs typeface="Times New Roman" pitchFamily="18" charset="0"/>
              </a:rPr>
              <a:t>SQL WHERE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mn-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Calibri" pitchFamily="34" charset="0"/>
                <a:cs typeface="Times New Roman" pitchFamily="18" charset="0"/>
              </a:rPr>
              <a:t>SELECT column_name(s)</a:t>
            </a:r>
            <a:br>
              <a:rPr kumimoji="0" lang="en-US" sz="2800" b="0" i="0" u="none" strike="noStrike" cap="none" normalizeH="0" baseline="0" dirty="0" smtClean="0">
                <a:ln>
                  <a:noFill/>
                </a:ln>
                <a:solidFill>
                  <a:schemeClr val="accent6"/>
                </a:solidFill>
                <a:effectLst/>
                <a:latin typeface="+mn-lt"/>
                <a:ea typeface="Calibri" pitchFamily="34" charset="0"/>
                <a:cs typeface="Times New Roman" pitchFamily="18" charset="0"/>
              </a:rPr>
            </a:br>
            <a:r>
              <a:rPr kumimoji="0" lang="en-US" sz="2800" b="0" i="0" u="none" strike="noStrike" cap="none" normalizeH="0" baseline="0" dirty="0" smtClean="0">
                <a:ln>
                  <a:noFill/>
                </a:ln>
                <a:solidFill>
                  <a:schemeClr val="accent6"/>
                </a:solidFill>
                <a:effectLst/>
                <a:latin typeface="+mn-lt"/>
                <a:ea typeface="Calibri" pitchFamily="34" charset="0"/>
                <a:cs typeface="Times New Roman" pitchFamily="18" charset="0"/>
              </a:rPr>
              <a:t>FROM table_name</a:t>
            </a:r>
            <a:br>
              <a:rPr kumimoji="0" lang="en-US" sz="2800" b="0" i="0" u="none" strike="noStrike" cap="none" normalizeH="0" baseline="0" dirty="0" smtClean="0">
                <a:ln>
                  <a:noFill/>
                </a:ln>
                <a:solidFill>
                  <a:schemeClr val="accent6"/>
                </a:solidFill>
                <a:effectLst/>
                <a:latin typeface="+mn-lt"/>
                <a:ea typeface="Calibri" pitchFamily="34" charset="0"/>
                <a:cs typeface="Times New Roman" pitchFamily="18" charset="0"/>
              </a:rPr>
            </a:br>
            <a:r>
              <a:rPr kumimoji="0" lang="en-US" sz="2800" b="0" i="0" u="none" strike="noStrike" cap="none" normalizeH="0" baseline="0" dirty="0" smtClean="0">
                <a:ln>
                  <a:noFill/>
                </a:ln>
                <a:solidFill>
                  <a:schemeClr val="accent6"/>
                </a:solidFill>
                <a:effectLst/>
                <a:latin typeface="+mn-lt"/>
                <a:ea typeface="Calibri" pitchFamily="34" charset="0"/>
                <a:cs typeface="Times New Roman" pitchFamily="18" charset="0"/>
              </a:rPr>
              <a:t>WHERE column_name operator value</a:t>
            </a:r>
            <a:r>
              <a:rPr kumimoji="0" lang="en-US" sz="2800" b="0" i="0" u="none" strike="noStrike" cap="none" normalizeH="0" baseline="0" dirty="0" smtClean="0">
                <a:ln>
                  <a:noFill/>
                </a:ln>
                <a:solidFill>
                  <a:schemeClr val="accent6"/>
                </a:solidFill>
                <a:effectLst/>
                <a:latin typeface="+mn-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smtClean="0">
              <a:solidFill>
                <a:schemeClr val="accent6"/>
              </a:solidFill>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6764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66561" name="Rectangle 1"/>
          <p:cNvSpPr>
            <a:spLocks noChangeArrowheads="1"/>
          </p:cNvSpPr>
          <p:nvPr/>
        </p:nvSpPr>
        <p:spPr bwMode="auto">
          <a:xfrm>
            <a:off x="228600" y="533400"/>
            <a:ext cx="5562600" cy="954107"/>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solidFill>
                <a:effectLst/>
                <a:latin typeface="+mn-lt"/>
                <a:ea typeface="Times New Roman" pitchFamily="18" charset="0"/>
                <a:cs typeface="Arial" pitchFamily="34" charset="0"/>
              </a:rPr>
              <a:t>WHERE Clause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rPr>
              <a:t>The "Persons" table:</a:t>
            </a:r>
            <a:endParaRPr kumimoji="0" lang="en-US" sz="2800" b="0" i="0" u="none" strike="noStrike" cap="none" normalizeH="0" baseline="0" dirty="0" smtClean="0">
              <a:ln>
                <a:noFill/>
              </a:ln>
              <a:solidFill>
                <a:schemeClr val="accent6"/>
              </a:solidFill>
              <a:effectLst/>
              <a:latin typeface="+mn-lt"/>
              <a:cs typeface="Arial" pitchFamily="34" charset="0"/>
            </a:endParaRPr>
          </a:p>
        </p:txBody>
      </p:sp>
      <p:graphicFrame>
        <p:nvGraphicFramePr>
          <p:cNvPr id="4" name="Table 3"/>
          <p:cNvGraphicFramePr>
            <a:graphicFrameLocks noGrp="1"/>
          </p:cNvGraphicFramePr>
          <p:nvPr/>
        </p:nvGraphicFramePr>
        <p:xfrm>
          <a:off x="457200" y="5334000"/>
          <a:ext cx="6096000" cy="57835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66562" name="Rectangle 2"/>
          <p:cNvSpPr>
            <a:spLocks noChangeArrowheads="1"/>
          </p:cNvSpPr>
          <p:nvPr/>
        </p:nvSpPr>
        <p:spPr bwMode="auto">
          <a:xfrm>
            <a:off x="381000" y="2806243"/>
            <a:ext cx="81534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rPr>
              <a:t>Now we want to select only the persons living in the city "Sandnes" from the table above.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mn-lt"/>
                <a:ea typeface="Times New Roman" pitchFamily="18" charset="0"/>
                <a:cs typeface="Times New Roman" pitchFamily="18" charset="0"/>
              </a:rPr>
              <a:t>SELECT * FROM Persons</a:t>
            </a:r>
            <a:br>
              <a:rPr kumimoji="0" lang="en-US" sz="2800" b="0" i="0" u="none" strike="noStrike" cap="none" normalizeH="0" baseline="0" dirty="0" smtClean="0">
                <a:ln>
                  <a:noFill/>
                </a:ln>
                <a:solidFill>
                  <a:schemeClr val="accent6"/>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chemeClr val="accent6"/>
                </a:solidFill>
                <a:effectLst/>
                <a:latin typeface="+mn-lt"/>
                <a:ea typeface="Times New Roman" pitchFamily="18" charset="0"/>
                <a:cs typeface="Times New Roman" pitchFamily="18" charset="0"/>
              </a:rPr>
              <a:t>WHERE City='Sandnes’</a:t>
            </a:r>
            <a:endParaRPr kumimoji="0" lang="en-US" sz="2800" b="0" i="0" u="none" strike="noStrike" cap="none" normalizeH="0" baseline="0" dirty="0" smtClean="0">
              <a:ln>
                <a:noFill/>
              </a:ln>
              <a:solidFill>
                <a:schemeClr val="accent6"/>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762000" y="1151928"/>
            <a:ext cx="7543800" cy="440120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6"/>
                </a:solidFill>
                <a:effectLst/>
                <a:latin typeface="+mn-lt"/>
                <a:ea typeface="Times New Roman" pitchFamily="18" charset="0"/>
                <a:cs typeface="Arial" pitchFamily="34" charset="0"/>
              </a:rPr>
              <a:t>Quotes Around Fields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accent6"/>
                </a:solidFill>
                <a:effectLst/>
                <a:latin typeface="+mn-lt"/>
                <a:ea typeface="Times New Roman" pitchFamily="18" charset="0"/>
                <a:cs typeface="Arial" pitchFamily="34" charset="0"/>
              </a:rPr>
              <a:t>SQL uses single quotes around text values.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accent6"/>
                </a:solidFill>
                <a:effectLst/>
                <a:latin typeface="+mn-lt"/>
                <a:ea typeface="Times New Roman" pitchFamily="18" charset="0"/>
                <a:cs typeface="Arial" pitchFamily="34" charset="0"/>
              </a:rPr>
              <a:t>Numeric values should not be enclosed in quotes.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6"/>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solidFill>
                <a:effectLst/>
                <a:latin typeface="+mn-lt"/>
                <a:ea typeface="Times New Roman" pitchFamily="18" charset="0"/>
                <a:cs typeface="Arial" pitchFamily="34" charset="0"/>
              </a:rPr>
              <a:t>For text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1" i="0" u="none" strike="noStrike" cap="none" normalizeH="0" baseline="0" dirty="0" smtClean="0">
                <a:ln>
                  <a:noFill/>
                </a:ln>
                <a:solidFill>
                  <a:srgbClr val="92D050"/>
                </a:solidFill>
                <a:effectLst/>
                <a:latin typeface="+mn-lt"/>
                <a:ea typeface="Times New Roman" pitchFamily="18" charset="0"/>
                <a:cs typeface="Times New Roman" pitchFamily="18" charset="0"/>
              </a:rPr>
              <a:t>SELECT * FROM Persons WHERE FirstName='Tove‘</a:t>
            </a: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1" i="0" u="none" strike="noStrike" cap="none" normalizeH="0" baseline="0" dirty="0" smtClean="0">
                <a:ln>
                  <a:noFill/>
                </a:ln>
                <a:solidFill>
                  <a:srgbClr val="FF0000"/>
                </a:solidFill>
                <a:effectLst/>
                <a:latin typeface="+mn-lt"/>
                <a:ea typeface="Times New Roman" pitchFamily="18" charset="0"/>
                <a:cs typeface="Times New Roman" pitchFamily="18" charset="0"/>
              </a:rPr>
              <a:t>SELECT * FROM Persons WHERE FirstName=Tove</a:t>
            </a:r>
            <a:endParaRPr kumimoji="0" lang="en-US" sz="2000" b="1" i="0" u="none" strike="noStrike" cap="none" normalizeH="0" baseline="0" dirty="0" smtClean="0">
              <a:ln>
                <a:noFill/>
              </a:ln>
              <a:solidFill>
                <a:srgbClr val="FF0000"/>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solidFill>
                <a:effectLst/>
                <a:latin typeface="+mn-lt"/>
                <a:ea typeface="Times New Roman" pitchFamily="18" charset="0"/>
                <a:cs typeface="Arial" pitchFamily="34" charset="0"/>
              </a:rPr>
              <a:t>For numeric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92D050"/>
                </a:solidFill>
                <a:effectLst/>
                <a:latin typeface="+mn-lt"/>
                <a:ea typeface="Times New Roman" pitchFamily="18" charset="0"/>
                <a:cs typeface="Times New Roman" pitchFamily="18" charset="0"/>
              </a:rPr>
              <a:t>SELECT * FROM Persons WHERE Year=1965</a:t>
            </a:r>
            <a:br>
              <a:rPr kumimoji="0" lang="en-US" sz="2000" b="1" i="0" u="none" strike="noStrike" cap="none" normalizeH="0" baseline="0" dirty="0" smtClean="0">
                <a:ln>
                  <a:noFill/>
                </a:ln>
                <a:solidFill>
                  <a:srgbClr val="92D050"/>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1" i="0" u="none" strike="noStrike" cap="none" normalizeH="0" baseline="0" dirty="0" smtClean="0">
                <a:ln>
                  <a:noFill/>
                </a:ln>
                <a:solidFill>
                  <a:srgbClr val="FF0000"/>
                </a:solidFill>
                <a:effectLst/>
                <a:latin typeface="+mn-lt"/>
                <a:ea typeface="Times New Roman" pitchFamily="18" charset="0"/>
                <a:cs typeface="Times New Roman" pitchFamily="18" charset="0"/>
              </a:rPr>
              <a:t>SELECT * FROM Persons WHERE Year='1965'</a:t>
            </a:r>
            <a:endParaRPr kumimoji="0" lang="en-US" sz="2000" b="1" i="0" u="none" strike="noStrike" cap="none" normalizeH="0" baseline="0" dirty="0" smtClean="0">
              <a:ln>
                <a:noFill/>
              </a:ln>
              <a:solidFill>
                <a:srgbClr val="FF0000"/>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2362200"/>
          <a:ext cx="6400800" cy="2286000"/>
        </p:xfrm>
        <a:graphic>
          <a:graphicData uri="http://schemas.openxmlformats.org/drawingml/2006/table">
            <a:tbl>
              <a:tblPr/>
              <a:tblGrid>
                <a:gridCol w="3200400"/>
                <a:gridCol w="3200400"/>
              </a:tblGrid>
              <a:tr h="228600">
                <a:tc>
                  <a:txBody>
                    <a:bodyPr/>
                    <a:lstStyle/>
                    <a:p>
                      <a:pPr marL="0" marR="0" algn="ctr">
                        <a:lnSpc>
                          <a:spcPct val="115000"/>
                        </a:lnSpc>
                        <a:spcBef>
                          <a:spcPts val="0"/>
                        </a:spcBef>
                        <a:spcAft>
                          <a:spcPts val="0"/>
                        </a:spcAft>
                      </a:pPr>
                      <a:r>
                        <a:rPr lang="en-US" sz="1100" b="1" dirty="0">
                          <a:solidFill>
                            <a:srgbClr val="17365D"/>
                          </a:solidFill>
                          <a:latin typeface="Calibri"/>
                          <a:ea typeface="Calibri"/>
                          <a:cs typeface="Times New Roman"/>
                        </a:rPr>
                        <a:t>Operator</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a:solidFill>
                            <a:srgbClr val="17365D"/>
                          </a:solidFill>
                          <a:latin typeface="Calibri"/>
                          <a:ea typeface="Calibri"/>
                          <a:cs typeface="Times New Roman"/>
                        </a:rPr>
                        <a:t>Description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Equal</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&lt;&gt;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Not equal</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&gt;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Greater than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Less than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&gt;=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Greater than or equal</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Less than or equal</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BETWEEN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Between an inclusive range</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LIKE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Search for a pattern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IN</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 specify multiple possible values for a column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65537" name="Rectangle 1"/>
          <p:cNvSpPr>
            <a:spLocks noChangeArrowheads="1"/>
          </p:cNvSpPr>
          <p:nvPr/>
        </p:nvSpPr>
        <p:spPr bwMode="auto">
          <a:xfrm>
            <a:off x="1295400" y="1295400"/>
            <a:ext cx="6096000" cy="52322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7365D"/>
                </a:solidFill>
                <a:effectLst/>
                <a:latin typeface="+mn-lt"/>
                <a:ea typeface="Times New Roman" pitchFamily="18" charset="0"/>
                <a:cs typeface="Arial" pitchFamily="34" charset="0"/>
              </a:rPr>
              <a:t>Operators Allowed in the WHERE Clause</a:t>
            </a:r>
            <a:endParaRPr kumimoji="0" lang="en-US" sz="2800" b="1"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609600" y="1447800"/>
            <a:ext cx="80772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7365D"/>
                </a:solidFill>
                <a:effectLst/>
                <a:latin typeface="+mn-lt"/>
                <a:ea typeface="Times New Roman" pitchFamily="18" charset="0"/>
                <a:cs typeface="Times New Roman" pitchFamily="18" charset="0"/>
              </a:rPr>
              <a:t>The AND &amp; OR Operators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AND operator - if both the first condition and the second condition are true.</a:t>
            </a: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OR operator - if either the first condition or the second condition is true.</a:t>
            </a:r>
            <a:endParaRPr kumimoji="0" lang="en-US" sz="28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4648200"/>
          <a:ext cx="6096000" cy="84124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b="1" dirty="0">
                          <a:solidFill>
                            <a:srgbClr val="FFFFFF"/>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b="1" dirty="0">
                          <a:solidFill>
                            <a:srgbClr val="FFFFFF"/>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b="1" dirty="0">
                          <a:solidFill>
                            <a:srgbClr val="FFFFFF"/>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b="1" dirty="0">
                          <a:solidFill>
                            <a:srgbClr val="FFFFFF"/>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b="1" dirty="0">
                          <a:solidFill>
                            <a:srgbClr val="FFFFFF"/>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57345" name="Rectangle 1"/>
          <p:cNvSpPr>
            <a:spLocks noChangeArrowheads="1"/>
          </p:cNvSpPr>
          <p:nvPr/>
        </p:nvSpPr>
        <p:spPr bwMode="auto">
          <a:xfrm>
            <a:off x="78633" y="1014174"/>
            <a:ext cx="8176021" cy="35394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Database Tables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A database contains one or more tables</a:t>
            </a: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Each table is identified by a name (e.g. "Customers" or </a:t>
            </a: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"Orders"). </a:t>
            </a: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Tables contain records (rows) with data.</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6172200" cy="646331"/>
          </a:xfrm>
          <a:prstGeom prst="rect">
            <a:avLst/>
          </a:prstGeom>
        </p:spPr>
        <p:txBody>
          <a:bodyPr wrap="square">
            <a:spAutoFit/>
          </a:bodyPr>
          <a:lstStyle/>
          <a:p>
            <a:pPr lvl="0" defTabSz="914400">
              <a:buClrTx/>
              <a:buSzTx/>
            </a:pPr>
            <a:r>
              <a:rPr lang="en-US" b="1" dirty="0" smtClean="0">
                <a:solidFill>
                  <a:srgbClr val="17365D"/>
                </a:solidFill>
                <a:ea typeface="Times New Roman" pitchFamily="18" charset="0"/>
                <a:cs typeface="Times New Roman" pitchFamily="18" charset="0"/>
              </a:rPr>
              <a:t>AND Operator Example</a:t>
            </a:r>
            <a:endParaRPr lang="en-US" dirty="0" smtClean="0">
              <a:solidFill>
                <a:schemeClr val="tx1"/>
              </a:solidFill>
              <a:cs typeface="Arial" pitchFamily="34" charset="0"/>
            </a:endParaRPr>
          </a:p>
          <a:p>
            <a:pPr lvl="0" defTabSz="914400" eaLnBrk="0" hangingPunct="0">
              <a:buClrTx/>
              <a:buSzTx/>
            </a:pPr>
            <a:r>
              <a:rPr lang="en-US" dirty="0" smtClean="0">
                <a:solidFill>
                  <a:srgbClr val="17365D"/>
                </a:solidFill>
                <a:ea typeface="Times New Roman" pitchFamily="18" charset="0"/>
                <a:cs typeface="Times New Roman" pitchFamily="18" charset="0"/>
              </a:rPr>
              <a:t>The "Persons" table:</a:t>
            </a:r>
          </a:p>
        </p:txBody>
      </p:sp>
      <p:graphicFrame>
        <p:nvGraphicFramePr>
          <p:cNvPr id="3" name="Table 2"/>
          <p:cNvGraphicFramePr>
            <a:graphicFrameLocks noGrp="1"/>
          </p:cNvGraphicFramePr>
          <p:nvPr/>
        </p:nvGraphicFramePr>
        <p:xfrm>
          <a:off x="533400" y="2209800"/>
          <a:ext cx="6934200" cy="1295400"/>
        </p:xfrm>
        <a:graphic>
          <a:graphicData uri="http://schemas.openxmlformats.org/drawingml/2006/table">
            <a:tbl>
              <a:tblPr/>
              <a:tblGrid>
                <a:gridCol w="1386840"/>
                <a:gridCol w="1386840"/>
                <a:gridCol w="1386840"/>
                <a:gridCol w="1386840"/>
                <a:gridCol w="1386840"/>
              </a:tblGrid>
              <a:tr h="32385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32385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32385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32385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4" name="Rectangle 3"/>
          <p:cNvSpPr/>
          <p:nvPr/>
        </p:nvSpPr>
        <p:spPr>
          <a:xfrm>
            <a:off x="762000" y="3886200"/>
            <a:ext cx="6781800" cy="646331"/>
          </a:xfrm>
          <a:prstGeom prst="rect">
            <a:avLst/>
          </a:prstGeom>
        </p:spPr>
        <p:txBody>
          <a:bodyPr wrap="square">
            <a:spAutoFit/>
          </a:bodyPr>
          <a:lstStyle/>
          <a:p>
            <a:pPr lvl="0" defTabSz="914400" eaLnBrk="0" hangingPunct="0">
              <a:buClrTx/>
              <a:buSzTx/>
            </a:pPr>
            <a:r>
              <a:rPr lang="en-US" dirty="0" smtClean="0">
                <a:solidFill>
                  <a:srgbClr val="17365D"/>
                </a:solidFill>
                <a:ea typeface="Times New Roman" pitchFamily="18" charset="0"/>
                <a:cs typeface="Times New Roman" pitchFamily="18" charset="0"/>
              </a:rPr>
              <a:t>Now we want to select only the persons with the first name equal to "</a:t>
            </a:r>
            <a:r>
              <a:rPr lang="en-US" dirty="0" err="1" smtClean="0">
                <a:solidFill>
                  <a:srgbClr val="17365D"/>
                </a:solidFill>
                <a:ea typeface="Times New Roman" pitchFamily="18" charset="0"/>
                <a:cs typeface="Times New Roman" pitchFamily="18" charset="0"/>
              </a:rPr>
              <a:t>Tove</a:t>
            </a:r>
            <a:r>
              <a:rPr lang="en-US" dirty="0" smtClean="0">
                <a:solidFill>
                  <a:srgbClr val="17365D"/>
                </a:solidFill>
                <a:ea typeface="Times New Roman" pitchFamily="18" charset="0"/>
                <a:cs typeface="Times New Roman" pitchFamily="18" charset="0"/>
              </a:rPr>
              <a:t>" AND the last name equal to "</a:t>
            </a:r>
            <a:r>
              <a:rPr lang="en-US" dirty="0" err="1" smtClean="0">
                <a:solidFill>
                  <a:srgbClr val="17365D"/>
                </a:solidFill>
                <a:ea typeface="Times New Roman" pitchFamily="18" charset="0"/>
                <a:cs typeface="Times New Roman" pitchFamily="18" charset="0"/>
              </a:rPr>
              <a:t>Svendson</a:t>
            </a:r>
            <a:r>
              <a:rPr lang="en-US" dirty="0" smtClean="0">
                <a:solidFill>
                  <a:srgbClr val="17365D"/>
                </a:solidFill>
                <a:ea typeface="Times New Roman" pitchFamily="18" charset="0"/>
                <a:cs typeface="Times New Roman" pitchFamily="18" charset="0"/>
              </a:rPr>
              <a:t>":</a:t>
            </a:r>
            <a:endParaRPr lang="en-US"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1999445"/>
            <a:ext cx="80772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FirstName='Tove'</a:t>
            </a:r>
            <a:b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AND LastName='Svendson’</a:t>
            </a:r>
            <a:endParaRPr kumimoji="0" lang="en-US" sz="2800" b="0" i="0" u="none" strike="noStrike" cap="none" normalizeH="0" baseline="0" dirty="0" smtClean="0">
              <a:ln>
                <a:noFill/>
              </a:ln>
              <a:solidFill>
                <a:schemeClr val="tx1"/>
              </a:solidFill>
              <a:effectLst/>
              <a:latin typeface="+mn-lt"/>
              <a:cs typeface="Arial" pitchFamily="34" charset="0"/>
            </a:endParaRPr>
          </a:p>
        </p:txBody>
      </p:sp>
      <p:graphicFrame>
        <p:nvGraphicFramePr>
          <p:cNvPr id="3" name="Table 2"/>
          <p:cNvGraphicFramePr>
            <a:graphicFrameLocks noGrp="1"/>
          </p:cNvGraphicFramePr>
          <p:nvPr/>
        </p:nvGraphicFramePr>
        <p:xfrm>
          <a:off x="914400" y="4038600"/>
          <a:ext cx="6096000" cy="42062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5257800"/>
          <a:ext cx="6096000" cy="63093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70657" name="Rectangle 1"/>
          <p:cNvSpPr>
            <a:spLocks noChangeArrowheads="1"/>
          </p:cNvSpPr>
          <p:nvPr/>
        </p:nvSpPr>
        <p:spPr bwMode="auto">
          <a:xfrm>
            <a:off x="533400" y="1066800"/>
            <a:ext cx="8229600"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7365D"/>
                </a:solidFill>
                <a:effectLst/>
                <a:latin typeface="+mn-lt"/>
                <a:ea typeface="Times New Roman" pitchFamily="18" charset="0"/>
                <a:cs typeface="Times New Roman" pitchFamily="18" charset="0"/>
              </a:rPr>
              <a:t>OR Operator Example</a:t>
            </a: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Now we want to select only the persons with the first name equal to "Tove" OR the first name equal to "Ola":</a:t>
            </a: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FirstName='Tove'</a:t>
            </a:r>
            <a:b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OR FirstName='Ola‘</a:t>
            </a: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5791200"/>
          <a:ext cx="6096000" cy="42062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72705" name="Rectangle 1"/>
          <p:cNvSpPr>
            <a:spLocks noChangeArrowheads="1"/>
          </p:cNvSpPr>
          <p:nvPr/>
        </p:nvSpPr>
        <p:spPr bwMode="auto">
          <a:xfrm>
            <a:off x="381000" y="825043"/>
            <a:ext cx="8001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7365D"/>
                </a:solidFill>
                <a:effectLst/>
                <a:latin typeface="+mn-lt"/>
                <a:ea typeface="Times New Roman" pitchFamily="18" charset="0"/>
                <a:cs typeface="Times New Roman" pitchFamily="18" charset="0"/>
              </a:rPr>
              <a:t>Combining AND &amp; OR</a:t>
            </a: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To select only the persons with the last name equal to "Svendson" AND the first name equal to "Tove" OR to "Ola":</a:t>
            </a: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 WHERE</a:t>
            </a:r>
            <a:b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LastName='Svendson'</a:t>
            </a:r>
            <a:b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800" b="0" i="0" u="none" strike="noStrike" cap="none" normalizeH="0" baseline="0" dirty="0" smtClean="0">
                <a:ln>
                  <a:noFill/>
                </a:ln>
                <a:solidFill>
                  <a:srgbClr val="17365D"/>
                </a:solidFill>
                <a:effectLst/>
                <a:latin typeface="+mn-lt"/>
                <a:ea typeface="Times New Roman" pitchFamily="18" charset="0"/>
                <a:cs typeface="Times New Roman" pitchFamily="18" charset="0"/>
              </a:rPr>
              <a:t>AND (FirstName='Tove' OR FirstName='Ola‘)</a:t>
            </a:r>
            <a:endParaRPr kumimoji="0" lang="en-US" sz="28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228600" y="1371600"/>
            <a:ext cx="8534400" cy="437551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7365D"/>
                </a:solidFill>
                <a:effectLst/>
                <a:latin typeface="+mn-lt"/>
                <a:ea typeface="Times New Roman" pitchFamily="18" charset="0"/>
                <a:cs typeface="Arial" pitchFamily="34" charset="0"/>
              </a:rPr>
              <a:t>The ORDER BY Keyword</a:t>
            </a:r>
            <a:endParaRPr kumimoji="0" lang="en-US" sz="28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2400" dirty="0" smtClean="0">
                <a:solidFill>
                  <a:srgbClr val="17365D"/>
                </a:solidFill>
                <a:latin typeface="+mn-lt"/>
                <a:ea typeface="Times New Roman" pitchFamily="18" charset="0"/>
                <a:cs typeface="Arial" pitchFamily="34" charset="0"/>
              </a:rPr>
              <a:t>To </a:t>
            </a: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sort the result-set by a specified column</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ORDER BY keyword sorts the records in ascending order by default.</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To sort the records in a descending order, you can use the DESC keyword.</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8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7365D"/>
                </a:solidFill>
                <a:effectLst/>
                <a:latin typeface="+mn-lt"/>
                <a:ea typeface="Times New Roman" pitchFamily="18" charset="0"/>
                <a:cs typeface="Times New Roman" pitchFamily="18" charset="0"/>
              </a:rPr>
              <a:t>SQL ORDER BY Syntax</a:t>
            </a:r>
            <a:endParaRPr kumimoji="0" lang="en-US" sz="28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ORDER BY column_name(s) ASC|DESC</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2438400"/>
          <a:ext cx="6096000" cy="963930"/>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Vingvn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1066800" y="4724400"/>
          <a:ext cx="6096000" cy="963930"/>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60579">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Vingvn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74753" name="Rectangle 1"/>
          <p:cNvSpPr>
            <a:spLocks noChangeArrowheads="1"/>
          </p:cNvSpPr>
          <p:nvPr/>
        </p:nvSpPr>
        <p:spPr bwMode="auto">
          <a:xfrm>
            <a:off x="838200" y="284708"/>
            <a:ext cx="7086600" cy="4154984"/>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ORDER BY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To select all the persons from the table and to sort the persons by their last name,</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 </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ORDER BY LastName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304800" y="1219706"/>
            <a:ext cx="7239000" cy="2308324"/>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ORDER BY DESC Example</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To select all the persons from the table and to sort the persons descending by their last name.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ORDER BY LastName DESC</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graphicFrame>
        <p:nvGraphicFramePr>
          <p:cNvPr id="3" name="Table 2"/>
          <p:cNvGraphicFramePr>
            <a:graphicFrameLocks noGrp="1"/>
          </p:cNvGraphicFramePr>
          <p:nvPr/>
        </p:nvGraphicFramePr>
        <p:xfrm>
          <a:off x="990600" y="4495800"/>
          <a:ext cx="6096000" cy="963930"/>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Vingvn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9403" y="2967335"/>
            <a:ext cx="422519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Update Query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609600" y="1327665"/>
            <a:ext cx="7467600" cy="382151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The UPDATE Statement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UPDATE statement is used to update existing records in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SQL UPDATE Syntax</a:t>
            </a: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UPDATE table_name</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SET column1=value, column2=value2,...</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some_column=some_value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1600200"/>
          <a:ext cx="6096000" cy="115671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Bakken 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Tjessem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Jakob</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914400" y="4800600"/>
          <a:ext cx="6096000" cy="115671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Bakken 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Tjessem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Jakob</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80897" name="Rectangle 1"/>
          <p:cNvSpPr>
            <a:spLocks noChangeArrowheads="1"/>
          </p:cNvSpPr>
          <p:nvPr/>
        </p:nvSpPr>
        <p:spPr bwMode="auto">
          <a:xfrm>
            <a:off x="838200" y="611088"/>
            <a:ext cx="6400800" cy="4406294"/>
          </a:xfrm>
          <a:prstGeom prst="rect">
            <a:avLst/>
          </a:prstGeom>
          <a:noFill/>
          <a:ln w="9525">
            <a:noFill/>
            <a:miter lim="800000"/>
            <a:headEnd/>
            <a:tailEnd/>
          </a:ln>
          <a:effectLst/>
        </p:spPr>
        <p:txBody>
          <a:bodyPr vert="horz" wrap="squar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UPDATE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UPDATE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SET Address='Nissestien 67', City='Sandnes'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LastName='Tjessem' AND FirstName='Jakob‘</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304800" y="701698"/>
            <a:ext cx="8377165" cy="48320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2800" b="1"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SQL Statements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Most of the actions you need to perform on a database</a:t>
            </a: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are done with SQL statements.</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The following SQL statement will select all the records in</a:t>
            </a: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 the "Persons" table:</a:t>
            </a: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6"/>
                </a:solidFill>
                <a:effectLst/>
                <a:latin typeface="Calibri" pitchFamily="34" charset="0"/>
                <a:ea typeface="MS Gothic" pitchFamily="49" charset="-128"/>
                <a:cs typeface="Times New Roman" pitchFamily="18" charset="0"/>
              </a:rPr>
              <a:t>SELECT * FROM Persons</a:t>
            </a:r>
          </a:p>
          <a:p>
            <a:pPr marL="0" marR="0" lvl="0" indent="0" algn="l" defTabSz="457200" rtl="0" eaLnBrk="0" fontAlgn="base" latinLnBrk="0" hangingPunct="0">
              <a:lnSpc>
                <a:spcPct val="100000"/>
              </a:lnSpc>
              <a:spcBef>
                <a:spcPct val="0"/>
              </a:spcBef>
              <a:spcAft>
                <a:spcPct val="0"/>
              </a:spcAft>
              <a:buClrTx/>
              <a:buSzTx/>
              <a:buFontTx/>
              <a:buNone/>
              <a:tabLst/>
            </a:pPr>
            <a:endParaRPr lang="en-US" sz="2800" dirty="0">
              <a:solidFill>
                <a:schemeClr val="accent6"/>
              </a:solidFill>
              <a:latin typeface="Calibri" pitchFamily="34" charset="0"/>
              <a:ea typeface="MS Gothic" pitchFamily="49" charset="-128"/>
              <a:cs typeface="Times New Roman" pitchFamily="18" charset="0"/>
            </a:endParaRPr>
          </a:p>
          <a:p>
            <a:pPr eaLnBrk="0" hangingPunct="0">
              <a:buClrTx/>
              <a:buSzTx/>
            </a:pPr>
            <a:r>
              <a:rPr lang="en-US" sz="2800" b="1" dirty="0">
                <a:solidFill>
                  <a:schemeClr val="accent5">
                    <a:lumMod val="50000"/>
                  </a:schemeClr>
                </a:solidFill>
              </a:rPr>
              <a:t>SQL is not case sensitive</a:t>
            </a: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accent6"/>
              </a:solidFill>
              <a:effectLst/>
              <a:latin typeface="Calibri" pitchFamily="34" charset="0"/>
              <a:ea typeface="MS Gothic" pitchFamily="49" charset="-128"/>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3657600"/>
          <a:ext cx="6096000" cy="115671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Tjessem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Jakob</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81921" name="Rectangle 1"/>
          <p:cNvSpPr>
            <a:spLocks noChangeArrowheads="1"/>
          </p:cNvSpPr>
          <p:nvPr/>
        </p:nvSpPr>
        <p:spPr bwMode="auto">
          <a:xfrm>
            <a:off x="381000" y="609600"/>
            <a:ext cx="7315200" cy="267765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SQL UPDATE Warning</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Be careful when updating records. If we had omitted the WHERE clause in the example above,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UPDATE Persons</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SET Address='Nissestien 67', City='Sandnes'</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 would have looked like this:</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6392" y="2967335"/>
            <a:ext cx="399122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Delete Query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685800" y="1175265"/>
            <a:ext cx="7391400" cy="382151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The DELETE Statement</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The DELETE statement is used to delete rows in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SQL DELETE Syntax</a:t>
            </a:r>
            <a:endParaRPr kumimoji="0" lang="en-US" sz="24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DELETE FROM table_name</a:t>
            </a:r>
            <a:b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some_column=some_value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Arial" pitchFamily="34" charset="0"/>
              </a:rPr>
              <a:t>Note:</a:t>
            </a:r>
            <a:r>
              <a:rPr kumimoji="0" lang="en-US" sz="2400" b="0" i="0" u="none" strike="noStrike" cap="none" normalizeH="0" baseline="0" dirty="0" smtClean="0">
                <a:ln>
                  <a:noFill/>
                </a:ln>
                <a:solidFill>
                  <a:srgbClr val="17365D"/>
                </a:solidFill>
                <a:effectLst/>
                <a:latin typeface="+mn-lt"/>
                <a:ea typeface="Times New Roman" pitchFamily="18" charset="0"/>
                <a:cs typeface="Arial" pitchFamily="34" charset="0"/>
              </a:rPr>
              <a:t> Notice the WHERE clause in the DELETE syntax. The WHERE clause specifies which record or records that should be deleted. </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2286000"/>
          <a:ext cx="6096000" cy="115671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Bakken 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Tjessem</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Jakob</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Nissestien 67</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990600" y="5029200"/>
          <a:ext cx="6096000" cy="111175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340614">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Nilsen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Johan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Bakken 2</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83969" name="Rectangle 1"/>
          <p:cNvSpPr>
            <a:spLocks noChangeArrowheads="1"/>
          </p:cNvSpPr>
          <p:nvPr/>
        </p:nvSpPr>
        <p:spPr bwMode="auto">
          <a:xfrm>
            <a:off x="1066800" y="838200"/>
            <a:ext cx="6629400" cy="4093428"/>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SQL DELETE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delete the person "Tjessem, Jakob" in the "Persons"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17365D"/>
              </a:solidFill>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SQL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DELETE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LastName='Tjessem' AND FirstName='Jakob'</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 will now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685800" y="990600"/>
            <a:ext cx="7391400" cy="3785652"/>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Delete All Rows</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It is possible to delete all rows in a table without deleting the table. This means that the table structure, attributes, and indexes will be intact: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DELETE 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or</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DELETE * FROM table_name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Note:</a:t>
            </a: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 Be very careful when deleting records. You cannot undo this statement!</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353" y="2967335"/>
            <a:ext cx="58273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More on </a:t>
            </a:r>
            <a:r>
              <a:rPr lang="en-US"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retrivals</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ChangeArrowheads="1"/>
          </p:cNvSpPr>
          <p:nvPr/>
        </p:nvSpPr>
        <p:spPr bwMode="auto">
          <a:xfrm>
            <a:off x="609600" y="225624"/>
            <a:ext cx="7162800" cy="597595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To retrieve Top n records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17365D"/>
              </a:solidFill>
              <a:latin typeface="+mn-l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MySQL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LIMIT number</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Example</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SELECT *</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FROM Persons</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LIMIT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Oracle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WHERE ROWNUM &lt;= number</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Example</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SELECT *</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FROM Persons</a:t>
            </a:r>
            <a:b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br>
            <a:r>
              <a:rPr kumimoji="0" lang="en-US" sz="2000" b="0" i="0" u="none" strike="noStrike" cap="none" normalizeH="0" baseline="0" dirty="0" smtClean="0">
                <a:ln>
                  <a:noFill/>
                </a:ln>
                <a:solidFill>
                  <a:srgbClr val="17365D"/>
                </a:solidFill>
                <a:effectLst/>
                <a:latin typeface="+mn-lt"/>
                <a:ea typeface="Calibri" pitchFamily="34" charset="0"/>
                <a:cs typeface="Times New Roman" pitchFamily="18" charset="0"/>
              </a:rPr>
              <a:t>WHERE ROWNUM &lt;=5</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533400" y="765171"/>
            <a:ext cx="6781800" cy="197485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LIKE operator is used to search for a specified pattern in a column.</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LIKE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column_name LIKE pattern</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48006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90113" name="Rectangle 1"/>
          <p:cNvSpPr>
            <a:spLocks noChangeArrowheads="1"/>
          </p:cNvSpPr>
          <p:nvPr/>
        </p:nvSpPr>
        <p:spPr bwMode="auto">
          <a:xfrm>
            <a:off x="762000" y="836712"/>
            <a:ext cx="7086600" cy="347787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LIKE Operator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select the persons living in a city that starts with "s" from the table above.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City LIKE 's%'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 sign can be used to define wildcards (missing letters in the pattern) both before and after the pattern.</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276600"/>
          <a:ext cx="6096000" cy="57835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92161" name="Rectangle 1"/>
          <p:cNvSpPr>
            <a:spLocks noChangeArrowheads="1"/>
          </p:cNvSpPr>
          <p:nvPr/>
        </p:nvSpPr>
        <p:spPr bwMode="auto">
          <a:xfrm>
            <a:off x="304800" y="630705"/>
            <a:ext cx="6324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select the persons living in a city that ends with an "s" from the "Persons"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City LIKE '%s'</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438400"/>
            <a:ext cx="3623108" cy="646331"/>
          </a:xfrm>
          <a:prstGeom prst="rect">
            <a:avLst/>
          </a:prstGeom>
        </p:spPr>
        <p:txBody>
          <a:bodyPr wrap="none">
            <a:spAutoFit/>
          </a:bodyPr>
          <a:lstStyle/>
          <a:p>
            <a:r>
              <a:rPr lang="en-US" sz="3600" b="1" dirty="0">
                <a:solidFill>
                  <a:schemeClr val="accent2">
                    <a:lumMod val="75000"/>
                  </a:schemeClr>
                </a:solidFill>
              </a:rPr>
              <a:t>SQL DML and DDL</a:t>
            </a:r>
            <a:endParaRPr lang="en-US" sz="36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800" y="3657600"/>
          <a:ext cx="6096000" cy="385572"/>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93186" name="Rectangle 2"/>
          <p:cNvSpPr>
            <a:spLocks noChangeArrowheads="1"/>
          </p:cNvSpPr>
          <p:nvPr/>
        </p:nvSpPr>
        <p:spPr bwMode="auto">
          <a:xfrm>
            <a:off x="685800" y="990600"/>
            <a:ext cx="7162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select the persons living in a city that contains the pattern "tav" from the "Persons"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City LIKE '%tav%'</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3657600"/>
          <a:ext cx="6096000" cy="57835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94209" name="Rectangle 1"/>
          <p:cNvSpPr>
            <a:spLocks noChangeArrowheads="1"/>
          </p:cNvSpPr>
          <p:nvPr/>
        </p:nvSpPr>
        <p:spPr bwMode="auto">
          <a:xfrm>
            <a:off x="914400" y="1068288"/>
            <a:ext cx="6781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to select the persons living in a city that does NOT contain the pattern "tav" from the "Persons" table, by using the NOT keyword.</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We use the following SELECT statement:</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City NOT LIKE '%tav%’</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4039616"/>
          <a:ext cx="6400800" cy="1599184"/>
        </p:xfrm>
        <a:graphic>
          <a:graphicData uri="http://schemas.openxmlformats.org/drawingml/2006/table">
            <a:tbl>
              <a:tblPr/>
              <a:tblGrid>
                <a:gridCol w="908914"/>
                <a:gridCol w="5491886"/>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Wildcard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Description</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 substitute for zero or more characters </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_</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 substitute for exactly one character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[charlist]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Any single character in charlist</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[^charlist]</a:t>
                      </a:r>
                      <a:endParaRPr lang="en-US" sz="1100" dirty="0">
                        <a:latin typeface="Calibri"/>
                        <a:ea typeface="Calibri"/>
                        <a:cs typeface="Times New Roman"/>
                      </a:endParaRPr>
                    </a:p>
                    <a:p>
                      <a:pPr marL="0" marR="0">
                        <a:lnSpc>
                          <a:spcPct val="115000"/>
                        </a:lnSpc>
                        <a:spcBef>
                          <a:spcPts val="0"/>
                        </a:spcBef>
                        <a:spcAft>
                          <a:spcPts val="1000"/>
                        </a:spcAft>
                      </a:pPr>
                      <a:r>
                        <a:rPr lang="en-US" sz="1200" b="1" dirty="0">
                          <a:solidFill>
                            <a:srgbClr val="17365D"/>
                          </a:solidFill>
                          <a:latin typeface="Times New Roman"/>
                          <a:ea typeface="Times New Roman"/>
                          <a:cs typeface="Times New Roman"/>
                        </a:rPr>
                        <a:t>or</a:t>
                      </a:r>
                      <a:endParaRPr lang="en-US" sz="1100" dirty="0">
                        <a:latin typeface="Calibri"/>
                        <a:ea typeface="Calibri"/>
                        <a:cs typeface="Times New Roman"/>
                      </a:endParaRPr>
                    </a:p>
                    <a:p>
                      <a:pPr marL="0" marR="0">
                        <a:lnSpc>
                          <a:spcPct val="115000"/>
                        </a:lnSpc>
                        <a:spcBef>
                          <a:spcPts val="0"/>
                        </a:spcBef>
                        <a:spcAft>
                          <a:spcPts val="1000"/>
                        </a:spcAft>
                      </a:pPr>
                      <a:r>
                        <a:rPr lang="en-US" sz="1200" b="1" dirty="0">
                          <a:solidFill>
                            <a:srgbClr val="17365D"/>
                          </a:solidFill>
                          <a:latin typeface="Times New Roman"/>
                          <a:ea typeface="Times New Roman"/>
                          <a:cs typeface="Times New Roman"/>
                        </a:rPr>
                        <a:t>[!charlist]</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Any single character not in charlist</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95233" name="Rectangle 1"/>
          <p:cNvSpPr>
            <a:spLocks noChangeArrowheads="1"/>
          </p:cNvSpPr>
          <p:nvPr/>
        </p:nvSpPr>
        <p:spPr bwMode="auto">
          <a:xfrm>
            <a:off x="990600" y="838200"/>
            <a:ext cx="6781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17365D"/>
                </a:solidFill>
                <a:effectLst/>
                <a:latin typeface="+mn-lt"/>
                <a:ea typeface="Times New Roman" pitchFamily="18" charset="0"/>
                <a:cs typeface="Times New Roman" pitchFamily="18" charset="0"/>
              </a:rPr>
              <a:t>SQL Wildcards </a:t>
            </a: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SQL wildcards can substitute for one or more characters when searching for data in a database.</a:t>
            </a: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SQL wildcards must be used with the SQL LIKE operator.</a:t>
            </a: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7365D"/>
                </a:solidFill>
                <a:effectLst/>
                <a:latin typeface="+mn-lt"/>
                <a:ea typeface="Times New Roman" pitchFamily="18" charset="0"/>
                <a:cs typeface="Times New Roman" pitchFamily="18" charset="0"/>
              </a:rPr>
              <a:t>With SQL, the following wildcards can be used:</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4114800"/>
          <a:ext cx="6096000" cy="63093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96257" name="Rectangle 1"/>
          <p:cNvSpPr>
            <a:spLocks noChangeArrowheads="1"/>
          </p:cNvSpPr>
          <p:nvPr/>
        </p:nvSpPr>
        <p:spPr bwMode="auto">
          <a:xfrm>
            <a:off x="1066800" y="1315016"/>
            <a:ext cx="6705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Using the % Wildcard</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Now we want to select the persons living in a city that starts with "sa" from the "Persons"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We use the following SELECT statement: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City LIKE 'sa%'</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3657600"/>
          <a:ext cx="6096000" cy="63093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97281" name="Rectangle 1"/>
          <p:cNvSpPr>
            <a:spLocks noChangeArrowheads="1"/>
          </p:cNvSpPr>
          <p:nvPr/>
        </p:nvSpPr>
        <p:spPr bwMode="auto">
          <a:xfrm>
            <a:off x="990600" y="1164105"/>
            <a:ext cx="5562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select the persons living in a city that contains the pattern "nes" from the "Persons"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We use the following SELECT statement: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City LIKE '%nes%'</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886200"/>
          <a:ext cx="6096000" cy="42062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98305" name="Rectangle 1"/>
          <p:cNvSpPr>
            <a:spLocks noChangeArrowheads="1"/>
          </p:cNvSpPr>
          <p:nvPr/>
        </p:nvSpPr>
        <p:spPr bwMode="auto">
          <a:xfrm>
            <a:off x="457200" y="399128"/>
            <a:ext cx="61722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Using the _ Wildcard</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Now we want to select the persons with a first name that starts with any character, followed by "la" from the "Persons"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We use the following SELECT statement: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FirstName LIKE '_la'</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4572000"/>
          <a:ext cx="6096000" cy="42062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200" b="1" dirty="0">
                          <a:solidFill>
                            <a:srgbClr val="17365D"/>
                          </a:solidFill>
                          <a:latin typeface="Times New Roman"/>
                          <a:ea typeface="Times New Roman"/>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200" dirty="0">
                          <a:solidFill>
                            <a:srgbClr val="17365D"/>
                          </a:solidFill>
                          <a:latin typeface="Times New Roman"/>
                          <a:ea typeface="Times New Roman"/>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
        <p:nvSpPr>
          <p:cNvPr id="99329" name="Rectangle 1"/>
          <p:cNvSpPr>
            <a:spLocks noChangeArrowheads="1"/>
          </p:cNvSpPr>
          <p:nvPr/>
        </p:nvSpPr>
        <p:spPr bwMode="auto">
          <a:xfrm>
            <a:off x="381000" y="934016"/>
            <a:ext cx="70104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to select the persons with a last name that starts with "S", followed by any character, followed by "end", followed by any character, followed by "on" from the "Persons" table.</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We use the following SELECT statement:</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LastName LIKE 'S_end_on'</a:t>
            </a: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The result-set will look like this:</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ChangeArrowheads="1"/>
          </p:cNvSpPr>
          <p:nvPr/>
        </p:nvSpPr>
        <p:spPr bwMode="auto">
          <a:xfrm>
            <a:off x="990600" y="1066800"/>
            <a:ext cx="6172200" cy="228263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IN Operator</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IN operator allows you to specify multiple values in a WHERE clause.</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IN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column_name IN (value1,value2,...)</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3581400"/>
          <a:ext cx="6096000" cy="771144"/>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Svendson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Tove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Borgvn 23</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graphicFrame>
        <p:nvGraphicFramePr>
          <p:cNvPr id="3" name="Table 2"/>
          <p:cNvGraphicFramePr>
            <a:graphicFrameLocks noGrp="1"/>
          </p:cNvGraphicFramePr>
          <p:nvPr/>
        </p:nvGraphicFramePr>
        <p:xfrm>
          <a:off x="1676400" y="5105400"/>
          <a:ext cx="6096000" cy="578358"/>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P_Id</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LastName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FirstName</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Address</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City</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Hansen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Ola</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Timoteivn 10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Sandnes</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0">
                <a:tc>
                  <a:txBody>
                    <a:bodyPr/>
                    <a:lstStyle/>
                    <a:p>
                      <a:pPr marL="0" marR="0">
                        <a:lnSpc>
                          <a:spcPct val="115000"/>
                        </a:lnSpc>
                        <a:spcBef>
                          <a:spcPts val="0"/>
                        </a:spcBef>
                        <a:spcAft>
                          <a:spcPts val="0"/>
                        </a:spcAft>
                      </a:pPr>
                      <a:r>
                        <a:rPr lang="en-US" sz="1100" b="1" dirty="0">
                          <a:solidFill>
                            <a:srgbClr val="17365D"/>
                          </a:solidFill>
                          <a:latin typeface="Calibri"/>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Pettersen</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Kari</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Storgt 20</a:t>
                      </a:r>
                      <a:endParaRPr lang="en-US" sz="1100" dirty="0">
                        <a:latin typeface="Calibri"/>
                        <a:ea typeface="Calibri"/>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17365D"/>
                          </a:solidFill>
                          <a:latin typeface="Calibri"/>
                          <a:ea typeface="Calibri"/>
                          <a:cs typeface="Times New Roman"/>
                        </a:rPr>
                        <a:t>Stavanger</a:t>
                      </a:r>
                      <a:endParaRPr lang="en-US" sz="1100" dirty="0">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
        <p:nvSpPr>
          <p:cNvPr id="103425" name="Rectangle 1"/>
          <p:cNvSpPr>
            <a:spLocks noChangeArrowheads="1"/>
          </p:cNvSpPr>
          <p:nvPr/>
        </p:nvSpPr>
        <p:spPr bwMode="auto">
          <a:xfrm>
            <a:off x="1143000" y="544325"/>
            <a:ext cx="6705600" cy="255454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IN Operator Example</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"Persons" table:</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Now we want to select the persons with a last name equal to "Hansen" or "Pettersen" from the table above.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 FROM Persons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LastName IN ('Hansen','Pettersen‘)</a:t>
            </a:r>
            <a:endParaRPr kumimoji="0" lang="en-US" sz="2000" b="0" i="0" u="none" strike="noStrike" cap="none" normalizeH="0" baseline="0" dirty="0" smtClean="0">
              <a:ln>
                <a:noFill/>
              </a:ln>
              <a:solidFill>
                <a:schemeClr val="tx1"/>
              </a:solidFill>
              <a:effectLst/>
              <a:latin typeface="+mn-lt"/>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ChangeArrowheads="1"/>
          </p:cNvSpPr>
          <p:nvPr/>
        </p:nvSpPr>
        <p:spPr bwMode="auto">
          <a:xfrm>
            <a:off x="762000" y="1449288"/>
            <a:ext cx="6248400" cy="259041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Arial" pitchFamily="34" charset="0"/>
              </a:rPr>
              <a:t>The BETWEEN Operator</a:t>
            </a:r>
            <a:endParaRPr kumimoji="0" lang="en-US" sz="20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Arial" pitchFamily="34" charset="0"/>
              </a:rPr>
              <a:t>The BETWEEN operator selects a range of data between two values. The values can be numbers, text, or dates.</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7365D"/>
                </a:solidFill>
                <a:effectLst/>
                <a:latin typeface="+mn-lt"/>
                <a:ea typeface="Times New Roman" pitchFamily="18" charset="0"/>
                <a:cs typeface="Times New Roman" pitchFamily="18" charset="0"/>
              </a:rPr>
              <a:t>SQL BETWEEN Syntax</a:t>
            </a:r>
            <a:endParaRPr kumimoji="0" lang="en-US" sz="2000" b="1" i="0" u="none" strike="noStrike" cap="none" normalizeH="0" baseline="0" dirty="0" smtClean="0">
              <a:ln>
                <a:noFill/>
              </a:ln>
              <a:solidFill>
                <a:srgbClr val="4F81BD"/>
              </a:solidFill>
              <a:effectLst/>
              <a:latin typeface="+mn-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SELECT column_name(s)</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FROM table_name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WHERE column_name</a:t>
            </a:r>
            <a:b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br>
            <a:r>
              <a:rPr kumimoji="0" lang="en-US" sz="2000" b="0" i="0" u="none" strike="noStrike" cap="none" normalizeH="0" baseline="0" dirty="0" smtClean="0">
                <a:ln>
                  <a:noFill/>
                </a:ln>
                <a:solidFill>
                  <a:srgbClr val="17365D"/>
                </a:solidFill>
                <a:effectLst/>
                <a:latin typeface="+mn-lt"/>
                <a:ea typeface="Times New Roman" pitchFamily="18" charset="0"/>
                <a:cs typeface="Times New Roman" pitchFamily="18" charset="0"/>
              </a:rPr>
              <a:t>BETWEEN value1 AND value2</a:t>
            </a:r>
            <a:endParaRPr kumimoji="0" lang="en-US" sz="20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_Template3">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
      </a:majorFont>
      <a:minorFont>
        <a:latin typeface="Calibri"/>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solidFill>
              <a:schemeClr val="bg1"/>
            </a:solidFill>
            <a:effectLst/>
            <a:latin typeface="Calibri" pitchFamily="32"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solidFill>
              <a:schemeClr val="bg1"/>
            </a:solidFill>
            <a:effectLst/>
            <a:latin typeface="Calibri" pitchFamily="32"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
      </a:majorFont>
      <a:minorFont>
        <a:latin typeface="Calibri"/>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solidFill>
              <a:schemeClr val="bg1"/>
            </a:solidFill>
            <a:effectLst/>
            <a:latin typeface="Calibri" pitchFamily="32"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solidFill>
              <a:schemeClr val="bg1"/>
            </a:solidFill>
            <a:effectLst/>
            <a:latin typeface="Calibri" pitchFamily="32"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
      </a:majorFont>
      <a:minorFont>
        <a:latin typeface="Calibri"/>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solidFill>
              <a:schemeClr val="bg1"/>
            </a:solidFill>
            <a:effectLst/>
            <a:latin typeface="Calibri" pitchFamily="32"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solidFill>
              <a:schemeClr val="bg1"/>
            </a:solidFill>
            <a:effectLst/>
            <a:latin typeface="Calibri" pitchFamily="32"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AEC9D2D-CF51-4884-A487-65BCC36BFA6C}"/>
</file>

<file path=customXml/itemProps2.xml><?xml version="1.0" encoding="utf-8"?>
<ds:datastoreItem xmlns:ds="http://schemas.openxmlformats.org/officeDocument/2006/customXml" ds:itemID="{B0BE3451-4D47-4BDD-9397-C95F1AE12219}"/>
</file>

<file path=customXml/itemProps3.xml><?xml version="1.0" encoding="utf-8"?>
<ds:datastoreItem xmlns:ds="http://schemas.openxmlformats.org/officeDocument/2006/customXml" ds:itemID="{E9FA0692-D646-4BCB-89D9-FC3832928756}"/>
</file>

<file path=docProps/app.xml><?xml version="1.0" encoding="utf-8"?>
<Properties xmlns="http://schemas.openxmlformats.org/officeDocument/2006/extended-properties" xmlns:vt="http://schemas.openxmlformats.org/officeDocument/2006/docPropsVTypes">
  <Template>PPT_Template3</Template>
  <TotalTime>3053</TotalTime>
  <Words>5900</Words>
  <Application>Microsoft Office PowerPoint</Application>
  <PresentationFormat>On-screen Show (4:3)</PresentationFormat>
  <Paragraphs>1931</Paragraphs>
  <Slides>142</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142</vt:i4>
      </vt:variant>
    </vt:vector>
  </HeadingPairs>
  <TitlesOfParts>
    <vt:vector size="151" baseType="lpstr">
      <vt:lpstr>MS Gothic</vt:lpstr>
      <vt:lpstr>Arial</vt:lpstr>
      <vt:lpstr>Calibri</vt:lpstr>
      <vt:lpstr>Cambria</vt:lpstr>
      <vt:lpstr>Times New Roman</vt:lpstr>
      <vt:lpstr>Wingdings</vt:lpstr>
      <vt:lpstr>PPT_Template3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css100079</dc:creator>
  <cp:lastModifiedBy>Umadevi Balakrishnan</cp:lastModifiedBy>
  <cp:revision>198</cp:revision>
  <cp:lastPrinted>1601-01-01T00:00:00Z</cp:lastPrinted>
  <dcterms:created xsi:type="dcterms:W3CDTF">2013-04-22T10:38:13Z</dcterms:created>
  <dcterms:modified xsi:type="dcterms:W3CDTF">2017-03-30T06:51:05Z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