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7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5.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9.xml" ContentType="application/vnd.openxmlformats-officedocument.presentationml.slide+xml"/>
  <Override PartName="/ppt/slides/slide7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6.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23.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303" r:id="rId19"/>
    <p:sldId id="273" r:id="rId20"/>
    <p:sldId id="274" r:id="rId21"/>
    <p:sldId id="275" r:id="rId22"/>
    <p:sldId id="276" r:id="rId23"/>
    <p:sldId id="277" r:id="rId24"/>
    <p:sldId id="278" r:id="rId25"/>
    <p:sldId id="279" r:id="rId26"/>
    <p:sldId id="280" r:id="rId27"/>
    <p:sldId id="282" r:id="rId28"/>
    <p:sldId id="281" r:id="rId29"/>
    <p:sldId id="283" r:id="rId30"/>
    <p:sldId id="284" r:id="rId31"/>
    <p:sldId id="285" r:id="rId32"/>
    <p:sldId id="300" r:id="rId33"/>
    <p:sldId id="301" r:id="rId34"/>
    <p:sldId id="286" r:id="rId35"/>
    <p:sldId id="287" r:id="rId36"/>
    <p:sldId id="288" r:id="rId37"/>
    <p:sldId id="289" r:id="rId38"/>
    <p:sldId id="290" r:id="rId39"/>
    <p:sldId id="291" r:id="rId40"/>
    <p:sldId id="293" r:id="rId41"/>
    <p:sldId id="294" r:id="rId42"/>
    <p:sldId id="295" r:id="rId43"/>
    <p:sldId id="296" r:id="rId44"/>
    <p:sldId id="297" r:id="rId45"/>
    <p:sldId id="292" r:id="rId46"/>
    <p:sldId id="302" r:id="rId47"/>
    <p:sldId id="298" r:id="rId48"/>
    <p:sldId id="299" r:id="rId49"/>
    <p:sldId id="316" r:id="rId50"/>
    <p:sldId id="317" r:id="rId51"/>
    <p:sldId id="318" r:id="rId52"/>
    <p:sldId id="319" r:id="rId53"/>
    <p:sldId id="320" r:id="rId54"/>
    <p:sldId id="305" r:id="rId55"/>
    <p:sldId id="307" r:id="rId56"/>
    <p:sldId id="308" r:id="rId57"/>
    <p:sldId id="309" r:id="rId58"/>
    <p:sldId id="310" r:id="rId59"/>
    <p:sldId id="311" r:id="rId60"/>
    <p:sldId id="312" r:id="rId61"/>
    <p:sldId id="313" r:id="rId62"/>
    <p:sldId id="314" r:id="rId63"/>
    <p:sldId id="315"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A2FE7EF-F558-4F5A-95FB-CDA556FAD984}" type="datetimeFigureOut">
              <a:rPr lang="en-IN" smtClean="0"/>
              <a:t>11-07-2019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88877-A958-48ED-A8CF-C5DF27E815A7}" type="slidenum">
              <a:rPr lang="en-IN" smtClean="0"/>
              <a:t>‹#›</a:t>
            </a:fld>
            <a:endParaRPr lang="en-IN"/>
          </a:p>
        </p:txBody>
      </p:sp>
    </p:spTree>
    <p:extLst>
      <p:ext uri="{BB962C8B-B14F-4D97-AF65-F5344CB8AC3E}">
        <p14:creationId xmlns:p14="http://schemas.microsoft.com/office/powerpoint/2010/main" val="3675778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A2FE7EF-F558-4F5A-95FB-CDA556FAD984}" type="datetimeFigureOut">
              <a:rPr lang="en-IN" smtClean="0"/>
              <a:t>11-07-2019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88877-A958-48ED-A8CF-C5DF27E815A7}" type="slidenum">
              <a:rPr lang="en-IN" smtClean="0"/>
              <a:t>‹#›</a:t>
            </a:fld>
            <a:endParaRPr lang="en-IN"/>
          </a:p>
        </p:txBody>
      </p:sp>
    </p:spTree>
    <p:extLst>
      <p:ext uri="{BB962C8B-B14F-4D97-AF65-F5344CB8AC3E}">
        <p14:creationId xmlns:p14="http://schemas.microsoft.com/office/powerpoint/2010/main" val="2157926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A2FE7EF-F558-4F5A-95FB-CDA556FAD984}" type="datetimeFigureOut">
              <a:rPr lang="en-IN" smtClean="0"/>
              <a:t>11-07-2019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88877-A958-48ED-A8CF-C5DF27E815A7}" type="slidenum">
              <a:rPr lang="en-IN" smtClean="0"/>
              <a:t>‹#›</a:t>
            </a:fld>
            <a:endParaRPr lang="en-IN"/>
          </a:p>
        </p:txBody>
      </p:sp>
    </p:spTree>
    <p:extLst>
      <p:ext uri="{BB962C8B-B14F-4D97-AF65-F5344CB8AC3E}">
        <p14:creationId xmlns:p14="http://schemas.microsoft.com/office/powerpoint/2010/main" val="2500487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A2FE7EF-F558-4F5A-95FB-CDA556FAD984}" type="datetimeFigureOut">
              <a:rPr lang="en-IN" smtClean="0"/>
              <a:t>11-07-2019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88877-A958-48ED-A8CF-C5DF27E815A7}" type="slidenum">
              <a:rPr lang="en-IN" smtClean="0"/>
              <a:t>‹#›</a:t>
            </a:fld>
            <a:endParaRPr lang="en-IN"/>
          </a:p>
        </p:txBody>
      </p:sp>
    </p:spTree>
    <p:extLst>
      <p:ext uri="{BB962C8B-B14F-4D97-AF65-F5344CB8AC3E}">
        <p14:creationId xmlns:p14="http://schemas.microsoft.com/office/powerpoint/2010/main" val="1468112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2FE7EF-F558-4F5A-95FB-CDA556FAD984}" type="datetimeFigureOut">
              <a:rPr lang="en-IN" smtClean="0"/>
              <a:t>11-07-2019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88877-A958-48ED-A8CF-C5DF27E815A7}" type="slidenum">
              <a:rPr lang="en-IN" smtClean="0"/>
              <a:t>‹#›</a:t>
            </a:fld>
            <a:endParaRPr lang="en-IN"/>
          </a:p>
        </p:txBody>
      </p:sp>
    </p:spTree>
    <p:extLst>
      <p:ext uri="{BB962C8B-B14F-4D97-AF65-F5344CB8AC3E}">
        <p14:creationId xmlns:p14="http://schemas.microsoft.com/office/powerpoint/2010/main" val="10266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A2FE7EF-F558-4F5A-95FB-CDA556FAD984}" type="datetimeFigureOut">
              <a:rPr lang="en-IN" smtClean="0"/>
              <a:t>11-07-2019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888877-A958-48ED-A8CF-C5DF27E815A7}" type="slidenum">
              <a:rPr lang="en-IN" smtClean="0"/>
              <a:t>‹#›</a:t>
            </a:fld>
            <a:endParaRPr lang="en-IN"/>
          </a:p>
        </p:txBody>
      </p:sp>
    </p:spTree>
    <p:extLst>
      <p:ext uri="{BB962C8B-B14F-4D97-AF65-F5344CB8AC3E}">
        <p14:creationId xmlns:p14="http://schemas.microsoft.com/office/powerpoint/2010/main" val="2345393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A2FE7EF-F558-4F5A-95FB-CDA556FAD984}" type="datetimeFigureOut">
              <a:rPr lang="en-IN" smtClean="0"/>
              <a:t>11-07-2019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888877-A958-48ED-A8CF-C5DF27E815A7}" type="slidenum">
              <a:rPr lang="en-IN" smtClean="0"/>
              <a:t>‹#›</a:t>
            </a:fld>
            <a:endParaRPr lang="en-IN"/>
          </a:p>
        </p:txBody>
      </p:sp>
    </p:spTree>
    <p:extLst>
      <p:ext uri="{BB962C8B-B14F-4D97-AF65-F5344CB8AC3E}">
        <p14:creationId xmlns:p14="http://schemas.microsoft.com/office/powerpoint/2010/main" val="96261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A2FE7EF-F558-4F5A-95FB-CDA556FAD984}" type="datetimeFigureOut">
              <a:rPr lang="en-IN" smtClean="0"/>
              <a:t>11-07-2019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888877-A958-48ED-A8CF-C5DF27E815A7}" type="slidenum">
              <a:rPr lang="en-IN" smtClean="0"/>
              <a:t>‹#›</a:t>
            </a:fld>
            <a:endParaRPr lang="en-IN"/>
          </a:p>
        </p:txBody>
      </p:sp>
    </p:spTree>
    <p:extLst>
      <p:ext uri="{BB962C8B-B14F-4D97-AF65-F5344CB8AC3E}">
        <p14:creationId xmlns:p14="http://schemas.microsoft.com/office/powerpoint/2010/main" val="2220437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2FE7EF-F558-4F5A-95FB-CDA556FAD984}" type="datetimeFigureOut">
              <a:rPr lang="en-IN" smtClean="0"/>
              <a:t>11-07-2019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888877-A958-48ED-A8CF-C5DF27E815A7}" type="slidenum">
              <a:rPr lang="en-IN" smtClean="0"/>
              <a:t>‹#›</a:t>
            </a:fld>
            <a:endParaRPr lang="en-IN"/>
          </a:p>
        </p:txBody>
      </p:sp>
    </p:spTree>
    <p:extLst>
      <p:ext uri="{BB962C8B-B14F-4D97-AF65-F5344CB8AC3E}">
        <p14:creationId xmlns:p14="http://schemas.microsoft.com/office/powerpoint/2010/main" val="1506446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2FE7EF-F558-4F5A-95FB-CDA556FAD984}" type="datetimeFigureOut">
              <a:rPr lang="en-IN" smtClean="0"/>
              <a:t>11-07-2019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888877-A958-48ED-A8CF-C5DF27E815A7}" type="slidenum">
              <a:rPr lang="en-IN" smtClean="0"/>
              <a:t>‹#›</a:t>
            </a:fld>
            <a:endParaRPr lang="en-IN"/>
          </a:p>
        </p:txBody>
      </p:sp>
    </p:spTree>
    <p:extLst>
      <p:ext uri="{BB962C8B-B14F-4D97-AF65-F5344CB8AC3E}">
        <p14:creationId xmlns:p14="http://schemas.microsoft.com/office/powerpoint/2010/main" val="512755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2FE7EF-F558-4F5A-95FB-CDA556FAD984}" type="datetimeFigureOut">
              <a:rPr lang="en-IN" smtClean="0"/>
              <a:t>11-07-2019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888877-A958-48ED-A8CF-C5DF27E815A7}" type="slidenum">
              <a:rPr lang="en-IN" smtClean="0"/>
              <a:t>‹#›</a:t>
            </a:fld>
            <a:endParaRPr lang="en-IN"/>
          </a:p>
        </p:txBody>
      </p:sp>
    </p:spTree>
    <p:extLst>
      <p:ext uri="{BB962C8B-B14F-4D97-AF65-F5344CB8AC3E}">
        <p14:creationId xmlns:p14="http://schemas.microsoft.com/office/powerpoint/2010/main" val="488435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2FE7EF-F558-4F5A-95FB-CDA556FAD984}" type="datetimeFigureOut">
              <a:rPr lang="en-IN" smtClean="0"/>
              <a:t>11-07-2019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888877-A958-48ED-A8CF-C5DF27E815A7}" type="slidenum">
              <a:rPr lang="en-IN" smtClean="0"/>
              <a:t>‹#›</a:t>
            </a:fld>
            <a:endParaRPr lang="en-IN"/>
          </a:p>
        </p:txBody>
      </p:sp>
    </p:spTree>
    <p:extLst>
      <p:ext uri="{BB962C8B-B14F-4D97-AF65-F5344CB8AC3E}">
        <p14:creationId xmlns:p14="http://schemas.microsoft.com/office/powerpoint/2010/main" val="249627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tmp"/><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tmp"/><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tmp"/><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tmp"/><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tmp"/><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6.tmp"/><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7.tmp"/><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tmp"/><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9.tmp"/><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0.tmp"/><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2.tmp"/><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3.tmp"/><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4.tmp"/><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5.tmp"/><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6.tmp"/><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7.tmp"/><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8.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9.tmp"/><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0.tmp"/><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1.tmp"/><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2.tmp"/><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3.tmp"/><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838199" y="4525347"/>
            <a:ext cx="6801321" cy="1737360"/>
          </a:xfrm>
        </p:spPr>
        <p:txBody>
          <a:bodyPr anchor="ctr">
            <a:normAutofit/>
          </a:bodyPr>
          <a:lstStyle/>
          <a:p>
            <a:pPr algn="r"/>
            <a:r>
              <a:rPr lang="en-IN" dirty="0"/>
              <a:t>PL/SQL Basics</a:t>
            </a:r>
            <a:endParaRPr lang="en-IN"/>
          </a:p>
        </p:txBody>
      </p:sp>
      <p:sp>
        <p:nvSpPr>
          <p:cNvPr id="3" name="Subtitle 2"/>
          <p:cNvSpPr>
            <a:spLocks noGrp="1"/>
          </p:cNvSpPr>
          <p:nvPr>
            <p:ph type="subTitle" idx="1"/>
          </p:nvPr>
        </p:nvSpPr>
        <p:spPr>
          <a:xfrm>
            <a:off x="7961258" y="4525347"/>
            <a:ext cx="3258675" cy="1737360"/>
          </a:xfrm>
        </p:spPr>
        <p:txBody>
          <a:bodyPr anchor="ctr">
            <a:normAutofit/>
          </a:bodyPr>
          <a:lstStyle/>
          <a:p>
            <a:pPr algn="l"/>
            <a:endParaRPr lang="en-IN"/>
          </a:p>
        </p:txBody>
      </p:sp>
      <p:sp>
        <p:nvSpPr>
          <p:cNvPr id="10" name="Oval 9">
            <a:extLst>
              <a:ext uri="{FF2B5EF4-FFF2-40B4-BE49-F238E27FC236}">
                <a16:creationId xmlns:a16="http://schemas.microsoft.com/office/drawing/2014/main" id="{6437D937-A7F1-4011-92B4-328E5BE1B1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139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Block Labels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8449" y="1497559"/>
            <a:ext cx="5696218" cy="5360441"/>
          </a:xfrm>
        </p:spPr>
      </p:pic>
      <p:sp>
        <p:nvSpPr>
          <p:cNvPr id="5" name="Rectangle 4"/>
          <p:cNvSpPr/>
          <p:nvPr/>
        </p:nvSpPr>
        <p:spPr>
          <a:xfrm>
            <a:off x="3530991" y="1690688"/>
            <a:ext cx="1041009" cy="20845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6" name="Rectangle 5"/>
          <p:cNvSpPr/>
          <p:nvPr/>
        </p:nvSpPr>
        <p:spPr>
          <a:xfrm>
            <a:off x="7421217" y="4465983"/>
            <a:ext cx="1205948" cy="3048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Tree>
    <p:extLst>
      <p:ext uri="{BB962C8B-B14F-4D97-AF65-F5344CB8AC3E}">
        <p14:creationId xmlns:p14="http://schemas.microsoft.com/office/powerpoint/2010/main" val="3967007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Types</a:t>
            </a:r>
          </a:p>
        </p:txBody>
      </p:sp>
      <p:sp>
        <p:nvSpPr>
          <p:cNvPr id="3" name="Content Placeholder 2"/>
          <p:cNvSpPr>
            <a:spLocks noGrp="1"/>
          </p:cNvSpPr>
          <p:nvPr>
            <p:ph idx="1"/>
          </p:nvPr>
        </p:nvSpPr>
        <p:spPr/>
        <p:txBody>
          <a:bodyPr/>
          <a:lstStyle/>
          <a:p>
            <a:r>
              <a:rPr lang="en-IN" dirty="0"/>
              <a:t>Scalar Datatypes</a:t>
            </a:r>
          </a:p>
          <a:p>
            <a:r>
              <a:rPr lang="en-IN" dirty="0"/>
              <a:t>Composite Datatypes</a:t>
            </a:r>
          </a:p>
          <a:p>
            <a:r>
              <a:rPr lang="en-IN" dirty="0"/>
              <a:t>Reference Datatypes</a:t>
            </a:r>
          </a:p>
          <a:p>
            <a:r>
              <a:rPr lang="en-IN" dirty="0"/>
              <a:t>Other Datatypes</a:t>
            </a:r>
          </a:p>
        </p:txBody>
      </p:sp>
    </p:spTree>
    <p:extLst>
      <p:ext uri="{BB962C8B-B14F-4D97-AF65-F5344CB8AC3E}">
        <p14:creationId xmlns:p14="http://schemas.microsoft.com/office/powerpoint/2010/main" val="4097151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7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Scalar Data Types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7206" y="961812"/>
            <a:ext cx="4930987" cy="4930987"/>
          </a:xfrm>
          <a:prstGeom prst="rect">
            <a:avLst/>
          </a:prstGeom>
        </p:spPr>
      </p:pic>
    </p:spTree>
    <p:extLst>
      <p:ext uri="{BB962C8B-B14F-4D97-AF65-F5344CB8AC3E}">
        <p14:creationId xmlns:p14="http://schemas.microsoft.com/office/powerpoint/2010/main" val="1614498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Numeric Data Types</a:t>
            </a:r>
          </a:p>
        </p:txBody>
      </p:sp>
      <p:sp>
        <p:nvSpPr>
          <p:cNvPr id="3" name="Content Placeholder 2"/>
          <p:cNvSpPr>
            <a:spLocks noGrp="1"/>
          </p:cNvSpPr>
          <p:nvPr>
            <p:ph idx="1"/>
          </p:nvPr>
        </p:nvSpPr>
        <p:spPr/>
        <p:txBody>
          <a:bodyPr>
            <a:normAutofit/>
          </a:bodyPr>
          <a:lstStyle/>
          <a:p>
            <a:r>
              <a:rPr lang="en-IN" dirty="0"/>
              <a:t>Number</a:t>
            </a:r>
          </a:p>
          <a:p>
            <a:pPr lvl="1"/>
            <a:r>
              <a:rPr lang="en-IN" dirty="0"/>
              <a:t>Commonly Used</a:t>
            </a:r>
          </a:p>
          <a:p>
            <a:pPr lvl="1"/>
            <a:r>
              <a:rPr lang="en-US" dirty="0"/>
              <a:t>Range: 1E-130 to 1E126 Including 0</a:t>
            </a:r>
          </a:p>
          <a:p>
            <a:r>
              <a:rPr lang="en-IN" dirty="0"/>
              <a:t>NUMBER (precision, scale)</a:t>
            </a:r>
          </a:p>
          <a:p>
            <a:pPr lvl="1"/>
            <a:r>
              <a:rPr lang="en-IN" dirty="0"/>
              <a:t>Fixed Point Number</a:t>
            </a:r>
          </a:p>
          <a:p>
            <a:pPr lvl="1"/>
            <a:r>
              <a:rPr lang="en-IN" dirty="0"/>
              <a:t>Precision</a:t>
            </a:r>
          </a:p>
          <a:p>
            <a:pPr lvl="2"/>
            <a:r>
              <a:rPr lang="en-IN" dirty="0"/>
              <a:t>Total Number of Digits</a:t>
            </a:r>
          </a:p>
          <a:p>
            <a:pPr lvl="2"/>
            <a:r>
              <a:rPr lang="en-IN" dirty="0"/>
              <a:t>Max Value : 38</a:t>
            </a:r>
          </a:p>
          <a:p>
            <a:pPr lvl="1"/>
            <a:r>
              <a:rPr lang="en-IN" dirty="0"/>
              <a:t>Scale:</a:t>
            </a:r>
          </a:p>
          <a:p>
            <a:pPr lvl="2"/>
            <a:r>
              <a:rPr lang="en-IN" dirty="0"/>
              <a:t>Where Rounding Occurs</a:t>
            </a:r>
          </a:p>
          <a:p>
            <a:pPr lvl="2"/>
            <a:r>
              <a:rPr lang="en-IN" dirty="0"/>
              <a:t>Min : -84 Max: 127</a:t>
            </a:r>
          </a:p>
        </p:txBody>
      </p:sp>
    </p:spTree>
    <p:extLst>
      <p:ext uri="{BB962C8B-B14F-4D97-AF65-F5344CB8AC3E}">
        <p14:creationId xmlns:p14="http://schemas.microsoft.com/office/powerpoint/2010/main" val="3239987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100" b="1">
                <a:solidFill>
                  <a:srgbClr val="FFFFFF"/>
                </a:solidFill>
              </a:rPr>
              <a:t>NUMBER (precision,scale)</a:t>
            </a:r>
            <a:endParaRPr lang="en-US" sz="4100">
              <a:solidFill>
                <a:srgbClr val="FFFFFF"/>
              </a:solidFill>
            </a:endParaRP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1521" y="492573"/>
            <a:ext cx="6278146" cy="5880796"/>
          </a:xfrm>
          <a:prstGeom prst="rect">
            <a:avLst/>
          </a:prstGeom>
        </p:spPr>
      </p:pic>
    </p:spTree>
    <p:extLst>
      <p:ext uri="{BB962C8B-B14F-4D97-AF65-F5344CB8AC3E}">
        <p14:creationId xmlns:p14="http://schemas.microsoft.com/office/powerpoint/2010/main" val="2988285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Assigning Values</a:t>
            </a:r>
          </a:p>
        </p:txBody>
      </p:sp>
      <p:sp>
        <p:nvSpPr>
          <p:cNvPr id="3" name="Content Placeholder 2"/>
          <p:cNvSpPr>
            <a:spLocks noGrp="1"/>
          </p:cNvSpPr>
          <p:nvPr>
            <p:ph idx="1"/>
          </p:nvPr>
        </p:nvSpPr>
        <p:spPr>
          <a:xfrm>
            <a:off x="838200" y="1825625"/>
            <a:ext cx="3797807" cy="4351338"/>
          </a:xfrm>
        </p:spPr>
        <p:txBody>
          <a:bodyPr>
            <a:normAutofit/>
          </a:bodyPr>
          <a:lstStyle/>
          <a:p>
            <a:r>
              <a:rPr lang="en-US" sz="2000"/>
              <a:t>Null Value if Not Assigned</a:t>
            </a:r>
          </a:p>
          <a:p>
            <a:r>
              <a:rPr lang="en-IN" sz="2000"/>
              <a:t>Declaration Section</a:t>
            </a:r>
          </a:p>
          <a:p>
            <a:r>
              <a:rPr lang="en-IN" sz="2000"/>
              <a:t>Execution Section</a:t>
            </a:r>
          </a:p>
          <a:p>
            <a:r>
              <a:rPr lang="en-US" sz="2000"/>
              <a:t>Initialized Every Time the Block is Executed</a:t>
            </a:r>
            <a:endParaRPr lang="en-IN" sz="2000"/>
          </a:p>
        </p:txBody>
      </p:sp>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r="11451" b="1"/>
          <a:stretch/>
        </p:blipFill>
        <p:spPr>
          <a:xfrm>
            <a:off x="5120640" y="1904281"/>
            <a:ext cx="6233160" cy="4272681"/>
          </a:xfrm>
          <a:prstGeom prst="rect">
            <a:avLst/>
          </a:prstGeom>
        </p:spPr>
      </p:pic>
    </p:spTree>
    <p:extLst>
      <p:ext uri="{BB962C8B-B14F-4D97-AF65-F5344CB8AC3E}">
        <p14:creationId xmlns:p14="http://schemas.microsoft.com/office/powerpoint/2010/main" val="3130328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Default</a:t>
            </a:r>
          </a:p>
        </p:txBody>
      </p:sp>
      <p:sp>
        <p:nvSpPr>
          <p:cNvPr id="3" name="Content Placeholder 2"/>
          <p:cNvSpPr>
            <a:spLocks noGrp="1"/>
          </p:cNvSpPr>
          <p:nvPr>
            <p:ph idx="1"/>
          </p:nvPr>
        </p:nvSpPr>
        <p:spPr/>
        <p:txBody>
          <a:bodyPr/>
          <a:lstStyle/>
          <a:p>
            <a:r>
              <a:rPr lang="en-IN" dirty="0"/>
              <a:t>Declaration Section</a:t>
            </a:r>
          </a:p>
          <a:p>
            <a:endParaRPr lang="en-IN"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7745" y="2866502"/>
            <a:ext cx="3698115" cy="2029055"/>
          </a:xfrm>
          <a:prstGeom prst="rect">
            <a:avLst/>
          </a:prstGeom>
        </p:spPr>
      </p:pic>
    </p:spTree>
    <p:extLst>
      <p:ext uri="{BB962C8B-B14F-4D97-AF65-F5344CB8AC3E}">
        <p14:creationId xmlns:p14="http://schemas.microsoft.com/office/powerpoint/2010/main" val="1421863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a:solidFill>
                  <a:srgbClr val="FFFFFF"/>
                </a:solidFill>
              </a:rPr>
              <a:t>Subtypes</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8018" y="2509911"/>
            <a:ext cx="8740865" cy="3997637"/>
          </a:xfrm>
          <a:prstGeom prst="rect">
            <a:avLst/>
          </a:prstGeom>
        </p:spPr>
      </p:pic>
    </p:spTree>
    <p:extLst>
      <p:ext uri="{BB962C8B-B14F-4D97-AF65-F5344CB8AC3E}">
        <p14:creationId xmlns:p14="http://schemas.microsoft.com/office/powerpoint/2010/main" val="4131266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Character Data Types	</a:t>
            </a:r>
          </a:p>
        </p:txBody>
      </p:sp>
      <p:sp>
        <p:nvSpPr>
          <p:cNvPr id="3" name="Content Placeholder 2"/>
          <p:cNvSpPr>
            <a:spLocks noGrp="1"/>
          </p:cNvSpPr>
          <p:nvPr>
            <p:ph idx="1"/>
          </p:nvPr>
        </p:nvSpPr>
        <p:spPr/>
        <p:txBody>
          <a:bodyPr>
            <a:normAutofit/>
          </a:bodyPr>
          <a:lstStyle/>
          <a:p>
            <a:r>
              <a:rPr lang="en-US" dirty="0"/>
              <a:t>Store Alphanumeric Data in Table Columns</a:t>
            </a:r>
          </a:p>
          <a:p>
            <a:r>
              <a:rPr lang="en-US" dirty="0"/>
              <a:t>Store Table and Column Names</a:t>
            </a:r>
          </a:p>
          <a:p>
            <a:r>
              <a:rPr lang="en-IN" dirty="0"/>
              <a:t>Database Character Set</a:t>
            </a:r>
          </a:p>
          <a:p>
            <a:pPr lvl="1"/>
            <a:r>
              <a:rPr lang="en-IN" dirty="0"/>
              <a:t>CHAR</a:t>
            </a:r>
          </a:p>
          <a:p>
            <a:pPr lvl="1"/>
            <a:r>
              <a:rPr lang="en-IN" dirty="0"/>
              <a:t>VARCHAR2</a:t>
            </a:r>
          </a:p>
          <a:p>
            <a:pPr lvl="1"/>
            <a:r>
              <a:rPr lang="en-IN" dirty="0"/>
              <a:t>CLOB</a:t>
            </a:r>
          </a:p>
        </p:txBody>
      </p:sp>
    </p:spTree>
    <p:extLst>
      <p:ext uri="{BB962C8B-B14F-4D97-AF65-F5344CB8AC3E}">
        <p14:creationId xmlns:p14="http://schemas.microsoft.com/office/powerpoint/2010/main" val="2300125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652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User Subtypes</a:t>
            </a: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3480" y="1211032"/>
            <a:ext cx="8201270" cy="5057246"/>
          </a:xfrm>
          <a:prstGeom prst="rect">
            <a:avLst/>
          </a:prstGeom>
        </p:spPr>
      </p:pic>
    </p:spTree>
    <p:extLst>
      <p:ext uri="{BB962C8B-B14F-4D97-AF65-F5344CB8AC3E}">
        <p14:creationId xmlns:p14="http://schemas.microsoft.com/office/powerpoint/2010/main" val="227332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a:solidFill>
                  <a:srgbClr val="FFFFFF"/>
                </a:solidFill>
              </a:rPr>
              <a:t>What is PL/SQL</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 y="2554270"/>
            <a:ext cx="11496821" cy="3908919"/>
          </a:xfrm>
          <a:prstGeom prst="rect">
            <a:avLst/>
          </a:prstGeom>
        </p:spPr>
      </p:pic>
    </p:spTree>
    <p:extLst>
      <p:ext uri="{BB962C8B-B14F-4D97-AF65-F5344CB8AC3E}">
        <p14:creationId xmlns:p14="http://schemas.microsoft.com/office/powerpoint/2010/main" val="2606131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D3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%Type</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7113" y="462001"/>
            <a:ext cx="7705779" cy="6270103"/>
          </a:xfrm>
          <a:prstGeom prst="rect">
            <a:avLst/>
          </a:prstGeom>
        </p:spPr>
      </p:pic>
    </p:spTree>
    <p:extLst>
      <p:ext uri="{BB962C8B-B14F-4D97-AF65-F5344CB8AC3E}">
        <p14:creationId xmlns:p14="http://schemas.microsoft.com/office/powerpoint/2010/main" val="2595682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Composite Data Types</a:t>
            </a:r>
          </a:p>
        </p:txBody>
      </p:sp>
      <p:sp>
        <p:nvSpPr>
          <p:cNvPr id="3" name="Content Placeholder 2"/>
          <p:cNvSpPr>
            <a:spLocks noGrp="1"/>
          </p:cNvSpPr>
          <p:nvPr>
            <p:ph idx="1"/>
          </p:nvPr>
        </p:nvSpPr>
        <p:spPr/>
        <p:txBody>
          <a:bodyPr/>
          <a:lstStyle/>
          <a:p>
            <a:r>
              <a:rPr lang="en-IN" dirty="0"/>
              <a:t>Records</a:t>
            </a:r>
          </a:p>
          <a:p>
            <a:r>
              <a:rPr lang="en-IN" dirty="0"/>
              <a:t>Nested Tables</a:t>
            </a:r>
          </a:p>
          <a:p>
            <a:r>
              <a:rPr lang="en-IN" dirty="0" err="1"/>
              <a:t>Varrays</a:t>
            </a:r>
            <a:endParaRPr lang="en-IN" dirty="0"/>
          </a:p>
          <a:p>
            <a:r>
              <a:rPr lang="en-IN" dirty="0"/>
              <a:t>Associative Arrays</a:t>
            </a:r>
          </a:p>
        </p:txBody>
      </p:sp>
    </p:spTree>
    <p:extLst>
      <p:ext uri="{BB962C8B-B14F-4D97-AF65-F5344CB8AC3E}">
        <p14:creationId xmlns:p14="http://schemas.microsoft.com/office/powerpoint/2010/main" val="4042399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Record</a:t>
            </a:r>
          </a:p>
        </p:txBody>
      </p:sp>
      <p:sp>
        <p:nvSpPr>
          <p:cNvPr id="9" name="Content Placeholder 8">
            <a:extLst>
              <a:ext uri="{FF2B5EF4-FFF2-40B4-BE49-F238E27FC236}">
                <a16:creationId xmlns:a16="http://schemas.microsoft.com/office/drawing/2014/main" id="{7968F5F2-D63F-4585-81AA-544094177E9A}"/>
              </a:ext>
            </a:extLst>
          </p:cNvPr>
          <p:cNvSpPr>
            <a:spLocks noGrp="1"/>
          </p:cNvSpPr>
          <p:nvPr>
            <p:ph idx="1"/>
          </p:nvPr>
        </p:nvSpPr>
        <p:spPr>
          <a:xfrm>
            <a:off x="838200" y="1825625"/>
            <a:ext cx="3797807" cy="4351338"/>
          </a:xfrm>
        </p:spPr>
        <p:txBody>
          <a:bodyPr>
            <a:normAutofit/>
          </a:bodyPr>
          <a:lstStyle/>
          <a:p>
            <a:r>
              <a:rPr lang="en-US" sz="2000" dirty="0"/>
              <a:t>Group of items</a:t>
            </a:r>
          </a:p>
          <a:p>
            <a:r>
              <a:rPr lang="en-US" sz="2000" dirty="0"/>
              <a:t>Dot Notation</a:t>
            </a:r>
          </a:p>
          <a:p>
            <a:r>
              <a:rPr lang="en-US" sz="1800" dirty="0"/>
              <a:t>TYPE </a:t>
            </a:r>
            <a:r>
              <a:rPr lang="en-US" sz="1800" dirty="0" err="1"/>
              <a:t>rec_name</a:t>
            </a:r>
            <a:r>
              <a:rPr lang="en-US" sz="1800" dirty="0"/>
              <a:t> IS RECORD ( Field Declaration[,Field Declaration]…)</a:t>
            </a:r>
          </a:p>
          <a:p>
            <a:endParaRPr lang="en-US" sz="1800" dirty="0"/>
          </a:p>
          <a:p>
            <a:r>
              <a:rPr lang="en-US" sz="1400" dirty="0"/>
              <a:t>TYPE </a:t>
            </a:r>
            <a:r>
              <a:rPr lang="en-US" sz="1400" dirty="0" err="1"/>
              <a:t>rec_name</a:t>
            </a:r>
            <a:r>
              <a:rPr lang="en-US" sz="1400" dirty="0"/>
              <a:t> IS RECORD ( Field Declaration[,Field Declaration]…)</a:t>
            </a:r>
          </a:p>
        </p:txBody>
      </p:sp>
      <p:pic>
        <p:nvPicPr>
          <p:cNvPr id="7" name="Content Placeholder 3" descr="Screen Clipping"/>
          <p:cNvPicPr>
            <a:picLocks noChangeAspect="1"/>
          </p:cNvPicPr>
          <p:nvPr/>
        </p:nvPicPr>
        <p:blipFill rotWithShape="1">
          <a:blip r:embed="rId2">
            <a:extLst>
              <a:ext uri="{28A0092B-C50C-407E-A947-70E740481C1C}">
                <a14:useLocalDpi xmlns:a14="http://schemas.microsoft.com/office/drawing/2010/main" val="0"/>
              </a:ext>
            </a:extLst>
          </a:blip>
          <a:srcRect t="1578" r="4" b="3040"/>
          <a:stretch/>
        </p:blipFill>
        <p:spPr>
          <a:xfrm>
            <a:off x="4763218" y="1524434"/>
            <a:ext cx="7226686" cy="4953719"/>
          </a:xfrm>
          <a:prstGeom prst="rect">
            <a:avLst/>
          </a:prstGeom>
        </p:spPr>
      </p:pic>
    </p:spTree>
    <p:extLst>
      <p:ext uri="{BB962C8B-B14F-4D97-AF65-F5344CB8AC3E}">
        <p14:creationId xmlns:p14="http://schemas.microsoft.com/office/powerpoint/2010/main" val="1722853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929" y="629266"/>
            <a:ext cx="3505495" cy="1622321"/>
          </a:xfrm>
        </p:spPr>
        <p:txBody>
          <a:bodyPr>
            <a:normAutofit/>
          </a:bodyPr>
          <a:lstStyle/>
          <a:p>
            <a:r>
              <a:rPr lang="en-IN" dirty="0"/>
              <a:t>%ROWTYPE</a:t>
            </a:r>
          </a:p>
        </p:txBody>
      </p:sp>
      <p:sp>
        <p:nvSpPr>
          <p:cNvPr id="9" name="Content Placeholder 8">
            <a:extLst>
              <a:ext uri="{FF2B5EF4-FFF2-40B4-BE49-F238E27FC236}">
                <a16:creationId xmlns:a16="http://schemas.microsoft.com/office/drawing/2014/main" id="{7B6BC625-E572-4CDC-981F-9A5CFB6C7D5B}"/>
              </a:ext>
            </a:extLst>
          </p:cNvPr>
          <p:cNvSpPr>
            <a:spLocks noGrp="1"/>
          </p:cNvSpPr>
          <p:nvPr>
            <p:ph idx="1"/>
          </p:nvPr>
        </p:nvSpPr>
        <p:spPr>
          <a:xfrm>
            <a:off x="648931" y="2438400"/>
            <a:ext cx="3505494" cy="3785419"/>
          </a:xfrm>
        </p:spPr>
        <p:txBody>
          <a:bodyPr>
            <a:normAutofit/>
          </a:bodyPr>
          <a:lstStyle/>
          <a:p>
            <a:r>
              <a:rPr lang="en-IN" dirty="0"/>
              <a:t>Record Based On</a:t>
            </a:r>
          </a:p>
          <a:p>
            <a:pPr lvl="1"/>
            <a:r>
              <a:rPr lang="en-IN" dirty="0"/>
              <a:t>Table</a:t>
            </a:r>
          </a:p>
          <a:p>
            <a:pPr lvl="1"/>
            <a:r>
              <a:rPr lang="en-IN" dirty="0"/>
              <a:t>View</a:t>
            </a:r>
          </a:p>
          <a:p>
            <a:pPr lvl="1"/>
            <a:r>
              <a:rPr lang="en-IN" dirty="0"/>
              <a:t>Cursor</a:t>
            </a:r>
            <a:endParaRPr lang="en-US" sz="1600" dirty="0"/>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29" y="1963273"/>
            <a:ext cx="6102525" cy="3019544"/>
          </a:xfrm>
          <a:prstGeom prst="rect">
            <a:avLst/>
          </a:prstGeom>
          <a:effectLst/>
        </p:spPr>
      </p:pic>
    </p:spTree>
    <p:extLst>
      <p:ext uri="{BB962C8B-B14F-4D97-AF65-F5344CB8AC3E}">
        <p14:creationId xmlns:p14="http://schemas.microsoft.com/office/powerpoint/2010/main" val="208859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E3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Conditional Statements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6228" y="961812"/>
            <a:ext cx="6304004" cy="5664275"/>
          </a:xfrm>
          <a:prstGeom prst="rect">
            <a:avLst/>
          </a:prstGeom>
        </p:spPr>
      </p:pic>
    </p:spTree>
    <p:extLst>
      <p:ext uri="{BB962C8B-B14F-4D97-AF65-F5344CB8AC3E}">
        <p14:creationId xmlns:p14="http://schemas.microsoft.com/office/powerpoint/2010/main" val="1358076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IF Statement</a:t>
            </a: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8356" y="1955140"/>
            <a:ext cx="6315287" cy="4062982"/>
          </a:xfrm>
        </p:spPr>
      </p:pic>
    </p:spTree>
    <p:extLst>
      <p:ext uri="{BB962C8B-B14F-4D97-AF65-F5344CB8AC3E}">
        <p14:creationId xmlns:p14="http://schemas.microsoft.com/office/powerpoint/2010/main" val="3789153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46351" y="433545"/>
            <a:ext cx="11139854" cy="930447"/>
          </a:xfrm>
          <a:prstGeom prst="ellipse">
            <a:avLst/>
          </a:prstGeom>
        </p:spPr>
        <p:txBody>
          <a:bodyPr vert="horz" lIns="91440" tIns="45720" rIns="91440" bIns="45720" rtlCol="0" anchor="b">
            <a:normAutofit/>
          </a:bodyPr>
          <a:lstStyle/>
          <a:p>
            <a:pPr algn="ctr"/>
            <a:r>
              <a:rPr lang="en-US" sz="3800">
                <a:solidFill>
                  <a:srgbClr val="FFFFFF"/>
                </a:solidFill>
              </a:rPr>
              <a:t>IF ELSE Statement</a:t>
            </a: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1518" y="2426818"/>
            <a:ext cx="4376014" cy="3997637"/>
          </a:xfrm>
          <a:prstGeom prst="rect">
            <a:avLst/>
          </a:prstGeom>
        </p:spPr>
      </p:pic>
      <p:cxnSp>
        <p:nvCxnSpPr>
          <p:cNvPr id="20" name="Straight Connector 19">
            <a:extLst>
              <a:ext uri="{FF2B5EF4-FFF2-40B4-BE49-F238E27FC236}">
                <a16:creationId xmlns:a16="http://schemas.microsoft.com/office/drawing/2014/main" id="{DB146403-F3D6-484B-B2ED-97F9565D037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9653" y="2426818"/>
            <a:ext cx="5166756" cy="3997637"/>
          </a:xfrm>
          <a:prstGeom prst="rect">
            <a:avLst/>
          </a:prstGeom>
        </p:spPr>
      </p:pic>
    </p:spTree>
    <p:extLst>
      <p:ext uri="{BB962C8B-B14F-4D97-AF65-F5344CB8AC3E}">
        <p14:creationId xmlns:p14="http://schemas.microsoft.com/office/powerpoint/2010/main" val="1955522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a:solidFill>
                  <a:srgbClr val="FFFFFF"/>
                </a:solidFill>
              </a:rPr>
              <a:t>IF ELSIF</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2442" y="2509911"/>
            <a:ext cx="9105945" cy="4348089"/>
          </a:xfrm>
          <a:prstGeom prst="rect">
            <a:avLst/>
          </a:prstGeom>
        </p:spPr>
      </p:pic>
    </p:spTree>
    <p:extLst>
      <p:ext uri="{BB962C8B-B14F-4D97-AF65-F5344CB8AC3E}">
        <p14:creationId xmlns:p14="http://schemas.microsoft.com/office/powerpoint/2010/main" val="2270263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D3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IF ELSIF ELSE Statement</a:t>
            </a: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391038"/>
            <a:ext cx="7188199" cy="4072534"/>
          </a:xfrm>
          <a:prstGeom prst="rect">
            <a:avLst/>
          </a:prstGeom>
        </p:spPr>
      </p:pic>
    </p:spTree>
    <p:extLst>
      <p:ext uri="{BB962C8B-B14F-4D97-AF65-F5344CB8AC3E}">
        <p14:creationId xmlns:p14="http://schemas.microsoft.com/office/powerpoint/2010/main" val="1862486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Nesting IF</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8368" y="1997613"/>
            <a:ext cx="4955264" cy="4236676"/>
          </a:xfrm>
        </p:spPr>
      </p:pic>
    </p:spTree>
    <p:extLst>
      <p:ext uri="{BB962C8B-B14F-4D97-AF65-F5344CB8AC3E}">
        <p14:creationId xmlns:p14="http://schemas.microsoft.com/office/powerpoint/2010/main" val="1109832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93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PL/SQL Processing</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7238" y="961812"/>
            <a:ext cx="6590923" cy="4930987"/>
          </a:xfrm>
          <a:prstGeom prst="rect">
            <a:avLst/>
          </a:prstGeom>
        </p:spPr>
      </p:pic>
      <p:cxnSp>
        <p:nvCxnSpPr>
          <p:cNvPr id="6" name="Straight Arrow Connector 5"/>
          <p:cNvCxnSpPr/>
          <p:nvPr/>
        </p:nvCxnSpPr>
        <p:spPr>
          <a:xfrm flipH="1">
            <a:off x="6785113" y="4081670"/>
            <a:ext cx="1431235" cy="397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26497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IN" dirty="0"/>
              <a:t>Using Between and </a:t>
            </a:r>
            <a:r>
              <a:rPr lang="en-IN"/>
              <a:t>IN </a:t>
            </a:r>
            <a:r>
              <a:rPr lang="en-IN" dirty="0"/>
              <a:t>with IF</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6821" y="1591398"/>
            <a:ext cx="3294536" cy="5123563"/>
          </a:xfr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6222" y="1591397"/>
            <a:ext cx="3452836" cy="512356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pic>
    </p:spTree>
    <p:extLst>
      <p:ext uri="{BB962C8B-B14F-4D97-AF65-F5344CB8AC3E}">
        <p14:creationId xmlns:p14="http://schemas.microsoft.com/office/powerpoint/2010/main" val="791903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Using SQL Query with IF</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513288"/>
            <a:ext cx="8157392" cy="4344173"/>
          </a:xfrm>
          <a:prstGeom prst="rect">
            <a:avLst/>
          </a:prstGeom>
        </p:spPr>
      </p:pic>
    </p:spTree>
    <p:extLst>
      <p:ext uri="{BB962C8B-B14F-4D97-AF65-F5344CB8AC3E}">
        <p14:creationId xmlns:p14="http://schemas.microsoft.com/office/powerpoint/2010/main" val="2855888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93B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CASE</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234827"/>
            <a:ext cx="7188199" cy="4384957"/>
          </a:xfrm>
          <a:prstGeom prst="rect">
            <a:avLst/>
          </a:prstGeom>
        </p:spPr>
      </p:pic>
    </p:spTree>
    <p:extLst>
      <p:ext uri="{BB962C8B-B14F-4D97-AF65-F5344CB8AC3E}">
        <p14:creationId xmlns:p14="http://schemas.microsoft.com/office/powerpoint/2010/main" val="1033382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753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Searched CASE</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347910"/>
            <a:ext cx="7188199" cy="4158791"/>
          </a:xfrm>
          <a:prstGeom prst="rect">
            <a:avLst/>
          </a:prstGeom>
        </p:spPr>
      </p:pic>
    </p:spTree>
    <p:extLst>
      <p:ext uri="{BB962C8B-B14F-4D97-AF65-F5344CB8AC3E}">
        <p14:creationId xmlns:p14="http://schemas.microsoft.com/office/powerpoint/2010/main" val="33992522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a:solidFill>
                  <a:srgbClr val="FFFFFF"/>
                </a:solidFill>
              </a:rPr>
              <a:t>PL/SQL Loops</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293" y="2509911"/>
            <a:ext cx="11122314" cy="3997637"/>
          </a:xfrm>
          <a:prstGeom prst="rect">
            <a:avLst/>
          </a:prstGeom>
        </p:spPr>
      </p:pic>
    </p:spTree>
    <p:extLst>
      <p:ext uri="{BB962C8B-B14F-4D97-AF65-F5344CB8AC3E}">
        <p14:creationId xmlns:p14="http://schemas.microsoft.com/office/powerpoint/2010/main" val="175293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a:solidFill>
                  <a:srgbClr val="FFFFFF"/>
                </a:solidFill>
              </a:rPr>
              <a:t>Basic Loop Example</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822" y="720684"/>
            <a:ext cx="6553545" cy="5424573"/>
          </a:xfrm>
          <a:prstGeom prst="rect">
            <a:avLst/>
          </a:prstGeom>
        </p:spPr>
      </p:pic>
    </p:spTree>
    <p:extLst>
      <p:ext uri="{BB962C8B-B14F-4D97-AF65-F5344CB8AC3E}">
        <p14:creationId xmlns:p14="http://schemas.microsoft.com/office/powerpoint/2010/main" val="21652441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B6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For Example</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440618"/>
            <a:ext cx="7188199" cy="3973375"/>
          </a:xfrm>
          <a:prstGeom prst="rect">
            <a:avLst/>
          </a:prstGeom>
        </p:spPr>
      </p:pic>
    </p:spTree>
    <p:extLst>
      <p:ext uri="{BB962C8B-B14F-4D97-AF65-F5344CB8AC3E}">
        <p14:creationId xmlns:p14="http://schemas.microsoft.com/office/powerpoint/2010/main" val="38629826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B6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Reverse For Example</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417507"/>
            <a:ext cx="7188199" cy="4019596"/>
          </a:xfrm>
          <a:prstGeom prst="rect">
            <a:avLst/>
          </a:prstGeom>
        </p:spPr>
      </p:pic>
    </p:spTree>
    <p:extLst>
      <p:ext uri="{BB962C8B-B14F-4D97-AF65-F5344CB8AC3E}">
        <p14:creationId xmlns:p14="http://schemas.microsoft.com/office/powerpoint/2010/main" val="38017070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24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Labelling Loop - Example</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6637" y="961812"/>
            <a:ext cx="6520244" cy="5531753"/>
          </a:xfrm>
          <a:prstGeom prst="rect">
            <a:avLst/>
          </a:prstGeom>
        </p:spPr>
      </p:pic>
    </p:spTree>
    <p:extLst>
      <p:ext uri="{BB962C8B-B14F-4D97-AF65-F5344CB8AC3E}">
        <p14:creationId xmlns:p14="http://schemas.microsoft.com/office/powerpoint/2010/main" val="2024649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a:solidFill>
                  <a:srgbClr val="FFFFFF"/>
                </a:solidFill>
              </a:rPr>
              <a:t>Loop Control Statements</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 y="3084812"/>
            <a:ext cx="11496821" cy="2847835"/>
          </a:xfrm>
          <a:prstGeom prst="rect">
            <a:avLst/>
          </a:prstGeom>
        </p:spPr>
      </p:pic>
    </p:spTree>
    <p:extLst>
      <p:ext uri="{BB962C8B-B14F-4D97-AF65-F5344CB8AC3E}">
        <p14:creationId xmlns:p14="http://schemas.microsoft.com/office/powerpoint/2010/main" val="2391164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Anonymous Block</a:t>
            </a:r>
          </a:p>
        </p:txBody>
      </p:sp>
      <p:sp>
        <p:nvSpPr>
          <p:cNvPr id="3" name="Content Placeholder 2"/>
          <p:cNvSpPr>
            <a:spLocks noGrp="1"/>
          </p:cNvSpPr>
          <p:nvPr>
            <p:ph idx="1"/>
          </p:nvPr>
        </p:nvSpPr>
        <p:spPr/>
        <p:txBody>
          <a:bodyPr/>
          <a:lstStyle/>
          <a:p>
            <a:r>
              <a:rPr lang="en-IN" dirty="0"/>
              <a:t>Basic Unit in Pl/</a:t>
            </a:r>
            <a:r>
              <a:rPr lang="en-IN" dirty="0" err="1"/>
              <a:t>Sql</a:t>
            </a:r>
            <a:endParaRPr lang="en-IN" dirty="0"/>
          </a:p>
          <a:p>
            <a:r>
              <a:rPr lang="en-US" dirty="0"/>
              <a:t>Combine </a:t>
            </a:r>
            <a:r>
              <a:rPr lang="en-US" dirty="0" err="1"/>
              <a:t>Sql</a:t>
            </a:r>
            <a:r>
              <a:rPr lang="en-US" dirty="0"/>
              <a:t> statements as a block</a:t>
            </a:r>
          </a:p>
          <a:p>
            <a:r>
              <a:rPr lang="en-IN" dirty="0"/>
              <a:t>For one off executions</a:t>
            </a:r>
          </a:p>
        </p:txBody>
      </p:sp>
    </p:spTree>
    <p:extLst>
      <p:ext uri="{BB962C8B-B14F-4D97-AF65-F5344CB8AC3E}">
        <p14:creationId xmlns:p14="http://schemas.microsoft.com/office/powerpoint/2010/main" val="31784650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437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Exit Conditions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1342" y="961812"/>
            <a:ext cx="6422715" cy="4930987"/>
          </a:xfrm>
          <a:prstGeom prst="rect">
            <a:avLst/>
          </a:prstGeom>
        </p:spPr>
      </p:pic>
    </p:spTree>
    <p:extLst>
      <p:ext uri="{BB962C8B-B14F-4D97-AF65-F5344CB8AC3E}">
        <p14:creationId xmlns:p14="http://schemas.microsoft.com/office/powerpoint/2010/main" val="27144241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a:solidFill>
                  <a:srgbClr val="FFFFFF"/>
                </a:solidFill>
              </a:rPr>
              <a:t>Exit Conditions</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822" y="760493"/>
            <a:ext cx="6553545" cy="5373092"/>
          </a:xfrm>
          <a:prstGeom prst="rect">
            <a:avLst/>
          </a:prstGeom>
        </p:spPr>
      </p:pic>
    </p:spTree>
    <p:extLst>
      <p:ext uri="{BB962C8B-B14F-4D97-AF65-F5344CB8AC3E}">
        <p14:creationId xmlns:p14="http://schemas.microsoft.com/office/powerpoint/2010/main" val="11584233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135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Continue</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851939"/>
            <a:ext cx="7188199" cy="3150732"/>
          </a:xfrm>
          <a:prstGeom prst="rect">
            <a:avLst/>
          </a:prstGeom>
        </p:spPr>
      </p:pic>
    </p:spTree>
    <p:extLst>
      <p:ext uri="{BB962C8B-B14F-4D97-AF65-F5344CB8AC3E}">
        <p14:creationId xmlns:p14="http://schemas.microsoft.com/office/powerpoint/2010/main" val="7157429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E3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Dynamic Loop Counter</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126624"/>
            <a:ext cx="7188199" cy="4601363"/>
          </a:xfrm>
          <a:prstGeom prst="rect">
            <a:avLst/>
          </a:prstGeom>
        </p:spPr>
      </p:pic>
    </p:spTree>
    <p:extLst>
      <p:ext uri="{BB962C8B-B14F-4D97-AF65-F5344CB8AC3E}">
        <p14:creationId xmlns:p14="http://schemas.microsoft.com/office/powerpoint/2010/main" val="19671074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33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While Loop Example</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1174" y="961812"/>
            <a:ext cx="7183050" cy="4930987"/>
          </a:xfrm>
          <a:prstGeom prst="rect">
            <a:avLst/>
          </a:prstGeom>
        </p:spPr>
      </p:pic>
    </p:spTree>
    <p:extLst>
      <p:ext uri="{BB962C8B-B14F-4D97-AF65-F5344CB8AC3E}">
        <p14:creationId xmlns:p14="http://schemas.microsoft.com/office/powerpoint/2010/main" val="37765692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A53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String Example</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55084" y="462528"/>
            <a:ext cx="5309187" cy="5932944"/>
          </a:xfrm>
          <a:prstGeom prst="rect">
            <a:avLst/>
          </a:prstGeom>
        </p:spPr>
      </p:pic>
    </p:spTree>
    <p:extLst>
      <p:ext uri="{BB962C8B-B14F-4D97-AF65-F5344CB8AC3E}">
        <p14:creationId xmlns:p14="http://schemas.microsoft.com/office/powerpoint/2010/main" val="22376892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IN" dirty="0"/>
              <a:t>Arrays - VARRAY</a:t>
            </a:r>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US" sz="2000" dirty="0"/>
              <a:t>The PL/SQL programming language provides a data structure called the </a:t>
            </a:r>
            <a:r>
              <a:rPr lang="en-US" sz="2000" b="1" dirty="0"/>
              <a:t>VARRAY</a:t>
            </a:r>
            <a:r>
              <a:rPr lang="en-US" sz="2000" dirty="0"/>
              <a:t>, which can store a fixed-size sequential collection of elements of the same type. A </a:t>
            </a:r>
            <a:r>
              <a:rPr lang="en-US" sz="2000" dirty="0" err="1"/>
              <a:t>varray</a:t>
            </a:r>
            <a:r>
              <a:rPr lang="en-US" sz="2000" dirty="0"/>
              <a:t> is used to store an ordered collection of data, however it is often better to think of an array as a collection of variables of the same type.</a:t>
            </a:r>
          </a:p>
          <a:p>
            <a:r>
              <a:rPr lang="en-US" sz="2000" dirty="0"/>
              <a:t>All </a:t>
            </a:r>
            <a:r>
              <a:rPr lang="en-US" sz="2000" dirty="0" err="1"/>
              <a:t>varrays</a:t>
            </a:r>
            <a:r>
              <a:rPr lang="en-US" sz="2000" dirty="0"/>
              <a:t> consist of contiguous memory locations. The lowest address corresponds to the first element and the highest address to the last element.</a:t>
            </a:r>
          </a:p>
          <a:p>
            <a:endParaRPr lang="en-US" sz="2000" dirty="0"/>
          </a:p>
          <a:p>
            <a:endParaRPr lang="en-US" sz="2000" dirty="0"/>
          </a:p>
          <a:p>
            <a:endParaRPr lang="en-US" sz="2000" dirty="0"/>
          </a:p>
          <a:p>
            <a:endParaRPr lang="en-US" sz="2000" dirty="0"/>
          </a:p>
          <a:p>
            <a:r>
              <a:rPr lang="en-US" sz="2000" dirty="0"/>
              <a:t>An array is a part of collection type data and it stands for variable-size arrays.</a:t>
            </a:r>
          </a:p>
          <a:p>
            <a:r>
              <a:rPr lang="en-US" sz="2000" dirty="0"/>
              <a:t>Each element in a </a:t>
            </a:r>
            <a:r>
              <a:rPr lang="en-US" sz="2000" b="1" dirty="0" err="1"/>
              <a:t>varray</a:t>
            </a:r>
            <a:r>
              <a:rPr lang="en-US" sz="2000" dirty="0"/>
              <a:t> has an index associated with it. It also has a maximum size that can be changed dynamically.</a:t>
            </a:r>
          </a:p>
          <a:p>
            <a:endParaRPr lang="en-IN" sz="2000" dirty="0"/>
          </a:p>
        </p:txBody>
      </p:sp>
      <p:pic>
        <p:nvPicPr>
          <p:cNvPr id="1028" name="Picture 4" descr="Varrays in PL/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401" y="3717235"/>
            <a:ext cx="4049196" cy="1199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1654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5316D-ED2F-4F89-B4B4-8D9240B1A3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64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IN" sz="2600" dirty="0">
                <a:solidFill>
                  <a:srgbClr val="FFFFFF"/>
                </a:solidFill>
              </a:rPr>
              <a:t>Declare </a:t>
            </a:r>
            <a:r>
              <a:rPr lang="en-IN" sz="2600" dirty="0" err="1">
                <a:solidFill>
                  <a:srgbClr val="FFFFFF"/>
                </a:solidFill>
              </a:rPr>
              <a:t>varray</a:t>
            </a:r>
            <a:endParaRPr lang="en-IN" sz="2600" dirty="0">
              <a:solidFill>
                <a:srgbClr val="FFFFFF"/>
              </a:solidFill>
            </a:endParaRPr>
          </a:p>
        </p:txBody>
      </p:sp>
      <p:pic>
        <p:nvPicPr>
          <p:cNvPr id="7"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599" y="1313298"/>
            <a:ext cx="7703801" cy="3749031"/>
          </a:xfrm>
          <a:prstGeom prst="rect">
            <a:avLst/>
          </a:prstGeom>
        </p:spPr>
      </p:pic>
    </p:spTree>
    <p:extLst>
      <p:ext uri="{BB962C8B-B14F-4D97-AF65-F5344CB8AC3E}">
        <p14:creationId xmlns:p14="http://schemas.microsoft.com/office/powerpoint/2010/main" val="22206871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752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err="1">
                <a:solidFill>
                  <a:srgbClr val="FFFFFF"/>
                </a:solidFill>
              </a:rPr>
              <a:t>varray</a:t>
            </a:r>
            <a:r>
              <a:rPr lang="en-US" sz="2600" dirty="0">
                <a:solidFill>
                  <a:srgbClr val="FFFFFF"/>
                </a:solidFill>
              </a:rPr>
              <a:t> - Example</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8069" y="961812"/>
            <a:ext cx="7056946" cy="5790680"/>
          </a:xfrm>
          <a:prstGeom prst="rect">
            <a:avLst/>
          </a:prstGeom>
        </p:spPr>
      </p:pic>
    </p:spTree>
    <p:extLst>
      <p:ext uri="{BB962C8B-B14F-4D97-AF65-F5344CB8AC3E}">
        <p14:creationId xmlns:p14="http://schemas.microsoft.com/office/powerpoint/2010/main" val="38725015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Implicit Cursors</a:t>
            </a:r>
          </a:p>
        </p:txBody>
      </p:sp>
      <p:sp>
        <p:nvSpPr>
          <p:cNvPr id="3" name="Content Placeholder 2"/>
          <p:cNvSpPr>
            <a:spLocks noGrp="1"/>
          </p:cNvSpPr>
          <p:nvPr>
            <p:ph idx="1"/>
          </p:nvPr>
        </p:nvSpPr>
        <p:spPr/>
        <p:txBody>
          <a:bodyPr/>
          <a:lstStyle/>
          <a:p>
            <a:r>
              <a:rPr lang="en-US" dirty="0"/>
              <a:t>When you execute DML statements like DELETE, INSERT, UPDATE and SELECT statements, implicit statements are created to process these statements.</a:t>
            </a:r>
            <a:br>
              <a:rPr lang="en-US" dirty="0"/>
            </a:br>
            <a:endParaRPr lang="en-US" dirty="0"/>
          </a:p>
          <a:p>
            <a:r>
              <a:rPr lang="en-US" dirty="0"/>
              <a:t>Oracle provides few attributes called as implicit cursor attributes to check the status of DML operations. The cursor attributes available are %FOUND, %NOTFOUND, %ROWCOUNT, and %ISOPEN. </a:t>
            </a:r>
          </a:p>
          <a:p>
            <a:endParaRPr lang="en-IN" dirty="0"/>
          </a:p>
        </p:txBody>
      </p:sp>
    </p:spTree>
    <p:extLst>
      <p:ext uri="{BB962C8B-B14F-4D97-AF65-F5344CB8AC3E}">
        <p14:creationId xmlns:p14="http://schemas.microsoft.com/office/powerpoint/2010/main" val="3990129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a:solidFill>
                  <a:schemeClr val="bg1"/>
                </a:solidFill>
              </a:rPr>
              <a:t>Structure of Anonymous Block</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7297" y="1675227"/>
            <a:ext cx="8137406" cy="4394199"/>
          </a:xfrm>
          <a:prstGeom prst="rect">
            <a:avLst/>
          </a:prstGeom>
        </p:spPr>
      </p:pic>
    </p:spTree>
    <p:extLst>
      <p:ext uri="{BB962C8B-B14F-4D97-AF65-F5344CB8AC3E}">
        <p14:creationId xmlns:p14="http://schemas.microsoft.com/office/powerpoint/2010/main" val="39050087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Implicit Cursors</a:t>
            </a:r>
          </a:p>
        </p:txBody>
      </p:sp>
      <p:sp>
        <p:nvSpPr>
          <p:cNvPr id="3" name="Content Placeholder 2"/>
          <p:cNvSpPr>
            <a:spLocks noGrp="1"/>
          </p:cNvSpPr>
          <p:nvPr>
            <p:ph idx="1"/>
          </p:nvPr>
        </p:nvSpPr>
        <p:spPr/>
        <p:txBody>
          <a:bodyPr>
            <a:normAutofit fontScale="62500" lnSpcReduction="20000"/>
          </a:bodyPr>
          <a:lstStyle/>
          <a:p>
            <a:pPr marL="0" indent="0">
              <a:buNone/>
            </a:pPr>
            <a:r>
              <a:rPr lang="en-IN" dirty="0"/>
              <a:t>For Example: Consider the PL/SQL Block that uses implicit cursor attributes as shown below:</a:t>
            </a:r>
          </a:p>
          <a:p>
            <a:pPr marL="0" indent="0">
              <a:buNone/>
            </a:pPr>
            <a:endParaRPr lang="en-IN" dirty="0"/>
          </a:p>
          <a:p>
            <a:pPr marL="0" indent="0">
              <a:buNone/>
            </a:pPr>
            <a:r>
              <a:rPr lang="en-IN" dirty="0"/>
              <a:t>DECLARE  var_rows number(5);</a:t>
            </a:r>
          </a:p>
          <a:p>
            <a:pPr marL="0" indent="0">
              <a:buNone/>
            </a:pPr>
            <a:r>
              <a:rPr lang="en-IN" dirty="0"/>
              <a:t>BEGIN</a:t>
            </a:r>
          </a:p>
          <a:p>
            <a:pPr marL="0" indent="0">
              <a:buNone/>
            </a:pPr>
            <a:r>
              <a:rPr lang="en-IN" dirty="0"/>
              <a:t>  UPDATE employee </a:t>
            </a:r>
          </a:p>
          <a:p>
            <a:pPr marL="0" indent="0">
              <a:buNone/>
            </a:pPr>
            <a:r>
              <a:rPr lang="en-IN" dirty="0"/>
              <a:t>  SET salary = salary + 1000;</a:t>
            </a:r>
          </a:p>
          <a:p>
            <a:pPr marL="0" indent="0">
              <a:buNone/>
            </a:pPr>
            <a:r>
              <a:rPr lang="en-IN" dirty="0"/>
              <a:t>  IF SQL%NOTFOUND THEN</a:t>
            </a:r>
          </a:p>
          <a:p>
            <a:pPr marL="0" indent="0">
              <a:buNone/>
            </a:pPr>
            <a:r>
              <a:rPr lang="en-IN" dirty="0"/>
              <a:t>    dbms_output.put_line('None of the salaries where updated');</a:t>
            </a:r>
          </a:p>
          <a:p>
            <a:pPr marL="0" indent="0">
              <a:buNone/>
            </a:pPr>
            <a:r>
              <a:rPr lang="en-IN" dirty="0"/>
              <a:t>  ELSIF SQL%FOUND THEN</a:t>
            </a:r>
          </a:p>
          <a:p>
            <a:pPr marL="0" indent="0">
              <a:buNone/>
            </a:pPr>
            <a:r>
              <a:rPr lang="en-IN" dirty="0"/>
              <a:t>    var_rows := SQL%ROWCOUNT;</a:t>
            </a:r>
          </a:p>
          <a:p>
            <a:pPr marL="0" indent="0">
              <a:buNone/>
            </a:pPr>
            <a:r>
              <a:rPr lang="en-IN" dirty="0"/>
              <a:t>    dbms_output.put_line('Salaries for ' || var_rows || 'employees are updated');</a:t>
            </a:r>
          </a:p>
          <a:p>
            <a:pPr marL="0" indent="0">
              <a:buNone/>
            </a:pPr>
            <a:r>
              <a:rPr lang="en-IN" dirty="0"/>
              <a:t>  END IF; </a:t>
            </a:r>
          </a:p>
          <a:p>
            <a:pPr marL="0" indent="0">
              <a:buNone/>
            </a:pPr>
            <a:r>
              <a:rPr lang="en-IN" dirty="0"/>
              <a:t>END; </a:t>
            </a:r>
          </a:p>
        </p:txBody>
      </p:sp>
    </p:spTree>
    <p:extLst>
      <p:ext uri="{BB962C8B-B14F-4D97-AF65-F5344CB8AC3E}">
        <p14:creationId xmlns:p14="http://schemas.microsoft.com/office/powerpoint/2010/main" val="3573515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Explicit Cursor</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An explicit cursor is defined in the declaration section of the PL/SQL Block. It is created on a SELECT Statement which returns more than one row. We can provide a suitable name for the cursor.</a:t>
            </a:r>
          </a:p>
          <a:p>
            <a:pPr marL="0" indent="0">
              <a:buNone/>
            </a:pPr>
            <a:endParaRPr lang="en-US" dirty="0"/>
          </a:p>
          <a:p>
            <a:pPr marL="0" indent="0">
              <a:buNone/>
            </a:pPr>
            <a:r>
              <a:rPr lang="en-US" dirty="0"/>
              <a:t>General Syntax for creating a cursor is as given below:</a:t>
            </a:r>
          </a:p>
          <a:p>
            <a:pPr marL="0" indent="0">
              <a:buNone/>
            </a:pPr>
            <a:r>
              <a:rPr lang="en-US" sz="2900" b="1" dirty="0"/>
              <a:t>CURSOR </a:t>
            </a:r>
            <a:r>
              <a:rPr lang="en-US" sz="2900" b="1" dirty="0" err="1"/>
              <a:t>cursor_name</a:t>
            </a:r>
            <a:r>
              <a:rPr lang="en-US" sz="2900" b="1" dirty="0"/>
              <a:t> IS </a:t>
            </a:r>
            <a:r>
              <a:rPr lang="en-US" sz="2900" b="1" dirty="0" err="1"/>
              <a:t>select_statement</a:t>
            </a:r>
            <a:r>
              <a:rPr lang="en-US" sz="2900" b="1" dirty="0"/>
              <a:t>;</a:t>
            </a:r>
          </a:p>
          <a:p>
            <a:pPr marL="0" indent="0">
              <a:buNone/>
            </a:pPr>
            <a:endParaRPr lang="en-US" dirty="0"/>
          </a:p>
          <a:p>
            <a:pPr marL="0" indent="0">
              <a:buNone/>
            </a:pPr>
            <a:r>
              <a:rPr lang="en-US" dirty="0" err="1"/>
              <a:t>cursor_name</a:t>
            </a:r>
            <a:r>
              <a:rPr lang="en-US" dirty="0"/>
              <a:t> – A suitable name for the cursor.</a:t>
            </a:r>
          </a:p>
          <a:p>
            <a:pPr marL="0" indent="0">
              <a:buNone/>
            </a:pPr>
            <a:r>
              <a:rPr lang="en-US" dirty="0" err="1"/>
              <a:t>select_statement</a:t>
            </a:r>
            <a:r>
              <a:rPr lang="en-US" dirty="0"/>
              <a:t> – A select query which returns multiple rows.</a:t>
            </a:r>
          </a:p>
          <a:p>
            <a:pPr marL="0" indent="0">
              <a:buNone/>
            </a:pPr>
            <a:endParaRPr lang="en-US" dirty="0"/>
          </a:p>
          <a:p>
            <a:pPr marL="0" indent="0">
              <a:buNone/>
            </a:pPr>
            <a:r>
              <a:rPr lang="en-US" dirty="0"/>
              <a:t>How to use Explicit Cursor?</a:t>
            </a:r>
          </a:p>
          <a:p>
            <a:pPr marL="0" indent="0">
              <a:buNone/>
            </a:pPr>
            <a:r>
              <a:rPr lang="en-US" dirty="0"/>
              <a:t>There are four steps in using an Explicit Cursor.</a:t>
            </a:r>
          </a:p>
          <a:p>
            <a:r>
              <a:rPr lang="en-US" dirty="0"/>
              <a:t>DECLARE the cursor in the declaration section.</a:t>
            </a:r>
          </a:p>
          <a:p>
            <a:r>
              <a:rPr lang="en-US" dirty="0"/>
              <a:t>OPEN the cursor in the Execution Section.</a:t>
            </a:r>
          </a:p>
          <a:p>
            <a:r>
              <a:rPr lang="en-US" dirty="0"/>
              <a:t>FETCH the data from cursor into PL/SQL variables or records in the Execution Section.</a:t>
            </a:r>
          </a:p>
          <a:p>
            <a:r>
              <a:rPr lang="en-US" dirty="0"/>
              <a:t>CLOSE the cursor in the Execution Section before you end the PL/SQL Block.</a:t>
            </a:r>
            <a:endParaRPr lang="en-IN" dirty="0"/>
          </a:p>
        </p:txBody>
      </p:sp>
    </p:spTree>
    <p:extLst>
      <p:ext uri="{BB962C8B-B14F-4D97-AF65-F5344CB8AC3E}">
        <p14:creationId xmlns:p14="http://schemas.microsoft.com/office/powerpoint/2010/main" val="12523081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Explicit Cursor</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280753"/>
            <a:ext cx="8195929" cy="4894964"/>
          </a:xfrm>
          <a:prstGeom prst="rect">
            <a:avLst/>
          </a:prstGeom>
        </p:spPr>
      </p:pic>
    </p:spTree>
    <p:extLst>
      <p:ext uri="{BB962C8B-B14F-4D97-AF65-F5344CB8AC3E}">
        <p14:creationId xmlns:p14="http://schemas.microsoft.com/office/powerpoint/2010/main" val="6784487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Explicit Cursor</a:t>
            </a:r>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4093" y="1285461"/>
            <a:ext cx="8706129" cy="4538564"/>
          </a:xfrm>
          <a:prstGeom prst="rect">
            <a:avLst/>
          </a:prstGeom>
        </p:spPr>
      </p:pic>
    </p:spTree>
    <p:extLst>
      <p:ext uri="{BB962C8B-B14F-4D97-AF65-F5344CB8AC3E}">
        <p14:creationId xmlns:p14="http://schemas.microsoft.com/office/powerpoint/2010/main" val="19986168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Exceptions</a:t>
            </a:r>
          </a:p>
        </p:txBody>
      </p:sp>
      <p:sp>
        <p:nvSpPr>
          <p:cNvPr id="3" name="Content Placeholder 2"/>
          <p:cNvSpPr>
            <a:spLocks noGrp="1"/>
          </p:cNvSpPr>
          <p:nvPr>
            <p:ph idx="1"/>
          </p:nvPr>
        </p:nvSpPr>
        <p:spPr/>
        <p:txBody>
          <a:bodyPr/>
          <a:lstStyle/>
          <a:p>
            <a:r>
              <a:rPr lang="en-IN" dirty="0"/>
              <a:t>Types of Exceptions</a:t>
            </a:r>
          </a:p>
          <a:p>
            <a:pPr lvl="1"/>
            <a:r>
              <a:rPr lang="en-IN" dirty="0"/>
              <a:t>Internally Defined</a:t>
            </a:r>
          </a:p>
          <a:p>
            <a:pPr lvl="1"/>
            <a:r>
              <a:rPr lang="en-IN" dirty="0"/>
              <a:t>Pre-Defined</a:t>
            </a:r>
          </a:p>
          <a:p>
            <a:pPr lvl="1"/>
            <a:r>
              <a:rPr lang="en-IN" dirty="0"/>
              <a:t>User Defined</a:t>
            </a:r>
          </a:p>
        </p:txBody>
      </p:sp>
    </p:spTree>
    <p:extLst>
      <p:ext uri="{BB962C8B-B14F-4D97-AF65-F5344CB8AC3E}">
        <p14:creationId xmlns:p14="http://schemas.microsoft.com/office/powerpoint/2010/main" val="39818021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939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Internally Defined Exceptions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268413"/>
            <a:ext cx="7188199" cy="4317784"/>
          </a:xfrm>
          <a:prstGeom prst="rect">
            <a:avLst/>
          </a:prstGeom>
        </p:spPr>
      </p:pic>
    </p:spTree>
    <p:extLst>
      <p:ext uri="{BB962C8B-B14F-4D97-AF65-F5344CB8AC3E}">
        <p14:creationId xmlns:p14="http://schemas.microsoft.com/office/powerpoint/2010/main" val="16672895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WHEN OTHERS Exception</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6049" y="1901703"/>
            <a:ext cx="5119901" cy="4645836"/>
          </a:xfrm>
        </p:spPr>
      </p:pic>
    </p:spTree>
    <p:extLst>
      <p:ext uri="{BB962C8B-B14F-4D97-AF65-F5344CB8AC3E}">
        <p14:creationId xmlns:p14="http://schemas.microsoft.com/office/powerpoint/2010/main" val="13608050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Pre-Defined Exceptions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2139" y="1876922"/>
            <a:ext cx="6591286" cy="4883245"/>
          </a:xfrm>
        </p:spPr>
      </p:pic>
    </p:spTree>
    <p:extLst>
      <p:ext uri="{BB962C8B-B14F-4D97-AF65-F5344CB8AC3E}">
        <p14:creationId xmlns:p14="http://schemas.microsoft.com/office/powerpoint/2010/main" val="5931487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dirty="0">
                <a:solidFill>
                  <a:srgbClr val="FFFFFF"/>
                </a:solidFill>
              </a:rPr>
              <a:t>Sub Programs</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 y="2673243"/>
            <a:ext cx="11496821" cy="3670972"/>
          </a:xfrm>
          <a:prstGeom prst="rect">
            <a:avLst/>
          </a:prstGeom>
        </p:spPr>
      </p:pic>
    </p:spTree>
    <p:extLst>
      <p:ext uri="{BB962C8B-B14F-4D97-AF65-F5344CB8AC3E}">
        <p14:creationId xmlns:p14="http://schemas.microsoft.com/office/powerpoint/2010/main" val="39134825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b="1">
                <a:solidFill>
                  <a:srgbClr val="FFFFFF"/>
                </a:solidFill>
              </a:rPr>
              <a:t>Types of subprograms</a:t>
            </a:r>
            <a:endParaRPr lang="en-US" sz="5400">
              <a:solidFill>
                <a:srgbClr val="FFFFFF"/>
              </a:solidFill>
            </a:endParaRP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 y="2603733"/>
            <a:ext cx="11496821" cy="3809992"/>
          </a:xfrm>
          <a:prstGeom prst="rect">
            <a:avLst/>
          </a:prstGeom>
        </p:spPr>
      </p:pic>
    </p:spTree>
    <p:extLst>
      <p:ext uri="{BB962C8B-B14F-4D97-AF65-F5344CB8AC3E}">
        <p14:creationId xmlns:p14="http://schemas.microsoft.com/office/powerpoint/2010/main" val="202025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Comments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0059" y="2045559"/>
            <a:ext cx="3706067" cy="4258607"/>
          </a:xfrm>
        </p:spPr>
      </p:pic>
      <p:sp>
        <p:nvSpPr>
          <p:cNvPr id="5" name="TextBox 4"/>
          <p:cNvSpPr txBox="1"/>
          <p:nvPr/>
        </p:nvSpPr>
        <p:spPr>
          <a:xfrm>
            <a:off x="1086678" y="2107096"/>
            <a:ext cx="2690192" cy="707886"/>
          </a:xfrm>
          <a:prstGeom prst="rect">
            <a:avLst/>
          </a:prstGeom>
          <a:noFill/>
        </p:spPr>
        <p:txBody>
          <a:bodyPr wrap="square" rtlCol="0">
            <a:spAutoFit/>
          </a:bodyPr>
          <a:lstStyle/>
          <a:p>
            <a:pPr marL="285750" indent="-285750">
              <a:buFont typeface="Arial" panose="020B0604020202020204" pitchFamily="34" charset="0"/>
              <a:buChar char="•"/>
            </a:pPr>
            <a:r>
              <a:rPr lang="en-IN" sz="2000" dirty="0"/>
              <a:t>Single Line</a:t>
            </a:r>
          </a:p>
          <a:p>
            <a:pPr marL="285750" indent="-285750">
              <a:buFont typeface="Arial" panose="020B0604020202020204" pitchFamily="34" charset="0"/>
              <a:buChar char="•"/>
            </a:pPr>
            <a:r>
              <a:rPr lang="en-IN" sz="2000" dirty="0"/>
              <a:t>Multi Line</a:t>
            </a:r>
          </a:p>
        </p:txBody>
      </p:sp>
      <p:sp>
        <p:nvSpPr>
          <p:cNvPr id="6" name="Rectangle 5"/>
          <p:cNvSpPr/>
          <p:nvPr/>
        </p:nvSpPr>
        <p:spPr>
          <a:xfrm>
            <a:off x="4455178" y="2814982"/>
            <a:ext cx="2292626" cy="21976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7" name="Rectangle 6"/>
          <p:cNvSpPr/>
          <p:nvPr/>
        </p:nvSpPr>
        <p:spPr>
          <a:xfrm>
            <a:off x="4455178" y="3737113"/>
            <a:ext cx="2093843" cy="477078"/>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Tree>
    <p:extLst>
      <p:ext uri="{BB962C8B-B14F-4D97-AF65-F5344CB8AC3E}">
        <p14:creationId xmlns:p14="http://schemas.microsoft.com/office/powerpoint/2010/main" val="28386494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 Procedure</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A procedure is created with the CREATE OR REPLACE PROCEDURE statement.</a:t>
            </a:r>
          </a:p>
          <a:p>
            <a:pPr marL="0" indent="0">
              <a:buNone/>
            </a:pPr>
            <a:r>
              <a:rPr lang="en-US" dirty="0"/>
              <a:t>CREATE [OR REPLACE] PROCEDURE </a:t>
            </a:r>
            <a:r>
              <a:rPr lang="en-US" dirty="0" err="1"/>
              <a:t>procedure_name</a:t>
            </a:r>
            <a:r>
              <a:rPr lang="en-US" dirty="0"/>
              <a:t>[(</a:t>
            </a:r>
            <a:r>
              <a:rPr lang="en-US" dirty="0" err="1"/>
              <a:t>parameter_name</a:t>
            </a:r>
            <a:r>
              <a:rPr lang="en-US" dirty="0"/>
              <a:t>[IN | OUT | IN OUT] type [, ...])] {IS | AS}</a:t>
            </a:r>
          </a:p>
          <a:p>
            <a:pPr marL="0" indent="0">
              <a:buNone/>
            </a:pPr>
            <a:r>
              <a:rPr lang="en-US" dirty="0"/>
              <a:t>BEGIN</a:t>
            </a:r>
          </a:p>
          <a:p>
            <a:pPr marL="0" indent="0">
              <a:buNone/>
            </a:pPr>
            <a:r>
              <a:rPr lang="en-US" dirty="0"/>
              <a:t>&lt; </a:t>
            </a:r>
            <a:r>
              <a:rPr lang="en-US" dirty="0" err="1"/>
              <a:t>procedure_body</a:t>
            </a:r>
            <a:r>
              <a:rPr lang="en-US" dirty="0"/>
              <a:t>&gt;</a:t>
            </a:r>
          </a:p>
          <a:p>
            <a:pPr marL="0" indent="0">
              <a:buNone/>
            </a:pPr>
            <a:r>
              <a:rPr lang="en-US" dirty="0"/>
              <a:t>END </a:t>
            </a:r>
            <a:r>
              <a:rPr lang="en-US" dirty="0" err="1"/>
              <a:t>procedure_name</a:t>
            </a:r>
            <a:r>
              <a:rPr lang="en-US" dirty="0"/>
              <a:t>;</a:t>
            </a:r>
          </a:p>
          <a:p>
            <a:r>
              <a:rPr lang="en-US" dirty="0"/>
              <a:t>procedure-</a:t>
            </a:r>
            <a:r>
              <a:rPr lang="en-US" dirty="0" err="1"/>
              <a:t>namespecifies</a:t>
            </a:r>
            <a:r>
              <a:rPr lang="en-US" dirty="0"/>
              <a:t> the name of the procedure.</a:t>
            </a:r>
          </a:p>
          <a:p>
            <a:r>
              <a:rPr lang="en-US" dirty="0"/>
              <a:t>[OR REPLACE] option allows modifying an existing procedure.</a:t>
            </a:r>
          </a:p>
          <a:p>
            <a:r>
              <a:rPr lang="en-US" dirty="0"/>
              <a:t>The optional parameter list contains name, mode and types of the parameters. IN represents that value will be passed from outside and OUT represents that this parameter will be used to return a value outside of the procedure.</a:t>
            </a:r>
          </a:p>
          <a:p>
            <a:r>
              <a:rPr lang="en-US" dirty="0"/>
              <a:t>procedure-</a:t>
            </a:r>
            <a:r>
              <a:rPr lang="en-US" dirty="0" err="1"/>
              <a:t>bodycontains</a:t>
            </a:r>
            <a:r>
              <a:rPr lang="en-US" dirty="0"/>
              <a:t> the executable part.</a:t>
            </a:r>
          </a:p>
          <a:p>
            <a:r>
              <a:rPr lang="en-US" dirty="0"/>
              <a:t>The AS keyword is used instead of the IS keyword for creating a standalone procedure.</a:t>
            </a:r>
            <a:endParaRPr lang="en-IN" dirty="0"/>
          </a:p>
        </p:txBody>
      </p:sp>
    </p:spTree>
    <p:extLst>
      <p:ext uri="{BB962C8B-B14F-4D97-AF65-F5344CB8AC3E}">
        <p14:creationId xmlns:p14="http://schemas.microsoft.com/office/powerpoint/2010/main" val="17926768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 Procedure</a:t>
            </a:r>
          </a:p>
        </p:txBody>
      </p:sp>
      <p:sp>
        <p:nvSpPr>
          <p:cNvPr id="3" name="Content Placeholder 2"/>
          <p:cNvSpPr>
            <a:spLocks noGrp="1"/>
          </p:cNvSpPr>
          <p:nvPr>
            <p:ph idx="1"/>
          </p:nvPr>
        </p:nvSpPr>
        <p:spPr/>
        <p:txBody>
          <a:bodyPr/>
          <a:lstStyle/>
          <a:p>
            <a:pPr marL="0" indent="0">
              <a:buNone/>
            </a:pPr>
            <a:r>
              <a:rPr lang="en-US" dirty="0"/>
              <a:t>CREATE OR REPLACE PROCEDURE greetings </a:t>
            </a:r>
          </a:p>
          <a:p>
            <a:pPr marL="0" indent="0">
              <a:buNone/>
            </a:pPr>
            <a:r>
              <a:rPr lang="en-IN" dirty="0"/>
              <a:t>AS </a:t>
            </a:r>
          </a:p>
          <a:p>
            <a:pPr marL="0" indent="0">
              <a:buNone/>
            </a:pPr>
            <a:r>
              <a:rPr lang="en-IN" dirty="0"/>
              <a:t>BEGIN </a:t>
            </a:r>
          </a:p>
          <a:p>
            <a:pPr marL="0" indent="0">
              <a:buNone/>
            </a:pPr>
            <a:r>
              <a:rPr lang="en-IN" dirty="0"/>
              <a:t>dbms_output.put_line('Hello World!');</a:t>
            </a:r>
          </a:p>
          <a:p>
            <a:pPr marL="0" indent="0">
              <a:buNone/>
            </a:pPr>
            <a:r>
              <a:rPr lang="en-IN" dirty="0"/>
              <a:t>END; </a:t>
            </a:r>
          </a:p>
          <a:p>
            <a:pPr marL="0" indent="0">
              <a:buNone/>
            </a:pPr>
            <a:r>
              <a:rPr lang="en-IN" dirty="0"/>
              <a:t>/</a:t>
            </a:r>
          </a:p>
        </p:txBody>
      </p:sp>
    </p:spTree>
    <p:extLst>
      <p:ext uri="{BB962C8B-B14F-4D97-AF65-F5344CB8AC3E}">
        <p14:creationId xmlns:p14="http://schemas.microsoft.com/office/powerpoint/2010/main" val="5165463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Executing Standalone Procedure</a:t>
            </a:r>
          </a:p>
        </p:txBody>
      </p:sp>
      <p:sp>
        <p:nvSpPr>
          <p:cNvPr id="3" name="Content Placeholder 2"/>
          <p:cNvSpPr>
            <a:spLocks noGrp="1"/>
          </p:cNvSpPr>
          <p:nvPr>
            <p:ph idx="1"/>
          </p:nvPr>
        </p:nvSpPr>
        <p:spPr/>
        <p:txBody>
          <a:bodyPr/>
          <a:lstStyle/>
          <a:p>
            <a:pPr marL="0" indent="0">
              <a:buNone/>
            </a:pPr>
            <a:r>
              <a:rPr lang="en-US" dirty="0"/>
              <a:t>A standalone procedure can be called in two ways: </a:t>
            </a:r>
          </a:p>
          <a:p>
            <a:r>
              <a:rPr lang="en-IN" dirty="0"/>
              <a:t>Using the EXECUTE keyword </a:t>
            </a:r>
          </a:p>
          <a:p>
            <a:pPr marL="0" indent="0">
              <a:buNone/>
            </a:pPr>
            <a:r>
              <a:rPr lang="en-IN" dirty="0"/>
              <a:t>EXECUTE greetings;</a:t>
            </a:r>
          </a:p>
          <a:p>
            <a:r>
              <a:rPr lang="en-US" dirty="0"/>
              <a:t>Calling the name of the procedure from a PL/SQL block</a:t>
            </a:r>
          </a:p>
          <a:p>
            <a:pPr marL="0" indent="0">
              <a:buNone/>
            </a:pPr>
            <a:r>
              <a:rPr lang="en-IN" dirty="0"/>
              <a:t>BEGIN </a:t>
            </a:r>
          </a:p>
          <a:p>
            <a:pPr marL="0" indent="0">
              <a:buNone/>
            </a:pPr>
            <a:r>
              <a:rPr lang="en-IN" dirty="0"/>
              <a:t>greetings; </a:t>
            </a:r>
          </a:p>
          <a:p>
            <a:pPr marL="0" indent="0">
              <a:buNone/>
            </a:pPr>
            <a:r>
              <a:rPr lang="en-IN" dirty="0"/>
              <a:t>END; </a:t>
            </a:r>
          </a:p>
        </p:txBody>
      </p:sp>
    </p:spTree>
    <p:extLst>
      <p:ext uri="{BB962C8B-B14F-4D97-AF65-F5344CB8AC3E}">
        <p14:creationId xmlns:p14="http://schemas.microsoft.com/office/powerpoint/2010/main" val="40551009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a:solidFill>
                  <a:srgbClr val="FFFFFF"/>
                </a:solidFill>
              </a:rPr>
              <a:t>Deleting Standalone Procedure</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6014" y="2509911"/>
            <a:ext cx="8384873" cy="3997637"/>
          </a:xfrm>
          <a:prstGeom prst="rect">
            <a:avLst/>
          </a:prstGeom>
        </p:spPr>
      </p:pic>
    </p:spTree>
    <p:extLst>
      <p:ext uri="{BB962C8B-B14F-4D97-AF65-F5344CB8AC3E}">
        <p14:creationId xmlns:p14="http://schemas.microsoft.com/office/powerpoint/2010/main" val="38797208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674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Parameter Modes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6107" y="961812"/>
            <a:ext cx="7093185" cy="4930987"/>
          </a:xfrm>
          <a:prstGeom prst="rect">
            <a:avLst/>
          </a:prstGeom>
        </p:spPr>
      </p:pic>
    </p:spTree>
    <p:extLst>
      <p:ext uri="{BB962C8B-B14F-4D97-AF65-F5344CB8AC3E}">
        <p14:creationId xmlns:p14="http://schemas.microsoft.com/office/powerpoint/2010/main" val="8282883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a:solidFill>
                  <a:srgbClr val="FFFFFF"/>
                </a:solidFill>
              </a:rPr>
              <a:t>Parameter Modes</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822" y="736893"/>
            <a:ext cx="6553545" cy="5392156"/>
          </a:xfrm>
          <a:prstGeom prst="rect">
            <a:avLst/>
          </a:prstGeom>
        </p:spPr>
      </p:pic>
    </p:spTree>
    <p:extLst>
      <p:ext uri="{BB962C8B-B14F-4D97-AF65-F5344CB8AC3E}">
        <p14:creationId xmlns:p14="http://schemas.microsoft.com/office/powerpoint/2010/main" val="5947131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64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Parameter Modes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2130" y="961812"/>
            <a:ext cx="7001138" cy="4930987"/>
          </a:xfrm>
          <a:prstGeom prst="rect">
            <a:avLst/>
          </a:prstGeom>
        </p:spPr>
      </p:pic>
    </p:spTree>
    <p:extLst>
      <p:ext uri="{BB962C8B-B14F-4D97-AF65-F5344CB8AC3E}">
        <p14:creationId xmlns:p14="http://schemas.microsoft.com/office/powerpoint/2010/main" val="32420243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8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Functions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377299"/>
            <a:ext cx="7188199" cy="4100013"/>
          </a:xfrm>
          <a:prstGeom prst="rect">
            <a:avLst/>
          </a:prstGeom>
        </p:spPr>
      </p:pic>
    </p:spTree>
    <p:extLst>
      <p:ext uri="{BB962C8B-B14F-4D97-AF65-F5344CB8AC3E}">
        <p14:creationId xmlns:p14="http://schemas.microsoft.com/office/powerpoint/2010/main" val="36346781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a:solidFill>
                  <a:srgbClr val="FFFFFF"/>
                </a:solidFill>
              </a:rPr>
              <a:t>Functions - Example</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52113" y="492573"/>
            <a:ext cx="5556962" cy="5880796"/>
          </a:xfrm>
          <a:prstGeom prst="rect">
            <a:avLst/>
          </a:prstGeom>
        </p:spPr>
      </p:pic>
    </p:spTree>
    <p:extLst>
      <p:ext uri="{BB962C8B-B14F-4D97-AF65-F5344CB8AC3E}">
        <p14:creationId xmlns:p14="http://schemas.microsoft.com/office/powerpoint/2010/main" val="2817077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a:solidFill>
                  <a:srgbClr val="FFFFFF"/>
                </a:solidFill>
              </a:rPr>
              <a:t>Calling the Function</a:t>
            </a: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9926" y="2509911"/>
            <a:ext cx="10317048" cy="3997637"/>
          </a:xfrm>
          <a:prstGeom prst="rect">
            <a:avLst/>
          </a:prstGeom>
        </p:spPr>
      </p:pic>
    </p:spTree>
    <p:extLst>
      <p:ext uri="{BB962C8B-B14F-4D97-AF65-F5344CB8AC3E}">
        <p14:creationId xmlns:p14="http://schemas.microsoft.com/office/powerpoint/2010/main" val="643453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D3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Nesting of Blocks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6074" y="961812"/>
            <a:ext cx="6781997" cy="5755192"/>
          </a:xfrm>
          <a:prstGeom prst="rect">
            <a:avLst/>
          </a:prstGeom>
        </p:spPr>
      </p:pic>
    </p:spTree>
    <p:extLst>
      <p:ext uri="{BB962C8B-B14F-4D97-AF65-F5344CB8AC3E}">
        <p14:creationId xmlns:p14="http://schemas.microsoft.com/office/powerpoint/2010/main" val="6584033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a:solidFill>
                  <a:schemeClr val="bg1"/>
                </a:solidFill>
              </a:rPr>
              <a:t>Triggers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6990" y="1675227"/>
            <a:ext cx="8918019" cy="4394199"/>
          </a:xfrm>
          <a:prstGeom prst="rect">
            <a:avLst/>
          </a:prstGeom>
        </p:spPr>
      </p:pic>
    </p:spTree>
    <p:extLst>
      <p:ext uri="{BB962C8B-B14F-4D97-AF65-F5344CB8AC3E}">
        <p14:creationId xmlns:p14="http://schemas.microsoft.com/office/powerpoint/2010/main" val="13621034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a:solidFill>
                  <a:srgbClr val="FFFFFF"/>
                </a:solidFill>
              </a:rPr>
              <a:t>Benefits of Triggers</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0463" y="2509911"/>
            <a:ext cx="10555975" cy="3997637"/>
          </a:xfrm>
          <a:prstGeom prst="rect">
            <a:avLst/>
          </a:prstGeom>
        </p:spPr>
      </p:pic>
    </p:spTree>
    <p:extLst>
      <p:ext uri="{BB962C8B-B14F-4D97-AF65-F5344CB8AC3E}">
        <p14:creationId xmlns:p14="http://schemas.microsoft.com/office/powerpoint/2010/main" val="19157142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a:solidFill>
                  <a:srgbClr val="FFFFFF"/>
                </a:solidFill>
              </a:rPr>
              <a:t>Creating Triggers</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4810" y="492573"/>
            <a:ext cx="5431568" cy="5880796"/>
          </a:xfrm>
          <a:prstGeom prst="rect">
            <a:avLst/>
          </a:prstGeom>
        </p:spPr>
      </p:pic>
    </p:spTree>
    <p:extLst>
      <p:ext uri="{BB962C8B-B14F-4D97-AF65-F5344CB8AC3E}">
        <p14:creationId xmlns:p14="http://schemas.microsoft.com/office/powerpoint/2010/main" val="22551602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a:solidFill>
                  <a:srgbClr val="FFFFFF"/>
                </a:solidFill>
              </a:rPr>
              <a:t>Trigger - Example</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822" y="894373"/>
            <a:ext cx="6553545" cy="5077196"/>
          </a:xfrm>
          <a:prstGeom prst="rect">
            <a:avLst/>
          </a:prstGeom>
        </p:spPr>
      </p:pic>
    </p:spTree>
    <p:extLst>
      <p:ext uri="{BB962C8B-B14F-4D97-AF65-F5344CB8AC3E}">
        <p14:creationId xmlns:p14="http://schemas.microsoft.com/office/powerpoint/2010/main" val="2133659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929" y="629266"/>
            <a:ext cx="5127031" cy="1676603"/>
          </a:xfrm>
        </p:spPr>
        <p:txBody>
          <a:bodyPr>
            <a:normAutofit/>
          </a:bodyPr>
          <a:lstStyle/>
          <a:p>
            <a:r>
              <a:rPr lang="en-IN" dirty="0"/>
              <a:t>Trigger - Example</a:t>
            </a:r>
          </a:p>
        </p:txBody>
      </p:sp>
      <p:sp>
        <p:nvSpPr>
          <p:cNvPr id="3" name="Content Placeholder 2"/>
          <p:cNvSpPr>
            <a:spLocks noGrp="1"/>
          </p:cNvSpPr>
          <p:nvPr>
            <p:ph idx="1"/>
          </p:nvPr>
        </p:nvSpPr>
        <p:spPr>
          <a:xfrm>
            <a:off x="648930" y="2438400"/>
            <a:ext cx="5127029" cy="3785419"/>
          </a:xfrm>
        </p:spPr>
        <p:txBody>
          <a:bodyPr>
            <a:normAutofit/>
          </a:bodyPr>
          <a:lstStyle/>
          <a:p>
            <a:r>
              <a:rPr lang="en-US" dirty="0"/>
              <a:t>The price of a product changes constantly. It is important to maintain the history of the prices of the products.</a:t>
            </a:r>
          </a:p>
          <a:p>
            <a:r>
              <a:rPr lang="en-US" dirty="0"/>
              <a:t>We can create a trigger to update the '</a:t>
            </a:r>
            <a:r>
              <a:rPr lang="en-US" dirty="0" err="1"/>
              <a:t>product_price_history</a:t>
            </a:r>
            <a:r>
              <a:rPr lang="en-US" dirty="0"/>
              <a:t>' table when the price of the product is updated in the 'product' table.</a:t>
            </a:r>
          </a:p>
          <a:p>
            <a:endParaRPr lang="en-IN" dirty="0"/>
          </a:p>
        </p:txBody>
      </p:sp>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t="1868" r="-3" b="3379"/>
          <a:stretch/>
        </p:blipFill>
        <p:spPr>
          <a:xfrm>
            <a:off x="6090613" y="640082"/>
            <a:ext cx="5461724" cy="5577837"/>
          </a:xfrm>
          <a:prstGeom prst="rect">
            <a:avLst/>
          </a:prstGeom>
          <a:effectLst/>
        </p:spPr>
      </p:pic>
    </p:spTree>
    <p:extLst>
      <p:ext uri="{BB962C8B-B14F-4D97-AF65-F5344CB8AC3E}">
        <p14:creationId xmlns:p14="http://schemas.microsoft.com/office/powerpoint/2010/main" val="24467195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IN" sz="2800">
                <a:solidFill>
                  <a:schemeClr val="bg1"/>
                </a:solidFill>
              </a:rPr>
              <a:t>Trigger - Example</a:t>
            </a:r>
          </a:p>
        </p:txBody>
      </p:sp>
      <p:sp>
        <p:nvSpPr>
          <p:cNvPr id="3" name="Content Placeholder 2"/>
          <p:cNvSpPr>
            <a:spLocks noGrp="1"/>
          </p:cNvSpPr>
          <p:nvPr>
            <p:ph idx="1"/>
          </p:nvPr>
        </p:nvSpPr>
        <p:spPr>
          <a:xfrm>
            <a:off x="643468" y="2638044"/>
            <a:ext cx="3363974" cy="3415622"/>
          </a:xfrm>
        </p:spPr>
        <p:txBody>
          <a:bodyPr>
            <a:normAutofit fontScale="77500" lnSpcReduction="20000"/>
          </a:bodyPr>
          <a:lstStyle/>
          <a:p>
            <a:r>
              <a:rPr lang="en-IN" sz="2000" dirty="0">
                <a:solidFill>
                  <a:schemeClr val="bg1"/>
                </a:solidFill>
              </a:rPr>
              <a:t>Creating the Trigger</a:t>
            </a:r>
          </a:p>
          <a:p>
            <a:r>
              <a:rPr lang="en-IN" sz="2000" dirty="0">
                <a:solidFill>
                  <a:schemeClr val="bg1"/>
                </a:solidFill>
              </a:rPr>
              <a:t>Execute this trigger after saving as .</a:t>
            </a:r>
            <a:r>
              <a:rPr lang="en-IN" sz="2000" dirty="0" err="1">
                <a:solidFill>
                  <a:schemeClr val="bg1"/>
                </a:solidFill>
              </a:rPr>
              <a:t>sql</a:t>
            </a:r>
            <a:r>
              <a:rPr lang="en-IN" sz="2000" dirty="0">
                <a:solidFill>
                  <a:schemeClr val="bg1"/>
                </a:solidFill>
              </a:rPr>
              <a:t> file</a:t>
            </a:r>
          </a:p>
          <a:p>
            <a:r>
              <a:rPr lang="en-US" sz="2000" dirty="0">
                <a:solidFill>
                  <a:schemeClr val="bg1"/>
                </a:solidFill>
              </a:rPr>
              <a:t>Lets update the price of a product.</a:t>
            </a:r>
          </a:p>
          <a:p>
            <a:pPr marL="0" indent="0">
              <a:buNone/>
            </a:pPr>
            <a:r>
              <a:rPr lang="en-US" sz="2000" dirty="0">
                <a:solidFill>
                  <a:schemeClr val="bg1"/>
                </a:solidFill>
              </a:rPr>
              <a:t>UPDATE PRODUCT SET </a:t>
            </a:r>
            <a:r>
              <a:rPr lang="en-US" sz="2000" dirty="0" err="1">
                <a:solidFill>
                  <a:schemeClr val="bg1"/>
                </a:solidFill>
              </a:rPr>
              <a:t>unit_price</a:t>
            </a:r>
            <a:r>
              <a:rPr lang="en-US" sz="2000" dirty="0">
                <a:solidFill>
                  <a:schemeClr val="bg1"/>
                </a:solidFill>
              </a:rPr>
              <a:t> = 800 WHERE </a:t>
            </a:r>
            <a:r>
              <a:rPr lang="en-US" sz="2000" dirty="0" err="1">
                <a:solidFill>
                  <a:schemeClr val="bg1"/>
                </a:solidFill>
              </a:rPr>
              <a:t>product_id</a:t>
            </a:r>
            <a:r>
              <a:rPr lang="en-US" sz="2000" dirty="0">
                <a:solidFill>
                  <a:schemeClr val="bg1"/>
                </a:solidFill>
              </a:rPr>
              <a:t> = 100</a:t>
            </a:r>
          </a:p>
          <a:p>
            <a:r>
              <a:rPr lang="en-US" sz="2000" dirty="0">
                <a:solidFill>
                  <a:schemeClr val="bg1"/>
                </a:solidFill>
              </a:rPr>
              <a:t>Once the above update query is executed, the trigger fires and updates the '</a:t>
            </a:r>
            <a:r>
              <a:rPr lang="en-US" sz="2000" dirty="0" err="1">
                <a:solidFill>
                  <a:schemeClr val="bg1"/>
                </a:solidFill>
              </a:rPr>
              <a:t>product_price_history</a:t>
            </a:r>
            <a:r>
              <a:rPr lang="en-US" sz="2000" dirty="0">
                <a:solidFill>
                  <a:schemeClr val="bg1"/>
                </a:solidFill>
              </a:rPr>
              <a:t>' table.</a:t>
            </a:r>
          </a:p>
          <a:p>
            <a:endParaRPr lang="en-US" sz="2000" dirty="0">
              <a:solidFill>
                <a:schemeClr val="bg1"/>
              </a:solidFill>
            </a:endParaRPr>
          </a:p>
          <a:p>
            <a:r>
              <a:rPr lang="en-US" sz="2000" dirty="0">
                <a:solidFill>
                  <a:schemeClr val="bg1"/>
                </a:solidFill>
              </a:rPr>
              <a:t>If you ROLLBACK the transaction before committing to the database, the data inserted to the table is also rolled back.</a:t>
            </a:r>
            <a:endParaRPr lang="en-IN" sz="2000" dirty="0">
              <a:solidFill>
                <a:schemeClr val="bg1"/>
              </a:solidFill>
            </a:endParaRPr>
          </a:p>
          <a:p>
            <a:endParaRPr lang="en-IN" sz="2000" dirty="0">
              <a:solidFill>
                <a:schemeClr val="bg1"/>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6149" y="643467"/>
            <a:ext cx="5473997" cy="5410199"/>
          </a:xfrm>
          <a:prstGeom prst="rect">
            <a:avLst/>
          </a:prstGeom>
        </p:spPr>
      </p:pic>
    </p:spTree>
    <p:extLst>
      <p:ext uri="{BB962C8B-B14F-4D97-AF65-F5344CB8AC3E}">
        <p14:creationId xmlns:p14="http://schemas.microsoft.com/office/powerpoint/2010/main" val="3383990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Scope of Variables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3711" y="1690688"/>
            <a:ext cx="7740423" cy="4727458"/>
          </a:xfrm>
        </p:spPr>
      </p:pic>
    </p:spTree>
    <p:extLst>
      <p:ext uri="{BB962C8B-B14F-4D97-AF65-F5344CB8AC3E}">
        <p14:creationId xmlns:p14="http://schemas.microsoft.com/office/powerpoint/2010/main" val="3067491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Visibility of Variables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1502" y="1379347"/>
            <a:ext cx="7713395" cy="5555116"/>
          </a:xfrm>
        </p:spPr>
      </p:pic>
    </p:spTree>
    <p:extLst>
      <p:ext uri="{BB962C8B-B14F-4D97-AF65-F5344CB8AC3E}">
        <p14:creationId xmlns:p14="http://schemas.microsoft.com/office/powerpoint/2010/main" val="1609166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4326AE96828742B08A2AE574155151" ma:contentTypeVersion="14" ma:contentTypeDescription="Create a new document." ma:contentTypeScope="" ma:versionID="f9d03f87620c1bbfa73343e018408d3c">
  <xsd:schema xmlns:xsd="http://www.w3.org/2001/XMLSchema" xmlns:xs="http://www.w3.org/2001/XMLSchema" xmlns:p="http://schemas.microsoft.com/office/2006/metadata/properties" xmlns:ns1="http://schemas.microsoft.com/sharepoint/v3" xmlns:ns2="51bec22b-d9cb-44c3-a130-28697305e84e" xmlns:ns3="b62372a1-b8a1-4f66-b561-00c686e4c1f3" targetNamespace="http://schemas.microsoft.com/office/2006/metadata/properties" ma:root="true" ma:fieldsID="8571b16ed4cdaf0c97bb58a6b8e80760" ns1:_="" ns2:_="" ns3:_="">
    <xsd:import namespace="http://schemas.microsoft.com/sharepoint/v3"/>
    <xsd:import namespace="51bec22b-d9cb-44c3-a130-28697305e84e"/>
    <xsd:import namespace="b62372a1-b8a1-4f66-b561-00c686e4c1f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1:PublishingStartDate" minOccurs="0"/>
                <xsd:element ref="ns1:PublishingExpirationDate"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6"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bec22b-d9cb-44c3-a130-28697305e84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2372a1-b8a1-4f66-b561-00c686e4c1f3"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254BB4BF-EC19-42B1-B8CB-30A7D0BCF3FC}"/>
</file>

<file path=customXml/itemProps2.xml><?xml version="1.0" encoding="utf-8"?>
<ds:datastoreItem xmlns:ds="http://schemas.openxmlformats.org/officeDocument/2006/customXml" ds:itemID="{71D7C6A2-4F9C-40BD-B9EA-66E75FBEE85E}"/>
</file>

<file path=customXml/itemProps3.xml><?xml version="1.0" encoding="utf-8"?>
<ds:datastoreItem xmlns:ds="http://schemas.openxmlformats.org/officeDocument/2006/customXml" ds:itemID="{FD50A75C-335C-46DF-8202-1AEA822E7B87}"/>
</file>

<file path=docProps/app.xml><?xml version="1.0" encoding="utf-8"?>
<Properties xmlns="http://schemas.openxmlformats.org/officeDocument/2006/extended-properties" xmlns:vt="http://schemas.openxmlformats.org/officeDocument/2006/docPropsVTypes">
  <TotalTime>8502</TotalTime>
  <Words>861</Words>
  <Application>Microsoft Office PowerPoint</Application>
  <PresentationFormat>Widescreen</PresentationFormat>
  <Paragraphs>192</Paragraphs>
  <Slides>75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75</vt:i4>
      </vt:variant>
    </vt:vector>
  </HeadingPairs>
  <TitlesOfParts>
    <vt:vector size="79" baseType="lpstr">
      <vt:lpstr>Arial</vt:lpstr>
      <vt:lpstr>Calibri</vt:lpstr>
      <vt:lpstr>Calibri Light</vt:lpstr>
      <vt:lpstr>Office Theme</vt:lpstr>
      <vt:lpstr>PL/SQL Basics</vt:lpstr>
      <vt:lpstr>What is PL/SQL</vt:lpstr>
      <vt:lpstr>PL/SQL Processing</vt:lpstr>
      <vt:lpstr>Anonymous Block</vt:lpstr>
      <vt:lpstr>Structure of Anonymous Block</vt:lpstr>
      <vt:lpstr>Comments</vt:lpstr>
      <vt:lpstr>Nesting of Blocks</vt:lpstr>
      <vt:lpstr>Scope of Variables</vt:lpstr>
      <vt:lpstr>Visibility of Variables</vt:lpstr>
      <vt:lpstr>Block Labels</vt:lpstr>
      <vt:lpstr>Data Types</vt:lpstr>
      <vt:lpstr>Scalar Data Types</vt:lpstr>
      <vt:lpstr>Numeric Data Types</vt:lpstr>
      <vt:lpstr>NUMBER (precision,scale)</vt:lpstr>
      <vt:lpstr>Assigning Values</vt:lpstr>
      <vt:lpstr>Default</vt:lpstr>
      <vt:lpstr>Subtypes</vt:lpstr>
      <vt:lpstr>Character Data Types </vt:lpstr>
      <vt:lpstr>User Subtypes</vt:lpstr>
      <vt:lpstr>%Type</vt:lpstr>
      <vt:lpstr>Composite Data Types</vt:lpstr>
      <vt:lpstr>Record</vt:lpstr>
      <vt:lpstr>%ROWTYPE</vt:lpstr>
      <vt:lpstr>Conditional Statements</vt:lpstr>
      <vt:lpstr>IF Statement</vt:lpstr>
      <vt:lpstr>IF ELSE Statement</vt:lpstr>
      <vt:lpstr>IF ELSIF</vt:lpstr>
      <vt:lpstr>IF ELSIF ELSE Statement</vt:lpstr>
      <vt:lpstr>Nesting IF</vt:lpstr>
      <vt:lpstr>Using Between and IN with IF</vt:lpstr>
      <vt:lpstr>Using SQL Query with IF</vt:lpstr>
      <vt:lpstr>CASE</vt:lpstr>
      <vt:lpstr>Searched CASE</vt:lpstr>
      <vt:lpstr>PL/SQL Loops</vt:lpstr>
      <vt:lpstr>Basic Loop Example</vt:lpstr>
      <vt:lpstr>For Example</vt:lpstr>
      <vt:lpstr>Reverse For Example</vt:lpstr>
      <vt:lpstr>Labelling Loop - Example</vt:lpstr>
      <vt:lpstr>Loop Control Statements</vt:lpstr>
      <vt:lpstr>Exit Conditions</vt:lpstr>
      <vt:lpstr>Exit Conditions</vt:lpstr>
      <vt:lpstr>Continue</vt:lpstr>
      <vt:lpstr>Dynamic Loop Counter</vt:lpstr>
      <vt:lpstr>While Loop Example</vt:lpstr>
      <vt:lpstr>String Example</vt:lpstr>
      <vt:lpstr>Arrays - VARRAY</vt:lpstr>
      <vt:lpstr>Declare varray</vt:lpstr>
      <vt:lpstr>varray - Example</vt:lpstr>
      <vt:lpstr>Implicit Cursors</vt:lpstr>
      <vt:lpstr>Implicit Cursors</vt:lpstr>
      <vt:lpstr>Explicit Cursor</vt:lpstr>
      <vt:lpstr>Explicit Cursor</vt:lpstr>
      <vt:lpstr>Explicit Cursor</vt:lpstr>
      <vt:lpstr>Exceptions</vt:lpstr>
      <vt:lpstr>Internally Defined Exceptions</vt:lpstr>
      <vt:lpstr>WHEN OTHERS Exception</vt:lpstr>
      <vt:lpstr>Pre-Defined Exceptions</vt:lpstr>
      <vt:lpstr>Sub Programs</vt:lpstr>
      <vt:lpstr>Types of subprograms</vt:lpstr>
      <vt:lpstr>Creating a Procedure</vt:lpstr>
      <vt:lpstr>Example - Procedure</vt:lpstr>
      <vt:lpstr>Executing Standalone Procedure</vt:lpstr>
      <vt:lpstr>Deleting Standalone Procedure</vt:lpstr>
      <vt:lpstr>Parameter Modes</vt:lpstr>
      <vt:lpstr>Parameter Modes</vt:lpstr>
      <vt:lpstr>Parameter Modes</vt:lpstr>
      <vt:lpstr>Functions</vt:lpstr>
      <vt:lpstr>Functions - Example</vt:lpstr>
      <vt:lpstr>Calling the Function</vt:lpstr>
      <vt:lpstr>Triggers</vt:lpstr>
      <vt:lpstr>Benefits of Triggers</vt:lpstr>
      <vt:lpstr>Creating Triggers</vt:lpstr>
      <vt:lpstr>Trigger - Example</vt:lpstr>
      <vt:lpstr>Trigger - Example</vt:lpstr>
      <vt:lpstr>Trigger -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PL/SQL Basics</dc:title>
  <dc:creator>Arjun Balasubramanian</dc:creator>
  <cp:lastModifiedBy>Arjun Balasubramanian</cp:lastModifiedBy>
  <cp:revision>100</cp:revision>
  <dcterms:created xsi:type="dcterms:W3CDTF">2019-06-06T00:00:53Z</dcterms:created>
  <dcterms:modified xsi:type="dcterms:W3CDTF">2019-07-11T07:22:18Z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0x010100044326AE96828742B08A2AE574155151</vt:lpwstr>
  </property>
</Properties>
</file>