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1" r:id="rId1"/>
  </p:sldMasterIdLst>
  <p:sldIdLst>
    <p:sldId id="257" r:id="rId2"/>
    <p:sldId id="258" r:id="rId3"/>
    <p:sldId id="259" r:id="rId4"/>
    <p:sldId id="260" r:id="rId5"/>
    <p:sldId id="261" r:id="rId6"/>
    <p:sldId id="262" r:id="rId7"/>
    <p:sldId id="263" r:id="rId8"/>
    <p:sldId id="264" r:id="rId9"/>
    <p:sldId id="266" r:id="rId10"/>
    <p:sldId id="267" r:id="rId11"/>
    <p:sldId id="268" r:id="rId12"/>
    <p:sldId id="269" r:id="rId13"/>
    <p:sldId id="270" r:id="rId14"/>
    <p:sldId id="271" r:id="rId15"/>
    <p:sldId id="272" r:id="rId16"/>
    <p:sldId id="274" r:id="rId17"/>
    <p:sldId id="276" r:id="rId18"/>
    <p:sldId id="277" r:id="rId19"/>
    <p:sldId id="278" r:id="rId20"/>
    <p:sldId id="275"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2" y="1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0289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54808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328076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7413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416056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75069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88825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0949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345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9812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95750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3863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607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2832487"/>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384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993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48A87A34-81AB-432B-8DAE-1953F412C126}" type="datetimeFigureOut">
              <a:rPr lang="en-US" smtClean="0"/>
              <a:t>4/23/2019</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1932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8A87A34-81AB-432B-8DAE-1953F412C126}" type="datetimeFigureOut">
              <a:rPr lang="en-US" smtClean="0"/>
              <a:pPr/>
              <a:t>4/23/2019</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4935815"/>
      </p:ext>
    </p:extLst>
  </p:cSld>
  <p:clrMap bg1="dk1" tx1="lt1" bg2="dk2" tx2="lt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53C3DA-D654-409A-A8B4-B97AA21DA7F0}"/>
              </a:ext>
            </a:extLst>
          </p:cNvPr>
          <p:cNvSpPr>
            <a:spLocks noGrp="1"/>
          </p:cNvSpPr>
          <p:nvPr>
            <p:ph idx="1"/>
          </p:nvPr>
        </p:nvSpPr>
        <p:spPr>
          <a:xfrm>
            <a:off x="66675" y="190500"/>
            <a:ext cx="12125325" cy="6667499"/>
          </a:xfrm>
        </p:spPr>
        <p:txBody>
          <a:bodyPr>
            <a:normAutofit fontScale="85000" lnSpcReduction="20000"/>
          </a:bodyPr>
          <a:lstStyle/>
          <a:p>
            <a:pPr marL="0" indent="0" algn="ctr">
              <a:buNone/>
            </a:pPr>
            <a:br>
              <a:rPr lang="en-US" b="1" dirty="0"/>
            </a:br>
            <a:r>
              <a:rPr lang="en-US" sz="3200" b="1" dirty="0"/>
              <a:t>Sentiment Analysis of Nepali Sentences Using Naive Bayes Classification</a:t>
            </a:r>
          </a:p>
          <a:p>
            <a:pPr marL="0" indent="0">
              <a:buNone/>
            </a:pPr>
            <a:endParaRPr lang="en-US" b="1" dirty="0"/>
          </a:p>
          <a:p>
            <a:pPr marL="0" indent="0" algn="ctr">
              <a:buNone/>
            </a:pPr>
            <a:endParaRPr lang="en-US" sz="2400" b="1" dirty="0"/>
          </a:p>
          <a:p>
            <a:pPr marL="0" indent="0" algn="ctr">
              <a:buNone/>
            </a:pPr>
            <a:r>
              <a:rPr lang="en-US" sz="2400" b="1" dirty="0"/>
              <a:t>Submitted by </a:t>
            </a:r>
          </a:p>
          <a:p>
            <a:pPr marL="0" indent="0" algn="ctr">
              <a:buNone/>
            </a:pPr>
            <a:r>
              <a:rPr lang="en-US" sz="2400" b="1" dirty="0"/>
              <a:t>Ashok Chhetri (7926/072) </a:t>
            </a:r>
          </a:p>
          <a:p>
            <a:pPr marL="0" indent="0" algn="ctr">
              <a:buNone/>
            </a:pPr>
            <a:r>
              <a:rPr lang="en-US" sz="2400" b="1" dirty="0"/>
              <a:t>Abhishek Sapkota (7921/072) </a:t>
            </a:r>
          </a:p>
          <a:p>
            <a:pPr marL="0" indent="0" algn="ctr">
              <a:buNone/>
            </a:pPr>
            <a:r>
              <a:rPr lang="en-US" sz="2400" b="1" dirty="0"/>
              <a:t>Mahesh Acharya (7942/072) </a:t>
            </a:r>
          </a:p>
          <a:p>
            <a:pPr marL="0" indent="0" algn="ctr">
              <a:buNone/>
            </a:pPr>
            <a:r>
              <a:rPr lang="en-US" sz="2400" b="1" dirty="0"/>
              <a:t>Rabin Bhandari (7950/072)</a:t>
            </a:r>
          </a:p>
          <a:p>
            <a:pPr marL="0" indent="0" algn="ctr">
              <a:buNone/>
            </a:pPr>
            <a:endParaRPr lang="en-US" sz="2400" b="1" dirty="0"/>
          </a:p>
          <a:p>
            <a:pPr marL="0" indent="0" algn="ctr">
              <a:buNone/>
            </a:pPr>
            <a:r>
              <a:rPr lang="en-US" sz="2400" b="1" dirty="0"/>
              <a:t>Submitted to </a:t>
            </a:r>
          </a:p>
          <a:p>
            <a:pPr marL="0" indent="0" algn="ctr">
              <a:buNone/>
            </a:pPr>
            <a:r>
              <a:rPr lang="en-US" sz="2400" b="1" dirty="0"/>
              <a:t>Asian School of Management and Technology </a:t>
            </a:r>
          </a:p>
          <a:p>
            <a:pPr marL="0" indent="0">
              <a:buNone/>
            </a:pPr>
            <a:endParaRPr lang="en-US" sz="2400" b="1" dirty="0"/>
          </a:p>
          <a:p>
            <a:pPr marL="0" indent="0" algn="ctr">
              <a:buNone/>
            </a:pPr>
            <a:r>
              <a:rPr lang="en-US" sz="2400" b="1" dirty="0"/>
              <a:t>Under the supervision of </a:t>
            </a:r>
          </a:p>
          <a:p>
            <a:pPr marL="0" indent="0" algn="ctr">
              <a:buNone/>
            </a:pPr>
            <a:r>
              <a:rPr lang="en-US" sz="2400" b="1" dirty="0"/>
              <a:t>Mr. Bikash Balami</a:t>
            </a:r>
          </a:p>
          <a:p>
            <a:pPr marL="0" indent="0">
              <a:buNone/>
            </a:pPr>
            <a:endParaRPr lang="en-US" b="1" dirty="0"/>
          </a:p>
          <a:p>
            <a:pPr marL="0" indent="0">
              <a:buNone/>
            </a:pPr>
            <a:br>
              <a:rPr lang="en-US" dirty="0"/>
            </a:br>
            <a:endParaRPr lang="en-US" dirty="0"/>
          </a:p>
        </p:txBody>
      </p:sp>
    </p:spTree>
    <p:extLst>
      <p:ext uri="{BB962C8B-B14F-4D97-AF65-F5344CB8AC3E}">
        <p14:creationId xmlns:p14="http://schemas.microsoft.com/office/powerpoint/2010/main" val="4055863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35F029-BFC4-4606-AAA3-1D43F1B10DC1}"/>
              </a:ext>
            </a:extLst>
          </p:cNvPr>
          <p:cNvSpPr>
            <a:spLocks noGrp="1"/>
          </p:cNvSpPr>
          <p:nvPr>
            <p:ph idx="1"/>
          </p:nvPr>
        </p:nvSpPr>
        <p:spPr>
          <a:xfrm>
            <a:off x="71022" y="71021"/>
            <a:ext cx="12120978" cy="6786979"/>
          </a:xfrm>
        </p:spPr>
        <p:txBody>
          <a:bodyPr anchor="t"/>
          <a:lstStyle/>
          <a:p>
            <a:pPr marL="0" indent="0" algn="ctr">
              <a:buNone/>
            </a:pPr>
            <a:r>
              <a:rPr lang="en-US" dirty="0"/>
              <a:t> </a:t>
            </a:r>
            <a:r>
              <a:rPr lang="en-US" sz="2400" dirty="0"/>
              <a:t>Proposed Implementation Model for Sentiment Analysis </a:t>
            </a:r>
          </a:p>
          <a:p>
            <a:pPr marL="0" indent="0" algn="ctr">
              <a:buNone/>
            </a:pPr>
            <a:r>
              <a:rPr lang="en-US" dirty="0"/>
              <a:t> </a:t>
            </a:r>
          </a:p>
          <a:p>
            <a:pPr marL="0" indent="0" algn="ctr">
              <a:buNone/>
            </a:pPr>
            <a:endParaRPr lang="en-US" dirty="0"/>
          </a:p>
        </p:txBody>
      </p:sp>
      <p:sp>
        <p:nvSpPr>
          <p:cNvPr id="4" name="Oval 3">
            <a:extLst>
              <a:ext uri="{FF2B5EF4-FFF2-40B4-BE49-F238E27FC236}">
                <a16:creationId xmlns:a16="http://schemas.microsoft.com/office/drawing/2014/main" id="{8EA93029-2EAA-454C-9E58-5DACD98B9D24}"/>
              </a:ext>
            </a:extLst>
          </p:cNvPr>
          <p:cNvSpPr/>
          <p:nvPr/>
        </p:nvSpPr>
        <p:spPr>
          <a:xfrm>
            <a:off x="4974452" y="6129012"/>
            <a:ext cx="1834719" cy="426127"/>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End</a:t>
            </a:r>
          </a:p>
        </p:txBody>
      </p:sp>
      <p:sp>
        <p:nvSpPr>
          <p:cNvPr id="5" name="Rectangle 4">
            <a:extLst>
              <a:ext uri="{FF2B5EF4-FFF2-40B4-BE49-F238E27FC236}">
                <a16:creationId xmlns:a16="http://schemas.microsoft.com/office/drawing/2014/main" id="{0CA2ADCC-4B39-4697-A729-03EDB1232981}"/>
              </a:ext>
            </a:extLst>
          </p:cNvPr>
          <p:cNvSpPr/>
          <p:nvPr/>
        </p:nvSpPr>
        <p:spPr>
          <a:xfrm>
            <a:off x="4881237" y="1882850"/>
            <a:ext cx="2139519" cy="42612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Input Data</a:t>
            </a:r>
          </a:p>
        </p:txBody>
      </p:sp>
      <p:sp>
        <p:nvSpPr>
          <p:cNvPr id="6" name="Rectangle 5">
            <a:extLst>
              <a:ext uri="{FF2B5EF4-FFF2-40B4-BE49-F238E27FC236}">
                <a16:creationId xmlns:a16="http://schemas.microsoft.com/office/drawing/2014/main" id="{C49C4507-0555-4FCC-95BE-6982AD7EEBC8}"/>
              </a:ext>
            </a:extLst>
          </p:cNvPr>
          <p:cNvSpPr/>
          <p:nvPr/>
        </p:nvSpPr>
        <p:spPr>
          <a:xfrm>
            <a:off x="4881237" y="2733603"/>
            <a:ext cx="2139519" cy="42612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Preprocessing</a:t>
            </a:r>
          </a:p>
        </p:txBody>
      </p:sp>
      <p:sp>
        <p:nvSpPr>
          <p:cNvPr id="7" name="Rectangle 6">
            <a:extLst>
              <a:ext uri="{FF2B5EF4-FFF2-40B4-BE49-F238E27FC236}">
                <a16:creationId xmlns:a16="http://schemas.microsoft.com/office/drawing/2014/main" id="{B9AEF89F-FD5D-44B5-A628-81D7F9551B43}"/>
              </a:ext>
            </a:extLst>
          </p:cNvPr>
          <p:cNvSpPr/>
          <p:nvPr/>
        </p:nvSpPr>
        <p:spPr>
          <a:xfrm>
            <a:off x="4881237" y="3566589"/>
            <a:ext cx="2220898" cy="42612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Feature Extraction</a:t>
            </a:r>
          </a:p>
        </p:txBody>
      </p:sp>
      <p:sp>
        <p:nvSpPr>
          <p:cNvPr id="8" name="Rectangle 7">
            <a:extLst>
              <a:ext uri="{FF2B5EF4-FFF2-40B4-BE49-F238E27FC236}">
                <a16:creationId xmlns:a16="http://schemas.microsoft.com/office/drawing/2014/main" id="{F9A10D88-4701-412A-880C-D61E3D85211B}"/>
              </a:ext>
            </a:extLst>
          </p:cNvPr>
          <p:cNvSpPr/>
          <p:nvPr/>
        </p:nvSpPr>
        <p:spPr>
          <a:xfrm>
            <a:off x="4822054" y="4461755"/>
            <a:ext cx="2139519" cy="42612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Naïve Bayes</a:t>
            </a:r>
          </a:p>
        </p:txBody>
      </p:sp>
      <p:sp>
        <p:nvSpPr>
          <p:cNvPr id="9" name="Rectangle 8">
            <a:extLst>
              <a:ext uri="{FF2B5EF4-FFF2-40B4-BE49-F238E27FC236}">
                <a16:creationId xmlns:a16="http://schemas.microsoft.com/office/drawing/2014/main" id="{8B7ABC51-A2B7-459A-8B7C-5AFE56D3A6C1}"/>
              </a:ext>
            </a:extLst>
          </p:cNvPr>
          <p:cNvSpPr/>
          <p:nvPr/>
        </p:nvSpPr>
        <p:spPr>
          <a:xfrm>
            <a:off x="4822054" y="5340149"/>
            <a:ext cx="2139519" cy="42612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Result Display</a:t>
            </a:r>
          </a:p>
        </p:txBody>
      </p:sp>
      <p:sp>
        <p:nvSpPr>
          <p:cNvPr id="10" name="Oval 9">
            <a:extLst>
              <a:ext uri="{FF2B5EF4-FFF2-40B4-BE49-F238E27FC236}">
                <a16:creationId xmlns:a16="http://schemas.microsoft.com/office/drawing/2014/main" id="{E84A0231-F1E7-47FE-BA2D-DA82B3A7C527}"/>
              </a:ext>
            </a:extLst>
          </p:cNvPr>
          <p:cNvSpPr/>
          <p:nvPr/>
        </p:nvSpPr>
        <p:spPr>
          <a:xfrm>
            <a:off x="5033635" y="968147"/>
            <a:ext cx="1834719" cy="426127"/>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Start</a:t>
            </a:r>
          </a:p>
        </p:txBody>
      </p:sp>
      <p:cxnSp>
        <p:nvCxnSpPr>
          <p:cNvPr id="12" name="Straight Arrow Connector 11">
            <a:extLst>
              <a:ext uri="{FF2B5EF4-FFF2-40B4-BE49-F238E27FC236}">
                <a16:creationId xmlns:a16="http://schemas.microsoft.com/office/drawing/2014/main" id="{7F8082B5-A9F7-4478-BBF3-662A04AE6199}"/>
              </a:ext>
            </a:extLst>
          </p:cNvPr>
          <p:cNvCxnSpPr>
            <a:cxnSpLocks/>
          </p:cNvCxnSpPr>
          <p:nvPr/>
        </p:nvCxnSpPr>
        <p:spPr>
          <a:xfrm>
            <a:off x="5891810" y="4977680"/>
            <a:ext cx="0" cy="300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C91F261-F44C-4416-8F82-25C602448FA7}"/>
              </a:ext>
            </a:extLst>
          </p:cNvPr>
          <p:cNvCxnSpPr>
            <a:cxnSpLocks/>
          </p:cNvCxnSpPr>
          <p:nvPr/>
        </p:nvCxnSpPr>
        <p:spPr>
          <a:xfrm>
            <a:off x="5887370" y="4082514"/>
            <a:ext cx="0" cy="300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ACE6992-26DC-4967-9A0F-30CBC1953F62}"/>
              </a:ext>
            </a:extLst>
          </p:cNvPr>
          <p:cNvCxnSpPr>
            <a:cxnSpLocks/>
          </p:cNvCxnSpPr>
          <p:nvPr/>
        </p:nvCxnSpPr>
        <p:spPr>
          <a:xfrm>
            <a:off x="5887370" y="3222074"/>
            <a:ext cx="0" cy="300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40A4AC4-CFC9-4ACB-A930-2450FC2CC15D}"/>
              </a:ext>
            </a:extLst>
          </p:cNvPr>
          <p:cNvCxnSpPr>
            <a:cxnSpLocks/>
          </p:cNvCxnSpPr>
          <p:nvPr/>
        </p:nvCxnSpPr>
        <p:spPr>
          <a:xfrm>
            <a:off x="5950995" y="2388093"/>
            <a:ext cx="0" cy="345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C91325A-D647-48E6-A0F4-4FC1190DCAD9}"/>
              </a:ext>
            </a:extLst>
          </p:cNvPr>
          <p:cNvCxnSpPr>
            <a:cxnSpLocks/>
          </p:cNvCxnSpPr>
          <p:nvPr/>
        </p:nvCxnSpPr>
        <p:spPr>
          <a:xfrm>
            <a:off x="5891810" y="5811131"/>
            <a:ext cx="0" cy="300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996B337-5FF9-43A4-ADE2-6190783613E9}"/>
              </a:ext>
            </a:extLst>
          </p:cNvPr>
          <p:cNvCxnSpPr>
            <a:cxnSpLocks/>
          </p:cNvCxnSpPr>
          <p:nvPr/>
        </p:nvCxnSpPr>
        <p:spPr>
          <a:xfrm>
            <a:off x="5950995" y="1484072"/>
            <a:ext cx="0" cy="345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2759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135F029-BFC4-4606-AAA3-1D43F1B10DC1}"/>
                  </a:ext>
                </a:extLst>
              </p:cNvPr>
              <p:cNvSpPr>
                <a:spLocks noGrp="1"/>
              </p:cNvSpPr>
              <p:nvPr>
                <p:ph idx="1"/>
              </p:nvPr>
            </p:nvSpPr>
            <p:spPr>
              <a:xfrm>
                <a:off x="71022" y="71021"/>
                <a:ext cx="12120978" cy="6786979"/>
              </a:xfrm>
            </p:spPr>
            <p:txBody>
              <a:bodyPr anchor="t">
                <a:normAutofit fontScale="92500" lnSpcReduction="10000"/>
              </a:bodyPr>
              <a:lstStyle/>
              <a:p>
                <a:pPr marL="0" indent="0" algn="ctr">
                  <a:buNone/>
                </a:pPr>
                <a:r>
                  <a:rPr lang="en-US" sz="2600" dirty="0"/>
                  <a:t>Feature extraction </a:t>
                </a:r>
              </a:p>
              <a:p>
                <a:pPr marL="0" indent="0">
                  <a:buNone/>
                </a:pPr>
                <a:r>
                  <a:rPr lang="en-US" dirty="0">
                    <a:effectLst/>
                  </a:rPr>
                  <a:t>Features in the context of opinion mining are the words, terms or phrases that strongly express the opinion as positive or negative</a:t>
                </a:r>
              </a:p>
              <a:p>
                <a:pPr marL="0" indent="0">
                  <a:buNone/>
                </a:pPr>
                <a:r>
                  <a:rPr lang="en-US" dirty="0">
                    <a:effectLst/>
                  </a:rPr>
                  <a:t>Main features extracted from the preprocessed document are described below.</a:t>
                </a:r>
              </a:p>
              <a:p>
                <a:pPr marL="0" indent="0" algn="ctr">
                  <a:buNone/>
                </a:pPr>
                <a:r>
                  <a:rPr lang="en-US" sz="2600" dirty="0">
                    <a:effectLst/>
                  </a:rPr>
                  <a:t>TF-IDF</a:t>
                </a:r>
                <a:r>
                  <a:rPr lang="en-US" dirty="0">
                    <a:effectLst/>
                  </a:rPr>
                  <a:t> </a:t>
                </a:r>
              </a:p>
              <a:p>
                <a:pPr marL="0" indent="0">
                  <a:buNone/>
                </a:pPr>
                <a:r>
                  <a:rPr lang="en-US" dirty="0">
                    <a:effectLst/>
                  </a:rPr>
                  <a:t>TF-IDF feature represents weight of the particular term present in the text document. </a:t>
                </a:r>
              </a:p>
              <a:p>
                <a:pPr marL="0" indent="0">
                  <a:buNone/>
                </a:pPr>
                <a14:m>
                  <m:oMathPara xmlns:m="http://schemas.openxmlformats.org/officeDocument/2006/math">
                    <m:oMathParaPr>
                      <m:jc m:val="centerGroup"/>
                    </m:oMathParaPr>
                    <m:oMath xmlns:m="http://schemas.openxmlformats.org/officeDocument/2006/math">
                      <m:sSub>
                        <m:sSubPr>
                          <m:ctrlPr>
                            <a:rPr lang="en-US" i="1">
                              <a:effectLst/>
                            </a:rPr>
                          </m:ctrlPr>
                        </m:sSubPr>
                        <m:e>
                          <m:r>
                            <a:rPr lang="en-US" i="1">
                              <a:effectLst/>
                            </a:rPr>
                            <m:t>𝑊</m:t>
                          </m:r>
                        </m:e>
                        <m:sub>
                          <m:r>
                            <a:rPr lang="en-US" i="1">
                              <a:effectLst/>
                            </a:rPr>
                            <m:t>𝑖𝑘</m:t>
                          </m:r>
                        </m:sub>
                      </m:sSub>
                      <m:r>
                        <a:rPr lang="en-US" i="1">
                          <a:effectLst/>
                        </a:rPr>
                        <m:t>=</m:t>
                      </m:r>
                      <m:f>
                        <m:fPr>
                          <m:ctrlPr>
                            <a:rPr lang="en-US" i="1">
                              <a:effectLst/>
                            </a:rPr>
                          </m:ctrlPr>
                        </m:fPr>
                        <m:num>
                          <m:sSub>
                            <m:sSubPr>
                              <m:ctrlPr>
                                <a:rPr lang="en-US" i="1">
                                  <a:effectLst/>
                                </a:rPr>
                              </m:ctrlPr>
                            </m:sSubPr>
                            <m:e>
                              <m:r>
                                <a:rPr lang="en-US" i="1">
                                  <a:effectLst/>
                                </a:rPr>
                                <m:t>𝑡𝑓</m:t>
                              </m:r>
                            </m:e>
                            <m:sub>
                              <m:r>
                                <a:rPr lang="en-US" i="1">
                                  <a:effectLst/>
                                </a:rPr>
                                <m:t>𝑖𝑘</m:t>
                              </m:r>
                              <m:r>
                                <a:rPr lang="en-US" i="1">
                                  <a:effectLst/>
                                </a:rPr>
                                <m:t>  </m:t>
                              </m:r>
                            </m:sub>
                          </m:sSub>
                          <m:r>
                            <m:rPr>
                              <m:sty m:val="p"/>
                            </m:rPr>
                            <a:rPr lang="en-US">
                              <a:effectLst/>
                            </a:rPr>
                            <m:t>lo</m:t>
                          </m:r>
                          <m:r>
                            <m:rPr>
                              <m:sty m:val="p"/>
                            </m:rPr>
                            <a:rPr lang="en-US" smtClean="0">
                              <a:effectLst/>
                            </a:rPr>
                            <m:t>g</m:t>
                          </m:r>
                          <m:r>
                            <a:rPr lang="en-US" i="1">
                              <a:effectLst/>
                            </a:rPr>
                            <m:t>(</m:t>
                          </m:r>
                          <m:f>
                            <m:fPr>
                              <m:ctrlPr>
                                <a:rPr lang="en-US" i="1">
                                  <a:effectLst/>
                                </a:rPr>
                              </m:ctrlPr>
                            </m:fPr>
                            <m:num>
                              <m:r>
                                <a:rPr lang="en-US" i="1">
                                  <a:effectLst/>
                                </a:rPr>
                                <m:t>𝑁</m:t>
                              </m:r>
                            </m:num>
                            <m:den>
                              <m:r>
                                <a:rPr lang="en-US" i="1">
                                  <a:effectLst/>
                                </a:rPr>
                                <m:t>𝑛𝑘</m:t>
                              </m:r>
                            </m:den>
                          </m:f>
                          <m:r>
                            <a:rPr lang="en-US" i="1">
                              <a:effectLst/>
                            </a:rPr>
                            <m:t>)</m:t>
                          </m:r>
                        </m:num>
                        <m:den>
                          <m:nary>
                            <m:naryPr>
                              <m:chr m:val="∑"/>
                              <m:limLoc m:val="undOvr"/>
                              <m:ctrlPr>
                                <a:rPr lang="en-US" i="1">
                                  <a:effectLst/>
                                </a:rPr>
                              </m:ctrlPr>
                            </m:naryPr>
                            <m:sub>
                              <m:r>
                                <a:rPr lang="en-US" i="1">
                                  <a:effectLst/>
                                </a:rPr>
                                <m:t>𝑘</m:t>
                              </m:r>
                              <m:r>
                                <a:rPr lang="en-US" i="1">
                                  <a:effectLst/>
                                </a:rPr>
                                <m:t>=1</m:t>
                              </m:r>
                            </m:sub>
                            <m:sup>
                              <m:r>
                                <a:rPr lang="en-US" i="1">
                                  <a:effectLst/>
                                </a:rPr>
                                <m:t>𝑡</m:t>
                              </m:r>
                            </m:sup>
                            <m:e>
                              <m:r>
                                <a:rPr lang="en-US" i="1">
                                  <a:effectLst/>
                                </a:rPr>
                                <m:t>(</m:t>
                              </m:r>
                              <m:sSup>
                                <m:sSupPr>
                                  <m:ctrlPr>
                                    <a:rPr lang="en-US" i="1">
                                      <a:effectLst/>
                                    </a:rPr>
                                  </m:ctrlPr>
                                </m:sSupPr>
                                <m:e>
                                  <m:sSub>
                                    <m:sSubPr>
                                      <m:ctrlPr>
                                        <a:rPr lang="en-US" i="1">
                                          <a:effectLst/>
                                        </a:rPr>
                                      </m:ctrlPr>
                                    </m:sSubPr>
                                    <m:e>
                                      <m:r>
                                        <a:rPr lang="en-US" i="1">
                                          <a:effectLst/>
                                        </a:rPr>
                                        <m:t>𝑡𝑓</m:t>
                                      </m:r>
                                    </m:e>
                                    <m:sub>
                                      <m:r>
                                        <a:rPr lang="en-US" i="1">
                                          <a:effectLst/>
                                        </a:rPr>
                                        <m:t>𝑖𝑘</m:t>
                                      </m:r>
                                    </m:sub>
                                  </m:sSub>
                                  <m:r>
                                    <a:rPr lang="en-US" i="1">
                                      <a:effectLst/>
                                    </a:rPr>
                                    <m:t>)</m:t>
                                  </m:r>
                                </m:e>
                                <m:sup>
                                  <m:r>
                                    <a:rPr lang="en-US" i="1">
                                      <a:effectLst/>
                                    </a:rPr>
                                    <m:t>2</m:t>
                                  </m:r>
                                </m:sup>
                              </m:sSup>
                              <m:r>
                                <a:rPr lang="en-US" i="1">
                                  <a:effectLst/>
                                </a:rPr>
                                <m:t>[</m:t>
                              </m:r>
                              <m:sSup>
                                <m:sSupPr>
                                  <m:ctrlPr>
                                    <a:rPr lang="en-US" i="1">
                                      <a:effectLst/>
                                    </a:rPr>
                                  </m:ctrlPr>
                                </m:sSupPr>
                                <m:e>
                                  <m:r>
                                    <m:rPr>
                                      <m:sty m:val="p"/>
                                    </m:rPr>
                                    <a:rPr lang="en-US">
                                      <a:effectLst/>
                                    </a:rPr>
                                    <m:t>log</m:t>
                                  </m:r>
                                  <m:r>
                                    <a:rPr lang="en-US" i="1">
                                      <a:effectLst/>
                                    </a:rPr>
                                    <m:t>(</m:t>
                                  </m:r>
                                  <m:f>
                                    <m:fPr>
                                      <m:ctrlPr>
                                        <a:rPr lang="en-US" i="1">
                                          <a:effectLst/>
                                        </a:rPr>
                                      </m:ctrlPr>
                                    </m:fPr>
                                    <m:num>
                                      <m:r>
                                        <a:rPr lang="en-US" i="1">
                                          <a:effectLst/>
                                        </a:rPr>
                                        <m:t>𝑁</m:t>
                                      </m:r>
                                    </m:num>
                                    <m:den>
                                      <m:r>
                                        <a:rPr lang="en-US" i="1">
                                          <a:effectLst/>
                                        </a:rPr>
                                        <m:t>𝑛𝑘</m:t>
                                      </m:r>
                                    </m:den>
                                  </m:f>
                                  <m:r>
                                    <a:rPr lang="en-US" i="1">
                                      <a:effectLst/>
                                    </a:rPr>
                                    <m:t>)]</m:t>
                                  </m:r>
                                </m:e>
                                <m:sup>
                                  <m:r>
                                    <a:rPr lang="en-US" i="1">
                                      <a:effectLst/>
                                    </a:rPr>
                                    <m:t>2</m:t>
                                  </m:r>
                                </m:sup>
                              </m:sSup>
                            </m:e>
                          </m:nary>
                        </m:den>
                      </m:f>
                    </m:oMath>
                  </m:oMathPara>
                </a14:m>
                <a:endParaRPr lang="en-US" dirty="0"/>
              </a:p>
              <a:p>
                <a:pPr marL="0" indent="0">
                  <a:buNone/>
                </a:pPr>
                <a:r>
                  <a:rPr lang="en-US" dirty="0"/>
                  <a:t>Where,</a:t>
                </a:r>
              </a:p>
              <a:p>
                <a:r>
                  <a:rPr lang="en-US" dirty="0" err="1">
                    <a:effectLst/>
                  </a:rPr>
                  <a:t>tf</a:t>
                </a:r>
                <a:r>
                  <a:rPr lang="en-US" dirty="0">
                    <a:effectLst/>
                  </a:rPr>
                  <a:t> = Term frequency,</a:t>
                </a:r>
              </a:p>
              <a:p>
                <a:r>
                  <a:rPr lang="en-US" dirty="0" err="1">
                    <a:effectLst/>
                  </a:rPr>
                  <a:t>idf</a:t>
                </a:r>
                <a:r>
                  <a:rPr lang="en-US" dirty="0">
                    <a:effectLst/>
                  </a:rPr>
                  <a:t> = Inverse document frequency,</a:t>
                </a:r>
              </a:p>
              <a:p>
                <a14:m>
                  <m:oMath xmlns:m="http://schemas.openxmlformats.org/officeDocument/2006/math">
                    <m:sSub>
                      <m:sSubPr>
                        <m:ctrlPr>
                          <a:rPr lang="en-US" i="1">
                            <a:effectLst/>
                          </a:rPr>
                        </m:ctrlPr>
                      </m:sSubPr>
                      <m:e>
                        <m:r>
                          <a:rPr lang="en-US" i="1">
                            <a:effectLst/>
                          </a:rPr>
                          <m:t>𝑇</m:t>
                        </m:r>
                      </m:e>
                      <m:sub>
                        <m:r>
                          <a:rPr lang="en-US" i="1">
                            <a:effectLst/>
                          </a:rPr>
                          <m:t>𝑘</m:t>
                        </m:r>
                      </m:sub>
                    </m:sSub>
                  </m:oMath>
                </a14:m>
                <a:r>
                  <a:rPr lang="en-US" dirty="0">
                    <a:effectLst/>
                  </a:rPr>
                  <a:t> = Term  k in document </a:t>
                </a:r>
                <a14:m>
                  <m:oMath xmlns:m="http://schemas.openxmlformats.org/officeDocument/2006/math">
                    <m:sSub>
                      <m:sSubPr>
                        <m:ctrlPr>
                          <a:rPr lang="en-US" i="1">
                            <a:effectLst/>
                          </a:rPr>
                        </m:ctrlPr>
                      </m:sSubPr>
                      <m:e>
                        <m:r>
                          <a:rPr lang="en-US" i="1">
                            <a:effectLst/>
                          </a:rPr>
                          <m:t>𝐷</m:t>
                        </m:r>
                      </m:e>
                      <m:sub>
                        <m:r>
                          <a:rPr lang="en-US" i="1">
                            <a:effectLst/>
                          </a:rPr>
                          <m:t>𝑖</m:t>
                        </m:r>
                      </m:sub>
                    </m:sSub>
                    <m:r>
                      <a:rPr lang="en-US" i="1">
                        <a:effectLst/>
                      </a:rPr>
                      <m:t>,</m:t>
                    </m:r>
                  </m:oMath>
                </a14:m>
                <a:endParaRPr lang="en-US" dirty="0">
                  <a:effectLst/>
                </a:endParaRPr>
              </a:p>
              <a:p>
                <a:r>
                  <a:rPr lang="en-US" dirty="0">
                    <a:effectLst/>
                  </a:rPr>
                  <a:t>n = Total number of document in collection of C,</a:t>
                </a:r>
              </a:p>
              <a:p>
                <a14:m>
                  <m:oMath xmlns:m="http://schemas.openxmlformats.org/officeDocument/2006/math">
                    <m:sSub>
                      <m:sSubPr>
                        <m:ctrlPr>
                          <a:rPr lang="en-US" i="1">
                            <a:effectLst/>
                          </a:rPr>
                        </m:ctrlPr>
                      </m:sSubPr>
                      <m:e>
                        <m:r>
                          <a:rPr lang="en-US" i="1">
                            <a:effectLst/>
                          </a:rPr>
                          <m:t>𝑛</m:t>
                        </m:r>
                      </m:e>
                      <m:sub>
                        <m:r>
                          <a:rPr lang="en-US" i="1">
                            <a:effectLst/>
                          </a:rPr>
                          <m:t>𝑘</m:t>
                        </m:r>
                      </m:sub>
                    </m:sSub>
                  </m:oMath>
                </a14:m>
                <a:r>
                  <a:rPr lang="en-US" dirty="0">
                    <a:effectLst/>
                  </a:rPr>
                  <a:t>= The number of document in C that contain T-k,</a:t>
                </a:r>
              </a:p>
              <a:p>
                <a14:m>
                  <m:oMath xmlns:m="http://schemas.openxmlformats.org/officeDocument/2006/math">
                    <m:sSub>
                      <m:sSubPr>
                        <m:ctrlPr>
                          <a:rPr lang="en-US" i="1">
                            <a:effectLst/>
                          </a:rPr>
                        </m:ctrlPr>
                      </m:sSubPr>
                      <m:e>
                        <m:r>
                          <a:rPr lang="en-US" i="1">
                            <a:effectLst/>
                          </a:rPr>
                          <m:t>𝑖𝑑𝑓</m:t>
                        </m:r>
                      </m:e>
                      <m:sub>
                        <m:r>
                          <a:rPr lang="en-US" i="1">
                            <a:effectLst/>
                          </a:rPr>
                          <m:t>𝑘</m:t>
                        </m:r>
                      </m:sub>
                    </m:sSub>
                  </m:oMath>
                </a14:m>
                <a:r>
                  <a:rPr lang="en-US" dirty="0">
                    <a:effectLst/>
                  </a:rPr>
                  <a:t>= Inverse document frequency of </a:t>
                </a:r>
                <a14:m>
                  <m:oMath xmlns:m="http://schemas.openxmlformats.org/officeDocument/2006/math">
                    <m:sSub>
                      <m:sSubPr>
                        <m:ctrlPr>
                          <a:rPr lang="en-US" i="1">
                            <a:effectLst/>
                          </a:rPr>
                        </m:ctrlPr>
                      </m:sSubPr>
                      <m:e>
                        <m:r>
                          <a:rPr lang="en-US" i="1">
                            <a:effectLst/>
                          </a:rPr>
                          <m:t>𝑇</m:t>
                        </m:r>
                      </m:e>
                      <m:sub>
                        <m:r>
                          <a:rPr lang="en-US" i="1">
                            <a:effectLst/>
                          </a:rPr>
                          <m:t>𝑘</m:t>
                        </m:r>
                      </m:sub>
                    </m:sSub>
                  </m:oMath>
                </a14:m>
                <a:r>
                  <a:rPr lang="en-US" dirty="0">
                    <a:effectLst/>
                  </a:rPr>
                  <a:t> in document ,</a:t>
                </a:r>
              </a:p>
              <a:p>
                <a14:m>
                  <m:oMath xmlns:m="http://schemas.openxmlformats.org/officeDocument/2006/math">
                    <m:sSub>
                      <m:sSubPr>
                        <m:ctrlPr>
                          <a:rPr lang="en-US" i="1">
                            <a:effectLst/>
                          </a:rPr>
                        </m:ctrlPr>
                      </m:sSubPr>
                      <m:e>
                        <m:r>
                          <a:rPr lang="en-US" i="1">
                            <a:effectLst/>
                          </a:rPr>
                          <m:t>𝑖𝑑𝑓</m:t>
                        </m:r>
                      </m:e>
                      <m:sub>
                        <m:r>
                          <a:rPr lang="en-US" i="1">
                            <a:effectLst/>
                          </a:rPr>
                          <m:t>𝑘</m:t>
                        </m:r>
                      </m:sub>
                    </m:sSub>
                  </m:oMath>
                </a14:m>
                <a:r>
                  <a:rPr lang="en-US" dirty="0">
                    <a:effectLst/>
                  </a:rPr>
                  <a:t>= log(</a:t>
                </a:r>
                <a14:m>
                  <m:oMath xmlns:m="http://schemas.openxmlformats.org/officeDocument/2006/math">
                    <m:f>
                      <m:fPr>
                        <m:ctrlPr>
                          <a:rPr lang="en-US" i="1">
                            <a:effectLst/>
                          </a:rPr>
                        </m:ctrlPr>
                      </m:fPr>
                      <m:num>
                        <m:r>
                          <a:rPr lang="en-US" i="1">
                            <a:effectLst/>
                          </a:rPr>
                          <m:t>𝑛𝑘</m:t>
                        </m:r>
                      </m:num>
                      <m:den>
                        <m:r>
                          <a:rPr lang="en-US" i="1">
                            <a:effectLst/>
                          </a:rPr>
                          <m:t>𝑁</m:t>
                        </m:r>
                      </m:den>
                    </m:f>
                  </m:oMath>
                </a14:m>
                <a:r>
                  <a:rPr lang="en-US" dirty="0">
                    <a:effectLst/>
                  </a:rPr>
                  <a:t>)</a:t>
                </a:r>
              </a:p>
              <a:p>
                <a:pPr marL="0" indent="0">
                  <a:buNone/>
                </a:pPr>
                <a:endParaRPr lang="en-US" dirty="0"/>
              </a:p>
            </p:txBody>
          </p:sp>
        </mc:Choice>
        <mc:Fallback>
          <p:sp>
            <p:nvSpPr>
              <p:cNvPr id="3" name="Content Placeholder 2">
                <a:extLst>
                  <a:ext uri="{FF2B5EF4-FFF2-40B4-BE49-F238E27FC236}">
                    <a16:creationId xmlns:a16="http://schemas.microsoft.com/office/drawing/2014/main" id="{2135F029-BFC4-4606-AAA3-1D43F1B10DC1}"/>
                  </a:ext>
                </a:extLst>
              </p:cNvPr>
              <p:cNvSpPr>
                <a:spLocks noGrp="1" noRot="1" noChangeAspect="1" noMove="1" noResize="1" noEditPoints="1" noAdjustHandles="1" noChangeArrowheads="1" noChangeShapeType="1" noTextEdit="1"/>
              </p:cNvSpPr>
              <p:nvPr>
                <p:ph idx="1"/>
              </p:nvPr>
            </p:nvSpPr>
            <p:spPr>
              <a:xfrm>
                <a:off x="71022" y="71021"/>
                <a:ext cx="12120978" cy="6786979"/>
              </a:xfrm>
              <a:blipFill>
                <a:blip r:embed="rId2"/>
                <a:stretch>
                  <a:fillRect l="-855" t="-1977" r="-101"/>
                </a:stretch>
              </a:blipFill>
            </p:spPr>
            <p:txBody>
              <a:bodyPr/>
              <a:lstStyle/>
              <a:p>
                <a:r>
                  <a:rPr lang="en-US">
                    <a:noFill/>
                  </a:rPr>
                  <a:t> </a:t>
                </a:r>
              </a:p>
            </p:txBody>
          </p:sp>
        </mc:Fallback>
      </mc:AlternateContent>
    </p:spTree>
    <p:extLst>
      <p:ext uri="{BB962C8B-B14F-4D97-AF65-F5344CB8AC3E}">
        <p14:creationId xmlns:p14="http://schemas.microsoft.com/office/powerpoint/2010/main" val="101288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35F029-BFC4-4606-AAA3-1D43F1B10DC1}"/>
              </a:ext>
            </a:extLst>
          </p:cNvPr>
          <p:cNvSpPr>
            <a:spLocks noGrp="1"/>
          </p:cNvSpPr>
          <p:nvPr>
            <p:ph idx="1"/>
          </p:nvPr>
        </p:nvSpPr>
        <p:spPr>
          <a:xfrm>
            <a:off x="71022" y="71021"/>
            <a:ext cx="12120978" cy="6786979"/>
          </a:xfrm>
        </p:spPr>
        <p:txBody>
          <a:bodyPr anchor="t">
            <a:normAutofit/>
          </a:bodyPr>
          <a:lstStyle/>
          <a:p>
            <a:pPr marL="0" indent="0" algn="ctr">
              <a:buNone/>
            </a:pPr>
            <a:endParaRPr lang="en-US" b="1" dirty="0">
              <a:effectLst/>
            </a:endParaRPr>
          </a:p>
          <a:p>
            <a:pPr marL="0" indent="0" algn="ctr">
              <a:buNone/>
            </a:pPr>
            <a:r>
              <a:rPr lang="en-US" b="1" dirty="0">
                <a:effectLst/>
              </a:rPr>
              <a:t> </a:t>
            </a:r>
            <a:r>
              <a:rPr lang="en-US" sz="2400" dirty="0">
                <a:effectLst/>
              </a:rPr>
              <a:t>Presence</a:t>
            </a:r>
            <a:r>
              <a:rPr lang="en-US" sz="2400" b="1" dirty="0">
                <a:effectLst/>
              </a:rPr>
              <a:t> </a:t>
            </a:r>
            <a:r>
              <a:rPr lang="en-US" sz="2400" dirty="0">
                <a:effectLst/>
              </a:rPr>
              <a:t>of Polar Word</a:t>
            </a:r>
          </a:p>
          <a:p>
            <a:pPr marL="0" indent="0">
              <a:buNone/>
            </a:pPr>
            <a:r>
              <a:rPr lang="en-US" dirty="0">
                <a:effectLst/>
              </a:rPr>
              <a:t>Polar words are the words which represent the sentiment like good and bad</a:t>
            </a:r>
          </a:p>
          <a:p>
            <a:pPr marL="0" indent="0">
              <a:buNone/>
            </a:pPr>
            <a:r>
              <a:rPr lang="en-US" dirty="0">
                <a:effectLst/>
              </a:rPr>
              <a:t>. Example: “</a:t>
            </a:r>
            <a:r>
              <a:rPr lang="en-US" dirty="0" err="1">
                <a:effectLst/>
              </a:rPr>
              <a:t>यो</a:t>
            </a:r>
            <a:r>
              <a:rPr lang="en-US" dirty="0">
                <a:effectLst/>
              </a:rPr>
              <a:t> </a:t>
            </a:r>
            <a:r>
              <a:rPr lang="en-US" dirty="0" err="1">
                <a:effectLst/>
              </a:rPr>
              <a:t>सामान</a:t>
            </a:r>
            <a:r>
              <a:rPr lang="en-US" dirty="0">
                <a:effectLst/>
              </a:rPr>
              <a:t> </a:t>
            </a:r>
            <a:r>
              <a:rPr lang="en-US" dirty="0" err="1">
                <a:effectLst/>
              </a:rPr>
              <a:t>राम्रो</a:t>
            </a:r>
            <a:r>
              <a:rPr lang="en-US" dirty="0">
                <a:effectLst/>
              </a:rPr>
              <a:t> छ।”</a:t>
            </a:r>
          </a:p>
          <a:p>
            <a:pPr marL="0" indent="0">
              <a:buNone/>
            </a:pPr>
            <a:endParaRPr lang="en-US" dirty="0"/>
          </a:p>
          <a:p>
            <a:pPr marL="0" indent="0">
              <a:buNone/>
            </a:pPr>
            <a:endParaRPr lang="en-US" dirty="0"/>
          </a:p>
          <a:p>
            <a:pPr marL="0" indent="0" algn="ctr">
              <a:buNone/>
            </a:pPr>
            <a:r>
              <a:rPr lang="en-US" b="1" dirty="0">
                <a:effectLst/>
              </a:rPr>
              <a:t> </a:t>
            </a:r>
            <a:r>
              <a:rPr lang="en-US" sz="2400" dirty="0">
                <a:effectLst/>
              </a:rPr>
              <a:t>Count of Positive Word</a:t>
            </a:r>
          </a:p>
          <a:p>
            <a:pPr marL="0" indent="0">
              <a:buNone/>
            </a:pPr>
            <a:r>
              <a:rPr lang="en-US" dirty="0">
                <a:effectLst/>
              </a:rPr>
              <a:t>We calculated the number of positive words in the sentence and added it as a feature</a:t>
            </a:r>
          </a:p>
          <a:p>
            <a:pPr marL="0" indent="0">
              <a:buNone/>
            </a:pPr>
            <a:r>
              <a:rPr lang="en-US" dirty="0">
                <a:effectLst/>
              </a:rPr>
              <a:t>For example, “</a:t>
            </a:r>
            <a:r>
              <a:rPr lang="en-US" dirty="0" err="1">
                <a:effectLst/>
              </a:rPr>
              <a:t>यो</a:t>
            </a:r>
            <a:r>
              <a:rPr lang="en-US" dirty="0">
                <a:effectLst/>
              </a:rPr>
              <a:t> </a:t>
            </a:r>
            <a:r>
              <a:rPr lang="en-US" dirty="0" err="1">
                <a:effectLst/>
              </a:rPr>
              <a:t>सामान</a:t>
            </a:r>
            <a:r>
              <a:rPr lang="en-US" dirty="0">
                <a:effectLst/>
              </a:rPr>
              <a:t> </a:t>
            </a:r>
            <a:r>
              <a:rPr lang="en-US" dirty="0" err="1">
                <a:effectLst/>
              </a:rPr>
              <a:t>राम्रो</a:t>
            </a:r>
            <a:r>
              <a:rPr lang="en-US" dirty="0">
                <a:effectLst/>
              </a:rPr>
              <a:t> छ </a:t>
            </a:r>
            <a:r>
              <a:rPr lang="en-US" dirty="0" err="1">
                <a:effectLst/>
              </a:rPr>
              <a:t>तेसैले</a:t>
            </a:r>
            <a:r>
              <a:rPr lang="en-US" dirty="0">
                <a:effectLst/>
              </a:rPr>
              <a:t> </a:t>
            </a:r>
            <a:r>
              <a:rPr lang="en-US" dirty="0" err="1">
                <a:effectLst/>
              </a:rPr>
              <a:t>मेरो</a:t>
            </a:r>
            <a:r>
              <a:rPr lang="en-US" dirty="0">
                <a:effectLst/>
              </a:rPr>
              <a:t> </a:t>
            </a:r>
            <a:r>
              <a:rPr lang="en-US" dirty="0" err="1">
                <a:effectLst/>
              </a:rPr>
              <a:t>छोराले</a:t>
            </a:r>
            <a:r>
              <a:rPr lang="en-US" dirty="0">
                <a:effectLst/>
              </a:rPr>
              <a:t> </a:t>
            </a:r>
            <a:r>
              <a:rPr lang="en-US" dirty="0" err="1">
                <a:effectLst/>
              </a:rPr>
              <a:t>धेरै</a:t>
            </a:r>
            <a:r>
              <a:rPr lang="en-US" dirty="0">
                <a:effectLst/>
              </a:rPr>
              <a:t> </a:t>
            </a:r>
            <a:r>
              <a:rPr lang="en-US" dirty="0" err="1">
                <a:effectLst/>
              </a:rPr>
              <a:t>मन</a:t>
            </a:r>
            <a:r>
              <a:rPr lang="en-US" dirty="0">
                <a:effectLst/>
              </a:rPr>
              <a:t> </a:t>
            </a:r>
            <a:r>
              <a:rPr lang="en-US" dirty="0" err="1">
                <a:effectLst/>
              </a:rPr>
              <a:t>परायो</a:t>
            </a:r>
            <a:r>
              <a:rPr lang="en-US" dirty="0">
                <a:effectLst/>
              </a:rPr>
              <a:t>।”</a:t>
            </a:r>
          </a:p>
          <a:p>
            <a:pPr marL="0" indent="0">
              <a:buNone/>
            </a:pPr>
            <a:r>
              <a:rPr lang="en-US" dirty="0">
                <a:effectLst/>
              </a:rPr>
              <a:t>has four positive words so it is a positive sentence.</a:t>
            </a:r>
          </a:p>
          <a:p>
            <a:pPr marL="0" indent="0">
              <a:buNone/>
            </a:pPr>
            <a:endParaRPr lang="en-US" dirty="0">
              <a:effectLst/>
            </a:endParaRPr>
          </a:p>
          <a:p>
            <a:pPr marL="0" indent="0">
              <a:buNone/>
            </a:pPr>
            <a:endParaRPr lang="en-US" dirty="0">
              <a:effectLst/>
            </a:endParaRPr>
          </a:p>
          <a:p>
            <a:pPr marL="0" indent="0">
              <a:buNone/>
            </a:pPr>
            <a:endParaRPr lang="en-US" dirty="0">
              <a:effectLst/>
            </a:endParaRPr>
          </a:p>
        </p:txBody>
      </p:sp>
    </p:spTree>
    <p:extLst>
      <p:ext uri="{BB962C8B-B14F-4D97-AF65-F5344CB8AC3E}">
        <p14:creationId xmlns:p14="http://schemas.microsoft.com/office/powerpoint/2010/main" val="945228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35F029-BFC4-4606-AAA3-1D43F1B10DC1}"/>
              </a:ext>
            </a:extLst>
          </p:cNvPr>
          <p:cNvSpPr>
            <a:spLocks noGrp="1"/>
          </p:cNvSpPr>
          <p:nvPr>
            <p:ph idx="1"/>
          </p:nvPr>
        </p:nvSpPr>
        <p:spPr>
          <a:xfrm>
            <a:off x="71022" y="71021"/>
            <a:ext cx="12120978" cy="6786979"/>
          </a:xfrm>
        </p:spPr>
        <p:txBody>
          <a:bodyPr anchor="t">
            <a:normAutofit/>
          </a:bodyPr>
          <a:lstStyle/>
          <a:p>
            <a:pPr marL="0" indent="0" algn="ctr">
              <a:buNone/>
            </a:pPr>
            <a:r>
              <a:rPr lang="en-US" b="1" dirty="0">
                <a:effectLst/>
              </a:rPr>
              <a:t> </a:t>
            </a:r>
            <a:r>
              <a:rPr lang="en-US" sz="2400" dirty="0">
                <a:effectLst/>
              </a:rPr>
              <a:t>Count of Negative word</a:t>
            </a:r>
          </a:p>
          <a:p>
            <a:pPr marL="0" indent="0">
              <a:buNone/>
            </a:pPr>
            <a:r>
              <a:rPr lang="en-US" dirty="0">
                <a:effectLst/>
              </a:rPr>
              <a:t> </a:t>
            </a:r>
          </a:p>
          <a:p>
            <a:pPr marL="0" indent="0">
              <a:buNone/>
            </a:pPr>
            <a:endParaRPr lang="en-US" dirty="0">
              <a:effectLst/>
            </a:endParaRPr>
          </a:p>
          <a:p>
            <a:pPr marL="0" indent="0">
              <a:buNone/>
            </a:pPr>
            <a:r>
              <a:rPr lang="en-US" dirty="0">
                <a:effectLst/>
              </a:rPr>
              <a:t>We also calculated the number of negative words present in the sentence and added it as a feature.</a:t>
            </a:r>
          </a:p>
          <a:p>
            <a:pPr marL="0" indent="0">
              <a:buNone/>
            </a:pPr>
            <a:r>
              <a:rPr lang="en-US" dirty="0">
                <a:effectLst/>
              </a:rPr>
              <a:t> </a:t>
            </a:r>
          </a:p>
          <a:p>
            <a:pPr marL="0" indent="0">
              <a:buNone/>
            </a:pPr>
            <a:r>
              <a:rPr lang="en-US" dirty="0">
                <a:effectLst/>
              </a:rPr>
              <a:t>E.g. “</a:t>
            </a:r>
            <a:r>
              <a:rPr lang="en-US" dirty="0" err="1">
                <a:effectLst/>
              </a:rPr>
              <a:t>नेपालमा</a:t>
            </a:r>
            <a:r>
              <a:rPr lang="en-US" dirty="0">
                <a:effectLst/>
              </a:rPr>
              <a:t> </a:t>
            </a:r>
            <a:r>
              <a:rPr lang="en-US" dirty="0" err="1">
                <a:effectLst/>
              </a:rPr>
              <a:t>अन्लाईन</a:t>
            </a:r>
            <a:r>
              <a:rPr lang="en-US" dirty="0">
                <a:effectLst/>
              </a:rPr>
              <a:t> </a:t>
            </a:r>
            <a:r>
              <a:rPr lang="en-US" dirty="0" err="1">
                <a:effectLst/>
              </a:rPr>
              <a:t>सामानमा</a:t>
            </a:r>
            <a:r>
              <a:rPr lang="en-US" dirty="0">
                <a:effectLst/>
              </a:rPr>
              <a:t> </a:t>
            </a:r>
            <a:r>
              <a:rPr lang="en-US" dirty="0" err="1">
                <a:effectLst/>
              </a:rPr>
              <a:t>धेरै</a:t>
            </a:r>
            <a:r>
              <a:rPr lang="en-US" dirty="0">
                <a:effectLst/>
              </a:rPr>
              <a:t> </a:t>
            </a:r>
            <a:r>
              <a:rPr lang="en-US" dirty="0" err="1">
                <a:effectLst/>
              </a:rPr>
              <a:t>ठगि</a:t>
            </a:r>
            <a:r>
              <a:rPr lang="en-US" dirty="0">
                <a:effectLst/>
              </a:rPr>
              <a:t> </a:t>
            </a:r>
            <a:r>
              <a:rPr lang="en-US" dirty="0" err="1">
                <a:effectLst/>
              </a:rPr>
              <a:t>हुने</a:t>
            </a:r>
            <a:r>
              <a:rPr lang="en-US" dirty="0">
                <a:effectLst/>
              </a:rPr>
              <a:t> </a:t>
            </a:r>
            <a:r>
              <a:rPr lang="en-US" dirty="0" err="1">
                <a:effectLst/>
              </a:rPr>
              <a:t>हुँदा</a:t>
            </a:r>
            <a:r>
              <a:rPr lang="en-US" dirty="0">
                <a:effectLst/>
              </a:rPr>
              <a:t> </a:t>
            </a:r>
            <a:r>
              <a:rPr lang="en-US" dirty="0" err="1">
                <a:effectLst/>
              </a:rPr>
              <a:t>मान्छेहरु</a:t>
            </a:r>
            <a:r>
              <a:rPr lang="en-US" dirty="0">
                <a:effectLst/>
              </a:rPr>
              <a:t> </a:t>
            </a:r>
            <a:r>
              <a:rPr lang="en-US" dirty="0" err="1">
                <a:effectLst/>
              </a:rPr>
              <a:t>समान</a:t>
            </a:r>
            <a:r>
              <a:rPr lang="en-US" dirty="0">
                <a:effectLst/>
              </a:rPr>
              <a:t> </a:t>
            </a:r>
            <a:r>
              <a:rPr lang="en-US" dirty="0" err="1">
                <a:effectLst/>
              </a:rPr>
              <a:t>किन्न</a:t>
            </a:r>
            <a:r>
              <a:rPr lang="en-US" dirty="0">
                <a:effectLst/>
              </a:rPr>
              <a:t> </a:t>
            </a:r>
            <a:r>
              <a:rPr lang="en-US" dirty="0" err="1">
                <a:effectLst/>
              </a:rPr>
              <a:t>मन</a:t>
            </a:r>
            <a:r>
              <a:rPr lang="en-US" dirty="0">
                <a:effectLst/>
              </a:rPr>
              <a:t> </a:t>
            </a:r>
            <a:r>
              <a:rPr lang="en-US" dirty="0" err="1">
                <a:effectLst/>
              </a:rPr>
              <a:t>पराउनन्</a:t>
            </a:r>
            <a:r>
              <a:rPr lang="en-US" dirty="0">
                <a:effectLst/>
              </a:rPr>
              <a:t>।” </a:t>
            </a:r>
          </a:p>
          <a:p>
            <a:pPr marL="0" indent="0">
              <a:buNone/>
            </a:pPr>
            <a:r>
              <a:rPr lang="en-US" dirty="0">
                <a:effectLst/>
              </a:rPr>
              <a:t>has two negative words.</a:t>
            </a:r>
          </a:p>
          <a:p>
            <a:pPr marL="0" indent="0">
              <a:buNone/>
            </a:pPr>
            <a:endParaRPr lang="en-US" dirty="0">
              <a:effectLst/>
            </a:endParaRPr>
          </a:p>
          <a:p>
            <a:pPr marL="0" indent="0">
              <a:buNone/>
            </a:pPr>
            <a:endParaRPr lang="en-US" dirty="0">
              <a:effectLst/>
            </a:endParaRPr>
          </a:p>
        </p:txBody>
      </p:sp>
    </p:spTree>
    <p:extLst>
      <p:ext uri="{BB962C8B-B14F-4D97-AF65-F5344CB8AC3E}">
        <p14:creationId xmlns:p14="http://schemas.microsoft.com/office/powerpoint/2010/main" val="3215264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135F029-BFC4-4606-AAA3-1D43F1B10DC1}"/>
                  </a:ext>
                </a:extLst>
              </p:cNvPr>
              <p:cNvSpPr>
                <a:spLocks noGrp="1"/>
              </p:cNvSpPr>
              <p:nvPr>
                <p:ph idx="1"/>
              </p:nvPr>
            </p:nvSpPr>
            <p:spPr>
              <a:xfrm>
                <a:off x="71022" y="71021"/>
                <a:ext cx="12120978" cy="6786979"/>
              </a:xfrm>
            </p:spPr>
            <p:txBody>
              <a:bodyPr anchor="t">
                <a:normAutofit lnSpcReduction="10000"/>
              </a:bodyPr>
              <a:lstStyle/>
              <a:p>
                <a:pPr marL="0" indent="0" algn="ctr">
                  <a:buNone/>
                </a:pPr>
                <a:r>
                  <a:rPr lang="en-US" b="1" dirty="0">
                    <a:effectLst/>
                  </a:rPr>
                  <a:t> </a:t>
                </a:r>
                <a:r>
                  <a:rPr lang="en-US" dirty="0">
                    <a:effectLst/>
                  </a:rPr>
                  <a:t>Naive Bayes</a:t>
                </a:r>
              </a:p>
              <a:p>
                <a:pPr marL="0" indent="0">
                  <a:buNone/>
                </a:pPr>
                <a:r>
                  <a:rPr lang="en-US" dirty="0">
                    <a:effectLst/>
                  </a:rPr>
                  <a:t> </a:t>
                </a:r>
              </a:p>
              <a:p>
                <a:pPr marL="0" indent="0">
                  <a:buNone/>
                </a:pPr>
                <a:r>
                  <a:rPr lang="en-US" dirty="0">
                    <a:effectLst/>
                  </a:rPr>
                  <a:t>Naive Bayesian Classifier is a simple probabilistic classifier based on Bayes Theorem with strong independence assumptions of feature space. Depending on the precise nature of the probability model, Naive Bayes classifier can be trained very efficiently in a supervised learning setting[4].</a:t>
                </a:r>
              </a:p>
              <a:p>
                <a:pPr marL="0" indent="0">
                  <a:buNone/>
                </a:pPr>
                <a:r>
                  <a:rPr lang="en-US" dirty="0">
                    <a:effectLst/>
                  </a:rPr>
                  <a:t> </a:t>
                </a:r>
              </a:p>
              <a:p>
                <a:pPr marL="0" indent="0">
                  <a:buNone/>
                </a:pPr>
                <a:r>
                  <a:rPr lang="en-US" dirty="0">
                    <a:effectLst/>
                  </a:rPr>
                  <a:t> </a:t>
                </a:r>
              </a:p>
              <a:p>
                <a:pPr marL="0" indent="0">
                  <a:buNone/>
                </a:pPr>
                <a:r>
                  <a:rPr lang="en-US" dirty="0">
                    <a:effectLst/>
                  </a:rPr>
                  <a:t>       P (</a:t>
                </a:r>
                <a14:m>
                  <m:oMath xmlns:m="http://schemas.openxmlformats.org/officeDocument/2006/math">
                    <m:f>
                      <m:fPr>
                        <m:type m:val="skw"/>
                        <m:ctrlPr>
                          <a:rPr lang="en-US" i="1">
                            <a:effectLst/>
                          </a:rPr>
                        </m:ctrlPr>
                      </m:fPr>
                      <m:num>
                        <m:r>
                          <a:rPr lang="en-US" i="1">
                            <a:effectLst/>
                          </a:rPr>
                          <m:t>𝐻</m:t>
                        </m:r>
                      </m:num>
                      <m:den>
                        <m:r>
                          <a:rPr lang="en-US" i="1">
                            <a:effectLst/>
                          </a:rPr>
                          <m:t>𝑋</m:t>
                        </m:r>
                      </m:den>
                    </m:f>
                    <m:r>
                      <a:rPr lang="en-US" i="1">
                        <a:effectLst/>
                      </a:rPr>
                      <m:t>)</m:t>
                    </m:r>
                  </m:oMath>
                </a14:m>
                <a:r>
                  <a:rPr lang="en-US" dirty="0">
                    <a:effectLst/>
                  </a:rPr>
                  <a:t>  = </a:t>
                </a:r>
                <a14:m>
                  <m:oMath xmlns:m="http://schemas.openxmlformats.org/officeDocument/2006/math">
                    <m:f>
                      <m:fPr>
                        <m:ctrlPr>
                          <a:rPr lang="en-US" i="1">
                            <a:effectLst/>
                          </a:rPr>
                        </m:ctrlPr>
                      </m:fPr>
                      <m:num>
                        <m:r>
                          <a:rPr lang="en-US" i="1">
                            <a:effectLst/>
                          </a:rPr>
                          <m:t>𝑃</m:t>
                        </m:r>
                        <m:r>
                          <a:rPr lang="en-US" i="1">
                            <a:effectLst/>
                          </a:rPr>
                          <m:t>(</m:t>
                        </m:r>
                        <m:f>
                          <m:fPr>
                            <m:type m:val="skw"/>
                            <m:ctrlPr>
                              <a:rPr lang="en-US" i="1">
                                <a:effectLst/>
                              </a:rPr>
                            </m:ctrlPr>
                          </m:fPr>
                          <m:num>
                            <m:r>
                              <a:rPr lang="en-US" i="1">
                                <a:effectLst/>
                              </a:rPr>
                              <m:t>𝑋</m:t>
                            </m:r>
                          </m:num>
                          <m:den>
                            <m:r>
                              <a:rPr lang="en-US" i="1">
                                <a:effectLst/>
                              </a:rPr>
                              <m:t>𝐻</m:t>
                            </m:r>
                          </m:den>
                        </m:f>
                        <m:r>
                          <a:rPr lang="en-US" i="1">
                            <a:effectLst/>
                          </a:rPr>
                          <m:t>)</m:t>
                        </m:r>
                        <m:r>
                          <a:rPr lang="en-US" i="1">
                            <a:effectLst/>
                          </a:rPr>
                          <m:t>𝑃</m:t>
                        </m:r>
                        <m:r>
                          <a:rPr lang="en-US" i="1">
                            <a:effectLst/>
                          </a:rPr>
                          <m:t>(</m:t>
                        </m:r>
                        <m:r>
                          <a:rPr lang="en-US" i="1">
                            <a:effectLst/>
                          </a:rPr>
                          <m:t>𝐻</m:t>
                        </m:r>
                        <m:r>
                          <a:rPr lang="en-US" i="1">
                            <a:effectLst/>
                          </a:rPr>
                          <m:t>)</m:t>
                        </m:r>
                      </m:num>
                      <m:den>
                        <m:r>
                          <a:rPr lang="en-US" i="1">
                            <a:effectLst/>
                          </a:rPr>
                          <m:t>𝑃</m:t>
                        </m:r>
                        <m:r>
                          <a:rPr lang="en-US" i="1">
                            <a:effectLst/>
                          </a:rPr>
                          <m:t>(</m:t>
                        </m:r>
                        <m:r>
                          <a:rPr lang="en-US" i="1">
                            <a:effectLst/>
                          </a:rPr>
                          <m:t>𝑋</m:t>
                        </m:r>
                        <m:r>
                          <a:rPr lang="en-US" i="1">
                            <a:effectLst/>
                          </a:rPr>
                          <m:t>)</m:t>
                        </m:r>
                      </m:den>
                    </m:f>
                  </m:oMath>
                </a14:m>
                <a:endParaRPr lang="en-US" dirty="0">
                  <a:effectLst/>
                </a:endParaRPr>
              </a:p>
              <a:p>
                <a:pPr marL="0" indent="0">
                  <a:buNone/>
                </a:pPr>
                <a:r>
                  <a:rPr lang="en-US" dirty="0">
                    <a:effectLst/>
                  </a:rPr>
                  <a:t> </a:t>
                </a:r>
              </a:p>
              <a:p>
                <a:pPr marL="0" indent="0">
                  <a:buNone/>
                </a:pPr>
                <a:r>
                  <a:rPr lang="en-US" dirty="0">
                    <a:effectLst/>
                  </a:rPr>
                  <a:t> </a:t>
                </a:r>
              </a:p>
              <a:p>
                <a:pPr marL="0" indent="0">
                  <a:buNone/>
                </a:pPr>
                <a:r>
                  <a:rPr lang="en-US" dirty="0">
                    <a:effectLst/>
                  </a:rPr>
                  <a:t> </a:t>
                </a:r>
              </a:p>
              <a:p>
                <a:pPr marL="0" indent="0">
                  <a:buNone/>
                </a:pPr>
                <a:r>
                  <a:rPr lang="en-US" sz="1900" dirty="0">
                    <a:effectLst/>
                  </a:rPr>
                  <a:t>Where, </a:t>
                </a:r>
              </a:p>
              <a:p>
                <a:pPr marL="0" indent="0">
                  <a:buNone/>
                </a:pPr>
                <a14:m>
                  <m:oMath xmlns:m="http://schemas.openxmlformats.org/officeDocument/2006/math">
                    <m:r>
                      <a:rPr lang="en-US" sz="1900" i="1">
                        <a:effectLst/>
                      </a:rPr>
                      <m:t>𝑃</m:t>
                    </m:r>
                    <m:r>
                      <a:rPr lang="en-US" sz="1900" i="1">
                        <a:effectLst/>
                      </a:rPr>
                      <m:t>(</m:t>
                    </m:r>
                    <m:f>
                      <m:fPr>
                        <m:type m:val="skw"/>
                        <m:ctrlPr>
                          <a:rPr lang="en-US" sz="1900" i="1">
                            <a:effectLst/>
                          </a:rPr>
                        </m:ctrlPr>
                      </m:fPr>
                      <m:num>
                        <m:r>
                          <a:rPr lang="en-US" sz="1900" i="1">
                            <a:effectLst/>
                          </a:rPr>
                          <m:t>𝑋</m:t>
                        </m:r>
                      </m:num>
                      <m:den>
                        <m:r>
                          <a:rPr lang="en-US" sz="1900" i="1">
                            <a:effectLst/>
                          </a:rPr>
                          <m:t>𝐻</m:t>
                        </m:r>
                      </m:den>
                    </m:f>
                    <m:r>
                      <a:rPr lang="en-US" sz="1900" i="1">
                        <a:effectLst/>
                      </a:rPr>
                      <m:t>)</m:t>
                    </m:r>
                  </m:oMath>
                </a14:m>
                <a:r>
                  <a:rPr lang="en-US" sz="1900" dirty="0">
                    <a:effectLst/>
                  </a:rPr>
                  <a:t> =    posterior probability of H conditioned X</a:t>
                </a:r>
              </a:p>
              <a:p>
                <a:pPr marL="0" indent="0">
                  <a:buNone/>
                </a:pPr>
                <a14:m>
                  <m:oMath xmlns:m="http://schemas.openxmlformats.org/officeDocument/2006/math">
                    <m:r>
                      <a:rPr lang="en-US" sz="1900" i="1">
                        <a:effectLst/>
                      </a:rPr>
                      <m:t>𝑃</m:t>
                    </m:r>
                    <m:r>
                      <a:rPr lang="en-US" sz="1900" i="1">
                        <a:effectLst/>
                      </a:rPr>
                      <m:t>(</m:t>
                    </m:r>
                    <m:f>
                      <m:fPr>
                        <m:type m:val="skw"/>
                        <m:ctrlPr>
                          <a:rPr lang="en-US" sz="1900" i="1">
                            <a:effectLst/>
                          </a:rPr>
                        </m:ctrlPr>
                      </m:fPr>
                      <m:num>
                        <m:r>
                          <a:rPr lang="en-US" sz="1900" i="1">
                            <a:effectLst/>
                          </a:rPr>
                          <m:t>𝐻</m:t>
                        </m:r>
                      </m:num>
                      <m:den>
                        <m:r>
                          <a:rPr lang="en-US" sz="1900" i="1">
                            <a:effectLst/>
                          </a:rPr>
                          <m:t>𝑋</m:t>
                        </m:r>
                      </m:den>
                    </m:f>
                    <m:r>
                      <a:rPr lang="en-US" sz="1900" i="1">
                        <a:effectLst/>
                      </a:rPr>
                      <m:t>)</m:t>
                    </m:r>
                  </m:oMath>
                </a14:m>
                <a:r>
                  <a:rPr lang="en-US" sz="1900" dirty="0">
                    <a:effectLst/>
                  </a:rPr>
                  <a:t> =    posterior probability of X conditioned H</a:t>
                </a:r>
              </a:p>
              <a:p>
                <a:pPr marL="0" indent="0">
                  <a:buNone/>
                </a:pPr>
                <a14:m>
                  <m:oMath xmlns:m="http://schemas.openxmlformats.org/officeDocument/2006/math">
                    <m:r>
                      <a:rPr lang="en-US" sz="1900" i="1">
                        <a:effectLst/>
                      </a:rPr>
                      <m:t>𝑃</m:t>
                    </m:r>
                    <m:r>
                      <a:rPr lang="en-US" sz="1900" i="1">
                        <a:effectLst/>
                      </a:rPr>
                      <m:t>(</m:t>
                    </m:r>
                    <m:r>
                      <a:rPr lang="en-US" sz="1900" i="1">
                        <a:effectLst/>
                      </a:rPr>
                      <m:t>𝐻</m:t>
                    </m:r>
                    <m:r>
                      <a:rPr lang="en-US" sz="1900" i="1">
                        <a:effectLst/>
                      </a:rPr>
                      <m:t>)</m:t>
                    </m:r>
                  </m:oMath>
                </a14:m>
                <a:r>
                  <a:rPr lang="en-US" sz="1900" dirty="0">
                    <a:effectLst/>
                  </a:rPr>
                  <a:t>     =    prior probability of hypothesis H</a:t>
                </a:r>
              </a:p>
              <a:p>
                <a:pPr marL="0" indent="0">
                  <a:buNone/>
                </a:pPr>
                <a14:m>
                  <m:oMath xmlns:m="http://schemas.openxmlformats.org/officeDocument/2006/math">
                    <m:r>
                      <a:rPr lang="en-US" sz="1900" i="1">
                        <a:effectLst/>
                      </a:rPr>
                      <m:t>𝑃</m:t>
                    </m:r>
                    <m:r>
                      <a:rPr lang="en-US" sz="1900" i="1">
                        <a:effectLst/>
                      </a:rPr>
                      <m:t>(</m:t>
                    </m:r>
                    <m:r>
                      <a:rPr lang="en-US" sz="1900" i="1">
                        <a:effectLst/>
                      </a:rPr>
                      <m:t>𝑋</m:t>
                    </m:r>
                    <m:r>
                      <a:rPr lang="en-US" sz="1900" i="1">
                        <a:effectLst/>
                      </a:rPr>
                      <m:t>)</m:t>
                    </m:r>
                  </m:oMath>
                </a14:m>
                <a:r>
                  <a:rPr lang="en-US" sz="1900" dirty="0">
                    <a:effectLst/>
                  </a:rPr>
                  <a:t>     =     prior probability of X </a:t>
                </a:r>
              </a:p>
            </p:txBody>
          </p:sp>
        </mc:Choice>
        <mc:Fallback>
          <p:sp>
            <p:nvSpPr>
              <p:cNvPr id="3" name="Content Placeholder 2">
                <a:extLst>
                  <a:ext uri="{FF2B5EF4-FFF2-40B4-BE49-F238E27FC236}">
                    <a16:creationId xmlns:a16="http://schemas.microsoft.com/office/drawing/2014/main" id="{2135F029-BFC4-4606-AAA3-1D43F1B10DC1}"/>
                  </a:ext>
                </a:extLst>
              </p:cNvPr>
              <p:cNvSpPr>
                <a:spLocks noGrp="1" noRot="1" noChangeAspect="1" noMove="1" noResize="1" noEditPoints="1" noAdjustHandles="1" noChangeArrowheads="1" noChangeShapeType="1" noTextEdit="1"/>
              </p:cNvSpPr>
              <p:nvPr>
                <p:ph idx="1"/>
              </p:nvPr>
            </p:nvSpPr>
            <p:spPr>
              <a:xfrm>
                <a:off x="71022" y="71021"/>
                <a:ext cx="12120978" cy="6786979"/>
              </a:xfrm>
              <a:blipFill>
                <a:blip r:embed="rId2"/>
                <a:stretch>
                  <a:fillRect l="-553" t="-988"/>
                </a:stretch>
              </a:blipFill>
            </p:spPr>
            <p:txBody>
              <a:bodyPr/>
              <a:lstStyle/>
              <a:p>
                <a:r>
                  <a:rPr lang="en-US">
                    <a:noFill/>
                  </a:rPr>
                  <a:t> </a:t>
                </a:r>
              </a:p>
            </p:txBody>
          </p:sp>
        </mc:Fallback>
      </mc:AlternateContent>
    </p:spTree>
    <p:extLst>
      <p:ext uri="{BB962C8B-B14F-4D97-AF65-F5344CB8AC3E}">
        <p14:creationId xmlns:p14="http://schemas.microsoft.com/office/powerpoint/2010/main" val="4018736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135F029-BFC4-4606-AAA3-1D43F1B10DC1}"/>
                  </a:ext>
                </a:extLst>
              </p:cNvPr>
              <p:cNvSpPr>
                <a:spLocks noGrp="1"/>
              </p:cNvSpPr>
              <p:nvPr>
                <p:ph idx="1"/>
              </p:nvPr>
            </p:nvSpPr>
            <p:spPr>
              <a:xfrm>
                <a:off x="71022" y="71021"/>
                <a:ext cx="12120978" cy="6786979"/>
              </a:xfrm>
            </p:spPr>
            <p:txBody>
              <a:bodyPr anchor="t">
                <a:normAutofit/>
              </a:bodyPr>
              <a:lstStyle/>
              <a:p>
                <a:pPr marL="0" indent="0" algn="ctr">
                  <a:buNone/>
                </a:pPr>
                <a:r>
                  <a:rPr lang="en-US" sz="2400" b="1" dirty="0">
                    <a:effectLst/>
                  </a:rPr>
                  <a:t> </a:t>
                </a:r>
                <a:r>
                  <a:rPr lang="en-US" sz="2400" dirty="0">
                    <a:effectLst/>
                  </a:rPr>
                  <a:t>Classify Naive Bayes Text</a:t>
                </a:r>
              </a:p>
              <a:p>
                <a:pPr marL="0" indent="0" algn="ctr">
                  <a:buNone/>
                </a:pPr>
                <a:endParaRPr lang="en-US" sz="2400" dirty="0">
                  <a:effectLst/>
                </a:endParaRPr>
              </a:p>
              <a:p>
                <a:pPr marL="0" indent="0">
                  <a:buNone/>
                </a:pPr>
                <a:r>
                  <a:rPr lang="en-US" dirty="0">
                    <a:effectLst/>
                  </a:rPr>
                  <a:t> position = all word in Doc that contain tokens found in Vocabulary</a:t>
                </a:r>
              </a:p>
              <a:p>
                <a:pPr marL="0" indent="0">
                  <a:buNone/>
                </a:pPr>
                <a:r>
                  <a:rPr lang="en-US" dirty="0">
                    <a:effectLst/>
                  </a:rPr>
                  <a:t>Return VNB ,</a:t>
                </a:r>
                <a:br>
                  <a:rPr lang="en-US" dirty="0">
                    <a:effectLst/>
                  </a:rPr>
                </a:br>
                <a:r>
                  <a:rPr lang="en-US" dirty="0">
                    <a:effectLst/>
                  </a:rPr>
                  <a:t>  Where, </a:t>
                </a:r>
                <a:br>
                  <a:rPr lang="en-US" dirty="0">
                    <a:effectLst/>
                  </a:rPr>
                </a:br>
                <a:r>
                  <a:rPr lang="en-US" dirty="0">
                    <a:effectLst/>
                  </a:rPr>
                  <a:t>VNB =</a:t>
                </a:r>
                <a:r>
                  <a:rPr lang="en-US" dirty="0" err="1">
                    <a:effectLst/>
                  </a:rPr>
                  <a:t>argmaxP</a:t>
                </a:r>
                <a:r>
                  <a:rPr lang="en-US" dirty="0">
                    <a:effectLst/>
                  </a:rPr>
                  <a:t>(</a:t>
                </a:r>
                <a:r>
                  <a:rPr lang="en-US" dirty="0" err="1">
                    <a:effectLst/>
                  </a:rPr>
                  <a:t>vj</a:t>
                </a:r>
                <a:r>
                  <a:rPr lang="en-US" dirty="0">
                    <a:effectLst/>
                  </a:rPr>
                  <a:t>)    П P(ai/</a:t>
                </a:r>
                <a:r>
                  <a:rPr lang="en-US" dirty="0" err="1">
                    <a:effectLst/>
                  </a:rPr>
                  <a:t>vj</a:t>
                </a:r>
                <a:r>
                  <a:rPr lang="en-US" dirty="0">
                    <a:effectLst/>
                  </a:rPr>
                  <a:t>) </a:t>
                </a:r>
                <a:br>
                  <a:rPr lang="en-US" dirty="0">
                    <a:effectLst/>
                  </a:rPr>
                </a:br>
                <a:r>
                  <a:rPr lang="en-US" dirty="0">
                    <a:effectLst/>
                  </a:rPr>
                  <a:t>                </a:t>
                </a:r>
                <a:r>
                  <a:rPr lang="en-US" dirty="0" err="1">
                    <a:effectLst/>
                  </a:rPr>
                  <a:t>Vj</a:t>
                </a:r>
                <a14:m>
                  <m:oMath xmlns:m="http://schemas.openxmlformats.org/officeDocument/2006/math">
                    <m:r>
                      <a:rPr lang="en-US" i="1">
                        <a:effectLst/>
                      </a:rPr>
                      <m:t>𝜖</m:t>
                    </m:r>
                  </m:oMath>
                </a14:m>
                <a:r>
                  <a:rPr lang="en-US" dirty="0">
                    <a:effectLst/>
                  </a:rPr>
                  <a:t>V             I</a:t>
                </a:r>
                <a14:m>
                  <m:oMath xmlns:m="http://schemas.openxmlformats.org/officeDocument/2006/math">
                    <m:r>
                      <a:rPr lang="en-US" i="1">
                        <a:effectLst/>
                        <a:latin typeface="Cambria Math" panose="02040503050406030204" pitchFamily="18" charset="0"/>
                      </a:rPr>
                      <m:t>𝜖</m:t>
                    </m:r>
                  </m:oMath>
                </a14:m>
                <a:r>
                  <a:rPr lang="en-US" dirty="0">
                    <a:effectLst/>
                  </a:rPr>
                  <a:t>positions</a:t>
                </a:r>
              </a:p>
              <a:p>
                <a:pPr marL="0" indent="0">
                  <a:buNone/>
                </a:pPr>
                <a:endParaRPr lang="en-US" dirty="0">
                  <a:effectLst/>
                </a:endParaRPr>
              </a:p>
              <a:p>
                <a:pPr marL="0" indent="0">
                  <a:buNone/>
                </a:pPr>
                <a:endParaRPr lang="en-US" dirty="0">
                  <a:effectLst/>
                </a:endParaRPr>
              </a:p>
              <a:p>
                <a:pPr marL="0" indent="0">
                  <a:buNone/>
                </a:pPr>
                <a:endParaRPr lang="en-US" dirty="0">
                  <a:effectLst/>
                </a:endParaRPr>
              </a:p>
              <a:p>
                <a:pPr marL="0" indent="0">
                  <a:buNone/>
                </a:pPr>
                <a:r>
                  <a:rPr lang="en-US" dirty="0">
                    <a:effectLst/>
                  </a:rPr>
                  <a:t>.</a:t>
                </a:r>
                <a:r>
                  <a:rPr lang="en-US" dirty="0" err="1">
                    <a:effectLst/>
                  </a:rPr>
                  <a:t>eg</a:t>
                </a:r>
                <a:r>
                  <a:rPr lang="en-US" dirty="0">
                    <a:effectLst/>
                  </a:rPr>
                  <a:t> </a:t>
                </a:r>
              </a:p>
              <a:p>
                <a:pPr marL="0" indent="0">
                  <a:buNone/>
                </a:pPr>
                <a:r>
                  <a:rPr lang="en-US" dirty="0">
                    <a:effectLst/>
                  </a:rPr>
                  <a:t> test = </a:t>
                </a:r>
                <a:r>
                  <a:rPr lang="hi-IN" dirty="0">
                    <a:effectLst/>
                  </a:rPr>
                  <a:t>मेरो नाम राम्रो छ । </a:t>
                </a:r>
                <a:endParaRPr lang="en-US" dirty="0">
                  <a:effectLst/>
                </a:endParaRPr>
              </a:p>
              <a:p>
                <a:pPr marL="0" indent="0">
                  <a:buNone/>
                </a:pPr>
                <a:r>
                  <a:rPr lang="en-US" dirty="0">
                    <a:effectLst/>
                  </a:rPr>
                  <a:t>P(test/+) = P(+)P(</a:t>
                </a:r>
                <a:r>
                  <a:rPr lang="hi-IN" dirty="0">
                    <a:effectLst/>
                  </a:rPr>
                  <a:t>मेरो</a:t>
                </a:r>
                <a:r>
                  <a:rPr lang="en-US" dirty="0">
                    <a:effectLst/>
                  </a:rPr>
                  <a:t>/+)P(</a:t>
                </a:r>
                <a:r>
                  <a:rPr lang="hi-IN" dirty="0">
                    <a:effectLst/>
                  </a:rPr>
                  <a:t>नाम</a:t>
                </a:r>
                <a:r>
                  <a:rPr lang="en-US" dirty="0">
                    <a:effectLst/>
                  </a:rPr>
                  <a:t>/+)P(</a:t>
                </a:r>
                <a:r>
                  <a:rPr lang="hi-IN" dirty="0">
                    <a:effectLst/>
                  </a:rPr>
                  <a:t>राम्रो</a:t>
                </a:r>
                <a:r>
                  <a:rPr lang="en-US" dirty="0">
                    <a:effectLst/>
                  </a:rPr>
                  <a:t>/+)P(</a:t>
                </a:r>
                <a:r>
                  <a:rPr lang="hi-IN" dirty="0">
                    <a:effectLst/>
                  </a:rPr>
                  <a:t>छ</a:t>
                </a:r>
                <a:r>
                  <a:rPr lang="en-US" dirty="0">
                    <a:effectLst/>
                  </a:rPr>
                  <a:t>/+)</a:t>
                </a:r>
              </a:p>
            </p:txBody>
          </p:sp>
        </mc:Choice>
        <mc:Fallback>
          <p:sp>
            <p:nvSpPr>
              <p:cNvPr id="3" name="Content Placeholder 2">
                <a:extLst>
                  <a:ext uri="{FF2B5EF4-FFF2-40B4-BE49-F238E27FC236}">
                    <a16:creationId xmlns:a16="http://schemas.microsoft.com/office/drawing/2014/main" id="{2135F029-BFC4-4606-AAA3-1D43F1B10DC1}"/>
                  </a:ext>
                </a:extLst>
              </p:cNvPr>
              <p:cNvSpPr>
                <a:spLocks noGrp="1" noRot="1" noChangeAspect="1" noMove="1" noResize="1" noEditPoints="1" noAdjustHandles="1" noChangeArrowheads="1" noChangeShapeType="1" noTextEdit="1"/>
              </p:cNvSpPr>
              <p:nvPr>
                <p:ph idx="1"/>
              </p:nvPr>
            </p:nvSpPr>
            <p:spPr>
              <a:xfrm>
                <a:off x="71022" y="71021"/>
                <a:ext cx="12120978" cy="6786979"/>
              </a:xfrm>
              <a:blipFill>
                <a:blip r:embed="rId2"/>
                <a:stretch>
                  <a:fillRect l="-553" t="-719"/>
                </a:stretch>
              </a:blipFill>
            </p:spPr>
            <p:txBody>
              <a:bodyPr/>
              <a:lstStyle/>
              <a:p>
                <a:r>
                  <a:rPr lang="en-US">
                    <a:noFill/>
                  </a:rPr>
                  <a:t> </a:t>
                </a:r>
              </a:p>
            </p:txBody>
          </p:sp>
        </mc:Fallback>
      </mc:AlternateContent>
    </p:spTree>
    <p:extLst>
      <p:ext uri="{BB962C8B-B14F-4D97-AF65-F5344CB8AC3E}">
        <p14:creationId xmlns:p14="http://schemas.microsoft.com/office/powerpoint/2010/main" val="1435135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135F029-BFC4-4606-AAA3-1D43F1B10DC1}"/>
                  </a:ext>
                </a:extLst>
              </p:cNvPr>
              <p:cNvSpPr>
                <a:spLocks noGrp="1"/>
              </p:cNvSpPr>
              <p:nvPr>
                <p:ph idx="1"/>
              </p:nvPr>
            </p:nvSpPr>
            <p:spPr>
              <a:xfrm>
                <a:off x="71022" y="71021"/>
                <a:ext cx="12120978" cy="6786979"/>
              </a:xfrm>
            </p:spPr>
            <p:txBody>
              <a:bodyPr anchor="t">
                <a:normAutofit/>
              </a:bodyPr>
              <a:lstStyle/>
              <a:p>
                <a:pPr marL="0" indent="0" algn="ctr">
                  <a:buNone/>
                </a:pPr>
                <a:r>
                  <a:rPr lang="en-US" sz="2400" dirty="0">
                    <a:effectLst/>
                  </a:rPr>
                  <a:t>Precision</a:t>
                </a:r>
                <a:r>
                  <a:rPr lang="en-US" dirty="0">
                    <a:effectLst/>
                  </a:rPr>
                  <a:t> </a:t>
                </a:r>
              </a:p>
              <a:p>
                <a:pPr marL="0" indent="0">
                  <a:buNone/>
                </a:pPr>
                <a:r>
                  <a:rPr lang="en-US" dirty="0">
                    <a:effectLst/>
                  </a:rPr>
                  <a:t>Precision (also called positive predictive value) is the number of correctly classified positive examples divided by the number of examples labeled by the system as positive.</a:t>
                </a:r>
              </a:p>
              <a:p>
                <a:pPr marL="0" indent="0">
                  <a:buNone/>
                </a:pPr>
                <a:endParaRPr lang="en-US" dirty="0">
                  <a:effectLst/>
                </a:endParaRPr>
              </a:p>
              <a:p>
                <a:pPr marL="0" indent="0" algn="ctr">
                  <a:buNone/>
                </a:pPr>
                <a:r>
                  <a:rPr lang="en-US" sz="2400" dirty="0">
                    <a:effectLst/>
                  </a:rPr>
                  <a:t>Recall</a:t>
                </a:r>
              </a:p>
              <a:p>
                <a:pPr marL="0" indent="0">
                  <a:buNone/>
                </a:pPr>
                <a:r>
                  <a:rPr lang="en-US" dirty="0">
                    <a:effectLst/>
                  </a:rPr>
                  <a:t>Recall (also called sensitivity) is the number of correctly classified positive examples divided by the number of positive examples in the test dataset.</a:t>
                </a:r>
              </a:p>
              <a:p>
                <a:pPr marL="0" indent="0">
                  <a:buNone/>
                </a:pPr>
                <a:r>
                  <a:rPr lang="en-US" dirty="0">
                    <a:effectLst/>
                  </a:rPr>
                  <a:t> </a:t>
                </a:r>
              </a:p>
              <a:p>
                <a:pPr marL="0" indent="0" algn="ctr">
                  <a:buNone/>
                </a:pPr>
                <a:r>
                  <a:rPr lang="en-US" sz="2400" b="1" dirty="0">
                    <a:effectLst/>
                  </a:rPr>
                  <a:t>F-Measure</a:t>
                </a:r>
                <a:r>
                  <a:rPr lang="en-US" sz="2400" dirty="0">
                    <a:effectLst/>
                  </a:rPr>
                  <a:t> </a:t>
                </a:r>
              </a:p>
              <a:p>
                <a:pPr marL="0" indent="0">
                  <a:buNone/>
                </a:pPr>
                <a:r>
                  <a:rPr lang="en-US" dirty="0">
                    <a:effectLst/>
                  </a:rPr>
                  <a:t>Harmonic mean of precision and recall. Mathematically,</a:t>
                </a:r>
              </a:p>
              <a:p>
                <a:pPr marL="0" indent="0">
                  <a:buNone/>
                </a:pPr>
                <a:endParaRPr lang="en-US" dirty="0">
                  <a:effectLst/>
                </a:endParaRPr>
              </a:p>
              <a:p>
                <a:pPr marL="0" indent="0">
                  <a:buNone/>
                </a:pPr>
                <a:r>
                  <a:rPr lang="en-US" dirty="0">
                    <a:effectLst/>
                  </a:rPr>
                  <a:t>F = </a:t>
                </a:r>
                <a14:m>
                  <m:oMath xmlns:m="http://schemas.openxmlformats.org/officeDocument/2006/math">
                    <m:f>
                      <m:fPr>
                        <m:ctrlPr>
                          <a:rPr lang="en-US" i="1">
                            <a:effectLst/>
                          </a:rPr>
                        </m:ctrlPr>
                      </m:fPr>
                      <m:num>
                        <m:r>
                          <a:rPr lang="en-US" i="1">
                            <a:effectLst/>
                          </a:rPr>
                          <m:t>2(</m:t>
                        </m:r>
                        <m:r>
                          <a:rPr lang="en-US" i="1">
                            <a:effectLst/>
                          </a:rPr>
                          <m:t>𝑃</m:t>
                        </m:r>
                        <m:r>
                          <a:rPr lang="en-US" i="1">
                            <a:effectLst/>
                          </a:rPr>
                          <m:t>∗</m:t>
                        </m:r>
                        <m:r>
                          <a:rPr lang="en-US" i="1">
                            <a:effectLst/>
                          </a:rPr>
                          <m:t>𝑅</m:t>
                        </m:r>
                        <m:r>
                          <a:rPr lang="en-US" i="1">
                            <a:effectLst/>
                          </a:rPr>
                          <m:t>)</m:t>
                        </m:r>
                      </m:num>
                      <m:den>
                        <m:r>
                          <a:rPr lang="en-US" i="1">
                            <a:effectLst/>
                          </a:rPr>
                          <m:t>𝑃</m:t>
                        </m:r>
                        <m:r>
                          <a:rPr lang="en-US" i="1">
                            <a:effectLst/>
                          </a:rPr>
                          <m:t>+</m:t>
                        </m:r>
                        <m:r>
                          <a:rPr lang="en-US" i="1">
                            <a:effectLst/>
                          </a:rPr>
                          <m:t>𝑅</m:t>
                        </m:r>
                      </m:den>
                    </m:f>
                  </m:oMath>
                </a14:m>
                <a:endParaRPr lang="en-US" dirty="0">
                  <a:effectLst/>
                </a:endParaRPr>
              </a:p>
              <a:p>
                <a:pPr marL="0" indent="0">
                  <a:buNone/>
                </a:pPr>
                <a:endParaRPr lang="en-US" dirty="0">
                  <a:effectLst/>
                </a:endParaRPr>
              </a:p>
            </p:txBody>
          </p:sp>
        </mc:Choice>
        <mc:Fallback>
          <p:sp>
            <p:nvSpPr>
              <p:cNvPr id="3" name="Content Placeholder 2">
                <a:extLst>
                  <a:ext uri="{FF2B5EF4-FFF2-40B4-BE49-F238E27FC236}">
                    <a16:creationId xmlns:a16="http://schemas.microsoft.com/office/drawing/2014/main" id="{2135F029-BFC4-4606-AAA3-1D43F1B10DC1}"/>
                  </a:ext>
                </a:extLst>
              </p:cNvPr>
              <p:cNvSpPr>
                <a:spLocks noGrp="1" noRot="1" noChangeAspect="1" noMove="1" noResize="1" noEditPoints="1" noAdjustHandles="1" noChangeArrowheads="1" noChangeShapeType="1" noTextEdit="1"/>
              </p:cNvSpPr>
              <p:nvPr>
                <p:ph idx="1"/>
              </p:nvPr>
            </p:nvSpPr>
            <p:spPr>
              <a:xfrm>
                <a:off x="71022" y="71021"/>
                <a:ext cx="12120978" cy="6786979"/>
              </a:xfrm>
              <a:blipFill>
                <a:blip r:embed="rId2"/>
                <a:stretch>
                  <a:fillRect l="-553" t="-719"/>
                </a:stretch>
              </a:blipFill>
            </p:spPr>
            <p:txBody>
              <a:bodyPr/>
              <a:lstStyle/>
              <a:p>
                <a:r>
                  <a:rPr lang="en-US">
                    <a:noFill/>
                  </a:rPr>
                  <a:t> </a:t>
                </a:r>
              </a:p>
            </p:txBody>
          </p:sp>
        </mc:Fallback>
      </mc:AlternateContent>
    </p:spTree>
    <p:extLst>
      <p:ext uri="{BB962C8B-B14F-4D97-AF65-F5344CB8AC3E}">
        <p14:creationId xmlns:p14="http://schemas.microsoft.com/office/powerpoint/2010/main" val="387016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ABB971D1-CD03-430C-8DB8-CE09B73DB67C}"/>
              </a:ext>
            </a:extLst>
          </p:cNvPr>
          <p:cNvGraphicFramePr>
            <a:graphicFrameLocks noGrp="1"/>
          </p:cNvGraphicFramePr>
          <p:nvPr>
            <p:ph idx="1"/>
            <p:extLst>
              <p:ext uri="{D42A27DB-BD31-4B8C-83A1-F6EECF244321}">
                <p14:modId xmlns:p14="http://schemas.microsoft.com/office/powerpoint/2010/main" val="2342378172"/>
              </p:ext>
            </p:extLst>
          </p:nvPr>
        </p:nvGraphicFramePr>
        <p:xfrm>
          <a:off x="453667" y="981887"/>
          <a:ext cx="11416682" cy="5792106"/>
        </p:xfrm>
        <a:graphic>
          <a:graphicData uri="http://schemas.openxmlformats.org/drawingml/2006/table">
            <a:tbl>
              <a:tblPr firstRow="1" bandRow="1">
                <a:tableStyleId>{616DA210-FB5B-4158-B5E0-FEB733F419BA}</a:tableStyleId>
              </a:tblPr>
              <a:tblGrid>
                <a:gridCol w="980175">
                  <a:extLst>
                    <a:ext uri="{9D8B030D-6E8A-4147-A177-3AD203B41FA5}">
                      <a16:colId xmlns:a16="http://schemas.microsoft.com/office/drawing/2014/main" val="1661695990"/>
                    </a:ext>
                  </a:extLst>
                </a:gridCol>
                <a:gridCol w="1873997">
                  <a:extLst>
                    <a:ext uri="{9D8B030D-6E8A-4147-A177-3AD203B41FA5}">
                      <a16:colId xmlns:a16="http://schemas.microsoft.com/office/drawing/2014/main" val="4249666222"/>
                    </a:ext>
                  </a:extLst>
                </a:gridCol>
                <a:gridCol w="951390">
                  <a:extLst>
                    <a:ext uri="{9D8B030D-6E8A-4147-A177-3AD203B41FA5}">
                      <a16:colId xmlns:a16="http://schemas.microsoft.com/office/drawing/2014/main" val="625845899"/>
                    </a:ext>
                  </a:extLst>
                </a:gridCol>
                <a:gridCol w="951390">
                  <a:extLst>
                    <a:ext uri="{9D8B030D-6E8A-4147-A177-3AD203B41FA5}">
                      <a16:colId xmlns:a16="http://schemas.microsoft.com/office/drawing/2014/main" val="4198289883"/>
                    </a:ext>
                  </a:extLst>
                </a:gridCol>
                <a:gridCol w="951390">
                  <a:extLst>
                    <a:ext uri="{9D8B030D-6E8A-4147-A177-3AD203B41FA5}">
                      <a16:colId xmlns:a16="http://schemas.microsoft.com/office/drawing/2014/main" val="2112426649"/>
                    </a:ext>
                  </a:extLst>
                </a:gridCol>
                <a:gridCol w="951390">
                  <a:extLst>
                    <a:ext uri="{9D8B030D-6E8A-4147-A177-3AD203B41FA5}">
                      <a16:colId xmlns:a16="http://schemas.microsoft.com/office/drawing/2014/main" val="3469389665"/>
                    </a:ext>
                  </a:extLst>
                </a:gridCol>
                <a:gridCol w="951390">
                  <a:extLst>
                    <a:ext uri="{9D8B030D-6E8A-4147-A177-3AD203B41FA5}">
                      <a16:colId xmlns:a16="http://schemas.microsoft.com/office/drawing/2014/main" val="1492463546"/>
                    </a:ext>
                  </a:extLst>
                </a:gridCol>
                <a:gridCol w="951390">
                  <a:extLst>
                    <a:ext uri="{9D8B030D-6E8A-4147-A177-3AD203B41FA5}">
                      <a16:colId xmlns:a16="http://schemas.microsoft.com/office/drawing/2014/main" val="3613048961"/>
                    </a:ext>
                  </a:extLst>
                </a:gridCol>
                <a:gridCol w="951390">
                  <a:extLst>
                    <a:ext uri="{9D8B030D-6E8A-4147-A177-3AD203B41FA5}">
                      <a16:colId xmlns:a16="http://schemas.microsoft.com/office/drawing/2014/main" val="4289760448"/>
                    </a:ext>
                  </a:extLst>
                </a:gridCol>
                <a:gridCol w="951390">
                  <a:extLst>
                    <a:ext uri="{9D8B030D-6E8A-4147-A177-3AD203B41FA5}">
                      <a16:colId xmlns:a16="http://schemas.microsoft.com/office/drawing/2014/main" val="2443694460"/>
                    </a:ext>
                  </a:extLst>
                </a:gridCol>
                <a:gridCol w="951390">
                  <a:extLst>
                    <a:ext uri="{9D8B030D-6E8A-4147-A177-3AD203B41FA5}">
                      <a16:colId xmlns:a16="http://schemas.microsoft.com/office/drawing/2014/main" val="2002295332"/>
                    </a:ext>
                  </a:extLst>
                </a:gridCol>
              </a:tblGrid>
              <a:tr h="431951">
                <a:tc>
                  <a:txBody>
                    <a:bodyPr/>
                    <a:lstStyle/>
                    <a:p>
                      <a:r>
                        <a:rPr lang="en-US" dirty="0"/>
                        <a:t>Year</a:t>
                      </a:r>
                    </a:p>
                  </a:txBody>
                  <a:tcPr/>
                </a:tc>
                <a:tc gridSpan="10">
                  <a:txBody>
                    <a:bodyPr/>
                    <a:lstStyle/>
                    <a:p>
                      <a:pPr algn="ctr"/>
                      <a:r>
                        <a:rPr lang="en-US" dirty="0"/>
                        <a:t>2019</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165218162"/>
                  </a:ext>
                </a:extLst>
              </a:tr>
              <a:tr h="569173">
                <a:tc gridSpan="2">
                  <a:txBody>
                    <a:bodyPr/>
                    <a:lstStyle/>
                    <a:p>
                      <a:r>
                        <a:rPr lang="en-US" dirty="0"/>
                        <a:t>Activity </a:t>
                      </a:r>
                    </a:p>
                  </a:txBody>
                  <a:tcPr/>
                </a:tc>
                <a:tc hMerge="1">
                  <a:txBody>
                    <a:bodyPr/>
                    <a:lstStyle/>
                    <a:p>
                      <a:endParaRPr lang="en-US" dirty="0"/>
                    </a:p>
                  </a:txBody>
                  <a:tcPr/>
                </a:tc>
                <a:tc>
                  <a:txBody>
                    <a:bodyPr/>
                    <a:lstStyle/>
                    <a:p>
                      <a:r>
                        <a:rPr lang="en-US" dirty="0"/>
                        <a:t>1 week</a:t>
                      </a:r>
                    </a:p>
                  </a:txBody>
                  <a:tcPr/>
                </a:tc>
                <a:tc>
                  <a:txBody>
                    <a:bodyPr/>
                    <a:lstStyle/>
                    <a:p>
                      <a:r>
                        <a:rPr lang="en-US" dirty="0"/>
                        <a:t>2 week</a:t>
                      </a:r>
                    </a:p>
                  </a:txBody>
                  <a:tcPr/>
                </a:tc>
                <a:tc>
                  <a:txBody>
                    <a:bodyPr/>
                    <a:lstStyle/>
                    <a:p>
                      <a:r>
                        <a:rPr lang="en-US" dirty="0"/>
                        <a:t>3 week</a:t>
                      </a:r>
                    </a:p>
                  </a:txBody>
                  <a:tcPr/>
                </a:tc>
                <a:tc>
                  <a:txBody>
                    <a:bodyPr/>
                    <a:lstStyle/>
                    <a:p>
                      <a:r>
                        <a:rPr lang="en-US" dirty="0"/>
                        <a:t>2 week</a:t>
                      </a:r>
                    </a:p>
                  </a:txBody>
                  <a:tcPr/>
                </a:tc>
                <a:tc>
                  <a:txBody>
                    <a:bodyPr/>
                    <a:lstStyle/>
                    <a:p>
                      <a:r>
                        <a:rPr lang="en-US" dirty="0"/>
                        <a:t>3 week</a:t>
                      </a:r>
                    </a:p>
                  </a:txBody>
                  <a:tcPr/>
                </a:tc>
                <a:tc>
                  <a:txBody>
                    <a:bodyPr/>
                    <a:lstStyle/>
                    <a:p>
                      <a:r>
                        <a:rPr lang="en-US" dirty="0"/>
                        <a:t>2 week</a:t>
                      </a:r>
                    </a:p>
                  </a:txBody>
                  <a:tcPr/>
                </a:tc>
                <a:tc>
                  <a:txBody>
                    <a:bodyPr/>
                    <a:lstStyle/>
                    <a:p>
                      <a:r>
                        <a:rPr lang="en-US" dirty="0"/>
                        <a:t>2 week</a:t>
                      </a:r>
                    </a:p>
                  </a:txBody>
                  <a:tcPr/>
                </a:tc>
                <a:tc>
                  <a:txBody>
                    <a:bodyPr/>
                    <a:lstStyle/>
                    <a:p>
                      <a:r>
                        <a:rPr lang="en-US" dirty="0"/>
                        <a:t>1 week</a:t>
                      </a:r>
                    </a:p>
                  </a:txBody>
                  <a:tcPr/>
                </a:tc>
                <a:tc>
                  <a:txBody>
                    <a:bodyPr/>
                    <a:lstStyle/>
                    <a:p>
                      <a:r>
                        <a:rPr lang="en-US" dirty="0"/>
                        <a:t>2 week</a:t>
                      </a:r>
                    </a:p>
                  </a:txBody>
                  <a:tcPr/>
                </a:tc>
                <a:extLst>
                  <a:ext uri="{0D108BD9-81ED-4DB2-BD59-A6C34878D82A}">
                    <a16:rowId xmlns:a16="http://schemas.microsoft.com/office/drawing/2014/main" val="359514943"/>
                  </a:ext>
                </a:extLst>
              </a:tr>
              <a:tr h="431951">
                <a:tc gridSpan="2">
                  <a:txBody>
                    <a:bodyPr/>
                    <a:lstStyle/>
                    <a:p>
                      <a:r>
                        <a:rPr lang="en-US" dirty="0"/>
                        <a:t>Collection of literature</a:t>
                      </a:r>
                    </a:p>
                  </a:txBody>
                  <a:tcPr>
                    <a:solidFill>
                      <a:schemeClr val="bg1"/>
                    </a:solidFill>
                  </a:tcPr>
                </a:tc>
                <a:tc hMerge="1">
                  <a:txBody>
                    <a:bodyPr/>
                    <a:lstStyle/>
                    <a:p>
                      <a:endParaRPr lang="en-US" dirty="0"/>
                    </a:p>
                  </a:txBody>
                  <a:tcPr/>
                </a:tc>
                <a:tc>
                  <a:txBody>
                    <a:bodyPr/>
                    <a:lstStyle/>
                    <a:p>
                      <a:endParaRPr lang="en-US" dirty="0"/>
                    </a:p>
                  </a:txBody>
                  <a:tcPr>
                    <a:solidFill>
                      <a:schemeClr val="tx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dirty="0"/>
                    </a:p>
                  </a:txBody>
                  <a:tcPr>
                    <a:solidFill>
                      <a:schemeClr val="bg1"/>
                    </a:solidFill>
                  </a:tcPr>
                </a:tc>
                <a:tc>
                  <a:txBody>
                    <a:bodyPr/>
                    <a:lstStyle/>
                    <a:p>
                      <a:endParaRPr lang="en-US"/>
                    </a:p>
                  </a:txBody>
                  <a:tcPr>
                    <a:solidFill>
                      <a:schemeClr val="bg1"/>
                    </a:solidFill>
                  </a:tcPr>
                </a:tc>
                <a:extLst>
                  <a:ext uri="{0D108BD9-81ED-4DB2-BD59-A6C34878D82A}">
                    <a16:rowId xmlns:a16="http://schemas.microsoft.com/office/drawing/2014/main" val="2327485780"/>
                  </a:ext>
                </a:extLst>
              </a:tr>
              <a:tr h="431951">
                <a:tc gridSpan="2">
                  <a:txBody>
                    <a:bodyPr/>
                    <a:lstStyle/>
                    <a:p>
                      <a:r>
                        <a:rPr lang="en-US" dirty="0"/>
                        <a:t>Study of literature</a:t>
                      </a:r>
                    </a:p>
                  </a:txBody>
                  <a:tcPr>
                    <a:solidFill>
                      <a:schemeClr val="bg1"/>
                    </a:solidFill>
                  </a:tcPr>
                </a:tc>
                <a:tc hMerge="1">
                  <a:txBody>
                    <a:bodyPr/>
                    <a:lstStyle/>
                    <a:p>
                      <a:endParaRPr lang="en-US" dirty="0"/>
                    </a:p>
                  </a:txBody>
                  <a:tcPr/>
                </a:tc>
                <a:tc>
                  <a:txBody>
                    <a:bodyPr/>
                    <a:lstStyle/>
                    <a:p>
                      <a:endParaRPr lang="en-US" dirty="0"/>
                    </a:p>
                  </a:txBody>
                  <a:tcPr>
                    <a:solidFill>
                      <a:schemeClr val="bg1"/>
                    </a:solidFill>
                  </a:tcPr>
                </a:tc>
                <a:tc>
                  <a:txBody>
                    <a:bodyPr/>
                    <a:lstStyle/>
                    <a:p>
                      <a:endParaRPr lang="en-US" dirty="0"/>
                    </a:p>
                  </a:txBody>
                  <a:tcPr>
                    <a:solidFill>
                      <a:schemeClr val="tx1"/>
                    </a:solidFill>
                  </a:tcPr>
                </a:tc>
                <a:tc>
                  <a:txBody>
                    <a:bodyPr/>
                    <a:lstStyle/>
                    <a:p>
                      <a:endParaRPr lang="en-US" dirty="0"/>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1505529572"/>
                  </a:ext>
                </a:extLst>
              </a:tr>
              <a:tr h="569173">
                <a:tc gridSpan="2">
                  <a:txBody>
                    <a:bodyPr/>
                    <a:lstStyle/>
                    <a:p>
                      <a:r>
                        <a:rPr lang="en-US" dirty="0"/>
                        <a:t>Analysis of propose scheme</a:t>
                      </a:r>
                    </a:p>
                  </a:txBody>
                  <a:tcPr>
                    <a:solidFill>
                      <a:schemeClr val="bg1"/>
                    </a:solidFill>
                  </a:tcPr>
                </a:tc>
                <a:tc hMerge="1">
                  <a:txBody>
                    <a:bodyPr/>
                    <a:lstStyle/>
                    <a:p>
                      <a:endParaRPr lang="en-US" dirty="0"/>
                    </a:p>
                  </a:txBody>
                  <a:tcPr/>
                </a:tc>
                <a:tc>
                  <a:txBody>
                    <a:bodyPr/>
                    <a:lstStyle/>
                    <a:p>
                      <a:endParaRPr lang="en-US"/>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tx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176089758"/>
                  </a:ext>
                </a:extLst>
              </a:tr>
              <a:tr h="569173">
                <a:tc gridSpan="2">
                  <a:txBody>
                    <a:bodyPr/>
                    <a:lstStyle/>
                    <a:p>
                      <a:r>
                        <a:rPr lang="en-US" dirty="0" err="1"/>
                        <a:t>Preperation</a:t>
                      </a:r>
                      <a:r>
                        <a:rPr lang="en-US" dirty="0"/>
                        <a:t> and abstract submission</a:t>
                      </a:r>
                    </a:p>
                  </a:txBody>
                  <a:tcPr>
                    <a:solidFill>
                      <a:schemeClr val="bg1"/>
                    </a:solidFill>
                  </a:tcPr>
                </a:tc>
                <a:tc hMerge="1">
                  <a:txBody>
                    <a:bodyPr/>
                    <a:lstStyle/>
                    <a:p>
                      <a:endParaRPr lang="en-US" dirty="0"/>
                    </a:p>
                  </a:txBody>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tx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102539565"/>
                  </a:ext>
                </a:extLst>
              </a:tr>
              <a:tr h="431951">
                <a:tc gridSpan="2">
                  <a:txBody>
                    <a:bodyPr/>
                    <a:lstStyle/>
                    <a:p>
                      <a:r>
                        <a:rPr lang="en-US" dirty="0" err="1"/>
                        <a:t>Preperation</a:t>
                      </a:r>
                      <a:r>
                        <a:rPr lang="en-US" dirty="0"/>
                        <a:t> of model</a:t>
                      </a:r>
                    </a:p>
                  </a:txBody>
                  <a:tcPr>
                    <a:solidFill>
                      <a:schemeClr val="bg1"/>
                    </a:solidFill>
                  </a:tcPr>
                </a:tc>
                <a:tc hMerge="1">
                  <a:txBody>
                    <a:bodyPr/>
                    <a:lstStyle/>
                    <a:p>
                      <a:endParaRPr lang="en-US" dirty="0"/>
                    </a:p>
                  </a:txBody>
                  <a:tcPr/>
                </a:tc>
                <a:tc>
                  <a:txBody>
                    <a:bodyPr/>
                    <a:lstStyle/>
                    <a:p>
                      <a:endParaRPr lang="en-US"/>
                    </a:p>
                  </a:txBody>
                  <a:tcPr>
                    <a:solidFill>
                      <a:schemeClr val="bg1"/>
                    </a:solidFill>
                  </a:tcPr>
                </a:tc>
                <a:tc>
                  <a:txBody>
                    <a:bodyPr/>
                    <a:lstStyle/>
                    <a:p>
                      <a:endParaRPr lang="en-US" dirty="0"/>
                    </a:p>
                  </a:txBody>
                  <a:tcPr>
                    <a:solidFill>
                      <a:schemeClr val="bg1"/>
                    </a:solidFill>
                  </a:tcPr>
                </a:tc>
                <a:tc>
                  <a:txBody>
                    <a:bodyPr/>
                    <a:lstStyle/>
                    <a:p>
                      <a:endParaRPr lang="en-US"/>
                    </a:p>
                  </a:txBody>
                  <a:tcPr>
                    <a:solidFill>
                      <a:schemeClr val="bg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a:p>
                  </a:txBody>
                  <a:tcPr>
                    <a:solidFill>
                      <a:schemeClr val="bg1"/>
                    </a:solidFill>
                  </a:tcPr>
                </a:tc>
                <a:tc>
                  <a:txBody>
                    <a:bodyPr/>
                    <a:lstStyle/>
                    <a:p>
                      <a:endParaRPr lang="en-US" dirty="0"/>
                    </a:p>
                  </a:txBody>
                  <a:tcPr>
                    <a:solidFill>
                      <a:schemeClr val="bg1"/>
                    </a:solidFill>
                  </a:tcPr>
                </a:tc>
                <a:tc>
                  <a:txBody>
                    <a:bodyPr/>
                    <a:lstStyle/>
                    <a:p>
                      <a:endParaRPr lang="en-US"/>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1502309268"/>
                  </a:ext>
                </a:extLst>
              </a:tr>
              <a:tr h="569173">
                <a:tc gridSpan="2">
                  <a:txBody>
                    <a:bodyPr/>
                    <a:lstStyle/>
                    <a:p>
                      <a:r>
                        <a:rPr lang="en-US" dirty="0"/>
                        <a:t>Implementation and debugging</a:t>
                      </a:r>
                    </a:p>
                  </a:txBody>
                  <a:tcPr>
                    <a:solidFill>
                      <a:schemeClr val="bg1"/>
                    </a:solidFill>
                  </a:tcPr>
                </a:tc>
                <a:tc hMerge="1">
                  <a:txBody>
                    <a:bodyPr/>
                    <a:lstStyle/>
                    <a:p>
                      <a:endParaRPr lang="en-US" dirty="0"/>
                    </a:p>
                  </a:txBody>
                  <a:tcPr/>
                </a:tc>
                <a:tc>
                  <a:txBody>
                    <a:bodyPr/>
                    <a:lstStyle/>
                    <a:p>
                      <a:endParaRPr lang="en-US"/>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extLst>
                  <a:ext uri="{0D108BD9-81ED-4DB2-BD59-A6C34878D82A}">
                    <a16:rowId xmlns:a16="http://schemas.microsoft.com/office/drawing/2014/main" val="2166438632"/>
                  </a:ext>
                </a:extLst>
              </a:tr>
              <a:tr h="431951">
                <a:tc gridSpan="2">
                  <a:txBody>
                    <a:bodyPr/>
                    <a:lstStyle/>
                    <a:p>
                      <a:r>
                        <a:rPr lang="en-US" dirty="0"/>
                        <a:t>Analysis and simulation</a:t>
                      </a:r>
                    </a:p>
                  </a:txBody>
                  <a:tcPr>
                    <a:solidFill>
                      <a:schemeClr val="bg1"/>
                    </a:solidFill>
                  </a:tcPr>
                </a:tc>
                <a:tc hMerge="1">
                  <a:txBody>
                    <a:bodyPr/>
                    <a:lstStyle/>
                    <a:p>
                      <a:endParaRPr lang="en-US" dirty="0"/>
                    </a:p>
                  </a:txBody>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a:p>
                  </a:txBody>
                  <a:tcPr>
                    <a:solidFill>
                      <a:schemeClr val="bg1"/>
                    </a:solidFill>
                  </a:tcPr>
                </a:tc>
                <a:tc>
                  <a:txBody>
                    <a:bodyPr/>
                    <a:lstStyle/>
                    <a:p>
                      <a:endParaRPr lang="en-US"/>
                    </a:p>
                  </a:txBody>
                  <a:tcPr>
                    <a:solidFill>
                      <a:schemeClr val="bg1"/>
                    </a:solidFill>
                  </a:tcPr>
                </a:tc>
                <a:extLst>
                  <a:ext uri="{0D108BD9-81ED-4DB2-BD59-A6C34878D82A}">
                    <a16:rowId xmlns:a16="http://schemas.microsoft.com/office/drawing/2014/main" val="3235118746"/>
                  </a:ext>
                </a:extLst>
              </a:tr>
              <a:tr h="431951">
                <a:tc gridSpan="2">
                  <a:txBody>
                    <a:bodyPr/>
                    <a:lstStyle/>
                    <a:p>
                      <a:r>
                        <a:rPr lang="en-US" dirty="0"/>
                        <a:t>Result </a:t>
                      </a:r>
                      <a:r>
                        <a:rPr lang="en-US" dirty="0" err="1"/>
                        <a:t>foermulation</a:t>
                      </a:r>
                      <a:endParaRPr lang="en-US" dirty="0"/>
                    </a:p>
                  </a:txBody>
                  <a:tcPr>
                    <a:solidFill>
                      <a:schemeClr val="bg1"/>
                    </a:solidFill>
                  </a:tcPr>
                </a:tc>
                <a:tc hMerge="1">
                  <a:txBody>
                    <a:bodyPr/>
                    <a:lstStyle/>
                    <a:p>
                      <a:endParaRPr lang="en-US" dirty="0"/>
                    </a:p>
                  </a:txBody>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tx1"/>
                    </a:solidFill>
                  </a:tcPr>
                </a:tc>
                <a:tc>
                  <a:txBody>
                    <a:bodyPr/>
                    <a:lstStyle/>
                    <a:p>
                      <a:endParaRPr lang="en-US" dirty="0"/>
                    </a:p>
                  </a:txBody>
                  <a:tcPr>
                    <a:solidFill>
                      <a:schemeClr val="bg1"/>
                    </a:solidFill>
                  </a:tcPr>
                </a:tc>
                <a:extLst>
                  <a:ext uri="{0D108BD9-81ED-4DB2-BD59-A6C34878D82A}">
                    <a16:rowId xmlns:a16="http://schemas.microsoft.com/office/drawing/2014/main" val="2996109465"/>
                  </a:ext>
                </a:extLst>
              </a:tr>
              <a:tr h="569173">
                <a:tc gridSpan="2">
                  <a:txBody>
                    <a:bodyPr/>
                    <a:lstStyle/>
                    <a:p>
                      <a:r>
                        <a:rPr lang="en-US" dirty="0"/>
                        <a:t>Final </a:t>
                      </a:r>
                      <a:r>
                        <a:rPr lang="en-US" dirty="0" err="1"/>
                        <a:t>weite</a:t>
                      </a:r>
                      <a:r>
                        <a:rPr lang="en-US" dirty="0"/>
                        <a:t>-up and </a:t>
                      </a:r>
                      <a:r>
                        <a:rPr lang="en-US" dirty="0" err="1"/>
                        <a:t>submissiom</a:t>
                      </a:r>
                      <a:r>
                        <a:rPr lang="en-US" dirty="0"/>
                        <a:t> </a:t>
                      </a:r>
                    </a:p>
                  </a:txBody>
                  <a:tcPr>
                    <a:solidFill>
                      <a:schemeClr val="bg1"/>
                    </a:solidFill>
                  </a:tcPr>
                </a:tc>
                <a:tc hMerge="1">
                  <a:txBody>
                    <a:bodyPr/>
                    <a:lstStyle/>
                    <a:p>
                      <a:endParaRPr lang="en-US"/>
                    </a:p>
                  </a:txBody>
                  <a:tcPr/>
                </a:tc>
                <a:tc>
                  <a:txBody>
                    <a:bodyPr/>
                    <a:lstStyle/>
                    <a:p>
                      <a:endParaRPr lang="en-US" dirty="0"/>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tx1"/>
                    </a:solidFill>
                  </a:tcPr>
                </a:tc>
                <a:extLst>
                  <a:ext uri="{0D108BD9-81ED-4DB2-BD59-A6C34878D82A}">
                    <a16:rowId xmlns:a16="http://schemas.microsoft.com/office/drawing/2014/main" val="2280194112"/>
                  </a:ext>
                </a:extLst>
              </a:tr>
            </a:tbl>
          </a:graphicData>
        </a:graphic>
      </p:graphicFrame>
      <p:sp>
        <p:nvSpPr>
          <p:cNvPr id="4" name="TextBox 3">
            <a:extLst>
              <a:ext uri="{FF2B5EF4-FFF2-40B4-BE49-F238E27FC236}">
                <a16:creationId xmlns:a16="http://schemas.microsoft.com/office/drawing/2014/main" id="{F5E26EB8-99AB-47B5-929F-7233A20E10C1}"/>
              </a:ext>
            </a:extLst>
          </p:cNvPr>
          <p:cNvSpPr txBox="1"/>
          <p:nvPr/>
        </p:nvSpPr>
        <p:spPr>
          <a:xfrm>
            <a:off x="453666" y="48599"/>
            <a:ext cx="11738334" cy="492443"/>
          </a:xfrm>
          <a:prstGeom prst="rect">
            <a:avLst/>
          </a:prstGeom>
          <a:noFill/>
        </p:spPr>
        <p:txBody>
          <a:bodyPr wrap="square" rtlCol="0">
            <a:spAutoFit/>
          </a:bodyPr>
          <a:lstStyle/>
          <a:p>
            <a:pPr algn="ctr"/>
            <a:r>
              <a:rPr lang="en-US" sz="2600" dirty="0"/>
              <a:t>Project Schedule</a:t>
            </a:r>
          </a:p>
        </p:txBody>
      </p:sp>
    </p:spTree>
    <p:extLst>
      <p:ext uri="{BB962C8B-B14F-4D97-AF65-F5344CB8AC3E}">
        <p14:creationId xmlns:p14="http://schemas.microsoft.com/office/powerpoint/2010/main" val="517852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35F029-BFC4-4606-AAA3-1D43F1B10DC1}"/>
              </a:ext>
            </a:extLst>
          </p:cNvPr>
          <p:cNvSpPr>
            <a:spLocks noGrp="1"/>
          </p:cNvSpPr>
          <p:nvPr>
            <p:ph idx="1"/>
          </p:nvPr>
        </p:nvSpPr>
        <p:spPr>
          <a:xfrm>
            <a:off x="71022" y="71021"/>
            <a:ext cx="12120978" cy="6786979"/>
          </a:xfrm>
        </p:spPr>
        <p:txBody>
          <a:bodyPr anchor="t">
            <a:normAutofit/>
          </a:bodyPr>
          <a:lstStyle/>
          <a:p>
            <a:pPr marL="0" indent="0" algn="ctr">
              <a:buNone/>
            </a:pPr>
            <a:r>
              <a:rPr lang="en-US" sz="2600" dirty="0">
                <a:effectLst/>
              </a:rPr>
              <a:t>Expected Outcome</a:t>
            </a:r>
          </a:p>
          <a:p>
            <a:pPr marL="0" indent="0">
              <a:buNone/>
            </a:pPr>
            <a:r>
              <a:rPr lang="en-US" b="1" dirty="0">
                <a:effectLst/>
              </a:rPr>
              <a:t> </a:t>
            </a:r>
          </a:p>
          <a:p>
            <a:pPr marL="0" indent="0">
              <a:buNone/>
            </a:pPr>
            <a:endParaRPr lang="en-US" dirty="0">
              <a:effectLst/>
            </a:endParaRPr>
          </a:p>
          <a:p>
            <a:pPr marL="0" indent="0">
              <a:buNone/>
            </a:pPr>
            <a:r>
              <a:rPr lang="en-US" dirty="0">
                <a:effectLst/>
              </a:rPr>
              <a:t>At the end of this project, the proposed model is to be expected to classify general customer opinion towards the product in Nepali text.</a:t>
            </a:r>
          </a:p>
          <a:p>
            <a:pPr marL="0" indent="0">
              <a:buNone/>
            </a:pPr>
            <a:endParaRPr lang="en-US" dirty="0">
              <a:effectLst/>
            </a:endParaRPr>
          </a:p>
        </p:txBody>
      </p:sp>
    </p:spTree>
    <p:extLst>
      <p:ext uri="{BB962C8B-B14F-4D97-AF65-F5344CB8AC3E}">
        <p14:creationId xmlns:p14="http://schemas.microsoft.com/office/powerpoint/2010/main" val="4160411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35F029-BFC4-4606-AAA3-1D43F1B10DC1}"/>
              </a:ext>
            </a:extLst>
          </p:cNvPr>
          <p:cNvSpPr>
            <a:spLocks noGrp="1"/>
          </p:cNvSpPr>
          <p:nvPr>
            <p:ph idx="1"/>
          </p:nvPr>
        </p:nvSpPr>
        <p:spPr>
          <a:xfrm>
            <a:off x="71022" y="71021"/>
            <a:ext cx="12120978" cy="6786979"/>
          </a:xfrm>
        </p:spPr>
        <p:txBody>
          <a:bodyPr anchor="t">
            <a:normAutofit/>
          </a:bodyPr>
          <a:lstStyle/>
          <a:p>
            <a:pPr marL="0" lvl="0" indent="0" algn="ctr">
              <a:buNone/>
            </a:pPr>
            <a:r>
              <a:rPr lang="en-US" sz="2600" dirty="0">
                <a:effectLst/>
              </a:rPr>
              <a:t>References</a:t>
            </a:r>
          </a:p>
          <a:p>
            <a:pPr marL="0" indent="0">
              <a:buNone/>
            </a:pPr>
            <a:r>
              <a:rPr lang="en-US" b="1" dirty="0">
                <a:effectLst/>
              </a:rPr>
              <a:t> </a:t>
            </a:r>
            <a:endParaRPr lang="en-US" sz="1400" dirty="0">
              <a:effectLst/>
            </a:endParaRPr>
          </a:p>
          <a:p>
            <a:pPr marL="457200" lvl="1" indent="0">
              <a:buNone/>
            </a:pPr>
            <a:r>
              <a:rPr lang="en-US" dirty="0">
                <a:effectLst/>
              </a:rPr>
              <a:t>[1]Surya Bahadur Bam, “Named Entity Recognition for Nepali Text using Support </a:t>
            </a:r>
            <a:r>
              <a:rPr lang="en-US" dirty="0" err="1">
                <a:effectLst/>
              </a:rPr>
              <a:t>VectoMachine</a:t>
            </a:r>
            <a:r>
              <a:rPr lang="en-US" dirty="0">
                <a:effectLst/>
              </a:rPr>
              <a:t>,” Tribhuvan University Department of Science and Technology, 2011.</a:t>
            </a:r>
          </a:p>
          <a:p>
            <a:pPr marL="457200" lvl="1" indent="0">
              <a:buNone/>
            </a:pPr>
            <a:endParaRPr lang="en-US" sz="1800" dirty="0">
              <a:effectLst/>
            </a:endParaRPr>
          </a:p>
          <a:p>
            <a:pPr marL="457200" lvl="1" indent="0">
              <a:buNone/>
            </a:pPr>
            <a:r>
              <a:rPr lang="en-US" dirty="0">
                <a:effectLst/>
              </a:rPr>
              <a:t>[2]Peter D. Turney, “Thumbs Up or Thumbs Down? Semantic Orientation Applied to             Unsupervised Classification of Reviews,” Institute for Information Technology National Research Council of Canada Ottawa, Ontario, Canada, K1A 0R6, 2002. </a:t>
            </a:r>
          </a:p>
          <a:p>
            <a:pPr marL="457200" lvl="1" indent="0">
              <a:buNone/>
            </a:pPr>
            <a:endParaRPr lang="en-US" sz="1800" dirty="0">
              <a:effectLst/>
            </a:endParaRPr>
          </a:p>
          <a:p>
            <a:pPr marL="457200" lvl="1" indent="0">
              <a:buNone/>
            </a:pPr>
            <a:r>
              <a:rPr lang="en-US" dirty="0">
                <a:effectLst/>
              </a:rPr>
              <a:t>[3]Ashok </a:t>
            </a:r>
            <a:r>
              <a:rPr lang="en-US" dirty="0" err="1">
                <a:effectLst/>
              </a:rPr>
              <a:t>Panta</a:t>
            </a:r>
            <a:r>
              <a:rPr lang="en-US" dirty="0">
                <a:effectLst/>
              </a:rPr>
              <a:t>, “Sentiment Analysis on Nepali Movie Reviews using Machine Learning,” </a:t>
            </a:r>
            <a:r>
              <a:rPr lang="en-US" dirty="0" err="1">
                <a:effectLst/>
              </a:rPr>
              <a:t>Tribhuwan</a:t>
            </a:r>
            <a:r>
              <a:rPr lang="en-US" dirty="0">
                <a:effectLst/>
              </a:rPr>
              <a:t> University Department of Science and Technology, 2013.</a:t>
            </a:r>
            <a:endParaRPr lang="en-US" sz="1600" dirty="0">
              <a:effectLst/>
            </a:endParaRPr>
          </a:p>
          <a:p>
            <a:pPr marL="0" indent="0">
              <a:buNone/>
            </a:pPr>
            <a:r>
              <a:rPr lang="en-US" dirty="0">
                <a:effectLst/>
              </a:rPr>
              <a:t> </a:t>
            </a:r>
            <a:endParaRPr lang="en-US" sz="1800" dirty="0">
              <a:effectLst/>
            </a:endParaRPr>
          </a:p>
          <a:p>
            <a:pPr marL="457200" lvl="1" indent="0">
              <a:buNone/>
            </a:pPr>
            <a:r>
              <a:rPr lang="en-US" dirty="0">
                <a:effectLst/>
              </a:rPr>
              <a:t>[4]Lina L. </a:t>
            </a:r>
            <a:r>
              <a:rPr lang="en-US" dirty="0" err="1">
                <a:effectLst/>
              </a:rPr>
              <a:t>Dhande</a:t>
            </a:r>
            <a:r>
              <a:rPr lang="en-US" dirty="0">
                <a:effectLst/>
              </a:rPr>
              <a:t> and Dr. Prof. Girish K. Patnaik, ―Analyzing Sentiment of Movie Review Data using Naive Bayes Neural Classifier‖, IJETTCS, Volume 3, Issue 4 July-August 2014, ISSN 2278-6856. </a:t>
            </a:r>
          </a:p>
          <a:p>
            <a:pPr marL="457200" lvl="1" indent="0">
              <a:buNone/>
            </a:pPr>
            <a:endParaRPr lang="en-US" sz="1800" dirty="0">
              <a:effectLst/>
            </a:endParaRPr>
          </a:p>
          <a:p>
            <a:pPr marL="457200" lvl="1" indent="0">
              <a:buNone/>
            </a:pPr>
            <a:r>
              <a:rPr lang="en-US" dirty="0">
                <a:effectLst/>
              </a:rPr>
              <a:t>[5]</a:t>
            </a:r>
            <a:r>
              <a:rPr lang="en-US" dirty="0" err="1">
                <a:effectLst/>
              </a:rPr>
              <a:t>Rajaraman</a:t>
            </a:r>
            <a:r>
              <a:rPr lang="en-US" dirty="0">
                <a:effectLst/>
              </a:rPr>
              <a:t>, A., &amp; Ullman, J. (2011). Data Mining. In Mining of Massive Datasets (pp. 1-17). Cambridge: Cambridge University Press. </a:t>
            </a:r>
            <a:endParaRPr lang="en-US" sz="1800" dirty="0">
              <a:effectLst/>
            </a:endParaRPr>
          </a:p>
          <a:p>
            <a:pPr marL="0" indent="0">
              <a:buNone/>
            </a:pPr>
            <a:endParaRPr lang="en-US" dirty="0">
              <a:effectLst/>
            </a:endParaRPr>
          </a:p>
        </p:txBody>
      </p:sp>
    </p:spTree>
    <p:extLst>
      <p:ext uri="{BB962C8B-B14F-4D97-AF65-F5344CB8AC3E}">
        <p14:creationId xmlns:p14="http://schemas.microsoft.com/office/powerpoint/2010/main" val="2551271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82C3D5-898D-4410-AE86-8FF8E38F193A}"/>
              </a:ext>
            </a:extLst>
          </p:cNvPr>
          <p:cNvSpPr>
            <a:spLocks noGrp="1"/>
          </p:cNvSpPr>
          <p:nvPr>
            <p:ph idx="1"/>
          </p:nvPr>
        </p:nvSpPr>
        <p:spPr>
          <a:xfrm>
            <a:off x="0" y="0"/>
            <a:ext cx="12192000" cy="6857999"/>
          </a:xfrm>
        </p:spPr>
        <p:txBody>
          <a:bodyPr anchor="t"/>
          <a:lstStyle/>
          <a:p>
            <a:pPr marL="0" indent="0">
              <a:buNone/>
            </a:pPr>
            <a:r>
              <a:rPr lang="en-US" sz="2700" dirty="0"/>
              <a:t>Table of content </a:t>
            </a:r>
          </a:p>
          <a:p>
            <a:pPr marL="457200" indent="-457200">
              <a:buAutoNum type="arabicPeriod"/>
            </a:pPr>
            <a:r>
              <a:rPr lang="en-US" dirty="0"/>
              <a:t>Introduction </a:t>
            </a:r>
          </a:p>
          <a:p>
            <a:pPr marL="457200" indent="-457200">
              <a:buAutoNum type="arabicPeriod"/>
            </a:pPr>
            <a:r>
              <a:rPr lang="en-US" dirty="0"/>
              <a:t>Problem statement </a:t>
            </a:r>
          </a:p>
          <a:p>
            <a:pPr marL="457200" indent="-457200">
              <a:buAutoNum type="arabicPeriod"/>
            </a:pPr>
            <a:r>
              <a:rPr lang="en-US" dirty="0"/>
              <a:t>Objectives </a:t>
            </a:r>
          </a:p>
          <a:p>
            <a:pPr marL="457200" indent="-457200">
              <a:buAutoNum type="arabicPeriod"/>
            </a:pPr>
            <a:r>
              <a:rPr lang="en-US" dirty="0"/>
              <a:t>Scope and limitations </a:t>
            </a:r>
          </a:p>
          <a:p>
            <a:pPr marL="457200" indent="-457200">
              <a:buAutoNum type="arabicPeriod"/>
            </a:pPr>
            <a:r>
              <a:rPr lang="en-US" dirty="0"/>
              <a:t>Methodology </a:t>
            </a:r>
          </a:p>
          <a:p>
            <a:pPr marL="457200" indent="-457200">
              <a:buAutoNum type="arabicPeriod"/>
            </a:pPr>
            <a:r>
              <a:rPr lang="en-US" dirty="0"/>
              <a:t>Project schedule </a:t>
            </a:r>
          </a:p>
          <a:p>
            <a:pPr marL="457200" indent="-457200">
              <a:buAutoNum type="arabicPeriod"/>
            </a:pPr>
            <a:r>
              <a:rPr lang="en-US" dirty="0"/>
              <a:t>Expected outcome</a:t>
            </a:r>
          </a:p>
          <a:p>
            <a:pPr marL="457200" indent="-457200">
              <a:buAutoNum type="arabicPeriod"/>
            </a:pPr>
            <a:r>
              <a:rPr lang="en-US" dirty="0"/>
              <a:t>References</a:t>
            </a:r>
          </a:p>
          <a:p>
            <a:pPr marL="457200" indent="-457200">
              <a:buAutoNum type="arabicPeriod"/>
            </a:pPr>
            <a:endParaRPr lang="en-US" dirty="0"/>
          </a:p>
        </p:txBody>
      </p:sp>
    </p:spTree>
    <p:extLst>
      <p:ext uri="{BB962C8B-B14F-4D97-AF65-F5344CB8AC3E}">
        <p14:creationId xmlns:p14="http://schemas.microsoft.com/office/powerpoint/2010/main" val="2822234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D4CC1C5F-AB7D-48B5-A5CC-AF5A346F7493}"/>
              </a:ext>
            </a:extLst>
          </p:cNvPr>
          <p:cNvPicPr>
            <a:picLocks noGrp="1" noChangeAspect="1"/>
          </p:cNvPicPr>
          <p:nvPr>
            <p:ph idx="1"/>
          </p:nvPr>
        </p:nvPicPr>
        <p:blipFill>
          <a:blip r:embed="rId2"/>
          <a:stretch>
            <a:fillRect/>
          </a:stretch>
        </p:blipFill>
        <p:spPr>
          <a:xfrm>
            <a:off x="2806893" y="1809115"/>
            <a:ext cx="6578213" cy="3239770"/>
          </a:xfrm>
        </p:spPr>
      </p:pic>
    </p:spTree>
    <p:extLst>
      <p:ext uri="{BB962C8B-B14F-4D97-AF65-F5344CB8AC3E}">
        <p14:creationId xmlns:p14="http://schemas.microsoft.com/office/powerpoint/2010/main" val="388749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5C3D9-0A03-4DB5-A9A5-B821DCFFE20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FE0D6C-5BA2-4788-B447-A02E8DB6AF8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86256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35F029-BFC4-4606-AAA3-1D43F1B10DC1}"/>
              </a:ext>
            </a:extLst>
          </p:cNvPr>
          <p:cNvSpPr>
            <a:spLocks noGrp="1"/>
          </p:cNvSpPr>
          <p:nvPr>
            <p:ph idx="1"/>
          </p:nvPr>
        </p:nvSpPr>
        <p:spPr>
          <a:xfrm>
            <a:off x="71022" y="71021"/>
            <a:ext cx="12120978" cy="6786979"/>
          </a:xfrm>
        </p:spPr>
        <p:txBody>
          <a:bodyPr anchor="t"/>
          <a:lstStyle/>
          <a:p>
            <a:pPr marL="0" indent="0" algn="ctr">
              <a:buNone/>
            </a:pPr>
            <a:endParaRPr lang="en-US" sz="2700" dirty="0"/>
          </a:p>
          <a:p>
            <a:pPr marL="0" indent="0" algn="ctr">
              <a:buNone/>
            </a:pPr>
            <a:r>
              <a:rPr lang="en-US" sz="2700" dirty="0"/>
              <a:t>Introduction</a:t>
            </a:r>
          </a:p>
          <a:p>
            <a:pPr marL="0" indent="0" algn="ctr">
              <a:buNone/>
            </a:pPr>
            <a:endParaRPr lang="en-US" sz="2700" dirty="0"/>
          </a:p>
          <a:p>
            <a:pPr marL="0" indent="0" algn="ctr">
              <a:buNone/>
            </a:pPr>
            <a:endParaRPr lang="en-US" sz="2700" dirty="0"/>
          </a:p>
          <a:p>
            <a:pPr marL="457200" indent="-457200">
              <a:buFont typeface="+mj-lt"/>
              <a:buAutoNum type="arabicPeriod"/>
            </a:pPr>
            <a:r>
              <a:rPr lang="en-US" dirty="0"/>
              <a:t>Sentiment Analysis is contextual mining of text</a:t>
            </a:r>
          </a:p>
          <a:p>
            <a:pPr marL="457200" indent="-457200">
              <a:buFont typeface="+mj-lt"/>
              <a:buAutoNum type="arabicPeriod"/>
            </a:pPr>
            <a:r>
              <a:rPr lang="en-US" dirty="0"/>
              <a:t>It specifies the polarity(positive, negative, and neutral) of the sentences </a:t>
            </a:r>
          </a:p>
          <a:p>
            <a:pPr marL="457200" indent="-457200">
              <a:buFont typeface="+mj-lt"/>
              <a:buAutoNum type="arabicPeriod"/>
            </a:pPr>
            <a:r>
              <a:rPr lang="en-US" dirty="0"/>
              <a:t> Sentiment analysis is difficult and challenging for Indo-Aryan language in which machine learning approaches are used in sentiment analysis by analyzing huge amount of data </a:t>
            </a:r>
          </a:p>
          <a:p>
            <a:pPr marL="457200" indent="-457200">
              <a:buFont typeface="+mj-lt"/>
              <a:buAutoNum type="arabicPeriod"/>
            </a:pPr>
            <a:r>
              <a:rPr lang="en-US" dirty="0"/>
              <a:t>There are different algorithm are used in classification of sentiment like </a:t>
            </a:r>
            <a:r>
              <a:rPr lang="en-US" dirty="0" err="1"/>
              <a:t>svm</a:t>
            </a:r>
            <a:r>
              <a:rPr lang="en-US" dirty="0"/>
              <a:t> and naïve </a:t>
            </a:r>
            <a:r>
              <a:rPr lang="en-US" dirty="0" err="1"/>
              <a:t>bayes</a:t>
            </a:r>
            <a:endParaRPr lang="en-US" dirty="0"/>
          </a:p>
          <a:p>
            <a:pPr marL="457200" indent="-457200">
              <a:buFont typeface="+mj-lt"/>
              <a:buAutoNum type="arabicPeriod"/>
            </a:pPr>
            <a:r>
              <a:rPr lang="en-US" dirty="0"/>
              <a:t>Among them we use naïve bays classification algorithm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43246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35F029-BFC4-4606-AAA3-1D43F1B10DC1}"/>
              </a:ext>
            </a:extLst>
          </p:cNvPr>
          <p:cNvSpPr>
            <a:spLocks noGrp="1"/>
          </p:cNvSpPr>
          <p:nvPr>
            <p:ph idx="1"/>
          </p:nvPr>
        </p:nvSpPr>
        <p:spPr>
          <a:xfrm>
            <a:off x="71022" y="71021"/>
            <a:ext cx="12120978" cy="6786979"/>
          </a:xfrm>
        </p:spPr>
        <p:txBody>
          <a:bodyPr anchor="t"/>
          <a:lstStyle/>
          <a:p>
            <a:pPr marL="0" indent="0" algn="ctr">
              <a:buNone/>
            </a:pPr>
            <a:r>
              <a:rPr lang="en-US" sz="2700" dirty="0"/>
              <a:t>Problem statement </a:t>
            </a:r>
          </a:p>
          <a:p>
            <a:pPr marL="0" indent="0" algn="ctr">
              <a:buNone/>
            </a:pPr>
            <a:endParaRPr lang="en-US" sz="2700" dirty="0"/>
          </a:p>
          <a:p>
            <a:pPr marL="0" indent="0">
              <a:buNone/>
            </a:pPr>
            <a:r>
              <a:rPr lang="en-US" dirty="0"/>
              <a:t>Sentiment analysis is in research phase in Aryan Indo Language; Nepali Language. Due to lack of resources sentiment analysis is difficult and challenging for our language </a:t>
            </a:r>
          </a:p>
          <a:p>
            <a:pPr marL="0" indent="0">
              <a:buNone/>
            </a:pPr>
            <a:r>
              <a:rPr lang="en-US" dirty="0"/>
              <a:t> </a:t>
            </a:r>
          </a:p>
          <a:p>
            <a:pPr marL="0" indent="0">
              <a:buNone/>
            </a:pPr>
            <a:r>
              <a:rPr lang="en-US" dirty="0"/>
              <a:t>In this project work , problem of </a:t>
            </a:r>
            <a:r>
              <a:rPr lang="en-US" dirty="0" err="1"/>
              <a:t>nepali</a:t>
            </a:r>
            <a:r>
              <a:rPr lang="en-US" dirty="0"/>
              <a:t> sentiment is addressed </a:t>
            </a:r>
          </a:p>
          <a:p>
            <a:pPr marL="0" indent="0">
              <a:buNone/>
            </a:pPr>
            <a:r>
              <a:rPr lang="en-US" dirty="0"/>
              <a:t>The </a:t>
            </a:r>
            <a:r>
              <a:rPr lang="en-US" dirty="0" err="1"/>
              <a:t>recognization</a:t>
            </a:r>
            <a:r>
              <a:rPr lang="en-US" dirty="0"/>
              <a:t> task is carried out by supervised machine ;earning naïve </a:t>
            </a:r>
            <a:r>
              <a:rPr lang="en-US" dirty="0" err="1"/>
              <a:t>bayes</a:t>
            </a:r>
            <a:r>
              <a:rPr lang="en-US" dirty="0"/>
              <a:t> </a:t>
            </a:r>
          </a:p>
          <a:p>
            <a:pPr marL="0" indent="0">
              <a:buNone/>
            </a:pPr>
            <a:r>
              <a:rPr lang="en-US" dirty="0"/>
              <a:t>.</a:t>
            </a:r>
            <a:r>
              <a:rPr lang="en-US" dirty="0" err="1"/>
              <a:t>eg</a:t>
            </a:r>
            <a:r>
              <a:rPr lang="en-US" dirty="0"/>
              <a:t> </a:t>
            </a:r>
          </a:p>
          <a:p>
            <a:pPr marL="0" indent="0">
              <a:buNone/>
            </a:pPr>
            <a:r>
              <a:rPr lang="en-US" dirty="0"/>
              <a:t> </a:t>
            </a:r>
            <a:r>
              <a:rPr lang="hi-IN" dirty="0"/>
              <a:t>मलाई यो मन परेन।[ </a:t>
            </a:r>
            <a:r>
              <a:rPr lang="en-US" dirty="0"/>
              <a:t>Negative ] </a:t>
            </a:r>
          </a:p>
          <a:p>
            <a:pPr marL="0" indent="0">
              <a:buNone/>
            </a:pPr>
            <a:r>
              <a:rPr lang="en-US" dirty="0"/>
              <a:t> </a:t>
            </a:r>
            <a:r>
              <a:rPr lang="hi-IN" dirty="0"/>
              <a:t>आहा कती राम्रो घडी।[ </a:t>
            </a:r>
            <a:r>
              <a:rPr lang="en-US" dirty="0"/>
              <a:t>Positive ]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85911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35F029-BFC4-4606-AAA3-1D43F1B10DC1}"/>
              </a:ext>
            </a:extLst>
          </p:cNvPr>
          <p:cNvSpPr>
            <a:spLocks noGrp="1"/>
          </p:cNvSpPr>
          <p:nvPr>
            <p:ph idx="1"/>
          </p:nvPr>
        </p:nvSpPr>
        <p:spPr>
          <a:xfrm>
            <a:off x="71022" y="71021"/>
            <a:ext cx="12120978" cy="6786979"/>
          </a:xfrm>
        </p:spPr>
        <p:txBody>
          <a:bodyPr anchor="t"/>
          <a:lstStyle/>
          <a:p>
            <a:pPr marL="0" indent="0" algn="ctr">
              <a:buNone/>
            </a:pPr>
            <a:endParaRPr lang="en-US" sz="2700" dirty="0"/>
          </a:p>
          <a:p>
            <a:pPr marL="0" indent="0" algn="ctr">
              <a:buNone/>
            </a:pPr>
            <a:r>
              <a:rPr lang="en-US" sz="2700" dirty="0"/>
              <a:t>Objectives</a:t>
            </a:r>
          </a:p>
          <a:p>
            <a:pPr marL="0" indent="0" algn="ctr">
              <a:buNone/>
            </a:pPr>
            <a:r>
              <a:rPr lang="en-US" dirty="0"/>
              <a:t> </a:t>
            </a:r>
          </a:p>
          <a:p>
            <a:pPr marL="0" indent="0" algn="ctr">
              <a:buNone/>
            </a:pPr>
            <a:endParaRPr lang="en-US" dirty="0"/>
          </a:p>
          <a:p>
            <a:pPr marL="0" indent="0" algn="ctr">
              <a:buNone/>
            </a:pPr>
            <a:r>
              <a:rPr lang="en-US" dirty="0"/>
              <a:t>The main objective of the Sentiment Analysis System is:</a:t>
            </a:r>
          </a:p>
          <a:p>
            <a:pPr marL="0" indent="0" algn="ctr">
              <a:buNone/>
            </a:pPr>
            <a:r>
              <a:rPr lang="en-US" dirty="0"/>
              <a:t> To classify the opinions of the customers for e-commerce based portal. </a:t>
            </a:r>
          </a:p>
        </p:txBody>
      </p:sp>
    </p:spTree>
    <p:extLst>
      <p:ext uri="{BB962C8B-B14F-4D97-AF65-F5344CB8AC3E}">
        <p14:creationId xmlns:p14="http://schemas.microsoft.com/office/powerpoint/2010/main" val="2766520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35F029-BFC4-4606-AAA3-1D43F1B10DC1}"/>
              </a:ext>
            </a:extLst>
          </p:cNvPr>
          <p:cNvSpPr>
            <a:spLocks noGrp="1"/>
          </p:cNvSpPr>
          <p:nvPr>
            <p:ph idx="1"/>
          </p:nvPr>
        </p:nvSpPr>
        <p:spPr>
          <a:xfrm>
            <a:off x="71022" y="71021"/>
            <a:ext cx="12120978" cy="6786979"/>
          </a:xfrm>
        </p:spPr>
        <p:txBody>
          <a:bodyPr anchor="t">
            <a:normAutofit lnSpcReduction="10000"/>
          </a:bodyPr>
          <a:lstStyle/>
          <a:p>
            <a:pPr marL="0" indent="0" algn="ctr">
              <a:buNone/>
            </a:pPr>
            <a:endParaRPr lang="en-US" sz="2700" dirty="0"/>
          </a:p>
          <a:p>
            <a:pPr marL="0" indent="0" algn="ctr">
              <a:buNone/>
            </a:pPr>
            <a:r>
              <a:rPr lang="en-US" sz="2700" dirty="0"/>
              <a:t>Literature review</a:t>
            </a:r>
          </a:p>
          <a:p>
            <a:pPr marL="0" indent="0" algn="ctr">
              <a:buNone/>
            </a:pPr>
            <a:endParaRPr lang="en-US" sz="2700" dirty="0"/>
          </a:p>
          <a:p>
            <a:pPr marL="0" indent="0" algn="ctr">
              <a:buNone/>
            </a:pPr>
            <a:r>
              <a:rPr lang="en-US" sz="2700" dirty="0"/>
              <a:t> </a:t>
            </a:r>
          </a:p>
          <a:p>
            <a:pPr marL="0" indent="0" algn="ctr">
              <a:buNone/>
            </a:pPr>
            <a:r>
              <a:rPr lang="en-US" dirty="0"/>
              <a:t>There are lots of researches which have been done in the field of Sentiment Analysis,</a:t>
            </a:r>
          </a:p>
          <a:p>
            <a:pPr marL="0" indent="0" algn="ctr">
              <a:buNone/>
            </a:pPr>
            <a:r>
              <a:rPr lang="en-US" dirty="0"/>
              <a:t>In [1] “Named Entity Recognition for Nepali Text using Support Vector Machine,” Author Surya Bahadur Bam. This system used supervised machine learning to classify Nepali phrases. </a:t>
            </a:r>
          </a:p>
          <a:p>
            <a:pPr marL="0" indent="0" algn="ctr">
              <a:buNone/>
            </a:pPr>
            <a:r>
              <a:rPr lang="en-US" dirty="0"/>
              <a:t> </a:t>
            </a:r>
          </a:p>
          <a:p>
            <a:pPr marL="0" indent="0" algn="ctr">
              <a:buNone/>
            </a:pPr>
            <a:r>
              <a:rPr lang="en-US" dirty="0"/>
              <a:t>In [2] “Semantic Orientation Applied to Unsupervised Classification of Reviews” Author Peter D. Turney. This system used unsupervised machine learning technique for the classification of the reviews. </a:t>
            </a:r>
          </a:p>
          <a:p>
            <a:pPr marL="0" indent="0" algn="ctr">
              <a:buNone/>
            </a:pPr>
            <a:r>
              <a:rPr lang="en-US" dirty="0"/>
              <a:t> </a:t>
            </a:r>
          </a:p>
          <a:p>
            <a:pPr marL="0" indent="0" algn="ctr">
              <a:buNone/>
            </a:pPr>
            <a:r>
              <a:rPr lang="en-US" dirty="0"/>
              <a:t>In [3] “Semantic Analysis on Nepali Movie Reviews” Author Ashok </a:t>
            </a:r>
            <a:r>
              <a:rPr lang="en-US" dirty="0" err="1"/>
              <a:t>Panta</a:t>
            </a:r>
            <a:r>
              <a:rPr lang="en-US" dirty="0"/>
              <a:t> Naive Bayes Sentiment Analysis. This system uses Naive Bayes algorithm under the supervised machine learning to classify the Nepali movie reviews. </a:t>
            </a:r>
          </a:p>
          <a:p>
            <a:pPr marL="0" indent="0" algn="ctr">
              <a:buNone/>
            </a:pPr>
            <a:r>
              <a:rPr lang="en-US" dirty="0"/>
              <a:t> </a:t>
            </a:r>
          </a:p>
          <a:p>
            <a:pPr marL="0" indent="0" algn="ctr">
              <a:buNone/>
            </a:pPr>
            <a:r>
              <a:rPr lang="en-US" dirty="0"/>
              <a:t> </a:t>
            </a:r>
          </a:p>
        </p:txBody>
      </p:sp>
    </p:spTree>
    <p:extLst>
      <p:ext uri="{BB962C8B-B14F-4D97-AF65-F5344CB8AC3E}">
        <p14:creationId xmlns:p14="http://schemas.microsoft.com/office/powerpoint/2010/main" val="1940285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35F029-BFC4-4606-AAA3-1D43F1B10DC1}"/>
              </a:ext>
            </a:extLst>
          </p:cNvPr>
          <p:cNvSpPr>
            <a:spLocks noGrp="1"/>
          </p:cNvSpPr>
          <p:nvPr>
            <p:ph idx="1"/>
          </p:nvPr>
        </p:nvSpPr>
        <p:spPr>
          <a:xfrm>
            <a:off x="71022" y="71021"/>
            <a:ext cx="12120978" cy="6786979"/>
          </a:xfrm>
        </p:spPr>
        <p:txBody>
          <a:bodyPr anchor="t"/>
          <a:lstStyle/>
          <a:p>
            <a:pPr marL="0" indent="0" algn="ctr">
              <a:buNone/>
            </a:pPr>
            <a:r>
              <a:rPr lang="en-US" sz="2700" dirty="0"/>
              <a:t>Scope and limitations </a:t>
            </a:r>
          </a:p>
          <a:p>
            <a:pPr marL="0" indent="0" algn="ctr">
              <a:buNone/>
            </a:pPr>
            <a:endParaRPr lang="en-US" dirty="0"/>
          </a:p>
          <a:p>
            <a:pPr marL="0" indent="0" algn="ctr">
              <a:buNone/>
            </a:pPr>
            <a:r>
              <a:rPr lang="en-US" sz="2400" dirty="0"/>
              <a:t>Scopes</a:t>
            </a:r>
          </a:p>
          <a:p>
            <a:pPr marL="457200" indent="-457200">
              <a:buAutoNum type="arabicPeriod"/>
            </a:pPr>
            <a:r>
              <a:rPr lang="en-US" dirty="0"/>
              <a:t>It is used to find the opinion of the customers on the newly lunched products. </a:t>
            </a:r>
          </a:p>
          <a:p>
            <a:pPr marL="457200" indent="-457200">
              <a:buAutoNum type="arabicPeriod"/>
            </a:pPr>
            <a:r>
              <a:rPr lang="en-US" dirty="0"/>
              <a:t>It is used in the film industry to analysis the comments and reviews of the movies and songs. </a:t>
            </a:r>
          </a:p>
          <a:p>
            <a:pPr marL="457200" indent="-457200">
              <a:buAutoNum type="arabicPeriod"/>
            </a:pPr>
            <a:r>
              <a:rPr lang="en-US" dirty="0"/>
              <a:t>It is used in News Portals to find out the public opinions and reviews. </a:t>
            </a:r>
          </a:p>
          <a:p>
            <a:pPr marL="457200" indent="-457200">
              <a:buAutoNum type="arabicPeriod"/>
            </a:pPr>
            <a:endParaRPr lang="en-US" dirty="0"/>
          </a:p>
          <a:p>
            <a:pPr marL="0" indent="0">
              <a:buNone/>
            </a:pPr>
            <a:r>
              <a:rPr lang="en-US" dirty="0"/>
              <a:t>Limitations</a:t>
            </a:r>
          </a:p>
          <a:p>
            <a:pPr marL="457200" indent="-457200">
              <a:buAutoNum type="arabicPeriod"/>
            </a:pPr>
            <a:r>
              <a:rPr lang="en-US" dirty="0"/>
              <a:t>The accuracy of the reviews is low when there is the mixture of Nepali as well as English language in comments. </a:t>
            </a:r>
          </a:p>
          <a:p>
            <a:pPr marL="457200" indent="-457200">
              <a:buAutoNum type="arabicPeriod"/>
            </a:pPr>
            <a:r>
              <a:rPr lang="en-US" dirty="0"/>
              <a:t> Ambiguity can occur, and semantic analysis is difficult to address. </a:t>
            </a:r>
          </a:p>
        </p:txBody>
      </p:sp>
    </p:spTree>
    <p:extLst>
      <p:ext uri="{BB962C8B-B14F-4D97-AF65-F5344CB8AC3E}">
        <p14:creationId xmlns:p14="http://schemas.microsoft.com/office/powerpoint/2010/main" val="579821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35F029-BFC4-4606-AAA3-1D43F1B10DC1}"/>
              </a:ext>
            </a:extLst>
          </p:cNvPr>
          <p:cNvSpPr>
            <a:spLocks noGrp="1"/>
          </p:cNvSpPr>
          <p:nvPr>
            <p:ph idx="1"/>
          </p:nvPr>
        </p:nvSpPr>
        <p:spPr>
          <a:xfrm>
            <a:off x="71022" y="71021"/>
            <a:ext cx="12120978" cy="6786979"/>
          </a:xfrm>
        </p:spPr>
        <p:txBody>
          <a:bodyPr anchor="t"/>
          <a:lstStyle/>
          <a:p>
            <a:pPr marL="0" indent="0" algn="ctr">
              <a:buNone/>
            </a:pPr>
            <a:r>
              <a:rPr lang="en-US" sz="2600" dirty="0"/>
              <a:t>Methodology</a:t>
            </a:r>
          </a:p>
          <a:p>
            <a:pPr marL="0" indent="0" algn="ctr">
              <a:buNone/>
            </a:pPr>
            <a:endParaRPr lang="en-US" sz="2600" dirty="0"/>
          </a:p>
          <a:p>
            <a:pPr marL="0" indent="0" algn="ctr">
              <a:buNone/>
            </a:pPr>
            <a:endParaRPr lang="en-US" sz="2600" dirty="0"/>
          </a:p>
          <a:p>
            <a:pPr marL="0" indent="0">
              <a:buNone/>
            </a:pPr>
            <a:r>
              <a:rPr lang="en-US" sz="2400" dirty="0"/>
              <a:t>Data collection</a:t>
            </a:r>
          </a:p>
          <a:p>
            <a:pPr marL="0" indent="0">
              <a:buNone/>
            </a:pPr>
            <a:r>
              <a:rPr lang="en-US" dirty="0"/>
              <a:t>We are manually collect data from different new and ecommerce sites of Nepal.</a:t>
            </a:r>
          </a:p>
        </p:txBody>
      </p:sp>
    </p:spTree>
    <p:extLst>
      <p:ext uri="{BB962C8B-B14F-4D97-AF65-F5344CB8AC3E}">
        <p14:creationId xmlns:p14="http://schemas.microsoft.com/office/powerpoint/2010/main" val="2672569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35F029-BFC4-4606-AAA3-1D43F1B10DC1}"/>
              </a:ext>
            </a:extLst>
          </p:cNvPr>
          <p:cNvSpPr>
            <a:spLocks noGrp="1"/>
          </p:cNvSpPr>
          <p:nvPr>
            <p:ph idx="1"/>
          </p:nvPr>
        </p:nvSpPr>
        <p:spPr>
          <a:xfrm>
            <a:off x="71022" y="71021"/>
            <a:ext cx="12120978" cy="6786979"/>
          </a:xfrm>
        </p:spPr>
        <p:txBody>
          <a:bodyPr anchor="t"/>
          <a:lstStyle/>
          <a:p>
            <a:pPr marL="0" indent="0" algn="ctr">
              <a:buNone/>
            </a:pPr>
            <a:endParaRPr lang="en-US" dirty="0"/>
          </a:p>
          <a:p>
            <a:pPr marL="0" indent="0" algn="ctr">
              <a:buNone/>
            </a:pPr>
            <a:endParaRPr lang="en-US" dirty="0"/>
          </a:p>
          <a:p>
            <a:pPr marL="0" indent="0" algn="ctr">
              <a:buNone/>
            </a:pPr>
            <a:r>
              <a:rPr lang="en-US" sz="2400" dirty="0"/>
              <a:t>Preprocessing</a:t>
            </a:r>
          </a:p>
          <a:p>
            <a:pPr marL="0" indent="0">
              <a:buNone/>
            </a:pPr>
            <a:endParaRPr lang="en-US" dirty="0"/>
          </a:p>
          <a:p>
            <a:pPr marL="0" indent="0">
              <a:buNone/>
            </a:pPr>
            <a:endParaRPr lang="en-US" dirty="0"/>
          </a:p>
          <a:p>
            <a:pPr marL="0" indent="0">
              <a:buNone/>
            </a:pPr>
            <a:r>
              <a:rPr lang="en-US" dirty="0"/>
              <a:t> Preprocessing is usually done manually by the humans in regard to the data sets. Here supervised machine </a:t>
            </a:r>
          </a:p>
        </p:txBody>
      </p:sp>
    </p:spTree>
    <p:extLst>
      <p:ext uri="{BB962C8B-B14F-4D97-AF65-F5344CB8AC3E}">
        <p14:creationId xmlns:p14="http://schemas.microsoft.com/office/powerpoint/2010/main" val="7519166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F4B54B"/>
      </a:accent1>
      <a:accent2>
        <a:srgbClr val="A2C84E"/>
      </a:accent2>
      <a:accent3>
        <a:srgbClr val="4BC298"/>
      </a:accent3>
      <a:accent4>
        <a:srgbClr val="4CB5D3"/>
      </a:accent4>
      <a:accent5>
        <a:srgbClr val="9167E3"/>
      </a:accent5>
      <a:accent6>
        <a:srgbClr val="E05073"/>
      </a:accent6>
      <a:hlink>
        <a:srgbClr val="E19520"/>
      </a:hlink>
      <a:folHlink>
        <a:srgbClr val="E8B15D"/>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DD1DAD52-B525-46B5-8E87-60EE23581B9C}"/>
    </a:ext>
  </a:extLst>
</a:theme>
</file>

<file path=docProps/app.xml><?xml version="1.0" encoding="utf-8"?>
<Properties xmlns="http://schemas.openxmlformats.org/officeDocument/2006/extended-properties" xmlns:vt="http://schemas.openxmlformats.org/officeDocument/2006/docPropsVTypes">
  <Template>TM03457485[[fn=Mesh]]</Template>
  <TotalTime>114</TotalTime>
  <Words>639</Words>
  <Application>Microsoft Office PowerPoint</Application>
  <PresentationFormat>Widescreen</PresentationFormat>
  <Paragraphs>194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Cambria Math</vt:lpstr>
      <vt:lpstr>Century Gothic</vt:lpstr>
      <vt:lpstr>Mesh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Bishal Khadka</dc:creator>
  <cp:lastModifiedBy>Bishal Khadka</cp:lastModifiedBy>
  <cp:revision>15</cp:revision>
  <dcterms:created xsi:type="dcterms:W3CDTF">2019-04-23T07:20:16Z</dcterms:created>
  <dcterms:modified xsi:type="dcterms:W3CDTF">2019-04-23T09:14:41Z</dcterms:modified>
</cp:coreProperties>
</file>