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7" r:id="rId10"/>
    <p:sldId id="264" r:id="rId11"/>
    <p:sldId id="268" r:id="rId12"/>
    <p:sldId id="269" r:id="rId13"/>
    <p:sldId id="265" r:id="rId1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8" y="-7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24600" y="1981200"/>
            <a:ext cx="3200400"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rPr>
              <a:t>NAME : GOPALAKRISHNAN T</a:t>
            </a:r>
            <a:endParaRPr sz="2000" dirty="0">
              <a:latin typeface="Trebuchet MS"/>
              <a:cs typeface="Trebuchet MS"/>
            </a:endParaRPr>
          </a:p>
        </p:txBody>
      </p:sp>
      <p:sp>
        <p:nvSpPr>
          <p:cNvPr id="8" name="object 8"/>
          <p:cNvSpPr txBox="1"/>
          <p:nvPr/>
        </p:nvSpPr>
        <p:spPr>
          <a:xfrm>
            <a:off x="6381494" y="2628900"/>
            <a:ext cx="3448305" cy="320601"/>
          </a:xfrm>
          <a:prstGeom prst="rect">
            <a:avLst/>
          </a:prstGeom>
        </p:spPr>
        <p:txBody>
          <a:bodyPr vert="horz" wrap="square" lIns="0" tIns="12700" rIns="0" bIns="0" rtlCol="0">
            <a:spAutoFit/>
          </a:bodyPr>
          <a:lstStyle/>
          <a:p>
            <a:pPr marL="12700">
              <a:lnSpc>
                <a:spcPct val="100000"/>
              </a:lnSpc>
              <a:spcBef>
                <a:spcPts val="100"/>
              </a:spcBef>
            </a:pPr>
            <a:r>
              <a:rPr lang="en-IN" sz="2000" b="1" dirty="0">
                <a:solidFill>
                  <a:srgbClr val="2D936B"/>
                </a:solidFill>
                <a:latin typeface="Trebuchet MS"/>
                <a:cs typeface="Trebuchet MS"/>
              </a:rPr>
              <a:t>ROLL NO : 813821104302</a:t>
            </a:r>
            <a:endParaRPr sz="20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0" name="Picture 9">
            <a:extLst>
              <a:ext uri="{FF2B5EF4-FFF2-40B4-BE49-F238E27FC236}">
                <a16:creationId xmlns:a16="http://schemas.microsoft.com/office/drawing/2014/main" id="{7DB314DE-9502-B859-F86D-3CFDEDB40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775" y="1143000"/>
            <a:ext cx="4689141" cy="4296509"/>
          </a:xfrm>
          <a:prstGeom prst="rect">
            <a:avLst/>
          </a:prstGeom>
        </p:spPr>
      </p:pic>
      <p:pic>
        <p:nvPicPr>
          <p:cNvPr id="12" name="Picture 11">
            <a:extLst>
              <a:ext uri="{FF2B5EF4-FFF2-40B4-BE49-F238E27FC236}">
                <a16:creationId xmlns:a16="http://schemas.microsoft.com/office/drawing/2014/main" id="{ADA783D4-423A-BE58-7B99-9BB6531E0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1143000"/>
            <a:ext cx="4988731" cy="43323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9E699-0E50-D835-8C9C-A50BC0FC1C7B}"/>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07359617-8A00-B7BD-988C-5506604A9D08}"/>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5A187B06-E235-DA43-38D2-A172228E1F63}"/>
              </a:ext>
            </a:extLst>
          </p:cNvPr>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4F482946-D405-FFAF-4AF4-6A48DB2C27CA}"/>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a:extLst>
              <a:ext uri="{FF2B5EF4-FFF2-40B4-BE49-F238E27FC236}">
                <a16:creationId xmlns:a16="http://schemas.microsoft.com/office/drawing/2014/main" id="{B35ABF35-5C46-A5EA-D7BE-2B3FA857FCAE}"/>
              </a:ext>
            </a:extLst>
          </p:cNvPr>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pic>
        <p:nvPicPr>
          <p:cNvPr id="6" name="Picture 5">
            <a:extLst>
              <a:ext uri="{FF2B5EF4-FFF2-40B4-BE49-F238E27FC236}">
                <a16:creationId xmlns:a16="http://schemas.microsoft.com/office/drawing/2014/main" id="{B86B527B-4088-70F4-9C68-0D80E0342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685800"/>
            <a:ext cx="5791200" cy="5029200"/>
          </a:xfrm>
          <a:prstGeom prst="rect">
            <a:avLst/>
          </a:prstGeom>
        </p:spPr>
      </p:pic>
    </p:spTree>
    <p:extLst>
      <p:ext uri="{BB962C8B-B14F-4D97-AF65-F5344CB8AC3E}">
        <p14:creationId xmlns:p14="http://schemas.microsoft.com/office/powerpoint/2010/main" val="925824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84764-9AED-B56C-3C95-E6CC38916AF1}"/>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A721F4A7-D4D0-E712-E1D4-914FB4CC2677}"/>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506CBCE9-57BA-9921-B994-C0B3DC2429EC}"/>
              </a:ext>
            </a:extLst>
          </p:cNvPr>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748EDBE0-35E6-2A76-030F-E309FEBE616B}"/>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a:extLst>
              <a:ext uri="{FF2B5EF4-FFF2-40B4-BE49-F238E27FC236}">
                <a16:creationId xmlns:a16="http://schemas.microsoft.com/office/drawing/2014/main" id="{F656BA67-E59D-359A-66FF-A05C4786447E}"/>
              </a:ext>
            </a:extLst>
          </p:cNvPr>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12</a:t>
            </a:fld>
            <a:endParaRPr spc="-25" dirty="0"/>
          </a:p>
        </p:txBody>
      </p:sp>
      <p:pic>
        <p:nvPicPr>
          <p:cNvPr id="7" name="Picture 6">
            <a:extLst>
              <a:ext uri="{FF2B5EF4-FFF2-40B4-BE49-F238E27FC236}">
                <a16:creationId xmlns:a16="http://schemas.microsoft.com/office/drawing/2014/main" id="{9F58BE25-FA57-1918-9BDE-9ED4C81B7F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76200"/>
            <a:ext cx="4810169" cy="2971800"/>
          </a:xfrm>
          <a:prstGeom prst="rect">
            <a:avLst/>
          </a:prstGeom>
        </p:spPr>
      </p:pic>
      <p:pic>
        <p:nvPicPr>
          <p:cNvPr id="12" name="Picture 11">
            <a:extLst>
              <a:ext uri="{FF2B5EF4-FFF2-40B4-BE49-F238E27FC236}">
                <a16:creationId xmlns:a16="http://schemas.microsoft.com/office/drawing/2014/main" id="{95CF227A-1D46-98F9-4067-40727B8378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5423" y="1480700"/>
            <a:ext cx="5527777" cy="3415149"/>
          </a:xfrm>
          <a:prstGeom prst="rect">
            <a:avLst/>
          </a:prstGeom>
        </p:spPr>
      </p:pic>
    </p:spTree>
    <p:extLst>
      <p:ext uri="{BB962C8B-B14F-4D97-AF65-F5344CB8AC3E}">
        <p14:creationId xmlns:p14="http://schemas.microsoft.com/office/powerpoint/2010/main" val="1981134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13</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2" name="TextBox 1">
            <a:extLst>
              <a:ext uri="{FF2B5EF4-FFF2-40B4-BE49-F238E27FC236}">
                <a16:creationId xmlns:a16="http://schemas.microsoft.com/office/drawing/2014/main" id="{D2242B68-DACA-4EAD-06EA-EE6FF3C40121}"/>
              </a:ext>
            </a:extLst>
          </p:cNvPr>
          <p:cNvSpPr txBox="1"/>
          <p:nvPr/>
        </p:nvSpPr>
        <p:spPr>
          <a:xfrm>
            <a:off x="838200" y="1295400"/>
            <a:ext cx="8001000" cy="3785652"/>
          </a:xfrm>
          <a:prstGeom prst="rect">
            <a:avLst/>
          </a:prstGeom>
          <a:noFill/>
        </p:spPr>
        <p:txBody>
          <a:bodyPr wrap="square" rtlCol="0">
            <a:spAutoFit/>
          </a:bodyPr>
          <a:lstStyle/>
          <a:p>
            <a:r>
              <a:rPr lang="en-US" sz="1600" b="1" dirty="0"/>
              <a:t>Detection Accuracy:</a:t>
            </a:r>
            <a:r>
              <a:rPr lang="en-US" sz="1600" dirty="0"/>
              <a:t> The system should accurately identify and localize faces in different settings, lighting conditions, and orientations. This includes detecting faces at various scales and angles.</a:t>
            </a:r>
          </a:p>
          <a:p>
            <a:r>
              <a:rPr lang="en-US" sz="1600" b="1" dirty="0"/>
              <a:t>Real-time Processing:</a:t>
            </a:r>
            <a:r>
              <a:rPr lang="en-US" sz="1600" dirty="0"/>
              <a:t> The system should be capable of processing frames from a video feed in real-time, providing timely detection results.</a:t>
            </a:r>
          </a:p>
          <a:p>
            <a:r>
              <a:rPr lang="en-US" sz="1600" b="1" dirty="0"/>
              <a:t>Robustness:</a:t>
            </a:r>
            <a:r>
              <a:rPr lang="en-US" sz="1600" dirty="0"/>
              <a:t> The system should be robust to variations in facial expressions, poses, occlusions (e.g., by glasses or hats), and environmental factors (e.g., lighting changes, background clutter).</a:t>
            </a:r>
          </a:p>
          <a:p>
            <a:r>
              <a:rPr lang="en-US" sz="1600" b="1" dirty="0"/>
              <a:t>Efficiency:</a:t>
            </a:r>
            <a:r>
              <a:rPr lang="en-US" sz="1600" dirty="0"/>
              <a:t> The system should be efficient in terms of computational resources, allowing it to run smoothly on different hardware platforms, including desktop computers, mobile devices, and embedded systems.</a:t>
            </a:r>
          </a:p>
          <a:p>
            <a:r>
              <a:rPr lang="en-US" sz="1600" b="1" dirty="0"/>
              <a:t>Minimal False Positives/Negatives:</a:t>
            </a:r>
            <a:r>
              <a:rPr lang="en-US" sz="1600" dirty="0"/>
              <a:t> The system should minimize false positives (incorrectly identifying non-faces as faces) and false negatives (failing to detect actual faces). Achieving a balance between sensitivity and specificity is crucial.</a:t>
            </a:r>
          </a:p>
          <a:p>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8418" y="17206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119216"/>
          </a:xfrm>
          <a:prstGeom prst="rect">
            <a:avLst/>
          </a:prstGeom>
        </p:spPr>
        <p:txBody>
          <a:bodyPr vert="horz" wrap="square" lIns="0" tIns="460692" rIns="0" bIns="0" rtlCol="0">
            <a:spAutoFit/>
          </a:bodyPr>
          <a:lstStyle/>
          <a:p>
            <a:pPr marL="193675">
              <a:lnSpc>
                <a:spcPct val="100000"/>
              </a:lnSpc>
              <a:spcBef>
                <a:spcPts val="130"/>
              </a:spcBef>
            </a:pPr>
            <a:r>
              <a:rPr lang="en-IN" sz="4250" spc="-10" dirty="0"/>
              <a:t>Face detection using neural networks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TextBox 20">
            <a:extLst>
              <a:ext uri="{FF2B5EF4-FFF2-40B4-BE49-F238E27FC236}">
                <a16:creationId xmlns:a16="http://schemas.microsoft.com/office/drawing/2014/main" id="{CE550758-CAE3-0071-E34B-8F4BCEEB0E0F}"/>
              </a:ext>
            </a:extLst>
          </p:cNvPr>
          <p:cNvSpPr txBox="1"/>
          <p:nvPr/>
        </p:nvSpPr>
        <p:spPr>
          <a:xfrm>
            <a:off x="1447800" y="2209799"/>
            <a:ext cx="7549874" cy="4154984"/>
          </a:xfrm>
          <a:prstGeom prst="rect">
            <a:avLst/>
          </a:prstGeom>
          <a:noFill/>
        </p:spPr>
        <p:txBody>
          <a:bodyPr wrap="square" rtlCol="0">
            <a:spAutoFit/>
          </a:bodyPr>
          <a:lstStyle/>
          <a:p>
            <a:r>
              <a:rPr lang="en-IN" sz="2400" b="1" dirty="0"/>
              <a:t>INTRODUCTION</a:t>
            </a:r>
          </a:p>
          <a:p>
            <a:endParaRPr lang="en-IN" sz="2400" b="1" dirty="0"/>
          </a:p>
          <a:p>
            <a:r>
              <a:rPr lang="en-US" sz="2400" dirty="0"/>
              <a:t>Face detection using neural networks is a popular approach in computer vision, particularly in the field of facial recognition and biometrics. Neural networks offer the ability to learn complex patterns and features from images, making them well-suited for tasks like detecting and recognizing faces.</a:t>
            </a:r>
            <a:endParaRPr lang="en-IN" sz="2400" dirty="0"/>
          </a:p>
          <a:p>
            <a:endParaRPr lang="en-IN" sz="2400" b="1" dirty="0"/>
          </a:p>
          <a:p>
            <a:endParaRPr lang="en-IN" sz="2400" b="1" dirty="0"/>
          </a:p>
          <a:p>
            <a:endParaRPr lang="en-IN"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EC02FE6D-279F-391F-9DAB-1C2C5F38B5F1}"/>
              </a:ext>
            </a:extLst>
          </p:cNvPr>
          <p:cNvSpPr txBox="1"/>
          <p:nvPr/>
        </p:nvSpPr>
        <p:spPr>
          <a:xfrm>
            <a:off x="1937005" y="1507806"/>
            <a:ext cx="4071366" cy="3416320"/>
          </a:xfrm>
          <a:prstGeom prst="rect">
            <a:avLst/>
          </a:prstGeom>
          <a:noFill/>
        </p:spPr>
        <p:txBody>
          <a:bodyPr wrap="square" rtlCol="0">
            <a:spAutoFit/>
          </a:bodyPr>
          <a:lstStyle/>
          <a:p>
            <a:r>
              <a:rPr lang="en-IN" sz="2400" dirty="0"/>
              <a:t>1. </a:t>
            </a:r>
            <a:r>
              <a:rPr lang="en-IN" sz="2400" dirty="0" err="1"/>
              <a:t>DataCollection</a:t>
            </a:r>
            <a:endParaRPr lang="en-IN" sz="2400" dirty="0"/>
          </a:p>
          <a:p>
            <a:r>
              <a:rPr lang="en-IN" sz="2400" dirty="0"/>
              <a:t>2. Preprocessing</a:t>
            </a:r>
          </a:p>
          <a:p>
            <a:r>
              <a:rPr lang="en-IN" sz="2400" dirty="0"/>
              <a:t>3. </a:t>
            </a:r>
            <a:r>
              <a:rPr lang="en-IN" sz="2400" dirty="0" err="1"/>
              <a:t>Labeling</a:t>
            </a:r>
            <a:endParaRPr lang="en-IN" sz="2400" dirty="0"/>
          </a:p>
          <a:p>
            <a:r>
              <a:rPr lang="en-IN" sz="2400" dirty="0"/>
              <a:t>4. Model Architecture Selection</a:t>
            </a:r>
          </a:p>
          <a:p>
            <a:r>
              <a:rPr lang="en-IN" sz="2400" dirty="0"/>
              <a:t>5. Training</a:t>
            </a:r>
          </a:p>
          <a:p>
            <a:r>
              <a:rPr lang="en-IN" sz="2400" dirty="0"/>
              <a:t>6. Evaluation</a:t>
            </a:r>
          </a:p>
          <a:p>
            <a:r>
              <a:rPr lang="en-IN" sz="2400" dirty="0"/>
              <a:t>7. Testing</a:t>
            </a:r>
          </a:p>
          <a:p>
            <a:r>
              <a:rPr lang="en-IN" sz="2400" dirty="0"/>
              <a:t>8. Deployment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0B4DE79A-1A60-1ADD-4911-7B0EE47F1BAE}"/>
              </a:ext>
            </a:extLst>
          </p:cNvPr>
          <p:cNvSpPr txBox="1"/>
          <p:nvPr/>
        </p:nvSpPr>
        <p:spPr>
          <a:xfrm>
            <a:off x="834072" y="2019300"/>
            <a:ext cx="6633528" cy="1200329"/>
          </a:xfrm>
          <a:prstGeom prst="rect">
            <a:avLst/>
          </a:prstGeom>
          <a:noFill/>
        </p:spPr>
        <p:txBody>
          <a:bodyPr wrap="square" rtlCol="0">
            <a:spAutoFit/>
          </a:bodyPr>
          <a:lstStyle/>
          <a:p>
            <a:r>
              <a:rPr lang="en-US" sz="2400" dirty="0"/>
              <a:t>Develop an accurate and efficient face detection system capable of identifying human faces in images or video frames.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F1CD0FAB-9461-ED6D-02EB-87C7404B6AC7}"/>
              </a:ext>
            </a:extLst>
          </p:cNvPr>
          <p:cNvSpPr txBox="1"/>
          <p:nvPr/>
        </p:nvSpPr>
        <p:spPr>
          <a:xfrm>
            <a:off x="990600" y="2209800"/>
            <a:ext cx="5791200" cy="2308324"/>
          </a:xfrm>
          <a:prstGeom prst="rect">
            <a:avLst/>
          </a:prstGeom>
          <a:noFill/>
        </p:spPr>
        <p:txBody>
          <a:bodyPr wrap="square" rtlCol="0">
            <a:spAutoFit/>
          </a:bodyPr>
          <a:lstStyle/>
          <a:p>
            <a:r>
              <a:rPr lang="en-US"/>
              <a:t>The task involves designing and implementing a computer vision system that can automatically detect and localize human faces within digital images or video streams. The system should be robust to variations in lighting conditions, facial expressions, poses, and occlusions. The primary goal is to accurately identify the presence and location of faces within the input data.</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325190DE-60D2-17DB-76B7-0C940C42DC8A}"/>
              </a:ext>
            </a:extLst>
          </p:cNvPr>
          <p:cNvSpPr txBox="1"/>
          <p:nvPr/>
        </p:nvSpPr>
        <p:spPr>
          <a:xfrm>
            <a:off x="723900" y="1981200"/>
            <a:ext cx="4229100" cy="4524315"/>
          </a:xfrm>
          <a:prstGeom prst="rect">
            <a:avLst/>
          </a:prstGeom>
          <a:noFill/>
        </p:spPr>
        <p:txBody>
          <a:bodyPr wrap="square" rtlCol="0">
            <a:spAutoFit/>
          </a:bodyPr>
          <a:lstStyle/>
          <a:p>
            <a:r>
              <a:rPr lang="en-US" dirty="0"/>
              <a:t>1.Law Enforcement and Security 2.AgenciesBorder Control and 3.Immigration </a:t>
            </a:r>
            <a:r>
              <a:rPr lang="en-US" dirty="0" err="1"/>
              <a:t>AuthoritiesRetail</a:t>
            </a:r>
            <a:r>
              <a:rPr lang="en-US" dirty="0"/>
              <a:t> and 4.Marketing </a:t>
            </a:r>
            <a:r>
              <a:rPr lang="en-US" dirty="0" err="1"/>
              <a:t>CompaniesFinancial</a:t>
            </a:r>
            <a:r>
              <a:rPr lang="en-US" dirty="0"/>
              <a:t> 5.InstitutionsHealthcare 6.ProvidersEducational 7.InstitutionsEntertainment 8.IndustryTransportation and Travel 9.IndustrySmart Homes and Internet of Things (IoT) Device</a:t>
            </a:r>
          </a:p>
          <a:p>
            <a:r>
              <a:rPr lang="en-US" dirty="0"/>
              <a:t>10.Social Media Platforms and Mobile Applications</a:t>
            </a:r>
          </a:p>
          <a:p>
            <a:r>
              <a:rPr lang="en-US" dirty="0"/>
              <a:t>11.Human Resources and Workforce Management</a:t>
            </a:r>
          </a:p>
          <a:p>
            <a:r>
              <a:rPr lang="en-US" dirty="0"/>
              <a:t>12.Event Organizers and Venue Managers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EFAD29A5-DAE8-83FE-E589-FAA9E7FA8B1F}"/>
              </a:ext>
            </a:extLst>
          </p:cNvPr>
          <p:cNvSpPr txBox="1"/>
          <p:nvPr/>
        </p:nvSpPr>
        <p:spPr>
          <a:xfrm>
            <a:off x="2057400" y="1828800"/>
            <a:ext cx="6400800" cy="4247317"/>
          </a:xfrm>
          <a:prstGeom prst="rect">
            <a:avLst/>
          </a:prstGeom>
          <a:noFill/>
        </p:spPr>
        <p:txBody>
          <a:bodyPr wrap="square" rtlCol="0">
            <a:spAutoFit/>
          </a:bodyPr>
          <a:lstStyle/>
          <a:p>
            <a:r>
              <a:rPr lang="en-US" b="1" dirty="0"/>
              <a:t>Define the Problem:</a:t>
            </a:r>
            <a:r>
              <a:rPr lang="en-US" dirty="0"/>
              <a:t> </a:t>
            </a:r>
          </a:p>
          <a:p>
            <a:r>
              <a:rPr lang="en-US" dirty="0"/>
              <a:t>Clearly articulate the problem statement and the specific requirements for face detection. Identify the key objectives, such as real-time detection, accuracy, scalability, and any constraints such as hardware limitations or privacy concerns.</a:t>
            </a:r>
          </a:p>
          <a:p>
            <a:r>
              <a:rPr lang="en-US" b="1" dirty="0"/>
              <a:t>Choose a Technology Stack:</a:t>
            </a:r>
            <a:r>
              <a:rPr lang="en-US" dirty="0"/>
              <a:t> Select appropriate tools, libraries, and frameworks based on the requirements of the application. Consider factors such as programming language compatibility, support for machine learning algorithms, and integration capabilities with existing systems.</a:t>
            </a:r>
          </a:p>
          <a:p>
            <a:r>
              <a:rPr lang="en-US" b="1" dirty="0"/>
              <a:t>Data Collection and Preprocessing:</a:t>
            </a:r>
            <a:r>
              <a:rPr lang="en-US" dirty="0"/>
              <a:t> Gather a diverse dataset of face images representative of the target population and conditions. Preprocess the data by standardizing image sizes, adjusting lighting conditions, and augmenting the dataset to improve model generalization.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52C61-95D1-FD23-A1DA-EDFFB181E7F1}"/>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0990FD82-98BC-4F2B-7805-4704A3476F1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a:extLst>
              <a:ext uri="{FF2B5EF4-FFF2-40B4-BE49-F238E27FC236}">
                <a16:creationId xmlns:a16="http://schemas.microsoft.com/office/drawing/2014/main" id="{B98EEE34-4840-2C6A-8BE5-203D7AD0F34E}"/>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a:extLst>
              <a:ext uri="{FF2B5EF4-FFF2-40B4-BE49-F238E27FC236}">
                <a16:creationId xmlns:a16="http://schemas.microsoft.com/office/drawing/2014/main" id="{D8180A0B-042C-094B-BC5B-31C79A9AB297}"/>
              </a:ext>
            </a:extLst>
          </p:cNvPr>
          <p:cNvPicPr/>
          <p:nvPr/>
        </p:nvPicPr>
        <p:blipFill>
          <a:blip r:embed="rId2" cstate="print"/>
          <a:stretch>
            <a:fillRect/>
          </a:stretch>
        </p:blipFill>
        <p:spPr>
          <a:xfrm>
            <a:off x="676275" y="6467475"/>
            <a:ext cx="2143125" cy="200025"/>
          </a:xfrm>
          <a:prstGeom prst="rect">
            <a:avLst/>
          </a:prstGeom>
        </p:spPr>
      </p:pic>
      <p:sp>
        <p:nvSpPr>
          <p:cNvPr id="9" name="object 9">
            <a:extLst>
              <a:ext uri="{FF2B5EF4-FFF2-40B4-BE49-F238E27FC236}">
                <a16:creationId xmlns:a16="http://schemas.microsoft.com/office/drawing/2014/main" id="{E2587FFE-27E0-A3CE-14DC-9CC88287C731}"/>
              </a:ext>
            </a:extLst>
          </p:cNvPr>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0" name="TextBox 9">
            <a:extLst>
              <a:ext uri="{FF2B5EF4-FFF2-40B4-BE49-F238E27FC236}">
                <a16:creationId xmlns:a16="http://schemas.microsoft.com/office/drawing/2014/main" id="{5B5E2CD8-C517-5C14-E70D-306387A7DBC0}"/>
              </a:ext>
            </a:extLst>
          </p:cNvPr>
          <p:cNvSpPr txBox="1"/>
          <p:nvPr/>
        </p:nvSpPr>
        <p:spPr>
          <a:xfrm>
            <a:off x="2057400" y="1828800"/>
            <a:ext cx="6400800" cy="424815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BEBF8015-C192-F158-8C3E-7FA581C8DAE3}"/>
              </a:ext>
            </a:extLst>
          </p:cNvPr>
          <p:cNvSpPr txBox="1"/>
          <p:nvPr/>
        </p:nvSpPr>
        <p:spPr>
          <a:xfrm>
            <a:off x="990600" y="2133600"/>
            <a:ext cx="7543800" cy="4247317"/>
          </a:xfrm>
          <a:prstGeom prst="rect">
            <a:avLst/>
          </a:prstGeom>
          <a:noFill/>
        </p:spPr>
        <p:txBody>
          <a:bodyPr wrap="square" rtlCol="0">
            <a:spAutoFit/>
          </a:bodyPr>
          <a:lstStyle/>
          <a:p>
            <a:r>
              <a:rPr lang="en-US" b="1" dirty="0"/>
              <a:t>Model Selection:</a:t>
            </a:r>
            <a:r>
              <a:rPr lang="en-US" dirty="0"/>
              <a:t> Choose a suitable face detection model based on the application requirements. Options include traditional computer vision methods like </a:t>
            </a:r>
            <a:r>
              <a:rPr lang="en-US" dirty="0" err="1"/>
              <a:t>Haar</a:t>
            </a:r>
            <a:r>
              <a:rPr lang="en-US" dirty="0"/>
              <a:t> cascades, deep learning approaches such as Convolutional Neural Networks (CNNs), or pre-trained models like Single Shot </a:t>
            </a:r>
            <a:r>
              <a:rPr lang="en-US" dirty="0" err="1"/>
              <a:t>Multibox</a:t>
            </a:r>
            <a:r>
              <a:rPr lang="en-US" dirty="0"/>
              <a:t> Detector (SSD) or Faster R-CNN.</a:t>
            </a:r>
          </a:p>
          <a:p>
            <a:r>
              <a:rPr lang="en-US" b="1" dirty="0"/>
              <a:t>Training and Optimization:</a:t>
            </a:r>
            <a:r>
              <a:rPr lang="en-US" dirty="0"/>
              <a:t> Train the selected model using the preprocessed dataset. Optimize the model hyperparameters, such as learning rate, batch size, and network architecture, to improve performance. Utilize techniques like transfer learning to leverage pre-trained models and accelerate training.</a:t>
            </a:r>
          </a:p>
          <a:p>
            <a:r>
              <a:rPr lang="en-US" b="1" dirty="0"/>
              <a:t>Evaluation and Testing:</a:t>
            </a:r>
            <a:r>
              <a:rPr lang="en-US" dirty="0"/>
              <a:t> Evaluate the trained model on a separate test dataset to assess its accuracy, precision, recall, and F1 score. Conduct performance testing to measure inference speed and resource utilization. Iteratively refine the model based on evaluation results.</a:t>
            </a:r>
          </a:p>
          <a:p>
            <a:r>
              <a:rPr lang="en-US" dirty="0"/>
              <a:t> </a:t>
            </a:r>
            <a:endParaRPr lang="en-IN" dirty="0"/>
          </a:p>
        </p:txBody>
      </p:sp>
    </p:spTree>
    <p:extLst>
      <p:ext uri="{BB962C8B-B14F-4D97-AF65-F5344CB8AC3E}">
        <p14:creationId xmlns:p14="http://schemas.microsoft.com/office/powerpoint/2010/main" val="2597817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30A73B-64B8-0942-74B4-DB8A28D2C101}"/>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35C04225-22CF-26E5-67FD-12A88CDCC939}"/>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a:extLst>
              <a:ext uri="{FF2B5EF4-FFF2-40B4-BE49-F238E27FC236}">
                <a16:creationId xmlns:a16="http://schemas.microsoft.com/office/drawing/2014/main" id="{7B9795F9-8FED-21EB-BD61-6F7CBBC38305}"/>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a:extLst>
              <a:ext uri="{FF2B5EF4-FFF2-40B4-BE49-F238E27FC236}">
                <a16:creationId xmlns:a16="http://schemas.microsoft.com/office/drawing/2014/main" id="{1DEC4428-667C-AA8B-4BD9-1B5840A10393}"/>
              </a:ext>
            </a:extLst>
          </p:cNvPr>
          <p:cNvPicPr/>
          <p:nvPr/>
        </p:nvPicPr>
        <p:blipFill>
          <a:blip r:embed="rId2" cstate="print"/>
          <a:stretch>
            <a:fillRect/>
          </a:stretch>
        </p:blipFill>
        <p:spPr>
          <a:xfrm>
            <a:off x="676275" y="6467475"/>
            <a:ext cx="2143125" cy="200025"/>
          </a:xfrm>
          <a:prstGeom prst="rect">
            <a:avLst/>
          </a:prstGeom>
        </p:spPr>
      </p:pic>
      <p:sp>
        <p:nvSpPr>
          <p:cNvPr id="9" name="object 9">
            <a:extLst>
              <a:ext uri="{FF2B5EF4-FFF2-40B4-BE49-F238E27FC236}">
                <a16:creationId xmlns:a16="http://schemas.microsoft.com/office/drawing/2014/main" id="{9470E681-77C5-C570-322E-6256CA39766B}"/>
              </a:ext>
            </a:extLst>
          </p:cNvPr>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9</a:t>
            </a:fld>
            <a:endParaRPr spc="-50" dirty="0"/>
          </a:p>
        </p:txBody>
      </p:sp>
      <p:sp>
        <p:nvSpPr>
          <p:cNvPr id="10" name="TextBox 9">
            <a:extLst>
              <a:ext uri="{FF2B5EF4-FFF2-40B4-BE49-F238E27FC236}">
                <a16:creationId xmlns:a16="http://schemas.microsoft.com/office/drawing/2014/main" id="{2155001D-A2DC-74AD-AA02-E419599D9B4B}"/>
              </a:ext>
            </a:extLst>
          </p:cNvPr>
          <p:cNvSpPr txBox="1"/>
          <p:nvPr/>
        </p:nvSpPr>
        <p:spPr>
          <a:xfrm>
            <a:off x="2057400" y="1828800"/>
            <a:ext cx="6400800" cy="424815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1EDA7D99-345A-DE24-B12C-E6FCFC658ACB}"/>
              </a:ext>
            </a:extLst>
          </p:cNvPr>
          <p:cNvSpPr txBox="1"/>
          <p:nvPr/>
        </p:nvSpPr>
        <p:spPr>
          <a:xfrm>
            <a:off x="609600" y="2362200"/>
            <a:ext cx="8077200" cy="3416320"/>
          </a:xfrm>
          <a:prstGeom prst="rect">
            <a:avLst/>
          </a:prstGeom>
          <a:noFill/>
        </p:spPr>
        <p:txBody>
          <a:bodyPr wrap="square" rtlCol="0">
            <a:spAutoFit/>
          </a:bodyPr>
          <a:lstStyle/>
          <a:p>
            <a:r>
              <a:rPr lang="en-US" b="1" dirty="0"/>
              <a:t>Ethical Considerations:</a:t>
            </a:r>
            <a:r>
              <a:rPr lang="en-US" dirty="0"/>
              <a:t> Address ethical concerns related to privacy, data security, bias, and fairness in face detection. Implement privacy-preserving techniques such as anonymization, consent management, and encryption to protect user data and mitigate potential risks.</a:t>
            </a:r>
          </a:p>
          <a:p>
            <a:r>
              <a:rPr lang="en-US" b="1" dirty="0"/>
              <a:t>Documentation and Maintenance:</a:t>
            </a:r>
            <a:r>
              <a:rPr lang="en-US" dirty="0"/>
              <a:t> Document the solution architecture, implementation details, and deployment procedures for future reference. Establish a maintenance plan to monitor model performance, update dependencies, and address emerging security threats or regulatory changes.</a:t>
            </a:r>
          </a:p>
          <a:p>
            <a:r>
              <a:rPr lang="en-US" b="1" dirty="0"/>
              <a:t>User Training and Support:</a:t>
            </a:r>
            <a:r>
              <a:rPr lang="en-US" dirty="0"/>
              <a:t> Provide user training and support to stakeholders involved in deploying and using the face detection system. Offer resources, tutorials, and troubleshooting guidance to ensure effective adoption and utilization of the technology.</a:t>
            </a:r>
            <a:endParaRPr lang="en-IN" dirty="0"/>
          </a:p>
        </p:txBody>
      </p:sp>
    </p:spTree>
    <p:extLst>
      <p:ext uri="{BB962C8B-B14F-4D97-AF65-F5344CB8AC3E}">
        <p14:creationId xmlns:p14="http://schemas.microsoft.com/office/powerpoint/2010/main" val="3018685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TotalTime>
  <Words>835</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Calibri</vt:lpstr>
      <vt:lpstr>Trebuchet MS</vt:lpstr>
      <vt:lpstr>Office Theme</vt:lpstr>
      <vt:lpstr>PowerPoint Presentation</vt:lpstr>
      <vt:lpstr>Face detection using neural networks</vt:lpstr>
      <vt:lpstr>AGENDA</vt:lpstr>
      <vt:lpstr>PROBLEM STATEMENT</vt:lpstr>
      <vt:lpstr>PROJECT OVERVIEW</vt:lpstr>
      <vt:lpstr>WHO ARE THE END USERS?</vt:lpstr>
      <vt:lpstr>YOUR SOLUTION AND ITS VALUE PROPOSITION</vt:lpstr>
      <vt:lpstr>PowerPoint Presentation</vt:lpstr>
      <vt:lpstr>PowerPoint Presentation</vt:lpstr>
      <vt:lpstr>MODELLING</vt:lpstr>
      <vt:lpstr>PowerPoint Presentation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s</dc:creator>
  <cp:lastModifiedBy>Prakash s</cp:lastModifiedBy>
  <cp:revision>7</cp:revision>
  <dcterms:created xsi:type="dcterms:W3CDTF">2024-04-04T13:13:49Z</dcterms:created>
  <dcterms:modified xsi:type="dcterms:W3CDTF">2024-04-05T07:06:26Z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