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4"/>
  </p:notesMasterIdLst>
  <p:sldIdLst>
    <p:sldId id="274" r:id="rId2"/>
    <p:sldId id="257" r:id="rId3"/>
    <p:sldId id="288" r:id="rId4"/>
    <p:sldId id="261" r:id="rId5"/>
    <p:sldId id="273" r:id="rId6"/>
    <p:sldId id="289" r:id="rId7"/>
    <p:sldId id="259" r:id="rId8"/>
    <p:sldId id="262" r:id="rId9"/>
    <p:sldId id="275" r:id="rId10"/>
    <p:sldId id="280" r:id="rId11"/>
    <p:sldId id="263" r:id="rId12"/>
    <p:sldId id="285" r:id="rId13"/>
    <p:sldId id="287" r:id="rId14"/>
    <p:sldId id="269" r:id="rId15"/>
    <p:sldId id="290" r:id="rId16"/>
    <p:sldId id="291" r:id="rId17"/>
    <p:sldId id="292" r:id="rId18"/>
    <p:sldId id="286" r:id="rId19"/>
    <p:sldId id="294" r:id="rId20"/>
    <p:sldId id="293" r:id="rId21"/>
    <p:sldId id="266"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79" autoAdjust="0"/>
    <p:restoredTop sz="94660"/>
  </p:normalViewPr>
  <p:slideViewPr>
    <p:cSldViewPr snapToGrid="0">
      <p:cViewPr varScale="1">
        <p:scale>
          <a:sx n="82" d="100"/>
          <a:sy n="82" d="100"/>
        </p:scale>
        <p:origin x="52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608EA6-D027-46C1-B26D-8FA81E0ED1B6}" type="datetimeFigureOut">
              <a:rPr lang="en-IN" smtClean="0"/>
              <a:t>02-05-2024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F480E-38C4-476B-BF50-C668D97462C2}" type="slidenum">
              <a:rPr lang="en-IN" smtClean="0"/>
              <a:t>‹#›</a:t>
            </a:fld>
            <a:endParaRPr lang="en-IN"/>
          </a:p>
        </p:txBody>
      </p:sp>
    </p:spTree>
    <p:extLst>
      <p:ext uri="{BB962C8B-B14F-4D97-AF65-F5344CB8AC3E}">
        <p14:creationId xmlns:p14="http://schemas.microsoft.com/office/powerpoint/2010/main" val="165027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8f40cf87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8f40cf87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5/2/2024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3251" y="476303"/>
            <a:ext cx="3705497" cy="400110"/>
          </a:xfrm>
          <a:prstGeom prst="rect">
            <a:avLst/>
          </a:prstGeom>
        </p:spPr>
        <p:txBody>
          <a:bodyPr wrap="square">
            <a:spAutoFit/>
          </a:bodyPr>
          <a:lstStyle/>
          <a:p>
            <a:pPr algn="ctr"/>
            <a:r>
              <a:rPr lang="en-IN" sz="2000" dirty="0">
                <a:latin typeface="Times New Roman" panose="02020603050405020304" pitchFamily="18" charset="0"/>
                <a:cs typeface="Times New Roman" panose="02020603050405020304" pitchFamily="18" charset="0"/>
              </a:rPr>
              <a:t>A Project Presentation on</a:t>
            </a:r>
            <a:endParaRPr lang="en-IN" sz="2000" dirty="0"/>
          </a:p>
        </p:txBody>
      </p:sp>
      <p:sp>
        <p:nvSpPr>
          <p:cNvPr id="3" name="Rectangle 2"/>
          <p:cNvSpPr/>
          <p:nvPr/>
        </p:nvSpPr>
        <p:spPr>
          <a:xfrm>
            <a:off x="702562" y="949129"/>
            <a:ext cx="11035348" cy="400110"/>
          </a:xfrm>
          <a:prstGeom prst="rect">
            <a:avLst/>
          </a:prstGeom>
        </p:spPr>
        <p:txBody>
          <a:bodyPr wrap="square">
            <a:spAutoFit/>
          </a:bodyPr>
          <a:lstStyle/>
          <a:p>
            <a:pPr algn="ctr"/>
            <a:r>
              <a:rPr lang="en-GB" sz="2000" b="1" dirty="0">
                <a:latin typeface="Times New Roman" panose="02020603050405020304" pitchFamily="18" charset="0"/>
                <a:ea typeface="Calibri" panose="020F0502020204030204" pitchFamily="34" charset="0"/>
                <a:cs typeface="Times New Roman" panose="02020603050405020304" pitchFamily="18" charset="0"/>
              </a:rPr>
              <a:t>A Deep Learning Approach for Speech Emotion Recognition using Machine Learning</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3047999" y="1483510"/>
            <a:ext cx="6096000" cy="1754326"/>
          </a:xfrm>
          <a:prstGeom prst="rect">
            <a:avLst/>
          </a:prstGeom>
        </p:spPr>
        <p:txBody>
          <a:bodyPr>
            <a:spAutoFit/>
          </a:bodyPr>
          <a:lstStyle/>
          <a:p>
            <a:pPr algn="ctr"/>
            <a:r>
              <a:rPr lang="en-IN" b="1" dirty="0">
                <a:solidFill>
                  <a:srgbClr val="C00000"/>
                </a:solidFill>
                <a:latin typeface="Times New Roman" panose="02020603050405020304" pitchFamily="18" charset="0"/>
                <a:cs typeface="Times New Roman" panose="02020603050405020304" pitchFamily="18" charset="0"/>
              </a:rPr>
              <a:t>Presented by Batch: CSBS 24-05</a:t>
            </a:r>
            <a:endParaRPr lang="en-IN" sz="900" b="1" dirty="0">
              <a:solidFill>
                <a:schemeClr val="tx2"/>
              </a:solidFill>
              <a:latin typeface="Times New Roman" panose="02020603050405020304" pitchFamily="18" charset="0"/>
              <a:cs typeface="Times New Roman" panose="02020603050405020304" pitchFamily="18" charset="0"/>
            </a:endParaRPr>
          </a:p>
          <a:p>
            <a:pPr algn="just"/>
            <a:r>
              <a:rPr lang="en-IN" b="1" dirty="0">
                <a:solidFill>
                  <a:srgbClr val="C00000"/>
                </a:solidFill>
                <a:latin typeface="Times New Roman" panose="02020603050405020304" pitchFamily="18" charset="0"/>
                <a:cs typeface="Times New Roman" panose="02020603050405020304" pitchFamily="18" charset="0"/>
              </a:rPr>
              <a:t>	G Sai </a:t>
            </a:r>
            <a:r>
              <a:rPr lang="en-IN" b="1" dirty="0" err="1">
                <a:solidFill>
                  <a:srgbClr val="C00000"/>
                </a:solidFill>
                <a:latin typeface="Times New Roman" panose="02020603050405020304" pitchFamily="18" charset="0"/>
                <a:cs typeface="Times New Roman" panose="02020603050405020304" pitchFamily="18" charset="0"/>
              </a:rPr>
              <a:t>kumar</a:t>
            </a:r>
            <a:r>
              <a:rPr lang="en-IN" b="1" dirty="0">
                <a:solidFill>
                  <a:srgbClr val="C00000"/>
                </a:solidFill>
                <a:latin typeface="Times New Roman" panose="02020603050405020304" pitchFamily="18" charset="0"/>
                <a:cs typeface="Times New Roman" panose="02020603050405020304" pitchFamily="18" charset="0"/>
              </a:rPr>
              <a:t>		                                  20121A2917</a:t>
            </a:r>
          </a:p>
          <a:p>
            <a:pPr algn="just"/>
            <a:r>
              <a:rPr lang="en-IN" b="1" dirty="0">
                <a:solidFill>
                  <a:srgbClr val="C00000"/>
                </a:solidFill>
                <a:latin typeface="Times New Roman" panose="02020603050405020304" pitchFamily="18" charset="0"/>
                <a:cs typeface="Times New Roman" panose="02020603050405020304" pitchFamily="18" charset="0"/>
              </a:rPr>
              <a:t>	G Jaya </a:t>
            </a:r>
            <a:r>
              <a:rPr lang="en-IN" b="1" dirty="0" err="1">
                <a:solidFill>
                  <a:srgbClr val="C00000"/>
                </a:solidFill>
                <a:latin typeface="Times New Roman" panose="02020603050405020304" pitchFamily="18" charset="0"/>
                <a:cs typeface="Times New Roman" panose="02020603050405020304" pitchFamily="18" charset="0"/>
              </a:rPr>
              <a:t>Vardhan</a:t>
            </a:r>
            <a:r>
              <a:rPr lang="en-IN" b="1" dirty="0">
                <a:solidFill>
                  <a:srgbClr val="C00000"/>
                </a:solidFill>
                <a:latin typeface="Times New Roman" panose="02020603050405020304" pitchFamily="18" charset="0"/>
                <a:cs typeface="Times New Roman" panose="02020603050405020304" pitchFamily="18" charset="0"/>
              </a:rPr>
              <a:t> Raju			          21125A2904</a:t>
            </a:r>
          </a:p>
          <a:p>
            <a:pPr algn="just"/>
            <a:r>
              <a:rPr lang="en-IN" b="1" dirty="0">
                <a:solidFill>
                  <a:srgbClr val="C00000"/>
                </a:solidFill>
                <a:latin typeface="Times New Roman" panose="02020603050405020304" pitchFamily="18" charset="0"/>
                <a:cs typeface="Times New Roman" panose="02020603050405020304" pitchFamily="18" charset="0"/>
              </a:rPr>
              <a:t>	V </a:t>
            </a:r>
            <a:r>
              <a:rPr lang="en-IN" b="1" dirty="0" err="1">
                <a:solidFill>
                  <a:srgbClr val="C00000"/>
                </a:solidFill>
                <a:latin typeface="Times New Roman" panose="02020603050405020304" pitchFamily="18" charset="0"/>
                <a:cs typeface="Times New Roman" panose="02020603050405020304" pitchFamily="18" charset="0"/>
              </a:rPr>
              <a:t>Sushvitha</a:t>
            </a:r>
            <a:r>
              <a:rPr lang="en-IN" b="1" dirty="0">
                <a:solidFill>
                  <a:srgbClr val="C00000"/>
                </a:solidFill>
                <a:latin typeface="Times New Roman" panose="02020603050405020304" pitchFamily="18" charset="0"/>
                <a:cs typeface="Times New Roman" panose="02020603050405020304" pitchFamily="18" charset="0"/>
              </a:rPr>
              <a:t>			                          20121A2956</a:t>
            </a:r>
          </a:p>
          <a:p>
            <a:pPr algn="just"/>
            <a:r>
              <a:rPr lang="en-IN" b="1" dirty="0">
                <a:solidFill>
                  <a:srgbClr val="C00000"/>
                </a:solidFill>
                <a:latin typeface="Times New Roman" panose="02020603050405020304" pitchFamily="18" charset="0"/>
                <a:cs typeface="Times New Roman" panose="02020603050405020304" pitchFamily="18" charset="0"/>
              </a:rPr>
              <a:t>	G </a:t>
            </a:r>
            <a:r>
              <a:rPr lang="en-IN" b="1" dirty="0" err="1">
                <a:solidFill>
                  <a:srgbClr val="C00000"/>
                </a:solidFill>
                <a:latin typeface="Times New Roman" panose="02020603050405020304" pitchFamily="18" charset="0"/>
                <a:cs typeface="Times New Roman" panose="02020603050405020304" pitchFamily="18" charset="0"/>
              </a:rPr>
              <a:t>Chaithanya</a:t>
            </a:r>
            <a:r>
              <a:rPr lang="en-IN" b="1" dirty="0">
                <a:solidFill>
                  <a:srgbClr val="C00000"/>
                </a:solidFill>
                <a:latin typeface="Times New Roman" panose="02020603050405020304" pitchFamily="18" charset="0"/>
                <a:cs typeface="Times New Roman" panose="02020603050405020304" pitchFamily="18" charset="0"/>
              </a:rPr>
              <a:t>			                  20121A2919</a:t>
            </a:r>
          </a:p>
          <a:p>
            <a:pPr algn="just"/>
            <a:r>
              <a:rPr lang="en-IN" b="1" dirty="0">
                <a:solidFill>
                  <a:srgbClr val="C00000"/>
                </a:solidFill>
                <a:latin typeface="Times New Roman" panose="02020603050405020304" pitchFamily="18" charset="0"/>
                <a:cs typeface="Times New Roman" panose="02020603050405020304" pitchFamily="18" charset="0"/>
              </a:rPr>
              <a:t>               			</a:t>
            </a:r>
          </a:p>
        </p:txBody>
      </p:sp>
      <p:pic>
        <p:nvPicPr>
          <p:cNvPr id="5" name="Content Placeholder 3" descr="clge">
            <a:extLst>
              <a:ext uri="{FF2B5EF4-FFF2-40B4-BE49-F238E27FC236}">
                <a16:creationId xmlns:a16="http://schemas.microsoft.com/office/drawing/2014/main" id="{29EFF5C1-B284-4B0F-A528-F19CA4DA56BA}"/>
              </a:ext>
            </a:extLst>
          </p:cNvPr>
          <p:cNvPicPr>
            <a:picLocks noChangeAspect="1" noChangeArrowheads="1"/>
          </p:cNvPicPr>
          <p:nvPr/>
        </p:nvPicPr>
        <p:blipFill rotWithShape="1">
          <a:blip r:embed="rId2" cstate="print"/>
          <a:srcRect r="10583"/>
          <a:stretch/>
        </p:blipFill>
        <p:spPr bwMode="auto">
          <a:xfrm>
            <a:off x="4903624" y="3048665"/>
            <a:ext cx="2384750" cy="1143000"/>
          </a:xfrm>
          <a:prstGeom prst="rect">
            <a:avLst/>
          </a:prstGeom>
          <a:noFill/>
          <a:ln w="9525">
            <a:noFill/>
            <a:miter lim="800000"/>
            <a:headEnd/>
            <a:tailEnd/>
          </a:ln>
        </p:spPr>
      </p:pic>
      <p:sp>
        <p:nvSpPr>
          <p:cNvPr id="6" name="Rectangle 5"/>
          <p:cNvSpPr/>
          <p:nvPr/>
        </p:nvSpPr>
        <p:spPr>
          <a:xfrm>
            <a:off x="3592653" y="4191665"/>
            <a:ext cx="5006692" cy="400110"/>
          </a:xfrm>
          <a:prstGeom prst="rect">
            <a:avLst/>
          </a:prstGeom>
        </p:spPr>
        <p:txBody>
          <a:bodyPr wrap="none">
            <a:spAutoFit/>
          </a:bodyPr>
          <a:lstStyle/>
          <a:p>
            <a:pPr algn="ctr"/>
            <a:r>
              <a:rPr lang="en-IN" sz="2000" b="1" dirty="0">
                <a:solidFill>
                  <a:srgbClr val="00B050"/>
                </a:solidFill>
                <a:latin typeface="Times New Roman" panose="02020603050405020304" pitchFamily="18" charset="0"/>
                <a:cs typeface="Times New Roman" panose="02020603050405020304" pitchFamily="18" charset="0"/>
              </a:rPr>
              <a:t>Computer Science and Systems Engineering</a:t>
            </a:r>
          </a:p>
        </p:txBody>
      </p:sp>
      <p:sp>
        <p:nvSpPr>
          <p:cNvPr id="7" name="Rectangle 6"/>
          <p:cNvSpPr/>
          <p:nvPr/>
        </p:nvSpPr>
        <p:spPr>
          <a:xfrm>
            <a:off x="1405127" y="4945439"/>
            <a:ext cx="2968753" cy="1200329"/>
          </a:xfrm>
          <a:prstGeom prst="rect">
            <a:avLst/>
          </a:prstGeom>
        </p:spPr>
        <p:txBody>
          <a:bodyPr wrap="square">
            <a:spAutoFit/>
          </a:bodyPr>
          <a:lstStyle/>
          <a:p>
            <a:r>
              <a:rPr lang="en-IN" b="1" dirty="0">
                <a:solidFill>
                  <a:srgbClr val="0070C0"/>
                </a:solidFill>
                <a:latin typeface="Times New Roman" panose="02020603050405020304" pitchFamily="18" charset="0"/>
                <a:cs typeface="Times New Roman" panose="02020603050405020304" pitchFamily="18" charset="0"/>
              </a:rPr>
              <a:t>Under the guidance of		</a:t>
            </a:r>
            <a:endParaRPr lang="en-IN" b="1" dirty="0">
              <a:solidFill>
                <a:srgbClr val="C00000"/>
              </a:solidFill>
              <a:latin typeface="Times New Roman" panose="02020603050405020304" pitchFamily="18" charset="0"/>
              <a:cs typeface="Times New Roman" panose="02020603050405020304" pitchFamily="18" charset="0"/>
            </a:endParaRPr>
          </a:p>
          <a:p>
            <a:r>
              <a:rPr lang="en-IN" b="1" dirty="0">
                <a:solidFill>
                  <a:srgbClr val="C00000"/>
                </a:solidFill>
                <a:latin typeface="Times New Roman" panose="02020603050405020304" pitchFamily="18" charset="0"/>
                <a:cs typeface="Times New Roman" panose="02020603050405020304" pitchFamily="18" charset="0"/>
              </a:rPr>
              <a:t>Mr. B. Venkata  </a:t>
            </a:r>
            <a:r>
              <a:rPr lang="en-IN" b="1" dirty="0" err="1">
                <a:solidFill>
                  <a:srgbClr val="C00000"/>
                </a:solidFill>
                <a:latin typeface="Times New Roman" panose="02020603050405020304" pitchFamily="18" charset="0"/>
                <a:cs typeface="Times New Roman" panose="02020603050405020304" pitchFamily="18" charset="0"/>
              </a:rPr>
              <a:t>Sivaiah</a:t>
            </a:r>
            <a:r>
              <a:rPr lang="en-IN" b="1" dirty="0">
                <a:solidFill>
                  <a:srgbClr val="C00000"/>
                </a:solidFill>
                <a:latin typeface="Times New Roman" panose="02020603050405020304" pitchFamily="18" charset="0"/>
                <a:cs typeface="Times New Roman" panose="02020603050405020304" pitchFamily="18" charset="0"/>
              </a:rPr>
              <a:t>,</a:t>
            </a:r>
          </a:p>
          <a:p>
            <a:r>
              <a:rPr lang="en-IN" b="1" dirty="0">
                <a:solidFill>
                  <a:srgbClr val="C00000"/>
                </a:solidFill>
                <a:latin typeface="Times New Roman" panose="02020603050405020304" pitchFamily="18" charset="0"/>
                <a:cs typeface="Times New Roman" panose="02020603050405020304" pitchFamily="18" charset="0"/>
              </a:rPr>
              <a:t>Assistant Professor,</a:t>
            </a:r>
          </a:p>
          <a:p>
            <a:r>
              <a:rPr lang="en-IN" b="1" dirty="0">
                <a:solidFill>
                  <a:srgbClr val="C00000"/>
                </a:solidFill>
                <a:latin typeface="Times New Roman" panose="02020603050405020304" pitchFamily="18" charset="0"/>
                <a:cs typeface="Times New Roman" panose="02020603050405020304" pitchFamily="18" charset="0"/>
              </a:rPr>
              <a:t>Dept. of  CSE(DS)</a:t>
            </a:r>
          </a:p>
        </p:txBody>
      </p:sp>
      <p:sp>
        <p:nvSpPr>
          <p:cNvPr id="8" name="Rectangle 7"/>
          <p:cNvSpPr/>
          <p:nvPr/>
        </p:nvSpPr>
        <p:spPr>
          <a:xfrm>
            <a:off x="8152901" y="4945438"/>
            <a:ext cx="2633970" cy="1200329"/>
          </a:xfrm>
          <a:prstGeom prst="rect">
            <a:avLst/>
          </a:prstGeom>
        </p:spPr>
        <p:txBody>
          <a:bodyPr wrap="square">
            <a:spAutoFit/>
          </a:bodyPr>
          <a:lstStyle/>
          <a:p>
            <a:r>
              <a:rPr lang="en-IN" b="1" dirty="0">
                <a:solidFill>
                  <a:srgbClr val="0070C0"/>
                </a:solidFill>
                <a:latin typeface="Times New Roman" panose="02020603050405020304" pitchFamily="18" charset="0"/>
                <a:cs typeface="Times New Roman" panose="02020603050405020304" pitchFamily="18" charset="0"/>
              </a:rPr>
              <a:t>HOD</a:t>
            </a:r>
          </a:p>
          <a:p>
            <a:pPr lvl="0">
              <a:buClr>
                <a:srgbClr val="C00000"/>
              </a:buClr>
              <a:buSzPts val="2000"/>
            </a:pPr>
            <a:r>
              <a:rPr lang="en-GB" b="1" dirty="0" err="1">
                <a:solidFill>
                  <a:srgbClr val="C00000"/>
                </a:solidFill>
                <a:latin typeface="Times New Roman"/>
                <a:ea typeface="Times New Roman"/>
                <a:cs typeface="Times New Roman"/>
                <a:sym typeface="Times New Roman"/>
              </a:rPr>
              <a:t>Dr.</a:t>
            </a:r>
            <a:r>
              <a:rPr lang="en-GB" b="1" dirty="0">
                <a:solidFill>
                  <a:srgbClr val="C00000"/>
                </a:solidFill>
                <a:latin typeface="Times New Roman"/>
                <a:ea typeface="Times New Roman"/>
                <a:cs typeface="Times New Roman"/>
                <a:sym typeface="Times New Roman"/>
              </a:rPr>
              <a:t> K. </a:t>
            </a:r>
            <a:r>
              <a:rPr lang="en-GB" b="1" dirty="0" err="1">
                <a:solidFill>
                  <a:srgbClr val="C00000"/>
                </a:solidFill>
                <a:latin typeface="Times New Roman"/>
                <a:ea typeface="Times New Roman"/>
                <a:cs typeface="Times New Roman"/>
                <a:sym typeface="Times New Roman"/>
              </a:rPr>
              <a:t>Ramani</a:t>
            </a:r>
            <a:r>
              <a:rPr lang="en-GB" b="1" dirty="0">
                <a:solidFill>
                  <a:srgbClr val="C00000"/>
                </a:solidFill>
                <a:latin typeface="Times New Roman"/>
                <a:ea typeface="Times New Roman"/>
                <a:cs typeface="Times New Roman"/>
                <a:sym typeface="Times New Roman"/>
              </a:rPr>
              <a:t>,</a:t>
            </a:r>
          </a:p>
          <a:p>
            <a:pPr lvl="0">
              <a:buClr>
                <a:srgbClr val="C00000"/>
              </a:buClr>
              <a:buSzPts val="2000"/>
            </a:pPr>
            <a:r>
              <a:rPr lang="en-GB" b="1" dirty="0">
                <a:solidFill>
                  <a:srgbClr val="C00000"/>
                </a:solidFill>
                <a:latin typeface="Times New Roman"/>
                <a:ea typeface="Times New Roman"/>
                <a:cs typeface="Times New Roman"/>
                <a:sym typeface="Times New Roman"/>
              </a:rPr>
              <a:t>Professor &amp; Head, </a:t>
            </a:r>
          </a:p>
          <a:p>
            <a:pPr lvl="0">
              <a:buClr>
                <a:srgbClr val="C00000"/>
              </a:buClr>
              <a:buSzPts val="2000"/>
            </a:pPr>
            <a:r>
              <a:rPr lang="en-GB" b="1" dirty="0">
                <a:solidFill>
                  <a:srgbClr val="C00000"/>
                </a:solidFill>
                <a:latin typeface="Times New Roman"/>
                <a:ea typeface="Times New Roman"/>
                <a:cs typeface="Times New Roman"/>
                <a:sym typeface="Times New Roman"/>
              </a:rPr>
              <a:t>Dept. of CSSE</a:t>
            </a:r>
          </a:p>
        </p:txBody>
      </p:sp>
    </p:spTree>
    <p:extLst>
      <p:ext uri="{BB962C8B-B14F-4D97-AF65-F5344CB8AC3E}">
        <p14:creationId xmlns:p14="http://schemas.microsoft.com/office/powerpoint/2010/main" val="87910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3490" y="2099389"/>
            <a:ext cx="10245014" cy="3573623"/>
          </a:xfrm>
        </p:spPr>
        <p:txBody>
          <a:bodyPr>
            <a:normAutofit/>
          </a:bodyPr>
          <a:lstStyle/>
          <a:p>
            <a:pPr algn="just">
              <a:lnSpc>
                <a:spcPct val="150000"/>
              </a:lnSpc>
            </a:pPr>
            <a:r>
              <a:rPr lang="en-US" sz="3200" dirty="0">
                <a:latin typeface="Bahnschrift" panose="020B0502040204020203" pitchFamily="34" charset="0"/>
                <a:ea typeface="+mn-lt"/>
                <a:cs typeface="+mn-lt"/>
              </a:rPr>
              <a:t>D</a:t>
            </a:r>
            <a:r>
              <a:rPr lang="en-US" sz="3200" spc="0" dirty="0">
                <a:latin typeface="Bahnschrift" panose="020B0502040204020203" pitchFamily="34" charset="0"/>
                <a:ea typeface="+mn-lt"/>
                <a:cs typeface="+mn-lt"/>
              </a:rPr>
              <a:t>ata augmentation techniques to augment the training dataset, improving model robustness.</a:t>
            </a:r>
          </a:p>
          <a:p>
            <a:pPr algn="just">
              <a:lnSpc>
                <a:spcPct val="150000"/>
              </a:lnSpc>
            </a:pPr>
            <a:r>
              <a:rPr lang="en-US" sz="3200" dirty="0">
                <a:latin typeface="Bahnschrift" panose="020B0502040204020203" pitchFamily="34" charset="0"/>
              </a:rPr>
              <a:t>Utilizing transfer learning from larger datasets can boost overall model performance.</a:t>
            </a:r>
          </a:p>
        </p:txBody>
      </p:sp>
      <p:sp>
        <p:nvSpPr>
          <p:cNvPr id="4" name="Title 1">
            <a:extLst>
              <a:ext uri="{FF2B5EF4-FFF2-40B4-BE49-F238E27FC236}">
                <a16:creationId xmlns:a16="http://schemas.microsoft.com/office/drawing/2014/main" id="{508D8F4A-6BC8-B092-7513-A8358B4273C8}"/>
              </a:ext>
            </a:extLst>
          </p:cNvPr>
          <p:cNvSpPr txBox="1">
            <a:spLocks/>
          </p:cNvSpPr>
          <p:nvPr/>
        </p:nvSpPr>
        <p:spPr>
          <a:xfrm>
            <a:off x="743571" y="396193"/>
            <a:ext cx="10704853" cy="881743"/>
          </a:xfrm>
          <a:prstGeom prst="rect">
            <a:avLst/>
          </a:prstGeom>
          <a:no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IN" sz="3800" dirty="0"/>
              <a:t>Limitations of existing methods </a:t>
            </a:r>
            <a:endParaRPr lang="en-US" dirty="0"/>
          </a:p>
        </p:txBody>
      </p:sp>
    </p:spTree>
    <p:extLst>
      <p:ext uri="{BB962C8B-B14F-4D97-AF65-F5344CB8AC3E}">
        <p14:creationId xmlns:p14="http://schemas.microsoft.com/office/powerpoint/2010/main" val="1096599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7E9EA4-2196-0074-F787-D2FF195F193E}"/>
              </a:ext>
            </a:extLst>
          </p:cNvPr>
          <p:cNvSpPr txBox="1"/>
          <p:nvPr/>
        </p:nvSpPr>
        <p:spPr>
          <a:xfrm>
            <a:off x="818214" y="1931436"/>
            <a:ext cx="10562015" cy="3723070"/>
          </a:xfrm>
          <a:prstGeom prst="rect">
            <a:avLst/>
          </a:prstGeom>
          <a:noFill/>
        </p:spPr>
        <p:txBody>
          <a:bodyPr wrap="square">
            <a:spAutoFit/>
          </a:bodyPr>
          <a:lstStyle/>
          <a:p>
            <a:pPr algn="just">
              <a:lnSpc>
                <a:spcPct val="150000"/>
              </a:lnSpc>
            </a:pPr>
            <a:r>
              <a:rPr lang="en-US" sz="2000" dirty="0">
                <a:latin typeface="Bahnschrift" panose="020B0502040204020203" pitchFamily="34" charset="0"/>
                <a:ea typeface="+mn-lt"/>
                <a:cs typeface="+mn-lt"/>
              </a:rPr>
              <a:t>The proposed system for speech emotion recognition integrates Convolutional Neural Networks (CNNs), Long Short-Term Memory (LSTM) and Decision Tree using diverse datasets and preprocessing techniques such as pitch shifting and time stretching. Feature extraction involves Mel-frequency cepstral coefficients (MFCCs) with data augmentation, while model training focuses on optimizing parameters without specifying a particular optimization algorithm. Evaluation metrics include accuracy, precision, recall, and F1 score. This system aims to enhance emotion classification accuracy and has practical implications for developing empathetic human-machine interaction systems.</a:t>
            </a:r>
            <a:endParaRPr lang="en-US" sz="2400" dirty="0">
              <a:latin typeface="Bahnschrift" panose="020B0502040204020203" pitchFamily="34" charset="0"/>
              <a:ea typeface="+mn-lt"/>
              <a:cs typeface="+mn-lt"/>
            </a:endParaRPr>
          </a:p>
        </p:txBody>
      </p:sp>
      <p:sp>
        <p:nvSpPr>
          <p:cNvPr id="2" name="Title 1">
            <a:extLst>
              <a:ext uri="{FF2B5EF4-FFF2-40B4-BE49-F238E27FC236}">
                <a16:creationId xmlns:a16="http://schemas.microsoft.com/office/drawing/2014/main" id="{33DEAE0B-20EA-672F-ECC6-5D0584950DE1}"/>
              </a:ext>
            </a:extLst>
          </p:cNvPr>
          <p:cNvSpPr txBox="1">
            <a:spLocks/>
          </p:cNvSpPr>
          <p:nvPr/>
        </p:nvSpPr>
        <p:spPr>
          <a:xfrm>
            <a:off x="743571" y="396193"/>
            <a:ext cx="10704853" cy="881743"/>
          </a:xfrm>
          <a:prstGeom prst="rect">
            <a:avLst/>
          </a:prstGeom>
          <a:no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IN" dirty="0"/>
              <a:t>Proposed system</a:t>
            </a:r>
            <a:endParaRPr lang="en-US" dirty="0"/>
          </a:p>
        </p:txBody>
      </p:sp>
    </p:spTree>
    <p:extLst>
      <p:ext uri="{BB962C8B-B14F-4D97-AF65-F5344CB8AC3E}">
        <p14:creationId xmlns:p14="http://schemas.microsoft.com/office/powerpoint/2010/main" val="2118593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C8AF921-2B8E-D68D-3CC3-C201412C5344}"/>
              </a:ext>
            </a:extLst>
          </p:cNvPr>
          <p:cNvSpPr txBox="1">
            <a:spLocks/>
          </p:cNvSpPr>
          <p:nvPr/>
        </p:nvSpPr>
        <p:spPr>
          <a:xfrm>
            <a:off x="804101" y="1614196"/>
            <a:ext cx="10583792" cy="4581332"/>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spcAft>
                <a:spcPts val="800"/>
              </a:spcAft>
              <a:buNone/>
            </a:pPr>
            <a:r>
              <a:rPr lang="en-US" sz="1500" b="1" dirty="0">
                <a:effectLst/>
                <a:latin typeface="Bahnschrift" panose="020B0502040204020203" pitchFamily="34" charset="0"/>
                <a:ea typeface="Calibri" panose="020F0502020204030204" pitchFamily="34" charset="0"/>
                <a:cs typeface="Times New Roman" panose="02020603050405020304" pitchFamily="18" charset="0"/>
              </a:rPr>
              <a:t>HARDWARE REQUIREMENTS</a:t>
            </a:r>
            <a:endParaRPr lang="en-IN" sz="1500" dirty="0">
              <a:effectLst/>
              <a:latin typeface="Bahnschrift" panose="020B0502040204020203" pitchFamily="34" charset="0"/>
              <a:ea typeface="Calibri" panose="020F0502020204030204" pitchFamily="34" charset="0"/>
              <a:cs typeface="Times New Roman" panose="02020603050405020304" pitchFamily="18" charset="0"/>
            </a:endParaRPr>
          </a:p>
          <a:p>
            <a:r>
              <a:rPr lang="en-US" sz="1500" dirty="0">
                <a:latin typeface="Bahnschrift" panose="020B0502040204020203" pitchFamily="34" charset="0"/>
                <a:cs typeface="Times New Roman" panose="02020603050405020304" pitchFamily="18" charset="0"/>
              </a:rPr>
              <a:t>Operating System : Windows Only</a:t>
            </a:r>
          </a:p>
          <a:p>
            <a:r>
              <a:rPr lang="en-US" sz="1500" dirty="0">
                <a:latin typeface="Bahnschrift" panose="020B0502040204020203" pitchFamily="34" charset="0"/>
                <a:cs typeface="Times New Roman" panose="02020603050405020304" pitchFamily="18" charset="0"/>
              </a:rPr>
              <a:t>Processor : i5 and above</a:t>
            </a:r>
          </a:p>
          <a:p>
            <a:r>
              <a:rPr lang="en-US" sz="1500" dirty="0">
                <a:latin typeface="Bahnschrift" panose="020B0502040204020203" pitchFamily="34" charset="0"/>
                <a:cs typeface="Times New Roman" panose="02020603050405020304" pitchFamily="18" charset="0"/>
              </a:rPr>
              <a:t>Ram : 8gb and above </a:t>
            </a:r>
          </a:p>
          <a:p>
            <a:r>
              <a:rPr lang="en-US" sz="1500" dirty="0">
                <a:latin typeface="Bahnschrift" panose="020B0502040204020203" pitchFamily="34" charset="0"/>
                <a:cs typeface="Times New Roman" panose="02020603050405020304" pitchFamily="18" charset="0"/>
              </a:rPr>
              <a:t>Hard Disk : 25 GB in local drive</a:t>
            </a:r>
          </a:p>
          <a:p>
            <a:pPr marL="0" indent="0" algn="just">
              <a:spcAft>
                <a:spcPts val="800"/>
              </a:spcAft>
              <a:buNone/>
            </a:pPr>
            <a:r>
              <a:rPr lang="en-IN" sz="1500" b="1" dirty="0">
                <a:effectLst/>
                <a:latin typeface="Bahnschrift" panose="020B0502040204020203" pitchFamily="34" charset="0"/>
                <a:ea typeface="Calibri" panose="020F0502020204030204" pitchFamily="34" charset="0"/>
                <a:cs typeface="Times New Roman" panose="02020603050405020304" pitchFamily="18" charset="0"/>
              </a:rPr>
              <a:t>SOFTWARE REQUIREMENTS</a:t>
            </a:r>
            <a:endParaRPr lang="en-IN" sz="1500" dirty="0">
              <a:effectLst/>
              <a:latin typeface="Bahnschrift" panose="020B0502040204020203" pitchFamily="34" charset="0"/>
              <a:ea typeface="Calibri" panose="020F0502020204030204" pitchFamily="34" charset="0"/>
              <a:cs typeface="Times New Roman" panose="02020603050405020304" pitchFamily="18" charset="0"/>
            </a:endParaRPr>
          </a:p>
          <a:p>
            <a:r>
              <a:rPr lang="en-US" sz="1500" dirty="0">
                <a:latin typeface="Bahnschrift" panose="020B0502040204020203" pitchFamily="34" charset="0"/>
                <a:cs typeface="Times New Roman" panose="02020603050405020304" pitchFamily="18" charset="0"/>
              </a:rPr>
              <a:t>Software : Anaconda</a:t>
            </a:r>
          </a:p>
          <a:p>
            <a:r>
              <a:rPr lang="en-US" sz="1500" dirty="0">
                <a:latin typeface="Bahnschrift" panose="020B0502040204020203" pitchFamily="34" charset="0"/>
                <a:cs typeface="Times New Roman" panose="02020603050405020304" pitchFamily="18" charset="0"/>
              </a:rPr>
              <a:t>Primary Language : Python</a:t>
            </a:r>
          </a:p>
          <a:p>
            <a:r>
              <a:rPr lang="en-US" sz="1500" dirty="0">
                <a:latin typeface="Bahnschrift" panose="020B0502040204020203" pitchFamily="34" charset="0"/>
                <a:cs typeface="Times New Roman" panose="02020603050405020304" pitchFamily="18" charset="0"/>
              </a:rPr>
              <a:t>Frontend Framework : Flask</a:t>
            </a:r>
          </a:p>
          <a:p>
            <a:r>
              <a:rPr lang="en-US" sz="1500" dirty="0">
                <a:latin typeface="Bahnschrift" panose="020B0502040204020203" pitchFamily="34" charset="0"/>
                <a:cs typeface="Times New Roman" panose="02020603050405020304" pitchFamily="18" charset="0"/>
              </a:rPr>
              <a:t>Back-end Framework : </a:t>
            </a:r>
            <a:r>
              <a:rPr lang="en-US" sz="1500" dirty="0" err="1">
                <a:latin typeface="Bahnschrift" panose="020B0502040204020203" pitchFamily="34" charset="0"/>
                <a:cs typeface="Times New Roman" panose="02020603050405020304" pitchFamily="18" charset="0"/>
              </a:rPr>
              <a:t>Jupyter</a:t>
            </a:r>
            <a:r>
              <a:rPr lang="en-US" sz="1500" dirty="0">
                <a:latin typeface="Bahnschrift" panose="020B0502040204020203" pitchFamily="34" charset="0"/>
                <a:cs typeface="Times New Roman" panose="02020603050405020304" pitchFamily="18" charset="0"/>
              </a:rPr>
              <a:t> Notebook</a:t>
            </a:r>
          </a:p>
          <a:p>
            <a:r>
              <a:rPr lang="en-US" sz="1500" dirty="0">
                <a:latin typeface="Bahnschrift" panose="020B0502040204020203" pitchFamily="34" charset="0"/>
                <a:cs typeface="Times New Roman" panose="02020603050405020304" pitchFamily="18" charset="0"/>
              </a:rPr>
              <a:t>Front-End Technologies : HTML, CSS, JavaScript and Bootstrap4</a:t>
            </a:r>
          </a:p>
        </p:txBody>
      </p:sp>
      <p:sp>
        <p:nvSpPr>
          <p:cNvPr id="6" name="Title 1">
            <a:extLst>
              <a:ext uri="{FF2B5EF4-FFF2-40B4-BE49-F238E27FC236}">
                <a16:creationId xmlns:a16="http://schemas.microsoft.com/office/drawing/2014/main" id="{0BD48238-083E-973E-9D44-9EB4C3FEA80F}"/>
              </a:ext>
            </a:extLst>
          </p:cNvPr>
          <p:cNvSpPr txBox="1">
            <a:spLocks/>
          </p:cNvSpPr>
          <p:nvPr/>
        </p:nvSpPr>
        <p:spPr>
          <a:xfrm>
            <a:off x="743571" y="396193"/>
            <a:ext cx="10704853" cy="881743"/>
          </a:xfrm>
          <a:prstGeom prst="rect">
            <a:avLst/>
          </a:prstGeom>
          <a:no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IN" sz="3800" dirty="0"/>
              <a:t>Requirements/setup</a:t>
            </a:r>
            <a:endParaRPr lang="en-US" dirty="0"/>
          </a:p>
        </p:txBody>
      </p:sp>
    </p:spTree>
    <p:extLst>
      <p:ext uri="{BB962C8B-B14F-4D97-AF65-F5344CB8AC3E}">
        <p14:creationId xmlns:p14="http://schemas.microsoft.com/office/powerpoint/2010/main" val="1197118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F604B-651B-1FCF-5DFE-48877ABA02C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68B6465-BF36-5401-C4B1-450CBDDBF5C9}"/>
              </a:ext>
            </a:extLst>
          </p:cNvPr>
          <p:cNvSpPr txBox="1">
            <a:spLocks/>
          </p:cNvSpPr>
          <p:nvPr/>
        </p:nvSpPr>
        <p:spPr>
          <a:xfrm>
            <a:off x="743571" y="396193"/>
            <a:ext cx="10704853" cy="881743"/>
          </a:xfrm>
          <a:prstGeom prst="rect">
            <a:avLst/>
          </a:prstGeom>
          <a:no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IN" dirty="0"/>
              <a:t>Simulation mode</a:t>
            </a:r>
            <a:endParaRPr lang="en-US" dirty="0"/>
          </a:p>
        </p:txBody>
      </p:sp>
      <p:pic>
        <p:nvPicPr>
          <p:cNvPr id="3" name="Picture 2">
            <a:extLst>
              <a:ext uri="{FF2B5EF4-FFF2-40B4-BE49-F238E27FC236}">
                <a16:creationId xmlns:a16="http://schemas.microsoft.com/office/drawing/2014/main" id="{1D8B53A5-35B3-86A4-CDA2-FFF7BCA60AEC}"/>
              </a:ext>
            </a:extLst>
          </p:cNvPr>
          <p:cNvPicPr>
            <a:picLocks noChangeAspect="1"/>
          </p:cNvPicPr>
          <p:nvPr/>
        </p:nvPicPr>
        <p:blipFill>
          <a:blip r:embed="rId2"/>
          <a:stretch>
            <a:fillRect/>
          </a:stretch>
        </p:blipFill>
        <p:spPr>
          <a:xfrm>
            <a:off x="2341662" y="1629155"/>
            <a:ext cx="7508670" cy="4399111"/>
          </a:xfrm>
          <a:prstGeom prst="rect">
            <a:avLst/>
          </a:prstGeom>
        </p:spPr>
      </p:pic>
    </p:spTree>
    <p:extLst>
      <p:ext uri="{BB962C8B-B14F-4D97-AF65-F5344CB8AC3E}">
        <p14:creationId xmlns:p14="http://schemas.microsoft.com/office/powerpoint/2010/main" val="1294906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41675" y="466850"/>
            <a:ext cx="10769700" cy="925200"/>
          </a:xfrm>
          <a:prstGeom prst="rect">
            <a:avLst/>
          </a:prstGeom>
        </p:spPr>
        <p:txBody>
          <a:bodyPr spcFirstLastPara="1" wrap="square" lIns="182875" tIns="182875" rIns="182875" bIns="182875" anchor="ctr" anchorCtr="0">
            <a:normAutofit/>
          </a:bodyPr>
          <a:lstStyle/>
          <a:p>
            <a:pPr marL="0" lvl="0" indent="0" algn="ctr" rtl="0">
              <a:spcBef>
                <a:spcPts val="0"/>
              </a:spcBef>
              <a:spcAft>
                <a:spcPts val="0"/>
              </a:spcAft>
              <a:buClr>
                <a:schemeClr val="dk1"/>
              </a:buClr>
              <a:buSzPts val="1100"/>
              <a:buFont typeface="Arial"/>
              <a:buNone/>
            </a:pPr>
            <a:r>
              <a:rPr lang="en-US" sz="3800" dirty="0"/>
              <a:t>Analysis of Experimental Data</a:t>
            </a:r>
            <a:endParaRPr dirty="0"/>
          </a:p>
        </p:txBody>
      </p:sp>
      <p:sp>
        <p:nvSpPr>
          <p:cNvPr id="169" name="Google Shape;169;p26"/>
          <p:cNvSpPr txBox="1">
            <a:spLocks noGrp="1"/>
          </p:cNvSpPr>
          <p:nvPr>
            <p:ph type="body" idx="1"/>
          </p:nvPr>
        </p:nvSpPr>
        <p:spPr>
          <a:xfrm>
            <a:off x="646150" y="1683025"/>
            <a:ext cx="10702500" cy="44433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Clr>
                <a:schemeClr val="dk1"/>
              </a:buClr>
              <a:buSzPts val="1100"/>
              <a:buFont typeface="Arial"/>
              <a:buNone/>
            </a:pPr>
            <a:r>
              <a:rPr lang="en-US" sz="2000" dirty="0">
                <a:solidFill>
                  <a:srgbClr val="0D0D0D"/>
                </a:solidFill>
                <a:highlight>
                  <a:srgbClr val="FFFFFF"/>
                </a:highlight>
                <a:latin typeface="Bahnschrift" panose="020B0502040204020203" pitchFamily="34" charset="0"/>
                <a:ea typeface="Arial"/>
                <a:cs typeface="Arial"/>
                <a:sym typeface="Arial"/>
              </a:rPr>
              <a:t>Experimental data for speech emotion analysis typically involves collecting speech samples from individuals expressing various emotions, such as happiness, sadness, anger, fear, and neutrality, through controlled stimuli or real-life scenarios. These samples are then analyzed using computational techniques to extract features related to pitch, intensity, rhythm, spectral characteristics, and temporal patterns. Machine learning algorithms, such as neural networks, or decision trees, are often employed to classify the emotional states based on these features. The analysis of experimental data aims to assess the effectiveness of the selected features and classification algorithms in accurately recognizing and distinguishing different emotional states from speech signals. Evaluation metrics such as accuracy, precision, recall, and F1-score are commonly used to quantify the performance of the emotion recognition system, providing insights into its robustness and generalization capabilities across diverse datasets and individuals.</a:t>
            </a:r>
            <a:endParaRPr sz="2000" dirty="0">
              <a:latin typeface="Bahnschrift" panose="020B0502040204020203" pitchFamily="34" charset="0"/>
              <a:ea typeface="Arial"/>
              <a:cs typeface="Arial"/>
              <a:sym typeface="Arial"/>
            </a:endParaRPr>
          </a:p>
          <a:p>
            <a:pPr marL="0" lvl="0" indent="0" algn="l" rtl="0">
              <a:spcBef>
                <a:spcPts val="1000"/>
              </a:spcBef>
              <a:spcAft>
                <a:spcPts val="0"/>
              </a:spcAft>
              <a:buNone/>
            </a:pPr>
            <a:endParaRPr dirty="0">
              <a:latin typeface="Bahnschrift" panose="020B050204020402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DC5DF-CB8F-E2AB-B0D2-9CE7AD6EF7C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C7374349-A495-B63B-0573-1C1BE207DC06}"/>
              </a:ext>
            </a:extLst>
          </p:cNvPr>
          <p:cNvSpPr txBox="1">
            <a:spLocks/>
          </p:cNvSpPr>
          <p:nvPr/>
        </p:nvSpPr>
        <p:spPr>
          <a:xfrm>
            <a:off x="743571" y="396193"/>
            <a:ext cx="10704853" cy="881743"/>
          </a:xfrm>
          <a:prstGeom prst="rect">
            <a:avLst/>
          </a:prstGeom>
          <a:no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IN" dirty="0"/>
              <a:t>Results</a:t>
            </a:r>
            <a:endParaRPr lang="en-US" dirty="0"/>
          </a:p>
        </p:txBody>
      </p:sp>
      <p:pic>
        <p:nvPicPr>
          <p:cNvPr id="4" name="Picture 3">
            <a:extLst>
              <a:ext uri="{FF2B5EF4-FFF2-40B4-BE49-F238E27FC236}">
                <a16:creationId xmlns:a16="http://schemas.microsoft.com/office/drawing/2014/main" id="{2DFCAC23-A1E7-0A50-F73B-1083BC7E5A15}"/>
              </a:ext>
            </a:extLst>
          </p:cNvPr>
          <p:cNvPicPr>
            <a:picLocks noChangeAspect="1"/>
          </p:cNvPicPr>
          <p:nvPr/>
        </p:nvPicPr>
        <p:blipFill>
          <a:blip r:embed="rId2"/>
          <a:stretch>
            <a:fillRect/>
          </a:stretch>
        </p:blipFill>
        <p:spPr>
          <a:xfrm>
            <a:off x="2007544" y="1591051"/>
            <a:ext cx="8176911" cy="4348242"/>
          </a:xfrm>
          <a:prstGeom prst="rect">
            <a:avLst/>
          </a:prstGeom>
        </p:spPr>
      </p:pic>
      <p:sp>
        <p:nvSpPr>
          <p:cNvPr id="11" name="TextBox 10">
            <a:extLst>
              <a:ext uri="{FF2B5EF4-FFF2-40B4-BE49-F238E27FC236}">
                <a16:creationId xmlns:a16="http://schemas.microsoft.com/office/drawing/2014/main" id="{6BD99709-1284-CBF7-AC3E-48195C258B9C}"/>
              </a:ext>
            </a:extLst>
          </p:cNvPr>
          <p:cNvSpPr txBox="1"/>
          <p:nvPr/>
        </p:nvSpPr>
        <p:spPr>
          <a:xfrm>
            <a:off x="5468261" y="6092475"/>
            <a:ext cx="1255472" cy="369332"/>
          </a:xfrm>
          <a:prstGeom prst="rect">
            <a:avLst/>
          </a:prstGeom>
          <a:noFill/>
        </p:spPr>
        <p:txBody>
          <a:bodyPr wrap="none" rtlCol="0">
            <a:spAutoFit/>
          </a:bodyPr>
          <a:lstStyle/>
          <a:p>
            <a:pPr algn="ctr"/>
            <a:r>
              <a:rPr lang="en-IN" dirty="0"/>
              <a:t>Home Page</a:t>
            </a:r>
          </a:p>
        </p:txBody>
      </p:sp>
    </p:spTree>
    <p:extLst>
      <p:ext uri="{BB962C8B-B14F-4D97-AF65-F5344CB8AC3E}">
        <p14:creationId xmlns:p14="http://schemas.microsoft.com/office/powerpoint/2010/main" val="253100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DC5DF-CB8F-E2AB-B0D2-9CE7AD6EF7C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C7374349-A495-B63B-0573-1C1BE207DC06}"/>
              </a:ext>
            </a:extLst>
          </p:cNvPr>
          <p:cNvSpPr txBox="1">
            <a:spLocks/>
          </p:cNvSpPr>
          <p:nvPr/>
        </p:nvSpPr>
        <p:spPr>
          <a:xfrm>
            <a:off x="743571" y="396193"/>
            <a:ext cx="10704853" cy="881743"/>
          </a:xfrm>
          <a:prstGeom prst="rect">
            <a:avLst/>
          </a:prstGeom>
          <a:no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IN" dirty="0"/>
              <a:t>Results</a:t>
            </a:r>
            <a:endParaRPr lang="en-US" dirty="0"/>
          </a:p>
        </p:txBody>
      </p:sp>
      <p:pic>
        <p:nvPicPr>
          <p:cNvPr id="2" name="Picture 1">
            <a:extLst>
              <a:ext uri="{FF2B5EF4-FFF2-40B4-BE49-F238E27FC236}">
                <a16:creationId xmlns:a16="http://schemas.microsoft.com/office/drawing/2014/main" id="{E79CBA9E-8939-D1A4-9B39-535F7315F8FC}"/>
              </a:ext>
            </a:extLst>
          </p:cNvPr>
          <p:cNvPicPr>
            <a:picLocks noChangeAspect="1"/>
          </p:cNvPicPr>
          <p:nvPr/>
        </p:nvPicPr>
        <p:blipFill>
          <a:blip r:embed="rId2"/>
          <a:stretch>
            <a:fillRect/>
          </a:stretch>
        </p:blipFill>
        <p:spPr>
          <a:xfrm>
            <a:off x="2233854" y="1594381"/>
            <a:ext cx="7724285" cy="4344911"/>
          </a:xfrm>
          <a:prstGeom prst="rect">
            <a:avLst/>
          </a:prstGeom>
        </p:spPr>
      </p:pic>
      <p:sp>
        <p:nvSpPr>
          <p:cNvPr id="10" name="TextBox 9">
            <a:extLst>
              <a:ext uri="{FF2B5EF4-FFF2-40B4-BE49-F238E27FC236}">
                <a16:creationId xmlns:a16="http://schemas.microsoft.com/office/drawing/2014/main" id="{3F4A60C6-4C89-30E7-06F4-0608408D669B}"/>
              </a:ext>
            </a:extLst>
          </p:cNvPr>
          <p:cNvSpPr txBox="1"/>
          <p:nvPr/>
        </p:nvSpPr>
        <p:spPr>
          <a:xfrm>
            <a:off x="4648324" y="6092475"/>
            <a:ext cx="2895344" cy="369332"/>
          </a:xfrm>
          <a:prstGeom prst="rect">
            <a:avLst/>
          </a:prstGeom>
          <a:noFill/>
        </p:spPr>
        <p:txBody>
          <a:bodyPr wrap="none" rtlCol="0">
            <a:spAutoFit/>
          </a:bodyPr>
          <a:lstStyle/>
          <a:p>
            <a:pPr algn="ctr"/>
            <a:r>
              <a:rPr lang="en-IN" dirty="0"/>
              <a:t>Uploading a sample audio file</a:t>
            </a:r>
          </a:p>
        </p:txBody>
      </p:sp>
    </p:spTree>
    <p:extLst>
      <p:ext uri="{BB962C8B-B14F-4D97-AF65-F5344CB8AC3E}">
        <p14:creationId xmlns:p14="http://schemas.microsoft.com/office/powerpoint/2010/main" val="3903133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DC5DF-CB8F-E2AB-B0D2-9CE7AD6EF7C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C7374349-A495-B63B-0573-1C1BE207DC06}"/>
              </a:ext>
            </a:extLst>
          </p:cNvPr>
          <p:cNvSpPr txBox="1">
            <a:spLocks/>
          </p:cNvSpPr>
          <p:nvPr/>
        </p:nvSpPr>
        <p:spPr>
          <a:xfrm>
            <a:off x="743571" y="396193"/>
            <a:ext cx="10704853" cy="881743"/>
          </a:xfrm>
          <a:prstGeom prst="rect">
            <a:avLst/>
          </a:prstGeom>
          <a:no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IN" dirty="0"/>
              <a:t>Results</a:t>
            </a:r>
            <a:endParaRPr lang="en-US" dirty="0"/>
          </a:p>
        </p:txBody>
      </p:sp>
      <p:pic>
        <p:nvPicPr>
          <p:cNvPr id="8" name="Picture 7">
            <a:extLst>
              <a:ext uri="{FF2B5EF4-FFF2-40B4-BE49-F238E27FC236}">
                <a16:creationId xmlns:a16="http://schemas.microsoft.com/office/drawing/2014/main" id="{FB767B54-65A8-5CF6-7E57-2BF045EE7F13}"/>
              </a:ext>
            </a:extLst>
          </p:cNvPr>
          <p:cNvPicPr>
            <a:picLocks noChangeAspect="1"/>
          </p:cNvPicPr>
          <p:nvPr/>
        </p:nvPicPr>
        <p:blipFill>
          <a:blip r:embed="rId2"/>
          <a:stretch>
            <a:fillRect/>
          </a:stretch>
        </p:blipFill>
        <p:spPr>
          <a:xfrm>
            <a:off x="2233853" y="1594381"/>
            <a:ext cx="7724285" cy="4344910"/>
          </a:xfrm>
          <a:prstGeom prst="rect">
            <a:avLst/>
          </a:prstGeom>
        </p:spPr>
      </p:pic>
      <p:sp>
        <p:nvSpPr>
          <p:cNvPr id="2" name="TextBox 1">
            <a:extLst>
              <a:ext uri="{FF2B5EF4-FFF2-40B4-BE49-F238E27FC236}">
                <a16:creationId xmlns:a16="http://schemas.microsoft.com/office/drawing/2014/main" id="{C5E1FA16-A586-49A9-D24D-743813F7AFD5}"/>
              </a:ext>
            </a:extLst>
          </p:cNvPr>
          <p:cNvSpPr txBox="1"/>
          <p:nvPr/>
        </p:nvSpPr>
        <p:spPr>
          <a:xfrm>
            <a:off x="4506361" y="6092475"/>
            <a:ext cx="3179268" cy="369332"/>
          </a:xfrm>
          <a:prstGeom prst="rect">
            <a:avLst/>
          </a:prstGeom>
          <a:noFill/>
        </p:spPr>
        <p:txBody>
          <a:bodyPr wrap="none" rtlCol="0">
            <a:spAutoFit/>
          </a:bodyPr>
          <a:lstStyle/>
          <a:p>
            <a:pPr algn="ctr"/>
            <a:r>
              <a:rPr lang="en-IN" dirty="0"/>
              <a:t>Emotion prediction of the audio</a:t>
            </a:r>
          </a:p>
        </p:txBody>
      </p:sp>
    </p:spTree>
    <p:extLst>
      <p:ext uri="{BB962C8B-B14F-4D97-AF65-F5344CB8AC3E}">
        <p14:creationId xmlns:p14="http://schemas.microsoft.com/office/powerpoint/2010/main" val="1830261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DC5DF-CB8F-E2AB-B0D2-9CE7AD6EF7C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C7374349-A495-B63B-0573-1C1BE207DC06}"/>
              </a:ext>
            </a:extLst>
          </p:cNvPr>
          <p:cNvSpPr txBox="1">
            <a:spLocks/>
          </p:cNvSpPr>
          <p:nvPr/>
        </p:nvSpPr>
        <p:spPr>
          <a:xfrm>
            <a:off x="743571" y="396193"/>
            <a:ext cx="10704853" cy="881743"/>
          </a:xfrm>
          <a:prstGeom prst="rect">
            <a:avLst/>
          </a:prstGeom>
          <a:no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IN" dirty="0"/>
              <a:t>Performance evaluation</a:t>
            </a:r>
            <a:endParaRPr lang="en-US" dirty="0"/>
          </a:p>
        </p:txBody>
      </p:sp>
      <p:graphicFrame>
        <p:nvGraphicFramePr>
          <p:cNvPr id="7" name="Table 6">
            <a:extLst>
              <a:ext uri="{FF2B5EF4-FFF2-40B4-BE49-F238E27FC236}">
                <a16:creationId xmlns:a16="http://schemas.microsoft.com/office/drawing/2014/main" id="{08BF89FE-2C01-4F2F-49C1-282A43CE9F0A}"/>
              </a:ext>
            </a:extLst>
          </p:cNvPr>
          <p:cNvGraphicFramePr>
            <a:graphicFrameLocks noGrp="1"/>
          </p:cNvGraphicFramePr>
          <p:nvPr>
            <p:extLst>
              <p:ext uri="{D42A27DB-BD31-4B8C-83A1-F6EECF244321}">
                <p14:modId xmlns:p14="http://schemas.microsoft.com/office/powerpoint/2010/main" val="1385145434"/>
              </p:ext>
            </p:extLst>
          </p:nvPr>
        </p:nvGraphicFramePr>
        <p:xfrm>
          <a:off x="1359675" y="2454054"/>
          <a:ext cx="9472650" cy="2397864"/>
        </p:xfrm>
        <a:graphic>
          <a:graphicData uri="http://schemas.openxmlformats.org/drawingml/2006/table">
            <a:tbl>
              <a:tblPr firstRow="1" bandRow="1">
                <a:tableStyleId>{5C22544A-7EE6-4342-B048-85BDC9FD1C3A}</a:tableStyleId>
              </a:tblPr>
              <a:tblGrid>
                <a:gridCol w="1894530">
                  <a:extLst>
                    <a:ext uri="{9D8B030D-6E8A-4147-A177-3AD203B41FA5}">
                      <a16:colId xmlns:a16="http://schemas.microsoft.com/office/drawing/2014/main" val="1571922683"/>
                    </a:ext>
                  </a:extLst>
                </a:gridCol>
                <a:gridCol w="1894530">
                  <a:extLst>
                    <a:ext uri="{9D8B030D-6E8A-4147-A177-3AD203B41FA5}">
                      <a16:colId xmlns:a16="http://schemas.microsoft.com/office/drawing/2014/main" val="1235788748"/>
                    </a:ext>
                  </a:extLst>
                </a:gridCol>
                <a:gridCol w="1894530">
                  <a:extLst>
                    <a:ext uri="{9D8B030D-6E8A-4147-A177-3AD203B41FA5}">
                      <a16:colId xmlns:a16="http://schemas.microsoft.com/office/drawing/2014/main" val="1961322322"/>
                    </a:ext>
                  </a:extLst>
                </a:gridCol>
                <a:gridCol w="1894530">
                  <a:extLst>
                    <a:ext uri="{9D8B030D-6E8A-4147-A177-3AD203B41FA5}">
                      <a16:colId xmlns:a16="http://schemas.microsoft.com/office/drawing/2014/main" val="2061848687"/>
                    </a:ext>
                  </a:extLst>
                </a:gridCol>
                <a:gridCol w="1894530">
                  <a:extLst>
                    <a:ext uri="{9D8B030D-6E8A-4147-A177-3AD203B41FA5}">
                      <a16:colId xmlns:a16="http://schemas.microsoft.com/office/drawing/2014/main" val="916586981"/>
                    </a:ext>
                  </a:extLst>
                </a:gridCol>
              </a:tblGrid>
              <a:tr h="599466">
                <a:tc>
                  <a:txBody>
                    <a:bodyPr/>
                    <a:lstStyle/>
                    <a:p>
                      <a:endParaRPr lang="en-IN">
                        <a:latin typeface="Bahnschrift" panose="020B0502040204020203" pitchFamily="34" charset="0"/>
                      </a:endParaRPr>
                    </a:p>
                  </a:txBody>
                  <a:tcPr/>
                </a:tc>
                <a:tc>
                  <a:txBody>
                    <a:bodyPr/>
                    <a:lstStyle/>
                    <a:p>
                      <a:pPr algn="r"/>
                      <a:r>
                        <a:rPr lang="en-IN" dirty="0">
                          <a:latin typeface="Bahnschrift" panose="020B0502040204020203" pitchFamily="34" charset="0"/>
                        </a:rPr>
                        <a:t>Accuracy</a:t>
                      </a:r>
                    </a:p>
                  </a:txBody>
                  <a:tcPr/>
                </a:tc>
                <a:tc>
                  <a:txBody>
                    <a:bodyPr/>
                    <a:lstStyle/>
                    <a:p>
                      <a:pPr algn="r"/>
                      <a:r>
                        <a:rPr lang="en-IN" dirty="0">
                          <a:latin typeface="Bahnschrift" panose="020B0502040204020203" pitchFamily="34" charset="0"/>
                        </a:rPr>
                        <a:t>Recall</a:t>
                      </a:r>
                    </a:p>
                  </a:txBody>
                  <a:tcPr/>
                </a:tc>
                <a:tc>
                  <a:txBody>
                    <a:bodyPr/>
                    <a:lstStyle/>
                    <a:p>
                      <a:pPr algn="r"/>
                      <a:r>
                        <a:rPr lang="en-IN" dirty="0">
                          <a:latin typeface="Bahnschrift" panose="020B0502040204020203" pitchFamily="34" charset="0"/>
                        </a:rPr>
                        <a:t>Precision</a:t>
                      </a:r>
                    </a:p>
                  </a:txBody>
                  <a:tcPr/>
                </a:tc>
                <a:tc>
                  <a:txBody>
                    <a:bodyPr/>
                    <a:lstStyle/>
                    <a:p>
                      <a:pPr algn="r"/>
                      <a:r>
                        <a:rPr lang="en-IN" dirty="0">
                          <a:latin typeface="Bahnschrift" panose="020B0502040204020203" pitchFamily="34" charset="0"/>
                        </a:rPr>
                        <a:t>F1</a:t>
                      </a:r>
                    </a:p>
                  </a:txBody>
                  <a:tcPr/>
                </a:tc>
                <a:extLst>
                  <a:ext uri="{0D108BD9-81ED-4DB2-BD59-A6C34878D82A}">
                    <a16:rowId xmlns:a16="http://schemas.microsoft.com/office/drawing/2014/main" val="2510861482"/>
                  </a:ext>
                </a:extLst>
              </a:tr>
              <a:tr h="599466">
                <a:tc>
                  <a:txBody>
                    <a:bodyPr/>
                    <a:lstStyle/>
                    <a:p>
                      <a:r>
                        <a:rPr lang="en-IN" dirty="0">
                          <a:latin typeface="Times New Roman" panose="02020603050405020304" pitchFamily="18" charset="0"/>
                          <a:cs typeface="Times New Roman" panose="02020603050405020304" pitchFamily="18" charset="0"/>
                        </a:rPr>
                        <a:t>CNN</a:t>
                      </a:r>
                    </a:p>
                  </a:txBody>
                  <a:tcPr/>
                </a:tc>
                <a:tc>
                  <a:txBody>
                    <a:bodyPr/>
                    <a:lstStyle/>
                    <a:p>
                      <a:pPr algn="r"/>
                      <a:r>
                        <a:rPr lang="en-IN" dirty="0">
                          <a:latin typeface="Times New Roman" panose="02020603050405020304" pitchFamily="18" charset="0"/>
                          <a:cs typeface="Times New Roman" panose="02020603050405020304" pitchFamily="18" charset="0"/>
                        </a:rPr>
                        <a:t>0.918158</a:t>
                      </a:r>
                    </a:p>
                  </a:txBody>
                  <a:tcPr/>
                </a:tc>
                <a:tc>
                  <a:txBody>
                    <a:bodyPr/>
                    <a:lstStyle/>
                    <a:p>
                      <a:pPr algn="r"/>
                      <a:r>
                        <a:rPr lang="en-IN" dirty="0">
                          <a:latin typeface="Times New Roman" panose="02020603050405020304" pitchFamily="18" charset="0"/>
                          <a:cs typeface="Times New Roman" panose="02020603050405020304" pitchFamily="18" charset="0"/>
                        </a:rPr>
                        <a:t>0.902479</a:t>
                      </a:r>
                    </a:p>
                  </a:txBody>
                  <a:tcPr/>
                </a:tc>
                <a:tc>
                  <a:txBody>
                    <a:bodyPr/>
                    <a:lstStyle/>
                    <a:p>
                      <a:pPr algn="r"/>
                      <a:r>
                        <a:rPr lang="en-IN" dirty="0">
                          <a:latin typeface="Times New Roman" panose="02020603050405020304" pitchFamily="18" charset="0"/>
                          <a:cs typeface="Times New Roman" panose="02020603050405020304" pitchFamily="18" charset="0"/>
                        </a:rPr>
                        <a:t>0.934562</a:t>
                      </a:r>
                    </a:p>
                  </a:txBody>
                  <a:tcPr/>
                </a:tc>
                <a:tc>
                  <a:txBody>
                    <a:bodyPr/>
                    <a:lstStyle/>
                    <a:p>
                      <a:pPr algn="r"/>
                      <a:r>
                        <a:rPr lang="en-IN" dirty="0">
                          <a:latin typeface="Times New Roman" panose="02020603050405020304" pitchFamily="18" charset="0"/>
                          <a:cs typeface="Times New Roman" panose="02020603050405020304" pitchFamily="18" charset="0"/>
                        </a:rPr>
                        <a:t>0.917976</a:t>
                      </a:r>
                    </a:p>
                  </a:txBody>
                  <a:tcPr/>
                </a:tc>
                <a:extLst>
                  <a:ext uri="{0D108BD9-81ED-4DB2-BD59-A6C34878D82A}">
                    <a16:rowId xmlns:a16="http://schemas.microsoft.com/office/drawing/2014/main" val="2766436825"/>
                  </a:ext>
                </a:extLst>
              </a:tr>
              <a:tr h="599466">
                <a:tc>
                  <a:txBody>
                    <a:bodyPr/>
                    <a:lstStyle/>
                    <a:p>
                      <a:r>
                        <a:rPr lang="en-IN" dirty="0">
                          <a:latin typeface="Times New Roman" panose="02020603050405020304" pitchFamily="18" charset="0"/>
                          <a:cs typeface="Times New Roman" panose="02020603050405020304" pitchFamily="18" charset="0"/>
                        </a:rPr>
                        <a:t>LSTM</a:t>
                      </a:r>
                    </a:p>
                  </a:txBody>
                  <a:tcPr/>
                </a:tc>
                <a:tc>
                  <a:txBody>
                    <a:bodyPr/>
                    <a:lstStyle/>
                    <a:p>
                      <a:pPr algn="r"/>
                      <a:r>
                        <a:rPr lang="en-IN" dirty="0">
                          <a:latin typeface="Times New Roman" panose="02020603050405020304" pitchFamily="18" charset="0"/>
                          <a:cs typeface="Times New Roman" panose="02020603050405020304" pitchFamily="18" charset="0"/>
                        </a:rPr>
                        <a:t>0.771272</a:t>
                      </a:r>
                    </a:p>
                  </a:txBody>
                  <a:tcPr/>
                </a:tc>
                <a:tc>
                  <a:txBody>
                    <a:bodyPr/>
                    <a:lstStyle/>
                    <a:p>
                      <a:pPr algn="r"/>
                      <a:r>
                        <a:rPr lang="en-IN" dirty="0">
                          <a:latin typeface="Times New Roman" panose="02020603050405020304" pitchFamily="18" charset="0"/>
                          <a:cs typeface="Times New Roman" panose="02020603050405020304" pitchFamily="18" charset="0"/>
                        </a:rPr>
                        <a:t>0.681035</a:t>
                      </a:r>
                    </a:p>
                  </a:txBody>
                  <a:tcPr/>
                </a:tc>
                <a:tc>
                  <a:txBody>
                    <a:bodyPr/>
                    <a:lstStyle/>
                    <a:p>
                      <a:pPr algn="r"/>
                      <a:r>
                        <a:rPr lang="en-IN" dirty="0">
                          <a:latin typeface="Times New Roman" panose="02020603050405020304" pitchFamily="18" charset="0"/>
                          <a:cs typeface="Times New Roman" panose="02020603050405020304" pitchFamily="18" charset="0"/>
                        </a:rPr>
                        <a:t>0.875936</a:t>
                      </a:r>
                    </a:p>
                  </a:txBody>
                  <a:tcPr/>
                </a:tc>
                <a:tc>
                  <a:txBody>
                    <a:bodyPr/>
                    <a:lstStyle/>
                    <a:p>
                      <a:pPr algn="r"/>
                      <a:r>
                        <a:rPr lang="en-IN" dirty="0">
                          <a:latin typeface="Times New Roman" panose="02020603050405020304" pitchFamily="18" charset="0"/>
                          <a:cs typeface="Times New Roman" panose="02020603050405020304" pitchFamily="18" charset="0"/>
                        </a:rPr>
                        <a:t>0.764422</a:t>
                      </a:r>
                    </a:p>
                  </a:txBody>
                  <a:tcPr/>
                </a:tc>
                <a:extLst>
                  <a:ext uri="{0D108BD9-81ED-4DB2-BD59-A6C34878D82A}">
                    <a16:rowId xmlns:a16="http://schemas.microsoft.com/office/drawing/2014/main" val="1354545540"/>
                  </a:ext>
                </a:extLst>
              </a:tr>
              <a:tr h="599466">
                <a:tc>
                  <a:txBody>
                    <a:bodyPr/>
                    <a:lstStyle/>
                    <a:p>
                      <a:r>
                        <a:rPr lang="en-IN" dirty="0">
                          <a:latin typeface="Times New Roman" panose="02020603050405020304" pitchFamily="18" charset="0"/>
                          <a:cs typeface="Times New Roman" panose="02020603050405020304" pitchFamily="18" charset="0"/>
                        </a:rPr>
                        <a:t>Decision Tree</a:t>
                      </a:r>
                    </a:p>
                  </a:txBody>
                  <a:tcPr/>
                </a:tc>
                <a:tc>
                  <a:txBody>
                    <a:bodyPr/>
                    <a:lstStyle/>
                    <a:p>
                      <a:pPr algn="r"/>
                      <a:r>
                        <a:rPr lang="en-IN" dirty="0">
                          <a:latin typeface="Times New Roman" panose="02020603050405020304" pitchFamily="18" charset="0"/>
                          <a:cs typeface="Times New Roman" panose="02020603050405020304" pitchFamily="18" charset="0"/>
                        </a:rPr>
                        <a:t>0.729077</a:t>
                      </a:r>
                    </a:p>
                  </a:txBody>
                  <a:tcPr/>
                </a:tc>
                <a:tc>
                  <a:txBody>
                    <a:bodyPr/>
                    <a:lstStyle/>
                    <a:p>
                      <a:pPr algn="r"/>
                      <a:r>
                        <a:rPr lang="en-IN" dirty="0">
                          <a:latin typeface="Times New Roman" panose="02020603050405020304" pitchFamily="18" charset="0"/>
                          <a:cs typeface="Times New Roman" panose="02020603050405020304" pitchFamily="18" charset="0"/>
                        </a:rPr>
                        <a:t>0.729077</a:t>
                      </a:r>
                    </a:p>
                  </a:txBody>
                  <a:tcPr/>
                </a:tc>
                <a:tc>
                  <a:txBody>
                    <a:bodyPr/>
                    <a:lstStyle/>
                    <a:p>
                      <a:pPr algn="r"/>
                      <a:r>
                        <a:rPr lang="en-IN" dirty="0">
                          <a:latin typeface="Times New Roman" panose="02020603050405020304" pitchFamily="18" charset="0"/>
                          <a:cs typeface="Times New Roman" panose="02020603050405020304" pitchFamily="18" charset="0"/>
                        </a:rPr>
                        <a:t>0.729268</a:t>
                      </a:r>
                    </a:p>
                  </a:txBody>
                  <a:tcPr/>
                </a:tc>
                <a:tc>
                  <a:txBody>
                    <a:bodyPr/>
                    <a:lstStyle/>
                    <a:p>
                      <a:pPr algn="r"/>
                      <a:r>
                        <a:rPr lang="en-IN" dirty="0">
                          <a:latin typeface="Times New Roman" panose="02020603050405020304" pitchFamily="18" charset="0"/>
                          <a:cs typeface="Times New Roman" panose="02020603050405020304" pitchFamily="18" charset="0"/>
                        </a:rPr>
                        <a:t>0.729152</a:t>
                      </a:r>
                    </a:p>
                  </a:txBody>
                  <a:tcPr/>
                </a:tc>
                <a:extLst>
                  <a:ext uri="{0D108BD9-81ED-4DB2-BD59-A6C34878D82A}">
                    <a16:rowId xmlns:a16="http://schemas.microsoft.com/office/drawing/2014/main" val="428446251"/>
                  </a:ext>
                </a:extLst>
              </a:tr>
            </a:tbl>
          </a:graphicData>
        </a:graphic>
      </p:graphicFrame>
    </p:spTree>
    <p:extLst>
      <p:ext uri="{BB962C8B-B14F-4D97-AF65-F5344CB8AC3E}">
        <p14:creationId xmlns:p14="http://schemas.microsoft.com/office/powerpoint/2010/main" val="3249270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DC5DF-CB8F-E2AB-B0D2-9CE7AD6EF7C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C7374349-A495-B63B-0573-1C1BE207DC06}"/>
              </a:ext>
            </a:extLst>
          </p:cNvPr>
          <p:cNvSpPr txBox="1">
            <a:spLocks/>
          </p:cNvSpPr>
          <p:nvPr/>
        </p:nvSpPr>
        <p:spPr>
          <a:xfrm>
            <a:off x="743571" y="396193"/>
            <a:ext cx="10704853" cy="881743"/>
          </a:xfrm>
          <a:prstGeom prst="rect">
            <a:avLst/>
          </a:prstGeom>
          <a:no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IN" dirty="0"/>
              <a:t>Conclusion</a:t>
            </a:r>
            <a:endParaRPr lang="en-US" dirty="0"/>
          </a:p>
        </p:txBody>
      </p:sp>
      <p:sp>
        <p:nvSpPr>
          <p:cNvPr id="2" name="TextBox 1">
            <a:extLst>
              <a:ext uri="{FF2B5EF4-FFF2-40B4-BE49-F238E27FC236}">
                <a16:creationId xmlns:a16="http://schemas.microsoft.com/office/drawing/2014/main" id="{C08F4302-AD03-FB03-16E1-48D856101AC1}"/>
              </a:ext>
            </a:extLst>
          </p:cNvPr>
          <p:cNvSpPr txBox="1"/>
          <p:nvPr/>
        </p:nvSpPr>
        <p:spPr>
          <a:xfrm>
            <a:off x="814989" y="1606316"/>
            <a:ext cx="10562015" cy="4646400"/>
          </a:xfrm>
          <a:prstGeom prst="rect">
            <a:avLst/>
          </a:prstGeom>
          <a:noFill/>
        </p:spPr>
        <p:txBody>
          <a:bodyPr wrap="square">
            <a:spAutoFit/>
          </a:bodyPr>
          <a:lstStyle/>
          <a:p>
            <a:pPr algn="just">
              <a:lnSpc>
                <a:spcPct val="150000"/>
              </a:lnSpc>
            </a:pPr>
            <a:r>
              <a:rPr lang="en-US" sz="2000" dirty="0">
                <a:latin typeface="Bahnschrift" panose="020B0502040204020203" pitchFamily="34" charset="0"/>
                <a:ea typeface="+mn-lt"/>
                <a:cs typeface="+mn-lt"/>
              </a:rPr>
              <a:t>The project presented a comprehensive approach to SER using a combination of CNN, LSTM, and decision tree models. Through extensive experimentation and evaluation, several key findings emerged. Out of the three models, the CNN model outperformed the LSTM and Decision Tree models in emotion classification, with an accuracy of 91.81%. This highlights the effectiveness of CNN architectures in capturing relevant features from audio data for accurate emotion prediction. Secondly, while the LSTM and Decision Tree models showed respectable performance, their accuracies of 77.12% and 72.90%, respectively, were notably lower than those of the CNN model. For instance, the CNN model demonstrated particularly high accuracy in classifying emotions such as anger, fear, and happiness, indicating its robustness in capturing the spectral features associated with these emotions.</a:t>
            </a:r>
            <a:endParaRPr lang="en-US" sz="2400" dirty="0">
              <a:latin typeface="Bahnschrift" panose="020B0502040204020203" pitchFamily="34" charset="0"/>
              <a:ea typeface="+mn-lt"/>
              <a:cs typeface="+mn-lt"/>
            </a:endParaRPr>
          </a:p>
        </p:txBody>
      </p:sp>
    </p:spTree>
    <p:extLst>
      <p:ext uri="{BB962C8B-B14F-4D97-AF65-F5344CB8AC3E}">
        <p14:creationId xmlns:p14="http://schemas.microsoft.com/office/powerpoint/2010/main" val="3522065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CCAAAC0-E2FC-6211-4576-632D253B40FE}"/>
              </a:ext>
            </a:extLst>
          </p:cNvPr>
          <p:cNvSpPr txBox="1">
            <a:spLocks/>
          </p:cNvSpPr>
          <p:nvPr/>
        </p:nvSpPr>
        <p:spPr>
          <a:xfrm>
            <a:off x="743573" y="391885"/>
            <a:ext cx="10704853" cy="881743"/>
          </a:xfrm>
          <a:prstGeom prst="rect">
            <a:avLst/>
          </a:prstGeom>
          <a:no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dirty="0"/>
              <a:t>Table of contents</a:t>
            </a:r>
          </a:p>
        </p:txBody>
      </p:sp>
      <p:sp>
        <p:nvSpPr>
          <p:cNvPr id="2" name="TextBox 1">
            <a:extLst>
              <a:ext uri="{FF2B5EF4-FFF2-40B4-BE49-F238E27FC236}">
                <a16:creationId xmlns:a16="http://schemas.microsoft.com/office/drawing/2014/main" id="{0B1AEFD6-21B3-44F9-7738-4F9FABE66AB1}"/>
              </a:ext>
            </a:extLst>
          </p:cNvPr>
          <p:cNvSpPr txBox="1"/>
          <p:nvPr/>
        </p:nvSpPr>
        <p:spPr>
          <a:xfrm>
            <a:off x="888079" y="1570095"/>
            <a:ext cx="10415840" cy="489602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400" dirty="0">
                <a:latin typeface="Bahnschrift" panose="020B0502040204020203" pitchFamily="34" charset="0"/>
                <a:cs typeface="Times New Roman" pitchFamily="18" charset="0"/>
              </a:rPr>
              <a:t>Abstract</a:t>
            </a:r>
          </a:p>
          <a:p>
            <a:pPr marL="285750" indent="-285750" algn="just">
              <a:lnSpc>
                <a:spcPct val="150000"/>
              </a:lnSpc>
              <a:buFont typeface="Arial" panose="020B0604020202020204" pitchFamily="34" charset="0"/>
              <a:buChar char="•"/>
            </a:pPr>
            <a:r>
              <a:rPr lang="en-US" sz="1400" dirty="0">
                <a:latin typeface="Bahnschrift" panose="020B0502040204020203" pitchFamily="34" charset="0"/>
                <a:cs typeface="Times New Roman" pitchFamily="18" charset="0"/>
              </a:rPr>
              <a:t>Introduction</a:t>
            </a:r>
          </a:p>
          <a:p>
            <a:pPr marL="285750" indent="-285750" algn="just">
              <a:lnSpc>
                <a:spcPct val="150000"/>
              </a:lnSpc>
              <a:buFont typeface="Arial" panose="020B0604020202020204" pitchFamily="34" charset="0"/>
              <a:buChar char="•"/>
            </a:pPr>
            <a:r>
              <a:rPr lang="en-US" sz="1400" dirty="0">
                <a:latin typeface="Bahnschrift" panose="020B0502040204020203" pitchFamily="34" charset="0"/>
                <a:cs typeface="Times New Roman" pitchFamily="18" charset="0"/>
              </a:rPr>
              <a:t>Problem Statement</a:t>
            </a:r>
          </a:p>
          <a:p>
            <a:pPr marL="285750" indent="-285750" algn="just">
              <a:lnSpc>
                <a:spcPct val="150000"/>
              </a:lnSpc>
              <a:buFont typeface="Arial" panose="020B0604020202020204" pitchFamily="34" charset="0"/>
              <a:buChar char="•"/>
            </a:pPr>
            <a:r>
              <a:rPr lang="en-US" sz="1400" dirty="0">
                <a:latin typeface="Bahnschrift" panose="020B0502040204020203" pitchFamily="34" charset="0"/>
                <a:cs typeface="Times New Roman" pitchFamily="18" charset="0"/>
              </a:rPr>
              <a:t>Motivation</a:t>
            </a:r>
          </a:p>
          <a:p>
            <a:pPr marL="285750" indent="-285750" algn="just">
              <a:lnSpc>
                <a:spcPct val="150000"/>
              </a:lnSpc>
              <a:buFont typeface="Arial" panose="020B0604020202020204" pitchFamily="34" charset="0"/>
              <a:buChar char="•"/>
            </a:pPr>
            <a:r>
              <a:rPr lang="en-US" sz="1400" dirty="0">
                <a:latin typeface="Bahnschrift" panose="020B0502040204020203" pitchFamily="34" charset="0"/>
                <a:cs typeface="Times New Roman" pitchFamily="18" charset="0"/>
              </a:rPr>
              <a:t>Objectives</a:t>
            </a:r>
          </a:p>
          <a:p>
            <a:pPr marL="285750" indent="-285750" algn="just">
              <a:lnSpc>
                <a:spcPct val="150000"/>
              </a:lnSpc>
              <a:buFont typeface="Arial" panose="020B0604020202020204" pitchFamily="34" charset="0"/>
              <a:buChar char="•"/>
            </a:pPr>
            <a:r>
              <a:rPr lang="en-US" sz="1400" dirty="0">
                <a:latin typeface="Bahnschrift" panose="020B0502040204020203" pitchFamily="34" charset="0"/>
                <a:cs typeface="Times New Roman" pitchFamily="18" charset="0"/>
              </a:rPr>
              <a:t>Literature Survey</a:t>
            </a:r>
          </a:p>
          <a:p>
            <a:pPr marL="285750" indent="-285750" algn="just">
              <a:lnSpc>
                <a:spcPct val="150000"/>
              </a:lnSpc>
              <a:buFont typeface="Arial" panose="020B0604020202020204" pitchFamily="34" charset="0"/>
              <a:buChar char="•"/>
            </a:pPr>
            <a:r>
              <a:rPr lang="en-US" sz="1400" dirty="0">
                <a:latin typeface="Bahnschrift" panose="020B0502040204020203" pitchFamily="34" charset="0"/>
                <a:cs typeface="Times New Roman" pitchFamily="18" charset="0"/>
              </a:rPr>
              <a:t>Limitations of existing methods</a:t>
            </a:r>
          </a:p>
          <a:p>
            <a:pPr marL="285750" indent="-285750" algn="just">
              <a:lnSpc>
                <a:spcPct val="150000"/>
              </a:lnSpc>
              <a:buFont typeface="Arial" panose="020B0604020202020204" pitchFamily="34" charset="0"/>
              <a:buChar char="•"/>
            </a:pPr>
            <a:r>
              <a:rPr lang="en-US" sz="1400" dirty="0">
                <a:latin typeface="Bahnschrift" panose="020B0502040204020203" pitchFamily="34" charset="0"/>
                <a:cs typeface="Times New Roman" pitchFamily="18" charset="0"/>
              </a:rPr>
              <a:t>Proposed system</a:t>
            </a:r>
          </a:p>
          <a:p>
            <a:pPr marL="285750" indent="-285750" algn="just">
              <a:lnSpc>
                <a:spcPct val="150000"/>
              </a:lnSpc>
              <a:buFont typeface="Arial" panose="020B0604020202020204" pitchFamily="34" charset="0"/>
              <a:buChar char="•"/>
            </a:pPr>
            <a:r>
              <a:rPr lang="en-US" sz="1400" dirty="0">
                <a:latin typeface="Bahnschrift" panose="020B0502040204020203" pitchFamily="34" charset="0"/>
                <a:cs typeface="Times New Roman" pitchFamily="18" charset="0"/>
              </a:rPr>
              <a:t>Software and Hardware Requirements</a:t>
            </a:r>
          </a:p>
          <a:p>
            <a:pPr marL="285750" indent="-285750" algn="just">
              <a:lnSpc>
                <a:spcPct val="150000"/>
              </a:lnSpc>
              <a:buFont typeface="Arial" panose="020B0604020202020204" pitchFamily="34" charset="0"/>
              <a:buChar char="•"/>
            </a:pPr>
            <a:r>
              <a:rPr lang="en-US" sz="1400" dirty="0">
                <a:latin typeface="Bahnschrift" panose="020B0502040204020203" pitchFamily="34" charset="0"/>
                <a:cs typeface="Times New Roman" pitchFamily="18" charset="0"/>
              </a:rPr>
              <a:t>Simulation Model</a:t>
            </a:r>
          </a:p>
          <a:p>
            <a:pPr marL="285750" indent="-285750" algn="just">
              <a:lnSpc>
                <a:spcPct val="150000"/>
              </a:lnSpc>
              <a:buFont typeface="Arial" panose="020B0604020202020204" pitchFamily="34" charset="0"/>
              <a:buChar char="•"/>
            </a:pPr>
            <a:r>
              <a:rPr lang="en-US" sz="1400" dirty="0">
                <a:latin typeface="Bahnschrift" panose="020B0502040204020203" pitchFamily="34" charset="0"/>
                <a:cs typeface="Times New Roman" pitchFamily="18" charset="0"/>
              </a:rPr>
              <a:t>Analysis of Experimental Data</a:t>
            </a:r>
          </a:p>
          <a:p>
            <a:pPr marL="285750" indent="-285750" algn="just">
              <a:lnSpc>
                <a:spcPct val="150000"/>
              </a:lnSpc>
              <a:buFont typeface="Arial" panose="020B0604020202020204" pitchFamily="34" charset="0"/>
              <a:buChar char="•"/>
            </a:pPr>
            <a:r>
              <a:rPr lang="en-US" sz="1400" dirty="0">
                <a:latin typeface="Bahnschrift" panose="020B0502040204020203" pitchFamily="34" charset="0"/>
                <a:cs typeface="Times New Roman" pitchFamily="18" charset="0"/>
              </a:rPr>
              <a:t>Results</a:t>
            </a:r>
          </a:p>
          <a:p>
            <a:pPr marL="285750" indent="-285750" algn="just">
              <a:lnSpc>
                <a:spcPct val="150000"/>
              </a:lnSpc>
              <a:buFont typeface="Arial" panose="020B0604020202020204" pitchFamily="34" charset="0"/>
              <a:buChar char="•"/>
            </a:pPr>
            <a:r>
              <a:rPr lang="en-US" sz="1400" dirty="0">
                <a:latin typeface="Bahnschrift" panose="020B0502040204020203" pitchFamily="34" charset="0"/>
                <a:cs typeface="Times New Roman" pitchFamily="18" charset="0"/>
              </a:rPr>
              <a:t>Performance Evaluation</a:t>
            </a:r>
          </a:p>
          <a:p>
            <a:pPr marL="285750" indent="-285750" algn="just">
              <a:lnSpc>
                <a:spcPct val="150000"/>
              </a:lnSpc>
              <a:buFont typeface="Arial" panose="020B0604020202020204" pitchFamily="34" charset="0"/>
              <a:buChar char="•"/>
            </a:pPr>
            <a:r>
              <a:rPr lang="en-US" sz="1400" dirty="0">
                <a:latin typeface="Bahnschrift" panose="020B0502040204020203" pitchFamily="34" charset="0"/>
                <a:cs typeface="Times New Roman" pitchFamily="18" charset="0"/>
              </a:rPr>
              <a:t>Conclusion &amp; Future Work</a:t>
            </a:r>
          </a:p>
          <a:p>
            <a:pPr marL="285750" indent="-285750" algn="just">
              <a:lnSpc>
                <a:spcPct val="150000"/>
              </a:lnSpc>
              <a:buFont typeface="Arial" panose="020B0604020202020204" pitchFamily="34" charset="0"/>
              <a:buChar char="•"/>
            </a:pPr>
            <a:r>
              <a:rPr lang="en-US" sz="1400" dirty="0">
                <a:latin typeface="Bahnschrift" panose="020B0502040204020203" pitchFamily="34" charset="0"/>
                <a:cs typeface="Times New Roman" pitchFamily="18" charset="0"/>
              </a:rPr>
              <a:t>References</a:t>
            </a:r>
          </a:p>
        </p:txBody>
      </p:sp>
    </p:spTree>
    <p:extLst>
      <p:ext uri="{BB962C8B-B14F-4D97-AF65-F5344CB8AC3E}">
        <p14:creationId xmlns:p14="http://schemas.microsoft.com/office/powerpoint/2010/main" val="1295032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DC5DF-CB8F-E2AB-B0D2-9CE7AD6EF7C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C7374349-A495-B63B-0573-1C1BE207DC06}"/>
              </a:ext>
            </a:extLst>
          </p:cNvPr>
          <p:cNvSpPr txBox="1">
            <a:spLocks/>
          </p:cNvSpPr>
          <p:nvPr/>
        </p:nvSpPr>
        <p:spPr>
          <a:xfrm>
            <a:off x="743571" y="396193"/>
            <a:ext cx="10704853" cy="881743"/>
          </a:xfrm>
          <a:prstGeom prst="rect">
            <a:avLst/>
          </a:prstGeom>
          <a:no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IN" dirty="0"/>
              <a:t>Future work</a:t>
            </a:r>
            <a:endParaRPr lang="en-US" dirty="0"/>
          </a:p>
        </p:txBody>
      </p:sp>
      <p:sp>
        <p:nvSpPr>
          <p:cNvPr id="2" name="TextBox 1">
            <a:extLst>
              <a:ext uri="{FF2B5EF4-FFF2-40B4-BE49-F238E27FC236}">
                <a16:creationId xmlns:a16="http://schemas.microsoft.com/office/drawing/2014/main" id="{7D1A735D-4157-F8F6-B0EB-4EF9F4FE34C1}"/>
              </a:ext>
            </a:extLst>
          </p:cNvPr>
          <p:cNvSpPr txBox="1"/>
          <p:nvPr/>
        </p:nvSpPr>
        <p:spPr>
          <a:xfrm>
            <a:off x="814989" y="2358156"/>
            <a:ext cx="10562015" cy="2799741"/>
          </a:xfrm>
          <a:prstGeom prst="rect">
            <a:avLst/>
          </a:prstGeom>
          <a:noFill/>
        </p:spPr>
        <p:txBody>
          <a:bodyPr wrap="square">
            <a:spAutoFit/>
          </a:bodyPr>
          <a:lstStyle/>
          <a:p>
            <a:pPr algn="just">
              <a:lnSpc>
                <a:spcPct val="150000"/>
              </a:lnSpc>
            </a:pPr>
            <a:r>
              <a:rPr lang="en-US" sz="2000" dirty="0">
                <a:latin typeface="Bahnschrift" panose="020B0502040204020203" pitchFamily="34" charset="0"/>
                <a:ea typeface="+mn-lt"/>
                <a:cs typeface="+mn-lt"/>
              </a:rPr>
              <a:t>In future work, a promising avenue for enhancement lies in the development of hybrid models that integrate acoustic, contextual, and linguistic features. By combining these diverse modalities of information, hybrid models can potentially achieve more robust and nuanced emotion classification in speech data. Additionally, incorporating linguistic features like sentiment analysis or semantic context can provide further context and depth to the emotion recognition process</a:t>
            </a:r>
            <a:endParaRPr lang="en-US" sz="2400" dirty="0">
              <a:latin typeface="Bahnschrift" panose="020B0502040204020203" pitchFamily="34" charset="0"/>
              <a:ea typeface="+mn-lt"/>
              <a:cs typeface="+mn-lt"/>
            </a:endParaRPr>
          </a:p>
        </p:txBody>
      </p:sp>
    </p:spTree>
    <p:extLst>
      <p:ext uri="{BB962C8B-B14F-4D97-AF65-F5344CB8AC3E}">
        <p14:creationId xmlns:p14="http://schemas.microsoft.com/office/powerpoint/2010/main" val="2202813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957BFF-FD27-2A96-6E1A-95F7137376B7}"/>
              </a:ext>
            </a:extLst>
          </p:cNvPr>
          <p:cNvSpPr txBox="1"/>
          <p:nvPr/>
        </p:nvSpPr>
        <p:spPr>
          <a:xfrm>
            <a:off x="920852" y="1903446"/>
            <a:ext cx="10341197" cy="3477875"/>
          </a:xfrm>
          <a:prstGeom prst="rect">
            <a:avLst/>
          </a:prstGeom>
          <a:noFill/>
        </p:spPr>
        <p:txBody>
          <a:bodyPr wrap="square">
            <a:spAutoFit/>
          </a:bodyPr>
          <a:lstStyle/>
          <a:p>
            <a:pPr marL="0" indent="0" algn="just">
              <a:buNone/>
            </a:pPr>
            <a:r>
              <a:rPr lang="en-US" sz="2200" dirty="0">
                <a:latin typeface="Bahnschrift" panose="020B0502040204020203" pitchFamily="34" charset="0"/>
                <a:cs typeface="Times New Roman" panose="02020603050405020304" pitchFamily="18" charset="0"/>
                <a:sym typeface="+mn-ea"/>
              </a:rPr>
              <a:t>[1]</a:t>
            </a:r>
            <a:r>
              <a:rPr lang="en-AU" sz="2200" dirty="0">
                <a:latin typeface="Bahnschrift" panose="020B0502040204020203" pitchFamily="34" charset="0"/>
                <a:cs typeface="Times New Roman" panose="02020603050405020304" pitchFamily="18" charset="0"/>
                <a:sym typeface="+mn-ea"/>
              </a:rPr>
              <a:t> </a:t>
            </a:r>
            <a:r>
              <a:rPr lang="en-US" sz="2200" dirty="0">
                <a:latin typeface="Bahnschrift" panose="020B0502040204020203" pitchFamily="34" charset="0"/>
              </a:rPr>
              <a:t>Speech Emotion Recognition Using ML by </a:t>
            </a:r>
            <a:r>
              <a:rPr lang="en-IN" sz="2200" dirty="0">
                <a:latin typeface="Bahnschrift" panose="020B0502040204020203" pitchFamily="34" charset="0"/>
              </a:rPr>
              <a:t>Niharika S M, </a:t>
            </a:r>
            <a:r>
              <a:rPr lang="en-IN" sz="2200" dirty="0" err="1">
                <a:latin typeface="Bahnschrift" panose="020B0502040204020203" pitchFamily="34" charset="0"/>
              </a:rPr>
              <a:t>Dr.</a:t>
            </a:r>
            <a:r>
              <a:rPr lang="en-IN" sz="2200" dirty="0">
                <a:latin typeface="Bahnschrift" panose="020B0502040204020203" pitchFamily="34" charset="0"/>
              </a:rPr>
              <a:t> Soumya A -2023</a:t>
            </a:r>
            <a:endParaRPr lang="en-US" sz="2200" dirty="0">
              <a:latin typeface="Bahnschrift" panose="020B0502040204020203" pitchFamily="34" charset="0"/>
            </a:endParaRPr>
          </a:p>
          <a:p>
            <a:pPr marL="0" indent="0" algn="just">
              <a:buNone/>
            </a:pPr>
            <a:endParaRPr lang="en-US" sz="2200" dirty="0">
              <a:latin typeface="Bahnschrift" panose="020B0502040204020203" pitchFamily="34" charset="0"/>
              <a:cs typeface="Times New Roman" panose="02020603050405020304" pitchFamily="18" charset="0"/>
            </a:endParaRPr>
          </a:p>
          <a:p>
            <a:pPr algn="just"/>
            <a:r>
              <a:rPr lang="en-US" sz="2200" dirty="0">
                <a:latin typeface="Bahnschrift" panose="020B0502040204020203" pitchFamily="34" charset="0"/>
                <a:cs typeface="Times New Roman" panose="02020603050405020304" pitchFamily="18" charset="0"/>
                <a:sym typeface="+mn-ea"/>
              </a:rPr>
              <a:t>[2]</a:t>
            </a:r>
            <a:r>
              <a:rPr lang="en-AU" sz="2200" dirty="0">
                <a:latin typeface="Bahnschrift" panose="020B0502040204020203" pitchFamily="34" charset="0"/>
                <a:cs typeface="Times New Roman" panose="02020603050405020304" pitchFamily="18" charset="0"/>
                <a:sym typeface="+mn-ea"/>
              </a:rPr>
              <a:t> </a:t>
            </a:r>
            <a:r>
              <a:rPr lang="en-US" sz="2200" dirty="0">
                <a:latin typeface="Bahnschrift" panose="020B0502040204020203" pitchFamily="34" charset="0"/>
              </a:rPr>
              <a:t>Speech Emotion Recognition using CNN by </a:t>
            </a:r>
            <a:r>
              <a:rPr lang="en-IN" sz="2200" dirty="0" err="1">
                <a:latin typeface="Bahnschrift" panose="020B0502040204020203" pitchFamily="34" charset="0"/>
              </a:rPr>
              <a:t>Damir</a:t>
            </a:r>
            <a:r>
              <a:rPr lang="en-IN" sz="2200" dirty="0">
                <a:latin typeface="Bahnschrift" panose="020B0502040204020203" pitchFamily="34" charset="0"/>
              </a:rPr>
              <a:t> </a:t>
            </a:r>
            <a:r>
              <a:rPr lang="en-IN" sz="2200" dirty="0" err="1">
                <a:latin typeface="Bahnschrift" panose="020B0502040204020203" pitchFamily="34" charset="0"/>
              </a:rPr>
              <a:t>Kabdualiye</a:t>
            </a:r>
            <a:r>
              <a:rPr lang="en-IN" sz="2200" dirty="0">
                <a:latin typeface="Bahnschrift" panose="020B0502040204020203" pitchFamily="34" charset="0"/>
              </a:rPr>
              <a:t>, </a:t>
            </a:r>
            <a:r>
              <a:rPr lang="en-IN" sz="2200" dirty="0" err="1">
                <a:latin typeface="Bahnschrift" panose="020B0502040204020203" pitchFamily="34" charset="0"/>
              </a:rPr>
              <a:t>Askar</a:t>
            </a:r>
            <a:r>
              <a:rPr lang="en-IN" sz="2200" dirty="0">
                <a:latin typeface="Bahnschrift" panose="020B0502040204020203" pitchFamily="34" charset="0"/>
              </a:rPr>
              <a:t> </a:t>
            </a:r>
            <a:r>
              <a:rPr lang="en-IN" sz="2200" dirty="0" err="1">
                <a:latin typeface="Bahnschrift" panose="020B0502040204020203" pitchFamily="34" charset="0"/>
              </a:rPr>
              <a:t>Madiyev</a:t>
            </a:r>
            <a:r>
              <a:rPr lang="en-IN" sz="2200" dirty="0">
                <a:latin typeface="Bahnschrift" panose="020B0502040204020203" pitchFamily="34" charset="0"/>
              </a:rPr>
              <a:t> </a:t>
            </a:r>
            <a:r>
              <a:rPr lang="en-US" sz="2200" dirty="0">
                <a:latin typeface="Bahnschrift" panose="020B0502040204020203" pitchFamily="34" charset="0"/>
                <a:cs typeface="Times New Roman" panose="02020603050405020304" pitchFamily="18" charset="0"/>
              </a:rPr>
              <a:t>- 2023</a:t>
            </a:r>
          </a:p>
          <a:p>
            <a:pPr marL="0" indent="0" algn="just">
              <a:buNone/>
            </a:pPr>
            <a:endParaRPr lang="en-US" sz="2200" dirty="0">
              <a:latin typeface="Bahnschrift" panose="020B0502040204020203" pitchFamily="34" charset="0"/>
              <a:cs typeface="Times New Roman" panose="02020603050405020304" pitchFamily="18" charset="0"/>
            </a:endParaRPr>
          </a:p>
          <a:p>
            <a:pPr marL="0" indent="0" algn="just">
              <a:buNone/>
            </a:pPr>
            <a:r>
              <a:rPr lang="en-US" sz="2200" dirty="0">
                <a:latin typeface="Bahnschrift" panose="020B0502040204020203" pitchFamily="34" charset="0"/>
                <a:cs typeface="Times New Roman" panose="02020603050405020304" pitchFamily="18" charset="0"/>
                <a:sym typeface="+mn-ea"/>
              </a:rPr>
              <a:t>[3] Emotion recognition of human speech using deep learning method and MFCC features. </a:t>
            </a:r>
            <a:r>
              <a:rPr lang="en-US" sz="2200" dirty="0">
                <a:latin typeface="Bahnschrift" panose="020B0502040204020203" pitchFamily="34" charset="0"/>
                <a:cs typeface="Times New Roman" panose="02020603050405020304" pitchFamily="18" charset="0"/>
              </a:rPr>
              <a:t>SK Hazra, RR Ema, SM </a:t>
            </a:r>
            <a:r>
              <a:rPr lang="en-US" sz="2200" dirty="0" err="1">
                <a:latin typeface="Bahnschrift" panose="020B0502040204020203" pitchFamily="34" charset="0"/>
                <a:cs typeface="Times New Roman" panose="02020603050405020304" pitchFamily="18" charset="0"/>
              </a:rPr>
              <a:t>Galib</a:t>
            </a:r>
            <a:r>
              <a:rPr lang="en-US" sz="2200" dirty="0">
                <a:latin typeface="Bahnschrift" panose="020B0502040204020203" pitchFamily="34" charset="0"/>
                <a:cs typeface="Times New Roman" panose="02020603050405020304" pitchFamily="18" charset="0"/>
              </a:rPr>
              <a:t>, S Kabir - 2022</a:t>
            </a:r>
          </a:p>
          <a:p>
            <a:pPr marL="0" indent="0" algn="just">
              <a:buNone/>
            </a:pPr>
            <a:endParaRPr lang="en-US" sz="2200" dirty="0">
              <a:latin typeface="Bahnschrift" panose="020B0502040204020203" pitchFamily="34" charset="0"/>
              <a:cs typeface="Times New Roman" panose="02020603050405020304" pitchFamily="18" charset="0"/>
            </a:endParaRPr>
          </a:p>
          <a:p>
            <a:pPr marL="0" lvl="0" indent="0" algn="just">
              <a:buNone/>
            </a:pPr>
            <a:r>
              <a:rPr lang="en-US" sz="2200" dirty="0">
                <a:latin typeface="Bahnschrift" panose="020B0502040204020203" pitchFamily="34" charset="0"/>
                <a:cs typeface="Times New Roman" panose="02020603050405020304" pitchFamily="18" charset="0"/>
                <a:sym typeface="+mn-ea"/>
              </a:rPr>
              <a:t>[4]</a:t>
            </a:r>
            <a:r>
              <a:rPr lang="en-IN" altLang="en-US" sz="2200" dirty="0">
                <a:latin typeface="Bahnschrift" panose="020B0502040204020203" pitchFamily="34" charset="0"/>
                <a:cs typeface="Times New Roman" panose="02020603050405020304" pitchFamily="18" charset="0"/>
                <a:sym typeface="+mn-ea"/>
              </a:rPr>
              <a:t> A method upon deep learning for speech emotion recognition </a:t>
            </a:r>
            <a:r>
              <a:rPr lang="en-US" sz="2200" dirty="0">
                <a:latin typeface="Bahnschrift" panose="020B0502040204020203" pitchFamily="34" charset="0"/>
                <a:cs typeface="Times New Roman" panose="02020603050405020304" pitchFamily="18" charset="0"/>
                <a:sym typeface="+mn-ea"/>
              </a:rPr>
              <a:t>NT Pham, DNM Dang, SD Nguyen - Journal of Advanced Engineering and …, 2020 - jaec.vn</a:t>
            </a:r>
            <a:endParaRPr lang="en-IN" altLang="en-US" sz="2200" dirty="0">
              <a:solidFill>
                <a:schemeClr val="tx1"/>
              </a:solidFill>
              <a:effectLst/>
              <a:latin typeface="Bahnschrift" panose="020B0502040204020203" pitchFamily="34" charset="0"/>
              <a:ea typeface="+mn-lt"/>
              <a:cs typeface="+mn-lt"/>
            </a:endParaRPr>
          </a:p>
        </p:txBody>
      </p:sp>
      <p:sp>
        <p:nvSpPr>
          <p:cNvPr id="3" name="Title 1">
            <a:extLst>
              <a:ext uri="{FF2B5EF4-FFF2-40B4-BE49-F238E27FC236}">
                <a16:creationId xmlns:a16="http://schemas.microsoft.com/office/drawing/2014/main" id="{D1807516-9B4C-16D6-73BB-658BA67B9B29}"/>
              </a:ext>
            </a:extLst>
          </p:cNvPr>
          <p:cNvSpPr txBox="1">
            <a:spLocks/>
          </p:cNvSpPr>
          <p:nvPr/>
        </p:nvSpPr>
        <p:spPr>
          <a:xfrm>
            <a:off x="743571" y="396193"/>
            <a:ext cx="10704853" cy="881743"/>
          </a:xfrm>
          <a:prstGeom prst="rect">
            <a:avLst/>
          </a:prstGeom>
          <a:no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IN" dirty="0"/>
              <a:t>references</a:t>
            </a:r>
            <a:endParaRPr lang="en-US" dirty="0"/>
          </a:p>
        </p:txBody>
      </p:sp>
    </p:spTree>
    <p:extLst>
      <p:ext uri="{BB962C8B-B14F-4D97-AF65-F5344CB8AC3E}">
        <p14:creationId xmlns:p14="http://schemas.microsoft.com/office/powerpoint/2010/main" val="991735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CCAAAC0-E2FC-6211-4576-632D253B40FE}"/>
              </a:ext>
            </a:extLst>
          </p:cNvPr>
          <p:cNvSpPr txBox="1">
            <a:spLocks/>
          </p:cNvSpPr>
          <p:nvPr/>
        </p:nvSpPr>
        <p:spPr>
          <a:xfrm>
            <a:off x="519874" y="2843593"/>
            <a:ext cx="11152251" cy="1170814"/>
          </a:xfrm>
          <a:prstGeom prst="rect">
            <a:avLst/>
          </a:prstGeom>
          <a:noFill/>
          <a:ln w="3810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dirty="0"/>
              <a:t>Thank you</a:t>
            </a:r>
          </a:p>
        </p:txBody>
      </p:sp>
    </p:spTree>
    <p:extLst>
      <p:ext uri="{BB962C8B-B14F-4D97-AF65-F5344CB8AC3E}">
        <p14:creationId xmlns:p14="http://schemas.microsoft.com/office/powerpoint/2010/main" val="1607239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CCAAAC0-E2FC-6211-4576-632D253B40FE}"/>
              </a:ext>
            </a:extLst>
          </p:cNvPr>
          <p:cNvSpPr txBox="1">
            <a:spLocks/>
          </p:cNvSpPr>
          <p:nvPr/>
        </p:nvSpPr>
        <p:spPr>
          <a:xfrm>
            <a:off x="743573" y="391885"/>
            <a:ext cx="10704853" cy="881743"/>
          </a:xfrm>
          <a:prstGeom prst="rect">
            <a:avLst/>
          </a:prstGeom>
          <a:no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dirty="0"/>
              <a:t>Abstract</a:t>
            </a:r>
          </a:p>
        </p:txBody>
      </p:sp>
      <p:sp>
        <p:nvSpPr>
          <p:cNvPr id="13" name="TextBox 12">
            <a:extLst>
              <a:ext uri="{FF2B5EF4-FFF2-40B4-BE49-F238E27FC236}">
                <a16:creationId xmlns:a16="http://schemas.microsoft.com/office/drawing/2014/main" id="{1A926711-49D3-4502-BF38-6ABD02CC9996}"/>
              </a:ext>
            </a:extLst>
          </p:cNvPr>
          <p:cNvSpPr txBox="1"/>
          <p:nvPr/>
        </p:nvSpPr>
        <p:spPr>
          <a:xfrm>
            <a:off x="743573" y="1534498"/>
            <a:ext cx="10704853" cy="4843570"/>
          </a:xfrm>
          <a:prstGeom prst="rect">
            <a:avLst/>
          </a:prstGeom>
          <a:noFill/>
        </p:spPr>
        <p:txBody>
          <a:bodyPr wrap="square">
            <a:spAutoFit/>
          </a:bodyPr>
          <a:lstStyle/>
          <a:p>
            <a:pPr algn="just">
              <a:lnSpc>
                <a:spcPct val="150000"/>
              </a:lnSpc>
            </a:pPr>
            <a:r>
              <a:rPr lang="en-US" sz="1600" dirty="0">
                <a:latin typeface="Bahnschrift" panose="020B0502040204020203" pitchFamily="34" charset="0"/>
                <a:cs typeface="Times New Roman" pitchFamily="18" charset="0"/>
              </a:rPr>
              <a:t>This project explores the field of Speech Emotion Recognition (SER), driven by its diverse applications in human-computer interaction, healthcare, and entertainment. Leveraging Convolutional Neural Networks (CNN) and the </a:t>
            </a:r>
            <a:r>
              <a:rPr lang="en-US" sz="1600" dirty="0" err="1">
                <a:latin typeface="Bahnschrift" panose="020B0502040204020203" pitchFamily="34" charset="0"/>
                <a:cs typeface="Times New Roman" pitchFamily="18" charset="0"/>
              </a:rPr>
              <a:t>Librosa</a:t>
            </a:r>
            <a:r>
              <a:rPr lang="en-US" sz="1600" dirty="0">
                <a:latin typeface="Bahnschrift" panose="020B0502040204020203" pitchFamily="34" charset="0"/>
                <a:cs typeface="Times New Roman" pitchFamily="18" charset="0"/>
              </a:rPr>
              <a:t> library, this study focuses on the critical task of automatically discerning emotions from audio data. CNNs, renowned for image analysis, are adapted to spectrogram representations of audio, effectively capturing distinctive features. </a:t>
            </a:r>
            <a:r>
              <a:rPr lang="en-US" sz="1600" dirty="0" err="1">
                <a:latin typeface="Bahnschrift" panose="020B0502040204020203" pitchFamily="34" charset="0"/>
                <a:cs typeface="Times New Roman" pitchFamily="18" charset="0"/>
              </a:rPr>
              <a:t>Librosa</a:t>
            </a:r>
            <a:r>
              <a:rPr lang="en-US" sz="1600" dirty="0">
                <a:latin typeface="Bahnschrift" panose="020B0502040204020203" pitchFamily="34" charset="0"/>
                <a:cs typeface="Times New Roman" pitchFamily="18" charset="0"/>
              </a:rPr>
              <a:t>, a Python library for music and audio analysis, contributes essential preprocessing and feature extraction capabilities. The CNN model architecture comprises convolutional layers for feature extraction and pooling layers for dimensionality reduction, while data augmentation and transfer learning enhance model generality. Emphasis is placed on Mel-Frequency Cepstral Coefficients (MFCCs) for their effectiveness in extracting emotional cues. Extensive research demonstrates that the synergy between CNNs and </a:t>
            </a:r>
            <a:r>
              <a:rPr lang="en-US" sz="1600" dirty="0" err="1">
                <a:latin typeface="Bahnschrift" panose="020B0502040204020203" pitchFamily="34" charset="0"/>
                <a:cs typeface="Times New Roman" pitchFamily="18" charset="0"/>
              </a:rPr>
              <a:t>Librosa</a:t>
            </a:r>
            <a:r>
              <a:rPr lang="en-US" sz="1600" dirty="0">
                <a:latin typeface="Bahnschrift" panose="020B0502040204020203" pitchFamily="34" charset="0"/>
                <a:cs typeface="Times New Roman" pitchFamily="18" charset="0"/>
              </a:rPr>
              <a:t> achieves state-of-the-art results, substantially enhancing SER accuracy. Notably, the study employs LSTM and decision tree algorithms, yielding accuracy rates of 77% and 72%, respectively, while the CNN model attains an impressive 91% accuracy. This research's implications span from elevating the emotional intelligence of virtual assistants to aiding mental health practitioners in monitoring patients' emotional well-being through speech analysis. </a:t>
            </a:r>
          </a:p>
        </p:txBody>
      </p:sp>
    </p:spTree>
    <p:extLst>
      <p:ext uri="{BB962C8B-B14F-4D97-AF65-F5344CB8AC3E}">
        <p14:creationId xmlns:p14="http://schemas.microsoft.com/office/powerpoint/2010/main" val="657041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A926711-49D3-4502-BF38-6ABD02CC9996}"/>
              </a:ext>
            </a:extLst>
          </p:cNvPr>
          <p:cNvSpPr txBox="1"/>
          <p:nvPr/>
        </p:nvSpPr>
        <p:spPr>
          <a:xfrm>
            <a:off x="1060811" y="2036740"/>
            <a:ext cx="10070371" cy="3268652"/>
          </a:xfrm>
          <a:prstGeom prst="rect">
            <a:avLst/>
          </a:prstGeom>
          <a:noFill/>
        </p:spPr>
        <p:txBody>
          <a:bodyPr wrap="square">
            <a:spAutoFit/>
          </a:bodyPr>
          <a:lstStyle/>
          <a:p>
            <a:pPr algn="just">
              <a:lnSpc>
                <a:spcPct val="150000"/>
              </a:lnSpc>
              <a:spcBef>
                <a:spcPts val="1200"/>
              </a:spcBef>
              <a:spcAft>
                <a:spcPts val="1000"/>
              </a:spcAft>
            </a:pPr>
            <a:r>
              <a:rPr lang="en-US" sz="2000" dirty="0">
                <a:latin typeface="Bahnschrift" panose="020B0502040204020203" pitchFamily="34" charset="0"/>
                <a:ea typeface="Times New Roman"/>
                <a:cs typeface="Times New Roman"/>
              </a:rPr>
              <a:t>The field of Speech Emotion Recognition (SER) stands at the intersection of audio processing and machine learning, offering a captivating avenue for understanding and deciphering emotions conveyed through spoken language. This project delves into the intricate task of SER, employing advanced tools such as </a:t>
            </a:r>
            <a:r>
              <a:rPr lang="en-US" sz="2000" dirty="0" err="1">
                <a:latin typeface="Bahnschrift" panose="020B0502040204020203" pitchFamily="34" charset="0"/>
                <a:ea typeface="Times New Roman"/>
                <a:cs typeface="Times New Roman"/>
              </a:rPr>
              <a:t>Librosa</a:t>
            </a:r>
            <a:r>
              <a:rPr lang="en-US" sz="2000" dirty="0">
                <a:latin typeface="Bahnschrift" panose="020B0502040204020203" pitchFamily="34" charset="0"/>
                <a:ea typeface="Times New Roman"/>
                <a:cs typeface="Times New Roman"/>
              </a:rPr>
              <a:t> and leveraging the power of Machine Learning techniques. Vital in applications like sentiment analysis, mental health monitoring, and human-computer interaction, SER plays a pivotal role in enhancing technology's comprehension of human emotions.</a:t>
            </a:r>
          </a:p>
        </p:txBody>
      </p:sp>
      <p:sp>
        <p:nvSpPr>
          <p:cNvPr id="2" name="Title 1">
            <a:extLst>
              <a:ext uri="{FF2B5EF4-FFF2-40B4-BE49-F238E27FC236}">
                <a16:creationId xmlns:a16="http://schemas.microsoft.com/office/drawing/2014/main" id="{65AB187E-FAB2-BD89-A736-5BDE2638637D}"/>
              </a:ext>
            </a:extLst>
          </p:cNvPr>
          <p:cNvSpPr txBox="1">
            <a:spLocks/>
          </p:cNvSpPr>
          <p:nvPr/>
        </p:nvSpPr>
        <p:spPr>
          <a:xfrm>
            <a:off x="743571" y="396193"/>
            <a:ext cx="10704853" cy="881743"/>
          </a:xfrm>
          <a:prstGeom prst="rect">
            <a:avLst/>
          </a:prstGeom>
          <a:no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dirty="0"/>
              <a:t>INTRODUCTION</a:t>
            </a:r>
          </a:p>
        </p:txBody>
      </p:sp>
    </p:spTree>
    <p:extLst>
      <p:ext uri="{BB962C8B-B14F-4D97-AF65-F5344CB8AC3E}">
        <p14:creationId xmlns:p14="http://schemas.microsoft.com/office/powerpoint/2010/main" val="1790111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7E9EA4-2196-0074-F787-D2FF195F193E}"/>
              </a:ext>
            </a:extLst>
          </p:cNvPr>
          <p:cNvSpPr txBox="1"/>
          <p:nvPr/>
        </p:nvSpPr>
        <p:spPr>
          <a:xfrm>
            <a:off x="946393" y="2036760"/>
            <a:ext cx="10299207" cy="3341236"/>
          </a:xfrm>
          <a:prstGeom prst="rect">
            <a:avLst/>
          </a:prstGeom>
          <a:noFill/>
        </p:spPr>
        <p:txBody>
          <a:bodyPr wrap="square">
            <a:spAutoFit/>
          </a:bodyPr>
          <a:lstStyle/>
          <a:p>
            <a:pPr algn="just">
              <a:lnSpc>
                <a:spcPct val="150000"/>
              </a:lnSpc>
              <a:spcBef>
                <a:spcPts val="1200"/>
              </a:spcBef>
              <a:spcAft>
                <a:spcPts val="1000"/>
              </a:spcAft>
            </a:pPr>
            <a:r>
              <a:rPr lang="en-US" sz="2400" dirty="0">
                <a:latin typeface="Bahnschrift" panose="020B0502040204020203" pitchFamily="34" charset="0"/>
                <a:ea typeface="Times New Roman"/>
                <a:cs typeface="Times New Roman"/>
              </a:rPr>
              <a:t>The study addresses the challenge of accurately recognizing emotions in speech through Speech Emotion Recognition (SER). Leveraging Machine Learning and </a:t>
            </a:r>
            <a:r>
              <a:rPr lang="en-US" sz="2400" dirty="0" err="1">
                <a:latin typeface="Bahnschrift" panose="020B0502040204020203" pitchFamily="34" charset="0"/>
                <a:ea typeface="Times New Roman"/>
                <a:cs typeface="Times New Roman"/>
              </a:rPr>
              <a:t>Librosa</a:t>
            </a:r>
            <a:r>
              <a:rPr lang="en-US" sz="2400" dirty="0">
                <a:latin typeface="Bahnschrift" panose="020B0502040204020203" pitchFamily="34" charset="0"/>
                <a:ea typeface="Times New Roman"/>
                <a:cs typeface="Times New Roman"/>
              </a:rPr>
              <a:t> library, this focuses on overcoming existing limitations in emotion identification, aiming to enhance applications like human-computer interaction and healthcare by advancing the field of emotional analysis in speech.</a:t>
            </a:r>
            <a:endParaRPr lang="en-US" sz="1800" dirty="0">
              <a:latin typeface="Bahnschrift" panose="020B0502040204020203" pitchFamily="34" charset="0"/>
              <a:ea typeface="Times New Roman"/>
              <a:cs typeface="Times New Roman"/>
            </a:endParaRPr>
          </a:p>
        </p:txBody>
      </p:sp>
      <p:sp>
        <p:nvSpPr>
          <p:cNvPr id="2" name="Title 1">
            <a:extLst>
              <a:ext uri="{FF2B5EF4-FFF2-40B4-BE49-F238E27FC236}">
                <a16:creationId xmlns:a16="http://schemas.microsoft.com/office/drawing/2014/main" id="{2C8B59E8-2F87-625A-24CD-17990CA40B81}"/>
              </a:ext>
            </a:extLst>
          </p:cNvPr>
          <p:cNvSpPr txBox="1">
            <a:spLocks/>
          </p:cNvSpPr>
          <p:nvPr/>
        </p:nvSpPr>
        <p:spPr>
          <a:xfrm>
            <a:off x="743571" y="396193"/>
            <a:ext cx="10704853" cy="881743"/>
          </a:xfrm>
          <a:prstGeom prst="rect">
            <a:avLst/>
          </a:prstGeom>
          <a:no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dirty="0"/>
              <a:t>PROBLEM STATEMENT</a:t>
            </a:r>
          </a:p>
        </p:txBody>
      </p:sp>
    </p:spTree>
    <p:extLst>
      <p:ext uri="{BB962C8B-B14F-4D97-AF65-F5344CB8AC3E}">
        <p14:creationId xmlns:p14="http://schemas.microsoft.com/office/powerpoint/2010/main" val="4087646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7E9EA4-2196-0074-F787-D2FF195F193E}"/>
              </a:ext>
            </a:extLst>
          </p:cNvPr>
          <p:cNvSpPr txBox="1"/>
          <p:nvPr/>
        </p:nvSpPr>
        <p:spPr>
          <a:xfrm>
            <a:off x="946393" y="1831803"/>
            <a:ext cx="10299207" cy="3895234"/>
          </a:xfrm>
          <a:prstGeom prst="rect">
            <a:avLst/>
          </a:prstGeom>
          <a:noFill/>
        </p:spPr>
        <p:txBody>
          <a:bodyPr wrap="square">
            <a:spAutoFit/>
          </a:bodyPr>
          <a:lstStyle/>
          <a:p>
            <a:pPr algn="just">
              <a:lnSpc>
                <a:spcPct val="150000"/>
              </a:lnSpc>
              <a:spcBef>
                <a:spcPts val="1200"/>
              </a:spcBef>
              <a:spcAft>
                <a:spcPts val="1000"/>
              </a:spcAft>
            </a:pPr>
            <a:r>
              <a:rPr lang="en-US" sz="2400" dirty="0">
                <a:latin typeface="Bahnschrift" panose="020B0502040204020203" pitchFamily="34" charset="0"/>
                <a:ea typeface="Times New Roman"/>
                <a:cs typeface="Times New Roman"/>
              </a:rPr>
              <a:t>Developing a speech emotion recognition model offers exciting prospects for revolutionizing human-computer interaction. By enabling machines to understand emotions conveyed through speech, we can enhance communication, improve assistive tools, and create emotion-aware products, benefiting fields like mental health monitoring and psychology. Ultimately, it could lead to more empathetic human-computer interfaces, fostering deeper connections between humans and technology.</a:t>
            </a:r>
            <a:endParaRPr lang="en-US" sz="1800" dirty="0">
              <a:latin typeface="Bahnschrift" panose="020B0502040204020203" pitchFamily="34" charset="0"/>
              <a:ea typeface="Times New Roman"/>
              <a:cs typeface="Times New Roman"/>
            </a:endParaRPr>
          </a:p>
        </p:txBody>
      </p:sp>
      <p:sp>
        <p:nvSpPr>
          <p:cNvPr id="2" name="Title 1">
            <a:extLst>
              <a:ext uri="{FF2B5EF4-FFF2-40B4-BE49-F238E27FC236}">
                <a16:creationId xmlns:a16="http://schemas.microsoft.com/office/drawing/2014/main" id="{2C8B59E8-2F87-625A-24CD-17990CA40B81}"/>
              </a:ext>
            </a:extLst>
          </p:cNvPr>
          <p:cNvSpPr txBox="1">
            <a:spLocks/>
          </p:cNvSpPr>
          <p:nvPr/>
        </p:nvSpPr>
        <p:spPr>
          <a:xfrm>
            <a:off x="743571" y="396193"/>
            <a:ext cx="10704853" cy="881743"/>
          </a:xfrm>
          <a:prstGeom prst="rect">
            <a:avLst/>
          </a:prstGeom>
          <a:no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dirty="0"/>
              <a:t>motivation</a:t>
            </a:r>
          </a:p>
        </p:txBody>
      </p:sp>
    </p:spTree>
    <p:extLst>
      <p:ext uri="{BB962C8B-B14F-4D97-AF65-F5344CB8AC3E}">
        <p14:creationId xmlns:p14="http://schemas.microsoft.com/office/powerpoint/2010/main" val="3968759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FDE56D-963B-8016-5B3E-DC28A6D99BD0}"/>
              </a:ext>
            </a:extLst>
          </p:cNvPr>
          <p:cNvSpPr txBox="1"/>
          <p:nvPr/>
        </p:nvSpPr>
        <p:spPr>
          <a:xfrm>
            <a:off x="883557" y="1553984"/>
            <a:ext cx="10424879" cy="5304016"/>
          </a:xfrm>
          <a:prstGeom prst="rect">
            <a:avLst/>
          </a:prstGeom>
          <a:noFill/>
        </p:spPr>
        <p:txBody>
          <a:bodyPr wrap="square">
            <a:spAutoFit/>
          </a:bodyPr>
          <a:lstStyle/>
          <a:p>
            <a:pPr marL="342900" indent="-342900" algn="just">
              <a:lnSpc>
                <a:spcPct val="150000"/>
              </a:lnSpc>
              <a:spcBef>
                <a:spcPts val="1200"/>
              </a:spcBef>
              <a:spcAft>
                <a:spcPts val="1000"/>
              </a:spcAft>
              <a:buFont typeface="Arial" panose="020B0604020202020204" pitchFamily="34" charset="0"/>
              <a:buChar char="•"/>
            </a:pPr>
            <a:r>
              <a:rPr lang="en-US" sz="2400" dirty="0">
                <a:latin typeface="Bahnschrift" panose="020B0502040204020203" pitchFamily="34" charset="0"/>
                <a:ea typeface="Times New Roman"/>
                <a:cs typeface="Times New Roman"/>
              </a:rPr>
              <a:t>This study explores Speech Emotion Recognition (SER) using Convolutional Neural Networks (CNN) and </a:t>
            </a:r>
            <a:r>
              <a:rPr lang="en-US" sz="2400" dirty="0" err="1">
                <a:latin typeface="Bahnschrift" panose="020B0502040204020203" pitchFamily="34" charset="0"/>
                <a:ea typeface="Times New Roman"/>
                <a:cs typeface="Times New Roman"/>
              </a:rPr>
              <a:t>Librosa</a:t>
            </a:r>
            <a:r>
              <a:rPr lang="en-US" sz="2400" dirty="0">
                <a:latin typeface="Bahnschrift" panose="020B0502040204020203" pitchFamily="34" charset="0"/>
                <a:ea typeface="Times New Roman"/>
                <a:cs typeface="Times New Roman"/>
              </a:rPr>
              <a:t> library, showcasing the potential for revolutionizing human-computer interaction and healthcare. </a:t>
            </a:r>
          </a:p>
          <a:p>
            <a:pPr marL="342900" indent="-342900" algn="just">
              <a:lnSpc>
                <a:spcPct val="150000"/>
              </a:lnSpc>
              <a:spcBef>
                <a:spcPts val="1200"/>
              </a:spcBef>
              <a:spcAft>
                <a:spcPts val="1000"/>
              </a:spcAft>
              <a:buFont typeface="Arial" panose="020B0604020202020204" pitchFamily="34" charset="0"/>
              <a:buChar char="•"/>
            </a:pPr>
            <a:r>
              <a:rPr lang="en-US" sz="2400" dirty="0">
                <a:latin typeface="Bahnschrift" panose="020B0502040204020203" pitchFamily="34" charset="0"/>
                <a:ea typeface="Times New Roman"/>
                <a:cs typeface="Times New Roman"/>
              </a:rPr>
              <a:t>Leveraging CNNs on audio spectrograms and </a:t>
            </a:r>
            <a:r>
              <a:rPr lang="en-US" sz="2400" dirty="0" err="1">
                <a:latin typeface="Bahnschrift" panose="020B0502040204020203" pitchFamily="34" charset="0"/>
                <a:ea typeface="Times New Roman"/>
                <a:cs typeface="Times New Roman"/>
              </a:rPr>
              <a:t>Librosa's</a:t>
            </a:r>
            <a:r>
              <a:rPr lang="en-US" sz="2400" dirty="0">
                <a:latin typeface="Bahnschrift" panose="020B0502040204020203" pitchFamily="34" charset="0"/>
                <a:ea typeface="Times New Roman"/>
                <a:cs typeface="Times New Roman"/>
              </a:rPr>
              <a:t> feature extraction, the research emphasizes emotional cues extraction, providing insights into developing emotionally intelligent technology and understanding human emotions.</a:t>
            </a:r>
            <a:endParaRPr lang="en-US" sz="1800" dirty="0">
              <a:latin typeface="Bahnschrift" panose="020B0502040204020203" pitchFamily="34" charset="0"/>
              <a:ea typeface="Times New Roman"/>
              <a:cs typeface="Times New Roman"/>
            </a:endParaRPr>
          </a:p>
          <a:p>
            <a:endParaRPr lang="en-US" sz="2400" dirty="0"/>
          </a:p>
        </p:txBody>
      </p:sp>
      <p:sp>
        <p:nvSpPr>
          <p:cNvPr id="2" name="Title 1">
            <a:extLst>
              <a:ext uri="{FF2B5EF4-FFF2-40B4-BE49-F238E27FC236}">
                <a16:creationId xmlns:a16="http://schemas.microsoft.com/office/drawing/2014/main" id="{8CC87EDF-82BB-DADA-3678-3B00F80193D2}"/>
              </a:ext>
            </a:extLst>
          </p:cNvPr>
          <p:cNvSpPr txBox="1">
            <a:spLocks/>
          </p:cNvSpPr>
          <p:nvPr/>
        </p:nvSpPr>
        <p:spPr>
          <a:xfrm>
            <a:off x="743571" y="396193"/>
            <a:ext cx="10704853" cy="881743"/>
          </a:xfrm>
          <a:prstGeom prst="rect">
            <a:avLst/>
          </a:prstGeom>
          <a:no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dirty="0"/>
              <a:t>OBJECTIVES</a:t>
            </a:r>
          </a:p>
        </p:txBody>
      </p:sp>
    </p:spTree>
    <p:extLst>
      <p:ext uri="{BB962C8B-B14F-4D97-AF65-F5344CB8AC3E}">
        <p14:creationId xmlns:p14="http://schemas.microsoft.com/office/powerpoint/2010/main" val="720387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7E9EA4-2196-0074-F787-D2FF195F193E}"/>
              </a:ext>
            </a:extLst>
          </p:cNvPr>
          <p:cNvSpPr txBox="1"/>
          <p:nvPr/>
        </p:nvSpPr>
        <p:spPr>
          <a:xfrm>
            <a:off x="656250" y="1772742"/>
            <a:ext cx="10879494" cy="4264565"/>
          </a:xfrm>
          <a:prstGeom prst="rect">
            <a:avLst/>
          </a:prstGeom>
          <a:noFill/>
        </p:spPr>
        <p:txBody>
          <a:bodyPr wrap="square">
            <a:spAutoFit/>
          </a:bodyPr>
          <a:lstStyle/>
          <a:p>
            <a:pPr marL="0" indent="0" algn="just">
              <a:buNone/>
            </a:pPr>
            <a:r>
              <a:rPr lang="en-US" sz="2400" b="1" dirty="0">
                <a:latin typeface="Bahnschrift" panose="020B0502040204020203" pitchFamily="34" charset="0"/>
              </a:rPr>
              <a:t>Speech Emotion Recognition Using ML </a:t>
            </a:r>
            <a:r>
              <a:rPr lang="en-IN" sz="2400" b="1" dirty="0">
                <a:latin typeface="Bahnschrift" panose="020B0502040204020203" pitchFamily="34" charset="0"/>
              </a:rPr>
              <a:t>– 2023</a:t>
            </a:r>
            <a:endParaRPr lang="en-US" sz="2400" b="1" dirty="0">
              <a:latin typeface="Bahnschrift" panose="020B0502040204020203" pitchFamily="34" charset="0"/>
            </a:endParaRPr>
          </a:p>
          <a:p>
            <a:pPr marL="800100" lvl="1" indent="-342900" algn="just">
              <a:lnSpc>
                <a:spcPct val="150000"/>
              </a:lnSpc>
              <a:buFont typeface="Arial" panose="020B0604020202020204" pitchFamily="34" charset="0"/>
              <a:buChar char="•"/>
            </a:pPr>
            <a:r>
              <a:rPr lang="en-US" sz="2400" dirty="0">
                <a:latin typeface="Bahnschrift" panose="020B0502040204020203" pitchFamily="34" charset="0"/>
              </a:rPr>
              <a:t>A speech emotion architecture is a computing system designed to recognize and analyze emotions communicated through speech</a:t>
            </a:r>
          </a:p>
          <a:p>
            <a:pPr marL="800100" lvl="1" indent="-342900" algn="just">
              <a:lnSpc>
                <a:spcPct val="150000"/>
              </a:lnSpc>
              <a:buFont typeface="Arial" panose="020B0604020202020204" pitchFamily="34" charset="0"/>
              <a:buChar char="•"/>
            </a:pPr>
            <a:r>
              <a:rPr lang="en-US" sz="2400" dirty="0">
                <a:latin typeface="Bahnschrift" panose="020B0502040204020203" pitchFamily="34" charset="0"/>
              </a:rPr>
              <a:t>A collection of audiovisual recordings known as the Ryerson Audio-Visual Database of Emotional Speech and Song, or RAVDESS dataset, was assembled for studies on emotion identification</a:t>
            </a:r>
          </a:p>
          <a:p>
            <a:pPr marL="800100" lvl="1" indent="-342900" algn="just">
              <a:lnSpc>
                <a:spcPct val="150000"/>
              </a:lnSpc>
              <a:buFont typeface="Arial" panose="020B0604020202020204" pitchFamily="34" charset="0"/>
              <a:buChar char="•"/>
            </a:pPr>
            <a:r>
              <a:rPr lang="en-US" sz="2400" dirty="0">
                <a:latin typeface="Bahnschrift" panose="020B0502040204020203" pitchFamily="34" charset="0"/>
              </a:rPr>
              <a:t>Librosa for audio feature extraction, TensorFlow or PyTorch for creating and training the CNN model for preprocessing and assessment.</a:t>
            </a:r>
            <a:endParaRPr lang="en-IN" sz="2400" b="1" spc="0" dirty="0">
              <a:latin typeface="Bahnschrift" panose="020B0502040204020203" pitchFamily="34" charset="0"/>
              <a:ea typeface="+mn-lt"/>
              <a:cs typeface="+mn-lt"/>
            </a:endParaRPr>
          </a:p>
        </p:txBody>
      </p:sp>
      <p:sp>
        <p:nvSpPr>
          <p:cNvPr id="2" name="Title 1">
            <a:extLst>
              <a:ext uri="{FF2B5EF4-FFF2-40B4-BE49-F238E27FC236}">
                <a16:creationId xmlns:a16="http://schemas.microsoft.com/office/drawing/2014/main" id="{6A8FE155-3E53-B823-EA22-4700BF7275BC}"/>
              </a:ext>
            </a:extLst>
          </p:cNvPr>
          <p:cNvSpPr txBox="1">
            <a:spLocks/>
          </p:cNvSpPr>
          <p:nvPr/>
        </p:nvSpPr>
        <p:spPr>
          <a:xfrm>
            <a:off x="743571" y="396193"/>
            <a:ext cx="10704853" cy="881743"/>
          </a:xfrm>
          <a:prstGeom prst="rect">
            <a:avLst/>
          </a:prstGeom>
          <a:no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dirty="0"/>
              <a:t>Literature survey</a:t>
            </a:r>
          </a:p>
        </p:txBody>
      </p:sp>
    </p:spTree>
    <p:extLst>
      <p:ext uri="{BB962C8B-B14F-4D97-AF65-F5344CB8AC3E}">
        <p14:creationId xmlns:p14="http://schemas.microsoft.com/office/powerpoint/2010/main" val="2120698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7E9EA4-2196-0074-F787-D2FF195F193E}"/>
              </a:ext>
            </a:extLst>
          </p:cNvPr>
          <p:cNvSpPr txBox="1"/>
          <p:nvPr/>
        </p:nvSpPr>
        <p:spPr>
          <a:xfrm>
            <a:off x="860203" y="1638297"/>
            <a:ext cx="10471587" cy="4529060"/>
          </a:xfrm>
          <a:prstGeom prst="rect">
            <a:avLst/>
          </a:prstGeom>
          <a:noFill/>
        </p:spPr>
        <p:txBody>
          <a:bodyPr wrap="square">
            <a:spAutoFit/>
          </a:bodyPr>
          <a:lstStyle/>
          <a:p>
            <a:pPr algn="just">
              <a:lnSpc>
                <a:spcPct val="150000"/>
              </a:lnSpc>
            </a:pPr>
            <a:r>
              <a:rPr lang="en-US" sz="2800" b="1" dirty="0">
                <a:latin typeface="Bahnschrift" panose="020B0502040204020203" pitchFamily="34" charset="0"/>
              </a:rPr>
              <a:t>Speech Emotion Recognition using CNN by </a:t>
            </a:r>
            <a:r>
              <a:rPr lang="en-IN" sz="2800" b="1" dirty="0">
                <a:latin typeface="Bahnschrift" panose="020B0502040204020203" pitchFamily="34" charset="0"/>
              </a:rPr>
              <a:t>Damir Kabdualiye, Askar </a:t>
            </a:r>
            <a:r>
              <a:rPr lang="en-IN" sz="2800" b="1" dirty="0" err="1">
                <a:latin typeface="Bahnschrift" panose="020B0502040204020203" pitchFamily="34" charset="0"/>
              </a:rPr>
              <a:t>Madiyev</a:t>
            </a:r>
            <a:endParaRPr lang="en-IN" sz="2800" b="1" dirty="0">
              <a:latin typeface="Bahnschrift" panose="020B0502040204020203" pitchFamily="34" charset="0"/>
            </a:endParaRPr>
          </a:p>
          <a:p>
            <a:pPr marL="342900" indent="-342900" algn="just">
              <a:lnSpc>
                <a:spcPct val="150000"/>
              </a:lnSpc>
              <a:buFont typeface="Arial" panose="020B0604020202020204" pitchFamily="34" charset="0"/>
              <a:buChar char="•"/>
            </a:pPr>
            <a:r>
              <a:rPr lang="en-US" sz="2800" dirty="0">
                <a:latin typeface="Bahnschrift" panose="020B0502040204020203" pitchFamily="34" charset="0"/>
              </a:rPr>
              <a:t>CNN algorithm make it a solution to address challenges in emotion recognition.</a:t>
            </a:r>
          </a:p>
          <a:p>
            <a:pPr marL="342900" indent="-342900" algn="just">
              <a:lnSpc>
                <a:spcPct val="150000"/>
              </a:lnSpc>
              <a:buFont typeface="Arial" panose="020B0604020202020204" pitchFamily="34" charset="0"/>
              <a:buChar char="•"/>
            </a:pPr>
            <a:r>
              <a:rPr lang="en-US" sz="2800" dirty="0">
                <a:latin typeface="Bahnschrift" panose="020B0502040204020203" pitchFamily="34" charset="0"/>
              </a:rPr>
              <a:t>Focuses on developing a reliable model with minimal features to predict emotions</a:t>
            </a:r>
          </a:p>
          <a:p>
            <a:pPr marL="342900" indent="-342900" algn="just">
              <a:lnSpc>
                <a:spcPct val="150000"/>
              </a:lnSpc>
              <a:buFont typeface="Arial" panose="020B0604020202020204" pitchFamily="34" charset="0"/>
              <a:buChar char="•"/>
            </a:pPr>
            <a:r>
              <a:rPr lang="en-US" sz="2800" dirty="0">
                <a:latin typeface="Bahnschrift" panose="020B0502040204020203" pitchFamily="34" charset="0"/>
              </a:rPr>
              <a:t>Including feature extraction from speech spectrograms</a:t>
            </a:r>
          </a:p>
        </p:txBody>
      </p:sp>
      <p:sp>
        <p:nvSpPr>
          <p:cNvPr id="2" name="Title 1">
            <a:extLst>
              <a:ext uri="{FF2B5EF4-FFF2-40B4-BE49-F238E27FC236}">
                <a16:creationId xmlns:a16="http://schemas.microsoft.com/office/drawing/2014/main" id="{4E93251A-921F-297E-CD6D-E6E7C524964A}"/>
              </a:ext>
            </a:extLst>
          </p:cNvPr>
          <p:cNvSpPr txBox="1">
            <a:spLocks/>
          </p:cNvSpPr>
          <p:nvPr/>
        </p:nvSpPr>
        <p:spPr>
          <a:xfrm>
            <a:off x="743571" y="396193"/>
            <a:ext cx="10704853" cy="881743"/>
          </a:xfrm>
          <a:prstGeom prst="rect">
            <a:avLst/>
          </a:prstGeom>
          <a:noFill/>
          <a:ln w="38100" cap="sq">
            <a:solidFill>
              <a:srgbClr val="404040"/>
            </a:solidFill>
            <a:miter lim="800000"/>
          </a:ln>
        </p:spPr>
        <p:txBody>
          <a:bodyPr vert="horz" lIns="274320" tIns="182880" rIns="274320" bIns="182880" rtlCol="0" anchor="ctr" anchorCtr="1">
            <a:normAutofit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dirty="0"/>
              <a:t>Literature survey</a:t>
            </a:r>
          </a:p>
        </p:txBody>
      </p:sp>
    </p:spTree>
    <p:extLst>
      <p:ext uri="{BB962C8B-B14F-4D97-AF65-F5344CB8AC3E}">
        <p14:creationId xmlns:p14="http://schemas.microsoft.com/office/powerpoint/2010/main" val="278663494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1866</TotalTime>
  <Words>1445</Words>
  <Application>Microsoft Office PowerPoint</Application>
  <PresentationFormat>Widescreen</PresentationFormat>
  <Paragraphs>113</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Bahnschrift</vt:lpstr>
      <vt:lpstr>Calibri</vt:lpstr>
      <vt:lpstr>Gill Sans MT</vt:lpstr>
      <vt:lpstr>Times New Roman</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of Experimental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virtual internship</dc:title>
  <dc:creator>Jaya vardhan Raju G</dc:creator>
  <cp:lastModifiedBy>Jaya vardhan Raju G</cp:lastModifiedBy>
  <cp:revision>77</cp:revision>
  <dcterms:created xsi:type="dcterms:W3CDTF">2023-12-11T16:49:43Z</dcterms:created>
  <dcterms:modified xsi:type="dcterms:W3CDTF">2024-05-02T05:44:01Z</dcterms:modified>
</cp:coreProperties>
</file>