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7" r:id="rId3"/>
    <p:sldId id="258" r:id="rId4"/>
    <p:sldId id="259" r:id="rId5"/>
    <p:sldId id="260" r:id="rId6"/>
    <p:sldId id="267" r:id="rId7"/>
    <p:sldId id="262" r:id="rId8"/>
    <p:sldId id="263" r:id="rId9"/>
    <p:sldId id="264" r:id="rId10"/>
    <p:sldId id="265" r:id="rId11"/>
    <p:sldId id="266"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7" r:id="rId49"/>
    <p:sldId id="308" r:id="rId50"/>
    <p:sldId id="309" r:id="rId51"/>
    <p:sldId id="310" r:id="rId52"/>
    <p:sldId id="311" r:id="rId53"/>
    <p:sldId id="312" r:id="rId54"/>
    <p:sldId id="313" r:id="rId55"/>
    <p:sldId id="314" r:id="rId56"/>
    <p:sldId id="315" r:id="rId57"/>
    <p:sldId id="316" r:id="rId58"/>
    <p:sldId id="317" r:id="rId59"/>
    <p:sldId id="306" r:id="rId60"/>
    <p:sldId id="30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3:48:29.573"/>
    </inkml:context>
    <inkml:brush xml:id="br0">
      <inkml:brushProperty name="width" value="0.05" units="cm"/>
      <inkml:brushProperty name="height" value="0.05" units="cm"/>
    </inkml:brush>
  </inkml:definitions>
  <inkml:trace contextRef="#ctx0" brushRef="#br0">0 21 1408,'0'-5'24,"0"1"-8,3 0-40,-3-2-36,0 4-16,0 4-500,0 4 344,0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3:48:34.736"/>
    </inkml:context>
    <inkml:brush xml:id="br0">
      <inkml:brushProperty name="width" value="0.05" units="cm"/>
      <inkml:brushProperty name="height" value="0.05" units="cm"/>
    </inkml:brush>
  </inkml:definitions>
  <inkml:trace contextRef="#ctx0" brushRef="#br0">0 18 1832,'8'7'19344,"-4"-7"-19111,4-25-17806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03:48:44.204"/>
    </inkml:context>
    <inkml:brush xml:id="br0">
      <inkml:brushProperty name="width" value="0.05" units="cm"/>
      <inkml:brushProperty name="height" value="0.05" units="cm"/>
    </inkml:brush>
  </inkml:definitions>
  <inkml:trace contextRef="#ctx0" brushRef="#br0">1 24 10505,'0'0'172,"0"-2"76,2 2 176,0 0 796,3 0 1844,-3 0-1863,0 0-1854,5-10-907,-16-2-7212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EF32C-F348-4EF3-9A1E-C267E2C89232}" type="datetimeFigureOut">
              <a:rPr lang="en-US" smtClean="0"/>
              <a:pPr/>
              <a:t>6/27/2023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91EA7-006E-40C1-8C83-16D18C3FB7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79A0F0B3-032B-472A-AFBC-CE8A3BEA87EF}" type="slidenum">
              <a:rPr kumimoji="0" lang="en-US" altLang="en-US" smtClean="0">
                <a:latin typeface="Arial" panose="020B0604020202020204" pitchFamily="34" charset="0"/>
              </a:rPr>
              <a:pPr eaLnBrk="1" hangingPunct="1">
                <a:spcBef>
                  <a:spcPct val="0"/>
                </a:spcBef>
              </a:pPr>
              <a:t>11</a:t>
            </a:fld>
            <a:endParaRPr kumimoji="0" lang="en-US" altLang="en-US">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30539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7F8B484A-067F-4B3E-A920-91E627ED3024}" type="slidenum">
              <a:rPr kumimoji="0" lang="en-US" altLang="en-US" smtClean="0">
                <a:latin typeface="Arial" panose="020B0604020202020204" pitchFamily="34" charset="0"/>
              </a:rPr>
              <a:pPr eaLnBrk="1" hangingPunct="1">
                <a:spcBef>
                  <a:spcPct val="0"/>
                </a:spcBef>
              </a:pPr>
              <a:t>15</a:t>
            </a:fld>
            <a:endParaRPr kumimoji="0" lang="en-US" altLang="en-US">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158098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992CE9B-D4AE-4E9C-8D4E-008EB4D794D3}" type="slidenum">
              <a:rPr kumimoji="0" lang="en-US" altLang="en-US" smtClean="0">
                <a:latin typeface="Courier New" panose="02070309020205020404" pitchFamily="49" charset="0"/>
              </a:rPr>
              <a:pPr>
                <a:spcBef>
                  <a:spcPct val="0"/>
                </a:spcBef>
              </a:pPr>
              <a:t>26</a:t>
            </a:fld>
            <a:endParaRPr kumimoji="0" lang="en-US" altLang="en-US">
              <a:latin typeface="Courier New" panose="02070309020205020404" pitchFamily="49"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 xmlns:p14="http://schemas.microsoft.com/office/powerpoint/2010/main" val="300155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DB878AA-29D4-41AD-A3F6-153663B7919E}" type="slidenum">
              <a:rPr kumimoji="0" lang="en-US" altLang="en-US" smtClean="0">
                <a:latin typeface="Courier New" panose="02070309020205020404" pitchFamily="49" charset="0"/>
              </a:rPr>
              <a:pPr>
                <a:spcBef>
                  <a:spcPct val="0"/>
                </a:spcBef>
              </a:pPr>
              <a:t>27</a:t>
            </a:fld>
            <a:endParaRPr kumimoji="0" lang="en-US" altLang="en-US">
              <a:latin typeface="Courier New" panose="02070309020205020404" pitchFamily="4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altLang="en-US"/>
              <a:t>C guarantees only following:</a:t>
            </a:r>
          </a:p>
          <a:p>
            <a:r>
              <a:rPr lang="en-US" altLang="en-US"/>
              <a:t>Sizeof(short) &lt;= sizeof(int) &lt;= sizeof(long).</a:t>
            </a:r>
          </a:p>
        </p:txBody>
      </p:sp>
    </p:spTree>
    <p:extLst>
      <p:ext uri="{BB962C8B-B14F-4D97-AF65-F5344CB8AC3E}">
        <p14:creationId xmlns="" xmlns:p14="http://schemas.microsoft.com/office/powerpoint/2010/main" val="23440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endParaRPr lang="en-IN" altLang="en-US"/>
          </a:p>
        </p:txBody>
      </p:sp>
      <p:sp>
        <p:nvSpPr>
          <p:cNvPr id="35844" name="Slide Number Placeholder 3"/>
          <p:cNvSpPr>
            <a:spLocks noGrp="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1A0D560-248B-48B9-ACBA-D24663A51453}" type="slidenum">
              <a:rPr kumimoji="0" lang="en-US" altLang="en-US" smtClean="0">
                <a:latin typeface="Courier New" panose="02070309020205020404" pitchFamily="49" charset="0"/>
              </a:rPr>
              <a:pPr>
                <a:spcBef>
                  <a:spcPct val="0"/>
                </a:spcBef>
              </a:pPr>
              <a:t>28</a:t>
            </a:fld>
            <a:endParaRPr kumimoji="0" lang="en-US" altLang="en-US">
              <a:latin typeface="Courier New" panose="02070309020205020404" pitchFamily="49" charset="0"/>
            </a:endParaRPr>
          </a:p>
        </p:txBody>
      </p:sp>
    </p:spTree>
    <p:extLst>
      <p:ext uri="{BB962C8B-B14F-4D97-AF65-F5344CB8AC3E}">
        <p14:creationId xmlns="" xmlns:p14="http://schemas.microsoft.com/office/powerpoint/2010/main" val="109179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3977C5B3-CF79-4D1C-A76C-E72129E66CFF}" type="slidenum">
              <a:rPr kumimoji="0" lang="en-US" altLang="en-US" smtClean="0">
                <a:latin typeface="Arial" panose="020B0604020202020204" pitchFamily="34" charset="0"/>
              </a:rPr>
              <a:pPr eaLnBrk="1" hangingPunct="1">
                <a:spcBef>
                  <a:spcPct val="0"/>
                </a:spcBef>
              </a:pPr>
              <a:t>29</a:t>
            </a:fld>
            <a:endParaRPr kumimoji="0" lang="en-US" altLang="en-US">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42577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485ED12A-3952-4623-BF56-2295F8297AF1}" type="slidenum">
              <a:rPr kumimoji="0" lang="en-US" altLang="en-US" smtClean="0">
                <a:latin typeface="Arial" panose="020B0604020202020204" pitchFamily="34" charset="0"/>
              </a:rPr>
              <a:pPr eaLnBrk="1" hangingPunct="1">
                <a:spcBef>
                  <a:spcPct val="0"/>
                </a:spcBef>
              </a:pPr>
              <a:t>39</a:t>
            </a:fld>
            <a:endParaRPr kumimoji="0" lang="en-US" altLang="en-US">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33845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9B241704-C97E-44F6-B38E-18D070B41847}" type="slidenum">
              <a:rPr kumimoji="0" lang="en-US" altLang="en-US" smtClean="0">
                <a:latin typeface="Arial" panose="020B0604020202020204" pitchFamily="34" charset="0"/>
              </a:rPr>
              <a:pPr eaLnBrk="1" hangingPunct="1">
                <a:spcBef>
                  <a:spcPct val="0"/>
                </a:spcBef>
              </a:pPr>
              <a:t>41</a:t>
            </a:fld>
            <a:endParaRPr kumimoji="0"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337966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108">
              <a:spcBef>
                <a:spcPct val="30000"/>
              </a:spcBef>
              <a:defRPr kumimoji="1" sz="1200">
                <a:solidFill>
                  <a:schemeClr val="tx1"/>
                </a:solidFill>
                <a:latin typeface="Times New Roman" panose="02020603050405020304" pitchFamily="18" charset="0"/>
              </a:defRPr>
            </a:lvl1pPr>
            <a:lvl2pPr marL="731286" indent="-281264" defTabSz="914108">
              <a:spcBef>
                <a:spcPct val="30000"/>
              </a:spcBef>
              <a:defRPr kumimoji="1" sz="1200">
                <a:solidFill>
                  <a:schemeClr val="tx1"/>
                </a:solidFill>
                <a:latin typeface="Times New Roman" panose="02020603050405020304" pitchFamily="18" charset="0"/>
              </a:defRPr>
            </a:lvl2pPr>
            <a:lvl3pPr marL="1125055" indent="-225011" defTabSz="914108">
              <a:spcBef>
                <a:spcPct val="30000"/>
              </a:spcBef>
              <a:defRPr kumimoji="1" sz="1200">
                <a:solidFill>
                  <a:schemeClr val="tx1"/>
                </a:solidFill>
                <a:latin typeface="Times New Roman" panose="02020603050405020304" pitchFamily="18" charset="0"/>
              </a:defRPr>
            </a:lvl3pPr>
            <a:lvl4pPr marL="1575077" indent="-225011" defTabSz="914108">
              <a:spcBef>
                <a:spcPct val="30000"/>
              </a:spcBef>
              <a:defRPr kumimoji="1" sz="1200">
                <a:solidFill>
                  <a:schemeClr val="tx1"/>
                </a:solidFill>
                <a:latin typeface="Times New Roman" panose="02020603050405020304" pitchFamily="18" charset="0"/>
              </a:defRPr>
            </a:lvl4pPr>
            <a:lvl5pPr marL="2025099" indent="-225011" defTabSz="914108">
              <a:spcBef>
                <a:spcPct val="30000"/>
              </a:spcBef>
              <a:defRPr kumimoji="1" sz="1200">
                <a:solidFill>
                  <a:schemeClr val="tx1"/>
                </a:solidFill>
                <a:latin typeface="Times New Roman" panose="02020603050405020304" pitchFamily="18" charset="0"/>
              </a:defRPr>
            </a:lvl5pPr>
            <a:lvl6pPr marL="2475121"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6pPr>
            <a:lvl7pPr marL="2925143"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7pPr>
            <a:lvl8pPr marL="3375165"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8pPr>
            <a:lvl9pPr marL="3825187" indent="-225011" defTabSz="91410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FF43819E-50EE-4D0A-ABC0-AAFD74AB3501}" type="slidenum">
              <a:rPr kumimoji="0" lang="en-US" altLang="en-US" smtClean="0">
                <a:latin typeface="Arial" panose="020B0604020202020204" pitchFamily="34" charset="0"/>
              </a:rPr>
              <a:pPr eaLnBrk="1" hangingPunct="1">
                <a:spcBef>
                  <a:spcPct val="0"/>
                </a:spcBef>
              </a:pPr>
              <a:t>42</a:t>
            </a:fld>
            <a:endParaRPr kumimoji="0"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160518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26C6985-5B33-454E-A09F-2B225F25DFA9}" type="datetimeFigureOut">
              <a:rPr lang="en-US" smtClean="0"/>
              <a:pPr/>
              <a:t>6/27/2023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72222FB-691F-4FC2-BC68-8D6AA58B4E1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6C6985-5B33-454E-A09F-2B225F25DFA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6C6985-5B33-454E-A09F-2B225F25DFA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72222FB-691F-4FC2-BC68-8D6AA58B4E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6C6985-5B33-454E-A09F-2B225F25DFA9}"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6C6985-5B33-454E-A09F-2B225F25DFA9}"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C6985-5B33-454E-A09F-2B225F25DFA9}"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6C6985-5B33-454E-A09F-2B225F25DFA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6C6985-5B33-454E-A09F-2B225F25DFA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222FB-691F-4FC2-BC68-8D6AA58B4E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26C6985-5B33-454E-A09F-2B225F25DFA9}" type="datetimeFigureOut">
              <a:rPr lang="en-US" smtClean="0"/>
              <a:pPr/>
              <a:t>6/27/2023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72222FB-691F-4FC2-BC68-8D6AA58B4E1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11" Type="http://schemas.openxmlformats.org/officeDocument/2006/relationships/customXml" Target="../ink/ink3.xml"/><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in C and CPP</a:t>
            </a:r>
            <a:endParaRPr lang="en-US" dirty="0"/>
          </a:p>
        </p:txBody>
      </p:sp>
      <p:sp>
        <p:nvSpPr>
          <p:cNvPr id="3" name="Subtitle 2"/>
          <p:cNvSpPr>
            <a:spLocks noGrp="1"/>
          </p:cNvSpPr>
          <p:nvPr>
            <p:ph type="subTitle" idx="1"/>
          </p:nvPr>
        </p:nvSpPr>
        <p:spPr>
          <a:xfrm>
            <a:off x="1371600" y="3886200"/>
            <a:ext cx="6858000" cy="1752600"/>
          </a:xfrm>
        </p:spPr>
        <p:txBody>
          <a:bodyPr/>
          <a:lstStyle/>
          <a:p>
            <a:r>
              <a:rPr lang="en-US" dirty="0" err="1" smtClean="0"/>
              <a:t>Mitali</a:t>
            </a:r>
            <a:r>
              <a:rPr lang="en-US" dirty="0" smtClean="0"/>
              <a:t> </a:t>
            </a:r>
            <a:r>
              <a:rPr lang="en-US" dirty="0" err="1" smtClean="0"/>
              <a:t>Hora</a:t>
            </a:r>
            <a:endParaRPr lang="en-US" dirty="0" smtClean="0"/>
          </a:p>
          <a:p>
            <a:r>
              <a:rPr lang="en-US" dirty="0" smtClean="0"/>
              <a:t>Department of Computer Applications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12825" y="300038"/>
            <a:ext cx="6346825" cy="1320800"/>
          </a:xfrm>
        </p:spPr>
        <p:txBody>
          <a:bodyPr/>
          <a:lstStyle/>
          <a:p>
            <a:pPr eaLnBrk="1" hangingPunct="1"/>
            <a:r>
              <a:rPr lang="en-US" altLang="en-US"/>
              <a:t>Tokens in C</a:t>
            </a:r>
          </a:p>
        </p:txBody>
      </p:sp>
      <p:sp>
        <p:nvSpPr>
          <p:cNvPr id="13315"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E159E02D-F6E5-4DB2-B115-488DB85F2F8B}" type="slidenum">
              <a:rPr lang="en-US" altLang="en-US" sz="1000" smtClean="0">
                <a:solidFill>
                  <a:schemeClr val="accent1"/>
                </a:solidFill>
              </a:rPr>
              <a:pPr/>
              <a:t>10</a:t>
            </a:fld>
            <a:endParaRPr lang="en-US" altLang="en-US" sz="1000">
              <a:solidFill>
                <a:schemeClr val="accent1"/>
              </a:solidFill>
            </a:endParaRPr>
          </a:p>
        </p:txBody>
      </p:sp>
      <p:sp>
        <p:nvSpPr>
          <p:cNvPr id="13316" name="Rectangle 6"/>
          <p:cNvSpPr>
            <a:spLocks noGrp="1" noChangeArrowheads="1"/>
          </p:cNvSpPr>
          <p:nvPr>
            <p:ph type="body" idx="4294967295"/>
          </p:nvPr>
        </p:nvSpPr>
        <p:spPr>
          <a:xfrm>
            <a:off x="0" y="1441450"/>
            <a:ext cx="8102600" cy="4991100"/>
          </a:xfrm>
        </p:spPr>
        <p:txBody>
          <a:bodyPr/>
          <a:lstStyle/>
          <a:p>
            <a:pPr algn="just" eaLnBrk="1" hangingPunct="1"/>
            <a:r>
              <a:rPr lang="en-US" altLang="en-US" sz="2400">
                <a:solidFill>
                  <a:schemeClr val="tx1"/>
                </a:solidFill>
                <a:latin typeface="Cambria" panose="02040503050406030204" pitchFamily="18" charset="0"/>
              </a:rPr>
              <a:t>Constants</a:t>
            </a:r>
          </a:p>
          <a:p>
            <a:pPr lvl="1" algn="just" eaLnBrk="1" hangingPunct="1"/>
            <a:r>
              <a:rPr lang="en-US" altLang="en-US" sz="2000">
                <a:solidFill>
                  <a:schemeClr val="tx1"/>
                </a:solidFill>
                <a:latin typeface="Cambria" panose="02040503050406030204" pitchFamily="18" charset="0"/>
              </a:rPr>
              <a:t>Whose value does not change throughout the program.</a:t>
            </a:r>
          </a:p>
          <a:p>
            <a:pPr lvl="1" algn="just" eaLnBrk="1" hangingPunct="1"/>
            <a:r>
              <a:rPr lang="en-US" altLang="en-US" sz="2000">
                <a:solidFill>
                  <a:schemeClr val="tx1"/>
                </a:solidFill>
                <a:latin typeface="Cambria" panose="02040503050406030204" pitchFamily="18" charset="0"/>
              </a:rPr>
              <a:t>Numeric Constants</a:t>
            </a:r>
          </a:p>
          <a:p>
            <a:pPr lvl="2" algn="just" eaLnBrk="1" hangingPunct="1"/>
            <a:r>
              <a:rPr lang="en-US" altLang="en-US" sz="1800">
                <a:solidFill>
                  <a:schemeClr val="tx1"/>
                </a:solidFill>
                <a:latin typeface="Cambria" panose="02040503050406030204" pitchFamily="18" charset="0"/>
              </a:rPr>
              <a:t>Integer constants like 13, -15, 0, +15, 012, 0x48 etc.</a:t>
            </a:r>
          </a:p>
          <a:p>
            <a:pPr lvl="2" algn="just" eaLnBrk="1" hangingPunct="1"/>
            <a:r>
              <a:rPr lang="en-US" altLang="en-US" sz="1800">
                <a:solidFill>
                  <a:schemeClr val="tx1"/>
                </a:solidFill>
                <a:latin typeface="Cambria" panose="02040503050406030204" pitchFamily="18" charset="0"/>
              </a:rPr>
              <a:t>Real constants like 0.004, -0.34, 0.4e-2 etc.</a:t>
            </a:r>
          </a:p>
          <a:p>
            <a:pPr algn="just" eaLnBrk="1" hangingPunct="1"/>
            <a:r>
              <a:rPr lang="en-US" altLang="en-US" sz="2400">
                <a:solidFill>
                  <a:schemeClr val="tx1"/>
                </a:solidFill>
                <a:latin typeface="Cambria" panose="02040503050406030204" pitchFamily="18" charset="0"/>
              </a:rPr>
              <a:t>Non-numeric constants / Character constants</a:t>
            </a:r>
          </a:p>
          <a:p>
            <a:pPr lvl="1" algn="just" eaLnBrk="1" hangingPunct="1"/>
            <a:r>
              <a:rPr lang="en-US" altLang="en-US" sz="2000">
                <a:solidFill>
                  <a:schemeClr val="tx1"/>
                </a:solidFill>
                <a:latin typeface="Cambria" panose="02040503050406030204" pitchFamily="18" charset="0"/>
              </a:rPr>
              <a:t>Single Character constants : ‘B’, ‘a’, ‘5’, ‘+’ etc.</a:t>
            </a:r>
          </a:p>
          <a:p>
            <a:pPr lvl="2" algn="just" eaLnBrk="1" hangingPunct="1"/>
            <a:r>
              <a:rPr lang="en-US" altLang="en-US" sz="1800">
                <a:solidFill>
                  <a:schemeClr val="tx1"/>
                </a:solidFill>
                <a:latin typeface="Cambria" panose="02040503050406030204" pitchFamily="18" charset="0"/>
              </a:rPr>
              <a:t>Back slash constants are special type of character constants  which actually consists of two characters. These are known as escape sequences. Escape sequences start with backslash ‘\’ character. E.g. ‘\t’ – horizontal tab, ‘\n’ - newline etc.</a:t>
            </a:r>
          </a:p>
          <a:p>
            <a:pPr lvl="1" algn="just" eaLnBrk="1" hangingPunct="1"/>
            <a:r>
              <a:rPr lang="en-US" altLang="en-US" sz="2000">
                <a:solidFill>
                  <a:schemeClr val="tx1"/>
                </a:solidFill>
                <a:latin typeface="Cambria" panose="02040503050406030204" pitchFamily="18" charset="0"/>
              </a:rPr>
              <a:t>String constants: “Computer”, “-345”, “B” etc.</a:t>
            </a:r>
          </a:p>
          <a:p>
            <a:pPr lvl="1" algn="just" eaLnBrk="1" hangingPunct="1"/>
            <a:endParaRPr lang="en-US" altLang="en-US" sz="2000">
              <a:solidFill>
                <a:schemeClr val="tx1"/>
              </a:solidFill>
              <a:latin typeface="Cambria" panose="02040503050406030204" pitchFamily="18" charset="0"/>
            </a:endParaRPr>
          </a:p>
        </p:txBody>
      </p:sp>
    </p:spTree>
  </p:cSld>
  <p:clrMapOvr>
    <a:masterClrMapping/>
  </p:clrMapOvr>
  <p:transition advTm="290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2-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7825" y="1831975"/>
            <a:ext cx="8385175" cy="273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39" name="Rectangle 3"/>
          <p:cNvSpPr>
            <a:spLocks noChangeArrowheads="1"/>
          </p:cNvSpPr>
          <p:nvPr/>
        </p:nvSpPr>
        <p:spPr bwMode="auto">
          <a:xfrm>
            <a:off x="2971800" y="5181600"/>
            <a:ext cx="23431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i="1">
                <a:solidFill>
                  <a:schemeClr val="tx1"/>
                </a:solidFill>
                <a:latin typeface="Aldine721 BT" pitchFamily="18" charset="0"/>
              </a:rPr>
              <a:t>Basic types of C constants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88913"/>
            <a:ext cx="7772400" cy="725487"/>
          </a:xfrm>
        </p:spPr>
        <p:txBody>
          <a:bodyPr>
            <a:normAutofit fontScale="90000"/>
          </a:bodyPr>
          <a:lstStyle/>
          <a:p>
            <a:pPr eaLnBrk="1" hangingPunct="1"/>
            <a:r>
              <a:rPr lang="en-US" altLang="en-US" dirty="0"/>
              <a:t>Tokens in C</a:t>
            </a: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2F04B52C-3C59-420C-B3FD-A2CF6895986A}" type="slidenum">
              <a:rPr lang="en-US" altLang="en-US" sz="1000" smtClean="0">
                <a:solidFill>
                  <a:schemeClr val="accent1"/>
                </a:solidFill>
              </a:rPr>
              <a:pPr/>
              <a:t>12</a:t>
            </a:fld>
            <a:endParaRPr lang="en-US" altLang="en-US" sz="1000">
              <a:solidFill>
                <a:schemeClr val="accent1"/>
              </a:solidFill>
            </a:endParaRPr>
          </a:p>
        </p:txBody>
      </p:sp>
      <p:sp>
        <p:nvSpPr>
          <p:cNvPr id="41987" name="Rectangle 3"/>
          <p:cNvSpPr>
            <a:spLocks noGrp="1" noChangeArrowheads="1"/>
          </p:cNvSpPr>
          <p:nvPr>
            <p:ph type="body" idx="4294967295"/>
          </p:nvPr>
        </p:nvSpPr>
        <p:spPr>
          <a:xfrm>
            <a:off x="0" y="1241425"/>
            <a:ext cx="7712075" cy="4991100"/>
          </a:xfrm>
        </p:spPr>
        <p:txBody>
          <a:bodyPr rtlCol="0">
            <a:noAutofit/>
          </a:bodyPr>
          <a:lstStyle/>
          <a:p>
            <a:pPr marL="182880" indent="-182880" algn="just" eaLnBrk="1" fontAlgn="auto" hangingPunct="1">
              <a:spcAft>
                <a:spcPts val="0"/>
              </a:spcAft>
              <a:buClr>
                <a:schemeClr val="accent1">
                  <a:lumMod val="75000"/>
                </a:schemeClr>
              </a:buClr>
              <a:defRPr/>
            </a:pPr>
            <a:r>
              <a:rPr lang="en-US" altLang="en-US" dirty="0" smtClean="0">
                <a:solidFill>
                  <a:schemeClr val="tx1"/>
                </a:solidFill>
                <a:latin typeface="Cambria" panose="02040503050406030204" pitchFamily="18" charset="0"/>
              </a:rPr>
              <a:t>Identifiers</a:t>
            </a:r>
          </a:p>
          <a:p>
            <a:pPr lvl="1" indent="-182880" algn="just" eaLnBrk="1" fontAlgn="auto" hangingPunct="1">
              <a:buClr>
                <a:schemeClr val="accent1">
                  <a:lumMod val="75000"/>
                </a:schemeClr>
              </a:buClr>
              <a:defRPr/>
            </a:pPr>
            <a:r>
              <a:rPr lang="en-US" altLang="en-US" dirty="0" smtClean="0">
                <a:solidFill>
                  <a:schemeClr val="tx1"/>
                </a:solidFill>
                <a:latin typeface="Cambria" panose="02040503050406030204" pitchFamily="18" charset="0"/>
              </a:rPr>
              <a:t>An </a:t>
            </a:r>
            <a:r>
              <a:rPr lang="en-US" altLang="en-US" dirty="0">
                <a:solidFill>
                  <a:schemeClr val="tx1"/>
                </a:solidFill>
                <a:latin typeface="Cambria" panose="02040503050406030204" pitchFamily="18" charset="0"/>
              </a:rPr>
              <a:t>Identifier is a sequence of letters and digits, but must start with a letter. Underscore ( _ ) is treated as a letter. Identifiers are case sensitive. Identifiers are used to name variables, functions etc.</a:t>
            </a:r>
          </a:p>
          <a:p>
            <a:pPr lvl="1" indent="-137160" eaLnBrk="1" fontAlgn="auto" hangingPunct="1">
              <a:defRPr/>
            </a:pPr>
            <a:r>
              <a:rPr lang="en-IN" sz="1600" dirty="0">
                <a:solidFill>
                  <a:schemeClr val="tx1"/>
                </a:solidFill>
                <a:latin typeface="Cambria" panose="02040503050406030204" pitchFamily="18" charset="0"/>
              </a:rPr>
              <a:t>Characters Allowed :</a:t>
            </a:r>
          </a:p>
          <a:p>
            <a:pPr lvl="1" indent="-137160" eaLnBrk="1" fontAlgn="auto" hangingPunct="1">
              <a:defRPr/>
            </a:pPr>
            <a:r>
              <a:rPr lang="en-IN" sz="1600" dirty="0">
                <a:solidFill>
                  <a:schemeClr val="tx1"/>
                </a:solidFill>
                <a:latin typeface="Cambria" panose="02040503050406030204" pitchFamily="18" charset="0"/>
              </a:rPr>
              <a:t>Underscore(_)</a:t>
            </a:r>
          </a:p>
          <a:p>
            <a:pPr lvl="1" indent="-137160" eaLnBrk="1" fontAlgn="auto" hangingPunct="1">
              <a:defRPr/>
            </a:pPr>
            <a:r>
              <a:rPr lang="en-IN" sz="1600" dirty="0">
                <a:solidFill>
                  <a:schemeClr val="tx1"/>
                </a:solidFill>
                <a:latin typeface="Cambria" panose="02040503050406030204" pitchFamily="18" charset="0"/>
              </a:rPr>
              <a:t>Capital Letters ( A –Z )</a:t>
            </a:r>
          </a:p>
          <a:p>
            <a:pPr lvl="1" indent="-137160" eaLnBrk="1" fontAlgn="auto" hangingPunct="1">
              <a:defRPr/>
            </a:pPr>
            <a:r>
              <a:rPr lang="en-IN" sz="1600" dirty="0">
                <a:solidFill>
                  <a:schemeClr val="tx1"/>
                </a:solidFill>
                <a:latin typeface="Cambria" panose="02040503050406030204" pitchFamily="18" charset="0"/>
              </a:rPr>
              <a:t>Small Letters ( a –z )</a:t>
            </a:r>
          </a:p>
          <a:p>
            <a:pPr lvl="1" indent="-137160" eaLnBrk="1" fontAlgn="auto" hangingPunct="1">
              <a:defRPr/>
            </a:pPr>
            <a:r>
              <a:rPr lang="en-IN" sz="1600" dirty="0">
                <a:solidFill>
                  <a:schemeClr val="tx1"/>
                </a:solidFill>
                <a:latin typeface="Cambria" panose="02040503050406030204" pitchFamily="18" charset="0"/>
              </a:rPr>
              <a:t>Digits ( 0 –9 )</a:t>
            </a:r>
          </a:p>
          <a:p>
            <a:pPr lvl="1" indent="-137160" eaLnBrk="1" fontAlgn="auto" hangingPunct="1">
              <a:defRPr/>
            </a:pPr>
            <a:r>
              <a:rPr lang="en-IN" sz="1600" dirty="0">
                <a:solidFill>
                  <a:schemeClr val="tx1"/>
                </a:solidFill>
                <a:latin typeface="Cambria" panose="02040503050406030204" pitchFamily="18" charset="0"/>
              </a:rPr>
              <a:t>Blanks &amp; Commas are not allowed</a:t>
            </a:r>
          </a:p>
          <a:p>
            <a:pPr lvl="1" indent="-137160" eaLnBrk="1" fontAlgn="auto" hangingPunct="1">
              <a:defRPr/>
            </a:pPr>
            <a:r>
              <a:rPr lang="en-IN" sz="1600" dirty="0">
                <a:solidFill>
                  <a:schemeClr val="tx1"/>
                </a:solidFill>
                <a:latin typeface="Cambria" panose="02040503050406030204" pitchFamily="18" charset="0"/>
              </a:rPr>
              <a:t>No Special Symbols other than underscore(_) are allowed</a:t>
            </a:r>
          </a:p>
          <a:p>
            <a:pPr lvl="1" indent="-137160" eaLnBrk="1" fontAlgn="auto" hangingPunct="1">
              <a:defRPr/>
            </a:pPr>
            <a:r>
              <a:rPr lang="en-IN" sz="1600" dirty="0">
                <a:solidFill>
                  <a:schemeClr val="tx1"/>
                </a:solidFill>
                <a:latin typeface="Cambria" panose="02040503050406030204" pitchFamily="18" charset="0"/>
              </a:rPr>
              <a:t>First Character should be alphabet or Underscore</a:t>
            </a:r>
          </a:p>
          <a:p>
            <a:pPr lvl="1" indent="-137160" eaLnBrk="1" fontAlgn="auto" hangingPunct="1">
              <a:defRPr/>
            </a:pPr>
            <a:r>
              <a:rPr lang="en-IN" sz="1600" dirty="0">
                <a:solidFill>
                  <a:schemeClr val="tx1"/>
                </a:solidFill>
                <a:latin typeface="Cambria" panose="02040503050406030204" pitchFamily="18" charset="0"/>
              </a:rPr>
              <a:t>Variable name Should not be Reserved Word</a:t>
            </a:r>
          </a:p>
          <a:p>
            <a:pPr lvl="1" indent="-182880" algn="just" eaLnBrk="1" fontAlgn="auto" hangingPunct="1">
              <a:buClr>
                <a:schemeClr val="accent1">
                  <a:lumMod val="75000"/>
                </a:schemeClr>
              </a:buClr>
              <a:buFont typeface="Monotype Sorts" pitchFamily="2" charset="2"/>
              <a:buNone/>
              <a:defRPr/>
            </a:pPr>
            <a:endParaRPr lang="en-US" altLang="en-US" dirty="0">
              <a:solidFill>
                <a:schemeClr val="tx1"/>
              </a:solidFill>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88913"/>
            <a:ext cx="7772400" cy="725487"/>
          </a:xfrm>
        </p:spPr>
        <p:txBody>
          <a:bodyPr>
            <a:normAutofit fontScale="90000"/>
          </a:bodyPr>
          <a:lstStyle/>
          <a:p>
            <a:pPr eaLnBrk="1" hangingPunct="1"/>
            <a:r>
              <a:rPr lang="en-US" altLang="en-US" dirty="0"/>
              <a:t>Tokens in C</a:t>
            </a:r>
          </a:p>
        </p:txBody>
      </p:sp>
      <p:sp>
        <p:nvSpPr>
          <p:cNvPr id="1638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2F04B52C-3C59-420C-B3FD-A2CF6895986A}" type="slidenum">
              <a:rPr lang="en-US" altLang="en-US" sz="1000" smtClean="0">
                <a:solidFill>
                  <a:schemeClr val="accent1"/>
                </a:solidFill>
              </a:rPr>
              <a:pPr/>
              <a:t>13</a:t>
            </a:fld>
            <a:endParaRPr lang="en-US" altLang="en-US" sz="1000">
              <a:solidFill>
                <a:schemeClr val="accent1"/>
              </a:solidFill>
            </a:endParaRPr>
          </a:p>
        </p:txBody>
      </p:sp>
      <p:sp>
        <p:nvSpPr>
          <p:cNvPr id="41987" name="Rectangle 3"/>
          <p:cNvSpPr>
            <a:spLocks noGrp="1" noChangeArrowheads="1"/>
          </p:cNvSpPr>
          <p:nvPr>
            <p:ph type="body" idx="4294967295"/>
          </p:nvPr>
        </p:nvSpPr>
        <p:spPr>
          <a:xfrm>
            <a:off x="0" y="1241425"/>
            <a:ext cx="7712075" cy="4991100"/>
          </a:xfrm>
        </p:spPr>
        <p:txBody>
          <a:bodyPr rtlCol="0">
            <a:noAutofit/>
          </a:bodyPr>
          <a:lstStyle/>
          <a:p>
            <a:pPr marL="182880" indent="-182880" algn="just" eaLnBrk="1" fontAlgn="auto" hangingPunct="1">
              <a:spcAft>
                <a:spcPts val="0"/>
              </a:spcAft>
              <a:buClr>
                <a:schemeClr val="accent1">
                  <a:lumMod val="75000"/>
                </a:schemeClr>
              </a:buClr>
              <a:defRPr/>
            </a:pPr>
            <a:r>
              <a:rPr lang="en-US" altLang="en-US" dirty="0" smtClean="0">
                <a:solidFill>
                  <a:schemeClr val="tx1"/>
                </a:solidFill>
                <a:latin typeface="Cambria" panose="02040503050406030204" pitchFamily="18" charset="0"/>
              </a:rPr>
              <a:t>Identifiers</a:t>
            </a:r>
          </a:p>
          <a:p>
            <a:pPr lvl="1" indent="-182880" algn="just" eaLnBrk="1" fontAlgn="auto" hangingPunct="1">
              <a:buClr>
                <a:schemeClr val="accent1">
                  <a:lumMod val="75000"/>
                </a:schemeClr>
              </a:buClr>
              <a:defRPr/>
            </a:pPr>
            <a:r>
              <a:rPr lang="en-US" altLang="en-US" dirty="0" smtClean="0">
                <a:solidFill>
                  <a:schemeClr val="tx1"/>
                </a:solidFill>
                <a:latin typeface="Cambria" panose="02040503050406030204" pitchFamily="18" charset="0"/>
              </a:rPr>
              <a:t>Valid</a:t>
            </a:r>
            <a:r>
              <a:rPr lang="en-US" altLang="en-US" dirty="0">
                <a:solidFill>
                  <a:schemeClr val="tx1"/>
                </a:solidFill>
                <a:latin typeface="Cambria" panose="02040503050406030204" pitchFamily="18" charset="0"/>
              </a:rPr>
              <a:t>:  </a:t>
            </a:r>
            <a:r>
              <a:rPr lang="en-US" altLang="en-US" b="1" dirty="0">
                <a:solidFill>
                  <a:schemeClr val="tx1"/>
                </a:solidFill>
                <a:latin typeface="Cambria" panose="02040503050406030204" pitchFamily="18" charset="0"/>
              </a:rPr>
              <a:t>Root, _</a:t>
            </a:r>
            <a:r>
              <a:rPr lang="en-US" altLang="en-US" b="1" dirty="0" err="1">
                <a:solidFill>
                  <a:schemeClr val="tx1"/>
                </a:solidFill>
                <a:latin typeface="Cambria" panose="02040503050406030204" pitchFamily="18" charset="0"/>
              </a:rPr>
              <a:t>getchar</a:t>
            </a:r>
            <a:r>
              <a:rPr lang="en-US" altLang="en-US" b="1" dirty="0">
                <a:solidFill>
                  <a:schemeClr val="tx1"/>
                </a:solidFill>
                <a:latin typeface="Cambria" panose="02040503050406030204" pitchFamily="18" charset="0"/>
              </a:rPr>
              <a:t>, __sin, x1, x2, x3, x_1, If</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Invalid: </a:t>
            </a:r>
            <a:r>
              <a:rPr lang="en-US" altLang="en-US" b="1" dirty="0">
                <a:solidFill>
                  <a:schemeClr val="tx1"/>
                </a:solidFill>
                <a:latin typeface="Cambria" panose="02040503050406030204" pitchFamily="18" charset="0"/>
              </a:rPr>
              <a:t>324, short, price$, My Name</a:t>
            </a:r>
          </a:p>
          <a:p>
            <a:pPr marL="182880" indent="-182880" algn="just" eaLnBrk="1" fontAlgn="auto" hangingPunct="1">
              <a:spcAft>
                <a:spcPts val="0"/>
              </a:spcAft>
              <a:buClr>
                <a:schemeClr val="accent1">
                  <a:lumMod val="75000"/>
                </a:schemeClr>
              </a:buClr>
              <a:defRPr/>
            </a:pPr>
            <a:r>
              <a:rPr lang="en-US" altLang="en-US" dirty="0">
                <a:solidFill>
                  <a:schemeClr val="tx1"/>
                </a:solidFill>
                <a:latin typeface="Cambria" panose="02040503050406030204" pitchFamily="18" charset="0"/>
              </a:rPr>
              <a:t>String Literals</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A sequence of characters enclosed in double quotes as “…”. For example “13” is a string literal and not number 13. ‘a’ and “a” are different.</a:t>
            </a:r>
          </a:p>
          <a:p>
            <a:pPr lvl="1" indent="-182880" algn="just" eaLnBrk="1" fontAlgn="auto" hangingPunct="1">
              <a:buClr>
                <a:schemeClr val="accent1">
                  <a:lumMod val="75000"/>
                </a:schemeClr>
              </a:buClr>
              <a:buFont typeface="Monotype Sorts" pitchFamily="2" charset="2"/>
              <a:buNone/>
              <a:defRPr/>
            </a:pPr>
            <a:endParaRPr lang="en-US" altLang="en-US" dirty="0">
              <a:solidFill>
                <a:schemeClr val="tx1"/>
              </a:solidFill>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88913"/>
            <a:ext cx="7772400" cy="1258887"/>
          </a:xfrm>
        </p:spPr>
        <p:txBody>
          <a:bodyPr/>
          <a:lstStyle/>
          <a:p>
            <a:pPr eaLnBrk="1" hangingPunct="1"/>
            <a:r>
              <a:rPr lang="en-US" altLang="en-US" dirty="0"/>
              <a:t>Tokens in C</a:t>
            </a:r>
          </a:p>
        </p:txBody>
      </p:sp>
      <p:sp>
        <p:nvSpPr>
          <p:cNvPr id="1741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F9C7E549-5C5E-4D03-8E9E-C0CE2EDEF7E0}" type="slidenum">
              <a:rPr lang="en-US" altLang="en-US" sz="1000" smtClean="0">
                <a:solidFill>
                  <a:schemeClr val="accent1"/>
                </a:solidFill>
              </a:rPr>
              <a:pPr/>
              <a:t>14</a:t>
            </a:fld>
            <a:endParaRPr lang="en-US" altLang="en-US" sz="1000">
              <a:solidFill>
                <a:schemeClr val="accent1"/>
              </a:solidFill>
            </a:endParaRPr>
          </a:p>
        </p:txBody>
      </p:sp>
      <p:sp>
        <p:nvSpPr>
          <p:cNvPr id="41987" name="Rectangle 3"/>
          <p:cNvSpPr>
            <a:spLocks noGrp="1" noChangeArrowheads="1"/>
          </p:cNvSpPr>
          <p:nvPr>
            <p:ph type="body" idx="4294967295"/>
          </p:nvPr>
        </p:nvSpPr>
        <p:spPr>
          <a:xfrm>
            <a:off x="0" y="1476375"/>
            <a:ext cx="7481888" cy="4991100"/>
          </a:xfrm>
        </p:spPr>
        <p:txBody>
          <a:bodyPr rtlCol="0">
            <a:normAutofit/>
          </a:bodyPr>
          <a:lstStyle/>
          <a:p>
            <a:pPr marL="182880" indent="-182880" algn="just" eaLnBrk="1" fontAlgn="auto" hangingPunct="1">
              <a:spcAft>
                <a:spcPts val="0"/>
              </a:spcAft>
              <a:buClr>
                <a:schemeClr val="accent1">
                  <a:lumMod val="75000"/>
                </a:schemeClr>
              </a:buClr>
              <a:defRPr/>
            </a:pPr>
            <a:endParaRPr lang="en-US" altLang="en-US" sz="2400" dirty="0" smtClean="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r>
              <a:rPr lang="en-US" altLang="en-US" sz="2400" dirty="0" smtClean="0">
                <a:solidFill>
                  <a:schemeClr val="tx1"/>
                </a:solidFill>
                <a:latin typeface="Cambria" panose="02040503050406030204" pitchFamily="18" charset="0"/>
              </a:rPr>
              <a:t>Operators</a:t>
            </a:r>
            <a:endParaRPr lang="en-US" altLang="en-US" sz="2400" dirty="0">
              <a:solidFill>
                <a:schemeClr val="tx1"/>
              </a:solidFill>
              <a:latin typeface="Cambria" panose="02040503050406030204" pitchFamily="18" charset="0"/>
            </a:endParaRPr>
          </a:p>
          <a:p>
            <a:pPr lvl="1" indent="-182880" algn="just" eaLnBrk="1" fontAlgn="auto" hangingPunct="1">
              <a:buClr>
                <a:schemeClr val="accent1">
                  <a:lumMod val="75000"/>
                </a:schemeClr>
              </a:buClr>
              <a:defRPr/>
            </a:pPr>
            <a:r>
              <a:rPr lang="en-US" altLang="en-US" sz="2000" dirty="0">
                <a:solidFill>
                  <a:schemeClr val="tx1"/>
                </a:solidFill>
                <a:latin typeface="Cambria" panose="02040503050406030204" pitchFamily="18" charset="0"/>
              </a:rPr>
              <a:t>Arithmetic operators like +, -, *, / ,% etc.</a:t>
            </a:r>
          </a:p>
          <a:p>
            <a:pPr lvl="1" indent="-182880" algn="just" eaLnBrk="1" fontAlgn="auto" hangingPunct="1">
              <a:buClr>
                <a:schemeClr val="accent1">
                  <a:lumMod val="75000"/>
                </a:schemeClr>
              </a:buClr>
              <a:defRPr/>
            </a:pPr>
            <a:r>
              <a:rPr lang="en-US" altLang="en-US" sz="2000" dirty="0">
                <a:solidFill>
                  <a:schemeClr val="tx1"/>
                </a:solidFill>
                <a:latin typeface="Cambria" panose="02040503050406030204" pitchFamily="18" charset="0"/>
              </a:rPr>
              <a:t>Logical operators like ||, &amp;&amp;, ! etc. and so on.</a:t>
            </a:r>
          </a:p>
          <a:p>
            <a:pPr marL="182880" indent="-182880" algn="just" eaLnBrk="1" fontAlgn="auto" hangingPunct="1">
              <a:spcAft>
                <a:spcPts val="0"/>
              </a:spcAft>
              <a:buClr>
                <a:schemeClr val="accent1">
                  <a:lumMod val="75000"/>
                </a:schemeClr>
              </a:buClr>
              <a:defRPr/>
            </a:pPr>
            <a:r>
              <a:rPr lang="en-US" altLang="en-US" sz="2400" dirty="0">
                <a:solidFill>
                  <a:schemeClr val="tx1"/>
                </a:solidFill>
                <a:latin typeface="Cambria" panose="02040503050406030204" pitchFamily="18" charset="0"/>
              </a:rPr>
              <a:t>White Spaces</a:t>
            </a:r>
          </a:p>
          <a:p>
            <a:pPr lvl="1" indent="-182880" algn="just" eaLnBrk="1" fontAlgn="auto" hangingPunct="1">
              <a:buClr>
                <a:schemeClr val="accent1">
                  <a:lumMod val="75000"/>
                </a:schemeClr>
              </a:buClr>
              <a:defRPr/>
            </a:pPr>
            <a:r>
              <a:rPr lang="en-US" altLang="en-US" sz="2000" dirty="0">
                <a:solidFill>
                  <a:schemeClr val="tx1"/>
                </a:solidFill>
                <a:latin typeface="Cambria" panose="02040503050406030204" pitchFamily="18" charset="0"/>
              </a:rPr>
              <a:t>Spaces, new lines, tabs, comments ( A sequence of characters enclosed in /* and */ ) etc. These are used to separate the adjacent identifiers, kewords and constants.</a:t>
            </a:r>
          </a:p>
          <a:p>
            <a:pPr lvl="1" indent="-182880" algn="just" eaLnBrk="1" fontAlgn="auto" hangingPunct="1">
              <a:buClr>
                <a:schemeClr val="accent1">
                  <a:lumMod val="75000"/>
                </a:schemeClr>
              </a:buClr>
              <a:buFont typeface="Monotype Sorts" pitchFamily="2" charset="2"/>
              <a:buNone/>
              <a:defRPr/>
            </a:pPr>
            <a:endParaRPr lang="en-US" altLang="en-US" sz="2000" dirty="0">
              <a:solidFill>
                <a:schemeClr val="tx1"/>
              </a:solidFill>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2-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5425" y="2146300"/>
            <a:ext cx="8689975" cy="256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3"/>
          <p:cNvSpPr>
            <a:spLocks noChangeArrowheads="1"/>
          </p:cNvSpPr>
          <p:nvPr/>
        </p:nvSpPr>
        <p:spPr bwMode="auto">
          <a:xfrm>
            <a:off x="3200400" y="5226050"/>
            <a:ext cx="207327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i="1">
                <a:solidFill>
                  <a:schemeClr val="tx1"/>
                </a:solidFill>
                <a:latin typeface="Aldine721 BT" pitchFamily="18" charset="0"/>
              </a:rPr>
              <a:t>C tokens and examples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69950" y="188913"/>
            <a:ext cx="7407275" cy="1355725"/>
          </a:xfrm>
        </p:spPr>
        <p:txBody>
          <a:bodyPr/>
          <a:lstStyle/>
          <a:p>
            <a:pPr eaLnBrk="1" hangingPunct="1"/>
            <a:r>
              <a:rPr lang="en-US" altLang="en-US"/>
              <a:t>Escape Sequences</a:t>
            </a:r>
            <a:endParaRPr lang="en-IN" altLang="en-US"/>
          </a:p>
        </p:txBody>
      </p:sp>
      <p:sp>
        <p:nvSpPr>
          <p:cNvPr id="18435"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244F75C4-867B-4979-8B35-595A628C673C}" type="slidenum">
              <a:rPr lang="en-US" altLang="en-US" sz="1000" smtClean="0">
                <a:solidFill>
                  <a:schemeClr val="accent1"/>
                </a:solidFill>
              </a:rPr>
              <a:pPr/>
              <a:t>16</a:t>
            </a:fld>
            <a:endParaRPr lang="en-US" altLang="en-US" sz="1000">
              <a:solidFill>
                <a:schemeClr val="accent1"/>
              </a:solidFill>
            </a:endParaRPr>
          </a:p>
        </p:txBody>
      </p:sp>
      <p:sp>
        <p:nvSpPr>
          <p:cNvPr id="18436" name="Rectangle 3"/>
          <p:cNvSpPr>
            <a:spLocks noChangeArrowheads="1"/>
          </p:cNvSpPr>
          <p:nvPr/>
        </p:nvSpPr>
        <p:spPr bwMode="auto">
          <a:xfrm>
            <a:off x="1019175" y="1287463"/>
            <a:ext cx="7258050" cy="544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endParaRPr lang="en-IN" altLang="en-US" sz="1200">
              <a:solidFill>
                <a:srgbClr val="000000"/>
              </a:solidFill>
              <a:latin typeface="Cambria" panose="02040503050406030204" pitchFamily="18" charset="0"/>
            </a:endParaRPr>
          </a:p>
          <a:p>
            <a:r>
              <a:rPr lang="en-IN" altLang="en-US" sz="2800">
                <a:solidFill>
                  <a:srgbClr val="000000"/>
                </a:solidFill>
                <a:latin typeface="Cambria" panose="02040503050406030204" pitchFamily="18" charset="0"/>
              </a:rPr>
              <a:t>Escape Sequences       Character</a:t>
            </a:r>
          </a:p>
          <a:p>
            <a:r>
              <a:rPr lang="en-IN" altLang="en-US" sz="2800">
                <a:solidFill>
                  <a:srgbClr val="000000"/>
                </a:solidFill>
                <a:latin typeface="Cambria" panose="02040503050406030204" pitchFamily="18" charset="0"/>
              </a:rPr>
              <a:t>\b                                     Backspace</a:t>
            </a:r>
          </a:p>
          <a:p>
            <a:r>
              <a:rPr lang="en-IN" altLang="en-US" sz="2800">
                <a:solidFill>
                  <a:srgbClr val="000000"/>
                </a:solidFill>
                <a:latin typeface="Cambria" panose="02040503050406030204" pitchFamily="18" charset="0"/>
              </a:rPr>
              <a:t>\f                                      Form feed</a:t>
            </a:r>
          </a:p>
          <a:p>
            <a:r>
              <a:rPr lang="en-IN" altLang="en-US" sz="2800">
                <a:solidFill>
                  <a:srgbClr val="000000"/>
                </a:solidFill>
                <a:latin typeface="Cambria" panose="02040503050406030204" pitchFamily="18" charset="0"/>
              </a:rPr>
              <a:t>\n                                     Newline</a:t>
            </a:r>
          </a:p>
          <a:p>
            <a:r>
              <a:rPr lang="en-IN" altLang="en-US" sz="2800">
                <a:solidFill>
                  <a:srgbClr val="000000"/>
                </a:solidFill>
                <a:latin typeface="Cambria" panose="02040503050406030204" pitchFamily="18" charset="0"/>
              </a:rPr>
              <a:t>\r                                      Return</a:t>
            </a:r>
          </a:p>
          <a:p>
            <a:r>
              <a:rPr lang="en-IN" altLang="en-US" sz="2800">
                <a:solidFill>
                  <a:srgbClr val="000000"/>
                </a:solidFill>
                <a:latin typeface="Cambria" panose="02040503050406030204" pitchFamily="18" charset="0"/>
              </a:rPr>
              <a:t>\t                                      Horizontal tab</a:t>
            </a:r>
          </a:p>
          <a:p>
            <a:r>
              <a:rPr lang="en-IN" altLang="en-US" sz="2800">
                <a:solidFill>
                  <a:srgbClr val="000000"/>
                </a:solidFill>
                <a:latin typeface="Cambria" panose="02040503050406030204" pitchFamily="18" charset="0"/>
              </a:rPr>
              <a:t>\v                                      Vertical tab</a:t>
            </a:r>
          </a:p>
          <a:p>
            <a:r>
              <a:rPr lang="en-IN" altLang="en-US" sz="2800">
                <a:solidFill>
                  <a:srgbClr val="000000"/>
                </a:solidFill>
                <a:latin typeface="Cambria" panose="02040503050406030204" pitchFamily="18" charset="0"/>
              </a:rPr>
              <a:t>\\                                      Backslash</a:t>
            </a:r>
          </a:p>
          <a:p>
            <a:r>
              <a:rPr lang="en-IN" altLang="en-US" sz="2800">
                <a:solidFill>
                  <a:srgbClr val="000000"/>
                </a:solidFill>
                <a:latin typeface="Cambria" panose="02040503050406030204" pitchFamily="18" charset="0"/>
              </a:rPr>
              <a:t>\’                                       Single quotation mark</a:t>
            </a:r>
          </a:p>
          <a:p>
            <a:r>
              <a:rPr lang="en-IN" altLang="en-US" sz="2800">
                <a:solidFill>
                  <a:srgbClr val="000000"/>
                </a:solidFill>
                <a:latin typeface="Cambria" panose="02040503050406030204" pitchFamily="18" charset="0"/>
              </a:rPr>
              <a:t>\”                                      Double quotation mark</a:t>
            </a:r>
          </a:p>
          <a:p>
            <a:r>
              <a:rPr lang="en-IN" altLang="en-US" sz="2800">
                <a:solidFill>
                  <a:srgbClr val="000000"/>
                </a:solidFill>
                <a:latin typeface="Cambria" panose="02040503050406030204" pitchFamily="18" charset="0"/>
              </a:rPr>
              <a:t>\?                                      Question mark</a:t>
            </a:r>
          </a:p>
          <a:p>
            <a:r>
              <a:rPr lang="en-IN" altLang="en-US" sz="2800">
                <a:solidFill>
                  <a:srgbClr val="000000"/>
                </a:solidFill>
                <a:latin typeface="Cambria" panose="02040503050406030204" pitchFamily="18" charset="0"/>
              </a:rPr>
              <a:t>\0                                      Null character</a:t>
            </a:r>
            <a:endParaRPr lang="en-IN" altLang="en-US" sz="280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Structure of ‘C’ program</a:t>
            </a:r>
            <a:endParaRPr lang="en-IN" altLang="en-US"/>
          </a:p>
        </p:txBody>
      </p:sp>
      <p:sp>
        <p:nvSpPr>
          <p:cNvPr id="21507"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6FEA5221-8593-4452-9427-0E3ADF426CEC}" type="slidenum">
              <a:rPr lang="en-US" altLang="en-US" sz="1000" smtClean="0">
                <a:solidFill>
                  <a:schemeClr val="accent1"/>
                </a:solidFill>
              </a:rPr>
              <a:pPr/>
              <a:t>17</a:t>
            </a:fld>
            <a:endParaRPr lang="en-US" altLang="en-US" sz="1000">
              <a:solidFill>
                <a:schemeClr val="accent1"/>
              </a:solidFill>
            </a:endParaRPr>
          </a:p>
        </p:txBody>
      </p:sp>
      <p:pic>
        <p:nvPicPr>
          <p:cNvPr id="21508" name="Picture 2" descr="Image result for structure of c progr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7250" y="2238375"/>
            <a:ext cx="7200900" cy="416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8"/>
          <p:cNvSpPr>
            <a:spLocks noGrp="1" noChangeArrowheads="1"/>
          </p:cNvSpPr>
          <p:nvPr>
            <p:ph type="title"/>
          </p:nvPr>
        </p:nvSpPr>
        <p:spPr>
          <a:xfrm>
            <a:off x="468313" y="211139"/>
            <a:ext cx="8229600" cy="1160462"/>
          </a:xfrm>
        </p:spPr>
        <p:txBody>
          <a:bodyPr>
            <a:normAutofit fontScale="90000"/>
          </a:bodyPr>
          <a:lstStyle/>
          <a:p>
            <a:pPr eaLnBrk="1" hangingPunct="1"/>
            <a:r>
              <a:rPr lang="en-US" altLang="en-US" dirty="0"/>
              <a:t>A Simple C Program:</a:t>
            </a:r>
            <a:br>
              <a:rPr lang="en-US" altLang="en-US" dirty="0"/>
            </a:br>
            <a:r>
              <a:rPr lang="en-US" altLang="en-US" dirty="0"/>
              <a:t>Printing a Line of Text</a:t>
            </a:r>
          </a:p>
        </p:txBody>
      </p:sp>
      <p:sp>
        <p:nvSpPr>
          <p:cNvPr id="22531" name="Rectangle 39"/>
          <p:cNvSpPr>
            <a:spLocks noGrp="1" noChangeArrowheads="1"/>
          </p:cNvSpPr>
          <p:nvPr>
            <p:ph idx="1"/>
          </p:nvPr>
        </p:nvSpPr>
        <p:spPr>
          <a:xfrm>
            <a:off x="228600" y="2173288"/>
            <a:ext cx="7772400" cy="4684712"/>
          </a:xfrm>
        </p:spPr>
        <p:txBody>
          <a:bodyPr>
            <a:normAutofit fontScale="92500" lnSpcReduction="10000"/>
          </a:bodyPr>
          <a:lstStyle/>
          <a:p>
            <a:pPr algn="just" eaLnBrk="1" hangingPunct="1"/>
            <a:endParaRPr lang="en-US" altLang="en-US" dirty="0">
              <a:solidFill>
                <a:schemeClr val="tx1"/>
              </a:solidFill>
              <a:latin typeface="Cambria" panose="02040503050406030204" pitchFamily="18" charset="0"/>
            </a:endParaRPr>
          </a:p>
          <a:p>
            <a:pPr algn="just" eaLnBrk="1" hangingPunct="1"/>
            <a:endParaRPr lang="en-US" altLang="en-US" dirty="0">
              <a:solidFill>
                <a:schemeClr val="tx1"/>
              </a:solidFill>
              <a:latin typeface="Cambria" panose="02040503050406030204" pitchFamily="18" charset="0"/>
            </a:endParaRPr>
          </a:p>
          <a:p>
            <a:pPr algn="just" eaLnBrk="1" hangingPunct="1"/>
            <a:endParaRPr lang="en-US" altLang="en-US" dirty="0">
              <a:solidFill>
                <a:schemeClr val="tx1"/>
              </a:solidFill>
              <a:latin typeface="Cambria" panose="02040503050406030204" pitchFamily="18" charset="0"/>
            </a:endParaRPr>
          </a:p>
          <a:p>
            <a:pPr algn="just" eaLnBrk="1" hangingPunct="1"/>
            <a:endParaRPr lang="en-US" altLang="en-US" dirty="0">
              <a:solidFill>
                <a:schemeClr val="tx1"/>
              </a:solidFill>
              <a:latin typeface="Cambria" panose="02040503050406030204" pitchFamily="18" charset="0"/>
            </a:endParaRPr>
          </a:p>
          <a:p>
            <a:pPr algn="just" eaLnBrk="1" hangingPunct="1"/>
            <a:r>
              <a:rPr lang="en-US" altLang="en-US" dirty="0">
                <a:solidFill>
                  <a:schemeClr val="tx1"/>
                </a:solidFill>
                <a:latin typeface="Cambria" panose="02040503050406030204" pitchFamily="18" charset="0"/>
              </a:rPr>
              <a:t>Comments</a:t>
            </a:r>
          </a:p>
          <a:p>
            <a:pPr lvl="1" algn="just" eaLnBrk="1" hangingPunct="1"/>
            <a:r>
              <a:rPr lang="en-US" altLang="en-US" dirty="0">
                <a:solidFill>
                  <a:schemeClr val="tx1"/>
                </a:solidFill>
                <a:latin typeface="Cambria" panose="02040503050406030204" pitchFamily="18" charset="0"/>
              </a:rPr>
              <a:t>Text surrounded by </a:t>
            </a:r>
            <a:r>
              <a:rPr lang="en-US" altLang="en-US" b="1" dirty="0">
                <a:solidFill>
                  <a:schemeClr val="tx1"/>
                </a:solidFill>
                <a:latin typeface="Cambria" panose="02040503050406030204" pitchFamily="18" charset="0"/>
              </a:rPr>
              <a:t>/*</a:t>
            </a:r>
            <a:r>
              <a:rPr lang="en-US" altLang="en-US" dirty="0">
                <a:solidFill>
                  <a:schemeClr val="tx1"/>
                </a:solidFill>
                <a:latin typeface="Cambria" panose="02040503050406030204" pitchFamily="18" charset="0"/>
              </a:rPr>
              <a:t> and </a:t>
            </a:r>
            <a:r>
              <a:rPr lang="en-US" altLang="en-US" b="1" dirty="0">
                <a:solidFill>
                  <a:schemeClr val="tx1"/>
                </a:solidFill>
                <a:latin typeface="Cambria" panose="02040503050406030204" pitchFamily="18" charset="0"/>
              </a:rPr>
              <a:t>*/</a:t>
            </a:r>
            <a:r>
              <a:rPr lang="en-US" altLang="en-US" dirty="0">
                <a:solidFill>
                  <a:schemeClr val="tx1"/>
                </a:solidFill>
                <a:latin typeface="Cambria" panose="02040503050406030204" pitchFamily="18" charset="0"/>
              </a:rPr>
              <a:t> and // is ignored by computer</a:t>
            </a:r>
          </a:p>
          <a:p>
            <a:pPr lvl="1" algn="just" eaLnBrk="1" hangingPunct="1"/>
            <a:r>
              <a:rPr lang="en-US" altLang="en-US" dirty="0">
                <a:solidFill>
                  <a:schemeClr val="tx1"/>
                </a:solidFill>
                <a:latin typeface="Cambria" panose="02040503050406030204" pitchFamily="18" charset="0"/>
              </a:rPr>
              <a:t>Used to describe program</a:t>
            </a:r>
          </a:p>
          <a:p>
            <a:pPr algn="just" eaLnBrk="1" hangingPunct="1"/>
            <a:r>
              <a:rPr lang="en-US" altLang="en-US" b="1" dirty="0">
                <a:solidFill>
                  <a:schemeClr val="tx1"/>
                </a:solidFill>
                <a:latin typeface="Cambria" panose="02040503050406030204" pitchFamily="18" charset="0"/>
              </a:rPr>
              <a:t>#include &lt;</a:t>
            </a:r>
            <a:r>
              <a:rPr lang="en-US" altLang="en-US" b="1" dirty="0" err="1">
                <a:solidFill>
                  <a:schemeClr val="tx1"/>
                </a:solidFill>
                <a:latin typeface="Cambria" panose="02040503050406030204" pitchFamily="18" charset="0"/>
              </a:rPr>
              <a:t>stdio.h</a:t>
            </a:r>
            <a:r>
              <a:rPr lang="en-US" altLang="en-US" b="1" dirty="0">
                <a:solidFill>
                  <a:schemeClr val="tx1"/>
                </a:solidFill>
                <a:latin typeface="Cambria" panose="02040503050406030204" pitchFamily="18" charset="0"/>
              </a:rPr>
              <a:t>&gt;</a:t>
            </a:r>
          </a:p>
          <a:p>
            <a:pPr lvl="1" algn="just" eaLnBrk="1" hangingPunct="1"/>
            <a:r>
              <a:rPr lang="en-US" altLang="en-US" dirty="0">
                <a:solidFill>
                  <a:schemeClr val="tx1"/>
                </a:solidFill>
                <a:latin typeface="Cambria" panose="02040503050406030204" pitchFamily="18" charset="0"/>
              </a:rPr>
              <a:t>Preprocessor directive</a:t>
            </a:r>
          </a:p>
          <a:p>
            <a:pPr lvl="2" algn="just" eaLnBrk="1" hangingPunct="1"/>
            <a:r>
              <a:rPr lang="en-US" altLang="en-US" dirty="0">
                <a:solidFill>
                  <a:schemeClr val="tx1"/>
                </a:solidFill>
                <a:latin typeface="Cambria" panose="02040503050406030204" pitchFamily="18" charset="0"/>
              </a:rPr>
              <a:t>Tells computer to load contents of a certain file</a:t>
            </a:r>
          </a:p>
          <a:p>
            <a:pPr lvl="1" algn="just" eaLnBrk="1" hangingPunct="1"/>
            <a:r>
              <a:rPr lang="en-US" altLang="en-US" b="1" dirty="0">
                <a:solidFill>
                  <a:schemeClr val="tx1"/>
                </a:solidFill>
                <a:latin typeface="Cambria" panose="02040503050406030204" pitchFamily="18" charset="0"/>
              </a:rPr>
              <a:t>&lt;</a:t>
            </a:r>
            <a:r>
              <a:rPr lang="en-US" altLang="en-US" b="1" dirty="0" err="1">
                <a:solidFill>
                  <a:schemeClr val="tx1"/>
                </a:solidFill>
                <a:latin typeface="Cambria" panose="02040503050406030204" pitchFamily="18" charset="0"/>
              </a:rPr>
              <a:t>stdio.h</a:t>
            </a:r>
            <a:r>
              <a:rPr lang="en-US" altLang="en-US" b="1" dirty="0">
                <a:solidFill>
                  <a:schemeClr val="tx1"/>
                </a:solidFill>
                <a:latin typeface="Cambria" panose="02040503050406030204" pitchFamily="18" charset="0"/>
              </a:rPr>
              <a:t>&gt;</a:t>
            </a:r>
            <a:r>
              <a:rPr lang="en-US" altLang="en-US" dirty="0">
                <a:solidFill>
                  <a:schemeClr val="tx1"/>
                </a:solidFill>
                <a:latin typeface="Cambria" panose="02040503050406030204" pitchFamily="18" charset="0"/>
              </a:rPr>
              <a:t> allows standard input/output operations</a:t>
            </a:r>
          </a:p>
        </p:txBody>
      </p:sp>
      <p:sp>
        <p:nvSpPr>
          <p:cNvPr id="37" name="Slide Number Placeholder 3"/>
          <p:cNvSpPr>
            <a:spLocks noGrp="1"/>
          </p:cNvSpPr>
          <p:nvPr>
            <p:ph type="sldNum" sz="quarter" idx="12"/>
          </p:nvPr>
        </p:nvSpPr>
        <p:spPr>
          <a:xfrm>
            <a:off x="5992813" y="6272213"/>
            <a:ext cx="2454275" cy="365125"/>
          </a:xfrm>
        </p:spPr>
        <p:txBody>
          <a:bodyPr/>
          <a:lstStyle/>
          <a:p>
            <a:pPr>
              <a:defRPr/>
            </a:pPr>
            <a:fld id="{BF6F607A-97AC-46DF-A86F-D2D7FB82B6E4}" type="slidenum">
              <a:rPr lang="en-US" altLang="en-US">
                <a:solidFill>
                  <a:schemeClr val="accent1">
                    <a:lumMod val="50000"/>
                  </a:schemeClr>
                </a:solidFill>
              </a:rPr>
              <a:pPr>
                <a:defRPr/>
              </a:pPr>
              <a:t>18</a:t>
            </a:fld>
            <a:endParaRPr lang="en-US" altLang="en-US">
              <a:solidFill>
                <a:schemeClr val="accent1">
                  <a:lumMod val="50000"/>
                </a:schemeClr>
              </a:solidFill>
            </a:endParaRPr>
          </a:p>
        </p:txBody>
      </p:sp>
      <p:sp>
        <p:nvSpPr>
          <p:cNvPr id="22533" name="Text Box 36"/>
          <p:cNvSpPr txBox="1">
            <a:spLocks noChangeArrowheads="1"/>
          </p:cNvSpPr>
          <p:nvPr/>
        </p:nvSpPr>
        <p:spPr bwMode="auto">
          <a:xfrm>
            <a:off x="5334000" y="1447800"/>
            <a:ext cx="35052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pPr>
              <a:spcBef>
                <a:spcPct val="20000"/>
              </a:spcBef>
              <a:buClr>
                <a:schemeClr val="accent2"/>
              </a:buClr>
              <a:buFont typeface="Monotype Sorts" pitchFamily="2" charset="2"/>
              <a:buChar char="z"/>
            </a:pPr>
            <a:endParaRPr lang="en-US" altLang="en-US" sz="1400"/>
          </a:p>
        </p:txBody>
      </p:sp>
      <p:pic>
        <p:nvPicPr>
          <p:cNvPr id="22534" name="Picture 2"/>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1447800"/>
            <a:ext cx="3960813" cy="1963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mc:Choice xmlns="" xmlns:p14="http://schemas.microsoft.com/office/powerpoint/2010/main" Requires="p14">
          <p:contentPart p14:bwMode="auto" r:id="rId3">
            <p14:nvContentPartPr>
              <p14:cNvPr id="14" name="Ink 13">
                <a:extLst>
                  <a:ext uri="{FF2B5EF4-FFF2-40B4-BE49-F238E27FC236}">
                    <a16:creationId xmlns:a16="http://schemas.microsoft.com/office/drawing/2014/main" id="{18D6DA0B-4F44-4B97-A3A4-F2BB68A3B93B}"/>
                  </a:ext>
                </a:extLst>
              </p14:cNvPr>
              <p14:cNvContentPartPr/>
              <p14:nvPr/>
            </p14:nvContentPartPr>
            <p14:xfrm>
              <a:off x="2584922" y="5410713"/>
              <a:ext cx="1080" cy="7920"/>
            </p14:xfrm>
          </p:contentPart>
        </mc:Choice>
        <mc:Fallback>
          <p:pic>
            <p:nvPicPr>
              <p:cNvPr id="14" name="Ink 13">
                <a:extLst>
                  <a:ext uri="{FF2B5EF4-FFF2-40B4-BE49-F238E27FC236}">
                    <a16:creationId xmlns:p14="http://schemas.microsoft.com/office/powerpoint/2010/main" xmlns="" xmlns:a16="http://schemas.microsoft.com/office/drawing/2014/main" id="{18D6DA0B-4F44-4B97-A3A4-F2BB68A3B93B}"/>
                  </a:ext>
                </a:extLst>
              </p:cNvPr>
              <p:cNvPicPr/>
              <p:nvPr/>
            </p:nvPicPr>
            <p:blipFill>
              <a:blip r:embed="rId4" cstate="print"/>
              <a:stretch>
                <a:fillRect/>
              </a:stretch>
            </p:blipFill>
            <p:spPr>
              <a:xfrm>
                <a:off x="2575922" y="5401713"/>
                <a:ext cx="18720" cy="255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15" name="Ink 14">
                <a:extLst>
                  <a:ext uri="{FF2B5EF4-FFF2-40B4-BE49-F238E27FC236}">
                    <a16:creationId xmlns:a16="http://schemas.microsoft.com/office/drawing/2014/main" id="{7A74777E-6324-4622-B805-CE5C99F7D284}"/>
                  </a:ext>
                </a:extLst>
              </p14:cNvPr>
              <p14:cNvContentPartPr/>
              <p14:nvPr/>
            </p14:nvContentPartPr>
            <p14:xfrm>
              <a:off x="4713962" y="5759193"/>
              <a:ext cx="7560" cy="9360"/>
            </p14:xfrm>
          </p:contentPart>
        </mc:Choice>
        <mc:Fallback>
          <p:pic>
            <p:nvPicPr>
              <p:cNvPr id="15" name="Ink 14">
                <a:extLst>
                  <a:ext uri="{FF2B5EF4-FFF2-40B4-BE49-F238E27FC236}">
                    <a16:creationId xmlns:p14="http://schemas.microsoft.com/office/powerpoint/2010/main" xmlns="" xmlns:a16="http://schemas.microsoft.com/office/drawing/2014/main" id="{7A74777E-6324-4622-B805-CE5C99F7D284}"/>
                  </a:ext>
                </a:extLst>
              </p:cNvPr>
              <p:cNvPicPr/>
              <p:nvPr/>
            </p:nvPicPr>
            <p:blipFill>
              <a:blip r:embed="rId10" cstate="print"/>
              <a:stretch>
                <a:fillRect/>
              </a:stretch>
            </p:blipFill>
            <p:spPr>
              <a:xfrm>
                <a:off x="4704962" y="5750193"/>
                <a:ext cx="25200" cy="2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20" name="Ink 19">
                <a:extLst>
                  <a:ext uri="{FF2B5EF4-FFF2-40B4-BE49-F238E27FC236}">
                    <a16:creationId xmlns:a16="http://schemas.microsoft.com/office/drawing/2014/main" id="{87229798-A821-4FA8-83BB-6130539B8289}"/>
                  </a:ext>
                </a:extLst>
              </p14:cNvPr>
              <p14:cNvContentPartPr/>
              <p14:nvPr/>
            </p14:nvContentPartPr>
            <p14:xfrm>
              <a:off x="4254962" y="5731833"/>
              <a:ext cx="7560" cy="8640"/>
            </p14:xfrm>
          </p:contentPart>
        </mc:Choice>
        <mc:Fallback>
          <p:pic>
            <p:nvPicPr>
              <p:cNvPr id="20" name="Ink 19">
                <a:extLst>
                  <a:ext uri="{FF2B5EF4-FFF2-40B4-BE49-F238E27FC236}">
                    <a16:creationId xmlns:p14="http://schemas.microsoft.com/office/powerpoint/2010/main" xmlns="" xmlns:a16="http://schemas.microsoft.com/office/drawing/2014/main" id="{87229798-A821-4FA8-83BB-6130539B8289}"/>
                  </a:ext>
                </a:extLst>
              </p:cNvPr>
              <p:cNvPicPr/>
              <p:nvPr/>
            </p:nvPicPr>
            <p:blipFill>
              <a:blip r:embed="rId12" cstate="print"/>
              <a:stretch>
                <a:fillRect/>
              </a:stretch>
            </p:blipFill>
            <p:spPr>
              <a:xfrm>
                <a:off x="4246322" y="5722833"/>
                <a:ext cx="25200" cy="2628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normAutofit fontScale="90000"/>
          </a:bodyPr>
          <a:lstStyle/>
          <a:p>
            <a:pPr eaLnBrk="1" hangingPunct="1"/>
            <a:r>
              <a:rPr lang="en-US" altLang="en-US"/>
              <a:t>A Simple C Program:</a:t>
            </a:r>
            <a:br>
              <a:rPr lang="en-US" altLang="en-US"/>
            </a:br>
            <a:r>
              <a:rPr lang="en-US" altLang="en-US"/>
              <a:t>Printing a Line of Text</a:t>
            </a:r>
          </a:p>
        </p:txBody>
      </p:sp>
      <p:sp>
        <p:nvSpPr>
          <p:cNvPr id="19459" name="Rectangle 5"/>
          <p:cNvSpPr>
            <a:spLocks noGrp="1" noChangeArrowheads="1"/>
          </p:cNvSpPr>
          <p:nvPr>
            <p:ph idx="1"/>
          </p:nvPr>
        </p:nvSpPr>
        <p:spPr/>
        <p:txBody>
          <a:bodyPr>
            <a:normAutofit fontScale="92500" lnSpcReduction="20000"/>
          </a:bodyPr>
          <a:lstStyle/>
          <a:p>
            <a:pPr marL="34925" indent="0" algn="just" eaLnBrk="1" hangingPunct="1">
              <a:buFont typeface="Corbel" panose="020B0503020204020204" pitchFamily="34" charset="0"/>
              <a:buNone/>
              <a:defRPr/>
            </a:pPr>
            <a:r>
              <a:rPr lang="en-US" altLang="en-US" b="1" dirty="0">
                <a:solidFill>
                  <a:schemeClr val="tx1"/>
                </a:solidFill>
                <a:latin typeface="Cambria" panose="02040503050406030204" pitchFamily="18" charset="0"/>
              </a:rPr>
              <a:t>main( )</a:t>
            </a:r>
          </a:p>
          <a:p>
            <a:pPr lvl="1" algn="just" eaLnBrk="1" hangingPunct="1">
              <a:defRPr/>
            </a:pPr>
            <a:r>
              <a:rPr lang="en-US" altLang="en-US" dirty="0">
                <a:solidFill>
                  <a:schemeClr val="tx1"/>
                </a:solidFill>
                <a:latin typeface="Cambria" panose="02040503050406030204" pitchFamily="18" charset="0"/>
              </a:rPr>
              <a:t>C programs contain one or more functions, exactly one of which must be </a:t>
            </a:r>
            <a:r>
              <a:rPr lang="en-US" altLang="en-US" b="1" dirty="0">
                <a:solidFill>
                  <a:schemeClr val="tx1"/>
                </a:solidFill>
                <a:latin typeface="Cambria" panose="02040503050406030204" pitchFamily="18" charset="0"/>
              </a:rPr>
              <a:t>main</a:t>
            </a:r>
          </a:p>
          <a:p>
            <a:pPr lvl="1" algn="just" eaLnBrk="1" hangingPunct="1">
              <a:defRPr/>
            </a:pPr>
            <a:r>
              <a:rPr lang="en-US" altLang="en-US" dirty="0">
                <a:solidFill>
                  <a:schemeClr val="tx1"/>
                </a:solidFill>
                <a:latin typeface="Cambria" panose="02040503050406030204" pitchFamily="18" charset="0"/>
              </a:rPr>
              <a:t>Parenthesis used to indicate a function</a:t>
            </a:r>
          </a:p>
          <a:p>
            <a:pPr lvl="1" algn="just" eaLnBrk="1" hangingPunct="1">
              <a:defRPr/>
            </a:pPr>
            <a:r>
              <a:rPr lang="en-US" altLang="en-US" dirty="0">
                <a:solidFill>
                  <a:schemeClr val="tx1"/>
                </a:solidFill>
                <a:latin typeface="Cambria" panose="02040503050406030204" pitchFamily="18" charset="0"/>
              </a:rPr>
              <a:t>Braces </a:t>
            </a:r>
            <a:r>
              <a:rPr lang="en-US" altLang="en-US" b="1" dirty="0">
                <a:solidFill>
                  <a:schemeClr val="tx1"/>
                </a:solidFill>
                <a:latin typeface="Cambria" panose="02040503050406030204" pitchFamily="18" charset="0"/>
              </a:rPr>
              <a:t>{</a:t>
            </a:r>
            <a:r>
              <a:rPr lang="en-US" altLang="en-US" dirty="0">
                <a:solidFill>
                  <a:schemeClr val="tx1"/>
                </a:solidFill>
                <a:latin typeface="Cambria" panose="02040503050406030204" pitchFamily="18" charset="0"/>
              </a:rPr>
              <a:t> and </a:t>
            </a:r>
            <a:r>
              <a:rPr lang="en-US" altLang="en-US" b="1" dirty="0">
                <a:solidFill>
                  <a:schemeClr val="tx1"/>
                </a:solidFill>
                <a:latin typeface="Cambria" panose="02040503050406030204" pitchFamily="18" charset="0"/>
              </a:rPr>
              <a:t>}</a:t>
            </a:r>
            <a:r>
              <a:rPr lang="en-US" altLang="en-US" dirty="0">
                <a:solidFill>
                  <a:schemeClr val="tx1"/>
                </a:solidFill>
                <a:latin typeface="Cambria" panose="02040503050406030204" pitchFamily="18" charset="0"/>
              </a:rPr>
              <a:t> indicate a block</a:t>
            </a:r>
          </a:p>
          <a:p>
            <a:pPr lvl="2" algn="just" eaLnBrk="1" hangingPunct="1">
              <a:defRPr/>
            </a:pPr>
            <a:r>
              <a:rPr lang="en-US" altLang="en-US" dirty="0">
                <a:solidFill>
                  <a:schemeClr val="tx1"/>
                </a:solidFill>
                <a:latin typeface="Cambria" panose="02040503050406030204" pitchFamily="18" charset="0"/>
              </a:rPr>
              <a:t>The bodies of all functions must be contained in braces</a:t>
            </a:r>
          </a:p>
          <a:p>
            <a:pPr algn="just" eaLnBrk="1" hangingPunct="1">
              <a:defRPr/>
            </a:pPr>
            <a:r>
              <a:rPr lang="en-US" altLang="en-US" dirty="0">
                <a:solidFill>
                  <a:schemeClr val="tx1"/>
                </a:solidFill>
                <a:latin typeface="Cambria" panose="02040503050406030204" pitchFamily="18" charset="0"/>
              </a:rPr>
              <a:t>void main( )</a:t>
            </a:r>
          </a:p>
          <a:p>
            <a:pPr lvl="1" algn="just" eaLnBrk="1" hangingPunct="1">
              <a:defRPr/>
            </a:pPr>
            <a:r>
              <a:rPr lang="en-US" altLang="en-US" dirty="0">
                <a:solidFill>
                  <a:schemeClr val="tx1"/>
                </a:solidFill>
                <a:latin typeface="Cambria" panose="02040503050406030204" pitchFamily="18" charset="0"/>
              </a:rPr>
              <a:t>Indicates no return type of main( ) function.</a:t>
            </a:r>
          </a:p>
          <a:p>
            <a:pPr lvl="1" algn="just" eaLnBrk="1" hangingPunct="1">
              <a:defRPr/>
            </a:pPr>
            <a:r>
              <a:rPr lang="en-US" altLang="en-US" dirty="0">
                <a:solidFill>
                  <a:schemeClr val="tx1"/>
                </a:solidFill>
                <a:latin typeface="Cambria" panose="02040503050406030204" pitchFamily="18" charset="0"/>
              </a:rPr>
              <a:t>Does not require the return statement at the end of the function.</a:t>
            </a:r>
          </a:p>
          <a:p>
            <a:pPr algn="just" eaLnBrk="1" hangingPunct="1">
              <a:defRPr/>
            </a:pPr>
            <a:r>
              <a:rPr lang="en-US" altLang="en-US" dirty="0">
                <a:solidFill>
                  <a:schemeClr val="tx1"/>
                </a:solidFill>
                <a:latin typeface="Cambria" panose="02040503050406030204" pitchFamily="18" charset="0"/>
              </a:rPr>
              <a:t>int main( )</a:t>
            </a:r>
          </a:p>
          <a:p>
            <a:pPr lvl="1" algn="just" eaLnBrk="1" hangingPunct="1">
              <a:defRPr/>
            </a:pPr>
            <a:r>
              <a:rPr lang="en-US" altLang="en-US" dirty="0">
                <a:solidFill>
                  <a:schemeClr val="tx1"/>
                </a:solidFill>
                <a:latin typeface="Cambria" panose="02040503050406030204" pitchFamily="18" charset="0"/>
              </a:rPr>
              <a:t>Indicates return type of main( ) function.</a:t>
            </a:r>
          </a:p>
          <a:p>
            <a:pPr lvl="1" algn="just" eaLnBrk="1" hangingPunct="1">
              <a:defRPr/>
            </a:pPr>
            <a:r>
              <a:rPr lang="en-US" altLang="en-US" dirty="0">
                <a:solidFill>
                  <a:schemeClr val="tx1"/>
                </a:solidFill>
                <a:latin typeface="Cambria" panose="02040503050406030204" pitchFamily="18" charset="0"/>
              </a:rPr>
              <a:t>Requires a return statement at the end of the function.</a:t>
            </a:r>
          </a:p>
        </p:txBody>
      </p:sp>
      <p:sp>
        <p:nvSpPr>
          <p:cNvPr id="4" name="Slide Number Placeholder 3"/>
          <p:cNvSpPr>
            <a:spLocks noGrp="1"/>
          </p:cNvSpPr>
          <p:nvPr>
            <p:ph type="sldNum" sz="quarter" idx="12"/>
          </p:nvPr>
        </p:nvSpPr>
        <p:spPr>
          <a:xfrm>
            <a:off x="5992813" y="6272213"/>
            <a:ext cx="2454275" cy="365125"/>
          </a:xfrm>
        </p:spPr>
        <p:txBody>
          <a:bodyPr/>
          <a:lstStyle/>
          <a:p>
            <a:pPr>
              <a:defRPr/>
            </a:pPr>
            <a:fld id="{3A8F0D51-2CC6-435F-BE1A-1F322BDB45FE}" type="slidenum">
              <a:rPr lang="en-US" altLang="en-US">
                <a:solidFill>
                  <a:schemeClr val="accent1">
                    <a:lumMod val="50000"/>
                  </a:schemeClr>
                </a:solidFill>
              </a:rPr>
              <a:pPr>
                <a:defRPr/>
              </a:pPr>
              <a:t>19</a:t>
            </a:fld>
            <a:endParaRPr lang="en-US" altLang="en-US">
              <a:solidFill>
                <a:schemeClr val="accent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dirty="0" smtClean="0"/>
              <a:t>History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altLang="en-US" dirty="0" smtClean="0">
                <a:latin typeface="Cambria" panose="02040503050406030204" pitchFamily="18" charset="0"/>
              </a:rPr>
              <a:t>C is a general-purpose, high-level language that was originally developed by Dennis M. Ritchie to develop the UNIX operating system at Bell Labs. </a:t>
            </a:r>
          </a:p>
          <a:p>
            <a:pPr algn="just"/>
            <a:r>
              <a:rPr lang="en-IN" altLang="en-US" dirty="0" smtClean="0">
                <a:latin typeface="Cambria" panose="02040503050406030204" pitchFamily="18" charset="0"/>
              </a:rPr>
              <a:t>C was originally first implemented on the DEC PDP-11 computer in 1972.</a:t>
            </a:r>
          </a:p>
          <a:p>
            <a:pPr algn="just"/>
            <a:r>
              <a:rPr lang="en-IN" altLang="en-US" dirty="0" smtClean="0">
                <a:latin typeface="Cambria" panose="02040503050406030204" pitchFamily="18" charset="0"/>
              </a:rPr>
              <a:t>C is a successor of B language which was introduced around the early 1970s.</a:t>
            </a:r>
          </a:p>
          <a:p>
            <a:pPr algn="just"/>
            <a:r>
              <a:rPr lang="en-IN" altLang="en-US" dirty="0" smtClean="0">
                <a:latin typeface="Cambria" panose="02040503050406030204" pitchFamily="18" charset="0"/>
              </a:rPr>
              <a:t>The language was formalized in 1989 by the American National Standard Institute (ANSI).</a:t>
            </a:r>
          </a:p>
          <a:p>
            <a:pPr algn="just"/>
            <a:r>
              <a:rPr lang="en-IN" altLang="en-US" dirty="0" smtClean="0">
                <a:latin typeface="Cambria" panose="02040503050406030204" pitchFamily="18" charset="0"/>
              </a:rPr>
              <a:t>The UNIX OS was totally written in C.</a:t>
            </a:r>
          </a:p>
          <a:p>
            <a:pPr algn="just"/>
            <a:r>
              <a:rPr lang="en-IN" altLang="en-US" dirty="0" smtClean="0">
                <a:latin typeface="Cambria" panose="02040503050406030204" pitchFamily="18" charset="0"/>
              </a:rPr>
              <a:t>Today's most popular Linux OS and RDBMS </a:t>
            </a:r>
            <a:r>
              <a:rPr lang="en-IN" altLang="en-US" dirty="0" err="1" smtClean="0">
                <a:latin typeface="Cambria" panose="02040503050406030204" pitchFamily="18" charset="0"/>
              </a:rPr>
              <a:t>MySQL</a:t>
            </a:r>
            <a:r>
              <a:rPr lang="en-IN" altLang="en-US" dirty="0" smtClean="0">
                <a:latin typeface="Cambria" panose="02040503050406030204" pitchFamily="18" charset="0"/>
              </a:rPr>
              <a:t> have been written in C.</a:t>
            </a:r>
          </a:p>
          <a:p>
            <a:pPr algn="just"/>
            <a:endParaRPr lang="en-IN" altLang="en-US" dirty="0" smtClean="0">
              <a:latin typeface="Cambria" panose="02040503050406030204" pitchFamily="18" charset="0"/>
            </a:endParaRP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normAutofit fontScale="90000"/>
          </a:bodyPr>
          <a:lstStyle/>
          <a:p>
            <a:pPr eaLnBrk="1" hangingPunct="1"/>
            <a:r>
              <a:rPr lang="en-US" altLang="en-US"/>
              <a:t>A Simple C Program:</a:t>
            </a:r>
            <a:br>
              <a:rPr lang="en-US" altLang="en-US"/>
            </a:br>
            <a:r>
              <a:rPr lang="en-US" altLang="en-US"/>
              <a:t>Printing a Line of Text</a:t>
            </a:r>
          </a:p>
        </p:txBody>
      </p:sp>
      <p:sp>
        <p:nvSpPr>
          <p:cNvPr id="24579" name="Rectangle 5"/>
          <p:cNvSpPr>
            <a:spLocks noGrp="1" noChangeArrowheads="1"/>
          </p:cNvSpPr>
          <p:nvPr>
            <p:ph idx="1"/>
          </p:nvPr>
        </p:nvSpPr>
        <p:spPr/>
        <p:txBody>
          <a:bodyPr/>
          <a:lstStyle/>
          <a:p>
            <a:pPr eaLnBrk="1" hangingPunct="1"/>
            <a:r>
              <a:rPr lang="en-US" altLang="en-US" b="1">
                <a:solidFill>
                  <a:schemeClr val="tx1"/>
                </a:solidFill>
                <a:latin typeface="Cambria" panose="02040503050406030204" pitchFamily="18" charset="0"/>
              </a:rPr>
              <a:t>printf( "Welcome to C!\n" );</a:t>
            </a:r>
          </a:p>
          <a:p>
            <a:pPr lvl="1" eaLnBrk="1" hangingPunct="1"/>
            <a:r>
              <a:rPr lang="en-US" altLang="en-US">
                <a:solidFill>
                  <a:schemeClr val="tx1"/>
                </a:solidFill>
                <a:latin typeface="Cambria" panose="02040503050406030204" pitchFamily="18" charset="0"/>
              </a:rPr>
              <a:t>Instructs computer to perform an action</a:t>
            </a:r>
          </a:p>
          <a:p>
            <a:pPr lvl="2" eaLnBrk="1" hangingPunct="1"/>
            <a:r>
              <a:rPr lang="en-US" altLang="en-US">
                <a:solidFill>
                  <a:schemeClr val="tx1"/>
                </a:solidFill>
                <a:latin typeface="Cambria" panose="02040503050406030204" pitchFamily="18" charset="0"/>
              </a:rPr>
              <a:t>Specifically, prints the string of characters within quotes (</a:t>
            </a:r>
            <a:r>
              <a:rPr lang="en-US" altLang="en-US" b="1">
                <a:solidFill>
                  <a:schemeClr val="tx1"/>
                </a:solidFill>
                <a:latin typeface="Cambria" panose="02040503050406030204" pitchFamily="18" charset="0"/>
              </a:rPr>
              <a:t>“ ”</a:t>
            </a:r>
            <a:r>
              <a:rPr lang="en-US" altLang="en-US">
                <a:solidFill>
                  <a:schemeClr val="tx1"/>
                </a:solidFill>
                <a:latin typeface="Cambria" panose="02040503050406030204" pitchFamily="18" charset="0"/>
              </a:rPr>
              <a:t>)</a:t>
            </a:r>
          </a:p>
          <a:p>
            <a:pPr lvl="1" eaLnBrk="1" hangingPunct="1"/>
            <a:r>
              <a:rPr lang="en-US" altLang="en-US">
                <a:solidFill>
                  <a:schemeClr val="tx1"/>
                </a:solidFill>
                <a:latin typeface="Cambria" panose="02040503050406030204" pitchFamily="18" charset="0"/>
              </a:rPr>
              <a:t>Entire line called a statement</a:t>
            </a:r>
          </a:p>
          <a:p>
            <a:pPr lvl="2" eaLnBrk="1" hangingPunct="1"/>
            <a:r>
              <a:rPr lang="en-US" altLang="en-US">
                <a:solidFill>
                  <a:schemeClr val="tx1"/>
                </a:solidFill>
                <a:latin typeface="Cambria" panose="02040503050406030204" pitchFamily="18" charset="0"/>
              </a:rPr>
              <a:t>All statements must end with a semicolon (</a:t>
            </a:r>
            <a:r>
              <a:rPr lang="en-US" altLang="en-US" b="1">
                <a:solidFill>
                  <a:schemeClr val="tx1"/>
                </a:solidFill>
                <a:latin typeface="Cambria" panose="02040503050406030204" pitchFamily="18" charset="0"/>
              </a:rPr>
              <a:t>;</a:t>
            </a:r>
            <a:r>
              <a:rPr lang="en-US" altLang="en-US">
                <a:solidFill>
                  <a:schemeClr val="tx1"/>
                </a:solidFill>
                <a:latin typeface="Cambria" panose="02040503050406030204" pitchFamily="18" charset="0"/>
              </a:rPr>
              <a:t>)</a:t>
            </a:r>
          </a:p>
          <a:p>
            <a:pPr lvl="1" eaLnBrk="1" hangingPunct="1"/>
            <a:r>
              <a:rPr lang="en-US" altLang="en-US">
                <a:solidFill>
                  <a:schemeClr val="tx1"/>
                </a:solidFill>
                <a:latin typeface="Cambria" panose="02040503050406030204" pitchFamily="18" charset="0"/>
              </a:rPr>
              <a:t>Escape character (</a:t>
            </a:r>
            <a:r>
              <a:rPr lang="en-US" altLang="en-US" b="1">
                <a:solidFill>
                  <a:schemeClr val="tx1"/>
                </a:solidFill>
                <a:latin typeface="Cambria" panose="02040503050406030204" pitchFamily="18" charset="0"/>
              </a:rPr>
              <a:t>\</a:t>
            </a:r>
            <a:r>
              <a:rPr lang="en-US" altLang="en-US">
                <a:solidFill>
                  <a:schemeClr val="tx1"/>
                </a:solidFill>
                <a:latin typeface="Cambria" panose="02040503050406030204" pitchFamily="18" charset="0"/>
              </a:rPr>
              <a:t>)</a:t>
            </a:r>
          </a:p>
          <a:p>
            <a:pPr lvl="2" eaLnBrk="1" hangingPunct="1"/>
            <a:r>
              <a:rPr lang="en-US" altLang="en-US">
                <a:solidFill>
                  <a:schemeClr val="tx1"/>
                </a:solidFill>
                <a:latin typeface="Cambria" panose="02040503050406030204" pitchFamily="18" charset="0"/>
              </a:rPr>
              <a:t>Indicates that printf should do something out of the ordinary</a:t>
            </a:r>
          </a:p>
          <a:p>
            <a:pPr lvl="2" eaLnBrk="1" hangingPunct="1"/>
            <a:r>
              <a:rPr lang="en-US" altLang="en-US" b="1">
                <a:solidFill>
                  <a:schemeClr val="tx1"/>
                </a:solidFill>
                <a:latin typeface="Cambria" panose="02040503050406030204" pitchFamily="18" charset="0"/>
              </a:rPr>
              <a:t>\n</a:t>
            </a:r>
            <a:r>
              <a:rPr lang="en-US" altLang="en-US">
                <a:solidFill>
                  <a:schemeClr val="tx1"/>
                </a:solidFill>
                <a:latin typeface="Cambria" panose="02040503050406030204" pitchFamily="18" charset="0"/>
              </a:rPr>
              <a:t> is the newline character</a:t>
            </a:r>
          </a:p>
        </p:txBody>
      </p:sp>
      <p:sp>
        <p:nvSpPr>
          <p:cNvPr id="4" name="Slide Number Placeholder 3"/>
          <p:cNvSpPr>
            <a:spLocks noGrp="1"/>
          </p:cNvSpPr>
          <p:nvPr>
            <p:ph type="sldNum" sz="quarter" idx="12"/>
          </p:nvPr>
        </p:nvSpPr>
        <p:spPr>
          <a:xfrm>
            <a:off x="5992813" y="6272213"/>
            <a:ext cx="2454275" cy="365125"/>
          </a:xfrm>
        </p:spPr>
        <p:txBody>
          <a:bodyPr/>
          <a:lstStyle/>
          <a:p>
            <a:pPr>
              <a:defRPr/>
            </a:pPr>
            <a:fld id="{B7B402D9-F017-4091-A7C4-32757A428C52}" type="slidenum">
              <a:rPr lang="en-US" altLang="en-US">
                <a:solidFill>
                  <a:schemeClr val="accent1">
                    <a:lumMod val="50000"/>
                  </a:schemeClr>
                </a:solidFill>
              </a:rPr>
              <a:pPr>
                <a:defRPr/>
              </a:pPr>
              <a:t>20</a:t>
            </a:fld>
            <a:endParaRPr lang="en-US" altLang="en-US">
              <a:solidFill>
                <a:schemeClr val="accent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normAutofit fontScale="90000"/>
          </a:bodyPr>
          <a:lstStyle/>
          <a:p>
            <a:pPr eaLnBrk="1" hangingPunct="1"/>
            <a:r>
              <a:rPr lang="en-US" altLang="en-US"/>
              <a:t>A Simple C Program:</a:t>
            </a:r>
            <a:br>
              <a:rPr lang="en-US" altLang="en-US"/>
            </a:br>
            <a:r>
              <a:rPr lang="en-US" altLang="en-US"/>
              <a:t>Printing a Line of Text</a:t>
            </a:r>
          </a:p>
        </p:txBody>
      </p:sp>
      <p:sp>
        <p:nvSpPr>
          <p:cNvPr id="25603" name="Rectangle 5"/>
          <p:cNvSpPr>
            <a:spLocks noGrp="1" noChangeArrowheads="1"/>
          </p:cNvSpPr>
          <p:nvPr>
            <p:ph idx="1"/>
          </p:nvPr>
        </p:nvSpPr>
        <p:spPr/>
        <p:txBody>
          <a:bodyPr/>
          <a:lstStyle/>
          <a:p>
            <a:pPr algn="just" eaLnBrk="1" hangingPunct="1"/>
            <a:r>
              <a:rPr lang="en-US" altLang="en-US">
                <a:solidFill>
                  <a:schemeClr val="tx1"/>
                </a:solidFill>
                <a:latin typeface="Cambria" panose="02040503050406030204" pitchFamily="18" charset="0"/>
              </a:rPr>
              <a:t>Right brace </a:t>
            </a:r>
            <a:r>
              <a:rPr lang="en-US" altLang="en-US" b="1">
                <a:solidFill>
                  <a:schemeClr val="tx1"/>
                </a:solidFill>
                <a:latin typeface="Cambria" panose="02040503050406030204" pitchFamily="18" charset="0"/>
              </a:rPr>
              <a:t>}</a:t>
            </a:r>
          </a:p>
          <a:p>
            <a:pPr lvl="1" algn="just" eaLnBrk="1" hangingPunct="1"/>
            <a:r>
              <a:rPr lang="en-US" altLang="en-US">
                <a:solidFill>
                  <a:schemeClr val="tx1"/>
                </a:solidFill>
                <a:latin typeface="Cambria" panose="02040503050406030204" pitchFamily="18" charset="0"/>
              </a:rPr>
              <a:t>Indicates end of </a:t>
            </a:r>
            <a:r>
              <a:rPr lang="en-US" altLang="en-US" b="1">
                <a:solidFill>
                  <a:schemeClr val="tx1"/>
                </a:solidFill>
                <a:latin typeface="Cambria" panose="02040503050406030204" pitchFamily="18" charset="0"/>
              </a:rPr>
              <a:t>main</a:t>
            </a:r>
            <a:r>
              <a:rPr lang="en-US" altLang="en-US">
                <a:solidFill>
                  <a:schemeClr val="tx1"/>
                </a:solidFill>
                <a:latin typeface="Cambria" panose="02040503050406030204" pitchFamily="18" charset="0"/>
              </a:rPr>
              <a:t> has been reached</a:t>
            </a:r>
          </a:p>
          <a:p>
            <a:pPr algn="just" eaLnBrk="1" hangingPunct="1"/>
            <a:r>
              <a:rPr lang="en-US" altLang="en-US">
                <a:solidFill>
                  <a:schemeClr val="tx1"/>
                </a:solidFill>
                <a:latin typeface="Cambria" panose="02040503050406030204" pitchFamily="18" charset="0"/>
              </a:rPr>
              <a:t>Linker</a:t>
            </a:r>
          </a:p>
          <a:p>
            <a:pPr lvl="1" algn="just" eaLnBrk="1" hangingPunct="1"/>
            <a:r>
              <a:rPr lang="en-US" altLang="en-US">
                <a:solidFill>
                  <a:schemeClr val="tx1"/>
                </a:solidFill>
                <a:latin typeface="Cambria" panose="02040503050406030204" pitchFamily="18" charset="0"/>
              </a:rPr>
              <a:t>When a function is called, linker locates it in the library</a:t>
            </a:r>
          </a:p>
          <a:p>
            <a:pPr lvl="1" algn="just" eaLnBrk="1" hangingPunct="1"/>
            <a:r>
              <a:rPr lang="en-US" altLang="en-US">
                <a:solidFill>
                  <a:schemeClr val="tx1"/>
                </a:solidFill>
                <a:latin typeface="Cambria" panose="02040503050406030204" pitchFamily="18" charset="0"/>
              </a:rPr>
              <a:t>Inserts it into program</a:t>
            </a:r>
          </a:p>
          <a:p>
            <a:pPr lvl="1" algn="just" eaLnBrk="1" hangingPunct="1"/>
            <a:r>
              <a:rPr lang="en-US" altLang="en-US">
                <a:solidFill>
                  <a:schemeClr val="tx1"/>
                </a:solidFill>
                <a:latin typeface="Cambria" panose="02040503050406030204" pitchFamily="18" charset="0"/>
              </a:rPr>
              <a:t>If function name is misspelled, the linker will produce an error because it will not be able to find function in the library</a:t>
            </a:r>
          </a:p>
        </p:txBody>
      </p:sp>
      <p:sp>
        <p:nvSpPr>
          <p:cNvPr id="4" name="Slide Number Placeholder 3"/>
          <p:cNvSpPr>
            <a:spLocks noGrp="1"/>
          </p:cNvSpPr>
          <p:nvPr>
            <p:ph type="sldNum" sz="quarter" idx="12"/>
          </p:nvPr>
        </p:nvSpPr>
        <p:spPr>
          <a:xfrm>
            <a:off x="5992813" y="6272213"/>
            <a:ext cx="2454275" cy="365125"/>
          </a:xfrm>
        </p:spPr>
        <p:txBody>
          <a:bodyPr/>
          <a:lstStyle/>
          <a:p>
            <a:pPr>
              <a:defRPr/>
            </a:pPr>
            <a:fld id="{CD0F257D-55C5-455B-9FF6-025EBEB1676D}" type="slidenum">
              <a:rPr lang="en-US" altLang="en-US">
                <a:solidFill>
                  <a:schemeClr val="accent1">
                    <a:lumMod val="50000"/>
                  </a:schemeClr>
                </a:solidFill>
              </a:rPr>
              <a:pPr>
                <a:defRPr/>
              </a:pPr>
              <a:t>21</a:t>
            </a:fld>
            <a:endParaRPr lang="en-US" altLang="en-US">
              <a:solidFill>
                <a:schemeClr val="accent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altLang="en-US"/>
              <a:t>Procedure of execution of ‘C’ program</a:t>
            </a:r>
            <a:endParaRPr lang="en-IN" altLang="en-US"/>
          </a:p>
        </p:txBody>
      </p:sp>
      <p:sp>
        <p:nvSpPr>
          <p:cNvPr id="2662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7A766737-045B-4F76-90BC-43CBDA68F076}" type="slidenum">
              <a:rPr lang="en-US" altLang="en-US" sz="1000" smtClean="0">
                <a:solidFill>
                  <a:schemeClr val="accent1"/>
                </a:solidFill>
              </a:rPr>
              <a:pPr/>
              <a:t>22</a:t>
            </a:fld>
            <a:endParaRPr lang="en-US" altLang="en-US" sz="1000">
              <a:solidFill>
                <a:schemeClr val="accent1"/>
              </a:solidFill>
            </a:endParaRPr>
          </a:p>
        </p:txBody>
      </p:sp>
      <p:pic>
        <p:nvPicPr>
          <p:cNvPr id="24" name="Picture 23">
            <a:extLst>
              <a:ext uri="{FF2B5EF4-FFF2-40B4-BE49-F238E27FC236}">
                <a16:creationId xmlns="" xmlns:a16="http://schemas.microsoft.com/office/drawing/2014/main" id="{E3F727C0-B860-465B-AAA9-BD8BFCE6E7C4}"/>
              </a:ext>
            </a:extLst>
          </p:cNvPr>
          <p:cNvPicPr>
            <a:picLocks noChangeAspect="1"/>
          </p:cNvPicPr>
          <p:nvPr/>
        </p:nvPicPr>
        <p:blipFill>
          <a:blip r:embed="rId2" cstate="print"/>
          <a:stretch>
            <a:fillRect/>
          </a:stretch>
        </p:blipFill>
        <p:spPr>
          <a:xfrm>
            <a:off x="840483" y="1884363"/>
            <a:ext cx="7715250" cy="47053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Variables</a:t>
            </a:r>
          </a:p>
        </p:txBody>
      </p:sp>
      <p:sp>
        <p:nvSpPr>
          <p:cNvPr id="27651" name="Rectangle 3"/>
          <p:cNvSpPr>
            <a:spLocks noGrp="1" noChangeArrowheads="1"/>
          </p:cNvSpPr>
          <p:nvPr>
            <p:ph idx="1"/>
          </p:nvPr>
        </p:nvSpPr>
        <p:spPr/>
        <p:txBody>
          <a:bodyPr>
            <a:normAutofit fontScale="92500" lnSpcReduction="20000"/>
          </a:bodyPr>
          <a:lstStyle/>
          <a:p>
            <a:pPr algn="just" eaLnBrk="1" hangingPunct="1"/>
            <a:r>
              <a:rPr lang="en-US" altLang="en-US">
                <a:solidFill>
                  <a:schemeClr val="tx1"/>
                </a:solidFill>
                <a:latin typeface="Cambria" panose="02040503050406030204" pitchFamily="18" charset="0"/>
              </a:rPr>
              <a:t>A variable is defined as a meaningful name given to a data storage location in computer memory.</a:t>
            </a:r>
          </a:p>
          <a:p>
            <a:pPr algn="just" eaLnBrk="1" hangingPunct="1"/>
            <a:r>
              <a:rPr lang="en-US" altLang="en-US">
                <a:solidFill>
                  <a:schemeClr val="tx1"/>
                </a:solidFill>
                <a:latin typeface="Cambria" panose="02040503050406030204" pitchFamily="18" charset="0"/>
              </a:rPr>
              <a:t>When using a variable, we actually refer to address of the memory where data is stored.</a:t>
            </a:r>
          </a:p>
          <a:p>
            <a:pPr eaLnBrk="1" hangingPunct="1"/>
            <a:r>
              <a:rPr lang="en-US" altLang="en-US">
                <a:solidFill>
                  <a:schemeClr val="tx1"/>
                </a:solidFill>
                <a:latin typeface="Cambria" panose="02040503050406030204" pitchFamily="18" charset="0"/>
              </a:rPr>
              <a:t>Naming a Variable</a:t>
            </a:r>
          </a:p>
          <a:p>
            <a:pPr lvl="1" eaLnBrk="1" hangingPunct="1"/>
            <a:r>
              <a:rPr lang="en-US" altLang="en-US">
                <a:solidFill>
                  <a:schemeClr val="tx1"/>
                </a:solidFill>
                <a:latin typeface="Cambria" panose="02040503050406030204" pitchFamily="18" charset="0"/>
              </a:rPr>
              <a:t>Must be a </a:t>
            </a:r>
            <a:r>
              <a:rPr lang="en-US" altLang="en-US">
                <a:solidFill>
                  <a:srgbClr val="FF0000"/>
                </a:solidFill>
                <a:latin typeface="Cambria" panose="02040503050406030204" pitchFamily="18" charset="0"/>
              </a:rPr>
              <a:t>valid identifier</a:t>
            </a:r>
            <a:r>
              <a:rPr lang="en-US" altLang="en-US">
                <a:solidFill>
                  <a:schemeClr val="tx1"/>
                </a:solidFill>
                <a:latin typeface="Cambria" panose="02040503050406030204" pitchFamily="18" charset="0"/>
              </a:rPr>
              <a:t>.</a:t>
            </a:r>
          </a:p>
          <a:p>
            <a:pPr lvl="1" eaLnBrk="1" hangingPunct="1"/>
            <a:r>
              <a:rPr lang="en-US" altLang="en-US">
                <a:solidFill>
                  <a:schemeClr val="tx1"/>
                </a:solidFill>
                <a:latin typeface="Cambria" panose="02040503050406030204" pitchFamily="18" charset="0"/>
              </a:rPr>
              <a:t>Must not be a keyword</a:t>
            </a:r>
          </a:p>
          <a:p>
            <a:pPr lvl="1" eaLnBrk="1" hangingPunct="1"/>
            <a:r>
              <a:rPr lang="en-US" altLang="en-US">
                <a:solidFill>
                  <a:schemeClr val="tx1"/>
                </a:solidFill>
                <a:latin typeface="Cambria" panose="02040503050406030204" pitchFamily="18" charset="0"/>
              </a:rPr>
              <a:t>Names are case sensitive.</a:t>
            </a:r>
          </a:p>
          <a:p>
            <a:pPr lvl="1" eaLnBrk="1" hangingPunct="1"/>
            <a:r>
              <a:rPr lang="en-US" altLang="en-US">
                <a:solidFill>
                  <a:schemeClr val="tx1"/>
                </a:solidFill>
                <a:latin typeface="Cambria" panose="02040503050406030204" pitchFamily="18" charset="0"/>
              </a:rPr>
              <a:t>Variables are identified by only first 32 characters.</a:t>
            </a:r>
          </a:p>
          <a:p>
            <a:pPr lvl="1" eaLnBrk="1" hangingPunct="1"/>
            <a:r>
              <a:rPr lang="en-US" altLang="en-US">
                <a:solidFill>
                  <a:schemeClr val="tx1"/>
                </a:solidFill>
                <a:latin typeface="Cambria" panose="02040503050406030204" pitchFamily="18" charset="0"/>
              </a:rPr>
              <a:t>Library commonly uses names beginning with _.</a:t>
            </a:r>
          </a:p>
          <a:p>
            <a:pPr lvl="1" eaLnBrk="1" hangingPunct="1"/>
            <a:r>
              <a:rPr lang="en-US" altLang="en-US">
                <a:solidFill>
                  <a:schemeClr val="tx1"/>
                </a:solidFill>
                <a:latin typeface="Cambria" panose="02040503050406030204" pitchFamily="18" charset="0"/>
              </a:rPr>
              <a:t>Naming Styles: Uppercase style and Underscore style</a:t>
            </a:r>
          </a:p>
          <a:p>
            <a:pPr lvl="1" eaLnBrk="1" hangingPunct="1"/>
            <a:r>
              <a:rPr lang="en-US" altLang="en-US" b="1">
                <a:solidFill>
                  <a:schemeClr val="tx1"/>
                </a:solidFill>
                <a:latin typeface="Cambria" panose="02040503050406030204" pitchFamily="18" charset="0"/>
              </a:rPr>
              <a:t>lowerLimit	lower_limit</a:t>
            </a:r>
          </a:p>
          <a:p>
            <a:pPr lvl="1" eaLnBrk="1" hangingPunct="1"/>
            <a:r>
              <a:rPr lang="en-US" altLang="en-US" b="1">
                <a:solidFill>
                  <a:schemeClr val="tx1"/>
                </a:solidFill>
                <a:latin typeface="Cambria" panose="02040503050406030204" pitchFamily="18" charset="0"/>
              </a:rPr>
              <a:t>incomeTax	income_tax</a:t>
            </a:r>
            <a:endParaRPr lang="en-US" altLang="en-US">
              <a:solidFill>
                <a:schemeClr val="tx1"/>
              </a:solidFill>
              <a:latin typeface="Cambria" panose="02040503050406030204" pitchFamily="18" charset="0"/>
            </a:endParaRPr>
          </a:p>
        </p:txBody>
      </p:sp>
      <p:sp>
        <p:nvSpPr>
          <p:cNvPr id="27652"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4AAB577C-17D6-4069-801F-D7210A942286}" type="slidenum">
              <a:rPr lang="en-US" altLang="en-US" sz="1000" smtClean="0">
                <a:solidFill>
                  <a:schemeClr val="accent1"/>
                </a:solidFill>
              </a:rPr>
              <a:pPr/>
              <a:t>23</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Declarations</a:t>
            </a:r>
          </a:p>
        </p:txBody>
      </p:sp>
      <p:sp>
        <p:nvSpPr>
          <p:cNvPr id="159747" name="Rectangle 3"/>
          <p:cNvSpPr>
            <a:spLocks noGrp="1" noChangeArrowheads="1"/>
          </p:cNvSpPr>
          <p:nvPr>
            <p:ph idx="1"/>
          </p:nvPr>
        </p:nvSpPr>
        <p:spPr/>
        <p:txBody>
          <a:bodyPr rtlCol="0">
            <a:normAutofit fontScale="85000" lnSpcReduction="20000"/>
          </a:bodyPr>
          <a:lstStyle/>
          <a:p>
            <a:pPr marL="182880" indent="-182880" algn="just" eaLnBrk="1" fontAlgn="auto" hangingPunct="1">
              <a:spcAft>
                <a:spcPts val="0"/>
              </a:spcAft>
              <a:buClr>
                <a:schemeClr val="accent1">
                  <a:lumMod val="75000"/>
                </a:schemeClr>
              </a:buClr>
              <a:defRPr/>
            </a:pPr>
            <a:r>
              <a:rPr lang="en-US" altLang="en-US" dirty="0">
                <a:solidFill>
                  <a:schemeClr val="tx1"/>
                </a:solidFill>
                <a:latin typeface="Cambria" panose="02040503050406030204" pitchFamily="18" charset="0"/>
              </a:rPr>
              <a:t>Declaring a Variable</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Each variable used must be declared.</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A form of a declaration statement is</a:t>
            </a:r>
          </a:p>
          <a:p>
            <a:pPr lvl="1" indent="-182880" algn="just" eaLnBrk="1" fontAlgn="auto" hangingPunct="1">
              <a:buClr>
                <a:schemeClr val="accent1">
                  <a:lumMod val="75000"/>
                </a:schemeClr>
              </a:buClr>
              <a:buFont typeface="Monotype Sorts" pitchFamily="2" charset="2"/>
              <a:buNone/>
              <a:defRPr/>
            </a:pPr>
            <a:r>
              <a:rPr lang="en-US" altLang="en-US" dirty="0">
                <a:solidFill>
                  <a:schemeClr val="tx1"/>
                </a:solidFill>
                <a:latin typeface="Cambria" panose="02040503050406030204" pitchFamily="18" charset="0"/>
              </a:rPr>
              <a:t>	</a:t>
            </a:r>
            <a:r>
              <a:rPr lang="en-US" altLang="en-US" b="1" dirty="0">
                <a:solidFill>
                  <a:schemeClr val="tx1"/>
                </a:solidFill>
                <a:latin typeface="Cambria" panose="02040503050406030204" pitchFamily="18" charset="0"/>
              </a:rPr>
              <a:t>data-type var1, var2,…;</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Declaration announces the data type of a variable and  allocates appropriate memory location. No initial value (like 0 for integers) should be assumed.</a:t>
            </a:r>
          </a:p>
          <a:p>
            <a:pPr lvl="1" indent="-182880" algn="just" eaLnBrk="1" fontAlgn="auto" hangingPunct="1">
              <a:buClr>
                <a:schemeClr val="accent1">
                  <a:lumMod val="75000"/>
                </a:schemeClr>
              </a:buClr>
              <a:defRPr/>
            </a:pPr>
            <a:r>
              <a:rPr lang="en-US" altLang="en-US" dirty="0">
                <a:solidFill>
                  <a:schemeClr val="tx1"/>
                </a:solidFill>
                <a:latin typeface="Cambria" panose="02040503050406030204" pitchFamily="18" charset="0"/>
              </a:rPr>
              <a:t>It is possible to assign an initial value to a variable in the declaration itself.</a:t>
            </a:r>
          </a:p>
          <a:p>
            <a:pPr lvl="1" indent="-182880" algn="just" eaLnBrk="1" fontAlgn="auto" hangingPunct="1">
              <a:buClr>
                <a:schemeClr val="accent1">
                  <a:lumMod val="75000"/>
                </a:schemeClr>
              </a:buClr>
              <a:buFont typeface="Monotype Sorts" pitchFamily="2" charset="2"/>
              <a:buNone/>
              <a:defRPr/>
            </a:pPr>
            <a:r>
              <a:rPr lang="en-US" altLang="en-US" b="1" dirty="0">
                <a:solidFill>
                  <a:schemeClr val="tx1"/>
                </a:solidFill>
                <a:latin typeface="Cambria" panose="02040503050406030204" pitchFamily="18" charset="0"/>
              </a:rPr>
              <a:t>	data-type </a:t>
            </a:r>
            <a:r>
              <a:rPr lang="en-US" altLang="en-US" b="1" dirty="0" err="1">
                <a:solidFill>
                  <a:schemeClr val="tx1"/>
                </a:solidFill>
                <a:latin typeface="Cambria" panose="02040503050406030204" pitchFamily="18" charset="0"/>
              </a:rPr>
              <a:t>var</a:t>
            </a:r>
            <a:r>
              <a:rPr lang="en-US" altLang="en-US" b="1" dirty="0">
                <a:solidFill>
                  <a:schemeClr val="tx1"/>
                </a:solidFill>
                <a:latin typeface="Cambria" panose="02040503050406030204" pitchFamily="18" charset="0"/>
              </a:rPr>
              <a:t> = expression;</a:t>
            </a:r>
          </a:p>
          <a:p>
            <a:pPr lvl="1" indent="-182880" algn="just" eaLnBrk="1" fontAlgn="auto" hangingPunct="1">
              <a:buClr>
                <a:schemeClr val="accent1">
                  <a:lumMod val="75000"/>
                </a:schemeClr>
              </a:buClr>
              <a:defRPr/>
            </a:pPr>
            <a:r>
              <a:rPr lang="en-US" altLang="en-US" u="sng" dirty="0">
                <a:solidFill>
                  <a:schemeClr val="tx1"/>
                </a:solidFill>
                <a:latin typeface="Cambria" panose="02040503050406030204" pitchFamily="18" charset="0"/>
              </a:rPr>
              <a:t>Declaration and Initialization Examples</a:t>
            </a:r>
          </a:p>
          <a:p>
            <a:pPr lvl="1" indent="-182880" algn="just" eaLnBrk="1" fontAlgn="auto" hangingPunct="1">
              <a:buClr>
                <a:schemeClr val="accent1">
                  <a:lumMod val="75000"/>
                </a:schemeClr>
              </a:buClr>
              <a:buFont typeface="Monotype Sorts" pitchFamily="2" charset="2"/>
              <a:buNone/>
              <a:defRPr/>
            </a:pPr>
            <a:r>
              <a:rPr lang="en-US" altLang="en-US" b="1" dirty="0">
                <a:solidFill>
                  <a:schemeClr val="tx1"/>
                </a:solidFill>
                <a:latin typeface="Cambria" panose="02040503050406030204" pitchFamily="18" charset="0"/>
              </a:rPr>
              <a:t>	</a:t>
            </a:r>
            <a:r>
              <a:rPr lang="en-US" altLang="en-US" dirty="0">
                <a:solidFill>
                  <a:schemeClr val="tx1"/>
                </a:solidFill>
                <a:latin typeface="Cambria" panose="02040503050406030204" pitchFamily="18" charset="0"/>
              </a:rPr>
              <a:t>int sum = 10;</a:t>
            </a:r>
          </a:p>
          <a:p>
            <a:pPr lvl="1" indent="-182880" algn="just" eaLnBrk="1" fontAlgn="auto" hangingPunct="1">
              <a:buClr>
                <a:schemeClr val="accent1">
                  <a:lumMod val="75000"/>
                </a:schemeClr>
              </a:buClr>
              <a:buFont typeface="Monotype Sorts" pitchFamily="2" charset="2"/>
              <a:buNone/>
              <a:defRPr/>
            </a:pPr>
            <a:r>
              <a:rPr lang="en-US" altLang="en-US" dirty="0">
                <a:solidFill>
                  <a:schemeClr val="tx1"/>
                </a:solidFill>
                <a:latin typeface="Cambria" panose="02040503050406030204" pitchFamily="18" charset="0"/>
              </a:rPr>
              <a:t>	char letter = ‘a’;</a:t>
            </a:r>
          </a:p>
          <a:p>
            <a:pPr lvl="1" indent="-182880" algn="just" eaLnBrk="1" fontAlgn="auto" hangingPunct="1">
              <a:buClr>
                <a:schemeClr val="accent1">
                  <a:lumMod val="75000"/>
                </a:schemeClr>
              </a:buClr>
              <a:buFont typeface="Monotype Sorts" pitchFamily="2" charset="2"/>
              <a:buNone/>
              <a:defRPr/>
            </a:pPr>
            <a:r>
              <a:rPr lang="en-US" altLang="en-US" dirty="0">
                <a:solidFill>
                  <a:schemeClr val="tx1"/>
                </a:solidFill>
                <a:latin typeface="Cambria" panose="02040503050406030204" pitchFamily="18" charset="0"/>
              </a:rPr>
              <a:t>	float marks = 78.5;</a:t>
            </a:r>
          </a:p>
        </p:txBody>
      </p:sp>
      <p:sp>
        <p:nvSpPr>
          <p:cNvPr id="2867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E750F7E4-2528-463E-A362-DA3C3FB872C2}" type="slidenum">
              <a:rPr lang="en-US" altLang="en-US" sz="1000" smtClean="0">
                <a:solidFill>
                  <a:schemeClr val="accent1"/>
                </a:solidFill>
              </a:rPr>
              <a:pPr/>
              <a:t>24</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Data Types in C</a:t>
            </a:r>
            <a:endParaRPr lang="en-IN" altLang="en-US"/>
          </a:p>
        </p:txBody>
      </p:sp>
      <p:sp>
        <p:nvSpPr>
          <p:cNvPr id="29699" name="Content Placeholder 2"/>
          <p:cNvSpPr>
            <a:spLocks noGrp="1"/>
          </p:cNvSpPr>
          <p:nvPr>
            <p:ph idx="1"/>
          </p:nvPr>
        </p:nvSpPr>
        <p:spPr>
          <a:xfrm>
            <a:off x="857250" y="1700213"/>
            <a:ext cx="7404100" cy="4395787"/>
          </a:xfrm>
        </p:spPr>
        <p:txBody>
          <a:bodyPr/>
          <a:lstStyle/>
          <a:p>
            <a:pPr algn="just" eaLnBrk="1" hangingPunct="1"/>
            <a:r>
              <a:rPr lang="en-IN" altLang="en-US">
                <a:solidFill>
                  <a:schemeClr val="tx1"/>
                </a:solidFill>
                <a:latin typeface="Cambria" panose="02040503050406030204" pitchFamily="18" charset="0"/>
              </a:rPr>
              <a:t>“Data type can be defined as the type of data of variable or constant store.”</a:t>
            </a:r>
          </a:p>
          <a:p>
            <a:pPr algn="just" eaLnBrk="1" hangingPunct="1"/>
            <a:r>
              <a:rPr lang="en-IN" altLang="en-US">
                <a:solidFill>
                  <a:schemeClr val="tx1"/>
                </a:solidFill>
                <a:latin typeface="Cambria" panose="02040503050406030204" pitchFamily="18" charset="0"/>
              </a:rPr>
              <a:t>When we use a variable in a program then we have to mention the type of data. This can be handled using data type in C.</a:t>
            </a:r>
          </a:p>
          <a:p>
            <a:pPr algn="just" eaLnBrk="1" hangingPunct="1"/>
            <a:endParaRPr lang="en-IN" altLang="en-US">
              <a:solidFill>
                <a:schemeClr val="tx1"/>
              </a:solidFill>
              <a:latin typeface="Cambria" panose="02040503050406030204" pitchFamily="18" charset="0"/>
            </a:endParaRPr>
          </a:p>
        </p:txBody>
      </p:sp>
      <p:sp>
        <p:nvSpPr>
          <p:cNvPr id="2970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E1226237-AA9F-4D99-8754-72E63F26856A}" type="slidenum">
              <a:rPr lang="en-US" altLang="en-US" sz="1000" smtClean="0">
                <a:solidFill>
                  <a:schemeClr val="accent1"/>
                </a:solidFill>
              </a:rPr>
              <a:pPr/>
              <a:t>25</a:t>
            </a:fld>
            <a:endParaRPr lang="en-US" altLang="en-US" sz="1000">
              <a:solidFill>
                <a:schemeClr val="accent1"/>
              </a:solidFill>
            </a:endParaRPr>
          </a:p>
        </p:txBody>
      </p:sp>
      <p:pic>
        <p:nvPicPr>
          <p:cNvPr id="29701" name="Picture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5025" y="4114800"/>
            <a:ext cx="7442200" cy="209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Basic Data Types</a:t>
            </a:r>
          </a:p>
        </p:txBody>
      </p:sp>
      <p:sp>
        <p:nvSpPr>
          <p:cNvPr id="30723"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2219C160-FEC3-47CC-B1A1-C6A49BD85060}" type="slidenum">
              <a:rPr lang="en-US" altLang="en-US" sz="1000" smtClean="0">
                <a:solidFill>
                  <a:schemeClr val="accent1"/>
                </a:solidFill>
              </a:rPr>
              <a:pPr/>
              <a:t>26</a:t>
            </a:fld>
            <a:endParaRPr lang="en-US" altLang="en-US" sz="1000">
              <a:solidFill>
                <a:schemeClr val="accent1"/>
              </a:solidFill>
            </a:endParaRPr>
          </a:p>
        </p:txBody>
      </p:sp>
      <p:sp>
        <p:nvSpPr>
          <p:cNvPr id="30724" name="Rectangle 4"/>
          <p:cNvSpPr>
            <a:spLocks noGrp="1" noChangeArrowheads="1"/>
          </p:cNvSpPr>
          <p:nvPr>
            <p:ph type="body" idx="4294967295"/>
          </p:nvPr>
        </p:nvSpPr>
        <p:spPr>
          <a:xfrm>
            <a:off x="0" y="1616075"/>
            <a:ext cx="7321550" cy="4189413"/>
          </a:xfrm>
        </p:spPr>
        <p:txBody>
          <a:bodyPr>
            <a:normAutofit fontScale="92500" lnSpcReduction="20000"/>
          </a:bodyPr>
          <a:lstStyle/>
          <a:p>
            <a:pPr eaLnBrk="1" hangingPunct="1"/>
            <a:r>
              <a:rPr lang="en-US" altLang="en-US">
                <a:solidFill>
                  <a:schemeClr val="tx1"/>
                </a:solidFill>
                <a:latin typeface="Cambria" panose="02040503050406030204" pitchFamily="18" charset="0"/>
              </a:rPr>
              <a:t>Primitive or fundamental data types</a:t>
            </a:r>
          </a:p>
          <a:p>
            <a:pPr lvl="1" eaLnBrk="1" hangingPunct="1"/>
            <a:r>
              <a:rPr lang="en-US" altLang="en-US">
                <a:solidFill>
                  <a:schemeClr val="tx1"/>
                </a:solidFill>
                <a:latin typeface="Cambria" panose="02040503050406030204" pitchFamily="18" charset="0"/>
              </a:rPr>
              <a:t>Integer data types</a:t>
            </a:r>
          </a:p>
          <a:p>
            <a:pPr lvl="1" eaLnBrk="1" hangingPunct="1"/>
            <a:r>
              <a:rPr lang="en-US" altLang="en-US">
                <a:solidFill>
                  <a:schemeClr val="tx1"/>
                </a:solidFill>
                <a:latin typeface="Cambria" panose="02040503050406030204" pitchFamily="18" charset="0"/>
              </a:rPr>
              <a:t>Floating-point data types</a:t>
            </a:r>
          </a:p>
          <a:p>
            <a:pPr lvl="1" eaLnBrk="1" hangingPunct="1"/>
            <a:r>
              <a:rPr lang="en-US" altLang="en-US">
                <a:solidFill>
                  <a:schemeClr val="tx1"/>
                </a:solidFill>
                <a:latin typeface="Cambria" panose="02040503050406030204" pitchFamily="18" charset="0"/>
              </a:rPr>
              <a:t>Character data type</a:t>
            </a:r>
          </a:p>
          <a:p>
            <a:pPr lvl="1" eaLnBrk="1" hangingPunct="1"/>
            <a:r>
              <a:rPr lang="en-US" altLang="en-US">
                <a:solidFill>
                  <a:schemeClr val="tx1"/>
                </a:solidFill>
                <a:latin typeface="Cambria" panose="02040503050406030204" pitchFamily="18" charset="0"/>
              </a:rPr>
              <a:t>void data type</a:t>
            </a:r>
          </a:p>
          <a:p>
            <a:pPr eaLnBrk="1" hangingPunct="1"/>
            <a:r>
              <a:rPr lang="en-US" altLang="en-US">
                <a:solidFill>
                  <a:schemeClr val="tx1"/>
                </a:solidFill>
                <a:latin typeface="Cambria" panose="02040503050406030204" pitchFamily="18" charset="0"/>
              </a:rPr>
              <a:t>Derived data types</a:t>
            </a:r>
          </a:p>
          <a:p>
            <a:pPr lvl="1" eaLnBrk="1" hangingPunct="1"/>
            <a:r>
              <a:rPr lang="en-US" altLang="en-US">
                <a:solidFill>
                  <a:schemeClr val="tx1"/>
                </a:solidFill>
                <a:latin typeface="Cambria" panose="02040503050406030204" pitchFamily="18" charset="0"/>
              </a:rPr>
              <a:t>Arrays</a:t>
            </a:r>
          </a:p>
          <a:p>
            <a:pPr lvl="1" eaLnBrk="1" hangingPunct="1"/>
            <a:r>
              <a:rPr lang="en-US" altLang="en-US">
                <a:solidFill>
                  <a:schemeClr val="tx1"/>
                </a:solidFill>
                <a:latin typeface="Cambria" panose="02040503050406030204" pitchFamily="18" charset="0"/>
              </a:rPr>
              <a:t>Pointers</a:t>
            </a:r>
          </a:p>
          <a:p>
            <a:pPr lvl="1" eaLnBrk="1" hangingPunct="1"/>
            <a:r>
              <a:rPr lang="en-US" altLang="en-US">
                <a:solidFill>
                  <a:schemeClr val="tx1"/>
                </a:solidFill>
                <a:latin typeface="Cambria" panose="02040503050406030204" pitchFamily="18" charset="0"/>
              </a:rPr>
              <a:t>Structures</a:t>
            </a:r>
          </a:p>
          <a:p>
            <a:pPr eaLnBrk="1" hangingPunct="1"/>
            <a:r>
              <a:rPr lang="en-US" altLang="en-US">
                <a:solidFill>
                  <a:schemeClr val="tx1"/>
                </a:solidFill>
                <a:latin typeface="Cambria" panose="02040503050406030204" pitchFamily="18" charset="0"/>
              </a:rPr>
              <a:t>User-defined data types</a:t>
            </a:r>
          </a:p>
          <a:p>
            <a:pPr lvl="1" eaLnBrk="1" hangingPunct="1"/>
            <a:r>
              <a:rPr lang="en-US" altLang="en-US">
                <a:solidFill>
                  <a:schemeClr val="tx1"/>
                </a:solidFill>
                <a:latin typeface="Cambria" panose="02040503050406030204" pitchFamily="18" charset="0"/>
              </a:rPr>
              <a:t>typedef</a:t>
            </a:r>
          </a:p>
          <a:p>
            <a:pPr lvl="1" eaLnBrk="1" hangingPunct="1"/>
            <a:r>
              <a:rPr lang="en-US" altLang="en-US">
                <a:solidFill>
                  <a:schemeClr val="tx1"/>
                </a:solidFill>
                <a:latin typeface="Cambria" panose="02040503050406030204" pitchFamily="18" charset="0"/>
              </a:rPr>
              <a:t>enum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7850" y="9525"/>
            <a:ext cx="7772400" cy="1609725"/>
          </a:xfrm>
        </p:spPr>
        <p:txBody>
          <a:bodyPr/>
          <a:lstStyle/>
          <a:p>
            <a:pPr eaLnBrk="1" hangingPunct="1">
              <a:lnSpc>
                <a:spcPct val="80000"/>
              </a:lnSpc>
              <a:spcBef>
                <a:spcPct val="50000"/>
              </a:spcBef>
            </a:pPr>
            <a:r>
              <a:rPr lang="en-US" altLang="en-US"/>
              <a:t>Primitive Data Types</a:t>
            </a:r>
          </a:p>
        </p:txBody>
      </p:sp>
      <p:sp>
        <p:nvSpPr>
          <p:cNvPr id="32771" name="Content Placeholder 1"/>
          <p:cNvSpPr>
            <a:spLocks noGrp="1"/>
          </p:cNvSpPr>
          <p:nvPr>
            <p:ph idx="1"/>
          </p:nvPr>
        </p:nvSpPr>
        <p:spPr>
          <a:xfrm>
            <a:off x="577850" y="1125538"/>
            <a:ext cx="7772400" cy="4541837"/>
          </a:xfrm>
        </p:spPr>
        <p:txBody>
          <a:bodyPr/>
          <a:lstStyle/>
          <a:p>
            <a:pPr algn="just" eaLnBrk="1" hangingPunct="1"/>
            <a:r>
              <a:rPr lang="en-IN" altLang="en-US"/>
              <a:t>Integer data types</a:t>
            </a:r>
          </a:p>
          <a:p>
            <a:pPr algn="just" eaLnBrk="1" hangingPunct="1"/>
            <a:endParaRPr lang="en-IN" altLang="en-US"/>
          </a:p>
          <a:p>
            <a:pPr algn="just" eaLnBrk="1" hangingPunct="1"/>
            <a:endParaRPr lang="en-IN" altLang="en-US"/>
          </a:p>
          <a:p>
            <a:pPr algn="just" eaLnBrk="1" hangingPunct="1"/>
            <a:endParaRPr lang="en-IN" altLang="en-US"/>
          </a:p>
          <a:p>
            <a:pPr algn="just" eaLnBrk="1" hangingPunct="1"/>
            <a:endParaRPr lang="en-IN" altLang="en-US"/>
          </a:p>
          <a:p>
            <a:pPr algn="just" eaLnBrk="1" hangingPunct="1"/>
            <a:endParaRPr lang="en-IN" altLang="en-US"/>
          </a:p>
          <a:p>
            <a:pPr algn="just" eaLnBrk="1" hangingPunct="1"/>
            <a:endParaRPr lang="en-IN" altLang="en-US"/>
          </a:p>
        </p:txBody>
      </p:sp>
      <p:sp>
        <p:nvSpPr>
          <p:cNvPr id="32772"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7F33DFFD-2731-41B1-90B3-27D23849A606}" type="slidenum">
              <a:rPr lang="en-US" altLang="en-US" sz="1000" smtClean="0">
                <a:solidFill>
                  <a:schemeClr val="accent1"/>
                </a:solidFill>
              </a:rPr>
              <a:pPr/>
              <a:t>27</a:t>
            </a:fld>
            <a:endParaRPr lang="en-US" altLang="en-US" sz="1000">
              <a:solidFill>
                <a:schemeClr val="accent1"/>
              </a:solidFill>
            </a:endParaRPr>
          </a:p>
        </p:txBody>
      </p:sp>
      <p:pic>
        <p:nvPicPr>
          <p:cNvPr id="32773" name="Picture 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6013" y="1619250"/>
            <a:ext cx="6985000" cy="418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4825" y="36513"/>
            <a:ext cx="7772400" cy="1609725"/>
          </a:xfrm>
        </p:spPr>
        <p:txBody>
          <a:bodyPr/>
          <a:lstStyle/>
          <a:p>
            <a:pPr eaLnBrk="1" hangingPunct="1"/>
            <a:r>
              <a:rPr lang="en-US" altLang="en-US"/>
              <a:t>Primitive Data Types</a:t>
            </a:r>
          </a:p>
        </p:txBody>
      </p:sp>
      <p:sp>
        <p:nvSpPr>
          <p:cNvPr id="34819"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0EC4810A-EB6C-472E-A4B6-E35755C56CB0}" type="slidenum">
              <a:rPr lang="en-US" altLang="en-US" sz="1000" smtClean="0">
                <a:solidFill>
                  <a:schemeClr val="accent1"/>
                </a:solidFill>
              </a:rPr>
              <a:pPr/>
              <a:t>28</a:t>
            </a:fld>
            <a:endParaRPr lang="en-US" altLang="en-US" sz="1000">
              <a:solidFill>
                <a:schemeClr val="accent1"/>
              </a:solidFill>
            </a:endParaRPr>
          </a:p>
        </p:txBody>
      </p:sp>
      <p:sp>
        <p:nvSpPr>
          <p:cNvPr id="34820" name="Rectangle 3"/>
          <p:cNvSpPr>
            <a:spLocks noGrp="1" noChangeArrowheads="1"/>
          </p:cNvSpPr>
          <p:nvPr>
            <p:ph type="body" idx="4294967295"/>
          </p:nvPr>
        </p:nvSpPr>
        <p:spPr>
          <a:xfrm>
            <a:off x="0" y="1250950"/>
            <a:ext cx="7567613" cy="4991100"/>
          </a:xfrm>
        </p:spPr>
        <p:txBody>
          <a:bodyPr/>
          <a:lstStyle/>
          <a:p>
            <a:pPr algn="just" eaLnBrk="1" hangingPunct="1"/>
            <a:r>
              <a:rPr lang="en-US" altLang="en-US">
                <a:solidFill>
                  <a:schemeClr val="tx1"/>
                </a:solidFill>
                <a:latin typeface="Cambria" panose="02040503050406030204" pitchFamily="18" charset="0"/>
              </a:rPr>
              <a:t>Floating Point Numbers</a:t>
            </a:r>
          </a:p>
          <a:p>
            <a:pPr lvl="1" algn="just" eaLnBrk="1" hangingPunct="1"/>
            <a:r>
              <a:rPr lang="en-US" altLang="en-US">
                <a:solidFill>
                  <a:schemeClr val="tx1"/>
                </a:solidFill>
                <a:latin typeface="Cambria" panose="02040503050406030204" pitchFamily="18" charset="0"/>
              </a:rPr>
              <a:t>Floating point numbers are rational numbers. Always signed numbers.</a:t>
            </a:r>
          </a:p>
          <a:p>
            <a:pPr lvl="1" algn="just" eaLnBrk="1" hangingPunct="1"/>
            <a:r>
              <a:rPr lang="en-US" altLang="en-US" b="1">
                <a:solidFill>
                  <a:schemeClr val="tx1"/>
                </a:solidFill>
                <a:latin typeface="Cambria" panose="02040503050406030204" pitchFamily="18" charset="0"/>
              </a:rPr>
              <a:t>float</a:t>
            </a:r>
            <a:endParaRPr lang="en-US" altLang="en-US">
              <a:solidFill>
                <a:schemeClr val="tx1"/>
              </a:solidFill>
              <a:latin typeface="Cambria" panose="02040503050406030204" pitchFamily="18" charset="0"/>
            </a:endParaRPr>
          </a:p>
          <a:p>
            <a:pPr lvl="2" algn="just" eaLnBrk="1" hangingPunct="1"/>
            <a:r>
              <a:rPr lang="en-US" altLang="en-US">
                <a:solidFill>
                  <a:schemeClr val="tx1"/>
                </a:solidFill>
                <a:latin typeface="Cambria" panose="02040503050406030204" pitchFamily="18" charset="0"/>
              </a:rPr>
              <a:t>Typically stored in 4 bytes </a:t>
            </a:r>
          </a:p>
          <a:p>
            <a:pPr lvl="1" algn="just" eaLnBrk="1" hangingPunct="1"/>
            <a:r>
              <a:rPr lang="en-US" altLang="en-US" b="1">
                <a:solidFill>
                  <a:schemeClr val="tx1"/>
                </a:solidFill>
                <a:latin typeface="Cambria" panose="02040503050406030204" pitchFamily="18" charset="0"/>
              </a:rPr>
              <a:t>double</a:t>
            </a:r>
            <a:r>
              <a:rPr lang="en-US" altLang="en-US">
                <a:solidFill>
                  <a:schemeClr val="tx1"/>
                </a:solidFill>
                <a:latin typeface="Cambria" panose="02040503050406030204" pitchFamily="18" charset="0"/>
              </a:rPr>
              <a:t>	</a:t>
            </a:r>
          </a:p>
          <a:p>
            <a:pPr lvl="2" algn="just" eaLnBrk="1" hangingPunct="1"/>
            <a:r>
              <a:rPr lang="en-US" altLang="en-US">
                <a:solidFill>
                  <a:schemeClr val="tx1"/>
                </a:solidFill>
                <a:latin typeface="Cambria" panose="02040503050406030204" pitchFamily="18" charset="0"/>
              </a:rPr>
              <a:t>Typically stored in 8 bytes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2-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388" y="1268413"/>
            <a:ext cx="8689975" cy="3789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7" name="Rectangle 3"/>
          <p:cNvSpPr>
            <a:spLocks noChangeArrowheads="1"/>
          </p:cNvSpPr>
          <p:nvPr/>
        </p:nvSpPr>
        <p:spPr bwMode="auto">
          <a:xfrm>
            <a:off x="2971800" y="5149850"/>
            <a:ext cx="215900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i="1">
                <a:solidFill>
                  <a:schemeClr val="tx1"/>
                </a:solidFill>
                <a:latin typeface="Aldine721 BT" pitchFamily="18" charset="0"/>
              </a:rPr>
              <a:t>Primary data types in 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Programming Language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C as a mother language</a:t>
            </a:r>
          </a:p>
          <a:p>
            <a:r>
              <a:rPr lang="en-US" dirty="0" smtClean="0"/>
              <a:t>C language is considered as the mother language of all the modern programming languages because </a:t>
            </a:r>
            <a:r>
              <a:rPr lang="en-US" b="1" dirty="0" smtClean="0"/>
              <a:t>most of the compilers, JVMs, Kernels, etc. are written in C language</a:t>
            </a:r>
            <a:r>
              <a:rPr lang="en-US" dirty="0" smtClean="0"/>
              <a:t>, and most of the programming languages follow C syntax, for example, C++, Java, C#, etc.</a:t>
            </a:r>
          </a:p>
          <a:p>
            <a:r>
              <a:rPr lang="en-US" dirty="0" smtClean="0">
                <a:solidFill>
                  <a:srgbClr val="FF0000"/>
                </a:solidFill>
              </a:rPr>
              <a:t>C as a system programming language</a:t>
            </a:r>
          </a:p>
          <a:p>
            <a:r>
              <a:rPr lang="en-US" dirty="0" smtClean="0"/>
              <a:t>A system programming language is used to create system software. C language is a system programming language because  it is generally used to create hardware devices, OS, drivers, kernels, etc. For example, Linux kernel is written in C.</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en-US" altLang="zh-CN"/>
              <a:t>Character Types</a:t>
            </a:r>
            <a:endParaRPr lang="zh-CN" altLang="en-US"/>
          </a:p>
        </p:txBody>
      </p:sp>
      <p:sp>
        <p:nvSpPr>
          <p:cNvPr id="38915" name="矩形 2"/>
          <p:cNvSpPr>
            <a:spLocks noChangeArrowheads="1"/>
          </p:cNvSpPr>
          <p:nvPr/>
        </p:nvSpPr>
        <p:spPr bwMode="auto">
          <a:xfrm>
            <a:off x="1428750" y="1643063"/>
            <a:ext cx="5230813" cy="267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pPr eaLnBrk="1" hangingPunct="1"/>
            <a:r>
              <a:rPr lang="en-US" altLang="zh-CN" sz="2400" dirty="0">
                <a:latin typeface="Bodoni MT" panose="02070603080606020203" pitchFamily="18" charset="0"/>
              </a:rPr>
              <a:t>char </a:t>
            </a:r>
            <a:r>
              <a:rPr lang="en-US" altLang="zh-CN" sz="2400" dirty="0" err="1">
                <a:latin typeface="Bodoni MT" panose="02070603080606020203" pitchFamily="18" charset="0"/>
              </a:rPr>
              <a:t>ch</a:t>
            </a:r>
            <a:r>
              <a:rPr lang="en-US" altLang="zh-CN" sz="2400" dirty="0">
                <a:latin typeface="Bodoni MT" panose="02070603080606020203" pitchFamily="18" charset="0"/>
              </a:rPr>
              <a:t> = ‘a’;</a:t>
            </a:r>
          </a:p>
          <a:p>
            <a:pPr eaLnBrk="1" hangingPunct="1"/>
            <a:r>
              <a:rPr lang="en-US" altLang="zh-CN" sz="2400" dirty="0">
                <a:latin typeface="Bodoni MT" panose="02070603080606020203" pitchFamily="18" charset="0"/>
              </a:rPr>
              <a:t>int </a:t>
            </a:r>
            <a:r>
              <a:rPr lang="en-US" altLang="zh-CN" sz="2400" dirty="0" err="1">
                <a:latin typeface="Bodoni MT" panose="02070603080606020203" pitchFamily="18" charset="0"/>
              </a:rPr>
              <a:t>i</a:t>
            </a:r>
            <a:r>
              <a:rPr lang="en-US" altLang="zh-CN" sz="2400" dirty="0">
                <a:latin typeface="Bodoni MT" panose="02070603080606020203" pitchFamily="18" charset="0"/>
              </a:rPr>
              <a:t>;</a:t>
            </a:r>
          </a:p>
          <a:p>
            <a:pPr eaLnBrk="1" hangingPunct="1"/>
            <a:r>
              <a:rPr lang="en-US" altLang="zh-CN" sz="2400" dirty="0" err="1">
                <a:latin typeface="Bodoni MT" panose="02070603080606020203" pitchFamily="18" charset="0"/>
              </a:rPr>
              <a:t>i</a:t>
            </a:r>
            <a:r>
              <a:rPr lang="en-US" altLang="zh-CN" sz="2400" dirty="0">
                <a:latin typeface="Bodoni MT" panose="02070603080606020203" pitchFamily="18" charset="0"/>
              </a:rPr>
              <a:t> = ‘a’;                     /* </a:t>
            </a:r>
            <a:r>
              <a:rPr lang="en-US" altLang="zh-CN" sz="2400" dirty="0" err="1">
                <a:latin typeface="Bodoni MT" panose="02070603080606020203" pitchFamily="18" charset="0"/>
              </a:rPr>
              <a:t>i</a:t>
            </a:r>
            <a:r>
              <a:rPr lang="en-US" altLang="zh-CN" sz="2400" dirty="0">
                <a:latin typeface="Bodoni MT" panose="02070603080606020203" pitchFamily="18" charset="0"/>
              </a:rPr>
              <a:t> is now 97 */</a:t>
            </a:r>
          </a:p>
          <a:p>
            <a:pPr eaLnBrk="1" hangingPunct="1"/>
            <a:r>
              <a:rPr lang="en-US" altLang="zh-CN" sz="2400" dirty="0" err="1">
                <a:latin typeface="Bodoni MT" panose="02070603080606020203" pitchFamily="18" charset="0"/>
              </a:rPr>
              <a:t>ch</a:t>
            </a:r>
            <a:r>
              <a:rPr lang="en-US" altLang="zh-CN" sz="2400" dirty="0">
                <a:latin typeface="Bodoni MT" panose="02070603080606020203" pitchFamily="18" charset="0"/>
              </a:rPr>
              <a:t> = 65;                  /* </a:t>
            </a:r>
            <a:r>
              <a:rPr lang="en-US" altLang="zh-CN" sz="2400" dirty="0" err="1">
                <a:latin typeface="Bodoni MT" panose="02070603080606020203" pitchFamily="18" charset="0"/>
              </a:rPr>
              <a:t>ch</a:t>
            </a:r>
            <a:r>
              <a:rPr lang="en-US" altLang="zh-CN" sz="2400" dirty="0">
                <a:latin typeface="Bodoni MT" panose="02070603080606020203" pitchFamily="18" charset="0"/>
              </a:rPr>
              <a:t> is now ‘A’ */</a:t>
            </a:r>
          </a:p>
          <a:p>
            <a:pPr eaLnBrk="1" hangingPunct="1"/>
            <a:r>
              <a:rPr lang="en-US" altLang="zh-CN" sz="2400" dirty="0" err="1">
                <a:latin typeface="Bodoni MT" panose="02070603080606020203" pitchFamily="18" charset="0"/>
              </a:rPr>
              <a:t>ch</a:t>
            </a:r>
            <a:r>
              <a:rPr lang="en-US" altLang="zh-CN" sz="2400" dirty="0">
                <a:latin typeface="Bodoni MT" panose="02070603080606020203" pitchFamily="18" charset="0"/>
              </a:rPr>
              <a:t> = </a:t>
            </a:r>
            <a:r>
              <a:rPr lang="en-US" altLang="zh-CN" sz="2400" dirty="0" err="1">
                <a:latin typeface="Bodoni MT" panose="02070603080606020203" pitchFamily="18" charset="0"/>
              </a:rPr>
              <a:t>ch</a:t>
            </a:r>
            <a:r>
              <a:rPr lang="en-US" altLang="zh-CN" sz="2400" dirty="0">
                <a:latin typeface="Bodoni MT" panose="02070603080606020203" pitchFamily="18" charset="0"/>
              </a:rPr>
              <a:t> + 1;           /* </a:t>
            </a:r>
            <a:r>
              <a:rPr lang="en-US" altLang="zh-CN" sz="2400" dirty="0" err="1">
                <a:latin typeface="Bodoni MT" panose="02070603080606020203" pitchFamily="18" charset="0"/>
              </a:rPr>
              <a:t>ch</a:t>
            </a:r>
            <a:r>
              <a:rPr lang="en-US" altLang="zh-CN" sz="2400" dirty="0">
                <a:latin typeface="Bodoni MT" panose="02070603080606020203" pitchFamily="18" charset="0"/>
              </a:rPr>
              <a:t> is now ‘B’ */</a:t>
            </a:r>
          </a:p>
          <a:p>
            <a:pPr eaLnBrk="1" hangingPunct="1"/>
            <a:r>
              <a:rPr lang="en-US" altLang="zh-CN" sz="2400" dirty="0" err="1">
                <a:latin typeface="Bodoni MT" panose="02070603080606020203" pitchFamily="18" charset="0"/>
              </a:rPr>
              <a:t>ch</a:t>
            </a:r>
            <a:r>
              <a:rPr lang="en-US" altLang="zh-CN" sz="2400" dirty="0">
                <a:latin typeface="Bodoni MT" panose="02070603080606020203" pitchFamily="18" charset="0"/>
              </a:rPr>
              <a:t>++;                      /* </a:t>
            </a:r>
            <a:r>
              <a:rPr lang="en-US" altLang="zh-CN" sz="2400" dirty="0" err="1">
                <a:latin typeface="Bodoni MT" panose="02070603080606020203" pitchFamily="18" charset="0"/>
              </a:rPr>
              <a:t>ch</a:t>
            </a:r>
            <a:r>
              <a:rPr lang="en-US" altLang="zh-CN" sz="2400" dirty="0">
                <a:latin typeface="Bodoni MT" panose="02070603080606020203" pitchFamily="18" charset="0"/>
              </a:rPr>
              <a:t> is now ‘C’ */</a:t>
            </a:r>
          </a:p>
          <a:p>
            <a:pPr eaLnBrk="1" hangingPunct="1"/>
            <a:endParaRPr lang="en-US" altLang="zh-CN" sz="2400" dirty="0">
              <a:latin typeface="Bodoni MT" panose="02070603080606020203"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IN" altLang="en-US"/>
              <a:t>PRINTING </a:t>
            </a:r>
            <a:r>
              <a:rPr lang="en-IN" altLang="en-US" smtClean="0"/>
              <a:t>DATAON </a:t>
            </a:r>
            <a:r>
              <a:rPr lang="en-IN" altLang="en-US" dirty="0"/>
              <a:t>SCREEN</a:t>
            </a:r>
          </a:p>
        </p:txBody>
      </p:sp>
      <p:sp>
        <p:nvSpPr>
          <p:cNvPr id="39939" name="Content Placeholder 3"/>
          <p:cNvSpPr>
            <a:spLocks noGrp="1"/>
          </p:cNvSpPr>
          <p:nvPr>
            <p:ph idx="1"/>
          </p:nvPr>
        </p:nvSpPr>
        <p:spPr>
          <a:xfrm>
            <a:off x="685800" y="1700213"/>
            <a:ext cx="7772400" cy="4471987"/>
          </a:xfrm>
        </p:spPr>
        <p:txBody>
          <a:bodyPr/>
          <a:lstStyle/>
          <a:p>
            <a:pPr algn="just" eaLnBrk="1" hangingPunct="1"/>
            <a:r>
              <a:rPr lang="en-IN" altLang="en-US" dirty="0">
                <a:solidFill>
                  <a:schemeClr val="tx1"/>
                </a:solidFill>
                <a:latin typeface="Cambria" panose="02040503050406030204" pitchFamily="18" charset="0"/>
              </a:rPr>
              <a:t>For printing values of variables is to output data on screen using the </a:t>
            </a:r>
            <a:r>
              <a:rPr lang="en-IN" altLang="en-US" dirty="0" err="1">
                <a:solidFill>
                  <a:schemeClr val="tx1"/>
                </a:solidFill>
                <a:latin typeface="Cambria" panose="02040503050406030204" pitchFamily="18" charset="0"/>
              </a:rPr>
              <a:t>printf</a:t>
            </a:r>
            <a:r>
              <a:rPr lang="en-IN" altLang="en-US" dirty="0">
                <a:solidFill>
                  <a:schemeClr val="tx1"/>
                </a:solidFill>
                <a:latin typeface="Cambria" panose="02040503050406030204" pitchFamily="18" charset="0"/>
              </a:rPr>
              <a:t> function.</a:t>
            </a:r>
          </a:p>
          <a:p>
            <a:pPr algn="just" eaLnBrk="1" hangingPunct="1"/>
            <a:r>
              <a:rPr lang="en-IN" altLang="en-US" dirty="0">
                <a:solidFill>
                  <a:schemeClr val="tx1"/>
                </a:solidFill>
                <a:latin typeface="Cambria" panose="02040503050406030204" pitchFamily="18" charset="0"/>
              </a:rPr>
              <a:t>The format is:</a:t>
            </a:r>
          </a:p>
          <a:p>
            <a:pPr lvl="1" algn="just" eaLnBrk="1" hangingPunct="1"/>
            <a:r>
              <a:rPr lang="en-IN" altLang="en-US" dirty="0" err="1">
                <a:solidFill>
                  <a:schemeClr val="tx1"/>
                </a:solidFill>
                <a:latin typeface="Cambria" panose="02040503050406030204" pitchFamily="18" charset="0"/>
              </a:rPr>
              <a:t>printf</a:t>
            </a:r>
            <a:r>
              <a:rPr lang="en-IN" altLang="en-US" dirty="0">
                <a:solidFill>
                  <a:schemeClr val="tx1"/>
                </a:solidFill>
                <a:latin typeface="Cambria" panose="02040503050406030204" pitchFamily="18" charset="0"/>
              </a:rPr>
              <a:t>(“control string”, variable1, variable2, … );</a:t>
            </a:r>
          </a:p>
          <a:p>
            <a:pPr lvl="1" algn="just" eaLnBrk="1" hangingPunct="1"/>
            <a:r>
              <a:rPr lang="en-IN" altLang="en-US" dirty="0">
                <a:solidFill>
                  <a:schemeClr val="tx1"/>
                </a:solidFill>
                <a:latin typeface="Cambria" panose="02040503050406030204" pitchFamily="18" charset="0"/>
              </a:rPr>
              <a:t>The control string contains the format of the data being received. Also called “Format specifier”.</a:t>
            </a:r>
          </a:p>
          <a:p>
            <a:pPr lvl="1" algn="just" eaLnBrk="1" hangingPunct="1"/>
            <a:r>
              <a:rPr lang="en-IN" altLang="en-US" dirty="0">
                <a:solidFill>
                  <a:schemeClr val="tx1"/>
                </a:solidFill>
                <a:latin typeface="Cambria" panose="02040503050406030204" pitchFamily="18" charset="0"/>
              </a:rPr>
              <a:t>variable1, variable2 specifies the variables whose values are needed to be outputted.</a:t>
            </a:r>
          </a:p>
          <a:p>
            <a:pPr lvl="1" algn="just" eaLnBrk="1" hangingPunct="1"/>
            <a:endParaRPr lang="en-IN" altLang="en-US" dirty="0">
              <a:solidFill>
                <a:schemeClr val="tx1"/>
              </a:solidFill>
              <a:latin typeface="Cambria" panose="02040503050406030204" pitchFamily="18" charset="0"/>
            </a:endParaRPr>
          </a:p>
        </p:txBody>
      </p:sp>
      <p:sp>
        <p:nvSpPr>
          <p:cNvPr id="3994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97AEA094-5B05-4172-B766-65F0B53FFD94}" type="slidenum">
              <a:rPr lang="en-US" altLang="en-US" sz="1000" smtClean="0">
                <a:solidFill>
                  <a:schemeClr val="accent1"/>
                </a:solidFill>
              </a:rPr>
              <a:pPr/>
              <a:t>31</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Format Specifiers	</a:t>
            </a:r>
            <a:endParaRPr lang="en-IN" altLang="en-US"/>
          </a:p>
        </p:txBody>
      </p:sp>
      <p:sp>
        <p:nvSpPr>
          <p:cNvPr id="40963"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673DF877-4ADA-476E-9A44-0BBC5DA3573D}" type="slidenum">
              <a:rPr lang="en-US" altLang="en-US" sz="1000" smtClean="0">
                <a:solidFill>
                  <a:schemeClr val="accent1"/>
                </a:solidFill>
              </a:rPr>
              <a:pPr/>
              <a:t>32</a:t>
            </a:fld>
            <a:endParaRPr lang="en-US" altLang="en-US" sz="1000">
              <a:solidFill>
                <a:schemeClr val="accent1"/>
              </a:solidFill>
            </a:endParaRPr>
          </a:p>
        </p:txBody>
      </p:sp>
      <p:pic>
        <p:nvPicPr>
          <p:cNvPr id="40964" name="Picture 3"/>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9713" y="1773238"/>
            <a:ext cx="8642350" cy="445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IN" altLang="en-US"/>
              <a:t>Reading data from keyboard</a:t>
            </a:r>
          </a:p>
        </p:txBody>
      </p:sp>
      <p:sp>
        <p:nvSpPr>
          <p:cNvPr id="41987" name="Content Placeholder 3"/>
          <p:cNvSpPr>
            <a:spLocks noGrp="1"/>
          </p:cNvSpPr>
          <p:nvPr>
            <p:ph idx="1"/>
          </p:nvPr>
        </p:nvSpPr>
        <p:spPr>
          <a:xfrm>
            <a:off x="685800" y="1700213"/>
            <a:ext cx="7772400" cy="4471987"/>
          </a:xfrm>
        </p:spPr>
        <p:txBody>
          <a:bodyPr/>
          <a:lstStyle/>
          <a:p>
            <a:pPr algn="just" eaLnBrk="1" hangingPunct="1"/>
            <a:r>
              <a:rPr lang="en-IN" altLang="en-US">
                <a:solidFill>
                  <a:schemeClr val="tx1"/>
                </a:solidFill>
                <a:latin typeface="Cambria" panose="02040503050406030204" pitchFamily="18" charset="0"/>
              </a:rPr>
              <a:t>For giving values to variables is to input data from keyboard using the scanf function.</a:t>
            </a:r>
          </a:p>
          <a:p>
            <a:pPr algn="just" eaLnBrk="1" hangingPunct="1"/>
            <a:r>
              <a:rPr lang="en-IN" altLang="en-US">
                <a:solidFill>
                  <a:schemeClr val="tx1"/>
                </a:solidFill>
                <a:latin typeface="Cambria" panose="02040503050406030204" pitchFamily="18" charset="0"/>
              </a:rPr>
              <a:t>The format is:</a:t>
            </a:r>
          </a:p>
          <a:p>
            <a:pPr lvl="1" algn="just" eaLnBrk="1" hangingPunct="1"/>
            <a:r>
              <a:rPr lang="en-IN" altLang="en-US">
                <a:solidFill>
                  <a:schemeClr val="tx1"/>
                </a:solidFill>
                <a:latin typeface="Cambria" panose="02040503050406030204" pitchFamily="18" charset="0"/>
              </a:rPr>
              <a:t>scanf(“control string”, &amp;variable1, &amp;variable2, … );</a:t>
            </a:r>
          </a:p>
          <a:p>
            <a:pPr lvl="1" algn="just" eaLnBrk="1" hangingPunct="1"/>
            <a:r>
              <a:rPr lang="en-IN" altLang="en-US">
                <a:solidFill>
                  <a:schemeClr val="tx1"/>
                </a:solidFill>
                <a:latin typeface="Cambria" panose="02040503050406030204" pitchFamily="18" charset="0"/>
              </a:rPr>
              <a:t>The control string contains the format of the data being received.</a:t>
            </a:r>
          </a:p>
          <a:p>
            <a:pPr lvl="1" algn="just" eaLnBrk="1" hangingPunct="1"/>
            <a:r>
              <a:rPr lang="en-IN" altLang="en-US">
                <a:solidFill>
                  <a:schemeClr val="tx1"/>
                </a:solidFill>
                <a:latin typeface="Cambria" panose="02040503050406030204" pitchFamily="18" charset="0"/>
              </a:rPr>
              <a:t>The ampersand symbol &amp; before each variable name is an operator that specifies the variable name’s </a:t>
            </a:r>
            <a:r>
              <a:rPr lang="en-IN" altLang="en-US" i="1">
                <a:solidFill>
                  <a:schemeClr val="tx1"/>
                </a:solidFill>
                <a:latin typeface="Cambria" panose="02040503050406030204" pitchFamily="18" charset="0"/>
              </a:rPr>
              <a:t>address</a:t>
            </a:r>
            <a:r>
              <a:rPr lang="en-IN" altLang="en-US">
                <a:solidFill>
                  <a:schemeClr val="tx1"/>
                </a:solidFill>
                <a:latin typeface="Cambria" panose="02040503050406030204" pitchFamily="18" charset="0"/>
              </a:rPr>
              <a:t>.</a:t>
            </a:r>
          </a:p>
        </p:txBody>
      </p:sp>
      <p:sp>
        <p:nvSpPr>
          <p:cNvPr id="41988"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500C3CE9-A591-4F4E-AA88-72207BC55813}" type="slidenum">
              <a:rPr lang="en-US" altLang="en-US" sz="1000" smtClean="0">
                <a:solidFill>
                  <a:schemeClr val="accent1"/>
                </a:solidFill>
              </a:rPr>
              <a:pPr/>
              <a:t>33</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IN" altLang="en-US"/>
              <a:t>User defined data types</a:t>
            </a:r>
          </a:p>
        </p:txBody>
      </p:sp>
      <p:sp>
        <p:nvSpPr>
          <p:cNvPr id="4" name="Content Placeholder 3"/>
          <p:cNvSpPr>
            <a:spLocks noGrp="1"/>
          </p:cNvSpPr>
          <p:nvPr>
            <p:ph idx="1"/>
          </p:nvPr>
        </p:nvSpPr>
        <p:spPr>
          <a:xfrm>
            <a:off x="685800" y="1628775"/>
            <a:ext cx="7772400" cy="4543425"/>
          </a:xfrm>
        </p:spPr>
        <p:txBody>
          <a:bodyPr rtlCol="0">
            <a:normAutofit fontScale="85000" lnSpcReduction="20000"/>
          </a:bodyPr>
          <a:lstStyle/>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“type definition” allows users to define an identifier that would represent an existing data type.</a:t>
            </a: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The user-defined data type identifier can later be used to declare variables.</a:t>
            </a: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It takes the general form:</a:t>
            </a:r>
          </a:p>
          <a:p>
            <a:pPr lvl="1"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typedef</a:t>
            </a:r>
            <a:r>
              <a:rPr lang="en-IN" dirty="0">
                <a:solidFill>
                  <a:schemeClr val="tx1"/>
                </a:solidFill>
                <a:latin typeface="Cambria" panose="02040503050406030204" pitchFamily="18" charset="0"/>
              </a:rPr>
              <a:t> </a:t>
            </a:r>
            <a:r>
              <a:rPr lang="en-IN" i="1" dirty="0">
                <a:solidFill>
                  <a:schemeClr val="tx1"/>
                </a:solidFill>
                <a:latin typeface="Cambria" panose="02040503050406030204" pitchFamily="18" charset="0"/>
              </a:rPr>
              <a:t>type</a:t>
            </a:r>
            <a:r>
              <a:rPr lang="en-IN" dirty="0">
                <a:solidFill>
                  <a:schemeClr val="tx1"/>
                </a:solidFill>
                <a:latin typeface="Cambria" panose="02040503050406030204" pitchFamily="18" charset="0"/>
              </a:rPr>
              <a:t> identifier;</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Where “type” refers to an existing data type and “identifier” refers to the new name given to the data type.</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Remember that the new type is “new” only in name, but not the data type, </a:t>
            </a:r>
            <a:r>
              <a:rPr lang="en-IN" dirty="0" err="1">
                <a:solidFill>
                  <a:schemeClr val="tx1"/>
                </a:solidFill>
                <a:latin typeface="Cambria" panose="02040503050406030204" pitchFamily="18" charset="0"/>
              </a:rPr>
              <a:t>typedef</a:t>
            </a:r>
            <a:r>
              <a:rPr lang="en-IN" dirty="0">
                <a:solidFill>
                  <a:schemeClr val="tx1"/>
                </a:solidFill>
                <a:latin typeface="Cambria" panose="02040503050406030204" pitchFamily="18" charset="0"/>
              </a:rPr>
              <a:t> cannot create a new type.</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E.g. </a:t>
            </a:r>
          </a:p>
          <a:p>
            <a:pPr marL="731520" lvl="2"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typedef</a:t>
            </a:r>
            <a:r>
              <a:rPr lang="en-IN" dirty="0">
                <a:solidFill>
                  <a:schemeClr val="tx1"/>
                </a:solidFill>
                <a:latin typeface="Cambria" panose="02040503050406030204" pitchFamily="18" charset="0"/>
              </a:rPr>
              <a:t> int units;</a:t>
            </a:r>
          </a:p>
          <a:p>
            <a:pPr marL="731520" lvl="2"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typedef</a:t>
            </a:r>
            <a:r>
              <a:rPr lang="en-IN" dirty="0">
                <a:solidFill>
                  <a:schemeClr val="tx1"/>
                </a:solidFill>
                <a:latin typeface="Cambria" panose="02040503050406030204" pitchFamily="18" charset="0"/>
              </a:rPr>
              <a:t> float marks;</a:t>
            </a: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Now, units symbolizes int and marks symbolizes float.</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units marks1, marks2;</a:t>
            </a:r>
          </a:p>
        </p:txBody>
      </p:sp>
      <p:sp>
        <p:nvSpPr>
          <p:cNvPr id="43012"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9608578C-15EB-449F-BA8D-A95485EB9BE2}" type="slidenum">
              <a:rPr lang="en-US" altLang="en-US" sz="1000" smtClean="0">
                <a:solidFill>
                  <a:schemeClr val="accent1"/>
                </a:solidFill>
              </a:rPr>
              <a:pPr/>
              <a:t>34</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IN" altLang="en-US"/>
              <a:t>Defining symbolic constants</a:t>
            </a:r>
          </a:p>
        </p:txBody>
      </p:sp>
      <p:sp>
        <p:nvSpPr>
          <p:cNvPr id="44035" name="Content Placeholder 2"/>
          <p:cNvSpPr>
            <a:spLocks noGrp="1"/>
          </p:cNvSpPr>
          <p:nvPr>
            <p:ph idx="1"/>
          </p:nvPr>
        </p:nvSpPr>
        <p:spPr>
          <a:xfrm>
            <a:off x="685800" y="1628775"/>
            <a:ext cx="7772400" cy="4543425"/>
          </a:xfrm>
        </p:spPr>
        <p:txBody>
          <a:bodyPr>
            <a:normAutofit fontScale="92500" lnSpcReduction="10000"/>
          </a:bodyPr>
          <a:lstStyle/>
          <a:p>
            <a:pPr algn="just" eaLnBrk="1" hangingPunct="1"/>
            <a:r>
              <a:rPr lang="en-IN" altLang="en-US">
                <a:solidFill>
                  <a:schemeClr val="tx1"/>
                </a:solidFill>
                <a:latin typeface="Cambria" panose="02040503050406030204" pitchFamily="18" charset="0"/>
              </a:rPr>
              <a:t>When a constant is used at many places in a program, due to some reason if the value of that constant needs to be changed, then we need to change at every statement where that constant occurs in the program – so modification becomes difficult.</a:t>
            </a:r>
          </a:p>
          <a:p>
            <a:pPr algn="just" eaLnBrk="1" hangingPunct="1"/>
            <a:r>
              <a:rPr lang="en-IN" altLang="en-US">
                <a:solidFill>
                  <a:schemeClr val="tx1"/>
                </a:solidFill>
                <a:latin typeface="Cambria" panose="02040503050406030204" pitchFamily="18" charset="0"/>
              </a:rPr>
              <a:t>The symbolic constant helps in solving these problems.</a:t>
            </a:r>
          </a:p>
          <a:p>
            <a:pPr algn="just" eaLnBrk="1" hangingPunct="1"/>
            <a:r>
              <a:rPr lang="en-IN" altLang="en-US">
                <a:solidFill>
                  <a:schemeClr val="tx1"/>
                </a:solidFill>
                <a:latin typeface="Cambria" panose="02040503050406030204" pitchFamily="18" charset="0"/>
              </a:rPr>
              <a:t>Here, the constant is given a symbolic name and instead of constant value, symbolic name is used in the program.</a:t>
            </a:r>
          </a:p>
          <a:p>
            <a:pPr algn="just" eaLnBrk="1" hangingPunct="1"/>
            <a:r>
              <a:rPr lang="en-IN" altLang="en-US">
                <a:solidFill>
                  <a:schemeClr val="tx1"/>
                </a:solidFill>
                <a:latin typeface="Cambria" panose="02040503050406030204" pitchFamily="18" charset="0"/>
              </a:rPr>
              <a:t>It is defined as below:</a:t>
            </a:r>
          </a:p>
          <a:p>
            <a:pPr lvl="1" algn="just" eaLnBrk="1" hangingPunct="1"/>
            <a:r>
              <a:rPr lang="en-IN" altLang="en-US">
                <a:solidFill>
                  <a:schemeClr val="tx1"/>
                </a:solidFill>
                <a:latin typeface="Cambria" panose="02040503050406030204" pitchFamily="18" charset="0"/>
              </a:rPr>
              <a:t>#define symbolic_name value</a:t>
            </a:r>
          </a:p>
          <a:p>
            <a:pPr lvl="2" algn="just" eaLnBrk="1" hangingPunct="1"/>
            <a:r>
              <a:rPr lang="en-IN" altLang="en-US">
                <a:solidFill>
                  <a:schemeClr val="tx1"/>
                </a:solidFill>
                <a:latin typeface="Cambria" panose="02040503050406030204" pitchFamily="18" charset="0"/>
              </a:rPr>
              <a:t>#define PI 3.1415</a:t>
            </a:r>
          </a:p>
        </p:txBody>
      </p:sp>
      <p:sp>
        <p:nvSpPr>
          <p:cNvPr id="44036"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DB46EA2F-40C1-437F-AB0F-C3DCFE6BBA6F}" type="slidenum">
              <a:rPr lang="en-US" altLang="en-US" sz="1000" smtClean="0">
                <a:solidFill>
                  <a:schemeClr val="accent1"/>
                </a:solidFill>
              </a:rPr>
              <a:pPr/>
              <a:t>35</a:t>
            </a:fld>
            <a:endParaRPr lang="en-US" altLang="en-US" sz="1000">
              <a:solidFill>
                <a:schemeClr val="accent1"/>
              </a:solidFill>
            </a:endParaRPr>
          </a:p>
        </p:txBody>
      </p:sp>
      <p:pic>
        <p:nvPicPr>
          <p:cNvPr id="44037" name="Picture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35525" y="4149725"/>
            <a:ext cx="3648075" cy="168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8" name="Picture 5"/>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9113" y="6051550"/>
            <a:ext cx="279082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IN" altLang="en-US"/>
              <a:t>User defined data types</a:t>
            </a:r>
          </a:p>
        </p:txBody>
      </p:sp>
      <p:sp>
        <p:nvSpPr>
          <p:cNvPr id="4" name="Content Placeholder 3"/>
          <p:cNvSpPr>
            <a:spLocks noGrp="1"/>
          </p:cNvSpPr>
          <p:nvPr>
            <p:ph idx="1"/>
          </p:nvPr>
        </p:nvSpPr>
        <p:spPr>
          <a:xfrm>
            <a:off x="685800" y="1628775"/>
            <a:ext cx="7772400" cy="4543425"/>
          </a:xfrm>
        </p:spPr>
        <p:txBody>
          <a:bodyPr rtlCol="0">
            <a:normAutofit fontScale="77500" lnSpcReduction="20000"/>
          </a:bodyPr>
          <a:lstStyle/>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Enumerated data type</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We can define more than one integer symbolic constants.</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Syntax:</a:t>
            </a:r>
          </a:p>
          <a:p>
            <a:pPr marL="731520" lvl="2"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enum</a:t>
            </a:r>
            <a:r>
              <a:rPr lang="en-IN" dirty="0">
                <a:solidFill>
                  <a:schemeClr val="tx1"/>
                </a:solidFill>
                <a:latin typeface="Cambria" panose="02040503050406030204" pitchFamily="18" charset="0"/>
              </a:rPr>
              <a:t> identifier (value1, value2, … , value n);</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Example:</a:t>
            </a:r>
          </a:p>
          <a:p>
            <a:pPr marL="731520" lvl="2"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enum</a:t>
            </a:r>
            <a:r>
              <a:rPr lang="en-IN" dirty="0">
                <a:solidFill>
                  <a:schemeClr val="tx1"/>
                </a:solidFill>
                <a:latin typeface="Cambria" panose="02040503050406030204" pitchFamily="18" charset="0"/>
              </a:rPr>
              <a:t> day {sun, mon, </a:t>
            </a:r>
            <a:r>
              <a:rPr lang="en-IN" dirty="0" err="1">
                <a:solidFill>
                  <a:schemeClr val="tx1"/>
                </a:solidFill>
                <a:latin typeface="Cambria" panose="02040503050406030204" pitchFamily="18" charset="0"/>
              </a:rPr>
              <a:t>tue</a:t>
            </a:r>
            <a:r>
              <a:rPr lang="en-IN" dirty="0">
                <a:solidFill>
                  <a:schemeClr val="tx1"/>
                </a:solidFill>
                <a:latin typeface="Cambria" panose="02040503050406030204" pitchFamily="18" charset="0"/>
              </a:rPr>
              <a:t>, wed, </a:t>
            </a:r>
            <a:r>
              <a:rPr lang="en-IN" dirty="0" err="1">
                <a:solidFill>
                  <a:schemeClr val="tx1"/>
                </a:solidFill>
                <a:latin typeface="Cambria" panose="02040503050406030204" pitchFamily="18" charset="0"/>
              </a:rPr>
              <a:t>thu</a:t>
            </a:r>
            <a:r>
              <a:rPr lang="en-IN" dirty="0">
                <a:solidFill>
                  <a:schemeClr val="tx1"/>
                </a:solidFill>
                <a:latin typeface="Cambria" panose="02040503050406030204" pitchFamily="18" charset="0"/>
              </a:rPr>
              <a:t>, </a:t>
            </a:r>
            <a:r>
              <a:rPr lang="en-IN" dirty="0" err="1">
                <a:solidFill>
                  <a:schemeClr val="tx1"/>
                </a:solidFill>
                <a:latin typeface="Cambria" panose="02040503050406030204" pitchFamily="18" charset="0"/>
              </a:rPr>
              <a:t>fri</a:t>
            </a:r>
            <a:r>
              <a:rPr lang="en-IN" dirty="0">
                <a:solidFill>
                  <a:schemeClr val="tx1"/>
                </a:solidFill>
                <a:latin typeface="Cambria" panose="02040503050406030204" pitchFamily="18" charset="0"/>
              </a:rPr>
              <a:t>, sat};</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Here, </a:t>
            </a:r>
            <a:r>
              <a:rPr lang="en-IN" dirty="0" err="1">
                <a:solidFill>
                  <a:schemeClr val="tx1"/>
                </a:solidFill>
                <a:latin typeface="Cambria" panose="02040503050406030204" pitchFamily="18" charset="0"/>
              </a:rPr>
              <a:t>enum</a:t>
            </a:r>
            <a:r>
              <a:rPr lang="en-IN" dirty="0">
                <a:solidFill>
                  <a:schemeClr val="tx1"/>
                </a:solidFill>
                <a:latin typeface="Cambria" panose="02040503050406030204" pitchFamily="18" charset="0"/>
              </a:rPr>
              <a:t> is a keyword, day is a data type defined and the possible values are as specified in brackets. So any variable declared of day type can have values which we have specified within brackets.</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We can declare variable of </a:t>
            </a:r>
            <a:r>
              <a:rPr lang="en-IN" dirty="0" err="1">
                <a:solidFill>
                  <a:schemeClr val="tx1"/>
                </a:solidFill>
                <a:latin typeface="Cambria" panose="02040503050406030204" pitchFamily="18" charset="0"/>
              </a:rPr>
              <a:t>enum</a:t>
            </a:r>
            <a:r>
              <a:rPr lang="en-IN" dirty="0">
                <a:solidFill>
                  <a:schemeClr val="tx1"/>
                </a:solidFill>
                <a:latin typeface="Cambria" panose="02040503050406030204" pitchFamily="18" charset="0"/>
              </a:rPr>
              <a:t> type as</a:t>
            </a:r>
          </a:p>
          <a:p>
            <a:pPr marL="731520" lvl="2" indent="-182880" algn="just" eaLnBrk="1" fontAlgn="auto" hangingPunct="1">
              <a:buClr>
                <a:schemeClr val="accent1">
                  <a:lumMod val="75000"/>
                </a:schemeClr>
              </a:buClr>
              <a:defRPr/>
            </a:pPr>
            <a:r>
              <a:rPr lang="en-IN" dirty="0" err="1">
                <a:solidFill>
                  <a:schemeClr val="tx1"/>
                </a:solidFill>
                <a:latin typeface="Cambria" panose="02040503050406030204" pitchFamily="18" charset="0"/>
              </a:rPr>
              <a:t>enum</a:t>
            </a:r>
            <a:r>
              <a:rPr lang="en-IN" dirty="0">
                <a:solidFill>
                  <a:schemeClr val="tx1"/>
                </a:solidFill>
                <a:latin typeface="Cambria" panose="02040503050406030204" pitchFamily="18" charset="0"/>
              </a:rPr>
              <a:t> day today;</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We can assign value to variable as</a:t>
            </a:r>
          </a:p>
          <a:p>
            <a:pPr marL="731520" lvl="2"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today = sun;</a:t>
            </a:r>
          </a:p>
          <a:p>
            <a:pPr lvl="1" indent="-182880" algn="just" eaLnBrk="1" fontAlgn="auto" hangingPunct="1">
              <a:buClr>
                <a:schemeClr val="accent1">
                  <a:lumMod val="75000"/>
                </a:schemeClr>
              </a:buClr>
              <a:defRPr/>
            </a:pPr>
            <a:r>
              <a:rPr lang="en-IN" dirty="0">
                <a:solidFill>
                  <a:schemeClr val="tx1"/>
                </a:solidFill>
                <a:latin typeface="Cambria" panose="02040503050406030204" pitchFamily="18" charset="0"/>
              </a:rPr>
              <a:t>The compiler automatically assigns integer digits beginning with 0 to all enumerated constants. For the above example, sun = 0, mon = 1, … and sat = 6.</a:t>
            </a:r>
          </a:p>
        </p:txBody>
      </p:sp>
      <p:sp>
        <p:nvSpPr>
          <p:cNvPr id="4506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3D9EB8AE-C82D-4F1B-885D-A2D77A6E5F0F}" type="slidenum">
              <a:rPr lang="en-US" altLang="en-US" sz="1000" smtClean="0">
                <a:solidFill>
                  <a:schemeClr val="accent1"/>
                </a:solidFill>
              </a:rPr>
              <a:pPr/>
              <a:t>36</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Type Conversions</a:t>
            </a:r>
          </a:p>
        </p:txBody>
      </p:sp>
      <p:sp>
        <p:nvSpPr>
          <p:cNvPr id="46083"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8E9D68A4-EA87-45A9-8499-0C90BE73FE65}" type="slidenum">
              <a:rPr lang="en-US" altLang="en-US" sz="1000" smtClean="0">
                <a:solidFill>
                  <a:schemeClr val="accent1"/>
                </a:solidFill>
              </a:rPr>
              <a:pPr/>
              <a:t>37</a:t>
            </a:fld>
            <a:endParaRPr lang="en-US" altLang="en-US" sz="1000">
              <a:solidFill>
                <a:schemeClr val="accent1"/>
              </a:solidFill>
            </a:endParaRPr>
          </a:p>
        </p:txBody>
      </p:sp>
      <p:sp>
        <p:nvSpPr>
          <p:cNvPr id="46084" name="Rectangle 3"/>
          <p:cNvSpPr>
            <a:spLocks noGrp="1" noChangeArrowheads="1"/>
          </p:cNvSpPr>
          <p:nvPr>
            <p:ph type="body" idx="4294967295"/>
          </p:nvPr>
        </p:nvSpPr>
        <p:spPr>
          <a:xfrm>
            <a:off x="0" y="1635125"/>
            <a:ext cx="8178800" cy="4991100"/>
          </a:xfrm>
        </p:spPr>
        <p:txBody>
          <a:bodyPr>
            <a:normAutofit lnSpcReduction="10000"/>
          </a:bodyPr>
          <a:lstStyle/>
          <a:p>
            <a:pPr lvl="1" algn="just" eaLnBrk="1" hangingPunct="1"/>
            <a:r>
              <a:rPr lang="en-US" altLang="en-US">
                <a:solidFill>
                  <a:schemeClr val="tx1"/>
                </a:solidFill>
                <a:latin typeface="Cambria" panose="02040503050406030204" pitchFamily="18" charset="0"/>
              </a:rPr>
              <a:t>Type casting or type conversions is a way to convert a variable from one data type to another data type.</a:t>
            </a:r>
          </a:p>
          <a:p>
            <a:pPr lvl="1" algn="just" eaLnBrk="1" hangingPunct="1"/>
            <a:r>
              <a:rPr lang="en-US" altLang="en-US">
                <a:solidFill>
                  <a:schemeClr val="tx1"/>
                </a:solidFill>
                <a:latin typeface="Cambria" panose="02040503050406030204" pitchFamily="18" charset="0"/>
              </a:rPr>
              <a:t>Whenever an expression involves two different types of operands, ‘C’  language applies the type conversion rules to evaluate an expression.</a:t>
            </a:r>
          </a:p>
          <a:p>
            <a:pPr lvl="1" algn="just" eaLnBrk="1" hangingPunct="1"/>
            <a:r>
              <a:rPr lang="en-US" altLang="en-US">
                <a:solidFill>
                  <a:schemeClr val="tx1"/>
                </a:solidFill>
                <a:latin typeface="Cambria" panose="02040503050406030204" pitchFamily="18" charset="0"/>
              </a:rPr>
              <a:t>At a time only one operator under consideration is taken.</a:t>
            </a:r>
          </a:p>
          <a:p>
            <a:pPr lvl="1" algn="just" eaLnBrk="1" hangingPunct="1"/>
            <a:r>
              <a:rPr lang="en-US" altLang="en-US">
                <a:solidFill>
                  <a:schemeClr val="tx1"/>
                </a:solidFill>
                <a:latin typeface="Cambria" panose="02040503050406030204" pitchFamily="18" charset="0"/>
              </a:rPr>
              <a:t>If the operands are of different type, then the operand with a lower type is upgraded to the higher type and then the operation is performed.</a:t>
            </a:r>
          </a:p>
          <a:p>
            <a:pPr lvl="1" algn="just" eaLnBrk="1" hangingPunct="1"/>
            <a:r>
              <a:rPr lang="en-US" altLang="en-US">
                <a:solidFill>
                  <a:schemeClr val="tx1"/>
                </a:solidFill>
                <a:latin typeface="Cambria" panose="02040503050406030204" pitchFamily="18" charset="0"/>
              </a:rPr>
              <a:t>Types:</a:t>
            </a:r>
          </a:p>
          <a:p>
            <a:pPr lvl="2" algn="just" eaLnBrk="1" hangingPunct="1"/>
            <a:r>
              <a:rPr lang="en-US" altLang="en-US" sz="1800">
                <a:solidFill>
                  <a:schemeClr val="tx1"/>
                </a:solidFill>
                <a:latin typeface="Cambria" panose="02040503050406030204" pitchFamily="18" charset="0"/>
              </a:rPr>
              <a:t>Automatic type conversion (Implicit casting) </a:t>
            </a:r>
          </a:p>
          <a:p>
            <a:pPr lvl="2" algn="just" eaLnBrk="1" hangingPunct="1"/>
            <a:r>
              <a:rPr lang="en-US" altLang="en-US" sz="1800">
                <a:solidFill>
                  <a:schemeClr val="tx1"/>
                </a:solidFill>
                <a:latin typeface="Cambria" panose="02040503050406030204" pitchFamily="18" charset="0"/>
              </a:rPr>
              <a:t>Explicit type conversion : Also called type casting.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541338"/>
            <a:ext cx="7407275" cy="1355725"/>
          </a:xfrm>
        </p:spPr>
        <p:txBody>
          <a:bodyPr/>
          <a:lstStyle/>
          <a:p>
            <a:pPr eaLnBrk="1" hangingPunct="1"/>
            <a:r>
              <a:rPr lang="en-US" altLang="en-US"/>
              <a:t>Automatic Type conversion</a:t>
            </a:r>
          </a:p>
        </p:txBody>
      </p:sp>
      <p:sp>
        <p:nvSpPr>
          <p:cNvPr id="47107"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B98B3970-6EBD-4018-A8F7-C1433A8456D8}" type="slidenum">
              <a:rPr lang="en-US" altLang="en-US" sz="1000" smtClean="0">
                <a:solidFill>
                  <a:schemeClr val="accent1"/>
                </a:solidFill>
              </a:rPr>
              <a:pPr/>
              <a:t>38</a:t>
            </a:fld>
            <a:endParaRPr lang="en-US" altLang="en-US" sz="1000">
              <a:solidFill>
                <a:schemeClr val="accent1"/>
              </a:solidFill>
            </a:endParaRPr>
          </a:p>
        </p:txBody>
      </p:sp>
      <p:sp>
        <p:nvSpPr>
          <p:cNvPr id="47108" name="Rectangle 3"/>
          <p:cNvSpPr>
            <a:spLocks noGrp="1" noChangeArrowheads="1"/>
          </p:cNvSpPr>
          <p:nvPr>
            <p:ph type="body" idx="4294967295"/>
          </p:nvPr>
        </p:nvSpPr>
        <p:spPr>
          <a:xfrm>
            <a:off x="0" y="1646238"/>
            <a:ext cx="6400800" cy="4991100"/>
          </a:xfrm>
        </p:spPr>
        <p:txBody>
          <a:bodyPr>
            <a:normAutofit lnSpcReduction="10000"/>
          </a:bodyPr>
          <a:lstStyle/>
          <a:p>
            <a:pPr marL="741363" lvl="1" indent="-342900" algn="just" eaLnBrk="1" hangingPunct="1">
              <a:buFont typeface="Monotype Sorts" pitchFamily="2" charset="2"/>
              <a:buAutoNum type="arabicPeriod"/>
            </a:pPr>
            <a:r>
              <a:rPr lang="en-US" altLang="en-US">
                <a:solidFill>
                  <a:schemeClr val="tx1"/>
                </a:solidFill>
                <a:latin typeface="Cambria" panose="02040503050406030204" pitchFamily="18" charset="0"/>
              </a:rPr>
              <a:t>char and short operands are converted to int</a:t>
            </a:r>
          </a:p>
          <a:p>
            <a:pPr marL="741363" lvl="1" indent="-342900" algn="just" eaLnBrk="1" hangingPunct="1">
              <a:buFont typeface="Monotype Sorts" pitchFamily="2" charset="2"/>
              <a:buAutoNum type="arabicPeriod"/>
            </a:pPr>
            <a:r>
              <a:rPr lang="en-US" altLang="en-US">
                <a:solidFill>
                  <a:schemeClr val="tx1"/>
                </a:solidFill>
                <a:latin typeface="Cambria" panose="02040503050406030204" pitchFamily="18" charset="0"/>
              </a:rPr>
              <a:t>Lower data types are converted to the higher data types and result is of higher type.</a:t>
            </a:r>
          </a:p>
          <a:p>
            <a:pPr marL="741363" lvl="1" indent="-342900" algn="just" eaLnBrk="1" hangingPunct="1">
              <a:buFont typeface="Monotype Sorts" pitchFamily="2" charset="2"/>
              <a:buAutoNum type="arabicPeriod"/>
            </a:pPr>
            <a:r>
              <a:rPr lang="en-US" altLang="en-US">
                <a:solidFill>
                  <a:schemeClr val="tx1"/>
                </a:solidFill>
                <a:latin typeface="Cambria" panose="02040503050406030204" pitchFamily="18" charset="0"/>
              </a:rPr>
              <a:t>The conversions between unsigned and signed types may not yield intuitive results.</a:t>
            </a:r>
          </a:p>
          <a:p>
            <a:pPr marL="741363" lvl="1" indent="-342900" algn="just" eaLnBrk="1" hangingPunct="1">
              <a:buFont typeface="Monotype Sorts" pitchFamily="2" charset="2"/>
              <a:buAutoNum type="arabicPeriod"/>
            </a:pPr>
            <a:r>
              <a:rPr lang="en-US" altLang="en-US">
                <a:solidFill>
                  <a:schemeClr val="tx1"/>
                </a:solidFill>
                <a:latin typeface="Cambria" panose="02040503050406030204" pitchFamily="18" charset="0"/>
              </a:rPr>
              <a:t>Example</a:t>
            </a:r>
          </a:p>
          <a:p>
            <a:pPr marL="741363" lvl="1" indent="-342900" algn="just" eaLnBrk="1" hangingPunct="1">
              <a:spcBef>
                <a:spcPct val="0"/>
              </a:spcBef>
              <a:buFont typeface="Monotype Sorts" pitchFamily="2" charset="2"/>
              <a:buNone/>
            </a:pPr>
            <a:r>
              <a:rPr lang="en-US" altLang="en-US">
                <a:solidFill>
                  <a:schemeClr val="tx1"/>
                </a:solidFill>
                <a:latin typeface="Cambria" panose="02040503050406030204" pitchFamily="18" charset="0"/>
              </a:rPr>
              <a:t>	</a:t>
            </a:r>
            <a:r>
              <a:rPr lang="en-US" altLang="en-US" b="1">
                <a:solidFill>
                  <a:schemeClr val="tx1"/>
                </a:solidFill>
                <a:latin typeface="Cambria" panose="02040503050406030204" pitchFamily="18" charset="0"/>
              </a:rPr>
              <a:t>float f; double d; long l; </a:t>
            </a:r>
          </a:p>
          <a:p>
            <a:pPr marL="741363" lvl="1" indent="-342900" algn="just" eaLnBrk="1" hangingPunct="1">
              <a:spcBef>
                <a:spcPct val="0"/>
              </a:spcBef>
              <a:buFont typeface="Monotype Sorts" pitchFamily="2" charset="2"/>
              <a:buNone/>
            </a:pPr>
            <a:r>
              <a:rPr lang="en-US" altLang="en-US" b="1">
                <a:solidFill>
                  <a:schemeClr val="tx1"/>
                </a:solidFill>
                <a:latin typeface="Cambria" panose="02040503050406030204" pitchFamily="18" charset="0"/>
              </a:rPr>
              <a:t>	int i; short s;</a:t>
            </a:r>
          </a:p>
          <a:p>
            <a:pPr marL="741363" lvl="1" indent="-342900" algn="just" eaLnBrk="1" hangingPunct="1">
              <a:spcBef>
                <a:spcPct val="0"/>
              </a:spcBef>
              <a:buFont typeface="Monotype Sorts" pitchFamily="2" charset="2"/>
              <a:buNone/>
            </a:pPr>
            <a:r>
              <a:rPr lang="en-US" altLang="en-US" b="1">
                <a:solidFill>
                  <a:schemeClr val="tx1"/>
                </a:solidFill>
                <a:latin typeface="Cambria" panose="02040503050406030204" pitchFamily="18" charset="0"/>
              </a:rPr>
              <a:t>	d + f	</a:t>
            </a:r>
            <a:r>
              <a:rPr lang="en-US" altLang="en-US">
                <a:solidFill>
                  <a:schemeClr val="tx1"/>
                </a:solidFill>
                <a:latin typeface="Cambria" panose="02040503050406030204" pitchFamily="18" charset="0"/>
              </a:rPr>
              <a:t>f will be converted to double</a:t>
            </a:r>
          </a:p>
          <a:p>
            <a:pPr marL="741363" lvl="1" indent="-342900" algn="just" eaLnBrk="1" hangingPunct="1">
              <a:spcBef>
                <a:spcPct val="0"/>
              </a:spcBef>
              <a:buFont typeface="Monotype Sorts" pitchFamily="2" charset="2"/>
              <a:buNone/>
            </a:pPr>
            <a:r>
              <a:rPr lang="en-US" altLang="en-US" b="1">
                <a:solidFill>
                  <a:schemeClr val="tx1"/>
                </a:solidFill>
                <a:latin typeface="Cambria" panose="02040503050406030204" pitchFamily="18" charset="0"/>
              </a:rPr>
              <a:t>	i / s	</a:t>
            </a:r>
            <a:r>
              <a:rPr lang="en-US" altLang="en-US">
                <a:solidFill>
                  <a:schemeClr val="tx1"/>
                </a:solidFill>
                <a:latin typeface="Cambria" panose="02040503050406030204" pitchFamily="18" charset="0"/>
              </a:rPr>
              <a:t>s will be converted to int</a:t>
            </a:r>
          </a:p>
          <a:p>
            <a:pPr marL="741363" lvl="1" indent="-342900" algn="just" eaLnBrk="1" hangingPunct="1">
              <a:spcBef>
                <a:spcPct val="0"/>
              </a:spcBef>
              <a:buFont typeface="Monotype Sorts" pitchFamily="2" charset="2"/>
              <a:buNone/>
            </a:pPr>
            <a:r>
              <a:rPr lang="en-US" altLang="en-US" b="1">
                <a:solidFill>
                  <a:schemeClr val="tx1"/>
                </a:solidFill>
                <a:latin typeface="Cambria" panose="02040503050406030204" pitchFamily="18" charset="0"/>
              </a:rPr>
              <a:t>	l / i	</a:t>
            </a:r>
            <a:r>
              <a:rPr lang="en-US" altLang="en-US">
                <a:solidFill>
                  <a:schemeClr val="tx1"/>
                </a:solidFill>
                <a:latin typeface="Cambria" panose="02040503050406030204" pitchFamily="18" charset="0"/>
              </a:rPr>
              <a:t>i is converted to long; long result</a:t>
            </a:r>
          </a:p>
          <a:p>
            <a:pPr marL="741363" lvl="1" indent="-342900" algn="just" eaLnBrk="1" hangingPunct="1">
              <a:buFont typeface="Monotype Sorts" pitchFamily="2" charset="2"/>
              <a:buNone/>
            </a:pPr>
            <a:endParaRPr lang="en-US" altLang="en-US" b="1">
              <a:solidFill>
                <a:schemeClr val="tx1"/>
              </a:solidFill>
              <a:latin typeface="Cambria" panose="02040503050406030204" pitchFamily="18" charset="0"/>
            </a:endParaRPr>
          </a:p>
        </p:txBody>
      </p:sp>
      <p:sp>
        <p:nvSpPr>
          <p:cNvPr id="47109" name="AutoShape 5"/>
          <p:cNvSpPr>
            <a:spLocks/>
          </p:cNvSpPr>
          <p:nvPr/>
        </p:nvSpPr>
        <p:spPr bwMode="auto">
          <a:xfrm>
            <a:off x="3733800" y="3962400"/>
            <a:ext cx="914400" cy="609600"/>
          </a:xfrm>
          <a:prstGeom prst="accentBorderCallout1">
            <a:avLst>
              <a:gd name="adj1" fmla="val 18750"/>
              <a:gd name="adj2" fmla="val -8333"/>
              <a:gd name="adj3" fmla="val -73699"/>
              <a:gd name="adj4" fmla="val -46356"/>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pPr algn="ctr">
              <a:spcBef>
                <a:spcPct val="20000"/>
              </a:spcBef>
              <a:buClr>
                <a:schemeClr val="accent2"/>
              </a:buClr>
              <a:buFont typeface="Monotype Sorts" pitchFamily="2" charset="2"/>
              <a:buChar char="z"/>
            </a:pPr>
            <a:endParaRPr lang="en-US" altLang="en-US"/>
          </a:p>
        </p:txBody>
      </p:sp>
      <p:sp>
        <p:nvSpPr>
          <p:cNvPr id="47110" name="Text Box 6"/>
          <p:cNvSpPr txBox="1">
            <a:spLocks noChangeArrowheads="1"/>
          </p:cNvSpPr>
          <p:nvPr/>
        </p:nvSpPr>
        <p:spPr bwMode="auto">
          <a:xfrm>
            <a:off x="7040563" y="1719263"/>
            <a:ext cx="1676400" cy="2711450"/>
          </a:xfrm>
          <a:prstGeom prst="rect">
            <a:avLst/>
          </a:prstGeom>
          <a:noFill/>
          <a:ln w="63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pPr>
              <a:spcBef>
                <a:spcPct val="50000"/>
              </a:spcBef>
              <a:buClr>
                <a:schemeClr val="accent2"/>
              </a:buClr>
              <a:buFont typeface="Monotype Sorts" pitchFamily="2" charset="2"/>
              <a:buNone/>
            </a:pPr>
            <a:r>
              <a:rPr lang="en-US" altLang="en-US" sz="1800" b="1">
                <a:solidFill>
                  <a:srgbClr val="FF0000"/>
                </a:solidFill>
                <a:latin typeface="Courier New" panose="02070309020205020404" pitchFamily="49" charset="0"/>
              </a:rPr>
              <a:t>Hierarchy</a:t>
            </a:r>
          </a:p>
          <a:p>
            <a:pPr>
              <a:spcBef>
                <a:spcPct val="50000"/>
              </a:spcBef>
              <a:buClr>
                <a:schemeClr val="accent2"/>
              </a:buClr>
              <a:buFont typeface="Monotype Sorts" pitchFamily="2" charset="2"/>
              <a:buNone/>
            </a:pPr>
            <a:r>
              <a:rPr lang="en-US" altLang="en-US" sz="1800" b="1">
                <a:latin typeface="Courier New" panose="02070309020205020404" pitchFamily="49" charset="0"/>
              </a:rPr>
              <a:t>double</a:t>
            </a:r>
          </a:p>
          <a:p>
            <a:pPr>
              <a:spcBef>
                <a:spcPct val="50000"/>
              </a:spcBef>
              <a:buClr>
                <a:schemeClr val="accent2"/>
              </a:buClr>
              <a:buFont typeface="Monotype Sorts" pitchFamily="2" charset="2"/>
              <a:buNone/>
            </a:pPr>
            <a:r>
              <a:rPr lang="en-US" altLang="en-US" sz="1800" b="1">
                <a:latin typeface="Courier New" panose="02070309020205020404" pitchFamily="49" charset="0"/>
              </a:rPr>
              <a:t>float </a:t>
            </a:r>
          </a:p>
          <a:p>
            <a:pPr>
              <a:spcBef>
                <a:spcPct val="50000"/>
              </a:spcBef>
              <a:buClr>
                <a:schemeClr val="accent2"/>
              </a:buClr>
              <a:buFont typeface="Monotype Sorts" pitchFamily="2" charset="2"/>
              <a:buNone/>
            </a:pPr>
            <a:r>
              <a:rPr lang="en-US" altLang="en-US" sz="1800" b="1">
                <a:latin typeface="Courier New" panose="02070309020205020404" pitchFamily="49" charset="0"/>
              </a:rPr>
              <a:t>long </a:t>
            </a:r>
          </a:p>
          <a:p>
            <a:pPr>
              <a:spcBef>
                <a:spcPct val="50000"/>
              </a:spcBef>
              <a:buClr>
                <a:schemeClr val="accent2"/>
              </a:buClr>
              <a:buFont typeface="Monotype Sorts" pitchFamily="2" charset="2"/>
              <a:buNone/>
            </a:pPr>
            <a:r>
              <a:rPr lang="en-US" altLang="en-US" sz="1800" b="1">
                <a:latin typeface="Courier New" panose="02070309020205020404" pitchFamily="49" charset="0"/>
              </a:rPr>
              <a:t>int</a:t>
            </a:r>
          </a:p>
          <a:p>
            <a:pPr>
              <a:spcBef>
                <a:spcPct val="50000"/>
              </a:spcBef>
              <a:buClr>
                <a:schemeClr val="accent2"/>
              </a:buClr>
              <a:buFont typeface="Monotype Sorts" pitchFamily="2" charset="2"/>
              <a:buNone/>
            </a:pPr>
            <a:r>
              <a:rPr lang="en-US" altLang="en-US" sz="1800" b="1">
                <a:latin typeface="Courier New" panose="02070309020205020404" pitchFamily="49" charset="0"/>
              </a:rPr>
              <a:t>short and char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3-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1850" y="981075"/>
            <a:ext cx="7854950" cy="407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1" name="Rectangle 3"/>
          <p:cNvSpPr>
            <a:spLocks noChangeArrowheads="1"/>
          </p:cNvSpPr>
          <p:nvPr/>
        </p:nvSpPr>
        <p:spPr bwMode="auto">
          <a:xfrm>
            <a:off x="2895600" y="5181600"/>
            <a:ext cx="322262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i="1">
                <a:solidFill>
                  <a:schemeClr val="tx1"/>
                </a:solidFill>
                <a:latin typeface="Aldine721 BT" pitchFamily="18" charset="0"/>
              </a:rPr>
              <a:t>   Process of implicit type conversion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Programming Language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C as a procedural language</a:t>
            </a:r>
          </a:p>
          <a:p>
            <a:r>
              <a:rPr lang="en-US" dirty="0" smtClean="0"/>
              <a:t>A procedure is known as a function, method, routine, subroutine, etc. A procedural language </a:t>
            </a:r>
            <a:r>
              <a:rPr lang="en-US" b="1" dirty="0" smtClean="0"/>
              <a:t>specifies a series of steps for the program to solve the problem</a:t>
            </a:r>
            <a:r>
              <a:rPr lang="en-US" dirty="0" smtClean="0"/>
              <a:t>.</a:t>
            </a:r>
          </a:p>
          <a:p>
            <a:r>
              <a:rPr lang="en-US" dirty="0" smtClean="0"/>
              <a:t>A procedural language breaks the program into functions, data structures, etc.</a:t>
            </a:r>
          </a:p>
          <a:p>
            <a:r>
              <a:rPr lang="en-US" dirty="0" smtClean="0">
                <a:solidFill>
                  <a:srgbClr val="FF0000"/>
                </a:solidFill>
              </a:rPr>
              <a:t>C as a structured programming language</a:t>
            </a:r>
          </a:p>
          <a:p>
            <a:r>
              <a:rPr lang="en-US" dirty="0" smtClean="0"/>
              <a:t>A structured programming language is a subset of the procedural language. </a:t>
            </a:r>
            <a:r>
              <a:rPr lang="en-US" b="1" dirty="0" smtClean="0"/>
              <a:t>Structure means to break a program into parts or blocks</a:t>
            </a:r>
            <a:r>
              <a:rPr lang="en-US" dirty="0" smtClean="0"/>
              <a:t> so that it may be easy to understand.</a:t>
            </a:r>
            <a:br>
              <a:rPr lang="en-US" dirty="0" smtClean="0"/>
            </a:br>
            <a:r>
              <a:rPr lang="en-US" dirty="0" smtClean="0"/>
              <a:t>In the C language, we break the program into parts using functions. It makes the program easier to understand and modify.</a:t>
            </a:r>
            <a:endParaRPr lang="en-US" dirty="0" smtClean="0">
              <a:solidFill>
                <a:srgbClr val="FF0000"/>
              </a:solidFill>
            </a:endParaRPr>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Automatic Type conversion</a:t>
            </a:r>
          </a:p>
        </p:txBody>
      </p:sp>
      <p:sp>
        <p:nvSpPr>
          <p:cNvPr id="3" name="Content Placeholder 2"/>
          <p:cNvSpPr>
            <a:spLocks noGrp="1"/>
          </p:cNvSpPr>
          <p:nvPr>
            <p:ph idx="1"/>
          </p:nvPr>
        </p:nvSpPr>
        <p:spPr>
          <a:xfrm>
            <a:off x="857250" y="2322513"/>
            <a:ext cx="7404100" cy="4038600"/>
          </a:xfrm>
        </p:spPr>
        <p:txBody>
          <a:bodyPr rtlCol="0">
            <a:normAutofit fontScale="85000" lnSpcReduction="20000"/>
          </a:bodyPr>
          <a:lstStyle/>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a * c will be done first, here a will be upgraded to float because other operand c is float.</a:t>
            </a: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So, a*c will evaluate to 27.5. Then, d/10 will be evaluated, 10 will be converted to 10.0 (double) because d is double. So, d/10 will evaluate to 0.4. Then, 27.5 + 0.4 evaluates to 27.9. This value is assigned to variable b, which is integer, so truncated value of 27.9 will be the value of b i.e. 27 will be assigned to b.</a:t>
            </a:r>
          </a:p>
        </p:txBody>
      </p:sp>
      <p:sp>
        <p:nvSpPr>
          <p:cNvPr id="5018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ABC8E30E-57CE-45F0-9A9E-A870F224F145}" type="slidenum">
              <a:rPr lang="en-US" altLang="en-US" sz="1000" smtClean="0">
                <a:solidFill>
                  <a:schemeClr val="accent1"/>
                </a:solidFill>
              </a:rPr>
              <a:pPr/>
              <a:t>40</a:t>
            </a:fld>
            <a:endParaRPr lang="en-US" altLang="en-US" sz="1000">
              <a:solidFill>
                <a:schemeClr val="accent1"/>
              </a:solidFill>
            </a:endParaRPr>
          </a:p>
        </p:txBody>
      </p:sp>
      <p:sp>
        <p:nvSpPr>
          <p:cNvPr id="50181" name="AutoShape 5"/>
          <p:cNvSpPr>
            <a:spLocks/>
          </p:cNvSpPr>
          <p:nvPr/>
        </p:nvSpPr>
        <p:spPr bwMode="auto">
          <a:xfrm>
            <a:off x="3733800" y="3962400"/>
            <a:ext cx="914400" cy="609600"/>
          </a:xfrm>
          <a:prstGeom prst="accentBorderCallout1">
            <a:avLst>
              <a:gd name="adj1" fmla="val 18750"/>
              <a:gd name="adj2" fmla="val -8333"/>
              <a:gd name="adj3" fmla="val -73699"/>
              <a:gd name="adj4" fmla="val -46356"/>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pPr algn="ctr">
              <a:spcBef>
                <a:spcPct val="20000"/>
              </a:spcBef>
              <a:buClr>
                <a:schemeClr val="accent2"/>
              </a:buClr>
              <a:buFont typeface="Monotype Sorts" pitchFamily="2" charset="2"/>
              <a:buChar char="z"/>
            </a:pPr>
            <a:endParaRPr lang="en-US" altLang="en-US"/>
          </a:p>
        </p:txBody>
      </p:sp>
      <p:pic>
        <p:nvPicPr>
          <p:cNvPr id="50182"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6013" y="1662113"/>
            <a:ext cx="4824412" cy="222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3-4"/>
          <p:cNvPicPr>
            <a:picLocks noChangeAspect="1" noChangeArrowheads="1"/>
          </p:cNvPicPr>
          <p:nvPr/>
        </p:nvPicPr>
        <p:blipFill>
          <a:blip r:embed="rId3" cstate="print">
            <a:extLst>
              <a:ext uri="{28A0092B-C50C-407E-A947-70E740481C1C}">
                <a14:useLocalDpi xmlns="" xmlns:a14="http://schemas.microsoft.com/office/drawing/2010/main" val="0"/>
              </a:ext>
            </a:extLst>
          </a:blip>
          <a:srcRect b="3920"/>
          <a:stretch>
            <a:fillRect/>
          </a:stretch>
        </p:blipFill>
        <p:spPr bwMode="auto">
          <a:xfrm>
            <a:off x="395288" y="1765300"/>
            <a:ext cx="8424862" cy="356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3" name="Rectangle 3"/>
          <p:cNvSpPr>
            <a:spLocks noChangeArrowheads="1"/>
          </p:cNvSpPr>
          <p:nvPr/>
        </p:nvSpPr>
        <p:spPr bwMode="auto">
          <a:xfrm>
            <a:off x="2451100" y="5607050"/>
            <a:ext cx="354012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i="1">
                <a:solidFill>
                  <a:schemeClr val="tx1"/>
                </a:solidFill>
                <a:latin typeface="Aldine721 BT" pitchFamily="18" charset="0"/>
              </a:rPr>
              <a:t>Illustrations of evaluation of expressions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0825" y="1412875"/>
            <a:ext cx="8686800" cy="328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51" name="Rectangle 3"/>
          <p:cNvSpPr>
            <a:spLocks noChangeArrowheads="1"/>
          </p:cNvSpPr>
          <p:nvPr/>
        </p:nvSpPr>
        <p:spPr bwMode="auto">
          <a:xfrm>
            <a:off x="2601913" y="4953000"/>
            <a:ext cx="3362325"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Clr>
                <a:schemeClr val="accent1"/>
              </a:buClr>
              <a:buSzPct val="80000"/>
              <a:buFont typeface="Corbel" panose="020B0503020204020204" pitchFamily="34" charset="0"/>
              <a:buChar char="•"/>
              <a:defRPr sz="2000">
                <a:solidFill>
                  <a:schemeClr val="accent1"/>
                </a:solidFill>
                <a:latin typeface="Corbel" panose="020B0503020204020204" pitchFamily="34" charset="0"/>
              </a:defRPr>
            </a:lvl1pPr>
            <a:lvl2pPr marL="742950" indent="-285750">
              <a:lnSpc>
                <a:spcPct val="90000"/>
              </a:lnSpc>
              <a:spcBef>
                <a:spcPts val="150"/>
              </a:spcBef>
              <a:spcAft>
                <a:spcPts val="300"/>
              </a:spcAft>
              <a:buClr>
                <a:schemeClr val="accent1"/>
              </a:buClr>
              <a:buSzPct val="80000"/>
              <a:buFont typeface="Corbel" panose="020B0503020204020204" pitchFamily="34" charset="0"/>
              <a:buChar char="•"/>
              <a:defRPr>
                <a:solidFill>
                  <a:schemeClr val="accent1"/>
                </a:solidFill>
                <a:latin typeface="Corbel" panose="020B0503020204020204" pitchFamily="34" charset="0"/>
              </a:defRPr>
            </a:lvl2pPr>
            <a:lvl3pPr marL="1143000" indent="-228600">
              <a:lnSpc>
                <a:spcPct val="90000"/>
              </a:lnSpc>
              <a:spcBef>
                <a:spcPts val="150"/>
              </a:spcBef>
              <a:spcAft>
                <a:spcPts val="300"/>
              </a:spcAft>
              <a:buClr>
                <a:schemeClr val="accent1"/>
              </a:buClr>
              <a:buSzPct val="80000"/>
              <a:buFont typeface="Corbel" panose="020B0503020204020204" pitchFamily="34" charset="0"/>
              <a:buChar char="•"/>
              <a:defRPr sz="1600">
                <a:solidFill>
                  <a:schemeClr val="accent1"/>
                </a:solidFill>
                <a:latin typeface="Corbel" panose="020B0503020204020204" pitchFamily="34" charset="0"/>
              </a:defRPr>
            </a:lvl3pPr>
            <a:lvl4pPr marL="16002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4pPr>
            <a:lvl5pPr marL="2057400" indent="-22860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5pPr>
            <a:lvl6pPr marL="25146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6pPr>
            <a:lvl7pPr marL="29718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7pPr>
            <a:lvl8pPr marL="34290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8pPr>
            <a:lvl9pPr marL="3886200" indent="-22860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a:solidFill>
                  <a:schemeClr val="accent1"/>
                </a:solidFill>
                <a:latin typeface="Corbel" panose="020B0503020204020204" pitchFamily="34" charset="0"/>
              </a:defRPr>
            </a:lvl9pPr>
          </a:lstStyle>
          <a:p>
            <a:pPr eaLnBrk="1" hangingPunct="1">
              <a:lnSpc>
                <a:spcPct val="100000"/>
              </a:lnSpc>
              <a:spcBef>
                <a:spcPct val="0"/>
              </a:spcBef>
              <a:buClrTx/>
              <a:buSzTx/>
              <a:buFontTx/>
              <a:buNone/>
            </a:pPr>
            <a:r>
              <a:rPr lang="en-US" altLang="en-US" sz="1600">
                <a:solidFill>
                  <a:schemeClr val="tx1"/>
                </a:solidFill>
                <a:latin typeface="Aldine721 BT" pitchFamily="18" charset="0"/>
              </a:rPr>
              <a:t> </a:t>
            </a:r>
            <a:r>
              <a:rPr lang="en-US" altLang="en-US" sz="1600" i="1">
                <a:solidFill>
                  <a:schemeClr val="tx1"/>
                </a:solidFill>
                <a:latin typeface="Aldine721 BT" pitchFamily="18" charset="0"/>
              </a:rPr>
              <a:t>Illustration of hierarchy of operations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484188"/>
            <a:ext cx="7772400" cy="1431925"/>
          </a:xfrm>
        </p:spPr>
        <p:txBody>
          <a:bodyPr/>
          <a:lstStyle/>
          <a:p>
            <a:pPr eaLnBrk="1" hangingPunct="1"/>
            <a:r>
              <a:rPr lang="en-IN" altLang="en-US"/>
              <a:t>Integer promotion</a:t>
            </a:r>
          </a:p>
        </p:txBody>
      </p:sp>
      <p:sp>
        <p:nvSpPr>
          <p:cNvPr id="55299" name="Content Placeholder 3"/>
          <p:cNvSpPr>
            <a:spLocks noGrp="1"/>
          </p:cNvSpPr>
          <p:nvPr>
            <p:ph idx="1"/>
          </p:nvPr>
        </p:nvSpPr>
        <p:spPr>
          <a:xfrm>
            <a:off x="685800" y="1628775"/>
            <a:ext cx="7772400" cy="4543425"/>
          </a:xfrm>
        </p:spPr>
        <p:txBody>
          <a:bodyPr>
            <a:normAutofit fontScale="92500" lnSpcReduction="20000"/>
          </a:bodyPr>
          <a:lstStyle/>
          <a:p>
            <a:pPr algn="just" eaLnBrk="1" hangingPunct="1"/>
            <a:r>
              <a:rPr lang="en-IN" altLang="en-US">
                <a:solidFill>
                  <a:schemeClr val="tx1"/>
                </a:solidFill>
                <a:latin typeface="Cambria" panose="02040503050406030204" pitchFamily="18" charset="0"/>
              </a:rPr>
              <a:t>Integer promotion is the process by which values of integer type "smaller" than </a:t>
            </a:r>
            <a:r>
              <a:rPr lang="en-IN" altLang="en-US" b="1">
                <a:solidFill>
                  <a:schemeClr val="tx1"/>
                </a:solidFill>
                <a:latin typeface="Cambria" panose="02040503050406030204" pitchFamily="18" charset="0"/>
              </a:rPr>
              <a:t>int</a:t>
            </a:r>
            <a:r>
              <a:rPr lang="en-IN" altLang="en-US">
                <a:solidFill>
                  <a:schemeClr val="tx1"/>
                </a:solidFill>
                <a:latin typeface="Cambria" panose="02040503050406030204" pitchFamily="18" charset="0"/>
              </a:rPr>
              <a:t> or </a:t>
            </a:r>
            <a:r>
              <a:rPr lang="en-IN" altLang="en-US" b="1">
                <a:solidFill>
                  <a:schemeClr val="tx1"/>
                </a:solidFill>
                <a:latin typeface="Cambria" panose="02040503050406030204" pitchFamily="18" charset="0"/>
              </a:rPr>
              <a:t>unsigned int</a:t>
            </a:r>
            <a:r>
              <a:rPr lang="en-IN" altLang="en-US">
                <a:solidFill>
                  <a:schemeClr val="tx1"/>
                </a:solidFill>
                <a:latin typeface="Cambria" panose="02040503050406030204" pitchFamily="18" charset="0"/>
              </a:rPr>
              <a:t> are converted either to </a:t>
            </a:r>
            <a:r>
              <a:rPr lang="en-IN" altLang="en-US" b="1">
                <a:solidFill>
                  <a:schemeClr val="tx1"/>
                </a:solidFill>
                <a:latin typeface="Cambria" panose="02040503050406030204" pitchFamily="18" charset="0"/>
              </a:rPr>
              <a:t>int</a:t>
            </a:r>
            <a:r>
              <a:rPr lang="en-IN" altLang="en-US">
                <a:solidFill>
                  <a:schemeClr val="tx1"/>
                </a:solidFill>
                <a:latin typeface="Cambria" panose="02040503050406030204" pitchFamily="18" charset="0"/>
              </a:rPr>
              <a:t> or </a:t>
            </a:r>
            <a:r>
              <a:rPr lang="en-IN" altLang="en-US" b="1">
                <a:solidFill>
                  <a:schemeClr val="tx1"/>
                </a:solidFill>
                <a:latin typeface="Cambria" panose="02040503050406030204" pitchFamily="18" charset="0"/>
              </a:rPr>
              <a:t>unsigned int</a:t>
            </a:r>
            <a:r>
              <a:rPr lang="en-IN" altLang="en-US">
                <a:solidFill>
                  <a:schemeClr val="tx1"/>
                </a:solidFill>
                <a:latin typeface="Cambria" panose="02040503050406030204" pitchFamily="18" charset="0"/>
              </a:rPr>
              <a:t>. Consider an example of adding a character in an int:</a:t>
            </a: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r>
              <a:rPr lang="en-IN" altLang="en-US">
                <a:solidFill>
                  <a:schemeClr val="tx1"/>
                </a:solidFill>
                <a:latin typeface="Cambria" panose="02040503050406030204" pitchFamily="18" charset="0"/>
              </a:rPr>
              <a:t>Here, value of sum is coming as 116 because compiler is doing integer promotion and converting the value of 'c' to ascii before performing actual addition operation.</a:t>
            </a:r>
          </a:p>
        </p:txBody>
      </p:sp>
      <p:sp>
        <p:nvSpPr>
          <p:cNvPr id="5530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02130107-4A6E-4192-97EE-DC8884029196}" type="slidenum">
              <a:rPr lang="en-US" altLang="en-US" sz="1000" smtClean="0">
                <a:solidFill>
                  <a:schemeClr val="accent1"/>
                </a:solidFill>
              </a:rPr>
              <a:pPr/>
              <a:t>43</a:t>
            </a:fld>
            <a:endParaRPr lang="en-US" altLang="en-US" sz="1000">
              <a:solidFill>
                <a:schemeClr val="accent1"/>
              </a:solidFill>
            </a:endParaRPr>
          </a:p>
        </p:txBody>
      </p:sp>
      <p:pic>
        <p:nvPicPr>
          <p:cNvPr id="55301" name="Picture 4"/>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8888" y="2852738"/>
            <a:ext cx="4105275" cy="1944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9388" y="333375"/>
            <a:ext cx="8783637" cy="1608138"/>
          </a:xfrm>
        </p:spPr>
        <p:txBody>
          <a:bodyPr/>
          <a:lstStyle/>
          <a:p>
            <a:pPr eaLnBrk="1" hangingPunct="1"/>
            <a:r>
              <a:rPr lang="en-US" altLang="en-US"/>
              <a:t>Explicit Type Conversion or Type Casting</a:t>
            </a:r>
          </a:p>
        </p:txBody>
      </p:sp>
      <p:sp>
        <p:nvSpPr>
          <p:cNvPr id="56323"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0BC674A3-D0F2-4991-A53B-1539A3BAFB65}" type="slidenum">
              <a:rPr lang="en-US" altLang="en-US" sz="1000" smtClean="0">
                <a:solidFill>
                  <a:schemeClr val="accent1"/>
                </a:solidFill>
              </a:rPr>
              <a:pPr/>
              <a:t>44</a:t>
            </a:fld>
            <a:endParaRPr lang="en-US" altLang="en-US" sz="1000">
              <a:solidFill>
                <a:schemeClr val="accent1"/>
              </a:solidFill>
            </a:endParaRPr>
          </a:p>
        </p:txBody>
      </p:sp>
      <p:sp>
        <p:nvSpPr>
          <p:cNvPr id="56324" name="Rectangle 3"/>
          <p:cNvSpPr>
            <a:spLocks noGrp="1" noChangeArrowheads="1"/>
          </p:cNvSpPr>
          <p:nvPr>
            <p:ph type="body" idx="4294967295"/>
          </p:nvPr>
        </p:nvSpPr>
        <p:spPr>
          <a:xfrm>
            <a:off x="0" y="1625600"/>
            <a:ext cx="8064500" cy="4991100"/>
          </a:xfrm>
        </p:spPr>
        <p:txBody>
          <a:bodyPr/>
          <a:lstStyle/>
          <a:p>
            <a:pPr lvl="1" algn="just" eaLnBrk="1" hangingPunct="1"/>
            <a:r>
              <a:rPr lang="en-US" altLang="en-US">
                <a:solidFill>
                  <a:schemeClr val="tx1"/>
                </a:solidFill>
                <a:latin typeface="Cambria" panose="02040503050406030204" pitchFamily="18" charset="0"/>
              </a:rPr>
              <a:t>You can convert values from one type to another explicitly by using the </a:t>
            </a:r>
            <a:r>
              <a:rPr lang="en-US" altLang="en-US" b="1">
                <a:solidFill>
                  <a:schemeClr val="tx1"/>
                </a:solidFill>
                <a:latin typeface="Cambria" panose="02040503050406030204" pitchFamily="18" charset="0"/>
              </a:rPr>
              <a:t>cast operator.</a:t>
            </a:r>
          </a:p>
          <a:p>
            <a:pPr lvl="1" algn="just" eaLnBrk="1" hangingPunct="1"/>
            <a:r>
              <a:rPr lang="en-US" altLang="en-US">
                <a:solidFill>
                  <a:schemeClr val="tx1"/>
                </a:solidFill>
                <a:latin typeface="Cambria" panose="02040503050406030204" pitchFamily="18" charset="0"/>
              </a:rPr>
              <a:t>The general form of a type casting operator is</a:t>
            </a:r>
          </a:p>
          <a:p>
            <a:pPr lvl="2" algn="just" eaLnBrk="1" hangingPunct="1"/>
            <a:r>
              <a:rPr lang="en-US" altLang="en-US" sz="1800">
                <a:solidFill>
                  <a:schemeClr val="tx1"/>
                </a:solidFill>
                <a:latin typeface="Cambria" panose="02040503050406030204" pitchFamily="18" charset="0"/>
              </a:rPr>
              <a:t>(type-name) expression</a:t>
            </a:r>
          </a:p>
          <a:p>
            <a:pPr lvl="2" algn="just" eaLnBrk="1" hangingPunct="1"/>
            <a:r>
              <a:rPr lang="en-US" altLang="en-US" sz="1800">
                <a:solidFill>
                  <a:schemeClr val="tx1"/>
                </a:solidFill>
                <a:latin typeface="Cambria" panose="02040503050406030204" pitchFamily="18" charset="0"/>
              </a:rPr>
              <a:t>Here, type-name is the name of the data type we want to convert the expression to. The converted value is used during evaluation of expression only, it does not change the basic data type of operands of an expression.</a:t>
            </a:r>
          </a:p>
          <a:p>
            <a:pPr lvl="1" algn="just" eaLnBrk="1" hangingPunct="1"/>
            <a:r>
              <a:rPr lang="en-US" altLang="en-US">
                <a:solidFill>
                  <a:schemeClr val="tx1"/>
                </a:solidFill>
                <a:latin typeface="Cambria" panose="02040503050406030204" pitchFamily="18" charset="0"/>
              </a:rPr>
              <a:t>float to int conversion causes truncation of fractional part</a:t>
            </a:r>
          </a:p>
        </p:txBody>
      </p:sp>
      <p:pic>
        <p:nvPicPr>
          <p:cNvPr id="56325"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11413" y="4121150"/>
            <a:ext cx="4176712" cy="203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Type Casting</a:t>
            </a:r>
          </a:p>
        </p:txBody>
      </p:sp>
      <p:sp>
        <p:nvSpPr>
          <p:cNvPr id="57347" name="Content Placeholder 3"/>
          <p:cNvSpPr>
            <a:spLocks noGrp="1"/>
          </p:cNvSpPr>
          <p:nvPr>
            <p:ph idx="1"/>
          </p:nvPr>
        </p:nvSpPr>
        <p:spPr/>
        <p:txBody>
          <a:bodyPr/>
          <a:lstStyle/>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endParaRPr lang="en-IN" altLang="en-US">
              <a:solidFill>
                <a:schemeClr val="tx1"/>
              </a:solidFill>
              <a:latin typeface="Cambria" panose="02040503050406030204" pitchFamily="18" charset="0"/>
            </a:endParaRPr>
          </a:p>
          <a:p>
            <a:pPr algn="just" eaLnBrk="1" hangingPunct="1"/>
            <a:r>
              <a:rPr lang="en-IN" altLang="en-US">
                <a:solidFill>
                  <a:schemeClr val="tx1"/>
                </a:solidFill>
                <a:latin typeface="Cambria" panose="02040503050406030204" pitchFamily="18" charset="0"/>
              </a:rPr>
              <a:t>It should be noted here that the cast operator has precedence over division, so the value of </a:t>
            </a:r>
            <a:r>
              <a:rPr lang="en-IN" altLang="en-US" b="1">
                <a:solidFill>
                  <a:schemeClr val="tx1"/>
                </a:solidFill>
                <a:latin typeface="Cambria" panose="02040503050406030204" pitchFamily="18" charset="0"/>
              </a:rPr>
              <a:t>sum</a:t>
            </a:r>
            <a:r>
              <a:rPr lang="en-IN" altLang="en-US">
                <a:solidFill>
                  <a:schemeClr val="tx1"/>
                </a:solidFill>
                <a:latin typeface="Cambria" panose="02040503050406030204" pitchFamily="18" charset="0"/>
              </a:rPr>
              <a:t> is first converted to type </a:t>
            </a:r>
            <a:r>
              <a:rPr lang="en-IN" altLang="en-US" b="1">
                <a:solidFill>
                  <a:schemeClr val="tx1"/>
                </a:solidFill>
                <a:latin typeface="Cambria" panose="02040503050406030204" pitchFamily="18" charset="0"/>
              </a:rPr>
              <a:t>double</a:t>
            </a:r>
            <a:r>
              <a:rPr lang="en-IN" altLang="en-US">
                <a:solidFill>
                  <a:schemeClr val="tx1"/>
                </a:solidFill>
                <a:latin typeface="Cambria" panose="02040503050406030204" pitchFamily="18" charset="0"/>
              </a:rPr>
              <a:t> and finally it gets divided by count yielding a double value.</a:t>
            </a:r>
          </a:p>
        </p:txBody>
      </p:sp>
      <p:sp>
        <p:nvSpPr>
          <p:cNvPr id="57348"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9F70A059-F9BB-4CBB-A047-3CF499F75DB9}" type="slidenum">
              <a:rPr lang="en-US" altLang="en-US" sz="1000" smtClean="0">
                <a:solidFill>
                  <a:schemeClr val="accent1"/>
                </a:solidFill>
              </a:rPr>
              <a:pPr/>
              <a:t>45</a:t>
            </a:fld>
            <a:endParaRPr lang="en-US" altLang="en-US" sz="1000">
              <a:solidFill>
                <a:schemeClr val="accent1"/>
              </a:solidFill>
            </a:endParaRPr>
          </a:p>
        </p:txBody>
      </p:sp>
      <p:pic>
        <p:nvPicPr>
          <p:cNvPr id="57349"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1700213"/>
            <a:ext cx="5040312" cy="2233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350" name="Picture 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59338" y="2133600"/>
            <a:ext cx="3308350"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Type Casting</a:t>
            </a:r>
          </a:p>
        </p:txBody>
      </p:sp>
      <p:sp>
        <p:nvSpPr>
          <p:cNvPr id="9" name="Content Placeholder 8"/>
          <p:cNvSpPr>
            <a:spLocks noGrp="1"/>
          </p:cNvSpPr>
          <p:nvPr>
            <p:ph idx="1"/>
          </p:nvPr>
        </p:nvSpPr>
        <p:spPr>
          <a:xfrm>
            <a:off x="857250" y="2368550"/>
            <a:ext cx="7404100" cy="4038600"/>
          </a:xfrm>
        </p:spPr>
        <p:txBody>
          <a:bodyPr rtlCol="0">
            <a:normAutofit fontScale="77500" lnSpcReduction="20000"/>
          </a:bodyPr>
          <a:lstStyle/>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endParaRPr lang="en-IN" dirty="0">
              <a:solidFill>
                <a:schemeClr val="tx1"/>
              </a:solidFill>
              <a:latin typeface="Cambria" panose="02040503050406030204" pitchFamily="18" charset="0"/>
            </a:endParaRPr>
          </a:p>
          <a:p>
            <a:pPr marL="182880" indent="-182880" algn="just" eaLnBrk="1" fontAlgn="auto" hangingPunct="1">
              <a:spcAft>
                <a:spcPts val="0"/>
              </a:spcAft>
              <a:buClr>
                <a:schemeClr val="accent1">
                  <a:lumMod val="75000"/>
                </a:schemeClr>
              </a:buClr>
              <a:defRPr/>
            </a:pPr>
            <a:r>
              <a:rPr lang="en-IN" dirty="0">
                <a:solidFill>
                  <a:schemeClr val="tx1"/>
                </a:solidFill>
                <a:latin typeface="Cambria" panose="02040503050406030204" pitchFamily="18" charset="0"/>
              </a:rPr>
              <a:t>In the first line of output, integer arithmetic takes place, while in second, sum which is 47 is converted into 47.0, so automatically i.e. type conversion takes place and 10 becomes 10.0. So, floating-point arithmetic takes place. While in the last line of output, float type casting takes place on sum / n which is 4, converted into float becomes 4.0.</a:t>
            </a:r>
          </a:p>
        </p:txBody>
      </p:sp>
      <p:sp>
        <p:nvSpPr>
          <p:cNvPr id="58372"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E0E89088-43A8-439A-9CBB-B3AC4FF0075C}" type="slidenum">
              <a:rPr lang="en-US" altLang="en-US" sz="1000" smtClean="0">
                <a:solidFill>
                  <a:schemeClr val="accent1"/>
                </a:solidFill>
              </a:rPr>
              <a:pPr/>
              <a:t>46</a:t>
            </a:fld>
            <a:endParaRPr lang="en-US" altLang="en-US" sz="1000">
              <a:solidFill>
                <a:schemeClr val="accent1"/>
              </a:solidFill>
            </a:endParaRPr>
          </a:p>
        </p:txBody>
      </p:sp>
      <p:pic>
        <p:nvPicPr>
          <p:cNvPr id="58373" name="Picture 6"/>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50938" y="1773238"/>
            <a:ext cx="5545137" cy="2646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374" name="Picture 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24300" y="2093913"/>
            <a:ext cx="4103688" cy="903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Operator precedence</a:t>
            </a:r>
            <a:endParaRPr lang="en-US" dirty="0"/>
          </a:p>
        </p:txBody>
      </p:sp>
      <p:sp>
        <p:nvSpPr>
          <p:cNvPr id="3" name="Content Placeholder 2"/>
          <p:cNvSpPr>
            <a:spLocks noGrp="1"/>
          </p:cNvSpPr>
          <p:nvPr>
            <p:ph idx="1"/>
          </p:nvPr>
        </p:nvSpPr>
        <p:spPr/>
        <p:txBody>
          <a:bodyPr/>
          <a:lstStyle/>
          <a:p>
            <a:pPr fontAlgn="base"/>
            <a:r>
              <a:rPr lang="en-US" b="1" u="sng" dirty="0" smtClean="0"/>
              <a:t>Operator precedence</a:t>
            </a:r>
            <a:r>
              <a:rPr lang="en-US" dirty="0" smtClean="0"/>
              <a:t> determines which operator is performed first in an expression with more than one operators with different precedence.</a:t>
            </a:r>
          </a:p>
          <a:p>
            <a:pPr fontAlgn="base"/>
            <a:r>
              <a:rPr lang="en-US" b="1" dirty="0" smtClean="0"/>
              <a:t>For example:</a:t>
            </a:r>
            <a:r>
              <a:rPr lang="en-US" dirty="0" smtClean="0"/>
              <a:t> </a:t>
            </a:r>
          </a:p>
          <a:p>
            <a:r>
              <a:rPr lang="en-US" dirty="0" smtClean="0"/>
              <a:t>10 + 20 * 30</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1247832" y="1600200"/>
            <a:ext cx="6648335" cy="47085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609600" y="1905000"/>
            <a:ext cx="6800850" cy="42481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Programming Language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C as a mid-level programming language</a:t>
            </a:r>
          </a:p>
          <a:p>
            <a:r>
              <a:rPr lang="en-US" dirty="0" smtClean="0"/>
              <a:t>C is considered as a middle-level language because it </a:t>
            </a:r>
            <a:r>
              <a:rPr lang="en-US" b="1" dirty="0" smtClean="0"/>
              <a:t>supports the feature of both low-level and high-level languages</a:t>
            </a:r>
            <a:r>
              <a:rPr lang="en-US" dirty="0" smtClean="0"/>
              <a:t>. C language program is converted into assembly code, it supports pointer arithmetic (low-level), but it is machine independent (a feature of high-level).</a:t>
            </a:r>
          </a:p>
          <a:p>
            <a:r>
              <a:rPr lang="en-US" dirty="0" smtClean="0"/>
              <a:t>A </a:t>
            </a:r>
            <a:r>
              <a:rPr lang="en-US" b="1" dirty="0" smtClean="0"/>
              <a:t>Low-level language</a:t>
            </a:r>
            <a:r>
              <a:rPr lang="en-US" dirty="0" smtClean="0"/>
              <a:t> is specific to one machine, i.e., machine dependent. It is machine dependent, fast to run. But it is not easy to understand.</a:t>
            </a:r>
          </a:p>
          <a:p>
            <a:r>
              <a:rPr lang="en-US" dirty="0" smtClean="0"/>
              <a:t>A </a:t>
            </a:r>
            <a:r>
              <a:rPr lang="en-US" b="1" dirty="0" smtClean="0"/>
              <a:t>High-Level language</a:t>
            </a:r>
            <a:r>
              <a:rPr lang="en-US" dirty="0" smtClean="0"/>
              <a:t> is not specific to one machine, i.e., machine independent. It is easy to understand.</a:t>
            </a:r>
          </a:p>
          <a:p>
            <a:r>
              <a:rPr lang="en-US" dirty="0" smtClean="0"/>
              <a:t/>
            </a:r>
            <a:br>
              <a:rPr lang="en-US" dirty="0"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tretch>
            <a:fillRect/>
          </a:stretch>
        </p:blipFill>
        <p:spPr bwMode="auto">
          <a:xfrm>
            <a:off x="1710972" y="1600200"/>
            <a:ext cx="5722055" cy="47085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cstate="print"/>
          <a:stretch>
            <a:fillRect/>
          </a:stretch>
        </p:blipFill>
        <p:spPr bwMode="auto">
          <a:xfrm>
            <a:off x="1176337" y="1706562"/>
            <a:ext cx="6791325" cy="44958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cstate="print"/>
          <a:stretch>
            <a:fillRect/>
          </a:stretch>
        </p:blipFill>
        <p:spPr bwMode="auto">
          <a:xfrm>
            <a:off x="1709737" y="2025650"/>
            <a:ext cx="5724525" cy="38576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cstate="print"/>
          <a:stretch>
            <a:fillRect/>
          </a:stretch>
        </p:blipFill>
        <p:spPr bwMode="auto">
          <a:xfrm>
            <a:off x="1291904" y="1600200"/>
            <a:ext cx="6560192" cy="47085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print"/>
          <a:stretch>
            <a:fillRect/>
          </a:stretch>
        </p:blipFill>
        <p:spPr bwMode="auto">
          <a:xfrm>
            <a:off x="1457507" y="1600200"/>
            <a:ext cx="6228986" cy="47085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tretch>
            <a:fillRect/>
          </a:stretch>
        </p:blipFill>
        <p:spPr bwMode="auto">
          <a:xfrm>
            <a:off x="976312" y="1825625"/>
            <a:ext cx="7191375" cy="42576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a:stretch>
            <a:fillRect/>
          </a:stretch>
        </p:blipFill>
        <p:spPr bwMode="auto">
          <a:xfrm>
            <a:off x="685800" y="1676400"/>
            <a:ext cx="7381875" cy="4524374"/>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957263" y="628650"/>
            <a:ext cx="7229475" cy="56007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 </a:t>
            </a:r>
            <a:endParaRPr lang="en-IN" dirty="0"/>
          </a:p>
        </p:txBody>
      </p:sp>
      <p:pic>
        <p:nvPicPr>
          <p:cNvPr id="11266" name="Picture 2"/>
          <p:cNvPicPr>
            <a:picLocks noChangeAspect="1" noChangeArrowheads="1"/>
          </p:cNvPicPr>
          <p:nvPr/>
        </p:nvPicPr>
        <p:blipFill>
          <a:blip r:embed="rId2" cstate="print"/>
          <a:srcRect/>
          <a:stretch>
            <a:fillRect/>
          </a:stretch>
        </p:blipFill>
        <p:spPr bwMode="auto">
          <a:xfrm>
            <a:off x="762000" y="2971800"/>
            <a:ext cx="7362825" cy="29813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Operators </a:t>
            </a:r>
            <a:r>
              <a:rPr lang="en-US" b="1" u="sng" dirty="0" err="1" smtClean="0"/>
              <a:t>Associativity</a:t>
            </a:r>
            <a:endParaRPr lang="en-US" dirty="0"/>
          </a:p>
        </p:txBody>
      </p:sp>
      <p:sp>
        <p:nvSpPr>
          <p:cNvPr id="3" name="Content Placeholder 2"/>
          <p:cNvSpPr>
            <a:spLocks noGrp="1"/>
          </p:cNvSpPr>
          <p:nvPr>
            <p:ph idx="1"/>
          </p:nvPr>
        </p:nvSpPr>
        <p:spPr/>
        <p:txBody>
          <a:bodyPr/>
          <a:lstStyle/>
          <a:p>
            <a:pPr fontAlgn="base"/>
            <a:r>
              <a:rPr lang="en-US" b="1" u="sng" dirty="0" smtClean="0"/>
              <a:t>Operators </a:t>
            </a:r>
            <a:r>
              <a:rPr lang="en-US" b="1" u="sng" dirty="0" err="1" smtClean="0"/>
              <a:t>Associativity</a:t>
            </a:r>
            <a:r>
              <a:rPr lang="en-US" dirty="0" smtClean="0"/>
              <a:t> is used when two operators of same precedence appear in an expression. </a:t>
            </a:r>
            <a:r>
              <a:rPr lang="en-US" dirty="0" err="1" smtClean="0"/>
              <a:t>Associativity</a:t>
            </a:r>
            <a:r>
              <a:rPr lang="en-US" dirty="0" smtClean="0"/>
              <a:t> can be either </a:t>
            </a:r>
            <a:r>
              <a:rPr lang="en-US" b="1" dirty="0" smtClean="0"/>
              <a:t>L</a:t>
            </a:r>
            <a:r>
              <a:rPr lang="en-US" dirty="0" smtClean="0"/>
              <a:t>eft</a:t>
            </a:r>
            <a:r>
              <a:rPr lang="en-US" b="1" dirty="0" smtClean="0"/>
              <a:t> t</a:t>
            </a:r>
            <a:r>
              <a:rPr lang="en-US" dirty="0" smtClean="0"/>
              <a:t>o </a:t>
            </a:r>
            <a:r>
              <a:rPr lang="en-US" b="1" dirty="0" smtClean="0"/>
              <a:t>R</a:t>
            </a:r>
            <a:r>
              <a:rPr lang="en-US" dirty="0" smtClean="0"/>
              <a:t>ight or</a:t>
            </a:r>
            <a:r>
              <a:rPr lang="en-US" b="1" dirty="0" smtClean="0"/>
              <a:t> R</a:t>
            </a:r>
            <a:r>
              <a:rPr lang="en-US" dirty="0" smtClean="0"/>
              <a:t>ight</a:t>
            </a:r>
            <a:r>
              <a:rPr lang="en-US" b="1" dirty="0" smtClean="0"/>
              <a:t> t</a:t>
            </a:r>
            <a:r>
              <a:rPr lang="en-US" dirty="0" smtClean="0"/>
              <a:t>o </a:t>
            </a:r>
            <a:r>
              <a:rPr lang="en-US" b="1" dirty="0" smtClean="0"/>
              <a:t>L</a:t>
            </a:r>
            <a:r>
              <a:rPr lang="en-US" dirty="0" smtClean="0"/>
              <a:t>eft.</a:t>
            </a:r>
          </a:p>
          <a:p>
            <a:pPr fontAlgn="base"/>
            <a:r>
              <a:rPr lang="en-US" b="1" dirty="0" smtClean="0"/>
              <a:t>For example:</a:t>
            </a:r>
            <a:r>
              <a:rPr lang="en-US" dirty="0" smtClean="0"/>
              <a:t> ‘*’ and ‘/’ have same precedence and their </a:t>
            </a:r>
            <a:r>
              <a:rPr lang="en-US" dirty="0" err="1" smtClean="0"/>
              <a:t>associativity</a:t>
            </a:r>
            <a:r>
              <a:rPr lang="en-US" dirty="0" smtClean="0"/>
              <a:t> is </a:t>
            </a:r>
            <a:r>
              <a:rPr lang="en-US" b="1" dirty="0" smtClean="0"/>
              <a:t>L</a:t>
            </a:r>
            <a:r>
              <a:rPr lang="en-US" dirty="0" smtClean="0"/>
              <a:t>eft</a:t>
            </a:r>
            <a:r>
              <a:rPr lang="en-US" b="1" dirty="0" smtClean="0"/>
              <a:t> t</a:t>
            </a:r>
            <a:r>
              <a:rPr lang="en-US" dirty="0" smtClean="0"/>
              <a:t>o </a:t>
            </a:r>
            <a:r>
              <a:rPr lang="en-US" b="1" dirty="0" smtClean="0"/>
              <a:t>R</a:t>
            </a:r>
            <a:r>
              <a:rPr lang="en-US" dirty="0" smtClean="0"/>
              <a:t>ight, so the expression “100 / 10 * 10” is treated as “(100 / 10) * 10”.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Features of ‘C’	</a:t>
            </a:r>
            <a:endParaRPr lang="en-IN" altLang="en-US"/>
          </a:p>
        </p:txBody>
      </p:sp>
      <p:sp>
        <p:nvSpPr>
          <p:cNvPr id="9219" name="Content Placeholder 2"/>
          <p:cNvSpPr>
            <a:spLocks noGrp="1"/>
          </p:cNvSpPr>
          <p:nvPr>
            <p:ph idx="1"/>
          </p:nvPr>
        </p:nvSpPr>
        <p:spPr/>
        <p:txBody>
          <a:bodyPr/>
          <a:lstStyle/>
          <a:p>
            <a:pPr eaLnBrk="1" hangingPunct="1"/>
            <a:r>
              <a:rPr lang="en-US" altLang="en-US" dirty="0">
                <a:solidFill>
                  <a:schemeClr val="tx1"/>
                </a:solidFill>
                <a:latin typeface="Cambria" panose="02040503050406030204" pitchFamily="18" charset="0"/>
              </a:rPr>
              <a:t> Portable, but not platform independent</a:t>
            </a:r>
          </a:p>
          <a:p>
            <a:pPr eaLnBrk="1" hangingPunct="1"/>
            <a:r>
              <a:rPr lang="en-US" altLang="en-US" dirty="0">
                <a:solidFill>
                  <a:schemeClr val="tx1"/>
                </a:solidFill>
                <a:latin typeface="Cambria" panose="02040503050406030204" pitchFamily="18" charset="0"/>
              </a:rPr>
              <a:t> Procedural / Modular</a:t>
            </a:r>
          </a:p>
          <a:p>
            <a:pPr eaLnBrk="1" hangingPunct="1"/>
            <a:r>
              <a:rPr lang="en-US" altLang="en-US" dirty="0">
                <a:solidFill>
                  <a:schemeClr val="tx1"/>
                </a:solidFill>
                <a:latin typeface="Cambria" panose="02040503050406030204" pitchFamily="18" charset="0"/>
              </a:rPr>
              <a:t> Structured Language</a:t>
            </a:r>
          </a:p>
          <a:p>
            <a:pPr eaLnBrk="1" hangingPunct="1"/>
            <a:r>
              <a:rPr lang="en-US" altLang="en-US" dirty="0">
                <a:solidFill>
                  <a:schemeClr val="tx1"/>
                </a:solidFill>
                <a:latin typeface="Cambria" panose="02040503050406030204" pitchFamily="18" charset="0"/>
              </a:rPr>
              <a:t> Statically typed </a:t>
            </a:r>
          </a:p>
          <a:p>
            <a:pPr eaLnBrk="1" hangingPunct="1"/>
            <a:r>
              <a:rPr lang="en-US" altLang="en-US" dirty="0">
                <a:solidFill>
                  <a:schemeClr val="tx1"/>
                </a:solidFill>
                <a:latin typeface="Cambria" panose="02040503050406030204" pitchFamily="18" charset="0"/>
              </a:rPr>
              <a:t> Middle level language</a:t>
            </a:r>
          </a:p>
          <a:p>
            <a:pPr eaLnBrk="1" hangingPunct="1"/>
            <a:endParaRPr lang="en-US" altLang="en-US" dirty="0">
              <a:solidFill>
                <a:schemeClr val="tx1"/>
              </a:solidFill>
              <a:latin typeface="Cambria" panose="02040503050406030204" pitchFamily="18" charset="0"/>
            </a:endParaRPr>
          </a:p>
          <a:p>
            <a:pPr eaLnBrk="1" hangingPunct="1"/>
            <a:endParaRPr lang="en-US" altLang="en-US" dirty="0">
              <a:solidFill>
                <a:schemeClr val="tx1"/>
              </a:solidFill>
              <a:latin typeface="Cambria" panose="02040503050406030204" pitchFamily="18" charset="0"/>
            </a:endParaRPr>
          </a:p>
        </p:txBody>
      </p:sp>
      <p:sp>
        <p:nvSpPr>
          <p:cNvPr id="9220"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C674330F-BFFD-43AF-A895-476B825615E4}" type="slidenum">
              <a:rPr lang="en-US" altLang="en-US" sz="1000" smtClean="0">
                <a:solidFill>
                  <a:schemeClr val="accent1"/>
                </a:solidFill>
              </a:rPr>
              <a:pPr/>
              <a:t>6</a:t>
            </a:fld>
            <a:endParaRPr lang="en-US" altLang="en-US" sz="1000">
              <a:solidFill>
                <a:schemeClr val="accent1"/>
              </a:solidFill>
            </a:endParaRPr>
          </a:p>
        </p:txBody>
      </p:sp>
      <p:pic>
        <p:nvPicPr>
          <p:cNvPr id="9221" name="Picture 2" descr="features of C langu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48200" y="2492375"/>
            <a:ext cx="4146550" cy="3487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rtlCol="0"/>
          <a:lstStyle/>
          <a:p>
            <a:pPr eaLnBrk="1" fontAlgn="auto" hangingPunct="1">
              <a:spcAft>
                <a:spcPts val="0"/>
              </a:spcAft>
              <a:defRPr/>
            </a:pPr>
            <a:r>
              <a:rPr lang="en-IN" dirty="0"/>
              <a:t>Thank you!!!</a:t>
            </a:r>
          </a:p>
        </p:txBody>
      </p:sp>
      <p:sp>
        <p:nvSpPr>
          <p:cNvPr id="59395"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A6D6AAD3-8911-4EA1-813F-73E621841951}" type="slidenum">
              <a:rPr lang="en-US" altLang="en-US" sz="1000" smtClean="0">
                <a:solidFill>
                  <a:schemeClr val="accent1"/>
                </a:solidFill>
              </a:rPr>
              <a:pPr/>
              <a:t>60</a:t>
            </a:fld>
            <a:endParaRPr lang="en-US" altLang="en-US" sz="100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Character Set 	</a:t>
            </a:r>
            <a:endParaRPr lang="en-IN" altLang="en-US"/>
          </a:p>
        </p:txBody>
      </p:sp>
      <p:sp>
        <p:nvSpPr>
          <p:cNvPr id="10243" name="Content Placeholder 2"/>
          <p:cNvSpPr>
            <a:spLocks noGrp="1"/>
          </p:cNvSpPr>
          <p:nvPr>
            <p:ph idx="1"/>
          </p:nvPr>
        </p:nvSpPr>
        <p:spPr/>
        <p:txBody>
          <a:bodyPr/>
          <a:lstStyle/>
          <a:p>
            <a:pPr algn="just" eaLnBrk="1" hangingPunct="1"/>
            <a:r>
              <a:rPr lang="en-US" altLang="en-US">
                <a:solidFill>
                  <a:schemeClr val="tx1"/>
                </a:solidFill>
                <a:latin typeface="Cambria" panose="02040503050406030204" pitchFamily="18" charset="0"/>
              </a:rPr>
              <a:t>Every language has its own character set.</a:t>
            </a:r>
          </a:p>
          <a:p>
            <a:pPr algn="just" eaLnBrk="1" hangingPunct="1"/>
            <a:r>
              <a:rPr lang="en-US" altLang="en-US">
                <a:solidFill>
                  <a:schemeClr val="tx1"/>
                </a:solidFill>
                <a:latin typeface="Cambria" panose="02040503050406030204" pitchFamily="18" charset="0"/>
              </a:rPr>
              <a:t>‘C’ language has its own character set. </a:t>
            </a:r>
          </a:p>
          <a:p>
            <a:pPr algn="just" eaLnBrk="1" hangingPunct="1"/>
            <a:r>
              <a:rPr lang="en-US" altLang="en-US">
                <a:solidFill>
                  <a:schemeClr val="tx1"/>
                </a:solidFill>
                <a:latin typeface="Cambria" panose="02040503050406030204" pitchFamily="18" charset="0"/>
              </a:rPr>
              <a:t>‘C’ program basically consists of keywords, identifiers, constants, operators and some special symbols.</a:t>
            </a:r>
          </a:p>
          <a:p>
            <a:pPr algn="just" eaLnBrk="1" hangingPunct="1"/>
            <a:r>
              <a:rPr lang="en-US" altLang="en-US">
                <a:solidFill>
                  <a:schemeClr val="tx1"/>
                </a:solidFill>
                <a:latin typeface="Cambria" panose="02040503050406030204" pitchFamily="18" charset="0"/>
              </a:rPr>
              <a:t>The characters that can be used in a ‘C’ program are Alphabets (A – Z and a – z), Digits (0 – 9), Special characters (~ ! @ # $ % ^ &amp; * ( ) [ ] { } ; : ‘ “ , . &lt; &gt; / ? \ |) and White space characters (Space, Tab, New Line, Form feed etc).</a:t>
            </a:r>
          </a:p>
        </p:txBody>
      </p:sp>
      <p:sp>
        <p:nvSpPr>
          <p:cNvPr id="10244"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F3F4DB6A-4BED-4638-8876-00E09AE7D69A}" type="slidenum">
              <a:rPr lang="en-US" altLang="en-US" sz="1000" smtClean="0">
                <a:solidFill>
                  <a:schemeClr val="accent1"/>
                </a:solidFill>
              </a:rPr>
              <a:pPr/>
              <a:t>7</a:t>
            </a:fld>
            <a:endParaRPr lang="en-US" altLang="en-US" sz="1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altLang="en-US"/>
              <a:t>Tokens in c</a:t>
            </a:r>
          </a:p>
        </p:txBody>
      </p:sp>
      <p:sp>
        <p:nvSpPr>
          <p:cNvPr id="11267"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2CC74347-4050-401D-B924-026AB6F57D6D}" type="slidenum">
              <a:rPr lang="en-US" altLang="en-US" sz="1000" smtClean="0">
                <a:solidFill>
                  <a:schemeClr val="accent1"/>
                </a:solidFill>
              </a:rPr>
              <a:pPr/>
              <a:t>8</a:t>
            </a:fld>
            <a:endParaRPr lang="en-US" altLang="en-US" sz="1000">
              <a:solidFill>
                <a:schemeClr val="accent1"/>
              </a:solidFill>
            </a:endParaRPr>
          </a:p>
        </p:txBody>
      </p:sp>
      <p:sp>
        <p:nvSpPr>
          <p:cNvPr id="11268" name="AutoShape 2" descr="data:image/jpeg;base64,/9j/4AAQSkZJRgABAQAAAQABAAD/2wCEAAkGBhQQEBUQEBQUFBQWFBQUFBQYFRUUFhUVFRYVFBkQFxUXHiYfGBkkGRUUHzEgIycqLC4sGR49NTAqNSYrLCkBCQoKDgwOGg8PGiokHyUtLSopLCwtLCwsLCwsLCwsLCwsKiwpKSwsKSwsLCwsLCksLCwsKSwsLCksLCwsKSwsLP/AABEIAOEA4AMBIgACEQEDEQH/xAAbAAEAAQUBAAAAAAAAAAAAAAAABgEDBAUHAv/EAEUQAAIBAgMDBQsJCAMBAQEAAAECAAMRBBIhBTFBBhMiUWEVMlJTcYGSk7HR0gcUFiNCY3KR4RczYqGywdPwNENzgqIk/8QAGQEBAAMBAQAAAAAAAAAAAAAAAAEDBAUC/8QALhEAAgEDAgQEBgIDAAAAAAAAAAECAxESEzEEIUFRFDJhoSIzUpGx4XHwI4HR/9oADAMBAAIRAxEAPwDt7uALnQcSdB+cxcXtNKRCMemUd1TTMwpgFrX00uN54yxtzBPVFPIAwWqGemxsKiZXQobgg2LBrHTozS7Q5O4g4mjUpsnNU6VZeaygWLUkprTFQm5BK7yNAO2ASLZu0kr0aVZL5atNKqA2DZXVWFx12YXl/n16xx4jhv8AykK2NySr0jR5xUbJg8NTF6rgUqtCjUovTCrbOj85e/YdL2lMJyVxC1aZenSNMYijWZFZQqAYJsPVVUy7jUI04gam8AnAcRnF7cerjru9hkP5NbBxGHqUXemoC4SrSqAVAb1GxAqLw6QCZteGa3XMnEcnKrLiACnOO1RqVYnpGm7pU+atYXVOhkJ10sRreASdagIuNRwI1E888LXuLXte433tby30mkobHqCniUQilz+coFI+oJorTBFhYnMpbSY55PsRTvSpZbVBXo5ug7PTpoK5NtWHN8NbMTvgEmBlZRRKwBERAEREAREQBESzicUtJC7sFVRck7gIBeiRhvlDwoO+oe3If7m8p+0TC/eeh+st0an0sr1YdyURIv8AtEwv3nofrH7RML956H6xo1PpY1Yd0SiJF/2iYX7z0P1j9omF+89D9Y0an0sasO6JREi/7RML956H6yn7RML956H6xo1PpY1YdyUxNHszlhh8Q4poxDHcGUrfsB3X7JuxK5RcXZo9qSlsVlLSsSCRERAEREAREQBERAEREAREQBERABkS+UlyMIoHGsoPaMrn2gSWmRD5S/8Aip/7L/Q8tofMiVVfIzm1olZucLgk+a8+UDupq9HXpAc2M561TMTYa6jhedqUsUcuKuaW0Wm8qcmwoTNWUEtTVhZNOcGhFnzEAkA3A33Ex02GTZS1nsjOmXvFZyl731IAVrW3NPKqw7nrTkau0Wm2bYgUnPUsqio5ITMebQqquBcXLM27cLHWeamyUVXdqhyBKToRT1YVQ1gQW6NsuupjViRgzVxN22yqaU6iFwXV8OrsUstPPmLFWuSy236C9prto4MUnyglhYMGIAzA8RlLAjtBMRqKTsg4NK7LWGcq6EGxDqQeo3Gs7lOF0u+X8S+0TukxcdvE2cJsysRE55sEREAREQBERAEREAREQBERAEGJbrVgqlmIAAuSdAAOJgGJtjaww1I1WV2A3hQCRfibnQds53yk5UvjaVhTCU0qKbkksWZXAHVuDTeVaz7Wq5ELJg0bptuNUjgP903nWwmRtrkUowtSnhhZjUFYKT4KlcgY8LFrX4mbKWFNrLf8GWplNPHY5vLtLFuuXKxGUsVtbQsAG/MACZLbGcaFqI8tel8Up3Ibw6Hr6XxTpZwfUw4yLNTH1GQU2diotZbj7Og1tfTt3S5itqO9Z6wJUvcGxv0SLZLneLADzT33Ibw6Pr6XxSnchvDo+vpfFIvT9CbSLS7QqBg4dgyqEVrjRALZPJY8Z5q413zZ2ZsxBa535bhfyuZf7kN4dH19L4pXuQ3h0fX0vijKHoRaR4O161lXnHsuUqL7inenyjtljEYl6jZqjFja1zbcOGmlpldyG8Oj6+l8Up3Ibw6Pr6XxQpQXYWkYlLvl/EvtE7pOSbH5L1K1ZVBp5QwLstSm+UAg7lJN+E60Jg4ySk0kbeFi0nc9RETCaxERAEREAREQBERAEREARE8VKgUEsQABck6AAcTAFWqFBZiAACSToABxMhdes+1qvN08yYRD033Gow4C/wDvE8BK4iu+1qvNUiUwiHpvuNQjgL+zzngJLsHhFooKdNQqqLAD/d/bLvl8+v4/ZT8z+PyVwuEWki06ahVUWAHCR35Q8UyYSym2eoqN+GzMR58okovIj8pR/wD5U/8AZf6HkUedRX7k1eUHY5tK3iZ3zWklNGqmpmqKzKEyAKAWQFswJa7KdBbQds7bdjlJXMG8Xma+xagXMcl+hmQOC6CoQFLrwBzDr3i9p7bYFQMqXpkszrdXDBWpjMysRuIGul551I9z1izX3i82Hcb6ovzlK4q81lzix0BuG3cb620/KH2FUDZSadshqZs9kyA5ScxA3Hs8l+LUj3GEjX3lLzZ9w2C1Cz0w1M0gFzg5xUBIKnjcWt167rTEx2Bai+RypI35WzWN7ZTpodJKnFuyZDi0rjZ+KalWSohsystj5xcHrBE7eJwul3y/iX2id0mDjVzRt4XZlYiJzzYIiIAiIgCIiAIiIAiJ4qVAoJJAAFyToABxvAFSoFBJIAGpJ0AHXIZicS+1apo0SUwiH6ypuNQj7I93nPARi8VU2rVNCiSmFQ/WVR/2EfZHu854CSzBYNKNMU6ahUUaD+56z2y75fPr+P2U+f8Ag9YLBpRQU6ahVUWAHt7T2y7UqAC5IAG8nQCR7avLSnTbmqAOIq7giXIv2sL/AMrzCTk7icaQ+OqFE3jDpoP/AKO72ntEhU3vJ2PWa2iWOUvKznLU8C9RnUlnemLoFANwSRr5RNDtRcQ+BWviarsHqqKaE6ZcjnnLdvDs8s6VgdmU6CZKSKi8QBv7Sd5Plmj5e7OaphPq1vzbq5UDXKAy6AdV/wCUup1YqSil13KalNtNtnMJmUtp2pim1OnUy5ghYElA2pAsRcXN7G+stjZ1XxVT0G90dzaviqvq3906jxluYFdbF+pttyO9QMcmdwDmcUyCA2tt6rewF7Tym1mB1VGHOPVscw6TgA6ggi1tLG8tdzaviqvq290dzaviqvq39084wPV5GV3ffMzFUJNVaouD0XUAaa63AAN7/nrPOM269W9wovTalvc9FnDk3Zib3HXMfubV8VV9W/ujubV8VV9W/ujGnuMpF3uu3SDKjBlpKQQbDmlyqw132v2ay3j9oGsVJVVCrlUDMbC5O9iTx69OEp3Nq+Kq+rf3R3Nq+Kq+rf3RaF7kNyLNLvl/EvtE7pOMYDY9WpWSmKbgsw75WAABBLEkbgJ2YTDxsk2rGzhU0meoiJgNgiIgCIiAIiIAiJ4dwBcmwGpPZ1wA7hQSdANSeAA4mQ3GYt9qVTQoErhUP1tXxn8K9nZ5zwE1vKflYuJfmEYrhwemy6tVt9lR1eW3Weo5uAwGKxNNadMfM8KBYDU1XB4k7yT16eeao0nBZS5P8fszSnm8UbTF8oMNgEFCkM7DRaVPpG/8R6z5z2TD7m4zH64hvm9HxS9+w/i/X8pvNjcmqOFH1a3bi7asfPw8gm1Albml5d+7Pag35vsjA2VsOjhly0UC9Z3sfKx1MzxBlLyptvmy1JLYrI9y22q+Hw2ambM7hA3Fbgkkdtlt55d2/wAqaeECk2qEtYorrnAtfNlP6SLcreU1PGYVRSFQFaqlsy2AulQWzAkX7JfSpNyTa5FNWokmk+ZFWx9Qm5qVPTb3ynz2p4x/Tb3yzLqYUmm1QWsroltbkuHIt6B/MTsWijm3bK/Panhv6be+PntTxj+m3vl+tsaoipdHzuzqKeRg3RCm9t5vm6uEtLsusWKClULLoy5GuL6i4tppPN4ehNpHn57U8Y/pt74+e1PGP6be+X6WxqjItTKQjMUDZWNiLbwo3Emw7Qeqe8RsZqdJKjFgWpmpY02Ay3AAz7r6g6gAXGusjKGwtIxfntTxj+m3vj57U8Y/pt75Vtm1QVBp1LuLoMjAsAL3UW101lqrSKMVYFWGhBFiD1EGeli9rEO5s9jcoK1CqrB2ZcwDIWJDAmxGu49s7BOGUu+X8S+0Tuk53GxSaaN3CttNFZqNubdGHyqBmdgTYmwABtcmbec/+UTEZK9Ptpn+ozNRhnOxfVljG5svpm/gJ6TR9M38WnpNID8/Mt4jHOVORgrdZXOPJluPbN74aKV7GRV2+p0L6Zv4Cek3uj6Zv4Cek3unLMFygqc1Tapeq9VQyoiKlhYFrktawuNSRvnqlynLVVC5iHpqUSwDZs7hib7rBddeHWZ40Ydj3nM6j9M38BPSMfTN/AT0m905cvLFCWAucodhYqcwp99ZQbjszAXnt+VOVWZkdSrKpU5B34urZi2UDykWjSpkZzOnfTN/AT0m901fKDbVXFUxSBWmpPTAJOYdR7OzjIpT2kSAdRcA24jsM9d0DLY8PFO6RW6zfJsnfIrZWHALKt6y2zM3Ste9mTgo0PbpJdOS7G5T1MKajogYsqKS17LYubm3XfrG6SHZxxWPFzjKaDilLvh5Rof5mZK1GWTbfIvp1FayXMmWKx9OkL1XVB/EwHtmixfL/DKctPPWbgEU+02/leUwnIDDqc1TPWbiXb+wtfz3m+wmz6dIWpIqD+FQPZKf8a7v2LvjfoRpttY+v+4wy0h4dU6+Wxt7DH0UxNf/AJWLe3FKfRHkvoP5SW5YtGrbypIad93cjDfJ9hubZFDBjb6wkswsQSRw1Atu4zX8utnpQwNOlSXKorL5Scj6k8T2ybyKfKPSLYRSBcLVUt2DKy3PnInulUk6kbvqeKkEoOyOaTO2dtPmQOjcitSqjq+rD3Xz5x+UwbRadlxurM5idjd0tu06ZQItQqvP3zlHYisFBsLZdLbjv475axW3MxOUMBmoEd6vRo5uiQgAGraAbrTUWi0q0YnvUkbintpMwcq91xFWstitstW11PaLDUTHTaYAAy7sOKPZcOHzeTS1pr7RaetKIzZv8TylVmDKrDpVHYAU16T03S4ZVBNs28m+k0Ai0raTGEYbESk5bnql3y/iX2id0nDsLSLVEVRcl1AHEkkTuMwcdvE2cJsysg3L3CZ61M9VM/1fqJOZr9rbGTEplfMLG6spysvkPUeozHSnhLI0VI5Rscv7mR3Lk4+gNPx+J9NPgj6A0/H4n00+CbfFRM2gznjcl0yoozLzYsjK5VgLWIzDrFpQclKelgRlChbEgrlJYEHruzXPG5vvnRPoFT8fifTT4I+gVPx+J9NPgnnxED1pSOdDknTGbvrMGGXM2UB9+Vdw/twnuvybV8xu6lstyrFT0QVA04WJuOM6F9Aqfj8T6afBH0Bp+PxPpp8Ea8BpSIJR2MEUIosFAAHUBoBPTbNAFzoBvk5+gNPx+J9NPgg8gafj8T6afBPXio+p50Gan5PEU1K4FmBp0rj/AOqosRN3tHkNh6pzIDRfg1M5devLu/K0jO1Nm1dk1lr4dmak1lObW5H2Ht16kHy+eZbA5RU8WmZDZh36Hep/uO2U1cr6kHyf95llPG2ElzRpjR2jhO8ZcXTHA6VAPb/MzKwPLqixyVw9B+IcG3pW089pJJjY7ZdKuMtamrjtFyPId480pzjLzL7FmDXlf3L9KurjMpDA7iDcHzie7yJ1uRLUjnwNd6J8Aksh/wB7QZ4+kWLwpti8PnQf9tLXzkbvZGmn5Xf8k5teZEvmn5U7UXD4ZndQ+boBD3rFr6N2WBPmluhyzwr02qCoOipYodH04BTvPkmo+UHFLUwVJ0IZWqqQRuIKPJp03mlJdSJzWLaIU21bnSjhx2c17zKd1PucP6oe+YUTsacTl5Mze6n3WH9UPfHdT7nD+qHvlhcFUKGoEYoN72OUeU+cS06lTZhYjeDpaMIE3Zmd1PusP6oe+O6n3WH9UPfMOpTKkhgQRvB0IvPN4wiRkzO7qfdYf1Q98d1PucP6oe+YIMrJ04jJkh5N8okpV1NSjRAJy51TKyZjbMOv8p1QThlLvl/EvtE7pObxkFGSaN3DSbTuViImI1iIiAIiIAiIgCIiAY2NwS1qbU6i5lYWI/3ceM5pW2PUwWK5tHyOTehV3LUHinvpc7uq+/Qgjqk1m3diJi6RpPod6NxVraMPdLqVXDl0ZVUp5c1uYXJ7lQMQTRqjmsQujUzpe28rf2e3fN+DOfUMH85JwuIJpY2j+6rbjUVdRcjvtOO+2vWJudicpWWp80xoyVhormwWoOBB3XP5HsOkmdPrH7f89DzCp0kSiUtKgysoLyMcpeRq4kA0lp03zXZ8puRY6WWwOvEyMcouTtTB4RVatziGspCZCoVsj9IEsd/VOnGRD5Sv+Kn/ALL/AEPNNGrLKMb8rmerTji5HN4iJ2TmG1w1Rfm/1jUjlWoaQuedVyb5ClsroxFyDpqfJMrbO0VPPOpoOzmnkIRCQhV82mXRr2F9+6R+JRpK9y3U5WJDTxdBagFqJVq4DEoDalzVMEgkdEZs2o1uPzyKeGRcKpC0iSiM4dU6K870qpexexWy2HA3Ei0unFPk5vO2TwMzZevvb2nmVG+zJVTujM22UNW9MoQVF8gUKpuejdQobS2th26i818pKy+KxViuTu7nql3y/iX2id0nC6XfL+JfaJ3Sc/jt4m3hepWIic82CIiAIiIAiIgCIiAIiIBH+VOwDiFFWicuIp9Kmw0JtrkJ9nb5TMLCvS2rhylZctano3BkbdnXsNtxksMifKXZL0ag2hhR9Yv75ODpxNvIBfyA8JdTlf4evQpnG3P7lvZ+3KuBqDDY7VD+6xHAjqY/6Rx01kuR76jUcDNVQq0do4a5AZG3qd6sOF+DDrmhp4itspwlW9XCE2R7Xalf7J9248OqHHP0fYKWH8E1M1nKHDUqmHcYg5aYFy3FSNzDtvM3DYpaih0YMrC4I1BEjHylPbCIOust/Rc+0CeKcbzSPVR2i2QV6GGBNqtci+h5hP71QZ55rDeMr+ppf5phRO3g+7OXl6GdzWG8ZX9TT/zQaWG8ZX9TT/zS6mz0agrUwXfQOwqD6ti+UK1LLfLa3TB3mVHJ1y4Sm6VCXemSuchWQZmB6NzoCeje9pXkusn7Huz7FnmcN4yv6ml/mjmcN4zEeppf5percnnRiKjoihUbOwqAHnCwUZSmcG6vvUWtGG2A1VgqFQTTpt/2PfPcX6CHKLjedB1yMo2vk/7/AKFn2LPNYbxlf1NP/NKczhvGV/U0/wDNPGLwwSnSNrMwqZtd5WoV9nVMWWKN9mzw3boSjkngcI+IXNUqMwIKI9NUDMNRqGYHrtpOmzhtBiHQjeGU/wD6E7nOfxcWpJ3ubuGldPkViImI1CIiAIiIAiIgCIiAIiIAlCJWIBCsfQbZeI+cUgThqpAqoP8ArJ3MB7Py6pKxkr0/svTdfKrKZcxOHWohRwGVgQQdxB4SIbPxDbMxHzaqScNUJNGofsE/ZP8Af8+Jl3zF6r3KfI/QYjBVtlua2HvUwpN6lI6mn/Ep/v8An1yzy32rTxGBp1KTXBrL5Qcj9EjgZNzrOXcruTtSg7VstNaT1LKqE6EgnvSNNxOmkuoNTmst17ldVOMXbYjspeVmbsWoy1gUQuQG6IIDbiMyE7nG8b9ROpJ2VznpXZShtZlUIAgHRDMqKHZQwbIX3kXA/IS9idvVGqZ1yKA7uAEUAl7glwNGJXQzPrbOR3c1WZ2p5alUsQHNI0/3bWNs4cKpI8MSw1GgtMk0izJRo1b86wDNUKqykDcozX0103zPeD52LrSXUxE2w4JYJTynKCvNLzd0uwIXdmFz26yuH29VTUZD3lroCAad8rAcCMxm4pbLTp0ubLouLYFucy82hppeoTxsOJ0013zBXZicxmyErzVRziM9gtRS2Wlk3a2UW39KRlT2sLS3uavEYlmAD/ZzWFrEZznN/OZZkhxuAV1r1MpLAKQ5YhQFo0jlFtM1ydGGuljI7Lqck1yK5xse6XfL+JfaJ3ScLpd8v4l9ondJi47eJr4TqViInPNoiIgCIiAIiIAiIgCIiAIiIBQiYO2NkpiaTUqg0O48VbgwmfKESU7O6IauRTkztV6NQ4DFfvE/dOd1ROAB4m273iZnLPZDYnDZaerKwcDwrAgr+RMucpuT/wA6pgoctZOlSfdYjXKT1G3mMiu2OVb1MEaTXSuKgpVhuJUBiWHYSoB/WaILOSnHfqUSeMXGW3Qjh2JVGh5sHqNaiCOwjPHcap916+h8cwAsTrWl39v2c74TZU9mVVVlBpAOAG+uw+oBzAXz6C4B808dxan3fr6HxzAtFpGL7+37JujP7i1Pu/X0PjjuLU+69fQ+OYFotJtLv7fsXRn9xan3Xr6Hxyncap916+h8cwbRaLS7+37Iujd7I5LVa1VF6OXMCzipTcKAQT3jHXgJ1ycS2bjGo1kqUzZgy+cXF1PWDO2zm8YpZK5u4W1nYrERMRrEREAREQBERAEREAREQBERAEREAoZzj5QdjOtT50WQo5CAAZWGhIv4WgOvknSJEPlL/wCKn/sv9FSX8PJxqKxTXinBnN5tKGzaV6dOo7ipVCspAUogqHoBtbm+hNt1+M1c2FDbJUJ9WjPTFqdQ5sygajQEK1rmxINvNOvPK3I5sbdTwNj1MmfoWys2XOuYqjFWYJvIBBnruHV6IspLMq5cy5lZxdQ4v0bjrns7XApIiopcUnpmoc2YB3ckDWxurbyLi5l2pynqNkzAEoytq1QhigsOgWyrv1ygSu9U9/AYq7IclgppsVvoKiEtZcxCi/SsOqXamw2AQq9Ns1IVSc6gIOtiToNwvxJjZu3XoIaaqCCWNyXHfLkIIUgMLbswNjunintghVVqaMBT5pr5+mgbMoNm0KnUFbGHq3I+Cx5bY9QZ75AECkkuoBDgspU36VwDa0tYzAtSIV8t+IDBipH2WA709hlzE7TZwylVVSadgAbKtJWVUFzusx36ymP2kawQZVUICAAWbfYkXck200G4T2s7q5DxsY1Lvl/EvtE7pOF0u+X8S+0TukxcdvE1cJsysRE55tEREAREQBERAEREAREQBERAEREASL/KDgmqYS6C+SorsBvy2ZSfNmvJRKET1CWMlI8yjkmjhGYdcZh1idrOyKJ1NGl6tPdHceh4ml6tPdOh45djF4V9zimYRmE7X3HoeJperT3R3HoeJperT3R45difCPucUzCMwna+49DxNL1ae6O49DxNL1ae6PHLsPCPucUzCMw6xO19x6HiaXq090dx6HiaXq090eNXYeFfc49szBtWrJTpi7Fl8wBBJPUBO2yxQwNOn+7REvvyqFv5bCX7TJXrarXI0UaWmisREoLhERAEREAREQBERAEREAREQBERAEREApERCIEREkCIiAIiIAlYiQSf/9k="/>
          <p:cNvSpPr>
            <a:spLocks noChangeAspect="1" noChangeArrowheads="1"/>
          </p:cNvSpPr>
          <p:nvPr/>
        </p:nvSpPr>
        <p:spPr bwMode="auto">
          <a:xfrm>
            <a:off x="581025" y="-1462088"/>
            <a:ext cx="3038475" cy="3048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endParaRPr lang="en-IN" altLang="en-US"/>
          </a:p>
        </p:txBody>
      </p:sp>
      <p:pic>
        <p:nvPicPr>
          <p:cNvPr id="11269" name="Picture 5"/>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00263" y="1806575"/>
            <a:ext cx="49149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12825" y="300038"/>
            <a:ext cx="6346825" cy="1320800"/>
          </a:xfrm>
        </p:spPr>
        <p:txBody>
          <a:bodyPr/>
          <a:lstStyle/>
          <a:p>
            <a:pPr eaLnBrk="1" hangingPunct="1"/>
            <a:r>
              <a:rPr lang="en-US" altLang="en-US"/>
              <a:t>Tokens in C</a:t>
            </a:r>
          </a:p>
        </p:txBody>
      </p:sp>
      <p:sp>
        <p:nvSpPr>
          <p:cNvPr id="1229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Tahoma" panose="020B0604030504040204" pitchFamily="34" charset="0"/>
              </a:defRPr>
            </a:lvl1pPr>
            <a:lvl2pPr marL="742950" indent="-285750">
              <a:defRPr kumimoji="1" sz="3200">
                <a:solidFill>
                  <a:schemeClr val="tx1"/>
                </a:solidFill>
                <a:latin typeface="Tahoma" panose="020B0604030504040204" pitchFamily="34" charset="0"/>
              </a:defRPr>
            </a:lvl2pPr>
            <a:lvl3pPr marL="1143000" indent="-228600">
              <a:defRPr kumimoji="1" sz="3200">
                <a:solidFill>
                  <a:schemeClr val="tx1"/>
                </a:solidFill>
                <a:latin typeface="Tahoma" panose="020B0604030504040204" pitchFamily="34" charset="0"/>
              </a:defRPr>
            </a:lvl3pPr>
            <a:lvl4pPr marL="1600200" indent="-228600">
              <a:defRPr kumimoji="1" sz="3200">
                <a:solidFill>
                  <a:schemeClr val="tx1"/>
                </a:solidFill>
                <a:latin typeface="Tahoma" panose="020B0604030504040204" pitchFamily="34" charset="0"/>
              </a:defRPr>
            </a:lvl4pPr>
            <a:lvl5pPr marL="2057400" indent="-228600">
              <a:defRPr kumimoji="1" sz="32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32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32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32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3200">
                <a:solidFill>
                  <a:schemeClr val="tx1"/>
                </a:solidFill>
                <a:latin typeface="Tahoma" panose="020B0604030504040204" pitchFamily="34" charset="0"/>
              </a:defRPr>
            </a:lvl9pPr>
          </a:lstStyle>
          <a:p>
            <a:fld id="{3D660449-BF19-47A4-8428-A28CC7FACF2B}" type="slidenum">
              <a:rPr lang="en-US" altLang="en-US" sz="1000" smtClean="0">
                <a:solidFill>
                  <a:schemeClr val="accent1"/>
                </a:solidFill>
              </a:rPr>
              <a:pPr/>
              <a:t>9</a:t>
            </a:fld>
            <a:endParaRPr lang="en-US" altLang="en-US" sz="1000">
              <a:solidFill>
                <a:schemeClr val="accent1"/>
              </a:solidFill>
            </a:endParaRPr>
          </a:p>
        </p:txBody>
      </p:sp>
      <p:sp>
        <p:nvSpPr>
          <p:cNvPr id="12292" name="Rectangle 6"/>
          <p:cNvSpPr>
            <a:spLocks noGrp="1" noChangeArrowheads="1"/>
          </p:cNvSpPr>
          <p:nvPr>
            <p:ph type="body" idx="4294967295"/>
          </p:nvPr>
        </p:nvSpPr>
        <p:spPr>
          <a:xfrm>
            <a:off x="0" y="1441450"/>
            <a:ext cx="8102600" cy="4991100"/>
          </a:xfrm>
        </p:spPr>
        <p:txBody>
          <a:bodyPr/>
          <a:lstStyle/>
          <a:p>
            <a:pPr algn="just" eaLnBrk="1" hangingPunct="1"/>
            <a:r>
              <a:rPr lang="en-US" altLang="en-US">
                <a:solidFill>
                  <a:schemeClr val="tx1"/>
                </a:solidFill>
                <a:latin typeface="Cambria" panose="02040503050406030204" pitchFamily="18" charset="0"/>
              </a:rPr>
              <a:t>Keywords</a:t>
            </a:r>
          </a:p>
          <a:p>
            <a:pPr lvl="1" algn="just" eaLnBrk="1" hangingPunct="1"/>
            <a:r>
              <a:rPr lang="en-US" altLang="en-US">
                <a:solidFill>
                  <a:schemeClr val="tx1"/>
                </a:solidFill>
                <a:latin typeface="Cambria" panose="02040503050406030204" pitchFamily="18" charset="0"/>
              </a:rPr>
              <a:t>Whose meaning is fixed and is known by the compiler, cannot change the meaning of keyword. These are reserved words of the C language. For example </a:t>
            </a:r>
            <a:r>
              <a:rPr lang="en-US" altLang="en-US" b="1">
                <a:solidFill>
                  <a:schemeClr val="tx1"/>
                </a:solidFill>
                <a:latin typeface="Cambria" panose="02040503050406030204" pitchFamily="18" charset="0"/>
              </a:rPr>
              <a:t>int, float, if, else, for, while</a:t>
            </a:r>
            <a:r>
              <a:rPr lang="en-US" altLang="en-US">
                <a:solidFill>
                  <a:schemeClr val="tx1"/>
                </a:solidFill>
                <a:latin typeface="Cambria" panose="02040503050406030204" pitchFamily="18" charset="0"/>
              </a:rPr>
              <a:t> etc.</a:t>
            </a:r>
          </a:p>
          <a:p>
            <a:pPr lvl="1" algn="just" eaLnBrk="1" hangingPunct="1"/>
            <a:r>
              <a:rPr lang="en-US" altLang="en-US">
                <a:solidFill>
                  <a:schemeClr val="tx1"/>
                </a:solidFill>
                <a:latin typeface="Cambria" panose="02040503050406030204" pitchFamily="18" charset="0"/>
              </a:rPr>
              <a:t>In C, we have 32 keywords, which have their predefined meaning and cannot be used as a variable name.</a:t>
            </a:r>
          </a:p>
          <a:p>
            <a:pPr lvl="1" algn="just" eaLnBrk="1" hangingPunct="1"/>
            <a:endParaRPr lang="en-US" altLang="en-US">
              <a:solidFill>
                <a:schemeClr val="tx1"/>
              </a:solidFill>
              <a:latin typeface="Cambria" panose="02040503050406030204" pitchFamily="18" charset="0"/>
            </a:endParaRPr>
          </a:p>
        </p:txBody>
      </p:sp>
      <p:pic>
        <p:nvPicPr>
          <p:cNvPr id="12293"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4419599"/>
            <a:ext cx="5175250" cy="198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advTm="2902"/>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1369</TotalTime>
  <Words>2448</Words>
  <Application>Microsoft Office PowerPoint</Application>
  <PresentationFormat>On-screen Show (4:3)</PresentationFormat>
  <Paragraphs>365</Paragraphs>
  <Slides>60</Slides>
  <Notes>9</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Apex</vt:lpstr>
      <vt:lpstr>Programming in C and CPP</vt:lpstr>
      <vt:lpstr>History</vt:lpstr>
      <vt:lpstr>C Programming Language</vt:lpstr>
      <vt:lpstr>C Programming Language</vt:lpstr>
      <vt:lpstr>C Programming Language</vt:lpstr>
      <vt:lpstr>Features of ‘C’ </vt:lpstr>
      <vt:lpstr>Character Set  </vt:lpstr>
      <vt:lpstr>Tokens in c</vt:lpstr>
      <vt:lpstr>Tokens in C</vt:lpstr>
      <vt:lpstr>Tokens in C</vt:lpstr>
      <vt:lpstr>Slide 11</vt:lpstr>
      <vt:lpstr>Tokens in C</vt:lpstr>
      <vt:lpstr>Tokens in C</vt:lpstr>
      <vt:lpstr>Tokens in C</vt:lpstr>
      <vt:lpstr>Slide 15</vt:lpstr>
      <vt:lpstr>Escape Sequences</vt:lpstr>
      <vt:lpstr>Structure of ‘C’ program</vt:lpstr>
      <vt:lpstr>A Simple C Program: Printing a Line of Text</vt:lpstr>
      <vt:lpstr>A Simple C Program: Printing a Line of Text</vt:lpstr>
      <vt:lpstr>A Simple C Program: Printing a Line of Text</vt:lpstr>
      <vt:lpstr>A Simple C Program: Printing a Line of Text</vt:lpstr>
      <vt:lpstr>Procedure of execution of ‘C’ program</vt:lpstr>
      <vt:lpstr>Variables</vt:lpstr>
      <vt:lpstr>Declarations</vt:lpstr>
      <vt:lpstr>Data Types in C</vt:lpstr>
      <vt:lpstr>Basic Data Types</vt:lpstr>
      <vt:lpstr>Primitive Data Types</vt:lpstr>
      <vt:lpstr>Primitive Data Types</vt:lpstr>
      <vt:lpstr>Slide 29</vt:lpstr>
      <vt:lpstr>Character Types</vt:lpstr>
      <vt:lpstr>PRINTING DATAON SCREEN</vt:lpstr>
      <vt:lpstr>Format Specifiers </vt:lpstr>
      <vt:lpstr>Reading data from keyboard</vt:lpstr>
      <vt:lpstr>User defined data types</vt:lpstr>
      <vt:lpstr>Defining symbolic constants</vt:lpstr>
      <vt:lpstr>User defined data types</vt:lpstr>
      <vt:lpstr>Type Conversions</vt:lpstr>
      <vt:lpstr>Automatic Type conversion</vt:lpstr>
      <vt:lpstr>Slide 39</vt:lpstr>
      <vt:lpstr>Automatic Type conversion</vt:lpstr>
      <vt:lpstr>Slide 41</vt:lpstr>
      <vt:lpstr>Slide 42</vt:lpstr>
      <vt:lpstr>Integer promotion</vt:lpstr>
      <vt:lpstr>Explicit Type Conversion or Type Casting</vt:lpstr>
      <vt:lpstr>Type Casting</vt:lpstr>
      <vt:lpstr>Type Casting</vt:lpstr>
      <vt:lpstr>Operator precedence</vt:lpstr>
      <vt:lpstr>Operators</vt:lpstr>
      <vt:lpstr> </vt:lpstr>
      <vt:lpstr>Slide 50</vt:lpstr>
      <vt:lpstr>Slide 51</vt:lpstr>
      <vt:lpstr>Slide 52</vt:lpstr>
      <vt:lpstr>Slide 53</vt:lpstr>
      <vt:lpstr>Slide 54</vt:lpstr>
      <vt:lpstr>Slide 55</vt:lpstr>
      <vt:lpstr>Slide 56</vt:lpstr>
      <vt:lpstr>Slide 57</vt:lpstr>
      <vt:lpstr>Slide 58</vt:lpstr>
      <vt:lpstr>Operators Associativity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 and CPP</dc:title>
  <dc:creator>admin</dc:creator>
  <cp:lastModifiedBy>mitali</cp:lastModifiedBy>
  <cp:revision>126</cp:revision>
  <dcterms:created xsi:type="dcterms:W3CDTF">2020-09-22T04:59:47Z</dcterms:created>
  <dcterms:modified xsi:type="dcterms:W3CDTF">2023-06-27T07:54:34Z</dcterms:modified>
</cp:coreProperties>
</file>