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4660"/>
  </p:normalViewPr>
  <p:slideViewPr>
    <p:cSldViewPr>
      <p:cViewPr varScale="1">
        <p:scale>
          <a:sx n="110" d="100"/>
          <a:sy n="110" d="100"/>
        </p:scale>
        <p:origin x="-16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EF32C-F348-4EF3-9A1E-C267E2C89232}" type="datetimeFigureOut">
              <a:rPr lang="en-US" smtClean="0"/>
              <a:pPr/>
              <a:t>7/11/2023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91EA7-006E-40C1-8C83-16D18C3FB7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26C6985-5B33-454E-A09F-2B225F25DFA9}" type="datetimeFigureOut">
              <a:rPr lang="en-US" smtClean="0"/>
              <a:pPr/>
              <a:t>7/11/2023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72222FB-691F-4FC2-BC68-8D6AA58B4E1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6C6985-5B33-454E-A09F-2B225F25DFA9}"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72222FB-691F-4FC2-BC68-8D6AA58B4E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6C6985-5B33-454E-A09F-2B225F25DFA9}" type="datetimeFigureOut">
              <a:rPr lang="en-US" smtClean="0"/>
              <a:pPr/>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6C6985-5B33-454E-A09F-2B225F25DFA9}" type="datetimeFigureOut">
              <a:rPr lang="en-US" smtClean="0"/>
              <a:pPr/>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6C6985-5B33-454E-A09F-2B225F25DFA9}" type="datetimeFigureOut">
              <a:rPr lang="en-US" smtClean="0"/>
              <a:pPr/>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C6985-5B33-454E-A09F-2B225F25DFA9}" type="datetimeFigureOut">
              <a:rPr lang="en-US" smtClean="0"/>
              <a:pPr/>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6C6985-5B33-454E-A09F-2B225F25DFA9}" type="datetimeFigureOut">
              <a:rPr lang="en-US" smtClean="0"/>
              <a:pPr/>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6C6985-5B33-454E-A09F-2B225F25DFA9}" type="datetimeFigureOut">
              <a:rPr lang="en-US" smtClean="0"/>
              <a:pPr/>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26C6985-5B33-454E-A09F-2B225F25DFA9}" type="datetimeFigureOut">
              <a:rPr lang="en-US" smtClean="0"/>
              <a:pPr/>
              <a:t>7/11/2023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72222FB-691F-4FC2-BC68-8D6AA58B4E1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in C and CPP</a:t>
            </a:r>
            <a:endParaRPr lang="en-US" dirty="0"/>
          </a:p>
        </p:txBody>
      </p:sp>
      <p:sp>
        <p:nvSpPr>
          <p:cNvPr id="3" name="Subtitle 2"/>
          <p:cNvSpPr>
            <a:spLocks noGrp="1"/>
          </p:cNvSpPr>
          <p:nvPr>
            <p:ph type="subTitle" idx="1"/>
          </p:nvPr>
        </p:nvSpPr>
        <p:spPr>
          <a:xfrm>
            <a:off x="1371600" y="3886200"/>
            <a:ext cx="6858000" cy="1752600"/>
          </a:xfrm>
        </p:spPr>
        <p:txBody>
          <a:bodyPr/>
          <a:lstStyle/>
          <a:p>
            <a:r>
              <a:rPr lang="en-US" dirty="0" err="1" smtClean="0"/>
              <a:t>Mitali</a:t>
            </a:r>
            <a:r>
              <a:rPr lang="en-US" dirty="0" smtClean="0"/>
              <a:t> </a:t>
            </a:r>
            <a:r>
              <a:rPr lang="en-US" dirty="0" err="1" smtClean="0"/>
              <a:t>Hora</a:t>
            </a:r>
            <a:endParaRPr lang="en-US" dirty="0" smtClean="0"/>
          </a:p>
          <a:p>
            <a:r>
              <a:rPr lang="en-US" dirty="0" smtClean="0"/>
              <a:t>Department of Computer Applications</a:t>
            </a:r>
          </a:p>
          <a:p>
            <a:r>
              <a:rPr lang="en-US" dirty="0" smtClean="0"/>
              <a:t>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call by Value</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b="1" dirty="0" smtClean="0"/>
              <a:t>call by value</a:t>
            </a:r>
            <a:r>
              <a:rPr lang="en-US" dirty="0" smtClean="0"/>
              <a:t> method of passing arguments to a function copies the actual value of an argument into the formal parameter of the function. </a:t>
            </a:r>
          </a:p>
          <a:p>
            <a:r>
              <a:rPr lang="en-US" dirty="0" smtClean="0"/>
              <a:t>In this case, changes made to the parameter inside the function have no effect on the argument.</a:t>
            </a:r>
          </a:p>
          <a:p>
            <a:r>
              <a:rPr lang="en-US" dirty="0" smtClean="0"/>
              <a:t>By default, C programming uses </a:t>
            </a:r>
            <a:r>
              <a:rPr lang="en-US" i="1" dirty="0" smtClean="0"/>
              <a:t>call by value</a:t>
            </a:r>
            <a:r>
              <a:rPr lang="en-US" dirty="0" smtClean="0"/>
              <a:t> to pass arguments. </a:t>
            </a:r>
          </a:p>
          <a:p>
            <a:r>
              <a:rPr lang="en-US" dirty="0" smtClean="0"/>
              <a:t>In general, it means the code within a function cannot alter the arguments used to call the function.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Call by reference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call by reference</a:t>
            </a:r>
            <a:r>
              <a:rPr lang="en-US" dirty="0" smtClean="0"/>
              <a:t> method of passing arguments to a function copies the address of an argument into the formal parameter. </a:t>
            </a:r>
          </a:p>
          <a:p>
            <a:r>
              <a:rPr lang="en-US" dirty="0" smtClean="0"/>
              <a:t>Inside the function, the address is used to access the actual argument used in the call. </a:t>
            </a:r>
          </a:p>
          <a:p>
            <a:r>
              <a:rPr lang="en-US" dirty="0" smtClean="0"/>
              <a:t>It means the changes made to the parameter affect the passed argument.</a:t>
            </a:r>
          </a:p>
          <a:p>
            <a:r>
              <a:rPr lang="en-US" dirty="0" smtClean="0"/>
              <a:t>To pass a value by reference, argument pointers are passed to the functions just like any other value</a:t>
            </a:r>
            <a:r>
              <a:rPr lang="en-US" smtClean="0"/>
              <a:t>.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Inline function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Inline Function</a:t>
            </a:r>
            <a:r>
              <a:rPr lang="en-US" dirty="0" smtClean="0"/>
              <a:t> are those function whose definitions are small and be substituted at the place where its function call is happened. Function substitution is totally compiler choice.</a:t>
            </a:r>
          </a:p>
          <a:p>
            <a:r>
              <a:rPr lang="en-US" dirty="0" smtClean="0"/>
              <a:t>In an inline function, a function call is replaced by the actual program code.</a:t>
            </a:r>
          </a:p>
          <a:p>
            <a:r>
              <a:rPr lang="en-US" dirty="0" smtClean="0"/>
              <a:t>Most of the Inline functions are used for small computations. They are not suitable for large computing.</a:t>
            </a:r>
          </a:p>
          <a:p>
            <a:r>
              <a:rPr lang="en-US" dirty="0" smtClean="0"/>
              <a:t>An inline function is similar to a normal function. The only difference is that we place a keyword inline before the function name.</a:t>
            </a:r>
            <a:endParaRPr lang="en-US"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a:t>
            </a:r>
            <a:r>
              <a:rPr lang="en-US" dirty="0" smtClean="0"/>
              <a:t>(),</a:t>
            </a:r>
            <a:r>
              <a:rPr lang="en-US" dirty="0" err="1" smtClean="0"/>
              <a:t>getchar</a:t>
            </a:r>
            <a:r>
              <a:rPr lang="en-US" dirty="0" smtClean="0"/>
              <a:t>(),</a:t>
            </a:r>
            <a:r>
              <a:rPr lang="en-US" dirty="0" err="1" smtClean="0"/>
              <a:t>getch</a:t>
            </a:r>
            <a:r>
              <a:rPr lang="en-US" dirty="0" smtClean="0"/>
              <a:t>()</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All these functions read the character from input and return an integer. The value of EOF is used for this purpose.</a:t>
            </a:r>
          </a:p>
          <a:p>
            <a:r>
              <a:rPr lang="en-IN" dirty="0" err="1" smtClean="0"/>
              <a:t>getc</a:t>
            </a:r>
            <a:r>
              <a:rPr lang="en-IN" dirty="0" smtClean="0"/>
              <a:t>()</a:t>
            </a:r>
          </a:p>
          <a:p>
            <a:r>
              <a:rPr lang="en-IN" dirty="0" smtClean="0"/>
              <a:t>It reads a single character from the input and return an integer value. If it fails, it returns EOF.</a:t>
            </a:r>
          </a:p>
          <a:p>
            <a:r>
              <a:rPr lang="en-IN" dirty="0" smtClean="0"/>
              <a:t>The easiest and simplest of all I/O operations are taking a character as input by reading that character from standard input (keyboard). </a:t>
            </a:r>
            <a:r>
              <a:rPr lang="en-IN" dirty="0" err="1" smtClean="0"/>
              <a:t>getchar</a:t>
            </a:r>
            <a:r>
              <a:rPr lang="en-IN" dirty="0" smtClean="0"/>
              <a:t>() function can be used to read a single character. This function is an alternative to </a:t>
            </a:r>
            <a:r>
              <a:rPr lang="en-IN" dirty="0" err="1" smtClean="0"/>
              <a:t>scanf</a:t>
            </a:r>
            <a:r>
              <a:rPr lang="en-IN" dirty="0" smtClean="0"/>
              <a:t>() function.</a:t>
            </a:r>
          </a:p>
          <a:p>
            <a:r>
              <a:rPr lang="en-IN" dirty="0" smtClean="0"/>
              <a:t>Syntax:</a:t>
            </a:r>
          </a:p>
          <a:p>
            <a:r>
              <a:rPr lang="en-IN" dirty="0" smtClean="0"/>
              <a:t/>
            </a:r>
            <a:br>
              <a:rPr lang="en-IN"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990600" y="381000"/>
            <a:ext cx="6939734" cy="4343400"/>
          </a:xfrm>
          <a:prstGeom prst="rect">
            <a:avLst/>
          </a:prstGeom>
          <a:noFill/>
          <a:ln w="9525">
            <a:noFill/>
            <a:miter lim="800000"/>
            <a:headEnd/>
            <a:tailEnd/>
          </a:ln>
        </p:spPr>
      </p:pic>
      <p:sp>
        <p:nvSpPr>
          <p:cNvPr id="5" name="Rectangle 4"/>
          <p:cNvSpPr/>
          <p:nvPr/>
        </p:nvSpPr>
        <p:spPr>
          <a:xfrm>
            <a:off x="762000" y="4953000"/>
            <a:ext cx="7010400" cy="923330"/>
          </a:xfrm>
          <a:prstGeom prst="rect">
            <a:avLst/>
          </a:prstGeom>
        </p:spPr>
        <p:txBody>
          <a:bodyPr wrap="square">
            <a:spAutoFit/>
          </a:bodyPr>
          <a:lstStyle/>
          <a:p>
            <a:r>
              <a:rPr lang="en-IN" dirty="0" smtClean="0">
                <a:solidFill>
                  <a:srgbClr val="FF0000"/>
                </a:solidFill>
              </a:rPr>
              <a:t>The difference between </a:t>
            </a:r>
            <a:r>
              <a:rPr lang="en-IN" dirty="0" err="1" smtClean="0">
                <a:solidFill>
                  <a:srgbClr val="FF0000"/>
                </a:solidFill>
              </a:rPr>
              <a:t>getc</a:t>
            </a:r>
            <a:r>
              <a:rPr lang="en-IN" dirty="0" smtClean="0">
                <a:solidFill>
                  <a:srgbClr val="FF0000"/>
                </a:solidFill>
              </a:rPr>
              <a:t>() and </a:t>
            </a:r>
            <a:r>
              <a:rPr lang="en-IN" dirty="0" err="1" smtClean="0">
                <a:solidFill>
                  <a:srgbClr val="FF0000"/>
                </a:solidFill>
              </a:rPr>
              <a:t>getchar</a:t>
            </a:r>
            <a:r>
              <a:rPr lang="en-IN" dirty="0" smtClean="0">
                <a:solidFill>
                  <a:srgbClr val="FF0000"/>
                </a:solidFill>
              </a:rPr>
              <a:t>() is </a:t>
            </a:r>
            <a:r>
              <a:rPr lang="en-IN" dirty="0" err="1" smtClean="0">
                <a:solidFill>
                  <a:srgbClr val="FF0000"/>
                </a:solidFill>
              </a:rPr>
              <a:t>getc</a:t>
            </a:r>
            <a:r>
              <a:rPr lang="en-IN" dirty="0" smtClean="0">
                <a:solidFill>
                  <a:srgbClr val="FF0000"/>
                </a:solidFill>
              </a:rPr>
              <a:t>() can read from any input stream, but </a:t>
            </a:r>
            <a:r>
              <a:rPr lang="en-IN" dirty="0" err="1" smtClean="0">
                <a:solidFill>
                  <a:srgbClr val="FF0000"/>
                </a:solidFill>
              </a:rPr>
              <a:t>getchar</a:t>
            </a:r>
            <a:r>
              <a:rPr lang="en-IN" dirty="0" smtClean="0">
                <a:solidFill>
                  <a:srgbClr val="FF0000"/>
                </a:solidFill>
              </a:rPr>
              <a:t>() reads a single input character from standard input. So </a:t>
            </a:r>
            <a:r>
              <a:rPr lang="en-IN" dirty="0" err="1" smtClean="0">
                <a:solidFill>
                  <a:srgbClr val="FF0000"/>
                </a:solidFill>
              </a:rPr>
              <a:t>getchar</a:t>
            </a:r>
            <a:r>
              <a:rPr lang="en-IN" dirty="0" smtClean="0">
                <a:solidFill>
                  <a:srgbClr val="FF0000"/>
                </a:solidFill>
              </a:rPr>
              <a:t>() is equivalent to </a:t>
            </a:r>
            <a:r>
              <a:rPr lang="en-IN" dirty="0" err="1" smtClean="0">
                <a:solidFill>
                  <a:srgbClr val="FF0000"/>
                </a:solidFill>
              </a:rPr>
              <a:t>getc</a:t>
            </a:r>
            <a:r>
              <a:rPr lang="en-IN" dirty="0" smtClean="0">
                <a:solidFill>
                  <a:srgbClr val="FF0000"/>
                </a:solidFill>
              </a:rPr>
              <a:t>(</a:t>
            </a:r>
            <a:r>
              <a:rPr lang="en-IN" dirty="0" err="1" smtClean="0">
                <a:solidFill>
                  <a:srgbClr val="FF0000"/>
                </a:solidFill>
              </a:rPr>
              <a:t>stdin</a:t>
            </a:r>
            <a:r>
              <a:rPr lang="en-IN" dirty="0" smtClean="0">
                <a:solidFill>
                  <a:srgbClr val="FF0000"/>
                </a:solidFill>
              </a:rPr>
              <a:t>).</a:t>
            </a:r>
            <a:endParaRPr lang="en-IN"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1541435" y="1600200"/>
            <a:ext cx="6061129" cy="47085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IN" b="1" dirty="0" err="1" smtClean="0"/>
              <a:t>getch</a:t>
            </a:r>
            <a:r>
              <a:rPr lang="en-IN" b="1" dirty="0" smtClean="0"/>
              <a:t>()</a:t>
            </a:r>
          </a:p>
          <a:p>
            <a:pPr fontAlgn="base"/>
            <a:r>
              <a:rPr lang="en-IN" dirty="0" smtClean="0"/>
              <a:t>Like the above functions, </a:t>
            </a:r>
            <a:r>
              <a:rPr lang="en-IN" dirty="0" err="1" smtClean="0"/>
              <a:t>getch</a:t>
            </a:r>
            <a:r>
              <a:rPr lang="en-IN" dirty="0" smtClean="0"/>
              <a:t>() also reads a single character from the keyboard. But it does not use any buffer, so the entered character does not display on the screen and is immediately returned without waiting for the enter key.</a:t>
            </a:r>
          </a:p>
          <a:p>
            <a:pPr fontAlgn="base"/>
            <a:r>
              <a:rPr lang="en-IN" dirty="0" err="1" smtClean="0"/>
              <a:t>getch</a:t>
            </a:r>
            <a:r>
              <a:rPr lang="en-IN" dirty="0" smtClean="0"/>
              <a:t>() is a nonstandard function and is present in &lt;</a:t>
            </a:r>
            <a:r>
              <a:rPr lang="en-IN" dirty="0" err="1" smtClean="0"/>
              <a:t>conio.h</a:t>
            </a:r>
            <a:r>
              <a:rPr lang="en-IN" dirty="0" smtClean="0"/>
              <a:t>&gt; header file which is mostly used by MS-DOS compilers like Turbo C. It is not part of the C standard library or ISO C, nor is it defined by POSIX.</a:t>
            </a:r>
          </a:p>
          <a:p>
            <a:pPr fontAlgn="base"/>
            <a:r>
              <a:rPr lang="en-IN" b="1" dirty="0" smtClean="0"/>
              <a:t>Syntax</a:t>
            </a:r>
          </a:p>
          <a:p>
            <a:r>
              <a:rPr lang="en-IN" dirty="0" err="1" smtClean="0"/>
              <a:t>int</a:t>
            </a:r>
            <a:r>
              <a:rPr lang="en-IN" dirty="0" smtClean="0"/>
              <a:t> </a:t>
            </a:r>
            <a:r>
              <a:rPr lang="en-IN" b="1" dirty="0" err="1" smtClean="0"/>
              <a:t>getch</a:t>
            </a:r>
            <a:r>
              <a:rPr lang="en-IN"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 we can divide a large program into the basic building blocks known as function. </a:t>
            </a:r>
          </a:p>
          <a:p>
            <a:r>
              <a:rPr lang="en-US" dirty="0" smtClean="0"/>
              <a:t>The function contains the set of programming statements enclosed by {}. </a:t>
            </a:r>
          </a:p>
          <a:p>
            <a:r>
              <a:rPr lang="en-US" dirty="0" smtClean="0"/>
              <a:t>A function can be called multiple times to provide reusability and modularity to the C program.</a:t>
            </a:r>
          </a:p>
          <a:p>
            <a:r>
              <a:rPr lang="en-US" dirty="0" smtClean="0"/>
              <a:t> In other words, we can say that the collection of functions creates a program. </a:t>
            </a:r>
          </a:p>
          <a:p>
            <a:r>
              <a:rPr lang="en-US" dirty="0" smtClean="0"/>
              <a:t> Every C program has at least one function, which is </a:t>
            </a:r>
            <a:r>
              <a:rPr lang="en-US" b="1" dirty="0" smtClean="0"/>
              <a:t>main().</a:t>
            </a:r>
            <a:endParaRPr lang="en-US" dirty="0" smtClean="0"/>
          </a:p>
          <a:p>
            <a:r>
              <a:rPr lang="en-US" dirty="0" smtClean="0"/>
              <a:t>The function is also known as </a:t>
            </a:r>
            <a:r>
              <a:rPr lang="en-US" i="1" dirty="0" err="1" smtClean="0"/>
              <a:t>procedure</a:t>
            </a:r>
            <a:r>
              <a:rPr lang="en-US" dirty="0" err="1" smtClean="0"/>
              <a:t>or</a:t>
            </a:r>
            <a:r>
              <a:rPr lang="en-US" dirty="0" smtClean="0"/>
              <a:t> </a:t>
            </a:r>
            <a:r>
              <a:rPr lang="en-US" i="1" dirty="0" err="1" smtClean="0"/>
              <a:t>subroutine</a:t>
            </a:r>
            <a:r>
              <a:rPr lang="en-US" dirty="0" err="1" smtClean="0"/>
              <a:t>in</a:t>
            </a:r>
            <a:r>
              <a:rPr lang="en-US" dirty="0" smtClean="0"/>
              <a:t> other programming languages.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Advantage of functions</a:t>
            </a:r>
            <a:endParaRPr lang="en-US" dirty="0"/>
          </a:p>
        </p:txBody>
      </p:sp>
      <p:sp>
        <p:nvSpPr>
          <p:cNvPr id="3" name="Content Placeholder 2"/>
          <p:cNvSpPr>
            <a:spLocks noGrp="1"/>
          </p:cNvSpPr>
          <p:nvPr>
            <p:ph idx="1"/>
          </p:nvPr>
        </p:nvSpPr>
        <p:spPr/>
        <p:txBody>
          <a:bodyPr/>
          <a:lstStyle/>
          <a:p>
            <a:r>
              <a:rPr lang="en-US" dirty="0" smtClean="0"/>
              <a:t>By using functions, we can avoid rewriting same logic/code again and again in a program.</a:t>
            </a:r>
          </a:p>
          <a:p>
            <a:r>
              <a:rPr lang="en-US" dirty="0" smtClean="0"/>
              <a:t>We can call  functions any number of times in a program and from any place in a program.</a:t>
            </a:r>
          </a:p>
          <a:p>
            <a:r>
              <a:rPr lang="en-US" dirty="0" smtClean="0"/>
              <a:t>We can track a large C program easily when it is divided into multiple functions.</a:t>
            </a:r>
          </a:p>
          <a:p>
            <a:r>
              <a:rPr lang="en-US" dirty="0" smtClean="0"/>
              <a:t>Reusability is the main achievement of C functions.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Types of Functions</a:t>
            </a:r>
            <a:endParaRPr lang="en-US" dirty="0"/>
          </a:p>
        </p:txBody>
      </p:sp>
      <p:sp>
        <p:nvSpPr>
          <p:cNvPr id="3" name="Content Placeholder 2"/>
          <p:cNvSpPr>
            <a:spLocks noGrp="1"/>
          </p:cNvSpPr>
          <p:nvPr>
            <p:ph idx="1"/>
          </p:nvPr>
        </p:nvSpPr>
        <p:spPr/>
        <p:txBody>
          <a:bodyPr/>
          <a:lstStyle/>
          <a:p>
            <a:r>
              <a:rPr lang="en-US" b="1" dirty="0" smtClean="0"/>
              <a:t>Library Functions</a:t>
            </a:r>
            <a:r>
              <a:rPr lang="en-US" dirty="0" smtClean="0"/>
              <a:t>: are the functions which are declared in the C header files such as </a:t>
            </a:r>
            <a:r>
              <a:rPr lang="en-US" dirty="0" err="1" smtClean="0"/>
              <a:t>scanf</a:t>
            </a:r>
            <a:r>
              <a:rPr lang="en-US" dirty="0" smtClean="0"/>
              <a:t>(), </a:t>
            </a:r>
            <a:r>
              <a:rPr lang="en-US" dirty="0" err="1" smtClean="0"/>
              <a:t>printf</a:t>
            </a:r>
            <a:r>
              <a:rPr lang="en-US" dirty="0" smtClean="0"/>
              <a:t>(), gets(), puts(), ceil(), floor() etc.</a:t>
            </a:r>
          </a:p>
          <a:p>
            <a:r>
              <a:rPr lang="en-US" b="1" dirty="0" smtClean="0"/>
              <a:t>User-defined functions</a:t>
            </a:r>
            <a:r>
              <a:rPr lang="en-US" dirty="0" smtClean="0"/>
              <a:t>: are the functions which are created by the C programmer, so that he/she can use it many times. It reduces the complexity of a big program and optimizes the code.</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Defining a Function</a:t>
            </a:r>
            <a:endParaRPr lang="en-US" dirty="0"/>
          </a:p>
        </p:txBody>
      </p:sp>
      <p:sp>
        <p:nvSpPr>
          <p:cNvPr id="3" name="Content Placeholder 2"/>
          <p:cNvSpPr>
            <a:spLocks noGrp="1"/>
          </p:cNvSpPr>
          <p:nvPr>
            <p:ph idx="1"/>
          </p:nvPr>
        </p:nvSpPr>
        <p:spPr/>
        <p:txBody>
          <a:bodyPr>
            <a:normAutofit/>
          </a:bodyPr>
          <a:lstStyle/>
          <a:p>
            <a:pPr>
              <a:buNone/>
            </a:pPr>
            <a:r>
              <a:rPr lang="en-US" dirty="0" err="1" smtClean="0">
                <a:solidFill>
                  <a:srgbClr val="FF0000"/>
                </a:solidFill>
              </a:rPr>
              <a:t>return_type</a:t>
            </a:r>
            <a:r>
              <a:rPr lang="en-US" dirty="0" smtClean="0">
                <a:solidFill>
                  <a:srgbClr val="FF0000"/>
                </a:solidFill>
              </a:rPr>
              <a:t>     </a:t>
            </a:r>
            <a:r>
              <a:rPr lang="en-US" dirty="0" err="1" smtClean="0">
                <a:solidFill>
                  <a:srgbClr val="FF0000"/>
                </a:solidFill>
              </a:rPr>
              <a:t>function_name</a:t>
            </a:r>
            <a:r>
              <a:rPr lang="en-US" dirty="0" smtClean="0">
                <a:solidFill>
                  <a:srgbClr val="FF0000"/>
                </a:solidFill>
              </a:rPr>
              <a:t>( parameter list )</a:t>
            </a:r>
          </a:p>
          <a:p>
            <a:pPr>
              <a:buNone/>
            </a:pPr>
            <a:r>
              <a:rPr lang="en-US" dirty="0" smtClean="0">
                <a:solidFill>
                  <a:srgbClr val="FF0000"/>
                </a:solidFill>
              </a:rPr>
              <a:t>    { </a:t>
            </a:r>
          </a:p>
          <a:p>
            <a:pPr lvl="1">
              <a:buNone/>
            </a:pPr>
            <a:r>
              <a:rPr lang="en-US" dirty="0" smtClean="0">
                <a:solidFill>
                  <a:srgbClr val="FF0000"/>
                </a:solidFill>
              </a:rPr>
              <a:t>body of the function </a:t>
            </a:r>
          </a:p>
          <a:p>
            <a:pPr lvl="1">
              <a:buNone/>
            </a:pPr>
            <a:r>
              <a:rPr lang="en-US" dirty="0" smtClean="0">
                <a:solidFill>
                  <a:srgbClr val="FF0000"/>
                </a:solidFill>
              </a:rPr>
              <a:t>}</a:t>
            </a:r>
          </a:p>
          <a:p>
            <a:pPr lvl="1"/>
            <a:r>
              <a:rPr lang="en-US" dirty="0" smtClean="0"/>
              <a:t>A function definition in C programming consists of a </a:t>
            </a:r>
            <a:r>
              <a:rPr lang="en-US" i="1" dirty="0" smtClean="0"/>
              <a:t>function header</a:t>
            </a:r>
            <a:r>
              <a:rPr lang="en-US" dirty="0" smtClean="0"/>
              <a:t> and a </a:t>
            </a:r>
            <a:r>
              <a:rPr lang="en-US" i="1" dirty="0" smtClean="0"/>
              <a:t>function body</a:t>
            </a:r>
            <a:r>
              <a:rPr lang="en-US" dirty="0" smtClean="0"/>
              <a:t>.</a:t>
            </a:r>
          </a:p>
          <a:p>
            <a:pPr lvl="1"/>
            <a:r>
              <a:rPr lang="en-US" b="1" dirty="0" smtClean="0">
                <a:solidFill>
                  <a:schemeClr val="accent5">
                    <a:lumMod val="75000"/>
                  </a:schemeClr>
                </a:solidFill>
              </a:rPr>
              <a:t>Return Type</a:t>
            </a:r>
            <a:r>
              <a:rPr lang="en-US" dirty="0" smtClean="0">
                <a:solidFill>
                  <a:schemeClr val="accent5">
                    <a:lumMod val="75000"/>
                  </a:schemeClr>
                </a:solidFill>
              </a:rPr>
              <a:t> − </a:t>
            </a:r>
            <a:r>
              <a:rPr lang="en-US" dirty="0" smtClean="0"/>
              <a:t>A function may return a value. The </a:t>
            </a:r>
            <a:r>
              <a:rPr lang="en-US" b="1" dirty="0" err="1" smtClean="0"/>
              <a:t>return_type</a:t>
            </a:r>
            <a:r>
              <a:rPr lang="en-US" dirty="0" smtClean="0"/>
              <a:t> is the data type of the value the function returns. Some functions perform the desired operations without returning a value. In this case, the </a:t>
            </a:r>
            <a:r>
              <a:rPr lang="en-US" dirty="0" err="1" smtClean="0"/>
              <a:t>return_type</a:t>
            </a:r>
            <a:r>
              <a:rPr lang="en-US" dirty="0" smtClean="0"/>
              <a:t> is the keyword </a:t>
            </a:r>
            <a:r>
              <a:rPr lang="en-US" b="1" dirty="0" smtClean="0"/>
              <a:t>void</a:t>
            </a:r>
            <a:r>
              <a:rPr lang="en-US" dirty="0" smtClean="0"/>
              <a:t>.</a:t>
            </a:r>
          </a:p>
          <a:p>
            <a:pPr lvl="1"/>
            <a:endParaRPr lang="en-US" dirty="0" smtClean="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Defining a Function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Function Name</a:t>
            </a:r>
            <a:r>
              <a:rPr lang="en-US" dirty="0" smtClean="0"/>
              <a:t> − This is the actual name of the function. The function name and the parameter list together constitute the function signature.</a:t>
            </a:r>
          </a:p>
          <a:p>
            <a:r>
              <a:rPr lang="en-US" b="1" dirty="0" smtClean="0"/>
              <a:t>Parameters</a:t>
            </a:r>
            <a:r>
              <a:rPr lang="en-US" dirty="0" smtClean="0"/>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r>
              <a:rPr lang="en-US" b="1" dirty="0" smtClean="0"/>
              <a:t>Function Body</a:t>
            </a:r>
            <a:r>
              <a:rPr lang="en-US" dirty="0" smtClean="0"/>
              <a:t> − The function body contains a collection of statements that define what the function does.</a:t>
            </a:r>
          </a:p>
          <a:p>
            <a:pPr lvl="1">
              <a:buNone/>
            </a:pPr>
            <a:endParaRPr lang="en-US" dirty="0" smtClean="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Function Declarations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 function </a:t>
            </a:r>
            <a:r>
              <a:rPr lang="en-US" b="1" dirty="0" smtClean="0"/>
              <a:t>declaration</a:t>
            </a:r>
            <a:r>
              <a:rPr lang="en-US" dirty="0" smtClean="0"/>
              <a:t> tells the compiler about a function name and how to call the function. </a:t>
            </a:r>
          </a:p>
          <a:p>
            <a:r>
              <a:rPr lang="en-US" dirty="0" smtClean="0"/>
              <a:t>The actual body of the function can be defined separately.</a:t>
            </a:r>
          </a:p>
          <a:p>
            <a:r>
              <a:rPr lang="en-US" dirty="0" smtClean="0"/>
              <a:t>Syntax:</a:t>
            </a:r>
          </a:p>
          <a:p>
            <a:pPr>
              <a:buNone/>
            </a:pPr>
            <a:r>
              <a:rPr lang="en-US" dirty="0" smtClean="0">
                <a:solidFill>
                  <a:srgbClr val="FF0000"/>
                </a:solidFill>
              </a:rPr>
              <a:t>	</a:t>
            </a:r>
            <a:r>
              <a:rPr lang="en-US" dirty="0" err="1" smtClean="0">
                <a:solidFill>
                  <a:srgbClr val="FF0000"/>
                </a:solidFill>
              </a:rPr>
              <a:t>return_type</a:t>
            </a:r>
            <a:r>
              <a:rPr lang="en-US" dirty="0" smtClean="0">
                <a:solidFill>
                  <a:srgbClr val="FF0000"/>
                </a:solidFill>
              </a:rPr>
              <a:t>   </a:t>
            </a:r>
            <a:r>
              <a:rPr lang="en-US" dirty="0" err="1" smtClean="0">
                <a:solidFill>
                  <a:srgbClr val="FF0000"/>
                </a:solidFill>
              </a:rPr>
              <a:t>function_name</a:t>
            </a:r>
            <a:r>
              <a:rPr lang="en-US" dirty="0" smtClean="0">
                <a:solidFill>
                  <a:srgbClr val="FF0000"/>
                </a:solidFill>
              </a:rPr>
              <a:t>( parameter list );</a:t>
            </a:r>
          </a:p>
          <a:p>
            <a:r>
              <a:rPr lang="en-US" dirty="0" smtClean="0"/>
              <a:t>Parameter names are not important in function declaration only their type is required, so the following is also a valid declaration</a:t>
            </a:r>
          </a:p>
          <a:p>
            <a:pPr>
              <a:buNone/>
            </a:pPr>
            <a:r>
              <a:rPr lang="en-US" dirty="0" smtClean="0">
                <a:solidFill>
                  <a:srgbClr val="FF0000"/>
                </a:solidFill>
              </a:rPr>
              <a:t>	</a:t>
            </a:r>
            <a:r>
              <a:rPr lang="en-US" dirty="0" err="1" smtClean="0">
                <a:solidFill>
                  <a:srgbClr val="FF0000"/>
                </a:solidFill>
              </a:rPr>
              <a:t>int</a:t>
            </a:r>
            <a:r>
              <a:rPr lang="en-US" dirty="0" smtClean="0">
                <a:solidFill>
                  <a:srgbClr val="FF0000"/>
                </a:solidFill>
              </a:rPr>
              <a:t> max(</a:t>
            </a:r>
            <a:r>
              <a:rPr lang="en-US" dirty="0" err="1" smtClean="0">
                <a:solidFill>
                  <a:srgbClr val="FF0000"/>
                </a:solidFill>
              </a:rPr>
              <a:t>int</a:t>
            </a:r>
            <a:r>
              <a:rPr lang="en-US" dirty="0" smtClean="0">
                <a:solidFill>
                  <a:srgbClr val="FF0000"/>
                </a:solidFill>
              </a:rPr>
              <a:t>, </a:t>
            </a:r>
            <a:r>
              <a:rPr lang="en-US" dirty="0" err="1" smtClean="0">
                <a:solidFill>
                  <a:srgbClr val="FF0000"/>
                </a:solidFill>
              </a:rPr>
              <a:t>int</a:t>
            </a:r>
            <a:r>
              <a:rPr lang="en-US" dirty="0" smtClean="0">
                <a:solidFill>
                  <a:srgbClr val="FF0000"/>
                </a:solidFill>
              </a:rPr>
              <a:t>);</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Calling a Function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When a program calls a function, the program control is transferred to the called function. A called function performs a defined task and when its return statement is executed or when its function-ending closing brace is reached, it returns the program control back to the main program.</a:t>
            </a:r>
          </a:p>
          <a:p>
            <a:r>
              <a:rPr lang="en-US" dirty="0" smtClean="0"/>
              <a:t>To call a function, you simply need to pass the required parameters along with the function name, and if the function returns a value, then you can store the returned value.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err="1" smtClean="0"/>
              <a:t>int</a:t>
            </a:r>
            <a:r>
              <a:rPr lang="en-IN" dirty="0" smtClean="0"/>
              <a:t> </a:t>
            </a:r>
            <a:r>
              <a:rPr lang="en-IN" dirty="0" err="1" smtClean="0"/>
              <a:t>myFunction</a:t>
            </a:r>
            <a:r>
              <a:rPr lang="en-IN" dirty="0" smtClean="0"/>
              <a:t>(</a:t>
            </a:r>
            <a:r>
              <a:rPr lang="en-IN" dirty="0" err="1" smtClean="0"/>
              <a:t>int</a:t>
            </a:r>
            <a:r>
              <a:rPr lang="en-IN" dirty="0" smtClean="0"/>
              <a:t>, </a:t>
            </a:r>
            <a:r>
              <a:rPr lang="en-IN" dirty="0" err="1" smtClean="0"/>
              <a:t>int</a:t>
            </a:r>
            <a:r>
              <a:rPr lang="en-IN" dirty="0" smtClean="0"/>
              <a:t>);</a:t>
            </a:r>
            <a:br>
              <a:rPr lang="en-IN" dirty="0" smtClean="0"/>
            </a:br>
            <a:r>
              <a:rPr lang="en-IN" dirty="0" smtClean="0"/>
              <a:t/>
            </a:r>
            <a:br>
              <a:rPr lang="en-IN" dirty="0" smtClean="0"/>
            </a:br>
            <a:r>
              <a:rPr lang="en-IN" dirty="0" smtClean="0"/>
              <a:t>// The main method</a:t>
            </a:r>
            <a:br>
              <a:rPr lang="en-IN" dirty="0" smtClean="0"/>
            </a:br>
            <a:r>
              <a:rPr lang="en-IN" dirty="0" err="1" smtClean="0"/>
              <a:t>int</a:t>
            </a:r>
            <a:r>
              <a:rPr lang="en-IN" dirty="0" smtClean="0"/>
              <a:t> main() {</a:t>
            </a:r>
            <a:br>
              <a:rPr lang="en-IN" dirty="0" smtClean="0"/>
            </a:br>
            <a:r>
              <a:rPr lang="en-IN" dirty="0" smtClean="0"/>
              <a:t>  </a:t>
            </a:r>
            <a:r>
              <a:rPr lang="en-IN" dirty="0" err="1" smtClean="0"/>
              <a:t>int</a:t>
            </a:r>
            <a:r>
              <a:rPr lang="en-IN" dirty="0" smtClean="0"/>
              <a:t> result = </a:t>
            </a:r>
            <a:r>
              <a:rPr lang="en-IN" dirty="0" err="1" smtClean="0"/>
              <a:t>myFunction</a:t>
            </a:r>
            <a:r>
              <a:rPr lang="en-IN" dirty="0" smtClean="0"/>
              <a:t>(5, 3); </a:t>
            </a:r>
            <a:r>
              <a:rPr lang="en-IN" b="1" dirty="0" smtClean="0"/>
              <a:t>// call</a:t>
            </a:r>
            <a:r>
              <a:rPr lang="en-IN" dirty="0" smtClean="0"/>
              <a:t> the function</a:t>
            </a:r>
            <a:br>
              <a:rPr lang="en-IN" dirty="0" smtClean="0"/>
            </a:br>
            <a:r>
              <a:rPr lang="en-IN" dirty="0" smtClean="0"/>
              <a:t>  </a:t>
            </a:r>
            <a:r>
              <a:rPr lang="en-IN" dirty="0" err="1" smtClean="0"/>
              <a:t>printf</a:t>
            </a:r>
            <a:r>
              <a:rPr lang="en-IN" dirty="0" smtClean="0"/>
              <a:t>("Result is = %d", result);</a:t>
            </a:r>
            <a:br>
              <a:rPr lang="en-IN" dirty="0" smtClean="0"/>
            </a:br>
            <a:r>
              <a:rPr lang="en-IN" dirty="0" smtClean="0"/>
              <a:t>  return 0;</a:t>
            </a:r>
            <a:br>
              <a:rPr lang="en-IN" dirty="0" smtClean="0"/>
            </a:br>
            <a:r>
              <a:rPr lang="en-IN" dirty="0" smtClean="0"/>
              <a:t>}</a:t>
            </a:r>
            <a:br>
              <a:rPr lang="en-IN" dirty="0" smtClean="0"/>
            </a:br>
            <a:r>
              <a:rPr lang="en-IN" dirty="0" smtClean="0"/>
              <a:t/>
            </a:r>
            <a:br>
              <a:rPr lang="en-IN" dirty="0" smtClean="0"/>
            </a:br>
            <a:r>
              <a:rPr lang="en-IN" b="1" dirty="0" smtClean="0"/>
              <a:t>// Function definition</a:t>
            </a:r>
            <a:r>
              <a:rPr lang="en-IN" dirty="0" smtClean="0"/>
              <a:t/>
            </a:r>
            <a:br>
              <a:rPr lang="en-IN" dirty="0" smtClean="0"/>
            </a:br>
            <a:r>
              <a:rPr lang="en-IN" dirty="0" err="1" smtClean="0"/>
              <a:t>int</a:t>
            </a:r>
            <a:r>
              <a:rPr lang="en-IN" dirty="0" smtClean="0"/>
              <a:t> </a:t>
            </a:r>
            <a:r>
              <a:rPr lang="en-IN" dirty="0" err="1" smtClean="0"/>
              <a:t>myFunction</a:t>
            </a:r>
            <a:r>
              <a:rPr lang="en-IN" dirty="0" smtClean="0"/>
              <a:t>(</a:t>
            </a:r>
            <a:r>
              <a:rPr lang="en-IN" dirty="0" err="1" smtClean="0"/>
              <a:t>int</a:t>
            </a:r>
            <a:r>
              <a:rPr lang="en-IN" dirty="0" smtClean="0"/>
              <a:t> x, </a:t>
            </a:r>
            <a:r>
              <a:rPr lang="en-IN" dirty="0" err="1" smtClean="0"/>
              <a:t>int</a:t>
            </a:r>
            <a:r>
              <a:rPr lang="en-IN" dirty="0" smtClean="0"/>
              <a:t> y) {</a:t>
            </a:r>
            <a:br>
              <a:rPr lang="en-IN" dirty="0" smtClean="0"/>
            </a:br>
            <a:r>
              <a:rPr lang="en-IN" dirty="0" smtClean="0"/>
              <a:t>  return x + y;</a:t>
            </a:r>
            <a:br>
              <a:rPr lang="en-IN" dirty="0" smtClean="0"/>
            </a:br>
            <a:r>
              <a:rPr lang="en-IN" dirty="0" smtClean="0"/>
              <a:t>}o/p =8</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1441</TotalTime>
  <Words>557</Words>
  <Application>Microsoft Office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Programming in C and CPP</vt:lpstr>
      <vt:lpstr>Function</vt:lpstr>
      <vt:lpstr>Advantage of functions</vt:lpstr>
      <vt:lpstr>Types of Functions</vt:lpstr>
      <vt:lpstr>Defining a Function</vt:lpstr>
      <vt:lpstr>Defining a Function</vt:lpstr>
      <vt:lpstr>Function Declarations</vt:lpstr>
      <vt:lpstr>Calling a Function</vt:lpstr>
      <vt:lpstr>Slide 9</vt:lpstr>
      <vt:lpstr>call by Value</vt:lpstr>
      <vt:lpstr>Call by reference</vt:lpstr>
      <vt:lpstr>Inline function</vt:lpstr>
      <vt:lpstr>getc(),getchar(),getch()</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 and CPP</dc:title>
  <dc:creator>admin</dc:creator>
  <cp:lastModifiedBy>mitali</cp:lastModifiedBy>
  <cp:revision>178</cp:revision>
  <dcterms:created xsi:type="dcterms:W3CDTF">2020-09-22T04:59:47Z</dcterms:created>
  <dcterms:modified xsi:type="dcterms:W3CDTF">2023-07-11T07:24:51Z</dcterms:modified>
</cp:coreProperties>
</file>