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9" r:id="rId8"/>
    <p:sldId id="261" r:id="rId9"/>
    <p:sldId id="262" r:id="rId10"/>
    <p:sldId id="277" r:id="rId11"/>
    <p:sldId id="263" r:id="rId12"/>
    <p:sldId id="264" r:id="rId13"/>
    <p:sldId id="265" r:id="rId14"/>
    <p:sldId id="266" r:id="rId15"/>
    <p:sldId id="270" r:id="rId16"/>
    <p:sldId id="267" r:id="rId17"/>
    <p:sldId id="271" r:id="rId18"/>
    <p:sldId id="273" r:id="rId19"/>
    <p:sldId id="274" r:id="rId20"/>
    <p:sldId id="276" r:id="rId21"/>
    <p:sldId id="275"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26C6985-5B33-454E-A09F-2B225F25DFA9}" type="datetimeFigureOut">
              <a:rPr lang="en-US" smtClean="0"/>
              <a:pPr/>
              <a:t>7/13/2023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72222FB-691F-4FC2-BC68-8D6AA58B4E1A}"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6C6985-5B33-454E-A09F-2B225F25DFA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6C6985-5B33-454E-A09F-2B225F25DFA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6C6985-5B33-454E-A09F-2B225F25DFA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26C6985-5B33-454E-A09F-2B225F25DFA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E72222FB-691F-4FC2-BC68-8D6AA58B4E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6C6985-5B33-454E-A09F-2B225F25DFA9}" type="datetimeFigureOut">
              <a:rPr lang="en-US" smtClean="0"/>
              <a:pPr/>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26C6985-5B33-454E-A09F-2B225F25DFA9}" type="datetimeFigureOut">
              <a:rPr lang="en-US" smtClean="0"/>
              <a:pPr/>
              <a:t>7/13/2023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6C6985-5B33-454E-A09F-2B225F25DFA9}" type="datetimeFigureOut">
              <a:rPr lang="en-US" smtClean="0"/>
              <a:pPr/>
              <a:t>7/13/2023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C6985-5B33-454E-A09F-2B225F25DFA9}" type="datetimeFigureOut">
              <a:rPr lang="en-US" smtClean="0"/>
              <a:pPr/>
              <a:t>7/13/2023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6C6985-5B33-454E-A09F-2B225F25DFA9}" type="datetimeFigureOut">
              <a:rPr lang="en-US" smtClean="0"/>
              <a:pPr/>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6C6985-5B33-454E-A09F-2B225F25DFA9}" type="datetimeFigureOut">
              <a:rPr lang="en-US" smtClean="0"/>
              <a:pPr/>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26C6985-5B33-454E-A09F-2B225F25DFA9}" type="datetimeFigureOut">
              <a:rPr lang="en-US" smtClean="0"/>
              <a:pPr/>
              <a:t>7/13/2023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72222FB-691F-4FC2-BC68-8D6AA58B4E1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Example.doc.doc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in C and CPP</a:t>
            </a:r>
            <a:endParaRPr lang="en-US" dirty="0"/>
          </a:p>
        </p:txBody>
      </p:sp>
      <p:sp>
        <p:nvSpPr>
          <p:cNvPr id="3" name="Subtitle 2"/>
          <p:cNvSpPr>
            <a:spLocks noGrp="1"/>
          </p:cNvSpPr>
          <p:nvPr>
            <p:ph type="subTitle" idx="1"/>
          </p:nvPr>
        </p:nvSpPr>
        <p:spPr>
          <a:xfrm>
            <a:off x="1371600" y="3886200"/>
            <a:ext cx="6858000" cy="1752600"/>
          </a:xfrm>
        </p:spPr>
        <p:txBody>
          <a:bodyPr/>
          <a:lstStyle/>
          <a:p>
            <a:r>
              <a:rPr lang="en-US" dirty="0" err="1" smtClean="0"/>
              <a:t>Mitali</a:t>
            </a:r>
            <a:r>
              <a:rPr lang="en-US" dirty="0" smtClean="0"/>
              <a:t> </a:t>
            </a:r>
            <a:r>
              <a:rPr lang="en-US" dirty="0" err="1" smtClean="0"/>
              <a:t>Hora</a:t>
            </a:r>
            <a:endParaRPr lang="en-US" dirty="0" smtClean="0"/>
          </a:p>
          <a:p>
            <a:r>
              <a:rPr lang="en-US" dirty="0" smtClean="0"/>
              <a:t>Department of Computer Applications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structure members</a:t>
            </a:r>
            <a:endParaRPr lang="en-IN" dirty="0"/>
          </a:p>
        </p:txBody>
      </p:sp>
      <p:sp>
        <p:nvSpPr>
          <p:cNvPr id="3" name="Content Placeholder 2"/>
          <p:cNvSpPr>
            <a:spLocks noGrp="1"/>
          </p:cNvSpPr>
          <p:nvPr>
            <p:ph idx="1"/>
          </p:nvPr>
        </p:nvSpPr>
        <p:spPr/>
        <p:txBody>
          <a:bodyPr>
            <a:normAutofit fontScale="62500" lnSpcReduction="20000"/>
          </a:bodyPr>
          <a:lstStyle/>
          <a:p>
            <a:r>
              <a:rPr lang="en-IN" dirty="0" err="1" smtClean="0"/>
              <a:t>struct</a:t>
            </a:r>
            <a:r>
              <a:rPr lang="en-IN" dirty="0" smtClean="0"/>
              <a:t> </a:t>
            </a:r>
            <a:r>
              <a:rPr lang="en-IN" dirty="0" err="1" smtClean="0"/>
              <a:t>myStructure</a:t>
            </a:r>
            <a:r>
              <a:rPr lang="en-IN" dirty="0" smtClean="0"/>
              <a:t> {</a:t>
            </a:r>
            <a:br>
              <a:rPr lang="en-IN" dirty="0" smtClean="0"/>
            </a:br>
            <a:r>
              <a:rPr lang="en-IN" dirty="0" smtClean="0"/>
              <a:t>  </a:t>
            </a:r>
            <a:r>
              <a:rPr lang="en-IN" dirty="0" err="1" smtClean="0"/>
              <a:t>int</a:t>
            </a:r>
            <a:r>
              <a:rPr lang="en-IN" dirty="0" smtClean="0"/>
              <a:t> </a:t>
            </a:r>
            <a:r>
              <a:rPr lang="en-IN" dirty="0" err="1" smtClean="0"/>
              <a:t>myNum</a:t>
            </a:r>
            <a:r>
              <a:rPr lang="en-IN" dirty="0" smtClean="0"/>
              <a:t>;</a:t>
            </a:r>
            <a:br>
              <a:rPr lang="en-IN" dirty="0" smtClean="0"/>
            </a:br>
            <a:r>
              <a:rPr lang="en-IN" dirty="0" smtClean="0"/>
              <a:t>  char </a:t>
            </a:r>
            <a:r>
              <a:rPr lang="en-IN" dirty="0" err="1" smtClean="0"/>
              <a:t>myLetter</a:t>
            </a:r>
            <a:r>
              <a:rPr lang="en-IN" dirty="0" smtClean="0"/>
              <a:t>;</a:t>
            </a:r>
            <a:br>
              <a:rPr lang="en-IN" dirty="0" smtClean="0"/>
            </a:br>
            <a:r>
              <a:rPr lang="en-IN" dirty="0" smtClean="0"/>
              <a:t>};</a:t>
            </a:r>
            <a:br>
              <a:rPr lang="en-IN" dirty="0" smtClean="0"/>
            </a:br>
            <a:r>
              <a:rPr lang="en-IN" dirty="0" smtClean="0"/>
              <a:t/>
            </a:r>
            <a:br>
              <a:rPr lang="en-IN" dirty="0" smtClean="0"/>
            </a:br>
            <a:r>
              <a:rPr lang="en-IN" dirty="0" err="1" smtClean="0"/>
              <a:t>int</a:t>
            </a:r>
            <a:r>
              <a:rPr lang="en-IN" dirty="0" smtClean="0"/>
              <a:t> main() {</a:t>
            </a:r>
            <a:br>
              <a:rPr lang="en-IN" dirty="0" smtClean="0"/>
            </a:br>
            <a:r>
              <a:rPr lang="en-IN" dirty="0" smtClean="0"/>
              <a:t>  // Create a structure variable of </a:t>
            </a:r>
            <a:r>
              <a:rPr lang="en-IN" dirty="0" err="1" smtClean="0"/>
              <a:t>myStructure</a:t>
            </a:r>
            <a:r>
              <a:rPr lang="en-IN" dirty="0" smtClean="0"/>
              <a:t> called </a:t>
            </a:r>
            <a:r>
              <a:rPr lang="en-IN" b="1" dirty="0" smtClean="0"/>
              <a:t>s1</a:t>
            </a:r>
            <a:r>
              <a:rPr lang="en-IN" dirty="0" smtClean="0"/>
              <a:t/>
            </a:r>
            <a:br>
              <a:rPr lang="en-IN" dirty="0" smtClean="0"/>
            </a:br>
            <a:r>
              <a:rPr lang="en-IN" dirty="0" smtClean="0"/>
              <a:t>  </a:t>
            </a:r>
            <a:r>
              <a:rPr lang="en-IN" dirty="0" err="1" smtClean="0"/>
              <a:t>struct</a:t>
            </a:r>
            <a:r>
              <a:rPr lang="en-IN" dirty="0" smtClean="0"/>
              <a:t> </a:t>
            </a:r>
            <a:r>
              <a:rPr lang="en-IN" dirty="0" err="1" smtClean="0"/>
              <a:t>myStructure</a:t>
            </a:r>
            <a:r>
              <a:rPr lang="en-IN" dirty="0" smtClean="0"/>
              <a:t> s1;</a:t>
            </a:r>
            <a:br>
              <a:rPr lang="en-IN" dirty="0" smtClean="0"/>
            </a:br>
            <a:r>
              <a:rPr lang="en-IN" dirty="0" smtClean="0"/>
              <a:t/>
            </a:r>
            <a:br>
              <a:rPr lang="en-IN" dirty="0" smtClean="0"/>
            </a:br>
            <a:r>
              <a:rPr lang="en-IN" dirty="0" smtClean="0"/>
              <a:t>  // Assign values to members of s1</a:t>
            </a:r>
            <a:br>
              <a:rPr lang="en-IN" dirty="0" smtClean="0"/>
            </a:br>
            <a:r>
              <a:rPr lang="en-IN" dirty="0" smtClean="0"/>
              <a:t>  s1.myNum = 13;</a:t>
            </a:r>
            <a:br>
              <a:rPr lang="en-IN" dirty="0" smtClean="0"/>
            </a:br>
            <a:r>
              <a:rPr lang="en-IN" dirty="0" smtClean="0"/>
              <a:t>  s1.myLetter = 'B';</a:t>
            </a:r>
            <a:br>
              <a:rPr lang="en-IN" dirty="0" smtClean="0"/>
            </a:br>
            <a:r>
              <a:rPr lang="en-IN" dirty="0" smtClean="0"/>
              <a:t/>
            </a:r>
            <a:br>
              <a:rPr lang="en-IN" dirty="0" smtClean="0"/>
            </a:br>
            <a:r>
              <a:rPr lang="en-IN" dirty="0" smtClean="0"/>
              <a:t>  // Print values</a:t>
            </a:r>
            <a:br>
              <a:rPr lang="en-IN" dirty="0" smtClean="0"/>
            </a:br>
            <a:r>
              <a:rPr lang="en-IN" dirty="0" smtClean="0"/>
              <a:t>  </a:t>
            </a:r>
            <a:r>
              <a:rPr lang="en-IN" dirty="0" err="1" smtClean="0"/>
              <a:t>printf</a:t>
            </a:r>
            <a:r>
              <a:rPr lang="en-IN" dirty="0" smtClean="0"/>
              <a:t>("My number: %d\n", s1.myNum);</a:t>
            </a:r>
            <a:br>
              <a:rPr lang="en-IN" dirty="0" smtClean="0"/>
            </a:br>
            <a:r>
              <a:rPr lang="en-IN" dirty="0" smtClean="0"/>
              <a:t>  </a:t>
            </a:r>
            <a:r>
              <a:rPr lang="en-IN" dirty="0" err="1" smtClean="0"/>
              <a:t>printf</a:t>
            </a:r>
            <a:r>
              <a:rPr lang="en-IN" dirty="0" smtClean="0"/>
              <a:t>("My letter: %c\n", s1.myLetter);</a:t>
            </a:r>
            <a:br>
              <a:rPr lang="en-IN" dirty="0" smtClean="0"/>
            </a:br>
            <a:r>
              <a:rPr lang="en-IN" dirty="0" smtClean="0"/>
              <a:t/>
            </a:r>
            <a:br>
              <a:rPr lang="en-IN" dirty="0" smtClean="0"/>
            </a:br>
            <a:r>
              <a:rPr lang="en-IN" dirty="0" smtClean="0"/>
              <a:t>  return 0;</a:t>
            </a:r>
            <a:br>
              <a:rPr lang="en-IN" dirty="0" smtClean="0"/>
            </a:br>
            <a:r>
              <a:rPr lang="en-IN" dirty="0" smtClean="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Accessing Structure </a:t>
            </a:r>
            <a:r>
              <a:rPr lang="en-US" dirty="0" smtClean="0"/>
              <a:t>Members</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524000" y="457200"/>
            <a:ext cx="5410200" cy="665285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Structure </a:t>
            </a:r>
            <a:r>
              <a:rPr lang="en-US" dirty="0" smtClean="0"/>
              <a:t>Initialization</a:t>
            </a:r>
            <a:br>
              <a:rPr lang="en-US" dirty="0" smtClean="0"/>
            </a:br>
            <a:r>
              <a:rPr lang="en-US" dirty="0" smtClean="0"/>
              <a:t>Method 1</a:t>
            </a:r>
            <a:endParaRPr lang="en-US" dirty="0"/>
          </a:p>
        </p:txBody>
      </p:sp>
      <p:pic>
        <p:nvPicPr>
          <p:cNvPr id="4098" name="Picture 2"/>
          <p:cNvPicPr>
            <a:picLocks noGrp="1" noChangeAspect="1" noChangeArrowheads="1"/>
          </p:cNvPicPr>
          <p:nvPr>
            <p:ph idx="1"/>
          </p:nvPr>
        </p:nvPicPr>
        <p:blipFill>
          <a:blip r:embed="rId2" cstate="print"/>
          <a:stretch>
            <a:fillRect/>
          </a:stretch>
        </p:blipFill>
        <p:spPr bwMode="auto">
          <a:xfrm>
            <a:off x="1838325" y="2968625"/>
            <a:ext cx="5467350" cy="19716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Structure </a:t>
            </a:r>
            <a:r>
              <a:rPr lang="en-US" dirty="0" smtClean="0"/>
              <a:t>Initialization</a:t>
            </a:r>
            <a:br>
              <a:rPr lang="en-US" dirty="0" smtClean="0"/>
            </a:br>
            <a:r>
              <a:rPr lang="en-US" dirty="0" smtClean="0"/>
              <a:t>Method 2</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990601" y="1905000"/>
            <a:ext cx="7678954" cy="2971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Array of Structure</a:t>
            </a:r>
          </a:p>
        </p:txBody>
      </p:sp>
      <p:sp>
        <p:nvSpPr>
          <p:cNvPr id="4" name="Content Placeholder 3"/>
          <p:cNvSpPr>
            <a:spLocks noGrp="1"/>
          </p:cNvSpPr>
          <p:nvPr>
            <p:ph idx="1"/>
          </p:nvPr>
        </p:nvSpPr>
        <p:spPr/>
        <p:txBody>
          <a:bodyPr/>
          <a:lstStyle/>
          <a:p>
            <a:r>
              <a:rPr lang="en-US" dirty="0"/>
              <a:t>We can also declare an array of </a:t>
            </a:r>
            <a:r>
              <a:rPr lang="en-US" b="1" dirty="0"/>
              <a:t>structure</a:t>
            </a:r>
            <a:r>
              <a:rPr lang="en-US" dirty="0"/>
              <a:t> variables. in which each element of the array will represent a </a:t>
            </a:r>
            <a:r>
              <a:rPr lang="en-US" b="1" dirty="0"/>
              <a:t>structure</a:t>
            </a:r>
            <a:r>
              <a:rPr lang="en-US" dirty="0"/>
              <a:t> variable. </a:t>
            </a:r>
            <a:endParaRPr lang="en-US" dirty="0" smtClean="0"/>
          </a:p>
          <a:p>
            <a:r>
              <a:rPr lang="en-US" b="1" dirty="0" smtClean="0"/>
              <a:t>Example </a:t>
            </a:r>
            <a:r>
              <a:rPr lang="en-US" b="1" dirty="0"/>
              <a:t>:</a:t>
            </a:r>
            <a:r>
              <a:rPr lang="en-US" dirty="0"/>
              <a:t> </a:t>
            </a:r>
            <a:r>
              <a:rPr lang="en-US" dirty="0" err="1" smtClean="0"/>
              <a:t>struct</a:t>
            </a:r>
            <a:r>
              <a:rPr lang="en-US" dirty="0" smtClean="0"/>
              <a:t> employee </a:t>
            </a:r>
            <a:r>
              <a:rPr lang="en-US" dirty="0" err="1" smtClean="0"/>
              <a:t>emp</a:t>
            </a:r>
            <a:r>
              <a:rPr lang="en-US" dirty="0" smtClean="0"/>
              <a:t>[5];</a:t>
            </a:r>
          </a:p>
          <a:p>
            <a:r>
              <a:rPr lang="en-US" dirty="0" smtClean="0"/>
              <a:t>                                </a:t>
            </a:r>
            <a:r>
              <a:rPr lang="en-US" dirty="0" err="1" smtClean="0"/>
              <a:t>int</a:t>
            </a:r>
            <a:r>
              <a:rPr lang="en-US" dirty="0" smtClean="0"/>
              <a:t> </a:t>
            </a:r>
            <a:r>
              <a:rPr lang="en-US" dirty="0" err="1" smtClean="0"/>
              <a:t>emp</a:t>
            </a:r>
            <a:r>
              <a:rPr lang="en-US" dirty="0" smtClean="0"/>
              <a:t>[5];</a:t>
            </a:r>
          </a:p>
          <a:p>
            <a:r>
              <a:rPr lang="en-US"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Structure</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1524000"/>
            <a:ext cx="8229600" cy="412502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Structure as Function </a:t>
            </a:r>
            <a:r>
              <a:rPr lang="en-US" dirty="0" smtClean="0"/>
              <a:t>Arguments</a:t>
            </a:r>
            <a:endParaRPr lang="en-US" dirty="0"/>
          </a:p>
        </p:txBody>
      </p:sp>
      <p:sp>
        <p:nvSpPr>
          <p:cNvPr id="3" name="Content Placeholder 2"/>
          <p:cNvSpPr>
            <a:spLocks noGrp="1"/>
          </p:cNvSpPr>
          <p:nvPr>
            <p:ph idx="1"/>
          </p:nvPr>
        </p:nvSpPr>
        <p:spPr/>
        <p:txBody>
          <a:bodyPr/>
          <a:lstStyle/>
          <a:p>
            <a:r>
              <a:rPr lang="en-US" dirty="0"/>
              <a:t>We can pass a structure as a function argument just like we pass any other variable or an array as a function argument</a:t>
            </a:r>
            <a:r>
              <a:rPr lang="en-US" dirty="0" smtClean="0"/>
              <a:t>.</a:t>
            </a:r>
          </a:p>
          <a:p>
            <a:r>
              <a:rPr lang="en-US" dirty="0" smtClean="0">
                <a:hlinkClick r:id="rId2" action="ppaction://hlinkfile"/>
              </a:rPr>
              <a:t>Example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r>
              <a:rPr lang="en-US" b="1" dirty="0" smtClean="0"/>
              <a:t>Union in c language</a:t>
            </a:r>
            <a:r>
              <a:rPr lang="en-US" dirty="0" smtClean="0"/>
              <a:t> is </a:t>
            </a:r>
            <a:r>
              <a:rPr lang="en-US" i="1" dirty="0" smtClean="0"/>
              <a:t>a user-defined data type</a:t>
            </a:r>
            <a:r>
              <a:rPr lang="en-US" dirty="0" smtClean="0"/>
              <a:t> that is used to store the different type of elements.</a:t>
            </a:r>
          </a:p>
          <a:p>
            <a:r>
              <a:rPr lang="en-US" dirty="0" smtClean="0"/>
              <a:t>At once, only one member of the union can occupy the memory. In other words, we can say that </a:t>
            </a:r>
            <a:r>
              <a:rPr lang="en-US" dirty="0" smtClean="0">
                <a:solidFill>
                  <a:srgbClr val="FF0000"/>
                </a:solidFill>
              </a:rPr>
              <a:t>the size of the union in any instance is equal to the size of its largest element.</a:t>
            </a:r>
          </a:p>
          <a:p>
            <a:r>
              <a:rPr lang="en-US" dirty="0" smtClean="0">
                <a:solidFill>
                  <a:srgbClr val="FF0000"/>
                </a:solidFill>
              </a:rPr>
              <a:t>It </a:t>
            </a:r>
            <a:r>
              <a:rPr lang="en-US" b="1" dirty="0" smtClean="0">
                <a:solidFill>
                  <a:srgbClr val="FF0000"/>
                </a:solidFill>
              </a:rPr>
              <a:t>occupies less memory</a:t>
            </a:r>
            <a:r>
              <a:rPr lang="en-US" dirty="0" smtClean="0">
                <a:solidFill>
                  <a:srgbClr val="FF0000"/>
                </a:solidFill>
              </a:rPr>
              <a:t> because it occupies the size of the largest member only.</a:t>
            </a:r>
            <a:r>
              <a:rPr lang="en-US" dirty="0" smtClean="0"/>
              <a:t> </a:t>
            </a:r>
          </a:p>
          <a:p>
            <a:r>
              <a:rPr lang="en-US" dirty="0" smtClean="0">
                <a:solidFill>
                  <a:srgbClr val="FF0000"/>
                </a:solidFill>
              </a:rPr>
              <a:t>Only the last entered data can be stored in the union. It overwrites the data previously stored in the union.</a:t>
            </a:r>
          </a:p>
          <a:p>
            <a:r>
              <a:rPr lang="en-US" dirty="0" smtClean="0"/>
              <a:t> In </a:t>
            </a:r>
            <a:r>
              <a:rPr lang="en-US" b="1" dirty="0" smtClean="0"/>
              <a:t>structure</a:t>
            </a:r>
            <a:r>
              <a:rPr lang="en-US" dirty="0" smtClean="0"/>
              <a:t> each member has its own storage location, whereas all members of </a:t>
            </a:r>
            <a:r>
              <a:rPr lang="en-US" b="1" dirty="0" smtClean="0"/>
              <a:t>union</a:t>
            </a:r>
            <a:r>
              <a:rPr lang="en-US" dirty="0" smtClean="0"/>
              <a:t> uses a single shared memory location which is equal to the size of its largest data member.</a:t>
            </a:r>
            <a:endParaRPr lang="en-US" dirty="0" smtClean="0">
              <a:solidFill>
                <a:srgbClr val="FF0000"/>
              </a:solidFill>
            </a:endParaRPr>
          </a:p>
          <a:p>
            <a:pPr>
              <a:buNone/>
            </a:pPr>
            <a:r>
              <a:rPr lang="en-US" dirty="0" smtClean="0"/>
              <a:t/>
            </a:r>
            <a:br>
              <a:rPr lang="en-US" dirty="0" smtClean="0"/>
            </a:br>
            <a:endParaRPr lang="en-US" dirty="0" smtClean="0">
              <a:solidFill>
                <a:srgbClr val="FF0000"/>
              </a:solidFill>
            </a:endParaRPr>
          </a:p>
          <a:p>
            <a:endParaRPr lang="en-US" dirty="0" smtClean="0">
              <a:solidFill>
                <a:srgbClr val="FF0000"/>
              </a:solidFill>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14399" y="990600"/>
            <a:ext cx="7673477" cy="5410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This declares a variable It1 of type union item. This union contains three members each with a different data type. </a:t>
            </a:r>
          </a:p>
          <a:p>
            <a:r>
              <a:rPr lang="en-US" dirty="0" smtClean="0"/>
              <a:t>However only one of them can be used at a time. This is due to the fact that only one location is allocated for all the union variables, irrespective of their size.</a:t>
            </a:r>
            <a:endParaRPr lang="en-US" smtClean="0"/>
          </a:p>
          <a:p>
            <a:r>
              <a:rPr lang="en-US" smtClean="0"/>
              <a:t> </a:t>
            </a:r>
            <a:r>
              <a:rPr lang="en-US" dirty="0" smtClean="0"/>
              <a:t>The compiler allocates the storage that is large enough to hold the largest variable type in the union.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Structures</a:t>
            </a:r>
            <a:endParaRPr lang="en-US" dirty="0"/>
          </a:p>
        </p:txBody>
      </p:sp>
      <p:sp>
        <p:nvSpPr>
          <p:cNvPr id="3" name="Content Placeholder 2"/>
          <p:cNvSpPr>
            <a:spLocks noGrp="1"/>
          </p:cNvSpPr>
          <p:nvPr>
            <p:ph idx="1"/>
          </p:nvPr>
        </p:nvSpPr>
        <p:spPr/>
        <p:txBody>
          <a:bodyPr>
            <a:normAutofit/>
          </a:bodyPr>
          <a:lstStyle/>
          <a:p>
            <a:r>
              <a:rPr lang="en-US" dirty="0"/>
              <a:t>Structure is a user-defined </a:t>
            </a:r>
            <a:r>
              <a:rPr lang="en-US" dirty="0" err="1"/>
              <a:t>datatype</a:t>
            </a:r>
            <a:r>
              <a:rPr lang="en-US" dirty="0"/>
              <a:t> in C language which allows us to combine data of different types together. </a:t>
            </a:r>
            <a:endParaRPr lang="en-US" dirty="0" smtClean="0"/>
          </a:p>
          <a:p>
            <a:r>
              <a:rPr lang="en-US" dirty="0" smtClean="0"/>
              <a:t>Structure </a:t>
            </a:r>
            <a:r>
              <a:rPr lang="en-US" dirty="0"/>
              <a:t>helps to construct a complex data type which is more meaningful. </a:t>
            </a:r>
            <a:endParaRPr lang="en-US" dirty="0" smtClean="0"/>
          </a:p>
          <a:p>
            <a:r>
              <a:rPr lang="en-US" dirty="0" smtClean="0"/>
              <a:t>It </a:t>
            </a:r>
            <a:r>
              <a:rPr lang="en-US" dirty="0"/>
              <a:t>is somewhat similar to an Array, but an array holds data of similar type only. But structure on the other hand, can store data of any type, which is practical more useful.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union</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768658" y="1600200"/>
            <a:ext cx="5606683" cy="47085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union and structure</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871537" y="2354262"/>
            <a:ext cx="7400925" cy="3200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typedef</a:t>
            </a:r>
            <a:endParaRPr lang="en-IN" dirty="0"/>
          </a:p>
        </p:txBody>
      </p:sp>
      <p:sp>
        <p:nvSpPr>
          <p:cNvPr id="3" name="Content Placeholder 2"/>
          <p:cNvSpPr>
            <a:spLocks noGrp="1"/>
          </p:cNvSpPr>
          <p:nvPr>
            <p:ph idx="1"/>
          </p:nvPr>
        </p:nvSpPr>
        <p:spPr/>
        <p:txBody>
          <a:bodyPr/>
          <a:lstStyle/>
          <a:p>
            <a:pPr fontAlgn="base"/>
            <a:r>
              <a:rPr lang="en-IN" dirty="0" smtClean="0"/>
              <a:t>The</a:t>
            </a:r>
            <a:r>
              <a:rPr lang="en-IN" b="1" dirty="0" smtClean="0"/>
              <a:t> </a:t>
            </a:r>
            <a:r>
              <a:rPr lang="en-IN" b="1" dirty="0" err="1" smtClean="0"/>
              <a:t>typedef</a:t>
            </a:r>
            <a:r>
              <a:rPr lang="en-IN" b="1" dirty="0" smtClean="0"/>
              <a:t> </a:t>
            </a:r>
            <a:r>
              <a:rPr lang="en-IN" dirty="0" smtClean="0"/>
              <a:t>is a keyword that is used to provide existing data types with a new name. The C </a:t>
            </a:r>
            <a:r>
              <a:rPr lang="en-IN" dirty="0" err="1" smtClean="0"/>
              <a:t>typedef</a:t>
            </a:r>
            <a:r>
              <a:rPr lang="en-IN" dirty="0" smtClean="0"/>
              <a:t> keyword is used to redefine the name of already existing data types.</a:t>
            </a:r>
          </a:p>
          <a:p>
            <a:pPr fontAlgn="base"/>
            <a:r>
              <a:rPr lang="en-IN" dirty="0" smtClean="0"/>
              <a:t>When names of </a:t>
            </a:r>
            <a:r>
              <a:rPr lang="en-IN" dirty="0" err="1" smtClean="0"/>
              <a:t>datatypes</a:t>
            </a:r>
            <a:r>
              <a:rPr lang="en-IN" dirty="0" smtClean="0"/>
              <a:t> become difficult to use in programs, </a:t>
            </a:r>
            <a:r>
              <a:rPr lang="en-IN" dirty="0" err="1" smtClean="0"/>
              <a:t>typedef</a:t>
            </a:r>
            <a:r>
              <a:rPr lang="en-IN" dirty="0" smtClean="0"/>
              <a:t> is used with user-defined </a:t>
            </a:r>
            <a:r>
              <a:rPr lang="en-IN" dirty="0" err="1" smtClean="0"/>
              <a:t>datatypes</a:t>
            </a:r>
            <a:r>
              <a:rPr lang="en-IN" dirty="0" smtClean="0"/>
              <a:t>, which behave similarly to defining an alias for commands.</a:t>
            </a:r>
          </a:p>
          <a:p>
            <a:pPr fontAlgn="base"/>
            <a:r>
              <a:rPr lang="en-IN" b="1" dirty="0" smtClean="0"/>
              <a:t>C </a:t>
            </a:r>
            <a:r>
              <a:rPr lang="en-IN" b="1" dirty="0" err="1" smtClean="0"/>
              <a:t>typedef</a:t>
            </a:r>
            <a:r>
              <a:rPr lang="en-IN" b="1" dirty="0" smtClean="0"/>
              <a:t> Syntax</a:t>
            </a:r>
          </a:p>
          <a:p>
            <a:r>
              <a:rPr lang="en-IN" b="1" dirty="0" err="1" smtClean="0"/>
              <a:t>typedef</a:t>
            </a:r>
            <a:r>
              <a:rPr lang="en-IN" dirty="0" smtClean="0"/>
              <a:t> </a:t>
            </a:r>
            <a:r>
              <a:rPr lang="en-IN" i="1" dirty="0" err="1" smtClean="0"/>
              <a:t>existing_name</a:t>
            </a:r>
            <a:r>
              <a:rPr lang="en-IN" dirty="0" smtClean="0"/>
              <a:t> </a:t>
            </a:r>
            <a:r>
              <a:rPr lang="en-IN" i="1" dirty="0" err="1" smtClean="0"/>
              <a:t>alias_name</a:t>
            </a:r>
            <a:r>
              <a:rPr lang="en-IN" i="1" dirty="0" smtClean="0"/>
              <a: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err="1" smtClean="0"/>
              <a:t>typedef</a:t>
            </a:r>
            <a:r>
              <a:rPr lang="en-IN" dirty="0" smtClean="0"/>
              <a:t> unsigned char BYTE; </a:t>
            </a:r>
          </a:p>
          <a:p>
            <a:r>
              <a:rPr lang="en-IN" dirty="0" smtClean="0"/>
              <a:t>After this type definition, the identifier BYTE can be used as an abbreviation for the type </a:t>
            </a:r>
            <a:r>
              <a:rPr lang="en-IN" b="1" dirty="0" smtClean="0"/>
              <a:t>unsigned char, for example.</a:t>
            </a:r>
            <a:r>
              <a:rPr lang="en-IN" dirty="0" smtClean="0"/>
              <a:t>.</a:t>
            </a:r>
          </a:p>
          <a:p>
            <a:r>
              <a:rPr lang="en-IN" dirty="0" smtClean="0"/>
              <a:t>BYTE b1, b2;</a:t>
            </a:r>
          </a:p>
          <a:p>
            <a:pPr fontAlgn="base"/>
            <a:r>
              <a:rPr lang="en-IN" b="1" dirty="0" smtClean="0">
                <a:solidFill>
                  <a:srgbClr val="FF0000"/>
                </a:solidFill>
              </a:rPr>
              <a:t>Use of </a:t>
            </a:r>
            <a:r>
              <a:rPr lang="en-IN" b="1" dirty="0" err="1" smtClean="0">
                <a:solidFill>
                  <a:srgbClr val="FF0000"/>
                </a:solidFill>
              </a:rPr>
              <a:t>typedef</a:t>
            </a:r>
            <a:r>
              <a:rPr lang="en-IN" b="1" dirty="0" smtClean="0">
                <a:solidFill>
                  <a:srgbClr val="FF0000"/>
                </a:solidFill>
              </a:rPr>
              <a:t> in C</a:t>
            </a:r>
          </a:p>
          <a:p>
            <a:pPr fontAlgn="base"/>
            <a:r>
              <a:rPr lang="en-IN" dirty="0" smtClean="0"/>
              <a:t>Following are some common uses of the </a:t>
            </a:r>
            <a:r>
              <a:rPr lang="en-IN" dirty="0" err="1" smtClean="0"/>
              <a:t>typedef</a:t>
            </a:r>
            <a:r>
              <a:rPr lang="en-IN" dirty="0" smtClean="0"/>
              <a:t> in C programming:</a:t>
            </a:r>
          </a:p>
          <a:p>
            <a:pPr fontAlgn="base"/>
            <a:r>
              <a:rPr lang="en-IN" dirty="0" smtClean="0"/>
              <a:t>The </a:t>
            </a:r>
            <a:r>
              <a:rPr lang="en-IN" dirty="0" err="1" smtClean="0"/>
              <a:t>typedef</a:t>
            </a:r>
            <a:r>
              <a:rPr lang="en-IN" dirty="0" smtClean="0"/>
              <a:t> keyword gives a meaningful name to the existing data type which helps other users to understand the program more easily.</a:t>
            </a:r>
          </a:p>
          <a:p>
            <a:pPr fontAlgn="base"/>
            <a:r>
              <a:rPr lang="en-IN" dirty="0" smtClean="0"/>
              <a:t>It can be used with structures to increase code readability and we don’t have to type </a:t>
            </a:r>
            <a:r>
              <a:rPr lang="en-IN" dirty="0" err="1" smtClean="0"/>
              <a:t>struct</a:t>
            </a:r>
            <a:r>
              <a:rPr lang="en-IN" dirty="0" smtClean="0"/>
              <a:t> repeatedly.</a:t>
            </a:r>
          </a:p>
          <a:p>
            <a:pPr fontAlgn="base"/>
            <a:r>
              <a:rPr lang="en-IN" dirty="0" smtClean="0"/>
              <a:t>The </a:t>
            </a:r>
            <a:r>
              <a:rPr lang="en-IN" dirty="0" err="1" smtClean="0"/>
              <a:t>typedef</a:t>
            </a:r>
            <a:r>
              <a:rPr lang="en-IN" dirty="0" smtClean="0"/>
              <a:t> keyword can also be used with pointers to declare multiple pointers in a single statement.</a:t>
            </a:r>
          </a:p>
          <a:p>
            <a:pPr fontAlgn="base"/>
            <a:r>
              <a:rPr lang="en-IN" dirty="0" smtClean="0"/>
              <a:t>It can be used with arrays to declare any number of variables.</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a:bodyPr>
          <a:lstStyle/>
          <a:p>
            <a:r>
              <a:rPr lang="en-IN" dirty="0" smtClean="0"/>
              <a:t> </a:t>
            </a:r>
            <a:endParaRPr lang="en-IN" dirty="0"/>
          </a:p>
        </p:txBody>
      </p:sp>
      <p:sp>
        <p:nvSpPr>
          <p:cNvPr id="4" name="Rectangle 3"/>
          <p:cNvSpPr/>
          <p:nvPr/>
        </p:nvSpPr>
        <p:spPr>
          <a:xfrm>
            <a:off x="2286000" y="1028343"/>
            <a:ext cx="4572000" cy="4801314"/>
          </a:xfrm>
          <a:prstGeom prst="rect">
            <a:avLst/>
          </a:prstGeom>
        </p:spPr>
        <p:txBody>
          <a:bodyPr>
            <a:spAutoFit/>
          </a:bodyPr>
          <a:lstStyle/>
          <a:p>
            <a:pPr fontAlgn="base"/>
            <a:r>
              <a:rPr lang="en-IN" dirty="0" smtClean="0"/>
              <a:t>#include &lt;</a:t>
            </a:r>
            <a:r>
              <a:rPr lang="en-IN" dirty="0" err="1" smtClean="0"/>
              <a:t>stdio.h</a:t>
            </a:r>
            <a:r>
              <a:rPr lang="en-IN" dirty="0" smtClean="0"/>
              <a:t>&gt;</a:t>
            </a:r>
          </a:p>
          <a:p>
            <a:pPr fontAlgn="base"/>
            <a:r>
              <a:rPr lang="en-IN" dirty="0" smtClean="0"/>
              <a:t> </a:t>
            </a:r>
          </a:p>
          <a:p>
            <a:pPr fontAlgn="base"/>
            <a:r>
              <a:rPr lang="en-IN" dirty="0" smtClean="0"/>
              <a:t>// defining an alias using </a:t>
            </a:r>
            <a:r>
              <a:rPr lang="en-IN" dirty="0" err="1" smtClean="0"/>
              <a:t>typedef</a:t>
            </a:r>
            <a:endParaRPr lang="en-IN" dirty="0" smtClean="0"/>
          </a:p>
          <a:p>
            <a:pPr fontAlgn="base"/>
            <a:r>
              <a:rPr lang="en-IN" dirty="0" err="1" smtClean="0">
                <a:solidFill>
                  <a:srgbClr val="FF0000"/>
                </a:solidFill>
              </a:rPr>
              <a:t>typedef</a:t>
            </a:r>
            <a:r>
              <a:rPr lang="en-IN" dirty="0" smtClean="0">
                <a:solidFill>
                  <a:srgbClr val="FF0000"/>
                </a:solidFill>
              </a:rPr>
              <a:t> long </a:t>
            </a:r>
            <a:r>
              <a:rPr lang="en-IN" dirty="0" err="1" smtClean="0">
                <a:solidFill>
                  <a:srgbClr val="FF0000"/>
                </a:solidFill>
              </a:rPr>
              <a:t>long</a:t>
            </a:r>
            <a:r>
              <a:rPr lang="en-IN" dirty="0" smtClean="0">
                <a:solidFill>
                  <a:srgbClr val="FF0000"/>
                </a:solidFill>
              </a:rPr>
              <a:t> </a:t>
            </a:r>
            <a:r>
              <a:rPr lang="en-IN" dirty="0" err="1" smtClean="0">
                <a:solidFill>
                  <a:srgbClr val="FF0000"/>
                </a:solidFill>
              </a:rPr>
              <a:t>ll</a:t>
            </a:r>
            <a:r>
              <a:rPr lang="en-IN" dirty="0" smtClean="0">
                <a:solidFill>
                  <a:srgbClr val="FF0000"/>
                </a:solidFill>
              </a:rPr>
              <a:t>;</a:t>
            </a:r>
          </a:p>
          <a:p>
            <a:pPr fontAlgn="base"/>
            <a:r>
              <a:rPr lang="en-IN" dirty="0" smtClean="0"/>
              <a:t> </a:t>
            </a:r>
          </a:p>
          <a:p>
            <a:pPr fontAlgn="base"/>
            <a:r>
              <a:rPr lang="en-IN" dirty="0" smtClean="0"/>
              <a:t>// Driver code</a:t>
            </a:r>
          </a:p>
          <a:p>
            <a:pPr fontAlgn="base"/>
            <a:r>
              <a:rPr lang="en-IN" dirty="0" err="1" smtClean="0"/>
              <a:t>int</a:t>
            </a:r>
            <a:r>
              <a:rPr lang="en-IN" dirty="0" smtClean="0"/>
              <a:t> main()</a:t>
            </a:r>
          </a:p>
          <a:p>
            <a:pPr fontAlgn="base"/>
            <a:r>
              <a:rPr lang="en-IN" dirty="0" smtClean="0"/>
              <a:t>{</a:t>
            </a:r>
          </a:p>
          <a:p>
            <a:pPr fontAlgn="base"/>
            <a:r>
              <a:rPr lang="en-IN" dirty="0" smtClean="0"/>
              <a:t>    // using </a:t>
            </a:r>
            <a:r>
              <a:rPr lang="en-IN" dirty="0" err="1" smtClean="0"/>
              <a:t>typedef</a:t>
            </a:r>
            <a:r>
              <a:rPr lang="en-IN" dirty="0" smtClean="0"/>
              <a:t> name to declare variable</a:t>
            </a:r>
          </a:p>
          <a:p>
            <a:pPr fontAlgn="base"/>
            <a:r>
              <a:rPr lang="en-IN" dirty="0" smtClean="0"/>
              <a:t>    </a:t>
            </a:r>
            <a:r>
              <a:rPr lang="en-IN" dirty="0" err="1" smtClean="0"/>
              <a:t>ll</a:t>
            </a:r>
            <a:r>
              <a:rPr lang="en-IN" dirty="0" smtClean="0"/>
              <a:t> </a:t>
            </a:r>
            <a:r>
              <a:rPr lang="en-IN" dirty="0" err="1" smtClean="0"/>
              <a:t>var</a:t>
            </a:r>
            <a:r>
              <a:rPr lang="en-IN" dirty="0" smtClean="0"/>
              <a:t> = 20;</a:t>
            </a:r>
          </a:p>
          <a:p>
            <a:pPr fontAlgn="base"/>
            <a:r>
              <a:rPr lang="en-IN" dirty="0" smtClean="0"/>
              <a:t>    </a:t>
            </a:r>
            <a:r>
              <a:rPr lang="en-IN" dirty="0" err="1" smtClean="0"/>
              <a:t>printf</a:t>
            </a:r>
            <a:r>
              <a:rPr lang="en-IN" dirty="0" smtClean="0"/>
              <a:t>("%ld", </a:t>
            </a:r>
            <a:r>
              <a:rPr lang="en-IN" dirty="0" err="1" smtClean="0"/>
              <a:t>var</a:t>
            </a:r>
            <a:r>
              <a:rPr lang="en-IN" dirty="0" smtClean="0"/>
              <a:t>);</a:t>
            </a:r>
          </a:p>
          <a:p>
            <a:pPr fontAlgn="base"/>
            <a:r>
              <a:rPr lang="en-IN" dirty="0" smtClean="0"/>
              <a:t> </a:t>
            </a:r>
          </a:p>
          <a:p>
            <a:pPr fontAlgn="base"/>
            <a:r>
              <a:rPr lang="en-IN" dirty="0" smtClean="0"/>
              <a:t>    return 0;</a:t>
            </a:r>
          </a:p>
          <a:p>
            <a:pPr fontAlgn="base"/>
            <a:r>
              <a:rPr lang="en-IN" dirty="0" smtClean="0"/>
              <a:t>}</a:t>
            </a:r>
          </a:p>
          <a:p>
            <a:pPr fontAlgn="base"/>
            <a:r>
              <a:rPr lang="en-IN" b="1" smtClean="0"/>
              <a:t>Output</a:t>
            </a:r>
            <a:r>
              <a:rPr lang="en-IN" smtClean="0"/>
              <a:t>20</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Structures</a:t>
            </a:r>
            <a:endParaRPr lang="en-US" dirty="0"/>
          </a:p>
        </p:txBody>
      </p:sp>
      <p:sp>
        <p:nvSpPr>
          <p:cNvPr id="3" name="Content Placeholder 2"/>
          <p:cNvSpPr>
            <a:spLocks noGrp="1"/>
          </p:cNvSpPr>
          <p:nvPr>
            <p:ph idx="1"/>
          </p:nvPr>
        </p:nvSpPr>
        <p:spPr/>
        <p:txBody>
          <a:bodyPr>
            <a:normAutofit/>
          </a:bodyPr>
          <a:lstStyle/>
          <a:p>
            <a:r>
              <a:rPr lang="en-US" b="1" dirty="0"/>
              <a:t>For example:</a:t>
            </a:r>
            <a:r>
              <a:rPr lang="en-US" dirty="0"/>
              <a:t> If I have to write a program to store Student information, which will have Student's name, age, branch, permanent address, father's name etc, which included string values, integer values etc, how can I use arrays for this problem, I will require something which can hold data of different types together.</a:t>
            </a:r>
          </a:p>
          <a:p>
            <a:r>
              <a:rPr lang="en-US" dirty="0"/>
              <a:t>In structure, data is stored in form of </a:t>
            </a:r>
            <a:r>
              <a:rPr lang="en-US" b="1" dirty="0"/>
              <a:t>records</a:t>
            </a:r>
            <a:r>
              <a:rPr lang="en-US" dirty="0"/>
              <a:t>.</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Defining a structure</a:t>
            </a:r>
          </a:p>
        </p:txBody>
      </p:sp>
      <p:sp>
        <p:nvSpPr>
          <p:cNvPr id="3" name="Content Placeholder 2"/>
          <p:cNvSpPr>
            <a:spLocks noGrp="1"/>
          </p:cNvSpPr>
          <p:nvPr>
            <p:ph idx="1"/>
          </p:nvPr>
        </p:nvSpPr>
        <p:spPr>
          <a:xfrm>
            <a:off x="457200" y="1219200"/>
            <a:ext cx="8229600" cy="5638800"/>
          </a:xfrm>
        </p:spPr>
        <p:txBody>
          <a:bodyPr>
            <a:normAutofit lnSpcReduction="10000"/>
          </a:bodyPr>
          <a:lstStyle/>
          <a:p>
            <a:pPr>
              <a:buNone/>
            </a:pPr>
            <a:r>
              <a:rPr lang="en-US" dirty="0" err="1" smtClean="0">
                <a:solidFill>
                  <a:srgbClr val="FF0000"/>
                </a:solidFill>
              </a:rPr>
              <a:t>struct</a:t>
            </a:r>
            <a:r>
              <a:rPr lang="en-US" dirty="0" smtClean="0">
                <a:solidFill>
                  <a:srgbClr val="FF0000"/>
                </a:solidFill>
              </a:rPr>
              <a:t>  [</a:t>
            </a:r>
            <a:r>
              <a:rPr lang="en-US" dirty="0" err="1" smtClean="0">
                <a:solidFill>
                  <a:srgbClr val="FF0000"/>
                </a:solidFill>
              </a:rPr>
              <a:t>structure_tag</a:t>
            </a:r>
            <a:r>
              <a:rPr lang="en-US" dirty="0">
                <a:solidFill>
                  <a:srgbClr val="FF0000"/>
                </a:solidFill>
              </a:rPr>
              <a:t>]</a:t>
            </a:r>
            <a:r>
              <a:rPr lang="en-US" dirty="0" smtClean="0">
                <a:solidFill>
                  <a:srgbClr val="FF0000"/>
                </a:solidFill>
              </a:rPr>
              <a:t> </a:t>
            </a:r>
          </a:p>
          <a:p>
            <a:pPr>
              <a:buNone/>
            </a:pPr>
            <a:r>
              <a:rPr lang="en-US" dirty="0">
                <a:solidFill>
                  <a:srgbClr val="FF0000"/>
                </a:solidFill>
              </a:rPr>
              <a:t> </a:t>
            </a:r>
            <a:r>
              <a:rPr lang="en-US" dirty="0" smtClean="0">
                <a:solidFill>
                  <a:srgbClr val="FF0000"/>
                </a:solidFill>
              </a:rPr>
              <a:t>   {</a:t>
            </a:r>
          </a:p>
          <a:p>
            <a:pPr>
              <a:buNone/>
            </a:pPr>
            <a:r>
              <a:rPr lang="en-US" dirty="0">
                <a:solidFill>
                  <a:srgbClr val="FF0000"/>
                </a:solidFill>
              </a:rPr>
              <a:t> </a:t>
            </a:r>
            <a:r>
              <a:rPr lang="en-US" dirty="0" smtClean="0">
                <a:solidFill>
                  <a:srgbClr val="FF0000"/>
                </a:solidFill>
              </a:rPr>
              <a:t>     </a:t>
            </a:r>
            <a:r>
              <a:rPr lang="en-US" dirty="0">
                <a:solidFill>
                  <a:srgbClr val="FF0000"/>
                </a:solidFill>
              </a:rPr>
              <a:t>//member variable </a:t>
            </a:r>
            <a:r>
              <a:rPr lang="en-US" dirty="0" smtClean="0">
                <a:solidFill>
                  <a:srgbClr val="FF0000"/>
                </a:solidFill>
              </a:rPr>
              <a:t>1</a:t>
            </a:r>
          </a:p>
          <a:p>
            <a:pPr>
              <a:buNone/>
            </a:pPr>
            <a:r>
              <a:rPr lang="en-US" dirty="0">
                <a:solidFill>
                  <a:srgbClr val="FF0000"/>
                </a:solidFill>
              </a:rPr>
              <a:t> </a:t>
            </a:r>
            <a:r>
              <a:rPr lang="en-US" dirty="0" smtClean="0">
                <a:solidFill>
                  <a:srgbClr val="FF0000"/>
                </a:solidFill>
              </a:rPr>
              <a:t>    </a:t>
            </a:r>
            <a:r>
              <a:rPr lang="en-US" dirty="0">
                <a:solidFill>
                  <a:srgbClr val="FF0000"/>
                </a:solidFill>
              </a:rPr>
              <a:t>//member variable 2</a:t>
            </a:r>
            <a:r>
              <a:rPr lang="en-US" dirty="0" smtClean="0">
                <a:solidFill>
                  <a:srgbClr val="FF0000"/>
                </a:solidFill>
              </a:rPr>
              <a:t> </a:t>
            </a:r>
          </a:p>
          <a:p>
            <a:pPr>
              <a:buNone/>
            </a:pPr>
            <a:r>
              <a:rPr lang="en-US" dirty="0">
                <a:solidFill>
                  <a:srgbClr val="FF0000"/>
                </a:solidFill>
              </a:rPr>
              <a:t> </a:t>
            </a:r>
            <a:r>
              <a:rPr lang="en-US" dirty="0" smtClean="0">
                <a:solidFill>
                  <a:srgbClr val="FF0000"/>
                </a:solidFill>
              </a:rPr>
              <a:t>   //</a:t>
            </a:r>
            <a:r>
              <a:rPr lang="en-US" dirty="0">
                <a:solidFill>
                  <a:srgbClr val="FF0000"/>
                </a:solidFill>
              </a:rPr>
              <a:t>member variable 3</a:t>
            </a:r>
            <a:r>
              <a:rPr lang="en-US" dirty="0" smtClean="0">
                <a:solidFill>
                  <a:srgbClr val="FF0000"/>
                </a:solidFill>
              </a:rPr>
              <a:t> ...</a:t>
            </a:r>
          </a:p>
          <a:p>
            <a:pPr>
              <a:buNone/>
            </a:pPr>
            <a:r>
              <a:rPr lang="en-US" dirty="0">
                <a:solidFill>
                  <a:srgbClr val="FF0000"/>
                </a:solidFill>
              </a:rPr>
              <a:t> </a:t>
            </a:r>
            <a:r>
              <a:rPr lang="en-US" dirty="0" smtClean="0">
                <a:solidFill>
                  <a:srgbClr val="FF0000"/>
                </a:solidFill>
              </a:rPr>
              <a:t>  } [</a:t>
            </a:r>
            <a:r>
              <a:rPr lang="en-US" dirty="0" err="1" smtClean="0">
                <a:solidFill>
                  <a:srgbClr val="FF0000"/>
                </a:solidFill>
              </a:rPr>
              <a:t>structure_variables</a:t>
            </a:r>
            <a:r>
              <a:rPr lang="en-US" dirty="0" smtClean="0">
                <a:solidFill>
                  <a:srgbClr val="FF0000"/>
                </a:solidFill>
              </a:rPr>
              <a:t>];</a:t>
            </a:r>
          </a:p>
          <a:p>
            <a:r>
              <a:rPr lang="en-US" dirty="0" err="1" smtClean="0"/>
              <a:t>struct</a:t>
            </a:r>
            <a:r>
              <a:rPr lang="en-US" dirty="0"/>
              <a:t> defines a new data type which is a collection of primary and derived </a:t>
            </a:r>
            <a:r>
              <a:rPr lang="en-US" dirty="0" err="1"/>
              <a:t>datatypes</a:t>
            </a:r>
            <a:r>
              <a:rPr lang="en-US" dirty="0" smtClean="0"/>
              <a:t>.</a:t>
            </a:r>
          </a:p>
          <a:p>
            <a:r>
              <a:rPr lang="en-US" dirty="0"/>
              <a:t>it's optional to provide your structure a </a:t>
            </a:r>
            <a:r>
              <a:rPr lang="en-US" dirty="0" smtClean="0"/>
              <a:t>name.</a:t>
            </a:r>
            <a:r>
              <a:rPr lang="en-US" dirty="0"/>
              <a:t> </a:t>
            </a:r>
            <a:endParaRPr lang="en-US" dirty="0" smtClean="0"/>
          </a:p>
          <a:p>
            <a:r>
              <a:rPr lang="en-US" dirty="0" smtClean="0"/>
              <a:t>After </a:t>
            </a:r>
            <a:r>
              <a:rPr lang="en-US" dirty="0"/>
              <a:t>the closing curly brace, we can specify one or more structure variables, again this is optional.</a:t>
            </a:r>
            <a:endParaRPr lang="en-US" dirty="0" smtClean="0"/>
          </a:p>
          <a:p>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Structure</a:t>
            </a:r>
            <a:br>
              <a:rPr lang="en-US" dirty="0"/>
            </a:br>
            <a:endParaRPr lang="en-US" dirty="0"/>
          </a:p>
        </p:txBody>
      </p:sp>
      <p:pic>
        <p:nvPicPr>
          <p:cNvPr id="1026" name="Picture 2"/>
          <p:cNvPicPr>
            <a:picLocks noGrp="1" noChangeAspect="1" noChangeArrowheads="1"/>
          </p:cNvPicPr>
          <p:nvPr>
            <p:ph idx="1"/>
          </p:nvPr>
        </p:nvPicPr>
        <p:blipFill>
          <a:blip r:embed="rId2" cstate="print"/>
          <a:stretch>
            <a:fillRect/>
          </a:stretch>
        </p:blipFill>
        <p:spPr bwMode="auto">
          <a:xfrm>
            <a:off x="2814637" y="3016250"/>
            <a:ext cx="3514725" cy="18764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28797" y="2286000"/>
            <a:ext cx="8334203" cy="297179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556" y="2819400"/>
            <a:ext cx="8993156" cy="192960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dirty="0"/>
              <a:t/>
            </a:r>
            <a:br>
              <a:rPr lang="en-US" dirty="0"/>
            </a:br>
            <a:r>
              <a:rPr lang="en-US" dirty="0" smtClean="0"/>
              <a:t/>
            </a:r>
            <a:br>
              <a:rPr lang="en-US" dirty="0" smtClean="0"/>
            </a:br>
            <a:r>
              <a:rPr lang="en-US" dirty="0" smtClean="0"/>
              <a:t> </a:t>
            </a:r>
            <a:r>
              <a:rPr lang="en-US" sz="4000" dirty="0" smtClean="0"/>
              <a:t>Declaring Structure Variables </a:t>
            </a:r>
            <a:br>
              <a:rPr lang="en-US" sz="4000" dirty="0" smtClean="0"/>
            </a:br>
            <a:r>
              <a:rPr lang="en-US" sz="4000" dirty="0" smtClean="0"/>
              <a:t>Declaring Structure variables separately </a:t>
            </a:r>
            <a:r>
              <a:rPr lang="en-US" dirty="0" smtClean="0"/>
              <a:t/>
            </a:r>
            <a:br>
              <a:rPr lang="en-US" dirty="0" smtClean="0"/>
            </a:br>
            <a:r>
              <a:rPr lang="en-US" dirty="0"/>
              <a:t/>
            </a:r>
            <a:br>
              <a:rPr lang="en-US" dirty="0"/>
            </a:b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03175" y="1676400"/>
            <a:ext cx="8685088" cy="3657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1219200"/>
          </a:xfrm>
        </p:spPr>
        <p:txBody>
          <a:bodyPr>
            <a:normAutofit fontScale="90000"/>
          </a:bodyPr>
          <a:lstStyle/>
          <a:p>
            <a:r>
              <a:rPr lang="en-US" dirty="0"/>
              <a:t/>
            </a:r>
            <a:br>
              <a:rPr lang="en-US" dirty="0"/>
            </a:br>
            <a:r>
              <a:rPr lang="en-US" dirty="0" smtClean="0"/>
              <a:t/>
            </a:r>
            <a:br>
              <a:rPr lang="en-US" dirty="0" smtClean="0"/>
            </a:br>
            <a:r>
              <a:rPr lang="en-US" sz="4800" dirty="0" smtClean="0"/>
              <a:t> </a:t>
            </a:r>
            <a:br>
              <a:rPr lang="en-US" sz="4800" dirty="0" smtClean="0"/>
            </a:br>
            <a:r>
              <a:rPr lang="en-US" sz="4800" dirty="0"/>
              <a:t/>
            </a:r>
            <a:br>
              <a:rPr lang="en-US" sz="4800" dirty="0"/>
            </a:br>
            <a:r>
              <a:rPr lang="en-US" sz="4000" dirty="0" smtClean="0"/>
              <a:t>Declaring Structure Variables </a:t>
            </a:r>
            <a:r>
              <a:rPr lang="en-US" sz="3100" dirty="0" smtClean="0"/>
              <a:t/>
            </a:r>
            <a:br>
              <a:rPr lang="en-US" sz="3100" dirty="0" smtClean="0"/>
            </a:br>
            <a:r>
              <a:rPr lang="en-US" sz="3100" dirty="0" smtClean="0"/>
              <a:t> Declaring Structure variables with structure definition </a:t>
            </a:r>
            <a:r>
              <a:rPr lang="en-US" dirty="0"/>
              <a:t/>
            </a:r>
            <a:br>
              <a:rPr lang="en-US" dirty="0"/>
            </a:br>
            <a:r>
              <a:rPr lang="en-US" dirty="0" smtClean="0"/>
              <a:t/>
            </a:r>
            <a:br>
              <a:rPr lang="en-US" dirty="0" smtClean="0"/>
            </a:br>
            <a:r>
              <a:rPr lang="en-US" dirty="0"/>
              <a:t/>
            </a:r>
            <a:br>
              <a:rPr lang="en-US" dirty="0"/>
            </a:br>
            <a:endParaRPr lang="en-US" dirty="0"/>
          </a:p>
        </p:txBody>
      </p:sp>
      <p:pic>
        <p:nvPicPr>
          <p:cNvPr id="3074" name="Picture 2"/>
          <p:cNvPicPr>
            <a:picLocks noGrp="1" noChangeAspect="1" noChangeArrowheads="1"/>
          </p:cNvPicPr>
          <p:nvPr>
            <p:ph idx="1"/>
          </p:nvPr>
        </p:nvPicPr>
        <p:blipFill>
          <a:blip r:embed="rId2" cstate="print"/>
          <a:stretch>
            <a:fillRect/>
          </a:stretch>
        </p:blipFill>
        <p:spPr bwMode="auto">
          <a:xfrm>
            <a:off x="2700337" y="2949575"/>
            <a:ext cx="3743325" cy="20097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128</TotalTime>
  <Words>227</Words>
  <Application>Microsoft Office PowerPoint</Application>
  <PresentationFormat>On-screen Show (4:3)</PresentationFormat>
  <Paragraphs>83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Apex</vt:lpstr>
      <vt:lpstr>Programming in C and CPP</vt:lpstr>
      <vt:lpstr>Structures</vt:lpstr>
      <vt:lpstr>Structures</vt:lpstr>
      <vt:lpstr>Defining a structure</vt:lpstr>
      <vt:lpstr>Example of Structure </vt:lpstr>
      <vt:lpstr>Slide 6</vt:lpstr>
      <vt:lpstr>Memory Allocation</vt:lpstr>
      <vt:lpstr>   Declaring Structure Variables  Declaring Structure variables separately   </vt:lpstr>
      <vt:lpstr>     Declaring Structure Variables   Declaring Structure variables with structure definition    </vt:lpstr>
      <vt:lpstr>Access structure members</vt:lpstr>
      <vt:lpstr>Accessing Structure Members</vt:lpstr>
      <vt:lpstr>Structure Initialization Method 1</vt:lpstr>
      <vt:lpstr>Structure Initialization Method 2</vt:lpstr>
      <vt:lpstr>Array of Structure</vt:lpstr>
      <vt:lpstr>Array of Structure</vt:lpstr>
      <vt:lpstr>Structure as Function Arguments</vt:lpstr>
      <vt:lpstr>Union</vt:lpstr>
      <vt:lpstr>Union</vt:lpstr>
      <vt:lpstr>Slide 19</vt:lpstr>
      <vt:lpstr>Example union</vt:lpstr>
      <vt:lpstr>Difference between union and structure</vt:lpstr>
      <vt:lpstr>typedef</vt:lpstr>
      <vt:lpstr>Slide 23</vt:lpstr>
      <vt:lpstr>Example</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C and CPP</dc:title>
  <dc:creator>admin</dc:creator>
  <cp:lastModifiedBy>mitali</cp:lastModifiedBy>
  <cp:revision>33</cp:revision>
  <dcterms:created xsi:type="dcterms:W3CDTF">2020-09-22T04:59:47Z</dcterms:created>
  <dcterms:modified xsi:type="dcterms:W3CDTF">2023-07-13T08:01:45Z</dcterms:modified>
</cp:coreProperties>
</file>