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8" r:id="rId3"/>
    <p:sldId id="257" r:id="rId4"/>
    <p:sldId id="259" r:id="rId5"/>
    <p:sldId id="260" r:id="rId6"/>
    <p:sldId id="262" r:id="rId7"/>
    <p:sldId id="267" r:id="rId8"/>
    <p:sldId id="263"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EE271-B258-35CB-9200-61D9656DC6CA}" v="663" dt="2024-04-25T14:09:25.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4/25/2024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106671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4/25/2024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0633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4/25/2024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0074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4/25/2024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4999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4/25/2024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4704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4/25/2024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4680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4/25/2024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0001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4/25/2024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8670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4/25/2024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1398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4/25/2024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3217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4/25/2024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5555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4/25/2024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473141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52" r:id="rId8"/>
    <p:sldLayoutId id="2147483753" r:id="rId9"/>
    <p:sldLayoutId id="2147483754" r:id="rId10"/>
    <p:sldLayoutId id="214748376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34D1A15-52C4-4151-BA8D-73D049D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C6DFE5E-3206-4380-98DE-B761F58E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ctrTitle"/>
          </p:nvPr>
        </p:nvSpPr>
        <p:spPr>
          <a:xfrm>
            <a:off x="777238" y="1122363"/>
            <a:ext cx="5699761" cy="2387600"/>
          </a:xfrm>
        </p:spPr>
        <p:txBody>
          <a:bodyPr>
            <a:normAutofit/>
          </a:bodyPr>
          <a:lstStyle/>
          <a:p>
            <a:pPr algn="l"/>
            <a:r>
              <a:rPr lang="en-US" dirty="0"/>
              <a:t>PubMedQA</a:t>
            </a:r>
          </a:p>
        </p:txBody>
      </p:sp>
      <p:sp>
        <p:nvSpPr>
          <p:cNvPr id="3" name="Subtitle 2"/>
          <p:cNvSpPr>
            <a:spLocks noGrp="1"/>
          </p:cNvSpPr>
          <p:nvPr>
            <p:ph type="subTitle" idx="1"/>
          </p:nvPr>
        </p:nvSpPr>
        <p:spPr>
          <a:xfrm>
            <a:off x="777238" y="3553811"/>
            <a:ext cx="6567862" cy="1761862"/>
          </a:xfrm>
        </p:spPr>
        <p:txBody>
          <a:bodyPr vert="horz" lIns="91440" tIns="45720" rIns="91440" bIns="45720" rtlCol="0" anchor="t">
            <a:normAutofit/>
          </a:bodyPr>
          <a:lstStyle/>
          <a:p>
            <a:pPr algn="l"/>
            <a:r>
              <a:rPr lang="en-US">
                <a:ea typeface="+mn-lt"/>
                <a:cs typeface="+mn-lt"/>
              </a:rPr>
              <a:t>Question Answering pipeline using the RAG </a:t>
            </a:r>
            <a:r>
              <a:rPr lang="en-US" dirty="0">
                <a:ea typeface="+mn-lt"/>
                <a:cs typeface="+mn-lt"/>
              </a:rPr>
              <a:t>design</a:t>
            </a:r>
          </a:p>
          <a:p>
            <a:pPr algn="l"/>
            <a:endParaRPr lang="en-US" dirty="0">
              <a:ea typeface="Calibri"/>
              <a:cs typeface="Calibri"/>
            </a:endParaRPr>
          </a:p>
          <a:p>
            <a:pPr algn="l"/>
            <a:endParaRPr lang="en-US" dirty="0">
              <a:ea typeface="Calibri"/>
              <a:cs typeface="Calibri"/>
            </a:endParaRPr>
          </a:p>
        </p:txBody>
      </p:sp>
      <p:grpSp>
        <p:nvGrpSpPr>
          <p:cNvPr id="43" name="decorative circles">
            <a:extLst>
              <a:ext uri="{FF2B5EF4-FFF2-40B4-BE49-F238E27FC236}">
                <a16:creationId xmlns:a16="http://schemas.microsoft.com/office/drawing/2014/main" id="{5E60D5B4-3F31-4064-A6B4-C17D8B4C2B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44" name="Oval 43">
              <a:extLst>
                <a:ext uri="{FF2B5EF4-FFF2-40B4-BE49-F238E27FC236}">
                  <a16:creationId xmlns:a16="http://schemas.microsoft.com/office/drawing/2014/main" id="{11216AC7-EEB1-4A88-BB0D-F55F71A33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6D93F05-5317-4B64-9958-4BC83FCA3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3DB0B10-6E16-4223-929C-B54E76836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04D9FA3-5945-4633-A1DC-8240260C1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2B8E59F-FE2E-4D33-AD82-6496826C6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8C33DBE-C9D7-4333-9D99-7E6CB4429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C32FC06C-31F6-F56F-868B-59A0316D1054}"/>
              </a:ext>
            </a:extLst>
          </p:cNvPr>
          <p:cNvPicPr>
            <a:picLocks noChangeAspect="1"/>
          </p:cNvPicPr>
          <p:nvPr/>
        </p:nvPicPr>
        <p:blipFill rotWithShape="1">
          <a:blip r:embed="rId2"/>
          <a:srcRect l="18147" r="22102" b="-2"/>
          <a:stretch/>
        </p:blipFill>
        <p:spPr>
          <a:xfrm>
            <a:off x="7181865" y="262975"/>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51" name="Graphic 50">
            <a:extLst>
              <a:ext uri="{FF2B5EF4-FFF2-40B4-BE49-F238E27FC236}">
                <a16:creationId xmlns:a16="http://schemas.microsoft.com/office/drawing/2014/main" id="{2DC0F69C-B2BA-43F0-9DEB-47089F1A83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631" t="18963" r="52721" b="17441"/>
          <a:stretch/>
        </p:blipFill>
        <p:spPr>
          <a:xfrm>
            <a:off x="10854666" y="1087308"/>
            <a:ext cx="1334286" cy="2962082"/>
          </a:xfrm>
          <a:prstGeom prst="rect">
            <a:avLst/>
          </a:prstGeom>
        </p:spPr>
      </p:pic>
      <p:pic>
        <p:nvPicPr>
          <p:cNvPr id="5" name="Picture 4">
            <a:extLst>
              <a:ext uri="{FF2B5EF4-FFF2-40B4-BE49-F238E27FC236}">
                <a16:creationId xmlns:a16="http://schemas.microsoft.com/office/drawing/2014/main" id="{5D8364DE-3403-72EA-D382-2031E7A93635}"/>
              </a:ext>
            </a:extLst>
          </p:cNvPr>
          <p:cNvPicPr>
            <a:picLocks noChangeAspect="1"/>
          </p:cNvPicPr>
          <p:nvPr/>
        </p:nvPicPr>
        <p:blipFill rotWithShape="1">
          <a:blip r:embed="rId2"/>
          <a:srcRect l="17390" r="21345" b="-1"/>
          <a:stretch/>
        </p:blipFill>
        <p:spPr>
          <a:xfrm>
            <a:off x="9148852" y="3890061"/>
            <a:ext cx="3043153" cy="2967943"/>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3FBE-F797-444C-9665-CD4D08DE246E}"/>
              </a:ext>
            </a:extLst>
          </p:cNvPr>
          <p:cNvSpPr>
            <a:spLocks noGrp="1"/>
          </p:cNvSpPr>
          <p:nvPr>
            <p:ph type="title"/>
          </p:nvPr>
        </p:nvSpPr>
        <p:spPr>
          <a:xfrm>
            <a:off x="3729990" y="2460625"/>
            <a:ext cx="4263753" cy="1339170"/>
          </a:xfrm>
        </p:spPr>
        <p:txBody>
          <a:bodyPr/>
          <a:lstStyle/>
          <a:p>
            <a:r>
              <a:rPr lang="en-US" dirty="0"/>
              <a:t>THANK YOU</a:t>
            </a:r>
          </a:p>
        </p:txBody>
      </p:sp>
    </p:spTree>
    <p:extLst>
      <p:ext uri="{BB962C8B-B14F-4D97-AF65-F5344CB8AC3E}">
        <p14:creationId xmlns:p14="http://schemas.microsoft.com/office/powerpoint/2010/main" val="382553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2F35-9900-58E5-C9A3-BDA0DDCC2DE7}"/>
              </a:ext>
            </a:extLst>
          </p:cNvPr>
          <p:cNvSpPr>
            <a:spLocks noGrp="1"/>
          </p:cNvSpPr>
          <p:nvPr>
            <p:ph type="title"/>
          </p:nvPr>
        </p:nvSpPr>
        <p:spPr/>
        <p:txBody>
          <a:bodyPr>
            <a:normAutofit/>
          </a:bodyPr>
          <a:lstStyle/>
          <a:p>
            <a:r>
              <a:rPr lang="en-US" dirty="0">
                <a:solidFill>
                  <a:srgbClr val="0D0D0D"/>
                </a:solidFill>
              </a:rPr>
              <a:t>Introduction</a:t>
            </a:r>
            <a:endParaRPr lang="en-US" dirty="0"/>
          </a:p>
          <a:p>
            <a:pPr marL="285750" indent="-285750">
              <a:buFont typeface="Arial"/>
              <a:buChar char="•"/>
            </a:pPr>
            <a:endParaRPr lang="en-US" sz="1200" dirty="0">
              <a:solidFill>
                <a:srgbClr val="0D0D0D"/>
              </a:solidFill>
            </a:endParaRPr>
          </a:p>
        </p:txBody>
      </p:sp>
      <p:sp>
        <p:nvSpPr>
          <p:cNvPr id="3" name="Content Placeholder 2">
            <a:extLst>
              <a:ext uri="{FF2B5EF4-FFF2-40B4-BE49-F238E27FC236}">
                <a16:creationId xmlns:a16="http://schemas.microsoft.com/office/drawing/2014/main" id="{E36040B6-9E4D-1948-0DEC-FBBEEB12B924}"/>
              </a:ext>
            </a:extLst>
          </p:cNvPr>
          <p:cNvSpPr>
            <a:spLocks noGrp="1"/>
          </p:cNvSpPr>
          <p:nvPr>
            <p:ph idx="1"/>
          </p:nvPr>
        </p:nvSpPr>
        <p:spPr/>
        <p:txBody>
          <a:bodyPr vert="horz" lIns="91440" tIns="45720" rIns="91440" bIns="45720" rtlCol="0" anchor="t">
            <a:normAutofit/>
          </a:bodyPr>
          <a:lstStyle/>
          <a:p>
            <a:pPr>
              <a:buClr>
                <a:srgbClr val="B1005E"/>
              </a:buClr>
              <a:buFont typeface="Arial"/>
              <a:buChar char="•"/>
            </a:pPr>
            <a:r>
              <a:rPr lang="en-US" dirty="0">
                <a:solidFill>
                  <a:srgbClr val="0D0D0D"/>
                </a:solidFill>
                <a:ea typeface="+mn-lt"/>
                <a:cs typeface="+mn-lt"/>
              </a:rPr>
              <a:t>Language models, particularly large ones (LLMs), have made significant advances in processing natural language, making them powerful tools in various domains, including medicine.</a:t>
            </a:r>
            <a:endParaRPr lang="en-US" dirty="0">
              <a:ea typeface="Calibri"/>
              <a:cs typeface="Calibri"/>
            </a:endParaRPr>
          </a:p>
          <a:p>
            <a:pPr>
              <a:buClr>
                <a:srgbClr val="B1005E"/>
              </a:buClr>
              <a:buFont typeface="Arial"/>
              <a:buChar char="•"/>
            </a:pPr>
            <a:r>
              <a:rPr lang="en-US" dirty="0">
                <a:solidFill>
                  <a:srgbClr val="0D0D0D"/>
                </a:solidFill>
                <a:ea typeface="+mn-lt"/>
                <a:cs typeface="+mn-lt"/>
              </a:rPr>
              <a:t>LLMs have the potential to revolutionize medical question answering by providing quick, accurate interpretations of complex medical data and literature.</a:t>
            </a:r>
            <a:endParaRPr lang="en-US" dirty="0">
              <a:ea typeface="Calibri"/>
              <a:cs typeface="Calibri"/>
            </a:endParaRPr>
          </a:p>
          <a:p>
            <a:pPr>
              <a:buClr>
                <a:srgbClr val="B1005E"/>
              </a:buClr>
              <a:buFont typeface="Arial"/>
              <a:buChar char="•"/>
            </a:pPr>
            <a:r>
              <a:rPr lang="en-US" b="1" dirty="0">
                <a:solidFill>
                  <a:srgbClr val="0D0D0D"/>
                </a:solidFill>
                <a:ea typeface="+mn-lt"/>
                <a:cs typeface="+mn-lt"/>
              </a:rPr>
              <a:t>Importance of Question Answering Systems</a:t>
            </a:r>
            <a:r>
              <a:rPr lang="en-US" dirty="0">
                <a:solidFill>
                  <a:srgbClr val="0D0D0D"/>
                </a:solidFill>
                <a:ea typeface="+mn-lt"/>
                <a:cs typeface="+mn-lt"/>
              </a:rPr>
              <a:t>:</a:t>
            </a:r>
            <a:endParaRPr lang="en-US" dirty="0">
              <a:ea typeface="Calibri"/>
              <a:cs typeface="Calibri"/>
            </a:endParaRPr>
          </a:p>
          <a:p>
            <a:pPr marL="971550" lvl="1" indent="-285750">
              <a:buClr>
                <a:srgbClr val="B1005E"/>
              </a:buClr>
              <a:buFont typeface="Arial"/>
              <a:buChar char="•"/>
            </a:pPr>
            <a:r>
              <a:rPr lang="en-US" sz="2000" b="1" dirty="0">
                <a:solidFill>
                  <a:srgbClr val="0D0D0D"/>
                </a:solidFill>
                <a:ea typeface="+mn-lt"/>
                <a:cs typeface="+mn-lt"/>
              </a:rPr>
              <a:t>Efficiency</a:t>
            </a:r>
            <a:r>
              <a:rPr lang="en-US" sz="2000" dirty="0">
                <a:solidFill>
                  <a:srgbClr val="0D0D0D"/>
                </a:solidFill>
                <a:ea typeface="+mn-lt"/>
                <a:cs typeface="+mn-lt"/>
              </a:rPr>
              <a:t>: Quickly sifts through extensive medical databases to provide specific answers, reducing time spent by medical professionals on information retrieval.</a:t>
            </a:r>
            <a:endParaRPr lang="en-US" sz="2000" dirty="0">
              <a:ea typeface="Calibri"/>
              <a:cs typeface="Calibri"/>
            </a:endParaRPr>
          </a:p>
          <a:p>
            <a:pPr marL="971550" lvl="1" indent="-285750">
              <a:buClr>
                <a:srgbClr val="B1005E"/>
              </a:buClr>
              <a:buFont typeface="Arial"/>
              <a:buChar char="•"/>
            </a:pPr>
            <a:r>
              <a:rPr lang="en-US" sz="2000" b="1" dirty="0">
                <a:solidFill>
                  <a:srgbClr val="0D0D0D"/>
                </a:solidFill>
                <a:ea typeface="+mn-lt"/>
                <a:cs typeface="+mn-lt"/>
              </a:rPr>
              <a:t>Precision and Reliability</a:t>
            </a:r>
            <a:r>
              <a:rPr lang="en-US" sz="2000" dirty="0">
                <a:solidFill>
                  <a:srgbClr val="0D0D0D"/>
                </a:solidFill>
                <a:ea typeface="+mn-lt"/>
                <a:cs typeface="+mn-lt"/>
              </a:rPr>
              <a:t>: Enhances the accuracy of responses to complex medical questions, essential for both research and clinical settings.</a:t>
            </a:r>
            <a:endParaRPr lang="en-US" sz="2000" dirty="0">
              <a:ea typeface="Calibri"/>
              <a:cs typeface="Calibri"/>
            </a:endParaRPr>
          </a:p>
          <a:p>
            <a:pPr marL="971550" lvl="1" indent="-285750">
              <a:buClr>
                <a:srgbClr val="B1005E"/>
              </a:buClr>
              <a:buFont typeface="Arial"/>
              <a:buChar char="•"/>
            </a:pPr>
            <a:r>
              <a:rPr lang="en-US" sz="2000" b="1" dirty="0">
                <a:solidFill>
                  <a:srgbClr val="0D0D0D"/>
                </a:solidFill>
                <a:ea typeface="+mn-lt"/>
                <a:cs typeface="+mn-lt"/>
              </a:rPr>
              <a:t>Accessibility</a:t>
            </a:r>
            <a:r>
              <a:rPr lang="en-US" sz="2000" dirty="0">
                <a:solidFill>
                  <a:srgbClr val="0D0D0D"/>
                </a:solidFill>
                <a:ea typeface="+mn-lt"/>
                <a:cs typeface="+mn-lt"/>
              </a:rPr>
              <a:t>: Makes medical knowledge more accessible to non-experts, improving patient understanding and engagement in their healthcare processes.</a:t>
            </a:r>
            <a:endParaRPr lang="en-US" sz="2000" dirty="0">
              <a:ea typeface="Calibri"/>
              <a:cs typeface="Calibri"/>
            </a:endParaRPr>
          </a:p>
          <a:p>
            <a:pPr marL="0" indent="0">
              <a:buNone/>
            </a:pPr>
            <a:endParaRPr lang="en-US" sz="3600" dirty="0">
              <a:ea typeface="Calibri"/>
              <a:cs typeface="Calibri"/>
            </a:endParaRPr>
          </a:p>
        </p:txBody>
      </p:sp>
    </p:spTree>
    <p:extLst>
      <p:ext uri="{BB962C8B-B14F-4D97-AF65-F5344CB8AC3E}">
        <p14:creationId xmlns:p14="http://schemas.microsoft.com/office/powerpoint/2010/main" val="299287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A399-087D-6FB8-F894-4667CEC35F36}"/>
              </a:ext>
            </a:extLst>
          </p:cNvPr>
          <p:cNvSpPr>
            <a:spLocks noGrp="1"/>
          </p:cNvSpPr>
          <p:nvPr>
            <p:ph type="title"/>
          </p:nvPr>
        </p:nvSpPr>
        <p:spPr/>
        <p:txBody>
          <a:bodyPr/>
          <a:lstStyle/>
          <a:p>
            <a:r>
              <a:rPr lang="en-US" dirty="0"/>
              <a:t>About Dataset</a:t>
            </a:r>
          </a:p>
        </p:txBody>
      </p:sp>
      <p:sp>
        <p:nvSpPr>
          <p:cNvPr id="3" name="Content Placeholder 2">
            <a:extLst>
              <a:ext uri="{FF2B5EF4-FFF2-40B4-BE49-F238E27FC236}">
                <a16:creationId xmlns:a16="http://schemas.microsoft.com/office/drawing/2014/main" id="{694F984B-7196-CE42-B272-B5D341C54B8E}"/>
              </a:ext>
            </a:extLst>
          </p:cNvPr>
          <p:cNvSpPr>
            <a:spLocks noGrp="1"/>
          </p:cNvSpPr>
          <p:nvPr>
            <p:ph idx="1"/>
          </p:nvPr>
        </p:nvSpPr>
        <p:spPr/>
        <p:txBody>
          <a:bodyPr vert="horz" lIns="91440" tIns="45720" rIns="91440" bIns="45720" rtlCol="0" anchor="t">
            <a:noAutofit/>
          </a:bodyPr>
          <a:lstStyle/>
          <a:p>
            <a:pPr marL="0" indent="0">
              <a:buNone/>
            </a:pPr>
            <a:r>
              <a:rPr lang="en-US" b="1" dirty="0">
                <a:solidFill>
                  <a:srgbClr val="13343B"/>
                </a:solidFill>
                <a:ea typeface="+mn-lt"/>
                <a:cs typeface="+mn-lt"/>
              </a:rPr>
              <a:t>PubMedQA </a:t>
            </a:r>
            <a:r>
              <a:rPr lang="en-US" dirty="0">
                <a:solidFill>
                  <a:srgbClr val="13343B"/>
                </a:solidFill>
                <a:ea typeface="+mn-lt"/>
                <a:cs typeface="+mn-lt"/>
              </a:rPr>
              <a:t>is a dataset containing question-answer pairs related to biomedical topics, generated by fine-tuning a language model on PubMed abstract. This dataset enables the development and evaluation of biomedical question answering systems, which can assist healthcare professionals and researchers in quickly finding relevant information from the vast biomedical literature.</a:t>
            </a:r>
            <a:endParaRPr lang="en-US" dirty="0">
              <a:ea typeface="Calibri"/>
              <a:cs typeface="Calibri"/>
            </a:endParaRPr>
          </a:p>
          <a:p>
            <a:pPr marL="0" indent="0">
              <a:buNone/>
            </a:pPr>
            <a:r>
              <a:rPr lang="en-US" b="1" dirty="0">
                <a:solidFill>
                  <a:srgbClr val="13343B"/>
                </a:solidFill>
                <a:ea typeface="+mn-lt"/>
                <a:cs typeface="+mn-lt"/>
              </a:rPr>
              <a:t>PubMedQA Labeled (PQA-L):</a:t>
            </a:r>
            <a:endParaRPr lang="en-US" b="1">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Consists of 1,000 manually annotated question-answer pairs</a:t>
            </a:r>
            <a:endParaRPr lang="en-US" sz="1400">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Answers are labeled as yes/no/maybe by human experts</a:t>
            </a:r>
            <a:endParaRPr lang="en-US" sz="1400">
              <a:ea typeface="Calibri"/>
              <a:cs typeface="Calibri"/>
            </a:endParaRPr>
          </a:p>
          <a:p>
            <a:pPr marL="0" indent="0">
              <a:buClr>
                <a:srgbClr val="B1005E"/>
              </a:buClr>
              <a:buNone/>
            </a:pPr>
            <a:r>
              <a:rPr lang="en-US" b="1" dirty="0">
                <a:solidFill>
                  <a:srgbClr val="13343B"/>
                </a:solidFill>
                <a:ea typeface="+mn-lt"/>
                <a:cs typeface="+mn-lt"/>
              </a:rPr>
              <a:t>PubMedQA Unlabeled (PQA-U):</a:t>
            </a:r>
            <a:endParaRPr lang="en-US" b="1">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Contains 61,200 unlabeled context-question pairs from PubMed abstracts</a:t>
            </a:r>
            <a:endParaRPr lang="en-US" sz="1400">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No labels are provided.</a:t>
            </a:r>
            <a:endParaRPr lang="en-US" sz="1400">
              <a:ea typeface="Calibri"/>
              <a:cs typeface="Calibri"/>
            </a:endParaRPr>
          </a:p>
          <a:p>
            <a:pPr marL="0" indent="0">
              <a:buClr>
                <a:srgbClr val="B1005E"/>
              </a:buClr>
              <a:buNone/>
            </a:pPr>
            <a:r>
              <a:rPr lang="en-US" b="1" dirty="0">
                <a:solidFill>
                  <a:srgbClr val="13343B"/>
                </a:solidFill>
                <a:ea typeface="+mn-lt"/>
                <a:cs typeface="+mn-lt"/>
              </a:rPr>
              <a:t>PubMedQA Artificial (PQA-A):</a:t>
            </a:r>
            <a:endParaRPr lang="en-US" b="1">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Comprises 211,300 artificially generated question-answer pairs</a:t>
            </a:r>
            <a:endParaRPr lang="en-US" sz="1400">
              <a:ea typeface="Calibri"/>
              <a:cs typeface="Calibri"/>
            </a:endParaRPr>
          </a:p>
          <a:p>
            <a:pPr marL="628650" lvl="1" indent="-171450">
              <a:buClr>
                <a:srgbClr val="B1005E"/>
              </a:buClr>
              <a:buFont typeface="Courier New" panose="020B0604020202020204" pitchFamily="34" charset="0"/>
              <a:buChar char="o"/>
            </a:pPr>
            <a:r>
              <a:rPr lang="en-US" sz="1400" dirty="0">
                <a:solidFill>
                  <a:srgbClr val="13343B"/>
                </a:solidFill>
                <a:ea typeface="+mn-lt"/>
                <a:cs typeface="+mn-lt"/>
              </a:rPr>
              <a:t>Answers are automatically labeled as yes/no using a simple heuristic</a:t>
            </a:r>
            <a:endParaRPr lang="en-US" sz="1400">
              <a:ea typeface="Calibri"/>
              <a:cs typeface="Calibri"/>
            </a:endParaRPr>
          </a:p>
          <a:p>
            <a:pPr marL="0" indent="0">
              <a:buClr>
                <a:srgbClr val="B1005E"/>
              </a:buClr>
              <a:buNone/>
            </a:pPr>
            <a:endParaRPr lang="en-US" sz="3600" dirty="0">
              <a:ea typeface="Calibri"/>
              <a:cs typeface="Calibri"/>
            </a:endParaRPr>
          </a:p>
        </p:txBody>
      </p:sp>
    </p:spTree>
    <p:extLst>
      <p:ext uri="{BB962C8B-B14F-4D97-AF65-F5344CB8AC3E}">
        <p14:creationId xmlns:p14="http://schemas.microsoft.com/office/powerpoint/2010/main" val="394146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A399-087D-6FB8-F894-4667CEC35F36}"/>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694F984B-7196-CE42-B272-B5D341C54B8E}"/>
              </a:ext>
            </a:extLst>
          </p:cNvPr>
          <p:cNvSpPr>
            <a:spLocks noGrp="1"/>
          </p:cNvSpPr>
          <p:nvPr>
            <p:ph idx="1"/>
          </p:nvPr>
        </p:nvSpPr>
        <p:spPr>
          <a:xfrm>
            <a:off x="777240" y="1714322"/>
            <a:ext cx="10659110" cy="4351338"/>
          </a:xfrm>
        </p:spPr>
        <p:txBody>
          <a:bodyPr vert="horz" lIns="91440" tIns="45720" rIns="91440" bIns="45720" rtlCol="0" anchor="t">
            <a:noAutofit/>
          </a:bodyPr>
          <a:lstStyle/>
          <a:p>
            <a:pPr>
              <a:buNone/>
            </a:pPr>
            <a:r>
              <a:rPr lang="en-US" sz="1800" dirty="0">
                <a:solidFill>
                  <a:srgbClr val="0D0D0D"/>
                </a:solidFill>
                <a:ea typeface="+mn-lt"/>
                <a:cs typeface="+mn-lt"/>
              </a:rPr>
              <a:t>Preprocessing steps implemented are as follows:</a:t>
            </a:r>
            <a:endParaRPr lang="en-US" sz="1800" dirty="0">
              <a:ea typeface="Calibri"/>
              <a:cs typeface="Calibri"/>
            </a:endParaRPr>
          </a:p>
          <a:p>
            <a:pPr>
              <a:buFont typeface="Arial"/>
              <a:buChar char="•"/>
            </a:pPr>
            <a:r>
              <a:rPr lang="en-US" sz="1800" b="1" dirty="0">
                <a:solidFill>
                  <a:srgbClr val="0D0D0D"/>
                </a:solidFill>
                <a:ea typeface="+mn-lt"/>
                <a:cs typeface="+mn-lt"/>
              </a:rPr>
              <a:t>Splitting the Dataset:</a:t>
            </a:r>
            <a:endParaRPr lang="en-US" sz="1800" dirty="0">
              <a:ea typeface="Calibri"/>
              <a:cs typeface="Calibri"/>
            </a:endParaRPr>
          </a:p>
          <a:p>
            <a:pPr marL="971550" lvl="1" indent="-285750">
              <a:buClr>
                <a:srgbClr val="B1005E"/>
              </a:buClr>
              <a:buFont typeface="Arial"/>
              <a:buChar char="•"/>
            </a:pPr>
            <a:r>
              <a:rPr lang="en-US" dirty="0">
                <a:solidFill>
                  <a:srgbClr val="0D0D0D"/>
                </a:solidFill>
                <a:ea typeface="+mn-lt"/>
                <a:cs typeface="+mn-lt"/>
              </a:rPr>
              <a:t>The original dataset is divided into two parts: 500 samples for testing and 500 samples for cross-validation (CV).</a:t>
            </a:r>
            <a:endParaRPr lang="en-US" dirty="0">
              <a:ea typeface="Calibri"/>
              <a:cs typeface="Calibri"/>
            </a:endParaRPr>
          </a:p>
          <a:p>
            <a:pPr marL="971550" lvl="1" indent="-285750">
              <a:buClr>
                <a:srgbClr val="B1005E"/>
              </a:buClr>
              <a:buFont typeface="Arial"/>
              <a:buChar char="•"/>
            </a:pPr>
            <a:r>
              <a:rPr lang="en-US" dirty="0">
                <a:solidFill>
                  <a:srgbClr val="0D0D0D"/>
                </a:solidFill>
                <a:ea typeface="+mn-lt"/>
                <a:cs typeface="+mn-lt"/>
              </a:rPr>
              <a:t>The 500 CV samples are further divided into 10 folds (subsets) for cross-validation purposes.</a:t>
            </a:r>
            <a:endParaRPr lang="en-US" dirty="0">
              <a:ea typeface="Calibri"/>
              <a:cs typeface="Calibri"/>
            </a:endParaRPr>
          </a:p>
          <a:p>
            <a:pPr>
              <a:buClr>
                <a:srgbClr val="B1005E"/>
              </a:buClr>
              <a:buFont typeface="Arial"/>
              <a:buChar char="•"/>
            </a:pPr>
            <a:r>
              <a:rPr lang="en-US" sz="1800" b="1" dirty="0">
                <a:solidFill>
                  <a:srgbClr val="0D0D0D"/>
                </a:solidFill>
                <a:ea typeface="+mn-lt"/>
                <a:cs typeface="+mn-lt"/>
              </a:rPr>
              <a:t>Ensuring Label Proportion:</a:t>
            </a:r>
            <a:endParaRPr lang="en-US" sz="1800">
              <a:ea typeface="Calibri"/>
              <a:cs typeface="Calibri"/>
            </a:endParaRPr>
          </a:p>
          <a:p>
            <a:pPr marL="971550" lvl="1" indent="-285750">
              <a:buClr>
                <a:srgbClr val="B1005E"/>
              </a:buClr>
              <a:buFont typeface="Arial"/>
              <a:buChar char="•"/>
            </a:pPr>
            <a:r>
              <a:rPr lang="en-US" dirty="0">
                <a:solidFill>
                  <a:srgbClr val="0D0D0D"/>
                </a:solidFill>
                <a:ea typeface="+mn-lt"/>
                <a:cs typeface="+mn-lt"/>
              </a:rPr>
              <a:t>The dataset is split for each label (categories like "yes," "no," and "maybe") to ensure that each subset maintains a similar proportion of labels as the original dataset.</a:t>
            </a:r>
            <a:endParaRPr lang="en-US">
              <a:ea typeface="Calibri"/>
              <a:cs typeface="Calibri"/>
            </a:endParaRPr>
          </a:p>
          <a:p>
            <a:pPr>
              <a:buClr>
                <a:srgbClr val="B1005E"/>
              </a:buClr>
              <a:buFont typeface="Arial"/>
              <a:buChar char="•"/>
            </a:pPr>
            <a:r>
              <a:rPr lang="en-US" sz="1800" b="1" dirty="0">
                <a:solidFill>
                  <a:srgbClr val="0D0D0D"/>
                </a:solidFill>
                <a:ea typeface="+mn-lt"/>
                <a:cs typeface="+mn-lt"/>
              </a:rPr>
              <a:t>Combining Other CV Sets:</a:t>
            </a:r>
            <a:endParaRPr lang="en-US" sz="1800">
              <a:ea typeface="Calibri"/>
              <a:cs typeface="Calibri"/>
            </a:endParaRPr>
          </a:p>
          <a:p>
            <a:pPr marL="971550" lvl="1" indent="-285750">
              <a:buClr>
                <a:srgbClr val="B1005E"/>
              </a:buClr>
              <a:buFont typeface="Arial"/>
              <a:buChar char="•"/>
            </a:pPr>
            <a:r>
              <a:rPr lang="en-US" dirty="0">
                <a:solidFill>
                  <a:srgbClr val="0D0D0D"/>
                </a:solidFill>
                <a:ea typeface="+mn-lt"/>
                <a:cs typeface="+mn-lt"/>
              </a:rPr>
              <a:t>For each fold in the 10-fold CV, a "dev set" is created using the samples from the other 9 folds, and a "train set" is created using the remaining samples from the same 9 folds.</a:t>
            </a:r>
            <a:endParaRPr lang="en-US">
              <a:ea typeface="Calibri"/>
              <a:cs typeface="Calibri"/>
            </a:endParaRPr>
          </a:p>
          <a:p>
            <a:pPr>
              <a:buClr>
                <a:srgbClr val="B1005E"/>
              </a:buClr>
              <a:buFont typeface="Arial"/>
              <a:buChar char="•"/>
            </a:pPr>
            <a:r>
              <a:rPr lang="en-US" sz="1800" b="1" dirty="0">
                <a:solidFill>
                  <a:srgbClr val="0D0D0D"/>
                </a:solidFill>
                <a:ea typeface="+mn-lt"/>
                <a:cs typeface="+mn-lt"/>
              </a:rPr>
              <a:t>Final Outputs:</a:t>
            </a:r>
            <a:endParaRPr lang="en-US" sz="1800">
              <a:ea typeface="Calibri"/>
              <a:cs typeface="Calibri"/>
            </a:endParaRPr>
          </a:p>
          <a:p>
            <a:pPr marL="971550" lvl="1" indent="-285750">
              <a:buClr>
                <a:srgbClr val="B1005E"/>
              </a:buClr>
              <a:buFont typeface="Arial"/>
              <a:buChar char="•"/>
            </a:pPr>
            <a:r>
              <a:rPr lang="en-US" dirty="0">
                <a:solidFill>
                  <a:srgbClr val="0D0D0D"/>
                </a:solidFill>
                <a:ea typeface="+mn-lt"/>
                <a:cs typeface="+mn-lt"/>
              </a:rPr>
              <a:t>For the "</a:t>
            </a:r>
            <a:r>
              <a:rPr lang="en-US" err="1">
                <a:solidFill>
                  <a:srgbClr val="0D0D0D"/>
                </a:solidFill>
                <a:ea typeface="+mn-lt"/>
                <a:cs typeface="+mn-lt"/>
              </a:rPr>
              <a:t>pqal</a:t>
            </a:r>
            <a:r>
              <a:rPr lang="en-US" dirty="0">
                <a:solidFill>
                  <a:srgbClr val="0D0D0D"/>
                </a:solidFill>
                <a:ea typeface="+mn-lt"/>
                <a:cs typeface="+mn-lt"/>
              </a:rPr>
              <a:t>" dataset, 500 samples are set aside for testing, and the remaining samples are split into 10 folds for cross-validation.</a:t>
            </a:r>
            <a:endParaRPr lang="en-US">
              <a:ea typeface="Calibri"/>
              <a:cs typeface="Calibri"/>
            </a:endParaRPr>
          </a:p>
          <a:p>
            <a:pPr marL="971550" lvl="1" indent="-285750">
              <a:buClr>
                <a:srgbClr val="B1005E"/>
              </a:buClr>
              <a:buFont typeface="Arial"/>
              <a:buChar char="•"/>
            </a:pPr>
            <a:r>
              <a:rPr lang="en-US" dirty="0">
                <a:solidFill>
                  <a:srgbClr val="0D0D0D"/>
                </a:solidFill>
                <a:ea typeface="+mn-lt"/>
                <a:cs typeface="+mn-lt"/>
              </a:rPr>
              <a:t>For the "</a:t>
            </a:r>
            <a:r>
              <a:rPr lang="en-US" err="1">
                <a:solidFill>
                  <a:srgbClr val="0D0D0D"/>
                </a:solidFill>
                <a:ea typeface="+mn-lt"/>
                <a:cs typeface="+mn-lt"/>
              </a:rPr>
              <a:t>pqaa</a:t>
            </a:r>
            <a:r>
              <a:rPr lang="en-US" dirty="0">
                <a:solidFill>
                  <a:srgbClr val="0D0D0D"/>
                </a:solidFill>
                <a:ea typeface="+mn-lt"/>
                <a:cs typeface="+mn-lt"/>
              </a:rPr>
              <a:t>" dataset, 200,000 samples are used for training, and the rest are used for development.</a:t>
            </a:r>
            <a:endParaRPr lang="en-US">
              <a:ea typeface="Calibri"/>
              <a:cs typeface="Calibri"/>
            </a:endParaRPr>
          </a:p>
          <a:p>
            <a:pPr marL="0" indent="0">
              <a:buNone/>
            </a:pPr>
            <a:endParaRPr lang="en-US" sz="3200" dirty="0">
              <a:solidFill>
                <a:srgbClr val="13343B"/>
              </a:solidFill>
              <a:ea typeface="Calibri"/>
              <a:cs typeface="Calibri"/>
            </a:endParaRPr>
          </a:p>
        </p:txBody>
      </p:sp>
    </p:spTree>
    <p:extLst>
      <p:ext uri="{BB962C8B-B14F-4D97-AF65-F5344CB8AC3E}">
        <p14:creationId xmlns:p14="http://schemas.microsoft.com/office/powerpoint/2010/main" val="113313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77A-7963-F3D1-E49F-CBC691B784D7}"/>
              </a:ext>
            </a:extLst>
          </p:cNvPr>
          <p:cNvSpPr>
            <a:spLocks noGrp="1"/>
          </p:cNvSpPr>
          <p:nvPr>
            <p:ph type="title"/>
          </p:nvPr>
        </p:nvSpPr>
        <p:spPr/>
        <p:txBody>
          <a:bodyPr/>
          <a:lstStyle/>
          <a:p>
            <a:r>
              <a:rPr lang="en-US" dirty="0"/>
              <a:t>Index Stores</a:t>
            </a:r>
          </a:p>
        </p:txBody>
      </p:sp>
      <p:sp>
        <p:nvSpPr>
          <p:cNvPr id="3" name="Content Placeholder 2">
            <a:extLst>
              <a:ext uri="{FF2B5EF4-FFF2-40B4-BE49-F238E27FC236}">
                <a16:creationId xmlns:a16="http://schemas.microsoft.com/office/drawing/2014/main" id="{3B6FA3FC-DAB1-3193-3A53-80206CA92BCE}"/>
              </a:ext>
            </a:extLst>
          </p:cNvPr>
          <p:cNvSpPr>
            <a:spLocks noGrp="1"/>
          </p:cNvSpPr>
          <p:nvPr>
            <p:ph idx="1"/>
          </p:nvPr>
        </p:nvSpPr>
        <p:spPr/>
        <p:txBody>
          <a:bodyPr vert="horz" lIns="91440" tIns="45720" rIns="91440" bIns="45720" rtlCol="0" anchor="t">
            <a:noAutofit/>
          </a:bodyPr>
          <a:lstStyle/>
          <a:p>
            <a:pPr>
              <a:buNone/>
            </a:pPr>
            <a:r>
              <a:rPr lang="en-US" sz="1600" b="1" dirty="0" err="1">
                <a:solidFill>
                  <a:srgbClr val="0D0D0D"/>
                </a:solidFill>
                <a:ea typeface="+mn-lt"/>
                <a:cs typeface="+mn-lt"/>
              </a:rPr>
              <a:t>VectorStoreIndex</a:t>
            </a:r>
            <a:r>
              <a:rPr lang="en-US" sz="1600" dirty="0">
                <a:solidFill>
                  <a:srgbClr val="0D0D0D"/>
                </a:solidFill>
                <a:ea typeface="+mn-lt"/>
                <a:cs typeface="+mn-lt"/>
              </a:rPr>
              <a:t> is used from the </a:t>
            </a:r>
            <a:r>
              <a:rPr lang="en-US" sz="1600" b="1" dirty="0" err="1">
                <a:solidFill>
                  <a:srgbClr val="0D0D0D"/>
                </a:solidFill>
                <a:ea typeface="+mn-lt"/>
                <a:cs typeface="+mn-lt"/>
              </a:rPr>
              <a:t>llama_index</a:t>
            </a:r>
            <a:r>
              <a:rPr lang="en-US" sz="1600" dirty="0">
                <a:solidFill>
                  <a:srgbClr val="0D0D0D"/>
                </a:solidFill>
                <a:ea typeface="+mn-lt"/>
                <a:cs typeface="+mn-lt"/>
              </a:rPr>
              <a:t> library as index store. </a:t>
            </a:r>
            <a:endParaRPr lang="en-US" sz="1600" dirty="0">
              <a:solidFill>
                <a:srgbClr val="420023"/>
              </a:solidFill>
              <a:ea typeface="+mn-lt"/>
              <a:cs typeface="+mn-lt"/>
            </a:endParaRPr>
          </a:p>
          <a:p>
            <a:r>
              <a:rPr lang="en-US" sz="1600" b="1" dirty="0">
                <a:solidFill>
                  <a:srgbClr val="0D0D0D"/>
                </a:solidFill>
                <a:ea typeface="+mn-lt"/>
                <a:cs typeface="+mn-lt"/>
              </a:rPr>
              <a:t>Initialization</a:t>
            </a:r>
            <a:r>
              <a:rPr lang="en-US" sz="1600" dirty="0">
                <a:solidFill>
                  <a:srgbClr val="0D0D0D"/>
                </a:solidFill>
                <a:ea typeface="+mn-lt"/>
                <a:cs typeface="+mn-lt"/>
              </a:rPr>
              <a:t>: The </a:t>
            </a:r>
            <a:r>
              <a:rPr lang="en-US" sz="1600" b="1" dirty="0" err="1">
                <a:solidFill>
                  <a:srgbClr val="0D0D0D"/>
                </a:solidFill>
                <a:ea typeface="+mn-lt"/>
                <a:cs typeface="+mn-lt"/>
              </a:rPr>
              <a:t>VectorStoreIndex</a:t>
            </a:r>
            <a:r>
              <a:rPr lang="en-US" sz="1600" dirty="0">
                <a:solidFill>
                  <a:srgbClr val="0D0D0D"/>
                </a:solidFill>
                <a:ea typeface="+mn-lt"/>
                <a:cs typeface="+mn-lt"/>
              </a:rPr>
              <a:t> is initialized using </a:t>
            </a:r>
            <a:r>
              <a:rPr lang="en-US" sz="1600" b="1" dirty="0" err="1">
                <a:solidFill>
                  <a:srgbClr val="0D0D0D"/>
                </a:solidFill>
                <a:ea typeface="+mn-lt"/>
                <a:cs typeface="+mn-lt"/>
              </a:rPr>
              <a:t>VectorStoreIndex.from_documents</a:t>
            </a:r>
            <a:r>
              <a:rPr lang="en-US" sz="1600" b="1" dirty="0">
                <a:solidFill>
                  <a:srgbClr val="0D0D0D"/>
                </a:solidFill>
                <a:ea typeface="+mn-lt"/>
                <a:cs typeface="+mn-lt"/>
              </a:rPr>
              <a:t>(documents=documents)</a:t>
            </a:r>
            <a:r>
              <a:rPr lang="en-US" sz="1600" dirty="0">
                <a:solidFill>
                  <a:srgbClr val="0D0D0D"/>
                </a:solidFill>
                <a:ea typeface="+mn-lt"/>
                <a:cs typeface="+mn-lt"/>
              </a:rPr>
              <a:t>, where </a:t>
            </a:r>
            <a:r>
              <a:rPr lang="en-US" sz="1600" b="1" dirty="0">
                <a:solidFill>
                  <a:srgbClr val="0D0D0D"/>
                </a:solidFill>
                <a:ea typeface="+mn-lt"/>
                <a:cs typeface="+mn-lt"/>
              </a:rPr>
              <a:t>documents</a:t>
            </a:r>
            <a:r>
              <a:rPr lang="en-US" sz="1600" dirty="0">
                <a:solidFill>
                  <a:srgbClr val="0D0D0D"/>
                </a:solidFill>
                <a:ea typeface="+mn-lt"/>
                <a:cs typeface="+mn-lt"/>
              </a:rPr>
              <a:t> is a collection of text documents.</a:t>
            </a:r>
            <a:endParaRPr lang="en-US" sz="1600">
              <a:ea typeface="Calibri"/>
              <a:cs typeface="Calibri"/>
            </a:endParaRPr>
          </a:p>
          <a:p>
            <a:pPr>
              <a:buFont typeface="Arial"/>
              <a:buChar char="•"/>
            </a:pPr>
            <a:r>
              <a:rPr lang="en-US" sz="1600" b="1" dirty="0">
                <a:solidFill>
                  <a:srgbClr val="0D0D0D"/>
                </a:solidFill>
                <a:ea typeface="+mn-lt"/>
                <a:cs typeface="+mn-lt"/>
              </a:rPr>
              <a:t>Storage Context</a:t>
            </a:r>
            <a:r>
              <a:rPr lang="en-US" sz="1600" dirty="0">
                <a:solidFill>
                  <a:srgbClr val="0D0D0D"/>
                </a:solidFill>
                <a:ea typeface="+mn-lt"/>
                <a:cs typeface="+mn-lt"/>
              </a:rPr>
              <a:t>: The </a:t>
            </a:r>
            <a:r>
              <a:rPr lang="en-US" sz="1600" b="1" err="1">
                <a:solidFill>
                  <a:srgbClr val="0D0D0D"/>
                </a:solidFill>
                <a:ea typeface="+mn-lt"/>
                <a:cs typeface="+mn-lt"/>
              </a:rPr>
              <a:t>VectorStoreIndex</a:t>
            </a:r>
            <a:r>
              <a:rPr lang="en-US" sz="1600" dirty="0">
                <a:solidFill>
                  <a:srgbClr val="0D0D0D"/>
                </a:solidFill>
                <a:ea typeface="+mn-lt"/>
                <a:cs typeface="+mn-lt"/>
              </a:rPr>
              <a:t> manages the storage and retrieval of document vectors and metadata. It provides methods to persist the index and query documents efficiently.</a:t>
            </a:r>
            <a:endParaRPr lang="en-US" sz="1600">
              <a:ea typeface="Calibri"/>
              <a:cs typeface="Calibri"/>
            </a:endParaRPr>
          </a:p>
          <a:p>
            <a:pPr>
              <a:buFont typeface="Arial"/>
              <a:buChar char="•"/>
            </a:pPr>
            <a:r>
              <a:rPr lang="en-US" sz="1600" b="1" dirty="0">
                <a:solidFill>
                  <a:srgbClr val="0D0D0D"/>
                </a:solidFill>
                <a:ea typeface="+mn-lt"/>
                <a:cs typeface="+mn-lt"/>
              </a:rPr>
              <a:t>Query Engine</a:t>
            </a:r>
            <a:r>
              <a:rPr lang="en-US" sz="1600" dirty="0">
                <a:solidFill>
                  <a:srgbClr val="0D0D0D"/>
                </a:solidFill>
                <a:ea typeface="+mn-lt"/>
                <a:cs typeface="+mn-lt"/>
              </a:rPr>
              <a:t>: Once the index is created, it can be converted into a query engine using </a:t>
            </a:r>
            <a:r>
              <a:rPr lang="en-US" sz="1600" b="1" err="1">
                <a:solidFill>
                  <a:srgbClr val="0D0D0D"/>
                </a:solidFill>
                <a:ea typeface="+mn-lt"/>
                <a:cs typeface="+mn-lt"/>
              </a:rPr>
              <a:t>index.as_query_engine</a:t>
            </a:r>
            <a:r>
              <a:rPr lang="en-US" sz="1600" b="1" dirty="0">
                <a:solidFill>
                  <a:srgbClr val="0D0D0D"/>
                </a:solidFill>
                <a:ea typeface="+mn-lt"/>
                <a:cs typeface="+mn-lt"/>
              </a:rPr>
              <a:t>(temperature=0.7)</a:t>
            </a:r>
            <a:r>
              <a:rPr lang="en-US" sz="1600" dirty="0">
                <a:solidFill>
                  <a:srgbClr val="0D0D0D"/>
                </a:solidFill>
                <a:ea typeface="+mn-lt"/>
                <a:cs typeface="+mn-lt"/>
              </a:rPr>
              <a:t>. This query engine allows you to perform similarity searches and retrieve relevant documents based on a given query.</a:t>
            </a:r>
            <a:endParaRPr lang="en-US" sz="1600">
              <a:ea typeface="Calibri"/>
              <a:cs typeface="Calibri"/>
            </a:endParaRPr>
          </a:p>
          <a:p>
            <a:pPr>
              <a:buFont typeface="Arial"/>
              <a:buChar char="•"/>
            </a:pPr>
            <a:r>
              <a:rPr lang="en-US" sz="1600" b="1" dirty="0">
                <a:solidFill>
                  <a:srgbClr val="0D0D0D"/>
                </a:solidFill>
                <a:ea typeface="+mn-lt"/>
                <a:cs typeface="+mn-lt"/>
              </a:rPr>
              <a:t>Querying</a:t>
            </a:r>
            <a:r>
              <a:rPr lang="en-US" sz="1600" dirty="0">
                <a:solidFill>
                  <a:srgbClr val="0D0D0D"/>
                </a:solidFill>
                <a:ea typeface="+mn-lt"/>
                <a:cs typeface="+mn-lt"/>
              </a:rPr>
              <a:t>: In the code, a query is performed using </a:t>
            </a:r>
            <a:r>
              <a:rPr lang="en-US" sz="1600" b="1" dirty="0" err="1">
                <a:solidFill>
                  <a:srgbClr val="0D0D0D"/>
                </a:solidFill>
                <a:ea typeface="+mn-lt"/>
                <a:cs typeface="+mn-lt"/>
              </a:rPr>
              <a:t>query_engine.query</a:t>
            </a:r>
            <a:r>
              <a:rPr lang="en-US" sz="1600" b="1" dirty="0">
                <a:solidFill>
                  <a:srgbClr val="0D0D0D"/>
                </a:solidFill>
                <a:ea typeface="+mn-lt"/>
                <a:cs typeface="+mn-lt"/>
              </a:rPr>
              <a:t>("Is extended aortic replacement in acute type A dissection justifiable?")</a:t>
            </a:r>
            <a:r>
              <a:rPr lang="en-US" sz="1600" dirty="0">
                <a:solidFill>
                  <a:srgbClr val="0D0D0D"/>
                </a:solidFill>
                <a:ea typeface="+mn-lt"/>
                <a:cs typeface="+mn-lt"/>
              </a:rPr>
              <a:t>. This query retrieves documents from the index that are similar to the given query.</a:t>
            </a:r>
            <a:endParaRPr lang="en-US" sz="1600">
              <a:ea typeface="Calibri"/>
              <a:cs typeface="Calibri"/>
            </a:endParaRPr>
          </a:p>
          <a:p>
            <a:pPr>
              <a:buFont typeface="Arial"/>
              <a:buChar char="•"/>
            </a:pPr>
            <a:r>
              <a:rPr lang="en-US" sz="1600" b="1" dirty="0">
                <a:solidFill>
                  <a:srgbClr val="0D0D0D"/>
                </a:solidFill>
                <a:ea typeface="+mn-lt"/>
                <a:cs typeface="+mn-lt"/>
              </a:rPr>
              <a:t>Evaluation</a:t>
            </a:r>
            <a:r>
              <a:rPr lang="en-US" sz="1600" dirty="0">
                <a:solidFill>
                  <a:srgbClr val="0D0D0D"/>
                </a:solidFill>
                <a:ea typeface="+mn-lt"/>
                <a:cs typeface="+mn-lt"/>
              </a:rPr>
              <a:t>: The retrieved documents are then evaluated for their accuracy using the </a:t>
            </a:r>
            <a:r>
              <a:rPr lang="en-US" sz="1600" b="1" err="1">
                <a:solidFill>
                  <a:srgbClr val="0D0D0D"/>
                </a:solidFill>
                <a:ea typeface="+mn-lt"/>
                <a:cs typeface="+mn-lt"/>
              </a:rPr>
              <a:t>evaluate_pubmedqa</a:t>
            </a:r>
            <a:r>
              <a:rPr lang="en-US" sz="1600" dirty="0">
                <a:solidFill>
                  <a:srgbClr val="0D0D0D"/>
                </a:solidFill>
                <a:ea typeface="+mn-lt"/>
                <a:cs typeface="+mn-lt"/>
              </a:rPr>
              <a:t> function, which compares the predicted answers to the ground truth answers.</a:t>
            </a:r>
            <a:endParaRPr lang="en-US" sz="1600">
              <a:ea typeface="Calibri"/>
              <a:cs typeface="Calibri"/>
            </a:endParaRPr>
          </a:p>
          <a:p>
            <a:pPr indent="0">
              <a:buNone/>
            </a:pPr>
            <a:r>
              <a:rPr lang="en-US" sz="1600" dirty="0">
                <a:solidFill>
                  <a:srgbClr val="0D0D0D"/>
                </a:solidFill>
                <a:ea typeface="+mn-lt"/>
                <a:cs typeface="+mn-lt"/>
              </a:rPr>
              <a:t>Overall, the </a:t>
            </a:r>
            <a:r>
              <a:rPr lang="en-US" sz="1600" b="1" err="1">
                <a:solidFill>
                  <a:srgbClr val="0D0D0D"/>
                </a:solidFill>
                <a:ea typeface="+mn-lt"/>
                <a:cs typeface="+mn-lt"/>
              </a:rPr>
              <a:t>VectorStoreIndex</a:t>
            </a:r>
            <a:r>
              <a:rPr lang="en-US" sz="1600" dirty="0">
                <a:solidFill>
                  <a:srgbClr val="0D0D0D"/>
                </a:solidFill>
                <a:ea typeface="+mn-lt"/>
                <a:cs typeface="+mn-lt"/>
              </a:rPr>
              <a:t> plays a crucial role in storing, indexing, and retrieving documents efficiently for question answering tasks in the provided code.</a:t>
            </a:r>
            <a:endParaRPr lang="en-US" sz="1600">
              <a:ea typeface="Calibri"/>
              <a:cs typeface="Calibri"/>
            </a:endParaRPr>
          </a:p>
          <a:p>
            <a:pPr marL="0" indent="0">
              <a:buNone/>
            </a:pPr>
            <a:endParaRPr lang="en-US" sz="2800" dirty="0">
              <a:ea typeface="Calibri"/>
              <a:cs typeface="Calibri"/>
            </a:endParaRPr>
          </a:p>
        </p:txBody>
      </p:sp>
    </p:spTree>
    <p:extLst>
      <p:ext uri="{BB962C8B-B14F-4D97-AF65-F5344CB8AC3E}">
        <p14:creationId xmlns:p14="http://schemas.microsoft.com/office/powerpoint/2010/main" val="61618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77A-7963-F3D1-E49F-CBC691B784D7}"/>
              </a:ext>
            </a:extLst>
          </p:cNvPr>
          <p:cNvSpPr>
            <a:spLocks noGrp="1"/>
          </p:cNvSpPr>
          <p:nvPr>
            <p:ph type="title"/>
          </p:nvPr>
        </p:nvSpPr>
        <p:spPr/>
        <p:txBody>
          <a:bodyPr/>
          <a:lstStyle/>
          <a:p>
            <a:r>
              <a:rPr lang="en-US" dirty="0"/>
              <a:t>LLM Predictors - OpenAI</a:t>
            </a:r>
          </a:p>
        </p:txBody>
      </p:sp>
      <p:sp>
        <p:nvSpPr>
          <p:cNvPr id="3" name="Content Placeholder 2">
            <a:extLst>
              <a:ext uri="{FF2B5EF4-FFF2-40B4-BE49-F238E27FC236}">
                <a16:creationId xmlns:a16="http://schemas.microsoft.com/office/drawing/2014/main" id="{3B6FA3FC-DAB1-3193-3A53-80206CA92BCE}"/>
              </a:ext>
            </a:extLst>
          </p:cNvPr>
          <p:cNvSpPr>
            <a:spLocks noGrp="1"/>
          </p:cNvSpPr>
          <p:nvPr>
            <p:ph idx="1"/>
          </p:nvPr>
        </p:nvSpPr>
        <p:spPr/>
        <p:txBody>
          <a:bodyPr vert="horz" lIns="91440" tIns="45720" rIns="91440" bIns="45720" rtlCol="0" anchor="t">
            <a:noAutofit/>
          </a:bodyPr>
          <a:lstStyle/>
          <a:p>
            <a:pPr marL="0" indent="0">
              <a:buNone/>
            </a:pPr>
            <a:r>
              <a:rPr lang="en-US" sz="1800" dirty="0">
                <a:solidFill>
                  <a:srgbClr val="0D0D0D"/>
                </a:solidFill>
                <a:ea typeface="+mn-lt"/>
                <a:cs typeface="+mn-lt"/>
              </a:rPr>
              <a:t>In the code, </a:t>
            </a:r>
            <a:r>
              <a:rPr lang="en-US" sz="1800" b="1" dirty="0">
                <a:solidFill>
                  <a:srgbClr val="0D0D0D"/>
                </a:solidFill>
                <a:ea typeface="+mn-lt"/>
                <a:cs typeface="+mn-lt"/>
              </a:rPr>
              <a:t>Settings</a:t>
            </a:r>
            <a:r>
              <a:rPr lang="en-US" sz="1800" dirty="0">
                <a:solidFill>
                  <a:srgbClr val="0D0D0D"/>
                </a:solidFill>
                <a:ea typeface="+mn-lt"/>
                <a:cs typeface="+mn-lt"/>
              </a:rPr>
              <a:t> class is used to configure various parameters for the LLM (</a:t>
            </a:r>
            <a:r>
              <a:rPr lang="en-US" sz="1800" b="1" dirty="0" err="1">
                <a:solidFill>
                  <a:srgbClr val="0D0D0D"/>
                </a:solidFill>
                <a:ea typeface="+mn-lt"/>
                <a:cs typeface="+mn-lt"/>
              </a:rPr>
              <a:t>ChatOpenAI</a:t>
            </a:r>
            <a:r>
              <a:rPr lang="en-US" sz="1800" dirty="0">
                <a:solidFill>
                  <a:srgbClr val="0D0D0D"/>
                </a:solidFill>
                <a:ea typeface="+mn-lt"/>
                <a:cs typeface="+mn-lt"/>
              </a:rPr>
              <a:t>) and the node parser (</a:t>
            </a:r>
            <a:r>
              <a:rPr lang="en-US" sz="1800" b="1" dirty="0" err="1">
                <a:solidFill>
                  <a:srgbClr val="0D0D0D"/>
                </a:solidFill>
                <a:ea typeface="+mn-lt"/>
                <a:cs typeface="+mn-lt"/>
              </a:rPr>
              <a:t>SentenceSplitter</a:t>
            </a:r>
            <a:r>
              <a:rPr lang="en-US" sz="1800" dirty="0">
                <a:solidFill>
                  <a:srgbClr val="0D0D0D"/>
                </a:solidFill>
                <a:ea typeface="+mn-lt"/>
                <a:cs typeface="+mn-lt"/>
              </a:rPr>
              <a:t>). Here's a breakdown of each setting:</a:t>
            </a:r>
            <a:endParaRPr lang="en-US" sz="1800">
              <a:ea typeface="Calibri"/>
              <a:cs typeface="Calibri"/>
            </a:endParaRPr>
          </a:p>
          <a:p>
            <a:r>
              <a:rPr lang="en-US" sz="1800" b="1" err="1">
                <a:solidFill>
                  <a:srgbClr val="0D0D0D"/>
                </a:solidFill>
                <a:ea typeface="+mn-lt"/>
                <a:cs typeface="+mn-lt"/>
              </a:rPr>
              <a:t>Settings.llm</a:t>
            </a:r>
            <a:r>
              <a:rPr lang="en-US" sz="1800" dirty="0">
                <a:solidFill>
                  <a:srgbClr val="0D0D0D"/>
                </a:solidFill>
                <a:ea typeface="+mn-lt"/>
                <a:cs typeface="+mn-lt"/>
              </a:rPr>
              <a:t>: This setting configures the LLM model (</a:t>
            </a:r>
            <a:r>
              <a:rPr lang="en-US" sz="1800" b="1" err="1">
                <a:solidFill>
                  <a:srgbClr val="0D0D0D"/>
                </a:solidFill>
                <a:ea typeface="+mn-lt"/>
                <a:cs typeface="+mn-lt"/>
              </a:rPr>
              <a:t>ChatOpenAI</a:t>
            </a:r>
            <a:r>
              <a:rPr lang="en-US" sz="1800" dirty="0">
                <a:solidFill>
                  <a:srgbClr val="0D0D0D"/>
                </a:solidFill>
                <a:ea typeface="+mn-lt"/>
                <a:cs typeface="+mn-lt"/>
              </a:rPr>
              <a:t>) to use the </a:t>
            </a:r>
            <a:r>
              <a:rPr lang="en-US" sz="1800" b="1" dirty="0">
                <a:solidFill>
                  <a:srgbClr val="0D0D0D"/>
                </a:solidFill>
                <a:ea typeface="+mn-lt"/>
                <a:cs typeface="+mn-lt"/>
              </a:rPr>
              <a:t>gpt-3.5-turbo</a:t>
            </a:r>
            <a:r>
              <a:rPr lang="en-US" sz="1800" dirty="0">
                <a:solidFill>
                  <a:srgbClr val="0D0D0D"/>
                </a:solidFill>
                <a:ea typeface="+mn-lt"/>
                <a:cs typeface="+mn-lt"/>
              </a:rPr>
              <a:t> variant and sets the API key to </a:t>
            </a:r>
            <a:r>
              <a:rPr lang="en-US" sz="1800" b="1" dirty="0">
                <a:solidFill>
                  <a:srgbClr val="0D0D0D"/>
                </a:solidFill>
                <a:ea typeface="+mn-lt"/>
                <a:cs typeface="+mn-lt"/>
              </a:rPr>
              <a:t>OPENAI_API_KEY</a:t>
            </a:r>
            <a:r>
              <a:rPr lang="en-US" sz="1800" dirty="0">
                <a:solidFill>
                  <a:srgbClr val="0D0D0D"/>
                </a:solidFill>
                <a:ea typeface="+mn-lt"/>
                <a:cs typeface="+mn-lt"/>
              </a:rPr>
              <a:t>. This setting is crucial for initializing and using the LLM for generating responses to queries.</a:t>
            </a:r>
            <a:endParaRPr lang="en-US" sz="1800">
              <a:ea typeface="Calibri"/>
              <a:cs typeface="Calibri"/>
            </a:endParaRPr>
          </a:p>
          <a:p>
            <a:r>
              <a:rPr lang="en-US" sz="1800" b="1" err="1">
                <a:solidFill>
                  <a:srgbClr val="0D0D0D"/>
                </a:solidFill>
                <a:ea typeface="+mn-lt"/>
                <a:cs typeface="+mn-lt"/>
              </a:rPr>
              <a:t>Settings.node_parser</a:t>
            </a:r>
            <a:r>
              <a:rPr lang="en-US" sz="1800" dirty="0">
                <a:solidFill>
                  <a:srgbClr val="0D0D0D"/>
                </a:solidFill>
                <a:ea typeface="+mn-lt"/>
                <a:cs typeface="+mn-lt"/>
              </a:rPr>
              <a:t>: This setting configures the node parser (</a:t>
            </a:r>
            <a:r>
              <a:rPr lang="en-US" sz="1800" b="1" err="1">
                <a:solidFill>
                  <a:srgbClr val="0D0D0D"/>
                </a:solidFill>
                <a:ea typeface="+mn-lt"/>
                <a:cs typeface="+mn-lt"/>
              </a:rPr>
              <a:t>SentenceSplitter</a:t>
            </a:r>
            <a:r>
              <a:rPr lang="en-US" sz="1800" dirty="0">
                <a:solidFill>
                  <a:srgbClr val="0D0D0D"/>
                </a:solidFill>
                <a:ea typeface="+mn-lt"/>
                <a:cs typeface="+mn-lt"/>
              </a:rPr>
              <a:t>) with a specific </a:t>
            </a:r>
            <a:r>
              <a:rPr lang="en-US" sz="1800" b="1" err="1">
                <a:solidFill>
                  <a:srgbClr val="0D0D0D"/>
                </a:solidFill>
                <a:ea typeface="+mn-lt"/>
                <a:cs typeface="+mn-lt"/>
              </a:rPr>
              <a:t>chunk_size</a:t>
            </a:r>
            <a:r>
              <a:rPr lang="en-US" sz="1800" dirty="0">
                <a:solidFill>
                  <a:srgbClr val="0D0D0D"/>
                </a:solidFill>
                <a:ea typeface="+mn-lt"/>
                <a:cs typeface="+mn-lt"/>
              </a:rPr>
              <a:t> and </a:t>
            </a:r>
            <a:r>
              <a:rPr lang="en-US" sz="1800" b="1" err="1">
                <a:solidFill>
                  <a:srgbClr val="0D0D0D"/>
                </a:solidFill>
                <a:ea typeface="+mn-lt"/>
                <a:cs typeface="+mn-lt"/>
              </a:rPr>
              <a:t>chunk_overlap</a:t>
            </a:r>
            <a:r>
              <a:rPr lang="en-US" sz="1800" dirty="0">
                <a:solidFill>
                  <a:srgbClr val="0D0D0D"/>
                </a:solidFill>
                <a:ea typeface="+mn-lt"/>
                <a:cs typeface="+mn-lt"/>
              </a:rPr>
              <a:t> for splitting text into chunks. This setting is important for processing input text efficiently, especially for longer documents.</a:t>
            </a:r>
            <a:endParaRPr lang="en-US" sz="1800">
              <a:ea typeface="Calibri"/>
              <a:cs typeface="Calibri"/>
            </a:endParaRPr>
          </a:p>
          <a:p>
            <a:r>
              <a:rPr lang="en-US" sz="1800" b="1" err="1">
                <a:solidFill>
                  <a:srgbClr val="0D0D0D"/>
                </a:solidFill>
                <a:ea typeface="+mn-lt"/>
                <a:cs typeface="+mn-lt"/>
              </a:rPr>
              <a:t>Settings.num_output</a:t>
            </a:r>
            <a:r>
              <a:rPr lang="en-US" sz="1800" dirty="0">
                <a:solidFill>
                  <a:srgbClr val="0D0D0D"/>
                </a:solidFill>
                <a:ea typeface="+mn-lt"/>
                <a:cs typeface="+mn-lt"/>
              </a:rPr>
              <a:t>: This setting specifies the number of output tokens expected from the LLM. This parameter can control the length of the generated response or the granularity of the output, depending on the application.</a:t>
            </a:r>
            <a:endParaRPr lang="en-US" sz="1800">
              <a:ea typeface="Calibri"/>
              <a:cs typeface="Calibri"/>
            </a:endParaRPr>
          </a:p>
          <a:p>
            <a:r>
              <a:rPr lang="en-US" sz="1800" b="1" err="1">
                <a:solidFill>
                  <a:srgbClr val="0D0D0D"/>
                </a:solidFill>
                <a:ea typeface="+mn-lt"/>
                <a:cs typeface="+mn-lt"/>
              </a:rPr>
              <a:t>Settings.context_window</a:t>
            </a:r>
            <a:r>
              <a:rPr lang="en-US" sz="1800" dirty="0">
                <a:solidFill>
                  <a:srgbClr val="0D0D0D"/>
                </a:solidFill>
                <a:ea typeface="+mn-lt"/>
                <a:cs typeface="+mn-lt"/>
              </a:rPr>
              <a:t>: This setting defines the size of the context window used by the LLM. A larger context window allows the LLM to consider more context from the input text, potentially leading to more accurate responses.</a:t>
            </a:r>
            <a:endParaRPr lang="en-US" sz="1800">
              <a:ea typeface="Calibri"/>
              <a:cs typeface="Calibri"/>
            </a:endParaRPr>
          </a:p>
          <a:p>
            <a:pPr>
              <a:buClr>
                <a:srgbClr val="B1005E"/>
              </a:buClr>
            </a:pPr>
            <a:endParaRPr lang="en-US" sz="3200" dirty="0">
              <a:ea typeface="Calibri"/>
              <a:cs typeface="Calibri"/>
            </a:endParaRPr>
          </a:p>
        </p:txBody>
      </p:sp>
    </p:spTree>
    <p:extLst>
      <p:ext uri="{BB962C8B-B14F-4D97-AF65-F5344CB8AC3E}">
        <p14:creationId xmlns:p14="http://schemas.microsoft.com/office/powerpoint/2010/main" val="37151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77A-7963-F3D1-E49F-CBC691B784D7}"/>
              </a:ext>
            </a:extLst>
          </p:cNvPr>
          <p:cNvSpPr>
            <a:spLocks noGrp="1"/>
          </p:cNvSpPr>
          <p:nvPr>
            <p:ph type="title"/>
          </p:nvPr>
        </p:nvSpPr>
        <p:spPr/>
        <p:txBody>
          <a:bodyPr/>
          <a:lstStyle/>
          <a:p>
            <a:r>
              <a:rPr lang="en-US" dirty="0"/>
              <a:t>LLM Predictors - Gemini</a:t>
            </a:r>
          </a:p>
        </p:txBody>
      </p:sp>
      <p:sp>
        <p:nvSpPr>
          <p:cNvPr id="3" name="Content Placeholder 2">
            <a:extLst>
              <a:ext uri="{FF2B5EF4-FFF2-40B4-BE49-F238E27FC236}">
                <a16:creationId xmlns:a16="http://schemas.microsoft.com/office/drawing/2014/main" id="{3B6FA3FC-DAB1-3193-3A53-80206CA92BCE}"/>
              </a:ext>
            </a:extLst>
          </p:cNvPr>
          <p:cNvSpPr>
            <a:spLocks noGrp="1"/>
          </p:cNvSpPr>
          <p:nvPr>
            <p:ph idx="1"/>
          </p:nvPr>
        </p:nvSpPr>
        <p:spPr/>
        <p:txBody>
          <a:bodyPr vert="horz" lIns="91440" tIns="45720" rIns="91440" bIns="45720" rtlCol="0" anchor="t">
            <a:noAutofit/>
          </a:bodyPr>
          <a:lstStyle/>
          <a:p>
            <a:pPr marL="0" indent="0">
              <a:buClr>
                <a:srgbClr val="B1005E"/>
              </a:buClr>
              <a:buNone/>
            </a:pPr>
            <a:r>
              <a:rPr lang="en-US" b="1" dirty="0">
                <a:solidFill>
                  <a:srgbClr val="0D0D0D"/>
                </a:solidFill>
                <a:ea typeface="+mn-lt"/>
                <a:cs typeface="+mn-lt"/>
              </a:rPr>
              <a:t>Configuration Settings</a:t>
            </a:r>
            <a:r>
              <a:rPr lang="en-US" dirty="0">
                <a:solidFill>
                  <a:srgbClr val="0D0D0D"/>
                </a:solidFill>
                <a:ea typeface="+mn-lt"/>
                <a:cs typeface="+mn-lt"/>
              </a:rPr>
              <a:t>:</a:t>
            </a:r>
            <a:endParaRPr lang="en-US" dirty="0">
              <a:ea typeface="+mn-lt"/>
              <a:cs typeface="+mn-lt"/>
            </a:endParaRPr>
          </a:p>
          <a:p>
            <a:pPr marL="971550" lvl="1" indent="-285750">
              <a:buClr>
                <a:srgbClr val="B1005E"/>
              </a:buClr>
              <a:buFont typeface="Arial"/>
            </a:pPr>
            <a:r>
              <a:rPr lang="en-US" sz="2000" b="1" err="1">
                <a:solidFill>
                  <a:srgbClr val="0D0D0D"/>
                </a:solidFill>
                <a:ea typeface="+mn-lt"/>
                <a:cs typeface="+mn-lt"/>
              </a:rPr>
              <a:t>Settings.llm</a:t>
            </a:r>
            <a:r>
              <a:rPr lang="en-US" sz="2000" dirty="0">
                <a:solidFill>
                  <a:srgbClr val="0D0D0D"/>
                </a:solidFill>
                <a:ea typeface="+mn-lt"/>
                <a:cs typeface="+mn-lt"/>
              </a:rPr>
              <a:t>: Configures Gemini to use the "</a:t>
            </a:r>
            <a:r>
              <a:rPr lang="en-US" sz="2000" err="1">
                <a:solidFill>
                  <a:srgbClr val="0D0D0D"/>
                </a:solidFill>
                <a:ea typeface="+mn-lt"/>
                <a:cs typeface="+mn-lt"/>
              </a:rPr>
              <a:t>gemini</a:t>
            </a:r>
            <a:r>
              <a:rPr lang="en-US" sz="2000" dirty="0">
                <a:solidFill>
                  <a:srgbClr val="0D0D0D"/>
                </a:solidFill>
                <a:ea typeface="+mn-lt"/>
                <a:cs typeface="+mn-lt"/>
              </a:rPr>
              <a:t>-pro" model variant and sets the API key to GEMINI_API_KEY. This configuration is essential for initializing and using Gemini for generating responses to queries.</a:t>
            </a:r>
            <a:endParaRPr lang="en-US" sz="2000">
              <a:ea typeface="+mn-lt"/>
              <a:cs typeface="+mn-lt"/>
            </a:endParaRPr>
          </a:p>
          <a:p>
            <a:pPr marL="971550" lvl="1" indent="-285750">
              <a:buClr>
                <a:srgbClr val="B1005E"/>
              </a:buClr>
              <a:buFont typeface="Arial"/>
            </a:pPr>
            <a:r>
              <a:rPr lang="en-US" sz="2000" b="1" dirty="0" err="1">
                <a:solidFill>
                  <a:srgbClr val="0D0D0D"/>
                </a:solidFill>
                <a:ea typeface="+mn-lt"/>
                <a:cs typeface="+mn-lt"/>
              </a:rPr>
              <a:t>Settings.node_parser</a:t>
            </a:r>
            <a:r>
              <a:rPr lang="en-US" sz="2000" dirty="0">
                <a:solidFill>
                  <a:srgbClr val="0D0D0D"/>
                </a:solidFill>
                <a:ea typeface="+mn-lt"/>
                <a:cs typeface="+mn-lt"/>
              </a:rPr>
              <a:t>: Configures the node parser (</a:t>
            </a:r>
            <a:r>
              <a:rPr lang="en-US" sz="2000" dirty="0" err="1">
                <a:solidFill>
                  <a:srgbClr val="0D0D0D"/>
                </a:solidFill>
                <a:ea typeface="+mn-lt"/>
                <a:cs typeface="+mn-lt"/>
              </a:rPr>
              <a:t>SentenceSplitter</a:t>
            </a:r>
            <a:r>
              <a:rPr lang="en-US" sz="2000" dirty="0">
                <a:solidFill>
                  <a:srgbClr val="0D0D0D"/>
                </a:solidFill>
                <a:ea typeface="+mn-lt"/>
                <a:cs typeface="+mn-lt"/>
              </a:rPr>
              <a:t>) with specific parameters like </a:t>
            </a:r>
            <a:r>
              <a:rPr lang="en-US" sz="2000" dirty="0" err="1">
                <a:solidFill>
                  <a:srgbClr val="0D0D0D"/>
                </a:solidFill>
                <a:ea typeface="+mn-lt"/>
                <a:cs typeface="+mn-lt"/>
              </a:rPr>
              <a:t>chunk_size</a:t>
            </a:r>
            <a:r>
              <a:rPr lang="en-US" sz="2000" dirty="0">
                <a:solidFill>
                  <a:srgbClr val="0D0D0D"/>
                </a:solidFill>
                <a:ea typeface="+mn-lt"/>
                <a:cs typeface="+mn-lt"/>
              </a:rPr>
              <a:t> and </a:t>
            </a:r>
            <a:r>
              <a:rPr lang="en-US" sz="2000" dirty="0" err="1">
                <a:solidFill>
                  <a:srgbClr val="0D0D0D"/>
                </a:solidFill>
                <a:ea typeface="+mn-lt"/>
                <a:cs typeface="+mn-lt"/>
              </a:rPr>
              <a:t>chunk_overlap</a:t>
            </a:r>
            <a:r>
              <a:rPr lang="en-US" sz="2000" dirty="0">
                <a:solidFill>
                  <a:srgbClr val="0D0D0D"/>
                </a:solidFill>
                <a:ea typeface="+mn-lt"/>
                <a:cs typeface="+mn-lt"/>
              </a:rPr>
              <a:t> = 20 for efficient text processing. </a:t>
            </a:r>
            <a:endParaRPr lang="en-US" sz="2000">
              <a:ea typeface="+mn-lt"/>
              <a:cs typeface="+mn-lt"/>
            </a:endParaRPr>
          </a:p>
          <a:p>
            <a:pPr marL="971550" lvl="1" indent="-285750">
              <a:buClr>
                <a:srgbClr val="B1005E"/>
              </a:buClr>
              <a:buFont typeface="Arial"/>
            </a:pPr>
            <a:r>
              <a:rPr lang="en-US" sz="2000" b="1" dirty="0" err="1">
                <a:solidFill>
                  <a:srgbClr val="0D0D0D"/>
                </a:solidFill>
                <a:ea typeface="+mn-lt"/>
                <a:cs typeface="+mn-lt"/>
              </a:rPr>
              <a:t>Settings.num_output</a:t>
            </a:r>
            <a:r>
              <a:rPr lang="en-US" sz="2000" dirty="0">
                <a:solidFill>
                  <a:srgbClr val="0D0D0D"/>
                </a:solidFill>
                <a:ea typeface="+mn-lt"/>
                <a:cs typeface="+mn-lt"/>
              </a:rPr>
              <a:t>: Sets the number of output tokens expected from Gemini to 512. This parameter controls the length and granularity of the generated response, allowing for flexibility in the response generation process.</a:t>
            </a:r>
            <a:endParaRPr lang="en-US" sz="2000">
              <a:ea typeface="+mn-lt"/>
              <a:cs typeface="+mn-lt"/>
            </a:endParaRPr>
          </a:p>
          <a:p>
            <a:pPr marL="971550" lvl="1" indent="-285750">
              <a:buClr>
                <a:srgbClr val="B1005E"/>
              </a:buClr>
              <a:buFont typeface="Arial"/>
            </a:pPr>
            <a:r>
              <a:rPr lang="en-US" sz="2000" b="1" dirty="0" err="1">
                <a:solidFill>
                  <a:srgbClr val="0D0D0D"/>
                </a:solidFill>
                <a:ea typeface="+mn-lt"/>
                <a:cs typeface="+mn-lt"/>
              </a:rPr>
              <a:t>Settings.context_window</a:t>
            </a:r>
            <a:r>
              <a:rPr lang="en-US" sz="2000" dirty="0">
                <a:solidFill>
                  <a:srgbClr val="0D0D0D"/>
                </a:solidFill>
                <a:ea typeface="+mn-lt"/>
                <a:cs typeface="+mn-lt"/>
              </a:rPr>
              <a:t>: Defines the size of the context window used by Gemini to 4096. A larger context window enables Gemini to consider more contextual information from the input text, potentially leading to more accurate and contextually relevant responses.</a:t>
            </a:r>
            <a:endParaRPr lang="en-US" sz="2000">
              <a:ea typeface="+mn-lt"/>
              <a:cs typeface="+mn-lt"/>
            </a:endParaRPr>
          </a:p>
          <a:p>
            <a:pPr marL="0" indent="0">
              <a:buClr>
                <a:srgbClr val="B1005E"/>
              </a:buClr>
              <a:buFont typeface="Arial"/>
            </a:pPr>
            <a:endParaRPr lang="en-US" sz="3600" dirty="0">
              <a:cs typeface="Calibri"/>
            </a:endParaRPr>
          </a:p>
        </p:txBody>
      </p:sp>
    </p:spTree>
    <p:extLst>
      <p:ext uri="{BB962C8B-B14F-4D97-AF65-F5344CB8AC3E}">
        <p14:creationId xmlns:p14="http://schemas.microsoft.com/office/powerpoint/2010/main" val="251160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77A-7963-F3D1-E49F-CBC691B784D7}"/>
              </a:ext>
            </a:extLst>
          </p:cNvPr>
          <p:cNvSpPr>
            <a:spLocks noGrp="1"/>
          </p:cNvSpPr>
          <p:nvPr>
            <p:ph type="title"/>
          </p:nvPr>
        </p:nvSpPr>
        <p:spPr/>
        <p:txBody>
          <a:bodyPr/>
          <a:lstStyle/>
          <a:p>
            <a:r>
              <a:rPr lang="en-US" dirty="0"/>
              <a:t>Hyperparameter Tuning </a:t>
            </a:r>
          </a:p>
        </p:txBody>
      </p:sp>
      <p:sp>
        <p:nvSpPr>
          <p:cNvPr id="3" name="Content Placeholder 2">
            <a:extLst>
              <a:ext uri="{FF2B5EF4-FFF2-40B4-BE49-F238E27FC236}">
                <a16:creationId xmlns:a16="http://schemas.microsoft.com/office/drawing/2014/main" id="{3B6FA3FC-DAB1-3193-3A53-80206CA92BCE}"/>
              </a:ext>
            </a:extLst>
          </p:cNvPr>
          <p:cNvSpPr>
            <a:spLocks noGrp="1"/>
          </p:cNvSpPr>
          <p:nvPr>
            <p:ph idx="1"/>
          </p:nvPr>
        </p:nvSpPr>
        <p:spPr/>
        <p:txBody>
          <a:bodyPr vert="horz" lIns="91440" tIns="45720" rIns="91440" bIns="45720" rtlCol="0" anchor="t">
            <a:normAutofit/>
          </a:bodyPr>
          <a:lstStyle/>
          <a:p>
            <a:pPr>
              <a:buNone/>
            </a:pPr>
            <a:r>
              <a:rPr lang="en-US" sz="1600" b="1" dirty="0">
                <a:solidFill>
                  <a:srgbClr val="0D0D0D"/>
                </a:solidFill>
                <a:ea typeface="+mn-lt"/>
                <a:cs typeface="+mn-lt"/>
              </a:rPr>
              <a:t>Hyperparameter Tuning</a:t>
            </a:r>
            <a:endParaRPr lang="en-US" sz="1600" dirty="0">
              <a:ea typeface="Calibri"/>
              <a:cs typeface="Calibri"/>
            </a:endParaRPr>
          </a:p>
          <a:p>
            <a:pPr>
              <a:buClr>
                <a:srgbClr val="B1005E"/>
              </a:buClr>
              <a:buFont typeface="Arial"/>
              <a:buChar char="•"/>
            </a:pPr>
            <a:r>
              <a:rPr lang="en-US" sz="1600" b="1" dirty="0">
                <a:solidFill>
                  <a:srgbClr val="0D0D0D"/>
                </a:solidFill>
                <a:ea typeface="+mn-lt"/>
                <a:cs typeface="+mn-lt"/>
              </a:rPr>
              <a:t>Objective</a:t>
            </a:r>
            <a:r>
              <a:rPr lang="en-US" sz="1600" dirty="0">
                <a:solidFill>
                  <a:srgbClr val="0D0D0D"/>
                </a:solidFill>
                <a:ea typeface="+mn-lt"/>
                <a:cs typeface="+mn-lt"/>
              </a:rPr>
              <a:t>: Optimize the performance of the question answering system by finding the best hyperparameters for the LLM and node parser.</a:t>
            </a:r>
            <a:endParaRPr lang="en-US" sz="1600" dirty="0">
              <a:ea typeface="Calibri"/>
              <a:cs typeface="Calibri"/>
            </a:endParaRPr>
          </a:p>
          <a:p>
            <a:pPr>
              <a:buClr>
                <a:srgbClr val="B1005E"/>
              </a:buClr>
              <a:buFont typeface="Arial"/>
              <a:buChar char="•"/>
            </a:pPr>
            <a:r>
              <a:rPr lang="en-US" sz="1600" b="1" dirty="0">
                <a:solidFill>
                  <a:srgbClr val="0D0D0D"/>
                </a:solidFill>
                <a:ea typeface="+mn-lt"/>
                <a:cs typeface="+mn-lt"/>
              </a:rPr>
              <a:t>Method</a:t>
            </a:r>
            <a:r>
              <a:rPr lang="en-US" sz="1600" dirty="0">
                <a:solidFill>
                  <a:srgbClr val="0D0D0D"/>
                </a:solidFill>
                <a:ea typeface="+mn-lt"/>
                <a:cs typeface="+mn-lt"/>
              </a:rPr>
              <a:t>:</a:t>
            </a:r>
            <a:endParaRPr lang="en-US" sz="1600" dirty="0">
              <a:ea typeface="Calibri"/>
              <a:cs typeface="Calibri"/>
            </a:endParaRPr>
          </a:p>
          <a:p>
            <a:pPr marL="971550" lvl="1" indent="-285750">
              <a:buClr>
                <a:srgbClr val="B1005E"/>
              </a:buClr>
              <a:buFont typeface="Arial"/>
              <a:buChar char="•"/>
            </a:pPr>
            <a:r>
              <a:rPr lang="en-US" sz="1600" dirty="0">
                <a:solidFill>
                  <a:srgbClr val="0D0D0D"/>
                </a:solidFill>
                <a:ea typeface="+mn-lt"/>
                <a:cs typeface="+mn-lt"/>
              </a:rPr>
              <a:t>Explore different combinations of hyperparameters.</a:t>
            </a:r>
            <a:endParaRPr lang="en-US" sz="1600">
              <a:ea typeface="Calibri"/>
              <a:cs typeface="Calibri"/>
            </a:endParaRPr>
          </a:p>
          <a:p>
            <a:pPr marL="971550" lvl="1" indent="-285750">
              <a:buClr>
                <a:srgbClr val="B1005E"/>
              </a:buClr>
              <a:buFont typeface="Arial"/>
              <a:buChar char="•"/>
            </a:pPr>
            <a:r>
              <a:rPr lang="en-US" sz="1600" dirty="0">
                <a:solidFill>
                  <a:srgbClr val="0D0D0D"/>
                </a:solidFill>
                <a:ea typeface="+mn-lt"/>
                <a:cs typeface="+mn-lt"/>
              </a:rPr>
              <a:t>Evaluate each combination using the </a:t>
            </a:r>
            <a:r>
              <a:rPr lang="en-US" sz="1600" b="1" dirty="0" err="1">
                <a:solidFill>
                  <a:srgbClr val="0D0D0D"/>
                </a:solidFill>
                <a:ea typeface="+mn-lt"/>
                <a:cs typeface="+mn-lt"/>
              </a:rPr>
              <a:t>evaluate_pubmedqa</a:t>
            </a:r>
            <a:r>
              <a:rPr lang="en-US" sz="1600" dirty="0">
                <a:solidFill>
                  <a:srgbClr val="0D0D0D"/>
                </a:solidFill>
                <a:ea typeface="+mn-lt"/>
                <a:cs typeface="+mn-lt"/>
              </a:rPr>
              <a:t> function.</a:t>
            </a:r>
            <a:endParaRPr lang="en-US" sz="1600">
              <a:ea typeface="Calibri"/>
              <a:cs typeface="Calibri"/>
            </a:endParaRPr>
          </a:p>
          <a:p>
            <a:pPr>
              <a:buClr>
                <a:srgbClr val="B1005E"/>
              </a:buClr>
              <a:buFont typeface="Arial"/>
              <a:buChar char="•"/>
            </a:pPr>
            <a:r>
              <a:rPr lang="en-US" sz="1600" b="1" dirty="0">
                <a:solidFill>
                  <a:srgbClr val="0D0D0D"/>
                </a:solidFill>
                <a:ea typeface="+mn-lt"/>
                <a:cs typeface="+mn-lt"/>
              </a:rPr>
              <a:t>Parameters</a:t>
            </a:r>
            <a:r>
              <a:rPr lang="en-US" sz="1600" dirty="0">
                <a:solidFill>
                  <a:srgbClr val="0D0D0D"/>
                </a:solidFill>
                <a:ea typeface="+mn-lt"/>
                <a:cs typeface="+mn-lt"/>
              </a:rPr>
              <a:t>:</a:t>
            </a:r>
            <a:endParaRPr lang="en-US" sz="1600" dirty="0">
              <a:ea typeface="Calibri"/>
              <a:cs typeface="Calibri"/>
            </a:endParaRPr>
          </a:p>
          <a:p>
            <a:pPr lvl="1">
              <a:buClr>
                <a:srgbClr val="B1005E"/>
              </a:buClr>
              <a:buFont typeface="Arial"/>
              <a:buChar char="•"/>
            </a:pPr>
            <a:r>
              <a:rPr lang="en-US" sz="1600" dirty="0" err="1">
                <a:solidFill>
                  <a:srgbClr val="0D0D0D"/>
                </a:solidFill>
                <a:ea typeface="+mn-lt"/>
                <a:cs typeface="+mn-lt"/>
              </a:rPr>
              <a:t>chunk_size</a:t>
            </a:r>
            <a:r>
              <a:rPr lang="en-US" sz="1600" dirty="0">
                <a:solidFill>
                  <a:srgbClr val="0D0D0D"/>
                </a:solidFill>
                <a:ea typeface="+mn-lt"/>
                <a:cs typeface="+mn-lt"/>
              </a:rPr>
              <a:t>: [256, 512, 1024],</a:t>
            </a:r>
            <a:endParaRPr lang="en-US" sz="1600" dirty="0">
              <a:solidFill>
                <a:srgbClr val="420023"/>
              </a:solidFill>
              <a:ea typeface="+mn-lt"/>
              <a:cs typeface="+mn-lt"/>
            </a:endParaRPr>
          </a:p>
          <a:p>
            <a:pPr lvl="1">
              <a:buClr>
                <a:srgbClr val="B1005E"/>
              </a:buClr>
              <a:buFont typeface="Arial"/>
              <a:buChar char="•"/>
            </a:pPr>
            <a:r>
              <a:rPr lang="en-US" sz="1600" dirty="0" err="1">
                <a:solidFill>
                  <a:srgbClr val="0D0D0D"/>
                </a:solidFill>
                <a:ea typeface="+mn-lt"/>
                <a:cs typeface="+mn-lt"/>
              </a:rPr>
              <a:t>top_k</a:t>
            </a:r>
            <a:r>
              <a:rPr lang="en-US" sz="1600" dirty="0">
                <a:solidFill>
                  <a:srgbClr val="0D0D0D"/>
                </a:solidFill>
                <a:ea typeface="+mn-lt"/>
                <a:cs typeface="+mn-lt"/>
              </a:rPr>
              <a:t>: [1, 2, 5],</a:t>
            </a:r>
            <a:endParaRPr lang="en-US" dirty="0">
              <a:ea typeface="Calibri"/>
              <a:cs typeface="Calibri"/>
            </a:endParaRPr>
          </a:p>
          <a:p>
            <a:pPr lvl="1">
              <a:buClr>
                <a:srgbClr val="B1005E"/>
              </a:buClr>
              <a:buFont typeface="Arial"/>
              <a:buChar char="•"/>
            </a:pPr>
            <a:r>
              <a:rPr lang="en-US" sz="1600" dirty="0">
                <a:solidFill>
                  <a:srgbClr val="0D0D0D"/>
                </a:solidFill>
                <a:ea typeface="+mn-lt"/>
                <a:cs typeface="+mn-lt"/>
              </a:rPr>
              <a:t>threshold: [0.5, 0.6, 0.7],</a:t>
            </a:r>
            <a:endParaRPr lang="en-US" dirty="0"/>
          </a:p>
          <a:p>
            <a:pPr marL="0" indent="0">
              <a:buClr>
                <a:srgbClr val="420023">
                  <a:lumMod val="75000"/>
                  <a:lumOff val="25000"/>
                </a:srgbClr>
              </a:buClr>
              <a:buNone/>
            </a:pPr>
            <a:endParaRPr lang="en-US" sz="2800" dirty="0">
              <a:solidFill>
                <a:srgbClr val="420023"/>
              </a:solidFill>
              <a:ea typeface="Calibri"/>
              <a:cs typeface="Calibri"/>
            </a:endParaRPr>
          </a:p>
        </p:txBody>
      </p:sp>
    </p:spTree>
    <p:extLst>
      <p:ext uri="{BB962C8B-B14F-4D97-AF65-F5344CB8AC3E}">
        <p14:creationId xmlns:p14="http://schemas.microsoft.com/office/powerpoint/2010/main" val="14171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B509-5417-6761-AED6-57369664EE67}"/>
              </a:ext>
            </a:extLst>
          </p:cNvPr>
          <p:cNvSpPr>
            <a:spLocks noGrp="1"/>
          </p:cNvSpPr>
          <p:nvPr>
            <p:ph type="title"/>
          </p:nvPr>
        </p:nvSpPr>
        <p:spPr/>
        <p:txBody>
          <a:bodyPr/>
          <a:lstStyle/>
          <a:p>
            <a:r>
              <a:rPr lang="en-US" dirty="0"/>
              <a:t>Top Results </a:t>
            </a:r>
          </a:p>
        </p:txBody>
      </p:sp>
      <p:sp>
        <p:nvSpPr>
          <p:cNvPr id="8" name="TextBox 7">
            <a:extLst>
              <a:ext uri="{FF2B5EF4-FFF2-40B4-BE49-F238E27FC236}">
                <a16:creationId xmlns:a16="http://schemas.microsoft.com/office/drawing/2014/main" id="{E69F2A79-1142-5B4F-9959-C09289E8E33C}"/>
              </a:ext>
            </a:extLst>
          </p:cNvPr>
          <p:cNvSpPr txBox="1"/>
          <p:nvPr/>
        </p:nvSpPr>
        <p:spPr>
          <a:xfrm>
            <a:off x="4163785" y="1510392"/>
            <a:ext cx="31160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gpt-3.5-turbo</a:t>
            </a:r>
            <a:endParaRPr lang="en-US">
              <a:ea typeface="Calibri"/>
              <a:cs typeface="Calibri"/>
            </a:endParaRPr>
          </a:p>
        </p:txBody>
      </p:sp>
      <p:sp>
        <p:nvSpPr>
          <p:cNvPr id="11" name="TextBox 10">
            <a:extLst>
              <a:ext uri="{FF2B5EF4-FFF2-40B4-BE49-F238E27FC236}">
                <a16:creationId xmlns:a16="http://schemas.microsoft.com/office/drawing/2014/main" id="{C58D6E91-9452-B7C8-8AC8-DD47A4B29EA6}"/>
              </a:ext>
            </a:extLst>
          </p:cNvPr>
          <p:cNvSpPr txBox="1"/>
          <p:nvPr/>
        </p:nvSpPr>
        <p:spPr>
          <a:xfrm>
            <a:off x="4177392" y="3748766"/>
            <a:ext cx="31160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Gemini</a:t>
            </a:r>
            <a:endParaRPr lang="en-US" dirty="0"/>
          </a:p>
        </p:txBody>
      </p:sp>
      <p:graphicFrame>
        <p:nvGraphicFramePr>
          <p:cNvPr id="14" name="Table 13">
            <a:extLst>
              <a:ext uri="{FF2B5EF4-FFF2-40B4-BE49-F238E27FC236}">
                <a16:creationId xmlns:a16="http://schemas.microsoft.com/office/drawing/2014/main" id="{90773714-6F7D-884F-1D23-0B9B94BFFC81}"/>
              </a:ext>
            </a:extLst>
          </p:cNvPr>
          <p:cNvGraphicFramePr>
            <a:graphicFrameLocks noGrp="1"/>
          </p:cNvGraphicFramePr>
          <p:nvPr>
            <p:extLst>
              <p:ext uri="{D42A27DB-BD31-4B8C-83A1-F6EECF244321}">
                <p14:modId xmlns:p14="http://schemas.microsoft.com/office/powerpoint/2010/main" val="4134476427"/>
              </p:ext>
            </p:extLst>
          </p:nvPr>
        </p:nvGraphicFramePr>
        <p:xfrm>
          <a:off x="1637483" y="2096697"/>
          <a:ext cx="8168640" cy="148336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2077143228"/>
                    </a:ext>
                  </a:extLst>
                </a:gridCol>
                <a:gridCol w="1633728">
                  <a:extLst>
                    <a:ext uri="{9D8B030D-6E8A-4147-A177-3AD203B41FA5}">
                      <a16:colId xmlns:a16="http://schemas.microsoft.com/office/drawing/2014/main" val="1617064136"/>
                    </a:ext>
                  </a:extLst>
                </a:gridCol>
                <a:gridCol w="1633728">
                  <a:extLst>
                    <a:ext uri="{9D8B030D-6E8A-4147-A177-3AD203B41FA5}">
                      <a16:colId xmlns:a16="http://schemas.microsoft.com/office/drawing/2014/main" val="2872822293"/>
                    </a:ext>
                  </a:extLst>
                </a:gridCol>
                <a:gridCol w="1633728">
                  <a:extLst>
                    <a:ext uri="{9D8B030D-6E8A-4147-A177-3AD203B41FA5}">
                      <a16:colId xmlns:a16="http://schemas.microsoft.com/office/drawing/2014/main" val="524566070"/>
                    </a:ext>
                  </a:extLst>
                </a:gridCol>
                <a:gridCol w="1633728">
                  <a:extLst>
                    <a:ext uri="{9D8B030D-6E8A-4147-A177-3AD203B41FA5}">
                      <a16:colId xmlns:a16="http://schemas.microsoft.com/office/drawing/2014/main" val="2980982590"/>
                    </a:ext>
                  </a:extLst>
                </a:gridCol>
              </a:tblGrid>
              <a:tr h="370840">
                <a:tc>
                  <a:txBody>
                    <a:bodyPr/>
                    <a:lstStyle/>
                    <a:p>
                      <a:pPr algn="ctr"/>
                      <a:endParaRPr lang="en-US" dirty="0"/>
                    </a:p>
                  </a:txBody>
                  <a:tcPr/>
                </a:tc>
                <a:tc>
                  <a:txBody>
                    <a:bodyPr/>
                    <a:lstStyle/>
                    <a:p>
                      <a:pPr algn="ctr"/>
                      <a:r>
                        <a:rPr lang="en-US" dirty="0"/>
                        <a:t>CHUNK SIZE</a:t>
                      </a:r>
                    </a:p>
                  </a:txBody>
                  <a:tcPr/>
                </a:tc>
                <a:tc>
                  <a:txBody>
                    <a:bodyPr/>
                    <a:lstStyle/>
                    <a:p>
                      <a:pPr lvl="0" algn="ctr">
                        <a:buNone/>
                      </a:pPr>
                      <a:r>
                        <a:rPr lang="en-US" dirty="0"/>
                        <a:t>TOP - k</a:t>
                      </a:r>
                    </a:p>
                  </a:txBody>
                  <a:tcPr/>
                </a:tc>
                <a:tc>
                  <a:txBody>
                    <a:bodyPr/>
                    <a:lstStyle/>
                    <a:p>
                      <a:pPr algn="ctr"/>
                      <a:r>
                        <a:rPr lang="en-US" dirty="0"/>
                        <a:t>THRESHOLD</a:t>
                      </a:r>
                    </a:p>
                  </a:txBody>
                  <a:tcPr/>
                </a:tc>
                <a:tc>
                  <a:txBody>
                    <a:bodyPr/>
                    <a:lstStyle/>
                    <a:p>
                      <a:pPr algn="ctr"/>
                      <a:r>
                        <a:rPr lang="en-US" dirty="0"/>
                        <a:t>ACCURACY</a:t>
                      </a:r>
                    </a:p>
                  </a:txBody>
                  <a:tcPr/>
                </a:tc>
                <a:extLst>
                  <a:ext uri="{0D108BD9-81ED-4DB2-BD59-A6C34878D82A}">
                    <a16:rowId xmlns:a16="http://schemas.microsoft.com/office/drawing/2014/main" val="3043278290"/>
                  </a:ext>
                </a:extLst>
              </a:tr>
              <a:tr h="370840">
                <a:tc>
                  <a:txBody>
                    <a:bodyPr/>
                    <a:lstStyle/>
                    <a:p>
                      <a:pPr algn="ctr"/>
                      <a:r>
                        <a:rPr lang="en-US" dirty="0"/>
                        <a:t>1</a:t>
                      </a:r>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3163895541"/>
                  </a:ext>
                </a:extLst>
              </a:tr>
              <a:tr h="370840">
                <a:tc>
                  <a:txBody>
                    <a:bodyPr/>
                    <a:lstStyle/>
                    <a:p>
                      <a:pPr lvl="0" algn="ctr">
                        <a:buNone/>
                      </a:pPr>
                      <a:r>
                        <a:rPr lang="en-US" sz="1800" b="0" i="0" u="none" strike="noStrike" noProof="0" dirty="0">
                          <a:latin typeface="Calibri"/>
                        </a:rPr>
                        <a:t>2</a:t>
                      </a: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2330372585"/>
                  </a:ext>
                </a:extLst>
              </a:tr>
              <a:tr h="370840">
                <a:tc>
                  <a:txBody>
                    <a:bodyPr/>
                    <a:lstStyle/>
                    <a:p>
                      <a:pPr lvl="0" algn="ctr">
                        <a:buNone/>
                      </a:pPr>
                      <a:r>
                        <a:rPr lang="en-US" sz="1800" b="0" i="0" u="none" strike="noStrike" noProof="0" dirty="0">
                          <a:latin typeface="Calibri"/>
                        </a:rPr>
                        <a:t>3</a:t>
                      </a: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1498504724"/>
                  </a:ext>
                </a:extLst>
              </a:tr>
            </a:tbl>
          </a:graphicData>
        </a:graphic>
      </p:graphicFrame>
      <p:graphicFrame>
        <p:nvGraphicFramePr>
          <p:cNvPr id="4" name="Table 3">
            <a:extLst>
              <a:ext uri="{FF2B5EF4-FFF2-40B4-BE49-F238E27FC236}">
                <a16:creationId xmlns:a16="http://schemas.microsoft.com/office/drawing/2014/main" id="{FCC894BE-DB5E-FD02-732C-70BB227477FA}"/>
              </a:ext>
            </a:extLst>
          </p:cNvPr>
          <p:cNvGraphicFramePr>
            <a:graphicFrameLocks noGrp="1"/>
          </p:cNvGraphicFramePr>
          <p:nvPr>
            <p:extLst>
              <p:ext uri="{D42A27DB-BD31-4B8C-83A1-F6EECF244321}">
                <p14:modId xmlns:p14="http://schemas.microsoft.com/office/powerpoint/2010/main" val="3340726559"/>
              </p:ext>
            </p:extLst>
          </p:nvPr>
        </p:nvGraphicFramePr>
        <p:xfrm>
          <a:off x="3272517" y="2483303"/>
          <a:ext cx="6513380" cy="1089068"/>
        </p:xfrm>
        <a:graphic>
          <a:graphicData uri="http://schemas.openxmlformats.org/drawingml/2006/table">
            <a:tbl>
              <a:tblPr bandRow="1">
                <a:tableStyleId>{5C22544A-7EE6-4342-B048-85BDC9FD1C3A}</a:tableStyleId>
              </a:tblPr>
              <a:tblGrid>
                <a:gridCol w="1628345">
                  <a:extLst>
                    <a:ext uri="{9D8B030D-6E8A-4147-A177-3AD203B41FA5}">
                      <a16:colId xmlns:a16="http://schemas.microsoft.com/office/drawing/2014/main" val="3577128754"/>
                    </a:ext>
                  </a:extLst>
                </a:gridCol>
                <a:gridCol w="1628345">
                  <a:extLst>
                    <a:ext uri="{9D8B030D-6E8A-4147-A177-3AD203B41FA5}">
                      <a16:colId xmlns:a16="http://schemas.microsoft.com/office/drawing/2014/main" val="2366538667"/>
                    </a:ext>
                  </a:extLst>
                </a:gridCol>
                <a:gridCol w="1628345">
                  <a:extLst>
                    <a:ext uri="{9D8B030D-6E8A-4147-A177-3AD203B41FA5}">
                      <a16:colId xmlns:a16="http://schemas.microsoft.com/office/drawing/2014/main" val="2702620109"/>
                    </a:ext>
                  </a:extLst>
                </a:gridCol>
                <a:gridCol w="1628345">
                  <a:extLst>
                    <a:ext uri="{9D8B030D-6E8A-4147-A177-3AD203B41FA5}">
                      <a16:colId xmlns:a16="http://schemas.microsoft.com/office/drawing/2014/main" val="506540525"/>
                    </a:ext>
                  </a:extLst>
                </a:gridCol>
              </a:tblGrid>
              <a:tr h="355131">
                <a:tc>
                  <a:txBody>
                    <a:bodyPr/>
                    <a:lstStyle/>
                    <a:p>
                      <a:pPr algn="ctr" fontAlgn="ctr"/>
                      <a:r>
                        <a:rPr lang="en-GB" sz="1800" dirty="0">
                          <a:effectLst/>
                          <a:latin typeface="Calibri"/>
                        </a:rPr>
                        <a:t>1024.00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5.00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0.50</a:t>
                      </a:r>
                    </a:p>
                  </a:txBody>
                  <a:tcPr marL="9525" marR="9525" marT="9525" marB="0" anchor="ctr">
                    <a:lnL>
                      <a:noFill/>
                    </a:lnL>
                    <a:lnR>
                      <a:noFill/>
                    </a:lnR>
                    <a:lnT>
                      <a:noFill/>
                    </a:lnT>
                    <a:lnB>
                      <a:noFill/>
                    </a:lnB>
                    <a:noFill/>
                  </a:tcPr>
                </a:tc>
                <a:tc>
                  <a:txBody>
                    <a:bodyPr/>
                    <a:lstStyle/>
                    <a:p>
                      <a:pPr algn="ctr" fontAlgn="ctr"/>
                      <a:r>
                        <a:rPr lang="en-US" sz="1800" dirty="0">
                          <a:effectLst/>
                          <a:latin typeface="Calibri"/>
                        </a:rPr>
                        <a:t>64.94</a:t>
                      </a:r>
                    </a:p>
                  </a:txBody>
                  <a:tcPr marL="9525" marR="9525" marT="9525" marB="0" anchor="ctr">
                    <a:lnL>
                      <a:noFill/>
                    </a:lnL>
                    <a:lnR>
                      <a:noFill/>
                    </a:lnR>
                    <a:lnT>
                      <a:noFill/>
                    </a:lnT>
                    <a:lnB>
                      <a:noFill/>
                    </a:lnB>
                    <a:noFill/>
                  </a:tcPr>
                </a:tc>
                <a:extLst>
                  <a:ext uri="{0D108BD9-81ED-4DB2-BD59-A6C34878D82A}">
                    <a16:rowId xmlns:a16="http://schemas.microsoft.com/office/drawing/2014/main" val="2714770312"/>
                  </a:ext>
                </a:extLst>
              </a:tr>
              <a:tr h="355131">
                <a:tc>
                  <a:txBody>
                    <a:bodyPr/>
                    <a:lstStyle/>
                    <a:p>
                      <a:pPr algn="ctr" fontAlgn="ctr"/>
                      <a:r>
                        <a:rPr lang="en-GB" sz="1800" dirty="0">
                          <a:effectLst/>
                          <a:latin typeface="Calibri"/>
                        </a:rPr>
                        <a:t>256.00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5.00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0.50</a:t>
                      </a:r>
                    </a:p>
                  </a:txBody>
                  <a:tcPr marL="9525" marR="9525" marT="9525" marB="0" anchor="ctr">
                    <a:lnL>
                      <a:noFill/>
                    </a:lnL>
                    <a:lnR>
                      <a:noFill/>
                    </a:lnR>
                    <a:lnT>
                      <a:noFill/>
                    </a:lnT>
                    <a:lnB>
                      <a:noFill/>
                    </a:lnB>
                    <a:noFill/>
                  </a:tcPr>
                </a:tc>
                <a:tc>
                  <a:txBody>
                    <a:bodyPr/>
                    <a:lstStyle/>
                    <a:p>
                      <a:pPr algn="ctr" fontAlgn="ctr"/>
                      <a:r>
                        <a:rPr lang="en-US" sz="1800" dirty="0">
                          <a:effectLst/>
                          <a:latin typeface="Calibri"/>
                        </a:rPr>
                        <a:t>64.92</a:t>
                      </a:r>
                    </a:p>
                  </a:txBody>
                  <a:tcPr marL="9525" marR="9525" marT="9525" marB="0" anchor="ctr">
                    <a:lnL>
                      <a:noFill/>
                    </a:lnL>
                    <a:lnR>
                      <a:noFill/>
                    </a:lnR>
                    <a:lnT>
                      <a:noFill/>
                    </a:lnT>
                    <a:lnB>
                      <a:noFill/>
                    </a:lnB>
                    <a:noFill/>
                  </a:tcPr>
                </a:tc>
                <a:extLst>
                  <a:ext uri="{0D108BD9-81ED-4DB2-BD59-A6C34878D82A}">
                    <a16:rowId xmlns:a16="http://schemas.microsoft.com/office/drawing/2014/main" val="2001813963"/>
                  </a:ext>
                </a:extLst>
              </a:tr>
              <a:tr h="378806">
                <a:tc>
                  <a:txBody>
                    <a:bodyPr/>
                    <a:lstStyle/>
                    <a:p>
                      <a:pPr algn="ctr" fontAlgn="ctr"/>
                      <a:r>
                        <a:rPr lang="en-GB" sz="1800" dirty="0">
                          <a:effectLst/>
                          <a:latin typeface="Calibri"/>
                        </a:rPr>
                        <a:t>512.00</a:t>
                      </a:r>
                    </a:p>
                  </a:txBody>
                  <a:tcPr marL="9525" marR="9525" marT="9525" marB="0" anchor="ctr">
                    <a:lnL w="12700" cap="flat" cmpd="sng" algn="ctr">
                      <a:solidFill>
                        <a:srgbClr val="10E75C"/>
                      </a:solidFill>
                      <a:prstDash val="solid"/>
                      <a:round/>
                      <a:headEnd type="none" w="med" len="med"/>
                      <a:tailEnd type="none" w="med" len="med"/>
                    </a:lnL>
                    <a:lnR w="12700" cap="flat" cmpd="sng" algn="ctr">
                      <a:solidFill>
                        <a:srgbClr val="10E75C"/>
                      </a:solidFill>
                      <a:prstDash val="solid"/>
                      <a:round/>
                      <a:headEnd type="none" w="med" len="med"/>
                      <a:tailEnd type="none" w="med" len="med"/>
                    </a:lnR>
                    <a:lnT>
                      <a:noFill/>
                    </a:lnT>
                    <a:lnB w="12700" cap="flat" cmpd="sng" algn="ctr">
                      <a:solidFill>
                        <a:srgbClr val="10E75C"/>
                      </a:solidFill>
                      <a:prstDash val="solid"/>
                      <a:round/>
                      <a:headEnd type="none" w="med" len="med"/>
                      <a:tailEnd type="none" w="med" len="med"/>
                    </a:lnB>
                    <a:noFill/>
                  </a:tcPr>
                </a:tc>
                <a:tc>
                  <a:txBody>
                    <a:bodyPr/>
                    <a:lstStyle/>
                    <a:p>
                      <a:pPr algn="ctr" fontAlgn="ctr"/>
                      <a:r>
                        <a:rPr lang="en-GB" sz="1800" dirty="0">
                          <a:effectLst/>
                          <a:latin typeface="Calibri"/>
                        </a:rPr>
                        <a:t>5.00</a:t>
                      </a:r>
                    </a:p>
                  </a:txBody>
                  <a:tcPr marL="9525" marR="9525" marT="9525" marB="0" anchor="ctr">
                    <a:lnL w="12700" cap="flat" cmpd="sng" algn="ctr">
                      <a:solidFill>
                        <a:srgbClr val="10E75C"/>
                      </a:solidFill>
                      <a:prstDash val="solid"/>
                      <a:round/>
                      <a:headEnd type="none" w="med" len="med"/>
                      <a:tailEnd type="none" w="med" len="med"/>
                    </a:lnL>
                    <a:lnR>
                      <a:noFill/>
                    </a:lnR>
                    <a:lnT>
                      <a:noFill/>
                    </a:lnT>
                    <a:lnB>
                      <a:noFill/>
                    </a:lnB>
                    <a:noFill/>
                  </a:tcPr>
                </a:tc>
                <a:tc>
                  <a:txBody>
                    <a:bodyPr/>
                    <a:lstStyle/>
                    <a:p>
                      <a:pPr algn="ctr" fontAlgn="ctr"/>
                      <a:r>
                        <a:rPr lang="en-GB" sz="1800" dirty="0">
                          <a:effectLst/>
                          <a:latin typeface="Calibri"/>
                        </a:rPr>
                        <a:t>0.60</a:t>
                      </a:r>
                    </a:p>
                  </a:txBody>
                  <a:tcPr marL="9525" marR="9525" marT="9525" marB="0" anchor="ctr">
                    <a:lnL>
                      <a:noFill/>
                    </a:lnL>
                    <a:lnR>
                      <a:noFill/>
                    </a:lnR>
                    <a:lnT>
                      <a:noFill/>
                    </a:lnT>
                    <a:lnB>
                      <a:noFill/>
                    </a:lnB>
                    <a:noFill/>
                  </a:tcPr>
                </a:tc>
                <a:tc>
                  <a:txBody>
                    <a:bodyPr/>
                    <a:lstStyle/>
                    <a:p>
                      <a:pPr algn="ctr" fontAlgn="ctr"/>
                      <a:r>
                        <a:rPr lang="en-US" sz="1800" dirty="0">
                          <a:effectLst/>
                          <a:latin typeface="Calibri"/>
                        </a:rPr>
                        <a:t>64.78</a:t>
                      </a:r>
                    </a:p>
                  </a:txBody>
                  <a:tcPr marL="9525" marR="9525" marT="9525" marB="0" anchor="ctr">
                    <a:lnL>
                      <a:noFill/>
                    </a:lnL>
                    <a:lnR>
                      <a:noFill/>
                    </a:lnR>
                    <a:lnT>
                      <a:noFill/>
                    </a:lnT>
                    <a:lnB>
                      <a:noFill/>
                    </a:lnB>
                    <a:noFill/>
                  </a:tcPr>
                </a:tc>
                <a:extLst>
                  <a:ext uri="{0D108BD9-81ED-4DB2-BD59-A6C34878D82A}">
                    <a16:rowId xmlns:a16="http://schemas.microsoft.com/office/drawing/2014/main" val="4113194739"/>
                  </a:ext>
                </a:extLst>
              </a:tr>
            </a:tbl>
          </a:graphicData>
        </a:graphic>
      </p:graphicFrame>
      <p:graphicFrame>
        <p:nvGraphicFramePr>
          <p:cNvPr id="5" name="Table 4">
            <a:extLst>
              <a:ext uri="{FF2B5EF4-FFF2-40B4-BE49-F238E27FC236}">
                <a16:creationId xmlns:a16="http://schemas.microsoft.com/office/drawing/2014/main" id="{540FBD1D-D487-763D-F644-6F7AEC8B693B}"/>
              </a:ext>
            </a:extLst>
          </p:cNvPr>
          <p:cNvGraphicFramePr>
            <a:graphicFrameLocks noGrp="1"/>
          </p:cNvGraphicFramePr>
          <p:nvPr>
            <p:extLst>
              <p:ext uri="{D42A27DB-BD31-4B8C-83A1-F6EECF244321}">
                <p14:modId xmlns:p14="http://schemas.microsoft.com/office/powerpoint/2010/main" val="478962715"/>
              </p:ext>
            </p:extLst>
          </p:nvPr>
        </p:nvGraphicFramePr>
        <p:xfrm>
          <a:off x="1651090" y="4280643"/>
          <a:ext cx="8168640" cy="148336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2077143228"/>
                    </a:ext>
                  </a:extLst>
                </a:gridCol>
                <a:gridCol w="1633728">
                  <a:extLst>
                    <a:ext uri="{9D8B030D-6E8A-4147-A177-3AD203B41FA5}">
                      <a16:colId xmlns:a16="http://schemas.microsoft.com/office/drawing/2014/main" val="1617064136"/>
                    </a:ext>
                  </a:extLst>
                </a:gridCol>
                <a:gridCol w="1633728">
                  <a:extLst>
                    <a:ext uri="{9D8B030D-6E8A-4147-A177-3AD203B41FA5}">
                      <a16:colId xmlns:a16="http://schemas.microsoft.com/office/drawing/2014/main" val="2872822293"/>
                    </a:ext>
                  </a:extLst>
                </a:gridCol>
                <a:gridCol w="1633728">
                  <a:extLst>
                    <a:ext uri="{9D8B030D-6E8A-4147-A177-3AD203B41FA5}">
                      <a16:colId xmlns:a16="http://schemas.microsoft.com/office/drawing/2014/main" val="524566070"/>
                    </a:ext>
                  </a:extLst>
                </a:gridCol>
                <a:gridCol w="1633728">
                  <a:extLst>
                    <a:ext uri="{9D8B030D-6E8A-4147-A177-3AD203B41FA5}">
                      <a16:colId xmlns:a16="http://schemas.microsoft.com/office/drawing/2014/main" val="2980982590"/>
                    </a:ext>
                  </a:extLst>
                </a:gridCol>
              </a:tblGrid>
              <a:tr h="370840">
                <a:tc>
                  <a:txBody>
                    <a:bodyPr/>
                    <a:lstStyle/>
                    <a:p>
                      <a:pPr algn="ctr"/>
                      <a:endParaRPr lang="en-US" dirty="0"/>
                    </a:p>
                  </a:txBody>
                  <a:tcPr/>
                </a:tc>
                <a:tc>
                  <a:txBody>
                    <a:bodyPr/>
                    <a:lstStyle/>
                    <a:p>
                      <a:pPr algn="ctr"/>
                      <a:r>
                        <a:rPr lang="en-US" dirty="0"/>
                        <a:t>CHUNK SIZE</a:t>
                      </a:r>
                    </a:p>
                  </a:txBody>
                  <a:tcPr/>
                </a:tc>
                <a:tc>
                  <a:txBody>
                    <a:bodyPr/>
                    <a:lstStyle/>
                    <a:p>
                      <a:pPr lvl="0" algn="ctr">
                        <a:buNone/>
                      </a:pPr>
                      <a:r>
                        <a:rPr lang="en-US" dirty="0"/>
                        <a:t>TOP - k</a:t>
                      </a:r>
                    </a:p>
                  </a:txBody>
                  <a:tcPr/>
                </a:tc>
                <a:tc>
                  <a:txBody>
                    <a:bodyPr/>
                    <a:lstStyle/>
                    <a:p>
                      <a:pPr algn="ctr"/>
                      <a:r>
                        <a:rPr lang="en-US" dirty="0"/>
                        <a:t>THRESHOLD</a:t>
                      </a:r>
                    </a:p>
                  </a:txBody>
                  <a:tcPr/>
                </a:tc>
                <a:tc>
                  <a:txBody>
                    <a:bodyPr/>
                    <a:lstStyle/>
                    <a:p>
                      <a:pPr algn="ctr"/>
                      <a:r>
                        <a:rPr lang="en-US" dirty="0"/>
                        <a:t>ACCURACY</a:t>
                      </a:r>
                    </a:p>
                  </a:txBody>
                  <a:tcPr/>
                </a:tc>
                <a:extLst>
                  <a:ext uri="{0D108BD9-81ED-4DB2-BD59-A6C34878D82A}">
                    <a16:rowId xmlns:a16="http://schemas.microsoft.com/office/drawing/2014/main" val="3043278290"/>
                  </a:ext>
                </a:extLst>
              </a:tr>
              <a:tr h="370840">
                <a:tc>
                  <a:txBody>
                    <a:bodyPr/>
                    <a:lstStyle/>
                    <a:p>
                      <a:pPr algn="ctr"/>
                      <a:r>
                        <a:rPr lang="en-US" dirty="0"/>
                        <a:t>1</a:t>
                      </a:r>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3163895541"/>
                  </a:ext>
                </a:extLst>
              </a:tr>
              <a:tr h="370840">
                <a:tc>
                  <a:txBody>
                    <a:bodyPr/>
                    <a:lstStyle/>
                    <a:p>
                      <a:pPr lvl="0" algn="ctr">
                        <a:buNone/>
                      </a:pPr>
                      <a:r>
                        <a:rPr lang="en-US" sz="1800" b="0" i="0" u="none" strike="noStrike" noProof="0" dirty="0">
                          <a:latin typeface="Calibri"/>
                        </a:rPr>
                        <a:t>2</a:t>
                      </a: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2330372585"/>
                  </a:ext>
                </a:extLst>
              </a:tr>
              <a:tr h="370840">
                <a:tc>
                  <a:txBody>
                    <a:bodyPr/>
                    <a:lstStyle/>
                    <a:p>
                      <a:pPr lvl="0" algn="ctr">
                        <a:buNone/>
                      </a:pPr>
                      <a:r>
                        <a:rPr lang="en-US" sz="1800" b="0" i="0" u="none" strike="noStrike" noProof="0" dirty="0">
                          <a:latin typeface="Calibri"/>
                        </a:rPr>
                        <a:t>3</a:t>
                      </a: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tc>
                  <a:txBody>
                    <a:bodyPr/>
                    <a:lstStyle/>
                    <a:p>
                      <a:pPr lvl="0" algn="ctr">
                        <a:buNone/>
                      </a:pPr>
                      <a:endParaRPr lang="en-US" dirty="0"/>
                    </a:p>
                  </a:txBody>
                  <a:tcPr/>
                </a:tc>
                <a:extLst>
                  <a:ext uri="{0D108BD9-81ED-4DB2-BD59-A6C34878D82A}">
                    <a16:rowId xmlns:a16="http://schemas.microsoft.com/office/drawing/2014/main" val="1498504724"/>
                  </a:ext>
                </a:extLst>
              </a:tr>
            </a:tbl>
          </a:graphicData>
        </a:graphic>
      </p:graphicFrame>
      <p:graphicFrame>
        <p:nvGraphicFramePr>
          <p:cNvPr id="9" name="Table 8">
            <a:extLst>
              <a:ext uri="{FF2B5EF4-FFF2-40B4-BE49-F238E27FC236}">
                <a16:creationId xmlns:a16="http://schemas.microsoft.com/office/drawing/2014/main" id="{7A3C9A52-2536-C5C7-9AE6-7D6B5BE7C4DD}"/>
              </a:ext>
            </a:extLst>
          </p:cNvPr>
          <p:cNvGraphicFramePr>
            <a:graphicFrameLocks noGrp="1"/>
          </p:cNvGraphicFramePr>
          <p:nvPr>
            <p:extLst>
              <p:ext uri="{D42A27DB-BD31-4B8C-83A1-F6EECF244321}">
                <p14:modId xmlns:p14="http://schemas.microsoft.com/office/powerpoint/2010/main" val="3908381767"/>
              </p:ext>
            </p:extLst>
          </p:nvPr>
        </p:nvGraphicFramePr>
        <p:xfrm>
          <a:off x="3299732" y="4633231"/>
          <a:ext cx="6527028" cy="1129958"/>
        </p:xfrm>
        <a:graphic>
          <a:graphicData uri="http://schemas.openxmlformats.org/drawingml/2006/table">
            <a:tbl>
              <a:tblPr bandRow="1">
                <a:tableStyleId>{5C22544A-7EE6-4342-B048-85BDC9FD1C3A}</a:tableStyleId>
              </a:tblPr>
              <a:tblGrid>
                <a:gridCol w="1631757">
                  <a:extLst>
                    <a:ext uri="{9D8B030D-6E8A-4147-A177-3AD203B41FA5}">
                      <a16:colId xmlns:a16="http://schemas.microsoft.com/office/drawing/2014/main" val="3644154204"/>
                    </a:ext>
                  </a:extLst>
                </a:gridCol>
                <a:gridCol w="1631757">
                  <a:extLst>
                    <a:ext uri="{9D8B030D-6E8A-4147-A177-3AD203B41FA5}">
                      <a16:colId xmlns:a16="http://schemas.microsoft.com/office/drawing/2014/main" val="1407710262"/>
                    </a:ext>
                  </a:extLst>
                </a:gridCol>
                <a:gridCol w="1631757">
                  <a:extLst>
                    <a:ext uri="{9D8B030D-6E8A-4147-A177-3AD203B41FA5}">
                      <a16:colId xmlns:a16="http://schemas.microsoft.com/office/drawing/2014/main" val="533870718"/>
                    </a:ext>
                  </a:extLst>
                </a:gridCol>
                <a:gridCol w="1631757">
                  <a:extLst>
                    <a:ext uri="{9D8B030D-6E8A-4147-A177-3AD203B41FA5}">
                      <a16:colId xmlns:a16="http://schemas.microsoft.com/office/drawing/2014/main" val="553394603"/>
                    </a:ext>
                  </a:extLst>
                </a:gridCol>
              </a:tblGrid>
              <a:tr h="371885">
                <a:tc>
                  <a:txBody>
                    <a:bodyPr/>
                    <a:lstStyle/>
                    <a:p>
                      <a:pPr algn="ctr" fontAlgn="ctr"/>
                      <a:r>
                        <a:rPr lang="en-GB" sz="1800" dirty="0">
                          <a:effectLst/>
                          <a:latin typeface="Calibri"/>
                        </a:rPr>
                        <a:t>1024.00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5.00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0.50</a:t>
                      </a:r>
                    </a:p>
                  </a:txBody>
                  <a:tcPr marL="9525" marR="9525" marT="9525" marB="0" anchor="ctr">
                    <a:lnL>
                      <a:noFill/>
                    </a:lnL>
                    <a:lnR>
                      <a:noFill/>
                    </a:lnR>
                    <a:lnT>
                      <a:noFill/>
                    </a:lnT>
                    <a:lnB>
                      <a:noFill/>
                    </a:lnB>
                    <a:noFill/>
                  </a:tcPr>
                </a:tc>
                <a:tc>
                  <a:txBody>
                    <a:bodyPr/>
                    <a:lstStyle/>
                    <a:p>
                      <a:pPr algn="ctr" fontAlgn="ctr"/>
                      <a:r>
                        <a:rPr lang="en-US" sz="1800" dirty="0">
                          <a:effectLst/>
                          <a:latin typeface="Calibri"/>
                        </a:rPr>
                        <a:t>51.75</a:t>
                      </a:r>
                    </a:p>
                  </a:txBody>
                  <a:tcPr marL="9525" marR="9525" marT="9525" marB="0" anchor="ctr">
                    <a:lnL>
                      <a:noFill/>
                    </a:lnL>
                    <a:lnR>
                      <a:noFill/>
                    </a:lnR>
                    <a:lnT>
                      <a:noFill/>
                    </a:lnT>
                    <a:lnB>
                      <a:noFill/>
                    </a:lnB>
                    <a:noFill/>
                  </a:tcPr>
                </a:tc>
                <a:extLst>
                  <a:ext uri="{0D108BD9-81ED-4DB2-BD59-A6C34878D82A}">
                    <a16:rowId xmlns:a16="http://schemas.microsoft.com/office/drawing/2014/main" val="1086213942"/>
                  </a:ext>
                </a:extLst>
              </a:tr>
              <a:tr h="371885">
                <a:tc>
                  <a:txBody>
                    <a:bodyPr/>
                    <a:lstStyle/>
                    <a:p>
                      <a:pPr algn="ctr" fontAlgn="ctr"/>
                      <a:r>
                        <a:rPr lang="en-GB" sz="1800" dirty="0">
                          <a:effectLst/>
                          <a:latin typeface="Calibri"/>
                        </a:rPr>
                        <a:t>512.00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2.00</a:t>
                      </a:r>
                    </a:p>
                  </a:txBody>
                  <a:tcPr marL="9525" marR="9525" marT="9525" marB="0" anchor="ctr">
                    <a:lnL>
                      <a:noFill/>
                    </a:lnL>
                    <a:lnR>
                      <a:noFill/>
                    </a:lnR>
                    <a:lnT>
                      <a:noFill/>
                    </a:lnT>
                    <a:lnB>
                      <a:noFill/>
                    </a:lnB>
                    <a:noFill/>
                  </a:tcPr>
                </a:tc>
                <a:tc>
                  <a:txBody>
                    <a:bodyPr/>
                    <a:lstStyle/>
                    <a:p>
                      <a:pPr algn="ctr" fontAlgn="ctr"/>
                      <a:r>
                        <a:rPr lang="en-GB" sz="1800" dirty="0">
                          <a:effectLst/>
                          <a:latin typeface="Calibri"/>
                        </a:rPr>
                        <a:t>0.60</a:t>
                      </a:r>
                    </a:p>
                  </a:txBody>
                  <a:tcPr marL="9525" marR="9525" marT="9525" marB="0" anchor="ctr">
                    <a:lnL>
                      <a:noFill/>
                    </a:lnL>
                    <a:lnR>
                      <a:noFill/>
                    </a:lnR>
                    <a:lnT>
                      <a:noFill/>
                    </a:lnT>
                    <a:lnB>
                      <a:noFill/>
                    </a:lnB>
                    <a:noFill/>
                  </a:tcPr>
                </a:tc>
                <a:tc>
                  <a:txBody>
                    <a:bodyPr/>
                    <a:lstStyle/>
                    <a:p>
                      <a:pPr algn="ctr" fontAlgn="ctr"/>
                      <a:r>
                        <a:rPr lang="en-US" sz="1800" dirty="0">
                          <a:effectLst/>
                          <a:latin typeface="Calibri"/>
                        </a:rPr>
                        <a:t>51.61</a:t>
                      </a:r>
                    </a:p>
                  </a:txBody>
                  <a:tcPr marL="9525" marR="9525" marT="9525" marB="0" anchor="ctr">
                    <a:lnL>
                      <a:noFill/>
                    </a:lnL>
                    <a:lnR>
                      <a:noFill/>
                    </a:lnR>
                    <a:lnT>
                      <a:noFill/>
                    </a:lnT>
                    <a:lnB>
                      <a:noFill/>
                    </a:lnB>
                    <a:noFill/>
                  </a:tcPr>
                </a:tc>
                <a:extLst>
                  <a:ext uri="{0D108BD9-81ED-4DB2-BD59-A6C34878D82A}">
                    <a16:rowId xmlns:a16="http://schemas.microsoft.com/office/drawing/2014/main" val="2207130112"/>
                  </a:ext>
                </a:extLst>
              </a:tr>
              <a:tr h="386188">
                <a:tc>
                  <a:txBody>
                    <a:bodyPr/>
                    <a:lstStyle/>
                    <a:p>
                      <a:pPr algn="ctr" fontAlgn="ctr"/>
                      <a:r>
                        <a:rPr lang="en-GB" sz="1800" dirty="0">
                          <a:effectLst/>
                          <a:latin typeface="Calibri"/>
                        </a:rPr>
                        <a:t>256.00</a:t>
                      </a:r>
                    </a:p>
                  </a:txBody>
                  <a:tcPr marL="9525" marR="9525" marT="9525" marB="0" anchor="ctr">
                    <a:lnL w="12700" cap="flat" cmpd="sng" algn="ctr">
                      <a:solidFill>
                        <a:srgbClr val="D096F2"/>
                      </a:solidFill>
                      <a:prstDash val="solid"/>
                      <a:round/>
                      <a:headEnd type="none" w="med" len="med"/>
                      <a:tailEnd type="none" w="med" len="med"/>
                    </a:lnL>
                    <a:lnR w="12700" cap="flat" cmpd="sng" algn="ctr">
                      <a:solidFill>
                        <a:srgbClr val="D096F2"/>
                      </a:solidFill>
                      <a:prstDash val="solid"/>
                      <a:round/>
                      <a:headEnd type="none" w="med" len="med"/>
                      <a:tailEnd type="none" w="med" len="med"/>
                    </a:lnR>
                    <a:lnT>
                      <a:noFill/>
                    </a:lnT>
                    <a:lnB w="12700" cap="flat" cmpd="sng" algn="ctr">
                      <a:solidFill>
                        <a:srgbClr val="D096F2"/>
                      </a:solidFill>
                      <a:prstDash val="solid"/>
                      <a:round/>
                      <a:headEnd type="none" w="med" len="med"/>
                      <a:tailEnd type="none" w="med" len="med"/>
                    </a:lnB>
                    <a:noFill/>
                  </a:tcPr>
                </a:tc>
                <a:tc>
                  <a:txBody>
                    <a:bodyPr/>
                    <a:lstStyle/>
                    <a:p>
                      <a:pPr algn="ctr" fontAlgn="ctr"/>
                      <a:r>
                        <a:rPr lang="en-GB" sz="1800" dirty="0">
                          <a:effectLst/>
                          <a:latin typeface="Calibri"/>
                        </a:rPr>
                        <a:t>5.00</a:t>
                      </a:r>
                    </a:p>
                  </a:txBody>
                  <a:tcPr marL="9525" marR="9525" marT="9525" marB="0" anchor="ctr">
                    <a:lnL w="12700" cap="flat" cmpd="sng" algn="ctr">
                      <a:solidFill>
                        <a:srgbClr val="D096F2"/>
                      </a:solidFill>
                      <a:prstDash val="solid"/>
                      <a:round/>
                      <a:headEnd type="none" w="med" len="med"/>
                      <a:tailEnd type="none" w="med" len="med"/>
                    </a:lnL>
                    <a:lnR>
                      <a:noFill/>
                    </a:lnR>
                    <a:lnT>
                      <a:noFill/>
                    </a:lnT>
                    <a:lnB>
                      <a:noFill/>
                    </a:lnB>
                    <a:noFill/>
                  </a:tcPr>
                </a:tc>
                <a:tc>
                  <a:txBody>
                    <a:bodyPr/>
                    <a:lstStyle/>
                    <a:p>
                      <a:pPr algn="ctr" fontAlgn="ctr"/>
                      <a:r>
                        <a:rPr lang="en-GB" sz="1800" dirty="0">
                          <a:effectLst/>
                          <a:latin typeface="Calibri"/>
                        </a:rPr>
                        <a:t>0.50</a:t>
                      </a:r>
                    </a:p>
                  </a:txBody>
                  <a:tcPr marL="9525" marR="9525" marT="9525" marB="0" anchor="ctr">
                    <a:lnL>
                      <a:noFill/>
                    </a:lnL>
                    <a:lnR>
                      <a:noFill/>
                    </a:lnR>
                    <a:lnT>
                      <a:noFill/>
                    </a:lnT>
                    <a:lnB>
                      <a:noFill/>
                    </a:lnB>
                    <a:noFill/>
                  </a:tcPr>
                </a:tc>
                <a:tc>
                  <a:txBody>
                    <a:bodyPr/>
                    <a:lstStyle/>
                    <a:p>
                      <a:pPr algn="ctr" fontAlgn="ctr"/>
                      <a:r>
                        <a:rPr lang="en-US" sz="1800" dirty="0">
                          <a:effectLst/>
                          <a:latin typeface="Calibri"/>
                        </a:rPr>
                        <a:t>51.54</a:t>
                      </a:r>
                    </a:p>
                  </a:txBody>
                  <a:tcPr marL="9525" marR="9525" marT="9525" marB="0" anchor="ctr">
                    <a:lnL>
                      <a:noFill/>
                    </a:lnL>
                    <a:lnR>
                      <a:noFill/>
                    </a:lnR>
                    <a:lnT>
                      <a:noFill/>
                    </a:lnT>
                    <a:lnB>
                      <a:noFill/>
                    </a:lnB>
                    <a:noFill/>
                  </a:tcPr>
                </a:tc>
                <a:extLst>
                  <a:ext uri="{0D108BD9-81ED-4DB2-BD59-A6C34878D82A}">
                    <a16:rowId xmlns:a16="http://schemas.microsoft.com/office/drawing/2014/main" val="3635179218"/>
                  </a:ext>
                </a:extLst>
              </a:tr>
            </a:tbl>
          </a:graphicData>
        </a:graphic>
      </p:graphicFrame>
      <p:sp>
        <p:nvSpPr>
          <p:cNvPr id="10" name="TextBox 9">
            <a:extLst>
              <a:ext uri="{FF2B5EF4-FFF2-40B4-BE49-F238E27FC236}">
                <a16:creationId xmlns:a16="http://schemas.microsoft.com/office/drawing/2014/main" id="{14FDAF66-F63F-E88D-6CBA-1664867E113B}"/>
              </a:ext>
            </a:extLst>
          </p:cNvPr>
          <p:cNvSpPr txBox="1"/>
          <p:nvPr/>
        </p:nvSpPr>
        <p:spPr>
          <a:xfrm>
            <a:off x="3912053" y="6204855"/>
            <a:ext cx="4388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other results present in the </a:t>
            </a:r>
            <a:r>
              <a:rPr lang="en-US" i="1" dirty="0">
                <a:ea typeface="+mn-lt"/>
                <a:cs typeface="+mn-lt"/>
              </a:rPr>
              <a:t>Results.docx</a:t>
            </a:r>
            <a:endParaRPr lang="en-US" i="1">
              <a:cs typeface="Calibri"/>
            </a:endParaRPr>
          </a:p>
        </p:txBody>
      </p:sp>
    </p:spTree>
    <p:extLst>
      <p:ext uri="{BB962C8B-B14F-4D97-AF65-F5344CB8AC3E}">
        <p14:creationId xmlns:p14="http://schemas.microsoft.com/office/powerpoint/2010/main" val="481411380"/>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ConfettiVTI</vt:lpstr>
      <vt:lpstr>PubMedQA</vt:lpstr>
      <vt:lpstr>Introduction </vt:lpstr>
      <vt:lpstr>About Dataset</vt:lpstr>
      <vt:lpstr>Pre-Processing</vt:lpstr>
      <vt:lpstr>Index Stores</vt:lpstr>
      <vt:lpstr>LLM Predictors - OpenAI</vt:lpstr>
      <vt:lpstr>LLM Predictors - Gemini</vt:lpstr>
      <vt:lpstr>Hyperparameter Tuning </vt:lpstr>
      <vt:lpstr>Top Results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297</cp:revision>
  <dcterms:created xsi:type="dcterms:W3CDTF">2024-04-22T15:00:44Z</dcterms:created>
  <dcterms:modified xsi:type="dcterms:W3CDTF">2024-04-25T14:10:00Z</dcterms:modified>
</cp:coreProperties>
</file>