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4" r:id="rId2"/>
    <p:sldId id="495" r:id="rId3"/>
    <p:sldId id="513" r:id="rId4"/>
    <p:sldId id="5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99D41-82F7-4406-9EC1-093A97B30B93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C478-4E79-475C-AA99-1B61033E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6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155C2C4-FDF6-45A0-85C8-59AEB170FF1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9B5AE2-E2A1-DF4C-5C53-CE7FB9BDF99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de-DE" sz="1400" b="0" strike="noStrike" spc="-1">
                <a:latin typeface="Times New Roman"/>
              </a:rPr>
              <a:t>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E27863-C41F-4466-A630-6140E7F3B90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EF1B8622-EB30-B64E-9DAC-4E07199144CB}" type="datetime1">
              <a:rPr lang="de-DE" sz="1400" b="0" strike="noStrike" spc="-1" smtClean="0">
                <a:latin typeface="Times New Roman"/>
              </a:rPr>
              <a:t>10.03.2023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237" name="Foliennummernplatzhalt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155C2C4-FDF6-45A0-85C8-59AEB170FF1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9B5AE2-E2A1-DF4C-5C53-CE7FB9BDF99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de-DE" sz="1400" b="0" strike="noStrike" spc="-1">
                <a:latin typeface="Times New Roman"/>
              </a:rPr>
              <a:t>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E27863-C41F-4466-A630-6140E7F3B90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algn="r"/>
            <a:fld id="{EF1B8622-EB30-B64E-9DAC-4E07199144CB}" type="datetime1">
              <a:rPr lang="de-DE" sz="1400" b="0" strike="noStrike" spc="-1" smtClean="0">
                <a:latin typeface="Times New Roman"/>
              </a:rPr>
              <a:t>10.03.2023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Calibri"/>
            </a:endParaRPr>
          </a:p>
        </p:txBody>
      </p:sp>
      <p:sp>
        <p:nvSpPr>
          <p:cNvPr id="9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72B055-C578-4C24-953D-B444FC58F5A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2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5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Calibri"/>
            </a:endParaRPr>
          </a:p>
        </p:txBody>
      </p:sp>
      <p:sp>
        <p:nvSpPr>
          <p:cNvPr id="9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72B055-C578-4C24-953D-B444FC58F5A6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2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76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2027-24B2-F301-F327-27997EF6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1DDA9-6AAE-F094-80A6-6FDBF929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2AEA-AF3D-0C3A-1098-8312B89C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ECB3-CC03-0BAE-8BF7-5132B81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CBDE-92A4-7B41-5885-406E54D6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3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EC70-68BE-A2C2-A3A7-C846688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DAE81-E499-012B-D6A6-43297E73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3400-66BA-9204-7546-6F33ECFE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B80A5-FC21-C79C-0F49-802910A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D207-EBF2-611D-898F-86CB45A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6735-33A2-CFEC-FED6-CF5DC1DB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DF0C-98F5-F61B-25F6-1403A243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5934-6752-F50C-A49B-9B4127A0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5E88-7118-8E6A-3C6F-8D218B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2274-3560-B237-9966-BDE9400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998C-8B84-3707-4C68-00912D7B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C05C-8187-A8BB-127E-EA2F194C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05E67-AE52-0FCD-9110-21B505F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8FAA-CE87-F06D-22DE-B5A99464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03B-7AF3-972D-EA9D-ED42E9A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D843-6CA4-7EC5-5F39-2781E13A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B620-F98E-C26D-A682-0FA03F49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32D2-EE12-02DA-72FD-8C44F21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5FF3B-83E0-683C-513F-88071946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55D5-A5BD-499B-3286-30C299B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8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085F-B406-F70A-4D50-B43D418D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38BD-BA69-BC7A-CD4B-A6837377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7597-ADAE-A4AC-B940-753349B3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D56C-3736-44E9-225F-1B8DDD8B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2BDE-2774-6470-87BA-CACB4A8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171B-1D45-5E6C-0411-164DFCE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DBD-1768-55A6-8CF6-4F40596E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6507-67FF-EB84-DDDD-912D9A7B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B5EAD-BBC7-5AC2-5A07-E013FA82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F2372-DF22-15E4-2AA8-A2ED4A12B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C520E-8A80-DF7F-0773-831F943F9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AE574-864E-F170-CB2F-8D9FF0FD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36517-16B5-FFC5-2088-FA28F65E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868C2-78AD-3558-C5F0-46A26A38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59CC-2E25-E8C6-5A12-A7A6ED8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14E46-466E-397C-1ECD-E899120B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06BF-613D-3F97-8B8F-23CCD6EC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2140E-38E0-1A33-9EF8-72EAC86B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0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5906B-6A1F-99EC-2E57-68186C9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59AA1-7041-2214-2B2A-73EE94B1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6607-D85A-8FBA-C368-C766B1A3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741-7395-20CC-4DEC-CF0A4AA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DEEB-ED34-DA90-352E-ACBB75DC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75CB-C21D-18EE-482E-A38ACA5D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94048-2E98-7B4F-9549-FB51157C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9AD0-59CC-F3F7-AB16-3BE62CE6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D387D-BD37-C79A-4797-22236106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6AF-64F8-8553-9C7A-460523C4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BB74B-67CA-8CD0-FD92-481F08D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16C35-59FE-2360-7026-BA4C15F80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C734F-8DB5-F70B-AEEC-9FE949FF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B224-AA66-9B40-C8E9-3F2B8F76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7B40E-4103-10A5-5D22-620CD14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9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C2B17-8D53-2432-240C-FBD9024F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74BF-D39C-C2AF-AC7E-161C96AB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B012-1858-CD6D-646A-25F424E1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EFBD-05F6-4D4D-B450-62CEA1BADD0C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44C4-1867-C6E0-C90D-801B68D9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7414-9F24-DCC9-202E-8B8B7AE44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CF22-3540-4016-B60D-7906DB65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6.03135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6.0313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337D5-EE22-309F-F418-AED7F176F4D4}"/>
              </a:ext>
            </a:extLst>
          </p:cNvPr>
          <p:cNvSpPr txBox="1"/>
          <p:nvPr/>
        </p:nvSpPr>
        <p:spPr>
          <a:xfrm>
            <a:off x="560628" y="1086576"/>
            <a:ext cx="225093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from the latent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shape 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639E0-C997-EFDA-6F31-4E2FD7AA90C7}"/>
              </a:ext>
            </a:extLst>
          </p:cNvPr>
          <p:cNvSpPr txBox="1"/>
          <p:nvPr/>
        </p:nvSpPr>
        <p:spPr>
          <a:xfrm>
            <a:off x="573480" y="4044369"/>
            <a:ext cx="19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sample (point cloud) from P(x)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86AAA-6990-80CA-C3EB-2CCDD06038C2}"/>
              </a:ext>
            </a:extLst>
          </p:cNvPr>
          <p:cNvSpPr txBox="1"/>
          <p:nvPr/>
        </p:nvSpPr>
        <p:spPr>
          <a:xfrm>
            <a:off x="3719461" y="4290591"/>
            <a:ext cx="3297870" cy="33855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r>
              <a:rPr lang="en-IN" dirty="0"/>
              <a:t>Conditional Normalising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59ED2-0D9F-278A-7F1F-56F826E6F74D}"/>
              </a:ext>
            </a:extLst>
          </p:cNvPr>
          <p:cNvSpPr txBox="1"/>
          <p:nvPr/>
        </p:nvSpPr>
        <p:spPr>
          <a:xfrm>
            <a:off x="4293659" y="1086576"/>
            <a:ext cx="2723672" cy="5847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r>
              <a:rPr lang="en-IN" dirty="0"/>
              <a:t>WeightsEncoder</a:t>
            </a:r>
          </a:p>
          <a:p>
            <a:r>
              <a:rPr lang="en-IN" dirty="0"/>
              <a:t>(mixture_weights_encoder)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936DE-F99B-2752-A5DA-6AF505BE57F9}"/>
              </a:ext>
            </a:extLst>
          </p:cNvPr>
          <p:cNvSpPr txBox="1"/>
          <p:nvPr/>
        </p:nvSpPr>
        <p:spPr>
          <a:xfrm>
            <a:off x="4213326" y="2422642"/>
            <a:ext cx="1832088" cy="5847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pPr algn="ctr"/>
            <a:r>
              <a:rPr lang="en-IN" dirty="0"/>
              <a:t>FeatureEncoder</a:t>
            </a:r>
          </a:p>
          <a:p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2F0B8C-86A8-7242-E9FE-BDD3ED1EED92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2427872" y="929575"/>
            <a:ext cx="1043679" cy="252722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F58E7-52DD-05A3-8CEC-22F7D79FF500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6045414" y="2715029"/>
            <a:ext cx="2028671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87CA2-AD04-CEDA-081D-6B945FCCBF7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68396" y="3789532"/>
            <a:ext cx="0" cy="5010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0A523-EFAE-2043-974E-CB887C55D1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00291" y="4459868"/>
            <a:ext cx="121917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E0921-F85D-ABD7-9219-8DE6826AC8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17331" y="1378964"/>
            <a:ext cx="104830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3456CC-3255-39AC-057E-0D8C56F7C5BE}"/>
              </a:ext>
            </a:extLst>
          </p:cNvPr>
          <p:cNvSpPr txBox="1"/>
          <p:nvPr/>
        </p:nvSpPr>
        <p:spPr>
          <a:xfrm>
            <a:off x="8065631" y="934956"/>
            <a:ext cx="2504046" cy="83099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Weights for every component of the decoder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DC175-CFED-9CE7-0268-28D1D22FBDD8}"/>
              </a:ext>
            </a:extLst>
          </p:cNvPr>
          <p:cNvSpPr txBox="1"/>
          <p:nvPr/>
        </p:nvSpPr>
        <p:spPr>
          <a:xfrm>
            <a:off x="8074085" y="2422641"/>
            <a:ext cx="2740797" cy="5847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and Variances of the decoder distribution P(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x|z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DDB4A-F3E7-CB9A-AE64-91AD7EEBD576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368396" y="4629145"/>
            <a:ext cx="0" cy="99375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C4F76-F2ED-AA4C-CA70-B71068798366}"/>
              </a:ext>
            </a:extLst>
          </p:cNvPr>
          <p:cNvSpPr txBox="1"/>
          <p:nvPr/>
        </p:nvSpPr>
        <p:spPr>
          <a:xfrm>
            <a:off x="4518644" y="5622897"/>
            <a:ext cx="1699504" cy="338554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p_prior_samples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9DB5D-0E2A-DC84-82AC-B6BD1C3F75C0}"/>
              </a:ext>
            </a:extLst>
          </p:cNvPr>
          <p:cNvSpPr/>
          <p:nvPr/>
        </p:nvSpPr>
        <p:spPr>
          <a:xfrm>
            <a:off x="427515" y="2188427"/>
            <a:ext cx="11631618" cy="403762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8BE5F-EACC-E7A2-B2F1-E5C92315F133}"/>
              </a:ext>
            </a:extLst>
          </p:cNvPr>
          <p:cNvSpPr txBox="1"/>
          <p:nvPr/>
        </p:nvSpPr>
        <p:spPr>
          <a:xfrm>
            <a:off x="3959561" y="1848919"/>
            <a:ext cx="4114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looped over the n_flows in the decoder part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58823A-8D4C-B510-9DA5-90620139128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811565" y="1378964"/>
            <a:ext cx="148209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1A38C3-6960-B8CF-5445-14E126EEF82B}"/>
              </a:ext>
            </a:extLst>
          </p:cNvPr>
          <p:cNvCxnSpPr>
            <a:cxnSpLocks/>
          </p:cNvCxnSpPr>
          <p:nvPr/>
        </p:nvCxnSpPr>
        <p:spPr>
          <a:xfrm>
            <a:off x="1673273" y="2715029"/>
            <a:ext cx="0" cy="10745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23A5F6-E1F1-9BB3-6DE4-B60534EB6796}"/>
              </a:ext>
            </a:extLst>
          </p:cNvPr>
          <p:cNvCxnSpPr>
            <a:cxnSpLocks/>
          </p:cNvCxnSpPr>
          <p:nvPr/>
        </p:nvCxnSpPr>
        <p:spPr>
          <a:xfrm>
            <a:off x="1673273" y="3789532"/>
            <a:ext cx="36951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A2C2774-6250-D377-AC99-F281CABB1245}"/>
              </a:ext>
            </a:extLst>
          </p:cNvPr>
          <p:cNvSpPr txBox="1"/>
          <p:nvPr/>
        </p:nvSpPr>
        <p:spPr>
          <a:xfrm>
            <a:off x="3022343" y="349662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Condition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74B37C-06F2-3F17-690F-CBAE73CE5652}"/>
              </a:ext>
            </a:extLst>
          </p:cNvPr>
          <p:cNvSpPr txBox="1"/>
          <p:nvPr/>
        </p:nvSpPr>
        <p:spPr>
          <a:xfrm>
            <a:off x="8624086" y="5332240"/>
            <a:ext cx="771044" cy="3385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89FF37-9698-07D8-46D1-A8A3FB7038B7}"/>
              </a:ext>
            </a:extLst>
          </p:cNvPr>
          <p:cNvCxnSpPr/>
          <p:nvPr/>
        </p:nvCxnSpPr>
        <p:spPr>
          <a:xfrm>
            <a:off x="9446865" y="5501517"/>
            <a:ext cx="34566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41F61E-C28B-6833-BAF7-D88E7201901A}"/>
              </a:ext>
            </a:extLst>
          </p:cNvPr>
          <p:cNvSpPr txBox="1"/>
          <p:nvPr/>
        </p:nvSpPr>
        <p:spPr>
          <a:xfrm>
            <a:off x="9788927" y="5328559"/>
            <a:ext cx="187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Outputs of the decoder</a:t>
            </a:r>
          </a:p>
        </p:txBody>
      </p:sp>
      <p:sp>
        <p:nvSpPr>
          <p:cNvPr id="86" name="CustomShape 1">
            <a:extLst>
              <a:ext uri="{FF2B5EF4-FFF2-40B4-BE49-F238E27FC236}">
                <a16:creationId xmlns:a16="http://schemas.microsoft.com/office/drawing/2014/main" id="{D95D8ACE-F878-D7C4-C82D-84566A2472C5}"/>
              </a:ext>
            </a:extLst>
          </p:cNvPr>
          <p:cNvSpPr/>
          <p:nvPr/>
        </p:nvSpPr>
        <p:spPr>
          <a:xfrm>
            <a:off x="698400" y="492480"/>
            <a:ext cx="105213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pc="-1" dirty="0">
                <a:solidFill>
                  <a:srgbClr val="005AA0"/>
                </a:solidFill>
                <a:latin typeface="Arial"/>
              </a:rPr>
              <a:t>Decoding (Training) without one hot encoding</a:t>
            </a:r>
            <a:endParaRPr lang="de-DE" sz="2400" b="0" strike="noStrike" spc="-1" dirty="0">
              <a:latin typeface="Calibri"/>
            </a:endParaRP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B0A041B3-1BC3-934C-D26F-DE3888DA303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41040" y="6308640"/>
            <a:ext cx="532440" cy="3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lnSpc>
                <a:spcPct val="100000"/>
              </a:lnSpc>
              <a:defRPr lang="en-US" sz="800" b="0" strike="noStrike" kern="1200" spc="-1">
                <a:solidFill>
                  <a:srgbClr val="005AA0"/>
                </a:solidFill>
                <a:latin typeface="Arial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D9B315-60BA-48DE-9334-F3301F5326A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067254-77B4-548B-FA60-69761670E440}"/>
              </a:ext>
            </a:extLst>
          </p:cNvPr>
          <p:cNvSpPr txBox="1"/>
          <p:nvPr/>
        </p:nvSpPr>
        <p:spPr>
          <a:xfrm>
            <a:off x="698400" y="6365520"/>
            <a:ext cx="28440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Source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hlinkClick r:id="rId3"/>
              </a:rPr>
              <a:t>https://arxiv.org/pdf/2106.03135.pdf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8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337D5-EE22-309F-F418-AED7F176F4D4}"/>
              </a:ext>
            </a:extLst>
          </p:cNvPr>
          <p:cNvSpPr txBox="1"/>
          <p:nvPr/>
        </p:nvSpPr>
        <p:spPr>
          <a:xfrm>
            <a:off x="560628" y="1086576"/>
            <a:ext cx="2250937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from the latent</a:t>
            </a:r>
          </a:p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shape 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639E0-C997-EFDA-6F31-4E2FD7AA90C7}"/>
              </a:ext>
            </a:extLst>
          </p:cNvPr>
          <p:cNvSpPr txBox="1"/>
          <p:nvPr/>
        </p:nvSpPr>
        <p:spPr>
          <a:xfrm>
            <a:off x="573480" y="4044369"/>
            <a:ext cx="19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sample (point cloud) from P(x)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86AAA-6990-80CA-C3EB-2CCDD06038C2}"/>
              </a:ext>
            </a:extLst>
          </p:cNvPr>
          <p:cNvSpPr txBox="1"/>
          <p:nvPr/>
        </p:nvSpPr>
        <p:spPr>
          <a:xfrm>
            <a:off x="3719461" y="4290591"/>
            <a:ext cx="3297870" cy="33855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r>
              <a:rPr lang="en-IN" dirty="0"/>
              <a:t>Conditional Normalising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59ED2-0D9F-278A-7F1F-56F826E6F74D}"/>
              </a:ext>
            </a:extLst>
          </p:cNvPr>
          <p:cNvSpPr txBox="1"/>
          <p:nvPr/>
        </p:nvSpPr>
        <p:spPr>
          <a:xfrm>
            <a:off x="4293659" y="1086576"/>
            <a:ext cx="2723672" cy="5847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r>
              <a:rPr lang="en-IN" dirty="0"/>
              <a:t>WeightsEncoder</a:t>
            </a:r>
          </a:p>
          <a:p>
            <a:r>
              <a:rPr lang="en-IN" dirty="0"/>
              <a:t>(mixture_weights_encoder)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936DE-F99B-2752-A5DA-6AF505BE57F9}"/>
              </a:ext>
            </a:extLst>
          </p:cNvPr>
          <p:cNvSpPr txBox="1"/>
          <p:nvPr/>
        </p:nvSpPr>
        <p:spPr>
          <a:xfrm>
            <a:off x="4213326" y="2422642"/>
            <a:ext cx="1832088" cy="58477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600" spc="-1">
                <a:solidFill>
                  <a:srgbClr val="005AA0"/>
                </a:solidFill>
                <a:latin typeface="Arial"/>
              </a:defRPr>
            </a:lvl1pPr>
          </a:lstStyle>
          <a:p>
            <a:pPr algn="ctr"/>
            <a:r>
              <a:rPr lang="en-IN" dirty="0"/>
              <a:t>FeatureEncoder</a:t>
            </a:r>
          </a:p>
          <a:p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2F0B8C-86A8-7242-E9FE-BDD3ED1EED92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2427872" y="929575"/>
            <a:ext cx="1043679" cy="252722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8F58E7-52DD-05A3-8CEC-22F7D79FF500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6045414" y="2715029"/>
            <a:ext cx="2028671" cy="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87CA2-AD04-CEDA-081D-6B945FCCBF7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68396" y="3789532"/>
            <a:ext cx="0" cy="5010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80A523-EFAE-2043-974E-CB887C55D12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00291" y="4459868"/>
            <a:ext cx="121917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E0921-F85D-ABD7-9219-8DE6826AC8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17331" y="1378964"/>
            <a:ext cx="104830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3456CC-3255-39AC-057E-0D8C56F7C5BE}"/>
              </a:ext>
            </a:extLst>
          </p:cNvPr>
          <p:cNvSpPr txBox="1"/>
          <p:nvPr/>
        </p:nvSpPr>
        <p:spPr>
          <a:xfrm>
            <a:off x="8065631" y="934956"/>
            <a:ext cx="2504046" cy="83099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Weights for every component of the decoder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DC175-CFED-9CE7-0268-28D1D22FBDD8}"/>
              </a:ext>
            </a:extLst>
          </p:cNvPr>
          <p:cNvSpPr txBox="1"/>
          <p:nvPr/>
        </p:nvSpPr>
        <p:spPr>
          <a:xfrm>
            <a:off x="8074085" y="2422641"/>
            <a:ext cx="2740797" cy="5847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and Variances of the decoder distribution P(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x|z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DDB4A-F3E7-CB9A-AE64-91AD7EEBD576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368396" y="4629145"/>
            <a:ext cx="0" cy="99375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2C4F76-F2ED-AA4C-CA70-B71068798366}"/>
              </a:ext>
            </a:extLst>
          </p:cNvPr>
          <p:cNvSpPr txBox="1"/>
          <p:nvPr/>
        </p:nvSpPr>
        <p:spPr>
          <a:xfrm>
            <a:off x="4518644" y="5622897"/>
            <a:ext cx="1699504" cy="338554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p_prior_samples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9DB5D-0E2A-DC84-82AC-B6BD1C3F75C0}"/>
              </a:ext>
            </a:extLst>
          </p:cNvPr>
          <p:cNvSpPr/>
          <p:nvPr/>
        </p:nvSpPr>
        <p:spPr>
          <a:xfrm>
            <a:off x="427515" y="2188427"/>
            <a:ext cx="11631618" cy="403762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8BE5F-EACC-E7A2-B2F1-E5C92315F133}"/>
              </a:ext>
            </a:extLst>
          </p:cNvPr>
          <p:cNvSpPr txBox="1"/>
          <p:nvPr/>
        </p:nvSpPr>
        <p:spPr>
          <a:xfrm>
            <a:off x="3959561" y="1848919"/>
            <a:ext cx="4114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looped over the n_flows in the decoder part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58823A-8D4C-B510-9DA5-90620139128F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811565" y="1378964"/>
            <a:ext cx="1482094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1A38C3-6960-B8CF-5445-14E126EEF82B}"/>
              </a:ext>
            </a:extLst>
          </p:cNvPr>
          <p:cNvCxnSpPr>
            <a:cxnSpLocks/>
          </p:cNvCxnSpPr>
          <p:nvPr/>
        </p:nvCxnSpPr>
        <p:spPr>
          <a:xfrm>
            <a:off x="1673273" y="2715029"/>
            <a:ext cx="0" cy="107450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23A5F6-E1F1-9BB3-6DE4-B60534EB6796}"/>
              </a:ext>
            </a:extLst>
          </p:cNvPr>
          <p:cNvCxnSpPr>
            <a:cxnSpLocks/>
          </p:cNvCxnSpPr>
          <p:nvPr/>
        </p:nvCxnSpPr>
        <p:spPr>
          <a:xfrm>
            <a:off x="1673273" y="3789532"/>
            <a:ext cx="36951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A2C2774-6250-D377-AC99-F281CABB1245}"/>
              </a:ext>
            </a:extLst>
          </p:cNvPr>
          <p:cNvSpPr txBox="1"/>
          <p:nvPr/>
        </p:nvSpPr>
        <p:spPr>
          <a:xfrm>
            <a:off x="3022343" y="349662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Condition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74B37C-06F2-3F17-690F-CBAE73CE5652}"/>
              </a:ext>
            </a:extLst>
          </p:cNvPr>
          <p:cNvSpPr txBox="1"/>
          <p:nvPr/>
        </p:nvSpPr>
        <p:spPr>
          <a:xfrm>
            <a:off x="8624086" y="5332240"/>
            <a:ext cx="771044" cy="33855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89FF37-9698-07D8-46D1-A8A3FB7038B7}"/>
              </a:ext>
            </a:extLst>
          </p:cNvPr>
          <p:cNvCxnSpPr/>
          <p:nvPr/>
        </p:nvCxnSpPr>
        <p:spPr>
          <a:xfrm>
            <a:off x="9446865" y="5501517"/>
            <a:ext cx="34566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41F61E-C28B-6833-BAF7-D88E7201901A}"/>
              </a:ext>
            </a:extLst>
          </p:cNvPr>
          <p:cNvSpPr txBox="1"/>
          <p:nvPr/>
        </p:nvSpPr>
        <p:spPr>
          <a:xfrm>
            <a:off x="9788927" y="5328559"/>
            <a:ext cx="187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" dirty="0">
                <a:solidFill>
                  <a:srgbClr val="005AA0"/>
                </a:solidFill>
                <a:latin typeface="Arial"/>
              </a:rPr>
              <a:t>Outputs of the decoder</a:t>
            </a:r>
          </a:p>
        </p:txBody>
      </p:sp>
      <p:sp>
        <p:nvSpPr>
          <p:cNvPr id="86" name="CustomShape 1">
            <a:extLst>
              <a:ext uri="{FF2B5EF4-FFF2-40B4-BE49-F238E27FC236}">
                <a16:creationId xmlns:a16="http://schemas.microsoft.com/office/drawing/2014/main" id="{D95D8ACE-F878-D7C4-C82D-84566A2472C5}"/>
              </a:ext>
            </a:extLst>
          </p:cNvPr>
          <p:cNvSpPr/>
          <p:nvPr/>
        </p:nvSpPr>
        <p:spPr>
          <a:xfrm>
            <a:off x="698400" y="492480"/>
            <a:ext cx="105213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pc="-1" dirty="0">
                <a:solidFill>
                  <a:srgbClr val="005AA0"/>
                </a:solidFill>
                <a:latin typeface="Arial"/>
              </a:rPr>
              <a:t>Decoding (Training) with one hot encoding</a:t>
            </a:r>
            <a:endParaRPr lang="de-DE" sz="2400" b="0" strike="noStrike" spc="-1" dirty="0">
              <a:latin typeface="Calibri"/>
            </a:endParaRP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B0A041B3-1BC3-934C-D26F-DE3888DA303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41040" y="6308640"/>
            <a:ext cx="532440" cy="3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lnSpc>
                <a:spcPct val="100000"/>
              </a:lnSpc>
              <a:defRPr lang="en-US" sz="800" b="0" strike="noStrike" kern="1200" spc="-1">
                <a:solidFill>
                  <a:srgbClr val="005AA0"/>
                </a:solidFill>
                <a:latin typeface="Arial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D9B315-60BA-48DE-9334-F3301F5326A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067254-77B4-548B-FA60-69761670E440}"/>
              </a:ext>
            </a:extLst>
          </p:cNvPr>
          <p:cNvSpPr txBox="1"/>
          <p:nvPr/>
        </p:nvSpPr>
        <p:spPr>
          <a:xfrm>
            <a:off x="698400" y="6365520"/>
            <a:ext cx="28440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IN" dirty="0"/>
              <a:t>Source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hlinkClick r:id="rId3"/>
              </a:rPr>
              <a:t>https://arxiv.org/pdf/2106.03135.pdf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2B224-39F2-0233-BDF0-BBB6225C196D}"/>
              </a:ext>
            </a:extLst>
          </p:cNvPr>
          <p:cNvCxnSpPr/>
          <p:nvPr/>
        </p:nvCxnSpPr>
        <p:spPr>
          <a:xfrm flipV="1">
            <a:off x="5368396" y="3696929"/>
            <a:ext cx="1543681" cy="265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F6F4E8-1CDA-558D-FE6C-CDE55169DAE9}"/>
              </a:ext>
            </a:extLst>
          </p:cNvPr>
          <p:cNvSpPr txBox="1"/>
          <p:nvPr/>
        </p:nvSpPr>
        <p:spPr>
          <a:xfrm>
            <a:off x="6912077" y="3526095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encoding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4EC132-6569-964C-EAA7-F3315C736A4B}"/>
              </a:ext>
            </a:extLst>
          </p:cNvPr>
          <p:cNvCxnSpPr/>
          <p:nvPr/>
        </p:nvCxnSpPr>
        <p:spPr>
          <a:xfrm flipH="1">
            <a:off x="2949711" y="4459867"/>
            <a:ext cx="160165" cy="6661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3AA1B1-1713-EFCB-E077-D4E57F854C60}"/>
              </a:ext>
            </a:extLst>
          </p:cNvPr>
          <p:cNvSpPr txBox="1"/>
          <p:nvPr/>
        </p:nvSpPr>
        <p:spPr>
          <a:xfrm>
            <a:off x="2025916" y="5065428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631D310-15EA-AD27-3690-36F92F68D703}"/>
              </a:ext>
            </a:extLst>
          </p:cNvPr>
          <p:cNvSpPr/>
          <p:nvPr/>
        </p:nvSpPr>
        <p:spPr>
          <a:xfrm>
            <a:off x="6789218" y="746173"/>
            <a:ext cx="5130350" cy="5492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6" name="CustomShape 2"/>
          <p:cNvSpPr/>
          <p:nvPr/>
        </p:nvSpPr>
        <p:spPr>
          <a:xfrm>
            <a:off x="698400" y="931320"/>
            <a:ext cx="4709520" cy="1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4"/>
          <p:cNvSpPr/>
          <p:nvPr/>
        </p:nvSpPr>
        <p:spPr>
          <a:xfrm>
            <a:off x="1080" y="6308640"/>
            <a:ext cx="532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C96BD83-48A0-4675-8A7E-023241A35FCD}" type="slidenum">
              <a:rPr lang="en-US" sz="800" b="0" strike="noStrike" spc="-1">
                <a:solidFill>
                  <a:srgbClr val="005AA0"/>
                </a:solidFill>
                <a:latin typeface="Arial"/>
                <a:ea typeface="DejaVu Sans"/>
              </a:rPr>
              <a:t>3</a:t>
            </a:fld>
            <a:endParaRPr lang="de-DE" sz="800" b="0" strike="noStrike" spc="-1"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43AE3-C2B0-3FC5-380D-AD6CA0FE6009}"/>
              </a:ext>
            </a:extLst>
          </p:cNvPr>
          <p:cNvSpPr txBox="1"/>
          <p:nvPr/>
        </p:nvSpPr>
        <p:spPr>
          <a:xfrm>
            <a:off x="533520" y="859705"/>
            <a:ext cx="2387150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Normal Distribution (mu = 0, var = 0.033)</a:t>
            </a:r>
          </a:p>
          <a:p>
            <a:r>
              <a:rPr lang="en-IN" dirty="0"/>
              <a:t>g0_prior_mus, g0_prior_logvars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6D16-E125-C02F-03EC-AD5F76D3B180}"/>
              </a:ext>
            </a:extLst>
          </p:cNvPr>
          <p:cNvSpPr txBox="1"/>
          <p:nvPr/>
        </p:nvSpPr>
        <p:spPr>
          <a:xfrm>
            <a:off x="533520" y="2440901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g_prior_mus</a:t>
            </a:r>
            <a:r>
              <a:rPr lang="en-IN" dirty="0"/>
              <a:t>, </a:t>
            </a:r>
            <a:r>
              <a:rPr lang="en-IN" dirty="0" err="1"/>
              <a:t>g_prior_logvars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22FDD-EF84-F7D5-BE8C-435EB56BAAEE}"/>
              </a:ext>
            </a:extLst>
          </p:cNvPr>
          <p:cNvSpPr txBox="1"/>
          <p:nvPr/>
        </p:nvSpPr>
        <p:spPr>
          <a:xfrm>
            <a:off x="533520" y="3684228"/>
            <a:ext cx="238715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g_prior_samples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B9E90-2F36-1DD9-A21E-093653448ACD}"/>
              </a:ext>
            </a:extLst>
          </p:cNvPr>
          <p:cNvSpPr txBox="1"/>
          <p:nvPr/>
        </p:nvSpPr>
        <p:spPr>
          <a:xfrm>
            <a:off x="533519" y="4559032"/>
            <a:ext cx="46453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</a:t>
            </a:r>
            <a:r>
              <a:rPr lang="en-IN" dirty="0"/>
              <a:t> (</a:t>
            </a:r>
            <a:r>
              <a:rPr lang="en-IN" dirty="0" err="1"/>
              <a:t>GlobalRNVPDecoder</a:t>
            </a:r>
            <a:r>
              <a:rPr lang="en-IN" dirty="0"/>
              <a:t> - trained)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8DC3-6194-C20F-E5EF-88C910A53C74}"/>
              </a:ext>
            </a:extLst>
          </p:cNvPr>
          <p:cNvSpPr txBox="1"/>
          <p:nvPr/>
        </p:nvSpPr>
        <p:spPr>
          <a:xfrm>
            <a:off x="533520" y="5452725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g_prior_samples</a:t>
            </a:r>
            <a:r>
              <a:rPr lang="en-IN" dirty="0"/>
              <a:t> [-1]</a:t>
            </a:r>
          </a:p>
          <a:p>
            <a:r>
              <a:rPr lang="en-IN" dirty="0"/>
              <a:t>(</a:t>
            </a:r>
            <a:r>
              <a:rPr lang="en-IN" dirty="0" err="1"/>
              <a:t>g_samples</a:t>
            </a:r>
            <a:r>
              <a:rPr lang="en-IN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91DA0A-6012-8075-21C7-A9B74780C5E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727095" y="2060034"/>
            <a:ext cx="0" cy="38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5C946C-2674-8F26-4B1E-5D03C5849DE3}"/>
              </a:ext>
            </a:extLst>
          </p:cNvPr>
          <p:cNvCxnSpPr>
            <a:stCxn id="4" idx="2"/>
          </p:cNvCxnSpPr>
          <p:nvPr/>
        </p:nvCxnSpPr>
        <p:spPr>
          <a:xfrm>
            <a:off x="1727095" y="3087232"/>
            <a:ext cx="0" cy="615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5F16-718C-984B-E690-B43723CCAFB2}"/>
              </a:ext>
            </a:extLst>
          </p:cNvPr>
          <p:cNvCxnSpPr>
            <a:stCxn id="5" idx="2"/>
          </p:cNvCxnSpPr>
          <p:nvPr/>
        </p:nvCxnSpPr>
        <p:spPr>
          <a:xfrm>
            <a:off x="1727095" y="4053560"/>
            <a:ext cx="0" cy="50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C45F33-E19E-C4A1-89FC-42055C66A4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27095" y="4928364"/>
            <a:ext cx="0" cy="524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D18183-6715-840B-2A4C-C8E81C24BCFB}"/>
              </a:ext>
            </a:extLst>
          </p:cNvPr>
          <p:cNvSpPr txBox="1"/>
          <p:nvPr/>
        </p:nvSpPr>
        <p:spPr>
          <a:xfrm>
            <a:off x="1727095" y="20715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expand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DBF06-671B-186E-4696-2371E18987BB}"/>
              </a:ext>
            </a:extLst>
          </p:cNvPr>
          <p:cNvSpPr txBox="1"/>
          <p:nvPr/>
        </p:nvSpPr>
        <p:spPr>
          <a:xfrm>
            <a:off x="1713765" y="320780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reparametrize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7DEFF-EADC-CB99-9142-92BEA7F68B4B}"/>
              </a:ext>
            </a:extLst>
          </p:cNvPr>
          <p:cNvSpPr txBox="1"/>
          <p:nvPr/>
        </p:nvSpPr>
        <p:spPr>
          <a:xfrm>
            <a:off x="7815004" y="931320"/>
            <a:ext cx="293931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en-IN" dirty="0"/>
              <a:t>Feature Encoder (</a:t>
            </a:r>
            <a:r>
              <a:rPr lang="en-IN" dirty="0" err="1"/>
              <a:t>p_prior</a:t>
            </a:r>
            <a:r>
              <a:rPr lang="en-IN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8DCE3-75D3-AAD5-1960-1A0692BBA9C1}"/>
              </a:ext>
            </a:extLst>
          </p:cNvPr>
          <p:cNvSpPr txBox="1"/>
          <p:nvPr/>
        </p:nvSpPr>
        <p:spPr>
          <a:xfrm>
            <a:off x="8091085" y="1794570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p_prior_mus</a:t>
            </a:r>
            <a:r>
              <a:rPr lang="en-IN" dirty="0"/>
              <a:t>, </a:t>
            </a:r>
            <a:r>
              <a:rPr lang="en-IN" dirty="0" err="1"/>
              <a:t>p_prior_logvars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22D0C-3662-F5FD-F388-9F004070CCE5}"/>
              </a:ext>
            </a:extLst>
          </p:cNvPr>
          <p:cNvSpPr txBox="1"/>
          <p:nvPr/>
        </p:nvSpPr>
        <p:spPr>
          <a:xfrm>
            <a:off x="8091085" y="3392475"/>
            <a:ext cx="238715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p_prior_samples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EC69E-9F56-5701-0ADA-4945928D72BE}"/>
              </a:ext>
            </a:extLst>
          </p:cNvPr>
          <p:cNvSpPr txBox="1"/>
          <p:nvPr/>
        </p:nvSpPr>
        <p:spPr>
          <a:xfrm>
            <a:off x="7358282" y="4382688"/>
            <a:ext cx="3852755" cy="64633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en-IN" dirty="0" err="1"/>
              <a:t>pc_decoder</a:t>
            </a:r>
            <a:r>
              <a:rPr lang="en-IN" dirty="0"/>
              <a:t> (</a:t>
            </a:r>
            <a:r>
              <a:rPr lang="en-IN" dirty="0" err="1"/>
              <a:t>LocalCondRNVPDecoder</a:t>
            </a:r>
            <a:r>
              <a:rPr lang="en-IN" dirty="0"/>
              <a:t> - trained)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B5ADF4-0883-9D19-3134-74A5E6B990F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20670" y="594745"/>
            <a:ext cx="3493521" cy="51811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5866539-6F61-1FFB-B664-79B8273D882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03654" y="594745"/>
            <a:ext cx="2881006" cy="336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DB836-9ADD-C79E-CC7E-C49A890756C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284660" y="1300652"/>
            <a:ext cx="0" cy="493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E20574-2336-6A90-288B-22AB2BE5118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284660" y="2440901"/>
            <a:ext cx="0" cy="951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07F16-FE3A-329E-01E7-21B22A8509C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284660" y="3761807"/>
            <a:ext cx="0" cy="620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7DF130-E5F0-13F6-3484-695D5E5476F7}"/>
              </a:ext>
            </a:extLst>
          </p:cNvPr>
          <p:cNvCxnSpPr>
            <a:stCxn id="24" idx="2"/>
          </p:cNvCxnSpPr>
          <p:nvPr/>
        </p:nvCxnSpPr>
        <p:spPr>
          <a:xfrm>
            <a:off x="9284660" y="5029019"/>
            <a:ext cx="0" cy="423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E33B06-3A04-8281-936B-CA71A0080B5A}"/>
              </a:ext>
            </a:extLst>
          </p:cNvPr>
          <p:cNvSpPr txBox="1"/>
          <p:nvPr/>
        </p:nvSpPr>
        <p:spPr>
          <a:xfrm>
            <a:off x="8091085" y="5465495"/>
            <a:ext cx="238715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Part of the output cloud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28CCFD4-1570-914A-5CE6-9FA19C8248D3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2920670" y="4705854"/>
            <a:ext cx="4437612" cy="1070037"/>
          </a:xfrm>
          <a:prstGeom prst="bentConnector3">
            <a:avLst>
              <a:gd name="adj1" fmla="val 65682"/>
            </a:avLst>
          </a:prstGeom>
          <a:ln w="28575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7B964-E2B0-00CB-980E-6C54061E3A6D}"/>
              </a:ext>
            </a:extLst>
          </p:cNvPr>
          <p:cNvSpPr txBox="1"/>
          <p:nvPr/>
        </p:nvSpPr>
        <p:spPr>
          <a:xfrm>
            <a:off x="4624904" y="49608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condition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EE8DB-49EB-BA73-3B27-2E2D914F4B53}"/>
              </a:ext>
            </a:extLst>
          </p:cNvPr>
          <p:cNvSpPr txBox="1"/>
          <p:nvPr/>
        </p:nvSpPr>
        <p:spPr>
          <a:xfrm>
            <a:off x="9271330" y="265951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unsqueeze</a:t>
            </a:r>
            <a:r>
              <a:rPr lang="en-IN" dirty="0"/>
              <a:t> and expand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4268C-5D22-FBD1-F7DC-A8C0FC6123D8}"/>
              </a:ext>
            </a:extLst>
          </p:cNvPr>
          <p:cNvSpPr txBox="1"/>
          <p:nvPr/>
        </p:nvSpPr>
        <p:spPr>
          <a:xfrm>
            <a:off x="9284659" y="38799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reparametrize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5D5F85F-EF43-2C80-FFDF-BD68717F1064}"/>
              </a:ext>
            </a:extLst>
          </p:cNvPr>
          <p:cNvSpPr/>
          <p:nvPr/>
        </p:nvSpPr>
        <p:spPr>
          <a:xfrm>
            <a:off x="472220" y="83363"/>
            <a:ext cx="105213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pc="-1" dirty="0">
                <a:solidFill>
                  <a:srgbClr val="005AA0"/>
                </a:solidFill>
                <a:latin typeface="Arial"/>
              </a:rPr>
              <a:t>Decoding (Generation) without one hot encoding</a:t>
            </a:r>
            <a:endParaRPr lang="de-DE" sz="2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7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631D310-15EA-AD27-3690-36F92F68D703}"/>
              </a:ext>
            </a:extLst>
          </p:cNvPr>
          <p:cNvSpPr/>
          <p:nvPr/>
        </p:nvSpPr>
        <p:spPr>
          <a:xfrm>
            <a:off x="6789218" y="746173"/>
            <a:ext cx="5130350" cy="5492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6" name="CustomShape 2"/>
          <p:cNvSpPr/>
          <p:nvPr/>
        </p:nvSpPr>
        <p:spPr>
          <a:xfrm>
            <a:off x="698400" y="931320"/>
            <a:ext cx="4709520" cy="1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4"/>
          <p:cNvSpPr/>
          <p:nvPr/>
        </p:nvSpPr>
        <p:spPr>
          <a:xfrm>
            <a:off x="1080" y="6308640"/>
            <a:ext cx="532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C96BD83-48A0-4675-8A7E-023241A35FCD}" type="slidenum">
              <a:rPr lang="en-US" sz="800" b="0" strike="noStrike" spc="-1">
                <a:solidFill>
                  <a:srgbClr val="005AA0"/>
                </a:solidFill>
                <a:latin typeface="Arial"/>
                <a:ea typeface="DejaVu Sans"/>
              </a:rPr>
              <a:t>4</a:t>
            </a:fld>
            <a:endParaRPr lang="de-DE" sz="800" b="0" strike="noStrike" spc="-1"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43AE3-C2B0-3FC5-380D-AD6CA0FE6009}"/>
              </a:ext>
            </a:extLst>
          </p:cNvPr>
          <p:cNvSpPr txBox="1"/>
          <p:nvPr/>
        </p:nvSpPr>
        <p:spPr>
          <a:xfrm>
            <a:off x="533520" y="859705"/>
            <a:ext cx="2387150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Normal Distribution (mu = 0, var = 0.033)</a:t>
            </a:r>
          </a:p>
          <a:p>
            <a:r>
              <a:rPr lang="en-IN" dirty="0"/>
              <a:t>g0_prior_mus, g0_prior_logvars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F6D16-E125-C02F-03EC-AD5F76D3B180}"/>
              </a:ext>
            </a:extLst>
          </p:cNvPr>
          <p:cNvSpPr txBox="1"/>
          <p:nvPr/>
        </p:nvSpPr>
        <p:spPr>
          <a:xfrm>
            <a:off x="533520" y="2440901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g_prior_mus</a:t>
            </a:r>
            <a:r>
              <a:rPr lang="en-IN" dirty="0"/>
              <a:t>, </a:t>
            </a:r>
            <a:r>
              <a:rPr lang="en-IN" dirty="0" err="1"/>
              <a:t>g_prior_logvars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22FDD-EF84-F7D5-BE8C-435EB56BAAEE}"/>
              </a:ext>
            </a:extLst>
          </p:cNvPr>
          <p:cNvSpPr txBox="1"/>
          <p:nvPr/>
        </p:nvSpPr>
        <p:spPr>
          <a:xfrm>
            <a:off x="533520" y="3684228"/>
            <a:ext cx="238715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g_prior_samples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B9E90-2F36-1DD9-A21E-093653448ACD}"/>
              </a:ext>
            </a:extLst>
          </p:cNvPr>
          <p:cNvSpPr txBox="1"/>
          <p:nvPr/>
        </p:nvSpPr>
        <p:spPr>
          <a:xfrm>
            <a:off x="533519" y="4559032"/>
            <a:ext cx="46453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</a:t>
            </a:r>
            <a:r>
              <a:rPr lang="en-IN" dirty="0"/>
              <a:t> (</a:t>
            </a:r>
            <a:r>
              <a:rPr lang="en-IN" dirty="0" err="1"/>
              <a:t>GlobalRNVPDecoder</a:t>
            </a:r>
            <a:r>
              <a:rPr lang="en-IN" dirty="0"/>
              <a:t> - trained)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8DC3-6194-C20F-E5EF-88C910A53C74}"/>
              </a:ext>
            </a:extLst>
          </p:cNvPr>
          <p:cNvSpPr txBox="1"/>
          <p:nvPr/>
        </p:nvSpPr>
        <p:spPr>
          <a:xfrm>
            <a:off x="533520" y="5452725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g_prior_samples</a:t>
            </a:r>
            <a:r>
              <a:rPr lang="en-IN" dirty="0"/>
              <a:t> [-1]</a:t>
            </a:r>
          </a:p>
          <a:p>
            <a:r>
              <a:rPr lang="en-IN" dirty="0"/>
              <a:t>(</a:t>
            </a:r>
            <a:r>
              <a:rPr lang="en-IN" dirty="0" err="1"/>
              <a:t>g_samples</a:t>
            </a:r>
            <a:r>
              <a:rPr lang="en-IN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91DA0A-6012-8075-21C7-A9B74780C5E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727095" y="2060034"/>
            <a:ext cx="0" cy="3808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5C946C-2674-8F26-4B1E-5D03C5849DE3}"/>
              </a:ext>
            </a:extLst>
          </p:cNvPr>
          <p:cNvCxnSpPr>
            <a:stCxn id="4" idx="2"/>
          </p:cNvCxnSpPr>
          <p:nvPr/>
        </p:nvCxnSpPr>
        <p:spPr>
          <a:xfrm>
            <a:off x="1727095" y="3087232"/>
            <a:ext cx="0" cy="615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5F16-718C-984B-E690-B43723CCAFB2}"/>
              </a:ext>
            </a:extLst>
          </p:cNvPr>
          <p:cNvCxnSpPr>
            <a:stCxn id="5" idx="2"/>
          </p:cNvCxnSpPr>
          <p:nvPr/>
        </p:nvCxnSpPr>
        <p:spPr>
          <a:xfrm>
            <a:off x="1727095" y="4053560"/>
            <a:ext cx="0" cy="500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C45F33-E19E-C4A1-89FC-42055C66A4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27095" y="4928364"/>
            <a:ext cx="0" cy="524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D18183-6715-840B-2A4C-C8E81C24BCFB}"/>
              </a:ext>
            </a:extLst>
          </p:cNvPr>
          <p:cNvSpPr txBox="1"/>
          <p:nvPr/>
        </p:nvSpPr>
        <p:spPr>
          <a:xfrm>
            <a:off x="1727095" y="20715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expand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DBF06-671B-186E-4696-2371E18987BB}"/>
              </a:ext>
            </a:extLst>
          </p:cNvPr>
          <p:cNvSpPr txBox="1"/>
          <p:nvPr/>
        </p:nvSpPr>
        <p:spPr>
          <a:xfrm>
            <a:off x="1713765" y="320780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reparametrize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7DEFF-EADC-CB99-9142-92BEA7F68B4B}"/>
              </a:ext>
            </a:extLst>
          </p:cNvPr>
          <p:cNvSpPr txBox="1"/>
          <p:nvPr/>
        </p:nvSpPr>
        <p:spPr>
          <a:xfrm>
            <a:off x="7815004" y="931320"/>
            <a:ext cx="293931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en-IN" dirty="0"/>
              <a:t>Feature Encoder (</a:t>
            </a:r>
            <a:r>
              <a:rPr lang="en-IN" dirty="0" err="1"/>
              <a:t>p_prior</a:t>
            </a:r>
            <a:r>
              <a:rPr lang="en-IN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8DCE3-75D3-AAD5-1960-1A0692BBA9C1}"/>
              </a:ext>
            </a:extLst>
          </p:cNvPr>
          <p:cNvSpPr txBox="1"/>
          <p:nvPr/>
        </p:nvSpPr>
        <p:spPr>
          <a:xfrm>
            <a:off x="8091085" y="1794570"/>
            <a:ext cx="238715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p_prior_mus</a:t>
            </a:r>
            <a:r>
              <a:rPr lang="en-IN" dirty="0"/>
              <a:t>, </a:t>
            </a:r>
            <a:r>
              <a:rPr lang="en-IN" dirty="0" err="1"/>
              <a:t>p_prior_logvars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22D0C-3662-F5FD-F388-9F004070CCE5}"/>
              </a:ext>
            </a:extLst>
          </p:cNvPr>
          <p:cNvSpPr txBox="1"/>
          <p:nvPr/>
        </p:nvSpPr>
        <p:spPr>
          <a:xfrm>
            <a:off x="8091085" y="3392475"/>
            <a:ext cx="238715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p_prior_samples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EC69E-9F56-5701-0ADA-4945928D72BE}"/>
              </a:ext>
            </a:extLst>
          </p:cNvPr>
          <p:cNvSpPr txBox="1"/>
          <p:nvPr/>
        </p:nvSpPr>
        <p:spPr>
          <a:xfrm>
            <a:off x="7358282" y="4382688"/>
            <a:ext cx="3852755" cy="64633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en-IN" dirty="0" err="1"/>
              <a:t>pc_decoder</a:t>
            </a:r>
            <a:r>
              <a:rPr lang="en-IN" dirty="0"/>
              <a:t> (</a:t>
            </a:r>
            <a:r>
              <a:rPr lang="en-IN" dirty="0" err="1"/>
              <a:t>LocalCondRNVPDecoder</a:t>
            </a:r>
            <a:r>
              <a:rPr lang="en-IN" dirty="0"/>
              <a:t> - trained)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0B5ADF4-0883-9D19-3134-74A5E6B990F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20670" y="594745"/>
            <a:ext cx="3493521" cy="51811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5866539-6F61-1FFB-B664-79B8273D882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03654" y="594745"/>
            <a:ext cx="2881006" cy="336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DB836-9ADD-C79E-CC7E-C49A890756C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284660" y="1300652"/>
            <a:ext cx="0" cy="493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E20574-2336-6A90-288B-22AB2BE5118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284660" y="2440901"/>
            <a:ext cx="0" cy="951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07F16-FE3A-329E-01E7-21B22A8509C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9284660" y="3761807"/>
            <a:ext cx="0" cy="620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7DF130-E5F0-13F6-3484-695D5E5476F7}"/>
              </a:ext>
            </a:extLst>
          </p:cNvPr>
          <p:cNvCxnSpPr>
            <a:stCxn id="24" idx="2"/>
          </p:cNvCxnSpPr>
          <p:nvPr/>
        </p:nvCxnSpPr>
        <p:spPr>
          <a:xfrm>
            <a:off x="9284660" y="5029019"/>
            <a:ext cx="0" cy="423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E33B06-3A04-8281-936B-CA71A0080B5A}"/>
              </a:ext>
            </a:extLst>
          </p:cNvPr>
          <p:cNvSpPr txBox="1"/>
          <p:nvPr/>
        </p:nvSpPr>
        <p:spPr>
          <a:xfrm>
            <a:off x="8091085" y="5465495"/>
            <a:ext cx="238715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Part of the output cloud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28CCFD4-1570-914A-5CE6-9FA19C8248D3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2920670" y="4705854"/>
            <a:ext cx="4437612" cy="1070037"/>
          </a:xfrm>
          <a:prstGeom prst="bentConnector3">
            <a:avLst>
              <a:gd name="adj1" fmla="val 65682"/>
            </a:avLst>
          </a:prstGeom>
          <a:ln w="28575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7B964-E2B0-00CB-980E-6C54061E3A6D}"/>
              </a:ext>
            </a:extLst>
          </p:cNvPr>
          <p:cNvSpPr txBox="1"/>
          <p:nvPr/>
        </p:nvSpPr>
        <p:spPr>
          <a:xfrm>
            <a:off x="4624904" y="49608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condition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EE8DB-49EB-BA73-3B27-2E2D914F4B53}"/>
              </a:ext>
            </a:extLst>
          </p:cNvPr>
          <p:cNvSpPr txBox="1"/>
          <p:nvPr/>
        </p:nvSpPr>
        <p:spPr>
          <a:xfrm>
            <a:off x="9271330" y="265951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unsqueeze</a:t>
            </a:r>
            <a:r>
              <a:rPr lang="en-IN" dirty="0"/>
              <a:t> and expand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4268C-5D22-FBD1-F7DC-A8C0FC6123D8}"/>
              </a:ext>
            </a:extLst>
          </p:cNvPr>
          <p:cNvSpPr txBox="1"/>
          <p:nvPr/>
        </p:nvSpPr>
        <p:spPr>
          <a:xfrm>
            <a:off x="9284659" y="38799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reparametrize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5D5F85F-EF43-2C80-FFDF-BD68717F1064}"/>
              </a:ext>
            </a:extLst>
          </p:cNvPr>
          <p:cNvSpPr/>
          <p:nvPr/>
        </p:nvSpPr>
        <p:spPr>
          <a:xfrm>
            <a:off x="472220" y="83363"/>
            <a:ext cx="105213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pc="-1" dirty="0">
                <a:solidFill>
                  <a:srgbClr val="005AA0"/>
                </a:solidFill>
                <a:latin typeface="Arial"/>
              </a:rPr>
              <a:t>Decoding (Generation) with one hot encoding</a:t>
            </a:r>
            <a:endParaRPr lang="de-DE" sz="2400" b="0" strike="noStrike" spc="-1" dirty="0"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D23C2-C724-003D-994D-07F5713A2E7B}"/>
              </a:ext>
            </a:extLst>
          </p:cNvPr>
          <p:cNvSpPr txBox="1"/>
          <p:nvPr/>
        </p:nvSpPr>
        <p:spPr>
          <a:xfrm>
            <a:off x="4331343" y="3843451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encoding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EEF1D6-70FD-4433-1ECF-5710E2B1C355}"/>
              </a:ext>
            </a:extLst>
          </p:cNvPr>
          <p:cNvCxnSpPr>
            <a:stCxn id="8" idx="3"/>
          </p:cNvCxnSpPr>
          <p:nvPr/>
        </p:nvCxnSpPr>
        <p:spPr>
          <a:xfrm>
            <a:off x="6192430" y="4028117"/>
            <a:ext cx="3078900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B4E552-F010-BF55-8478-7DA81CB450E9}"/>
              </a:ext>
            </a:extLst>
          </p:cNvPr>
          <p:cNvCxnSpPr>
            <a:stCxn id="8" idx="2"/>
          </p:cNvCxnSpPr>
          <p:nvPr/>
        </p:nvCxnSpPr>
        <p:spPr>
          <a:xfrm>
            <a:off x="5261887" y="4212783"/>
            <a:ext cx="1054937" cy="4930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8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423</Words>
  <Application>Microsoft Office PowerPoint</Application>
  <PresentationFormat>Widescreen</PresentationFormat>
  <Paragraphs>81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Kulkarni</dc:creator>
  <cp:lastModifiedBy>Gopal Kulkarni</cp:lastModifiedBy>
  <cp:revision>1</cp:revision>
  <dcterms:created xsi:type="dcterms:W3CDTF">2023-03-10T10:12:10Z</dcterms:created>
  <dcterms:modified xsi:type="dcterms:W3CDTF">2023-03-10T10:17:14Z</dcterms:modified>
</cp:coreProperties>
</file>