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3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CA59-9A5A-1BB0-C43B-040307DC0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D58CA-54C9-8C8C-ACAE-4B3BCECDC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F59C4-86A9-544E-B647-B3DC784F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4F11-3FED-4A1F-B41D-7368A3470199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09B1E-E564-5BD2-BB96-621CB350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19E8C-2539-D7DD-7EA6-B47C5A58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8735-5294-42F3-A83D-31F2AF3B6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53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77CA-50A8-DFF0-D117-721FDCFA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7DB05-F33F-D818-C800-C562F3C07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B0E5B-FCF4-1D57-CE9B-8C4B73BF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4F11-3FED-4A1F-B41D-7368A3470199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E3DAE-7D2C-3918-F974-0758EF2C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E8381-5C0A-C82E-692D-CD4B5047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8735-5294-42F3-A83D-31F2AF3B6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7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E86BA-4A0E-111A-50BD-7CAD80269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9C51A-96EA-9E19-524F-23E42278E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8FAEA-239F-E3F2-13E5-3B530A43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4F11-3FED-4A1F-B41D-7368A3470199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26F4C-04CC-ACED-BA93-D4F633E7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8092F-4109-D684-12C5-4D0DCC9E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8735-5294-42F3-A83D-31F2AF3B6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39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EB5D-7A9A-B6DA-9956-025C2C48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8E3E-1DC7-7510-733F-A2314F87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A24B9-94A2-3488-BF02-A97D4B9C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4F11-3FED-4A1F-B41D-7368A3470199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37D84-E6B1-A6A2-1430-3C170DBC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6B8BC-0D56-9573-5829-0E4B9DEA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8735-5294-42F3-A83D-31F2AF3B6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16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6791-047B-76F9-A3E9-22983C4B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2CEAD-6DB9-7E7B-E767-E4FF13201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4AFE9-CBB3-B2A2-EF43-1F61E9DC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4F11-3FED-4A1F-B41D-7368A3470199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6182E-CF06-5427-0D92-988CC40E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9CB76-03FA-5B12-1540-63279B7D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8735-5294-42F3-A83D-31F2AF3B6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55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2269-7C81-CB67-8D5D-521BD9A7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FB95D-94CC-58AB-51B1-7C0D8917A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3B3BA-6152-7D6D-8C3C-AB4C2EC13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8390D-56F7-7BEB-35C2-57A24EE3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4F11-3FED-4A1F-B41D-7368A3470199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C7A63-F3BF-CC26-C23B-82399E22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0C37B-82E7-74D5-0C66-03C99755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8735-5294-42F3-A83D-31F2AF3B6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1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D45C-86F3-D5C2-8297-A483B697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C70BB-8CEF-756C-A675-8524A01D5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0611F-CF61-7EBE-60C8-5986078A1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3D1D4-F322-0F7E-C2BA-82852DDB8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EC336-C0E3-DC8C-74BC-94942E8B7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42927-F953-5021-C41D-3397A642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4F11-3FED-4A1F-B41D-7368A3470199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89764-E704-0A61-CACC-BED2E471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FFFF8-FFAB-0960-6F41-AA8B2B50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8735-5294-42F3-A83D-31F2AF3B6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74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E595-B0A4-5AE7-2F7E-626A816A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782C7-10A9-B175-3285-0D5CA72A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4F11-3FED-4A1F-B41D-7368A3470199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4D24C-96A4-1685-EBAA-32C11298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D070C-4B20-8981-C4B1-50AE3639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8735-5294-42F3-A83D-31F2AF3B6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69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E84C4-4DE0-FA11-80B5-D8FE8F1B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4F11-3FED-4A1F-B41D-7368A3470199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656D7-EF66-3E83-B410-50BDA4C3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8000E-3014-24A9-A8C0-0F13D1F3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8735-5294-42F3-A83D-31F2AF3B6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04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F417-027B-67A1-9D19-E7C8DF36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8D84-F142-65D9-8435-F01405C07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8AE42-20A4-A5C0-C534-F8330FDFA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9AE40-A771-54E1-D86E-4C982925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4F11-3FED-4A1F-B41D-7368A3470199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D440D-708B-1598-5E2C-19511A17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85FF4-BE0B-978A-34CA-FC9FF049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8735-5294-42F3-A83D-31F2AF3B6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04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8035-5D98-5B52-3CFD-A606B4A8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EE142-3751-54C4-E9EF-41DDFE2FD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C6833-BEE2-6D66-40D2-3509F28EF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07907-C71F-2138-0C3B-410312C6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4F11-3FED-4A1F-B41D-7368A3470199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E4B7A-287E-DF21-4721-64AB18A1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61289-9AF7-043E-1A9B-1B8DA474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18735-5294-42F3-A83D-31F2AF3B6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6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F472C-1D28-153F-D648-CFB9A1D5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632BF-72BA-1B34-0734-A0238730C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04902-042A-999F-DF94-AC4B64E85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A4F11-3FED-4A1F-B41D-7368A3470199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2815B-C5C9-A552-8B83-6A4AD868D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90726-AB27-736D-F36F-1B2B5721B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18735-5294-42F3-A83D-31F2AF3B6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69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841F53-0FD2-D4F9-0776-9564364406C6}"/>
              </a:ext>
            </a:extLst>
          </p:cNvPr>
          <p:cNvSpPr txBox="1"/>
          <p:nvPr/>
        </p:nvSpPr>
        <p:spPr>
          <a:xfrm>
            <a:off x="5424117" y="374073"/>
            <a:ext cx="134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Encoding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5F3EBD-45EF-E7CE-0017-8DF7AB9944C3}"/>
              </a:ext>
            </a:extLst>
          </p:cNvPr>
          <p:cNvSpPr/>
          <p:nvPr/>
        </p:nvSpPr>
        <p:spPr>
          <a:xfrm>
            <a:off x="2626765" y="2563091"/>
            <a:ext cx="2840182" cy="1330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B1A7E-1A85-2C4C-FFFB-23F0D1A49EDF}"/>
              </a:ext>
            </a:extLst>
          </p:cNvPr>
          <p:cNvSpPr txBox="1"/>
          <p:nvPr/>
        </p:nvSpPr>
        <p:spPr>
          <a:xfrm>
            <a:off x="3541164" y="3043443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AB0513-ACA5-01CF-958E-9D839FED142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76838" y="3228109"/>
            <a:ext cx="11499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B00991-BA70-5E45-F91B-962B51C987B7}"/>
              </a:ext>
            </a:extLst>
          </p:cNvPr>
          <p:cNvSpPr txBox="1"/>
          <p:nvPr/>
        </p:nvSpPr>
        <p:spPr>
          <a:xfrm>
            <a:off x="1476838" y="277109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g_input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B10AE5-B2E7-C723-9309-EA9FEAE9406E}"/>
              </a:ext>
            </a:extLst>
          </p:cNvPr>
          <p:cNvCxnSpPr>
            <a:cxnSpLocks/>
          </p:cNvCxnSpPr>
          <p:nvPr/>
        </p:nvCxnSpPr>
        <p:spPr>
          <a:xfrm>
            <a:off x="5466947" y="3200395"/>
            <a:ext cx="19534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4879C4-239C-15BF-2945-BF19389855DA}"/>
              </a:ext>
            </a:extLst>
          </p:cNvPr>
          <p:cNvSpPr txBox="1"/>
          <p:nvPr/>
        </p:nvSpPr>
        <p:spPr>
          <a:xfrm>
            <a:off x="5504607" y="2771093"/>
            <a:ext cx="17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output_encoder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F81E26-8762-16EB-E456-69B74FA86A72}"/>
              </a:ext>
            </a:extLst>
          </p:cNvPr>
          <p:cNvSpPr txBox="1"/>
          <p:nvPr/>
        </p:nvSpPr>
        <p:spPr>
          <a:xfrm>
            <a:off x="7420438" y="1634837"/>
            <a:ext cx="3081307" cy="31393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g_prior_mus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g_prior_logvars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g_prior_samples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g_posterior_mus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g_posterior_logvars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g_posterior_samples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0837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8E6B8F-EEB9-C8C4-DA67-1916D3F68FF7}"/>
              </a:ext>
            </a:extLst>
          </p:cNvPr>
          <p:cNvSpPr txBox="1"/>
          <p:nvPr/>
        </p:nvSpPr>
        <p:spPr>
          <a:xfrm>
            <a:off x="1071373" y="1318966"/>
            <a:ext cx="89963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where </a:t>
            </a:r>
            <a:r>
              <a:rPr lang="en-IN" b="1" dirty="0" err="1">
                <a:solidFill>
                  <a:schemeClr val="accent2"/>
                </a:solidFill>
              </a:rPr>
              <a:t>self.p_prior</a:t>
            </a:r>
            <a:r>
              <a:rPr lang="en-IN" b="1" dirty="0">
                <a:solidFill>
                  <a:schemeClr val="accent2"/>
                </a:solidFill>
              </a:rPr>
              <a:t> </a:t>
            </a:r>
            <a:r>
              <a:rPr lang="en-IN" dirty="0"/>
              <a:t>= FeatureEncoder(</a:t>
            </a:r>
            <a:r>
              <a:rPr lang="en-IN" dirty="0" err="1"/>
              <a:t>self.p_prior_n_layers</a:t>
            </a:r>
            <a:r>
              <a:rPr lang="en-IN" dirty="0"/>
              <a:t> = 1, </a:t>
            </a:r>
            <a:r>
              <a:rPr lang="en-IN" dirty="0" err="1"/>
              <a:t>self.g_latent_space_size</a:t>
            </a:r>
            <a:r>
              <a:rPr lang="en-IN" dirty="0"/>
              <a:t> = 128,</a:t>
            </a:r>
          </a:p>
          <a:p>
            <a:r>
              <a:rPr lang="en-IN" dirty="0"/>
              <a:t>                                          </a:t>
            </a:r>
            <a:r>
              <a:rPr lang="en-IN" dirty="0" err="1"/>
              <a:t>self.p_latent_space_size</a:t>
            </a:r>
            <a:r>
              <a:rPr lang="en-IN" dirty="0"/>
              <a:t> = 3, deterministic=False,</a:t>
            </a:r>
          </a:p>
          <a:p>
            <a:r>
              <a:rPr lang="en-IN" dirty="0"/>
              <a:t>                                          </a:t>
            </a:r>
            <a:r>
              <a:rPr lang="en-IN" dirty="0" err="1"/>
              <a:t>mu_weight_std</a:t>
            </a:r>
            <a:r>
              <a:rPr lang="en-IN" dirty="0"/>
              <a:t>=0.001, </a:t>
            </a:r>
            <a:r>
              <a:rPr lang="en-IN" dirty="0" err="1"/>
              <a:t>mu_bias</a:t>
            </a:r>
            <a:r>
              <a:rPr lang="en-IN" dirty="0"/>
              <a:t>=0.0,</a:t>
            </a:r>
          </a:p>
          <a:p>
            <a:r>
              <a:rPr lang="en-IN" dirty="0"/>
              <a:t>                                          </a:t>
            </a:r>
            <a:r>
              <a:rPr lang="en-IN" dirty="0" err="1"/>
              <a:t>logvar_weight_std</a:t>
            </a:r>
            <a:r>
              <a:rPr lang="en-IN" dirty="0"/>
              <a:t>=0.01, </a:t>
            </a:r>
            <a:r>
              <a:rPr lang="en-IN" dirty="0" err="1"/>
              <a:t>logvar_bias</a:t>
            </a:r>
            <a:r>
              <a:rPr lang="en-IN" dirty="0"/>
              <a:t>=0.0)</a:t>
            </a:r>
          </a:p>
          <a:p>
            <a:endParaRPr lang="en-IN" dirty="0"/>
          </a:p>
          <a:p>
            <a:r>
              <a:rPr lang="en-IN" dirty="0"/>
              <a:t>             </a:t>
            </a:r>
            <a:r>
              <a:rPr lang="en-IN" b="1" dirty="0" err="1">
                <a:solidFill>
                  <a:schemeClr val="accent1"/>
                </a:solidFill>
              </a:rPr>
              <a:t>self.pc_decoder</a:t>
            </a:r>
            <a:r>
              <a:rPr lang="en-IN" b="1" dirty="0">
                <a:solidFill>
                  <a:schemeClr val="accent1"/>
                </a:solidFill>
              </a:rPr>
              <a:t> </a:t>
            </a:r>
            <a:r>
              <a:rPr lang="en-IN" dirty="0"/>
              <a:t>= </a:t>
            </a:r>
            <a:r>
              <a:rPr lang="en-IN" dirty="0" err="1"/>
              <a:t>LocalCondRNVPDecoder</a:t>
            </a:r>
            <a:r>
              <a:rPr lang="en-IN" dirty="0"/>
              <a:t>(</a:t>
            </a:r>
            <a:r>
              <a:rPr lang="en-IN" dirty="0" err="1"/>
              <a:t>self.p_decoder_n_flows</a:t>
            </a:r>
            <a:r>
              <a:rPr lang="en-IN" dirty="0"/>
              <a:t> = 21,</a:t>
            </a:r>
          </a:p>
          <a:p>
            <a:r>
              <a:rPr lang="en-IN" dirty="0"/>
              <a:t>                                               </a:t>
            </a:r>
            <a:r>
              <a:rPr lang="en-IN" dirty="0" err="1"/>
              <a:t>self.p_decoder_n_features</a:t>
            </a:r>
            <a:r>
              <a:rPr lang="en-IN" dirty="0"/>
              <a:t> = 64,</a:t>
            </a:r>
          </a:p>
          <a:p>
            <a:r>
              <a:rPr lang="en-IN" dirty="0"/>
              <a:t>                                               </a:t>
            </a:r>
            <a:r>
              <a:rPr lang="en-IN" dirty="0" err="1"/>
              <a:t>self.g_latent_space_size</a:t>
            </a:r>
            <a:r>
              <a:rPr lang="en-IN" dirty="0"/>
              <a:t> = 128,</a:t>
            </a:r>
          </a:p>
          <a:p>
            <a:r>
              <a:rPr lang="en-IN" dirty="0"/>
              <a:t>                                               </a:t>
            </a:r>
            <a:r>
              <a:rPr lang="en-IN" dirty="0" err="1"/>
              <a:t>weight_std</a:t>
            </a:r>
            <a:r>
              <a:rPr lang="en-IN" dirty="0"/>
              <a:t>=0.01)</a:t>
            </a:r>
          </a:p>
          <a:p>
            <a:endParaRPr lang="en-IN" dirty="0"/>
          </a:p>
          <a:p>
            <a:r>
              <a:rPr lang="en-IN" b="1" dirty="0"/>
              <a:t>output['</a:t>
            </a:r>
            <a:r>
              <a:rPr lang="en-IN" b="1" dirty="0" err="1"/>
              <a:t>p_prior_samples</a:t>
            </a:r>
            <a:r>
              <a:rPr lang="en-IN" b="1" dirty="0"/>
              <a:t>'] </a:t>
            </a:r>
            <a:r>
              <a:rPr lang="en-IN" dirty="0"/>
              <a:t>= </a:t>
            </a:r>
            <a:r>
              <a:rPr lang="en-IN" dirty="0" err="1"/>
              <a:t>buf</a:t>
            </a:r>
            <a:r>
              <a:rPr lang="en-IN" dirty="0"/>
              <a:t>[0] + [</a:t>
            </a:r>
            <a:r>
              <a:rPr lang="en-IN" dirty="0" err="1"/>
              <a:t>p_input</a:t>
            </a:r>
            <a:r>
              <a:rPr lang="en-IN" dirty="0"/>
              <a:t>]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C6038-BD1A-8247-3DBA-C555E1D5F1B9}"/>
              </a:ext>
            </a:extLst>
          </p:cNvPr>
          <p:cNvSpPr txBox="1"/>
          <p:nvPr/>
        </p:nvSpPr>
        <p:spPr>
          <a:xfrm>
            <a:off x="4237115" y="374073"/>
            <a:ext cx="3717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Decoder – output[</a:t>
            </a:r>
            <a:r>
              <a:rPr lang="en-IN" sz="2400" b="1" dirty="0" err="1"/>
              <a:t>p_prior</a:t>
            </a:r>
            <a:r>
              <a:rPr lang="en-IN" sz="2400" b="1" dirty="0"/>
              <a:t>_]</a:t>
            </a:r>
          </a:p>
        </p:txBody>
      </p:sp>
    </p:spTree>
    <p:extLst>
      <p:ext uri="{BB962C8B-B14F-4D97-AF65-F5344CB8AC3E}">
        <p14:creationId xmlns:p14="http://schemas.microsoft.com/office/powerpoint/2010/main" val="42590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441F47-803E-1C47-7B83-911C62EE176A}"/>
              </a:ext>
            </a:extLst>
          </p:cNvPr>
          <p:cNvSpPr txBox="1"/>
          <p:nvPr/>
        </p:nvSpPr>
        <p:spPr>
          <a:xfrm>
            <a:off x="4771838" y="374073"/>
            <a:ext cx="2648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Decoder Flowchart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89340-CBF4-249C-F81E-1FC0386BEAF0}"/>
              </a:ext>
            </a:extLst>
          </p:cNvPr>
          <p:cNvSpPr txBox="1"/>
          <p:nvPr/>
        </p:nvSpPr>
        <p:spPr>
          <a:xfrm>
            <a:off x="363894" y="1607685"/>
            <a:ext cx="1823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g_sample</a:t>
            </a:r>
            <a:endParaRPr lang="en-US" dirty="0"/>
          </a:p>
          <a:p>
            <a:r>
              <a:rPr lang="en-US" sz="1400" dirty="0"/>
              <a:t>(</a:t>
            </a:r>
            <a:r>
              <a:rPr lang="en-US" sz="1400" dirty="0" err="1"/>
              <a:t>g_posterior_samples</a:t>
            </a:r>
            <a:r>
              <a:rPr lang="en-US" sz="1400" dirty="0"/>
              <a:t>)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16DDB6-30FE-6AAF-347A-4E7B75A83367}"/>
              </a:ext>
            </a:extLst>
          </p:cNvPr>
          <p:cNvSpPr txBox="1"/>
          <p:nvPr/>
        </p:nvSpPr>
        <p:spPr>
          <a:xfrm>
            <a:off x="358219" y="481026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p_input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81789B-8538-8567-2EAF-363D76C918FE}"/>
              </a:ext>
            </a:extLst>
          </p:cNvPr>
          <p:cNvSpPr txBox="1"/>
          <p:nvPr/>
        </p:nvSpPr>
        <p:spPr>
          <a:xfrm>
            <a:off x="4224364" y="4671761"/>
            <a:ext cx="246990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/>
              <a:t>LocalCondRNVPDecoder</a:t>
            </a:r>
            <a:endParaRPr lang="en-IN" dirty="0"/>
          </a:p>
          <a:p>
            <a:r>
              <a:rPr lang="en-IN" dirty="0"/>
              <a:t>(</a:t>
            </a:r>
            <a:r>
              <a:rPr lang="en-IN" dirty="0" err="1"/>
              <a:t>pc_decoder</a:t>
            </a:r>
            <a:r>
              <a:rPr lang="en-IN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4FFCC-F691-16CC-DDD8-E8FF05185A6B}"/>
              </a:ext>
            </a:extLst>
          </p:cNvPr>
          <p:cNvSpPr txBox="1"/>
          <p:nvPr/>
        </p:nvSpPr>
        <p:spPr>
          <a:xfrm>
            <a:off x="4224364" y="1607685"/>
            <a:ext cx="220906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/>
              <a:t>WeightsEncoder</a:t>
            </a:r>
            <a:endParaRPr lang="en-IN" dirty="0"/>
          </a:p>
          <a:p>
            <a:r>
              <a:rPr lang="en-IN" sz="1400" dirty="0"/>
              <a:t>(</a:t>
            </a:r>
            <a:r>
              <a:rPr lang="en-IN" sz="1400" dirty="0" err="1"/>
              <a:t>mixture_weights_encoder</a:t>
            </a:r>
            <a:r>
              <a:rPr lang="en-IN" sz="1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B8C0A-CD55-0E00-3F2A-3153740BAC9A}"/>
              </a:ext>
            </a:extLst>
          </p:cNvPr>
          <p:cNvSpPr txBox="1"/>
          <p:nvPr/>
        </p:nvSpPr>
        <p:spPr>
          <a:xfrm>
            <a:off x="4224364" y="2943751"/>
            <a:ext cx="167142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FeatureEncoder</a:t>
            </a:r>
          </a:p>
          <a:p>
            <a:r>
              <a:rPr lang="en-IN" sz="1400" dirty="0"/>
              <a:t>(</a:t>
            </a:r>
            <a:r>
              <a:rPr lang="en-IN" sz="1400" dirty="0" err="1"/>
              <a:t>p_prior</a:t>
            </a:r>
            <a:r>
              <a:rPr lang="en-IN" sz="14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C5EF52-BD1D-65E9-596C-D5A75C2A8C13}"/>
              </a:ext>
            </a:extLst>
          </p:cNvPr>
          <p:cNvSpPr txBox="1"/>
          <p:nvPr/>
        </p:nvSpPr>
        <p:spPr>
          <a:xfrm>
            <a:off x="6846028" y="2912972"/>
            <a:ext cx="1655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p_prior_mus</a:t>
            </a:r>
            <a:endParaRPr lang="en-US" dirty="0"/>
          </a:p>
          <a:p>
            <a:r>
              <a:rPr lang="en-US" dirty="0" err="1"/>
              <a:t>p_prior_logvars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914F25-1F73-907F-16CD-7B9DD6A535EB}"/>
              </a:ext>
            </a:extLst>
          </p:cNvPr>
          <p:cNvCxnSpPr>
            <a:stCxn id="3" idx="3"/>
            <a:endCxn id="12" idx="1"/>
          </p:cNvCxnSpPr>
          <p:nvPr/>
        </p:nvCxnSpPr>
        <p:spPr>
          <a:xfrm>
            <a:off x="2187022" y="1900073"/>
            <a:ext cx="20373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6DCBAF1-FA9A-68BE-8E81-39D4E278B78E}"/>
              </a:ext>
            </a:extLst>
          </p:cNvPr>
          <p:cNvCxnSpPr>
            <a:stCxn id="3" idx="2"/>
            <a:endCxn id="13" idx="1"/>
          </p:cNvCxnSpPr>
          <p:nvPr/>
        </p:nvCxnSpPr>
        <p:spPr>
          <a:xfrm rot="16200000" flipH="1">
            <a:off x="2228072" y="1239846"/>
            <a:ext cx="1043679" cy="294890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92CE01-2067-AD30-82D7-74D2DB4F9779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5895784" y="3236138"/>
            <a:ext cx="95024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1989EF-3816-F377-1C20-56813561843F}"/>
              </a:ext>
            </a:extLst>
          </p:cNvPr>
          <p:cNvCxnSpPr/>
          <p:nvPr/>
        </p:nvCxnSpPr>
        <p:spPr>
          <a:xfrm>
            <a:off x="5328897" y="4292082"/>
            <a:ext cx="0" cy="3796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F02A20-DAF3-A5B1-0F39-972175AE889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275458" y="4994926"/>
            <a:ext cx="294890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A58FDE6-EE8B-F584-9B79-B989E8FF5086}"/>
              </a:ext>
            </a:extLst>
          </p:cNvPr>
          <p:cNvCxnSpPr>
            <a:stCxn id="3" idx="2"/>
          </p:cNvCxnSpPr>
          <p:nvPr/>
        </p:nvCxnSpPr>
        <p:spPr>
          <a:xfrm rot="16200000" flipH="1">
            <a:off x="2252366" y="1215551"/>
            <a:ext cx="2099622" cy="4053439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9F48C6-42CC-59C9-F495-AF1D77E88EA8}"/>
              </a:ext>
            </a:extLst>
          </p:cNvPr>
          <p:cNvCxnSpPr>
            <a:stCxn id="11" idx="3"/>
          </p:cNvCxnSpPr>
          <p:nvPr/>
        </p:nvCxnSpPr>
        <p:spPr>
          <a:xfrm flipV="1">
            <a:off x="6694271" y="4994926"/>
            <a:ext cx="27763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EA314F-3F04-424A-9D6E-D38B6AF6526F}"/>
              </a:ext>
            </a:extLst>
          </p:cNvPr>
          <p:cNvCxnSpPr>
            <a:cxnSpLocks/>
          </p:cNvCxnSpPr>
          <p:nvPr/>
        </p:nvCxnSpPr>
        <p:spPr>
          <a:xfrm flipV="1">
            <a:off x="9470571" y="3236138"/>
            <a:ext cx="0" cy="1758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2A2CD9-5A88-AB3D-4D55-273B1B10EBDC}"/>
              </a:ext>
            </a:extLst>
          </p:cNvPr>
          <p:cNvCxnSpPr>
            <a:cxnSpLocks/>
            <a:stCxn id="14" idx="3"/>
            <a:endCxn id="54" idx="1"/>
          </p:cNvCxnSpPr>
          <p:nvPr/>
        </p:nvCxnSpPr>
        <p:spPr>
          <a:xfrm>
            <a:off x="8501289" y="3236138"/>
            <a:ext cx="1751754" cy="83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12DB66B-D3D1-1549-DA5B-E5A01C2C72A5}"/>
              </a:ext>
            </a:extLst>
          </p:cNvPr>
          <p:cNvCxnSpPr>
            <a:stCxn id="12" idx="3"/>
          </p:cNvCxnSpPr>
          <p:nvPr/>
        </p:nvCxnSpPr>
        <p:spPr>
          <a:xfrm>
            <a:off x="6433430" y="1900073"/>
            <a:ext cx="15629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AFD27A1-0043-40E7-1392-479DD1598689}"/>
              </a:ext>
            </a:extLst>
          </p:cNvPr>
          <p:cNvSpPr txBox="1"/>
          <p:nvPr/>
        </p:nvSpPr>
        <p:spPr>
          <a:xfrm>
            <a:off x="8229600" y="1707502"/>
            <a:ext cx="237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mixture_weights_logits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B55F2A-40BE-4FEA-33AF-B3AA51612555}"/>
              </a:ext>
            </a:extLst>
          </p:cNvPr>
          <p:cNvSpPr txBox="1"/>
          <p:nvPr/>
        </p:nvSpPr>
        <p:spPr>
          <a:xfrm>
            <a:off x="7718818" y="3792365"/>
            <a:ext cx="1780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+ </a:t>
            </a:r>
            <a:r>
              <a:rPr lang="en-IN" dirty="0" err="1"/>
              <a:t>buf</a:t>
            </a:r>
            <a:r>
              <a:rPr lang="en-IN" dirty="0"/>
              <a:t>[1] (</a:t>
            </a:r>
            <a:r>
              <a:rPr lang="en-IN" dirty="0" err="1"/>
              <a:t>mus</a:t>
            </a:r>
            <a:r>
              <a:rPr lang="en-IN" dirty="0"/>
              <a:t>)</a:t>
            </a:r>
          </a:p>
          <a:p>
            <a:r>
              <a:rPr lang="en-IN" dirty="0"/>
              <a:t>+ </a:t>
            </a:r>
            <a:r>
              <a:rPr lang="en-IN" dirty="0" err="1"/>
              <a:t>buf</a:t>
            </a:r>
            <a:r>
              <a:rPr lang="en-IN" dirty="0"/>
              <a:t>[2] (</a:t>
            </a:r>
            <a:r>
              <a:rPr lang="en-IN" dirty="0" err="1"/>
              <a:t>logvars</a:t>
            </a:r>
            <a:r>
              <a:rPr lang="en-IN" dirty="0"/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B17D-D763-BAB3-3108-6337D0A48560}"/>
              </a:ext>
            </a:extLst>
          </p:cNvPr>
          <p:cNvSpPr txBox="1"/>
          <p:nvPr/>
        </p:nvSpPr>
        <p:spPr>
          <a:xfrm>
            <a:off x="10253043" y="2921338"/>
            <a:ext cx="189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p_prior_mus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p_prior_logvars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73FB0F8-7142-A8A0-7CEC-E7A31516E262}"/>
              </a:ext>
            </a:extLst>
          </p:cNvPr>
          <p:cNvCxnSpPr>
            <a:cxnSpLocks/>
          </p:cNvCxnSpPr>
          <p:nvPr/>
        </p:nvCxnSpPr>
        <p:spPr>
          <a:xfrm>
            <a:off x="2659224" y="4994926"/>
            <a:ext cx="1833616" cy="122775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32B171-5029-143C-0883-75EF86B46526}"/>
              </a:ext>
            </a:extLst>
          </p:cNvPr>
          <p:cNvCxnSpPr>
            <a:cxnSpLocks/>
            <a:stCxn id="11" idx="2"/>
            <a:endCxn id="69" idx="0"/>
          </p:cNvCxnSpPr>
          <p:nvPr/>
        </p:nvCxnSpPr>
        <p:spPr>
          <a:xfrm>
            <a:off x="5459318" y="5318092"/>
            <a:ext cx="12357" cy="719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09044A3-C425-4AA4-BBD3-58889D36C9A5}"/>
              </a:ext>
            </a:extLst>
          </p:cNvPr>
          <p:cNvSpPr txBox="1"/>
          <p:nvPr/>
        </p:nvSpPr>
        <p:spPr>
          <a:xfrm>
            <a:off x="5496944" y="543855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+ </a:t>
            </a:r>
            <a:r>
              <a:rPr lang="en-IN" dirty="0" err="1"/>
              <a:t>buf</a:t>
            </a:r>
            <a:r>
              <a:rPr lang="en-IN" dirty="0"/>
              <a:t>[0]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2F581ED-499F-62A8-6358-A1FB22E25FBD}"/>
              </a:ext>
            </a:extLst>
          </p:cNvPr>
          <p:cNvSpPr txBox="1"/>
          <p:nvPr/>
        </p:nvSpPr>
        <p:spPr>
          <a:xfrm>
            <a:off x="4592267" y="6038015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p_prior_samples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E336A26-8038-1EFB-D53A-324F8EF1C5FA}"/>
              </a:ext>
            </a:extLst>
          </p:cNvPr>
          <p:cNvSpPr/>
          <p:nvPr/>
        </p:nvSpPr>
        <p:spPr>
          <a:xfrm>
            <a:off x="358219" y="2709536"/>
            <a:ext cx="11631618" cy="3774389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005C7B9-37D0-2D7B-4BBC-25964C9C51F0}"/>
              </a:ext>
            </a:extLst>
          </p:cNvPr>
          <p:cNvSpPr txBox="1"/>
          <p:nvPr/>
        </p:nvSpPr>
        <p:spPr>
          <a:xfrm>
            <a:off x="3890265" y="2370028"/>
            <a:ext cx="313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looped over the </a:t>
            </a:r>
            <a:r>
              <a:rPr lang="en-IN" dirty="0" err="1"/>
              <a:t>n_components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362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8E7705-030A-95D9-59D3-25A353982432}"/>
              </a:ext>
            </a:extLst>
          </p:cNvPr>
          <p:cNvSpPr txBox="1"/>
          <p:nvPr/>
        </p:nvSpPr>
        <p:spPr>
          <a:xfrm>
            <a:off x="5080363" y="374073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Loss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3D955-6C0B-2800-C442-BA54B60BEFFD}"/>
              </a:ext>
            </a:extLst>
          </p:cNvPr>
          <p:cNvSpPr txBox="1"/>
          <p:nvPr/>
        </p:nvSpPr>
        <p:spPr>
          <a:xfrm>
            <a:off x="858284" y="1427018"/>
            <a:ext cx="1062611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loss, </a:t>
            </a:r>
            <a:r>
              <a:rPr lang="en-IN" dirty="0" err="1"/>
              <a:t>pnll</a:t>
            </a:r>
            <a:r>
              <a:rPr lang="en-IN" dirty="0"/>
              <a:t>, </a:t>
            </a:r>
            <a:r>
              <a:rPr lang="en-IN" dirty="0" err="1"/>
              <a:t>gnll</a:t>
            </a:r>
            <a:r>
              <a:rPr lang="en-IN" dirty="0"/>
              <a:t>, gent = </a:t>
            </a:r>
            <a:r>
              <a:rPr lang="en-IN" dirty="0" err="1"/>
              <a:t>loss_func</a:t>
            </a:r>
            <a:r>
              <a:rPr lang="en-IN" dirty="0"/>
              <a:t>(</a:t>
            </a:r>
            <a:r>
              <a:rPr lang="en-IN" dirty="0" err="1"/>
              <a:t>output_prior</a:t>
            </a:r>
            <a:r>
              <a:rPr lang="en-IN" dirty="0"/>
              <a:t> (output of the encoder), </a:t>
            </a:r>
            <a:r>
              <a:rPr lang="en-IN" dirty="0" err="1"/>
              <a:t>output_decoder</a:t>
            </a:r>
            <a:r>
              <a:rPr lang="en-IN" dirty="0"/>
              <a:t>, </a:t>
            </a:r>
            <a:r>
              <a:rPr lang="en-IN" dirty="0" err="1"/>
              <a:t>mixture_weights_logits</a:t>
            </a:r>
            <a:r>
              <a:rPr lang="en-IN" dirty="0"/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5E9FF4-C01C-F98B-104C-16DC285B6799}"/>
              </a:ext>
            </a:extLst>
          </p:cNvPr>
          <p:cNvCxnSpPr>
            <a:stCxn id="3" idx="2"/>
          </p:cNvCxnSpPr>
          <p:nvPr/>
        </p:nvCxnSpPr>
        <p:spPr>
          <a:xfrm>
            <a:off x="6171341" y="1796350"/>
            <a:ext cx="0" cy="946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EAAE17-4DA9-5E75-4C11-97F334A68C96}"/>
              </a:ext>
            </a:extLst>
          </p:cNvPr>
          <p:cNvSpPr txBox="1"/>
          <p:nvPr/>
        </p:nvSpPr>
        <p:spPr>
          <a:xfrm>
            <a:off x="858284" y="2743200"/>
            <a:ext cx="10968324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        </a:t>
            </a:r>
            <a:r>
              <a:rPr lang="en-IN" dirty="0" err="1"/>
              <a:t>pnll</a:t>
            </a:r>
            <a:r>
              <a:rPr lang="en-IN" dirty="0"/>
              <a:t> = </a:t>
            </a:r>
            <a:r>
              <a:rPr lang="en-IN" dirty="0" err="1"/>
              <a:t>self.PNLL</a:t>
            </a:r>
            <a:r>
              <a:rPr lang="en-IN" dirty="0"/>
              <a:t>(</a:t>
            </a:r>
            <a:r>
              <a:rPr lang="en-IN" dirty="0" err="1"/>
              <a:t>output_decoder</a:t>
            </a:r>
            <a:r>
              <a:rPr lang="en-IN" dirty="0"/>
              <a:t>, </a:t>
            </a:r>
            <a:r>
              <a:rPr lang="en-IN" dirty="0" err="1"/>
              <a:t>mixture_weights_logits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gnll</a:t>
            </a:r>
            <a:r>
              <a:rPr lang="en-IN" dirty="0"/>
              <a:t> = </a:t>
            </a:r>
            <a:r>
              <a:rPr lang="en-IN" dirty="0" err="1"/>
              <a:t>self.GNLL</a:t>
            </a:r>
            <a:r>
              <a:rPr lang="en-IN" dirty="0"/>
              <a:t>(</a:t>
            </a:r>
            <a:r>
              <a:rPr lang="en-IN" dirty="0" err="1"/>
              <a:t>output_prior</a:t>
            </a:r>
            <a:r>
              <a:rPr lang="en-IN" dirty="0"/>
              <a:t>['</a:t>
            </a:r>
            <a:r>
              <a:rPr lang="en-IN" dirty="0" err="1"/>
              <a:t>g_prior_samples</a:t>
            </a:r>
            <a:r>
              <a:rPr lang="en-IN" dirty="0"/>
              <a:t>'], </a:t>
            </a:r>
            <a:r>
              <a:rPr lang="en-IN" dirty="0" err="1"/>
              <a:t>output_prior</a:t>
            </a:r>
            <a:r>
              <a:rPr lang="en-IN" dirty="0"/>
              <a:t>['</a:t>
            </a:r>
            <a:r>
              <a:rPr lang="en-IN" dirty="0" err="1"/>
              <a:t>g_prior_mus</a:t>
            </a:r>
            <a:r>
              <a:rPr lang="en-IN" dirty="0"/>
              <a:t>'], </a:t>
            </a:r>
            <a:r>
              <a:rPr lang="en-IN" dirty="0" err="1"/>
              <a:t>output_prior</a:t>
            </a:r>
            <a:r>
              <a:rPr lang="en-IN" dirty="0"/>
              <a:t>['</a:t>
            </a:r>
            <a:r>
              <a:rPr lang="en-IN" dirty="0" err="1"/>
              <a:t>g_prior_logvars</a:t>
            </a:r>
            <a:r>
              <a:rPr lang="en-IN" dirty="0"/>
              <a:t>'])</a:t>
            </a:r>
          </a:p>
          <a:p>
            <a:r>
              <a:rPr lang="en-IN" dirty="0"/>
              <a:t>        gent = </a:t>
            </a:r>
            <a:r>
              <a:rPr lang="en-IN" dirty="0" err="1"/>
              <a:t>self.GENT</a:t>
            </a:r>
            <a:r>
              <a:rPr lang="en-IN" dirty="0"/>
              <a:t>(</a:t>
            </a:r>
            <a:r>
              <a:rPr lang="en-IN" dirty="0" err="1"/>
              <a:t>output_prior</a:t>
            </a:r>
            <a:r>
              <a:rPr lang="en-IN" dirty="0"/>
              <a:t>['</a:t>
            </a:r>
            <a:r>
              <a:rPr lang="en-IN" dirty="0" err="1"/>
              <a:t>g_posterior_logvars</a:t>
            </a:r>
            <a:r>
              <a:rPr lang="en-IN" dirty="0"/>
              <a:t>'])</a:t>
            </a:r>
          </a:p>
          <a:p>
            <a:r>
              <a:rPr lang="en-IN" dirty="0"/>
              <a:t>        return </a:t>
            </a:r>
            <a:r>
              <a:rPr lang="en-IN" dirty="0" err="1"/>
              <a:t>self.pnll_weight</a:t>
            </a:r>
            <a:r>
              <a:rPr lang="en-IN" dirty="0"/>
              <a:t> * </a:t>
            </a:r>
            <a:r>
              <a:rPr lang="en-IN" dirty="0" err="1"/>
              <a:t>pnll</a:t>
            </a:r>
            <a:r>
              <a:rPr lang="en-IN" dirty="0"/>
              <a:t> + </a:t>
            </a:r>
            <a:r>
              <a:rPr lang="en-IN" dirty="0" err="1"/>
              <a:t>self.gnll_weight</a:t>
            </a:r>
            <a:r>
              <a:rPr lang="en-IN" dirty="0"/>
              <a:t> * </a:t>
            </a:r>
            <a:r>
              <a:rPr lang="en-IN" dirty="0" err="1"/>
              <a:t>gnll</a:t>
            </a:r>
            <a:r>
              <a:rPr lang="en-IN" dirty="0"/>
              <a:t> - </a:t>
            </a:r>
            <a:r>
              <a:rPr lang="en-IN" dirty="0" err="1"/>
              <a:t>self.gent_weight</a:t>
            </a:r>
            <a:r>
              <a:rPr lang="en-IN" dirty="0"/>
              <a:t> * gent, </a:t>
            </a:r>
            <a:r>
              <a:rPr lang="en-IN" dirty="0" err="1"/>
              <a:t>pnll</a:t>
            </a:r>
            <a:r>
              <a:rPr lang="en-IN" dirty="0"/>
              <a:t>, </a:t>
            </a:r>
            <a:r>
              <a:rPr lang="en-IN" dirty="0" err="1"/>
              <a:t>gnll</a:t>
            </a:r>
            <a:r>
              <a:rPr lang="en-IN" dirty="0"/>
              <a:t>, gent</a:t>
            </a:r>
          </a:p>
        </p:txBody>
      </p:sp>
    </p:spTree>
    <p:extLst>
      <p:ext uri="{BB962C8B-B14F-4D97-AF65-F5344CB8AC3E}">
        <p14:creationId xmlns:p14="http://schemas.microsoft.com/office/powerpoint/2010/main" val="354728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D20FDA-E697-BF18-D512-FD98BA1B5B48}"/>
              </a:ext>
            </a:extLst>
          </p:cNvPr>
          <p:cNvSpPr txBox="1"/>
          <p:nvPr/>
        </p:nvSpPr>
        <p:spPr>
          <a:xfrm>
            <a:off x="646922" y="283398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p_input</a:t>
            </a:r>
            <a:endParaRPr lang="en-IN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946BB6-8945-A5DF-FE3B-063AA88BD532}"/>
              </a:ext>
            </a:extLst>
          </p:cNvPr>
          <p:cNvGrpSpPr/>
          <p:nvPr/>
        </p:nvGrpSpPr>
        <p:grpSpPr>
          <a:xfrm>
            <a:off x="563002" y="1382389"/>
            <a:ext cx="11332166" cy="4428834"/>
            <a:chOff x="395051" y="1960887"/>
            <a:chExt cx="11332166" cy="44288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1A6F93-D291-E170-EEE3-EA073E98AC8D}"/>
                </a:ext>
              </a:extLst>
            </p:cNvPr>
            <p:cNvSpPr txBox="1"/>
            <p:nvPr/>
          </p:nvSpPr>
          <p:spPr>
            <a:xfrm>
              <a:off x="478971" y="2099388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g_input</a:t>
              </a:r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C15CB-EA50-56EF-CC80-8EA7F0DC1048}"/>
                </a:ext>
              </a:extLst>
            </p:cNvPr>
            <p:cNvSpPr txBox="1"/>
            <p:nvPr/>
          </p:nvSpPr>
          <p:spPr>
            <a:xfrm>
              <a:off x="1904808" y="1960888"/>
              <a:ext cx="2321213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/>
                <a:t>PointNetCloudEncoder</a:t>
              </a:r>
            </a:p>
            <a:p>
              <a:r>
                <a:rPr lang="en-IN" dirty="0" err="1"/>
                <a:t>pc_encoder</a:t>
              </a:r>
              <a:endParaRPr lang="en-IN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BF0C1A-F6F2-9AFF-C5CD-FF7C579BEC44}"/>
                </a:ext>
              </a:extLst>
            </p:cNvPr>
            <p:cNvSpPr txBox="1"/>
            <p:nvPr/>
          </p:nvSpPr>
          <p:spPr>
            <a:xfrm>
              <a:off x="4581331" y="2099387"/>
              <a:ext cx="1671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p_enc_features</a:t>
              </a:r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EA683B-793F-15BF-B25F-CDEE303E1EF3}"/>
                </a:ext>
              </a:extLst>
            </p:cNvPr>
            <p:cNvSpPr txBox="1"/>
            <p:nvPr/>
          </p:nvSpPr>
          <p:spPr>
            <a:xfrm>
              <a:off x="7118257" y="1960888"/>
              <a:ext cx="1671420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/>
                <a:t>FeatureEncoder</a:t>
              </a:r>
            </a:p>
            <a:p>
              <a:r>
                <a:rPr lang="en-IN" dirty="0"/>
                <a:t>(</a:t>
              </a:r>
              <a:r>
                <a:rPr lang="en-IN" dirty="0" err="1"/>
                <a:t>g_posterior</a:t>
              </a:r>
              <a:r>
                <a:rPr lang="en-IN" dirty="0"/>
                <a:t>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887D65-F6E5-F68A-BEA3-5C662734A388}"/>
                </a:ext>
              </a:extLst>
            </p:cNvPr>
            <p:cNvSpPr txBox="1"/>
            <p:nvPr/>
          </p:nvSpPr>
          <p:spPr>
            <a:xfrm>
              <a:off x="9453658" y="1960887"/>
              <a:ext cx="2273559" cy="6463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2">
                      <a:lumMod val="75000"/>
                    </a:schemeClr>
                  </a:solidFill>
                </a:rPr>
                <a:t>g_posterior_mus</a:t>
              </a:r>
              <a:endParaRPr lang="en-IN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IN" dirty="0" err="1">
                  <a:solidFill>
                    <a:schemeClr val="accent2">
                      <a:lumMod val="75000"/>
                    </a:schemeClr>
                  </a:solidFill>
                </a:rPr>
                <a:t>g_posterior_logvars</a:t>
              </a:r>
              <a:endParaRPr lang="en-IN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82A339-B34D-7EC7-8407-ED11C982A25C}"/>
                </a:ext>
              </a:extLst>
            </p:cNvPr>
            <p:cNvSpPr txBox="1"/>
            <p:nvPr/>
          </p:nvSpPr>
          <p:spPr>
            <a:xfrm>
              <a:off x="3988982" y="3588985"/>
              <a:ext cx="2146989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GlobalRNVPDecoder</a:t>
              </a:r>
              <a:endParaRPr lang="en-IN" dirty="0"/>
            </a:p>
            <a:p>
              <a:r>
                <a:rPr lang="en-IN" dirty="0"/>
                <a:t>(</a:t>
              </a:r>
              <a:r>
                <a:rPr lang="en-IN" dirty="0" err="1"/>
                <a:t>g_prior</a:t>
              </a:r>
              <a:r>
                <a:rPr lang="en-IN" dirty="0"/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21388F-1083-F016-5FEC-2A1923761754}"/>
                </a:ext>
              </a:extLst>
            </p:cNvPr>
            <p:cNvSpPr txBox="1"/>
            <p:nvPr/>
          </p:nvSpPr>
          <p:spPr>
            <a:xfrm>
              <a:off x="3103522" y="4925603"/>
              <a:ext cx="1477809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g_prior_mus</a:t>
              </a:r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17F446-8526-4AFA-777D-0BD09CD99C49}"/>
                </a:ext>
              </a:extLst>
            </p:cNvPr>
            <p:cNvSpPr txBox="1"/>
            <p:nvPr/>
          </p:nvSpPr>
          <p:spPr>
            <a:xfrm>
              <a:off x="5372412" y="4925603"/>
              <a:ext cx="1745846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g_prior_logvars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F47AEE-ED4C-6E31-3AC0-0BAF96CD6E16}"/>
                </a:ext>
              </a:extLst>
            </p:cNvPr>
            <p:cNvSpPr txBox="1"/>
            <p:nvPr/>
          </p:nvSpPr>
          <p:spPr>
            <a:xfrm>
              <a:off x="7483864" y="3727484"/>
              <a:ext cx="2759213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2">
                      <a:lumMod val="75000"/>
                    </a:schemeClr>
                  </a:solidFill>
                </a:rPr>
                <a:t>g_prior_samples</a:t>
              </a:r>
              <a:endParaRPr lang="en-IN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E72AC36-0691-D05D-F30C-4825877D8175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383386" y="2284054"/>
              <a:ext cx="5214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B6A3FFD-7CA2-077B-A189-456C975CC7B4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4226021" y="2284053"/>
              <a:ext cx="35531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55FC3E7-AF76-F648-7667-E7D640FDFD93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6252751" y="2284053"/>
              <a:ext cx="86550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F5B9742-D662-FB30-E9EE-9C592C4C3949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8789677" y="2284053"/>
              <a:ext cx="66398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1B4DF003-3482-FCAF-BC6F-6032FA0BD8A4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5400000">
              <a:off x="8996285" y="1346011"/>
              <a:ext cx="332946" cy="285536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EC642B-733D-C42E-B91E-4CD6C3904DA4}"/>
                </a:ext>
              </a:extLst>
            </p:cNvPr>
            <p:cNvSpPr txBox="1"/>
            <p:nvPr/>
          </p:nvSpPr>
          <p:spPr>
            <a:xfrm>
              <a:off x="6135971" y="2739613"/>
              <a:ext cx="1671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reparameterize</a:t>
              </a:r>
              <a:endParaRPr lang="en-IN" dirty="0"/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2CE8938F-F31E-AD40-4D97-54412CE14858}"/>
                </a:ext>
              </a:extLst>
            </p:cNvPr>
            <p:cNvCxnSpPr>
              <a:stCxn id="28" idx="1"/>
              <a:endCxn id="10" idx="0"/>
            </p:cNvCxnSpPr>
            <p:nvPr/>
          </p:nvCxnSpPr>
          <p:spPr>
            <a:xfrm rot="10800000" flipV="1">
              <a:off x="5062477" y="2924279"/>
              <a:ext cx="1073494" cy="66470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1B9840-928F-28F9-882A-3B8D39C87949}"/>
                </a:ext>
              </a:extLst>
            </p:cNvPr>
            <p:cNvSpPr txBox="1"/>
            <p:nvPr/>
          </p:nvSpPr>
          <p:spPr>
            <a:xfrm>
              <a:off x="2962867" y="3047041"/>
              <a:ext cx="2321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2">
                      <a:lumMod val="75000"/>
                    </a:schemeClr>
                  </a:solidFill>
                </a:rPr>
                <a:t>g_posterior_samples</a:t>
              </a:r>
              <a:endParaRPr lang="en-IN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D130D86-BED8-87C2-6758-B8539761CA2D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flipH="1">
              <a:off x="3842427" y="4235316"/>
              <a:ext cx="1220050" cy="6902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3F3AAC6-0A14-62D9-D0C7-650D48035C17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5062477" y="4235316"/>
              <a:ext cx="1182858" cy="6902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62F8BD4-6BC8-FE56-C22B-94E8A7F34502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 flipV="1">
              <a:off x="6135971" y="3912150"/>
              <a:ext cx="134789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74E0AE-85B7-06E1-87DD-24CE928D5DC2}"/>
                </a:ext>
              </a:extLst>
            </p:cNvPr>
            <p:cNvSpPr txBox="1"/>
            <p:nvPr/>
          </p:nvSpPr>
          <p:spPr>
            <a:xfrm>
              <a:off x="3241559" y="4326544"/>
              <a:ext cx="1512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+ </a:t>
              </a:r>
              <a:r>
                <a:rPr lang="en-IN" dirty="0" err="1"/>
                <a:t>buf_g</a:t>
              </a:r>
              <a:r>
                <a:rPr lang="en-IN" dirty="0"/>
                <a:t>[2]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DD7AEE3-9751-F633-820C-FB6C0F67FC67}"/>
                </a:ext>
              </a:extLst>
            </p:cNvPr>
            <p:cNvSpPr txBox="1"/>
            <p:nvPr/>
          </p:nvSpPr>
          <p:spPr>
            <a:xfrm>
              <a:off x="5814000" y="4326544"/>
              <a:ext cx="1365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+ </a:t>
              </a:r>
              <a:r>
                <a:rPr lang="en-IN" dirty="0" err="1"/>
                <a:t>buf_g</a:t>
              </a:r>
              <a:r>
                <a:rPr lang="en-IN" dirty="0"/>
                <a:t>[1]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902D0C-CE00-3770-5317-AF7397074F67}"/>
                </a:ext>
              </a:extLst>
            </p:cNvPr>
            <p:cNvSpPr txBox="1"/>
            <p:nvPr/>
          </p:nvSpPr>
          <p:spPr>
            <a:xfrm>
              <a:off x="6311244" y="3564504"/>
              <a:ext cx="1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buf_g</a:t>
              </a:r>
              <a:r>
                <a:rPr lang="en-IN" dirty="0"/>
                <a:t>[0]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A0604C-6374-E7BD-4D07-229CE734890E}"/>
                </a:ext>
              </a:extLst>
            </p:cNvPr>
            <p:cNvSpPr txBox="1"/>
            <p:nvPr/>
          </p:nvSpPr>
          <p:spPr>
            <a:xfrm>
              <a:off x="8515738" y="4925603"/>
              <a:ext cx="2074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g0_prior_logvars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DEDD59-AED9-B8DA-CB25-472462213E76}"/>
                </a:ext>
              </a:extLst>
            </p:cNvPr>
            <p:cNvSpPr txBox="1"/>
            <p:nvPr/>
          </p:nvSpPr>
          <p:spPr>
            <a:xfrm>
              <a:off x="395051" y="4925603"/>
              <a:ext cx="1671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g0_prior_mus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AE47485-59CB-4CAC-BF38-FBD636D60673}"/>
                </a:ext>
              </a:extLst>
            </p:cNvPr>
            <p:cNvCxnSpPr>
              <a:cxnSpLocks/>
              <a:stCxn id="44" idx="3"/>
              <a:endCxn id="11" idx="1"/>
            </p:cNvCxnSpPr>
            <p:nvPr/>
          </p:nvCxnSpPr>
          <p:spPr>
            <a:xfrm>
              <a:off x="2066471" y="5110269"/>
              <a:ext cx="10370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0CD746C-5115-5826-7829-093CA21B69D4}"/>
                </a:ext>
              </a:extLst>
            </p:cNvPr>
            <p:cNvCxnSpPr>
              <a:cxnSpLocks/>
              <a:stCxn id="43" idx="1"/>
              <a:endCxn id="12" idx="3"/>
            </p:cNvCxnSpPr>
            <p:nvPr/>
          </p:nvCxnSpPr>
          <p:spPr>
            <a:xfrm flipH="1">
              <a:off x="7118258" y="5110269"/>
              <a:ext cx="13974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78E6AA4-C798-7E82-A6D7-D536F564C319}"/>
                </a:ext>
              </a:extLst>
            </p:cNvPr>
            <p:cNvSpPr txBox="1"/>
            <p:nvPr/>
          </p:nvSpPr>
          <p:spPr>
            <a:xfrm>
              <a:off x="7428193" y="5110268"/>
              <a:ext cx="1190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pytorch</a:t>
              </a:r>
              <a:r>
                <a:rPr lang="en-IN" dirty="0"/>
                <a:t> </a:t>
              </a:r>
            </a:p>
            <a:p>
              <a:r>
                <a:rPr lang="en-IN" dirty="0"/>
                <a:t>operations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6001113-FD5F-540C-D23D-0FD409ECD5A1}"/>
                </a:ext>
              </a:extLst>
            </p:cNvPr>
            <p:cNvSpPr txBox="1"/>
            <p:nvPr/>
          </p:nvSpPr>
          <p:spPr>
            <a:xfrm>
              <a:off x="2225474" y="5110269"/>
              <a:ext cx="1190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pytorch</a:t>
              </a:r>
              <a:r>
                <a:rPr lang="en-IN" dirty="0"/>
                <a:t> </a:t>
              </a:r>
            </a:p>
            <a:p>
              <a:r>
                <a:rPr lang="en-IN" dirty="0"/>
                <a:t>operations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5F5E23A-C929-43A5-CC0E-A0763D3AD10A}"/>
                </a:ext>
              </a:extLst>
            </p:cNvPr>
            <p:cNvCxnSpPr>
              <a:stCxn id="11" idx="2"/>
            </p:cNvCxnSpPr>
            <p:nvPr/>
          </p:nvCxnSpPr>
          <p:spPr>
            <a:xfrm flipH="1">
              <a:off x="3842426" y="5294935"/>
              <a:ext cx="1" cy="6953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2277883-3216-6332-4889-C0E2A71EEAEB}"/>
                </a:ext>
              </a:extLst>
            </p:cNvPr>
            <p:cNvCxnSpPr/>
            <p:nvPr/>
          </p:nvCxnSpPr>
          <p:spPr>
            <a:xfrm flipH="1">
              <a:off x="6230110" y="5289904"/>
              <a:ext cx="1" cy="6953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A0B7A9-7FF9-7F71-1311-DEE9A5E29BB8}"/>
                </a:ext>
              </a:extLst>
            </p:cNvPr>
            <p:cNvSpPr txBox="1"/>
            <p:nvPr/>
          </p:nvSpPr>
          <p:spPr>
            <a:xfrm>
              <a:off x="3106629" y="6020389"/>
              <a:ext cx="1477809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2">
                      <a:lumMod val="75000"/>
                    </a:schemeClr>
                  </a:solidFill>
                </a:rPr>
                <a:t>g_prior_mus</a:t>
              </a:r>
              <a:endParaRPr lang="en-IN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AFCDD91-6755-1D95-81A8-287ABD0430CE}"/>
                </a:ext>
              </a:extLst>
            </p:cNvPr>
            <p:cNvSpPr txBox="1"/>
            <p:nvPr/>
          </p:nvSpPr>
          <p:spPr>
            <a:xfrm>
              <a:off x="5375519" y="6020389"/>
              <a:ext cx="1745846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solidFill>
                    <a:schemeClr val="accent2">
                      <a:lumMod val="75000"/>
                    </a:schemeClr>
                  </a:solidFill>
                </a:rPr>
                <a:t>g_prior_logvars</a:t>
              </a:r>
              <a:endParaRPr lang="en-IN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F42D2A4-3356-115B-33CC-2C54976E26AF}"/>
              </a:ext>
            </a:extLst>
          </p:cNvPr>
          <p:cNvSpPr txBox="1"/>
          <p:nvPr/>
        </p:nvSpPr>
        <p:spPr>
          <a:xfrm>
            <a:off x="4815923" y="374073"/>
            <a:ext cx="2560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Encoder Flowchart</a:t>
            </a:r>
          </a:p>
        </p:txBody>
      </p:sp>
    </p:spTree>
    <p:extLst>
      <p:ext uri="{BB962C8B-B14F-4D97-AF65-F5344CB8AC3E}">
        <p14:creationId xmlns:p14="http://schemas.microsoft.com/office/powerpoint/2010/main" val="357605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33CB32-F745-6EB3-16C7-089A451B5821}"/>
              </a:ext>
            </a:extLst>
          </p:cNvPr>
          <p:cNvSpPr txBox="1"/>
          <p:nvPr/>
        </p:nvSpPr>
        <p:spPr>
          <a:xfrm>
            <a:off x="4230879" y="374073"/>
            <a:ext cx="3730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Encoding - Prior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DEB4A-4D7C-98DD-6B6E-6B9DA5268A2A}"/>
              </a:ext>
            </a:extLst>
          </p:cNvPr>
          <p:cNvSpPr txBox="1"/>
          <p:nvPr/>
        </p:nvSpPr>
        <p:spPr>
          <a:xfrm>
            <a:off x="734665" y="2840182"/>
            <a:ext cx="11157283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output['</a:t>
            </a:r>
            <a:r>
              <a:rPr lang="en-IN" b="1" dirty="0" err="1"/>
              <a:t>g_prior_mus</a:t>
            </a:r>
            <a:r>
              <a:rPr lang="en-IN" b="1" dirty="0"/>
              <a:t>'] </a:t>
            </a:r>
            <a:r>
              <a:rPr lang="en-IN" dirty="0"/>
              <a:t>= [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self.g0_prior_mus</a:t>
            </a:r>
            <a:r>
              <a:rPr lang="en-IN" dirty="0"/>
              <a:t>.expand(</a:t>
            </a:r>
            <a:r>
              <a:rPr lang="en-IN" dirty="0" err="1"/>
              <a:t>g_input.shape</a:t>
            </a:r>
            <a:r>
              <a:rPr lang="en-IN" dirty="0"/>
              <a:t>[0] = 5, </a:t>
            </a:r>
            <a:r>
              <a:rPr lang="en-US" dirty="0" err="1"/>
              <a:t>self.g_latent_space_size</a:t>
            </a:r>
            <a:r>
              <a:rPr lang="en-IN" dirty="0"/>
              <a:t> = 128)]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output['</a:t>
            </a:r>
            <a:r>
              <a:rPr lang="en-IN" b="1" dirty="0" err="1"/>
              <a:t>g_prior_logvars</a:t>
            </a:r>
            <a:r>
              <a:rPr lang="en-IN" b="1" dirty="0"/>
              <a:t>'] </a:t>
            </a:r>
            <a:r>
              <a:rPr lang="en-IN" dirty="0"/>
              <a:t>= [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self.g0_prior_logvars</a:t>
            </a:r>
            <a:r>
              <a:rPr lang="en-IN" dirty="0"/>
              <a:t>.expand(</a:t>
            </a:r>
            <a:r>
              <a:rPr lang="en-IN" dirty="0" err="1"/>
              <a:t>g_input.shape</a:t>
            </a:r>
            <a:r>
              <a:rPr lang="en-IN" dirty="0"/>
              <a:t>[0] = 5, </a:t>
            </a:r>
            <a:r>
              <a:rPr lang="en-US" dirty="0" err="1"/>
              <a:t>self.g_latent_space_size</a:t>
            </a:r>
            <a:r>
              <a:rPr lang="en-IN" dirty="0"/>
              <a:t> = 128)]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AC6B85-A9C2-D3A4-72A0-539584B68372}"/>
              </a:ext>
            </a:extLst>
          </p:cNvPr>
          <p:cNvSpPr txBox="1"/>
          <p:nvPr/>
        </p:nvSpPr>
        <p:spPr>
          <a:xfrm>
            <a:off x="4230879" y="248369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Initial values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EF6A21-2EF7-85DE-32C3-6757DBFB8A9C}"/>
              </a:ext>
            </a:extLst>
          </p:cNvPr>
          <p:cNvCxnSpPr>
            <a:cxnSpLocks/>
          </p:cNvCxnSpPr>
          <p:nvPr/>
        </p:nvCxnSpPr>
        <p:spPr>
          <a:xfrm>
            <a:off x="4030312" y="3486513"/>
            <a:ext cx="0" cy="1763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4432A4-471A-C73D-1CD5-C97FEB909F28}"/>
              </a:ext>
            </a:extLst>
          </p:cNvPr>
          <p:cNvSpPr txBox="1"/>
          <p:nvPr/>
        </p:nvSpPr>
        <p:spPr>
          <a:xfrm>
            <a:off x="4198302" y="3699164"/>
            <a:ext cx="7525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buf_g</a:t>
            </a:r>
            <a:r>
              <a:rPr lang="en-IN" dirty="0"/>
              <a:t> = </a:t>
            </a:r>
            <a:r>
              <a:rPr lang="en-IN" dirty="0" err="1"/>
              <a:t>self.g_prior</a:t>
            </a:r>
            <a:r>
              <a:rPr lang="en-IN" dirty="0"/>
              <a:t>(output[</a:t>
            </a:r>
            <a:r>
              <a:rPr lang="en-IN" dirty="0">
                <a:solidFill>
                  <a:srgbClr val="FF0000"/>
                </a:solidFill>
              </a:rPr>
              <a:t>'</a:t>
            </a:r>
            <a:r>
              <a:rPr lang="en-IN" dirty="0" err="1">
                <a:solidFill>
                  <a:srgbClr val="FF0000"/>
                </a:solidFill>
              </a:rPr>
              <a:t>g_posterior_samples</a:t>
            </a:r>
            <a:r>
              <a:rPr lang="en-IN" dirty="0">
                <a:solidFill>
                  <a:srgbClr val="FF0000"/>
                </a:solidFill>
              </a:rPr>
              <a:t>'], </a:t>
            </a:r>
            <a:r>
              <a:rPr lang="en-IN" dirty="0"/>
              <a:t>mode='inverse’)</a:t>
            </a:r>
          </a:p>
          <a:p>
            <a:r>
              <a:rPr lang="en-IN" dirty="0"/>
              <a:t>	where </a:t>
            </a:r>
            <a:r>
              <a:rPr lang="en-IN" dirty="0" err="1"/>
              <a:t>self.g_prior</a:t>
            </a:r>
            <a:r>
              <a:rPr lang="en-IN" dirty="0"/>
              <a:t> = </a:t>
            </a:r>
            <a:r>
              <a:rPr lang="en-IN" dirty="0" err="1"/>
              <a:t>GlobalRNVPDecoder</a:t>
            </a:r>
            <a:r>
              <a:rPr lang="en-IN" dirty="0"/>
              <a:t>(</a:t>
            </a:r>
            <a:r>
              <a:rPr lang="en-IN" dirty="0" err="1"/>
              <a:t>self.g_prior_n_flows</a:t>
            </a:r>
            <a:r>
              <a:rPr lang="en-IN" dirty="0"/>
              <a:t> = 7, 					</a:t>
            </a:r>
            <a:r>
              <a:rPr lang="en-IN" dirty="0" err="1"/>
              <a:t>self.g_prior_n_features</a:t>
            </a:r>
            <a:r>
              <a:rPr lang="en-IN" dirty="0"/>
              <a:t> = 128,</a:t>
            </a:r>
          </a:p>
          <a:p>
            <a:r>
              <a:rPr lang="en-IN" dirty="0"/>
              <a:t>                                         </a:t>
            </a:r>
            <a:r>
              <a:rPr lang="en-IN" dirty="0" err="1"/>
              <a:t>self.g_latent_space_size</a:t>
            </a:r>
            <a:r>
              <a:rPr lang="en-IN" dirty="0"/>
              <a:t> = 128, </a:t>
            </a:r>
            <a:r>
              <a:rPr lang="en-IN" dirty="0" err="1"/>
              <a:t>weight_std</a:t>
            </a:r>
            <a:r>
              <a:rPr lang="en-IN" dirty="0"/>
              <a:t>=0.01)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4E2D8-1C40-9003-5632-12160CD37C3B}"/>
              </a:ext>
            </a:extLst>
          </p:cNvPr>
          <p:cNvSpPr txBox="1"/>
          <p:nvPr/>
        </p:nvSpPr>
        <p:spPr>
          <a:xfrm>
            <a:off x="902655" y="5243131"/>
            <a:ext cx="6591289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pPr algn="ctr"/>
            <a:r>
              <a:rPr lang="en-IN" b="1" dirty="0"/>
              <a:t>output['</a:t>
            </a:r>
            <a:r>
              <a:rPr lang="en-IN" b="1" dirty="0" err="1"/>
              <a:t>g_prior_mus</a:t>
            </a:r>
            <a:r>
              <a:rPr lang="en-IN" b="1" dirty="0"/>
              <a:t>'] </a:t>
            </a:r>
            <a:r>
              <a:rPr lang="en-IN" dirty="0"/>
              <a:t>+= </a:t>
            </a:r>
            <a:r>
              <a:rPr lang="en-IN" dirty="0" err="1"/>
              <a:t>buf_g</a:t>
            </a:r>
            <a:r>
              <a:rPr lang="en-IN" dirty="0"/>
              <a:t>[1]</a:t>
            </a:r>
          </a:p>
          <a:p>
            <a:pPr algn="ctr"/>
            <a:r>
              <a:rPr lang="en-IN" b="1" dirty="0"/>
              <a:t>output['</a:t>
            </a:r>
            <a:r>
              <a:rPr lang="en-IN" b="1" dirty="0" err="1"/>
              <a:t>g_prior_logvars</a:t>
            </a:r>
            <a:r>
              <a:rPr lang="en-IN" b="1" dirty="0"/>
              <a:t>'] </a:t>
            </a:r>
            <a:r>
              <a:rPr lang="en-IN" dirty="0"/>
              <a:t>+= </a:t>
            </a:r>
            <a:r>
              <a:rPr lang="en-IN" dirty="0" err="1"/>
              <a:t>buf_g</a:t>
            </a:r>
            <a:r>
              <a:rPr lang="en-IN" dirty="0"/>
              <a:t>[2]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189C0-3098-2D2F-2416-082614C26263}"/>
              </a:ext>
            </a:extLst>
          </p:cNvPr>
          <p:cNvSpPr txBox="1"/>
          <p:nvPr/>
        </p:nvSpPr>
        <p:spPr>
          <a:xfrm>
            <a:off x="602249" y="1330128"/>
            <a:ext cx="8179675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self.g0_prior_mus </a:t>
            </a:r>
            <a:r>
              <a:rPr lang="en-IN" dirty="0"/>
              <a:t>= </a:t>
            </a:r>
            <a:r>
              <a:rPr lang="en-IN" dirty="0" err="1"/>
              <a:t>nn.Parameter</a:t>
            </a:r>
            <a:r>
              <a:rPr lang="en-IN" dirty="0"/>
              <a:t>(</a:t>
            </a:r>
            <a:r>
              <a:rPr lang="en-IN" dirty="0" err="1"/>
              <a:t>torch.Tensor</a:t>
            </a:r>
            <a:r>
              <a:rPr lang="en-IN" dirty="0"/>
              <a:t>(1, </a:t>
            </a:r>
            <a:r>
              <a:rPr lang="en-IN" dirty="0" err="1"/>
              <a:t>self.g_latent_space_size</a:t>
            </a:r>
            <a:r>
              <a:rPr lang="en-IN" dirty="0"/>
              <a:t> = 128))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self.g0_prior_logvars </a:t>
            </a:r>
            <a:r>
              <a:rPr lang="en-IN" dirty="0"/>
              <a:t>= </a:t>
            </a:r>
            <a:r>
              <a:rPr lang="en-IN" dirty="0" err="1"/>
              <a:t>nn.Parameter</a:t>
            </a:r>
            <a:r>
              <a:rPr lang="en-IN" dirty="0"/>
              <a:t>(</a:t>
            </a:r>
            <a:r>
              <a:rPr lang="en-IN" dirty="0" err="1"/>
              <a:t>torch.Tensor</a:t>
            </a:r>
            <a:r>
              <a:rPr lang="en-IN" dirty="0"/>
              <a:t>(1, </a:t>
            </a:r>
            <a:r>
              <a:rPr lang="en-IN" dirty="0" err="1"/>
              <a:t>self.g_latent_space_size</a:t>
            </a:r>
            <a:r>
              <a:rPr lang="en-IN" dirty="0"/>
              <a:t> = 128))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7255B4-7616-7227-9541-338C8F563871}"/>
              </a:ext>
            </a:extLst>
          </p:cNvPr>
          <p:cNvCxnSpPr>
            <a:cxnSpLocks/>
          </p:cNvCxnSpPr>
          <p:nvPr/>
        </p:nvCxnSpPr>
        <p:spPr>
          <a:xfrm>
            <a:off x="4030312" y="1976459"/>
            <a:ext cx="0" cy="863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5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E801EB-9C4B-9CE8-DC2D-CD76BD3A710F}"/>
              </a:ext>
            </a:extLst>
          </p:cNvPr>
          <p:cNvSpPr txBox="1"/>
          <p:nvPr/>
        </p:nvSpPr>
        <p:spPr>
          <a:xfrm>
            <a:off x="3928331" y="374073"/>
            <a:ext cx="4335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Encoding – posterior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2A7D2-AAED-8F69-F673-A528BE2A4131}"/>
              </a:ext>
            </a:extLst>
          </p:cNvPr>
          <p:cNvSpPr txBox="1"/>
          <p:nvPr/>
        </p:nvSpPr>
        <p:spPr>
          <a:xfrm>
            <a:off x="1586016" y="1642753"/>
            <a:ext cx="9039398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/>
              <a:t>p_enc_features</a:t>
            </a:r>
            <a:r>
              <a:rPr lang="en-IN" dirty="0"/>
              <a:t> =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self.pc_encoder</a:t>
            </a:r>
            <a:r>
              <a:rPr lang="en-IN" dirty="0"/>
              <a:t>(</a:t>
            </a:r>
            <a:r>
              <a:rPr lang="en-IN" dirty="0" err="1"/>
              <a:t>g_input</a:t>
            </a:r>
            <a:r>
              <a:rPr lang="en-IN" dirty="0"/>
              <a:t>)</a:t>
            </a:r>
          </a:p>
          <a:p>
            <a:r>
              <a:rPr lang="en-IN" dirty="0" err="1"/>
              <a:t>g_enc_features</a:t>
            </a:r>
            <a:r>
              <a:rPr lang="en-IN" dirty="0"/>
              <a:t> = </a:t>
            </a:r>
            <a:r>
              <a:rPr lang="en-IN" dirty="0" err="1"/>
              <a:t>torch.max</a:t>
            </a:r>
            <a:r>
              <a:rPr lang="en-IN" dirty="0"/>
              <a:t>(</a:t>
            </a:r>
            <a:r>
              <a:rPr lang="en-IN" dirty="0" err="1"/>
              <a:t>p_enc_features</a:t>
            </a:r>
            <a:r>
              <a:rPr lang="en-IN" dirty="0"/>
              <a:t>, dim=2)[0]</a:t>
            </a:r>
          </a:p>
          <a:p>
            <a:endParaRPr lang="en-IN" dirty="0"/>
          </a:p>
          <a:p>
            <a:r>
              <a:rPr lang="en-IN" dirty="0"/>
              <a:t> # get posterior distribution from point cloud features</a:t>
            </a:r>
          </a:p>
          <a:p>
            <a:r>
              <a:rPr lang="en-IN" b="1" dirty="0"/>
              <a:t>output['</a:t>
            </a:r>
            <a:r>
              <a:rPr lang="en-IN" b="1" dirty="0" err="1"/>
              <a:t>g_posterior_mus</a:t>
            </a:r>
            <a:r>
              <a:rPr lang="en-IN" b="1" dirty="0"/>
              <a:t>'], output['</a:t>
            </a:r>
            <a:r>
              <a:rPr lang="en-IN" b="1" dirty="0" err="1"/>
              <a:t>g_posterior_logvars</a:t>
            </a:r>
            <a:r>
              <a:rPr lang="en-IN" b="1" dirty="0"/>
              <a:t>'] </a:t>
            </a:r>
            <a:r>
              <a:rPr lang="en-IN" dirty="0"/>
              <a:t>= </a:t>
            </a:r>
            <a:r>
              <a:rPr lang="en-IN" dirty="0" err="1"/>
              <a:t>self.g_posterior</a:t>
            </a:r>
            <a:r>
              <a:rPr lang="en-IN" dirty="0"/>
              <a:t>(</a:t>
            </a:r>
            <a:r>
              <a:rPr lang="en-IN" dirty="0" err="1"/>
              <a:t>g_enc_features</a:t>
            </a:r>
            <a:r>
              <a:rPr lang="en-IN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EBC87-004C-0600-CC55-8CAE1FAF116B}"/>
              </a:ext>
            </a:extLst>
          </p:cNvPr>
          <p:cNvSpPr txBox="1"/>
          <p:nvPr/>
        </p:nvSpPr>
        <p:spPr>
          <a:xfrm>
            <a:off x="1586016" y="3465431"/>
            <a:ext cx="87637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where</a:t>
            </a:r>
          </a:p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self.pc_encoder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dirty="0"/>
              <a:t>= PointNetCloudEncoder(</a:t>
            </a:r>
            <a:r>
              <a:rPr lang="en-IN" dirty="0" err="1"/>
              <a:t>self.pc_enc_init_n_channels</a:t>
            </a:r>
            <a:r>
              <a:rPr lang="en-IN" dirty="0"/>
              <a:t> = 3,</a:t>
            </a:r>
          </a:p>
          <a:p>
            <a:r>
              <a:rPr lang="en-IN" dirty="0"/>
              <a:t>                                               </a:t>
            </a:r>
            <a:r>
              <a:rPr lang="en-IN" dirty="0" err="1"/>
              <a:t>self.pc_enc_init_n_features</a:t>
            </a:r>
            <a:r>
              <a:rPr lang="en-IN" dirty="0"/>
              <a:t> = 64,</a:t>
            </a:r>
          </a:p>
          <a:p>
            <a:r>
              <a:rPr lang="en-IN" dirty="0"/>
              <a:t>                                               </a:t>
            </a:r>
            <a:r>
              <a:rPr lang="en-IN" dirty="0" err="1"/>
              <a:t>self.pc_enc_n_features</a:t>
            </a:r>
            <a:r>
              <a:rPr lang="en-IN" dirty="0"/>
              <a:t> = [128,256, 512])</a:t>
            </a:r>
          </a:p>
          <a:p>
            <a:endParaRPr lang="en-IN" dirty="0"/>
          </a:p>
          <a:p>
            <a:r>
              <a:rPr lang="en-IN" dirty="0" err="1"/>
              <a:t>self.g_posterior</a:t>
            </a:r>
            <a:r>
              <a:rPr lang="en-IN" dirty="0"/>
              <a:t> = FeatureEncoder(</a:t>
            </a:r>
            <a:r>
              <a:rPr lang="en-IN" dirty="0" err="1"/>
              <a:t>self.g_posterior_n_layers</a:t>
            </a:r>
            <a:r>
              <a:rPr lang="en-IN" dirty="0"/>
              <a:t> = 1, </a:t>
            </a:r>
            <a:r>
              <a:rPr lang="en-IN" dirty="0" err="1"/>
              <a:t>self.pc_enc_n_features</a:t>
            </a:r>
            <a:r>
              <a:rPr lang="en-IN" dirty="0"/>
              <a:t>[-1],</a:t>
            </a:r>
          </a:p>
          <a:p>
            <a:r>
              <a:rPr lang="en-IN" dirty="0"/>
              <a:t>                                          </a:t>
            </a:r>
            <a:r>
              <a:rPr lang="en-IN" dirty="0" err="1"/>
              <a:t>self.g_latent_space_size</a:t>
            </a:r>
            <a:r>
              <a:rPr lang="en-IN" dirty="0"/>
              <a:t>, deterministic=False,</a:t>
            </a:r>
          </a:p>
          <a:p>
            <a:r>
              <a:rPr lang="en-IN" dirty="0"/>
              <a:t>                                          </a:t>
            </a:r>
            <a:r>
              <a:rPr lang="en-IN" dirty="0" err="1"/>
              <a:t>mu_weight_std</a:t>
            </a:r>
            <a:r>
              <a:rPr lang="en-IN" dirty="0"/>
              <a:t>=0.0033, </a:t>
            </a:r>
            <a:r>
              <a:rPr lang="en-IN" dirty="0" err="1"/>
              <a:t>mu_bias</a:t>
            </a:r>
            <a:r>
              <a:rPr lang="en-IN" dirty="0"/>
              <a:t>=0.0,</a:t>
            </a:r>
          </a:p>
          <a:p>
            <a:r>
              <a:rPr lang="en-IN" dirty="0"/>
              <a:t>                                          </a:t>
            </a:r>
            <a:r>
              <a:rPr lang="en-IN" dirty="0" err="1"/>
              <a:t>logvar_weight_std</a:t>
            </a:r>
            <a:r>
              <a:rPr lang="en-IN" dirty="0"/>
              <a:t>=0.033, </a:t>
            </a:r>
            <a:r>
              <a:rPr lang="en-IN" dirty="0" err="1"/>
              <a:t>logvar_bias</a:t>
            </a:r>
            <a:r>
              <a:rPr lang="en-IN" dirty="0"/>
              <a:t>=0.0)</a:t>
            </a:r>
          </a:p>
        </p:txBody>
      </p:sp>
    </p:spTree>
    <p:extLst>
      <p:ext uri="{BB962C8B-B14F-4D97-AF65-F5344CB8AC3E}">
        <p14:creationId xmlns:p14="http://schemas.microsoft.com/office/powerpoint/2010/main" val="308749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315F52-407E-C948-BB2A-1BBD4AF705B9}"/>
              </a:ext>
            </a:extLst>
          </p:cNvPr>
          <p:cNvSpPr txBox="1"/>
          <p:nvPr/>
        </p:nvSpPr>
        <p:spPr>
          <a:xfrm>
            <a:off x="3515368" y="374073"/>
            <a:ext cx="5161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Encoding – prior and posterior samples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9FB05-C1ED-5A9F-2FD5-100D2AD040CD}"/>
              </a:ext>
            </a:extLst>
          </p:cNvPr>
          <p:cNvSpPr txBox="1"/>
          <p:nvPr/>
        </p:nvSpPr>
        <p:spPr>
          <a:xfrm>
            <a:off x="1371600" y="1510146"/>
            <a:ext cx="7660623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output['</a:t>
            </a:r>
            <a:r>
              <a:rPr lang="en-IN" b="1" dirty="0" err="1"/>
              <a:t>g_posterior_samples</a:t>
            </a:r>
            <a:r>
              <a:rPr lang="en-IN" b="1" dirty="0"/>
              <a:t>'] </a:t>
            </a:r>
            <a:r>
              <a:rPr lang="en-IN" dirty="0"/>
              <a:t>= </a:t>
            </a:r>
            <a:r>
              <a:rPr lang="en-IN" dirty="0" err="1"/>
              <a:t>self.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reparameterize</a:t>
            </a:r>
            <a:r>
              <a:rPr lang="en-IN" dirty="0"/>
              <a:t>(output['</a:t>
            </a:r>
            <a:r>
              <a:rPr lang="en-IN" dirty="0" err="1"/>
              <a:t>g_posterior_mus</a:t>
            </a:r>
            <a:r>
              <a:rPr lang="en-IN" dirty="0"/>
              <a:t>'],</a:t>
            </a:r>
          </a:p>
          <a:p>
            <a:r>
              <a:rPr lang="en-IN" dirty="0"/>
              <a:t>                    output['</a:t>
            </a:r>
            <a:r>
              <a:rPr lang="en-IN" dirty="0" err="1"/>
              <a:t>g_posterior_logvars</a:t>
            </a:r>
            <a:r>
              <a:rPr lang="en-IN" dirty="0"/>
              <a:t>'])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7B7BF-92DE-E6EC-0E88-2EABBC274C3A}"/>
              </a:ext>
            </a:extLst>
          </p:cNvPr>
          <p:cNvSpPr txBox="1"/>
          <p:nvPr/>
        </p:nvSpPr>
        <p:spPr>
          <a:xfrm>
            <a:off x="1371600" y="4147525"/>
            <a:ext cx="505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where def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reparameterize</a:t>
            </a:r>
            <a:r>
              <a:rPr lang="en-IN" dirty="0"/>
              <a:t>(self, mu, </a:t>
            </a:r>
            <a:r>
              <a:rPr lang="en-IN" dirty="0" err="1"/>
              <a:t>logvar</a:t>
            </a:r>
            <a:r>
              <a:rPr lang="en-IN" dirty="0"/>
              <a:t>):</a:t>
            </a:r>
          </a:p>
          <a:p>
            <a:r>
              <a:rPr lang="en-IN" dirty="0"/>
              <a:t>	std = </a:t>
            </a:r>
            <a:r>
              <a:rPr lang="en-IN" dirty="0" err="1"/>
              <a:t>torch.exp</a:t>
            </a:r>
            <a:r>
              <a:rPr lang="en-IN" dirty="0"/>
              <a:t>(0.5 * </a:t>
            </a:r>
            <a:r>
              <a:rPr lang="en-IN" dirty="0" err="1"/>
              <a:t>logvar</a:t>
            </a:r>
            <a:r>
              <a:rPr lang="en-IN" dirty="0"/>
              <a:t>)</a:t>
            </a:r>
          </a:p>
          <a:p>
            <a:r>
              <a:rPr lang="en-IN" dirty="0"/>
              <a:t>        	eps = </a:t>
            </a:r>
            <a:r>
              <a:rPr lang="en-IN" dirty="0" err="1"/>
              <a:t>torch.randn_like</a:t>
            </a:r>
            <a:r>
              <a:rPr lang="en-IN" dirty="0"/>
              <a:t>(std)</a:t>
            </a:r>
          </a:p>
          <a:p>
            <a:r>
              <a:rPr lang="en-IN" dirty="0"/>
              <a:t>        	return </a:t>
            </a:r>
            <a:r>
              <a:rPr lang="en-IN" dirty="0" err="1"/>
              <a:t>eps.mul</a:t>
            </a:r>
            <a:r>
              <a:rPr lang="en-IN" dirty="0"/>
              <a:t>(std).add_(mu)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9C004-29DA-211E-D892-D391DADC8EBC}"/>
              </a:ext>
            </a:extLst>
          </p:cNvPr>
          <p:cNvSpPr txBox="1"/>
          <p:nvPr/>
        </p:nvSpPr>
        <p:spPr>
          <a:xfrm>
            <a:off x="1371600" y="3059668"/>
            <a:ext cx="685610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output['</a:t>
            </a:r>
            <a:r>
              <a:rPr lang="en-IN" b="1" dirty="0" err="1"/>
              <a:t>g_prior_samples</a:t>
            </a:r>
            <a:r>
              <a:rPr lang="en-IN" b="1" dirty="0"/>
              <a:t>'] </a:t>
            </a:r>
            <a:r>
              <a:rPr lang="en-IN" dirty="0"/>
              <a:t>=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buf_g</a:t>
            </a:r>
            <a:r>
              <a:rPr lang="en-IN" dirty="0"/>
              <a:t>[0] + [output['</a:t>
            </a:r>
            <a:r>
              <a:rPr lang="en-IN" dirty="0" err="1"/>
              <a:t>g_posterior_samples</a:t>
            </a:r>
            <a:r>
              <a:rPr lang="en-IN" dirty="0"/>
              <a:t>']]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250736-A0B5-A857-6DB5-EC8EF90189C8}"/>
              </a:ext>
            </a:extLst>
          </p:cNvPr>
          <p:cNvSpPr txBox="1"/>
          <p:nvPr/>
        </p:nvSpPr>
        <p:spPr>
          <a:xfrm>
            <a:off x="5882903" y="4147525"/>
            <a:ext cx="59211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buf_g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dirty="0"/>
              <a:t>= </a:t>
            </a:r>
            <a:r>
              <a:rPr lang="en-IN" dirty="0" err="1"/>
              <a:t>self.g_prior</a:t>
            </a:r>
            <a:r>
              <a:rPr lang="en-IN" dirty="0"/>
              <a:t>(output['</a:t>
            </a:r>
            <a:r>
              <a:rPr lang="en-IN" dirty="0" err="1"/>
              <a:t>g_posterior_samples</a:t>
            </a:r>
            <a:r>
              <a:rPr lang="en-IN" dirty="0"/>
              <a:t>'], mode='inverse’)</a:t>
            </a:r>
          </a:p>
          <a:p>
            <a:r>
              <a:rPr lang="en-IN" dirty="0"/>
              <a:t>	where </a:t>
            </a:r>
            <a:r>
              <a:rPr lang="en-IN" dirty="0" err="1"/>
              <a:t>self.g_prior</a:t>
            </a:r>
            <a:r>
              <a:rPr lang="en-IN" dirty="0"/>
              <a:t> = </a:t>
            </a:r>
            <a:r>
              <a:rPr lang="en-IN" dirty="0" err="1"/>
              <a:t>GlobalRNVPDecoder</a:t>
            </a:r>
            <a:r>
              <a:rPr lang="en-IN" dirty="0"/>
              <a:t>(</a:t>
            </a:r>
            <a:r>
              <a:rPr lang="en-IN" dirty="0" err="1"/>
              <a:t>self.g_prior_n_flows</a:t>
            </a:r>
            <a:r>
              <a:rPr lang="en-IN" dirty="0"/>
              <a:t> = 7, 				</a:t>
            </a:r>
            <a:r>
              <a:rPr lang="en-IN" dirty="0" err="1"/>
              <a:t>self.g_prior_n_features</a:t>
            </a:r>
            <a:r>
              <a:rPr lang="en-IN" dirty="0"/>
              <a:t> = 128,</a:t>
            </a:r>
          </a:p>
          <a:p>
            <a:r>
              <a:rPr lang="en-IN" dirty="0"/>
              <a:t>                                    </a:t>
            </a:r>
            <a:r>
              <a:rPr lang="en-IN" dirty="0" err="1"/>
              <a:t>self.g_latent_space_size</a:t>
            </a:r>
            <a:r>
              <a:rPr lang="en-IN" dirty="0"/>
              <a:t> = 128, 			</a:t>
            </a:r>
            <a:r>
              <a:rPr lang="en-IN" dirty="0" err="1"/>
              <a:t>weight_std</a:t>
            </a:r>
            <a:r>
              <a:rPr lang="en-IN" dirty="0"/>
              <a:t>=0.01)</a:t>
            </a:r>
          </a:p>
        </p:txBody>
      </p:sp>
    </p:spTree>
    <p:extLst>
      <p:ext uri="{BB962C8B-B14F-4D97-AF65-F5344CB8AC3E}">
        <p14:creationId xmlns:p14="http://schemas.microsoft.com/office/powerpoint/2010/main" val="317190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441F47-803E-1C47-7B83-911C62EE176A}"/>
              </a:ext>
            </a:extLst>
          </p:cNvPr>
          <p:cNvSpPr txBox="1"/>
          <p:nvPr/>
        </p:nvSpPr>
        <p:spPr>
          <a:xfrm>
            <a:off x="5468213" y="374073"/>
            <a:ext cx="1255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Decoder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89340-CBF4-249C-F81E-1FC0386BEAF0}"/>
              </a:ext>
            </a:extLst>
          </p:cNvPr>
          <p:cNvSpPr txBox="1"/>
          <p:nvPr/>
        </p:nvSpPr>
        <p:spPr>
          <a:xfrm>
            <a:off x="1094509" y="1233055"/>
            <a:ext cx="509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g_sample</a:t>
            </a:r>
            <a:r>
              <a:rPr lang="en-US" dirty="0"/>
              <a:t> = </a:t>
            </a:r>
            <a:r>
              <a:rPr lang="en-US" dirty="0" err="1"/>
              <a:t>output_encoder</a:t>
            </a:r>
            <a:r>
              <a:rPr lang="en-US" dirty="0"/>
              <a:t>['</a:t>
            </a:r>
            <a:r>
              <a:rPr lang="en-US" dirty="0" err="1"/>
              <a:t>g_posterior_samples</a:t>
            </a:r>
            <a:r>
              <a:rPr lang="en-US" dirty="0"/>
              <a:t>']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E0969F-A831-7BAF-7417-97064D9B38E0}"/>
              </a:ext>
            </a:extLst>
          </p:cNvPr>
          <p:cNvSpPr/>
          <p:nvPr/>
        </p:nvSpPr>
        <p:spPr>
          <a:xfrm>
            <a:off x="3883632" y="2867891"/>
            <a:ext cx="2840182" cy="1330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848C6-2939-DDDA-5DCA-D08CE18C3D13}"/>
              </a:ext>
            </a:extLst>
          </p:cNvPr>
          <p:cNvSpPr txBox="1"/>
          <p:nvPr/>
        </p:nvSpPr>
        <p:spPr>
          <a:xfrm>
            <a:off x="4798031" y="3348243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A7F92F-DC39-4957-2FA1-3B3C85E2D33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888505" y="3532909"/>
            <a:ext cx="19951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DB1325-C77A-F80F-7F5F-87D3C947ED76}"/>
              </a:ext>
            </a:extLst>
          </p:cNvPr>
          <p:cNvSpPr txBox="1"/>
          <p:nvPr/>
        </p:nvSpPr>
        <p:spPr>
          <a:xfrm>
            <a:off x="1888505" y="311764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p_input</a:t>
            </a:r>
            <a:r>
              <a:rPr lang="en-IN" dirty="0"/>
              <a:t>, </a:t>
            </a:r>
            <a:r>
              <a:rPr lang="en-IN" dirty="0" err="1"/>
              <a:t>g_sample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0BC3D5-0971-1CF0-B7DF-8303978659AD}"/>
              </a:ext>
            </a:extLst>
          </p:cNvPr>
          <p:cNvCxnSpPr>
            <a:cxnSpLocks/>
          </p:cNvCxnSpPr>
          <p:nvPr/>
        </p:nvCxnSpPr>
        <p:spPr>
          <a:xfrm>
            <a:off x="6723814" y="3505195"/>
            <a:ext cx="19534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E8CD0A-AA3D-0560-C9AF-14FA19F5F5A6}"/>
              </a:ext>
            </a:extLst>
          </p:cNvPr>
          <p:cNvSpPr txBox="1"/>
          <p:nvPr/>
        </p:nvSpPr>
        <p:spPr>
          <a:xfrm>
            <a:off x="6761474" y="3075893"/>
            <a:ext cx="40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/>
              <a:t>output_decoder</a:t>
            </a:r>
            <a:r>
              <a:rPr lang="en-IN" b="1" dirty="0"/>
              <a:t>, </a:t>
            </a:r>
            <a:r>
              <a:rPr lang="en-IN" b="1" dirty="0" err="1"/>
              <a:t>mixture_weights_logits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3613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9E8C91-C5BA-45B6-8FA3-657191425C58}"/>
              </a:ext>
            </a:extLst>
          </p:cNvPr>
          <p:cNvSpPr txBox="1"/>
          <p:nvPr/>
        </p:nvSpPr>
        <p:spPr>
          <a:xfrm>
            <a:off x="4853723" y="374073"/>
            <a:ext cx="248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Decoder - weights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6C85F-317B-9403-34AE-F11998DD7F9D}"/>
              </a:ext>
            </a:extLst>
          </p:cNvPr>
          <p:cNvSpPr txBox="1"/>
          <p:nvPr/>
        </p:nvSpPr>
        <p:spPr>
          <a:xfrm>
            <a:off x="858980" y="1316182"/>
            <a:ext cx="92409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mixture_weights_logits</a:t>
            </a:r>
            <a:r>
              <a:rPr lang="en-US" dirty="0"/>
              <a:t> =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self.get_weights</a:t>
            </a:r>
            <a:r>
              <a:rPr lang="en-US" dirty="0"/>
              <a:t>(</a:t>
            </a:r>
            <a:r>
              <a:rPr lang="en-US" dirty="0" err="1"/>
              <a:t>g_sample</a:t>
            </a:r>
            <a:r>
              <a:rPr lang="en-US" dirty="0"/>
              <a:t>, warmup = False)</a:t>
            </a:r>
          </a:p>
          <a:p>
            <a:endParaRPr lang="en-US" dirty="0"/>
          </a:p>
          <a:p>
            <a:r>
              <a:rPr lang="en-US" dirty="0"/>
              <a:t>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def </a:t>
            </a:r>
            <a:r>
              <a:rPr lang="en-IN" b="1" dirty="0" err="1">
                <a:solidFill>
                  <a:schemeClr val="accent2">
                    <a:lumMod val="75000"/>
                  </a:schemeClr>
                </a:solidFill>
              </a:rPr>
              <a:t>get_weights</a:t>
            </a:r>
            <a:r>
              <a:rPr lang="en-IN" dirty="0"/>
              <a:t>(self, </a:t>
            </a:r>
            <a:r>
              <a:rPr lang="en-IN" dirty="0" err="1"/>
              <a:t>g_sample</a:t>
            </a:r>
            <a:r>
              <a:rPr lang="en-IN" dirty="0"/>
              <a:t>, warmup=False):</a:t>
            </a:r>
          </a:p>
          <a:p>
            <a:r>
              <a:rPr lang="en-IN" dirty="0"/>
              <a:t>        </a:t>
            </a:r>
            <a:r>
              <a:rPr lang="en-IN" dirty="0" err="1"/>
              <a:t>mixture_weights_logits</a:t>
            </a:r>
            <a:r>
              <a:rPr lang="en-IN" dirty="0"/>
              <a:t> = </a:t>
            </a:r>
            <a:r>
              <a:rPr lang="en-IN" b="1" dirty="0" err="1">
                <a:solidFill>
                  <a:schemeClr val="accent1"/>
                </a:solidFill>
              </a:rPr>
              <a:t>self.mixture_weights_encoder</a:t>
            </a:r>
            <a:r>
              <a:rPr lang="en-IN" dirty="0"/>
              <a:t>(</a:t>
            </a:r>
            <a:r>
              <a:rPr lang="en-IN" dirty="0" err="1"/>
              <a:t>g_sample</a:t>
            </a:r>
            <a:r>
              <a:rPr lang="en-IN" dirty="0"/>
              <a:t>)</a:t>
            </a:r>
          </a:p>
          <a:p>
            <a:r>
              <a:rPr lang="en-IN" dirty="0"/>
              <a:t>        return </a:t>
            </a:r>
            <a:r>
              <a:rPr lang="en-IN" dirty="0" err="1"/>
              <a:t>mixture_weights_logits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chemeClr val="accent1"/>
                </a:solidFill>
              </a:rPr>
              <a:t>self.mixture_weights_encoder</a:t>
            </a:r>
            <a:r>
              <a:rPr lang="en-IN" b="1" dirty="0">
                <a:solidFill>
                  <a:schemeClr val="accent1"/>
                </a:solidFill>
              </a:rPr>
              <a:t> </a:t>
            </a:r>
            <a:r>
              <a:rPr lang="en-IN" dirty="0"/>
              <a:t>= </a:t>
            </a:r>
            <a:r>
              <a:rPr lang="en-IN" dirty="0" err="1"/>
              <a:t>WeightsEncoder</a:t>
            </a:r>
            <a:r>
              <a:rPr lang="en-IN" dirty="0"/>
              <a:t>(3, </a:t>
            </a:r>
            <a:r>
              <a:rPr lang="en-IN" dirty="0" err="1"/>
              <a:t>self.g_latent_space_size</a:t>
            </a:r>
            <a:r>
              <a:rPr lang="en-IN" dirty="0"/>
              <a:t> = 128,</a:t>
            </a:r>
          </a:p>
          <a:p>
            <a:r>
              <a:rPr lang="en-IN" dirty="0"/>
              <a:t>                                          </a:t>
            </a:r>
            <a:r>
              <a:rPr lang="en-IN" dirty="0" err="1"/>
              <a:t>self.n_components</a:t>
            </a:r>
            <a:r>
              <a:rPr lang="en-IN" dirty="0"/>
              <a:t> = 4, deterministic=True,</a:t>
            </a:r>
          </a:p>
          <a:p>
            <a:r>
              <a:rPr lang="en-IN" dirty="0"/>
              <a:t>                                          </a:t>
            </a:r>
            <a:r>
              <a:rPr lang="en-IN" dirty="0" err="1"/>
              <a:t>mu_weight_std</a:t>
            </a:r>
            <a:r>
              <a:rPr lang="en-IN" dirty="0"/>
              <a:t>=0.001, </a:t>
            </a:r>
            <a:r>
              <a:rPr lang="en-IN" dirty="0" err="1"/>
              <a:t>mu_bias</a:t>
            </a:r>
            <a:r>
              <a:rPr lang="en-IN" dirty="0"/>
              <a:t>=0.0,</a:t>
            </a:r>
          </a:p>
          <a:p>
            <a:r>
              <a:rPr lang="en-IN" dirty="0"/>
              <a:t>                                          </a:t>
            </a:r>
            <a:r>
              <a:rPr lang="en-IN" dirty="0" err="1"/>
              <a:t>logvar_weight_std</a:t>
            </a:r>
            <a:r>
              <a:rPr lang="en-IN" dirty="0"/>
              <a:t>=0.01, </a:t>
            </a:r>
            <a:r>
              <a:rPr lang="en-IN" dirty="0" err="1"/>
              <a:t>logvar_bias</a:t>
            </a:r>
            <a:r>
              <a:rPr lang="en-IN" dirty="0"/>
              <a:t>=0.0)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62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E99907-A21F-C37D-5BEB-A1CE5E752FB3}"/>
              </a:ext>
            </a:extLst>
          </p:cNvPr>
          <p:cNvSpPr txBox="1"/>
          <p:nvPr/>
        </p:nvSpPr>
        <p:spPr>
          <a:xfrm>
            <a:off x="4914382" y="374073"/>
            <a:ext cx="236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Decoder - 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D59BB-F285-E632-01AB-70F3582DF882}"/>
              </a:ext>
            </a:extLst>
          </p:cNvPr>
          <p:cNvSpPr txBox="1"/>
          <p:nvPr/>
        </p:nvSpPr>
        <p:spPr>
          <a:xfrm>
            <a:off x="942109" y="1260764"/>
            <a:ext cx="7438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sampled_cloud_size</a:t>
            </a:r>
            <a:r>
              <a:rPr lang="en-US" dirty="0"/>
              <a:t> = [</a:t>
            </a:r>
            <a:r>
              <a:rPr lang="en-US" dirty="0" err="1"/>
              <a:t>n_sampled_points</a:t>
            </a:r>
            <a:r>
              <a:rPr lang="en-US" dirty="0"/>
              <a:t> for _ in range(</a:t>
            </a:r>
            <a:r>
              <a:rPr lang="en-US" dirty="0" err="1"/>
              <a:t>self.n_components</a:t>
            </a:r>
            <a:r>
              <a:rPr lang="en-US" dirty="0"/>
              <a:t>)]</a:t>
            </a:r>
          </a:p>
          <a:p>
            <a:r>
              <a:rPr lang="en-US" dirty="0"/>
              <a:t>		   = [2048, 2048, 2048, 2048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B1C0B-188C-5E44-2DEE-A89E1D06251F}"/>
              </a:ext>
            </a:extLst>
          </p:cNvPr>
          <p:cNvSpPr txBox="1"/>
          <p:nvPr/>
        </p:nvSpPr>
        <p:spPr>
          <a:xfrm>
            <a:off x="942109" y="3059668"/>
            <a:ext cx="95742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/>
              <a:t>one_decoder</a:t>
            </a:r>
            <a:r>
              <a:rPr lang="en-IN" dirty="0"/>
              <a:t> = </a:t>
            </a:r>
            <a:r>
              <a:rPr lang="en-IN" dirty="0" err="1"/>
              <a:t>self.one_flow_decode</a:t>
            </a:r>
            <a:r>
              <a:rPr lang="en-IN" dirty="0"/>
              <a:t>(</a:t>
            </a:r>
            <a:r>
              <a:rPr lang="en-IN" dirty="0" err="1"/>
              <a:t>p_input</a:t>
            </a:r>
            <a:r>
              <a:rPr lang="en-IN" dirty="0"/>
              <a:t>, </a:t>
            </a:r>
            <a:r>
              <a:rPr lang="en-IN" dirty="0" err="1"/>
              <a:t>g_sample</a:t>
            </a:r>
            <a:r>
              <a:rPr lang="en-IN" dirty="0"/>
              <a:t>, </a:t>
            </a:r>
            <a:r>
              <a:rPr lang="en-IN" dirty="0" err="1"/>
              <a:t>self.pc_decoder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], </a:t>
            </a:r>
            <a:r>
              <a:rPr lang="en-IN" dirty="0" err="1"/>
              <a:t>sampled_cloud_size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B61A83-8652-EEF1-D132-E4CC87D4F23A}"/>
              </a:ext>
            </a:extLst>
          </p:cNvPr>
          <p:cNvCxnSpPr>
            <a:stCxn id="5" idx="2"/>
          </p:cNvCxnSpPr>
          <p:nvPr/>
        </p:nvCxnSpPr>
        <p:spPr>
          <a:xfrm>
            <a:off x="5729221" y="3429000"/>
            <a:ext cx="0" cy="1029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1C57B5-A662-677F-4D85-39681DC90576}"/>
              </a:ext>
            </a:extLst>
          </p:cNvPr>
          <p:cNvSpPr txBox="1"/>
          <p:nvPr/>
        </p:nvSpPr>
        <p:spPr>
          <a:xfrm>
            <a:off x="4705543" y="4458978"/>
            <a:ext cx="2047355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p_prior_mus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p_prior_logvars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p_prior_samples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8DC429-5F73-5466-06EA-4D4C0261BE33}"/>
              </a:ext>
            </a:extLst>
          </p:cNvPr>
          <p:cNvSpPr/>
          <p:nvPr/>
        </p:nvSpPr>
        <p:spPr>
          <a:xfrm>
            <a:off x="665018" y="2438400"/>
            <a:ext cx="10086109" cy="3158836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14765B-D4FD-EDF9-A413-A9BAF0C5F9F7}"/>
              </a:ext>
            </a:extLst>
          </p:cNvPr>
          <p:cNvSpPr txBox="1"/>
          <p:nvPr/>
        </p:nvSpPr>
        <p:spPr>
          <a:xfrm>
            <a:off x="2616797" y="2505670"/>
            <a:ext cx="622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looped for 4 times (</a:t>
            </a:r>
            <a:r>
              <a:rPr lang="en-IN" dirty="0" err="1"/>
              <a:t>n_components</a:t>
            </a:r>
            <a:r>
              <a:rPr lang="en-IN" dirty="0"/>
              <a:t>) and appended to the output</a:t>
            </a:r>
          </a:p>
        </p:txBody>
      </p:sp>
    </p:spTree>
    <p:extLst>
      <p:ext uri="{BB962C8B-B14F-4D97-AF65-F5344CB8AC3E}">
        <p14:creationId xmlns:p14="http://schemas.microsoft.com/office/powerpoint/2010/main" val="421605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9D222-26B3-2EF5-2C10-C0C29B96DA40}"/>
              </a:ext>
            </a:extLst>
          </p:cNvPr>
          <p:cNvSpPr txBox="1"/>
          <p:nvPr/>
        </p:nvSpPr>
        <p:spPr>
          <a:xfrm>
            <a:off x="4237115" y="374073"/>
            <a:ext cx="3717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Decoder – output[</a:t>
            </a:r>
            <a:r>
              <a:rPr lang="en-IN" sz="2400" b="1" dirty="0" err="1"/>
              <a:t>p_prior</a:t>
            </a:r>
            <a:r>
              <a:rPr lang="en-IN" sz="2400" b="1" dirty="0"/>
              <a:t>_]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3DB55-8D51-C8EF-CFAA-D33ABAEB4762}"/>
              </a:ext>
            </a:extLst>
          </p:cNvPr>
          <p:cNvSpPr txBox="1"/>
          <p:nvPr/>
        </p:nvSpPr>
        <p:spPr>
          <a:xfrm>
            <a:off x="922887" y="1390562"/>
            <a:ext cx="9116291" cy="25853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 output['</a:t>
            </a:r>
            <a:r>
              <a:rPr lang="en-IN" b="1" dirty="0" err="1"/>
              <a:t>p_prior_mus</a:t>
            </a:r>
            <a:r>
              <a:rPr lang="en-IN" b="1" dirty="0"/>
              <a:t>'], output['</a:t>
            </a:r>
            <a:r>
              <a:rPr lang="en-IN" b="1" dirty="0" err="1"/>
              <a:t>p_prior_logvars</a:t>
            </a:r>
            <a:r>
              <a:rPr lang="en-IN" b="1" dirty="0"/>
              <a:t>'] </a:t>
            </a:r>
            <a:r>
              <a:rPr lang="en-IN" dirty="0"/>
              <a:t>= </a:t>
            </a:r>
            <a:r>
              <a:rPr lang="en-IN" b="1" dirty="0" err="1">
                <a:solidFill>
                  <a:schemeClr val="accent2"/>
                </a:solidFill>
              </a:rPr>
              <a:t>self.p_prior</a:t>
            </a:r>
            <a:r>
              <a:rPr lang="en-IN" dirty="0"/>
              <a:t>(</a:t>
            </a:r>
            <a:r>
              <a:rPr lang="en-IN" dirty="0" err="1"/>
              <a:t>g_sample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            </a:t>
            </a:r>
            <a:r>
              <a:rPr lang="en-IN" b="1" dirty="0"/>
              <a:t>output['</a:t>
            </a:r>
            <a:r>
              <a:rPr lang="en-IN" b="1" dirty="0" err="1"/>
              <a:t>p_prior_mus</a:t>
            </a:r>
            <a:r>
              <a:rPr lang="en-IN" b="1" dirty="0"/>
              <a:t>'] </a:t>
            </a:r>
            <a:r>
              <a:rPr lang="en-IN" dirty="0"/>
              <a:t>= [output['</a:t>
            </a:r>
            <a:r>
              <a:rPr lang="en-IN" dirty="0" err="1"/>
              <a:t>p_prior_mus</a:t>
            </a:r>
            <a:r>
              <a:rPr lang="en-IN" dirty="0"/>
              <a:t>'].</a:t>
            </a:r>
            <a:r>
              <a:rPr lang="en-IN" dirty="0" err="1"/>
              <a:t>unsqueeze</a:t>
            </a:r>
            <a:r>
              <a:rPr lang="en-IN" dirty="0"/>
              <a:t>(2).expand(</a:t>
            </a:r>
          </a:p>
          <a:p>
            <a:r>
              <a:rPr lang="en-IN" dirty="0"/>
              <a:t>                </a:t>
            </a:r>
            <a:r>
              <a:rPr lang="en-IN" dirty="0" err="1"/>
              <a:t>g_sample.shape</a:t>
            </a:r>
            <a:r>
              <a:rPr lang="en-IN" dirty="0"/>
              <a:t>[0], </a:t>
            </a:r>
            <a:r>
              <a:rPr lang="en-IN" dirty="0" err="1"/>
              <a:t>self.p_latent_space_size</a:t>
            </a:r>
            <a:r>
              <a:rPr lang="en-IN" dirty="0"/>
              <a:t>, </a:t>
            </a:r>
            <a:r>
              <a:rPr lang="en-IN" dirty="0" err="1"/>
              <a:t>n_sampled_points</a:t>
            </a:r>
            <a:endParaRPr lang="en-IN" dirty="0"/>
          </a:p>
          <a:p>
            <a:r>
              <a:rPr lang="en-IN" dirty="0"/>
              <a:t>            )]</a:t>
            </a:r>
          </a:p>
          <a:p>
            <a:endParaRPr lang="en-IN" dirty="0"/>
          </a:p>
          <a:p>
            <a:r>
              <a:rPr lang="en-IN" dirty="0"/>
              <a:t>            </a:t>
            </a:r>
            <a:r>
              <a:rPr lang="en-IN" b="1" dirty="0"/>
              <a:t>output['</a:t>
            </a:r>
            <a:r>
              <a:rPr lang="en-IN" b="1" dirty="0" err="1"/>
              <a:t>p_prior_logvars</a:t>
            </a:r>
            <a:r>
              <a:rPr lang="en-IN" b="1" dirty="0"/>
              <a:t>'] </a:t>
            </a:r>
            <a:r>
              <a:rPr lang="en-IN" dirty="0"/>
              <a:t>= [output['</a:t>
            </a:r>
            <a:r>
              <a:rPr lang="en-IN" dirty="0" err="1"/>
              <a:t>p_prior_logvars</a:t>
            </a:r>
            <a:r>
              <a:rPr lang="en-IN" dirty="0"/>
              <a:t>'].</a:t>
            </a:r>
            <a:r>
              <a:rPr lang="en-IN" dirty="0" err="1"/>
              <a:t>unsqueeze</a:t>
            </a:r>
            <a:r>
              <a:rPr lang="en-IN" dirty="0"/>
              <a:t>(2).expand(</a:t>
            </a:r>
          </a:p>
          <a:p>
            <a:r>
              <a:rPr lang="en-IN" dirty="0"/>
              <a:t>                </a:t>
            </a:r>
            <a:r>
              <a:rPr lang="en-IN" dirty="0" err="1"/>
              <a:t>g_sample.shape</a:t>
            </a:r>
            <a:r>
              <a:rPr lang="en-IN" dirty="0"/>
              <a:t>[0], </a:t>
            </a:r>
            <a:r>
              <a:rPr lang="en-IN" dirty="0" err="1"/>
              <a:t>self.p_latent_space_size</a:t>
            </a:r>
            <a:r>
              <a:rPr lang="en-IN" dirty="0"/>
              <a:t>, </a:t>
            </a:r>
            <a:r>
              <a:rPr lang="en-IN" dirty="0" err="1"/>
              <a:t>n_sampled_points</a:t>
            </a:r>
            <a:endParaRPr lang="en-IN" dirty="0"/>
          </a:p>
          <a:p>
            <a:r>
              <a:rPr lang="en-IN" dirty="0"/>
              <a:t>            )]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06D54E-C1D6-2FF7-F67D-F3C9A5056368}"/>
              </a:ext>
            </a:extLst>
          </p:cNvPr>
          <p:cNvCxnSpPr>
            <a:stCxn id="3" idx="2"/>
          </p:cNvCxnSpPr>
          <p:nvPr/>
        </p:nvCxnSpPr>
        <p:spPr>
          <a:xfrm>
            <a:off x="5481033" y="3975885"/>
            <a:ext cx="13855" cy="933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CB4A84-76B0-5961-64F8-77FA957A81C2}"/>
              </a:ext>
            </a:extLst>
          </p:cNvPr>
          <p:cNvSpPr txBox="1"/>
          <p:nvPr/>
        </p:nvSpPr>
        <p:spPr>
          <a:xfrm>
            <a:off x="5591870" y="4258085"/>
            <a:ext cx="525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buf</a:t>
            </a:r>
            <a:r>
              <a:rPr lang="en-IN" dirty="0"/>
              <a:t> = </a:t>
            </a:r>
            <a:r>
              <a:rPr lang="en-IN" b="1" dirty="0" err="1">
                <a:solidFill>
                  <a:schemeClr val="accent1"/>
                </a:solidFill>
              </a:rPr>
              <a:t>pc_decoder</a:t>
            </a:r>
            <a:r>
              <a:rPr lang="en-IN" dirty="0"/>
              <a:t>(</a:t>
            </a:r>
            <a:r>
              <a:rPr lang="en-IN" dirty="0" err="1"/>
              <a:t>p_input</a:t>
            </a:r>
            <a:r>
              <a:rPr lang="en-IN" dirty="0"/>
              <a:t>, </a:t>
            </a:r>
            <a:r>
              <a:rPr lang="en-IN" dirty="0" err="1"/>
              <a:t>g_sample</a:t>
            </a:r>
            <a:r>
              <a:rPr lang="en-IN" dirty="0"/>
              <a:t>, mode='inverse')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E1FB8-AA93-43AD-C77D-819428767EEE}"/>
              </a:ext>
            </a:extLst>
          </p:cNvPr>
          <p:cNvSpPr txBox="1"/>
          <p:nvPr/>
        </p:nvSpPr>
        <p:spPr>
          <a:xfrm>
            <a:off x="3703622" y="4909617"/>
            <a:ext cx="3554819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IN" dirty="0"/>
              <a:t>output['</a:t>
            </a:r>
            <a:r>
              <a:rPr lang="en-IN" dirty="0" err="1"/>
              <a:t>p_prior_mus</a:t>
            </a:r>
            <a:r>
              <a:rPr lang="en-IN" dirty="0"/>
              <a:t>'] </a:t>
            </a:r>
            <a:r>
              <a:rPr lang="en-IN" b="0" dirty="0"/>
              <a:t>+= </a:t>
            </a:r>
            <a:r>
              <a:rPr lang="en-IN" b="0" dirty="0" err="1"/>
              <a:t>buf</a:t>
            </a:r>
            <a:r>
              <a:rPr lang="en-IN" b="0" dirty="0"/>
              <a:t>[1]</a:t>
            </a:r>
          </a:p>
          <a:p>
            <a:r>
              <a:rPr lang="en-IN" dirty="0"/>
              <a:t> output['</a:t>
            </a:r>
            <a:r>
              <a:rPr lang="en-IN" dirty="0" err="1"/>
              <a:t>p_prior_logvars</a:t>
            </a:r>
            <a:r>
              <a:rPr lang="en-IN" dirty="0"/>
              <a:t>'] </a:t>
            </a:r>
            <a:r>
              <a:rPr lang="en-IN" b="0" dirty="0"/>
              <a:t>+= </a:t>
            </a:r>
            <a:r>
              <a:rPr lang="en-IN" b="0" dirty="0" err="1"/>
              <a:t>buf</a:t>
            </a:r>
            <a:r>
              <a:rPr lang="en-IN" b="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07339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1646</Words>
  <Application>Microsoft Office PowerPoint</Application>
  <PresentationFormat>Widescreen</PresentationFormat>
  <Paragraphs>156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 Kulkarni</dc:creator>
  <cp:lastModifiedBy>Gopal Kulkarni</cp:lastModifiedBy>
  <cp:revision>4</cp:revision>
  <dcterms:created xsi:type="dcterms:W3CDTF">2022-12-06T16:35:55Z</dcterms:created>
  <dcterms:modified xsi:type="dcterms:W3CDTF">2022-12-07T16:17:30Z</dcterms:modified>
</cp:coreProperties>
</file>