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5" Type="http://schemas.openxmlformats.org/officeDocument/2006/relationships/viewProps" Target="viewProps.xml" /><Relationship Id="rId3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datacamp.com/tutorial/machine-learning-in-r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Data Science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 3259: Applied geographical data science</a:t>
            </a:r>
            <a:br/>
            <a:br/>
            <a:r>
              <a:rPr/>
              <a:t>Gopal Penny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2022/06/30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iris</a:t>
            </a:r>
            <a:r>
              <a:rPr/>
              <a:t> dataset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iris</a:t>
            </a:r>
            <a:r>
              <a:rPr/>
              <a:t> dataset (from previous slide) is common for code demonstrations. It documents properties of individual flowers from different species</a:t>
            </a:r>
          </a:p>
        </p:txBody>
      </p:sp>
      <p:pic>
        <p:nvPicPr>
          <p:cNvPr descr="Week%204%20figs/iris-machinelearn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35100"/>
            <a:ext cx="51054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Image from: </a:t>
            </a:r>
            <a:r>
              <a:rPr>
                <a:hlinkClick r:id="rId2"/>
              </a:rPr>
              <a:t>https://www.datacamp.com/tutorial/machine-learning-in-r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Visualizing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visualization is an essential component of data science! We use visualization to:</a:t>
            </a:r>
          </a:p>
          <a:p>
            <a:pPr lvl="0"/>
            <a:r>
              <a:rPr/>
              <a:t>Understand what is in the data set</a:t>
            </a:r>
          </a:p>
          <a:p>
            <a:pPr lvl="0"/>
            <a:r>
              <a:rPr/>
              <a:t>Develop intuition for relationships in the data </a:t>
            </a:r>
            <a:r>
              <a:rPr i="1"/>
              <a:t>before</a:t>
            </a:r>
            <a:r>
              <a:rPr/>
              <a:t> we analyze it</a:t>
            </a:r>
          </a:p>
          <a:p>
            <a:pPr lvl="0"/>
            <a:r>
              <a:rPr/>
              <a:t>Ensure our analyses are yielding reasonable results</a:t>
            </a:r>
          </a:p>
          <a:p>
            <a:pPr lvl="0"/>
            <a:r>
              <a:rPr/>
              <a:t>Communicate important findings</a:t>
            </a:r>
          </a:p>
          <a:p>
            <a:pPr lvl="0" indent="0" marL="0">
              <a:buNone/>
            </a:pPr>
            <a:r>
              <a:rPr/>
              <a:t>When we get a new dataset, we should usually follow two critical steps:</a:t>
            </a:r>
          </a:p>
          <a:p>
            <a:pPr lvl="0" indent="-342900" marL="342900">
              <a:buAutoNum type="arabicPeriod"/>
            </a:pPr>
            <a:r>
              <a:rPr/>
              <a:t>Make sure we can import the data (</a:t>
            </a:r>
            <a:r>
              <a:rPr i="1"/>
              <a:t>import the data</a:t>
            </a:r>
            <a:r>
              <a:rPr/>
              <a:t>)</a:t>
            </a:r>
          </a:p>
          <a:p>
            <a:pPr lvl="0" indent="-342900" marL="342900">
              <a:buAutoNum type="arabicPeriod"/>
            </a:pPr>
            <a:r>
              <a:rPr/>
              <a:t>Make sure the data contain the information we expect (use </a:t>
            </a:r>
            <a:r>
              <a:rPr>
                <a:latin typeface="Courier"/>
              </a:rPr>
              <a:t>summary()</a:t>
            </a:r>
            <a:r>
              <a:rPr/>
              <a:t> function)</a:t>
            </a:r>
          </a:p>
          <a:p>
            <a:pPr lvl="0" indent="-342900" marL="342900">
              <a:buAutoNum type="arabicPeriod"/>
            </a:pPr>
            <a:r>
              <a:rPr/>
              <a:t>Begin to visualize the data (either with </a:t>
            </a:r>
            <a:r>
              <a:rPr>
                <a:latin typeface="Courier"/>
              </a:rPr>
              <a:t>ggplot</a:t>
            </a:r>
            <a:r>
              <a:rPr/>
              <a:t> or </a:t>
            </a:r>
            <a:r>
              <a:rPr>
                <a:latin typeface="Courier"/>
              </a:rPr>
              <a:t>GGally</a:t>
            </a:r>
            <a:r>
              <a:rPr/>
              <a:t>, the latter of which we will cover later)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iris</a:t>
            </a:r>
            <a:r>
              <a:rPr/>
              <a:t>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(iris)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Sepal.Length    Sepal.Width     Petal.Length    Petal.Width   
##  Min.   :4.300   Min.   :2.000   Min.   :1.000   Min.   :0.100  
##  1st Qu.:5.100   1st Qu.:2.800   1st Qu.:1.600   1st Qu.:0.300  
##  Median :5.800   Median :3.000   Median :4.350   Median :1.300  
##  Mean   :5.843   Mean   :3.057   Mean   :3.758   Mean   :1.199  
##  3rd Qu.:6.400   3rd Qu.:3.300   3rd Qu.:5.100   3rd Qu.:1.800  
##  Max.   :7.900   Max.   :4.400   Max.   :6.900   Max.   :2.500  
##        Species  
##  setosa    :50  
##  versicolor:50  
##  virginica :50  
##                 
##                 
## </a:t>
            </a:r>
          </a:p>
          <a:p>
            <a:pPr lvl="0" indent="0" marL="0">
              <a:buNone/>
            </a:pPr>
            <a:r>
              <a:rPr/>
              <a:t>From the </a:t>
            </a:r>
            <a:r>
              <a:rPr>
                <a:latin typeface="Courier"/>
              </a:rPr>
              <a:t>summary</a:t>
            </a:r>
            <a:r>
              <a:rPr/>
              <a:t> output, we see that there are 4 columns of continuous variables and one column for a discrete variable. The dicrete variable has 3 categories each with 50 observations.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Visualizing the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 want to visualize the data. For now we will consider only 2 variables, </a:t>
            </a:r>
            <a:r>
              <a:rPr>
                <a:latin typeface="Courier"/>
              </a:rPr>
              <a:t>Petal.Length</a:t>
            </a:r>
            <a:r>
              <a:rPr/>
              <a:t> vs </a:t>
            </a:r>
            <a:r>
              <a:rPr>
                <a:latin typeface="Courier"/>
              </a:rPr>
              <a:t>Petal.Width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  <a:br/>
            <a:r>
              <a:rPr>
                <a:latin typeface="Courier"/>
              </a:rPr>
              <a:t>iris_plot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iris)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Petal.Width,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Petal.Length,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Species))</a:t>
            </a:r>
            <a:br/>
            <a:r>
              <a:rPr>
                <a:latin typeface="Courier"/>
              </a:rPr>
              <a:t>iris_plot</a:t>
            </a:r>
          </a:p>
        </p:txBody>
      </p:sp>
      <p:pic>
        <p:nvPicPr>
          <p:cNvPr descr="week4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Plots in R can be built via the </a:t>
            </a:r>
            <a:r>
              <a:rPr b="1" i="1"/>
              <a:t>Grammar of Graphics</a:t>
            </a:r>
            <a:r>
              <a:rPr b="1"/>
              <a:t> with </a:t>
            </a:r>
            <a:r>
              <a:rPr b="1">
                <a:latin typeface="Courier"/>
              </a:rPr>
              <a:t>ggplot</a:t>
            </a:r>
          </a:p>
          <a:p>
            <a:pPr lvl="0" indent="0" marL="0">
              <a:buNone/>
            </a:pPr>
            <a:r>
              <a:rPr/>
              <a:t>???</a:t>
            </a:r>
          </a:p>
          <a:p>
            <a:pPr lvl="0" indent="0" marL="0">
              <a:buNone/>
            </a:pPr>
            <a:r>
              <a:rPr/>
              <a:t>My first slide notes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grammar of graphics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Structured way to think about data visualization:</a:t>
            </a:r>
          </a:p>
        </p:txBody>
      </p:sp>
      <p:pic>
        <p:nvPicPr>
          <p:cNvPr descr="Week%204%20figs/wickham_grammar_f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47800"/>
            <a:ext cx="51054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Graphics objects produced by:</a:t>
            </a:r>
          </a:p>
          <a:p>
            <a:pPr lvl="0"/>
            <a:r>
              <a:rPr/>
              <a:t>(left) </a:t>
            </a:r>
            <a:r>
              <a:rPr b="1"/>
              <a:t>geometric objects</a:t>
            </a:r>
            <a:r>
              <a:rPr/>
              <a:t> - e.g., points, lines, bars</a:t>
            </a:r>
          </a:p>
          <a:p>
            <a:pPr lvl="0"/>
            <a:r>
              <a:rPr/>
              <a:t>(middle) </a:t>
            </a:r>
            <a:r>
              <a:rPr b="1"/>
              <a:t>scales and coordinate system</a:t>
            </a:r>
            <a:r>
              <a:rPr/>
              <a:t> - scales can include shapes, colors, and other aesthetic mappings</a:t>
            </a:r>
          </a:p>
          <a:p>
            <a:pPr lvl="0"/>
            <a:r>
              <a:rPr/>
              <a:t>(right) </a:t>
            </a:r>
            <a:r>
              <a:rPr b="1"/>
              <a:t>plot annotations</a:t>
            </a:r>
            <a:r>
              <a:rPr/>
              <a:t>.1</a:t>
            </a:r>
          </a:p>
          <a:p>
            <a:pPr lvl="0" indent="0" marL="0">
              <a:buNone/>
            </a:pPr>
            <a:r>
              <a:rPr/>
              <a:t>.footnote[[1] Wickham, 2010. A layered grammar of graphics.]</a:t>
            </a:r>
          </a:p>
          <a:p>
            <a:pPr lvl="0" indent="0" marL="0">
              <a:buNone/>
            </a:pPr>
            <a:r>
              <a:rPr/>
              <a:t>???</a:t>
            </a:r>
          </a:p>
          <a:p>
            <a:pPr lvl="0"/>
            <a:r>
              <a:rPr/>
              <a:t>Different from most programming languages – e..g. scatterplot, barplot</a:t>
            </a:r>
          </a:p>
          <a:p>
            <a:pPr lvl="0"/>
            <a:r>
              <a:rPr/>
              <a:t>Note the shape scale present on left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grammar of graphics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these elements produces the following figure:</a:t>
            </a:r>
          </a:p>
        </p:txBody>
      </p:sp>
      <p:pic>
        <p:nvPicPr>
          <p:cNvPr descr="Week%204%20figs/wickham_grammar_f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60800" y="203200"/>
            <a:ext cx="4508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figure is created from the following dataset. Note that the geometric objects are points. The aesthetic mapping includes </a:t>
            </a:r>
            <a:r>
              <a:rPr>
                <a:latin typeface="Courier"/>
              </a:rPr>
              <a:t>A</a:t>
            </a:r>
            <a:r>
              <a:rPr/>
              <a:t> and </a:t>
            </a:r>
            <a:r>
              <a:rPr>
                <a:latin typeface="Courier"/>
              </a:rPr>
              <a:t>C</a:t>
            </a:r>
            <a:r>
              <a:rPr/>
              <a:t> columns mapped to the x-y coordinate system, and the </a:t>
            </a:r>
            <a:r>
              <a:rPr>
                <a:latin typeface="Courier"/>
              </a:rPr>
              <a:t>Shape</a:t>
            </a:r>
            <a:r>
              <a:rPr/>
              <a:t> column mapped to the shape aesthetic.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A   C  Shape
## 1  25  11 circle
## 2   0   0 circle
## 3  75  53 square
## 4 200 300 square</a:t>
            </a:r>
          </a:p>
          <a:p>
            <a:pPr lvl="0" indent="0" marL="0">
              <a:buNone/>
            </a:pPr>
            <a:r>
              <a:rPr/>
              <a:t>[1] Wickham, 2010. A layered grammar of graphics.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Understand the key elements of data science:</a:t>
            </a:r>
          </a:p>
          <a:p>
            <a:pPr lvl="1"/>
            <a:r>
              <a:rPr/>
              <a:t>Import, tidy, explore, communicate</a:t>
            </a:r>
          </a:p>
          <a:p>
            <a:pPr lvl="0"/>
            <a:r>
              <a:rPr/>
              <a:t>Import tabular data from csv and excel files</a:t>
            </a:r>
          </a:p>
          <a:p>
            <a:pPr lvl="0"/>
            <a:r>
              <a:rPr/>
              <a:t>Understand the key elements of grammar of graphics:</a:t>
            </a:r>
          </a:p>
          <a:p>
            <a:pPr lvl="0"/>
            <a:r>
              <a:rPr/>
              <a:t>Apply the grammar of graphics to make visualizations with </a:t>
            </a:r>
            <a:r>
              <a:rPr>
                <a:latin typeface="Courier"/>
              </a:rPr>
              <a:t>ggplot2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Plotting in R: </a:t>
            </a:r>
            <a:r>
              <a:rPr>
                <a:latin typeface="Courier"/>
              </a:rPr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</a:t>
            </a:r>
            <a:r>
              <a:rPr>
                <a:latin typeface="Courier"/>
              </a:rPr>
              <a:t>R</a:t>
            </a:r>
            <a:r>
              <a:rPr/>
              <a:t>, the </a:t>
            </a:r>
            <a:r>
              <a:rPr>
                <a:latin typeface="Courier"/>
              </a:rPr>
              <a:t>ggplot2</a:t>
            </a:r>
            <a:r>
              <a:rPr/>
              <a:t> package implements the Grammar of Graphics. We can see this via the same code as before.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  <a:br/>
            <a:r>
              <a:rPr>
                <a:latin typeface="Courier"/>
              </a:rPr>
              <a:t>iris_plot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iris)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#&lt;&lt;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Petal.Width,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Petal.Length,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Species))</a:t>
            </a:r>
          </a:p>
          <a:p>
            <a:pPr lvl="0" indent="0" marL="0">
              <a:buNone/>
            </a:pPr>
            <a:r>
              <a:rPr/>
              <a:t>We initialize the </a:t>
            </a:r>
            <a:r>
              <a:rPr>
                <a:latin typeface="Courier"/>
              </a:rPr>
              <a:t>ggplot</a:t>
            </a:r>
            <a:r>
              <a:rPr/>
              <a:t> object with a default dataset, in this case </a:t>
            </a:r>
            <a:r>
              <a:rPr>
                <a:latin typeface="Courier"/>
              </a:rPr>
              <a:t>iris</a:t>
            </a:r>
            <a:r>
              <a:rPr/>
              <a:t> (see highlighted code). Note that the line ends with a </a:t>
            </a:r>
            <a:r>
              <a:rPr>
                <a:latin typeface="Courier"/>
              </a:rPr>
              <a:t>+</a:t>
            </a:r>
            <a:r>
              <a:rPr/>
              <a:t> which means that </a:t>
            </a:r>
            <a:r>
              <a:rPr>
                <a:latin typeface="Courier"/>
              </a:rPr>
              <a:t>R</a:t>
            </a:r>
            <a:r>
              <a:rPr/>
              <a:t> will interpret the next line of text as a continuation of this line of code.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Plotting in R: </a:t>
            </a:r>
            <a:r>
              <a:rPr>
                <a:latin typeface="Courier"/>
              </a:rPr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</a:t>
            </a:r>
            <a:r>
              <a:rPr>
                <a:latin typeface="Courier"/>
              </a:rPr>
              <a:t>R</a:t>
            </a:r>
            <a:r>
              <a:rPr/>
              <a:t>, the </a:t>
            </a:r>
            <a:r>
              <a:rPr>
                <a:latin typeface="Courier"/>
              </a:rPr>
              <a:t>ggplot2</a:t>
            </a:r>
            <a:r>
              <a:rPr/>
              <a:t> package implements the Grammar of Graphics. We can see this via the same code as before.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  <a:br/>
            <a:r>
              <a:rPr>
                <a:latin typeface="Courier"/>
              </a:rPr>
              <a:t>iris_plot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iris)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Petal.Width,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Petal.Length,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Species)) </a:t>
            </a:r>
            <a:r>
              <a:rPr i="1">
                <a:solidFill>
                  <a:srgbClr val="60A0B0"/>
                </a:solidFill>
                <a:latin typeface="Courier"/>
              </a:rPr>
              <a:t>#&lt;&lt;</a:t>
            </a:r>
          </a:p>
          <a:p>
            <a:pPr lvl="0" indent="0" marL="0">
              <a:buNone/>
            </a:pPr>
            <a:r>
              <a:rPr/>
              <a:t>The next line builds the geometric objects, coordinate system, and aesthetics.</a:t>
            </a:r>
          </a:p>
          <a:p>
            <a:pPr lvl="0"/>
            <a:r>
              <a:rPr>
                <a:latin typeface="Courier"/>
              </a:rPr>
              <a:t>geom_point()</a:t>
            </a:r>
            <a:r>
              <a:rPr/>
              <a:t> means that our geometric objects will be points</a:t>
            </a:r>
          </a:p>
          <a:p>
            <a:pPr lvl="0"/>
            <a:r>
              <a:rPr/>
              <a:t>The </a:t>
            </a:r>
            <a:r>
              <a:rPr>
                <a:latin typeface="Courier"/>
              </a:rPr>
              <a:t>aes()</a:t>
            </a:r>
            <a:r>
              <a:rPr/>
              <a:t> function defines aesthetic mapping of columns to various scales (including the coordinate system):</a:t>
            </a:r>
          </a:p>
          <a:p>
            <a:pPr lvl="1"/>
            <a:r>
              <a:rPr>
                <a:latin typeface="Courier"/>
              </a:rPr>
              <a:t>x = Petal.Width</a:t>
            </a:r>
            <a:r>
              <a:rPr/>
              <a:t> indicates the column that will map to the x-axis</a:t>
            </a:r>
          </a:p>
          <a:p>
            <a:pPr lvl="1"/>
            <a:r>
              <a:rPr>
                <a:latin typeface="Courier"/>
              </a:rPr>
              <a:t>y = Petal.Length</a:t>
            </a:r>
            <a:r>
              <a:rPr/>
              <a:t> indicates the column that will map to the y-axis</a:t>
            </a:r>
          </a:p>
          <a:p>
            <a:pPr lvl="1"/>
            <a:r>
              <a:rPr>
                <a:latin typeface="Courier"/>
              </a:rPr>
              <a:t>color = Species</a:t>
            </a:r>
            <a:r>
              <a:rPr/>
              <a:t> indicates the column that will map to color scale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Another </a:t>
            </a:r>
            <a:r>
              <a:rPr>
                <a:latin typeface="Courier"/>
              </a:rPr>
              <a:t>ggplot</a:t>
            </a:r>
            <a:r>
              <a:rPr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Give example of ggplot with timeseries data using geom_line, geom_point, shape scale, size scale.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Explain code in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Geometric objects in 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(not exhaustive)</a:t>
            </a:r>
          </a:p>
          <a:p>
            <a:pPr lvl="0" indent="0" marL="0">
              <a:buNone/>
            </a:pPr>
            <a:r>
              <a:rPr/>
              <a:t>geom_point geom_line geom_bar geom_text geom_path geom_polygon geom_segment geom_ribbon</a:t>
            </a:r>
          </a:p>
          <a:p>
            <a:pPr lvl="0" indent="0" marL="0">
              <a:buNone/>
            </a:pPr>
            <a:r>
              <a:rPr/>
              <a:t>Note that each geometric type has the requirement that aesthetics map to the coordinate system. Usually this includes x-y aesthetics, but may also include, for example, </a:t>
            </a:r>
            <a:r>
              <a:rPr>
                <a:latin typeface="Courier"/>
              </a:rPr>
              <a:t>label</a:t>
            </a:r>
            <a:r>
              <a:rPr/>
              <a:t> (</a:t>
            </a:r>
            <a:r>
              <a:rPr>
                <a:latin typeface="Courier"/>
              </a:rPr>
              <a:t>geom_text</a:t>
            </a:r>
            <a:r>
              <a:rPr/>
              <a:t>), </a:t>
            </a:r>
            <a:r>
              <a:rPr>
                <a:latin typeface="Courier"/>
              </a:rPr>
              <a:t>ymin</a:t>
            </a:r>
            <a:r>
              <a:rPr/>
              <a:t> and </a:t>
            </a:r>
            <a:r>
              <a:rPr>
                <a:latin typeface="Courier"/>
              </a:rPr>
              <a:t>ymax</a:t>
            </a:r>
            <a:r>
              <a:rPr/>
              <a:t> (</a:t>
            </a:r>
            <a:r>
              <a:rPr>
                <a:latin typeface="Courier"/>
              </a:rPr>
              <a:t>geom_ribbon</a:t>
            </a:r>
            <a:r>
              <a:rPr/>
              <a:t>), etc.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Aesthetic scales in 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aesthetics include a mapping (e.g. column </a:t>
            </a:r>
            <a:r>
              <a:rPr>
                <a:latin typeface="Courier"/>
              </a:rPr>
              <a:t>A</a:t>
            </a:r>
            <a:r>
              <a:rPr/>
              <a:t> to shape) and a scale (which shapes correspond to which values).</a:t>
            </a:r>
          </a:p>
          <a:p>
            <a:pPr lvl="0" indent="0" marL="0">
              <a:buNone/>
            </a:pPr>
            <a:r>
              <a:rPr/>
              <a:t>The mapping is specified in the </a:t>
            </a:r>
            <a:r>
              <a:rPr>
                <a:latin typeface="Courier"/>
              </a:rPr>
              <a:t>aes()</a:t>
            </a:r>
            <a:r>
              <a:rPr/>
              <a:t> function, either as a defult for the figure or within the specific geometric layer.</a:t>
            </a:r>
          </a:p>
          <a:p>
            <a:pPr lvl="0" indent="0" marL="0">
              <a:buNone/>
            </a:pPr>
            <a:r>
              <a:rPr/>
              <a:t>The scale can be taken as the default for the aesthetic and data type, or specified in a separate function.</a:t>
            </a:r>
          </a:p>
          <a:p>
            <a:pPr lvl="0" indent="0" marL="0">
              <a:buNone/>
            </a:pPr>
            <a:r>
              <a:rPr/>
              <a:t>x - </a:t>
            </a:r>
            <a:r>
              <a:rPr>
                <a:latin typeface="Courier"/>
              </a:rPr>
              <a:t>scale_x_continuous</a:t>
            </a:r>
            <a:r>
              <a:rPr/>
              <a:t>, </a:t>
            </a:r>
            <a:r>
              <a:rPr>
                <a:latin typeface="Courier"/>
              </a:rPr>
              <a:t>scale_x_discrete</a:t>
            </a:r>
            <a:r>
              <a:rPr/>
              <a:t>, </a:t>
            </a:r>
            <a:r>
              <a:rPr>
                <a:latin typeface="Courier"/>
              </a:rPr>
              <a:t>scale_x_manual</a:t>
            </a:r>
            <a:r>
              <a:rPr/>
              <a:t> y - </a:t>
            </a:r>
            <a:r>
              <a:rPr>
                <a:latin typeface="Courier"/>
              </a:rPr>
              <a:t>scale_y_continuous</a:t>
            </a:r>
            <a:r>
              <a:rPr/>
              <a:t>, </a:t>
            </a:r>
            <a:r>
              <a:rPr>
                <a:latin typeface="Courier"/>
              </a:rPr>
              <a:t>scale_y_discrete</a:t>
            </a:r>
            <a:r>
              <a:rPr/>
              <a:t>, </a:t>
            </a:r>
            <a:r>
              <a:rPr>
                <a:latin typeface="Courier"/>
              </a:rPr>
              <a:t>scale_y_manual</a:t>
            </a:r>
            <a:r>
              <a:rPr/>
              <a:t> color - </a:t>
            </a:r>
            <a:r>
              <a:rPr>
                <a:latin typeface="Courier"/>
              </a:rPr>
              <a:t>scale_color_continuous</a:t>
            </a:r>
            <a:r>
              <a:rPr/>
              <a:t>, </a:t>
            </a:r>
            <a:r>
              <a:rPr>
                <a:latin typeface="Courier"/>
              </a:rPr>
              <a:t>scale_color_discrete</a:t>
            </a:r>
            <a:r>
              <a:rPr/>
              <a:t>, </a:t>
            </a:r>
            <a:r>
              <a:rPr>
                <a:latin typeface="Courier"/>
              </a:rPr>
              <a:t>scale_color_manual</a:t>
            </a:r>
            <a:r>
              <a:rPr/>
              <a:t> fill - </a:t>
            </a:r>
            <a:r>
              <a:rPr>
                <a:latin typeface="Courier"/>
              </a:rPr>
              <a:t>scale_fill_continuous</a:t>
            </a:r>
            <a:r>
              <a:rPr/>
              <a:t>, </a:t>
            </a:r>
            <a:r>
              <a:rPr>
                <a:latin typeface="Courier"/>
              </a:rPr>
              <a:t>scale_fill_discrete</a:t>
            </a:r>
            <a:r>
              <a:rPr/>
              <a:t>, </a:t>
            </a:r>
            <a:r>
              <a:rPr>
                <a:latin typeface="Courier"/>
              </a:rPr>
              <a:t>scale_fill_manual</a:t>
            </a:r>
            <a:r>
              <a:rPr/>
              <a:t> size - </a:t>
            </a:r>
            <a:r>
              <a:rPr>
                <a:latin typeface="Courier"/>
              </a:rPr>
              <a:t>scale_size_continuous</a:t>
            </a:r>
            <a:r>
              <a:rPr/>
              <a:t>, </a:t>
            </a:r>
            <a:r>
              <a:rPr>
                <a:latin typeface="Courier"/>
              </a:rPr>
              <a:t>scale_size_discrete</a:t>
            </a:r>
            <a:r>
              <a:rPr/>
              <a:t>, </a:t>
            </a:r>
            <a:r>
              <a:rPr>
                <a:latin typeface="Courier"/>
              </a:rPr>
              <a:t>scale_size_manual</a:t>
            </a:r>
            <a:r>
              <a:rPr/>
              <a:t> shape - </a:t>
            </a:r>
            <a:r>
              <a:rPr>
                <a:latin typeface="Courier"/>
              </a:rPr>
              <a:t>scale_shape_discrete</a:t>
            </a:r>
            <a:r>
              <a:rPr/>
              <a:t>, </a:t>
            </a:r>
            <a:r>
              <a:rPr>
                <a:latin typeface="Courier"/>
              </a:rPr>
              <a:t>scale_shape_manual</a:t>
            </a:r>
            <a:r>
              <a:rPr/>
              <a:t> linetype label (text) alpha (transparency)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Syntax of </a:t>
            </a:r>
            <a:r>
              <a:rPr>
                <a:latin typeface="Courier"/>
              </a:rPr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 that because </a:t>
            </a:r>
            <a:r>
              <a:rPr>
                <a:latin typeface="Courier"/>
              </a:rPr>
              <a:t>ggplot2</a:t>
            </a:r>
            <a:r>
              <a:rPr/>
              <a:t> builds plots in a layered fashion, we can use a variety of syntax styles.</a:t>
            </a:r>
          </a:p>
          <a:p>
            <a:pPr lvl="0" indent="0" marL="0">
              <a:buNone/>
            </a:pPr>
            <a:r>
              <a:rPr/>
              <a:t>Here, we put the dataset inside the </a:t>
            </a:r>
            <a:r>
              <a:rPr>
                <a:latin typeface="Courier"/>
              </a:rPr>
              <a:t>geom_point()</a:t>
            </a:r>
            <a:r>
              <a:rPr/>
              <a:t> object: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iris, </a:t>
            </a:r>
            <a:r>
              <a:rPr i="1">
                <a:solidFill>
                  <a:srgbClr val="60A0B0"/>
                </a:solidFill>
                <a:latin typeface="Courier"/>
              </a:rPr>
              <a:t>#&lt;&lt;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Petal.Width,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Petal.Length,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Species))</a:t>
            </a:r>
          </a:p>
          <a:p>
            <a:pPr lvl="0" indent="0" marL="0">
              <a:buNone/>
            </a:pPr>
            <a:r>
              <a:rPr/>
              <a:t>Alternatively, we can put the </a:t>
            </a:r>
            <a:r>
              <a:rPr>
                <a:latin typeface="Courier"/>
              </a:rPr>
              <a:t>aes()</a:t>
            </a:r>
            <a:r>
              <a:rPr/>
              <a:t> object inside the </a:t>
            </a:r>
            <a:r>
              <a:rPr>
                <a:latin typeface="Courier"/>
              </a:rPr>
              <a:t>ggplot()</a:t>
            </a:r>
            <a:r>
              <a:rPr/>
              <a:t> function to set default aesthetics: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iris, 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Petal.Width,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Petal.Length,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Species))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#&lt;&lt;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</a:p>
          <a:p>
            <a:pPr lvl="0" indent="0" marL="0">
              <a:buNone/>
            </a:pPr>
            <a:r>
              <a:rPr/>
              <a:t>Each of these generates the same plot!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Napoleon’s march on Russia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Famous depiction of the march by Charles Joseph Minard.</a:t>
            </a:r>
          </a:p>
        </p:txBody>
      </p:sp>
      <p:pic>
        <p:nvPicPr>
          <p:cNvPr descr="Week%204%20figs/Min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81100"/>
            <a:ext cx="51054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???</a:t>
            </a:r>
          </a:p>
          <a:p>
            <a:pPr lvl="0" indent="0" marL="0">
              <a:buNone/>
            </a:pPr>
            <a:r>
              <a:rPr/>
              <a:t>Begin with 422k, end with 1k Cold temperatures - depictions &amp; stories of men freezing on side of road Elegant and minimal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Napoleon’s march on Russia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reproduce a version of Minard’s map using </a:t>
            </a:r>
            <a:r>
              <a:rPr>
                <a:latin typeface="Courier"/>
              </a:rPr>
              <a:t>ggplot</a:t>
            </a:r>
            <a:r>
              <a:rPr/>
              <a:t>. First we need the data, which is available online.</a:t>
            </a:r>
          </a:p>
          <a:p>
            <a:pPr lvl="0" indent="0">
              <a:buNone/>
            </a:pPr>
            <a:r>
              <a:rPr>
                <a:latin typeface="Courier"/>
              </a:rPr>
              <a:t>cities_url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"https://raw.githubusercontent.com/stdlib-js/datasets-minard-napoleons-march/main/data/cities.csv"</a:t>
            </a:r>
            <a:br/>
            <a:r>
              <a:rPr>
                <a:latin typeface="Courier"/>
              </a:rPr>
              <a:t>cities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(cities_url)</a:t>
            </a:r>
            <a:br/>
            <a:r>
              <a:rPr>
                <a:latin typeface="Courier"/>
              </a:rPr>
              <a:t>armies_url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"https://raw.githubusercontent.com/stdlib-js/datasets-minard-napoleons-march/main/data/army.csv"</a:t>
            </a:r>
            <a:br/>
            <a:r>
              <a:rPr>
                <a:latin typeface="Courier"/>
              </a:rPr>
              <a:t>armies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(armies_url)</a:t>
            </a:r>
          </a:p>
          <a:p>
            <a:pPr lvl="0" indent="0">
              <a:buNone/>
            </a:pPr>
            <a:r>
              <a:rPr>
                <a:latin typeface="Courier"/>
              </a:rPr>
              <a:t>armies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48 × 5
##      lon   lat   size direction division
##    &lt;dbl&gt; &lt;dbl&gt;  &lt;dbl&gt; &lt;chr&gt;        &lt;dbl&gt;
##  1  24    54.9 340000 A                1
##  2  24.5  55   340000 A                1
##  3  25.5  54.5 340000 A                1
##  4  26    54.7 320000 A                1
##  5  27    54.8 300000 A                1
##  6  28    54.9 280000 A                1
##  7  28.5  55   240000 A                1
##  8  29    55.1 210000 A                1
##  9  30    55.2 180000 A                1
## 10  30.3  55.3 175000 A                1
## # … with 38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cities[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,]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10 × 3
##      lon   lat city      
##    &lt;dbl&gt; &lt;dbl&gt; &lt;chr&gt;     
##  1  24    55   Kowno     
##  2  25.3  54.7 Wilna     
##  3  26.4  54.4 Smorgoni  
##  4  26.8  54.3 Molodexno 
##  5  27.7  55.2 Gloubokoe 
##  6  27.6  53.9 Minsk     
##  7  28.5  54.3 Studienska
##  8  28.7  55.5 Polotzk   
##  9  29.2  54.4 Bobr      
## 10  30.2  55.3 Witebsk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elements of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Import:</a:t>
            </a:r>
            <a:r>
              <a:rPr/>
              <a:t> load data into </a:t>
            </a:r>
            <a:r>
              <a:rPr>
                <a:latin typeface="Courier"/>
              </a:rPr>
              <a:t>R</a:t>
            </a:r>
            <a:r>
              <a:rPr/>
              <a:t> from CSV or Excel files</a:t>
            </a:r>
          </a:p>
          <a:p>
            <a:pPr lvl="0" indent="0" marL="0">
              <a:buNone/>
            </a:pPr>
            <a:r>
              <a:rPr b="1"/>
              <a:t>Tidy:</a:t>
            </a:r>
            <a:r>
              <a:rPr/>
              <a:t> real-world data is often messy and must be cleaned prior to analysis</a:t>
            </a:r>
          </a:p>
          <a:p>
            <a:pPr lvl="0" indent="0" marL="0">
              <a:buNone/>
            </a:pPr>
            <a:r>
              <a:rPr b="1"/>
              <a:t>Understand</a:t>
            </a:r>
          </a:p>
          <a:p>
            <a:pPr lvl="0"/>
            <a:r>
              <a:rPr i="1"/>
              <a:t>Transform:</a:t>
            </a:r>
            <a:r>
              <a:rPr/>
              <a:t> filter data for subsets, create new variables.</a:t>
            </a:r>
          </a:p>
          <a:p>
            <a:pPr lvl="0"/>
            <a:r>
              <a:rPr i="1"/>
              <a:t>Visualize:</a:t>
            </a:r>
            <a:r>
              <a:rPr/>
              <a:t> essential for understanding the data and developing insights</a:t>
            </a:r>
          </a:p>
          <a:p>
            <a:pPr lvl="0"/>
            <a:r>
              <a:rPr i="1"/>
              <a:t>Model:</a:t>
            </a:r>
            <a:r>
              <a:rPr/>
              <a:t> computational and statistical tools to analyze the data</a:t>
            </a:r>
          </a:p>
          <a:p>
            <a:pPr lvl="0" indent="0" marL="0">
              <a:buNone/>
            </a:pPr>
            <a:r>
              <a:rPr b="1"/>
              <a:t>Communicate:</a:t>
            </a:r>
            <a:r>
              <a:rPr/>
              <a:t> prepare &amp; disseminate reports, blogs, etc.</a:t>
            </a:r>
          </a:p>
          <a:p>
            <a:pPr lvl="0" indent="0" marL="0">
              <a:buNone/>
            </a:pPr>
            <a:r>
              <a:rPr i="1"/>
              <a:t>R for Data Science</a:t>
            </a:r>
            <a:r>
              <a:rPr/>
              <a:t> The data science process (</a:t>
            </a:r>
            <a:r>
              <a:rPr i="1"/>
              <a:t>R for Data Science</a:t>
            </a:r>
            <a:r>
              <a:rPr/>
              <a:t>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Napoleon’s march on Russia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(armies)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geom_path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(lon, lat,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size,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direction, </a:t>
            </a:r>
            <a:br/>
            <a:r>
              <a:rPr>
                <a:latin typeface="Courier"/>
              </a:rPr>
              <a:t>                </a:t>
            </a:r>
            <a:r>
              <a:rPr>
                <a:solidFill>
                  <a:srgbClr val="7D9029"/>
                </a:solidFill>
                <a:latin typeface="Courier"/>
              </a:rPr>
              <a:t>group =</a:t>
            </a:r>
            <a:r>
              <a:rPr>
                <a:latin typeface="Courier"/>
              </a:rPr>
              <a:t> division), </a:t>
            </a:r>
            <a:r>
              <a:rPr>
                <a:solidFill>
                  <a:srgbClr val="7D9029"/>
                </a:solidFill>
                <a:latin typeface="Courier"/>
              </a:rPr>
              <a:t>lineend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'round'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cities,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lon,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lat, </a:t>
            </a:r>
            <a:r>
              <a:rPr>
                <a:solidFill>
                  <a:srgbClr val="7D9029"/>
                </a:solidFill>
                <a:latin typeface="Courier"/>
              </a:rPr>
              <a:t>label =</a:t>
            </a:r>
            <a:r>
              <a:rPr>
                <a:latin typeface="Courier"/>
              </a:rPr>
              <a:t> city))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scale_size_continuous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5e3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2e4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5e4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2e5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"5k"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"20k"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"50k"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"200k"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range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scale_color_manual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"tan"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'darkgray'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"Napoleon's march on Russia"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descr="week4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98600"/>
            <a:ext cx="51054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Specifiying the legend scale for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scale_size_continuous</a:t>
            </a:r>
            <a:r>
              <a:rPr/>
              <a:t> includes the following key arguments:</a:t>
            </a:r>
          </a:p>
          <a:p>
            <a:pPr lvl="0"/>
            <a:r>
              <a:rPr>
                <a:latin typeface="Courier"/>
              </a:rPr>
              <a:t>breaks</a:t>
            </a:r>
            <a:r>
              <a:rPr/>
              <a:t> indicate which sizes should be shown</a:t>
            </a:r>
          </a:p>
          <a:p>
            <a:pPr lvl="0"/>
            <a:r>
              <a:rPr>
                <a:latin typeface="Courier"/>
              </a:rPr>
              <a:t>labels</a:t>
            </a:r>
            <a:r>
              <a:rPr/>
              <a:t> provide the text for each of the </a:t>
            </a:r>
            <a:r>
              <a:rPr>
                <a:latin typeface="Courier"/>
              </a:rPr>
              <a:t>breaks</a:t>
            </a:r>
          </a:p>
          <a:p>
            <a:pPr lvl="0"/>
            <a:r>
              <a:rPr>
                <a:latin typeface="Courier"/>
              </a:rPr>
              <a:t>range</a:t>
            </a:r>
            <a:r>
              <a:rPr/>
              <a:t> controls the actual size of the linewidth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of remaining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Additional timeseries dataset</a:t>
            </a:r>
          </a:p>
          <a:p>
            <a:pPr lvl="0"/>
            <a:r>
              <a:rPr/>
              <a:t>long format data</a:t>
            </a:r>
          </a:p>
          <a:p>
            <a:pPr lvl="0"/>
            <a:r>
              <a:rPr>
                <a:latin typeface="Courier"/>
              </a:rPr>
              <a:t>scale_size_*</a:t>
            </a:r>
          </a:p>
          <a:p>
            <a:pPr lvl="0"/>
            <a:r>
              <a:rPr>
                <a:latin typeface="Courier"/>
              </a:rPr>
              <a:t>scale_color_*</a:t>
            </a:r>
            <a:r>
              <a:rPr/>
              <a:t>, </a:t>
            </a:r>
            <a:r>
              <a:rPr>
                <a:latin typeface="Courier"/>
              </a:rPr>
              <a:t>scale_fill_*</a:t>
            </a:r>
          </a:p>
          <a:p>
            <a:pPr lvl="0"/>
            <a:r>
              <a:rPr>
                <a:latin typeface="Courier"/>
              </a:rPr>
              <a:t>scale_linetype_*</a:t>
            </a:r>
          </a:p>
          <a:p>
            <a:pPr lvl="0"/>
            <a:r>
              <a:rPr>
                <a:latin typeface="Courier"/>
              </a:rPr>
              <a:t>scale_x_*</a:t>
            </a:r>
            <a:r>
              <a:rPr/>
              <a:t>, </a:t>
            </a:r>
            <a:r>
              <a:rPr>
                <a:latin typeface="Courier"/>
              </a:rPr>
              <a:t>scale_y_*</a:t>
            </a:r>
          </a:p>
          <a:p>
            <a:pPr lvl="0"/>
            <a:r>
              <a:rPr>
                <a:latin typeface="Courier"/>
              </a:rPr>
              <a:t>scale_shape_*</a:t>
            </a:r>
          </a:p>
          <a:p>
            <a:pPr lvl="0"/>
            <a:r>
              <a:rPr>
                <a:latin typeface="Courier"/>
              </a:rPr>
              <a:t>geom_bar</a:t>
            </a:r>
          </a:p>
          <a:p>
            <a:pPr lvl="0"/>
            <a:r>
              <a:rPr>
                <a:latin typeface="Courier"/>
              </a:rPr>
              <a:t>geom_line</a:t>
            </a:r>
          </a:p>
          <a:p>
            <a:pPr lvl="0"/>
            <a:r>
              <a:rPr>
                <a:latin typeface="Courier"/>
              </a:rPr>
              <a:t>geom_text</a:t>
            </a:r>
          </a:p>
          <a:p>
            <a:pPr lvl="0"/>
            <a:r>
              <a:rPr>
                <a:latin typeface="Courier"/>
              </a:rPr>
              <a:t>facet_wrap</a:t>
            </a:r>
          </a:p>
          <a:p>
            <a:pPr lvl="0"/>
            <a:r>
              <a:rPr>
                <a:latin typeface="Courier"/>
              </a:rPr>
              <a:t>theme</a:t>
            </a:r>
          </a:p>
          <a:p>
            <a:pPr lvl="0"/>
            <a:r>
              <a:rPr/>
              <a:t>In-class activity - plotting data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Import</a:t>
            </a:r>
            <a:r>
              <a:rPr/>
              <a:t> data to </a:t>
            </a:r>
            <a:r>
              <a:rPr>
                <a:latin typeface="Courier"/>
              </a:rPr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Importing data allows us to begin analysis</a:t>
            </a:r>
          </a:p>
          <a:p>
            <a:pPr lvl="0"/>
            <a:r>
              <a:rPr/>
              <a:t>Data often available in csv or excel format</a:t>
            </a:r>
          </a:p>
          <a:p>
            <a:pPr lvl="0"/>
            <a:r>
              <a:rPr>
                <a:latin typeface="Courier"/>
              </a:rPr>
              <a:t>R</a:t>
            </a:r>
            <a:r>
              <a:rPr/>
              <a:t> has built-in functions for reading data, but these are slightly cumbersome</a:t>
            </a:r>
          </a:p>
          <a:p>
            <a:pPr lvl="0"/>
            <a:r>
              <a:rPr/>
              <a:t>Instead, we will use functions from the </a:t>
            </a:r>
            <a:r>
              <a:rPr>
                <a:latin typeface="Courier"/>
              </a:rPr>
              <a:t>readr</a:t>
            </a:r>
            <a:r>
              <a:rPr/>
              <a:t> (for csv) and </a:t>
            </a:r>
            <a:r>
              <a:rPr>
                <a:latin typeface="Courier"/>
              </a:rPr>
              <a:t>readxl</a:t>
            </a:r>
            <a:r>
              <a:rPr/>
              <a:t> (for excel) packages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 i="1"/>
              <a:t>Import</a:t>
            </a:r>
            <a:r>
              <a:rPr/>
              <a:t> csv to </a:t>
            </a:r>
            <a:r>
              <a:rPr>
                <a:latin typeface="Courier"/>
              </a:rPr>
              <a:t>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we want to import the following .csv file to </a:t>
            </a:r>
            <a:r>
              <a:rPr>
                <a:latin typeface="Courier"/>
              </a:rPr>
              <a:t>R</a:t>
            </a:r>
            <a:r>
              <a:rPr/>
              <a:t>.</a:t>
            </a:r>
          </a:p>
        </p:txBody>
      </p:sp>
      <p:pic>
        <p:nvPicPr>
          <p:cNvPr descr="Week%204%20figs/example_table_cs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31900"/>
            <a:ext cx="51054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stuff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Data in </a:t>
            </a:r>
            <a:r>
              <a:rPr>
                <a:latin typeface="Courier"/>
              </a:rPr>
              <a:t>Week 4 data/table_example.csv</a:t>
            </a:r>
          </a:p>
          <a:p>
            <a:pPr lvl="0" indent="0" marL="0">
              <a:buNone/>
            </a:pPr>
            <a:r>
              <a:rPr/>
              <a:t>Note that the file is in a subdirectory of the working directory: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list.files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"Week 4 data"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"iris.csv"  "iris.xlsx"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Import</a:t>
            </a:r>
            <a:r>
              <a:rPr/>
              <a:t> csv to </a:t>
            </a:r>
            <a:r>
              <a:rPr>
                <a:latin typeface="Courier"/>
              </a:rPr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import the .csv from using the </a:t>
            </a:r>
            <a:r>
              <a:rPr>
                <a:latin typeface="Courier"/>
              </a:rPr>
              <a:t>readr</a:t>
            </a:r>
            <a:r>
              <a:rPr/>
              <a:t> and code below. Note that you may need to run </a:t>
            </a:r>
            <a:r>
              <a:rPr>
                <a:latin typeface="Courier"/>
              </a:rPr>
              <a:t>install.packages('readr')</a:t>
            </a:r>
            <a:r>
              <a:rPr/>
              <a:t> if you haven’t already.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(readr) 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'readr' was built under R version 4.0.5</a:t>
            </a:r>
          </a:p>
          <a:p>
            <a:pPr lvl="0" indent="0">
              <a:buNone/>
            </a:pPr>
            <a:r>
              <a:rPr>
                <a:latin typeface="Courier"/>
              </a:rPr>
              <a:t>table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'Week 4 data/iris.csv'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(table)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150 × 5
##    Sepal.Length Sepal.Width Petal.Length Petal.Width Species
##           &lt;dbl&gt;       &lt;dbl&gt;        &lt;dbl&gt;       &lt;dbl&gt; &lt;chr&gt;  
##  1          5.1         3.5          1.4         0.2 setosa 
##  2          4.9         3            1.4         0.2 setosa 
##  3          4.7         3.2          1.3         0.2 setosa 
##  4          4.6         3.1          1.5         0.2 setosa 
##  5          5           3.6          1.4         0.2 setosa 
##  6          5.4         3.9          1.7         0.4 setosa 
##  7          4.6         3.4          1.4         0.3 setosa 
##  8          5           3.4          1.5         0.2 setosa 
##  9          4.4         2.9          1.4         0.2 setosa 
## 10          4.9         3.1          1.5         0.1 setosa 
## # … with 140 more rows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Import</a:t>
            </a:r>
            <a:r>
              <a:rPr/>
              <a:t> excel to </a:t>
            </a:r>
            <a:r>
              <a:rPr>
                <a:latin typeface="Courier"/>
              </a:rPr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excel format. stuff Data in </a:t>
            </a:r>
            <a:r>
              <a:rPr>
                <a:latin typeface="Courier"/>
              </a:rPr>
              <a:t>Week 4 data/table_example.xlsx</a:t>
            </a:r>
          </a:p>
          <a:p>
            <a:pPr lvl="0" indent="0" marL="0">
              <a:buNone/>
            </a:pPr>
            <a:r>
              <a:rPr/>
              <a:t>Again, the file is in a subdirectory of the working directory: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list.files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"Week 4 data"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"iris.csv"  "iris.xlsx"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Import</a:t>
            </a:r>
            <a:r>
              <a:rPr/>
              <a:t> excel to </a:t>
            </a:r>
            <a:r>
              <a:rPr>
                <a:latin typeface="Courier"/>
              </a:rPr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import the .xlsx using the </a:t>
            </a:r>
            <a:r>
              <a:rPr>
                <a:latin typeface="Courier"/>
              </a:rPr>
              <a:t>readxl</a:t>
            </a:r>
            <a:r>
              <a:rPr/>
              <a:t> package. You may need to run </a:t>
            </a:r>
            <a:r>
              <a:rPr>
                <a:latin typeface="Courier"/>
              </a:rPr>
              <a:t>install.packages('readxl')</a:t>
            </a:r>
            <a:r>
              <a:rPr/>
              <a:t> if you haven’t already.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(readxl) </a:t>
            </a:r>
            <a:br/>
            <a:br/>
            <a:r>
              <a:rPr>
                <a:latin typeface="Courier"/>
              </a:rPr>
              <a:t>table_excel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read_excel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'Week 4 data/iris.xlsx'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(table_excel)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150 × 5
##    Sepal.Length Sepal.Width Petal.Length Petal.Width Species
##           &lt;dbl&gt;       &lt;dbl&gt;        &lt;dbl&gt;       &lt;dbl&gt; &lt;chr&gt;  
##  1          5.1         3.5          1.4         0.2 setosa 
##  2          4.9         3            1.4         0.2 setosa 
##  3          4.7         3.2          1.3         0.2 setosa 
##  4          4.6         3.1          1.5         0.2 setosa 
##  5          5           3.6          1.4         0.2 setosa 
##  6          5.4         3.9          1.7         0.4 setosa 
##  7          4.6         3.4          1.4         0.3 setosa 
##  8          5           3.4          1.5         0.2 setosa 
##  9          4.4         2.9          1.4         0.2 setosa 
## 10          4.9         3.1          1.5         0.1 setosa 
## # … with 140 more rows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Science process</dc:title>
  <dc:creator>Gopal Penny</dc:creator>
  <cp:keywords/>
  <dcterms:created xsi:type="dcterms:W3CDTF">2023-01-16T05:25:41Z</dcterms:created>
  <dcterms:modified xsi:type="dcterms:W3CDTF">2023-01-16T05:25:41Z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2022/06/30</vt:lpwstr>
  </property>
  <property fmtid="{D5CDD505-2E9C-101B-9397-08002B2CF9AE}" pid="3" name="output">
    <vt:lpwstr>powerpoint_presentation</vt:lpwstr>
  </property>
  <property fmtid="{D5CDD505-2E9C-101B-9397-08002B2CF9AE}" pid="4" name="subtitle">
    <vt:lpwstr>GE 3259: Applied geographical data science</vt:lpwstr>
  </property>
</Properties>
</file>