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18T16:43:42.590">
    <p:pos x="6000" y="0"/>
    <p:text>hill pr hi lena forest bhai</p:text>
  </p:cm>
  <p:cm authorId="0" idx="2" dt="2021-11-18T11:14:23.092">
    <p:pos x="6000" y="0"/>
    <p:text>weightage bhi de do 12 slide me</p:text>
  </p:cm>
  <p:cm authorId="0" idx="3" dt="2021-11-18T16:43:42.590">
    <p:pos x="6000" y="0"/>
    <p:text>surface and sub surface hoga 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6229905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c6229905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45573ee9_0_3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45573ee9_0_3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45573ee9_0_3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45573ee9_0_3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45573ee9_0_3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45573ee9_0_3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6768d2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6768d2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c6768d2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c6768d2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62299201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62299201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45573ee9_0_3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245573ee9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62299201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62299201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45573ee9_0_3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45573ee9_0_3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45573ee9_0_3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45573ee9_0_3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45573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45573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45573ee9_0_3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45573ee9_0_3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68d10f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68d10f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c6229920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c6229920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45573ee9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45573ee9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45573ee9_0_3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45573ee9_0_3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45573ee9_0_3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45573ee9_0_3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45573ee9_0_3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45573ee9_0_3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622990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622990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622990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622990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45573ee9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45573ee9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845825" y="3055025"/>
            <a:ext cx="317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NDIAN INSTITUTE OF TECHNOLOGY,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KANPUR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83825" y="1018350"/>
            <a:ext cx="28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13" y="842800"/>
            <a:ext cx="2183625" cy="207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4608450" y="811225"/>
            <a:ext cx="34500" cy="3054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5212425" y="2030875"/>
            <a:ext cx="31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HYDROLOGICAL MODELLING OF KARATHODU CATCHMENT</a:t>
            </a:r>
            <a:endParaRPr b="1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572000" y="3162875"/>
            <a:ext cx="176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Submitted To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Dr. Tushar Apurv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521600" y="3055025"/>
            <a:ext cx="162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Submitted By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Gopal Rai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Ajit Srivastava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Ashish Meena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290125" y="1068075"/>
            <a:ext cx="302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Advanced Hydrology (610 A)</a:t>
            </a:r>
            <a:endParaRPr sz="1700">
              <a:solidFill>
                <a:srgbClr val="B45F0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9100" y="870600"/>
            <a:ext cx="85206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Seasonal timescale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From the regime curve, we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can see that the watershed is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Highly seasonal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the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Precipitation is more from JUNE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 SEPTEMBER month.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Also it is Out of Phase watershed.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88" y="108475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93250" y="450100"/>
            <a:ext cx="8520600" cy="4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  3.Daily timescale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From the FDC curve, we can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ee that watershed have steeper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slope FDCs because it is a Arid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catchments and this is due 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lower Baseflow contribution.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75" y="578200"/>
            <a:ext cx="4764325" cy="3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88">
                <a:latin typeface="Arial"/>
                <a:ea typeface="Arial"/>
                <a:cs typeface="Arial"/>
                <a:sym typeface="Arial"/>
              </a:rPr>
              <a:t>Model based on topography</a:t>
            </a:r>
            <a:endParaRPr sz="388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31075" y="947575"/>
            <a:ext cx="86013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              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Precipitation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Hill Slope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Plateau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                           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Wetland</a:t>
            </a:r>
            <a:endParaRPr b="1" sz="16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200" y="658700"/>
            <a:ext cx="3738551" cy="14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187" y="2143900"/>
            <a:ext cx="3346574" cy="1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2539050" y="1715275"/>
            <a:ext cx="6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EPT</a:t>
            </a:r>
            <a:endParaRPr b="1" sz="1000"/>
          </a:p>
        </p:txBody>
      </p:sp>
      <p:sp>
        <p:nvSpPr>
          <p:cNvPr id="141" name="Google Shape;141;p24"/>
          <p:cNvSpPr/>
          <p:nvPr/>
        </p:nvSpPr>
        <p:spPr>
          <a:xfrm>
            <a:off x="2788200" y="2440650"/>
            <a:ext cx="608100" cy="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2788200" y="3363850"/>
            <a:ext cx="608100" cy="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879625" y="2325250"/>
            <a:ext cx="90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Precipitation</a:t>
            </a:r>
            <a:endParaRPr b="1" sz="900"/>
          </a:p>
        </p:txBody>
      </p:sp>
      <p:sp>
        <p:nvSpPr>
          <p:cNvPr id="144" name="Google Shape;144;p24"/>
          <p:cNvSpPr txBox="1"/>
          <p:nvPr/>
        </p:nvSpPr>
        <p:spPr>
          <a:xfrm>
            <a:off x="2308250" y="3231950"/>
            <a:ext cx="41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EPT</a:t>
            </a:r>
            <a:endParaRPr b="1" sz="9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456" y="3555050"/>
            <a:ext cx="2647869" cy="1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141425" y="4138650"/>
            <a:ext cx="90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Precipitation</a:t>
            </a:r>
            <a:endParaRPr b="1" sz="900"/>
          </a:p>
        </p:txBody>
      </p:sp>
      <p:sp>
        <p:nvSpPr>
          <p:cNvPr id="147" name="Google Shape;147;p24"/>
          <p:cNvSpPr/>
          <p:nvPr/>
        </p:nvSpPr>
        <p:spPr>
          <a:xfrm>
            <a:off x="5209725" y="3891375"/>
            <a:ext cx="3082800" cy="42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flipH="1" rot="10800000">
            <a:off x="6578025" y="1302269"/>
            <a:ext cx="1714500" cy="33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429650" y="2935225"/>
            <a:ext cx="15003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024750" y="2539550"/>
            <a:ext cx="74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(catchment)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8123675" y="1543925"/>
            <a:ext cx="168900" cy="9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8074175" y="3314575"/>
            <a:ext cx="267900" cy="7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8024750" y="2494475"/>
            <a:ext cx="111925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8123675" y="2439300"/>
            <a:ext cx="73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(catchment)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7105575" y="906400"/>
            <a:ext cx="7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W=5%</a:t>
            </a:r>
            <a:endParaRPr b="1"/>
          </a:p>
        </p:txBody>
      </p:sp>
      <p:sp>
        <p:nvSpPr>
          <p:cNvPr id="156" name="Google Shape;156;p24"/>
          <p:cNvSpPr txBox="1"/>
          <p:nvPr/>
        </p:nvSpPr>
        <p:spPr>
          <a:xfrm>
            <a:off x="7029125" y="2531875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W=60%</a:t>
            </a:r>
            <a:endParaRPr b="1"/>
          </a:p>
        </p:txBody>
      </p:sp>
      <p:sp>
        <p:nvSpPr>
          <p:cNvPr id="157" name="Google Shape;157;p24"/>
          <p:cNvSpPr txBox="1"/>
          <p:nvPr/>
        </p:nvSpPr>
        <p:spPr>
          <a:xfrm>
            <a:off x="6979675" y="3775975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W=35%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87" y="2143900"/>
            <a:ext cx="3346574" cy="15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456" y="3555050"/>
            <a:ext cx="2647869" cy="1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88">
                <a:latin typeface="Arial"/>
                <a:ea typeface="Arial"/>
                <a:cs typeface="Arial"/>
                <a:sym typeface="Arial"/>
              </a:rPr>
              <a:t>Model based on landuse</a:t>
            </a:r>
            <a:endParaRPr sz="388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31075" y="729025"/>
            <a:ext cx="86013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             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Hill Slope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Plateau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                           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Wetland</a:t>
            </a:r>
            <a:endParaRPr sz="16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87" y="2143900"/>
            <a:ext cx="3346574" cy="1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2720450" y="1287088"/>
            <a:ext cx="10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Precipitation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788200" y="2440650"/>
            <a:ext cx="608100" cy="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788200" y="3363850"/>
            <a:ext cx="608100" cy="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879625" y="2325250"/>
            <a:ext cx="90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Precipitation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308250" y="3231950"/>
            <a:ext cx="41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EPT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456" y="3555050"/>
            <a:ext cx="2647869" cy="1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2141425" y="4138650"/>
            <a:ext cx="90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Precipitation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5209725" y="3891375"/>
            <a:ext cx="3082800" cy="42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flipH="1" rot="10800000">
            <a:off x="6578025" y="1302269"/>
            <a:ext cx="1714500" cy="33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6429650" y="2935225"/>
            <a:ext cx="15003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8024750" y="2539550"/>
            <a:ext cx="74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(catchment)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8123675" y="1543925"/>
            <a:ext cx="168900" cy="9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8074175" y="3314575"/>
            <a:ext cx="267900" cy="7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8024750" y="2494475"/>
            <a:ext cx="111925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8123675" y="2439300"/>
            <a:ext cx="73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(catchment)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105575" y="906400"/>
            <a:ext cx="7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7029125" y="2531875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979675" y="3775975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5649" y="729024"/>
            <a:ext cx="2427663" cy="1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3771425" y="1494475"/>
            <a:ext cx="168900" cy="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Nash-Sutcliffe coefficient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For Topography model              NSC</a:t>
            </a:r>
            <a:r>
              <a:rPr b="1" lang="en"/>
              <a:t>=0.421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For landuse based model        NSC</a:t>
            </a:r>
            <a:r>
              <a:rPr b="1" lang="en"/>
              <a:t>=0.023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882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comparison on yearly timescale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55" y="1220400"/>
            <a:ext cx="5264775" cy="34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comparison on Monthly timescale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1" y="1551838"/>
            <a:ext cx="4007725" cy="2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comparison on daily timescale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50" y="1099600"/>
            <a:ext cx="5331050" cy="36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1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620">
                <a:latin typeface="Arial"/>
                <a:ea typeface="Arial"/>
                <a:cs typeface="Arial"/>
                <a:sym typeface="Arial"/>
              </a:rPr>
              <a:t> 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12775" y="650325"/>
            <a:ext cx="85206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 Duration Curve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Comparison from the model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the given data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498" y="719700"/>
            <a:ext cx="5322653" cy="37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bserved and Modelled flow time-series for a flood event from the record 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38" y="1572299"/>
            <a:ext cx="4553114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0000"/>
                </a:solidFill>
                <a:highlight>
                  <a:schemeClr val="lt1"/>
                </a:highlight>
              </a:rPr>
              <a:t>Outline</a:t>
            </a:r>
            <a:endParaRPr sz="302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829125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Introduction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Catchment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Hydrologic signatures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</a:t>
            </a:r>
            <a:r>
              <a:rPr lang="en"/>
              <a:t>using SUPERFLEX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comparisons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scope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20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3700"/>
              <a:t>Conclusion</a:t>
            </a:r>
            <a:endParaRPr sz="3700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9001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→From the nash-sutcliffe coefficient , we can observe that the model based on topography shows the best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→The parameters and the weights distribution might be the reason for its good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→Surface and sub-surface flow are dominant hydrologic process contributing to streamflow.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→Surface and sub-surface flow is more because of the energy-limited and the  catchment have most of the area covered from plantation and the grassland </a:t>
            </a:r>
            <a:r>
              <a:rPr lang="en"/>
              <a:t>which</a:t>
            </a:r>
            <a:r>
              <a:rPr lang="en"/>
              <a:t> was shown in topography map.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→We have 25 </a:t>
            </a:r>
            <a:r>
              <a:rPr lang="en"/>
              <a:t>years</a:t>
            </a:r>
            <a:r>
              <a:rPr lang="en"/>
              <a:t> of data, but catchment properties like soil,vegetation can be changed so we have to consider it for modeling according to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→From FDC comparison of the model and observed data, it shows that the modeled FDC is showing under predicted baseflow.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→Land use /land cover can be change or agricultural land may be more in future.       So change detection must be </a:t>
            </a: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</a:rPr>
              <a:t>deliberated</a:t>
            </a:r>
            <a:r>
              <a:rPr lang="en"/>
              <a:t> for better results.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23407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ASSESSING IMPACTS OF LANDUSE/LANDCOVER CHANGE ON SURFACE RUNOFF FOR KADALUNDI RIVER BASIN: A WATERSHED MODELING APPROACH (Sinha R. K., Eldho T. I., Ghosh S.).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IDENTIFICATION OF GROUNDWATER POTENTIAL ZONES USING GEOPHYSICAL TECHNIQUE IN KADALUNDI RIVER BASIN, MALAPPURAM, KERALA (S. Sajeena, E. K. Kurien, V. K. Brijesh)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GROUND WATER INFORMATION BOOKLET OF MALAPPURAM DISTRICT, KERALA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DISTRICT SURVEY REPORT OF MINOR MINERALS, MALAPPURAM DISTRICT, KERALA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>
                <a:highlight>
                  <a:schemeClr val="lt1"/>
                </a:highlight>
              </a:rPr>
              <a:t>Introduction</a:t>
            </a:r>
            <a:r>
              <a:rPr lang="en"/>
              <a:t>	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Karathodu Catchment is situated near the Kerala coastal at Malappuram district in Kerala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Area - 755 sq.km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Location- 11</a:t>
            </a:r>
            <a:r>
              <a:rPr baseline="30000" lang="en" sz="14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aseline="30000" lang="en" sz="14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N,76</a:t>
            </a:r>
            <a:r>
              <a:rPr baseline="30000" lang="en" sz="14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04’E</a:t>
            </a:r>
            <a:endParaRPr baseline="3000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Kadalundi River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Chaliyar River ,and Bharathapuzha River all drain into this catchment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Only the Chaliyar and Bharathapuzha rivers are perennial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Kadalundi River length- 132 km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00" y="0"/>
            <a:ext cx="43456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0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3020">
                <a:latin typeface="Calibri"/>
                <a:ea typeface="Calibri"/>
                <a:cs typeface="Calibri"/>
                <a:sym typeface="Calibri"/>
              </a:rPr>
              <a:t>Catchment Properties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793575"/>
            <a:ext cx="85206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and use- Land cover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Topography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Soil type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Vegetation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eology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Climate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USE /LAND COVER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LULC classes include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agriculture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grassland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plantation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bare area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urbanized area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700" y="1234075"/>
            <a:ext cx="40767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TOPOGRAPHY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4075"/>
            <a:ext cx="43284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slope of this catchment is from east to west hence the lighter part show the hill area and darkest portion show wet land.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So, the Kadalundi river flow from Western Ghat to Arabian sea.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catchment contain 15% of hill part, 55% plateau and 30% wetland. This weightage is given in our topographic model also.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50" y="1234075"/>
            <a:ext cx="432845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TYPE &amp; VEGETATION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 soils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Alluvial soil (in the low-land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Laterite soil (in the mid-land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Forest loamy soil (in the eastern side of Kadalundi Basin)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Apart from this, there is also some amount of clay with high gravel content present in this catchment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GEOLOGY AND CLIMATE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340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ry season from December to February and hot season from March to May, the South-West monsoon from June to September and the North-East monsoon from October to December are seen in this catchment.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normal rainfall of this catchment is 2300 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South West monsoon is usually very heavy and nearly 70% of the rainfall.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Geomorphologically the catchment can be divided into three viz.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a.)</a:t>
            </a:r>
            <a:r>
              <a:rPr lang="en"/>
              <a:t> Coastal plain (less than 7.5 m amsl)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b.)</a:t>
            </a:r>
            <a:r>
              <a:rPr lang="en"/>
              <a:t> Mid land (7.5 – 75 m amsl) and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c.)</a:t>
            </a:r>
            <a:r>
              <a:rPr lang="en"/>
              <a:t> Highland (above 75 m amsl).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16950" y="21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2420">
                <a:latin typeface="Arial"/>
                <a:ea typeface="Arial"/>
                <a:cs typeface="Arial"/>
                <a:sym typeface="Arial"/>
              </a:rPr>
              <a:t>Hydrologic signatures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1308000"/>
            <a:ext cx="27087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Karathodu watershed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Is Energy limited hence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most of the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precipitation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is converting into the runoff.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13" y="708513"/>
            <a:ext cx="47720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75" y="3867788"/>
            <a:ext cx="54959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16950" y="1070125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b="1"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Annual Timescale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