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5" r:id="rId2"/>
    <p:sldId id="287" r:id="rId3"/>
    <p:sldId id="288" r:id="rId4"/>
    <p:sldId id="289" r:id="rId5"/>
    <p:sldId id="261" r:id="rId6"/>
    <p:sldId id="260" r:id="rId7"/>
    <p:sldId id="258" r:id="rId8"/>
    <p:sldId id="259" r:id="rId9"/>
    <p:sldId id="266" r:id="rId10"/>
    <p:sldId id="265" r:id="rId11"/>
    <p:sldId id="263" r:id="rId12"/>
    <p:sldId id="262" r:id="rId13"/>
    <p:sldId id="286" r:id="rId14"/>
    <p:sldId id="267" r:id="rId15"/>
    <p:sldId id="268" r:id="rId16"/>
    <p:sldId id="271" r:id="rId17"/>
    <p:sldId id="270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9" autoAdjust="0"/>
  </p:normalViewPr>
  <p:slideViewPr>
    <p:cSldViewPr>
      <p:cViewPr>
        <p:scale>
          <a:sx n="100" d="100"/>
          <a:sy n="100" d="100"/>
        </p:scale>
        <p:origin x="3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53706-106A-4388-9AF8-18D73A12FDB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507006-7BC5-465E-B532-3DD84090F805}">
      <dgm:prSet phldrT="[Text]" custT="1"/>
      <dgm:spPr/>
      <dgm:t>
        <a:bodyPr/>
        <a:lstStyle/>
        <a:p>
          <a:r>
            <a:rPr lang="en-US" sz="800" b="1" dirty="0" smtClean="0">
              <a:solidFill>
                <a:srgbClr val="FF0000"/>
              </a:solidFill>
              <a:effectLst/>
            </a:rPr>
            <a:t>Coffee</a:t>
          </a:r>
          <a:endParaRPr lang="en-US" sz="800" b="1" dirty="0">
            <a:solidFill>
              <a:srgbClr val="FF0000"/>
            </a:solidFill>
            <a:effectLst/>
          </a:endParaRPr>
        </a:p>
      </dgm:t>
    </dgm:pt>
    <dgm:pt modelId="{8E4604E7-27A2-4CE0-B718-9633F2E9A958}" type="parTrans" cxnId="{B598F9C9-1945-491C-B17F-B528F9D4F0E7}">
      <dgm:prSet/>
      <dgm:spPr/>
      <dgm:t>
        <a:bodyPr/>
        <a:lstStyle/>
        <a:p>
          <a:endParaRPr lang="en-US" sz="2400" b="1">
            <a:solidFill>
              <a:srgbClr val="FF0000"/>
            </a:solidFill>
            <a:effectLst/>
          </a:endParaRPr>
        </a:p>
      </dgm:t>
    </dgm:pt>
    <dgm:pt modelId="{046B7474-6CD2-4E8F-BE5D-B95A61788141}" type="sibTrans" cxnId="{B598F9C9-1945-491C-B17F-B528F9D4F0E7}">
      <dgm:prSet/>
      <dgm:spPr/>
      <dgm:t>
        <a:bodyPr/>
        <a:lstStyle/>
        <a:p>
          <a:endParaRPr lang="en-US" sz="2400" b="1">
            <a:solidFill>
              <a:srgbClr val="FF0000"/>
            </a:solidFill>
            <a:effectLst/>
          </a:endParaRPr>
        </a:p>
      </dgm:t>
    </dgm:pt>
    <dgm:pt modelId="{AFA20587-9402-4407-8BCA-342743F58517}">
      <dgm:prSet phldrT="[Text]" custT="1"/>
      <dgm:spPr/>
      <dgm:t>
        <a:bodyPr/>
        <a:lstStyle/>
        <a:p>
          <a:r>
            <a:rPr lang="en-US" sz="800" b="1" dirty="0" smtClean="0">
              <a:solidFill>
                <a:srgbClr val="FF0000"/>
              </a:solidFill>
              <a:effectLst/>
            </a:rPr>
            <a:t>smoking</a:t>
          </a:r>
          <a:endParaRPr lang="en-US" sz="800" b="1" dirty="0">
            <a:solidFill>
              <a:srgbClr val="FF0000"/>
            </a:solidFill>
            <a:effectLst/>
          </a:endParaRPr>
        </a:p>
      </dgm:t>
    </dgm:pt>
    <dgm:pt modelId="{9E7BD5F2-0F47-49AE-A6CB-4E83A21D5408}" type="parTrans" cxnId="{A770DE19-4977-453F-9222-C0B004373E0D}">
      <dgm:prSet/>
      <dgm:spPr/>
      <dgm:t>
        <a:bodyPr/>
        <a:lstStyle/>
        <a:p>
          <a:endParaRPr lang="en-US" sz="2400" b="1">
            <a:solidFill>
              <a:srgbClr val="FF0000"/>
            </a:solidFill>
            <a:effectLst/>
          </a:endParaRPr>
        </a:p>
      </dgm:t>
    </dgm:pt>
    <dgm:pt modelId="{F100DEC0-9838-402F-B0DA-2A9A8D4EFBF8}" type="sibTrans" cxnId="{A770DE19-4977-453F-9222-C0B004373E0D}">
      <dgm:prSet/>
      <dgm:spPr/>
      <dgm:t>
        <a:bodyPr/>
        <a:lstStyle/>
        <a:p>
          <a:endParaRPr lang="en-US" sz="2400" b="1">
            <a:solidFill>
              <a:srgbClr val="FF0000"/>
            </a:solidFill>
            <a:effectLst/>
          </a:endParaRPr>
        </a:p>
      </dgm:t>
    </dgm:pt>
    <dgm:pt modelId="{B8C04A47-54DF-4E17-BE80-025F9BBC9ABB}">
      <dgm:prSet phldrT="[Text]" custT="1"/>
      <dgm:spPr/>
      <dgm:t>
        <a:bodyPr/>
        <a:lstStyle/>
        <a:p>
          <a:r>
            <a:rPr lang="en-US" sz="800" b="1" dirty="0" smtClean="0">
              <a:solidFill>
                <a:srgbClr val="FF0000"/>
              </a:solidFill>
              <a:effectLst/>
            </a:rPr>
            <a:t>Pancreatic</a:t>
          </a:r>
        </a:p>
        <a:p>
          <a:r>
            <a:rPr lang="en-US" sz="800" b="1" dirty="0" smtClean="0">
              <a:solidFill>
                <a:srgbClr val="FF0000"/>
              </a:solidFill>
              <a:effectLst/>
            </a:rPr>
            <a:t>cancer</a:t>
          </a:r>
          <a:endParaRPr lang="en-US" sz="800" b="1" dirty="0">
            <a:solidFill>
              <a:srgbClr val="FF0000"/>
            </a:solidFill>
            <a:effectLst/>
          </a:endParaRPr>
        </a:p>
      </dgm:t>
    </dgm:pt>
    <dgm:pt modelId="{D870406A-2954-4DCE-8982-3BB2AD6E460C}" type="parTrans" cxnId="{3286F401-BF22-4A5C-92DC-EB80E8C1EAC2}">
      <dgm:prSet/>
      <dgm:spPr/>
      <dgm:t>
        <a:bodyPr/>
        <a:lstStyle/>
        <a:p>
          <a:endParaRPr lang="en-US" sz="2400" b="1">
            <a:solidFill>
              <a:srgbClr val="FF0000"/>
            </a:solidFill>
            <a:effectLst/>
          </a:endParaRPr>
        </a:p>
      </dgm:t>
    </dgm:pt>
    <dgm:pt modelId="{F473CABC-D199-48C4-AAED-EDADFC336F67}" type="sibTrans" cxnId="{3286F401-BF22-4A5C-92DC-EB80E8C1EAC2}">
      <dgm:prSet/>
      <dgm:spPr/>
      <dgm:t>
        <a:bodyPr/>
        <a:lstStyle/>
        <a:p>
          <a:endParaRPr lang="en-US" sz="2400" b="1">
            <a:solidFill>
              <a:srgbClr val="FF0000"/>
            </a:solidFill>
            <a:effectLst/>
          </a:endParaRPr>
        </a:p>
      </dgm:t>
    </dgm:pt>
    <dgm:pt modelId="{32175C28-343D-4972-8AF3-0782B1FAEEB2}" type="pres">
      <dgm:prSet presAssocID="{E8453706-106A-4388-9AF8-18D73A12FDB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5D1A9C9-73B1-49E1-830E-83B1183DFFFF}" type="pres">
      <dgm:prSet presAssocID="{A8507006-7BC5-465E-B532-3DD84090F805}" presName="Accent1" presStyleCnt="0"/>
      <dgm:spPr/>
    </dgm:pt>
    <dgm:pt modelId="{4B018321-A943-413F-88E4-E781C5610A5B}" type="pres">
      <dgm:prSet presAssocID="{A8507006-7BC5-465E-B532-3DD84090F805}" presName="Accent" presStyleLbl="node1" presStyleIdx="0" presStyleCnt="3"/>
      <dgm:spPr/>
    </dgm:pt>
    <dgm:pt modelId="{F03FEC2A-9AB4-4414-8BA8-1933B7AB2714}" type="pres">
      <dgm:prSet presAssocID="{A8507006-7BC5-465E-B532-3DD84090F80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220DD-8F39-42A7-AF56-DBDCF23F9116}" type="pres">
      <dgm:prSet presAssocID="{AFA20587-9402-4407-8BCA-342743F58517}" presName="Accent2" presStyleCnt="0"/>
      <dgm:spPr/>
    </dgm:pt>
    <dgm:pt modelId="{B3346408-4AF6-4C9A-9FBA-E20254A4E0B8}" type="pres">
      <dgm:prSet presAssocID="{AFA20587-9402-4407-8BCA-342743F58517}" presName="Accent" presStyleLbl="node1" presStyleIdx="1" presStyleCnt="3"/>
      <dgm:spPr/>
    </dgm:pt>
    <dgm:pt modelId="{2A29D72B-07CA-48D8-AB71-10E7BE283DA2}" type="pres">
      <dgm:prSet presAssocID="{AFA20587-9402-4407-8BCA-342743F5851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0A729-5429-4F11-83B4-E33CD4A2FF51}" type="pres">
      <dgm:prSet presAssocID="{B8C04A47-54DF-4E17-BE80-025F9BBC9ABB}" presName="Accent3" presStyleCnt="0"/>
      <dgm:spPr/>
    </dgm:pt>
    <dgm:pt modelId="{36D95CC4-CC4A-4E80-979E-91C63D7303F1}" type="pres">
      <dgm:prSet presAssocID="{B8C04A47-54DF-4E17-BE80-025F9BBC9ABB}" presName="Accent" presStyleLbl="node1" presStyleIdx="2" presStyleCnt="3"/>
      <dgm:spPr/>
    </dgm:pt>
    <dgm:pt modelId="{6D79FD64-BA6F-4151-800E-9F3447CDDA12}" type="pres">
      <dgm:prSet presAssocID="{B8C04A47-54DF-4E17-BE80-025F9BBC9AB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30E742-2E80-4B3A-9DD7-FBC58F5119F0}" type="presOf" srcId="{A8507006-7BC5-465E-B532-3DD84090F805}" destId="{F03FEC2A-9AB4-4414-8BA8-1933B7AB2714}" srcOrd="0" destOrd="0" presId="urn:microsoft.com/office/officeart/2009/layout/CircleArrowProcess"/>
    <dgm:cxn modelId="{5E138FF7-4CC5-46B1-92D8-25805D010D49}" type="presOf" srcId="{B8C04A47-54DF-4E17-BE80-025F9BBC9ABB}" destId="{6D79FD64-BA6F-4151-800E-9F3447CDDA12}" srcOrd="0" destOrd="0" presId="urn:microsoft.com/office/officeart/2009/layout/CircleArrowProcess"/>
    <dgm:cxn modelId="{B598F9C9-1945-491C-B17F-B528F9D4F0E7}" srcId="{E8453706-106A-4388-9AF8-18D73A12FDBA}" destId="{A8507006-7BC5-465E-B532-3DD84090F805}" srcOrd="0" destOrd="0" parTransId="{8E4604E7-27A2-4CE0-B718-9633F2E9A958}" sibTransId="{046B7474-6CD2-4E8F-BE5D-B95A61788141}"/>
    <dgm:cxn modelId="{A770DE19-4977-453F-9222-C0B004373E0D}" srcId="{E8453706-106A-4388-9AF8-18D73A12FDBA}" destId="{AFA20587-9402-4407-8BCA-342743F58517}" srcOrd="1" destOrd="0" parTransId="{9E7BD5F2-0F47-49AE-A6CB-4E83A21D5408}" sibTransId="{F100DEC0-9838-402F-B0DA-2A9A8D4EFBF8}"/>
    <dgm:cxn modelId="{21B8FC6F-CA9C-4DAB-89D2-6184BB1FA22C}" type="presOf" srcId="{AFA20587-9402-4407-8BCA-342743F58517}" destId="{2A29D72B-07CA-48D8-AB71-10E7BE283DA2}" srcOrd="0" destOrd="0" presId="urn:microsoft.com/office/officeart/2009/layout/CircleArrowProcess"/>
    <dgm:cxn modelId="{3286F401-BF22-4A5C-92DC-EB80E8C1EAC2}" srcId="{E8453706-106A-4388-9AF8-18D73A12FDBA}" destId="{B8C04A47-54DF-4E17-BE80-025F9BBC9ABB}" srcOrd="2" destOrd="0" parTransId="{D870406A-2954-4DCE-8982-3BB2AD6E460C}" sibTransId="{F473CABC-D199-48C4-AAED-EDADFC336F67}"/>
    <dgm:cxn modelId="{E15D2046-9F20-4313-B50A-57EDDE3B331E}" type="presOf" srcId="{E8453706-106A-4388-9AF8-18D73A12FDBA}" destId="{32175C28-343D-4972-8AF3-0782B1FAEEB2}" srcOrd="0" destOrd="0" presId="urn:microsoft.com/office/officeart/2009/layout/CircleArrowProcess"/>
    <dgm:cxn modelId="{7E26A5D9-BBC0-4DF3-8769-EA26EA619F62}" type="presParOf" srcId="{32175C28-343D-4972-8AF3-0782B1FAEEB2}" destId="{F5D1A9C9-73B1-49E1-830E-83B1183DFFFF}" srcOrd="0" destOrd="0" presId="urn:microsoft.com/office/officeart/2009/layout/CircleArrowProcess"/>
    <dgm:cxn modelId="{7BA08A88-E7E1-4543-950A-2CB5679A9B18}" type="presParOf" srcId="{F5D1A9C9-73B1-49E1-830E-83B1183DFFFF}" destId="{4B018321-A943-413F-88E4-E781C5610A5B}" srcOrd="0" destOrd="0" presId="urn:microsoft.com/office/officeart/2009/layout/CircleArrowProcess"/>
    <dgm:cxn modelId="{5457C53D-C642-4132-A7AE-834E45907ECD}" type="presParOf" srcId="{32175C28-343D-4972-8AF3-0782B1FAEEB2}" destId="{F03FEC2A-9AB4-4414-8BA8-1933B7AB2714}" srcOrd="1" destOrd="0" presId="urn:microsoft.com/office/officeart/2009/layout/CircleArrowProcess"/>
    <dgm:cxn modelId="{92F34088-AE56-4B7A-B0F9-3221F8B0CF2A}" type="presParOf" srcId="{32175C28-343D-4972-8AF3-0782B1FAEEB2}" destId="{028220DD-8F39-42A7-AF56-DBDCF23F9116}" srcOrd="2" destOrd="0" presId="urn:microsoft.com/office/officeart/2009/layout/CircleArrowProcess"/>
    <dgm:cxn modelId="{4A9DD891-FC72-4E2A-A393-0038B0BEE430}" type="presParOf" srcId="{028220DD-8F39-42A7-AF56-DBDCF23F9116}" destId="{B3346408-4AF6-4C9A-9FBA-E20254A4E0B8}" srcOrd="0" destOrd="0" presId="urn:microsoft.com/office/officeart/2009/layout/CircleArrowProcess"/>
    <dgm:cxn modelId="{06924CC7-E902-47D3-98E9-0846E89F50AF}" type="presParOf" srcId="{32175C28-343D-4972-8AF3-0782B1FAEEB2}" destId="{2A29D72B-07CA-48D8-AB71-10E7BE283DA2}" srcOrd="3" destOrd="0" presId="urn:microsoft.com/office/officeart/2009/layout/CircleArrowProcess"/>
    <dgm:cxn modelId="{02383A62-9292-47DC-A11D-B8935454AF89}" type="presParOf" srcId="{32175C28-343D-4972-8AF3-0782B1FAEEB2}" destId="{7F70A729-5429-4F11-83B4-E33CD4A2FF51}" srcOrd="4" destOrd="0" presId="urn:microsoft.com/office/officeart/2009/layout/CircleArrowProcess"/>
    <dgm:cxn modelId="{F302FE0F-7E0E-4739-95C4-5C8CA5D57F78}" type="presParOf" srcId="{7F70A729-5429-4F11-83B4-E33CD4A2FF51}" destId="{36D95CC4-CC4A-4E80-979E-91C63D7303F1}" srcOrd="0" destOrd="0" presId="urn:microsoft.com/office/officeart/2009/layout/CircleArrowProcess"/>
    <dgm:cxn modelId="{824A2968-5717-4FDC-8C24-CEA347B9F05A}" type="presParOf" srcId="{32175C28-343D-4972-8AF3-0782B1FAEEB2}" destId="{6D79FD64-BA6F-4151-800E-9F3447CDDA12}" srcOrd="5" destOrd="0" presId="urn:microsoft.com/office/officeart/2009/layout/CircleArrow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18321-A943-413F-88E4-E781C5610A5B}">
      <dsp:nvSpPr>
        <dsp:cNvPr id="0" name=""/>
        <dsp:cNvSpPr/>
      </dsp:nvSpPr>
      <dsp:spPr>
        <a:xfrm>
          <a:off x="562721" y="359983"/>
          <a:ext cx="973835" cy="9739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FEC2A-9AB4-4414-8BA8-1933B7AB2714}">
      <dsp:nvSpPr>
        <dsp:cNvPr id="0" name=""/>
        <dsp:cNvSpPr/>
      </dsp:nvSpPr>
      <dsp:spPr>
        <a:xfrm>
          <a:off x="777971" y="711621"/>
          <a:ext cx="541141" cy="27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FF0000"/>
              </a:solidFill>
              <a:effectLst/>
            </a:rPr>
            <a:t>Coffee</a:t>
          </a:r>
          <a:endParaRPr lang="en-US" sz="800" b="1" kern="1200" dirty="0">
            <a:solidFill>
              <a:srgbClr val="FF0000"/>
            </a:solidFill>
            <a:effectLst/>
          </a:endParaRPr>
        </a:p>
      </dsp:txBody>
      <dsp:txXfrm>
        <a:off x="777971" y="711621"/>
        <a:ext cx="541141" cy="270506"/>
      </dsp:txXfrm>
    </dsp:sp>
    <dsp:sp modelId="{B3346408-4AF6-4C9A-9FBA-E20254A4E0B8}">
      <dsp:nvSpPr>
        <dsp:cNvPr id="0" name=""/>
        <dsp:cNvSpPr/>
      </dsp:nvSpPr>
      <dsp:spPr>
        <a:xfrm>
          <a:off x="292242" y="919609"/>
          <a:ext cx="973835" cy="9739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9D72B-07CA-48D8-AB71-10E7BE283DA2}">
      <dsp:nvSpPr>
        <dsp:cNvPr id="0" name=""/>
        <dsp:cNvSpPr/>
      </dsp:nvSpPr>
      <dsp:spPr>
        <a:xfrm>
          <a:off x="508589" y="1274484"/>
          <a:ext cx="541141" cy="27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FF0000"/>
              </a:solidFill>
              <a:effectLst/>
            </a:rPr>
            <a:t>smoking</a:t>
          </a:r>
          <a:endParaRPr lang="en-US" sz="800" b="1" kern="1200" dirty="0">
            <a:solidFill>
              <a:srgbClr val="FF0000"/>
            </a:solidFill>
            <a:effectLst/>
          </a:endParaRPr>
        </a:p>
      </dsp:txBody>
      <dsp:txXfrm>
        <a:off x="508589" y="1274484"/>
        <a:ext cx="541141" cy="270506"/>
      </dsp:txXfrm>
    </dsp:sp>
    <dsp:sp modelId="{36D95CC4-CC4A-4E80-979E-91C63D7303F1}">
      <dsp:nvSpPr>
        <dsp:cNvPr id="0" name=""/>
        <dsp:cNvSpPr/>
      </dsp:nvSpPr>
      <dsp:spPr>
        <a:xfrm>
          <a:off x="632033" y="1546204"/>
          <a:ext cx="836675" cy="83701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9FD64-BA6F-4151-800E-9F3447CDDA12}">
      <dsp:nvSpPr>
        <dsp:cNvPr id="0" name=""/>
        <dsp:cNvSpPr/>
      </dsp:nvSpPr>
      <dsp:spPr>
        <a:xfrm>
          <a:off x="779251" y="1838157"/>
          <a:ext cx="541141" cy="27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FF0000"/>
              </a:solidFill>
              <a:effectLst/>
            </a:rPr>
            <a:t>Pancreatic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>
              <a:solidFill>
                <a:srgbClr val="FF0000"/>
              </a:solidFill>
              <a:effectLst/>
            </a:rPr>
            <a:t>cancer</a:t>
          </a:r>
          <a:endParaRPr lang="en-US" sz="800" b="1" kern="1200" dirty="0">
            <a:solidFill>
              <a:srgbClr val="FF0000"/>
            </a:solidFill>
            <a:effectLst/>
          </a:endParaRPr>
        </a:p>
      </dsp:txBody>
      <dsp:txXfrm>
        <a:off x="779251" y="1838157"/>
        <a:ext cx="541141" cy="270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04E47-7554-4AEE-8A5A-6C7EB967F7D8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E7EFA-C897-474B-91B8-58582BE9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2F0E-07FD-426E-B08C-0D8FAB3F5C1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544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6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0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6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9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6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0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2F0E-07FD-426E-B08C-0D8FAB3F5C19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8295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10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08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7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7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9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54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2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Science is</a:t>
            </a:r>
            <a:r>
              <a:rPr lang="da-DK" baseline="0" dirty="0" smtClean="0"/>
              <a:t> all </a:t>
            </a:r>
            <a:r>
              <a:rPr lang="da-DK" baseline="0" dirty="0" err="1" smtClean="0"/>
              <a:t>about</a:t>
            </a:r>
            <a:r>
              <a:rPr lang="da-DK" baseline="0" dirty="0" smtClean="0"/>
              <a:t> </a:t>
            </a:r>
            <a:r>
              <a:rPr lang="en-US" baseline="0" noProof="0" dirty="0" smtClean="0"/>
              <a:t>Falsification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confirmation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a series of </a:t>
            </a:r>
            <a:r>
              <a:rPr lang="da-DK" baseline="0" dirty="0" err="1" smtClean="0"/>
              <a:t>conjucture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refutation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2F0E-07FD-426E-B08C-0D8FAB3F5C19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272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2F0E-07FD-426E-B08C-0D8FAB3F5C19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41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2F0E-07FD-426E-B08C-0D8FAB3F5C19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1504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6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More </a:t>
            </a:r>
            <a:r>
              <a:rPr lang="da-DK" dirty="0" err="1" smtClean="0"/>
              <a:t>reading</a:t>
            </a:r>
            <a:r>
              <a:rPr lang="da-DK" dirty="0" smtClean="0"/>
              <a:t> : </a:t>
            </a:r>
            <a:r>
              <a:rPr lang="en-US" sz="1200" b="1" dirty="0" smtClean="0"/>
              <a:t>Is It Really Robust?</a:t>
            </a:r>
          </a:p>
          <a:p>
            <a:r>
              <a:rPr lang="en-US" sz="1200" dirty="0" smtClean="0"/>
              <a:t>Reinvestigating the Robustness of ANOVA Against Violations of the Normal Distribution Assumption</a:t>
            </a:r>
          </a:p>
          <a:p>
            <a:r>
              <a:rPr lang="en-US" sz="1200" u="sng" dirty="0" smtClean="0"/>
              <a:t>Emanuel </a:t>
            </a:r>
            <a:r>
              <a:rPr lang="en-US" sz="1200" u="sng" dirty="0" err="1" smtClean="0"/>
              <a:t>Schmider</a:t>
            </a:r>
            <a:r>
              <a:rPr lang="en-US" sz="1200" u="sng" dirty="0" smtClean="0"/>
              <a:t> et al., </a:t>
            </a:r>
            <a:r>
              <a:rPr lang="en-US" sz="1200" dirty="0" smtClean="0"/>
              <a:t>Methodology (2015), 6, pp. 147-151.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9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E7EFA-C897-474B-91B8-58582BE9B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1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-valu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://www.jhsph.edu/" TargetMode="External"/><Relationship Id="rId4" Type="http://schemas.openxmlformats.org/officeDocument/2006/relationships/hyperlink" Target="http://www.statsdirect.co.uk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noProof="0" dirty="0" smtClean="0"/>
              <a:t>Lecture Series: </a:t>
            </a:r>
            <a:br>
              <a:rPr lang="en-US" sz="3600" b="1" noProof="0" dirty="0" smtClean="0"/>
            </a:br>
            <a:r>
              <a:rPr lang="en-US" sz="3600" b="1" noProof="0" dirty="0" smtClean="0"/>
              <a:t>Statistics for Biologists</a:t>
            </a:r>
            <a:br>
              <a:rPr lang="en-US" sz="3600" b="1" noProof="0" dirty="0" smtClean="0"/>
            </a:br>
            <a:r>
              <a:rPr lang="en-US" sz="2000" b="1" noProof="0" dirty="0" smtClean="0">
                <a:solidFill>
                  <a:srgbClr val="FF0000"/>
                </a:solidFill>
              </a:rPr>
              <a:t>Lecture 3</a:t>
            </a:r>
            <a:r>
              <a:rPr lang="en-US" sz="1800" b="1" noProof="0" dirty="0" smtClean="0"/>
              <a:t>, 12-09-2016</a:t>
            </a:r>
            <a:endParaRPr lang="en-US" sz="1800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b="1" noProof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Gopal Karemore, PhD</a:t>
            </a:r>
          </a:p>
          <a:p>
            <a:endParaRPr lang="en-US" sz="3600" b="1" noProof="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900" noProof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Novo Nordisk Center for Protein Research (Protein Imaging Platform) </a:t>
            </a:r>
          </a:p>
          <a:p>
            <a:r>
              <a:rPr lang="en-US" sz="2900" noProof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</a:t>
            </a:r>
          </a:p>
          <a:p>
            <a:r>
              <a:rPr lang="en-US" sz="2900" noProof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Danish Stem Cell Center</a:t>
            </a:r>
            <a:endParaRPr lang="en-US" sz="2900" noProof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62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46354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8" y="5641508"/>
            <a:ext cx="995512" cy="9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5641508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smtClean="0"/>
              <a:t>Organizer: </a:t>
            </a:r>
          </a:p>
          <a:p>
            <a:pPr algn="ctr"/>
            <a:r>
              <a:rPr lang="da-DK" sz="1400" dirty="0" smtClean="0"/>
              <a:t>Claudia Lukas</a:t>
            </a:r>
          </a:p>
          <a:p>
            <a:pPr algn="ctr"/>
            <a:r>
              <a:rPr lang="da-DK" sz="1400" dirty="0"/>
              <a:t>Anne </a:t>
            </a:r>
            <a:r>
              <a:rPr lang="da-DK" sz="1400" dirty="0" err="1" smtClean="0"/>
              <a:t>Grapin-Botton</a:t>
            </a:r>
            <a:endParaRPr lang="da-DK" sz="1400" dirty="0" smtClean="0"/>
          </a:p>
          <a:p>
            <a:pPr algn="ctr"/>
            <a:r>
              <a:rPr lang="da-DK" sz="1400" dirty="0"/>
              <a:t>Jutta Maria </a:t>
            </a:r>
            <a:r>
              <a:rPr lang="da-DK" sz="1400" dirty="0" err="1"/>
              <a:t>Bulkescher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212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705600" cy="381000"/>
          </a:xfrm>
        </p:spPr>
        <p:txBody>
          <a:bodyPr>
            <a:no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Difference of Means  (</a:t>
            </a:r>
            <a:r>
              <a:rPr lang="da-DK" sz="2400" b="1" dirty="0" err="1" smtClean="0">
                <a:solidFill>
                  <a:srgbClr val="FF0000"/>
                </a:solidFill>
              </a:rPr>
              <a:t>two</a:t>
            </a:r>
            <a:r>
              <a:rPr lang="da-DK" sz="2400" b="1" dirty="0" smtClean="0">
                <a:solidFill>
                  <a:srgbClr val="FF0000"/>
                </a:solidFill>
              </a:rPr>
              <a:t> sample case, </a:t>
            </a:r>
            <a:r>
              <a:rPr lang="da-DK" sz="2400" b="1" dirty="0" smtClean="0"/>
              <a:t>u</a:t>
            </a:r>
            <a:r>
              <a:rPr lang="da-DK" sz="2400" b="1" baseline="-25000" dirty="0" smtClean="0"/>
              <a:t>1, </a:t>
            </a:r>
            <a:r>
              <a:rPr lang="en-US" sz="2400" b="1" dirty="0"/>
              <a:t>u</a:t>
            </a:r>
            <a:r>
              <a:rPr lang="en-US" sz="2400" b="1" baseline="-25000" dirty="0"/>
              <a:t>2</a:t>
            </a:r>
            <a:r>
              <a:rPr lang="da-DK" sz="2400" b="1" dirty="0" smtClean="0">
                <a:solidFill>
                  <a:srgbClr val="FF0000"/>
                </a:solidFill>
              </a:rPr>
              <a:t>)</a:t>
            </a:r>
            <a:endParaRPr lang="en-US" sz="2400" dirty="0"/>
          </a:p>
        </p:txBody>
      </p:sp>
      <p:sp>
        <p:nvSpPr>
          <p:cNvPr id="3072" name="TextBox 3071"/>
          <p:cNvSpPr txBox="1"/>
          <p:nvPr/>
        </p:nvSpPr>
        <p:spPr>
          <a:xfrm>
            <a:off x="1371600" y="63246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Analysis of </a:t>
            </a:r>
            <a:r>
              <a:rPr lang="da-DK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Variance</a:t>
            </a:r>
            <a:r>
              <a:rPr lang="da-DK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l-G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σ</a:t>
            </a:r>
            <a:r>
              <a:rPr lang="da-DK" sz="2400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da-DK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5391680" y="2501901"/>
            <a:ext cx="23392" cy="2984499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796008" y="2490720"/>
            <a:ext cx="23392" cy="2984499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" y="2490720"/>
            <a:ext cx="853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9400" y="2185920"/>
            <a:ext cx="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5750" y="4010486"/>
            <a:ext cx="853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0350" y="3705686"/>
            <a:ext cx="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91150" y="3705686"/>
            <a:ext cx="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54930" y="5238690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b="1" dirty="0"/>
              <a:t> </a:t>
            </a:r>
            <a:r>
              <a:rPr lang="da-DK" sz="2000" b="1" dirty="0" smtClean="0"/>
              <a:t> </a:t>
            </a:r>
            <a:endParaRPr lang="en-US" sz="2000" b="1" dirty="0"/>
          </a:p>
        </p:txBody>
      </p:sp>
      <p:sp>
        <p:nvSpPr>
          <p:cNvPr id="42" name="Rectangle 41"/>
          <p:cNvSpPr/>
          <p:nvPr/>
        </p:nvSpPr>
        <p:spPr>
          <a:xfrm>
            <a:off x="2567156" y="4586190"/>
            <a:ext cx="30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b="1" dirty="0"/>
              <a:t> </a:t>
            </a:r>
            <a:r>
              <a:rPr lang="da-DK" sz="2000" b="1" dirty="0" smtClean="0"/>
              <a:t> </a:t>
            </a:r>
            <a:endParaRPr lang="en-US" sz="20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78926" y="5371723"/>
            <a:ext cx="853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93526" y="5066923"/>
            <a:ext cx="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84326" y="5066923"/>
            <a:ext cx="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60126" y="5452767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Mean 1 (</a:t>
            </a:r>
            <a:r>
              <a:rPr lang="da-DK" b="1" dirty="0"/>
              <a:t>u</a:t>
            </a:r>
            <a:r>
              <a:rPr lang="da-DK" b="1" baseline="-25000" dirty="0"/>
              <a:t>1</a:t>
            </a:r>
            <a:r>
              <a:rPr lang="da-DK" b="1" dirty="0" smtClean="0"/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89026" y="547521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Mean 2 (</a:t>
            </a:r>
            <a:r>
              <a:rPr lang="en-US" b="1" dirty="0" smtClean="0"/>
              <a:t>u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grpSp>
        <p:nvGrpSpPr>
          <p:cNvPr id="3082" name="Group 3081"/>
          <p:cNvGrpSpPr/>
          <p:nvPr/>
        </p:nvGrpSpPr>
        <p:grpSpPr>
          <a:xfrm>
            <a:off x="1981200" y="457200"/>
            <a:ext cx="4343399" cy="2051717"/>
            <a:chOff x="1981200" y="457200"/>
            <a:chExt cx="4343399" cy="2051717"/>
          </a:xfrm>
        </p:grpSpPr>
        <p:sp>
          <p:nvSpPr>
            <p:cNvPr id="34" name="Freeform 33"/>
            <p:cNvSpPr/>
            <p:nvPr/>
          </p:nvSpPr>
          <p:spPr>
            <a:xfrm>
              <a:off x="1981200" y="457200"/>
              <a:ext cx="1752599" cy="2033520"/>
            </a:xfrm>
            <a:custGeom>
              <a:avLst/>
              <a:gdLst>
                <a:gd name="connsiteX0" fmla="*/ 0 w 2217761"/>
                <a:gd name="connsiteY0" fmla="*/ 2019872 h 2033520"/>
                <a:gd name="connsiteX1" fmla="*/ 955344 w 2217761"/>
                <a:gd name="connsiteY1" fmla="*/ 3 h 2033520"/>
                <a:gd name="connsiteX2" fmla="*/ 2217761 w 2217761"/>
                <a:gd name="connsiteY2" fmla="*/ 2033520 h 203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7761" h="2033520">
                  <a:moveTo>
                    <a:pt x="0" y="2019872"/>
                  </a:moveTo>
                  <a:cubicBezTo>
                    <a:pt x="292858" y="1008800"/>
                    <a:pt x="585717" y="-2272"/>
                    <a:pt x="955344" y="3"/>
                  </a:cubicBezTo>
                  <a:cubicBezTo>
                    <a:pt x="1324971" y="2278"/>
                    <a:pt x="1771366" y="1017899"/>
                    <a:pt x="2217761" y="20335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572000" y="475397"/>
              <a:ext cx="1752599" cy="2033520"/>
            </a:xfrm>
            <a:custGeom>
              <a:avLst/>
              <a:gdLst>
                <a:gd name="connsiteX0" fmla="*/ 0 w 2217761"/>
                <a:gd name="connsiteY0" fmla="*/ 2019872 h 2033520"/>
                <a:gd name="connsiteX1" fmla="*/ 955344 w 2217761"/>
                <a:gd name="connsiteY1" fmla="*/ 3 h 2033520"/>
                <a:gd name="connsiteX2" fmla="*/ 2217761 w 2217761"/>
                <a:gd name="connsiteY2" fmla="*/ 2033520 h 203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7761" h="2033520">
                  <a:moveTo>
                    <a:pt x="0" y="2019872"/>
                  </a:moveTo>
                  <a:cubicBezTo>
                    <a:pt x="292858" y="1008800"/>
                    <a:pt x="585717" y="-2272"/>
                    <a:pt x="955344" y="3"/>
                  </a:cubicBezTo>
                  <a:cubicBezTo>
                    <a:pt x="1324971" y="2278"/>
                    <a:pt x="1771366" y="1017899"/>
                    <a:pt x="2217761" y="20335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448299" y="2338320"/>
              <a:ext cx="8001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625452" y="2338320"/>
              <a:ext cx="75887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857499" y="2358792"/>
              <a:ext cx="8001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022144" y="2358792"/>
              <a:ext cx="75887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2623185" y="1784459"/>
              <a:ext cx="4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/>
                <a:t>σ</a:t>
              </a:r>
              <a:r>
                <a:rPr lang="da-DK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213984" y="1752600"/>
              <a:ext cx="4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/>
                <a:t>σ</a:t>
              </a:r>
              <a:r>
                <a:rPr lang="da-DK" b="1" baseline="-25000" dirty="0" smtClean="0"/>
                <a:t>1</a:t>
              </a:r>
              <a:endParaRPr lang="en-US" b="1" baseline="-25000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5410200" y="2185920"/>
            <a:ext cx="0" cy="304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82"/>
          <p:cNvGrpSpPr/>
          <p:nvPr/>
        </p:nvGrpSpPr>
        <p:grpSpPr>
          <a:xfrm>
            <a:off x="1336342" y="2743200"/>
            <a:ext cx="5723530" cy="1282914"/>
            <a:chOff x="1336342" y="2743200"/>
            <a:chExt cx="5723530" cy="1282914"/>
          </a:xfrm>
        </p:grpSpPr>
        <p:sp>
          <p:nvSpPr>
            <p:cNvPr id="38" name="Freeform 37"/>
            <p:cNvSpPr/>
            <p:nvPr/>
          </p:nvSpPr>
          <p:spPr>
            <a:xfrm>
              <a:off x="1336342" y="2743201"/>
              <a:ext cx="3111690" cy="1282913"/>
            </a:xfrm>
            <a:custGeom>
              <a:avLst/>
              <a:gdLst>
                <a:gd name="connsiteX0" fmla="*/ 0 w 3111690"/>
                <a:gd name="connsiteY0" fmla="*/ 1255618 h 1282913"/>
                <a:gd name="connsiteX1" fmla="*/ 1446663 w 3111690"/>
                <a:gd name="connsiteY1" fmla="*/ 24 h 1282913"/>
                <a:gd name="connsiteX2" fmla="*/ 3111690 w 3111690"/>
                <a:gd name="connsiteY2" fmla="*/ 1282913 h 128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690" h="1282913">
                  <a:moveTo>
                    <a:pt x="0" y="1255618"/>
                  </a:moveTo>
                  <a:cubicBezTo>
                    <a:pt x="464024" y="625546"/>
                    <a:pt x="928048" y="-4525"/>
                    <a:pt x="1446663" y="24"/>
                  </a:cubicBezTo>
                  <a:cubicBezTo>
                    <a:pt x="1965278" y="4573"/>
                    <a:pt x="2538484" y="643743"/>
                    <a:pt x="3111690" y="12829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948182" y="2743200"/>
              <a:ext cx="3111690" cy="1282913"/>
            </a:xfrm>
            <a:custGeom>
              <a:avLst/>
              <a:gdLst>
                <a:gd name="connsiteX0" fmla="*/ 0 w 3111690"/>
                <a:gd name="connsiteY0" fmla="*/ 1255618 h 1282913"/>
                <a:gd name="connsiteX1" fmla="*/ 1446663 w 3111690"/>
                <a:gd name="connsiteY1" fmla="*/ 24 h 1282913"/>
                <a:gd name="connsiteX2" fmla="*/ 3111690 w 3111690"/>
                <a:gd name="connsiteY2" fmla="*/ 1282913 h 128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690" h="1282913">
                  <a:moveTo>
                    <a:pt x="0" y="1255618"/>
                  </a:moveTo>
                  <a:cubicBezTo>
                    <a:pt x="464024" y="625546"/>
                    <a:pt x="928048" y="-4525"/>
                    <a:pt x="1446663" y="24"/>
                  </a:cubicBezTo>
                  <a:cubicBezTo>
                    <a:pt x="1965278" y="4573"/>
                    <a:pt x="2538484" y="643743"/>
                    <a:pt x="3111690" y="12829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08272" y="3352530"/>
              <a:ext cx="4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/>
                <a:t>σ</a:t>
              </a:r>
              <a:r>
                <a:rPr lang="da-DK" b="1" baseline="-25000" dirty="0"/>
                <a:t>2</a:t>
              </a:r>
              <a:endParaRPr lang="en-US" b="1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99071" y="3320671"/>
              <a:ext cx="4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/>
                <a:t>σ</a:t>
              </a:r>
              <a:r>
                <a:rPr lang="da-DK" b="1" baseline="-25000" dirty="0" smtClean="0"/>
                <a:t>2</a:t>
              </a:r>
              <a:endParaRPr lang="en-US" b="1" baseline="-250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442475" y="3886200"/>
              <a:ext cx="14859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4038600" y="3886200"/>
              <a:ext cx="130478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857811" y="3810000"/>
              <a:ext cx="133318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1447800" y="3810000"/>
              <a:ext cx="129227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4" name="Group 3083"/>
          <p:cNvGrpSpPr/>
          <p:nvPr/>
        </p:nvGrpSpPr>
        <p:grpSpPr>
          <a:xfrm>
            <a:off x="838200" y="4495800"/>
            <a:ext cx="6858000" cy="891551"/>
            <a:chOff x="838200" y="4495800"/>
            <a:chExt cx="6858000" cy="891551"/>
          </a:xfrm>
        </p:grpSpPr>
        <p:sp>
          <p:nvSpPr>
            <p:cNvPr id="48" name="Freeform 47"/>
            <p:cNvSpPr/>
            <p:nvPr/>
          </p:nvSpPr>
          <p:spPr>
            <a:xfrm>
              <a:off x="838200" y="4495800"/>
              <a:ext cx="4267200" cy="891551"/>
            </a:xfrm>
            <a:custGeom>
              <a:avLst/>
              <a:gdLst>
                <a:gd name="connsiteX0" fmla="*/ 0 w 3111690"/>
                <a:gd name="connsiteY0" fmla="*/ 1255618 h 1282913"/>
                <a:gd name="connsiteX1" fmla="*/ 1446663 w 3111690"/>
                <a:gd name="connsiteY1" fmla="*/ 24 h 1282913"/>
                <a:gd name="connsiteX2" fmla="*/ 3111690 w 3111690"/>
                <a:gd name="connsiteY2" fmla="*/ 1282913 h 128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690" h="1282913">
                  <a:moveTo>
                    <a:pt x="0" y="1255618"/>
                  </a:moveTo>
                  <a:cubicBezTo>
                    <a:pt x="464024" y="625546"/>
                    <a:pt x="928048" y="-4525"/>
                    <a:pt x="1446663" y="24"/>
                  </a:cubicBezTo>
                  <a:cubicBezTo>
                    <a:pt x="1965278" y="4573"/>
                    <a:pt x="2538484" y="643743"/>
                    <a:pt x="3111690" y="12829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52800" y="4495800"/>
              <a:ext cx="4343400" cy="891550"/>
            </a:xfrm>
            <a:custGeom>
              <a:avLst/>
              <a:gdLst>
                <a:gd name="connsiteX0" fmla="*/ 0 w 3111690"/>
                <a:gd name="connsiteY0" fmla="*/ 1255618 h 1282913"/>
                <a:gd name="connsiteX1" fmla="*/ 1446663 w 3111690"/>
                <a:gd name="connsiteY1" fmla="*/ 24 h 1282913"/>
                <a:gd name="connsiteX2" fmla="*/ 3111690 w 3111690"/>
                <a:gd name="connsiteY2" fmla="*/ 1282913 h 128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690" h="1282913">
                  <a:moveTo>
                    <a:pt x="0" y="1255618"/>
                  </a:moveTo>
                  <a:cubicBezTo>
                    <a:pt x="464024" y="625546"/>
                    <a:pt x="928048" y="-4525"/>
                    <a:pt x="1446663" y="24"/>
                  </a:cubicBezTo>
                  <a:cubicBezTo>
                    <a:pt x="1965278" y="4573"/>
                    <a:pt x="2538484" y="643743"/>
                    <a:pt x="3111690" y="128291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99889" y="4703939"/>
              <a:ext cx="4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/>
                <a:t>σ</a:t>
              </a:r>
              <a:r>
                <a:rPr lang="da-DK" b="1" baseline="-25000" dirty="0"/>
                <a:t>3</a:t>
              </a:r>
              <a:endParaRPr lang="en-US" b="1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90688" y="4672080"/>
              <a:ext cx="424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 smtClean="0"/>
                <a:t>σ</a:t>
              </a:r>
              <a:r>
                <a:rPr lang="da-DK" b="1" baseline="-25000" dirty="0" smtClean="0"/>
                <a:t>3</a:t>
              </a:r>
              <a:endParaRPr lang="en-US" b="1" baseline="-250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5419003" y="5181600"/>
              <a:ext cx="189619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3657600" y="5181600"/>
              <a:ext cx="168578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839851" y="5293232"/>
              <a:ext cx="204917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990600" y="5293232"/>
              <a:ext cx="175529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8" name="TextBox 3077"/>
          <p:cNvSpPr txBox="1"/>
          <p:nvPr/>
        </p:nvSpPr>
        <p:spPr>
          <a:xfrm>
            <a:off x="3489130" y="5955268"/>
            <a:ext cx="139989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rgbClr val="00B050"/>
                </a:solidFill>
              </a:rPr>
              <a:t>σ</a:t>
            </a:r>
            <a:r>
              <a:rPr lang="da-DK" sz="2000" b="1" baseline="-25000" dirty="0" smtClean="0">
                <a:solidFill>
                  <a:srgbClr val="00B050"/>
                </a:solidFill>
              </a:rPr>
              <a:t>1</a:t>
            </a:r>
            <a:r>
              <a:rPr lang="da-DK" sz="2000" b="1" dirty="0" smtClean="0">
                <a:solidFill>
                  <a:srgbClr val="00B050"/>
                </a:solidFill>
              </a:rPr>
              <a:t> &lt; </a:t>
            </a:r>
            <a:r>
              <a:rPr lang="el-GR" sz="2000" b="1" dirty="0" smtClean="0">
                <a:solidFill>
                  <a:srgbClr val="00B050"/>
                </a:solidFill>
              </a:rPr>
              <a:t>σ</a:t>
            </a:r>
            <a:r>
              <a:rPr lang="da-DK" sz="2000" b="1" baseline="-25000" dirty="0" smtClean="0">
                <a:solidFill>
                  <a:srgbClr val="00B050"/>
                </a:solidFill>
              </a:rPr>
              <a:t>2  </a:t>
            </a:r>
            <a:r>
              <a:rPr lang="da-DK" sz="2000" b="1" dirty="0" smtClean="0">
                <a:solidFill>
                  <a:srgbClr val="00B050"/>
                </a:solidFill>
              </a:rPr>
              <a:t>&lt; </a:t>
            </a:r>
            <a:r>
              <a:rPr lang="el-GR" sz="2000" b="1" dirty="0" smtClean="0">
                <a:solidFill>
                  <a:srgbClr val="00B050"/>
                </a:solidFill>
              </a:rPr>
              <a:t>σ</a:t>
            </a:r>
            <a:r>
              <a:rPr lang="da-DK" sz="2000" b="1" baseline="-25000" dirty="0" smtClean="0">
                <a:solidFill>
                  <a:srgbClr val="00B050"/>
                </a:solidFill>
              </a:rPr>
              <a:t>3</a:t>
            </a:r>
            <a:endParaRPr lang="en-US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06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Case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850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Case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" y="421685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Case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3048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 smtClean="0"/>
              <a:t>Hypothesis</a:t>
            </a:r>
            <a:r>
              <a:rPr lang="da-DK" sz="2400" b="1" dirty="0" smtClean="0"/>
              <a:t> </a:t>
            </a:r>
            <a:r>
              <a:rPr lang="da-DK" sz="2400" b="1" dirty="0" err="1" smtClean="0"/>
              <a:t>testing</a:t>
            </a:r>
            <a:r>
              <a:rPr lang="da-DK" sz="2400" b="1" dirty="0" smtClean="0"/>
              <a:t> of Means 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86942"/>
            <a:ext cx="4114800" cy="66353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76200" y="4902875"/>
            <a:ext cx="9067800" cy="2031325"/>
            <a:chOff x="114869" y="3581400"/>
            <a:chExt cx="9067800" cy="2031325"/>
          </a:xfrm>
        </p:grpSpPr>
        <p:sp>
          <p:nvSpPr>
            <p:cNvPr id="10" name="TextBox 9"/>
            <p:cNvSpPr txBox="1"/>
            <p:nvPr/>
          </p:nvSpPr>
          <p:spPr>
            <a:xfrm>
              <a:off x="114869" y="3581400"/>
              <a:ext cx="4724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 err="1" smtClean="0"/>
                <a:t>Conditions</a:t>
              </a:r>
              <a:r>
                <a:rPr lang="da-DK" b="1" dirty="0" smtClean="0"/>
                <a:t>:</a:t>
              </a:r>
            </a:p>
            <a:p>
              <a:endParaRPr lang="da-DK" dirty="0" smtClean="0"/>
            </a:p>
            <a:p>
              <a:r>
                <a:rPr lang="da-DK" dirty="0" smtClean="0"/>
                <a:t>Z-test:</a:t>
              </a:r>
            </a:p>
            <a:p>
              <a:r>
                <a:rPr lang="da-DK" dirty="0" smtClean="0"/>
                <a:t>	Population normal or </a:t>
              </a:r>
              <a:r>
                <a:rPr lang="da-DK" dirty="0" err="1" smtClean="0"/>
                <a:t>infinite</a:t>
              </a:r>
              <a:endParaRPr lang="da-DK" dirty="0" smtClean="0"/>
            </a:p>
            <a:p>
              <a:r>
                <a:rPr lang="da-DK" dirty="0"/>
                <a:t> </a:t>
              </a:r>
              <a:r>
                <a:rPr lang="da-DK" dirty="0" smtClean="0"/>
                <a:t>                 Sample </a:t>
              </a:r>
              <a:r>
                <a:rPr lang="da-DK" dirty="0" err="1" smtClean="0"/>
                <a:t>size</a:t>
              </a:r>
              <a:r>
                <a:rPr lang="da-DK" dirty="0" smtClean="0"/>
                <a:t> </a:t>
              </a:r>
              <a:r>
                <a:rPr lang="da-DK" dirty="0" smtClean="0">
                  <a:solidFill>
                    <a:srgbClr val="FF0000"/>
                  </a:solidFill>
                </a:rPr>
                <a:t>large or small</a:t>
              </a:r>
            </a:p>
            <a:p>
              <a:r>
                <a:rPr lang="da-DK" dirty="0"/>
                <a:t>	</a:t>
              </a:r>
              <a:r>
                <a:rPr lang="da-DK" dirty="0" err="1" smtClean="0"/>
                <a:t>Variance</a:t>
              </a:r>
              <a:r>
                <a:rPr lang="da-DK" dirty="0" smtClean="0"/>
                <a:t> of population </a:t>
              </a:r>
              <a:r>
                <a:rPr lang="da-DK" dirty="0" err="1">
                  <a:solidFill>
                    <a:srgbClr val="FF0000"/>
                  </a:solidFill>
                </a:rPr>
                <a:t>k</a:t>
              </a:r>
              <a:r>
                <a:rPr lang="da-DK" dirty="0" err="1" smtClean="0">
                  <a:solidFill>
                    <a:srgbClr val="FF0000"/>
                  </a:solidFill>
                </a:rPr>
                <a:t>nown</a:t>
              </a:r>
              <a:endParaRPr lang="da-DK" dirty="0" smtClean="0">
                <a:solidFill>
                  <a:srgbClr val="FF0000"/>
                </a:solidFill>
              </a:endParaRPr>
            </a:p>
            <a:p>
              <a:endParaRPr lang="da-DK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0669" y="4088725"/>
              <a:ext cx="4572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/>
                <a:t>t-test: </a:t>
              </a:r>
            </a:p>
            <a:p>
              <a:r>
                <a:rPr lang="en-US" dirty="0"/>
                <a:t>	Population normal or infinite</a:t>
              </a:r>
            </a:p>
            <a:p>
              <a:r>
                <a:rPr lang="en-US" dirty="0"/>
                <a:t>                  Sample size </a:t>
              </a:r>
              <a:r>
                <a:rPr lang="en-US" dirty="0">
                  <a:solidFill>
                    <a:srgbClr val="FF0000"/>
                  </a:solidFill>
                </a:rPr>
                <a:t>Small</a:t>
              </a:r>
            </a:p>
            <a:p>
              <a:r>
                <a:rPr lang="en-US" dirty="0"/>
                <a:t>	Variance of population </a:t>
              </a:r>
              <a:r>
                <a:rPr lang="en-US" dirty="0">
                  <a:solidFill>
                    <a:srgbClr val="FF0000"/>
                  </a:solidFill>
                </a:rPr>
                <a:t>unknown</a:t>
              </a:r>
            </a:p>
            <a:p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1295400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err="1" smtClean="0">
                <a:solidFill>
                  <a:srgbClr val="FF0000"/>
                </a:solidFill>
              </a:rPr>
              <a:t>Hypothesis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Question</a:t>
            </a:r>
            <a:r>
              <a:rPr lang="da-DK" dirty="0" smtClean="0">
                <a:solidFill>
                  <a:srgbClr val="FF0000"/>
                </a:solidFill>
              </a:rPr>
              <a:t> (</a:t>
            </a:r>
            <a:r>
              <a:rPr lang="da-DK" dirty="0" err="1" smtClean="0">
                <a:solidFill>
                  <a:srgbClr val="FF0000"/>
                </a:solidFill>
              </a:rPr>
              <a:t>plain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english</a:t>
            </a:r>
            <a:r>
              <a:rPr lang="da-DK" dirty="0" smtClean="0">
                <a:solidFill>
                  <a:srgbClr val="FF0000"/>
                </a:solidFill>
              </a:rPr>
              <a:t>): </a:t>
            </a:r>
          </a:p>
          <a:p>
            <a:endParaRPr lang="da-DK" dirty="0" smtClean="0"/>
          </a:p>
          <a:p>
            <a:r>
              <a:rPr lang="da-DK" dirty="0" smtClean="0"/>
              <a:t>Patients on Drug (</a:t>
            </a:r>
            <a:r>
              <a:rPr lang="da-DK" dirty="0" err="1" smtClean="0"/>
              <a:t>readout</a:t>
            </a:r>
            <a:r>
              <a:rPr lang="da-DK" dirty="0" smtClean="0"/>
              <a:t>): [20 12 15 18 24];       </a:t>
            </a:r>
            <a:r>
              <a:rPr lang="en-US" b="1" dirty="0"/>
              <a:t>u</a:t>
            </a:r>
            <a:r>
              <a:rPr lang="en-US" b="1" baseline="-25000" dirty="0"/>
              <a:t>1</a:t>
            </a:r>
            <a:r>
              <a:rPr lang="en-US" dirty="0"/>
              <a:t>=17.8, </a:t>
            </a:r>
            <a:r>
              <a:rPr lang="el-GR" b="1" dirty="0" smtClean="0"/>
              <a:t>σ</a:t>
            </a:r>
            <a:r>
              <a:rPr lang="da-DK" b="1" baseline="-25000" dirty="0" smtClean="0"/>
              <a:t>1</a:t>
            </a:r>
            <a:r>
              <a:rPr lang="el-GR" b="1" dirty="0" smtClean="0"/>
              <a:t> </a:t>
            </a:r>
            <a:r>
              <a:rPr lang="da-DK" b="1" dirty="0" smtClean="0"/>
              <a:t>= </a:t>
            </a:r>
            <a:r>
              <a:rPr lang="en-US" dirty="0" smtClean="0"/>
              <a:t>4.6</a:t>
            </a:r>
            <a:endParaRPr lang="da-DK" dirty="0" smtClean="0"/>
          </a:p>
          <a:p>
            <a:r>
              <a:rPr lang="da-DK" dirty="0"/>
              <a:t>Patients on </a:t>
            </a:r>
            <a:r>
              <a:rPr lang="da-DK" dirty="0" smtClean="0"/>
              <a:t>Placebo (</a:t>
            </a:r>
            <a:r>
              <a:rPr lang="da-DK" dirty="0" err="1" smtClean="0"/>
              <a:t>readout</a:t>
            </a:r>
            <a:r>
              <a:rPr lang="da-DK" dirty="0"/>
              <a:t>): </a:t>
            </a:r>
            <a:r>
              <a:rPr lang="da-DK" dirty="0" smtClean="0"/>
              <a:t>[23 19 18 20 26];  </a:t>
            </a:r>
            <a:r>
              <a:rPr lang="en-US" b="1" dirty="0" smtClean="0"/>
              <a:t>u</a:t>
            </a:r>
            <a:r>
              <a:rPr lang="en-US" b="1" baseline="-25000" dirty="0" smtClean="0"/>
              <a:t>2</a:t>
            </a:r>
            <a:r>
              <a:rPr lang="en-US" dirty="0"/>
              <a:t>=21.2, </a:t>
            </a:r>
            <a:r>
              <a:rPr lang="el-GR" b="1" dirty="0" smtClean="0"/>
              <a:t>σ</a:t>
            </a:r>
            <a:r>
              <a:rPr lang="da-DK" b="1" baseline="-25000" dirty="0" smtClean="0"/>
              <a:t>2</a:t>
            </a:r>
            <a:r>
              <a:rPr lang="el-GR" b="1" dirty="0" smtClean="0"/>
              <a:t> </a:t>
            </a:r>
            <a:r>
              <a:rPr lang="da-DK" b="1" dirty="0"/>
              <a:t>= </a:t>
            </a:r>
            <a:r>
              <a:rPr lang="en-US" dirty="0" smtClean="0"/>
              <a:t>3.3</a:t>
            </a:r>
            <a:endParaRPr lang="da-DK" dirty="0"/>
          </a:p>
          <a:p>
            <a:endParaRPr lang="da-DK" dirty="0" smtClean="0"/>
          </a:p>
          <a:p>
            <a:r>
              <a:rPr lang="da-DK" dirty="0" err="1" smtClean="0">
                <a:solidFill>
                  <a:srgbClr val="FF0000"/>
                </a:solidFill>
              </a:rPr>
              <a:t>Hypothesis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Question</a:t>
            </a:r>
            <a:r>
              <a:rPr lang="da-DK" dirty="0" smtClean="0"/>
              <a:t>: </a:t>
            </a:r>
            <a:endParaRPr lang="en-US" dirty="0" smtClean="0"/>
          </a:p>
          <a:p>
            <a:r>
              <a:rPr lang="en-US" dirty="0" smtClean="0"/>
              <a:t>H0</a:t>
            </a:r>
            <a:r>
              <a:rPr lang="en-US" dirty="0"/>
              <a:t>:  u1 – u2 = 0</a:t>
            </a:r>
          </a:p>
          <a:p>
            <a:r>
              <a:rPr lang="en-US" dirty="0"/>
              <a:t>Ha</a:t>
            </a:r>
            <a:r>
              <a:rPr lang="en-US" baseline="-25000" dirty="0"/>
              <a:t>1</a:t>
            </a:r>
            <a:r>
              <a:rPr lang="en-US" dirty="0"/>
              <a:t>: u1 – u2 !=0 (two tail)</a:t>
            </a:r>
          </a:p>
          <a:p>
            <a:r>
              <a:rPr lang="en-US" dirty="0"/>
              <a:t>Ha</a:t>
            </a:r>
            <a:r>
              <a:rPr lang="en-US" baseline="-25000" dirty="0"/>
              <a:t>2</a:t>
            </a:r>
            <a:r>
              <a:rPr lang="en-US" dirty="0"/>
              <a:t>: u1 – u2 &gt; 0  (one tail)</a:t>
            </a:r>
          </a:p>
        </p:txBody>
      </p:sp>
    </p:spTree>
    <p:extLst>
      <p:ext uri="{BB962C8B-B14F-4D97-AF65-F5344CB8AC3E}">
        <p14:creationId xmlns:p14="http://schemas.microsoft.com/office/powerpoint/2010/main" val="393563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Student's 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882"/>
            <a:ext cx="1571625" cy="1631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07732" y="1752600"/>
            <a:ext cx="14838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William Sealy </a:t>
            </a:r>
            <a:r>
              <a:rPr lang="en-US" sz="1200" i="1" dirty="0" err="1"/>
              <a:t>Gosset</a:t>
            </a:r>
            <a:endParaRPr lang="en-US" sz="12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52400"/>
            <a:ext cx="1666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799" y="1408112"/>
            <a:ext cx="41402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1941" y="2743200"/>
            <a:ext cx="9148908" cy="4089975"/>
            <a:chOff x="-1941" y="2743200"/>
            <a:chExt cx="9148908" cy="4089975"/>
          </a:xfrm>
        </p:grpSpPr>
        <p:grpSp>
          <p:nvGrpSpPr>
            <p:cNvPr id="11" name="Group 10"/>
            <p:cNvGrpSpPr/>
            <p:nvPr/>
          </p:nvGrpSpPr>
          <p:grpSpPr>
            <a:xfrm>
              <a:off x="7156453" y="3276600"/>
              <a:ext cx="1752600" cy="1359763"/>
              <a:chOff x="7315200" y="5618089"/>
              <a:chExt cx="1752600" cy="1359763"/>
            </a:xfrm>
          </p:grpSpPr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5200" y="5949152"/>
                <a:ext cx="1752600" cy="102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7378232" y="5618089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381000" y="2761469"/>
              <a:ext cx="28323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Independent two-sample t-test</a:t>
              </a:r>
            </a:p>
          </p:txBody>
        </p:sp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1" y="4554672"/>
              <a:ext cx="2304387" cy="1304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66715" y="4016808"/>
              <a:ext cx="14132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Equal sample sizes, 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equal </a:t>
              </a:r>
              <a:r>
                <a:rPr lang="en-US" sz="1200" dirty="0"/>
                <a:t>variance</a:t>
              </a:r>
            </a:p>
          </p:txBody>
        </p:sp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859" y="4554673"/>
              <a:ext cx="2362200" cy="1304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292654" y="4016807"/>
              <a:ext cx="21250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Equal or unequal sample sizes, 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equal </a:t>
              </a:r>
              <a:r>
                <a:rPr lang="en-US" sz="1200" dirty="0"/>
                <a:t>variance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59943" y="2760945"/>
              <a:ext cx="32599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Dependent t-test for paired samples</a:t>
              </a:r>
            </a:p>
          </p:txBody>
        </p:sp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8369" y="3738652"/>
              <a:ext cx="1488631" cy="833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828800" y="3130277"/>
              <a:ext cx="0" cy="6797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09636" y="3810000"/>
              <a:ext cx="259556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09636" y="3810000"/>
              <a:ext cx="0" cy="29067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507231" y="3810000"/>
              <a:ext cx="0" cy="29067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867400" y="3130801"/>
              <a:ext cx="0" cy="6797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440731" y="2743200"/>
              <a:ext cx="17062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One-sample t-test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53412" y="3058929"/>
              <a:ext cx="0" cy="67972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52400" y="4636363"/>
              <a:ext cx="152400" cy="3166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070456" y="3975342"/>
              <a:ext cx="152400" cy="3166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743200" y="4630444"/>
              <a:ext cx="152400" cy="3166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74432" y="3997007"/>
              <a:ext cx="228600" cy="3166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04800" y="4914898"/>
              <a:ext cx="7924800" cy="1181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897354" y="4914898"/>
              <a:ext cx="5352312" cy="11811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146656" y="4316542"/>
              <a:ext cx="3082944" cy="17794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3" idx="3"/>
            </p:cNvCxnSpPr>
            <p:nvPr/>
          </p:nvCxnSpPr>
          <p:spPr>
            <a:xfrm>
              <a:off x="7307910" y="4267274"/>
              <a:ext cx="921690" cy="18287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5550466" y="4973865"/>
              <a:ext cx="2952872" cy="1246385"/>
            </a:xfrm>
            <a:custGeom>
              <a:avLst/>
              <a:gdLst>
                <a:gd name="connsiteX0" fmla="*/ 0 w 2952872"/>
                <a:gd name="connsiteY0" fmla="*/ 1246385 h 1246385"/>
                <a:gd name="connsiteX1" fmla="*/ 1479348 w 2952872"/>
                <a:gd name="connsiteY1" fmla="*/ 5 h 1246385"/>
                <a:gd name="connsiteX2" fmla="*/ 2952872 w 2952872"/>
                <a:gd name="connsiteY2" fmla="*/ 1228912 h 1246385"/>
                <a:gd name="connsiteX3" fmla="*/ 2952872 w 2952872"/>
                <a:gd name="connsiteY3" fmla="*/ 1228912 h 12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872" h="1246385">
                  <a:moveTo>
                    <a:pt x="0" y="1246385"/>
                  </a:moveTo>
                  <a:cubicBezTo>
                    <a:pt x="493601" y="624651"/>
                    <a:pt x="987203" y="2917"/>
                    <a:pt x="1479348" y="5"/>
                  </a:cubicBezTo>
                  <a:cubicBezTo>
                    <a:pt x="1971493" y="-2907"/>
                    <a:pt x="2952872" y="1228912"/>
                    <a:pt x="2952872" y="1228912"/>
                  </a:cubicBezTo>
                  <a:lnTo>
                    <a:pt x="2952872" y="122891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146656" y="6220250"/>
              <a:ext cx="3844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77200" y="5029200"/>
              <a:ext cx="0" cy="152400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43600" y="5029200"/>
              <a:ext cx="0" cy="152400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924800" y="6412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t</a:t>
              </a:r>
              <a:r>
                <a:rPr lang="da-DK" baseline="-25000" dirty="0" err="1" smtClean="0"/>
                <a:t>c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32684" y="641827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 smtClean="0"/>
                <a:t>t</a:t>
              </a:r>
              <a:r>
                <a:rPr lang="da-DK" baseline="-25000" dirty="0" err="1" smtClean="0"/>
                <a:t>c</a:t>
              </a:r>
              <a:endParaRPr lang="en-US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220293" y="6248400"/>
              <a:ext cx="1628307" cy="58477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a-DK" sz="1600" dirty="0" smtClean="0"/>
                <a:t>t &gt; </a:t>
              </a:r>
              <a:r>
                <a:rPr lang="da-DK" sz="1600" dirty="0" err="1" smtClean="0"/>
                <a:t>tc</a:t>
              </a:r>
              <a:r>
                <a:rPr lang="da-DK" sz="1600" dirty="0"/>
                <a:t> </a:t>
              </a:r>
              <a:r>
                <a:rPr lang="da-DK" sz="1600" dirty="0" smtClean="0"/>
                <a:t>:  </a:t>
              </a:r>
              <a:r>
                <a:rPr lang="da-DK" sz="1600" dirty="0" err="1" smtClean="0"/>
                <a:t>reject</a:t>
              </a:r>
              <a:r>
                <a:rPr lang="da-DK" sz="1600" dirty="0" smtClean="0"/>
                <a:t> H</a:t>
              </a:r>
              <a:r>
                <a:rPr lang="da-DK" sz="1600" baseline="-25000" dirty="0" smtClean="0"/>
                <a:t>0</a:t>
              </a:r>
            </a:p>
            <a:p>
              <a:r>
                <a:rPr lang="da-DK" sz="1600" dirty="0"/>
                <a:t>t </a:t>
              </a:r>
              <a:r>
                <a:rPr lang="da-DK" sz="1600" dirty="0" smtClean="0"/>
                <a:t>&lt; </a:t>
              </a:r>
              <a:r>
                <a:rPr lang="da-DK" sz="1600" dirty="0" err="1" smtClean="0"/>
                <a:t>tc</a:t>
              </a:r>
              <a:r>
                <a:rPr lang="da-DK" sz="1600" dirty="0" smtClean="0"/>
                <a:t> </a:t>
              </a:r>
              <a:r>
                <a:rPr lang="da-DK" sz="1600" dirty="0"/>
                <a:t>:  </a:t>
              </a:r>
              <a:r>
                <a:rPr lang="da-DK" sz="1600" dirty="0" smtClean="0"/>
                <a:t>accept H</a:t>
              </a:r>
              <a:r>
                <a:rPr lang="da-DK" sz="1600" baseline="-25000" dirty="0" smtClean="0"/>
                <a:t>0</a:t>
              </a:r>
              <a:endParaRPr lang="en-US" sz="1600" baseline="-25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56205" y="6172200"/>
              <a:ext cx="141199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sz="1200" dirty="0" smtClean="0"/>
                <a:t>Unequal Variance </a:t>
              </a:r>
            </a:p>
            <a:p>
              <a:r>
                <a:rPr lang="en-US" sz="1200" dirty="0" smtClean="0"/>
                <a:t>    Welch's </a:t>
              </a:r>
              <a:r>
                <a:rPr lang="en-US" sz="1200" dirty="0"/>
                <a:t>t-test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2971800" y="6096001"/>
              <a:ext cx="5257800" cy="4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62200" y="3810524"/>
              <a:ext cx="0" cy="236167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8077200" y="5791200"/>
              <a:ext cx="76200" cy="676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8192926" y="6019801"/>
              <a:ext cx="189074" cy="186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8343900" y="6138398"/>
              <a:ext cx="76200" cy="676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6" name="Straight Connector 4105"/>
            <p:cNvCxnSpPr/>
            <p:nvPr/>
          </p:nvCxnSpPr>
          <p:spPr>
            <a:xfrm flipH="1">
              <a:off x="8077200" y="5858804"/>
              <a:ext cx="172466" cy="2096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8" name="Straight Connector 4107"/>
            <p:cNvCxnSpPr/>
            <p:nvPr/>
          </p:nvCxnSpPr>
          <p:spPr>
            <a:xfrm flipH="1">
              <a:off x="8115300" y="5964800"/>
              <a:ext cx="178549" cy="207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9" name="TextBox 4108"/>
            <p:cNvSpPr txBox="1"/>
            <p:nvPr/>
          </p:nvSpPr>
          <p:spPr>
            <a:xfrm>
              <a:off x="8192926" y="5267980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b="1" dirty="0" smtClean="0">
                  <a:solidFill>
                    <a:srgbClr val="FF0000"/>
                  </a:solidFill>
                </a:rPr>
                <a:t>Critical region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29600" y="4636363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H</a:t>
            </a:r>
            <a:r>
              <a:rPr lang="da-DK" baseline="-25000" dirty="0" smtClean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224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 (</a:t>
            </a:r>
            <a:r>
              <a:rPr lang="en-US" dirty="0" err="1" smtClean="0"/>
              <a:t>d.f.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6764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 = 20</a:t>
            </a:r>
          </a:p>
          <a:p>
            <a:r>
              <a:rPr lang="da-DK" dirty="0" smtClean="0"/>
              <a:t>B = 25</a:t>
            </a:r>
          </a:p>
          <a:p>
            <a:r>
              <a:rPr lang="da-DK" dirty="0" smtClean="0"/>
              <a:t>C=  30</a:t>
            </a:r>
          </a:p>
          <a:p>
            <a:r>
              <a:rPr lang="da-DK" dirty="0" smtClean="0"/>
              <a:t>Average=25</a:t>
            </a:r>
          </a:p>
          <a:p>
            <a:r>
              <a:rPr lang="da-DK" dirty="0" smtClean="0"/>
              <a:t>n =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7517" y="16764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A – Average =  -5</a:t>
            </a:r>
          </a:p>
          <a:p>
            <a:r>
              <a:rPr lang="da-DK" dirty="0" smtClean="0"/>
              <a:t>B - </a:t>
            </a:r>
            <a:r>
              <a:rPr lang="da-DK" dirty="0"/>
              <a:t>Average</a:t>
            </a:r>
            <a:r>
              <a:rPr lang="da-DK" dirty="0" smtClean="0"/>
              <a:t>  =  0</a:t>
            </a:r>
          </a:p>
          <a:p>
            <a:r>
              <a:rPr lang="da-DK" dirty="0" smtClean="0"/>
              <a:t>C – Average = </a:t>
            </a:r>
            <a:r>
              <a:rPr lang="da-DK" dirty="0" smtClean="0">
                <a:solidFill>
                  <a:srgbClr val="FF0000"/>
                </a:solidFill>
              </a:rPr>
              <a:t>?</a:t>
            </a:r>
          </a:p>
          <a:p>
            <a:r>
              <a:rPr lang="da-DK" dirty="0" smtClean="0"/>
              <a:t>Average=25</a:t>
            </a:r>
          </a:p>
          <a:p>
            <a:r>
              <a:rPr lang="da-DK" dirty="0"/>
              <a:t>n = </a:t>
            </a:r>
            <a:r>
              <a:rPr lang="da-DK" dirty="0" smtClean="0"/>
              <a:t>3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25841" y="3581400"/>
            <a:ext cx="7844717" cy="2170331"/>
            <a:chOff x="152400" y="4495800"/>
            <a:chExt cx="7844717" cy="2170331"/>
          </a:xfrm>
        </p:grpSpPr>
        <p:sp>
          <p:nvSpPr>
            <p:cNvPr id="4" name="TextBox 3"/>
            <p:cNvSpPr txBox="1"/>
            <p:nvPr/>
          </p:nvSpPr>
          <p:spPr>
            <a:xfrm>
              <a:off x="685800" y="4996934"/>
              <a:ext cx="7311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smtClean="0"/>
                <a:t>(A </a:t>
              </a:r>
              <a:r>
                <a:rPr lang="da-DK" dirty="0"/>
                <a:t>– </a:t>
              </a:r>
              <a:r>
                <a:rPr lang="da-DK" dirty="0" smtClean="0"/>
                <a:t>Average)  + (B </a:t>
              </a:r>
              <a:r>
                <a:rPr lang="da-DK" dirty="0"/>
                <a:t>– </a:t>
              </a:r>
              <a:r>
                <a:rPr lang="da-DK" dirty="0" smtClean="0"/>
                <a:t>Average) + (C </a:t>
              </a:r>
              <a:r>
                <a:rPr lang="da-DK" dirty="0"/>
                <a:t>– </a:t>
              </a:r>
              <a:r>
                <a:rPr lang="da-DK" dirty="0" smtClean="0"/>
                <a:t>Average)  </a:t>
              </a:r>
              <a:r>
                <a:rPr lang="en-US" b="1" dirty="0" smtClean="0"/>
                <a:t>= </a:t>
              </a:r>
              <a:r>
                <a:rPr lang="en-US" b="1" dirty="0"/>
                <a:t>0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43000" y="5550932"/>
              <a:ext cx="0" cy="392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4800" y="60198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smtClean="0"/>
                <a:t>This </a:t>
              </a:r>
              <a:r>
                <a:rPr lang="da-DK" dirty="0" err="1" smtClean="0"/>
                <a:t>can</a:t>
              </a:r>
              <a:r>
                <a:rPr lang="da-DK" dirty="0" smtClean="0"/>
                <a:t> </a:t>
              </a:r>
              <a:r>
                <a:rPr lang="da-DK" dirty="0" err="1" smtClean="0"/>
                <a:t>take</a:t>
              </a:r>
              <a:r>
                <a:rPr lang="da-DK" dirty="0" smtClean="0"/>
                <a:t> </a:t>
              </a:r>
            </a:p>
            <a:p>
              <a:pPr algn="ctr"/>
              <a:r>
                <a:rPr lang="da-DK" dirty="0" err="1" smtClean="0"/>
                <a:t>any</a:t>
              </a:r>
              <a:r>
                <a:rPr lang="da-DK" dirty="0" smtClean="0"/>
                <a:t> </a:t>
              </a:r>
              <a:r>
                <a:rPr lang="da-DK" dirty="0" err="1" smtClean="0"/>
                <a:t>value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6200" y="60198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smtClean="0"/>
                <a:t>This </a:t>
              </a:r>
              <a:r>
                <a:rPr lang="da-DK" dirty="0" err="1" smtClean="0"/>
                <a:t>can</a:t>
              </a:r>
              <a:r>
                <a:rPr lang="da-DK" dirty="0" smtClean="0"/>
                <a:t> not</a:t>
              </a:r>
            </a:p>
            <a:p>
              <a:pPr algn="ctr"/>
              <a:r>
                <a:rPr lang="da-DK" dirty="0" smtClean="0"/>
                <a:t> </a:t>
              </a:r>
              <a:r>
                <a:rPr lang="da-DK" dirty="0" err="1" smtClean="0"/>
                <a:t>take</a:t>
              </a:r>
              <a:r>
                <a:rPr lang="da-DK" dirty="0" smtClean="0"/>
                <a:t> </a:t>
              </a:r>
              <a:r>
                <a:rPr lang="da-DK" dirty="0" err="1" smtClean="0"/>
                <a:t>any</a:t>
              </a:r>
              <a:r>
                <a:rPr lang="da-DK" dirty="0" smtClean="0"/>
                <a:t> </a:t>
              </a:r>
              <a:r>
                <a:rPr lang="da-DK" dirty="0" err="1" smtClean="0"/>
                <a:t>value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95600" y="5550932"/>
              <a:ext cx="0" cy="392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9800" y="6019800"/>
              <a:ext cx="19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smtClean="0"/>
                <a:t>This </a:t>
              </a:r>
              <a:r>
                <a:rPr lang="da-DK" dirty="0" err="1" smtClean="0"/>
                <a:t>can</a:t>
              </a:r>
              <a:r>
                <a:rPr lang="da-DK" dirty="0" smtClean="0"/>
                <a:t> </a:t>
              </a:r>
              <a:r>
                <a:rPr lang="da-DK" dirty="0" err="1" smtClean="0"/>
                <a:t>take</a:t>
              </a:r>
              <a:endParaRPr lang="da-DK" dirty="0" smtClean="0"/>
            </a:p>
            <a:p>
              <a:pPr algn="ctr"/>
              <a:r>
                <a:rPr lang="da-DK" dirty="0" smtClean="0"/>
                <a:t> </a:t>
              </a:r>
              <a:r>
                <a:rPr lang="da-DK" dirty="0" err="1" smtClean="0"/>
                <a:t>any</a:t>
              </a:r>
              <a:r>
                <a:rPr lang="da-DK" dirty="0" smtClean="0"/>
                <a:t> </a:t>
              </a:r>
              <a:r>
                <a:rPr lang="da-DK" dirty="0" err="1" smtClean="0"/>
                <a:t>value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4" idx="2"/>
            </p:cNvCxnSpPr>
            <p:nvPr/>
          </p:nvCxnSpPr>
          <p:spPr>
            <a:xfrm>
              <a:off x="4341459" y="5366266"/>
              <a:ext cx="306741" cy="6535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334000" y="5366266"/>
              <a:ext cx="838200" cy="5773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96000" y="60198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smtClean="0"/>
                <a:t>This is </a:t>
              </a:r>
              <a:r>
                <a:rPr lang="da-DK" dirty="0" err="1" smtClean="0"/>
                <a:t>fixed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2400" y="4495800"/>
              <a:ext cx="7315200" cy="2170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5257800" y="2209800"/>
            <a:ext cx="990600" cy="205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6000" y="17526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smtClean="0"/>
              <a:t>This has to </a:t>
            </a:r>
            <a:r>
              <a:rPr lang="da-DK" dirty="0" err="1" smtClean="0"/>
              <a:t>be</a:t>
            </a:r>
            <a:r>
              <a:rPr lang="da-DK" dirty="0" smtClean="0"/>
              <a:t> +5 </a:t>
            </a:r>
            <a:r>
              <a:rPr lang="da-DK" dirty="0" err="1" smtClean="0"/>
              <a:t>if</a:t>
            </a:r>
            <a:r>
              <a:rPr lang="da-DK" dirty="0" smtClean="0"/>
              <a:t> the sum </a:t>
            </a:r>
            <a:r>
              <a:rPr lang="da-DK" dirty="0" err="1" smtClean="0"/>
              <a:t>needs</a:t>
            </a:r>
            <a:r>
              <a:rPr lang="da-DK" dirty="0" smtClean="0"/>
              <a:t> to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zero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2078028" y="5901375"/>
            <a:ext cx="3334113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59242" y="6324600"/>
            <a:ext cx="365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degrees</a:t>
            </a:r>
            <a:r>
              <a:rPr lang="da-DK" dirty="0" smtClean="0"/>
              <a:t> of </a:t>
            </a:r>
            <a:r>
              <a:rPr lang="da-DK" dirty="0" err="1" smtClean="0"/>
              <a:t>freedom</a:t>
            </a:r>
            <a:r>
              <a:rPr lang="da-DK" dirty="0" smtClean="0"/>
              <a:t> = n-1 = 3-1 = 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7" y="5844104"/>
            <a:ext cx="20304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>
            <a:stCxn id="28" idx="3"/>
          </p:cNvCxnSpPr>
          <p:nvPr/>
        </p:nvCxnSpPr>
        <p:spPr>
          <a:xfrm>
            <a:off x="4914900" y="6509266"/>
            <a:ext cx="25546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35006" y="6553200"/>
            <a:ext cx="14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Conservative</a:t>
            </a:r>
            <a:r>
              <a:rPr lang="da-DK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38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Examples</a:t>
            </a:r>
            <a:r>
              <a:rPr lang="da-DK" dirty="0" smtClean="0"/>
              <a:t> (</a:t>
            </a:r>
            <a:r>
              <a:rPr lang="en-US" dirty="0"/>
              <a:t>one sample t-test </a:t>
            </a:r>
            <a:r>
              <a:rPr lang="da-DK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2816" y="19812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Patients on Drug (readout): [20 12 15 18 24]; </a:t>
            </a:r>
            <a:r>
              <a:rPr lang="en-US" dirty="0" smtClean="0"/>
              <a:t>  </a:t>
            </a:r>
            <a:endParaRPr lang="da-DK" dirty="0"/>
          </a:p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think</a:t>
            </a:r>
            <a:r>
              <a:rPr lang="da-DK" dirty="0" smtClean="0"/>
              <a:t> average drug </a:t>
            </a:r>
            <a:r>
              <a:rPr lang="da-DK" dirty="0" err="1" smtClean="0"/>
              <a:t>readout</a:t>
            </a:r>
            <a:r>
              <a:rPr lang="da-DK" dirty="0" smtClean="0"/>
              <a:t> H</a:t>
            </a:r>
            <a:r>
              <a:rPr lang="da-DK" baseline="-25000" dirty="0" smtClean="0"/>
              <a:t>0 </a:t>
            </a:r>
            <a:r>
              <a:rPr lang="da-DK" dirty="0" smtClean="0"/>
              <a:t>= 0;  </a:t>
            </a:r>
            <a:r>
              <a:rPr lang="da-DK" dirty="0" err="1" smtClean="0"/>
              <a:t>let’s</a:t>
            </a:r>
            <a:r>
              <a:rPr lang="da-DK" dirty="0" smtClean="0"/>
              <a:t> test </a:t>
            </a:r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hypothesis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472" y="2891349"/>
            <a:ext cx="404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[H,P,CI,STATS]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ttest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20 12 15 18 24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],H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720" y="1030069"/>
            <a:ext cx="858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one sample t-test allows us to test whether a sample mean (of a normally </a:t>
            </a:r>
            <a:r>
              <a:rPr lang="en-US" dirty="0" smtClean="0"/>
              <a:t>distributed variable</a:t>
            </a:r>
            <a:r>
              <a:rPr lang="en-US" dirty="0"/>
              <a:t>) significantly differs from a hypothesized value.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3267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    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1000" y="3276600"/>
            <a:ext cx="8664279" cy="1491443"/>
            <a:chOff x="381000" y="3486834"/>
            <a:chExt cx="8664279" cy="1491443"/>
          </a:xfrm>
        </p:grpSpPr>
        <p:sp>
          <p:nvSpPr>
            <p:cNvPr id="7" name="Rectangle 6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/>
                <a:t>    </a:t>
              </a:r>
              <a:r>
                <a:rPr lang="en-US" dirty="0" err="1"/>
                <a:t>tstat</a:t>
              </a:r>
              <a:r>
                <a:rPr lang="en-US" dirty="0"/>
                <a:t>: 8.6444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df</a:t>
              </a:r>
              <a:r>
                <a:rPr lang="en-US" dirty="0"/>
                <a:t>: 4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sd</a:t>
              </a:r>
              <a:r>
                <a:rPr lang="en-US" dirty="0"/>
                <a:t>: 4.6043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 smtClean="0"/>
                <a:t>12.0829   </a:t>
              </a:r>
              <a:r>
                <a:rPr lang="en-US" dirty="0"/>
                <a:t>23.5171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  9.8496e-04</a:t>
              </a:r>
            </a:p>
          </p:txBody>
        </p:sp>
        <p:cxnSp>
          <p:nvCxnSpPr>
            <p:cNvPr id="12" name="Straight Arrow Connector 11"/>
            <p:cNvCxnSpPr>
              <a:endCxn id="13" idx="1"/>
            </p:cNvCxnSpPr>
            <p:nvPr/>
          </p:nvCxnSpPr>
          <p:spPr>
            <a:xfrm flipV="1">
              <a:off x="6248400" y="3948499"/>
              <a:ext cx="457200" cy="291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705600" y="3486834"/>
              <a:ext cx="23396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08432" y="5029200"/>
            <a:ext cx="422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[H,P,CI,STATS]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ttest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([20 12 15 18 24],17.8)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0" y="5334000"/>
            <a:ext cx="8588079" cy="1491443"/>
            <a:chOff x="510879" y="3486834"/>
            <a:chExt cx="8588079" cy="1491443"/>
          </a:xfrm>
        </p:grpSpPr>
        <p:sp>
          <p:nvSpPr>
            <p:cNvPr id="17" name="Rectangle 16"/>
            <p:cNvSpPr/>
            <p:nvPr/>
          </p:nvSpPr>
          <p:spPr>
            <a:xfrm>
              <a:off x="510879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/>
                <a:t>    </a:t>
              </a:r>
              <a:r>
                <a:rPr lang="en-US" dirty="0" err="1"/>
                <a:t>tstat</a:t>
              </a:r>
              <a:r>
                <a:rPr lang="en-US" dirty="0"/>
                <a:t>: </a:t>
              </a:r>
              <a:r>
                <a:rPr lang="en-US" dirty="0" smtClean="0"/>
                <a:t>0</a:t>
              </a:r>
              <a:endParaRPr lang="en-US" dirty="0"/>
            </a:p>
            <a:p>
              <a:r>
                <a:rPr lang="en-US" dirty="0"/>
                <a:t>       </a:t>
              </a:r>
              <a:r>
                <a:rPr lang="en-US" dirty="0" err="1"/>
                <a:t>df</a:t>
              </a:r>
              <a:r>
                <a:rPr lang="en-US" dirty="0"/>
                <a:t>: 4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sd</a:t>
              </a:r>
              <a:r>
                <a:rPr lang="en-US" dirty="0"/>
                <a:t>: 4.6043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 smtClean="0"/>
                <a:t>12.0829   </a:t>
              </a:r>
              <a:r>
                <a:rPr lang="en-US" dirty="0"/>
                <a:t>23.5171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  </a:t>
              </a:r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454479" y="3867834"/>
              <a:ext cx="381000" cy="291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59279" y="3486834"/>
              <a:ext cx="23396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Fail</a:t>
              </a:r>
              <a:r>
                <a:rPr lang="da-DK" dirty="0" smtClean="0"/>
                <a:t> to </a:t>
              </a:r>
              <a:r>
                <a:rPr lang="da-DK" dirty="0" err="1"/>
                <a:t>r</a:t>
              </a:r>
              <a:r>
                <a:rPr lang="da-DK" dirty="0" err="1" smtClean="0"/>
                <a:t>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791200" y="531742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6720" y="2891349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8600" y="4876800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"/>
            <a:ext cx="4267200" cy="649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2667000"/>
            <a:ext cx="533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670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71900" y="2133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0" y="3899136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914528" y="1531278"/>
            <a:ext cx="2952872" cy="1246385"/>
          </a:xfrm>
          <a:custGeom>
            <a:avLst/>
            <a:gdLst>
              <a:gd name="connsiteX0" fmla="*/ 0 w 2952872"/>
              <a:gd name="connsiteY0" fmla="*/ 1246385 h 1246385"/>
              <a:gd name="connsiteX1" fmla="*/ 1479348 w 2952872"/>
              <a:gd name="connsiteY1" fmla="*/ 5 h 1246385"/>
              <a:gd name="connsiteX2" fmla="*/ 2952872 w 2952872"/>
              <a:gd name="connsiteY2" fmla="*/ 1228912 h 1246385"/>
              <a:gd name="connsiteX3" fmla="*/ 2952872 w 2952872"/>
              <a:gd name="connsiteY3" fmla="*/ 1228912 h 124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872" h="1246385">
                <a:moveTo>
                  <a:pt x="0" y="1246385"/>
                </a:moveTo>
                <a:cubicBezTo>
                  <a:pt x="493601" y="624651"/>
                  <a:pt x="987203" y="2917"/>
                  <a:pt x="1479348" y="5"/>
                </a:cubicBezTo>
                <a:cubicBezTo>
                  <a:pt x="1971493" y="-2907"/>
                  <a:pt x="2952872" y="1228912"/>
                  <a:pt x="2952872" y="1228912"/>
                </a:cubicBezTo>
                <a:lnTo>
                  <a:pt x="2952872" y="122891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510718" y="2777663"/>
            <a:ext cx="3844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41262" y="1586613"/>
            <a:ext cx="0" cy="1524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07662" y="1586613"/>
            <a:ext cx="0" cy="1524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41262" y="2348613"/>
            <a:ext cx="76200" cy="67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56988" y="2577214"/>
            <a:ext cx="189074" cy="18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707962" y="2695811"/>
            <a:ext cx="76200" cy="67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441262" y="2416217"/>
            <a:ext cx="172466" cy="209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479362" y="2522213"/>
            <a:ext cx="178549" cy="207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38442" y="3110613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8.6444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8824" y="3110613"/>
            <a:ext cx="5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2.77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flipH="1" flipV="1">
            <a:off x="5746062" y="2944138"/>
            <a:ext cx="406116" cy="166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38442" y="2348613"/>
            <a:ext cx="0" cy="59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10946" y="3111875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- 2.77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9224" y="3969678"/>
            <a:ext cx="7619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Probability of getting 8.644 or more </a:t>
            </a:r>
            <a:r>
              <a:rPr lang="en-US" sz="2800" b="1" dirty="0" err="1" smtClean="0"/>
              <a:t>extream</a:t>
            </a:r>
            <a:r>
              <a:rPr lang="en-US" sz="2800" b="1" dirty="0" smtClean="0"/>
              <a:t> is nothing but the </a:t>
            </a:r>
            <a:r>
              <a:rPr lang="en-US" sz="2800" b="1" dirty="0" smtClean="0">
                <a:solidFill>
                  <a:srgbClr val="FF0000"/>
                </a:solidFill>
              </a:rPr>
              <a:t>p-value</a:t>
            </a:r>
            <a:r>
              <a:rPr lang="en-US" sz="2800" b="1" dirty="0" smtClean="0"/>
              <a:t> of t-test</a:t>
            </a:r>
            <a:endParaRPr lang="en-US" sz="2800" b="1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732346" y="2625913"/>
            <a:ext cx="38100" cy="444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792724" y="2723046"/>
            <a:ext cx="38100" cy="4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765112" y="2707412"/>
            <a:ext cx="38100" cy="4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54624" y="2706077"/>
            <a:ext cx="38100" cy="4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/>
          <p:cNvSpPr/>
          <p:nvPr/>
        </p:nvSpPr>
        <p:spPr>
          <a:xfrm rot="16200000" flipH="1">
            <a:off x="5479364" y="977012"/>
            <a:ext cx="469758" cy="567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363367" y="388278"/>
            <a:ext cx="99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Critical region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599851" y="2247452"/>
            <a:ext cx="419101" cy="1160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27495" y="1449573"/>
            <a:ext cx="9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P-</a:t>
            </a:r>
            <a:r>
              <a:rPr lang="da-DK" dirty="0" err="1" smtClean="0"/>
              <a:t>value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2401" y="5562600"/>
            <a:ext cx="8991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The p-value is the probability of obtaining the value of </a:t>
            </a:r>
            <a:r>
              <a:rPr lang="en-US" i="1" dirty="0" smtClean="0"/>
              <a:t>the test </a:t>
            </a:r>
            <a:r>
              <a:rPr lang="en-US" i="1" dirty="0"/>
              <a:t>statistics that you obtained </a:t>
            </a:r>
            <a:endParaRPr lang="en-US" i="1" dirty="0" smtClean="0"/>
          </a:p>
          <a:p>
            <a:pPr algn="ctr"/>
            <a:r>
              <a:rPr lang="en-US" i="1" dirty="0" smtClean="0"/>
              <a:t>(</a:t>
            </a:r>
            <a:r>
              <a:rPr lang="en-US" i="1" dirty="0"/>
              <a:t>or one more extreme) just </a:t>
            </a:r>
            <a:r>
              <a:rPr lang="en-US" i="1" dirty="0" smtClean="0"/>
              <a:t>by </a:t>
            </a:r>
            <a:r>
              <a:rPr lang="en-US" i="1" dirty="0"/>
              <a:t>chance alone when Null hypothesis is true.</a:t>
            </a:r>
          </a:p>
        </p:txBody>
      </p:sp>
    </p:spTree>
    <p:extLst>
      <p:ext uri="{BB962C8B-B14F-4D97-AF65-F5344CB8AC3E}">
        <p14:creationId xmlns:p14="http://schemas.microsoft.com/office/powerpoint/2010/main" val="4155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Examples</a:t>
            </a:r>
            <a:r>
              <a:rPr lang="da-DK" dirty="0" smtClean="0"/>
              <a:t> (</a:t>
            </a:r>
            <a:r>
              <a:rPr lang="en-US" dirty="0" smtClean="0"/>
              <a:t>two sample </a:t>
            </a:r>
            <a:r>
              <a:rPr lang="en-US" dirty="0"/>
              <a:t>t-test </a:t>
            </a:r>
            <a:r>
              <a:rPr lang="da-DK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79206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Patients on Drug (</a:t>
            </a:r>
            <a:r>
              <a:rPr lang="da-DK" dirty="0" err="1"/>
              <a:t>readout</a:t>
            </a:r>
            <a:r>
              <a:rPr lang="da-DK" dirty="0"/>
              <a:t>): </a:t>
            </a:r>
            <a:r>
              <a:rPr lang="da-DK" dirty="0" smtClean="0"/>
              <a:t>     [</a:t>
            </a:r>
            <a:r>
              <a:rPr lang="da-DK" dirty="0"/>
              <a:t>20 12 15 18 24];       </a:t>
            </a:r>
            <a:r>
              <a:rPr lang="en-US" b="1" dirty="0"/>
              <a:t>u</a:t>
            </a:r>
            <a:r>
              <a:rPr lang="en-US" b="1" baseline="-25000" dirty="0"/>
              <a:t>1</a:t>
            </a:r>
            <a:r>
              <a:rPr lang="en-US" dirty="0"/>
              <a:t>=17.8, </a:t>
            </a:r>
            <a:r>
              <a:rPr lang="el-GR" b="1" dirty="0"/>
              <a:t>σ</a:t>
            </a:r>
            <a:r>
              <a:rPr lang="da-DK" b="1" baseline="-25000" dirty="0"/>
              <a:t>1</a:t>
            </a:r>
            <a:r>
              <a:rPr lang="el-GR" b="1" dirty="0"/>
              <a:t> </a:t>
            </a:r>
            <a:r>
              <a:rPr lang="da-DK" b="1" dirty="0"/>
              <a:t>= </a:t>
            </a:r>
            <a:r>
              <a:rPr lang="en-US" dirty="0"/>
              <a:t>4.6</a:t>
            </a:r>
            <a:endParaRPr lang="da-DK" dirty="0"/>
          </a:p>
          <a:p>
            <a:r>
              <a:rPr lang="da-DK" dirty="0"/>
              <a:t>Patients on Placebo (</a:t>
            </a:r>
            <a:r>
              <a:rPr lang="da-DK" dirty="0" err="1"/>
              <a:t>readout</a:t>
            </a:r>
            <a:r>
              <a:rPr lang="da-DK" dirty="0"/>
              <a:t>): [23 19 18 20 26];  </a:t>
            </a:r>
            <a:r>
              <a:rPr lang="da-DK" dirty="0" smtClean="0"/>
              <a:t>     </a:t>
            </a:r>
            <a:r>
              <a:rPr lang="en-US" b="1" dirty="0" smtClean="0"/>
              <a:t>u</a:t>
            </a:r>
            <a:r>
              <a:rPr lang="en-US" b="1" baseline="-25000" dirty="0" smtClean="0"/>
              <a:t>2</a:t>
            </a:r>
            <a:r>
              <a:rPr lang="en-US" dirty="0" smtClean="0"/>
              <a:t>=21.2</a:t>
            </a:r>
            <a:r>
              <a:rPr lang="en-US" dirty="0"/>
              <a:t>, </a:t>
            </a:r>
            <a:r>
              <a:rPr lang="el-GR" b="1" dirty="0"/>
              <a:t>σ</a:t>
            </a:r>
            <a:r>
              <a:rPr lang="da-DK" b="1" baseline="-25000" dirty="0"/>
              <a:t>2</a:t>
            </a:r>
            <a:r>
              <a:rPr lang="el-GR" b="1" dirty="0"/>
              <a:t> </a:t>
            </a:r>
            <a:r>
              <a:rPr lang="da-DK" b="1" dirty="0"/>
              <a:t>= </a:t>
            </a:r>
            <a:r>
              <a:rPr lang="en-US" dirty="0"/>
              <a:t>3.3</a:t>
            </a:r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256720" y="953869"/>
            <a:ext cx="858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ttest2(X,Y) Performs a t-test of the hypothesis that </a:t>
            </a:r>
            <a:r>
              <a:rPr lang="en-US" dirty="0" smtClean="0"/>
              <a:t>two  </a:t>
            </a:r>
            <a:r>
              <a:rPr lang="en-US" dirty="0"/>
              <a:t>independent samples, in the vectors X and Y, come from </a:t>
            </a:r>
            <a:r>
              <a:rPr lang="en-US" dirty="0" smtClean="0"/>
              <a:t>distributions  </a:t>
            </a:r>
            <a:r>
              <a:rPr lang="en-US" dirty="0"/>
              <a:t>with equal means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472" y="3581400"/>
            <a:ext cx="545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[H,P,CI,STATS] = ttest2([20 12 15 18 24],[23 19 18 20 26])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395772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1000" y="3966651"/>
            <a:ext cx="8664279" cy="1491443"/>
            <a:chOff x="381000" y="3486834"/>
            <a:chExt cx="8664279" cy="1491443"/>
          </a:xfrm>
        </p:grpSpPr>
        <p:sp>
          <p:nvSpPr>
            <p:cNvPr id="7" name="Rectangle 6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tstat</a:t>
              </a:r>
              <a:r>
                <a:rPr lang="en-US" dirty="0"/>
                <a:t>: -1.3461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df</a:t>
              </a:r>
              <a:r>
                <a:rPr lang="en-US" dirty="0"/>
                <a:t>: 8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sd</a:t>
              </a:r>
              <a:r>
                <a:rPr lang="en-US" dirty="0"/>
                <a:t>: 3.9937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/>
                <a:t>-9.2247    2.4247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0.2152</a:t>
              </a:r>
            </a:p>
          </p:txBody>
        </p:sp>
        <p:cxnSp>
          <p:nvCxnSpPr>
            <p:cNvPr id="12" name="Straight Arrow Connector 11"/>
            <p:cNvCxnSpPr>
              <a:endCxn id="13" idx="1"/>
            </p:cNvCxnSpPr>
            <p:nvPr/>
          </p:nvCxnSpPr>
          <p:spPr>
            <a:xfrm flipV="1">
              <a:off x="6096000" y="3948499"/>
              <a:ext cx="609600" cy="291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705600" y="3486834"/>
              <a:ext cx="23396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Fail</a:t>
              </a:r>
              <a:r>
                <a:rPr lang="da-DK" dirty="0" smtClean="0"/>
                <a:t> to </a:t>
              </a:r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6720" y="3581400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472" y="2754868"/>
            <a:ext cx="32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 smtClean="0"/>
              <a:t>H</a:t>
            </a:r>
            <a:r>
              <a:rPr lang="da-DK" i="1" baseline="-25000" dirty="0" smtClean="0"/>
              <a:t>0</a:t>
            </a:r>
            <a:r>
              <a:rPr lang="da-DK" i="1" dirty="0" smtClean="0"/>
              <a:t>= u1-u2 = 0 = </a:t>
            </a:r>
            <a:r>
              <a:rPr lang="da-DK" i="1" dirty="0" err="1" smtClean="0"/>
              <a:t>Null</a:t>
            </a:r>
            <a:r>
              <a:rPr lang="da-DK" i="1" dirty="0" smtClean="0"/>
              <a:t> </a:t>
            </a:r>
            <a:r>
              <a:rPr lang="da-DK" i="1" dirty="0" err="1" smtClean="0"/>
              <a:t>Hypothesis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0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Effect</a:t>
            </a:r>
            <a:r>
              <a:rPr lang="da-DK" dirty="0" smtClean="0"/>
              <a:t> of Alpha on </a:t>
            </a:r>
            <a:r>
              <a:rPr lang="da-DK" dirty="0" err="1" smtClean="0"/>
              <a:t>two</a:t>
            </a:r>
            <a:r>
              <a:rPr lang="da-DK" dirty="0" smtClean="0"/>
              <a:t> sample t-test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192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5721" y="2438400"/>
            <a:ext cx="6557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[H,P,CI,STATS] = ttest2([20 12 15 18 24],[23 19 18 20 26</a:t>
            </a:r>
            <a:r>
              <a:rPr lang="en-US" dirty="0" smtClean="0"/>
              <a:t>],’alpha’,0.05)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9249" y="2823651"/>
            <a:ext cx="8664279" cy="1491443"/>
            <a:chOff x="381000" y="3486834"/>
            <a:chExt cx="8664279" cy="1491443"/>
          </a:xfrm>
        </p:grpSpPr>
        <p:sp>
          <p:nvSpPr>
            <p:cNvPr id="10" name="Rectangle 9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tstat</a:t>
              </a:r>
              <a:r>
                <a:rPr lang="en-US" dirty="0"/>
                <a:t>: -1.3461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df</a:t>
              </a:r>
              <a:r>
                <a:rPr lang="en-US" dirty="0"/>
                <a:t>: 8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sd</a:t>
              </a:r>
              <a:r>
                <a:rPr lang="en-US" dirty="0"/>
                <a:t>: 3.9937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/>
                <a:t>-9.2247    2.4247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0.2152</a:t>
              </a:r>
            </a:p>
          </p:txBody>
        </p:sp>
        <p:cxnSp>
          <p:nvCxnSpPr>
            <p:cNvPr id="13" name="Straight Arrow Connector 12"/>
            <p:cNvCxnSpPr>
              <a:endCxn id="14" idx="1"/>
            </p:cNvCxnSpPr>
            <p:nvPr/>
          </p:nvCxnSpPr>
          <p:spPr>
            <a:xfrm flipV="1">
              <a:off x="6096000" y="4086999"/>
              <a:ext cx="609600" cy="152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05600" y="3486834"/>
              <a:ext cx="23396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Fail</a:t>
              </a:r>
              <a:r>
                <a:rPr lang="da-DK" dirty="0" smtClean="0"/>
                <a:t> to </a:t>
              </a:r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da-DK" dirty="0" smtClean="0"/>
            </a:p>
            <a:p>
              <a:r>
                <a:rPr lang="da-DK" dirty="0" smtClean="0"/>
                <a:t>(95% </a:t>
              </a:r>
              <a:r>
                <a:rPr lang="da-DK" dirty="0" err="1" smtClean="0"/>
                <a:t>confidence</a:t>
              </a:r>
              <a:r>
                <a:rPr lang="da-DK" dirty="0" smtClean="0"/>
                <a:t>)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24969" y="2438400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96386" y="2837766"/>
            <a:ext cx="116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5721" y="4720149"/>
            <a:ext cx="6557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[H,P,CI,STATS] = ttest2([20 12 15 18 24],[23 19 18 20 26</a:t>
            </a:r>
            <a:r>
              <a:rPr lang="en-US" dirty="0" smtClean="0"/>
              <a:t>],’alpha’,0.01)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9249" y="5105400"/>
            <a:ext cx="8664279" cy="1491443"/>
            <a:chOff x="381000" y="3486834"/>
            <a:chExt cx="8664279" cy="1491443"/>
          </a:xfrm>
        </p:grpSpPr>
        <p:sp>
          <p:nvSpPr>
            <p:cNvPr id="20" name="Rectangle 19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 smtClean="0"/>
                <a:t>      </a:t>
              </a:r>
              <a:r>
                <a:rPr lang="en-US" dirty="0" err="1" smtClean="0"/>
                <a:t>tstat</a:t>
              </a:r>
              <a:r>
                <a:rPr lang="en-US" dirty="0"/>
                <a:t>: -1.3461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df</a:t>
              </a:r>
              <a:r>
                <a:rPr lang="en-US" dirty="0"/>
                <a:t>: 8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sd</a:t>
              </a:r>
              <a:r>
                <a:rPr lang="en-US" dirty="0"/>
                <a:t>: 3.9937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/>
                <a:t>-11.8753    5.0753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0.2152</a:t>
              </a:r>
            </a:p>
          </p:txBody>
        </p:sp>
        <p:cxnSp>
          <p:nvCxnSpPr>
            <p:cNvPr id="23" name="Straight Arrow Connector 22"/>
            <p:cNvCxnSpPr>
              <a:endCxn id="24" idx="1"/>
            </p:cNvCxnSpPr>
            <p:nvPr/>
          </p:nvCxnSpPr>
          <p:spPr>
            <a:xfrm flipV="1">
              <a:off x="6096000" y="4086999"/>
              <a:ext cx="609600" cy="152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705600" y="3486834"/>
              <a:ext cx="23396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Fail</a:t>
              </a:r>
              <a:r>
                <a:rPr lang="da-DK" dirty="0" smtClean="0"/>
                <a:t> to </a:t>
              </a:r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1%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da-DK" dirty="0" smtClean="0"/>
            </a:p>
            <a:p>
              <a:r>
                <a:rPr lang="da-DK" dirty="0" smtClean="0"/>
                <a:t>(99% </a:t>
              </a:r>
              <a:r>
                <a:rPr lang="da-DK" dirty="0" err="1" smtClean="0"/>
                <a:t>confidence</a:t>
              </a:r>
              <a:r>
                <a:rPr lang="da-DK" dirty="0" smtClean="0"/>
                <a:t>)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24969" y="4720149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96386" y="5119515"/>
            <a:ext cx="116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2949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533400"/>
          </a:xfrm>
        </p:spPr>
        <p:txBody>
          <a:bodyPr>
            <a:noAutofit/>
          </a:bodyPr>
          <a:lstStyle/>
          <a:p>
            <a:r>
              <a:rPr lang="da-DK" sz="2800" dirty="0" err="1"/>
              <a:t>Effect</a:t>
            </a:r>
            <a:r>
              <a:rPr lang="da-DK" sz="2800" dirty="0"/>
              <a:t> of </a:t>
            </a:r>
            <a:r>
              <a:rPr lang="da-DK" sz="2800" dirty="0" err="1"/>
              <a:t>tail</a:t>
            </a:r>
            <a:r>
              <a:rPr lang="da-DK" sz="2800" dirty="0"/>
              <a:t> (</a:t>
            </a:r>
            <a:r>
              <a:rPr lang="da-DK" sz="2800" dirty="0" err="1"/>
              <a:t>one</a:t>
            </a:r>
            <a:r>
              <a:rPr lang="da-DK" sz="2800" dirty="0"/>
              <a:t>/</a:t>
            </a:r>
            <a:r>
              <a:rPr lang="da-DK" sz="2800" dirty="0" err="1"/>
              <a:t>two</a:t>
            </a:r>
            <a:r>
              <a:rPr lang="da-DK" sz="2800" dirty="0"/>
              <a:t>) on t-test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5721" y="794557"/>
            <a:ext cx="7465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[H,P,CI,STATS] = ttest2([20 12 15 18 24],[120   112   115   118   124],'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tail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',both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9249" y="1179808"/>
            <a:ext cx="8664279" cy="1491443"/>
            <a:chOff x="381000" y="3486834"/>
            <a:chExt cx="8664279" cy="1491443"/>
          </a:xfrm>
        </p:grpSpPr>
        <p:sp>
          <p:nvSpPr>
            <p:cNvPr id="7" name="Rectangle 6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   </a:t>
              </a:r>
              <a:r>
                <a:rPr lang="en-US" dirty="0" err="1" smtClean="0"/>
                <a:t>tstat</a:t>
              </a:r>
              <a:r>
                <a:rPr lang="en-US" dirty="0"/>
                <a:t>: -34.3401</a:t>
              </a:r>
            </a:p>
            <a:p>
              <a:r>
                <a:rPr lang="en-US" dirty="0"/>
                <a:t>    </a:t>
              </a:r>
              <a:r>
                <a:rPr lang="en-US" dirty="0" err="1" smtClean="0"/>
                <a:t>df</a:t>
              </a:r>
              <a:r>
                <a:rPr lang="en-US" dirty="0"/>
                <a:t>: 8</a:t>
              </a:r>
            </a:p>
            <a:p>
              <a:r>
                <a:rPr lang="en-US" dirty="0"/>
                <a:t>    </a:t>
              </a:r>
              <a:r>
                <a:rPr lang="en-US" dirty="0" err="1" smtClean="0"/>
                <a:t>sd</a:t>
              </a:r>
              <a:r>
                <a:rPr lang="en-US" dirty="0"/>
                <a:t>: 4.6043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/>
                <a:t>-106.7152  -93.2848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 smtClean="0"/>
                <a:t>5.6524e-10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11" idx="1"/>
            </p:cNvCxnSpPr>
            <p:nvPr/>
          </p:nvCxnSpPr>
          <p:spPr>
            <a:xfrm flipV="1">
              <a:off x="6096000" y="4086999"/>
              <a:ext cx="609600" cy="152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5600" y="3486834"/>
              <a:ext cx="23396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da-DK" dirty="0" smtClean="0"/>
            </a:p>
            <a:p>
              <a:r>
                <a:rPr lang="da-DK" dirty="0" smtClean="0"/>
                <a:t>(95% </a:t>
              </a:r>
              <a:r>
                <a:rPr lang="da-DK" dirty="0" err="1" smtClean="0"/>
                <a:t>confidence</a:t>
              </a:r>
              <a:r>
                <a:rPr lang="da-DK" dirty="0" smtClean="0"/>
                <a:t>)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4969" y="790306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96386" y="1193923"/>
            <a:ext cx="116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5721" y="2819400"/>
            <a:ext cx="751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[H,P,CI,STATS] = ttest2([20 12 15 18 24],[120   112   115   118   124],'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tail','right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9249" y="3204651"/>
            <a:ext cx="8717178" cy="1491443"/>
            <a:chOff x="381000" y="3486834"/>
            <a:chExt cx="8717178" cy="1491443"/>
          </a:xfrm>
        </p:grpSpPr>
        <p:sp>
          <p:nvSpPr>
            <p:cNvPr id="16" name="Rectangle 15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/>
                <a:t>   </a:t>
              </a:r>
              <a:r>
                <a:rPr lang="en-US" dirty="0" err="1" smtClean="0"/>
                <a:t>tstat</a:t>
              </a:r>
              <a:r>
                <a:rPr lang="en-US" dirty="0" smtClean="0"/>
                <a:t>: -34.3401</a:t>
              </a:r>
              <a:endParaRPr lang="en-US" dirty="0"/>
            </a:p>
            <a:p>
              <a:r>
                <a:rPr lang="en-US" dirty="0"/>
                <a:t>   </a:t>
              </a:r>
              <a:r>
                <a:rPr lang="en-US" dirty="0" err="1" smtClean="0"/>
                <a:t>df</a:t>
              </a:r>
              <a:r>
                <a:rPr lang="en-US" dirty="0"/>
                <a:t>: 8</a:t>
              </a:r>
            </a:p>
            <a:p>
              <a:r>
                <a:rPr lang="en-US" dirty="0"/>
                <a:t>   </a:t>
              </a:r>
              <a:r>
                <a:rPr lang="en-US" dirty="0" err="1" smtClean="0"/>
                <a:t>sd</a:t>
              </a:r>
              <a:r>
                <a:rPr lang="en-US" dirty="0"/>
                <a:t>: 4.6043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/>
                <a:t>-105.4151       </a:t>
              </a:r>
              <a:r>
                <a:rPr lang="en-US" dirty="0" err="1"/>
                <a:t>Inf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1.000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endCxn id="20" idx="1"/>
            </p:cNvCxnSpPr>
            <p:nvPr/>
          </p:nvCxnSpPr>
          <p:spPr>
            <a:xfrm flipV="1">
              <a:off x="6096000" y="4086999"/>
              <a:ext cx="609600" cy="152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05600" y="3486834"/>
              <a:ext cx="23925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Fail</a:t>
              </a:r>
              <a:r>
                <a:rPr lang="da-DK" dirty="0" smtClean="0"/>
                <a:t> to </a:t>
              </a:r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5 %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da-DK" dirty="0" smtClean="0"/>
            </a:p>
            <a:p>
              <a:r>
                <a:rPr lang="da-DK" dirty="0" smtClean="0"/>
                <a:t>(95 % </a:t>
              </a:r>
              <a:r>
                <a:rPr lang="da-DK" dirty="0" err="1" smtClean="0"/>
                <a:t>confidence</a:t>
              </a:r>
              <a:r>
                <a:rPr lang="da-DK" dirty="0" smtClean="0"/>
                <a:t>)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24969" y="2819400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96386" y="3218766"/>
            <a:ext cx="116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0894" y="4828906"/>
            <a:ext cx="751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[H,P,CI,STATS] = ttest2([20 12 15 18 24],[120   112   115   118   124],'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tail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','</a:t>
            </a:r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left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4422" y="5214157"/>
            <a:ext cx="8717178" cy="1491443"/>
            <a:chOff x="381000" y="3486834"/>
            <a:chExt cx="8717178" cy="1491443"/>
          </a:xfrm>
        </p:grpSpPr>
        <p:sp>
          <p:nvSpPr>
            <p:cNvPr id="25" name="Rectangle 24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/>
                <a:t>   </a:t>
              </a:r>
              <a:r>
                <a:rPr lang="en-US" dirty="0" err="1" smtClean="0"/>
                <a:t>tstat</a:t>
              </a:r>
              <a:r>
                <a:rPr lang="en-US" dirty="0" smtClean="0"/>
                <a:t>: -34.3401</a:t>
              </a:r>
              <a:endParaRPr lang="en-US" dirty="0"/>
            </a:p>
            <a:p>
              <a:r>
                <a:rPr lang="en-US" dirty="0"/>
                <a:t>   </a:t>
              </a:r>
              <a:r>
                <a:rPr lang="en-US" dirty="0" err="1" smtClean="0"/>
                <a:t>df</a:t>
              </a:r>
              <a:r>
                <a:rPr lang="en-US" dirty="0"/>
                <a:t>: 8</a:t>
              </a:r>
            </a:p>
            <a:p>
              <a:r>
                <a:rPr lang="en-US" dirty="0"/>
                <a:t>   </a:t>
              </a:r>
              <a:r>
                <a:rPr lang="en-US" dirty="0" err="1" smtClean="0"/>
                <a:t>sd</a:t>
              </a:r>
              <a:r>
                <a:rPr lang="en-US" dirty="0"/>
                <a:t>: 4.6043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/>
                <a:t>-</a:t>
              </a:r>
              <a:r>
                <a:rPr lang="en-US" dirty="0" err="1"/>
                <a:t>Inf</a:t>
              </a:r>
              <a:r>
                <a:rPr lang="en-US" dirty="0"/>
                <a:t>  -94.5849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2.8262e-10</a:t>
              </a:r>
            </a:p>
          </p:txBody>
        </p:sp>
        <p:cxnSp>
          <p:nvCxnSpPr>
            <p:cNvPr id="28" name="Straight Arrow Connector 27"/>
            <p:cNvCxnSpPr>
              <a:endCxn id="29" idx="1"/>
            </p:cNvCxnSpPr>
            <p:nvPr/>
          </p:nvCxnSpPr>
          <p:spPr>
            <a:xfrm flipV="1">
              <a:off x="6096000" y="4086999"/>
              <a:ext cx="609600" cy="152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05600" y="3486834"/>
              <a:ext cx="23925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5 %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da-DK" dirty="0" smtClean="0"/>
            </a:p>
            <a:p>
              <a:r>
                <a:rPr lang="da-DK" dirty="0" smtClean="0"/>
                <a:t>(95 % </a:t>
              </a:r>
              <a:r>
                <a:rPr lang="da-DK" dirty="0" err="1" smtClean="0"/>
                <a:t>confidence</a:t>
              </a:r>
              <a:r>
                <a:rPr lang="da-DK" dirty="0" smtClean="0"/>
                <a:t>)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150142" y="4828906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21559" y="5228272"/>
            <a:ext cx="116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133600" y="609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25549" y="304800"/>
            <a:ext cx="100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Group 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21565" y="533400"/>
            <a:ext cx="130783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51334" y="304800"/>
            <a:ext cx="100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Group B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57400" y="2209800"/>
            <a:ext cx="412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 err="1" smtClean="0"/>
              <a:t>There</a:t>
            </a:r>
            <a:r>
              <a:rPr lang="da-DK" sz="1400" b="1" dirty="0" smtClean="0"/>
              <a:t> is a difference </a:t>
            </a:r>
            <a:r>
              <a:rPr lang="da-DK" sz="1400" b="1" dirty="0" err="1" smtClean="0"/>
              <a:t>between</a:t>
            </a:r>
            <a:r>
              <a:rPr lang="da-DK" sz="1400" b="1" dirty="0" smtClean="0"/>
              <a:t> Group A and Group B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505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400050"/>
            <a:ext cx="746125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1375" y="2971800"/>
            <a:ext cx="746125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990600" y="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/>
              <a:t>		Course </a:t>
            </a:r>
            <a:r>
              <a:rPr lang="da-DK" sz="2000" b="1" err="1" smtClean="0"/>
              <a:t>topics</a:t>
            </a:r>
            <a:r>
              <a:rPr lang="da-DK" sz="2000" b="1" smtClean="0"/>
              <a:t> : (0.8 ECTS-</a:t>
            </a:r>
            <a:r>
              <a:rPr lang="da-DK" sz="2000" b="1" err="1" smtClean="0"/>
              <a:t>eight</a:t>
            </a:r>
            <a:r>
              <a:rPr lang="da-DK" sz="2000" b="1" smtClean="0"/>
              <a:t> </a:t>
            </a:r>
            <a:r>
              <a:rPr lang="da-DK" sz="2000" b="1" err="1" smtClean="0"/>
              <a:t>hours</a:t>
            </a:r>
            <a:r>
              <a:rPr lang="da-DK" sz="2000" b="1" smtClean="0"/>
              <a:t>)</a:t>
            </a:r>
            <a:endParaRPr lang="da-DK" sz="2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657600" y="3079750"/>
            <a:ext cx="152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Paired</a:t>
            </a:r>
            <a:r>
              <a:rPr lang="da-DK" dirty="0" smtClean="0"/>
              <a:t> t-test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98995"/>
              </p:ext>
            </p:extLst>
          </p:nvPr>
        </p:nvGraphicFramePr>
        <p:xfrm>
          <a:off x="1471248" y="914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 smtClean="0"/>
                        <a:t>Follow-up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33528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err="1"/>
              <a:t>ttest</a:t>
            </a:r>
            <a:r>
              <a:rPr lang="en-US" sz="1600" b="1" i="1" dirty="0"/>
              <a:t>(X,Y) </a:t>
            </a:r>
            <a:r>
              <a:rPr lang="en-US" sz="1600" dirty="0"/>
              <a:t>performs a paired t-test of the hypothesis that </a:t>
            </a:r>
            <a:r>
              <a:rPr lang="en-US" sz="1600" b="1" dirty="0" smtClean="0"/>
              <a:t>two matched </a:t>
            </a:r>
            <a:r>
              <a:rPr lang="en-US" sz="1600" b="1" dirty="0"/>
              <a:t>samples</a:t>
            </a:r>
            <a:r>
              <a:rPr lang="en-US" sz="1600" dirty="0"/>
              <a:t>, in the vectors X and Y, come from distributions </a:t>
            </a:r>
            <a:r>
              <a:rPr lang="en-US" sz="1600" dirty="0" smtClean="0"/>
              <a:t>with  </a:t>
            </a:r>
            <a:r>
              <a:rPr lang="en-US" sz="1600" dirty="0"/>
              <a:t>equal means.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721" y="4191000"/>
            <a:ext cx="5700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H,P,CI,STATS]=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ttest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([20 12 15 18 24],[120 132 117 111 20])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9249" y="4576251"/>
            <a:ext cx="8664279" cy="1491443"/>
            <a:chOff x="381000" y="3486834"/>
            <a:chExt cx="8664279" cy="1491443"/>
          </a:xfrm>
        </p:grpSpPr>
        <p:sp>
          <p:nvSpPr>
            <p:cNvPr id="8" name="Rectangle 7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/>
                <a:t>      </a:t>
              </a:r>
              <a:r>
                <a:rPr lang="en-US" dirty="0" err="1"/>
                <a:t>tstat</a:t>
              </a:r>
              <a:r>
                <a:rPr lang="en-US" dirty="0"/>
                <a:t>: -3.7354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df</a:t>
              </a:r>
              <a:r>
                <a:rPr lang="en-US" dirty="0"/>
                <a:t>: 4</a:t>
              </a:r>
            </a:p>
            <a:p>
              <a:r>
                <a:rPr lang="en-US" dirty="0"/>
                <a:t>       </a:t>
              </a:r>
              <a:r>
                <a:rPr lang="en-US" dirty="0" err="1"/>
                <a:t>sd</a:t>
              </a:r>
              <a:r>
                <a:rPr lang="en-US" dirty="0"/>
                <a:t>: 49.2057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/>
                <a:t>-143.2969  -21.1031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0.0202</a:t>
              </a:r>
            </a:p>
          </p:txBody>
        </p:sp>
        <p:cxnSp>
          <p:nvCxnSpPr>
            <p:cNvPr id="11" name="Straight Arrow Connector 10"/>
            <p:cNvCxnSpPr>
              <a:endCxn id="12" idx="1"/>
            </p:cNvCxnSpPr>
            <p:nvPr/>
          </p:nvCxnSpPr>
          <p:spPr>
            <a:xfrm flipV="1">
              <a:off x="6096000" y="4086999"/>
              <a:ext cx="609600" cy="152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05600" y="3486834"/>
              <a:ext cx="23396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da-DK" dirty="0" smtClean="0"/>
            </a:p>
            <a:p>
              <a:r>
                <a:rPr lang="da-DK" dirty="0" smtClean="0"/>
                <a:t>(95% </a:t>
              </a:r>
              <a:r>
                <a:rPr lang="da-DK" dirty="0" err="1" smtClean="0"/>
                <a:t>confidence</a:t>
              </a:r>
              <a:r>
                <a:rPr lang="da-DK" dirty="0" smtClean="0"/>
                <a:t>)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4969" y="4191000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96386" y="4590366"/>
            <a:ext cx="116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>
            <a:off x="4800600" y="2743200"/>
            <a:ext cx="76200" cy="225780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Non-parametric test (difference in medians)</a:t>
            </a:r>
            <a:br>
              <a:rPr lang="en-US" sz="2400" dirty="0" smtClean="0"/>
            </a:br>
            <a:r>
              <a:rPr lang="en-US" sz="2400" dirty="0" smtClean="0"/>
              <a:t>Mann-Whitney </a:t>
            </a:r>
            <a:r>
              <a:rPr lang="en-US" sz="2400" dirty="0"/>
              <a:t>U test/ Wilcoxon rank sum 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721" y="1447800"/>
            <a:ext cx="5839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[P,H,STATS]=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ranksum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 12 15 18 24],[120 132 117 111 20])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9249" y="1833051"/>
            <a:ext cx="8664279" cy="1491443"/>
            <a:chOff x="381000" y="3486834"/>
            <a:chExt cx="8664279" cy="1491443"/>
          </a:xfrm>
        </p:grpSpPr>
        <p:sp>
          <p:nvSpPr>
            <p:cNvPr id="6" name="Rectangle 5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/>
                <a:t>  </a:t>
              </a:r>
              <a:r>
                <a:rPr lang="en-US" dirty="0" err="1" smtClean="0"/>
                <a:t>ranksum</a:t>
              </a:r>
              <a:r>
                <a:rPr lang="en-US" dirty="0"/>
                <a:t>: 16.5000</a:t>
              </a:r>
            </a:p>
            <a:p>
              <a:r>
                <a:rPr lang="en-US" dirty="0"/>
                <a:t>     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da-DK" dirty="0" smtClean="0"/>
            </a:p>
            <a:p>
              <a:r>
                <a:rPr lang="da-DK" dirty="0" smtClean="0"/>
                <a:t>NA  </a:t>
              </a:r>
              <a:r>
                <a:rPr lang="da-DK" dirty="0" err="1" smtClean="0"/>
                <a:t>NA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 0.0238</a:t>
              </a:r>
            </a:p>
          </p:txBody>
        </p:sp>
        <p:cxnSp>
          <p:nvCxnSpPr>
            <p:cNvPr id="9" name="Straight Arrow Connector 8"/>
            <p:cNvCxnSpPr>
              <a:endCxn id="10" idx="1"/>
            </p:cNvCxnSpPr>
            <p:nvPr/>
          </p:nvCxnSpPr>
          <p:spPr>
            <a:xfrm flipV="1">
              <a:off x="6096000" y="4086999"/>
              <a:ext cx="609600" cy="152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05600" y="3486834"/>
              <a:ext cx="23396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da-DK" dirty="0" smtClean="0"/>
            </a:p>
            <a:p>
              <a:r>
                <a:rPr lang="da-DK" dirty="0" smtClean="0"/>
                <a:t>(95% </a:t>
              </a:r>
              <a:r>
                <a:rPr lang="da-DK" dirty="0" err="1" smtClean="0"/>
                <a:t>confidence</a:t>
              </a:r>
              <a:r>
                <a:rPr lang="da-DK" dirty="0" smtClean="0"/>
                <a:t>)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4969" y="1447800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6386" y="1847166"/>
            <a:ext cx="116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17593" y="4066906"/>
            <a:ext cx="610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[H,P,CI,STATS] = ttest2([20 12 15 18 24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],[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120 132 117 111 20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1121" y="4452157"/>
            <a:ext cx="8664279" cy="1491443"/>
            <a:chOff x="381000" y="3486834"/>
            <a:chExt cx="8664279" cy="1491443"/>
          </a:xfrm>
        </p:grpSpPr>
        <p:sp>
          <p:nvSpPr>
            <p:cNvPr id="15" name="Rectangle 14"/>
            <p:cNvSpPr/>
            <p:nvPr/>
          </p:nvSpPr>
          <p:spPr>
            <a:xfrm>
              <a:off x="381000" y="3500949"/>
              <a:ext cx="17526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STATS = </a:t>
              </a:r>
            </a:p>
            <a:p>
              <a:endParaRPr lang="en-US" dirty="0"/>
            </a:p>
            <a:p>
              <a:r>
                <a:rPr lang="en-US" dirty="0"/>
                <a:t>    </a:t>
              </a:r>
              <a:r>
                <a:rPr lang="en-US" dirty="0" err="1"/>
                <a:t>tstat</a:t>
              </a:r>
              <a:r>
                <a:rPr lang="en-US" dirty="0"/>
                <a:t>: -4.0305</a:t>
              </a:r>
            </a:p>
            <a:p>
              <a:r>
                <a:rPr lang="en-US" dirty="0"/>
                <a:t>    </a:t>
              </a:r>
              <a:r>
                <a:rPr lang="en-US" dirty="0" err="1" smtClean="0"/>
                <a:t>df</a:t>
              </a:r>
              <a:r>
                <a:rPr lang="en-US" dirty="0"/>
                <a:t>: 8</a:t>
              </a:r>
            </a:p>
            <a:p>
              <a:r>
                <a:rPr lang="en-US" dirty="0"/>
                <a:t>    </a:t>
              </a:r>
              <a:r>
                <a:rPr lang="en-US" dirty="0" err="1" smtClean="0"/>
                <a:t>sd</a:t>
              </a:r>
              <a:r>
                <a:rPr lang="en-US" dirty="0"/>
                <a:t>: 32.2467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72033" y="3500949"/>
              <a:ext cx="242856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CI </a:t>
              </a:r>
              <a:r>
                <a:rPr lang="en-US" dirty="0" smtClean="0"/>
                <a:t>= </a:t>
              </a:r>
            </a:p>
            <a:p>
              <a:endParaRPr lang="en-US" dirty="0"/>
            </a:p>
            <a:p>
              <a:r>
                <a:rPr lang="en-US" dirty="0" smtClean="0"/>
                <a:t>-129.2300  </a:t>
              </a:r>
              <a:r>
                <a:rPr lang="en-US" dirty="0"/>
                <a:t>-35.1700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30122" y="3500949"/>
              <a:ext cx="20463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 =</a:t>
              </a:r>
            </a:p>
            <a:p>
              <a:endParaRPr lang="en-US" dirty="0"/>
            </a:p>
            <a:p>
              <a:r>
                <a:rPr lang="en-US" dirty="0"/>
                <a:t>0.0038</a:t>
              </a:r>
            </a:p>
          </p:txBody>
        </p:sp>
        <p:cxnSp>
          <p:nvCxnSpPr>
            <p:cNvPr id="18" name="Straight Arrow Connector 17"/>
            <p:cNvCxnSpPr>
              <a:endCxn id="19" idx="1"/>
            </p:cNvCxnSpPr>
            <p:nvPr/>
          </p:nvCxnSpPr>
          <p:spPr>
            <a:xfrm flipV="1">
              <a:off x="6096000" y="4086999"/>
              <a:ext cx="609600" cy="1526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05600" y="3486834"/>
              <a:ext cx="23396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err="1" smtClean="0"/>
                <a:t>Reject</a:t>
              </a:r>
              <a:r>
                <a:rPr lang="da-DK" dirty="0" smtClean="0"/>
                <a:t> </a:t>
              </a:r>
              <a:r>
                <a:rPr lang="da-DK" dirty="0" err="1" smtClean="0"/>
                <a:t>null</a:t>
              </a:r>
              <a:r>
                <a:rPr lang="da-DK" dirty="0" smtClean="0"/>
                <a:t> </a:t>
              </a:r>
            </a:p>
            <a:p>
              <a:r>
                <a:rPr lang="da-DK" dirty="0" err="1" smtClean="0"/>
                <a:t>hypothesis</a:t>
              </a:r>
              <a:endParaRPr lang="da-DK" dirty="0" smtClean="0"/>
            </a:p>
            <a:p>
              <a:r>
                <a:rPr lang="da-DK" dirty="0" smtClean="0"/>
                <a:t>at 5% </a:t>
              </a:r>
              <a:r>
                <a:rPr lang="da-DK" dirty="0" err="1" smtClean="0"/>
                <a:t>significance</a:t>
              </a:r>
              <a:r>
                <a:rPr lang="da-DK" dirty="0" smtClean="0"/>
                <a:t> </a:t>
              </a:r>
              <a:r>
                <a:rPr lang="da-DK" dirty="0" err="1" smtClean="0"/>
                <a:t>level</a:t>
              </a:r>
              <a:endParaRPr lang="da-DK" dirty="0" smtClean="0"/>
            </a:p>
            <a:p>
              <a:r>
                <a:rPr lang="da-DK" dirty="0" smtClean="0"/>
                <a:t>(95% </a:t>
              </a:r>
              <a:r>
                <a:rPr lang="da-DK" dirty="0" err="1" smtClean="0"/>
                <a:t>confidence</a:t>
              </a:r>
              <a:r>
                <a:rPr lang="da-DK" dirty="0" smtClean="0"/>
                <a:t>)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26841" y="4062655"/>
            <a:ext cx="8788559" cy="187669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8258" y="4466272"/>
            <a:ext cx="116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 =</a:t>
            </a:r>
          </a:p>
          <a:p>
            <a:endParaRPr lang="en-US" dirty="0"/>
          </a:p>
          <a:p>
            <a:r>
              <a:rPr lang="en-US" dirty="0"/>
              <a:t>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59272" y="5482149"/>
            <a:ext cx="412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 err="1" smtClean="0"/>
              <a:t>There</a:t>
            </a:r>
            <a:r>
              <a:rPr lang="da-DK" sz="1400" b="1" dirty="0" smtClean="0"/>
              <a:t> is a difference </a:t>
            </a:r>
            <a:r>
              <a:rPr lang="da-DK" sz="1400" b="1" dirty="0" err="1" smtClean="0"/>
              <a:t>between</a:t>
            </a:r>
            <a:r>
              <a:rPr lang="da-DK" sz="1400" b="1" dirty="0" smtClean="0"/>
              <a:t> Group A and Group B 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44408" y="3502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Power </a:t>
            </a:r>
            <a:r>
              <a:rPr lang="en-US" dirty="0" smtClean="0"/>
              <a:t>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172200" y="3144604"/>
            <a:ext cx="2941596" cy="3272731"/>
            <a:chOff x="6172200" y="3144604"/>
            <a:chExt cx="2941596" cy="3272731"/>
          </a:xfrm>
        </p:grpSpPr>
        <p:sp>
          <p:nvSpPr>
            <p:cNvPr id="16" name="Rectangle 15"/>
            <p:cNvSpPr/>
            <p:nvPr/>
          </p:nvSpPr>
          <p:spPr>
            <a:xfrm>
              <a:off x="6192099" y="3483298"/>
              <a:ext cx="2921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[</a:t>
              </a:r>
              <a:r>
                <a:rPr lang="en-US" dirty="0" err="1"/>
                <a:t>p,tbl,stats</a:t>
              </a:r>
              <a:r>
                <a:rPr lang="en-US" dirty="0"/>
                <a:t>]=anova1(</a:t>
              </a:r>
              <a:r>
                <a:rPr lang="en-US" dirty="0" err="1"/>
                <a:t>MyData</a:t>
              </a:r>
              <a:r>
                <a:rPr lang="en-US" dirty="0"/>
                <a:t>)</a:t>
              </a:r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886200"/>
              <a:ext cx="281940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Down Arrow 18"/>
            <p:cNvSpPr/>
            <p:nvPr/>
          </p:nvSpPr>
          <p:spPr>
            <a:xfrm>
              <a:off x="8534400" y="4876800"/>
              <a:ext cx="3048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34200" y="3144604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 err="1" smtClean="0"/>
                <a:t>Matlab</a:t>
              </a:r>
              <a:r>
                <a:rPr lang="da-DK" b="1" dirty="0" smtClean="0"/>
                <a:t>/SPSS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8095" y="5586338"/>
              <a:ext cx="287570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 err="1" smtClean="0"/>
                <a:t>Experiements</a:t>
              </a:r>
              <a:r>
                <a:rPr lang="en-US" sz="1600" dirty="0" smtClean="0"/>
                <a:t> are not same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 smtClean="0"/>
                <a:t>Chance of otherwise is  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(1 in 10,000) </a:t>
              </a: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More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groups</a:t>
            </a:r>
            <a:r>
              <a:rPr lang="da-DK" dirty="0" smtClean="0"/>
              <a:t>: ANOVA</a:t>
            </a:r>
            <a:br>
              <a:rPr lang="da-DK" dirty="0" smtClean="0"/>
            </a:br>
            <a:r>
              <a:rPr lang="da-DK" dirty="0" smtClean="0"/>
              <a:t>(Linear </a:t>
            </a:r>
            <a:r>
              <a:rPr lang="da-DK" dirty="0" smtClean="0"/>
              <a:t>Models..</a:t>
            </a:r>
            <a:r>
              <a:rPr lang="da-DK" dirty="0" err="1" smtClean="0"/>
              <a:t>Lecture</a:t>
            </a:r>
            <a:r>
              <a:rPr lang="da-DK" dirty="0" smtClean="0"/>
              <a:t> 5)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Case 1: </a:t>
            </a:r>
            <a:r>
              <a:rPr lang="da-DK" dirty="0" smtClean="0"/>
              <a:t>One- </a:t>
            </a:r>
            <a:r>
              <a:rPr lang="da-DK" dirty="0" err="1" smtClean="0"/>
              <a:t>way</a:t>
            </a:r>
            <a:r>
              <a:rPr lang="da-DK" dirty="0" smtClean="0"/>
              <a:t> Analysis of </a:t>
            </a:r>
            <a:r>
              <a:rPr lang="da-DK" dirty="0" err="1" smtClean="0"/>
              <a:t>Variance</a:t>
            </a:r>
            <a:endParaRPr lang="da-DK" dirty="0" smtClean="0"/>
          </a:p>
          <a:p>
            <a:endParaRPr lang="da-DK" dirty="0"/>
          </a:p>
          <a:p>
            <a:r>
              <a:rPr lang="en-US" b="1" dirty="0" smtClean="0"/>
              <a:t>Purpose: </a:t>
            </a:r>
            <a:r>
              <a:rPr lang="en-US" dirty="0" smtClean="0"/>
              <a:t>To find out whether data from several groups have a common mean </a:t>
            </a:r>
          </a:p>
          <a:p>
            <a:r>
              <a:rPr lang="en-US" dirty="0" smtClean="0"/>
              <a:t>                 				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To determine whether the groups are actually different in the measured </a:t>
            </a:r>
            <a:r>
              <a:rPr lang="en-US" dirty="0"/>
              <a:t> </a:t>
            </a:r>
            <a:r>
              <a:rPr lang="en-US" dirty="0" smtClean="0"/>
              <a:t>	characteristics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0</a:t>
            </a:r>
            <a:r>
              <a:rPr lang="en-US" dirty="0" smtClean="0"/>
              <a:t> </a:t>
            </a:r>
            <a:r>
              <a:rPr lang="da-DK" dirty="0" smtClean="0"/>
              <a:t>= all </a:t>
            </a:r>
            <a:r>
              <a:rPr lang="da-DK" dirty="0" err="1" smtClean="0"/>
              <a:t>group</a:t>
            </a:r>
            <a:r>
              <a:rPr lang="da-DK" dirty="0" smtClean="0"/>
              <a:t> </a:t>
            </a:r>
            <a:r>
              <a:rPr lang="da-DK" dirty="0" err="1" smtClean="0"/>
              <a:t>means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equals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3505200"/>
            <a:ext cx="2663605" cy="3212731"/>
            <a:chOff x="228600" y="3505200"/>
            <a:chExt cx="2663605" cy="3212731"/>
          </a:xfrm>
        </p:grpSpPr>
        <p:sp>
          <p:nvSpPr>
            <p:cNvPr id="7" name="Rectangle 6"/>
            <p:cNvSpPr/>
            <p:nvPr/>
          </p:nvSpPr>
          <p:spPr>
            <a:xfrm>
              <a:off x="301405" y="4247512"/>
              <a:ext cx="25908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    47    </a:t>
              </a:r>
              <a:r>
                <a:rPr lang="en-US" dirty="0"/>
                <a:t>37    34    30    42</a:t>
              </a:r>
            </a:p>
            <a:p>
              <a:r>
                <a:rPr lang="en-US" dirty="0"/>
                <a:t>    38    30    32    30    47</a:t>
              </a:r>
            </a:p>
            <a:p>
              <a:r>
                <a:rPr lang="en-US" dirty="0"/>
                <a:t>    44    35    30    27    42</a:t>
              </a:r>
            </a:p>
            <a:p>
              <a:r>
                <a:rPr lang="en-US" dirty="0"/>
                <a:t>    50    40    36    30    38</a:t>
              </a:r>
            </a:p>
            <a:p>
              <a:r>
                <a:rPr lang="en-US" dirty="0"/>
                <a:t>    56    37    35    35    33</a:t>
              </a:r>
            </a:p>
            <a:p>
              <a:r>
                <a:rPr lang="en-US" dirty="0"/>
                <a:t>    46    39    41    41    43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" y="3505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Example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005" y="3970513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Exp1</a:t>
              </a:r>
              <a:endParaRPr lang="en-US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0105" y="3970085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Exp3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49205" y="3970513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Exp4</a:t>
              </a:r>
              <a:endParaRPr 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6405" y="3970513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Exp5</a:t>
              </a:r>
              <a:endParaRPr lang="en-US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1005" y="3970513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Exp2</a:t>
              </a:r>
              <a:endParaRPr lang="en-US" sz="1200" b="1" dirty="0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1374416" y="5271728"/>
              <a:ext cx="368582" cy="1828801"/>
            </a:xfrm>
            <a:prstGeom prst="leftBrace">
              <a:avLst>
                <a:gd name="adj1" fmla="val 8333"/>
                <a:gd name="adj2" fmla="val 4968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3405" y="634859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MyData</a:t>
              </a:r>
              <a:endParaRPr lang="en-US" dirty="0"/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40964"/>
            <a:ext cx="3033713" cy="242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530005" y="3276600"/>
            <a:ext cx="7928195" cy="11430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2400" y="3505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Box plots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11" y="6514415"/>
            <a:ext cx="1482090" cy="32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endCxn id="2050" idx="0"/>
          </p:cNvCxnSpPr>
          <p:nvPr/>
        </p:nvCxnSpPr>
        <p:spPr>
          <a:xfrm flipH="1">
            <a:off x="4564856" y="4419600"/>
            <a:ext cx="3588544" cy="209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da-DK" sz="2400" dirty="0" smtClean="0"/>
              <a:t>Multiple </a:t>
            </a:r>
            <a:r>
              <a:rPr lang="da-DK" sz="2400" dirty="0" err="1" smtClean="0"/>
              <a:t>Comparison</a:t>
            </a:r>
            <a:r>
              <a:rPr lang="da-DK" sz="2400" dirty="0"/>
              <a:t/>
            </a:r>
            <a:br>
              <a:rPr lang="da-DK" sz="2400" dirty="0"/>
            </a:br>
            <a:r>
              <a:rPr lang="da-DK" sz="2400" dirty="0" smtClean="0"/>
              <a:t>or</a:t>
            </a:r>
            <a:r>
              <a:rPr lang="da-DK" sz="2400" dirty="0" smtClean="0"/>
              <a:t/>
            </a:r>
            <a:br>
              <a:rPr lang="da-DK" sz="2400" dirty="0" smtClean="0"/>
            </a:br>
            <a:r>
              <a:rPr lang="da-DK" sz="2400" dirty="0" smtClean="0"/>
              <a:t>Post hoc </a:t>
            </a:r>
            <a:r>
              <a:rPr lang="da-DK" sz="2400" dirty="0" err="1" smtClean="0"/>
              <a:t>analysis</a:t>
            </a:r>
            <a:r>
              <a:rPr lang="da-DK" sz="2400" dirty="0" smtClean="0"/>
              <a:t> (SPSS)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Case 1: </a:t>
            </a:r>
            <a:r>
              <a:rPr lang="da-DK" dirty="0"/>
              <a:t>One- </a:t>
            </a:r>
            <a:r>
              <a:rPr lang="da-DK" dirty="0" err="1"/>
              <a:t>way</a:t>
            </a:r>
            <a:r>
              <a:rPr lang="da-DK" dirty="0"/>
              <a:t> Analysis of </a:t>
            </a:r>
            <a:r>
              <a:rPr lang="da-DK" dirty="0" err="1"/>
              <a:t>Variance</a:t>
            </a:r>
            <a:endParaRPr lang="da-DK" dirty="0" smtClean="0"/>
          </a:p>
          <a:p>
            <a:endParaRPr lang="da-DK" dirty="0"/>
          </a:p>
          <a:p>
            <a:r>
              <a:rPr lang="en-US" b="1" dirty="0" smtClean="0"/>
              <a:t>Purpose:</a:t>
            </a:r>
            <a:r>
              <a:rPr lang="en-US" dirty="0" smtClean="0"/>
              <a:t> To find out pairs of means are significantly different</a:t>
            </a:r>
          </a:p>
          <a:p>
            <a:endParaRPr lang="en-US" dirty="0"/>
          </a:p>
          <a:p>
            <a:r>
              <a:rPr lang="en-US" sz="1600" b="1" dirty="0"/>
              <a:t>Types: </a:t>
            </a:r>
            <a:r>
              <a:rPr lang="en-US" sz="1600" dirty="0" smtClean="0"/>
              <a:t>honestly </a:t>
            </a:r>
            <a:r>
              <a:rPr lang="en-US" sz="1600" dirty="0"/>
              <a:t>significant </a:t>
            </a:r>
            <a:r>
              <a:rPr lang="en-US" sz="1600" dirty="0" smtClean="0"/>
              <a:t>differences,  least significant  difference, </a:t>
            </a:r>
            <a:r>
              <a:rPr lang="en-US" sz="1600" dirty="0" err="1" smtClean="0"/>
              <a:t>tukey-kramer</a:t>
            </a:r>
            <a:r>
              <a:rPr lang="en-US" sz="1600" dirty="0" smtClean="0"/>
              <a:t> </a:t>
            </a:r>
            <a:r>
              <a:rPr lang="en-US" sz="1600" dirty="0"/>
              <a:t>(default), </a:t>
            </a:r>
            <a:r>
              <a:rPr lang="en-US" sz="1600" dirty="0" err="1" smtClean="0"/>
              <a:t>dunn-sidak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bonferroni</a:t>
            </a:r>
            <a:r>
              <a:rPr lang="en-US" sz="1600" dirty="0" smtClean="0"/>
              <a:t>,  </a:t>
            </a:r>
            <a:r>
              <a:rPr lang="en-US" sz="1600" b="1" i="1" dirty="0" err="1" smtClean="0"/>
              <a:t>scheffe</a:t>
            </a:r>
            <a:r>
              <a:rPr lang="en-US" sz="1600" dirty="0" smtClean="0"/>
              <a:t>.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3605" y="3071336"/>
            <a:ext cx="8952052" cy="3409020"/>
            <a:chOff x="153605" y="3071336"/>
            <a:chExt cx="8952052" cy="3409020"/>
          </a:xfrm>
        </p:grpSpPr>
        <p:sp>
          <p:nvSpPr>
            <p:cNvPr id="16" name="Rectangle 15"/>
            <p:cNvSpPr/>
            <p:nvPr/>
          </p:nvSpPr>
          <p:spPr>
            <a:xfrm>
              <a:off x="173504" y="3433368"/>
              <a:ext cx="2921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[</a:t>
              </a:r>
              <a:r>
                <a:rPr lang="en-US" dirty="0" err="1"/>
                <a:t>p,tbl,stats</a:t>
              </a:r>
              <a:r>
                <a:rPr lang="en-US" dirty="0"/>
                <a:t>]=anova1(</a:t>
              </a:r>
              <a:r>
                <a:rPr lang="en-US" dirty="0" err="1"/>
                <a:t>MyData</a:t>
              </a:r>
              <a:r>
                <a:rPr lang="en-US" dirty="0"/>
                <a:t>)</a:t>
              </a:r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05" y="3836270"/>
              <a:ext cx="281940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Down Arrow 18"/>
            <p:cNvSpPr/>
            <p:nvPr/>
          </p:nvSpPr>
          <p:spPr>
            <a:xfrm>
              <a:off x="2515805" y="4826870"/>
              <a:ext cx="3048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3071336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b="1" dirty="0" err="1" smtClean="0"/>
                <a:t>Matlab</a:t>
              </a:r>
              <a:r>
                <a:rPr lang="da-DK" b="1" dirty="0" smtClean="0"/>
                <a:t>/SPSS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00" y="5536408"/>
              <a:ext cx="2875701" cy="8309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 err="1" smtClean="0"/>
                <a:t>Experiements</a:t>
              </a:r>
              <a:r>
                <a:rPr lang="en-US" sz="1600" dirty="0" smtClean="0"/>
                <a:t> are not same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600" dirty="0" smtClean="0"/>
                <a:t>Chance of otherwise is  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(1 in 10,000) </a:t>
              </a:r>
              <a:endParaRPr lang="en-US" sz="1600" dirty="0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180" y="3799301"/>
              <a:ext cx="3019425" cy="2552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3354005" y="3391204"/>
              <a:ext cx="27758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  [</a:t>
              </a:r>
              <a:r>
                <a:rPr lang="en-US" b="1" dirty="0" err="1">
                  <a:solidFill>
                    <a:srgbClr val="FF0000"/>
                  </a:solidFill>
                </a:rPr>
                <a:t>c,m</a:t>
              </a:r>
              <a:r>
                <a:rPr lang="en-US" b="1" dirty="0">
                  <a:solidFill>
                    <a:srgbClr val="FF0000"/>
                  </a:solidFill>
                </a:rPr>
                <a:t>]=</a:t>
              </a:r>
              <a:r>
                <a:rPr lang="en-US" b="1" dirty="0" err="1">
                  <a:solidFill>
                    <a:srgbClr val="FF0000"/>
                  </a:solidFill>
                </a:rPr>
                <a:t>multcompare</a:t>
              </a:r>
              <a:r>
                <a:rPr lang="en-US" b="1" dirty="0">
                  <a:solidFill>
                    <a:srgbClr val="FF0000"/>
                  </a:solidFill>
                </a:rPr>
                <a:t>(stats)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6477000" y="3618034"/>
              <a:ext cx="137160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1	2</a:t>
              </a:r>
            </a:p>
            <a:p>
              <a:r>
                <a:rPr lang="en-US" dirty="0"/>
                <a:t>1	3</a:t>
              </a:r>
            </a:p>
            <a:p>
              <a:r>
                <a:rPr lang="en-US" dirty="0"/>
                <a:t>1	4</a:t>
              </a:r>
            </a:p>
            <a:p>
              <a:r>
                <a:rPr lang="en-US" dirty="0"/>
                <a:t>1	5</a:t>
              </a:r>
            </a:p>
            <a:p>
              <a:r>
                <a:rPr lang="en-US" dirty="0"/>
                <a:t>2	3</a:t>
              </a:r>
            </a:p>
            <a:p>
              <a:r>
                <a:rPr lang="en-US" dirty="0"/>
                <a:t>2	4</a:t>
              </a:r>
            </a:p>
            <a:p>
              <a:r>
                <a:rPr lang="en-US" dirty="0"/>
                <a:t>2	5</a:t>
              </a:r>
            </a:p>
            <a:p>
              <a:r>
                <a:rPr lang="en-US" dirty="0"/>
                <a:t>3	4</a:t>
              </a:r>
            </a:p>
            <a:p>
              <a:r>
                <a:rPr lang="en-US" dirty="0"/>
                <a:t>3	5</a:t>
              </a:r>
            </a:p>
            <a:p>
              <a:r>
                <a:rPr lang="en-US" dirty="0"/>
                <a:t>4	5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09718" y="3614678"/>
              <a:ext cx="95808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0.005</a:t>
              </a:r>
              <a:endParaRPr lang="en-US" dirty="0"/>
            </a:p>
            <a:p>
              <a:r>
                <a:rPr lang="en-US" dirty="0" smtClean="0"/>
                <a:t>0.001</a:t>
              </a:r>
            </a:p>
            <a:p>
              <a:r>
                <a:rPr lang="en-US" dirty="0" smtClean="0"/>
                <a:t>0.000</a:t>
              </a:r>
            </a:p>
            <a:p>
              <a:r>
                <a:rPr lang="en-US" dirty="0" smtClean="0"/>
                <a:t>0.211</a:t>
              </a:r>
            </a:p>
            <a:p>
              <a:r>
                <a:rPr lang="en-US" dirty="0" smtClean="0"/>
                <a:t>0.971</a:t>
              </a:r>
              <a:endParaRPr lang="en-US" dirty="0"/>
            </a:p>
            <a:p>
              <a:r>
                <a:rPr lang="en-US" dirty="0" smtClean="0"/>
                <a:t>0.554</a:t>
              </a:r>
              <a:endParaRPr lang="en-US" dirty="0"/>
            </a:p>
            <a:p>
              <a:r>
                <a:rPr lang="en-US" dirty="0" smtClean="0"/>
                <a:t>0.480</a:t>
              </a:r>
              <a:endParaRPr lang="en-US" dirty="0"/>
            </a:p>
            <a:p>
              <a:r>
                <a:rPr lang="en-US" dirty="0" smtClean="0"/>
                <a:t>0.887</a:t>
              </a:r>
              <a:endParaRPr lang="en-US" dirty="0"/>
            </a:p>
            <a:p>
              <a:r>
                <a:rPr lang="en-US" dirty="0" smtClean="0"/>
                <a:t>0.190</a:t>
              </a:r>
              <a:endParaRPr lang="en-US" dirty="0"/>
            </a:p>
            <a:p>
              <a:r>
                <a:rPr lang="en-US" dirty="0" smtClean="0"/>
                <a:t>0.029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3256002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Experiment pair</a:t>
              </a:r>
              <a:endPara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4800" y="3250255"/>
              <a:ext cx="1180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</a:t>
              </a:r>
              <a:r>
                <a:rPr lang="da-DK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-</a:t>
              </a:r>
              <a:r>
                <a:rPr 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value</a:t>
              </a:r>
            </a:p>
            <a:p>
              <a:pPr algn="ctr"/>
              <a:r>
                <a:rPr lang="en-US" sz="12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tukey-kramer</a:t>
              </a: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0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More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groups</a:t>
            </a:r>
            <a:r>
              <a:rPr lang="da-DK" dirty="0" smtClean="0"/>
              <a:t>: ANOVA</a:t>
            </a:r>
            <a:br>
              <a:rPr lang="da-DK" dirty="0" smtClean="0"/>
            </a:br>
            <a:r>
              <a:rPr lang="da-DK" dirty="0" smtClean="0"/>
              <a:t>(Linear Models)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Case 2: </a:t>
            </a:r>
            <a:r>
              <a:rPr lang="da-DK" dirty="0" err="1" smtClean="0"/>
              <a:t>Two</a:t>
            </a:r>
            <a:r>
              <a:rPr lang="da-DK" dirty="0" smtClean="0"/>
              <a:t>- </a:t>
            </a:r>
            <a:r>
              <a:rPr lang="da-DK" dirty="0" err="1" smtClean="0"/>
              <a:t>way</a:t>
            </a:r>
            <a:r>
              <a:rPr lang="da-DK" dirty="0" smtClean="0"/>
              <a:t> Analysis of </a:t>
            </a:r>
            <a:r>
              <a:rPr lang="da-DK" dirty="0" err="1" smtClean="0"/>
              <a:t>Variance</a:t>
            </a:r>
            <a:r>
              <a:rPr lang="da-DK" dirty="0" smtClean="0"/>
              <a:t> (</a:t>
            </a:r>
            <a:r>
              <a:rPr lang="da-DK" dirty="0" err="1" smtClean="0"/>
              <a:t>Factorial</a:t>
            </a:r>
            <a:r>
              <a:rPr lang="da-DK" dirty="0" smtClean="0"/>
              <a:t> Analysis of </a:t>
            </a:r>
            <a:r>
              <a:rPr lang="da-DK" dirty="0" err="1" smtClean="0"/>
              <a:t>Variance</a:t>
            </a:r>
            <a:r>
              <a:rPr lang="da-DK" dirty="0" smtClean="0"/>
              <a:t>)</a:t>
            </a:r>
          </a:p>
          <a:p>
            <a:endParaRPr lang="da-DK" dirty="0"/>
          </a:p>
          <a:p>
            <a:r>
              <a:rPr lang="en-US" b="1" dirty="0" smtClean="0"/>
              <a:t>Purpose: </a:t>
            </a:r>
            <a:r>
              <a:rPr lang="en-US" dirty="0" smtClean="0"/>
              <a:t>To find out whether data from several groups have a common mean with </a:t>
            </a:r>
            <a:r>
              <a:rPr lang="en-US" b="1" u="sng" dirty="0" smtClean="0">
                <a:solidFill>
                  <a:srgbClr val="FF0000"/>
                </a:solidFill>
              </a:rPr>
              <a:t>TWO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/>
              <a:t>categories of defining characteristics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       				</a:t>
            </a:r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0</a:t>
            </a:r>
            <a:r>
              <a:rPr lang="en-US" dirty="0" smtClean="0"/>
              <a:t> </a:t>
            </a:r>
            <a:r>
              <a:rPr lang="da-DK" dirty="0" smtClean="0"/>
              <a:t>= all </a:t>
            </a:r>
            <a:r>
              <a:rPr lang="da-DK" dirty="0" err="1" smtClean="0"/>
              <a:t>group</a:t>
            </a:r>
            <a:r>
              <a:rPr lang="da-DK" dirty="0" smtClean="0"/>
              <a:t> </a:t>
            </a:r>
            <a:r>
              <a:rPr lang="da-DK" dirty="0" err="1" smtClean="0"/>
              <a:t>means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equals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276600"/>
            <a:ext cx="876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/>
              <a:t>Example</a:t>
            </a:r>
            <a:r>
              <a:rPr lang="da-DK" b="1" dirty="0" smtClean="0"/>
              <a:t>: </a:t>
            </a:r>
            <a:r>
              <a:rPr lang="da-DK" dirty="0" err="1" smtClean="0"/>
              <a:t>Suppose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have 5 </a:t>
            </a:r>
            <a:r>
              <a:rPr lang="da-DK" dirty="0" err="1" smtClean="0"/>
              <a:t>groups</a:t>
            </a:r>
            <a:r>
              <a:rPr lang="da-DK" dirty="0" smtClean="0"/>
              <a:t> in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experiment</a:t>
            </a:r>
            <a:r>
              <a:rPr lang="da-DK" dirty="0" smtClean="0"/>
              <a:t> and </a:t>
            </a:r>
            <a:r>
              <a:rPr lang="da-DK" dirty="0" err="1" smtClean="0"/>
              <a:t>you</a:t>
            </a:r>
            <a:r>
              <a:rPr lang="da-DK" dirty="0" smtClean="0"/>
              <a:t> have </a:t>
            </a:r>
            <a:r>
              <a:rPr lang="da-DK" dirty="0" err="1" smtClean="0"/>
              <a:t>possibility</a:t>
            </a:r>
            <a:r>
              <a:rPr lang="da-DK" dirty="0" smtClean="0"/>
              <a:t> of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these</a:t>
            </a:r>
            <a:r>
              <a:rPr lang="da-DK" dirty="0" smtClean="0"/>
              <a:t> </a:t>
            </a:r>
            <a:r>
              <a:rPr lang="da-DK" dirty="0" err="1" smtClean="0"/>
              <a:t>experiment</a:t>
            </a:r>
            <a:r>
              <a:rPr lang="da-DK" dirty="0" smtClean="0"/>
              <a:t> in 2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manner</a:t>
            </a:r>
            <a:r>
              <a:rPr lang="da-DK" dirty="0" smtClean="0"/>
              <a:t> (</a:t>
            </a:r>
            <a:r>
              <a:rPr lang="da-DK" dirty="0" err="1" smtClean="0"/>
              <a:t>e.g</a:t>
            </a:r>
            <a:r>
              <a:rPr lang="da-DK" dirty="0" smtClean="0"/>
              <a:t>.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replicates</a:t>
            </a:r>
            <a:r>
              <a:rPr lang="da-DK" dirty="0" smtClean="0"/>
              <a:t> or </a:t>
            </a:r>
            <a:r>
              <a:rPr lang="da-DK" dirty="0" err="1" smtClean="0"/>
              <a:t>two</a:t>
            </a:r>
            <a:r>
              <a:rPr lang="da-DK" dirty="0" smtClean="0"/>
              <a:t> labs or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concentrations</a:t>
            </a:r>
            <a:r>
              <a:rPr lang="da-DK" dirty="0" smtClean="0"/>
              <a:t>). It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called</a:t>
            </a:r>
            <a:r>
              <a:rPr lang="da-DK" dirty="0" smtClean="0"/>
              <a:t> 2 x 5 </a:t>
            </a:r>
            <a:r>
              <a:rPr lang="da-DK" dirty="0" err="1" smtClean="0"/>
              <a:t>factorial</a:t>
            </a:r>
            <a:r>
              <a:rPr lang="da-DK" dirty="0" smtClean="0"/>
              <a:t> </a:t>
            </a:r>
            <a:r>
              <a:rPr lang="da-DK" dirty="0" err="1" smtClean="0"/>
              <a:t>analysis</a:t>
            </a:r>
            <a:endParaRPr lang="da-DK" dirty="0" smtClean="0"/>
          </a:p>
          <a:p>
            <a:endParaRPr lang="da-DK" b="1" dirty="0" smtClean="0"/>
          </a:p>
          <a:p>
            <a:r>
              <a:rPr lang="da-DK" b="1" dirty="0" err="1" smtClean="0"/>
              <a:t>Interest</a:t>
            </a:r>
            <a:r>
              <a:rPr lang="da-DK" b="1" dirty="0" smtClean="0"/>
              <a:t>:</a:t>
            </a:r>
            <a:endParaRPr lang="da-DK" b="1" dirty="0"/>
          </a:p>
          <a:p>
            <a:r>
              <a:rPr lang="da-DK" dirty="0" smtClean="0"/>
              <a:t>If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would</a:t>
            </a:r>
            <a:r>
              <a:rPr lang="da-DK" dirty="0" smtClean="0"/>
              <a:t> </a:t>
            </a:r>
            <a:r>
              <a:rPr lang="da-DK" dirty="0" err="1" smtClean="0"/>
              <a:t>like</a:t>
            </a:r>
            <a:r>
              <a:rPr lang="da-DK" dirty="0" smtClean="0"/>
              <a:t> to </a:t>
            </a:r>
            <a:r>
              <a:rPr lang="da-DK" dirty="0" err="1" smtClean="0"/>
              <a:t>know</a:t>
            </a:r>
            <a:r>
              <a:rPr lang="da-DK" dirty="0" smtClean="0"/>
              <a:t> </a:t>
            </a:r>
            <a:r>
              <a:rPr lang="da-DK" dirty="0" err="1" smtClean="0"/>
              <a:t>how</a:t>
            </a:r>
            <a:r>
              <a:rPr lang="da-DK" dirty="0"/>
              <a:t> </a:t>
            </a:r>
            <a:r>
              <a:rPr lang="da-DK" dirty="0" err="1" smtClean="0"/>
              <a:t>readout</a:t>
            </a:r>
            <a:r>
              <a:rPr lang="da-DK" dirty="0" smtClean="0"/>
              <a:t> </a:t>
            </a:r>
            <a:r>
              <a:rPr lang="da-DK" dirty="0" err="1" smtClean="0"/>
              <a:t>varies</a:t>
            </a:r>
            <a:r>
              <a:rPr lang="da-DK" dirty="0" smtClean="0"/>
              <a:t> from </a:t>
            </a:r>
            <a:r>
              <a:rPr lang="da-DK" dirty="0" err="1" smtClean="0"/>
              <a:t>experiments</a:t>
            </a:r>
            <a:r>
              <a:rPr lang="da-DK" dirty="0" smtClean="0"/>
              <a:t> to </a:t>
            </a:r>
            <a:r>
              <a:rPr lang="da-DK" dirty="0" err="1" smtClean="0"/>
              <a:t>experiment</a:t>
            </a:r>
            <a:r>
              <a:rPr lang="da-DK" dirty="0" smtClean="0"/>
              <a:t> as </a:t>
            </a:r>
            <a:r>
              <a:rPr lang="da-DK" dirty="0" err="1" smtClean="0"/>
              <a:t>well</a:t>
            </a:r>
            <a:r>
              <a:rPr lang="da-DK" dirty="0" smtClean="0"/>
              <a:t> as lab location to lab location </a:t>
            </a:r>
            <a:r>
              <a:rPr lang="da-DK" dirty="0" err="1" smtClean="0"/>
              <a:t>independently</a:t>
            </a:r>
            <a:r>
              <a:rPr lang="da-DK" dirty="0" smtClean="0"/>
              <a:t> (for </a:t>
            </a:r>
            <a:r>
              <a:rPr lang="da-DK" dirty="0" err="1" smtClean="0"/>
              <a:t>example</a:t>
            </a:r>
            <a:r>
              <a:rPr lang="da-DK" dirty="0" smtClean="0"/>
              <a:t>).</a:t>
            </a:r>
            <a:r>
              <a:rPr lang="da-DK" dirty="0" smtClean="0">
                <a:sym typeface="Wingdings" pitchFamily="2" charset="2"/>
              </a:rPr>
              <a:t> </a:t>
            </a:r>
            <a:r>
              <a:rPr lang="da-DK" b="1" dirty="0" smtClean="0">
                <a:sym typeface="Wingdings" pitchFamily="2" charset="2"/>
              </a:rPr>
              <a:t>Main </a:t>
            </a:r>
            <a:r>
              <a:rPr lang="da-DK" b="1" dirty="0" err="1" smtClean="0">
                <a:sym typeface="Wingdings" pitchFamily="2" charset="2"/>
              </a:rPr>
              <a:t>effects</a:t>
            </a:r>
            <a:r>
              <a:rPr lang="da-DK" b="1" dirty="0" smtClean="0">
                <a:sym typeface="Wingdings" pitchFamily="2" charset="2"/>
              </a:rPr>
              <a:t>/</a:t>
            </a:r>
            <a:r>
              <a:rPr lang="da-DK" b="1" dirty="0" err="1" smtClean="0">
                <a:sym typeface="Wingdings" pitchFamily="2" charset="2"/>
              </a:rPr>
              <a:t>additive</a:t>
            </a:r>
            <a:r>
              <a:rPr lang="da-DK" b="1" dirty="0" smtClean="0">
                <a:sym typeface="Wingdings" pitchFamily="2" charset="2"/>
              </a:rPr>
              <a:t> </a:t>
            </a:r>
            <a:r>
              <a:rPr lang="da-DK" b="1" dirty="0" err="1" smtClean="0">
                <a:sym typeface="Wingdings" pitchFamily="2" charset="2"/>
              </a:rPr>
              <a:t>effects</a:t>
            </a:r>
            <a:endParaRPr lang="da-DK" b="1" dirty="0" smtClean="0">
              <a:sym typeface="Wingdings" pitchFamily="2" charset="2"/>
            </a:endParaRPr>
          </a:p>
          <a:p>
            <a:endParaRPr lang="da-DK" dirty="0">
              <a:sym typeface="Wingdings" pitchFamily="2" charset="2"/>
            </a:endParaRPr>
          </a:p>
          <a:p>
            <a:r>
              <a:rPr lang="da-DK" dirty="0" smtClean="0">
                <a:sym typeface="Wingdings" pitchFamily="2" charset="2"/>
              </a:rPr>
              <a:t>Difference in the </a:t>
            </a:r>
            <a:r>
              <a:rPr lang="da-DK" dirty="0" err="1" smtClean="0">
                <a:sym typeface="Wingdings" pitchFamily="2" charset="2"/>
              </a:rPr>
              <a:t>group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one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independant</a:t>
            </a:r>
            <a:r>
              <a:rPr lang="da-DK" dirty="0" smtClean="0">
                <a:sym typeface="Wingdings" pitchFamily="2" charset="2"/>
              </a:rPr>
              <a:t> variable </a:t>
            </a:r>
            <a:r>
              <a:rPr lang="da-DK" dirty="0" err="1" smtClean="0">
                <a:sym typeface="Wingdings" pitchFamily="2" charset="2"/>
              </a:rPr>
              <a:t>vary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according</a:t>
            </a:r>
            <a:r>
              <a:rPr lang="da-DK" dirty="0" smtClean="0">
                <a:sym typeface="Wingdings" pitchFamily="2" charset="2"/>
              </a:rPr>
              <a:t> to the </a:t>
            </a:r>
            <a:r>
              <a:rPr lang="da-DK" dirty="0" err="1" smtClean="0">
                <a:sym typeface="Wingdings" pitchFamily="2" charset="2"/>
              </a:rPr>
              <a:t>level</a:t>
            </a:r>
            <a:r>
              <a:rPr lang="da-DK" dirty="0" smtClean="0">
                <a:sym typeface="Wingdings" pitchFamily="2" charset="2"/>
              </a:rPr>
              <a:t> of </a:t>
            </a:r>
            <a:r>
              <a:rPr lang="da-DK" dirty="0" err="1" smtClean="0">
                <a:sym typeface="Wingdings" pitchFamily="2" charset="2"/>
              </a:rPr>
              <a:t>second</a:t>
            </a:r>
            <a:r>
              <a:rPr lang="da-DK" dirty="0" smtClean="0">
                <a:sym typeface="Wingdings" pitchFamily="2" charset="2"/>
              </a:rPr>
              <a:t> </a:t>
            </a:r>
            <a:r>
              <a:rPr lang="da-DK" dirty="0" err="1" smtClean="0">
                <a:sym typeface="Wingdings" pitchFamily="2" charset="2"/>
              </a:rPr>
              <a:t>independant</a:t>
            </a:r>
            <a:r>
              <a:rPr lang="da-DK" dirty="0" smtClean="0">
                <a:sym typeface="Wingdings" pitchFamily="2" charset="2"/>
              </a:rPr>
              <a:t> variable  </a:t>
            </a:r>
            <a:r>
              <a:rPr lang="da-DK" b="1" dirty="0" err="1" smtClean="0">
                <a:sym typeface="Wingdings" pitchFamily="2" charset="2"/>
              </a:rPr>
              <a:t>Interaction</a:t>
            </a:r>
            <a:r>
              <a:rPr lang="da-DK" b="1" dirty="0" smtClean="0">
                <a:sym typeface="Wingdings" pitchFamily="2" charset="2"/>
              </a:rPr>
              <a:t>/ </a:t>
            </a:r>
            <a:r>
              <a:rPr lang="da-DK" b="1" dirty="0" err="1" smtClean="0">
                <a:sym typeface="Wingdings" pitchFamily="2" charset="2"/>
              </a:rPr>
              <a:t>Moderator</a:t>
            </a:r>
            <a:r>
              <a:rPr lang="da-DK" b="1" dirty="0" smtClean="0">
                <a:sym typeface="Wingdings" pitchFamily="2" charset="2"/>
              </a:rPr>
              <a:t> </a:t>
            </a:r>
            <a:r>
              <a:rPr lang="da-DK" b="1" dirty="0" err="1" smtClean="0">
                <a:sym typeface="Wingdings" pitchFamily="2" charset="2"/>
              </a:rPr>
              <a:t>effects</a:t>
            </a:r>
            <a:endParaRPr lang="en-US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295400" y="1600200"/>
            <a:ext cx="6781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da-DK" sz="3200" dirty="0" err="1" smtClean="0"/>
              <a:t>Understanding</a:t>
            </a:r>
            <a:r>
              <a:rPr lang="da-DK" sz="3200" dirty="0" smtClean="0"/>
              <a:t> Main </a:t>
            </a:r>
            <a:r>
              <a:rPr lang="da-DK" sz="3200" dirty="0" err="1" smtClean="0"/>
              <a:t>effects</a:t>
            </a:r>
            <a:r>
              <a:rPr lang="da-DK" sz="3200" dirty="0" smtClean="0"/>
              <a:t> and </a:t>
            </a:r>
            <a:r>
              <a:rPr lang="da-DK" sz="3200" dirty="0" err="1" smtClean="0"/>
              <a:t>Interactions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38400" y="3124200"/>
            <a:ext cx="3429000" cy="1905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2667000"/>
            <a:ext cx="3429000" cy="381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24000" y="2133600"/>
            <a:ext cx="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5715000"/>
            <a:ext cx="579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38400" y="2444224"/>
            <a:ext cx="0" cy="32766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2462184"/>
            <a:ext cx="0" cy="32766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800" y="57387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Baseline (T</a:t>
            </a:r>
            <a:r>
              <a:rPr lang="da-DK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571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Follow-up</a:t>
            </a:r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(T</a:t>
            </a:r>
            <a:r>
              <a:rPr lang="da-DK" b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da-DK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3220" y="5831117"/>
            <a:ext cx="1017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Years/</a:t>
            </a:r>
            <a:r>
              <a:rPr lang="da-DK" sz="1200" dirty="0" err="1" smtClean="0"/>
              <a:t>Hours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858000" y="2209800"/>
            <a:ext cx="304800" cy="152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858000" y="2462184"/>
            <a:ext cx="304800" cy="152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39000" y="206567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Placebo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390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Drug</a:t>
            </a:r>
            <a:r>
              <a:rPr lang="da-DK" baseline="-25000" dirty="0" err="1" smtClean="0"/>
              <a:t>X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60867" y="3524936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Treatment</a:t>
            </a:r>
            <a:r>
              <a:rPr lang="da-DK" dirty="0" smtClean="0"/>
              <a:t> </a:t>
            </a:r>
            <a:r>
              <a:rPr lang="da-DK" dirty="0" err="1" smtClean="0"/>
              <a:t>Effect</a:t>
            </a:r>
            <a:endParaRPr lang="da-DK" dirty="0" smtClean="0"/>
          </a:p>
          <a:p>
            <a:pPr algn="ctr"/>
            <a:r>
              <a:rPr lang="da-DK" dirty="0" smtClean="0"/>
              <a:t>(</a:t>
            </a:r>
            <a:r>
              <a:rPr lang="da-DK" dirty="0" err="1" smtClean="0"/>
              <a:t>Mortality</a:t>
            </a:r>
            <a:r>
              <a:rPr lang="da-DK" dirty="0" smtClean="0"/>
              <a:t> Rate)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2286000"/>
            <a:ext cx="3962400" cy="2895600"/>
            <a:chOff x="2133600" y="2286000"/>
            <a:chExt cx="3962400" cy="2895600"/>
          </a:xfrm>
        </p:grpSpPr>
        <p:sp>
          <p:nvSpPr>
            <p:cNvPr id="29" name="Oval 28"/>
            <p:cNvSpPr/>
            <p:nvPr/>
          </p:nvSpPr>
          <p:spPr>
            <a:xfrm>
              <a:off x="2133600" y="2286000"/>
              <a:ext cx="5334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562600" y="2781300"/>
              <a:ext cx="533400" cy="2400300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62200" y="2819400"/>
            <a:ext cx="3581400" cy="1281084"/>
            <a:chOff x="2362200" y="2819400"/>
            <a:chExt cx="3581400" cy="1281084"/>
          </a:xfrm>
        </p:grpSpPr>
        <p:sp>
          <p:nvSpPr>
            <p:cNvPr id="31" name="Sun 30"/>
            <p:cNvSpPr/>
            <p:nvPr/>
          </p:nvSpPr>
          <p:spPr>
            <a:xfrm>
              <a:off x="2362200" y="2819400"/>
              <a:ext cx="152400" cy="152400"/>
            </a:xfrm>
            <a:prstGeom prst="sun">
              <a:avLst>
                <a:gd name="adj" fmla="val 125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un 31"/>
            <p:cNvSpPr/>
            <p:nvPr/>
          </p:nvSpPr>
          <p:spPr>
            <a:xfrm>
              <a:off x="5791200" y="3948084"/>
              <a:ext cx="152400" cy="152400"/>
            </a:xfrm>
            <a:prstGeom prst="sun">
              <a:avLst>
                <a:gd name="adj" fmla="val 125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97410" y="2462184"/>
            <a:ext cx="4115879" cy="2069982"/>
            <a:chOff x="2097410" y="2462184"/>
            <a:chExt cx="4115879" cy="2069982"/>
          </a:xfrm>
        </p:grpSpPr>
        <p:sp>
          <p:nvSpPr>
            <p:cNvPr id="35" name="Oval 34"/>
            <p:cNvSpPr/>
            <p:nvPr/>
          </p:nvSpPr>
          <p:spPr>
            <a:xfrm rot="374105">
              <a:off x="2286000" y="2462184"/>
              <a:ext cx="3733800" cy="890616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800315">
              <a:off x="2097410" y="3641550"/>
              <a:ext cx="4115879" cy="890616"/>
            </a:xfrm>
            <a:prstGeom prst="ellipse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76700" y="2781300"/>
            <a:ext cx="152400" cy="1352550"/>
            <a:chOff x="4076700" y="2781300"/>
            <a:chExt cx="152400" cy="1352550"/>
          </a:xfrm>
        </p:grpSpPr>
        <p:sp>
          <p:nvSpPr>
            <p:cNvPr id="36" name="Sun 35"/>
            <p:cNvSpPr/>
            <p:nvPr/>
          </p:nvSpPr>
          <p:spPr>
            <a:xfrm>
              <a:off x="4076700" y="2781300"/>
              <a:ext cx="152400" cy="152400"/>
            </a:xfrm>
            <a:prstGeom prst="sun">
              <a:avLst>
                <a:gd name="adj" fmla="val 125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un 37"/>
            <p:cNvSpPr/>
            <p:nvPr/>
          </p:nvSpPr>
          <p:spPr>
            <a:xfrm>
              <a:off x="4076700" y="3981450"/>
              <a:ext cx="152400" cy="152400"/>
            </a:xfrm>
            <a:prstGeom prst="sun">
              <a:avLst>
                <a:gd name="adj" fmla="val 125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03950" y="3962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dx</a:t>
            </a:r>
            <a:r>
              <a:rPr lang="da-DK" baseline="-25000" dirty="0"/>
              <a:t>2</a:t>
            </a:r>
            <a:endParaRPr lang="en-US" baseline="-25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096000" y="2731532"/>
            <a:ext cx="2622105" cy="2297668"/>
            <a:chOff x="6096000" y="2731532"/>
            <a:chExt cx="2622105" cy="2297668"/>
          </a:xfrm>
        </p:grpSpPr>
        <p:sp>
          <p:nvSpPr>
            <p:cNvPr id="23" name="Left Brace 22"/>
            <p:cNvSpPr/>
            <p:nvPr/>
          </p:nvSpPr>
          <p:spPr>
            <a:xfrm rot="10800000">
              <a:off x="6096000" y="2819400"/>
              <a:ext cx="152400" cy="228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10300" y="27315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smtClean="0"/>
                <a:t>dx</a:t>
              </a:r>
              <a:r>
                <a:rPr lang="da-DK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3" name="Left Brace 42"/>
            <p:cNvSpPr/>
            <p:nvPr/>
          </p:nvSpPr>
          <p:spPr>
            <a:xfrm rot="10800000">
              <a:off x="6096000" y="3276600"/>
              <a:ext cx="152400" cy="1752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79705" y="3335420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600" b="1" dirty="0" err="1" smtClean="0"/>
                <a:t>Interaction</a:t>
              </a:r>
              <a:endParaRPr lang="da-DK" sz="1600" b="1" dirty="0" smtClean="0"/>
            </a:p>
            <a:p>
              <a:pPr algn="ctr"/>
              <a:r>
                <a:rPr lang="da-DK" sz="1600" b="1" dirty="0" smtClean="0"/>
                <a:t>(difference of difference)</a:t>
              </a:r>
            </a:p>
            <a:p>
              <a:pPr algn="ctr"/>
              <a:r>
                <a:rPr lang="da-DK" sz="1600" b="1" dirty="0" smtClean="0">
                  <a:solidFill>
                    <a:srgbClr val="FF0000"/>
                  </a:solidFill>
                </a:rPr>
                <a:t>Is dx</a:t>
              </a:r>
              <a:r>
                <a:rPr lang="da-DK" sz="1600" b="1" baseline="-25000" dirty="0" smtClean="0">
                  <a:solidFill>
                    <a:srgbClr val="FF0000"/>
                  </a:solidFill>
                </a:rPr>
                <a:t>2</a:t>
              </a:r>
              <a:r>
                <a:rPr lang="da-DK" sz="1600" b="1" dirty="0" smtClean="0">
                  <a:solidFill>
                    <a:srgbClr val="FF0000"/>
                  </a:solidFill>
                </a:rPr>
                <a:t> &gt;dx</a:t>
              </a:r>
              <a:r>
                <a:rPr lang="da-DK" sz="16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da-DK" sz="1600" b="1" dirty="0" smtClean="0">
                  <a:solidFill>
                    <a:srgbClr val="FF0000"/>
                  </a:solidFill>
                </a:rPr>
                <a:t> ? 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24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smtClean="0"/>
              <a:t>Example : Two-way ANOVA</a:t>
            </a:r>
            <a:endParaRPr lang="en-US" sz="32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4391025" cy="236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41148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4114800"/>
            <a:ext cx="340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[p,tbl,stats]=anova2(drug_study,3)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1910713"/>
            <a:ext cx="124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drug_study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705600" y="914400"/>
            <a:ext cx="228600" cy="23619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3352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smtClean="0"/>
              <a:t>Use F-statistics to do hypotheses to find out if the treatment effect is same across time points, drugs and timepoint-drugs pair</a:t>
            </a:r>
            <a:endParaRPr lang="en-US" sz="1400" i="1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3733800" y="4418112"/>
            <a:ext cx="951286" cy="9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5086" y="4264223"/>
            <a:ext cx="4154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Treatement effect varies from one drug to another</a:t>
            </a:r>
            <a:endParaRPr lang="en-US" sz="14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886200" y="4876800"/>
            <a:ext cx="79888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91882" y="460637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smtClean="0"/>
              <a:t>Treatement effect varies from baseline to followup</a:t>
            </a:r>
            <a:endParaRPr lang="en-US" sz="140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38600" y="5334000"/>
            <a:ext cx="646486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1974" y="5063192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interaction between time points and drugs on treatment effect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68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</a:t>
            </a:r>
            <a:r>
              <a:rPr lang="da-DK" dirty="0" err="1" smtClean="0"/>
              <a:t>nparametric</a:t>
            </a:r>
            <a:r>
              <a:rPr lang="da-DK" dirty="0" smtClean="0"/>
              <a:t> ANOVA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89383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One </a:t>
            </a:r>
            <a:r>
              <a:rPr lang="da-DK" dirty="0" err="1" smtClean="0"/>
              <a:t>way</a:t>
            </a:r>
            <a:r>
              <a:rPr lang="da-DK" dirty="0" smtClean="0"/>
              <a:t> ANOVA :- </a:t>
            </a:r>
            <a:r>
              <a:rPr lang="da-DK" b="1" dirty="0" err="1" smtClean="0"/>
              <a:t>Kruskal</a:t>
            </a:r>
            <a:r>
              <a:rPr lang="da-DK" b="1" dirty="0" smtClean="0"/>
              <a:t>-Walis Test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49005" y="3496188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47    </a:t>
            </a:r>
            <a:r>
              <a:rPr lang="en-US" dirty="0"/>
              <a:t>37    34    30    42</a:t>
            </a:r>
          </a:p>
          <a:p>
            <a:r>
              <a:rPr lang="en-US" dirty="0"/>
              <a:t>    38    30    32    30    47</a:t>
            </a:r>
          </a:p>
          <a:p>
            <a:r>
              <a:rPr lang="en-US" dirty="0"/>
              <a:t>    44    35    30    27    42</a:t>
            </a:r>
          </a:p>
          <a:p>
            <a:r>
              <a:rPr lang="en-US" dirty="0"/>
              <a:t>    50    40    36    30    38</a:t>
            </a:r>
          </a:p>
          <a:p>
            <a:r>
              <a:rPr lang="en-US" dirty="0"/>
              <a:t>    56    37    35    35    33</a:t>
            </a:r>
          </a:p>
          <a:p>
            <a:r>
              <a:rPr lang="en-US" dirty="0"/>
              <a:t>    46    39    41    41    43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27538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605" y="3219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Exp1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77705" y="321876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Exp3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96805" y="3219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Exp4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54005" y="3219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Exp5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8605" y="3219189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Exp2</a:t>
            </a:r>
            <a:endParaRPr lang="en-US" sz="1200" b="1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151372" y="4591047"/>
            <a:ext cx="551364" cy="18702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4400" y="5726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48400" y="2849857"/>
            <a:ext cx="2569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smtClean="0"/>
              <a:t>p]=</a:t>
            </a:r>
            <a:r>
              <a:rPr lang="en-US" dirty="0" err="1" smtClean="0"/>
              <a:t>kruskalwalis</a:t>
            </a:r>
            <a:r>
              <a:rPr lang="en-US" dirty="0" smtClean="0"/>
              <a:t>(</a:t>
            </a:r>
            <a:r>
              <a:rPr lang="en-US" dirty="0" err="1" smtClean="0"/>
              <a:t>MyData</a:t>
            </a:r>
            <a:r>
              <a:rPr lang="en-US" dirty="0" smtClean="0"/>
              <a:t>)</a:t>
            </a:r>
          </a:p>
          <a:p>
            <a:endParaRPr lang="da-DK" dirty="0"/>
          </a:p>
          <a:p>
            <a:r>
              <a:rPr lang="da-DK" dirty="0" smtClean="0"/>
              <a:t>p = 0.002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9640"/>
            <a:ext cx="3033713" cy="2429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810000" y="27538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Box plots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126" y="4245917"/>
            <a:ext cx="28162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>
            <a:off x="6858000" y="3733800"/>
            <a:ext cx="16764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41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</a:t>
            </a:r>
            <a:r>
              <a:rPr lang="da-DK" dirty="0" err="1" smtClean="0"/>
              <a:t>nparametric</a:t>
            </a:r>
            <a:r>
              <a:rPr lang="da-DK" dirty="0" smtClean="0"/>
              <a:t> ANOVA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r>
              <a:rPr lang="da-DK" dirty="0" smtClean="0"/>
              <a:t> ANOVA :- </a:t>
            </a:r>
            <a:r>
              <a:rPr lang="da-DK" b="1" dirty="0" err="1" smtClean="0"/>
              <a:t>Friedman’s</a:t>
            </a:r>
            <a:r>
              <a:rPr lang="da-DK" b="1" dirty="0" smtClean="0"/>
              <a:t> Test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440935" y="1981200"/>
            <a:ext cx="3578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p,tbl,stats</a:t>
            </a:r>
            <a:r>
              <a:rPr lang="en-US" dirty="0"/>
              <a:t>]=</a:t>
            </a:r>
            <a:r>
              <a:rPr lang="en-US" dirty="0" err="1"/>
              <a:t>friedman</a:t>
            </a:r>
            <a:r>
              <a:rPr lang="en-US" dirty="0"/>
              <a:t>(drug_study,3</a:t>
            </a:r>
            <a:r>
              <a:rPr lang="en-US" dirty="0" smtClean="0"/>
              <a:t>)</a:t>
            </a:r>
            <a:endParaRPr lang="da-DK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36543"/>
            <a:ext cx="56578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00600"/>
            <a:ext cx="5555569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514600" y="4327616"/>
            <a:ext cx="340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[p,tbl,stats]=anova2(drug_study,3)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3276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/>
              <a:t>Friedman’s</a:t>
            </a:r>
            <a:r>
              <a:rPr lang="da-DK" dirty="0" smtClean="0"/>
              <a:t> test </a:t>
            </a:r>
            <a:r>
              <a:rPr lang="da-DK" dirty="0" err="1" smtClean="0"/>
              <a:t>can’t</a:t>
            </a:r>
            <a:r>
              <a:rPr lang="da-DK" dirty="0" smtClean="0"/>
              <a:t> </a:t>
            </a:r>
            <a:r>
              <a:rPr lang="da-DK" dirty="0" err="1" smtClean="0"/>
              <a:t>compute</a:t>
            </a:r>
            <a:r>
              <a:rPr lang="da-DK" dirty="0" smtClean="0"/>
              <a:t> </a:t>
            </a:r>
            <a:r>
              <a:rPr lang="da-DK" dirty="0" err="1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971800"/>
            <a:ext cx="8915401" cy="94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0" y="327213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a-DK" sz="1200" dirty="0" smtClean="0"/>
          </a:p>
          <a:p>
            <a:pPr algn="ctr"/>
            <a:r>
              <a:rPr lang="da-DK" sz="1200" b="1" dirty="0" err="1" smtClean="0"/>
              <a:t>Normalization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methods</a:t>
            </a:r>
            <a:r>
              <a:rPr lang="da-DK" sz="1200" b="1" dirty="0" smtClean="0"/>
              <a:t> (HCS)</a:t>
            </a:r>
          </a:p>
          <a:p>
            <a:pPr algn="ctr"/>
            <a:r>
              <a:rPr lang="da-DK" sz="1200" b="1" dirty="0" smtClean="0"/>
              <a:t>Chi-</a:t>
            </a:r>
            <a:r>
              <a:rPr lang="da-DK" sz="1200" b="1" dirty="0" err="1" smtClean="0"/>
              <a:t>square</a:t>
            </a:r>
            <a:r>
              <a:rPr lang="da-DK" sz="1200" b="1" dirty="0" smtClean="0"/>
              <a:t> test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59791" y="550387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 err="1" smtClean="0"/>
              <a:t>Thank</a:t>
            </a:r>
            <a:r>
              <a:rPr lang="da-DK" sz="4000" dirty="0" smtClean="0"/>
              <a:t> </a:t>
            </a:r>
            <a:r>
              <a:rPr lang="da-DK" sz="4000" dirty="0" err="1" smtClean="0"/>
              <a:t>You</a:t>
            </a:r>
            <a:r>
              <a:rPr lang="da-DK" sz="4000" dirty="0" smtClean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95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Generating </a:t>
            </a:r>
            <a:r>
              <a:rPr lang="en-US" sz="3600" b="1" dirty="0" smtClean="0"/>
              <a:t>Hypothesis </a:t>
            </a:r>
            <a:br>
              <a:rPr lang="en-US" sz="3600" b="1" dirty="0" smtClean="0"/>
            </a:br>
            <a:r>
              <a:rPr lang="en-US" sz="3600" b="1" dirty="0" smtClean="0"/>
              <a:t>(lecture 2…)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5943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Experimental = Control  </a:t>
            </a:r>
          </a:p>
          <a:p>
            <a:pPr marL="0" indent="0" algn="ctr">
              <a:buNone/>
            </a:pPr>
            <a:r>
              <a:rPr lang="en-US" sz="2800" dirty="0" smtClean="0"/>
              <a:t>or</a:t>
            </a:r>
          </a:p>
          <a:p>
            <a:pPr marL="0" indent="0" algn="ctr">
              <a:buNone/>
            </a:pPr>
            <a:r>
              <a:rPr lang="en-US" sz="2800" dirty="0" smtClean="0"/>
              <a:t>Experimental – Control = 0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1295400"/>
            <a:ext cx="3239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Null Hypothesis </a:t>
            </a:r>
            <a:r>
              <a:rPr lang="en-US" sz="2800" b="1" dirty="0" smtClean="0">
                <a:solidFill>
                  <a:srgbClr val="FF0000"/>
                </a:solidFill>
              </a:rPr>
              <a:t>(H</a:t>
            </a:r>
            <a:r>
              <a:rPr lang="en-US" sz="1600" b="1" dirty="0" smtClean="0">
                <a:solidFill>
                  <a:srgbClr val="FF0000"/>
                </a:solidFill>
              </a:rPr>
              <a:t>0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0200" y="4648200"/>
            <a:ext cx="5334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Experimental != Control 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or</a:t>
            </a:r>
          </a:p>
          <a:p>
            <a:pPr marL="0" indent="0" algn="ctr">
              <a:buNone/>
            </a:pPr>
            <a:r>
              <a:rPr lang="en-US" sz="2800" dirty="0" smtClean="0"/>
              <a:t>Experimental – Control != 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362200" y="3886200"/>
            <a:ext cx="4333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/>
              <a:t>Alternative Hypothesis </a:t>
            </a:r>
            <a:r>
              <a:rPr lang="en-US" sz="2800" b="1" smtClean="0">
                <a:solidFill>
                  <a:srgbClr val="FF0000"/>
                </a:solidFill>
              </a:rPr>
              <a:t>(H</a:t>
            </a:r>
            <a:r>
              <a:rPr lang="en-US" sz="1600" b="1" smtClean="0">
                <a:solidFill>
                  <a:srgbClr val="FF0000"/>
                </a:solidFill>
              </a:rPr>
              <a:t>A</a:t>
            </a:r>
            <a:r>
              <a:rPr lang="en-US" sz="2800" b="1" smtClean="0">
                <a:solidFill>
                  <a:srgbClr val="FF0000"/>
                </a:solidFill>
              </a:rPr>
              <a:t>)</a:t>
            </a:r>
            <a:endParaRPr lang="en-US" sz="2800" b="1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6200" y="3429000"/>
            <a:ext cx="1828800" cy="3200400"/>
            <a:chOff x="76200" y="3429000"/>
            <a:chExt cx="1828800" cy="3200400"/>
          </a:xfrm>
        </p:grpSpPr>
        <p:sp>
          <p:nvSpPr>
            <p:cNvPr id="17" name="TextBox 16"/>
            <p:cNvSpPr txBox="1"/>
            <p:nvPr/>
          </p:nvSpPr>
          <p:spPr>
            <a:xfrm>
              <a:off x="76200" y="3429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e.g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2546183945"/>
                </p:ext>
              </p:extLst>
            </p:nvPr>
          </p:nvGraphicFramePr>
          <p:xfrm>
            <a:off x="76200" y="3886200"/>
            <a:ext cx="1828800" cy="2743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905000" y="2686764"/>
            <a:ext cx="7239000" cy="3999786"/>
            <a:chOff x="1905000" y="2686764"/>
            <a:chExt cx="7239000" cy="3999786"/>
          </a:xfrm>
        </p:grpSpPr>
        <p:grpSp>
          <p:nvGrpSpPr>
            <p:cNvPr id="16" name="Group 15"/>
            <p:cNvGrpSpPr/>
            <p:nvPr/>
          </p:nvGrpSpPr>
          <p:grpSpPr>
            <a:xfrm>
              <a:off x="1905000" y="3429000"/>
              <a:ext cx="7239000" cy="3257550"/>
              <a:chOff x="1905000" y="3429000"/>
              <a:chExt cx="7239000" cy="325755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905000" y="3733800"/>
                <a:ext cx="5105400" cy="2895600"/>
                <a:chOff x="1905000" y="3733800"/>
                <a:chExt cx="5105400" cy="28956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057400" y="3733800"/>
                  <a:ext cx="4953000" cy="28956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1905000" y="3733800"/>
                  <a:ext cx="5029200" cy="28194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9828" y="3429000"/>
                <a:ext cx="2114172" cy="32575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7189848" y="2686764"/>
              <a:ext cx="18017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Science</a:t>
              </a:r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is all about </a:t>
              </a:r>
              <a:r>
                <a:rPr lang="en-US" sz="1400" b="1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Falsification</a:t>
              </a:r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and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not</a:t>
              </a:r>
              <a:r>
                <a:rPr lang="en-US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confirmation</a:t>
              </a:r>
              <a:endPara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9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218002" y="4248846"/>
            <a:ext cx="2268398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15000" y="2877246"/>
            <a:ext cx="2133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4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Errors in hypothesis testing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400" b="1" dirty="0" smtClean="0"/>
              <a:t>(Lecture 2…)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51646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01641"/>
              </p:ext>
            </p:extLst>
          </p:nvPr>
        </p:nvGraphicFramePr>
        <p:xfrm>
          <a:off x="885101" y="1574226"/>
          <a:ext cx="7192099" cy="44079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11400"/>
                <a:gridCol w="2450640"/>
                <a:gridCol w="2430059"/>
              </a:tblGrid>
              <a:tr h="8920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dirty="0" smtClean="0">
                          <a:solidFill>
                            <a:schemeClr val="tx1"/>
                          </a:solidFill>
                        </a:rPr>
                        <a:t>Accept H</a:t>
                      </a:r>
                      <a:r>
                        <a:rPr lang="da-DK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da-DK" sz="1600" dirty="0" smtClean="0">
                          <a:solidFill>
                            <a:schemeClr val="tx1"/>
                          </a:solidFill>
                        </a:rPr>
                        <a:t>No </a:t>
                      </a:r>
                      <a:r>
                        <a:rPr lang="en-US" sz="1600" noProof="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r>
                        <a:rPr lang="da-DK" sz="1600" dirty="0" smtClean="0">
                          <a:solidFill>
                            <a:schemeClr val="tx1"/>
                          </a:solidFill>
                        </a:rPr>
                        <a:t> difference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0" dirty="0" smtClean="0">
                          <a:solidFill>
                            <a:schemeClr val="tx1"/>
                          </a:solidFill>
                        </a:rPr>
                        <a:t>Reject</a:t>
                      </a:r>
                      <a:r>
                        <a:rPr lang="da-DK" sz="2800" dirty="0" smtClean="0">
                          <a:solidFill>
                            <a:schemeClr val="tx1"/>
                          </a:solidFill>
                        </a:rPr>
                        <a:t> H</a:t>
                      </a:r>
                      <a:r>
                        <a:rPr lang="da-DK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1600" noProof="0" dirty="0" smtClean="0">
                          <a:solidFill>
                            <a:schemeClr val="tx1"/>
                          </a:solidFill>
                        </a:rPr>
                        <a:t>Observed</a:t>
                      </a:r>
                      <a:r>
                        <a:rPr lang="da-DK" sz="1600" dirty="0" smtClean="0">
                          <a:solidFill>
                            <a:schemeClr val="tx1"/>
                          </a:solidFill>
                        </a:rPr>
                        <a:t> difference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2089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H</a:t>
                      </a:r>
                      <a:r>
                        <a:rPr lang="en-US" sz="1800" b="1" dirty="0" smtClean="0"/>
                        <a:t>0</a:t>
                      </a:r>
                      <a:r>
                        <a:rPr lang="en-US" sz="2800" b="1" dirty="0" smtClean="0"/>
                        <a:t> </a:t>
                      </a:r>
                      <a:r>
                        <a:rPr lang="da-DK" sz="2800" b="1" dirty="0" smtClean="0"/>
                        <a:t>(true)</a:t>
                      </a:r>
                    </a:p>
                    <a:p>
                      <a:pPr algn="ctr"/>
                      <a:r>
                        <a:rPr lang="da-DK" sz="1800" b="1" dirty="0" smtClean="0"/>
                        <a:t>No</a:t>
                      </a:r>
                      <a:r>
                        <a:rPr lang="da-DK" sz="1800" b="1" baseline="0" dirty="0" smtClean="0"/>
                        <a:t> difference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Correct decision</a:t>
                      </a:r>
                    </a:p>
                    <a:p>
                      <a:pPr algn="ctr"/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(True</a:t>
                      </a:r>
                      <a:r>
                        <a:rPr lang="en-US" sz="2800" b="1" baseline="0" dirty="0" smtClean="0">
                          <a:solidFill>
                            <a:srgbClr val="00B050"/>
                          </a:solidFill>
                        </a:rPr>
                        <a:t> Negative)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Type I error</a:t>
                      </a:r>
                    </a:p>
                    <a:p>
                      <a:pPr algn="ctr"/>
                      <a:endParaRPr lang="da-DK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da-DK" sz="2400" b="1" dirty="0" smtClean="0">
                          <a:solidFill>
                            <a:srgbClr val="FF0000"/>
                          </a:solidFill>
                        </a:rPr>
                        <a:t>(False Positive)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20896">
                <a:tc>
                  <a:txBody>
                    <a:bodyPr/>
                    <a:lstStyle/>
                    <a:p>
                      <a:pPr algn="ctr"/>
                      <a:r>
                        <a:rPr lang="da-DK" sz="2800" b="1" dirty="0" smtClean="0"/>
                        <a:t>H</a:t>
                      </a:r>
                      <a:r>
                        <a:rPr lang="da-DK" sz="1800" b="1" dirty="0" smtClean="0"/>
                        <a:t>0</a:t>
                      </a:r>
                      <a:r>
                        <a:rPr lang="da-DK" sz="2800" b="1" dirty="0" smtClean="0"/>
                        <a:t> (false)</a:t>
                      </a:r>
                    </a:p>
                    <a:p>
                      <a:pPr algn="ctr"/>
                      <a:r>
                        <a:rPr lang="da-DK" sz="1800" b="1" dirty="0" smtClean="0"/>
                        <a:t>Difference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Type II error</a:t>
                      </a:r>
                    </a:p>
                    <a:p>
                      <a:pPr algn="ctr"/>
                      <a:endParaRPr lang="da-DK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da-DK" sz="2400" b="1" dirty="0" smtClean="0">
                          <a:solidFill>
                            <a:srgbClr val="FF0000"/>
                          </a:solidFill>
                        </a:rPr>
                        <a:t>(False Negative)</a:t>
                      </a:r>
                      <a:endParaRPr 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Correct decision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(True Positive)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523221" y="2782669"/>
            <a:ext cx="76200" cy="32004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993457" y="4009191"/>
            <a:ext cx="26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Unknown</a:t>
            </a:r>
            <a:r>
              <a:rPr lang="da-DK" sz="2800" b="1" dirty="0" smtClean="0"/>
              <a:t>  </a:t>
            </a:r>
            <a:r>
              <a:rPr lang="en-US" sz="2800" b="1" dirty="0" smtClean="0"/>
              <a:t>truth</a:t>
            </a:r>
            <a:endParaRPr lang="en-US" sz="2800" b="1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5557509" y="-1014043"/>
            <a:ext cx="152403" cy="488698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79596" y="924580"/>
            <a:ext cx="331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Observed conclusion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877246"/>
            <a:ext cx="2285999" cy="1188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4325046"/>
            <a:ext cx="2209800" cy="14051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2782669"/>
            <a:ext cx="21336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52800" y="4306669"/>
            <a:ext cx="21336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245" y="3267104"/>
            <a:ext cx="315802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50" y="4718149"/>
            <a:ext cx="251901" cy="40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179910" y="6172200"/>
            <a:ext cx="3934890" cy="646331"/>
            <a:chOff x="332309" y="6248400"/>
            <a:chExt cx="5001691" cy="646331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09" y="6420196"/>
              <a:ext cx="315802" cy="346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751821" y="6248400"/>
              <a:ext cx="4582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dirty="0"/>
                <a:t>Probability of making Type I error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dirty="0" smtClean="0"/>
                <a:t>Level of Significance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01510" y="6172200"/>
            <a:ext cx="4285290" cy="646331"/>
            <a:chOff x="4553910" y="6056531"/>
            <a:chExt cx="4285290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4825835" y="6056531"/>
              <a:ext cx="4013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dirty="0"/>
                <a:t>Probability of making Type II error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dirty="0" smtClean="0"/>
                <a:t>(1</a:t>
              </a:r>
              <a:r>
                <a:rPr lang="da-DK" dirty="0" smtClean="0"/>
                <a:t>-B) is the power of the test</a:t>
              </a:r>
              <a:endParaRPr lang="en-US" dirty="0" smtClean="0"/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910" y="6132731"/>
              <a:ext cx="251901" cy="40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69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6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r>
              <a:rPr lang="da-DK" b="1" dirty="0" smtClean="0">
                <a:solidFill>
                  <a:srgbClr val="FF0000"/>
                </a:solidFill>
              </a:rPr>
              <a:t>p-</a:t>
            </a:r>
            <a:r>
              <a:rPr lang="da-DK" b="1" dirty="0" err="1" smtClean="0">
                <a:solidFill>
                  <a:srgbClr val="FF0000"/>
                </a:solidFill>
              </a:rPr>
              <a:t>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6858000" cy="5029200"/>
          </a:xfrm>
        </p:spPr>
        <p:txBody>
          <a:bodyPr>
            <a:noAutofit/>
          </a:bodyPr>
          <a:lstStyle/>
          <a:p>
            <a:r>
              <a:rPr lang="en-US" sz="1800" dirty="0"/>
              <a:t>The </a:t>
            </a:r>
            <a:r>
              <a:rPr lang="en-US" sz="1800" b="1" dirty="0"/>
              <a:t>p</a:t>
            </a:r>
            <a:r>
              <a:rPr lang="en-US" sz="1800" dirty="0"/>
              <a:t>-</a:t>
            </a:r>
            <a:r>
              <a:rPr lang="en-US" sz="1800" b="1" dirty="0"/>
              <a:t>value</a:t>
            </a:r>
            <a:r>
              <a:rPr lang="en-US" sz="1800" dirty="0"/>
              <a:t> is defined as the probability of obtaining a result equal to or "more extreme" than what was actually observed, when the null hypothesis is </a:t>
            </a:r>
            <a:r>
              <a:rPr lang="en-US" sz="1800" dirty="0" smtClean="0"/>
              <a:t>true.</a:t>
            </a:r>
          </a:p>
          <a:p>
            <a:pPr lvl="1"/>
            <a:r>
              <a:rPr lang="en-US" sz="1400" dirty="0" smtClean="0"/>
              <a:t>(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://en.wikipedia.org/wiki/</a:t>
            </a:r>
            <a:r>
              <a:rPr lang="en-US" sz="1400" b="1" dirty="0">
                <a:hlinkClick r:id="rId3"/>
              </a:rPr>
              <a:t>P</a:t>
            </a:r>
            <a:r>
              <a:rPr lang="en-US" sz="1400" dirty="0">
                <a:hlinkClick r:id="rId3"/>
              </a:rPr>
              <a:t>-</a:t>
            </a:r>
            <a:r>
              <a:rPr lang="en-US" sz="1400" b="1" dirty="0">
                <a:hlinkClick r:id="rId3"/>
              </a:rPr>
              <a:t>value</a:t>
            </a:r>
            <a:r>
              <a:rPr lang="en-US" sz="1400" dirty="0" smtClean="0"/>
              <a:t>)</a:t>
            </a:r>
          </a:p>
          <a:p>
            <a:endParaRPr lang="da-DK" sz="1800" dirty="0" smtClean="0"/>
          </a:p>
          <a:p>
            <a:endParaRPr lang="en-US" sz="1800" dirty="0" smtClean="0"/>
          </a:p>
          <a:p>
            <a:r>
              <a:rPr lang="en-US" sz="1800" dirty="0"/>
              <a:t>The </a:t>
            </a:r>
            <a:r>
              <a:rPr lang="en-US" sz="1800" b="1" dirty="0" smtClean="0"/>
              <a:t>p-value</a:t>
            </a:r>
            <a:r>
              <a:rPr lang="en-US" sz="1800" dirty="0"/>
              <a:t>, or calculated probability, is the probability of finding the observed, or more extreme, results when the null hypothesis (</a:t>
            </a:r>
            <a:r>
              <a:rPr lang="en-US" sz="1800" dirty="0" smtClean="0"/>
              <a:t>H</a:t>
            </a:r>
            <a:r>
              <a:rPr lang="en-US" sz="1800" baseline="-25000" dirty="0" smtClean="0"/>
              <a:t>0</a:t>
            </a:r>
            <a:r>
              <a:rPr lang="en-US" sz="1800" dirty="0"/>
              <a:t>) of a study question is true – the definition of 'extreme' depends on how the hypothesis is being </a:t>
            </a:r>
            <a:r>
              <a:rPr lang="en-US" sz="1800" dirty="0" smtClean="0"/>
              <a:t>tested.</a:t>
            </a:r>
            <a:endParaRPr lang="en-US" sz="1800" dirty="0"/>
          </a:p>
          <a:p>
            <a:pPr lvl="1"/>
            <a:r>
              <a:rPr lang="en-US" sz="1400" dirty="0" smtClean="0">
                <a:hlinkClick r:id="rId4"/>
              </a:rPr>
              <a:t>www.statsdirect.co.uk</a:t>
            </a:r>
            <a:endParaRPr lang="en-US" sz="1400" dirty="0" smtClean="0"/>
          </a:p>
          <a:p>
            <a:endParaRPr lang="da-DK" sz="1800" dirty="0" smtClean="0"/>
          </a:p>
          <a:p>
            <a:endParaRPr lang="en-US" sz="1800" dirty="0" smtClean="0"/>
          </a:p>
          <a:p>
            <a:r>
              <a:rPr lang="en-US" sz="1800" dirty="0"/>
              <a:t>The </a:t>
            </a:r>
            <a:r>
              <a:rPr lang="en-US" sz="1800" b="1" dirty="0"/>
              <a:t>p-value</a:t>
            </a:r>
            <a:r>
              <a:rPr lang="en-US" sz="1800" dirty="0"/>
              <a:t> is the probability </a:t>
            </a:r>
            <a:r>
              <a:rPr lang="en-US" sz="1800" dirty="0" smtClean="0"/>
              <a:t>of obtaining the value of the</a:t>
            </a:r>
          </a:p>
          <a:p>
            <a:pPr marL="0" indent="0">
              <a:buNone/>
            </a:pPr>
            <a:r>
              <a:rPr lang="en-US" sz="1800" dirty="0" smtClean="0"/>
              <a:t>      </a:t>
            </a:r>
            <a:r>
              <a:rPr lang="en-US" sz="1800" b="1" dirty="0" smtClean="0">
                <a:solidFill>
                  <a:srgbClr val="FF0000"/>
                </a:solidFill>
              </a:rPr>
              <a:t>test statistics </a:t>
            </a:r>
            <a:r>
              <a:rPr lang="en-US" sz="1800" dirty="0" smtClean="0"/>
              <a:t>(</a:t>
            </a:r>
            <a:r>
              <a:rPr lang="en-US" sz="1800" dirty="0" smtClean="0"/>
              <a:t>or one more extreme) </a:t>
            </a:r>
            <a:r>
              <a:rPr lang="en-US" sz="1800" u="sng" dirty="0" smtClean="0"/>
              <a:t>just </a:t>
            </a:r>
            <a:r>
              <a:rPr lang="en-US" sz="1800" u="sng" dirty="0" smtClean="0"/>
              <a:t> </a:t>
            </a:r>
            <a:r>
              <a:rPr lang="en-US" sz="1800" u="sng" dirty="0" smtClean="0"/>
              <a:t>by chance alone </a:t>
            </a:r>
            <a:r>
              <a:rPr lang="en-US" sz="1800" u="sng" dirty="0" smtClean="0"/>
              <a:t>     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u="sng" dirty="0" smtClean="0"/>
              <a:t>when </a:t>
            </a:r>
            <a:r>
              <a:rPr lang="en-US" sz="1800" u="sng" dirty="0" smtClean="0"/>
              <a:t>Null hypothesis is true.</a:t>
            </a:r>
            <a:r>
              <a:rPr lang="en-US" sz="1800" b="1" u="sng" dirty="0"/>
              <a:t> </a:t>
            </a:r>
          </a:p>
          <a:p>
            <a:pPr lvl="1"/>
            <a:r>
              <a:rPr lang="en-US" sz="1400" i="1" dirty="0" smtClean="0"/>
              <a:t>Prof</a:t>
            </a:r>
            <a:r>
              <a:rPr lang="en-US" sz="1400" i="1" dirty="0"/>
              <a:t>. Marie </a:t>
            </a:r>
            <a:r>
              <a:rPr lang="en-US" sz="1400" i="1" dirty="0" err="1"/>
              <a:t>Diener</a:t>
            </a:r>
            <a:r>
              <a:rPr lang="en-US" sz="1400" i="1" dirty="0"/>
              <a:t>-West </a:t>
            </a:r>
            <a:r>
              <a:rPr lang="en-US" sz="1400" i="1" dirty="0" smtClean="0"/>
              <a:t> </a:t>
            </a: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://www.jhsph.edu</a:t>
            </a:r>
            <a:r>
              <a:rPr lang="en-US" sz="1400" dirty="0" smtClean="0">
                <a:hlinkClick r:id="rId5"/>
              </a:rPr>
              <a:t>/</a:t>
            </a:r>
            <a:endParaRPr lang="da-DK" sz="1400" dirty="0"/>
          </a:p>
          <a:p>
            <a:pPr marL="0" indent="0">
              <a:buNone/>
            </a:pPr>
            <a:endParaRPr lang="da-DK" sz="2000" dirty="0" smtClean="0"/>
          </a:p>
          <a:p>
            <a:pPr marL="0" indent="0">
              <a:buNone/>
            </a:pPr>
            <a:endParaRPr lang="da-DK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9450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1200" dirty="0"/>
              <a:t>Sir Ronald A </a:t>
            </a:r>
            <a:r>
              <a:rPr lang="en-US" sz="1200" dirty="0" smtClean="0"/>
              <a:t>Fisher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introduced </a:t>
            </a:r>
            <a:r>
              <a:rPr lang="en-US" sz="1200" dirty="0"/>
              <a:t>P values in </a:t>
            </a:r>
            <a:r>
              <a:rPr lang="en-US" sz="1200" dirty="0" smtClean="0"/>
              <a:t>the</a:t>
            </a:r>
          </a:p>
          <a:p>
            <a:r>
              <a:rPr lang="en-US" sz="1200" dirty="0" smtClean="0"/>
              <a:t>    1920s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i="1" dirty="0"/>
              <a:t>T</a:t>
            </a:r>
            <a:r>
              <a:rPr lang="en-US" sz="1200" i="1" dirty="0" smtClean="0"/>
              <a:t>he </a:t>
            </a:r>
            <a:r>
              <a:rPr lang="en-US" sz="1200" i="1" dirty="0"/>
              <a:t>greatest </a:t>
            </a:r>
            <a:r>
              <a:rPr lang="en-US" sz="1200" i="1" dirty="0" smtClean="0"/>
              <a:t>biologist</a:t>
            </a:r>
          </a:p>
          <a:p>
            <a:r>
              <a:rPr lang="en-US" sz="1200" i="1" dirty="0" smtClean="0"/>
              <a:t>     </a:t>
            </a:r>
            <a:r>
              <a:rPr lang="en-US" sz="1200" i="1" dirty="0"/>
              <a:t>since </a:t>
            </a:r>
            <a:r>
              <a:rPr lang="en-US" sz="1200" i="1" dirty="0" smtClean="0"/>
              <a:t>Darwin</a:t>
            </a:r>
            <a:endParaRPr lang="en-US" sz="1200" i="1" dirty="0"/>
          </a:p>
        </p:txBody>
      </p:sp>
      <p:pic>
        <p:nvPicPr>
          <p:cNvPr id="1028" name="Picture 4" descr="Biologist and statistician Ronald Fish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374"/>
            <a:ext cx="1584832" cy="18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da-DK" dirty="0" smtClean="0"/>
              <a:t>Test </a:t>
            </a:r>
            <a:r>
              <a:rPr lang="da-DK" dirty="0" err="1" smtClean="0"/>
              <a:t>Statistics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1515070"/>
            <a:ext cx="7239000" cy="999530"/>
            <a:chOff x="685800" y="2814935"/>
            <a:chExt cx="7239000" cy="9995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819400" y="3352800"/>
              <a:ext cx="4953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838934" y="3352800"/>
              <a:ext cx="4933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 smtClean="0"/>
                <a:t>Standard </a:t>
              </a:r>
              <a:r>
                <a:rPr lang="da-DK" sz="2400" dirty="0" err="1" smtClean="0"/>
                <a:t>error</a:t>
              </a:r>
              <a:r>
                <a:rPr lang="da-DK" sz="2400" dirty="0" smtClean="0"/>
                <a:t> of the sample </a:t>
              </a:r>
              <a:r>
                <a:rPr lang="da-DK" sz="2400" dirty="0" err="1" smtClean="0"/>
                <a:t>statistics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2814935"/>
              <a:ext cx="5181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2400" dirty="0" smtClean="0"/>
                <a:t>(</a:t>
              </a:r>
              <a:r>
                <a:rPr lang="da-DK" sz="2400" dirty="0"/>
                <a:t>sample </a:t>
              </a:r>
              <a:r>
                <a:rPr lang="da-DK" sz="2400" dirty="0" err="1"/>
                <a:t>statistics</a:t>
              </a:r>
              <a:r>
                <a:rPr lang="da-DK" sz="2400" dirty="0"/>
                <a:t> – </a:t>
              </a:r>
              <a:r>
                <a:rPr lang="da-DK" sz="2400" dirty="0" err="1"/>
                <a:t>hypothesized</a:t>
              </a:r>
              <a:r>
                <a:rPr lang="da-DK" sz="2400" dirty="0"/>
                <a:t> </a:t>
              </a:r>
              <a:r>
                <a:rPr lang="da-DK" sz="2400" dirty="0" err="1"/>
                <a:t>value</a:t>
              </a:r>
              <a:r>
                <a:rPr lang="da-DK" sz="2400" dirty="0"/>
                <a:t>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3119735"/>
              <a:ext cx="2115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sz="2400" dirty="0"/>
                <a:t>Test </a:t>
              </a:r>
              <a:r>
                <a:rPr lang="da-DK" sz="2400" dirty="0" err="1"/>
                <a:t>statistics</a:t>
              </a:r>
              <a:r>
                <a:rPr lang="da-DK" sz="2400" dirty="0"/>
                <a:t> = 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1000" y="3348097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 err="1" smtClean="0"/>
              <a:t>e.g</a:t>
            </a:r>
            <a:r>
              <a:rPr lang="da-DK" sz="2000" b="1" dirty="0" smtClean="0"/>
              <a:t>. In case of Difference </a:t>
            </a:r>
            <a:r>
              <a:rPr lang="da-DK" sz="2000" b="1" dirty="0" err="1" smtClean="0"/>
              <a:t>between</a:t>
            </a:r>
            <a:r>
              <a:rPr lang="da-DK" sz="2000" b="1" dirty="0" smtClean="0"/>
              <a:t> Independent sample </a:t>
            </a:r>
            <a:r>
              <a:rPr lang="da-DK" sz="2000" b="1" dirty="0" err="1" smtClean="0"/>
              <a:t>means</a:t>
            </a:r>
            <a:r>
              <a:rPr lang="da-DK" sz="2000" b="1" dirty="0" smtClean="0"/>
              <a:t> (</a:t>
            </a:r>
            <a:r>
              <a:rPr lang="da-DK" sz="2000" b="1" dirty="0" err="1" smtClean="0"/>
              <a:t>two</a:t>
            </a:r>
            <a:r>
              <a:rPr lang="da-DK" sz="2000" b="1" dirty="0" smtClean="0"/>
              <a:t> sample)</a:t>
            </a:r>
          </a:p>
          <a:p>
            <a:endParaRPr lang="da-DK" dirty="0"/>
          </a:p>
          <a:p>
            <a:pPr marL="285750" indent="-285750">
              <a:buFont typeface="Wingdings" pitchFamily="2" charset="2"/>
              <a:buChar char="v"/>
            </a:pPr>
            <a:r>
              <a:rPr lang="da-DK" dirty="0" smtClean="0"/>
              <a:t>Sample </a:t>
            </a:r>
            <a:r>
              <a:rPr lang="da-DK" dirty="0" err="1" smtClean="0"/>
              <a:t>statistics</a:t>
            </a:r>
            <a:r>
              <a:rPr lang="da-DK" dirty="0" smtClean="0"/>
              <a:t> = </a:t>
            </a:r>
            <a:r>
              <a:rPr lang="da-DK" dirty="0" err="1" smtClean="0"/>
              <a:t>observed</a:t>
            </a:r>
            <a:r>
              <a:rPr lang="da-DK" dirty="0" smtClean="0"/>
              <a:t> difference </a:t>
            </a:r>
            <a:r>
              <a:rPr lang="da-DK" dirty="0" err="1" smtClean="0"/>
              <a:t>between</a:t>
            </a:r>
            <a:r>
              <a:rPr lang="da-DK" dirty="0" smtClean="0"/>
              <a:t> sample </a:t>
            </a:r>
            <a:r>
              <a:rPr lang="da-DK" dirty="0" err="1" smtClean="0"/>
              <a:t>means</a:t>
            </a:r>
            <a:endParaRPr lang="da-DK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da-DK" dirty="0"/>
              <a:t>Standard </a:t>
            </a:r>
            <a:r>
              <a:rPr lang="da-DK" dirty="0" err="1"/>
              <a:t>error</a:t>
            </a:r>
            <a:r>
              <a:rPr lang="da-DK" dirty="0"/>
              <a:t> of the sample </a:t>
            </a:r>
            <a:r>
              <a:rPr lang="da-DK" dirty="0" err="1" smtClean="0"/>
              <a:t>statistics</a:t>
            </a:r>
            <a:r>
              <a:rPr lang="en-US" dirty="0" smtClean="0"/>
              <a:t> = standard error of difference between the means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da-DK" dirty="0" err="1"/>
              <a:t>hypothesized</a:t>
            </a:r>
            <a:r>
              <a:rPr lang="da-DK" dirty="0"/>
              <a:t> </a:t>
            </a:r>
            <a:r>
              <a:rPr lang="da-DK" dirty="0" err="1" smtClean="0"/>
              <a:t>value</a:t>
            </a:r>
            <a:r>
              <a:rPr lang="da-DK" dirty="0" smtClean="0"/>
              <a:t> = 0 i.e. No difference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means</a:t>
            </a:r>
            <a:endParaRPr lang="da-DK" dirty="0"/>
          </a:p>
          <a:p>
            <a:r>
              <a:rPr lang="da-DK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Statistics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3837"/>
            <a:ext cx="8229600" cy="4297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Parametric Tests </a:t>
            </a:r>
            <a:r>
              <a:rPr lang="en-US" dirty="0" smtClean="0"/>
              <a:t>or Standard Test of hypotheses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Depends on certain assumption of parent population from which we draw samples. e.g. normal population, large sample size etc.</a:t>
            </a:r>
          </a:p>
          <a:p>
            <a:pPr lvl="1"/>
            <a:endParaRPr lang="en-US" dirty="0" smtClean="0"/>
          </a:p>
          <a:p>
            <a:pPr lvl="1"/>
            <a:r>
              <a:rPr lang="en-US" i="1" u="sng" dirty="0" smtClean="0"/>
              <a:t>Z-test</a:t>
            </a:r>
            <a:r>
              <a:rPr lang="en-US" i="1" dirty="0" smtClean="0"/>
              <a:t>, </a:t>
            </a:r>
            <a:r>
              <a:rPr lang="en-US" i="1" u="sng" dirty="0" smtClean="0"/>
              <a:t>t-test</a:t>
            </a:r>
            <a:r>
              <a:rPr lang="en-US" i="1" dirty="0" smtClean="0"/>
              <a:t>, x</a:t>
            </a:r>
            <a:r>
              <a:rPr lang="en-US" i="1" baseline="30000" dirty="0" smtClean="0"/>
              <a:t>2</a:t>
            </a:r>
            <a:r>
              <a:rPr lang="en-US" i="1" dirty="0" smtClean="0"/>
              <a:t>-test (Chi-square test), </a:t>
            </a:r>
            <a:r>
              <a:rPr lang="en-US" i="1" u="sng" dirty="0" smtClean="0"/>
              <a:t>F-test </a:t>
            </a:r>
          </a:p>
          <a:p>
            <a:pPr marL="457200" lvl="1" indent="0">
              <a:buNone/>
            </a:pPr>
            <a:endParaRPr lang="en-US" i="1" u="sng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Non-parametric tests </a:t>
            </a:r>
            <a:r>
              <a:rPr lang="en-US" dirty="0" smtClean="0"/>
              <a:t>or distribution-free test of hypotheses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Does not depend on any assumption about parameters of the parent population</a:t>
            </a:r>
          </a:p>
          <a:p>
            <a:pPr lvl="1"/>
            <a:endParaRPr lang="en-US" dirty="0" smtClean="0"/>
          </a:p>
          <a:p>
            <a:pPr lvl="1"/>
            <a:r>
              <a:rPr lang="en-US" i="1" u="sng" dirty="0" smtClean="0"/>
              <a:t>Wilcoxon </a:t>
            </a:r>
            <a:r>
              <a:rPr lang="en-US" i="1" u="sng" dirty="0" err="1"/>
              <a:t>mann</a:t>
            </a:r>
            <a:r>
              <a:rPr lang="en-US" i="1" u="sng" dirty="0"/>
              <a:t> </a:t>
            </a:r>
            <a:r>
              <a:rPr lang="en-US" i="1" u="sng" dirty="0" err="1"/>
              <a:t>whitney</a:t>
            </a:r>
            <a:r>
              <a:rPr lang="en-US" i="1" u="sng" dirty="0"/>
              <a:t> </a:t>
            </a:r>
            <a:r>
              <a:rPr lang="en-US" i="1" u="sng" dirty="0" smtClean="0"/>
              <a:t>test</a:t>
            </a:r>
            <a:r>
              <a:rPr lang="en-US" i="1" dirty="0" smtClean="0"/>
              <a:t>, </a:t>
            </a:r>
            <a:r>
              <a:rPr lang="en-US" i="1" u="sng" dirty="0" err="1"/>
              <a:t>Kruskal</a:t>
            </a:r>
            <a:r>
              <a:rPr lang="en-US" i="1" u="sng" dirty="0"/>
              <a:t>–Wallis </a:t>
            </a:r>
            <a:r>
              <a:rPr lang="en-US" i="1" u="sng" dirty="0" smtClean="0"/>
              <a:t>test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3000" y="2895600"/>
            <a:ext cx="7239000" cy="533400"/>
            <a:chOff x="1143000" y="2895600"/>
            <a:chExt cx="7239000" cy="533400"/>
          </a:xfrm>
        </p:grpSpPr>
        <p:sp>
          <p:nvSpPr>
            <p:cNvPr id="7" name="Rectangle 6"/>
            <p:cNvSpPr/>
            <p:nvPr/>
          </p:nvSpPr>
          <p:spPr>
            <a:xfrm>
              <a:off x="1143000" y="2895600"/>
              <a:ext cx="48006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&lt;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298005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Test </a:t>
              </a:r>
              <a:r>
                <a:rPr lang="da-DK" i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Statistics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 rot="10800000">
              <a:off x="5981889" y="3025505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5275" y="5334000"/>
            <a:ext cx="7505700" cy="533400"/>
            <a:chOff x="1143000" y="2895600"/>
            <a:chExt cx="7505700" cy="533400"/>
          </a:xfrm>
        </p:grpSpPr>
        <p:sp>
          <p:nvSpPr>
            <p:cNvPr id="12" name="Rectangle 11"/>
            <p:cNvSpPr/>
            <p:nvPr/>
          </p:nvSpPr>
          <p:spPr>
            <a:xfrm>
              <a:off x="1143000" y="2895600"/>
              <a:ext cx="5105588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/>
                <a:t>&lt;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19900" y="2993239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Test </a:t>
              </a:r>
              <a:r>
                <a:rPr lang="da-DK" i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Statistics</a:t>
              </a:r>
              <a:endParaRPr lang="en-US" i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10800000">
              <a:off x="6286500" y="3025505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1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can’t we always use non-parametric tests?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NPT need more samples (n) to achieve same Type 1 and Type 2 errors as that of PT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You compromise with the Power of your test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is not intuitive as </a:t>
            </a:r>
            <a:r>
              <a:rPr lang="en-US" sz="2400" dirty="0" smtClean="0"/>
              <a:t>parametric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some cases the population </a:t>
            </a:r>
            <a:r>
              <a:rPr lang="en-US" sz="2400" u="sng" dirty="0"/>
              <a:t>may not be normally distributed</a:t>
            </a:r>
            <a:r>
              <a:rPr lang="en-US" sz="2400" dirty="0"/>
              <a:t>, yet tests will be applicable on account of the fact that we mostly deal with </a:t>
            </a:r>
            <a:r>
              <a:rPr lang="en-US" sz="2400" u="sng" dirty="0"/>
              <a:t>samples and sampling distributions closely approach normal </a:t>
            </a:r>
            <a:r>
              <a:rPr lang="en-US" sz="2400" u="sng" dirty="0" smtClean="0"/>
              <a:t>distribution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Recent </a:t>
            </a:r>
            <a:r>
              <a:rPr lang="en-US" sz="2400" dirty="0"/>
              <a:t>Techniques</a:t>
            </a:r>
            <a:r>
              <a:rPr lang="da-DK" sz="2400" dirty="0"/>
              <a:t>: </a:t>
            </a:r>
            <a:r>
              <a:rPr lang="en-US" sz="2400" dirty="0"/>
              <a:t> Bootstrapping, Robust parametric tests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610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00021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da-DK" b="1" dirty="0">
                <a:solidFill>
                  <a:srgbClr val="FF0000"/>
                </a:solidFill>
              </a:rPr>
              <a:t>*</a:t>
            </a:r>
            <a:r>
              <a:rPr lang="da-DK" dirty="0" err="1"/>
              <a:t>Which</a:t>
            </a:r>
            <a:r>
              <a:rPr lang="da-DK" dirty="0"/>
              <a:t> test </a:t>
            </a:r>
            <a:r>
              <a:rPr lang="da-DK" dirty="0" err="1"/>
              <a:t>statistics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endParaRPr lang="en-US" dirty="0"/>
          </a:p>
        </p:txBody>
      </p:sp>
      <p:pic>
        <p:nvPicPr>
          <p:cNvPr id="6" name="Picture 4" descr="Image result for choice confus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25021"/>
            <a:ext cx="1352550" cy="142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38400" y="9144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Question</a:t>
            </a:r>
            <a:r>
              <a:rPr lang="da-DK" dirty="0" smtClean="0"/>
              <a:t> 1 : Purpose of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Hypothesis</a:t>
            </a:r>
            <a:r>
              <a:rPr lang="da-DK" dirty="0" smtClean="0"/>
              <a:t> </a:t>
            </a:r>
          </a:p>
          <a:p>
            <a:r>
              <a:rPr lang="da-DK" dirty="0" err="1" smtClean="0"/>
              <a:t>Question</a:t>
            </a:r>
            <a:r>
              <a:rPr lang="da-DK" dirty="0" smtClean="0"/>
              <a:t> </a:t>
            </a:r>
            <a:r>
              <a:rPr lang="da-DK" dirty="0" smtClean="0"/>
              <a:t>2 : Nature </a:t>
            </a:r>
            <a:r>
              <a:rPr lang="da-DK" dirty="0" smtClean="0"/>
              <a:t>of </a:t>
            </a:r>
            <a:r>
              <a:rPr lang="da-DK" dirty="0" err="1" smtClean="0"/>
              <a:t>your</a:t>
            </a:r>
            <a:r>
              <a:rPr lang="da-DK" dirty="0" smtClean="0"/>
              <a:t> sample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" y="2156936"/>
            <a:ext cx="8704838" cy="4520863"/>
            <a:chOff x="76200" y="2156936"/>
            <a:chExt cx="8704838" cy="4520863"/>
          </a:xfrm>
        </p:grpSpPr>
        <p:sp>
          <p:nvSpPr>
            <p:cNvPr id="12" name="TextBox 11"/>
            <p:cNvSpPr txBox="1"/>
            <p:nvPr/>
          </p:nvSpPr>
          <p:spPr>
            <a:xfrm>
              <a:off x="202443" y="2216624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Difference of Means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6000" y="2216624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Difference of</a:t>
              </a:r>
            </a:p>
            <a:p>
              <a:pPr algn="ctr"/>
              <a:r>
                <a:rPr lang="da-DK" sz="1400" dirty="0" err="1" smtClean="0"/>
                <a:t>Variance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2156936"/>
              <a:ext cx="1447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Association </a:t>
              </a:r>
              <a:r>
                <a:rPr lang="da-DK" sz="1400" dirty="0" err="1" smtClean="0"/>
                <a:t>between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Categorical</a:t>
              </a:r>
              <a:r>
                <a:rPr lang="da-DK" sz="1400" dirty="0" smtClean="0"/>
                <a:t> data</a:t>
              </a:r>
              <a:endParaRPr lang="en-US" sz="1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914400" y="2809964"/>
              <a:ext cx="0" cy="397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" y="3207224"/>
              <a:ext cx="1120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6201" y="3816824"/>
              <a:ext cx="96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One or</a:t>
              </a:r>
            </a:p>
            <a:p>
              <a:pPr algn="ctr"/>
              <a:r>
                <a:rPr lang="da-DK" sz="1400" dirty="0" err="1" smtClean="0"/>
                <a:t>Two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groups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3000" y="3816824"/>
              <a:ext cx="96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More </a:t>
              </a:r>
              <a:r>
                <a:rPr lang="da-DK" sz="1400" dirty="0" err="1" smtClean="0"/>
                <a:t>than</a:t>
              </a:r>
              <a:endParaRPr lang="da-DK" sz="1400" dirty="0" smtClean="0"/>
            </a:p>
            <a:p>
              <a:pPr algn="ctr"/>
              <a:r>
                <a:rPr lang="da-DK" sz="1400" dirty="0" err="1" smtClean="0"/>
                <a:t>Two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groups</a:t>
              </a:r>
              <a:endParaRPr lang="en-US" sz="1400" dirty="0"/>
            </a:p>
          </p:txBody>
        </p:sp>
        <p:cxnSp>
          <p:nvCxnSpPr>
            <p:cNvPr id="26" name="Straight Connector 25"/>
            <p:cNvCxnSpPr>
              <a:stCxn id="22" idx="2"/>
            </p:cNvCxnSpPr>
            <p:nvPr/>
          </p:nvCxnSpPr>
          <p:spPr>
            <a:xfrm>
              <a:off x="558422" y="4555488"/>
              <a:ext cx="0" cy="556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202443" y="5112224"/>
              <a:ext cx="762000" cy="304800"/>
              <a:chOff x="694899" y="6019800"/>
              <a:chExt cx="762000" cy="3048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94899" y="6019800"/>
                <a:ext cx="76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94899" y="60198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456899" y="6019800"/>
                <a:ext cx="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76200" y="5493224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 smtClean="0"/>
                <a:t>Z-test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9168" y="5493224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/>
                <a:t>t</a:t>
              </a:r>
              <a:r>
                <a:rPr lang="da-DK" sz="1400" dirty="0" smtClean="0"/>
                <a:t>-test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1600200" y="4570876"/>
              <a:ext cx="5971" cy="922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295400" y="5524002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smtClean="0"/>
                <a:t>ANOVA</a:t>
              </a:r>
              <a:endParaRPr lang="en-US" sz="12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57200" y="3207224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577597" y="3207224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048000" y="2862955"/>
              <a:ext cx="0" cy="953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07944" y="3893024"/>
              <a:ext cx="676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 smtClean="0"/>
                <a:t>F-test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05400" y="4196224"/>
              <a:ext cx="11613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Fisher's </a:t>
              </a:r>
              <a:r>
                <a:rPr lang="en-US" sz="1400" dirty="0" smtClean="0"/>
                <a:t>exact</a:t>
              </a:r>
            </a:p>
            <a:p>
              <a:pPr algn="ctr"/>
              <a:r>
                <a:rPr lang="en-US" sz="1400" dirty="0" smtClean="0"/>
                <a:t> </a:t>
              </a:r>
              <a:r>
                <a:rPr lang="en-US" sz="1400" dirty="0"/>
                <a:t>test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13003" y="4186156"/>
              <a:ext cx="9677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/>
                <a:t>Chi-square</a:t>
              </a:r>
            </a:p>
            <a:p>
              <a:pPr algn="ctr"/>
              <a:r>
                <a:rPr lang="en-US" sz="1400" dirty="0" smtClean="0"/>
                <a:t> </a:t>
              </a:r>
              <a:r>
                <a:rPr lang="en-US" sz="1400" dirty="0"/>
                <a:t>test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4441657" y="3025001"/>
              <a:ext cx="152400" cy="1006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594057" y="3025001"/>
              <a:ext cx="816143" cy="974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6" idx="2"/>
            </p:cNvCxnSpPr>
            <p:nvPr/>
          </p:nvCxnSpPr>
          <p:spPr>
            <a:xfrm flipH="1">
              <a:off x="558422" y="5801001"/>
              <a:ext cx="448884" cy="523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6" idx="2"/>
            </p:cNvCxnSpPr>
            <p:nvPr/>
          </p:nvCxnSpPr>
          <p:spPr>
            <a:xfrm>
              <a:off x="1007306" y="5801001"/>
              <a:ext cx="135694" cy="523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52400" y="6400800"/>
              <a:ext cx="773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 smtClean="0"/>
                <a:t>Paired</a:t>
              </a:r>
              <a:endParaRPr 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82272" y="6400800"/>
              <a:ext cx="773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 smtClean="0"/>
                <a:t>unpaired</a:t>
              </a:r>
              <a:endParaRPr lang="en-US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77000" y="221998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Difference of</a:t>
              </a:r>
            </a:p>
            <a:p>
              <a:pPr algn="ctr"/>
              <a:r>
                <a:rPr lang="da-DK" sz="1400" dirty="0" smtClean="0"/>
                <a:t>Medians</a:t>
              </a:r>
              <a:endParaRPr lang="en-US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17857" y="5616335"/>
              <a:ext cx="20572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Wilcoxon-Mann-Whitney </a:t>
              </a:r>
              <a:endParaRPr lang="en-US" sz="1400" dirty="0" smtClean="0"/>
            </a:p>
            <a:p>
              <a:r>
                <a:rPr lang="en-US" sz="1400" dirty="0" smtClean="0"/>
                <a:t>test</a:t>
              </a:r>
              <a:endParaRPr lang="en-US" sz="1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77100" y="5616335"/>
              <a:ext cx="15039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Kruskal</a:t>
              </a:r>
              <a:r>
                <a:rPr lang="en-US" sz="1400" dirty="0"/>
                <a:t> Wallis test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7212842" y="2750276"/>
              <a:ext cx="0" cy="397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28288" y="3147536"/>
              <a:ext cx="1302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00800" y="3757136"/>
              <a:ext cx="9644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err="1" smtClean="0"/>
                <a:t>Two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groups</a:t>
              </a:r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96200" y="3757136"/>
              <a:ext cx="96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More </a:t>
              </a:r>
              <a:r>
                <a:rPr lang="da-DK" sz="1400" dirty="0" err="1" smtClean="0"/>
                <a:t>than</a:t>
              </a:r>
              <a:endParaRPr lang="da-DK" sz="1400" dirty="0" smtClean="0"/>
            </a:p>
            <a:p>
              <a:pPr algn="ctr"/>
              <a:r>
                <a:rPr lang="da-DK" sz="1400" dirty="0" err="1" smtClean="0"/>
                <a:t>Two</a:t>
              </a:r>
              <a:r>
                <a:rPr lang="da-DK" sz="1400" dirty="0" smtClean="0"/>
                <a:t> </a:t>
              </a:r>
              <a:r>
                <a:rPr lang="da-DK" sz="1400" dirty="0" err="1" smtClean="0"/>
                <a:t>groups</a:t>
              </a:r>
              <a:endParaRPr lang="en-US" sz="1400" dirty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828288" y="314753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8130796" y="314753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811802" y="4280356"/>
              <a:ext cx="1046198" cy="13667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8" idx="2"/>
              <a:endCxn id="84" idx="0"/>
            </p:cNvCxnSpPr>
            <p:nvPr/>
          </p:nvCxnSpPr>
          <p:spPr>
            <a:xfrm flipH="1">
              <a:off x="8029069" y="4495800"/>
              <a:ext cx="149352" cy="1120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3124200" y="4876800"/>
              <a:ext cx="213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400" dirty="0" smtClean="0"/>
                <a:t>(</a:t>
              </a:r>
              <a:r>
                <a:rPr lang="da-DK" sz="1400" dirty="0" err="1" smtClean="0"/>
                <a:t>Lecture</a:t>
              </a:r>
              <a:r>
                <a:rPr lang="da-DK" sz="1400" dirty="0" smtClean="0"/>
                <a:t> 4)</a:t>
              </a:r>
              <a:endParaRPr lang="en-US" sz="14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29200" y="4662718"/>
              <a:ext cx="1295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50" dirty="0" smtClean="0"/>
                <a:t>Small Sample </a:t>
              </a:r>
              <a:r>
                <a:rPr lang="da-DK" sz="1050" dirty="0" err="1" smtClean="0"/>
                <a:t>Size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4667250"/>
              <a:ext cx="1295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50" dirty="0" smtClean="0"/>
                <a:t>Large Sample </a:t>
              </a:r>
              <a:r>
                <a:rPr lang="da-DK" sz="1050" dirty="0" err="1"/>
                <a:t>S</a:t>
              </a:r>
              <a:r>
                <a:rPr lang="da-DK" sz="1050" dirty="0" err="1" smtClean="0"/>
                <a:t>ize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08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2291</Words>
  <Application>Microsoft Office PowerPoint</Application>
  <PresentationFormat>On-screen Show (4:3)</PresentationFormat>
  <Paragraphs>619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Lecture Series:  Statistics for Biologists Lecture 3, 12-09-2016</vt:lpstr>
      <vt:lpstr>PowerPoint Presentation</vt:lpstr>
      <vt:lpstr>Generating Hypothesis  (lecture 2…)</vt:lpstr>
      <vt:lpstr>Errors in hypothesis testing  (Lecture 2…)</vt:lpstr>
      <vt:lpstr>p-value</vt:lpstr>
      <vt:lpstr>Test Statistics</vt:lpstr>
      <vt:lpstr>Test Statistics Types</vt:lpstr>
      <vt:lpstr>Why can’t we always use non-parametric tests? </vt:lpstr>
      <vt:lpstr>*Which test statistics to be used</vt:lpstr>
      <vt:lpstr>Difference of Means  (two sample case, u1, u2)</vt:lpstr>
      <vt:lpstr>PowerPoint Presentation</vt:lpstr>
      <vt:lpstr>Student's t-test</vt:lpstr>
      <vt:lpstr>Degrees of Freedom (d.f.)</vt:lpstr>
      <vt:lpstr>Examples (one sample t-test )</vt:lpstr>
      <vt:lpstr>PowerPoint Presentation</vt:lpstr>
      <vt:lpstr>PowerPoint Presentation</vt:lpstr>
      <vt:lpstr>Examples (two sample t-test )</vt:lpstr>
      <vt:lpstr>Effect of Alpha on two sample t-test</vt:lpstr>
      <vt:lpstr>Effect of tail (one/two) on t-test</vt:lpstr>
      <vt:lpstr>Paired t-test</vt:lpstr>
      <vt:lpstr>Non-parametric test (difference in medians) Mann-Whitney U test/ Wilcoxon rank sum test</vt:lpstr>
      <vt:lpstr>More than two groups: ANOVA (Linear Models..Lecture 5)</vt:lpstr>
      <vt:lpstr>Multiple Comparison or Post hoc analysis (SPSS)</vt:lpstr>
      <vt:lpstr>More than two groups: ANOVA (Linear Models)</vt:lpstr>
      <vt:lpstr>Understanding Main effects and Interactions</vt:lpstr>
      <vt:lpstr>Example : Two-way ANOVA</vt:lpstr>
      <vt:lpstr>Nonparametric ANOVA</vt:lpstr>
      <vt:lpstr>Nonparametric ANOVA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Karemore</dc:creator>
  <cp:lastModifiedBy>Gopal Karemore</cp:lastModifiedBy>
  <cp:revision>164</cp:revision>
  <dcterms:created xsi:type="dcterms:W3CDTF">2006-08-16T00:00:00Z</dcterms:created>
  <dcterms:modified xsi:type="dcterms:W3CDTF">2016-09-12T11:01:54Z</dcterms:modified>
</cp:coreProperties>
</file>