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68" r:id="rId3"/>
    <p:sldId id="269" r:id="rId4"/>
    <p:sldId id="270" r:id="rId5"/>
    <p:sldId id="260" r:id="rId6"/>
    <p:sldId id="267" r:id="rId7"/>
    <p:sldId id="261" r:id="rId8"/>
    <p:sldId id="265" r:id="rId9"/>
    <p:sldId id="266" r:id="rId10"/>
    <p:sldId id="271" r:id="rId11"/>
    <p:sldId id="272" r:id="rId12"/>
    <p:sldId id="273" r:id="rId13"/>
    <p:sldId id="274" r:id="rId14"/>
    <p:sldId id="280" r:id="rId15"/>
    <p:sldId id="281" r:id="rId16"/>
    <p:sldId id="276" r:id="rId17"/>
    <p:sldId id="278" r:id="rId18"/>
    <p:sldId id="277" r:id="rId19"/>
    <p:sldId id="275" r:id="rId20"/>
    <p:sldId id="262" r:id="rId21"/>
    <p:sldId id="26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EC894-152E-4C50-BB1E-B946840D7FD1}"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D7AB1-5610-4D1B-83C0-82C5058DF4B2}" type="slidenum">
              <a:rPr lang="en-IN" smtClean="0"/>
              <a:t>‹#›</a:t>
            </a:fld>
            <a:endParaRPr lang="en-IN"/>
          </a:p>
        </p:txBody>
      </p:sp>
    </p:spTree>
    <p:extLst>
      <p:ext uri="{BB962C8B-B14F-4D97-AF65-F5344CB8AC3E}">
        <p14:creationId xmlns:p14="http://schemas.microsoft.com/office/powerpoint/2010/main" val="379477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BD7AB1-5610-4D1B-83C0-82C5058DF4B2}" type="slidenum">
              <a:rPr lang="en-IN" smtClean="0"/>
              <a:t>14</a:t>
            </a:fld>
            <a:endParaRPr lang="en-IN"/>
          </a:p>
        </p:txBody>
      </p:sp>
    </p:spTree>
    <p:extLst>
      <p:ext uri="{BB962C8B-B14F-4D97-AF65-F5344CB8AC3E}">
        <p14:creationId xmlns:p14="http://schemas.microsoft.com/office/powerpoint/2010/main" val="244719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BD7AB1-5610-4D1B-83C0-82C5058DF4B2}" type="slidenum">
              <a:rPr lang="en-IN" smtClean="0"/>
              <a:t>18</a:t>
            </a:fld>
            <a:endParaRPr lang="en-IN"/>
          </a:p>
        </p:txBody>
      </p:sp>
    </p:spTree>
    <p:extLst>
      <p:ext uri="{BB962C8B-B14F-4D97-AF65-F5344CB8AC3E}">
        <p14:creationId xmlns:p14="http://schemas.microsoft.com/office/powerpoint/2010/main" val="355297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552C-429D-9747-08D8-356DA816BCED}"/>
              </a:ext>
            </a:extLst>
          </p:cNvPr>
          <p:cNvSpPr>
            <a:spLocks noGrp="1"/>
          </p:cNvSpPr>
          <p:nvPr>
            <p:ph type="ctrTitle"/>
          </p:nvPr>
        </p:nvSpPr>
        <p:spPr>
          <a:xfrm>
            <a:off x="2297049" y="1508761"/>
            <a:ext cx="7831543" cy="986684"/>
          </a:xfrm>
        </p:spPr>
        <p:txBody>
          <a:bodyPr>
            <a:normAutofit/>
          </a:bodyPr>
          <a:lstStyle/>
          <a:p>
            <a:pPr algn="ctr"/>
            <a:r>
              <a:rPr lang="en-IN" sz="3600" dirty="0"/>
              <a:t>AI POWERED NUTRITION ANALYSER</a:t>
            </a:r>
            <a:endParaRPr lang="en-IN" dirty="0"/>
          </a:p>
        </p:txBody>
      </p:sp>
      <p:sp>
        <p:nvSpPr>
          <p:cNvPr id="4" name="Subtitle 2">
            <a:extLst>
              <a:ext uri="{FF2B5EF4-FFF2-40B4-BE49-F238E27FC236}">
                <a16:creationId xmlns:a16="http://schemas.microsoft.com/office/drawing/2014/main" id="{9D292952-334B-72FA-2D40-DDD7DCFB3854}"/>
              </a:ext>
            </a:extLst>
          </p:cNvPr>
          <p:cNvSpPr txBox="1">
            <a:spLocks/>
          </p:cNvSpPr>
          <p:nvPr/>
        </p:nvSpPr>
        <p:spPr>
          <a:xfrm>
            <a:off x="7230345" y="5349239"/>
            <a:ext cx="6032810" cy="139942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GOPAL K (210701517)</a:t>
            </a:r>
          </a:p>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SIVANANTHAM (210701250)</a:t>
            </a:r>
          </a:p>
          <a:p>
            <a:pPr marL="0" lvl="0" indent="0" algn="ctr" rtl="0">
              <a:spcBef>
                <a:spcPts val="0"/>
              </a:spcBef>
              <a:spcAft>
                <a:spcPts val="0"/>
              </a:spcAft>
              <a:buNone/>
            </a:pPr>
            <a:r>
              <a:rPr lang="en-US" sz="1500" dirty="0">
                <a:solidFill>
                  <a:schemeClr val="bg1"/>
                </a:solidFill>
                <a:latin typeface="+mj-lt"/>
                <a:ea typeface="Times New Roman"/>
                <a:cs typeface="Times New Roman"/>
                <a:sym typeface="Times New Roman"/>
              </a:rPr>
              <a:t>SANTHOSH M (210701233)</a:t>
            </a:r>
          </a:p>
          <a:p>
            <a:endParaRPr lang="en-IN" sz="1500" dirty="0">
              <a:solidFill>
                <a:schemeClr val="bg1"/>
              </a:solidFill>
              <a:latin typeface="+mj-lt"/>
            </a:endParaRPr>
          </a:p>
        </p:txBody>
      </p:sp>
      <p:sp>
        <p:nvSpPr>
          <p:cNvPr id="8" name="Title 1">
            <a:extLst>
              <a:ext uri="{FF2B5EF4-FFF2-40B4-BE49-F238E27FC236}">
                <a16:creationId xmlns:a16="http://schemas.microsoft.com/office/drawing/2014/main" id="{E6DE1071-4BF7-E010-A662-9A1BEBAC3F47}"/>
              </a:ext>
            </a:extLst>
          </p:cNvPr>
          <p:cNvSpPr txBox="1">
            <a:spLocks/>
          </p:cNvSpPr>
          <p:nvPr/>
        </p:nvSpPr>
        <p:spPr>
          <a:xfrm>
            <a:off x="4353496" y="522077"/>
            <a:ext cx="3485007" cy="98668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err="1"/>
              <a:t>Nutrivision</a:t>
            </a:r>
            <a:endParaRPr lang="en-IN" dirty="0"/>
          </a:p>
        </p:txBody>
      </p:sp>
      <p:sp>
        <p:nvSpPr>
          <p:cNvPr id="9" name="TextBox 8">
            <a:extLst>
              <a:ext uri="{FF2B5EF4-FFF2-40B4-BE49-F238E27FC236}">
                <a16:creationId xmlns:a16="http://schemas.microsoft.com/office/drawing/2014/main" id="{BAB5D24E-80BA-8496-DC7C-D21BA90B9BC1}"/>
              </a:ext>
            </a:extLst>
          </p:cNvPr>
          <p:cNvSpPr txBox="1"/>
          <p:nvPr/>
        </p:nvSpPr>
        <p:spPr>
          <a:xfrm>
            <a:off x="775355" y="5453946"/>
            <a:ext cx="4554601" cy="646331"/>
          </a:xfrm>
          <a:prstGeom prst="rect">
            <a:avLst/>
          </a:prstGeom>
          <a:noFill/>
        </p:spPr>
        <p:txBody>
          <a:bodyPr wrap="square" rtlCol="0">
            <a:spAutoFit/>
          </a:bodyPr>
          <a:lstStyle/>
          <a:p>
            <a:r>
              <a:rPr lang="en-US" dirty="0">
                <a:solidFill>
                  <a:schemeClr val="bg1"/>
                </a:solidFill>
              </a:rPr>
              <a:t>GE19621-Professional Readiness for Innovation, Employability and Entrepreneurship</a:t>
            </a:r>
            <a:endParaRPr lang="en-IN" dirty="0">
              <a:solidFill>
                <a:schemeClr val="bg1"/>
              </a:solidFill>
            </a:endParaRPr>
          </a:p>
        </p:txBody>
      </p:sp>
    </p:spTree>
    <p:extLst>
      <p:ext uri="{BB962C8B-B14F-4D97-AF65-F5344CB8AC3E}">
        <p14:creationId xmlns:p14="http://schemas.microsoft.com/office/powerpoint/2010/main" val="281652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0323-207B-FABB-BD7B-40238A356A28}"/>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46EFC8CE-AF25-800C-C39E-C7ED6C840533}"/>
              </a:ext>
            </a:extLst>
          </p:cNvPr>
          <p:cNvSpPr>
            <a:spLocks noGrp="1"/>
          </p:cNvSpPr>
          <p:nvPr>
            <p:ph idx="1"/>
          </p:nvPr>
        </p:nvSpPr>
        <p:spPr/>
        <p:txBody>
          <a:bodyPr>
            <a:normAutofit lnSpcReduction="10000"/>
          </a:bodyPr>
          <a:lstStyle/>
          <a:p>
            <a:pPr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  1   Sign up Module </a:t>
            </a:r>
            <a:endParaRPr lang="en-IN" sz="1800" dirty="0">
              <a:effectLst/>
              <a:ea typeface="Calibri" panose="020F0502020204030204" pitchFamily="34" charset="0"/>
              <a:cs typeface="Times New Roman" panose="02020603050405020304" pitchFamily="18" charset="0"/>
            </a:endParaRPr>
          </a:p>
          <a:p>
            <a:pPr marL="457200" marR="345440" indent="374015" algn="just">
              <a:lnSpc>
                <a:spcPct val="150000"/>
              </a:lnSpc>
              <a:spcAft>
                <a:spcPts val="1000"/>
              </a:spcAft>
            </a:pPr>
            <a:r>
              <a:rPr lang="en-IN" sz="1800" dirty="0">
                <a:effectLst/>
                <a:ea typeface="Calibri" panose="020F0502020204030204" pitchFamily="34" charset="0"/>
                <a:cs typeface="Times New Roman" panose="02020603050405020304" pitchFamily="18" charset="0"/>
              </a:rPr>
              <a:t>The </a:t>
            </a:r>
            <a:r>
              <a:rPr lang="en-IN" sz="1800" dirty="0" err="1">
                <a:effectLst/>
                <a:ea typeface="Calibri" panose="020F0502020204030204" pitchFamily="34" charset="0"/>
                <a:cs typeface="Times New Roman" panose="02020603050405020304" pitchFamily="18" charset="0"/>
              </a:rPr>
              <a:t>SignUp</a:t>
            </a:r>
            <a:r>
              <a:rPr lang="en-IN" sz="1800" dirty="0">
                <a:effectLst/>
                <a:ea typeface="Calibri" panose="020F0502020204030204" pitchFamily="34" charset="0"/>
                <a:cs typeface="Times New Roman" panose="02020603050405020304" pitchFamily="18" charset="0"/>
              </a:rPr>
              <a:t> module enables users to create accounts by providing essential details such as username, email, and password. It ensures data security through password encryption techniques and includes verification steps like email confirmation for account validity.</a:t>
            </a:r>
          </a:p>
          <a:p>
            <a:pPr marL="457200" marR="345440"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2   Sign In module</a:t>
            </a:r>
            <a:endParaRPr lang="en-IN" sz="1800" dirty="0">
              <a:effectLst/>
              <a:ea typeface="Calibri" panose="020F0502020204030204" pitchFamily="34" charset="0"/>
              <a:cs typeface="Times New Roman" panose="02020603050405020304" pitchFamily="18" charset="0"/>
            </a:endParaRPr>
          </a:p>
          <a:p>
            <a:pPr marL="457200" marR="345440" indent="374015" algn="just">
              <a:lnSpc>
                <a:spcPct val="150000"/>
              </a:lnSpc>
              <a:spcAft>
                <a:spcPts val="1000"/>
              </a:spcAft>
            </a:pPr>
            <a:r>
              <a:rPr lang="en-IN" sz="1800" dirty="0">
                <a:effectLst/>
                <a:ea typeface="Calibri" panose="020F0502020204030204" pitchFamily="34" charset="0"/>
              </a:rPr>
              <a:t>The login module facilitates user authentication, allowing registered users to access their accounts securely. It verifies user credentials, such as username/email and password, against stored data in the system's database</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04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D15C-F118-573B-6C34-669E101F829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C1BD5060-4FB7-1C6A-3F7F-0F2A5A95B849}"/>
              </a:ext>
            </a:extLst>
          </p:cNvPr>
          <p:cNvSpPr>
            <a:spLocks noGrp="1"/>
          </p:cNvSpPr>
          <p:nvPr>
            <p:ph idx="1"/>
          </p:nvPr>
        </p:nvSpPr>
        <p:spPr/>
        <p:txBody>
          <a:bodyPr>
            <a:normAutofit/>
          </a:bodyPr>
          <a:lstStyle/>
          <a:p>
            <a:pPr indent="0" algn="just">
              <a:lnSpc>
                <a:spcPct val="150000"/>
              </a:lnSpc>
              <a:spcAft>
                <a:spcPts val="1000"/>
              </a:spcAft>
              <a:buNone/>
            </a:pPr>
            <a:r>
              <a:rPr lang="en-US" sz="1800" b="1" dirty="0">
                <a:effectLst/>
                <a:ea typeface="Calibri" panose="020F0502020204030204" pitchFamily="34" charset="0"/>
                <a:cs typeface="Times New Roman" panose="02020603050405020304" pitchFamily="18" charset="0"/>
              </a:rPr>
              <a:t>  3  </a:t>
            </a:r>
            <a:r>
              <a:rPr lang="en-IN" sz="1800" b="1" dirty="0">
                <a:effectLst/>
                <a:ea typeface="Calibri" panose="020F0502020204030204" pitchFamily="34" charset="0"/>
                <a:cs typeface="Times New Roman" panose="02020603050405020304" pitchFamily="18" charset="0"/>
              </a:rPr>
              <a:t>Forgot password module</a:t>
            </a:r>
            <a:endParaRPr lang="en-IN" sz="18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1800" dirty="0">
                <a:effectLst/>
                <a:ea typeface="Calibri" panose="020F0502020204030204" pitchFamily="34" charset="0"/>
                <a:cs typeface="Times New Roman" panose="02020603050405020304" pitchFamily="18" charset="0"/>
              </a:rPr>
              <a:t>Enter the email address associated with your account. Check your inbox for an email from us with instructions on how to reset your password. If you don't see it, be sure to check your spam or junk folder. Click on the password reset link provided in the email.</a:t>
            </a:r>
          </a:p>
          <a:p>
            <a:pPr marL="800100" marR="345440" indent="-342900" algn="just">
              <a:lnSpc>
                <a:spcPct val="150000"/>
              </a:lnSpc>
              <a:spcAft>
                <a:spcPts val="1000"/>
              </a:spcAft>
              <a:buAutoNum type="arabicPlain" startAt="4"/>
            </a:pPr>
            <a:r>
              <a:rPr lang="en-US" sz="1800" b="1" dirty="0">
                <a:effectLst/>
                <a:ea typeface="Calibri" panose="020F0502020204030204" pitchFamily="34" charset="0"/>
                <a:cs typeface="Times New Roman" panose="02020603050405020304" pitchFamily="18" charset="0"/>
              </a:rPr>
              <a:t>Nutrition </a:t>
            </a:r>
            <a:r>
              <a:rPr lang="en-US" sz="1800" b="1" dirty="0" err="1">
                <a:effectLst/>
                <a:ea typeface="Calibri" panose="020F0502020204030204" pitchFamily="34" charset="0"/>
                <a:cs typeface="Times New Roman" panose="02020603050405020304" pitchFamily="18" charset="0"/>
              </a:rPr>
              <a:t>Analyser</a:t>
            </a:r>
            <a:r>
              <a:rPr lang="en-US" sz="1800" b="1" dirty="0">
                <a:effectLst/>
                <a:ea typeface="Calibri" panose="020F0502020204030204" pitchFamily="34" charset="0"/>
                <a:cs typeface="Times New Roman" panose="02020603050405020304" pitchFamily="18" charset="0"/>
              </a:rPr>
              <a:t> module</a:t>
            </a:r>
          </a:p>
          <a:p>
            <a:pPr marL="742950" marR="345440" indent="-285750" algn="just">
              <a:lnSpc>
                <a:spcPct val="150000"/>
              </a:lnSpc>
              <a:spcAft>
                <a:spcPts val="1000"/>
              </a:spcAft>
              <a:buFont typeface="Wingdings" panose="05000000000000000000" pitchFamily="2" charset="2"/>
              <a:buChar char="§"/>
            </a:pPr>
            <a:r>
              <a:rPr lang="en-IN" sz="1800" dirty="0">
                <a:effectLst/>
                <a:ea typeface="Calibri" panose="020F0502020204030204" pitchFamily="34" charset="0"/>
                <a:cs typeface="Times New Roman" panose="02020603050405020304" pitchFamily="18" charset="0"/>
              </a:rPr>
              <a:t> The Nutrition Analyzer module processes user-input, food data to generate detailed nutritional values, including carbohydrates, protein, fat, and glucose levels. </a:t>
            </a:r>
          </a:p>
        </p:txBody>
      </p:sp>
    </p:spTree>
    <p:extLst>
      <p:ext uri="{BB962C8B-B14F-4D97-AF65-F5344CB8AC3E}">
        <p14:creationId xmlns:p14="http://schemas.microsoft.com/office/powerpoint/2010/main" val="115053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9F5E-8A74-4CC0-C1EA-1BF2BED0F24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73FE0338-DD5D-0DFD-F147-4D0DF65B2640}"/>
              </a:ext>
            </a:extLst>
          </p:cNvPr>
          <p:cNvSpPr>
            <a:spLocks noGrp="1"/>
          </p:cNvSpPr>
          <p:nvPr>
            <p:ph idx="1"/>
          </p:nvPr>
        </p:nvSpPr>
        <p:spPr>
          <a:xfrm>
            <a:off x="453176" y="2747424"/>
            <a:ext cx="11029615" cy="3678303"/>
          </a:xfrm>
        </p:spPr>
        <p:txBody>
          <a:bodyPr>
            <a:noAutofit/>
          </a:bodyPr>
          <a:lstStyle/>
          <a:p>
            <a:pPr indent="0" algn="just">
              <a:lnSpc>
                <a:spcPct val="150000"/>
              </a:lnSpc>
              <a:spcAft>
                <a:spcPts val="1000"/>
              </a:spcAft>
              <a:buNone/>
            </a:pPr>
            <a:r>
              <a:rPr lang="en-US" sz="2000" b="1" dirty="0">
                <a:effectLst/>
                <a:ea typeface="Calibri" panose="020F0502020204030204" pitchFamily="34" charset="0"/>
                <a:cs typeface="Times New Roman" panose="02020603050405020304" pitchFamily="18" charset="0"/>
              </a:rPr>
              <a:t> 5   Standar</a:t>
            </a:r>
            <a:r>
              <a:rPr lang="en-US" sz="2000" b="1" dirty="0">
                <a:ea typeface="Calibri" panose="020F0502020204030204" pitchFamily="34" charset="0"/>
                <a:cs typeface="Times New Roman" panose="02020603050405020304" pitchFamily="18" charset="0"/>
              </a:rPr>
              <a:t>d Diet</a:t>
            </a:r>
            <a:r>
              <a:rPr lang="en-US" sz="2000" b="1" dirty="0">
                <a:effectLst/>
                <a:ea typeface="Calibri" panose="020F0502020204030204" pitchFamily="34" charset="0"/>
                <a:cs typeface="Times New Roman" panose="02020603050405020304" pitchFamily="18" charset="0"/>
              </a:rPr>
              <a:t> Module </a:t>
            </a:r>
            <a:endParaRPr lang="en-IN" sz="20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2000" dirty="0">
                <a:effectLst/>
                <a:ea typeface="Calibri" panose="020F0502020204030204" pitchFamily="34" charset="0"/>
                <a:cs typeface="Times New Roman" panose="02020603050405020304" pitchFamily="18" charset="0"/>
              </a:rPr>
              <a:t>The Standard Diet Plans module presents users with a curated selection of established diet plans tailored for various health objectives, including weight gain, weight loss, and balanced nutrition</a:t>
            </a:r>
          </a:p>
          <a:p>
            <a:pPr marL="457200" marR="345440" indent="0" algn="just">
              <a:lnSpc>
                <a:spcPct val="150000"/>
              </a:lnSpc>
              <a:spcAft>
                <a:spcPts val="1000"/>
              </a:spcAft>
              <a:buNone/>
            </a:pPr>
            <a:r>
              <a:rPr lang="en-US" sz="2000" b="1" dirty="0">
                <a:ea typeface="Calibri" panose="020F0502020204030204" pitchFamily="34" charset="0"/>
                <a:cs typeface="Times New Roman" panose="02020603050405020304" pitchFamily="18" charset="0"/>
              </a:rPr>
              <a:t>6</a:t>
            </a:r>
            <a:r>
              <a:rPr lang="en-US" sz="2000" b="1" dirty="0">
                <a:effectLst/>
                <a:ea typeface="Calibri" panose="020F0502020204030204" pitchFamily="34" charset="0"/>
                <a:cs typeface="Times New Roman" panose="02020603050405020304" pitchFamily="18" charset="0"/>
              </a:rPr>
              <a:t>   Diet Planner module</a:t>
            </a:r>
            <a:endParaRPr lang="en-IN" sz="20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2000" dirty="0">
                <a:effectLst/>
                <a:ea typeface="Calibri" panose="020F0502020204030204" pitchFamily="34" charset="0"/>
                <a:cs typeface="Times New Roman" panose="02020603050405020304" pitchFamily="18" charset="0"/>
              </a:rPr>
              <a:t>The Custom Diet Planner module empowers users to create personalized meal plans tailored to their preferences and dietary goals. Users can input their meal and snack preferences for each day of the week.</a:t>
            </a:r>
          </a:p>
          <a:p>
            <a:pPr marL="457200" marR="345440" indent="194310" algn="just">
              <a:lnSpc>
                <a:spcPct val="150000"/>
              </a:lnSpc>
              <a:spcAft>
                <a:spcPts val="1000"/>
              </a:spcAft>
            </a:pP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68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5959-5202-6FC1-392D-054E69DB8C56}"/>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ED5E7D28-4EA4-3780-51F4-3862FE3AA447}"/>
              </a:ext>
            </a:extLst>
          </p:cNvPr>
          <p:cNvSpPr>
            <a:spLocks noGrp="1"/>
          </p:cNvSpPr>
          <p:nvPr>
            <p:ph idx="1"/>
          </p:nvPr>
        </p:nvSpPr>
        <p:spPr/>
        <p:txBody>
          <a:bodyPr/>
          <a:lstStyle/>
          <a:p>
            <a:pPr indent="0" algn="just">
              <a:lnSpc>
                <a:spcPct val="150000"/>
              </a:lnSpc>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117E513C-23BE-BA0F-88B8-96C08B892160}"/>
              </a:ext>
            </a:extLst>
          </p:cNvPr>
          <p:cNvSpPr txBox="1"/>
          <p:nvPr/>
        </p:nvSpPr>
        <p:spPr>
          <a:xfrm>
            <a:off x="596432" y="2180496"/>
            <a:ext cx="10945368" cy="4136966"/>
          </a:xfrm>
          <a:prstGeom prst="rect">
            <a:avLst/>
          </a:prstGeom>
          <a:noFill/>
        </p:spPr>
        <p:txBody>
          <a:bodyPr wrap="square">
            <a:spAutoFit/>
          </a:bodyPr>
          <a:lstStyle/>
          <a:p>
            <a:pPr indent="0" algn="just">
              <a:lnSpc>
                <a:spcPct val="150000"/>
              </a:lnSpc>
              <a:spcAft>
                <a:spcPts val="1000"/>
              </a:spcAft>
              <a:buNone/>
            </a:pPr>
            <a:r>
              <a:rPr lang="en-US" sz="1800" b="1" dirty="0">
                <a:ea typeface="Calibri" panose="020F0502020204030204" pitchFamily="34" charset="0"/>
                <a:cs typeface="Times New Roman" panose="02020603050405020304" pitchFamily="18" charset="0"/>
              </a:rPr>
              <a:t> 7  </a:t>
            </a:r>
            <a:r>
              <a:rPr lang="en-US" sz="1800" b="1" dirty="0">
                <a:effectLst/>
                <a:ea typeface="Calibri" panose="020F0502020204030204" pitchFamily="34" charset="0"/>
                <a:cs typeface="Times New Roman" panose="02020603050405020304" pitchFamily="18" charset="0"/>
              </a:rPr>
              <a:t>Calorie Burnt Predictor Module </a:t>
            </a:r>
            <a:endParaRPr lang="en-IN" sz="1800" dirty="0">
              <a:effectLst/>
              <a:ea typeface="Calibri" panose="020F0502020204030204" pitchFamily="34" charset="0"/>
              <a:cs typeface="Times New Roman" panose="02020603050405020304" pitchFamily="18" charset="0"/>
            </a:endParaRPr>
          </a:p>
          <a:p>
            <a:pPr marL="457200" marR="345440" indent="194310" algn="just">
              <a:lnSpc>
                <a:spcPct val="150000"/>
              </a:lnSpc>
              <a:spcAft>
                <a:spcPts val="1000"/>
              </a:spcAft>
            </a:pPr>
            <a:r>
              <a:rPr lang="en-IN" sz="1800" dirty="0">
                <a:effectLst/>
                <a:ea typeface="Calibri" panose="020F0502020204030204" pitchFamily="34" charset="0"/>
                <a:cs typeface="Times New Roman" panose="02020603050405020304" pitchFamily="18" charset="0"/>
              </a:rPr>
              <a:t>The Calorie Burn Predictor module employs the </a:t>
            </a:r>
            <a:r>
              <a:rPr lang="en-IN" sz="1800" dirty="0" err="1">
                <a:effectLst/>
                <a:ea typeface="Calibri" panose="020F0502020204030204" pitchFamily="34" charset="0"/>
                <a:cs typeface="Times New Roman" panose="02020603050405020304" pitchFamily="18" charset="0"/>
              </a:rPr>
              <a:t>XGBoost</a:t>
            </a:r>
            <a:r>
              <a:rPr lang="en-IN" sz="1800" dirty="0">
                <a:effectLst/>
                <a:ea typeface="Calibri" panose="020F0502020204030204" pitchFamily="34" charset="0"/>
                <a:cs typeface="Times New Roman" panose="02020603050405020304" pitchFamily="18" charset="0"/>
              </a:rPr>
              <a:t> Regressor (</a:t>
            </a:r>
            <a:r>
              <a:rPr lang="en-IN" sz="1800" dirty="0" err="1">
                <a:effectLst/>
                <a:ea typeface="Calibri" panose="020F0502020204030204" pitchFamily="34" charset="0"/>
                <a:cs typeface="Times New Roman" panose="02020603050405020304" pitchFamily="18" charset="0"/>
              </a:rPr>
              <a:t>XGBRegressor</a:t>
            </a:r>
            <a:r>
              <a:rPr lang="en-IN" sz="1800" dirty="0">
                <a:effectLst/>
                <a:ea typeface="Calibri" panose="020F0502020204030204" pitchFamily="34" charset="0"/>
                <a:cs typeface="Times New Roman" panose="02020603050405020304" pitchFamily="18" charset="0"/>
              </a:rPr>
              <a:t>) algorithm to estimate calorie expenditure during exercise. </a:t>
            </a:r>
          </a:p>
          <a:p>
            <a:pPr marL="457200" marR="345440" indent="194310" algn="just">
              <a:lnSpc>
                <a:spcPct val="150000"/>
              </a:lnSpc>
              <a:spcAft>
                <a:spcPts val="1000"/>
              </a:spcAft>
            </a:pPr>
            <a:r>
              <a:rPr lang="en-IN" b="1" dirty="0">
                <a:ea typeface="Calibri" panose="020F0502020204030204" pitchFamily="34" charset="0"/>
                <a:cs typeface="Times New Roman" panose="02020603050405020304" pitchFamily="18" charset="0"/>
              </a:rPr>
              <a:t>Inputs Required for the Model:</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Age</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Gender</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Height</a:t>
            </a:r>
          </a:p>
          <a:p>
            <a:pPr marL="800100" marR="345440" indent="-342900" algn="just">
              <a:lnSpc>
                <a:spcPct val="150000"/>
              </a:lnSpc>
              <a:spcAft>
                <a:spcPts val="1000"/>
              </a:spcAft>
              <a:buFont typeface="Arial" panose="020B0604020202020204" pitchFamily="34" charset="0"/>
              <a:buChar char="•"/>
            </a:pPr>
            <a:r>
              <a:rPr lang="en-IN" dirty="0">
                <a:ea typeface="Calibri" panose="020F0502020204030204" pitchFamily="34" charset="0"/>
                <a:cs typeface="Times New Roman" panose="02020603050405020304" pitchFamily="18" charset="0"/>
              </a:rPr>
              <a:t>Weight</a:t>
            </a:r>
            <a:endParaRPr lang="en-IN" dirty="0"/>
          </a:p>
        </p:txBody>
      </p:sp>
      <p:sp>
        <p:nvSpPr>
          <p:cNvPr id="6" name="TextBox 5">
            <a:extLst>
              <a:ext uri="{FF2B5EF4-FFF2-40B4-BE49-F238E27FC236}">
                <a16:creationId xmlns:a16="http://schemas.microsoft.com/office/drawing/2014/main" id="{ECB89F4E-E5DB-16FC-2CE7-83170CDA771A}"/>
              </a:ext>
            </a:extLst>
          </p:cNvPr>
          <p:cNvSpPr txBox="1"/>
          <p:nvPr/>
        </p:nvSpPr>
        <p:spPr>
          <a:xfrm>
            <a:off x="3218688" y="4248979"/>
            <a:ext cx="2436629" cy="1477328"/>
          </a:xfrm>
          <a:prstGeom prst="rect">
            <a:avLst/>
          </a:prstGeom>
          <a:noFill/>
        </p:spPr>
        <p:txBody>
          <a:bodyPr wrap="none" rtlCol="0">
            <a:spAutoFit/>
          </a:bodyPr>
          <a:lstStyle/>
          <a:p>
            <a:pPr marL="285750" indent="-285750">
              <a:buFont typeface="Arial" panose="020B0604020202020204" pitchFamily="34" charset="0"/>
              <a:buChar char="•"/>
            </a:pPr>
            <a:r>
              <a:rPr lang="en-IN" dirty="0"/>
              <a:t>Heart Rate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Body Temperature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Duration of workout</a:t>
            </a:r>
          </a:p>
        </p:txBody>
      </p:sp>
    </p:spTree>
    <p:extLst>
      <p:ext uri="{BB962C8B-B14F-4D97-AF65-F5344CB8AC3E}">
        <p14:creationId xmlns:p14="http://schemas.microsoft.com/office/powerpoint/2010/main" val="29380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5F05-855C-3BBC-84E7-0633C28C7CA1}"/>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A76E513E-F520-1DBC-1A59-E3234482F506}"/>
              </a:ext>
            </a:extLst>
          </p:cNvPr>
          <p:cNvPicPr>
            <a:picLocks noGrp="1" noChangeAspect="1"/>
          </p:cNvPicPr>
          <p:nvPr>
            <p:ph idx="1"/>
          </p:nvPr>
        </p:nvPicPr>
        <p:blipFill>
          <a:blip r:embed="rId3"/>
          <a:stretch>
            <a:fillRect/>
          </a:stretch>
        </p:blipFill>
        <p:spPr>
          <a:xfrm>
            <a:off x="581192" y="2050323"/>
            <a:ext cx="6940419" cy="3678238"/>
          </a:xfrm>
        </p:spPr>
      </p:pic>
      <p:pic>
        <p:nvPicPr>
          <p:cNvPr id="9" name="Picture 8">
            <a:extLst>
              <a:ext uri="{FF2B5EF4-FFF2-40B4-BE49-F238E27FC236}">
                <a16:creationId xmlns:a16="http://schemas.microsoft.com/office/drawing/2014/main" id="{6DE4D6C6-8DBA-E50D-E5FC-4B5675B87D3A}"/>
              </a:ext>
            </a:extLst>
          </p:cNvPr>
          <p:cNvPicPr>
            <a:picLocks noChangeAspect="1"/>
          </p:cNvPicPr>
          <p:nvPr/>
        </p:nvPicPr>
        <p:blipFill>
          <a:blip r:embed="rId4"/>
          <a:stretch>
            <a:fillRect/>
          </a:stretch>
        </p:blipFill>
        <p:spPr>
          <a:xfrm>
            <a:off x="8203906" y="1798252"/>
            <a:ext cx="3705434" cy="4732742"/>
          </a:xfrm>
          <a:prstGeom prst="rect">
            <a:avLst/>
          </a:prstGeom>
        </p:spPr>
      </p:pic>
      <p:sp>
        <p:nvSpPr>
          <p:cNvPr id="10" name="TextBox 9">
            <a:extLst>
              <a:ext uri="{FF2B5EF4-FFF2-40B4-BE49-F238E27FC236}">
                <a16:creationId xmlns:a16="http://schemas.microsoft.com/office/drawing/2014/main" id="{A5812FD8-8C2E-2B2B-6A98-AD83EF2896D5}"/>
              </a:ext>
            </a:extLst>
          </p:cNvPr>
          <p:cNvSpPr txBox="1"/>
          <p:nvPr/>
        </p:nvSpPr>
        <p:spPr>
          <a:xfrm>
            <a:off x="2633472" y="6062472"/>
            <a:ext cx="1380506" cy="369332"/>
          </a:xfrm>
          <a:prstGeom prst="rect">
            <a:avLst/>
          </a:prstGeom>
          <a:noFill/>
        </p:spPr>
        <p:txBody>
          <a:bodyPr wrap="none" rtlCol="0">
            <a:spAutoFit/>
          </a:bodyPr>
          <a:lstStyle/>
          <a:p>
            <a:r>
              <a:rPr lang="en-IN" dirty="0"/>
              <a:t>Landing Page</a:t>
            </a:r>
          </a:p>
        </p:txBody>
      </p:sp>
      <p:sp>
        <p:nvSpPr>
          <p:cNvPr id="11" name="TextBox 10">
            <a:extLst>
              <a:ext uri="{FF2B5EF4-FFF2-40B4-BE49-F238E27FC236}">
                <a16:creationId xmlns:a16="http://schemas.microsoft.com/office/drawing/2014/main" id="{31DC3725-F655-6227-7FC6-980FCAC12596}"/>
              </a:ext>
            </a:extLst>
          </p:cNvPr>
          <p:cNvSpPr txBox="1"/>
          <p:nvPr/>
        </p:nvSpPr>
        <p:spPr>
          <a:xfrm>
            <a:off x="9488424" y="6433804"/>
            <a:ext cx="1383712" cy="369332"/>
          </a:xfrm>
          <a:prstGeom prst="rect">
            <a:avLst/>
          </a:prstGeom>
          <a:noFill/>
        </p:spPr>
        <p:txBody>
          <a:bodyPr wrap="none" rtlCol="0">
            <a:spAutoFit/>
          </a:bodyPr>
          <a:lstStyle/>
          <a:p>
            <a:r>
              <a:rPr lang="en-IN" dirty="0"/>
              <a:t>Sign Up page</a:t>
            </a:r>
          </a:p>
        </p:txBody>
      </p:sp>
    </p:spTree>
    <p:extLst>
      <p:ext uri="{BB962C8B-B14F-4D97-AF65-F5344CB8AC3E}">
        <p14:creationId xmlns:p14="http://schemas.microsoft.com/office/powerpoint/2010/main" val="176132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A1F0-AF3E-8077-D48B-10CC87431B09}"/>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E720582F-7F55-1119-F317-E0BE2D480D46}"/>
              </a:ext>
            </a:extLst>
          </p:cNvPr>
          <p:cNvPicPr>
            <a:picLocks noGrp="1" noChangeAspect="1"/>
          </p:cNvPicPr>
          <p:nvPr>
            <p:ph idx="1"/>
          </p:nvPr>
        </p:nvPicPr>
        <p:blipFill>
          <a:blip r:embed="rId2"/>
          <a:stretch>
            <a:fillRect/>
          </a:stretch>
        </p:blipFill>
        <p:spPr>
          <a:xfrm>
            <a:off x="356629" y="2219727"/>
            <a:ext cx="3566775" cy="3678238"/>
          </a:xfrm>
        </p:spPr>
      </p:pic>
      <p:pic>
        <p:nvPicPr>
          <p:cNvPr id="8" name="Content Placeholder 4">
            <a:extLst>
              <a:ext uri="{FF2B5EF4-FFF2-40B4-BE49-F238E27FC236}">
                <a16:creationId xmlns:a16="http://schemas.microsoft.com/office/drawing/2014/main" id="{3AB1D864-B132-076B-9C41-A6F0DE58CF34}"/>
              </a:ext>
            </a:extLst>
          </p:cNvPr>
          <p:cNvPicPr>
            <a:picLocks noChangeAspect="1"/>
          </p:cNvPicPr>
          <p:nvPr/>
        </p:nvPicPr>
        <p:blipFill>
          <a:blip r:embed="rId3"/>
          <a:stretch>
            <a:fillRect/>
          </a:stretch>
        </p:blipFill>
        <p:spPr>
          <a:xfrm>
            <a:off x="7853589" y="2219727"/>
            <a:ext cx="3981782" cy="3678238"/>
          </a:xfrm>
          <a:prstGeom prst="rect">
            <a:avLst/>
          </a:prstGeom>
        </p:spPr>
      </p:pic>
      <p:pic>
        <p:nvPicPr>
          <p:cNvPr id="10" name="Picture 9">
            <a:extLst>
              <a:ext uri="{FF2B5EF4-FFF2-40B4-BE49-F238E27FC236}">
                <a16:creationId xmlns:a16="http://schemas.microsoft.com/office/drawing/2014/main" id="{1613A18A-E610-EA27-04F1-2B06C38EEC31}"/>
              </a:ext>
            </a:extLst>
          </p:cNvPr>
          <p:cNvPicPr>
            <a:picLocks noChangeAspect="1"/>
          </p:cNvPicPr>
          <p:nvPr/>
        </p:nvPicPr>
        <p:blipFill>
          <a:blip r:embed="rId4"/>
          <a:stretch>
            <a:fillRect/>
          </a:stretch>
        </p:blipFill>
        <p:spPr>
          <a:xfrm>
            <a:off x="3923404" y="2212508"/>
            <a:ext cx="3935797" cy="2610613"/>
          </a:xfrm>
          <a:prstGeom prst="rect">
            <a:avLst/>
          </a:prstGeom>
        </p:spPr>
      </p:pic>
      <p:sp>
        <p:nvSpPr>
          <p:cNvPr id="11" name="TextBox 10">
            <a:extLst>
              <a:ext uri="{FF2B5EF4-FFF2-40B4-BE49-F238E27FC236}">
                <a16:creationId xmlns:a16="http://schemas.microsoft.com/office/drawing/2014/main" id="{8F42B6C2-5890-97F2-0123-73E07C352D58}"/>
              </a:ext>
            </a:extLst>
          </p:cNvPr>
          <p:cNvSpPr txBox="1"/>
          <p:nvPr/>
        </p:nvSpPr>
        <p:spPr>
          <a:xfrm>
            <a:off x="1532317" y="5905184"/>
            <a:ext cx="1290738" cy="369332"/>
          </a:xfrm>
          <a:prstGeom prst="rect">
            <a:avLst/>
          </a:prstGeom>
          <a:noFill/>
        </p:spPr>
        <p:txBody>
          <a:bodyPr wrap="none" rtlCol="0">
            <a:spAutoFit/>
          </a:bodyPr>
          <a:lstStyle/>
          <a:p>
            <a:r>
              <a:rPr lang="en-IN" dirty="0"/>
              <a:t>Sign-In Page</a:t>
            </a:r>
          </a:p>
        </p:txBody>
      </p:sp>
      <p:sp>
        <p:nvSpPr>
          <p:cNvPr id="12" name="TextBox 11">
            <a:extLst>
              <a:ext uri="{FF2B5EF4-FFF2-40B4-BE49-F238E27FC236}">
                <a16:creationId xmlns:a16="http://schemas.microsoft.com/office/drawing/2014/main" id="{92F8DA01-4765-2DF7-1ABB-CB0C2128821F}"/>
              </a:ext>
            </a:extLst>
          </p:cNvPr>
          <p:cNvSpPr txBox="1"/>
          <p:nvPr/>
        </p:nvSpPr>
        <p:spPr>
          <a:xfrm>
            <a:off x="4790829" y="4823121"/>
            <a:ext cx="2241319" cy="369332"/>
          </a:xfrm>
          <a:prstGeom prst="rect">
            <a:avLst/>
          </a:prstGeom>
          <a:noFill/>
        </p:spPr>
        <p:txBody>
          <a:bodyPr wrap="none" rtlCol="0">
            <a:spAutoFit/>
          </a:bodyPr>
          <a:lstStyle/>
          <a:p>
            <a:r>
              <a:rPr lang="en-IN" dirty="0"/>
              <a:t>Forgot Password Page</a:t>
            </a:r>
          </a:p>
        </p:txBody>
      </p:sp>
      <p:sp>
        <p:nvSpPr>
          <p:cNvPr id="13" name="TextBox 12">
            <a:extLst>
              <a:ext uri="{FF2B5EF4-FFF2-40B4-BE49-F238E27FC236}">
                <a16:creationId xmlns:a16="http://schemas.microsoft.com/office/drawing/2014/main" id="{70DDEB73-5D74-BBF9-2839-745F6BE776BE}"/>
              </a:ext>
            </a:extLst>
          </p:cNvPr>
          <p:cNvSpPr txBox="1"/>
          <p:nvPr/>
        </p:nvSpPr>
        <p:spPr>
          <a:xfrm>
            <a:off x="8866632" y="5786512"/>
            <a:ext cx="2413033" cy="369332"/>
          </a:xfrm>
          <a:prstGeom prst="rect">
            <a:avLst/>
          </a:prstGeom>
          <a:noFill/>
        </p:spPr>
        <p:txBody>
          <a:bodyPr wrap="none" rtlCol="0">
            <a:spAutoFit/>
          </a:bodyPr>
          <a:lstStyle/>
          <a:p>
            <a:r>
              <a:rPr lang="en-IN" dirty="0"/>
              <a:t>Calorie Burnt Predictor</a:t>
            </a:r>
          </a:p>
        </p:txBody>
      </p:sp>
    </p:spTree>
    <p:extLst>
      <p:ext uri="{BB962C8B-B14F-4D97-AF65-F5344CB8AC3E}">
        <p14:creationId xmlns:p14="http://schemas.microsoft.com/office/powerpoint/2010/main" val="24986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E13C-4F23-DD31-8507-E4B96FB546BB}"/>
              </a:ext>
            </a:extLst>
          </p:cNvPr>
          <p:cNvSpPr>
            <a:spLocks noGrp="1"/>
          </p:cNvSpPr>
          <p:nvPr>
            <p:ph type="title"/>
          </p:nvPr>
        </p:nvSpPr>
        <p:spPr/>
        <p:txBody>
          <a:bodyPr/>
          <a:lstStyle/>
          <a:p>
            <a:r>
              <a:rPr lang="en-IN" dirty="0" err="1"/>
              <a:t>OUTput</a:t>
            </a:r>
            <a:endParaRPr lang="en-IN" dirty="0"/>
          </a:p>
        </p:txBody>
      </p:sp>
      <p:pic>
        <p:nvPicPr>
          <p:cNvPr id="5" name="Content Placeholder 4">
            <a:extLst>
              <a:ext uri="{FF2B5EF4-FFF2-40B4-BE49-F238E27FC236}">
                <a16:creationId xmlns:a16="http://schemas.microsoft.com/office/drawing/2014/main" id="{1F8089B1-32EC-CDC6-BA62-E8953F099F86}"/>
              </a:ext>
            </a:extLst>
          </p:cNvPr>
          <p:cNvPicPr>
            <a:picLocks noGrp="1" noChangeAspect="1"/>
          </p:cNvPicPr>
          <p:nvPr>
            <p:ph idx="1"/>
          </p:nvPr>
        </p:nvPicPr>
        <p:blipFill>
          <a:blip r:embed="rId2"/>
          <a:stretch>
            <a:fillRect/>
          </a:stretch>
        </p:blipFill>
        <p:spPr>
          <a:xfrm>
            <a:off x="2568494" y="1925983"/>
            <a:ext cx="7095270" cy="4246784"/>
          </a:xfrm>
        </p:spPr>
      </p:pic>
      <p:sp>
        <p:nvSpPr>
          <p:cNvPr id="11" name="TextBox 10">
            <a:extLst>
              <a:ext uri="{FF2B5EF4-FFF2-40B4-BE49-F238E27FC236}">
                <a16:creationId xmlns:a16="http://schemas.microsoft.com/office/drawing/2014/main" id="{F44329B6-8412-18A4-F90C-EC640B439F41}"/>
              </a:ext>
            </a:extLst>
          </p:cNvPr>
          <p:cNvSpPr txBox="1"/>
          <p:nvPr/>
        </p:nvSpPr>
        <p:spPr>
          <a:xfrm>
            <a:off x="4850146" y="6328212"/>
            <a:ext cx="2491708" cy="369332"/>
          </a:xfrm>
          <a:prstGeom prst="rect">
            <a:avLst/>
          </a:prstGeom>
          <a:noFill/>
        </p:spPr>
        <p:txBody>
          <a:bodyPr wrap="none" rtlCol="0">
            <a:spAutoFit/>
          </a:bodyPr>
          <a:lstStyle/>
          <a:p>
            <a:r>
              <a:rPr lang="en-IN" dirty="0"/>
              <a:t>Nutritional Analysis Page</a:t>
            </a:r>
          </a:p>
        </p:txBody>
      </p:sp>
    </p:spTree>
    <p:extLst>
      <p:ext uri="{BB962C8B-B14F-4D97-AF65-F5344CB8AC3E}">
        <p14:creationId xmlns:p14="http://schemas.microsoft.com/office/powerpoint/2010/main" val="202626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9592-40D9-4BD4-DC33-F2B896A2DC14}"/>
              </a:ext>
            </a:extLst>
          </p:cNvPr>
          <p:cNvSpPr>
            <a:spLocks noGrp="1"/>
          </p:cNvSpPr>
          <p:nvPr>
            <p:ph type="title"/>
          </p:nvPr>
        </p:nvSpPr>
        <p:spPr/>
        <p:txBody>
          <a:bodyPr/>
          <a:lstStyle/>
          <a:p>
            <a:r>
              <a:rPr lang="en-IN" dirty="0"/>
              <a:t>output</a:t>
            </a:r>
          </a:p>
        </p:txBody>
      </p:sp>
      <p:pic>
        <p:nvPicPr>
          <p:cNvPr id="10" name="Content Placeholder 8">
            <a:extLst>
              <a:ext uri="{FF2B5EF4-FFF2-40B4-BE49-F238E27FC236}">
                <a16:creationId xmlns:a16="http://schemas.microsoft.com/office/drawing/2014/main" id="{202B196F-9752-4DE9-911C-47DB8D4864EE}"/>
              </a:ext>
            </a:extLst>
          </p:cNvPr>
          <p:cNvPicPr>
            <a:picLocks noGrp="1" noChangeAspect="1"/>
          </p:cNvPicPr>
          <p:nvPr>
            <p:ph idx="1"/>
          </p:nvPr>
        </p:nvPicPr>
        <p:blipFill>
          <a:blip r:embed="rId2"/>
          <a:stretch>
            <a:fillRect/>
          </a:stretch>
        </p:blipFill>
        <p:spPr>
          <a:xfrm>
            <a:off x="2110608" y="1840037"/>
            <a:ext cx="7668660" cy="4582986"/>
          </a:xfrm>
          <a:prstGeom prst="rect">
            <a:avLst/>
          </a:prstGeom>
        </p:spPr>
      </p:pic>
      <p:sp>
        <p:nvSpPr>
          <p:cNvPr id="6" name="TextBox 5">
            <a:extLst>
              <a:ext uri="{FF2B5EF4-FFF2-40B4-BE49-F238E27FC236}">
                <a16:creationId xmlns:a16="http://schemas.microsoft.com/office/drawing/2014/main" id="{2FEB1F72-A500-A321-4B0C-9C6712D7B7A4}"/>
              </a:ext>
            </a:extLst>
          </p:cNvPr>
          <p:cNvSpPr txBox="1"/>
          <p:nvPr/>
        </p:nvSpPr>
        <p:spPr>
          <a:xfrm>
            <a:off x="4939823" y="6423023"/>
            <a:ext cx="2010230" cy="369332"/>
          </a:xfrm>
          <a:prstGeom prst="rect">
            <a:avLst/>
          </a:prstGeom>
          <a:noFill/>
        </p:spPr>
        <p:txBody>
          <a:bodyPr wrap="none" rtlCol="0">
            <a:spAutoFit/>
          </a:bodyPr>
          <a:lstStyle/>
          <a:p>
            <a:r>
              <a:rPr lang="en-IN" dirty="0"/>
              <a:t>Standard Diet Plans</a:t>
            </a:r>
          </a:p>
        </p:txBody>
      </p:sp>
    </p:spTree>
    <p:extLst>
      <p:ext uri="{BB962C8B-B14F-4D97-AF65-F5344CB8AC3E}">
        <p14:creationId xmlns:p14="http://schemas.microsoft.com/office/powerpoint/2010/main" val="149861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8420-ABD1-A4F5-A87B-732428D4FA78}"/>
              </a:ext>
            </a:extLst>
          </p:cNvPr>
          <p:cNvSpPr>
            <a:spLocks noGrp="1"/>
          </p:cNvSpPr>
          <p:nvPr>
            <p:ph type="title"/>
          </p:nvPr>
        </p:nvSpPr>
        <p:spPr/>
        <p:txBody>
          <a:bodyPr/>
          <a:lstStyle/>
          <a:p>
            <a:r>
              <a:rPr lang="en-IN" dirty="0"/>
              <a:t>output</a:t>
            </a:r>
          </a:p>
        </p:txBody>
      </p:sp>
      <p:pic>
        <p:nvPicPr>
          <p:cNvPr id="7" name="Content Placeholder 6">
            <a:extLst>
              <a:ext uri="{FF2B5EF4-FFF2-40B4-BE49-F238E27FC236}">
                <a16:creationId xmlns:a16="http://schemas.microsoft.com/office/drawing/2014/main" id="{D542F9DB-F550-88E6-33AC-B016D392F630}"/>
              </a:ext>
            </a:extLst>
          </p:cNvPr>
          <p:cNvPicPr>
            <a:picLocks noGrp="1" noChangeAspect="1"/>
          </p:cNvPicPr>
          <p:nvPr>
            <p:ph idx="1"/>
          </p:nvPr>
        </p:nvPicPr>
        <p:blipFill>
          <a:blip r:embed="rId3"/>
          <a:stretch>
            <a:fillRect/>
          </a:stretch>
        </p:blipFill>
        <p:spPr>
          <a:xfrm>
            <a:off x="1084502" y="1865957"/>
            <a:ext cx="10005097" cy="4617139"/>
          </a:xfrm>
          <a:prstGeom prst="rect">
            <a:avLst/>
          </a:prstGeom>
        </p:spPr>
      </p:pic>
      <p:sp>
        <p:nvSpPr>
          <p:cNvPr id="4" name="TextBox 3">
            <a:extLst>
              <a:ext uri="{FF2B5EF4-FFF2-40B4-BE49-F238E27FC236}">
                <a16:creationId xmlns:a16="http://schemas.microsoft.com/office/drawing/2014/main" id="{24F6C0D1-23D3-9BF5-92B8-93475F9FBF7D}"/>
              </a:ext>
            </a:extLst>
          </p:cNvPr>
          <p:cNvSpPr txBox="1"/>
          <p:nvPr/>
        </p:nvSpPr>
        <p:spPr>
          <a:xfrm>
            <a:off x="5486400" y="6382512"/>
            <a:ext cx="1359668" cy="369332"/>
          </a:xfrm>
          <a:prstGeom prst="rect">
            <a:avLst/>
          </a:prstGeom>
          <a:noFill/>
        </p:spPr>
        <p:txBody>
          <a:bodyPr wrap="none" rtlCol="0">
            <a:spAutoFit/>
          </a:bodyPr>
          <a:lstStyle/>
          <a:p>
            <a:r>
              <a:rPr lang="en-IN" dirty="0"/>
              <a:t>Diet Planner</a:t>
            </a:r>
          </a:p>
        </p:txBody>
      </p:sp>
    </p:spTree>
    <p:extLst>
      <p:ext uri="{BB962C8B-B14F-4D97-AF65-F5344CB8AC3E}">
        <p14:creationId xmlns:p14="http://schemas.microsoft.com/office/powerpoint/2010/main" val="184368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D415-58AA-72DE-5F8F-F99458398333}"/>
              </a:ext>
            </a:extLst>
          </p:cNvPr>
          <p:cNvSpPr>
            <a:spLocks noGrp="1"/>
          </p:cNvSpPr>
          <p:nvPr>
            <p:ph type="title"/>
          </p:nvPr>
        </p:nvSpPr>
        <p:spPr/>
        <p:txBody>
          <a:bodyPr/>
          <a:lstStyle/>
          <a:p>
            <a:r>
              <a:rPr lang="en-IN" dirty="0"/>
              <a:t>Conclusion &amp; future enhancement</a:t>
            </a:r>
          </a:p>
        </p:txBody>
      </p:sp>
      <p:sp>
        <p:nvSpPr>
          <p:cNvPr id="3" name="Content Placeholder 2">
            <a:extLst>
              <a:ext uri="{FF2B5EF4-FFF2-40B4-BE49-F238E27FC236}">
                <a16:creationId xmlns:a16="http://schemas.microsoft.com/office/drawing/2014/main" id="{AFC261AD-AA0D-5019-7C20-309BB15B8C6E}"/>
              </a:ext>
            </a:extLst>
          </p:cNvPr>
          <p:cNvSpPr>
            <a:spLocks noGrp="1"/>
          </p:cNvSpPr>
          <p:nvPr>
            <p:ph idx="1"/>
          </p:nvPr>
        </p:nvSpPr>
        <p:spPr>
          <a:xfrm>
            <a:off x="438317" y="2047147"/>
            <a:ext cx="11029615" cy="1248503"/>
          </a:xfrm>
        </p:spPr>
        <p:txBody>
          <a:bodyPr>
            <a:noAutofit/>
          </a:bodyPr>
          <a:lstStyle/>
          <a:p>
            <a:r>
              <a:rPr lang="en-IN" sz="2000" dirty="0">
                <a:effectLst/>
                <a:ea typeface="Times New Roman" panose="02020603050405020304" pitchFamily="18" charset="0"/>
              </a:rPr>
              <a:t>In conclusion, our AI-powered nutrition </a:t>
            </a:r>
            <a:r>
              <a:rPr lang="en-IN" sz="2000" dirty="0" err="1">
                <a:effectLst/>
                <a:ea typeface="Times New Roman" panose="02020603050405020304" pitchFamily="18" charset="0"/>
              </a:rPr>
              <a:t>analyzer</a:t>
            </a:r>
            <a:r>
              <a:rPr lang="en-IN" sz="2000" dirty="0">
                <a:effectLst/>
                <a:ea typeface="Times New Roman" panose="02020603050405020304" pitchFamily="18" charset="0"/>
              </a:rPr>
              <a:t> is </a:t>
            </a:r>
            <a:r>
              <a:rPr lang="en-IN" sz="2000" dirty="0">
                <a:effectLst/>
                <a:highlight>
                  <a:srgbClr val="FFFF00"/>
                </a:highlight>
                <a:ea typeface="Times New Roman" panose="02020603050405020304" pitchFamily="18" charset="0"/>
              </a:rPr>
              <a:t>leading the way in improving food monitoring </a:t>
            </a:r>
            <a:r>
              <a:rPr lang="en-IN" sz="2000" dirty="0">
                <a:effectLst/>
                <a:ea typeface="Times New Roman" panose="02020603050405020304" pitchFamily="18" charset="0"/>
              </a:rPr>
              <a:t>for people who are </a:t>
            </a:r>
            <a:r>
              <a:rPr lang="en-IN" sz="2000" dirty="0">
                <a:effectLst/>
                <a:highlight>
                  <a:srgbClr val="FFFF00"/>
                </a:highlight>
                <a:ea typeface="Times New Roman" panose="02020603050405020304" pitchFamily="18" charset="0"/>
              </a:rPr>
              <a:t>passionate about their health and fitness</a:t>
            </a:r>
            <a:r>
              <a:rPr lang="en-IN" sz="2000" dirty="0">
                <a:effectLst/>
                <a:ea typeface="Times New Roman" panose="02020603050405020304" pitchFamily="18" charset="0"/>
              </a:rPr>
              <a:t>. Our platform goes beyond conventional approaches by combining modern artificial intelligence (AI) with customized insights to provide personalized nutrition recommendations based on goals and needs. 	</a:t>
            </a:r>
            <a:endParaRPr lang="en-IN" sz="2000" dirty="0"/>
          </a:p>
        </p:txBody>
      </p:sp>
      <p:sp>
        <p:nvSpPr>
          <p:cNvPr id="4" name="TextBox 3">
            <a:extLst>
              <a:ext uri="{FF2B5EF4-FFF2-40B4-BE49-F238E27FC236}">
                <a16:creationId xmlns:a16="http://schemas.microsoft.com/office/drawing/2014/main" id="{1E8DF9E2-B57D-8F14-95DE-FF7CD3B60532}"/>
              </a:ext>
            </a:extLst>
          </p:cNvPr>
          <p:cNvSpPr txBox="1"/>
          <p:nvPr/>
        </p:nvSpPr>
        <p:spPr>
          <a:xfrm>
            <a:off x="438317" y="3626841"/>
            <a:ext cx="11452943" cy="2554545"/>
          </a:xfrm>
          <a:prstGeom prst="rect">
            <a:avLst/>
          </a:prstGeom>
          <a:noFill/>
        </p:spPr>
        <p:txBody>
          <a:bodyPr wrap="none" rtlCol="0">
            <a:spAutoFit/>
          </a:bodyPr>
          <a:lstStyle/>
          <a:p>
            <a:pPr marL="342900" indent="-342900">
              <a:buFont typeface="Arial" panose="020B0604020202020204" pitchFamily="34" charset="0"/>
              <a:buChar char="•"/>
            </a:pPr>
            <a:r>
              <a:rPr lang="en-US" sz="2000" dirty="0"/>
              <a:t>FUTURE ENHANCEMENT</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Chat Bot</a:t>
            </a:r>
          </a:p>
          <a:p>
            <a:endParaRPr lang="en-US" sz="2000" dirty="0"/>
          </a:p>
          <a:p>
            <a:pPr marL="342900" indent="-342900">
              <a:buFont typeface="Arial" panose="020B0604020202020204" pitchFamily="34" charset="0"/>
              <a:buChar char="•"/>
            </a:pPr>
            <a:r>
              <a:rPr lang="en-US" sz="2000" dirty="0"/>
              <a:t>	Nutrition chatbots are guided software programs designed to </a:t>
            </a:r>
            <a:r>
              <a:rPr lang="en-US" sz="2000" dirty="0">
                <a:highlight>
                  <a:srgbClr val="FFFF00"/>
                </a:highlight>
              </a:rPr>
              <a:t>simulate human conversations</a:t>
            </a:r>
            <a:r>
              <a:rPr lang="en-US" sz="2000" dirty="0"/>
              <a:t>.</a:t>
            </a:r>
          </a:p>
          <a:p>
            <a:pPr marL="342900" indent="-342900">
              <a:buFont typeface="Arial" panose="020B0604020202020204" pitchFamily="34" charset="0"/>
              <a:buChar char="•"/>
            </a:pPr>
            <a:r>
              <a:rPr lang="en-US" sz="2000" dirty="0"/>
              <a:t>When equipped with AI, these chatbots can understand complex queries and provide bespoke responses.</a:t>
            </a:r>
          </a:p>
          <a:p>
            <a:pPr marL="342900" indent="-342900">
              <a:buFont typeface="Arial" panose="020B0604020202020204" pitchFamily="34" charset="0"/>
              <a:buChar char="•"/>
            </a:pPr>
            <a:r>
              <a:rPr lang="en-US" sz="2000" dirty="0"/>
              <a:t>They interact with users just like a </a:t>
            </a:r>
            <a:r>
              <a:rPr lang="en-US" sz="2000" dirty="0">
                <a:highlight>
                  <a:srgbClr val="FFFF00"/>
                </a:highlight>
              </a:rPr>
              <a:t>dietician or nutrition expert </a:t>
            </a:r>
            <a:r>
              <a:rPr lang="en-US" sz="2000" dirty="0"/>
              <a:t>would.</a:t>
            </a:r>
          </a:p>
          <a:p>
            <a:pPr marL="342900" indent="-342900">
              <a:buFont typeface="Arial" panose="020B0604020202020204" pitchFamily="34" charset="0"/>
              <a:buChar char="•"/>
            </a:pPr>
            <a:r>
              <a:rPr lang="en-US" sz="2000" dirty="0"/>
              <a:t>Conversational AI technology enables them to understand human language and interpret text effectively.</a:t>
            </a:r>
            <a:endParaRPr lang="en-IN" sz="2000" dirty="0"/>
          </a:p>
        </p:txBody>
      </p:sp>
    </p:spTree>
    <p:extLst>
      <p:ext uri="{BB962C8B-B14F-4D97-AF65-F5344CB8AC3E}">
        <p14:creationId xmlns:p14="http://schemas.microsoft.com/office/powerpoint/2010/main" val="17038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8DF2-78AC-7D79-F4F1-73C308FCFFF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70EE750-192B-D27D-7D34-E9730F234526}"/>
              </a:ext>
            </a:extLst>
          </p:cNvPr>
          <p:cNvSpPr>
            <a:spLocks noGrp="1"/>
          </p:cNvSpPr>
          <p:nvPr>
            <p:ph idx="1"/>
          </p:nvPr>
        </p:nvSpPr>
        <p:spPr>
          <a:xfrm>
            <a:off x="645200" y="2477541"/>
            <a:ext cx="11029615" cy="3678303"/>
          </a:xfrm>
        </p:spPr>
        <p:txBody>
          <a:bodyPr>
            <a:noAutofit/>
          </a:bodyPr>
          <a:lstStyle/>
          <a:p>
            <a:r>
              <a:rPr lang="en-US" sz="2000" dirty="0"/>
              <a:t>Problem Statement </a:t>
            </a:r>
          </a:p>
          <a:p>
            <a:r>
              <a:rPr lang="en-US" sz="2000" dirty="0"/>
              <a:t>Abstract</a:t>
            </a:r>
          </a:p>
          <a:p>
            <a:r>
              <a:rPr lang="en-US" sz="2000" dirty="0"/>
              <a:t>Existing System </a:t>
            </a:r>
          </a:p>
          <a:p>
            <a:r>
              <a:rPr lang="en-US" sz="2000" dirty="0"/>
              <a:t>Proposed System </a:t>
            </a:r>
          </a:p>
          <a:p>
            <a:r>
              <a:rPr lang="en-US" sz="2000" dirty="0"/>
              <a:t>Technologies Used </a:t>
            </a:r>
          </a:p>
          <a:p>
            <a:r>
              <a:rPr lang="en-US" sz="2000" dirty="0"/>
              <a:t>Architecture Diagram</a:t>
            </a:r>
          </a:p>
          <a:p>
            <a:r>
              <a:rPr lang="en-US" sz="2000" dirty="0"/>
              <a:t> Modules </a:t>
            </a:r>
          </a:p>
          <a:p>
            <a:r>
              <a:rPr lang="en-US" sz="2000" dirty="0"/>
              <a:t>Output </a:t>
            </a:r>
          </a:p>
          <a:p>
            <a:r>
              <a:rPr lang="en-US" sz="2000" dirty="0"/>
              <a:t>Conclusion </a:t>
            </a:r>
          </a:p>
          <a:p>
            <a:r>
              <a:rPr lang="en-US" sz="2000" dirty="0"/>
              <a:t>References</a:t>
            </a:r>
            <a:endParaRPr lang="en-IN" sz="2000" dirty="0"/>
          </a:p>
        </p:txBody>
      </p:sp>
    </p:spTree>
    <p:extLst>
      <p:ext uri="{BB962C8B-B14F-4D97-AF65-F5344CB8AC3E}">
        <p14:creationId xmlns:p14="http://schemas.microsoft.com/office/powerpoint/2010/main" val="130086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50A7-8244-F75B-21B8-99ADD002941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776AC8B-E1BF-B454-D61C-8F07530A692A}"/>
              </a:ext>
            </a:extLst>
          </p:cNvPr>
          <p:cNvSpPr>
            <a:spLocks noGrp="1"/>
          </p:cNvSpPr>
          <p:nvPr>
            <p:ph idx="1"/>
          </p:nvPr>
        </p:nvSpPr>
        <p:spPr/>
        <p:txBody>
          <a:bodyPr>
            <a:noAutofit/>
          </a:bodyPr>
          <a:lstStyle/>
          <a:p>
            <a:r>
              <a:rPr lang="en-US" sz="2000" dirty="0"/>
              <a:t>S. Banerjee and A. C. Mondal, "Nutrient Food Prediction Through Deep Learning," 2021 Asian Conference on Innovation in Technology (ASIANCON), PUNE, India, 2021, pp. 1-5, </a:t>
            </a:r>
            <a:r>
              <a:rPr lang="en-US" sz="2000" dirty="0" err="1"/>
              <a:t>doi</a:t>
            </a:r>
            <a:r>
              <a:rPr lang="en-US" sz="2000" dirty="0"/>
              <a:t>: 10.1109/ASIANCON51346.2021.9545014.</a:t>
            </a:r>
          </a:p>
          <a:p>
            <a:r>
              <a:rPr lang="en-IN" sz="2000" dirty="0"/>
              <a:t>S. -C. Huang, W. -C. Chiang, Y. -T. Yang and J. -S. Wang, "An Image-based AI Nutrition Analysis Platform for Food in Compartment Trays," 2023 14th IIAI International Congress on Advanced Applied Informatics (IIAIAAI), Koriyama, Japan, 2023, pp. 373-374, </a:t>
            </a:r>
            <a:r>
              <a:rPr lang="en-IN" sz="2000" dirty="0" err="1"/>
              <a:t>doi</a:t>
            </a:r>
            <a:r>
              <a:rPr lang="en-IN" sz="2000" dirty="0"/>
              <a:t>: 10.1109/IIAIAAI59060.2023.00079. </a:t>
            </a:r>
            <a:endParaRPr lang="en-US" sz="2000" dirty="0"/>
          </a:p>
          <a:p>
            <a:r>
              <a:rPr lang="en-IN" sz="2000" dirty="0"/>
              <a:t>] E. </a:t>
            </a:r>
            <a:r>
              <a:rPr lang="en-IN" sz="2000" dirty="0" err="1"/>
              <a:t>Dashkova</a:t>
            </a:r>
            <a:r>
              <a:rPr lang="en-IN" sz="2000" dirty="0"/>
              <a:t> and R. </a:t>
            </a:r>
            <a:r>
              <a:rPr lang="en-IN" sz="2000" dirty="0" err="1"/>
              <a:t>Dorokhova</a:t>
            </a:r>
            <a:r>
              <a:rPr lang="en-IN" sz="2000" dirty="0"/>
              <a:t>, "</a:t>
            </a:r>
            <a:r>
              <a:rPr lang="en-IN" sz="2000" dirty="0" err="1"/>
              <a:t>SmartDiet</a:t>
            </a:r>
            <a:r>
              <a:rPr lang="en-IN" sz="2000" dirty="0"/>
              <a:t> — Personal wellbeing assistant and diet planner mobile service," 2012 11th Conference of Open Innovations Association (FRUCT), St. Petersburg, Russia, 2012, pp. 35-39, </a:t>
            </a:r>
            <a:r>
              <a:rPr lang="en-IN" sz="2000" dirty="0" err="1"/>
              <a:t>doi</a:t>
            </a:r>
            <a:r>
              <a:rPr lang="en-IN" sz="2000" dirty="0"/>
              <a:t>: 10.23919/FRUCT.2012.8253106. </a:t>
            </a:r>
          </a:p>
        </p:txBody>
      </p:sp>
    </p:spTree>
    <p:extLst>
      <p:ext uri="{BB962C8B-B14F-4D97-AF65-F5344CB8AC3E}">
        <p14:creationId xmlns:p14="http://schemas.microsoft.com/office/powerpoint/2010/main" val="172079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50A7-8244-F75B-21B8-99ADD002941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2776AC8B-E1BF-B454-D61C-8F07530A692A}"/>
              </a:ext>
            </a:extLst>
          </p:cNvPr>
          <p:cNvSpPr>
            <a:spLocks noGrp="1"/>
          </p:cNvSpPr>
          <p:nvPr>
            <p:ph idx="1"/>
          </p:nvPr>
        </p:nvSpPr>
        <p:spPr/>
        <p:txBody>
          <a:bodyPr>
            <a:noAutofit/>
          </a:bodyPr>
          <a:lstStyle/>
          <a:p>
            <a:r>
              <a:rPr lang="en-US" sz="2000" dirty="0"/>
              <a:t>P. Slade, "DIY Activity Tracker: Count Your Calories More Accurately than a Smartphone," in IEEE Spectrum, vol. 58, no. 10, pp. 14-16, October 2021, </a:t>
            </a:r>
            <a:r>
              <a:rPr lang="en-US" sz="2000" dirty="0" err="1"/>
              <a:t>doi</a:t>
            </a:r>
            <a:r>
              <a:rPr lang="en-US" sz="2000" dirty="0"/>
              <a:t>: 10.1109/MSPEC.2021.9563960.</a:t>
            </a:r>
          </a:p>
          <a:p>
            <a:r>
              <a:rPr lang="en-IN" sz="2000" dirty="0"/>
              <a:t>] L. Guo, J. Zhang, J. Yu, G. Wang, Y. Qi and T. Liu, "Diet Planning Models Based on Linear Programming Theory for Catering Problems," 2023 2nd International Conference on Automation, Robotics and Computer vi Engineering (ICARCE), Wuhan, China, 2023, pp. 1-4, </a:t>
            </a:r>
            <a:r>
              <a:rPr lang="en-IN" sz="2000" dirty="0" err="1"/>
              <a:t>doi</a:t>
            </a:r>
            <a:r>
              <a:rPr lang="en-IN" sz="2000" dirty="0"/>
              <a:t>: 10.1109/ICARCE59252.2024.10492475.</a:t>
            </a:r>
          </a:p>
        </p:txBody>
      </p:sp>
    </p:spTree>
    <p:extLst>
      <p:ext uri="{BB962C8B-B14F-4D97-AF65-F5344CB8AC3E}">
        <p14:creationId xmlns:p14="http://schemas.microsoft.com/office/powerpoint/2010/main" val="320191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22FB7-AE9B-A4E1-896E-9F1C12CA4AEF}"/>
              </a:ext>
            </a:extLst>
          </p:cNvPr>
          <p:cNvSpPr>
            <a:spLocks noGrp="1"/>
          </p:cNvSpPr>
          <p:nvPr>
            <p:ph idx="1"/>
          </p:nvPr>
        </p:nvSpPr>
        <p:spPr>
          <a:xfrm>
            <a:off x="578186" y="2193036"/>
            <a:ext cx="10759908" cy="1005349"/>
          </a:xfrm>
        </p:spPr>
        <p:txBody>
          <a:bodyPr>
            <a:normAutofit/>
          </a:bodyPr>
          <a:lstStyle/>
          <a:p>
            <a:pPr marL="0" indent="0" algn="ctr">
              <a:buNone/>
            </a:pPr>
            <a:r>
              <a:rPr lang="en-IN" sz="5000" dirty="0"/>
              <a:t>Stay Fit &amp; Healthy</a:t>
            </a:r>
          </a:p>
        </p:txBody>
      </p:sp>
      <p:sp>
        <p:nvSpPr>
          <p:cNvPr id="4" name="Content Placeholder 2">
            <a:extLst>
              <a:ext uri="{FF2B5EF4-FFF2-40B4-BE49-F238E27FC236}">
                <a16:creationId xmlns:a16="http://schemas.microsoft.com/office/drawing/2014/main" id="{8225BB28-D4B1-DABA-4324-2EF912247D78}"/>
              </a:ext>
            </a:extLst>
          </p:cNvPr>
          <p:cNvSpPr txBox="1">
            <a:spLocks/>
          </p:cNvSpPr>
          <p:nvPr/>
        </p:nvSpPr>
        <p:spPr>
          <a:xfrm>
            <a:off x="377018" y="3784092"/>
            <a:ext cx="11029615" cy="2010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sz="6000" dirty="0"/>
              <a:t>Thank You</a:t>
            </a:r>
          </a:p>
        </p:txBody>
      </p:sp>
    </p:spTree>
    <p:extLst>
      <p:ext uri="{BB962C8B-B14F-4D97-AF65-F5344CB8AC3E}">
        <p14:creationId xmlns:p14="http://schemas.microsoft.com/office/powerpoint/2010/main" val="277490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9C09-B661-3627-FB1D-FBBD018AAB7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1C0A3F6-D4DF-A3A9-CA93-316CDA840C91}"/>
              </a:ext>
            </a:extLst>
          </p:cNvPr>
          <p:cNvSpPr>
            <a:spLocks noGrp="1"/>
          </p:cNvSpPr>
          <p:nvPr>
            <p:ph idx="1"/>
          </p:nvPr>
        </p:nvSpPr>
        <p:spPr/>
        <p:txBody>
          <a:bodyPr>
            <a:normAutofit/>
          </a:bodyPr>
          <a:lstStyle/>
          <a:p>
            <a:r>
              <a:rPr lang="en-US" sz="2000" dirty="0"/>
              <a:t>In today's fast-paced world, individuals often struggle to maintain a healthy diet and lifestyle due to a lack of accessible, reliable, and personalized nutritional information. </a:t>
            </a:r>
          </a:p>
          <a:p>
            <a:r>
              <a:rPr lang="en-US" sz="2000" dirty="0"/>
              <a:t>Many people are unaware of the nutritional content of the foods they consume, find it challenging to create and follow balanced diet plans, and lack tools to accurately track their caloric expenditure from workouts.</a:t>
            </a:r>
          </a:p>
          <a:p>
            <a:r>
              <a:rPr lang="en-US" sz="2000" dirty="0"/>
              <a:t>This gap in knowledge and resources can lead to poor dietary choices, resulting in various health issues such as obesity, malnutrition, and lifestyle-related diseases. </a:t>
            </a:r>
          </a:p>
          <a:p>
            <a:r>
              <a:rPr lang="en-US" sz="2000" dirty="0"/>
              <a:t>There is a critical need for an integrated solution that provides users with the necessary tools to understand their nutritional intake, plan their diets, and monitor their physical activity to support better health outcomes.</a:t>
            </a:r>
            <a:endParaRPr lang="en-IN" sz="2000" dirty="0"/>
          </a:p>
        </p:txBody>
      </p:sp>
    </p:spTree>
    <p:extLst>
      <p:ext uri="{BB962C8B-B14F-4D97-AF65-F5344CB8AC3E}">
        <p14:creationId xmlns:p14="http://schemas.microsoft.com/office/powerpoint/2010/main" val="105034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227C-E2CB-591C-6B47-107693414608}"/>
              </a:ext>
            </a:extLst>
          </p:cNvPr>
          <p:cNvSpPr>
            <a:spLocks noGrp="1"/>
          </p:cNvSpPr>
          <p:nvPr>
            <p:ph type="title"/>
          </p:nvPr>
        </p:nvSpPr>
        <p:spPr>
          <a:xfrm>
            <a:off x="581192" y="720444"/>
            <a:ext cx="11029616" cy="1013800"/>
          </a:xfrm>
        </p:spPr>
        <p:txBody>
          <a:bodyPr/>
          <a:lstStyle/>
          <a:p>
            <a:r>
              <a:rPr lang="en-IN" dirty="0"/>
              <a:t>Abstract</a:t>
            </a:r>
            <a:br>
              <a:rPr lang="en-IN" dirty="0"/>
            </a:br>
            <a:endParaRPr lang="en-IN" dirty="0"/>
          </a:p>
        </p:txBody>
      </p:sp>
      <p:sp>
        <p:nvSpPr>
          <p:cNvPr id="3" name="Content Placeholder 2">
            <a:extLst>
              <a:ext uri="{FF2B5EF4-FFF2-40B4-BE49-F238E27FC236}">
                <a16:creationId xmlns:a16="http://schemas.microsoft.com/office/drawing/2014/main" id="{F3D16772-75D9-E4FA-5A0B-735F6E49FD43}"/>
              </a:ext>
            </a:extLst>
          </p:cNvPr>
          <p:cNvSpPr>
            <a:spLocks noGrp="1"/>
          </p:cNvSpPr>
          <p:nvPr>
            <p:ph idx="1"/>
          </p:nvPr>
        </p:nvSpPr>
        <p:spPr/>
        <p:txBody>
          <a:bodyPr>
            <a:normAutofit/>
          </a:bodyPr>
          <a:lstStyle/>
          <a:p>
            <a:r>
              <a:rPr lang="en-US" sz="2000" dirty="0"/>
              <a:t>The Nutrition </a:t>
            </a:r>
            <a:r>
              <a:rPr lang="en-US" sz="2000" dirty="0" err="1"/>
              <a:t>Analyser</a:t>
            </a:r>
            <a:r>
              <a:rPr lang="en-US" sz="2000" dirty="0"/>
              <a:t> app is a multifaceted tool designed to empower users with the ability to manage and optimize their dietary and nutritional habits.</a:t>
            </a:r>
          </a:p>
          <a:p>
            <a:r>
              <a:rPr lang="en-US" sz="2000" dirty="0"/>
              <a:t>This application provides a user-friendly interface for accessing detailed nutritional information for a wide variety of foods, facilitating informed dietary choices. </a:t>
            </a:r>
          </a:p>
          <a:p>
            <a:r>
              <a:rPr lang="en-US" sz="2000" dirty="0"/>
              <a:t>To continue with, it enables users to create and customize their own diet plans, tailored to their individual health goals and preferences.</a:t>
            </a:r>
          </a:p>
          <a:p>
            <a:r>
              <a:rPr lang="en-IN" sz="2000" dirty="0"/>
              <a:t>In addition to that , </a:t>
            </a:r>
            <a:r>
              <a:rPr lang="en-IN" sz="2000" dirty="0" err="1"/>
              <a:t>NutriVision</a:t>
            </a:r>
            <a:r>
              <a:rPr lang="en-IN" sz="2000" dirty="0"/>
              <a:t> also provides the feature of Calorie Burnt Prediction and providing user information about standardised diet plans.</a:t>
            </a:r>
          </a:p>
        </p:txBody>
      </p:sp>
    </p:spTree>
    <p:extLst>
      <p:ext uri="{BB962C8B-B14F-4D97-AF65-F5344CB8AC3E}">
        <p14:creationId xmlns:p14="http://schemas.microsoft.com/office/powerpoint/2010/main" val="133327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p:txBody>
          <a:bodyPr>
            <a:normAutofit/>
          </a:bodyPr>
          <a:lstStyle/>
          <a:p>
            <a:r>
              <a:rPr lang="en-US" sz="2000" dirty="0"/>
              <a:t>Users must gather health and fitness information from multiple sources, often resulting in contradictory advice and confusion due to fragmented content.</a:t>
            </a:r>
          </a:p>
          <a:p>
            <a:r>
              <a:rPr lang="en-US" sz="2000" dirty="0"/>
              <a:t>Existing platforms often provide generic advice that fails to cater to individual dietary and fitness needs, leading to ineffective results.</a:t>
            </a:r>
          </a:p>
          <a:p>
            <a:r>
              <a:rPr lang="en-US" sz="2000" dirty="0"/>
              <a:t>Many users rely on manual tracking methods for nutrition and exercise, which are time-consuming and prone to errors, limiting accuracy.</a:t>
            </a:r>
          </a:p>
          <a:p>
            <a:r>
              <a:rPr lang="en-US" sz="2000" dirty="0"/>
              <a:t>Current health and fitness apps may lack integration with the latest technology, reducing their effectiveness and user engagement with outdated interfaces.</a:t>
            </a:r>
            <a:endParaRPr lang="en-IN" sz="2000" dirty="0"/>
          </a:p>
        </p:txBody>
      </p:sp>
    </p:spTree>
    <p:extLst>
      <p:ext uri="{BB962C8B-B14F-4D97-AF65-F5344CB8AC3E}">
        <p14:creationId xmlns:p14="http://schemas.microsoft.com/office/powerpoint/2010/main" val="257784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3E1-89C4-1F85-684A-1D2279DD503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8F0ECA73-7953-1E90-DA83-2EAA28DB077E}"/>
              </a:ext>
            </a:extLst>
          </p:cNvPr>
          <p:cNvSpPr>
            <a:spLocks noGrp="1"/>
          </p:cNvSpPr>
          <p:nvPr>
            <p:ph idx="1"/>
          </p:nvPr>
        </p:nvSpPr>
        <p:spPr/>
        <p:txBody>
          <a:bodyPr>
            <a:normAutofit/>
          </a:bodyPr>
          <a:lstStyle/>
          <a:p>
            <a:r>
              <a:rPr lang="en-US" sz="2000" dirty="0">
                <a:latin typeface="+mj-lt"/>
                <a:cs typeface="Times New Roman" panose="02020603050405020304" pitchFamily="18" charset="0"/>
              </a:rPr>
              <a:t>Provides a single platform which</a:t>
            </a:r>
            <a:r>
              <a:rPr lang="en-US" sz="2000" dirty="0"/>
              <a:t> features a Nutritional Value Finder that allows users to input food names and retrieve detailed nutritional information, including calories, fats, proteins, and other nutrients.</a:t>
            </a:r>
          </a:p>
          <a:p>
            <a:r>
              <a:rPr lang="en-US" sz="2000" dirty="0"/>
              <a:t>The Custom Diet Plan Creator enables users to design and manage personalized diet plans, offering the flexibility to add, update, and delete meal plans for each day of the week. </a:t>
            </a:r>
          </a:p>
          <a:p>
            <a:r>
              <a:rPr lang="en-US" sz="2000" dirty="0"/>
              <a:t>Additionally, the Calorie Burn Calculator helps users estimate the calories burned during workouts by inputting workout specifics.</a:t>
            </a:r>
          </a:p>
          <a:p>
            <a:r>
              <a:rPr lang="en-US" sz="2000" dirty="0"/>
              <a:t>Enhances user engagement and efficiency in fitness regulation through a user-friendly interface, providing a comprehensive tool for maintaining a healthy lifestyle."</a:t>
            </a:r>
            <a:endParaRPr lang="en-IN" sz="2000" dirty="0"/>
          </a:p>
          <a:p>
            <a:endParaRPr lang="en-US" sz="2000" dirty="0"/>
          </a:p>
        </p:txBody>
      </p:sp>
    </p:spTree>
    <p:extLst>
      <p:ext uri="{BB962C8B-B14F-4D97-AF65-F5344CB8AC3E}">
        <p14:creationId xmlns:p14="http://schemas.microsoft.com/office/powerpoint/2010/main" val="314090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TECH STACK</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89752" y="2761005"/>
            <a:ext cx="11029615" cy="3678303"/>
          </a:xfrm>
        </p:spPr>
        <p:txBody>
          <a:bodyPr>
            <a:normAutofit fontScale="55000" lnSpcReduction="20000"/>
          </a:bodyPr>
          <a:lstStyle/>
          <a:p>
            <a:pPr algn="just"/>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pPr algn="just"/>
            <a:endParaRPr lang="en-US" sz="3600" dirty="0">
              <a:latin typeface="+mj-lt"/>
              <a:cs typeface="Times New Roman" panose="02020603050405020304" pitchFamily="18" charset="0"/>
            </a:endParaRPr>
          </a:p>
          <a:p>
            <a:pPr algn="just"/>
            <a:r>
              <a:rPr lang="en-US" sz="3600" dirty="0">
                <a:latin typeface="+mj-lt"/>
                <a:cs typeface="Times New Roman" panose="02020603050405020304" pitchFamily="18" charset="0"/>
              </a:rPr>
              <a:t>HTML &amp; CSS</a:t>
            </a:r>
          </a:p>
          <a:p>
            <a:pPr algn="just"/>
            <a:r>
              <a:rPr lang="en-US" sz="3600" dirty="0">
                <a:latin typeface="+mj-lt"/>
                <a:cs typeface="Times New Roman" panose="02020603050405020304" pitchFamily="18" charset="0"/>
              </a:rPr>
              <a:t>JavaScript</a:t>
            </a:r>
          </a:p>
          <a:p>
            <a:pPr algn="just"/>
            <a:r>
              <a:rPr lang="en-US" sz="3600" dirty="0">
                <a:latin typeface="+mj-lt"/>
                <a:cs typeface="Times New Roman" panose="02020603050405020304" pitchFamily="18" charset="0"/>
              </a:rPr>
              <a:t>React.js </a:t>
            </a:r>
          </a:p>
          <a:p>
            <a:pPr algn="just"/>
            <a:r>
              <a:rPr lang="en-US" sz="3600" dirty="0">
                <a:latin typeface="+mj-lt"/>
                <a:cs typeface="Times New Roman" panose="02020603050405020304" pitchFamily="18" charset="0"/>
              </a:rPr>
              <a:t>Node.js</a:t>
            </a:r>
          </a:p>
          <a:p>
            <a:pPr algn="just"/>
            <a:r>
              <a:rPr lang="en-US" sz="3600" dirty="0">
                <a:latin typeface="+mj-lt"/>
                <a:cs typeface="Times New Roman" panose="02020603050405020304" pitchFamily="18" charset="0"/>
              </a:rPr>
              <a:t>Express.js</a:t>
            </a:r>
          </a:p>
          <a:p>
            <a:pPr algn="just"/>
            <a:r>
              <a:rPr lang="en-US" sz="3600" dirty="0">
                <a:latin typeface="+mj-lt"/>
                <a:cs typeface="Times New Roman" panose="02020603050405020304" pitchFamily="18" charset="0"/>
              </a:rPr>
              <a:t>Python </a:t>
            </a:r>
          </a:p>
          <a:p>
            <a:pPr algn="just"/>
            <a:r>
              <a:rPr lang="en-US" sz="3600" dirty="0">
                <a:latin typeface="+mj-lt"/>
                <a:cs typeface="Times New Roman" panose="02020603050405020304" pitchFamily="18" charset="0"/>
              </a:rPr>
              <a:t>MongoDB</a:t>
            </a:r>
          </a:p>
          <a:p>
            <a:pPr algn="just"/>
            <a:endParaRPr lang="en-US" sz="3600" dirty="0">
              <a:latin typeface="+mj-lt"/>
              <a:cs typeface="Times New Roman" panose="02020603050405020304" pitchFamily="18" charset="0"/>
            </a:endParaRPr>
          </a:p>
          <a:p>
            <a:pPr marL="0" indent="0" algn="just">
              <a:buNone/>
            </a:pPr>
            <a:endParaRPr lang="en-US" sz="2400" dirty="0">
              <a:latin typeface="+mj-lt"/>
              <a:cs typeface="Times New Roman" panose="02020603050405020304" pitchFamily="18" charset="0"/>
            </a:endParaRPr>
          </a:p>
          <a:p>
            <a:pPr algn="just"/>
            <a:endParaRPr lang="en-US" sz="2400" dirty="0">
              <a:latin typeface="+mj-lt"/>
              <a:cs typeface="Times New Roman" panose="02020603050405020304" pitchFamily="18" charset="0"/>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IN" dirty="0">
              <a:latin typeface="+mj-lt"/>
            </a:endParaRPr>
          </a:p>
        </p:txBody>
      </p:sp>
    </p:spTree>
    <p:extLst>
      <p:ext uri="{BB962C8B-B14F-4D97-AF65-F5344CB8AC3E}">
        <p14:creationId xmlns:p14="http://schemas.microsoft.com/office/powerpoint/2010/main" val="159369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SYSTEM ARCHITECTURE</a:t>
            </a:r>
            <a:endParaRPr lang="en-IN" dirty="0"/>
          </a:p>
        </p:txBody>
      </p:sp>
      <p:pic>
        <p:nvPicPr>
          <p:cNvPr id="6" name="Picture 5">
            <a:extLst>
              <a:ext uri="{FF2B5EF4-FFF2-40B4-BE49-F238E27FC236}">
                <a16:creationId xmlns:a16="http://schemas.microsoft.com/office/drawing/2014/main" id="{08D1A663-0104-2FE9-4375-662DC7ADABBF}"/>
              </a:ext>
            </a:extLst>
          </p:cNvPr>
          <p:cNvPicPr>
            <a:picLocks noChangeAspect="1"/>
          </p:cNvPicPr>
          <p:nvPr/>
        </p:nvPicPr>
        <p:blipFill>
          <a:blip r:embed="rId2"/>
          <a:stretch>
            <a:fillRect/>
          </a:stretch>
        </p:blipFill>
        <p:spPr>
          <a:xfrm>
            <a:off x="1809021" y="2026540"/>
            <a:ext cx="8240912" cy="4015004"/>
          </a:xfrm>
          <a:prstGeom prst="rect">
            <a:avLst/>
          </a:prstGeom>
        </p:spPr>
      </p:pic>
      <p:sp>
        <p:nvSpPr>
          <p:cNvPr id="3" name="TextBox 2">
            <a:extLst>
              <a:ext uri="{FF2B5EF4-FFF2-40B4-BE49-F238E27FC236}">
                <a16:creationId xmlns:a16="http://schemas.microsoft.com/office/drawing/2014/main" id="{B8F45D4C-869E-D26F-2985-A64B177F20A1}"/>
              </a:ext>
            </a:extLst>
          </p:cNvPr>
          <p:cNvSpPr txBox="1"/>
          <p:nvPr/>
        </p:nvSpPr>
        <p:spPr>
          <a:xfrm>
            <a:off x="4168642" y="6142062"/>
            <a:ext cx="3572966" cy="369332"/>
          </a:xfrm>
          <a:prstGeom prst="rect">
            <a:avLst/>
          </a:prstGeom>
          <a:noFill/>
        </p:spPr>
        <p:txBody>
          <a:bodyPr wrap="none" rtlCol="0">
            <a:spAutoFit/>
          </a:bodyPr>
          <a:lstStyle/>
          <a:p>
            <a:r>
              <a:rPr lang="en-IN" dirty="0"/>
              <a:t>Fig. </a:t>
            </a:r>
            <a:r>
              <a:rPr lang="en-IN" dirty="0" err="1"/>
              <a:t>NutriVision</a:t>
            </a:r>
            <a:r>
              <a:rPr lang="en-IN" dirty="0"/>
              <a:t> System Architecture</a:t>
            </a:r>
          </a:p>
        </p:txBody>
      </p:sp>
      <p:cxnSp>
        <p:nvCxnSpPr>
          <p:cNvPr id="5" name="Straight Arrow Connector 4">
            <a:extLst>
              <a:ext uri="{FF2B5EF4-FFF2-40B4-BE49-F238E27FC236}">
                <a16:creationId xmlns:a16="http://schemas.microsoft.com/office/drawing/2014/main" id="{0E54D7E9-07F9-D0A4-EEDC-8108EE11261A}"/>
              </a:ext>
            </a:extLst>
          </p:cNvPr>
          <p:cNvCxnSpPr>
            <a:cxnSpLocks/>
          </p:cNvCxnSpPr>
          <p:nvPr/>
        </p:nvCxnSpPr>
        <p:spPr>
          <a:xfrm>
            <a:off x="2397760" y="5069840"/>
            <a:ext cx="28752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ACF6B9CE-BA8D-3B07-38E2-77F70D2E8693}"/>
              </a:ext>
            </a:extLst>
          </p:cNvPr>
          <p:cNvCxnSpPr>
            <a:cxnSpLocks/>
          </p:cNvCxnSpPr>
          <p:nvPr/>
        </p:nvCxnSpPr>
        <p:spPr>
          <a:xfrm>
            <a:off x="2393953" y="4055533"/>
            <a:ext cx="0" cy="10143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24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EB6F-2439-5916-A0C4-4905E7449778}"/>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364A792E-0062-91A3-D59C-726C938498E8}"/>
              </a:ext>
            </a:extLst>
          </p:cNvPr>
          <p:cNvSpPr>
            <a:spLocks noGrp="1"/>
          </p:cNvSpPr>
          <p:nvPr>
            <p:ph idx="1"/>
          </p:nvPr>
        </p:nvSpPr>
        <p:spPr>
          <a:xfrm>
            <a:off x="479592" y="3302893"/>
            <a:ext cx="11029615" cy="3678303"/>
          </a:xfrm>
        </p:spPr>
        <p:txBody>
          <a:bodyPr/>
          <a:lstStyle/>
          <a:p>
            <a:pPr algn="just"/>
            <a:r>
              <a:rPr lang="en-US" sz="2400" dirty="0">
                <a:latin typeface="+mj-lt"/>
                <a:cs typeface="Times New Roman" panose="02020603050405020304" pitchFamily="18" charset="0"/>
              </a:rPr>
              <a:t>Sing Up Module</a:t>
            </a:r>
          </a:p>
          <a:p>
            <a:pPr algn="just"/>
            <a:r>
              <a:rPr lang="en-US" sz="2400" dirty="0">
                <a:latin typeface="+mj-lt"/>
                <a:cs typeface="Times New Roman" panose="02020603050405020304" pitchFamily="18" charset="0"/>
              </a:rPr>
              <a:t>Sign In Module</a:t>
            </a:r>
          </a:p>
          <a:p>
            <a:pPr algn="just"/>
            <a:r>
              <a:rPr lang="en-US" sz="2400" dirty="0">
                <a:latin typeface="+mj-lt"/>
                <a:cs typeface="Times New Roman" panose="02020603050405020304" pitchFamily="18" charset="0"/>
              </a:rPr>
              <a:t>Forgot Password</a:t>
            </a:r>
          </a:p>
          <a:p>
            <a:pPr algn="just"/>
            <a:r>
              <a:rPr lang="en-US" sz="2400" dirty="0">
                <a:latin typeface="+mj-lt"/>
                <a:cs typeface="Times New Roman" panose="02020603050405020304" pitchFamily="18" charset="0"/>
              </a:rPr>
              <a:t>Nutrition Analysis</a:t>
            </a:r>
          </a:p>
          <a:p>
            <a:pPr algn="just"/>
            <a:r>
              <a:rPr lang="en-US" sz="2400" dirty="0">
                <a:latin typeface="+mj-lt"/>
                <a:cs typeface="Times New Roman" panose="02020603050405020304" pitchFamily="18" charset="0"/>
              </a:rPr>
              <a:t>Calorie Tracker</a:t>
            </a:r>
          </a:p>
          <a:p>
            <a:pPr algn="just"/>
            <a:r>
              <a:rPr lang="en-US" sz="2400" dirty="0">
                <a:latin typeface="+mj-lt"/>
                <a:cs typeface="Times New Roman" panose="02020603050405020304" pitchFamily="18" charset="0"/>
              </a:rPr>
              <a:t>Diets</a:t>
            </a:r>
          </a:p>
          <a:p>
            <a:pPr algn="just"/>
            <a:r>
              <a:rPr lang="en-US" sz="2400" dirty="0">
                <a:latin typeface="+mj-lt"/>
                <a:cs typeface="Times New Roman" panose="02020603050405020304" pitchFamily="18" charset="0"/>
              </a:rPr>
              <a:t>Diet Planner</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0226637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389</TotalTime>
  <Words>1249</Words>
  <Application>Microsoft Office PowerPoint</Application>
  <PresentationFormat>Widescreen</PresentationFormat>
  <Paragraphs>133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Gill Sans MT</vt:lpstr>
      <vt:lpstr>Times New Roman</vt:lpstr>
      <vt:lpstr>Wingdings</vt:lpstr>
      <vt:lpstr>Wingdings 2</vt:lpstr>
      <vt:lpstr>Dividend</vt:lpstr>
      <vt:lpstr>AI POWERED NUTRITION ANALYSER</vt:lpstr>
      <vt:lpstr>Agenda</vt:lpstr>
      <vt:lpstr>Problem statement</vt:lpstr>
      <vt:lpstr>Abstract </vt:lpstr>
      <vt:lpstr>EXISTING SYSTEM</vt:lpstr>
      <vt:lpstr>PROPOSED SYSTEM</vt:lpstr>
      <vt:lpstr>TECH STACK</vt:lpstr>
      <vt:lpstr>SYSTEM ARCHITECTURE</vt:lpstr>
      <vt:lpstr>MODULES</vt:lpstr>
      <vt:lpstr>MODULES</vt:lpstr>
      <vt:lpstr>MODULES</vt:lpstr>
      <vt:lpstr>modules</vt:lpstr>
      <vt:lpstr>MODULEs</vt:lpstr>
      <vt:lpstr>output</vt:lpstr>
      <vt:lpstr>output</vt:lpstr>
      <vt:lpstr>OUTput</vt:lpstr>
      <vt:lpstr>output</vt:lpstr>
      <vt:lpstr>output</vt:lpstr>
      <vt:lpstr>Conclusion &amp; future enhancement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NUTRIVISION AI POWERED NUTRITION ANALYSER</dc:title>
  <dc:creator>kaja mohideen</dc:creator>
  <cp:lastModifiedBy>sivanantham D</cp:lastModifiedBy>
  <cp:revision>6</cp:revision>
  <dcterms:created xsi:type="dcterms:W3CDTF">2024-05-19T12:50:08Z</dcterms:created>
  <dcterms:modified xsi:type="dcterms:W3CDTF">2024-05-20T18:19:06Z</dcterms:modified>
</cp:coreProperties>
</file>