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8" r:id="rId3"/>
    <p:sldId id="269" r:id="rId4"/>
    <p:sldId id="283" r:id="rId5"/>
    <p:sldId id="284" r:id="rId6"/>
    <p:sldId id="270" r:id="rId7"/>
    <p:sldId id="260" r:id="rId8"/>
    <p:sldId id="267" r:id="rId9"/>
    <p:sldId id="261" r:id="rId10"/>
    <p:sldId id="285" r:id="rId11"/>
    <p:sldId id="265" r:id="rId12"/>
    <p:sldId id="286" r:id="rId13"/>
    <p:sldId id="287" r:id="rId14"/>
    <p:sldId id="282" r:id="rId15"/>
    <p:sldId id="266"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EC894-152E-4C50-BB1E-B946840D7FD1}"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D7AB1-5610-4D1B-83C0-82C5058DF4B2}" type="slidenum">
              <a:rPr lang="en-IN" smtClean="0"/>
              <a:t>‹#›</a:t>
            </a:fld>
            <a:endParaRPr lang="en-IN"/>
          </a:p>
        </p:txBody>
      </p:sp>
    </p:spTree>
    <p:extLst>
      <p:ext uri="{BB962C8B-B14F-4D97-AF65-F5344CB8AC3E}">
        <p14:creationId xmlns:p14="http://schemas.microsoft.com/office/powerpoint/2010/main" val="379477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552C-429D-9747-08D8-356DA816BCED}"/>
              </a:ext>
            </a:extLst>
          </p:cNvPr>
          <p:cNvSpPr>
            <a:spLocks noGrp="1"/>
          </p:cNvSpPr>
          <p:nvPr>
            <p:ph type="ctrTitle"/>
          </p:nvPr>
        </p:nvSpPr>
        <p:spPr>
          <a:xfrm>
            <a:off x="1480457" y="1508761"/>
            <a:ext cx="9437914" cy="986684"/>
          </a:xfrm>
        </p:spPr>
        <p:txBody>
          <a:bodyPr>
            <a:normAutofit fontScale="90000"/>
          </a:bodyPr>
          <a:lstStyle/>
          <a:p>
            <a:pPr algn="ctr"/>
            <a:r>
              <a:rPr lang="en-IN" sz="3600" dirty="0"/>
              <a:t>An </a:t>
            </a:r>
            <a:r>
              <a:rPr lang="en-IN" sz="3600" dirty="0" err="1"/>
              <a:t>iOt</a:t>
            </a:r>
            <a:r>
              <a:rPr lang="en-IN" sz="3600" dirty="0"/>
              <a:t> based health monitoring system</a:t>
            </a:r>
            <a:endParaRPr lang="en-IN" dirty="0"/>
          </a:p>
        </p:txBody>
      </p:sp>
      <p:sp>
        <p:nvSpPr>
          <p:cNvPr id="4" name="Subtitle 2">
            <a:extLst>
              <a:ext uri="{FF2B5EF4-FFF2-40B4-BE49-F238E27FC236}">
                <a16:creationId xmlns:a16="http://schemas.microsoft.com/office/drawing/2014/main" id="{9D292952-334B-72FA-2D40-DDD7DCFB3854}"/>
              </a:ext>
            </a:extLst>
          </p:cNvPr>
          <p:cNvSpPr txBox="1">
            <a:spLocks/>
          </p:cNvSpPr>
          <p:nvPr/>
        </p:nvSpPr>
        <p:spPr>
          <a:xfrm>
            <a:off x="7202913" y="5629467"/>
            <a:ext cx="6032810" cy="139942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lvl="0" indent="0" algn="ctr" rtl="0">
              <a:spcBef>
                <a:spcPts val="0"/>
              </a:spcBef>
              <a:spcAft>
                <a:spcPts val="0"/>
              </a:spcAft>
              <a:buNone/>
            </a:pPr>
            <a:r>
              <a:rPr lang="en-US" sz="1500" dirty="0">
                <a:solidFill>
                  <a:schemeClr val="bg1"/>
                </a:solidFill>
                <a:ea typeface="Times New Roman"/>
                <a:cs typeface="Times New Roman"/>
                <a:sym typeface="Times New Roman"/>
              </a:rPr>
              <a:t>            GOPAL K  - 210701517</a:t>
            </a:r>
          </a:p>
          <a:p>
            <a:pPr marL="0" lvl="0" indent="0" algn="ctr" rtl="0">
              <a:spcBef>
                <a:spcPts val="0"/>
              </a:spcBef>
              <a:spcAft>
                <a:spcPts val="0"/>
              </a:spcAft>
              <a:buNone/>
            </a:pPr>
            <a:r>
              <a:rPr lang="en-US" sz="1500" dirty="0">
                <a:solidFill>
                  <a:schemeClr val="bg1"/>
                </a:solidFill>
                <a:ea typeface="Times New Roman"/>
                <a:cs typeface="Times New Roman"/>
                <a:sym typeface="Times New Roman"/>
              </a:rPr>
              <a:t>SIVANANTHAM D - 210701250</a:t>
            </a:r>
          </a:p>
          <a:p>
            <a:endParaRPr lang="en-IN" sz="1500" dirty="0">
              <a:solidFill>
                <a:schemeClr val="bg1"/>
              </a:solidFill>
            </a:endParaRPr>
          </a:p>
        </p:txBody>
      </p:sp>
      <p:sp>
        <p:nvSpPr>
          <p:cNvPr id="8" name="Title 1">
            <a:extLst>
              <a:ext uri="{FF2B5EF4-FFF2-40B4-BE49-F238E27FC236}">
                <a16:creationId xmlns:a16="http://schemas.microsoft.com/office/drawing/2014/main" id="{E6DE1071-4BF7-E010-A662-9A1BEBAC3F47}"/>
              </a:ext>
            </a:extLst>
          </p:cNvPr>
          <p:cNvSpPr txBox="1">
            <a:spLocks/>
          </p:cNvSpPr>
          <p:nvPr/>
        </p:nvSpPr>
        <p:spPr>
          <a:xfrm>
            <a:off x="4353496" y="522077"/>
            <a:ext cx="3485007" cy="98668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VITALWEAR</a:t>
            </a:r>
          </a:p>
        </p:txBody>
      </p:sp>
      <p:sp>
        <p:nvSpPr>
          <p:cNvPr id="9" name="TextBox 8">
            <a:extLst>
              <a:ext uri="{FF2B5EF4-FFF2-40B4-BE49-F238E27FC236}">
                <a16:creationId xmlns:a16="http://schemas.microsoft.com/office/drawing/2014/main" id="{BAB5D24E-80BA-8496-DC7C-D21BA90B9BC1}"/>
              </a:ext>
            </a:extLst>
          </p:cNvPr>
          <p:cNvSpPr txBox="1"/>
          <p:nvPr/>
        </p:nvSpPr>
        <p:spPr>
          <a:xfrm>
            <a:off x="519323" y="5801418"/>
            <a:ext cx="4554601" cy="369332"/>
          </a:xfrm>
          <a:prstGeom prst="rect">
            <a:avLst/>
          </a:prstGeom>
          <a:noFill/>
        </p:spPr>
        <p:txBody>
          <a:bodyPr wrap="square" rtlCol="0">
            <a:spAutoFit/>
          </a:bodyPr>
          <a:lstStyle/>
          <a:p>
            <a:r>
              <a:rPr lang="en-US" dirty="0">
                <a:solidFill>
                  <a:schemeClr val="bg1"/>
                </a:solidFill>
              </a:rPr>
              <a:t>CS</a:t>
            </a:r>
            <a:r>
              <a:rPr lang="en-US" dirty="0">
                <a:solidFill>
                  <a:schemeClr val="bg1"/>
                </a:solidFill>
                <a:latin typeface="Algerian" panose="04020705040A02060702" pitchFamily="82" charset="0"/>
              </a:rPr>
              <a:t>19</a:t>
            </a:r>
            <a:r>
              <a:rPr lang="en-US" dirty="0">
                <a:solidFill>
                  <a:schemeClr val="bg1"/>
                </a:solidFill>
              </a:rPr>
              <a:t>P</a:t>
            </a:r>
            <a:r>
              <a:rPr lang="en-US" dirty="0">
                <a:solidFill>
                  <a:schemeClr val="bg1"/>
                </a:solidFill>
                <a:latin typeface="Algerian" panose="04020705040A02060702" pitchFamily="82" charset="0"/>
              </a:rPr>
              <a:t>11</a:t>
            </a:r>
            <a:r>
              <a:rPr lang="en-US" dirty="0">
                <a:solidFill>
                  <a:schemeClr val="bg1"/>
                </a:solidFill>
              </a:rPr>
              <a:t> - Internet of things essential</a:t>
            </a:r>
            <a:endParaRPr lang="en-IN" dirty="0">
              <a:solidFill>
                <a:schemeClr val="bg1"/>
              </a:solidFill>
            </a:endParaRPr>
          </a:p>
        </p:txBody>
      </p:sp>
    </p:spTree>
    <p:extLst>
      <p:ext uri="{BB962C8B-B14F-4D97-AF65-F5344CB8AC3E}">
        <p14:creationId xmlns:p14="http://schemas.microsoft.com/office/powerpoint/2010/main" val="281652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4086-4484-E65D-0798-C498437A0F79}"/>
              </a:ext>
            </a:extLst>
          </p:cNvPr>
          <p:cNvSpPr>
            <a:spLocks noGrp="1"/>
          </p:cNvSpPr>
          <p:nvPr>
            <p:ph type="title"/>
          </p:nvPr>
        </p:nvSpPr>
        <p:spPr/>
        <p:txBody>
          <a:bodyPr/>
          <a:lstStyle/>
          <a:p>
            <a:r>
              <a:rPr lang="en-IN" dirty="0"/>
              <a:t>Circuit Diagram</a:t>
            </a:r>
          </a:p>
        </p:txBody>
      </p:sp>
      <p:pic>
        <p:nvPicPr>
          <p:cNvPr id="6" name="Content Placeholder 5">
            <a:extLst>
              <a:ext uri="{FF2B5EF4-FFF2-40B4-BE49-F238E27FC236}">
                <a16:creationId xmlns:a16="http://schemas.microsoft.com/office/drawing/2014/main" id="{78821179-A673-40A2-5B72-F7098DDF4684}"/>
              </a:ext>
            </a:extLst>
          </p:cNvPr>
          <p:cNvPicPr>
            <a:picLocks noGrp="1" noChangeAspect="1"/>
          </p:cNvPicPr>
          <p:nvPr>
            <p:ph idx="1"/>
          </p:nvPr>
        </p:nvPicPr>
        <p:blipFill>
          <a:blip r:embed="rId2"/>
          <a:stretch>
            <a:fillRect/>
          </a:stretch>
        </p:blipFill>
        <p:spPr>
          <a:xfrm>
            <a:off x="2994380" y="2004187"/>
            <a:ext cx="6350787" cy="4226202"/>
          </a:xfrm>
        </p:spPr>
      </p:pic>
    </p:spTree>
    <p:extLst>
      <p:ext uri="{BB962C8B-B14F-4D97-AF65-F5344CB8AC3E}">
        <p14:creationId xmlns:p14="http://schemas.microsoft.com/office/powerpoint/2010/main" val="123281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SYSTEM ARCHITECTURE</a:t>
            </a:r>
            <a:endParaRPr lang="en-IN" dirty="0"/>
          </a:p>
        </p:txBody>
      </p:sp>
      <p:pic>
        <p:nvPicPr>
          <p:cNvPr id="8" name="Picture 7">
            <a:extLst>
              <a:ext uri="{FF2B5EF4-FFF2-40B4-BE49-F238E27FC236}">
                <a16:creationId xmlns:a16="http://schemas.microsoft.com/office/drawing/2014/main" id="{08406E9D-A0AC-0F7F-3B7F-2C5E4C1DC984}"/>
              </a:ext>
            </a:extLst>
          </p:cNvPr>
          <p:cNvPicPr>
            <a:picLocks noChangeAspect="1"/>
          </p:cNvPicPr>
          <p:nvPr/>
        </p:nvPicPr>
        <p:blipFill>
          <a:blip r:embed="rId2"/>
          <a:stretch>
            <a:fillRect/>
          </a:stretch>
        </p:blipFill>
        <p:spPr>
          <a:xfrm>
            <a:off x="1509073" y="1890703"/>
            <a:ext cx="8924232" cy="4976441"/>
          </a:xfrm>
          <a:prstGeom prst="rect">
            <a:avLst/>
          </a:prstGeom>
        </p:spPr>
      </p:pic>
    </p:spTree>
    <p:extLst>
      <p:ext uri="{BB962C8B-B14F-4D97-AF65-F5344CB8AC3E}">
        <p14:creationId xmlns:p14="http://schemas.microsoft.com/office/powerpoint/2010/main" val="228024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6462-0ADF-7EFD-14BC-AF3060D7AB66}"/>
              </a:ext>
            </a:extLst>
          </p:cNvPr>
          <p:cNvSpPr>
            <a:spLocks noGrp="1"/>
          </p:cNvSpPr>
          <p:nvPr>
            <p:ph type="title"/>
          </p:nvPr>
        </p:nvSpPr>
        <p:spPr/>
        <p:txBody>
          <a:bodyPr/>
          <a:lstStyle/>
          <a:p>
            <a:r>
              <a:rPr lang="en-IN" dirty="0" err="1"/>
              <a:t>vitalwear</a:t>
            </a:r>
            <a:endParaRPr lang="en-IN" dirty="0"/>
          </a:p>
        </p:txBody>
      </p:sp>
      <p:pic>
        <p:nvPicPr>
          <p:cNvPr id="5" name="Content Placeholder 4">
            <a:extLst>
              <a:ext uri="{FF2B5EF4-FFF2-40B4-BE49-F238E27FC236}">
                <a16:creationId xmlns:a16="http://schemas.microsoft.com/office/drawing/2014/main" id="{37E4E7BC-D833-E616-942C-725F7C1CF26F}"/>
              </a:ext>
            </a:extLst>
          </p:cNvPr>
          <p:cNvPicPr>
            <a:picLocks noGrp="1" noChangeAspect="1"/>
          </p:cNvPicPr>
          <p:nvPr>
            <p:ph idx="1"/>
          </p:nvPr>
        </p:nvPicPr>
        <p:blipFill>
          <a:blip r:embed="rId2"/>
          <a:stretch>
            <a:fillRect/>
          </a:stretch>
        </p:blipFill>
        <p:spPr>
          <a:xfrm>
            <a:off x="464084" y="2281808"/>
            <a:ext cx="5241771" cy="3935109"/>
          </a:xfrm>
        </p:spPr>
      </p:pic>
      <p:pic>
        <p:nvPicPr>
          <p:cNvPr id="7" name="Picture 6">
            <a:extLst>
              <a:ext uri="{FF2B5EF4-FFF2-40B4-BE49-F238E27FC236}">
                <a16:creationId xmlns:a16="http://schemas.microsoft.com/office/drawing/2014/main" id="{BA35D538-27B9-6905-D2A5-15C27285D017}"/>
              </a:ext>
            </a:extLst>
          </p:cNvPr>
          <p:cNvPicPr>
            <a:picLocks noChangeAspect="1"/>
          </p:cNvPicPr>
          <p:nvPr/>
        </p:nvPicPr>
        <p:blipFill>
          <a:blip r:embed="rId3"/>
          <a:stretch>
            <a:fillRect/>
          </a:stretch>
        </p:blipFill>
        <p:spPr>
          <a:xfrm>
            <a:off x="6123432" y="2281809"/>
            <a:ext cx="5764100" cy="3935107"/>
          </a:xfrm>
          <a:prstGeom prst="rect">
            <a:avLst/>
          </a:prstGeom>
        </p:spPr>
      </p:pic>
    </p:spTree>
    <p:extLst>
      <p:ext uri="{BB962C8B-B14F-4D97-AF65-F5344CB8AC3E}">
        <p14:creationId xmlns:p14="http://schemas.microsoft.com/office/powerpoint/2010/main" val="90721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98C6-E71B-FF7F-0761-E49496EF3581}"/>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8D7E910E-5427-0F33-B569-1D3AE14CFFD2}"/>
              </a:ext>
            </a:extLst>
          </p:cNvPr>
          <p:cNvPicPr>
            <a:picLocks noGrp="1" noChangeAspect="1"/>
          </p:cNvPicPr>
          <p:nvPr>
            <p:ph idx="1"/>
          </p:nvPr>
        </p:nvPicPr>
        <p:blipFill>
          <a:blip r:embed="rId2"/>
          <a:stretch>
            <a:fillRect/>
          </a:stretch>
        </p:blipFill>
        <p:spPr>
          <a:xfrm>
            <a:off x="1078230" y="2258937"/>
            <a:ext cx="2103882" cy="4121734"/>
          </a:xfrm>
          <a:ln>
            <a:solidFill>
              <a:schemeClr val="tx1"/>
            </a:solidFill>
          </a:ln>
        </p:spPr>
      </p:pic>
      <p:pic>
        <p:nvPicPr>
          <p:cNvPr id="7" name="Picture 6">
            <a:extLst>
              <a:ext uri="{FF2B5EF4-FFF2-40B4-BE49-F238E27FC236}">
                <a16:creationId xmlns:a16="http://schemas.microsoft.com/office/drawing/2014/main" id="{49732892-DE78-BC19-2064-926AF43CDFC2}"/>
              </a:ext>
            </a:extLst>
          </p:cNvPr>
          <p:cNvPicPr>
            <a:picLocks noChangeAspect="1"/>
          </p:cNvPicPr>
          <p:nvPr/>
        </p:nvPicPr>
        <p:blipFill>
          <a:blip r:embed="rId3"/>
          <a:stretch>
            <a:fillRect/>
          </a:stretch>
        </p:blipFill>
        <p:spPr>
          <a:xfrm>
            <a:off x="3455670" y="2258937"/>
            <a:ext cx="2103882" cy="4121733"/>
          </a:xfrm>
          <a:prstGeom prst="rect">
            <a:avLst/>
          </a:prstGeom>
        </p:spPr>
      </p:pic>
      <p:pic>
        <p:nvPicPr>
          <p:cNvPr id="9" name="Picture 8">
            <a:extLst>
              <a:ext uri="{FF2B5EF4-FFF2-40B4-BE49-F238E27FC236}">
                <a16:creationId xmlns:a16="http://schemas.microsoft.com/office/drawing/2014/main" id="{95DAF34B-7909-A6B3-31C4-FE5BAE3338CC}"/>
              </a:ext>
            </a:extLst>
          </p:cNvPr>
          <p:cNvPicPr>
            <a:picLocks noChangeAspect="1"/>
          </p:cNvPicPr>
          <p:nvPr/>
        </p:nvPicPr>
        <p:blipFill>
          <a:blip r:embed="rId4"/>
          <a:stretch>
            <a:fillRect/>
          </a:stretch>
        </p:blipFill>
        <p:spPr>
          <a:xfrm>
            <a:off x="6006846" y="2254017"/>
            <a:ext cx="2103882" cy="4126653"/>
          </a:xfrm>
          <a:prstGeom prst="rect">
            <a:avLst/>
          </a:prstGeom>
        </p:spPr>
      </p:pic>
      <p:pic>
        <p:nvPicPr>
          <p:cNvPr id="11" name="Picture 10">
            <a:extLst>
              <a:ext uri="{FF2B5EF4-FFF2-40B4-BE49-F238E27FC236}">
                <a16:creationId xmlns:a16="http://schemas.microsoft.com/office/drawing/2014/main" id="{66BDD1D9-35BA-0105-96FB-83794BCC1CF7}"/>
              </a:ext>
            </a:extLst>
          </p:cNvPr>
          <p:cNvPicPr>
            <a:picLocks noChangeAspect="1"/>
          </p:cNvPicPr>
          <p:nvPr/>
        </p:nvPicPr>
        <p:blipFill>
          <a:blip r:embed="rId5"/>
          <a:stretch>
            <a:fillRect/>
          </a:stretch>
        </p:blipFill>
        <p:spPr>
          <a:xfrm>
            <a:off x="8539734" y="2258936"/>
            <a:ext cx="2103882" cy="4121733"/>
          </a:xfrm>
          <a:prstGeom prst="rect">
            <a:avLst/>
          </a:prstGeom>
        </p:spPr>
      </p:pic>
    </p:spTree>
    <p:extLst>
      <p:ext uri="{BB962C8B-B14F-4D97-AF65-F5344CB8AC3E}">
        <p14:creationId xmlns:p14="http://schemas.microsoft.com/office/powerpoint/2010/main" val="354473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D1F4-F62F-2673-F8BA-0EB404F9462D}"/>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3C58F7AA-CB5D-4983-8E9F-C23653B19027}"/>
              </a:ext>
            </a:extLst>
          </p:cNvPr>
          <p:cNvSpPr>
            <a:spLocks noGrp="1"/>
          </p:cNvSpPr>
          <p:nvPr>
            <p:ph idx="1"/>
          </p:nvPr>
        </p:nvSpPr>
        <p:spPr/>
        <p:txBody>
          <a:bodyPr>
            <a:normAutofit/>
          </a:bodyPr>
          <a:lstStyle/>
          <a:p>
            <a:pPr>
              <a:lnSpc>
                <a:spcPct val="150000"/>
              </a:lnSpc>
            </a:pPr>
            <a:r>
              <a:rPr lang="en-US" b="1" i="0" dirty="0">
                <a:solidFill>
                  <a:srgbClr val="0D0D0D"/>
                </a:solidFill>
                <a:effectLst/>
                <a:highlight>
                  <a:srgbClr val="FFFFFF"/>
                </a:highlight>
              </a:rPr>
              <a:t>Machine Learning and Predictive Analytics:</a:t>
            </a:r>
            <a:r>
              <a:rPr lang="en-US" b="0" i="0" dirty="0">
                <a:solidFill>
                  <a:srgbClr val="0D0D0D"/>
                </a:solidFill>
                <a:effectLst/>
                <a:highlight>
                  <a:srgbClr val="FFFFFF"/>
                </a:highlight>
              </a:rPr>
              <a:t> Implement machine learning algorithms and advanced data analytics techniques to analyze the collected health data. This could enable the system to identify patterns, trends, and anomalies in the data, offering predictive insights into potential health issues and personalized health recommendations for users.</a:t>
            </a:r>
          </a:p>
          <a:p>
            <a:pPr>
              <a:lnSpc>
                <a:spcPct val="150000"/>
              </a:lnSpc>
            </a:pPr>
            <a:r>
              <a:rPr lang="en-US" b="1" i="0" dirty="0">
                <a:solidFill>
                  <a:srgbClr val="0D0D0D"/>
                </a:solidFill>
                <a:effectLst/>
                <a:highlight>
                  <a:srgbClr val="FFFFFF"/>
                </a:highlight>
              </a:rPr>
              <a:t>User Interface Improvements:</a:t>
            </a:r>
            <a:r>
              <a:rPr lang="en-US" b="0" i="0" dirty="0">
                <a:solidFill>
                  <a:srgbClr val="0D0D0D"/>
                </a:solidFill>
                <a:effectLst/>
                <a:highlight>
                  <a:srgbClr val="FFFFFF"/>
                </a:highlight>
              </a:rPr>
              <a:t> Continuously improve the user interface of the Android application to enhance usability, accessibility, and user experience. This could involve implementing user feedback mechanisms, customizing notifications based on user preferences, and incorporating features for visualizing and interpreting health data more effectively.</a:t>
            </a:r>
          </a:p>
          <a:p>
            <a:endParaRPr lang="en-IN" dirty="0"/>
          </a:p>
        </p:txBody>
      </p:sp>
    </p:spTree>
    <p:extLst>
      <p:ext uri="{BB962C8B-B14F-4D97-AF65-F5344CB8AC3E}">
        <p14:creationId xmlns:p14="http://schemas.microsoft.com/office/powerpoint/2010/main" val="285468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479592" y="2819401"/>
            <a:ext cx="11029615" cy="4161796"/>
          </a:xfrm>
        </p:spPr>
        <p:txBody>
          <a:bodyPr>
            <a:normAutofit fontScale="92500"/>
          </a:bodyPr>
          <a:lstStyle/>
          <a:p>
            <a:pPr algn="just"/>
            <a:endParaRPr lang="en-US" sz="2400" b="0" i="0" dirty="0">
              <a:solidFill>
                <a:srgbClr val="0D0D0D"/>
              </a:solidFill>
              <a:effectLst/>
              <a:highlight>
                <a:srgbClr val="FFFFFF"/>
              </a:highlight>
              <a:latin typeface="Söhne"/>
            </a:endParaRPr>
          </a:p>
          <a:p>
            <a:pPr algn="just">
              <a:lnSpc>
                <a:spcPct val="150000"/>
              </a:lnSpc>
            </a:pPr>
            <a:r>
              <a:rPr lang="en-US" sz="2000" dirty="0" err="1">
                <a:solidFill>
                  <a:srgbClr val="0D0D0D"/>
                </a:solidFill>
                <a:highlight>
                  <a:srgbClr val="FFFFFF"/>
                </a:highlight>
              </a:rPr>
              <a:t>VitalWear</a:t>
            </a:r>
            <a:r>
              <a:rPr lang="en-US" sz="2000" b="0" i="0" dirty="0">
                <a:solidFill>
                  <a:srgbClr val="0D0D0D"/>
                </a:solidFill>
                <a:effectLst/>
                <a:highlight>
                  <a:srgbClr val="FFFFFF"/>
                </a:highlight>
              </a:rPr>
              <a:t> leverages IoT technology to enable continuous and thorough health monitoring, empowering individuals to take charge of their health proactively.</a:t>
            </a:r>
          </a:p>
          <a:p>
            <a:pPr algn="just">
              <a:lnSpc>
                <a:spcPct val="150000"/>
              </a:lnSpc>
            </a:pPr>
            <a:r>
              <a:rPr lang="en-US" sz="2000" b="0" i="0" dirty="0">
                <a:solidFill>
                  <a:srgbClr val="0D0D0D"/>
                </a:solidFill>
                <a:effectLst/>
                <a:highlight>
                  <a:srgbClr val="FFFFFF"/>
                </a:highlight>
              </a:rPr>
              <a:t>Through the integration of advanced sensors and the Blynk IoT platform, </a:t>
            </a:r>
            <a:r>
              <a:rPr lang="en-US" sz="2000" dirty="0" err="1">
                <a:solidFill>
                  <a:srgbClr val="0D0D0D"/>
                </a:solidFill>
                <a:highlight>
                  <a:srgbClr val="FFFFFF"/>
                </a:highlight>
              </a:rPr>
              <a:t>Vitalwear</a:t>
            </a:r>
            <a:r>
              <a:rPr lang="en-US" sz="2000" dirty="0">
                <a:solidFill>
                  <a:srgbClr val="0D0D0D"/>
                </a:solidFill>
                <a:highlight>
                  <a:srgbClr val="FFFFFF"/>
                </a:highlight>
              </a:rPr>
              <a:t> </a:t>
            </a:r>
            <a:r>
              <a:rPr lang="en-US" sz="2000" b="0" i="0" dirty="0">
                <a:solidFill>
                  <a:srgbClr val="0D0D0D"/>
                </a:solidFill>
                <a:effectLst/>
                <a:highlight>
                  <a:srgbClr val="FFFFFF"/>
                </a:highlight>
              </a:rPr>
              <a:t>provides timely notifications for abnormal sensor readings or improper sensor usage, facilitating prompt action to prevent potential health problems.</a:t>
            </a:r>
          </a:p>
          <a:p>
            <a:pPr algn="just">
              <a:lnSpc>
                <a:spcPct val="150000"/>
              </a:lnSpc>
            </a:pPr>
            <a:r>
              <a:rPr lang="en-US" sz="2000" b="0" i="0" dirty="0">
                <a:solidFill>
                  <a:srgbClr val="0D0D0D"/>
                </a:solidFill>
                <a:effectLst/>
                <a:highlight>
                  <a:srgbClr val="FFFFFF"/>
                </a:highlight>
              </a:rPr>
              <a:t>The project sets the stage for future enhancements such as expanded sensor integration, advanced data analytics, and cloud integration for improved health monitoring and personalized care management.</a:t>
            </a:r>
            <a:endParaRPr lang="en-US" sz="2000" dirty="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2266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22FB7-AE9B-A4E1-896E-9F1C12CA4AEF}"/>
              </a:ext>
            </a:extLst>
          </p:cNvPr>
          <p:cNvSpPr>
            <a:spLocks noGrp="1"/>
          </p:cNvSpPr>
          <p:nvPr>
            <p:ph idx="1"/>
          </p:nvPr>
        </p:nvSpPr>
        <p:spPr>
          <a:xfrm>
            <a:off x="578186" y="2193036"/>
            <a:ext cx="10759908" cy="1005349"/>
          </a:xfrm>
        </p:spPr>
        <p:txBody>
          <a:bodyPr>
            <a:normAutofit/>
          </a:bodyPr>
          <a:lstStyle/>
          <a:p>
            <a:pPr marL="0" indent="0" algn="ctr">
              <a:buNone/>
            </a:pPr>
            <a:r>
              <a:rPr lang="en-IN" sz="5000" dirty="0"/>
              <a:t>Your Health , Our Priority</a:t>
            </a:r>
          </a:p>
        </p:txBody>
      </p:sp>
      <p:sp>
        <p:nvSpPr>
          <p:cNvPr id="4" name="Content Placeholder 2">
            <a:extLst>
              <a:ext uri="{FF2B5EF4-FFF2-40B4-BE49-F238E27FC236}">
                <a16:creationId xmlns:a16="http://schemas.microsoft.com/office/drawing/2014/main" id="{8225BB28-D4B1-DABA-4324-2EF912247D78}"/>
              </a:ext>
            </a:extLst>
          </p:cNvPr>
          <p:cNvSpPr txBox="1">
            <a:spLocks/>
          </p:cNvSpPr>
          <p:nvPr/>
        </p:nvSpPr>
        <p:spPr>
          <a:xfrm>
            <a:off x="377018" y="3784092"/>
            <a:ext cx="11029615" cy="20106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sz="6000" dirty="0"/>
              <a:t>Thank You</a:t>
            </a:r>
          </a:p>
        </p:txBody>
      </p:sp>
    </p:spTree>
    <p:extLst>
      <p:ext uri="{BB962C8B-B14F-4D97-AF65-F5344CB8AC3E}">
        <p14:creationId xmlns:p14="http://schemas.microsoft.com/office/powerpoint/2010/main" val="277490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8DF2-78AC-7D79-F4F1-73C308FCFFF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70EE750-192B-D27D-7D34-E9730F234526}"/>
              </a:ext>
            </a:extLst>
          </p:cNvPr>
          <p:cNvSpPr>
            <a:spLocks noGrp="1"/>
          </p:cNvSpPr>
          <p:nvPr>
            <p:ph idx="1"/>
          </p:nvPr>
        </p:nvSpPr>
        <p:spPr>
          <a:xfrm>
            <a:off x="581193" y="2293355"/>
            <a:ext cx="11029615" cy="3678303"/>
          </a:xfrm>
        </p:spPr>
        <p:txBody>
          <a:bodyPr>
            <a:noAutofit/>
          </a:bodyPr>
          <a:lstStyle/>
          <a:p>
            <a:r>
              <a:rPr lang="en-US" sz="2000" dirty="0"/>
              <a:t>Introduction </a:t>
            </a:r>
          </a:p>
          <a:p>
            <a:r>
              <a:rPr lang="en-US" sz="2000" dirty="0"/>
              <a:t>Existing System</a:t>
            </a:r>
          </a:p>
          <a:p>
            <a:r>
              <a:rPr lang="en-US" sz="2000" dirty="0"/>
              <a:t>proposed system</a:t>
            </a:r>
          </a:p>
          <a:p>
            <a:r>
              <a:rPr lang="en-US" sz="2000" dirty="0"/>
              <a:t>Components</a:t>
            </a:r>
          </a:p>
          <a:p>
            <a:r>
              <a:rPr lang="en-US" sz="2000" dirty="0"/>
              <a:t>Circuit diagram</a:t>
            </a:r>
          </a:p>
          <a:p>
            <a:r>
              <a:rPr lang="en-US" sz="2000" dirty="0"/>
              <a:t>System Architecture</a:t>
            </a:r>
          </a:p>
          <a:p>
            <a:r>
              <a:rPr lang="en-US" sz="2000" dirty="0"/>
              <a:t>Output</a:t>
            </a:r>
          </a:p>
          <a:p>
            <a:r>
              <a:rPr lang="en-US" sz="2000" dirty="0"/>
              <a:t>Future Enhancement</a:t>
            </a:r>
          </a:p>
          <a:p>
            <a:r>
              <a:rPr lang="en-US" sz="2000" dirty="0"/>
              <a:t>Conclusion</a:t>
            </a:r>
          </a:p>
        </p:txBody>
      </p:sp>
    </p:spTree>
    <p:extLst>
      <p:ext uri="{BB962C8B-B14F-4D97-AF65-F5344CB8AC3E}">
        <p14:creationId xmlns:p14="http://schemas.microsoft.com/office/powerpoint/2010/main" val="130086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9C09-B661-3627-FB1D-FBBD018AAB7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1C0A3F6-D4DF-A3A9-CA93-316CDA840C91}"/>
              </a:ext>
            </a:extLst>
          </p:cNvPr>
          <p:cNvSpPr>
            <a:spLocks noGrp="1"/>
          </p:cNvSpPr>
          <p:nvPr>
            <p:ph idx="1"/>
          </p:nvPr>
        </p:nvSpPr>
        <p:spPr>
          <a:xfrm>
            <a:off x="581192" y="2180496"/>
            <a:ext cx="11029615" cy="3975348"/>
          </a:xfrm>
        </p:spPr>
        <p:txBody>
          <a:bodyPr>
            <a:normAutofit fontScale="92500" lnSpcReduction="10000"/>
          </a:bodyPr>
          <a:lstStyle/>
          <a:p>
            <a:pPr>
              <a:lnSpc>
                <a:spcPct val="110000"/>
              </a:lnSpc>
              <a:buFont typeface="Wingdings" panose="05000000000000000000" pitchFamily="2" charset="2"/>
              <a:buChar char="q"/>
            </a:pPr>
            <a:r>
              <a:rPr lang="en-US" sz="1900" dirty="0"/>
              <a:t>VITALWEAR is an integrated device designed to continuously track vital health parameters such as heart rate and blood oxygen levels, along with environmental parameters like temperature and humidity. It leverages an ESP32 microcontroller paired with MAX30100 and DHT11 sensors to provide real-time data and alerts, accessible via the Blynk app.</a:t>
            </a:r>
          </a:p>
          <a:p>
            <a:pPr>
              <a:buFont typeface="Wingdings" panose="05000000000000000000" pitchFamily="2" charset="2"/>
              <a:buChar char="q"/>
            </a:pPr>
            <a:r>
              <a:rPr lang="en-IN" sz="2000" b="1" dirty="0"/>
              <a:t>Functionalities : </a:t>
            </a:r>
          </a:p>
          <a:p>
            <a:pPr marL="457200" indent="-457200">
              <a:buFont typeface="+mj-lt"/>
              <a:buAutoNum type="arabicPeriod"/>
            </a:pPr>
            <a:r>
              <a:rPr lang="en-IN" sz="2000" dirty="0"/>
              <a:t>Heart Rate Monitoring:</a:t>
            </a:r>
          </a:p>
          <a:p>
            <a:pPr marL="457200" indent="-457200">
              <a:buFont typeface="+mj-lt"/>
              <a:buAutoNum type="arabicPeriod"/>
            </a:pPr>
            <a:r>
              <a:rPr lang="en-IN" sz="2000" dirty="0"/>
              <a:t>Blood Oxygen Level Monitoring</a:t>
            </a:r>
          </a:p>
          <a:p>
            <a:pPr marL="457200" indent="-457200">
              <a:buFont typeface="+mj-lt"/>
              <a:buAutoNum type="arabicPeriod"/>
            </a:pPr>
            <a:r>
              <a:rPr lang="en-IN" sz="2000" dirty="0"/>
              <a:t>Temperature and Humidity Monitoring</a:t>
            </a:r>
          </a:p>
          <a:p>
            <a:pPr marL="457200" indent="-457200">
              <a:buFont typeface="+mj-lt"/>
              <a:buAutoNum type="arabicPeriod"/>
            </a:pPr>
            <a:r>
              <a:rPr lang="en-IN" sz="2000" dirty="0"/>
              <a:t>Remote Monitoring and Alerts</a:t>
            </a:r>
          </a:p>
          <a:p>
            <a:pPr marL="457200" indent="-457200">
              <a:buFont typeface="+mj-lt"/>
              <a:buAutoNum type="arabicPeriod"/>
            </a:pPr>
            <a:r>
              <a:rPr lang="en-IN" sz="2000" dirty="0"/>
              <a:t>Event Logging</a:t>
            </a:r>
          </a:p>
          <a:p>
            <a:pPr marL="457200" indent="-457200">
              <a:buFont typeface="+mj-lt"/>
              <a:buAutoNum type="arabicPeriod"/>
            </a:pPr>
            <a:r>
              <a:rPr lang="en-IN" sz="2000" dirty="0"/>
              <a:t>Alerts and notifications</a:t>
            </a:r>
          </a:p>
        </p:txBody>
      </p:sp>
    </p:spTree>
    <p:extLst>
      <p:ext uri="{BB962C8B-B14F-4D97-AF65-F5344CB8AC3E}">
        <p14:creationId xmlns:p14="http://schemas.microsoft.com/office/powerpoint/2010/main" val="105034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03A2-75AD-EF7C-5F59-1CAED2D9C2C1}"/>
              </a:ext>
            </a:extLst>
          </p:cNvPr>
          <p:cNvSpPr>
            <a:spLocks noGrp="1"/>
          </p:cNvSpPr>
          <p:nvPr>
            <p:ph type="title"/>
          </p:nvPr>
        </p:nvSpPr>
        <p:spPr/>
        <p:txBody>
          <a:bodyPr/>
          <a:lstStyle/>
          <a:p>
            <a:r>
              <a:rPr lang="en-IN" dirty="0"/>
              <a:t>Existing system : </a:t>
            </a:r>
            <a:r>
              <a:rPr lang="en-IN" dirty="0" err="1"/>
              <a:t>fitbit</a:t>
            </a:r>
            <a:endParaRPr lang="en-IN" dirty="0"/>
          </a:p>
        </p:txBody>
      </p:sp>
      <p:sp>
        <p:nvSpPr>
          <p:cNvPr id="4" name="TextBox 3">
            <a:extLst>
              <a:ext uri="{FF2B5EF4-FFF2-40B4-BE49-F238E27FC236}">
                <a16:creationId xmlns:a16="http://schemas.microsoft.com/office/drawing/2014/main" id="{DBF3926A-9110-66AE-ADEA-A2D0703282F3}"/>
              </a:ext>
            </a:extLst>
          </p:cNvPr>
          <p:cNvSpPr txBox="1"/>
          <p:nvPr/>
        </p:nvSpPr>
        <p:spPr>
          <a:xfrm>
            <a:off x="448056" y="2075688"/>
            <a:ext cx="11338560" cy="430887"/>
          </a:xfrm>
          <a:prstGeom prst="rect">
            <a:avLst/>
          </a:prstGeom>
          <a:noFill/>
        </p:spPr>
        <p:txBody>
          <a:bodyPr wrap="square" rtlCol="0">
            <a:spAutoFit/>
          </a:bodyPr>
          <a:lstStyle/>
          <a:p>
            <a:r>
              <a:rPr lang="en-IN" sz="2200" b="1" dirty="0">
                <a:latin typeface="+mj-lt"/>
              </a:rPr>
              <a:t>Disadvantages of Fitbit : </a:t>
            </a:r>
          </a:p>
        </p:txBody>
      </p:sp>
      <p:sp>
        <p:nvSpPr>
          <p:cNvPr id="5" name="TextBox 4">
            <a:extLst>
              <a:ext uri="{FF2B5EF4-FFF2-40B4-BE49-F238E27FC236}">
                <a16:creationId xmlns:a16="http://schemas.microsoft.com/office/drawing/2014/main" id="{1585B1B2-EC07-762E-9BD8-9E1244E0F9E5}"/>
              </a:ext>
            </a:extLst>
          </p:cNvPr>
          <p:cNvSpPr txBox="1"/>
          <p:nvPr/>
        </p:nvSpPr>
        <p:spPr>
          <a:xfrm>
            <a:off x="448056" y="2637930"/>
            <a:ext cx="10899648" cy="4108817"/>
          </a:xfrm>
          <a:prstGeom prst="rect">
            <a:avLst/>
          </a:prstGeom>
          <a:noFill/>
        </p:spPr>
        <p:txBody>
          <a:bodyPr wrap="square" rtlCol="0">
            <a:spAutoFit/>
          </a:bodyPr>
          <a:lstStyle/>
          <a:p>
            <a:pPr marL="342900" indent="-342900">
              <a:lnSpc>
                <a:spcPct val="150000"/>
              </a:lnSpc>
              <a:buFont typeface="+mj-lt"/>
              <a:buAutoNum type="arabicPeriod"/>
            </a:pPr>
            <a:r>
              <a:rPr lang="en-US" b="1" dirty="0"/>
              <a:t>Higher Cost </a:t>
            </a:r>
            <a:r>
              <a:rPr lang="en-US" dirty="0"/>
              <a:t>: Fitbit devices are relatively expensive, with prices typically ranging from $100 to $300, making them less accessible to budget-conscious users.</a:t>
            </a:r>
          </a:p>
          <a:p>
            <a:pPr marL="342900" indent="-342900">
              <a:lnSpc>
                <a:spcPct val="150000"/>
              </a:lnSpc>
              <a:buFont typeface="+mj-lt"/>
              <a:buAutoNum type="arabicPeriod"/>
            </a:pPr>
            <a:r>
              <a:rPr lang="en-US" b="1" dirty="0"/>
              <a:t>No Environment Monitoring Sensors</a:t>
            </a:r>
            <a:r>
              <a:rPr lang="en-US" dirty="0"/>
              <a:t> : Only accessible through Weather API(s).</a:t>
            </a:r>
          </a:p>
          <a:p>
            <a:pPr marL="342900" indent="-342900">
              <a:lnSpc>
                <a:spcPct val="150000"/>
              </a:lnSpc>
              <a:buFont typeface="+mj-lt"/>
              <a:buAutoNum type="arabicPeriod"/>
            </a:pPr>
            <a:r>
              <a:rPr lang="en-US" b="1" dirty="0"/>
              <a:t>Lesser Battery Life : </a:t>
            </a:r>
            <a:r>
              <a:rPr lang="en-US" dirty="0"/>
              <a:t>Requires frequent charging ,since more features are provided.</a:t>
            </a:r>
          </a:p>
          <a:p>
            <a:pPr marL="342900" indent="-342900">
              <a:lnSpc>
                <a:spcPct val="150000"/>
              </a:lnSpc>
              <a:buFont typeface="+mj-lt"/>
              <a:buAutoNum type="arabicPeriod"/>
            </a:pPr>
            <a:r>
              <a:rPr lang="en-US" b="1" dirty="0"/>
              <a:t>Limited Customization : </a:t>
            </a:r>
            <a:r>
              <a:rPr lang="en-US" dirty="0"/>
              <a:t>Fitbit's software and hardware are proprietary.</a:t>
            </a:r>
          </a:p>
          <a:p>
            <a:pPr marL="342900" indent="-342900">
              <a:lnSpc>
                <a:spcPct val="150000"/>
              </a:lnSpc>
              <a:buFont typeface="+mj-lt"/>
              <a:buAutoNum type="arabicPeriod"/>
            </a:pPr>
            <a:r>
              <a:rPr lang="en-US" b="1" dirty="0"/>
              <a:t>No sensor Misplacement alerts : </a:t>
            </a:r>
            <a:r>
              <a:rPr lang="en-US" dirty="0"/>
              <a:t>Fitbit doesn’t produces alerts or notification if the device is not worn correctly or if there is a problem with sensor placement, potentially leading to inaccurate data without user awareness.</a:t>
            </a:r>
          </a:p>
          <a:p>
            <a:pPr marL="342900" indent="-342900">
              <a:lnSpc>
                <a:spcPct val="150000"/>
              </a:lnSpc>
              <a:buFont typeface="+mj-lt"/>
              <a:buAutoNum type="arabicPeriod"/>
            </a:pPr>
            <a:r>
              <a:rPr lang="en-US" b="1" dirty="0"/>
              <a:t>No Target Users : </a:t>
            </a:r>
            <a:r>
              <a:rPr lang="en-US" dirty="0"/>
              <a:t>Any can who needs to monitor their health can use the device</a:t>
            </a:r>
            <a:endParaRPr lang="en-US" b="1" dirty="0"/>
          </a:p>
          <a:p>
            <a:endParaRPr lang="en-IN" dirty="0"/>
          </a:p>
        </p:txBody>
      </p:sp>
    </p:spTree>
    <p:extLst>
      <p:ext uri="{BB962C8B-B14F-4D97-AF65-F5344CB8AC3E}">
        <p14:creationId xmlns:p14="http://schemas.microsoft.com/office/powerpoint/2010/main" val="186307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A992-1C89-0FCF-DAC4-59E82C93D16A}"/>
              </a:ext>
            </a:extLst>
          </p:cNvPr>
          <p:cNvSpPr>
            <a:spLocks noGrp="1"/>
          </p:cNvSpPr>
          <p:nvPr>
            <p:ph type="title"/>
          </p:nvPr>
        </p:nvSpPr>
        <p:spPr/>
        <p:txBody>
          <a:bodyPr/>
          <a:lstStyle/>
          <a:p>
            <a:r>
              <a:rPr lang="en-IN" dirty="0"/>
              <a:t>PROPOSED SYSTEM : </a:t>
            </a:r>
            <a:r>
              <a:rPr lang="en-IN" dirty="0" err="1"/>
              <a:t>VITALWEAr</a:t>
            </a:r>
            <a:endParaRPr lang="en-IN" dirty="0"/>
          </a:p>
        </p:txBody>
      </p:sp>
      <p:sp>
        <p:nvSpPr>
          <p:cNvPr id="3" name="TextBox 2">
            <a:extLst>
              <a:ext uri="{FF2B5EF4-FFF2-40B4-BE49-F238E27FC236}">
                <a16:creationId xmlns:a16="http://schemas.microsoft.com/office/drawing/2014/main" id="{C099352A-F2DD-DE84-38F9-0F74C28B42CA}"/>
              </a:ext>
            </a:extLst>
          </p:cNvPr>
          <p:cNvSpPr txBox="1"/>
          <p:nvPr/>
        </p:nvSpPr>
        <p:spPr>
          <a:xfrm>
            <a:off x="394966" y="1810512"/>
            <a:ext cx="11210544" cy="5445017"/>
          </a:xfrm>
          <a:prstGeom prst="rect">
            <a:avLst/>
          </a:prstGeom>
          <a:noFill/>
        </p:spPr>
        <p:txBody>
          <a:bodyPr wrap="square" rtlCol="0">
            <a:spAutoFit/>
          </a:bodyPr>
          <a:lstStyle/>
          <a:p>
            <a:pPr>
              <a:lnSpc>
                <a:spcPct val="150000"/>
              </a:lnSpc>
            </a:pPr>
            <a:r>
              <a:rPr lang="en-US" b="1" dirty="0"/>
              <a:t>Advantages of  VITALWEAR over FITBIT :</a:t>
            </a:r>
            <a:endParaRPr lang="en-US" dirty="0"/>
          </a:p>
          <a:p>
            <a:pPr marL="342900" indent="-342900">
              <a:lnSpc>
                <a:spcPct val="150000"/>
              </a:lnSpc>
              <a:buFont typeface="+mj-lt"/>
              <a:buAutoNum type="arabicPeriod"/>
            </a:pPr>
            <a:r>
              <a:rPr lang="en-US" b="1" dirty="0"/>
              <a:t>Affordability </a:t>
            </a:r>
            <a:r>
              <a:rPr lang="en-US" dirty="0"/>
              <a:t>: </a:t>
            </a:r>
            <a:r>
              <a:rPr lang="en-US" dirty="0" err="1"/>
              <a:t>VitalWear’s</a:t>
            </a:r>
            <a:r>
              <a:rPr lang="en-US" dirty="0"/>
              <a:t> overall making cost is around  $10.8 only</a:t>
            </a:r>
          </a:p>
          <a:p>
            <a:pPr marL="342900" indent="-342900">
              <a:lnSpc>
                <a:spcPct val="150000"/>
              </a:lnSpc>
              <a:buFont typeface="+mj-lt"/>
              <a:buAutoNum type="arabicPeriod"/>
            </a:pPr>
            <a:r>
              <a:rPr lang="en-IN" b="1" dirty="0"/>
              <a:t>Direct Environmental Monitoring</a:t>
            </a:r>
            <a:r>
              <a:rPr lang="en-US" b="1" dirty="0"/>
              <a:t> : </a:t>
            </a:r>
            <a:r>
              <a:rPr lang="en-US" dirty="0" err="1"/>
              <a:t>VitalWear</a:t>
            </a:r>
            <a:r>
              <a:rPr lang="en-US" dirty="0"/>
              <a:t> directly senses the environmental conditions using Sensors in the device which provides accurate and real-time data without relying on external weather APIs. </a:t>
            </a:r>
          </a:p>
          <a:p>
            <a:pPr marL="342900" indent="-342900">
              <a:lnSpc>
                <a:spcPct val="150000"/>
              </a:lnSpc>
              <a:buFont typeface="+mj-lt"/>
              <a:buAutoNum type="arabicPeriod"/>
            </a:pPr>
            <a:r>
              <a:rPr lang="en-US" b="1" dirty="0"/>
              <a:t>Extended Battery Life : </a:t>
            </a:r>
            <a:r>
              <a:rPr lang="en-US" dirty="0"/>
              <a:t>Has limited features since it is designed for specific users thus gives better life.</a:t>
            </a:r>
          </a:p>
          <a:p>
            <a:pPr marL="342900" indent="-342900">
              <a:lnSpc>
                <a:spcPct val="150000"/>
              </a:lnSpc>
              <a:buFont typeface="+mj-lt"/>
              <a:buAutoNum type="arabicPeriod"/>
            </a:pPr>
            <a:r>
              <a:rPr lang="en-IN" b="1" dirty="0"/>
              <a:t>Sensor Placement Alerts</a:t>
            </a:r>
            <a:r>
              <a:rPr lang="en-IN" dirty="0"/>
              <a:t>:</a:t>
            </a:r>
            <a:r>
              <a:rPr lang="en-US" dirty="0"/>
              <a:t> Our system includes alerts for sensor misplacement or issues, ensuring users are aware of any potential inaccuracies in data collection, enhancing the reliability of health monitoring.</a:t>
            </a:r>
          </a:p>
          <a:p>
            <a:pPr marL="342900" indent="-342900">
              <a:lnSpc>
                <a:spcPct val="150000"/>
              </a:lnSpc>
              <a:buFont typeface="+mj-lt"/>
              <a:buAutoNum type="arabicPeriod"/>
            </a:pPr>
            <a:r>
              <a:rPr lang="en-US" b="1" dirty="0"/>
              <a:t>Targeted Users - Bedridden Individuals</a:t>
            </a:r>
            <a:r>
              <a:rPr lang="en-US" dirty="0"/>
              <a:t>:</a:t>
            </a:r>
            <a:r>
              <a:rPr lang="en-US" b="1" dirty="0"/>
              <a:t> : </a:t>
            </a:r>
            <a:r>
              <a:rPr lang="en-US" dirty="0"/>
              <a:t>Provides a single, convenient solution for monitoring vital health parameters without the need for multiple devices, ensuring ease of use for individuals who may have limited mobility or dexterity.</a:t>
            </a:r>
          </a:p>
          <a:p>
            <a:pPr marL="342900" indent="-342900">
              <a:lnSpc>
                <a:spcPct val="150000"/>
              </a:lnSpc>
              <a:buFont typeface="+mj-lt"/>
              <a:buAutoNum type="arabicPeriod"/>
            </a:pPr>
            <a:r>
              <a:rPr lang="en-US" b="1" dirty="0"/>
              <a:t>Peace of Mind for Caregivers</a:t>
            </a:r>
            <a:r>
              <a:rPr lang="en-US" dirty="0"/>
              <a:t>: Offers caregivers peace of mind by providing real-time monitoring and alerts for any changes in health parameters, enabling timely interventions and ensuring the well-being of their loved ones.</a:t>
            </a:r>
          </a:p>
          <a:p>
            <a:pPr marL="342900" indent="-342900">
              <a:lnSpc>
                <a:spcPct val="150000"/>
              </a:lnSpc>
              <a:buFont typeface="+mj-lt"/>
              <a:buAutoNum type="arabicPeriod"/>
            </a:pPr>
            <a:endParaRPr lang="en-US" b="1" dirty="0"/>
          </a:p>
        </p:txBody>
      </p:sp>
    </p:spTree>
    <p:extLst>
      <p:ext uri="{BB962C8B-B14F-4D97-AF65-F5344CB8AC3E}">
        <p14:creationId xmlns:p14="http://schemas.microsoft.com/office/powerpoint/2010/main" val="412007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227C-E2CB-591C-6B47-107693414608}"/>
              </a:ext>
            </a:extLst>
          </p:cNvPr>
          <p:cNvSpPr>
            <a:spLocks noGrp="1"/>
          </p:cNvSpPr>
          <p:nvPr>
            <p:ph type="title"/>
          </p:nvPr>
        </p:nvSpPr>
        <p:spPr>
          <a:xfrm>
            <a:off x="581192" y="720444"/>
            <a:ext cx="11029616" cy="966842"/>
          </a:xfrm>
        </p:spPr>
        <p:txBody>
          <a:bodyPr/>
          <a:lstStyle/>
          <a:p>
            <a:r>
              <a:rPr lang="en-IN" dirty="0"/>
              <a:t>Components</a:t>
            </a:r>
            <a:br>
              <a:rPr lang="en-IN" dirty="0"/>
            </a:br>
            <a:endParaRPr lang="en-IN" dirty="0"/>
          </a:p>
        </p:txBody>
      </p:sp>
      <p:sp>
        <p:nvSpPr>
          <p:cNvPr id="3" name="Content Placeholder 2">
            <a:extLst>
              <a:ext uri="{FF2B5EF4-FFF2-40B4-BE49-F238E27FC236}">
                <a16:creationId xmlns:a16="http://schemas.microsoft.com/office/drawing/2014/main" id="{F3D16772-75D9-E4FA-5A0B-735F6E49FD43}"/>
              </a:ext>
            </a:extLst>
          </p:cNvPr>
          <p:cNvSpPr>
            <a:spLocks noGrp="1"/>
          </p:cNvSpPr>
          <p:nvPr>
            <p:ph idx="1"/>
          </p:nvPr>
        </p:nvSpPr>
        <p:spPr>
          <a:xfrm>
            <a:off x="581192" y="1970314"/>
            <a:ext cx="11029615" cy="4746172"/>
          </a:xfrm>
        </p:spPr>
        <p:txBody>
          <a:bodyPr>
            <a:normAutofit fontScale="62500" lnSpcReduction="20000"/>
          </a:bodyPr>
          <a:lstStyle/>
          <a:p>
            <a:pPr marL="0" indent="0">
              <a:buNone/>
            </a:pPr>
            <a:r>
              <a:rPr lang="en-US" sz="4400" dirty="0"/>
              <a:t>     Hardware Requirements :</a:t>
            </a:r>
          </a:p>
          <a:p>
            <a:pPr marL="1828800" lvl="3" indent="-457200">
              <a:spcBef>
                <a:spcPts val="810"/>
              </a:spcBef>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ESP 32 Dev Kit</a:t>
            </a:r>
            <a:endParaRPr lang="en-IN" sz="2900" dirty="0">
              <a:effectLst/>
              <a:ea typeface="Times New Roman" panose="02020603050405020304" pitchFamily="18" charset="0"/>
            </a:endParaRPr>
          </a:p>
          <a:p>
            <a:pPr marL="1828800" lvl="3" indent="-457200">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Wi-Fi</a:t>
            </a:r>
            <a:endParaRPr lang="en-IN" sz="2900" dirty="0">
              <a:effectLst/>
              <a:ea typeface="Times New Roman" panose="02020603050405020304" pitchFamily="18" charset="0"/>
            </a:endParaRPr>
          </a:p>
          <a:p>
            <a:pPr marL="1828800" lvl="3" indent="-457200">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DHT Sensor</a:t>
            </a:r>
            <a:endParaRPr lang="en-IN" sz="2900" dirty="0">
              <a:effectLst/>
              <a:ea typeface="Times New Roman" panose="02020603050405020304" pitchFamily="18" charset="0"/>
            </a:endParaRPr>
          </a:p>
          <a:p>
            <a:pPr marL="1828800" lvl="3" indent="-457200">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Max30100 sensor</a:t>
            </a:r>
            <a:endParaRPr lang="en-IN" sz="2900" dirty="0">
              <a:effectLst/>
              <a:ea typeface="Times New Roman" panose="02020603050405020304" pitchFamily="18" charset="0"/>
            </a:endParaRPr>
          </a:p>
          <a:p>
            <a:pPr marL="1828800" lvl="3" indent="-457200">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Micro USB cable</a:t>
            </a:r>
            <a:endParaRPr lang="en-IN" sz="2900" dirty="0">
              <a:effectLst/>
              <a:ea typeface="Times New Roman" panose="02020603050405020304" pitchFamily="18" charset="0"/>
            </a:endParaRPr>
          </a:p>
          <a:p>
            <a:pPr marL="1828800" lvl="3" indent="-457200">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Mobile</a:t>
            </a:r>
            <a:endParaRPr lang="en-IN" sz="2900" dirty="0">
              <a:effectLst/>
              <a:ea typeface="Times New Roman" panose="02020603050405020304" pitchFamily="18" charset="0"/>
            </a:endParaRPr>
          </a:p>
          <a:p>
            <a:pPr marL="1828800" lvl="3" indent="-457200">
              <a:buFont typeface="Wingdings" panose="05000000000000000000" pitchFamily="2" charset="2"/>
              <a:buChar char="§"/>
              <a:tabLst>
                <a:tab pos="546100" algn="l"/>
                <a:tab pos="546735" algn="l"/>
              </a:tabLst>
            </a:pPr>
            <a:r>
              <a:rPr lang="en-US" sz="2900" dirty="0">
                <a:solidFill>
                  <a:srgbClr val="444444"/>
                </a:solidFill>
                <a:effectLst/>
                <a:ea typeface="Times New Roman" panose="02020603050405020304" pitchFamily="18" charset="0"/>
              </a:rPr>
              <a:t>Jumper wires</a:t>
            </a:r>
            <a:endParaRPr lang="en-IN" sz="2900" dirty="0">
              <a:effectLst/>
              <a:ea typeface="Times New Roman" panose="02020603050405020304" pitchFamily="18" charset="0"/>
            </a:endParaRPr>
          </a:p>
          <a:p>
            <a:pPr marL="0" indent="0">
              <a:buNone/>
            </a:pPr>
            <a:r>
              <a:rPr lang="en-US" sz="4500" dirty="0">
                <a:solidFill>
                  <a:srgbClr val="444444"/>
                </a:solidFill>
                <a:ea typeface="Times New Roman" panose="02020603050405020304" pitchFamily="18" charset="0"/>
              </a:rPr>
              <a:t>    Software Requirements : </a:t>
            </a:r>
            <a:endParaRPr lang="en-IN" sz="4500" dirty="0">
              <a:effectLst/>
              <a:ea typeface="Times New Roman" panose="02020603050405020304" pitchFamily="18" charset="0"/>
            </a:endParaRPr>
          </a:p>
          <a:p>
            <a:pPr marL="1828800" lvl="3" indent="-457200">
              <a:lnSpc>
                <a:spcPct val="170000"/>
              </a:lnSpc>
              <a:spcBef>
                <a:spcPts val="800"/>
              </a:spcBef>
              <a:spcAft>
                <a:spcPts val="0"/>
              </a:spcAft>
              <a:buFont typeface="Wingdings" panose="05000000000000000000" pitchFamily="2" charset="2"/>
              <a:buChar char="§"/>
              <a:tabLst>
                <a:tab pos="541655" algn="l"/>
                <a:tab pos="542290" algn="l"/>
              </a:tabLst>
            </a:pPr>
            <a:r>
              <a:rPr lang="en-US" sz="2900" dirty="0">
                <a:solidFill>
                  <a:srgbClr val="444444"/>
                </a:solidFill>
                <a:effectLst/>
                <a:ea typeface="Times New Roman" panose="02020603050405020304" pitchFamily="18" charset="0"/>
              </a:rPr>
              <a:t>Arduino IDE</a:t>
            </a:r>
            <a:endParaRPr lang="en-IN" sz="2900" dirty="0">
              <a:effectLst/>
              <a:ea typeface="Times New Roman" panose="02020603050405020304" pitchFamily="18" charset="0"/>
            </a:endParaRPr>
          </a:p>
          <a:p>
            <a:pPr marL="1828800" lvl="3" indent="-457200">
              <a:lnSpc>
                <a:spcPct val="170000"/>
              </a:lnSpc>
              <a:spcBef>
                <a:spcPts val="5"/>
              </a:spcBef>
              <a:spcAft>
                <a:spcPts val="0"/>
              </a:spcAft>
              <a:buFont typeface="Wingdings" panose="05000000000000000000" pitchFamily="2" charset="2"/>
              <a:buChar char="§"/>
              <a:tabLst>
                <a:tab pos="541655" algn="l"/>
                <a:tab pos="542290" algn="l"/>
              </a:tabLst>
            </a:pPr>
            <a:r>
              <a:rPr lang="en-US" sz="2900" dirty="0">
                <a:solidFill>
                  <a:srgbClr val="444444"/>
                </a:solidFill>
                <a:effectLst/>
                <a:ea typeface="Times New Roman" panose="02020603050405020304" pitchFamily="18" charset="0"/>
              </a:rPr>
              <a:t>Blynk App</a:t>
            </a:r>
            <a:endParaRPr lang="en-IN" sz="2900" dirty="0">
              <a:effectLst/>
              <a:ea typeface="Times New Roman" panose="02020603050405020304" pitchFamily="18" charset="0"/>
            </a:endParaRPr>
          </a:p>
          <a:p>
            <a:br>
              <a:rPr lang="en-US" sz="1200" dirty="0">
                <a:solidFill>
                  <a:srgbClr val="444444"/>
                </a:solidFill>
                <a:effectLst/>
                <a:latin typeface="Symbol" panose="05050102010706020507" pitchFamily="18" charset="2"/>
                <a:ea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133327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US" dirty="0"/>
              <a:t>Esp 32</a:t>
            </a:r>
            <a:endParaRPr lang="en-IN" dirty="0"/>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a:xfrm>
            <a:off x="5910943" y="2180496"/>
            <a:ext cx="5699864" cy="3678303"/>
          </a:xfrm>
        </p:spPr>
        <p:txBody>
          <a:bodyPr>
            <a:normAutofit lnSpcReduction="10000"/>
          </a:bodyPr>
          <a:lstStyle/>
          <a:p>
            <a:endParaRPr lang="en-US" sz="2000" dirty="0"/>
          </a:p>
          <a:p>
            <a:r>
              <a:rPr lang="en-US" sz="2000" dirty="0"/>
              <a:t>ESP32 is a series of low-cost, low-power system on a chip microcontroller with integrated Wi-Fi and dual-mode Bluetooth. </a:t>
            </a:r>
          </a:p>
          <a:p>
            <a:r>
              <a:rPr lang="en-US" sz="2000" dirty="0"/>
              <a:t>The ESP32 features a powerful dual-core Xtensa LX6 microprocessor, providing robust computational capabilities suitable for demanding applications.</a:t>
            </a:r>
          </a:p>
          <a:p>
            <a:r>
              <a:rPr lang="en-US" sz="2000" dirty="0"/>
              <a:t>It has numerous General Purpose Input/Output (GPIO) pins for connecting sensors, LEDs, and other peripherals.</a:t>
            </a:r>
          </a:p>
        </p:txBody>
      </p:sp>
      <p:pic>
        <p:nvPicPr>
          <p:cNvPr id="6" name="Picture 5">
            <a:extLst>
              <a:ext uri="{FF2B5EF4-FFF2-40B4-BE49-F238E27FC236}">
                <a16:creationId xmlns:a16="http://schemas.microsoft.com/office/drawing/2014/main" id="{DB394C44-6E97-6006-E672-91620834CF1A}"/>
              </a:ext>
            </a:extLst>
          </p:cNvPr>
          <p:cNvPicPr>
            <a:picLocks noChangeAspect="1"/>
          </p:cNvPicPr>
          <p:nvPr/>
        </p:nvPicPr>
        <p:blipFill>
          <a:blip r:embed="rId2"/>
          <a:stretch>
            <a:fillRect/>
          </a:stretch>
        </p:blipFill>
        <p:spPr>
          <a:xfrm>
            <a:off x="1042062" y="2358567"/>
            <a:ext cx="3621378" cy="3509376"/>
          </a:xfrm>
          <a:prstGeom prst="rect">
            <a:avLst/>
          </a:prstGeom>
        </p:spPr>
      </p:pic>
    </p:spTree>
    <p:extLst>
      <p:ext uri="{BB962C8B-B14F-4D97-AF65-F5344CB8AC3E}">
        <p14:creationId xmlns:p14="http://schemas.microsoft.com/office/powerpoint/2010/main" val="257784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US" dirty="0"/>
              <a:t>DHT</a:t>
            </a:r>
            <a:r>
              <a:rPr lang="en-US" dirty="0">
                <a:latin typeface="Algerian" panose="04020705040A02060702" pitchFamily="82" charset="0"/>
              </a:rPr>
              <a:t>11</a:t>
            </a:r>
            <a:r>
              <a:rPr lang="en-US" dirty="0"/>
              <a:t> Sensor</a:t>
            </a:r>
            <a:endParaRPr lang="en-IN" dirty="0"/>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a:xfrm>
            <a:off x="5921829" y="2024742"/>
            <a:ext cx="5688978" cy="4131102"/>
          </a:xfrm>
        </p:spPr>
        <p:txBody>
          <a:bodyPr>
            <a:normAutofit lnSpcReduction="10000"/>
          </a:bodyPr>
          <a:lstStyle/>
          <a:p>
            <a:r>
              <a:rPr lang="en-IN" sz="2000" b="1" i="0" dirty="0">
                <a:solidFill>
                  <a:srgbClr val="0D0D0D"/>
                </a:solidFill>
                <a:effectLst/>
                <a:highlight>
                  <a:srgbClr val="FFFFFF"/>
                </a:highlight>
                <a:latin typeface="Söhne"/>
              </a:rPr>
              <a:t>Environmental Monitoring: </a:t>
            </a:r>
            <a:r>
              <a:rPr lang="en-US" sz="2000" b="0" i="0" dirty="0">
                <a:solidFill>
                  <a:srgbClr val="0D0D0D"/>
                </a:solidFill>
                <a:effectLst/>
                <a:highlight>
                  <a:srgbClr val="FFFFFF"/>
                </a:highlight>
                <a:latin typeface="Söhne"/>
              </a:rPr>
              <a:t>DHT11 sensor measures both temperature and humidity, providing essential data about the surrounding environment.</a:t>
            </a:r>
          </a:p>
          <a:p>
            <a:r>
              <a:rPr lang="en-IN" sz="2000" b="1" i="0" dirty="0">
                <a:solidFill>
                  <a:srgbClr val="0D0D0D"/>
                </a:solidFill>
                <a:effectLst/>
                <a:highlight>
                  <a:srgbClr val="FFFFFF"/>
                </a:highlight>
                <a:latin typeface="Söhne"/>
              </a:rPr>
              <a:t>High Accuracy and Reliability: </a:t>
            </a:r>
            <a:r>
              <a:rPr lang="en-US" sz="2000" b="0" i="0" dirty="0">
                <a:solidFill>
                  <a:srgbClr val="0D0D0D"/>
                </a:solidFill>
                <a:effectLst/>
                <a:highlight>
                  <a:srgbClr val="FFFFFF"/>
                </a:highlight>
                <a:latin typeface="Söhne"/>
              </a:rPr>
              <a:t>It offers accurate readings with a temperature measurement range of 0-50°C and a humidity range of 20-90%, making it reliable for various applications.</a:t>
            </a:r>
            <a:endParaRPr lang="en-US" sz="2000" dirty="0"/>
          </a:p>
          <a:p>
            <a:r>
              <a:rPr lang="en-IN" sz="2000" b="1" i="0" dirty="0">
                <a:solidFill>
                  <a:srgbClr val="0D0D0D"/>
                </a:solidFill>
                <a:effectLst/>
                <a:highlight>
                  <a:srgbClr val="FFFFFF"/>
                </a:highlight>
                <a:latin typeface="Söhne"/>
              </a:rPr>
              <a:t>Ease of Integration:</a:t>
            </a:r>
            <a:r>
              <a:rPr lang="en-IN" sz="20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The DHT11 is easy to integrate into IoT projects and systems due to its simple interface and compatibility with microcontrollers and development boards like Arduino and Raspberry Pi.</a:t>
            </a:r>
          </a:p>
          <a:p>
            <a:endParaRPr lang="en-US" sz="2000" dirty="0"/>
          </a:p>
        </p:txBody>
      </p:sp>
      <p:pic>
        <p:nvPicPr>
          <p:cNvPr id="1026" name="Picture 2" descr="Elegoo Dht11 Pinout">
            <a:extLst>
              <a:ext uri="{FF2B5EF4-FFF2-40B4-BE49-F238E27FC236}">
                <a16:creationId xmlns:a16="http://schemas.microsoft.com/office/drawing/2014/main" id="{4001942D-57EC-6E45-2774-AB8879A03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514" y="2024742"/>
            <a:ext cx="4223657" cy="422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0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MAX30100 sensor</a:t>
            </a:r>
            <a:endParaRPr lang="en-IN" dirty="0"/>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5802086" y="3124200"/>
            <a:ext cx="5717281" cy="3315108"/>
          </a:xfrm>
        </p:spPr>
        <p:txBody>
          <a:bodyPr>
            <a:normAutofit fontScale="25000" lnSpcReduction="20000"/>
          </a:bodyPr>
          <a:lstStyle/>
          <a:p>
            <a:pPr algn="just"/>
            <a:endParaRPr lang="en-US" sz="24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pPr algn="just"/>
            <a:endParaRPr lang="en-US" sz="3600" dirty="0">
              <a:latin typeface="+mj-lt"/>
              <a:cs typeface="Times New Roman" panose="02020603050405020304" pitchFamily="18" charset="0"/>
            </a:endParaRPr>
          </a:p>
          <a:p>
            <a:pPr algn="just"/>
            <a:r>
              <a:rPr lang="en-US" sz="7200" b="1" i="0" dirty="0">
                <a:solidFill>
                  <a:srgbClr val="0D0D0D"/>
                </a:solidFill>
                <a:effectLst/>
                <a:highlight>
                  <a:srgbClr val="FFFFFF"/>
                </a:highlight>
                <a:latin typeface="Söhne"/>
              </a:rPr>
              <a:t>Vital Health Monitoring:</a:t>
            </a:r>
            <a:r>
              <a:rPr lang="en-US" sz="7200" b="0" i="0" dirty="0">
                <a:solidFill>
                  <a:srgbClr val="0D0D0D"/>
                </a:solidFill>
                <a:effectLst/>
                <a:highlight>
                  <a:srgbClr val="FFFFFF"/>
                </a:highlight>
                <a:latin typeface="Söhne"/>
              </a:rPr>
              <a:t> The heart rate sensor measures the pulse rate, providing critical information about cardiovascular health and detecting potential irregularities such as arrhythmias.</a:t>
            </a:r>
            <a:endParaRPr lang="en-US" sz="7200" dirty="0">
              <a:latin typeface="+mj-lt"/>
              <a:cs typeface="Times New Roman" panose="02020603050405020304" pitchFamily="18" charset="0"/>
            </a:endParaRPr>
          </a:p>
          <a:p>
            <a:pPr algn="just"/>
            <a:r>
              <a:rPr lang="en-US" sz="7200" b="1" i="0" dirty="0">
                <a:solidFill>
                  <a:srgbClr val="0D0D0D"/>
                </a:solidFill>
                <a:effectLst/>
                <a:highlight>
                  <a:srgbClr val="FFFFFF"/>
                </a:highlight>
                <a:latin typeface="Söhne"/>
              </a:rPr>
              <a:t>Real-Time Data:</a:t>
            </a:r>
            <a:r>
              <a:rPr lang="en-US" sz="7200" b="0" i="0" dirty="0">
                <a:solidFill>
                  <a:srgbClr val="0D0D0D"/>
                </a:solidFill>
                <a:effectLst/>
                <a:highlight>
                  <a:srgbClr val="FFFFFF"/>
                </a:highlight>
                <a:latin typeface="Söhne"/>
              </a:rPr>
              <a:t> It offers real-time monitoring of heart rate, enabling continuous tracking of an individual's cardiovascular condition and facilitating immediate alerts in case of abnormal readings.</a:t>
            </a:r>
          </a:p>
          <a:p>
            <a:pPr algn="just"/>
            <a:r>
              <a:rPr lang="en-US" sz="7200" b="1" i="0" dirty="0">
                <a:solidFill>
                  <a:srgbClr val="0D0D0D"/>
                </a:solidFill>
                <a:effectLst/>
                <a:highlight>
                  <a:srgbClr val="FFFFFF"/>
                </a:highlight>
                <a:latin typeface="Söhne"/>
              </a:rPr>
              <a:t>Oxygen Saturation Measurement:</a:t>
            </a:r>
            <a:r>
              <a:rPr lang="en-US" sz="7200" b="0" i="0" dirty="0">
                <a:solidFill>
                  <a:srgbClr val="0D0D0D"/>
                </a:solidFill>
                <a:effectLst/>
                <a:highlight>
                  <a:srgbClr val="FFFFFF"/>
                </a:highlight>
                <a:latin typeface="Söhne"/>
              </a:rPr>
              <a:t> Measures the oxygen saturation levels in the blood, providing essential information about respiratory function and overall oxygen levels.</a:t>
            </a:r>
          </a:p>
          <a:p>
            <a:pPr algn="just"/>
            <a:r>
              <a:rPr lang="en-US" sz="7200" b="1" i="0" dirty="0">
                <a:solidFill>
                  <a:srgbClr val="0D0D0D"/>
                </a:solidFill>
                <a:effectLst/>
                <a:highlight>
                  <a:srgbClr val="FFFFFF"/>
                </a:highlight>
                <a:latin typeface="Söhne"/>
              </a:rPr>
              <a:t>Critical Health Indicator:</a:t>
            </a:r>
            <a:r>
              <a:rPr lang="en-US" sz="7200" b="0" i="0" dirty="0">
                <a:solidFill>
                  <a:srgbClr val="0D0D0D"/>
                </a:solidFill>
                <a:effectLst/>
                <a:highlight>
                  <a:srgbClr val="FFFFFF"/>
                </a:highlight>
                <a:latin typeface="Söhne"/>
              </a:rPr>
              <a:t> Helps detect conditions such as hypoxemia and other respiratory issues, offering real-time data that can be crucial for immediate medical intervention and ongoing health monitoring.</a:t>
            </a:r>
          </a:p>
          <a:p>
            <a:pPr algn="just"/>
            <a:endParaRPr lang="en-US" sz="3600" dirty="0">
              <a:latin typeface="+mj-lt"/>
              <a:cs typeface="Times New Roman" panose="02020603050405020304" pitchFamily="18" charset="0"/>
            </a:endParaRPr>
          </a:p>
          <a:p>
            <a:pPr marL="0" indent="0" algn="just">
              <a:buNone/>
            </a:pPr>
            <a:endParaRPr lang="en-US" sz="24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IN" dirty="0">
              <a:latin typeface="+mj-lt"/>
            </a:endParaRPr>
          </a:p>
        </p:txBody>
      </p:sp>
      <p:pic>
        <p:nvPicPr>
          <p:cNvPr id="8" name="Picture 2" descr="Amazon.com: MAX30100 Pulse Oximeter Heart Rate Sensor Module for ...">
            <a:extLst>
              <a:ext uri="{FF2B5EF4-FFF2-40B4-BE49-F238E27FC236}">
                <a16:creationId xmlns:a16="http://schemas.microsoft.com/office/drawing/2014/main" id="{5D23006E-54B8-752C-6405-7CC2B0482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64" y="1862328"/>
            <a:ext cx="4410456" cy="441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6901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566</TotalTime>
  <Words>914</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Calibri</vt:lpstr>
      <vt:lpstr>Gill Sans MT</vt:lpstr>
      <vt:lpstr>Söhne</vt:lpstr>
      <vt:lpstr>Symbol</vt:lpstr>
      <vt:lpstr>Times New Roman</vt:lpstr>
      <vt:lpstr>Wingdings</vt:lpstr>
      <vt:lpstr>Wingdings 2</vt:lpstr>
      <vt:lpstr>Dividend</vt:lpstr>
      <vt:lpstr>An iOt based health monitoring system</vt:lpstr>
      <vt:lpstr>Agenda</vt:lpstr>
      <vt:lpstr>Introduction</vt:lpstr>
      <vt:lpstr>Existing system : fitbit</vt:lpstr>
      <vt:lpstr>PROPOSED SYSTEM : VITALWEAr</vt:lpstr>
      <vt:lpstr>Components </vt:lpstr>
      <vt:lpstr>Esp 32</vt:lpstr>
      <vt:lpstr>DHT11 Sensor</vt:lpstr>
      <vt:lpstr>MAX30100 sensor</vt:lpstr>
      <vt:lpstr>Circuit Diagram</vt:lpstr>
      <vt:lpstr>SYSTEM ARCHITECTURE</vt:lpstr>
      <vt:lpstr>vitalwear</vt:lpstr>
      <vt:lpstr>output</vt:lpstr>
      <vt:lpstr>Future enhancement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NUTRIVISION AI POWERED NUTRITION ANALYSER</dc:title>
  <dc:creator>kaja mohideen</dc:creator>
  <cp:lastModifiedBy>sivanantham D</cp:lastModifiedBy>
  <cp:revision>11</cp:revision>
  <dcterms:created xsi:type="dcterms:W3CDTF">2024-05-19T12:50:08Z</dcterms:created>
  <dcterms:modified xsi:type="dcterms:W3CDTF">2024-05-21T07:35:23Z</dcterms:modified>
</cp:coreProperties>
</file>