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9" r:id="rId8"/>
    <p:sldId id="257" r:id="rId9"/>
    <p:sldId id="27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1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1F9-BBC8-7840-AA82-D71CEF68417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C1CB-51F5-6C41-B9C9-95B6F42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1F9-BBC8-7840-AA82-D71CEF68417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C1CB-51F5-6C41-B9C9-95B6F42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0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1F9-BBC8-7840-AA82-D71CEF68417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C1CB-51F5-6C41-B9C9-95B6F42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3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1F9-BBC8-7840-AA82-D71CEF68417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C1CB-51F5-6C41-B9C9-95B6F42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5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1F9-BBC8-7840-AA82-D71CEF68417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C1CB-51F5-6C41-B9C9-95B6F42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5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1F9-BBC8-7840-AA82-D71CEF68417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C1CB-51F5-6C41-B9C9-95B6F42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1F9-BBC8-7840-AA82-D71CEF68417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C1CB-51F5-6C41-B9C9-95B6F42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7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1F9-BBC8-7840-AA82-D71CEF68417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C1CB-51F5-6C41-B9C9-95B6F42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4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1F9-BBC8-7840-AA82-D71CEF68417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C1CB-51F5-6C41-B9C9-95B6F42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1F9-BBC8-7840-AA82-D71CEF68417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C1CB-51F5-6C41-B9C9-95B6F42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2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1F9-BBC8-7840-AA82-D71CEF68417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C1CB-51F5-6C41-B9C9-95B6F42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6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A1F9-BBC8-7840-AA82-D71CEF68417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3C1CB-51F5-6C41-B9C9-95B6F42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7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prdc.org/dataset/port-authority-monthly-average-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3F3-038C-0045-AF84-E89565368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Pittsburgh bus ridership before and during Covid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3D23F-4267-C34E-A9BC-729544DB3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Gopal (Sharath)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Sharathchandra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Project 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Science Fellow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NYC Data Science Academy Bootcamp #25</a:t>
            </a:r>
          </a:p>
        </p:txBody>
      </p:sp>
    </p:spTree>
    <p:extLst>
      <p:ext uri="{BB962C8B-B14F-4D97-AF65-F5344CB8AC3E}">
        <p14:creationId xmlns:p14="http://schemas.microsoft.com/office/powerpoint/2010/main" val="1181917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551023-AB70-7446-818E-ABEF048A2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1" y="1088021"/>
            <a:ext cx="8786650" cy="4745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000EC3-B437-EF43-B5D2-302AD153EBBD}"/>
              </a:ext>
            </a:extLst>
          </p:cNvPr>
          <p:cNvSpPr txBox="1"/>
          <p:nvPr/>
        </p:nvSpPr>
        <p:spPr>
          <a:xfrm>
            <a:off x="237610" y="162045"/>
            <a:ext cx="878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 route P1 – travels to downtown along the Busway</a:t>
            </a:r>
          </a:p>
        </p:txBody>
      </p:sp>
    </p:spTree>
    <p:extLst>
      <p:ext uri="{BB962C8B-B14F-4D97-AF65-F5344CB8AC3E}">
        <p14:creationId xmlns:p14="http://schemas.microsoft.com/office/powerpoint/2010/main" val="184397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1B3D5C-83B6-5C49-97D9-0572B0FF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573"/>
            <a:ext cx="8960937" cy="5666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1ADB28-B7DA-5740-9A47-927993B7899C}"/>
              </a:ext>
            </a:extLst>
          </p:cNvPr>
          <p:cNvSpPr txBox="1"/>
          <p:nvPr/>
        </p:nvSpPr>
        <p:spPr>
          <a:xfrm>
            <a:off x="237610" y="162045"/>
            <a:ext cx="878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 route 61C – travels to downtown passing through CMU and U of Pitt</a:t>
            </a:r>
          </a:p>
        </p:txBody>
      </p:sp>
    </p:spTree>
    <p:extLst>
      <p:ext uri="{BB962C8B-B14F-4D97-AF65-F5344CB8AC3E}">
        <p14:creationId xmlns:p14="http://schemas.microsoft.com/office/powerpoint/2010/main" val="411277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A42BF7-374A-D047-873B-D453D4C23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992" y="1257589"/>
            <a:ext cx="3044142" cy="4261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1CFEF1-ED5D-A747-ADB7-21ABD54E653B}"/>
              </a:ext>
            </a:extLst>
          </p:cNvPr>
          <p:cNvSpPr txBox="1"/>
          <p:nvPr/>
        </p:nvSpPr>
        <p:spPr>
          <a:xfrm>
            <a:off x="237610" y="162045"/>
            <a:ext cx="878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 10 bus routes – average weekday ridership in 2019</a:t>
            </a:r>
          </a:p>
        </p:txBody>
      </p:sp>
    </p:spTree>
    <p:extLst>
      <p:ext uri="{BB962C8B-B14F-4D97-AF65-F5344CB8AC3E}">
        <p14:creationId xmlns:p14="http://schemas.microsoft.com/office/powerpoint/2010/main" val="47297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6D4E56-16F7-3D4A-85C3-09A16D1B8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54" y="1597306"/>
            <a:ext cx="7760344" cy="481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4C0A0A-2D58-1445-8253-EEF4A744777A}"/>
              </a:ext>
            </a:extLst>
          </p:cNvPr>
          <p:cNvSpPr txBox="1"/>
          <p:nvPr/>
        </p:nvSpPr>
        <p:spPr>
          <a:xfrm>
            <a:off x="237610" y="162045"/>
            <a:ext cx="878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Aggregate weekday ridership</a:t>
            </a:r>
          </a:p>
        </p:txBody>
      </p:sp>
    </p:spTree>
    <p:extLst>
      <p:ext uri="{BB962C8B-B14F-4D97-AF65-F5344CB8AC3E}">
        <p14:creationId xmlns:p14="http://schemas.microsoft.com/office/powerpoint/2010/main" val="416966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4515E6-4454-E742-A05D-40B7B3999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12" y="1217753"/>
            <a:ext cx="3505200" cy="233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1ECEBC-FB62-9541-8DDA-653710DE6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471" y="1230453"/>
            <a:ext cx="3543300" cy="232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C706CA-90D2-094E-9DB3-EFADB6E57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12" y="3898981"/>
            <a:ext cx="3479800" cy="2324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3487E-BB2A-A146-8ECB-8D7326CA2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471" y="3898981"/>
            <a:ext cx="3441700" cy="2336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B89AE7-BEDD-6A44-8609-1694C68A22FF}"/>
              </a:ext>
            </a:extLst>
          </p:cNvPr>
          <p:cNvSpPr txBox="1"/>
          <p:nvPr/>
        </p:nvSpPr>
        <p:spPr>
          <a:xfrm>
            <a:off x="237610" y="162045"/>
            <a:ext cx="878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Weekday ridership across bus routes P1, 51, 61C and 71C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0212E-D623-214C-B024-E41E4AE06BC3}"/>
              </a:ext>
            </a:extLst>
          </p:cNvPr>
          <p:cNvSpPr txBox="1"/>
          <p:nvPr/>
        </p:nvSpPr>
        <p:spPr>
          <a:xfrm>
            <a:off x="237610" y="6277351"/>
            <a:ext cx="87866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P1, 51 show less seasonality than 61C and 71C, likely because they go directly to downtown without passing through the major universities</a:t>
            </a:r>
          </a:p>
        </p:txBody>
      </p:sp>
    </p:spTree>
    <p:extLst>
      <p:ext uri="{BB962C8B-B14F-4D97-AF65-F5344CB8AC3E}">
        <p14:creationId xmlns:p14="http://schemas.microsoft.com/office/powerpoint/2010/main" val="205428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EBAF77-3B5E-8947-A488-55830834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7" y="570742"/>
            <a:ext cx="7862102" cy="488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515F3-BEFE-6244-A854-11E5191D0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3" y="1458410"/>
            <a:ext cx="8855256" cy="424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3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54CB-1C14-244D-B429-AA45DA71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D2582-388D-7A4A-9DD1-1E8DBAB80BED}"/>
              </a:ext>
            </a:extLst>
          </p:cNvPr>
          <p:cNvSpPr txBox="1"/>
          <p:nvPr/>
        </p:nvSpPr>
        <p:spPr>
          <a:xfrm>
            <a:off x="628650" y="1088020"/>
            <a:ext cx="72189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Analyze patterns in bus ridership in Pittsburgh, PA before and during covid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 foundation for  gaining insights and forecasting ridership once offices and schools open over next 3-4 months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the steep drop in bus ridership during covid, an understanding of how much, how quickly and in what manner ridership will recover has important implications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Operational decisions  by Port Authority of Allegheny County (transit authority) e.g. level of bus service to maintain, reallocation of bus service across routes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Business activity – a sustained drop in ridership due to increased work from home arrangements can impact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Commercial real estate – office space demand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Business activity reliant on officegoers e.g. lunchtime eateries, downtown shopping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County/state level planning and decision making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Lower tax revenues due to decreased business activity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Other e.g. different traffic patterns due to fewer buses but more cars on roads if people switch to cars from riding buses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7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54CB-1C14-244D-B429-AA45DA71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D2582-388D-7A4A-9DD1-1E8DBAB80BED}"/>
              </a:ext>
            </a:extLst>
          </p:cNvPr>
          <p:cNvSpPr txBox="1"/>
          <p:nvPr/>
        </p:nvSpPr>
        <p:spPr>
          <a:xfrm>
            <a:off x="628650" y="1088020"/>
            <a:ext cx="72189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obtained from Western Pennsylvania Regional Data Center (link below)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https://data.wprdc.org/dataset/port-authority-monthly-average-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ridership-by-route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Average ridership by route for each 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Broken out by average weekday, Sat, Sun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Covers bus, light rail (‘T’), incline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Jan 2017 to Mar 2021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11,884 rows  x 10 columns,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this study, I have focused on ridership data for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buses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on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weekdays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 part of data cleansing, I excluded three bus routes (details in appendix)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used thus has average weekday ridership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51 months (Jan 2017 to Mar 2021)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95 bus routes</a:t>
            </a:r>
          </a:p>
        </p:txBody>
      </p:sp>
    </p:spTree>
    <p:extLst>
      <p:ext uri="{BB962C8B-B14F-4D97-AF65-F5344CB8AC3E}">
        <p14:creationId xmlns:p14="http://schemas.microsoft.com/office/powerpoint/2010/main" val="294689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54CB-1C14-244D-B429-AA45DA71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 of findings – before Covid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D2582-388D-7A4A-9DD1-1E8DBAB80BED}"/>
              </a:ext>
            </a:extLst>
          </p:cNvPr>
          <p:cNvSpPr txBox="1"/>
          <p:nvPr/>
        </p:nvSpPr>
        <p:spPr>
          <a:xfrm>
            <a:off x="628650" y="1088020"/>
            <a:ext cx="721898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and data can be found at </a:t>
            </a:r>
          </a:p>
          <a:p>
            <a:r>
              <a:rPr lang="en-US" dirty="0"/>
              <a:t>	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gopalsharath</a:t>
            </a:r>
            <a:r>
              <a:rPr lang="en-US" dirty="0"/>
              <a:t>/</a:t>
            </a:r>
            <a:r>
              <a:rPr lang="en-US" dirty="0" err="1"/>
              <a:t>pitt</a:t>
            </a:r>
            <a:r>
              <a:rPr lang="en-US" dirty="0"/>
              <a:t>-bus-</a:t>
            </a:r>
            <a:r>
              <a:rPr lang="en-US" dirty="0" err="1"/>
              <a:t>ridership.git</a:t>
            </a:r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weekday ridership across all routes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185,000 in 2019 and 2018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179,000 in 2017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10 bus routes in terms or ridership account for 33% of total (see appendix)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10 serve downtown, 8 pass through both major universities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Ridership shows seasonality (see appendix for graphs of aggregate ridership as well as of ridership for selected routes)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Peak is Sept with smaller peak during Jan-Mar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Troughs are in Dec and June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Seasonality appears stronger in buses serving major universities (see graphs for 61C and 71C) versus buses directly serving downtown (see graphs for buses P1 and 51)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is intuitive given that many students may leave during semester breaks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73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54CB-1C14-244D-B429-AA45DA71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 of findings – during Covid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D2582-388D-7A4A-9DD1-1E8DBAB80BED}"/>
              </a:ext>
            </a:extLst>
          </p:cNvPr>
          <p:cNvSpPr txBox="1"/>
          <p:nvPr/>
        </p:nvSpPr>
        <p:spPr>
          <a:xfrm>
            <a:off x="628650" y="917912"/>
            <a:ext cx="721898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Steep decline in aggregate ridership during covid, relative to 2019 average level ridership falls by (see appendix for graphs noted on prior slide)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73% in April 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70% in Dec 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65% in Mar 2021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Median ridership declines by around 60% (see appendix for boxplot comparisons)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Seasonality partly intact during 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Appears disrupted during Apr-June, likely given shock of covid lockdown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However, more normal seasonality seen during July-Sept and during Sept-Dec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Recent upward trend during Dec’20 – Mar’21 also consistent with seasonality, so rising trend in Mar may not yet reflect more opening of 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Distribution of percentage drops in ridership across all bus routes tells a similar story to what is seen at the aggregate level (see appendix for box plots)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distributions are slightly tighter in Dec’20 and Mar’21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Level of Mar’21 distribution indicates a slightly smaller drop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However, as noted above, this could be due to 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Overall, too early to tell if there is a secular pickup in ridership as of Mar’21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55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54CB-1C14-244D-B429-AA45DA71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D2582-388D-7A4A-9DD1-1E8DBAB80BED}"/>
              </a:ext>
            </a:extLst>
          </p:cNvPr>
          <p:cNvSpPr txBox="1"/>
          <p:nvPr/>
        </p:nvSpPr>
        <p:spPr>
          <a:xfrm>
            <a:off x="628650" y="917912"/>
            <a:ext cx="721898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anticipated pace of reopening of work places and of universities, it would be opportune to repeat the analysis using data refreshed as early as  Sept’21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Further, Port Authority has announced elimination of capacity constraints on buses by June 20, 2021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Study may then need to be repeated at frequent intervals (e.g. monthly) thereafter to better identify ridership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Trend may need to be separated from seasonality for better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can also include light rail data, which would add some more data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Unclear how to Sat/Sun ridership data into the analysis at present, however, useful insights could reside in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analysis is likely to add to the growing interest in understanding the post covid impact of working arrangements - i.e. is a part of the workforce going to be permanently working from home, either full time or part time ? – and the implications of this for the broader economy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44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541F-C701-0F45-B6AB-8D4672DC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974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48974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54CB-1C14-244D-B429-AA45DA71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D2582-388D-7A4A-9DD1-1E8DBAB80BED}"/>
              </a:ext>
            </a:extLst>
          </p:cNvPr>
          <p:cNvSpPr txBox="1"/>
          <p:nvPr/>
        </p:nvSpPr>
        <p:spPr>
          <a:xfrm>
            <a:off x="628650" y="1088020"/>
            <a:ext cx="72189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Port Authority of Allegheny County operates buses, light rail and inclines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Pittsburgh’s geography – rivers, hills that create fewer points of entry into city - as well as limited parking, particularly in downtown, make it more conducive for public transport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Pittsburgh has a Busway – a railroad track converted to a dedicated road for buses - that offers speedy connections between downtown and points east (e.g. bus route P1 uses Busway, see appendix for map) which is also conducive to public transport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Pittsburgh is also a college town with several major universities and other smaller universities with students being key users of buses (e.g. bus route 61C serves both CMU and U of Pitt on way to downtown, see appendix for 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4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E622-1FB8-4C41-96B0-6C5A9479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cleansing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3AE28-3E2C-ED40-923E-BA462F3AA4E7}"/>
              </a:ext>
            </a:extLst>
          </p:cNvPr>
          <p:cNvSpPr txBox="1"/>
          <p:nvPr/>
        </p:nvSpPr>
        <p:spPr>
          <a:xfrm>
            <a:off x="729205" y="1331089"/>
            <a:ext cx="7786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on the following bus routes was excluded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‘MNT1’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it was unclear if this was even a bus route or was just a data error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further the data were very sparse and sporadic across the time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Route 68 – data was available for only 30 for the 51 weeks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Route 78 – data was available for only 8 out of the 51 weeks</a:t>
            </a:r>
          </a:p>
        </p:txBody>
      </p:sp>
    </p:spTree>
    <p:extLst>
      <p:ext uri="{BB962C8B-B14F-4D97-AF65-F5344CB8AC3E}">
        <p14:creationId xmlns:p14="http://schemas.microsoft.com/office/powerpoint/2010/main" val="166739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1099</Words>
  <Application>Microsoft Macintosh PowerPoint</Application>
  <PresentationFormat>On-screen Show (4:3)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Pittsburgh bus ridership before and during Covid</vt:lpstr>
      <vt:lpstr>Objective</vt:lpstr>
      <vt:lpstr>Data</vt:lpstr>
      <vt:lpstr>Summary of findings – before Covid</vt:lpstr>
      <vt:lpstr>Summary of findings – during Covid</vt:lpstr>
      <vt:lpstr>Future work</vt:lpstr>
      <vt:lpstr>Appendix</vt:lpstr>
      <vt:lpstr>Background</vt:lpstr>
      <vt:lpstr>Data cleansing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Pittsburgh bus ridership under Covid and after</dc:title>
  <dc:creator>Microsoft Office User</dc:creator>
  <cp:lastModifiedBy>Microsoft Office User</cp:lastModifiedBy>
  <cp:revision>43</cp:revision>
  <dcterms:created xsi:type="dcterms:W3CDTF">2021-05-23T22:06:39Z</dcterms:created>
  <dcterms:modified xsi:type="dcterms:W3CDTF">2021-05-24T02:16:40Z</dcterms:modified>
</cp:coreProperties>
</file>