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he Seasons" charset="1" panose="00000000000000000000"/>
      <p:regular r:id="rId20"/>
    </p:embeddedFont>
    <p:embeddedFont>
      <p:font typeface="Quattrocento Bold" charset="1" panose="02020802030000000404"/>
      <p:regular r:id="rId21"/>
    </p:embeddedFont>
    <p:embeddedFont>
      <p:font typeface="Quattrocento" charset="1" panose="02020502030000000404"/>
      <p:regular r:id="rId22"/>
    </p:embeddedFont>
    <p:embeddedFont>
      <p:font typeface="The Seasons Italics" charset="1" panose="00000000000000000000"/>
      <p:regular r:id="rId23"/>
    </p:embeddedFont>
    <p:embeddedFont>
      <p:font typeface="TAN Twinkle" charset="1" panose="00000000000000000000"/>
      <p:regular r:id="rId24"/>
    </p:embeddedFont>
    <p:embeddedFont>
      <p:font typeface="Inter" charset="1" panose="020B0502030000000004"/>
      <p:regular r:id="rId25"/>
    </p:embeddedFont>
    <p:embeddedFont>
      <p:font typeface="Inter Bold" charset="1" panose="020B08020300000000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3599059" y="1038225"/>
            <a:ext cx="3660241" cy="2696603"/>
          </a:xfrm>
          <a:custGeom>
            <a:avLst/>
            <a:gdLst/>
            <a:ahLst/>
            <a:cxnLst/>
            <a:rect r="r" b="b" t="t" l="l"/>
            <a:pathLst>
              <a:path h="2696603" w="3660241">
                <a:moveTo>
                  <a:pt x="0" y="0"/>
                </a:moveTo>
                <a:lnTo>
                  <a:pt x="3660241" y="0"/>
                </a:lnTo>
                <a:lnTo>
                  <a:pt x="3660241" y="2696603"/>
                </a:lnTo>
                <a:lnTo>
                  <a:pt x="0" y="2696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028700" y="6511039"/>
            <a:ext cx="3741931" cy="2756786"/>
          </a:xfrm>
          <a:custGeom>
            <a:avLst/>
            <a:gdLst/>
            <a:ahLst/>
            <a:cxnLst/>
            <a:rect r="r" b="b" t="t" l="l"/>
            <a:pathLst>
              <a:path h="2756786" w="3741931">
                <a:moveTo>
                  <a:pt x="0" y="0"/>
                </a:moveTo>
                <a:lnTo>
                  <a:pt x="3741931" y="0"/>
                </a:lnTo>
                <a:lnTo>
                  <a:pt x="3741931" y="2756786"/>
                </a:lnTo>
                <a:lnTo>
                  <a:pt x="0" y="2756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573085" y="3470551"/>
            <a:ext cx="13141831" cy="2879174"/>
          </a:xfrm>
          <a:prstGeom prst="rect">
            <a:avLst/>
          </a:prstGeom>
        </p:spPr>
        <p:txBody>
          <a:bodyPr anchor="t" rtlCol="false" tIns="0" lIns="0" bIns="0" rIns="0">
            <a:spAutoFit/>
          </a:bodyPr>
          <a:lstStyle/>
          <a:p>
            <a:pPr algn="ctr" marL="0" indent="0" lvl="0">
              <a:lnSpc>
                <a:spcPts val="22231"/>
              </a:lnSpc>
              <a:spcBef>
                <a:spcPct val="0"/>
              </a:spcBef>
            </a:pPr>
            <a:r>
              <a:rPr lang="en-US" sz="15879">
                <a:solidFill>
                  <a:srgbClr val="F48807"/>
                </a:solidFill>
                <a:latin typeface="The Seasons"/>
                <a:ea typeface="The Seasons"/>
                <a:cs typeface="The Seasons"/>
                <a:sym typeface="The Seasons"/>
              </a:rPr>
              <a:t>Senti-Mapping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312446">
            <a:off x="9727452" y="5000012"/>
            <a:ext cx="5483706" cy="3911710"/>
          </a:xfrm>
          <a:custGeom>
            <a:avLst/>
            <a:gdLst/>
            <a:ahLst/>
            <a:cxnLst/>
            <a:rect r="r" b="b" t="t" l="l"/>
            <a:pathLst>
              <a:path h="3911710" w="5483706">
                <a:moveTo>
                  <a:pt x="0" y="0"/>
                </a:moveTo>
                <a:lnTo>
                  <a:pt x="5483706" y="0"/>
                </a:lnTo>
                <a:lnTo>
                  <a:pt x="5483706" y="3911711"/>
                </a:lnTo>
                <a:lnTo>
                  <a:pt x="0" y="3911711"/>
                </a:lnTo>
                <a:lnTo>
                  <a:pt x="0" y="0"/>
                </a:lnTo>
                <a:close/>
              </a:path>
            </a:pathLst>
          </a:custGeom>
          <a:blipFill>
            <a:blip r:embed="rId2">
              <a:alphaModFix amt="50000"/>
            </a:blip>
            <a:stretch>
              <a:fillRect l="0" t="0" r="0" b="0"/>
            </a:stretch>
          </a:blipFill>
        </p:spPr>
      </p:sp>
      <p:grpSp>
        <p:nvGrpSpPr>
          <p:cNvPr name="Group 5" id="5"/>
          <p:cNvGrpSpPr/>
          <p:nvPr/>
        </p:nvGrpSpPr>
        <p:grpSpPr>
          <a:xfrm rot="0">
            <a:off x="1028700" y="1444588"/>
            <a:ext cx="2401353" cy="240135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sp>
        <p:nvSpPr>
          <p:cNvPr name="Freeform 8" id="8"/>
          <p:cNvSpPr/>
          <p:nvPr/>
        </p:nvSpPr>
        <p:spPr>
          <a:xfrm flipH="false" flipV="false" rot="0">
            <a:off x="10563129" y="1028700"/>
            <a:ext cx="4534390" cy="4534390"/>
          </a:xfrm>
          <a:custGeom>
            <a:avLst/>
            <a:gdLst/>
            <a:ahLst/>
            <a:cxnLst/>
            <a:rect r="r" b="b" t="t" l="l"/>
            <a:pathLst>
              <a:path h="4534390" w="4534390">
                <a:moveTo>
                  <a:pt x="0" y="0"/>
                </a:moveTo>
                <a:lnTo>
                  <a:pt x="4534390" y="0"/>
                </a:lnTo>
                <a:lnTo>
                  <a:pt x="4534390" y="4534390"/>
                </a:lnTo>
                <a:lnTo>
                  <a:pt x="0" y="4534390"/>
                </a:lnTo>
                <a:lnTo>
                  <a:pt x="0" y="0"/>
                </a:lnTo>
                <a:close/>
              </a:path>
            </a:pathLst>
          </a:custGeom>
          <a:blipFill>
            <a:blip r:embed="rId3">
              <a:alphaModFix amt="19999"/>
            </a:blip>
            <a:stretch>
              <a:fillRect l="0" t="0" r="0" b="0"/>
            </a:stretch>
          </a:blipFill>
        </p:spPr>
      </p:sp>
      <p:sp>
        <p:nvSpPr>
          <p:cNvPr name="TextBox 9" id="9"/>
          <p:cNvSpPr txBox="true"/>
          <p:nvPr/>
        </p:nvSpPr>
        <p:spPr>
          <a:xfrm rot="0">
            <a:off x="2993667" y="2353898"/>
            <a:ext cx="5916088" cy="920715"/>
          </a:xfrm>
          <a:prstGeom prst="rect">
            <a:avLst/>
          </a:prstGeom>
        </p:spPr>
        <p:txBody>
          <a:bodyPr anchor="t" rtlCol="false" tIns="0" lIns="0" bIns="0" rIns="0">
            <a:spAutoFit/>
          </a:bodyPr>
          <a:lstStyle/>
          <a:p>
            <a:pPr algn="l">
              <a:lnSpc>
                <a:spcPts val="7526"/>
              </a:lnSpc>
            </a:pPr>
            <a:r>
              <a:rPr lang="en-US" sz="5376">
                <a:solidFill>
                  <a:srgbClr val="000000"/>
                </a:solidFill>
                <a:latin typeface="TAN Twinkle"/>
                <a:ea typeface="TAN Twinkle"/>
                <a:cs typeface="TAN Twinkle"/>
                <a:sym typeface="TAN Twinkle"/>
              </a:rPr>
              <a:t>Challenges</a:t>
            </a:r>
          </a:p>
        </p:txBody>
      </p:sp>
      <p:sp>
        <p:nvSpPr>
          <p:cNvPr name="TextBox 10" id="10"/>
          <p:cNvSpPr txBox="true"/>
          <p:nvPr/>
        </p:nvSpPr>
        <p:spPr>
          <a:xfrm rot="0">
            <a:off x="1323668" y="3967879"/>
            <a:ext cx="11992019" cy="4724400"/>
          </a:xfrm>
          <a:prstGeom prst="rect">
            <a:avLst/>
          </a:prstGeom>
        </p:spPr>
        <p:txBody>
          <a:bodyPr anchor="t" rtlCol="false" tIns="0" lIns="0" bIns="0" rIns="0">
            <a:spAutoFit/>
          </a:bodyPr>
          <a:lstStyle/>
          <a:p>
            <a:pPr algn="l" marL="647697" indent="-323848" lvl="1">
              <a:lnSpc>
                <a:spcPts val="4199"/>
              </a:lnSpc>
              <a:buFont typeface="Arial"/>
              <a:buChar char="•"/>
            </a:pPr>
            <a:r>
              <a:rPr lang="en-US" sz="2999">
                <a:solidFill>
                  <a:srgbClr val="000000"/>
                </a:solidFill>
                <a:latin typeface="Inter"/>
                <a:ea typeface="Inter"/>
                <a:cs typeface="Inter"/>
                <a:sym typeface="Inter"/>
              </a:rPr>
              <a:t>Data privacy regulations (GDPR, CCPA)</a:t>
            </a:r>
          </a:p>
          <a:p>
            <a:pPr algn="l">
              <a:lnSpc>
                <a:spcPts val="4199"/>
              </a:lnSpc>
            </a:pPr>
          </a:p>
          <a:p>
            <a:pPr algn="l" marL="647697" indent="-323848" lvl="1">
              <a:lnSpc>
                <a:spcPts val="4199"/>
              </a:lnSpc>
              <a:buFont typeface="Arial"/>
              <a:buChar char="•"/>
            </a:pPr>
            <a:r>
              <a:rPr lang="en-US" sz="2999">
                <a:solidFill>
                  <a:srgbClr val="000000"/>
                </a:solidFill>
                <a:latin typeface="Inter"/>
                <a:ea typeface="Inter"/>
                <a:cs typeface="Inter"/>
                <a:sym typeface="Inter"/>
              </a:rPr>
              <a:t>Ethical considerations for underage users</a:t>
            </a:r>
          </a:p>
          <a:p>
            <a:pPr algn="l">
              <a:lnSpc>
                <a:spcPts val="4199"/>
              </a:lnSpc>
            </a:pPr>
          </a:p>
          <a:p>
            <a:pPr algn="l" marL="647697" indent="-323848" lvl="1">
              <a:lnSpc>
                <a:spcPts val="4199"/>
              </a:lnSpc>
              <a:buFont typeface="Arial"/>
              <a:buChar char="•"/>
            </a:pPr>
            <a:r>
              <a:rPr lang="en-US" sz="2999">
                <a:solidFill>
                  <a:srgbClr val="000000"/>
                </a:solidFill>
                <a:latin typeface="Inter"/>
                <a:ea typeface="Inter"/>
                <a:cs typeface="Inter"/>
                <a:sym typeface="Inter"/>
              </a:rPr>
              <a:t>Continuous NLP model improvement</a:t>
            </a:r>
          </a:p>
          <a:p>
            <a:pPr algn="l">
              <a:lnSpc>
                <a:spcPts val="4199"/>
              </a:lnSpc>
            </a:pPr>
          </a:p>
          <a:p>
            <a:pPr algn="l" marL="647697" indent="-323848" lvl="1">
              <a:lnSpc>
                <a:spcPts val="4199"/>
              </a:lnSpc>
              <a:buFont typeface="Arial"/>
              <a:buChar char="•"/>
            </a:pPr>
            <a:r>
              <a:rPr lang="en-US" sz="2999">
                <a:solidFill>
                  <a:srgbClr val="000000"/>
                </a:solidFill>
                <a:latin typeface="Inter"/>
                <a:ea typeface="Inter"/>
                <a:cs typeface="Inter"/>
                <a:sym typeface="Inter"/>
              </a:rPr>
              <a:t>Therapist onboarding and quality control</a:t>
            </a:r>
          </a:p>
          <a:p>
            <a:pPr algn="l">
              <a:lnSpc>
                <a:spcPts val="4199"/>
              </a:lnSpc>
            </a:pPr>
          </a:p>
          <a:p>
            <a:pPr algn="l" marL="647697" indent="-323848" lvl="1">
              <a:lnSpc>
                <a:spcPts val="4199"/>
              </a:lnSpc>
              <a:buFont typeface="Arial"/>
              <a:buChar char="•"/>
            </a:pPr>
            <a:r>
              <a:rPr lang="en-US" sz="2999">
                <a:solidFill>
                  <a:srgbClr val="000000"/>
                </a:solidFill>
                <a:latin typeface="Inter"/>
                <a:ea typeface="Inter"/>
                <a:cs typeface="Inter"/>
                <a:sym typeface="Inter"/>
              </a:rPr>
              <a:t>Efficient Monetization methods </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192531"/>
            <a:ext cx="2401353" cy="240135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sp>
        <p:nvSpPr>
          <p:cNvPr name="TextBox 7" id="7"/>
          <p:cNvSpPr txBox="true"/>
          <p:nvPr/>
        </p:nvSpPr>
        <p:spPr>
          <a:xfrm rot="0">
            <a:off x="2993667" y="2101841"/>
            <a:ext cx="12784624" cy="920715"/>
          </a:xfrm>
          <a:prstGeom prst="rect">
            <a:avLst/>
          </a:prstGeom>
        </p:spPr>
        <p:txBody>
          <a:bodyPr anchor="t" rtlCol="false" tIns="0" lIns="0" bIns="0" rIns="0">
            <a:spAutoFit/>
          </a:bodyPr>
          <a:lstStyle/>
          <a:p>
            <a:pPr algn="l">
              <a:lnSpc>
                <a:spcPts val="7526"/>
              </a:lnSpc>
            </a:pPr>
            <a:r>
              <a:rPr lang="en-US" sz="5376">
                <a:solidFill>
                  <a:srgbClr val="000000"/>
                </a:solidFill>
                <a:latin typeface="TAN Twinkle"/>
                <a:ea typeface="TAN Twinkle"/>
                <a:cs typeface="TAN Twinkle"/>
                <a:sym typeface="TAN Twinkle"/>
              </a:rPr>
              <a:t>Impact of Senti-Mapping</a:t>
            </a:r>
          </a:p>
        </p:txBody>
      </p:sp>
      <p:sp>
        <p:nvSpPr>
          <p:cNvPr name="TextBox 8" id="8"/>
          <p:cNvSpPr txBox="true"/>
          <p:nvPr/>
        </p:nvSpPr>
        <p:spPr>
          <a:xfrm rot="0">
            <a:off x="1323668" y="3679610"/>
            <a:ext cx="15935632" cy="5791200"/>
          </a:xfrm>
          <a:prstGeom prst="rect">
            <a:avLst/>
          </a:prstGeom>
        </p:spPr>
        <p:txBody>
          <a:bodyPr anchor="t" rtlCol="false" tIns="0" lIns="0" bIns="0" rIns="0">
            <a:spAutoFit/>
          </a:bodyPr>
          <a:lstStyle/>
          <a:p>
            <a:pPr algn="l" marL="647697" indent="-323848" lvl="1">
              <a:lnSpc>
                <a:spcPts val="4199"/>
              </a:lnSpc>
              <a:buFont typeface="Arial"/>
              <a:buChar char="•"/>
            </a:pPr>
            <a:r>
              <a:rPr lang="en-US" sz="2999">
                <a:solidFill>
                  <a:srgbClr val="000000"/>
                </a:solidFill>
                <a:latin typeface="Inter"/>
                <a:ea typeface="Inter"/>
                <a:cs typeface="Inter"/>
                <a:sym typeface="Inter"/>
              </a:rPr>
              <a:t>Mental Health Support</a:t>
            </a:r>
          </a:p>
          <a:p>
            <a:pPr algn="l" marL="1295394" indent="-431798" lvl="2">
              <a:lnSpc>
                <a:spcPts val="4199"/>
              </a:lnSpc>
              <a:buFont typeface="Arial"/>
              <a:buChar char="⚬"/>
            </a:pPr>
            <a:r>
              <a:rPr lang="en-US" sz="2999">
                <a:solidFill>
                  <a:srgbClr val="000000"/>
                </a:solidFill>
                <a:latin typeface="Inter"/>
                <a:ea typeface="Inter"/>
                <a:cs typeface="Inter"/>
                <a:sym typeface="Inter"/>
              </a:rPr>
              <a:t>Early detection of emotional distress in teens</a:t>
            </a:r>
          </a:p>
          <a:p>
            <a:pPr algn="l" marL="1295394" indent="-431798" lvl="2">
              <a:lnSpc>
                <a:spcPts val="4199"/>
              </a:lnSpc>
              <a:buFont typeface="Arial"/>
              <a:buChar char="⚬"/>
            </a:pPr>
            <a:r>
              <a:rPr lang="en-US" sz="2999">
                <a:solidFill>
                  <a:srgbClr val="000000"/>
                </a:solidFill>
                <a:latin typeface="Inter"/>
                <a:ea typeface="Inter"/>
                <a:cs typeface="Inter"/>
                <a:sym typeface="Inter"/>
              </a:rPr>
              <a:t>Personalized insights for more effective therapy</a:t>
            </a:r>
          </a:p>
          <a:p>
            <a:pPr algn="l" marL="647697" indent="-323848" lvl="1">
              <a:lnSpc>
                <a:spcPts val="4199"/>
              </a:lnSpc>
              <a:buFont typeface="Arial"/>
              <a:buChar char="•"/>
            </a:pPr>
            <a:r>
              <a:rPr lang="en-US" sz="2999">
                <a:solidFill>
                  <a:srgbClr val="000000"/>
                </a:solidFill>
                <a:latin typeface="Inter"/>
                <a:ea typeface="Inter"/>
                <a:cs typeface="Inter"/>
                <a:sym typeface="Inter"/>
              </a:rPr>
              <a:t>Digital Literacy</a:t>
            </a:r>
          </a:p>
          <a:p>
            <a:pPr algn="l" marL="1295394" indent="-431798" lvl="2">
              <a:lnSpc>
                <a:spcPts val="4199"/>
              </a:lnSpc>
              <a:buFont typeface="Arial"/>
              <a:buChar char="⚬"/>
            </a:pPr>
            <a:r>
              <a:rPr lang="en-US" sz="2999">
                <a:solidFill>
                  <a:srgbClr val="000000"/>
                </a:solidFill>
                <a:latin typeface="Inter"/>
                <a:ea typeface="Inter"/>
                <a:cs typeface="Inter"/>
                <a:sym typeface="Inter"/>
              </a:rPr>
              <a:t>Improved understanding of social media's emotional impact</a:t>
            </a:r>
          </a:p>
          <a:p>
            <a:pPr algn="l" marL="1295394" indent="-431798" lvl="2">
              <a:lnSpc>
                <a:spcPts val="4199"/>
              </a:lnSpc>
              <a:buFont typeface="Arial"/>
              <a:buChar char="⚬"/>
            </a:pPr>
            <a:r>
              <a:rPr lang="en-US" sz="2999">
                <a:solidFill>
                  <a:srgbClr val="000000"/>
                </a:solidFill>
                <a:latin typeface="Inter"/>
                <a:ea typeface="Inter"/>
                <a:cs typeface="Inter"/>
                <a:sym typeface="Inter"/>
              </a:rPr>
              <a:t>Enhanced self-awareness in online interactions</a:t>
            </a:r>
          </a:p>
          <a:p>
            <a:pPr algn="l" marL="1295394" indent="-431798" lvl="2">
              <a:lnSpc>
                <a:spcPts val="4199"/>
              </a:lnSpc>
              <a:buFont typeface="Arial"/>
              <a:buChar char="⚬"/>
            </a:pPr>
            <a:r>
              <a:rPr lang="en-US" sz="2999">
                <a:solidFill>
                  <a:srgbClr val="000000"/>
                </a:solidFill>
                <a:latin typeface="Inter"/>
                <a:ea typeface="Inter"/>
                <a:cs typeface="Inter"/>
                <a:sym typeface="Inter"/>
              </a:rPr>
              <a:t>Empowerment of teens to navigate digital spaces healthily</a:t>
            </a:r>
          </a:p>
          <a:p>
            <a:pPr algn="l" marL="647697" indent="-323848" lvl="1">
              <a:lnSpc>
                <a:spcPts val="4199"/>
              </a:lnSpc>
              <a:buFont typeface="Arial"/>
              <a:buChar char="•"/>
            </a:pPr>
            <a:r>
              <a:rPr lang="en-US" sz="2999">
                <a:solidFill>
                  <a:srgbClr val="000000"/>
                </a:solidFill>
                <a:latin typeface="Inter"/>
                <a:ea typeface="Inter"/>
                <a:cs typeface="Inter"/>
                <a:sym typeface="Inter"/>
              </a:rPr>
              <a:t>Family Dynamics</a:t>
            </a:r>
          </a:p>
          <a:p>
            <a:pPr algn="l" marL="1295394" indent="-431798" lvl="2">
              <a:lnSpc>
                <a:spcPts val="4199"/>
              </a:lnSpc>
              <a:buFont typeface="Arial"/>
              <a:buChar char="⚬"/>
            </a:pPr>
            <a:r>
              <a:rPr lang="en-US" sz="2999">
                <a:solidFill>
                  <a:srgbClr val="000000"/>
                </a:solidFill>
                <a:latin typeface="Inter"/>
                <a:ea typeface="Inter"/>
                <a:cs typeface="Inter"/>
                <a:sym typeface="Inter"/>
              </a:rPr>
              <a:t>Bridging communication gap between teens and parents</a:t>
            </a:r>
          </a:p>
          <a:p>
            <a:pPr algn="l" marL="1295394" indent="-431798" lvl="2">
              <a:lnSpc>
                <a:spcPts val="4199"/>
              </a:lnSpc>
              <a:buFont typeface="Arial"/>
              <a:buChar char="⚬"/>
            </a:pPr>
            <a:r>
              <a:rPr lang="en-US" sz="2999">
                <a:solidFill>
                  <a:srgbClr val="000000"/>
                </a:solidFill>
                <a:latin typeface="Inter"/>
                <a:ea typeface="Inter"/>
                <a:cs typeface="Inter"/>
                <a:sym typeface="Inter"/>
              </a:rPr>
              <a:t>Strengthening trust and openness in family relationships</a:t>
            </a:r>
          </a:p>
          <a:p>
            <a:pPr algn="l">
              <a:lnSpc>
                <a:spcPts val="4199"/>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192531"/>
            <a:ext cx="2401353" cy="240135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sp>
        <p:nvSpPr>
          <p:cNvPr name="TextBox 7" id="7"/>
          <p:cNvSpPr txBox="true"/>
          <p:nvPr/>
        </p:nvSpPr>
        <p:spPr>
          <a:xfrm rot="0">
            <a:off x="2993667" y="2101841"/>
            <a:ext cx="12784624" cy="920715"/>
          </a:xfrm>
          <a:prstGeom prst="rect">
            <a:avLst/>
          </a:prstGeom>
        </p:spPr>
        <p:txBody>
          <a:bodyPr anchor="t" rtlCol="false" tIns="0" lIns="0" bIns="0" rIns="0">
            <a:spAutoFit/>
          </a:bodyPr>
          <a:lstStyle/>
          <a:p>
            <a:pPr algn="l">
              <a:lnSpc>
                <a:spcPts val="7526"/>
              </a:lnSpc>
            </a:pPr>
            <a:r>
              <a:rPr lang="en-US" sz="5376">
                <a:solidFill>
                  <a:srgbClr val="000000"/>
                </a:solidFill>
                <a:latin typeface="TAN Twinkle"/>
                <a:ea typeface="TAN Twinkle"/>
                <a:cs typeface="TAN Twinkle"/>
                <a:sym typeface="TAN Twinkle"/>
              </a:rPr>
              <a:t>Impact of Senti-Mapping</a:t>
            </a:r>
          </a:p>
        </p:txBody>
      </p:sp>
      <p:sp>
        <p:nvSpPr>
          <p:cNvPr name="TextBox 8" id="8"/>
          <p:cNvSpPr txBox="true"/>
          <p:nvPr/>
        </p:nvSpPr>
        <p:spPr>
          <a:xfrm rot="0">
            <a:off x="1323668" y="3603410"/>
            <a:ext cx="15935632" cy="5267325"/>
          </a:xfrm>
          <a:prstGeom prst="rect">
            <a:avLst/>
          </a:prstGeom>
        </p:spPr>
        <p:txBody>
          <a:bodyPr anchor="t" rtlCol="false" tIns="0" lIns="0" bIns="0" rIns="0">
            <a:spAutoFit/>
          </a:bodyPr>
          <a:lstStyle/>
          <a:p>
            <a:pPr algn="l" marL="647697" indent="-323848" lvl="1">
              <a:lnSpc>
                <a:spcPts val="4199"/>
              </a:lnSpc>
              <a:buFont typeface="Arial"/>
              <a:buChar char="•"/>
            </a:pPr>
            <a:r>
              <a:rPr lang="en-US" sz="2999">
                <a:solidFill>
                  <a:srgbClr val="000000"/>
                </a:solidFill>
                <a:latin typeface="Inter"/>
                <a:ea typeface="Inter"/>
                <a:cs typeface="Inter"/>
                <a:sym typeface="Inter"/>
              </a:rPr>
              <a:t>Therapeutic Practice</a:t>
            </a:r>
          </a:p>
          <a:p>
            <a:pPr algn="l" marL="1295394" indent="-431798" lvl="2">
              <a:lnSpc>
                <a:spcPts val="4199"/>
              </a:lnSpc>
              <a:buFont typeface="Arial"/>
              <a:buChar char="⚬"/>
            </a:pPr>
            <a:r>
              <a:rPr lang="en-US" sz="2999">
                <a:solidFill>
                  <a:srgbClr val="000000"/>
                </a:solidFill>
                <a:latin typeface="Inter"/>
                <a:ea typeface="Inter"/>
                <a:cs typeface="Inter"/>
                <a:sym typeface="Inter"/>
              </a:rPr>
              <a:t>Advancing data-driven approaches in mental health care</a:t>
            </a:r>
          </a:p>
          <a:p>
            <a:pPr algn="l" marL="1295394" indent="-431798" lvl="2">
              <a:lnSpc>
                <a:spcPts val="4199"/>
              </a:lnSpc>
              <a:buFont typeface="Arial"/>
              <a:buChar char="⚬"/>
            </a:pPr>
            <a:r>
              <a:rPr lang="en-US" sz="2999">
                <a:solidFill>
                  <a:srgbClr val="000000"/>
                </a:solidFill>
                <a:latin typeface="Inter"/>
                <a:ea typeface="Inter"/>
                <a:cs typeface="Inter"/>
                <a:sym typeface="Inter"/>
              </a:rPr>
              <a:t>Upskilling therapists in digital-age challenges</a:t>
            </a:r>
          </a:p>
          <a:p>
            <a:pPr algn="l" marL="1295394" indent="-431798" lvl="2">
              <a:lnSpc>
                <a:spcPts val="4199"/>
              </a:lnSpc>
              <a:buFont typeface="Arial"/>
              <a:buChar char="⚬"/>
            </a:pPr>
            <a:r>
              <a:rPr lang="en-US" sz="2999">
                <a:solidFill>
                  <a:srgbClr val="000000"/>
                </a:solidFill>
                <a:latin typeface="Inter"/>
                <a:ea typeface="Inter"/>
                <a:cs typeface="Inter"/>
                <a:sym typeface="Inter"/>
              </a:rPr>
              <a:t>Potential for earlier and more accurate diagnoses</a:t>
            </a:r>
          </a:p>
          <a:p>
            <a:pPr algn="l" marL="647697" indent="-323848" lvl="1">
              <a:lnSpc>
                <a:spcPts val="4199"/>
              </a:lnSpc>
              <a:buFont typeface="Arial"/>
              <a:buChar char="•"/>
            </a:pPr>
            <a:r>
              <a:rPr lang="en-US" sz="2999">
                <a:solidFill>
                  <a:srgbClr val="000000"/>
                </a:solidFill>
                <a:latin typeface="Inter"/>
                <a:ea typeface="Inter"/>
                <a:cs typeface="Inter"/>
                <a:sym typeface="Inter"/>
              </a:rPr>
              <a:t>Societal Benefits</a:t>
            </a:r>
          </a:p>
          <a:p>
            <a:pPr algn="l" marL="1295394" indent="-431798" lvl="2">
              <a:lnSpc>
                <a:spcPts val="4199"/>
              </a:lnSpc>
              <a:buFont typeface="Arial"/>
              <a:buChar char="⚬"/>
            </a:pPr>
            <a:r>
              <a:rPr lang="en-US" sz="2999">
                <a:solidFill>
                  <a:srgbClr val="000000"/>
                </a:solidFill>
                <a:latin typeface="Inter"/>
                <a:ea typeface="Inter"/>
                <a:cs typeface="Inter"/>
                <a:sym typeface="Inter"/>
              </a:rPr>
              <a:t>Potential reduction in teen mental health crises</a:t>
            </a:r>
          </a:p>
          <a:p>
            <a:pPr algn="l" marL="1295394" indent="-431798" lvl="2">
              <a:lnSpc>
                <a:spcPts val="4199"/>
              </a:lnSpc>
              <a:buFont typeface="Arial"/>
              <a:buChar char="⚬"/>
            </a:pPr>
            <a:r>
              <a:rPr lang="en-US" sz="2999">
                <a:solidFill>
                  <a:srgbClr val="000000"/>
                </a:solidFill>
                <a:latin typeface="Inter"/>
                <a:ea typeface="Inter"/>
                <a:cs typeface="Inter"/>
                <a:sym typeface="Inter"/>
              </a:rPr>
              <a:t>Promoting a more empathetic and aware digital culture</a:t>
            </a:r>
          </a:p>
          <a:p>
            <a:pPr algn="l" marL="647697" indent="-323848" lvl="1">
              <a:lnSpc>
                <a:spcPts val="4199"/>
              </a:lnSpc>
              <a:buFont typeface="Arial"/>
              <a:buChar char="•"/>
            </a:pPr>
            <a:r>
              <a:rPr lang="en-US" sz="2999">
                <a:solidFill>
                  <a:srgbClr val="000000"/>
                </a:solidFill>
                <a:latin typeface="Inter"/>
                <a:ea typeface="Inter"/>
                <a:cs typeface="Inter"/>
                <a:sym typeface="Inter"/>
              </a:rPr>
              <a:t>Ethical Technology Use</a:t>
            </a:r>
          </a:p>
          <a:p>
            <a:pPr algn="l" marL="1295394" indent="-431798" lvl="2">
              <a:lnSpc>
                <a:spcPts val="4199"/>
              </a:lnSpc>
              <a:buFont typeface="Arial"/>
              <a:buChar char="⚬"/>
            </a:pPr>
            <a:r>
              <a:rPr lang="en-US" sz="2999">
                <a:solidFill>
                  <a:srgbClr val="000000"/>
                </a:solidFill>
                <a:latin typeface="Inter"/>
                <a:ea typeface="Inter"/>
                <a:cs typeface="Inter"/>
                <a:sym typeface="Inter"/>
              </a:rPr>
              <a:t>Setting standards for responsible AI in mental health</a:t>
            </a:r>
          </a:p>
          <a:p>
            <a:pPr algn="l" marL="1295394" indent="-431798" lvl="2">
              <a:lnSpc>
                <a:spcPts val="4199"/>
              </a:lnSpc>
              <a:buFont typeface="Arial"/>
              <a:buChar char="⚬"/>
            </a:pPr>
            <a:r>
              <a:rPr lang="en-US" sz="2999">
                <a:solidFill>
                  <a:srgbClr val="000000"/>
                </a:solidFill>
                <a:latin typeface="Inter"/>
                <a:ea typeface="Inter"/>
                <a:cs typeface="Inter"/>
                <a:sym typeface="Inter"/>
              </a:rPr>
              <a:t>Demonstrating privacy-first approach with sensitive data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sp>
        <p:nvSpPr>
          <p:cNvPr name="TextBox 7" id="7"/>
          <p:cNvSpPr txBox="true"/>
          <p:nvPr/>
        </p:nvSpPr>
        <p:spPr>
          <a:xfrm rot="0">
            <a:off x="2846183" y="2402820"/>
            <a:ext cx="10256328" cy="1045810"/>
          </a:xfrm>
          <a:prstGeom prst="rect">
            <a:avLst/>
          </a:prstGeom>
        </p:spPr>
        <p:txBody>
          <a:bodyPr anchor="t" rtlCol="false" tIns="0" lIns="0" bIns="0" rIns="0">
            <a:spAutoFit/>
          </a:bodyPr>
          <a:lstStyle/>
          <a:p>
            <a:pPr algn="l">
              <a:lnSpc>
                <a:spcPts val="8506"/>
              </a:lnSpc>
            </a:pPr>
            <a:r>
              <a:rPr lang="en-US" sz="6076">
                <a:solidFill>
                  <a:srgbClr val="000000"/>
                </a:solidFill>
                <a:latin typeface="TAN Twinkle"/>
                <a:ea typeface="TAN Twinkle"/>
                <a:cs typeface="TAN Twinkle"/>
                <a:sym typeface="TAN Twinkle"/>
              </a:rPr>
              <a:t>Target Audience</a:t>
            </a:r>
          </a:p>
        </p:txBody>
      </p:sp>
      <p:sp>
        <p:nvSpPr>
          <p:cNvPr name="TextBox 8" id="8"/>
          <p:cNvSpPr txBox="true"/>
          <p:nvPr/>
        </p:nvSpPr>
        <p:spPr>
          <a:xfrm rot="0">
            <a:off x="2237014" y="4873588"/>
            <a:ext cx="12704682" cy="3138488"/>
          </a:xfrm>
          <a:prstGeom prst="rect">
            <a:avLst/>
          </a:prstGeom>
        </p:spPr>
        <p:txBody>
          <a:bodyPr anchor="t" rtlCol="false" tIns="0" lIns="0" bIns="0" rIns="0">
            <a:spAutoFit/>
          </a:bodyPr>
          <a:lstStyle/>
          <a:p>
            <a:pPr algn="just">
              <a:lnSpc>
                <a:spcPts val="4199"/>
              </a:lnSpc>
            </a:pPr>
            <a:r>
              <a:rPr lang="en-US" sz="2999">
                <a:solidFill>
                  <a:srgbClr val="000000"/>
                </a:solidFill>
                <a:latin typeface="Inter"/>
                <a:ea typeface="Inter"/>
                <a:cs typeface="Inter"/>
                <a:sym typeface="Inter"/>
              </a:rPr>
              <a:t>Underage Internet Users &amp; Their Parents</a:t>
            </a:r>
          </a:p>
          <a:p>
            <a:pPr algn="just">
              <a:lnSpc>
                <a:spcPts val="4199"/>
              </a:lnSpc>
            </a:pPr>
            <a:r>
              <a:rPr lang="en-US" sz="2999">
                <a:solidFill>
                  <a:srgbClr val="000000"/>
                </a:solidFill>
                <a:latin typeface="Inter"/>
                <a:ea typeface="Inter"/>
                <a:cs typeface="Inter"/>
                <a:sym typeface="Inter"/>
              </a:rPr>
              <a:t>Key Demographics:</a:t>
            </a:r>
          </a:p>
          <a:p>
            <a:pPr algn="just">
              <a:lnSpc>
                <a:spcPts val="4199"/>
              </a:lnSpc>
            </a:pPr>
          </a:p>
          <a:p>
            <a:pPr algn="just" marL="647697" indent="-323848" lvl="1">
              <a:lnSpc>
                <a:spcPts val="4199"/>
              </a:lnSpc>
              <a:buFont typeface="Arial"/>
              <a:buChar char="•"/>
            </a:pPr>
            <a:r>
              <a:rPr lang="en-US" sz="2999">
                <a:solidFill>
                  <a:srgbClr val="000000"/>
                </a:solidFill>
                <a:latin typeface="Inter"/>
                <a:ea typeface="Inter"/>
                <a:cs typeface="Inter"/>
                <a:sym typeface="Inter"/>
              </a:rPr>
              <a:t>Age Range: 13-17 years old</a:t>
            </a:r>
          </a:p>
          <a:p>
            <a:pPr algn="just" marL="647697" indent="-323848" lvl="1">
              <a:lnSpc>
                <a:spcPts val="4199"/>
              </a:lnSpc>
              <a:buFont typeface="Arial"/>
              <a:buChar char="•"/>
            </a:pPr>
            <a:r>
              <a:rPr lang="en-US" sz="2999">
                <a:solidFill>
                  <a:srgbClr val="000000"/>
                </a:solidFill>
                <a:latin typeface="Inter"/>
                <a:ea typeface="Inter"/>
                <a:cs typeface="Inter"/>
                <a:sym typeface="Inter"/>
              </a:rPr>
              <a:t>Parents/Guardians of teens</a:t>
            </a:r>
          </a:p>
          <a:p>
            <a:pPr algn="just" marL="1295394" indent="-431798" lvl="2">
              <a:lnSpc>
                <a:spcPts val="4199"/>
              </a:lnSpc>
              <a:buFont typeface="Arial"/>
              <a:buChar char="⚬"/>
            </a:pPr>
            <a:r>
              <a:rPr lang="en-US" sz="2999">
                <a:solidFill>
                  <a:srgbClr val="000000"/>
                </a:solidFill>
                <a:latin typeface="Inter"/>
                <a:ea typeface="Inter"/>
                <a:cs typeface="Inter"/>
                <a:sym typeface="Inter"/>
              </a:rPr>
              <a:t>Active social media users, particularly on Twitter</a:t>
            </a:r>
          </a:p>
        </p:txBody>
      </p:sp>
      <p:sp>
        <p:nvSpPr>
          <p:cNvPr name="Freeform 9" id="9"/>
          <p:cNvSpPr/>
          <p:nvPr/>
        </p:nvSpPr>
        <p:spPr>
          <a:xfrm flipH="false" flipV="false" rot="0">
            <a:off x="11649128" y="2304595"/>
            <a:ext cx="4937120" cy="4937120"/>
          </a:xfrm>
          <a:custGeom>
            <a:avLst/>
            <a:gdLst/>
            <a:ahLst/>
            <a:cxnLst/>
            <a:rect r="r" b="b" t="t" l="l"/>
            <a:pathLst>
              <a:path h="4937120" w="4937120">
                <a:moveTo>
                  <a:pt x="0" y="0"/>
                </a:moveTo>
                <a:lnTo>
                  <a:pt x="4937120" y="0"/>
                </a:lnTo>
                <a:lnTo>
                  <a:pt x="4937120" y="4937120"/>
                </a:lnTo>
                <a:lnTo>
                  <a:pt x="0" y="4937120"/>
                </a:lnTo>
                <a:lnTo>
                  <a:pt x="0" y="0"/>
                </a:lnTo>
                <a:close/>
              </a:path>
            </a:pathLst>
          </a:custGeom>
          <a:blipFill>
            <a:blip r:embed="rId2">
              <a:alphaModFix amt="37000"/>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181100" y="1318173"/>
            <a:ext cx="2933700" cy="29337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sp>
        <p:nvSpPr>
          <p:cNvPr name="TextBox 7" id="7"/>
          <p:cNvSpPr txBox="true"/>
          <p:nvPr/>
        </p:nvSpPr>
        <p:spPr>
          <a:xfrm rot="0">
            <a:off x="3172078" y="2448366"/>
            <a:ext cx="13195471" cy="1045810"/>
          </a:xfrm>
          <a:prstGeom prst="rect">
            <a:avLst/>
          </a:prstGeom>
        </p:spPr>
        <p:txBody>
          <a:bodyPr anchor="t" rtlCol="false" tIns="0" lIns="0" bIns="0" rIns="0">
            <a:spAutoFit/>
          </a:bodyPr>
          <a:lstStyle/>
          <a:p>
            <a:pPr algn="l">
              <a:lnSpc>
                <a:spcPts val="8506"/>
              </a:lnSpc>
            </a:pPr>
            <a:r>
              <a:rPr lang="en-US" sz="6076">
                <a:solidFill>
                  <a:srgbClr val="000000"/>
                </a:solidFill>
                <a:latin typeface="TAN Twinkle"/>
                <a:ea typeface="TAN Twinkle"/>
                <a:cs typeface="TAN Twinkle"/>
                <a:sym typeface="TAN Twinkle"/>
              </a:rPr>
              <a:t>Challenges Addressed</a:t>
            </a:r>
          </a:p>
        </p:txBody>
      </p:sp>
      <p:sp>
        <p:nvSpPr>
          <p:cNvPr name="TextBox 8" id="8"/>
          <p:cNvSpPr txBox="true"/>
          <p:nvPr/>
        </p:nvSpPr>
        <p:spPr>
          <a:xfrm rot="0">
            <a:off x="1750054" y="4347123"/>
            <a:ext cx="14157135" cy="4738688"/>
          </a:xfrm>
          <a:prstGeom prst="rect">
            <a:avLst/>
          </a:prstGeom>
        </p:spPr>
        <p:txBody>
          <a:bodyPr anchor="t" rtlCol="false" tIns="0" lIns="0" bIns="0" rIns="0">
            <a:spAutoFit/>
          </a:bodyPr>
          <a:lstStyle/>
          <a:p>
            <a:pPr algn="just" marL="647697" indent="-323848" lvl="1">
              <a:lnSpc>
                <a:spcPts val="4199"/>
              </a:lnSpc>
              <a:buFont typeface="Arial"/>
              <a:buChar char="•"/>
            </a:pPr>
            <a:r>
              <a:rPr lang="en-US" sz="2999">
                <a:solidFill>
                  <a:srgbClr val="000000"/>
                </a:solidFill>
                <a:latin typeface="Inter"/>
                <a:ea typeface="Inter"/>
                <a:cs typeface="Inter"/>
                <a:sym typeface="Inter"/>
              </a:rPr>
              <a:t>Mental Health Concerns</a:t>
            </a:r>
          </a:p>
          <a:p>
            <a:pPr algn="just" marL="1295394" indent="-431798" lvl="2">
              <a:lnSpc>
                <a:spcPts val="4199"/>
              </a:lnSpc>
              <a:buFont typeface="Arial"/>
              <a:buChar char="⚬"/>
            </a:pPr>
            <a:r>
              <a:rPr lang="en-US" sz="2999">
                <a:solidFill>
                  <a:srgbClr val="000000"/>
                </a:solidFill>
                <a:latin typeface="Inter"/>
                <a:ea typeface="Inter"/>
                <a:cs typeface="Inter"/>
                <a:sym typeface="Inter"/>
              </a:rPr>
              <a:t>Anxiety, depression, cyberbullying</a:t>
            </a:r>
          </a:p>
          <a:p>
            <a:pPr algn="just" marL="1295394" indent="-431798" lvl="2">
              <a:lnSpc>
                <a:spcPts val="4199"/>
              </a:lnSpc>
              <a:buFont typeface="Arial"/>
              <a:buChar char="⚬"/>
            </a:pPr>
            <a:r>
              <a:rPr lang="en-US" sz="2999">
                <a:solidFill>
                  <a:srgbClr val="000000"/>
                </a:solidFill>
                <a:latin typeface="Inter"/>
                <a:ea typeface="Inter"/>
                <a:cs typeface="Inter"/>
                <a:sym typeface="Inter"/>
              </a:rPr>
              <a:t>Social media-induced stress and FOMO</a:t>
            </a:r>
          </a:p>
          <a:p>
            <a:pPr algn="just" marL="647697" indent="-323848" lvl="1">
              <a:lnSpc>
                <a:spcPts val="4199"/>
              </a:lnSpc>
              <a:buFont typeface="Arial"/>
              <a:buChar char="•"/>
            </a:pPr>
            <a:r>
              <a:rPr lang="en-US" sz="2999">
                <a:solidFill>
                  <a:srgbClr val="000000"/>
                </a:solidFill>
                <a:latin typeface="Inter"/>
                <a:ea typeface="Inter"/>
                <a:cs typeface="Inter"/>
                <a:sym typeface="Inter"/>
              </a:rPr>
              <a:t>Digital Behavior Insights</a:t>
            </a:r>
          </a:p>
          <a:p>
            <a:pPr algn="just" marL="1295394" indent="-431798" lvl="2">
              <a:lnSpc>
                <a:spcPts val="4199"/>
              </a:lnSpc>
              <a:buFont typeface="Arial"/>
              <a:buChar char="⚬"/>
            </a:pPr>
            <a:r>
              <a:rPr lang="en-US" sz="2999">
                <a:solidFill>
                  <a:srgbClr val="000000"/>
                </a:solidFill>
                <a:latin typeface="Inter"/>
                <a:ea typeface="Inter"/>
                <a:cs typeface="Inter"/>
                <a:sym typeface="Inter"/>
              </a:rPr>
              <a:t>Understanding online interactions and their impact</a:t>
            </a:r>
          </a:p>
          <a:p>
            <a:pPr algn="just" marL="1295394" indent="-431798" lvl="2">
              <a:lnSpc>
                <a:spcPts val="4199"/>
              </a:lnSpc>
              <a:buFont typeface="Arial"/>
              <a:buChar char="⚬"/>
            </a:pPr>
            <a:r>
              <a:rPr lang="en-US" sz="2999">
                <a:solidFill>
                  <a:srgbClr val="000000"/>
                </a:solidFill>
                <a:latin typeface="Inter"/>
                <a:ea typeface="Inter"/>
                <a:cs typeface="Inter"/>
                <a:sym typeface="Inter"/>
              </a:rPr>
              <a:t>Identifying potential risks and positive trends</a:t>
            </a:r>
          </a:p>
          <a:p>
            <a:pPr algn="just" marL="647697" indent="-323848" lvl="1">
              <a:lnSpc>
                <a:spcPts val="4199"/>
              </a:lnSpc>
              <a:buFont typeface="Arial"/>
              <a:buChar char="•"/>
            </a:pPr>
            <a:r>
              <a:rPr lang="en-US" sz="2999">
                <a:solidFill>
                  <a:srgbClr val="000000"/>
                </a:solidFill>
                <a:latin typeface="Inter"/>
                <a:ea typeface="Inter"/>
                <a:cs typeface="Inter"/>
                <a:sym typeface="Inter"/>
              </a:rPr>
              <a:t>Parent-Child Communication</a:t>
            </a:r>
          </a:p>
          <a:p>
            <a:pPr algn="just" marL="1295394" indent="-431798" lvl="2">
              <a:lnSpc>
                <a:spcPts val="4199"/>
              </a:lnSpc>
              <a:buFont typeface="Arial"/>
              <a:buChar char="⚬"/>
            </a:pPr>
            <a:r>
              <a:rPr lang="en-US" sz="2999">
                <a:solidFill>
                  <a:srgbClr val="000000"/>
                </a:solidFill>
                <a:latin typeface="Inter"/>
                <a:ea typeface="Inter"/>
                <a:cs typeface="Inter"/>
                <a:sym typeface="Inter"/>
              </a:rPr>
              <a:t>Bridging the digital generation gap</a:t>
            </a:r>
          </a:p>
          <a:p>
            <a:pPr algn="just" marL="1295394" indent="-431798" lvl="2">
              <a:lnSpc>
                <a:spcPts val="4199"/>
              </a:lnSpc>
              <a:buFont typeface="Arial"/>
              <a:buChar char="⚬"/>
            </a:pPr>
            <a:r>
              <a:rPr lang="en-US" sz="2999">
                <a:solidFill>
                  <a:srgbClr val="000000"/>
                </a:solidFill>
                <a:latin typeface="Inter"/>
                <a:ea typeface="Inter"/>
                <a:cs typeface="Inter"/>
                <a:sym typeface="Inter"/>
              </a:rPr>
              <a:t>Fostering open discussions about online experiences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873225" y="1137377"/>
            <a:ext cx="4663396" cy="5995795"/>
          </a:xfrm>
          <a:custGeom>
            <a:avLst/>
            <a:gdLst/>
            <a:ahLst/>
            <a:cxnLst/>
            <a:rect r="r" b="b" t="t" l="l"/>
            <a:pathLst>
              <a:path h="5995795" w="4663396">
                <a:moveTo>
                  <a:pt x="0" y="0"/>
                </a:moveTo>
                <a:lnTo>
                  <a:pt x="4663395" y="0"/>
                </a:lnTo>
                <a:lnTo>
                  <a:pt x="4663395" y="5995795"/>
                </a:lnTo>
                <a:lnTo>
                  <a:pt x="0" y="5995795"/>
                </a:lnTo>
                <a:lnTo>
                  <a:pt x="0" y="0"/>
                </a:lnTo>
                <a:close/>
              </a:path>
            </a:pathLst>
          </a:custGeom>
          <a:blipFill>
            <a:blip r:embed="rId2">
              <a:alphaModFix amt="15000"/>
            </a:blip>
            <a:stretch>
              <a:fillRect l="0" t="0" r="0" b="0"/>
            </a:stretch>
          </a:blipFill>
        </p:spPr>
      </p:sp>
      <p:sp>
        <p:nvSpPr>
          <p:cNvPr name="Freeform 3" id="3"/>
          <p:cNvSpPr/>
          <p:nvPr/>
        </p:nvSpPr>
        <p:spPr>
          <a:xfrm flipH="false" flipV="false" rot="0">
            <a:off x="11326044" y="2901192"/>
            <a:ext cx="6451381" cy="6366633"/>
          </a:xfrm>
          <a:custGeom>
            <a:avLst/>
            <a:gdLst/>
            <a:ahLst/>
            <a:cxnLst/>
            <a:rect r="r" b="b" t="t" l="l"/>
            <a:pathLst>
              <a:path h="6366633" w="6451381">
                <a:moveTo>
                  <a:pt x="0" y="0"/>
                </a:moveTo>
                <a:lnTo>
                  <a:pt x="6451380" y="0"/>
                </a:lnTo>
                <a:lnTo>
                  <a:pt x="6451380" y="6366633"/>
                </a:lnTo>
                <a:lnTo>
                  <a:pt x="0" y="6366633"/>
                </a:lnTo>
                <a:lnTo>
                  <a:pt x="0" y="0"/>
                </a:lnTo>
                <a:close/>
              </a:path>
            </a:pathLst>
          </a:custGeom>
          <a:blipFill>
            <a:blip r:embed="rId3">
              <a:alphaModFix amt="15000"/>
            </a:blip>
            <a:stretch>
              <a:fillRect l="0" t="0" r="0" b="-9437"/>
            </a:stretch>
          </a:blipFill>
        </p:spPr>
      </p:sp>
      <p:sp>
        <p:nvSpPr>
          <p:cNvPr name="AutoShape 4" id="4"/>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5" id="5"/>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6" id="6"/>
          <p:cNvSpPr/>
          <p:nvPr/>
        </p:nvSpPr>
        <p:spPr>
          <a:xfrm flipH="false" flipV="false" rot="0">
            <a:off x="13599059" y="1038225"/>
            <a:ext cx="3660241" cy="2696603"/>
          </a:xfrm>
          <a:custGeom>
            <a:avLst/>
            <a:gdLst/>
            <a:ahLst/>
            <a:cxnLst/>
            <a:rect r="r" b="b" t="t" l="l"/>
            <a:pathLst>
              <a:path h="2696603" w="3660241">
                <a:moveTo>
                  <a:pt x="0" y="0"/>
                </a:moveTo>
                <a:lnTo>
                  <a:pt x="3660241" y="0"/>
                </a:lnTo>
                <a:lnTo>
                  <a:pt x="3660241" y="2696603"/>
                </a:lnTo>
                <a:lnTo>
                  <a:pt x="0" y="2696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1028700" y="6511039"/>
            <a:ext cx="3741931" cy="2756786"/>
          </a:xfrm>
          <a:custGeom>
            <a:avLst/>
            <a:gdLst/>
            <a:ahLst/>
            <a:cxnLst/>
            <a:rect r="r" b="b" t="t" l="l"/>
            <a:pathLst>
              <a:path h="2756786" w="3741931">
                <a:moveTo>
                  <a:pt x="0" y="0"/>
                </a:moveTo>
                <a:lnTo>
                  <a:pt x="3741931" y="0"/>
                </a:lnTo>
                <a:lnTo>
                  <a:pt x="3741931" y="2756786"/>
                </a:lnTo>
                <a:lnTo>
                  <a:pt x="0" y="27567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5204139" y="1877328"/>
            <a:ext cx="7879722" cy="1567719"/>
            <a:chOff x="0" y="0"/>
            <a:chExt cx="10506296" cy="2090292"/>
          </a:xfrm>
        </p:grpSpPr>
        <p:sp>
          <p:nvSpPr>
            <p:cNvPr name="Freeform 9" id="9"/>
            <p:cNvSpPr/>
            <p:nvPr/>
          </p:nvSpPr>
          <p:spPr>
            <a:xfrm flipH="false" flipV="false" rot="0">
              <a:off x="3910713" y="0"/>
              <a:ext cx="2115128" cy="2090292"/>
            </a:xfrm>
            <a:custGeom>
              <a:avLst/>
              <a:gdLst/>
              <a:ahLst/>
              <a:cxnLst/>
              <a:rect r="r" b="b" t="t" l="l"/>
              <a:pathLst>
                <a:path h="2090292" w="2115128">
                  <a:moveTo>
                    <a:pt x="0" y="0"/>
                  </a:moveTo>
                  <a:lnTo>
                    <a:pt x="2115128" y="0"/>
                  </a:lnTo>
                  <a:lnTo>
                    <a:pt x="2115128" y="2090292"/>
                  </a:lnTo>
                  <a:lnTo>
                    <a:pt x="0" y="2090292"/>
                  </a:lnTo>
                  <a:lnTo>
                    <a:pt x="0" y="0"/>
                  </a:lnTo>
                  <a:close/>
                </a:path>
              </a:pathLst>
            </a:custGeom>
            <a:blipFill>
              <a:blip r:embed="rId6"/>
              <a:stretch>
                <a:fillRect l="0" t="-1188" r="0" b="0"/>
              </a:stretch>
            </a:blipFill>
          </p:spPr>
        </p:sp>
        <p:sp>
          <p:nvSpPr>
            <p:cNvPr name="Freeform 10" id="10"/>
            <p:cNvSpPr/>
            <p:nvPr/>
          </p:nvSpPr>
          <p:spPr>
            <a:xfrm flipH="false" flipV="false" rot="0">
              <a:off x="9114704" y="398010"/>
              <a:ext cx="1391592" cy="1391592"/>
            </a:xfrm>
            <a:custGeom>
              <a:avLst/>
              <a:gdLst/>
              <a:ahLst/>
              <a:cxnLst/>
              <a:rect r="r" b="b" t="t" l="l"/>
              <a:pathLst>
                <a:path h="1391592" w="1391592">
                  <a:moveTo>
                    <a:pt x="0" y="0"/>
                  </a:moveTo>
                  <a:lnTo>
                    <a:pt x="1391592" y="0"/>
                  </a:lnTo>
                  <a:lnTo>
                    <a:pt x="1391592" y="1391593"/>
                  </a:lnTo>
                  <a:lnTo>
                    <a:pt x="0" y="1391593"/>
                  </a:lnTo>
                  <a:lnTo>
                    <a:pt x="0" y="0"/>
                  </a:lnTo>
                  <a:close/>
                </a:path>
              </a:pathLst>
            </a:custGeom>
            <a:blipFill>
              <a:blip r:embed="rId7"/>
              <a:stretch>
                <a:fillRect l="0" t="0" r="0" b="0"/>
              </a:stretch>
            </a:blipFill>
          </p:spPr>
        </p:sp>
        <p:sp>
          <p:nvSpPr>
            <p:cNvPr name="TextBox 11" id="11"/>
            <p:cNvSpPr txBox="true"/>
            <p:nvPr/>
          </p:nvSpPr>
          <p:spPr>
            <a:xfrm rot="0">
              <a:off x="0" y="443754"/>
              <a:ext cx="10349550" cy="1518960"/>
            </a:xfrm>
            <a:prstGeom prst="rect">
              <a:avLst/>
            </a:prstGeom>
          </p:spPr>
          <p:txBody>
            <a:bodyPr anchor="t" rtlCol="false" tIns="0" lIns="0" bIns="0" rIns="0">
              <a:spAutoFit/>
            </a:bodyPr>
            <a:lstStyle/>
            <a:p>
              <a:pPr algn="ctr">
                <a:lnSpc>
                  <a:spcPts val="9536"/>
                </a:lnSpc>
                <a:spcBef>
                  <a:spcPct val="0"/>
                </a:spcBef>
              </a:pPr>
              <a:r>
                <a:rPr lang="en-US" sz="6812" u="sng">
                  <a:solidFill>
                    <a:srgbClr val="F48807"/>
                  </a:solidFill>
                  <a:latin typeface="Quattrocento Bold"/>
                  <a:ea typeface="Quattrocento Bold"/>
                  <a:cs typeface="Quattrocento Bold"/>
                  <a:sym typeface="Quattrocento Bold"/>
                </a:rPr>
                <a:t>     lpha-    psilon-    </a:t>
              </a:r>
            </a:p>
          </p:txBody>
        </p:sp>
        <p:sp>
          <p:nvSpPr>
            <p:cNvPr name="Freeform 12" id="12"/>
            <p:cNvSpPr/>
            <p:nvPr/>
          </p:nvSpPr>
          <p:spPr>
            <a:xfrm flipH="false" flipV="false" rot="0">
              <a:off x="52227" y="481512"/>
              <a:ext cx="1342656" cy="1342656"/>
            </a:xfrm>
            <a:custGeom>
              <a:avLst/>
              <a:gdLst/>
              <a:ahLst/>
              <a:cxnLst/>
              <a:rect r="r" b="b" t="t" l="l"/>
              <a:pathLst>
                <a:path h="1342656" w="1342656">
                  <a:moveTo>
                    <a:pt x="0" y="0"/>
                  </a:moveTo>
                  <a:lnTo>
                    <a:pt x="1342656" y="0"/>
                  </a:lnTo>
                  <a:lnTo>
                    <a:pt x="1342656" y="1342656"/>
                  </a:lnTo>
                  <a:lnTo>
                    <a:pt x="0" y="1342656"/>
                  </a:lnTo>
                  <a:lnTo>
                    <a:pt x="0" y="0"/>
                  </a:lnTo>
                  <a:close/>
                </a:path>
              </a:pathLst>
            </a:custGeom>
            <a:blipFill>
              <a:blip r:embed="rId8"/>
              <a:stretch>
                <a:fillRect l="0" t="0" r="0" b="0"/>
              </a:stretch>
            </a:blipFill>
          </p:spPr>
        </p:sp>
      </p:grpSp>
      <p:sp>
        <p:nvSpPr>
          <p:cNvPr name="TextBox 13" id="13"/>
          <p:cNvSpPr txBox="true"/>
          <p:nvPr/>
        </p:nvSpPr>
        <p:spPr>
          <a:xfrm rot="0">
            <a:off x="5708252" y="3649103"/>
            <a:ext cx="5881820" cy="3924300"/>
          </a:xfrm>
          <a:prstGeom prst="rect">
            <a:avLst/>
          </a:prstGeom>
        </p:spPr>
        <p:txBody>
          <a:bodyPr anchor="t" rtlCol="false" tIns="0" lIns="0" bIns="0" rIns="0">
            <a:spAutoFit/>
          </a:bodyPr>
          <a:lstStyle/>
          <a:p>
            <a:pPr algn="just">
              <a:lnSpc>
                <a:spcPts val="6299"/>
              </a:lnSpc>
            </a:pPr>
            <a:r>
              <a:rPr lang="en-US" sz="4499">
                <a:solidFill>
                  <a:srgbClr val="F48807"/>
                </a:solidFill>
                <a:latin typeface="Quattrocento"/>
                <a:ea typeface="Quattrocento"/>
                <a:cs typeface="Quattrocento"/>
                <a:sym typeface="Quattrocento"/>
              </a:rPr>
              <a:t>Members:</a:t>
            </a:r>
          </a:p>
          <a:p>
            <a:pPr algn="just">
              <a:lnSpc>
                <a:spcPts val="6299"/>
              </a:lnSpc>
            </a:pPr>
            <a:r>
              <a:rPr lang="en-US" sz="4499">
                <a:solidFill>
                  <a:srgbClr val="F48807"/>
                </a:solidFill>
                <a:latin typeface="Quattrocento"/>
                <a:ea typeface="Quattrocento"/>
                <a:cs typeface="Quattrocento"/>
                <a:sym typeface="Quattrocento"/>
              </a:rPr>
              <a:t>Sayantan Roy (TL)</a:t>
            </a:r>
          </a:p>
          <a:p>
            <a:pPr algn="just">
              <a:lnSpc>
                <a:spcPts val="6299"/>
              </a:lnSpc>
            </a:pPr>
            <a:r>
              <a:rPr lang="en-US" sz="4499">
                <a:solidFill>
                  <a:srgbClr val="F48807"/>
                </a:solidFill>
                <a:latin typeface="Quattrocento"/>
                <a:ea typeface="Quattrocento"/>
                <a:cs typeface="Quattrocento"/>
                <a:sym typeface="Quattrocento"/>
              </a:rPr>
              <a:t>Akif Jalal</a:t>
            </a:r>
          </a:p>
          <a:p>
            <a:pPr algn="just">
              <a:lnSpc>
                <a:spcPts val="6299"/>
              </a:lnSpc>
            </a:pPr>
            <a:r>
              <a:rPr lang="en-US" sz="4499">
                <a:solidFill>
                  <a:srgbClr val="F48807"/>
                </a:solidFill>
                <a:latin typeface="Quattrocento"/>
                <a:ea typeface="Quattrocento"/>
                <a:cs typeface="Quattrocento"/>
                <a:sym typeface="Quattrocento"/>
              </a:rPr>
              <a:t>Gopal Somasundaram</a:t>
            </a:r>
          </a:p>
          <a:p>
            <a:pPr algn="just">
              <a:lnSpc>
                <a:spcPts val="6299"/>
              </a:lnSpc>
              <a:spcBef>
                <a:spcPct val="0"/>
              </a:spcBef>
            </a:pPr>
          </a:p>
        </p:txBody>
      </p:sp>
      <p:sp>
        <p:nvSpPr>
          <p:cNvPr name="TextBox 14" id="14"/>
          <p:cNvSpPr txBox="true"/>
          <p:nvPr/>
        </p:nvSpPr>
        <p:spPr>
          <a:xfrm rot="0">
            <a:off x="681721" y="1565032"/>
            <a:ext cx="10053062" cy="502920"/>
          </a:xfrm>
          <a:prstGeom prst="rect">
            <a:avLst/>
          </a:prstGeom>
        </p:spPr>
        <p:txBody>
          <a:bodyPr anchor="t" rtlCol="false" tIns="0" lIns="0" bIns="0" rIns="0">
            <a:spAutoFit/>
          </a:bodyPr>
          <a:lstStyle/>
          <a:p>
            <a:pPr algn="ctr" marL="0" indent="0" lvl="0">
              <a:lnSpc>
                <a:spcPts val="3779"/>
              </a:lnSpc>
              <a:spcBef>
                <a:spcPct val="0"/>
              </a:spcBef>
            </a:pPr>
            <a:r>
              <a:rPr lang="en-US" sz="2699">
                <a:solidFill>
                  <a:srgbClr val="F48807"/>
                </a:solidFill>
                <a:latin typeface="The Seasons Italics"/>
                <a:ea typeface="The Seasons Italics"/>
                <a:cs typeface="The Seasons Italics"/>
                <a:sym typeface="The Seasons Italics"/>
              </a:rPr>
              <a:t>Team:</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2224995" y="2304503"/>
            <a:ext cx="8952236" cy="1052795"/>
          </a:xfrm>
          <a:prstGeom prst="rect">
            <a:avLst/>
          </a:prstGeom>
        </p:spPr>
        <p:txBody>
          <a:bodyPr anchor="t" rtlCol="false" tIns="0" lIns="0" bIns="0" rIns="0">
            <a:spAutoFit/>
          </a:bodyPr>
          <a:lstStyle/>
          <a:p>
            <a:pPr algn="l">
              <a:lnSpc>
                <a:spcPts val="8646"/>
              </a:lnSpc>
            </a:pPr>
            <a:r>
              <a:rPr lang="en-US" sz="6176">
                <a:solidFill>
                  <a:srgbClr val="000000"/>
                </a:solidFill>
                <a:latin typeface="TAN Twinkle"/>
                <a:ea typeface="TAN Twinkle"/>
                <a:cs typeface="TAN Twinkle"/>
                <a:sym typeface="TAN Twinkle"/>
              </a:rPr>
              <a:t>Introduction</a:t>
            </a:r>
          </a:p>
        </p:txBody>
      </p:sp>
      <p:sp>
        <p:nvSpPr>
          <p:cNvPr name="TextBox 8" id="8"/>
          <p:cNvSpPr txBox="true"/>
          <p:nvPr/>
        </p:nvSpPr>
        <p:spPr>
          <a:xfrm rot="0">
            <a:off x="1028700" y="4873588"/>
            <a:ext cx="16230600" cy="2600325"/>
          </a:xfrm>
          <a:prstGeom prst="rect">
            <a:avLst/>
          </a:prstGeom>
        </p:spPr>
        <p:txBody>
          <a:bodyPr anchor="t" rtlCol="false" tIns="0" lIns="0" bIns="0" rIns="0">
            <a:spAutoFit/>
          </a:bodyPr>
          <a:lstStyle/>
          <a:p>
            <a:pPr algn="l">
              <a:lnSpc>
                <a:spcPts val="4199"/>
              </a:lnSpc>
            </a:pPr>
            <a:r>
              <a:rPr lang="en-US" sz="2999">
                <a:solidFill>
                  <a:srgbClr val="000000"/>
                </a:solidFill>
                <a:latin typeface="Inter"/>
                <a:ea typeface="Inter"/>
                <a:cs typeface="Inter"/>
                <a:sym typeface="Inter"/>
              </a:rPr>
              <a:t>A cutting-edge web application that leverages artificial intelligence and natural language processing to transform the mental health therapy landscape. By harnessing the power of social media data and machine learning, It enables therapists to gain unprecedented insights into their patients' emotional states, fostering more effective and personalized treatment plans.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9878279" y="1189377"/>
            <a:ext cx="5778062" cy="5778062"/>
          </a:xfrm>
          <a:custGeom>
            <a:avLst/>
            <a:gdLst/>
            <a:ahLst/>
            <a:cxnLst/>
            <a:rect r="r" b="b" t="t" l="l"/>
            <a:pathLst>
              <a:path h="5778062" w="5778062">
                <a:moveTo>
                  <a:pt x="0" y="0"/>
                </a:moveTo>
                <a:lnTo>
                  <a:pt x="5778062" y="0"/>
                </a:lnTo>
                <a:lnTo>
                  <a:pt x="5778062" y="5778063"/>
                </a:lnTo>
                <a:lnTo>
                  <a:pt x="0" y="5778063"/>
                </a:lnTo>
                <a:lnTo>
                  <a:pt x="0" y="0"/>
                </a:lnTo>
                <a:close/>
              </a:path>
            </a:pathLst>
          </a:custGeom>
          <a:blipFill>
            <a:blip r:embed="rId2">
              <a:alphaModFix amt="19999"/>
            </a:blip>
            <a:stretch>
              <a:fillRect l="0" t="0" r="0" b="0"/>
            </a:stretch>
          </a:blipFill>
        </p:spPr>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951529" y="1490333"/>
            <a:ext cx="8044070" cy="2588075"/>
          </a:xfrm>
          <a:prstGeom prst="rect">
            <a:avLst/>
          </a:prstGeom>
        </p:spPr>
        <p:txBody>
          <a:bodyPr anchor="t" rtlCol="false" tIns="0" lIns="0" bIns="0" rIns="0">
            <a:spAutoFit/>
          </a:bodyPr>
          <a:lstStyle/>
          <a:p>
            <a:pPr algn="l">
              <a:lnSpc>
                <a:spcPts val="10326"/>
              </a:lnSpc>
            </a:pPr>
            <a:r>
              <a:rPr lang="en-US" sz="7376">
                <a:solidFill>
                  <a:srgbClr val="000000"/>
                </a:solidFill>
                <a:latin typeface="TAN Twinkle"/>
                <a:ea typeface="TAN Twinkle"/>
                <a:cs typeface="TAN Twinkle"/>
                <a:sym typeface="TAN Twinkle"/>
              </a:rPr>
              <a:t>Problem Statement</a:t>
            </a:r>
          </a:p>
        </p:txBody>
      </p:sp>
      <p:sp>
        <p:nvSpPr>
          <p:cNvPr name="TextBox 9" id="9"/>
          <p:cNvSpPr txBox="true"/>
          <p:nvPr/>
        </p:nvSpPr>
        <p:spPr>
          <a:xfrm rot="0">
            <a:off x="731114" y="4873588"/>
            <a:ext cx="17556886" cy="3148013"/>
          </a:xfrm>
          <a:prstGeom prst="rect">
            <a:avLst/>
          </a:prstGeom>
        </p:spPr>
        <p:txBody>
          <a:bodyPr anchor="t" rtlCol="false" tIns="0" lIns="0" bIns="0" rIns="0">
            <a:spAutoFit/>
          </a:bodyPr>
          <a:lstStyle/>
          <a:p>
            <a:pPr algn="l" marL="647697" indent="-323848" lvl="1">
              <a:lnSpc>
                <a:spcPts val="4199"/>
              </a:lnSpc>
              <a:buFont typeface="Arial"/>
              <a:buChar char="•"/>
            </a:pPr>
            <a:r>
              <a:rPr lang="en-US" sz="2999" strike="noStrike" u="none">
                <a:solidFill>
                  <a:srgbClr val="000000"/>
                </a:solidFill>
                <a:latin typeface="Inter"/>
                <a:ea typeface="Inter"/>
                <a:cs typeface="Inter"/>
                <a:sym typeface="Inter"/>
              </a:rPr>
              <a:t>Limited understanding of patients' emotional states and trends</a:t>
            </a:r>
          </a:p>
          <a:p>
            <a:pPr algn="l" marL="647697" indent="-323848" lvl="1">
              <a:lnSpc>
                <a:spcPts val="4199"/>
              </a:lnSpc>
              <a:buFont typeface="Arial"/>
              <a:buChar char="•"/>
            </a:pPr>
            <a:r>
              <a:rPr lang="en-US" sz="2999" strike="noStrike" u="none">
                <a:solidFill>
                  <a:srgbClr val="000000"/>
                </a:solidFill>
                <a:latin typeface="Inter"/>
                <a:ea typeface="Inter"/>
                <a:cs typeface="Inter"/>
                <a:sym typeface="Inter"/>
              </a:rPr>
              <a:t>Inadequate data-driven insights for personalized treatment plans</a:t>
            </a:r>
          </a:p>
          <a:p>
            <a:pPr algn="l" marL="647697" indent="-323848" lvl="1">
              <a:lnSpc>
                <a:spcPts val="4199"/>
              </a:lnSpc>
              <a:buFont typeface="Arial"/>
              <a:buChar char="•"/>
            </a:pPr>
            <a:r>
              <a:rPr lang="en-US" sz="2999" strike="noStrike" u="none">
                <a:solidFill>
                  <a:srgbClr val="000000"/>
                </a:solidFill>
                <a:latin typeface="Inter"/>
                <a:ea typeface="Inter"/>
                <a:cs typeface="Inter"/>
                <a:sym typeface="Inter"/>
              </a:rPr>
              <a:t>Therapists' workload and stress levels are high, leading to burnout</a:t>
            </a:r>
          </a:p>
          <a:p>
            <a:pPr algn="l" marL="647697" indent="-323848" lvl="1">
              <a:lnSpc>
                <a:spcPts val="4199"/>
              </a:lnSpc>
              <a:buFont typeface="Arial"/>
              <a:buChar char="•"/>
            </a:pPr>
            <a:r>
              <a:rPr lang="en-US" sz="2999" strike="noStrike" u="none">
                <a:solidFill>
                  <a:srgbClr val="000000"/>
                </a:solidFill>
                <a:latin typeface="Inter"/>
                <a:ea typeface="Inter"/>
                <a:cs typeface="Inter"/>
                <a:sym typeface="Inter"/>
              </a:rPr>
              <a:t>Patients' progress and outcomes are often difficult to track and measure</a:t>
            </a:r>
          </a:p>
          <a:p>
            <a:pPr algn="l" marL="647697" indent="-323848" lvl="1">
              <a:lnSpc>
                <a:spcPts val="4199"/>
              </a:lnSpc>
              <a:buFont typeface="Arial"/>
              <a:buChar char="•"/>
            </a:pPr>
            <a:r>
              <a:rPr lang="en-US" sz="2999" strike="noStrike" u="none">
                <a:solidFill>
                  <a:srgbClr val="000000"/>
                </a:solidFill>
                <a:latin typeface="Inter"/>
                <a:ea typeface="Inter"/>
                <a:cs typeface="Inter"/>
                <a:sym typeface="Inter"/>
              </a:rPr>
              <a:t>Therapists' skills and knowledge may not be up-to-date with the latest research and best practices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2224995" y="2304503"/>
            <a:ext cx="10921427" cy="1052795"/>
          </a:xfrm>
          <a:prstGeom prst="rect">
            <a:avLst/>
          </a:prstGeom>
        </p:spPr>
        <p:txBody>
          <a:bodyPr anchor="t" rtlCol="false" tIns="0" lIns="0" bIns="0" rIns="0">
            <a:spAutoFit/>
          </a:bodyPr>
          <a:lstStyle/>
          <a:p>
            <a:pPr algn="l">
              <a:lnSpc>
                <a:spcPts val="8646"/>
              </a:lnSpc>
            </a:pPr>
            <a:r>
              <a:rPr lang="en-US" sz="6176">
                <a:solidFill>
                  <a:srgbClr val="000000"/>
                </a:solidFill>
                <a:latin typeface="TAN Twinkle"/>
                <a:ea typeface="TAN Twinkle"/>
                <a:cs typeface="TAN Twinkle"/>
                <a:sym typeface="TAN Twinkle"/>
              </a:rPr>
              <a:t>Proposed Solution</a:t>
            </a:r>
          </a:p>
        </p:txBody>
      </p:sp>
      <p:sp>
        <p:nvSpPr>
          <p:cNvPr name="TextBox 8" id="8"/>
          <p:cNvSpPr txBox="true"/>
          <p:nvPr/>
        </p:nvSpPr>
        <p:spPr>
          <a:xfrm rot="0">
            <a:off x="1028700" y="4108713"/>
            <a:ext cx="16230600" cy="4729163"/>
          </a:xfrm>
          <a:prstGeom prst="rect">
            <a:avLst/>
          </a:prstGeom>
        </p:spPr>
        <p:txBody>
          <a:bodyPr anchor="t" rtlCol="false" tIns="0" lIns="0" bIns="0" rIns="0">
            <a:spAutoFit/>
          </a:bodyPr>
          <a:lstStyle/>
          <a:p>
            <a:pPr algn="l" marL="647697" indent="-323848" lvl="1">
              <a:lnSpc>
                <a:spcPts val="4199"/>
              </a:lnSpc>
              <a:buFont typeface="Arial"/>
              <a:buChar char="•"/>
            </a:pPr>
            <a:r>
              <a:rPr lang="en-US" sz="2999">
                <a:solidFill>
                  <a:srgbClr val="000000"/>
                </a:solidFill>
                <a:latin typeface="Inter"/>
                <a:ea typeface="Inter"/>
                <a:cs typeface="Inter"/>
                <a:sym typeface="Inter"/>
              </a:rPr>
              <a:t>Patients sign up and grant access to their Twitter data</a:t>
            </a:r>
          </a:p>
          <a:p>
            <a:pPr algn="l" marL="647697" indent="-323848" lvl="1">
              <a:lnSpc>
                <a:spcPts val="4199"/>
              </a:lnSpc>
              <a:buFont typeface="Arial"/>
              <a:buChar char="•"/>
            </a:pPr>
            <a:r>
              <a:rPr lang="en-US" sz="2999">
                <a:solidFill>
                  <a:srgbClr val="000000"/>
                </a:solidFill>
                <a:latin typeface="Inter"/>
                <a:ea typeface="Inter"/>
                <a:cs typeface="Inter"/>
                <a:sym typeface="Inter"/>
              </a:rPr>
              <a:t>Patients are prompted to sign in to their Twitter account and Docusign a waiver for temporary data analysis rights</a:t>
            </a:r>
          </a:p>
          <a:p>
            <a:pPr algn="l" marL="647697" indent="-323848" lvl="1">
              <a:lnSpc>
                <a:spcPts val="4199"/>
              </a:lnSpc>
              <a:buFont typeface="Arial"/>
              <a:buChar char="•"/>
            </a:pPr>
            <a:r>
              <a:rPr lang="en-US" sz="2999">
                <a:solidFill>
                  <a:srgbClr val="000000"/>
                </a:solidFill>
                <a:latin typeface="Inter"/>
                <a:ea typeface="Inter"/>
                <a:cs typeface="Inter"/>
                <a:sym typeface="Inter"/>
              </a:rPr>
              <a:t>Our solution</a:t>
            </a:r>
            <a:r>
              <a:rPr lang="en-US" sz="2999">
                <a:solidFill>
                  <a:srgbClr val="000000"/>
                </a:solidFill>
                <a:latin typeface="Inter"/>
                <a:ea typeface="Inter"/>
                <a:cs typeface="Inter"/>
                <a:sym typeface="Inter"/>
              </a:rPr>
              <a:t> fetches patients' tweet, retweet, and likes history</a:t>
            </a:r>
          </a:p>
          <a:p>
            <a:pPr algn="l" marL="647697" indent="-323848" lvl="1">
              <a:lnSpc>
                <a:spcPts val="4199"/>
              </a:lnSpc>
              <a:buFont typeface="Arial"/>
              <a:buChar char="•"/>
            </a:pPr>
            <a:r>
              <a:rPr lang="en-US" sz="2999">
                <a:solidFill>
                  <a:srgbClr val="000000"/>
                </a:solidFill>
                <a:latin typeface="Inter"/>
                <a:ea typeface="Inter"/>
                <a:cs typeface="Inter"/>
                <a:sym typeface="Inter"/>
              </a:rPr>
              <a:t>Two layers of NLP sentiment analysis are performed on the data</a:t>
            </a:r>
          </a:p>
          <a:p>
            <a:pPr algn="l" marL="647697" indent="-323848" lvl="1">
              <a:lnSpc>
                <a:spcPts val="4199"/>
              </a:lnSpc>
              <a:buFont typeface="Arial"/>
              <a:buChar char="•"/>
            </a:pPr>
            <a:r>
              <a:rPr lang="en-US" sz="2999">
                <a:solidFill>
                  <a:srgbClr val="000000"/>
                </a:solidFill>
                <a:latin typeface="Inter"/>
                <a:ea typeface="Inter"/>
                <a:cs typeface="Inter"/>
                <a:sym typeface="Inter"/>
              </a:rPr>
              <a:t>Quantified results are stored in a database for therapists to access</a:t>
            </a:r>
          </a:p>
          <a:p>
            <a:pPr algn="l" marL="647697" indent="-323848" lvl="1">
              <a:lnSpc>
                <a:spcPts val="4199"/>
              </a:lnSpc>
              <a:buFont typeface="Arial"/>
              <a:buChar char="•"/>
            </a:pPr>
            <a:r>
              <a:rPr lang="en-US" sz="2999">
                <a:solidFill>
                  <a:srgbClr val="000000"/>
                </a:solidFill>
                <a:latin typeface="Inter"/>
                <a:ea typeface="Inter"/>
                <a:cs typeface="Inter"/>
                <a:sym typeface="Inter"/>
              </a:rPr>
              <a:t>Therapists can view high-level data visuals, fine-details, and NLP results</a:t>
            </a:r>
          </a:p>
          <a:p>
            <a:pPr algn="l" marL="647697" indent="-323848" lvl="1">
              <a:lnSpc>
                <a:spcPts val="4199"/>
              </a:lnSpc>
              <a:buFont typeface="Arial"/>
              <a:buChar char="•"/>
            </a:pPr>
            <a:r>
              <a:rPr lang="en-US" sz="2999">
                <a:solidFill>
                  <a:srgbClr val="000000"/>
                </a:solidFill>
                <a:latin typeface="Inter"/>
                <a:ea typeface="Inter"/>
                <a:cs typeface="Inter"/>
                <a:sym typeface="Inter"/>
              </a:rPr>
              <a:t>Therapists can create notes and discuss long-term emotional trends with patients</a:t>
            </a:r>
          </a:p>
          <a:p>
            <a:pPr algn="l">
              <a:lnSpc>
                <a:spcPts val="4199"/>
              </a:lnSpc>
            </a:pPr>
          </a:p>
        </p:txBody>
      </p:sp>
      <p:grpSp>
        <p:nvGrpSpPr>
          <p:cNvPr name="Group 9" id="9"/>
          <p:cNvGrpSpPr/>
          <p:nvPr/>
        </p:nvGrpSpPr>
        <p:grpSpPr>
          <a:xfrm rot="515559">
            <a:off x="10569643" y="-299309"/>
            <a:ext cx="9358712" cy="7313213"/>
            <a:chOff x="0" y="0"/>
            <a:chExt cx="12478282" cy="9750951"/>
          </a:xfrm>
        </p:grpSpPr>
        <p:sp>
          <p:nvSpPr>
            <p:cNvPr name="Freeform 10" id="10"/>
            <p:cNvSpPr/>
            <p:nvPr/>
          </p:nvSpPr>
          <p:spPr>
            <a:xfrm flipH="false" flipV="false" rot="1319764">
              <a:off x="5133692" y="839876"/>
              <a:ext cx="6053399" cy="8071199"/>
            </a:xfrm>
            <a:custGeom>
              <a:avLst/>
              <a:gdLst/>
              <a:ahLst/>
              <a:cxnLst/>
              <a:rect r="r" b="b" t="t" l="l"/>
              <a:pathLst>
                <a:path h="8071199" w="6053399">
                  <a:moveTo>
                    <a:pt x="0" y="0"/>
                  </a:moveTo>
                  <a:lnTo>
                    <a:pt x="6053400" y="0"/>
                  </a:lnTo>
                  <a:lnTo>
                    <a:pt x="6053400" y="8071199"/>
                  </a:lnTo>
                  <a:lnTo>
                    <a:pt x="0" y="8071199"/>
                  </a:lnTo>
                  <a:lnTo>
                    <a:pt x="0" y="0"/>
                  </a:lnTo>
                  <a:close/>
                </a:path>
              </a:pathLst>
            </a:custGeom>
            <a:blipFill>
              <a:blip r:embed="rId2">
                <a:alphaModFix amt="19999"/>
              </a:blip>
              <a:stretch>
                <a:fillRect l="0" t="0" r="0" b="0"/>
              </a:stretch>
            </a:blipFill>
          </p:spPr>
        </p:sp>
        <p:sp>
          <p:nvSpPr>
            <p:cNvPr name="Freeform 11" id="11"/>
            <p:cNvSpPr/>
            <p:nvPr/>
          </p:nvSpPr>
          <p:spPr>
            <a:xfrm flipH="false" flipV="false" rot="0">
              <a:off x="3047381" y="580973"/>
              <a:ext cx="6053399" cy="8071199"/>
            </a:xfrm>
            <a:custGeom>
              <a:avLst/>
              <a:gdLst/>
              <a:ahLst/>
              <a:cxnLst/>
              <a:rect r="r" b="b" t="t" l="l"/>
              <a:pathLst>
                <a:path h="8071199" w="6053399">
                  <a:moveTo>
                    <a:pt x="0" y="0"/>
                  </a:moveTo>
                  <a:lnTo>
                    <a:pt x="6053399" y="0"/>
                  </a:lnTo>
                  <a:lnTo>
                    <a:pt x="6053399" y="8071199"/>
                  </a:lnTo>
                  <a:lnTo>
                    <a:pt x="0" y="8071199"/>
                  </a:lnTo>
                  <a:lnTo>
                    <a:pt x="0" y="0"/>
                  </a:lnTo>
                  <a:close/>
                </a:path>
              </a:pathLst>
            </a:custGeom>
            <a:blipFill>
              <a:blip r:embed="rId2">
                <a:alphaModFix amt="19999"/>
              </a:blip>
              <a:stretch>
                <a:fillRect l="0" t="0" r="0" b="0"/>
              </a:stretch>
            </a:blipFill>
          </p:spPr>
        </p:sp>
        <p:sp>
          <p:nvSpPr>
            <p:cNvPr name="Freeform 12" id="12"/>
            <p:cNvSpPr/>
            <p:nvPr/>
          </p:nvSpPr>
          <p:spPr>
            <a:xfrm flipH="false" flipV="false" rot="-1026774">
              <a:off x="1053496" y="967798"/>
              <a:ext cx="6053399" cy="8071199"/>
            </a:xfrm>
            <a:custGeom>
              <a:avLst/>
              <a:gdLst/>
              <a:ahLst/>
              <a:cxnLst/>
              <a:rect r="r" b="b" t="t" l="l"/>
              <a:pathLst>
                <a:path h="8071199" w="6053399">
                  <a:moveTo>
                    <a:pt x="0" y="0"/>
                  </a:moveTo>
                  <a:lnTo>
                    <a:pt x="6053400" y="0"/>
                  </a:lnTo>
                  <a:lnTo>
                    <a:pt x="6053400" y="8071199"/>
                  </a:lnTo>
                  <a:lnTo>
                    <a:pt x="0" y="8071199"/>
                  </a:lnTo>
                  <a:lnTo>
                    <a:pt x="0" y="0"/>
                  </a:lnTo>
                  <a:close/>
                </a:path>
              </a:pathLst>
            </a:custGeom>
            <a:blipFill>
              <a:blip r:embed="rId2">
                <a:alphaModFix amt="19999"/>
              </a:blip>
              <a:stretch>
                <a:fillRect l="0" t="0" r="0" b="0"/>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92487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731114" y="1642733"/>
            <a:ext cx="3448026" cy="2772213"/>
          </a:xfrm>
          <a:custGeom>
            <a:avLst/>
            <a:gdLst/>
            <a:ahLst/>
            <a:cxnLst/>
            <a:rect r="r" b="b" t="t" l="l"/>
            <a:pathLst>
              <a:path h="2772213" w="3448026">
                <a:moveTo>
                  <a:pt x="0" y="0"/>
                </a:moveTo>
                <a:lnTo>
                  <a:pt x="3448026" y="0"/>
                </a:lnTo>
                <a:lnTo>
                  <a:pt x="3448026" y="2772213"/>
                </a:lnTo>
                <a:lnTo>
                  <a:pt x="0" y="2772213"/>
                </a:lnTo>
                <a:lnTo>
                  <a:pt x="0" y="0"/>
                </a:lnTo>
                <a:close/>
              </a:path>
            </a:pathLst>
          </a:custGeom>
          <a:blipFill>
            <a:blip r:embed="rId2">
              <a:alphaModFix amt="19999"/>
            </a:blip>
            <a:stretch>
              <a:fillRect l="0" t="0" r="0" b="0"/>
            </a:stretch>
          </a:blipFill>
        </p:spPr>
      </p:sp>
      <p:sp>
        <p:nvSpPr>
          <p:cNvPr name="Freeform 5" id="5"/>
          <p:cNvSpPr/>
          <p:nvPr/>
        </p:nvSpPr>
        <p:spPr>
          <a:xfrm flipH="false" flipV="false" rot="0">
            <a:off x="10589497" y="1399376"/>
            <a:ext cx="4613351" cy="5076793"/>
          </a:xfrm>
          <a:custGeom>
            <a:avLst/>
            <a:gdLst/>
            <a:ahLst/>
            <a:cxnLst/>
            <a:rect r="r" b="b" t="t" l="l"/>
            <a:pathLst>
              <a:path h="5076793" w="4613351">
                <a:moveTo>
                  <a:pt x="0" y="0"/>
                </a:moveTo>
                <a:lnTo>
                  <a:pt x="4613351" y="0"/>
                </a:lnTo>
                <a:lnTo>
                  <a:pt x="4613351" y="5076793"/>
                </a:lnTo>
                <a:lnTo>
                  <a:pt x="0" y="5076793"/>
                </a:lnTo>
                <a:lnTo>
                  <a:pt x="0" y="0"/>
                </a:lnTo>
                <a:close/>
              </a:path>
            </a:pathLst>
          </a:custGeom>
          <a:blipFill>
            <a:blip r:embed="rId3">
              <a:alphaModFix amt="19999"/>
            </a:blip>
            <a:stretch>
              <a:fillRect l="0" t="0" r="0" b="0"/>
            </a:stretch>
          </a:blipFill>
        </p:spPr>
      </p:sp>
      <p:sp>
        <p:nvSpPr>
          <p:cNvPr name="TextBox 6" id="6"/>
          <p:cNvSpPr txBox="true"/>
          <p:nvPr/>
        </p:nvSpPr>
        <p:spPr>
          <a:xfrm rot="0">
            <a:off x="2951529" y="1490333"/>
            <a:ext cx="8044070" cy="1276558"/>
          </a:xfrm>
          <a:prstGeom prst="rect">
            <a:avLst/>
          </a:prstGeom>
        </p:spPr>
        <p:txBody>
          <a:bodyPr anchor="t" rtlCol="false" tIns="0" lIns="0" bIns="0" rIns="0">
            <a:spAutoFit/>
          </a:bodyPr>
          <a:lstStyle/>
          <a:p>
            <a:pPr algn="l">
              <a:lnSpc>
                <a:spcPts val="10326"/>
              </a:lnSpc>
            </a:pPr>
            <a:r>
              <a:rPr lang="en-US" sz="7376">
                <a:solidFill>
                  <a:srgbClr val="000000"/>
                </a:solidFill>
                <a:latin typeface="TAN Twinkle"/>
                <a:ea typeface="TAN Twinkle"/>
                <a:cs typeface="TAN Twinkle"/>
                <a:sym typeface="TAN Twinkle"/>
              </a:rPr>
              <a:t>Tech Stack</a:t>
            </a:r>
          </a:p>
        </p:txBody>
      </p:sp>
      <p:sp>
        <p:nvSpPr>
          <p:cNvPr name="TextBox 7" id="7"/>
          <p:cNvSpPr txBox="true"/>
          <p:nvPr/>
        </p:nvSpPr>
        <p:spPr>
          <a:xfrm rot="0">
            <a:off x="731114" y="4873588"/>
            <a:ext cx="17556886" cy="3148013"/>
          </a:xfrm>
          <a:prstGeom prst="rect">
            <a:avLst/>
          </a:prstGeom>
        </p:spPr>
        <p:txBody>
          <a:bodyPr anchor="t" rtlCol="false" tIns="0" lIns="0" bIns="0" rIns="0">
            <a:spAutoFit/>
          </a:bodyPr>
          <a:lstStyle/>
          <a:p>
            <a:pPr algn="l" marL="647697" indent="-323848" lvl="1">
              <a:lnSpc>
                <a:spcPts val="4199"/>
              </a:lnSpc>
              <a:buFont typeface="Arial"/>
              <a:buChar char="•"/>
            </a:pPr>
            <a:r>
              <a:rPr lang="en-US" sz="2999">
                <a:solidFill>
                  <a:srgbClr val="000000"/>
                </a:solidFill>
                <a:latin typeface="Inter"/>
                <a:ea typeface="Inter"/>
                <a:cs typeface="Inter"/>
                <a:sym typeface="Inter"/>
              </a:rPr>
              <a:t>Python</a:t>
            </a:r>
          </a:p>
          <a:p>
            <a:pPr algn="l" marL="647697" indent="-323848" lvl="1">
              <a:lnSpc>
                <a:spcPts val="4199"/>
              </a:lnSpc>
              <a:buFont typeface="Arial"/>
              <a:buChar char="•"/>
            </a:pPr>
            <a:r>
              <a:rPr lang="en-US" sz="2999">
                <a:solidFill>
                  <a:srgbClr val="000000"/>
                </a:solidFill>
                <a:latin typeface="Inter"/>
                <a:ea typeface="Inter"/>
                <a:cs typeface="Inter"/>
                <a:sym typeface="Inter"/>
              </a:rPr>
              <a:t>natural language processing</a:t>
            </a:r>
          </a:p>
          <a:p>
            <a:pPr algn="l" marL="647697" indent="-323848" lvl="1">
              <a:lnSpc>
                <a:spcPts val="4199"/>
              </a:lnSpc>
              <a:buFont typeface="Arial"/>
              <a:buChar char="•"/>
            </a:pPr>
            <a:r>
              <a:rPr lang="en-US" sz="2999">
                <a:solidFill>
                  <a:srgbClr val="000000"/>
                </a:solidFill>
                <a:latin typeface="Inter"/>
                <a:ea typeface="Inter"/>
                <a:cs typeface="Inter"/>
                <a:sym typeface="Inter"/>
              </a:rPr>
              <a:t>Javascript</a:t>
            </a:r>
          </a:p>
          <a:p>
            <a:pPr algn="l" marL="647697" indent="-323848" lvl="1">
              <a:lnSpc>
                <a:spcPts val="4199"/>
              </a:lnSpc>
              <a:buFont typeface="Arial"/>
              <a:buChar char="•"/>
            </a:pPr>
            <a:r>
              <a:rPr lang="en-US" sz="2999">
                <a:solidFill>
                  <a:srgbClr val="000000"/>
                </a:solidFill>
                <a:latin typeface="Inter"/>
                <a:ea typeface="Inter"/>
                <a:cs typeface="Inter"/>
                <a:sym typeface="Inter"/>
              </a:rPr>
              <a:t>one part through GCP's Sentiment Analysis API and another custom NLTK model written for further emotional analysis.</a:t>
            </a:r>
          </a:p>
          <a:p>
            <a:pPr algn="l" marL="647697" indent="-323848" lvl="1">
              <a:lnSpc>
                <a:spcPts val="4199"/>
              </a:lnSpc>
              <a:buFont typeface="Arial"/>
              <a:buChar char="•"/>
            </a:pPr>
            <a:r>
              <a:rPr lang="en-US" sz="2999">
                <a:solidFill>
                  <a:srgbClr val="000000"/>
                </a:solidFill>
                <a:latin typeface="Inter"/>
                <a:ea typeface="Inter"/>
                <a:cs typeface="Inter"/>
                <a:sym typeface="Inter"/>
              </a:rPr>
              <a:t>Our database is MongoDB, backend in Node.js and express.js, and frontend in React</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sp>
        <p:nvSpPr>
          <p:cNvPr name="TextBox 7" id="7"/>
          <p:cNvSpPr txBox="true"/>
          <p:nvPr/>
        </p:nvSpPr>
        <p:spPr>
          <a:xfrm rot="0">
            <a:off x="2951529" y="1518908"/>
            <a:ext cx="8044070" cy="2122135"/>
          </a:xfrm>
          <a:prstGeom prst="rect">
            <a:avLst/>
          </a:prstGeom>
        </p:spPr>
        <p:txBody>
          <a:bodyPr anchor="t" rtlCol="false" tIns="0" lIns="0" bIns="0" rIns="0">
            <a:spAutoFit/>
          </a:bodyPr>
          <a:lstStyle/>
          <a:p>
            <a:pPr algn="l">
              <a:lnSpc>
                <a:spcPts val="8506"/>
              </a:lnSpc>
            </a:pPr>
            <a:r>
              <a:rPr lang="en-US" sz="6076">
                <a:solidFill>
                  <a:srgbClr val="000000"/>
                </a:solidFill>
                <a:latin typeface="TAN Twinkle"/>
                <a:ea typeface="TAN Twinkle"/>
                <a:cs typeface="TAN Twinkle"/>
                <a:sym typeface="TAN Twinkle"/>
              </a:rPr>
              <a:t>Technical Approach</a:t>
            </a:r>
          </a:p>
        </p:txBody>
      </p:sp>
      <p:sp>
        <p:nvSpPr>
          <p:cNvPr name="TextBox 8" id="8"/>
          <p:cNvSpPr txBox="true"/>
          <p:nvPr/>
        </p:nvSpPr>
        <p:spPr>
          <a:xfrm rot="0">
            <a:off x="1028700" y="4464013"/>
            <a:ext cx="7120047" cy="4641215"/>
          </a:xfrm>
          <a:prstGeom prst="rect">
            <a:avLst/>
          </a:prstGeom>
        </p:spPr>
        <p:txBody>
          <a:bodyPr anchor="t" rtlCol="false" tIns="0" lIns="0" bIns="0" rIns="0">
            <a:spAutoFit/>
          </a:bodyPr>
          <a:lstStyle/>
          <a:p>
            <a:pPr algn="just">
              <a:lnSpc>
                <a:spcPts val="4059"/>
              </a:lnSpc>
              <a:spcBef>
                <a:spcPct val="0"/>
              </a:spcBef>
            </a:pPr>
            <a:r>
              <a:rPr lang="en-US" sz="2899" u="sng">
                <a:solidFill>
                  <a:srgbClr val="000000"/>
                </a:solidFill>
                <a:latin typeface="Inter Bold"/>
                <a:ea typeface="Inter Bold"/>
                <a:cs typeface="Inter Bold"/>
                <a:sym typeface="Inter Bold"/>
              </a:rPr>
              <a:t>Web Application Architecture:</a:t>
            </a:r>
          </a:p>
          <a:p>
            <a:pPr algn="just" marL="626107" indent="-313054" lvl="1">
              <a:lnSpc>
                <a:spcPts val="4059"/>
              </a:lnSpc>
              <a:spcBef>
                <a:spcPct val="0"/>
              </a:spcBef>
              <a:buFont typeface="Arial"/>
              <a:buChar char="•"/>
            </a:pPr>
            <a:r>
              <a:rPr lang="en-US" sz="2899">
                <a:solidFill>
                  <a:srgbClr val="000000"/>
                </a:solidFill>
                <a:latin typeface="Inter"/>
                <a:ea typeface="Inter"/>
                <a:cs typeface="Inter"/>
                <a:sym typeface="Inter"/>
              </a:rPr>
              <a:t>Frontend: React.js for dynamic, responsive UI</a:t>
            </a:r>
          </a:p>
          <a:p>
            <a:pPr algn="just" marL="626107" indent="-313054" lvl="1">
              <a:lnSpc>
                <a:spcPts val="4059"/>
              </a:lnSpc>
              <a:spcBef>
                <a:spcPct val="0"/>
              </a:spcBef>
              <a:buFont typeface="Arial"/>
              <a:buChar char="•"/>
            </a:pPr>
            <a:r>
              <a:rPr lang="en-US" sz="2899">
                <a:solidFill>
                  <a:srgbClr val="000000"/>
                </a:solidFill>
                <a:latin typeface="Inter"/>
                <a:ea typeface="Inter"/>
                <a:cs typeface="Inter"/>
                <a:sym typeface="Inter"/>
              </a:rPr>
              <a:t>Backend: Node.js with Express.js for efficient API handling</a:t>
            </a:r>
          </a:p>
          <a:p>
            <a:pPr algn="just" marL="626107" indent="-313054" lvl="1">
              <a:lnSpc>
                <a:spcPts val="4059"/>
              </a:lnSpc>
              <a:spcBef>
                <a:spcPct val="0"/>
              </a:spcBef>
              <a:buFont typeface="Arial"/>
              <a:buChar char="•"/>
            </a:pPr>
            <a:r>
              <a:rPr lang="en-US" sz="2899">
                <a:solidFill>
                  <a:srgbClr val="000000"/>
                </a:solidFill>
                <a:latin typeface="Inter"/>
                <a:ea typeface="Inter"/>
                <a:cs typeface="Inter"/>
                <a:sym typeface="Inter"/>
              </a:rPr>
              <a:t>Database: MongoDB for flexible data storage</a:t>
            </a:r>
          </a:p>
          <a:p>
            <a:pPr algn="just" marL="626107" indent="-313054" lvl="1">
              <a:lnSpc>
                <a:spcPts val="4059"/>
              </a:lnSpc>
              <a:buFont typeface="Arial"/>
              <a:buChar char="•"/>
            </a:pPr>
            <a:r>
              <a:rPr lang="en-US" sz="2899">
                <a:solidFill>
                  <a:srgbClr val="000000"/>
                </a:solidFill>
                <a:latin typeface="Inter"/>
                <a:ea typeface="Inter"/>
                <a:cs typeface="Inter"/>
                <a:sym typeface="Inter"/>
              </a:rPr>
              <a:t>Cloud Infrastructure: AWS for scalability and reliability</a:t>
            </a:r>
          </a:p>
        </p:txBody>
      </p:sp>
      <p:sp>
        <p:nvSpPr>
          <p:cNvPr name="TextBox 9" id="9"/>
          <p:cNvSpPr txBox="true"/>
          <p:nvPr/>
        </p:nvSpPr>
        <p:spPr>
          <a:xfrm rot="0">
            <a:off x="9144000" y="3281045"/>
            <a:ext cx="7732369" cy="5977255"/>
          </a:xfrm>
          <a:prstGeom prst="rect">
            <a:avLst/>
          </a:prstGeom>
        </p:spPr>
        <p:txBody>
          <a:bodyPr anchor="t" rtlCol="false" tIns="0" lIns="0" bIns="0" rIns="0">
            <a:spAutoFit/>
          </a:bodyPr>
          <a:lstStyle/>
          <a:p>
            <a:pPr algn="just">
              <a:lnSpc>
                <a:spcPts val="3919"/>
              </a:lnSpc>
              <a:spcBef>
                <a:spcPct val="0"/>
              </a:spcBef>
            </a:pPr>
            <a:r>
              <a:rPr lang="en-US" sz="2799" u="sng">
                <a:solidFill>
                  <a:srgbClr val="000000"/>
                </a:solidFill>
                <a:latin typeface="Inter Bold"/>
                <a:ea typeface="Inter Bold"/>
                <a:cs typeface="Inter Bold"/>
                <a:sym typeface="Inter Bold"/>
              </a:rPr>
              <a:t>Data Collection &amp; Analysis:</a:t>
            </a:r>
          </a:p>
          <a:p>
            <a:pPr algn="just" marL="604518" indent="-302259" lvl="1">
              <a:lnSpc>
                <a:spcPts val="3919"/>
              </a:lnSpc>
              <a:spcBef>
                <a:spcPct val="0"/>
              </a:spcBef>
              <a:buFont typeface="Arial"/>
              <a:buChar char="•"/>
            </a:pPr>
            <a:r>
              <a:rPr lang="en-US" sz="2799">
                <a:solidFill>
                  <a:srgbClr val="000000"/>
                </a:solidFill>
                <a:latin typeface="Inter"/>
                <a:ea typeface="Inter"/>
                <a:cs typeface="Inter"/>
                <a:sym typeface="Inter"/>
              </a:rPr>
              <a:t>User Sign-up &amp; Authentication</a:t>
            </a:r>
          </a:p>
          <a:p>
            <a:pPr algn="just" marL="604518" indent="-302259" lvl="1">
              <a:lnSpc>
                <a:spcPts val="3919"/>
              </a:lnSpc>
              <a:spcBef>
                <a:spcPct val="0"/>
              </a:spcBef>
              <a:buFont typeface="Arial"/>
              <a:buChar char="•"/>
            </a:pPr>
            <a:r>
              <a:rPr lang="en-US" sz="2799">
                <a:solidFill>
                  <a:srgbClr val="000000"/>
                </a:solidFill>
                <a:latin typeface="Inter"/>
                <a:ea typeface="Inter"/>
                <a:cs typeface="Inter"/>
                <a:sym typeface="Inter"/>
              </a:rPr>
              <a:t>OAuth 2.0 for Twitter integration</a:t>
            </a:r>
          </a:p>
          <a:p>
            <a:pPr algn="just" marL="604518" indent="-302259" lvl="1">
              <a:lnSpc>
                <a:spcPts val="3919"/>
              </a:lnSpc>
              <a:spcBef>
                <a:spcPct val="0"/>
              </a:spcBef>
              <a:buFont typeface="Arial"/>
              <a:buChar char="•"/>
            </a:pPr>
            <a:r>
              <a:rPr lang="en-US" sz="2799">
                <a:solidFill>
                  <a:srgbClr val="000000"/>
                </a:solidFill>
                <a:latin typeface="Inter"/>
                <a:ea typeface="Inter"/>
                <a:cs typeface="Inter"/>
                <a:sym typeface="Inter"/>
              </a:rPr>
              <a:t>DocuSign API for digital waiver</a:t>
            </a:r>
          </a:p>
          <a:p>
            <a:pPr algn="just" marL="604518" indent="-302259" lvl="1">
              <a:lnSpc>
                <a:spcPts val="3919"/>
              </a:lnSpc>
              <a:spcBef>
                <a:spcPct val="0"/>
              </a:spcBef>
              <a:buFont typeface="Arial"/>
              <a:buChar char="•"/>
            </a:pPr>
            <a:r>
              <a:rPr lang="en-US" sz="2799">
                <a:solidFill>
                  <a:srgbClr val="000000"/>
                </a:solidFill>
                <a:latin typeface="Inter"/>
                <a:ea typeface="Inter"/>
                <a:cs typeface="Inter"/>
                <a:sym typeface="Inter"/>
              </a:rPr>
              <a:t>Twitter API v2: Fetch user's tweets, retweets, likes</a:t>
            </a:r>
          </a:p>
          <a:p>
            <a:pPr algn="just" marL="604518" indent="-302259" lvl="1">
              <a:lnSpc>
                <a:spcPts val="3919"/>
              </a:lnSpc>
              <a:spcBef>
                <a:spcPct val="0"/>
              </a:spcBef>
              <a:buFont typeface="Arial"/>
              <a:buChar char="•"/>
            </a:pPr>
            <a:r>
              <a:rPr lang="en-US" sz="2799">
                <a:solidFill>
                  <a:srgbClr val="000000"/>
                </a:solidFill>
                <a:latin typeface="Inter"/>
                <a:ea typeface="Inter"/>
                <a:cs typeface="Inter"/>
                <a:sym typeface="Inter"/>
              </a:rPr>
              <a:t>Two-layer NLP Processing:</a:t>
            </a:r>
          </a:p>
          <a:p>
            <a:pPr algn="just" marL="1209036" indent="-403012" lvl="2">
              <a:lnSpc>
                <a:spcPts val="3919"/>
              </a:lnSpc>
              <a:spcBef>
                <a:spcPct val="0"/>
              </a:spcBef>
              <a:buFont typeface="Arial"/>
              <a:buChar char="⚬"/>
            </a:pPr>
            <a:r>
              <a:rPr lang="en-US" sz="2799">
                <a:solidFill>
                  <a:srgbClr val="000000"/>
                </a:solidFill>
                <a:latin typeface="Inter"/>
                <a:ea typeface="Inter"/>
                <a:cs typeface="Inter"/>
                <a:sym typeface="Inter"/>
              </a:rPr>
              <a:t>a) Google Cloud Natural Language API: General sentiment</a:t>
            </a:r>
          </a:p>
          <a:p>
            <a:pPr algn="just" marL="1209036" indent="-403012" lvl="2">
              <a:lnSpc>
                <a:spcPts val="3919"/>
              </a:lnSpc>
              <a:spcBef>
                <a:spcPct val="0"/>
              </a:spcBef>
              <a:buFont typeface="Arial"/>
              <a:buChar char="⚬"/>
            </a:pPr>
            <a:r>
              <a:rPr lang="en-US" sz="2799">
                <a:solidFill>
                  <a:srgbClr val="000000"/>
                </a:solidFill>
                <a:latin typeface="Inter"/>
                <a:ea typeface="Inter"/>
                <a:cs typeface="Inter"/>
                <a:sym typeface="Inter"/>
              </a:rPr>
              <a:t>b) Custom NLTK model: Detailed emotional analysis</a:t>
            </a:r>
          </a:p>
          <a:p>
            <a:pPr algn="just" marL="604518" indent="-302259" lvl="1">
              <a:lnSpc>
                <a:spcPts val="3919"/>
              </a:lnSpc>
              <a:buFont typeface="Arial"/>
              <a:buChar char="•"/>
            </a:pPr>
            <a:r>
              <a:rPr lang="en-US" sz="2799">
                <a:solidFill>
                  <a:srgbClr val="000000"/>
                </a:solidFill>
                <a:latin typeface="Inter"/>
                <a:ea typeface="Inter"/>
                <a:cs typeface="Inter"/>
                <a:sym typeface="Inter"/>
              </a:rPr>
              <a:t>Results stored in MongoDB</a:t>
            </a:r>
          </a:p>
        </p:txBody>
      </p:sp>
      <p:sp>
        <p:nvSpPr>
          <p:cNvPr name="TextBox 10" id="10"/>
          <p:cNvSpPr txBox="true"/>
          <p:nvPr/>
        </p:nvSpPr>
        <p:spPr>
          <a:xfrm rot="0">
            <a:off x="9144000" y="1377913"/>
            <a:ext cx="7732369" cy="1490980"/>
          </a:xfrm>
          <a:prstGeom prst="rect">
            <a:avLst/>
          </a:prstGeom>
        </p:spPr>
        <p:txBody>
          <a:bodyPr anchor="t" rtlCol="false" tIns="0" lIns="0" bIns="0" rIns="0">
            <a:spAutoFit/>
          </a:bodyPr>
          <a:lstStyle/>
          <a:p>
            <a:pPr algn="just">
              <a:lnSpc>
                <a:spcPts val="3919"/>
              </a:lnSpc>
              <a:spcBef>
                <a:spcPct val="0"/>
              </a:spcBef>
            </a:pPr>
            <a:r>
              <a:rPr lang="en-US" sz="2799" u="sng">
                <a:solidFill>
                  <a:srgbClr val="000000"/>
                </a:solidFill>
                <a:latin typeface="Inter Bold"/>
                <a:ea typeface="Inter Bold"/>
                <a:cs typeface="Inter Bold"/>
                <a:sym typeface="Inter Bold"/>
              </a:rPr>
              <a:t>Therapist Interface:</a:t>
            </a:r>
          </a:p>
          <a:p>
            <a:pPr algn="just" marL="604518" indent="-302259" lvl="1">
              <a:lnSpc>
                <a:spcPts val="3919"/>
              </a:lnSpc>
              <a:spcBef>
                <a:spcPct val="0"/>
              </a:spcBef>
              <a:buFont typeface="Arial"/>
              <a:buChar char="•"/>
            </a:pPr>
            <a:r>
              <a:rPr lang="en-US" sz="2799">
                <a:solidFill>
                  <a:srgbClr val="000000"/>
                </a:solidFill>
                <a:latin typeface="Inter"/>
                <a:ea typeface="Inter"/>
                <a:cs typeface="Inter"/>
                <a:sym typeface="Inter"/>
              </a:rPr>
              <a:t>Secure dashboard with data visualization</a:t>
            </a:r>
          </a:p>
          <a:p>
            <a:pPr algn="just" marL="604518" indent="-302259" lvl="1">
              <a:lnSpc>
                <a:spcPts val="3919"/>
              </a:lnSpc>
              <a:buFont typeface="Arial"/>
              <a:buChar char="•"/>
            </a:pPr>
            <a:r>
              <a:rPr lang="en-US" sz="2799">
                <a:solidFill>
                  <a:srgbClr val="000000"/>
                </a:solidFill>
                <a:latin typeface="Inter"/>
                <a:ea typeface="Inter"/>
                <a:cs typeface="Inter"/>
                <a:sym typeface="Inter"/>
              </a:rPr>
              <a:t>Video Calls via zoom, twillio or agora.io</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944410" y="1455401"/>
            <a:ext cx="4763402" cy="1192372"/>
            <a:chOff x="0" y="0"/>
            <a:chExt cx="1254558" cy="314040"/>
          </a:xfrm>
        </p:grpSpPr>
        <p:sp>
          <p:nvSpPr>
            <p:cNvPr name="Freeform 5" id="5"/>
            <p:cNvSpPr/>
            <p:nvPr/>
          </p:nvSpPr>
          <p:spPr>
            <a:xfrm flipH="false" flipV="false" rot="0">
              <a:off x="0" y="0"/>
              <a:ext cx="1254559" cy="314040"/>
            </a:xfrm>
            <a:custGeom>
              <a:avLst/>
              <a:gdLst/>
              <a:ahLst/>
              <a:cxnLst/>
              <a:rect r="r" b="b" t="t" l="l"/>
              <a:pathLst>
                <a:path h="314040" w="1254559">
                  <a:moveTo>
                    <a:pt x="82890" y="0"/>
                  </a:moveTo>
                  <a:lnTo>
                    <a:pt x="1171669" y="0"/>
                  </a:lnTo>
                  <a:cubicBezTo>
                    <a:pt x="1193652" y="0"/>
                    <a:pt x="1214736" y="8733"/>
                    <a:pt x="1230281" y="24278"/>
                  </a:cubicBezTo>
                  <a:cubicBezTo>
                    <a:pt x="1245826" y="39823"/>
                    <a:pt x="1254559" y="60906"/>
                    <a:pt x="1254559" y="82890"/>
                  </a:cubicBezTo>
                  <a:lnTo>
                    <a:pt x="1254559" y="231150"/>
                  </a:lnTo>
                  <a:cubicBezTo>
                    <a:pt x="1254559" y="253134"/>
                    <a:pt x="1245826" y="274218"/>
                    <a:pt x="1230281" y="289763"/>
                  </a:cubicBezTo>
                  <a:cubicBezTo>
                    <a:pt x="1214736" y="305307"/>
                    <a:pt x="1193652" y="314040"/>
                    <a:pt x="1171669" y="314040"/>
                  </a:cubicBezTo>
                  <a:lnTo>
                    <a:pt x="82890" y="314040"/>
                  </a:lnTo>
                  <a:cubicBezTo>
                    <a:pt x="60906" y="314040"/>
                    <a:pt x="39823" y="305307"/>
                    <a:pt x="24278" y="289763"/>
                  </a:cubicBezTo>
                  <a:cubicBezTo>
                    <a:pt x="8733" y="274218"/>
                    <a:pt x="0" y="253134"/>
                    <a:pt x="0" y="231150"/>
                  </a:cubicBezTo>
                  <a:lnTo>
                    <a:pt x="0" y="82890"/>
                  </a:lnTo>
                  <a:cubicBezTo>
                    <a:pt x="0" y="60906"/>
                    <a:pt x="8733" y="39823"/>
                    <a:pt x="24278" y="24278"/>
                  </a:cubicBezTo>
                  <a:cubicBezTo>
                    <a:pt x="39823" y="8733"/>
                    <a:pt x="60906" y="0"/>
                    <a:pt x="82890" y="0"/>
                  </a:cubicBezTo>
                  <a:close/>
                </a:path>
              </a:pathLst>
            </a:custGeom>
            <a:solidFill>
              <a:srgbClr val="C8C8C8"/>
            </a:solidFill>
          </p:spPr>
        </p:sp>
        <p:sp>
          <p:nvSpPr>
            <p:cNvPr name="TextBox 6" id="6"/>
            <p:cNvSpPr txBox="true"/>
            <p:nvPr/>
          </p:nvSpPr>
          <p:spPr>
            <a:xfrm>
              <a:off x="0" y="-47625"/>
              <a:ext cx="1254558" cy="361665"/>
            </a:xfrm>
            <a:prstGeom prst="rect">
              <a:avLst/>
            </a:prstGeom>
          </p:spPr>
          <p:txBody>
            <a:bodyPr anchor="ctr" rtlCol="false" tIns="50800" lIns="50800" bIns="50800" rIns="50800"/>
            <a:lstStyle/>
            <a:p>
              <a:pPr algn="ctr">
                <a:lnSpc>
                  <a:spcPts val="3499"/>
                </a:lnSpc>
              </a:pPr>
            </a:p>
          </p:txBody>
        </p:sp>
      </p:grpSp>
      <p:grpSp>
        <p:nvGrpSpPr>
          <p:cNvPr name="Group 7" id="7"/>
          <p:cNvGrpSpPr/>
          <p:nvPr/>
        </p:nvGrpSpPr>
        <p:grpSpPr>
          <a:xfrm rot="0">
            <a:off x="9306320" y="6627518"/>
            <a:ext cx="6034905" cy="1192372"/>
            <a:chOff x="0" y="0"/>
            <a:chExt cx="8046540" cy="1589830"/>
          </a:xfrm>
        </p:grpSpPr>
        <p:grpSp>
          <p:nvGrpSpPr>
            <p:cNvPr name="Group 8" id="8"/>
            <p:cNvGrpSpPr/>
            <p:nvPr/>
          </p:nvGrpSpPr>
          <p:grpSpPr>
            <a:xfrm rot="0">
              <a:off x="0" y="0"/>
              <a:ext cx="8046540" cy="1589830"/>
              <a:chOff x="0" y="0"/>
              <a:chExt cx="1589440" cy="314040"/>
            </a:xfrm>
          </p:grpSpPr>
          <p:sp>
            <p:nvSpPr>
              <p:cNvPr name="Freeform 9" id="9"/>
              <p:cNvSpPr/>
              <p:nvPr/>
            </p:nvSpPr>
            <p:spPr>
              <a:xfrm flipH="false" flipV="false" rot="0">
                <a:off x="0" y="0"/>
                <a:ext cx="1589440" cy="314040"/>
              </a:xfrm>
              <a:custGeom>
                <a:avLst/>
                <a:gdLst/>
                <a:ahLst/>
                <a:cxnLst/>
                <a:rect r="r" b="b" t="t" l="l"/>
                <a:pathLst>
                  <a:path h="314040" w="1589440">
                    <a:moveTo>
                      <a:pt x="65426" y="0"/>
                    </a:moveTo>
                    <a:lnTo>
                      <a:pt x="1524014" y="0"/>
                    </a:lnTo>
                    <a:cubicBezTo>
                      <a:pt x="1560148" y="0"/>
                      <a:pt x="1589440" y="29292"/>
                      <a:pt x="1589440" y="65426"/>
                    </a:cubicBezTo>
                    <a:lnTo>
                      <a:pt x="1589440" y="248615"/>
                    </a:lnTo>
                    <a:cubicBezTo>
                      <a:pt x="1589440" y="284748"/>
                      <a:pt x="1560148" y="314040"/>
                      <a:pt x="1524014" y="314040"/>
                    </a:cubicBezTo>
                    <a:lnTo>
                      <a:pt x="65426" y="314040"/>
                    </a:lnTo>
                    <a:cubicBezTo>
                      <a:pt x="29292" y="314040"/>
                      <a:pt x="0" y="284748"/>
                      <a:pt x="0" y="248615"/>
                    </a:cubicBezTo>
                    <a:lnTo>
                      <a:pt x="0" y="65426"/>
                    </a:lnTo>
                    <a:cubicBezTo>
                      <a:pt x="0" y="29292"/>
                      <a:pt x="29292" y="0"/>
                      <a:pt x="65426" y="0"/>
                    </a:cubicBezTo>
                    <a:close/>
                  </a:path>
                </a:pathLst>
              </a:custGeom>
              <a:solidFill>
                <a:srgbClr val="C8C8C8"/>
              </a:solidFill>
            </p:spPr>
          </p:sp>
          <p:sp>
            <p:nvSpPr>
              <p:cNvPr name="TextBox 10" id="10"/>
              <p:cNvSpPr txBox="true"/>
              <p:nvPr/>
            </p:nvSpPr>
            <p:spPr>
              <a:xfrm>
                <a:off x="0" y="-47625"/>
                <a:ext cx="1589440" cy="361665"/>
              </a:xfrm>
              <a:prstGeom prst="rect">
                <a:avLst/>
              </a:prstGeom>
            </p:spPr>
            <p:txBody>
              <a:bodyPr anchor="ctr" rtlCol="false" tIns="50800" lIns="50800" bIns="50800" rIns="50800"/>
              <a:lstStyle/>
              <a:p>
                <a:pPr algn="ctr">
                  <a:lnSpc>
                    <a:spcPts val="3499"/>
                  </a:lnSpc>
                </a:pPr>
              </a:p>
            </p:txBody>
          </p:sp>
        </p:grpSp>
        <p:sp>
          <p:nvSpPr>
            <p:cNvPr name="TextBox 11" id="11"/>
            <p:cNvSpPr txBox="true"/>
            <p:nvPr/>
          </p:nvSpPr>
          <p:spPr>
            <a:xfrm rot="0">
              <a:off x="323615" y="90065"/>
              <a:ext cx="7399311" cy="135255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Inter"/>
                  <a:ea typeface="Inter"/>
                  <a:cs typeface="Inter"/>
                  <a:sym typeface="Inter"/>
                </a:rPr>
                <a:t>Patients receive personalized therapy</a:t>
              </a:r>
            </a:p>
          </p:txBody>
        </p:sp>
      </p:grpSp>
      <p:sp>
        <p:nvSpPr>
          <p:cNvPr name="TextBox 12" id="12"/>
          <p:cNvSpPr txBox="true"/>
          <p:nvPr/>
        </p:nvSpPr>
        <p:spPr>
          <a:xfrm rot="0">
            <a:off x="3620943" y="1770599"/>
            <a:ext cx="1410335" cy="504825"/>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Inter"/>
                <a:ea typeface="Inter"/>
                <a:cs typeface="Inter"/>
                <a:sym typeface="Inter"/>
              </a:rPr>
              <a:t>Sign Up</a:t>
            </a:r>
          </a:p>
        </p:txBody>
      </p:sp>
      <p:grpSp>
        <p:nvGrpSpPr>
          <p:cNvPr name="Group 13" id="13"/>
          <p:cNvGrpSpPr/>
          <p:nvPr/>
        </p:nvGrpSpPr>
        <p:grpSpPr>
          <a:xfrm rot="0">
            <a:off x="1944410" y="3335736"/>
            <a:ext cx="4763402" cy="1192372"/>
            <a:chOff x="0" y="0"/>
            <a:chExt cx="6351202" cy="1589830"/>
          </a:xfrm>
        </p:grpSpPr>
        <p:grpSp>
          <p:nvGrpSpPr>
            <p:cNvPr name="Group 14" id="14"/>
            <p:cNvGrpSpPr/>
            <p:nvPr/>
          </p:nvGrpSpPr>
          <p:grpSpPr>
            <a:xfrm rot="0">
              <a:off x="0" y="0"/>
              <a:ext cx="6351202" cy="1589830"/>
              <a:chOff x="0" y="0"/>
              <a:chExt cx="1254558" cy="314040"/>
            </a:xfrm>
          </p:grpSpPr>
          <p:sp>
            <p:nvSpPr>
              <p:cNvPr name="Freeform 15" id="15"/>
              <p:cNvSpPr/>
              <p:nvPr/>
            </p:nvSpPr>
            <p:spPr>
              <a:xfrm flipH="false" flipV="false" rot="0">
                <a:off x="0" y="0"/>
                <a:ext cx="1254559" cy="314040"/>
              </a:xfrm>
              <a:custGeom>
                <a:avLst/>
                <a:gdLst/>
                <a:ahLst/>
                <a:cxnLst/>
                <a:rect r="r" b="b" t="t" l="l"/>
                <a:pathLst>
                  <a:path h="314040" w="1254559">
                    <a:moveTo>
                      <a:pt x="82890" y="0"/>
                    </a:moveTo>
                    <a:lnTo>
                      <a:pt x="1171669" y="0"/>
                    </a:lnTo>
                    <a:cubicBezTo>
                      <a:pt x="1193652" y="0"/>
                      <a:pt x="1214736" y="8733"/>
                      <a:pt x="1230281" y="24278"/>
                    </a:cubicBezTo>
                    <a:cubicBezTo>
                      <a:pt x="1245826" y="39823"/>
                      <a:pt x="1254559" y="60906"/>
                      <a:pt x="1254559" y="82890"/>
                    </a:cubicBezTo>
                    <a:lnTo>
                      <a:pt x="1254559" y="231150"/>
                    </a:lnTo>
                    <a:cubicBezTo>
                      <a:pt x="1254559" y="253134"/>
                      <a:pt x="1245826" y="274218"/>
                      <a:pt x="1230281" y="289763"/>
                    </a:cubicBezTo>
                    <a:cubicBezTo>
                      <a:pt x="1214736" y="305307"/>
                      <a:pt x="1193652" y="314040"/>
                      <a:pt x="1171669" y="314040"/>
                    </a:cubicBezTo>
                    <a:lnTo>
                      <a:pt x="82890" y="314040"/>
                    </a:lnTo>
                    <a:cubicBezTo>
                      <a:pt x="60906" y="314040"/>
                      <a:pt x="39823" y="305307"/>
                      <a:pt x="24278" y="289763"/>
                    </a:cubicBezTo>
                    <a:cubicBezTo>
                      <a:pt x="8733" y="274218"/>
                      <a:pt x="0" y="253134"/>
                      <a:pt x="0" y="231150"/>
                    </a:cubicBezTo>
                    <a:lnTo>
                      <a:pt x="0" y="82890"/>
                    </a:lnTo>
                    <a:cubicBezTo>
                      <a:pt x="0" y="60906"/>
                      <a:pt x="8733" y="39823"/>
                      <a:pt x="24278" y="24278"/>
                    </a:cubicBezTo>
                    <a:cubicBezTo>
                      <a:pt x="39823" y="8733"/>
                      <a:pt x="60906" y="0"/>
                      <a:pt x="82890" y="0"/>
                    </a:cubicBezTo>
                    <a:close/>
                  </a:path>
                </a:pathLst>
              </a:custGeom>
              <a:solidFill>
                <a:srgbClr val="C8C8C8"/>
              </a:solidFill>
            </p:spPr>
          </p:sp>
          <p:sp>
            <p:nvSpPr>
              <p:cNvPr name="TextBox 16" id="16"/>
              <p:cNvSpPr txBox="true"/>
              <p:nvPr/>
            </p:nvSpPr>
            <p:spPr>
              <a:xfrm>
                <a:off x="0" y="-47625"/>
                <a:ext cx="1254558" cy="361665"/>
              </a:xfrm>
              <a:prstGeom prst="rect">
                <a:avLst/>
              </a:prstGeom>
            </p:spPr>
            <p:txBody>
              <a:bodyPr anchor="ctr" rtlCol="false" tIns="50800" lIns="50800" bIns="50800" rIns="50800"/>
              <a:lstStyle/>
              <a:p>
                <a:pPr algn="ctr">
                  <a:lnSpc>
                    <a:spcPts val="3499"/>
                  </a:lnSpc>
                </a:pPr>
              </a:p>
            </p:txBody>
          </p:sp>
        </p:grpSp>
        <p:sp>
          <p:nvSpPr>
            <p:cNvPr name="TextBox 17" id="17"/>
            <p:cNvSpPr txBox="true"/>
            <p:nvPr/>
          </p:nvSpPr>
          <p:spPr>
            <a:xfrm rot="0">
              <a:off x="359686" y="90065"/>
              <a:ext cx="5631831" cy="135255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Inter"/>
                  <a:ea typeface="Inter"/>
                  <a:cs typeface="Inter"/>
                  <a:sym typeface="Inter"/>
                </a:rPr>
                <a:t>Patient grants access to data</a:t>
              </a:r>
            </a:p>
          </p:txBody>
        </p:sp>
      </p:grpSp>
      <p:grpSp>
        <p:nvGrpSpPr>
          <p:cNvPr name="Group 18" id="18"/>
          <p:cNvGrpSpPr/>
          <p:nvPr/>
        </p:nvGrpSpPr>
        <p:grpSpPr>
          <a:xfrm rot="0">
            <a:off x="1281605" y="5216071"/>
            <a:ext cx="6089011" cy="1192372"/>
            <a:chOff x="0" y="0"/>
            <a:chExt cx="8118682" cy="1589830"/>
          </a:xfrm>
        </p:grpSpPr>
        <p:grpSp>
          <p:nvGrpSpPr>
            <p:cNvPr name="Group 19" id="19"/>
            <p:cNvGrpSpPr/>
            <p:nvPr/>
          </p:nvGrpSpPr>
          <p:grpSpPr>
            <a:xfrm rot="0">
              <a:off x="0" y="0"/>
              <a:ext cx="8118682" cy="1589830"/>
              <a:chOff x="0" y="0"/>
              <a:chExt cx="1603690" cy="314040"/>
            </a:xfrm>
          </p:grpSpPr>
          <p:sp>
            <p:nvSpPr>
              <p:cNvPr name="Freeform 20" id="20"/>
              <p:cNvSpPr/>
              <p:nvPr/>
            </p:nvSpPr>
            <p:spPr>
              <a:xfrm flipH="false" flipV="false" rot="0">
                <a:off x="0" y="0"/>
                <a:ext cx="1603690" cy="314040"/>
              </a:xfrm>
              <a:custGeom>
                <a:avLst/>
                <a:gdLst/>
                <a:ahLst/>
                <a:cxnLst/>
                <a:rect r="r" b="b" t="t" l="l"/>
                <a:pathLst>
                  <a:path h="314040" w="1603690">
                    <a:moveTo>
                      <a:pt x="64844" y="0"/>
                    </a:moveTo>
                    <a:lnTo>
                      <a:pt x="1538846" y="0"/>
                    </a:lnTo>
                    <a:cubicBezTo>
                      <a:pt x="1556044" y="0"/>
                      <a:pt x="1572537" y="6832"/>
                      <a:pt x="1584698" y="18992"/>
                    </a:cubicBezTo>
                    <a:cubicBezTo>
                      <a:pt x="1596858" y="31153"/>
                      <a:pt x="1603690" y="47647"/>
                      <a:pt x="1603690" y="64844"/>
                    </a:cubicBezTo>
                    <a:lnTo>
                      <a:pt x="1603690" y="249196"/>
                    </a:lnTo>
                    <a:cubicBezTo>
                      <a:pt x="1603690" y="266394"/>
                      <a:pt x="1596858" y="282887"/>
                      <a:pt x="1584698" y="295048"/>
                    </a:cubicBezTo>
                    <a:cubicBezTo>
                      <a:pt x="1572537" y="307209"/>
                      <a:pt x="1556044" y="314040"/>
                      <a:pt x="1538846" y="314040"/>
                    </a:cubicBezTo>
                    <a:lnTo>
                      <a:pt x="64844" y="314040"/>
                    </a:lnTo>
                    <a:cubicBezTo>
                      <a:pt x="47647" y="314040"/>
                      <a:pt x="31153" y="307209"/>
                      <a:pt x="18992" y="295048"/>
                    </a:cubicBezTo>
                    <a:cubicBezTo>
                      <a:pt x="6832" y="282887"/>
                      <a:pt x="0" y="266394"/>
                      <a:pt x="0" y="249196"/>
                    </a:cubicBezTo>
                    <a:lnTo>
                      <a:pt x="0" y="64844"/>
                    </a:lnTo>
                    <a:cubicBezTo>
                      <a:pt x="0" y="47647"/>
                      <a:pt x="6832" y="31153"/>
                      <a:pt x="18992" y="18992"/>
                    </a:cubicBezTo>
                    <a:cubicBezTo>
                      <a:pt x="31153" y="6832"/>
                      <a:pt x="47647" y="0"/>
                      <a:pt x="64844" y="0"/>
                    </a:cubicBezTo>
                    <a:close/>
                  </a:path>
                </a:pathLst>
              </a:custGeom>
              <a:solidFill>
                <a:srgbClr val="C8C8C8"/>
              </a:solidFill>
            </p:spPr>
          </p:sp>
          <p:sp>
            <p:nvSpPr>
              <p:cNvPr name="TextBox 21" id="21"/>
              <p:cNvSpPr txBox="true"/>
              <p:nvPr/>
            </p:nvSpPr>
            <p:spPr>
              <a:xfrm>
                <a:off x="0" y="-47625"/>
                <a:ext cx="1603690" cy="361665"/>
              </a:xfrm>
              <a:prstGeom prst="rect">
                <a:avLst/>
              </a:prstGeom>
            </p:spPr>
            <p:txBody>
              <a:bodyPr anchor="ctr" rtlCol="false" tIns="50800" lIns="50800" bIns="50800" rIns="50800"/>
              <a:lstStyle/>
              <a:p>
                <a:pPr algn="ctr">
                  <a:lnSpc>
                    <a:spcPts val="3499"/>
                  </a:lnSpc>
                </a:pPr>
              </a:p>
            </p:txBody>
          </p:sp>
        </p:grpSp>
        <p:sp>
          <p:nvSpPr>
            <p:cNvPr name="TextBox 22" id="22"/>
            <p:cNvSpPr txBox="true"/>
            <p:nvPr/>
          </p:nvSpPr>
          <p:spPr>
            <a:xfrm rot="0">
              <a:off x="359686" y="90065"/>
              <a:ext cx="7399311" cy="135255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Inter"/>
                  <a:ea typeface="Inter"/>
                  <a:cs typeface="Inter"/>
                  <a:sym typeface="Inter"/>
                </a:rPr>
                <a:t>Patients twitter, google and reddit history are fetched</a:t>
              </a:r>
            </a:p>
          </p:txBody>
        </p:sp>
      </p:grpSp>
      <p:grpSp>
        <p:nvGrpSpPr>
          <p:cNvPr name="Group 23" id="23"/>
          <p:cNvGrpSpPr/>
          <p:nvPr/>
        </p:nvGrpSpPr>
        <p:grpSpPr>
          <a:xfrm rot="0">
            <a:off x="1159865" y="7227660"/>
            <a:ext cx="6332491" cy="1192372"/>
            <a:chOff x="0" y="0"/>
            <a:chExt cx="8443321" cy="1589830"/>
          </a:xfrm>
        </p:grpSpPr>
        <p:grpSp>
          <p:nvGrpSpPr>
            <p:cNvPr name="Group 24" id="24"/>
            <p:cNvGrpSpPr/>
            <p:nvPr/>
          </p:nvGrpSpPr>
          <p:grpSpPr>
            <a:xfrm rot="0">
              <a:off x="0" y="0"/>
              <a:ext cx="8443321" cy="1589830"/>
              <a:chOff x="0" y="0"/>
              <a:chExt cx="1667816" cy="314040"/>
            </a:xfrm>
          </p:grpSpPr>
          <p:sp>
            <p:nvSpPr>
              <p:cNvPr name="Freeform 25" id="25"/>
              <p:cNvSpPr/>
              <p:nvPr/>
            </p:nvSpPr>
            <p:spPr>
              <a:xfrm flipH="false" flipV="false" rot="0">
                <a:off x="0" y="0"/>
                <a:ext cx="1667816" cy="314040"/>
              </a:xfrm>
              <a:custGeom>
                <a:avLst/>
                <a:gdLst/>
                <a:ahLst/>
                <a:cxnLst/>
                <a:rect r="r" b="b" t="t" l="l"/>
                <a:pathLst>
                  <a:path h="314040" w="1667816">
                    <a:moveTo>
                      <a:pt x="62351" y="0"/>
                    </a:moveTo>
                    <a:lnTo>
                      <a:pt x="1605465" y="0"/>
                    </a:lnTo>
                    <a:cubicBezTo>
                      <a:pt x="1622002" y="0"/>
                      <a:pt x="1637861" y="6569"/>
                      <a:pt x="1649554" y="18262"/>
                    </a:cubicBezTo>
                    <a:cubicBezTo>
                      <a:pt x="1661247" y="29955"/>
                      <a:pt x="1667816" y="45815"/>
                      <a:pt x="1667816" y="62351"/>
                    </a:cubicBezTo>
                    <a:lnTo>
                      <a:pt x="1667816" y="251689"/>
                    </a:lnTo>
                    <a:cubicBezTo>
                      <a:pt x="1667816" y="286125"/>
                      <a:pt x="1639901" y="314040"/>
                      <a:pt x="1605465" y="314040"/>
                    </a:cubicBezTo>
                    <a:lnTo>
                      <a:pt x="62351" y="314040"/>
                    </a:lnTo>
                    <a:cubicBezTo>
                      <a:pt x="45815" y="314040"/>
                      <a:pt x="29955" y="307471"/>
                      <a:pt x="18262" y="295778"/>
                    </a:cubicBezTo>
                    <a:cubicBezTo>
                      <a:pt x="6569" y="284085"/>
                      <a:pt x="0" y="268226"/>
                      <a:pt x="0" y="251689"/>
                    </a:cubicBezTo>
                    <a:lnTo>
                      <a:pt x="0" y="62351"/>
                    </a:lnTo>
                    <a:cubicBezTo>
                      <a:pt x="0" y="45815"/>
                      <a:pt x="6569" y="29955"/>
                      <a:pt x="18262" y="18262"/>
                    </a:cubicBezTo>
                    <a:cubicBezTo>
                      <a:pt x="29955" y="6569"/>
                      <a:pt x="45815" y="0"/>
                      <a:pt x="62351" y="0"/>
                    </a:cubicBezTo>
                    <a:close/>
                  </a:path>
                </a:pathLst>
              </a:custGeom>
              <a:solidFill>
                <a:srgbClr val="C8C8C8"/>
              </a:solidFill>
            </p:spPr>
          </p:sp>
          <p:sp>
            <p:nvSpPr>
              <p:cNvPr name="TextBox 26" id="26"/>
              <p:cNvSpPr txBox="true"/>
              <p:nvPr/>
            </p:nvSpPr>
            <p:spPr>
              <a:xfrm>
                <a:off x="0" y="-47625"/>
                <a:ext cx="1667816" cy="361665"/>
              </a:xfrm>
              <a:prstGeom prst="rect">
                <a:avLst/>
              </a:prstGeom>
            </p:spPr>
            <p:txBody>
              <a:bodyPr anchor="ctr" rtlCol="false" tIns="50800" lIns="50800" bIns="50800" rIns="50800"/>
              <a:lstStyle/>
              <a:p>
                <a:pPr algn="ctr">
                  <a:lnSpc>
                    <a:spcPts val="3499"/>
                  </a:lnSpc>
                </a:pPr>
              </a:p>
            </p:txBody>
          </p:sp>
        </p:grpSp>
        <p:sp>
          <p:nvSpPr>
            <p:cNvPr name="TextBox 27" id="27"/>
            <p:cNvSpPr txBox="true"/>
            <p:nvPr/>
          </p:nvSpPr>
          <p:spPr>
            <a:xfrm rot="0">
              <a:off x="522005" y="90065"/>
              <a:ext cx="7399311" cy="135255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Inter"/>
                  <a:ea typeface="Inter"/>
                  <a:cs typeface="Inter"/>
                  <a:sym typeface="Inter"/>
                </a:rPr>
                <a:t>Two Layer NLP sentiment analysis performed on data</a:t>
              </a:r>
            </a:p>
          </p:txBody>
        </p:sp>
      </p:grpSp>
      <p:grpSp>
        <p:nvGrpSpPr>
          <p:cNvPr name="Group 28" id="28"/>
          <p:cNvGrpSpPr/>
          <p:nvPr/>
        </p:nvGrpSpPr>
        <p:grpSpPr>
          <a:xfrm rot="0">
            <a:off x="9144000" y="1455401"/>
            <a:ext cx="6359544" cy="1192372"/>
            <a:chOff x="0" y="0"/>
            <a:chExt cx="8479392" cy="1589830"/>
          </a:xfrm>
        </p:grpSpPr>
        <p:grpSp>
          <p:nvGrpSpPr>
            <p:cNvPr name="Group 29" id="29"/>
            <p:cNvGrpSpPr/>
            <p:nvPr/>
          </p:nvGrpSpPr>
          <p:grpSpPr>
            <a:xfrm rot="0">
              <a:off x="0" y="0"/>
              <a:ext cx="8479392" cy="1589830"/>
              <a:chOff x="0" y="0"/>
              <a:chExt cx="1674942" cy="314040"/>
            </a:xfrm>
          </p:grpSpPr>
          <p:sp>
            <p:nvSpPr>
              <p:cNvPr name="Freeform 30" id="30"/>
              <p:cNvSpPr/>
              <p:nvPr/>
            </p:nvSpPr>
            <p:spPr>
              <a:xfrm flipH="false" flipV="false" rot="0">
                <a:off x="0" y="0"/>
                <a:ext cx="1674942" cy="314040"/>
              </a:xfrm>
              <a:custGeom>
                <a:avLst/>
                <a:gdLst/>
                <a:ahLst/>
                <a:cxnLst/>
                <a:rect r="r" b="b" t="t" l="l"/>
                <a:pathLst>
                  <a:path h="314040" w="1674942">
                    <a:moveTo>
                      <a:pt x="62086" y="0"/>
                    </a:moveTo>
                    <a:lnTo>
                      <a:pt x="1612856" y="0"/>
                    </a:lnTo>
                    <a:cubicBezTo>
                      <a:pt x="1647145" y="0"/>
                      <a:pt x="1674942" y="27797"/>
                      <a:pt x="1674942" y="62086"/>
                    </a:cubicBezTo>
                    <a:lnTo>
                      <a:pt x="1674942" y="251955"/>
                    </a:lnTo>
                    <a:cubicBezTo>
                      <a:pt x="1674942" y="286244"/>
                      <a:pt x="1647145" y="314040"/>
                      <a:pt x="1612856" y="314040"/>
                    </a:cubicBezTo>
                    <a:lnTo>
                      <a:pt x="62086" y="314040"/>
                    </a:lnTo>
                    <a:cubicBezTo>
                      <a:pt x="27797" y="314040"/>
                      <a:pt x="0" y="286244"/>
                      <a:pt x="0" y="251955"/>
                    </a:cubicBezTo>
                    <a:lnTo>
                      <a:pt x="0" y="62086"/>
                    </a:lnTo>
                    <a:cubicBezTo>
                      <a:pt x="0" y="27797"/>
                      <a:pt x="27797" y="0"/>
                      <a:pt x="62086" y="0"/>
                    </a:cubicBezTo>
                    <a:close/>
                  </a:path>
                </a:pathLst>
              </a:custGeom>
              <a:solidFill>
                <a:srgbClr val="C8C8C8"/>
              </a:solidFill>
            </p:spPr>
          </p:sp>
          <p:sp>
            <p:nvSpPr>
              <p:cNvPr name="TextBox 31" id="31"/>
              <p:cNvSpPr txBox="true"/>
              <p:nvPr/>
            </p:nvSpPr>
            <p:spPr>
              <a:xfrm>
                <a:off x="0" y="-47625"/>
                <a:ext cx="1674942" cy="361665"/>
              </a:xfrm>
              <a:prstGeom prst="rect">
                <a:avLst/>
              </a:prstGeom>
            </p:spPr>
            <p:txBody>
              <a:bodyPr anchor="ctr" rtlCol="false" tIns="50800" lIns="50800" bIns="50800" rIns="50800"/>
              <a:lstStyle/>
              <a:p>
                <a:pPr algn="ctr">
                  <a:lnSpc>
                    <a:spcPts val="3499"/>
                  </a:lnSpc>
                </a:pPr>
              </a:p>
            </p:txBody>
          </p:sp>
        </p:grpSp>
        <p:sp>
          <p:nvSpPr>
            <p:cNvPr name="TextBox 32" id="32"/>
            <p:cNvSpPr txBox="true"/>
            <p:nvPr/>
          </p:nvSpPr>
          <p:spPr>
            <a:xfrm rot="0">
              <a:off x="540041" y="93503"/>
              <a:ext cx="7399311" cy="135255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Inter"/>
                  <a:ea typeface="Inter"/>
                  <a:cs typeface="Inter"/>
                  <a:sym typeface="Inter"/>
                </a:rPr>
                <a:t>Quantified results stored in Database</a:t>
              </a:r>
            </a:p>
          </p:txBody>
        </p:sp>
      </p:grpSp>
      <p:grpSp>
        <p:nvGrpSpPr>
          <p:cNvPr name="Group 33" id="33"/>
          <p:cNvGrpSpPr/>
          <p:nvPr/>
        </p:nvGrpSpPr>
        <p:grpSpPr>
          <a:xfrm rot="0">
            <a:off x="9144000" y="3242649"/>
            <a:ext cx="6359544" cy="1192372"/>
            <a:chOff x="0" y="0"/>
            <a:chExt cx="8479392" cy="1589830"/>
          </a:xfrm>
        </p:grpSpPr>
        <p:grpSp>
          <p:nvGrpSpPr>
            <p:cNvPr name="Group 34" id="34"/>
            <p:cNvGrpSpPr/>
            <p:nvPr/>
          </p:nvGrpSpPr>
          <p:grpSpPr>
            <a:xfrm rot="0">
              <a:off x="0" y="0"/>
              <a:ext cx="8479392" cy="1589830"/>
              <a:chOff x="0" y="0"/>
              <a:chExt cx="1674942" cy="314040"/>
            </a:xfrm>
          </p:grpSpPr>
          <p:sp>
            <p:nvSpPr>
              <p:cNvPr name="Freeform 35" id="35"/>
              <p:cNvSpPr/>
              <p:nvPr/>
            </p:nvSpPr>
            <p:spPr>
              <a:xfrm flipH="false" flipV="false" rot="0">
                <a:off x="0" y="0"/>
                <a:ext cx="1674942" cy="314040"/>
              </a:xfrm>
              <a:custGeom>
                <a:avLst/>
                <a:gdLst/>
                <a:ahLst/>
                <a:cxnLst/>
                <a:rect r="r" b="b" t="t" l="l"/>
                <a:pathLst>
                  <a:path h="314040" w="1674942">
                    <a:moveTo>
                      <a:pt x="62086" y="0"/>
                    </a:moveTo>
                    <a:lnTo>
                      <a:pt x="1612856" y="0"/>
                    </a:lnTo>
                    <a:cubicBezTo>
                      <a:pt x="1647145" y="0"/>
                      <a:pt x="1674942" y="27797"/>
                      <a:pt x="1674942" y="62086"/>
                    </a:cubicBezTo>
                    <a:lnTo>
                      <a:pt x="1674942" y="251955"/>
                    </a:lnTo>
                    <a:cubicBezTo>
                      <a:pt x="1674942" y="286244"/>
                      <a:pt x="1647145" y="314040"/>
                      <a:pt x="1612856" y="314040"/>
                    </a:cubicBezTo>
                    <a:lnTo>
                      <a:pt x="62086" y="314040"/>
                    </a:lnTo>
                    <a:cubicBezTo>
                      <a:pt x="27797" y="314040"/>
                      <a:pt x="0" y="286244"/>
                      <a:pt x="0" y="251955"/>
                    </a:cubicBezTo>
                    <a:lnTo>
                      <a:pt x="0" y="62086"/>
                    </a:lnTo>
                    <a:cubicBezTo>
                      <a:pt x="0" y="27797"/>
                      <a:pt x="27797" y="0"/>
                      <a:pt x="62086" y="0"/>
                    </a:cubicBezTo>
                    <a:close/>
                  </a:path>
                </a:pathLst>
              </a:custGeom>
              <a:solidFill>
                <a:srgbClr val="C8C8C8"/>
              </a:solidFill>
            </p:spPr>
          </p:sp>
          <p:sp>
            <p:nvSpPr>
              <p:cNvPr name="TextBox 36" id="36"/>
              <p:cNvSpPr txBox="true"/>
              <p:nvPr/>
            </p:nvSpPr>
            <p:spPr>
              <a:xfrm>
                <a:off x="0" y="-47625"/>
                <a:ext cx="1674942" cy="361665"/>
              </a:xfrm>
              <a:prstGeom prst="rect">
                <a:avLst/>
              </a:prstGeom>
            </p:spPr>
            <p:txBody>
              <a:bodyPr anchor="ctr" rtlCol="false" tIns="50800" lIns="50800" bIns="50800" rIns="50800"/>
              <a:lstStyle/>
              <a:p>
                <a:pPr algn="ctr">
                  <a:lnSpc>
                    <a:spcPts val="3499"/>
                  </a:lnSpc>
                </a:pPr>
              </a:p>
            </p:txBody>
          </p:sp>
        </p:grpSp>
        <p:sp>
          <p:nvSpPr>
            <p:cNvPr name="TextBox 37" id="37"/>
            <p:cNvSpPr txBox="true"/>
            <p:nvPr/>
          </p:nvSpPr>
          <p:spPr>
            <a:xfrm rot="0">
              <a:off x="196007" y="140518"/>
              <a:ext cx="8087378" cy="135255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Inter"/>
                  <a:ea typeface="Inter"/>
                  <a:cs typeface="Inter"/>
                  <a:sym typeface="Inter"/>
                </a:rPr>
                <a:t>Therapist view high level data visuals and fine details</a:t>
              </a:r>
            </a:p>
          </p:txBody>
        </p:sp>
      </p:grpSp>
      <p:grpSp>
        <p:nvGrpSpPr>
          <p:cNvPr name="Group 38" id="38"/>
          <p:cNvGrpSpPr/>
          <p:nvPr/>
        </p:nvGrpSpPr>
        <p:grpSpPr>
          <a:xfrm rot="0">
            <a:off x="9144000" y="4844596"/>
            <a:ext cx="6359544" cy="1192372"/>
            <a:chOff x="0" y="0"/>
            <a:chExt cx="8479392" cy="1589830"/>
          </a:xfrm>
        </p:grpSpPr>
        <p:grpSp>
          <p:nvGrpSpPr>
            <p:cNvPr name="Group 39" id="39"/>
            <p:cNvGrpSpPr/>
            <p:nvPr/>
          </p:nvGrpSpPr>
          <p:grpSpPr>
            <a:xfrm rot="0">
              <a:off x="0" y="0"/>
              <a:ext cx="8479392" cy="1589830"/>
              <a:chOff x="0" y="0"/>
              <a:chExt cx="1674942" cy="314040"/>
            </a:xfrm>
          </p:grpSpPr>
          <p:sp>
            <p:nvSpPr>
              <p:cNvPr name="Freeform 40" id="40"/>
              <p:cNvSpPr/>
              <p:nvPr/>
            </p:nvSpPr>
            <p:spPr>
              <a:xfrm flipH="false" flipV="false" rot="0">
                <a:off x="0" y="0"/>
                <a:ext cx="1674942" cy="314040"/>
              </a:xfrm>
              <a:custGeom>
                <a:avLst/>
                <a:gdLst/>
                <a:ahLst/>
                <a:cxnLst/>
                <a:rect r="r" b="b" t="t" l="l"/>
                <a:pathLst>
                  <a:path h="314040" w="1674942">
                    <a:moveTo>
                      <a:pt x="62086" y="0"/>
                    </a:moveTo>
                    <a:lnTo>
                      <a:pt x="1612856" y="0"/>
                    </a:lnTo>
                    <a:cubicBezTo>
                      <a:pt x="1647145" y="0"/>
                      <a:pt x="1674942" y="27797"/>
                      <a:pt x="1674942" y="62086"/>
                    </a:cubicBezTo>
                    <a:lnTo>
                      <a:pt x="1674942" y="251955"/>
                    </a:lnTo>
                    <a:cubicBezTo>
                      <a:pt x="1674942" y="286244"/>
                      <a:pt x="1647145" y="314040"/>
                      <a:pt x="1612856" y="314040"/>
                    </a:cubicBezTo>
                    <a:lnTo>
                      <a:pt x="62086" y="314040"/>
                    </a:lnTo>
                    <a:cubicBezTo>
                      <a:pt x="27797" y="314040"/>
                      <a:pt x="0" y="286244"/>
                      <a:pt x="0" y="251955"/>
                    </a:cubicBezTo>
                    <a:lnTo>
                      <a:pt x="0" y="62086"/>
                    </a:lnTo>
                    <a:cubicBezTo>
                      <a:pt x="0" y="27797"/>
                      <a:pt x="27797" y="0"/>
                      <a:pt x="62086" y="0"/>
                    </a:cubicBezTo>
                    <a:close/>
                  </a:path>
                </a:pathLst>
              </a:custGeom>
              <a:solidFill>
                <a:srgbClr val="C8C8C8"/>
              </a:solidFill>
            </p:spPr>
          </p:sp>
          <p:sp>
            <p:nvSpPr>
              <p:cNvPr name="TextBox 41" id="41"/>
              <p:cNvSpPr txBox="true"/>
              <p:nvPr/>
            </p:nvSpPr>
            <p:spPr>
              <a:xfrm>
                <a:off x="0" y="-47625"/>
                <a:ext cx="1674942" cy="361665"/>
              </a:xfrm>
              <a:prstGeom prst="rect">
                <a:avLst/>
              </a:prstGeom>
            </p:spPr>
            <p:txBody>
              <a:bodyPr anchor="ctr" rtlCol="false" tIns="50800" lIns="50800" bIns="50800" rIns="50800"/>
              <a:lstStyle/>
              <a:p>
                <a:pPr algn="ctr">
                  <a:lnSpc>
                    <a:spcPts val="3499"/>
                  </a:lnSpc>
                </a:pPr>
              </a:p>
            </p:txBody>
          </p:sp>
        </p:grpSp>
        <p:sp>
          <p:nvSpPr>
            <p:cNvPr name="TextBox 42" id="42"/>
            <p:cNvSpPr txBox="true"/>
            <p:nvPr/>
          </p:nvSpPr>
          <p:spPr>
            <a:xfrm rot="0">
              <a:off x="540041" y="90065"/>
              <a:ext cx="7399311" cy="135255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Inter"/>
                  <a:ea typeface="Inter"/>
                  <a:cs typeface="Inter"/>
                  <a:sym typeface="Inter"/>
                </a:rPr>
                <a:t>Therapist creates notes and discusses long term solution</a:t>
              </a:r>
            </a:p>
          </p:txBody>
        </p:sp>
      </p:grpSp>
      <p:sp>
        <p:nvSpPr>
          <p:cNvPr name="AutoShape 43" id="43"/>
          <p:cNvSpPr/>
          <p:nvPr/>
        </p:nvSpPr>
        <p:spPr>
          <a:xfrm flipH="true">
            <a:off x="4326111" y="2647773"/>
            <a:ext cx="0" cy="687963"/>
          </a:xfrm>
          <a:prstGeom prst="line">
            <a:avLst/>
          </a:prstGeom>
          <a:ln cap="flat" w="38100">
            <a:solidFill>
              <a:srgbClr val="000000"/>
            </a:solidFill>
            <a:prstDash val="solid"/>
            <a:headEnd type="none" len="sm" w="sm"/>
            <a:tailEnd type="triangle" len="med" w="lg"/>
          </a:ln>
        </p:spPr>
      </p:sp>
      <p:sp>
        <p:nvSpPr>
          <p:cNvPr name="AutoShape 44" id="44"/>
          <p:cNvSpPr/>
          <p:nvPr/>
        </p:nvSpPr>
        <p:spPr>
          <a:xfrm>
            <a:off x="4326111" y="4528108"/>
            <a:ext cx="0" cy="687963"/>
          </a:xfrm>
          <a:prstGeom prst="line">
            <a:avLst/>
          </a:prstGeom>
          <a:ln cap="flat" w="38100">
            <a:solidFill>
              <a:srgbClr val="000000"/>
            </a:solidFill>
            <a:prstDash val="solid"/>
            <a:headEnd type="none" len="sm" w="sm"/>
            <a:tailEnd type="triangle" len="med" w="lg"/>
          </a:ln>
        </p:spPr>
      </p:sp>
      <p:sp>
        <p:nvSpPr>
          <p:cNvPr name="AutoShape 45" id="45"/>
          <p:cNvSpPr/>
          <p:nvPr/>
        </p:nvSpPr>
        <p:spPr>
          <a:xfrm flipH="true">
            <a:off x="4326111" y="6408443"/>
            <a:ext cx="0" cy="819217"/>
          </a:xfrm>
          <a:prstGeom prst="line">
            <a:avLst/>
          </a:prstGeom>
          <a:ln cap="flat" w="38100">
            <a:solidFill>
              <a:srgbClr val="000000"/>
            </a:solidFill>
            <a:prstDash val="solid"/>
            <a:headEnd type="none" len="sm" w="sm"/>
            <a:tailEnd type="triangle" len="med" w="lg"/>
          </a:ln>
        </p:spPr>
      </p:sp>
      <p:sp>
        <p:nvSpPr>
          <p:cNvPr name="AutoShape 46" id="46"/>
          <p:cNvSpPr/>
          <p:nvPr/>
        </p:nvSpPr>
        <p:spPr>
          <a:xfrm flipV="true">
            <a:off x="7492356" y="2051587"/>
            <a:ext cx="1651644" cy="5772260"/>
          </a:xfrm>
          <a:prstGeom prst="line">
            <a:avLst/>
          </a:prstGeom>
          <a:ln cap="flat" w="38100">
            <a:solidFill>
              <a:srgbClr val="000000"/>
            </a:solidFill>
            <a:prstDash val="solid"/>
            <a:headEnd type="none" len="sm" w="sm"/>
            <a:tailEnd type="triangle" len="med" w="lg"/>
          </a:ln>
        </p:spPr>
      </p:sp>
      <p:sp>
        <p:nvSpPr>
          <p:cNvPr name="AutoShape 47" id="47"/>
          <p:cNvSpPr/>
          <p:nvPr/>
        </p:nvSpPr>
        <p:spPr>
          <a:xfrm>
            <a:off x="12323772" y="2647773"/>
            <a:ext cx="0" cy="594876"/>
          </a:xfrm>
          <a:prstGeom prst="line">
            <a:avLst/>
          </a:prstGeom>
          <a:ln cap="flat" w="38100">
            <a:solidFill>
              <a:srgbClr val="000000"/>
            </a:solidFill>
            <a:prstDash val="solid"/>
            <a:headEnd type="none" len="sm" w="sm"/>
            <a:tailEnd type="triangle" len="med" w="lg"/>
          </a:ln>
        </p:spPr>
      </p:sp>
      <p:sp>
        <p:nvSpPr>
          <p:cNvPr name="AutoShape 48" id="48"/>
          <p:cNvSpPr/>
          <p:nvPr/>
        </p:nvSpPr>
        <p:spPr>
          <a:xfrm>
            <a:off x="11728783" y="4435021"/>
            <a:ext cx="594989" cy="409575"/>
          </a:xfrm>
          <a:prstGeom prst="line">
            <a:avLst/>
          </a:prstGeom>
          <a:ln cap="flat" w="38100">
            <a:solidFill>
              <a:srgbClr val="000000"/>
            </a:solidFill>
            <a:prstDash val="solid"/>
            <a:headEnd type="none" len="sm" w="sm"/>
            <a:tailEnd type="triangle" len="med" w="lg"/>
          </a:ln>
        </p:spPr>
      </p:sp>
      <p:sp>
        <p:nvSpPr>
          <p:cNvPr name="AutoShape 49" id="49"/>
          <p:cNvSpPr/>
          <p:nvPr/>
        </p:nvSpPr>
        <p:spPr>
          <a:xfrm>
            <a:off x="12323772" y="6036968"/>
            <a:ext cx="0" cy="590550"/>
          </a:xfrm>
          <a:prstGeom prst="line">
            <a:avLst/>
          </a:prstGeom>
          <a:ln cap="flat" w="38100">
            <a:solidFill>
              <a:srgbClr val="000000"/>
            </a:solidFill>
            <a:prstDash val="solid"/>
            <a:headEnd type="none" len="sm" w="sm"/>
            <a:tailEnd type="triangle" len="med" w="lg"/>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2401353" cy="240135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grpSp>
        <p:nvGrpSpPr>
          <p:cNvPr name="Group 7" id="7"/>
          <p:cNvGrpSpPr/>
          <p:nvPr/>
        </p:nvGrpSpPr>
        <p:grpSpPr>
          <a:xfrm rot="0">
            <a:off x="14665340" y="1257996"/>
            <a:ext cx="2401353" cy="240135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1960"/>
                </a:lnSpc>
              </a:pPr>
            </a:p>
          </p:txBody>
        </p:sp>
      </p:grpSp>
      <p:sp>
        <p:nvSpPr>
          <p:cNvPr name="Freeform 10" id="10"/>
          <p:cNvSpPr/>
          <p:nvPr/>
        </p:nvSpPr>
        <p:spPr>
          <a:xfrm flipH="false" flipV="false" rot="0">
            <a:off x="1028700" y="7443059"/>
            <a:ext cx="5067148" cy="2379088"/>
          </a:xfrm>
          <a:custGeom>
            <a:avLst/>
            <a:gdLst/>
            <a:ahLst/>
            <a:cxnLst/>
            <a:rect r="r" b="b" t="t" l="l"/>
            <a:pathLst>
              <a:path h="2379088" w="5067148">
                <a:moveTo>
                  <a:pt x="0" y="0"/>
                </a:moveTo>
                <a:lnTo>
                  <a:pt x="5067148" y="0"/>
                </a:lnTo>
                <a:lnTo>
                  <a:pt x="5067148" y="2379087"/>
                </a:lnTo>
                <a:lnTo>
                  <a:pt x="0" y="2379087"/>
                </a:lnTo>
                <a:lnTo>
                  <a:pt x="0" y="0"/>
                </a:lnTo>
                <a:close/>
              </a:path>
            </a:pathLst>
          </a:custGeom>
          <a:blipFill>
            <a:blip r:embed="rId2">
              <a:alphaModFix amt="19999"/>
            </a:blip>
            <a:stretch>
              <a:fillRect l="0" t="0" r="0" b="0"/>
            </a:stretch>
          </a:blipFill>
        </p:spPr>
      </p:sp>
      <p:sp>
        <p:nvSpPr>
          <p:cNvPr name="Freeform 11" id="11"/>
          <p:cNvSpPr/>
          <p:nvPr/>
        </p:nvSpPr>
        <p:spPr>
          <a:xfrm flipH="false" flipV="false" rot="0">
            <a:off x="13519530" y="5832398"/>
            <a:ext cx="3585773" cy="3309944"/>
          </a:xfrm>
          <a:custGeom>
            <a:avLst/>
            <a:gdLst/>
            <a:ahLst/>
            <a:cxnLst/>
            <a:rect r="r" b="b" t="t" l="l"/>
            <a:pathLst>
              <a:path h="3309944" w="3585773">
                <a:moveTo>
                  <a:pt x="0" y="0"/>
                </a:moveTo>
                <a:lnTo>
                  <a:pt x="3585773" y="0"/>
                </a:lnTo>
                <a:lnTo>
                  <a:pt x="3585773" y="3309943"/>
                </a:lnTo>
                <a:lnTo>
                  <a:pt x="0" y="3309943"/>
                </a:lnTo>
                <a:lnTo>
                  <a:pt x="0" y="0"/>
                </a:lnTo>
                <a:close/>
              </a:path>
            </a:pathLst>
          </a:custGeom>
          <a:blipFill>
            <a:blip r:embed="rId3">
              <a:alphaModFix amt="19999"/>
            </a:blip>
            <a:stretch>
              <a:fillRect l="0" t="0" r="0" b="0"/>
            </a:stretch>
          </a:blipFill>
        </p:spPr>
      </p:sp>
      <p:sp>
        <p:nvSpPr>
          <p:cNvPr name="TextBox 12" id="12"/>
          <p:cNvSpPr txBox="true"/>
          <p:nvPr/>
        </p:nvSpPr>
        <p:spPr>
          <a:xfrm rot="0">
            <a:off x="1323668" y="3967879"/>
            <a:ext cx="7820332" cy="4191000"/>
          </a:xfrm>
          <a:prstGeom prst="rect">
            <a:avLst/>
          </a:prstGeom>
        </p:spPr>
        <p:txBody>
          <a:bodyPr anchor="t" rtlCol="false" tIns="0" lIns="0" bIns="0" rIns="0">
            <a:spAutoFit/>
          </a:bodyPr>
          <a:lstStyle/>
          <a:p>
            <a:pPr algn="l" marL="647697" indent="-323848" lvl="1">
              <a:lnSpc>
                <a:spcPts val="4199"/>
              </a:lnSpc>
              <a:buFont typeface="Arial"/>
              <a:buChar char="•"/>
            </a:pPr>
            <a:r>
              <a:rPr lang="en-US" sz="2999">
                <a:solidFill>
                  <a:srgbClr val="000000"/>
                </a:solidFill>
                <a:latin typeface="Inter"/>
                <a:ea typeface="Inter"/>
                <a:cs typeface="Inter"/>
                <a:sym typeface="Inter"/>
              </a:rPr>
              <a:t>Proven technologies: React, Node.js, MongoDB</a:t>
            </a:r>
          </a:p>
          <a:p>
            <a:pPr algn="l" marL="647697" indent="-323848" lvl="1">
              <a:lnSpc>
                <a:spcPts val="4199"/>
              </a:lnSpc>
              <a:buFont typeface="Arial"/>
              <a:buChar char="•"/>
            </a:pPr>
            <a:r>
              <a:rPr lang="en-US" sz="2999">
                <a:solidFill>
                  <a:srgbClr val="000000"/>
                </a:solidFill>
                <a:latin typeface="Inter"/>
                <a:ea typeface="Inter"/>
                <a:cs typeface="Inter"/>
                <a:sym typeface="Inter"/>
              </a:rPr>
              <a:t>Existing APIs: Twitter, DocuSign, GCP Sentiment Analysis</a:t>
            </a:r>
          </a:p>
          <a:p>
            <a:pPr algn="l" marL="647697" indent="-323848" lvl="1">
              <a:lnSpc>
                <a:spcPts val="4199"/>
              </a:lnSpc>
              <a:buFont typeface="Arial"/>
              <a:buChar char="•"/>
            </a:pPr>
            <a:r>
              <a:rPr lang="en-US" sz="2999">
                <a:solidFill>
                  <a:srgbClr val="000000"/>
                </a:solidFill>
                <a:latin typeface="Inter"/>
                <a:ea typeface="Inter"/>
                <a:cs typeface="Inter"/>
                <a:sym typeface="Inter"/>
              </a:rPr>
              <a:t>Open-source NLP libraries for custom analysis</a:t>
            </a:r>
          </a:p>
          <a:p>
            <a:pPr algn="l" marL="647697" indent="-323848" lvl="1">
              <a:lnSpc>
                <a:spcPts val="4199"/>
              </a:lnSpc>
              <a:buFont typeface="Arial"/>
              <a:buChar char="•"/>
            </a:pPr>
            <a:r>
              <a:rPr lang="en-US" sz="2999">
                <a:solidFill>
                  <a:srgbClr val="000000"/>
                </a:solidFill>
                <a:latin typeface="Inter"/>
                <a:ea typeface="Inter"/>
                <a:cs typeface="Inter"/>
                <a:sym typeface="Inter"/>
              </a:rPr>
              <a:t>WebRTC or twilio / zoom APIs /agora.io for video calls (established standard)</a:t>
            </a:r>
          </a:p>
        </p:txBody>
      </p:sp>
      <p:sp>
        <p:nvSpPr>
          <p:cNvPr name="TextBox 13" id="13"/>
          <p:cNvSpPr txBox="true"/>
          <p:nvPr/>
        </p:nvSpPr>
        <p:spPr>
          <a:xfrm rot="0">
            <a:off x="9653346" y="3967879"/>
            <a:ext cx="7732369" cy="3671888"/>
          </a:xfrm>
          <a:prstGeom prst="rect">
            <a:avLst/>
          </a:prstGeom>
        </p:spPr>
        <p:txBody>
          <a:bodyPr anchor="t" rtlCol="false" tIns="0" lIns="0" bIns="0" rIns="0">
            <a:spAutoFit/>
          </a:bodyPr>
          <a:lstStyle/>
          <a:p>
            <a:pPr algn="l" marL="647697" indent="-323848" lvl="1">
              <a:lnSpc>
                <a:spcPts val="4199"/>
              </a:lnSpc>
              <a:buFont typeface="Arial"/>
              <a:buChar char="•"/>
            </a:pPr>
            <a:r>
              <a:rPr lang="en-US" sz="2999">
                <a:solidFill>
                  <a:srgbClr val="000000"/>
                </a:solidFill>
                <a:latin typeface="Inter"/>
                <a:ea typeface="Inter"/>
                <a:cs typeface="Inter"/>
                <a:sym typeface="Inter"/>
              </a:rPr>
              <a:t>Cloud-based architecture (AWS)</a:t>
            </a:r>
          </a:p>
          <a:p>
            <a:pPr algn="l" marL="647697" indent="-323848" lvl="1">
              <a:lnSpc>
                <a:spcPts val="4199"/>
              </a:lnSpc>
              <a:buFont typeface="Arial"/>
              <a:buChar char="•"/>
            </a:pPr>
            <a:r>
              <a:rPr lang="en-US" sz="2999">
                <a:solidFill>
                  <a:srgbClr val="000000"/>
                </a:solidFill>
                <a:latin typeface="Inter"/>
                <a:ea typeface="Inter"/>
                <a:cs typeface="Inter"/>
                <a:sym typeface="Inter"/>
              </a:rPr>
              <a:t>Microservices for modular growth</a:t>
            </a:r>
          </a:p>
          <a:p>
            <a:pPr algn="l" marL="647697" indent="-323848" lvl="1">
              <a:lnSpc>
                <a:spcPts val="4199"/>
              </a:lnSpc>
              <a:buFont typeface="Arial"/>
              <a:buChar char="•"/>
            </a:pPr>
            <a:r>
              <a:rPr lang="en-US" sz="2999">
                <a:solidFill>
                  <a:srgbClr val="000000"/>
                </a:solidFill>
                <a:latin typeface="Inter"/>
                <a:ea typeface="Inter"/>
                <a:cs typeface="Inter"/>
                <a:sym typeface="Inter"/>
              </a:rPr>
              <a:t>Auto-scaling for traffic management</a:t>
            </a:r>
          </a:p>
          <a:p>
            <a:pPr algn="l" marL="647697" indent="-323848" lvl="1">
              <a:lnSpc>
                <a:spcPts val="4199"/>
              </a:lnSpc>
              <a:buFont typeface="Arial"/>
              <a:buChar char="•"/>
            </a:pPr>
            <a:r>
              <a:rPr lang="en-US" sz="2999">
                <a:solidFill>
                  <a:srgbClr val="000000"/>
                </a:solidFill>
                <a:latin typeface="Inter"/>
                <a:ea typeface="Inter"/>
                <a:cs typeface="Inter"/>
                <a:sym typeface="Inter"/>
              </a:rPr>
              <a:t>Distributed database for high data volumes</a:t>
            </a:r>
          </a:p>
          <a:p>
            <a:pPr algn="l" marL="647697" indent="-323848" lvl="1">
              <a:lnSpc>
                <a:spcPts val="4199"/>
              </a:lnSpc>
              <a:buFont typeface="Arial"/>
              <a:buChar char="•"/>
            </a:pPr>
            <a:r>
              <a:rPr lang="en-US" sz="2999">
                <a:solidFill>
                  <a:srgbClr val="000000"/>
                </a:solidFill>
                <a:latin typeface="Inter"/>
                <a:ea typeface="Inter"/>
                <a:cs typeface="Inter"/>
                <a:sym typeface="Inter"/>
              </a:rPr>
              <a:t>Caching mechanisms for improved performance</a:t>
            </a:r>
          </a:p>
        </p:txBody>
      </p:sp>
      <p:sp>
        <p:nvSpPr>
          <p:cNvPr name="Freeform 14" id="14"/>
          <p:cNvSpPr/>
          <p:nvPr/>
        </p:nvSpPr>
        <p:spPr>
          <a:xfrm flipH="false" flipV="false" rot="0">
            <a:off x="6766507" y="3274612"/>
            <a:ext cx="3951001" cy="2370600"/>
          </a:xfrm>
          <a:custGeom>
            <a:avLst/>
            <a:gdLst/>
            <a:ahLst/>
            <a:cxnLst/>
            <a:rect r="r" b="b" t="t" l="l"/>
            <a:pathLst>
              <a:path h="2370600" w="3951001">
                <a:moveTo>
                  <a:pt x="0" y="0"/>
                </a:moveTo>
                <a:lnTo>
                  <a:pt x="3951001" y="0"/>
                </a:lnTo>
                <a:lnTo>
                  <a:pt x="3951001" y="2370600"/>
                </a:lnTo>
                <a:lnTo>
                  <a:pt x="0" y="2370600"/>
                </a:lnTo>
                <a:lnTo>
                  <a:pt x="0" y="0"/>
                </a:lnTo>
                <a:close/>
              </a:path>
            </a:pathLst>
          </a:custGeom>
          <a:blipFill>
            <a:blip r:embed="rId4">
              <a:alphaModFix amt="19999"/>
            </a:blip>
            <a:stretch>
              <a:fillRect l="0" t="0" r="0" b="0"/>
            </a:stretch>
          </a:blipFill>
        </p:spPr>
      </p:sp>
      <p:sp>
        <p:nvSpPr>
          <p:cNvPr name="Freeform 15" id="15"/>
          <p:cNvSpPr/>
          <p:nvPr/>
        </p:nvSpPr>
        <p:spPr>
          <a:xfrm flipH="false" flipV="false" rot="0">
            <a:off x="5636025" y="5832398"/>
            <a:ext cx="10761598" cy="5380799"/>
          </a:xfrm>
          <a:custGeom>
            <a:avLst/>
            <a:gdLst/>
            <a:ahLst/>
            <a:cxnLst/>
            <a:rect r="r" b="b" t="t" l="l"/>
            <a:pathLst>
              <a:path h="5380799" w="10761598">
                <a:moveTo>
                  <a:pt x="0" y="0"/>
                </a:moveTo>
                <a:lnTo>
                  <a:pt x="10761599" y="0"/>
                </a:lnTo>
                <a:lnTo>
                  <a:pt x="10761599" y="5380799"/>
                </a:lnTo>
                <a:lnTo>
                  <a:pt x="0" y="5380799"/>
                </a:lnTo>
                <a:lnTo>
                  <a:pt x="0" y="0"/>
                </a:lnTo>
                <a:close/>
              </a:path>
            </a:pathLst>
          </a:custGeom>
          <a:blipFill>
            <a:blip r:embed="rId5">
              <a:alphaModFix amt="19999"/>
            </a:blip>
            <a:stretch>
              <a:fillRect l="0" t="0" r="0" b="0"/>
            </a:stretch>
          </a:blipFill>
        </p:spPr>
      </p:sp>
      <p:sp>
        <p:nvSpPr>
          <p:cNvPr name="TextBox 16" id="16"/>
          <p:cNvSpPr txBox="true"/>
          <p:nvPr/>
        </p:nvSpPr>
        <p:spPr>
          <a:xfrm rot="0">
            <a:off x="2993667" y="2353898"/>
            <a:ext cx="5916088" cy="920715"/>
          </a:xfrm>
          <a:prstGeom prst="rect">
            <a:avLst/>
          </a:prstGeom>
        </p:spPr>
        <p:txBody>
          <a:bodyPr anchor="t" rtlCol="false" tIns="0" lIns="0" bIns="0" rIns="0">
            <a:spAutoFit/>
          </a:bodyPr>
          <a:lstStyle/>
          <a:p>
            <a:pPr algn="l">
              <a:lnSpc>
                <a:spcPts val="7526"/>
              </a:lnSpc>
            </a:pPr>
            <a:r>
              <a:rPr lang="en-US" sz="5376">
                <a:solidFill>
                  <a:srgbClr val="000000"/>
                </a:solidFill>
                <a:latin typeface="TAN Twinkle"/>
                <a:ea typeface="TAN Twinkle"/>
                <a:cs typeface="TAN Twinkle"/>
                <a:sym typeface="TAN Twinkle"/>
              </a:rPr>
              <a:t>Feasibility</a:t>
            </a:r>
          </a:p>
        </p:txBody>
      </p:sp>
      <p:sp>
        <p:nvSpPr>
          <p:cNvPr name="TextBox 17" id="17"/>
          <p:cNvSpPr txBox="true"/>
          <p:nvPr/>
        </p:nvSpPr>
        <p:spPr>
          <a:xfrm rot="0">
            <a:off x="9949928" y="2283201"/>
            <a:ext cx="5916088" cy="920715"/>
          </a:xfrm>
          <a:prstGeom prst="rect">
            <a:avLst/>
          </a:prstGeom>
        </p:spPr>
        <p:txBody>
          <a:bodyPr anchor="t" rtlCol="false" tIns="0" lIns="0" bIns="0" rIns="0">
            <a:spAutoFit/>
          </a:bodyPr>
          <a:lstStyle/>
          <a:p>
            <a:pPr algn="l">
              <a:lnSpc>
                <a:spcPts val="7526"/>
              </a:lnSpc>
            </a:pPr>
            <a:r>
              <a:rPr lang="en-US" sz="5376">
                <a:solidFill>
                  <a:srgbClr val="000000"/>
                </a:solidFill>
                <a:latin typeface="TAN Twinkle"/>
                <a:ea typeface="TAN Twinkle"/>
                <a:cs typeface="TAN Twinkle"/>
                <a:sym typeface="TAN Twinkle"/>
              </a:rPr>
              <a:t>Scalability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DAGPOsLSd30</dc:identifier>
  <dcterms:modified xsi:type="dcterms:W3CDTF">2011-08-01T06:04:30Z</dcterms:modified>
  <cp:revision>1</cp:revision>
  <dc:title>Alpha-Epsilon-Pi</dc:title>
</cp:coreProperties>
</file>