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332"/>
    <a:srgbClr val="BE573B"/>
    <a:srgbClr val="733D6F"/>
    <a:srgbClr val="EDA086"/>
    <a:srgbClr val="7D4375"/>
    <a:srgbClr val="6FA0B2"/>
    <a:srgbClr val="CE3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5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8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6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8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1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7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2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6332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5454-BFF0-42A0-A832-250429D1A98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64AD0-C4D2-4A9F-8400-54F7F6651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6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32" b="7312"/>
          <a:stretch/>
        </p:blipFill>
        <p:spPr>
          <a:xfrm>
            <a:off x="0" y="0"/>
            <a:ext cx="6459794" cy="6860971"/>
          </a:xfrm>
          <a:prstGeom prst="rect">
            <a:avLst/>
          </a:prstGeom>
          <a:ln>
            <a:solidFill>
              <a:srgbClr val="D7633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1915" y="22366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Gill Sans MT" panose="020B0502020104020203" pitchFamily="34" charset="0"/>
              </a:rPr>
              <a:t>CodeX</a:t>
            </a:r>
            <a:r>
              <a:rPr lang="en-US" b="1" dirty="0" smtClean="0">
                <a:latin typeface="Gill Sans MT" panose="020B0502020104020203" pitchFamily="34" charset="0"/>
              </a:rPr>
              <a:t> Beverage</a:t>
            </a:r>
            <a:r>
              <a:rPr lang="en-US" b="1" dirty="0" smtClean="0">
                <a:latin typeface="Gill Sans MT" panose="020B0502020104020203" pitchFamily="34" charset="0"/>
              </a:rPr>
              <a:t/>
            </a:r>
            <a:br>
              <a:rPr lang="en-US" b="1" dirty="0" smtClean="0">
                <a:latin typeface="Gill Sans MT" panose="020B0502020104020203" pitchFamily="34" charset="0"/>
              </a:rPr>
            </a:br>
            <a:r>
              <a:rPr lang="en-US" b="1" dirty="0" smtClean="0">
                <a:latin typeface="Gill Sans MT" panose="020B0502020104020203" pitchFamily="34" charset="0"/>
              </a:rPr>
              <a:t> </a:t>
            </a:r>
            <a:r>
              <a:rPr lang="en-US" b="1" dirty="0" smtClean="0">
                <a:latin typeface="Gill Sans MT" panose="020B0502020104020203" pitchFamily="34" charset="0"/>
              </a:rPr>
              <a:t>Survey Analysis </a:t>
            </a:r>
            <a:br>
              <a:rPr lang="en-US" b="1" dirty="0" smtClean="0">
                <a:latin typeface="Gill Sans MT" panose="020B0502020104020203" pitchFamily="34" charset="0"/>
              </a:rPr>
            </a:br>
            <a:r>
              <a:rPr lang="en-US" b="1" dirty="0" smtClean="0">
                <a:latin typeface="Gill Sans MT" panose="020B0502020104020203" pitchFamily="34" charset="0"/>
              </a:rPr>
              <a:t>Using MySQL</a:t>
            </a:r>
            <a:endParaRPr lang="en-IN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0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Competition Analysis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What are the primary reasons consumers prefer those brands over ours?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2543174"/>
            <a:ext cx="9567862" cy="36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Competition Analysis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What are the primary reasons consumers prefer those brands over </a:t>
            </a:r>
            <a:r>
              <a:rPr lang="en-US" dirty="0" smtClean="0">
                <a:latin typeface="Gill Sans MT" panose="020B0502020104020203" pitchFamily="34" charset="0"/>
              </a:rPr>
              <a:t>ours?</a:t>
            </a:r>
          </a:p>
          <a:p>
            <a:pPr marL="457200" lvl="1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Output : 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157537"/>
            <a:ext cx="9201150" cy="15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1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Competition Analysis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What are the most </a:t>
            </a:r>
            <a:r>
              <a:rPr lang="en-US" dirty="0" smtClean="0">
                <a:latin typeface="Gill Sans MT" panose="020B0502020104020203" pitchFamily="34" charset="0"/>
              </a:rPr>
              <a:t>desired improvements required in energy drinks?</a:t>
            </a:r>
            <a:endParaRPr lang="en-US" dirty="0" smtClean="0">
              <a:latin typeface="Gill Sans MT" panose="020B0502020104020203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smtClean="0">
                <a:latin typeface="Gill Sans MT" panose="020B0502020104020203" pitchFamily="34" charset="0"/>
              </a:rPr>
              <a:t>                                                                                          </a:t>
            </a:r>
            <a:r>
              <a:rPr lang="en-US" dirty="0" smtClean="0">
                <a:latin typeface="Gill Sans MT" panose="020B0502020104020203" pitchFamily="34" charset="0"/>
              </a:rPr>
              <a:t>Output:</a:t>
            </a:r>
            <a:endParaRPr lang="en-US" dirty="0" smtClean="0">
              <a:latin typeface="Gill Sans MT" panose="020B0502020104020203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678487"/>
            <a:ext cx="8410576" cy="3524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86" y="2505074"/>
            <a:ext cx="3643313" cy="19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7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Marketing Insights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Which marketing channel can be used to reach more customers?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Output : 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366962"/>
            <a:ext cx="7052649" cy="1233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993905"/>
            <a:ext cx="3733800" cy="22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Marketing Insights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Which </a:t>
            </a:r>
            <a:r>
              <a:rPr lang="en-US" dirty="0">
                <a:latin typeface="Gill Sans MT" panose="020B0502020104020203" pitchFamily="34" charset="0"/>
              </a:rPr>
              <a:t>cities do we need to focus more on</a:t>
            </a:r>
            <a:r>
              <a:rPr lang="en-US" dirty="0" smtClean="0">
                <a:latin typeface="Gill Sans MT" panose="020B0502020104020203" pitchFamily="34" charset="0"/>
              </a:rPr>
              <a:t>?   Output : </a:t>
            </a:r>
            <a:r>
              <a:rPr lang="en-US" dirty="0">
                <a:latin typeface="Gill Sans MT" panose="020B0502020104020203" pitchFamily="34" charset="0"/>
              </a:rPr>
              <a:t/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 smtClean="0">
              <a:latin typeface="Gill Sans MT" panose="020B0502020104020203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166937"/>
            <a:ext cx="6330353" cy="2819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03" y="2166936"/>
            <a:ext cx="3754549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Purchase Behavior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Where do respondents prefer to purchase energy drinks?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 smtClean="0">
              <a:latin typeface="Gill Sans MT" panose="020B0502020104020203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Output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1" y="2319337"/>
            <a:ext cx="8877311" cy="1638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1" y="4191792"/>
            <a:ext cx="3981451" cy="21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5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Purchase Behavior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What are the typical consumption situations for energy drinks among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respondents?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Output 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576512"/>
            <a:ext cx="8782051" cy="1217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4028614"/>
            <a:ext cx="4643438" cy="18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3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Business Outcomes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Gill Sans MT" panose="020B0502020104020203" pitchFamily="34" charset="0"/>
              </a:rPr>
              <a:t>CodeX</a:t>
            </a:r>
            <a:r>
              <a:rPr lang="en-US" sz="2400" dirty="0" smtClean="0">
                <a:latin typeface="Gill Sans MT" panose="020B0502020104020203" pitchFamily="34" charset="0"/>
              </a:rPr>
              <a:t> ranks </a:t>
            </a:r>
            <a:r>
              <a:rPr lang="en-US" sz="2400" b="1" dirty="0" smtClean="0">
                <a:latin typeface="Gill Sans MT" panose="020B0502020104020203" pitchFamily="34" charset="0"/>
              </a:rPr>
              <a:t>5</a:t>
            </a:r>
            <a:r>
              <a:rPr lang="en-US" sz="2400" b="1" baseline="30000" dirty="0" smtClean="0">
                <a:latin typeface="Gill Sans MT" panose="020B0502020104020203" pitchFamily="34" charset="0"/>
              </a:rPr>
              <a:t>th</a:t>
            </a:r>
            <a:r>
              <a:rPr lang="en-US" sz="2400" dirty="0" smtClean="0">
                <a:latin typeface="Gill Sans MT" panose="020B0502020104020203" pitchFamily="34" charset="0"/>
              </a:rPr>
              <a:t> out of 7 brands in terms of market position.</a:t>
            </a:r>
          </a:p>
          <a:p>
            <a:r>
              <a:rPr lang="en-US" sz="2400" dirty="0" smtClean="0">
                <a:latin typeface="Gill Sans MT" panose="020B0502020104020203" pitchFamily="34" charset="0"/>
              </a:rPr>
              <a:t>The most preferred price range is </a:t>
            </a:r>
            <a:r>
              <a:rPr lang="en-US" sz="2400" b="1" dirty="0" smtClean="0">
                <a:latin typeface="Gill Sans MT" panose="020B0502020104020203" pitchFamily="34" charset="0"/>
              </a:rPr>
              <a:t>50-99</a:t>
            </a:r>
            <a:r>
              <a:rPr lang="en-US" sz="2400" dirty="0" smtClean="0">
                <a:latin typeface="Gill Sans MT" panose="020B0502020104020203" pitchFamily="34" charset="0"/>
              </a:rPr>
              <a:t>.</a:t>
            </a:r>
          </a:p>
          <a:p>
            <a:r>
              <a:rPr lang="en-US" sz="2400" dirty="0" smtClean="0">
                <a:latin typeface="Gill Sans MT" panose="020B0502020104020203" pitchFamily="34" charset="0"/>
              </a:rPr>
              <a:t>Most Consumer purchase </a:t>
            </a:r>
            <a:r>
              <a:rPr lang="en-US" sz="2400" b="1" dirty="0" smtClean="0">
                <a:latin typeface="Gill Sans MT" panose="020B0502020104020203" pitchFamily="34" charset="0"/>
              </a:rPr>
              <a:t>2-3 times a week</a:t>
            </a:r>
            <a:r>
              <a:rPr lang="en-US" sz="2400" dirty="0" smtClean="0">
                <a:latin typeface="Gill Sans MT" panose="020B0502020104020203" pitchFamily="34" charset="0"/>
              </a:rPr>
              <a:t>.</a:t>
            </a:r>
          </a:p>
          <a:p>
            <a:r>
              <a:rPr lang="en-US" sz="2400" dirty="0" smtClean="0">
                <a:latin typeface="Gill Sans MT" panose="020B0502020104020203" pitchFamily="34" charset="0"/>
              </a:rPr>
              <a:t>Overall perception of our brand is </a:t>
            </a:r>
            <a:r>
              <a:rPr lang="en-US" sz="2400" b="1" dirty="0" smtClean="0">
                <a:latin typeface="Gill Sans MT" panose="020B0502020104020203" pitchFamily="34" charset="0"/>
              </a:rPr>
              <a:t>Neutral</a:t>
            </a:r>
            <a:r>
              <a:rPr lang="en-US" sz="2400" dirty="0" smtClean="0">
                <a:latin typeface="Gill Sans MT" panose="020B0502020104020203" pitchFamily="34" charset="0"/>
              </a:rPr>
              <a:t>.</a:t>
            </a:r>
          </a:p>
          <a:p>
            <a:r>
              <a:rPr lang="en-US" sz="2400" b="1" dirty="0" smtClean="0">
                <a:latin typeface="Gill Sans MT" panose="020B0502020104020203" pitchFamily="34" charset="0"/>
              </a:rPr>
              <a:t>Supermarkets</a:t>
            </a:r>
            <a:r>
              <a:rPr lang="en-US" sz="2400" dirty="0" smtClean="0">
                <a:latin typeface="Gill Sans MT" panose="020B0502020104020203" pitchFamily="34" charset="0"/>
              </a:rPr>
              <a:t> and </a:t>
            </a:r>
            <a:r>
              <a:rPr lang="en-US" sz="2400" b="1" dirty="0" smtClean="0">
                <a:latin typeface="Gill Sans MT" panose="020B0502020104020203" pitchFamily="34" charset="0"/>
              </a:rPr>
              <a:t>Online retailers</a:t>
            </a:r>
            <a:r>
              <a:rPr lang="en-US" sz="2400" dirty="0" smtClean="0">
                <a:latin typeface="Gill Sans MT" panose="020B0502020104020203" pitchFamily="34" charset="0"/>
              </a:rPr>
              <a:t> are the most effective channels.</a:t>
            </a:r>
          </a:p>
          <a:p>
            <a:r>
              <a:rPr lang="en-US" sz="2400" b="1" dirty="0" smtClean="0">
                <a:latin typeface="Gill Sans MT" panose="020B0502020104020203" pitchFamily="34" charset="0"/>
              </a:rPr>
              <a:t>Bangalore</a:t>
            </a:r>
            <a:r>
              <a:rPr lang="en-US" sz="2400" dirty="0" smtClean="0">
                <a:latin typeface="Gill Sans MT" panose="020B0502020104020203" pitchFamily="34" charset="0"/>
              </a:rPr>
              <a:t> leads with the highest responses while </a:t>
            </a:r>
            <a:r>
              <a:rPr lang="en-US" sz="2400" b="1" dirty="0" smtClean="0">
                <a:latin typeface="Gill Sans MT" panose="020B0502020104020203" pitchFamily="34" charset="0"/>
              </a:rPr>
              <a:t>Lucknow</a:t>
            </a:r>
            <a:r>
              <a:rPr lang="en-US" sz="2400" dirty="0" smtClean="0">
                <a:latin typeface="Gill Sans MT" panose="020B0502020104020203" pitchFamily="34" charset="0"/>
              </a:rPr>
              <a:t> and </a:t>
            </a:r>
            <a:r>
              <a:rPr lang="en-US" sz="2400" b="1" dirty="0" smtClean="0">
                <a:latin typeface="Gill Sans MT" panose="020B0502020104020203" pitchFamily="34" charset="0"/>
              </a:rPr>
              <a:t>Jaipur</a:t>
            </a:r>
            <a:r>
              <a:rPr lang="en-US" sz="2400" dirty="0" smtClean="0">
                <a:latin typeface="Gill Sans MT" panose="020B0502020104020203" pitchFamily="34" charset="0"/>
              </a:rPr>
              <a:t> has the lowest responses.</a:t>
            </a:r>
          </a:p>
          <a:p>
            <a:r>
              <a:rPr lang="en-US" sz="2400" dirty="0" smtClean="0">
                <a:latin typeface="Gill Sans MT" panose="020B0502020104020203" pitchFamily="34" charset="0"/>
              </a:rPr>
              <a:t>The </a:t>
            </a:r>
            <a:r>
              <a:rPr lang="en-US" sz="2400" b="1" dirty="0" smtClean="0">
                <a:latin typeface="Gill Sans MT" panose="020B0502020104020203" pitchFamily="34" charset="0"/>
              </a:rPr>
              <a:t>19-30</a:t>
            </a:r>
            <a:r>
              <a:rPr lang="en-US" sz="2400" dirty="0" smtClean="0">
                <a:latin typeface="Gill Sans MT" panose="020B0502020104020203" pitchFamily="34" charset="0"/>
              </a:rPr>
              <a:t> age group represent the largest segment for consumption.</a:t>
            </a:r>
          </a:p>
          <a:p>
            <a:r>
              <a:rPr lang="en-US" sz="2400" b="1" dirty="0" smtClean="0">
                <a:latin typeface="Gill Sans MT" panose="020B0502020104020203" pitchFamily="34" charset="0"/>
              </a:rPr>
              <a:t>Caffeine</a:t>
            </a:r>
            <a:r>
              <a:rPr lang="en-US" sz="2400" dirty="0" smtClean="0">
                <a:latin typeface="Gill Sans MT" panose="020B0502020104020203" pitchFamily="34" charset="0"/>
              </a:rPr>
              <a:t> is the most sought-after ingredient followed by </a:t>
            </a:r>
            <a:r>
              <a:rPr lang="en-US" sz="2400" b="1" dirty="0" smtClean="0">
                <a:latin typeface="Gill Sans MT" panose="020B0502020104020203" pitchFamily="34" charset="0"/>
              </a:rPr>
              <a:t>vitamins</a:t>
            </a:r>
            <a:r>
              <a:rPr lang="en-US" sz="2400" dirty="0" smtClean="0">
                <a:latin typeface="Gill Sans MT" panose="020B0502020104020203" pitchFamily="34" charset="0"/>
              </a:rPr>
              <a:t>.</a:t>
            </a:r>
          </a:p>
          <a:p>
            <a:endParaRPr lang="en-US" sz="2400" dirty="0" smtClean="0">
              <a:latin typeface="Gill Sans MT" panose="020B0502020104020203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405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Business Outcomes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Gill Sans MT" panose="020B0502020104020203" pitchFamily="34" charset="0"/>
              </a:rPr>
              <a:t>Health concern is the main reason not choosing our brand over other. Hence marketing our brands health benefits can increase the sales.</a:t>
            </a:r>
            <a:endParaRPr lang="en-US" sz="2400" dirty="0" smtClean="0">
              <a:latin typeface="Gill Sans MT" panose="020B0502020104020203" pitchFamily="34" charset="0"/>
            </a:endParaRPr>
          </a:p>
          <a:p>
            <a:r>
              <a:rPr lang="en-US" sz="2400" dirty="0" smtClean="0">
                <a:latin typeface="Gill Sans MT" panose="020B0502020104020203" pitchFamily="34" charset="0"/>
              </a:rPr>
              <a:t>Implementing a reduction in sugar content and increase in natural ingredients, as suggested by 54% of respondents, could significantly boost sales and enhance our energy drinks market appeal.</a:t>
            </a:r>
            <a:endParaRPr lang="en-US" sz="24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4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9" y="291964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237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Business Objective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Gill Sans MT" panose="020B0502020104020203" pitchFamily="34" charset="0"/>
              </a:rPr>
              <a:t>CodeX</a:t>
            </a:r>
            <a:r>
              <a:rPr lang="en-US" sz="2400" b="1" dirty="0" smtClean="0"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latin typeface="Gill Sans MT" panose="020B0502020104020203" pitchFamily="34" charset="0"/>
              </a:rPr>
              <a:t>is </a:t>
            </a:r>
            <a:r>
              <a:rPr lang="en-US" sz="2400" dirty="0" smtClean="0">
                <a:latin typeface="Gill Sans MT" panose="020B0502020104020203" pitchFamily="34" charset="0"/>
              </a:rPr>
              <a:t>a German beverage company that is aiming to make its mark in the Indian market. A few months ago, they launched their energy drink in 10 cities in India.</a:t>
            </a:r>
          </a:p>
          <a:p>
            <a:r>
              <a:rPr lang="en-US" sz="2400" dirty="0" smtClean="0">
                <a:latin typeface="Gill Sans MT" panose="020B0502020104020203" pitchFamily="34" charset="0"/>
              </a:rPr>
              <a:t>Their Marketing team is responsible for increasing brand awareness, market share, and product development. They conducted a survey in those 10 cities and received results from </a:t>
            </a:r>
            <a:r>
              <a:rPr lang="en-US" sz="2400" b="1" dirty="0" smtClean="0">
                <a:latin typeface="Gill Sans MT" panose="020B0502020104020203" pitchFamily="34" charset="0"/>
              </a:rPr>
              <a:t>10k</a:t>
            </a:r>
            <a:r>
              <a:rPr lang="en-US" sz="2400" dirty="0" smtClean="0">
                <a:latin typeface="Gill Sans MT" panose="020B0502020104020203" pitchFamily="34" charset="0"/>
              </a:rPr>
              <a:t> respondents.</a:t>
            </a:r>
          </a:p>
          <a:p>
            <a:r>
              <a:rPr lang="en-US" sz="2400" dirty="0" smtClean="0">
                <a:latin typeface="Gill Sans MT" panose="020B0502020104020203" pitchFamily="34" charset="0"/>
              </a:rPr>
              <a:t>Hence it is decided to convert these survey results to meaningful insights which the team can use to drive actions.</a:t>
            </a:r>
            <a:endParaRPr lang="en-IN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Solution Approach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There are 3 tables provided for analysis, 2 dimension (</a:t>
            </a:r>
            <a:r>
              <a:rPr lang="en-US" dirty="0" err="1" smtClean="0">
                <a:latin typeface="Gill Sans MT" panose="020B0502020104020203" pitchFamily="34" charset="0"/>
              </a:rPr>
              <a:t>dim_cities</a:t>
            </a:r>
            <a:r>
              <a:rPr lang="en-US" dirty="0" smtClean="0">
                <a:latin typeface="Gill Sans MT" panose="020B0502020104020203" pitchFamily="34" charset="0"/>
              </a:rPr>
              <a:t> and </a:t>
            </a:r>
            <a:r>
              <a:rPr lang="en-US" dirty="0" err="1" smtClean="0">
                <a:latin typeface="Gill Sans MT" panose="020B0502020104020203" pitchFamily="34" charset="0"/>
              </a:rPr>
              <a:t>dim_respondents</a:t>
            </a:r>
            <a:r>
              <a:rPr lang="en-US" dirty="0" smtClean="0">
                <a:latin typeface="Gill Sans MT" panose="020B0502020104020203" pitchFamily="34" charset="0"/>
              </a:rPr>
              <a:t>) and 1 fact table </a:t>
            </a:r>
            <a:r>
              <a:rPr lang="en-US" dirty="0" err="1" smtClean="0">
                <a:latin typeface="Gill Sans MT" panose="020B0502020104020203" pitchFamily="34" charset="0"/>
              </a:rPr>
              <a:t>fact_survey_responses</a:t>
            </a: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MySQL was used for Analysis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The relationship between tables were created in MySQL</a:t>
            </a:r>
          </a:p>
          <a:p>
            <a:pPr marL="0" indent="0">
              <a:buNone/>
              <a:tabLst>
                <a:tab pos="3671888" algn="l"/>
              </a:tabLst>
            </a:pPr>
            <a:endParaRPr lang="en-IN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5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Relationship</a:t>
            </a:r>
            <a:endParaRPr lang="en-IN" b="1" dirty="0">
              <a:latin typeface="Gill Sans MT" panose="020B05020201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5" y="1421731"/>
            <a:ext cx="7362969" cy="5235331"/>
          </a:xfrm>
        </p:spPr>
      </p:pic>
    </p:spTree>
    <p:extLst>
      <p:ext uri="{BB962C8B-B14F-4D97-AF65-F5344CB8AC3E}">
        <p14:creationId xmlns:p14="http://schemas.microsoft.com/office/powerpoint/2010/main" val="58646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Demographic Insights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Who prefers energy drink more?</a:t>
            </a:r>
            <a:r>
              <a:rPr lang="en-US" dirty="0" smtClean="0">
                <a:latin typeface="Gill Sans MT" panose="020B0502020104020203" pitchFamily="34" charset="0"/>
              </a:rPr>
              <a:t>                         Output : 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 smtClean="0">
              <a:latin typeface="Gill Sans MT" panose="020B0502020104020203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latin typeface="Gill Sans MT" panose="020B0502020104020203" pitchFamily="34" charset="0"/>
              </a:rPr>
              <a:t>Which age group prefers energy drinks more?</a:t>
            </a:r>
            <a:r>
              <a:rPr lang="en-US" dirty="0" smtClean="0">
                <a:latin typeface="Gill Sans MT" panose="020B0502020104020203" pitchFamily="34" charset="0"/>
              </a:rPr>
              <a:t>         Output : 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IN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2358004"/>
            <a:ext cx="4250053" cy="1385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4" y="2244271"/>
            <a:ext cx="2795588" cy="1499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3" y="4795837"/>
            <a:ext cx="4250053" cy="1482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9636" y="4595812"/>
            <a:ext cx="2085976" cy="19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7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Demographic Insights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Which type of marketing reaches the most Youth (15-30)?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/>
          </a:p>
          <a:p>
            <a:pPr lvl="8"/>
            <a:r>
              <a:rPr lang="en-US" dirty="0" err="1" smtClean="0">
                <a:latin typeface="Gill Sans MT" panose="020B0502020104020203" pitchFamily="34" charset="0"/>
              </a:rPr>
              <a:t>Oo</a:t>
            </a:r>
            <a:r>
              <a:rPr lang="en-US" dirty="0" smtClean="0">
                <a:latin typeface="Gill Sans MT" panose="020B0502020104020203" pitchFamily="34" charset="0"/>
              </a:rPr>
              <a:t>                                                          </a:t>
            </a:r>
            <a:r>
              <a:rPr lang="en-US" sz="2800" dirty="0" smtClean="0">
                <a:latin typeface="Gill Sans MT" panose="020B0502020104020203" pitchFamily="34" charset="0"/>
              </a:rPr>
              <a:t>Output 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247899"/>
            <a:ext cx="6431055" cy="2795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96" y="3804147"/>
            <a:ext cx="3425120" cy="21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3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Customer Preferences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What are the preferred ingredients of energy drinks among respondents?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sz="2400" dirty="0" smtClean="0"/>
          </a:p>
          <a:p>
            <a:pPr marL="2743200" lvl="6" indent="0">
              <a:buNone/>
            </a:pPr>
            <a:r>
              <a:rPr lang="en-US" sz="2400" dirty="0" smtClean="0">
                <a:latin typeface="Gill Sans MT" panose="020B0502020104020203" pitchFamily="34" charset="0"/>
              </a:rPr>
              <a:t>Output </a:t>
            </a:r>
            <a:r>
              <a:rPr lang="en-US" dirty="0" smtClean="0">
                <a:latin typeface="Gill Sans MT" panose="020B0502020104020203" pitchFamily="34" charset="0"/>
              </a:rPr>
              <a:t>: 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3" y="2633662"/>
            <a:ext cx="7196587" cy="1152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4" y="4118078"/>
            <a:ext cx="3386585" cy="15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Customer Preferences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What packaging preferences do respondents have for energy drinks</a:t>
            </a:r>
            <a:r>
              <a:rPr lang="en-US" dirty="0" smtClean="0">
                <a:latin typeface="Gill Sans MT" panose="020B0502020104020203" pitchFamily="34" charset="0"/>
              </a:rPr>
              <a:t> ?</a:t>
            </a:r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sz="2400" dirty="0" smtClean="0"/>
          </a:p>
          <a:p>
            <a:pPr marL="2743200" lvl="6" indent="0">
              <a:buNone/>
            </a:pPr>
            <a:endParaRPr lang="en-US" sz="2400" dirty="0" smtClean="0"/>
          </a:p>
          <a:p>
            <a:pPr marL="2743200" lvl="6" indent="0">
              <a:buNone/>
            </a:pPr>
            <a:endParaRPr lang="en-US" sz="2400" dirty="0"/>
          </a:p>
          <a:p>
            <a:pPr marL="2743200" lvl="6" indent="0">
              <a:buNone/>
            </a:pPr>
            <a:endParaRPr lang="en-US" sz="2400" dirty="0" smtClean="0"/>
          </a:p>
          <a:p>
            <a:pPr marL="2743200" lvl="6" indent="0">
              <a:buNone/>
            </a:pPr>
            <a:r>
              <a:rPr lang="en-US" sz="2400" dirty="0" smtClean="0">
                <a:latin typeface="Gill Sans MT" panose="020B0502020104020203" pitchFamily="34" charset="0"/>
              </a:rPr>
              <a:t>Output </a:t>
            </a:r>
            <a:r>
              <a:rPr lang="en-US" dirty="0" smtClean="0">
                <a:latin typeface="Gill Sans MT" panose="020B0502020104020203" pitchFamily="34" charset="0"/>
              </a:rPr>
              <a:t>: 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9" y="2347912"/>
            <a:ext cx="5637783" cy="1338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7" y="4224337"/>
            <a:ext cx="4129088" cy="20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Competition Analysis</a:t>
            </a:r>
            <a:endParaRPr lang="en-IN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179"/>
            <a:ext cx="10515600" cy="470158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Who </a:t>
            </a:r>
            <a:r>
              <a:rPr lang="en-US" dirty="0" smtClean="0">
                <a:latin typeface="Gill Sans MT" panose="020B0502020104020203" pitchFamily="34" charset="0"/>
              </a:rPr>
              <a:t>are the current market leaders?                         Output : </a:t>
            </a:r>
            <a:br>
              <a:rPr lang="en-US" dirty="0" smtClean="0">
                <a:latin typeface="Gill Sans MT" panose="020B0502020104020203" pitchFamily="34" charset="0"/>
              </a:rPr>
            </a:br>
            <a:endParaRPr lang="en-US" dirty="0" smtClean="0">
              <a:latin typeface="Gill Sans MT" panose="020B0502020104020203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2" y="2264173"/>
            <a:ext cx="5340363" cy="2250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716" y="2264173"/>
            <a:ext cx="3986198" cy="22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405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Office Theme</vt:lpstr>
      <vt:lpstr>CodeX Beverage  Survey Analysis  Using MySQL</vt:lpstr>
      <vt:lpstr>Business Objective</vt:lpstr>
      <vt:lpstr>Solution Approach</vt:lpstr>
      <vt:lpstr>Relationship</vt:lpstr>
      <vt:lpstr>Demographic Insights</vt:lpstr>
      <vt:lpstr>Demographic Insights</vt:lpstr>
      <vt:lpstr>Customer Preferences</vt:lpstr>
      <vt:lpstr>Customer Preferences</vt:lpstr>
      <vt:lpstr>Competition Analysis</vt:lpstr>
      <vt:lpstr>Competition Analysis</vt:lpstr>
      <vt:lpstr>Competition Analysis</vt:lpstr>
      <vt:lpstr>Competition Analysis</vt:lpstr>
      <vt:lpstr>Marketing Insights</vt:lpstr>
      <vt:lpstr>Marketing Insights</vt:lpstr>
      <vt:lpstr>Purchase Behavior</vt:lpstr>
      <vt:lpstr>Purchase Behavior</vt:lpstr>
      <vt:lpstr>Business Outcomes</vt:lpstr>
      <vt:lpstr>Business Outcomes</vt:lpstr>
      <vt:lpstr>Thank You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FizzBuzz Beverage  Insights</dc:title>
  <dc:creator>Gopal</dc:creator>
  <cp:lastModifiedBy>Gopal</cp:lastModifiedBy>
  <cp:revision>29</cp:revision>
  <dcterms:created xsi:type="dcterms:W3CDTF">2024-08-27T06:40:13Z</dcterms:created>
  <dcterms:modified xsi:type="dcterms:W3CDTF">2024-08-31T18:01:39Z</dcterms:modified>
</cp:coreProperties>
</file>