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sldIdLst>
    <p:sldId id="257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5" r:id="rId14"/>
    <p:sldId id="286" r:id="rId15"/>
    <p:sldId id="28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/>
              <a:t>ELECTRIC  VEHICLE EXPLORATORY DATA ANALYSIS</a:t>
            </a:r>
            <a:endParaRPr lang="en-US" sz="4000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617360"/>
            <a:ext cx="10858500" cy="499071"/>
          </a:xfrm>
        </p:spPr>
        <p:txBody>
          <a:bodyPr/>
          <a:lstStyle/>
          <a:p>
            <a:r>
              <a:rPr lang="en-US" dirty="0" smtClean="0"/>
              <a:t>Electric vehicle analysis dashboard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84" y="1399436"/>
            <a:ext cx="9552432" cy="54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6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Penetration rate – </a:t>
            </a:r>
            <a:r>
              <a:rPr lang="en-US" sz="2800" dirty="0" smtClean="0">
                <a:latin typeface="+mj-lt"/>
              </a:rPr>
              <a:t>Bar chart shows the top 5 states with highest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</a:t>
            </a:r>
            <a:r>
              <a:rPr lang="en-US" sz="2800" dirty="0" smtClean="0">
                <a:latin typeface="+mj-lt"/>
              </a:rPr>
              <a:t>penetration rate.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Top 3 EV makers</a:t>
            </a:r>
            <a:r>
              <a:rPr lang="en-US" sz="2800" dirty="0" smtClean="0">
                <a:latin typeface="+mj-lt"/>
              </a:rPr>
              <a:t> – Pie bar chart shows the top 3 EV makers from the year 2022 to 2024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Bottom 3 EV makers</a:t>
            </a:r>
            <a:r>
              <a:rPr lang="en-US" sz="2800" dirty="0" smtClean="0">
                <a:latin typeface="+mj-lt"/>
              </a:rPr>
              <a:t> – Horizonta</a:t>
            </a:r>
            <a:r>
              <a:rPr lang="en-US" sz="2800" dirty="0" smtClean="0">
                <a:latin typeface="+mj-lt"/>
              </a:rPr>
              <a:t>l bar chart shows the bottom 3 EV </a:t>
            </a:r>
          </a:p>
          <a:p>
            <a:r>
              <a:rPr lang="en-US" sz="2800" dirty="0" smtClean="0">
                <a:latin typeface="+mj-lt"/>
              </a:rPr>
              <a:t>     makers from the year 2022 to 2024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Top 5 CAGR makers</a:t>
            </a:r>
            <a:r>
              <a:rPr lang="en-US" sz="2800" dirty="0" smtClean="0">
                <a:latin typeface="+mj-lt"/>
              </a:rPr>
              <a:t> – Tree map shows the CAGR of top 5 EV makers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KPI Table</a:t>
            </a:r>
            <a:r>
              <a:rPr lang="en-US" sz="2800" dirty="0" smtClean="0">
                <a:latin typeface="+mj-lt"/>
              </a:rPr>
              <a:t> – A pivot table shows the various KPI across different states.</a:t>
            </a:r>
            <a:endParaRPr lang="en-US" sz="2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151" y="617360"/>
            <a:ext cx="8013698" cy="499071"/>
          </a:xfrm>
        </p:spPr>
        <p:txBody>
          <a:bodyPr/>
          <a:lstStyle/>
          <a:p>
            <a:r>
              <a:rPr lang="en-US" dirty="0" smtClean="0"/>
              <a:t>FEATURES OF THE DASHBOARD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7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BMW India </a:t>
            </a:r>
            <a:r>
              <a:rPr lang="en-US" sz="2800" dirty="0" smtClean="0">
                <a:latin typeface="+mj-lt"/>
              </a:rPr>
              <a:t>has a higher CAGR compared to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Tata motors, </a:t>
            </a:r>
            <a:r>
              <a:rPr lang="en-US" sz="2800" dirty="0" smtClean="0">
                <a:latin typeface="+mj-lt"/>
              </a:rPr>
              <a:t>despite</a:t>
            </a:r>
            <a:r>
              <a:rPr lang="en-US" sz="2800" b="1" dirty="0" smtClean="0">
                <a:latin typeface="+mj-lt"/>
              </a:rPr>
              <a:t> Tata Motors </a:t>
            </a:r>
            <a:r>
              <a:rPr lang="en-US" sz="2800" dirty="0" smtClean="0">
                <a:latin typeface="+mj-lt"/>
              </a:rPr>
              <a:t>showing lower CAGR figures and varying quarterly sales trends.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Meghalaya , Goa and Karnataka </a:t>
            </a:r>
            <a:r>
              <a:rPr lang="en-US" sz="2800" dirty="0" smtClean="0">
                <a:latin typeface="+mj-lt"/>
              </a:rPr>
              <a:t>exhibit highest </a:t>
            </a:r>
            <a:r>
              <a:rPr lang="en-US" sz="2800" b="1" dirty="0" smtClean="0">
                <a:latin typeface="+mj-lt"/>
              </a:rPr>
              <a:t>CAGR</a:t>
            </a:r>
            <a:r>
              <a:rPr lang="en-US" sz="2800" dirty="0" smtClean="0">
                <a:latin typeface="+mj-lt"/>
              </a:rPr>
              <a:t> in total vehicles sold, indicating significant market expansion and substantial investment opportunities in these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Maharashtra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b="1" dirty="0" smtClean="0">
                <a:latin typeface="+mj-lt"/>
              </a:rPr>
              <a:t>Kerala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Uttar Pradesh</a:t>
            </a:r>
            <a:r>
              <a:rPr lang="en-US" sz="2800" dirty="0" smtClean="0">
                <a:latin typeface="+mj-lt"/>
              </a:rPr>
              <a:t> are projected to see the highest </a:t>
            </a:r>
            <a:r>
              <a:rPr lang="en-US" sz="2800" b="1" dirty="0" smtClean="0">
                <a:latin typeface="+mj-lt"/>
              </a:rPr>
              <a:t>CAGR </a:t>
            </a:r>
            <a:r>
              <a:rPr lang="en-US" sz="2800" dirty="0" smtClean="0">
                <a:latin typeface="+mj-lt"/>
              </a:rPr>
              <a:t>by </a:t>
            </a:r>
            <a:r>
              <a:rPr lang="en-US" sz="2800" b="1" dirty="0" smtClean="0">
                <a:latin typeface="+mj-lt"/>
              </a:rPr>
              <a:t>2030</a:t>
            </a:r>
            <a:r>
              <a:rPr lang="en-US" sz="2800" dirty="0" smtClean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44" y="574498"/>
            <a:ext cx="5726112" cy="499071"/>
          </a:xfrm>
        </p:spPr>
        <p:txBody>
          <a:bodyPr/>
          <a:lstStyle/>
          <a:p>
            <a:r>
              <a:rPr lang="en-US" dirty="0" smtClean="0"/>
              <a:t>BUSINESS OUTCOMES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66908" y="1206499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Gopal Varma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gopalvarma0897@gmail.com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888</a:t>
            </a:r>
            <a:r>
              <a:rPr lang="en-US" dirty="0" smtClean="0"/>
              <a:t>8416729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Senior Executive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AF39051-1049-4508-8373-6A289966AA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=""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=""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=""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=""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+mj-lt"/>
              </a:rPr>
              <a:t>AtliQ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Motors</a:t>
            </a:r>
            <a:r>
              <a:rPr lang="en-US" sz="3200" dirty="0">
                <a:latin typeface="+mj-lt"/>
              </a:rPr>
              <a:t> is an automotive giant from the USA </a:t>
            </a:r>
            <a:r>
              <a:rPr lang="en-US" sz="3200" dirty="0" smtClean="0">
                <a:latin typeface="+mj-lt"/>
              </a:rPr>
              <a:t>			          specializing </a:t>
            </a:r>
            <a:r>
              <a:rPr lang="en-US" sz="3200" dirty="0">
                <a:latin typeface="+mj-lt"/>
              </a:rPr>
              <a:t>in electric vehicles (EV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dirty="0">
                <a:latin typeface="+mj-lt"/>
              </a:rPr>
              <a:t>chief of </a:t>
            </a:r>
            <a:r>
              <a:rPr lang="en-US" sz="3200" dirty="0" err="1">
                <a:latin typeface="+mj-lt"/>
              </a:rPr>
              <a:t>AtliQ</a:t>
            </a:r>
            <a:r>
              <a:rPr lang="en-US" sz="3200" dirty="0">
                <a:latin typeface="+mj-lt"/>
              </a:rPr>
              <a:t> Motors India wanted to do a detailed </a:t>
            </a:r>
            <a:r>
              <a:rPr lang="en-US" sz="3200" dirty="0" smtClean="0">
                <a:latin typeface="+mj-lt"/>
              </a:rPr>
              <a:t>	   		    market </a:t>
            </a:r>
            <a:r>
              <a:rPr lang="en-US" sz="3200" dirty="0">
                <a:latin typeface="+mj-lt"/>
              </a:rPr>
              <a:t>study of existing EV/Hybrid </a:t>
            </a:r>
            <a:r>
              <a:rPr lang="en-US" sz="3200" dirty="0" smtClean="0">
                <a:latin typeface="+mj-lt"/>
              </a:rPr>
              <a:t>market in </a:t>
            </a:r>
            <a:r>
              <a:rPr lang="en-US" sz="3200" dirty="0">
                <a:latin typeface="+mj-lt"/>
              </a:rPr>
              <a:t>India before </a:t>
            </a:r>
            <a:r>
              <a:rPr lang="en-US" sz="3200" dirty="0" smtClean="0">
                <a:latin typeface="+mj-lt"/>
              </a:rPr>
              <a:t>		    proceeding further.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Hence it is decided to perform Exploratory Data Analysis (EDA) 	    from fiscal years 2022 to 2024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540" y="617360"/>
            <a:ext cx="6130918" cy="499071"/>
          </a:xfrm>
        </p:spPr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8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Identifying</a:t>
            </a:r>
            <a:r>
              <a:rPr lang="en-US" sz="3200" b="1" dirty="0" smtClean="0">
                <a:latin typeface="+mj-lt"/>
              </a:rPr>
              <a:t> EV </a:t>
            </a:r>
            <a:r>
              <a:rPr lang="en-US" sz="3200" dirty="0">
                <a:latin typeface="+mj-lt"/>
              </a:rPr>
              <a:t>m</a:t>
            </a:r>
            <a:r>
              <a:rPr lang="en-US" sz="3200" dirty="0" smtClean="0">
                <a:latin typeface="+mj-lt"/>
              </a:rPr>
              <a:t>akers </a:t>
            </a:r>
            <a:r>
              <a:rPr lang="en-US" sz="3200" dirty="0">
                <a:latin typeface="+mj-lt"/>
              </a:rPr>
              <a:t>s</a:t>
            </a:r>
            <a:r>
              <a:rPr lang="en-US" sz="3200" dirty="0" smtClean="0">
                <a:latin typeface="+mj-lt"/>
              </a:rPr>
              <a:t>ales performance over the fiscal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Analyzing the penetration rates of EVs in different states.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Examining quarterly sales trends for leading 4-wheeler EV manufacturers.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Identifying peak and low season months for EV sales to assist in strategic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Projecting future EV sales in key states for 2030 based on historical growth rates.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540" y="617360"/>
            <a:ext cx="6130918" cy="499071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5" y="736003"/>
            <a:ext cx="9201150" cy="499071"/>
          </a:xfrm>
        </p:spPr>
        <p:txBody>
          <a:bodyPr/>
          <a:lstStyle/>
          <a:p>
            <a:r>
              <a:rPr lang="en-US" sz="2800" b="0" cap="none" dirty="0" smtClean="0"/>
              <a:t>Top  And Bottom 3 2 Wheeler Makers For The  Year 2023 And 2024</a:t>
            </a:r>
            <a:endParaRPr lang="en-US" sz="2800" cap="none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1" y="1421098"/>
            <a:ext cx="7158037" cy="52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5" y="736003"/>
            <a:ext cx="9201150" cy="499071"/>
          </a:xfrm>
        </p:spPr>
        <p:txBody>
          <a:bodyPr/>
          <a:lstStyle/>
          <a:p>
            <a:r>
              <a:rPr lang="en-US" sz="2800" b="0" cap="none" dirty="0" smtClean="0"/>
              <a:t>Top 5 States with Highest Penetration Rate in EV Sales FY 2024</a:t>
            </a:r>
            <a:endParaRPr lang="en-US" sz="2800" cap="none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1638978"/>
            <a:ext cx="7829550" cy="48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4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76" y="736003"/>
            <a:ext cx="7691438" cy="499071"/>
          </a:xfrm>
        </p:spPr>
        <p:txBody>
          <a:bodyPr/>
          <a:lstStyle/>
          <a:p>
            <a:r>
              <a:rPr lang="en-US" sz="2800" b="0" cap="none" dirty="0" smtClean="0"/>
              <a:t>Quarterly Trends for Top 5 EV makers from 2022 to 2024</a:t>
            </a:r>
            <a:endParaRPr lang="en-US" sz="2800" cap="none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55" y="1748102"/>
            <a:ext cx="9680289" cy="46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6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3" y="736003"/>
            <a:ext cx="9777413" cy="499071"/>
          </a:xfrm>
        </p:spPr>
        <p:txBody>
          <a:bodyPr/>
          <a:lstStyle/>
          <a:p>
            <a:r>
              <a:rPr lang="en-US" sz="2800" b="0" cap="none" dirty="0" smtClean="0"/>
              <a:t>Compounded annual growth rate (CAGR) in 4-Wheeler for Top </a:t>
            </a:r>
            <a:r>
              <a:rPr lang="en-US" sz="2800" b="0" cap="none" dirty="0" smtClean="0"/>
              <a:t>makers</a:t>
            </a:r>
            <a:endParaRPr lang="en-US" sz="2800" cap="none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" y="1437250"/>
            <a:ext cx="9115412" cy="52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6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3" y="736003"/>
            <a:ext cx="9777413" cy="499071"/>
          </a:xfrm>
        </p:spPr>
        <p:txBody>
          <a:bodyPr/>
          <a:lstStyle/>
          <a:p>
            <a:r>
              <a:rPr lang="en-US" sz="2800" b="0" cap="none" dirty="0" smtClean="0"/>
              <a:t>Top 10 States with highest CAGR from 2022 to 2024 in </a:t>
            </a:r>
            <a:r>
              <a:rPr lang="en-US" sz="2800" b="0" cap="none" dirty="0"/>
              <a:t>t</a:t>
            </a:r>
            <a:r>
              <a:rPr lang="en-US" sz="2800" b="0" cap="none" dirty="0" smtClean="0"/>
              <a:t>otal vehicles sold</a:t>
            </a:r>
            <a:endParaRPr lang="en-US" sz="2800" cap="none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50204" y="123507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32" y="1603569"/>
            <a:ext cx="9232120" cy="49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683" y="690283"/>
            <a:ext cx="6930630" cy="499071"/>
          </a:xfrm>
        </p:spPr>
        <p:txBody>
          <a:bodyPr/>
          <a:lstStyle/>
          <a:p>
            <a:r>
              <a:rPr lang="en-US" sz="2800" b="0" cap="none" dirty="0" smtClean="0"/>
              <a:t>Projected Sales growth for FY 2030 for Top 10 States</a:t>
            </a:r>
            <a:endParaRPr lang="en-US" sz="2800" cap="none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66907" y="1189354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58" y="1433607"/>
            <a:ext cx="9609280" cy="51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328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</vt:lpstr>
      <vt:lpstr>Calibri</vt:lpstr>
      <vt:lpstr>Courier New</vt:lpstr>
      <vt:lpstr>Gill Sans MT</vt:lpstr>
      <vt:lpstr>Office Theme</vt:lpstr>
      <vt:lpstr>ELECTRIC  VEHICLE EXPLORATORY DATA ANALYSIS</vt:lpstr>
      <vt:lpstr>BUSINESS OBJECTIVE</vt:lpstr>
      <vt:lpstr>PROBLEM STATEMENT</vt:lpstr>
      <vt:lpstr>Top  And Bottom 3 2 Wheeler Makers For The  Year 2023 And 2024</vt:lpstr>
      <vt:lpstr>Top 5 States with Highest Penetration Rate in EV Sales FY 2024</vt:lpstr>
      <vt:lpstr>Quarterly Trends for Top 5 EV makers from 2022 to 2024</vt:lpstr>
      <vt:lpstr>Compounded annual growth rate (CAGR) in 4-Wheeler for Top makers</vt:lpstr>
      <vt:lpstr>Top 10 States with highest CAGR from 2022 to 2024 in total vehicles sold</vt:lpstr>
      <vt:lpstr>Projected Sales growth for FY 2030 for Top 10 States</vt:lpstr>
      <vt:lpstr>Electric vehicle analysis dashboard</vt:lpstr>
      <vt:lpstr>FEATURES OF THE DASHBOARD</vt:lpstr>
      <vt:lpstr>BUSINESS OUTCOMES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2024-08-29T18:08:56Z</dcterms:created>
  <dcterms:modified xsi:type="dcterms:W3CDTF">2024-08-30T14:59:02Z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