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1" d="100"/>
          <a:sy n="51" d="100"/>
        </p:scale>
        <p:origin x="38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FC41-2785-9BB3-8CCD-66801CBFC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9EA965-F2A6-BBBB-F884-A3E1BE5D4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A482A-D8FE-1975-201A-28C02915DC92}"/>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5" name="Footer Placeholder 4">
            <a:extLst>
              <a:ext uri="{FF2B5EF4-FFF2-40B4-BE49-F238E27FC236}">
                <a16:creationId xmlns:a16="http://schemas.microsoft.com/office/drawing/2014/main" id="{3D776AFF-1E76-104E-E6A7-4BC74BA62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8164-4A30-8E21-1B63-6688040837FF}"/>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105187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BF3E-C25D-9217-5566-279C02308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E7620-1D83-767E-3927-FE7234F51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F9743-A77B-24B4-C341-BD41784FF67D}"/>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5" name="Footer Placeholder 4">
            <a:extLst>
              <a:ext uri="{FF2B5EF4-FFF2-40B4-BE49-F238E27FC236}">
                <a16:creationId xmlns:a16="http://schemas.microsoft.com/office/drawing/2014/main" id="{A4B4D2F5-FF72-80C1-DEBF-1F1DAB26B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080F3-CF7E-5D52-04BA-59EF08F561C8}"/>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156767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B0128-C0C2-F66D-6B6C-8F44A1707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E20C56-D77A-A061-3344-11C0DF3164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6B373-3F78-3274-0FE5-0CFFA55FAF63}"/>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5" name="Footer Placeholder 4">
            <a:extLst>
              <a:ext uri="{FF2B5EF4-FFF2-40B4-BE49-F238E27FC236}">
                <a16:creationId xmlns:a16="http://schemas.microsoft.com/office/drawing/2014/main" id="{25ADDFAC-4289-8CCE-87B8-68311705C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793BB-13BB-5E82-C544-E60528D24CCF}"/>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268887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8878-BCF6-6B8E-6A80-004E279F1D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2FDAB-340E-FF71-DC80-0F3DCD682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D7944-459D-DD49-9A52-F7777A118FE0}"/>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5" name="Footer Placeholder 4">
            <a:extLst>
              <a:ext uri="{FF2B5EF4-FFF2-40B4-BE49-F238E27FC236}">
                <a16:creationId xmlns:a16="http://schemas.microsoft.com/office/drawing/2014/main" id="{CB034D9E-00AA-6032-175E-FF3C433F6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05AB8-AA83-58C9-9CE9-E24C86BDA440}"/>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140098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381C-1562-29D5-19A9-19506BA415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53374-66D7-A3E6-ED14-13B9857B97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7F59E-DEC9-D719-C3EF-6EBA7BF31C29}"/>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5" name="Footer Placeholder 4">
            <a:extLst>
              <a:ext uri="{FF2B5EF4-FFF2-40B4-BE49-F238E27FC236}">
                <a16:creationId xmlns:a16="http://schemas.microsoft.com/office/drawing/2014/main" id="{706B10EF-816E-56FE-65DB-E461CAFE0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ED682-2E29-A4E9-B142-93D9027B1112}"/>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2601580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752D-A866-EF1F-853B-D73777423C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5AC9C-D16F-AEC5-55B9-E82BFBC33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05B68-BCCD-657F-84C8-ED9843819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9AF0A0-B1B1-F22E-F050-C5FA9889C730}"/>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6" name="Footer Placeholder 5">
            <a:extLst>
              <a:ext uri="{FF2B5EF4-FFF2-40B4-BE49-F238E27FC236}">
                <a16:creationId xmlns:a16="http://schemas.microsoft.com/office/drawing/2014/main" id="{226AF2FE-8015-A5C8-D8DD-4FF60F4DC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51296-FDD7-8F96-5C04-2CABFBFA2008}"/>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422434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0F4A-2856-A93A-E8C2-CC1CB2CB79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1159E1-FE70-0153-EB39-06D0388FA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A9C95-3431-1907-529F-0A29BB692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73AEC-C061-7DE4-8FE7-A29DE2A6B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3E49A-A1A4-5B54-AA59-D62988A59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AD3482-3EA1-1120-3BBE-0D153694E601}"/>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8" name="Footer Placeholder 7">
            <a:extLst>
              <a:ext uri="{FF2B5EF4-FFF2-40B4-BE49-F238E27FC236}">
                <a16:creationId xmlns:a16="http://schemas.microsoft.com/office/drawing/2014/main" id="{55F69235-85A2-2833-E959-67FD4A3D67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41CBA7-8E0B-F635-7796-5393D34FA5F8}"/>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317497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B97D-D4B6-8B39-A63A-80AEAEE35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545D95-9069-0C0E-B562-AB97F43CADB5}"/>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4" name="Footer Placeholder 3">
            <a:extLst>
              <a:ext uri="{FF2B5EF4-FFF2-40B4-BE49-F238E27FC236}">
                <a16:creationId xmlns:a16="http://schemas.microsoft.com/office/drawing/2014/main" id="{A6687981-4C5A-4C05-BD59-4E28BA85D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C0426B-5025-2548-68C7-B96B1CECC355}"/>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281405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3C327-2269-EC9B-F078-CE9CF67FB586}"/>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3" name="Footer Placeholder 2">
            <a:extLst>
              <a:ext uri="{FF2B5EF4-FFF2-40B4-BE49-F238E27FC236}">
                <a16:creationId xmlns:a16="http://schemas.microsoft.com/office/drawing/2014/main" id="{7FACCAD8-FBED-1312-532C-78E4E8C95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F15E3E-0001-58FF-E0FE-1D6359A7B64D}"/>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423537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E958-B892-4CDC-42DB-B38292059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E12370-A165-3E58-006A-DDAD5FEE7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30452-B1FE-350A-1B14-E7F451EDE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9280F-F698-C63C-11B8-5C03073F7641}"/>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6" name="Footer Placeholder 5">
            <a:extLst>
              <a:ext uri="{FF2B5EF4-FFF2-40B4-BE49-F238E27FC236}">
                <a16:creationId xmlns:a16="http://schemas.microsoft.com/office/drawing/2014/main" id="{AF7C4D03-6131-5089-57C5-966E707A2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FCE97-5724-E4B4-55AE-FF70D2FF1C69}"/>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237216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9BBD-246C-B372-6D40-9CE1DCBE6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EA4A2D-E194-6CD6-1ADA-51934A744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9D3D08-1D4E-568A-CE49-01C0838A5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AE52A-A717-D7CF-8361-809EFBC3B1A9}"/>
              </a:ext>
            </a:extLst>
          </p:cNvPr>
          <p:cNvSpPr>
            <a:spLocks noGrp="1"/>
          </p:cNvSpPr>
          <p:nvPr>
            <p:ph type="dt" sz="half" idx="10"/>
          </p:nvPr>
        </p:nvSpPr>
        <p:spPr/>
        <p:txBody>
          <a:bodyPr/>
          <a:lstStyle/>
          <a:p>
            <a:fld id="{CC75C8E2-FA46-415C-BC76-A4F78B782083}" type="datetimeFigureOut">
              <a:rPr lang="en-US" smtClean="0"/>
              <a:t>9/7/2025</a:t>
            </a:fld>
            <a:endParaRPr lang="en-US"/>
          </a:p>
        </p:txBody>
      </p:sp>
      <p:sp>
        <p:nvSpPr>
          <p:cNvPr id="6" name="Footer Placeholder 5">
            <a:extLst>
              <a:ext uri="{FF2B5EF4-FFF2-40B4-BE49-F238E27FC236}">
                <a16:creationId xmlns:a16="http://schemas.microsoft.com/office/drawing/2014/main" id="{3DDA922F-4753-5DAE-0F54-7E8E2980C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E1260-D30E-3D98-72FB-D473B7994B4E}"/>
              </a:ext>
            </a:extLst>
          </p:cNvPr>
          <p:cNvSpPr>
            <a:spLocks noGrp="1"/>
          </p:cNvSpPr>
          <p:nvPr>
            <p:ph type="sldNum" sz="quarter" idx="12"/>
          </p:nvPr>
        </p:nvSpPr>
        <p:spPr/>
        <p:txBody>
          <a:bodyPr/>
          <a:lstStyle/>
          <a:p>
            <a:fld id="{4D930CF6-9282-4F84-96F3-9AB1AE3CF42F}" type="slidenum">
              <a:rPr lang="en-US" smtClean="0"/>
              <a:t>‹#›</a:t>
            </a:fld>
            <a:endParaRPr lang="en-US"/>
          </a:p>
        </p:txBody>
      </p:sp>
    </p:spTree>
    <p:extLst>
      <p:ext uri="{BB962C8B-B14F-4D97-AF65-F5344CB8AC3E}">
        <p14:creationId xmlns:p14="http://schemas.microsoft.com/office/powerpoint/2010/main" val="102471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666D9-0E6B-EF8B-D7D0-AB8D88CFE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044140-3986-6A35-97E3-FD0C268ED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77469-AD12-617A-792F-D5108AD82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5C8E2-FA46-415C-BC76-A4F78B782083}" type="datetimeFigureOut">
              <a:rPr lang="en-US" smtClean="0"/>
              <a:t>9/7/2025</a:t>
            </a:fld>
            <a:endParaRPr lang="en-US"/>
          </a:p>
        </p:txBody>
      </p:sp>
      <p:sp>
        <p:nvSpPr>
          <p:cNvPr id="5" name="Footer Placeholder 4">
            <a:extLst>
              <a:ext uri="{FF2B5EF4-FFF2-40B4-BE49-F238E27FC236}">
                <a16:creationId xmlns:a16="http://schemas.microsoft.com/office/drawing/2014/main" id="{06EBCAC8-B67D-7C52-EA78-EC68A60D3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14A9DD-BB53-4289-8D72-752DFC60A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930CF6-9282-4F84-96F3-9AB1AE3CF42F}" type="slidenum">
              <a:rPr lang="en-US" smtClean="0"/>
              <a:t>‹#›</a:t>
            </a:fld>
            <a:endParaRPr lang="en-US"/>
          </a:p>
        </p:txBody>
      </p:sp>
      <p:sp>
        <p:nvSpPr>
          <p:cNvPr id="8" name="TextBox 7">
            <a:extLst>
              <a:ext uri="{FF2B5EF4-FFF2-40B4-BE49-F238E27FC236}">
                <a16:creationId xmlns:a16="http://schemas.microsoft.com/office/drawing/2014/main" id="{8726B06E-6A21-C1B6-7211-65BF961137D1}"/>
              </a:ext>
            </a:extLst>
          </p:cNvPr>
          <p:cNvSpPr txBox="1"/>
          <p:nvPr userDrawn="1">
            <p:extLst>
              <p:ext uri="{1162E1C5-73C7-4A58-AE30-91384D911F3F}">
                <p184:classification xmlns:p184="http://schemas.microsoft.com/office/powerpoint/2018/4/main" val="ftr"/>
              </p:ext>
            </p:extLst>
          </p:nvPr>
        </p:nvSpPr>
        <p:spPr>
          <a:xfrm>
            <a:off x="190500" y="6560820"/>
            <a:ext cx="419100" cy="106680"/>
          </a:xfrm>
          <a:prstGeom prst="rect">
            <a:avLst/>
          </a:prstGeom>
        </p:spPr>
        <p:txBody>
          <a:bodyPr horzOverflow="overflow" lIns="0" tIns="0" rIns="0" bIns="0">
            <a:spAutoFit/>
          </a:bodyPr>
          <a:lstStyle/>
          <a:p>
            <a:pPr algn="l"/>
            <a:r>
              <a:rPr lang="en-US" sz="7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159830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AD587-976F-5CEB-675C-00BC4A77FC5B}"/>
              </a:ext>
            </a:extLst>
          </p:cNvPr>
          <p:cNvSpPr>
            <a:spLocks noGrp="1"/>
          </p:cNvSpPr>
          <p:nvPr>
            <p:ph type="ctrTitle"/>
          </p:nvPr>
        </p:nvSpPr>
        <p:spPr>
          <a:xfrm>
            <a:off x="970908" y="1220919"/>
            <a:ext cx="5425781" cy="2387600"/>
          </a:xfrm>
        </p:spPr>
        <p:txBody>
          <a:bodyPr>
            <a:normAutofit/>
          </a:bodyPr>
          <a:lstStyle/>
          <a:p>
            <a:pPr algn="l"/>
            <a:r>
              <a:rPr lang="en-US" sz="3800" b="1" dirty="0"/>
              <a:t>Power BI Insurance Analytics Project – </a:t>
            </a:r>
            <a:r>
              <a:rPr lang="en-US" sz="3800" b="1" dirty="0" err="1"/>
              <a:t>AryaShield</a:t>
            </a:r>
            <a:r>
              <a:rPr lang="en-US" sz="3800" b="1" dirty="0"/>
              <a:t> Insurance Ltd.</a:t>
            </a:r>
            <a:r>
              <a:rPr lang="en-US" sz="3800" dirty="0"/>
              <a:t> </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21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FDFEB-0DDB-EFFF-2A6A-35B738FC08D0}"/>
              </a:ext>
            </a:extLst>
          </p:cNvPr>
          <p:cNvSpPr>
            <a:spLocks noGrp="1"/>
          </p:cNvSpPr>
          <p:nvPr>
            <p:ph type="title"/>
          </p:nvPr>
        </p:nvSpPr>
        <p:spPr>
          <a:xfrm>
            <a:off x="838200" y="365125"/>
            <a:ext cx="5558489" cy="1325563"/>
          </a:xfrm>
        </p:spPr>
        <p:txBody>
          <a:bodyPr>
            <a:normAutofit/>
          </a:bodyPr>
          <a:lstStyle/>
          <a:p>
            <a:r>
              <a:rPr lang="en-US" dirty="0"/>
              <a:t>Company Background</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BFB8DB6-E7DB-0DB0-FA78-74E19B03F477}"/>
              </a:ext>
            </a:extLst>
          </p:cNvPr>
          <p:cNvSpPr>
            <a:spLocks noGrp="1"/>
          </p:cNvSpPr>
          <p:nvPr>
            <p:ph idx="1"/>
          </p:nvPr>
        </p:nvSpPr>
        <p:spPr>
          <a:xfrm>
            <a:off x="838200" y="1825625"/>
            <a:ext cx="5558489" cy="4351338"/>
          </a:xfrm>
        </p:spPr>
        <p:txBody>
          <a:bodyPr>
            <a:normAutofit/>
          </a:bodyPr>
          <a:lstStyle/>
          <a:p>
            <a:r>
              <a:rPr lang="en-US" sz="2600" err="1"/>
              <a:t>AryaShield</a:t>
            </a:r>
            <a:r>
              <a:rPr lang="en-US" sz="2600"/>
              <a:t> Insurance Ltd. is a mid-sized insurance provider operating across five regions in India. They offer Health, Auto, Life, and Travel policies to over 100,000 customers. Despite strong growth in policy sales, the company is facing </a:t>
            </a:r>
            <a:r>
              <a:rPr lang="en-US" sz="2600" b="1"/>
              <a:t>operational inefficiencies and rising claim costs</a:t>
            </a:r>
            <a:r>
              <a:rPr lang="en-US" sz="2600"/>
              <a:t>, which are impacting profitability and customer satisfaction.</a:t>
            </a:r>
          </a:p>
          <a:p>
            <a:endParaRPr lang="en-US" sz="26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19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61EF4-7409-D64D-8016-4FA9CF6404A1}"/>
              </a:ext>
            </a:extLst>
          </p:cNvPr>
          <p:cNvSpPr>
            <a:spLocks noGrp="1"/>
          </p:cNvSpPr>
          <p:nvPr>
            <p:ph type="title"/>
          </p:nvPr>
        </p:nvSpPr>
        <p:spPr>
          <a:xfrm>
            <a:off x="838200" y="365125"/>
            <a:ext cx="5558489" cy="1325563"/>
          </a:xfrm>
        </p:spPr>
        <p:txBody>
          <a:bodyPr>
            <a:normAutofit/>
          </a:bodyPr>
          <a:lstStyle/>
          <a:p>
            <a:r>
              <a:rPr lang="en-US" dirty="0"/>
              <a:t>Business Problems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101B06-52E4-B4F9-BB98-392A800FE3CB}"/>
              </a:ext>
            </a:extLst>
          </p:cNvPr>
          <p:cNvSpPr>
            <a:spLocks noGrp="1"/>
          </p:cNvSpPr>
          <p:nvPr>
            <p:ph idx="1"/>
          </p:nvPr>
        </p:nvSpPr>
        <p:spPr>
          <a:xfrm>
            <a:off x="838200" y="1825625"/>
            <a:ext cx="5558489" cy="4351338"/>
          </a:xfrm>
        </p:spPr>
        <p:txBody>
          <a:bodyPr>
            <a:normAutofit/>
          </a:bodyPr>
          <a:lstStyle/>
          <a:p>
            <a:r>
              <a:rPr lang="en-US" b="1" dirty="0"/>
              <a:t>1. High Claim Settlement Time</a:t>
            </a:r>
          </a:p>
          <a:p>
            <a:r>
              <a:rPr lang="en-US" b="1" dirty="0"/>
              <a:t>2. Unbalanced Risk Exposure</a:t>
            </a:r>
          </a:p>
          <a:p>
            <a:r>
              <a:rPr lang="en-US" b="1" dirty="0"/>
              <a:t>3. Low Visibility into Agent Performance</a:t>
            </a:r>
          </a:p>
          <a:p>
            <a:r>
              <a:rPr lang="en-US" b="1" dirty="0"/>
              <a:t>4. Fragmented Customer Insights</a:t>
            </a:r>
          </a:p>
          <a:p>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69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11089-74BF-E168-6267-F21CFD5E20A3}"/>
              </a:ext>
            </a:extLst>
          </p:cNvPr>
          <p:cNvSpPr>
            <a:spLocks noGrp="1"/>
          </p:cNvSpPr>
          <p:nvPr>
            <p:ph type="title"/>
          </p:nvPr>
        </p:nvSpPr>
        <p:spPr>
          <a:xfrm>
            <a:off x="838200" y="365125"/>
            <a:ext cx="5558489" cy="1325563"/>
          </a:xfrm>
        </p:spPr>
        <p:txBody>
          <a:bodyPr>
            <a:normAutofit/>
          </a:bodyPr>
          <a:lstStyle/>
          <a:p>
            <a:r>
              <a:rPr lang="en-US" dirty="0"/>
              <a:t>Project Goals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82F13A9-5105-DED6-8918-5A57FC0F6D60}"/>
              </a:ext>
            </a:extLst>
          </p:cNvPr>
          <p:cNvSpPr>
            <a:spLocks noGrp="1"/>
          </p:cNvSpPr>
          <p:nvPr>
            <p:ph idx="1"/>
          </p:nvPr>
        </p:nvSpPr>
        <p:spPr>
          <a:xfrm>
            <a:off x="838200" y="1825625"/>
            <a:ext cx="5558489" cy="4351338"/>
          </a:xfrm>
        </p:spPr>
        <p:txBody>
          <a:bodyPr>
            <a:normAutofit/>
          </a:bodyPr>
          <a:lstStyle/>
          <a:p>
            <a:r>
              <a:rPr lang="en-US" dirty="0"/>
              <a:t>To build a </a:t>
            </a:r>
            <a:r>
              <a:rPr lang="en-US" b="1" dirty="0"/>
              <a:t>Power BI analytics solution</a:t>
            </a:r>
            <a:r>
              <a:rPr lang="en-US" dirty="0"/>
              <a:t> that helps </a:t>
            </a:r>
            <a:r>
              <a:rPr lang="en-US" dirty="0" err="1"/>
              <a:t>AryaShield</a:t>
            </a:r>
            <a:r>
              <a:rPr lang="en-US" dirty="0"/>
              <a:t>:</a:t>
            </a:r>
          </a:p>
          <a:p>
            <a:r>
              <a:rPr lang="en-US" dirty="0"/>
              <a:t>Reduce claim settlement time</a:t>
            </a:r>
          </a:p>
          <a:p>
            <a:r>
              <a:rPr lang="en-US" dirty="0"/>
              <a:t>Identify and manage high-risk policies</a:t>
            </a:r>
          </a:p>
          <a:p>
            <a:r>
              <a:rPr lang="en-US" dirty="0"/>
              <a:t>Optimize agent performance</a:t>
            </a:r>
          </a:p>
          <a:p>
            <a:r>
              <a:rPr lang="en-US" dirty="0"/>
              <a:t>Segment customers for better targeting</a:t>
            </a:r>
          </a:p>
          <a:p>
            <a:r>
              <a:rPr lang="en-US" dirty="0"/>
              <a:t>Improve overall profitability</a:t>
            </a:r>
          </a:p>
          <a:p>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74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0A72C2-4A86-D069-8794-0355F533EAA2}"/>
              </a:ext>
            </a:extLst>
          </p:cNvPr>
          <p:cNvSpPr>
            <a:spLocks noGrp="1"/>
          </p:cNvSpPr>
          <p:nvPr>
            <p:ph type="title"/>
          </p:nvPr>
        </p:nvSpPr>
        <p:spPr>
          <a:xfrm>
            <a:off x="838200" y="365125"/>
            <a:ext cx="5393361" cy="1325563"/>
          </a:xfrm>
        </p:spPr>
        <p:txBody>
          <a:bodyPr vert="horz" lIns="91440" tIns="45720" rIns="91440" bIns="45720" rtlCol="0">
            <a:normAutofit/>
          </a:bodyPr>
          <a:lstStyle/>
          <a:p>
            <a:r>
              <a:rPr lang="en-US" kern="1200">
                <a:latin typeface="+mj-lt"/>
                <a:ea typeface="+mj-ea"/>
                <a:cs typeface="+mj-cs"/>
              </a:rPr>
              <a:t>Dashboard Overview</a:t>
            </a:r>
          </a:p>
        </p:txBody>
      </p:sp>
      <p:sp>
        <p:nvSpPr>
          <p:cNvPr id="19" name="Freeform: Shape 1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Content Placeholder 13">
            <a:extLst>
              <a:ext uri="{FF2B5EF4-FFF2-40B4-BE49-F238E27FC236}">
                <a16:creationId xmlns:a16="http://schemas.microsoft.com/office/drawing/2014/main" id="{9D735E75-2F2D-223F-251A-3ECFDF920602}"/>
              </a:ext>
            </a:extLst>
          </p:cNvPr>
          <p:cNvSpPr>
            <a:spLocks noGrp="1"/>
          </p:cNvSpPr>
          <p:nvPr>
            <p:ph idx="1"/>
          </p:nvPr>
        </p:nvSpPr>
        <p:spPr>
          <a:xfrm>
            <a:off x="838200" y="1825625"/>
            <a:ext cx="5393361" cy="4351338"/>
          </a:xfrm>
        </p:spPr>
        <p:txBody>
          <a:bodyPr>
            <a:normAutofit/>
          </a:bodyPr>
          <a:lstStyle/>
          <a:p>
            <a:endParaRPr lang="en-US"/>
          </a:p>
        </p:txBody>
      </p:sp>
      <p:sp>
        <p:nvSpPr>
          <p:cNvPr id="21" name="Oval 2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1B51C691-C994-02AA-2D92-2127F5F43176}"/>
              </a:ext>
            </a:extLst>
          </p:cNvPr>
          <p:cNvPicPr>
            <a:picLocks noChangeAspect="1"/>
          </p:cNvPicPr>
          <p:nvPr/>
        </p:nvPicPr>
        <p:blipFill>
          <a:blip r:embed="rId2"/>
          <a:stretch>
            <a:fillRect/>
          </a:stretch>
        </p:blipFill>
        <p:spPr>
          <a:xfrm>
            <a:off x="735561" y="1465642"/>
            <a:ext cx="9235153" cy="514859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extLst>
      <p:ext uri="{BB962C8B-B14F-4D97-AF65-F5344CB8AC3E}">
        <p14:creationId xmlns:p14="http://schemas.microsoft.com/office/powerpoint/2010/main" val="421276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65C5B-49DB-A1A2-B213-CD204194AD05}"/>
              </a:ext>
            </a:extLst>
          </p:cNvPr>
          <p:cNvSpPr>
            <a:spLocks noGrp="1"/>
          </p:cNvSpPr>
          <p:nvPr>
            <p:ph type="title"/>
          </p:nvPr>
        </p:nvSpPr>
        <p:spPr>
          <a:xfrm>
            <a:off x="686834" y="1153572"/>
            <a:ext cx="3200400" cy="4461163"/>
          </a:xfrm>
        </p:spPr>
        <p:txBody>
          <a:bodyPr>
            <a:normAutofit/>
          </a:bodyPr>
          <a:lstStyle/>
          <a:p>
            <a:r>
              <a:rPr lang="en-US">
                <a:solidFill>
                  <a:srgbClr val="FFFFFF"/>
                </a:solidFill>
              </a:rPr>
              <a:t>Key Insights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0B0A8381-3B93-F057-DEEB-4D10CDE4182E}"/>
              </a:ext>
            </a:extLst>
          </p:cNvPr>
          <p:cNvSpPr>
            <a:spLocks noGrp="1"/>
          </p:cNvSpPr>
          <p:nvPr>
            <p:ph idx="1"/>
          </p:nvPr>
        </p:nvSpPr>
        <p:spPr>
          <a:xfrm>
            <a:off x="4447308" y="591344"/>
            <a:ext cx="6906491" cy="5585619"/>
          </a:xfrm>
        </p:spPr>
        <p:txBody>
          <a:bodyPr anchor="ctr">
            <a:normAutofit/>
          </a:bodyPr>
          <a:lstStyle/>
          <a:p>
            <a:r>
              <a:rPr lang="en-US" sz="2400"/>
              <a:t>Life policies had the highest average settlement time (32.35 days), contributing to delays.</a:t>
            </a:r>
          </a:p>
          <a:p>
            <a:r>
              <a:rPr lang="en-US" sz="2400"/>
              <a:t>Jan showed the largest gap between claims raised and settled (312 claims), indicating operational inefficiencies.</a:t>
            </a:r>
          </a:p>
          <a:p>
            <a:r>
              <a:rPr lang="en-US" sz="2400"/>
              <a:t>Rejected claims (1,690) slightly exceeded Settled (1,674) and Pending (1,636), suggesting high claim rejection rates.</a:t>
            </a:r>
          </a:p>
          <a:p>
            <a:r>
              <a:rPr lang="en-US" sz="2400"/>
              <a:t>Health policies had the largest divergence between premiums collected and claims paid ($38.9M), indicating risk imbalance.</a:t>
            </a:r>
          </a:p>
          <a:p>
            <a:r>
              <a:rPr lang="en-US" sz="2400"/>
              <a:t>2024 saw the highest premium collection ($91.26M), but also the largest gap vs claims paid ($49.19M).</a:t>
            </a:r>
          </a:p>
        </p:txBody>
      </p:sp>
    </p:spTree>
    <p:extLst>
      <p:ext uri="{BB962C8B-B14F-4D97-AF65-F5344CB8AC3E}">
        <p14:creationId xmlns:p14="http://schemas.microsoft.com/office/powerpoint/2010/main" val="214720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0CD72-AC00-4F0A-0968-FF33A0DBD7DF}"/>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611113-14A1-89FD-DB32-759E7D244B3D}"/>
              </a:ext>
            </a:extLst>
          </p:cNvPr>
          <p:cNvSpPr>
            <a:spLocks noGrp="1"/>
          </p:cNvSpPr>
          <p:nvPr>
            <p:ph idx="1"/>
          </p:nvPr>
        </p:nvSpPr>
        <p:spPr>
          <a:xfrm>
            <a:off x="4447308" y="591344"/>
            <a:ext cx="6906491" cy="5585619"/>
          </a:xfrm>
        </p:spPr>
        <p:txBody>
          <a:bodyPr anchor="ctr">
            <a:normAutofit/>
          </a:bodyPr>
          <a:lstStyle/>
          <a:p>
            <a:r>
              <a:rPr lang="en-US" dirty="0" err="1"/>
              <a:t>AryaShield’s</a:t>
            </a:r>
            <a:r>
              <a:rPr lang="en-US" dirty="0"/>
              <a:t> current insurance operations reveal key challenges: slow claim settlements, uneven risk exposure, and limited customer insights. By adopting a Power BI–driven analytics solution, the company can:</a:t>
            </a:r>
          </a:p>
          <a:p>
            <a:pPr lvl="1"/>
            <a:r>
              <a:rPr lang="en-US" dirty="0"/>
              <a:t>Accelerate claim settlements by identifying delays across regions and policy types</a:t>
            </a:r>
          </a:p>
          <a:p>
            <a:pPr lvl="1"/>
            <a:r>
              <a:rPr lang="en-US" dirty="0"/>
              <a:t>Proactively manage risk through premium-to-claims analysis</a:t>
            </a:r>
          </a:p>
          <a:p>
            <a:pPr lvl="1"/>
            <a:r>
              <a:rPr lang="en-US" dirty="0"/>
              <a:t>Monitor agent performance with targeted metrics</a:t>
            </a:r>
          </a:p>
          <a:p>
            <a:pPr lvl="1"/>
            <a:r>
              <a:rPr lang="en-US" dirty="0"/>
              <a:t>Segment customers for personalized engagement</a:t>
            </a:r>
          </a:p>
          <a:p>
            <a:endParaRPr lang="en-US" dirty="0"/>
          </a:p>
        </p:txBody>
      </p:sp>
    </p:spTree>
    <p:extLst>
      <p:ext uri="{BB962C8B-B14F-4D97-AF65-F5344CB8AC3E}">
        <p14:creationId xmlns:p14="http://schemas.microsoft.com/office/powerpoint/2010/main" val="320360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Power BI Insurance Analytics Project – AryaShield Insurance Ltd. </vt:lpstr>
      <vt:lpstr>Company Background</vt:lpstr>
      <vt:lpstr>Business Problems</vt:lpstr>
      <vt:lpstr>Project Goals</vt:lpstr>
      <vt:lpstr>Dashboard Overview</vt:lpstr>
      <vt:lpstr>Key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Gopal Varma, Vodafone</dc:creator>
  <cp:lastModifiedBy>Gopal Varma, Vodafone</cp:lastModifiedBy>
  <cp:revision>1</cp:revision>
  <dcterms:created xsi:type="dcterms:W3CDTF">2025-09-07T08:36:07Z</dcterms:created>
  <dcterms:modified xsi:type="dcterms:W3CDTF">2025-09-07T09:55:20Z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2025-09-07T09:55:09Z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0da5326e-5540-4318-aa0f-1eefeb94142b</vt:lpwstr>
  </property>
  <property fmtid="{D5CDD505-2E9C-101B-9397-08002B2CF9AE}" pid="8" name="MSIP_Label_0359f705-2ba0-454b-9cfc-6ce5bcaac040_ContentBits">
    <vt:lpwstr>2</vt:lpwstr>
  </property>
  <property fmtid="{D5CDD505-2E9C-101B-9397-08002B2CF9AE}" pid="9" name="MSIP_Label_0359f705-2ba0-454b-9cfc-6ce5bcaac040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C2 General</vt:lpwstr>
  </property>
</Properties>
</file>