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2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A1812-094B-4B1D-8ED5-9ADF69401D7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7BF5BF6-0568-424F-8690-18A78DE55388}">
      <dgm:prSet/>
      <dgm:spPr/>
      <dgm:t>
        <a:bodyPr/>
        <a:lstStyle/>
        <a:p>
          <a:pPr>
            <a:lnSpc>
              <a:spcPct val="100000"/>
            </a:lnSpc>
            <a:defRPr b="1"/>
          </a:pPr>
          <a:r>
            <a:rPr lang="en-US" b="1"/>
            <a:t>Increase Conversion Rates:</a:t>
          </a:r>
          <a:endParaRPr lang="en-US"/>
        </a:p>
      </dgm:t>
    </dgm:pt>
    <dgm:pt modelId="{6AF2FBC8-C874-4242-97D2-E12D4C5751DE}" type="parTrans" cxnId="{4303D6A9-767E-4892-80A1-C76C6605D6F1}">
      <dgm:prSet/>
      <dgm:spPr/>
      <dgm:t>
        <a:bodyPr/>
        <a:lstStyle/>
        <a:p>
          <a:endParaRPr lang="en-US"/>
        </a:p>
      </dgm:t>
    </dgm:pt>
    <dgm:pt modelId="{6766CC96-72D6-4D1E-A005-7076F8AEADE6}" type="sibTrans" cxnId="{4303D6A9-767E-4892-80A1-C76C6605D6F1}">
      <dgm:prSet/>
      <dgm:spPr/>
      <dgm:t>
        <a:bodyPr/>
        <a:lstStyle/>
        <a:p>
          <a:endParaRPr lang="en-US"/>
        </a:p>
      </dgm:t>
    </dgm:pt>
    <dgm:pt modelId="{CC22E9AA-3EAE-47ED-8E26-41E8FD61B866}">
      <dgm:prSet/>
      <dgm:spPr/>
      <dgm:t>
        <a:bodyPr/>
        <a:lstStyle/>
        <a:p>
          <a:pPr>
            <a:lnSpc>
              <a:spcPct val="100000"/>
            </a:lnSpc>
          </a:pPr>
          <a:r>
            <a:rPr lang="en-US" b="1"/>
            <a:t>Goal:</a:t>
          </a:r>
          <a:r>
            <a:rPr lang="en-US"/>
            <a:t> Identify factors impacting the conversion rate and provide recommendations to improve it.</a:t>
          </a:r>
        </a:p>
      </dgm:t>
    </dgm:pt>
    <dgm:pt modelId="{DA2B796B-3D20-40F9-A0D3-3AEAB0041993}" type="parTrans" cxnId="{A79C9F9A-C428-404C-8948-F59E19526D49}">
      <dgm:prSet/>
      <dgm:spPr/>
      <dgm:t>
        <a:bodyPr/>
        <a:lstStyle/>
        <a:p>
          <a:endParaRPr lang="en-US"/>
        </a:p>
      </dgm:t>
    </dgm:pt>
    <dgm:pt modelId="{F0C4CF2E-75BC-4A1D-971E-59B42EA7C9C3}" type="sibTrans" cxnId="{A79C9F9A-C428-404C-8948-F59E19526D49}">
      <dgm:prSet/>
      <dgm:spPr/>
      <dgm:t>
        <a:bodyPr/>
        <a:lstStyle/>
        <a:p>
          <a:endParaRPr lang="en-US"/>
        </a:p>
      </dgm:t>
    </dgm:pt>
    <dgm:pt modelId="{226E2C70-CC4E-45A9-9FB6-9F228F0C98B7}">
      <dgm:prSet/>
      <dgm:spPr/>
      <dgm:t>
        <a:bodyPr/>
        <a:lstStyle/>
        <a:p>
          <a:pPr>
            <a:lnSpc>
              <a:spcPct val="100000"/>
            </a:lnSpc>
          </a:pPr>
          <a:r>
            <a:rPr lang="en-US" b="1"/>
            <a:t>Insight:</a:t>
          </a:r>
          <a:r>
            <a:rPr lang="en-US"/>
            <a:t> Highlight key stages where visitors drop off and suggest improvements to optimize the conversion funnel.</a:t>
          </a:r>
        </a:p>
      </dgm:t>
    </dgm:pt>
    <dgm:pt modelId="{E8F007FB-C89C-4086-8713-A89A724B1827}" type="parTrans" cxnId="{B8131779-02F7-4188-8547-72B0C7A5EF40}">
      <dgm:prSet/>
      <dgm:spPr/>
      <dgm:t>
        <a:bodyPr/>
        <a:lstStyle/>
        <a:p>
          <a:endParaRPr lang="en-US"/>
        </a:p>
      </dgm:t>
    </dgm:pt>
    <dgm:pt modelId="{A27A4F6E-68B3-42AC-8D04-533B20BD0FB3}" type="sibTrans" cxnId="{B8131779-02F7-4188-8547-72B0C7A5EF40}">
      <dgm:prSet/>
      <dgm:spPr/>
      <dgm:t>
        <a:bodyPr/>
        <a:lstStyle/>
        <a:p>
          <a:endParaRPr lang="en-US"/>
        </a:p>
      </dgm:t>
    </dgm:pt>
    <dgm:pt modelId="{1B329ACF-5A28-45BD-BA98-A42A3AD0ACDD}">
      <dgm:prSet/>
      <dgm:spPr/>
      <dgm:t>
        <a:bodyPr/>
        <a:lstStyle/>
        <a:p>
          <a:pPr>
            <a:lnSpc>
              <a:spcPct val="100000"/>
            </a:lnSpc>
            <a:defRPr b="1"/>
          </a:pPr>
          <a:r>
            <a:rPr lang="en-US" b="1"/>
            <a:t>Enhance Customer Engagement:</a:t>
          </a:r>
          <a:endParaRPr lang="en-US"/>
        </a:p>
      </dgm:t>
    </dgm:pt>
    <dgm:pt modelId="{B2027597-E436-45C1-AFA1-0596A4943D3C}" type="parTrans" cxnId="{819BA100-B580-4506-AEBC-98EF80B70E3F}">
      <dgm:prSet/>
      <dgm:spPr/>
      <dgm:t>
        <a:bodyPr/>
        <a:lstStyle/>
        <a:p>
          <a:endParaRPr lang="en-US"/>
        </a:p>
      </dgm:t>
    </dgm:pt>
    <dgm:pt modelId="{910BED5A-25CD-48F1-9F92-4BDBD9DC168D}" type="sibTrans" cxnId="{819BA100-B580-4506-AEBC-98EF80B70E3F}">
      <dgm:prSet/>
      <dgm:spPr/>
      <dgm:t>
        <a:bodyPr/>
        <a:lstStyle/>
        <a:p>
          <a:endParaRPr lang="en-US"/>
        </a:p>
      </dgm:t>
    </dgm:pt>
    <dgm:pt modelId="{B1B0EB45-B2E6-4014-A0D2-C14C920ABEE9}">
      <dgm:prSet/>
      <dgm:spPr/>
      <dgm:t>
        <a:bodyPr/>
        <a:lstStyle/>
        <a:p>
          <a:pPr>
            <a:lnSpc>
              <a:spcPct val="100000"/>
            </a:lnSpc>
          </a:pPr>
          <a:r>
            <a:rPr lang="en-US" b="1"/>
            <a:t>Goal:</a:t>
          </a:r>
          <a:r>
            <a:rPr lang="en-US"/>
            <a:t> Determine which types of content drive the highest engagement.</a:t>
          </a:r>
        </a:p>
      </dgm:t>
    </dgm:pt>
    <dgm:pt modelId="{0599F299-E88A-42D0-A669-DFFE7691E3EF}" type="parTrans" cxnId="{ECAF2986-5418-4D59-B43C-71BEE8288402}">
      <dgm:prSet/>
      <dgm:spPr/>
      <dgm:t>
        <a:bodyPr/>
        <a:lstStyle/>
        <a:p>
          <a:endParaRPr lang="en-US"/>
        </a:p>
      </dgm:t>
    </dgm:pt>
    <dgm:pt modelId="{DF8C1308-5821-4E73-8E42-D635776BED74}" type="sibTrans" cxnId="{ECAF2986-5418-4D59-B43C-71BEE8288402}">
      <dgm:prSet/>
      <dgm:spPr/>
      <dgm:t>
        <a:bodyPr/>
        <a:lstStyle/>
        <a:p>
          <a:endParaRPr lang="en-US"/>
        </a:p>
      </dgm:t>
    </dgm:pt>
    <dgm:pt modelId="{73837598-4466-4CE6-AC51-9BD2B59E713E}">
      <dgm:prSet/>
      <dgm:spPr/>
      <dgm:t>
        <a:bodyPr/>
        <a:lstStyle/>
        <a:p>
          <a:pPr>
            <a:lnSpc>
              <a:spcPct val="100000"/>
            </a:lnSpc>
          </a:pPr>
          <a:r>
            <a:rPr lang="en-US" b="1"/>
            <a:t>Insight:</a:t>
          </a:r>
          <a:r>
            <a:rPr lang="en-US"/>
            <a:t> Analyze interaction levels with different types of marketing content to inform better content strategies.</a:t>
          </a:r>
        </a:p>
      </dgm:t>
    </dgm:pt>
    <dgm:pt modelId="{9248025D-99FD-4B40-B66C-777787B0CAF9}" type="parTrans" cxnId="{0D58B4E5-1880-4B27-B489-8363EF580025}">
      <dgm:prSet/>
      <dgm:spPr/>
      <dgm:t>
        <a:bodyPr/>
        <a:lstStyle/>
        <a:p>
          <a:endParaRPr lang="en-US"/>
        </a:p>
      </dgm:t>
    </dgm:pt>
    <dgm:pt modelId="{FCABBE91-6578-4A9F-AFC7-B7D269EB8957}" type="sibTrans" cxnId="{0D58B4E5-1880-4B27-B489-8363EF580025}">
      <dgm:prSet/>
      <dgm:spPr/>
      <dgm:t>
        <a:bodyPr/>
        <a:lstStyle/>
        <a:p>
          <a:endParaRPr lang="en-US"/>
        </a:p>
      </dgm:t>
    </dgm:pt>
    <dgm:pt modelId="{B5068FE2-A26C-4911-9B37-21C795A1BE55}">
      <dgm:prSet/>
      <dgm:spPr/>
      <dgm:t>
        <a:bodyPr/>
        <a:lstStyle/>
        <a:p>
          <a:pPr>
            <a:lnSpc>
              <a:spcPct val="100000"/>
            </a:lnSpc>
            <a:defRPr b="1"/>
          </a:pPr>
          <a:r>
            <a:rPr lang="en-US" b="1"/>
            <a:t>Improve Customer Feedback Scores:</a:t>
          </a:r>
          <a:endParaRPr lang="en-US"/>
        </a:p>
      </dgm:t>
    </dgm:pt>
    <dgm:pt modelId="{CC5C34F2-3DB9-4B3C-8ADD-EC045122643E}" type="parTrans" cxnId="{86503513-BD20-4472-AB6B-47F848AF1E34}">
      <dgm:prSet/>
      <dgm:spPr/>
      <dgm:t>
        <a:bodyPr/>
        <a:lstStyle/>
        <a:p>
          <a:endParaRPr lang="en-US"/>
        </a:p>
      </dgm:t>
    </dgm:pt>
    <dgm:pt modelId="{F27C4ACA-D32F-4416-8090-BBEF4D44956F}" type="sibTrans" cxnId="{86503513-BD20-4472-AB6B-47F848AF1E34}">
      <dgm:prSet/>
      <dgm:spPr/>
      <dgm:t>
        <a:bodyPr/>
        <a:lstStyle/>
        <a:p>
          <a:endParaRPr lang="en-US"/>
        </a:p>
      </dgm:t>
    </dgm:pt>
    <dgm:pt modelId="{C9E9EB61-A258-4AD4-922A-39D0496487FD}">
      <dgm:prSet/>
      <dgm:spPr/>
      <dgm:t>
        <a:bodyPr/>
        <a:lstStyle/>
        <a:p>
          <a:pPr>
            <a:lnSpc>
              <a:spcPct val="100000"/>
            </a:lnSpc>
          </a:pPr>
          <a:r>
            <a:rPr lang="en-US" b="1"/>
            <a:t>Goal:</a:t>
          </a:r>
          <a:r>
            <a:rPr lang="en-US"/>
            <a:t> Understand common themes in customer reviews and provide actionable insights.</a:t>
          </a:r>
        </a:p>
      </dgm:t>
    </dgm:pt>
    <dgm:pt modelId="{E5ECDEE2-7F2C-4FCE-9370-2C4A081C2A72}" type="parTrans" cxnId="{49D7B04D-0206-44DE-BACC-28B544D1B738}">
      <dgm:prSet/>
      <dgm:spPr/>
      <dgm:t>
        <a:bodyPr/>
        <a:lstStyle/>
        <a:p>
          <a:endParaRPr lang="en-US"/>
        </a:p>
      </dgm:t>
    </dgm:pt>
    <dgm:pt modelId="{F9369F71-4436-49D6-BD49-4C867A1B03E4}" type="sibTrans" cxnId="{49D7B04D-0206-44DE-BACC-28B544D1B738}">
      <dgm:prSet/>
      <dgm:spPr/>
      <dgm:t>
        <a:bodyPr/>
        <a:lstStyle/>
        <a:p>
          <a:endParaRPr lang="en-US"/>
        </a:p>
      </dgm:t>
    </dgm:pt>
    <dgm:pt modelId="{9BC86054-EF66-4B08-95AF-58E333DD4B68}">
      <dgm:prSet/>
      <dgm:spPr/>
      <dgm:t>
        <a:bodyPr/>
        <a:lstStyle/>
        <a:p>
          <a:pPr>
            <a:lnSpc>
              <a:spcPct val="100000"/>
            </a:lnSpc>
          </a:pPr>
          <a:r>
            <a:rPr lang="en-US" b="1"/>
            <a:t>Insight: </a:t>
          </a:r>
          <a:r>
            <a:rPr lang="en-US"/>
            <a:t>Identify recurring positive and negative feedback to guide product and service improvements.</a:t>
          </a:r>
        </a:p>
      </dgm:t>
    </dgm:pt>
    <dgm:pt modelId="{D1C32F0A-DF00-4085-9A47-8627BF43AD9C}" type="parTrans" cxnId="{969A86BB-47E0-42B3-AD2A-90D118BB4D59}">
      <dgm:prSet/>
      <dgm:spPr/>
      <dgm:t>
        <a:bodyPr/>
        <a:lstStyle/>
        <a:p>
          <a:endParaRPr lang="en-US"/>
        </a:p>
      </dgm:t>
    </dgm:pt>
    <dgm:pt modelId="{022A530E-3698-4BD2-A449-A5E3E3C8EF20}" type="sibTrans" cxnId="{969A86BB-47E0-42B3-AD2A-90D118BB4D59}">
      <dgm:prSet/>
      <dgm:spPr/>
      <dgm:t>
        <a:bodyPr/>
        <a:lstStyle/>
        <a:p>
          <a:endParaRPr lang="en-US"/>
        </a:p>
      </dgm:t>
    </dgm:pt>
    <dgm:pt modelId="{86FAFF33-3A46-4615-9B8E-BC2D2AE11CE9}" type="pres">
      <dgm:prSet presAssocID="{102A1812-094B-4B1D-8ED5-9ADF69401D7C}" presName="root" presStyleCnt="0">
        <dgm:presLayoutVars>
          <dgm:dir/>
          <dgm:resizeHandles val="exact"/>
        </dgm:presLayoutVars>
      </dgm:prSet>
      <dgm:spPr/>
    </dgm:pt>
    <dgm:pt modelId="{EFE2D629-35B1-416A-8AB1-442341D87B2F}" type="pres">
      <dgm:prSet presAssocID="{57BF5BF6-0568-424F-8690-18A78DE55388}" presName="compNode" presStyleCnt="0"/>
      <dgm:spPr/>
    </dgm:pt>
    <dgm:pt modelId="{CEB96B6B-23ED-4C09-A79A-144C8FD35C21}" type="pres">
      <dgm:prSet presAssocID="{57BF5BF6-0568-424F-8690-18A78DE553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0426EC5B-8321-4350-B0C4-AB09A504119A}" type="pres">
      <dgm:prSet presAssocID="{57BF5BF6-0568-424F-8690-18A78DE55388}" presName="iconSpace" presStyleCnt="0"/>
      <dgm:spPr/>
    </dgm:pt>
    <dgm:pt modelId="{E834A93C-D8DB-44AA-926C-7029F40F06C4}" type="pres">
      <dgm:prSet presAssocID="{57BF5BF6-0568-424F-8690-18A78DE55388}" presName="parTx" presStyleLbl="revTx" presStyleIdx="0" presStyleCnt="6">
        <dgm:presLayoutVars>
          <dgm:chMax val="0"/>
          <dgm:chPref val="0"/>
        </dgm:presLayoutVars>
      </dgm:prSet>
      <dgm:spPr/>
    </dgm:pt>
    <dgm:pt modelId="{CEA3BD92-6BF9-4029-89F1-CED4B90F6DFA}" type="pres">
      <dgm:prSet presAssocID="{57BF5BF6-0568-424F-8690-18A78DE55388}" presName="txSpace" presStyleCnt="0"/>
      <dgm:spPr/>
    </dgm:pt>
    <dgm:pt modelId="{CFB89D94-1A3F-4845-90B6-FDC8EFEA800B}" type="pres">
      <dgm:prSet presAssocID="{57BF5BF6-0568-424F-8690-18A78DE55388}" presName="desTx" presStyleLbl="revTx" presStyleIdx="1" presStyleCnt="6">
        <dgm:presLayoutVars/>
      </dgm:prSet>
      <dgm:spPr/>
    </dgm:pt>
    <dgm:pt modelId="{FA563B02-2014-4DE2-A9FE-C80F8024749D}" type="pres">
      <dgm:prSet presAssocID="{6766CC96-72D6-4D1E-A005-7076F8AEADE6}" presName="sibTrans" presStyleCnt="0"/>
      <dgm:spPr/>
    </dgm:pt>
    <dgm:pt modelId="{C6E9BB73-29AE-44AD-9A48-BE1A6B0958CA}" type="pres">
      <dgm:prSet presAssocID="{1B329ACF-5A28-45BD-BA98-A42A3AD0ACDD}" presName="compNode" presStyleCnt="0"/>
      <dgm:spPr/>
    </dgm:pt>
    <dgm:pt modelId="{27EA0DD9-D669-4D5F-9956-334A13CE0C3E}" type="pres">
      <dgm:prSet presAssocID="{1B329ACF-5A28-45BD-BA98-A42A3AD0AC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gaphone"/>
        </a:ext>
      </dgm:extLst>
    </dgm:pt>
    <dgm:pt modelId="{5AAA42A8-9EBE-46BB-A1C5-8CE9364B3CFC}" type="pres">
      <dgm:prSet presAssocID="{1B329ACF-5A28-45BD-BA98-A42A3AD0ACDD}" presName="iconSpace" presStyleCnt="0"/>
      <dgm:spPr/>
    </dgm:pt>
    <dgm:pt modelId="{177197A5-F989-49ED-96EB-E61D79EBE1A2}" type="pres">
      <dgm:prSet presAssocID="{1B329ACF-5A28-45BD-BA98-A42A3AD0ACDD}" presName="parTx" presStyleLbl="revTx" presStyleIdx="2" presStyleCnt="6">
        <dgm:presLayoutVars>
          <dgm:chMax val="0"/>
          <dgm:chPref val="0"/>
        </dgm:presLayoutVars>
      </dgm:prSet>
      <dgm:spPr/>
    </dgm:pt>
    <dgm:pt modelId="{7D518F50-AF5F-4217-B664-36DDBE901EC3}" type="pres">
      <dgm:prSet presAssocID="{1B329ACF-5A28-45BD-BA98-A42A3AD0ACDD}" presName="txSpace" presStyleCnt="0"/>
      <dgm:spPr/>
    </dgm:pt>
    <dgm:pt modelId="{19661D4B-BA67-4F17-9E69-8DF8A709F4D8}" type="pres">
      <dgm:prSet presAssocID="{1B329ACF-5A28-45BD-BA98-A42A3AD0ACDD}" presName="desTx" presStyleLbl="revTx" presStyleIdx="3" presStyleCnt="6">
        <dgm:presLayoutVars/>
      </dgm:prSet>
      <dgm:spPr/>
    </dgm:pt>
    <dgm:pt modelId="{F4A4F49A-0716-4117-9979-8085CFC9518C}" type="pres">
      <dgm:prSet presAssocID="{910BED5A-25CD-48F1-9F92-4BDBD9DC168D}" presName="sibTrans" presStyleCnt="0"/>
      <dgm:spPr/>
    </dgm:pt>
    <dgm:pt modelId="{8A777FDA-61E0-4346-B581-6AADC2C4B9D0}" type="pres">
      <dgm:prSet presAssocID="{B5068FE2-A26C-4911-9B37-21C795A1BE55}" presName="compNode" presStyleCnt="0"/>
      <dgm:spPr/>
    </dgm:pt>
    <dgm:pt modelId="{87712D3C-DD10-42A0-AF06-F33A99495CDC}" type="pres">
      <dgm:prSet presAssocID="{B5068FE2-A26C-4911-9B37-21C795A1BE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utral Face with No Fill"/>
        </a:ext>
      </dgm:extLst>
    </dgm:pt>
    <dgm:pt modelId="{F8C025F7-A9F6-4CEB-91A7-498D47833166}" type="pres">
      <dgm:prSet presAssocID="{B5068FE2-A26C-4911-9B37-21C795A1BE55}" presName="iconSpace" presStyleCnt="0"/>
      <dgm:spPr/>
    </dgm:pt>
    <dgm:pt modelId="{900E8E8C-354B-4A86-83DB-50F743A13BD7}" type="pres">
      <dgm:prSet presAssocID="{B5068FE2-A26C-4911-9B37-21C795A1BE55}" presName="parTx" presStyleLbl="revTx" presStyleIdx="4" presStyleCnt="6">
        <dgm:presLayoutVars>
          <dgm:chMax val="0"/>
          <dgm:chPref val="0"/>
        </dgm:presLayoutVars>
      </dgm:prSet>
      <dgm:spPr/>
    </dgm:pt>
    <dgm:pt modelId="{9155FD2D-723D-4077-BEBF-73648D62AF9E}" type="pres">
      <dgm:prSet presAssocID="{B5068FE2-A26C-4911-9B37-21C795A1BE55}" presName="txSpace" presStyleCnt="0"/>
      <dgm:spPr/>
    </dgm:pt>
    <dgm:pt modelId="{5F8358D4-0FE0-40CA-927A-EF26B64392E1}" type="pres">
      <dgm:prSet presAssocID="{B5068FE2-A26C-4911-9B37-21C795A1BE55}" presName="desTx" presStyleLbl="revTx" presStyleIdx="5" presStyleCnt="6">
        <dgm:presLayoutVars/>
      </dgm:prSet>
      <dgm:spPr/>
    </dgm:pt>
  </dgm:ptLst>
  <dgm:cxnLst>
    <dgm:cxn modelId="{819BA100-B580-4506-AEBC-98EF80B70E3F}" srcId="{102A1812-094B-4B1D-8ED5-9ADF69401D7C}" destId="{1B329ACF-5A28-45BD-BA98-A42A3AD0ACDD}" srcOrd="1" destOrd="0" parTransId="{B2027597-E436-45C1-AFA1-0596A4943D3C}" sibTransId="{910BED5A-25CD-48F1-9F92-4BDBD9DC168D}"/>
    <dgm:cxn modelId="{9214A60E-1B6E-40C5-AD8F-C4EA5D7D864A}" type="presOf" srcId="{226E2C70-CC4E-45A9-9FB6-9F228F0C98B7}" destId="{CFB89D94-1A3F-4845-90B6-FDC8EFEA800B}" srcOrd="0" destOrd="1" presId="urn:microsoft.com/office/officeart/2018/2/layout/IconLabelDescriptionList"/>
    <dgm:cxn modelId="{86503513-BD20-4472-AB6B-47F848AF1E34}" srcId="{102A1812-094B-4B1D-8ED5-9ADF69401D7C}" destId="{B5068FE2-A26C-4911-9B37-21C795A1BE55}" srcOrd="2" destOrd="0" parTransId="{CC5C34F2-3DB9-4B3C-8ADD-EC045122643E}" sibTransId="{F27C4ACA-D32F-4416-8090-BBEF4D44956F}"/>
    <dgm:cxn modelId="{8F9B855F-F0B0-4AAC-B64C-8CB28B109F20}" type="presOf" srcId="{57BF5BF6-0568-424F-8690-18A78DE55388}" destId="{E834A93C-D8DB-44AA-926C-7029F40F06C4}" srcOrd="0" destOrd="0" presId="urn:microsoft.com/office/officeart/2018/2/layout/IconLabelDescriptionList"/>
    <dgm:cxn modelId="{8876EC67-3C2A-4AC9-A8B4-70A1829B360D}" type="presOf" srcId="{B1B0EB45-B2E6-4014-A0D2-C14C920ABEE9}" destId="{19661D4B-BA67-4F17-9E69-8DF8A709F4D8}" srcOrd="0" destOrd="0" presId="urn:microsoft.com/office/officeart/2018/2/layout/IconLabelDescriptionList"/>
    <dgm:cxn modelId="{49D7B04D-0206-44DE-BACC-28B544D1B738}" srcId="{B5068FE2-A26C-4911-9B37-21C795A1BE55}" destId="{C9E9EB61-A258-4AD4-922A-39D0496487FD}" srcOrd="0" destOrd="0" parTransId="{E5ECDEE2-7F2C-4FCE-9370-2C4A081C2A72}" sibTransId="{F9369F71-4436-49D6-BD49-4C867A1B03E4}"/>
    <dgm:cxn modelId="{B8131779-02F7-4188-8547-72B0C7A5EF40}" srcId="{57BF5BF6-0568-424F-8690-18A78DE55388}" destId="{226E2C70-CC4E-45A9-9FB6-9F228F0C98B7}" srcOrd="1" destOrd="0" parTransId="{E8F007FB-C89C-4086-8713-A89A724B1827}" sibTransId="{A27A4F6E-68B3-42AC-8D04-533B20BD0FB3}"/>
    <dgm:cxn modelId="{82CE657F-1968-448F-9946-FF45E9E7ED3C}" type="presOf" srcId="{73837598-4466-4CE6-AC51-9BD2B59E713E}" destId="{19661D4B-BA67-4F17-9E69-8DF8A709F4D8}" srcOrd="0" destOrd="1" presId="urn:microsoft.com/office/officeart/2018/2/layout/IconLabelDescriptionList"/>
    <dgm:cxn modelId="{9D23B382-0402-4A1E-94E6-B4B3529D947F}" type="presOf" srcId="{CC22E9AA-3EAE-47ED-8E26-41E8FD61B866}" destId="{CFB89D94-1A3F-4845-90B6-FDC8EFEA800B}" srcOrd="0" destOrd="0" presId="urn:microsoft.com/office/officeart/2018/2/layout/IconLabelDescriptionList"/>
    <dgm:cxn modelId="{ECAF2986-5418-4D59-B43C-71BEE8288402}" srcId="{1B329ACF-5A28-45BD-BA98-A42A3AD0ACDD}" destId="{B1B0EB45-B2E6-4014-A0D2-C14C920ABEE9}" srcOrd="0" destOrd="0" parTransId="{0599F299-E88A-42D0-A669-DFFE7691E3EF}" sibTransId="{DF8C1308-5821-4E73-8E42-D635776BED74}"/>
    <dgm:cxn modelId="{D9F0EE87-1464-4990-8D29-47E8EF5433CE}" type="presOf" srcId="{B5068FE2-A26C-4911-9B37-21C795A1BE55}" destId="{900E8E8C-354B-4A86-83DB-50F743A13BD7}" srcOrd="0" destOrd="0" presId="urn:microsoft.com/office/officeart/2018/2/layout/IconLabelDescriptionList"/>
    <dgm:cxn modelId="{50246E97-9450-40F5-82A7-6996E0E81224}" type="presOf" srcId="{1B329ACF-5A28-45BD-BA98-A42A3AD0ACDD}" destId="{177197A5-F989-49ED-96EB-E61D79EBE1A2}" srcOrd="0" destOrd="0" presId="urn:microsoft.com/office/officeart/2018/2/layout/IconLabelDescriptionList"/>
    <dgm:cxn modelId="{A79C9F9A-C428-404C-8948-F59E19526D49}" srcId="{57BF5BF6-0568-424F-8690-18A78DE55388}" destId="{CC22E9AA-3EAE-47ED-8E26-41E8FD61B866}" srcOrd="0" destOrd="0" parTransId="{DA2B796B-3D20-40F9-A0D3-3AEAB0041993}" sibTransId="{F0C4CF2E-75BC-4A1D-971E-59B42EA7C9C3}"/>
    <dgm:cxn modelId="{4303D6A9-767E-4892-80A1-C76C6605D6F1}" srcId="{102A1812-094B-4B1D-8ED5-9ADF69401D7C}" destId="{57BF5BF6-0568-424F-8690-18A78DE55388}" srcOrd="0" destOrd="0" parTransId="{6AF2FBC8-C874-4242-97D2-E12D4C5751DE}" sibTransId="{6766CC96-72D6-4D1E-A005-7076F8AEADE6}"/>
    <dgm:cxn modelId="{3E248EBA-6793-4D90-8DCB-05F8474D7286}" type="presOf" srcId="{102A1812-094B-4B1D-8ED5-9ADF69401D7C}" destId="{86FAFF33-3A46-4615-9B8E-BC2D2AE11CE9}" srcOrd="0" destOrd="0" presId="urn:microsoft.com/office/officeart/2018/2/layout/IconLabelDescriptionList"/>
    <dgm:cxn modelId="{1F484EBB-2279-4557-A0F2-C014CA30A950}" type="presOf" srcId="{9BC86054-EF66-4B08-95AF-58E333DD4B68}" destId="{5F8358D4-0FE0-40CA-927A-EF26B64392E1}" srcOrd="0" destOrd="1" presId="urn:microsoft.com/office/officeart/2018/2/layout/IconLabelDescriptionList"/>
    <dgm:cxn modelId="{969A86BB-47E0-42B3-AD2A-90D118BB4D59}" srcId="{B5068FE2-A26C-4911-9B37-21C795A1BE55}" destId="{9BC86054-EF66-4B08-95AF-58E333DD4B68}" srcOrd="1" destOrd="0" parTransId="{D1C32F0A-DF00-4085-9A47-8627BF43AD9C}" sibTransId="{022A530E-3698-4BD2-A449-A5E3E3C8EF20}"/>
    <dgm:cxn modelId="{0D58B4E5-1880-4B27-B489-8363EF580025}" srcId="{1B329ACF-5A28-45BD-BA98-A42A3AD0ACDD}" destId="{73837598-4466-4CE6-AC51-9BD2B59E713E}" srcOrd="1" destOrd="0" parTransId="{9248025D-99FD-4B40-B66C-777787B0CAF9}" sibTransId="{FCABBE91-6578-4A9F-AFC7-B7D269EB8957}"/>
    <dgm:cxn modelId="{710FBEE6-E5C8-49C7-82E5-CEF56AB4AED0}" type="presOf" srcId="{C9E9EB61-A258-4AD4-922A-39D0496487FD}" destId="{5F8358D4-0FE0-40CA-927A-EF26B64392E1}" srcOrd="0" destOrd="0" presId="urn:microsoft.com/office/officeart/2018/2/layout/IconLabelDescriptionList"/>
    <dgm:cxn modelId="{69736714-14BE-41B5-901E-898F3FAD92D1}" type="presParOf" srcId="{86FAFF33-3A46-4615-9B8E-BC2D2AE11CE9}" destId="{EFE2D629-35B1-416A-8AB1-442341D87B2F}" srcOrd="0" destOrd="0" presId="urn:microsoft.com/office/officeart/2018/2/layout/IconLabelDescriptionList"/>
    <dgm:cxn modelId="{9D4A1171-811F-490D-BB95-9795F453D5F2}" type="presParOf" srcId="{EFE2D629-35B1-416A-8AB1-442341D87B2F}" destId="{CEB96B6B-23ED-4C09-A79A-144C8FD35C21}" srcOrd="0" destOrd="0" presId="urn:microsoft.com/office/officeart/2018/2/layout/IconLabelDescriptionList"/>
    <dgm:cxn modelId="{ECB1D0F4-D483-454B-8C9A-9A47C7226E19}" type="presParOf" srcId="{EFE2D629-35B1-416A-8AB1-442341D87B2F}" destId="{0426EC5B-8321-4350-B0C4-AB09A504119A}" srcOrd="1" destOrd="0" presId="urn:microsoft.com/office/officeart/2018/2/layout/IconLabelDescriptionList"/>
    <dgm:cxn modelId="{AAF6FD9B-53EA-4AFE-B1D0-5E8624F9768E}" type="presParOf" srcId="{EFE2D629-35B1-416A-8AB1-442341D87B2F}" destId="{E834A93C-D8DB-44AA-926C-7029F40F06C4}" srcOrd="2" destOrd="0" presId="urn:microsoft.com/office/officeart/2018/2/layout/IconLabelDescriptionList"/>
    <dgm:cxn modelId="{454F2D91-7D1A-4CCB-82EC-86B706212650}" type="presParOf" srcId="{EFE2D629-35B1-416A-8AB1-442341D87B2F}" destId="{CEA3BD92-6BF9-4029-89F1-CED4B90F6DFA}" srcOrd="3" destOrd="0" presId="urn:microsoft.com/office/officeart/2018/2/layout/IconLabelDescriptionList"/>
    <dgm:cxn modelId="{6E5473CE-1057-488E-B539-B22F8174F5BB}" type="presParOf" srcId="{EFE2D629-35B1-416A-8AB1-442341D87B2F}" destId="{CFB89D94-1A3F-4845-90B6-FDC8EFEA800B}" srcOrd="4" destOrd="0" presId="urn:microsoft.com/office/officeart/2018/2/layout/IconLabelDescriptionList"/>
    <dgm:cxn modelId="{8CF0772D-576B-4599-B4F2-CAB812952156}" type="presParOf" srcId="{86FAFF33-3A46-4615-9B8E-BC2D2AE11CE9}" destId="{FA563B02-2014-4DE2-A9FE-C80F8024749D}" srcOrd="1" destOrd="0" presId="urn:microsoft.com/office/officeart/2018/2/layout/IconLabelDescriptionList"/>
    <dgm:cxn modelId="{41A2E8B8-1A5F-47FD-A29A-231DC405DCE5}" type="presParOf" srcId="{86FAFF33-3A46-4615-9B8E-BC2D2AE11CE9}" destId="{C6E9BB73-29AE-44AD-9A48-BE1A6B0958CA}" srcOrd="2" destOrd="0" presId="urn:microsoft.com/office/officeart/2018/2/layout/IconLabelDescriptionList"/>
    <dgm:cxn modelId="{88778462-4B75-41C7-8934-A30F81BB6EED}" type="presParOf" srcId="{C6E9BB73-29AE-44AD-9A48-BE1A6B0958CA}" destId="{27EA0DD9-D669-4D5F-9956-334A13CE0C3E}" srcOrd="0" destOrd="0" presId="urn:microsoft.com/office/officeart/2018/2/layout/IconLabelDescriptionList"/>
    <dgm:cxn modelId="{F13941EF-8D5A-4CF0-93D9-C19E4DA8D08B}" type="presParOf" srcId="{C6E9BB73-29AE-44AD-9A48-BE1A6B0958CA}" destId="{5AAA42A8-9EBE-46BB-A1C5-8CE9364B3CFC}" srcOrd="1" destOrd="0" presId="urn:microsoft.com/office/officeart/2018/2/layout/IconLabelDescriptionList"/>
    <dgm:cxn modelId="{52A9BDB3-EF62-4B04-BBCF-3B96C94B4573}" type="presParOf" srcId="{C6E9BB73-29AE-44AD-9A48-BE1A6B0958CA}" destId="{177197A5-F989-49ED-96EB-E61D79EBE1A2}" srcOrd="2" destOrd="0" presId="urn:microsoft.com/office/officeart/2018/2/layout/IconLabelDescriptionList"/>
    <dgm:cxn modelId="{C79E5DBD-D010-4C62-8136-92D37C0C6B65}" type="presParOf" srcId="{C6E9BB73-29AE-44AD-9A48-BE1A6B0958CA}" destId="{7D518F50-AF5F-4217-B664-36DDBE901EC3}" srcOrd="3" destOrd="0" presId="urn:microsoft.com/office/officeart/2018/2/layout/IconLabelDescriptionList"/>
    <dgm:cxn modelId="{CD1F3F4B-4886-42C9-AA33-1234E5654A25}" type="presParOf" srcId="{C6E9BB73-29AE-44AD-9A48-BE1A6B0958CA}" destId="{19661D4B-BA67-4F17-9E69-8DF8A709F4D8}" srcOrd="4" destOrd="0" presId="urn:microsoft.com/office/officeart/2018/2/layout/IconLabelDescriptionList"/>
    <dgm:cxn modelId="{4184096E-9D97-4A97-8069-61FF18E7690E}" type="presParOf" srcId="{86FAFF33-3A46-4615-9B8E-BC2D2AE11CE9}" destId="{F4A4F49A-0716-4117-9979-8085CFC9518C}" srcOrd="3" destOrd="0" presId="urn:microsoft.com/office/officeart/2018/2/layout/IconLabelDescriptionList"/>
    <dgm:cxn modelId="{19B2B56B-155D-449A-AA15-7CE83268B293}" type="presParOf" srcId="{86FAFF33-3A46-4615-9B8E-BC2D2AE11CE9}" destId="{8A777FDA-61E0-4346-B581-6AADC2C4B9D0}" srcOrd="4" destOrd="0" presId="urn:microsoft.com/office/officeart/2018/2/layout/IconLabelDescriptionList"/>
    <dgm:cxn modelId="{0131318A-5EC1-4F38-8D6C-4BCDD94A3330}" type="presParOf" srcId="{8A777FDA-61E0-4346-B581-6AADC2C4B9D0}" destId="{87712D3C-DD10-42A0-AF06-F33A99495CDC}" srcOrd="0" destOrd="0" presId="urn:microsoft.com/office/officeart/2018/2/layout/IconLabelDescriptionList"/>
    <dgm:cxn modelId="{B98C06F4-AB6D-4375-9048-67322799A68C}" type="presParOf" srcId="{8A777FDA-61E0-4346-B581-6AADC2C4B9D0}" destId="{F8C025F7-A9F6-4CEB-91A7-498D47833166}" srcOrd="1" destOrd="0" presId="urn:microsoft.com/office/officeart/2018/2/layout/IconLabelDescriptionList"/>
    <dgm:cxn modelId="{EFBA3090-A790-4B8D-8462-9142B83967B0}" type="presParOf" srcId="{8A777FDA-61E0-4346-B581-6AADC2C4B9D0}" destId="{900E8E8C-354B-4A86-83DB-50F743A13BD7}" srcOrd="2" destOrd="0" presId="urn:microsoft.com/office/officeart/2018/2/layout/IconLabelDescriptionList"/>
    <dgm:cxn modelId="{FC7B0651-FD13-40BC-B961-A29B5BCF7D24}" type="presParOf" srcId="{8A777FDA-61E0-4346-B581-6AADC2C4B9D0}" destId="{9155FD2D-723D-4077-BEBF-73648D62AF9E}" srcOrd="3" destOrd="0" presId="urn:microsoft.com/office/officeart/2018/2/layout/IconLabelDescriptionList"/>
    <dgm:cxn modelId="{1B21F564-F3C8-4DB8-94C0-4B2A7F9491DB}" type="presParOf" srcId="{8A777FDA-61E0-4346-B581-6AADC2C4B9D0}" destId="{5F8358D4-0FE0-40CA-927A-EF26B64392E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96B6B-23ED-4C09-A79A-144C8FD35C21}">
      <dsp:nvSpPr>
        <dsp:cNvPr id="0" name=""/>
        <dsp:cNvSpPr/>
      </dsp:nvSpPr>
      <dsp:spPr>
        <a:xfrm>
          <a:off x="3381" y="918553"/>
          <a:ext cx="579550" cy="579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34A93C-D8DB-44AA-926C-7029F40F06C4}">
      <dsp:nvSpPr>
        <dsp:cNvPr id="0" name=""/>
        <dsp:cNvSpPr/>
      </dsp:nvSpPr>
      <dsp:spPr>
        <a:xfrm>
          <a:off x="3381" y="1626788"/>
          <a:ext cx="1655859" cy="434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Increase Conversion Rates:</a:t>
          </a:r>
          <a:endParaRPr lang="en-US" sz="1400" kern="1200"/>
        </a:p>
      </dsp:txBody>
      <dsp:txXfrm>
        <a:off x="3381" y="1626788"/>
        <a:ext cx="1655859" cy="434663"/>
      </dsp:txXfrm>
    </dsp:sp>
    <dsp:sp modelId="{CFB89D94-1A3F-4845-90B6-FDC8EFEA800B}">
      <dsp:nvSpPr>
        <dsp:cNvPr id="0" name=""/>
        <dsp:cNvSpPr/>
      </dsp:nvSpPr>
      <dsp:spPr>
        <a:xfrm>
          <a:off x="3381" y="2121304"/>
          <a:ext cx="1655859" cy="178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t>Goal:</a:t>
          </a:r>
          <a:r>
            <a:rPr lang="en-US" sz="1100" kern="1200"/>
            <a:t> Identify factors impacting the conversion rate and provide recommendations to improve it.</a:t>
          </a:r>
        </a:p>
        <a:p>
          <a:pPr marL="0" lvl="0" indent="0" algn="l" defTabSz="488950">
            <a:lnSpc>
              <a:spcPct val="100000"/>
            </a:lnSpc>
            <a:spcBef>
              <a:spcPct val="0"/>
            </a:spcBef>
            <a:spcAft>
              <a:spcPct val="35000"/>
            </a:spcAft>
            <a:buNone/>
          </a:pPr>
          <a:r>
            <a:rPr lang="en-US" sz="1100" b="1" kern="1200"/>
            <a:t>Insight:</a:t>
          </a:r>
          <a:r>
            <a:rPr lang="en-US" sz="1100" kern="1200"/>
            <a:t> Highlight key stages where visitors drop off and suggest improvements to optimize the conversion funnel.</a:t>
          </a:r>
        </a:p>
      </dsp:txBody>
      <dsp:txXfrm>
        <a:off x="3381" y="2121304"/>
        <a:ext cx="1655859" cy="1789915"/>
      </dsp:txXfrm>
    </dsp:sp>
    <dsp:sp modelId="{27EA0DD9-D669-4D5F-9956-334A13CE0C3E}">
      <dsp:nvSpPr>
        <dsp:cNvPr id="0" name=""/>
        <dsp:cNvSpPr/>
      </dsp:nvSpPr>
      <dsp:spPr>
        <a:xfrm>
          <a:off x="1949015" y="918553"/>
          <a:ext cx="579550" cy="579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7197A5-F989-49ED-96EB-E61D79EBE1A2}">
      <dsp:nvSpPr>
        <dsp:cNvPr id="0" name=""/>
        <dsp:cNvSpPr/>
      </dsp:nvSpPr>
      <dsp:spPr>
        <a:xfrm>
          <a:off x="1949015" y="1626788"/>
          <a:ext cx="1655859" cy="434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Enhance Customer Engagement:</a:t>
          </a:r>
          <a:endParaRPr lang="en-US" sz="1400" kern="1200"/>
        </a:p>
      </dsp:txBody>
      <dsp:txXfrm>
        <a:off x="1949015" y="1626788"/>
        <a:ext cx="1655859" cy="434663"/>
      </dsp:txXfrm>
    </dsp:sp>
    <dsp:sp modelId="{19661D4B-BA67-4F17-9E69-8DF8A709F4D8}">
      <dsp:nvSpPr>
        <dsp:cNvPr id="0" name=""/>
        <dsp:cNvSpPr/>
      </dsp:nvSpPr>
      <dsp:spPr>
        <a:xfrm>
          <a:off x="1949015" y="2121304"/>
          <a:ext cx="1655859" cy="178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t>Goal:</a:t>
          </a:r>
          <a:r>
            <a:rPr lang="en-US" sz="1100" kern="1200"/>
            <a:t> Determine which types of content drive the highest engagement.</a:t>
          </a:r>
        </a:p>
        <a:p>
          <a:pPr marL="0" lvl="0" indent="0" algn="l" defTabSz="488950">
            <a:lnSpc>
              <a:spcPct val="100000"/>
            </a:lnSpc>
            <a:spcBef>
              <a:spcPct val="0"/>
            </a:spcBef>
            <a:spcAft>
              <a:spcPct val="35000"/>
            </a:spcAft>
            <a:buNone/>
          </a:pPr>
          <a:r>
            <a:rPr lang="en-US" sz="1100" b="1" kern="1200"/>
            <a:t>Insight:</a:t>
          </a:r>
          <a:r>
            <a:rPr lang="en-US" sz="1100" kern="1200"/>
            <a:t> Analyze interaction levels with different types of marketing content to inform better content strategies.</a:t>
          </a:r>
        </a:p>
      </dsp:txBody>
      <dsp:txXfrm>
        <a:off x="1949015" y="2121304"/>
        <a:ext cx="1655859" cy="1789915"/>
      </dsp:txXfrm>
    </dsp:sp>
    <dsp:sp modelId="{87712D3C-DD10-42A0-AF06-F33A99495CDC}">
      <dsp:nvSpPr>
        <dsp:cNvPr id="0" name=""/>
        <dsp:cNvSpPr/>
      </dsp:nvSpPr>
      <dsp:spPr>
        <a:xfrm>
          <a:off x="3894650" y="918553"/>
          <a:ext cx="579550" cy="579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E8E8C-354B-4A86-83DB-50F743A13BD7}">
      <dsp:nvSpPr>
        <dsp:cNvPr id="0" name=""/>
        <dsp:cNvSpPr/>
      </dsp:nvSpPr>
      <dsp:spPr>
        <a:xfrm>
          <a:off x="3894650" y="1626788"/>
          <a:ext cx="1655859" cy="434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Improve Customer Feedback Scores:</a:t>
          </a:r>
          <a:endParaRPr lang="en-US" sz="1400" kern="1200"/>
        </a:p>
      </dsp:txBody>
      <dsp:txXfrm>
        <a:off x="3894650" y="1626788"/>
        <a:ext cx="1655859" cy="434663"/>
      </dsp:txXfrm>
    </dsp:sp>
    <dsp:sp modelId="{5F8358D4-0FE0-40CA-927A-EF26B64392E1}">
      <dsp:nvSpPr>
        <dsp:cNvPr id="0" name=""/>
        <dsp:cNvSpPr/>
      </dsp:nvSpPr>
      <dsp:spPr>
        <a:xfrm>
          <a:off x="3894650" y="2121304"/>
          <a:ext cx="1655859" cy="178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t>Goal:</a:t>
          </a:r>
          <a:r>
            <a:rPr lang="en-US" sz="1100" kern="1200"/>
            <a:t> Understand common themes in customer reviews and provide actionable insights.</a:t>
          </a:r>
        </a:p>
        <a:p>
          <a:pPr marL="0" lvl="0" indent="0" algn="l" defTabSz="488950">
            <a:lnSpc>
              <a:spcPct val="100000"/>
            </a:lnSpc>
            <a:spcBef>
              <a:spcPct val="0"/>
            </a:spcBef>
            <a:spcAft>
              <a:spcPct val="35000"/>
            </a:spcAft>
            <a:buNone/>
          </a:pPr>
          <a:r>
            <a:rPr lang="en-US" sz="1100" b="1" kern="1200"/>
            <a:t>Insight: </a:t>
          </a:r>
          <a:r>
            <a:rPr lang="en-US" sz="1100" kern="1200"/>
            <a:t>Identify recurring positive and negative feedback to guide product and service improvements.</a:t>
          </a:r>
        </a:p>
      </dsp:txBody>
      <dsp:txXfrm>
        <a:off x="3894650" y="2121304"/>
        <a:ext cx="1655859" cy="17899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5459-FCA5-45A9-2003-A7FD5F5854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7F1202-1066-39F5-DF09-8F265C86DD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BDE466-C907-A373-7470-D9AE1E0975D3}"/>
              </a:ext>
            </a:extLst>
          </p:cNvPr>
          <p:cNvSpPr>
            <a:spLocks noGrp="1"/>
          </p:cNvSpPr>
          <p:nvPr>
            <p:ph type="dt" sz="half" idx="10"/>
          </p:nvPr>
        </p:nvSpPr>
        <p:spPr/>
        <p:txBody>
          <a:bodyPr/>
          <a:lstStyle/>
          <a:p>
            <a:fld id="{B7B89C54-1F50-42FA-A340-6BDE18C631D5}" type="datetimeFigureOut">
              <a:rPr lang="en-US" smtClean="0"/>
              <a:t>12/15/2024</a:t>
            </a:fld>
            <a:endParaRPr lang="en-US"/>
          </a:p>
        </p:txBody>
      </p:sp>
      <p:sp>
        <p:nvSpPr>
          <p:cNvPr id="5" name="Footer Placeholder 4">
            <a:extLst>
              <a:ext uri="{FF2B5EF4-FFF2-40B4-BE49-F238E27FC236}">
                <a16:creationId xmlns:a16="http://schemas.microsoft.com/office/drawing/2014/main" id="{288024B1-F6A2-6104-138A-0FFC0FD13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A6605-3C54-7153-192C-F094408752FE}"/>
              </a:ext>
            </a:extLst>
          </p:cNvPr>
          <p:cNvSpPr>
            <a:spLocks noGrp="1"/>
          </p:cNvSpPr>
          <p:nvPr>
            <p:ph type="sldNum" sz="quarter" idx="12"/>
          </p:nvPr>
        </p:nvSpPr>
        <p:spPr/>
        <p:txBody>
          <a:bodyPr/>
          <a:lstStyle/>
          <a:p>
            <a:fld id="{8A78F2AE-017F-4A9E-A5D8-D76D918D9AF7}" type="slidenum">
              <a:rPr lang="en-US" smtClean="0"/>
              <a:t>‹#›</a:t>
            </a:fld>
            <a:endParaRPr lang="en-US"/>
          </a:p>
        </p:txBody>
      </p:sp>
    </p:spTree>
    <p:extLst>
      <p:ext uri="{BB962C8B-B14F-4D97-AF65-F5344CB8AC3E}">
        <p14:creationId xmlns:p14="http://schemas.microsoft.com/office/powerpoint/2010/main" val="45031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7070-DA95-865F-FBB6-84C29437DB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3E0875-5A92-3BB4-71F3-1D7A08BD7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44A05-5D41-2C00-0626-399FDF377A92}"/>
              </a:ext>
            </a:extLst>
          </p:cNvPr>
          <p:cNvSpPr>
            <a:spLocks noGrp="1"/>
          </p:cNvSpPr>
          <p:nvPr>
            <p:ph type="dt" sz="half" idx="10"/>
          </p:nvPr>
        </p:nvSpPr>
        <p:spPr/>
        <p:txBody>
          <a:bodyPr/>
          <a:lstStyle/>
          <a:p>
            <a:fld id="{B7B89C54-1F50-42FA-A340-6BDE18C631D5}" type="datetimeFigureOut">
              <a:rPr lang="en-US" smtClean="0"/>
              <a:t>12/15/2024</a:t>
            </a:fld>
            <a:endParaRPr lang="en-US"/>
          </a:p>
        </p:txBody>
      </p:sp>
      <p:sp>
        <p:nvSpPr>
          <p:cNvPr id="5" name="Footer Placeholder 4">
            <a:extLst>
              <a:ext uri="{FF2B5EF4-FFF2-40B4-BE49-F238E27FC236}">
                <a16:creationId xmlns:a16="http://schemas.microsoft.com/office/drawing/2014/main" id="{12221AF7-E03C-CFDE-3457-0963244EC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D9CF5-91F1-421A-9AA4-640ABB183B37}"/>
              </a:ext>
            </a:extLst>
          </p:cNvPr>
          <p:cNvSpPr>
            <a:spLocks noGrp="1"/>
          </p:cNvSpPr>
          <p:nvPr>
            <p:ph type="sldNum" sz="quarter" idx="12"/>
          </p:nvPr>
        </p:nvSpPr>
        <p:spPr/>
        <p:txBody>
          <a:bodyPr/>
          <a:lstStyle/>
          <a:p>
            <a:fld id="{8A78F2AE-017F-4A9E-A5D8-D76D918D9AF7}" type="slidenum">
              <a:rPr lang="en-US" smtClean="0"/>
              <a:t>‹#›</a:t>
            </a:fld>
            <a:endParaRPr lang="en-US"/>
          </a:p>
        </p:txBody>
      </p:sp>
    </p:spTree>
    <p:extLst>
      <p:ext uri="{BB962C8B-B14F-4D97-AF65-F5344CB8AC3E}">
        <p14:creationId xmlns:p14="http://schemas.microsoft.com/office/powerpoint/2010/main" val="45561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B87BB-1A7B-467E-95D3-26B1C35E58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A12B9-693B-E523-0C27-D231A77A90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777C-D747-56C7-A0B5-91F3D697D741}"/>
              </a:ext>
            </a:extLst>
          </p:cNvPr>
          <p:cNvSpPr>
            <a:spLocks noGrp="1"/>
          </p:cNvSpPr>
          <p:nvPr>
            <p:ph type="dt" sz="half" idx="10"/>
          </p:nvPr>
        </p:nvSpPr>
        <p:spPr/>
        <p:txBody>
          <a:bodyPr/>
          <a:lstStyle/>
          <a:p>
            <a:fld id="{B7B89C54-1F50-42FA-A340-6BDE18C631D5}" type="datetimeFigureOut">
              <a:rPr lang="en-US" smtClean="0"/>
              <a:t>12/15/2024</a:t>
            </a:fld>
            <a:endParaRPr lang="en-US"/>
          </a:p>
        </p:txBody>
      </p:sp>
      <p:sp>
        <p:nvSpPr>
          <p:cNvPr id="5" name="Footer Placeholder 4">
            <a:extLst>
              <a:ext uri="{FF2B5EF4-FFF2-40B4-BE49-F238E27FC236}">
                <a16:creationId xmlns:a16="http://schemas.microsoft.com/office/drawing/2014/main" id="{F6BEAF65-140E-9F24-0E72-D75F51E32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8B381-37DA-AFF4-5CCA-12CF44E5A0CC}"/>
              </a:ext>
            </a:extLst>
          </p:cNvPr>
          <p:cNvSpPr>
            <a:spLocks noGrp="1"/>
          </p:cNvSpPr>
          <p:nvPr>
            <p:ph type="sldNum" sz="quarter" idx="12"/>
          </p:nvPr>
        </p:nvSpPr>
        <p:spPr/>
        <p:txBody>
          <a:bodyPr/>
          <a:lstStyle/>
          <a:p>
            <a:fld id="{8A78F2AE-017F-4A9E-A5D8-D76D918D9AF7}" type="slidenum">
              <a:rPr lang="en-US" smtClean="0"/>
              <a:t>‹#›</a:t>
            </a:fld>
            <a:endParaRPr lang="en-US"/>
          </a:p>
        </p:txBody>
      </p:sp>
    </p:spTree>
    <p:extLst>
      <p:ext uri="{BB962C8B-B14F-4D97-AF65-F5344CB8AC3E}">
        <p14:creationId xmlns:p14="http://schemas.microsoft.com/office/powerpoint/2010/main" val="23771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797D-AD71-CE6B-B58F-81547F735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19D27C-C5AA-A895-D715-CDEEAA0149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71CA5-CDC3-8ACE-918F-C583B7EC6418}"/>
              </a:ext>
            </a:extLst>
          </p:cNvPr>
          <p:cNvSpPr>
            <a:spLocks noGrp="1"/>
          </p:cNvSpPr>
          <p:nvPr>
            <p:ph type="dt" sz="half" idx="10"/>
          </p:nvPr>
        </p:nvSpPr>
        <p:spPr/>
        <p:txBody>
          <a:bodyPr/>
          <a:lstStyle/>
          <a:p>
            <a:fld id="{B7B89C54-1F50-42FA-A340-6BDE18C631D5}" type="datetimeFigureOut">
              <a:rPr lang="en-US" smtClean="0"/>
              <a:t>12/15/2024</a:t>
            </a:fld>
            <a:endParaRPr lang="en-US"/>
          </a:p>
        </p:txBody>
      </p:sp>
      <p:sp>
        <p:nvSpPr>
          <p:cNvPr id="5" name="Footer Placeholder 4">
            <a:extLst>
              <a:ext uri="{FF2B5EF4-FFF2-40B4-BE49-F238E27FC236}">
                <a16:creationId xmlns:a16="http://schemas.microsoft.com/office/drawing/2014/main" id="{5224581B-9B96-6A26-0F89-42FA33A06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64FCC-AFEC-39EB-0770-973502DD1924}"/>
              </a:ext>
            </a:extLst>
          </p:cNvPr>
          <p:cNvSpPr>
            <a:spLocks noGrp="1"/>
          </p:cNvSpPr>
          <p:nvPr>
            <p:ph type="sldNum" sz="quarter" idx="12"/>
          </p:nvPr>
        </p:nvSpPr>
        <p:spPr/>
        <p:txBody>
          <a:bodyPr/>
          <a:lstStyle/>
          <a:p>
            <a:fld id="{8A78F2AE-017F-4A9E-A5D8-D76D918D9AF7}" type="slidenum">
              <a:rPr lang="en-US" smtClean="0"/>
              <a:t>‹#›</a:t>
            </a:fld>
            <a:endParaRPr lang="en-US"/>
          </a:p>
        </p:txBody>
      </p:sp>
    </p:spTree>
    <p:extLst>
      <p:ext uri="{BB962C8B-B14F-4D97-AF65-F5344CB8AC3E}">
        <p14:creationId xmlns:p14="http://schemas.microsoft.com/office/powerpoint/2010/main" val="197998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F884-2E39-5D78-2828-AD7FFA6D5C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3CBF27-F16F-9AA9-060B-3A07C39556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6466C-42C3-6D04-5CDF-950C21CB36AE}"/>
              </a:ext>
            </a:extLst>
          </p:cNvPr>
          <p:cNvSpPr>
            <a:spLocks noGrp="1"/>
          </p:cNvSpPr>
          <p:nvPr>
            <p:ph type="dt" sz="half" idx="10"/>
          </p:nvPr>
        </p:nvSpPr>
        <p:spPr/>
        <p:txBody>
          <a:bodyPr/>
          <a:lstStyle/>
          <a:p>
            <a:fld id="{B7B89C54-1F50-42FA-A340-6BDE18C631D5}" type="datetimeFigureOut">
              <a:rPr lang="en-US" smtClean="0"/>
              <a:t>12/15/2024</a:t>
            </a:fld>
            <a:endParaRPr lang="en-US"/>
          </a:p>
        </p:txBody>
      </p:sp>
      <p:sp>
        <p:nvSpPr>
          <p:cNvPr id="5" name="Footer Placeholder 4">
            <a:extLst>
              <a:ext uri="{FF2B5EF4-FFF2-40B4-BE49-F238E27FC236}">
                <a16:creationId xmlns:a16="http://schemas.microsoft.com/office/drawing/2014/main" id="{C29DFC60-91EB-85E6-F4C8-A147B0971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EFA6B-71B6-DF79-65F4-FAA04D7915E7}"/>
              </a:ext>
            </a:extLst>
          </p:cNvPr>
          <p:cNvSpPr>
            <a:spLocks noGrp="1"/>
          </p:cNvSpPr>
          <p:nvPr>
            <p:ph type="sldNum" sz="quarter" idx="12"/>
          </p:nvPr>
        </p:nvSpPr>
        <p:spPr/>
        <p:txBody>
          <a:bodyPr/>
          <a:lstStyle/>
          <a:p>
            <a:fld id="{8A78F2AE-017F-4A9E-A5D8-D76D918D9AF7}" type="slidenum">
              <a:rPr lang="en-US" smtClean="0"/>
              <a:t>‹#›</a:t>
            </a:fld>
            <a:endParaRPr lang="en-US"/>
          </a:p>
        </p:txBody>
      </p:sp>
    </p:spTree>
    <p:extLst>
      <p:ext uri="{BB962C8B-B14F-4D97-AF65-F5344CB8AC3E}">
        <p14:creationId xmlns:p14="http://schemas.microsoft.com/office/powerpoint/2010/main" val="2936256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844A-CDCD-E6DE-E864-84264D0DDC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65243B-6CBA-26AD-308A-BBF0EF0238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774ABB-575D-512D-DF13-040A17685E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70A514-2339-3800-8863-09CA71E95FC4}"/>
              </a:ext>
            </a:extLst>
          </p:cNvPr>
          <p:cNvSpPr>
            <a:spLocks noGrp="1"/>
          </p:cNvSpPr>
          <p:nvPr>
            <p:ph type="dt" sz="half" idx="10"/>
          </p:nvPr>
        </p:nvSpPr>
        <p:spPr/>
        <p:txBody>
          <a:bodyPr/>
          <a:lstStyle/>
          <a:p>
            <a:fld id="{B7B89C54-1F50-42FA-A340-6BDE18C631D5}" type="datetimeFigureOut">
              <a:rPr lang="en-US" smtClean="0"/>
              <a:t>12/15/2024</a:t>
            </a:fld>
            <a:endParaRPr lang="en-US"/>
          </a:p>
        </p:txBody>
      </p:sp>
      <p:sp>
        <p:nvSpPr>
          <p:cNvPr id="6" name="Footer Placeholder 5">
            <a:extLst>
              <a:ext uri="{FF2B5EF4-FFF2-40B4-BE49-F238E27FC236}">
                <a16:creationId xmlns:a16="http://schemas.microsoft.com/office/drawing/2014/main" id="{82A460EC-3E3E-DEC2-00F0-0FF299A57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D41F21-4306-3D73-C5A6-194422011AF1}"/>
              </a:ext>
            </a:extLst>
          </p:cNvPr>
          <p:cNvSpPr>
            <a:spLocks noGrp="1"/>
          </p:cNvSpPr>
          <p:nvPr>
            <p:ph type="sldNum" sz="quarter" idx="12"/>
          </p:nvPr>
        </p:nvSpPr>
        <p:spPr/>
        <p:txBody>
          <a:bodyPr/>
          <a:lstStyle/>
          <a:p>
            <a:fld id="{8A78F2AE-017F-4A9E-A5D8-D76D918D9AF7}" type="slidenum">
              <a:rPr lang="en-US" smtClean="0"/>
              <a:t>‹#›</a:t>
            </a:fld>
            <a:endParaRPr lang="en-US"/>
          </a:p>
        </p:txBody>
      </p:sp>
    </p:spTree>
    <p:extLst>
      <p:ext uri="{BB962C8B-B14F-4D97-AF65-F5344CB8AC3E}">
        <p14:creationId xmlns:p14="http://schemas.microsoft.com/office/powerpoint/2010/main" val="130295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2285-25E6-C407-037D-03A52DC945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66AA0C-2F3B-E0E0-3935-1322CD302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DA454-E20A-6DFA-61BE-97345F8A0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516290-6123-D680-803E-F5BD914A8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6BBC27-6E76-08E9-753E-BEF991193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72C0E8-891E-B5CE-979B-1676BB248623}"/>
              </a:ext>
            </a:extLst>
          </p:cNvPr>
          <p:cNvSpPr>
            <a:spLocks noGrp="1"/>
          </p:cNvSpPr>
          <p:nvPr>
            <p:ph type="dt" sz="half" idx="10"/>
          </p:nvPr>
        </p:nvSpPr>
        <p:spPr/>
        <p:txBody>
          <a:bodyPr/>
          <a:lstStyle/>
          <a:p>
            <a:fld id="{B7B89C54-1F50-42FA-A340-6BDE18C631D5}" type="datetimeFigureOut">
              <a:rPr lang="en-US" smtClean="0"/>
              <a:t>12/15/2024</a:t>
            </a:fld>
            <a:endParaRPr lang="en-US"/>
          </a:p>
        </p:txBody>
      </p:sp>
      <p:sp>
        <p:nvSpPr>
          <p:cNvPr id="8" name="Footer Placeholder 7">
            <a:extLst>
              <a:ext uri="{FF2B5EF4-FFF2-40B4-BE49-F238E27FC236}">
                <a16:creationId xmlns:a16="http://schemas.microsoft.com/office/drawing/2014/main" id="{884DD748-FE2F-D1B8-D9D8-5296F19498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A71FD8-762A-9DFD-9EDD-97BD796A42AD}"/>
              </a:ext>
            </a:extLst>
          </p:cNvPr>
          <p:cNvSpPr>
            <a:spLocks noGrp="1"/>
          </p:cNvSpPr>
          <p:nvPr>
            <p:ph type="sldNum" sz="quarter" idx="12"/>
          </p:nvPr>
        </p:nvSpPr>
        <p:spPr/>
        <p:txBody>
          <a:bodyPr/>
          <a:lstStyle/>
          <a:p>
            <a:fld id="{8A78F2AE-017F-4A9E-A5D8-D76D918D9AF7}" type="slidenum">
              <a:rPr lang="en-US" smtClean="0"/>
              <a:t>‹#›</a:t>
            </a:fld>
            <a:endParaRPr lang="en-US"/>
          </a:p>
        </p:txBody>
      </p:sp>
    </p:spTree>
    <p:extLst>
      <p:ext uri="{BB962C8B-B14F-4D97-AF65-F5344CB8AC3E}">
        <p14:creationId xmlns:p14="http://schemas.microsoft.com/office/powerpoint/2010/main" val="149591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1C36-324F-CCDB-B754-33310AC4C0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D6CF8F-927B-6CEF-5B36-3CFF129187F3}"/>
              </a:ext>
            </a:extLst>
          </p:cNvPr>
          <p:cNvSpPr>
            <a:spLocks noGrp="1"/>
          </p:cNvSpPr>
          <p:nvPr>
            <p:ph type="dt" sz="half" idx="10"/>
          </p:nvPr>
        </p:nvSpPr>
        <p:spPr/>
        <p:txBody>
          <a:bodyPr/>
          <a:lstStyle/>
          <a:p>
            <a:fld id="{B7B89C54-1F50-42FA-A340-6BDE18C631D5}" type="datetimeFigureOut">
              <a:rPr lang="en-US" smtClean="0"/>
              <a:t>12/15/2024</a:t>
            </a:fld>
            <a:endParaRPr lang="en-US"/>
          </a:p>
        </p:txBody>
      </p:sp>
      <p:sp>
        <p:nvSpPr>
          <p:cNvPr id="4" name="Footer Placeholder 3">
            <a:extLst>
              <a:ext uri="{FF2B5EF4-FFF2-40B4-BE49-F238E27FC236}">
                <a16:creationId xmlns:a16="http://schemas.microsoft.com/office/drawing/2014/main" id="{6980241B-D32D-6CDA-D747-EF8381E603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8FCAED-44BC-9253-44B2-E525C5692086}"/>
              </a:ext>
            </a:extLst>
          </p:cNvPr>
          <p:cNvSpPr>
            <a:spLocks noGrp="1"/>
          </p:cNvSpPr>
          <p:nvPr>
            <p:ph type="sldNum" sz="quarter" idx="12"/>
          </p:nvPr>
        </p:nvSpPr>
        <p:spPr/>
        <p:txBody>
          <a:bodyPr/>
          <a:lstStyle/>
          <a:p>
            <a:fld id="{8A78F2AE-017F-4A9E-A5D8-D76D918D9AF7}" type="slidenum">
              <a:rPr lang="en-US" smtClean="0"/>
              <a:t>‹#›</a:t>
            </a:fld>
            <a:endParaRPr lang="en-US"/>
          </a:p>
        </p:txBody>
      </p:sp>
    </p:spTree>
    <p:extLst>
      <p:ext uri="{BB962C8B-B14F-4D97-AF65-F5344CB8AC3E}">
        <p14:creationId xmlns:p14="http://schemas.microsoft.com/office/powerpoint/2010/main" val="307007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8909E-6FC0-E5FF-FB60-3AF95D0BDC3A}"/>
              </a:ext>
            </a:extLst>
          </p:cNvPr>
          <p:cNvSpPr>
            <a:spLocks noGrp="1"/>
          </p:cNvSpPr>
          <p:nvPr>
            <p:ph type="dt" sz="half" idx="10"/>
          </p:nvPr>
        </p:nvSpPr>
        <p:spPr/>
        <p:txBody>
          <a:bodyPr/>
          <a:lstStyle/>
          <a:p>
            <a:fld id="{B7B89C54-1F50-42FA-A340-6BDE18C631D5}" type="datetimeFigureOut">
              <a:rPr lang="en-US" smtClean="0"/>
              <a:t>12/15/2024</a:t>
            </a:fld>
            <a:endParaRPr lang="en-US"/>
          </a:p>
        </p:txBody>
      </p:sp>
      <p:sp>
        <p:nvSpPr>
          <p:cNvPr id="3" name="Footer Placeholder 2">
            <a:extLst>
              <a:ext uri="{FF2B5EF4-FFF2-40B4-BE49-F238E27FC236}">
                <a16:creationId xmlns:a16="http://schemas.microsoft.com/office/drawing/2014/main" id="{43E241EF-8129-33F3-6BF8-58E2A11B30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BF062E-36F9-A733-B096-60BD04761CE5}"/>
              </a:ext>
            </a:extLst>
          </p:cNvPr>
          <p:cNvSpPr>
            <a:spLocks noGrp="1"/>
          </p:cNvSpPr>
          <p:nvPr>
            <p:ph type="sldNum" sz="quarter" idx="12"/>
          </p:nvPr>
        </p:nvSpPr>
        <p:spPr/>
        <p:txBody>
          <a:bodyPr/>
          <a:lstStyle/>
          <a:p>
            <a:fld id="{8A78F2AE-017F-4A9E-A5D8-D76D918D9AF7}" type="slidenum">
              <a:rPr lang="en-US" smtClean="0"/>
              <a:t>‹#›</a:t>
            </a:fld>
            <a:endParaRPr lang="en-US"/>
          </a:p>
        </p:txBody>
      </p:sp>
    </p:spTree>
    <p:extLst>
      <p:ext uri="{BB962C8B-B14F-4D97-AF65-F5344CB8AC3E}">
        <p14:creationId xmlns:p14="http://schemas.microsoft.com/office/powerpoint/2010/main" val="397796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1D8A-8829-7AE8-DAE9-D29159789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30323B-BD62-BACA-47FB-861872FDFB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FC943-43B2-0101-50FB-A4B803519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2FEBC-8042-1506-47CD-A43A07DADC17}"/>
              </a:ext>
            </a:extLst>
          </p:cNvPr>
          <p:cNvSpPr>
            <a:spLocks noGrp="1"/>
          </p:cNvSpPr>
          <p:nvPr>
            <p:ph type="dt" sz="half" idx="10"/>
          </p:nvPr>
        </p:nvSpPr>
        <p:spPr/>
        <p:txBody>
          <a:bodyPr/>
          <a:lstStyle/>
          <a:p>
            <a:fld id="{B7B89C54-1F50-42FA-A340-6BDE18C631D5}" type="datetimeFigureOut">
              <a:rPr lang="en-US" smtClean="0"/>
              <a:t>12/15/2024</a:t>
            </a:fld>
            <a:endParaRPr lang="en-US"/>
          </a:p>
        </p:txBody>
      </p:sp>
      <p:sp>
        <p:nvSpPr>
          <p:cNvPr id="6" name="Footer Placeholder 5">
            <a:extLst>
              <a:ext uri="{FF2B5EF4-FFF2-40B4-BE49-F238E27FC236}">
                <a16:creationId xmlns:a16="http://schemas.microsoft.com/office/drawing/2014/main" id="{F07E2D5C-2A7F-0E89-A943-53EEC3C81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2A641-CF16-F1B5-F333-293C2C70ACE3}"/>
              </a:ext>
            </a:extLst>
          </p:cNvPr>
          <p:cNvSpPr>
            <a:spLocks noGrp="1"/>
          </p:cNvSpPr>
          <p:nvPr>
            <p:ph type="sldNum" sz="quarter" idx="12"/>
          </p:nvPr>
        </p:nvSpPr>
        <p:spPr/>
        <p:txBody>
          <a:bodyPr/>
          <a:lstStyle/>
          <a:p>
            <a:fld id="{8A78F2AE-017F-4A9E-A5D8-D76D918D9AF7}" type="slidenum">
              <a:rPr lang="en-US" smtClean="0"/>
              <a:t>‹#›</a:t>
            </a:fld>
            <a:endParaRPr lang="en-US"/>
          </a:p>
        </p:txBody>
      </p:sp>
    </p:spTree>
    <p:extLst>
      <p:ext uri="{BB962C8B-B14F-4D97-AF65-F5344CB8AC3E}">
        <p14:creationId xmlns:p14="http://schemas.microsoft.com/office/powerpoint/2010/main" val="408654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48F6-A1A3-AC06-40D1-0823AB48A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ED8550-7D6D-0624-8EF7-D11EF3761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74673F-7DC2-C9DC-C0C6-85E31A90A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07679-0ACC-F6F4-4ABB-D6866F03A504}"/>
              </a:ext>
            </a:extLst>
          </p:cNvPr>
          <p:cNvSpPr>
            <a:spLocks noGrp="1"/>
          </p:cNvSpPr>
          <p:nvPr>
            <p:ph type="dt" sz="half" idx="10"/>
          </p:nvPr>
        </p:nvSpPr>
        <p:spPr/>
        <p:txBody>
          <a:bodyPr/>
          <a:lstStyle/>
          <a:p>
            <a:fld id="{B7B89C54-1F50-42FA-A340-6BDE18C631D5}" type="datetimeFigureOut">
              <a:rPr lang="en-US" smtClean="0"/>
              <a:t>12/15/2024</a:t>
            </a:fld>
            <a:endParaRPr lang="en-US"/>
          </a:p>
        </p:txBody>
      </p:sp>
      <p:sp>
        <p:nvSpPr>
          <p:cNvPr id="6" name="Footer Placeholder 5">
            <a:extLst>
              <a:ext uri="{FF2B5EF4-FFF2-40B4-BE49-F238E27FC236}">
                <a16:creationId xmlns:a16="http://schemas.microsoft.com/office/drawing/2014/main" id="{0EF86D31-B5AA-D48B-C2F4-1AA5ACC0B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AC454-A9E2-5A61-EF04-3066CA16F819}"/>
              </a:ext>
            </a:extLst>
          </p:cNvPr>
          <p:cNvSpPr>
            <a:spLocks noGrp="1"/>
          </p:cNvSpPr>
          <p:nvPr>
            <p:ph type="sldNum" sz="quarter" idx="12"/>
          </p:nvPr>
        </p:nvSpPr>
        <p:spPr/>
        <p:txBody>
          <a:bodyPr/>
          <a:lstStyle/>
          <a:p>
            <a:fld id="{8A78F2AE-017F-4A9E-A5D8-D76D918D9AF7}" type="slidenum">
              <a:rPr lang="en-US" smtClean="0"/>
              <a:t>‹#›</a:t>
            </a:fld>
            <a:endParaRPr lang="en-US"/>
          </a:p>
        </p:txBody>
      </p:sp>
    </p:spTree>
    <p:extLst>
      <p:ext uri="{BB962C8B-B14F-4D97-AF65-F5344CB8AC3E}">
        <p14:creationId xmlns:p14="http://schemas.microsoft.com/office/powerpoint/2010/main" val="330861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2E15C3-47CF-6737-3F47-207D87DF0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401CE9-D346-4DBA-FF35-3E8F781FA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CB6A5-79C4-4ABB-686B-2E229D3EF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B89C54-1F50-42FA-A340-6BDE18C631D5}" type="datetimeFigureOut">
              <a:rPr lang="en-US" smtClean="0"/>
              <a:t>12/15/2024</a:t>
            </a:fld>
            <a:endParaRPr lang="en-US"/>
          </a:p>
        </p:txBody>
      </p:sp>
      <p:sp>
        <p:nvSpPr>
          <p:cNvPr id="5" name="Footer Placeholder 4">
            <a:extLst>
              <a:ext uri="{FF2B5EF4-FFF2-40B4-BE49-F238E27FC236}">
                <a16:creationId xmlns:a16="http://schemas.microsoft.com/office/drawing/2014/main" id="{533FC01A-0D7D-C07E-18B4-62C92B308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998442-5005-CB28-EF31-2E09707A9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78F2AE-017F-4A9E-A5D8-D76D918D9AF7}" type="slidenum">
              <a:rPr lang="en-US" smtClean="0"/>
              <a:t>‹#›</a:t>
            </a:fld>
            <a:endParaRPr lang="en-US"/>
          </a:p>
        </p:txBody>
      </p:sp>
      <p:sp>
        <p:nvSpPr>
          <p:cNvPr id="8" name="TextBox 7">
            <a:extLst>
              <a:ext uri="{FF2B5EF4-FFF2-40B4-BE49-F238E27FC236}">
                <a16:creationId xmlns:a16="http://schemas.microsoft.com/office/drawing/2014/main" id="{7CF617F0-7189-80A7-9D8E-49EC24152703}"/>
              </a:ext>
            </a:extLst>
          </p:cNvPr>
          <p:cNvSpPr txBox="1"/>
          <p:nvPr userDrawn="1">
            <p:extLst>
              <p:ext uri="{1162E1C5-73C7-4A58-AE30-91384D911F3F}">
                <p184:classification xmlns:p184="http://schemas.microsoft.com/office/powerpoint/2018/4/main" val="ftr"/>
              </p:ext>
            </p:extLst>
          </p:nvPr>
        </p:nvSpPr>
        <p:spPr>
          <a:xfrm>
            <a:off x="190500" y="6560820"/>
            <a:ext cx="419100" cy="106680"/>
          </a:xfrm>
          <a:prstGeom prst="rect">
            <a:avLst/>
          </a:prstGeom>
        </p:spPr>
        <p:txBody>
          <a:bodyPr horzOverflow="overflow" lIns="0" tIns="0" rIns="0" bIns="0">
            <a:spAutoFit/>
          </a:bodyPr>
          <a:lstStyle/>
          <a:p>
            <a:pPr algn="l"/>
            <a:r>
              <a:rPr lang="en-US" sz="700">
                <a:solidFill>
                  <a:srgbClr val="000000"/>
                </a:solidFill>
                <a:latin typeface="Calibri" panose="020F0502020204030204" pitchFamily="34" charset="0"/>
                <a:ea typeface="Calibri" panose="020F0502020204030204" pitchFamily="34" charset="0"/>
                <a:cs typeface="Calibri" panose="020F0502020204030204" pitchFamily="34" charset="0"/>
              </a:rPr>
              <a:t>C2 General</a:t>
            </a:r>
          </a:p>
        </p:txBody>
      </p:sp>
    </p:spTree>
    <p:extLst>
      <p:ext uri="{BB962C8B-B14F-4D97-AF65-F5344CB8AC3E}">
        <p14:creationId xmlns:p14="http://schemas.microsoft.com/office/powerpoint/2010/main" val="572573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8B51-73E0-B5C8-99B7-0DB09BACC3E3}"/>
              </a:ext>
            </a:extLst>
          </p:cNvPr>
          <p:cNvSpPr>
            <a:spLocks noGrp="1"/>
          </p:cNvSpPr>
          <p:nvPr>
            <p:ph type="ctrTitle"/>
          </p:nvPr>
        </p:nvSpPr>
        <p:spPr/>
        <p:txBody>
          <a:bodyPr/>
          <a:lstStyle/>
          <a:p>
            <a:r>
              <a:rPr lang="en-US" dirty="0"/>
              <a:t>Market Analysis</a:t>
            </a:r>
          </a:p>
        </p:txBody>
      </p:sp>
      <p:sp>
        <p:nvSpPr>
          <p:cNvPr id="3" name="Subtitle 2">
            <a:extLst>
              <a:ext uri="{FF2B5EF4-FFF2-40B4-BE49-F238E27FC236}">
                <a16:creationId xmlns:a16="http://schemas.microsoft.com/office/drawing/2014/main" id="{EF4AC719-FE48-0617-22F0-D0EF9651C27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2798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F8BC1-BB32-D3DD-605C-EF66624DA7C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Overview</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a:extLst>
              <a:ext uri="{FF2B5EF4-FFF2-40B4-BE49-F238E27FC236}">
                <a16:creationId xmlns:a16="http://schemas.microsoft.com/office/drawing/2014/main" id="{F923C1CD-E961-E76C-D63D-A04C8F39BB88}"/>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1200"/>
              <a:t>The Conversion rate demonstrated a strong rebound in December, reaching 11.4%, despite a notable dip to 6.1% in October.</a:t>
            </a:r>
          </a:p>
          <a:p>
            <a:pPr marL="285750" indent="-228600">
              <a:buFont typeface="Arial" panose="020B0604020202020204" pitchFamily="34" charset="0"/>
              <a:buChar char="•"/>
            </a:pPr>
            <a:r>
              <a:rPr lang="en-US" sz="1200"/>
              <a:t>There is a decline in overall social media engagement, with views dropping throughout the year.</a:t>
            </a:r>
          </a:p>
          <a:p>
            <a:pPr marL="285750" indent="-228600">
              <a:buFont typeface="Arial" panose="020B0604020202020204" pitchFamily="34" charset="0"/>
              <a:buChar char="•"/>
            </a:pPr>
            <a:r>
              <a:rPr lang="en-US" sz="1200"/>
              <a:t>While clicks and likes are low compared to views, the click-through rate stands at 19.66%, meaning that engaged users are still interacting effectively.</a:t>
            </a:r>
          </a:p>
          <a:p>
            <a:pPr marL="285750" indent="-228600">
              <a:buFont typeface="Arial" panose="020B0604020202020204" pitchFamily="34" charset="0"/>
              <a:buChar char="•"/>
            </a:pPr>
            <a:r>
              <a:rPr lang="en-US" sz="1200"/>
              <a:t>Customer ratings have remained consistent, averaging around 3.69 throughout the year.</a:t>
            </a:r>
          </a:p>
          <a:p>
            <a:pPr marL="285750" indent="-228600">
              <a:buFont typeface="Arial" panose="020B0604020202020204" pitchFamily="34" charset="0"/>
              <a:buChar char="•"/>
            </a:pPr>
            <a:r>
              <a:rPr lang="en-US" sz="1200"/>
              <a:t>Although stable, the average rating is below the target of 4.0, suggesting a need for focused improvements in customer satisfaction, for products below 3.5. </a:t>
            </a:r>
          </a:p>
        </p:txBody>
      </p:sp>
      <p:pic>
        <p:nvPicPr>
          <p:cNvPr id="6" name="Content Placeholder 5">
            <a:extLst>
              <a:ext uri="{FF2B5EF4-FFF2-40B4-BE49-F238E27FC236}">
                <a16:creationId xmlns:a16="http://schemas.microsoft.com/office/drawing/2014/main" id="{1AC3F1BA-013A-DA3D-C8BB-DACA0F925341}"/>
              </a:ext>
            </a:extLst>
          </p:cNvPr>
          <p:cNvPicPr>
            <a:picLocks noGrp="1" noChangeAspect="1"/>
          </p:cNvPicPr>
          <p:nvPr>
            <p:ph idx="1"/>
          </p:nvPr>
        </p:nvPicPr>
        <p:blipFill>
          <a:blip r:embed="rId2"/>
          <a:stretch>
            <a:fillRect/>
          </a:stretch>
        </p:blipFill>
        <p:spPr>
          <a:xfrm>
            <a:off x="4654296" y="1478699"/>
            <a:ext cx="6903720" cy="3900601"/>
          </a:xfrm>
          <a:prstGeom prst="rect">
            <a:avLst/>
          </a:prstGeom>
        </p:spPr>
      </p:pic>
    </p:spTree>
    <p:extLst>
      <p:ext uri="{BB962C8B-B14F-4D97-AF65-F5344CB8AC3E}">
        <p14:creationId xmlns:p14="http://schemas.microsoft.com/office/powerpoint/2010/main" val="208165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F8BC1-BB32-D3DD-605C-EF66624DA7C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Decreased Conversion Rates</a:t>
            </a: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a:extLst>
              <a:ext uri="{FF2B5EF4-FFF2-40B4-BE49-F238E27FC236}">
                <a16:creationId xmlns:a16="http://schemas.microsoft.com/office/drawing/2014/main" id="{F923C1CD-E961-E76C-D63D-A04C8F39BB88}"/>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marL="285750" indent="-228600">
              <a:buFont typeface="Arial" panose="020B0604020202020204" pitchFamily="34" charset="0"/>
              <a:buChar char="•"/>
            </a:pPr>
            <a:r>
              <a:rPr lang="en-US" sz="1500" b="1"/>
              <a:t>Lowest Conversion Month:</a:t>
            </a:r>
          </a:p>
          <a:p>
            <a:pPr marL="742950" lvl="1" indent="-228600">
              <a:buFont typeface="Arial" panose="020B0604020202020204" pitchFamily="34" charset="0"/>
              <a:buChar char="•"/>
            </a:pPr>
            <a:r>
              <a:rPr lang="en-US" sz="1500"/>
              <a:t>October experienced the lowest overall conversion rate at 6.1%, with no products standing out significantly in terms of conversion. This indicates a potential need to revisit marketing strategies or promotions during this period to boost performance.</a:t>
            </a:r>
          </a:p>
          <a:p>
            <a:pPr marL="285750" indent="-228600">
              <a:buFont typeface="Arial" panose="020B0604020202020204" pitchFamily="34" charset="0"/>
              <a:buChar char="•"/>
            </a:pPr>
            <a:r>
              <a:rPr lang="en-US" sz="1500" b="1"/>
              <a:t>Highest Conversion Month:</a:t>
            </a:r>
          </a:p>
          <a:p>
            <a:pPr marL="742950" lvl="1" indent="-228600">
              <a:buFont typeface="Arial" panose="020B0604020202020204" pitchFamily="34" charset="0"/>
              <a:buChar char="•"/>
            </a:pPr>
            <a:r>
              <a:rPr lang="en-US" sz="1500"/>
              <a:t>January recorded the highest overall conversion rate at 17.3%, driven significantly by the Ski boots with a  remarkable 100% conversion. This indicates a strong start to the year, likely fueled by seasonal demand and effective marketing strategies.</a:t>
            </a:r>
          </a:p>
        </p:txBody>
      </p:sp>
      <p:pic>
        <p:nvPicPr>
          <p:cNvPr id="7" name="Picture 6">
            <a:extLst>
              <a:ext uri="{FF2B5EF4-FFF2-40B4-BE49-F238E27FC236}">
                <a16:creationId xmlns:a16="http://schemas.microsoft.com/office/drawing/2014/main" id="{172938A8-0AC6-57EA-9AE9-BC6E711ACC20}"/>
              </a:ext>
            </a:extLst>
          </p:cNvPr>
          <p:cNvPicPr>
            <a:picLocks noChangeAspect="1"/>
          </p:cNvPicPr>
          <p:nvPr/>
        </p:nvPicPr>
        <p:blipFill>
          <a:blip r:embed="rId2"/>
          <a:stretch>
            <a:fillRect/>
          </a:stretch>
        </p:blipFill>
        <p:spPr>
          <a:xfrm>
            <a:off x="6099048" y="1641188"/>
            <a:ext cx="5458968" cy="3575624"/>
          </a:xfrm>
          <a:prstGeom prst="rect">
            <a:avLst/>
          </a:prstGeom>
        </p:spPr>
      </p:pic>
    </p:spTree>
    <p:extLst>
      <p:ext uri="{BB962C8B-B14F-4D97-AF65-F5344CB8AC3E}">
        <p14:creationId xmlns:p14="http://schemas.microsoft.com/office/powerpoint/2010/main" val="318213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F8BC1-BB32-D3DD-605C-EF66624DA7CF}"/>
              </a:ext>
            </a:extLst>
          </p:cNvPr>
          <p:cNvSpPr>
            <a:spLocks noGrp="1"/>
          </p:cNvSpPr>
          <p:nvPr>
            <p:ph type="title"/>
          </p:nvPr>
        </p:nvSpPr>
        <p:spPr>
          <a:xfrm>
            <a:off x="4797501" y="329184"/>
            <a:ext cx="6755626" cy="1783080"/>
          </a:xfrm>
        </p:spPr>
        <p:txBody>
          <a:bodyPr vert="horz" lIns="91440" tIns="45720" rIns="91440" bIns="45720" rtlCol="0" anchor="b">
            <a:normAutofit/>
          </a:bodyPr>
          <a:lstStyle/>
          <a:p>
            <a:r>
              <a:rPr lang="en-US" sz="5400"/>
              <a:t>Reduced Customer Engagement</a:t>
            </a:r>
          </a:p>
        </p:txBody>
      </p:sp>
      <p:pic>
        <p:nvPicPr>
          <p:cNvPr id="4" name="Picture 3">
            <a:extLst>
              <a:ext uri="{FF2B5EF4-FFF2-40B4-BE49-F238E27FC236}">
                <a16:creationId xmlns:a16="http://schemas.microsoft.com/office/drawing/2014/main" id="{D8A5B08B-DAD4-0E3F-D7AD-196578FAAEA1}"/>
              </a:ext>
            </a:extLst>
          </p:cNvPr>
          <p:cNvPicPr>
            <a:picLocks noChangeAspect="1"/>
          </p:cNvPicPr>
          <p:nvPr/>
        </p:nvPicPr>
        <p:blipFill>
          <a:blip r:embed="rId2"/>
          <a:stretch>
            <a:fillRect/>
          </a:stretch>
        </p:blipFill>
        <p:spPr>
          <a:xfrm>
            <a:off x="320040" y="831236"/>
            <a:ext cx="4014216" cy="2245064"/>
          </a:xfrm>
          <a:prstGeom prst="rect">
            <a:avLst/>
          </a:prstGeom>
        </p:spPr>
      </p:pic>
      <p:sp>
        <p:nvSpPr>
          <p:cNvPr id="27"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37FC259-D214-ED97-75F6-1DDE6DA6C833}"/>
              </a:ext>
            </a:extLst>
          </p:cNvPr>
          <p:cNvPicPr>
            <a:picLocks noChangeAspect="1"/>
          </p:cNvPicPr>
          <p:nvPr/>
        </p:nvPicPr>
        <p:blipFill>
          <a:blip r:embed="rId3"/>
          <a:stretch>
            <a:fillRect/>
          </a:stretch>
        </p:blipFill>
        <p:spPr>
          <a:xfrm>
            <a:off x="320040" y="4161778"/>
            <a:ext cx="3995928" cy="2074441"/>
          </a:xfrm>
          <a:prstGeom prst="rect">
            <a:avLst/>
          </a:prstGeom>
        </p:spPr>
      </p:pic>
      <p:sp>
        <p:nvSpPr>
          <p:cNvPr id="10" name="Text Placeholder 3">
            <a:extLst>
              <a:ext uri="{FF2B5EF4-FFF2-40B4-BE49-F238E27FC236}">
                <a16:creationId xmlns:a16="http://schemas.microsoft.com/office/drawing/2014/main" id="{F923C1CD-E961-E76C-D63D-A04C8F39BB88}"/>
              </a:ext>
            </a:extLst>
          </p:cNvPr>
          <p:cNvSpPr>
            <a:spLocks noGrp="1"/>
          </p:cNvSpPr>
          <p:nvPr>
            <p:ph type="body" sz="half" idx="2"/>
          </p:nvPr>
        </p:nvSpPr>
        <p:spPr>
          <a:xfrm>
            <a:off x="4797494" y="2706624"/>
            <a:ext cx="6755626" cy="3483864"/>
          </a:xfrm>
        </p:spPr>
        <p:txBody>
          <a:bodyPr vert="horz" lIns="91440" tIns="45720" rIns="91440" bIns="45720" rtlCol="0">
            <a:normAutofit/>
          </a:bodyPr>
          <a:lstStyle/>
          <a:p>
            <a:pPr marL="285750" indent="-228600">
              <a:buFont typeface="Arial" panose="020B0604020202020204" pitchFamily="34" charset="0"/>
              <a:buChar char="•"/>
            </a:pPr>
            <a:r>
              <a:rPr lang="en-US" sz="1500" b="1" dirty="0"/>
              <a:t>Declining Views</a:t>
            </a:r>
          </a:p>
          <a:p>
            <a:pPr marL="742950" lvl="1" indent="-228600">
              <a:buFont typeface="Arial" panose="020B0604020202020204" pitchFamily="34" charset="0"/>
              <a:buChar char="•"/>
            </a:pPr>
            <a:r>
              <a:rPr lang="en-US" sz="1500" dirty="0"/>
              <a:t>Views Peaked in January and March but declined from April and on, indicating reduced audience engagement in the later half of the year.</a:t>
            </a:r>
          </a:p>
          <a:p>
            <a:pPr marL="742950" lvl="1" indent="-228600">
              <a:buFont typeface="Arial" panose="020B0604020202020204" pitchFamily="34" charset="0"/>
              <a:buChar char="•"/>
            </a:pPr>
            <a:endParaRPr lang="en-US" sz="1500" b="1" dirty="0"/>
          </a:p>
          <a:p>
            <a:pPr marL="285750" indent="-228600">
              <a:buFont typeface="Arial" panose="020B0604020202020204" pitchFamily="34" charset="0"/>
              <a:buChar char="•"/>
            </a:pPr>
            <a:r>
              <a:rPr lang="en-US" sz="1500" b="1" dirty="0"/>
              <a:t>Content Type Performance</a:t>
            </a:r>
          </a:p>
          <a:p>
            <a:pPr marL="742950" lvl="1" indent="-228600">
              <a:buFont typeface="Arial" panose="020B0604020202020204" pitchFamily="34" charset="0"/>
              <a:buChar char="•"/>
            </a:pPr>
            <a:r>
              <a:rPr lang="en-US" sz="1500" dirty="0"/>
              <a:t>Views Peaked in January and March but declined from April and on, indicating reduced audience engagement in the later half of the year.</a:t>
            </a:r>
          </a:p>
          <a:p>
            <a:pPr marL="285750" indent="-228600">
              <a:buFont typeface="Arial" panose="020B0604020202020204" pitchFamily="34" charset="0"/>
              <a:buChar char="•"/>
            </a:pPr>
            <a:r>
              <a:rPr lang="en-US" sz="1500" b="1" dirty="0"/>
              <a:t>Low Interaction Rates:</a:t>
            </a:r>
          </a:p>
          <a:p>
            <a:pPr marL="742950" lvl="1" indent="-228600">
              <a:buFont typeface="Arial" panose="020B0604020202020204" pitchFamily="34" charset="0"/>
              <a:buChar char="•"/>
            </a:pPr>
            <a:r>
              <a:rPr lang="en-US" sz="1500" dirty="0"/>
              <a:t>Clicks and likes remained consistently low compared to views, suggesting the need for more engaging content or stronger calls to action.</a:t>
            </a:r>
            <a:endParaRPr lang="en-US" sz="1500" b="1" dirty="0"/>
          </a:p>
        </p:txBody>
      </p:sp>
    </p:spTree>
    <p:extLst>
      <p:ext uri="{BB962C8B-B14F-4D97-AF65-F5344CB8AC3E}">
        <p14:creationId xmlns:p14="http://schemas.microsoft.com/office/powerpoint/2010/main" val="358662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F8BC1-BB32-D3DD-605C-EF66624DA7CF}"/>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t>Customer Feedback Analysis</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a:extLst>
              <a:ext uri="{FF2B5EF4-FFF2-40B4-BE49-F238E27FC236}">
                <a16:creationId xmlns:a16="http://schemas.microsoft.com/office/drawing/2014/main" id="{F923C1CD-E961-E76C-D63D-A04C8F39BB88}"/>
              </a:ext>
            </a:extLst>
          </p:cNvPr>
          <p:cNvSpPr>
            <a:spLocks noGrp="1"/>
          </p:cNvSpPr>
          <p:nvPr>
            <p:ph type="body" sz="half" idx="2"/>
          </p:nvPr>
        </p:nvSpPr>
        <p:spPr>
          <a:xfrm>
            <a:off x="640080" y="2706624"/>
            <a:ext cx="6894576" cy="3483864"/>
          </a:xfrm>
        </p:spPr>
        <p:txBody>
          <a:bodyPr vert="horz" lIns="91440" tIns="45720" rIns="91440" bIns="45720" rtlCol="0">
            <a:normAutofit/>
          </a:bodyPr>
          <a:lstStyle/>
          <a:p>
            <a:pPr marL="285750" indent="-228600">
              <a:buFont typeface="Arial" panose="020B0604020202020204" pitchFamily="34" charset="0"/>
              <a:buChar char="•"/>
            </a:pPr>
            <a:r>
              <a:rPr lang="en-US" sz="1400" b="1"/>
              <a:t>Customer Ratings Distribution</a:t>
            </a:r>
          </a:p>
          <a:p>
            <a:pPr marL="742950" lvl="1" indent="-228600">
              <a:buFont typeface="Arial" panose="020B0604020202020204" pitchFamily="34" charset="0"/>
              <a:buChar char="•"/>
            </a:pPr>
            <a:r>
              <a:rPr lang="en-US"/>
              <a:t>The majority of customer reviews are in the higher ratings, with 431 at 4 stars and 409 at 5 stars, indicating overall positive feedback. Lower ratings (1-2 stars) account for a smaller proportion, with 80 reviews at 1 star and 153 reviews at 2 stars.</a:t>
            </a:r>
          </a:p>
          <a:p>
            <a:pPr marL="742950" lvl="1" indent="-228600">
              <a:buFont typeface="Arial" panose="020B0604020202020204" pitchFamily="34" charset="0"/>
              <a:buChar char="•"/>
            </a:pPr>
            <a:endParaRPr lang="en-US" b="1"/>
          </a:p>
          <a:p>
            <a:pPr marL="285750" indent="-228600">
              <a:buFont typeface="Arial" panose="020B0604020202020204" pitchFamily="34" charset="0"/>
              <a:buChar char="•"/>
            </a:pPr>
            <a:r>
              <a:rPr lang="en-US" sz="1400" b="1"/>
              <a:t>Sentiment Analysis</a:t>
            </a:r>
          </a:p>
          <a:p>
            <a:pPr marL="742950" lvl="1" indent="-228600">
              <a:buFont typeface="Arial" panose="020B0604020202020204" pitchFamily="34" charset="0"/>
              <a:buChar char="•"/>
            </a:pPr>
            <a:r>
              <a:rPr lang="en-US"/>
              <a:t>Positive sentiment dominates with 840 reviews, reflecting a generally satisfied customer base. Negative sentiment is present in 226 reviews, with a smaller number of mixed and neutral sentiments, suggesting some areas for improvement but overall strong customer approval.</a:t>
            </a:r>
          </a:p>
          <a:p>
            <a:pPr marL="285750" indent="-228600">
              <a:buFont typeface="Arial" panose="020B0604020202020204" pitchFamily="34" charset="0"/>
              <a:buChar char="•"/>
            </a:pPr>
            <a:r>
              <a:rPr lang="en-US" sz="1400" b="1"/>
              <a:t>Opportunity for Improvement</a:t>
            </a:r>
          </a:p>
          <a:p>
            <a:pPr marL="742950" lvl="1" indent="-228600">
              <a:buFont typeface="Arial" panose="020B0604020202020204" pitchFamily="34" charset="0"/>
              <a:buChar char="•"/>
            </a:pPr>
            <a:r>
              <a:rPr lang="en-US"/>
              <a:t>The presence of mixed positive and mixed negative sentiments suggests that there are opportunities to convert those mixed experiences into more clearly positive ones, potentially boosting overall ratings.</a:t>
            </a:r>
            <a:endParaRPr lang="en-US" b="1"/>
          </a:p>
          <a:p>
            <a:pPr marL="742950" lvl="1" indent="-228600">
              <a:buFont typeface="Arial" panose="020B0604020202020204" pitchFamily="34" charset="0"/>
              <a:buChar char="•"/>
            </a:pPr>
            <a:endParaRPr lang="en-US"/>
          </a:p>
          <a:p>
            <a:pPr marL="514350" lvl="1" indent="-228600">
              <a:buFont typeface="Arial" panose="020B0604020202020204" pitchFamily="34" charset="0"/>
              <a:buChar char="•"/>
            </a:pPr>
            <a:endParaRPr lang="en-US"/>
          </a:p>
        </p:txBody>
      </p:sp>
      <p:pic>
        <p:nvPicPr>
          <p:cNvPr id="5" name="Picture 4">
            <a:extLst>
              <a:ext uri="{FF2B5EF4-FFF2-40B4-BE49-F238E27FC236}">
                <a16:creationId xmlns:a16="http://schemas.microsoft.com/office/drawing/2014/main" id="{F0AB4781-2669-54EB-93A0-0929261D9DB8}"/>
              </a:ext>
            </a:extLst>
          </p:cNvPr>
          <p:cNvPicPr>
            <a:picLocks noChangeAspect="1"/>
          </p:cNvPicPr>
          <p:nvPr/>
        </p:nvPicPr>
        <p:blipFill>
          <a:blip r:embed="rId2"/>
          <a:stretch>
            <a:fillRect/>
          </a:stretch>
        </p:blipFill>
        <p:spPr>
          <a:xfrm>
            <a:off x="7863840" y="440234"/>
            <a:ext cx="4014216" cy="3207867"/>
          </a:xfrm>
          <a:prstGeom prst="rect">
            <a:avLst/>
          </a:prstGeom>
        </p:spPr>
      </p:pic>
      <p:pic>
        <p:nvPicPr>
          <p:cNvPr id="7" name="Picture 6">
            <a:extLst>
              <a:ext uri="{FF2B5EF4-FFF2-40B4-BE49-F238E27FC236}">
                <a16:creationId xmlns:a16="http://schemas.microsoft.com/office/drawing/2014/main" id="{2DCBD87B-1EE0-6339-1CC4-352499974CAF}"/>
              </a:ext>
            </a:extLst>
          </p:cNvPr>
          <p:cNvPicPr>
            <a:picLocks noChangeAspect="1"/>
          </p:cNvPicPr>
          <p:nvPr/>
        </p:nvPicPr>
        <p:blipFill>
          <a:blip r:embed="rId3"/>
          <a:stretch>
            <a:fillRect/>
          </a:stretch>
        </p:blipFill>
        <p:spPr>
          <a:xfrm>
            <a:off x="8288003" y="4079193"/>
            <a:ext cx="3147602" cy="2176272"/>
          </a:xfrm>
          <a:prstGeom prst="rect">
            <a:avLst/>
          </a:prstGeom>
        </p:spPr>
      </p:pic>
    </p:spTree>
    <p:extLst>
      <p:ext uri="{BB962C8B-B14F-4D97-AF65-F5344CB8AC3E}">
        <p14:creationId xmlns:p14="http://schemas.microsoft.com/office/powerpoint/2010/main" val="387859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3D8E4A66-0CD2-6556-2FE0-F5DE1AFB6E6A}"/>
              </a:ext>
            </a:extLst>
          </p:cNvPr>
          <p:cNvSpPr txBox="1">
            <a:spLocks/>
          </p:cNvSpPr>
          <p:nvPr/>
        </p:nvSpPr>
        <p:spPr>
          <a:xfrm>
            <a:off x="6844937" y="1634816"/>
            <a:ext cx="4587240" cy="495800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28600">
              <a:buFont typeface="Arial" panose="020B0604020202020204" pitchFamily="34" charset="0"/>
              <a:buChar char="•"/>
            </a:pPr>
            <a:r>
              <a:rPr lang="en-US" sz="1400" b="1" dirty="0"/>
              <a:t>Increase Conversion Rates:</a:t>
            </a:r>
          </a:p>
          <a:p>
            <a:pPr marL="742950" lvl="1" indent="-228600">
              <a:buFont typeface="Arial" panose="020B0604020202020204" pitchFamily="34" charset="0"/>
              <a:buChar char="•"/>
            </a:pPr>
            <a:r>
              <a:rPr lang="en-US" b="1" dirty="0"/>
              <a:t>Target High Performing Product Categories: </a:t>
            </a:r>
            <a:r>
              <a:rPr lang="en-US" dirty="0"/>
              <a:t>Focus marketing efforts on products with demonstrated high conversion rates, such as Hocket stick, Ski boots and Baseball Gloves. Implement seasonal promotions or personalized campaigns during peak months (e.g. January and September) to capitalize on these trends.</a:t>
            </a:r>
          </a:p>
          <a:p>
            <a:pPr marL="742950" lvl="1" indent="-228600">
              <a:buFont typeface="Arial" panose="020B0604020202020204" pitchFamily="34" charset="0"/>
              <a:buChar char="•"/>
            </a:pPr>
            <a:endParaRPr lang="en-US" b="1" dirty="0"/>
          </a:p>
          <a:p>
            <a:pPr marL="285750" indent="-228600">
              <a:buFont typeface="Arial" panose="020B0604020202020204" pitchFamily="34" charset="0"/>
              <a:buChar char="•"/>
            </a:pPr>
            <a:r>
              <a:rPr lang="en-US" sz="1400" b="1" dirty="0"/>
              <a:t>Enhance Customer Engagement:</a:t>
            </a:r>
          </a:p>
          <a:p>
            <a:pPr marL="742950" lvl="1" indent="-228600">
              <a:buFont typeface="Arial" panose="020B0604020202020204" pitchFamily="34" charset="0"/>
              <a:buChar char="•"/>
            </a:pPr>
            <a:r>
              <a:rPr lang="en-US" sz="1200" b="1" dirty="0"/>
              <a:t>Revitalize Content Strategy: </a:t>
            </a:r>
            <a:r>
              <a:rPr lang="en-US" sz="1200" dirty="0"/>
              <a:t>To turn around declining views and low interaction rates, experiment with more engaging content formats, such as interactive video or user-generated content. Additionally, boost engagement by optimizing call-to-action placement in social media and blog content, particularly during historically lower-engagement months (September-December)</a:t>
            </a:r>
          </a:p>
          <a:p>
            <a:pPr marL="285750" indent="-228600">
              <a:buFont typeface="Arial" panose="020B0604020202020204" pitchFamily="34" charset="0"/>
              <a:buChar char="•"/>
            </a:pPr>
            <a:r>
              <a:rPr lang="en-US" sz="1400" b="1" dirty="0"/>
              <a:t>Improve Customer Feedback Scores:</a:t>
            </a:r>
          </a:p>
          <a:p>
            <a:pPr marL="742950" lvl="1" indent="-228600">
              <a:buFont typeface="Arial" panose="020B0604020202020204" pitchFamily="34" charset="0"/>
              <a:buChar char="•"/>
            </a:pPr>
            <a:r>
              <a:rPr lang="en-US" b="1" dirty="0"/>
              <a:t>Address Mixed and Negative Feedback: </a:t>
            </a:r>
            <a:r>
              <a:rPr lang="en-US"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targets.</a:t>
            </a:r>
          </a:p>
          <a:p>
            <a:pPr marL="742950" lvl="1" indent="-228600">
              <a:buFont typeface="Arial" panose="020B0604020202020204" pitchFamily="34" charset="0"/>
              <a:buChar char="•"/>
            </a:pPr>
            <a:endParaRPr lang="en-US" dirty="0"/>
          </a:p>
          <a:p>
            <a:pPr marL="514350" lvl="1" indent="-22860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4AEF82E5-50B5-5AAB-2246-7E89D3DADBC4}"/>
              </a:ext>
            </a:extLst>
          </p:cNvPr>
          <p:cNvSpPr txBox="1">
            <a:spLocks/>
          </p:cNvSpPr>
          <p:nvPr/>
        </p:nvSpPr>
        <p:spPr>
          <a:xfrm>
            <a:off x="759823" y="271923"/>
            <a:ext cx="4683034" cy="9483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Goals &amp; Actions</a:t>
            </a:r>
          </a:p>
        </p:txBody>
      </p:sp>
      <p:sp>
        <p:nvSpPr>
          <p:cNvPr id="5" name="Title 1">
            <a:extLst>
              <a:ext uri="{FF2B5EF4-FFF2-40B4-BE49-F238E27FC236}">
                <a16:creationId xmlns:a16="http://schemas.microsoft.com/office/drawing/2014/main" id="{D2034547-F64B-BA01-FD44-8968CAE75BBE}"/>
              </a:ext>
            </a:extLst>
          </p:cNvPr>
          <p:cNvSpPr txBox="1">
            <a:spLocks/>
          </p:cNvSpPr>
          <p:nvPr/>
        </p:nvSpPr>
        <p:spPr>
          <a:xfrm>
            <a:off x="759823" y="1857758"/>
            <a:ext cx="4683034" cy="419316"/>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Goals</a:t>
            </a:r>
          </a:p>
        </p:txBody>
      </p:sp>
      <p:sp>
        <p:nvSpPr>
          <p:cNvPr id="6" name="Title 1">
            <a:extLst>
              <a:ext uri="{FF2B5EF4-FFF2-40B4-BE49-F238E27FC236}">
                <a16:creationId xmlns:a16="http://schemas.microsoft.com/office/drawing/2014/main" id="{A01A0352-721C-D72F-6708-D8699DD45228}"/>
              </a:ext>
            </a:extLst>
          </p:cNvPr>
          <p:cNvSpPr txBox="1">
            <a:spLocks/>
          </p:cNvSpPr>
          <p:nvPr/>
        </p:nvSpPr>
        <p:spPr>
          <a:xfrm>
            <a:off x="6844937" y="1215063"/>
            <a:ext cx="4683034" cy="419316"/>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Actions</a:t>
            </a:r>
          </a:p>
        </p:txBody>
      </p:sp>
      <p:graphicFrame>
        <p:nvGraphicFramePr>
          <p:cNvPr id="10" name="Text Placeholder 3">
            <a:extLst>
              <a:ext uri="{FF2B5EF4-FFF2-40B4-BE49-F238E27FC236}">
                <a16:creationId xmlns:a16="http://schemas.microsoft.com/office/drawing/2014/main" id="{C260633E-264B-BA94-C353-374EA088D8EA}"/>
              </a:ext>
            </a:extLst>
          </p:cNvPr>
          <p:cNvGraphicFramePr/>
          <p:nvPr/>
        </p:nvGraphicFramePr>
        <p:xfrm>
          <a:off x="759823" y="1763049"/>
          <a:ext cx="5553891" cy="4829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7268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Market Analysis</vt:lpstr>
      <vt:lpstr>Overview</vt:lpstr>
      <vt:lpstr>Decreased Conversion Rates</vt:lpstr>
      <vt:lpstr>Reduced Customer Engagement</vt:lpstr>
      <vt:lpstr>Customer Feedback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Gopal Varma, Vodafone</dc:creator>
  <cp:lastModifiedBy>Gopal Varma, Vodafone</cp:lastModifiedBy>
  <cp:revision>9</cp:revision>
  <dcterms:created xsi:type="dcterms:W3CDTF">2024-12-13T17:05:05Z</dcterms:created>
  <dcterms:modified xsi:type="dcterms:W3CDTF">2024-12-15T14:18:26Z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etDate">
    <vt:lpwstr>2024-12-13T17:12:54Z</vt:lpwstr>
  </property>
  <property fmtid="{D5CDD505-2E9C-101B-9397-08002B2CF9AE}" pid="4" name="MSIP_Label_0359f705-2ba0-454b-9cfc-6ce5bcaac040_Method">
    <vt:lpwstr>Standard</vt:lpwstr>
  </property>
  <property fmtid="{D5CDD505-2E9C-101B-9397-08002B2CF9AE}" pid="5" name="MSIP_Label_0359f705-2ba0-454b-9cfc-6ce5bcaac040_Name">
    <vt:lpwstr>0359f705-2ba0-454b-9cfc-6ce5bcaac040</vt:lpwstr>
  </property>
  <property fmtid="{D5CDD505-2E9C-101B-9397-08002B2CF9AE}" pid="6" name="MSIP_Label_0359f705-2ba0-454b-9cfc-6ce5bcaac040_SiteId">
    <vt:lpwstr>68283f3b-8487-4c86-adb3-a5228f18b893</vt:lpwstr>
  </property>
  <property fmtid="{D5CDD505-2E9C-101B-9397-08002B2CF9AE}" pid="7" name="MSIP_Label_0359f705-2ba0-454b-9cfc-6ce5bcaac040_ActionId">
    <vt:lpwstr>ad27c031-98bc-4a56-a747-3958c280e47f</vt:lpwstr>
  </property>
  <property fmtid="{D5CDD505-2E9C-101B-9397-08002B2CF9AE}" pid="8" name="MSIP_Label_0359f705-2ba0-454b-9cfc-6ce5bcaac040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C2 General</vt:lpwstr>
  </property>
</Properties>
</file>