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92AEA-A756-4AC8-A95E-8B9089CA545F}" v="81" dt="2023-05-18T11:11:5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A KRISHNA" userId="ef762eff4345bcbe" providerId="LiveId" clId="{29B92AEA-A756-4AC8-A95E-8B9089CA545F}"/>
    <pc:docChg chg="undo custSel addSld modSld">
      <pc:chgData name="BILLA KRISHNA" userId="ef762eff4345bcbe" providerId="LiveId" clId="{29B92AEA-A756-4AC8-A95E-8B9089CA545F}" dt="2023-05-18T11:12:40.774" v="713" actId="20577"/>
      <pc:docMkLst>
        <pc:docMk/>
      </pc:docMkLst>
      <pc:sldChg chg="addSp delSp modSp new mod">
        <pc:chgData name="BILLA KRISHNA" userId="ef762eff4345bcbe" providerId="LiveId" clId="{29B92AEA-A756-4AC8-A95E-8B9089CA545F}" dt="2023-05-18T11:12:40.774" v="713" actId="20577"/>
        <pc:sldMkLst>
          <pc:docMk/>
          <pc:sldMk cId="1542165078" sldId="266"/>
        </pc:sldMkLst>
        <pc:spChg chg="add mod">
          <ac:chgData name="BILLA KRISHNA" userId="ef762eff4345bcbe" providerId="LiveId" clId="{29B92AEA-A756-4AC8-A95E-8B9089CA545F}" dt="2023-05-18T11:12:40.774" v="713" actId="20577"/>
          <ac:spMkLst>
            <pc:docMk/>
            <pc:sldMk cId="1542165078" sldId="266"/>
            <ac:spMk id="6" creationId="{27E63241-8236-CE92-053E-4E79CA0F93EF}"/>
          </ac:spMkLst>
        </pc:spChg>
        <pc:spChg chg="add mod">
          <ac:chgData name="BILLA KRISHNA" userId="ef762eff4345bcbe" providerId="LiveId" clId="{29B92AEA-A756-4AC8-A95E-8B9089CA545F}" dt="2023-05-18T11:11:58.113" v="696" actId="164"/>
          <ac:spMkLst>
            <pc:docMk/>
            <pc:sldMk cId="1542165078" sldId="266"/>
            <ac:spMk id="15" creationId="{D429805A-9597-B223-5F25-26C881CAEF12}"/>
          </ac:spMkLst>
        </pc:spChg>
        <pc:spChg chg="add mod">
          <ac:chgData name="BILLA KRISHNA" userId="ef762eff4345bcbe" providerId="LiveId" clId="{29B92AEA-A756-4AC8-A95E-8B9089CA545F}" dt="2023-05-18T11:11:58.113" v="696" actId="164"/>
          <ac:spMkLst>
            <pc:docMk/>
            <pc:sldMk cId="1542165078" sldId="266"/>
            <ac:spMk id="16" creationId="{92849F51-5898-E2C8-A502-A6F6E7753F73}"/>
          </ac:spMkLst>
        </pc:spChg>
        <pc:spChg chg="add mod">
          <ac:chgData name="BILLA KRISHNA" userId="ef762eff4345bcbe" providerId="LiveId" clId="{29B92AEA-A756-4AC8-A95E-8B9089CA545F}" dt="2023-05-18T11:11:58.113" v="696" actId="164"/>
          <ac:spMkLst>
            <pc:docMk/>
            <pc:sldMk cId="1542165078" sldId="266"/>
            <ac:spMk id="17" creationId="{9F0052AF-0BD2-9993-3EE9-CF82A07B2A98}"/>
          </ac:spMkLst>
        </pc:spChg>
        <pc:spChg chg="add mod">
          <ac:chgData name="BILLA KRISHNA" userId="ef762eff4345bcbe" providerId="LiveId" clId="{29B92AEA-A756-4AC8-A95E-8B9089CA545F}" dt="2023-05-18T11:11:40.327" v="695" actId="1076"/>
          <ac:spMkLst>
            <pc:docMk/>
            <pc:sldMk cId="1542165078" sldId="266"/>
            <ac:spMk id="18" creationId="{7C7D83B5-FC81-381D-BB5B-6DF4F3E71391}"/>
          </ac:spMkLst>
        </pc:spChg>
        <pc:grpChg chg="add mod">
          <ac:chgData name="BILLA KRISHNA" userId="ef762eff4345bcbe" providerId="LiveId" clId="{29B92AEA-A756-4AC8-A95E-8B9089CA545F}" dt="2023-05-18T11:12:31.279" v="700" actId="1076"/>
          <ac:grpSpMkLst>
            <pc:docMk/>
            <pc:sldMk cId="1542165078" sldId="266"/>
            <ac:grpSpMk id="19" creationId="{41BF6468-8314-5DB7-F419-09F1DD66F266}"/>
          </ac:grpSpMkLst>
        </pc:grpChg>
        <pc:picChg chg="add del mod">
          <ac:chgData name="BILLA KRISHNA" userId="ef762eff4345bcbe" providerId="LiveId" clId="{29B92AEA-A756-4AC8-A95E-8B9089CA545F}" dt="2023-05-18T10:54:32.570" v="6" actId="931"/>
          <ac:picMkLst>
            <pc:docMk/>
            <pc:sldMk cId="1542165078" sldId="266"/>
            <ac:picMk id="3" creationId="{A0504061-B5BB-8279-2F01-C6DA21FCEE8A}"/>
          </ac:picMkLst>
        </pc:picChg>
        <pc:picChg chg="add del mod">
          <ac:chgData name="BILLA KRISHNA" userId="ef762eff4345bcbe" providerId="LiveId" clId="{29B92AEA-A756-4AC8-A95E-8B9089CA545F}" dt="2023-05-18T11:12:26.984" v="699" actId="478"/>
          <ac:picMkLst>
            <pc:docMk/>
            <pc:sldMk cId="1542165078" sldId="266"/>
            <ac:picMk id="5" creationId="{60B83583-8F37-4597-3DBA-510646B7283E}"/>
          </ac:picMkLst>
        </pc:picChg>
        <pc:picChg chg="add mod">
          <ac:chgData name="BILLA KRISHNA" userId="ef762eff4345bcbe" providerId="LiveId" clId="{29B92AEA-A756-4AC8-A95E-8B9089CA545F}" dt="2023-05-18T11:11:58.113" v="696" actId="164"/>
          <ac:picMkLst>
            <pc:docMk/>
            <pc:sldMk cId="1542165078" sldId="266"/>
            <ac:picMk id="8" creationId="{C3194D6E-FDA0-4A38-0ABA-C6EE91EB0AC0}"/>
          </ac:picMkLst>
        </pc:picChg>
        <pc:picChg chg="add mod">
          <ac:chgData name="BILLA KRISHNA" userId="ef762eff4345bcbe" providerId="LiveId" clId="{29B92AEA-A756-4AC8-A95E-8B9089CA545F}" dt="2023-05-18T11:11:58.113" v="696" actId="164"/>
          <ac:picMkLst>
            <pc:docMk/>
            <pc:sldMk cId="1542165078" sldId="266"/>
            <ac:picMk id="10" creationId="{359CCF05-7B49-B4E8-5B98-8A781AA7999D}"/>
          </ac:picMkLst>
        </pc:picChg>
        <pc:picChg chg="add mod">
          <ac:chgData name="BILLA KRISHNA" userId="ef762eff4345bcbe" providerId="LiveId" clId="{29B92AEA-A756-4AC8-A95E-8B9089CA545F}" dt="2023-05-18T11:12:19.839" v="697" actId="1076"/>
          <ac:picMkLst>
            <pc:docMk/>
            <pc:sldMk cId="1542165078" sldId="266"/>
            <ac:picMk id="12" creationId="{CFD3145C-C1DF-1F31-5848-0E0AE2F88D45}"/>
          </ac:picMkLst>
        </pc:picChg>
        <pc:picChg chg="add mod">
          <ac:chgData name="BILLA KRISHNA" userId="ef762eff4345bcbe" providerId="LiveId" clId="{29B92AEA-A756-4AC8-A95E-8B9089CA545F}" dt="2023-05-18T11:11:58.113" v="696" actId="164"/>
          <ac:picMkLst>
            <pc:docMk/>
            <pc:sldMk cId="1542165078" sldId="266"/>
            <ac:picMk id="14" creationId="{85F2C096-E902-3E06-8156-CE93D57AB0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5368-C6DF-F473-DD88-5874A20B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2DDD-6E66-178F-169B-D7A4B1AD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931B-7661-3F26-7E70-24D0DBDB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B132-F241-8FB9-09AD-E24C9FA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B261-DE1D-1F0F-B79C-2630CF7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0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D99-F59F-63EF-7F10-24E174DB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1B0F-DE1F-43F5-7F5A-F2AA6DE2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0BDA-C101-8E99-06F6-07567820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0EB1-58B4-25DD-BA0A-14A57A7E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E135-70B4-7D8A-C34E-FB4981CF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8ADB8-BB72-3BEA-459F-F631EBDC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537F0-D835-2FC5-23DC-65D7C743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8DC0-22F7-4BE7-FA47-7D067BC8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2B22-F908-C8F8-097D-B655FC60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6A41-482F-8DA8-7BB6-3C9A5007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0481-C9F8-1F0C-3E77-CF4C979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F783-8021-C700-742D-B5730D21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52A0-56EA-1D97-B286-E5EEBF4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A341-5948-6AEF-A60C-F25E213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5E89-55E0-DE66-350E-01A1114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7840-6ACA-9A53-B644-EDF45B4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D8C0-E90A-069D-EF7E-D67ED757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C5A0-3E85-0F09-0336-A94B8BE4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BBF-75CD-069F-2BC0-5AD011F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3AA5-C88B-2662-CB89-B9867A4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0C2E-8370-6ADF-745E-D31F52E6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B6C9-3449-6E78-608B-B9A40116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0EBA-797D-09A9-62F5-2A388D52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F476-9850-F1F0-AD82-67A2CB02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4BF1-38C5-B2BE-9D4D-FF514B47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ABFE-F1D0-47CA-D894-5EE213BD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C01B-7B61-3732-1915-22D85E6A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FFF5-ED5C-55E6-DE80-8D76DF55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0F33-30CF-9FE1-C45E-D933CA11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39B5D-B2C6-D100-9CDD-4A806455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C068C-90F6-0FC1-6580-63D99C2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6ECE2-CF2F-100E-3CEE-9FAE2EDA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0228D-8091-69C6-CD96-16F93277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8CC78-62EC-3D5E-2C76-F1BD68B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B9C4-5571-B983-21FA-C4BBF1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C9C06-E4DA-DA09-1983-E361E9D4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F97F-E1EF-3B49-ACC5-A530B598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78E22-3D8C-F9DE-A154-A5DC460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990B5-FB10-D6A2-13BE-7C3AB210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FBBD-2BCA-6CC2-81C6-4DFAF724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42C7-246D-F409-74E8-1F952CFD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EC14-FFB2-72DF-F383-70A4234D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44EB-9EA1-381B-1C96-277587F0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9B72-B9D4-CB8C-98C4-1C4E991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E1832-5324-E7B4-AE40-D49E8647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83DD-CFD8-E290-616D-07C9D963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DA46-3A94-AB25-B21D-AA7D46F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42FD-8718-8066-5F8D-6A92EB7A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7BD70-5172-F208-B0F8-CA29099CD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8841-AF02-26B7-13E8-C5E68D61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0C91-2867-DCF4-7C34-DF37AA89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F2C7-6CC9-AD2B-2B1D-6C686CC7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1A5F-72A7-42BE-3552-AB43A7A5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3EA33-B302-78A8-1DFB-DB9B5DAF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6EE9-7106-FFEF-C738-1B3FF3C6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3906-CFC0-28AD-661E-DA602F1C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30DF-CB6C-4656-BF2B-06275D9B4BC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F28F-6312-1653-C57F-C81D436F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10D8-1FD2-92D2-4E5B-59DEE83F2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16E0-5816-4A87-AAA8-5C35A9C9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E562A-C7C7-0352-0B31-EC3CF6B7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F508C-03C0-6A21-C8AB-265064862320}"/>
              </a:ext>
            </a:extLst>
          </p:cNvPr>
          <p:cNvSpPr txBox="1"/>
          <p:nvPr/>
        </p:nvSpPr>
        <p:spPr>
          <a:xfrm>
            <a:off x="3735354" y="4250524"/>
            <a:ext cx="845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AUDIO </a:t>
            </a:r>
          </a:p>
          <a:p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PREPROCESSING</a:t>
            </a:r>
            <a:endParaRPr lang="en-IN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6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90897-FD33-2833-1DF9-626F426F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16B1F-B4C3-4317-9251-0FE4D20638B1}"/>
              </a:ext>
            </a:extLst>
          </p:cNvPr>
          <p:cNvSpPr txBox="1"/>
          <p:nvPr/>
        </p:nvSpPr>
        <p:spPr>
          <a:xfrm>
            <a:off x="657225" y="523875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CONCLUSION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1454A-CF52-569D-3294-4304ABB324D0}"/>
              </a:ext>
            </a:extLst>
          </p:cNvPr>
          <p:cNvSpPr txBox="1"/>
          <p:nvPr/>
        </p:nvSpPr>
        <p:spPr>
          <a:xfrm>
            <a:off x="571500" y="2274838"/>
            <a:ext cx="6572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374151"/>
                </a:solidFill>
                <a:effectLst/>
                <a:latin typeface="High Tower Text" panose="02040502050506030303" pitchFamily="18" charset="0"/>
              </a:rPr>
              <a:t>By leveraging the capabilities of SVD, we can achieve improved audio quality and more accurate results in audio processing tasks.</a:t>
            </a:r>
            <a:endParaRPr lang="en-IN" sz="3600" b="1" dirty="0"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42F17-8B47-D96D-5887-CE0C1C2A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7917" y1="94167" x2="53500" y2="95667"/>
                        <a14:backgroundMark x1="53500" y1="95667" x2="45167" y2="94917"/>
                        <a14:backgroundMark x1="45167" y1="94917" x2="55750" y2="95917"/>
                        <a14:backgroundMark x1="55750" y1="95917" x2="44333" y2="97333"/>
                        <a14:backgroundMark x1="59583" y1="95833" x2="45000" y2="96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2481" y="871239"/>
            <a:ext cx="7233439" cy="61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1E41B-752B-7776-A56A-1A0B89E4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1427F-6300-BC53-32F2-FDAE27CA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11" y="0"/>
            <a:ext cx="12225911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DB823-D60F-706D-9141-97548C89A5D3}"/>
              </a:ext>
            </a:extLst>
          </p:cNvPr>
          <p:cNvSpPr txBox="1"/>
          <p:nvPr/>
        </p:nvSpPr>
        <p:spPr>
          <a:xfrm>
            <a:off x="657225" y="942975"/>
            <a:ext cx="3695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MEMBERS: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800" dirty="0"/>
              <a:t>Vijay Karthik</a:t>
            </a:r>
          </a:p>
          <a:p>
            <a:pPr marL="342900" indent="-342900">
              <a:buAutoNum type="arabicPeriod"/>
            </a:pPr>
            <a:r>
              <a:rPr lang="en-US" sz="2800" dirty="0"/>
              <a:t>Srinadh</a:t>
            </a:r>
          </a:p>
          <a:p>
            <a:pPr marL="342900" indent="-342900">
              <a:buAutoNum type="arabicPeriod"/>
            </a:pPr>
            <a:r>
              <a:rPr lang="en-US" sz="2800" dirty="0"/>
              <a:t>Alekhya</a:t>
            </a:r>
          </a:p>
          <a:p>
            <a:pPr marL="342900" indent="-342900">
              <a:buAutoNum type="arabicPeriod"/>
            </a:pPr>
            <a:r>
              <a:rPr lang="en-US" sz="2800" dirty="0"/>
              <a:t>Sampath</a:t>
            </a:r>
          </a:p>
          <a:p>
            <a:pPr marL="342900" indent="-342900">
              <a:buAutoNum type="arabicPeriod"/>
            </a:pPr>
            <a:r>
              <a:rPr lang="en-US" sz="2800" dirty="0"/>
              <a:t>Sathya</a:t>
            </a:r>
          </a:p>
          <a:p>
            <a:pPr marL="342900" indent="-342900">
              <a:buAutoNum type="arabicPeriod"/>
            </a:pPr>
            <a:r>
              <a:rPr lang="en-US" sz="2800" dirty="0"/>
              <a:t>Rakesh</a:t>
            </a:r>
          </a:p>
          <a:p>
            <a:pPr marL="342900" indent="-342900">
              <a:buAutoNum type="arabicPeriod"/>
            </a:pPr>
            <a:r>
              <a:rPr lang="en-US" sz="2800" dirty="0"/>
              <a:t>Sai Kiran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D3AC6-1C55-BA8F-1B68-489A7A4CF9BC}"/>
              </a:ext>
            </a:extLst>
          </p:cNvPr>
          <p:cNvSpPr txBox="1"/>
          <p:nvPr/>
        </p:nvSpPr>
        <p:spPr>
          <a:xfrm>
            <a:off x="9620250" y="1074509"/>
            <a:ext cx="21812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>
                <a:latin typeface="Agency FB" panose="020B0503020202020204" pitchFamily="34" charset="0"/>
              </a:rPr>
              <a:t>3</a:t>
            </a:r>
            <a:endParaRPr lang="en-IN" sz="30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66B52-4DAC-9935-2441-A0D73B6B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A2FF8-3CB3-FA1E-5DA3-8316674D7B11}"/>
              </a:ext>
            </a:extLst>
          </p:cNvPr>
          <p:cNvSpPr txBox="1"/>
          <p:nvPr/>
        </p:nvSpPr>
        <p:spPr>
          <a:xfrm>
            <a:off x="2800350" y="438150"/>
            <a:ext cx="80581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AUDIO PREPROCESSING </a:t>
            </a:r>
          </a:p>
          <a:p>
            <a:pPr algn="ctr"/>
            <a:r>
              <a:rPr lang="en-US" sz="2400" dirty="0"/>
              <a:t>USING </a:t>
            </a:r>
          </a:p>
          <a:p>
            <a:pPr algn="ctr"/>
            <a:r>
              <a:rPr lang="en-US" sz="2000" b="1" i="1" dirty="0"/>
              <a:t>SINGLULAR VALUE DEOMPOSITION(SVD)</a:t>
            </a:r>
            <a:endParaRPr lang="en-IN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531E2-2F62-8FF8-986C-B7E4EBCCE964}"/>
              </a:ext>
            </a:extLst>
          </p:cNvPr>
          <p:cNvSpPr txBox="1"/>
          <p:nvPr/>
        </p:nvSpPr>
        <p:spPr>
          <a:xfrm>
            <a:off x="2400300" y="2324100"/>
            <a:ext cx="8734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Audio preprocessing plays a crucial role in numerous audio applications, such as speech recognition, music analysis, noise reduction, and audio classification.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 quality of input audio significantly affects the accuracy and performance of these 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Preprocessing techniques help in removing noise, normalizing amplitudes, reducing dimensionality, and enhancing the overall audio quality.</a:t>
            </a:r>
          </a:p>
          <a:p>
            <a:endParaRPr lang="en-IN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8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63241-8236-CE92-053E-4E79CA0F93EF}"/>
              </a:ext>
            </a:extLst>
          </p:cNvPr>
          <p:cNvSpPr txBox="1"/>
          <p:nvPr/>
        </p:nvSpPr>
        <p:spPr>
          <a:xfrm>
            <a:off x="742950" y="581025"/>
            <a:ext cx="93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TECHNOLOGIES USED: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F6468-8314-5DB7-F419-09F1DD66F266}"/>
              </a:ext>
            </a:extLst>
          </p:cNvPr>
          <p:cNvGrpSpPr/>
          <p:nvPr/>
        </p:nvGrpSpPr>
        <p:grpSpPr>
          <a:xfrm>
            <a:off x="8163631" y="1709051"/>
            <a:ext cx="3367612" cy="3755327"/>
            <a:chOff x="7935031" y="1014155"/>
            <a:chExt cx="3367612" cy="375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194D6E-FDA0-4A38-0ABA-C6EE91EB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8" b="94667" l="9778" r="89778">
                          <a14:foregroundMark x1="59556" y1="42667" x2="51111" y2="64889"/>
                          <a14:foregroundMark x1="51111" y1="64889" x2="48444" y2="52000"/>
                          <a14:foregroundMark x1="60444" y1="56444" x2="56889" y2="83556"/>
                          <a14:foregroundMark x1="56889" y1="83556" x2="39111" y2="72889"/>
                          <a14:foregroundMark x1="61778" y1="78667" x2="63556" y2="59111"/>
                          <a14:foregroundMark x1="43111" y1="56444" x2="59556" y2="38222"/>
                          <a14:foregroundMark x1="59556" y1="38222" x2="65333" y2="39556"/>
                          <a14:foregroundMark x1="65333" y1="39556" x2="32889" y2="41333"/>
                          <a14:foregroundMark x1="32889" y1="41333" x2="40444" y2="58667"/>
                          <a14:foregroundMark x1="32889" y1="93778" x2="60444" y2="95111"/>
                          <a14:foregroundMark x1="60444" y1="95111" x2="67556" y2="93778"/>
                          <a14:foregroundMark x1="23556" y1="2667" x2="23556" y2="11111"/>
                          <a14:foregroundMark x1="31111" y1="2667" x2="31111" y2="10222"/>
                          <a14:foregroundMark x1="41778" y1="4000" x2="40920" y2="13441"/>
                          <a14:foregroundMark x1="56328" y1="8889" x2="66061" y2="1894"/>
                          <a14:foregroundMark x1="53855" y1="10667" x2="55299" y2="9629"/>
                          <a14:foregroundMark x1="52000" y1="12000" x2="53855" y2="10667"/>
                          <a14:foregroundMark x1="74449" y1="7897" x2="76889" y2="11556"/>
                          <a14:foregroundMark x1="64444" y1="39111" x2="72444" y2="40444"/>
                          <a14:backgroundMark x1="73778" y1="4889" x2="73778" y2="6222"/>
                          <a14:backgroundMark x1="73778" y1="6222" x2="73778" y2="6222"/>
                          <a14:backgroundMark x1="73778" y1="6222" x2="73333" y2="6667"/>
                          <a14:backgroundMark x1="74222" y1="6667" x2="74222" y2="7556"/>
                          <a14:backgroundMark x1="74222" y1="7556" x2="74667" y2="7556"/>
                          <a14:backgroundMark x1="74667" y1="7556" x2="74667" y2="7556"/>
                          <a14:backgroundMark x1="56000" y1="8889" x2="56000" y2="9333"/>
                          <a14:backgroundMark x1="56000" y1="9333" x2="56000" y2="9333"/>
                          <a14:backgroundMark x1="56000" y1="9333" x2="56000" y2="9333"/>
                          <a14:backgroundMark x1="56000" y1="9333" x2="56000" y2="9333"/>
                          <a14:backgroundMark x1="56000" y1="9333" x2="55111" y2="9333"/>
                          <a14:backgroundMark x1="56000" y1="12000" x2="56000" y2="10667"/>
                          <a14:backgroundMark x1="56000" y1="10667" x2="56000" y2="10667"/>
                          <a14:backgroundMark x1="56000" y1="10667" x2="55556" y2="10222"/>
                          <a14:backgroundMark x1="40000" y1="15111" x2="41778" y2="14667"/>
                          <a14:backgroundMark x1="76444" y1="7556" x2="75111" y2="8444"/>
                          <a14:backgroundMark x1="67111" y1="2667" x2="66222" y2="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9955" y="1129652"/>
              <a:ext cx="1485999" cy="14859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9CCF05-7B49-B4E8-5B98-8A781AA7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22" b="97004" l="5291" r="93651">
                          <a14:foregroundMark x1="59788" y1="29588" x2="59788" y2="29588"/>
                          <a14:foregroundMark x1="59788" y1="29588" x2="24339" y2="30337"/>
                          <a14:foregroundMark x1="24339" y1="30337" x2="24339" y2="30712"/>
                          <a14:foregroundMark x1="16931" y1="30712" x2="14815" y2="52809"/>
                          <a14:foregroundMark x1="14815" y1="52809" x2="22751" y2="74906"/>
                          <a14:foregroundMark x1="22751" y1="74906" x2="45503" y2="92884"/>
                          <a14:foregroundMark x1="45503" y1="92884" x2="73545" y2="91011"/>
                          <a14:foregroundMark x1="73545" y1="91011" x2="91534" y2="68539"/>
                          <a14:foregroundMark x1="91534" y1="68539" x2="93651" y2="31835"/>
                          <a14:foregroundMark x1="25926" y1="38202" x2="64021" y2="38577"/>
                          <a14:foregroundMark x1="64021" y1="38577" x2="72487" y2="64794"/>
                          <a14:foregroundMark x1="72487" y1="64794" x2="47619" y2="82397"/>
                          <a14:foregroundMark x1="47619" y1="82397" x2="28571" y2="71161"/>
                          <a14:foregroundMark x1="26984" y1="56929" x2="69312" y2="57678"/>
                          <a14:foregroundMark x1="69312" y1="57678" x2="73545" y2="41948"/>
                          <a14:foregroundMark x1="55026" y1="97004" x2="55026" y2="97004"/>
                          <a14:foregroundMark x1="55026" y1="97004" x2="42328" y2="95131"/>
                          <a14:foregroundMark x1="7937" y1="54682" x2="5291" y2="31461"/>
                          <a14:foregroundMark x1="34392" y1="2996" x2="34371" y2="3298"/>
                          <a14:backgroundMark x1="39683" y1="8240" x2="75661" y2="4869"/>
                          <a14:backgroundMark x1="75661" y1="4869" x2="11640" y2="13858"/>
                          <a14:backgroundMark x1="11640" y1="13858" x2="8466" y2="153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925" y="2816056"/>
              <a:ext cx="1102420" cy="155738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D3145C-C1DF-1F31-5848-0E0AE2F8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28" b="89362" l="2804" r="94860">
                          <a14:foregroundMark x1="33645" y1="10638" x2="65421" y2="16170"/>
                          <a14:foregroundMark x1="65421" y1="16170" x2="12617" y2="50213"/>
                          <a14:foregroundMark x1="12617" y1="50213" x2="12617" y2="51489"/>
                          <a14:foregroundMark x1="12617" y1="51489" x2="29907" y2="28085"/>
                          <a14:foregroundMark x1="29907" y1="28085" x2="10748" y2="42553"/>
                          <a14:foregroundMark x1="10748" y1="42553" x2="12617" y2="60000"/>
                          <a14:foregroundMark x1="21495" y1="32766" x2="7009" y2="57447"/>
                          <a14:foregroundMark x1="7009" y1="57447" x2="19626" y2="62553"/>
                          <a14:foregroundMark x1="63084" y1="5532" x2="35047" y2="5532"/>
                          <a14:foregroundMark x1="35047" y1="5532" x2="35047" y2="9787"/>
                          <a14:foregroundMark x1="38318" y1="9787" x2="35047" y2="10213"/>
                          <a14:foregroundMark x1="59813" y1="2553" x2="36449" y2="2553"/>
                          <a14:foregroundMark x1="37383" y1="12766" x2="34579" y2="11489"/>
                          <a14:foregroundMark x1="2804" y1="39149" x2="3738" y2="52340"/>
                          <a14:foregroundMark x1="77570" y1="34043" x2="38785" y2="71489"/>
                          <a14:foregroundMark x1="38785" y1="71489" x2="62150" y2="78723"/>
                          <a14:foregroundMark x1="62150" y1="78723" x2="64486" y2="78723"/>
                          <a14:foregroundMark x1="64486" y1="78723" x2="41589" y2="84681"/>
                          <a14:foregroundMark x1="41589" y1="84681" x2="33178" y2="60426"/>
                          <a14:foregroundMark x1="33178" y1="60426" x2="51869" y2="52766"/>
                          <a14:foregroundMark x1="48598" y1="49362" x2="29907" y2="70213"/>
                          <a14:foregroundMark x1="29907" y1="70213" x2="33645" y2="78723"/>
                          <a14:foregroundMark x1="57944" y1="59149" x2="87850" y2="56170"/>
                          <a14:foregroundMark x1="87850" y1="56170" x2="83645" y2="35319"/>
                          <a14:foregroundMark x1="83645" y1="35319" x2="81776" y2="56596"/>
                          <a14:foregroundMark x1="81776" y1="56596" x2="54206" y2="61277"/>
                          <a14:foregroundMark x1="54206" y1="61277" x2="52804" y2="62128"/>
                          <a14:foregroundMark x1="83645" y1="34043" x2="88785" y2="53617"/>
                          <a14:foregroundMark x1="88785" y1="53617" x2="88785" y2="53617"/>
                          <a14:foregroundMark x1="88785" y1="53617" x2="89720" y2="33191"/>
                          <a14:foregroundMark x1="94860" y1="47234" x2="79907" y2="27234"/>
                          <a14:foregroundMark x1="79907" y1="27234" x2="79439" y2="27660"/>
                          <a14:foregroundMark x1="65421" y1="22979" x2="37850" y2="41277"/>
                          <a14:foregroundMark x1="37850" y1="41277" x2="37383" y2="42553"/>
                          <a14:foregroundMark x1="57944" y1="37447" x2="68224" y2="31064"/>
                          <a14:foregroundMark x1="20561" y1="27660" x2="5607" y2="36596"/>
                          <a14:foregroundMark x1="30841" y1="15319" x2="31308" y2="68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916" y="1399566"/>
              <a:ext cx="1353207" cy="14859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5F2C096-E902-3E06-8156-CE93D57AB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3591" y1="16495" x2="45560" y2="40206"/>
                          <a14:foregroundMark x1="45560" y1="40206" x2="37452" y2="29381"/>
                          <a14:foregroundMark x1="43243" y1="61856" x2="31660" y2="32990"/>
                          <a14:foregroundMark x1="31660" y1="32990" x2="31660" y2="13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031" y="3212095"/>
              <a:ext cx="2079192" cy="15573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9805A-9597-B223-5F25-26C881CAEF12}"/>
                </a:ext>
              </a:extLst>
            </p:cNvPr>
            <p:cNvSpPr txBox="1"/>
            <p:nvPr/>
          </p:nvSpPr>
          <p:spPr>
            <a:xfrm rot="10800000" flipV="1">
              <a:off x="7976053" y="101415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</a:rPr>
                <a:t>PYTHON</a:t>
              </a:r>
              <a:endParaRPr lang="en-IN" b="1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849F51-5898-E2C8-A502-A6F6E7753F73}"/>
                </a:ext>
              </a:extLst>
            </p:cNvPr>
            <p:cNvSpPr txBox="1"/>
            <p:nvPr/>
          </p:nvSpPr>
          <p:spPr>
            <a:xfrm>
              <a:off x="10200223" y="2713818"/>
              <a:ext cx="1102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 Black" panose="020B0A04020102020204" pitchFamily="34" charset="0"/>
                </a:rPr>
                <a:t>CSS</a:t>
              </a:r>
              <a:endParaRPr lang="en-IN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0052AF-0BD2-9993-3EE9-CF82A07B2A98}"/>
                </a:ext>
              </a:extLst>
            </p:cNvPr>
            <p:cNvSpPr txBox="1"/>
            <p:nvPr/>
          </p:nvSpPr>
          <p:spPr>
            <a:xfrm>
              <a:off x="8088214" y="2871296"/>
              <a:ext cx="151810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FLASK</a:t>
              </a:r>
              <a:endParaRPr lang="en-IN" b="1" dirty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7D83B5-FC81-381D-BB5B-6DF4F3E71391}"/>
              </a:ext>
            </a:extLst>
          </p:cNvPr>
          <p:cNvSpPr txBox="1"/>
          <p:nvPr/>
        </p:nvSpPr>
        <p:spPr>
          <a:xfrm>
            <a:off x="392014" y="1413835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 Black" panose="020B0A040201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HTML and CSS are the front end languages we used.</a:t>
            </a:r>
          </a:p>
          <a:p>
            <a:pPr marL="457200" indent="-457200">
              <a:buAutoNum type="arabicParenR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2) HTML is for frontend for creating a basic forms and CSS is for styling our web page</a:t>
            </a:r>
          </a:p>
          <a:p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3) We used python for backend and an unsupervised learning algorithm to make our Audio pre processing project using singular value decomposition</a:t>
            </a:r>
          </a:p>
          <a:p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4) Flask is a open source web framework used for connecting front 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15421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EDA1B-E7E3-7EC8-09BC-18738E79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C9722-1E71-BBE9-4389-4EAB862C2739}"/>
              </a:ext>
            </a:extLst>
          </p:cNvPr>
          <p:cNvSpPr txBox="1"/>
          <p:nvPr/>
        </p:nvSpPr>
        <p:spPr>
          <a:xfrm>
            <a:off x="619125" y="400050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SINGULAR VALUE DECOMPOSITION (SVD)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7772D-C902-D80A-5218-43FDF062A8B6}"/>
              </a:ext>
            </a:extLst>
          </p:cNvPr>
          <p:cNvSpPr txBox="1"/>
          <p:nvPr/>
        </p:nvSpPr>
        <p:spPr>
          <a:xfrm>
            <a:off x="723900" y="1619250"/>
            <a:ext cx="6629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Singular Value Decomposition (SVD) is a fundamental matrix factorization technique.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It decomposes a matrix into three separate matrices: U, Σ, and V.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 and V are orthogonal matrices, while Σ is a diagonal matrix containing singular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SVD is widely used in various fields, including audio signal processing, due to its ability to reveal important patterns and structures within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35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1EA9E-73C7-A18C-E248-F0E82AA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04"/>
            <a:ext cx="12192000" cy="6856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48606-D02D-C307-C089-C759DCA3E02B}"/>
              </a:ext>
            </a:extLst>
          </p:cNvPr>
          <p:cNvSpPr txBox="1"/>
          <p:nvPr/>
        </p:nvSpPr>
        <p:spPr>
          <a:xfrm>
            <a:off x="609601" y="657225"/>
            <a:ext cx="367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FORMULA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59DF0-A988-80B0-33C6-8D17EE6CC772}"/>
              </a:ext>
            </a:extLst>
          </p:cNvPr>
          <p:cNvSpPr txBox="1"/>
          <p:nvPr/>
        </p:nvSpPr>
        <p:spPr>
          <a:xfrm>
            <a:off x="609601" y="1838325"/>
            <a:ext cx="105536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A = U</a:t>
            </a:r>
            <a:r>
              <a:rPr lang="el-GR" sz="2400" b="1" i="0" dirty="0">
                <a:solidFill>
                  <a:srgbClr val="374151"/>
                </a:solidFill>
                <a:effectLst/>
                <a:latin typeface="Söhne"/>
              </a:rPr>
              <a:t>Σ</a:t>
            </a: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V^T</a:t>
            </a:r>
          </a:p>
          <a:p>
            <a:endParaRPr lang="en-IN" sz="24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is the original matrix of size m x 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 is an m x m orthogonal matrix. The columns of U are called left singular vectors.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Σ is an m x n diagonal matrix with non-negative entries, often referred to as singular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V^T is the transpose of an n x n orthogonal matrix V. The columns of V^T are called right singular vectors.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57566-56C3-A784-3B8D-15A8DEEEF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716697"/>
            <a:ext cx="3838574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49670-4DD7-AF57-C63A-67418950E102}"/>
              </a:ext>
            </a:extLst>
          </p:cNvPr>
          <p:cNvGrpSpPr/>
          <p:nvPr/>
        </p:nvGrpSpPr>
        <p:grpSpPr>
          <a:xfrm>
            <a:off x="4261245" y="1315822"/>
            <a:ext cx="6921105" cy="5085628"/>
            <a:chOff x="2127645" y="783663"/>
            <a:chExt cx="6921105" cy="508562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A3280B-14FD-5786-C648-8FFCEE1E6B9C}"/>
                </a:ext>
              </a:extLst>
            </p:cNvPr>
            <p:cNvSpPr/>
            <p:nvPr/>
          </p:nvSpPr>
          <p:spPr>
            <a:xfrm>
              <a:off x="2131217" y="1694439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Apply </a:t>
              </a:r>
              <a:r>
                <a:rPr lang="en-US" b="1" i="1" dirty="0">
                  <a:solidFill>
                    <a:srgbClr val="374151"/>
                  </a:solidFill>
                  <a:effectLst/>
                  <a:latin typeface="Söhne"/>
                </a:rPr>
                <a:t>SVD</a:t>
              </a:r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 to decompose the audio matrix into U, Σ, and V.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60F506-1415-7127-0C7C-B8AED84BD184}"/>
                </a:ext>
              </a:extLst>
            </p:cNvPr>
            <p:cNvSpPr/>
            <p:nvPr/>
          </p:nvSpPr>
          <p:spPr>
            <a:xfrm>
              <a:off x="2131217" y="783663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Convert the audio signal into a matrix representation.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C7D3C0-3F29-F1B1-5631-8BF9314F2FA0}"/>
                </a:ext>
              </a:extLst>
            </p:cNvPr>
            <p:cNvSpPr/>
            <p:nvPr/>
          </p:nvSpPr>
          <p:spPr>
            <a:xfrm>
              <a:off x="2131217" y="3429000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Select a threshold to retain the most important singular values and discard the remaining.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1A3C1C7-0AE5-2FBE-BBE3-C4B37DBF1400}"/>
                </a:ext>
              </a:extLst>
            </p:cNvPr>
            <p:cNvSpPr/>
            <p:nvPr/>
          </p:nvSpPr>
          <p:spPr>
            <a:xfrm>
              <a:off x="2131217" y="2565932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Analyze the singular values to determine the significant components and noise levels.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9464F58-6F62-23A8-F7CD-A0C301B546A6}"/>
                </a:ext>
              </a:extLst>
            </p:cNvPr>
            <p:cNvSpPr/>
            <p:nvPr/>
          </p:nvSpPr>
          <p:spPr>
            <a:xfrm>
              <a:off x="2131217" y="4332235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Reconstruct the audio matrix using the retained singular values and inverse SVD.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D4CD622-B5B2-6720-FE33-A14A55ECCFB0}"/>
                </a:ext>
              </a:extLst>
            </p:cNvPr>
            <p:cNvSpPr/>
            <p:nvPr/>
          </p:nvSpPr>
          <p:spPr>
            <a:xfrm>
              <a:off x="2127645" y="5219876"/>
              <a:ext cx="6324600" cy="6494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solidFill>
                    <a:srgbClr val="374151"/>
                  </a:solidFill>
                  <a:effectLst/>
                  <a:latin typeface="Söhne"/>
                </a:rPr>
                <a:t>Obtain the preprocessed audio signal by converting the matrix back into an audio format.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17311EE8-2DE0-E41B-EFDA-01EC0E341269}"/>
                </a:ext>
              </a:extLst>
            </p:cNvPr>
            <p:cNvSpPr/>
            <p:nvPr/>
          </p:nvSpPr>
          <p:spPr>
            <a:xfrm>
              <a:off x="8452245" y="809518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IN" sz="2400" b="1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35A43FE-B838-5ACB-FB59-88ECD15B1587}"/>
                </a:ext>
              </a:extLst>
            </p:cNvPr>
            <p:cNvSpPr/>
            <p:nvPr/>
          </p:nvSpPr>
          <p:spPr>
            <a:xfrm>
              <a:off x="8452245" y="1758515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IN" sz="2400" b="1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B9196BE-CED5-BA75-3B2A-60A512288C99}"/>
                </a:ext>
              </a:extLst>
            </p:cNvPr>
            <p:cNvSpPr/>
            <p:nvPr/>
          </p:nvSpPr>
          <p:spPr>
            <a:xfrm>
              <a:off x="8452245" y="2669512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  <a:endParaRPr lang="en-IN" sz="2400" b="1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4BBD3AA1-4F87-18FD-1AA9-E60A9F814169}"/>
                </a:ext>
              </a:extLst>
            </p:cNvPr>
            <p:cNvSpPr/>
            <p:nvPr/>
          </p:nvSpPr>
          <p:spPr>
            <a:xfrm>
              <a:off x="8452245" y="3452614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  <a:endParaRPr lang="en-IN" sz="2400" b="1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E0A8AC4F-42D2-67E5-6E5F-6C440966B470}"/>
                </a:ext>
              </a:extLst>
            </p:cNvPr>
            <p:cNvSpPr/>
            <p:nvPr/>
          </p:nvSpPr>
          <p:spPr>
            <a:xfrm>
              <a:off x="8452245" y="4310261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  <a:endParaRPr lang="en-IN" sz="2400" b="1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2732CF7-C889-8974-E1D5-65E68E3F2362}"/>
                </a:ext>
              </a:extLst>
            </p:cNvPr>
            <p:cNvSpPr/>
            <p:nvPr/>
          </p:nvSpPr>
          <p:spPr>
            <a:xfrm>
              <a:off x="8452244" y="5283952"/>
              <a:ext cx="596505" cy="521262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  <a:endParaRPr lang="en-IN" sz="2400" b="1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DE012C9-E8D8-27A0-5F76-D6D83A78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608" y1="23203" x2="49673" y2="26471"/>
                        <a14:foregroundMark x1="58333" y1="43791" x2="61880" y2="45381"/>
                        <a14:foregroundMark x1="46078" y1="57680" x2="39216" y2="71078"/>
                        <a14:foregroundMark x1="83170" y1="62582" x2="66176" y2="62908"/>
                        <a14:backgroundMark x1="63399" y1="44281" x2="61928" y2="45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80" y="1264516"/>
            <a:ext cx="4479236" cy="525229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EE82E6-D246-4433-4B44-0A1ABFF8E193}"/>
              </a:ext>
            </a:extLst>
          </p:cNvPr>
          <p:cNvSpPr/>
          <p:nvPr/>
        </p:nvSpPr>
        <p:spPr>
          <a:xfrm>
            <a:off x="952501" y="294536"/>
            <a:ext cx="96333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STEPS FOR AUDIO PREPROCESSING USING SVD</a:t>
            </a:r>
          </a:p>
        </p:txBody>
      </p:sp>
    </p:spTree>
    <p:extLst>
      <p:ext uri="{BB962C8B-B14F-4D97-AF65-F5344CB8AC3E}">
        <p14:creationId xmlns:p14="http://schemas.microsoft.com/office/powerpoint/2010/main" val="42249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CE2EA-DF14-FBED-D904-ECEC203B4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61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D0DF5-007B-4F0B-9E19-A5DDE892DED6}"/>
              </a:ext>
            </a:extLst>
          </p:cNvPr>
          <p:cNvSpPr txBox="1"/>
          <p:nvPr/>
        </p:nvSpPr>
        <p:spPr>
          <a:xfrm>
            <a:off x="847725" y="390525"/>
            <a:ext cx="524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pperplate Gothic Bold" panose="020E0705020206020404" pitchFamily="34" charset="0"/>
              </a:rPr>
              <a:t>USER INTERFACE</a:t>
            </a:r>
            <a:endParaRPr lang="en-IN" sz="3200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1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06376-C55B-A160-3167-3F90271E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9B6D0-0F7F-B2E9-DD7C-432A29379CD4}"/>
              </a:ext>
            </a:extLst>
          </p:cNvPr>
          <p:cNvSpPr txBox="1"/>
          <p:nvPr/>
        </p:nvSpPr>
        <p:spPr>
          <a:xfrm>
            <a:off x="1057275" y="514350"/>
            <a:ext cx="8029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BENEFITS OF AUDIO PREPROCESSING USING SVD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FAD8C-6E77-6250-1488-9F291C516C6D}"/>
              </a:ext>
            </a:extLst>
          </p:cNvPr>
          <p:cNvSpPr txBox="1"/>
          <p:nvPr/>
        </p:nvSpPr>
        <p:spPr>
          <a:xfrm>
            <a:off x="695325" y="1982807"/>
            <a:ext cx="7715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Noise reduction: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SVD helps identify and remove unwanted noise components.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Dimensionality reduction: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By retaining only significant singular values, the audio data can be represented in a lower-dimensional space.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Feature extraction: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SVD reveals important patterns and structures in the audio signal.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Improved audio quality: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Preprocessing using SVD enhances the overall audio fidelity.</a:t>
            </a:r>
          </a:p>
          <a:p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5718B-53DB-E3EB-4D05-52C5B2250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7" b="93861" l="9899" r="89899">
                        <a14:foregroundMark x1="41616" y1="42326" x2="56566" y2="43780"/>
                        <a14:foregroundMark x1="56566" y1="43780" x2="57374" y2="43457"/>
                        <a14:foregroundMark x1="51313" y1="29564" x2="52727" y2="38934"/>
                        <a14:foregroundMark x1="36970" y1="34249" x2="36566" y2="35057"/>
                        <a14:foregroundMark x1="42424" y1="34249" x2="37980" y2="32310"/>
                        <a14:foregroundMark x1="60808" y1="10178" x2="49697" y2="9047"/>
                        <a14:foregroundMark x1="57374" y1="40226" x2="52929" y2="33118"/>
                        <a14:foregroundMark x1="44646" y1="86753" x2="43636" y2="84491"/>
                        <a14:foregroundMark x1="57374" y1="80937" x2="56364" y2="80129"/>
                        <a14:foregroundMark x1="55758" y1="90307" x2="45657" y2="90307"/>
                        <a14:foregroundMark x1="38182" y1="91115" x2="38384" y2="93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87" y="927645"/>
            <a:ext cx="47148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Yu Gothic UI Semibold</vt:lpstr>
      <vt:lpstr>Agency FB</vt:lpstr>
      <vt:lpstr>Arial</vt:lpstr>
      <vt:lpstr>Arial Black</vt:lpstr>
      <vt:lpstr>Calibri</vt:lpstr>
      <vt:lpstr>Calibri Light</vt:lpstr>
      <vt:lpstr>Copperplate Gothic Bold</vt:lpstr>
      <vt:lpstr>High Tower Text</vt:lpstr>
      <vt:lpstr>Microsoft Sans Serif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 KRISHNA</dc:creator>
  <cp:lastModifiedBy>BILLA KRISHNA</cp:lastModifiedBy>
  <cp:revision>1</cp:revision>
  <dcterms:created xsi:type="dcterms:W3CDTF">2023-05-18T05:38:05Z</dcterms:created>
  <dcterms:modified xsi:type="dcterms:W3CDTF">2023-05-18T11:12:46Z</dcterms:modified>
</cp:coreProperties>
</file>