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64" r:id="rId3"/>
    <p:sldId id="265" r:id="rId4"/>
    <p:sldId id="266" r:id="rId5"/>
    <p:sldId id="267" r:id="rId6"/>
    <p:sldId id="268" r:id="rId7"/>
    <p:sldId id="257" r:id="rId8"/>
    <p:sldId id="260" r:id="rId9"/>
    <p:sldId id="271" r:id="rId10"/>
    <p:sldId id="272" r:id="rId11"/>
    <p:sldId id="273" r:id="rId12"/>
    <p:sldId id="274" r:id="rId13"/>
    <p:sldId id="277" r:id="rId14"/>
    <p:sldId id="275" r:id="rId15"/>
    <p:sldId id="276" r:id="rId16"/>
    <p:sldId id="269" r:id="rId17"/>
    <p:sldId id="280" r:id="rId18"/>
    <p:sldId id="279" r:id="rId19"/>
    <p:sldId id="278" r:id="rId20"/>
    <p:sldId id="261" r:id="rId21"/>
    <p:sldId id="25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6070B0C-EEF6-4135-9033-D6D6F51C9AB3}" type="datetimeFigureOut">
              <a:rPr lang="en-US" smtClean="0"/>
              <a:t>3/24/2018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547892-8DD4-4817-99BC-4F9797770A97}" type="slidenum">
              <a:rPr lang="en-US" smtClean="0"/>
              <a:t>‹#›</a:t>
            </a:fld>
            <a:endParaRPr lang="en-US"/>
          </a:p>
        </p:txBody>
      </p:sp>
    </p:spTree>
    <p:extLst>
      <p:ext uri="{BB962C8B-B14F-4D97-AF65-F5344CB8AC3E}">
        <p14:creationId xmlns:p14="http://schemas.microsoft.com/office/powerpoint/2010/main" val="169031405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070B0C-EEF6-4135-9033-D6D6F51C9AB3}" type="datetimeFigureOut">
              <a:rPr lang="en-US" smtClean="0"/>
              <a:t>3/24/2018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47892-8DD4-4817-99BC-4F9797770A97}" type="slidenum">
              <a:rPr lang="en-US" smtClean="0"/>
              <a:t>‹#›</a:t>
            </a:fld>
            <a:endParaRPr lang="en-US"/>
          </a:p>
        </p:txBody>
      </p:sp>
    </p:spTree>
    <p:extLst>
      <p:ext uri="{BB962C8B-B14F-4D97-AF65-F5344CB8AC3E}">
        <p14:creationId xmlns:p14="http://schemas.microsoft.com/office/powerpoint/2010/main" val="3161933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070B0C-EEF6-4135-9033-D6D6F51C9AB3}" type="datetimeFigureOut">
              <a:rPr lang="en-US" smtClean="0"/>
              <a:t>3/24/2018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47892-8DD4-4817-99BC-4F9797770A97}" type="slidenum">
              <a:rPr lang="en-US" smtClean="0"/>
              <a:t>‹#›</a:t>
            </a:fld>
            <a:endParaRPr lang="en-US"/>
          </a:p>
        </p:txBody>
      </p:sp>
    </p:spTree>
    <p:extLst>
      <p:ext uri="{BB962C8B-B14F-4D97-AF65-F5344CB8AC3E}">
        <p14:creationId xmlns:p14="http://schemas.microsoft.com/office/powerpoint/2010/main" val="3550211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070B0C-EEF6-4135-9033-D6D6F51C9AB3}" type="datetimeFigureOut">
              <a:rPr lang="en-US" smtClean="0"/>
              <a:t>3/24/2018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547892-8DD4-4817-99BC-4F9797770A97}" type="slidenum">
              <a:rPr lang="en-US" smtClean="0"/>
              <a:t>‹#›</a:t>
            </a:fld>
            <a:endParaRPr lang="en-US"/>
          </a:p>
        </p:txBody>
      </p:sp>
    </p:spTree>
    <p:extLst>
      <p:ext uri="{BB962C8B-B14F-4D97-AF65-F5344CB8AC3E}">
        <p14:creationId xmlns:p14="http://schemas.microsoft.com/office/powerpoint/2010/main" val="818121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76070B0C-EEF6-4135-9033-D6D6F51C9AB3}" type="datetimeFigureOut">
              <a:rPr lang="en-US" smtClean="0"/>
              <a:t>3/24/2018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547892-8DD4-4817-99BC-4F9797770A97}" type="slidenum">
              <a:rPr lang="en-US" smtClean="0"/>
              <a:t>‹#›</a:t>
            </a:fld>
            <a:endParaRPr lang="en-US"/>
          </a:p>
        </p:txBody>
      </p:sp>
    </p:spTree>
    <p:extLst>
      <p:ext uri="{BB962C8B-B14F-4D97-AF65-F5344CB8AC3E}">
        <p14:creationId xmlns:p14="http://schemas.microsoft.com/office/powerpoint/2010/main" val="109416564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6070B0C-EEF6-4135-9033-D6D6F51C9AB3}" type="datetimeFigureOut">
              <a:rPr lang="en-US" smtClean="0"/>
              <a:t>3/24/2018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B547892-8DD4-4817-99BC-4F9797770A97}" type="slidenum">
              <a:rPr lang="en-US" smtClean="0"/>
              <a:t>‹#›</a:t>
            </a:fld>
            <a:endParaRPr lang="en-US"/>
          </a:p>
        </p:txBody>
      </p:sp>
    </p:spTree>
    <p:extLst>
      <p:ext uri="{BB962C8B-B14F-4D97-AF65-F5344CB8AC3E}">
        <p14:creationId xmlns:p14="http://schemas.microsoft.com/office/powerpoint/2010/main" val="2536658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76070B0C-EEF6-4135-9033-D6D6F51C9AB3}" type="datetimeFigureOut">
              <a:rPr lang="en-US" smtClean="0"/>
              <a:t>3/24/2018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547892-8DD4-4817-99BC-4F9797770A97}"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35929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070B0C-EEF6-4135-9033-D6D6F51C9AB3}" type="datetimeFigureOut">
              <a:rPr lang="en-US" smtClean="0"/>
              <a:t>3/24/2018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547892-8DD4-4817-99BC-4F9797770A97}" type="slidenum">
              <a:rPr lang="en-US" smtClean="0"/>
              <a:t>‹#›</a:t>
            </a:fld>
            <a:endParaRPr lang="en-US"/>
          </a:p>
        </p:txBody>
      </p:sp>
    </p:spTree>
    <p:extLst>
      <p:ext uri="{BB962C8B-B14F-4D97-AF65-F5344CB8AC3E}">
        <p14:creationId xmlns:p14="http://schemas.microsoft.com/office/powerpoint/2010/main" val="786638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70B0C-EEF6-4135-9033-D6D6F51C9AB3}" type="datetimeFigureOut">
              <a:rPr lang="en-US" smtClean="0"/>
              <a:t>3/24/2018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547892-8DD4-4817-99BC-4F9797770A97}" type="slidenum">
              <a:rPr lang="en-US" smtClean="0"/>
              <a:t>‹#›</a:t>
            </a:fld>
            <a:endParaRPr lang="en-US"/>
          </a:p>
        </p:txBody>
      </p:sp>
    </p:spTree>
    <p:extLst>
      <p:ext uri="{BB962C8B-B14F-4D97-AF65-F5344CB8AC3E}">
        <p14:creationId xmlns:p14="http://schemas.microsoft.com/office/powerpoint/2010/main" val="1962480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070B0C-EEF6-4135-9033-D6D6F51C9AB3}" type="datetimeFigureOut">
              <a:rPr lang="en-US" smtClean="0"/>
              <a:t>3/24/2018</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BB547892-8DD4-4817-99BC-4F9797770A97}" type="slidenum">
              <a:rPr lang="en-US" smtClean="0"/>
              <a:t>‹#›</a:t>
            </a:fld>
            <a:endParaRPr lang="en-US"/>
          </a:p>
        </p:txBody>
      </p:sp>
    </p:spTree>
    <p:extLst>
      <p:ext uri="{BB962C8B-B14F-4D97-AF65-F5344CB8AC3E}">
        <p14:creationId xmlns:p14="http://schemas.microsoft.com/office/powerpoint/2010/main" val="1032157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76070B0C-EEF6-4135-9033-D6D6F51C9AB3}" type="datetimeFigureOut">
              <a:rPr lang="en-US" smtClean="0"/>
              <a:t>3/24/2018</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BB547892-8DD4-4817-99BC-4F9797770A97}" type="slidenum">
              <a:rPr lang="en-US" smtClean="0"/>
              <a:t>‹#›</a:t>
            </a:fld>
            <a:endParaRPr lang="en-US"/>
          </a:p>
        </p:txBody>
      </p:sp>
    </p:spTree>
    <p:extLst>
      <p:ext uri="{BB962C8B-B14F-4D97-AF65-F5344CB8AC3E}">
        <p14:creationId xmlns:p14="http://schemas.microsoft.com/office/powerpoint/2010/main" val="345290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6070B0C-EEF6-4135-9033-D6D6F51C9AB3}" type="datetimeFigureOut">
              <a:rPr lang="en-US" smtClean="0"/>
              <a:t>3/24/2018</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B547892-8DD4-4817-99BC-4F9797770A97}" type="slidenum">
              <a:rPr lang="en-US" smtClean="0"/>
              <a:t>‹#›</a:t>
            </a:fld>
            <a:endParaRPr lang="en-US"/>
          </a:p>
        </p:txBody>
      </p:sp>
    </p:spTree>
    <p:extLst>
      <p:ext uri="{BB962C8B-B14F-4D97-AF65-F5344CB8AC3E}">
        <p14:creationId xmlns:p14="http://schemas.microsoft.com/office/powerpoint/2010/main" val="2674155723"/>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pubs.opengroup.org/onlinepubs/9699919799/functions/content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DC3BD-DB63-4110-ACFE-5EE01477D687}"/>
              </a:ext>
            </a:extLst>
          </p:cNvPr>
          <p:cNvSpPr>
            <a:spLocks noGrp="1"/>
          </p:cNvSpPr>
          <p:nvPr>
            <p:ph type="ctrTitle"/>
          </p:nvPr>
        </p:nvSpPr>
        <p:spPr/>
        <p:txBody>
          <a:bodyPr/>
          <a:lstStyle/>
          <a:p>
            <a:r>
              <a:rPr lang="en-US" dirty="0"/>
              <a:t>Network measurement in </a:t>
            </a:r>
            <a:r>
              <a:rPr lang="en-US" dirty="0" err="1"/>
              <a:t>sdn</a:t>
            </a:r>
            <a:r>
              <a:rPr lang="en-US" dirty="0"/>
              <a:t> networks</a:t>
            </a:r>
          </a:p>
        </p:txBody>
      </p:sp>
      <p:sp>
        <p:nvSpPr>
          <p:cNvPr id="3" name="Subtitle 2">
            <a:extLst>
              <a:ext uri="{FF2B5EF4-FFF2-40B4-BE49-F238E27FC236}">
                <a16:creationId xmlns:a16="http://schemas.microsoft.com/office/drawing/2014/main" id="{2ED29E79-B92D-4E7C-8646-639B69054191}"/>
              </a:ext>
            </a:extLst>
          </p:cNvPr>
          <p:cNvSpPr>
            <a:spLocks noGrp="1"/>
          </p:cNvSpPr>
          <p:nvPr>
            <p:ph type="subTitle" idx="1"/>
          </p:nvPr>
        </p:nvSpPr>
        <p:spPr/>
        <p:txBody>
          <a:bodyPr/>
          <a:lstStyle/>
          <a:p>
            <a:r>
              <a:rPr lang="en-US" dirty="0"/>
              <a:t>Issues, Experiments &amp; Analysis</a:t>
            </a:r>
          </a:p>
        </p:txBody>
      </p:sp>
    </p:spTree>
    <p:extLst>
      <p:ext uri="{BB962C8B-B14F-4D97-AF65-F5344CB8AC3E}">
        <p14:creationId xmlns:p14="http://schemas.microsoft.com/office/powerpoint/2010/main" val="3021450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3F695-2E43-433A-A3EE-8C7138C74073}"/>
              </a:ext>
            </a:extLst>
          </p:cNvPr>
          <p:cNvSpPr>
            <a:spLocks noGrp="1"/>
          </p:cNvSpPr>
          <p:nvPr>
            <p:ph type="title"/>
          </p:nvPr>
        </p:nvSpPr>
        <p:spPr/>
        <p:txBody>
          <a:bodyPr/>
          <a:lstStyle/>
          <a:p>
            <a:r>
              <a:rPr lang="en-US" dirty="0"/>
              <a:t>Timestamping packets-EXPERIMENTS</a:t>
            </a:r>
          </a:p>
        </p:txBody>
      </p:sp>
      <p:sp>
        <p:nvSpPr>
          <p:cNvPr id="3" name="Content Placeholder 2">
            <a:extLst>
              <a:ext uri="{FF2B5EF4-FFF2-40B4-BE49-F238E27FC236}">
                <a16:creationId xmlns:a16="http://schemas.microsoft.com/office/drawing/2014/main" id="{406E6CE9-F2EB-4A8F-8490-E2CB41AF9AAA}"/>
              </a:ext>
            </a:extLst>
          </p:cNvPr>
          <p:cNvSpPr>
            <a:spLocks noGrp="1"/>
          </p:cNvSpPr>
          <p:nvPr>
            <p:ph idx="1"/>
          </p:nvPr>
        </p:nvSpPr>
        <p:spPr>
          <a:xfrm>
            <a:off x="2231136" y="2638044"/>
            <a:ext cx="7729728" cy="4044110"/>
          </a:xfrm>
        </p:spPr>
        <p:txBody>
          <a:bodyPr>
            <a:normAutofit/>
          </a:bodyPr>
          <a:lstStyle/>
          <a:p>
            <a:pPr>
              <a:buFont typeface="Wingdings" panose="05000000000000000000" pitchFamily="2" charset="2"/>
              <a:buChar char="Ø"/>
            </a:pPr>
            <a:r>
              <a:rPr lang="en-US" dirty="0"/>
              <a:t>Experiment: With NTP, calculate RTT on the same host(say server) by having the client send back the timestamped packet back to the server(ack) and then calculate the time at the server for (packet send + ack packet receive). </a:t>
            </a:r>
          </a:p>
          <a:p>
            <a:pPr lvl="1">
              <a:buFont typeface="Wingdings" panose="05000000000000000000" pitchFamily="2" charset="2"/>
              <a:buChar char="Ø"/>
            </a:pPr>
            <a:r>
              <a:rPr lang="en-US" dirty="0"/>
              <a:t>Results: RTT is turning out to be approx. 0.9ms. This is not adding up with the 5.8ms we got as the OWT.</a:t>
            </a:r>
          </a:p>
          <a:p>
            <a:pPr marL="228600" lvl="1" indent="0">
              <a:buNone/>
            </a:pPr>
            <a:endParaRPr lang="en-US" dirty="0"/>
          </a:p>
          <a:p>
            <a:pPr marL="0" indent="0">
              <a:buNone/>
            </a:pPr>
            <a:r>
              <a:rPr lang="en-US" b="1" u="sng" dirty="0"/>
              <a:t>Conclusion</a:t>
            </a:r>
            <a:r>
              <a:rPr lang="en-US" dirty="0"/>
              <a:t>: Synchronization is the issue indeed! Based on our observations, NTP is NOT GOOD ENOUGH for sub-millisecond accuracy of time synchronization.</a:t>
            </a:r>
          </a:p>
          <a:p>
            <a:pPr marL="0" indent="0">
              <a:buNone/>
            </a:pPr>
            <a:endParaRPr lang="en-US" dirty="0"/>
          </a:p>
          <a:p>
            <a:pPr marL="0" indent="0">
              <a:buNone/>
            </a:pPr>
            <a:r>
              <a:rPr lang="en-US" dirty="0"/>
              <a:t>So, we move onto PTP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915697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3F695-2E43-433A-A3EE-8C7138C74073}"/>
              </a:ext>
            </a:extLst>
          </p:cNvPr>
          <p:cNvSpPr>
            <a:spLocks noGrp="1"/>
          </p:cNvSpPr>
          <p:nvPr>
            <p:ph type="title"/>
          </p:nvPr>
        </p:nvSpPr>
        <p:spPr/>
        <p:txBody>
          <a:bodyPr/>
          <a:lstStyle/>
          <a:p>
            <a:r>
              <a:rPr lang="en-US" dirty="0"/>
              <a:t>Timestamping packets-EXPERIMENTS</a:t>
            </a:r>
          </a:p>
        </p:txBody>
      </p:sp>
      <p:sp>
        <p:nvSpPr>
          <p:cNvPr id="3" name="Content Placeholder 2">
            <a:extLst>
              <a:ext uri="{FF2B5EF4-FFF2-40B4-BE49-F238E27FC236}">
                <a16:creationId xmlns:a16="http://schemas.microsoft.com/office/drawing/2014/main" id="{406E6CE9-F2EB-4A8F-8490-E2CB41AF9AAA}"/>
              </a:ext>
            </a:extLst>
          </p:cNvPr>
          <p:cNvSpPr>
            <a:spLocks noGrp="1"/>
          </p:cNvSpPr>
          <p:nvPr>
            <p:ph idx="1"/>
          </p:nvPr>
        </p:nvSpPr>
        <p:spPr>
          <a:xfrm>
            <a:off x="2231136" y="2638044"/>
            <a:ext cx="7729728" cy="4044110"/>
          </a:xfrm>
        </p:spPr>
        <p:txBody>
          <a:bodyPr>
            <a:normAutofit/>
          </a:bodyPr>
          <a:lstStyle/>
          <a:p>
            <a:pPr>
              <a:buFont typeface="Wingdings" panose="05000000000000000000" pitchFamily="2" charset="2"/>
              <a:buChar char="Ø"/>
            </a:pPr>
            <a:r>
              <a:rPr lang="en-US" dirty="0"/>
              <a:t>Experiment: Calculate OWT(One Way Trip Time) by synchronizing the clocks using PTP</a:t>
            </a:r>
          </a:p>
          <a:p>
            <a:pPr lvl="1">
              <a:buFont typeface="Wingdings" panose="05000000000000000000" pitchFamily="2" charset="2"/>
              <a:buChar char="Ø"/>
            </a:pPr>
            <a:r>
              <a:rPr lang="en-US" dirty="0"/>
              <a:t>Results: OWT is coming to be 0.242ms or </a:t>
            </a:r>
            <a:r>
              <a:rPr lang="en-US" b="1" dirty="0"/>
              <a:t>242µs (average)</a:t>
            </a:r>
            <a:r>
              <a:rPr lang="en-US" dirty="0"/>
              <a:t>. This makes sense since it is roughly half the RTT.</a:t>
            </a:r>
          </a:p>
          <a:p>
            <a:pPr lvl="1">
              <a:buFont typeface="Wingdings" panose="05000000000000000000" pitchFamily="2" charset="2"/>
              <a:buChar char="Ø"/>
            </a:pPr>
            <a:r>
              <a:rPr lang="en-US" b="1" dirty="0"/>
              <a:t>Minimum Timing = 228 µs</a:t>
            </a:r>
          </a:p>
          <a:p>
            <a:pPr lvl="1">
              <a:buFont typeface="Wingdings" panose="05000000000000000000" pitchFamily="2" charset="2"/>
              <a:buChar char="Ø"/>
            </a:pPr>
            <a:endParaRPr lang="en-US" dirty="0"/>
          </a:p>
          <a:p>
            <a:pPr>
              <a:buFont typeface="Wingdings" panose="05000000000000000000" pitchFamily="2" charset="2"/>
              <a:buChar char="Ø"/>
            </a:pPr>
            <a:r>
              <a:rPr lang="en-US" dirty="0"/>
              <a:t>Topology Figure on next slide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59712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9F515A4-EC2F-4C09-97B1-923FA77B9629}"/>
              </a:ext>
            </a:extLst>
          </p:cNvPr>
          <p:cNvPicPr>
            <a:picLocks noChangeAspect="1"/>
          </p:cNvPicPr>
          <p:nvPr/>
        </p:nvPicPr>
        <p:blipFill rotWithShape="1">
          <a:blip r:embed="rId2">
            <a:extLst>
              <a:ext uri="{28A0092B-C50C-407E-A947-70E740481C1C}">
                <a14:useLocalDpi xmlns:a14="http://schemas.microsoft.com/office/drawing/2010/main" val="0"/>
              </a:ext>
            </a:extLst>
          </a:blip>
          <a:srcRect l="1904"/>
          <a:stretch/>
        </p:blipFill>
        <p:spPr>
          <a:xfrm>
            <a:off x="4654296" y="10"/>
            <a:ext cx="7537703" cy="6857990"/>
          </a:xfrm>
          <a:prstGeom prst="rect">
            <a:avLst/>
          </a:prstGeom>
        </p:spPr>
      </p:pic>
      <p:sp>
        <p:nvSpPr>
          <p:cNvPr id="2" name="Title 1">
            <a:extLst>
              <a:ext uri="{FF2B5EF4-FFF2-40B4-BE49-F238E27FC236}">
                <a16:creationId xmlns:a16="http://schemas.microsoft.com/office/drawing/2014/main" id="{A5F3F695-2E43-433A-A3EE-8C7138C74073}"/>
              </a:ext>
            </a:extLst>
          </p:cNvPr>
          <p:cNvSpPr>
            <a:spLocks noGrp="1"/>
          </p:cNvSpPr>
          <p:nvPr>
            <p:ph type="title"/>
          </p:nvPr>
        </p:nvSpPr>
        <p:spPr>
          <a:xfrm>
            <a:off x="804672" y="2404872"/>
            <a:ext cx="3044950" cy="1645920"/>
          </a:xfrm>
        </p:spPr>
        <p:txBody>
          <a:bodyPr vert="horz" lIns="274320" tIns="182880" rIns="274320" bIns="182880" rtlCol="0" anchor="ctr" anchorCtr="1">
            <a:normAutofit/>
          </a:bodyPr>
          <a:lstStyle/>
          <a:p>
            <a:r>
              <a:rPr lang="en-US" sz="2400" dirty="0">
                <a:solidFill>
                  <a:srgbClr val="262626"/>
                </a:solidFill>
              </a:rPr>
              <a:t>Timestamping packets-EXPERIMENTS</a:t>
            </a:r>
          </a:p>
        </p:txBody>
      </p:sp>
    </p:spTree>
    <p:extLst>
      <p:ext uri="{BB962C8B-B14F-4D97-AF65-F5344CB8AC3E}">
        <p14:creationId xmlns:p14="http://schemas.microsoft.com/office/powerpoint/2010/main" val="3251384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3F695-2E43-433A-A3EE-8C7138C74073}"/>
              </a:ext>
            </a:extLst>
          </p:cNvPr>
          <p:cNvSpPr>
            <a:spLocks noGrp="1"/>
          </p:cNvSpPr>
          <p:nvPr>
            <p:ph type="title"/>
          </p:nvPr>
        </p:nvSpPr>
        <p:spPr/>
        <p:txBody>
          <a:bodyPr/>
          <a:lstStyle/>
          <a:p>
            <a:r>
              <a:rPr lang="en-US" dirty="0"/>
              <a:t>Timestamping packets-EXPERIMENTS</a:t>
            </a:r>
          </a:p>
        </p:txBody>
      </p:sp>
      <p:sp>
        <p:nvSpPr>
          <p:cNvPr id="3" name="Content Placeholder 2">
            <a:extLst>
              <a:ext uri="{FF2B5EF4-FFF2-40B4-BE49-F238E27FC236}">
                <a16:creationId xmlns:a16="http://schemas.microsoft.com/office/drawing/2014/main" id="{406E6CE9-F2EB-4A8F-8490-E2CB41AF9AAA}"/>
              </a:ext>
            </a:extLst>
          </p:cNvPr>
          <p:cNvSpPr>
            <a:spLocks noGrp="1"/>
          </p:cNvSpPr>
          <p:nvPr>
            <p:ph idx="1"/>
          </p:nvPr>
        </p:nvSpPr>
        <p:spPr>
          <a:xfrm>
            <a:off x="2231136" y="2638044"/>
            <a:ext cx="7729728" cy="4044110"/>
          </a:xfrm>
        </p:spPr>
        <p:txBody>
          <a:bodyPr>
            <a:normAutofit/>
          </a:bodyPr>
          <a:lstStyle/>
          <a:p>
            <a:pPr>
              <a:buFont typeface="Wingdings" panose="05000000000000000000" pitchFamily="2" charset="2"/>
              <a:buChar char="Ø"/>
            </a:pPr>
            <a:r>
              <a:rPr lang="en-US" dirty="0"/>
              <a:t>Experiment: Add one more switch to estimate the packet processing time</a:t>
            </a:r>
          </a:p>
          <a:p>
            <a:pPr lvl="1">
              <a:buFont typeface="Wingdings" panose="05000000000000000000" pitchFamily="2" charset="2"/>
              <a:buChar char="Ø"/>
            </a:pPr>
            <a:r>
              <a:rPr lang="en-US" dirty="0"/>
              <a:t>Results: </a:t>
            </a:r>
            <a:r>
              <a:rPr lang="en-US" b="1" dirty="0"/>
              <a:t>OWT with 2 switches </a:t>
            </a:r>
            <a:r>
              <a:rPr lang="en-US" dirty="0"/>
              <a:t>in between is coming to be </a:t>
            </a:r>
            <a:r>
              <a:rPr lang="en-US" b="1" dirty="0"/>
              <a:t>0.249ms or 249µs.(average)</a:t>
            </a:r>
          </a:p>
          <a:p>
            <a:pPr lvl="1">
              <a:buFont typeface="Wingdings" panose="05000000000000000000" pitchFamily="2" charset="2"/>
              <a:buChar char="Ø"/>
            </a:pPr>
            <a:r>
              <a:rPr lang="en-US" b="1" dirty="0"/>
              <a:t>Worst case timing : 262µs</a:t>
            </a:r>
          </a:p>
          <a:p>
            <a:pPr lvl="1">
              <a:buFont typeface="Wingdings" panose="05000000000000000000" pitchFamily="2" charset="2"/>
              <a:buChar char="Ø"/>
            </a:pPr>
            <a:endParaRPr lang="en-US" dirty="0"/>
          </a:p>
          <a:p>
            <a:pPr>
              <a:buFont typeface="Wingdings" panose="05000000000000000000" pitchFamily="2" charset="2"/>
              <a:buChar char="Ø"/>
            </a:pPr>
            <a:r>
              <a:rPr lang="en-US" dirty="0"/>
              <a:t>Topology Figure on next slide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69371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D6F0A31-5407-4EFA-9DFA-67E94268296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CFC90EE-B470-40A1-9A9A-EA2A85958577}"/>
              </a:ext>
            </a:extLst>
          </p:cNvPr>
          <p:cNvPicPr>
            <a:picLocks noChangeAspect="1"/>
          </p:cNvPicPr>
          <p:nvPr/>
        </p:nvPicPr>
        <p:blipFill>
          <a:blip r:embed="rId2"/>
          <a:stretch>
            <a:fillRect/>
          </a:stretch>
        </p:blipFill>
        <p:spPr>
          <a:xfrm>
            <a:off x="5294376" y="854671"/>
            <a:ext cx="6257544" cy="4833952"/>
          </a:xfrm>
          <a:prstGeom prst="rect">
            <a:avLst/>
          </a:prstGeom>
        </p:spPr>
      </p:pic>
      <p:sp>
        <p:nvSpPr>
          <p:cNvPr id="2" name="Title 1">
            <a:extLst>
              <a:ext uri="{FF2B5EF4-FFF2-40B4-BE49-F238E27FC236}">
                <a16:creationId xmlns:a16="http://schemas.microsoft.com/office/drawing/2014/main" id="{A5F3F695-2E43-433A-A3EE-8C7138C74073}"/>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sz="2400">
                <a:solidFill>
                  <a:srgbClr val="262626"/>
                </a:solidFill>
              </a:rPr>
              <a:t>Timestamping packets-EXPERIMENTS</a:t>
            </a:r>
            <a:endParaRPr lang="en-US" sz="2400" dirty="0">
              <a:solidFill>
                <a:srgbClr val="262626"/>
              </a:solidFill>
            </a:endParaRPr>
          </a:p>
        </p:txBody>
      </p:sp>
    </p:spTree>
    <p:extLst>
      <p:ext uri="{BB962C8B-B14F-4D97-AF65-F5344CB8AC3E}">
        <p14:creationId xmlns:p14="http://schemas.microsoft.com/office/powerpoint/2010/main" val="1290215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BC904-ACDD-46A3-BDF3-D60AFA816332}"/>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856C4BA7-1286-4202-BFB2-36EBDEBD4419}"/>
              </a:ext>
            </a:extLst>
          </p:cNvPr>
          <p:cNvSpPr>
            <a:spLocks noGrp="1"/>
          </p:cNvSpPr>
          <p:nvPr>
            <p:ph idx="1"/>
          </p:nvPr>
        </p:nvSpPr>
        <p:spPr/>
        <p:txBody>
          <a:bodyPr/>
          <a:lstStyle/>
          <a:p>
            <a:pPr marL="0" indent="0">
              <a:buNone/>
            </a:pPr>
            <a:endParaRPr lang="en-US" dirty="0"/>
          </a:p>
          <a:p>
            <a:pPr marL="0" indent="0">
              <a:buNone/>
            </a:pPr>
            <a:r>
              <a:rPr lang="en-US" dirty="0"/>
              <a:t>Switch Processing delay = Worst case End to End delay with 2 switches – Min. End to End delay with 1 switch = (262 – 228) µs = 34 µs</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Object 3">
            <a:extLst>
              <a:ext uri="{FF2B5EF4-FFF2-40B4-BE49-F238E27FC236}">
                <a16:creationId xmlns:a16="http://schemas.microsoft.com/office/drawing/2014/main" id="{CA948667-AA30-4CCA-BC7D-6DAC154B5175}"/>
              </a:ext>
            </a:extLst>
          </p:cNvPr>
          <p:cNvGraphicFramePr>
            <a:graphicFrameLocks noChangeAspect="1"/>
          </p:cNvGraphicFramePr>
          <p:nvPr>
            <p:extLst>
              <p:ext uri="{D42A27DB-BD31-4B8C-83A1-F6EECF244321}">
                <p14:modId xmlns:p14="http://schemas.microsoft.com/office/powerpoint/2010/main" val="1860698892"/>
              </p:ext>
            </p:extLst>
          </p:nvPr>
        </p:nvGraphicFramePr>
        <p:xfrm>
          <a:off x="2684584" y="4292111"/>
          <a:ext cx="914400" cy="771525"/>
        </p:xfrm>
        <a:graphic>
          <a:graphicData uri="http://schemas.openxmlformats.org/presentationml/2006/ole">
            <mc:AlternateContent xmlns:mc="http://schemas.openxmlformats.org/markup-compatibility/2006">
              <mc:Choice xmlns:v="urn:schemas-microsoft-com:vml" Requires="v">
                <p:oleObj spid="_x0000_s1034"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2684584" y="4292111"/>
                        <a:ext cx="914400" cy="771525"/>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F4A415B5-3043-4D39-A8E2-3B8638680D88}"/>
              </a:ext>
            </a:extLst>
          </p:cNvPr>
          <p:cNvGraphicFramePr>
            <a:graphicFrameLocks noChangeAspect="1"/>
          </p:cNvGraphicFramePr>
          <p:nvPr>
            <p:extLst>
              <p:ext uri="{D42A27DB-BD31-4B8C-83A1-F6EECF244321}">
                <p14:modId xmlns:p14="http://schemas.microsoft.com/office/powerpoint/2010/main" val="2130450159"/>
              </p:ext>
            </p:extLst>
          </p:nvPr>
        </p:nvGraphicFramePr>
        <p:xfrm>
          <a:off x="4091509" y="4292111"/>
          <a:ext cx="914400" cy="771525"/>
        </p:xfrm>
        <a:graphic>
          <a:graphicData uri="http://schemas.openxmlformats.org/presentationml/2006/ole">
            <mc:AlternateContent xmlns:mc="http://schemas.openxmlformats.org/markup-compatibility/2006">
              <mc:Choice xmlns:v="urn:schemas-microsoft-com:vml" Requires="v">
                <p:oleObj spid="_x0000_s1035" name="Worksheet" showAsIcon="1" r:id="rId5" imgW="914400" imgH="771480" progId="Excel.Sheet.12">
                  <p:embed/>
                </p:oleObj>
              </mc:Choice>
              <mc:Fallback>
                <p:oleObj name="Worksheet" showAsIcon="1" r:id="rId5" imgW="914400" imgH="771480" progId="Excel.Sheet.12">
                  <p:embed/>
                  <p:pic>
                    <p:nvPicPr>
                      <p:cNvPr id="0" name=""/>
                      <p:cNvPicPr/>
                      <p:nvPr/>
                    </p:nvPicPr>
                    <p:blipFill>
                      <a:blip r:embed="rId6"/>
                      <a:stretch>
                        <a:fillRect/>
                      </a:stretch>
                    </p:blipFill>
                    <p:spPr>
                      <a:xfrm>
                        <a:off x="4091509" y="4292111"/>
                        <a:ext cx="914400" cy="771525"/>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3E6E7EFA-AB2D-41D1-9A08-0D0B71F45071}"/>
              </a:ext>
            </a:extLst>
          </p:cNvPr>
          <p:cNvGraphicFramePr>
            <a:graphicFrameLocks noChangeAspect="1"/>
          </p:cNvGraphicFramePr>
          <p:nvPr>
            <p:extLst>
              <p:ext uri="{D42A27DB-BD31-4B8C-83A1-F6EECF244321}">
                <p14:modId xmlns:p14="http://schemas.microsoft.com/office/powerpoint/2010/main" val="2578649267"/>
              </p:ext>
            </p:extLst>
          </p:nvPr>
        </p:nvGraphicFramePr>
        <p:xfrm>
          <a:off x="5341815" y="4292110"/>
          <a:ext cx="914400" cy="771525"/>
        </p:xfrm>
        <a:graphic>
          <a:graphicData uri="http://schemas.openxmlformats.org/presentationml/2006/ole">
            <mc:AlternateContent xmlns:mc="http://schemas.openxmlformats.org/markup-compatibility/2006">
              <mc:Choice xmlns:v="urn:schemas-microsoft-com:vml" Requires="v">
                <p:oleObj spid="_x0000_s1036" name="Worksheet" showAsIcon="1" r:id="rId7" imgW="914400" imgH="771480" progId="Excel.Sheet.12">
                  <p:embed/>
                </p:oleObj>
              </mc:Choice>
              <mc:Fallback>
                <p:oleObj name="Worksheet" showAsIcon="1" r:id="rId7" imgW="914400" imgH="771480" progId="Excel.Sheet.12">
                  <p:embed/>
                  <p:pic>
                    <p:nvPicPr>
                      <p:cNvPr id="0" name=""/>
                      <p:cNvPicPr/>
                      <p:nvPr/>
                    </p:nvPicPr>
                    <p:blipFill>
                      <a:blip r:embed="rId8"/>
                      <a:stretch>
                        <a:fillRect/>
                      </a:stretch>
                    </p:blipFill>
                    <p:spPr>
                      <a:xfrm>
                        <a:off x="5341815" y="429211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112340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BC904-ACDD-46A3-BDF3-D60AFA816332}"/>
              </a:ext>
            </a:extLst>
          </p:cNvPr>
          <p:cNvSpPr>
            <a:spLocks noGrp="1"/>
          </p:cNvSpPr>
          <p:nvPr>
            <p:ph type="title"/>
          </p:nvPr>
        </p:nvSpPr>
        <p:spPr/>
        <p:txBody>
          <a:bodyPr/>
          <a:lstStyle/>
          <a:p>
            <a:r>
              <a:rPr lang="en-US" dirty="0"/>
              <a:t>Questions From Discussions/weekly meeting/slack</a:t>
            </a:r>
          </a:p>
        </p:txBody>
      </p:sp>
      <p:sp>
        <p:nvSpPr>
          <p:cNvPr id="3" name="Content Placeholder 2">
            <a:extLst>
              <a:ext uri="{FF2B5EF4-FFF2-40B4-BE49-F238E27FC236}">
                <a16:creationId xmlns:a16="http://schemas.microsoft.com/office/drawing/2014/main" id="{856C4BA7-1286-4202-BFB2-36EBDEBD4419}"/>
              </a:ext>
            </a:extLst>
          </p:cNvPr>
          <p:cNvSpPr>
            <a:spLocks noGrp="1"/>
          </p:cNvSpPr>
          <p:nvPr>
            <p:ph idx="1"/>
          </p:nvPr>
        </p:nvSpPr>
        <p:spPr/>
        <p:txBody>
          <a:bodyPr>
            <a:normAutofit/>
          </a:bodyPr>
          <a:lstStyle/>
          <a:p>
            <a:pPr marL="228600" lvl="1" indent="0">
              <a:buNone/>
            </a:pPr>
            <a:endParaRPr lang="en-US" dirty="0"/>
          </a:p>
          <a:p>
            <a:r>
              <a:rPr lang="en-US" dirty="0"/>
              <a:t>Reverse the switch order in Host-Switch-Switch-Host to ensure that there is no switch level artifacts in the measurements.</a:t>
            </a:r>
          </a:p>
          <a:p>
            <a:pPr lvl="1">
              <a:buFont typeface="Wingdings" panose="05000000000000000000" pitchFamily="2" charset="2"/>
              <a:buChar char="Ø"/>
            </a:pPr>
            <a:r>
              <a:rPr lang="en-US" dirty="0"/>
              <a:t>Update: Verified this. Numbers are in the same ballpark. </a:t>
            </a:r>
          </a:p>
          <a:p>
            <a:pPr lvl="1">
              <a:buFont typeface="Wingdings" panose="05000000000000000000" pitchFamily="2" charset="2"/>
              <a:buChar char="Ø"/>
            </a:pPr>
            <a:r>
              <a:rPr lang="en-US" dirty="0"/>
              <a:t>Worst case is coming identical almost (262µs)</a:t>
            </a:r>
          </a:p>
          <a:p>
            <a:r>
              <a:rPr lang="en-US" dirty="0"/>
              <a:t>What are the packet sizes?</a:t>
            </a:r>
          </a:p>
          <a:p>
            <a:pPr lvl="1"/>
            <a:r>
              <a:rPr lang="en-US" dirty="0"/>
              <a:t>Packet sizes </a:t>
            </a:r>
            <a:r>
              <a:rPr lang="en-US"/>
              <a:t>are 60 </a:t>
            </a:r>
            <a:r>
              <a:rPr lang="en-US" dirty="0"/>
              <a:t>bytes sent with a time gap of 1 second.</a:t>
            </a:r>
          </a:p>
          <a:p>
            <a:endParaRPr lang="en-US" dirty="0"/>
          </a:p>
        </p:txBody>
      </p:sp>
    </p:spTree>
    <p:extLst>
      <p:ext uri="{BB962C8B-B14F-4D97-AF65-F5344CB8AC3E}">
        <p14:creationId xmlns:p14="http://schemas.microsoft.com/office/powerpoint/2010/main" val="1350003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BC904-ACDD-46A3-BDF3-D60AFA816332}"/>
              </a:ext>
            </a:extLst>
          </p:cNvPr>
          <p:cNvSpPr>
            <a:spLocks noGrp="1"/>
          </p:cNvSpPr>
          <p:nvPr>
            <p:ph type="title"/>
          </p:nvPr>
        </p:nvSpPr>
        <p:spPr/>
        <p:txBody>
          <a:bodyPr/>
          <a:lstStyle/>
          <a:p>
            <a:r>
              <a:rPr lang="en-US" dirty="0"/>
              <a:t>Next steps(from slack, meeting, disc with </a:t>
            </a:r>
            <a:r>
              <a:rPr lang="en-US" dirty="0" err="1"/>
              <a:t>rakesh</a:t>
            </a:r>
            <a:r>
              <a:rPr lang="en-US" dirty="0"/>
              <a:t>)	</a:t>
            </a:r>
          </a:p>
        </p:txBody>
      </p:sp>
      <p:sp>
        <p:nvSpPr>
          <p:cNvPr id="3" name="Content Placeholder 2">
            <a:extLst>
              <a:ext uri="{FF2B5EF4-FFF2-40B4-BE49-F238E27FC236}">
                <a16:creationId xmlns:a16="http://schemas.microsoft.com/office/drawing/2014/main" id="{856C4BA7-1286-4202-BFB2-36EBDEBD4419}"/>
              </a:ext>
            </a:extLst>
          </p:cNvPr>
          <p:cNvSpPr>
            <a:spLocks noGrp="1"/>
          </p:cNvSpPr>
          <p:nvPr>
            <p:ph idx="1"/>
          </p:nvPr>
        </p:nvSpPr>
        <p:spPr/>
        <p:txBody>
          <a:bodyPr/>
          <a:lstStyle/>
          <a:p>
            <a:pPr marL="0" indent="0">
              <a:buNone/>
            </a:pPr>
            <a:endParaRPr lang="en-US" dirty="0"/>
          </a:p>
          <a:p>
            <a:r>
              <a:rPr lang="en-US" dirty="0"/>
              <a:t>Perform an experiment with different packet sizes and log the delay</a:t>
            </a:r>
          </a:p>
          <a:p>
            <a:pPr lvl="1"/>
            <a:r>
              <a:rPr lang="en-US" dirty="0"/>
              <a:t>Same priorities here</a:t>
            </a:r>
          </a:p>
          <a:p>
            <a:r>
              <a:rPr lang="en-US" dirty="0"/>
              <a:t>Queueing experiment suggested by Rakesh</a:t>
            </a:r>
            <a:br>
              <a:rPr lang="en-US" dirty="0"/>
            </a:br>
            <a:endParaRPr lang="en-US" dirty="0"/>
          </a:p>
          <a:p>
            <a:pPr marL="228600" lvl="1" indent="0">
              <a:buNone/>
            </a:pPr>
            <a:r>
              <a:rPr lang="en-US" dirty="0"/>
              <a:t>“does the priorities kick show up in </a:t>
            </a:r>
            <a:br>
              <a:rPr lang="en-US" dirty="0"/>
            </a:br>
            <a:r>
              <a:rPr lang="en-US" dirty="0"/>
              <a:t>end-to-end delay?”</a:t>
            </a:r>
          </a:p>
          <a:p>
            <a:pPr marL="0" indent="0">
              <a:buNone/>
            </a:pPr>
            <a:endParaRPr lang="en-US" dirty="0"/>
          </a:p>
        </p:txBody>
      </p:sp>
      <p:pic>
        <p:nvPicPr>
          <p:cNvPr id="5" name="Picture 4">
            <a:extLst>
              <a:ext uri="{FF2B5EF4-FFF2-40B4-BE49-F238E27FC236}">
                <a16:creationId xmlns:a16="http://schemas.microsoft.com/office/drawing/2014/main" id="{4ECACBF8-9C74-45EC-BFBC-901DC05576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7446" y="3483426"/>
            <a:ext cx="3250907" cy="2135835"/>
          </a:xfrm>
          <a:prstGeom prst="rect">
            <a:avLst/>
          </a:prstGeom>
        </p:spPr>
      </p:pic>
    </p:spTree>
    <p:extLst>
      <p:ext uri="{BB962C8B-B14F-4D97-AF65-F5344CB8AC3E}">
        <p14:creationId xmlns:p14="http://schemas.microsoft.com/office/powerpoint/2010/main" val="1833899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BC904-ACDD-46A3-BDF3-D60AFA816332}"/>
              </a:ext>
            </a:extLst>
          </p:cNvPr>
          <p:cNvSpPr>
            <a:spLocks noGrp="1"/>
          </p:cNvSpPr>
          <p:nvPr>
            <p:ph type="title"/>
          </p:nvPr>
        </p:nvSpPr>
        <p:spPr/>
        <p:txBody>
          <a:bodyPr/>
          <a:lstStyle/>
          <a:p>
            <a:r>
              <a:rPr lang="en-US" dirty="0"/>
              <a:t>Next steps(from slack, meeting, disc with </a:t>
            </a:r>
            <a:r>
              <a:rPr lang="en-US" dirty="0" err="1"/>
              <a:t>rakesh</a:t>
            </a:r>
            <a:r>
              <a:rPr lang="en-US" dirty="0"/>
              <a:t>)</a:t>
            </a:r>
          </a:p>
        </p:txBody>
      </p:sp>
      <p:sp>
        <p:nvSpPr>
          <p:cNvPr id="3" name="Content Placeholder 2">
            <a:extLst>
              <a:ext uri="{FF2B5EF4-FFF2-40B4-BE49-F238E27FC236}">
                <a16:creationId xmlns:a16="http://schemas.microsoft.com/office/drawing/2014/main" id="{856C4BA7-1286-4202-BFB2-36EBDEBD4419}"/>
              </a:ext>
            </a:extLst>
          </p:cNvPr>
          <p:cNvSpPr>
            <a:spLocks noGrp="1"/>
          </p:cNvSpPr>
          <p:nvPr>
            <p:ph idx="1"/>
          </p:nvPr>
        </p:nvSpPr>
        <p:spPr/>
        <p:txBody>
          <a:bodyPr/>
          <a:lstStyle/>
          <a:p>
            <a:pPr marL="0" indent="0">
              <a:buNone/>
            </a:pPr>
            <a:endParaRPr lang="en-US" dirty="0"/>
          </a:p>
          <a:p>
            <a:r>
              <a:rPr lang="en-US" dirty="0"/>
              <a:t>Add another switch to perform Host-Switch-Switch-Switch-Host to confirm the observations.</a:t>
            </a:r>
          </a:p>
          <a:p>
            <a:pPr lvl="1">
              <a:buFont typeface="Wingdings" panose="05000000000000000000" pitchFamily="2" charset="2"/>
              <a:buChar char="Ø"/>
            </a:pPr>
            <a:r>
              <a:rPr lang="en-US" dirty="0"/>
              <a:t>To Do. </a:t>
            </a:r>
          </a:p>
          <a:p>
            <a:pPr lvl="1">
              <a:buFont typeface="Wingdings" panose="05000000000000000000" pitchFamily="2" charset="2"/>
              <a:buChar char="Ø"/>
            </a:pPr>
            <a:r>
              <a:rPr lang="en-US" dirty="0"/>
              <a:t>We got the fresh switches with us, needs to be setup.</a:t>
            </a:r>
          </a:p>
          <a:p>
            <a:pPr lvl="1">
              <a:buFont typeface="Wingdings" panose="05000000000000000000" pitchFamily="2" charset="2"/>
              <a:buChar char="Ø"/>
            </a:pPr>
            <a:endParaRPr lang="en-US" dirty="0"/>
          </a:p>
          <a:p>
            <a:pPr marL="0" indent="0">
              <a:buNone/>
            </a:pPr>
            <a:endParaRPr lang="en-US" dirty="0"/>
          </a:p>
        </p:txBody>
      </p:sp>
    </p:spTree>
    <p:extLst>
      <p:ext uri="{BB962C8B-B14F-4D97-AF65-F5344CB8AC3E}">
        <p14:creationId xmlns:p14="http://schemas.microsoft.com/office/powerpoint/2010/main" val="2562367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4B574-3082-47E4-8533-E177887002B5}"/>
              </a:ext>
            </a:extLst>
          </p:cNvPr>
          <p:cNvSpPr>
            <a:spLocks noGrp="1"/>
          </p:cNvSpPr>
          <p:nvPr>
            <p:ph type="title"/>
          </p:nvPr>
        </p:nvSpPr>
        <p:spPr/>
        <p:txBody>
          <a:bodyPr/>
          <a:lstStyle/>
          <a:p>
            <a:r>
              <a:rPr lang="en-US" dirty="0"/>
              <a:t>Backup Slides</a:t>
            </a:r>
          </a:p>
        </p:txBody>
      </p:sp>
      <p:sp>
        <p:nvSpPr>
          <p:cNvPr id="3" name="Content Placeholder 2">
            <a:extLst>
              <a:ext uri="{FF2B5EF4-FFF2-40B4-BE49-F238E27FC236}">
                <a16:creationId xmlns:a16="http://schemas.microsoft.com/office/drawing/2014/main" id="{F160B271-79B8-4756-8D53-5655BB70606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0020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6EF84-4691-41BE-8CC5-2CE8B06A31CA}"/>
              </a:ext>
            </a:extLst>
          </p:cNvPr>
          <p:cNvSpPr>
            <a:spLocks noGrp="1"/>
          </p:cNvSpPr>
          <p:nvPr>
            <p:ph type="title"/>
          </p:nvPr>
        </p:nvSpPr>
        <p:spPr/>
        <p:txBody>
          <a:bodyPr/>
          <a:lstStyle/>
          <a:p>
            <a:r>
              <a:rPr lang="en-US" dirty="0"/>
              <a:t>Traditional measurement methodology</a:t>
            </a:r>
          </a:p>
        </p:txBody>
      </p:sp>
      <p:sp>
        <p:nvSpPr>
          <p:cNvPr id="3" name="Content Placeholder 2">
            <a:extLst>
              <a:ext uri="{FF2B5EF4-FFF2-40B4-BE49-F238E27FC236}">
                <a16:creationId xmlns:a16="http://schemas.microsoft.com/office/drawing/2014/main" id="{910CED30-9E2D-447E-985F-F8C1EB2D920C}"/>
              </a:ext>
            </a:extLst>
          </p:cNvPr>
          <p:cNvSpPr>
            <a:spLocks noGrp="1"/>
          </p:cNvSpPr>
          <p:nvPr>
            <p:ph idx="1"/>
          </p:nvPr>
        </p:nvSpPr>
        <p:spPr/>
        <p:txBody>
          <a:bodyPr/>
          <a:lstStyle/>
          <a:p>
            <a:r>
              <a:rPr lang="en-US" dirty="0"/>
              <a:t>Ping packets</a:t>
            </a:r>
          </a:p>
          <a:p>
            <a:pPr lvl="1"/>
            <a:r>
              <a:rPr lang="en-US" dirty="0"/>
              <a:t>Uses ICMP’s ECHO_REQUEST and ECHO_REPLY datagrams</a:t>
            </a:r>
          </a:p>
          <a:p>
            <a:pPr lvl="1"/>
            <a:r>
              <a:rPr lang="en-US" dirty="0"/>
              <a:t>The GNU C Library provides two data types specifically for representing an elapsed time.</a:t>
            </a:r>
          </a:p>
          <a:p>
            <a:pPr lvl="2"/>
            <a:r>
              <a:rPr lang="en-US" dirty="0"/>
              <a:t>Struct </a:t>
            </a:r>
            <a:r>
              <a:rPr lang="en-US" dirty="0" err="1"/>
              <a:t>timeval</a:t>
            </a:r>
            <a:r>
              <a:rPr lang="en-US" dirty="0"/>
              <a:t> (microsecond resolution) E.g., 123456 microseconds</a:t>
            </a:r>
          </a:p>
          <a:p>
            <a:pPr lvl="2"/>
            <a:r>
              <a:rPr lang="en-US" dirty="0"/>
              <a:t>Struct </a:t>
            </a:r>
            <a:r>
              <a:rPr lang="en-US" dirty="0" err="1"/>
              <a:t>timespec</a:t>
            </a:r>
            <a:r>
              <a:rPr lang="en-US" dirty="0"/>
              <a:t> (nanosecond resolution E.g., 123456789 nanoseconds</a:t>
            </a:r>
          </a:p>
          <a:p>
            <a:pPr lvl="1"/>
            <a:endParaRPr lang="en-US" dirty="0"/>
          </a:p>
          <a:p>
            <a:pPr lvl="1"/>
            <a:r>
              <a:rPr lang="en-US" dirty="0"/>
              <a:t>ECHO_REQUEST datagrams uses </a:t>
            </a:r>
            <a:r>
              <a:rPr lang="en-US" i="1" dirty="0"/>
              <a:t>struct </a:t>
            </a:r>
            <a:r>
              <a:rPr lang="en-US" i="1" dirty="0" err="1"/>
              <a:t>timeval</a:t>
            </a:r>
            <a:r>
              <a:rPr lang="en-US" i="1" dirty="0"/>
              <a:t>.</a:t>
            </a:r>
          </a:p>
        </p:txBody>
      </p:sp>
    </p:spTree>
    <p:extLst>
      <p:ext uri="{BB962C8B-B14F-4D97-AF65-F5344CB8AC3E}">
        <p14:creationId xmlns:p14="http://schemas.microsoft.com/office/powerpoint/2010/main" val="1194151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EA419-B012-4DF0-9005-C0678F36F680}"/>
              </a:ext>
            </a:extLst>
          </p:cNvPr>
          <p:cNvSpPr>
            <a:spLocks noGrp="1"/>
          </p:cNvSpPr>
          <p:nvPr>
            <p:ph type="title"/>
          </p:nvPr>
        </p:nvSpPr>
        <p:spPr/>
        <p:txBody>
          <a:bodyPr/>
          <a:lstStyle/>
          <a:p>
            <a:r>
              <a:rPr lang="en-US" dirty="0"/>
              <a:t>Traffic generation tools</a:t>
            </a:r>
          </a:p>
        </p:txBody>
      </p:sp>
      <p:sp>
        <p:nvSpPr>
          <p:cNvPr id="3" name="Content Placeholder 2">
            <a:extLst>
              <a:ext uri="{FF2B5EF4-FFF2-40B4-BE49-F238E27FC236}">
                <a16:creationId xmlns:a16="http://schemas.microsoft.com/office/drawing/2014/main" id="{608BA4BA-4C12-4880-A676-0C34ABF396CC}"/>
              </a:ext>
            </a:extLst>
          </p:cNvPr>
          <p:cNvSpPr>
            <a:spLocks noGrp="1"/>
          </p:cNvSpPr>
          <p:nvPr>
            <p:ph idx="1"/>
          </p:nvPr>
        </p:nvSpPr>
        <p:spPr/>
        <p:txBody>
          <a:bodyPr/>
          <a:lstStyle/>
          <a:p>
            <a:pPr marL="0" indent="0">
              <a:buNone/>
            </a:pPr>
            <a:r>
              <a:rPr lang="en-US" dirty="0"/>
              <a:t>Many other traffic measurement tools are available</a:t>
            </a:r>
          </a:p>
          <a:p>
            <a:r>
              <a:rPr lang="en-US" dirty="0" err="1"/>
              <a:t>Netperf</a:t>
            </a:r>
            <a:endParaRPr lang="en-US" dirty="0"/>
          </a:p>
          <a:p>
            <a:r>
              <a:rPr lang="en-US" dirty="0" err="1"/>
              <a:t>Iperf</a:t>
            </a:r>
            <a:endParaRPr lang="en-US" dirty="0"/>
          </a:p>
          <a:p>
            <a:r>
              <a:rPr lang="en-US" dirty="0" err="1"/>
              <a:t>Moongen</a:t>
            </a:r>
            <a:r>
              <a:rPr lang="en-US" dirty="0"/>
              <a:t> – Best paper award in Internet Measurement Conference 2015</a:t>
            </a:r>
          </a:p>
        </p:txBody>
      </p:sp>
    </p:spTree>
    <p:extLst>
      <p:ext uri="{BB962C8B-B14F-4D97-AF65-F5344CB8AC3E}">
        <p14:creationId xmlns:p14="http://schemas.microsoft.com/office/powerpoint/2010/main" val="534158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BB5D-76BC-4C11-A62F-46B4E0E750BF}"/>
              </a:ext>
            </a:extLst>
          </p:cNvPr>
          <p:cNvSpPr>
            <a:spLocks noGrp="1"/>
          </p:cNvSpPr>
          <p:nvPr>
            <p:ph type="title"/>
          </p:nvPr>
        </p:nvSpPr>
        <p:spPr/>
        <p:txBody>
          <a:bodyPr/>
          <a:lstStyle/>
          <a:p>
            <a:r>
              <a:rPr lang="en-US" dirty="0"/>
              <a:t>ping with variable delays between packets</a:t>
            </a:r>
          </a:p>
        </p:txBody>
      </p:sp>
      <p:sp>
        <p:nvSpPr>
          <p:cNvPr id="3" name="Content Placeholder 2">
            <a:extLst>
              <a:ext uri="{FF2B5EF4-FFF2-40B4-BE49-F238E27FC236}">
                <a16:creationId xmlns:a16="http://schemas.microsoft.com/office/drawing/2014/main" id="{0A9B5C32-83EE-44E3-9DC3-B71657D9E0F0}"/>
              </a:ext>
            </a:extLst>
          </p:cNvPr>
          <p:cNvSpPr>
            <a:spLocks noGrp="1"/>
          </p:cNvSpPr>
          <p:nvPr>
            <p:ph idx="1"/>
          </p:nvPr>
        </p:nvSpPr>
        <p:spPr/>
        <p:txBody>
          <a:bodyPr/>
          <a:lstStyle/>
          <a:p>
            <a:r>
              <a:rPr lang="en-US" dirty="0"/>
              <a:t>Model the delay between packets as a random variable. </a:t>
            </a:r>
          </a:p>
          <a:p>
            <a:r>
              <a:rPr lang="en-US" dirty="0"/>
              <a:t>Calculate the density function value before sending the packet</a:t>
            </a:r>
          </a:p>
          <a:p>
            <a:pPr lvl="1"/>
            <a:r>
              <a:rPr lang="en-US" dirty="0"/>
              <a:t>Poisson Distribution</a:t>
            </a:r>
          </a:p>
          <a:p>
            <a:pPr lvl="1"/>
            <a:r>
              <a:rPr lang="en-US" dirty="0"/>
              <a:t>Gaussian Distribution</a:t>
            </a:r>
          </a:p>
          <a:p>
            <a:pPr lvl="1"/>
            <a:r>
              <a:rPr lang="en-US" dirty="0"/>
              <a:t>Uniform Distribution</a:t>
            </a:r>
          </a:p>
        </p:txBody>
      </p:sp>
    </p:spTree>
    <p:extLst>
      <p:ext uri="{BB962C8B-B14F-4D97-AF65-F5344CB8AC3E}">
        <p14:creationId xmlns:p14="http://schemas.microsoft.com/office/powerpoint/2010/main" val="2946602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6EF84-4691-41BE-8CC5-2CE8B06A31CA}"/>
              </a:ext>
            </a:extLst>
          </p:cNvPr>
          <p:cNvSpPr>
            <a:spLocks noGrp="1"/>
          </p:cNvSpPr>
          <p:nvPr>
            <p:ph type="title"/>
          </p:nvPr>
        </p:nvSpPr>
        <p:spPr/>
        <p:txBody>
          <a:bodyPr/>
          <a:lstStyle/>
          <a:p>
            <a:r>
              <a:rPr lang="en-US" dirty="0"/>
              <a:t>Traditional measurement methodology</a:t>
            </a:r>
          </a:p>
        </p:txBody>
      </p:sp>
      <p:sp>
        <p:nvSpPr>
          <p:cNvPr id="3" name="Content Placeholder 2">
            <a:extLst>
              <a:ext uri="{FF2B5EF4-FFF2-40B4-BE49-F238E27FC236}">
                <a16:creationId xmlns:a16="http://schemas.microsoft.com/office/drawing/2014/main" id="{910CED30-9E2D-447E-985F-F8C1EB2D920C}"/>
              </a:ext>
            </a:extLst>
          </p:cNvPr>
          <p:cNvSpPr>
            <a:spLocks noGrp="1"/>
          </p:cNvSpPr>
          <p:nvPr>
            <p:ph sz="half" idx="1"/>
          </p:nvPr>
        </p:nvSpPr>
        <p:spPr/>
        <p:txBody>
          <a:bodyPr/>
          <a:lstStyle/>
          <a:p>
            <a:r>
              <a:rPr lang="en-US" dirty="0"/>
              <a:t>Ping packets</a:t>
            </a:r>
          </a:p>
          <a:p>
            <a:pPr lvl="1"/>
            <a:r>
              <a:rPr lang="en-US" dirty="0"/>
              <a:t>Ping gives Round Trip Measurement.</a:t>
            </a:r>
          </a:p>
          <a:p>
            <a:pPr lvl="1"/>
            <a:r>
              <a:rPr lang="en-US" dirty="0"/>
              <a:t>Ping gives a resolution of microsecond.</a:t>
            </a:r>
          </a:p>
          <a:p>
            <a:pPr lvl="1"/>
            <a:endParaRPr lang="en-US" dirty="0"/>
          </a:p>
          <a:p>
            <a:r>
              <a:rPr lang="en-US" dirty="0" err="1"/>
              <a:t>RoundTrip</a:t>
            </a:r>
            <a:r>
              <a:rPr lang="en-US" dirty="0"/>
              <a:t> Times seen:</a:t>
            </a:r>
          </a:p>
          <a:p>
            <a:pPr lvl="1"/>
            <a:r>
              <a:rPr lang="en-US" dirty="0" err="1"/>
              <a:t>rtt</a:t>
            </a:r>
            <a:r>
              <a:rPr lang="en-US" dirty="0"/>
              <a:t> min/</a:t>
            </a:r>
            <a:r>
              <a:rPr lang="en-US" dirty="0" err="1"/>
              <a:t>avg</a:t>
            </a:r>
            <a:r>
              <a:rPr lang="en-US" dirty="0"/>
              <a:t>/max/</a:t>
            </a:r>
            <a:r>
              <a:rPr lang="en-US" dirty="0" err="1"/>
              <a:t>mdev</a:t>
            </a:r>
            <a:r>
              <a:rPr lang="en-US" dirty="0"/>
              <a:t> = 0.297/0.349/0.420/0.041 </a:t>
            </a:r>
            <a:r>
              <a:rPr lang="en-US" dirty="0" err="1"/>
              <a:t>ms</a:t>
            </a:r>
            <a:endParaRPr lang="en-US" dirty="0"/>
          </a:p>
          <a:p>
            <a:pPr lvl="1"/>
            <a:r>
              <a:rPr lang="en-US" dirty="0"/>
              <a:t>Inter-arrival time = 1 sec (constant)</a:t>
            </a:r>
          </a:p>
          <a:p>
            <a:pPr lvl="1"/>
            <a:endParaRPr lang="en-US" dirty="0"/>
          </a:p>
          <a:p>
            <a:endParaRPr lang="en-US" dirty="0"/>
          </a:p>
        </p:txBody>
      </p:sp>
      <p:pic>
        <p:nvPicPr>
          <p:cNvPr id="5" name="Picture 4">
            <a:extLst>
              <a:ext uri="{FF2B5EF4-FFF2-40B4-BE49-F238E27FC236}">
                <a16:creationId xmlns:a16="http://schemas.microsoft.com/office/drawing/2014/main" id="{67844BC7-FE38-433C-9FB2-FF23B18FBB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2890" y="2638044"/>
            <a:ext cx="5001208" cy="3139443"/>
          </a:xfrm>
          <a:prstGeom prst="rect">
            <a:avLst/>
          </a:prstGeom>
        </p:spPr>
      </p:pic>
    </p:spTree>
    <p:extLst>
      <p:ext uri="{BB962C8B-B14F-4D97-AF65-F5344CB8AC3E}">
        <p14:creationId xmlns:p14="http://schemas.microsoft.com/office/powerpoint/2010/main" val="2229043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6EF84-4691-41BE-8CC5-2CE8B06A31CA}"/>
              </a:ext>
            </a:extLst>
          </p:cNvPr>
          <p:cNvSpPr>
            <a:spLocks noGrp="1"/>
          </p:cNvSpPr>
          <p:nvPr>
            <p:ph type="title"/>
          </p:nvPr>
        </p:nvSpPr>
        <p:spPr/>
        <p:txBody>
          <a:bodyPr/>
          <a:lstStyle/>
          <a:p>
            <a:r>
              <a:rPr lang="en-US" dirty="0"/>
              <a:t>Traditional measurement methodology</a:t>
            </a:r>
          </a:p>
        </p:txBody>
      </p:sp>
      <p:sp>
        <p:nvSpPr>
          <p:cNvPr id="3" name="Content Placeholder 2">
            <a:extLst>
              <a:ext uri="{FF2B5EF4-FFF2-40B4-BE49-F238E27FC236}">
                <a16:creationId xmlns:a16="http://schemas.microsoft.com/office/drawing/2014/main" id="{910CED30-9E2D-447E-985F-F8C1EB2D920C}"/>
              </a:ext>
            </a:extLst>
          </p:cNvPr>
          <p:cNvSpPr>
            <a:spLocks noGrp="1"/>
          </p:cNvSpPr>
          <p:nvPr>
            <p:ph sz="half" idx="1"/>
          </p:nvPr>
        </p:nvSpPr>
        <p:spPr/>
        <p:txBody>
          <a:bodyPr/>
          <a:lstStyle/>
          <a:p>
            <a:r>
              <a:rPr lang="en-US" dirty="0"/>
              <a:t>Other stuff about ping packets</a:t>
            </a:r>
          </a:p>
          <a:p>
            <a:pPr lvl="1"/>
            <a:r>
              <a:rPr lang="en-US" dirty="0"/>
              <a:t>Lowest inter-arrival times : 0.2 seconds from the application.</a:t>
            </a:r>
          </a:p>
          <a:p>
            <a:pPr lvl="1"/>
            <a:r>
              <a:rPr lang="en-US" dirty="0"/>
              <a:t>In my observations so far, I am seeing average observations of RTT vary between 275 to 350 </a:t>
            </a:r>
            <a:r>
              <a:rPr lang="en-US" dirty="0" err="1"/>
              <a:t>ms.</a:t>
            </a:r>
            <a:endParaRPr lang="en-US" dirty="0"/>
          </a:p>
        </p:txBody>
      </p:sp>
      <p:pic>
        <p:nvPicPr>
          <p:cNvPr id="5" name="Picture 4">
            <a:extLst>
              <a:ext uri="{FF2B5EF4-FFF2-40B4-BE49-F238E27FC236}">
                <a16:creationId xmlns:a16="http://schemas.microsoft.com/office/drawing/2014/main" id="{67844BC7-FE38-433C-9FB2-FF23B18FBB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2890" y="2638044"/>
            <a:ext cx="5001208" cy="3139443"/>
          </a:xfrm>
          <a:prstGeom prst="rect">
            <a:avLst/>
          </a:prstGeom>
        </p:spPr>
      </p:pic>
    </p:spTree>
    <p:extLst>
      <p:ext uri="{BB962C8B-B14F-4D97-AF65-F5344CB8AC3E}">
        <p14:creationId xmlns:p14="http://schemas.microsoft.com/office/powerpoint/2010/main" val="3914428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C9E92-7BB5-4075-B394-40B5F8B6ECF5}"/>
              </a:ext>
            </a:extLst>
          </p:cNvPr>
          <p:cNvSpPr>
            <a:spLocks noGrp="1"/>
          </p:cNvSpPr>
          <p:nvPr>
            <p:ph type="title"/>
          </p:nvPr>
        </p:nvSpPr>
        <p:spPr/>
        <p:txBody>
          <a:bodyPr/>
          <a:lstStyle/>
          <a:p>
            <a:r>
              <a:rPr lang="en-US" dirty="0"/>
              <a:t>Alternative approaches</a:t>
            </a:r>
          </a:p>
        </p:txBody>
      </p:sp>
      <p:sp>
        <p:nvSpPr>
          <p:cNvPr id="3" name="Content Placeholder 2">
            <a:extLst>
              <a:ext uri="{FF2B5EF4-FFF2-40B4-BE49-F238E27FC236}">
                <a16:creationId xmlns:a16="http://schemas.microsoft.com/office/drawing/2014/main" id="{1AA173D5-13FC-4CCA-9C3A-921C1960A640}"/>
              </a:ext>
            </a:extLst>
          </p:cNvPr>
          <p:cNvSpPr>
            <a:spLocks noGrp="1"/>
          </p:cNvSpPr>
          <p:nvPr>
            <p:ph idx="1"/>
          </p:nvPr>
        </p:nvSpPr>
        <p:spPr/>
        <p:txBody>
          <a:bodyPr/>
          <a:lstStyle/>
          <a:p>
            <a:r>
              <a:rPr lang="en-US" dirty="0"/>
              <a:t>Use time synchronization + timestamping</a:t>
            </a:r>
          </a:p>
          <a:p>
            <a:pPr lvl="1"/>
            <a:r>
              <a:rPr lang="en-US" dirty="0"/>
              <a:t>Network Time Protocol</a:t>
            </a:r>
          </a:p>
          <a:p>
            <a:pPr lvl="1"/>
            <a:r>
              <a:rPr lang="en-US" dirty="0"/>
              <a:t>Precision Time Protocol</a:t>
            </a:r>
          </a:p>
          <a:p>
            <a:pPr lvl="1"/>
            <a:endParaRPr lang="en-US" dirty="0"/>
          </a:p>
          <a:p>
            <a:pPr lvl="1"/>
            <a:endParaRPr lang="en-US" dirty="0"/>
          </a:p>
        </p:txBody>
      </p:sp>
    </p:spTree>
    <p:extLst>
      <p:ext uri="{BB962C8B-B14F-4D97-AF65-F5344CB8AC3E}">
        <p14:creationId xmlns:p14="http://schemas.microsoft.com/office/powerpoint/2010/main" val="4131531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378DB4D-91D2-442A-AF15-BFCD48F192E4}"/>
              </a:ext>
            </a:extLst>
          </p:cNvPr>
          <p:cNvSpPr>
            <a:spLocks noGrp="1"/>
          </p:cNvSpPr>
          <p:nvPr>
            <p:ph type="body" idx="1"/>
          </p:nvPr>
        </p:nvSpPr>
        <p:spPr/>
        <p:txBody>
          <a:bodyPr/>
          <a:lstStyle/>
          <a:p>
            <a:r>
              <a:rPr lang="en-US" dirty="0"/>
              <a:t>Network TIME PROTOCOL</a:t>
            </a:r>
          </a:p>
        </p:txBody>
      </p:sp>
      <p:sp>
        <p:nvSpPr>
          <p:cNvPr id="3" name="Content Placeholder 2">
            <a:extLst>
              <a:ext uri="{FF2B5EF4-FFF2-40B4-BE49-F238E27FC236}">
                <a16:creationId xmlns:a16="http://schemas.microsoft.com/office/drawing/2014/main" id="{1AA173D5-13FC-4CCA-9C3A-921C1960A640}"/>
              </a:ext>
            </a:extLst>
          </p:cNvPr>
          <p:cNvSpPr>
            <a:spLocks noGrp="1"/>
          </p:cNvSpPr>
          <p:nvPr>
            <p:ph sz="half" idx="2"/>
          </p:nvPr>
        </p:nvSpPr>
        <p:spPr>
          <a:xfrm>
            <a:off x="1583436" y="3143250"/>
            <a:ext cx="4270248" cy="1835150"/>
          </a:xfrm>
        </p:spPr>
        <p:txBody>
          <a:bodyPr/>
          <a:lstStyle/>
          <a:p>
            <a:r>
              <a:rPr lang="en-US" dirty="0"/>
              <a:t>NTP can usually maintain time to within </a:t>
            </a:r>
          </a:p>
          <a:p>
            <a:pPr lvl="1"/>
            <a:r>
              <a:rPr lang="en-US" dirty="0"/>
              <a:t>10’s </a:t>
            </a:r>
            <a:r>
              <a:rPr lang="en-US" dirty="0" err="1"/>
              <a:t>ms</a:t>
            </a:r>
            <a:r>
              <a:rPr lang="en-US" dirty="0"/>
              <a:t> over the public internet,</a:t>
            </a:r>
          </a:p>
          <a:p>
            <a:pPr lvl="1"/>
            <a:r>
              <a:rPr lang="en-US" dirty="0"/>
              <a:t>1 </a:t>
            </a:r>
            <a:r>
              <a:rPr lang="en-US" dirty="0" err="1"/>
              <a:t>ms</a:t>
            </a:r>
            <a:r>
              <a:rPr lang="en-US" dirty="0"/>
              <a:t> accuracy in LAN under ideal conditions.</a:t>
            </a:r>
          </a:p>
          <a:p>
            <a:pPr lvl="1"/>
            <a:endParaRPr lang="en-US" dirty="0"/>
          </a:p>
        </p:txBody>
      </p:sp>
      <p:sp>
        <p:nvSpPr>
          <p:cNvPr id="6" name="Content Placeholder 5">
            <a:extLst>
              <a:ext uri="{FF2B5EF4-FFF2-40B4-BE49-F238E27FC236}">
                <a16:creationId xmlns:a16="http://schemas.microsoft.com/office/drawing/2014/main" id="{385D3CF3-F3D4-4430-ADF2-F3DA734DBAE4}"/>
              </a:ext>
            </a:extLst>
          </p:cNvPr>
          <p:cNvSpPr>
            <a:spLocks noGrp="1"/>
          </p:cNvSpPr>
          <p:nvPr>
            <p:ph sz="quarter" idx="4"/>
          </p:nvPr>
        </p:nvSpPr>
        <p:spPr>
          <a:xfrm>
            <a:off x="6338316" y="3143250"/>
            <a:ext cx="4253484" cy="1835150"/>
          </a:xfrm>
        </p:spPr>
        <p:txBody>
          <a:bodyPr/>
          <a:lstStyle/>
          <a:p>
            <a:r>
              <a:rPr lang="en-US" dirty="0"/>
              <a:t>On a LAN, it achieves clock accuracy in the &lt;1 µs </a:t>
            </a:r>
          </a:p>
          <a:p>
            <a:pPr lvl="1"/>
            <a:r>
              <a:rPr lang="en-US" dirty="0"/>
              <a:t>suitable for measurement and control systems.</a:t>
            </a:r>
          </a:p>
        </p:txBody>
      </p:sp>
      <p:sp>
        <p:nvSpPr>
          <p:cNvPr id="7" name="Text Placeholder 6">
            <a:extLst>
              <a:ext uri="{FF2B5EF4-FFF2-40B4-BE49-F238E27FC236}">
                <a16:creationId xmlns:a16="http://schemas.microsoft.com/office/drawing/2014/main" id="{A10236F2-0F1C-4C00-B607-8E8C4AC9A746}"/>
              </a:ext>
            </a:extLst>
          </p:cNvPr>
          <p:cNvSpPr>
            <a:spLocks noGrp="1"/>
          </p:cNvSpPr>
          <p:nvPr>
            <p:ph type="body" sz="quarter" idx="13"/>
          </p:nvPr>
        </p:nvSpPr>
        <p:spPr/>
        <p:txBody>
          <a:bodyPr/>
          <a:lstStyle/>
          <a:p>
            <a:r>
              <a:rPr lang="en-US" dirty="0"/>
              <a:t>Precision time protocol</a:t>
            </a:r>
          </a:p>
        </p:txBody>
      </p:sp>
      <p:sp>
        <p:nvSpPr>
          <p:cNvPr id="2" name="Title 1">
            <a:extLst>
              <a:ext uri="{FF2B5EF4-FFF2-40B4-BE49-F238E27FC236}">
                <a16:creationId xmlns:a16="http://schemas.microsoft.com/office/drawing/2014/main" id="{D83C9E92-7BB5-4075-B394-40B5F8B6ECF5}"/>
              </a:ext>
            </a:extLst>
          </p:cNvPr>
          <p:cNvSpPr>
            <a:spLocks noGrp="1"/>
          </p:cNvSpPr>
          <p:nvPr>
            <p:ph type="title"/>
          </p:nvPr>
        </p:nvSpPr>
        <p:spPr/>
        <p:txBody>
          <a:bodyPr/>
          <a:lstStyle/>
          <a:p>
            <a:r>
              <a:rPr lang="en-US" dirty="0"/>
              <a:t>Alternative approaches</a:t>
            </a:r>
          </a:p>
        </p:txBody>
      </p:sp>
      <p:sp>
        <p:nvSpPr>
          <p:cNvPr id="8" name="TextBox 7">
            <a:extLst>
              <a:ext uri="{FF2B5EF4-FFF2-40B4-BE49-F238E27FC236}">
                <a16:creationId xmlns:a16="http://schemas.microsoft.com/office/drawing/2014/main" id="{5DBFAA53-7F3F-47EB-89B0-62A5325D2448}"/>
              </a:ext>
            </a:extLst>
          </p:cNvPr>
          <p:cNvSpPr txBox="1"/>
          <p:nvPr/>
        </p:nvSpPr>
        <p:spPr>
          <a:xfrm>
            <a:off x="1883508" y="5408246"/>
            <a:ext cx="8667261" cy="369332"/>
          </a:xfrm>
          <a:prstGeom prst="rect">
            <a:avLst/>
          </a:prstGeom>
          <a:noFill/>
        </p:spPr>
        <p:txBody>
          <a:bodyPr wrap="square" rtlCol="0">
            <a:spAutoFit/>
          </a:bodyPr>
          <a:lstStyle/>
          <a:p>
            <a:r>
              <a:rPr lang="en-US" dirty="0"/>
              <a:t>We will start with NTP and then move onto PTP.</a:t>
            </a:r>
          </a:p>
        </p:txBody>
      </p:sp>
    </p:spTree>
    <p:extLst>
      <p:ext uri="{BB962C8B-B14F-4D97-AF65-F5344CB8AC3E}">
        <p14:creationId xmlns:p14="http://schemas.microsoft.com/office/powerpoint/2010/main" val="1163434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3F695-2E43-433A-A3EE-8C7138C74073}"/>
              </a:ext>
            </a:extLst>
          </p:cNvPr>
          <p:cNvSpPr>
            <a:spLocks noGrp="1"/>
          </p:cNvSpPr>
          <p:nvPr>
            <p:ph type="title"/>
          </p:nvPr>
        </p:nvSpPr>
        <p:spPr/>
        <p:txBody>
          <a:bodyPr/>
          <a:lstStyle/>
          <a:p>
            <a:r>
              <a:rPr lang="en-US" dirty="0"/>
              <a:t>Timestamping packets </a:t>
            </a:r>
          </a:p>
        </p:txBody>
      </p:sp>
      <p:sp>
        <p:nvSpPr>
          <p:cNvPr id="3" name="Content Placeholder 2">
            <a:extLst>
              <a:ext uri="{FF2B5EF4-FFF2-40B4-BE49-F238E27FC236}">
                <a16:creationId xmlns:a16="http://schemas.microsoft.com/office/drawing/2014/main" id="{406E6CE9-F2EB-4A8F-8490-E2CB41AF9AAA}"/>
              </a:ext>
            </a:extLst>
          </p:cNvPr>
          <p:cNvSpPr>
            <a:spLocks noGrp="1"/>
          </p:cNvSpPr>
          <p:nvPr>
            <p:ph idx="1"/>
          </p:nvPr>
        </p:nvSpPr>
        <p:spPr>
          <a:xfrm>
            <a:off x="2231136" y="2638044"/>
            <a:ext cx="7729728" cy="3981587"/>
          </a:xfrm>
        </p:spPr>
        <p:txBody>
          <a:bodyPr>
            <a:normAutofit/>
          </a:bodyPr>
          <a:lstStyle/>
          <a:p>
            <a:pPr marL="0" indent="0">
              <a:buNone/>
            </a:pPr>
            <a:r>
              <a:rPr lang="en-US" dirty="0"/>
              <a:t>Timestamp packets from source (</a:t>
            </a:r>
            <a:r>
              <a:rPr lang="en-US" dirty="0" err="1"/>
              <a:t>src</a:t>
            </a:r>
            <a:r>
              <a:rPr lang="en-US" dirty="0"/>
              <a:t>) so that we can measure the time using a difference calculation.</a:t>
            </a:r>
          </a:p>
          <a:p>
            <a:pPr marL="0" indent="0">
              <a:buNone/>
            </a:pPr>
            <a:r>
              <a:rPr lang="en-US" dirty="0"/>
              <a:t>		End to End One way Delay = (t</a:t>
            </a:r>
            <a:r>
              <a:rPr lang="en-US" baseline="-25000" dirty="0"/>
              <a:t>2</a:t>
            </a:r>
            <a:r>
              <a:rPr lang="en-US" dirty="0"/>
              <a:t> – t</a:t>
            </a:r>
            <a:r>
              <a:rPr lang="en-US" baseline="-25000" dirty="0"/>
              <a:t>1</a:t>
            </a:r>
            <a:r>
              <a:rPr lang="en-US" dirty="0"/>
              <a:t>)</a:t>
            </a:r>
          </a:p>
          <a:p>
            <a:pPr marL="0" indent="0">
              <a:buNone/>
            </a:pPr>
            <a:endParaRPr lang="en-US" dirty="0"/>
          </a:p>
          <a:p>
            <a:pPr marL="0" indent="0">
              <a:buNone/>
            </a:pPr>
            <a:r>
              <a:rPr lang="en-US" dirty="0"/>
              <a:t>Where,	</a:t>
            </a:r>
          </a:p>
          <a:p>
            <a:pPr marL="0" indent="0">
              <a:buNone/>
            </a:pPr>
            <a:r>
              <a:rPr lang="en-US" dirty="0"/>
              <a:t>	t</a:t>
            </a:r>
            <a:r>
              <a:rPr lang="en-US" baseline="-25000" dirty="0"/>
              <a:t>2</a:t>
            </a:r>
            <a:r>
              <a:rPr lang="en-US" dirty="0"/>
              <a:t>= (System time at the destination, </a:t>
            </a:r>
            <a:r>
              <a:rPr lang="en-US" dirty="0" err="1"/>
              <a:t>dst</a:t>
            </a:r>
            <a:r>
              <a:rPr lang="en-US" dirty="0"/>
              <a:t>)</a:t>
            </a:r>
          </a:p>
          <a:p>
            <a:pPr marL="0" indent="0">
              <a:buNone/>
            </a:pPr>
            <a:r>
              <a:rPr lang="en-US" dirty="0"/>
              <a:t>	t</a:t>
            </a:r>
            <a:r>
              <a:rPr lang="en-US" baseline="-25000" dirty="0"/>
              <a:t>1</a:t>
            </a:r>
            <a:r>
              <a:rPr lang="en-US" dirty="0"/>
              <a:t>= (Time in the packet, stamped at the source, </a:t>
            </a:r>
            <a:r>
              <a:rPr lang="en-US" dirty="0" err="1"/>
              <a:t>src</a:t>
            </a:r>
            <a:r>
              <a:rPr lang="en-US" dirty="0"/>
              <a:t>)</a:t>
            </a:r>
          </a:p>
          <a:p>
            <a:pPr marL="0" indent="0">
              <a:buNone/>
            </a:pPr>
            <a:endParaRPr lang="en-US" dirty="0"/>
          </a:p>
          <a:p>
            <a:pPr marL="0" indent="0">
              <a:buNone/>
            </a:pPr>
            <a:r>
              <a:rPr lang="en-US" dirty="0"/>
              <a:t>Used GNU </a:t>
            </a:r>
            <a:r>
              <a:rPr lang="en-US" dirty="0" err="1"/>
              <a:t>Libc’s</a:t>
            </a:r>
            <a:r>
              <a:rPr lang="en-US" dirty="0"/>
              <a:t> </a:t>
            </a:r>
            <a:r>
              <a:rPr lang="en-US" dirty="0" err="1"/>
              <a:t>clock_gettime</a:t>
            </a:r>
            <a:r>
              <a:rPr lang="en-US" dirty="0"/>
              <a:t>( ) function to get the time and send it from one host to another, where the destination calculated the difference.</a:t>
            </a:r>
          </a:p>
          <a:p>
            <a:pPr marL="0" indent="0">
              <a:buNone/>
            </a:pPr>
            <a:endParaRPr lang="en-US" dirty="0"/>
          </a:p>
        </p:txBody>
      </p:sp>
    </p:spTree>
    <p:extLst>
      <p:ext uri="{BB962C8B-B14F-4D97-AF65-F5344CB8AC3E}">
        <p14:creationId xmlns:p14="http://schemas.microsoft.com/office/powerpoint/2010/main" val="1543115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3F695-2E43-433A-A3EE-8C7138C74073}"/>
              </a:ext>
            </a:extLst>
          </p:cNvPr>
          <p:cNvSpPr>
            <a:spLocks noGrp="1"/>
          </p:cNvSpPr>
          <p:nvPr>
            <p:ph type="title"/>
          </p:nvPr>
        </p:nvSpPr>
        <p:spPr/>
        <p:txBody>
          <a:bodyPr/>
          <a:lstStyle/>
          <a:p>
            <a:r>
              <a:rPr lang="en-US" dirty="0"/>
              <a:t>Timestamping packets-EXPERIMENTS</a:t>
            </a:r>
          </a:p>
        </p:txBody>
      </p:sp>
      <p:sp>
        <p:nvSpPr>
          <p:cNvPr id="3" name="Content Placeholder 2">
            <a:extLst>
              <a:ext uri="{FF2B5EF4-FFF2-40B4-BE49-F238E27FC236}">
                <a16:creationId xmlns:a16="http://schemas.microsoft.com/office/drawing/2014/main" id="{406E6CE9-F2EB-4A8F-8490-E2CB41AF9AAA}"/>
              </a:ext>
            </a:extLst>
          </p:cNvPr>
          <p:cNvSpPr>
            <a:spLocks noGrp="1"/>
          </p:cNvSpPr>
          <p:nvPr>
            <p:ph idx="1"/>
          </p:nvPr>
        </p:nvSpPr>
        <p:spPr>
          <a:xfrm>
            <a:off x="2231136" y="2638044"/>
            <a:ext cx="7729728" cy="3973771"/>
          </a:xfrm>
        </p:spPr>
        <p:txBody>
          <a:bodyPr>
            <a:normAutofit/>
          </a:bodyPr>
          <a:lstStyle/>
          <a:p>
            <a:pPr>
              <a:buFont typeface="Wingdings" panose="05000000000000000000" pitchFamily="2" charset="2"/>
              <a:buChar char="Ø"/>
            </a:pPr>
            <a:r>
              <a:rPr lang="en-US" dirty="0"/>
              <a:t>Issues with time wrapping at client and server. Need to fix this. WIP</a:t>
            </a:r>
          </a:p>
          <a:p>
            <a:pPr lvl="1">
              <a:buFont typeface="Wingdings" panose="05000000000000000000" pitchFamily="2" charset="2"/>
              <a:buChar char="Ø"/>
            </a:pPr>
            <a:r>
              <a:rPr lang="en-US" b="1" dirty="0"/>
              <a:t>Update</a:t>
            </a:r>
            <a:r>
              <a:rPr lang="en-US" dirty="0"/>
              <a:t>: Fixed by changing from CLOCK_MONOTONIC to CLOCK_REALTIME.</a:t>
            </a:r>
          </a:p>
          <a:p>
            <a:pPr lvl="1">
              <a:buFont typeface="Wingdings" panose="05000000000000000000" pitchFamily="2" charset="2"/>
              <a:buChar char="Ø"/>
            </a:pPr>
            <a:r>
              <a:rPr lang="en-US" dirty="0"/>
              <a:t>CLOCK_MONOTONIC is for use in a single system. CLOCK_REALTIME is better suited for measurements across systems. Both are subject to NTP corrections.</a:t>
            </a:r>
          </a:p>
          <a:p>
            <a:pPr marL="228600" lvl="1" indent="0">
              <a:buNone/>
            </a:pPr>
            <a:endParaRPr lang="en-US" dirty="0"/>
          </a:p>
          <a:p>
            <a:r>
              <a:rPr lang="en-US" dirty="0"/>
              <a:t>Reference POSIX standards. </a:t>
            </a:r>
            <a:r>
              <a:rPr lang="en-US" dirty="0">
                <a:hlinkClick r:id="rId2"/>
              </a:rPr>
              <a:t>http://pubs.opengroup.org/onlinepubs/9699919799/functions/contents.html</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40306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3F695-2E43-433A-A3EE-8C7138C74073}"/>
              </a:ext>
            </a:extLst>
          </p:cNvPr>
          <p:cNvSpPr>
            <a:spLocks noGrp="1"/>
          </p:cNvSpPr>
          <p:nvPr>
            <p:ph type="title"/>
          </p:nvPr>
        </p:nvSpPr>
        <p:spPr/>
        <p:txBody>
          <a:bodyPr/>
          <a:lstStyle/>
          <a:p>
            <a:r>
              <a:rPr lang="en-US" dirty="0"/>
              <a:t>Timestamping packets-EXPERIMENTS</a:t>
            </a:r>
          </a:p>
        </p:txBody>
      </p:sp>
      <p:sp>
        <p:nvSpPr>
          <p:cNvPr id="3" name="Content Placeholder 2">
            <a:extLst>
              <a:ext uri="{FF2B5EF4-FFF2-40B4-BE49-F238E27FC236}">
                <a16:creationId xmlns:a16="http://schemas.microsoft.com/office/drawing/2014/main" id="{406E6CE9-F2EB-4A8F-8490-E2CB41AF9AAA}"/>
              </a:ext>
            </a:extLst>
          </p:cNvPr>
          <p:cNvSpPr>
            <a:spLocks noGrp="1"/>
          </p:cNvSpPr>
          <p:nvPr>
            <p:ph idx="1"/>
          </p:nvPr>
        </p:nvSpPr>
        <p:spPr/>
        <p:txBody>
          <a:bodyPr/>
          <a:lstStyle/>
          <a:p>
            <a:pPr>
              <a:buFont typeface="Wingdings" panose="05000000000000000000" pitchFamily="2" charset="2"/>
              <a:buChar char="Ø"/>
            </a:pPr>
            <a:r>
              <a:rPr lang="en-US" dirty="0"/>
              <a:t>Experiment: Calculate OWT(One Way Trip Time) by synchronizing the clocks using </a:t>
            </a:r>
            <a:r>
              <a:rPr lang="en-US" b="1" dirty="0"/>
              <a:t>NTP</a:t>
            </a:r>
          </a:p>
          <a:p>
            <a:pPr lvl="1">
              <a:buFont typeface="Wingdings" panose="05000000000000000000" pitchFamily="2" charset="2"/>
              <a:buChar char="Ø"/>
            </a:pPr>
            <a:r>
              <a:rPr lang="en-US" dirty="0"/>
              <a:t>Results: OWT is turning out to be 5.8ms.</a:t>
            </a:r>
          </a:p>
          <a:p>
            <a:pPr marL="0" indent="0">
              <a:buNone/>
            </a:pPr>
            <a:endParaRPr lang="en-US" dirty="0"/>
          </a:p>
          <a:p>
            <a:pPr marL="0" indent="0">
              <a:buNone/>
            </a:pPr>
            <a:endParaRPr lang="en-US" dirty="0"/>
          </a:p>
          <a:p>
            <a:pPr marL="0" indent="0">
              <a:buNone/>
            </a:pPr>
            <a:r>
              <a:rPr lang="en-US" dirty="0"/>
              <a:t>Is synchronization the issue? Potentially. We can verify this by performing another experiment.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43322567"/>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emplate>Parcel</Template>
  <TotalTime>2609</TotalTime>
  <Words>803</Words>
  <Application>Microsoft Office PowerPoint</Application>
  <PresentationFormat>Widescreen</PresentationFormat>
  <Paragraphs>140</Paragraphs>
  <Slides>21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6" baseType="lpstr">
      <vt:lpstr>Arial</vt:lpstr>
      <vt:lpstr>Gill Sans MT</vt:lpstr>
      <vt:lpstr>Wingdings</vt:lpstr>
      <vt:lpstr>Parcel</vt:lpstr>
      <vt:lpstr>Worksheet</vt:lpstr>
      <vt:lpstr>Network measurement in sdn networks</vt:lpstr>
      <vt:lpstr>Traditional measurement methodology</vt:lpstr>
      <vt:lpstr>Traditional measurement methodology</vt:lpstr>
      <vt:lpstr>Traditional measurement methodology</vt:lpstr>
      <vt:lpstr>Alternative approaches</vt:lpstr>
      <vt:lpstr>Alternative approaches</vt:lpstr>
      <vt:lpstr>Timestamping packets </vt:lpstr>
      <vt:lpstr>Timestamping packets-EXPERIMENTS</vt:lpstr>
      <vt:lpstr>Timestamping packets-EXPERIMENTS</vt:lpstr>
      <vt:lpstr>Timestamping packets-EXPERIMENTS</vt:lpstr>
      <vt:lpstr>Timestamping packets-EXPERIMENTS</vt:lpstr>
      <vt:lpstr>Timestamping packets-EXPERIMENTS</vt:lpstr>
      <vt:lpstr>Timestamping packets-EXPERIMENTS</vt:lpstr>
      <vt:lpstr>Timestamping packets-EXPERIMENTS</vt:lpstr>
      <vt:lpstr>RESULTS</vt:lpstr>
      <vt:lpstr>Questions From Discussions/weekly meeting/slack</vt:lpstr>
      <vt:lpstr>Next steps(from slack, meeting, disc with rakesh) </vt:lpstr>
      <vt:lpstr>Next steps(from slack, meeting, disc with rakesh)</vt:lpstr>
      <vt:lpstr>Backup Slides</vt:lpstr>
      <vt:lpstr>Traffic generation tools</vt:lpstr>
      <vt:lpstr>ping with variable delays between packets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measurement in sdn networks</dc:title>
  <dc:creator>Ashish Kashinath</dc:creator>
  <cp:lastModifiedBy>Ashish Kashinath</cp:lastModifiedBy>
  <cp:revision>24</cp:revision>
  <dcterms:created xsi:type="dcterms:W3CDTF">2018-03-20T15:40:46Z</dcterms:created>
  <dcterms:modified xsi:type="dcterms:W3CDTF">2018-03-24T22:11:32Z</dcterms:modified>
</cp:coreProperties>
</file>