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8" r:id="rId2"/>
    <p:sldId id="296" r:id="rId3"/>
    <p:sldId id="297" r:id="rId4"/>
    <p:sldId id="300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</a:t>
            </a:r>
            <a:r>
              <a:rPr lang="en-US" baseline="0"/>
              <a:t> Anomalies(y) Vs Number of Packets(x)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 PTP Setting #Anomaly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500k</c:v>
                </c:pt>
                <c:pt idx="1">
                  <c:v>300k</c:v>
                </c:pt>
                <c:pt idx="2">
                  <c:v>200k</c:v>
                </c:pt>
                <c:pt idx="3">
                  <c:v>100k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125</c:v>
                </c:pt>
                <c:pt idx="2">
                  <c:v>85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1-4766-BF32-2B77F5D228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2x PTP #Anomaly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500k</c:v>
                </c:pt>
                <c:pt idx="1">
                  <c:v>300k</c:v>
                </c:pt>
                <c:pt idx="2">
                  <c:v>200k</c:v>
                </c:pt>
                <c:pt idx="3">
                  <c:v>100k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D1-4766-BF32-2B77F5D22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509464"/>
        <c:axId val="593503560"/>
      </c:barChart>
      <c:catAx>
        <c:axId val="593509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Packets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03560"/>
        <c:crosses val="autoZero"/>
        <c:auto val="1"/>
        <c:lblAlgn val="ctr"/>
        <c:lblOffset val="100"/>
        <c:noMultiLvlLbl val="0"/>
      </c:catAx>
      <c:valAx>
        <c:axId val="593503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Anomalies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0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Sheet1!$B$11</c:f>
              <c:strCache>
                <c:ptCount val="1"/>
                <c:pt idx="0">
                  <c:v>1000k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Sheet1!$C$9:$F$10</c:f>
              <c:multiLvlStrCache>
                <c:ptCount val="4"/>
                <c:lvl>
                  <c:pt idx="1">
                    <c:v>#Anomaly</c:v>
                  </c:pt>
                  <c:pt idx="2">
                    <c:v>#Anomaly</c:v>
                  </c:pt>
                  <c:pt idx="3">
                    <c:v>#Anomaly</c:v>
                  </c:pt>
                </c:lvl>
                <c:lvl>
                  <c:pt idx="0">
                    <c:v>DEFAULT PTP SETTING #Anomaly</c:v>
                  </c:pt>
                  <c:pt idx="1">
                    <c:v>2x PTP</c:v>
                  </c:pt>
                  <c:pt idx="2">
                    <c:v>4x PTP</c:v>
                  </c:pt>
                  <c:pt idx="3">
                    <c:v>8x PTP </c:v>
                  </c:pt>
                </c:lvl>
              </c:multiLvlStrCache>
            </c:multiLvlStrRef>
          </c:cat>
          <c:val>
            <c:numRef>
              <c:f>Sheet1!$C$11:$F$11</c:f>
              <c:numCache>
                <c:formatCode>General</c:formatCode>
                <c:ptCount val="4"/>
                <c:pt idx="0">
                  <c:v>475</c:v>
                </c:pt>
                <c:pt idx="1">
                  <c:v>470</c:v>
                </c:pt>
                <c:pt idx="2">
                  <c:v>500</c:v>
                </c:pt>
                <c:pt idx="3">
                  <c:v>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D-4AB2-8D0E-7D203C553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3504872"/>
        <c:axId val="593507824"/>
      </c:barChart>
      <c:catAx>
        <c:axId val="593504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PTP</a:t>
                </a:r>
                <a:r>
                  <a:rPr lang="en-US" baseline="0" dirty="0"/>
                  <a:t> Rate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07824"/>
        <c:crosses val="autoZero"/>
        <c:auto val="1"/>
        <c:lblAlgn val="ctr"/>
        <c:lblOffset val="100"/>
        <c:noMultiLvlLbl val="0"/>
      </c:catAx>
      <c:valAx>
        <c:axId val="5935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Anomalies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504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87041-5904-4844-A211-8B5D0F543F4B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7CFFB-16EF-4380-B06C-143B7974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seen the attack side, let us move onto the defense side to improve safety/security/resiliency of CPS.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E59C-D7D2-42E3-BC87-C1A0D9A32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seen the attack side, let us move onto the defense side to improve safety/security/resiliency of CPS.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E59C-D7D2-42E3-BC87-C1A0D9A32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1E59C-D7D2-42E3-BC87-C1A0D9A32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196F-554D-4493-8F50-9909AFEF7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DF85D-B52F-4037-90E5-268351A22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2FD5-C36F-4D90-8A64-5143835A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8799-50A3-4626-BEED-6D75C77F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5993-467C-4255-B036-7F884B05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9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50C-E591-4452-89A7-6594B744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4C6B8-32FF-4E30-90B1-353ACAD6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5AA6-6131-407E-803E-AF53E6EF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5AAD-EBEE-425B-9085-05A250A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9EDE-6DFE-4F80-99EF-D24D4D1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F7886-C7C0-4BF4-A100-F7D409B8B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DEBF1-8F94-49FC-939F-B0D1EA74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7D83-2570-46B2-ACA4-A5B10883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B2BF-EB42-4189-B5B3-FEA50884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8BAD-F9F8-4DC1-A42C-845DD3A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5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85F61C-D72B-489D-A626-F3153B71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559526"/>
            <a:ext cx="11582400" cy="1730075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FA6300"/>
                </a:solidFill>
              </a:defRPr>
            </a:lvl1pPr>
          </a:lstStyle>
          <a:p>
            <a:r>
              <a:rPr lang="en-US" dirty="0"/>
              <a:t>Title Here: Tell Your Illinois Story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62535D5-4D9E-42F5-BCEB-7E2405122D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2382839"/>
            <a:ext cx="11582400" cy="942975"/>
          </a:xfrm>
          <a:prstGeom prst="rect">
            <a:avLst/>
          </a:prstGeom>
        </p:spPr>
        <p:txBody>
          <a:bodyPr/>
          <a:lstStyle>
            <a:lvl1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Name  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131F33"/>
                </a:solidFill>
                <a:latin typeface="+mn-lt"/>
                <a:ea typeface="+mn-ea"/>
                <a:cs typeface="Georgia"/>
              </a:rPr>
              <a:t>Date</a:t>
            </a:r>
          </a:p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33D890-5EAF-4CAC-9141-0BC9E19406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0" y="6008552"/>
            <a:ext cx="2458417" cy="3200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F18DE4-0954-41B3-ADF6-B334AE6676D7}"/>
              </a:ext>
            </a:extLst>
          </p:cNvPr>
          <p:cNvSpPr/>
          <p:nvPr userDrawn="1"/>
        </p:nvSpPr>
        <p:spPr>
          <a:xfrm>
            <a:off x="0" y="6629400"/>
            <a:ext cx="12192000" cy="228600"/>
          </a:xfrm>
          <a:prstGeom prst="rect">
            <a:avLst/>
          </a:prstGeom>
          <a:solidFill>
            <a:srgbClr val="122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9381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7955-4E91-4459-9A88-DA2F96A2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AC9D-68E9-411C-AFEA-5D9B805E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158B-16E4-480D-AAFB-D68A989F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C948-8AD2-4F55-BA1D-5FEE15F7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183E-E0A6-40D0-A740-81F9976B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819E-739C-4E33-811F-C2A2CE25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922D-CDAD-4A5D-A33D-08E60F996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FA2B-54D1-402E-B505-7F86C0A7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56B1-AA08-4F9C-97F7-7AE5BB4E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3407-951E-47F4-8E87-D06FC7CA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EF3-D1B6-4964-9CF9-5BCE919F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C1BB-989E-4B78-A19E-50A7C5D64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07229-14B4-4677-ABD2-B34E49B9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36BF-1CD7-463D-973A-E5BC966B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E3B3-B85B-4FF6-9E44-AAFBB5DA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847A4-46B4-4487-B643-1EB7EC6D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D90E-9135-469F-A97D-EEF5DBE6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02A4-BC12-459F-908E-D323881A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9EE2F-C2F6-4AF8-AF80-CFF7EFF7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B28EC-F557-4100-8DE0-474F5311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C4449-054D-4F6C-A08F-6CD28C1E3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B5C4D-0839-4107-9C36-B6E757AD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EC0AD-101D-4798-BCA7-06E4999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253DD-FA31-4895-B968-0E9A821D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8B8B-6201-4802-9EC5-E221668B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3F5D0-69A2-4BC4-9D3E-A334A890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F1C41-D146-4564-AE0F-A107F780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EFEAA-41B0-4A7B-864C-2438E0FC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83CE5-9D47-4715-944E-15F10B7A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59331-3146-4BB1-AE91-AF54F16F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FE7F-002F-4992-BD4E-7CF78574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C631-A880-4EAB-B3EC-DAEC6D9F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36C0-42F0-4CE5-9C0D-BD863D7F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4D7E-4564-49F0-98E8-7A0394EA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D7F56-91CC-47A9-9620-B32D4DB3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DD26-8F6E-4AEC-A8FA-2762A6BC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E36F6-2DC1-4748-B3AE-B9C9BC3E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F736-1738-4371-9B4C-21B4FABE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B9560-19D2-4949-9F0E-6083C9F6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FCB1-5922-40CE-A645-DC26E0BC8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7ADF-38C8-4816-BC50-B6076427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3F6F-4A39-4F17-8F14-C9CB6C5E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77EA8-1D97-41B9-B957-C472178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10743-3716-47DE-BA29-3974A313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E3D3-80DB-4F3F-8349-0F8441BD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F5EC-F62C-43DD-A80F-76EBECB79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E5F8-CA81-436F-8D54-6E8DF31B619C}" type="datetimeFigureOut">
              <a:rPr lang="en-US" smtClean="0"/>
              <a:t>8/28/2018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487D-2C89-4D66-8795-320961ED1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AC5F-1FD3-4C24-80AE-20F972D65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8EAB-0244-4809-B27C-57943EDE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C660-929C-42F5-9057-1E6D234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4331"/>
            <a:ext cx="11582400" cy="43107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884F07-E1DF-4E08-B359-FEF8EA207825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86800" cy="51609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4DF57-82D2-4FC6-BEBE-90A9DDD4C205}"/>
              </a:ext>
            </a:extLst>
          </p:cNvPr>
          <p:cNvSpPr txBox="1"/>
          <p:nvPr/>
        </p:nvSpPr>
        <p:spPr>
          <a:xfrm>
            <a:off x="485192" y="1399592"/>
            <a:ext cx="1133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ym typeface="Wingdings" panose="05000000000000000000" pitchFamily="2" charset="2"/>
              </a:rPr>
              <a:t>PTP Protocol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2A8B4-5F17-4A36-B338-054BC101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2017415"/>
            <a:ext cx="5114180" cy="3885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28431-843F-492B-BEB4-0A50FD478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224" y="2017415"/>
            <a:ext cx="5726555" cy="388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C660-929C-42F5-9057-1E6D234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4331"/>
            <a:ext cx="11582400" cy="43107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884F07-E1DF-4E08-B359-FEF8EA207825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86800" cy="51609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4DF57-82D2-4FC6-BEBE-90A9DDD4C205}"/>
              </a:ext>
            </a:extLst>
          </p:cNvPr>
          <p:cNvSpPr txBox="1"/>
          <p:nvPr/>
        </p:nvSpPr>
        <p:spPr>
          <a:xfrm>
            <a:off x="485192" y="1399592"/>
            <a:ext cx="11336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lphaL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Changes in the SDN topology: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Prioritize PTP traffic and give it the highest priority by assigning it to queue 7.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remaining Real-time traffic uses the queues 0-6.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background traffic was earlier generated by iperf3 – now we have moved it to </a:t>
            </a:r>
            <a:r>
              <a:rPr lang="en-US" dirty="0" err="1"/>
              <a:t>pktgen</a:t>
            </a:r>
            <a:r>
              <a:rPr lang="en-US" dirty="0"/>
              <a:t>, a kernel-based traffic generator.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Observations:</a:t>
            </a:r>
          </a:p>
          <a:p>
            <a:pPr marL="800100" lvl="1" indent="-342900">
              <a:buAutoNum type="arabicPeriod"/>
            </a:pPr>
            <a:r>
              <a:rPr lang="en-US" dirty="0"/>
              <a:t>With sufficient background traffic (800M) to saturate the link, we are seeing the priorities of the flows come into action.</a:t>
            </a:r>
          </a:p>
          <a:p>
            <a:pPr marL="800100" lvl="1" indent="-342900">
              <a:buAutoNum type="arabicPeriod"/>
            </a:pPr>
            <a:r>
              <a:rPr lang="en-US" dirty="0"/>
              <a:t> The 99.9</a:t>
            </a:r>
            <a:r>
              <a:rPr lang="en-US" baseline="30000" dirty="0"/>
              <a:t>th</a:t>
            </a:r>
            <a:r>
              <a:rPr lang="en-US" dirty="0"/>
              <a:t> percentile is now closer to 99</a:t>
            </a:r>
            <a:r>
              <a:rPr lang="en-US" baseline="30000" dirty="0"/>
              <a:t>th</a:t>
            </a:r>
            <a:r>
              <a:rPr lang="en-US" dirty="0"/>
              <a:t> percentile though the value for 99.9</a:t>
            </a:r>
            <a:r>
              <a:rPr lang="en-US" baseline="30000" dirty="0"/>
              <a:t>th</a:t>
            </a:r>
            <a:r>
              <a:rPr lang="en-US" dirty="0"/>
              <a:t> percentile is in millisecond occasionally.</a:t>
            </a:r>
          </a:p>
        </p:txBody>
      </p:sp>
    </p:spTree>
    <p:extLst>
      <p:ext uri="{BB962C8B-B14F-4D97-AF65-F5344CB8AC3E}">
        <p14:creationId xmlns:p14="http://schemas.microsoft.com/office/powerpoint/2010/main" val="217469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C660-929C-42F5-9057-1E6D234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4331"/>
            <a:ext cx="11582400" cy="43107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884F07-E1DF-4E08-B359-FEF8EA207825}"/>
              </a:ext>
            </a:extLst>
          </p:cNvPr>
          <p:cNvSpPr txBox="1">
            <a:spLocks/>
          </p:cNvSpPr>
          <p:nvPr/>
        </p:nvSpPr>
        <p:spPr>
          <a:xfrm>
            <a:off x="228600" y="990600"/>
            <a:ext cx="8686800" cy="51609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4DF57-82D2-4FC6-BEBE-90A9DDD4C205}"/>
              </a:ext>
            </a:extLst>
          </p:cNvPr>
          <p:cNvSpPr txBox="1"/>
          <p:nvPr/>
        </p:nvSpPr>
        <p:spPr>
          <a:xfrm>
            <a:off x="485192" y="1399592"/>
            <a:ext cx="11336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lphaLcPeriod"/>
            </a:pPr>
            <a:endParaRPr lang="en-US" dirty="0"/>
          </a:p>
          <a:p>
            <a:r>
              <a:rPr lang="en-US" dirty="0"/>
              <a:t>3. Question: Is the number of PTP packets directly proportional to the number of anomalies in the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 RT flows generated by Pi’s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Background flows</a:t>
            </a:r>
          </a:p>
          <a:p>
            <a:endParaRPr lang="en-US" dirty="0"/>
          </a:p>
          <a:p>
            <a:r>
              <a:rPr lang="en-US" dirty="0"/>
              <a:t>From this data, we can conclude that the </a:t>
            </a:r>
            <a:r>
              <a:rPr lang="en-US" u="sng" dirty="0"/>
              <a:t>variation is not so much dependent on the number of PTP sync</a:t>
            </a:r>
            <a:r>
              <a:rPr lang="en-US" dirty="0"/>
              <a:t> packets as this could be potentially within a standard deviation.</a:t>
            </a:r>
            <a:endParaRPr lang="en-US" sz="1600" dirty="0"/>
          </a:p>
          <a:p>
            <a:r>
              <a:rPr lang="en-U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38A785-7E2C-4FFD-9C6A-052E5FDED1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7134" y="3541328"/>
          <a:ext cx="5937250" cy="83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414399130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80887529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590250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Packet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 PTP Setting #Anomaly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2x PTP #Anomaly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101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500k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283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13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200k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240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159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06FBC-F648-4FE0-BFB3-2E867EE82F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81641" y="3524647"/>
          <a:ext cx="4940245" cy="8443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049">
                  <a:extLst>
                    <a:ext uri="{9D8B030D-6E8A-4147-A177-3AD203B41FA5}">
                      <a16:colId xmlns:a16="http://schemas.microsoft.com/office/drawing/2014/main" val="4122386558"/>
                    </a:ext>
                  </a:extLst>
                </a:gridCol>
                <a:gridCol w="988049">
                  <a:extLst>
                    <a:ext uri="{9D8B030D-6E8A-4147-A177-3AD203B41FA5}">
                      <a16:colId xmlns:a16="http://schemas.microsoft.com/office/drawing/2014/main" val="3558986879"/>
                    </a:ext>
                  </a:extLst>
                </a:gridCol>
                <a:gridCol w="988049">
                  <a:extLst>
                    <a:ext uri="{9D8B030D-6E8A-4147-A177-3AD203B41FA5}">
                      <a16:colId xmlns:a16="http://schemas.microsoft.com/office/drawing/2014/main" val="2332105638"/>
                    </a:ext>
                  </a:extLst>
                </a:gridCol>
                <a:gridCol w="988049">
                  <a:extLst>
                    <a:ext uri="{9D8B030D-6E8A-4147-A177-3AD203B41FA5}">
                      <a16:colId xmlns:a16="http://schemas.microsoft.com/office/drawing/2014/main" val="855106495"/>
                    </a:ext>
                  </a:extLst>
                </a:gridCol>
                <a:gridCol w="988049">
                  <a:extLst>
                    <a:ext uri="{9D8B030D-6E8A-4147-A177-3AD203B41FA5}">
                      <a16:colId xmlns:a16="http://schemas.microsoft.com/office/drawing/2014/main" val="2948405784"/>
                    </a:ext>
                  </a:extLst>
                </a:gridCol>
              </a:tblGrid>
              <a:tr h="5091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Packet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DEFAULT PTP SETTING #Anomaly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2x PTP 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#Anomaly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4x PTP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#Anomaly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8x PTP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#Anomaly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772203"/>
                  </a:ext>
                </a:extLst>
              </a:tr>
              <a:tr h="1697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475	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470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382046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D44CDDC-0CF7-4395-A30D-588CF4D7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6655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152EAC-7D35-4D1A-B3DC-E275141F7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529064"/>
              </p:ext>
            </p:extLst>
          </p:nvPr>
        </p:nvGraphicFramePr>
        <p:xfrm>
          <a:off x="414793" y="564541"/>
          <a:ext cx="4626334" cy="3013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321114-12D2-48C0-AEEF-50BE99BFB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429031"/>
              </p:ext>
            </p:extLst>
          </p:nvPr>
        </p:nvGraphicFramePr>
        <p:xfrm>
          <a:off x="6235148" y="5645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2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7F12-B698-46ED-BE66-350455F0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59526"/>
            <a:ext cx="11582400" cy="871709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42CB-195F-42BC-B990-38146E024B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892411"/>
            <a:ext cx="11582400" cy="34349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Measure e2e delay with Zodiac GX switch.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800" dirty="0"/>
              <a:t>Issues with IP assignment in CSL network – hopefully should be fixed soon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Patching </a:t>
            </a:r>
            <a:r>
              <a:rPr lang="en-US" sz="1800" dirty="0" err="1"/>
              <a:t>pktgen</a:t>
            </a:r>
            <a:r>
              <a:rPr lang="en-US" sz="1800" dirty="0"/>
              <a:t> with measurement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RT Kernel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800" dirty="0"/>
              <a:t>Challenges?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941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319</Words>
  <Application>Microsoft Office PowerPoint</Application>
  <PresentationFormat>Widescreen</PresentationFormat>
  <Paragraphs>68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Update</vt:lpstr>
      <vt:lpstr>Update</vt:lpstr>
      <vt:lpstr>Update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Kashinath</dc:creator>
  <cp:lastModifiedBy>Ashish Kashinath</cp:lastModifiedBy>
  <cp:revision>4</cp:revision>
  <dcterms:created xsi:type="dcterms:W3CDTF">2018-08-28T20:42:37Z</dcterms:created>
  <dcterms:modified xsi:type="dcterms:W3CDTF">2018-08-28T21:20:44Z</dcterms:modified>
</cp:coreProperties>
</file>