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8" r:id="rId4"/>
    <p:sldId id="257" r:id="rId5"/>
    <p:sldId id="258" r:id="rId6"/>
    <p:sldId id="269" r:id="rId7"/>
    <p:sldId id="270" r:id="rId8"/>
    <p:sldId id="259" r:id="rId9"/>
    <p:sldId id="260" r:id="rId10"/>
    <p:sldId id="261" r:id="rId11"/>
    <p:sldId id="264"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7" d="100"/>
          <a:sy n="87" d="100"/>
        </p:scale>
        <p:origin x="43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rive.google.com/file/d/1s4LKtJlqQiX-YnoOxzWbtZT1lsmENijh/view?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ZQ-jKuIpdc6SuOA98nCU6GYk_WNo33IM/view?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1F4E-836D-4E49-86B5-13A9E86B2C12}"/>
              </a:ext>
            </a:extLst>
          </p:cNvPr>
          <p:cNvSpPr>
            <a:spLocks noGrp="1"/>
          </p:cNvSpPr>
          <p:nvPr>
            <p:ph type="ctrTitle"/>
          </p:nvPr>
        </p:nvSpPr>
        <p:spPr/>
        <p:txBody>
          <a:bodyPr/>
          <a:lstStyle/>
          <a:p>
            <a:r>
              <a:rPr lang="en-IN" dirty="0" err="1">
                <a:solidFill>
                  <a:schemeClr val="tx2">
                    <a:lumMod val="50000"/>
                  </a:schemeClr>
                </a:solidFill>
              </a:rPr>
              <a:t>Mips</a:t>
            </a:r>
            <a:r>
              <a:rPr lang="en-IN" dirty="0">
                <a:solidFill>
                  <a:schemeClr val="tx2">
                    <a:lumMod val="50000"/>
                  </a:schemeClr>
                </a:solidFill>
              </a:rPr>
              <a:t> processor – SoC Team</a:t>
            </a:r>
          </a:p>
        </p:txBody>
      </p:sp>
      <p:sp>
        <p:nvSpPr>
          <p:cNvPr id="3" name="Subtitle 2">
            <a:extLst>
              <a:ext uri="{FF2B5EF4-FFF2-40B4-BE49-F238E27FC236}">
                <a16:creationId xmlns:a16="http://schemas.microsoft.com/office/drawing/2014/main" id="{8BA8A20B-C3B2-4D37-8FA9-8129A709A3D4}"/>
              </a:ext>
            </a:extLst>
          </p:cNvPr>
          <p:cNvSpPr>
            <a:spLocks noGrp="1"/>
          </p:cNvSpPr>
          <p:nvPr>
            <p:ph type="subTitle" idx="1"/>
          </p:nvPr>
        </p:nvSpPr>
        <p:spPr/>
        <p:txBody>
          <a:bodyPr/>
          <a:lstStyle/>
          <a:p>
            <a:r>
              <a:rPr lang="en-IN" dirty="0"/>
              <a:t>Top level design</a:t>
            </a:r>
          </a:p>
          <a:p>
            <a:r>
              <a:rPr lang="en-IN" dirty="0"/>
              <a:t>Pawan </a:t>
            </a:r>
            <a:r>
              <a:rPr lang="en-IN" dirty="0" err="1"/>
              <a:t>kumar</a:t>
            </a:r>
            <a:r>
              <a:rPr lang="en-IN" dirty="0"/>
              <a:t>, Vaishnavi matte, </a:t>
            </a:r>
            <a:r>
              <a:rPr lang="en-IN" dirty="0" err="1"/>
              <a:t>ayut</a:t>
            </a:r>
            <a:r>
              <a:rPr lang="en-IN" dirty="0"/>
              <a:t> </a:t>
            </a:r>
            <a:r>
              <a:rPr lang="en-IN" dirty="0" err="1"/>
              <a:t>ghosh</a:t>
            </a:r>
            <a:r>
              <a:rPr lang="en-IN" dirty="0"/>
              <a:t>, </a:t>
            </a:r>
            <a:r>
              <a:rPr lang="en-IN" dirty="0" err="1"/>
              <a:t>sandipan</a:t>
            </a:r>
            <a:r>
              <a:rPr lang="en-IN" dirty="0"/>
              <a:t> Chatterjee, </a:t>
            </a:r>
            <a:r>
              <a:rPr lang="en-IN" dirty="0" err="1"/>
              <a:t>shreyan</a:t>
            </a:r>
            <a:r>
              <a:rPr lang="en-IN" dirty="0"/>
              <a:t> </a:t>
            </a:r>
            <a:r>
              <a:rPr lang="en-IN"/>
              <a:t>datta</a:t>
            </a:r>
            <a:endParaRPr lang="en-IN" dirty="0"/>
          </a:p>
        </p:txBody>
      </p:sp>
    </p:spTree>
    <p:extLst>
      <p:ext uri="{BB962C8B-B14F-4D97-AF65-F5344CB8AC3E}">
        <p14:creationId xmlns:p14="http://schemas.microsoft.com/office/powerpoint/2010/main" val="3654566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0BD9-9C80-414B-AB4D-1AD3C07FD9CB}"/>
              </a:ext>
            </a:extLst>
          </p:cNvPr>
          <p:cNvSpPr>
            <a:spLocks noGrp="1"/>
          </p:cNvSpPr>
          <p:nvPr>
            <p:ph type="title"/>
          </p:nvPr>
        </p:nvSpPr>
        <p:spPr>
          <a:xfrm>
            <a:off x="363794" y="137652"/>
            <a:ext cx="4591663" cy="1061883"/>
          </a:xfrm>
        </p:spPr>
        <p:txBody>
          <a:bodyPr>
            <a:normAutofit/>
          </a:bodyPr>
          <a:lstStyle/>
          <a:p>
            <a:r>
              <a:rPr lang="en-IN" dirty="0">
                <a:solidFill>
                  <a:schemeClr val="tx2"/>
                </a:solidFill>
              </a:rPr>
              <a:t>Addition operation</a:t>
            </a:r>
          </a:p>
        </p:txBody>
      </p:sp>
      <p:pic>
        <p:nvPicPr>
          <p:cNvPr id="5" name="Content Placeholder 4" descr="Timeline&#10;&#10;Description automatically generated">
            <a:extLst>
              <a:ext uri="{FF2B5EF4-FFF2-40B4-BE49-F238E27FC236}">
                <a16:creationId xmlns:a16="http://schemas.microsoft.com/office/drawing/2014/main" id="{D21D0B34-B45C-4B68-9A88-C7C783833BA7}"/>
              </a:ext>
            </a:extLst>
          </p:cNvPr>
          <p:cNvPicPr>
            <a:picLocks noChangeAspect="1"/>
          </p:cNvPicPr>
          <p:nvPr/>
        </p:nvPicPr>
        <p:blipFill>
          <a:blip r:embed="rId2"/>
          <a:stretch>
            <a:fillRect/>
          </a:stretch>
        </p:blipFill>
        <p:spPr>
          <a:xfrm>
            <a:off x="363793" y="2562711"/>
            <a:ext cx="4591663" cy="173257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EE44C59D-5727-46E0-B4AD-D3AC8786C9CB}"/>
              </a:ext>
            </a:extLst>
          </p:cNvPr>
          <p:cNvSpPr>
            <a:spLocks noGrp="1"/>
          </p:cNvSpPr>
          <p:nvPr>
            <p:ph idx="1"/>
          </p:nvPr>
        </p:nvSpPr>
        <p:spPr>
          <a:xfrm>
            <a:off x="5034579" y="245805"/>
            <a:ext cx="6420002" cy="6612195"/>
          </a:xfrm>
        </p:spPr>
        <p:txBody>
          <a:bodyPr>
            <a:normAutofit/>
          </a:bodyPr>
          <a:lstStyle/>
          <a:p>
            <a:pPr marL="0" indent="0">
              <a:buNone/>
            </a:pPr>
            <a:r>
              <a:rPr lang="en-IN" sz="1200" dirty="0">
                <a:solidFill>
                  <a:schemeClr val="tx2"/>
                </a:solidFill>
              </a:rPr>
              <a:t>5 CLK = 0 RST = 0 </a:t>
            </a:r>
            <a:r>
              <a:rPr lang="en-IN" sz="1200" dirty="0" err="1">
                <a:solidFill>
                  <a:schemeClr val="tx2"/>
                </a:solidFill>
              </a:rPr>
              <a:t>PC_out</a:t>
            </a:r>
            <a:r>
              <a:rPr lang="en-IN" sz="1200" dirty="0">
                <a:solidFill>
                  <a:schemeClr val="tx2"/>
                </a:solidFill>
              </a:rPr>
              <a:t> = 0 </a:t>
            </a:r>
            <a:r>
              <a:rPr lang="en-IN" sz="1200" dirty="0" err="1">
                <a:solidFill>
                  <a:schemeClr val="tx2"/>
                </a:solidFill>
              </a:rPr>
              <a:t>RAM_Addr</a:t>
            </a:r>
            <a:r>
              <a:rPr lang="en-IN" sz="1200" dirty="0">
                <a:solidFill>
                  <a:schemeClr val="tx2"/>
                </a:solidFill>
              </a:rPr>
              <a:t> = 0 </a:t>
            </a:r>
            <a:r>
              <a:rPr lang="en-IN" sz="1200" dirty="0" err="1">
                <a:solidFill>
                  <a:schemeClr val="tx2"/>
                </a:solidFill>
              </a:rPr>
              <a:t>RAM_Data</a:t>
            </a:r>
            <a:r>
              <a:rPr lang="en-IN" sz="1200" dirty="0">
                <a:solidFill>
                  <a:schemeClr val="tx2"/>
                </a:solidFill>
              </a:rPr>
              <a:t> = x RAM_WS = 0 RAM_OE = 1 </a:t>
            </a:r>
            <a:r>
              <a:rPr lang="en-IN" sz="1200" dirty="0" err="1">
                <a:solidFill>
                  <a:schemeClr val="tx2"/>
                </a:solidFill>
              </a:rPr>
              <a:t>RAM_out</a:t>
            </a:r>
            <a:r>
              <a:rPr lang="en-IN" sz="1200" dirty="0">
                <a:solidFill>
                  <a:schemeClr val="tx2"/>
                </a:solidFill>
              </a:rPr>
              <a:t> = 00000000001000100001100000100000 </a:t>
            </a:r>
            <a:r>
              <a:rPr lang="en-IN" sz="1200" dirty="0" err="1">
                <a:solidFill>
                  <a:schemeClr val="tx2"/>
                </a:solidFill>
              </a:rPr>
              <a:t>IR_out</a:t>
            </a:r>
            <a:r>
              <a:rPr lang="en-IN" sz="1200" dirty="0">
                <a:solidFill>
                  <a:schemeClr val="tx2"/>
                </a:solidFill>
              </a:rPr>
              <a:t> = </a:t>
            </a:r>
            <a:r>
              <a:rPr lang="en-IN" sz="1200" dirty="0" err="1">
                <a:solidFill>
                  <a:schemeClr val="tx2"/>
                </a:solidFill>
              </a:rPr>
              <a:t>xxxxxxxxxxxxxxxxxxxxxxxxxxxxxxxx</a:t>
            </a:r>
            <a:r>
              <a:rPr lang="en-IN" sz="1200" dirty="0">
                <a:solidFill>
                  <a:schemeClr val="tx2"/>
                </a:solidFill>
              </a:rPr>
              <a:t> REG_WS = 0 REG_OE = 1 </a:t>
            </a:r>
            <a:r>
              <a:rPr lang="en-IN" sz="1200" dirty="0" err="1">
                <a:solidFill>
                  <a:schemeClr val="tx2"/>
                </a:solidFill>
              </a:rPr>
              <a:t>RegData</a:t>
            </a:r>
            <a:r>
              <a:rPr lang="en-IN" sz="1200" dirty="0">
                <a:solidFill>
                  <a:schemeClr val="tx2"/>
                </a:solidFill>
              </a:rPr>
              <a:t> = 1 RegAddr = X </a:t>
            </a:r>
            <a:r>
              <a:rPr lang="en-IN" sz="1200" dirty="0" err="1">
                <a:solidFill>
                  <a:schemeClr val="tx2"/>
                </a:solidFill>
              </a:rPr>
              <a:t>A_Reg</a:t>
            </a:r>
            <a:r>
              <a:rPr lang="en-IN" sz="1200" dirty="0">
                <a:solidFill>
                  <a:schemeClr val="tx2"/>
                </a:solidFill>
              </a:rPr>
              <a:t> = x </a:t>
            </a:r>
            <a:r>
              <a:rPr lang="en-IN" sz="1200" dirty="0" err="1">
                <a:solidFill>
                  <a:schemeClr val="tx2"/>
                </a:solidFill>
              </a:rPr>
              <a:t>B_Reg</a:t>
            </a:r>
            <a:r>
              <a:rPr lang="en-IN" sz="1200" dirty="0">
                <a:solidFill>
                  <a:schemeClr val="tx2"/>
                </a:solidFill>
              </a:rPr>
              <a:t> = x ALU_OPR1 = 0 ALU_OPR2 = 1 ALU_OUT = 1 NF = 0 ZF = 0 OF = 0 BF = 0 EPC_EN = 0 CAUSE_EN = 0 STATE = 0</a:t>
            </a:r>
          </a:p>
          <a:p>
            <a:pPr marL="0" indent="0">
              <a:buNone/>
            </a:pPr>
            <a:r>
              <a:rPr lang="en-IN" sz="1200" dirty="0">
                <a:solidFill>
                  <a:schemeClr val="tx2"/>
                </a:solidFill>
              </a:rPr>
              <a:t> 10 CLK = 0 RST = 1 </a:t>
            </a:r>
            <a:r>
              <a:rPr lang="en-IN" sz="1200" dirty="0" err="1">
                <a:solidFill>
                  <a:schemeClr val="tx2"/>
                </a:solidFill>
              </a:rPr>
              <a:t>PC_out</a:t>
            </a:r>
            <a:r>
              <a:rPr lang="en-IN" sz="1200" dirty="0">
                <a:solidFill>
                  <a:schemeClr val="tx2"/>
                </a:solidFill>
              </a:rPr>
              <a:t> = 0 </a:t>
            </a:r>
            <a:r>
              <a:rPr lang="en-IN" sz="1200" dirty="0" err="1">
                <a:solidFill>
                  <a:schemeClr val="tx2"/>
                </a:solidFill>
              </a:rPr>
              <a:t>RAM_Addr</a:t>
            </a:r>
            <a:r>
              <a:rPr lang="en-IN" sz="1200" dirty="0">
                <a:solidFill>
                  <a:schemeClr val="tx2"/>
                </a:solidFill>
              </a:rPr>
              <a:t> = 0 </a:t>
            </a:r>
            <a:r>
              <a:rPr lang="en-IN" sz="1200" dirty="0" err="1">
                <a:solidFill>
                  <a:schemeClr val="tx2"/>
                </a:solidFill>
              </a:rPr>
              <a:t>RAM_Data</a:t>
            </a:r>
            <a:r>
              <a:rPr lang="en-IN" sz="1200" dirty="0">
                <a:solidFill>
                  <a:schemeClr val="tx2"/>
                </a:solidFill>
              </a:rPr>
              <a:t> = x RAM_WS = 0 RAM_OE = 1 </a:t>
            </a:r>
            <a:r>
              <a:rPr lang="en-IN" sz="1200" dirty="0" err="1">
                <a:solidFill>
                  <a:schemeClr val="tx2"/>
                </a:solidFill>
              </a:rPr>
              <a:t>RAM_out</a:t>
            </a:r>
            <a:r>
              <a:rPr lang="en-IN" sz="1200" dirty="0">
                <a:solidFill>
                  <a:schemeClr val="tx2"/>
                </a:solidFill>
              </a:rPr>
              <a:t> = 00000000001000100001100000100000 </a:t>
            </a:r>
            <a:r>
              <a:rPr lang="en-IN" sz="1200" dirty="0" err="1">
                <a:solidFill>
                  <a:schemeClr val="tx2"/>
                </a:solidFill>
              </a:rPr>
              <a:t>IR_out</a:t>
            </a:r>
            <a:r>
              <a:rPr lang="en-IN" sz="1200" dirty="0">
                <a:solidFill>
                  <a:schemeClr val="tx2"/>
                </a:solidFill>
              </a:rPr>
              <a:t> = </a:t>
            </a:r>
            <a:r>
              <a:rPr lang="en-IN" sz="1200" dirty="0" err="1">
                <a:solidFill>
                  <a:schemeClr val="tx2"/>
                </a:solidFill>
              </a:rPr>
              <a:t>xxxxxxxxxxxxxxxxxxxxxxxxxxxxxxxx</a:t>
            </a:r>
            <a:r>
              <a:rPr lang="en-IN" sz="1200" dirty="0">
                <a:solidFill>
                  <a:schemeClr val="tx2"/>
                </a:solidFill>
              </a:rPr>
              <a:t> REG_WS = 0 REG_OE = 1 </a:t>
            </a:r>
            <a:r>
              <a:rPr lang="en-IN" sz="1200" dirty="0" err="1">
                <a:solidFill>
                  <a:schemeClr val="tx2"/>
                </a:solidFill>
              </a:rPr>
              <a:t>RegData</a:t>
            </a:r>
            <a:r>
              <a:rPr lang="en-IN" sz="1200" dirty="0">
                <a:solidFill>
                  <a:schemeClr val="tx2"/>
                </a:solidFill>
              </a:rPr>
              <a:t> = 1 RegAddr = X </a:t>
            </a:r>
            <a:r>
              <a:rPr lang="en-IN" sz="1200" dirty="0" err="1">
                <a:solidFill>
                  <a:schemeClr val="tx2"/>
                </a:solidFill>
              </a:rPr>
              <a:t>A_Reg</a:t>
            </a:r>
            <a:r>
              <a:rPr lang="en-IN" sz="1200" dirty="0">
                <a:solidFill>
                  <a:schemeClr val="tx2"/>
                </a:solidFill>
              </a:rPr>
              <a:t> = x </a:t>
            </a:r>
            <a:r>
              <a:rPr lang="en-IN" sz="1200" dirty="0" err="1">
                <a:solidFill>
                  <a:schemeClr val="tx2"/>
                </a:solidFill>
              </a:rPr>
              <a:t>B_Reg</a:t>
            </a:r>
            <a:r>
              <a:rPr lang="en-IN" sz="1200" dirty="0">
                <a:solidFill>
                  <a:schemeClr val="tx2"/>
                </a:solidFill>
              </a:rPr>
              <a:t> = x ALU_OPR1 = 0 ALU_OPR2 = 1 ALU_OUT = 1 NF = 0 ZF = 0 OF = 0 BF = 0 EPC_EN = 0 CAUSE_EN = 0 STATE = 0 </a:t>
            </a:r>
          </a:p>
          <a:p>
            <a:pPr marL="0" indent="0">
              <a:buNone/>
            </a:pPr>
            <a:r>
              <a:rPr lang="en-IN" sz="1200" dirty="0">
                <a:solidFill>
                  <a:schemeClr val="tx2"/>
                </a:solidFill>
              </a:rPr>
              <a:t>25 CLK = 1 RST = 1 </a:t>
            </a:r>
            <a:r>
              <a:rPr lang="en-IN" sz="1200" dirty="0" err="1">
                <a:solidFill>
                  <a:schemeClr val="tx2"/>
                </a:solidFill>
              </a:rPr>
              <a:t>PC_out</a:t>
            </a:r>
            <a:r>
              <a:rPr lang="en-IN" sz="1200" dirty="0">
                <a:solidFill>
                  <a:schemeClr val="tx2"/>
                </a:solidFill>
              </a:rPr>
              <a:t> = 1 </a:t>
            </a:r>
            <a:r>
              <a:rPr lang="en-IN" sz="1200" dirty="0" err="1">
                <a:solidFill>
                  <a:schemeClr val="tx2"/>
                </a:solidFill>
              </a:rPr>
              <a:t>RAM_Addr</a:t>
            </a:r>
            <a:r>
              <a:rPr lang="en-IN" sz="1200" dirty="0">
                <a:solidFill>
                  <a:schemeClr val="tx2"/>
                </a:solidFill>
              </a:rPr>
              <a:t> = 1 </a:t>
            </a:r>
            <a:r>
              <a:rPr lang="en-IN" sz="1200" dirty="0" err="1">
                <a:solidFill>
                  <a:schemeClr val="tx2"/>
                </a:solidFill>
              </a:rPr>
              <a:t>RAM_Data</a:t>
            </a:r>
            <a:r>
              <a:rPr lang="en-IN" sz="1200" dirty="0">
                <a:solidFill>
                  <a:schemeClr val="tx2"/>
                </a:solidFill>
              </a:rPr>
              <a:t> = x RAM_WS = 0 RAM_OE = 0 </a:t>
            </a:r>
            <a:r>
              <a:rPr lang="en-IN" sz="1200" dirty="0" err="1">
                <a:solidFill>
                  <a:schemeClr val="tx2"/>
                </a:solidFill>
              </a:rPr>
              <a:t>RAM_out</a:t>
            </a:r>
            <a:r>
              <a:rPr lang="en-IN" sz="1200" dirty="0">
                <a:solidFill>
                  <a:schemeClr val="tx2"/>
                </a:solidFill>
              </a:rPr>
              <a:t> = 00000000001000100001100000100000 </a:t>
            </a:r>
            <a:r>
              <a:rPr lang="en-IN" sz="1200" dirty="0" err="1">
                <a:solidFill>
                  <a:schemeClr val="tx2"/>
                </a:solidFill>
              </a:rPr>
              <a:t>IR_out</a:t>
            </a:r>
            <a:r>
              <a:rPr lang="en-IN" sz="1200" dirty="0">
                <a:solidFill>
                  <a:schemeClr val="tx2"/>
                </a:solidFill>
              </a:rPr>
              <a:t> = 00000000001000100001100000100000 REG_WS = 0 REG_OE = 1 </a:t>
            </a:r>
            <a:r>
              <a:rPr lang="en-IN" sz="1200" dirty="0" err="1">
                <a:solidFill>
                  <a:schemeClr val="tx2"/>
                </a:solidFill>
              </a:rPr>
              <a:t>RegData</a:t>
            </a:r>
            <a:r>
              <a:rPr lang="en-IN" sz="1200" dirty="0">
                <a:solidFill>
                  <a:schemeClr val="tx2"/>
                </a:solidFill>
              </a:rPr>
              <a:t> = 24705 RegAddr = 2 </a:t>
            </a:r>
            <a:r>
              <a:rPr lang="en-IN" sz="1200" dirty="0" err="1">
                <a:solidFill>
                  <a:schemeClr val="tx2"/>
                </a:solidFill>
              </a:rPr>
              <a:t>A_Reg</a:t>
            </a:r>
            <a:r>
              <a:rPr lang="en-IN" sz="1200" dirty="0">
                <a:solidFill>
                  <a:schemeClr val="tx2"/>
                </a:solidFill>
              </a:rPr>
              <a:t> = x </a:t>
            </a:r>
            <a:r>
              <a:rPr lang="en-IN" sz="1200" dirty="0" err="1">
                <a:solidFill>
                  <a:schemeClr val="tx2"/>
                </a:solidFill>
              </a:rPr>
              <a:t>B_Reg</a:t>
            </a:r>
            <a:r>
              <a:rPr lang="en-IN" sz="1200" dirty="0">
                <a:solidFill>
                  <a:schemeClr val="tx2"/>
                </a:solidFill>
              </a:rPr>
              <a:t> = x ALU_OPR1 = 1 ALU_OPR2 = 24704 ALU_OUT = 24705 NF = 0 ZF = 0 OF = 0 BF = 0 EPC_EN = 0 CAUSE_EN = 0 STATE = 1 </a:t>
            </a:r>
          </a:p>
          <a:p>
            <a:pPr marL="0" indent="0">
              <a:buNone/>
            </a:pPr>
            <a:r>
              <a:rPr lang="en-IN" sz="1200" dirty="0">
                <a:solidFill>
                  <a:schemeClr val="tx2"/>
                </a:solidFill>
              </a:rPr>
              <a:t>50 CLK = 0 RST = 1 </a:t>
            </a:r>
            <a:r>
              <a:rPr lang="en-IN" sz="1200" dirty="0" err="1">
                <a:solidFill>
                  <a:schemeClr val="tx2"/>
                </a:solidFill>
              </a:rPr>
              <a:t>PC_out</a:t>
            </a:r>
            <a:r>
              <a:rPr lang="en-IN" sz="1200" dirty="0">
                <a:solidFill>
                  <a:schemeClr val="tx2"/>
                </a:solidFill>
              </a:rPr>
              <a:t> = 1 </a:t>
            </a:r>
            <a:r>
              <a:rPr lang="en-IN" sz="1200" dirty="0" err="1">
                <a:solidFill>
                  <a:schemeClr val="tx2"/>
                </a:solidFill>
              </a:rPr>
              <a:t>RAM_Addr</a:t>
            </a:r>
            <a:r>
              <a:rPr lang="en-IN" sz="1200" dirty="0">
                <a:solidFill>
                  <a:schemeClr val="tx2"/>
                </a:solidFill>
              </a:rPr>
              <a:t> = 1 </a:t>
            </a:r>
            <a:r>
              <a:rPr lang="en-IN" sz="1200" dirty="0" err="1">
                <a:solidFill>
                  <a:schemeClr val="tx2"/>
                </a:solidFill>
              </a:rPr>
              <a:t>RAM_Data</a:t>
            </a:r>
            <a:r>
              <a:rPr lang="en-IN" sz="1200" dirty="0">
                <a:solidFill>
                  <a:schemeClr val="tx2"/>
                </a:solidFill>
              </a:rPr>
              <a:t> = x RAM_WS = 0 RAM_OE = 0 </a:t>
            </a:r>
            <a:r>
              <a:rPr lang="en-IN" sz="1200" dirty="0" err="1">
                <a:solidFill>
                  <a:schemeClr val="tx2"/>
                </a:solidFill>
              </a:rPr>
              <a:t>RAM_out</a:t>
            </a:r>
            <a:r>
              <a:rPr lang="en-IN" sz="1200" dirty="0">
                <a:solidFill>
                  <a:schemeClr val="tx2"/>
                </a:solidFill>
              </a:rPr>
              <a:t> = 00000000001000100001100000100000 </a:t>
            </a:r>
            <a:r>
              <a:rPr lang="en-IN" sz="1200" dirty="0" err="1">
                <a:solidFill>
                  <a:schemeClr val="tx2"/>
                </a:solidFill>
              </a:rPr>
              <a:t>IR_out</a:t>
            </a:r>
            <a:r>
              <a:rPr lang="en-IN" sz="1200" dirty="0">
                <a:solidFill>
                  <a:schemeClr val="tx2"/>
                </a:solidFill>
              </a:rPr>
              <a:t> = 00000000001000100001100000100000 REG_WS = 0 REG_OE = 1 </a:t>
            </a:r>
            <a:r>
              <a:rPr lang="en-IN" sz="1200" dirty="0" err="1">
                <a:solidFill>
                  <a:schemeClr val="tx2"/>
                </a:solidFill>
              </a:rPr>
              <a:t>RegData</a:t>
            </a:r>
            <a:r>
              <a:rPr lang="en-IN" sz="1200" dirty="0">
                <a:solidFill>
                  <a:schemeClr val="tx2"/>
                </a:solidFill>
              </a:rPr>
              <a:t> = 24705 RegAddr = 2 </a:t>
            </a:r>
            <a:r>
              <a:rPr lang="en-IN" sz="1200" dirty="0" err="1">
                <a:solidFill>
                  <a:schemeClr val="tx2"/>
                </a:solidFill>
              </a:rPr>
              <a:t>A_Reg</a:t>
            </a:r>
            <a:r>
              <a:rPr lang="en-IN" sz="1200" dirty="0">
                <a:solidFill>
                  <a:schemeClr val="tx2"/>
                </a:solidFill>
              </a:rPr>
              <a:t> = x </a:t>
            </a:r>
            <a:r>
              <a:rPr lang="en-IN" sz="1200" dirty="0" err="1">
                <a:solidFill>
                  <a:schemeClr val="tx2"/>
                </a:solidFill>
              </a:rPr>
              <a:t>B_Reg</a:t>
            </a:r>
            <a:r>
              <a:rPr lang="en-IN" sz="1200" dirty="0">
                <a:solidFill>
                  <a:schemeClr val="tx2"/>
                </a:solidFill>
              </a:rPr>
              <a:t> = x ALU_OPR1 = 1 ALU_OPR2 = 24704 ALU_OUT = 24705 NF = 0 ZF = 0 OF = 0 BF = 0 EPC_EN = 0 CAUSE_EN = 0 STATE = 1 </a:t>
            </a:r>
          </a:p>
          <a:p>
            <a:pPr marL="0" indent="0">
              <a:buNone/>
            </a:pPr>
            <a:r>
              <a:rPr lang="en-IN" sz="1200" dirty="0">
                <a:solidFill>
                  <a:schemeClr val="tx2"/>
                </a:solidFill>
              </a:rPr>
              <a:t>75 CLK = 1 RST = 1 </a:t>
            </a:r>
            <a:r>
              <a:rPr lang="en-IN" sz="1200" dirty="0" err="1">
                <a:solidFill>
                  <a:schemeClr val="tx2"/>
                </a:solidFill>
              </a:rPr>
              <a:t>PC_out</a:t>
            </a:r>
            <a:r>
              <a:rPr lang="en-IN" sz="1200" dirty="0">
                <a:solidFill>
                  <a:schemeClr val="tx2"/>
                </a:solidFill>
              </a:rPr>
              <a:t> = 1 </a:t>
            </a:r>
            <a:r>
              <a:rPr lang="en-IN" sz="1200" dirty="0" err="1">
                <a:solidFill>
                  <a:schemeClr val="tx2"/>
                </a:solidFill>
              </a:rPr>
              <a:t>RAM_Addr</a:t>
            </a:r>
            <a:r>
              <a:rPr lang="en-IN" sz="1200" dirty="0">
                <a:solidFill>
                  <a:schemeClr val="tx2"/>
                </a:solidFill>
              </a:rPr>
              <a:t> = 1 </a:t>
            </a:r>
            <a:r>
              <a:rPr lang="en-IN" sz="1200" dirty="0" err="1">
                <a:solidFill>
                  <a:schemeClr val="tx2"/>
                </a:solidFill>
              </a:rPr>
              <a:t>RAM_Data</a:t>
            </a:r>
            <a:r>
              <a:rPr lang="en-IN" sz="1200" dirty="0">
                <a:solidFill>
                  <a:schemeClr val="tx2"/>
                </a:solidFill>
              </a:rPr>
              <a:t> = 1 RAM_WS = 0 RAM_OE = 0 </a:t>
            </a:r>
            <a:r>
              <a:rPr lang="en-IN" sz="1200" dirty="0" err="1">
                <a:solidFill>
                  <a:schemeClr val="tx2"/>
                </a:solidFill>
              </a:rPr>
              <a:t>RAM_out</a:t>
            </a:r>
            <a:r>
              <a:rPr lang="en-IN" sz="1200" dirty="0">
                <a:solidFill>
                  <a:schemeClr val="tx2"/>
                </a:solidFill>
              </a:rPr>
              <a:t> = 00000000001000100001100000100000 </a:t>
            </a:r>
            <a:r>
              <a:rPr lang="en-IN" sz="1200" dirty="0" err="1">
                <a:solidFill>
                  <a:schemeClr val="tx2"/>
                </a:solidFill>
              </a:rPr>
              <a:t>IR_out</a:t>
            </a:r>
            <a:r>
              <a:rPr lang="en-IN" sz="1200" dirty="0">
                <a:solidFill>
                  <a:schemeClr val="tx2"/>
                </a:solidFill>
              </a:rPr>
              <a:t> = 00000000001000100001100000100000 REG_WS = 0 REG_OE = 1 </a:t>
            </a:r>
            <a:r>
              <a:rPr lang="en-IN" sz="1200" dirty="0" err="1">
                <a:solidFill>
                  <a:schemeClr val="tx2"/>
                </a:solidFill>
              </a:rPr>
              <a:t>RegData</a:t>
            </a:r>
            <a:r>
              <a:rPr lang="en-IN" sz="1200" dirty="0">
                <a:solidFill>
                  <a:schemeClr val="tx2"/>
                </a:solidFill>
              </a:rPr>
              <a:t> = 4 RegAddr =3 </a:t>
            </a:r>
            <a:r>
              <a:rPr lang="en-IN" sz="1200" dirty="0" err="1">
                <a:solidFill>
                  <a:schemeClr val="tx2"/>
                </a:solidFill>
              </a:rPr>
              <a:t>A_Reg</a:t>
            </a:r>
            <a:r>
              <a:rPr lang="en-IN" sz="1200" dirty="0">
                <a:solidFill>
                  <a:schemeClr val="tx2"/>
                </a:solidFill>
              </a:rPr>
              <a:t> = 3 </a:t>
            </a:r>
            <a:r>
              <a:rPr lang="en-IN" sz="1200" dirty="0" err="1">
                <a:solidFill>
                  <a:schemeClr val="tx2"/>
                </a:solidFill>
              </a:rPr>
              <a:t>B_Reg</a:t>
            </a:r>
            <a:r>
              <a:rPr lang="en-IN" sz="1200" dirty="0">
                <a:solidFill>
                  <a:schemeClr val="tx2"/>
                </a:solidFill>
              </a:rPr>
              <a:t> = 1 ALU_OPR1 = 3 ALU_OPR2 = 1 ALU_OUT = 4 NF = 0 ZF = 0 OF = 0 BF = 0 EPC_EN = 0 CAUSE_EN = 0 STATE = 4 </a:t>
            </a:r>
          </a:p>
        </p:txBody>
      </p:sp>
    </p:spTree>
    <p:extLst>
      <p:ext uri="{BB962C8B-B14F-4D97-AF65-F5344CB8AC3E}">
        <p14:creationId xmlns:p14="http://schemas.microsoft.com/office/powerpoint/2010/main" val="287634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0BE21-9019-4A56-B0A0-C20C14607D70}"/>
              </a:ext>
            </a:extLst>
          </p:cNvPr>
          <p:cNvSpPr>
            <a:spLocks noGrp="1"/>
          </p:cNvSpPr>
          <p:nvPr>
            <p:ph idx="1"/>
          </p:nvPr>
        </p:nvSpPr>
        <p:spPr>
          <a:xfrm>
            <a:off x="1141412" y="835742"/>
            <a:ext cx="9905999" cy="4955459"/>
          </a:xfrm>
        </p:spPr>
        <p:txBody>
          <a:bodyPr>
            <a:normAutofit fontScale="55000" lnSpcReduction="20000"/>
          </a:bodyPr>
          <a:lstStyle/>
          <a:p>
            <a:pPr marL="0" indent="0">
              <a:buNone/>
            </a:pPr>
            <a:r>
              <a:rPr lang="en-IN" dirty="0">
                <a:solidFill>
                  <a:schemeClr val="tx2"/>
                </a:solidFill>
              </a:rPr>
              <a:t>100 CLK = 0 RST = 1 </a:t>
            </a:r>
            <a:r>
              <a:rPr lang="en-IN" dirty="0" err="1">
                <a:solidFill>
                  <a:schemeClr val="tx2"/>
                </a:solidFill>
              </a:rPr>
              <a:t>PC_out</a:t>
            </a:r>
            <a:r>
              <a:rPr lang="en-IN" dirty="0">
                <a:solidFill>
                  <a:schemeClr val="tx2"/>
                </a:solidFill>
              </a:rPr>
              <a:t> = 1 </a:t>
            </a:r>
            <a:r>
              <a:rPr lang="en-IN" dirty="0" err="1">
                <a:solidFill>
                  <a:schemeClr val="tx2"/>
                </a:solidFill>
              </a:rPr>
              <a:t>RAM_Addr</a:t>
            </a:r>
            <a:r>
              <a:rPr lang="en-IN" dirty="0">
                <a:solidFill>
                  <a:schemeClr val="tx2"/>
                </a:solidFill>
              </a:rPr>
              <a:t> = 1 </a:t>
            </a:r>
            <a:r>
              <a:rPr lang="en-IN" dirty="0" err="1">
                <a:solidFill>
                  <a:schemeClr val="tx2"/>
                </a:solidFill>
              </a:rPr>
              <a:t>RAM_Data</a:t>
            </a:r>
            <a:r>
              <a:rPr lang="en-IN" dirty="0">
                <a:solidFill>
                  <a:schemeClr val="tx2"/>
                </a:solidFill>
              </a:rPr>
              <a:t> = 1 RAM_WS = 0 RAM_OE = 0 </a:t>
            </a:r>
            <a:r>
              <a:rPr lang="en-IN" dirty="0" err="1">
                <a:solidFill>
                  <a:schemeClr val="tx2"/>
                </a:solidFill>
              </a:rPr>
              <a:t>RAM_out</a:t>
            </a:r>
            <a:r>
              <a:rPr lang="en-IN" dirty="0">
                <a:solidFill>
                  <a:schemeClr val="tx2"/>
                </a:solidFill>
              </a:rPr>
              <a:t> = 00000000001000100001100000100000 </a:t>
            </a:r>
            <a:r>
              <a:rPr lang="en-IN" dirty="0" err="1">
                <a:solidFill>
                  <a:schemeClr val="tx2"/>
                </a:solidFill>
              </a:rPr>
              <a:t>IR_out</a:t>
            </a:r>
            <a:r>
              <a:rPr lang="en-IN" dirty="0">
                <a:solidFill>
                  <a:schemeClr val="tx2"/>
                </a:solidFill>
              </a:rPr>
              <a:t> = 00000000001000100001100000100000 REG_WS = 0 REG_OE = 1 </a:t>
            </a:r>
            <a:r>
              <a:rPr lang="en-IN" dirty="0" err="1">
                <a:solidFill>
                  <a:schemeClr val="tx2"/>
                </a:solidFill>
              </a:rPr>
              <a:t>RegData</a:t>
            </a:r>
            <a:r>
              <a:rPr lang="en-IN" dirty="0">
                <a:solidFill>
                  <a:schemeClr val="tx2"/>
                </a:solidFill>
              </a:rPr>
              <a:t> = 4 RegAddr = 3 A_Reg = 3 B_Reg = 1 ALU_OPR1 = 3 ALU_OPR2 = 1 ALU_OUT = 4 NF = 0 ZF = 0 OF = 0 BF = 0 EPC_EN = 0 CAUSE_EN = 0 STATE = 4 </a:t>
            </a:r>
          </a:p>
          <a:p>
            <a:pPr marL="0" indent="0">
              <a:buNone/>
            </a:pPr>
            <a:r>
              <a:rPr lang="en-IN" dirty="0">
                <a:solidFill>
                  <a:schemeClr val="tx2"/>
                </a:solidFill>
              </a:rPr>
              <a:t>125 CLK = 1 RST = 1 </a:t>
            </a:r>
            <a:r>
              <a:rPr lang="en-IN" dirty="0" err="1">
                <a:solidFill>
                  <a:schemeClr val="tx2"/>
                </a:solidFill>
              </a:rPr>
              <a:t>PC_out</a:t>
            </a:r>
            <a:r>
              <a:rPr lang="en-IN" dirty="0">
                <a:solidFill>
                  <a:schemeClr val="tx2"/>
                </a:solidFill>
              </a:rPr>
              <a:t> = 1 </a:t>
            </a:r>
            <a:r>
              <a:rPr lang="en-IN" dirty="0" err="1">
                <a:solidFill>
                  <a:schemeClr val="tx2"/>
                </a:solidFill>
              </a:rPr>
              <a:t>RAM_Addr</a:t>
            </a:r>
            <a:r>
              <a:rPr lang="en-IN" dirty="0">
                <a:solidFill>
                  <a:schemeClr val="tx2"/>
                </a:solidFill>
              </a:rPr>
              <a:t> = 1 </a:t>
            </a:r>
            <a:r>
              <a:rPr lang="en-IN" dirty="0" err="1">
                <a:solidFill>
                  <a:schemeClr val="tx2"/>
                </a:solidFill>
              </a:rPr>
              <a:t>RAM_Data</a:t>
            </a:r>
            <a:r>
              <a:rPr lang="en-IN" dirty="0">
                <a:solidFill>
                  <a:schemeClr val="tx2"/>
                </a:solidFill>
              </a:rPr>
              <a:t> = 1 RAM_WS = 0 RAM_OE = 0 </a:t>
            </a:r>
            <a:r>
              <a:rPr lang="en-IN" dirty="0" err="1">
                <a:solidFill>
                  <a:schemeClr val="tx2"/>
                </a:solidFill>
              </a:rPr>
              <a:t>RAM_out</a:t>
            </a:r>
            <a:r>
              <a:rPr lang="en-IN" dirty="0">
                <a:solidFill>
                  <a:schemeClr val="tx2"/>
                </a:solidFill>
              </a:rPr>
              <a:t> = 00000000001000100001100000100000 </a:t>
            </a:r>
            <a:r>
              <a:rPr lang="en-IN" dirty="0" err="1">
                <a:solidFill>
                  <a:schemeClr val="tx2"/>
                </a:solidFill>
              </a:rPr>
              <a:t>IR_out</a:t>
            </a:r>
            <a:r>
              <a:rPr lang="en-IN" dirty="0">
                <a:solidFill>
                  <a:schemeClr val="tx2"/>
                </a:solidFill>
              </a:rPr>
              <a:t> = 00000000001000100001100000100000 REG_WS = 1 REG_OE = 1 </a:t>
            </a:r>
            <a:r>
              <a:rPr lang="en-IN" dirty="0" err="1">
                <a:solidFill>
                  <a:schemeClr val="tx2"/>
                </a:solidFill>
              </a:rPr>
              <a:t>RegData</a:t>
            </a:r>
            <a:r>
              <a:rPr lang="en-IN" dirty="0">
                <a:solidFill>
                  <a:schemeClr val="tx2"/>
                </a:solidFill>
              </a:rPr>
              <a:t> = 4 RegAddr = 3 A_Reg = 3 B_Reg = 1 ALU_OPR1 = 3 ALU_OPR2 = 1 ALU_OUT = 4 NF = 0 ZF = 0 OF = 0 BF = 0 EPC_EN = 0 CAUSE_EN = 0 STATE = 5</a:t>
            </a:r>
          </a:p>
          <a:p>
            <a:pPr marL="0" indent="0">
              <a:buNone/>
            </a:pPr>
            <a:r>
              <a:rPr lang="en-IN" dirty="0">
                <a:solidFill>
                  <a:schemeClr val="tx2"/>
                </a:solidFill>
              </a:rPr>
              <a:t>150 CLK = 0 RST = 1 </a:t>
            </a:r>
            <a:r>
              <a:rPr lang="en-IN" dirty="0" err="1">
                <a:solidFill>
                  <a:schemeClr val="tx2"/>
                </a:solidFill>
              </a:rPr>
              <a:t>PC_out</a:t>
            </a:r>
            <a:r>
              <a:rPr lang="en-IN" dirty="0">
                <a:solidFill>
                  <a:schemeClr val="tx2"/>
                </a:solidFill>
              </a:rPr>
              <a:t> = 1 </a:t>
            </a:r>
            <a:r>
              <a:rPr lang="en-IN" dirty="0" err="1">
                <a:solidFill>
                  <a:schemeClr val="tx2"/>
                </a:solidFill>
              </a:rPr>
              <a:t>RAM_Addr</a:t>
            </a:r>
            <a:r>
              <a:rPr lang="en-IN" dirty="0">
                <a:solidFill>
                  <a:schemeClr val="tx2"/>
                </a:solidFill>
              </a:rPr>
              <a:t> = 1 </a:t>
            </a:r>
            <a:r>
              <a:rPr lang="en-IN" dirty="0" err="1">
                <a:solidFill>
                  <a:schemeClr val="tx2"/>
                </a:solidFill>
              </a:rPr>
              <a:t>RAM_Data</a:t>
            </a:r>
            <a:r>
              <a:rPr lang="en-IN" dirty="0">
                <a:solidFill>
                  <a:schemeClr val="tx2"/>
                </a:solidFill>
              </a:rPr>
              <a:t> = 1 RAM_WS = 0 RAM_OE = 0 </a:t>
            </a:r>
            <a:r>
              <a:rPr lang="en-IN" dirty="0" err="1">
                <a:solidFill>
                  <a:schemeClr val="tx2"/>
                </a:solidFill>
              </a:rPr>
              <a:t>RAM_out</a:t>
            </a:r>
            <a:r>
              <a:rPr lang="en-IN" dirty="0">
                <a:solidFill>
                  <a:schemeClr val="tx2"/>
                </a:solidFill>
              </a:rPr>
              <a:t> = 00000000001000100001100000100000 </a:t>
            </a:r>
            <a:r>
              <a:rPr lang="en-IN" dirty="0" err="1">
                <a:solidFill>
                  <a:schemeClr val="tx2"/>
                </a:solidFill>
              </a:rPr>
              <a:t>IR_out</a:t>
            </a:r>
            <a:r>
              <a:rPr lang="en-IN" dirty="0">
                <a:solidFill>
                  <a:schemeClr val="tx2"/>
                </a:solidFill>
              </a:rPr>
              <a:t> = 00000000001000100001100000100000 REG_WS = 1 REG_OE = 1 </a:t>
            </a:r>
            <a:r>
              <a:rPr lang="en-IN" dirty="0" err="1">
                <a:solidFill>
                  <a:schemeClr val="tx2"/>
                </a:solidFill>
              </a:rPr>
              <a:t>RegData</a:t>
            </a:r>
            <a:r>
              <a:rPr lang="en-IN" dirty="0">
                <a:solidFill>
                  <a:schemeClr val="tx2"/>
                </a:solidFill>
              </a:rPr>
              <a:t> = 4 RegAddr = 3 A_Reg = 3 B_Reg = 1 ALU_OPR1 = 3 ALU_OPR2 = 1 ALU_OUT = 4 NF = 0 ZF = 0 OF = 0 BF = 0 EPC_EN = 0 CAUSE_EN = 0 STATE = 5 </a:t>
            </a:r>
          </a:p>
          <a:p>
            <a:pPr marL="0" indent="0">
              <a:buNone/>
            </a:pPr>
            <a:r>
              <a:rPr lang="en-IN" sz="4400" dirty="0">
                <a:solidFill>
                  <a:schemeClr val="tx2"/>
                </a:solidFill>
              </a:rPr>
              <a:t>Analysis: 1 + 3 → 4 → </a:t>
            </a:r>
            <a:r>
              <a:rPr lang="en-IN" sz="4400" dirty="0" err="1">
                <a:solidFill>
                  <a:schemeClr val="tx2"/>
                </a:solidFill>
              </a:rPr>
              <a:t>RegFile</a:t>
            </a:r>
            <a:r>
              <a:rPr lang="en-IN" sz="4400" dirty="0">
                <a:solidFill>
                  <a:schemeClr val="tx2"/>
                </a:solidFill>
              </a:rPr>
              <a:t>[3]. Test results show that </a:t>
            </a:r>
            <a:r>
              <a:rPr lang="en-IN" sz="4400" dirty="0" err="1">
                <a:solidFill>
                  <a:schemeClr val="tx2"/>
                </a:solidFill>
              </a:rPr>
              <a:t>RegData</a:t>
            </a:r>
            <a:r>
              <a:rPr lang="en-IN" sz="4400" dirty="0">
                <a:solidFill>
                  <a:schemeClr val="tx2"/>
                </a:solidFill>
              </a:rPr>
              <a:t> = 4 and RegAddr = 3 while the REG_WS signal goes high on the last clock cycle. The next instruction uses R[3] to verify that the value 4 actually got latched. (NOTE: The operand values in R[1] and R[2] were initially stored into the Register File before the start of simulation using the $</a:t>
            </a:r>
            <a:r>
              <a:rPr lang="en-IN" sz="4400" dirty="0" err="1">
                <a:solidFill>
                  <a:schemeClr val="tx2"/>
                </a:solidFill>
              </a:rPr>
              <a:t>readmemh</a:t>
            </a:r>
            <a:r>
              <a:rPr lang="en-IN" sz="4400" dirty="0">
                <a:solidFill>
                  <a:schemeClr val="tx2"/>
                </a:solidFill>
              </a:rPr>
              <a:t> system Verilog task).</a:t>
            </a:r>
            <a:endParaRPr lang="en-US" sz="4400" dirty="0">
              <a:solidFill>
                <a:schemeClr val="tx2"/>
              </a:solidFill>
            </a:endParaRPr>
          </a:p>
          <a:p>
            <a:endParaRPr lang="en-IN" dirty="0">
              <a:solidFill>
                <a:schemeClr val="tx2"/>
              </a:solidFill>
            </a:endParaRPr>
          </a:p>
        </p:txBody>
      </p:sp>
    </p:spTree>
    <p:extLst>
      <p:ext uri="{BB962C8B-B14F-4D97-AF65-F5344CB8AC3E}">
        <p14:creationId xmlns:p14="http://schemas.microsoft.com/office/powerpoint/2010/main" val="19874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0F-DDFF-4F21-A961-EABF3506DA57}"/>
              </a:ext>
            </a:extLst>
          </p:cNvPr>
          <p:cNvSpPr>
            <a:spLocks noGrp="1"/>
          </p:cNvSpPr>
          <p:nvPr>
            <p:ph type="title"/>
          </p:nvPr>
        </p:nvSpPr>
        <p:spPr>
          <a:xfrm>
            <a:off x="1141413" y="0"/>
            <a:ext cx="9905998" cy="1066799"/>
          </a:xfrm>
        </p:spPr>
        <p:txBody>
          <a:bodyPr/>
          <a:lstStyle/>
          <a:p>
            <a:r>
              <a:rPr lang="en-IN" dirty="0">
                <a:solidFill>
                  <a:schemeClr val="tx2"/>
                </a:solidFill>
              </a:rPr>
              <a:t>Simulators used</a:t>
            </a:r>
          </a:p>
        </p:txBody>
      </p:sp>
      <p:sp>
        <p:nvSpPr>
          <p:cNvPr id="3" name="Content Placeholder 2">
            <a:extLst>
              <a:ext uri="{FF2B5EF4-FFF2-40B4-BE49-F238E27FC236}">
                <a16:creationId xmlns:a16="http://schemas.microsoft.com/office/drawing/2014/main" id="{CAF15A98-239D-43C4-B0EC-833DBB92351E}"/>
              </a:ext>
            </a:extLst>
          </p:cNvPr>
          <p:cNvSpPr>
            <a:spLocks noGrp="1"/>
          </p:cNvSpPr>
          <p:nvPr>
            <p:ph idx="1"/>
          </p:nvPr>
        </p:nvSpPr>
        <p:spPr>
          <a:xfrm>
            <a:off x="1141412" y="1066799"/>
            <a:ext cx="9905999" cy="4724402"/>
          </a:xfrm>
        </p:spPr>
        <p:txBody>
          <a:bodyPr/>
          <a:lstStyle/>
          <a:p>
            <a:r>
              <a:rPr lang="en-IN" dirty="0">
                <a:solidFill>
                  <a:schemeClr val="tx2"/>
                </a:solidFill>
              </a:rPr>
              <a:t>Icarus Iverilog – For Functional Verification</a:t>
            </a:r>
          </a:p>
          <a:p>
            <a:r>
              <a:rPr lang="en-IN" dirty="0">
                <a:solidFill>
                  <a:schemeClr val="tx2"/>
                </a:solidFill>
              </a:rPr>
              <a:t>Vivado – For Functional Verification &amp; Schematic</a:t>
            </a:r>
          </a:p>
        </p:txBody>
      </p:sp>
    </p:spTree>
    <p:extLst>
      <p:ext uri="{BB962C8B-B14F-4D97-AF65-F5344CB8AC3E}">
        <p14:creationId xmlns:p14="http://schemas.microsoft.com/office/powerpoint/2010/main" val="118636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4D65-D227-4D25-8F0B-DD27F6C503D7}"/>
              </a:ext>
            </a:extLst>
          </p:cNvPr>
          <p:cNvSpPr>
            <a:spLocks noGrp="1"/>
          </p:cNvSpPr>
          <p:nvPr>
            <p:ph type="title"/>
          </p:nvPr>
        </p:nvSpPr>
        <p:spPr>
          <a:xfrm>
            <a:off x="1143001" y="2500326"/>
            <a:ext cx="9905998" cy="1478570"/>
          </a:xfrm>
        </p:spPr>
        <p:txBody>
          <a:bodyPr/>
          <a:lstStyle/>
          <a:p>
            <a:pPr algn="ctr"/>
            <a:r>
              <a:rPr lang="en-IN" dirty="0">
                <a:solidFill>
                  <a:schemeClr val="tx2">
                    <a:lumMod val="50000"/>
                  </a:schemeClr>
                </a:solidFill>
              </a:rPr>
              <a:t>THANK YOU!</a:t>
            </a:r>
          </a:p>
        </p:txBody>
      </p:sp>
    </p:spTree>
    <p:extLst>
      <p:ext uri="{BB962C8B-B14F-4D97-AF65-F5344CB8AC3E}">
        <p14:creationId xmlns:p14="http://schemas.microsoft.com/office/powerpoint/2010/main" val="305023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B576-87FD-4192-8E18-8B99A0892BCD}"/>
              </a:ext>
            </a:extLst>
          </p:cNvPr>
          <p:cNvSpPr>
            <a:spLocks noGrp="1"/>
          </p:cNvSpPr>
          <p:nvPr>
            <p:ph type="title"/>
          </p:nvPr>
        </p:nvSpPr>
        <p:spPr>
          <a:xfrm>
            <a:off x="1263447" y="-102054"/>
            <a:ext cx="9905998" cy="1478570"/>
          </a:xfrm>
        </p:spPr>
        <p:txBody>
          <a:bodyPr/>
          <a:lstStyle/>
          <a:p>
            <a:r>
              <a:rPr lang="en-IN" b="1" dirty="0">
                <a:solidFill>
                  <a:schemeClr val="tx2"/>
                </a:solidFill>
              </a:rPr>
              <a:t>Schematic diagram</a:t>
            </a:r>
          </a:p>
        </p:txBody>
      </p:sp>
      <p:sp>
        <p:nvSpPr>
          <p:cNvPr id="4" name="Content Placeholder 3">
            <a:extLst>
              <a:ext uri="{FF2B5EF4-FFF2-40B4-BE49-F238E27FC236}">
                <a16:creationId xmlns:a16="http://schemas.microsoft.com/office/drawing/2014/main" id="{19F2920D-8570-4D06-82FB-833310E8802A}"/>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5BB307F4-1907-445F-B120-717AB26A61F7}"/>
              </a:ext>
            </a:extLst>
          </p:cNvPr>
          <p:cNvPicPr>
            <a:picLocks noChangeAspect="1"/>
          </p:cNvPicPr>
          <p:nvPr/>
        </p:nvPicPr>
        <p:blipFill>
          <a:blip r:embed="rId2"/>
          <a:stretch>
            <a:fillRect/>
          </a:stretch>
        </p:blipFill>
        <p:spPr>
          <a:xfrm>
            <a:off x="-1589" y="988136"/>
            <a:ext cx="12192000" cy="6064415"/>
          </a:xfrm>
          <a:prstGeom prst="rect">
            <a:avLst/>
          </a:prstGeom>
        </p:spPr>
      </p:pic>
    </p:spTree>
    <p:extLst>
      <p:ext uri="{BB962C8B-B14F-4D97-AF65-F5344CB8AC3E}">
        <p14:creationId xmlns:p14="http://schemas.microsoft.com/office/powerpoint/2010/main" val="386795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FB27-03EC-40C9-8E5B-D623D348A86E}"/>
              </a:ext>
            </a:extLst>
          </p:cNvPr>
          <p:cNvSpPr>
            <a:spLocks noGrp="1"/>
          </p:cNvSpPr>
          <p:nvPr>
            <p:ph type="title"/>
          </p:nvPr>
        </p:nvSpPr>
        <p:spPr>
          <a:xfrm>
            <a:off x="1660235" y="-7475"/>
            <a:ext cx="9905998" cy="266555"/>
          </a:xfrm>
        </p:spPr>
        <p:txBody>
          <a:bodyPr>
            <a:noAutofit/>
          </a:bodyPr>
          <a:lstStyle/>
          <a:p>
            <a:r>
              <a:rPr lang="en-IN" sz="2800" dirty="0">
                <a:solidFill>
                  <a:schemeClr val="tx2"/>
                </a:solidFill>
              </a:rPr>
              <a:t>Source code</a:t>
            </a:r>
          </a:p>
        </p:txBody>
      </p:sp>
      <p:sp>
        <p:nvSpPr>
          <p:cNvPr id="3" name="Content Placeholder 2">
            <a:extLst>
              <a:ext uri="{FF2B5EF4-FFF2-40B4-BE49-F238E27FC236}">
                <a16:creationId xmlns:a16="http://schemas.microsoft.com/office/drawing/2014/main" id="{4B7817E8-DB29-4C1E-9FFA-D3F09AC54FAB}"/>
              </a:ext>
            </a:extLst>
          </p:cNvPr>
          <p:cNvSpPr>
            <a:spLocks noGrp="1"/>
          </p:cNvSpPr>
          <p:nvPr>
            <p:ph idx="1"/>
          </p:nvPr>
        </p:nvSpPr>
        <p:spPr>
          <a:xfrm>
            <a:off x="8958470" y="540502"/>
            <a:ext cx="1893335" cy="397566"/>
          </a:xfrm>
        </p:spPr>
        <p:txBody>
          <a:bodyPr>
            <a:normAutofit fontScale="85000" lnSpcReduction="20000"/>
          </a:bodyPr>
          <a:lstStyle/>
          <a:p>
            <a:pPr marL="0" indent="0">
              <a:buNone/>
            </a:pPr>
            <a:r>
              <a:rPr lang="en-US" dirty="0" err="1">
                <a:solidFill>
                  <a:schemeClr val="tx2">
                    <a:lumMod val="50000"/>
                  </a:schemeClr>
                </a:solidFill>
                <a:hlinkClick r:id="rId2">
                  <a:extLst>
                    <a:ext uri="{A12FA001-AC4F-418D-AE19-62706E023703}">
                      <ahyp:hlinkClr xmlns:ahyp="http://schemas.microsoft.com/office/drawing/2018/hyperlinkcolor" val="tx"/>
                    </a:ext>
                  </a:extLst>
                </a:hlinkClick>
              </a:rPr>
              <a:t>Complete_Code</a:t>
            </a:r>
            <a:endParaRPr lang="en-US" dirty="0">
              <a:solidFill>
                <a:schemeClr val="tx2">
                  <a:lumMod val="50000"/>
                </a:schemeClr>
              </a:solidFill>
            </a:endParaRPr>
          </a:p>
          <a:p>
            <a:endParaRPr lang="en-IN" dirty="0">
              <a:solidFill>
                <a:schemeClr val="tx2">
                  <a:lumMod val="50000"/>
                </a:schemeClr>
              </a:solidFill>
            </a:endParaRPr>
          </a:p>
        </p:txBody>
      </p:sp>
      <p:pic>
        <p:nvPicPr>
          <p:cNvPr id="6" name="Picture 5">
            <a:extLst>
              <a:ext uri="{FF2B5EF4-FFF2-40B4-BE49-F238E27FC236}">
                <a16:creationId xmlns:a16="http://schemas.microsoft.com/office/drawing/2014/main" id="{6322D86A-02DF-4A58-96AA-67AD83765F57}"/>
              </a:ext>
            </a:extLst>
          </p:cNvPr>
          <p:cNvPicPr>
            <a:picLocks noChangeAspect="1"/>
          </p:cNvPicPr>
          <p:nvPr/>
        </p:nvPicPr>
        <p:blipFill>
          <a:blip r:embed="rId3"/>
          <a:stretch>
            <a:fillRect/>
          </a:stretch>
        </p:blipFill>
        <p:spPr>
          <a:xfrm>
            <a:off x="0" y="259080"/>
            <a:ext cx="12192000" cy="6598921"/>
          </a:xfrm>
          <a:prstGeom prst="rect">
            <a:avLst/>
          </a:prstGeom>
        </p:spPr>
      </p:pic>
    </p:spTree>
    <p:extLst>
      <p:ext uri="{BB962C8B-B14F-4D97-AF65-F5344CB8AC3E}">
        <p14:creationId xmlns:p14="http://schemas.microsoft.com/office/powerpoint/2010/main" val="104118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2D05D6-7E65-4B29-B319-5755EBB26A0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8429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E76E-711A-407A-894E-CC202D413D9C}"/>
              </a:ext>
            </a:extLst>
          </p:cNvPr>
          <p:cNvSpPr>
            <a:spLocks noGrp="1"/>
          </p:cNvSpPr>
          <p:nvPr>
            <p:ph type="title"/>
          </p:nvPr>
        </p:nvSpPr>
        <p:spPr>
          <a:xfrm>
            <a:off x="1247430" y="0"/>
            <a:ext cx="9905998" cy="1478570"/>
          </a:xfrm>
        </p:spPr>
        <p:txBody>
          <a:bodyPr/>
          <a:lstStyle/>
          <a:p>
            <a:r>
              <a:rPr lang="en-IN" dirty="0">
                <a:solidFill>
                  <a:schemeClr val="tx2"/>
                </a:solidFill>
              </a:rPr>
              <a:t>Test bench</a:t>
            </a:r>
          </a:p>
        </p:txBody>
      </p:sp>
      <p:pic>
        <p:nvPicPr>
          <p:cNvPr id="5" name="Picture 4">
            <a:extLst>
              <a:ext uri="{FF2B5EF4-FFF2-40B4-BE49-F238E27FC236}">
                <a16:creationId xmlns:a16="http://schemas.microsoft.com/office/drawing/2014/main" id="{445CC564-444C-4813-BD97-1E73A3E95A33}"/>
              </a:ext>
            </a:extLst>
          </p:cNvPr>
          <p:cNvPicPr>
            <a:picLocks noChangeAspect="1"/>
          </p:cNvPicPr>
          <p:nvPr/>
        </p:nvPicPr>
        <p:blipFill>
          <a:blip r:embed="rId2"/>
          <a:stretch>
            <a:fillRect/>
          </a:stretch>
        </p:blipFill>
        <p:spPr>
          <a:xfrm>
            <a:off x="782516" y="1002323"/>
            <a:ext cx="11416050" cy="5855677"/>
          </a:xfrm>
          <a:prstGeom prst="rect">
            <a:avLst/>
          </a:prstGeom>
        </p:spPr>
      </p:pic>
    </p:spTree>
    <p:extLst>
      <p:ext uri="{BB962C8B-B14F-4D97-AF65-F5344CB8AC3E}">
        <p14:creationId xmlns:p14="http://schemas.microsoft.com/office/powerpoint/2010/main" val="93906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D121-1C22-478B-856B-09742B305BC5}"/>
              </a:ext>
            </a:extLst>
          </p:cNvPr>
          <p:cNvSpPr>
            <a:spLocks noGrp="1"/>
          </p:cNvSpPr>
          <p:nvPr>
            <p:ph type="title"/>
          </p:nvPr>
        </p:nvSpPr>
        <p:spPr>
          <a:xfrm>
            <a:off x="1065213" y="0"/>
            <a:ext cx="2287587" cy="494002"/>
          </a:xfrm>
        </p:spPr>
        <p:txBody>
          <a:bodyPr>
            <a:normAutofit/>
          </a:bodyPr>
          <a:lstStyle/>
          <a:p>
            <a:r>
              <a:rPr lang="en-IN" sz="2000" dirty="0">
                <a:solidFill>
                  <a:schemeClr val="tx2">
                    <a:lumMod val="50000"/>
                  </a:schemeClr>
                </a:solidFill>
              </a:rPr>
              <a:t>RAM_Data.txt file</a:t>
            </a:r>
          </a:p>
        </p:txBody>
      </p:sp>
      <p:pic>
        <p:nvPicPr>
          <p:cNvPr id="4" name="Picture 3">
            <a:extLst>
              <a:ext uri="{FF2B5EF4-FFF2-40B4-BE49-F238E27FC236}">
                <a16:creationId xmlns:a16="http://schemas.microsoft.com/office/drawing/2014/main" id="{D1FB5F2D-5B26-49CA-B9CF-8FFAF2289655}"/>
              </a:ext>
            </a:extLst>
          </p:cNvPr>
          <p:cNvPicPr>
            <a:picLocks noChangeAspect="1"/>
          </p:cNvPicPr>
          <p:nvPr/>
        </p:nvPicPr>
        <p:blipFill>
          <a:blip r:embed="rId2"/>
          <a:stretch>
            <a:fillRect/>
          </a:stretch>
        </p:blipFill>
        <p:spPr>
          <a:xfrm>
            <a:off x="0" y="494002"/>
            <a:ext cx="3627434" cy="6363998"/>
          </a:xfrm>
          <a:prstGeom prst="rect">
            <a:avLst/>
          </a:prstGeom>
        </p:spPr>
      </p:pic>
      <p:pic>
        <p:nvPicPr>
          <p:cNvPr id="5" name="Picture 4">
            <a:extLst>
              <a:ext uri="{FF2B5EF4-FFF2-40B4-BE49-F238E27FC236}">
                <a16:creationId xmlns:a16="http://schemas.microsoft.com/office/drawing/2014/main" id="{8528DC45-589B-4FF9-A54B-6C7EE2B5D105}"/>
              </a:ext>
            </a:extLst>
          </p:cNvPr>
          <p:cNvPicPr>
            <a:picLocks noChangeAspect="1"/>
          </p:cNvPicPr>
          <p:nvPr/>
        </p:nvPicPr>
        <p:blipFill>
          <a:blip r:embed="rId3"/>
          <a:stretch>
            <a:fillRect/>
          </a:stretch>
        </p:blipFill>
        <p:spPr>
          <a:xfrm>
            <a:off x="3688394" y="68289"/>
            <a:ext cx="3520745" cy="6721422"/>
          </a:xfrm>
          <a:prstGeom prst="rect">
            <a:avLst/>
          </a:prstGeom>
        </p:spPr>
      </p:pic>
      <p:pic>
        <p:nvPicPr>
          <p:cNvPr id="6" name="Picture 5">
            <a:extLst>
              <a:ext uri="{FF2B5EF4-FFF2-40B4-BE49-F238E27FC236}">
                <a16:creationId xmlns:a16="http://schemas.microsoft.com/office/drawing/2014/main" id="{E628D064-5C1C-4090-B100-A48FF550638D}"/>
              </a:ext>
            </a:extLst>
          </p:cNvPr>
          <p:cNvPicPr>
            <a:picLocks noChangeAspect="1"/>
          </p:cNvPicPr>
          <p:nvPr/>
        </p:nvPicPr>
        <p:blipFill>
          <a:blip r:embed="rId4"/>
          <a:stretch>
            <a:fillRect/>
          </a:stretch>
        </p:blipFill>
        <p:spPr>
          <a:xfrm>
            <a:off x="7270099" y="0"/>
            <a:ext cx="3162574" cy="2469094"/>
          </a:xfrm>
          <a:prstGeom prst="rect">
            <a:avLst/>
          </a:prstGeom>
        </p:spPr>
      </p:pic>
    </p:spTree>
    <p:extLst>
      <p:ext uri="{BB962C8B-B14F-4D97-AF65-F5344CB8AC3E}">
        <p14:creationId xmlns:p14="http://schemas.microsoft.com/office/powerpoint/2010/main" val="197240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69DF-03CB-4271-9E0E-D0D4484A87DC}"/>
              </a:ext>
            </a:extLst>
          </p:cNvPr>
          <p:cNvSpPr>
            <a:spLocks noGrp="1"/>
          </p:cNvSpPr>
          <p:nvPr>
            <p:ph type="title"/>
          </p:nvPr>
        </p:nvSpPr>
        <p:spPr>
          <a:xfrm>
            <a:off x="1171893" y="0"/>
            <a:ext cx="2805747" cy="387322"/>
          </a:xfrm>
        </p:spPr>
        <p:txBody>
          <a:bodyPr>
            <a:normAutofit fontScale="90000"/>
          </a:bodyPr>
          <a:lstStyle/>
          <a:p>
            <a:r>
              <a:rPr lang="en-IN" sz="2400" dirty="0">
                <a:solidFill>
                  <a:schemeClr val="tx2">
                    <a:lumMod val="50000"/>
                  </a:schemeClr>
                </a:solidFill>
              </a:rPr>
              <a:t>regFile_Data.txt file</a:t>
            </a:r>
          </a:p>
        </p:txBody>
      </p:sp>
      <p:pic>
        <p:nvPicPr>
          <p:cNvPr id="4" name="Picture 3">
            <a:extLst>
              <a:ext uri="{FF2B5EF4-FFF2-40B4-BE49-F238E27FC236}">
                <a16:creationId xmlns:a16="http://schemas.microsoft.com/office/drawing/2014/main" id="{289ACBE6-F5D8-42A1-8063-F7C2F52FD555}"/>
              </a:ext>
            </a:extLst>
          </p:cNvPr>
          <p:cNvPicPr>
            <a:picLocks noChangeAspect="1"/>
          </p:cNvPicPr>
          <p:nvPr/>
        </p:nvPicPr>
        <p:blipFill>
          <a:blip r:embed="rId2"/>
          <a:stretch>
            <a:fillRect/>
          </a:stretch>
        </p:blipFill>
        <p:spPr>
          <a:xfrm>
            <a:off x="4669192" y="609601"/>
            <a:ext cx="3671041" cy="6248400"/>
          </a:xfrm>
          <a:prstGeom prst="rect">
            <a:avLst/>
          </a:prstGeom>
        </p:spPr>
      </p:pic>
    </p:spTree>
    <p:extLst>
      <p:ext uri="{BB962C8B-B14F-4D97-AF65-F5344CB8AC3E}">
        <p14:creationId xmlns:p14="http://schemas.microsoft.com/office/powerpoint/2010/main" val="233218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0" name="Group 69">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71"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2"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3"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8"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4A277DA-8416-49DD-929D-15D2994DA049}"/>
              </a:ext>
            </a:extLst>
          </p:cNvPr>
          <p:cNvSpPr>
            <a:spLocks noGrp="1"/>
          </p:cNvSpPr>
          <p:nvPr>
            <p:ph type="title"/>
          </p:nvPr>
        </p:nvSpPr>
        <p:spPr>
          <a:xfrm>
            <a:off x="973138" y="-160917"/>
            <a:ext cx="9906000" cy="1117073"/>
          </a:xfrm>
        </p:spPr>
        <p:txBody>
          <a:bodyPr>
            <a:normAutofit/>
          </a:bodyPr>
          <a:lstStyle/>
          <a:p>
            <a:pPr algn="ctr"/>
            <a:r>
              <a:rPr lang="en-IN" sz="4000" dirty="0">
                <a:solidFill>
                  <a:schemeClr val="tx2"/>
                </a:solidFill>
              </a:rPr>
              <a:t>Schematic diagram</a:t>
            </a:r>
          </a:p>
        </p:txBody>
      </p:sp>
      <p:grpSp>
        <p:nvGrpSpPr>
          <p:cNvPr id="99" name="Group 98">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100"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11" name="Content Placeholder 10" descr="Diagram&#10;&#10;Description automatically generated">
            <a:extLst>
              <a:ext uri="{FF2B5EF4-FFF2-40B4-BE49-F238E27FC236}">
                <a16:creationId xmlns:a16="http://schemas.microsoft.com/office/drawing/2014/main" id="{AC769329-9DE2-415A-82C5-12233AB85134}"/>
              </a:ext>
            </a:extLst>
          </p:cNvPr>
          <p:cNvPicPr>
            <a:picLocks noGrp="1" noChangeAspect="1"/>
          </p:cNvPicPr>
          <p:nvPr>
            <p:ph idx="1"/>
          </p:nvPr>
        </p:nvPicPr>
        <p:blipFill>
          <a:blip r:embed="rId3"/>
          <a:stretch>
            <a:fillRect/>
          </a:stretch>
        </p:blipFill>
        <p:spPr>
          <a:xfrm>
            <a:off x="1035050" y="1093787"/>
            <a:ext cx="9793287" cy="5127623"/>
          </a:xfrm>
        </p:spPr>
      </p:pic>
    </p:spTree>
    <p:extLst>
      <p:ext uri="{BB962C8B-B14F-4D97-AF65-F5344CB8AC3E}">
        <p14:creationId xmlns:p14="http://schemas.microsoft.com/office/powerpoint/2010/main" val="403131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AB7C-B028-4BF9-AFF3-89AE37CE4932}"/>
              </a:ext>
            </a:extLst>
          </p:cNvPr>
          <p:cNvSpPr>
            <a:spLocks noGrp="1"/>
          </p:cNvSpPr>
          <p:nvPr>
            <p:ph type="title"/>
          </p:nvPr>
        </p:nvSpPr>
        <p:spPr>
          <a:xfrm>
            <a:off x="1141413" y="0"/>
            <a:ext cx="9905998" cy="1478570"/>
          </a:xfrm>
        </p:spPr>
        <p:txBody>
          <a:bodyPr/>
          <a:lstStyle/>
          <a:p>
            <a:r>
              <a:rPr lang="en-IN" dirty="0">
                <a:solidFill>
                  <a:schemeClr val="tx2"/>
                </a:solidFill>
              </a:rPr>
              <a:t>TCL console output</a:t>
            </a:r>
          </a:p>
        </p:txBody>
      </p:sp>
      <p:sp>
        <p:nvSpPr>
          <p:cNvPr id="3" name="Content Placeholder 2">
            <a:extLst>
              <a:ext uri="{FF2B5EF4-FFF2-40B4-BE49-F238E27FC236}">
                <a16:creationId xmlns:a16="http://schemas.microsoft.com/office/drawing/2014/main" id="{7B6D6D0A-1D05-4C67-80C0-D84CE37AC79D}"/>
              </a:ext>
            </a:extLst>
          </p:cNvPr>
          <p:cNvSpPr>
            <a:spLocks noGrp="1"/>
          </p:cNvSpPr>
          <p:nvPr>
            <p:ph idx="1"/>
          </p:nvPr>
        </p:nvSpPr>
        <p:spPr>
          <a:xfrm>
            <a:off x="1141413" y="1380324"/>
            <a:ext cx="2317405" cy="599730"/>
          </a:xfrm>
        </p:spPr>
        <p:txBody>
          <a:bodyPr/>
          <a:lstStyle/>
          <a:p>
            <a:r>
              <a:rPr lang="en-IN" dirty="0">
                <a:solidFill>
                  <a:schemeClr val="tx2">
                    <a:lumMod val="50000"/>
                  </a:schemeClr>
                </a:solidFill>
                <a:hlinkClick r:id="rId2">
                  <a:extLst>
                    <a:ext uri="{A12FA001-AC4F-418D-AE19-62706E023703}">
                      <ahyp:hlinkClr xmlns:ahyp="http://schemas.microsoft.com/office/drawing/2018/hyperlinkcolor" val="tx"/>
                    </a:ext>
                  </a:extLst>
                </a:hlinkClick>
              </a:rPr>
              <a:t>TCL_OUTPUT</a:t>
            </a:r>
            <a:endParaRPr lang="en-IN" dirty="0">
              <a:solidFill>
                <a:schemeClr val="tx2">
                  <a:lumMod val="50000"/>
                </a:schemeClr>
              </a:solidFill>
            </a:endParaRPr>
          </a:p>
        </p:txBody>
      </p:sp>
      <p:sp>
        <p:nvSpPr>
          <p:cNvPr id="4" name="TextBox 3">
            <a:extLst>
              <a:ext uri="{FF2B5EF4-FFF2-40B4-BE49-F238E27FC236}">
                <a16:creationId xmlns:a16="http://schemas.microsoft.com/office/drawing/2014/main" id="{2ACFDBC1-BDA5-4C73-AFA1-74251021DEED}"/>
              </a:ext>
            </a:extLst>
          </p:cNvPr>
          <p:cNvSpPr txBox="1"/>
          <p:nvPr/>
        </p:nvSpPr>
        <p:spPr>
          <a:xfrm>
            <a:off x="1371600" y="2321169"/>
            <a:ext cx="10146323" cy="646331"/>
          </a:xfrm>
          <a:prstGeom prst="rect">
            <a:avLst/>
          </a:prstGeom>
          <a:noFill/>
        </p:spPr>
        <p:txBody>
          <a:bodyPr wrap="square" rtlCol="0">
            <a:spAutoFit/>
          </a:bodyPr>
          <a:lstStyle/>
          <a:p>
            <a:r>
              <a:rPr lang="en-IN" dirty="0">
                <a:solidFill>
                  <a:schemeClr val="tx2"/>
                </a:solidFill>
              </a:rPr>
              <a:t>TCL output shows status of all the outputs for each operation mentioned in RAM.txt file. As file length is very large therefore for convenience output for only one operation is shown here. </a:t>
            </a:r>
            <a:endParaRPr lang="en-IN" dirty="0">
              <a:solidFill>
                <a:srgbClr val="000000"/>
              </a:solidFill>
            </a:endParaRPr>
          </a:p>
        </p:txBody>
      </p:sp>
    </p:spTree>
    <p:extLst>
      <p:ext uri="{BB962C8B-B14F-4D97-AF65-F5344CB8AC3E}">
        <p14:creationId xmlns:p14="http://schemas.microsoft.com/office/powerpoint/2010/main" val="1581822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rgbClr val="FFFFFF"/>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994</TotalTime>
  <Words>1063</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Mips processor – SoC Team</vt:lpstr>
      <vt:lpstr>Schematic diagram</vt:lpstr>
      <vt:lpstr>Source code</vt:lpstr>
      <vt:lpstr>PowerPoint Presentation</vt:lpstr>
      <vt:lpstr>Test bench</vt:lpstr>
      <vt:lpstr>RAM_Data.txt file</vt:lpstr>
      <vt:lpstr>regFile_Data.txt file</vt:lpstr>
      <vt:lpstr>Schematic diagram</vt:lpstr>
      <vt:lpstr>TCL console output</vt:lpstr>
      <vt:lpstr>Addition operation</vt:lpstr>
      <vt:lpstr>PowerPoint Presentation</vt:lpstr>
      <vt:lpstr>Simulators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Mips processor </dc:title>
  <dc:creator>vaishnavi matte</dc:creator>
  <cp:lastModifiedBy>pawan rana</cp:lastModifiedBy>
  <cp:revision>17</cp:revision>
  <dcterms:created xsi:type="dcterms:W3CDTF">2020-11-09T08:31:42Z</dcterms:created>
  <dcterms:modified xsi:type="dcterms:W3CDTF">2020-11-18T16:54:23Z</dcterms:modified>
</cp:coreProperties>
</file>