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72" r:id="rId10"/>
    <p:sldId id="267" r:id="rId11"/>
    <p:sldId id="269" r:id="rId12"/>
    <p:sldId id="270" r:id="rId13"/>
    <p:sldId id="271" r:id="rId14"/>
    <p:sldId id="263" r:id="rId15"/>
    <p:sldId id="268"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138" y="8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BD5B538-FA26-4D27-B79A-2FCF32265A5E}" type="datetimeFigureOut">
              <a:rPr lang="en-IN" smtClean="0"/>
              <a:pPr/>
              <a:t>01-12-2017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71094D-6935-493E-BF8A-13B49551390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1094D-6935-493E-BF8A-13B4955139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1094D-6935-493E-BF8A-13B4955139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1094D-6935-493E-BF8A-13B495513901}"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1094D-6935-493E-BF8A-13B495513901}"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71094D-6935-493E-BF8A-13B495513901}"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71094D-6935-493E-BF8A-13B49551390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71094D-6935-493E-BF8A-13B495513901}"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5B538-FA26-4D27-B79A-2FCF32265A5E}" type="datetimeFigureOut">
              <a:rPr lang="en-IN" smtClean="0"/>
              <a:pPr/>
              <a:t>01-12-2017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71094D-6935-493E-BF8A-13B4955139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BD5B538-FA26-4D27-B79A-2FCF32265A5E}" type="datetimeFigureOut">
              <a:rPr lang="en-IN" smtClean="0"/>
              <a:pPr/>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71094D-6935-493E-BF8A-13B49551390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BD5B538-FA26-4D27-B79A-2FCF32265A5E}" type="datetimeFigureOut">
              <a:rPr lang="en-IN" smtClean="0"/>
              <a:pPr/>
              <a:t>01-12-2017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71094D-6935-493E-BF8A-13B495513901}"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BD5B538-FA26-4D27-B79A-2FCF32265A5E}" type="datetimeFigureOut">
              <a:rPr lang="en-IN" smtClean="0"/>
              <a:pPr/>
              <a:t>01-12-2017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71094D-6935-493E-BF8A-13B49551390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829761"/>
          </a:xfrm>
        </p:spPr>
        <p:txBody>
          <a:bodyPr>
            <a:normAutofit fontScale="90000"/>
          </a:bodyPr>
          <a:lstStyle/>
          <a:p>
            <a:pPr algn="ctr"/>
            <a:br>
              <a:rPr lang="en-IN" dirty="0"/>
            </a:br>
            <a:br>
              <a:rPr lang="en-IN" sz="7300" dirty="0"/>
            </a:br>
            <a:r>
              <a:rPr lang="en-IN" sz="7300" dirty="0"/>
              <a:t>GRUBHUB </a:t>
            </a:r>
            <a:br>
              <a:rPr lang="en-IN" sz="7300" dirty="0"/>
            </a:br>
            <a:endParaRPr lang="en-IN" sz="7300" dirty="0"/>
          </a:p>
        </p:txBody>
      </p:sp>
      <p:sp>
        <p:nvSpPr>
          <p:cNvPr id="3" name="Subtitle 2"/>
          <p:cNvSpPr>
            <a:spLocks noGrp="1"/>
          </p:cNvSpPr>
          <p:nvPr>
            <p:ph type="subTitle" idx="1"/>
          </p:nvPr>
        </p:nvSpPr>
        <p:spPr>
          <a:xfrm>
            <a:off x="683568" y="2636912"/>
            <a:ext cx="7772400" cy="1199704"/>
          </a:xfrm>
        </p:spPr>
        <p:txBody>
          <a:bodyPr/>
          <a:lstStyle/>
          <a:p>
            <a:pPr algn="ctr"/>
            <a:r>
              <a:rPr lang="en-IN" dirty="0"/>
              <a:t>An Online food Delivery app</a:t>
            </a:r>
          </a:p>
          <a:p>
            <a:endParaRPr lang="en-IN" dirty="0"/>
          </a:p>
        </p:txBody>
      </p:sp>
      <p:sp>
        <p:nvSpPr>
          <p:cNvPr id="4" name="TextBox 3"/>
          <p:cNvSpPr txBox="1"/>
          <p:nvPr/>
        </p:nvSpPr>
        <p:spPr>
          <a:xfrm>
            <a:off x="683568" y="4005064"/>
            <a:ext cx="4824536" cy="2308324"/>
          </a:xfrm>
          <a:prstGeom prst="rect">
            <a:avLst/>
          </a:prstGeom>
          <a:noFill/>
        </p:spPr>
        <p:txBody>
          <a:bodyPr wrap="square" rtlCol="0">
            <a:spAutoFit/>
          </a:bodyPr>
          <a:lstStyle/>
          <a:p>
            <a:r>
              <a:rPr lang="en-IN" dirty="0">
                <a:latin typeface="AR JULIAN" pitchFamily="2" charset="0"/>
              </a:rPr>
              <a:t>Group 9:</a:t>
            </a:r>
          </a:p>
          <a:p>
            <a:endParaRPr lang="en-IN" dirty="0">
              <a:latin typeface="AR JULIAN" pitchFamily="2" charset="0"/>
            </a:endParaRPr>
          </a:p>
          <a:p>
            <a:r>
              <a:rPr lang="en-IN" dirty="0" err="1">
                <a:latin typeface="AR JULIAN" pitchFamily="2" charset="0"/>
              </a:rPr>
              <a:t>Chengyuan</a:t>
            </a:r>
            <a:r>
              <a:rPr lang="en-IN" dirty="0">
                <a:latin typeface="AR JULIAN" pitchFamily="2" charset="0"/>
              </a:rPr>
              <a:t> Huang</a:t>
            </a:r>
          </a:p>
          <a:p>
            <a:r>
              <a:rPr lang="en-IN" dirty="0" err="1">
                <a:latin typeface="AR JULIAN" pitchFamily="2" charset="0"/>
              </a:rPr>
              <a:t>Aritra</a:t>
            </a:r>
            <a:r>
              <a:rPr lang="en-IN" dirty="0">
                <a:latin typeface="AR JULIAN" pitchFamily="2" charset="0"/>
              </a:rPr>
              <a:t> Biswas </a:t>
            </a:r>
          </a:p>
          <a:p>
            <a:r>
              <a:rPr lang="en-IN" dirty="0">
                <a:latin typeface="AR JULIAN" pitchFamily="2" charset="0"/>
              </a:rPr>
              <a:t>Gopesh Vijayvergiya</a:t>
            </a:r>
          </a:p>
          <a:p>
            <a:r>
              <a:rPr lang="en-IN" dirty="0">
                <a:latin typeface="AR JULIAN" pitchFamily="2" charset="0"/>
              </a:rPr>
              <a:t>Cynthia Sharon </a:t>
            </a:r>
          </a:p>
          <a:p>
            <a:r>
              <a:rPr lang="en-IN" dirty="0" err="1">
                <a:latin typeface="AR JULIAN" pitchFamily="2" charset="0"/>
              </a:rPr>
              <a:t>Ashi</a:t>
            </a:r>
            <a:r>
              <a:rPr lang="en-IN" dirty="0">
                <a:latin typeface="AR JULIAN" pitchFamily="2" charset="0"/>
              </a:rPr>
              <a:t> Sharma</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400" dirty="0"/>
              <a:t>select r.res_name AS restaurant_name,w.wh_is_closed </a:t>
            </a:r>
            <a:endParaRPr lang="en-IN" sz="1400" dirty="0"/>
          </a:p>
          <a:p>
            <a:pPr>
              <a:buNone/>
            </a:pPr>
            <a:r>
              <a:rPr lang="en-US" sz="1400" dirty="0"/>
              <a:t>from restaurant_details </a:t>
            </a:r>
            <a:r>
              <a:rPr lang="en-US" sz="1400" dirty="0" err="1"/>
              <a:t>r,schedule</a:t>
            </a:r>
            <a:r>
              <a:rPr lang="en-US" sz="1400" dirty="0"/>
              <a:t> </a:t>
            </a:r>
            <a:r>
              <a:rPr lang="en-US" sz="1400" dirty="0" err="1"/>
              <a:t>s,working_hours</a:t>
            </a:r>
            <a:r>
              <a:rPr lang="en-US" sz="1400" dirty="0"/>
              <a:t> w </a:t>
            </a:r>
            <a:endParaRPr lang="en-IN" sz="1400" dirty="0"/>
          </a:p>
          <a:p>
            <a:pPr>
              <a:buNone/>
            </a:pPr>
            <a:r>
              <a:rPr lang="en-US" sz="1400" dirty="0"/>
              <a:t>where r.res_id=s.res_id </a:t>
            </a:r>
            <a:endParaRPr lang="en-IN" sz="1400" dirty="0"/>
          </a:p>
          <a:p>
            <a:pPr>
              <a:buNone/>
            </a:pPr>
            <a:r>
              <a:rPr lang="en-US" sz="1400" dirty="0"/>
              <a:t>and </a:t>
            </a:r>
            <a:r>
              <a:rPr lang="en-US" sz="1400" dirty="0" err="1"/>
              <a:t>s.wh_id</a:t>
            </a:r>
            <a:r>
              <a:rPr lang="en-US" sz="1400" dirty="0"/>
              <a:t>=</a:t>
            </a:r>
            <a:r>
              <a:rPr lang="en-US" sz="1400" dirty="0" err="1"/>
              <a:t>w.wh_id</a:t>
            </a:r>
            <a:r>
              <a:rPr lang="en-US" sz="1400" dirty="0"/>
              <a:t> </a:t>
            </a:r>
            <a:endParaRPr lang="en-IN" sz="1400" dirty="0"/>
          </a:p>
          <a:p>
            <a:pPr>
              <a:buNone/>
            </a:pPr>
            <a:r>
              <a:rPr lang="en-US" sz="1400" dirty="0"/>
              <a:t>and </a:t>
            </a:r>
            <a:r>
              <a:rPr lang="en-US" sz="1400" dirty="0" err="1"/>
              <a:t>wh_is_closed</a:t>
            </a:r>
            <a:r>
              <a:rPr lang="en-US" sz="1400" dirty="0"/>
              <a:t> IN ('</a:t>
            </a:r>
            <a:r>
              <a:rPr lang="en-US" sz="1400" dirty="0" err="1"/>
              <a:t>Wednesday','Tuesday</a:t>
            </a:r>
            <a:r>
              <a:rPr lang="en-US" sz="1400" dirty="0"/>
              <a:t>')</a:t>
            </a:r>
            <a:endParaRPr lang="en-IN" sz="1400" dirty="0"/>
          </a:p>
          <a:p>
            <a:pPr>
              <a:buNone/>
            </a:pPr>
            <a:endParaRPr lang="en-IN" dirty="0"/>
          </a:p>
        </p:txBody>
      </p:sp>
      <p:sp>
        <p:nvSpPr>
          <p:cNvPr id="3" name="Title 2"/>
          <p:cNvSpPr>
            <a:spLocks noGrp="1"/>
          </p:cNvSpPr>
          <p:nvPr>
            <p:ph type="title"/>
          </p:nvPr>
        </p:nvSpPr>
        <p:spPr/>
        <p:txBody>
          <a:bodyPr>
            <a:normAutofit fontScale="90000"/>
          </a:bodyPr>
          <a:lstStyle/>
          <a:p>
            <a:r>
              <a:rPr lang="en-IN" dirty="0"/>
              <a:t>Scenario- 5</a:t>
            </a:r>
            <a:br>
              <a:rPr lang="en-IN" dirty="0"/>
            </a:br>
            <a:r>
              <a:rPr lang="en-US" sz="1800" dirty="0"/>
              <a:t>List all the restaurants that are closed in Wednesdays or Tuesdays</a:t>
            </a:r>
            <a:br>
              <a:rPr lang="en-IN" dirty="0"/>
            </a:br>
            <a:endParaRPr lang="en-IN" dirty="0"/>
          </a:p>
        </p:txBody>
      </p:sp>
      <p:pic>
        <p:nvPicPr>
          <p:cNvPr id="4" name="Picture 3"/>
          <p:cNvPicPr/>
          <p:nvPr/>
        </p:nvPicPr>
        <p:blipFill>
          <a:blip r:embed="rId2" cstate="print"/>
          <a:stretch>
            <a:fillRect/>
          </a:stretch>
        </p:blipFill>
        <p:spPr>
          <a:xfrm>
            <a:off x="755576" y="2996952"/>
            <a:ext cx="7272808" cy="32374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776693-9D63-47E4-88E1-2568D5876FDB}"/>
              </a:ext>
            </a:extLst>
          </p:cNvPr>
          <p:cNvSpPr>
            <a:spLocks noGrp="1"/>
          </p:cNvSpPr>
          <p:nvPr>
            <p:ph idx="1"/>
          </p:nvPr>
        </p:nvSpPr>
        <p:spPr/>
        <p:txBody>
          <a:bodyPr/>
          <a:lstStyle/>
          <a:p>
            <a:pPr marL="109728" indent="0">
              <a:buNone/>
            </a:pPr>
            <a:r>
              <a:rPr lang="en-IN" sz="1200" dirty="0"/>
              <a:t>SELECT </a:t>
            </a:r>
            <a:r>
              <a:rPr lang="en-IN" sz="1200" dirty="0" err="1"/>
              <a:t>u.first_name</a:t>
            </a:r>
            <a:r>
              <a:rPr lang="en-IN" sz="1200" dirty="0"/>
              <a:t>, </a:t>
            </a:r>
            <a:r>
              <a:rPr lang="en-IN" sz="1200" dirty="0" err="1"/>
              <a:t>u.last_name</a:t>
            </a:r>
            <a:r>
              <a:rPr lang="en-IN" sz="1200" dirty="0"/>
              <a:t>, COUNT(</a:t>
            </a:r>
            <a:r>
              <a:rPr lang="en-IN" sz="1200" dirty="0" err="1"/>
              <a:t>order_id</a:t>
            </a:r>
            <a:r>
              <a:rPr lang="en-IN" sz="1200" dirty="0"/>
              <a:t>) AS </a:t>
            </a:r>
            <a:r>
              <a:rPr lang="en-IN" sz="1200" dirty="0" err="1"/>
              <a:t>NumberOfOrders</a:t>
            </a:r>
            <a:endParaRPr lang="en-US" sz="1200" dirty="0"/>
          </a:p>
          <a:p>
            <a:pPr marL="109728" indent="0">
              <a:buNone/>
            </a:pPr>
            <a:r>
              <a:rPr lang="en-IN" sz="1200" dirty="0"/>
              <a:t>FROM orders o, user u </a:t>
            </a:r>
            <a:endParaRPr lang="en-US" sz="1200" dirty="0"/>
          </a:p>
          <a:p>
            <a:pPr marL="109728" indent="0">
              <a:buNone/>
            </a:pPr>
            <a:r>
              <a:rPr lang="en-IN" sz="1200" dirty="0"/>
              <a:t>WHERE </a:t>
            </a:r>
            <a:r>
              <a:rPr lang="en-IN" sz="1200" dirty="0" err="1"/>
              <a:t>o.user_id</a:t>
            </a:r>
            <a:r>
              <a:rPr lang="en-IN" sz="1200" dirty="0"/>
              <a:t> = </a:t>
            </a:r>
            <a:r>
              <a:rPr lang="en-IN" sz="1200" dirty="0" err="1"/>
              <a:t>u.user_id</a:t>
            </a:r>
            <a:endParaRPr lang="en-US" sz="1200" dirty="0"/>
          </a:p>
          <a:p>
            <a:pPr marL="109728" indent="0">
              <a:buNone/>
            </a:pPr>
            <a:r>
              <a:rPr lang="en-IN" sz="1200" dirty="0"/>
              <a:t>GROUP BY </a:t>
            </a:r>
            <a:r>
              <a:rPr lang="en-IN" sz="1200" dirty="0" err="1"/>
              <a:t>o.user_id</a:t>
            </a:r>
            <a:endParaRPr lang="en-US" sz="1200" dirty="0"/>
          </a:p>
          <a:p>
            <a:pPr marL="109728" indent="0">
              <a:buNone/>
            </a:pPr>
            <a:r>
              <a:rPr lang="en-IN" sz="1200" dirty="0"/>
              <a:t>order BY </a:t>
            </a:r>
            <a:r>
              <a:rPr lang="en-IN" sz="1200" dirty="0" err="1"/>
              <a:t>NumberOfOrders</a:t>
            </a:r>
            <a:endParaRPr lang="en-US" sz="1200" dirty="0"/>
          </a:p>
          <a:p>
            <a:pPr marL="109728" indent="0">
              <a:buNone/>
            </a:pPr>
            <a:r>
              <a:rPr lang="en-IN" sz="1200" dirty="0"/>
              <a:t>DESC LIMIT 1;</a:t>
            </a:r>
          </a:p>
          <a:p>
            <a:pPr marL="109728" indent="0">
              <a:buNone/>
            </a:pPr>
            <a:endParaRPr lang="en-US" sz="1200" dirty="0"/>
          </a:p>
          <a:p>
            <a:endParaRPr lang="en-US" dirty="0"/>
          </a:p>
        </p:txBody>
      </p:sp>
      <p:sp>
        <p:nvSpPr>
          <p:cNvPr id="3" name="Title 2">
            <a:extLst>
              <a:ext uri="{FF2B5EF4-FFF2-40B4-BE49-F238E27FC236}">
                <a16:creationId xmlns:a16="http://schemas.microsoft.com/office/drawing/2014/main" id="{AC1ED035-13FE-4434-A7D8-25C9D2135D26}"/>
              </a:ext>
            </a:extLst>
          </p:cNvPr>
          <p:cNvSpPr>
            <a:spLocks noGrp="1"/>
          </p:cNvSpPr>
          <p:nvPr>
            <p:ph type="title"/>
          </p:nvPr>
        </p:nvSpPr>
        <p:spPr/>
        <p:txBody>
          <a:bodyPr>
            <a:normAutofit fontScale="90000"/>
          </a:bodyPr>
          <a:lstStyle/>
          <a:p>
            <a:r>
              <a:rPr lang="en-US" dirty="0"/>
              <a:t>Scenario – 6</a:t>
            </a:r>
            <a:br>
              <a:rPr lang="en-US" dirty="0"/>
            </a:br>
            <a:r>
              <a:rPr lang="en-IN" sz="1800" dirty="0">
                <a:effectLst/>
              </a:rPr>
              <a:t>User having the highest number of orders</a:t>
            </a:r>
            <a:br>
              <a:rPr lang="en-US" dirty="0">
                <a:effectLst/>
              </a:rPr>
            </a:br>
            <a:endParaRPr lang="en-US" dirty="0"/>
          </a:p>
        </p:txBody>
      </p:sp>
      <p:pic>
        <p:nvPicPr>
          <p:cNvPr id="4" name="Picture 3">
            <a:extLst>
              <a:ext uri="{FF2B5EF4-FFF2-40B4-BE49-F238E27FC236}">
                <a16:creationId xmlns:a16="http://schemas.microsoft.com/office/drawing/2014/main" id="{9BCA01D7-1E8D-4DCC-AD2F-9C5E9E8B1BBC}"/>
              </a:ext>
            </a:extLst>
          </p:cNvPr>
          <p:cNvPicPr/>
          <p:nvPr/>
        </p:nvPicPr>
        <p:blipFill>
          <a:blip r:embed="rId2" cstate="print"/>
          <a:srcRect/>
          <a:stretch>
            <a:fillRect/>
          </a:stretch>
        </p:blipFill>
        <p:spPr bwMode="auto">
          <a:xfrm>
            <a:off x="899592" y="3190661"/>
            <a:ext cx="6480720" cy="2880320"/>
          </a:xfrm>
          <a:prstGeom prst="rect">
            <a:avLst/>
          </a:prstGeom>
          <a:noFill/>
          <a:ln w="9525">
            <a:noFill/>
            <a:miter lim="800000"/>
            <a:headEnd/>
            <a:tailEnd/>
          </a:ln>
        </p:spPr>
      </p:pic>
    </p:spTree>
    <p:extLst>
      <p:ext uri="{BB962C8B-B14F-4D97-AF65-F5344CB8AC3E}">
        <p14:creationId xmlns:p14="http://schemas.microsoft.com/office/powerpoint/2010/main" val="337128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98ACB-C73C-4102-91D9-9AEB3CB9D42A}"/>
              </a:ext>
            </a:extLst>
          </p:cNvPr>
          <p:cNvSpPr>
            <a:spLocks noGrp="1"/>
          </p:cNvSpPr>
          <p:nvPr>
            <p:ph idx="1"/>
          </p:nvPr>
        </p:nvSpPr>
        <p:spPr/>
        <p:txBody>
          <a:bodyPr/>
          <a:lstStyle/>
          <a:p>
            <a:pPr marL="109728" indent="0">
              <a:buNone/>
            </a:pPr>
            <a:r>
              <a:rPr lang="en-US" sz="1200" dirty="0"/>
              <a:t>SELECT </a:t>
            </a:r>
            <a:r>
              <a:rPr lang="en-US" sz="1200" dirty="0" err="1"/>
              <a:t>c.cuisine_name</a:t>
            </a:r>
            <a:r>
              <a:rPr lang="en-US" sz="1200" dirty="0"/>
              <a:t>, COUNT(</a:t>
            </a:r>
            <a:r>
              <a:rPr lang="en-US" sz="1200" dirty="0" err="1"/>
              <a:t>a.res_rating</a:t>
            </a:r>
            <a:r>
              <a:rPr lang="en-US" sz="1200" dirty="0"/>
              <a:t>) AS number</a:t>
            </a:r>
          </a:p>
          <a:p>
            <a:pPr marL="109728" indent="0">
              <a:buNone/>
            </a:pPr>
            <a:r>
              <a:rPr lang="en-US" sz="1200" dirty="0"/>
              <a:t>FROM </a:t>
            </a:r>
            <a:r>
              <a:rPr lang="en-US" sz="1200" dirty="0" err="1"/>
              <a:t>restaurant_details</a:t>
            </a:r>
            <a:r>
              <a:rPr lang="en-US" sz="1200" dirty="0"/>
              <a:t> AS a, </a:t>
            </a:r>
            <a:r>
              <a:rPr lang="en-US" sz="1200" dirty="0" err="1"/>
              <a:t>speciality</a:t>
            </a:r>
            <a:r>
              <a:rPr lang="en-US" sz="1200" dirty="0"/>
              <a:t> AS b, cuisine AS c</a:t>
            </a:r>
          </a:p>
          <a:p>
            <a:pPr marL="109728" indent="0">
              <a:buNone/>
            </a:pPr>
            <a:r>
              <a:rPr lang="en-US" sz="1200" dirty="0"/>
              <a:t>WHERE </a:t>
            </a:r>
            <a:r>
              <a:rPr lang="en-US" sz="1200" dirty="0" err="1"/>
              <a:t>a.res_id</a:t>
            </a:r>
            <a:r>
              <a:rPr lang="en-US" sz="1200" dirty="0"/>
              <a:t>=</a:t>
            </a:r>
            <a:r>
              <a:rPr lang="en-US" sz="1200" dirty="0" err="1"/>
              <a:t>b.res_id</a:t>
            </a:r>
            <a:r>
              <a:rPr lang="en-US" sz="1200" dirty="0"/>
              <a:t> AND </a:t>
            </a:r>
            <a:r>
              <a:rPr lang="en-US" sz="1200" dirty="0" err="1"/>
              <a:t>b.cuisine_id</a:t>
            </a:r>
            <a:r>
              <a:rPr lang="en-US" sz="1200" dirty="0"/>
              <a:t>=</a:t>
            </a:r>
            <a:r>
              <a:rPr lang="en-US" sz="1200" dirty="0" err="1"/>
              <a:t>c.cuisine_id</a:t>
            </a:r>
            <a:endParaRPr lang="en-US" sz="1200" dirty="0"/>
          </a:p>
          <a:p>
            <a:pPr marL="109728" indent="0">
              <a:buNone/>
            </a:pPr>
            <a:r>
              <a:rPr lang="en-US" sz="1200" dirty="0"/>
              <a:t>GROUP BY </a:t>
            </a:r>
            <a:r>
              <a:rPr lang="en-US" sz="1200" dirty="0" err="1"/>
              <a:t>c.cuisine_name</a:t>
            </a:r>
            <a:endParaRPr lang="en-US" sz="1200" dirty="0"/>
          </a:p>
          <a:p>
            <a:pPr marL="109728" indent="0">
              <a:buNone/>
            </a:pPr>
            <a:r>
              <a:rPr lang="en-US" sz="1200" dirty="0"/>
              <a:t>HAVING number &gt; 4</a:t>
            </a:r>
            <a:endParaRPr lang="en-US" dirty="0"/>
          </a:p>
        </p:txBody>
      </p:sp>
      <p:sp>
        <p:nvSpPr>
          <p:cNvPr id="3" name="Title 2">
            <a:extLst>
              <a:ext uri="{FF2B5EF4-FFF2-40B4-BE49-F238E27FC236}">
                <a16:creationId xmlns:a16="http://schemas.microsoft.com/office/drawing/2014/main" id="{A10C332C-A8E5-4C0B-AFAD-E12943F70BE2}"/>
              </a:ext>
            </a:extLst>
          </p:cNvPr>
          <p:cNvSpPr>
            <a:spLocks noGrp="1"/>
          </p:cNvSpPr>
          <p:nvPr>
            <p:ph type="title"/>
          </p:nvPr>
        </p:nvSpPr>
        <p:spPr/>
        <p:txBody>
          <a:bodyPr>
            <a:normAutofit fontScale="90000"/>
          </a:bodyPr>
          <a:lstStyle/>
          <a:p>
            <a:r>
              <a:rPr lang="en-US" dirty="0"/>
              <a:t>Scenario 7 </a:t>
            </a:r>
            <a:br>
              <a:rPr lang="en-US" dirty="0"/>
            </a:br>
            <a:r>
              <a:rPr lang="en-IN" sz="1800" dirty="0">
                <a:effectLst/>
              </a:rPr>
              <a:t>The number, name of each kind of cuisine which get ‘4’ and above rate</a:t>
            </a:r>
            <a:br>
              <a:rPr lang="en-US" dirty="0">
                <a:effectLst/>
              </a:rPr>
            </a:br>
            <a:endParaRPr lang="en-US" dirty="0"/>
          </a:p>
        </p:txBody>
      </p:sp>
      <p:pic>
        <p:nvPicPr>
          <p:cNvPr id="4" name="Picture 3">
            <a:extLst>
              <a:ext uri="{FF2B5EF4-FFF2-40B4-BE49-F238E27FC236}">
                <a16:creationId xmlns:a16="http://schemas.microsoft.com/office/drawing/2014/main" id="{ACF35352-9FDD-4A39-9776-3801F22D6FE0}"/>
              </a:ext>
            </a:extLst>
          </p:cNvPr>
          <p:cNvPicPr>
            <a:picLocks noChangeAspect="1"/>
          </p:cNvPicPr>
          <p:nvPr/>
        </p:nvPicPr>
        <p:blipFill>
          <a:blip r:embed="rId2"/>
          <a:stretch>
            <a:fillRect/>
          </a:stretch>
        </p:blipFill>
        <p:spPr>
          <a:xfrm>
            <a:off x="755576" y="2852936"/>
            <a:ext cx="4392488" cy="3462394"/>
          </a:xfrm>
          <a:prstGeom prst="rect">
            <a:avLst/>
          </a:prstGeom>
        </p:spPr>
      </p:pic>
    </p:spTree>
    <p:extLst>
      <p:ext uri="{BB962C8B-B14F-4D97-AF65-F5344CB8AC3E}">
        <p14:creationId xmlns:p14="http://schemas.microsoft.com/office/powerpoint/2010/main" val="121422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02726D-B5BF-4EE7-934B-790054850A2A}"/>
              </a:ext>
            </a:extLst>
          </p:cNvPr>
          <p:cNvSpPr>
            <a:spLocks noGrp="1"/>
          </p:cNvSpPr>
          <p:nvPr>
            <p:ph idx="1"/>
          </p:nvPr>
        </p:nvSpPr>
        <p:spPr/>
        <p:txBody>
          <a:bodyPr/>
          <a:lstStyle/>
          <a:p>
            <a:pPr marL="109728" indent="0">
              <a:buNone/>
            </a:pPr>
            <a:r>
              <a:rPr lang="en-IN" sz="1200" dirty="0"/>
              <a:t>select </a:t>
            </a:r>
            <a:r>
              <a:rPr lang="en-IN" sz="1200" dirty="0" err="1"/>
              <a:t>u.first_name,u.last_name,t.tip_percent</a:t>
            </a:r>
            <a:endParaRPr lang="en-US" sz="1200" dirty="0"/>
          </a:p>
          <a:p>
            <a:pPr marL="109728" indent="0">
              <a:buNone/>
            </a:pPr>
            <a:r>
              <a:rPr lang="en-IN" sz="1200" dirty="0"/>
              <a:t>from user </a:t>
            </a:r>
            <a:r>
              <a:rPr lang="en-IN" sz="1200" dirty="0" err="1"/>
              <a:t>u,orders</a:t>
            </a:r>
            <a:r>
              <a:rPr lang="en-IN" sz="1200" dirty="0"/>
              <a:t> </a:t>
            </a:r>
            <a:r>
              <a:rPr lang="en-IN" sz="1200" dirty="0" err="1"/>
              <a:t>o,checkout</a:t>
            </a:r>
            <a:r>
              <a:rPr lang="en-IN" sz="1200" dirty="0"/>
              <a:t> c, payment </a:t>
            </a:r>
            <a:r>
              <a:rPr lang="en-IN" sz="1200" dirty="0" err="1"/>
              <a:t>p,bill</a:t>
            </a:r>
            <a:r>
              <a:rPr lang="en-IN" sz="1200" dirty="0"/>
              <a:t> </a:t>
            </a:r>
            <a:r>
              <a:rPr lang="en-IN" sz="1200" dirty="0" err="1"/>
              <a:t>b,tip</a:t>
            </a:r>
            <a:r>
              <a:rPr lang="en-IN" sz="1200" dirty="0"/>
              <a:t> t </a:t>
            </a:r>
            <a:endParaRPr lang="en-US" sz="1200" dirty="0"/>
          </a:p>
          <a:p>
            <a:pPr marL="109728" indent="0">
              <a:buNone/>
            </a:pPr>
            <a:r>
              <a:rPr lang="en-IN" sz="1200" dirty="0"/>
              <a:t>where </a:t>
            </a:r>
            <a:r>
              <a:rPr lang="en-IN" sz="1200" dirty="0" err="1"/>
              <a:t>u.user_id</a:t>
            </a:r>
            <a:r>
              <a:rPr lang="en-IN" sz="1200" dirty="0"/>
              <a:t>=</a:t>
            </a:r>
            <a:r>
              <a:rPr lang="en-IN" sz="1200" dirty="0" err="1"/>
              <a:t>o.user_id</a:t>
            </a:r>
            <a:endParaRPr lang="en-US" sz="1200" dirty="0"/>
          </a:p>
          <a:p>
            <a:pPr marL="109728" indent="0">
              <a:buNone/>
            </a:pPr>
            <a:r>
              <a:rPr lang="en-IN" sz="1200" dirty="0"/>
              <a:t>and </a:t>
            </a:r>
            <a:r>
              <a:rPr lang="en-IN" sz="1200" dirty="0" err="1"/>
              <a:t>o.order_id</a:t>
            </a:r>
            <a:r>
              <a:rPr lang="en-IN" sz="1200" dirty="0"/>
              <a:t>=</a:t>
            </a:r>
            <a:r>
              <a:rPr lang="en-IN" sz="1200" dirty="0" err="1"/>
              <a:t>c.order_id</a:t>
            </a:r>
            <a:endParaRPr lang="en-US" sz="1200" dirty="0"/>
          </a:p>
          <a:p>
            <a:pPr marL="109728" indent="0">
              <a:buNone/>
            </a:pPr>
            <a:r>
              <a:rPr lang="en-IN" sz="1200" dirty="0"/>
              <a:t>and </a:t>
            </a:r>
            <a:r>
              <a:rPr lang="en-IN" sz="1200" dirty="0" err="1"/>
              <a:t>c.payment_id</a:t>
            </a:r>
            <a:r>
              <a:rPr lang="en-IN" sz="1200" dirty="0"/>
              <a:t>=</a:t>
            </a:r>
            <a:r>
              <a:rPr lang="en-IN" sz="1200" dirty="0" err="1"/>
              <a:t>p.payment_id</a:t>
            </a:r>
            <a:endParaRPr lang="en-US" sz="1200" dirty="0"/>
          </a:p>
          <a:p>
            <a:pPr marL="109728" indent="0">
              <a:buNone/>
            </a:pPr>
            <a:r>
              <a:rPr lang="en-IN" sz="1200" dirty="0"/>
              <a:t>and </a:t>
            </a:r>
            <a:r>
              <a:rPr lang="en-IN" sz="1200" dirty="0" err="1"/>
              <a:t>p.payment_id</a:t>
            </a:r>
            <a:r>
              <a:rPr lang="en-IN" sz="1200" dirty="0"/>
              <a:t>=</a:t>
            </a:r>
            <a:r>
              <a:rPr lang="en-IN" sz="1200" dirty="0" err="1"/>
              <a:t>b.payment_id</a:t>
            </a:r>
            <a:r>
              <a:rPr lang="en-IN" sz="1200" dirty="0"/>
              <a:t> </a:t>
            </a:r>
            <a:endParaRPr lang="en-US" sz="1200" dirty="0"/>
          </a:p>
          <a:p>
            <a:pPr marL="109728" indent="0">
              <a:buNone/>
            </a:pPr>
            <a:r>
              <a:rPr lang="en-IN" sz="1200" dirty="0"/>
              <a:t>and </a:t>
            </a:r>
            <a:r>
              <a:rPr lang="en-IN" sz="1200" dirty="0" err="1"/>
              <a:t>b.tip_id</a:t>
            </a:r>
            <a:r>
              <a:rPr lang="en-IN" sz="1200" dirty="0"/>
              <a:t>=</a:t>
            </a:r>
            <a:r>
              <a:rPr lang="en-IN" sz="1200" dirty="0" err="1"/>
              <a:t>t.tip_id</a:t>
            </a:r>
            <a:endParaRPr lang="en-US" sz="1200" dirty="0"/>
          </a:p>
          <a:p>
            <a:pPr marL="109728" indent="0">
              <a:buNone/>
            </a:pPr>
            <a:r>
              <a:rPr lang="en-IN" sz="1200" dirty="0"/>
              <a:t>order by </a:t>
            </a:r>
            <a:r>
              <a:rPr lang="en-IN" sz="1200" dirty="0" err="1"/>
              <a:t>tip_percent</a:t>
            </a:r>
            <a:r>
              <a:rPr lang="en-IN" sz="1200" dirty="0"/>
              <a:t> </a:t>
            </a:r>
            <a:r>
              <a:rPr lang="en-IN" sz="1200" dirty="0" err="1"/>
              <a:t>desc</a:t>
            </a:r>
            <a:r>
              <a:rPr lang="en-IN" sz="1200" dirty="0"/>
              <a:t> limit 1;</a:t>
            </a:r>
            <a:endParaRPr lang="en-US" sz="1200" dirty="0"/>
          </a:p>
          <a:p>
            <a:pPr marL="109728" indent="0">
              <a:buNone/>
            </a:pPr>
            <a:endParaRPr lang="en-US" dirty="0"/>
          </a:p>
        </p:txBody>
      </p:sp>
      <p:sp>
        <p:nvSpPr>
          <p:cNvPr id="3" name="Title 2">
            <a:extLst>
              <a:ext uri="{FF2B5EF4-FFF2-40B4-BE49-F238E27FC236}">
                <a16:creationId xmlns:a16="http://schemas.microsoft.com/office/drawing/2014/main" id="{9B402BFB-7A22-4270-985B-0CFC2B73AD86}"/>
              </a:ext>
            </a:extLst>
          </p:cNvPr>
          <p:cNvSpPr>
            <a:spLocks noGrp="1"/>
          </p:cNvSpPr>
          <p:nvPr>
            <p:ph type="title"/>
          </p:nvPr>
        </p:nvSpPr>
        <p:spPr/>
        <p:txBody>
          <a:bodyPr>
            <a:normAutofit fontScale="90000"/>
          </a:bodyPr>
          <a:lstStyle/>
          <a:p>
            <a:r>
              <a:rPr lang="en-US" dirty="0"/>
              <a:t>Scenario 8 </a:t>
            </a:r>
            <a:br>
              <a:rPr lang="en-US" dirty="0"/>
            </a:br>
            <a:r>
              <a:rPr lang="en-IN" sz="1800" dirty="0">
                <a:effectLst/>
              </a:rPr>
              <a:t>Person who paid with highest tip</a:t>
            </a:r>
            <a:br>
              <a:rPr lang="en-US" dirty="0">
                <a:effectLst/>
              </a:rPr>
            </a:br>
            <a:endParaRPr lang="en-US" dirty="0"/>
          </a:p>
        </p:txBody>
      </p:sp>
      <p:pic>
        <p:nvPicPr>
          <p:cNvPr id="4" name="Picture 3">
            <a:extLst>
              <a:ext uri="{FF2B5EF4-FFF2-40B4-BE49-F238E27FC236}">
                <a16:creationId xmlns:a16="http://schemas.microsoft.com/office/drawing/2014/main" id="{07ABDFDC-EC02-446A-9156-28F6E2F00AFE}"/>
              </a:ext>
            </a:extLst>
          </p:cNvPr>
          <p:cNvPicPr/>
          <p:nvPr/>
        </p:nvPicPr>
        <p:blipFill>
          <a:blip r:embed="rId2" cstate="print"/>
          <a:stretch>
            <a:fillRect/>
          </a:stretch>
        </p:blipFill>
        <p:spPr>
          <a:xfrm>
            <a:off x="611560" y="3861048"/>
            <a:ext cx="7056784" cy="2448272"/>
          </a:xfrm>
          <a:prstGeom prst="rect">
            <a:avLst/>
          </a:prstGeom>
        </p:spPr>
      </p:pic>
    </p:spTree>
    <p:extLst>
      <p:ext uri="{BB962C8B-B14F-4D97-AF65-F5344CB8AC3E}">
        <p14:creationId xmlns:p14="http://schemas.microsoft.com/office/powerpoint/2010/main" val="107775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latin typeface="Baskerville Old Face" pitchFamily="18" charset="0"/>
              </a:rPr>
              <a:t>There are lot of options to pay using smart device like the apple payment and Samsung payment.</a:t>
            </a:r>
          </a:p>
          <a:p>
            <a:r>
              <a:rPr lang="en-IN" dirty="0">
                <a:latin typeface="Baskerville Old Face" pitchFamily="18" charset="0"/>
              </a:rPr>
              <a:t>We have decided to include the same in the grub hub feature, where the customer has the option to pay using apple or Samsung money. We have included this in the cash on delivery option.</a:t>
            </a:r>
          </a:p>
          <a:p>
            <a:r>
              <a:rPr lang="en-IN" dirty="0">
                <a:latin typeface="Baskerville Old Face" pitchFamily="18" charset="0"/>
              </a:rPr>
              <a:t>The Grub hub delivery man can have the scanning device by which the customer can pay through apple or Samsung money.</a:t>
            </a:r>
          </a:p>
          <a:p>
            <a:r>
              <a:rPr lang="en-IN" dirty="0">
                <a:latin typeface="Baskerville Old Face" pitchFamily="18" charset="0"/>
              </a:rPr>
              <a:t>We have added sub type entities for the cash entity. Hence cash is the parent entity and apple and Samsung are the child entity. Apple pay has the apple id and the Samsung pay has the Samsung id.</a:t>
            </a:r>
          </a:p>
        </p:txBody>
      </p:sp>
      <p:sp>
        <p:nvSpPr>
          <p:cNvPr id="3" name="Title 2"/>
          <p:cNvSpPr>
            <a:spLocks noGrp="1"/>
          </p:cNvSpPr>
          <p:nvPr>
            <p:ph type="title"/>
          </p:nvPr>
        </p:nvSpPr>
        <p:spPr/>
        <p:txBody>
          <a:bodyPr/>
          <a:lstStyle/>
          <a:p>
            <a:r>
              <a:rPr lang="en-IN" dirty="0"/>
              <a:t>New Feature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ynth\Desktop\Data Management\Project\grubhub\ERD_GrubHub - With new feature.jpg"/>
          <p:cNvPicPr>
            <a:picLocks noGrp="1" noChangeAspect="1" noChangeArrowheads="1"/>
          </p:cNvPicPr>
          <p:nvPr>
            <p:ph idx="1"/>
          </p:nvPr>
        </p:nvPicPr>
        <p:blipFill>
          <a:blip r:embed="rId2" cstate="print"/>
          <a:srcRect/>
          <a:stretch>
            <a:fillRect/>
          </a:stretch>
        </p:blipFill>
        <p:spPr bwMode="auto">
          <a:xfrm>
            <a:off x="1259632" y="60207"/>
            <a:ext cx="7344816" cy="670998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ynth\Desktop\Data Management\Project\grubhub\download.jpg"/>
          <p:cNvPicPr>
            <a:picLocks noGrp="1" noChangeAspect="1" noChangeArrowheads="1"/>
          </p:cNvPicPr>
          <p:nvPr>
            <p:ph idx="1"/>
          </p:nvPr>
        </p:nvPicPr>
        <p:blipFill>
          <a:blip r:embed="rId2" cstate="print"/>
          <a:srcRect/>
          <a:stretch>
            <a:fillRect/>
          </a:stretch>
        </p:blipFill>
        <p:spPr bwMode="auto">
          <a:xfrm>
            <a:off x="0" y="1340768"/>
            <a:ext cx="8627707" cy="453650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980728"/>
            <a:ext cx="8208912" cy="2677656"/>
          </a:xfrm>
          <a:prstGeom prst="rect">
            <a:avLst/>
          </a:prstGeom>
          <a:noFill/>
        </p:spPr>
        <p:txBody>
          <a:bodyPr wrap="square" rtlCol="0">
            <a:spAutoFit/>
          </a:bodyPr>
          <a:lstStyle/>
          <a:p>
            <a:r>
              <a:rPr lang="en-IN" sz="2800" dirty="0" err="1">
                <a:latin typeface="Berlin Sans FB Demi" pitchFamily="34" charset="0"/>
              </a:rPr>
              <a:t>GrubHub</a:t>
            </a:r>
            <a:r>
              <a:rPr lang="en-IN" sz="2800" dirty="0">
                <a:latin typeface="Berlin Sans FB Demi" pitchFamily="34" charset="0"/>
              </a:rPr>
              <a:t> is an online and mobile food ordering platform that connects hungry diners with local restaurants. It enables users to order food from nearby restaurants.</a:t>
            </a:r>
          </a:p>
          <a:p>
            <a:endParaRPr lang="en-IN" sz="2800" dirty="0">
              <a:latin typeface="Berlin Sans FB Demi" pitchFamily="34" charset="0"/>
            </a:endParaRPr>
          </a:p>
          <a:p>
            <a:endParaRPr lang="en-IN" sz="2800" dirty="0">
              <a:latin typeface="Berlin Sans FB Demi" pitchFamily="34" charset="0"/>
            </a:endParaRPr>
          </a:p>
        </p:txBody>
      </p:sp>
      <p:pic>
        <p:nvPicPr>
          <p:cNvPr id="3" name="Picture 2" descr="C:\Users\cynth\Desktop\Data Management\Project\grubhub\grubhub-logo.png"/>
          <p:cNvPicPr/>
          <p:nvPr/>
        </p:nvPicPr>
        <p:blipFill>
          <a:blip r:embed="rId2" cstate="print"/>
          <a:srcRect/>
          <a:stretch>
            <a:fillRect/>
          </a:stretch>
        </p:blipFill>
        <p:spPr bwMode="auto">
          <a:xfrm>
            <a:off x="1979712" y="3284984"/>
            <a:ext cx="4392488" cy="273630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ERD Diagram</a:t>
            </a:r>
          </a:p>
        </p:txBody>
      </p:sp>
      <p:pic>
        <p:nvPicPr>
          <p:cNvPr id="2050" name="Picture 2" descr="C:\Users\cynth\Desktop\Data Management\Project\grubhub\ERD_GrubHub - Without Foreign Key (1).jpg"/>
          <p:cNvPicPr>
            <a:picLocks noGrp="1" noChangeAspect="1" noChangeArrowheads="1"/>
          </p:cNvPicPr>
          <p:nvPr>
            <p:ph idx="1"/>
          </p:nvPr>
        </p:nvPicPr>
        <p:blipFill>
          <a:blip r:embed="rId2" cstate="print"/>
          <a:srcRect/>
          <a:stretch>
            <a:fillRect/>
          </a:stretch>
        </p:blipFill>
        <p:spPr bwMode="auto">
          <a:xfrm>
            <a:off x="1187624" y="1124744"/>
            <a:ext cx="6336704" cy="537740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sz="2900" dirty="0">
                <a:latin typeface="Baskerville Old Face" pitchFamily="18" charset="0"/>
              </a:rPr>
              <a:t>Users can register for </a:t>
            </a:r>
            <a:r>
              <a:rPr lang="en-IN" sz="2900" dirty="0" err="1">
                <a:latin typeface="Baskerville Old Face" pitchFamily="18" charset="0"/>
              </a:rPr>
              <a:t>GrubHub</a:t>
            </a:r>
            <a:r>
              <a:rPr lang="en-IN" sz="2900" dirty="0">
                <a:latin typeface="Baskerville Old Face" pitchFamily="18" charset="0"/>
              </a:rPr>
              <a:t> using their email id or can login into the app using their </a:t>
            </a:r>
            <a:r>
              <a:rPr lang="en-IN" sz="2900" dirty="0" err="1">
                <a:latin typeface="Baskerville Old Face" pitchFamily="18" charset="0"/>
              </a:rPr>
              <a:t>Facebook</a:t>
            </a:r>
            <a:r>
              <a:rPr lang="en-IN" sz="2900" dirty="0">
                <a:latin typeface="Baskerville Old Face" pitchFamily="18" charset="0"/>
              </a:rPr>
              <a:t> account. Each user will have an </a:t>
            </a:r>
            <a:r>
              <a:rPr lang="en-IN" sz="2900" dirty="0" err="1">
                <a:latin typeface="Baskerville Old Face" pitchFamily="18" charset="0"/>
              </a:rPr>
              <a:t>email_id</a:t>
            </a:r>
            <a:r>
              <a:rPr lang="en-IN" sz="2900" dirty="0">
                <a:latin typeface="Baskerville Old Face" pitchFamily="18" charset="0"/>
              </a:rPr>
              <a:t>, password, first name, last-named.</a:t>
            </a:r>
          </a:p>
          <a:p>
            <a:endParaRPr lang="en-IN" sz="2900" dirty="0">
              <a:latin typeface="Baskerville Old Face" pitchFamily="18" charset="0"/>
            </a:endParaRPr>
          </a:p>
          <a:p>
            <a:r>
              <a:rPr lang="en-IN" sz="2900" dirty="0">
                <a:latin typeface="Baskerville Old Face" pitchFamily="18" charset="0"/>
              </a:rPr>
              <a:t>Users can save their Payment details and each user can have none or many payment details saved. Payment details can save only credit cards and will have a unique payment, </a:t>
            </a:r>
            <a:r>
              <a:rPr lang="en-IN" sz="2900" dirty="0" err="1">
                <a:latin typeface="Baskerville Old Face" pitchFamily="18" charset="0"/>
              </a:rPr>
              <a:t>detail_id</a:t>
            </a:r>
            <a:r>
              <a:rPr lang="en-IN" sz="2900" dirty="0">
                <a:latin typeface="Baskerville Old Face" pitchFamily="18" charset="0"/>
              </a:rPr>
              <a:t>, card number, expires on, security code and postal code. At the checkout, the user will have these three payment options: Credit card, Amex and PayPal.</a:t>
            </a:r>
          </a:p>
          <a:p>
            <a:r>
              <a:rPr lang="en-IN" sz="2900" dirty="0">
                <a:latin typeface="Baskerville Old Face" pitchFamily="18" charset="0"/>
              </a:rPr>
              <a:t>Each user can browse many Restaurants by cuisine, cities, zip codes</a:t>
            </a:r>
          </a:p>
          <a:p>
            <a:r>
              <a:rPr lang="en-IN" sz="2900" dirty="0">
                <a:latin typeface="Baskerville Old Face" pitchFamily="18" charset="0"/>
              </a:rPr>
              <a:t>Restaurant will have a unique restaurant id, restaurant name, restaurant address, restaurant city, restaurant state, restaurant zip, operating hours</a:t>
            </a:r>
          </a:p>
          <a:p>
            <a:pPr>
              <a:buNone/>
            </a:pPr>
            <a:endParaRPr lang="en-IN" sz="2900" dirty="0">
              <a:latin typeface="Baskerville Old Face" pitchFamily="18" charset="0"/>
            </a:endParaRPr>
          </a:p>
          <a:p>
            <a:r>
              <a:rPr lang="en-IN" sz="2900" dirty="0">
                <a:latin typeface="Baskerville Old Face" pitchFamily="18" charset="0"/>
              </a:rPr>
              <a:t>Each restaurant has a menu of Items from which a user can order and a restaurant will have </a:t>
            </a:r>
            <a:r>
              <a:rPr lang="en-IN" sz="2900" dirty="0" err="1">
                <a:latin typeface="Baskerville Old Face" pitchFamily="18" charset="0"/>
              </a:rPr>
              <a:t>atleast</a:t>
            </a:r>
            <a:r>
              <a:rPr lang="en-IN" sz="2900" dirty="0">
                <a:latin typeface="Baskerville Old Face" pitchFamily="18" charset="0"/>
              </a:rPr>
              <a:t> one item and an item can belong to many restaurants. Items will have a unique item id, item name, item description, item price.</a:t>
            </a:r>
          </a:p>
          <a:p>
            <a:endParaRPr lang="en-IN" sz="2900" dirty="0">
              <a:latin typeface="Baskerville Old Face" pitchFamily="18" charset="0"/>
            </a:endParaRPr>
          </a:p>
          <a:p>
            <a:r>
              <a:rPr lang="en-IN" sz="2900" dirty="0">
                <a:latin typeface="Baskerville Old Face" pitchFamily="18" charset="0"/>
              </a:rPr>
              <a:t>Each user can place only one Order at a time but can have many past orders associated with him/her. An order can contain many items.</a:t>
            </a:r>
          </a:p>
          <a:p>
            <a:endParaRPr lang="en-IN" sz="2900" dirty="0">
              <a:latin typeface="Baskerville Old Face" pitchFamily="18" charset="0"/>
            </a:endParaRPr>
          </a:p>
          <a:p>
            <a:r>
              <a:rPr lang="en-IN" sz="2900" dirty="0">
                <a:latin typeface="Baskerville Old Face" pitchFamily="18" charset="0"/>
              </a:rPr>
              <a:t> An order will have an order id, item id, item quantity, total amount and delivery type (home delivery or pick up).</a:t>
            </a:r>
          </a:p>
          <a:p>
            <a:endParaRPr lang="en-IN" dirty="0"/>
          </a:p>
        </p:txBody>
      </p:sp>
      <p:sp>
        <p:nvSpPr>
          <p:cNvPr id="3" name="Title 2"/>
          <p:cNvSpPr>
            <a:spLocks noGrp="1"/>
          </p:cNvSpPr>
          <p:nvPr>
            <p:ph type="title"/>
          </p:nvPr>
        </p:nvSpPr>
        <p:spPr/>
        <p:txBody>
          <a:bodyPr/>
          <a:lstStyle/>
          <a:p>
            <a:r>
              <a:rPr lang="en-IN" dirty="0"/>
              <a:t>ERD Short Explanation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100" dirty="0"/>
              <a:t>Select</a:t>
            </a:r>
          </a:p>
          <a:p>
            <a:pPr>
              <a:buNone/>
            </a:pPr>
            <a:r>
              <a:rPr lang="en-US" sz="1100" dirty="0"/>
              <a:t>u.first_name,u.last_name,d.delivery_status </a:t>
            </a:r>
            <a:endParaRPr lang="en-IN" sz="1100" dirty="0"/>
          </a:p>
          <a:p>
            <a:pPr>
              <a:buNone/>
            </a:pPr>
            <a:r>
              <a:rPr lang="en-US" sz="1100" dirty="0"/>
              <a:t>from user u,delivery d ,orders o,checkout c </a:t>
            </a:r>
            <a:endParaRPr lang="en-IN" sz="1100" dirty="0"/>
          </a:p>
          <a:p>
            <a:pPr>
              <a:buNone/>
            </a:pPr>
            <a:r>
              <a:rPr lang="en-US" sz="1100" dirty="0"/>
              <a:t>where u.user_id=o.user_id </a:t>
            </a:r>
            <a:endParaRPr lang="en-IN" sz="1100" dirty="0"/>
          </a:p>
          <a:p>
            <a:pPr>
              <a:buNone/>
            </a:pPr>
            <a:r>
              <a:rPr lang="en-US" sz="1100" dirty="0"/>
              <a:t>and </a:t>
            </a:r>
            <a:r>
              <a:rPr lang="en-US" sz="1100" dirty="0" err="1"/>
              <a:t>o.order_id</a:t>
            </a:r>
            <a:r>
              <a:rPr lang="en-US" sz="1100" dirty="0"/>
              <a:t>=c.order_id </a:t>
            </a:r>
            <a:endParaRPr lang="en-IN" sz="1100" dirty="0"/>
          </a:p>
          <a:p>
            <a:pPr>
              <a:buNone/>
            </a:pPr>
            <a:r>
              <a:rPr lang="en-US" sz="1100" dirty="0"/>
              <a:t>and d.delivery_status='ON THE WAY';</a:t>
            </a:r>
            <a:endParaRPr lang="en-IN" sz="1100" dirty="0"/>
          </a:p>
          <a:p>
            <a:endParaRPr lang="en-IN" dirty="0"/>
          </a:p>
        </p:txBody>
      </p:sp>
      <p:sp>
        <p:nvSpPr>
          <p:cNvPr id="3" name="Title 2"/>
          <p:cNvSpPr>
            <a:spLocks noGrp="1"/>
          </p:cNvSpPr>
          <p:nvPr>
            <p:ph type="title"/>
          </p:nvPr>
        </p:nvSpPr>
        <p:spPr/>
        <p:txBody>
          <a:bodyPr>
            <a:normAutofit/>
          </a:bodyPr>
          <a:lstStyle/>
          <a:p>
            <a:r>
              <a:rPr lang="en-IN" dirty="0"/>
              <a:t>Queries –Scenario 1</a:t>
            </a:r>
            <a:br>
              <a:rPr lang="en-IN" dirty="0"/>
            </a:br>
            <a:r>
              <a:rPr lang="en-US" sz="1800" dirty="0"/>
              <a:t>List of users who are having order on the way</a:t>
            </a:r>
            <a:endParaRPr lang="en-IN" dirty="0"/>
          </a:p>
        </p:txBody>
      </p:sp>
      <p:pic>
        <p:nvPicPr>
          <p:cNvPr id="4" name="Picture 3"/>
          <p:cNvPicPr/>
          <p:nvPr/>
        </p:nvPicPr>
        <p:blipFill>
          <a:blip r:embed="rId2" cstate="print"/>
          <a:stretch>
            <a:fillRect/>
          </a:stretch>
        </p:blipFill>
        <p:spPr>
          <a:xfrm>
            <a:off x="683568" y="2780928"/>
            <a:ext cx="7344816" cy="35283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100" dirty="0"/>
              <a:t>select r.res_name AS restaurant_name, c.cuisine_name </a:t>
            </a:r>
            <a:endParaRPr lang="en-IN" sz="1100" dirty="0"/>
          </a:p>
          <a:p>
            <a:pPr>
              <a:buNone/>
            </a:pPr>
            <a:r>
              <a:rPr lang="en-US" sz="1100" dirty="0"/>
              <a:t>from restaurant_details r,speciality s,cuisine c </a:t>
            </a:r>
            <a:endParaRPr lang="en-IN" sz="1100" dirty="0"/>
          </a:p>
          <a:p>
            <a:pPr>
              <a:buNone/>
            </a:pPr>
            <a:r>
              <a:rPr lang="en-US" sz="1100" dirty="0"/>
              <a:t>where r.res_id=s.res_id </a:t>
            </a:r>
            <a:endParaRPr lang="en-IN" sz="1100" dirty="0"/>
          </a:p>
          <a:p>
            <a:pPr>
              <a:buNone/>
            </a:pPr>
            <a:r>
              <a:rPr lang="en-US" sz="1100" dirty="0"/>
              <a:t>and s.cuisine_id=c.cuisine_id </a:t>
            </a:r>
            <a:endParaRPr lang="en-IN" sz="1100" dirty="0"/>
          </a:p>
          <a:p>
            <a:pPr>
              <a:buNone/>
            </a:pPr>
            <a:r>
              <a:rPr lang="en-US" sz="1100" dirty="0"/>
              <a:t>and cuisine_name = 'THAI‘</a:t>
            </a:r>
          </a:p>
          <a:p>
            <a:pPr>
              <a:buNone/>
            </a:pPr>
            <a:endParaRPr lang="en-IN" sz="1100" dirty="0"/>
          </a:p>
          <a:p>
            <a:endParaRPr lang="en-IN" dirty="0"/>
          </a:p>
        </p:txBody>
      </p:sp>
      <p:sp>
        <p:nvSpPr>
          <p:cNvPr id="3" name="Title 2"/>
          <p:cNvSpPr>
            <a:spLocks noGrp="1"/>
          </p:cNvSpPr>
          <p:nvPr>
            <p:ph type="title"/>
          </p:nvPr>
        </p:nvSpPr>
        <p:spPr>
          <a:xfrm>
            <a:off x="467544" y="188640"/>
            <a:ext cx="8229600" cy="1143000"/>
          </a:xfrm>
        </p:spPr>
        <p:txBody>
          <a:bodyPr>
            <a:normAutofit/>
          </a:bodyPr>
          <a:lstStyle/>
          <a:p>
            <a:r>
              <a:rPr lang="en-IN" dirty="0"/>
              <a:t>Scenario – 2</a:t>
            </a:r>
            <a:br>
              <a:rPr lang="en-IN" dirty="0"/>
            </a:br>
            <a:r>
              <a:rPr lang="en-US" sz="1600" dirty="0"/>
              <a:t>List all the restaurants with THAI cuisine</a:t>
            </a:r>
            <a:endParaRPr lang="en-IN" sz="1600" dirty="0"/>
          </a:p>
        </p:txBody>
      </p:sp>
      <p:pic>
        <p:nvPicPr>
          <p:cNvPr id="4" name="Picture 3"/>
          <p:cNvPicPr/>
          <p:nvPr/>
        </p:nvPicPr>
        <p:blipFill>
          <a:blip r:embed="rId2" cstate="print"/>
          <a:stretch>
            <a:fillRect/>
          </a:stretch>
        </p:blipFill>
        <p:spPr>
          <a:xfrm>
            <a:off x="899592" y="2780928"/>
            <a:ext cx="6768752" cy="33123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200" dirty="0"/>
              <a:t>SELECT u.first_name, u.last_name, </a:t>
            </a:r>
            <a:r>
              <a:rPr lang="en-US" sz="1200" dirty="0" err="1"/>
              <a:t>p.payment_type</a:t>
            </a:r>
            <a:endParaRPr lang="en-IN" sz="1200" dirty="0"/>
          </a:p>
          <a:p>
            <a:pPr>
              <a:buNone/>
            </a:pPr>
            <a:r>
              <a:rPr lang="en-US" sz="1200" dirty="0"/>
              <a:t>FROM user AS u, orders as o, checkout AS c, payment AS p</a:t>
            </a:r>
            <a:endParaRPr lang="en-IN" sz="1200" dirty="0"/>
          </a:p>
          <a:p>
            <a:pPr>
              <a:buNone/>
            </a:pPr>
            <a:r>
              <a:rPr lang="en-US" sz="1200" dirty="0"/>
              <a:t>WHERE u.user_id = o.user_id</a:t>
            </a:r>
            <a:endParaRPr lang="en-IN" sz="1200" dirty="0"/>
          </a:p>
          <a:p>
            <a:pPr>
              <a:buNone/>
            </a:pPr>
            <a:r>
              <a:rPr lang="en-US" sz="1200" dirty="0"/>
              <a:t>AND o.Order_id = </a:t>
            </a:r>
            <a:r>
              <a:rPr lang="en-US" sz="1200" dirty="0" err="1"/>
              <a:t>c.Order_id</a:t>
            </a:r>
            <a:endParaRPr lang="en-IN" sz="1200" dirty="0"/>
          </a:p>
          <a:p>
            <a:pPr>
              <a:buNone/>
            </a:pPr>
            <a:r>
              <a:rPr lang="en-US" sz="1200" dirty="0"/>
              <a:t>AND c.payment_id = </a:t>
            </a:r>
            <a:r>
              <a:rPr lang="en-US" sz="1200" dirty="0" err="1"/>
              <a:t>p.payment_id</a:t>
            </a:r>
            <a:endParaRPr lang="en-IN" sz="1200" dirty="0"/>
          </a:p>
          <a:p>
            <a:pPr>
              <a:buNone/>
            </a:pPr>
            <a:r>
              <a:rPr lang="en-US" sz="1200" dirty="0"/>
              <a:t>AND p.payment_type = 'Cash'</a:t>
            </a:r>
            <a:endParaRPr lang="en-IN" sz="1200" dirty="0"/>
          </a:p>
          <a:p>
            <a:pPr>
              <a:buNone/>
            </a:pPr>
            <a:endParaRPr lang="en-IN" dirty="0"/>
          </a:p>
        </p:txBody>
      </p:sp>
      <p:sp>
        <p:nvSpPr>
          <p:cNvPr id="3" name="Title 2"/>
          <p:cNvSpPr>
            <a:spLocks noGrp="1"/>
          </p:cNvSpPr>
          <p:nvPr>
            <p:ph type="title"/>
          </p:nvPr>
        </p:nvSpPr>
        <p:spPr/>
        <p:txBody>
          <a:bodyPr>
            <a:normAutofit/>
          </a:bodyPr>
          <a:lstStyle/>
          <a:p>
            <a:r>
              <a:rPr lang="en-IN" dirty="0"/>
              <a:t>Scenario 3</a:t>
            </a:r>
            <a:br>
              <a:rPr lang="en-IN" dirty="0"/>
            </a:br>
            <a:r>
              <a:rPr lang="en-US" sz="1800" dirty="0"/>
              <a:t>Users who paid by cash</a:t>
            </a:r>
            <a:endParaRPr lang="en-IN" sz="1800" dirty="0"/>
          </a:p>
        </p:txBody>
      </p:sp>
      <p:pic>
        <p:nvPicPr>
          <p:cNvPr id="4" name="Picture 3"/>
          <p:cNvPicPr/>
          <p:nvPr/>
        </p:nvPicPr>
        <p:blipFill>
          <a:blip r:embed="rId2" cstate="print"/>
          <a:stretch>
            <a:fillRect/>
          </a:stretch>
        </p:blipFill>
        <p:spPr>
          <a:xfrm>
            <a:off x="755576" y="2924944"/>
            <a:ext cx="6984776" cy="34717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100" dirty="0"/>
              <a:t>select DISTINCT u.first_name, u.last_name,u.email_id, r.res_name,o.Order_id,o.Order_type,o.order_price,c.payment_id,p.payment_type, e.entree_name,i.quantity</a:t>
            </a:r>
          </a:p>
          <a:p>
            <a:pPr>
              <a:buNone/>
            </a:pPr>
            <a:r>
              <a:rPr lang="en-US" sz="1100" dirty="0"/>
              <a:t>from user as u, restaurant_details as r, orders as o, menu as m, orderline as </a:t>
            </a:r>
            <a:r>
              <a:rPr lang="en-US" sz="1100" dirty="0" err="1"/>
              <a:t>i</a:t>
            </a:r>
            <a:r>
              <a:rPr lang="en-US" sz="1100" dirty="0"/>
              <a:t>, checkout as c,payment as p, entree_details as e</a:t>
            </a:r>
          </a:p>
          <a:p>
            <a:pPr>
              <a:buNone/>
            </a:pPr>
            <a:r>
              <a:rPr lang="en-US" sz="1100" dirty="0"/>
              <a:t>where u.user_id=o.user_id</a:t>
            </a:r>
          </a:p>
          <a:p>
            <a:pPr>
              <a:buNone/>
            </a:pPr>
            <a:r>
              <a:rPr lang="en-US" sz="1100" dirty="0"/>
              <a:t>and r.res_id=</a:t>
            </a:r>
            <a:r>
              <a:rPr lang="en-US" sz="1100" dirty="0" err="1"/>
              <a:t>o.res_id</a:t>
            </a:r>
            <a:endParaRPr lang="en-US" sz="1100" dirty="0"/>
          </a:p>
          <a:p>
            <a:pPr>
              <a:buNone/>
            </a:pPr>
            <a:r>
              <a:rPr lang="en-US" sz="1100" dirty="0"/>
              <a:t>and i.order_id=o.Order_id</a:t>
            </a:r>
          </a:p>
          <a:p>
            <a:pPr>
              <a:buNone/>
            </a:pPr>
            <a:r>
              <a:rPr lang="en-US" sz="1100" dirty="0"/>
              <a:t>and c.Order_id=o.Order_id</a:t>
            </a:r>
          </a:p>
          <a:p>
            <a:pPr>
              <a:buNone/>
            </a:pPr>
            <a:r>
              <a:rPr lang="en-US" sz="1100" dirty="0"/>
              <a:t>and </a:t>
            </a:r>
            <a:r>
              <a:rPr lang="en-US" sz="1100" dirty="0" err="1"/>
              <a:t>i.entree_id</a:t>
            </a:r>
            <a:r>
              <a:rPr lang="en-US" sz="1100" dirty="0"/>
              <a:t>=m.entree_id</a:t>
            </a:r>
          </a:p>
          <a:p>
            <a:pPr>
              <a:buNone/>
            </a:pPr>
            <a:r>
              <a:rPr lang="en-US" sz="1100" dirty="0"/>
              <a:t>and c.payment_id=p.payment_id</a:t>
            </a:r>
          </a:p>
          <a:p>
            <a:pPr>
              <a:buNone/>
            </a:pPr>
            <a:r>
              <a:rPr lang="en-US" sz="1100" dirty="0"/>
              <a:t>and e.entree_id=m.entree_id</a:t>
            </a:r>
          </a:p>
          <a:p>
            <a:pPr>
              <a:buNone/>
            </a:pPr>
            <a:r>
              <a:rPr lang="en-US" sz="1100" dirty="0"/>
              <a:t>group by r.res_name</a:t>
            </a:r>
          </a:p>
          <a:p>
            <a:pPr>
              <a:buNone/>
            </a:pPr>
            <a:r>
              <a:rPr lang="en-US" sz="1100" dirty="0"/>
              <a:t>HAVING o.order_price &gt; 25</a:t>
            </a:r>
            <a:endParaRPr lang="en-IN" sz="1100" dirty="0"/>
          </a:p>
        </p:txBody>
      </p:sp>
      <p:sp>
        <p:nvSpPr>
          <p:cNvPr id="3" name="Title 2"/>
          <p:cNvSpPr>
            <a:spLocks noGrp="1"/>
          </p:cNvSpPr>
          <p:nvPr>
            <p:ph type="title"/>
          </p:nvPr>
        </p:nvSpPr>
        <p:spPr/>
        <p:txBody>
          <a:bodyPr>
            <a:normAutofit fontScale="90000"/>
          </a:bodyPr>
          <a:lstStyle/>
          <a:p>
            <a:r>
              <a:rPr lang="en-IN" dirty="0"/>
              <a:t>Scenario – 4</a:t>
            </a:r>
            <a:br>
              <a:rPr lang="en-IN" dirty="0"/>
            </a:br>
            <a:r>
              <a:rPr lang="en-US" sz="1400" dirty="0"/>
              <a:t>People who ordered for more than 25$</a:t>
            </a:r>
            <a:br>
              <a:rPr lang="en-IN" sz="1400" dirty="0"/>
            </a:b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E25769-34E5-4ACC-BD1D-7026E590C8B9}"/>
              </a:ext>
            </a:extLst>
          </p:cNvPr>
          <p:cNvPicPr>
            <a:picLocks noChangeAspect="1"/>
          </p:cNvPicPr>
          <p:nvPr/>
        </p:nvPicPr>
        <p:blipFill>
          <a:blip r:embed="rId2"/>
          <a:stretch>
            <a:fillRect/>
          </a:stretch>
        </p:blipFill>
        <p:spPr>
          <a:xfrm>
            <a:off x="0" y="1694497"/>
            <a:ext cx="9144000" cy="3469005"/>
          </a:xfrm>
          <a:prstGeom prst="rect">
            <a:avLst/>
          </a:prstGeom>
        </p:spPr>
      </p:pic>
    </p:spTree>
    <p:extLst>
      <p:ext uri="{BB962C8B-B14F-4D97-AF65-F5344CB8AC3E}">
        <p14:creationId xmlns:p14="http://schemas.microsoft.com/office/powerpoint/2010/main" val="334140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TotalTime>
  <Words>1130</Words>
  <Application>Microsoft Office PowerPoint</Application>
  <PresentationFormat>On-screen Show (4:3)</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 JULIAN</vt:lpstr>
      <vt:lpstr>Baskerville Old Face</vt:lpstr>
      <vt:lpstr>Berlin Sans FB Demi</vt:lpstr>
      <vt:lpstr>Lucida Sans Unicode</vt:lpstr>
      <vt:lpstr>Verdana</vt:lpstr>
      <vt:lpstr>Wingdings 2</vt:lpstr>
      <vt:lpstr>Wingdings 3</vt:lpstr>
      <vt:lpstr>Concourse</vt:lpstr>
      <vt:lpstr>  GRUBHUB  </vt:lpstr>
      <vt:lpstr>PowerPoint Presentation</vt:lpstr>
      <vt:lpstr>ERD Diagram</vt:lpstr>
      <vt:lpstr>ERD Short Explanation</vt:lpstr>
      <vt:lpstr>Queries –Scenario 1 List of users who are having order on the way</vt:lpstr>
      <vt:lpstr>Scenario – 2 List all the restaurants with THAI cuisine</vt:lpstr>
      <vt:lpstr>Scenario 3 Users who paid by cash</vt:lpstr>
      <vt:lpstr>Scenario – 4 People who ordered for more than 25$ </vt:lpstr>
      <vt:lpstr>PowerPoint Presentation</vt:lpstr>
      <vt:lpstr>Scenario- 5 List all the restaurants that are closed in Wednesdays or Tuesdays </vt:lpstr>
      <vt:lpstr>Scenario – 6 User having the highest number of orders </vt:lpstr>
      <vt:lpstr>Scenario 7  The number, name of each kind of cuisine which get ‘4’ and above rate </vt:lpstr>
      <vt:lpstr>Scenario 8  Person who paid with highest tip </vt:lpstr>
      <vt:lpstr>New Feature</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GRUBHUB </dc:title>
  <dc:creator>cynthia sharon</dc:creator>
  <cp:lastModifiedBy>Vijayvergiya, Gopesh</cp:lastModifiedBy>
  <cp:revision>27</cp:revision>
  <dcterms:created xsi:type="dcterms:W3CDTF">2017-12-01T04:05:11Z</dcterms:created>
  <dcterms:modified xsi:type="dcterms:W3CDTF">2017-12-02T00:08:55Z</dcterms:modified>
</cp:coreProperties>
</file>