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78" r:id="rId2"/>
    <p:sldId id="294" r:id="rId3"/>
    <p:sldId id="279" r:id="rId4"/>
    <p:sldId id="314" r:id="rId5"/>
    <p:sldId id="315" r:id="rId6"/>
    <p:sldId id="280" r:id="rId7"/>
    <p:sldId id="281" r:id="rId8"/>
    <p:sldId id="282" r:id="rId9"/>
    <p:sldId id="283" r:id="rId10"/>
    <p:sldId id="257" r:id="rId11"/>
    <p:sldId id="284" r:id="rId12"/>
    <p:sldId id="285" r:id="rId13"/>
    <p:sldId id="286" r:id="rId14"/>
    <p:sldId id="277" r:id="rId15"/>
    <p:sldId id="259" r:id="rId16"/>
    <p:sldId id="260" r:id="rId17"/>
    <p:sldId id="293" r:id="rId18"/>
    <p:sldId id="291" r:id="rId19"/>
    <p:sldId id="261" r:id="rId20"/>
    <p:sldId id="295" r:id="rId21"/>
    <p:sldId id="296" r:id="rId22"/>
    <p:sldId id="297" r:id="rId23"/>
    <p:sldId id="298" r:id="rId24"/>
    <p:sldId id="299" r:id="rId25"/>
    <p:sldId id="300" r:id="rId26"/>
    <p:sldId id="301" r:id="rId27"/>
    <p:sldId id="302" r:id="rId28"/>
    <p:sldId id="303" r:id="rId29"/>
    <p:sldId id="304" r:id="rId30"/>
    <p:sldId id="305" r:id="rId31"/>
    <p:sldId id="262" r:id="rId32"/>
    <p:sldId id="263" r:id="rId33"/>
    <p:sldId id="306" r:id="rId34"/>
    <p:sldId id="307" r:id="rId35"/>
    <p:sldId id="308" r:id="rId36"/>
    <p:sldId id="309" r:id="rId37"/>
    <p:sldId id="310" r:id="rId38"/>
    <p:sldId id="311" r:id="rId39"/>
    <p:sldId id="312" r:id="rId40"/>
    <p:sldId id="313" r:id="rId41"/>
    <p:sldId id="264" r:id="rId42"/>
    <p:sldId id="287" r:id="rId43"/>
    <p:sldId id="288" r:id="rId44"/>
    <p:sldId id="289" r:id="rId45"/>
    <p:sldId id="265" r:id="rId46"/>
    <p:sldId id="266" r:id="rId47"/>
    <p:sldId id="292" r:id="rId48"/>
    <p:sldId id="268" r:id="rId49"/>
    <p:sldId id="269" r:id="rId50"/>
    <p:sldId id="270" r:id="rId51"/>
    <p:sldId id="271" r:id="rId52"/>
    <p:sldId id="272" r:id="rId53"/>
    <p:sldId id="273" r:id="rId54"/>
    <p:sldId id="274" r:id="rId55"/>
    <p:sldId id="275" r:id="rId56"/>
    <p:sldId id="276" r:id="rId57"/>
  </p:sldIdLst>
  <p:sldSz cx="9144000" cy="6858000" type="screen4x3"/>
  <p:notesSz cx="6858000" cy="9296400"/>
  <p:custDataLst>
    <p:tags r:id="rId60"/>
  </p:custDataLst>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kern="1200">
        <a:solidFill>
          <a:schemeClr val="tx1"/>
        </a:solidFill>
        <a:latin typeface="Times New Roman" pitchFamily="18" charset="0"/>
        <a:ea typeface="+mn-ea"/>
        <a:cs typeface="Arial" pitchFamily="34" charset="0"/>
      </a:defRPr>
    </a:lvl5pPr>
    <a:lvl6pPr marL="2286000" algn="l" defTabSz="914400" rtl="0" eaLnBrk="1" latinLnBrk="0" hangingPunct="1">
      <a:defRPr kern="1200">
        <a:solidFill>
          <a:schemeClr val="tx1"/>
        </a:solidFill>
        <a:latin typeface="Times New Roman" pitchFamily="18" charset="0"/>
        <a:ea typeface="+mn-ea"/>
        <a:cs typeface="Arial" pitchFamily="34" charset="0"/>
      </a:defRPr>
    </a:lvl6pPr>
    <a:lvl7pPr marL="2743200" algn="l" defTabSz="914400" rtl="0" eaLnBrk="1" latinLnBrk="0" hangingPunct="1">
      <a:defRPr kern="1200">
        <a:solidFill>
          <a:schemeClr val="tx1"/>
        </a:solidFill>
        <a:latin typeface="Times New Roman" pitchFamily="18" charset="0"/>
        <a:ea typeface="+mn-ea"/>
        <a:cs typeface="Arial" pitchFamily="34" charset="0"/>
      </a:defRPr>
    </a:lvl7pPr>
    <a:lvl8pPr marL="3200400" algn="l" defTabSz="914400" rtl="0" eaLnBrk="1" latinLnBrk="0" hangingPunct="1">
      <a:defRPr kern="1200">
        <a:solidFill>
          <a:schemeClr val="tx1"/>
        </a:solidFill>
        <a:latin typeface="Times New Roman" pitchFamily="18" charset="0"/>
        <a:ea typeface="+mn-ea"/>
        <a:cs typeface="Arial" pitchFamily="34" charset="0"/>
      </a:defRPr>
    </a:lvl8pPr>
    <a:lvl9pPr marL="3657600" algn="l" defTabSz="914400" rtl="0" eaLnBrk="1" latinLnBrk="0" hangingPunct="1">
      <a:defRPr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CC66"/>
    <a:srgbClr val="5CADFF"/>
    <a:srgbClr val="FF99FF"/>
    <a:srgbClr val="FF66FF"/>
    <a:srgbClr val="FFCCFF"/>
    <a:srgbClr val="99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B173D-5DB9-4498-91FA-57A8430F5FB3}" v="17" dt="2020-07-27T00:33:00.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7" autoAdjust="0"/>
    <p:restoredTop sz="94004" autoAdjust="0"/>
  </p:normalViewPr>
  <p:slideViewPr>
    <p:cSldViewPr>
      <p:cViewPr varScale="1">
        <p:scale>
          <a:sx n="70" d="100"/>
          <a:sy n="70" d="100"/>
        </p:scale>
        <p:origin x="139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508"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g Thanh Tron" userId="e8540555-c507-4ff9-9006-582c2086de91" providerId="ADAL" clId="{FF2B173D-5DB9-4498-91FA-57A8430F5FB3}"/>
    <pc:docChg chg="undo custSel delSld modSld modNotesMaster modHandout">
      <pc:chgData name="Giang Thanh Tron" userId="e8540555-c507-4ff9-9006-582c2086de91" providerId="ADAL" clId="{FF2B173D-5DB9-4498-91FA-57A8430F5FB3}" dt="2020-07-27T00:33:00.209" v="238"/>
      <pc:docMkLst>
        <pc:docMk/>
      </pc:docMkLst>
      <pc:sldChg chg="modSp mod">
        <pc:chgData name="Giang Thanh Tron" userId="e8540555-c507-4ff9-9006-582c2086de91" providerId="ADAL" clId="{FF2B173D-5DB9-4498-91FA-57A8430F5FB3}" dt="2020-07-27T00:30:24.160" v="188" actId="14100"/>
        <pc:sldMkLst>
          <pc:docMk/>
          <pc:sldMk cId="0" sldId="260"/>
        </pc:sldMkLst>
        <pc:spChg chg="mod">
          <ac:chgData name="Giang Thanh Tron" userId="e8540555-c507-4ff9-9006-582c2086de91" providerId="ADAL" clId="{FF2B173D-5DB9-4498-91FA-57A8430F5FB3}" dt="2020-07-27T00:30:24.160" v="188" actId="14100"/>
          <ac:spMkLst>
            <pc:docMk/>
            <pc:sldMk cId="0" sldId="260"/>
            <ac:spMk id="30723" creationId="{00000000-0000-0000-0000-000000000000}"/>
          </ac:spMkLst>
        </pc:spChg>
      </pc:sldChg>
      <pc:sldChg chg="modSp">
        <pc:chgData name="Giang Thanh Tron" userId="e8540555-c507-4ff9-9006-582c2086de91" providerId="ADAL" clId="{FF2B173D-5DB9-4498-91FA-57A8430F5FB3}" dt="2020-07-27T00:29:53.692" v="185" actId="20577"/>
        <pc:sldMkLst>
          <pc:docMk/>
          <pc:sldMk cId="0" sldId="277"/>
        </pc:sldMkLst>
        <pc:spChg chg="mod">
          <ac:chgData name="Giang Thanh Tron" userId="e8540555-c507-4ff9-9006-582c2086de91" providerId="ADAL" clId="{FF2B173D-5DB9-4498-91FA-57A8430F5FB3}" dt="2020-07-27T00:29:53.692" v="185" actId="20577"/>
          <ac:spMkLst>
            <pc:docMk/>
            <pc:sldMk cId="0" sldId="277"/>
            <ac:spMk id="28675" creationId="{00000000-0000-0000-0000-000000000000}"/>
          </ac:spMkLst>
        </pc:spChg>
      </pc:sldChg>
      <pc:sldChg chg="addSp modSp mod">
        <pc:chgData name="Giang Thanh Tron" userId="e8540555-c507-4ff9-9006-582c2086de91" providerId="ADAL" clId="{FF2B173D-5DB9-4498-91FA-57A8430F5FB3}" dt="2020-07-27T00:32:38.131" v="237" actId="20577"/>
        <pc:sldMkLst>
          <pc:docMk/>
          <pc:sldMk cId="0" sldId="278"/>
        </pc:sldMkLst>
        <pc:spChg chg="add mod">
          <ac:chgData name="Giang Thanh Tron" userId="e8540555-c507-4ff9-9006-582c2086de91" providerId="ADAL" clId="{FF2B173D-5DB9-4498-91FA-57A8430F5FB3}" dt="2020-07-27T00:26:21.955" v="176" actId="120"/>
          <ac:spMkLst>
            <pc:docMk/>
            <pc:sldMk cId="0" sldId="278"/>
            <ac:spMk id="3" creationId="{D4A2308A-36F7-49AF-8414-CA6A922FE56B}"/>
          </ac:spMkLst>
        </pc:spChg>
        <pc:spChg chg="mod">
          <ac:chgData name="Giang Thanh Tron" userId="e8540555-c507-4ff9-9006-582c2086de91" providerId="ADAL" clId="{FF2B173D-5DB9-4498-91FA-57A8430F5FB3}" dt="2020-07-27T00:32:38.131" v="237" actId="20577"/>
          <ac:spMkLst>
            <pc:docMk/>
            <pc:sldMk cId="0" sldId="278"/>
            <ac:spMk id="15362" creationId="{00000000-0000-0000-0000-000000000000}"/>
          </ac:spMkLst>
        </pc:spChg>
      </pc:sldChg>
      <pc:sldChg chg="modSp mod">
        <pc:chgData name="Giang Thanh Tron" userId="e8540555-c507-4ff9-9006-582c2086de91" providerId="ADAL" clId="{FF2B173D-5DB9-4498-91FA-57A8430F5FB3}" dt="2020-07-27T00:26:14.782" v="174" actId="122"/>
        <pc:sldMkLst>
          <pc:docMk/>
          <pc:sldMk cId="0" sldId="279"/>
        </pc:sldMkLst>
        <pc:spChg chg="mod">
          <ac:chgData name="Giang Thanh Tron" userId="e8540555-c507-4ff9-9006-582c2086de91" providerId="ADAL" clId="{FF2B173D-5DB9-4498-91FA-57A8430F5FB3}" dt="2020-07-27T00:26:14.782" v="174" actId="122"/>
          <ac:spMkLst>
            <pc:docMk/>
            <pc:sldMk cId="0" sldId="279"/>
            <ac:spMk id="16386" creationId="{00000000-0000-0000-0000-000000000000}"/>
          </ac:spMkLst>
        </pc:spChg>
      </pc:sldChg>
      <pc:sldChg chg="mod modShow">
        <pc:chgData name="Giang Thanh Tron" userId="e8540555-c507-4ff9-9006-582c2086de91" providerId="ADAL" clId="{FF2B173D-5DB9-4498-91FA-57A8430F5FB3}" dt="2020-07-27T00:26:35.356" v="177" actId="729"/>
        <pc:sldMkLst>
          <pc:docMk/>
          <pc:sldMk cId="0" sldId="281"/>
        </pc:sldMkLst>
      </pc:sldChg>
      <pc:sldChg chg="modSp mod">
        <pc:chgData name="Giang Thanh Tron" userId="e8540555-c507-4ff9-9006-582c2086de91" providerId="ADAL" clId="{FF2B173D-5DB9-4498-91FA-57A8430F5FB3}" dt="2020-07-27T00:29:17.753" v="184" actId="20577"/>
        <pc:sldMkLst>
          <pc:docMk/>
          <pc:sldMk cId="0" sldId="283"/>
        </pc:sldMkLst>
        <pc:spChg chg="mod">
          <ac:chgData name="Giang Thanh Tron" userId="e8540555-c507-4ff9-9006-582c2086de91" providerId="ADAL" clId="{FF2B173D-5DB9-4498-91FA-57A8430F5FB3}" dt="2020-07-27T00:29:17.753" v="184" actId="20577"/>
          <ac:spMkLst>
            <pc:docMk/>
            <pc:sldMk cId="0" sldId="283"/>
            <ac:spMk id="22554" creationId="{00000000-0000-0000-0000-000000000000}"/>
          </ac:spMkLst>
        </pc:spChg>
        <pc:graphicFrameChg chg="modGraphic">
          <ac:chgData name="Giang Thanh Tron" userId="e8540555-c507-4ff9-9006-582c2086de91" providerId="ADAL" clId="{FF2B173D-5DB9-4498-91FA-57A8430F5FB3}" dt="2020-07-27T00:21:42.912" v="0" actId="20577"/>
          <ac:graphicFrameMkLst>
            <pc:docMk/>
            <pc:sldMk cId="0" sldId="283"/>
            <ac:graphicFrameMk id="76886" creationId="{00000000-0000-0000-0000-000000000000}"/>
          </ac:graphicFrameMkLst>
        </pc:graphicFrameChg>
      </pc:sldChg>
      <pc:sldChg chg="modNotes">
        <pc:chgData name="Giang Thanh Tron" userId="e8540555-c507-4ff9-9006-582c2086de91" providerId="ADAL" clId="{FF2B173D-5DB9-4498-91FA-57A8430F5FB3}" dt="2020-07-27T00:33:00.209" v="238"/>
        <pc:sldMkLst>
          <pc:docMk/>
          <pc:sldMk cId="0" sldId="292"/>
        </pc:sldMkLst>
      </pc:sldChg>
      <pc:sldChg chg="delSp modSp del mod">
        <pc:chgData name="Giang Thanh Tron" userId="e8540555-c507-4ff9-9006-582c2086de91" providerId="ADAL" clId="{FF2B173D-5DB9-4498-91FA-57A8430F5FB3}" dt="2020-07-27T00:23:44.029" v="114" actId="2696"/>
        <pc:sldMkLst>
          <pc:docMk/>
          <pc:sldMk cId="0" sldId="294"/>
        </pc:sldMkLst>
        <pc:spChg chg="mod">
          <ac:chgData name="Giang Thanh Tron" userId="e8540555-c507-4ff9-9006-582c2086de91" providerId="ADAL" clId="{FF2B173D-5DB9-4498-91FA-57A8430F5FB3}" dt="2020-07-27T00:23:19.950" v="113" actId="14100"/>
          <ac:spMkLst>
            <pc:docMk/>
            <pc:sldMk cId="0" sldId="294"/>
            <ac:spMk id="23555" creationId="{00000000-0000-0000-0000-000000000000}"/>
          </ac:spMkLst>
        </pc:spChg>
        <pc:spChg chg="del mod">
          <ac:chgData name="Giang Thanh Tron" userId="e8540555-c507-4ff9-9006-582c2086de91" providerId="ADAL" clId="{FF2B173D-5DB9-4498-91FA-57A8430F5FB3}" dt="2020-07-27T00:23:12.744" v="112" actId="478"/>
          <ac:spMkLst>
            <pc:docMk/>
            <pc:sldMk cId="0" sldId="294"/>
            <ac:spMk id="23556" creationId="{00000000-0000-0000-0000-000000000000}"/>
          </ac:spMkLst>
        </pc:spChg>
      </pc:sldChg>
      <pc:sldChg chg="modSp mod">
        <pc:chgData name="Giang Thanh Tron" userId="e8540555-c507-4ff9-9006-582c2086de91" providerId="ADAL" clId="{FF2B173D-5DB9-4498-91FA-57A8430F5FB3}" dt="2020-07-27T00:26:18.570" v="175" actId="120"/>
        <pc:sldMkLst>
          <pc:docMk/>
          <pc:sldMk cId="2352493386" sldId="294"/>
        </pc:sldMkLst>
        <pc:spChg chg="mod">
          <ac:chgData name="Giang Thanh Tron" userId="e8540555-c507-4ff9-9006-582c2086de91" providerId="ADAL" clId="{FF2B173D-5DB9-4498-91FA-57A8430F5FB3}" dt="2020-07-27T00:26:18.570" v="175" actId="120"/>
          <ac:spMkLst>
            <pc:docMk/>
            <pc:sldMk cId="2352493386" sldId="294"/>
            <ac:spMk id="23554" creationId="{00000000-0000-0000-0000-000000000000}"/>
          </ac:spMkLst>
        </pc:spChg>
        <pc:spChg chg="mod">
          <ac:chgData name="Giang Thanh Tron" userId="e8540555-c507-4ff9-9006-582c2086de91" providerId="ADAL" clId="{FF2B173D-5DB9-4498-91FA-57A8430F5FB3}" dt="2020-07-27T00:24:56.322" v="115" actId="1076"/>
          <ac:spMkLst>
            <pc:docMk/>
            <pc:sldMk cId="2352493386" sldId="294"/>
            <ac:spMk id="2355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98" cy="464205"/>
          </a:xfrm>
          <a:prstGeom prst="rect">
            <a:avLst/>
          </a:prstGeom>
        </p:spPr>
        <p:txBody>
          <a:bodyPr vert="horz" lIns="87316" tIns="43658" rIns="87316" bIns="43658" rtlCol="0"/>
          <a:lstStyle>
            <a:lvl1pPr algn="l">
              <a:defRPr sz="1100">
                <a:latin typeface="Arial" charset="0"/>
                <a:cs typeface="+mn-cs"/>
              </a:defRPr>
            </a:lvl1pPr>
          </a:lstStyle>
          <a:p>
            <a:pPr>
              <a:defRPr/>
            </a:pPr>
            <a:endParaRPr lang="vi-VN"/>
          </a:p>
        </p:txBody>
      </p:sp>
      <p:sp>
        <p:nvSpPr>
          <p:cNvPr id="3" name="Date Placeholder 2"/>
          <p:cNvSpPr>
            <a:spLocks noGrp="1"/>
          </p:cNvSpPr>
          <p:nvPr>
            <p:ph type="dt" sz="quarter" idx="1"/>
          </p:nvPr>
        </p:nvSpPr>
        <p:spPr>
          <a:xfrm>
            <a:off x="3884414" y="1"/>
            <a:ext cx="2972098" cy="464205"/>
          </a:xfrm>
          <a:prstGeom prst="rect">
            <a:avLst/>
          </a:prstGeom>
        </p:spPr>
        <p:txBody>
          <a:bodyPr vert="horz" lIns="87316" tIns="43658" rIns="87316" bIns="43658" rtlCol="0"/>
          <a:lstStyle>
            <a:lvl1pPr algn="r">
              <a:defRPr sz="1100">
                <a:latin typeface="Arial" charset="0"/>
                <a:cs typeface="+mn-cs"/>
              </a:defRPr>
            </a:lvl1pPr>
          </a:lstStyle>
          <a:p>
            <a:pPr>
              <a:defRPr/>
            </a:pPr>
            <a:fld id="{15B9301F-CE59-4446-B84F-56D21EF47FA1}" type="datetimeFigureOut">
              <a:rPr lang="vi-VN"/>
              <a:pPr>
                <a:defRPr/>
              </a:pPr>
              <a:t>30/07/2020</a:t>
            </a:fld>
            <a:endParaRPr lang="vi-VN"/>
          </a:p>
        </p:txBody>
      </p:sp>
      <p:sp>
        <p:nvSpPr>
          <p:cNvPr id="4" name="Footer Placeholder 3"/>
          <p:cNvSpPr>
            <a:spLocks noGrp="1"/>
          </p:cNvSpPr>
          <p:nvPr>
            <p:ph type="ftr" sz="quarter" idx="2"/>
          </p:nvPr>
        </p:nvSpPr>
        <p:spPr>
          <a:xfrm>
            <a:off x="0" y="8830659"/>
            <a:ext cx="2972098" cy="464205"/>
          </a:xfrm>
          <a:prstGeom prst="rect">
            <a:avLst/>
          </a:prstGeom>
        </p:spPr>
        <p:txBody>
          <a:bodyPr vert="horz" lIns="87316" tIns="43658" rIns="87316" bIns="43658" rtlCol="0" anchor="b"/>
          <a:lstStyle>
            <a:lvl1pPr algn="l">
              <a:defRPr sz="1100">
                <a:latin typeface="Arial" charset="0"/>
                <a:cs typeface="+mn-cs"/>
              </a:defRPr>
            </a:lvl1pPr>
          </a:lstStyle>
          <a:p>
            <a:pPr>
              <a:defRPr/>
            </a:pPr>
            <a:endParaRPr lang="vi-VN"/>
          </a:p>
        </p:txBody>
      </p:sp>
      <p:sp>
        <p:nvSpPr>
          <p:cNvPr id="5" name="Slide Number Placeholder 4"/>
          <p:cNvSpPr>
            <a:spLocks noGrp="1"/>
          </p:cNvSpPr>
          <p:nvPr>
            <p:ph type="sldNum" sz="quarter" idx="3"/>
          </p:nvPr>
        </p:nvSpPr>
        <p:spPr>
          <a:xfrm>
            <a:off x="3884414" y="8830659"/>
            <a:ext cx="2972098" cy="464205"/>
          </a:xfrm>
          <a:prstGeom prst="rect">
            <a:avLst/>
          </a:prstGeom>
        </p:spPr>
        <p:txBody>
          <a:bodyPr vert="horz" lIns="87316" tIns="43658" rIns="87316" bIns="43658" rtlCol="0" anchor="b"/>
          <a:lstStyle>
            <a:lvl1pPr algn="r">
              <a:defRPr sz="1100">
                <a:latin typeface="Arial" charset="0"/>
                <a:cs typeface="+mn-cs"/>
              </a:defRPr>
            </a:lvl1pPr>
          </a:lstStyle>
          <a:p>
            <a:pPr>
              <a:defRPr/>
            </a:pPr>
            <a:fld id="{55DB6197-1C71-49A6-AB9E-1C104B6A6D5A}" type="slidenum">
              <a:rPr lang="vi-VN"/>
              <a:pPr>
                <a:defRPr/>
              </a:pPr>
              <a:t>‹#›</a:t>
            </a:fld>
            <a:endParaRPr lang="vi-VN"/>
          </a:p>
        </p:txBody>
      </p:sp>
    </p:spTree>
    <p:extLst>
      <p:ext uri="{BB962C8B-B14F-4D97-AF65-F5344CB8AC3E}">
        <p14:creationId xmlns:p14="http://schemas.microsoft.com/office/powerpoint/2010/main" val="2862574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98" cy="464205"/>
          </a:xfrm>
          <a:prstGeom prst="rect">
            <a:avLst/>
          </a:prstGeom>
        </p:spPr>
        <p:txBody>
          <a:bodyPr vert="horz" lIns="92302" tIns="46151" rIns="92302" bIns="46151"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414" y="1"/>
            <a:ext cx="2972098" cy="464205"/>
          </a:xfrm>
          <a:prstGeom prst="rect">
            <a:avLst/>
          </a:prstGeom>
        </p:spPr>
        <p:txBody>
          <a:bodyPr vert="horz" lIns="92302" tIns="46151" rIns="92302" bIns="46151" rtlCol="0"/>
          <a:lstStyle>
            <a:lvl1pPr algn="r">
              <a:defRPr sz="1200">
                <a:latin typeface="Arial" charset="0"/>
                <a:cs typeface="+mn-cs"/>
              </a:defRPr>
            </a:lvl1pPr>
          </a:lstStyle>
          <a:p>
            <a:pPr>
              <a:defRPr/>
            </a:pPr>
            <a:fld id="{7654421D-5499-4BF4-B781-2B054C8EF6AA}" type="datetimeFigureOut">
              <a:rPr lang="en-US"/>
              <a:pPr>
                <a:defRPr/>
              </a:pPr>
              <a:t>7/30/2020</a:t>
            </a:fld>
            <a:endParaRPr lang="en-US"/>
          </a:p>
        </p:txBody>
      </p:sp>
      <p:sp>
        <p:nvSpPr>
          <p:cNvPr id="4" name="Slide Image Placeholder 3"/>
          <p:cNvSpPr>
            <a:spLocks noGrp="1" noRot="1" noChangeAspect="1"/>
          </p:cNvSpPr>
          <p:nvPr>
            <p:ph type="sldImg" idx="2"/>
          </p:nvPr>
        </p:nvSpPr>
        <p:spPr>
          <a:xfrm>
            <a:off x="1106488" y="698500"/>
            <a:ext cx="4646612" cy="3486150"/>
          </a:xfrm>
          <a:prstGeom prst="rect">
            <a:avLst/>
          </a:prstGeom>
          <a:noFill/>
          <a:ln w="12700">
            <a:solidFill>
              <a:prstClr val="black"/>
            </a:solidFill>
          </a:ln>
        </p:spPr>
        <p:txBody>
          <a:bodyPr vert="horz" lIns="92302" tIns="46151" rIns="92302" bIns="46151" rtlCol="0" anchor="ctr"/>
          <a:lstStyle/>
          <a:p>
            <a:pPr lvl="0"/>
            <a:endParaRPr lang="en-US" noProof="0"/>
          </a:p>
        </p:txBody>
      </p:sp>
      <p:sp>
        <p:nvSpPr>
          <p:cNvPr id="5" name="Notes Placeholder 4"/>
          <p:cNvSpPr>
            <a:spLocks noGrp="1"/>
          </p:cNvSpPr>
          <p:nvPr>
            <p:ph type="body" sz="quarter" idx="3"/>
          </p:nvPr>
        </p:nvSpPr>
        <p:spPr>
          <a:xfrm>
            <a:off x="686098" y="4416099"/>
            <a:ext cx="5485805" cy="4182457"/>
          </a:xfrm>
          <a:prstGeom prst="rect">
            <a:avLst/>
          </a:prstGeom>
        </p:spPr>
        <p:txBody>
          <a:bodyPr vert="horz" lIns="92302" tIns="46151" rIns="92302" bIns="4615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0659"/>
            <a:ext cx="2972098" cy="464205"/>
          </a:xfrm>
          <a:prstGeom prst="rect">
            <a:avLst/>
          </a:prstGeom>
        </p:spPr>
        <p:txBody>
          <a:bodyPr vert="horz" lIns="92302" tIns="46151" rIns="92302" bIns="46151"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414" y="8830659"/>
            <a:ext cx="2972098" cy="464205"/>
          </a:xfrm>
          <a:prstGeom prst="rect">
            <a:avLst/>
          </a:prstGeom>
        </p:spPr>
        <p:txBody>
          <a:bodyPr vert="horz" lIns="92302" tIns="46151" rIns="92302" bIns="46151" rtlCol="0" anchor="b"/>
          <a:lstStyle>
            <a:lvl1pPr algn="r">
              <a:defRPr sz="1200">
                <a:latin typeface="Arial" charset="0"/>
                <a:cs typeface="+mn-cs"/>
              </a:defRPr>
            </a:lvl1pPr>
          </a:lstStyle>
          <a:p>
            <a:pPr>
              <a:defRPr/>
            </a:pPr>
            <a:fld id="{1F76E452-D444-4650-A34C-4AFFEF3E95C3}" type="slidenum">
              <a:rPr lang="en-US"/>
              <a:pPr>
                <a:defRPr/>
              </a:pPr>
              <a:t>‹#›</a:t>
            </a:fld>
            <a:endParaRPr lang="en-US"/>
          </a:p>
        </p:txBody>
      </p:sp>
    </p:spTree>
    <p:extLst>
      <p:ext uri="{BB962C8B-B14F-4D97-AF65-F5344CB8AC3E}">
        <p14:creationId xmlns:p14="http://schemas.microsoft.com/office/powerpoint/2010/main" val="2759108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351550E-E5D2-45A1-B796-90CE5BCF4C17}" type="slidenum">
              <a:rPr lang="en-US"/>
              <a:pPr>
                <a:defRPr/>
              </a:pPr>
              <a:t>10</a:t>
            </a:fld>
            <a:endParaRPr lang="en-US"/>
          </a:p>
        </p:txBody>
      </p:sp>
    </p:spTree>
    <p:extLst>
      <p:ext uri="{BB962C8B-B14F-4D97-AF65-F5344CB8AC3E}">
        <p14:creationId xmlns:p14="http://schemas.microsoft.com/office/powerpoint/2010/main" val="2253608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1D4B6BC-69B8-4864-AD28-53B005A51D77}" type="slidenum">
              <a:rPr lang="en-US"/>
              <a:pPr>
                <a:defRPr/>
              </a:pPr>
              <a:t>45</a:t>
            </a:fld>
            <a:endParaRPr lang="en-US"/>
          </a:p>
        </p:txBody>
      </p:sp>
    </p:spTree>
    <p:extLst>
      <p:ext uri="{BB962C8B-B14F-4D97-AF65-F5344CB8AC3E}">
        <p14:creationId xmlns:p14="http://schemas.microsoft.com/office/powerpoint/2010/main" val="334110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AC7F9FA-BF8C-4FB9-845D-F58F732D256F}" type="slidenum">
              <a:rPr lang="en-US"/>
              <a:pPr>
                <a:defRPr/>
              </a:pPr>
              <a:t>46</a:t>
            </a:fld>
            <a:endParaRPr lang="en-US"/>
          </a:p>
        </p:txBody>
      </p:sp>
    </p:spTree>
    <p:extLst>
      <p:ext uri="{BB962C8B-B14F-4D97-AF65-F5344CB8AC3E}">
        <p14:creationId xmlns:p14="http://schemas.microsoft.com/office/powerpoint/2010/main" val="2064330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9156" name="Slide Number Placeholder 3"/>
          <p:cNvSpPr txBox="1">
            <a:spLocks noGrp="1"/>
          </p:cNvSpPr>
          <p:nvPr/>
        </p:nvSpPr>
        <p:spPr bwMode="auto">
          <a:xfrm>
            <a:off x="3884414" y="8830659"/>
            <a:ext cx="2972098" cy="464205"/>
          </a:xfrm>
          <a:prstGeom prst="rect">
            <a:avLst/>
          </a:prstGeom>
          <a:noFill/>
          <a:ln>
            <a:miter lim="800000"/>
            <a:headEnd/>
            <a:tailEnd/>
          </a:ln>
        </p:spPr>
        <p:txBody>
          <a:bodyPr lIns="92302" tIns="46151" rIns="92302" bIns="46151" anchor="b"/>
          <a:lstStyle/>
          <a:p>
            <a:pPr algn="r">
              <a:defRPr/>
            </a:pPr>
            <a:fld id="{C1F4B909-F0C4-436A-A6DA-18F2399466A9}" type="slidenum">
              <a:rPr lang="en-US" sz="1200">
                <a:latin typeface="Arial" charset="0"/>
                <a:cs typeface="+mn-cs"/>
              </a:rPr>
              <a:pPr algn="r">
                <a:defRPr/>
              </a:pPr>
              <a:t>47</a:t>
            </a:fld>
            <a:endParaRPr lang="en-US" sz="1200">
              <a:latin typeface="Arial" charset="0"/>
              <a:cs typeface="+mn-cs"/>
            </a:endParaRPr>
          </a:p>
        </p:txBody>
      </p:sp>
    </p:spTree>
    <p:extLst>
      <p:ext uri="{BB962C8B-B14F-4D97-AF65-F5344CB8AC3E}">
        <p14:creationId xmlns:p14="http://schemas.microsoft.com/office/powerpoint/2010/main" val="300292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F67103D-F7BC-4A26-958D-84B0C379AE84}" type="slidenum">
              <a:rPr lang="en-US"/>
              <a:pPr>
                <a:defRPr/>
              </a:pPr>
              <a:t>48</a:t>
            </a:fld>
            <a:endParaRPr lang="en-US"/>
          </a:p>
        </p:txBody>
      </p:sp>
    </p:spTree>
    <p:extLst>
      <p:ext uri="{BB962C8B-B14F-4D97-AF65-F5344CB8AC3E}">
        <p14:creationId xmlns:p14="http://schemas.microsoft.com/office/powerpoint/2010/main" val="800578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E45F89-F4FD-47F3-9713-998C36B4D828}" type="slidenum">
              <a:rPr lang="en-US"/>
              <a:pPr>
                <a:defRPr/>
              </a:pPr>
              <a:t>49</a:t>
            </a:fld>
            <a:endParaRPr lang="en-US"/>
          </a:p>
        </p:txBody>
      </p:sp>
    </p:spTree>
    <p:extLst>
      <p:ext uri="{BB962C8B-B14F-4D97-AF65-F5344CB8AC3E}">
        <p14:creationId xmlns:p14="http://schemas.microsoft.com/office/powerpoint/2010/main" val="559472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B666609-4D7F-466D-95C1-256C05A4656A}" type="slidenum">
              <a:rPr lang="en-US"/>
              <a:pPr>
                <a:defRPr/>
              </a:pPr>
              <a:t>50</a:t>
            </a:fld>
            <a:endParaRPr lang="en-US"/>
          </a:p>
        </p:txBody>
      </p:sp>
    </p:spTree>
    <p:extLst>
      <p:ext uri="{BB962C8B-B14F-4D97-AF65-F5344CB8AC3E}">
        <p14:creationId xmlns:p14="http://schemas.microsoft.com/office/powerpoint/2010/main" val="311708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7F58B03-5C25-4824-9035-2EA05A91BC34}" type="slidenum">
              <a:rPr lang="en-US"/>
              <a:pPr>
                <a:defRPr/>
              </a:pPr>
              <a:t>51</a:t>
            </a:fld>
            <a:endParaRPr lang="en-US"/>
          </a:p>
        </p:txBody>
      </p:sp>
    </p:spTree>
    <p:extLst>
      <p:ext uri="{BB962C8B-B14F-4D97-AF65-F5344CB8AC3E}">
        <p14:creationId xmlns:p14="http://schemas.microsoft.com/office/powerpoint/2010/main" val="2681376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E9621C1-59F0-460F-9125-7B44CCF9615D}" type="slidenum">
              <a:rPr lang="en-US"/>
              <a:pPr>
                <a:defRPr/>
              </a:pPr>
              <a:t>52</a:t>
            </a:fld>
            <a:endParaRPr lang="en-US"/>
          </a:p>
        </p:txBody>
      </p:sp>
    </p:spTree>
    <p:extLst>
      <p:ext uri="{BB962C8B-B14F-4D97-AF65-F5344CB8AC3E}">
        <p14:creationId xmlns:p14="http://schemas.microsoft.com/office/powerpoint/2010/main" val="1390713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F94DF98-94CF-4524-8383-C7E480A2E4E7}" type="slidenum">
              <a:rPr lang="en-US"/>
              <a:pPr>
                <a:defRPr/>
              </a:pPr>
              <a:t>53</a:t>
            </a:fld>
            <a:endParaRPr lang="en-US"/>
          </a:p>
        </p:txBody>
      </p:sp>
    </p:spTree>
    <p:extLst>
      <p:ext uri="{BB962C8B-B14F-4D97-AF65-F5344CB8AC3E}">
        <p14:creationId xmlns:p14="http://schemas.microsoft.com/office/powerpoint/2010/main" val="1930348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1FDF74C-1BB5-4A87-882A-6D718EEE3573}" type="slidenum">
              <a:rPr lang="en-US"/>
              <a:pPr>
                <a:defRPr/>
              </a:pPr>
              <a:t>54</a:t>
            </a:fld>
            <a:endParaRPr lang="en-US"/>
          </a:p>
        </p:txBody>
      </p:sp>
    </p:spTree>
    <p:extLst>
      <p:ext uri="{BB962C8B-B14F-4D97-AF65-F5344CB8AC3E}">
        <p14:creationId xmlns:p14="http://schemas.microsoft.com/office/powerpoint/2010/main" val="104029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FA7E19E-9895-4152-A0E7-3110EC14B92E}" type="slidenum">
              <a:rPr lang="en-US"/>
              <a:pPr>
                <a:defRPr/>
              </a:pPr>
              <a:t>14</a:t>
            </a:fld>
            <a:endParaRPr lang="en-US"/>
          </a:p>
        </p:txBody>
      </p:sp>
    </p:spTree>
    <p:extLst>
      <p:ext uri="{BB962C8B-B14F-4D97-AF65-F5344CB8AC3E}">
        <p14:creationId xmlns:p14="http://schemas.microsoft.com/office/powerpoint/2010/main" val="1325636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44F951-0DEA-4189-8BDB-86CCF79B264F}" type="slidenum">
              <a:rPr lang="en-US"/>
              <a:pPr>
                <a:defRPr/>
              </a:pPr>
              <a:t>55</a:t>
            </a:fld>
            <a:endParaRPr lang="en-US"/>
          </a:p>
        </p:txBody>
      </p:sp>
    </p:spTree>
    <p:extLst>
      <p:ext uri="{BB962C8B-B14F-4D97-AF65-F5344CB8AC3E}">
        <p14:creationId xmlns:p14="http://schemas.microsoft.com/office/powerpoint/2010/main" val="4093751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8F85208-5F3F-4BD4-AACE-5591BA641844}" type="slidenum">
              <a:rPr lang="en-US"/>
              <a:pPr>
                <a:defRPr/>
              </a:pPr>
              <a:t>56</a:t>
            </a:fld>
            <a:endParaRPr lang="en-US"/>
          </a:p>
        </p:txBody>
      </p:sp>
    </p:spTree>
    <p:extLst>
      <p:ext uri="{BB962C8B-B14F-4D97-AF65-F5344CB8AC3E}">
        <p14:creationId xmlns:p14="http://schemas.microsoft.com/office/powerpoint/2010/main" val="415440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7169E1-EAAC-48BD-A741-6677481583CB}" type="slidenum">
              <a:rPr lang="en-US"/>
              <a:pPr>
                <a:defRPr/>
              </a:pPr>
              <a:t>15</a:t>
            </a:fld>
            <a:endParaRPr lang="en-US"/>
          </a:p>
        </p:txBody>
      </p:sp>
    </p:spTree>
    <p:extLst>
      <p:ext uri="{BB962C8B-B14F-4D97-AF65-F5344CB8AC3E}">
        <p14:creationId xmlns:p14="http://schemas.microsoft.com/office/powerpoint/2010/main" val="92087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E009D8-89A3-4503-9A07-512B0B956030}" type="slidenum">
              <a:rPr lang="en-US"/>
              <a:pPr>
                <a:defRPr/>
              </a:pPr>
              <a:t>16</a:t>
            </a:fld>
            <a:endParaRPr lang="en-US"/>
          </a:p>
        </p:txBody>
      </p:sp>
    </p:spTree>
    <p:extLst>
      <p:ext uri="{BB962C8B-B14F-4D97-AF65-F5344CB8AC3E}">
        <p14:creationId xmlns:p14="http://schemas.microsoft.com/office/powerpoint/2010/main" val="2523907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F5233D0-C4CD-4E19-B598-753B22759624}" type="slidenum">
              <a:rPr lang="en-US"/>
              <a:pPr>
                <a:defRPr/>
              </a:pPr>
              <a:t>19</a:t>
            </a:fld>
            <a:endParaRPr lang="en-US"/>
          </a:p>
        </p:txBody>
      </p:sp>
    </p:spTree>
    <p:extLst>
      <p:ext uri="{BB962C8B-B14F-4D97-AF65-F5344CB8AC3E}">
        <p14:creationId xmlns:p14="http://schemas.microsoft.com/office/powerpoint/2010/main" val="369086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03BFEB51-A597-4922-9189-8F710FA4EABB}" type="slidenum">
              <a:rPr lang="en-US" smtClean="0"/>
              <a:pPr>
                <a:defRPr/>
              </a:pPr>
              <a:t>23</a:t>
            </a:fld>
            <a:endParaRPr lang="en-US"/>
          </a:p>
        </p:txBody>
      </p:sp>
    </p:spTree>
    <p:extLst>
      <p:ext uri="{BB962C8B-B14F-4D97-AF65-F5344CB8AC3E}">
        <p14:creationId xmlns:p14="http://schemas.microsoft.com/office/powerpoint/2010/main" val="2815082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5BA339F-67DA-4B6B-9857-4756BCC80E1B}" type="slidenum">
              <a:rPr lang="en-US"/>
              <a:pPr>
                <a:defRPr/>
              </a:pPr>
              <a:t>31</a:t>
            </a:fld>
            <a:endParaRPr lang="en-US"/>
          </a:p>
        </p:txBody>
      </p:sp>
    </p:spTree>
    <p:extLst>
      <p:ext uri="{BB962C8B-B14F-4D97-AF65-F5344CB8AC3E}">
        <p14:creationId xmlns:p14="http://schemas.microsoft.com/office/powerpoint/2010/main" val="325897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8E078B-8B28-4B38-A2CB-80EB2F1291FB}" type="slidenum">
              <a:rPr lang="en-US"/>
              <a:pPr>
                <a:defRPr/>
              </a:pPr>
              <a:t>32</a:t>
            </a:fld>
            <a:endParaRPr lang="en-US"/>
          </a:p>
        </p:txBody>
      </p:sp>
    </p:spTree>
    <p:extLst>
      <p:ext uri="{BB962C8B-B14F-4D97-AF65-F5344CB8AC3E}">
        <p14:creationId xmlns:p14="http://schemas.microsoft.com/office/powerpoint/2010/main" val="2090963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4BA7D88-1ED9-429E-AAF9-59B7A2BCF248}" type="slidenum">
              <a:rPr lang="en-US"/>
              <a:pPr>
                <a:defRPr/>
              </a:pPr>
              <a:t>41</a:t>
            </a:fld>
            <a:endParaRPr lang="en-US"/>
          </a:p>
        </p:txBody>
      </p:sp>
    </p:spTree>
    <p:extLst>
      <p:ext uri="{BB962C8B-B14F-4D97-AF65-F5344CB8AC3E}">
        <p14:creationId xmlns:p14="http://schemas.microsoft.com/office/powerpoint/2010/main" val="1470368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5" name="Rectangle 4"/>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6" name="Rectangle 5"/>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7" name="Freeform 20"/>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11" name="Text Box 14"/>
          <p:cNvSpPr txBox="1">
            <a:spLocks noChangeArrowheads="1"/>
          </p:cNvSpPr>
          <p:nvPr userDrawn="1"/>
        </p:nvSpPr>
        <p:spPr bwMode="auto">
          <a:xfrm>
            <a:off x="1143000" y="228600"/>
            <a:ext cx="670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r>
              <a:rPr lang="en-US" altLang="en-US" sz="1600">
                <a:solidFill>
                  <a:schemeClr val="tx2"/>
                </a:solidFill>
                <a:latin typeface="Tahoma" pitchFamily="34" charset="0"/>
                <a:cs typeface="Tahoma" pitchFamily="34" charset="0"/>
              </a:rPr>
              <a:t>Tr</a:t>
            </a:r>
            <a:r>
              <a:rPr lang="vi-VN" altLang="en-US" sz="1600">
                <a:solidFill>
                  <a:schemeClr val="tx2"/>
                </a:solidFill>
                <a:latin typeface="Tahoma" pitchFamily="34" charset="0"/>
                <a:cs typeface="Tahoma" pitchFamily="34" charset="0"/>
              </a:rPr>
              <a:t>ườ</a:t>
            </a:r>
            <a:r>
              <a:rPr lang="en-US" altLang="en-US" sz="1600">
                <a:solidFill>
                  <a:schemeClr val="tx2"/>
                </a:solidFill>
                <a:latin typeface="Tahoma" pitchFamily="34" charset="0"/>
                <a:cs typeface="Tahoma" pitchFamily="34" charset="0"/>
              </a:rPr>
              <a:t>ng Đại học Khoa học Tự nhiên</a:t>
            </a:r>
          </a:p>
          <a:p>
            <a:pPr eaLnBrk="1" hangingPunct="1">
              <a:defRPr/>
            </a:pPr>
            <a:r>
              <a:rPr lang="en-US" altLang="en-US" sz="1600">
                <a:solidFill>
                  <a:schemeClr val="tx2"/>
                </a:solidFill>
                <a:latin typeface="Tahoma" pitchFamily="34" charset="0"/>
                <a:cs typeface="Tahoma" pitchFamily="34" charset="0"/>
              </a:rPr>
              <a:t>Khoa Công nghệ thông tin</a:t>
            </a:r>
          </a:p>
          <a:p>
            <a:pPr eaLnBrk="1" hangingPunct="1">
              <a:defRPr/>
            </a:pPr>
            <a:r>
              <a:rPr lang="en-US" altLang="en-US" sz="1600">
                <a:solidFill>
                  <a:schemeClr val="tx2"/>
                </a:solidFill>
                <a:latin typeface="Tahoma" pitchFamily="34" charset="0"/>
                <a:cs typeface="Tahoma" pitchFamily="34" charset="0"/>
              </a:rPr>
              <a:t>Bộ môn Tin học c</a:t>
            </a:r>
            <a:r>
              <a:rPr lang="vi-VN" altLang="en-US" sz="1600">
                <a:solidFill>
                  <a:schemeClr val="tx2"/>
                </a:solidFill>
                <a:latin typeface="Tahoma" pitchFamily="34" charset="0"/>
                <a:cs typeface="Tahoma" pitchFamily="34" charset="0"/>
              </a:rPr>
              <a:t>ơ</a:t>
            </a:r>
            <a:r>
              <a:rPr lang="en-US" altLang="en-US" sz="1600">
                <a:solidFill>
                  <a:schemeClr val="tx2"/>
                </a:solidFill>
                <a:latin typeface="Tahoma" pitchFamily="34" charset="0"/>
                <a:cs typeface="Tahoma" pitchFamily="34" charset="0"/>
              </a:rPr>
              <a:t> s</a:t>
            </a:r>
            <a:r>
              <a:rPr lang="vi-VN" altLang="en-US" sz="1600">
                <a:solidFill>
                  <a:schemeClr val="tx2"/>
                </a:solidFill>
                <a:latin typeface="Tahoma" pitchFamily="34" charset="0"/>
                <a:cs typeface="Tahoma" pitchFamily="34" charset="0"/>
              </a:rPr>
              <a:t>ở</a:t>
            </a:r>
            <a:r>
              <a:rPr lang="en-US" altLang="en-US" sz="1600">
                <a:solidFill>
                  <a:schemeClr val="tx2"/>
                </a:solidFill>
                <a:latin typeface="Tahoma" pitchFamily="34" charset="0"/>
                <a:cs typeface="Tahoma"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lgn="ctr">
              <a:defRPr/>
            </a:pPr>
            <a:endParaRPr lang="ko-KR" altLang="en-US">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lgn="ctr">
              <a:defRPr/>
            </a:pPr>
            <a:endParaRPr lang="ko-KR" altLang="en-US">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lgn="ctr">
              <a:defRPr/>
            </a:pPr>
            <a:endParaRPr lang="ko-KR" altLang="en-US">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0B9995E-CF33-4254-BEF7-2DE997887F7A}"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lgn="r" eaLnBrk="1" hangingPunct="1">
              <a:spcBef>
                <a:spcPct val="20000"/>
              </a:spcBef>
              <a:buClr>
                <a:schemeClr val="hlink"/>
              </a:buClr>
              <a:buFont typeface="Wingdings" pitchFamily="2" charset="2"/>
              <a:buNone/>
              <a:defRPr/>
            </a:pPr>
            <a:r>
              <a:rPr lang="en-US" altLang="en-US" sz="1600">
                <a:latin typeface="Verdana" pitchFamily="34" charset="0"/>
              </a:rPr>
              <a:t>Đặng Bình Ph</a:t>
            </a:r>
            <a:r>
              <a:rPr lang="vi-VN" altLang="en-US" sz="1600">
                <a:latin typeface="Verdana" pitchFamily="34" charset="0"/>
              </a:rPr>
              <a:t>ươ</a:t>
            </a:r>
            <a:r>
              <a:rPr lang="en-US" altLang="en-US" sz="1600">
                <a:latin typeface="Verdana" pitchFamily="34" charset="0"/>
              </a:rPr>
              <a:t>ng</a:t>
            </a:r>
          </a:p>
          <a:p>
            <a:pPr algn="r" eaLnBrk="1" hangingPunct="1">
              <a:spcBef>
                <a:spcPct val="20000"/>
              </a:spcBef>
              <a:buClr>
                <a:schemeClr val="hlink"/>
              </a:buClr>
              <a:buFont typeface="Wingdings" pitchFamily="2" charset="2"/>
              <a:buNone/>
              <a:defRPr/>
            </a:pPr>
            <a:r>
              <a:rPr lang="en-US" altLang="en-US" sz="1200">
                <a:latin typeface="Verdana" pitchFamily="34" charset="0"/>
              </a:rPr>
              <a:t>dbphuong@fit.hcmuns.edu.vn</a:t>
            </a:r>
          </a:p>
        </p:txBody>
      </p:sp>
      <p:sp>
        <p:nvSpPr>
          <p:cNvPr id="17" name="Rounded Rectangle 16"/>
          <p:cNvSpPr/>
          <p:nvPr userDrawn="1"/>
        </p:nvSpPr>
        <p:spPr>
          <a:xfrm>
            <a:off x="304800"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36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endParaRPr lang="en-US"/>
          </a:p>
        </p:txBody>
      </p:sp>
    </p:spTree>
    <p:extLst>
      <p:ext uri="{BB962C8B-B14F-4D97-AF65-F5344CB8AC3E}">
        <p14:creationId xmlns:p14="http://schemas.microsoft.com/office/powerpoint/2010/main" val="18966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49BBAFE-3579-46A8-8FEB-4AD182AC176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99445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CC64D04-207B-4803-B876-CF25413EB21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737955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AE29626-759A-4FC0-AE63-10B68EF716E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pPr lvl="0"/>
            <a:r>
              <a:rPr lang="en-US" noProof="0"/>
              <a:t>Click icon to add table</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6631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B788B4D-4940-423B-92A4-73CB62D1E43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Chart Placeholder 2"/>
          <p:cNvSpPr>
            <a:spLocks noGrp="1"/>
          </p:cNvSpPr>
          <p:nvPr>
            <p:ph type="chart" idx="1"/>
          </p:nvPr>
        </p:nvSpPr>
        <p:spPr>
          <a:xfrm>
            <a:off x="457200" y="1076325"/>
            <a:ext cx="8229600" cy="5248275"/>
          </a:xfrm>
        </p:spPr>
        <p:txBody>
          <a:bodyPr/>
          <a:lstStyle/>
          <a:p>
            <a:pPr lvl="0"/>
            <a:r>
              <a:rPr lang="en-US" noProof="0"/>
              <a:t>Click icon to add chart</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47856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758B0CAE-5B6B-4B92-A889-7DD29E2B350E}"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524000"/>
            <a:ext cx="8229600" cy="4800600"/>
          </a:xfrm>
        </p:spPr>
        <p:txBody>
          <a:bodyPr/>
          <a:lstStyle>
            <a:lvl1pPr>
              <a:defRPr b="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extLst>
      <p:ext uri="{BB962C8B-B14F-4D97-AF65-F5344CB8AC3E}">
        <p14:creationId xmlns:p14="http://schemas.microsoft.com/office/powerpoint/2010/main" val="331727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5A804B6E-762E-44A2-B0AB-D18BD429EC2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extLst>
      <p:ext uri="{BB962C8B-B14F-4D97-AF65-F5344CB8AC3E}">
        <p14:creationId xmlns:p14="http://schemas.microsoft.com/office/powerpoint/2010/main" val="425756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788B4FFA-62C4-490E-B6EC-4CA1A3D5456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052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50F58C4C-A5C3-4D95-84A2-D9037B1899F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0"/>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2615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D4CD9DBA-27C2-4C39-BDB6-CDCAD1D86C7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6025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DD97CDD2-EA4D-43E6-BE1F-2466BD06E70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1404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79F684EF-308F-41BB-B998-6C361141549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7504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35C8ADF-D744-4445-BF82-94016E0F9294}"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9791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eaLnBrk="1" hangingPunct="1">
              <a:defRPr/>
            </a:pPr>
            <a:endParaRPr lang="en-US" altLang="en-US">
              <a:latin typeface="Arial" pitchFamily="34" charset="0"/>
            </a:endParaRPr>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Tahoma" pitchFamily="34" charset="0"/>
                <a:ea typeface="Tahoma" pitchFamily="34" charset="0"/>
                <a:cs typeface="Tahoma" pitchFamily="34" charset="0"/>
              </a:defRPr>
            </a:lvl1pPr>
          </a:lstStyle>
          <a:p>
            <a:pPr>
              <a:defRPr/>
            </a:pPr>
            <a:endParaRPr lang="en-US"/>
          </a:p>
        </p:txBody>
      </p:sp>
      <p:sp>
        <p:nvSpPr>
          <p:cNvPr id="1047" name="AutoShape 23"/>
          <p:cNvSpPr>
            <a:spLocks noChangeArrowheads="1"/>
          </p:cNvSpPr>
          <p:nvPr userDrawn="1"/>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userDrawn="1"/>
        </p:nvSpPr>
        <p:spPr bwMode="gray">
          <a:xfrm>
            <a:off x="517525" y="228600"/>
            <a:ext cx="473075" cy="419100"/>
          </a:xfrm>
          <a:prstGeom prst="hexagon">
            <a:avLst>
              <a:gd name="adj" fmla="val 30002"/>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lgn="ctr" eaLnBrk="1" hangingPunct="1">
              <a:defRPr/>
            </a:pPr>
            <a:r>
              <a:rPr lang="en-US" altLang="en-US" sz="1600" b="1">
                <a:solidFill>
                  <a:schemeClr val="bg1"/>
                </a:solidFill>
                <a:latin typeface="Arial" pitchFamily="34" charset="0"/>
              </a:rPr>
              <a:t>&amp;</a:t>
            </a:r>
          </a:p>
        </p:txBody>
      </p:sp>
      <p:sp>
        <p:nvSpPr>
          <p:cNvPr id="1036" name="AutoShape 25"/>
          <p:cNvSpPr>
            <a:spLocks noChangeArrowheads="1"/>
          </p:cNvSpPr>
          <p:nvPr userDrawn="1"/>
        </p:nvSpPr>
        <p:spPr bwMode="gray">
          <a:xfrm>
            <a:off x="517525" y="647700"/>
            <a:ext cx="473075" cy="419100"/>
          </a:xfrm>
          <a:prstGeom prst="hexagon">
            <a:avLst>
              <a:gd name="adj" fmla="val 30002"/>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lgn="ctr" eaLnBrk="1" hangingPunct="1">
              <a:defRPr/>
            </a:pPr>
            <a:r>
              <a:rPr lang="en-US" altLang="en-US" sz="1600" b="1">
                <a:solidFill>
                  <a:schemeClr val="bg1"/>
                </a:solidFill>
                <a:latin typeface="Arial" pitchFamily="34" charset="0"/>
              </a:rPr>
              <a:t>BB</a:t>
            </a:r>
            <a:endParaRPr lang="en-US" altLang="en-US" sz="1600" b="1" baseline="30000">
              <a:solidFill>
                <a:schemeClr val="bg1"/>
              </a:solidFill>
              <a:latin typeface="Arial" pitchFamily="34" charset="0"/>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1B4D1BE-43D6-49AE-91A0-AF85CB8E0EA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hf sldNum="0"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slide" Target="slide5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image" Target="../media/image12.png"/><Relationship Id="rId4" Type="http://schemas.openxmlformats.org/officeDocument/2006/relationships/slide" Target="slide51.xml"/></Relationships>
</file>

<file path=ppt/slides/_rels/slide49.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image" Target="../media/image11.gif"/><Relationship Id="rId7" Type="http://schemas.openxmlformats.org/officeDocument/2006/relationships/slide" Target="slide5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image" Target="../media/image12.png"/><Relationship Id="rId4" Type="http://schemas.openxmlformats.org/officeDocument/2006/relationships/slide" Target="slide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51.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52.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53.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54.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5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56.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subTitle" idx="4294967295"/>
          </p:nvPr>
        </p:nvSpPr>
        <p:spPr>
          <a:xfrm>
            <a:off x="533400" y="2514600"/>
            <a:ext cx="7229475" cy="1371600"/>
          </a:xfrm>
        </p:spPr>
        <p:txBody>
          <a:bodyPr/>
          <a:lstStyle/>
          <a:p>
            <a:pPr marL="0" indent="0" algn="ctr">
              <a:buFont typeface="Wingdings" pitchFamily="2" charset="2"/>
              <a:buNone/>
            </a:pPr>
            <a:r>
              <a:rPr lang="en-US" altLang="en-US" sz="3600" dirty="0">
                <a:solidFill>
                  <a:srgbClr val="990000"/>
                </a:solidFill>
              </a:rPr>
              <a:t>NHẬP MÔN LẬP TRÌNH</a:t>
            </a:r>
          </a:p>
          <a:p>
            <a:pPr marL="0" indent="0" algn="ctr">
              <a:buFont typeface="Wingdings" pitchFamily="2" charset="2"/>
              <a:buNone/>
            </a:pPr>
            <a:r>
              <a:rPr lang="en-US" altLang="en-US" sz="3600" dirty="0" err="1">
                <a:solidFill>
                  <a:srgbClr val="990000"/>
                </a:solidFill>
              </a:rPr>
              <a:t>Số</a:t>
            </a:r>
            <a:r>
              <a:rPr lang="en-US" altLang="en-US" sz="3600" dirty="0">
                <a:solidFill>
                  <a:srgbClr val="990000"/>
                </a:solidFill>
              </a:rPr>
              <a:t> </a:t>
            </a:r>
            <a:r>
              <a:rPr lang="en-US" altLang="en-US" sz="3600" dirty="0" err="1">
                <a:solidFill>
                  <a:srgbClr val="990000"/>
                </a:solidFill>
              </a:rPr>
              <a:t>Tiết</a:t>
            </a:r>
            <a:r>
              <a:rPr lang="en-US" altLang="en-US" sz="3600" dirty="0">
                <a:solidFill>
                  <a:srgbClr val="990000"/>
                </a:solidFill>
              </a:rPr>
              <a:t>: </a:t>
            </a:r>
            <a:r>
              <a:rPr lang="en-US" altLang="en-US" sz="3600" dirty="0" smtClean="0">
                <a:solidFill>
                  <a:srgbClr val="990000"/>
                </a:solidFill>
              </a:rPr>
              <a:t>15 </a:t>
            </a:r>
            <a:r>
              <a:rPr lang="en-US" altLang="en-US" sz="3600" dirty="0">
                <a:solidFill>
                  <a:srgbClr val="990000"/>
                </a:solidFill>
              </a:rPr>
              <a:t>LT + 60 TH</a:t>
            </a:r>
          </a:p>
        </p:txBody>
      </p:sp>
      <p:sp>
        <p:nvSpPr>
          <p:cNvPr id="3" name="Rectangle 2">
            <a:extLst>
              <a:ext uri="{FF2B5EF4-FFF2-40B4-BE49-F238E27FC236}">
                <a16:creationId xmlns:a16="http://schemas.microsoft.com/office/drawing/2014/main" xmlns="" id="{D4A2308A-36F7-49AF-8414-CA6A922FE56B}"/>
              </a:ext>
            </a:extLst>
          </p:cNvPr>
          <p:cNvSpPr txBox="1">
            <a:spLocks noChangeArrowheads="1"/>
          </p:cNvSpPr>
          <p:nvPr/>
        </p:nvSpPr>
        <p:spPr bwMode="white">
          <a:xfrm>
            <a:off x="1143000" y="381000"/>
            <a:ext cx="67056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altLang="en-US" b="1" kern="0"/>
              <a:t>Thông tin Môn học</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Chương 1: Tổng Quan</a:t>
            </a:r>
          </a:p>
        </p:txBody>
      </p:sp>
      <p:grpSp>
        <p:nvGrpSpPr>
          <p:cNvPr id="2" name="Group 46"/>
          <p:cNvGrpSpPr>
            <a:grpSpLocks/>
          </p:cNvGrpSpPr>
          <p:nvPr/>
        </p:nvGrpSpPr>
        <p:grpSpPr bwMode="auto">
          <a:xfrm>
            <a:off x="914400" y="1295400"/>
            <a:ext cx="4724400" cy="685800"/>
            <a:chOff x="1296" y="1824"/>
            <a:chExt cx="2976" cy="432"/>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24602" name="Text Box 49"/>
            <p:cNvSpPr txBox="1">
              <a:spLocks noChangeArrowheads="1"/>
            </p:cNvSpPr>
            <p:nvPr/>
          </p:nvSpPr>
          <p:spPr bwMode="gray">
            <a:xfrm>
              <a:off x="1824" y="19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Các khái niệm c</a:t>
              </a:r>
              <a:r>
                <a:rPr lang="vi-VN" altLang="en-US" sz="1800">
                  <a:solidFill>
                    <a:srgbClr val="000000"/>
                  </a:solidFill>
                  <a:latin typeface="Arial" pitchFamily="34" charset="0"/>
                  <a:cs typeface="Arial" pitchFamily="34" charset="0"/>
                </a:rPr>
                <a:t>ơ</a:t>
              </a:r>
              <a:r>
                <a:rPr lang="en-US" altLang="en-US" sz="1800">
                  <a:solidFill>
                    <a:srgbClr val="000000"/>
                  </a:solidFill>
                  <a:latin typeface="Arial" pitchFamily="34" charset="0"/>
                  <a:cs typeface="Arial" pitchFamily="34" charset="0"/>
                </a:rPr>
                <a:t> bản</a:t>
              </a:r>
            </a:p>
          </p:txBody>
        </p:sp>
        <p:sp>
          <p:nvSpPr>
            <p:cNvPr id="24603"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1</a:t>
              </a:r>
            </a:p>
          </p:txBody>
        </p:sp>
      </p:grpSp>
      <p:grpSp>
        <p:nvGrpSpPr>
          <p:cNvPr id="3" name="Group 51"/>
          <p:cNvGrpSpPr>
            <a:grpSpLocks/>
          </p:cNvGrpSpPr>
          <p:nvPr/>
        </p:nvGrpSpPr>
        <p:grpSpPr bwMode="auto">
          <a:xfrm>
            <a:off x="914400" y="21336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24598" name="Text Box 54"/>
            <p:cNvSpPr txBox="1">
              <a:spLocks noChangeArrowheads="1"/>
            </p:cNvSpPr>
            <p:nvPr/>
          </p:nvSpPr>
          <p:spPr bwMode="gray">
            <a:xfrm>
              <a:off x="1824" y="19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Các b</a:t>
              </a:r>
              <a:r>
                <a:rPr lang="vi-VN" altLang="en-US" sz="1800">
                  <a:solidFill>
                    <a:srgbClr val="000000"/>
                  </a:solidFill>
                  <a:latin typeface="Arial" pitchFamily="34" charset="0"/>
                  <a:cs typeface="Arial" pitchFamily="34" charset="0"/>
                </a:rPr>
                <a:t>ướ</a:t>
              </a:r>
              <a:r>
                <a:rPr lang="en-US" altLang="en-US" sz="1800">
                  <a:solidFill>
                    <a:srgbClr val="000000"/>
                  </a:solidFill>
                  <a:latin typeface="Arial" pitchFamily="34" charset="0"/>
                  <a:cs typeface="Arial" pitchFamily="34" charset="0"/>
                </a:rPr>
                <a:t>c xây dựng ch</a:t>
              </a:r>
              <a:r>
                <a:rPr lang="vi-VN" altLang="en-US" sz="1800">
                  <a:solidFill>
                    <a:srgbClr val="000000"/>
                  </a:solidFill>
                  <a:latin typeface="Arial" pitchFamily="34" charset="0"/>
                  <a:cs typeface="Arial" pitchFamily="34" charset="0"/>
                </a:rPr>
                <a:t>ươ</a:t>
              </a:r>
              <a:r>
                <a:rPr lang="en-US" altLang="en-US" sz="1800">
                  <a:solidFill>
                    <a:srgbClr val="000000"/>
                  </a:solidFill>
                  <a:latin typeface="Arial" pitchFamily="34" charset="0"/>
                  <a:cs typeface="Arial" pitchFamily="34" charset="0"/>
                </a:rPr>
                <a:t>ng trình</a:t>
              </a:r>
            </a:p>
          </p:txBody>
        </p:sp>
        <p:sp>
          <p:nvSpPr>
            <p:cNvPr id="24599"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2</a:t>
              </a:r>
            </a:p>
          </p:txBody>
        </p:sp>
      </p:grpSp>
      <p:grpSp>
        <p:nvGrpSpPr>
          <p:cNvPr id="4" name="Group 56"/>
          <p:cNvGrpSpPr>
            <a:grpSpLocks/>
          </p:cNvGrpSpPr>
          <p:nvPr/>
        </p:nvGrpSpPr>
        <p:grpSpPr bwMode="auto">
          <a:xfrm>
            <a:off x="914400" y="29718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24594" name="Text Box 59"/>
            <p:cNvSpPr txBox="1">
              <a:spLocks noChangeArrowheads="1"/>
            </p:cNvSpPr>
            <p:nvPr/>
          </p:nvSpPr>
          <p:spPr bwMode="gray">
            <a:xfrm>
              <a:off x="1824" y="19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Biểu diễn thuật toán</a:t>
              </a:r>
            </a:p>
          </p:txBody>
        </p:sp>
        <p:sp>
          <p:nvSpPr>
            <p:cNvPr id="24595"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3</a:t>
              </a:r>
            </a:p>
          </p:txBody>
        </p:sp>
      </p:grpSp>
      <p:grpSp>
        <p:nvGrpSpPr>
          <p:cNvPr id="5" name="Group 61"/>
          <p:cNvGrpSpPr>
            <a:grpSpLocks/>
          </p:cNvGrpSpPr>
          <p:nvPr/>
        </p:nvGrpSpPr>
        <p:grpSpPr bwMode="auto">
          <a:xfrm>
            <a:off x="914400" y="3886200"/>
            <a:ext cx="4724400" cy="685800"/>
            <a:chOff x="1296" y="1824"/>
            <a:chExt cx="2976" cy="432"/>
          </a:xfrm>
        </p:grpSpPr>
        <p:sp>
          <p:nvSpPr>
            <p:cNvPr id="8"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9"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24590" name="Text Box 64"/>
            <p:cNvSpPr txBox="1">
              <a:spLocks noChangeArrowheads="1"/>
            </p:cNvSpPr>
            <p:nvPr/>
          </p:nvSpPr>
          <p:spPr bwMode="gray">
            <a:xfrm>
              <a:off x="1824" y="19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Cài </a:t>
              </a:r>
              <a:r>
                <a:rPr lang="vi-VN" altLang="en-US" sz="1800">
                  <a:solidFill>
                    <a:srgbClr val="000000"/>
                  </a:solidFill>
                  <a:latin typeface="Arial" pitchFamily="34" charset="0"/>
                  <a:cs typeface="Arial" pitchFamily="34" charset="0"/>
                </a:rPr>
                <a:t>đặ</a:t>
              </a:r>
              <a:r>
                <a:rPr lang="en-US" altLang="en-US" sz="1800">
                  <a:solidFill>
                    <a:srgbClr val="000000"/>
                  </a:solidFill>
                  <a:latin typeface="Arial" pitchFamily="34" charset="0"/>
                  <a:cs typeface="Arial" pitchFamily="34" charset="0"/>
                </a:rPr>
                <a:t>t thuật toán bằng NNLT</a:t>
              </a:r>
            </a:p>
          </p:txBody>
        </p:sp>
        <p:sp>
          <p:nvSpPr>
            <p:cNvPr id="24591"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4</a:t>
              </a:r>
            </a:p>
          </p:txBody>
        </p:sp>
      </p:grpSp>
      <p:grpSp>
        <p:nvGrpSpPr>
          <p:cNvPr id="10" name="Group 61"/>
          <p:cNvGrpSpPr>
            <a:grpSpLocks/>
          </p:cNvGrpSpPr>
          <p:nvPr/>
        </p:nvGrpSpPr>
        <p:grpSpPr bwMode="auto">
          <a:xfrm>
            <a:off x="914400" y="48006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rgbClr val="FFFF99"/>
                </a:gs>
                <a:gs pos="100000">
                  <a:srgbClr val="FFCC00"/>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latin typeface="Arial" charset="0"/>
                <a:cs typeface="+mn-cs"/>
              </a:endParaRPr>
            </a:p>
          </p:txBody>
        </p:sp>
        <p:sp>
          <p:nvSpPr>
            <p:cNvPr id="22" name="AutoShape 63"/>
            <p:cNvSpPr>
              <a:spLocks noChangeArrowheads="1"/>
            </p:cNvSpPr>
            <p:nvPr/>
          </p:nvSpPr>
          <p:spPr bwMode="gray">
            <a:xfrm>
              <a:off x="1296" y="1824"/>
              <a:ext cx="432" cy="432"/>
            </a:xfrm>
            <a:prstGeom prst="diamond">
              <a:avLst/>
            </a:prstGeom>
            <a:gradFill rotWithShape="1">
              <a:gsLst>
                <a:gs pos="0">
                  <a:srgbClr val="FFFF99"/>
                </a:gs>
                <a:gs pos="100000">
                  <a:srgbClr val="FFCC00"/>
                </a:gs>
              </a:gsLst>
              <a:lin ang="0" scaled="1"/>
            </a:gra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latin typeface="Arial" charset="0"/>
                <a:cs typeface="+mn-cs"/>
              </a:endParaRPr>
            </a:p>
          </p:txBody>
        </p:sp>
        <p:sp>
          <p:nvSpPr>
            <p:cNvPr id="24586" name="Text Box 64"/>
            <p:cNvSpPr txBox="1">
              <a:spLocks noChangeArrowheads="1"/>
            </p:cNvSpPr>
            <p:nvPr/>
          </p:nvSpPr>
          <p:spPr bwMode="gray">
            <a:xfrm>
              <a:off x="1824" y="1934"/>
              <a:ext cx="2448" cy="231"/>
            </a:xfrm>
            <a:prstGeom prst="rect">
              <a:avLst/>
            </a:prstGeom>
            <a:gradFill rotWithShape="1">
              <a:gsLst>
                <a:gs pos="0">
                  <a:srgbClr val="FFFF99"/>
                </a:gs>
                <a:gs pos="100000">
                  <a:srgbClr val="FFCC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pitchFamily="34" charset="0"/>
                  <a:cs typeface="Arial" pitchFamily="34" charset="0"/>
                </a:rPr>
                <a:t>Câu hỏi và Bài tập</a:t>
              </a:r>
            </a:p>
          </p:txBody>
        </p:sp>
        <p:sp>
          <p:nvSpPr>
            <p:cNvPr id="24587"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gradFill rotWithShape="1">
                    <a:gsLst>
                      <a:gs pos="0">
                        <a:srgbClr val="FFFF99"/>
                      </a:gs>
                      <a:gs pos="100000">
                        <a:srgbClr val="FFCC00"/>
                      </a:gs>
                    </a:gsLst>
                    <a:lin ang="0" scaled="1"/>
                  </a:gra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pitchFamily="34" charset="0"/>
                  <a:cs typeface="Arial" pitchFamily="34" charset="0"/>
                </a:rPr>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000"/>
                            </p:stCondLst>
                            <p:childTnLst>
                              <p:par>
                                <p:cTn id="29" presetID="47"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4294967295"/>
          </p:nvPr>
        </p:nvSpPr>
        <p:spPr>
          <a:xfrm>
            <a:off x="533400" y="1219200"/>
            <a:ext cx="7620000" cy="3124200"/>
          </a:xfrm>
        </p:spPr>
        <p:txBody>
          <a:bodyPr/>
          <a:lstStyle/>
          <a:p>
            <a:pPr algn="just">
              <a:lnSpc>
                <a:spcPct val="110000"/>
              </a:lnSpc>
            </a:pPr>
            <a:r>
              <a:rPr lang="en-US" altLang="en-US" sz="2000">
                <a:latin typeface="Arial" pitchFamily="34" charset="0"/>
              </a:rPr>
              <a:t>Hoạt động của máy tính là sự kết hợp (tương tác) giữa hai phần: phần cứng (</a:t>
            </a:r>
            <a:r>
              <a:rPr lang="en-US" altLang="en-US" sz="2000" i="1">
                <a:latin typeface="Arial" pitchFamily="34" charset="0"/>
              </a:rPr>
              <a:t>hardware</a:t>
            </a:r>
            <a:r>
              <a:rPr lang="en-US" altLang="en-US" sz="2000">
                <a:latin typeface="Arial" pitchFamily="34" charset="0"/>
              </a:rPr>
              <a:t>) và phần mềm (</a:t>
            </a:r>
            <a:r>
              <a:rPr lang="en-US" altLang="en-US" sz="2000" i="1">
                <a:latin typeface="Arial" pitchFamily="34" charset="0"/>
              </a:rPr>
              <a:t>software</a:t>
            </a:r>
            <a:r>
              <a:rPr lang="en-US" altLang="en-US" sz="2000">
                <a:latin typeface="Arial" pitchFamily="34" charset="0"/>
              </a:rPr>
              <a:t>).</a:t>
            </a:r>
          </a:p>
          <a:p>
            <a:pPr lvl="1" algn="just">
              <a:lnSpc>
                <a:spcPct val="110000"/>
              </a:lnSpc>
            </a:pPr>
            <a:r>
              <a:rPr lang="en-US" altLang="en-US" sz="2000" b="1">
                <a:latin typeface="Arial" pitchFamily="34" charset="0"/>
              </a:rPr>
              <a:t>Phần cứng:</a:t>
            </a:r>
            <a:r>
              <a:rPr lang="en-US" altLang="en-US" sz="2000">
                <a:latin typeface="Arial" pitchFamily="34" charset="0"/>
              </a:rPr>
              <a:t> là các linh kiện, thiết bị điện tử cấu tạo nên máy tính.</a:t>
            </a:r>
          </a:p>
          <a:p>
            <a:pPr lvl="1" algn="just">
              <a:lnSpc>
                <a:spcPct val="110000"/>
              </a:lnSpc>
            </a:pPr>
            <a:r>
              <a:rPr lang="en-US" altLang="en-US" sz="2000" b="1">
                <a:latin typeface="Arial" pitchFamily="34" charset="0"/>
              </a:rPr>
              <a:t>Phần mềm:</a:t>
            </a:r>
            <a:r>
              <a:rPr lang="en-US" altLang="en-US" sz="2000">
                <a:latin typeface="Arial" pitchFamily="34" charset="0"/>
              </a:rPr>
              <a:t> là các chương trình được tạo ra nhằm phục vụ cho một yêu cầu nào đó trong thực tế của con người.</a:t>
            </a:r>
          </a:p>
        </p:txBody>
      </p:sp>
      <p:sp>
        <p:nvSpPr>
          <p:cNvPr id="25603"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pitchFamily="34" charset="0"/>
              </a:rPr>
              <a:t>Các khái niệm c</a:t>
            </a:r>
            <a:r>
              <a:rPr lang="vi-VN" altLang="en-US" sz="3200" b="0">
                <a:solidFill>
                  <a:schemeClr val="bg1"/>
                </a:solidFill>
                <a:latin typeface="Verdana" pitchFamily="34" charset="0"/>
                <a:cs typeface="Arial" pitchFamily="34" charset="0"/>
              </a:rPr>
              <a:t>ơ</a:t>
            </a:r>
            <a:r>
              <a:rPr lang="en-US" altLang="en-US" sz="3200" b="0">
                <a:solidFill>
                  <a:schemeClr val="bg1"/>
                </a:solidFill>
                <a:latin typeface="Verdana" pitchFamily="34" charset="0"/>
                <a:cs typeface="Arial" pitchFamily="34" charset="0"/>
              </a:rPr>
              <a:t> bản</a:t>
            </a:r>
            <a:endParaRPr lang="vi-VN" altLang="en-US" sz="3200" b="0">
              <a:solidFill>
                <a:schemeClr val="bg1"/>
              </a:solidFill>
              <a:latin typeface="Verdana" pitchFamily="34" charset="0"/>
              <a:cs typeface="Arial" pitchFamily="34" charset="0"/>
            </a:endParaRP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7162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checkerboard(across)">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checkerboard(across)">
                                      <p:cBhvr>
                                        <p:cTn id="12" dur="500"/>
                                        <p:tgtEl>
                                          <p:spTgt spid="778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7826">
                                            <p:txEl>
                                              <p:pRg st="2" end="2"/>
                                            </p:txEl>
                                          </p:spTgt>
                                        </p:tgtEl>
                                        <p:attrNameLst>
                                          <p:attrName>style.visibility</p:attrName>
                                        </p:attrNameLst>
                                      </p:cBhvr>
                                      <p:to>
                                        <p:strVal val="visible"/>
                                      </p:to>
                                    </p:set>
                                    <p:animEffect transition="in" filter="checkerboard(across)">
                                      <p:cBhvr>
                                        <p:cTn id="17" dur="500"/>
                                        <p:tgtEl>
                                          <p:spTgt spid="778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4294967295"/>
          </p:nvPr>
        </p:nvSpPr>
        <p:spPr>
          <a:xfrm>
            <a:off x="304800" y="1295400"/>
            <a:ext cx="7924800" cy="3124200"/>
          </a:xfrm>
        </p:spPr>
        <p:txBody>
          <a:bodyPr/>
          <a:lstStyle/>
          <a:p>
            <a:pPr>
              <a:buFont typeface="Wingdings" pitchFamily="2" charset="2"/>
              <a:buNone/>
            </a:pPr>
            <a:r>
              <a:rPr lang="en-US" altLang="en-US" sz="1800" b="0">
                <a:solidFill>
                  <a:srgbClr val="CC0000"/>
                </a:solidFill>
              </a:rPr>
              <a:t>TỔ CHỨC PHẦN CỨNG CỦA MÁY TÍNH:</a:t>
            </a:r>
          </a:p>
          <a:p>
            <a:r>
              <a:rPr lang="en-US" altLang="en-US" sz="1800"/>
              <a:t>Dựa vào chức năng, người ta chia phần cứng máy tính thành 4 khối: </a:t>
            </a:r>
          </a:p>
          <a:p>
            <a:pPr lvl="1"/>
            <a:r>
              <a:rPr lang="en-US" altLang="en-US" sz="1800"/>
              <a:t> Khối Nhập – </a:t>
            </a:r>
            <a:r>
              <a:rPr lang="en-US" altLang="en-US" sz="1800" i="1"/>
              <a:t>input.</a:t>
            </a:r>
            <a:endParaRPr lang="en-US" altLang="en-US" sz="1800"/>
          </a:p>
          <a:p>
            <a:pPr lvl="1"/>
            <a:r>
              <a:rPr lang="en-US" altLang="en-US" sz="1800"/>
              <a:t> Khối Xử Lý – </a:t>
            </a:r>
            <a:r>
              <a:rPr lang="en-US" altLang="en-US" sz="1800" i="1"/>
              <a:t>processing.</a:t>
            </a:r>
            <a:endParaRPr lang="en-US" altLang="en-US" sz="1800"/>
          </a:p>
          <a:p>
            <a:pPr lvl="1"/>
            <a:r>
              <a:rPr lang="en-US" altLang="en-US" sz="1800"/>
              <a:t> Khối Xuất – </a:t>
            </a:r>
            <a:r>
              <a:rPr lang="en-US" altLang="en-US" sz="1800" i="1"/>
              <a:t>output.</a:t>
            </a:r>
            <a:endParaRPr lang="en-US" altLang="en-US" sz="1800"/>
          </a:p>
          <a:p>
            <a:pPr lvl="1"/>
            <a:r>
              <a:rPr lang="en-US" altLang="en-US" sz="1800"/>
              <a:t> Khối lưu trữ – </a:t>
            </a:r>
            <a:r>
              <a:rPr lang="en-US" altLang="en-US" sz="1800" i="1"/>
              <a:t>storage.</a:t>
            </a:r>
            <a:r>
              <a:rPr lang="en-US" altLang="en-US" sz="1800"/>
              <a:t> </a:t>
            </a:r>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981200"/>
            <a:ext cx="4648200" cy="386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3" name="Text Box 5"/>
          <p:cNvSpPr txBox="1">
            <a:spLocks noChangeArrowheads="1"/>
          </p:cNvSpPr>
          <p:nvPr/>
        </p:nvSpPr>
        <p:spPr bwMode="auto">
          <a:xfrm>
            <a:off x="381000" y="3962400"/>
            <a:ext cx="42164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800100" indent="-34290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200">
                <a:solidFill>
                  <a:srgbClr val="990000"/>
                </a:solidFill>
                <a:latin typeface="Times New Roman" pitchFamily="18" charset="0"/>
                <a:cs typeface="Arial" pitchFamily="34" charset="0"/>
              </a:rPr>
              <a:t>PHẦN MỀM TRÊN MÁY TÍNH:</a:t>
            </a:r>
          </a:p>
          <a:p>
            <a:pPr>
              <a:spcBef>
                <a:spcPct val="0"/>
              </a:spcBef>
              <a:buClrTx/>
              <a:buFontTx/>
              <a:buChar char="•"/>
            </a:pPr>
            <a:r>
              <a:rPr lang="en-US" altLang="en-US" sz="2200" b="0">
                <a:latin typeface="Times New Roman" pitchFamily="18" charset="0"/>
                <a:cs typeface="Arial" pitchFamily="34" charset="0"/>
              </a:rPr>
              <a:t>Gồm 3 nhóm phần mềm sau:</a:t>
            </a:r>
          </a:p>
          <a:p>
            <a:pPr lvl="1">
              <a:spcBef>
                <a:spcPct val="0"/>
              </a:spcBef>
              <a:buClrTx/>
              <a:buFontTx/>
              <a:buChar char="•"/>
            </a:pPr>
            <a:r>
              <a:rPr lang="en-US" altLang="en-US" sz="1800">
                <a:latin typeface="Times New Roman" pitchFamily="18" charset="0"/>
                <a:cs typeface="Arial" pitchFamily="34" charset="0"/>
              </a:rPr>
              <a:t>Phần mềm Hệ thống BIOS</a:t>
            </a:r>
          </a:p>
          <a:p>
            <a:pPr lvl="1">
              <a:spcBef>
                <a:spcPct val="0"/>
              </a:spcBef>
              <a:buClrTx/>
              <a:buFontTx/>
              <a:buChar char="•"/>
            </a:pPr>
            <a:r>
              <a:rPr lang="en-US" altLang="en-US" sz="1800">
                <a:latin typeface="Times New Roman" pitchFamily="18" charset="0"/>
                <a:cs typeface="Arial" pitchFamily="34" charset="0"/>
              </a:rPr>
              <a:t>Phần Mền Hệ Điều Hành</a:t>
            </a:r>
          </a:p>
          <a:p>
            <a:pPr lvl="1">
              <a:spcBef>
                <a:spcPct val="0"/>
              </a:spcBef>
              <a:buClrTx/>
              <a:buFontTx/>
              <a:buChar char="•"/>
            </a:pPr>
            <a:r>
              <a:rPr lang="en-US" altLang="en-US" sz="1800">
                <a:latin typeface="Times New Roman" pitchFamily="18" charset="0"/>
                <a:cs typeface="Arial" pitchFamily="34" charset="0"/>
              </a:rPr>
              <a:t>Phần Mềm Ứng Dụng</a:t>
            </a:r>
          </a:p>
        </p:txBody>
      </p:sp>
      <p:sp>
        <p:nvSpPr>
          <p:cNvPr id="26629"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pitchFamily="34" charset="0"/>
              </a:rPr>
              <a:t>Các khái niệm c</a:t>
            </a:r>
            <a:r>
              <a:rPr lang="vi-VN" altLang="en-US" sz="3200" b="0">
                <a:solidFill>
                  <a:schemeClr val="bg1"/>
                </a:solidFill>
                <a:latin typeface="Verdana" pitchFamily="34" charset="0"/>
                <a:cs typeface="Arial" pitchFamily="34" charset="0"/>
              </a:rPr>
              <a:t>ơ</a:t>
            </a:r>
            <a:r>
              <a:rPr lang="en-US" altLang="en-US" sz="3200" b="0">
                <a:solidFill>
                  <a:schemeClr val="bg1"/>
                </a:solidFill>
                <a:latin typeface="Verdana" pitchFamily="34" charset="0"/>
                <a:cs typeface="Arial" pitchFamily="34" charset="0"/>
              </a:rPr>
              <a:t> bản</a:t>
            </a:r>
            <a:endParaRPr lang="vi-VN" altLang="en-US" sz="3200" b="0">
              <a:solidFill>
                <a:schemeClr val="bg1"/>
              </a:solidFill>
              <a:latin typeface="Verdana"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ox(in)">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8850">
                                            <p:txEl>
                                              <p:pRg st="0" end="0"/>
                                            </p:txEl>
                                          </p:spTgt>
                                        </p:tgtEl>
                                        <p:attrNameLst>
                                          <p:attrName>style.visibility</p:attrName>
                                        </p:attrNameLst>
                                      </p:cBhvr>
                                      <p:to>
                                        <p:strVal val="visible"/>
                                      </p:to>
                                    </p:set>
                                    <p:animEffect transition="in" filter="circle(in)">
                                      <p:cBhvr>
                                        <p:cTn id="12" dur="500"/>
                                        <p:tgtEl>
                                          <p:spTgt spid="7885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8850">
                                            <p:txEl>
                                              <p:pRg st="1" end="1"/>
                                            </p:txEl>
                                          </p:spTgt>
                                        </p:tgtEl>
                                        <p:attrNameLst>
                                          <p:attrName>style.visibility</p:attrName>
                                        </p:attrNameLst>
                                      </p:cBhvr>
                                      <p:to>
                                        <p:strVal val="visible"/>
                                      </p:to>
                                    </p:set>
                                    <p:animEffect transition="in" filter="circle(in)">
                                      <p:cBhvr>
                                        <p:cTn id="17" dur="500"/>
                                        <p:tgtEl>
                                          <p:spTgt spid="7885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8850">
                                            <p:txEl>
                                              <p:pRg st="2" end="2"/>
                                            </p:txEl>
                                          </p:spTgt>
                                        </p:tgtEl>
                                        <p:attrNameLst>
                                          <p:attrName>style.visibility</p:attrName>
                                        </p:attrNameLst>
                                      </p:cBhvr>
                                      <p:to>
                                        <p:strVal val="visible"/>
                                      </p:to>
                                    </p:set>
                                    <p:animEffect transition="in" filter="circle(in)">
                                      <p:cBhvr>
                                        <p:cTn id="22" dur="500"/>
                                        <p:tgtEl>
                                          <p:spTgt spid="7885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8850">
                                            <p:txEl>
                                              <p:pRg st="3" end="3"/>
                                            </p:txEl>
                                          </p:spTgt>
                                        </p:tgtEl>
                                        <p:attrNameLst>
                                          <p:attrName>style.visibility</p:attrName>
                                        </p:attrNameLst>
                                      </p:cBhvr>
                                      <p:to>
                                        <p:strVal val="visible"/>
                                      </p:to>
                                    </p:set>
                                    <p:animEffect transition="in" filter="circle(in)">
                                      <p:cBhvr>
                                        <p:cTn id="27" dur="500"/>
                                        <p:tgtEl>
                                          <p:spTgt spid="7885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8850">
                                            <p:txEl>
                                              <p:pRg st="4" end="4"/>
                                            </p:txEl>
                                          </p:spTgt>
                                        </p:tgtEl>
                                        <p:attrNameLst>
                                          <p:attrName>style.visibility</p:attrName>
                                        </p:attrNameLst>
                                      </p:cBhvr>
                                      <p:to>
                                        <p:strVal val="visible"/>
                                      </p:to>
                                    </p:set>
                                    <p:animEffect transition="in" filter="circle(in)">
                                      <p:cBhvr>
                                        <p:cTn id="32" dur="500"/>
                                        <p:tgtEl>
                                          <p:spTgt spid="7885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8850">
                                            <p:txEl>
                                              <p:pRg st="5" end="5"/>
                                            </p:txEl>
                                          </p:spTgt>
                                        </p:tgtEl>
                                        <p:attrNameLst>
                                          <p:attrName>style.visibility</p:attrName>
                                        </p:attrNameLst>
                                      </p:cBhvr>
                                      <p:to>
                                        <p:strVal val="visible"/>
                                      </p:to>
                                    </p:set>
                                    <p:animEffect transition="in" filter="circle(in)">
                                      <p:cBhvr>
                                        <p:cTn id="37" dur="500"/>
                                        <p:tgtEl>
                                          <p:spTgt spid="78850">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78853"/>
                                        </p:tgtEl>
                                        <p:attrNameLst>
                                          <p:attrName>style.visibility</p:attrName>
                                        </p:attrNameLst>
                                      </p:cBhvr>
                                      <p:to>
                                        <p:strVal val="visible"/>
                                      </p:to>
                                    </p:set>
                                    <p:anim calcmode="discrete" valueType="clr">
                                      <p:cBhvr override="childStyle">
                                        <p:cTn id="42" dur="80"/>
                                        <p:tgtEl>
                                          <p:spTgt spid="78853"/>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8853"/>
                                        </p:tgtEl>
                                        <p:attrNameLst>
                                          <p:attrName>fillcolor</p:attrName>
                                        </p:attrNameLst>
                                      </p:cBhvr>
                                      <p:tavLst>
                                        <p:tav tm="0">
                                          <p:val>
                                            <p:clrVal>
                                              <a:schemeClr val="accent2"/>
                                            </p:clrVal>
                                          </p:val>
                                        </p:tav>
                                        <p:tav tm="50000">
                                          <p:val>
                                            <p:clrVal>
                                              <a:schemeClr val="hlink"/>
                                            </p:clrVal>
                                          </p:val>
                                        </p:tav>
                                      </p:tavLst>
                                    </p:anim>
                                    <p:set>
                                      <p:cBhvr>
                                        <p:cTn id="44" dur="80"/>
                                        <p:tgtEl>
                                          <p:spTgt spid="788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P spid="788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762000" y="1219200"/>
            <a:ext cx="7924800" cy="3124200"/>
          </a:xfrm>
        </p:spPr>
        <p:txBody>
          <a:bodyPr/>
          <a:lstStyle/>
          <a:p>
            <a:pPr algn="ctr">
              <a:spcBef>
                <a:spcPct val="0"/>
              </a:spcBef>
              <a:buClrTx/>
              <a:buFontTx/>
              <a:buNone/>
            </a:pPr>
            <a:r>
              <a:rPr lang="en-US" altLang="en-US" sz="2000" b="0">
                <a:solidFill>
                  <a:srgbClr val="990000"/>
                </a:solidFill>
              </a:rPr>
              <a:t>Mối quan hệ giữa User – Hardware - Software</a:t>
            </a:r>
            <a:r>
              <a:rPr lang="en-US" altLang="en-US" sz="2000">
                <a:solidFill>
                  <a:srgbClr val="990000"/>
                </a:solidFill>
              </a:rPr>
              <a:t> </a:t>
            </a:r>
          </a:p>
        </p:txBody>
      </p:sp>
      <p:grpSp>
        <p:nvGrpSpPr>
          <p:cNvPr id="27651" name="Group 4"/>
          <p:cNvGrpSpPr>
            <a:grpSpLocks/>
          </p:cNvGrpSpPr>
          <p:nvPr/>
        </p:nvGrpSpPr>
        <p:grpSpPr bwMode="auto">
          <a:xfrm>
            <a:off x="1219200" y="1905000"/>
            <a:ext cx="6553200" cy="3413125"/>
            <a:chOff x="884" y="1668"/>
            <a:chExt cx="4128" cy="2150"/>
          </a:xfrm>
        </p:grpSpPr>
        <p:sp>
          <p:nvSpPr>
            <p:cNvPr id="27653" name="Rectangle 5"/>
            <p:cNvSpPr>
              <a:spLocks noChangeArrowheads="1"/>
            </p:cNvSpPr>
            <p:nvPr/>
          </p:nvSpPr>
          <p:spPr bwMode="auto">
            <a:xfrm>
              <a:off x="884" y="3521"/>
              <a:ext cx="4128" cy="297"/>
            </a:xfrm>
            <a:prstGeom prst="rect">
              <a:avLst/>
            </a:prstGeom>
            <a:solidFill>
              <a:srgbClr val="C0C0C0"/>
            </a:solidFill>
            <a:ln w="19050">
              <a:solidFill>
                <a:srgbClr val="000000"/>
              </a:solidFill>
              <a:miter lim="800000"/>
              <a:headEnd/>
              <a:tailEnd/>
            </a:ln>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eaLnBrk="1" hangingPunct="1">
                <a:spcBef>
                  <a:spcPct val="0"/>
                </a:spcBef>
                <a:buClrTx/>
                <a:buFontTx/>
                <a:buNone/>
              </a:pPr>
              <a:r>
                <a:rPr lang="en-US" altLang="en-US" sz="2000">
                  <a:latin typeface="Verdana" pitchFamily="34" charset="0"/>
                  <a:cs typeface="Arial" pitchFamily="34" charset="0"/>
                </a:rPr>
                <a:t>Phần Cứng</a:t>
              </a:r>
              <a:endParaRPr lang="en-US" altLang="en-US" sz="2000">
                <a:latin typeface="Arial" pitchFamily="34" charset="0"/>
                <a:cs typeface="Arial" pitchFamily="34" charset="0"/>
              </a:endParaRPr>
            </a:p>
          </p:txBody>
        </p:sp>
        <p:sp>
          <p:nvSpPr>
            <p:cNvPr id="27654" name="Rectangle 6"/>
            <p:cNvSpPr>
              <a:spLocks noChangeArrowheads="1"/>
            </p:cNvSpPr>
            <p:nvPr/>
          </p:nvSpPr>
          <p:spPr bwMode="auto">
            <a:xfrm>
              <a:off x="1536" y="2928"/>
              <a:ext cx="1303" cy="445"/>
            </a:xfrm>
            <a:prstGeom prst="rect">
              <a:avLst/>
            </a:prstGeom>
            <a:solidFill>
              <a:srgbClr val="C0C0C0"/>
            </a:solidFill>
            <a:ln w="19050">
              <a:solidFill>
                <a:srgbClr val="000000"/>
              </a:solidFill>
              <a:miter lim="800000"/>
              <a:headEnd/>
              <a:tailEnd/>
            </a:ln>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eaLnBrk="1" hangingPunct="1">
                <a:spcBef>
                  <a:spcPts val="800"/>
                </a:spcBef>
                <a:buClrTx/>
                <a:buFontTx/>
                <a:buNone/>
              </a:pPr>
              <a:r>
                <a:rPr lang="en-US" altLang="en-US" sz="2000">
                  <a:latin typeface="Verdana" pitchFamily="34" charset="0"/>
                  <a:cs typeface="Arial" pitchFamily="34" charset="0"/>
                </a:rPr>
                <a:t>BIOS</a:t>
              </a:r>
              <a:endParaRPr lang="en-US" altLang="en-US" sz="2000">
                <a:latin typeface="Arial" pitchFamily="34" charset="0"/>
                <a:cs typeface="Arial" pitchFamily="34" charset="0"/>
              </a:endParaRPr>
            </a:p>
          </p:txBody>
        </p:sp>
        <p:sp>
          <p:nvSpPr>
            <p:cNvPr id="27655" name="Rectangle 7"/>
            <p:cNvSpPr>
              <a:spLocks noChangeArrowheads="1"/>
            </p:cNvSpPr>
            <p:nvPr/>
          </p:nvSpPr>
          <p:spPr bwMode="auto">
            <a:xfrm>
              <a:off x="3708" y="2928"/>
              <a:ext cx="1304" cy="445"/>
            </a:xfrm>
            <a:prstGeom prst="rect">
              <a:avLst/>
            </a:prstGeom>
            <a:solidFill>
              <a:srgbClr val="C0C0C0"/>
            </a:solidFill>
            <a:ln w="19050">
              <a:solidFill>
                <a:srgbClr val="000000"/>
              </a:solidFill>
              <a:miter lim="800000"/>
              <a:headEnd/>
              <a:tailEnd/>
            </a:ln>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eaLnBrk="1" hangingPunct="1">
                <a:spcBef>
                  <a:spcPct val="0"/>
                </a:spcBef>
                <a:buClrTx/>
                <a:buFontTx/>
                <a:buNone/>
              </a:pPr>
              <a:r>
                <a:rPr lang="en-US" altLang="en-US" sz="2000">
                  <a:latin typeface="Arial" pitchFamily="34" charset="0"/>
                  <a:cs typeface="Arial" pitchFamily="34" charset="0"/>
                </a:rPr>
                <a:t>CT Điều Khiển Thiết Bị</a:t>
              </a:r>
            </a:p>
          </p:txBody>
        </p:sp>
        <p:sp>
          <p:nvSpPr>
            <p:cNvPr id="27656" name="Rectangle 8"/>
            <p:cNvSpPr>
              <a:spLocks noChangeArrowheads="1"/>
            </p:cNvSpPr>
            <p:nvPr/>
          </p:nvSpPr>
          <p:spPr bwMode="auto">
            <a:xfrm>
              <a:off x="884" y="2484"/>
              <a:ext cx="4128" cy="296"/>
            </a:xfrm>
            <a:prstGeom prst="rect">
              <a:avLst/>
            </a:prstGeom>
            <a:solidFill>
              <a:srgbClr val="C0C0C0"/>
            </a:solidFill>
            <a:ln w="19050">
              <a:solidFill>
                <a:srgbClr val="000000"/>
              </a:solidFill>
              <a:miter lim="800000"/>
              <a:headEnd/>
              <a:tailEnd/>
            </a:ln>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eaLnBrk="1" hangingPunct="1">
                <a:spcBef>
                  <a:spcPct val="0"/>
                </a:spcBef>
                <a:buClrTx/>
                <a:buFontTx/>
                <a:buNone/>
              </a:pPr>
              <a:r>
                <a:rPr lang="en-US" altLang="en-US" sz="2000">
                  <a:latin typeface="Verdana (Vietnamese)" charset="0"/>
                  <a:cs typeface="Arial" pitchFamily="34" charset="0"/>
                </a:rPr>
                <a:t>Hệ Điều Hành</a:t>
              </a:r>
              <a:endParaRPr lang="en-US" altLang="en-US" sz="2000">
                <a:latin typeface="Arial" pitchFamily="34" charset="0"/>
                <a:cs typeface="Arial" pitchFamily="34" charset="0"/>
              </a:endParaRPr>
            </a:p>
          </p:txBody>
        </p:sp>
        <p:sp>
          <p:nvSpPr>
            <p:cNvPr id="27657" name="Rectangle 9"/>
            <p:cNvSpPr>
              <a:spLocks noChangeArrowheads="1"/>
            </p:cNvSpPr>
            <p:nvPr/>
          </p:nvSpPr>
          <p:spPr bwMode="auto">
            <a:xfrm>
              <a:off x="2188" y="2113"/>
              <a:ext cx="2824" cy="222"/>
            </a:xfrm>
            <a:prstGeom prst="rect">
              <a:avLst/>
            </a:prstGeom>
            <a:solidFill>
              <a:srgbClr val="C0C0C0"/>
            </a:solidFill>
            <a:ln w="19050">
              <a:solidFill>
                <a:srgbClr val="000000"/>
              </a:solidFill>
              <a:miter lim="800000"/>
              <a:headEnd/>
              <a:tailEnd/>
            </a:ln>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eaLnBrk="1" hangingPunct="1">
                <a:spcBef>
                  <a:spcPct val="0"/>
                </a:spcBef>
                <a:buClrTx/>
                <a:buFontTx/>
                <a:buNone/>
              </a:pPr>
              <a:r>
                <a:rPr lang="en-US" altLang="en-US" sz="2000">
                  <a:latin typeface="Verdana" pitchFamily="34" charset="0"/>
                  <a:cs typeface="Arial" pitchFamily="34" charset="0"/>
                </a:rPr>
                <a:t>Phần Mềm Ứng Dụng</a:t>
              </a:r>
              <a:endParaRPr lang="en-US" altLang="en-US" sz="2000">
                <a:latin typeface="Arial" pitchFamily="34" charset="0"/>
                <a:cs typeface="Arial" pitchFamily="34" charset="0"/>
              </a:endParaRPr>
            </a:p>
          </p:txBody>
        </p:sp>
        <p:sp>
          <p:nvSpPr>
            <p:cNvPr id="27658" name="Rectangle 10"/>
            <p:cNvSpPr>
              <a:spLocks noChangeArrowheads="1"/>
            </p:cNvSpPr>
            <p:nvPr/>
          </p:nvSpPr>
          <p:spPr bwMode="auto">
            <a:xfrm>
              <a:off x="884" y="1668"/>
              <a:ext cx="1738" cy="297"/>
            </a:xfrm>
            <a:prstGeom prst="rect">
              <a:avLst/>
            </a:prstGeom>
            <a:solidFill>
              <a:srgbClr val="C0C0C0"/>
            </a:solidFill>
            <a:ln w="19050">
              <a:solidFill>
                <a:srgbClr val="000000"/>
              </a:solidFill>
              <a:miter lim="800000"/>
              <a:headEnd/>
              <a:tailEnd/>
            </a:ln>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eaLnBrk="1" hangingPunct="1">
                <a:spcBef>
                  <a:spcPct val="0"/>
                </a:spcBef>
                <a:buClrTx/>
                <a:buFontTx/>
                <a:buNone/>
              </a:pPr>
              <a:r>
                <a:rPr lang="en-US" altLang="en-US" sz="2400" b="0">
                  <a:latin typeface="Verdana (Vietnamese)" charset="0"/>
                  <a:cs typeface="Arial" pitchFamily="34" charset="0"/>
                </a:rPr>
                <a:t>Người Dùng</a:t>
              </a:r>
              <a:endParaRPr lang="en-US" altLang="en-US" sz="2400" b="0">
                <a:latin typeface="Arial" pitchFamily="34" charset="0"/>
                <a:cs typeface="Arial" pitchFamily="34" charset="0"/>
              </a:endParaRPr>
            </a:p>
          </p:txBody>
        </p:sp>
        <p:sp>
          <p:nvSpPr>
            <p:cNvPr id="27659" name="Line 11"/>
            <p:cNvSpPr>
              <a:spLocks noChangeShapeType="1"/>
            </p:cNvSpPr>
            <p:nvPr/>
          </p:nvSpPr>
          <p:spPr bwMode="auto">
            <a:xfrm>
              <a:off x="1101" y="1965"/>
              <a:ext cx="0" cy="519"/>
            </a:xfrm>
            <a:prstGeom prst="line">
              <a:avLst/>
            </a:prstGeom>
            <a:noFill/>
            <a:ln w="19050">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7660" name="Line 12"/>
            <p:cNvSpPr>
              <a:spLocks noChangeShapeType="1"/>
            </p:cNvSpPr>
            <p:nvPr/>
          </p:nvSpPr>
          <p:spPr bwMode="auto">
            <a:xfrm>
              <a:off x="1101" y="2780"/>
              <a:ext cx="0" cy="741"/>
            </a:xfrm>
            <a:prstGeom prst="line">
              <a:avLst/>
            </a:prstGeom>
            <a:noFill/>
            <a:ln w="19050">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7661" name="Line 13"/>
            <p:cNvSpPr>
              <a:spLocks noChangeShapeType="1"/>
            </p:cNvSpPr>
            <p:nvPr/>
          </p:nvSpPr>
          <p:spPr bwMode="auto">
            <a:xfrm>
              <a:off x="2405" y="1966"/>
              <a:ext cx="0" cy="149"/>
            </a:xfrm>
            <a:prstGeom prst="line">
              <a:avLst/>
            </a:prstGeom>
            <a:noFill/>
            <a:ln w="19050">
              <a:solidFill>
                <a:srgbClr val="000000"/>
              </a:solidFill>
              <a:round/>
              <a:headEnd type="stealth"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7662" name="Line 14"/>
            <p:cNvSpPr>
              <a:spLocks noChangeShapeType="1"/>
            </p:cNvSpPr>
            <p:nvPr/>
          </p:nvSpPr>
          <p:spPr bwMode="auto">
            <a:xfrm>
              <a:off x="3491" y="2335"/>
              <a:ext cx="0" cy="149"/>
            </a:xfrm>
            <a:prstGeom prst="line">
              <a:avLst/>
            </a:prstGeom>
            <a:noFill/>
            <a:ln w="19050">
              <a:solidFill>
                <a:srgbClr val="000000"/>
              </a:solidFill>
              <a:round/>
              <a:headEnd type="stealth"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7663" name="Line 15"/>
            <p:cNvSpPr>
              <a:spLocks noChangeShapeType="1"/>
            </p:cNvSpPr>
            <p:nvPr/>
          </p:nvSpPr>
          <p:spPr bwMode="auto">
            <a:xfrm>
              <a:off x="2188" y="2780"/>
              <a:ext cx="0" cy="148"/>
            </a:xfrm>
            <a:prstGeom prst="line">
              <a:avLst/>
            </a:prstGeom>
            <a:noFill/>
            <a:ln w="19050">
              <a:solidFill>
                <a:srgbClr val="000000"/>
              </a:solidFill>
              <a:round/>
              <a:headEnd type="stealth"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7664" name="Line 16"/>
            <p:cNvSpPr>
              <a:spLocks noChangeShapeType="1"/>
            </p:cNvSpPr>
            <p:nvPr/>
          </p:nvSpPr>
          <p:spPr bwMode="auto">
            <a:xfrm>
              <a:off x="4360" y="2780"/>
              <a:ext cx="0" cy="148"/>
            </a:xfrm>
            <a:prstGeom prst="line">
              <a:avLst/>
            </a:prstGeom>
            <a:noFill/>
            <a:ln w="19050">
              <a:solidFill>
                <a:srgbClr val="000000"/>
              </a:solidFill>
              <a:round/>
              <a:headEnd type="stealth"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7665" name="Line 17"/>
            <p:cNvSpPr>
              <a:spLocks noChangeShapeType="1"/>
            </p:cNvSpPr>
            <p:nvPr/>
          </p:nvSpPr>
          <p:spPr bwMode="auto">
            <a:xfrm>
              <a:off x="2188" y="3373"/>
              <a:ext cx="0" cy="148"/>
            </a:xfrm>
            <a:prstGeom prst="line">
              <a:avLst/>
            </a:prstGeom>
            <a:noFill/>
            <a:ln w="19050">
              <a:solidFill>
                <a:srgbClr val="000000"/>
              </a:solidFill>
              <a:round/>
              <a:headEnd type="stealth"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7666" name="Line 18"/>
            <p:cNvSpPr>
              <a:spLocks noChangeShapeType="1"/>
            </p:cNvSpPr>
            <p:nvPr/>
          </p:nvSpPr>
          <p:spPr bwMode="auto">
            <a:xfrm>
              <a:off x="4360" y="3373"/>
              <a:ext cx="0" cy="148"/>
            </a:xfrm>
            <a:prstGeom prst="line">
              <a:avLst/>
            </a:prstGeom>
            <a:noFill/>
            <a:ln w="19050">
              <a:solidFill>
                <a:srgbClr val="000000"/>
              </a:solidFill>
              <a:round/>
              <a:headEnd type="stealth" w="sm" len="sm"/>
              <a:tailEnd type="stealth" w="sm" len="sm"/>
            </a:ln>
            <a:extLst>
              <a:ext uri="{909E8E84-426E-40DD-AFC4-6F175D3DCCD1}">
                <a14:hiddenFill xmlns:a14="http://schemas.microsoft.com/office/drawing/2010/main">
                  <a:noFill/>
                </a14:hiddenFill>
              </a:ext>
            </a:extLst>
          </p:spPr>
          <p:txBody>
            <a:bodyPr/>
            <a:lstStyle/>
            <a:p>
              <a:endParaRPr lang="en-US"/>
            </a:p>
          </p:txBody>
        </p:sp>
      </p:grpSp>
      <p:sp>
        <p:nvSpPr>
          <p:cNvPr id="27652"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pitchFamily="34" charset="0"/>
              </a:rPr>
              <a:t>Các khái niệm c</a:t>
            </a:r>
            <a:r>
              <a:rPr lang="vi-VN" altLang="en-US" sz="3200" b="0">
                <a:solidFill>
                  <a:schemeClr val="bg1"/>
                </a:solidFill>
                <a:latin typeface="Verdana" pitchFamily="34" charset="0"/>
                <a:cs typeface="Arial" pitchFamily="34" charset="0"/>
              </a:rPr>
              <a:t>ơ</a:t>
            </a:r>
            <a:r>
              <a:rPr lang="en-US" altLang="en-US" sz="3200" b="0">
                <a:solidFill>
                  <a:schemeClr val="bg1"/>
                </a:solidFill>
                <a:latin typeface="Verdana" pitchFamily="34" charset="0"/>
                <a:cs typeface="Arial" pitchFamily="34" charset="0"/>
              </a:rPr>
              <a:t> bản</a:t>
            </a:r>
            <a:endParaRPr lang="vi-VN" altLang="en-US" sz="3200" b="0">
              <a:solidFill>
                <a:schemeClr val="bg1"/>
              </a:solidFill>
              <a:latin typeface="Verdana" pitchFamily="34" charset="0"/>
              <a:cs typeface="Arial"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t>Các khái niệm c</a:t>
            </a:r>
            <a:r>
              <a:rPr lang="vi-VN" altLang="en-US"/>
              <a:t>ơ</a:t>
            </a:r>
            <a:r>
              <a:rPr lang="en-US" altLang="en-US"/>
              <a:t> bản</a:t>
            </a:r>
            <a:endParaRPr lang="vi-VN" altLang="en-US"/>
          </a:p>
        </p:txBody>
      </p:sp>
      <p:sp>
        <p:nvSpPr>
          <p:cNvPr id="28675" name="Content Placeholder 2"/>
          <p:cNvSpPr>
            <a:spLocks noGrp="1"/>
          </p:cNvSpPr>
          <p:nvPr>
            <p:ph idx="1"/>
          </p:nvPr>
        </p:nvSpPr>
        <p:spPr>
          <a:xfrm>
            <a:off x="457200" y="1371600"/>
            <a:ext cx="7620000" cy="4800600"/>
          </a:xfrm>
        </p:spPr>
        <p:txBody>
          <a:bodyPr/>
          <a:lstStyle/>
          <a:p>
            <a:pPr algn="just" eaLnBrk="1" hangingPunct="1"/>
            <a:r>
              <a:rPr lang="en-US" altLang="en-US" sz="2400">
                <a:solidFill>
                  <a:srgbClr val="0A85FF"/>
                </a:solidFill>
              </a:rPr>
              <a:t>Lập trình máy tính</a:t>
            </a:r>
          </a:p>
          <a:p>
            <a:pPr lvl="1" algn="just" eaLnBrk="1" hangingPunct="1"/>
            <a:r>
              <a:rPr lang="en-US" altLang="en-US" sz="2400"/>
              <a:t>Gọi tắt là </a:t>
            </a:r>
            <a:r>
              <a:rPr lang="en-US" altLang="en-US" sz="2400">
                <a:solidFill>
                  <a:srgbClr val="FF0000"/>
                </a:solidFill>
              </a:rPr>
              <a:t>lập trình</a:t>
            </a:r>
            <a:r>
              <a:rPr lang="en-US" altLang="en-US" sz="2400"/>
              <a:t> (Programming).</a:t>
            </a:r>
          </a:p>
          <a:p>
            <a:pPr lvl="1" algn="just" eaLnBrk="1" hangingPunct="1"/>
            <a:r>
              <a:rPr lang="en-US" altLang="en-US" sz="2400"/>
              <a:t>Kỹ thuật </a:t>
            </a:r>
            <a:r>
              <a:rPr lang="en-US" altLang="en-US" sz="2400">
                <a:solidFill>
                  <a:srgbClr val="FF0000"/>
                </a:solidFill>
              </a:rPr>
              <a:t>cài </a:t>
            </a:r>
            <a:r>
              <a:rPr lang="vi-VN" altLang="en-US" sz="2400">
                <a:solidFill>
                  <a:srgbClr val="FF0000"/>
                </a:solidFill>
              </a:rPr>
              <a:t>đặ</a:t>
            </a:r>
            <a:r>
              <a:rPr lang="en-US" altLang="en-US" sz="2400">
                <a:solidFill>
                  <a:srgbClr val="FF0000"/>
                </a:solidFill>
              </a:rPr>
              <a:t>t</a:t>
            </a:r>
            <a:r>
              <a:rPr lang="en-US" altLang="en-US" sz="2400"/>
              <a:t> một hoặc nhiều </a:t>
            </a:r>
            <a:r>
              <a:rPr lang="en-US" altLang="en-US" sz="2400">
                <a:solidFill>
                  <a:srgbClr val="FF0000"/>
                </a:solidFill>
              </a:rPr>
              <a:t>thuật toán</a:t>
            </a:r>
            <a:r>
              <a:rPr lang="en-US" altLang="en-US" sz="2400"/>
              <a:t> trừu t</a:t>
            </a:r>
            <a:r>
              <a:rPr lang="vi-VN" altLang="en-US" sz="2400"/>
              <a:t>ượ</a:t>
            </a:r>
            <a:r>
              <a:rPr lang="en-US" altLang="en-US" sz="2400"/>
              <a:t>ng có liên quan với nhau bằng một </a:t>
            </a:r>
            <a:r>
              <a:rPr lang="en-US" altLang="en-US" sz="2400">
                <a:solidFill>
                  <a:srgbClr val="FF0000"/>
                </a:solidFill>
              </a:rPr>
              <a:t>ngôn ngữ lập trình</a:t>
            </a:r>
            <a:r>
              <a:rPr lang="en-US" altLang="en-US" sz="2400"/>
              <a:t> </a:t>
            </a:r>
            <a:r>
              <a:rPr lang="vi-VN" altLang="en-US" sz="2400"/>
              <a:t>để</a:t>
            </a:r>
            <a:r>
              <a:rPr lang="en-US" altLang="en-US" sz="2400"/>
              <a:t> tạo ra một </a:t>
            </a:r>
            <a:r>
              <a:rPr lang="en-US" altLang="en-US" sz="2400">
                <a:solidFill>
                  <a:srgbClr val="FF0000"/>
                </a:solidFill>
              </a:rPr>
              <a:t>ch</a:t>
            </a:r>
            <a:r>
              <a:rPr lang="vi-VN" altLang="en-US" sz="2400">
                <a:solidFill>
                  <a:srgbClr val="FF0000"/>
                </a:solidFill>
              </a:rPr>
              <a:t>ươ</a:t>
            </a:r>
            <a:r>
              <a:rPr lang="en-US" altLang="en-US" sz="2400">
                <a:solidFill>
                  <a:srgbClr val="FF0000"/>
                </a:solidFill>
              </a:rPr>
              <a:t>ng trình máy tính</a:t>
            </a:r>
            <a:r>
              <a:rPr lang="en-US" altLang="en-US" sz="2400"/>
              <a:t>.</a:t>
            </a:r>
          </a:p>
          <a:p>
            <a:pPr algn="just" eaLnBrk="1" hangingPunct="1"/>
            <a:r>
              <a:rPr lang="en-US" altLang="en-US" sz="2400">
                <a:solidFill>
                  <a:srgbClr val="0A85FF"/>
                </a:solidFill>
              </a:rPr>
              <a:t>Thuật toán</a:t>
            </a:r>
          </a:p>
          <a:p>
            <a:pPr lvl="1" algn="just" eaLnBrk="1" hangingPunct="1"/>
            <a:r>
              <a:rPr lang="en-US" altLang="en-US" sz="2400"/>
              <a:t>Là </a:t>
            </a:r>
            <a:r>
              <a:rPr lang="en-US" altLang="en-US" sz="2400">
                <a:solidFill>
                  <a:srgbClr val="FF0000"/>
                </a:solidFill>
              </a:rPr>
              <a:t>tập hợp</a:t>
            </a:r>
            <a:r>
              <a:rPr lang="en-US" altLang="en-US" sz="2400"/>
              <a:t> (dãy) </a:t>
            </a:r>
            <a:r>
              <a:rPr lang="en-US" altLang="en-US" sz="2400">
                <a:solidFill>
                  <a:srgbClr val="FF0000"/>
                </a:solidFill>
              </a:rPr>
              <a:t>hữu hạn</a:t>
            </a:r>
            <a:r>
              <a:rPr lang="en-US" altLang="en-US" sz="2400"/>
              <a:t> các </a:t>
            </a:r>
            <a:r>
              <a:rPr lang="en-US" altLang="en-US" sz="2400">
                <a:solidFill>
                  <a:srgbClr val="FF0000"/>
                </a:solidFill>
              </a:rPr>
              <a:t>chỉ thị</a:t>
            </a:r>
            <a:r>
              <a:rPr lang="en-US" altLang="en-US" sz="2400"/>
              <a:t> (hành </a:t>
            </a:r>
            <a:r>
              <a:rPr lang="vi-VN" altLang="en-US" sz="2400"/>
              <a:t>độ</a:t>
            </a:r>
            <a:r>
              <a:rPr lang="en-US" altLang="en-US" sz="2400"/>
              <a:t>ng) </a:t>
            </a:r>
            <a:r>
              <a:rPr lang="vi-VN" altLang="en-US" sz="2400"/>
              <a:t>đượ</a:t>
            </a:r>
            <a:r>
              <a:rPr lang="en-US" altLang="en-US" sz="2400"/>
              <a:t>c </a:t>
            </a:r>
            <a:r>
              <a:rPr lang="vi-VN" altLang="en-US" sz="2400">
                <a:solidFill>
                  <a:srgbClr val="FF0000"/>
                </a:solidFill>
              </a:rPr>
              <a:t>đị</a:t>
            </a:r>
            <a:r>
              <a:rPr lang="en-US" altLang="en-US" sz="2400">
                <a:solidFill>
                  <a:srgbClr val="FF0000"/>
                </a:solidFill>
              </a:rPr>
              <a:t>nh nghĩa rõ ràng</a:t>
            </a:r>
            <a:r>
              <a:rPr lang="en-US" altLang="en-US" sz="2400"/>
              <a:t> nhằm </a:t>
            </a:r>
            <a:r>
              <a:rPr lang="en-US" altLang="en-US" sz="2400">
                <a:solidFill>
                  <a:srgbClr val="FF0000"/>
                </a:solidFill>
              </a:rPr>
              <a:t>giải quyết một bài toán cụ thể</a:t>
            </a:r>
            <a:r>
              <a:rPr lang="en-US" altLang="en-US" sz="2400"/>
              <a:t> nào </a:t>
            </a:r>
            <a:r>
              <a:rPr lang="vi-VN" altLang="en-US" sz="2400"/>
              <a:t>đó</a:t>
            </a:r>
            <a:r>
              <a:rPr lang="en-US" altLang="en-US" sz="2400"/>
              <a:t>.</a:t>
            </a:r>
            <a:endParaRPr lang="vi-V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Các khái niệm c</a:t>
            </a:r>
            <a:r>
              <a:rPr lang="vi-VN" altLang="en-US"/>
              <a:t>ơ</a:t>
            </a:r>
            <a:r>
              <a:rPr lang="en-US" altLang="en-US"/>
              <a:t> bản</a:t>
            </a:r>
          </a:p>
        </p:txBody>
      </p:sp>
      <p:sp>
        <p:nvSpPr>
          <p:cNvPr id="3" name="Content Placeholder 2"/>
          <p:cNvSpPr>
            <a:spLocks noGrp="1"/>
          </p:cNvSpPr>
          <p:nvPr>
            <p:ph idx="1"/>
          </p:nvPr>
        </p:nvSpPr>
        <p:spPr/>
        <p:txBody>
          <a:bodyPr/>
          <a:lstStyle/>
          <a:p>
            <a:pPr eaLnBrk="1" hangingPunct="1">
              <a:defRPr/>
            </a:pPr>
            <a:r>
              <a:rPr lang="en-US">
                <a:solidFill>
                  <a:schemeClr val="tx1">
                    <a:lumMod val="60000"/>
                    <a:lumOff val="40000"/>
                  </a:schemeClr>
                </a:solidFill>
              </a:rPr>
              <a:t>Ví dụ</a:t>
            </a:r>
          </a:p>
          <a:p>
            <a:pPr lvl="1" eaLnBrk="1" hangingPunct="1">
              <a:defRPr/>
            </a:pPr>
            <a:r>
              <a:rPr lang="en-US"/>
              <a:t>Thuật toán giải PT bậc nhất: ax + b = 0</a:t>
            </a:r>
          </a:p>
          <a:p>
            <a:pPr lvl="1" eaLnBrk="1" hangingPunct="1">
              <a:buFont typeface="Wingdings" pitchFamily="2" charset="2"/>
              <a:buNone/>
              <a:defRPr/>
            </a:pPr>
            <a:r>
              <a:rPr lang="en-US"/>
              <a:t>	(a, b là các số thực).</a:t>
            </a:r>
          </a:p>
        </p:txBody>
      </p:sp>
      <p:sp>
        <p:nvSpPr>
          <p:cNvPr id="6" name="Rounded Rectangle 5"/>
          <p:cNvSpPr/>
          <p:nvPr/>
        </p:nvSpPr>
        <p:spPr>
          <a:xfrm>
            <a:off x="685800" y="3886200"/>
            <a:ext cx="152400" cy="1676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7" name="TextBox 6"/>
          <p:cNvSpPr txBox="1">
            <a:spLocks noChangeArrowheads="1"/>
          </p:cNvSpPr>
          <p:nvPr/>
        </p:nvSpPr>
        <p:spPr bwMode="auto">
          <a:xfrm>
            <a:off x="838200" y="3962400"/>
            <a:ext cx="701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 typeface="Arial" pitchFamily="34" charset="0"/>
              <a:buChar char="•"/>
            </a:pPr>
            <a:r>
              <a:rPr lang="en-US" altLang="en-US" sz="2000">
                <a:latin typeface="Courier New" pitchFamily="49" charset="0"/>
                <a:cs typeface="Courier New" pitchFamily="49" charset="0"/>
              </a:rPr>
              <a:t> Nếu a = 0</a:t>
            </a:r>
          </a:p>
          <a:p>
            <a:pPr lvl="1" eaLnBrk="1" hangingPunct="1">
              <a:spcBef>
                <a:spcPct val="0"/>
              </a:spcBef>
              <a:buClrTx/>
              <a:buFont typeface="Arial" pitchFamily="34" charset="0"/>
              <a:buChar char="•"/>
            </a:pPr>
            <a:r>
              <a:rPr lang="en-US" altLang="en-US" sz="2000" b="1">
                <a:latin typeface="Courier New" pitchFamily="49" charset="0"/>
                <a:cs typeface="Courier New" pitchFamily="49" charset="0"/>
              </a:rPr>
              <a:t> b = 0 thì ph</a:t>
            </a:r>
            <a:r>
              <a:rPr lang="vi-VN" altLang="en-US" sz="2000" b="1">
                <a:latin typeface="Courier New" pitchFamily="49" charset="0"/>
                <a:cs typeface="Courier New" pitchFamily="49" charset="0"/>
              </a:rPr>
              <a:t>ươ</a:t>
            </a:r>
            <a:r>
              <a:rPr lang="en-US" altLang="en-US" sz="2000" b="1">
                <a:latin typeface="Courier New" pitchFamily="49" charset="0"/>
                <a:cs typeface="Courier New" pitchFamily="49" charset="0"/>
              </a:rPr>
              <a:t>ng trình có nghiệm bất kì.</a:t>
            </a:r>
          </a:p>
          <a:p>
            <a:pPr lvl="1" eaLnBrk="1" hangingPunct="1">
              <a:spcBef>
                <a:spcPct val="0"/>
              </a:spcBef>
              <a:buClrTx/>
              <a:buFont typeface="Arial" pitchFamily="34" charset="0"/>
              <a:buChar char="•"/>
            </a:pPr>
            <a:r>
              <a:rPr lang="en-US" altLang="en-US" sz="2000" b="1">
                <a:latin typeface="Courier New" pitchFamily="49" charset="0"/>
                <a:cs typeface="Courier New" pitchFamily="49" charset="0"/>
              </a:rPr>
              <a:t> b ≠ 0 thì ph</a:t>
            </a:r>
            <a:r>
              <a:rPr lang="vi-VN" altLang="en-US" sz="2000" b="1">
                <a:latin typeface="Courier New" pitchFamily="49" charset="0"/>
                <a:cs typeface="Courier New" pitchFamily="49" charset="0"/>
              </a:rPr>
              <a:t>ươ</a:t>
            </a:r>
            <a:r>
              <a:rPr lang="en-US" altLang="en-US" sz="2000" b="1">
                <a:latin typeface="Courier New" pitchFamily="49" charset="0"/>
                <a:cs typeface="Courier New" pitchFamily="49" charset="0"/>
              </a:rPr>
              <a:t>ng trình vô nghiệm.</a:t>
            </a:r>
          </a:p>
          <a:p>
            <a:pPr eaLnBrk="1" hangingPunct="1">
              <a:spcBef>
                <a:spcPct val="0"/>
              </a:spcBef>
              <a:buClrTx/>
              <a:buFont typeface="Arial" pitchFamily="34" charset="0"/>
              <a:buChar char="•"/>
            </a:pPr>
            <a:r>
              <a:rPr lang="en-US" altLang="en-US" sz="2000">
                <a:latin typeface="Courier New" pitchFamily="49" charset="0"/>
                <a:cs typeface="Courier New" pitchFamily="49" charset="0"/>
              </a:rPr>
              <a:t> Nếu a ≠ 0</a:t>
            </a:r>
          </a:p>
          <a:p>
            <a:pPr lvl="1" eaLnBrk="1" hangingPunct="1">
              <a:spcBef>
                <a:spcPct val="0"/>
              </a:spcBef>
              <a:buClrTx/>
              <a:buFont typeface="Arial" pitchFamily="34" charset="0"/>
              <a:buChar char="•"/>
            </a:pPr>
            <a:r>
              <a:rPr lang="en-US" altLang="en-US" sz="2000" b="1">
                <a:latin typeface="Courier New" pitchFamily="49" charset="0"/>
                <a:cs typeface="Courier New" pitchFamily="49" charset="0"/>
              </a:rPr>
              <a:t> Ph</a:t>
            </a:r>
            <a:r>
              <a:rPr lang="vi-VN" altLang="en-US" sz="2000" b="1">
                <a:latin typeface="Courier New" pitchFamily="49" charset="0"/>
                <a:cs typeface="Courier New" pitchFamily="49" charset="0"/>
              </a:rPr>
              <a:t>ươ</a:t>
            </a:r>
            <a:r>
              <a:rPr lang="en-US" altLang="en-US" sz="2000" b="1">
                <a:latin typeface="Courier New" pitchFamily="49" charset="0"/>
                <a:cs typeface="Courier New" pitchFamily="49" charset="0"/>
              </a:rPr>
              <a:t>ng trình có nghiệm duy nhất x = -b/a</a:t>
            </a:r>
          </a:p>
        </p:txBody>
      </p:sp>
      <p:sp>
        <p:nvSpPr>
          <p:cNvPr id="9" name="TextBox 8"/>
          <p:cNvSpPr txBox="1"/>
          <p:nvPr/>
        </p:nvSpPr>
        <p:spPr>
          <a:xfrm>
            <a:off x="685800" y="3200400"/>
            <a:ext cx="7162800" cy="708025"/>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a:solidFill>
                  <a:schemeClr val="tx1">
                    <a:lumMod val="60000"/>
                    <a:lumOff val="40000"/>
                  </a:schemeClr>
                </a:solidFill>
                <a:latin typeface="Courier New" pitchFamily="49" charset="0"/>
                <a:cs typeface="Courier New" pitchFamily="49" charset="0"/>
              </a:rPr>
              <a:t>Đầu vào:</a:t>
            </a:r>
            <a:r>
              <a:rPr lang="en-US" sz="2000" b="1">
                <a:latin typeface="Courier New" pitchFamily="49" charset="0"/>
                <a:cs typeface="Courier New" pitchFamily="49" charset="0"/>
              </a:rPr>
              <a:t> a, b thuộc R</a:t>
            </a:r>
          </a:p>
          <a:p>
            <a:pPr>
              <a:defRPr/>
            </a:pPr>
            <a:r>
              <a:rPr lang="en-US" sz="2000" b="1">
                <a:solidFill>
                  <a:schemeClr val="tx1">
                    <a:lumMod val="60000"/>
                    <a:lumOff val="40000"/>
                  </a:schemeClr>
                </a:solidFill>
                <a:latin typeface="Courier New" pitchFamily="49" charset="0"/>
                <a:cs typeface="Courier New" pitchFamily="49" charset="0"/>
              </a:rPr>
              <a:t>Đầu ra:</a:t>
            </a:r>
            <a:r>
              <a:rPr lang="en-US" sz="2000" b="1">
                <a:latin typeface="Courier New" pitchFamily="49" charset="0"/>
                <a:cs typeface="Courier New" pitchFamily="49" charset="0"/>
              </a:rPr>
              <a:t> nghiệm ph</a:t>
            </a:r>
            <a:r>
              <a:rPr lang="vi-VN" sz="2000" b="1">
                <a:latin typeface="Courier New" pitchFamily="49" charset="0"/>
                <a:cs typeface="Courier New" pitchFamily="49" charset="0"/>
              </a:rPr>
              <a:t>ươ</a:t>
            </a:r>
            <a:r>
              <a:rPr lang="en-US" sz="2000" b="1">
                <a:latin typeface="Courier New" pitchFamily="49" charset="0"/>
                <a:cs typeface="Courier New" pitchFamily="49" charset="0"/>
              </a:rPr>
              <a:t>ng trình ax + b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Các tính chất của thuật toán</a:t>
            </a:r>
          </a:p>
        </p:txBody>
      </p:sp>
      <p:sp>
        <p:nvSpPr>
          <p:cNvPr id="30723" name="Content Placeholder 2"/>
          <p:cNvSpPr>
            <a:spLocks noGrp="1"/>
          </p:cNvSpPr>
          <p:nvPr>
            <p:ph idx="1"/>
          </p:nvPr>
        </p:nvSpPr>
        <p:spPr>
          <a:xfrm>
            <a:off x="228600" y="838200"/>
            <a:ext cx="7874000" cy="5638800"/>
          </a:xfrm>
        </p:spPr>
        <p:txBody>
          <a:bodyPr/>
          <a:lstStyle/>
          <a:p>
            <a:pPr algn="just" eaLnBrk="1" hangingPunct="1">
              <a:buFont typeface="Wingdings" pitchFamily="2" charset="2"/>
              <a:buNone/>
            </a:pPr>
            <a:endParaRPr lang="en-US" altLang="en-US" sz="2000">
              <a:solidFill>
                <a:srgbClr val="0A85FF"/>
              </a:solidFill>
            </a:endParaRPr>
          </a:p>
          <a:p>
            <a:pPr lvl="1" algn="just"/>
            <a:r>
              <a:rPr lang="en-US" altLang="en-US" sz="2000" b="1">
                <a:solidFill>
                  <a:srgbClr val="990000"/>
                </a:solidFill>
                <a:cs typeface="Tahoma" pitchFamily="34" charset="0"/>
              </a:rPr>
              <a:t>Nhập (input):</a:t>
            </a:r>
            <a:r>
              <a:rPr lang="en-US" altLang="en-US" sz="2000">
                <a:cs typeface="Tahoma" pitchFamily="34" charset="0"/>
              </a:rPr>
              <a:t> các giá trị nhập từ một tập hợp nhất định </a:t>
            </a:r>
            <a:br>
              <a:rPr lang="en-US" altLang="en-US" sz="2000">
                <a:cs typeface="Tahoma" pitchFamily="34" charset="0"/>
              </a:rPr>
            </a:br>
            <a:r>
              <a:rPr lang="en-US" altLang="en-US" sz="2000">
                <a:cs typeface="Tahoma" pitchFamily="34" charset="0"/>
              </a:rPr>
              <a:t>nào đó.</a:t>
            </a:r>
          </a:p>
          <a:p>
            <a:pPr lvl="1" algn="just"/>
            <a:r>
              <a:rPr lang="en-US" altLang="en-US" sz="2000" b="1">
                <a:solidFill>
                  <a:srgbClr val="990000"/>
                </a:solidFill>
                <a:cs typeface="Tahoma" pitchFamily="34" charset="0"/>
              </a:rPr>
              <a:t>Xuất (output):</a:t>
            </a:r>
            <a:r>
              <a:rPr lang="en-US" altLang="en-US" sz="2000">
                <a:cs typeface="Tahoma" pitchFamily="34" charset="0"/>
              </a:rPr>
              <a:t> các giá trị được nhập qua một thuật toán tạo ra các giá trị xuất thuộc một tập hợp nhất định nào đó thể hiện lời giải cho bài toán.</a:t>
            </a:r>
          </a:p>
          <a:p>
            <a:pPr lvl="1" algn="just"/>
            <a:r>
              <a:rPr lang="en-US" altLang="en-US" sz="2000" b="1">
                <a:solidFill>
                  <a:srgbClr val="990000"/>
                </a:solidFill>
                <a:cs typeface="Tahoma" pitchFamily="34" charset="0"/>
              </a:rPr>
              <a:t>Tính xác định (definiteness):</a:t>
            </a:r>
            <a:r>
              <a:rPr lang="en-US" altLang="en-US" sz="2000">
                <a:cs typeface="Tahoma" pitchFamily="34" charset="0"/>
              </a:rPr>
              <a:t> các bước trong thuật toán phải chính xác, rõ ràng.</a:t>
            </a:r>
          </a:p>
          <a:p>
            <a:pPr lvl="1" algn="just"/>
            <a:r>
              <a:rPr lang="en-US" altLang="en-US" sz="2000" b="1">
                <a:solidFill>
                  <a:srgbClr val="990000"/>
                </a:solidFill>
                <a:cs typeface="Tahoma" pitchFamily="34" charset="0"/>
              </a:rPr>
              <a:t>Tính hữu hạn (finiteness):</a:t>
            </a:r>
            <a:r>
              <a:rPr lang="en-US" altLang="en-US" sz="2000">
                <a:cs typeface="Tahoma" pitchFamily="34" charset="0"/>
              </a:rPr>
              <a:t> thuật giải phải cho ra lời giải.</a:t>
            </a:r>
          </a:p>
          <a:p>
            <a:pPr lvl="1" algn="just"/>
            <a:r>
              <a:rPr lang="en-US" altLang="en-US" sz="2000" b="1">
                <a:solidFill>
                  <a:srgbClr val="990000"/>
                </a:solidFill>
                <a:cs typeface="Tahoma" pitchFamily="34" charset="0"/>
              </a:rPr>
              <a:t>Tính hiệu quả:</a:t>
            </a:r>
            <a:r>
              <a:rPr lang="en-US" altLang="en-US" sz="2000">
                <a:cs typeface="Tahoma" pitchFamily="34" charset="0"/>
              </a:rPr>
              <a:t> được đánh giá dựa trên một số tiêu chuẩn như khối lượng tính toán, không gian và thời gian được </a:t>
            </a:r>
            <a:br>
              <a:rPr lang="en-US" altLang="en-US" sz="2000">
                <a:cs typeface="Tahoma" pitchFamily="34" charset="0"/>
              </a:rPr>
            </a:br>
            <a:r>
              <a:rPr lang="en-US" altLang="en-US" sz="2000">
                <a:cs typeface="Tahoma" pitchFamily="34" charset="0"/>
              </a:rPr>
              <a:t>sử dụng.</a:t>
            </a:r>
          </a:p>
          <a:p>
            <a:pPr lvl="1" algn="just"/>
            <a:r>
              <a:rPr lang="en-US" altLang="en-US" sz="2000" b="1">
                <a:solidFill>
                  <a:srgbClr val="990000"/>
                </a:solidFill>
                <a:cs typeface="Tahoma" pitchFamily="34" charset="0"/>
              </a:rPr>
              <a:t>Tính tổng quát:</a:t>
            </a:r>
            <a:r>
              <a:rPr lang="en-US" altLang="en-US" sz="2000">
                <a:cs typeface="Tahoma" pitchFamily="34" charset="0"/>
              </a:rPr>
              <a:t> thuật toán áp dụng được cho tất cả các bài toán có dạng tương tự.</a:t>
            </a:r>
          </a:p>
          <a:p>
            <a:pPr lvl="1" algn="just"/>
            <a:r>
              <a:rPr lang="en-US" altLang="en-US" sz="2000" b="1">
                <a:solidFill>
                  <a:srgbClr val="990000"/>
                </a:solidFill>
                <a:cs typeface="Tahoma" pitchFamily="34" charset="0"/>
              </a:rPr>
              <a:t>Tính đúng đắn:</a:t>
            </a:r>
            <a:r>
              <a:rPr lang="en-US" altLang="en-US" sz="2000">
                <a:cs typeface="Tahoma" pitchFamily="34" charset="0"/>
              </a:rPr>
              <a:t> thuật toán phải cho kết quả đúng như yêu cầu bài toán đặt 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10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3200">
                <a:solidFill>
                  <a:schemeClr val="bg1"/>
                </a:solidFill>
                <a:latin typeface="Verdana" pitchFamily="34" charset="0"/>
                <a:cs typeface="Arial" pitchFamily="34" charset="0"/>
              </a:rPr>
              <a:t>Chương trình (máy tính)</a:t>
            </a:r>
          </a:p>
        </p:txBody>
      </p:sp>
      <p:sp>
        <p:nvSpPr>
          <p:cNvPr id="31747" name="Rectangle 3"/>
          <p:cNvSpPr>
            <a:spLocks noChangeArrowheads="1"/>
          </p:cNvSpPr>
          <p:nvPr/>
        </p:nvSpPr>
        <p:spPr bwMode="auto">
          <a:xfrm>
            <a:off x="685800" y="1219200"/>
            <a:ext cx="739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r>
              <a:rPr lang="en-US" altLang="en-US" sz="2400" b="0">
                <a:latin typeface="Arial" pitchFamily="34" charset="0"/>
              </a:rPr>
              <a:t>Là tập hợp hữu hạn các chỉ thị máy được bố trí, sắp xếp theo một trật tự xác định, nhằm giải quyết yêu cầu của bài toán đặt ra. </a:t>
            </a:r>
          </a:p>
          <a:p>
            <a:pPr algn="just"/>
            <a:r>
              <a:rPr lang="en-US" altLang="en-US" sz="2400" b="0">
                <a:latin typeface="Arial" pitchFamily="34" charset="0"/>
              </a:rPr>
              <a:t>Chương trình được viết bằng một NNLT cụ thể nào đó.</a:t>
            </a:r>
          </a:p>
          <a:p>
            <a:pPr algn="just"/>
            <a:r>
              <a:rPr lang="en-US" altLang="en-US" sz="2400" b="0">
                <a:latin typeface="Arial" pitchFamily="34" charset="0"/>
              </a:rPr>
              <a:t>Các chương trình viết bằng các ngôn ngữ lập trình khác nhau phải biên dịch lại dưới dạng mã máy (object code) mà máy tính có thể hiểu được. Việc này được thực hiện bởi chương trình dịch.</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3200">
                <a:solidFill>
                  <a:schemeClr val="bg1"/>
                </a:solidFill>
                <a:latin typeface="Verdana" pitchFamily="34" charset="0"/>
                <a:cs typeface="Arial" pitchFamily="34" charset="0"/>
              </a:rPr>
              <a:t>Chương trình (máy tính)</a:t>
            </a:r>
          </a:p>
        </p:txBody>
      </p:sp>
      <p:sp>
        <p:nvSpPr>
          <p:cNvPr id="90115" name="Rectangle 3"/>
          <p:cNvSpPr>
            <a:spLocks noChangeArrowheads="1"/>
          </p:cNvSpPr>
          <p:nvPr/>
        </p:nvSpPr>
        <p:spPr bwMode="auto">
          <a:xfrm>
            <a:off x="685800" y="1295400"/>
            <a:ext cx="7467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buFont typeface="Wingdings" pitchFamily="2" charset="2"/>
              <a:buNone/>
            </a:pPr>
            <a:r>
              <a:rPr lang="en-US" altLang="en-US" sz="2400">
                <a:latin typeface="Arial" pitchFamily="34" charset="0"/>
              </a:rPr>
              <a:t>Có 2 loại chương trình dịch:</a:t>
            </a:r>
          </a:p>
          <a:p>
            <a:pPr algn="just"/>
            <a:r>
              <a:rPr lang="en-US" altLang="en-US" sz="2400" b="0">
                <a:latin typeface="Arial" pitchFamily="34" charset="0"/>
              </a:rPr>
              <a:t>Trình thông dịch (interpreter)</a:t>
            </a:r>
            <a:r>
              <a:rPr lang="en-US" altLang="en-US" sz="2400">
                <a:latin typeface="Arial" pitchFamily="34" charset="0"/>
              </a:rPr>
              <a:t>: mỗi lệnh được dịch sang mã máy và cho thực hiện ngay.</a:t>
            </a:r>
          </a:p>
          <a:p>
            <a:pPr algn="just"/>
            <a:r>
              <a:rPr lang="en-US" altLang="en-US" sz="2400" b="0">
                <a:latin typeface="Arial" pitchFamily="34" charset="0"/>
              </a:rPr>
              <a:t>Trình biên dịch (compiler): </a:t>
            </a:r>
            <a:r>
              <a:rPr lang="en-US" altLang="en-US" sz="2400">
                <a:latin typeface="Arial" pitchFamily="34" charset="0"/>
              </a:rPr>
              <a:t>toàn bộ chương trình nguồn được dịch sang mã máy (tập tin.obj), sau đó trình liên kết (linker) sẽ kết nối các module chương trình để tạo thành tập tin EXE.</a:t>
            </a:r>
          </a:p>
          <a:p>
            <a:pPr algn="just">
              <a:buFont typeface="Wingdings" pitchFamily="2" charset="2"/>
              <a:buNone/>
            </a:pPr>
            <a:endParaRPr lang="en-US" altLang="en-US" sz="2400">
              <a:latin typeface="Arial" pitchFamily="34" charset="0"/>
            </a:endParaRPr>
          </a:p>
        </p:txBody>
      </p:sp>
      <p:sp>
        <p:nvSpPr>
          <p:cNvPr id="32772" name="Rectangle 4"/>
          <p:cNvSpPr>
            <a:spLocks noChangeArrowheads="1"/>
          </p:cNvSpPr>
          <p:nvPr/>
        </p:nvSpPr>
        <p:spPr bwMode="auto">
          <a:xfrm>
            <a:off x="1143000" y="4800600"/>
            <a:ext cx="1524000" cy="533400"/>
          </a:xfrm>
          <a:prstGeom prst="rect">
            <a:avLst/>
          </a:prstGeom>
          <a:solidFill>
            <a:srgbClr val="B2B2B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a:latin typeface="Times New Roman" pitchFamily="18" charset="0"/>
                <a:cs typeface="Arial" pitchFamily="34" charset="0"/>
              </a:rPr>
              <a:t>Nhập</a:t>
            </a:r>
          </a:p>
        </p:txBody>
      </p:sp>
      <p:sp>
        <p:nvSpPr>
          <p:cNvPr id="32773" name="Rectangle 5"/>
          <p:cNvSpPr>
            <a:spLocks noChangeArrowheads="1"/>
          </p:cNvSpPr>
          <p:nvPr/>
        </p:nvSpPr>
        <p:spPr bwMode="auto">
          <a:xfrm>
            <a:off x="3886200" y="4800600"/>
            <a:ext cx="1524000" cy="533400"/>
          </a:xfrm>
          <a:prstGeom prst="rect">
            <a:avLst/>
          </a:prstGeom>
          <a:solidFill>
            <a:srgbClr val="B2B2B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a:latin typeface="Times New Roman" pitchFamily="18" charset="0"/>
                <a:cs typeface="Arial" pitchFamily="34" charset="0"/>
              </a:rPr>
              <a:t>Xử lý</a:t>
            </a:r>
          </a:p>
        </p:txBody>
      </p:sp>
      <p:sp>
        <p:nvSpPr>
          <p:cNvPr id="32774" name="Rectangle 6"/>
          <p:cNvSpPr>
            <a:spLocks noChangeArrowheads="1"/>
          </p:cNvSpPr>
          <p:nvPr/>
        </p:nvSpPr>
        <p:spPr bwMode="auto">
          <a:xfrm>
            <a:off x="6629400" y="4800600"/>
            <a:ext cx="1524000" cy="533400"/>
          </a:xfrm>
          <a:prstGeom prst="rect">
            <a:avLst/>
          </a:prstGeom>
          <a:solidFill>
            <a:srgbClr val="B2B2B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a:latin typeface="Times New Roman" pitchFamily="18" charset="0"/>
                <a:cs typeface="Arial" pitchFamily="34" charset="0"/>
              </a:rPr>
              <a:t>Xuất</a:t>
            </a:r>
          </a:p>
        </p:txBody>
      </p:sp>
      <p:sp>
        <p:nvSpPr>
          <p:cNvPr id="32775" name="Text Box 7"/>
          <p:cNvSpPr txBox="1">
            <a:spLocks noChangeArrowheads="1"/>
          </p:cNvSpPr>
          <p:nvPr/>
        </p:nvSpPr>
        <p:spPr bwMode="auto">
          <a:xfrm>
            <a:off x="2819400" y="5943600"/>
            <a:ext cx="42084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200" b="0">
                <a:solidFill>
                  <a:srgbClr val="990000"/>
                </a:solidFill>
                <a:latin typeface="Times New Roman" pitchFamily="18" charset="0"/>
                <a:cs typeface="Arial" pitchFamily="34" charset="0"/>
              </a:rPr>
              <a:t>Cấu trúc một chương trình máy tính</a:t>
            </a:r>
          </a:p>
        </p:txBody>
      </p:sp>
      <p:sp>
        <p:nvSpPr>
          <p:cNvPr id="32776" name="Line 8"/>
          <p:cNvSpPr>
            <a:spLocks noChangeShapeType="1"/>
          </p:cNvSpPr>
          <p:nvPr/>
        </p:nvSpPr>
        <p:spPr bwMode="auto">
          <a:xfrm>
            <a:off x="2667000" y="5105400"/>
            <a:ext cx="1219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9"/>
          <p:cNvSpPr>
            <a:spLocks noChangeShapeType="1"/>
          </p:cNvSpPr>
          <p:nvPr/>
        </p:nvSpPr>
        <p:spPr bwMode="auto">
          <a:xfrm>
            <a:off x="5410200" y="5105400"/>
            <a:ext cx="12192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fade">
                                      <p:cBhvr>
                                        <p:cTn id="7" dur="2000"/>
                                        <p:tgtEl>
                                          <p:spTgt spid="9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 calcmode="lin" valueType="num">
                                      <p:cBhvr>
                                        <p:cTn id="12" dur="1000" fill="hold"/>
                                        <p:tgtEl>
                                          <p:spTgt spid="9011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9011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90115">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0115">
                                            <p:txEl>
                                              <p:pRg st="2" end="2"/>
                                            </p:txEl>
                                          </p:spTgt>
                                        </p:tgtEl>
                                        <p:attrNameLst>
                                          <p:attrName>style.visibility</p:attrName>
                                        </p:attrNameLst>
                                      </p:cBhvr>
                                      <p:to>
                                        <p:strVal val="visible"/>
                                      </p:to>
                                    </p:set>
                                    <p:anim calcmode="lin" valueType="num">
                                      <p:cBhvr additive="base">
                                        <p:cTn id="19"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143000" y="381000"/>
            <a:ext cx="7010400" cy="563563"/>
          </a:xfrm>
        </p:spPr>
        <p:txBody>
          <a:bodyPr/>
          <a:lstStyle/>
          <a:p>
            <a:pPr eaLnBrk="1" hangingPunct="1"/>
            <a:r>
              <a:rPr lang="en-US" altLang="en-US"/>
              <a:t>Các b</a:t>
            </a:r>
            <a:r>
              <a:rPr lang="vi-VN" altLang="en-US"/>
              <a:t>ướ</a:t>
            </a:r>
            <a:r>
              <a:rPr lang="en-US" altLang="en-US"/>
              <a:t>c xây dựng ch</a:t>
            </a:r>
            <a:r>
              <a:rPr lang="vi-VN" altLang="en-US"/>
              <a:t>ươ</a:t>
            </a:r>
            <a:r>
              <a:rPr lang="en-US" altLang="en-US"/>
              <a:t>ng trình</a:t>
            </a:r>
          </a:p>
        </p:txBody>
      </p:sp>
      <p:sp>
        <p:nvSpPr>
          <p:cNvPr id="6" name="AutoShape 6"/>
          <p:cNvSpPr>
            <a:spLocks noChangeArrowheads="1"/>
          </p:cNvSpPr>
          <p:nvPr/>
        </p:nvSpPr>
        <p:spPr bwMode="gray">
          <a:xfrm>
            <a:off x="381000" y="1447800"/>
            <a:ext cx="2895600" cy="762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a:solidFill>
                  <a:srgbClr val="990000"/>
                </a:solidFill>
                <a:latin typeface="Arial" pitchFamily="34" charset="0"/>
                <a:cs typeface="Arial" pitchFamily="34" charset="0"/>
              </a:rPr>
              <a:t>Xác </a:t>
            </a:r>
            <a:r>
              <a:rPr lang="vi-VN" sz="2400">
                <a:solidFill>
                  <a:srgbClr val="990000"/>
                </a:solidFill>
                <a:latin typeface="Arial" pitchFamily="34" charset="0"/>
                <a:cs typeface="Arial" pitchFamily="34" charset="0"/>
              </a:rPr>
              <a:t>đị</a:t>
            </a:r>
            <a:r>
              <a:rPr lang="en-US" sz="2400">
                <a:solidFill>
                  <a:srgbClr val="990000"/>
                </a:solidFill>
                <a:latin typeface="Arial" pitchFamily="34" charset="0"/>
                <a:cs typeface="Arial" pitchFamily="34" charset="0"/>
              </a:rPr>
              <a:t>nh vấn </a:t>
            </a:r>
            <a:r>
              <a:rPr lang="vi-VN" sz="2400">
                <a:solidFill>
                  <a:srgbClr val="990000"/>
                </a:solidFill>
                <a:latin typeface="Arial" pitchFamily="34" charset="0"/>
                <a:cs typeface="Arial" pitchFamily="34" charset="0"/>
              </a:rPr>
              <a:t>đề</a:t>
            </a:r>
            <a:endParaRPr lang="en-US" sz="2400">
              <a:solidFill>
                <a:srgbClr val="990000"/>
              </a:solidFill>
              <a:latin typeface="Arial" pitchFamily="34" charset="0"/>
              <a:cs typeface="Arial" pitchFamily="34" charset="0"/>
            </a:endParaRPr>
          </a:p>
          <a:p>
            <a:pPr algn="ctr">
              <a:defRPr/>
            </a:pPr>
            <a:r>
              <a:rPr lang="en-US" sz="2400">
                <a:solidFill>
                  <a:srgbClr val="990000"/>
                </a:solidFill>
                <a:latin typeface="Arial" pitchFamily="34" charset="0"/>
                <a:cs typeface="Arial" pitchFamily="34" charset="0"/>
              </a:rPr>
              <a:t>- bài toán</a:t>
            </a:r>
            <a:endParaRPr lang="en-US" sz="2400">
              <a:solidFill>
                <a:srgbClr val="990000"/>
              </a:solidFill>
              <a:cs typeface="Arial" pitchFamily="34" charset="0"/>
            </a:endParaRPr>
          </a:p>
        </p:txBody>
      </p:sp>
      <p:sp>
        <p:nvSpPr>
          <p:cNvPr id="7" name="AutoShape 6"/>
          <p:cNvSpPr>
            <a:spLocks noChangeArrowheads="1"/>
          </p:cNvSpPr>
          <p:nvPr/>
        </p:nvSpPr>
        <p:spPr bwMode="gray">
          <a:xfrm>
            <a:off x="1295400" y="2286000"/>
            <a:ext cx="2895600" cy="762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a:solidFill>
                  <a:srgbClr val="990000"/>
                </a:solidFill>
                <a:latin typeface="Arial" pitchFamily="34" charset="0"/>
                <a:cs typeface="Arial" pitchFamily="34" charset="0"/>
              </a:rPr>
              <a:t>Lựa chọn</a:t>
            </a:r>
          </a:p>
          <a:p>
            <a:pPr algn="ctr">
              <a:defRPr/>
            </a:pPr>
            <a:r>
              <a:rPr lang="en-US" sz="2400">
                <a:solidFill>
                  <a:srgbClr val="990000"/>
                </a:solidFill>
                <a:latin typeface="Arial" pitchFamily="34" charset="0"/>
                <a:cs typeface="Arial" pitchFamily="34" charset="0"/>
              </a:rPr>
              <a:t>ph</a:t>
            </a:r>
            <a:r>
              <a:rPr lang="vi-VN" sz="2400">
                <a:solidFill>
                  <a:srgbClr val="990000"/>
                </a:solidFill>
                <a:latin typeface="Arial" pitchFamily="34" charset="0"/>
                <a:cs typeface="Arial" pitchFamily="34" charset="0"/>
              </a:rPr>
              <a:t>ươ</a:t>
            </a:r>
            <a:r>
              <a:rPr lang="en-US" sz="2400">
                <a:solidFill>
                  <a:srgbClr val="990000"/>
                </a:solidFill>
                <a:latin typeface="Arial" pitchFamily="34" charset="0"/>
                <a:cs typeface="Arial" pitchFamily="34" charset="0"/>
              </a:rPr>
              <a:t>ng pháp giải</a:t>
            </a:r>
            <a:endParaRPr lang="en-US" sz="2400">
              <a:solidFill>
                <a:srgbClr val="990000"/>
              </a:solidFill>
              <a:cs typeface="Arial" pitchFamily="34" charset="0"/>
            </a:endParaRPr>
          </a:p>
        </p:txBody>
      </p:sp>
      <p:sp>
        <p:nvSpPr>
          <p:cNvPr id="9" name="AutoShape 6"/>
          <p:cNvSpPr>
            <a:spLocks noChangeArrowheads="1"/>
          </p:cNvSpPr>
          <p:nvPr/>
        </p:nvSpPr>
        <p:spPr bwMode="gray">
          <a:xfrm>
            <a:off x="3124200" y="3962400"/>
            <a:ext cx="2895600" cy="762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a:solidFill>
                  <a:srgbClr val="990000"/>
                </a:solidFill>
                <a:latin typeface="Arial" pitchFamily="34" charset="0"/>
                <a:cs typeface="Arial" pitchFamily="34" charset="0"/>
              </a:rPr>
              <a:t>Cài </a:t>
            </a:r>
            <a:r>
              <a:rPr lang="vi-VN" sz="2400">
                <a:solidFill>
                  <a:srgbClr val="990000"/>
                </a:solidFill>
                <a:latin typeface="Arial" pitchFamily="34" charset="0"/>
                <a:cs typeface="Arial" pitchFamily="34" charset="0"/>
              </a:rPr>
              <a:t>đặ</a:t>
            </a:r>
            <a:r>
              <a:rPr lang="en-US" sz="2400">
                <a:solidFill>
                  <a:srgbClr val="990000"/>
                </a:solidFill>
                <a:latin typeface="Arial" pitchFamily="34" charset="0"/>
                <a:cs typeface="Arial" pitchFamily="34" charset="0"/>
              </a:rPr>
              <a:t>t</a:t>
            </a:r>
          </a:p>
          <a:p>
            <a:pPr algn="ctr">
              <a:defRPr/>
            </a:pPr>
            <a:r>
              <a:rPr lang="en-US" sz="2400">
                <a:solidFill>
                  <a:srgbClr val="990000"/>
                </a:solidFill>
                <a:latin typeface="Arial" pitchFamily="34" charset="0"/>
                <a:cs typeface="Arial" pitchFamily="34" charset="0"/>
              </a:rPr>
              <a:t>ch</a:t>
            </a:r>
            <a:r>
              <a:rPr lang="vi-VN" sz="2400">
                <a:solidFill>
                  <a:srgbClr val="990000"/>
                </a:solidFill>
                <a:latin typeface="Arial" pitchFamily="34" charset="0"/>
                <a:cs typeface="Arial" pitchFamily="34" charset="0"/>
              </a:rPr>
              <a:t>ươ</a:t>
            </a:r>
            <a:r>
              <a:rPr lang="en-US" sz="2400">
                <a:solidFill>
                  <a:srgbClr val="990000"/>
                </a:solidFill>
                <a:latin typeface="Arial" pitchFamily="34" charset="0"/>
                <a:cs typeface="Arial" pitchFamily="34" charset="0"/>
              </a:rPr>
              <a:t>ng trình</a:t>
            </a:r>
            <a:endParaRPr lang="en-US" sz="2400">
              <a:solidFill>
                <a:srgbClr val="990000"/>
              </a:solidFill>
              <a:cs typeface="Arial" pitchFamily="34" charset="0"/>
            </a:endParaRPr>
          </a:p>
        </p:txBody>
      </p:sp>
      <p:sp>
        <p:nvSpPr>
          <p:cNvPr id="10" name="AutoShape 6"/>
          <p:cNvSpPr>
            <a:spLocks noChangeArrowheads="1"/>
          </p:cNvSpPr>
          <p:nvPr/>
        </p:nvSpPr>
        <p:spPr bwMode="gray">
          <a:xfrm>
            <a:off x="4038600" y="4800600"/>
            <a:ext cx="2895600" cy="762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a:solidFill>
                  <a:srgbClr val="990000"/>
                </a:solidFill>
                <a:latin typeface="Arial" pitchFamily="34" charset="0"/>
                <a:cs typeface="Arial" pitchFamily="34" charset="0"/>
              </a:rPr>
              <a:t>Hiệu chỉnh</a:t>
            </a:r>
          </a:p>
          <a:p>
            <a:pPr algn="ctr">
              <a:defRPr/>
            </a:pPr>
            <a:r>
              <a:rPr lang="en-US" sz="2400">
                <a:solidFill>
                  <a:srgbClr val="990000"/>
                </a:solidFill>
                <a:latin typeface="Arial" pitchFamily="34" charset="0"/>
                <a:cs typeface="Arial" pitchFamily="34" charset="0"/>
              </a:rPr>
              <a:t>ch</a:t>
            </a:r>
            <a:r>
              <a:rPr lang="vi-VN" sz="2400">
                <a:solidFill>
                  <a:srgbClr val="990000"/>
                </a:solidFill>
                <a:latin typeface="Arial" pitchFamily="34" charset="0"/>
                <a:cs typeface="Arial" pitchFamily="34" charset="0"/>
              </a:rPr>
              <a:t>ươ</a:t>
            </a:r>
            <a:r>
              <a:rPr lang="en-US" sz="2400">
                <a:solidFill>
                  <a:srgbClr val="990000"/>
                </a:solidFill>
                <a:latin typeface="Arial" pitchFamily="34" charset="0"/>
                <a:cs typeface="Arial" pitchFamily="34" charset="0"/>
              </a:rPr>
              <a:t>ng trình</a:t>
            </a:r>
            <a:endParaRPr lang="en-US" sz="2400">
              <a:solidFill>
                <a:srgbClr val="990000"/>
              </a:solidFill>
              <a:cs typeface="Arial" pitchFamily="34" charset="0"/>
            </a:endParaRPr>
          </a:p>
        </p:txBody>
      </p:sp>
      <p:sp>
        <p:nvSpPr>
          <p:cNvPr id="11" name="AutoShape 6"/>
          <p:cNvSpPr>
            <a:spLocks noChangeArrowheads="1"/>
          </p:cNvSpPr>
          <p:nvPr/>
        </p:nvSpPr>
        <p:spPr bwMode="gray">
          <a:xfrm>
            <a:off x="4953000" y="5638800"/>
            <a:ext cx="2895600" cy="762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a:solidFill>
                  <a:srgbClr val="990000"/>
                </a:solidFill>
                <a:latin typeface="Arial" pitchFamily="34" charset="0"/>
                <a:cs typeface="Arial" pitchFamily="34" charset="0"/>
              </a:rPr>
              <a:t>Thực hiện</a:t>
            </a:r>
          </a:p>
          <a:p>
            <a:pPr algn="ctr">
              <a:defRPr/>
            </a:pPr>
            <a:r>
              <a:rPr lang="en-US" sz="2400">
                <a:solidFill>
                  <a:srgbClr val="990000"/>
                </a:solidFill>
                <a:latin typeface="Arial" pitchFamily="34" charset="0"/>
                <a:cs typeface="Arial" pitchFamily="34" charset="0"/>
              </a:rPr>
              <a:t>ch</a:t>
            </a:r>
            <a:r>
              <a:rPr lang="vi-VN" sz="2400">
                <a:solidFill>
                  <a:srgbClr val="990000"/>
                </a:solidFill>
                <a:latin typeface="Arial" pitchFamily="34" charset="0"/>
                <a:cs typeface="Arial" pitchFamily="34" charset="0"/>
              </a:rPr>
              <a:t>ươ</a:t>
            </a:r>
            <a:r>
              <a:rPr lang="en-US" sz="2400">
                <a:solidFill>
                  <a:srgbClr val="990000"/>
                </a:solidFill>
                <a:latin typeface="Arial" pitchFamily="34" charset="0"/>
                <a:cs typeface="Arial" pitchFamily="34" charset="0"/>
              </a:rPr>
              <a:t>ng trình</a:t>
            </a:r>
            <a:endParaRPr lang="en-US" sz="2400">
              <a:solidFill>
                <a:srgbClr val="990000"/>
              </a:solidFill>
              <a:cs typeface="Arial" pitchFamily="34" charset="0"/>
            </a:endParaRPr>
          </a:p>
        </p:txBody>
      </p:sp>
      <p:sp>
        <p:nvSpPr>
          <p:cNvPr id="17" name="Freeform 9"/>
          <p:cNvSpPr>
            <a:spLocks/>
          </p:cNvSpPr>
          <p:nvPr/>
        </p:nvSpPr>
        <p:spPr bwMode="gray">
          <a:xfrm rot="-5400000">
            <a:off x="3178969" y="1393031"/>
            <a:ext cx="979488" cy="1241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66FF"/>
              </a:gs>
              <a:gs pos="100000">
                <a:srgbClr val="FFCC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19" name="Freeform 9"/>
          <p:cNvSpPr>
            <a:spLocks/>
          </p:cNvSpPr>
          <p:nvPr/>
        </p:nvSpPr>
        <p:spPr bwMode="gray">
          <a:xfrm rot="-5400000">
            <a:off x="5007769" y="3069431"/>
            <a:ext cx="979488" cy="1241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66FF"/>
              </a:gs>
              <a:gs pos="100000">
                <a:srgbClr val="FFCC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0" name="Freeform 9"/>
          <p:cNvSpPr>
            <a:spLocks/>
          </p:cNvSpPr>
          <p:nvPr/>
        </p:nvSpPr>
        <p:spPr bwMode="gray">
          <a:xfrm rot="-5400000">
            <a:off x="5922169" y="3907631"/>
            <a:ext cx="979488" cy="1241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66FF"/>
              </a:gs>
              <a:gs pos="100000">
                <a:srgbClr val="FFCC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1" name="Freeform 9"/>
          <p:cNvSpPr>
            <a:spLocks/>
          </p:cNvSpPr>
          <p:nvPr/>
        </p:nvSpPr>
        <p:spPr bwMode="gray">
          <a:xfrm rot="-5400000">
            <a:off x="6836569" y="4745831"/>
            <a:ext cx="979488" cy="1241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66FF"/>
              </a:gs>
              <a:gs pos="100000">
                <a:srgbClr val="FFCC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
        <p:nvSpPr>
          <p:cNvPr id="22" name="AutoShape 6"/>
          <p:cNvSpPr>
            <a:spLocks noChangeArrowheads="1"/>
          </p:cNvSpPr>
          <p:nvPr/>
        </p:nvSpPr>
        <p:spPr bwMode="gray">
          <a:xfrm>
            <a:off x="381000" y="4800600"/>
            <a:ext cx="2133600" cy="762000"/>
          </a:xfrm>
          <a:prstGeom prst="roundRect">
            <a:avLst>
              <a:gd name="adj" fmla="val 16667"/>
            </a:avLst>
          </a:prstGeom>
          <a:ln>
            <a:prstDash val="sysDash"/>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2000">
                <a:solidFill>
                  <a:schemeClr val="tx1">
                    <a:lumMod val="60000"/>
                    <a:lumOff val="40000"/>
                  </a:schemeClr>
                </a:solidFill>
                <a:latin typeface="Arial" pitchFamily="34" charset="0"/>
                <a:cs typeface="Arial" pitchFamily="34" charset="0"/>
              </a:rPr>
              <a:t>Lỗi cú pháp</a:t>
            </a:r>
          </a:p>
          <a:p>
            <a:pPr algn="ctr">
              <a:defRPr/>
            </a:pPr>
            <a:r>
              <a:rPr lang="en-US" sz="2000">
                <a:solidFill>
                  <a:schemeClr val="tx1">
                    <a:lumMod val="60000"/>
                    <a:lumOff val="40000"/>
                  </a:schemeClr>
                </a:solidFill>
                <a:latin typeface="Arial" pitchFamily="34" charset="0"/>
                <a:cs typeface="Arial" pitchFamily="34" charset="0"/>
              </a:rPr>
              <a:t>Lỗi ngữ nghĩa</a:t>
            </a:r>
            <a:endParaRPr lang="en-US" sz="2000"/>
          </a:p>
        </p:txBody>
      </p:sp>
      <p:sp>
        <p:nvSpPr>
          <p:cNvPr id="23" name="Right Arrow 22"/>
          <p:cNvSpPr>
            <a:spLocks noChangeArrowheads="1"/>
          </p:cNvSpPr>
          <p:nvPr/>
        </p:nvSpPr>
        <p:spPr bwMode="auto">
          <a:xfrm flipH="1">
            <a:off x="2514600" y="4724400"/>
            <a:ext cx="1524000" cy="914400"/>
          </a:xfrm>
          <a:prstGeom prst="rightArrow">
            <a:avLst>
              <a:gd name="adj1" fmla="val 50000"/>
              <a:gd name="adj2" fmla="val 50000"/>
            </a:avLst>
          </a:prstGeom>
          <a:gradFill rotWithShape="1">
            <a:gsLst>
              <a:gs pos="0">
                <a:srgbClr val="FFFFFF">
                  <a:alpha val="79999"/>
                </a:srgbClr>
              </a:gs>
              <a:gs pos="100000">
                <a:srgbClr val="FF99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endParaRPr lang="en-US" altLang="en-US" sz="4000">
              <a:solidFill>
                <a:schemeClr val="bg1"/>
              </a:solidFill>
              <a:latin typeface="Arial" pitchFamily="34" charset="0"/>
              <a:cs typeface="Arial" pitchFamily="34" charset="0"/>
            </a:endParaRPr>
          </a:p>
        </p:txBody>
      </p:sp>
      <p:sp>
        <p:nvSpPr>
          <p:cNvPr id="24" name="AutoShape 6"/>
          <p:cNvSpPr>
            <a:spLocks noChangeArrowheads="1"/>
          </p:cNvSpPr>
          <p:nvPr/>
        </p:nvSpPr>
        <p:spPr bwMode="gray">
          <a:xfrm>
            <a:off x="5486400" y="1447800"/>
            <a:ext cx="2667000" cy="1295400"/>
          </a:xfrm>
          <a:prstGeom prst="roundRect">
            <a:avLst>
              <a:gd name="adj" fmla="val 16667"/>
            </a:avLst>
          </a:prstGeom>
          <a:ln>
            <a:prstDash val="sysDash"/>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2000">
                <a:solidFill>
                  <a:schemeClr val="tx1">
                    <a:lumMod val="60000"/>
                    <a:lumOff val="40000"/>
                  </a:schemeClr>
                </a:solidFill>
                <a:latin typeface="Arial" pitchFamily="34" charset="0"/>
                <a:cs typeface="Arial" pitchFamily="34" charset="0"/>
              </a:rPr>
              <a:t>Biểu diễn bằng:</a:t>
            </a:r>
          </a:p>
          <a:p>
            <a:pPr>
              <a:buFont typeface="Arial" pitchFamily="34" charset="0"/>
              <a:buChar char="•"/>
              <a:defRPr/>
            </a:pPr>
            <a:r>
              <a:rPr lang="en-US" sz="2000">
                <a:solidFill>
                  <a:schemeClr val="tx1">
                    <a:lumMod val="60000"/>
                    <a:lumOff val="40000"/>
                  </a:schemeClr>
                </a:solidFill>
                <a:latin typeface="Arial" pitchFamily="34" charset="0"/>
                <a:cs typeface="Arial" pitchFamily="34" charset="0"/>
              </a:rPr>
              <a:t> Ngôn ngữ tự nhiên</a:t>
            </a:r>
          </a:p>
          <a:p>
            <a:pPr>
              <a:buFont typeface="Arial" pitchFamily="34" charset="0"/>
              <a:buChar char="•"/>
              <a:defRPr/>
            </a:pPr>
            <a:r>
              <a:rPr lang="en-US" sz="2000">
                <a:solidFill>
                  <a:schemeClr val="tx1">
                    <a:lumMod val="60000"/>
                    <a:lumOff val="40000"/>
                  </a:schemeClr>
                </a:solidFill>
                <a:latin typeface="Arial" pitchFamily="34" charset="0"/>
                <a:cs typeface="Arial" pitchFamily="34" charset="0"/>
              </a:rPr>
              <a:t> L</a:t>
            </a:r>
            <a:r>
              <a:rPr lang="vi-VN" sz="2000">
                <a:solidFill>
                  <a:schemeClr val="tx1">
                    <a:lumMod val="60000"/>
                    <a:lumOff val="40000"/>
                  </a:schemeClr>
                </a:solidFill>
                <a:latin typeface="Arial" pitchFamily="34" charset="0"/>
                <a:cs typeface="Arial" pitchFamily="34" charset="0"/>
              </a:rPr>
              <a:t>ư</a:t>
            </a:r>
            <a:r>
              <a:rPr lang="en-US" sz="2000">
                <a:solidFill>
                  <a:schemeClr val="tx1">
                    <a:lumMod val="60000"/>
                    <a:lumOff val="40000"/>
                  </a:schemeClr>
                </a:solidFill>
                <a:latin typeface="Arial" pitchFamily="34" charset="0"/>
                <a:cs typeface="Arial" pitchFamily="34" charset="0"/>
              </a:rPr>
              <a:t>u </a:t>
            </a:r>
            <a:r>
              <a:rPr lang="vi-VN" sz="2000">
                <a:solidFill>
                  <a:schemeClr val="tx1">
                    <a:lumMod val="60000"/>
                    <a:lumOff val="40000"/>
                  </a:schemeClr>
                </a:solidFill>
                <a:latin typeface="Arial" pitchFamily="34" charset="0"/>
                <a:cs typeface="Arial" pitchFamily="34" charset="0"/>
              </a:rPr>
              <a:t>đồ</a:t>
            </a:r>
            <a:r>
              <a:rPr lang="en-US" sz="2000">
                <a:solidFill>
                  <a:schemeClr val="tx1">
                    <a:lumMod val="60000"/>
                    <a:lumOff val="40000"/>
                  </a:schemeClr>
                </a:solidFill>
                <a:latin typeface="Arial" pitchFamily="34" charset="0"/>
                <a:cs typeface="Arial" pitchFamily="34" charset="0"/>
              </a:rPr>
              <a:t> - S</a:t>
            </a:r>
            <a:r>
              <a:rPr lang="vi-VN" sz="2000">
                <a:solidFill>
                  <a:schemeClr val="tx1">
                    <a:lumMod val="60000"/>
                    <a:lumOff val="40000"/>
                  </a:schemeClr>
                </a:solidFill>
                <a:latin typeface="Arial" pitchFamily="34" charset="0"/>
                <a:cs typeface="Arial" pitchFamily="34" charset="0"/>
              </a:rPr>
              <a:t>ơ</a:t>
            </a:r>
            <a:r>
              <a:rPr lang="en-US" sz="2000">
                <a:solidFill>
                  <a:schemeClr val="tx1">
                    <a:lumMod val="60000"/>
                    <a:lumOff val="40000"/>
                  </a:schemeClr>
                </a:solidFill>
                <a:latin typeface="Arial" pitchFamily="34" charset="0"/>
                <a:cs typeface="Arial" pitchFamily="34" charset="0"/>
              </a:rPr>
              <a:t> </a:t>
            </a:r>
            <a:r>
              <a:rPr lang="vi-VN" sz="2000">
                <a:solidFill>
                  <a:schemeClr val="tx1">
                    <a:lumMod val="60000"/>
                    <a:lumOff val="40000"/>
                  </a:schemeClr>
                </a:solidFill>
                <a:latin typeface="Arial" pitchFamily="34" charset="0"/>
                <a:cs typeface="Arial" pitchFamily="34" charset="0"/>
              </a:rPr>
              <a:t>đồ</a:t>
            </a:r>
            <a:r>
              <a:rPr lang="en-US" sz="2000">
                <a:solidFill>
                  <a:schemeClr val="tx1">
                    <a:lumMod val="60000"/>
                    <a:lumOff val="40000"/>
                  </a:schemeClr>
                </a:solidFill>
                <a:latin typeface="Arial" pitchFamily="34" charset="0"/>
                <a:cs typeface="Arial" pitchFamily="34" charset="0"/>
              </a:rPr>
              <a:t> khối</a:t>
            </a:r>
          </a:p>
          <a:p>
            <a:pPr>
              <a:buFont typeface="Arial" pitchFamily="34" charset="0"/>
              <a:buChar char="•"/>
              <a:defRPr/>
            </a:pPr>
            <a:r>
              <a:rPr lang="en-US" sz="2000">
                <a:solidFill>
                  <a:schemeClr val="tx1">
                    <a:lumMod val="60000"/>
                    <a:lumOff val="40000"/>
                  </a:schemeClr>
                </a:solidFill>
                <a:latin typeface="Arial" pitchFamily="34" charset="0"/>
                <a:cs typeface="Arial" pitchFamily="34" charset="0"/>
              </a:rPr>
              <a:t> Mã giả</a:t>
            </a:r>
            <a:endParaRPr lang="en-US" sz="2000"/>
          </a:p>
        </p:txBody>
      </p:sp>
      <p:sp>
        <p:nvSpPr>
          <p:cNvPr id="25" name="Right Arrow 24"/>
          <p:cNvSpPr>
            <a:spLocks noChangeArrowheads="1"/>
          </p:cNvSpPr>
          <p:nvPr/>
        </p:nvSpPr>
        <p:spPr bwMode="auto">
          <a:xfrm rot="8100000" flipH="1">
            <a:off x="4291013" y="2690813"/>
            <a:ext cx="1524000" cy="914400"/>
          </a:xfrm>
          <a:prstGeom prst="rightArrow">
            <a:avLst>
              <a:gd name="adj1" fmla="val 50000"/>
              <a:gd name="adj2" fmla="val 50000"/>
            </a:avLst>
          </a:prstGeom>
          <a:gradFill rotWithShape="1">
            <a:gsLst>
              <a:gs pos="0">
                <a:srgbClr val="FFFFFF">
                  <a:alpha val="79999"/>
                </a:srgbClr>
              </a:gs>
              <a:gs pos="100000">
                <a:srgbClr val="FF99FF"/>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endParaRPr lang="en-US" altLang="en-US" sz="4000">
              <a:solidFill>
                <a:schemeClr val="bg1"/>
              </a:solidFill>
              <a:latin typeface="Arial" pitchFamily="34" charset="0"/>
              <a:cs typeface="Arial" pitchFamily="34" charset="0"/>
            </a:endParaRPr>
          </a:p>
        </p:txBody>
      </p:sp>
      <p:sp>
        <p:nvSpPr>
          <p:cNvPr id="8" name="AutoShape 6"/>
          <p:cNvSpPr>
            <a:spLocks noChangeArrowheads="1"/>
          </p:cNvSpPr>
          <p:nvPr/>
        </p:nvSpPr>
        <p:spPr bwMode="gray">
          <a:xfrm>
            <a:off x="2209800" y="3124200"/>
            <a:ext cx="2895600" cy="7620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sz="2400">
                <a:solidFill>
                  <a:srgbClr val="990000"/>
                </a:solidFill>
                <a:latin typeface="Arial" pitchFamily="34" charset="0"/>
                <a:cs typeface="Arial" pitchFamily="34" charset="0"/>
              </a:rPr>
              <a:t>Xây dựng</a:t>
            </a:r>
          </a:p>
          <a:p>
            <a:pPr algn="ctr">
              <a:defRPr/>
            </a:pPr>
            <a:r>
              <a:rPr lang="en-US" sz="2400">
                <a:solidFill>
                  <a:srgbClr val="990000"/>
                </a:solidFill>
                <a:latin typeface="Arial" pitchFamily="34" charset="0"/>
                <a:cs typeface="Arial" pitchFamily="34" charset="0"/>
              </a:rPr>
              <a:t>thuật toán/ thuật giải</a:t>
            </a:r>
            <a:endParaRPr lang="en-US" sz="2400">
              <a:solidFill>
                <a:srgbClr val="990000"/>
              </a:solidFill>
              <a:cs typeface="Arial" pitchFamily="34" charset="0"/>
            </a:endParaRPr>
          </a:p>
        </p:txBody>
      </p:sp>
      <p:sp>
        <p:nvSpPr>
          <p:cNvPr id="18" name="Freeform 9"/>
          <p:cNvSpPr>
            <a:spLocks/>
          </p:cNvSpPr>
          <p:nvPr/>
        </p:nvSpPr>
        <p:spPr bwMode="gray">
          <a:xfrm rot="-5400000">
            <a:off x="4093369" y="2231231"/>
            <a:ext cx="979488" cy="1241425"/>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66FF"/>
              </a:gs>
              <a:gs pos="100000">
                <a:srgbClr val="FFCC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xit" presetSubtype="0" fill="hold" grpId="1" nodeType="withEffect">
                                  <p:stCondLst>
                                    <p:cond delay="0"/>
                                  </p:stCondLst>
                                  <p:childTnLst>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par>
                                <p:cTn id="51" presetID="10" presetClass="exit" presetSubtype="0" fill="hold" grpId="1"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right)">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up)">
                                      <p:cBhvr>
                                        <p:cTn id="69" dur="500"/>
                                        <p:tgtEl>
                                          <p:spTgt spid="21"/>
                                        </p:tgtEl>
                                      </p:cBhvr>
                                    </p:animEffect>
                                  </p:childTnLst>
                                </p:cTn>
                              </p:par>
                              <p:par>
                                <p:cTn id="70" presetID="10" presetClass="exit" presetSubtype="0" fill="hold" grpId="1" nodeType="withEffect">
                                  <p:stCondLst>
                                    <p:cond delay="0"/>
                                  </p:stCondLst>
                                  <p:childTnLst>
                                    <p:animEffect transition="out" filter="fade">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7" grpId="0" animBg="1"/>
      <p:bldP spid="17" grpId="1" animBg="1"/>
      <p:bldP spid="19" grpId="0" animBg="1"/>
      <p:bldP spid="19" grpId="1" animBg="1"/>
      <p:bldP spid="20" grpId="0" animBg="1"/>
      <p:bldP spid="20" grpId="1" animBg="1"/>
      <p:bldP spid="21" grpId="0" animBg="1"/>
      <p:bldP spid="22" grpId="0" animBg="1"/>
      <p:bldP spid="23" grpId="0" animBg="1"/>
      <p:bldP spid="24" grpId="0" animBg="1"/>
      <p:bldP spid="25" grpId="0" animBg="1"/>
      <p:bldP spid="8" grpId="0" animBg="1"/>
      <p:bldP spid="18" grpId="0" animBg="1"/>
      <p:bldP spid="1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43000" y="381000"/>
            <a:ext cx="6705600" cy="509588"/>
          </a:xfrm>
        </p:spPr>
        <p:txBody>
          <a:bodyPr/>
          <a:lstStyle/>
          <a:p>
            <a:r>
              <a:rPr lang="en-US" altLang="en-US" b="1"/>
              <a:t>Thông tin Giảng viên</a:t>
            </a:r>
          </a:p>
        </p:txBody>
      </p:sp>
      <p:sp>
        <p:nvSpPr>
          <p:cNvPr id="23555" name="Text Box 3"/>
          <p:cNvSpPr txBox="1">
            <a:spLocks noChangeArrowheads="1"/>
          </p:cNvSpPr>
          <p:nvPr/>
        </p:nvSpPr>
        <p:spPr bwMode="auto">
          <a:xfrm>
            <a:off x="762000" y="1676400"/>
            <a:ext cx="7086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0988" indent="-280988"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6125" indent="-288925"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rgbClr val="990000"/>
                </a:solidFill>
                <a:latin typeface="Times New Roman" pitchFamily="18" charset="0"/>
                <a:cs typeface="Arial" pitchFamily="34" charset="0"/>
              </a:rPr>
              <a:t>Họ tên Giảng viên:</a:t>
            </a:r>
          </a:p>
          <a:p>
            <a:pPr lvl="1">
              <a:spcBef>
                <a:spcPct val="0"/>
              </a:spcBef>
              <a:buClrTx/>
              <a:buFontTx/>
              <a:buChar char="•"/>
            </a:pPr>
            <a:r>
              <a:rPr lang="en-US" altLang="en-US" sz="2400" i="1">
                <a:latin typeface="Times New Roman" pitchFamily="18" charset="0"/>
                <a:cs typeface="Arial" pitchFamily="34" charset="0"/>
              </a:rPr>
              <a:t>Giảng Thanh Trọn</a:t>
            </a:r>
          </a:p>
          <a:p>
            <a:pPr>
              <a:spcBef>
                <a:spcPct val="0"/>
              </a:spcBef>
              <a:buClrTx/>
              <a:buFontTx/>
              <a:buNone/>
            </a:pPr>
            <a:r>
              <a:rPr lang="en-US" altLang="en-US" sz="2400">
                <a:solidFill>
                  <a:srgbClr val="990000"/>
                </a:solidFill>
                <a:latin typeface="Times New Roman" pitchFamily="18" charset="0"/>
                <a:cs typeface="Arial" pitchFamily="34" charset="0"/>
              </a:rPr>
              <a:t>Điện thoại:</a:t>
            </a:r>
          </a:p>
          <a:p>
            <a:pPr lvl="1">
              <a:spcBef>
                <a:spcPct val="0"/>
              </a:spcBef>
              <a:buClrTx/>
              <a:buFontTx/>
              <a:buChar char="•"/>
            </a:pPr>
            <a:r>
              <a:rPr lang="en-US" altLang="en-US" sz="2400" i="1">
                <a:latin typeface="Times New Roman" pitchFamily="18" charset="0"/>
                <a:cs typeface="Arial" pitchFamily="34" charset="0"/>
              </a:rPr>
              <a:t>  0908 572 922</a:t>
            </a:r>
          </a:p>
          <a:p>
            <a:pPr>
              <a:spcBef>
                <a:spcPct val="0"/>
              </a:spcBef>
              <a:buClrTx/>
              <a:buFontTx/>
              <a:buNone/>
            </a:pPr>
            <a:r>
              <a:rPr lang="en-US" altLang="en-US" sz="2400">
                <a:solidFill>
                  <a:srgbClr val="990000"/>
                </a:solidFill>
                <a:latin typeface="Times New Roman" pitchFamily="18" charset="0"/>
                <a:cs typeface="Arial" pitchFamily="34" charset="0"/>
              </a:rPr>
              <a:t>Địa chỉ mail:</a:t>
            </a:r>
          </a:p>
          <a:p>
            <a:pPr lvl="1">
              <a:spcBef>
                <a:spcPct val="0"/>
              </a:spcBef>
              <a:buClrTx/>
              <a:buFontTx/>
              <a:buChar char="•"/>
            </a:pPr>
            <a:r>
              <a:rPr lang="en-US" altLang="en-US" sz="2400" i="1">
                <a:latin typeface="Times New Roman" pitchFamily="18" charset="0"/>
                <a:cs typeface="Arial" pitchFamily="34" charset="0"/>
              </a:rPr>
              <a:t>trontg@yahoo.com</a:t>
            </a:r>
          </a:p>
        </p:txBody>
      </p:sp>
    </p:spTree>
    <p:extLst>
      <p:ext uri="{BB962C8B-B14F-4D97-AF65-F5344CB8AC3E}">
        <p14:creationId xmlns:p14="http://schemas.microsoft.com/office/powerpoint/2010/main" val="235249338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thuật toán</a:t>
            </a:r>
          </a:p>
        </p:txBody>
      </p:sp>
      <p:sp>
        <p:nvSpPr>
          <p:cNvPr id="8196" name="Rectangle 3"/>
          <p:cNvSpPr>
            <a:spLocks noGrp="1" noChangeArrowheads="1"/>
          </p:cNvSpPr>
          <p:nvPr>
            <p:ph type="body" idx="1"/>
          </p:nvPr>
        </p:nvSpPr>
        <p:spPr>
          <a:xfrm>
            <a:off x="533400" y="1066800"/>
            <a:ext cx="8229600" cy="4800600"/>
          </a:xfrm>
        </p:spPr>
        <p:txBody>
          <a:bodyPr/>
          <a:lstStyle/>
          <a:p>
            <a:pPr marL="285750" indent="-285750" algn="just" eaLnBrk="1" hangingPunct="1">
              <a:lnSpc>
                <a:spcPct val="115000"/>
              </a:lnSpc>
              <a:defRPr/>
            </a:pPr>
            <a:r>
              <a:rPr lang="en-US" sz="2400" dirty="0" err="1"/>
              <a:t>Ví</a:t>
            </a:r>
            <a:r>
              <a:rPr lang="en-US" sz="2400" dirty="0"/>
              <a:t> </a:t>
            </a:r>
            <a:r>
              <a:rPr lang="en-US" sz="2400" dirty="0" err="1"/>
              <a:t>dụ</a:t>
            </a:r>
            <a:r>
              <a:rPr lang="en-US" sz="2400" dirty="0"/>
              <a:t> 1: </a:t>
            </a:r>
            <a:r>
              <a:rPr lang="en-US" sz="2400" dirty="0" err="1"/>
              <a:t>Xây</a:t>
            </a:r>
            <a:r>
              <a:rPr lang="en-US" sz="2400" dirty="0"/>
              <a:t> </a:t>
            </a:r>
            <a:r>
              <a:rPr lang="en-US" sz="2400" dirty="0" err="1"/>
              <a:t>dựng</a:t>
            </a:r>
            <a:r>
              <a:rPr lang="en-US" sz="2400" dirty="0"/>
              <a:t> </a:t>
            </a:r>
            <a:r>
              <a:rPr lang="en-US" sz="2400" dirty="0" err="1"/>
              <a:t>giải</a:t>
            </a:r>
            <a:r>
              <a:rPr lang="en-US" sz="2400" dirty="0"/>
              <a:t> </a:t>
            </a:r>
            <a:r>
              <a:rPr lang="en-US" sz="2400" dirty="0" err="1"/>
              <a:t>thuật</a:t>
            </a:r>
            <a:r>
              <a:rPr lang="en-US" sz="2400" dirty="0"/>
              <a:t> </a:t>
            </a:r>
            <a:r>
              <a:rPr lang="en-US" sz="2400" dirty="0" err="1"/>
              <a:t>sau</a:t>
            </a:r>
            <a:r>
              <a:rPr lang="en-US" sz="2400" dirty="0"/>
              <a:t>:</a:t>
            </a:r>
          </a:p>
          <a:p>
            <a:pPr marL="682625" lvl="1" indent="-282575" algn="just" eaLnBrk="1" hangingPunct="1">
              <a:lnSpc>
                <a:spcPct val="115000"/>
              </a:lnSpc>
              <a:defRPr/>
            </a:pPr>
            <a:r>
              <a:rPr lang="en-US" sz="2000" dirty="0" err="1"/>
              <a:t>Nhập</a:t>
            </a:r>
            <a:r>
              <a:rPr lang="en-US" sz="2000" dirty="0"/>
              <a:t> </a:t>
            </a:r>
            <a:r>
              <a:rPr lang="en-US" sz="2000" dirty="0" err="1"/>
              <a:t>vào</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Tính</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Xuất</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 </a:t>
            </a:r>
            <a:r>
              <a:rPr lang="en-US" sz="2000" dirty="0" err="1"/>
              <a:t>đó</a:t>
            </a:r>
            <a:endParaRPr lang="en-US" sz="2000" dirty="0"/>
          </a:p>
          <a:p>
            <a:pPr marL="57150" lvl="1" indent="0" algn="just" eaLnBrk="1" hangingPunct="1">
              <a:lnSpc>
                <a:spcPct val="115000"/>
              </a:lnSpc>
              <a:buFont typeface="Wingdings" pitchFamily="2" charset="2"/>
              <a:buNone/>
              <a:defRPr/>
            </a:pPr>
            <a:r>
              <a:rPr lang="en-US" sz="2000" dirty="0" err="1"/>
              <a:t>Giải</a:t>
            </a:r>
            <a:r>
              <a:rPr lang="en-US" sz="2000" dirty="0"/>
              <a:t>:</a:t>
            </a:r>
          </a:p>
          <a:p>
            <a:pPr marL="457200" lvl="2" indent="0" algn="just" eaLnBrk="1" hangingPunct="1">
              <a:lnSpc>
                <a:spcPct val="115000"/>
              </a:lnSpc>
              <a:buFontTx/>
              <a:buNone/>
              <a:defRPr/>
            </a:pPr>
            <a:r>
              <a:rPr lang="en-US" sz="1600" dirty="0" err="1"/>
              <a:t>Nhập</a:t>
            </a:r>
            <a:r>
              <a:rPr lang="en-US" sz="1600" dirty="0"/>
              <a:t> (Input): </a:t>
            </a:r>
            <a:r>
              <a:rPr lang="en-US" sz="1600" dirty="0" err="1"/>
              <a:t>Nhập</a:t>
            </a:r>
            <a:r>
              <a:rPr lang="en-US" sz="1600" dirty="0"/>
              <a:t> 2 </a:t>
            </a:r>
            <a:r>
              <a:rPr lang="en-US" sz="1600" dirty="0" err="1"/>
              <a:t>số</a:t>
            </a:r>
            <a:r>
              <a:rPr lang="en-US" sz="1600" dirty="0"/>
              <a:t> (a </a:t>
            </a:r>
            <a:r>
              <a:rPr lang="en-US" sz="1600" dirty="0" err="1"/>
              <a:t>và</a:t>
            </a:r>
            <a:r>
              <a:rPr lang="en-US" sz="1600" dirty="0"/>
              <a:t> b)</a:t>
            </a:r>
          </a:p>
          <a:p>
            <a:pPr marL="457200" lvl="2" indent="0" algn="just" eaLnBrk="1" hangingPunct="1">
              <a:lnSpc>
                <a:spcPct val="115000"/>
              </a:lnSpc>
              <a:buFontTx/>
              <a:buNone/>
              <a:defRPr/>
            </a:pPr>
            <a:r>
              <a:rPr lang="en-US" sz="1600" dirty="0" err="1"/>
              <a:t>Xuất</a:t>
            </a:r>
            <a:r>
              <a:rPr lang="en-US" sz="1600" dirty="0"/>
              <a:t> (Output): </a:t>
            </a:r>
            <a:r>
              <a:rPr lang="en-US" sz="1600" dirty="0" err="1"/>
              <a:t>Tổng</a:t>
            </a:r>
            <a:r>
              <a:rPr lang="en-US" sz="1600" dirty="0"/>
              <a:t>, </a:t>
            </a:r>
            <a:r>
              <a:rPr lang="en-US" sz="1600" dirty="0" err="1"/>
              <a:t>hiệu</a:t>
            </a:r>
            <a:r>
              <a:rPr lang="en-US" sz="1600" dirty="0"/>
              <a:t>, </a:t>
            </a:r>
            <a:r>
              <a:rPr lang="en-US" sz="1600" dirty="0" err="1"/>
              <a:t>tích</a:t>
            </a:r>
            <a:r>
              <a:rPr lang="en-US" sz="1600" dirty="0"/>
              <a:t> </a:t>
            </a:r>
            <a:r>
              <a:rPr lang="en-US" sz="1600" dirty="0" err="1"/>
              <a:t>của</a:t>
            </a:r>
            <a:r>
              <a:rPr lang="en-US" sz="1600" dirty="0"/>
              <a:t> </a:t>
            </a:r>
            <a:r>
              <a:rPr lang="en-US" sz="1600" dirty="0" err="1"/>
              <a:t>hai</a:t>
            </a:r>
            <a:r>
              <a:rPr lang="en-US" sz="1600" dirty="0"/>
              <a:t> </a:t>
            </a:r>
            <a:r>
              <a:rPr lang="en-US" sz="1600" dirty="0" err="1"/>
              <a:t>số</a:t>
            </a:r>
            <a:r>
              <a:rPr lang="en-US" sz="1600" dirty="0"/>
              <a:t> </a:t>
            </a:r>
            <a:r>
              <a:rPr lang="en-US" sz="1600" dirty="0" err="1"/>
              <a:t>đó</a:t>
            </a:r>
            <a:endParaRPr lang="en-US" sz="1600" dirty="0"/>
          </a:p>
          <a:p>
            <a:pPr marL="57150" lvl="1" indent="0" algn="just" eaLnBrk="1" hangingPunct="1">
              <a:lnSpc>
                <a:spcPct val="115000"/>
              </a:lnSpc>
              <a:buFont typeface="Wingdings" pitchFamily="2" charset="2"/>
              <a:buNone/>
              <a:defRPr/>
            </a:pPr>
            <a:r>
              <a:rPr lang="en-US" sz="2000"/>
              <a:t>Thuật toán:</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1: </a:t>
            </a:r>
            <a:r>
              <a:rPr lang="en-US" sz="2000" dirty="0" err="1"/>
              <a:t>Nhập</a:t>
            </a:r>
            <a:r>
              <a:rPr lang="en-US" sz="2000" dirty="0"/>
              <a:t> a, 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2</a:t>
            </a:r>
            <a:r>
              <a:rPr lang="en-US" sz="2000" dirty="0"/>
              <a:t>: </a:t>
            </a:r>
            <a:r>
              <a:rPr lang="en-US" sz="2000" dirty="0" err="1"/>
              <a:t>Tính</a:t>
            </a:r>
            <a:r>
              <a:rPr lang="en-US" sz="2000" dirty="0"/>
              <a:t> 	tong = </a:t>
            </a:r>
            <a:r>
              <a:rPr lang="en-US" sz="2000" dirty="0" err="1"/>
              <a:t>a+b</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t>hieu</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t>tich</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3: </a:t>
            </a:r>
            <a:r>
              <a:rPr lang="en-US" sz="2000" dirty="0" err="1"/>
              <a:t>Xuất</a:t>
            </a:r>
            <a:r>
              <a:rPr lang="en-US" sz="2000" dirty="0"/>
              <a:t> tong, </a:t>
            </a:r>
            <a:r>
              <a:rPr lang="en-US" sz="2000" dirty="0" err="1"/>
              <a:t>hieu</a:t>
            </a:r>
            <a:r>
              <a:rPr lang="en-US" sz="2000" dirty="0"/>
              <a:t>, </a:t>
            </a:r>
            <a:r>
              <a:rPr lang="en-US" sz="2000" dirty="0" err="1"/>
              <a:t>tich</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4: </a:t>
            </a:r>
            <a:r>
              <a:rPr lang="en-US" sz="2000" dirty="0" err="1"/>
              <a:t>Kết</a:t>
            </a:r>
            <a:r>
              <a:rPr lang="en-US" sz="2000" dirty="0"/>
              <a:t> </a:t>
            </a:r>
            <a:r>
              <a:rPr lang="en-US" sz="2000" dirty="0" err="1"/>
              <a:t>thúc</a:t>
            </a:r>
            <a:endParaRPr lang="en-US" sz="2000" dirty="0"/>
          </a:p>
          <a:p>
            <a:pPr marL="285750" indent="-285750" algn="just" eaLnBrk="1" hangingPunct="1">
              <a:lnSpc>
                <a:spcPct val="115000"/>
              </a:lnSpc>
              <a:defRPr/>
            </a:pPr>
            <a:endParaRPr lang="en-US" dirty="0"/>
          </a:p>
          <a:p>
            <a:pPr marL="285750" indent="-285750" algn="just" eaLnBrk="1" hangingPunct="1">
              <a:lnSpc>
                <a:spcPct val="115000"/>
              </a:lnSpc>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6">
                                            <p:txEl>
                                              <p:pRg st="4" end="4"/>
                                            </p:txEl>
                                          </p:spTgt>
                                        </p:tgtEl>
                                        <p:attrNameLst>
                                          <p:attrName>style.visibility</p:attrName>
                                        </p:attrNameLst>
                                      </p:cBhvr>
                                      <p:to>
                                        <p:strVal val="visible"/>
                                      </p:to>
                                    </p:set>
                                    <p:animEffect transition="in" filter="barn(inVertical)">
                                      <p:cBhvr>
                                        <p:cTn id="7" dur="500"/>
                                        <p:tgtEl>
                                          <p:spTgt spid="8196">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6">
                                            <p:txEl>
                                              <p:pRg st="5" end="5"/>
                                            </p:txEl>
                                          </p:spTgt>
                                        </p:tgtEl>
                                        <p:attrNameLst>
                                          <p:attrName>style.visibility</p:attrName>
                                        </p:attrNameLst>
                                      </p:cBhvr>
                                      <p:to>
                                        <p:strVal val="visible"/>
                                      </p:to>
                                    </p:set>
                                    <p:animEffect transition="in" filter="barn(inVertical)">
                                      <p:cBhvr>
                                        <p:cTn id="12" dur="500"/>
                                        <p:tgtEl>
                                          <p:spTgt spid="8196">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196">
                                            <p:txEl>
                                              <p:pRg st="6" end="6"/>
                                            </p:txEl>
                                          </p:spTgt>
                                        </p:tgtEl>
                                        <p:attrNameLst>
                                          <p:attrName>style.visibility</p:attrName>
                                        </p:attrNameLst>
                                      </p:cBhvr>
                                      <p:to>
                                        <p:strVal val="visible"/>
                                      </p:to>
                                    </p:set>
                                    <p:animEffect transition="in" filter="barn(inVertical)">
                                      <p:cBhvr>
                                        <p:cTn id="17" dur="500"/>
                                        <p:tgtEl>
                                          <p:spTgt spid="8196">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196">
                                            <p:txEl>
                                              <p:pRg st="7" end="7"/>
                                            </p:txEl>
                                          </p:spTgt>
                                        </p:tgtEl>
                                        <p:attrNameLst>
                                          <p:attrName>style.visibility</p:attrName>
                                        </p:attrNameLst>
                                      </p:cBhvr>
                                      <p:to>
                                        <p:strVal val="visible"/>
                                      </p:to>
                                    </p:set>
                                    <p:animEffect transition="in" filter="barn(inVertical)">
                                      <p:cBhvr>
                                        <p:cTn id="22" dur="500"/>
                                        <p:tgtEl>
                                          <p:spTgt spid="8196">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8196">
                                            <p:txEl>
                                              <p:pRg st="8" end="8"/>
                                            </p:txEl>
                                          </p:spTgt>
                                        </p:tgtEl>
                                        <p:attrNameLst>
                                          <p:attrName>style.visibility</p:attrName>
                                        </p:attrNameLst>
                                      </p:cBhvr>
                                      <p:to>
                                        <p:strVal val="visible"/>
                                      </p:to>
                                    </p:set>
                                    <p:animEffect transition="in" filter="barn(inVertical)">
                                      <p:cBhvr>
                                        <p:cTn id="27" dur="500"/>
                                        <p:tgtEl>
                                          <p:spTgt spid="8196">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8196">
                                            <p:txEl>
                                              <p:pRg st="9" end="9"/>
                                            </p:txEl>
                                          </p:spTgt>
                                        </p:tgtEl>
                                        <p:attrNameLst>
                                          <p:attrName>style.visibility</p:attrName>
                                        </p:attrNameLst>
                                      </p:cBhvr>
                                      <p:to>
                                        <p:strVal val="visible"/>
                                      </p:to>
                                    </p:set>
                                    <p:animEffect transition="in" filter="barn(inVertical)">
                                      <p:cBhvr>
                                        <p:cTn id="32" dur="500"/>
                                        <p:tgtEl>
                                          <p:spTgt spid="8196">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8196">
                                            <p:txEl>
                                              <p:pRg st="10" end="10"/>
                                            </p:txEl>
                                          </p:spTgt>
                                        </p:tgtEl>
                                        <p:attrNameLst>
                                          <p:attrName>style.visibility</p:attrName>
                                        </p:attrNameLst>
                                      </p:cBhvr>
                                      <p:to>
                                        <p:strVal val="visible"/>
                                      </p:to>
                                    </p:set>
                                    <p:animEffect transition="in" filter="barn(inVertical)">
                                      <p:cBhvr>
                                        <p:cTn id="37" dur="500"/>
                                        <p:tgtEl>
                                          <p:spTgt spid="8196">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8196">
                                            <p:txEl>
                                              <p:pRg st="11" end="11"/>
                                            </p:txEl>
                                          </p:spTgt>
                                        </p:tgtEl>
                                        <p:attrNameLst>
                                          <p:attrName>style.visibility</p:attrName>
                                        </p:attrNameLst>
                                      </p:cBhvr>
                                      <p:to>
                                        <p:strVal val="visible"/>
                                      </p:to>
                                    </p:set>
                                    <p:animEffect transition="in" filter="barn(inVertical)">
                                      <p:cBhvr>
                                        <p:cTn id="42" dur="500"/>
                                        <p:tgtEl>
                                          <p:spTgt spid="8196">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8196">
                                            <p:txEl>
                                              <p:pRg st="12" end="12"/>
                                            </p:txEl>
                                          </p:spTgt>
                                        </p:tgtEl>
                                        <p:attrNameLst>
                                          <p:attrName>style.visibility</p:attrName>
                                        </p:attrNameLst>
                                      </p:cBhvr>
                                      <p:to>
                                        <p:strVal val="visible"/>
                                      </p:to>
                                    </p:set>
                                    <p:animEffect transition="in" filter="barn(inVertical)">
                                      <p:cBhvr>
                                        <p:cTn id="47" dur="500"/>
                                        <p:tgtEl>
                                          <p:spTgt spid="8196">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nodeType="clickEffect">
                                  <p:stCondLst>
                                    <p:cond delay="0"/>
                                  </p:stCondLst>
                                  <p:childTnLst>
                                    <p:set>
                                      <p:cBhvr>
                                        <p:cTn id="51" dur="1" fill="hold">
                                          <p:stCondLst>
                                            <p:cond delay="0"/>
                                          </p:stCondLst>
                                        </p:cTn>
                                        <p:tgtEl>
                                          <p:spTgt spid="8196">
                                            <p:txEl>
                                              <p:pRg st="13" end="13"/>
                                            </p:txEl>
                                          </p:spTgt>
                                        </p:tgtEl>
                                        <p:attrNameLst>
                                          <p:attrName>style.visibility</p:attrName>
                                        </p:attrNameLst>
                                      </p:cBhvr>
                                      <p:to>
                                        <p:strVal val="visible"/>
                                      </p:to>
                                    </p:set>
                                    <p:animEffect transition="in" filter="barn(inVertical)">
                                      <p:cBhvr>
                                        <p:cTn id="52" dur="500"/>
                                        <p:tgtEl>
                                          <p:spTgt spid="81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35843" name="Rectangle 3"/>
          <p:cNvSpPr>
            <a:spLocks noGrp="1" noChangeArrowheads="1"/>
          </p:cNvSpPr>
          <p:nvPr>
            <p:ph type="body" idx="1"/>
          </p:nvPr>
        </p:nvSpPr>
        <p:spPr>
          <a:xfrm>
            <a:off x="457200" y="1295400"/>
            <a:ext cx="7543800" cy="4800600"/>
          </a:xfrm>
        </p:spPr>
        <p:txBody>
          <a:bodyPr/>
          <a:lstStyle/>
          <a:p>
            <a:pPr marL="285750" indent="-285750" algn="just" eaLnBrk="1" hangingPunct="1">
              <a:lnSpc>
                <a:spcPct val="115000"/>
              </a:lnSpc>
            </a:pPr>
            <a:r>
              <a:rPr lang="en-US" altLang="en-US" sz="2400"/>
              <a:t>Ví dụ 2: Xây dựng giải thuật sau:</a:t>
            </a:r>
          </a:p>
          <a:p>
            <a:pPr marL="682625" lvl="1" indent="-282575" algn="just" eaLnBrk="1" hangingPunct="1">
              <a:lnSpc>
                <a:spcPct val="115000"/>
              </a:lnSpc>
            </a:pPr>
            <a:r>
              <a:rPr lang="en-US" altLang="en-US" sz="2000"/>
              <a:t>Nhập masv, hoten, điểm toán, lý, hóa của một sinh viên. </a:t>
            </a:r>
          </a:p>
          <a:p>
            <a:pPr marL="682625" lvl="1" indent="-282575" algn="just" eaLnBrk="1" hangingPunct="1">
              <a:lnSpc>
                <a:spcPct val="115000"/>
              </a:lnSpc>
            </a:pPr>
            <a:r>
              <a:rPr lang="en-US" altLang="en-US" sz="2000"/>
              <a:t>Tính điểm trung bình = (Toan +Ly +Hoa)/3</a:t>
            </a:r>
          </a:p>
          <a:p>
            <a:pPr marL="682625" lvl="1" indent="-282575" algn="just" eaLnBrk="1" hangingPunct="1">
              <a:lnSpc>
                <a:spcPct val="115000"/>
              </a:lnSpc>
            </a:pPr>
            <a:r>
              <a:rPr lang="en-US" altLang="en-US" sz="2000"/>
              <a:t>Tính XepLoai như sau:</a:t>
            </a:r>
          </a:p>
          <a:p>
            <a:pPr marL="1082675" lvl="2" indent="-282575" algn="just" eaLnBrk="1" hangingPunct="1">
              <a:lnSpc>
                <a:spcPct val="115000"/>
              </a:lnSpc>
            </a:pPr>
            <a:r>
              <a:rPr lang="en-US" altLang="en-US" sz="1600"/>
              <a:t>Nếu Dtb &gt;=8.5 thì xếp loại loại “Giỏi”</a:t>
            </a:r>
          </a:p>
          <a:p>
            <a:pPr marL="1082675" lvl="2" indent="-282575" algn="just" eaLnBrk="1" hangingPunct="1">
              <a:lnSpc>
                <a:spcPct val="115000"/>
              </a:lnSpc>
            </a:pPr>
            <a:r>
              <a:rPr lang="en-US" altLang="en-US" sz="1600"/>
              <a:t>Nếu Dtb&lt;8.5 và Dtb&gt;=7 thì xếp loại “Khá”</a:t>
            </a:r>
          </a:p>
          <a:p>
            <a:pPr marL="1082675" lvl="2" indent="-282575" algn="just" eaLnBrk="1" hangingPunct="1">
              <a:lnSpc>
                <a:spcPct val="115000"/>
              </a:lnSpc>
            </a:pPr>
            <a:r>
              <a:rPr lang="en-US" altLang="en-US" sz="1600"/>
              <a:t>Nếu Dtb&lt;7 và Dtb&gt;=5 thì xếp loại “Trung bình”</a:t>
            </a:r>
          </a:p>
          <a:p>
            <a:pPr marL="1082675" lvl="2" indent="-282575" algn="just" eaLnBrk="1" hangingPunct="1">
              <a:lnSpc>
                <a:spcPct val="115000"/>
              </a:lnSpc>
            </a:pPr>
            <a:r>
              <a:rPr lang="en-US" altLang="en-US" sz="1600"/>
              <a:t>Nếu Dtb&lt;5 thì xếp loại là Yếu</a:t>
            </a:r>
          </a:p>
          <a:p>
            <a:pPr marL="682625" lvl="1" indent="-282575" algn="just" eaLnBrk="1" hangingPunct="1">
              <a:lnSpc>
                <a:spcPct val="115000"/>
              </a:lnSpc>
            </a:pPr>
            <a:r>
              <a:rPr lang="en-US" altLang="en-US" sz="2000"/>
              <a:t>In ra các thông tin của sinh viên đó gồm Masv, Họ tên, điểm toán, điểm lý, điểm hóa, dtb, xếp loại</a:t>
            </a:r>
          </a:p>
          <a:p>
            <a:pPr marL="285750" indent="-285750" algn="just" eaLnBrk="1" hangingPunct="1">
              <a:lnSpc>
                <a:spcPct val="115000"/>
              </a:lnSpc>
            </a:pPr>
            <a:endParaRPr lang="en-US" altLang="en-US"/>
          </a:p>
          <a:p>
            <a:pPr marL="285750" indent="-285750" algn="just" eaLnBrk="1" hangingPunct="1">
              <a:lnSpc>
                <a:spcPct val="115000"/>
              </a:lnSpc>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41987" name="Rectangle 3"/>
          <p:cNvSpPr>
            <a:spLocks noGrp="1" noChangeArrowheads="1"/>
          </p:cNvSpPr>
          <p:nvPr>
            <p:ph type="body" idx="1"/>
          </p:nvPr>
        </p:nvSpPr>
        <p:spPr>
          <a:xfrm>
            <a:off x="457200" y="1295400"/>
            <a:ext cx="7543800" cy="4800600"/>
          </a:xfrm>
        </p:spPr>
        <p:txBody>
          <a:bodyPr/>
          <a:lstStyle/>
          <a:p>
            <a:pPr marL="285750" indent="-285750" algn="just" eaLnBrk="1" hangingPunct="1">
              <a:lnSpc>
                <a:spcPct val="115000"/>
              </a:lnSpc>
            </a:pPr>
            <a:r>
              <a:rPr lang="en-US" altLang="en-US" sz="2400"/>
              <a:t>Ví dụ 2: Xây dựng giải thuật sau:</a:t>
            </a:r>
          </a:p>
          <a:p>
            <a:pPr marL="682625" lvl="1" indent="-282575" algn="just" eaLnBrk="1" hangingPunct="1">
              <a:lnSpc>
                <a:spcPct val="115000"/>
              </a:lnSpc>
            </a:pPr>
            <a:r>
              <a:rPr lang="en-US" altLang="en-US" sz="2000">
                <a:solidFill>
                  <a:srgbClr val="C00000"/>
                </a:solidFill>
              </a:rPr>
              <a:t>Bước 1: </a:t>
            </a:r>
            <a:r>
              <a:rPr lang="en-US" altLang="en-US" sz="2000"/>
              <a:t>Nhập masv, hoten, điểm toán, lý, hóa của một 			sinh viên. </a:t>
            </a:r>
          </a:p>
          <a:p>
            <a:pPr marL="682625" lvl="1" indent="-282575" algn="just" eaLnBrk="1" hangingPunct="1">
              <a:lnSpc>
                <a:spcPct val="115000"/>
              </a:lnSpc>
            </a:pPr>
            <a:r>
              <a:rPr lang="en-US" altLang="en-US" sz="2000">
                <a:solidFill>
                  <a:srgbClr val="C00000"/>
                </a:solidFill>
              </a:rPr>
              <a:t>Bước 2: </a:t>
            </a:r>
            <a:r>
              <a:rPr lang="en-US" altLang="en-US" sz="2000"/>
              <a:t>dtb = (Toan +Ly +Hoa)/3</a:t>
            </a:r>
          </a:p>
          <a:p>
            <a:pPr marL="682625" lvl="1" indent="-282575" algn="just" eaLnBrk="1" hangingPunct="1">
              <a:lnSpc>
                <a:spcPct val="115000"/>
              </a:lnSpc>
            </a:pPr>
            <a:r>
              <a:rPr lang="en-US" altLang="en-US" sz="2000">
                <a:solidFill>
                  <a:srgbClr val="C00000"/>
                </a:solidFill>
              </a:rPr>
              <a:t>Bước 3: </a:t>
            </a:r>
          </a:p>
          <a:p>
            <a:pPr marL="2009775" lvl="2" indent="-282575" algn="just" eaLnBrk="1" hangingPunct="1">
              <a:lnSpc>
                <a:spcPct val="115000"/>
              </a:lnSpc>
            </a:pPr>
            <a:r>
              <a:rPr lang="en-US" altLang="en-US" sz="1600"/>
              <a:t>Nếu Dtb &gt;=8.5 thì xeploai = “Giỏi”</a:t>
            </a:r>
          </a:p>
          <a:p>
            <a:pPr marL="2009775" lvl="2" indent="-282575" algn="just" eaLnBrk="1" hangingPunct="1">
              <a:lnSpc>
                <a:spcPct val="115000"/>
              </a:lnSpc>
            </a:pPr>
            <a:r>
              <a:rPr lang="en-US" altLang="en-US" sz="1600"/>
              <a:t>Nếu Dtb&lt;8.5 và Dtb&gt;=7 thì xeploai= “Khá”</a:t>
            </a:r>
          </a:p>
          <a:p>
            <a:pPr marL="2009775" lvl="2" indent="-282575" algn="just" eaLnBrk="1" hangingPunct="1">
              <a:lnSpc>
                <a:spcPct val="115000"/>
              </a:lnSpc>
            </a:pPr>
            <a:r>
              <a:rPr lang="en-US" altLang="en-US" sz="1600"/>
              <a:t>Nếu Dtb&lt;7 và Dtb&gt;=5 thì xeploai= “Trung bình”</a:t>
            </a:r>
          </a:p>
          <a:p>
            <a:pPr marL="2009775" lvl="2" indent="-282575" algn="just" eaLnBrk="1" hangingPunct="1">
              <a:lnSpc>
                <a:spcPct val="115000"/>
              </a:lnSpc>
            </a:pPr>
            <a:r>
              <a:rPr lang="en-US" altLang="en-US" sz="1600"/>
              <a:t>Nếu Dtb&lt;5 thì xeploai=“Yeu”</a:t>
            </a:r>
          </a:p>
          <a:p>
            <a:pPr marL="682625" lvl="1" indent="-282575" algn="just" eaLnBrk="1" hangingPunct="1">
              <a:lnSpc>
                <a:spcPct val="115000"/>
              </a:lnSpc>
            </a:pPr>
            <a:r>
              <a:rPr lang="en-US" altLang="en-US" sz="2000">
                <a:solidFill>
                  <a:srgbClr val="C00000"/>
                </a:solidFill>
              </a:rPr>
              <a:t>Bước 4: </a:t>
            </a:r>
            <a:r>
              <a:rPr lang="en-US" altLang="en-US" sz="2000"/>
              <a:t>In ra Masv, Họ tên, điểm toán, điểm lý, điểm hóa, 			dtb, xếp loại</a:t>
            </a:r>
          </a:p>
          <a:p>
            <a:pPr marL="682625" lvl="1" indent="-282575" algn="just" eaLnBrk="1" hangingPunct="1">
              <a:lnSpc>
                <a:spcPct val="115000"/>
              </a:lnSpc>
            </a:pPr>
            <a:r>
              <a:rPr lang="en-US" altLang="en-US" sz="2000">
                <a:solidFill>
                  <a:srgbClr val="C00000"/>
                </a:solidFill>
              </a:rPr>
              <a:t>Bước 5: </a:t>
            </a:r>
            <a:r>
              <a:rPr lang="en-US" altLang="en-US" sz="2000"/>
              <a:t>Kết thúc</a:t>
            </a:r>
          </a:p>
          <a:p>
            <a:pPr marL="285750" indent="-285750" algn="just" eaLnBrk="1" hangingPunct="1">
              <a:lnSpc>
                <a:spcPct val="115000"/>
              </a:lnSpc>
            </a:pPr>
            <a:endParaRPr lang="en-US" altLang="en-US"/>
          </a:p>
          <a:p>
            <a:pPr marL="285750" indent="-285750" algn="just" eaLnBrk="1" hangingPunct="1">
              <a:lnSpc>
                <a:spcPct val="115000"/>
              </a:lnSpc>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66800" y="0"/>
            <a:ext cx="8458200" cy="1295400"/>
          </a:xfrm>
        </p:spPr>
        <p:txBody>
          <a:bodyPr/>
          <a:lstStyle/>
          <a:p>
            <a:pPr eaLnBrk="1" hangingPunct="1"/>
            <a:r>
              <a:rPr lang="en-US" altLang="en-US"/>
              <a:t>Chất lượng của giải thuật </a:t>
            </a:r>
          </a:p>
        </p:txBody>
      </p:sp>
      <p:sp>
        <p:nvSpPr>
          <p:cNvPr id="43011" name="Rectangle 3"/>
          <p:cNvSpPr>
            <a:spLocks noGrp="1" noChangeArrowheads="1"/>
          </p:cNvSpPr>
          <p:nvPr>
            <p:ph type="body" idx="1"/>
          </p:nvPr>
        </p:nvSpPr>
        <p:spPr>
          <a:xfrm>
            <a:off x="304800" y="1219200"/>
            <a:ext cx="7924800" cy="4800600"/>
          </a:xfrm>
        </p:spPr>
        <p:txBody>
          <a:bodyPr/>
          <a:lstStyle/>
          <a:p>
            <a:pPr marL="285750" indent="-285750" eaLnBrk="1" hangingPunct="1">
              <a:lnSpc>
                <a:spcPct val="115000"/>
              </a:lnSpc>
            </a:pPr>
            <a:r>
              <a:rPr lang="en-US" altLang="en-US" sz="2400"/>
              <a:t>Chất lượng của một giải thuật có một số đặc điểm sau:</a:t>
            </a:r>
          </a:p>
          <a:p>
            <a:pPr marL="855663" lvl="2" indent="-277813" algn="just" eaLnBrk="1" hangingPunct="1">
              <a:lnSpc>
                <a:spcPct val="115000"/>
              </a:lnSpc>
            </a:pPr>
            <a:r>
              <a:rPr lang="en-US" altLang="en-US">
                <a:solidFill>
                  <a:srgbClr val="C00000"/>
                </a:solidFill>
              </a:rPr>
              <a:t>Time requirement: </a:t>
            </a:r>
            <a:r>
              <a:rPr lang="en-US" altLang="en-US"/>
              <a:t>thời gian yêu cầu để thực thi chương trình. Thời gian yêu cầu càng ít, giải thuật càng tốt hơn.</a:t>
            </a:r>
          </a:p>
          <a:p>
            <a:pPr marL="855663" lvl="2" indent="-277813" algn="just" eaLnBrk="1" hangingPunct="1">
              <a:lnSpc>
                <a:spcPct val="115000"/>
              </a:lnSpc>
            </a:pPr>
            <a:r>
              <a:rPr lang="en-US" altLang="en-US">
                <a:solidFill>
                  <a:srgbClr val="C00000"/>
                </a:solidFill>
              </a:rPr>
              <a:t>Memory requirement: </a:t>
            </a:r>
            <a:r>
              <a:rPr lang="en-US" altLang="en-US"/>
              <a:t>Yêu cầu bộ nhớ càng ít, giải thuật càng tốt.</a:t>
            </a:r>
          </a:p>
          <a:p>
            <a:pPr marL="855663" lvl="2" indent="-277813" algn="just" eaLnBrk="1" hangingPunct="1">
              <a:lnSpc>
                <a:spcPct val="115000"/>
              </a:lnSpc>
            </a:pPr>
            <a:r>
              <a:rPr lang="en-US" altLang="en-US">
                <a:solidFill>
                  <a:srgbClr val="C00000"/>
                </a:solidFill>
              </a:rPr>
              <a:t>Accuracy of solution: </a:t>
            </a:r>
            <a:r>
              <a:rPr lang="en-US" altLang="en-US"/>
              <a:t>Giải thuật này có thể cho kết quả chính xác hơn giải thuật kia.</a:t>
            </a:r>
          </a:p>
          <a:p>
            <a:pPr marL="855663" lvl="2" indent="-277813" algn="just" eaLnBrk="1" hangingPunct="1">
              <a:lnSpc>
                <a:spcPct val="115000"/>
              </a:lnSpc>
            </a:pPr>
            <a:r>
              <a:rPr lang="en-US" altLang="en-US">
                <a:solidFill>
                  <a:srgbClr val="C00000"/>
                </a:solidFill>
              </a:rPr>
              <a:t>Generality: </a:t>
            </a:r>
            <a:r>
              <a:rPr lang="en-US" altLang="en-US"/>
              <a:t>Mỗi giải thuật khái quát hóa có thể giải quyết nhiều dữ liệu đầu vào khác nhau tốt hơn chỉ giải quyết một dữ liệu đầu vào.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fade">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fade">
                                      <p:cBhvr>
                                        <p:cTn id="12" dur="500"/>
                                        <p:tgtEl>
                                          <p:spTgt spid="430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Effect transition="in" filter="fade">
                                      <p:cBhvr>
                                        <p:cTn id="17" dur="500"/>
                                        <p:tgtEl>
                                          <p:spTgt spid="430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3011">
                                            <p:txEl>
                                              <p:pRg st="4" end="4"/>
                                            </p:txEl>
                                          </p:spTgt>
                                        </p:tgtEl>
                                        <p:attrNameLst>
                                          <p:attrName>style.visibility</p:attrName>
                                        </p:attrNameLst>
                                      </p:cBhvr>
                                      <p:to>
                                        <p:strVal val="visible"/>
                                      </p:to>
                                    </p:set>
                                    <p:animEffect transition="in" filter="fade">
                                      <p:cBhvr>
                                        <p:cTn id="22"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8196" name="Rectangle 3"/>
          <p:cNvSpPr>
            <a:spLocks noGrp="1" noChangeArrowheads="1"/>
          </p:cNvSpPr>
          <p:nvPr>
            <p:ph type="body" idx="1"/>
          </p:nvPr>
        </p:nvSpPr>
        <p:spPr>
          <a:xfrm>
            <a:off x="533400" y="1066800"/>
            <a:ext cx="8229600" cy="4800600"/>
          </a:xfrm>
        </p:spPr>
        <p:txBody>
          <a:bodyPr/>
          <a:lstStyle/>
          <a:p>
            <a:pPr marL="285750" indent="-285750" algn="just" eaLnBrk="1" hangingPunct="1">
              <a:lnSpc>
                <a:spcPct val="115000"/>
              </a:lnSpc>
              <a:defRPr/>
            </a:pPr>
            <a:r>
              <a:rPr lang="en-US" sz="2400" dirty="0" err="1"/>
              <a:t>Ví</a:t>
            </a:r>
            <a:r>
              <a:rPr lang="en-US" sz="2400" dirty="0"/>
              <a:t> </a:t>
            </a:r>
            <a:r>
              <a:rPr lang="en-US" sz="2400" dirty="0" err="1"/>
              <a:t>dụ</a:t>
            </a:r>
            <a:r>
              <a:rPr lang="en-US" sz="2400" dirty="0"/>
              <a:t> 1: </a:t>
            </a:r>
            <a:r>
              <a:rPr lang="en-US" sz="2400" dirty="0" err="1"/>
              <a:t>Xây</a:t>
            </a:r>
            <a:r>
              <a:rPr lang="en-US" sz="2400" dirty="0"/>
              <a:t> </a:t>
            </a:r>
            <a:r>
              <a:rPr lang="en-US" sz="2400" dirty="0" err="1"/>
              <a:t>dựng</a:t>
            </a:r>
            <a:r>
              <a:rPr lang="en-US" sz="2400" dirty="0"/>
              <a:t> </a:t>
            </a:r>
            <a:r>
              <a:rPr lang="en-US" sz="2400" dirty="0" err="1"/>
              <a:t>giải</a:t>
            </a:r>
            <a:r>
              <a:rPr lang="en-US" sz="2400" dirty="0"/>
              <a:t> </a:t>
            </a:r>
            <a:r>
              <a:rPr lang="en-US" sz="2400" dirty="0" err="1"/>
              <a:t>thuật</a:t>
            </a:r>
            <a:r>
              <a:rPr lang="en-US" sz="2400" dirty="0"/>
              <a:t> </a:t>
            </a:r>
            <a:r>
              <a:rPr lang="en-US" sz="2400" dirty="0" err="1"/>
              <a:t>sau</a:t>
            </a:r>
            <a:r>
              <a:rPr lang="en-US" sz="2400" dirty="0"/>
              <a:t>:</a:t>
            </a:r>
          </a:p>
          <a:p>
            <a:pPr marL="682625" lvl="1" indent="-282575" algn="just" eaLnBrk="1" hangingPunct="1">
              <a:lnSpc>
                <a:spcPct val="115000"/>
              </a:lnSpc>
              <a:defRPr/>
            </a:pPr>
            <a:r>
              <a:rPr lang="en-US" sz="2000" dirty="0" err="1"/>
              <a:t>Nhập</a:t>
            </a:r>
            <a:r>
              <a:rPr lang="en-US" sz="2000" dirty="0"/>
              <a:t> </a:t>
            </a:r>
            <a:r>
              <a:rPr lang="en-US" sz="2000" dirty="0" err="1"/>
              <a:t>vào</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Tính</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Xuất</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 </a:t>
            </a:r>
            <a:r>
              <a:rPr lang="en-US" sz="2000" dirty="0" err="1"/>
              <a:t>đó</a:t>
            </a:r>
            <a:endParaRPr lang="en-US" sz="2000" dirty="0"/>
          </a:p>
          <a:p>
            <a:pPr marL="57150" lvl="1" indent="0" algn="just" eaLnBrk="1" hangingPunct="1">
              <a:lnSpc>
                <a:spcPct val="115000"/>
              </a:lnSpc>
              <a:buFont typeface="Wingdings" pitchFamily="2" charset="2"/>
              <a:buNone/>
              <a:defRPr/>
            </a:pPr>
            <a:r>
              <a:rPr lang="en-US" sz="2000" dirty="0" err="1"/>
              <a:t>Giải</a:t>
            </a:r>
            <a:r>
              <a:rPr lang="en-US" sz="2000" dirty="0"/>
              <a:t>:</a:t>
            </a:r>
          </a:p>
          <a:p>
            <a:pPr marL="457200" lvl="2" indent="0" algn="just" eaLnBrk="1" hangingPunct="1">
              <a:lnSpc>
                <a:spcPct val="115000"/>
              </a:lnSpc>
              <a:buFontTx/>
              <a:buNone/>
              <a:defRPr/>
            </a:pPr>
            <a:r>
              <a:rPr lang="en-US" sz="1600" dirty="0" err="1"/>
              <a:t>Nhập</a:t>
            </a:r>
            <a:r>
              <a:rPr lang="en-US" sz="1600" dirty="0"/>
              <a:t> (Input): </a:t>
            </a:r>
            <a:r>
              <a:rPr lang="en-US" sz="1600" dirty="0" err="1"/>
              <a:t>Nhập</a:t>
            </a:r>
            <a:r>
              <a:rPr lang="en-US" sz="1600" dirty="0"/>
              <a:t> 2 </a:t>
            </a:r>
            <a:r>
              <a:rPr lang="en-US" sz="1600" dirty="0" err="1"/>
              <a:t>số</a:t>
            </a:r>
            <a:r>
              <a:rPr lang="en-US" sz="1600" dirty="0"/>
              <a:t> (a </a:t>
            </a:r>
            <a:r>
              <a:rPr lang="en-US" sz="1600" dirty="0" err="1"/>
              <a:t>và</a:t>
            </a:r>
            <a:r>
              <a:rPr lang="en-US" sz="1600" dirty="0"/>
              <a:t> b)</a:t>
            </a:r>
          </a:p>
          <a:p>
            <a:pPr marL="457200" lvl="2" indent="0" algn="just" eaLnBrk="1" hangingPunct="1">
              <a:lnSpc>
                <a:spcPct val="115000"/>
              </a:lnSpc>
              <a:buFontTx/>
              <a:buNone/>
              <a:defRPr/>
            </a:pPr>
            <a:r>
              <a:rPr lang="en-US" sz="1600" dirty="0" err="1"/>
              <a:t>Xuất</a:t>
            </a:r>
            <a:r>
              <a:rPr lang="en-US" sz="1600" dirty="0"/>
              <a:t> (Output): </a:t>
            </a:r>
            <a:r>
              <a:rPr lang="en-US" sz="1600" dirty="0" err="1"/>
              <a:t>Tổng</a:t>
            </a:r>
            <a:r>
              <a:rPr lang="en-US" sz="1600" dirty="0"/>
              <a:t>, </a:t>
            </a:r>
            <a:r>
              <a:rPr lang="en-US" sz="1600" dirty="0" err="1"/>
              <a:t>hiệu</a:t>
            </a:r>
            <a:r>
              <a:rPr lang="en-US" sz="1600" dirty="0"/>
              <a:t>, </a:t>
            </a:r>
            <a:r>
              <a:rPr lang="en-US" sz="1600" dirty="0" err="1"/>
              <a:t>tích</a:t>
            </a:r>
            <a:r>
              <a:rPr lang="en-US" sz="1600" dirty="0"/>
              <a:t> </a:t>
            </a:r>
            <a:r>
              <a:rPr lang="en-US" sz="1600" dirty="0" err="1"/>
              <a:t>của</a:t>
            </a:r>
            <a:r>
              <a:rPr lang="en-US" sz="1600" dirty="0"/>
              <a:t> </a:t>
            </a:r>
            <a:r>
              <a:rPr lang="en-US" sz="1600" dirty="0" err="1"/>
              <a:t>hai</a:t>
            </a:r>
            <a:r>
              <a:rPr lang="en-US" sz="1600" dirty="0"/>
              <a:t> </a:t>
            </a:r>
            <a:r>
              <a:rPr lang="en-US" sz="1600" dirty="0" err="1"/>
              <a:t>số</a:t>
            </a:r>
            <a:r>
              <a:rPr lang="en-US" sz="1600" dirty="0"/>
              <a:t> </a:t>
            </a:r>
            <a:r>
              <a:rPr lang="en-US" sz="1600" dirty="0" err="1"/>
              <a:t>đó</a:t>
            </a:r>
            <a:endParaRPr lang="en-US" sz="1600" dirty="0"/>
          </a:p>
          <a:p>
            <a:pPr marL="57150" lvl="1" indent="0" algn="just" eaLnBrk="1" hangingPunct="1">
              <a:lnSpc>
                <a:spcPct val="115000"/>
              </a:lnSpc>
              <a:buFont typeface="Wingdings" pitchFamily="2" charset="2"/>
              <a:buNone/>
              <a:defRPr/>
            </a:pPr>
            <a:r>
              <a:rPr lang="en-US" sz="2000" dirty="0" err="1"/>
              <a:t>Giải</a:t>
            </a:r>
            <a:r>
              <a:rPr lang="en-US" sz="2000" dirty="0"/>
              <a:t> </a:t>
            </a:r>
            <a:r>
              <a:rPr lang="en-US" sz="2000" dirty="0" err="1"/>
              <a:t>thuật</a:t>
            </a:r>
            <a:r>
              <a:rPr lang="en-US" sz="2000" dirty="0"/>
              <a:t>:</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1: </a:t>
            </a:r>
            <a:r>
              <a:rPr lang="en-US" sz="2000" dirty="0" err="1"/>
              <a:t>Nhập</a:t>
            </a:r>
            <a:r>
              <a:rPr lang="en-US" sz="2000" dirty="0"/>
              <a:t> a, 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2</a:t>
            </a:r>
            <a:r>
              <a:rPr lang="en-US" sz="2000" dirty="0"/>
              <a:t>: </a:t>
            </a:r>
            <a:r>
              <a:rPr lang="en-US" sz="2000" dirty="0" err="1"/>
              <a:t>Tính</a:t>
            </a:r>
            <a:r>
              <a:rPr lang="en-US" sz="2000" dirty="0"/>
              <a:t> 	tong = </a:t>
            </a:r>
            <a:r>
              <a:rPr lang="en-US" sz="2000" dirty="0" err="1"/>
              <a:t>a+b</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t>hieu</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t>tich</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3: </a:t>
            </a:r>
            <a:r>
              <a:rPr lang="en-US" sz="2000" dirty="0" err="1"/>
              <a:t>Xuất</a:t>
            </a:r>
            <a:r>
              <a:rPr lang="en-US" sz="2000" dirty="0"/>
              <a:t> tong, </a:t>
            </a:r>
            <a:r>
              <a:rPr lang="en-US" sz="2000" dirty="0" err="1"/>
              <a:t>hieu</a:t>
            </a:r>
            <a:r>
              <a:rPr lang="en-US" sz="2000" dirty="0"/>
              <a:t>, </a:t>
            </a:r>
            <a:r>
              <a:rPr lang="en-US" sz="2000" dirty="0" err="1"/>
              <a:t>tich</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4: </a:t>
            </a:r>
            <a:r>
              <a:rPr lang="en-US" sz="2000" dirty="0" err="1"/>
              <a:t>Kết</a:t>
            </a:r>
            <a:r>
              <a:rPr lang="en-US" sz="2000" dirty="0"/>
              <a:t> </a:t>
            </a:r>
            <a:r>
              <a:rPr lang="en-US" sz="2000" dirty="0" err="1"/>
              <a:t>thúc</a:t>
            </a:r>
            <a:endParaRPr lang="en-US" sz="2000" dirty="0"/>
          </a:p>
          <a:p>
            <a:pPr marL="285750" indent="-285750" algn="just" eaLnBrk="1" hangingPunct="1">
              <a:lnSpc>
                <a:spcPct val="115000"/>
              </a:lnSpc>
              <a:defRPr/>
            </a:pPr>
            <a:endParaRPr lang="en-US" dirty="0"/>
          </a:p>
          <a:p>
            <a:pPr marL="285750" indent="-285750" algn="just" eaLnBrk="1" hangingPunct="1">
              <a:lnSpc>
                <a:spcPct val="115000"/>
              </a:lnSpc>
              <a:defRPr/>
            </a:pPr>
            <a:endParaRPr lang="en-US" sz="2400" dirty="0"/>
          </a:p>
        </p:txBody>
      </p:sp>
      <p:sp>
        <p:nvSpPr>
          <p:cNvPr id="2" name="Rectangle 1"/>
          <p:cNvSpPr/>
          <p:nvPr/>
        </p:nvSpPr>
        <p:spPr>
          <a:xfrm>
            <a:off x="4953000" y="4191000"/>
            <a:ext cx="3124200" cy="2438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57150" lvl="1" algn="just">
              <a:lnSpc>
                <a:spcPct val="115000"/>
              </a:lnSpc>
              <a:buFont typeface="Wingdings" pitchFamily="2" charset="2"/>
              <a:buNone/>
              <a:defRPr/>
            </a:pPr>
            <a:r>
              <a:rPr lang="en-US" sz="2000" dirty="0" err="1">
                <a:solidFill>
                  <a:srgbClr val="C00000"/>
                </a:solidFill>
              </a:rPr>
              <a:t>Bước</a:t>
            </a:r>
            <a:r>
              <a:rPr lang="en-US" sz="2000" dirty="0">
                <a:solidFill>
                  <a:srgbClr val="C00000"/>
                </a:solidFill>
              </a:rPr>
              <a:t> 1: </a:t>
            </a:r>
            <a:r>
              <a:rPr lang="en-US" sz="2000" dirty="0" err="1">
                <a:solidFill>
                  <a:schemeClr val="tx1"/>
                </a:solidFill>
              </a:rPr>
              <a:t>Nhập</a:t>
            </a:r>
            <a:r>
              <a:rPr lang="en-US" sz="2000" dirty="0">
                <a:solidFill>
                  <a:schemeClr val="tx1"/>
                </a:solidFill>
              </a:rPr>
              <a:t> a, b</a:t>
            </a:r>
          </a:p>
          <a:p>
            <a:pPr marL="57150" lvl="1" algn="just">
              <a:lnSpc>
                <a:spcPct val="115000"/>
              </a:lnSpc>
              <a:buFont typeface="Wingdings" pitchFamily="2" charset="2"/>
              <a:buNone/>
              <a:defRPr/>
            </a:pPr>
            <a:r>
              <a:rPr lang="en-US" sz="2000" dirty="0" err="1">
                <a:solidFill>
                  <a:srgbClr val="C00000"/>
                </a:solidFill>
              </a:rPr>
              <a:t>Bước</a:t>
            </a:r>
            <a:r>
              <a:rPr lang="en-US" sz="2000" dirty="0">
                <a:solidFill>
                  <a:srgbClr val="C00000"/>
                </a:solidFill>
              </a:rPr>
              <a:t> 2</a:t>
            </a:r>
            <a:r>
              <a:rPr lang="en-US" sz="2000" dirty="0">
                <a:solidFill>
                  <a:schemeClr val="tx1"/>
                </a:solidFill>
              </a:rPr>
              <a:t>: </a:t>
            </a:r>
            <a:r>
              <a:rPr lang="en-US" sz="2000" dirty="0" err="1">
                <a:solidFill>
                  <a:schemeClr val="tx1"/>
                </a:solidFill>
              </a:rPr>
              <a:t>Xuất</a:t>
            </a:r>
            <a:r>
              <a:rPr lang="en-US" sz="2000" dirty="0">
                <a:solidFill>
                  <a:schemeClr val="tx1"/>
                </a:solidFill>
              </a:rPr>
              <a:t> </a:t>
            </a:r>
            <a:r>
              <a:rPr lang="en-US" sz="2000" dirty="0" err="1">
                <a:solidFill>
                  <a:schemeClr val="tx1"/>
                </a:solidFill>
              </a:rPr>
              <a:t>a+b</a:t>
            </a:r>
            <a:endParaRPr lang="en-US" sz="2000" dirty="0">
              <a:solidFill>
                <a:schemeClr val="tx1"/>
              </a:solidFill>
            </a:endParaRPr>
          </a:p>
          <a:p>
            <a:pPr marL="57150" lvl="1" algn="just">
              <a:lnSpc>
                <a:spcPct val="115000"/>
              </a:lnSpc>
              <a:buFont typeface="Wingdings" pitchFamily="2" charset="2"/>
              <a:buNone/>
              <a:defRPr/>
            </a:pPr>
            <a:r>
              <a:rPr lang="en-US" sz="2000" dirty="0">
                <a:solidFill>
                  <a:schemeClr val="tx1"/>
                </a:solidFill>
              </a:rPr>
              <a:t>	  </a:t>
            </a:r>
            <a:r>
              <a:rPr lang="en-US" sz="2000" dirty="0" err="1">
                <a:solidFill>
                  <a:schemeClr val="tx1"/>
                </a:solidFill>
              </a:rPr>
              <a:t>Xuất</a:t>
            </a:r>
            <a:r>
              <a:rPr lang="en-US" sz="2000" dirty="0">
                <a:solidFill>
                  <a:schemeClr val="tx1"/>
                </a:solidFill>
              </a:rPr>
              <a:t>  a-b</a:t>
            </a:r>
          </a:p>
          <a:p>
            <a:pPr marL="57150" lvl="1" algn="just">
              <a:lnSpc>
                <a:spcPct val="115000"/>
              </a:lnSpc>
              <a:buFont typeface="Wingdings" pitchFamily="2" charset="2"/>
              <a:buNone/>
              <a:defRPr/>
            </a:pPr>
            <a:r>
              <a:rPr lang="en-US" sz="2000" dirty="0">
                <a:solidFill>
                  <a:schemeClr val="tx1"/>
                </a:solidFill>
              </a:rPr>
              <a:t>	  </a:t>
            </a:r>
            <a:r>
              <a:rPr lang="en-US" sz="2000" dirty="0" err="1">
                <a:solidFill>
                  <a:schemeClr val="tx1"/>
                </a:solidFill>
              </a:rPr>
              <a:t>Xuất</a:t>
            </a:r>
            <a:r>
              <a:rPr lang="en-US" sz="2000" dirty="0">
                <a:solidFill>
                  <a:schemeClr val="tx1"/>
                </a:solidFill>
              </a:rPr>
              <a:t>  a*b</a:t>
            </a:r>
          </a:p>
          <a:p>
            <a:pPr marL="57150" lvl="1" algn="just">
              <a:lnSpc>
                <a:spcPct val="115000"/>
              </a:lnSpc>
              <a:buFont typeface="Wingdings" pitchFamily="2" charset="2"/>
              <a:buNone/>
              <a:defRPr/>
            </a:pPr>
            <a:r>
              <a:rPr lang="en-US" sz="2000" dirty="0" err="1">
                <a:solidFill>
                  <a:srgbClr val="C00000"/>
                </a:solidFill>
              </a:rPr>
              <a:t>Bước</a:t>
            </a:r>
            <a:r>
              <a:rPr lang="en-US" sz="2000" dirty="0">
                <a:solidFill>
                  <a:srgbClr val="C00000"/>
                </a:solidFill>
              </a:rPr>
              <a:t> 3: </a:t>
            </a:r>
            <a:r>
              <a:rPr lang="en-US" sz="2000" dirty="0" err="1">
                <a:solidFill>
                  <a:schemeClr val="tx1"/>
                </a:solidFill>
              </a:rPr>
              <a:t>Kết</a:t>
            </a:r>
            <a:r>
              <a:rPr lang="en-US" sz="2000" dirty="0">
                <a:solidFill>
                  <a:schemeClr val="tx1"/>
                </a:solidFill>
              </a:rPr>
              <a:t> </a:t>
            </a:r>
            <a:r>
              <a:rPr lang="en-US" sz="2000" dirty="0" err="1">
                <a:solidFill>
                  <a:schemeClr val="tx1"/>
                </a:solidFill>
              </a:rPr>
              <a:t>thúc</a:t>
            </a:r>
            <a:endParaRPr lang="en-US" sz="2000" dirty="0">
              <a:solidFill>
                <a:schemeClr val="tx1"/>
              </a:solidFill>
            </a:endParaRPr>
          </a:p>
        </p:txBody>
      </p:sp>
      <p:sp>
        <p:nvSpPr>
          <p:cNvPr id="3" name="Cloud Callout 2"/>
          <p:cNvSpPr/>
          <p:nvPr/>
        </p:nvSpPr>
        <p:spPr>
          <a:xfrm>
            <a:off x="5562600" y="2209800"/>
            <a:ext cx="2362200" cy="1295400"/>
          </a:xfrm>
          <a:prstGeom prst="cloudCallout">
            <a:avLst>
              <a:gd name="adj1" fmla="val -60618"/>
              <a:gd name="adj2" fmla="val 860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rgbClr val="00B050"/>
                </a:solidFill>
              </a:rPr>
              <a:t>Vấn</a:t>
            </a:r>
            <a:r>
              <a:rPr lang="en-US" dirty="0">
                <a:solidFill>
                  <a:srgbClr val="00B050"/>
                </a:solidFill>
              </a:rPr>
              <a:t> </a:t>
            </a:r>
            <a:r>
              <a:rPr lang="en-US" dirty="0" err="1">
                <a:solidFill>
                  <a:srgbClr val="00B050"/>
                </a:solidFill>
              </a:rPr>
              <a:t>đề</a:t>
            </a:r>
            <a:r>
              <a:rPr lang="en-US" dirty="0">
                <a:solidFill>
                  <a:srgbClr val="00B050"/>
                </a:solidFill>
              </a:rPr>
              <a:t>: </a:t>
            </a:r>
            <a:r>
              <a:rPr lang="en-US" dirty="0" err="1">
                <a:solidFill>
                  <a:srgbClr val="00B050"/>
                </a:solidFill>
              </a:rPr>
              <a:t>Tính</a:t>
            </a:r>
            <a:r>
              <a:rPr lang="en-US" dirty="0">
                <a:solidFill>
                  <a:srgbClr val="00B050"/>
                </a:solidFill>
              </a:rPr>
              <a:t> </a:t>
            </a:r>
            <a:r>
              <a:rPr lang="en-US" dirty="0" err="1">
                <a:solidFill>
                  <a:srgbClr val="00B050"/>
                </a:solidFill>
              </a:rPr>
              <a:t>thêm</a:t>
            </a:r>
            <a:r>
              <a:rPr lang="en-US" dirty="0">
                <a:solidFill>
                  <a:srgbClr val="00B050"/>
                </a:solidFill>
              </a:rPr>
              <a:t> </a:t>
            </a:r>
            <a:r>
              <a:rPr lang="en-US" dirty="0" err="1">
                <a:solidFill>
                  <a:srgbClr val="00B050"/>
                </a:solidFill>
              </a:rPr>
              <a:t>thương</a:t>
            </a:r>
            <a:endParaRPr 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8196" name="Rectangle 3"/>
          <p:cNvSpPr>
            <a:spLocks noGrp="1" noChangeArrowheads="1"/>
          </p:cNvSpPr>
          <p:nvPr>
            <p:ph type="body" idx="1"/>
          </p:nvPr>
        </p:nvSpPr>
        <p:spPr>
          <a:xfrm>
            <a:off x="533400" y="1143000"/>
            <a:ext cx="8229600" cy="4800600"/>
          </a:xfrm>
        </p:spPr>
        <p:txBody>
          <a:bodyPr/>
          <a:lstStyle/>
          <a:p>
            <a:pPr marL="285750" indent="-285750" algn="just" eaLnBrk="1" hangingPunct="1">
              <a:lnSpc>
                <a:spcPct val="115000"/>
              </a:lnSpc>
              <a:defRPr/>
            </a:pPr>
            <a:r>
              <a:rPr lang="en-US" sz="2400" dirty="0" err="1"/>
              <a:t>Ví</a:t>
            </a:r>
            <a:r>
              <a:rPr lang="en-US" sz="2400" dirty="0"/>
              <a:t> </a:t>
            </a:r>
            <a:r>
              <a:rPr lang="en-US" sz="2400" dirty="0" err="1"/>
              <a:t>dụ</a:t>
            </a:r>
            <a:r>
              <a:rPr lang="en-US" sz="2400" dirty="0"/>
              <a:t> 1: </a:t>
            </a:r>
            <a:r>
              <a:rPr lang="en-US" sz="2400" dirty="0" err="1"/>
              <a:t>Xây</a:t>
            </a:r>
            <a:r>
              <a:rPr lang="en-US" sz="2400" dirty="0"/>
              <a:t> </a:t>
            </a:r>
            <a:r>
              <a:rPr lang="en-US" sz="2400" dirty="0" err="1"/>
              <a:t>dựng</a:t>
            </a:r>
            <a:r>
              <a:rPr lang="en-US" sz="2400" dirty="0"/>
              <a:t> </a:t>
            </a:r>
            <a:r>
              <a:rPr lang="en-US" sz="2400" dirty="0" err="1"/>
              <a:t>giải</a:t>
            </a:r>
            <a:r>
              <a:rPr lang="en-US" sz="2400" dirty="0"/>
              <a:t> </a:t>
            </a:r>
            <a:r>
              <a:rPr lang="en-US" sz="2400" dirty="0" err="1"/>
              <a:t>thuật</a:t>
            </a:r>
            <a:r>
              <a:rPr lang="en-US" sz="2400" dirty="0"/>
              <a:t> </a:t>
            </a:r>
            <a:r>
              <a:rPr lang="en-US" sz="2400" dirty="0" err="1"/>
              <a:t>sau</a:t>
            </a:r>
            <a:r>
              <a:rPr lang="en-US" sz="2400" dirty="0"/>
              <a:t>:</a:t>
            </a:r>
          </a:p>
          <a:p>
            <a:pPr marL="682625" lvl="1" indent="-282575" algn="just" eaLnBrk="1" hangingPunct="1">
              <a:lnSpc>
                <a:spcPct val="115000"/>
              </a:lnSpc>
              <a:defRPr/>
            </a:pPr>
            <a:r>
              <a:rPr lang="en-US" sz="2000" dirty="0" err="1"/>
              <a:t>Nhập</a:t>
            </a:r>
            <a:r>
              <a:rPr lang="en-US" sz="2000" dirty="0"/>
              <a:t> </a:t>
            </a:r>
            <a:r>
              <a:rPr lang="en-US" sz="2000" dirty="0" err="1"/>
              <a:t>vào</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Tính</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Xuất</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solidFill>
                  <a:srgbClr val="FF33CC"/>
                </a:solidFill>
              </a:rPr>
              <a:t>thương</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 </a:t>
            </a:r>
            <a:r>
              <a:rPr lang="en-US" sz="2000" dirty="0" err="1"/>
              <a:t>đó</a:t>
            </a:r>
            <a:endParaRPr lang="en-US" sz="2000" dirty="0"/>
          </a:p>
          <a:p>
            <a:pPr marL="57150" lvl="1" indent="0" algn="just" eaLnBrk="1" hangingPunct="1">
              <a:lnSpc>
                <a:spcPct val="115000"/>
              </a:lnSpc>
              <a:buFont typeface="Wingdings" pitchFamily="2" charset="2"/>
              <a:buNone/>
              <a:defRPr/>
            </a:pPr>
            <a:r>
              <a:rPr lang="en-US" sz="2000" dirty="0" err="1"/>
              <a:t>Giải</a:t>
            </a:r>
            <a:r>
              <a:rPr lang="en-US" sz="2000" dirty="0"/>
              <a:t> </a:t>
            </a:r>
            <a:r>
              <a:rPr lang="en-US" sz="2000" dirty="0" err="1"/>
              <a:t>thuật</a:t>
            </a:r>
            <a:r>
              <a:rPr lang="en-US" sz="2000" dirty="0"/>
              <a:t>:</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1: </a:t>
            </a:r>
            <a:r>
              <a:rPr lang="en-US" sz="2000" dirty="0" err="1"/>
              <a:t>Nhập</a:t>
            </a:r>
            <a:r>
              <a:rPr lang="en-US" sz="2000" dirty="0"/>
              <a:t> a, 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2: </a:t>
            </a:r>
            <a:r>
              <a:rPr lang="en-US" sz="2000" dirty="0" err="1"/>
              <a:t>Tính</a:t>
            </a:r>
            <a:r>
              <a:rPr lang="en-US" sz="2000" dirty="0"/>
              <a:t> 	tong = </a:t>
            </a:r>
            <a:r>
              <a:rPr lang="en-US" sz="2000" dirty="0" err="1"/>
              <a:t>a+b</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t>hieu</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t>tich</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solidFill>
                  <a:srgbClr val="FF33CC"/>
                </a:solidFill>
              </a:rPr>
              <a:t>thuong</a:t>
            </a:r>
            <a:r>
              <a:rPr lang="en-US" sz="2000" dirty="0">
                <a:solidFill>
                  <a:srgbClr val="FF33CC"/>
                </a:solidFill>
              </a:rPr>
              <a:t> =a/b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3: </a:t>
            </a:r>
            <a:r>
              <a:rPr lang="en-US" sz="2000" dirty="0" err="1"/>
              <a:t>Xuất</a:t>
            </a:r>
            <a:r>
              <a:rPr lang="en-US" sz="2000" dirty="0"/>
              <a:t> tong, </a:t>
            </a:r>
            <a:r>
              <a:rPr lang="en-US" sz="2000" dirty="0" err="1"/>
              <a:t>hieu</a:t>
            </a:r>
            <a:r>
              <a:rPr lang="en-US" sz="2000" dirty="0"/>
              <a:t>, </a:t>
            </a:r>
            <a:r>
              <a:rPr lang="en-US" sz="2000" dirty="0" err="1"/>
              <a:t>tich</a:t>
            </a:r>
            <a:r>
              <a:rPr lang="en-US" sz="2000" dirty="0"/>
              <a:t>, </a:t>
            </a:r>
            <a:r>
              <a:rPr lang="en-US" sz="2000" dirty="0" err="1"/>
              <a:t>thuong</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4: </a:t>
            </a:r>
            <a:r>
              <a:rPr lang="en-US" sz="2000" dirty="0" err="1"/>
              <a:t>Kết</a:t>
            </a:r>
            <a:r>
              <a:rPr lang="en-US" sz="2000" dirty="0"/>
              <a:t> </a:t>
            </a:r>
            <a:r>
              <a:rPr lang="en-US" sz="2000" dirty="0" err="1"/>
              <a:t>thúc</a:t>
            </a:r>
            <a:endParaRPr lang="en-US" sz="2000" dirty="0"/>
          </a:p>
          <a:p>
            <a:pPr marL="285750" indent="-285750" algn="just" eaLnBrk="1" hangingPunct="1">
              <a:lnSpc>
                <a:spcPct val="115000"/>
              </a:lnSpc>
              <a:defRPr/>
            </a:pPr>
            <a:endParaRPr lang="en-US" dirty="0"/>
          </a:p>
          <a:p>
            <a:pPr marL="285750" indent="-285750" algn="just" eaLnBrk="1" hangingPunct="1">
              <a:lnSpc>
                <a:spcPct val="115000"/>
              </a:lnSpc>
              <a:defRPr/>
            </a:pPr>
            <a:endParaRPr lang="en-US" sz="2400" dirty="0"/>
          </a:p>
        </p:txBody>
      </p:sp>
      <p:sp>
        <p:nvSpPr>
          <p:cNvPr id="4" name="Rectangular Callout 3"/>
          <p:cNvSpPr/>
          <p:nvPr/>
        </p:nvSpPr>
        <p:spPr>
          <a:xfrm>
            <a:off x="5715000" y="4267200"/>
            <a:ext cx="2438400" cy="914400"/>
          </a:xfrm>
          <a:prstGeom prst="wedgeRectCallout">
            <a:avLst>
              <a:gd name="adj1" fmla="val -85417"/>
              <a:gd name="adj2" fmla="val 402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err="1">
                <a:solidFill>
                  <a:srgbClr val="C00000"/>
                </a:solidFill>
              </a:rPr>
              <a:t>Nếu</a:t>
            </a:r>
            <a:r>
              <a:rPr lang="en-US" dirty="0">
                <a:solidFill>
                  <a:srgbClr val="C00000"/>
                </a:solidFill>
              </a:rPr>
              <a:t> b &lt;&gt;0 </a:t>
            </a:r>
            <a:r>
              <a:rPr lang="en-US" dirty="0" err="1">
                <a:solidFill>
                  <a:srgbClr val="C00000"/>
                </a:solidFill>
              </a:rPr>
              <a:t>thì</a:t>
            </a:r>
            <a:endParaRPr lang="en-US" dirty="0">
              <a:solidFill>
                <a:srgbClr val="C00000"/>
              </a:solidFill>
            </a:endParaRPr>
          </a:p>
          <a:p>
            <a:pPr marL="457200">
              <a:defRPr/>
            </a:pPr>
            <a:r>
              <a:rPr lang="en-US" dirty="0" err="1">
                <a:solidFill>
                  <a:srgbClr val="C00000"/>
                </a:solidFill>
              </a:rPr>
              <a:t>thuong</a:t>
            </a:r>
            <a:r>
              <a:rPr lang="en-US" dirty="0">
                <a:solidFill>
                  <a:srgbClr val="C00000"/>
                </a:solidFill>
              </a:rPr>
              <a:t> =a/b</a:t>
            </a:r>
          </a:p>
          <a:p>
            <a:pPr algn="ctr">
              <a:defRPr/>
            </a:pPr>
            <a:endParaRPr lang="en-US" dirty="0">
              <a:solidFill>
                <a:srgbClr val="C00000"/>
              </a:solidFill>
            </a:endParaRPr>
          </a:p>
        </p:txBody>
      </p:sp>
      <p:cxnSp>
        <p:nvCxnSpPr>
          <p:cNvPr id="3" name="Straight Connector 2"/>
          <p:cNvCxnSpPr/>
          <p:nvPr/>
        </p:nvCxnSpPr>
        <p:spPr>
          <a:xfrm>
            <a:off x="3352800" y="5156200"/>
            <a:ext cx="1371600"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8196" name="Rectangle 3"/>
          <p:cNvSpPr>
            <a:spLocks noGrp="1" noChangeArrowheads="1"/>
          </p:cNvSpPr>
          <p:nvPr>
            <p:ph type="body" idx="1"/>
          </p:nvPr>
        </p:nvSpPr>
        <p:spPr>
          <a:xfrm>
            <a:off x="533400" y="1066800"/>
            <a:ext cx="8229600" cy="4800600"/>
          </a:xfrm>
        </p:spPr>
        <p:txBody>
          <a:bodyPr/>
          <a:lstStyle/>
          <a:p>
            <a:pPr marL="285750" indent="-285750" algn="just" eaLnBrk="1" hangingPunct="1">
              <a:lnSpc>
                <a:spcPct val="115000"/>
              </a:lnSpc>
              <a:defRPr/>
            </a:pPr>
            <a:r>
              <a:rPr lang="en-US" sz="2400" dirty="0" err="1"/>
              <a:t>Ví</a:t>
            </a:r>
            <a:r>
              <a:rPr lang="en-US" sz="2400" dirty="0"/>
              <a:t> </a:t>
            </a:r>
            <a:r>
              <a:rPr lang="en-US" sz="2400" dirty="0" err="1"/>
              <a:t>dụ</a:t>
            </a:r>
            <a:r>
              <a:rPr lang="en-US" sz="2400" dirty="0"/>
              <a:t> 1: </a:t>
            </a:r>
            <a:r>
              <a:rPr lang="en-US" sz="2400" dirty="0" err="1"/>
              <a:t>Xây</a:t>
            </a:r>
            <a:r>
              <a:rPr lang="en-US" sz="2400" dirty="0"/>
              <a:t> </a:t>
            </a:r>
            <a:r>
              <a:rPr lang="en-US" sz="2400" dirty="0" err="1"/>
              <a:t>dựng</a:t>
            </a:r>
            <a:r>
              <a:rPr lang="en-US" sz="2400" dirty="0"/>
              <a:t> </a:t>
            </a:r>
            <a:r>
              <a:rPr lang="en-US" sz="2400" dirty="0" err="1"/>
              <a:t>giải</a:t>
            </a:r>
            <a:r>
              <a:rPr lang="en-US" sz="2400" dirty="0"/>
              <a:t> </a:t>
            </a:r>
            <a:r>
              <a:rPr lang="en-US" sz="2400" dirty="0" err="1"/>
              <a:t>thuật</a:t>
            </a:r>
            <a:r>
              <a:rPr lang="en-US" sz="2400" dirty="0"/>
              <a:t> </a:t>
            </a:r>
            <a:r>
              <a:rPr lang="en-US" sz="2400" dirty="0" err="1"/>
              <a:t>sau</a:t>
            </a:r>
            <a:r>
              <a:rPr lang="en-US" sz="2400" dirty="0"/>
              <a:t>:</a:t>
            </a:r>
          </a:p>
          <a:p>
            <a:pPr marL="682625" lvl="1" indent="-282575" algn="just" eaLnBrk="1" hangingPunct="1">
              <a:lnSpc>
                <a:spcPct val="115000"/>
              </a:lnSpc>
              <a:defRPr/>
            </a:pPr>
            <a:r>
              <a:rPr lang="en-US" sz="2000" dirty="0" err="1"/>
              <a:t>Nhập</a:t>
            </a:r>
            <a:r>
              <a:rPr lang="en-US" sz="2000" dirty="0"/>
              <a:t> </a:t>
            </a:r>
            <a:r>
              <a:rPr lang="en-US" sz="2000" dirty="0" err="1"/>
              <a:t>vào</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Tính</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a:t>
            </a:r>
          </a:p>
          <a:p>
            <a:pPr marL="682625" lvl="1" indent="-282575" algn="just" eaLnBrk="1" hangingPunct="1">
              <a:lnSpc>
                <a:spcPct val="115000"/>
              </a:lnSpc>
              <a:defRPr/>
            </a:pPr>
            <a:r>
              <a:rPr lang="en-US" sz="2000" dirty="0" err="1"/>
              <a:t>Xuất</a:t>
            </a:r>
            <a:r>
              <a:rPr lang="en-US" sz="2000" dirty="0"/>
              <a:t> </a:t>
            </a:r>
            <a:r>
              <a:rPr lang="en-US" sz="2000" dirty="0" err="1"/>
              <a:t>tổng</a:t>
            </a:r>
            <a:r>
              <a:rPr lang="en-US" sz="2000" dirty="0"/>
              <a:t>, </a:t>
            </a:r>
            <a:r>
              <a:rPr lang="en-US" sz="2000" dirty="0" err="1"/>
              <a:t>hiệu</a:t>
            </a:r>
            <a:r>
              <a:rPr lang="en-US" sz="2000" dirty="0"/>
              <a:t>, </a:t>
            </a:r>
            <a:r>
              <a:rPr lang="en-US" sz="2000" dirty="0" err="1"/>
              <a:t>tích</a:t>
            </a:r>
            <a:r>
              <a:rPr lang="en-US" sz="2000" dirty="0"/>
              <a:t>, </a:t>
            </a:r>
            <a:r>
              <a:rPr lang="en-US" sz="2000" dirty="0" err="1"/>
              <a:t>thương</a:t>
            </a:r>
            <a:r>
              <a:rPr lang="en-US" sz="2000" dirty="0"/>
              <a:t> </a:t>
            </a:r>
            <a:r>
              <a:rPr lang="en-US" sz="2000" dirty="0" err="1"/>
              <a:t>của</a:t>
            </a:r>
            <a:r>
              <a:rPr lang="en-US" sz="2000" dirty="0"/>
              <a:t> </a:t>
            </a:r>
            <a:r>
              <a:rPr lang="en-US" sz="2000" dirty="0" err="1"/>
              <a:t>hai</a:t>
            </a:r>
            <a:r>
              <a:rPr lang="en-US" sz="2000" dirty="0"/>
              <a:t> </a:t>
            </a:r>
            <a:r>
              <a:rPr lang="en-US" sz="2000" dirty="0" err="1"/>
              <a:t>số</a:t>
            </a:r>
            <a:r>
              <a:rPr lang="en-US" sz="2000" dirty="0"/>
              <a:t> </a:t>
            </a:r>
            <a:r>
              <a:rPr lang="en-US" sz="2000" dirty="0" err="1"/>
              <a:t>đó</a:t>
            </a:r>
            <a:endParaRPr lang="en-US" sz="2000" dirty="0"/>
          </a:p>
          <a:p>
            <a:pPr marL="57150" lvl="1" indent="0" algn="just" eaLnBrk="1" hangingPunct="1">
              <a:lnSpc>
                <a:spcPct val="115000"/>
              </a:lnSpc>
              <a:buFont typeface="Wingdings" pitchFamily="2" charset="2"/>
              <a:buNone/>
              <a:defRPr/>
            </a:pPr>
            <a:r>
              <a:rPr lang="en-US" sz="2000" dirty="0" err="1"/>
              <a:t>Giải</a:t>
            </a:r>
            <a:r>
              <a:rPr lang="en-US" sz="2000" dirty="0"/>
              <a:t> </a:t>
            </a:r>
            <a:r>
              <a:rPr lang="en-US" sz="2000" dirty="0" err="1"/>
              <a:t>thuật</a:t>
            </a:r>
            <a:r>
              <a:rPr lang="en-US" sz="2000" dirty="0"/>
              <a:t>:</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1: </a:t>
            </a:r>
            <a:r>
              <a:rPr lang="en-US" sz="2000" dirty="0" err="1"/>
              <a:t>Nhập</a:t>
            </a:r>
            <a:r>
              <a:rPr lang="en-US" sz="2000" dirty="0"/>
              <a:t> a, 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2: </a:t>
            </a:r>
            <a:r>
              <a:rPr lang="en-US" sz="2000" dirty="0" err="1"/>
              <a:t>Tính</a:t>
            </a:r>
            <a:r>
              <a:rPr lang="en-US" sz="2000" dirty="0"/>
              <a:t> 	tong = </a:t>
            </a:r>
            <a:r>
              <a:rPr lang="en-US" sz="2000" dirty="0" err="1"/>
              <a:t>a+b</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t>hieu</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t>tich</a:t>
            </a:r>
            <a:r>
              <a:rPr lang="en-US" sz="2000" dirty="0"/>
              <a:t>  = a*b</a:t>
            </a:r>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3: </a:t>
            </a:r>
            <a:r>
              <a:rPr lang="en-US" sz="2000" dirty="0" err="1"/>
              <a:t>Xuất</a:t>
            </a:r>
            <a:r>
              <a:rPr lang="en-US" sz="2000" dirty="0"/>
              <a:t> tong, </a:t>
            </a:r>
            <a:r>
              <a:rPr lang="en-US" sz="2000" dirty="0" err="1"/>
              <a:t>hieu</a:t>
            </a:r>
            <a:r>
              <a:rPr lang="en-US" sz="2000" dirty="0"/>
              <a:t>, </a:t>
            </a:r>
            <a:r>
              <a:rPr lang="en-US" sz="2000" dirty="0" err="1"/>
              <a:t>tich</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t>Nếu</a:t>
            </a:r>
            <a:r>
              <a:rPr lang="en-US" sz="2000" dirty="0"/>
              <a:t> b&lt;&gt;0 </a:t>
            </a:r>
            <a:r>
              <a:rPr lang="en-US" sz="2000" dirty="0" err="1"/>
              <a:t>thì</a:t>
            </a:r>
            <a:r>
              <a:rPr lang="en-US" sz="2000" dirty="0"/>
              <a:t> </a:t>
            </a:r>
            <a:r>
              <a:rPr lang="en-US" sz="2000" dirty="0" err="1"/>
              <a:t>thuong</a:t>
            </a:r>
            <a:r>
              <a:rPr lang="en-US" sz="2000" dirty="0"/>
              <a:t> = a/b. </a:t>
            </a:r>
            <a:r>
              <a:rPr lang="en-US" sz="2000" dirty="0" err="1"/>
              <a:t>Xuất</a:t>
            </a:r>
            <a:r>
              <a:rPr lang="en-US" sz="2000" dirty="0"/>
              <a:t> </a:t>
            </a:r>
            <a:r>
              <a:rPr lang="en-US" sz="2000" dirty="0" err="1"/>
              <a:t>thuong</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t>Ngược</a:t>
            </a:r>
            <a:r>
              <a:rPr lang="en-US" sz="2000" dirty="0"/>
              <a:t> </a:t>
            </a:r>
            <a:r>
              <a:rPr lang="en-US" sz="2000" dirty="0" err="1"/>
              <a:t>lại</a:t>
            </a:r>
            <a:r>
              <a:rPr lang="en-US" sz="2000" dirty="0"/>
              <a:t> </a:t>
            </a:r>
            <a:r>
              <a:rPr lang="en-US" sz="2000" dirty="0" err="1"/>
              <a:t>xuất</a:t>
            </a:r>
            <a:r>
              <a:rPr lang="en-US" sz="2000" dirty="0"/>
              <a:t> </a:t>
            </a:r>
            <a:r>
              <a:rPr lang="en-US" sz="2000" dirty="0" err="1"/>
              <a:t>thông</a:t>
            </a:r>
            <a:r>
              <a:rPr lang="en-US" sz="2000" dirty="0"/>
              <a:t> </a:t>
            </a:r>
            <a:r>
              <a:rPr lang="en-US" sz="2000" dirty="0" err="1"/>
              <a:t>báo</a:t>
            </a:r>
            <a:r>
              <a:rPr lang="en-US" sz="2000" dirty="0"/>
              <a:t> </a:t>
            </a:r>
            <a:r>
              <a:rPr lang="en-US" sz="2000" dirty="0" err="1"/>
              <a:t>không</a:t>
            </a:r>
            <a:r>
              <a:rPr lang="en-US" sz="2000" dirty="0"/>
              <a:t> </a:t>
            </a:r>
            <a:r>
              <a:rPr lang="en-US" sz="2000" dirty="0" err="1"/>
              <a:t>tính</a:t>
            </a:r>
            <a:r>
              <a:rPr lang="en-US" sz="2000" dirty="0"/>
              <a:t> </a:t>
            </a:r>
            <a:r>
              <a:rPr lang="en-US" sz="2000" dirty="0" err="1"/>
              <a:t>được</a:t>
            </a:r>
            <a:r>
              <a:rPr lang="en-US" sz="2000" dirty="0"/>
              <a:t> </a:t>
            </a:r>
            <a:r>
              <a:rPr lang="en-US" sz="2000" dirty="0" err="1"/>
              <a:t>thương</a:t>
            </a:r>
            <a:endParaRPr lang="en-US" sz="2000" dirty="0"/>
          </a:p>
          <a:p>
            <a:pPr marL="57150" lvl="1" indent="0" algn="just" eaLnBrk="1" hangingPunct="1">
              <a:lnSpc>
                <a:spcPct val="115000"/>
              </a:lnSpc>
              <a:buFont typeface="Wingdings" pitchFamily="2" charset="2"/>
              <a:buNone/>
              <a:defRPr/>
            </a:pPr>
            <a:r>
              <a:rPr lang="en-US" sz="2000" dirty="0"/>
              <a:t>	</a:t>
            </a:r>
            <a:r>
              <a:rPr lang="en-US" sz="2000" dirty="0" err="1">
                <a:solidFill>
                  <a:srgbClr val="C00000"/>
                </a:solidFill>
              </a:rPr>
              <a:t>Bước</a:t>
            </a:r>
            <a:r>
              <a:rPr lang="en-US" sz="2000" dirty="0">
                <a:solidFill>
                  <a:srgbClr val="C00000"/>
                </a:solidFill>
              </a:rPr>
              <a:t> 4: </a:t>
            </a:r>
            <a:r>
              <a:rPr lang="en-US" sz="2000" dirty="0" err="1"/>
              <a:t>Kết</a:t>
            </a:r>
            <a:r>
              <a:rPr lang="en-US" sz="2000" dirty="0"/>
              <a:t> </a:t>
            </a:r>
            <a:r>
              <a:rPr lang="en-US" sz="2000" dirty="0" err="1"/>
              <a:t>thúc</a:t>
            </a:r>
            <a:endParaRPr lang="en-US" sz="2000" dirty="0"/>
          </a:p>
          <a:p>
            <a:pPr marL="285750" indent="-285750" algn="just" eaLnBrk="1" hangingPunct="1">
              <a:lnSpc>
                <a:spcPct val="115000"/>
              </a:lnSpc>
              <a:defRPr/>
            </a:pPr>
            <a:endParaRPr lang="en-US" dirty="0"/>
          </a:p>
          <a:p>
            <a:pPr marL="285750" indent="-285750" algn="just" eaLnBrk="1" hangingPunct="1">
              <a:lnSpc>
                <a:spcPct val="115000"/>
              </a:lnSpc>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196">
                                            <p:txEl>
                                              <p:pRg st="9" end="9"/>
                                            </p:txEl>
                                          </p:spTgt>
                                        </p:tgtEl>
                                        <p:attrNameLst>
                                          <p:attrName>style.visibility</p:attrName>
                                        </p:attrNameLst>
                                      </p:cBhvr>
                                      <p:to>
                                        <p:strVal val="visible"/>
                                      </p:to>
                                    </p:set>
                                    <p:animEffect transition="in" filter="wipe(down)">
                                      <p:cBhvr>
                                        <p:cTn id="7" dur="500"/>
                                        <p:tgtEl>
                                          <p:spTgt spid="8196">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196">
                                            <p:txEl>
                                              <p:pRg st="10" end="10"/>
                                            </p:txEl>
                                          </p:spTgt>
                                        </p:tgtEl>
                                        <p:attrNameLst>
                                          <p:attrName>style.visibility</p:attrName>
                                        </p:attrNameLst>
                                      </p:cBhvr>
                                      <p:to>
                                        <p:strVal val="visible"/>
                                      </p:to>
                                    </p:set>
                                    <p:animEffect transition="in" filter="wipe(down)">
                                      <p:cBhvr>
                                        <p:cTn id="12" dur="500"/>
                                        <p:tgtEl>
                                          <p:spTgt spid="8196">
                                            <p:txEl>
                                              <p:pRg st="10" end="1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196">
                                            <p:txEl>
                                              <p:pRg st="11" end="11"/>
                                            </p:txEl>
                                          </p:spTgt>
                                        </p:tgtEl>
                                        <p:attrNameLst>
                                          <p:attrName>style.visibility</p:attrName>
                                        </p:attrNameLst>
                                      </p:cBhvr>
                                      <p:to>
                                        <p:strVal val="visible"/>
                                      </p:to>
                                    </p:set>
                                    <p:animEffect transition="in" filter="wipe(down)">
                                      <p:cBhvr>
                                        <p:cTn id="17" dur="500"/>
                                        <p:tgtEl>
                                          <p:spTgt spid="8196">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196">
                                            <p:txEl>
                                              <p:pRg st="12" end="12"/>
                                            </p:txEl>
                                          </p:spTgt>
                                        </p:tgtEl>
                                        <p:attrNameLst>
                                          <p:attrName>style.visibility</p:attrName>
                                        </p:attrNameLst>
                                      </p:cBhvr>
                                      <p:to>
                                        <p:strVal val="visible"/>
                                      </p:to>
                                    </p:set>
                                    <p:animEffect transition="in" filter="wipe(down)">
                                      <p:cBhvr>
                                        <p:cTn id="22" dur="500"/>
                                        <p:tgtEl>
                                          <p:spTgt spid="819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41987" name="Rectangle 3"/>
          <p:cNvSpPr>
            <a:spLocks noGrp="1" noChangeArrowheads="1"/>
          </p:cNvSpPr>
          <p:nvPr>
            <p:ph type="body" idx="1"/>
          </p:nvPr>
        </p:nvSpPr>
        <p:spPr>
          <a:xfrm>
            <a:off x="457200" y="1295400"/>
            <a:ext cx="7543800" cy="4800600"/>
          </a:xfrm>
        </p:spPr>
        <p:txBody>
          <a:bodyPr/>
          <a:lstStyle/>
          <a:p>
            <a:pPr marL="285750" indent="-285750" algn="just" eaLnBrk="1" hangingPunct="1">
              <a:lnSpc>
                <a:spcPct val="115000"/>
              </a:lnSpc>
            </a:pPr>
            <a:r>
              <a:rPr lang="en-US" altLang="en-US" sz="2400"/>
              <a:t>Ví dụ 2: Xây dựng giải thuật sau:</a:t>
            </a:r>
          </a:p>
          <a:p>
            <a:pPr marL="682625" lvl="1" indent="-282575" algn="just" eaLnBrk="1" hangingPunct="1">
              <a:lnSpc>
                <a:spcPct val="115000"/>
              </a:lnSpc>
            </a:pPr>
            <a:r>
              <a:rPr lang="en-US" altLang="en-US" sz="2000">
                <a:solidFill>
                  <a:srgbClr val="C00000"/>
                </a:solidFill>
              </a:rPr>
              <a:t>Bước 1: </a:t>
            </a:r>
            <a:r>
              <a:rPr lang="en-US" altLang="en-US" sz="2000"/>
              <a:t>Nhập masv, hoten, điểm toán, lý, hóa của một 			sinh viên. </a:t>
            </a:r>
          </a:p>
          <a:p>
            <a:pPr marL="682625" lvl="1" indent="-282575" algn="just" eaLnBrk="1" hangingPunct="1">
              <a:lnSpc>
                <a:spcPct val="115000"/>
              </a:lnSpc>
            </a:pPr>
            <a:r>
              <a:rPr lang="en-US" altLang="en-US" sz="2000">
                <a:solidFill>
                  <a:srgbClr val="C00000"/>
                </a:solidFill>
              </a:rPr>
              <a:t>Bước 2: </a:t>
            </a:r>
            <a:r>
              <a:rPr lang="en-US" altLang="en-US" sz="2000"/>
              <a:t>dtb = (Toan +Ly +Hoa)/3</a:t>
            </a:r>
          </a:p>
          <a:p>
            <a:pPr marL="682625" lvl="1" indent="-282575" algn="just" eaLnBrk="1" hangingPunct="1">
              <a:lnSpc>
                <a:spcPct val="115000"/>
              </a:lnSpc>
            </a:pPr>
            <a:r>
              <a:rPr lang="en-US" altLang="en-US" sz="2000">
                <a:solidFill>
                  <a:srgbClr val="C00000"/>
                </a:solidFill>
              </a:rPr>
              <a:t>Bước 3: </a:t>
            </a:r>
          </a:p>
          <a:p>
            <a:pPr marL="1946275" lvl="2" indent="-282575" algn="just" eaLnBrk="1" hangingPunct="1">
              <a:lnSpc>
                <a:spcPct val="115000"/>
              </a:lnSpc>
            </a:pPr>
            <a:r>
              <a:rPr lang="en-US" altLang="en-US" sz="1600"/>
              <a:t>Nếu Dtb &gt;=8.5 thì xeploai = “Giỏi”</a:t>
            </a:r>
          </a:p>
          <a:p>
            <a:pPr marL="1946275" lvl="2" indent="-282575" algn="just" eaLnBrk="1" hangingPunct="1">
              <a:lnSpc>
                <a:spcPct val="115000"/>
              </a:lnSpc>
            </a:pPr>
            <a:r>
              <a:rPr lang="en-US" altLang="en-US" sz="1600"/>
              <a:t>Nếu Dtb&lt;8.5 và Dtb&gt;=7 thì xeploai= “Khá”</a:t>
            </a:r>
          </a:p>
          <a:p>
            <a:pPr marL="1946275" lvl="2" indent="-282575" algn="just" eaLnBrk="1" hangingPunct="1">
              <a:lnSpc>
                <a:spcPct val="115000"/>
              </a:lnSpc>
            </a:pPr>
            <a:r>
              <a:rPr lang="en-US" altLang="en-US" sz="1600"/>
              <a:t>Nếu Dtb&lt;7 và Dtb&gt;=5 thì xeploai= “Trung bình”</a:t>
            </a:r>
          </a:p>
          <a:p>
            <a:pPr marL="1946275" lvl="2" indent="-282575" algn="just" eaLnBrk="1" hangingPunct="1">
              <a:lnSpc>
                <a:spcPct val="115000"/>
              </a:lnSpc>
            </a:pPr>
            <a:r>
              <a:rPr lang="en-US" altLang="en-US" sz="1600"/>
              <a:t>Nếu Dtb&lt;5 thì xeploai=“Yeu”</a:t>
            </a:r>
          </a:p>
          <a:p>
            <a:pPr marL="682625" lvl="1" indent="-282575" algn="just" eaLnBrk="1" hangingPunct="1">
              <a:lnSpc>
                <a:spcPct val="115000"/>
              </a:lnSpc>
            </a:pPr>
            <a:r>
              <a:rPr lang="en-US" altLang="en-US" sz="2000">
                <a:solidFill>
                  <a:srgbClr val="C00000"/>
                </a:solidFill>
              </a:rPr>
              <a:t>Bước 4: </a:t>
            </a:r>
            <a:r>
              <a:rPr lang="en-US" altLang="en-US" sz="2000"/>
              <a:t>In ra Masv, Họ tên, điểm toán, điểm lý, điểm hóa, 			dtb, xếp loại</a:t>
            </a:r>
          </a:p>
          <a:p>
            <a:pPr marL="682625" lvl="1" indent="-282575" algn="just" eaLnBrk="1" hangingPunct="1">
              <a:lnSpc>
                <a:spcPct val="115000"/>
              </a:lnSpc>
            </a:pPr>
            <a:r>
              <a:rPr lang="en-US" altLang="en-US" sz="2000">
                <a:solidFill>
                  <a:srgbClr val="C00000"/>
                </a:solidFill>
              </a:rPr>
              <a:t>Bước 5: </a:t>
            </a:r>
            <a:r>
              <a:rPr lang="en-US" altLang="en-US" sz="2000"/>
              <a:t>Kết thúc</a:t>
            </a:r>
          </a:p>
          <a:p>
            <a:pPr marL="285750" indent="-285750" algn="just" eaLnBrk="1" hangingPunct="1">
              <a:lnSpc>
                <a:spcPct val="115000"/>
              </a:lnSpc>
            </a:pPr>
            <a:endParaRPr lang="en-US" altLang="en-US"/>
          </a:p>
          <a:p>
            <a:pPr marL="285750" indent="-285750" algn="just" eaLnBrk="1" hangingPunct="1">
              <a:lnSpc>
                <a:spcPct val="115000"/>
              </a:lnSpc>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53251" name="Rectangle 3"/>
          <p:cNvSpPr>
            <a:spLocks noGrp="1" noChangeArrowheads="1"/>
          </p:cNvSpPr>
          <p:nvPr>
            <p:ph type="body" idx="1"/>
          </p:nvPr>
        </p:nvSpPr>
        <p:spPr>
          <a:xfrm>
            <a:off x="457200" y="1295400"/>
            <a:ext cx="7543800" cy="4800600"/>
          </a:xfrm>
        </p:spPr>
        <p:txBody>
          <a:bodyPr/>
          <a:lstStyle/>
          <a:p>
            <a:pPr marL="285750" indent="-285750" algn="just" eaLnBrk="1" hangingPunct="1">
              <a:lnSpc>
                <a:spcPct val="115000"/>
              </a:lnSpc>
              <a:defRPr/>
            </a:pPr>
            <a:r>
              <a:rPr lang="en-US" sz="2400" dirty="0" err="1">
                <a:latin typeface="Arial" charset="0"/>
                <a:cs typeface="Arial" charset="0"/>
              </a:rPr>
              <a:t>Ví</a:t>
            </a:r>
            <a:r>
              <a:rPr lang="en-US" sz="2400" dirty="0">
                <a:latin typeface="Arial" charset="0"/>
                <a:cs typeface="Arial" charset="0"/>
              </a:rPr>
              <a:t> </a:t>
            </a:r>
            <a:r>
              <a:rPr lang="en-US" sz="2400" dirty="0" err="1">
                <a:latin typeface="Arial" charset="0"/>
                <a:cs typeface="Arial" charset="0"/>
              </a:rPr>
              <a:t>dụ</a:t>
            </a:r>
            <a:r>
              <a:rPr lang="en-US" sz="2400" dirty="0">
                <a:latin typeface="Arial" charset="0"/>
                <a:cs typeface="Arial" charset="0"/>
              </a:rPr>
              <a:t> 2: </a:t>
            </a:r>
            <a:r>
              <a:rPr lang="en-US" sz="2400" dirty="0" err="1">
                <a:latin typeface="Arial" charset="0"/>
                <a:cs typeface="Arial" charset="0"/>
              </a:rPr>
              <a:t>Xây</a:t>
            </a:r>
            <a:r>
              <a:rPr lang="en-US" sz="2400" dirty="0">
                <a:latin typeface="Arial" charset="0"/>
                <a:cs typeface="Arial" charset="0"/>
              </a:rPr>
              <a:t> </a:t>
            </a:r>
            <a:r>
              <a:rPr lang="en-US" sz="2400" dirty="0" err="1">
                <a:latin typeface="Arial" charset="0"/>
                <a:cs typeface="Arial" charset="0"/>
              </a:rPr>
              <a:t>dựng</a:t>
            </a:r>
            <a:r>
              <a:rPr lang="en-US" sz="2400" dirty="0">
                <a:latin typeface="Arial" charset="0"/>
                <a:cs typeface="Arial" charset="0"/>
              </a:rPr>
              <a:t> </a:t>
            </a:r>
            <a:r>
              <a:rPr lang="en-US" sz="2400" dirty="0" err="1">
                <a:latin typeface="Arial" charset="0"/>
                <a:cs typeface="Arial" charset="0"/>
              </a:rPr>
              <a:t>giải</a:t>
            </a:r>
            <a:r>
              <a:rPr lang="en-US" sz="2400" dirty="0">
                <a:latin typeface="Arial" charset="0"/>
                <a:cs typeface="Arial" charset="0"/>
              </a:rPr>
              <a:t> </a:t>
            </a:r>
            <a:r>
              <a:rPr lang="en-US" sz="2400" dirty="0" err="1">
                <a:latin typeface="Arial" charset="0"/>
                <a:cs typeface="Arial" charset="0"/>
              </a:rPr>
              <a:t>thuật</a:t>
            </a:r>
            <a:r>
              <a:rPr lang="en-US" sz="2400" dirty="0">
                <a:latin typeface="Arial" charset="0"/>
                <a:cs typeface="Arial" charset="0"/>
              </a:rPr>
              <a:t> </a:t>
            </a:r>
            <a:r>
              <a:rPr lang="en-US" sz="2400" dirty="0" err="1">
                <a:latin typeface="Arial" charset="0"/>
                <a:cs typeface="Arial" charset="0"/>
              </a:rPr>
              <a:t>sau</a:t>
            </a:r>
            <a:r>
              <a:rPr lang="en-US" sz="2400" dirty="0">
                <a:latin typeface="Arial" charset="0"/>
                <a:cs typeface="Arial" charset="0"/>
              </a:rPr>
              <a:t>:</a:t>
            </a:r>
          </a:p>
          <a:p>
            <a:pPr marL="682625" lvl="1" indent="-282575" algn="just" eaLnBrk="1" hangingPunct="1">
              <a:lnSpc>
                <a:spcPct val="115000"/>
              </a:lnSpc>
              <a:defRPr/>
            </a:pPr>
            <a:r>
              <a:rPr lang="en-US" sz="2000" dirty="0" err="1">
                <a:solidFill>
                  <a:srgbClr val="C00000"/>
                </a:solidFill>
                <a:latin typeface="Arial" charset="0"/>
                <a:cs typeface="Arial" charset="0"/>
              </a:rPr>
              <a:t>Bước</a:t>
            </a:r>
            <a:r>
              <a:rPr lang="en-US" sz="2000" dirty="0">
                <a:solidFill>
                  <a:srgbClr val="C00000"/>
                </a:solidFill>
                <a:latin typeface="Arial" charset="0"/>
                <a:cs typeface="Arial" charset="0"/>
              </a:rPr>
              <a:t> 1: </a:t>
            </a:r>
            <a:r>
              <a:rPr lang="en-US" sz="2000" dirty="0" err="1">
                <a:latin typeface="Arial" charset="0"/>
                <a:cs typeface="Arial" charset="0"/>
              </a:rPr>
              <a:t>Nhập</a:t>
            </a:r>
            <a:r>
              <a:rPr lang="en-US" sz="2000" dirty="0">
                <a:latin typeface="Arial" charset="0"/>
                <a:cs typeface="Arial" charset="0"/>
              </a:rPr>
              <a:t> </a:t>
            </a:r>
            <a:r>
              <a:rPr lang="en-US" sz="2000" dirty="0" err="1">
                <a:latin typeface="Arial" charset="0"/>
                <a:cs typeface="Arial" charset="0"/>
              </a:rPr>
              <a:t>masv</a:t>
            </a:r>
            <a:r>
              <a:rPr lang="en-US" sz="2000" dirty="0">
                <a:latin typeface="Arial" charset="0"/>
                <a:cs typeface="Arial" charset="0"/>
              </a:rPr>
              <a:t>, </a:t>
            </a:r>
            <a:r>
              <a:rPr lang="en-US" sz="2000" dirty="0" err="1">
                <a:latin typeface="Arial" charset="0"/>
                <a:cs typeface="Arial" charset="0"/>
              </a:rPr>
              <a:t>hoten</a:t>
            </a:r>
            <a:r>
              <a:rPr lang="en-US" sz="2000" dirty="0">
                <a:latin typeface="Arial" charset="0"/>
                <a:cs typeface="Arial" charset="0"/>
              </a:rPr>
              <a:t>, </a:t>
            </a:r>
            <a:r>
              <a:rPr lang="en-US" sz="2000" dirty="0" err="1">
                <a:latin typeface="Arial" charset="0"/>
                <a:cs typeface="Arial" charset="0"/>
              </a:rPr>
              <a:t>điểm</a:t>
            </a:r>
            <a:r>
              <a:rPr lang="en-US" sz="2000" dirty="0">
                <a:latin typeface="Arial" charset="0"/>
                <a:cs typeface="Arial" charset="0"/>
              </a:rPr>
              <a:t> </a:t>
            </a:r>
            <a:r>
              <a:rPr lang="en-US" sz="2000" dirty="0" err="1">
                <a:latin typeface="Arial" charset="0"/>
                <a:cs typeface="Arial" charset="0"/>
              </a:rPr>
              <a:t>toán</a:t>
            </a:r>
            <a:r>
              <a:rPr lang="en-US" sz="2000" dirty="0">
                <a:latin typeface="Arial" charset="0"/>
                <a:cs typeface="Arial" charset="0"/>
              </a:rPr>
              <a:t>, </a:t>
            </a:r>
            <a:r>
              <a:rPr lang="en-US" sz="2000" dirty="0" err="1">
                <a:latin typeface="Arial" charset="0"/>
                <a:cs typeface="Arial" charset="0"/>
              </a:rPr>
              <a:t>lý</a:t>
            </a:r>
            <a:r>
              <a:rPr lang="en-US" sz="2000" dirty="0">
                <a:latin typeface="Arial" charset="0"/>
                <a:cs typeface="Arial" charset="0"/>
              </a:rPr>
              <a:t>, </a:t>
            </a:r>
            <a:r>
              <a:rPr lang="en-US" sz="2000" dirty="0" err="1">
                <a:latin typeface="Arial" charset="0"/>
                <a:cs typeface="Arial" charset="0"/>
              </a:rPr>
              <a:t>hóa</a:t>
            </a:r>
            <a:r>
              <a:rPr lang="en-US" sz="2000" dirty="0">
                <a:latin typeface="Arial" charset="0"/>
                <a:cs typeface="Arial" charset="0"/>
              </a:rPr>
              <a:t> </a:t>
            </a:r>
            <a:r>
              <a:rPr lang="en-US" sz="2000" dirty="0" err="1">
                <a:latin typeface="Arial" charset="0"/>
                <a:cs typeface="Arial" charset="0"/>
              </a:rPr>
              <a:t>của</a:t>
            </a:r>
            <a:r>
              <a:rPr lang="en-US" sz="2000" dirty="0">
                <a:latin typeface="Arial" charset="0"/>
                <a:cs typeface="Arial" charset="0"/>
              </a:rPr>
              <a:t> </a:t>
            </a:r>
            <a:r>
              <a:rPr lang="en-US" sz="2000" dirty="0" err="1">
                <a:latin typeface="Arial" charset="0"/>
                <a:cs typeface="Arial" charset="0"/>
              </a:rPr>
              <a:t>một</a:t>
            </a:r>
            <a:r>
              <a:rPr lang="en-US" sz="2000" dirty="0">
                <a:latin typeface="Arial" charset="0"/>
                <a:cs typeface="Arial" charset="0"/>
              </a:rPr>
              <a:t> 			</a:t>
            </a:r>
            <a:r>
              <a:rPr lang="en-US" sz="2000" dirty="0" err="1">
                <a:latin typeface="Arial" charset="0"/>
                <a:cs typeface="Arial" charset="0"/>
              </a:rPr>
              <a:t>sinh</a:t>
            </a:r>
            <a:r>
              <a:rPr lang="en-US" sz="2000" dirty="0">
                <a:latin typeface="Arial" charset="0"/>
                <a:cs typeface="Arial" charset="0"/>
              </a:rPr>
              <a:t> </a:t>
            </a:r>
            <a:r>
              <a:rPr lang="en-US" sz="2000" dirty="0" err="1">
                <a:latin typeface="Arial" charset="0"/>
                <a:cs typeface="Arial" charset="0"/>
              </a:rPr>
              <a:t>viên</a:t>
            </a:r>
            <a:r>
              <a:rPr lang="en-US" sz="2000" dirty="0">
                <a:latin typeface="Arial" charset="0"/>
                <a:cs typeface="Arial" charset="0"/>
              </a:rPr>
              <a:t>. </a:t>
            </a:r>
          </a:p>
          <a:p>
            <a:pPr marL="682625" lvl="1" indent="-282575" algn="just" eaLnBrk="1" hangingPunct="1">
              <a:lnSpc>
                <a:spcPct val="115000"/>
              </a:lnSpc>
              <a:defRPr/>
            </a:pPr>
            <a:r>
              <a:rPr lang="en-US" sz="2000" dirty="0" err="1">
                <a:solidFill>
                  <a:srgbClr val="C00000"/>
                </a:solidFill>
                <a:latin typeface="Arial" charset="0"/>
                <a:cs typeface="Arial" charset="0"/>
              </a:rPr>
              <a:t>Bước</a:t>
            </a:r>
            <a:r>
              <a:rPr lang="en-US" sz="2000" dirty="0">
                <a:solidFill>
                  <a:srgbClr val="C00000"/>
                </a:solidFill>
                <a:latin typeface="Arial" charset="0"/>
                <a:cs typeface="Arial" charset="0"/>
              </a:rPr>
              <a:t> 2: </a:t>
            </a:r>
            <a:r>
              <a:rPr lang="en-US" sz="2000" dirty="0" err="1">
                <a:latin typeface="Arial" charset="0"/>
                <a:cs typeface="Arial" charset="0"/>
              </a:rPr>
              <a:t>dtb</a:t>
            </a:r>
            <a:r>
              <a:rPr lang="en-US" sz="2000" dirty="0">
                <a:latin typeface="Arial" charset="0"/>
                <a:cs typeface="Arial" charset="0"/>
              </a:rPr>
              <a:t> = (</a:t>
            </a:r>
            <a:r>
              <a:rPr lang="en-US" sz="2000" dirty="0" err="1">
                <a:latin typeface="Arial" charset="0"/>
                <a:cs typeface="Arial" charset="0"/>
              </a:rPr>
              <a:t>Toan</a:t>
            </a:r>
            <a:r>
              <a:rPr lang="en-US" sz="2000" dirty="0">
                <a:latin typeface="Arial" charset="0"/>
                <a:cs typeface="Arial" charset="0"/>
              </a:rPr>
              <a:t> +Ly +</a:t>
            </a:r>
            <a:r>
              <a:rPr lang="en-US" sz="2000" dirty="0" err="1">
                <a:latin typeface="Arial" charset="0"/>
                <a:cs typeface="Arial" charset="0"/>
              </a:rPr>
              <a:t>Hoa</a:t>
            </a:r>
            <a:r>
              <a:rPr lang="en-US" sz="2000" dirty="0">
                <a:latin typeface="Arial" charset="0"/>
                <a:cs typeface="Arial" charset="0"/>
              </a:rPr>
              <a:t>)/3</a:t>
            </a:r>
          </a:p>
          <a:p>
            <a:pPr marL="682625" lvl="1" indent="-282575" algn="just" eaLnBrk="1" hangingPunct="1">
              <a:lnSpc>
                <a:spcPct val="115000"/>
              </a:lnSpc>
              <a:defRPr/>
            </a:pPr>
            <a:r>
              <a:rPr lang="en-US" sz="2000" dirty="0" err="1">
                <a:solidFill>
                  <a:srgbClr val="C00000"/>
                </a:solidFill>
                <a:latin typeface="Arial" charset="0"/>
                <a:cs typeface="Arial" charset="0"/>
              </a:rPr>
              <a:t>Bước</a:t>
            </a:r>
            <a:r>
              <a:rPr lang="en-US" sz="2000" dirty="0">
                <a:solidFill>
                  <a:srgbClr val="C00000"/>
                </a:solidFill>
                <a:latin typeface="Arial" charset="0"/>
                <a:cs typeface="Arial" charset="0"/>
              </a:rPr>
              <a:t> 3: </a:t>
            </a:r>
          </a:p>
          <a:p>
            <a:pPr marL="1895475" lvl="2" indent="-282575" algn="just" eaLnBrk="1" hangingPunct="1">
              <a:lnSpc>
                <a:spcPct val="115000"/>
              </a:lnSpc>
              <a:defRPr/>
            </a:pPr>
            <a:r>
              <a:rPr lang="en-US" sz="1600" dirty="0" err="1">
                <a:latin typeface="Arial" charset="0"/>
                <a:cs typeface="Arial" charset="0"/>
              </a:rPr>
              <a:t>Nếu</a:t>
            </a:r>
            <a:r>
              <a:rPr lang="en-US" sz="1600" dirty="0">
                <a:latin typeface="Arial" charset="0"/>
                <a:cs typeface="Arial" charset="0"/>
              </a:rPr>
              <a:t> </a:t>
            </a:r>
            <a:r>
              <a:rPr lang="en-US" sz="1600" dirty="0" err="1">
                <a:latin typeface="Arial" charset="0"/>
                <a:cs typeface="Arial" charset="0"/>
              </a:rPr>
              <a:t>Dtb</a:t>
            </a:r>
            <a:r>
              <a:rPr lang="en-US" sz="1600" dirty="0">
                <a:latin typeface="Arial" charset="0"/>
                <a:cs typeface="Arial" charset="0"/>
              </a:rPr>
              <a:t> &gt;=8.5 </a:t>
            </a:r>
            <a:r>
              <a:rPr lang="en-US" sz="1600" dirty="0" err="1">
                <a:latin typeface="Arial" charset="0"/>
                <a:cs typeface="Arial" charset="0"/>
              </a:rPr>
              <a:t>thì</a:t>
            </a:r>
            <a:r>
              <a:rPr lang="en-US" sz="1600" dirty="0">
                <a:latin typeface="Arial" charset="0"/>
                <a:cs typeface="Arial" charset="0"/>
              </a:rPr>
              <a:t> </a:t>
            </a:r>
            <a:r>
              <a:rPr lang="en-US" sz="1600" dirty="0" err="1">
                <a:latin typeface="Arial" charset="0"/>
                <a:cs typeface="Arial" charset="0"/>
              </a:rPr>
              <a:t>xeploai</a:t>
            </a:r>
            <a:r>
              <a:rPr lang="en-US" sz="1600" dirty="0">
                <a:latin typeface="Arial" charset="0"/>
                <a:cs typeface="Arial" charset="0"/>
              </a:rPr>
              <a:t> = “</a:t>
            </a:r>
            <a:r>
              <a:rPr lang="en-US" sz="1600" dirty="0" err="1">
                <a:latin typeface="Arial" charset="0"/>
                <a:cs typeface="Arial" charset="0"/>
              </a:rPr>
              <a:t>Giỏi</a:t>
            </a:r>
            <a:r>
              <a:rPr lang="en-US" sz="1600" dirty="0">
                <a:latin typeface="Arial" charset="0"/>
                <a:cs typeface="Arial" charset="0"/>
              </a:rPr>
              <a:t>”</a:t>
            </a:r>
          </a:p>
          <a:p>
            <a:pPr marL="1895475" lvl="2" indent="-282575" algn="just" eaLnBrk="1" hangingPunct="1">
              <a:lnSpc>
                <a:spcPct val="115000"/>
              </a:lnSpc>
              <a:defRPr/>
            </a:pPr>
            <a:r>
              <a:rPr lang="en-US" sz="1600" dirty="0" err="1">
                <a:latin typeface="Arial" charset="0"/>
                <a:cs typeface="Arial" charset="0"/>
              </a:rPr>
              <a:t>Ngược</a:t>
            </a:r>
            <a:r>
              <a:rPr lang="en-US" sz="1600" dirty="0">
                <a:latin typeface="Arial" charset="0"/>
                <a:cs typeface="Arial" charset="0"/>
              </a:rPr>
              <a:t> </a:t>
            </a:r>
            <a:r>
              <a:rPr lang="en-US" sz="1600" dirty="0" err="1">
                <a:latin typeface="Arial" charset="0"/>
                <a:cs typeface="Arial" charset="0"/>
              </a:rPr>
              <a:t>lại</a:t>
            </a:r>
            <a:r>
              <a:rPr lang="en-US" sz="1600" dirty="0">
                <a:latin typeface="Arial" charset="0"/>
                <a:cs typeface="Arial" charset="0"/>
              </a:rPr>
              <a:t> </a:t>
            </a:r>
            <a:r>
              <a:rPr lang="en-US" sz="1600" dirty="0" err="1">
                <a:latin typeface="Arial" charset="0"/>
                <a:cs typeface="Arial" charset="0"/>
              </a:rPr>
              <a:t>Nếu</a:t>
            </a:r>
            <a:r>
              <a:rPr lang="en-US" sz="1600" dirty="0">
                <a:latin typeface="Arial" charset="0"/>
                <a:cs typeface="Arial" charset="0"/>
              </a:rPr>
              <a:t> </a:t>
            </a:r>
            <a:r>
              <a:rPr lang="en-US" sz="1600" dirty="0" err="1">
                <a:latin typeface="Arial" charset="0"/>
                <a:cs typeface="Arial" charset="0"/>
              </a:rPr>
              <a:t>Dtb</a:t>
            </a:r>
            <a:r>
              <a:rPr lang="en-US" sz="1600" dirty="0">
                <a:latin typeface="Arial" charset="0"/>
                <a:cs typeface="Arial" charset="0"/>
              </a:rPr>
              <a:t>&gt;=7 </a:t>
            </a:r>
            <a:r>
              <a:rPr lang="en-US" sz="1600" dirty="0" err="1">
                <a:latin typeface="Arial" charset="0"/>
                <a:cs typeface="Arial" charset="0"/>
              </a:rPr>
              <a:t>thì</a:t>
            </a:r>
            <a:r>
              <a:rPr lang="en-US" sz="1600" dirty="0">
                <a:latin typeface="Arial" charset="0"/>
                <a:cs typeface="Arial" charset="0"/>
              </a:rPr>
              <a:t> </a:t>
            </a:r>
            <a:r>
              <a:rPr lang="en-US" sz="1600" dirty="0" err="1">
                <a:latin typeface="Arial" charset="0"/>
                <a:cs typeface="Arial" charset="0"/>
              </a:rPr>
              <a:t>xeploai</a:t>
            </a:r>
            <a:r>
              <a:rPr lang="en-US" sz="1600" dirty="0">
                <a:latin typeface="Arial" charset="0"/>
                <a:cs typeface="Arial" charset="0"/>
              </a:rPr>
              <a:t>= “</a:t>
            </a:r>
            <a:r>
              <a:rPr lang="en-US" sz="1600" dirty="0" err="1">
                <a:latin typeface="Arial" charset="0"/>
                <a:cs typeface="Arial" charset="0"/>
              </a:rPr>
              <a:t>Khá</a:t>
            </a:r>
            <a:r>
              <a:rPr lang="en-US" sz="1600" dirty="0">
                <a:latin typeface="Arial" charset="0"/>
                <a:cs typeface="Arial" charset="0"/>
              </a:rPr>
              <a:t>”</a:t>
            </a:r>
          </a:p>
          <a:p>
            <a:pPr marL="2352675" lvl="2" indent="-282575" algn="just" eaLnBrk="1" hangingPunct="1">
              <a:lnSpc>
                <a:spcPct val="115000"/>
              </a:lnSpc>
              <a:defRPr/>
            </a:pPr>
            <a:r>
              <a:rPr lang="en-US" sz="1600" dirty="0" err="1">
                <a:latin typeface="Arial" charset="0"/>
                <a:cs typeface="Arial" charset="0"/>
              </a:rPr>
              <a:t>Ngược</a:t>
            </a:r>
            <a:r>
              <a:rPr lang="en-US" sz="1600" dirty="0">
                <a:latin typeface="Arial" charset="0"/>
                <a:cs typeface="Arial" charset="0"/>
              </a:rPr>
              <a:t> </a:t>
            </a:r>
            <a:r>
              <a:rPr lang="en-US" sz="1600" dirty="0" err="1">
                <a:latin typeface="Arial" charset="0"/>
                <a:cs typeface="Arial" charset="0"/>
              </a:rPr>
              <a:t>lại</a:t>
            </a:r>
            <a:r>
              <a:rPr lang="en-US" sz="1600" dirty="0">
                <a:latin typeface="Arial" charset="0"/>
                <a:cs typeface="Arial" charset="0"/>
              </a:rPr>
              <a:t>  </a:t>
            </a:r>
            <a:r>
              <a:rPr lang="en-US" sz="1600" dirty="0" err="1">
                <a:latin typeface="Arial" charset="0"/>
                <a:cs typeface="Arial" charset="0"/>
              </a:rPr>
              <a:t>Nếu</a:t>
            </a:r>
            <a:r>
              <a:rPr lang="en-US" sz="1600" dirty="0">
                <a:latin typeface="Arial" charset="0"/>
                <a:cs typeface="Arial" charset="0"/>
              </a:rPr>
              <a:t> </a:t>
            </a:r>
            <a:r>
              <a:rPr lang="en-US" sz="1600" dirty="0" err="1">
                <a:latin typeface="Arial" charset="0"/>
                <a:cs typeface="Arial" charset="0"/>
              </a:rPr>
              <a:t>Dtb</a:t>
            </a:r>
            <a:r>
              <a:rPr lang="en-US" sz="1600" dirty="0">
                <a:latin typeface="Arial" charset="0"/>
                <a:cs typeface="Arial" charset="0"/>
              </a:rPr>
              <a:t>&gt;=5 </a:t>
            </a:r>
            <a:r>
              <a:rPr lang="en-US" sz="1600" dirty="0" err="1">
                <a:latin typeface="Arial" charset="0"/>
                <a:cs typeface="Arial" charset="0"/>
              </a:rPr>
              <a:t>thì</a:t>
            </a:r>
            <a:r>
              <a:rPr lang="en-US" sz="1600" dirty="0">
                <a:latin typeface="Arial" charset="0"/>
                <a:cs typeface="Arial" charset="0"/>
              </a:rPr>
              <a:t> </a:t>
            </a:r>
            <a:r>
              <a:rPr lang="en-US" sz="1600" dirty="0" err="1">
                <a:latin typeface="Arial" charset="0"/>
                <a:cs typeface="Arial" charset="0"/>
              </a:rPr>
              <a:t>xeploai</a:t>
            </a:r>
            <a:r>
              <a:rPr lang="en-US" sz="1600" dirty="0">
                <a:latin typeface="Arial" charset="0"/>
                <a:cs typeface="Arial" charset="0"/>
              </a:rPr>
              <a:t>= “</a:t>
            </a:r>
            <a:r>
              <a:rPr lang="en-US" sz="1600" dirty="0" err="1">
                <a:latin typeface="Arial" charset="0"/>
                <a:cs typeface="Arial" charset="0"/>
              </a:rPr>
              <a:t>Trung</a:t>
            </a:r>
            <a:r>
              <a:rPr lang="en-US" sz="1600" dirty="0">
                <a:latin typeface="Arial" charset="0"/>
                <a:cs typeface="Arial" charset="0"/>
              </a:rPr>
              <a:t> </a:t>
            </a:r>
            <a:r>
              <a:rPr lang="en-US" sz="1600" dirty="0" err="1">
                <a:latin typeface="Arial" charset="0"/>
                <a:cs typeface="Arial" charset="0"/>
              </a:rPr>
              <a:t>bình</a:t>
            </a:r>
            <a:r>
              <a:rPr lang="en-US" sz="1600" dirty="0">
                <a:latin typeface="Arial" charset="0"/>
                <a:cs typeface="Arial" charset="0"/>
              </a:rPr>
              <a:t>”</a:t>
            </a:r>
          </a:p>
          <a:p>
            <a:pPr marL="3152775" lvl="2" indent="-282575" algn="just" eaLnBrk="1" hangingPunct="1">
              <a:lnSpc>
                <a:spcPct val="115000"/>
              </a:lnSpc>
              <a:defRPr/>
            </a:pPr>
            <a:r>
              <a:rPr lang="en-US" sz="1600" dirty="0" err="1">
                <a:latin typeface="Arial" charset="0"/>
                <a:cs typeface="Arial" charset="0"/>
              </a:rPr>
              <a:t>Ngược</a:t>
            </a:r>
            <a:r>
              <a:rPr lang="en-US" sz="1600" dirty="0">
                <a:latin typeface="Arial" charset="0"/>
                <a:cs typeface="Arial" charset="0"/>
              </a:rPr>
              <a:t> </a:t>
            </a:r>
            <a:r>
              <a:rPr lang="en-US" sz="1600" dirty="0" err="1">
                <a:latin typeface="Arial" charset="0"/>
                <a:cs typeface="Arial" charset="0"/>
              </a:rPr>
              <a:t>lại</a:t>
            </a:r>
            <a:r>
              <a:rPr lang="en-US" sz="1600" dirty="0">
                <a:latin typeface="Arial" charset="0"/>
                <a:cs typeface="Arial" charset="0"/>
              </a:rPr>
              <a:t> </a:t>
            </a:r>
            <a:r>
              <a:rPr lang="en-US" sz="1600" dirty="0" err="1">
                <a:latin typeface="Arial" charset="0"/>
                <a:cs typeface="Arial" charset="0"/>
              </a:rPr>
              <a:t>thì</a:t>
            </a:r>
            <a:r>
              <a:rPr lang="en-US" sz="1600" dirty="0">
                <a:latin typeface="Arial" charset="0"/>
                <a:cs typeface="Arial" charset="0"/>
              </a:rPr>
              <a:t> </a:t>
            </a:r>
            <a:r>
              <a:rPr lang="en-US" sz="1600" dirty="0" err="1">
                <a:latin typeface="Arial" charset="0"/>
                <a:cs typeface="Arial" charset="0"/>
              </a:rPr>
              <a:t>xeploai</a:t>
            </a:r>
            <a:r>
              <a:rPr lang="en-US" sz="1600" dirty="0">
                <a:latin typeface="Arial" charset="0"/>
                <a:cs typeface="Arial" charset="0"/>
              </a:rPr>
              <a:t>=“</a:t>
            </a:r>
            <a:r>
              <a:rPr lang="en-US" sz="1600" dirty="0" err="1">
                <a:latin typeface="Arial" charset="0"/>
                <a:cs typeface="Arial" charset="0"/>
              </a:rPr>
              <a:t>Yeu</a:t>
            </a:r>
            <a:r>
              <a:rPr lang="en-US" sz="1600" dirty="0">
                <a:latin typeface="Arial" charset="0"/>
                <a:cs typeface="Arial" charset="0"/>
              </a:rPr>
              <a:t>”</a:t>
            </a:r>
          </a:p>
          <a:p>
            <a:pPr marL="682625" lvl="1" indent="-282575" algn="just" eaLnBrk="1" hangingPunct="1">
              <a:lnSpc>
                <a:spcPct val="115000"/>
              </a:lnSpc>
              <a:defRPr/>
            </a:pPr>
            <a:r>
              <a:rPr lang="en-US" sz="2000" dirty="0" err="1">
                <a:solidFill>
                  <a:srgbClr val="C00000"/>
                </a:solidFill>
                <a:latin typeface="Arial" charset="0"/>
                <a:cs typeface="Arial" charset="0"/>
              </a:rPr>
              <a:t>Bước</a:t>
            </a:r>
            <a:r>
              <a:rPr lang="en-US" sz="2000" dirty="0">
                <a:solidFill>
                  <a:srgbClr val="C00000"/>
                </a:solidFill>
                <a:latin typeface="Arial" charset="0"/>
                <a:cs typeface="Arial" charset="0"/>
              </a:rPr>
              <a:t> 4: </a:t>
            </a:r>
            <a:r>
              <a:rPr lang="en-US" sz="2000" dirty="0">
                <a:latin typeface="Arial" charset="0"/>
                <a:cs typeface="Arial" charset="0"/>
              </a:rPr>
              <a:t>In </a:t>
            </a:r>
            <a:r>
              <a:rPr lang="en-US" sz="2000" dirty="0" err="1">
                <a:latin typeface="Arial" charset="0"/>
                <a:cs typeface="Arial" charset="0"/>
              </a:rPr>
              <a:t>ra</a:t>
            </a:r>
            <a:r>
              <a:rPr lang="en-US" sz="2000" dirty="0">
                <a:latin typeface="Arial" charset="0"/>
                <a:cs typeface="Arial" charset="0"/>
              </a:rPr>
              <a:t> </a:t>
            </a:r>
            <a:r>
              <a:rPr lang="en-US" sz="2000" dirty="0" err="1">
                <a:latin typeface="Arial" charset="0"/>
                <a:cs typeface="Arial" charset="0"/>
              </a:rPr>
              <a:t>Masv</a:t>
            </a:r>
            <a:r>
              <a:rPr lang="en-US" sz="2000" dirty="0">
                <a:latin typeface="Arial" charset="0"/>
                <a:cs typeface="Arial" charset="0"/>
              </a:rPr>
              <a:t>, </a:t>
            </a:r>
            <a:r>
              <a:rPr lang="en-US" sz="2000" dirty="0" err="1">
                <a:latin typeface="Arial" charset="0"/>
                <a:cs typeface="Arial" charset="0"/>
              </a:rPr>
              <a:t>Họ</a:t>
            </a:r>
            <a:r>
              <a:rPr lang="en-US" sz="2000" dirty="0">
                <a:latin typeface="Arial" charset="0"/>
                <a:cs typeface="Arial" charset="0"/>
              </a:rPr>
              <a:t> </a:t>
            </a:r>
            <a:r>
              <a:rPr lang="en-US" sz="2000" dirty="0" err="1">
                <a:latin typeface="Arial" charset="0"/>
                <a:cs typeface="Arial" charset="0"/>
              </a:rPr>
              <a:t>tên</a:t>
            </a:r>
            <a:r>
              <a:rPr lang="en-US" sz="2000" dirty="0">
                <a:latin typeface="Arial" charset="0"/>
                <a:cs typeface="Arial" charset="0"/>
              </a:rPr>
              <a:t>, </a:t>
            </a:r>
            <a:r>
              <a:rPr lang="en-US" sz="2000" dirty="0" err="1">
                <a:latin typeface="Arial" charset="0"/>
                <a:cs typeface="Arial" charset="0"/>
              </a:rPr>
              <a:t>điểm</a:t>
            </a:r>
            <a:r>
              <a:rPr lang="en-US" sz="2000" dirty="0">
                <a:latin typeface="Arial" charset="0"/>
                <a:cs typeface="Arial" charset="0"/>
              </a:rPr>
              <a:t> </a:t>
            </a:r>
            <a:r>
              <a:rPr lang="en-US" sz="2000" dirty="0" err="1">
                <a:latin typeface="Arial" charset="0"/>
                <a:cs typeface="Arial" charset="0"/>
              </a:rPr>
              <a:t>toán</a:t>
            </a:r>
            <a:r>
              <a:rPr lang="en-US" sz="2000" dirty="0">
                <a:latin typeface="Arial" charset="0"/>
                <a:cs typeface="Arial" charset="0"/>
              </a:rPr>
              <a:t>, </a:t>
            </a:r>
            <a:r>
              <a:rPr lang="en-US" sz="2000" dirty="0" err="1">
                <a:latin typeface="Arial" charset="0"/>
                <a:cs typeface="Arial" charset="0"/>
              </a:rPr>
              <a:t>điểm</a:t>
            </a:r>
            <a:r>
              <a:rPr lang="en-US" sz="2000" dirty="0">
                <a:latin typeface="Arial" charset="0"/>
                <a:cs typeface="Arial" charset="0"/>
              </a:rPr>
              <a:t> </a:t>
            </a:r>
            <a:r>
              <a:rPr lang="en-US" sz="2000" dirty="0" err="1">
                <a:latin typeface="Arial" charset="0"/>
                <a:cs typeface="Arial" charset="0"/>
              </a:rPr>
              <a:t>lý</a:t>
            </a:r>
            <a:r>
              <a:rPr lang="en-US" sz="2000" dirty="0">
                <a:latin typeface="Arial" charset="0"/>
                <a:cs typeface="Arial" charset="0"/>
              </a:rPr>
              <a:t>, </a:t>
            </a:r>
            <a:r>
              <a:rPr lang="en-US" sz="2000" dirty="0" err="1">
                <a:latin typeface="Arial" charset="0"/>
                <a:cs typeface="Arial" charset="0"/>
              </a:rPr>
              <a:t>điểm</a:t>
            </a:r>
            <a:r>
              <a:rPr lang="en-US" sz="2000" dirty="0">
                <a:latin typeface="Arial" charset="0"/>
                <a:cs typeface="Arial" charset="0"/>
              </a:rPr>
              <a:t> </a:t>
            </a:r>
            <a:r>
              <a:rPr lang="en-US" sz="2000" dirty="0" err="1">
                <a:latin typeface="Arial" charset="0"/>
                <a:cs typeface="Arial" charset="0"/>
              </a:rPr>
              <a:t>hóa</a:t>
            </a:r>
            <a:r>
              <a:rPr lang="en-US" sz="2000" dirty="0">
                <a:latin typeface="Arial" charset="0"/>
                <a:cs typeface="Arial" charset="0"/>
              </a:rPr>
              <a:t>, 			</a:t>
            </a:r>
            <a:r>
              <a:rPr lang="en-US" sz="2000" dirty="0" err="1">
                <a:latin typeface="Arial" charset="0"/>
                <a:cs typeface="Arial" charset="0"/>
              </a:rPr>
              <a:t>dtb</a:t>
            </a:r>
            <a:r>
              <a:rPr lang="en-US" sz="2000" dirty="0">
                <a:latin typeface="Arial" charset="0"/>
                <a:cs typeface="Arial" charset="0"/>
              </a:rPr>
              <a:t>, </a:t>
            </a:r>
            <a:r>
              <a:rPr lang="en-US" sz="2000" dirty="0" err="1">
                <a:latin typeface="Arial" charset="0"/>
                <a:cs typeface="Arial" charset="0"/>
              </a:rPr>
              <a:t>xếp</a:t>
            </a:r>
            <a:r>
              <a:rPr lang="en-US" sz="2000" dirty="0">
                <a:latin typeface="Arial" charset="0"/>
                <a:cs typeface="Arial" charset="0"/>
              </a:rPr>
              <a:t> </a:t>
            </a:r>
            <a:r>
              <a:rPr lang="en-US" sz="2000" dirty="0" err="1">
                <a:latin typeface="Arial" charset="0"/>
                <a:cs typeface="Arial" charset="0"/>
              </a:rPr>
              <a:t>loại</a:t>
            </a:r>
            <a:endParaRPr lang="en-US" sz="2000" dirty="0">
              <a:latin typeface="Arial" charset="0"/>
              <a:cs typeface="Arial" charset="0"/>
            </a:endParaRPr>
          </a:p>
          <a:p>
            <a:pPr marL="682625" lvl="1" indent="-282575" algn="just" eaLnBrk="1" hangingPunct="1">
              <a:lnSpc>
                <a:spcPct val="115000"/>
              </a:lnSpc>
              <a:defRPr/>
            </a:pPr>
            <a:r>
              <a:rPr lang="en-US" sz="2000" dirty="0" err="1">
                <a:solidFill>
                  <a:srgbClr val="C00000"/>
                </a:solidFill>
                <a:latin typeface="Arial" charset="0"/>
                <a:cs typeface="Arial" charset="0"/>
              </a:rPr>
              <a:t>Bước</a:t>
            </a:r>
            <a:r>
              <a:rPr lang="en-US" sz="2000" dirty="0">
                <a:solidFill>
                  <a:srgbClr val="C00000"/>
                </a:solidFill>
                <a:latin typeface="Arial" charset="0"/>
                <a:cs typeface="Arial" charset="0"/>
              </a:rPr>
              <a:t> 5: </a:t>
            </a:r>
            <a:r>
              <a:rPr lang="en-US" sz="2000" dirty="0" err="1">
                <a:latin typeface="Arial" charset="0"/>
                <a:cs typeface="Arial" charset="0"/>
              </a:rPr>
              <a:t>Kết</a:t>
            </a:r>
            <a:r>
              <a:rPr lang="en-US" sz="2000" dirty="0">
                <a:latin typeface="Arial" charset="0"/>
                <a:cs typeface="Arial" charset="0"/>
              </a:rPr>
              <a:t> </a:t>
            </a:r>
            <a:r>
              <a:rPr lang="en-US" sz="2000" dirty="0" err="1">
                <a:latin typeface="Arial" charset="0"/>
                <a:cs typeface="Arial" charset="0"/>
              </a:rPr>
              <a:t>thúc</a:t>
            </a:r>
            <a:endParaRPr lang="en-US" sz="2000" dirty="0">
              <a:latin typeface="Arial" charset="0"/>
              <a:cs typeface="Arial" charset="0"/>
            </a:endParaRPr>
          </a:p>
          <a:p>
            <a:pPr marL="285750" indent="-285750" algn="just" eaLnBrk="1" hangingPunct="1">
              <a:lnSpc>
                <a:spcPct val="115000"/>
              </a:lnSpc>
              <a:defRPr/>
            </a:pPr>
            <a:endParaRPr lang="en-US" dirty="0">
              <a:latin typeface="Arial" charset="0"/>
              <a:cs typeface="Arial" charset="0"/>
            </a:endParaRPr>
          </a:p>
          <a:p>
            <a:pPr marL="285750" indent="-285750" algn="just" eaLnBrk="1" hangingPunct="1">
              <a:lnSpc>
                <a:spcPct val="115000"/>
              </a:lnSpc>
              <a:defRPr/>
            </a:pPr>
            <a:endParaRPr lang="en-US" sz="2400" dirty="0">
              <a:latin typeface="Arial"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44035" name="Rectangle 3"/>
          <p:cNvSpPr>
            <a:spLocks noGrp="1" noChangeArrowheads="1"/>
          </p:cNvSpPr>
          <p:nvPr>
            <p:ph type="body" idx="1"/>
          </p:nvPr>
        </p:nvSpPr>
        <p:spPr>
          <a:xfrm>
            <a:off x="457200" y="1295400"/>
            <a:ext cx="7543800" cy="4800600"/>
          </a:xfrm>
        </p:spPr>
        <p:txBody>
          <a:bodyPr/>
          <a:lstStyle/>
          <a:p>
            <a:pPr marL="285750" indent="-285750" algn="just" eaLnBrk="1" hangingPunct="1">
              <a:lnSpc>
                <a:spcPct val="115000"/>
              </a:lnSpc>
            </a:pPr>
            <a:r>
              <a:rPr lang="en-US" altLang="en-US" sz="2400"/>
              <a:t>Ví dụ 2: Xây dựng giải thuật sau:</a:t>
            </a:r>
          </a:p>
          <a:p>
            <a:pPr marL="682625" lvl="1" indent="-282575" algn="just" eaLnBrk="1" hangingPunct="1">
              <a:lnSpc>
                <a:spcPct val="115000"/>
              </a:lnSpc>
            </a:pPr>
            <a:r>
              <a:rPr lang="en-US" altLang="en-US" sz="2000">
                <a:solidFill>
                  <a:srgbClr val="C00000"/>
                </a:solidFill>
              </a:rPr>
              <a:t>Bước 1: </a:t>
            </a:r>
            <a:r>
              <a:rPr lang="en-US" altLang="en-US" sz="2000"/>
              <a:t>Nhập masv, hoten, điểm toán, lý, hóa của một 			sinh viên. </a:t>
            </a:r>
          </a:p>
          <a:p>
            <a:pPr marL="682625" lvl="1" indent="-282575" algn="just" eaLnBrk="1" hangingPunct="1">
              <a:lnSpc>
                <a:spcPct val="115000"/>
              </a:lnSpc>
            </a:pPr>
            <a:r>
              <a:rPr lang="en-US" altLang="en-US" sz="2000">
                <a:solidFill>
                  <a:srgbClr val="C00000"/>
                </a:solidFill>
              </a:rPr>
              <a:t>Bước 2: </a:t>
            </a:r>
            <a:r>
              <a:rPr lang="en-US" altLang="en-US" sz="2000"/>
              <a:t>dtb = (Toan +Ly +Hoa)/3</a:t>
            </a:r>
          </a:p>
          <a:p>
            <a:pPr marL="682625" lvl="1" indent="-282575" algn="just" eaLnBrk="1" hangingPunct="1">
              <a:lnSpc>
                <a:spcPct val="115000"/>
              </a:lnSpc>
            </a:pPr>
            <a:r>
              <a:rPr lang="en-US" altLang="en-US" sz="2000">
                <a:solidFill>
                  <a:srgbClr val="C00000"/>
                </a:solidFill>
              </a:rPr>
              <a:t>Bước 3: </a:t>
            </a:r>
          </a:p>
          <a:p>
            <a:pPr marL="1895475" lvl="2" indent="-282575" algn="just" eaLnBrk="1" hangingPunct="1">
              <a:lnSpc>
                <a:spcPct val="115000"/>
              </a:lnSpc>
            </a:pPr>
            <a:r>
              <a:rPr lang="en-US" altLang="en-US" sz="1600"/>
              <a:t>Nếu Dtb &gt;=8.5 thì xeploai = “Giỏi”</a:t>
            </a:r>
          </a:p>
          <a:p>
            <a:pPr marL="1895475" lvl="2" indent="-282575" algn="just" eaLnBrk="1" hangingPunct="1">
              <a:lnSpc>
                <a:spcPct val="115000"/>
              </a:lnSpc>
            </a:pPr>
            <a:r>
              <a:rPr lang="en-US" altLang="en-US" sz="1600"/>
              <a:t>Nếu Dtb&gt;=7 thì xeploai= “Khá”</a:t>
            </a:r>
          </a:p>
          <a:p>
            <a:pPr marL="1895475" lvl="2" indent="-282575" algn="just" eaLnBrk="1" hangingPunct="1">
              <a:lnSpc>
                <a:spcPct val="115000"/>
              </a:lnSpc>
            </a:pPr>
            <a:r>
              <a:rPr lang="en-US" altLang="en-US" sz="1600"/>
              <a:t>Nếu Dtb&gt;=5 thì xeploai= “Trung bình”</a:t>
            </a:r>
          </a:p>
          <a:p>
            <a:pPr marL="1895475" lvl="2" indent="-282575" algn="just" eaLnBrk="1" hangingPunct="1">
              <a:lnSpc>
                <a:spcPct val="115000"/>
              </a:lnSpc>
            </a:pPr>
            <a:r>
              <a:rPr lang="en-US" altLang="en-US" sz="1600"/>
              <a:t>Nếu Dtb&lt;5 thì xeploai=“Yeu”</a:t>
            </a:r>
          </a:p>
          <a:p>
            <a:pPr marL="682625" lvl="1" indent="-282575" algn="just" eaLnBrk="1" hangingPunct="1">
              <a:lnSpc>
                <a:spcPct val="115000"/>
              </a:lnSpc>
            </a:pPr>
            <a:r>
              <a:rPr lang="en-US" altLang="en-US" sz="2000">
                <a:solidFill>
                  <a:srgbClr val="C00000"/>
                </a:solidFill>
              </a:rPr>
              <a:t>Bước 4: </a:t>
            </a:r>
            <a:r>
              <a:rPr lang="en-US" altLang="en-US" sz="2000"/>
              <a:t>In ra Masv, Họ tên, điểm toán, điểm lý, điểm hóa, 			dtb, xếp loại</a:t>
            </a:r>
          </a:p>
          <a:p>
            <a:pPr marL="682625" lvl="1" indent="-282575" algn="just" eaLnBrk="1" hangingPunct="1">
              <a:lnSpc>
                <a:spcPct val="115000"/>
              </a:lnSpc>
            </a:pPr>
            <a:r>
              <a:rPr lang="en-US" altLang="en-US" sz="2000">
                <a:solidFill>
                  <a:srgbClr val="C00000"/>
                </a:solidFill>
              </a:rPr>
              <a:t>Bước 5: </a:t>
            </a:r>
            <a:r>
              <a:rPr lang="en-US" altLang="en-US" sz="2000"/>
              <a:t>Kết thúc</a:t>
            </a:r>
          </a:p>
          <a:p>
            <a:pPr marL="285750" indent="-285750" algn="just" eaLnBrk="1" hangingPunct="1">
              <a:lnSpc>
                <a:spcPct val="115000"/>
              </a:lnSpc>
            </a:pPr>
            <a:endParaRPr lang="en-US" altLang="en-US"/>
          </a:p>
          <a:p>
            <a:pPr marL="285750" indent="-285750" algn="just" eaLnBrk="1" hangingPunct="1">
              <a:lnSpc>
                <a:spcPct val="115000"/>
              </a:lnSpc>
            </a:pP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46163" y="366713"/>
            <a:ext cx="7793037" cy="623887"/>
          </a:xfrm>
        </p:spPr>
        <p:txBody>
          <a:bodyPr/>
          <a:lstStyle/>
          <a:p>
            <a:r>
              <a:rPr lang="en-US" altLang="en-US">
                <a:latin typeface="Tahoma" pitchFamily="34" charset="0"/>
              </a:rPr>
              <a:t>Mục tiêu </a:t>
            </a:r>
          </a:p>
        </p:txBody>
      </p:sp>
      <p:sp>
        <p:nvSpPr>
          <p:cNvPr id="16387" name="Text Box 3"/>
          <p:cNvSpPr txBox="1">
            <a:spLocks noChangeArrowheads="1"/>
          </p:cNvSpPr>
          <p:nvPr/>
        </p:nvSpPr>
        <p:spPr bwMode="auto">
          <a:xfrm>
            <a:off x="685800" y="1371600"/>
            <a:ext cx="7391400"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lnSpc>
                <a:spcPct val="115000"/>
              </a:lnSpc>
              <a:spcBef>
                <a:spcPct val="15000"/>
              </a:spcBef>
              <a:buClr>
                <a:srgbClr val="0000FF"/>
              </a:buClr>
              <a:buFont typeface="Wingdings" pitchFamily="2" charset="2"/>
              <a:buNone/>
            </a:pPr>
            <a:r>
              <a:rPr lang="en-US" altLang="en-US" sz="2200" b="0">
                <a:solidFill>
                  <a:srgbClr val="990000"/>
                </a:solidFill>
                <a:latin typeface="Times New Roman" pitchFamily="18" charset="0"/>
                <a:cs typeface="Arial" pitchFamily="34" charset="0"/>
              </a:rPr>
              <a:t>Cung cấp các kiến thức cơ bản về lập trình như:</a:t>
            </a:r>
          </a:p>
          <a:p>
            <a:pPr algn="just">
              <a:lnSpc>
                <a:spcPct val="115000"/>
              </a:lnSpc>
              <a:spcBef>
                <a:spcPct val="15000"/>
              </a:spcBef>
              <a:buClr>
                <a:srgbClr val="0000FF"/>
              </a:buClr>
              <a:buFont typeface="Wingdings" pitchFamily="2" charset="2"/>
              <a:buChar char="§"/>
            </a:pPr>
            <a:r>
              <a:rPr lang="en-US" altLang="en-US" sz="2200" b="0">
                <a:latin typeface="Times New Roman" pitchFamily="18" charset="0"/>
                <a:cs typeface="Arial" pitchFamily="34" charset="0"/>
              </a:rPr>
              <a:t>Nắm vững và thao tác tốt trên các dữ liệu cơ sở, các cấu trúc lệnh.</a:t>
            </a:r>
          </a:p>
          <a:p>
            <a:pPr algn="just">
              <a:lnSpc>
                <a:spcPct val="115000"/>
              </a:lnSpc>
              <a:spcBef>
                <a:spcPct val="15000"/>
              </a:spcBef>
              <a:buClr>
                <a:srgbClr val="0000FF"/>
              </a:buClr>
              <a:buFont typeface="Wingdings" pitchFamily="2" charset="2"/>
              <a:buChar char="§"/>
            </a:pPr>
            <a:r>
              <a:rPr lang="en-US" altLang="en-US" sz="2200" b="0">
                <a:latin typeface="Times New Roman" pitchFamily="18" charset="0"/>
                <a:cs typeface="Arial" pitchFamily="34" charset="0"/>
              </a:rPr>
              <a:t>Đọc hiểu và thiết kế được các lưu đồ thuật toán.</a:t>
            </a:r>
          </a:p>
          <a:p>
            <a:pPr algn="just">
              <a:lnSpc>
                <a:spcPct val="115000"/>
              </a:lnSpc>
              <a:spcBef>
                <a:spcPct val="15000"/>
              </a:spcBef>
              <a:buClr>
                <a:srgbClr val="0000FF"/>
              </a:buClr>
              <a:buFont typeface="Wingdings" pitchFamily="2" charset="2"/>
              <a:buChar char="§"/>
            </a:pPr>
            <a:r>
              <a:rPr lang="en-US" altLang="en-US" sz="2200" b="0">
                <a:latin typeface="Times New Roman" pitchFamily="18" charset="0"/>
                <a:cs typeface="Arial" pitchFamily="34" charset="0"/>
              </a:rPr>
              <a:t>Thiết kế và cài đặt được các thuật toán cơ bản.</a:t>
            </a:r>
          </a:p>
          <a:p>
            <a:pPr algn="just">
              <a:lnSpc>
                <a:spcPct val="115000"/>
              </a:lnSpc>
              <a:spcBef>
                <a:spcPct val="15000"/>
              </a:spcBef>
              <a:buClr>
                <a:srgbClr val="0000FF"/>
              </a:buClr>
              <a:buFont typeface="Wingdings" pitchFamily="2" charset="2"/>
              <a:buChar char="§"/>
            </a:pPr>
            <a:r>
              <a:rPr lang="en-US" altLang="en-US" sz="2200" b="0">
                <a:latin typeface="Times New Roman" pitchFamily="18" charset="0"/>
                <a:cs typeface="Arial" pitchFamily="34" charset="0"/>
              </a:rPr>
              <a:t>Tổ chức chương trình rõ ràng và hiệu quả nhờ vào các hàm tự định nghĩa. </a:t>
            </a:r>
          </a:p>
          <a:p>
            <a:pPr algn="just">
              <a:lnSpc>
                <a:spcPct val="115000"/>
              </a:lnSpc>
              <a:spcBef>
                <a:spcPct val="15000"/>
              </a:spcBef>
              <a:buClr>
                <a:srgbClr val="0000FF"/>
              </a:buClr>
              <a:buFont typeface="Wingdings" pitchFamily="2" charset="2"/>
              <a:buChar char="§"/>
            </a:pPr>
            <a:r>
              <a:rPr lang="en-US" altLang="en-US" sz="2400" b="0">
                <a:latin typeface="Times New Roman" pitchFamily="18" charset="0"/>
                <a:cs typeface="Arial" pitchFamily="34" charset="0"/>
              </a:rPr>
              <a:t>Sinh viên có tư duy tốt và có khả năng sử dụng ngôn ngữ lập trình C trong việc giải quyết các bài toán đơn giản và trình bày được cách hoạt động của chương trình với tổ chức dữ liệu cấu trúc.</a:t>
            </a:r>
            <a:endParaRPr lang="en-US" altLang="en-US" sz="2200" b="0">
              <a:latin typeface="Times New Roman" pitchFamily="18" charset="0"/>
              <a:cs typeface="Arial"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Các ví dụ của giải thuật</a:t>
            </a:r>
          </a:p>
        </p:txBody>
      </p:sp>
      <p:sp>
        <p:nvSpPr>
          <p:cNvPr id="8196" name="Rectangle 3"/>
          <p:cNvSpPr>
            <a:spLocks noGrp="1" noChangeArrowheads="1"/>
          </p:cNvSpPr>
          <p:nvPr>
            <p:ph type="body" idx="1"/>
          </p:nvPr>
        </p:nvSpPr>
        <p:spPr>
          <a:xfrm>
            <a:off x="533400" y="1219200"/>
            <a:ext cx="7543800" cy="4800600"/>
          </a:xfrm>
        </p:spPr>
        <p:txBody>
          <a:bodyPr/>
          <a:lstStyle/>
          <a:p>
            <a:pPr marL="0" indent="0" algn="just" eaLnBrk="1" hangingPunct="1">
              <a:lnSpc>
                <a:spcPct val="115000"/>
              </a:lnSpc>
              <a:buFont typeface="Wingdings" pitchFamily="2" charset="2"/>
              <a:buNone/>
              <a:defRPr/>
            </a:pPr>
            <a:r>
              <a:rPr lang="en-US" sz="2400" dirty="0" err="1">
                <a:solidFill>
                  <a:srgbClr val="C00000"/>
                </a:solidFill>
              </a:rPr>
              <a:t>Bài</a:t>
            </a:r>
            <a:r>
              <a:rPr lang="en-US" sz="2400" dirty="0">
                <a:solidFill>
                  <a:srgbClr val="C00000"/>
                </a:solidFill>
              </a:rPr>
              <a:t> </a:t>
            </a:r>
            <a:r>
              <a:rPr lang="en-US" sz="2400" dirty="0" err="1">
                <a:solidFill>
                  <a:srgbClr val="C00000"/>
                </a:solidFill>
              </a:rPr>
              <a:t>tập</a:t>
            </a:r>
            <a:endParaRPr lang="en-US" sz="2400" dirty="0">
              <a:solidFill>
                <a:srgbClr val="C00000"/>
              </a:solidFill>
            </a:endParaRPr>
          </a:p>
          <a:p>
            <a:pPr marL="0" indent="0" algn="just" eaLnBrk="1" hangingPunct="1">
              <a:lnSpc>
                <a:spcPct val="115000"/>
              </a:lnSpc>
              <a:buFont typeface="Wingdings" pitchFamily="2" charset="2"/>
              <a:buNone/>
              <a:defRPr/>
            </a:pPr>
            <a:endParaRPr lang="en-US" sz="2400" dirty="0">
              <a:solidFill>
                <a:srgbClr val="C00000"/>
              </a:solidFill>
            </a:endParaRPr>
          </a:p>
          <a:p>
            <a:pPr marL="400050" lvl="1" indent="0" algn="just" eaLnBrk="1" hangingPunct="1">
              <a:lnSpc>
                <a:spcPct val="115000"/>
              </a:lnSpc>
              <a:buFont typeface="Wingdings" pitchFamily="2" charset="2"/>
              <a:buNone/>
              <a:defRPr/>
            </a:pPr>
            <a:r>
              <a:rPr lang="en-US" dirty="0" err="1"/>
              <a:t>Xây</a:t>
            </a:r>
            <a:r>
              <a:rPr lang="en-US" dirty="0"/>
              <a:t> </a:t>
            </a:r>
            <a:r>
              <a:rPr lang="en-US" dirty="0" err="1"/>
              <a:t>dựng</a:t>
            </a:r>
            <a:r>
              <a:rPr lang="en-US" dirty="0"/>
              <a:t> </a:t>
            </a:r>
            <a:r>
              <a:rPr lang="en-US" dirty="0" err="1"/>
              <a:t>giải</a:t>
            </a:r>
            <a:r>
              <a:rPr lang="en-US" dirty="0"/>
              <a:t> </a:t>
            </a:r>
            <a:r>
              <a:rPr lang="en-US" dirty="0" err="1"/>
              <a:t>thuật</a:t>
            </a:r>
            <a:r>
              <a:rPr lang="en-US" dirty="0"/>
              <a:t> </a:t>
            </a:r>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nhất</a:t>
            </a:r>
            <a:endParaRPr lang="en-US" dirty="0"/>
          </a:p>
          <a:p>
            <a:pPr marL="285750" indent="-285750" algn="just" eaLnBrk="1" hangingPunct="1">
              <a:lnSpc>
                <a:spcPct val="115000"/>
              </a:lnSpc>
              <a:defRPr/>
            </a:pPr>
            <a:endParaRPr lang="en-US" dirty="0"/>
          </a:p>
          <a:p>
            <a:pPr marL="285750" indent="-285750" algn="just" eaLnBrk="1" hangingPunct="1">
              <a:lnSpc>
                <a:spcPct val="115000"/>
              </a:lnSpc>
              <a:defRPr/>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t>Sử dụng ngôn ngữ tự nhiên</a:t>
            </a:r>
          </a:p>
        </p:txBody>
      </p:sp>
      <p:sp>
        <p:nvSpPr>
          <p:cNvPr id="6" name="Rounded Rectangle 5"/>
          <p:cNvSpPr/>
          <p:nvPr/>
        </p:nvSpPr>
        <p:spPr>
          <a:xfrm>
            <a:off x="685800" y="2362200"/>
            <a:ext cx="152400" cy="3733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7" name="TextBox 6"/>
          <p:cNvSpPr txBox="1">
            <a:spLocks noChangeArrowheads="1"/>
          </p:cNvSpPr>
          <p:nvPr/>
        </p:nvSpPr>
        <p:spPr bwMode="auto">
          <a:xfrm>
            <a:off x="838200" y="2362200"/>
            <a:ext cx="7010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1. Nhập 2 số thực a và b.</a:t>
            </a:r>
          </a:p>
          <a:p>
            <a:pPr eaLnBrk="1" hangingPunct="1">
              <a:spcBef>
                <a:spcPct val="0"/>
              </a:spcBef>
              <a:buClrTx/>
              <a:buFontTx/>
              <a:buNone/>
            </a:pPr>
            <a:r>
              <a:rPr lang="en-US" altLang="en-US" sz="2000">
                <a:latin typeface="Courier New" pitchFamily="49" charset="0"/>
                <a:cs typeface="Courier New" pitchFamily="49" charset="0"/>
              </a:rPr>
              <a:t>2. Nếu a = 0 thì</a:t>
            </a:r>
          </a:p>
          <a:p>
            <a:pPr eaLnBrk="1" hangingPunct="1">
              <a:spcBef>
                <a:spcPct val="0"/>
              </a:spcBef>
              <a:buClrTx/>
              <a:buFontTx/>
              <a:buNone/>
            </a:pPr>
            <a:r>
              <a:rPr lang="en-US" altLang="en-US" sz="2000">
                <a:latin typeface="Courier New" pitchFamily="49" charset="0"/>
                <a:cs typeface="Courier New" pitchFamily="49" charset="0"/>
              </a:rPr>
              <a:t>	2.1. Nếu b = 0 thì</a:t>
            </a:r>
          </a:p>
          <a:p>
            <a:pPr eaLnBrk="1" hangingPunct="1">
              <a:spcBef>
                <a:spcPct val="0"/>
              </a:spcBef>
              <a:buClrTx/>
              <a:buFontTx/>
              <a:buNone/>
            </a:pPr>
            <a:r>
              <a:rPr lang="en-US" altLang="en-US" sz="2000">
                <a:latin typeface="Courier New" pitchFamily="49" charset="0"/>
                <a:cs typeface="Courier New" pitchFamily="49" charset="0"/>
              </a:rPr>
              <a:t>		2.1.1. 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vô số nghiệm</a:t>
            </a:r>
          </a:p>
          <a:p>
            <a:pPr eaLnBrk="1" hangingPunct="1">
              <a:spcBef>
                <a:spcPct val="0"/>
              </a:spcBef>
              <a:buClrTx/>
              <a:buFontTx/>
              <a:buNone/>
            </a:pPr>
            <a:r>
              <a:rPr lang="en-US" altLang="en-US" sz="2000">
                <a:latin typeface="Courier New" pitchFamily="49" charset="0"/>
                <a:cs typeface="Courier New" pitchFamily="49" charset="0"/>
              </a:rPr>
              <a:t>		2.1.2. Kết thúc thuật toán.</a:t>
            </a:r>
          </a:p>
          <a:p>
            <a:pPr eaLnBrk="1" hangingPunct="1">
              <a:spcBef>
                <a:spcPct val="0"/>
              </a:spcBef>
              <a:buClrTx/>
              <a:buFontTx/>
              <a:buNone/>
            </a:pPr>
            <a:r>
              <a:rPr lang="en-US" altLang="en-US" sz="2000">
                <a:latin typeface="Courier New" pitchFamily="49" charset="0"/>
                <a:cs typeface="Courier New" pitchFamily="49" charset="0"/>
              </a:rPr>
              <a:t>	2.2. Ng</a:t>
            </a:r>
            <a:r>
              <a:rPr lang="vi-VN" altLang="en-US" sz="2000">
                <a:latin typeface="Courier New" pitchFamily="49" charset="0"/>
                <a:cs typeface="Courier New" pitchFamily="49" charset="0"/>
              </a:rPr>
              <a:t>ượ</a:t>
            </a:r>
            <a:r>
              <a:rPr lang="en-US" altLang="en-US" sz="2000">
                <a:latin typeface="Courier New" pitchFamily="49" charset="0"/>
                <a:cs typeface="Courier New" pitchFamily="49" charset="0"/>
              </a:rPr>
              <a:t>c lại</a:t>
            </a:r>
          </a:p>
          <a:p>
            <a:pPr eaLnBrk="1" hangingPunct="1">
              <a:spcBef>
                <a:spcPct val="0"/>
              </a:spcBef>
              <a:buClrTx/>
              <a:buFontTx/>
              <a:buNone/>
            </a:pPr>
            <a:r>
              <a:rPr lang="en-US" altLang="en-US" sz="2000">
                <a:latin typeface="Courier New" pitchFamily="49" charset="0"/>
                <a:cs typeface="Courier New" pitchFamily="49" charset="0"/>
              </a:rPr>
              <a:t>		2.2.1. 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vô nghiệm.</a:t>
            </a:r>
          </a:p>
          <a:p>
            <a:pPr eaLnBrk="1" hangingPunct="1">
              <a:spcBef>
                <a:spcPct val="0"/>
              </a:spcBef>
              <a:buClrTx/>
              <a:buFontTx/>
              <a:buNone/>
            </a:pPr>
            <a:r>
              <a:rPr lang="en-US" altLang="en-US" sz="2000">
                <a:latin typeface="Courier New" pitchFamily="49" charset="0"/>
                <a:cs typeface="Courier New" pitchFamily="49" charset="0"/>
              </a:rPr>
              <a:t>		2.2.2. Kết thúc thuật toán.</a:t>
            </a:r>
          </a:p>
          <a:p>
            <a:pPr eaLnBrk="1" hangingPunct="1">
              <a:spcBef>
                <a:spcPct val="0"/>
              </a:spcBef>
              <a:buClrTx/>
              <a:buFontTx/>
              <a:buNone/>
            </a:pPr>
            <a:r>
              <a:rPr lang="en-US" altLang="en-US" sz="2000">
                <a:latin typeface="Courier New" pitchFamily="49" charset="0"/>
                <a:cs typeface="Courier New" pitchFamily="49" charset="0"/>
              </a:rPr>
              <a:t>3. Ng</a:t>
            </a:r>
            <a:r>
              <a:rPr lang="vi-VN" altLang="en-US" sz="2000">
                <a:latin typeface="Courier New" pitchFamily="49" charset="0"/>
                <a:cs typeface="Courier New" pitchFamily="49" charset="0"/>
              </a:rPr>
              <a:t>ượ</a:t>
            </a:r>
            <a:r>
              <a:rPr lang="en-US" altLang="en-US" sz="2000">
                <a:latin typeface="Courier New" pitchFamily="49" charset="0"/>
                <a:cs typeface="Courier New" pitchFamily="49" charset="0"/>
              </a:rPr>
              <a:t>c lại</a:t>
            </a:r>
          </a:p>
          <a:p>
            <a:pPr eaLnBrk="1" hangingPunct="1">
              <a:spcBef>
                <a:spcPct val="0"/>
              </a:spcBef>
              <a:buClrTx/>
              <a:buFontTx/>
              <a:buNone/>
            </a:pPr>
            <a:r>
              <a:rPr lang="en-US" altLang="en-US" sz="2000">
                <a:latin typeface="Courier New" pitchFamily="49" charset="0"/>
                <a:cs typeface="Courier New" pitchFamily="49" charset="0"/>
              </a:rPr>
              <a:t>	3.1. 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có nghiệm.</a:t>
            </a:r>
          </a:p>
          <a:p>
            <a:pPr eaLnBrk="1" hangingPunct="1">
              <a:spcBef>
                <a:spcPct val="0"/>
              </a:spcBef>
              <a:buClrTx/>
              <a:buFontTx/>
              <a:buNone/>
            </a:pPr>
            <a:r>
              <a:rPr lang="en-US" altLang="en-US" sz="2000">
                <a:latin typeface="Courier New" pitchFamily="49" charset="0"/>
                <a:cs typeface="Courier New" pitchFamily="49" charset="0"/>
              </a:rPr>
              <a:t>	3.2. Giá trị của nghiệm </a:t>
            </a:r>
            <a:r>
              <a:rPr lang="vi-VN" altLang="en-US" sz="2000">
                <a:latin typeface="Courier New" pitchFamily="49" charset="0"/>
                <a:cs typeface="Courier New" pitchFamily="49" charset="0"/>
              </a:rPr>
              <a:t>đó</a:t>
            </a:r>
            <a:r>
              <a:rPr lang="en-US" altLang="en-US" sz="2000">
                <a:latin typeface="Courier New" pitchFamily="49" charset="0"/>
                <a:cs typeface="Courier New" pitchFamily="49" charset="0"/>
              </a:rPr>
              <a:t> là x = -b/a</a:t>
            </a:r>
          </a:p>
          <a:p>
            <a:pPr eaLnBrk="1" hangingPunct="1">
              <a:spcBef>
                <a:spcPct val="0"/>
              </a:spcBef>
              <a:buClrTx/>
              <a:buFontTx/>
              <a:buNone/>
            </a:pPr>
            <a:r>
              <a:rPr lang="en-US" altLang="en-US" sz="2000">
                <a:latin typeface="Courier New" pitchFamily="49" charset="0"/>
                <a:cs typeface="Courier New" pitchFamily="49" charset="0"/>
              </a:rPr>
              <a:t>	3.3. Kết thúc thuật toán.</a:t>
            </a:r>
          </a:p>
        </p:txBody>
      </p:sp>
      <p:sp>
        <p:nvSpPr>
          <p:cNvPr id="8" name="TextBox 7"/>
          <p:cNvSpPr txBox="1"/>
          <p:nvPr/>
        </p:nvSpPr>
        <p:spPr>
          <a:xfrm>
            <a:off x="685800" y="1676400"/>
            <a:ext cx="7162800" cy="708025"/>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a:solidFill>
                  <a:schemeClr val="tx1">
                    <a:lumMod val="60000"/>
                    <a:lumOff val="40000"/>
                  </a:schemeClr>
                </a:solidFill>
                <a:latin typeface="Courier New" pitchFamily="49" charset="0"/>
                <a:cs typeface="Courier New" pitchFamily="49" charset="0"/>
              </a:rPr>
              <a:t>Đầu vào:</a:t>
            </a:r>
            <a:r>
              <a:rPr lang="en-US" sz="2000" b="1">
                <a:latin typeface="Courier New" pitchFamily="49" charset="0"/>
                <a:cs typeface="Courier New" pitchFamily="49" charset="0"/>
              </a:rPr>
              <a:t> a, b thuộc R</a:t>
            </a:r>
          </a:p>
          <a:p>
            <a:pPr>
              <a:defRPr/>
            </a:pPr>
            <a:r>
              <a:rPr lang="en-US" sz="2000" b="1">
                <a:solidFill>
                  <a:schemeClr val="tx1">
                    <a:lumMod val="60000"/>
                    <a:lumOff val="40000"/>
                  </a:schemeClr>
                </a:solidFill>
                <a:latin typeface="Courier New" pitchFamily="49" charset="0"/>
                <a:cs typeface="Courier New" pitchFamily="49" charset="0"/>
              </a:rPr>
              <a:t>Đầu ra:</a:t>
            </a:r>
            <a:r>
              <a:rPr lang="en-US" sz="2000" b="1">
                <a:latin typeface="Courier New" pitchFamily="49" charset="0"/>
                <a:cs typeface="Courier New" pitchFamily="49" charset="0"/>
              </a:rPr>
              <a:t> nghiệm ph</a:t>
            </a:r>
            <a:r>
              <a:rPr lang="vi-VN" sz="2000" b="1">
                <a:latin typeface="Courier New" pitchFamily="49" charset="0"/>
                <a:cs typeface="Courier New" pitchFamily="49" charset="0"/>
              </a:rPr>
              <a:t>ươ</a:t>
            </a:r>
            <a:r>
              <a:rPr lang="en-US" sz="2000" b="1">
                <a:latin typeface="Courier New" pitchFamily="49" charset="0"/>
                <a:cs typeface="Courier New" pitchFamily="49" charset="0"/>
              </a:rPr>
              <a:t>ng trình ax + b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a:t>Sử dụng l</a:t>
            </a:r>
            <a:r>
              <a:rPr lang="vi-VN" altLang="en-US"/>
              <a:t>ư</a:t>
            </a:r>
            <a:r>
              <a:rPr lang="en-US" altLang="en-US"/>
              <a:t>u </a:t>
            </a:r>
            <a:r>
              <a:rPr lang="vi-VN" altLang="en-US"/>
              <a:t>đồ</a:t>
            </a:r>
            <a:r>
              <a:rPr lang="en-US" altLang="en-US"/>
              <a:t> - s</a:t>
            </a:r>
            <a:r>
              <a:rPr lang="vi-VN" altLang="en-US"/>
              <a:t>ơ</a:t>
            </a:r>
            <a:r>
              <a:rPr lang="en-US" altLang="en-US"/>
              <a:t> </a:t>
            </a:r>
            <a:r>
              <a:rPr lang="vi-VN" altLang="en-US"/>
              <a:t>đồ</a:t>
            </a:r>
            <a:r>
              <a:rPr lang="en-US" altLang="en-US"/>
              <a:t> khối</a:t>
            </a:r>
          </a:p>
        </p:txBody>
      </p:sp>
      <p:sp>
        <p:nvSpPr>
          <p:cNvPr id="5" name="Oval 4"/>
          <p:cNvSpPr/>
          <p:nvPr/>
        </p:nvSpPr>
        <p:spPr>
          <a:xfrm>
            <a:off x="838200" y="1371600"/>
            <a:ext cx="1646238" cy="8223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Rounded Rectangle 5"/>
          <p:cNvSpPr/>
          <p:nvPr/>
        </p:nvSpPr>
        <p:spPr bwMode="auto">
          <a:xfrm>
            <a:off x="3048000" y="1447800"/>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en-US" sz="2000">
                <a:solidFill>
                  <a:schemeClr val="tx1">
                    <a:lumMod val="60000"/>
                    <a:lumOff val="40000"/>
                  </a:schemeClr>
                </a:solidFill>
              </a:rPr>
              <a:t>Khối giới hạn</a:t>
            </a:r>
            <a:endParaRPr lang="en-US" sz="2000" dirty="0">
              <a:solidFill>
                <a:schemeClr val="tx1">
                  <a:lumMod val="60000"/>
                  <a:lumOff val="40000"/>
                </a:schemeClr>
              </a:solidFill>
            </a:endParaRPr>
          </a:p>
          <a:p>
            <a:pPr>
              <a:defRPr/>
            </a:pPr>
            <a:r>
              <a:rPr lang="en-US" sz="2000"/>
              <a:t>Chỉ thị bắt </a:t>
            </a:r>
            <a:r>
              <a:rPr lang="vi-VN" sz="2000"/>
              <a:t>đầ</a:t>
            </a:r>
            <a:r>
              <a:rPr lang="en-US" sz="2000"/>
              <a:t>u và kết thúc.</a:t>
            </a:r>
          </a:p>
        </p:txBody>
      </p:sp>
      <p:sp>
        <p:nvSpPr>
          <p:cNvPr id="7" name="Parallelogram 6"/>
          <p:cNvSpPr/>
          <p:nvPr/>
        </p:nvSpPr>
        <p:spPr>
          <a:xfrm>
            <a:off x="762000" y="2362200"/>
            <a:ext cx="1646238" cy="822325"/>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8" name="Rounded Rectangle 7"/>
          <p:cNvSpPr/>
          <p:nvPr/>
        </p:nvSpPr>
        <p:spPr bwMode="auto">
          <a:xfrm>
            <a:off x="3048000" y="2438400"/>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en-US" sz="2000">
                <a:solidFill>
                  <a:schemeClr val="tx1">
                    <a:lumMod val="60000"/>
                    <a:lumOff val="40000"/>
                  </a:schemeClr>
                </a:solidFill>
              </a:rPr>
              <a:t>Khối vào ra</a:t>
            </a:r>
            <a:endParaRPr lang="en-US" sz="2000" dirty="0">
              <a:solidFill>
                <a:schemeClr val="tx1">
                  <a:lumMod val="60000"/>
                  <a:lumOff val="40000"/>
                </a:schemeClr>
              </a:solidFill>
            </a:endParaRPr>
          </a:p>
          <a:p>
            <a:pPr>
              <a:defRPr/>
            </a:pPr>
            <a:r>
              <a:rPr lang="en-US" sz="2000"/>
              <a:t>Nhập/Xuất dữ liệu.</a:t>
            </a:r>
          </a:p>
        </p:txBody>
      </p:sp>
      <p:sp>
        <p:nvSpPr>
          <p:cNvPr id="9" name="Diamond 8"/>
          <p:cNvSpPr/>
          <p:nvPr/>
        </p:nvSpPr>
        <p:spPr>
          <a:xfrm>
            <a:off x="762000" y="3429000"/>
            <a:ext cx="1646238" cy="822325"/>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0" name="Rounded Rectangle 9"/>
          <p:cNvSpPr/>
          <p:nvPr/>
        </p:nvSpPr>
        <p:spPr bwMode="auto">
          <a:xfrm>
            <a:off x="3048000" y="3429000"/>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en-US" sz="2000">
                <a:solidFill>
                  <a:schemeClr val="tx1">
                    <a:lumMod val="60000"/>
                    <a:lumOff val="40000"/>
                  </a:schemeClr>
                </a:solidFill>
              </a:rPr>
              <a:t>Khối lựa chọn</a:t>
            </a:r>
            <a:endParaRPr lang="en-US" sz="2000" dirty="0">
              <a:solidFill>
                <a:schemeClr val="tx1">
                  <a:lumMod val="60000"/>
                  <a:lumOff val="40000"/>
                </a:schemeClr>
              </a:solidFill>
            </a:endParaRPr>
          </a:p>
          <a:p>
            <a:pPr>
              <a:defRPr/>
            </a:pPr>
            <a:r>
              <a:rPr lang="en-US" sz="2000"/>
              <a:t>Tùy </a:t>
            </a:r>
            <a:r>
              <a:rPr lang="vi-VN" sz="2000"/>
              <a:t>đ</a:t>
            </a:r>
            <a:r>
              <a:rPr lang="en-US" sz="2000"/>
              <a:t>iều kiện sẽ rẽ nhánh.</a:t>
            </a:r>
          </a:p>
        </p:txBody>
      </p:sp>
      <p:sp>
        <p:nvSpPr>
          <p:cNvPr id="11" name="Rectangle 10"/>
          <p:cNvSpPr/>
          <p:nvPr/>
        </p:nvSpPr>
        <p:spPr>
          <a:xfrm>
            <a:off x="762000" y="4419600"/>
            <a:ext cx="1646238" cy="8223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2" name="Rounded Rectangle 11"/>
          <p:cNvSpPr/>
          <p:nvPr/>
        </p:nvSpPr>
        <p:spPr bwMode="auto">
          <a:xfrm>
            <a:off x="3048000" y="4419600"/>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en-US" sz="2000">
                <a:solidFill>
                  <a:schemeClr val="tx1">
                    <a:lumMod val="60000"/>
                    <a:lumOff val="40000"/>
                  </a:schemeClr>
                </a:solidFill>
              </a:rPr>
              <a:t>Khối thao tác</a:t>
            </a:r>
            <a:endParaRPr lang="en-US" sz="2000" dirty="0">
              <a:solidFill>
                <a:schemeClr val="tx1">
                  <a:lumMod val="60000"/>
                  <a:lumOff val="40000"/>
                </a:schemeClr>
              </a:solidFill>
            </a:endParaRPr>
          </a:p>
          <a:p>
            <a:pPr>
              <a:defRPr/>
            </a:pPr>
            <a:r>
              <a:rPr lang="en-US" sz="2000"/>
              <a:t>Ghi thao tác cần thực hiện.</a:t>
            </a:r>
          </a:p>
        </p:txBody>
      </p:sp>
      <p:sp>
        <p:nvSpPr>
          <p:cNvPr id="13" name="Rounded Rectangle 12"/>
          <p:cNvSpPr/>
          <p:nvPr/>
        </p:nvSpPr>
        <p:spPr bwMode="auto">
          <a:xfrm>
            <a:off x="3048000" y="5410200"/>
            <a:ext cx="4038600" cy="762000"/>
          </a:xfrm>
          <a:prstGeom prst="roundRect">
            <a:avLst/>
          </a:prstGeom>
          <a:ln>
            <a:solidFill>
              <a:schemeClr val="bg2">
                <a:lumMod val="60000"/>
                <a:lumOff val="40000"/>
              </a:schemeClr>
            </a:solidFill>
            <a:prstDash val="sys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r>
              <a:rPr lang="en-US" sz="2000">
                <a:solidFill>
                  <a:schemeClr val="tx1">
                    <a:lumMod val="60000"/>
                    <a:lumOff val="40000"/>
                  </a:schemeClr>
                </a:solidFill>
              </a:rPr>
              <a:t>Đ</a:t>
            </a:r>
            <a:r>
              <a:rPr lang="vi-VN" sz="2000">
                <a:solidFill>
                  <a:schemeClr val="tx1">
                    <a:lumMod val="60000"/>
                    <a:lumOff val="40000"/>
                  </a:schemeClr>
                </a:solidFill>
              </a:rPr>
              <a:t>ườ</a:t>
            </a:r>
            <a:r>
              <a:rPr lang="en-US" sz="2000">
                <a:solidFill>
                  <a:schemeClr val="tx1">
                    <a:lumMod val="60000"/>
                    <a:lumOff val="40000"/>
                  </a:schemeClr>
                </a:solidFill>
              </a:rPr>
              <a:t>ng </a:t>
            </a:r>
            <a:r>
              <a:rPr lang="vi-VN" sz="2000">
                <a:solidFill>
                  <a:schemeClr val="tx1">
                    <a:lumMod val="60000"/>
                    <a:lumOff val="40000"/>
                  </a:schemeClr>
                </a:solidFill>
              </a:rPr>
              <a:t>đ</a:t>
            </a:r>
            <a:r>
              <a:rPr lang="en-US" sz="2000">
                <a:solidFill>
                  <a:schemeClr val="tx1">
                    <a:lumMod val="60000"/>
                    <a:lumOff val="40000"/>
                  </a:schemeClr>
                </a:solidFill>
              </a:rPr>
              <a:t>i</a:t>
            </a:r>
            <a:endParaRPr lang="en-US" sz="2000" dirty="0">
              <a:solidFill>
                <a:schemeClr val="tx1">
                  <a:lumMod val="60000"/>
                  <a:lumOff val="40000"/>
                </a:schemeClr>
              </a:solidFill>
            </a:endParaRPr>
          </a:p>
          <a:p>
            <a:pPr>
              <a:defRPr/>
            </a:pPr>
            <a:r>
              <a:rPr lang="en-US" sz="2000"/>
              <a:t>Chỉ h</a:t>
            </a:r>
            <a:r>
              <a:rPr lang="vi-VN" sz="2000"/>
              <a:t>ướ</a:t>
            </a:r>
            <a:r>
              <a:rPr lang="en-US" sz="2000"/>
              <a:t>ng thao tác tiếp theo.</a:t>
            </a:r>
          </a:p>
        </p:txBody>
      </p:sp>
      <p:cxnSp>
        <p:nvCxnSpPr>
          <p:cNvPr id="15" name="Straight Arrow Connector 14"/>
          <p:cNvCxnSpPr/>
          <p:nvPr/>
        </p:nvCxnSpPr>
        <p:spPr>
          <a:xfrm>
            <a:off x="762000" y="5791200"/>
            <a:ext cx="1646238" cy="1588"/>
          </a:xfrm>
          <a:prstGeom prst="straightConnector1">
            <a:avLst/>
          </a:prstGeom>
          <a:ln w="38100">
            <a:tailEnd type="arrow"/>
          </a:ln>
          <a:effectLst/>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nodeType="afterGroup">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par>
                          <p:cTn id="32" fill="hold" nodeType="afterGroup">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par>
                          <p:cTn id="43" fill="hold" nodeType="afterGroup">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nodeType="afterGroup">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6800" y="0"/>
            <a:ext cx="8458200" cy="1295400"/>
          </a:xfrm>
        </p:spPr>
        <p:txBody>
          <a:bodyPr/>
          <a:lstStyle/>
          <a:p>
            <a:pPr marL="742950" indent="-742950" eaLnBrk="1" hangingPunct="1"/>
            <a:r>
              <a:rPr lang="en-US" altLang="en-US"/>
              <a:t>Flowchart đơn giản – Tuần tự</a:t>
            </a:r>
          </a:p>
        </p:txBody>
      </p:sp>
      <p:pic>
        <p:nvPicPr>
          <p:cNvPr id="48131" name="Picture 5"/>
          <p:cNvPicPr>
            <a:picLocks noChangeAspect="1" noChangeArrowheads="1"/>
          </p:cNvPicPr>
          <p:nvPr/>
        </p:nvPicPr>
        <p:blipFill>
          <a:blip r:embed="rId2">
            <a:extLst>
              <a:ext uri="{28A0092B-C50C-407E-A947-70E740481C1C}">
                <a14:useLocalDpi xmlns:a14="http://schemas.microsoft.com/office/drawing/2010/main" val="0"/>
              </a:ext>
            </a:extLst>
          </a:blip>
          <a:srcRect r="64793"/>
          <a:stretch>
            <a:fillRect/>
          </a:stretch>
        </p:blipFill>
        <p:spPr bwMode="auto">
          <a:xfrm>
            <a:off x="838200" y="1371600"/>
            <a:ext cx="2819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4673600" y="1257300"/>
            <a:ext cx="20574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Bắt</a:t>
            </a:r>
            <a:r>
              <a:rPr lang="en-US" dirty="0">
                <a:solidFill>
                  <a:schemeClr val="tx1">
                    <a:lumMod val="75000"/>
                  </a:schemeClr>
                </a:solidFill>
              </a:rPr>
              <a:t> </a:t>
            </a:r>
            <a:r>
              <a:rPr lang="en-US" dirty="0" err="1">
                <a:solidFill>
                  <a:schemeClr val="tx1">
                    <a:lumMod val="75000"/>
                  </a:schemeClr>
                </a:solidFill>
              </a:rPr>
              <a:t>đầu</a:t>
            </a:r>
            <a:endParaRPr lang="en-US" dirty="0">
              <a:solidFill>
                <a:schemeClr val="tx1">
                  <a:lumMod val="75000"/>
                </a:schemeClr>
              </a:solidFill>
            </a:endParaRPr>
          </a:p>
        </p:txBody>
      </p:sp>
      <p:sp>
        <p:nvSpPr>
          <p:cNvPr id="5" name="Parallelogram 4"/>
          <p:cNvSpPr/>
          <p:nvPr/>
        </p:nvSpPr>
        <p:spPr>
          <a:xfrm>
            <a:off x="4724400" y="2171700"/>
            <a:ext cx="1905000" cy="685800"/>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Nhập</a:t>
            </a:r>
            <a:r>
              <a:rPr lang="en-US" dirty="0">
                <a:solidFill>
                  <a:schemeClr val="tx1">
                    <a:lumMod val="75000"/>
                  </a:schemeClr>
                </a:solidFill>
              </a:rPr>
              <a:t> </a:t>
            </a:r>
            <a:r>
              <a:rPr lang="en-US" dirty="0" err="1">
                <a:solidFill>
                  <a:schemeClr val="tx1">
                    <a:lumMod val="75000"/>
                  </a:schemeClr>
                </a:solidFill>
              </a:rPr>
              <a:t>a,b</a:t>
            </a:r>
            <a:endParaRPr lang="en-US" dirty="0">
              <a:solidFill>
                <a:schemeClr val="tx1">
                  <a:lumMod val="75000"/>
                </a:schemeClr>
              </a:solidFill>
            </a:endParaRPr>
          </a:p>
        </p:txBody>
      </p:sp>
      <p:sp>
        <p:nvSpPr>
          <p:cNvPr id="6" name="Rectangle 5"/>
          <p:cNvSpPr/>
          <p:nvPr/>
        </p:nvSpPr>
        <p:spPr>
          <a:xfrm>
            <a:off x="4648200" y="3124200"/>
            <a:ext cx="2133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75000"/>
                  </a:schemeClr>
                </a:solidFill>
              </a:rPr>
              <a:t>Tong=</a:t>
            </a:r>
            <a:r>
              <a:rPr lang="en-US" dirty="0" err="1">
                <a:solidFill>
                  <a:schemeClr val="tx1">
                    <a:lumMod val="75000"/>
                  </a:schemeClr>
                </a:solidFill>
              </a:rPr>
              <a:t>a+b</a:t>
            </a:r>
            <a:endParaRPr lang="en-US" dirty="0">
              <a:solidFill>
                <a:schemeClr val="tx1">
                  <a:lumMod val="75000"/>
                </a:schemeClr>
              </a:solidFill>
            </a:endParaRPr>
          </a:p>
          <a:p>
            <a:pPr algn="ctr">
              <a:defRPr/>
            </a:pPr>
            <a:r>
              <a:rPr lang="en-US" dirty="0" err="1">
                <a:solidFill>
                  <a:schemeClr val="tx1">
                    <a:lumMod val="75000"/>
                  </a:schemeClr>
                </a:solidFill>
              </a:rPr>
              <a:t>Hieu</a:t>
            </a:r>
            <a:r>
              <a:rPr lang="en-US" dirty="0">
                <a:solidFill>
                  <a:schemeClr val="tx1">
                    <a:lumMod val="75000"/>
                  </a:schemeClr>
                </a:solidFill>
              </a:rPr>
              <a:t>=a-b</a:t>
            </a:r>
          </a:p>
          <a:p>
            <a:pPr algn="ctr">
              <a:defRPr/>
            </a:pPr>
            <a:r>
              <a:rPr lang="en-US" dirty="0" err="1">
                <a:solidFill>
                  <a:schemeClr val="tx1">
                    <a:lumMod val="75000"/>
                  </a:schemeClr>
                </a:solidFill>
              </a:rPr>
              <a:t>Tich</a:t>
            </a:r>
            <a:r>
              <a:rPr lang="en-US" dirty="0">
                <a:solidFill>
                  <a:schemeClr val="tx1">
                    <a:lumMod val="75000"/>
                  </a:schemeClr>
                </a:solidFill>
              </a:rPr>
              <a:t>=a*b</a:t>
            </a:r>
          </a:p>
        </p:txBody>
      </p:sp>
      <p:sp>
        <p:nvSpPr>
          <p:cNvPr id="7" name="Parallelogram 6"/>
          <p:cNvSpPr/>
          <p:nvPr/>
        </p:nvSpPr>
        <p:spPr>
          <a:xfrm>
            <a:off x="4368800" y="4724400"/>
            <a:ext cx="2514600" cy="1066800"/>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Xuất</a:t>
            </a:r>
            <a:r>
              <a:rPr lang="en-US" dirty="0">
                <a:solidFill>
                  <a:schemeClr val="tx1">
                    <a:lumMod val="75000"/>
                  </a:schemeClr>
                </a:solidFill>
              </a:rPr>
              <a:t> </a:t>
            </a:r>
            <a:r>
              <a:rPr lang="en-US" dirty="0" err="1">
                <a:solidFill>
                  <a:schemeClr val="tx1">
                    <a:lumMod val="75000"/>
                  </a:schemeClr>
                </a:solidFill>
              </a:rPr>
              <a:t>Tong,Hieu</a:t>
            </a:r>
            <a:r>
              <a:rPr lang="en-US" dirty="0">
                <a:solidFill>
                  <a:schemeClr val="tx1">
                    <a:lumMod val="75000"/>
                  </a:schemeClr>
                </a:solidFill>
              </a:rPr>
              <a:t>, </a:t>
            </a:r>
            <a:r>
              <a:rPr lang="en-US" dirty="0" err="1">
                <a:solidFill>
                  <a:schemeClr val="tx1">
                    <a:lumMod val="75000"/>
                  </a:schemeClr>
                </a:solidFill>
              </a:rPr>
              <a:t>Tich</a:t>
            </a:r>
            <a:endParaRPr lang="en-US" dirty="0">
              <a:solidFill>
                <a:schemeClr val="tx1">
                  <a:lumMod val="75000"/>
                </a:schemeClr>
              </a:solidFill>
            </a:endParaRPr>
          </a:p>
        </p:txBody>
      </p:sp>
      <p:sp>
        <p:nvSpPr>
          <p:cNvPr id="8" name="Oval 7"/>
          <p:cNvSpPr/>
          <p:nvPr/>
        </p:nvSpPr>
        <p:spPr>
          <a:xfrm>
            <a:off x="4635500" y="6086475"/>
            <a:ext cx="2057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Kết</a:t>
            </a:r>
            <a:r>
              <a:rPr lang="en-US" dirty="0">
                <a:solidFill>
                  <a:schemeClr val="tx1">
                    <a:lumMod val="75000"/>
                  </a:schemeClr>
                </a:solidFill>
              </a:rPr>
              <a:t> </a:t>
            </a:r>
            <a:r>
              <a:rPr lang="en-US" dirty="0" err="1">
                <a:solidFill>
                  <a:schemeClr val="tx1">
                    <a:lumMod val="75000"/>
                  </a:schemeClr>
                </a:solidFill>
              </a:rPr>
              <a:t>thúc</a:t>
            </a:r>
            <a:endParaRPr lang="en-US" dirty="0">
              <a:solidFill>
                <a:schemeClr val="tx1">
                  <a:lumMod val="75000"/>
                </a:schemeClr>
              </a:solidFill>
            </a:endParaRPr>
          </a:p>
        </p:txBody>
      </p:sp>
      <p:cxnSp>
        <p:nvCxnSpPr>
          <p:cNvPr id="11" name="Straight Arrow Connector 10"/>
          <p:cNvCxnSpPr/>
          <p:nvPr/>
        </p:nvCxnSpPr>
        <p:spPr>
          <a:xfrm rot="5400000">
            <a:off x="5600700" y="20193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562600" y="30099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562600" y="46482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511800" y="5919788"/>
            <a:ext cx="306387"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8141" name="TextBox 8"/>
          <p:cNvSpPr txBox="1">
            <a:spLocks noChangeArrowheads="1"/>
          </p:cNvSpPr>
          <p:nvPr/>
        </p:nvSpPr>
        <p:spPr bwMode="auto">
          <a:xfrm>
            <a:off x="3024188" y="914400"/>
            <a:ext cx="546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Flowchart của giải thuật tính Tổng, Hiệu, Tích của hai số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66800" y="0"/>
            <a:ext cx="8458200" cy="1295400"/>
          </a:xfrm>
        </p:spPr>
        <p:txBody>
          <a:bodyPr/>
          <a:lstStyle/>
          <a:p>
            <a:pPr marL="742950" indent="-742950" eaLnBrk="1" hangingPunct="1"/>
            <a:r>
              <a:rPr lang="en-US" altLang="en-US"/>
              <a:t>Flowchart có điều kiện</a:t>
            </a:r>
          </a:p>
        </p:txBody>
      </p:sp>
      <p:pic>
        <p:nvPicPr>
          <p:cNvPr id="49155" name="Picture 5"/>
          <p:cNvPicPr>
            <a:picLocks noChangeAspect="1" noChangeArrowheads="1"/>
          </p:cNvPicPr>
          <p:nvPr/>
        </p:nvPicPr>
        <p:blipFill>
          <a:blip r:embed="rId2">
            <a:extLst>
              <a:ext uri="{28A0092B-C50C-407E-A947-70E740481C1C}">
                <a14:useLocalDpi xmlns:a14="http://schemas.microsoft.com/office/drawing/2010/main" val="0"/>
              </a:ext>
            </a:extLst>
          </a:blip>
          <a:srcRect l="36517"/>
          <a:stretch>
            <a:fillRect/>
          </a:stretch>
        </p:blipFill>
        <p:spPr bwMode="auto">
          <a:xfrm>
            <a:off x="0" y="1030288"/>
            <a:ext cx="411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5424488" y="995363"/>
            <a:ext cx="1849437" cy="3762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Bắt</a:t>
            </a:r>
            <a:r>
              <a:rPr lang="en-US" sz="1600" dirty="0">
                <a:solidFill>
                  <a:schemeClr val="tx1">
                    <a:lumMod val="75000"/>
                  </a:schemeClr>
                </a:solidFill>
              </a:rPr>
              <a:t> </a:t>
            </a:r>
            <a:r>
              <a:rPr lang="en-US" sz="1600" dirty="0" err="1">
                <a:solidFill>
                  <a:schemeClr val="tx1">
                    <a:lumMod val="75000"/>
                  </a:schemeClr>
                </a:solidFill>
              </a:rPr>
              <a:t>đầu</a:t>
            </a:r>
            <a:endParaRPr lang="en-US" sz="1600" dirty="0">
              <a:solidFill>
                <a:schemeClr val="tx1">
                  <a:lumMod val="75000"/>
                </a:schemeClr>
              </a:solidFill>
            </a:endParaRPr>
          </a:p>
        </p:txBody>
      </p:sp>
      <p:sp>
        <p:nvSpPr>
          <p:cNvPr id="6" name="Parallelogram 5"/>
          <p:cNvSpPr/>
          <p:nvPr/>
        </p:nvSpPr>
        <p:spPr>
          <a:xfrm>
            <a:off x="5424488" y="1673225"/>
            <a:ext cx="1712912" cy="35877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Nhập</a:t>
            </a:r>
            <a:r>
              <a:rPr lang="en-US" sz="1600" dirty="0">
                <a:solidFill>
                  <a:schemeClr val="tx1">
                    <a:lumMod val="75000"/>
                  </a:schemeClr>
                </a:solidFill>
              </a:rPr>
              <a:t> </a:t>
            </a:r>
            <a:r>
              <a:rPr lang="en-US" sz="1600" dirty="0" err="1">
                <a:solidFill>
                  <a:schemeClr val="tx1">
                    <a:lumMod val="75000"/>
                  </a:schemeClr>
                </a:solidFill>
              </a:rPr>
              <a:t>a,b</a:t>
            </a:r>
            <a:endParaRPr lang="en-US" sz="1600" dirty="0">
              <a:solidFill>
                <a:schemeClr val="tx1">
                  <a:lumMod val="75000"/>
                </a:schemeClr>
              </a:solidFill>
            </a:endParaRPr>
          </a:p>
        </p:txBody>
      </p:sp>
      <p:sp>
        <p:nvSpPr>
          <p:cNvPr id="7" name="Rectangle 6"/>
          <p:cNvSpPr/>
          <p:nvPr/>
        </p:nvSpPr>
        <p:spPr>
          <a:xfrm>
            <a:off x="5321300" y="2287588"/>
            <a:ext cx="1919288" cy="760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lumMod val="75000"/>
                  </a:schemeClr>
                </a:solidFill>
              </a:rPr>
              <a:t>Tong=</a:t>
            </a:r>
            <a:r>
              <a:rPr lang="en-US" sz="1600" dirty="0" err="1">
                <a:solidFill>
                  <a:schemeClr val="tx1">
                    <a:lumMod val="75000"/>
                  </a:schemeClr>
                </a:solidFill>
              </a:rPr>
              <a:t>a+b</a:t>
            </a:r>
            <a:endParaRPr lang="en-US" sz="1600" dirty="0">
              <a:solidFill>
                <a:schemeClr val="tx1">
                  <a:lumMod val="75000"/>
                </a:schemeClr>
              </a:solidFill>
            </a:endParaRPr>
          </a:p>
          <a:p>
            <a:pPr algn="ctr">
              <a:defRPr/>
            </a:pPr>
            <a:r>
              <a:rPr lang="en-US" sz="1600" dirty="0" err="1">
                <a:solidFill>
                  <a:schemeClr val="tx1">
                    <a:lumMod val="75000"/>
                  </a:schemeClr>
                </a:solidFill>
              </a:rPr>
              <a:t>Hieu</a:t>
            </a:r>
            <a:r>
              <a:rPr lang="en-US" sz="1600" dirty="0">
                <a:solidFill>
                  <a:schemeClr val="tx1">
                    <a:lumMod val="75000"/>
                  </a:schemeClr>
                </a:solidFill>
              </a:rPr>
              <a:t>=a-b</a:t>
            </a:r>
          </a:p>
          <a:p>
            <a:pPr algn="ctr">
              <a:defRPr/>
            </a:pPr>
            <a:r>
              <a:rPr lang="en-US" sz="1600" dirty="0" err="1">
                <a:solidFill>
                  <a:schemeClr val="tx1">
                    <a:lumMod val="75000"/>
                  </a:schemeClr>
                </a:solidFill>
              </a:rPr>
              <a:t>Tich</a:t>
            </a:r>
            <a:r>
              <a:rPr lang="en-US" sz="1600" dirty="0">
                <a:solidFill>
                  <a:schemeClr val="tx1">
                    <a:lumMod val="75000"/>
                  </a:schemeClr>
                </a:solidFill>
              </a:rPr>
              <a:t>=a*b</a:t>
            </a:r>
          </a:p>
        </p:txBody>
      </p:sp>
      <p:sp>
        <p:nvSpPr>
          <p:cNvPr id="8" name="Parallelogram 7"/>
          <p:cNvSpPr/>
          <p:nvPr/>
        </p:nvSpPr>
        <p:spPr>
          <a:xfrm>
            <a:off x="4953000" y="3354388"/>
            <a:ext cx="2667000" cy="493712"/>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Xuất</a:t>
            </a:r>
            <a:r>
              <a:rPr lang="en-US" sz="1600" dirty="0">
                <a:solidFill>
                  <a:schemeClr val="tx1">
                    <a:lumMod val="75000"/>
                  </a:schemeClr>
                </a:solidFill>
              </a:rPr>
              <a:t> </a:t>
            </a:r>
            <a:r>
              <a:rPr lang="en-US" sz="1600" dirty="0" err="1">
                <a:solidFill>
                  <a:schemeClr val="tx1">
                    <a:lumMod val="75000"/>
                  </a:schemeClr>
                </a:solidFill>
              </a:rPr>
              <a:t>Tong,Hieu,Tich</a:t>
            </a:r>
            <a:endParaRPr lang="en-US" sz="1600" dirty="0">
              <a:solidFill>
                <a:schemeClr val="tx1">
                  <a:lumMod val="75000"/>
                </a:schemeClr>
              </a:solidFill>
            </a:endParaRPr>
          </a:p>
        </p:txBody>
      </p:sp>
      <p:sp>
        <p:nvSpPr>
          <p:cNvPr id="9" name="Oval 8"/>
          <p:cNvSpPr/>
          <p:nvPr/>
        </p:nvSpPr>
        <p:spPr>
          <a:xfrm>
            <a:off x="5664200" y="6467475"/>
            <a:ext cx="1849438" cy="390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Kết</a:t>
            </a:r>
            <a:r>
              <a:rPr lang="en-US" sz="1600" dirty="0">
                <a:solidFill>
                  <a:schemeClr val="tx1">
                    <a:lumMod val="75000"/>
                  </a:schemeClr>
                </a:solidFill>
              </a:rPr>
              <a:t> </a:t>
            </a:r>
            <a:r>
              <a:rPr lang="en-US" sz="1600" dirty="0" err="1">
                <a:solidFill>
                  <a:schemeClr val="tx1">
                    <a:lumMod val="75000"/>
                  </a:schemeClr>
                </a:solidFill>
              </a:rPr>
              <a:t>thúc</a:t>
            </a:r>
            <a:endParaRPr lang="en-US" sz="1600" dirty="0">
              <a:solidFill>
                <a:schemeClr val="tx1">
                  <a:lumMod val="75000"/>
                </a:schemeClr>
              </a:solidFill>
            </a:endParaRPr>
          </a:p>
        </p:txBody>
      </p:sp>
      <p:cxnSp>
        <p:nvCxnSpPr>
          <p:cNvPr id="10" name="Straight Arrow Connector 9"/>
          <p:cNvCxnSpPr/>
          <p:nvPr/>
        </p:nvCxnSpPr>
        <p:spPr>
          <a:xfrm flipH="1">
            <a:off x="6362700" y="1371600"/>
            <a:ext cx="1588"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350000" y="1981200"/>
            <a:ext cx="1588"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362700" y="3048000"/>
            <a:ext cx="1588"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324600" y="634365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184900" y="3938588"/>
            <a:ext cx="306387"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a:off x="4991100" y="4092575"/>
            <a:ext cx="2743200" cy="631825"/>
          </a:xfrm>
          <a:prstGeom prst="flowChartDecision">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lumMod val="75000"/>
                  </a:schemeClr>
                </a:solidFill>
              </a:rPr>
              <a:t>If (b&lt;&gt;0)</a:t>
            </a:r>
          </a:p>
        </p:txBody>
      </p:sp>
      <p:cxnSp>
        <p:nvCxnSpPr>
          <p:cNvPr id="29" name="Straight Connector 28"/>
          <p:cNvCxnSpPr/>
          <p:nvPr/>
        </p:nvCxnSpPr>
        <p:spPr>
          <a:xfrm>
            <a:off x="4076700" y="4408488"/>
            <a:ext cx="914400" cy="1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886201" y="4598987"/>
            <a:ext cx="3810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76600" y="4724400"/>
            <a:ext cx="1917700" cy="379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Thuong</a:t>
            </a:r>
            <a:r>
              <a:rPr lang="en-US" sz="1600" dirty="0">
                <a:solidFill>
                  <a:schemeClr val="tx1">
                    <a:lumMod val="75000"/>
                  </a:schemeClr>
                </a:solidFill>
              </a:rPr>
              <a:t>=a/b</a:t>
            </a:r>
          </a:p>
        </p:txBody>
      </p:sp>
      <p:cxnSp>
        <p:nvCxnSpPr>
          <p:cNvPr id="32" name="Straight Arrow Connector 31"/>
          <p:cNvCxnSpPr/>
          <p:nvPr/>
        </p:nvCxnSpPr>
        <p:spPr>
          <a:xfrm rot="5400000">
            <a:off x="3960813" y="5284788"/>
            <a:ext cx="306387"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Parallelogram 32"/>
          <p:cNvSpPr/>
          <p:nvPr/>
        </p:nvSpPr>
        <p:spPr>
          <a:xfrm>
            <a:off x="3290888" y="5426075"/>
            <a:ext cx="2030412" cy="493713"/>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Xuất</a:t>
            </a:r>
            <a:r>
              <a:rPr lang="en-US" sz="1600" dirty="0">
                <a:solidFill>
                  <a:schemeClr val="tx1">
                    <a:lumMod val="75000"/>
                  </a:schemeClr>
                </a:solidFill>
              </a:rPr>
              <a:t> </a:t>
            </a:r>
            <a:r>
              <a:rPr lang="en-US" sz="1600" dirty="0" err="1">
                <a:solidFill>
                  <a:schemeClr val="tx1">
                    <a:lumMod val="75000"/>
                  </a:schemeClr>
                </a:solidFill>
              </a:rPr>
              <a:t>Thuong</a:t>
            </a:r>
            <a:endParaRPr lang="en-US" sz="1600" dirty="0">
              <a:solidFill>
                <a:schemeClr val="tx1">
                  <a:lumMod val="75000"/>
                </a:schemeClr>
              </a:solidFill>
            </a:endParaRPr>
          </a:p>
        </p:txBody>
      </p:sp>
      <p:cxnSp>
        <p:nvCxnSpPr>
          <p:cNvPr id="34" name="Straight Connector 33"/>
          <p:cNvCxnSpPr/>
          <p:nvPr/>
        </p:nvCxnSpPr>
        <p:spPr>
          <a:xfrm>
            <a:off x="7608888" y="4408488"/>
            <a:ext cx="381000" cy="1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7685088" y="4713288"/>
            <a:ext cx="611187"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 name="Parallelogram 35"/>
          <p:cNvSpPr/>
          <p:nvPr/>
        </p:nvSpPr>
        <p:spPr>
          <a:xfrm>
            <a:off x="6973888" y="5019675"/>
            <a:ext cx="2032000" cy="493713"/>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Không</a:t>
            </a:r>
            <a:r>
              <a:rPr lang="en-US" sz="1600" dirty="0">
                <a:solidFill>
                  <a:schemeClr val="tx1">
                    <a:lumMod val="75000"/>
                  </a:schemeClr>
                </a:solidFill>
              </a:rPr>
              <a:t> </a:t>
            </a:r>
            <a:r>
              <a:rPr lang="en-US" sz="1600" dirty="0" err="1">
                <a:solidFill>
                  <a:schemeClr val="tx1">
                    <a:lumMod val="75000"/>
                  </a:schemeClr>
                </a:solidFill>
              </a:rPr>
              <a:t>tính</a:t>
            </a:r>
            <a:r>
              <a:rPr lang="en-US" sz="1600" dirty="0">
                <a:solidFill>
                  <a:schemeClr val="tx1">
                    <a:lumMod val="75000"/>
                  </a:schemeClr>
                </a:solidFill>
              </a:rPr>
              <a:t> </a:t>
            </a:r>
            <a:r>
              <a:rPr lang="en-US" sz="1600" dirty="0" err="1">
                <a:solidFill>
                  <a:schemeClr val="tx1">
                    <a:lumMod val="75000"/>
                  </a:schemeClr>
                </a:solidFill>
              </a:rPr>
              <a:t>được</a:t>
            </a:r>
            <a:r>
              <a:rPr lang="en-US" sz="1600" dirty="0">
                <a:solidFill>
                  <a:schemeClr val="tx1">
                    <a:lumMod val="75000"/>
                  </a:schemeClr>
                </a:solidFill>
              </a:rPr>
              <a:t> </a:t>
            </a:r>
            <a:r>
              <a:rPr lang="en-US" sz="1600" dirty="0" err="1">
                <a:solidFill>
                  <a:schemeClr val="tx1">
                    <a:lumMod val="75000"/>
                  </a:schemeClr>
                </a:solidFill>
              </a:rPr>
              <a:t>Thuong</a:t>
            </a:r>
            <a:endParaRPr lang="en-US" sz="1600" dirty="0">
              <a:solidFill>
                <a:schemeClr val="tx1">
                  <a:lumMod val="75000"/>
                </a:schemeClr>
              </a:solidFill>
            </a:endParaRPr>
          </a:p>
        </p:txBody>
      </p:sp>
      <p:cxnSp>
        <p:nvCxnSpPr>
          <p:cNvPr id="27" name="Straight Connector 26"/>
          <p:cNvCxnSpPr/>
          <p:nvPr/>
        </p:nvCxnSpPr>
        <p:spPr>
          <a:xfrm>
            <a:off x="4113213" y="5919788"/>
            <a:ext cx="0" cy="271462"/>
          </a:xfrm>
          <a:prstGeom prst="line">
            <a:avLst/>
          </a:prstGeom>
        </p:spPr>
        <p:style>
          <a:lnRef idx="3">
            <a:schemeClr val="accent1"/>
          </a:lnRef>
          <a:fillRef idx="0">
            <a:schemeClr val="accent1"/>
          </a:fillRef>
          <a:effectRef idx="2">
            <a:schemeClr val="accent1"/>
          </a:effectRef>
          <a:fontRef idx="minor">
            <a:schemeClr val="tx1"/>
          </a:fontRef>
        </p:style>
      </p:cxnSp>
      <p:cxnSp>
        <p:nvCxnSpPr>
          <p:cNvPr id="52224" name="Straight Connector 52223"/>
          <p:cNvCxnSpPr>
            <a:stCxn id="36" idx="4"/>
          </p:cNvCxnSpPr>
          <p:nvPr/>
        </p:nvCxnSpPr>
        <p:spPr>
          <a:xfrm>
            <a:off x="7989888" y="5513388"/>
            <a:ext cx="0" cy="677862"/>
          </a:xfrm>
          <a:prstGeom prst="line">
            <a:avLst/>
          </a:prstGeom>
        </p:spPr>
        <p:style>
          <a:lnRef idx="3">
            <a:schemeClr val="accent1"/>
          </a:lnRef>
          <a:fillRef idx="0">
            <a:schemeClr val="accent1"/>
          </a:fillRef>
          <a:effectRef idx="2">
            <a:schemeClr val="accent1"/>
          </a:effectRef>
          <a:fontRef idx="minor">
            <a:schemeClr val="tx1"/>
          </a:fontRef>
        </p:style>
      </p:cxnSp>
      <p:cxnSp>
        <p:nvCxnSpPr>
          <p:cNvPr id="52229" name="Straight Connector 52228"/>
          <p:cNvCxnSpPr/>
          <p:nvPr/>
        </p:nvCxnSpPr>
        <p:spPr>
          <a:xfrm>
            <a:off x="4113213" y="6191250"/>
            <a:ext cx="3878262" cy="0"/>
          </a:xfrm>
          <a:prstGeom prst="line">
            <a:avLst/>
          </a:prstGeom>
        </p:spPr>
        <p:style>
          <a:lnRef idx="3">
            <a:schemeClr val="accent1"/>
          </a:lnRef>
          <a:fillRef idx="0">
            <a:schemeClr val="accent1"/>
          </a:fillRef>
          <a:effectRef idx="2">
            <a:schemeClr val="accent1"/>
          </a:effectRef>
          <a:fontRef idx="minor">
            <a:schemeClr val="tx1"/>
          </a:fontRef>
        </p:style>
      </p:cxnSp>
      <p:sp>
        <p:nvSpPr>
          <p:cNvPr id="49178" name="TextBox 52230"/>
          <p:cNvSpPr txBox="1">
            <a:spLocks noChangeArrowheads="1"/>
          </p:cNvSpPr>
          <p:nvPr/>
        </p:nvSpPr>
        <p:spPr bwMode="auto">
          <a:xfrm>
            <a:off x="4306888" y="3963988"/>
            <a:ext cx="520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Yes</a:t>
            </a:r>
          </a:p>
        </p:txBody>
      </p:sp>
      <p:sp>
        <p:nvSpPr>
          <p:cNvPr id="49179" name="TextBox 44"/>
          <p:cNvSpPr txBox="1">
            <a:spLocks noChangeArrowheads="1"/>
          </p:cNvSpPr>
          <p:nvPr/>
        </p:nvSpPr>
        <p:spPr bwMode="auto">
          <a:xfrm>
            <a:off x="7634288" y="3967163"/>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childTnLst>
                          </p:cTn>
                        </p:par>
                        <p:par>
                          <p:cTn id="40" fill="hold" nodeType="afterGroup">
                            <p:stCondLst>
                              <p:cond delay="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9178"/>
                                        </p:tgtEl>
                                        <p:attrNameLst>
                                          <p:attrName>style.visibility</p:attrName>
                                        </p:attrNameLst>
                                      </p:cBhvr>
                                      <p:to>
                                        <p:strVal val="visible"/>
                                      </p:to>
                                    </p:set>
                                  </p:childTnLst>
                                </p:cTn>
                              </p:par>
                            </p:childTnLst>
                          </p:cTn>
                        </p:par>
                        <p:par>
                          <p:cTn id="54" fill="hold" nodeType="afterGroup">
                            <p:stCondLst>
                              <p:cond delay="0"/>
                            </p:stCondLst>
                            <p:childTnLst>
                              <p:par>
                                <p:cTn id="55" presetID="22" presetClass="entr" presetSubtype="1"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up)">
                                      <p:cBhvr>
                                        <p:cTn id="69" dur="500"/>
                                        <p:tgtEl>
                                          <p:spTgt spid="3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9179"/>
                                        </p:tgtEl>
                                        <p:attrNameLst>
                                          <p:attrName>style.visibility</p:attrName>
                                        </p:attrNameLst>
                                      </p:cBhvr>
                                      <p:to>
                                        <p:strVal val="visible"/>
                                      </p:to>
                                    </p:set>
                                    <p:animEffect transition="in" filter="fade">
                                      <p:cBhvr>
                                        <p:cTn id="74" dur="500"/>
                                        <p:tgtEl>
                                          <p:spTgt spid="4917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1000"/>
                                        <p:tgtEl>
                                          <p:spTgt spid="33"/>
                                        </p:tgtEl>
                                      </p:cBhvr>
                                    </p:animEffect>
                                    <p:anim calcmode="lin" valueType="num">
                                      <p:cBhvr>
                                        <p:cTn id="80" dur="1000" fill="hold"/>
                                        <p:tgtEl>
                                          <p:spTgt spid="33"/>
                                        </p:tgtEl>
                                        <p:attrNameLst>
                                          <p:attrName>ppt_x</p:attrName>
                                        </p:attrNameLst>
                                      </p:cBhvr>
                                      <p:tavLst>
                                        <p:tav tm="0">
                                          <p:val>
                                            <p:strVal val="#ppt_x"/>
                                          </p:val>
                                        </p:tav>
                                        <p:tav tm="100000">
                                          <p:val>
                                            <p:strVal val="#ppt_x"/>
                                          </p:val>
                                        </p:tav>
                                      </p:tavLst>
                                    </p:anim>
                                    <p:anim calcmode="lin" valueType="num">
                                      <p:cBhvr>
                                        <p:cTn id="81" dur="1000" fill="hold"/>
                                        <p:tgtEl>
                                          <p:spTgt spid="33"/>
                                        </p:tgtEl>
                                        <p:attrNameLst>
                                          <p:attrName>ppt_y</p:attrName>
                                        </p:attrNameLst>
                                      </p:cBhvr>
                                      <p:tavLst>
                                        <p:tav tm="0">
                                          <p:val>
                                            <p:strVal val="#ppt_y+.1"/>
                                          </p:val>
                                        </p:tav>
                                        <p:tav tm="100000">
                                          <p:val>
                                            <p:strVal val="#ppt_y"/>
                                          </p:val>
                                        </p:tav>
                                      </p:tavLst>
                                    </p:anim>
                                  </p:childTnLst>
                                </p:cTn>
                              </p:par>
                            </p:childTnLst>
                          </p:cTn>
                        </p:par>
                        <p:par>
                          <p:cTn id="82" fill="hold" nodeType="afterGroup">
                            <p:stCondLst>
                              <p:cond delay="1000"/>
                            </p:stCondLst>
                            <p:childTnLst>
                              <p:par>
                                <p:cTn id="83" presetID="22" presetClass="entr" presetSubtype="8"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wipe(left)">
                                      <p:cBhvr>
                                        <p:cTn id="85" dur="500"/>
                                        <p:tgtEl>
                                          <p:spTgt spid="34"/>
                                        </p:tgtEl>
                                      </p:cBhvr>
                                    </p:animEffect>
                                  </p:childTnLst>
                                </p:cTn>
                              </p:par>
                            </p:childTnLst>
                          </p:cTn>
                        </p:par>
                        <p:par>
                          <p:cTn id="86" fill="hold" nodeType="afterGroup">
                            <p:stCondLst>
                              <p:cond delay="1500"/>
                            </p:stCondLst>
                            <p:childTnLst>
                              <p:par>
                                <p:cTn id="87" presetID="22" presetClass="entr" presetSubtype="1"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up)">
                                      <p:cBhvr>
                                        <p:cTn id="89" dur="500"/>
                                        <p:tgtEl>
                                          <p:spTgt spid="3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additive="base">
                                        <p:cTn id="94" dur="500" fill="hold"/>
                                        <p:tgtEl>
                                          <p:spTgt spid="36"/>
                                        </p:tgtEl>
                                        <p:attrNameLst>
                                          <p:attrName>ppt_x</p:attrName>
                                        </p:attrNameLst>
                                      </p:cBhvr>
                                      <p:tavLst>
                                        <p:tav tm="0">
                                          <p:val>
                                            <p:strVal val="#ppt_x"/>
                                          </p:val>
                                        </p:tav>
                                        <p:tav tm="100000">
                                          <p:val>
                                            <p:strVal val="#ppt_x"/>
                                          </p:val>
                                        </p:tav>
                                      </p:tavLst>
                                    </p:anim>
                                    <p:anim calcmode="lin" valueType="num">
                                      <p:cBhvr additive="base">
                                        <p:cTn id="9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4" fill="hold" nodeType="clickEffect">
                                  <p:stCondLst>
                                    <p:cond delay="0"/>
                                  </p:stCondLst>
                                  <p:childTnLst>
                                    <p:set>
                                      <p:cBhvr>
                                        <p:cTn id="99" dur="1" fill="hold">
                                          <p:stCondLst>
                                            <p:cond delay="0"/>
                                          </p:stCondLst>
                                        </p:cTn>
                                        <p:tgtEl>
                                          <p:spTgt spid="52229"/>
                                        </p:tgtEl>
                                        <p:attrNameLst>
                                          <p:attrName>style.visibility</p:attrName>
                                        </p:attrNameLst>
                                      </p:cBhvr>
                                      <p:to>
                                        <p:strVal val="visible"/>
                                      </p:to>
                                    </p:set>
                                    <p:anim calcmode="lin" valueType="num">
                                      <p:cBhvr additive="base">
                                        <p:cTn id="100" dur="500" fill="hold"/>
                                        <p:tgtEl>
                                          <p:spTgt spid="52229"/>
                                        </p:tgtEl>
                                        <p:attrNameLst>
                                          <p:attrName>ppt_x</p:attrName>
                                        </p:attrNameLst>
                                      </p:cBhvr>
                                      <p:tavLst>
                                        <p:tav tm="0">
                                          <p:val>
                                            <p:strVal val="#ppt_x"/>
                                          </p:val>
                                        </p:tav>
                                        <p:tav tm="100000">
                                          <p:val>
                                            <p:strVal val="#ppt_x"/>
                                          </p:val>
                                        </p:tav>
                                      </p:tavLst>
                                    </p:anim>
                                    <p:anim calcmode="lin" valueType="num">
                                      <p:cBhvr additive="base">
                                        <p:cTn id="101" dur="500" fill="hold"/>
                                        <p:tgtEl>
                                          <p:spTgt spid="52229"/>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500" fill="hold"/>
                                        <p:tgtEl>
                                          <p:spTgt spid="27"/>
                                        </p:tgtEl>
                                        <p:attrNameLst>
                                          <p:attrName>ppt_x</p:attrName>
                                        </p:attrNameLst>
                                      </p:cBhvr>
                                      <p:tavLst>
                                        <p:tav tm="0">
                                          <p:val>
                                            <p:strVal val="#ppt_x"/>
                                          </p:val>
                                        </p:tav>
                                        <p:tav tm="100000">
                                          <p:val>
                                            <p:strVal val="#ppt_x"/>
                                          </p:val>
                                        </p:tav>
                                      </p:tavLst>
                                    </p:anim>
                                    <p:anim calcmode="lin" valueType="num">
                                      <p:cBhvr additive="base">
                                        <p:cTn id="105" dur="500" fill="hold"/>
                                        <p:tgtEl>
                                          <p:spTgt spid="27"/>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52224"/>
                                        </p:tgtEl>
                                        <p:attrNameLst>
                                          <p:attrName>style.visibility</p:attrName>
                                        </p:attrNameLst>
                                      </p:cBhvr>
                                      <p:to>
                                        <p:strVal val="visible"/>
                                      </p:to>
                                    </p:set>
                                    <p:anim calcmode="lin" valueType="num">
                                      <p:cBhvr additive="base">
                                        <p:cTn id="108" dur="500" fill="hold"/>
                                        <p:tgtEl>
                                          <p:spTgt spid="52224"/>
                                        </p:tgtEl>
                                        <p:attrNameLst>
                                          <p:attrName>ppt_x</p:attrName>
                                        </p:attrNameLst>
                                      </p:cBhvr>
                                      <p:tavLst>
                                        <p:tav tm="0">
                                          <p:val>
                                            <p:strVal val="#ppt_x"/>
                                          </p:val>
                                        </p:tav>
                                        <p:tav tm="100000">
                                          <p:val>
                                            <p:strVal val="#ppt_x"/>
                                          </p:val>
                                        </p:tav>
                                      </p:tavLst>
                                    </p:anim>
                                    <p:anim calcmode="lin" valueType="num">
                                      <p:cBhvr additive="base">
                                        <p:cTn id="109" dur="500" fill="hold"/>
                                        <p:tgtEl>
                                          <p:spTgt spid="52224"/>
                                        </p:tgtEl>
                                        <p:attrNameLst>
                                          <p:attrName>ppt_y</p:attrName>
                                        </p:attrNameLst>
                                      </p:cBhvr>
                                      <p:tavLst>
                                        <p:tav tm="0">
                                          <p:val>
                                            <p:strVal val="1+#ppt_h/2"/>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wipe(up)">
                                      <p:cBhvr>
                                        <p:cTn id="114" dur="500"/>
                                        <p:tgtEl>
                                          <p:spTgt spid="1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9"/>
                                        </p:tgtEl>
                                        <p:attrNameLst>
                                          <p:attrName>style.visibility</p:attrName>
                                        </p:attrNameLst>
                                      </p:cBhvr>
                                      <p:to>
                                        <p:strVal val="visible"/>
                                      </p:to>
                                    </p:set>
                                    <p:animEffect transition="in" filter="fade">
                                      <p:cBhvr>
                                        <p:cTn id="1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7" grpId="0" animBg="1"/>
      <p:bldP spid="31" grpId="0" animBg="1"/>
      <p:bldP spid="33" grpId="0" animBg="1"/>
      <p:bldP spid="36" grpId="0" animBg="1"/>
      <p:bldP spid="49178" grpId="0"/>
      <p:bldP spid="4917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66800" y="0"/>
            <a:ext cx="8458200" cy="1295400"/>
          </a:xfrm>
        </p:spPr>
        <p:txBody>
          <a:bodyPr/>
          <a:lstStyle/>
          <a:p>
            <a:pPr marL="742950" indent="-742950" eaLnBrk="1" hangingPunct="1"/>
            <a:r>
              <a:rPr lang="en-US" altLang="en-US"/>
              <a:t>Flowchart đơn giản – Tuần tự</a:t>
            </a:r>
          </a:p>
        </p:txBody>
      </p:sp>
      <p:sp>
        <p:nvSpPr>
          <p:cNvPr id="4" name="Oval 3"/>
          <p:cNvSpPr/>
          <p:nvPr/>
        </p:nvSpPr>
        <p:spPr>
          <a:xfrm>
            <a:off x="1447800" y="1487488"/>
            <a:ext cx="20574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Bắt</a:t>
            </a:r>
            <a:r>
              <a:rPr lang="en-US" dirty="0">
                <a:solidFill>
                  <a:schemeClr val="tx1">
                    <a:lumMod val="75000"/>
                  </a:schemeClr>
                </a:solidFill>
              </a:rPr>
              <a:t> </a:t>
            </a:r>
            <a:r>
              <a:rPr lang="en-US" dirty="0" err="1">
                <a:solidFill>
                  <a:schemeClr val="tx1">
                    <a:lumMod val="75000"/>
                  </a:schemeClr>
                </a:solidFill>
              </a:rPr>
              <a:t>đầu</a:t>
            </a:r>
            <a:endParaRPr lang="en-US" dirty="0">
              <a:solidFill>
                <a:schemeClr val="tx1">
                  <a:lumMod val="75000"/>
                </a:schemeClr>
              </a:solidFill>
            </a:endParaRPr>
          </a:p>
        </p:txBody>
      </p:sp>
      <p:sp>
        <p:nvSpPr>
          <p:cNvPr id="5" name="Parallelogram 4"/>
          <p:cNvSpPr/>
          <p:nvPr/>
        </p:nvSpPr>
        <p:spPr>
          <a:xfrm>
            <a:off x="1143000" y="2078038"/>
            <a:ext cx="2984500" cy="825500"/>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Nhập</a:t>
            </a:r>
            <a:r>
              <a:rPr lang="en-US" dirty="0">
                <a:solidFill>
                  <a:schemeClr val="tx1">
                    <a:lumMod val="75000"/>
                  </a:schemeClr>
                </a:solidFill>
              </a:rPr>
              <a:t> </a:t>
            </a:r>
            <a:r>
              <a:rPr lang="en-US" dirty="0" err="1">
                <a:solidFill>
                  <a:schemeClr val="tx1">
                    <a:lumMod val="75000"/>
                  </a:schemeClr>
                </a:solidFill>
              </a:rPr>
              <a:t>Masv</a:t>
            </a:r>
            <a:r>
              <a:rPr lang="en-US" dirty="0">
                <a:solidFill>
                  <a:schemeClr val="tx1">
                    <a:lumMod val="75000"/>
                  </a:schemeClr>
                </a:solidFill>
              </a:rPr>
              <a:t>, </a:t>
            </a:r>
            <a:r>
              <a:rPr lang="en-US" dirty="0" err="1">
                <a:solidFill>
                  <a:schemeClr val="tx1">
                    <a:lumMod val="75000"/>
                  </a:schemeClr>
                </a:solidFill>
              </a:rPr>
              <a:t>Hoten</a:t>
            </a:r>
            <a:r>
              <a:rPr lang="en-US" dirty="0">
                <a:solidFill>
                  <a:schemeClr val="tx1">
                    <a:lumMod val="75000"/>
                  </a:schemeClr>
                </a:solidFill>
              </a:rPr>
              <a:t>, </a:t>
            </a:r>
          </a:p>
          <a:p>
            <a:pPr algn="ctr">
              <a:defRPr/>
            </a:pPr>
            <a:r>
              <a:rPr lang="en-US" dirty="0" err="1">
                <a:solidFill>
                  <a:schemeClr val="tx1">
                    <a:lumMod val="75000"/>
                  </a:schemeClr>
                </a:solidFill>
              </a:rPr>
              <a:t>Toan</a:t>
            </a:r>
            <a:r>
              <a:rPr lang="en-US" dirty="0">
                <a:solidFill>
                  <a:schemeClr val="tx1">
                    <a:lumMod val="75000"/>
                  </a:schemeClr>
                </a:solidFill>
              </a:rPr>
              <a:t>, Ly, </a:t>
            </a:r>
            <a:r>
              <a:rPr lang="en-US" dirty="0" err="1">
                <a:solidFill>
                  <a:schemeClr val="tx1">
                    <a:lumMod val="75000"/>
                  </a:schemeClr>
                </a:solidFill>
              </a:rPr>
              <a:t>Hoa</a:t>
            </a:r>
            <a:endParaRPr lang="en-US" dirty="0">
              <a:solidFill>
                <a:schemeClr val="tx1">
                  <a:lumMod val="75000"/>
                </a:schemeClr>
              </a:solidFill>
            </a:endParaRPr>
          </a:p>
        </p:txBody>
      </p:sp>
      <p:sp>
        <p:nvSpPr>
          <p:cNvPr id="6" name="Rectangle 5"/>
          <p:cNvSpPr/>
          <p:nvPr/>
        </p:nvSpPr>
        <p:spPr>
          <a:xfrm>
            <a:off x="774700" y="3209925"/>
            <a:ext cx="3810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Dtb</a:t>
            </a:r>
            <a:r>
              <a:rPr lang="en-US" dirty="0">
                <a:solidFill>
                  <a:schemeClr val="tx1">
                    <a:lumMod val="75000"/>
                  </a:schemeClr>
                </a:solidFill>
              </a:rPr>
              <a:t> = (</a:t>
            </a:r>
            <a:r>
              <a:rPr lang="en-US" dirty="0" err="1">
                <a:solidFill>
                  <a:schemeClr val="tx1">
                    <a:lumMod val="75000"/>
                  </a:schemeClr>
                </a:solidFill>
              </a:rPr>
              <a:t>Toan</a:t>
            </a:r>
            <a:r>
              <a:rPr lang="en-US" dirty="0">
                <a:solidFill>
                  <a:schemeClr val="tx1">
                    <a:lumMod val="75000"/>
                  </a:schemeClr>
                </a:solidFill>
              </a:rPr>
              <a:t> +Ly +</a:t>
            </a:r>
            <a:r>
              <a:rPr lang="en-US" dirty="0" err="1">
                <a:solidFill>
                  <a:schemeClr val="tx1">
                    <a:lumMod val="75000"/>
                  </a:schemeClr>
                </a:solidFill>
              </a:rPr>
              <a:t>Hoa</a:t>
            </a:r>
            <a:r>
              <a:rPr lang="en-US" dirty="0">
                <a:solidFill>
                  <a:schemeClr val="tx1">
                    <a:lumMod val="75000"/>
                  </a:schemeClr>
                </a:solidFill>
              </a:rPr>
              <a:t>)/3</a:t>
            </a:r>
          </a:p>
        </p:txBody>
      </p:sp>
      <p:cxnSp>
        <p:nvCxnSpPr>
          <p:cNvPr id="11" name="Straight Arrow Connector 10"/>
          <p:cNvCxnSpPr/>
          <p:nvPr/>
        </p:nvCxnSpPr>
        <p:spPr>
          <a:xfrm flipH="1">
            <a:off x="2528888" y="1747838"/>
            <a:ext cx="1587" cy="3063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530475" y="2903538"/>
            <a:ext cx="1588" cy="3063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0184" name="TextBox 14"/>
          <p:cNvSpPr txBox="1">
            <a:spLocks noChangeArrowheads="1"/>
          </p:cNvSpPr>
          <p:nvPr/>
        </p:nvSpPr>
        <p:spPr bwMode="auto">
          <a:xfrm>
            <a:off x="1905000" y="1073150"/>
            <a:ext cx="5778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Flowchart của giải thuật tính Tính DTb và xếp loại sinh viên</a:t>
            </a:r>
          </a:p>
        </p:txBody>
      </p:sp>
      <p:cxnSp>
        <p:nvCxnSpPr>
          <p:cNvPr id="44" name="Straight Connector 43"/>
          <p:cNvCxnSpPr/>
          <p:nvPr/>
        </p:nvCxnSpPr>
        <p:spPr>
          <a:xfrm>
            <a:off x="2530475" y="3895725"/>
            <a:ext cx="0" cy="677863"/>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66800" y="0"/>
            <a:ext cx="8458200" cy="1295400"/>
          </a:xfrm>
        </p:spPr>
        <p:txBody>
          <a:bodyPr/>
          <a:lstStyle/>
          <a:p>
            <a:pPr marL="742950" indent="-742950" eaLnBrk="1" hangingPunct="1"/>
            <a:r>
              <a:rPr lang="en-US" altLang="en-US"/>
              <a:t>Flowchart đơn giản – Tuần tự</a:t>
            </a:r>
          </a:p>
        </p:txBody>
      </p:sp>
      <p:sp>
        <p:nvSpPr>
          <p:cNvPr id="8" name="Oval 7"/>
          <p:cNvSpPr/>
          <p:nvPr/>
        </p:nvSpPr>
        <p:spPr>
          <a:xfrm>
            <a:off x="1638300" y="6237288"/>
            <a:ext cx="2057400" cy="3921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lumMod val="75000"/>
                  </a:schemeClr>
                </a:solidFill>
              </a:rPr>
              <a:t>Kết</a:t>
            </a:r>
            <a:r>
              <a:rPr lang="en-US" dirty="0">
                <a:solidFill>
                  <a:schemeClr val="tx1">
                    <a:lumMod val="75000"/>
                  </a:schemeClr>
                </a:solidFill>
              </a:rPr>
              <a:t> </a:t>
            </a:r>
            <a:r>
              <a:rPr lang="en-US" dirty="0" err="1">
                <a:solidFill>
                  <a:schemeClr val="tx1">
                    <a:lumMod val="75000"/>
                  </a:schemeClr>
                </a:solidFill>
              </a:rPr>
              <a:t>thúc</a:t>
            </a:r>
            <a:endParaRPr lang="en-US" dirty="0">
              <a:solidFill>
                <a:schemeClr val="tx1">
                  <a:lumMod val="75000"/>
                </a:schemeClr>
              </a:solidFill>
            </a:endParaRPr>
          </a:p>
        </p:txBody>
      </p:sp>
      <p:cxnSp>
        <p:nvCxnSpPr>
          <p:cNvPr id="11" name="Straight Arrow Connector 10"/>
          <p:cNvCxnSpPr/>
          <p:nvPr/>
        </p:nvCxnSpPr>
        <p:spPr>
          <a:xfrm flipH="1">
            <a:off x="2511425" y="1360488"/>
            <a:ext cx="1588" cy="3063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513013" y="1362075"/>
            <a:ext cx="1587"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585075" y="3778250"/>
            <a:ext cx="1588"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207" name="TextBox 14"/>
          <p:cNvSpPr txBox="1">
            <a:spLocks noChangeArrowheads="1"/>
          </p:cNvSpPr>
          <p:nvPr/>
        </p:nvSpPr>
        <p:spPr bwMode="auto">
          <a:xfrm>
            <a:off x="3997325" y="1104900"/>
            <a:ext cx="5233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Flowchart của giải thuật tính Tính DTb và xếp loại SV</a:t>
            </a:r>
          </a:p>
        </p:txBody>
      </p:sp>
      <p:cxnSp>
        <p:nvCxnSpPr>
          <p:cNvPr id="18" name="Straight Arrow Connector 17"/>
          <p:cNvCxnSpPr/>
          <p:nvPr/>
        </p:nvCxnSpPr>
        <p:spPr>
          <a:xfrm rot="5400000">
            <a:off x="2373313" y="6083300"/>
            <a:ext cx="3063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Flowchart: Decision 18"/>
          <p:cNvSpPr/>
          <p:nvPr/>
        </p:nvSpPr>
        <p:spPr>
          <a:xfrm>
            <a:off x="2870200" y="2573338"/>
            <a:ext cx="2641600" cy="631825"/>
          </a:xfrm>
          <a:prstGeom prst="flowChartDecision">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lumMod val="75000"/>
                  </a:schemeClr>
                </a:solidFill>
              </a:rPr>
              <a:t>If (</a:t>
            </a:r>
            <a:r>
              <a:rPr lang="en-US" sz="1400" dirty="0" err="1">
                <a:solidFill>
                  <a:schemeClr val="tx1">
                    <a:lumMod val="75000"/>
                  </a:schemeClr>
                </a:solidFill>
              </a:rPr>
              <a:t>Dtb</a:t>
            </a:r>
            <a:r>
              <a:rPr lang="en-US" sz="1400" dirty="0">
                <a:solidFill>
                  <a:schemeClr val="tx1">
                    <a:lumMod val="75000"/>
                  </a:schemeClr>
                </a:solidFill>
              </a:rPr>
              <a:t>&gt;=7)</a:t>
            </a:r>
          </a:p>
        </p:txBody>
      </p:sp>
      <p:cxnSp>
        <p:nvCxnSpPr>
          <p:cNvPr id="20" name="Straight Connector 19"/>
          <p:cNvCxnSpPr/>
          <p:nvPr/>
        </p:nvCxnSpPr>
        <p:spPr>
          <a:xfrm>
            <a:off x="1990725" y="2889250"/>
            <a:ext cx="914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1800226" y="3079750"/>
            <a:ext cx="3810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190625" y="3205163"/>
            <a:ext cx="19177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lumMod val="75000"/>
                  </a:schemeClr>
                </a:solidFill>
              </a:rPr>
              <a:t>XL=“</a:t>
            </a:r>
            <a:r>
              <a:rPr lang="en-US" sz="1600" dirty="0" err="1">
                <a:solidFill>
                  <a:schemeClr val="tx1">
                    <a:lumMod val="75000"/>
                  </a:schemeClr>
                </a:solidFill>
              </a:rPr>
              <a:t>Kha</a:t>
            </a:r>
            <a:r>
              <a:rPr lang="en-US" sz="1600" dirty="0">
                <a:solidFill>
                  <a:schemeClr val="tx1">
                    <a:lumMod val="75000"/>
                  </a:schemeClr>
                </a:solidFill>
              </a:rPr>
              <a:t>”</a:t>
            </a:r>
          </a:p>
        </p:txBody>
      </p:sp>
      <p:sp>
        <p:nvSpPr>
          <p:cNvPr id="24" name="Parallelogram 23"/>
          <p:cNvSpPr/>
          <p:nvPr/>
        </p:nvSpPr>
        <p:spPr>
          <a:xfrm>
            <a:off x="1725613" y="5437188"/>
            <a:ext cx="2030412" cy="493712"/>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err="1">
                <a:solidFill>
                  <a:schemeClr val="tx1">
                    <a:lumMod val="75000"/>
                  </a:schemeClr>
                </a:solidFill>
              </a:rPr>
              <a:t>Xuất</a:t>
            </a:r>
            <a:r>
              <a:rPr lang="en-US" sz="1600" dirty="0">
                <a:solidFill>
                  <a:schemeClr val="tx1">
                    <a:lumMod val="75000"/>
                  </a:schemeClr>
                </a:solidFill>
              </a:rPr>
              <a:t> </a:t>
            </a:r>
            <a:r>
              <a:rPr lang="en-US" sz="1600" dirty="0" err="1">
                <a:solidFill>
                  <a:schemeClr val="tx1">
                    <a:lumMod val="75000"/>
                  </a:schemeClr>
                </a:solidFill>
              </a:rPr>
              <a:t>Thuong</a:t>
            </a:r>
            <a:endParaRPr lang="en-US" sz="1600" dirty="0">
              <a:solidFill>
                <a:schemeClr val="tx1">
                  <a:lumMod val="75000"/>
                </a:schemeClr>
              </a:solidFill>
            </a:endParaRPr>
          </a:p>
        </p:txBody>
      </p:sp>
      <p:cxnSp>
        <p:nvCxnSpPr>
          <p:cNvPr id="25" name="Straight Connector 24"/>
          <p:cNvCxnSpPr/>
          <p:nvPr/>
        </p:nvCxnSpPr>
        <p:spPr>
          <a:xfrm>
            <a:off x="5503863" y="2889250"/>
            <a:ext cx="381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5580063" y="3194050"/>
            <a:ext cx="6111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038" y="5130800"/>
            <a:ext cx="5713412" cy="0"/>
          </a:xfrm>
          <a:prstGeom prst="line">
            <a:avLst/>
          </a:prstGeom>
        </p:spPr>
        <p:style>
          <a:lnRef idx="3">
            <a:schemeClr val="accent1"/>
          </a:lnRef>
          <a:fillRef idx="0">
            <a:schemeClr val="accent1"/>
          </a:fillRef>
          <a:effectRef idx="2">
            <a:schemeClr val="accent1"/>
          </a:effectRef>
          <a:fontRef idx="minor">
            <a:schemeClr val="tx1"/>
          </a:fontRef>
        </p:style>
      </p:cxnSp>
      <p:sp>
        <p:nvSpPr>
          <p:cNvPr id="51217" name="TextBox 30"/>
          <p:cNvSpPr txBox="1">
            <a:spLocks noChangeArrowheads="1"/>
          </p:cNvSpPr>
          <p:nvPr/>
        </p:nvSpPr>
        <p:spPr bwMode="auto">
          <a:xfrm>
            <a:off x="2220913" y="2444750"/>
            <a:ext cx="520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Yes</a:t>
            </a:r>
          </a:p>
        </p:txBody>
      </p:sp>
      <p:sp>
        <p:nvSpPr>
          <p:cNvPr id="51218" name="TextBox 31"/>
          <p:cNvSpPr txBox="1">
            <a:spLocks noChangeArrowheads="1"/>
          </p:cNvSpPr>
          <p:nvPr/>
        </p:nvSpPr>
        <p:spPr bwMode="auto">
          <a:xfrm>
            <a:off x="5527675" y="244792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No</a:t>
            </a:r>
          </a:p>
        </p:txBody>
      </p:sp>
      <p:cxnSp>
        <p:nvCxnSpPr>
          <p:cNvPr id="33" name="Straight Arrow Connector 32"/>
          <p:cNvCxnSpPr/>
          <p:nvPr/>
        </p:nvCxnSpPr>
        <p:spPr>
          <a:xfrm flipH="1">
            <a:off x="2514600" y="5130800"/>
            <a:ext cx="1588" cy="3063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Flowchart: Decision 33"/>
          <p:cNvSpPr/>
          <p:nvPr/>
        </p:nvSpPr>
        <p:spPr>
          <a:xfrm>
            <a:off x="1190625" y="1663700"/>
            <a:ext cx="2643188" cy="633413"/>
          </a:xfrm>
          <a:prstGeom prst="flowChartDecision">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lumMod val="75000"/>
                  </a:schemeClr>
                </a:solidFill>
              </a:rPr>
              <a:t>If (</a:t>
            </a:r>
            <a:r>
              <a:rPr lang="en-US" sz="1400" dirty="0" err="1">
                <a:solidFill>
                  <a:schemeClr val="tx1">
                    <a:lumMod val="75000"/>
                  </a:schemeClr>
                </a:solidFill>
              </a:rPr>
              <a:t>Dtb</a:t>
            </a:r>
            <a:r>
              <a:rPr lang="en-US" sz="1400" dirty="0">
                <a:solidFill>
                  <a:schemeClr val="tx1">
                    <a:lumMod val="75000"/>
                  </a:schemeClr>
                </a:solidFill>
              </a:rPr>
              <a:t>&gt;=8.5)</a:t>
            </a:r>
          </a:p>
        </p:txBody>
      </p:sp>
      <p:cxnSp>
        <p:nvCxnSpPr>
          <p:cNvPr id="35" name="Straight Connector 34"/>
          <p:cNvCxnSpPr/>
          <p:nvPr/>
        </p:nvCxnSpPr>
        <p:spPr>
          <a:xfrm>
            <a:off x="276225" y="1979613"/>
            <a:ext cx="914400" cy="1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85726" y="2170112"/>
            <a:ext cx="3810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0" y="2297113"/>
            <a:ext cx="1917700" cy="379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lumMod val="75000"/>
                  </a:schemeClr>
                </a:solidFill>
              </a:rPr>
              <a:t>XL=“</a:t>
            </a:r>
            <a:r>
              <a:rPr lang="en-US" sz="1600" dirty="0" err="1">
                <a:solidFill>
                  <a:schemeClr val="tx1">
                    <a:lumMod val="75000"/>
                  </a:schemeClr>
                </a:solidFill>
              </a:rPr>
              <a:t>Gioi</a:t>
            </a:r>
            <a:r>
              <a:rPr lang="en-US" sz="1600" dirty="0">
                <a:solidFill>
                  <a:schemeClr val="tx1">
                    <a:lumMod val="75000"/>
                  </a:schemeClr>
                </a:solidFill>
              </a:rPr>
              <a:t>”</a:t>
            </a:r>
          </a:p>
        </p:txBody>
      </p:sp>
      <p:cxnSp>
        <p:nvCxnSpPr>
          <p:cNvPr id="40" name="Straight Connector 39"/>
          <p:cNvCxnSpPr/>
          <p:nvPr/>
        </p:nvCxnSpPr>
        <p:spPr>
          <a:xfrm>
            <a:off x="3808413" y="1979613"/>
            <a:ext cx="381000" cy="1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3884613" y="2284413"/>
            <a:ext cx="611187"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7813" y="2676525"/>
            <a:ext cx="3175" cy="2428875"/>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7623175" y="4492625"/>
            <a:ext cx="0" cy="338138"/>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a:off x="3690938" y="4830763"/>
            <a:ext cx="3932237" cy="0"/>
          </a:xfrm>
          <a:prstGeom prst="line">
            <a:avLst/>
          </a:prstGeom>
        </p:spPr>
        <p:style>
          <a:lnRef idx="3">
            <a:schemeClr val="accent1"/>
          </a:lnRef>
          <a:fillRef idx="0">
            <a:schemeClr val="accent1"/>
          </a:fillRef>
          <a:effectRef idx="2">
            <a:schemeClr val="accent1"/>
          </a:effectRef>
          <a:fontRef idx="minor">
            <a:schemeClr val="tx1"/>
          </a:fontRef>
        </p:style>
      </p:cxnSp>
      <p:sp>
        <p:nvSpPr>
          <p:cNvPr id="51229" name="TextBox 45"/>
          <p:cNvSpPr txBox="1">
            <a:spLocks noChangeArrowheads="1"/>
          </p:cNvSpPr>
          <p:nvPr/>
        </p:nvSpPr>
        <p:spPr bwMode="auto">
          <a:xfrm>
            <a:off x="506413" y="1536700"/>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Yes</a:t>
            </a:r>
          </a:p>
        </p:txBody>
      </p:sp>
      <p:sp>
        <p:nvSpPr>
          <p:cNvPr id="51230" name="TextBox 46"/>
          <p:cNvSpPr txBox="1">
            <a:spLocks noChangeArrowheads="1"/>
          </p:cNvSpPr>
          <p:nvPr/>
        </p:nvSpPr>
        <p:spPr bwMode="auto">
          <a:xfrm>
            <a:off x="3833813" y="1538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No</a:t>
            </a:r>
          </a:p>
        </p:txBody>
      </p:sp>
      <p:sp>
        <p:nvSpPr>
          <p:cNvPr id="48" name="Flowchart: Decision 47"/>
          <p:cNvSpPr/>
          <p:nvPr/>
        </p:nvSpPr>
        <p:spPr>
          <a:xfrm>
            <a:off x="4572000" y="3446463"/>
            <a:ext cx="2641600" cy="631825"/>
          </a:xfrm>
          <a:prstGeom prst="flowChartDecision">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lumMod val="75000"/>
                  </a:schemeClr>
                </a:solidFill>
              </a:rPr>
              <a:t>If (</a:t>
            </a:r>
            <a:r>
              <a:rPr lang="en-US" sz="1400" dirty="0" err="1">
                <a:solidFill>
                  <a:schemeClr val="tx1">
                    <a:lumMod val="75000"/>
                  </a:schemeClr>
                </a:solidFill>
              </a:rPr>
              <a:t>Dtb</a:t>
            </a:r>
            <a:r>
              <a:rPr lang="en-US" sz="1400" dirty="0">
                <a:solidFill>
                  <a:schemeClr val="tx1">
                    <a:lumMod val="75000"/>
                  </a:schemeClr>
                </a:solidFill>
              </a:rPr>
              <a:t>&gt;=5)</a:t>
            </a:r>
          </a:p>
        </p:txBody>
      </p:sp>
      <p:cxnSp>
        <p:nvCxnSpPr>
          <p:cNvPr id="49" name="Straight Connector 48"/>
          <p:cNvCxnSpPr/>
          <p:nvPr/>
        </p:nvCxnSpPr>
        <p:spPr>
          <a:xfrm>
            <a:off x="3692525" y="3762375"/>
            <a:ext cx="914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3502026" y="3952875"/>
            <a:ext cx="3810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892425" y="4078288"/>
            <a:ext cx="19177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lumMod val="75000"/>
                  </a:schemeClr>
                </a:solidFill>
              </a:rPr>
              <a:t>XL=“TB”</a:t>
            </a:r>
          </a:p>
        </p:txBody>
      </p:sp>
      <p:cxnSp>
        <p:nvCxnSpPr>
          <p:cNvPr id="52" name="Straight Connector 51"/>
          <p:cNvCxnSpPr/>
          <p:nvPr/>
        </p:nvCxnSpPr>
        <p:spPr>
          <a:xfrm>
            <a:off x="7205663" y="3762375"/>
            <a:ext cx="3810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236" name="TextBox 53"/>
          <p:cNvSpPr txBox="1">
            <a:spLocks noChangeArrowheads="1"/>
          </p:cNvSpPr>
          <p:nvPr/>
        </p:nvSpPr>
        <p:spPr bwMode="auto">
          <a:xfrm>
            <a:off x="3922713" y="3317875"/>
            <a:ext cx="520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Yes</a:t>
            </a:r>
          </a:p>
        </p:txBody>
      </p:sp>
      <p:sp>
        <p:nvSpPr>
          <p:cNvPr id="51237" name="TextBox 54"/>
          <p:cNvSpPr txBox="1">
            <a:spLocks noChangeArrowheads="1"/>
          </p:cNvSpPr>
          <p:nvPr/>
        </p:nvSpPr>
        <p:spPr bwMode="auto">
          <a:xfrm>
            <a:off x="7229475" y="332105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Times New Roman" pitchFamily="18" charset="0"/>
                <a:cs typeface="Arial" pitchFamily="34" charset="0"/>
              </a:rPr>
              <a:t>No</a:t>
            </a:r>
          </a:p>
        </p:txBody>
      </p:sp>
      <p:sp>
        <p:nvSpPr>
          <p:cNvPr id="56" name="Rectangle 55"/>
          <p:cNvSpPr/>
          <p:nvPr/>
        </p:nvSpPr>
        <p:spPr>
          <a:xfrm>
            <a:off x="6519863" y="4111625"/>
            <a:ext cx="1919287"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lumMod val="75000"/>
                  </a:schemeClr>
                </a:solidFill>
              </a:rPr>
              <a:t>XL=“</a:t>
            </a:r>
            <a:r>
              <a:rPr lang="en-US" sz="1600" dirty="0" err="1">
                <a:solidFill>
                  <a:schemeClr val="tx1">
                    <a:lumMod val="75000"/>
                  </a:schemeClr>
                </a:solidFill>
              </a:rPr>
              <a:t>Yeu</a:t>
            </a:r>
            <a:r>
              <a:rPr lang="en-US" sz="1600" dirty="0">
                <a:solidFill>
                  <a:schemeClr val="tx1">
                    <a:lumMod val="75000"/>
                  </a:schemeClr>
                </a:solidFill>
              </a:rPr>
              <a:t>”</a:t>
            </a:r>
          </a:p>
        </p:txBody>
      </p:sp>
      <p:cxnSp>
        <p:nvCxnSpPr>
          <p:cNvPr id="57" name="Straight Connector 56"/>
          <p:cNvCxnSpPr/>
          <p:nvPr/>
        </p:nvCxnSpPr>
        <p:spPr>
          <a:xfrm>
            <a:off x="3709988" y="4459288"/>
            <a:ext cx="0" cy="338137"/>
          </a:xfrm>
          <a:prstGeom prst="line">
            <a:avLst/>
          </a:prstGeom>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6013450" y="4830763"/>
            <a:ext cx="0" cy="339725"/>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2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500"/>
                                        <p:tgtEl>
                                          <p:spTgt spid="35"/>
                                        </p:tgtEl>
                                      </p:cBhvr>
                                    </p:animEffect>
                                  </p:childTnLst>
                                </p:cTn>
                              </p:par>
                            </p:childTnLst>
                          </p:cTn>
                        </p:par>
                        <p:par>
                          <p:cTn id="24" fill="hold" nodeType="afterGroup">
                            <p:stCondLst>
                              <p:cond delay="15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par>
                          <p:cTn id="28" fill="hold" nodeType="afterGroup">
                            <p:stCondLst>
                              <p:cond delay="2000"/>
                            </p:stCondLst>
                            <p:childTnLst>
                              <p:par>
                                <p:cTn id="29" presetID="22" presetClass="entr" presetSubtype="8"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par>
                          <p:cTn id="32" fill="hold" nodeType="afterGroup">
                            <p:stCondLst>
                              <p:cond delay="2500"/>
                            </p:stCondLst>
                            <p:childTnLst>
                              <p:par>
                                <p:cTn id="33" presetID="22" presetClass="entr" presetSubtype="1"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1000"/>
                            </p:stCondLst>
                            <p:childTnLst>
                              <p:par>
                                <p:cTn id="44" presetID="22" presetClass="entr" presetSubtype="2"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1"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up)">
                                      <p:cBhvr>
                                        <p:cTn id="54" dur="500"/>
                                        <p:tgtEl>
                                          <p:spTgt spid="21"/>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par>
                          <p:cTn id="59" fill="hold" nodeType="afterGroup">
                            <p:stCondLst>
                              <p:cond delay="1000"/>
                            </p:stCondLst>
                            <p:childTnLst>
                              <p:par>
                                <p:cTn id="60" presetID="22" presetClass="entr" presetSubtype="1"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nodeType="afterGroup">
                            <p:stCondLst>
                              <p:cond delay="500"/>
                            </p:stCondLst>
                            <p:childTnLst>
                              <p:par>
                                <p:cTn id="69" presetID="22" presetClass="entr" presetSubtype="2"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right)">
                                      <p:cBhvr>
                                        <p:cTn id="71" dur="500"/>
                                        <p:tgtEl>
                                          <p:spTgt spid="4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up)">
                                      <p:cBhvr>
                                        <p:cTn id="81" dur="500"/>
                                        <p:tgtEl>
                                          <p:spTgt spid="14"/>
                                        </p:tgtEl>
                                      </p:cBhvr>
                                    </p:animEffect>
                                  </p:childTnLst>
                                </p:cTn>
                              </p:par>
                            </p:childTnLst>
                          </p:cTn>
                        </p:par>
                        <p:par>
                          <p:cTn id="82" fill="hold" nodeType="afterGroup">
                            <p:stCondLst>
                              <p:cond delay="500"/>
                            </p:stCondLst>
                            <p:childTnLst>
                              <p:par>
                                <p:cTn id="83" presetID="22" presetClass="entr" presetSubtype="1" fill="hold" nodeType="after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wipe(up)">
                                      <p:cBhvr>
                                        <p:cTn id="85" dur="500"/>
                                        <p:tgtEl>
                                          <p:spTgt spid="50"/>
                                        </p:tgtEl>
                                      </p:cBhvr>
                                    </p:animEffect>
                                  </p:childTnLst>
                                </p:cTn>
                              </p:par>
                            </p:childTnLst>
                          </p:cTn>
                        </p:par>
                        <p:par>
                          <p:cTn id="86" fill="hold" nodeType="afterGroup">
                            <p:stCondLst>
                              <p:cond delay="1000"/>
                            </p:stCondLst>
                            <p:childTnLst>
                              <p:par>
                                <p:cTn id="87" presetID="22" presetClass="entr" presetSubtype="8" fill="hold"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left)">
                                      <p:cBhvr>
                                        <p:cTn id="89" dur="500"/>
                                        <p:tgtEl>
                                          <p:spTgt spid="5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fade">
                                      <p:cBhvr>
                                        <p:cTn id="94" dur="500"/>
                                        <p:tgtEl>
                                          <p:spTgt spid="5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up)">
                                      <p:cBhvr>
                                        <p:cTn id="99" dur="500"/>
                                        <p:tgtEl>
                                          <p:spTgt spid="3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nodeType="click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wipe(up)">
                                      <p:cBhvr>
                                        <p:cTn id="109" dur="500"/>
                                        <p:tgtEl>
                                          <p:spTgt spid="1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8"/>
                                        </p:tgtEl>
                                        <p:attrNameLst>
                                          <p:attrName>style.visibility</p:attrName>
                                        </p:attrNameLst>
                                      </p:cBhvr>
                                      <p:to>
                                        <p:strVal val="visible"/>
                                      </p:to>
                                    </p:set>
                                    <p:animEffect transition="in" filter="fade">
                                      <p:cBhvr>
                                        <p:cTn id="1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2" grpId="0" animBg="1"/>
      <p:bldP spid="24" grpId="0" animBg="1"/>
      <p:bldP spid="34" grpId="0" animBg="1"/>
      <p:bldP spid="48" grpId="0" animBg="1"/>
      <p:bldP spid="51" grpId="0" animBg="1"/>
      <p:bldP spid="5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66800" y="0"/>
            <a:ext cx="8458200" cy="1295400"/>
          </a:xfrm>
        </p:spPr>
        <p:txBody>
          <a:bodyPr/>
          <a:lstStyle/>
          <a:p>
            <a:pPr marL="742950" indent="-742950" eaLnBrk="1" hangingPunct="1"/>
            <a:r>
              <a:rPr lang="en-US" altLang="en-US"/>
              <a:t>Flowchart điều kiện có nhiều lựa chọn</a:t>
            </a:r>
          </a:p>
        </p:txBody>
      </p:sp>
      <p:pic>
        <p:nvPicPr>
          <p:cNvPr id="52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2484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66800" y="0"/>
            <a:ext cx="8458200" cy="1295400"/>
          </a:xfrm>
        </p:spPr>
        <p:txBody>
          <a:bodyPr/>
          <a:lstStyle/>
          <a:p>
            <a:pPr marL="742950" indent="-742950" eaLnBrk="1" hangingPunct="1"/>
            <a:r>
              <a:rPr lang="en-US" altLang="en-US"/>
              <a:t>Flowchart có vòng lặp</a:t>
            </a:r>
          </a:p>
        </p:txBody>
      </p:sp>
      <p:pic>
        <p:nvPicPr>
          <p:cNvPr id="5325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54200"/>
            <a:ext cx="35052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28800"/>
            <a:ext cx="29432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3" name="TextBox 1"/>
          <p:cNvSpPr txBox="1">
            <a:spLocks noChangeArrowheads="1"/>
          </p:cNvSpPr>
          <p:nvPr/>
        </p:nvSpPr>
        <p:spPr bwMode="auto">
          <a:xfrm>
            <a:off x="1295400" y="1268413"/>
            <a:ext cx="205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400" b="0">
                <a:solidFill>
                  <a:srgbClr val="C00000"/>
                </a:solidFill>
                <a:latin typeface="Times New Roman" pitchFamily="18" charset="0"/>
                <a:cs typeface="Arial" pitchFamily="34" charset="0"/>
              </a:rPr>
              <a:t>Cấu trúc While</a:t>
            </a:r>
          </a:p>
        </p:txBody>
      </p:sp>
      <p:sp>
        <p:nvSpPr>
          <p:cNvPr id="53254" name="TextBox 11"/>
          <p:cNvSpPr txBox="1">
            <a:spLocks noChangeArrowheads="1"/>
          </p:cNvSpPr>
          <p:nvPr/>
        </p:nvSpPr>
        <p:spPr bwMode="auto">
          <a:xfrm>
            <a:off x="5403850" y="1268413"/>
            <a:ext cx="2746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400" b="0">
                <a:solidFill>
                  <a:srgbClr val="C00000"/>
                </a:solidFill>
                <a:latin typeface="Times New Roman" pitchFamily="18" charset="0"/>
                <a:cs typeface="Arial" pitchFamily="34" charset="0"/>
              </a:rPr>
              <a:t>Cấu trúc Do…While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66800" y="0"/>
            <a:ext cx="8458200" cy="1295400"/>
          </a:xfrm>
        </p:spPr>
        <p:txBody>
          <a:bodyPr/>
          <a:lstStyle/>
          <a:p>
            <a:pPr marL="742950" indent="-742950" eaLnBrk="1" hangingPunct="1"/>
            <a:r>
              <a:rPr lang="en-US" altLang="en-US"/>
              <a:t>Flowchart có vòng lặp</a:t>
            </a:r>
          </a:p>
        </p:txBody>
      </p:sp>
      <p:sp>
        <p:nvSpPr>
          <p:cNvPr id="8" name="Oval 7"/>
          <p:cNvSpPr/>
          <p:nvPr/>
        </p:nvSpPr>
        <p:spPr>
          <a:xfrm>
            <a:off x="4087813" y="912813"/>
            <a:ext cx="1333500" cy="1746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Bắt</a:t>
            </a:r>
            <a:r>
              <a:rPr lang="en-US" sz="1200" dirty="0">
                <a:solidFill>
                  <a:schemeClr val="tx1">
                    <a:lumMod val="75000"/>
                  </a:schemeClr>
                </a:solidFill>
              </a:rPr>
              <a:t> </a:t>
            </a:r>
            <a:r>
              <a:rPr lang="en-US" sz="1200" dirty="0" err="1">
                <a:solidFill>
                  <a:schemeClr val="tx1">
                    <a:lumMod val="75000"/>
                  </a:schemeClr>
                </a:solidFill>
              </a:rPr>
              <a:t>đầu</a:t>
            </a:r>
            <a:endParaRPr lang="en-US" sz="1200" dirty="0">
              <a:solidFill>
                <a:schemeClr val="tx1">
                  <a:lumMod val="75000"/>
                </a:schemeClr>
              </a:solidFill>
            </a:endParaRPr>
          </a:p>
        </p:txBody>
      </p:sp>
      <p:sp>
        <p:nvSpPr>
          <p:cNvPr id="9" name="Parallelogram 8"/>
          <p:cNvSpPr/>
          <p:nvPr/>
        </p:nvSpPr>
        <p:spPr>
          <a:xfrm>
            <a:off x="4032250" y="2109788"/>
            <a:ext cx="1233488" cy="336550"/>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Nhập</a:t>
            </a:r>
            <a:r>
              <a:rPr lang="en-US" sz="1200" dirty="0">
                <a:solidFill>
                  <a:schemeClr val="tx1">
                    <a:lumMod val="75000"/>
                  </a:schemeClr>
                </a:solidFill>
              </a:rPr>
              <a:t> </a:t>
            </a:r>
            <a:r>
              <a:rPr lang="en-US" sz="1200" dirty="0" err="1">
                <a:solidFill>
                  <a:schemeClr val="tx1">
                    <a:lumMod val="75000"/>
                  </a:schemeClr>
                </a:solidFill>
              </a:rPr>
              <a:t>a,b</a:t>
            </a:r>
            <a:endParaRPr lang="en-US" sz="1200" dirty="0">
              <a:solidFill>
                <a:schemeClr val="tx1">
                  <a:lumMod val="75000"/>
                </a:schemeClr>
              </a:solidFill>
            </a:endParaRPr>
          </a:p>
        </p:txBody>
      </p:sp>
      <p:sp>
        <p:nvSpPr>
          <p:cNvPr id="10" name="Rectangle 9"/>
          <p:cNvSpPr/>
          <p:nvPr/>
        </p:nvSpPr>
        <p:spPr>
          <a:xfrm>
            <a:off x="3092450" y="2771775"/>
            <a:ext cx="3187700" cy="35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lumMod val="75000"/>
                  </a:schemeClr>
                </a:solidFill>
              </a:rPr>
              <a:t>Tong=</a:t>
            </a:r>
            <a:r>
              <a:rPr lang="en-US" sz="1200" dirty="0" err="1">
                <a:solidFill>
                  <a:schemeClr val="tx1">
                    <a:lumMod val="75000"/>
                  </a:schemeClr>
                </a:solidFill>
              </a:rPr>
              <a:t>a+b</a:t>
            </a:r>
            <a:r>
              <a:rPr lang="en-US" sz="1200" dirty="0">
                <a:solidFill>
                  <a:schemeClr val="tx1">
                    <a:lumMod val="75000"/>
                  </a:schemeClr>
                </a:solidFill>
              </a:rPr>
              <a:t>; </a:t>
            </a:r>
            <a:r>
              <a:rPr lang="en-US" sz="1200" dirty="0" err="1">
                <a:solidFill>
                  <a:schemeClr val="tx1">
                    <a:lumMod val="75000"/>
                  </a:schemeClr>
                </a:solidFill>
              </a:rPr>
              <a:t>Hieu</a:t>
            </a:r>
            <a:r>
              <a:rPr lang="en-US" sz="1200" dirty="0">
                <a:solidFill>
                  <a:schemeClr val="tx1">
                    <a:lumMod val="75000"/>
                  </a:schemeClr>
                </a:solidFill>
              </a:rPr>
              <a:t>=a-b; </a:t>
            </a:r>
            <a:r>
              <a:rPr lang="en-US" sz="1200" dirty="0" err="1">
                <a:solidFill>
                  <a:schemeClr val="tx1">
                    <a:lumMod val="75000"/>
                  </a:schemeClr>
                </a:solidFill>
              </a:rPr>
              <a:t>Tich</a:t>
            </a:r>
            <a:r>
              <a:rPr lang="en-US" sz="1200" dirty="0">
                <a:solidFill>
                  <a:schemeClr val="tx1">
                    <a:lumMod val="75000"/>
                  </a:schemeClr>
                </a:solidFill>
              </a:rPr>
              <a:t>=a*b</a:t>
            </a:r>
          </a:p>
        </p:txBody>
      </p:sp>
      <p:sp>
        <p:nvSpPr>
          <p:cNvPr id="11" name="Parallelogram 10"/>
          <p:cNvSpPr/>
          <p:nvPr/>
        </p:nvSpPr>
        <p:spPr>
          <a:xfrm>
            <a:off x="3141663" y="3446463"/>
            <a:ext cx="2917825" cy="230187"/>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Xuất</a:t>
            </a:r>
            <a:r>
              <a:rPr lang="en-US" sz="1200" dirty="0">
                <a:solidFill>
                  <a:schemeClr val="tx1">
                    <a:lumMod val="75000"/>
                  </a:schemeClr>
                </a:solidFill>
              </a:rPr>
              <a:t> </a:t>
            </a:r>
            <a:r>
              <a:rPr lang="en-US" sz="1200" dirty="0" err="1">
                <a:solidFill>
                  <a:schemeClr val="tx1">
                    <a:lumMod val="75000"/>
                  </a:schemeClr>
                </a:solidFill>
              </a:rPr>
              <a:t>Tong,Hieu,Tich</a:t>
            </a:r>
            <a:endParaRPr lang="en-US" sz="1200" dirty="0">
              <a:solidFill>
                <a:schemeClr val="tx1">
                  <a:lumMod val="75000"/>
                </a:schemeClr>
              </a:solidFill>
            </a:endParaRPr>
          </a:p>
        </p:txBody>
      </p:sp>
      <p:sp>
        <p:nvSpPr>
          <p:cNvPr id="13" name="Oval 12"/>
          <p:cNvSpPr/>
          <p:nvPr/>
        </p:nvSpPr>
        <p:spPr>
          <a:xfrm>
            <a:off x="4143375" y="6675438"/>
            <a:ext cx="1331913" cy="1825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Kết</a:t>
            </a:r>
            <a:r>
              <a:rPr lang="en-US" sz="1200" dirty="0">
                <a:solidFill>
                  <a:schemeClr val="tx1">
                    <a:lumMod val="75000"/>
                  </a:schemeClr>
                </a:solidFill>
              </a:rPr>
              <a:t> </a:t>
            </a:r>
            <a:r>
              <a:rPr lang="en-US" sz="1200" dirty="0" err="1">
                <a:solidFill>
                  <a:schemeClr val="tx1">
                    <a:lumMod val="75000"/>
                  </a:schemeClr>
                </a:solidFill>
              </a:rPr>
              <a:t>thúc</a:t>
            </a:r>
            <a:endParaRPr lang="en-US" sz="1200" dirty="0">
              <a:solidFill>
                <a:schemeClr val="tx1">
                  <a:lumMod val="75000"/>
                </a:schemeClr>
              </a:solidFill>
            </a:endParaRPr>
          </a:p>
        </p:txBody>
      </p:sp>
      <p:cxnSp>
        <p:nvCxnSpPr>
          <p:cNvPr id="14" name="Straight Arrow Connector 13"/>
          <p:cNvCxnSpPr/>
          <p:nvPr/>
        </p:nvCxnSpPr>
        <p:spPr>
          <a:xfrm>
            <a:off x="4713288" y="1441450"/>
            <a:ext cx="0" cy="1428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691063" y="2446338"/>
            <a:ext cx="1587" cy="2857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702175" y="3127375"/>
            <a:ext cx="1588" cy="287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664869" y="6071394"/>
            <a:ext cx="28733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564063" y="3819525"/>
            <a:ext cx="28733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Flowchart: Decision 18"/>
          <p:cNvSpPr/>
          <p:nvPr/>
        </p:nvSpPr>
        <p:spPr>
          <a:xfrm>
            <a:off x="3736975" y="3963988"/>
            <a:ext cx="1976438" cy="592137"/>
          </a:xfrm>
          <a:prstGeom prst="flowChartDecision">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lumMod val="75000"/>
                  </a:schemeClr>
                </a:solidFill>
              </a:rPr>
              <a:t>If (b&lt;&gt;0)</a:t>
            </a:r>
          </a:p>
        </p:txBody>
      </p:sp>
      <p:cxnSp>
        <p:nvCxnSpPr>
          <p:cNvPr id="20" name="Straight Connector 19"/>
          <p:cNvCxnSpPr/>
          <p:nvPr/>
        </p:nvCxnSpPr>
        <p:spPr>
          <a:xfrm>
            <a:off x="3078163" y="4260850"/>
            <a:ext cx="65881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900363" y="4438650"/>
            <a:ext cx="3571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01900" y="4556125"/>
            <a:ext cx="1382713" cy="35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Thuong</a:t>
            </a:r>
            <a:r>
              <a:rPr lang="en-US" sz="1200" dirty="0">
                <a:solidFill>
                  <a:schemeClr val="tx1">
                    <a:lumMod val="75000"/>
                  </a:schemeClr>
                </a:solidFill>
              </a:rPr>
              <a:t>=a/b</a:t>
            </a:r>
          </a:p>
        </p:txBody>
      </p:sp>
      <p:cxnSp>
        <p:nvCxnSpPr>
          <p:cNvPr id="23" name="Straight Arrow Connector 22"/>
          <p:cNvCxnSpPr/>
          <p:nvPr/>
        </p:nvCxnSpPr>
        <p:spPr>
          <a:xfrm rot="5400000">
            <a:off x="2963069" y="5080794"/>
            <a:ext cx="28575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a:off x="2513013" y="5213350"/>
            <a:ext cx="1462087" cy="461963"/>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Xuất</a:t>
            </a:r>
            <a:r>
              <a:rPr lang="en-US" sz="1200" dirty="0">
                <a:solidFill>
                  <a:schemeClr val="tx1">
                    <a:lumMod val="75000"/>
                  </a:schemeClr>
                </a:solidFill>
              </a:rPr>
              <a:t> </a:t>
            </a:r>
            <a:r>
              <a:rPr lang="en-US" sz="1200" dirty="0" err="1">
                <a:solidFill>
                  <a:schemeClr val="tx1">
                    <a:lumMod val="75000"/>
                  </a:schemeClr>
                </a:solidFill>
              </a:rPr>
              <a:t>Thuong</a:t>
            </a:r>
            <a:endParaRPr lang="en-US" sz="1200" dirty="0">
              <a:solidFill>
                <a:schemeClr val="tx1">
                  <a:lumMod val="75000"/>
                </a:schemeClr>
              </a:solidFill>
            </a:endParaRPr>
          </a:p>
        </p:txBody>
      </p:sp>
      <p:cxnSp>
        <p:nvCxnSpPr>
          <p:cNvPr id="25" name="Straight Connector 24"/>
          <p:cNvCxnSpPr/>
          <p:nvPr/>
        </p:nvCxnSpPr>
        <p:spPr>
          <a:xfrm>
            <a:off x="5622925" y="4260850"/>
            <a:ext cx="27463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5612607" y="4545806"/>
            <a:ext cx="5715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Parallelogram 26"/>
          <p:cNvSpPr/>
          <p:nvPr/>
        </p:nvSpPr>
        <p:spPr>
          <a:xfrm>
            <a:off x="5167313" y="4832350"/>
            <a:ext cx="1462087" cy="461963"/>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Không</a:t>
            </a:r>
            <a:r>
              <a:rPr lang="en-US" sz="1200" dirty="0">
                <a:solidFill>
                  <a:schemeClr val="tx1">
                    <a:lumMod val="75000"/>
                  </a:schemeClr>
                </a:solidFill>
              </a:rPr>
              <a:t> </a:t>
            </a:r>
            <a:r>
              <a:rPr lang="en-US" sz="1200" dirty="0" err="1">
                <a:solidFill>
                  <a:schemeClr val="tx1">
                    <a:lumMod val="75000"/>
                  </a:schemeClr>
                </a:solidFill>
              </a:rPr>
              <a:t>tính</a:t>
            </a:r>
            <a:r>
              <a:rPr lang="en-US" sz="1200" dirty="0">
                <a:solidFill>
                  <a:schemeClr val="tx1">
                    <a:lumMod val="75000"/>
                  </a:schemeClr>
                </a:solidFill>
              </a:rPr>
              <a:t> </a:t>
            </a:r>
            <a:r>
              <a:rPr lang="en-US" sz="1200" dirty="0" err="1">
                <a:solidFill>
                  <a:schemeClr val="tx1">
                    <a:lumMod val="75000"/>
                  </a:schemeClr>
                </a:solidFill>
              </a:rPr>
              <a:t>được</a:t>
            </a:r>
            <a:r>
              <a:rPr lang="en-US" sz="1200" dirty="0">
                <a:solidFill>
                  <a:schemeClr val="tx1">
                    <a:lumMod val="75000"/>
                  </a:schemeClr>
                </a:solidFill>
              </a:rPr>
              <a:t> </a:t>
            </a:r>
            <a:r>
              <a:rPr lang="en-US" sz="1200" dirty="0" err="1">
                <a:solidFill>
                  <a:schemeClr val="tx1">
                    <a:lumMod val="75000"/>
                  </a:schemeClr>
                </a:solidFill>
              </a:rPr>
              <a:t>Thuong</a:t>
            </a:r>
            <a:endParaRPr lang="en-US" sz="1200" dirty="0">
              <a:solidFill>
                <a:schemeClr val="tx1">
                  <a:lumMod val="75000"/>
                </a:schemeClr>
              </a:solidFill>
            </a:endParaRPr>
          </a:p>
        </p:txBody>
      </p:sp>
      <p:cxnSp>
        <p:nvCxnSpPr>
          <p:cNvPr id="28" name="Straight Connector 27"/>
          <p:cNvCxnSpPr/>
          <p:nvPr/>
        </p:nvCxnSpPr>
        <p:spPr>
          <a:xfrm>
            <a:off x="3105150" y="5675313"/>
            <a:ext cx="0" cy="252412"/>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a:stCxn id="27" idx="4"/>
          </p:cNvCxnSpPr>
          <p:nvPr/>
        </p:nvCxnSpPr>
        <p:spPr>
          <a:xfrm>
            <a:off x="5897563" y="5294313"/>
            <a:ext cx="0" cy="633412"/>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105150" y="5927725"/>
            <a:ext cx="2794000" cy="0"/>
          </a:xfrm>
          <a:prstGeom prst="line">
            <a:avLst/>
          </a:prstGeom>
        </p:spPr>
        <p:style>
          <a:lnRef idx="3">
            <a:schemeClr val="accent1"/>
          </a:lnRef>
          <a:fillRef idx="0">
            <a:schemeClr val="accent1"/>
          </a:fillRef>
          <a:effectRef idx="2">
            <a:schemeClr val="accent1"/>
          </a:effectRef>
          <a:fontRef idx="minor">
            <a:schemeClr val="tx1"/>
          </a:fontRef>
        </p:style>
      </p:cxnSp>
      <p:sp>
        <p:nvSpPr>
          <p:cNvPr id="54297" name="TextBox 30"/>
          <p:cNvSpPr txBox="1">
            <a:spLocks noChangeArrowheads="1"/>
          </p:cNvSpPr>
          <p:nvPr/>
        </p:nvSpPr>
        <p:spPr bwMode="auto">
          <a:xfrm>
            <a:off x="3244850" y="3844925"/>
            <a:ext cx="450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200" b="0">
                <a:latin typeface="Times New Roman" pitchFamily="18" charset="0"/>
                <a:cs typeface="Arial" pitchFamily="34" charset="0"/>
              </a:rPr>
              <a:t>Yes</a:t>
            </a:r>
          </a:p>
        </p:txBody>
      </p:sp>
      <p:sp>
        <p:nvSpPr>
          <p:cNvPr id="54298" name="TextBox 31"/>
          <p:cNvSpPr txBox="1">
            <a:spLocks noChangeArrowheads="1"/>
          </p:cNvSpPr>
          <p:nvPr/>
        </p:nvSpPr>
        <p:spPr bwMode="auto">
          <a:xfrm>
            <a:off x="5641975" y="3846513"/>
            <a:ext cx="4111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200" b="0">
                <a:latin typeface="Times New Roman" pitchFamily="18" charset="0"/>
                <a:cs typeface="Arial" pitchFamily="34" charset="0"/>
              </a:rPr>
              <a:t>No</a:t>
            </a:r>
          </a:p>
        </p:txBody>
      </p:sp>
      <p:sp>
        <p:nvSpPr>
          <p:cNvPr id="33" name="Rectangle 32"/>
          <p:cNvSpPr/>
          <p:nvPr/>
        </p:nvSpPr>
        <p:spPr>
          <a:xfrm>
            <a:off x="3957638" y="1263650"/>
            <a:ext cx="1382712" cy="17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Tiep</a:t>
            </a:r>
            <a:r>
              <a:rPr lang="en-US" sz="1200" dirty="0">
                <a:solidFill>
                  <a:schemeClr val="tx1">
                    <a:lumMod val="75000"/>
                  </a:schemeClr>
                </a:solidFill>
              </a:rPr>
              <a:t> =“Y”</a:t>
            </a:r>
          </a:p>
        </p:txBody>
      </p:sp>
      <p:sp>
        <p:nvSpPr>
          <p:cNvPr id="34" name="Flowchart: Decision 33"/>
          <p:cNvSpPr/>
          <p:nvPr/>
        </p:nvSpPr>
        <p:spPr>
          <a:xfrm>
            <a:off x="3078163" y="1562100"/>
            <a:ext cx="3201987" cy="295275"/>
          </a:xfrm>
          <a:prstGeom prst="flowChartDecision">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lumMod val="75000"/>
                  </a:schemeClr>
                </a:solidFill>
              </a:rPr>
              <a:t>While (</a:t>
            </a:r>
            <a:r>
              <a:rPr lang="en-US" sz="1200" dirty="0" err="1">
                <a:solidFill>
                  <a:schemeClr val="tx1">
                    <a:lumMod val="75000"/>
                  </a:schemeClr>
                </a:solidFill>
              </a:rPr>
              <a:t>Tiep</a:t>
            </a:r>
            <a:r>
              <a:rPr lang="en-US" sz="1200" dirty="0">
                <a:solidFill>
                  <a:schemeClr val="tx1">
                    <a:lumMod val="75000"/>
                  </a:schemeClr>
                </a:solidFill>
              </a:rPr>
              <a:t>=“Y”)</a:t>
            </a:r>
          </a:p>
        </p:txBody>
      </p:sp>
      <p:cxnSp>
        <p:nvCxnSpPr>
          <p:cNvPr id="38" name="Straight Arrow Connector 37"/>
          <p:cNvCxnSpPr/>
          <p:nvPr/>
        </p:nvCxnSpPr>
        <p:spPr>
          <a:xfrm>
            <a:off x="4725988" y="1149350"/>
            <a:ext cx="0" cy="1428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684713" y="1830388"/>
            <a:ext cx="1587" cy="2873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4076700" y="6213475"/>
            <a:ext cx="1462088" cy="279400"/>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lumMod val="75000"/>
                  </a:schemeClr>
                </a:solidFill>
              </a:rPr>
              <a:t>Nhập</a:t>
            </a:r>
            <a:r>
              <a:rPr lang="en-US" sz="1200" dirty="0">
                <a:solidFill>
                  <a:schemeClr val="tx1">
                    <a:lumMod val="75000"/>
                  </a:schemeClr>
                </a:solidFill>
              </a:rPr>
              <a:t> </a:t>
            </a:r>
            <a:r>
              <a:rPr lang="en-US" sz="1200" dirty="0" err="1">
                <a:solidFill>
                  <a:schemeClr val="tx1">
                    <a:lumMod val="75000"/>
                  </a:schemeClr>
                </a:solidFill>
              </a:rPr>
              <a:t>Tiep</a:t>
            </a:r>
            <a:endParaRPr lang="en-US" sz="1200" dirty="0">
              <a:solidFill>
                <a:schemeClr val="tx1">
                  <a:lumMod val="75000"/>
                </a:schemeClr>
              </a:solidFill>
            </a:endParaRPr>
          </a:p>
        </p:txBody>
      </p:sp>
      <p:cxnSp>
        <p:nvCxnSpPr>
          <p:cNvPr id="42" name="Straight Arrow Connector 41"/>
          <p:cNvCxnSpPr/>
          <p:nvPr/>
        </p:nvCxnSpPr>
        <p:spPr>
          <a:xfrm>
            <a:off x="4803775" y="6532563"/>
            <a:ext cx="0" cy="1428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0" idx="5"/>
          </p:cNvCxnSpPr>
          <p:nvPr/>
        </p:nvCxnSpPr>
        <p:spPr>
          <a:xfrm flipH="1">
            <a:off x="1676400" y="6353175"/>
            <a:ext cx="243522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flipV="1">
            <a:off x="1676400" y="1709738"/>
            <a:ext cx="76200" cy="4643437"/>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a:endCxn id="34" idx="1"/>
          </p:cNvCxnSpPr>
          <p:nvPr/>
        </p:nvCxnSpPr>
        <p:spPr>
          <a:xfrm>
            <a:off x="1714500" y="1709738"/>
            <a:ext cx="136366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6" name="Straight Connector 45"/>
          <p:cNvCxnSpPr>
            <a:stCxn id="34" idx="3"/>
          </p:cNvCxnSpPr>
          <p:nvPr/>
        </p:nvCxnSpPr>
        <p:spPr>
          <a:xfrm>
            <a:off x="6280150" y="1709738"/>
            <a:ext cx="126365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7543800" y="1709738"/>
            <a:ext cx="0" cy="5056187"/>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a:endCxn id="13" idx="6"/>
          </p:cNvCxnSpPr>
          <p:nvPr/>
        </p:nvCxnSpPr>
        <p:spPr>
          <a:xfrm flipH="1">
            <a:off x="5475288" y="6765925"/>
            <a:ext cx="206851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4311" name="TextBox 50"/>
          <p:cNvSpPr txBox="1">
            <a:spLocks noChangeArrowheads="1"/>
          </p:cNvSpPr>
          <p:nvPr/>
        </p:nvSpPr>
        <p:spPr bwMode="auto">
          <a:xfrm>
            <a:off x="4824413" y="1830388"/>
            <a:ext cx="612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solidFill>
                  <a:srgbClr val="FF3399"/>
                </a:solidFill>
                <a:latin typeface="Times New Roman" pitchFamily="18" charset="0"/>
                <a:cs typeface="Arial" pitchFamily="34" charset="0"/>
              </a:rPr>
              <a:t>True</a:t>
            </a:r>
          </a:p>
        </p:txBody>
      </p:sp>
      <p:sp>
        <p:nvSpPr>
          <p:cNvPr id="54312" name="TextBox 55"/>
          <p:cNvSpPr txBox="1">
            <a:spLocks noChangeArrowheads="1"/>
          </p:cNvSpPr>
          <p:nvPr/>
        </p:nvSpPr>
        <p:spPr bwMode="auto">
          <a:xfrm>
            <a:off x="6323013" y="1295400"/>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solidFill>
                  <a:srgbClr val="FF3399"/>
                </a:solidFill>
                <a:latin typeface="Times New Roman" pitchFamily="18" charset="0"/>
                <a:cs typeface="Arial" pitchFamily="34" charset="0"/>
              </a:rPr>
              <a:t>False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066800" y="381000"/>
            <a:ext cx="7793038" cy="623888"/>
          </a:xfrm>
        </p:spPr>
        <p:txBody>
          <a:bodyPr/>
          <a:lstStyle/>
          <a:p>
            <a:r>
              <a:rPr lang="en-US" altLang="en-US">
                <a:latin typeface="Tahoma" pitchFamily="34" charset="0"/>
              </a:rPr>
              <a:t>Chuẩn đầu ra của môn học</a:t>
            </a:r>
          </a:p>
        </p:txBody>
      </p:sp>
      <p:sp>
        <p:nvSpPr>
          <p:cNvPr id="16387" name="Text Box 3"/>
          <p:cNvSpPr txBox="1">
            <a:spLocks noChangeArrowheads="1"/>
          </p:cNvSpPr>
          <p:nvPr/>
        </p:nvSpPr>
        <p:spPr bwMode="auto">
          <a:xfrm>
            <a:off x="685800" y="1143000"/>
            <a:ext cx="73914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defRPr/>
            </a:pPr>
            <a:r>
              <a:rPr lang="en-US" sz="2400" b="1"/>
              <a:t>Về kiến thức: </a:t>
            </a:r>
          </a:p>
          <a:p>
            <a:pPr marL="393700" lvl="1" indent="-342900" algn="just">
              <a:buFont typeface="Arial" panose="020B0604020202020204" pitchFamily="34" charset="0"/>
              <a:buChar char="•"/>
              <a:defRPr/>
            </a:pPr>
            <a:r>
              <a:rPr lang="en-US" sz="2400"/>
              <a:t>Trình bày được các kiến thức cơ bản về lập trình </a:t>
            </a:r>
          </a:p>
          <a:p>
            <a:pPr marL="393700" lvl="1" indent="-342900" algn="just">
              <a:buFont typeface="Arial" panose="020B0604020202020204" pitchFamily="34" charset="0"/>
              <a:buChar char="•"/>
              <a:defRPr/>
            </a:pPr>
            <a:r>
              <a:rPr lang="en-US" sz="2400"/>
              <a:t>Vận dụng được kiểu dữ liệu cấu trúc trong ngôn ngữ C</a:t>
            </a:r>
          </a:p>
          <a:p>
            <a:pPr marL="393700" lvl="1" indent="-342900" algn="just">
              <a:buFont typeface="Arial" panose="020B0604020202020204" pitchFamily="34" charset="0"/>
              <a:buChar char="•"/>
              <a:defRPr/>
            </a:pPr>
            <a:r>
              <a:rPr lang="en-US" sz="2400"/>
              <a:t>Hiện thực các bài toán bằng chương trình bởi phương pháp lập trình cấu trúc</a:t>
            </a:r>
          </a:p>
          <a:p>
            <a:pPr>
              <a:defRPr/>
            </a:pPr>
            <a:r>
              <a:rPr lang="en-US" sz="2400" b="1"/>
              <a:t>Về kỹ năng cứng: </a:t>
            </a:r>
          </a:p>
          <a:p>
            <a:pPr marL="457200" lvl="1" indent="-342900" algn="just">
              <a:buFont typeface="Arial" panose="020B0604020202020204" pitchFamily="34" charset="0"/>
              <a:buChar char="•"/>
              <a:defRPr/>
            </a:pPr>
            <a:r>
              <a:rPr lang="en-US" sz="2400"/>
              <a:t>Đọc và giải thích được những thông tin cơ bản trong các nguồn tư liệu (Giáo trình, tài liệu tham khảo, các phương tiện thông tin đại chúng, Internet…) liên quan đến môn học.</a:t>
            </a:r>
          </a:p>
          <a:p>
            <a:pPr marL="457200" lvl="1" indent="-342900" algn="just">
              <a:buFont typeface="Arial" panose="020B0604020202020204" pitchFamily="34" charset="0"/>
              <a:buChar char="•"/>
              <a:defRPr/>
            </a:pPr>
            <a:r>
              <a:rPr lang="en-US" sz="2400"/>
              <a:t>Hiện thực chương trình theo đúng quy định của khoa, giảng viên bao gồm cách trình bày mã lệnh, ghi chú trong chương trình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90600" y="0"/>
            <a:ext cx="8458200" cy="1295400"/>
          </a:xfrm>
        </p:spPr>
        <p:txBody>
          <a:bodyPr/>
          <a:lstStyle/>
          <a:p>
            <a:pPr marL="742950" indent="-742950" eaLnBrk="1" hangingPunct="1"/>
            <a:r>
              <a:rPr lang="en-US" altLang="en-US" sz="3600"/>
              <a:t>Flowchart</a:t>
            </a:r>
          </a:p>
        </p:txBody>
      </p:sp>
      <p:sp>
        <p:nvSpPr>
          <p:cNvPr id="8196" name="Rectangle 3"/>
          <p:cNvSpPr>
            <a:spLocks noGrp="1" noChangeArrowheads="1"/>
          </p:cNvSpPr>
          <p:nvPr>
            <p:ph type="body" idx="1"/>
          </p:nvPr>
        </p:nvSpPr>
        <p:spPr>
          <a:xfrm>
            <a:off x="533400" y="1219200"/>
            <a:ext cx="7543800" cy="4800600"/>
          </a:xfrm>
        </p:spPr>
        <p:txBody>
          <a:bodyPr/>
          <a:lstStyle/>
          <a:p>
            <a:pPr marL="0" indent="0" algn="just" eaLnBrk="1" hangingPunct="1">
              <a:lnSpc>
                <a:spcPct val="115000"/>
              </a:lnSpc>
              <a:buFont typeface="Wingdings" pitchFamily="2" charset="2"/>
              <a:buNone/>
              <a:defRPr/>
            </a:pPr>
            <a:r>
              <a:rPr lang="en-US" sz="2400" dirty="0" err="1">
                <a:solidFill>
                  <a:srgbClr val="C00000"/>
                </a:solidFill>
              </a:rPr>
              <a:t>Bài</a:t>
            </a:r>
            <a:r>
              <a:rPr lang="en-US" sz="2400" dirty="0">
                <a:solidFill>
                  <a:srgbClr val="C00000"/>
                </a:solidFill>
              </a:rPr>
              <a:t> </a:t>
            </a:r>
            <a:r>
              <a:rPr lang="en-US" sz="2400" dirty="0" err="1">
                <a:solidFill>
                  <a:srgbClr val="C00000"/>
                </a:solidFill>
              </a:rPr>
              <a:t>tập</a:t>
            </a:r>
            <a:endParaRPr lang="en-US" sz="2400" dirty="0">
              <a:solidFill>
                <a:srgbClr val="C00000"/>
              </a:solidFill>
            </a:endParaRPr>
          </a:p>
          <a:p>
            <a:pPr marL="0" indent="0" algn="just" eaLnBrk="1" hangingPunct="1">
              <a:lnSpc>
                <a:spcPct val="115000"/>
              </a:lnSpc>
              <a:buFont typeface="Wingdings" pitchFamily="2" charset="2"/>
              <a:buNone/>
              <a:defRPr/>
            </a:pPr>
            <a:endParaRPr lang="en-US" sz="2400" dirty="0">
              <a:solidFill>
                <a:srgbClr val="C00000"/>
              </a:solidFill>
            </a:endParaRPr>
          </a:p>
          <a:p>
            <a:pPr marL="914400" lvl="1" indent="-514350" algn="just" eaLnBrk="1" hangingPunct="1">
              <a:lnSpc>
                <a:spcPct val="115000"/>
              </a:lnSpc>
              <a:buFont typeface="Wingdings" pitchFamily="2" charset="2"/>
              <a:buAutoNum type="arabicPeriod"/>
              <a:defRPr/>
            </a:pPr>
            <a:r>
              <a:rPr lang="en-US" dirty="0" err="1"/>
              <a:t>Vẽ</a:t>
            </a:r>
            <a:r>
              <a:rPr lang="en-US" dirty="0"/>
              <a:t> Flowchart </a:t>
            </a:r>
            <a:r>
              <a:rPr lang="en-US" dirty="0" err="1"/>
              <a:t>giải</a:t>
            </a:r>
            <a:r>
              <a:rPr lang="en-US" dirty="0"/>
              <a:t> </a:t>
            </a:r>
            <a:r>
              <a:rPr lang="en-US" dirty="0" err="1"/>
              <a:t>phương</a:t>
            </a:r>
            <a:r>
              <a:rPr lang="en-US" dirty="0"/>
              <a:t> </a:t>
            </a:r>
            <a:r>
              <a:rPr lang="en-US" dirty="0" err="1"/>
              <a:t>trình</a:t>
            </a:r>
            <a:r>
              <a:rPr lang="en-US" dirty="0"/>
              <a:t> </a:t>
            </a:r>
            <a:r>
              <a:rPr lang="en-US" dirty="0" err="1"/>
              <a:t>bậc</a:t>
            </a:r>
            <a:r>
              <a:rPr lang="en-US" dirty="0"/>
              <a:t> </a:t>
            </a:r>
            <a:r>
              <a:rPr lang="en-US" dirty="0" err="1"/>
              <a:t>nhất</a:t>
            </a:r>
            <a:r>
              <a:rPr lang="en-US" dirty="0"/>
              <a:t>.</a:t>
            </a:r>
          </a:p>
          <a:p>
            <a:pPr marL="914400" lvl="1" indent="-514350" algn="just" eaLnBrk="1" hangingPunct="1">
              <a:lnSpc>
                <a:spcPct val="115000"/>
              </a:lnSpc>
              <a:buFont typeface="Wingdings" pitchFamily="2" charset="2"/>
              <a:buAutoNum type="arabicPeriod"/>
              <a:defRPr/>
            </a:pPr>
            <a:r>
              <a:rPr lang="en-US" dirty="0" err="1"/>
              <a:t>Vẽ</a:t>
            </a:r>
            <a:r>
              <a:rPr lang="en-US" dirty="0"/>
              <a:t> Flowchart </a:t>
            </a:r>
            <a:r>
              <a:rPr lang="en-US" dirty="0" err="1"/>
              <a:t>cho</a:t>
            </a:r>
            <a:r>
              <a:rPr lang="en-US" dirty="0"/>
              <a:t> </a:t>
            </a:r>
            <a:r>
              <a:rPr lang="en-US" dirty="0" err="1"/>
              <a:t>giải</a:t>
            </a:r>
            <a:r>
              <a:rPr lang="en-US" dirty="0"/>
              <a:t> </a:t>
            </a:r>
            <a:r>
              <a:rPr lang="en-US" dirty="0" err="1"/>
              <a:t>thuật</a:t>
            </a:r>
            <a:r>
              <a:rPr lang="en-US" dirty="0"/>
              <a:t> </a:t>
            </a:r>
            <a:r>
              <a:rPr lang="en-US" dirty="0" err="1"/>
              <a:t>tính</a:t>
            </a:r>
            <a:r>
              <a:rPr lang="en-US" dirty="0"/>
              <a:t> </a:t>
            </a:r>
            <a:r>
              <a:rPr lang="en-US" dirty="0" err="1"/>
              <a:t>dtb</a:t>
            </a:r>
            <a:r>
              <a:rPr lang="en-US" dirty="0"/>
              <a:t> </a:t>
            </a:r>
            <a:r>
              <a:rPr lang="en-US" dirty="0" err="1"/>
              <a:t>và</a:t>
            </a:r>
            <a:r>
              <a:rPr lang="en-US" dirty="0"/>
              <a:t> </a:t>
            </a:r>
            <a:r>
              <a:rPr lang="en-US" dirty="0" err="1"/>
              <a:t>xếp</a:t>
            </a:r>
            <a:r>
              <a:rPr lang="en-US" dirty="0"/>
              <a:t> </a:t>
            </a:r>
            <a:r>
              <a:rPr lang="en-US" dirty="0" err="1"/>
              <a:t>loại</a:t>
            </a:r>
            <a:r>
              <a:rPr lang="en-US" dirty="0"/>
              <a:t> </a:t>
            </a:r>
            <a:r>
              <a:rPr lang="en-US" dirty="0" err="1"/>
              <a:t>cho</a:t>
            </a:r>
            <a:r>
              <a:rPr lang="en-US" dirty="0"/>
              <a:t> 50 </a:t>
            </a:r>
            <a:r>
              <a:rPr lang="en-US" dirty="0" err="1"/>
              <a:t>sinh</a:t>
            </a:r>
            <a:r>
              <a:rPr lang="en-US" dirty="0"/>
              <a:t> </a:t>
            </a:r>
            <a:r>
              <a:rPr lang="en-US" dirty="0" err="1"/>
              <a:t>viên</a:t>
            </a:r>
            <a:endParaRPr lang="en-US" dirty="0"/>
          </a:p>
          <a:p>
            <a:pPr marL="285750" indent="-285750" algn="just" eaLnBrk="1" hangingPunct="1">
              <a:lnSpc>
                <a:spcPct val="115000"/>
              </a:lnSpc>
              <a:defRPr/>
            </a:pPr>
            <a:endParaRPr lang="en-US" dirty="0"/>
          </a:p>
          <a:p>
            <a:pPr marL="285750" indent="-285750" algn="just" eaLnBrk="1" hangingPunct="1">
              <a:lnSpc>
                <a:spcPct val="115000"/>
              </a:lnSpc>
              <a:defRPr/>
            </a:pP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a:t>Sử dụng l</a:t>
            </a:r>
            <a:r>
              <a:rPr lang="vi-VN" altLang="en-US"/>
              <a:t>ư</a:t>
            </a:r>
            <a:r>
              <a:rPr lang="en-US" altLang="en-US"/>
              <a:t>u </a:t>
            </a:r>
            <a:r>
              <a:rPr lang="vi-VN" altLang="en-US"/>
              <a:t>đồ</a:t>
            </a:r>
            <a:r>
              <a:rPr lang="en-US" altLang="en-US"/>
              <a:t> - s</a:t>
            </a:r>
            <a:r>
              <a:rPr lang="vi-VN" altLang="en-US"/>
              <a:t>ơ</a:t>
            </a:r>
            <a:r>
              <a:rPr lang="en-US" altLang="en-US"/>
              <a:t> </a:t>
            </a:r>
            <a:r>
              <a:rPr lang="vi-VN" altLang="en-US"/>
              <a:t>đồ</a:t>
            </a:r>
            <a:r>
              <a:rPr lang="en-US" altLang="en-US"/>
              <a:t> khối</a:t>
            </a:r>
          </a:p>
        </p:txBody>
      </p:sp>
      <p:cxnSp>
        <p:nvCxnSpPr>
          <p:cNvPr id="19" name="Straight Arrow Connector 18"/>
          <p:cNvCxnSpPr/>
          <p:nvPr/>
        </p:nvCxnSpPr>
        <p:spPr>
          <a:xfrm rot="5400000">
            <a:off x="4038600" y="2133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038600" y="3048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6"/>
          </p:cNvCxnSpPr>
          <p:nvPr/>
        </p:nvCxnSpPr>
        <p:spPr>
          <a:xfrm rot="10800000" flipV="1">
            <a:off x="5013325" y="5410200"/>
            <a:ext cx="1693863" cy="7016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3"/>
          </p:cNvCxnSpPr>
          <p:nvPr/>
        </p:nvCxnSpPr>
        <p:spPr>
          <a:xfrm rot="16200000" flipH="1">
            <a:off x="3533775" y="5514976"/>
            <a:ext cx="350837" cy="201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3"/>
            <a:endCxn id="10" idx="2"/>
          </p:cNvCxnSpPr>
          <p:nvPr/>
        </p:nvCxnSpPr>
        <p:spPr>
          <a:xfrm rot="16200000" flipH="1">
            <a:off x="1887538" y="4722813"/>
            <a:ext cx="671512" cy="2106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6553200" y="46482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6515101" y="3695700"/>
            <a:ext cx="3810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29200" y="3505200"/>
            <a:ext cx="1676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38400" y="3505200"/>
            <a:ext cx="914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2247901" y="3695700"/>
            <a:ext cx="3810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219200" y="4191000"/>
            <a:ext cx="381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914401" y="4495800"/>
            <a:ext cx="6096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352800" y="4191000"/>
            <a:ext cx="3810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352800" y="13716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sp>
        <p:nvSpPr>
          <p:cNvPr id="11" name="Parallelogram 10"/>
          <p:cNvSpPr/>
          <p:nvPr/>
        </p:nvSpPr>
        <p:spPr>
          <a:xfrm>
            <a:off x="3352800" y="2286000"/>
            <a:ext cx="173672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Đọc a,b</a:t>
            </a:r>
          </a:p>
        </p:txBody>
      </p:sp>
      <p:sp>
        <p:nvSpPr>
          <p:cNvPr id="12" name="Diamond 11"/>
          <p:cNvSpPr/>
          <p:nvPr/>
        </p:nvSpPr>
        <p:spPr>
          <a:xfrm>
            <a:off x="3352800" y="3200400"/>
            <a:ext cx="1736725" cy="639763"/>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a = 0</a:t>
            </a:r>
          </a:p>
        </p:txBody>
      </p:sp>
      <p:sp>
        <p:nvSpPr>
          <p:cNvPr id="13" name="Rectangle 12"/>
          <p:cNvSpPr/>
          <p:nvPr/>
        </p:nvSpPr>
        <p:spPr>
          <a:xfrm>
            <a:off x="5867400" y="3886200"/>
            <a:ext cx="1736725" cy="63976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Tính</a:t>
            </a:r>
          </a:p>
          <a:p>
            <a:pPr algn="ctr">
              <a:defRPr/>
            </a:pPr>
            <a:r>
              <a:rPr lang="en-US"/>
              <a:t>x = -b/a</a:t>
            </a:r>
          </a:p>
        </p:txBody>
      </p:sp>
      <p:sp>
        <p:nvSpPr>
          <p:cNvPr id="17" name="Parallelogram 16"/>
          <p:cNvSpPr/>
          <p:nvPr/>
        </p:nvSpPr>
        <p:spPr>
          <a:xfrm>
            <a:off x="2819400" y="4800600"/>
            <a:ext cx="173672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“VN”</a:t>
            </a:r>
          </a:p>
        </p:txBody>
      </p:sp>
      <p:sp>
        <p:nvSpPr>
          <p:cNvPr id="15" name="Diamond 14"/>
          <p:cNvSpPr/>
          <p:nvPr/>
        </p:nvSpPr>
        <p:spPr>
          <a:xfrm>
            <a:off x="1600200" y="3886200"/>
            <a:ext cx="1736725" cy="639763"/>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 = 0</a:t>
            </a:r>
          </a:p>
        </p:txBody>
      </p:sp>
      <p:sp>
        <p:nvSpPr>
          <p:cNvPr id="16" name="Parallelogram 15"/>
          <p:cNvSpPr/>
          <p:nvPr/>
        </p:nvSpPr>
        <p:spPr>
          <a:xfrm>
            <a:off x="381000" y="4800600"/>
            <a:ext cx="173672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“VSN”</a:t>
            </a:r>
          </a:p>
        </p:txBody>
      </p:sp>
      <p:sp>
        <p:nvSpPr>
          <p:cNvPr id="10" name="Oval 9"/>
          <p:cNvSpPr/>
          <p:nvPr/>
        </p:nvSpPr>
        <p:spPr>
          <a:xfrm>
            <a:off x="3276600" y="57912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sp>
        <p:nvSpPr>
          <p:cNvPr id="14" name="Parallelogram 13"/>
          <p:cNvSpPr/>
          <p:nvPr/>
        </p:nvSpPr>
        <p:spPr>
          <a:xfrm>
            <a:off x="5867400" y="4800600"/>
            <a:ext cx="173672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 x</a:t>
            </a:r>
          </a:p>
        </p:txBody>
      </p:sp>
      <p:cxnSp>
        <p:nvCxnSpPr>
          <p:cNvPr id="58" name="Straight Arrow Connector 57"/>
          <p:cNvCxnSpPr/>
          <p:nvPr/>
        </p:nvCxnSpPr>
        <p:spPr>
          <a:xfrm rot="5400000">
            <a:off x="3429000" y="4495800"/>
            <a:ext cx="6111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562600" y="3048000"/>
            <a:ext cx="347663" cy="369888"/>
          </a:xfrm>
          <a:prstGeom prst="rect">
            <a:avLst/>
          </a:prstGeom>
          <a:noFill/>
        </p:spPr>
        <p:txBody>
          <a:bodyPr wrap="none">
            <a:spAutoFit/>
          </a:bodyPr>
          <a:lstStyle/>
          <a:p>
            <a:pPr>
              <a:defRPr/>
            </a:pPr>
            <a:r>
              <a:rPr lang="en-US" b="1">
                <a:solidFill>
                  <a:schemeClr val="dk1"/>
                </a:solidFill>
                <a:latin typeface="+mn-lt"/>
                <a:cs typeface="+mn-cs"/>
              </a:rPr>
              <a:t>S</a:t>
            </a:r>
          </a:p>
        </p:txBody>
      </p:sp>
      <p:sp>
        <p:nvSpPr>
          <p:cNvPr id="60" name="TextBox 59"/>
          <p:cNvSpPr txBox="1"/>
          <p:nvPr/>
        </p:nvSpPr>
        <p:spPr>
          <a:xfrm>
            <a:off x="2819400" y="3048000"/>
            <a:ext cx="376238" cy="369888"/>
          </a:xfrm>
          <a:prstGeom prst="rect">
            <a:avLst/>
          </a:prstGeom>
          <a:noFill/>
        </p:spPr>
        <p:txBody>
          <a:bodyPr wrap="none">
            <a:spAutoFit/>
          </a:bodyPr>
          <a:lstStyle/>
          <a:p>
            <a:pPr>
              <a:defRPr/>
            </a:pPr>
            <a:r>
              <a:rPr lang="en-US" b="1">
                <a:solidFill>
                  <a:schemeClr val="dk1"/>
                </a:solidFill>
                <a:latin typeface="+mn-lt"/>
                <a:cs typeface="+mn-cs"/>
              </a:rPr>
              <a:t>Đ</a:t>
            </a:r>
          </a:p>
        </p:txBody>
      </p:sp>
      <p:sp>
        <p:nvSpPr>
          <p:cNvPr id="61" name="TextBox 60"/>
          <p:cNvSpPr txBox="1"/>
          <p:nvPr/>
        </p:nvSpPr>
        <p:spPr>
          <a:xfrm>
            <a:off x="1219200" y="3733800"/>
            <a:ext cx="376238" cy="369888"/>
          </a:xfrm>
          <a:prstGeom prst="rect">
            <a:avLst/>
          </a:prstGeom>
          <a:noFill/>
        </p:spPr>
        <p:txBody>
          <a:bodyPr wrap="none">
            <a:spAutoFit/>
          </a:bodyPr>
          <a:lstStyle/>
          <a:p>
            <a:pPr>
              <a:defRPr/>
            </a:pPr>
            <a:r>
              <a:rPr lang="en-US" b="1">
                <a:solidFill>
                  <a:schemeClr val="dk1"/>
                </a:solidFill>
                <a:latin typeface="+mn-lt"/>
                <a:cs typeface="+mn-cs"/>
              </a:rPr>
              <a:t>Đ</a:t>
            </a:r>
          </a:p>
        </p:txBody>
      </p:sp>
      <p:sp>
        <p:nvSpPr>
          <p:cNvPr id="62" name="TextBox 61"/>
          <p:cNvSpPr txBox="1"/>
          <p:nvPr/>
        </p:nvSpPr>
        <p:spPr>
          <a:xfrm>
            <a:off x="3352800" y="3733800"/>
            <a:ext cx="347663" cy="369888"/>
          </a:xfrm>
          <a:prstGeom prst="rect">
            <a:avLst/>
          </a:prstGeom>
          <a:noFill/>
        </p:spPr>
        <p:txBody>
          <a:bodyPr wrap="none">
            <a:spAutoFit/>
          </a:bodyPr>
          <a:lstStyle/>
          <a:p>
            <a:pPr>
              <a:defRPr/>
            </a:pPr>
            <a:r>
              <a:rPr lang="en-US" b="1">
                <a:solidFill>
                  <a:schemeClr val="dk1"/>
                </a:solidFill>
                <a:latin typeface="+mn-lt"/>
                <a:cs typeface="+mn-cs"/>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anim calcmode="lin" valueType="num">
                                      <p:cBhvr>
                                        <p:cTn id="31" dur="500" fill="hold"/>
                                        <p:tgtEl>
                                          <p:spTgt spid="60"/>
                                        </p:tgtEl>
                                        <p:attrNameLst>
                                          <p:attrName>ppt_x</p:attrName>
                                        </p:attrNameLst>
                                      </p:cBhvr>
                                      <p:tavLst>
                                        <p:tav tm="0">
                                          <p:val>
                                            <p:strVal val="#ppt_x"/>
                                          </p:val>
                                        </p:tav>
                                        <p:tav tm="100000">
                                          <p:val>
                                            <p:strVal val="#ppt_x"/>
                                          </p:val>
                                        </p:tav>
                                      </p:tavLst>
                                    </p:anim>
                                    <p:anim calcmode="lin" valueType="num">
                                      <p:cBhvr>
                                        <p:cTn id="32" dur="500" fill="hold"/>
                                        <p:tgtEl>
                                          <p:spTgt spid="60"/>
                                        </p:tgtEl>
                                        <p:attrNameLst>
                                          <p:attrName>ppt_y</p:attrName>
                                        </p:attrNameLst>
                                      </p:cBhvr>
                                      <p:tavLst>
                                        <p:tav tm="0">
                                          <p:val>
                                            <p:strVal val="#ppt_y-.1"/>
                                          </p:val>
                                        </p:tav>
                                        <p:tav tm="100000">
                                          <p:val>
                                            <p:strVal val="#ppt_y"/>
                                          </p:val>
                                        </p:tav>
                                      </p:tavLst>
                                    </p:anim>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right)">
                                      <p:cBhvr>
                                        <p:cTn id="36" dur="500"/>
                                        <p:tgtEl>
                                          <p:spTgt spid="42"/>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up)">
                                      <p:cBhvr>
                                        <p:cTn id="40" dur="500"/>
                                        <p:tgtEl>
                                          <p:spTgt spid="44"/>
                                        </p:tgtEl>
                                      </p:cBhvr>
                                    </p:animEffect>
                                  </p:childTnLst>
                                </p:cTn>
                              </p:par>
                            </p:childTnLst>
                          </p:cTn>
                        </p:par>
                        <p:par>
                          <p:cTn id="41" fill="hold" nodeType="afterGroup">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anim calcmode="lin" valueType="num">
                                      <p:cBhvr>
                                        <p:cTn id="50" dur="500" fill="hold"/>
                                        <p:tgtEl>
                                          <p:spTgt spid="61"/>
                                        </p:tgtEl>
                                        <p:attrNameLst>
                                          <p:attrName>ppt_x</p:attrName>
                                        </p:attrNameLst>
                                      </p:cBhvr>
                                      <p:tavLst>
                                        <p:tav tm="0">
                                          <p:val>
                                            <p:strVal val="#ppt_x"/>
                                          </p:val>
                                        </p:tav>
                                        <p:tav tm="100000">
                                          <p:val>
                                            <p:strVal val="#ppt_x"/>
                                          </p:val>
                                        </p:tav>
                                      </p:tavLst>
                                    </p:anim>
                                    <p:anim calcmode="lin" valueType="num">
                                      <p:cBhvr>
                                        <p:cTn id="51" dur="500" fill="hold"/>
                                        <p:tgtEl>
                                          <p:spTgt spid="61"/>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500"/>
                            </p:stCondLst>
                            <p:childTnLst>
                              <p:par>
                                <p:cTn id="53" presetID="22" presetClass="entr" presetSubtype="2"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right)">
                                      <p:cBhvr>
                                        <p:cTn id="55" dur="500"/>
                                        <p:tgtEl>
                                          <p:spTgt spid="45"/>
                                        </p:tgtEl>
                                      </p:cBhvr>
                                    </p:animEffec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500"/>
                                        <p:tgtEl>
                                          <p:spTgt spid="46"/>
                                        </p:tgtEl>
                                      </p:cBhvr>
                                    </p:animEffect>
                                  </p:childTnLst>
                                </p:cTn>
                              </p:par>
                            </p:childTnLst>
                          </p:cTn>
                        </p:par>
                        <p:par>
                          <p:cTn id="60" fill="hold" nodeType="afterGroup">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nodeType="afterGroup">
                            <p:stCondLst>
                              <p:cond delay="2000"/>
                            </p:stCondLst>
                            <p:childTnLst>
                              <p:par>
                                <p:cTn id="65" presetID="22" presetClass="entr" presetSubtype="8" fill="hold"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anim calcmode="lin" valueType="num">
                                      <p:cBhvr>
                                        <p:cTn id="76" dur="500" fill="hold"/>
                                        <p:tgtEl>
                                          <p:spTgt spid="62"/>
                                        </p:tgtEl>
                                        <p:attrNameLst>
                                          <p:attrName>ppt_x</p:attrName>
                                        </p:attrNameLst>
                                      </p:cBhvr>
                                      <p:tavLst>
                                        <p:tav tm="0">
                                          <p:val>
                                            <p:strVal val="#ppt_x"/>
                                          </p:val>
                                        </p:tav>
                                        <p:tav tm="100000">
                                          <p:val>
                                            <p:strVal val="#ppt_x"/>
                                          </p:val>
                                        </p:tav>
                                      </p:tavLst>
                                    </p:anim>
                                    <p:anim calcmode="lin" valueType="num">
                                      <p:cBhvr>
                                        <p:cTn id="77" dur="500" fill="hold"/>
                                        <p:tgtEl>
                                          <p:spTgt spid="62"/>
                                        </p:tgtEl>
                                        <p:attrNameLst>
                                          <p:attrName>ppt_y</p:attrName>
                                        </p:attrNameLst>
                                      </p:cBhvr>
                                      <p:tavLst>
                                        <p:tav tm="0">
                                          <p:val>
                                            <p:strVal val="#ppt_y-.1"/>
                                          </p:val>
                                        </p:tav>
                                        <p:tav tm="100000">
                                          <p:val>
                                            <p:strVal val="#ppt_y"/>
                                          </p:val>
                                        </p:tav>
                                      </p:tavLst>
                                    </p:anim>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childTnLst>
                          </p:cTn>
                        </p:par>
                        <p:par>
                          <p:cTn id="82" fill="hold" nodeType="afterGroup">
                            <p:stCondLst>
                              <p:cond delay="1000"/>
                            </p:stCondLst>
                            <p:childTnLst>
                              <p:par>
                                <p:cTn id="83" presetID="22" presetClass="entr" presetSubtype="1" fill="hold"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up)">
                                      <p:cBhvr>
                                        <p:cTn id="85" dur="500"/>
                                        <p:tgtEl>
                                          <p:spTgt spid="58"/>
                                        </p:tgtEl>
                                      </p:cBhvr>
                                    </p:animEffect>
                                  </p:childTnLst>
                                </p:cTn>
                              </p:par>
                            </p:childTnLst>
                          </p:cTn>
                        </p:par>
                        <p:par>
                          <p:cTn id="86" fill="hold" nodeType="afterGroup">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nodeType="afterGroup">
                            <p:stCondLst>
                              <p:cond delay="2000"/>
                            </p:stCondLst>
                            <p:childTnLst>
                              <p:par>
                                <p:cTn id="91" presetID="22" presetClass="entr" presetSubtype="1"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up)">
                                      <p:cBhvr>
                                        <p:cTn id="93" dur="500"/>
                                        <p:tgtEl>
                                          <p:spTgt spid="2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anim calcmode="lin" valueType="num">
                                      <p:cBhvr>
                                        <p:cTn id="99" dur="500" fill="hold"/>
                                        <p:tgtEl>
                                          <p:spTgt spid="59"/>
                                        </p:tgtEl>
                                        <p:attrNameLst>
                                          <p:attrName>ppt_x</p:attrName>
                                        </p:attrNameLst>
                                      </p:cBhvr>
                                      <p:tavLst>
                                        <p:tav tm="0">
                                          <p:val>
                                            <p:strVal val="#ppt_x"/>
                                          </p:val>
                                        </p:tav>
                                        <p:tav tm="100000">
                                          <p:val>
                                            <p:strVal val="#ppt_x"/>
                                          </p:val>
                                        </p:tav>
                                      </p:tavLst>
                                    </p:anim>
                                    <p:anim calcmode="lin" valueType="num">
                                      <p:cBhvr>
                                        <p:cTn id="100" dur="500" fill="hold"/>
                                        <p:tgtEl>
                                          <p:spTgt spid="59"/>
                                        </p:tgtEl>
                                        <p:attrNameLst>
                                          <p:attrName>ppt_y</p:attrName>
                                        </p:attrNameLst>
                                      </p:cBhvr>
                                      <p:tavLst>
                                        <p:tav tm="0">
                                          <p:val>
                                            <p:strVal val="#ppt_y-.1"/>
                                          </p:val>
                                        </p:tav>
                                        <p:tav tm="100000">
                                          <p:val>
                                            <p:strVal val="#ppt_y"/>
                                          </p:val>
                                        </p:tav>
                                      </p:tavLst>
                                    </p:anim>
                                  </p:childTnLst>
                                </p:cTn>
                              </p:par>
                            </p:childTnLst>
                          </p:cTn>
                        </p:par>
                        <p:par>
                          <p:cTn id="101" fill="hold" nodeType="afterGroup">
                            <p:stCondLst>
                              <p:cond delay="500"/>
                            </p:stCondLst>
                            <p:childTnLst>
                              <p:par>
                                <p:cTn id="102" presetID="22" presetClass="entr" presetSubtype="8" fill="hold"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nodeType="afterGroup">
                            <p:stCondLst>
                              <p:cond delay="1000"/>
                            </p:stCondLst>
                            <p:childTnLst>
                              <p:par>
                                <p:cTn id="106" presetID="22" presetClass="entr" presetSubtype="1"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par>
                          <p:cTn id="109" fill="hold" nodeType="afterGroup">
                            <p:stCondLst>
                              <p:cond delay="1500"/>
                            </p:stCondLst>
                            <p:childTnLst>
                              <p:par>
                                <p:cTn id="110" presetID="10" presetClass="entr" presetSubtype="0" fill="hold" grpId="0" nodeType="after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fade">
                                      <p:cBhvr>
                                        <p:cTn id="112" dur="500"/>
                                        <p:tgtEl>
                                          <p:spTgt spid="1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wipe(up)">
                                      <p:cBhvr>
                                        <p:cTn id="117" dur="500"/>
                                        <p:tgtEl>
                                          <p:spTgt spid="34"/>
                                        </p:tgtEl>
                                      </p:cBhvr>
                                    </p:animEffect>
                                  </p:childTnLst>
                                </p:cTn>
                              </p:par>
                            </p:childTnLst>
                          </p:cTn>
                        </p:par>
                        <p:par>
                          <p:cTn id="118" fill="hold" nodeType="afterGroup">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fade">
                                      <p:cBhvr>
                                        <p:cTn id="121" dur="500"/>
                                        <p:tgtEl>
                                          <p:spTgt spid="14"/>
                                        </p:tgtEl>
                                      </p:cBhvr>
                                    </p:animEffect>
                                  </p:childTnLst>
                                </p:cTn>
                              </p:par>
                            </p:childTnLst>
                          </p:cTn>
                        </p:par>
                        <p:par>
                          <p:cTn id="122" fill="hold" nodeType="afterGroup">
                            <p:stCondLst>
                              <p:cond delay="1000"/>
                            </p:stCondLst>
                            <p:childTnLst>
                              <p:par>
                                <p:cTn id="123" presetID="22" presetClass="entr" presetSubtype="1" fill="hold" nodeType="after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wipe(up)">
                                      <p:cBhvr>
                                        <p:cTn id="1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7" grpId="0" animBg="1"/>
      <p:bldP spid="15" grpId="0" animBg="1"/>
      <p:bldP spid="16" grpId="0" animBg="1"/>
      <p:bldP spid="10" grpId="0" animBg="1"/>
      <p:bldP spid="14" grpId="0" animBg="1"/>
      <p:bldP spid="59" grpId="0"/>
      <p:bldP spid="60" grpId="0"/>
      <p:bldP spid="61" grpId="0"/>
      <p:bldP spid="6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4294967295"/>
          </p:nvPr>
        </p:nvSpPr>
        <p:spPr>
          <a:xfrm>
            <a:off x="533400" y="1219200"/>
            <a:ext cx="7696200" cy="3124200"/>
          </a:xfrm>
        </p:spPr>
        <p:txBody>
          <a:bodyPr/>
          <a:lstStyle/>
          <a:p>
            <a:pPr algn="just">
              <a:lnSpc>
                <a:spcPct val="105000"/>
              </a:lnSpc>
            </a:pPr>
            <a:r>
              <a:rPr lang="en-US" altLang="en-US" sz="2400">
                <a:solidFill>
                  <a:srgbClr val="990000"/>
                </a:solidFill>
                <a:latin typeface="Arial" pitchFamily="34" charset="0"/>
              </a:rPr>
              <a:t>Ngôn ngữ lập trình (Programing language):</a:t>
            </a:r>
            <a:r>
              <a:rPr lang="en-US" altLang="en-US" sz="2400">
                <a:solidFill>
                  <a:srgbClr val="993300"/>
                </a:solidFill>
                <a:latin typeface="Arial" pitchFamily="34" charset="0"/>
              </a:rPr>
              <a:t> </a:t>
            </a:r>
            <a:r>
              <a:rPr lang="en-US" altLang="en-US" sz="2400">
                <a:latin typeface="Arial" pitchFamily="34" charset="0"/>
              </a:rPr>
              <a:t>Tập hợp các qui tắc, các lệnh </a:t>
            </a:r>
            <a:r>
              <a:rPr lang="en-US" altLang="en-US" sz="2400">
                <a:latin typeface="Arial" pitchFamily="34" charset="0"/>
                <a:sym typeface="Wingdings" pitchFamily="2" charset="2"/>
              </a:rPr>
              <a:t>công cụ </a:t>
            </a:r>
            <a:r>
              <a:rPr lang="en-US" altLang="en-US" sz="2400">
                <a:latin typeface="Arial" pitchFamily="34" charset="0"/>
              </a:rPr>
              <a:t>giúp con người biểu diễn ý tưởng </a:t>
            </a:r>
            <a:r>
              <a:rPr lang="en-US" altLang="en-US" sz="2400">
                <a:latin typeface="Arial" pitchFamily="34" charset="0"/>
                <a:sym typeface="Wingdings" pitchFamily="2" charset="2"/>
              </a:rPr>
              <a:t>sao cho máy tính hiểu và thực thi.</a:t>
            </a:r>
          </a:p>
          <a:p>
            <a:pPr algn="just">
              <a:lnSpc>
                <a:spcPct val="105000"/>
              </a:lnSpc>
            </a:pPr>
            <a:r>
              <a:rPr lang="en-US" altLang="en-US" sz="2400">
                <a:latin typeface="Arial" pitchFamily="34" charset="0"/>
              </a:rPr>
              <a:t>Các thành phần cơ bản của NNLT bao gồm:</a:t>
            </a:r>
          </a:p>
          <a:p>
            <a:pPr lvl="1" algn="just">
              <a:lnSpc>
                <a:spcPct val="105000"/>
              </a:lnSpc>
            </a:pPr>
            <a:r>
              <a:rPr lang="en-US" altLang="en-US" sz="2400">
                <a:latin typeface="Arial" pitchFamily="34" charset="0"/>
              </a:rPr>
              <a:t>Bộ kí tự (character set) gồm bảng chữ cái (a..z), chữ số (0..9), ký tự gạch nối(_), dấu cách dùng để viết chương trình.</a:t>
            </a:r>
          </a:p>
          <a:p>
            <a:pPr lvl="1" algn="just">
              <a:lnSpc>
                <a:spcPct val="105000"/>
              </a:lnSpc>
            </a:pPr>
            <a:r>
              <a:rPr lang="en-US" altLang="en-US" sz="2400">
                <a:latin typeface="Arial" pitchFamily="34" charset="0"/>
              </a:rPr>
              <a:t>Cú pháp (syntax) là bộ quy tắc để viết chương trình.</a:t>
            </a:r>
          </a:p>
          <a:p>
            <a:pPr lvl="1" algn="just">
              <a:lnSpc>
                <a:spcPct val="105000"/>
              </a:lnSpc>
            </a:pPr>
            <a:r>
              <a:rPr lang="en-US" altLang="en-US" sz="2400">
                <a:latin typeface="Arial" pitchFamily="34" charset="0"/>
              </a:rPr>
              <a:t>Ngữ nghĩa (semantic) xác định ý nghĩa các thao tác, hành động cần phải thực hiện, ngữ cảnh (context) của các câu lệnh trong chương trình.</a:t>
            </a:r>
          </a:p>
        </p:txBody>
      </p:sp>
      <p:sp>
        <p:nvSpPr>
          <p:cNvPr id="57347" name="Rectangle 3"/>
          <p:cNvSpPr>
            <a:spLocks noChangeArrowheads="1"/>
          </p:cNvSpPr>
          <p:nvPr/>
        </p:nvSpPr>
        <p:spPr bwMode="auto">
          <a:xfrm>
            <a:off x="1063625" y="304800"/>
            <a:ext cx="8080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3200">
                <a:solidFill>
                  <a:schemeClr val="bg1"/>
                </a:solidFill>
                <a:latin typeface="Verdana" pitchFamily="34" charset="0"/>
                <a:cs typeface="Arial" pitchFamily="34" charset="0"/>
              </a:rPr>
              <a:t>Ngôn ngữ lập trình</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066800" y="2286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3200">
                <a:solidFill>
                  <a:schemeClr val="bg1"/>
                </a:solidFill>
                <a:latin typeface="Verdana" pitchFamily="34" charset="0"/>
                <a:cs typeface="Arial" pitchFamily="34" charset="0"/>
              </a:rPr>
              <a:t>Ngôn ngữ lập trình (NNLT)</a:t>
            </a:r>
          </a:p>
        </p:txBody>
      </p:sp>
      <p:sp>
        <p:nvSpPr>
          <p:cNvPr id="58371" name="Rectangle 3"/>
          <p:cNvSpPr>
            <a:spLocks noChangeArrowheads="1"/>
          </p:cNvSpPr>
          <p:nvPr/>
        </p:nvSpPr>
        <p:spPr bwMode="auto">
          <a:xfrm>
            <a:off x="685800" y="1219200"/>
            <a:ext cx="7467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lnSpc>
                <a:spcPct val="110000"/>
              </a:lnSpc>
              <a:buFont typeface="Wingdings" pitchFamily="2" charset="2"/>
              <a:buNone/>
            </a:pPr>
            <a:r>
              <a:rPr lang="en-US" altLang="en-US" sz="2400">
                <a:solidFill>
                  <a:srgbClr val="990000"/>
                </a:solidFill>
                <a:latin typeface="Arial" pitchFamily="34" charset="0"/>
              </a:rPr>
              <a:t>Phân loại NNLT:</a:t>
            </a:r>
          </a:p>
          <a:p>
            <a:pPr algn="just">
              <a:lnSpc>
                <a:spcPct val="110000"/>
              </a:lnSpc>
            </a:pPr>
            <a:r>
              <a:rPr lang="en-US" altLang="en-US" sz="2400" b="0" i="1">
                <a:latin typeface="Arial" pitchFamily="34" charset="0"/>
              </a:rPr>
              <a:t>Ngôn ngữ máy </a:t>
            </a:r>
            <a:r>
              <a:rPr lang="en-US" altLang="en-US" sz="2400">
                <a:latin typeface="Arial" pitchFamily="34" charset="0"/>
              </a:rPr>
              <a:t>(machine language) hay còn gọi là NNLT cấp thấp có tập lệnh phụ thuộc vào một hệ máy cụ thể. </a:t>
            </a:r>
          </a:p>
          <a:p>
            <a:pPr lvl="1" algn="just">
              <a:lnSpc>
                <a:spcPct val="110000"/>
              </a:lnSpc>
            </a:pPr>
            <a:r>
              <a:rPr lang="en-US" altLang="en-US" sz="2400">
                <a:latin typeface="Arial" pitchFamily="34" charset="0"/>
              </a:rPr>
              <a:t>Chương trình viết bằng ngôn ngữ máy sử dụng bảng chữ cái chỉ gồm 2 kí tự 0, 1. </a:t>
            </a:r>
          </a:p>
          <a:p>
            <a:pPr lvl="1" algn="just">
              <a:lnSpc>
                <a:spcPct val="110000"/>
              </a:lnSpc>
            </a:pPr>
            <a:r>
              <a:rPr lang="en-US" altLang="en-US" sz="2400">
                <a:latin typeface="Arial" pitchFamily="34" charset="0"/>
              </a:rPr>
              <a:t>Chương trình ngôn ngữ máy được nạp trực tiếp vào bộ nhớ và thực hiện ngay.</a:t>
            </a:r>
          </a:p>
          <a:p>
            <a:pPr algn="just">
              <a:lnSpc>
                <a:spcPct val="110000"/>
              </a:lnSpc>
              <a:buFont typeface="Wingdings" pitchFamily="2" charset="2"/>
              <a:buNone/>
            </a:pPr>
            <a:endParaRPr lang="en-US" altLang="en-US" sz="2400">
              <a:latin typeface="Arial"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066800" y="228600"/>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3200">
                <a:solidFill>
                  <a:schemeClr val="bg1"/>
                </a:solidFill>
                <a:latin typeface="Verdana" pitchFamily="34" charset="0"/>
                <a:cs typeface="Arial" pitchFamily="34" charset="0"/>
              </a:rPr>
              <a:t>Ngôn ngữ lập trình (NNLT)</a:t>
            </a:r>
          </a:p>
        </p:txBody>
      </p:sp>
      <p:sp>
        <p:nvSpPr>
          <p:cNvPr id="59395" name="Rectangle 3"/>
          <p:cNvSpPr>
            <a:spLocks noChangeArrowheads="1"/>
          </p:cNvSpPr>
          <p:nvPr/>
        </p:nvSpPr>
        <p:spPr bwMode="auto">
          <a:xfrm>
            <a:off x="685800" y="1295400"/>
            <a:ext cx="739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just">
              <a:buFont typeface="Wingdings" pitchFamily="2" charset="2"/>
              <a:buNone/>
            </a:pPr>
            <a:r>
              <a:rPr lang="en-US" altLang="en-US" sz="2000">
                <a:solidFill>
                  <a:srgbClr val="990000"/>
                </a:solidFill>
              </a:rPr>
              <a:t>Phân loại NNLT:</a:t>
            </a:r>
          </a:p>
          <a:p>
            <a:pPr algn="just"/>
            <a:r>
              <a:rPr lang="en-US" altLang="en-US" sz="2000" b="0" i="1"/>
              <a:t>Ngôn ngữ lập trình cấp cao </a:t>
            </a:r>
            <a:r>
              <a:rPr lang="en-US" altLang="en-US" sz="2000"/>
              <a:t>nói chung không phụ thuộc vào loại máy tính cụ thể. </a:t>
            </a:r>
          </a:p>
          <a:p>
            <a:pPr lvl="1" algn="just"/>
            <a:r>
              <a:rPr lang="en-US" altLang="en-US" sz="2400"/>
              <a:t>Chương trình viết bằng NNLT cấp cao sử dụng bộ kí tự phong phú hơn, và phải được chuyển đổi sang dạng mã máy để máy tính có thể hiểu được bằng chương trình dịch. </a:t>
            </a:r>
          </a:p>
          <a:p>
            <a:pPr lvl="1" algn="just"/>
            <a:r>
              <a:rPr lang="en-US" altLang="en-US" sz="2400"/>
              <a:t>Một số NNLT cấp cao thông dụng hiện nay: Pascal, C, C++, Java, Smalltalk, Basic, Ruby, Fortran, Algol, Lisp, Prolog, Cobol,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altLang="en-US"/>
              <a:t>Sử dụng mã giả</a:t>
            </a:r>
          </a:p>
        </p:txBody>
      </p:sp>
      <p:sp>
        <p:nvSpPr>
          <p:cNvPr id="60419" name="Content Placeholder 8"/>
          <p:cNvSpPr>
            <a:spLocks noGrp="1"/>
          </p:cNvSpPr>
          <p:nvPr>
            <p:ph idx="1"/>
          </p:nvPr>
        </p:nvSpPr>
        <p:spPr/>
        <p:txBody>
          <a:bodyPr/>
          <a:lstStyle/>
          <a:p>
            <a:pPr eaLnBrk="1" hangingPunct="1"/>
            <a:r>
              <a:rPr lang="en-US" altLang="en-US"/>
              <a:t>Vay m</a:t>
            </a:r>
            <a:r>
              <a:rPr lang="vi-VN" altLang="en-US"/>
              <a:t>ượ</a:t>
            </a:r>
            <a:r>
              <a:rPr lang="en-US" altLang="en-US"/>
              <a:t>n ngôn ngữ nào </a:t>
            </a:r>
            <a:r>
              <a:rPr lang="vi-VN" altLang="en-US"/>
              <a:t>đó</a:t>
            </a:r>
            <a:r>
              <a:rPr lang="en-US" altLang="en-US"/>
              <a:t> (ví dụ Pascal) </a:t>
            </a:r>
            <a:r>
              <a:rPr lang="vi-VN" altLang="en-US"/>
              <a:t>để</a:t>
            </a:r>
            <a:r>
              <a:rPr lang="en-US" altLang="en-US"/>
              <a:t> biểu diễn thuật toán.</a:t>
            </a:r>
          </a:p>
        </p:txBody>
      </p:sp>
      <p:sp>
        <p:nvSpPr>
          <p:cNvPr id="6" name="Rounded Rectangle 5"/>
          <p:cNvSpPr/>
          <p:nvPr/>
        </p:nvSpPr>
        <p:spPr>
          <a:xfrm>
            <a:off x="685800" y="3276600"/>
            <a:ext cx="152400" cy="2819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7" name="TextBox 6"/>
          <p:cNvSpPr txBox="1">
            <a:spLocks noChangeArrowheads="1"/>
          </p:cNvSpPr>
          <p:nvPr/>
        </p:nvSpPr>
        <p:spPr bwMode="auto">
          <a:xfrm>
            <a:off x="838200" y="3276600"/>
            <a:ext cx="7010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If a = 0 Then</a:t>
            </a:r>
          </a:p>
          <a:p>
            <a:pPr eaLnBrk="1" hangingPunct="1">
              <a:spcBef>
                <a:spcPct val="0"/>
              </a:spcBef>
              <a:buClrTx/>
              <a:buFontTx/>
              <a:buNone/>
            </a:pPr>
            <a:r>
              <a:rPr lang="en-US" altLang="en-US" sz="2000">
                <a:latin typeface="Courier New" pitchFamily="49" charset="0"/>
                <a:cs typeface="Courier New" pitchFamily="49" charset="0"/>
              </a:rPr>
              <a:t>Begin</a:t>
            </a:r>
          </a:p>
          <a:p>
            <a:pPr eaLnBrk="1" hangingPunct="1">
              <a:spcBef>
                <a:spcPct val="0"/>
              </a:spcBef>
              <a:buClrTx/>
              <a:buFontTx/>
              <a:buNone/>
            </a:pPr>
            <a:r>
              <a:rPr lang="en-US" altLang="en-US" sz="2000">
                <a:latin typeface="Courier New" pitchFamily="49" charset="0"/>
                <a:cs typeface="Courier New" pitchFamily="49" charset="0"/>
              </a:rPr>
              <a:t>	If b = 0 Then</a:t>
            </a:r>
          </a:p>
          <a:p>
            <a:pPr eaLnBrk="1" hangingPunct="1">
              <a:spcBef>
                <a:spcPct val="0"/>
              </a:spcBef>
              <a:buClrTx/>
              <a:buFontTx/>
              <a:buNone/>
            </a:pPr>
            <a:r>
              <a:rPr lang="en-US" altLang="en-US" sz="2000">
                <a:latin typeface="Courier New" pitchFamily="49" charset="0"/>
                <a:cs typeface="Courier New" pitchFamily="49" charset="0"/>
              </a:rPr>
              <a:t>		Xuất “Ph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vô số nghiệm”</a:t>
            </a:r>
          </a:p>
          <a:p>
            <a:pPr eaLnBrk="1" hangingPunct="1">
              <a:spcBef>
                <a:spcPct val="0"/>
              </a:spcBef>
              <a:buClrTx/>
              <a:buFontTx/>
              <a:buNone/>
            </a:pPr>
            <a:r>
              <a:rPr lang="en-US" altLang="en-US" sz="2000">
                <a:latin typeface="Courier New" pitchFamily="49" charset="0"/>
                <a:cs typeface="Courier New" pitchFamily="49" charset="0"/>
              </a:rPr>
              <a:t>	Else</a:t>
            </a:r>
          </a:p>
          <a:p>
            <a:pPr eaLnBrk="1" hangingPunct="1">
              <a:spcBef>
                <a:spcPct val="0"/>
              </a:spcBef>
              <a:buClrTx/>
              <a:buFontTx/>
              <a:buNone/>
            </a:pPr>
            <a:r>
              <a:rPr lang="en-US" altLang="en-US" sz="2000">
                <a:latin typeface="Courier New" pitchFamily="49" charset="0"/>
                <a:cs typeface="Courier New" pitchFamily="49" charset="0"/>
              </a:rPr>
              <a:t>		Xuất “Ph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vô nghiệm”</a:t>
            </a:r>
          </a:p>
          <a:p>
            <a:pPr eaLnBrk="1" hangingPunct="1">
              <a:spcBef>
                <a:spcPct val="0"/>
              </a:spcBef>
              <a:buClrTx/>
              <a:buFontTx/>
              <a:buNone/>
            </a:pPr>
            <a:r>
              <a:rPr lang="en-US" altLang="en-US" sz="2000">
                <a:latin typeface="Courier New" pitchFamily="49" charset="0"/>
                <a:cs typeface="Courier New" pitchFamily="49" charset="0"/>
              </a:rPr>
              <a:t>End</a:t>
            </a:r>
          </a:p>
          <a:p>
            <a:pPr eaLnBrk="1" hangingPunct="1">
              <a:spcBef>
                <a:spcPct val="0"/>
              </a:spcBef>
              <a:buClrTx/>
              <a:buFontTx/>
              <a:buNone/>
            </a:pPr>
            <a:r>
              <a:rPr lang="en-US" altLang="en-US" sz="2000">
                <a:latin typeface="Courier New" pitchFamily="49" charset="0"/>
                <a:cs typeface="Courier New" pitchFamily="49" charset="0"/>
              </a:rPr>
              <a:t>Else</a:t>
            </a:r>
          </a:p>
          <a:p>
            <a:pPr eaLnBrk="1" hangingPunct="1">
              <a:spcBef>
                <a:spcPct val="0"/>
              </a:spcBef>
              <a:buClrTx/>
              <a:buFontTx/>
              <a:buNone/>
            </a:pPr>
            <a:r>
              <a:rPr lang="en-US" altLang="en-US" sz="2000">
                <a:latin typeface="Courier New" pitchFamily="49" charset="0"/>
                <a:cs typeface="Courier New" pitchFamily="49" charset="0"/>
              </a:rPr>
              <a:t>	Xuất “Ph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có nghiệm x = -b/a”</a:t>
            </a:r>
          </a:p>
        </p:txBody>
      </p:sp>
      <p:sp>
        <p:nvSpPr>
          <p:cNvPr id="8" name="TextBox 7"/>
          <p:cNvSpPr txBox="1"/>
          <p:nvPr/>
        </p:nvSpPr>
        <p:spPr>
          <a:xfrm>
            <a:off x="685800" y="2590800"/>
            <a:ext cx="7162800" cy="708025"/>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a:solidFill>
                  <a:schemeClr val="tx1">
                    <a:lumMod val="60000"/>
                    <a:lumOff val="40000"/>
                  </a:schemeClr>
                </a:solidFill>
                <a:latin typeface="Courier New" pitchFamily="49" charset="0"/>
                <a:cs typeface="Courier New" pitchFamily="49" charset="0"/>
              </a:rPr>
              <a:t>Đầu vào:</a:t>
            </a:r>
            <a:r>
              <a:rPr lang="en-US" sz="2000" b="1">
                <a:latin typeface="Courier New" pitchFamily="49" charset="0"/>
                <a:cs typeface="Courier New" pitchFamily="49" charset="0"/>
              </a:rPr>
              <a:t> a, b thuộc R</a:t>
            </a:r>
          </a:p>
          <a:p>
            <a:pPr>
              <a:defRPr/>
            </a:pPr>
            <a:r>
              <a:rPr lang="en-US" sz="2000" b="1">
                <a:solidFill>
                  <a:schemeClr val="tx1">
                    <a:lumMod val="60000"/>
                    <a:lumOff val="40000"/>
                  </a:schemeClr>
                </a:solidFill>
                <a:latin typeface="Courier New" pitchFamily="49" charset="0"/>
                <a:cs typeface="Courier New" pitchFamily="49" charset="0"/>
              </a:rPr>
              <a:t>Đầu ra:</a:t>
            </a:r>
            <a:r>
              <a:rPr lang="en-US" sz="2000" b="1">
                <a:latin typeface="Courier New" pitchFamily="49" charset="0"/>
                <a:cs typeface="Courier New" pitchFamily="49" charset="0"/>
              </a:rPr>
              <a:t> nghiệm ph</a:t>
            </a:r>
            <a:r>
              <a:rPr lang="vi-VN" sz="2000" b="1">
                <a:latin typeface="Courier New" pitchFamily="49" charset="0"/>
                <a:cs typeface="Courier New" pitchFamily="49" charset="0"/>
              </a:rPr>
              <a:t>ươ</a:t>
            </a:r>
            <a:r>
              <a:rPr lang="en-US" sz="2000" b="1">
                <a:latin typeface="Courier New" pitchFamily="49" charset="0"/>
                <a:cs typeface="Courier New" pitchFamily="49" charset="0"/>
              </a:rPr>
              <a:t>ng trình ax + b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a:t>Cài </a:t>
            </a:r>
            <a:r>
              <a:rPr lang="vi-VN" altLang="en-US"/>
              <a:t>đặ</a:t>
            </a:r>
            <a:r>
              <a:rPr lang="en-US" altLang="en-US"/>
              <a:t>t thuật toán bằng C/C++</a:t>
            </a:r>
          </a:p>
        </p:txBody>
      </p:sp>
      <p:sp>
        <p:nvSpPr>
          <p:cNvPr id="5" name="Rounded Rectangle 4"/>
          <p:cNvSpPr/>
          <p:nvPr/>
        </p:nvSpPr>
        <p:spPr>
          <a:xfrm>
            <a:off x="685800" y="1524000"/>
            <a:ext cx="152400" cy="4876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1524000"/>
            <a:ext cx="70866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#include &lt;stdio.h&gt;</a:t>
            </a:r>
          </a:p>
          <a:p>
            <a:pPr eaLnBrk="1" hangingPunct="1">
              <a:spcBef>
                <a:spcPct val="0"/>
              </a:spcBef>
              <a:buClrTx/>
              <a:buFontTx/>
              <a:buNone/>
            </a:pPr>
            <a:r>
              <a:rPr lang="en-US" altLang="en-US" sz="2000">
                <a:latin typeface="Courier New" pitchFamily="49" charset="0"/>
                <a:cs typeface="Courier New" pitchFamily="49" charset="0"/>
              </a:rPr>
              <a:t>#include &lt;conio.h&gt;</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a, b;</a:t>
            </a:r>
          </a:p>
          <a:p>
            <a:pPr eaLnBrk="1" hangingPunct="1">
              <a:spcBef>
                <a:spcPct val="0"/>
              </a:spcBef>
              <a:buClrTx/>
              <a:buFontTx/>
              <a:buNone/>
            </a:pPr>
            <a:r>
              <a:rPr lang="en-US" altLang="en-US" sz="2000">
                <a:latin typeface="Courier New" pitchFamily="49" charset="0"/>
                <a:cs typeface="Courier New" pitchFamily="49" charset="0"/>
              </a:rPr>
              <a:t>	cout&lt;&lt;“Nhap a, b: ”;</a:t>
            </a:r>
          </a:p>
          <a:p>
            <a:pPr eaLnBrk="1" hangingPunct="1">
              <a:spcBef>
                <a:spcPct val="0"/>
              </a:spcBef>
              <a:buClrTx/>
              <a:buFontTx/>
              <a:buNone/>
            </a:pPr>
            <a:r>
              <a:rPr lang="en-US" altLang="en-US" sz="2000">
                <a:latin typeface="Courier New" pitchFamily="49" charset="0"/>
                <a:cs typeface="Courier New" pitchFamily="49" charset="0"/>
              </a:rPr>
              <a:t>	cin&gt;&gt;a&gt;&gt;b;</a:t>
            </a:r>
          </a:p>
          <a:p>
            <a:pPr eaLnBrk="1" hangingPunct="1">
              <a:spcBef>
                <a:spcPct val="0"/>
              </a:spcBef>
              <a:buClrTx/>
              <a:buFontTx/>
              <a:buNone/>
            </a:pPr>
            <a:r>
              <a:rPr lang="en-US" altLang="en-US" sz="2000">
                <a:latin typeface="Courier New" pitchFamily="49" charset="0"/>
                <a:cs typeface="Courier New" pitchFamily="49" charset="0"/>
              </a:rPr>
              <a:t>	if (a == 0)</a:t>
            </a:r>
          </a:p>
          <a:p>
            <a:pPr eaLnBrk="1" hangingPunct="1">
              <a:spcBef>
                <a:spcPct val="0"/>
              </a:spcBef>
              <a:buClrTx/>
              <a:buFontTx/>
              <a:buNone/>
            </a:pPr>
            <a:r>
              <a:rPr lang="en-US" altLang="en-US" sz="2000">
                <a:latin typeface="Courier New" pitchFamily="49" charset="0"/>
                <a:cs typeface="Courier New" pitchFamily="49" charset="0"/>
              </a:rPr>
              <a:t>		if (b == 0)</a:t>
            </a:r>
          </a:p>
          <a:p>
            <a:pPr eaLnBrk="1" hangingPunct="1">
              <a:spcBef>
                <a:spcPct val="0"/>
              </a:spcBef>
              <a:buClrTx/>
              <a:buFontTx/>
              <a:buNone/>
            </a:pPr>
            <a:r>
              <a:rPr lang="en-US" altLang="en-US" sz="2000">
                <a:latin typeface="Courier New" pitchFamily="49" charset="0"/>
                <a:cs typeface="Courier New" pitchFamily="49" charset="0"/>
              </a:rPr>
              <a:t>			cout&lt;&lt;“Ph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VSN”;</a:t>
            </a:r>
          </a:p>
          <a:p>
            <a:pPr eaLnBrk="1" hangingPunct="1">
              <a:spcBef>
                <a:spcPct val="0"/>
              </a:spcBef>
              <a:buClrTx/>
              <a:buFontTx/>
              <a:buNone/>
            </a:pPr>
            <a:r>
              <a:rPr lang="en-US" altLang="en-US" sz="2000">
                <a:latin typeface="Courier New" pitchFamily="49" charset="0"/>
                <a:cs typeface="Courier New" pitchFamily="49" charset="0"/>
              </a:rPr>
              <a:t>		else</a:t>
            </a:r>
          </a:p>
          <a:p>
            <a:pPr eaLnBrk="1" hangingPunct="1">
              <a:spcBef>
                <a:spcPct val="0"/>
              </a:spcBef>
              <a:buClrTx/>
              <a:buFontTx/>
              <a:buNone/>
            </a:pPr>
            <a:r>
              <a:rPr lang="en-US" altLang="en-US" sz="2000">
                <a:latin typeface="Courier New" pitchFamily="49" charset="0"/>
                <a:cs typeface="Courier New" pitchFamily="49" charset="0"/>
              </a:rPr>
              <a:t>			cout&lt;&lt;“Ph</a:t>
            </a:r>
            <a:r>
              <a:rPr lang="vi-VN" altLang="en-US" sz="2000">
                <a:latin typeface="Courier New" pitchFamily="49" charset="0"/>
                <a:cs typeface="Courier New" pitchFamily="49" charset="0"/>
              </a:rPr>
              <a:t>ươ</a:t>
            </a:r>
            <a:r>
              <a:rPr lang="en-US" altLang="en-US" sz="2000">
                <a:latin typeface="Courier New" pitchFamily="49" charset="0"/>
                <a:cs typeface="Courier New" pitchFamily="49" charset="0"/>
              </a:rPr>
              <a:t>ng trình VN”;</a:t>
            </a:r>
          </a:p>
          <a:p>
            <a:pPr eaLnBrk="1" hangingPunct="1">
              <a:spcBef>
                <a:spcPct val="0"/>
              </a:spcBef>
              <a:buClrTx/>
              <a:buFontTx/>
              <a:buNone/>
            </a:pPr>
            <a:r>
              <a:rPr lang="en-US" altLang="en-US" sz="2000">
                <a:latin typeface="Courier New" pitchFamily="49" charset="0"/>
                <a:cs typeface="Courier New" pitchFamily="49" charset="0"/>
              </a:rPr>
              <a:t>	else</a:t>
            </a:r>
          </a:p>
          <a:p>
            <a:pPr eaLnBrk="1" hangingPunct="1">
              <a:spcBef>
                <a:spcPct val="0"/>
              </a:spcBef>
              <a:buClrTx/>
              <a:buFontTx/>
              <a:buNone/>
            </a:pPr>
            <a:r>
              <a:rPr lang="en-US" altLang="en-US" sz="2000">
                <a:latin typeface="Courier New" pitchFamily="49" charset="0"/>
                <a:cs typeface="Courier New" pitchFamily="49" charset="0"/>
              </a:rPr>
              <a:t>		cout&lt;&lt;-float(b)/a);</a:t>
            </a:r>
          </a:p>
          <a:p>
            <a:pPr eaLnBrk="1" hangingPunct="1">
              <a:spcBef>
                <a:spcPct val="0"/>
              </a:spcBef>
              <a:buClrTx/>
              <a:buFontTx/>
              <a:buNone/>
            </a:pPr>
            <a:r>
              <a:rPr lang="en-US" altLang="en-US" sz="200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pPr eaLnBrk="1" hangingPunct="1"/>
            <a:r>
              <a:rPr lang="en-US" altLang="en-US"/>
              <a:t>Bài tập lý thuyết</a:t>
            </a:r>
          </a:p>
        </p:txBody>
      </p:sp>
      <p:sp>
        <p:nvSpPr>
          <p:cNvPr id="62467" name="Content Placeholder 4"/>
          <p:cNvSpPr>
            <a:spLocks noGrp="1"/>
          </p:cNvSpPr>
          <p:nvPr>
            <p:ph idx="4294967295"/>
          </p:nvPr>
        </p:nvSpPr>
        <p:spPr>
          <a:xfrm>
            <a:off x="457200" y="1524000"/>
            <a:ext cx="7696200" cy="4800600"/>
          </a:xfrm>
        </p:spPr>
        <p:txBody>
          <a:bodyPr/>
          <a:lstStyle/>
          <a:p>
            <a:pPr marL="514350" indent="-514350" eaLnBrk="1" hangingPunct="1">
              <a:buFont typeface="Verdana" pitchFamily="34" charset="0"/>
              <a:buAutoNum type="arabicPeriod"/>
            </a:pPr>
            <a:r>
              <a:rPr lang="en-US" altLang="en-US" b="0">
                <a:latin typeface="Arial" pitchFamily="34" charset="0"/>
                <a:cs typeface="Arial" pitchFamily="34" charset="0"/>
              </a:rPr>
              <a:t>Thuật toán là gì? Trình bày các tính chất quan trọng của một thuật toán?</a:t>
            </a:r>
          </a:p>
          <a:p>
            <a:pPr marL="514350" indent="-514350" eaLnBrk="1" hangingPunct="1">
              <a:buFont typeface="Verdana" pitchFamily="34" charset="0"/>
              <a:buAutoNum type="arabicPeriod"/>
            </a:pPr>
            <a:r>
              <a:rPr lang="en-US" altLang="en-US" b="0">
                <a:latin typeface="Arial" pitchFamily="34" charset="0"/>
                <a:cs typeface="Arial" pitchFamily="34" charset="0"/>
              </a:rPr>
              <a:t>Đặc điểm ngôn ngữ lập trình cấp thấp và NNLT cấp cao.</a:t>
            </a:r>
          </a:p>
          <a:p>
            <a:pPr marL="514350" indent="-514350" eaLnBrk="1" hangingPunct="1">
              <a:buFont typeface="Verdana" pitchFamily="34" charset="0"/>
              <a:buAutoNum type="arabicPeriod"/>
            </a:pPr>
            <a:r>
              <a:rPr lang="en-US" altLang="en-US" b="0">
                <a:latin typeface="Arial" pitchFamily="34" charset="0"/>
                <a:cs typeface="Arial" pitchFamily="34" charset="0"/>
              </a:rPr>
              <a:t>Trình biên dịch và trình thông dịch là gì?</a:t>
            </a:r>
          </a:p>
          <a:p>
            <a:pPr marL="514350" indent="-514350" eaLnBrk="1" hangingPunct="1">
              <a:buFont typeface="Verdana" pitchFamily="34" charset="0"/>
              <a:buAutoNum type="arabicPeriod"/>
            </a:pPr>
            <a:r>
              <a:rPr lang="en-US" altLang="en-US" b="0">
                <a:latin typeface="Arial" pitchFamily="34" charset="0"/>
                <a:cs typeface="Arial" pitchFamily="34" charset="0"/>
              </a:rPr>
              <a:t>Các b</a:t>
            </a:r>
            <a:r>
              <a:rPr lang="vi-VN" altLang="en-US" b="0">
                <a:latin typeface="Arial" pitchFamily="34" charset="0"/>
                <a:cs typeface="Arial" pitchFamily="34" charset="0"/>
              </a:rPr>
              <a:t>ướ</a:t>
            </a:r>
            <a:r>
              <a:rPr lang="en-US" altLang="en-US" b="0">
                <a:latin typeface="Arial" pitchFamily="34" charset="0"/>
                <a:cs typeface="Arial" pitchFamily="34" charset="0"/>
              </a:rPr>
              <a:t>c xây dựng ch</a:t>
            </a:r>
            <a:r>
              <a:rPr lang="vi-VN" altLang="en-US" b="0">
                <a:latin typeface="Arial" pitchFamily="34" charset="0"/>
                <a:cs typeface="Arial" pitchFamily="34" charset="0"/>
              </a:rPr>
              <a:t>ươ</a:t>
            </a:r>
            <a:r>
              <a:rPr lang="en-US" altLang="en-US" b="0">
                <a:latin typeface="Arial" pitchFamily="34" charset="0"/>
                <a:cs typeface="Arial" pitchFamily="34" charset="0"/>
              </a:rPr>
              <a:t>ng trình?</a:t>
            </a:r>
          </a:p>
          <a:p>
            <a:pPr marL="514350" indent="-514350" eaLnBrk="1" hangingPunct="1">
              <a:buFont typeface="Verdana" pitchFamily="34" charset="0"/>
              <a:buAutoNum type="arabicPeriod"/>
            </a:pPr>
            <a:r>
              <a:rPr lang="en-US" altLang="en-US" b="0">
                <a:latin typeface="Arial" pitchFamily="34" charset="0"/>
                <a:cs typeface="Arial" pitchFamily="34" charset="0"/>
              </a:rPr>
              <a:t>Các cách biểu diễn thuật toán? </a:t>
            </a:r>
            <a:r>
              <a:rPr lang="vi-VN" altLang="en-US" b="0">
                <a:latin typeface="Arial" pitchFamily="34" charset="0"/>
                <a:cs typeface="Arial" pitchFamily="34" charset="0"/>
              </a:rPr>
              <a:t>Ư</a:t>
            </a:r>
            <a:r>
              <a:rPr lang="en-US" altLang="en-US" b="0">
                <a:latin typeface="Arial" pitchFamily="34" charset="0"/>
                <a:cs typeface="Arial" pitchFamily="34" charset="0"/>
              </a:rPr>
              <a:t>u và khuyết </a:t>
            </a:r>
            <a:r>
              <a:rPr lang="vi-VN" altLang="en-US" b="0">
                <a:latin typeface="Arial" pitchFamily="34" charset="0"/>
                <a:cs typeface="Arial" pitchFamily="34" charset="0"/>
              </a:rPr>
              <a:t>đ</a:t>
            </a:r>
            <a:r>
              <a:rPr lang="en-US" altLang="en-US" b="0">
                <a:latin typeface="Arial" pitchFamily="34" charset="0"/>
                <a:cs typeface="Arial" pitchFamily="34" charset="0"/>
              </a:rPr>
              <a:t>iểm của từng ph</a:t>
            </a:r>
            <a:r>
              <a:rPr lang="vi-VN" altLang="en-US" b="0">
                <a:latin typeface="Arial" pitchFamily="34" charset="0"/>
                <a:cs typeface="Arial" pitchFamily="34" charset="0"/>
              </a:rPr>
              <a:t>ươ</a:t>
            </a:r>
            <a:r>
              <a:rPr lang="en-US" altLang="en-US" b="0">
                <a:latin typeface="Arial" pitchFamily="34" charset="0"/>
                <a:cs typeface="Arial" pitchFamily="34" charset="0"/>
              </a:rPr>
              <a:t>ng pháp?</a:t>
            </a:r>
          </a:p>
          <a:p>
            <a:pPr marL="514350" indent="-514350" eaLnBrk="1" hangingPunct="1">
              <a:buFont typeface="Wingdings" pitchFamily="2" charset="2"/>
              <a:buNone/>
            </a:pPr>
            <a:r>
              <a:rPr lang="en-US" altLang="en-US" b="0">
                <a:latin typeface="Arial" pitchFamily="34" charset="0"/>
                <a:cs typeface="Arial" pitchFamily="34" charset="0"/>
              </a:rPr>
              <a:t>	Cho ví dụ minh họa.</a:t>
            </a:r>
          </a:p>
          <a:p>
            <a:pPr marL="514350" indent="-514350" eaLnBrk="1" hangingPunct="1">
              <a:buFont typeface="Wingdings" pitchFamily="2" charset="2"/>
              <a:buNone/>
            </a:pPr>
            <a:endParaRPr lang="en-US" altLang="en-US" b="0">
              <a:latin typeface="Arial" pitchFamily="34" charset="0"/>
              <a:cs typeface="Arial" pitchFamily="34" charset="0"/>
            </a:endParaRPr>
          </a:p>
        </p:txBody>
      </p:sp>
      <p:pic>
        <p:nvPicPr>
          <p:cNvPr id="62468"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a:t>Bài tập thực hành</a:t>
            </a:r>
          </a:p>
        </p:txBody>
      </p:sp>
      <p:sp>
        <p:nvSpPr>
          <p:cNvPr id="63491" name="Content Placeholder 4"/>
          <p:cNvSpPr>
            <a:spLocks noGrp="1"/>
          </p:cNvSpPr>
          <p:nvPr>
            <p:ph idx="1"/>
          </p:nvPr>
        </p:nvSpPr>
        <p:spPr>
          <a:xfrm>
            <a:off x="457200" y="1524000"/>
            <a:ext cx="7696200" cy="4800600"/>
          </a:xfrm>
        </p:spPr>
        <p:txBody>
          <a:bodyPr/>
          <a:lstStyle/>
          <a:p>
            <a:pPr marL="514350" indent="-514350" eaLnBrk="1" hangingPunct="1">
              <a:buFont typeface="Verdana" pitchFamily="34" charset="0"/>
              <a:buAutoNum type="arabicPeriod" startAt="4"/>
            </a:pPr>
            <a:r>
              <a:rPr lang="en-US" altLang="en-US"/>
              <a:t>Nhập n</a:t>
            </a:r>
            <a:r>
              <a:rPr lang="vi-VN" altLang="en-US"/>
              <a:t>ă</a:t>
            </a:r>
            <a:r>
              <a:rPr lang="en-US" altLang="en-US"/>
              <a:t>m sinh của một ng</a:t>
            </a:r>
            <a:r>
              <a:rPr lang="vi-VN" altLang="en-US"/>
              <a:t>ườ</a:t>
            </a:r>
            <a:r>
              <a:rPr lang="en-US" altLang="en-US"/>
              <a:t>i. Tính tuổi ng</a:t>
            </a:r>
            <a:r>
              <a:rPr lang="vi-VN" altLang="en-US"/>
              <a:t>ườ</a:t>
            </a:r>
            <a:r>
              <a:rPr lang="en-US" altLang="en-US"/>
              <a:t>i </a:t>
            </a:r>
            <a:r>
              <a:rPr lang="vi-VN" altLang="en-US"/>
              <a:t>đó</a:t>
            </a:r>
            <a:r>
              <a:rPr lang="en-US" altLang="en-US"/>
              <a:t>.</a:t>
            </a:r>
          </a:p>
          <a:p>
            <a:pPr marL="514350" indent="-514350" eaLnBrk="1" hangingPunct="1">
              <a:buFont typeface="Verdana" pitchFamily="34" charset="0"/>
              <a:buAutoNum type="arabicPeriod" startAt="4"/>
            </a:pPr>
            <a:r>
              <a:rPr lang="en-US" altLang="en-US"/>
              <a:t>Nhập 2 số a và b. Tính tổng, hiệu, tính và th</a:t>
            </a:r>
            <a:r>
              <a:rPr lang="vi-VN" altLang="en-US"/>
              <a:t>ươ</a:t>
            </a:r>
            <a:r>
              <a:rPr lang="en-US" altLang="en-US"/>
              <a:t>ng của hai số </a:t>
            </a:r>
            <a:r>
              <a:rPr lang="vi-VN" altLang="en-US"/>
              <a:t>đó</a:t>
            </a:r>
            <a:r>
              <a:rPr lang="en-US" altLang="en-US"/>
              <a:t>.</a:t>
            </a:r>
          </a:p>
          <a:p>
            <a:pPr marL="514350" indent="-514350" eaLnBrk="1" hangingPunct="1">
              <a:buFont typeface="Verdana" pitchFamily="34" charset="0"/>
              <a:buAutoNum type="arabicPeriod" startAt="4"/>
            </a:pPr>
            <a:r>
              <a:rPr lang="en-US" altLang="en-US"/>
              <a:t>Nhập tên sản phẩm, số l</a:t>
            </a:r>
            <a:r>
              <a:rPr lang="vi-VN" altLang="en-US"/>
              <a:t>ượ</a:t>
            </a:r>
            <a:r>
              <a:rPr lang="en-US" altLang="en-US"/>
              <a:t>ng và </a:t>
            </a:r>
            <a:r>
              <a:rPr lang="vi-VN" altLang="en-US"/>
              <a:t>đơ</a:t>
            </a:r>
            <a:r>
              <a:rPr lang="en-US" altLang="en-US"/>
              <a:t>n giá. Tính tiền và thuế giá trị gia t</a:t>
            </a:r>
            <a:r>
              <a:rPr lang="vi-VN" altLang="en-US"/>
              <a:t>ă</a:t>
            </a:r>
            <a:r>
              <a:rPr lang="en-US" altLang="en-US"/>
              <a:t>ng phải trả, biết:</a:t>
            </a:r>
          </a:p>
          <a:p>
            <a:pPr marL="914400" lvl="1" indent="-514350" eaLnBrk="1" hangingPunct="1">
              <a:buFont typeface="Verdana" pitchFamily="34" charset="0"/>
              <a:buAutoNum type="alphaLcPeriod"/>
            </a:pPr>
            <a:r>
              <a:rPr lang="en-US" altLang="en-US"/>
              <a:t>tiền = số l</a:t>
            </a:r>
            <a:r>
              <a:rPr lang="vi-VN" altLang="en-US"/>
              <a:t>ượ</a:t>
            </a:r>
            <a:r>
              <a:rPr lang="en-US" altLang="en-US"/>
              <a:t>ng * </a:t>
            </a:r>
            <a:r>
              <a:rPr lang="vi-VN" altLang="en-US"/>
              <a:t>đơ</a:t>
            </a:r>
            <a:r>
              <a:rPr lang="en-US" altLang="en-US"/>
              <a:t>n giá</a:t>
            </a:r>
          </a:p>
          <a:p>
            <a:pPr marL="914400" lvl="1" indent="-514350" eaLnBrk="1" hangingPunct="1">
              <a:buFont typeface="Verdana" pitchFamily="34" charset="0"/>
              <a:buAutoNum type="alphaLcPeriod"/>
            </a:pPr>
            <a:r>
              <a:rPr lang="en-US" altLang="en-US"/>
              <a:t>thuế giá trị gia t</a:t>
            </a:r>
            <a:r>
              <a:rPr lang="vi-VN" altLang="en-US"/>
              <a:t>ă</a:t>
            </a:r>
            <a:r>
              <a:rPr lang="en-US" altLang="en-US"/>
              <a:t>ng = 10% tiền</a:t>
            </a:r>
          </a:p>
        </p:txBody>
      </p:sp>
      <p:pic>
        <p:nvPicPr>
          <p:cNvPr id="63492"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6"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438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7" descr="question_pop_up_from_box_rotate_hg_clr">
            <a:hlinkClick r:id="rId6"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8" descr="question_pop_up_from_box_rotate_hg_clr">
            <a:hlinkClick r:id="rId7"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a:t>Bài tập thực hành</a:t>
            </a:r>
          </a:p>
        </p:txBody>
      </p:sp>
      <p:sp>
        <p:nvSpPr>
          <p:cNvPr id="64515" name="Content Placeholder 4"/>
          <p:cNvSpPr>
            <a:spLocks noGrp="1"/>
          </p:cNvSpPr>
          <p:nvPr>
            <p:ph idx="1"/>
          </p:nvPr>
        </p:nvSpPr>
        <p:spPr>
          <a:xfrm>
            <a:off x="457200" y="1524000"/>
            <a:ext cx="7696200" cy="4800600"/>
          </a:xfrm>
        </p:spPr>
        <p:txBody>
          <a:bodyPr/>
          <a:lstStyle/>
          <a:p>
            <a:pPr marL="514350" indent="-514350" eaLnBrk="1" hangingPunct="1">
              <a:buFont typeface="Verdana" pitchFamily="34" charset="0"/>
              <a:buAutoNum type="arabicPeriod" startAt="7"/>
            </a:pPr>
            <a:r>
              <a:rPr lang="en-US" altLang="en-US"/>
              <a:t>Nhập </a:t>
            </a:r>
            <a:r>
              <a:rPr lang="vi-VN" altLang="en-US"/>
              <a:t>đ</a:t>
            </a:r>
            <a:r>
              <a:rPr lang="en-US" altLang="en-US"/>
              <a:t>iểm thi và hệ số 3 môn Toán, Lý, Hóa của một sinh viên. Tính </a:t>
            </a:r>
            <a:r>
              <a:rPr lang="vi-VN" altLang="en-US"/>
              <a:t>đ</a:t>
            </a:r>
            <a:r>
              <a:rPr lang="en-US" altLang="en-US"/>
              <a:t>iểm trung bình của sinh viên </a:t>
            </a:r>
            <a:r>
              <a:rPr lang="vi-VN" altLang="en-US"/>
              <a:t>đó</a:t>
            </a:r>
            <a:r>
              <a:rPr lang="en-US" altLang="en-US"/>
              <a:t>.</a:t>
            </a:r>
          </a:p>
          <a:p>
            <a:pPr marL="514350" indent="-514350" eaLnBrk="1" hangingPunct="1">
              <a:buFont typeface="Verdana" pitchFamily="34" charset="0"/>
              <a:buAutoNum type="arabicPeriod" startAt="7"/>
            </a:pPr>
            <a:r>
              <a:rPr lang="en-US" altLang="en-US"/>
              <a:t>Nhập bán kính của </a:t>
            </a:r>
            <a:r>
              <a:rPr lang="vi-VN" altLang="en-US"/>
              <a:t>đườ</a:t>
            </a:r>
            <a:r>
              <a:rPr lang="en-US" altLang="en-US"/>
              <a:t>ng tròn. Tính chu vi và diện tích của hình tròn </a:t>
            </a:r>
            <a:r>
              <a:rPr lang="vi-VN" altLang="en-US"/>
              <a:t>đó</a:t>
            </a:r>
            <a:r>
              <a:rPr lang="en-US" altLang="en-US"/>
              <a:t>.</a:t>
            </a:r>
          </a:p>
          <a:p>
            <a:pPr marL="514350" indent="-514350" eaLnBrk="1" hangingPunct="1">
              <a:buFont typeface="Verdana" pitchFamily="34" charset="0"/>
              <a:buAutoNum type="arabicPeriod" startAt="7"/>
            </a:pPr>
            <a:r>
              <a:rPr lang="en-US" altLang="en-US"/>
              <a:t>Nhập vào số xe (gồm 4 chữ số) của bạn. Cho biết số xe của bạn </a:t>
            </a:r>
            <a:r>
              <a:rPr lang="vi-VN" altLang="en-US"/>
              <a:t>đượ</a:t>
            </a:r>
            <a:r>
              <a:rPr lang="en-US" altLang="en-US"/>
              <a:t>c mấy nút?</a:t>
            </a:r>
          </a:p>
          <a:p>
            <a:pPr marL="514350" indent="-514350" eaLnBrk="1" hangingPunct="1">
              <a:buFont typeface="Verdana" pitchFamily="34" charset="0"/>
              <a:buAutoNum type="arabicPeriod" startAt="7"/>
            </a:pPr>
            <a:r>
              <a:rPr lang="en-US" altLang="en-US"/>
              <a:t>Nhập vào 2 số nguyên.</a:t>
            </a:r>
          </a:p>
          <a:p>
            <a:pPr marL="514350" indent="-514350" eaLnBrk="1" hangingPunct="1">
              <a:buFont typeface="Wingdings" pitchFamily="2" charset="2"/>
              <a:buNone/>
            </a:pPr>
            <a:r>
              <a:rPr lang="en-US" altLang="en-US"/>
              <a:t>	Tính min và max của hai số </a:t>
            </a:r>
            <a:r>
              <a:rPr lang="vi-VN" altLang="en-US"/>
              <a:t>đó</a:t>
            </a:r>
            <a:r>
              <a:rPr lang="en-US" altLang="en-US"/>
              <a:t>.</a:t>
            </a:r>
          </a:p>
        </p:txBody>
      </p:sp>
      <p:pic>
        <p:nvPicPr>
          <p:cNvPr id="64516"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6"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819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question_pop_up_from_box_rotate_hg_clr">
            <a:hlinkClick r:id="rId6"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8" descr="question_pop_up_from_box_rotate_hg_clr">
            <a:hlinkClick r:id="rId7"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9" descr="question_pop_up_from_box_rotate_hg_clr">
            <a:hlinkClick r:id="rId8"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724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14400" y="381000"/>
            <a:ext cx="7793038" cy="623888"/>
          </a:xfrm>
        </p:spPr>
        <p:txBody>
          <a:bodyPr/>
          <a:lstStyle/>
          <a:p>
            <a:r>
              <a:rPr lang="en-US" altLang="en-US">
                <a:latin typeface="Tahoma" pitchFamily="34" charset="0"/>
              </a:rPr>
              <a:t>  Chuẩn đầu ra của môn học</a:t>
            </a:r>
            <a:endParaRPr lang="en-US" altLang="en-US">
              <a:solidFill>
                <a:srgbClr val="990000"/>
              </a:solidFill>
              <a:latin typeface="Tahoma" pitchFamily="34" charset="0"/>
            </a:endParaRPr>
          </a:p>
        </p:txBody>
      </p:sp>
      <p:sp>
        <p:nvSpPr>
          <p:cNvPr id="16387" name="Text Box 3"/>
          <p:cNvSpPr txBox="1">
            <a:spLocks noChangeArrowheads="1"/>
          </p:cNvSpPr>
          <p:nvPr/>
        </p:nvSpPr>
        <p:spPr bwMode="auto">
          <a:xfrm>
            <a:off x="685800" y="1295400"/>
            <a:ext cx="73914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eaLnBrk="0" hangingPunct="0">
              <a:defRPr>
                <a:solidFill>
                  <a:schemeClr val="tx1"/>
                </a:solidFill>
                <a:latin typeface="Times New Roman" pitchFamily="18" charset="0"/>
                <a:cs typeface="Arial" pitchFamily="34" charset="0"/>
              </a:defRPr>
            </a:lvl1pPr>
            <a:lvl2pPr marL="742950" indent="-285750" eaLnBrk="0" hangingPunct="0">
              <a:defRPr>
                <a:solidFill>
                  <a:schemeClr val="tx1"/>
                </a:solidFill>
                <a:latin typeface="Times New Roman" pitchFamily="18" charset="0"/>
                <a:cs typeface="Arial" pitchFamily="34" charset="0"/>
              </a:defRPr>
            </a:lvl2pPr>
            <a:lvl3pPr marL="1143000" indent="-228600" eaLnBrk="0" hangingPunct="0">
              <a:defRPr>
                <a:solidFill>
                  <a:schemeClr val="tx1"/>
                </a:solidFill>
                <a:latin typeface="Times New Roman" pitchFamily="18" charset="0"/>
                <a:cs typeface="Arial" pitchFamily="34" charset="0"/>
              </a:defRPr>
            </a:lvl3pPr>
            <a:lvl4pPr marL="1600200" indent="-228600" eaLnBrk="0" hangingPunct="0">
              <a:defRPr>
                <a:solidFill>
                  <a:schemeClr val="tx1"/>
                </a:solidFill>
                <a:latin typeface="Times New Roman" pitchFamily="18" charset="0"/>
                <a:cs typeface="Arial" pitchFamily="34" charset="0"/>
              </a:defRPr>
            </a:lvl4pPr>
            <a:lvl5pPr marL="2057400" indent="-228600" eaLnBrk="0" hangingPunct="0">
              <a:defRPr>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a:solidFill>
                  <a:schemeClr val="tx1"/>
                </a:solidFill>
                <a:latin typeface="Times New Roman" pitchFamily="18" charset="0"/>
                <a:cs typeface="Arial" pitchFamily="34" charset="0"/>
              </a:defRPr>
            </a:lvl9pPr>
          </a:lstStyle>
          <a:p>
            <a:pPr>
              <a:defRPr/>
            </a:pPr>
            <a:r>
              <a:rPr lang="en-US" sz="2400" b="1"/>
              <a:t>Về kỹ năng mềm: </a:t>
            </a:r>
          </a:p>
          <a:p>
            <a:pPr marL="393700" lvl="1" indent="-342900" algn="just">
              <a:buFont typeface="Arial" panose="020B0604020202020204" pitchFamily="34" charset="0"/>
              <a:buChar char="•"/>
              <a:defRPr/>
            </a:pPr>
            <a:r>
              <a:rPr lang="en-US" sz="2400"/>
              <a:t>Thực hành được kỹ năng học và tự học suốt đời.</a:t>
            </a:r>
          </a:p>
          <a:p>
            <a:pPr marL="393700" lvl="1" indent="-342900" algn="just">
              <a:buFont typeface="Arial" panose="020B0604020202020204" pitchFamily="34" charset="0"/>
              <a:buChar char="•"/>
              <a:defRPr/>
            </a:pPr>
            <a:r>
              <a:rPr lang="en-US" sz="2400"/>
              <a:t>Thực hành được kỹ năng làm việc độc lập và làm việc theo nhóm.</a:t>
            </a:r>
          </a:p>
          <a:p>
            <a:pPr marL="393700" lvl="1" indent="-342900" algn="just">
              <a:buFont typeface="Arial" panose="020B0604020202020204" pitchFamily="34" charset="0"/>
              <a:buChar char="•"/>
              <a:defRPr/>
            </a:pPr>
            <a:r>
              <a:rPr lang="en-US" sz="2400"/>
              <a:t>Thực hành được kỹ năng thuyết trình.</a:t>
            </a:r>
          </a:p>
          <a:p>
            <a:pPr marL="393700" lvl="1" indent="-342900" algn="just">
              <a:buFont typeface="Arial" panose="020B0604020202020204" pitchFamily="34" charset="0"/>
              <a:buChar char="•"/>
              <a:defRPr/>
            </a:pPr>
            <a:r>
              <a:rPr lang="en-US" sz="2400"/>
              <a:t>Thực hành được việc lập thời gian biểu và hoàn thành nhiệm vụ.</a:t>
            </a:r>
          </a:p>
          <a:p>
            <a:pPr>
              <a:defRPr/>
            </a:pPr>
            <a:r>
              <a:rPr lang="en-US" sz="2400" b="1"/>
              <a:t>Về thái độ: </a:t>
            </a:r>
          </a:p>
          <a:p>
            <a:pPr marL="457200" lvl="1" indent="-342900" algn="just">
              <a:buFont typeface="Arial" panose="020B0604020202020204" pitchFamily="34" charset="0"/>
              <a:buChar char="•"/>
              <a:defRPr/>
            </a:pPr>
            <a:r>
              <a:rPr lang="en-US" sz="2400"/>
              <a:t>Thể hiện thái độ học tập nghiêm túc, năng động trong tìm kiếm tri thức.</a:t>
            </a:r>
          </a:p>
          <a:p>
            <a:pPr marL="457200" lvl="1" indent="-342900" algn="just">
              <a:buFont typeface="Arial" panose="020B0604020202020204" pitchFamily="34" charset="0"/>
              <a:buChar char="•"/>
              <a:defRPr/>
            </a:pPr>
            <a:r>
              <a:rPr lang="en-US" sz="2400"/>
              <a:t>Trung thực trong học tập, thực hiện các bài kiểm tra</a:t>
            </a:r>
          </a:p>
          <a:p>
            <a:pPr marL="457200" lvl="1" indent="-342900" algn="just">
              <a:buFont typeface="Arial" panose="020B0604020202020204" pitchFamily="34" charset="0"/>
              <a:buChar char="•"/>
              <a:defRPr/>
            </a:pPr>
            <a:r>
              <a:rPr lang="en-US" sz="2400"/>
              <a:t>Đoàn kết, giúp đỡ bạn bè, sinh viên khóa sau trong học tập.</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a:t>Bài tập 4</a:t>
            </a:r>
          </a:p>
        </p:txBody>
      </p:sp>
      <p:pic>
        <p:nvPicPr>
          <p:cNvPr id="65539" name="Picture 4" descr="question_pop_up_from_box_hg_clr">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3352800" y="1646238"/>
            <a:ext cx="1736725" cy="6397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cxnSp>
        <p:nvCxnSpPr>
          <p:cNvPr id="7" name="Straight Arrow Connector 6"/>
          <p:cNvCxnSpPr/>
          <p:nvPr/>
        </p:nvCxnSpPr>
        <p:spPr>
          <a:xfrm rot="5400000">
            <a:off x="4039394" y="2407444"/>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3352800" y="2560638"/>
            <a:ext cx="1736725" cy="639762"/>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Nhập</a:t>
            </a:r>
          </a:p>
          <a:p>
            <a:pPr algn="ctr">
              <a:defRPr/>
            </a:pPr>
            <a:r>
              <a:rPr lang="en-US"/>
              <a:t>n</a:t>
            </a:r>
            <a:r>
              <a:rPr lang="vi-VN"/>
              <a:t>ă</a:t>
            </a:r>
            <a:r>
              <a:rPr lang="en-US"/>
              <a:t>m sinh</a:t>
            </a:r>
          </a:p>
        </p:txBody>
      </p:sp>
      <p:sp>
        <p:nvSpPr>
          <p:cNvPr id="9" name="Rectangle 8"/>
          <p:cNvSpPr/>
          <p:nvPr/>
        </p:nvSpPr>
        <p:spPr>
          <a:xfrm>
            <a:off x="2743200" y="3475038"/>
            <a:ext cx="2971800" cy="6397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Tính</a:t>
            </a:r>
          </a:p>
          <a:p>
            <a:pPr algn="ctr">
              <a:defRPr/>
            </a:pPr>
            <a:r>
              <a:rPr lang="en-US"/>
              <a:t>Tuổi = 2008 – n</a:t>
            </a:r>
            <a:r>
              <a:rPr lang="vi-VN"/>
              <a:t>ă</a:t>
            </a:r>
            <a:r>
              <a:rPr lang="en-US"/>
              <a:t>m sinh</a:t>
            </a:r>
          </a:p>
        </p:txBody>
      </p:sp>
      <p:cxnSp>
        <p:nvCxnSpPr>
          <p:cNvPr id="10" name="Straight Arrow Connector 9"/>
          <p:cNvCxnSpPr/>
          <p:nvPr/>
        </p:nvCxnSpPr>
        <p:spPr>
          <a:xfrm rot="5400000">
            <a:off x="4039394" y="3321844"/>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4039394" y="4236244"/>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Parallelogram 11"/>
          <p:cNvSpPr/>
          <p:nvPr/>
        </p:nvSpPr>
        <p:spPr>
          <a:xfrm>
            <a:off x="3352800" y="4389438"/>
            <a:ext cx="1736725" cy="639762"/>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 Tuổi</a:t>
            </a:r>
          </a:p>
        </p:txBody>
      </p:sp>
      <p:sp>
        <p:nvSpPr>
          <p:cNvPr id="13" name="Oval 12"/>
          <p:cNvSpPr/>
          <p:nvPr/>
        </p:nvSpPr>
        <p:spPr>
          <a:xfrm>
            <a:off x="3352800" y="5303838"/>
            <a:ext cx="1736725" cy="6397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cxnSp>
        <p:nvCxnSpPr>
          <p:cNvPr id="14" name="Straight Arrow Connector 13"/>
          <p:cNvCxnSpPr/>
          <p:nvPr/>
        </p:nvCxnSpPr>
        <p:spPr>
          <a:xfrm rot="5400000">
            <a:off x="4039394" y="5150644"/>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altLang="en-US"/>
              <a:t>Bài tập 5</a:t>
            </a:r>
          </a:p>
        </p:txBody>
      </p:sp>
      <p:pic>
        <p:nvPicPr>
          <p:cNvPr id="66563" name="Picture 5" descr="question_pop_up_from_box_hg_clr">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3429000" y="13716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cxnSp>
        <p:nvCxnSpPr>
          <p:cNvPr id="7" name="Straight Arrow Connector 6"/>
          <p:cNvCxnSpPr/>
          <p:nvPr/>
        </p:nvCxnSpPr>
        <p:spPr>
          <a:xfrm rot="5400000">
            <a:off x="4114800" y="2133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3429000" y="2286000"/>
            <a:ext cx="173672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Nhập</a:t>
            </a:r>
          </a:p>
          <a:p>
            <a:pPr algn="ctr">
              <a:defRPr/>
            </a:pPr>
            <a:r>
              <a:rPr lang="en-US"/>
              <a:t>a và b</a:t>
            </a:r>
          </a:p>
        </p:txBody>
      </p:sp>
      <p:sp>
        <p:nvSpPr>
          <p:cNvPr id="9" name="Rectangle 8"/>
          <p:cNvSpPr/>
          <p:nvPr/>
        </p:nvSpPr>
        <p:spPr>
          <a:xfrm>
            <a:off x="2819400" y="3200400"/>
            <a:ext cx="2971800" cy="147796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Tính</a:t>
            </a:r>
          </a:p>
          <a:p>
            <a:pPr algn="ctr">
              <a:defRPr/>
            </a:pPr>
            <a:r>
              <a:rPr lang="en-US"/>
              <a:t>Tổng = a + b</a:t>
            </a:r>
          </a:p>
          <a:p>
            <a:pPr algn="ctr">
              <a:defRPr/>
            </a:pPr>
            <a:r>
              <a:rPr lang="en-US"/>
              <a:t>Hiệu = a – b</a:t>
            </a:r>
          </a:p>
          <a:p>
            <a:pPr algn="ctr">
              <a:defRPr/>
            </a:pPr>
            <a:r>
              <a:rPr lang="en-US"/>
              <a:t>Tích = a * b</a:t>
            </a:r>
          </a:p>
          <a:p>
            <a:pPr algn="ctr">
              <a:defRPr/>
            </a:pPr>
            <a:r>
              <a:rPr lang="en-US"/>
              <a:t>Th</a:t>
            </a:r>
            <a:r>
              <a:rPr lang="vi-VN"/>
              <a:t>ươ</a:t>
            </a:r>
            <a:r>
              <a:rPr lang="en-US"/>
              <a:t>ng = a / b</a:t>
            </a:r>
          </a:p>
        </p:txBody>
      </p:sp>
      <p:cxnSp>
        <p:nvCxnSpPr>
          <p:cNvPr id="10" name="Straight Arrow Connector 9"/>
          <p:cNvCxnSpPr/>
          <p:nvPr/>
        </p:nvCxnSpPr>
        <p:spPr>
          <a:xfrm rot="5400000">
            <a:off x="4114800" y="3048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352800" y="58674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sp>
        <p:nvSpPr>
          <p:cNvPr id="21" name="Parallelogram 20"/>
          <p:cNvSpPr/>
          <p:nvPr/>
        </p:nvSpPr>
        <p:spPr>
          <a:xfrm>
            <a:off x="2286000" y="4953000"/>
            <a:ext cx="3962400"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Tổng, Hiệu, Tích, Th</a:t>
            </a:r>
            <a:r>
              <a:rPr lang="vi-VN"/>
              <a:t>ươ</a:t>
            </a:r>
            <a:r>
              <a:rPr lang="en-US"/>
              <a:t>ng</a:t>
            </a:r>
          </a:p>
        </p:txBody>
      </p:sp>
      <p:cxnSp>
        <p:nvCxnSpPr>
          <p:cNvPr id="22" name="Straight Arrow Connector 21"/>
          <p:cNvCxnSpPr/>
          <p:nvPr/>
        </p:nvCxnSpPr>
        <p:spPr>
          <a:xfrm rot="5400000">
            <a:off x="4114800" y="4800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114800" y="5715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3" grpId="0" animBg="1"/>
      <p:bldP spid="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a:t>Bài tập 6</a:t>
            </a:r>
          </a:p>
        </p:txBody>
      </p:sp>
      <p:pic>
        <p:nvPicPr>
          <p:cNvPr id="67587" name="Picture 5" descr="question_pop_up_from_box_hg_clr">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3352800" y="1341438"/>
            <a:ext cx="1736725" cy="6397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cxnSp>
        <p:nvCxnSpPr>
          <p:cNvPr id="7" name="Straight Arrow Connector 6"/>
          <p:cNvCxnSpPr/>
          <p:nvPr/>
        </p:nvCxnSpPr>
        <p:spPr>
          <a:xfrm rot="5400000">
            <a:off x="4039394" y="2102644"/>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2895600" y="2255838"/>
            <a:ext cx="2590800" cy="1173162"/>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Nhập</a:t>
            </a:r>
          </a:p>
          <a:p>
            <a:pPr algn="ctr">
              <a:defRPr/>
            </a:pPr>
            <a:r>
              <a:rPr lang="en-US"/>
              <a:t>Tên sản phẩm</a:t>
            </a:r>
          </a:p>
          <a:p>
            <a:pPr algn="ctr">
              <a:defRPr/>
            </a:pPr>
            <a:r>
              <a:rPr lang="en-US"/>
              <a:t>Số l</a:t>
            </a:r>
            <a:r>
              <a:rPr lang="vi-VN"/>
              <a:t>ượ</a:t>
            </a:r>
            <a:r>
              <a:rPr lang="en-US"/>
              <a:t>ng</a:t>
            </a:r>
          </a:p>
          <a:p>
            <a:pPr algn="ctr">
              <a:defRPr/>
            </a:pPr>
            <a:r>
              <a:rPr lang="en-US"/>
              <a:t>Đ</a:t>
            </a:r>
            <a:r>
              <a:rPr lang="vi-VN"/>
              <a:t>ơ</a:t>
            </a:r>
            <a:r>
              <a:rPr lang="en-US"/>
              <a:t>n giá</a:t>
            </a:r>
          </a:p>
        </p:txBody>
      </p:sp>
      <p:sp>
        <p:nvSpPr>
          <p:cNvPr id="9" name="Rectangle 8"/>
          <p:cNvSpPr/>
          <p:nvPr/>
        </p:nvSpPr>
        <p:spPr>
          <a:xfrm>
            <a:off x="2514600" y="3733800"/>
            <a:ext cx="32766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Tính</a:t>
            </a:r>
          </a:p>
          <a:p>
            <a:pPr algn="ctr">
              <a:defRPr/>
            </a:pPr>
            <a:r>
              <a:rPr lang="en-US"/>
              <a:t>Tiền = Số l</a:t>
            </a:r>
            <a:r>
              <a:rPr lang="vi-VN"/>
              <a:t>ượ</a:t>
            </a:r>
            <a:r>
              <a:rPr lang="en-US"/>
              <a:t>ng * Đ</a:t>
            </a:r>
            <a:r>
              <a:rPr lang="vi-VN"/>
              <a:t>ơ</a:t>
            </a:r>
            <a:r>
              <a:rPr lang="en-US"/>
              <a:t>n giá</a:t>
            </a:r>
          </a:p>
          <a:p>
            <a:pPr algn="ctr">
              <a:defRPr/>
            </a:pPr>
            <a:r>
              <a:rPr lang="en-US"/>
              <a:t>VAT= Tiền * 0.1</a:t>
            </a:r>
          </a:p>
        </p:txBody>
      </p:sp>
      <p:cxnSp>
        <p:nvCxnSpPr>
          <p:cNvPr id="10" name="Straight Arrow Connector 9"/>
          <p:cNvCxnSpPr/>
          <p:nvPr/>
        </p:nvCxnSpPr>
        <p:spPr>
          <a:xfrm rot="5400000">
            <a:off x="4038600" y="35814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276600" y="58674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sp>
        <p:nvSpPr>
          <p:cNvPr id="12" name="Parallelogram 11"/>
          <p:cNvSpPr/>
          <p:nvPr/>
        </p:nvSpPr>
        <p:spPr>
          <a:xfrm>
            <a:off x="2895600" y="4953000"/>
            <a:ext cx="2438400"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Tiền và VAT</a:t>
            </a:r>
          </a:p>
        </p:txBody>
      </p:sp>
      <p:cxnSp>
        <p:nvCxnSpPr>
          <p:cNvPr id="13" name="Straight Arrow Connector 12"/>
          <p:cNvCxnSpPr/>
          <p:nvPr/>
        </p:nvCxnSpPr>
        <p:spPr>
          <a:xfrm rot="5400000">
            <a:off x="4038600" y="4800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4038600" y="5715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a:t>Bài tập 7</a:t>
            </a:r>
          </a:p>
        </p:txBody>
      </p:sp>
      <p:sp>
        <p:nvSpPr>
          <p:cNvPr id="4" name="Oval 3"/>
          <p:cNvSpPr/>
          <p:nvPr/>
        </p:nvSpPr>
        <p:spPr>
          <a:xfrm>
            <a:off x="3352800" y="1341438"/>
            <a:ext cx="1736725" cy="6397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cxnSp>
        <p:nvCxnSpPr>
          <p:cNvPr id="5" name="Straight Arrow Connector 4"/>
          <p:cNvCxnSpPr/>
          <p:nvPr/>
        </p:nvCxnSpPr>
        <p:spPr>
          <a:xfrm rot="5400000">
            <a:off x="4039394" y="2102644"/>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Parallelogram 5"/>
          <p:cNvSpPr/>
          <p:nvPr/>
        </p:nvSpPr>
        <p:spPr>
          <a:xfrm>
            <a:off x="1828800" y="2255838"/>
            <a:ext cx="4724400" cy="1173162"/>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Nhập</a:t>
            </a:r>
          </a:p>
          <a:p>
            <a:pPr algn="ctr">
              <a:defRPr/>
            </a:pPr>
            <a:r>
              <a:rPr lang="en-US"/>
              <a:t>Điểm T, L, H</a:t>
            </a:r>
          </a:p>
          <a:p>
            <a:pPr algn="ctr">
              <a:defRPr/>
            </a:pPr>
            <a:r>
              <a:rPr lang="en-US"/>
              <a:t>Hệ số T, Hệ số L, Hệ số H</a:t>
            </a:r>
          </a:p>
        </p:txBody>
      </p:sp>
      <p:sp>
        <p:nvSpPr>
          <p:cNvPr id="7" name="Rectangle 6"/>
          <p:cNvSpPr/>
          <p:nvPr/>
        </p:nvSpPr>
        <p:spPr>
          <a:xfrm>
            <a:off x="1828800" y="3733800"/>
            <a:ext cx="4648200" cy="914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Tính</a:t>
            </a:r>
          </a:p>
          <a:p>
            <a:pPr algn="ctr">
              <a:defRPr/>
            </a:pPr>
            <a:r>
              <a:rPr lang="en-US"/>
              <a:t>ĐTB = (T*HsT + L*HsL + H*HsH) / (HsT + HsL + HsH)</a:t>
            </a:r>
          </a:p>
        </p:txBody>
      </p:sp>
      <p:cxnSp>
        <p:nvCxnSpPr>
          <p:cNvPr id="8" name="Straight Arrow Connector 7"/>
          <p:cNvCxnSpPr/>
          <p:nvPr/>
        </p:nvCxnSpPr>
        <p:spPr>
          <a:xfrm rot="5400000">
            <a:off x="4038600" y="35814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276600" y="58674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sp>
        <p:nvSpPr>
          <p:cNvPr id="10" name="Parallelogram 9"/>
          <p:cNvSpPr/>
          <p:nvPr/>
        </p:nvSpPr>
        <p:spPr>
          <a:xfrm>
            <a:off x="2895600" y="4953000"/>
            <a:ext cx="2438400"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ĐTB</a:t>
            </a:r>
          </a:p>
        </p:txBody>
      </p:sp>
      <p:cxnSp>
        <p:nvCxnSpPr>
          <p:cNvPr id="11" name="Straight Arrow Connector 10"/>
          <p:cNvCxnSpPr/>
          <p:nvPr/>
        </p:nvCxnSpPr>
        <p:spPr>
          <a:xfrm rot="5400000">
            <a:off x="4038600" y="4800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038600" y="5715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68620" name="Picture 12" descr="question_pop_up_from_box_hg_clr">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a:t>Bài tập 8</a:t>
            </a:r>
          </a:p>
        </p:txBody>
      </p:sp>
      <p:sp>
        <p:nvSpPr>
          <p:cNvPr id="4" name="Oval 3"/>
          <p:cNvSpPr/>
          <p:nvPr/>
        </p:nvSpPr>
        <p:spPr>
          <a:xfrm>
            <a:off x="3429000" y="13716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cxnSp>
        <p:nvCxnSpPr>
          <p:cNvPr id="5" name="Straight Arrow Connector 4"/>
          <p:cNvCxnSpPr/>
          <p:nvPr/>
        </p:nvCxnSpPr>
        <p:spPr>
          <a:xfrm rot="5400000">
            <a:off x="4114800" y="2133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Parallelogram 5"/>
          <p:cNvSpPr/>
          <p:nvPr/>
        </p:nvSpPr>
        <p:spPr>
          <a:xfrm>
            <a:off x="3260725" y="2286000"/>
            <a:ext cx="207327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Nhập</a:t>
            </a:r>
          </a:p>
          <a:p>
            <a:pPr algn="ctr">
              <a:defRPr/>
            </a:pPr>
            <a:r>
              <a:rPr lang="en-US"/>
              <a:t>Bán kính R</a:t>
            </a:r>
          </a:p>
        </p:txBody>
      </p:sp>
      <p:sp>
        <p:nvSpPr>
          <p:cNvPr id="7" name="Rectangle 6"/>
          <p:cNvSpPr/>
          <p:nvPr/>
        </p:nvSpPr>
        <p:spPr>
          <a:xfrm>
            <a:off x="2743200" y="3200400"/>
            <a:ext cx="3048000" cy="147796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Tính</a:t>
            </a:r>
          </a:p>
          <a:p>
            <a:pPr algn="ctr">
              <a:defRPr/>
            </a:pPr>
            <a:r>
              <a:rPr lang="en-US"/>
              <a:t>PI = 3.1415</a:t>
            </a:r>
          </a:p>
          <a:p>
            <a:pPr algn="ctr">
              <a:defRPr/>
            </a:pPr>
            <a:r>
              <a:rPr lang="en-US"/>
              <a:t>Chu vi = 2*PI*R</a:t>
            </a:r>
          </a:p>
          <a:p>
            <a:pPr algn="ctr">
              <a:defRPr/>
            </a:pPr>
            <a:r>
              <a:rPr lang="en-US"/>
              <a:t>Diện tích = PI*R*R</a:t>
            </a:r>
          </a:p>
        </p:txBody>
      </p:sp>
      <p:cxnSp>
        <p:nvCxnSpPr>
          <p:cNvPr id="8" name="Straight Arrow Connector 7"/>
          <p:cNvCxnSpPr/>
          <p:nvPr/>
        </p:nvCxnSpPr>
        <p:spPr>
          <a:xfrm rot="5400000">
            <a:off x="4114800" y="3048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352800" y="58674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sp>
        <p:nvSpPr>
          <p:cNvPr id="10" name="Parallelogram 9"/>
          <p:cNvSpPr/>
          <p:nvPr/>
        </p:nvSpPr>
        <p:spPr>
          <a:xfrm>
            <a:off x="2743200" y="4953000"/>
            <a:ext cx="3048000"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Chu vi và Diện tích</a:t>
            </a:r>
          </a:p>
        </p:txBody>
      </p:sp>
      <p:cxnSp>
        <p:nvCxnSpPr>
          <p:cNvPr id="11" name="Straight Arrow Connector 10"/>
          <p:cNvCxnSpPr/>
          <p:nvPr/>
        </p:nvCxnSpPr>
        <p:spPr>
          <a:xfrm rot="5400000">
            <a:off x="4114800" y="4800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114800" y="5715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69644" name="Picture 13" descr="question_pop_up_from_box_hg_clr">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altLang="en-US"/>
              <a:t>Bài tập 9</a:t>
            </a:r>
          </a:p>
        </p:txBody>
      </p:sp>
      <p:sp>
        <p:nvSpPr>
          <p:cNvPr id="4" name="Oval 3"/>
          <p:cNvSpPr/>
          <p:nvPr/>
        </p:nvSpPr>
        <p:spPr>
          <a:xfrm>
            <a:off x="3276600" y="11430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cxnSp>
        <p:nvCxnSpPr>
          <p:cNvPr id="5" name="Straight Arrow Connector 4"/>
          <p:cNvCxnSpPr/>
          <p:nvPr/>
        </p:nvCxnSpPr>
        <p:spPr>
          <a:xfrm rot="5400000">
            <a:off x="4038600" y="1905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Parallelogram 5"/>
          <p:cNvSpPr/>
          <p:nvPr/>
        </p:nvSpPr>
        <p:spPr>
          <a:xfrm>
            <a:off x="2346325" y="2057400"/>
            <a:ext cx="374967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Nhập</a:t>
            </a:r>
          </a:p>
          <a:p>
            <a:pPr algn="ctr">
              <a:defRPr/>
            </a:pPr>
            <a:r>
              <a:rPr lang="en-US"/>
              <a:t>số xe N (gồm 4 chữ số)</a:t>
            </a:r>
          </a:p>
        </p:txBody>
      </p:sp>
      <p:sp>
        <p:nvSpPr>
          <p:cNvPr id="7" name="Rectangle 6"/>
          <p:cNvSpPr/>
          <p:nvPr/>
        </p:nvSpPr>
        <p:spPr>
          <a:xfrm>
            <a:off x="1752600" y="2971800"/>
            <a:ext cx="4953000" cy="170656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Tính</a:t>
            </a:r>
          </a:p>
          <a:p>
            <a:pPr>
              <a:defRPr/>
            </a:pPr>
            <a:r>
              <a:rPr lang="en-US"/>
              <a:t>Số thứ 4: n4 = N % 10, N = N / 10</a:t>
            </a:r>
          </a:p>
          <a:p>
            <a:pPr>
              <a:defRPr/>
            </a:pPr>
            <a:r>
              <a:rPr lang="en-US"/>
              <a:t>Số thứ 3: n3 = N % 10, N = N / 10</a:t>
            </a:r>
          </a:p>
          <a:p>
            <a:pPr>
              <a:defRPr/>
            </a:pPr>
            <a:r>
              <a:rPr lang="en-US"/>
              <a:t>Số thứ 2: n2 = N % 10, N = N / 10</a:t>
            </a:r>
          </a:p>
          <a:p>
            <a:pPr>
              <a:defRPr/>
            </a:pPr>
            <a:r>
              <a:rPr lang="en-US"/>
              <a:t>Số thứ 1: n1 = N</a:t>
            </a:r>
          </a:p>
          <a:p>
            <a:pPr>
              <a:defRPr/>
            </a:pPr>
            <a:r>
              <a:rPr lang="en-US"/>
              <a:t>Số nút S = (n1 + n2+ n3 + n4) % 10</a:t>
            </a:r>
          </a:p>
        </p:txBody>
      </p:sp>
      <p:cxnSp>
        <p:nvCxnSpPr>
          <p:cNvPr id="8" name="Straight Arrow Connector 7"/>
          <p:cNvCxnSpPr/>
          <p:nvPr/>
        </p:nvCxnSpPr>
        <p:spPr>
          <a:xfrm rot="5400000">
            <a:off x="4038600" y="28194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276600" y="58674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sp>
        <p:nvSpPr>
          <p:cNvPr id="10" name="Parallelogram 9"/>
          <p:cNvSpPr/>
          <p:nvPr/>
        </p:nvSpPr>
        <p:spPr>
          <a:xfrm>
            <a:off x="3276600" y="4953000"/>
            <a:ext cx="1828800"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Số nút S</a:t>
            </a:r>
          </a:p>
        </p:txBody>
      </p:sp>
      <p:cxnSp>
        <p:nvCxnSpPr>
          <p:cNvPr id="11" name="Straight Arrow Connector 10"/>
          <p:cNvCxnSpPr/>
          <p:nvPr/>
        </p:nvCxnSpPr>
        <p:spPr>
          <a:xfrm rot="5400000">
            <a:off x="4038600" y="4800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4038600" y="5715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70668" name="Picture 22" descr="question_pop_up_from_box_hg_clr">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par>
                          <p:cTn id="31" fill="hold" nodeType="afterGroup">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altLang="en-US"/>
              <a:t>Bài tập 10</a:t>
            </a:r>
          </a:p>
        </p:txBody>
      </p:sp>
      <p:cxnSp>
        <p:nvCxnSpPr>
          <p:cNvPr id="4" name="Straight Arrow Connector 3"/>
          <p:cNvCxnSpPr/>
          <p:nvPr/>
        </p:nvCxnSpPr>
        <p:spPr>
          <a:xfrm rot="5400000">
            <a:off x="4038600" y="21336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4038600" y="3048000"/>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3"/>
            <a:endCxn id="24" idx="1"/>
          </p:cNvCxnSpPr>
          <p:nvPr/>
        </p:nvCxnSpPr>
        <p:spPr>
          <a:xfrm rot="16200000" flipH="1">
            <a:off x="2280444" y="4634707"/>
            <a:ext cx="1358900" cy="11414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5815013" y="3695700"/>
            <a:ext cx="38258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38400" y="3505200"/>
            <a:ext cx="9144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2247901" y="3695700"/>
            <a:ext cx="3810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352800" y="13716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Bắt </a:t>
            </a:r>
            <a:r>
              <a:rPr lang="vi-VN"/>
              <a:t>đầ</a:t>
            </a:r>
            <a:r>
              <a:rPr lang="en-US"/>
              <a:t>u</a:t>
            </a:r>
          </a:p>
        </p:txBody>
      </p:sp>
      <p:sp>
        <p:nvSpPr>
          <p:cNvPr id="18" name="Parallelogram 17"/>
          <p:cNvSpPr/>
          <p:nvPr/>
        </p:nvSpPr>
        <p:spPr>
          <a:xfrm>
            <a:off x="3352800" y="2286000"/>
            <a:ext cx="173672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Đọc a,b</a:t>
            </a:r>
          </a:p>
        </p:txBody>
      </p:sp>
      <p:sp>
        <p:nvSpPr>
          <p:cNvPr id="19" name="Diamond 18"/>
          <p:cNvSpPr/>
          <p:nvPr/>
        </p:nvSpPr>
        <p:spPr>
          <a:xfrm>
            <a:off x="3352800" y="3200400"/>
            <a:ext cx="1736725" cy="639763"/>
          </a:xfrm>
          <a:prstGeom prst="diamond">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a &gt; b</a:t>
            </a:r>
          </a:p>
        </p:txBody>
      </p:sp>
      <p:sp>
        <p:nvSpPr>
          <p:cNvPr id="23" name="Parallelogram 22"/>
          <p:cNvSpPr/>
          <p:nvPr/>
        </p:nvSpPr>
        <p:spPr>
          <a:xfrm>
            <a:off x="1355725" y="3886200"/>
            <a:ext cx="222567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a max, b min</a:t>
            </a:r>
          </a:p>
        </p:txBody>
      </p:sp>
      <p:sp>
        <p:nvSpPr>
          <p:cNvPr id="24" name="Oval 23"/>
          <p:cNvSpPr/>
          <p:nvPr/>
        </p:nvSpPr>
        <p:spPr>
          <a:xfrm>
            <a:off x="3276600" y="5791200"/>
            <a:ext cx="1736725" cy="6397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Kết thúc</a:t>
            </a:r>
          </a:p>
        </p:txBody>
      </p:sp>
      <p:sp>
        <p:nvSpPr>
          <p:cNvPr id="27" name="TextBox 26"/>
          <p:cNvSpPr txBox="1"/>
          <p:nvPr/>
        </p:nvSpPr>
        <p:spPr>
          <a:xfrm>
            <a:off x="5562600" y="3048000"/>
            <a:ext cx="347663" cy="369888"/>
          </a:xfrm>
          <a:prstGeom prst="rect">
            <a:avLst/>
          </a:prstGeom>
          <a:noFill/>
        </p:spPr>
        <p:txBody>
          <a:bodyPr wrap="none">
            <a:spAutoFit/>
          </a:bodyPr>
          <a:lstStyle/>
          <a:p>
            <a:pPr>
              <a:defRPr/>
            </a:pPr>
            <a:r>
              <a:rPr lang="en-US" b="1">
                <a:solidFill>
                  <a:schemeClr val="dk1"/>
                </a:solidFill>
                <a:latin typeface="+mn-lt"/>
                <a:cs typeface="+mn-cs"/>
              </a:rPr>
              <a:t>S</a:t>
            </a:r>
          </a:p>
        </p:txBody>
      </p:sp>
      <p:sp>
        <p:nvSpPr>
          <p:cNvPr id="28" name="TextBox 27"/>
          <p:cNvSpPr txBox="1"/>
          <p:nvPr/>
        </p:nvSpPr>
        <p:spPr>
          <a:xfrm>
            <a:off x="2819400" y="3048000"/>
            <a:ext cx="376238" cy="369888"/>
          </a:xfrm>
          <a:prstGeom prst="rect">
            <a:avLst/>
          </a:prstGeom>
          <a:noFill/>
        </p:spPr>
        <p:txBody>
          <a:bodyPr wrap="none">
            <a:spAutoFit/>
          </a:bodyPr>
          <a:lstStyle/>
          <a:p>
            <a:pPr>
              <a:defRPr/>
            </a:pPr>
            <a:r>
              <a:rPr lang="en-US" b="1">
                <a:solidFill>
                  <a:schemeClr val="dk1"/>
                </a:solidFill>
                <a:latin typeface="+mn-lt"/>
                <a:cs typeface="+mn-cs"/>
              </a:rPr>
              <a:t>Đ</a:t>
            </a:r>
          </a:p>
        </p:txBody>
      </p:sp>
      <p:sp>
        <p:nvSpPr>
          <p:cNvPr id="33" name="Parallelogram 32"/>
          <p:cNvSpPr/>
          <p:nvPr/>
        </p:nvSpPr>
        <p:spPr>
          <a:xfrm>
            <a:off x="4876800" y="3886200"/>
            <a:ext cx="2225675" cy="639763"/>
          </a:xfrm>
          <a:prstGeom prst="parallelogram">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t>Xuất</a:t>
            </a:r>
          </a:p>
          <a:p>
            <a:pPr algn="ctr">
              <a:defRPr/>
            </a:pPr>
            <a:r>
              <a:rPr lang="en-US"/>
              <a:t>a min, b max</a:t>
            </a:r>
          </a:p>
        </p:txBody>
      </p:sp>
      <p:cxnSp>
        <p:nvCxnSpPr>
          <p:cNvPr id="35" name="Straight Arrow Connector 34"/>
          <p:cNvCxnSpPr>
            <a:endCxn id="24" idx="7"/>
          </p:cNvCxnSpPr>
          <p:nvPr/>
        </p:nvCxnSpPr>
        <p:spPr>
          <a:xfrm rot="5400000">
            <a:off x="4708525" y="4573588"/>
            <a:ext cx="1362075" cy="12604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091113" y="3505200"/>
            <a:ext cx="9144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1699" name="Picture 38" descr="question_pop_up_from_box_hg_clr">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anim calcmode="lin" valueType="num">
                                      <p:cBhvr>
                                        <p:cTn id="31" dur="500" fill="hold"/>
                                        <p:tgtEl>
                                          <p:spTgt spid="28"/>
                                        </p:tgtEl>
                                        <p:attrNameLst>
                                          <p:attrName>ppt_x</p:attrName>
                                        </p:attrNameLst>
                                      </p:cBhvr>
                                      <p:tavLst>
                                        <p:tav tm="0">
                                          <p:val>
                                            <p:strVal val="#ppt_x"/>
                                          </p:val>
                                        </p:tav>
                                        <p:tav tm="100000">
                                          <p:val>
                                            <p:strVal val="#ppt_x"/>
                                          </p:val>
                                        </p:tav>
                                      </p:tavLst>
                                    </p:anim>
                                    <p:anim calcmode="lin" valueType="num">
                                      <p:cBhvr>
                                        <p:cTn id="32" dur="500" fill="hold"/>
                                        <p:tgtEl>
                                          <p:spTgt spid="28"/>
                                        </p:tgtEl>
                                        <p:attrNameLst>
                                          <p:attrName>ppt_y</p:attrName>
                                        </p:attrNameLst>
                                      </p:cBhvr>
                                      <p:tavLst>
                                        <p:tav tm="0">
                                          <p:val>
                                            <p:strVal val="#ppt_y-.1"/>
                                          </p:val>
                                        </p:tav>
                                        <p:tav tm="100000">
                                          <p:val>
                                            <p:strVal val="#ppt_y"/>
                                          </p:val>
                                        </p:tav>
                                      </p:tavLst>
                                    </p:anim>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right)">
                                      <p:cBhvr>
                                        <p:cTn id="36" dur="500"/>
                                        <p:tgtEl>
                                          <p:spTgt spid="12"/>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par>
                          <p:cTn id="41" fill="hold" nodeType="afterGroup">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par>
                          <p:cTn id="45" fill="hold" nodeType="afterGroup">
                            <p:stCondLst>
                              <p:cond delay="2000"/>
                            </p:stCondLst>
                            <p:childTnLst>
                              <p:par>
                                <p:cTn id="46" presetID="22" presetClass="entr" presetSubtype="8"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anim calcmode="lin" valueType="num">
                                      <p:cBhvr>
                                        <p:cTn id="57" dur="500" fill="hold"/>
                                        <p:tgtEl>
                                          <p:spTgt spid="27"/>
                                        </p:tgtEl>
                                        <p:attrNameLst>
                                          <p:attrName>ppt_x</p:attrName>
                                        </p:attrNameLst>
                                      </p:cBhvr>
                                      <p:tavLst>
                                        <p:tav tm="0">
                                          <p:val>
                                            <p:strVal val="#ppt_x"/>
                                          </p:val>
                                        </p:tav>
                                        <p:tav tm="100000">
                                          <p:val>
                                            <p:strVal val="#ppt_x"/>
                                          </p:val>
                                        </p:tav>
                                      </p:tavLst>
                                    </p:anim>
                                    <p:anim calcmode="lin" valueType="num">
                                      <p:cBhvr>
                                        <p:cTn id="58" dur="500" fill="hold"/>
                                        <p:tgtEl>
                                          <p:spTgt spid="27"/>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par>
                          <p:cTn id="63" fill="hold" nodeType="afterGroup">
                            <p:stCondLst>
                              <p:cond delay="1000"/>
                            </p:stCondLst>
                            <p:childTnLst>
                              <p:par>
                                <p:cTn id="64" presetID="22" presetClass="entr" presetSubtype="1"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childTnLst>
                          </p:cTn>
                        </p:par>
                        <p:par>
                          <p:cTn id="67" fill="hold" nodeType="afterGroup">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par>
                          <p:cTn id="71" fill="hold" nodeType="afterGroup">
                            <p:stCondLst>
                              <p:cond delay="2000"/>
                            </p:stCondLst>
                            <p:childTnLst>
                              <p:par>
                                <p:cTn id="72" presetID="22" presetClass="entr" presetSubtype="1" fill="hold"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up)">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7" grpId="0"/>
      <p:bldP spid="28" grpId="0"/>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46163" y="0"/>
            <a:ext cx="7793037" cy="1236663"/>
          </a:xfrm>
        </p:spPr>
        <p:txBody>
          <a:bodyPr/>
          <a:lstStyle/>
          <a:p>
            <a:r>
              <a:rPr lang="en-US" altLang="en-US" b="1">
                <a:latin typeface="Arial" pitchFamily="34" charset="0"/>
              </a:rPr>
              <a:t>Kiến thức tiên quyết </a:t>
            </a:r>
          </a:p>
        </p:txBody>
      </p:sp>
      <p:sp>
        <p:nvSpPr>
          <p:cNvPr id="19459" name="Rectangle 3"/>
          <p:cNvSpPr>
            <a:spLocks noGrp="1" noChangeArrowheads="1"/>
          </p:cNvSpPr>
          <p:nvPr>
            <p:ph type="body" idx="4294967295"/>
          </p:nvPr>
        </p:nvSpPr>
        <p:spPr>
          <a:xfrm>
            <a:off x="381000" y="1676400"/>
            <a:ext cx="8229600" cy="2506663"/>
          </a:xfrm>
        </p:spPr>
        <p:txBody>
          <a:bodyPr/>
          <a:lstStyle/>
          <a:p>
            <a:pPr marL="914400" lvl="1" indent="-457200" algn="just">
              <a:lnSpc>
                <a:spcPct val="120000"/>
              </a:lnSpc>
            </a:pPr>
            <a:r>
              <a:rPr lang="fr-FR" altLang="en-US"/>
              <a:t>Đã học qua môn Nhập Môn Tin Học.</a:t>
            </a:r>
          </a:p>
          <a:p>
            <a:pPr marL="914400" lvl="1" indent="-457200" algn="just">
              <a:lnSpc>
                <a:spcPct val="120000"/>
              </a:lnSpc>
            </a:pPr>
            <a:r>
              <a:rPr lang="fr-FR" altLang="en-US"/>
              <a:t>Kiến thức về cách sử dụng máy tính. </a:t>
            </a:r>
          </a:p>
          <a:p>
            <a:pPr marL="914400" lvl="1" indent="-457200" algn="just">
              <a:lnSpc>
                <a:spcPct val="120000"/>
              </a:lnSpc>
            </a:pPr>
            <a:r>
              <a:rPr lang="fr-FR" altLang="en-US"/>
              <a:t>Kiến thức về các hàm toán học.</a:t>
            </a:r>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219200" y="381000"/>
            <a:ext cx="6705600" cy="563563"/>
          </a:xfrm>
        </p:spPr>
        <p:txBody>
          <a:bodyPr/>
          <a:lstStyle/>
          <a:p>
            <a:pPr algn="ctr"/>
            <a:r>
              <a:rPr lang="en-US" altLang="en-US" sz="2800">
                <a:solidFill>
                  <a:srgbClr val="990000"/>
                </a:solidFill>
              </a:rPr>
              <a:t>Nội dung chương trình</a:t>
            </a:r>
            <a:endParaRPr lang="en-US" altLang="en-US" sz="1500">
              <a:solidFill>
                <a:srgbClr val="990000"/>
              </a:solidFill>
            </a:endParaRPr>
          </a:p>
        </p:txBody>
      </p:sp>
      <p:graphicFrame>
        <p:nvGraphicFramePr>
          <p:cNvPr id="74840" name="Group 88"/>
          <p:cNvGraphicFramePr>
            <a:graphicFrameLocks noGrp="1"/>
          </p:cNvGraphicFramePr>
          <p:nvPr>
            <p:ph idx="4294967295"/>
          </p:nvPr>
        </p:nvGraphicFramePr>
        <p:xfrm>
          <a:off x="609600" y="1295400"/>
          <a:ext cx="7772400" cy="4601414"/>
        </p:xfrm>
        <a:graphic>
          <a:graphicData uri="http://schemas.openxmlformats.org/drawingml/2006/table">
            <a:tbl>
              <a:tblPr/>
              <a:tblGrid>
                <a:gridCol w="509588">
                  <a:extLst>
                    <a:ext uri="{9D8B030D-6E8A-4147-A177-3AD203B41FA5}">
                      <a16:colId xmlns:a16="http://schemas.microsoft.com/office/drawing/2014/main" xmlns="" val="20000"/>
                    </a:ext>
                  </a:extLst>
                </a:gridCol>
                <a:gridCol w="3833812">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tblGrid>
              <a:tr h="395258">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TT</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Nội dung</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Số</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tiết</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Phân bổ thời gian</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Ghi</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Chú</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64003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Lý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thuyết</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Thực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hành</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Tự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học</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extLst>
                  <a:ext uri="{0D108BD9-81ED-4DB2-BD59-A6C34878D82A}">
                    <a16:rowId xmlns:a16="http://schemas.microsoft.com/office/drawing/2014/main" xmlns="" val="10001"/>
                  </a:ext>
                </a:extLst>
              </a:tr>
              <a:tr h="36573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1</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lvl="6" indent="0"/>
                      <a:r>
                        <a:rPr lang="en-US" sz="2400" b="0" kern="1200">
                          <a:solidFill>
                            <a:schemeClr val="tx1"/>
                          </a:solidFill>
                          <a:effectLst/>
                          <a:latin typeface="Calibri" panose="020F0502020204030204" pitchFamily="34" charset="0"/>
                          <a:ea typeface="+mn-ea"/>
                          <a:cs typeface="Calibri" panose="020F0502020204030204" pitchFamily="34" charset="0"/>
                        </a:rPr>
                        <a:t>Các thành phần cơ bản của Ngôn ngữ C</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10</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36573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2</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lvl="6" indent="0"/>
                      <a:r>
                        <a:rPr lang="en-US" sz="2400" b="0" kern="1200">
                          <a:solidFill>
                            <a:schemeClr val="tx1"/>
                          </a:solidFill>
                          <a:effectLst/>
                          <a:latin typeface="Calibri" panose="020F0502020204030204" pitchFamily="34" charset="0"/>
                          <a:ea typeface="+mn-ea"/>
                          <a:cs typeface="Calibri" panose="020F0502020204030204" pitchFamily="34" charset="0"/>
                        </a:rPr>
                        <a:t>Nhập xuất dữ liệu và Khai thác các thư viện của C</a:t>
                      </a: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20</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64003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3</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lang="en-US" sz="2400" b="0" kern="1200">
                          <a:solidFill>
                            <a:schemeClr val="tx1"/>
                          </a:solidFill>
                          <a:effectLst/>
                          <a:latin typeface="Calibri" panose="020F0502020204030204" pitchFamily="34" charset="0"/>
                          <a:ea typeface="+mn-ea"/>
                          <a:cs typeface="Calibri" panose="020F0502020204030204" pitchFamily="34" charset="0"/>
                        </a:rPr>
                        <a:t>Các câu lệnh có cấu trúc</a:t>
                      </a:r>
                      <a:endPar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36573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4</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lang="en-US" sz="2400" b="0" kern="1200">
                          <a:solidFill>
                            <a:schemeClr val="tx1"/>
                          </a:solidFill>
                          <a:effectLst/>
                          <a:latin typeface="Calibri" panose="020F0502020204030204" pitchFamily="34" charset="0"/>
                          <a:ea typeface="+mn-ea"/>
                          <a:cs typeface="Calibri" panose="020F0502020204030204" pitchFamily="34" charset="0"/>
                        </a:rPr>
                        <a:t>Hàm</a:t>
                      </a:r>
                      <a:endPar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21</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18</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36573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1" i="0" u="none" strike="noStrike" cap="none" normalizeH="0" baseline="0">
                          <a:ln>
                            <a:noFill/>
                          </a:ln>
                          <a:solidFill>
                            <a:schemeClr val="tx1"/>
                          </a:solidFill>
                          <a:effectLst/>
                          <a:latin typeface="Times New Roman" pitchFamily="18" charset="0"/>
                          <a:cs typeface="Times New Roman" pitchFamily="18" charset="0"/>
                        </a:rPr>
                        <a:t>5</a:t>
                      </a:r>
                      <a:endParaRPr kumimoji="1" lang="en-US" sz="1800" b="1" i="0" u="none" strike="noStrike" cap="none" normalizeH="0" baseline="0">
                        <a:ln>
                          <a:noFill/>
                        </a:ln>
                        <a:solidFill>
                          <a:schemeClr val="tx1"/>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lang="en-US" sz="2400" b="0" kern="1200">
                          <a:solidFill>
                            <a:schemeClr val="tx1"/>
                          </a:solidFill>
                          <a:effectLst/>
                          <a:latin typeface="Calibri" panose="020F0502020204030204" pitchFamily="34" charset="0"/>
                          <a:ea typeface="+mn-ea"/>
                          <a:cs typeface="Calibri" panose="020F0502020204030204" pitchFamily="34" charset="0"/>
                        </a:rPr>
                        <a:t>Mảng và Chuỗi</a:t>
                      </a:r>
                      <a:endPar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21</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18</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r h="365733">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sz="1800" b="1" i="0" u="none" strike="noStrike" cap="none" normalizeH="0" baseline="0">
                        <a:ln>
                          <a:noFill/>
                        </a:ln>
                        <a:solidFill>
                          <a:srgbClr val="990000"/>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a:ln>
                            <a:noFill/>
                          </a:ln>
                          <a:solidFill>
                            <a:srgbClr val="990000"/>
                          </a:solidFill>
                          <a:effectLst/>
                          <a:latin typeface="Times New Roman" pitchFamily="18" charset="0"/>
                          <a:cs typeface="Times New Roman" pitchFamily="18" charset="0"/>
                        </a:rPr>
                        <a:t>TỔNG</a:t>
                      </a:r>
                      <a:endParaRPr kumimoji="1" lang="en-US" sz="1800" b="1" i="0" u="none" strike="noStrike" cap="none" normalizeH="0" baseline="0">
                        <a:ln>
                          <a:noFill/>
                        </a:ln>
                        <a:solidFill>
                          <a:srgbClr val="990000"/>
                        </a:solidFill>
                        <a:effectLst/>
                        <a:latin typeface="Times New Roman" pitchFamily="18" charset="0"/>
                        <a:cs typeface="Tahoma" pitchFamily="34" charset="0"/>
                      </a:endParaRPr>
                    </a:p>
                  </a:txBody>
                  <a:tcPr marT="45717" marB="45717"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a:ln>
                            <a:noFill/>
                          </a:ln>
                          <a:solidFill>
                            <a:srgbClr val="990000"/>
                          </a:solidFill>
                          <a:effectLst/>
                          <a:latin typeface="Times New Roman" pitchFamily="18" charset="0"/>
                          <a:cs typeface="Times New Roman" pitchFamily="18" charset="0"/>
                        </a:rPr>
                        <a:t>75</a:t>
                      </a:r>
                      <a:endParaRPr kumimoji="1" lang="en-US" sz="1800" b="1" i="0" u="none" strike="noStrike" cap="none" normalizeH="0" baseline="0">
                        <a:ln>
                          <a:noFill/>
                        </a:ln>
                        <a:solidFill>
                          <a:srgbClr val="990000"/>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a:ln>
                            <a:noFill/>
                          </a:ln>
                          <a:solidFill>
                            <a:srgbClr val="990000"/>
                          </a:solidFill>
                          <a:effectLst/>
                          <a:latin typeface="Times New Roman" pitchFamily="18" charset="0"/>
                          <a:cs typeface="Times New Roman" pitchFamily="18" charset="0"/>
                        </a:rPr>
                        <a:t>15</a:t>
                      </a:r>
                      <a:endParaRPr kumimoji="1" lang="en-US" sz="1800" b="1" i="0" u="none" strike="noStrike" cap="none" normalizeH="0" baseline="0">
                        <a:ln>
                          <a:noFill/>
                        </a:ln>
                        <a:solidFill>
                          <a:srgbClr val="990000"/>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a:ln>
                            <a:noFill/>
                          </a:ln>
                          <a:solidFill>
                            <a:srgbClr val="990000"/>
                          </a:solidFill>
                          <a:effectLst/>
                          <a:latin typeface="Times New Roman" pitchFamily="18" charset="0"/>
                          <a:cs typeface="Times New Roman" pitchFamily="18" charset="0"/>
                        </a:rPr>
                        <a:t>60</a:t>
                      </a:r>
                      <a:endParaRPr kumimoji="1" lang="en-US" sz="1800" b="1" i="0" u="none" strike="noStrike" cap="none" normalizeH="0" baseline="0">
                        <a:ln>
                          <a:noFill/>
                        </a:ln>
                        <a:solidFill>
                          <a:srgbClr val="990000"/>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a:ln>
                            <a:noFill/>
                          </a:ln>
                          <a:solidFill>
                            <a:srgbClr val="990000"/>
                          </a:solidFill>
                          <a:effectLst/>
                          <a:latin typeface="Times New Roman" pitchFamily="18" charset="0"/>
                          <a:cs typeface="Times New Roman" pitchFamily="18" charset="0"/>
                        </a:rPr>
                        <a:t>120</a:t>
                      </a:r>
                      <a:endParaRPr kumimoji="1" lang="en-US" sz="1800" b="1" i="0" u="none" strike="noStrike" cap="none" normalizeH="0" baseline="0">
                        <a:ln>
                          <a:noFill/>
                        </a:ln>
                        <a:solidFill>
                          <a:srgbClr val="990000"/>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en-US" sz="1800" b="1" i="0" u="none" strike="noStrike" cap="none" normalizeH="0" baseline="0">
                        <a:ln>
                          <a:noFill/>
                        </a:ln>
                        <a:solidFill>
                          <a:srgbClr val="990000"/>
                        </a:solidFill>
                        <a:effectLst/>
                        <a:latin typeface="Times New Roman" pitchFamily="18" charset="0"/>
                        <a:cs typeface="Tahoma" pitchFamily="34" charset="0"/>
                      </a:endParaRPr>
                    </a:p>
                  </a:txBody>
                  <a:tcPr marT="45717" marB="45717"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38200" y="0"/>
            <a:ext cx="7793038" cy="1236663"/>
          </a:xfrm>
        </p:spPr>
        <p:txBody>
          <a:bodyPr/>
          <a:lstStyle/>
          <a:p>
            <a:pPr algn="ctr"/>
            <a:r>
              <a:rPr lang="en-US" altLang="en-US" b="1">
                <a:solidFill>
                  <a:srgbClr val="990000"/>
                </a:solidFill>
                <a:latin typeface="Arial" pitchFamily="34" charset="0"/>
              </a:rPr>
              <a:t>T</a:t>
            </a:r>
            <a:r>
              <a:rPr lang="en-US" altLang="en-US" b="1">
                <a:solidFill>
                  <a:srgbClr val="990000"/>
                </a:solidFill>
              </a:rPr>
              <a:t>à</a:t>
            </a:r>
            <a:r>
              <a:rPr lang="en-US" altLang="en-US" b="1">
                <a:solidFill>
                  <a:srgbClr val="990000"/>
                </a:solidFill>
                <a:latin typeface="Arial" pitchFamily="34" charset="0"/>
              </a:rPr>
              <a:t>i liệu </a:t>
            </a:r>
          </a:p>
        </p:txBody>
      </p:sp>
      <p:sp>
        <p:nvSpPr>
          <p:cNvPr id="21507" name="Rectangle 3"/>
          <p:cNvSpPr>
            <a:spLocks noGrp="1" noChangeArrowheads="1"/>
          </p:cNvSpPr>
          <p:nvPr>
            <p:ph type="body" idx="4294967295"/>
          </p:nvPr>
        </p:nvSpPr>
        <p:spPr>
          <a:xfrm>
            <a:off x="304800" y="1295400"/>
            <a:ext cx="7848600" cy="4800600"/>
          </a:xfrm>
        </p:spPr>
        <p:txBody>
          <a:bodyPr/>
          <a:lstStyle/>
          <a:p>
            <a:pPr lvl="1" algn="just"/>
            <a:r>
              <a:rPr lang="fr-FR" altLang="en-US" b="1">
                <a:solidFill>
                  <a:srgbClr val="990000"/>
                </a:solidFill>
              </a:rPr>
              <a:t>Tài liệu học tập:</a:t>
            </a:r>
            <a:endParaRPr lang="en-US" altLang="en-US" b="1">
              <a:solidFill>
                <a:srgbClr val="990000"/>
              </a:solidFill>
            </a:endParaRPr>
          </a:p>
          <a:p>
            <a:pPr lvl="1" algn="just">
              <a:buFont typeface="Wingdings" pitchFamily="2" charset="2"/>
              <a:buNone/>
            </a:pPr>
            <a:r>
              <a:rPr lang="en-US" altLang="en-US"/>
              <a:t>	[1] G. J. Bronson, Program Development and Design Using C++,  Brooks/COLE Thompson Learning, 2nd  Edition 2000.</a:t>
            </a:r>
          </a:p>
          <a:p>
            <a:pPr lvl="1" algn="just"/>
            <a:r>
              <a:rPr lang="en-US" altLang="en-US" b="1">
                <a:solidFill>
                  <a:srgbClr val="990000"/>
                </a:solidFill>
              </a:rPr>
              <a:t>Tài liệu tham khảo:</a:t>
            </a:r>
            <a:endParaRPr lang="en-US" altLang="en-US">
              <a:solidFill>
                <a:srgbClr val="990000"/>
              </a:solidFill>
            </a:endParaRPr>
          </a:p>
          <a:p>
            <a:pPr lvl="1">
              <a:buFont typeface="Wingdings" pitchFamily="2" charset="2"/>
              <a:buNone/>
            </a:pPr>
            <a:r>
              <a:rPr lang="en-US" altLang="en-US"/>
              <a:t>	[1] H. M Deitel and P. J. Deitel, C++ How to Program, Prentice-Hall, 3rd  Edition, 2001</a:t>
            </a:r>
          </a:p>
          <a:p>
            <a:pPr lvl="1">
              <a:buFont typeface="Wingdings" pitchFamily="2" charset="2"/>
              <a:buNone/>
            </a:pPr>
            <a:r>
              <a:rPr lang="en-US" altLang="en-US"/>
              <a:t>	[2] GS Phạm Văn Ất, Lập trình C++,  NXB Khoa học - kỹ thuật </a:t>
            </a:r>
          </a:p>
          <a:p>
            <a:pPr lvl="1" algn="just">
              <a:buFont typeface="Wingdings" pitchFamily="2" charset="2"/>
              <a:buNone/>
            </a:pPr>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143000" y="381000"/>
            <a:ext cx="6705600" cy="509588"/>
          </a:xfrm>
        </p:spPr>
        <p:txBody>
          <a:bodyPr/>
          <a:lstStyle/>
          <a:p>
            <a:pPr algn="ctr"/>
            <a:r>
              <a:rPr lang="en-US" altLang="en-US" b="1">
                <a:solidFill>
                  <a:srgbClr val="990000"/>
                </a:solidFill>
              </a:rPr>
              <a:t>Tiêu chuẩn đánh giá</a:t>
            </a:r>
          </a:p>
        </p:txBody>
      </p:sp>
      <p:graphicFrame>
        <p:nvGraphicFramePr>
          <p:cNvPr id="76886" name="Group 86"/>
          <p:cNvGraphicFramePr>
            <a:graphicFrameLocks noGrp="1"/>
          </p:cNvGraphicFramePr>
          <p:nvPr>
            <p:ph sz="half" idx="4294967295"/>
            <p:extLst>
              <p:ext uri="{D42A27DB-BD31-4B8C-83A1-F6EECF244321}">
                <p14:modId xmlns:p14="http://schemas.microsoft.com/office/powerpoint/2010/main" val="4160231818"/>
              </p:ext>
            </p:extLst>
          </p:nvPr>
        </p:nvGraphicFramePr>
        <p:xfrm>
          <a:off x="736600" y="1524000"/>
          <a:ext cx="7261225" cy="1828801"/>
        </p:xfrm>
        <a:graphic>
          <a:graphicData uri="http://schemas.openxmlformats.org/drawingml/2006/table">
            <a:tbl>
              <a:tblPr/>
              <a:tblGrid>
                <a:gridCol w="3505200">
                  <a:extLst>
                    <a:ext uri="{9D8B030D-6E8A-4147-A177-3AD203B41FA5}">
                      <a16:colId xmlns:a16="http://schemas.microsoft.com/office/drawing/2014/main" xmlns="" val="20000"/>
                    </a:ext>
                  </a:extLst>
                </a:gridCol>
                <a:gridCol w="935037">
                  <a:extLst>
                    <a:ext uri="{9D8B030D-6E8A-4147-A177-3AD203B41FA5}">
                      <a16:colId xmlns:a16="http://schemas.microsoft.com/office/drawing/2014/main" xmlns="" val="20001"/>
                    </a:ext>
                  </a:extLst>
                </a:gridCol>
                <a:gridCol w="2820988">
                  <a:extLst>
                    <a:ext uri="{9D8B030D-6E8A-4147-A177-3AD203B41FA5}">
                      <a16:colId xmlns:a16="http://schemas.microsoft.com/office/drawing/2014/main" xmlns="" val="20002"/>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a:ln>
                            <a:noFill/>
                          </a:ln>
                          <a:solidFill>
                            <a:srgbClr val="990000"/>
                          </a:solidFill>
                          <a:effectLst/>
                          <a:latin typeface="Tahoma" pitchFamily="34" charset="0"/>
                          <a:cs typeface="Tahoma" pitchFamily="34" charset="0"/>
                        </a:rPr>
                        <a:t>Kiểm tra và Thi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a:ln>
                            <a:noFill/>
                          </a:ln>
                          <a:solidFill>
                            <a:srgbClr val="990000"/>
                          </a:solidFill>
                          <a:effectLst/>
                          <a:latin typeface="Tahoma" pitchFamily="34" charset="0"/>
                          <a:cs typeface="Tahoma" pitchFamily="34" charset="0"/>
                        </a:rPr>
                        <a:t>Điểm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a:ln>
                            <a:noFill/>
                          </a:ln>
                          <a:solidFill>
                            <a:srgbClr val="990000"/>
                          </a:solidFill>
                          <a:effectLst/>
                          <a:latin typeface="Tahoma" pitchFamily="34" charset="0"/>
                          <a:cs typeface="Tahoma" pitchFamily="34" charset="0"/>
                        </a:rPr>
                        <a:t>Tuần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xmlns="" val="10000"/>
                  </a:ext>
                </a:extLst>
              </a:tr>
              <a:tr h="457200">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Thường Kỳ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Hằng tuần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703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Thi giữa kỳ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Tuần thứ 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7363">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Thi cuối kỳ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200" b="1" i="0" u="none" strike="noStrike" cap="none" normalizeH="0" baseline="0">
                          <a:ln>
                            <a:noFill/>
                          </a:ln>
                          <a:solidFill>
                            <a:schemeClr val="tx1"/>
                          </a:solidFill>
                          <a:effectLst/>
                          <a:latin typeface="Tahoma" pitchFamily="34" charset="0"/>
                          <a:cs typeface="Tahoma" pitchFamily="34" charset="0"/>
                        </a:rPr>
                        <a:t>Kế hoạch trường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2554" name="Text Box 32"/>
          <p:cNvSpPr txBox="1">
            <a:spLocks noChangeArrowheads="1"/>
          </p:cNvSpPr>
          <p:nvPr/>
        </p:nvSpPr>
        <p:spPr bwMode="auto">
          <a:xfrm>
            <a:off x="685800" y="3733800"/>
            <a:ext cx="73152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0988" indent="-280988"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6125" indent="-288925"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rgbClr val="990000"/>
                </a:solidFill>
                <a:latin typeface="Times New Roman" pitchFamily="18" charset="0"/>
                <a:cs typeface="Arial" pitchFamily="34" charset="0"/>
              </a:rPr>
              <a:t>Yêu cầu đối với sinh viên:</a:t>
            </a:r>
          </a:p>
          <a:p>
            <a:pPr marL="569913" lvl="1" indent="-336550">
              <a:spcBef>
                <a:spcPct val="0"/>
              </a:spcBef>
              <a:buClrTx/>
              <a:buFontTx/>
              <a:buChar char="•"/>
            </a:pPr>
            <a:r>
              <a:rPr lang="en-US" altLang="en-US" sz="2400" i="1">
                <a:latin typeface="Times New Roman" pitchFamily="18" charset="0"/>
                <a:cs typeface="Arial" pitchFamily="34" charset="0"/>
              </a:rPr>
              <a:t>Dự lớp: lý thuyết trên 80%, thực hành bắt buộc 100%</a:t>
            </a:r>
          </a:p>
          <a:p>
            <a:pPr marL="569913" lvl="1" indent="-336550">
              <a:spcBef>
                <a:spcPct val="0"/>
              </a:spcBef>
              <a:buClrTx/>
              <a:buFontTx/>
              <a:buChar char="•"/>
            </a:pPr>
            <a:r>
              <a:rPr lang="en-US" altLang="en-US" sz="2400" i="1">
                <a:latin typeface="Times New Roman" pitchFamily="18" charset="0"/>
                <a:cs typeface="Arial" pitchFamily="34" charset="0"/>
              </a:rPr>
              <a:t>Bài tập: hoàn thành các bài tập trên lớp và ở nhà. </a:t>
            </a:r>
          </a:p>
          <a:p>
            <a:pPr marL="569913" lvl="1" indent="-336550">
              <a:spcBef>
                <a:spcPct val="0"/>
              </a:spcBef>
              <a:buClrTx/>
              <a:buFontTx/>
              <a:buChar char="•"/>
            </a:pPr>
            <a:r>
              <a:rPr lang="en-US" altLang="en-US" sz="2400" i="1">
                <a:latin typeface="Times New Roman" pitchFamily="18" charset="0"/>
                <a:cs typeface="Arial" pitchFamily="34" charset="0"/>
              </a:rPr>
              <a:t>Tham gia đầy đủ các buổi thảo luận của nhóm và hoàn thành tiểu luận.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HẬP MÔN LẬP TRÌNH&amp;quot;&quot;/&gt;&lt;property id=&quot;20307&quot; value=&quot;256&quot;/&gt;&lt;/object&gt;&lt;object type=&quot;3&quot; unique_id=&quot;10216&quot;&gt;&lt;property id=&quot;20148&quot; value=&quot;5&quot;/&gt;&lt;property id=&quot;20300&quot; value=&quot;Slide 2 - &amp;quot;Nội dung&amp;quot;&quot;/&gt;&lt;property id=&quot;20307&quot; value=&quot;257&quot;/&gt;&lt;/object&gt;&lt;object type=&quot;3&quot; unique_id=&quot;10217&quot;&gt;&lt;property id=&quot;20148&quot; value=&quot;5&quot;/&gt;&lt;property id=&quot;20300&quot; value=&quot;Slide 3 - &amp;quot;Các khái niệm cơ bản&amp;quot;&quot;/&gt;&lt;property id=&quot;20307&quot; value=&quot;277&quot;/&gt;&lt;/object&gt;&lt;object type=&quot;3&quot; unique_id=&quot;10218&quot;&gt;&lt;property id=&quot;20148&quot; value=&quot;5&quot;/&gt;&lt;property id=&quot;20300&quot; value=&quot;Slide 4 - &amp;quot;Các khái niệm cơ bản&amp;quot;&quot;/&gt;&lt;property id=&quot;20307&quot; value=&quot;259&quot;/&gt;&lt;/object&gt;&lt;object type=&quot;3&quot; unique_id=&quot;10219&quot;&gt;&lt;property id=&quot;20148&quot; value=&quot;5&quot;/&gt;&lt;property id=&quot;20300&quot; value=&quot;Slide 5 - &amp;quot;Các tính chất của thuật toán&amp;quot;&quot;/&gt;&lt;property id=&quot;20307&quot; value=&quot;260&quot;/&gt;&lt;/object&gt;&lt;object type=&quot;3&quot; unique_id=&quot;10220&quot;&gt;&lt;property id=&quot;20148&quot; value=&quot;5&quot;/&gt;&lt;property id=&quot;20300&quot; value=&quot;Slide 6 - &amp;quot;Các bước xây dựng chương trình&amp;quot;&quot;/&gt;&lt;property id=&quot;20307&quot; value=&quot;261&quot;/&gt;&lt;/object&gt;&lt;object type=&quot;3&quot; unique_id=&quot;10221&quot;&gt;&lt;property id=&quot;20148&quot; value=&quot;5&quot;/&gt;&lt;property id=&quot;20300&quot; value=&quot;Slide 7 - &amp;quot;Sử dụng ngôn ngữ tự nhiên&amp;quot;&quot;/&gt;&lt;property id=&quot;20307&quot; value=&quot;262&quot;/&gt;&lt;/object&gt;&lt;object type=&quot;3&quot; unique_id=&quot;10222&quot;&gt;&lt;property id=&quot;20148&quot; value=&quot;5&quot;/&gt;&lt;property id=&quot;20300&quot; value=&quot;Slide 8 - &amp;quot;Sử dụng lưu đồ - sơ đồ khối&amp;quot;&quot;/&gt;&lt;property id=&quot;20307&quot; value=&quot;263&quot;/&gt;&lt;/object&gt;&lt;object type=&quot;3&quot; unique_id=&quot;10223&quot;&gt;&lt;property id=&quot;20148&quot; value=&quot;5&quot;/&gt;&lt;property id=&quot;20300&quot; value=&quot;Slide 9 - &amp;quot;Sử dụng lưu đồ - sơ đồ khối&amp;quot;&quot;/&gt;&lt;property id=&quot;20307&quot; value=&quot;264&quot;/&gt;&lt;/object&gt;&lt;object type=&quot;3&quot; unique_id=&quot;10224&quot;&gt;&lt;property id=&quot;20148&quot; value=&quot;5&quot;/&gt;&lt;property id=&quot;20300&quot; value=&quot;Slide 10 - &amp;quot;Sử dụng mã giả&amp;quot;&quot;/&gt;&lt;property id=&quot;20307&quot; value=&quot;265&quot;/&gt;&lt;/object&gt;&lt;object type=&quot;3&quot; unique_id=&quot;10225&quot;&gt;&lt;property id=&quot;20148&quot; value=&quot;5&quot;/&gt;&lt;property id=&quot;20300&quot; value=&quot;Slide 11 - &amp;quot;Cài đặt thuật toán bằng C/C++&amp;quot;&quot;/&gt;&lt;property id=&quot;20307&quot; value=&quot;266&quot;/&gt;&lt;/object&gt;&lt;object type=&quot;3&quot; unique_id=&quot;10226&quot;&gt;&lt;property id=&quot;20148&quot; value=&quot;5&quot;/&gt;&lt;property id=&quot;20300&quot; value=&quot;Slide 12 - &amp;quot;Bài tập lý thuyết&amp;quot;&quot;/&gt;&lt;property id=&quot;20307&quot; value=&quot;267&quot;/&gt;&lt;/object&gt;&lt;object type=&quot;3&quot; unique_id=&quot;10227&quot;&gt;&lt;property id=&quot;20148&quot; value=&quot;5&quot;/&gt;&lt;property id=&quot;20300&quot; value=&quot;Slide 13 - &amp;quot;Bài tập thực hành&amp;quot;&quot;/&gt;&lt;property id=&quot;20307&quot; value=&quot;268&quot;/&gt;&lt;/object&gt;&lt;object type=&quot;3&quot; unique_id=&quot;10228&quot;&gt;&lt;property id=&quot;20148&quot; value=&quot;5&quot;/&gt;&lt;property id=&quot;20300&quot; value=&quot;Slide 14 - &amp;quot;Bài tập thực hành&amp;quot;&quot;/&gt;&lt;property id=&quot;20307&quot; value=&quot;269&quot;/&gt;&lt;/object&gt;&lt;object type=&quot;3&quot; unique_id=&quot;10229&quot;&gt;&lt;property id=&quot;20148&quot; value=&quot;5&quot;/&gt;&lt;property id=&quot;20300&quot; value=&quot;Slide 15 - &amp;quot;Bài tập 4&amp;quot;&quot;/&gt;&lt;property id=&quot;20307&quot; value=&quot;270&quot;/&gt;&lt;/object&gt;&lt;object type=&quot;3&quot; unique_id=&quot;10230&quot;&gt;&lt;property id=&quot;20148&quot; value=&quot;5&quot;/&gt;&lt;property id=&quot;20300&quot; value=&quot;Slide 16 - &amp;quot;Bài tập 5&amp;quot;&quot;/&gt;&lt;property id=&quot;20307&quot; value=&quot;271&quot;/&gt;&lt;/object&gt;&lt;object type=&quot;3&quot; unique_id=&quot;10231&quot;&gt;&lt;property id=&quot;20148&quot; value=&quot;5&quot;/&gt;&lt;property id=&quot;20300&quot; value=&quot;Slide 17 - &amp;quot;Bài tập 6&amp;quot;&quot;/&gt;&lt;property id=&quot;20307&quot; value=&quot;272&quot;/&gt;&lt;/object&gt;&lt;object type=&quot;3&quot; unique_id=&quot;10232&quot;&gt;&lt;property id=&quot;20148&quot; value=&quot;5&quot;/&gt;&lt;property id=&quot;20300&quot; value=&quot;Slide 18 - &amp;quot;Bài tập 7&amp;quot;&quot;/&gt;&lt;property id=&quot;20307&quot; value=&quot;273&quot;/&gt;&lt;/object&gt;&lt;object type=&quot;3&quot; unique_id=&quot;10233&quot;&gt;&lt;property id=&quot;20148&quot; value=&quot;5&quot;/&gt;&lt;property id=&quot;20300&quot; value=&quot;Slide 19 - &amp;quot;Bài tập 8&amp;quot;&quot;/&gt;&lt;property id=&quot;20307&quot; value=&quot;274&quot;/&gt;&lt;/object&gt;&lt;object type=&quot;3&quot; unique_id=&quot;10234&quot;&gt;&lt;property id=&quot;20148&quot; value=&quot;5&quot;/&gt;&lt;property id=&quot;20300&quot; value=&quot;Slide 20 - &amp;quot;Bài tập 9&amp;quot;&quot;/&gt;&lt;property id=&quot;20307&quot; value=&quot;275&quot;/&gt;&lt;/object&gt;&lt;object type=&quot;3&quot; unique_id=&quot;10235&quot;&gt;&lt;property id=&quot;20148&quot; value=&quot;5&quot;/&gt;&lt;property id=&quot;20300&quot; value=&quot;Slide 21 - &amp;quot;Bài tập 10&amp;quot;&quot;/&gt;&lt;property id=&quot;20307&quot; value=&quot;276&quot;/&gt;&lt;/object&gt;&lt;/object&gt;&lt;/object&gt;&lt;/database&gt;"/>
  <p:tag name="SECTOMILLISECCONVERTED" val="1"/>
</p:tagLst>
</file>

<file path=ppt/theme/theme1.xml><?xml version="1.0" encoding="utf-8"?>
<a:theme xmlns:a="http://schemas.openxmlformats.org/drawingml/2006/main" name="VCBB">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1304</TotalTime>
  <Words>3273</Words>
  <Application>Microsoft Office PowerPoint</Application>
  <PresentationFormat>On-screen Show (4:3)</PresentationFormat>
  <Paragraphs>610</Paragraphs>
  <Slides>56</Slides>
  <Notes>21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Calibri</vt:lpstr>
      <vt:lpstr>Corbel</vt:lpstr>
      <vt:lpstr>Courier New</vt:lpstr>
      <vt:lpstr>Gulim</vt:lpstr>
      <vt:lpstr>Tahoma</vt:lpstr>
      <vt:lpstr>Times New Roman</vt:lpstr>
      <vt:lpstr>Verdana</vt:lpstr>
      <vt:lpstr>Verdana (Vietnamese)</vt:lpstr>
      <vt:lpstr>Wingdings</vt:lpstr>
      <vt:lpstr>VCBB</vt:lpstr>
      <vt:lpstr>PowerPoint Presentation</vt:lpstr>
      <vt:lpstr>Thông tin Giảng viên</vt:lpstr>
      <vt:lpstr>Mục tiêu </vt:lpstr>
      <vt:lpstr>Chuẩn đầu ra của môn học</vt:lpstr>
      <vt:lpstr>  Chuẩn đầu ra của môn học</vt:lpstr>
      <vt:lpstr>Kiến thức tiên quyết </vt:lpstr>
      <vt:lpstr>Nội dung chương trình</vt:lpstr>
      <vt:lpstr>Tài liệu </vt:lpstr>
      <vt:lpstr>Tiêu chuẩn đánh giá</vt:lpstr>
      <vt:lpstr>Chương 1: Tổng Quan</vt:lpstr>
      <vt:lpstr>PowerPoint Presentation</vt:lpstr>
      <vt:lpstr>PowerPoint Presentation</vt:lpstr>
      <vt:lpstr>PowerPoint Presentation</vt:lpstr>
      <vt:lpstr>Các khái niệm cơ bản</vt:lpstr>
      <vt:lpstr>Các khái niệm cơ bản</vt:lpstr>
      <vt:lpstr>Các tính chất của thuật toán</vt:lpstr>
      <vt:lpstr>PowerPoint Presentation</vt:lpstr>
      <vt:lpstr>PowerPoint Presentation</vt:lpstr>
      <vt:lpstr>Các bước xây dựng chương trình</vt:lpstr>
      <vt:lpstr>Các ví dụ của thuật toán</vt:lpstr>
      <vt:lpstr>Các ví dụ của giải thuật</vt:lpstr>
      <vt:lpstr>Các ví dụ của giải thuật</vt:lpstr>
      <vt:lpstr>Chất lượng của giải thuật </vt:lpstr>
      <vt:lpstr>Các ví dụ của giải thuật</vt:lpstr>
      <vt:lpstr>Các ví dụ của giải thuật</vt:lpstr>
      <vt:lpstr>Các ví dụ của giải thuật</vt:lpstr>
      <vt:lpstr>Các ví dụ của giải thuật</vt:lpstr>
      <vt:lpstr>Các ví dụ của giải thuật</vt:lpstr>
      <vt:lpstr>Các ví dụ của giải thuật</vt:lpstr>
      <vt:lpstr>Các ví dụ của giải thuật</vt:lpstr>
      <vt:lpstr>Sử dụng ngôn ngữ tự nhiên</vt:lpstr>
      <vt:lpstr>Sử dụng lưu đồ - sơ đồ khối</vt:lpstr>
      <vt:lpstr>Flowchart đơn giản – Tuần tự</vt:lpstr>
      <vt:lpstr>Flowchart có điều kiện</vt:lpstr>
      <vt:lpstr>Flowchart đơn giản – Tuần tự</vt:lpstr>
      <vt:lpstr>Flowchart đơn giản – Tuần tự</vt:lpstr>
      <vt:lpstr>Flowchart điều kiện có nhiều lựa chọn</vt:lpstr>
      <vt:lpstr>Flowchart có vòng lặp</vt:lpstr>
      <vt:lpstr>Flowchart có vòng lặp</vt:lpstr>
      <vt:lpstr>Flowchart</vt:lpstr>
      <vt:lpstr>Sử dụng lưu đồ - sơ đồ khối</vt:lpstr>
      <vt:lpstr>PowerPoint Presentation</vt:lpstr>
      <vt:lpstr>PowerPoint Presentation</vt:lpstr>
      <vt:lpstr>PowerPoint Presentation</vt:lpstr>
      <vt:lpstr>Sử dụng mã giả</vt:lpstr>
      <vt:lpstr>Cài đặt thuật toán bằng C/C++</vt:lpstr>
      <vt:lpstr>Bài tập lý thuyết</vt:lpstr>
      <vt:lpstr>Bài tập thực hành</vt:lpstr>
      <vt:lpstr>Bài tập thực hành</vt:lpstr>
      <vt:lpstr>Bài tập 4</vt:lpstr>
      <vt:lpstr>Bài tập 5</vt:lpstr>
      <vt:lpstr>Bài tập 6</vt:lpstr>
      <vt:lpstr>Bài tập 7</vt:lpstr>
      <vt:lpstr>Bài tập 8</vt:lpstr>
      <vt:lpstr>Bài tập 9</vt:lpstr>
      <vt:lpstr>Bài tập 10</vt:lpstr>
    </vt:vector>
  </TitlesOfParts>
  <Company>BABYDUCK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My Linh</dc:creator>
  <cp:lastModifiedBy>Student</cp:lastModifiedBy>
  <cp:revision>311</cp:revision>
  <cp:lastPrinted>2020-07-27T00:33:04Z</cp:lastPrinted>
  <dcterms:created xsi:type="dcterms:W3CDTF">2007-09-05T08:24:33Z</dcterms:created>
  <dcterms:modified xsi:type="dcterms:W3CDTF">2020-07-30T06:26:52Z</dcterms:modified>
</cp:coreProperties>
</file>